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3.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omments/comment4.xml" ContentType="application/vnd.openxmlformats-officedocument.presentationml.comment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omments/comment5.xml" ContentType="application/vnd.openxmlformats-officedocument.presentationml.comment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comments/comment6.xml" ContentType="application/vnd.openxmlformats-officedocument.presentationml.comments+xml"/>
  <Override PartName="/ppt/notesSlides/notesSlide125.xml" ContentType="application/vnd.openxmlformats-officedocument.presentationml.notesSlide+xml"/>
  <Override PartName="/ppt/comments/comment7.xml" ContentType="application/vnd.openxmlformats-officedocument.presentationml.comments+xml"/>
  <Override PartName="/ppt/notesSlides/notesSlide126.xml" ContentType="application/vnd.openxmlformats-officedocument.presentationml.notesSlide+xml"/>
  <Override PartName="/ppt/comments/comment8.xml" ContentType="application/vnd.openxmlformats-officedocument.presentationml.comment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omments/comment9.xml" ContentType="application/vnd.openxmlformats-officedocument.presentationml.comments+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comments/comment10.xml" ContentType="application/vnd.openxmlformats-officedocument.presentationml.comments+xml"/>
  <Override PartName="/ppt/notesSlides/notesSlide145.xml" ContentType="application/vnd.openxmlformats-officedocument.presentationml.notesSlide+xml"/>
  <Override PartName="/ppt/comments/comment11.xml" ContentType="application/vnd.openxmlformats-officedocument.presentationml.comments+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comments/comment12.xml" ContentType="application/vnd.openxmlformats-officedocument.presentationml.comments+xml"/>
  <Override PartName="/ppt/notesSlides/notesSlide158.xml" ContentType="application/vnd.openxmlformats-officedocument.presentationml.notesSlide+xml"/>
  <Override PartName="/ppt/comments/comment13.xml" ContentType="application/vnd.openxmlformats-officedocument.presentationml.comment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Lst>
  <p:sldSz cx="12192000" cy="6858000"/>
  <p:notesSz cx="6858000" cy="9144000"/>
  <p:embeddedFontLst>
    <p:embeddedFont>
      <p:font typeface="Arimo" panose="020B0604020202020204" charset="0"/>
      <p:regular r:id="rId191"/>
      <p:bold r:id="rId192"/>
      <p:italic r:id="rId193"/>
      <p:boldItalic r:id="rId194"/>
    </p:embeddedFont>
    <p:embeddedFont>
      <p:font typeface="Book Antiqua" panose="02040602050305030304" pitchFamily="18" charset="0"/>
      <p:regular r:id="rId195"/>
      <p:bold r:id="rId196"/>
      <p:italic r:id="rId197"/>
      <p:boldItalic r:id="rId1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F884A0-A93C-4715-811E-E656B9AF580D}">
  <a:tblStyle styleId="{42F884A0-A93C-4715-811E-E656B9AF580D}"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 styleId="{07DBA6A4-9371-4762-95B9-0F43E9B80D49}"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8C3464E-6578-49B7-AB19-9FC8D7BFA50C}"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dk1">
              <a:alpha val="20000"/>
            </a:schemeClr>
          </a:solidFill>
        </a:fill>
      </a:tcStyle>
    </a:band1H>
    <a:band2H>
      <a:tcTxStyle b="off" i="off"/>
      <a:tcStyle>
        <a:tcBdr/>
      </a:tcStyle>
    </a:band2H>
    <a:band1V>
      <a:tcTxStyle b="off" i="off"/>
      <a:tcStyle>
        <a:tcBdr/>
        <a:fill>
          <a:solidFill>
            <a:schemeClr val="dk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3.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4.fntdata"/><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5.fntdata"/><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6.fntdata"/><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7.fntdata"/><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8.fntdata"/><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6-13T15:22:23.257" idx="1">
    <p:pos x="6000" y="0"/>
    <p:text>DCM Z1 Appendix 1: modifier pour le nom du document traduit, lorsque ce sera fait.
-Julie Gauthier</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4-06-13T15:22:23.254" idx="14">
    <p:pos x="6000" y="0"/>
    <p:text>Enlevé $n na dans les 451.
-Daniel Paradis</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24-06-13T15:22:23.250" idx="16">
    <p:pos x="6000" y="100"/>
    <p:text>Est-ce que c'est la bonne forme, en français? 
-Izidor</p:text>
  </p:cm>
  <p:cm authorId="0" dt="2024-06-13T15:22:23.251" idx="18">
    <p:pos x="6000" y="300"/>
    <p:text>Sinon J,ai mis l'image alternative dans le diapo suivant : à remplacer
-Utilisateur invité</p:text>
  </p:cm>
  <p:cm authorId="0" dt="2024-06-13T15:22:23.252" idx="17">
    <p:pos x="6000" y="200"/>
    <p:text>BAC va étudier et se prononcer.
-Daniel Paradis</p:text>
  </p:cm>
  <p:cm authorId="0" dt="2024-06-13T15:22:23.253" idx="15">
    <p:pos x="6000" y="0"/>
    <p:text>Comme BAC ne s'est pas prononcé, conserver tel quel puisque le nom est établi de cette façon dans Canadiana.
-Daniel Paradis</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24-06-13T15:22:23.249" idx="19">
    <p:pos x="6000" y="0"/>
    <p:text>Nom privilégié en français est Porto Alexandre. Comme aucune source en français n'est disponible, la forme trouvée dans Wikpédia en portugais a été choisie.
-Daniel Paradis</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24-06-13T15:22:23.260" idx="20">
    <p:pos x="6000" y="0"/>
    <p:text>Nom privilégié en français est Tomboa, d'après la seule source en français trouvée (Wikipédia).
-Daniel Paradis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06-13T15:22:23.254" idx="2">
    <p:pos x="6000" y="0"/>
    <p:text>Corrigé ponctuation dans la 670
-Daniel Paradis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6-13T15:22:23.255" idx="4">
    <p:pos x="6000" y="100"/>
    <p:text>Et /fre dans les 3XX; et les bons codes en 040 : NLC
-Bernard Bérubé</p:text>
  </p:cm>
  <p:cm authorId="0" dt="2024-06-13T15:22:23.255" idx="5">
    <p:pos x="6000" y="200"/>
    <p:text>Modifier le 2e indicateur du 610 pour 6
-Julie Gauthier</p:text>
  </p:cm>
  <p:cm authorId="0" dt="2024-06-13T15:22:23.256" idx="3">
    <p:pos x="6000" y="0"/>
    <p:text>c'est fait
-Bernard Bérubé</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4-06-13T15:22:23.246" idx="6">
    <p:pos x="6000" y="0"/>
    <p:text>Remplacé l'exemple d'Iqaluit par Ukraine car les caractères inuit ne sont pas permis dans le fichier LC/NACO.
-Daniel Paradis</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4-06-13T15:22:23.256" idx="7">
    <p:pos x="6000" y="0"/>
    <p:text>Je sais que c'est autre chose, mais l'écriture en haut en gauche de la saisie fait un peu curieux; moyen de le masquer?
-Bernard Bérubé</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4-06-13T15:22:23.249" idx="8">
    <p:pos x="6000" y="0"/>
    <p:text>Corrigé les 046 $s et $t pour $q et $r
-Daniel Paradis</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4-06-13T15:22:23.259" idx="9">
    <p:pos x="6000" y="0"/>
    <p:text>Changé les noms des positions de la 008.
-Daniel Paradis</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4-06-13T15:22:23.258" idx="10">
    <p:pos x="6000" y="0"/>
    <p:text>Fait.
-Daniel Paradis</p:text>
  </p:cm>
  <p:cm authorId="0" dt="2024-06-13T15:22:23.258" idx="11">
    <p:pos x="6000" y="100"/>
    <p:text>Je supprimerais la 751
-Bernard Bérubé</p:text>
  </p:cm>
  <p:cm authorId="0" dt="2024-06-13T15:22:23.258" idx="12">
    <p:pos x="6000" y="200"/>
    <p:text>Remplacé l'exemple par celui du Nunavut
-Daniel Paradis</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4-06-13T15:22:23.248" idx="13">
    <p:pos x="6000" y="0"/>
    <p:text>Corriger la 046 $s pourr $q.
-Daniel Paradis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loc.gov/aba/pcc/scs/RD-Request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rcan.gc.ca/earth-sciences/geography/place-names/search/917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loc.gov/aba/pcc/naco/"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a:t>(Date of slide or last update given at the top of the notes for each slide)</a:t>
            </a: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fr-FR" sz="1200" b="0" i="0" u="none" strike="noStrike" cap="none">
                <a:solidFill>
                  <a:schemeClr val="dk1"/>
                </a:solidFill>
                <a:latin typeface="Calibri"/>
                <a:ea typeface="Calibri"/>
                <a:cs typeface="Calibri"/>
                <a:sym typeface="Calibri"/>
              </a:rPr>
              <a:t>Atelier de formation</a:t>
            </a:r>
            <a:endParaRPr sz="1200" b="0" i="0" u="none" strike="noStrike" cap="none">
              <a:solidFill>
                <a:schemeClr val="dk1"/>
              </a:solidFill>
              <a:latin typeface="Calibri"/>
              <a:ea typeface="Calibri"/>
              <a:cs typeface="Calibri"/>
              <a:sym typeface="Calibri"/>
            </a:endParaRPr>
          </a:p>
        </p:txBody>
      </p:sp>
      <p:sp>
        <p:nvSpPr>
          <p:cNvPr id="88" name="Google Shape;88;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SzPts val="1400"/>
              <a:buNone/>
            </a:pPr>
            <a:r>
              <a:rPr lang="fr-FR" sz="1200" b="0" i="0" u="none" strike="noStrike" cap="none">
                <a:solidFill>
                  <a:schemeClr val="dk1"/>
                </a:solidFill>
                <a:latin typeface="Calibri"/>
                <a:ea typeface="Calibri"/>
                <a:cs typeface="Calibri"/>
                <a:sym typeface="Calibri"/>
              </a:rPr>
              <a:t>Module 4 - collectivités</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an embassy as creator, another type of body that is recorded subordinately: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United States. $b Embassy (Greece)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Statement of responsibility reads: “Prepared by American Embassy Athens”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HathiTrust: http://babel.hathitrust.org/cgi/pt?id=umn.31951d002879490]</a:t>
            </a:r>
            <a:endParaRPr/>
          </a:p>
          <a:p>
            <a:pPr marL="457200" lvl="0" indent="-228600" algn="l" rtl="0">
              <a:lnSpc>
                <a:spcPct val="100000"/>
              </a:lnSpc>
              <a:spcBef>
                <a:spcPts val="0"/>
              </a:spcBef>
              <a:spcAft>
                <a:spcPts val="0"/>
              </a:spcAft>
              <a:buSzPts val="1400"/>
              <a:buNone/>
            </a:pPr>
            <a:endParaRPr/>
          </a:p>
        </p:txBody>
      </p:sp>
      <p:sp>
        <p:nvSpPr>
          <p:cNvPr id="166" name="Google Shape;1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0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Summary example: This slide illustrates a number of different kinds of variant names that have been recorded in the authority record for the neighborhood South of Market in San Francisco.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Reminder: Places within cities cannot be used as geographic subdivisions, so including a 667 SUBJECT USAGE note would be helpful to other catalogers.</a:t>
            </a:r>
            <a:endParaRPr/>
          </a:p>
          <a:p>
            <a:pPr marL="0" lvl="0" indent="0" algn="l" rtl="0">
              <a:lnSpc>
                <a:spcPct val="100000"/>
              </a:lnSpc>
              <a:spcBef>
                <a:spcPts val="0"/>
              </a:spcBef>
              <a:spcAft>
                <a:spcPts val="0"/>
              </a:spcAft>
              <a:buSzPts val="1400"/>
              <a:buNone/>
            </a:pPr>
            <a:endParaRPr/>
          </a:p>
        </p:txBody>
      </p:sp>
      <p:sp>
        <p:nvSpPr>
          <p:cNvPr id="951" name="Google Shape;951;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0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 14, 2016</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LC-PCC PS for 16.4.2</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b="1"/>
              <a:t>Choice of Larger Place</a:t>
            </a:r>
            <a:endParaRPr/>
          </a:p>
          <a:p>
            <a:pPr marL="457200" lvl="0" indent="-228600" algn="l" rtl="0">
              <a:lnSpc>
                <a:spcPct val="100000"/>
              </a:lnSpc>
              <a:spcBef>
                <a:spcPts val="0"/>
              </a:spcBef>
              <a:spcAft>
                <a:spcPts val="0"/>
              </a:spcAft>
              <a:buSzPts val="1400"/>
              <a:buNone/>
            </a:pPr>
            <a:r>
              <a:rPr lang="fr-FR" i="1"/>
              <a:t>LC practice/PCC practice:</a:t>
            </a:r>
            <a:r>
              <a:rPr lang="fr-FR"/>
              <a:t> When adding the name of a larger place as a qualifier, use the current name of the larger place (see RDA 16.2.2.9-RDA 16.2.2.12), and apply Appendix B.11, as applicable. If the smaller place existed when the larger place had an earlier name, and the name in the resource pertains to the earlier period, consider recording a variant access point from the form that shows the earlier name of the larger place if the qualifier is appropriate for the smaller place.</a:t>
            </a:r>
            <a:endParaRPr/>
          </a:p>
          <a:p>
            <a:pPr marL="457200" lvl="0" indent="-228600" algn="l" rtl="0">
              <a:lnSpc>
                <a:spcPct val="100000"/>
              </a:lnSpc>
              <a:spcBef>
                <a:spcPts val="0"/>
              </a:spcBef>
              <a:spcAft>
                <a:spcPts val="0"/>
              </a:spcAft>
              <a:buSzPts val="1400"/>
              <a:buNone/>
            </a:pPr>
            <a:r>
              <a:rPr lang="fr-FR"/>
              <a:t>  </a:t>
            </a:r>
            <a:endParaRPr/>
          </a:p>
          <a:p>
            <a:pPr marL="457200" lvl="0" indent="-228600" algn="l" rtl="0">
              <a:lnSpc>
                <a:spcPct val="100000"/>
              </a:lnSpc>
              <a:spcBef>
                <a:spcPts val="0"/>
              </a:spcBef>
              <a:spcAft>
                <a:spcPts val="0"/>
              </a:spcAft>
              <a:buSzPts val="1400"/>
              <a:buNone/>
            </a:pPr>
            <a:r>
              <a:rPr lang="fr-FR" b="1"/>
              <a:t>EXAMPLE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 $a Minsk (Belarus) </a:t>
            </a:r>
            <a:endParaRPr/>
          </a:p>
          <a:p>
            <a:pPr marL="457200" lvl="0" indent="-228600" algn="l" rtl="0">
              <a:lnSpc>
                <a:spcPct val="100000"/>
              </a:lnSpc>
              <a:spcBef>
                <a:spcPts val="0"/>
              </a:spcBef>
              <a:spcAft>
                <a:spcPts val="0"/>
              </a:spcAft>
              <a:buSzPts val="1400"/>
              <a:buNone/>
            </a:pPr>
            <a:r>
              <a:rPr lang="fr-FR"/>
              <a:t>451 ## $w nne $a Minsk (Byelorussian S.S.R.) </a:t>
            </a:r>
            <a:endParaRPr/>
          </a:p>
          <a:p>
            <a:pPr marL="457200" lvl="0" indent="-228600" algn="l" rtl="0">
              <a:lnSpc>
                <a:spcPct val="100000"/>
              </a:lnSpc>
              <a:spcBef>
                <a:spcPts val="0"/>
              </a:spcBef>
              <a:spcAft>
                <a:spcPts val="0"/>
              </a:spcAft>
              <a:buSzPts val="1400"/>
              <a:buNone/>
            </a:pPr>
            <a:r>
              <a:rPr lang="fr-FR"/>
              <a:t>Variant access point that was previously used as authorized form. Byelorussian S.S.R. became Belarus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 $a Torit (South Sudan) </a:t>
            </a:r>
            <a:endParaRPr/>
          </a:p>
          <a:p>
            <a:pPr marL="457200" lvl="0" indent="-228600" algn="l" rtl="0">
              <a:lnSpc>
                <a:spcPct val="100000"/>
              </a:lnSpc>
              <a:spcBef>
                <a:spcPts val="0"/>
              </a:spcBef>
              <a:spcAft>
                <a:spcPts val="0"/>
              </a:spcAft>
              <a:buSzPts val="1400"/>
              <a:buNone/>
            </a:pPr>
            <a:r>
              <a:rPr lang="fr-FR"/>
              <a:t>451 ## $w nne $a Torit (Sudan) </a:t>
            </a:r>
            <a:endParaRPr/>
          </a:p>
          <a:p>
            <a:pPr marL="457200" lvl="0" indent="-228600" algn="l" rtl="0">
              <a:lnSpc>
                <a:spcPct val="100000"/>
              </a:lnSpc>
              <a:spcBef>
                <a:spcPts val="0"/>
              </a:spcBef>
              <a:spcAft>
                <a:spcPts val="0"/>
              </a:spcAft>
              <a:buSzPts val="1400"/>
              <a:buNone/>
            </a:pPr>
            <a:r>
              <a:rPr lang="fr-FR"/>
              <a:t>Variant access point that was previously used as authorized form. Torit became part of the new country South Sudan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 $a Charles Town (W. Va.) </a:t>
            </a:r>
            <a:endParaRPr/>
          </a:p>
          <a:p>
            <a:pPr marL="457200" lvl="0" indent="-228600" algn="l" rtl="0">
              <a:lnSpc>
                <a:spcPct val="100000"/>
              </a:lnSpc>
              <a:spcBef>
                <a:spcPts val="0"/>
              </a:spcBef>
              <a:spcAft>
                <a:spcPts val="0"/>
              </a:spcAft>
              <a:buSzPts val="1400"/>
              <a:buNone/>
            </a:pPr>
            <a:r>
              <a:rPr lang="fr-FR"/>
              <a:t>451 ## $a Charles Town (Va.) </a:t>
            </a:r>
            <a:endParaRPr/>
          </a:p>
          <a:p>
            <a:pPr marL="457200" lvl="0" indent="-228600" algn="l" rtl="0">
              <a:lnSpc>
                <a:spcPct val="100000"/>
              </a:lnSpc>
              <a:spcBef>
                <a:spcPts val="0"/>
              </a:spcBef>
              <a:spcAft>
                <a:spcPts val="0"/>
              </a:spcAft>
              <a:buSzPts val="1400"/>
              <a:buNone/>
            </a:pPr>
            <a:r>
              <a:rPr lang="fr-FR"/>
              <a:t>Variant access point that was not previously used as authorized form</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 $a Ballard (Seattle, Wash.) </a:t>
            </a:r>
            <a:endParaRPr/>
          </a:p>
          <a:p>
            <a:pPr marL="457200" lvl="0" indent="-228600" algn="l" rtl="0">
              <a:lnSpc>
                <a:spcPct val="100000"/>
              </a:lnSpc>
              <a:spcBef>
                <a:spcPts val="0"/>
              </a:spcBef>
              <a:spcAft>
                <a:spcPts val="0"/>
              </a:spcAft>
              <a:buSzPts val="1400"/>
              <a:buNone/>
            </a:pPr>
            <a:r>
              <a:rPr lang="fr-FR"/>
              <a:t>451 ## $a Ballard (Wash.) </a:t>
            </a:r>
            <a:endParaRPr/>
          </a:p>
          <a:p>
            <a:pPr marL="457200" lvl="0" indent="-228600" algn="l" rtl="0">
              <a:lnSpc>
                <a:spcPct val="100000"/>
              </a:lnSpc>
              <a:spcBef>
                <a:spcPts val="0"/>
              </a:spcBef>
              <a:spcAft>
                <a:spcPts val="0"/>
              </a:spcAft>
              <a:buSzPts val="1400"/>
              <a:buNone/>
            </a:pPr>
            <a:r>
              <a:rPr lang="fr-FR"/>
              <a:t>Variant access point that was not previously used as authorized form. The city Ballard became a city section of Seattle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70" name="Google Shape;970;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0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September 17, 2018</a:t>
            </a:r>
            <a:endParaRPr/>
          </a:p>
          <a:p>
            <a:pPr marL="457200" lvl="0" indent="-228600" algn="l" rtl="0">
              <a:lnSpc>
                <a:spcPct val="100000"/>
              </a:lnSpc>
              <a:spcBef>
                <a:spcPts val="0"/>
              </a:spcBef>
              <a:spcAft>
                <a:spcPts val="0"/>
              </a:spcAft>
              <a:buSzPts val="1400"/>
              <a:buNone/>
            </a:pPr>
            <a:r>
              <a:rPr lang="fr-FR"/>
              <a:t>Slide illustrates the situation where there is already an established access point for a place, and the name of the larger place in which the smaller place is located changes.  This can happen with mergers and splits (e.g., Prague, Czechoslovakia becomes Prague, Czech Republic) or simply when a larger jurisdiction changes its name (example in this slide; another example is Kinshasa, Zaire becomes Kinshasa, Congo).  In this case, the qualifier in the 151 and 451s is changed to the current name for the larger place, and a 451 is made for the previously authorized access point for the place.  Don’t forget also to change the 781 field if it is in the record!</a:t>
            </a:r>
            <a:endParaRPr/>
          </a:p>
          <a:p>
            <a:pPr marL="0" lvl="0" indent="0" algn="l" rtl="0">
              <a:lnSpc>
                <a:spcPct val="100000"/>
              </a:lnSpc>
              <a:spcBef>
                <a:spcPts val="0"/>
              </a:spcBef>
              <a:spcAft>
                <a:spcPts val="0"/>
              </a:spcAft>
              <a:buSzPts val="1400"/>
              <a:buNone/>
            </a:pPr>
            <a:endParaRPr/>
          </a:p>
        </p:txBody>
      </p:sp>
      <p:sp>
        <p:nvSpPr>
          <p:cNvPr id="978" name="Google Shape;978;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0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 14, 2016 (and moved slide position)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Ballard example from LC-PCC PS for 16.4.2.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Note: Rule for qualifier is in LC-PCC PS for 16.2.2.14: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LC practice/PCC practice: </a:t>
            </a:r>
            <a:r>
              <a:rPr lang="fr-FR"/>
              <a:t>For places within cities, add the city in parentheses. </a:t>
            </a:r>
            <a:r>
              <a:rPr lang="fr-FR" b="1"/>
              <a:t>Use the access point reflecting its current status for the entire period of the place within the city’s existence, including any earlier independent existence it may have had, </a:t>
            </a:r>
            <a:r>
              <a:rPr lang="fr-FR" b="1" i="1"/>
              <a:t>provided the name remains constant</a:t>
            </a:r>
            <a:r>
              <a:rPr lang="fr-FR" b="1"/>
              <a:t>. </a:t>
            </a:r>
            <a:r>
              <a:rPr lang="fr-FR"/>
              <a:t>Consider making a variant access point from the name of the place within the city as a subheading of the name of the city.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this policy statement, Ballard (Seattle, Wash.) is used as the access point for both the current section/neighborhood of Seattle as well as for the place when it was a separate city prior to annexation by Seattle (1890-1907).</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However, if the place within the city once had an independent existence but changed its name when it was absorbed into the larger place, create an authorized access point for each name.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EXAMPLE</a:t>
            </a:r>
            <a:endParaRPr/>
          </a:p>
          <a:p>
            <a:pPr marL="457200" lvl="0" indent="-228600" algn="l" rtl="0">
              <a:lnSpc>
                <a:spcPct val="100000"/>
              </a:lnSpc>
              <a:spcBef>
                <a:spcPts val="0"/>
              </a:spcBef>
              <a:spcAft>
                <a:spcPts val="0"/>
              </a:spcAft>
              <a:buSzPts val="1400"/>
              <a:buNone/>
            </a:pPr>
            <a:r>
              <a:rPr lang="fr-FR"/>
              <a:t>For resources issued before 1975:</a:t>
            </a:r>
            <a:endParaRPr/>
          </a:p>
          <a:p>
            <a:pPr marL="457200" lvl="0" indent="-228600" algn="l" rtl="0">
              <a:lnSpc>
                <a:spcPct val="100000"/>
              </a:lnSpc>
              <a:spcBef>
                <a:spcPts val="0"/>
              </a:spcBef>
              <a:spcAft>
                <a:spcPts val="0"/>
              </a:spcAft>
              <a:buSzPts val="1400"/>
              <a:buNone/>
            </a:pPr>
            <a:r>
              <a:rPr lang="fr-FR"/>
              <a:t>151     Endersbach (Germany)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For resources issued after 1974:</a:t>
            </a:r>
            <a:endParaRPr/>
          </a:p>
          <a:p>
            <a:pPr marL="457200" lvl="0" indent="-228600" algn="l" rtl="0">
              <a:lnSpc>
                <a:spcPct val="100000"/>
              </a:lnSpc>
              <a:spcBef>
                <a:spcPts val="0"/>
              </a:spcBef>
              <a:spcAft>
                <a:spcPts val="0"/>
              </a:spcAft>
              <a:buSzPts val="1400"/>
              <a:buNone/>
            </a:pPr>
            <a:r>
              <a:rPr lang="fr-FR"/>
              <a:t>151     Weinstadt-Endersbach (Weinstadt, Germany)</a:t>
            </a:r>
            <a:endParaRPr/>
          </a:p>
          <a:p>
            <a:pPr marL="457200" lvl="0" indent="-228600" algn="l" rtl="0">
              <a:lnSpc>
                <a:spcPct val="100000"/>
              </a:lnSpc>
              <a:spcBef>
                <a:spcPts val="0"/>
              </a:spcBef>
              <a:spcAft>
                <a:spcPts val="0"/>
              </a:spcAft>
              <a:buSzPts val="1400"/>
              <a:buNone/>
            </a:pPr>
            <a:r>
              <a:rPr lang="fr-FR"/>
              <a:t>410 1_ Weinstadt (Germany). $b Weinstadt-Endersbach</a:t>
            </a:r>
            <a:endParaRPr/>
          </a:p>
          <a:p>
            <a:pPr marL="0" lvl="0" indent="0" algn="l" rtl="0">
              <a:lnSpc>
                <a:spcPct val="100000"/>
              </a:lnSpc>
              <a:spcBef>
                <a:spcPts val="0"/>
              </a:spcBef>
              <a:spcAft>
                <a:spcPts val="0"/>
              </a:spcAft>
              <a:buSzPts val="1400"/>
              <a:buNone/>
            </a:pPr>
            <a:endParaRPr/>
          </a:p>
        </p:txBody>
      </p:sp>
      <p:sp>
        <p:nvSpPr>
          <p:cNvPr id="989" name="Google Shape;989;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September 17, 2018</a:t>
            </a:r>
            <a:endParaRPr/>
          </a:p>
          <a:p>
            <a:pPr marL="457200" lvl="0" indent="-228600" algn="l" rtl="0">
              <a:lnSpc>
                <a:spcPct val="100000"/>
              </a:lnSpc>
              <a:spcBef>
                <a:spcPts val="0"/>
              </a:spcBef>
              <a:spcAft>
                <a:spcPts val="0"/>
              </a:spcAft>
              <a:buSzPts val="1400"/>
              <a:buNone/>
            </a:pPr>
            <a:r>
              <a:rPr lang="fr-FR"/>
              <a:t>This practice means that you could have a somewhat unusual situation where a subordinate body for the period where the place had an independent existence, would be entered under the access point for the current city section: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Ballard (Seattle, Wash.). $b City Council</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Ballard (Seattle, Wash.). $b Fire Department</a:t>
            </a:r>
            <a:endParaRPr/>
          </a:p>
          <a:p>
            <a:pPr marL="0" lvl="0" indent="0" algn="l" rtl="0">
              <a:lnSpc>
                <a:spcPct val="100000"/>
              </a:lnSpc>
              <a:spcBef>
                <a:spcPts val="0"/>
              </a:spcBef>
              <a:spcAft>
                <a:spcPts val="0"/>
              </a:spcAft>
              <a:buSzPts val="1400"/>
              <a:buNone/>
            </a:pPr>
            <a:endParaRPr/>
          </a:p>
        </p:txBody>
      </p:sp>
      <p:sp>
        <p:nvSpPr>
          <p:cNvPr id="997" name="Google Shape;997;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0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LC-PCC PS for 16.4.2</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b="1"/>
              <a:t>Military Installations</a:t>
            </a:r>
            <a:endParaRPr/>
          </a:p>
          <a:p>
            <a:pPr marL="457200" lvl="0" indent="-228600" algn="l" rtl="0">
              <a:lnSpc>
                <a:spcPct val="100000"/>
              </a:lnSpc>
              <a:spcBef>
                <a:spcPts val="0"/>
              </a:spcBef>
              <a:spcAft>
                <a:spcPts val="0"/>
              </a:spcAft>
              <a:buSzPts val="1400"/>
              <a:buNone/>
            </a:pPr>
            <a:r>
              <a:rPr lang="fr-FR" i="1"/>
              <a:t>LC practice/PCC practice:</a:t>
            </a:r>
            <a:r>
              <a:rPr lang="fr-FR"/>
              <a:t> Construct variant access points from the name as a subheading of the country that controls it and as a subheading of the military branch to which it belongs.</a:t>
            </a:r>
            <a:endParaRPr/>
          </a:p>
          <a:p>
            <a:pPr marL="457200" lvl="0" indent="-228600" algn="l" rtl="0">
              <a:lnSpc>
                <a:spcPct val="100000"/>
              </a:lnSpc>
              <a:spcBef>
                <a:spcPts val="0"/>
              </a:spcBef>
              <a:spcAft>
                <a:spcPts val="0"/>
              </a:spcAft>
              <a:buSzPts val="1400"/>
              <a:buNone/>
            </a:pPr>
            <a:r>
              <a:rPr lang="fr-FR"/>
              <a:t> </a:t>
            </a:r>
            <a:endParaRPr/>
          </a:p>
          <a:p>
            <a:pPr marL="457200" lvl="0" indent="-228600" algn="l" rtl="0">
              <a:lnSpc>
                <a:spcPct val="100000"/>
              </a:lnSpc>
              <a:spcBef>
                <a:spcPts val="0"/>
              </a:spcBef>
              <a:spcAft>
                <a:spcPts val="0"/>
              </a:spcAft>
              <a:buSzPts val="1400"/>
              <a:buNone/>
            </a:pPr>
            <a:r>
              <a:rPr lang="fr-FR" b="1"/>
              <a:t>EXAMPLE</a:t>
            </a:r>
            <a:endParaRPr/>
          </a:p>
          <a:p>
            <a:pPr marL="457200" lvl="0" indent="-228600" algn="l" rtl="0">
              <a:lnSpc>
                <a:spcPct val="100000"/>
              </a:lnSpc>
              <a:spcBef>
                <a:spcPts val="0"/>
              </a:spcBef>
              <a:spcAft>
                <a:spcPts val="0"/>
              </a:spcAft>
              <a:buSzPts val="1400"/>
              <a:buNone/>
            </a:pPr>
            <a:r>
              <a:rPr lang="fr-FR"/>
              <a:t>151      Fort Hood (Tex.)</a:t>
            </a:r>
            <a:endParaRPr/>
          </a:p>
          <a:p>
            <a:pPr marL="457200" lvl="0" indent="-228600" algn="l" rtl="0">
              <a:lnSpc>
                <a:spcPct val="100000"/>
              </a:lnSpc>
              <a:spcBef>
                <a:spcPts val="0"/>
              </a:spcBef>
              <a:spcAft>
                <a:spcPts val="0"/>
              </a:spcAft>
              <a:buSzPts val="1400"/>
              <a:buNone/>
            </a:pPr>
            <a:r>
              <a:rPr lang="fr-FR"/>
              <a:t>410 1_ United States. $b Fort Hood</a:t>
            </a:r>
            <a:endParaRPr/>
          </a:p>
          <a:p>
            <a:pPr marL="457200" lvl="0" indent="-228600" algn="l" rtl="0">
              <a:lnSpc>
                <a:spcPct val="100000"/>
              </a:lnSpc>
              <a:spcBef>
                <a:spcPts val="0"/>
              </a:spcBef>
              <a:spcAft>
                <a:spcPts val="0"/>
              </a:spcAft>
              <a:buSzPts val="1400"/>
              <a:buNone/>
            </a:pPr>
            <a:r>
              <a:rPr lang="fr-FR"/>
              <a:t>410 1_ United States. $b Army. $b Fort Hood</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fr-FR"/>
              <a:t>151      March Air Force Base (Calif.)</a:t>
            </a:r>
            <a:endParaRPr/>
          </a:p>
          <a:p>
            <a:pPr marL="457200" lvl="0" indent="-228600" algn="l" rtl="0">
              <a:lnSpc>
                <a:spcPct val="100000"/>
              </a:lnSpc>
              <a:spcBef>
                <a:spcPts val="0"/>
              </a:spcBef>
              <a:spcAft>
                <a:spcPts val="0"/>
              </a:spcAft>
              <a:buSzPts val="1400"/>
              <a:buNone/>
            </a:pPr>
            <a:r>
              <a:rPr lang="fr-FR"/>
              <a:t>410 1_ United States. $b March Air Force Base</a:t>
            </a:r>
            <a:endParaRPr/>
          </a:p>
          <a:p>
            <a:pPr marL="457200" lvl="0" indent="-228600" algn="l" rtl="0">
              <a:lnSpc>
                <a:spcPct val="100000"/>
              </a:lnSpc>
              <a:spcBef>
                <a:spcPts val="0"/>
              </a:spcBef>
              <a:spcAft>
                <a:spcPts val="0"/>
              </a:spcAft>
              <a:buSzPts val="1400"/>
              <a:buNone/>
            </a:pPr>
            <a:r>
              <a:rPr lang="fr-FR"/>
              <a:t>410 1_ United States. $b Air Force. $b March Air Force Base</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fr-FR"/>
              <a:t>151      Yokosuka Naval Base (Japan)</a:t>
            </a:r>
            <a:endParaRPr/>
          </a:p>
          <a:p>
            <a:pPr marL="457200" lvl="0" indent="-228600" algn="l" rtl="0">
              <a:lnSpc>
                <a:spcPct val="100000"/>
              </a:lnSpc>
              <a:spcBef>
                <a:spcPts val="0"/>
              </a:spcBef>
              <a:spcAft>
                <a:spcPts val="0"/>
              </a:spcAft>
              <a:buSzPts val="1400"/>
              <a:buNone/>
            </a:pPr>
            <a:r>
              <a:rPr lang="fr-FR"/>
              <a:t>410 1_ United States. $b Yokosuka Naval Base</a:t>
            </a:r>
            <a:endParaRPr/>
          </a:p>
          <a:p>
            <a:pPr marL="457200" lvl="0" indent="-228600" algn="l" rtl="0">
              <a:lnSpc>
                <a:spcPct val="100000"/>
              </a:lnSpc>
              <a:spcBef>
                <a:spcPts val="0"/>
              </a:spcBef>
              <a:spcAft>
                <a:spcPts val="0"/>
              </a:spcAft>
              <a:buSzPts val="1400"/>
              <a:buNone/>
            </a:pPr>
            <a:r>
              <a:rPr lang="fr-FR"/>
              <a:t>410 1_ United States. $b Navy. $b Yokosuka Naval Base</a:t>
            </a:r>
            <a:endParaRPr/>
          </a:p>
          <a:p>
            <a:pPr marL="0" lvl="0" indent="0" algn="l" rtl="0">
              <a:lnSpc>
                <a:spcPct val="100000"/>
              </a:lnSpc>
              <a:spcBef>
                <a:spcPts val="0"/>
              </a:spcBef>
              <a:spcAft>
                <a:spcPts val="0"/>
              </a:spcAft>
              <a:buSzPts val="1400"/>
              <a:buNone/>
            </a:pPr>
            <a:endParaRPr/>
          </a:p>
        </p:txBody>
      </p:sp>
      <p:sp>
        <p:nvSpPr>
          <p:cNvPr id="1005" name="Google Shape;1005;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0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 non-U.S. military installation authority record.</a:t>
            </a:r>
            <a:endParaRPr/>
          </a:p>
          <a:p>
            <a:pPr marL="0" lvl="0" indent="0" algn="l" rtl="0">
              <a:lnSpc>
                <a:spcPct val="100000"/>
              </a:lnSpc>
              <a:spcBef>
                <a:spcPts val="0"/>
              </a:spcBef>
              <a:spcAft>
                <a:spcPts val="0"/>
              </a:spcAft>
              <a:buSzPts val="1400"/>
              <a:buNone/>
            </a:pPr>
            <a:endParaRPr/>
          </a:p>
        </p:txBody>
      </p:sp>
      <p:sp>
        <p:nvSpPr>
          <p:cNvPr id="1013" name="Google Shape;1013;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10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22" name="Google Shape;1022;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0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NOTE: ANSWER SLIDES TO VARIANT NAMES EXERCISES ARE AFTER ALL THE VARIANT NAME EXERCISES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Palms (Queens.)</a:t>
            </a:r>
            <a:endParaRPr/>
          </a:p>
          <a:p>
            <a:pPr marL="457200" lvl="0" indent="-228600" algn="l" rtl="0">
              <a:lnSpc>
                <a:spcPct val="100000"/>
              </a:lnSpc>
              <a:spcBef>
                <a:spcPts val="0"/>
              </a:spcBef>
              <a:spcAft>
                <a:spcPts val="0"/>
              </a:spcAft>
              <a:buSzPts val="1400"/>
              <a:buNone/>
            </a:pPr>
            <a:r>
              <a:rPr lang="fr-FR"/>
              <a:t>451  The Palms (Queens.)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Remember:</a:t>
            </a:r>
            <a:r>
              <a:rPr lang="fr-FR"/>
              <a:t> You must also check for conflicts for any variant forms of names that you are recording, and if there is a conflict with other places in the same larger place, you must break that conflict if possible.  Assume no conflicts in this example.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30" name="Google Shape;1030;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0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La Paloma (Tex.)</a:t>
            </a:r>
            <a:endParaRPr/>
          </a:p>
          <a:p>
            <a:pPr marL="457200" lvl="0" indent="-228600" algn="l" rtl="0">
              <a:lnSpc>
                <a:spcPct val="100000"/>
              </a:lnSpc>
              <a:spcBef>
                <a:spcPts val="0"/>
              </a:spcBef>
              <a:spcAft>
                <a:spcPts val="0"/>
              </a:spcAft>
              <a:buSzPts val="1400"/>
              <a:buNone/>
            </a:pPr>
            <a:r>
              <a:rPr lang="fr-FR"/>
              <a:t>451  Paloma (Tex.)</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Remember:</a:t>
            </a:r>
            <a:r>
              <a:rPr lang="fr-FR"/>
              <a:t> You must also check for conflicts for any variant forms of names that you are recording, and if there is a conflict with other places in the same larger place, you must break that conflict if possible.  Assume no conflicts in this example.</a:t>
            </a:r>
            <a:endParaRPr/>
          </a:p>
          <a:p>
            <a:pPr marL="0" lvl="0" indent="0" algn="l" rtl="0">
              <a:lnSpc>
                <a:spcPct val="100000"/>
              </a:lnSpc>
              <a:spcBef>
                <a:spcPts val="0"/>
              </a:spcBef>
              <a:spcAft>
                <a:spcPts val="0"/>
              </a:spcAft>
              <a:buSzPts val="1400"/>
              <a:buNone/>
            </a:pPr>
            <a:endParaRPr/>
          </a:p>
        </p:txBody>
      </p:sp>
      <p:sp>
        <p:nvSpPr>
          <p:cNvPr id="1038" name="Google Shape;1038;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 name="Google Shape;1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court rules, a form of legal work. The creator is the court, which is established as a subordinate body under the name of the California government: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California. $b Superior Court (Los Angeles County)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Los Angeles County Bar Association website: http://www.lacba.org/Files/Main%20Folder/CourtNotices/files/LASC_Local_Rules_Effective_July_1_2011.pdf]</a:t>
            </a:r>
            <a:endParaRPr/>
          </a:p>
        </p:txBody>
      </p:sp>
      <p:sp>
        <p:nvSpPr>
          <p:cNvPr id="176" name="Google Shape;17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November 25, 2015</a:t>
            </a:r>
            <a:endParaRPr/>
          </a:p>
          <a:p>
            <a:pPr marL="457200" lvl="0" indent="-228600" algn="l" rtl="0">
              <a:lnSpc>
                <a:spcPct val="100000"/>
              </a:lnSpc>
              <a:spcBef>
                <a:spcPts val="0"/>
              </a:spcBef>
              <a:spcAft>
                <a:spcPts val="0"/>
              </a:spcAft>
              <a:buSzPts val="1400"/>
              <a:buNone/>
            </a:pPr>
            <a:r>
              <a:rPr lang="fr-FR"/>
              <a:t>ANSWERS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Mount Healthy (Ohio)</a:t>
            </a:r>
            <a:endParaRPr/>
          </a:p>
          <a:p>
            <a:pPr marL="457200" lvl="0" indent="-228600" algn="l" rtl="0">
              <a:lnSpc>
                <a:spcPct val="100000"/>
              </a:lnSpc>
              <a:spcBef>
                <a:spcPts val="0"/>
              </a:spcBef>
              <a:spcAft>
                <a:spcPts val="0"/>
              </a:spcAft>
              <a:buSzPts val="1400"/>
              <a:buNone/>
            </a:pPr>
            <a:r>
              <a:rPr lang="fr-FR"/>
              <a:t>451   Mt. Healthy (Ohio)</a:t>
            </a:r>
            <a:endParaRPr/>
          </a:p>
          <a:p>
            <a:pPr marL="457200" lvl="0" indent="-228600" algn="l" rtl="0">
              <a:lnSpc>
                <a:spcPct val="100000"/>
              </a:lnSpc>
              <a:spcBef>
                <a:spcPts val="0"/>
              </a:spcBef>
              <a:spcAft>
                <a:spcPts val="0"/>
              </a:spcAft>
              <a:buSzPts val="1400"/>
              <a:buNone/>
            </a:pPr>
            <a:r>
              <a:rPr lang="fr-FR"/>
              <a:t>451   City of Mt. Healthy (Ohio)</a:t>
            </a:r>
            <a:endParaRPr/>
          </a:p>
          <a:p>
            <a:pPr marL="457200" lvl="0" indent="-228600" algn="l" rtl="0">
              <a:lnSpc>
                <a:spcPct val="100000"/>
              </a:lnSpc>
              <a:spcBef>
                <a:spcPts val="0"/>
              </a:spcBef>
              <a:spcAft>
                <a:spcPts val="0"/>
              </a:spcAft>
              <a:buSzPts val="1400"/>
              <a:buNone/>
            </a:pPr>
            <a:r>
              <a:rPr lang="fr-FR" i="1"/>
              <a:t>451   City of Mount Healthy (Ohio) is also a possible variant</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r>
              <a:rPr lang="fr-FR"/>
              <a:t>151   Saint Louis (Missouri)</a:t>
            </a:r>
            <a:endParaRPr/>
          </a:p>
          <a:p>
            <a:pPr marL="457200" lvl="0" indent="-228600" algn="l" rtl="0">
              <a:lnSpc>
                <a:spcPct val="100000"/>
              </a:lnSpc>
              <a:spcBef>
                <a:spcPts val="0"/>
              </a:spcBef>
              <a:spcAft>
                <a:spcPts val="0"/>
              </a:spcAft>
              <a:buSzPts val="1400"/>
              <a:buNone/>
            </a:pPr>
            <a:r>
              <a:rPr lang="fr-FR"/>
              <a:t>451   St. Louis (Missouri)</a:t>
            </a:r>
            <a:endParaRPr/>
          </a:p>
          <a:p>
            <a:pPr marL="457200" lvl="0" indent="-228600" algn="l" rtl="0">
              <a:lnSpc>
                <a:spcPct val="100000"/>
              </a:lnSpc>
              <a:spcBef>
                <a:spcPts val="0"/>
              </a:spcBef>
              <a:spcAft>
                <a:spcPts val="0"/>
              </a:spcAft>
              <a:buSzPts val="1400"/>
              <a:buNone/>
            </a:pPr>
            <a:r>
              <a:rPr lang="fr-FR"/>
              <a:t>451   City of St. Louis (Missouri)</a:t>
            </a:r>
            <a:endParaRPr/>
          </a:p>
          <a:p>
            <a:pPr marL="457200" lvl="0" indent="-228600" algn="l" rtl="0">
              <a:lnSpc>
                <a:spcPct val="100000"/>
              </a:lnSpc>
              <a:spcBef>
                <a:spcPts val="0"/>
              </a:spcBef>
              <a:spcAft>
                <a:spcPts val="0"/>
              </a:spcAft>
              <a:buSzPts val="1400"/>
              <a:buAutoNum type="arabicPlain" startAt="451"/>
            </a:pPr>
            <a:r>
              <a:rPr lang="fr-FR" i="1"/>
              <a:t>City of Saint Louis (Missouri) is also a possible variant</a:t>
            </a:r>
            <a:endParaRPr/>
          </a:p>
          <a:p>
            <a:pPr marL="228600" lvl="0" indent="0" algn="l" rtl="0">
              <a:lnSpc>
                <a:spcPct val="100000"/>
              </a:lnSpc>
              <a:spcBef>
                <a:spcPts val="0"/>
              </a:spcBef>
              <a:spcAft>
                <a:spcPts val="0"/>
              </a:spcAft>
              <a:buSzPts val="1400"/>
              <a:buNone/>
            </a:pPr>
            <a:r>
              <a:rPr lang="fr-FR" i="1"/>
              <a:t>Missouri ne s’abrège pas en français</a:t>
            </a:r>
            <a:endParaRPr i="1"/>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46" name="Google Shape;1046;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1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Preferred name for the place: Ujjain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Ujjain (India : District)</a:t>
            </a:r>
            <a:endParaRPr/>
          </a:p>
          <a:p>
            <a:pPr marL="457200" lvl="0" indent="-228600" algn="l" rtl="0">
              <a:lnSpc>
                <a:spcPct val="100000"/>
              </a:lnSpc>
              <a:spcBef>
                <a:spcPts val="0"/>
              </a:spcBef>
              <a:spcAft>
                <a:spcPts val="0"/>
              </a:spcAft>
              <a:buSzPts val="1400"/>
              <a:buNone/>
            </a:pPr>
            <a:r>
              <a:rPr lang="fr-FR"/>
              <a:t>451   Ujjain District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fr-FR" i="1"/>
              <a:t>other than a city or a town</a:t>
            </a:r>
            <a:r>
              <a:rPr lang="fr-FR"/>
              <a:t>.</a:t>
            </a:r>
            <a:endParaRPr/>
          </a:p>
        </p:txBody>
      </p:sp>
      <p:sp>
        <p:nvSpPr>
          <p:cNvPr id="1054" name="Google Shape;1054;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Leslieville (Toronto, Ont.)</a:t>
            </a:r>
            <a:endParaRPr/>
          </a:p>
          <a:p>
            <a:pPr marL="457200" lvl="0" indent="-228600" algn="l" rtl="0">
              <a:lnSpc>
                <a:spcPct val="100000"/>
              </a:lnSpc>
              <a:spcBef>
                <a:spcPts val="0"/>
              </a:spcBef>
              <a:spcAft>
                <a:spcPts val="0"/>
              </a:spcAft>
              <a:buSzPts val="1400"/>
              <a:buNone/>
            </a:pPr>
            <a:r>
              <a:rPr lang="fr-FR"/>
              <a:t>410 1_ Toronto (Ont.). $b Leslieville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62" name="Google Shape;1062;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0" name="Google Shape;1070;p11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p:txBody>
      </p:sp>
      <p:sp>
        <p:nvSpPr>
          <p:cNvPr id="1071" name="Google Shape;1071;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8" name="Google Shape;1078;p11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079" name="Google Shape;1079;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1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POSSIBLE ANSWERS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NODO (Omaha, Nebr.)   </a:t>
            </a:r>
            <a:r>
              <a:rPr lang="fr-FR" i="1"/>
              <a:t>ou</a:t>
            </a:r>
            <a:r>
              <a:rPr lang="fr-FR"/>
              <a:t>   NoDo (Omaha, Nebr.)</a:t>
            </a:r>
            <a:endParaRPr/>
          </a:p>
          <a:p>
            <a:pPr marL="457200" lvl="0" indent="-228600" algn="l" rtl="0">
              <a:lnSpc>
                <a:spcPct val="100000"/>
              </a:lnSpc>
              <a:spcBef>
                <a:spcPts val="0"/>
              </a:spcBef>
              <a:spcAft>
                <a:spcPts val="0"/>
              </a:spcAft>
              <a:buSzPts val="1400"/>
              <a:buNone/>
            </a:pPr>
            <a:r>
              <a:rPr lang="fr-FR"/>
              <a:t>410 1_ Omaha (Nebr.). $b NODO</a:t>
            </a:r>
            <a:endParaRPr/>
          </a:p>
          <a:p>
            <a:pPr marL="457200" lvl="0" indent="-228600" algn="l" rtl="0">
              <a:lnSpc>
                <a:spcPct val="100000"/>
              </a:lnSpc>
              <a:spcBef>
                <a:spcPts val="0"/>
              </a:spcBef>
              <a:spcAft>
                <a:spcPts val="0"/>
              </a:spcAft>
              <a:buSzPts val="1400"/>
              <a:buNone/>
            </a:pPr>
            <a:r>
              <a:rPr lang="fr-FR"/>
              <a:t>451     North Downtown (Omaha, Nebr.)</a:t>
            </a:r>
            <a:endParaRPr/>
          </a:p>
          <a:p>
            <a:pPr marL="457200" lvl="0" indent="-228600" algn="l" rtl="0">
              <a:lnSpc>
                <a:spcPct val="100000"/>
              </a:lnSpc>
              <a:spcBef>
                <a:spcPts val="0"/>
              </a:spcBef>
              <a:spcAft>
                <a:spcPts val="0"/>
              </a:spcAft>
              <a:buSzPts val="1400"/>
              <a:buNone/>
            </a:pPr>
            <a:r>
              <a:rPr lang="fr-FR"/>
              <a:t>451     North Downtown Omaha (Omaha, Nebr.)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ou</a:t>
            </a:r>
            <a:endParaRPr i="1"/>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North Downtown (Omaha, Nebr.)</a:t>
            </a:r>
            <a:endParaRPr/>
          </a:p>
          <a:p>
            <a:pPr marL="457200" lvl="0" indent="-228600" algn="l" rtl="0">
              <a:lnSpc>
                <a:spcPct val="100000"/>
              </a:lnSpc>
              <a:spcBef>
                <a:spcPts val="0"/>
              </a:spcBef>
              <a:spcAft>
                <a:spcPts val="0"/>
              </a:spcAft>
              <a:buSzPts val="1400"/>
              <a:buNone/>
            </a:pPr>
            <a:r>
              <a:rPr lang="fr-FR"/>
              <a:t>410 1_  Omaha (Nebr.). $b North Downtown</a:t>
            </a:r>
            <a:endParaRPr/>
          </a:p>
          <a:p>
            <a:pPr marL="457200" lvl="0" indent="-228600" algn="l" rtl="0">
              <a:lnSpc>
                <a:spcPct val="100000"/>
              </a:lnSpc>
              <a:spcBef>
                <a:spcPts val="0"/>
              </a:spcBef>
              <a:spcAft>
                <a:spcPts val="0"/>
              </a:spcAft>
              <a:buSzPts val="1400"/>
              <a:buNone/>
            </a:pPr>
            <a:r>
              <a:rPr lang="fr-FR"/>
              <a:t>451      NODO (Omaha, Nebr.)   </a:t>
            </a:r>
            <a:r>
              <a:rPr lang="fr-FR" i="1"/>
              <a:t>or</a:t>
            </a:r>
            <a:r>
              <a:rPr lang="fr-FR"/>
              <a:t>   NoDo (Omaha, Nebr.)</a:t>
            </a:r>
            <a:endParaRPr/>
          </a:p>
          <a:p>
            <a:pPr marL="457200" lvl="0" indent="-228600" algn="l" rtl="0">
              <a:lnSpc>
                <a:spcPct val="100000"/>
              </a:lnSpc>
              <a:spcBef>
                <a:spcPts val="0"/>
              </a:spcBef>
              <a:spcAft>
                <a:spcPts val="0"/>
              </a:spcAft>
              <a:buSzPts val="1400"/>
              <a:buNone/>
            </a:pPr>
            <a:r>
              <a:rPr lang="fr-FR"/>
              <a:t>451      North Downtown Omaha (Omaha, Nebr.)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example illustrates that the choice of preferred and variant names is not always straightforward.  Based on the information available, a cataloger might select one form or the other, especially when no BGN-approved form of name is found.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86" name="Google Shape;1086;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11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Palms (Queens.)</a:t>
            </a:r>
            <a:endParaRPr/>
          </a:p>
          <a:p>
            <a:pPr marL="457200" lvl="0" indent="-228600" algn="l" rtl="0">
              <a:lnSpc>
                <a:spcPct val="100000"/>
              </a:lnSpc>
              <a:spcBef>
                <a:spcPts val="0"/>
              </a:spcBef>
              <a:spcAft>
                <a:spcPts val="0"/>
              </a:spcAft>
              <a:buSzPts val="1400"/>
              <a:buNone/>
            </a:pPr>
            <a:r>
              <a:rPr lang="fr-FR"/>
              <a:t>451  The Palms (Queens.)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Remember:</a:t>
            </a:r>
            <a:r>
              <a:rPr lang="fr-FR"/>
              <a:t> You must also check for conflicts for any variant forms of names that you are recording, and if there is a conflict with other places in the same larger place, you must break that conflict if possible.  Assume no conflicts in this example.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93" name="Google Shape;1093;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1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La Paloma (Tex.)</a:t>
            </a:r>
            <a:endParaRPr/>
          </a:p>
          <a:p>
            <a:pPr marL="457200" lvl="0" indent="-228600" algn="l" rtl="0">
              <a:lnSpc>
                <a:spcPct val="100000"/>
              </a:lnSpc>
              <a:spcBef>
                <a:spcPts val="0"/>
              </a:spcBef>
              <a:spcAft>
                <a:spcPts val="0"/>
              </a:spcAft>
              <a:buSzPts val="1400"/>
              <a:buNone/>
            </a:pPr>
            <a:r>
              <a:rPr lang="fr-FR"/>
              <a:t>451  Paloma (Tex.)</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Remember:</a:t>
            </a:r>
            <a:r>
              <a:rPr lang="fr-FR"/>
              <a:t> You must also check for conflicts for any variant forms of names that you are recording, and if there is a conflict with other places in the same larger place, you must break that conflict if possible.  Assume no conflicts in this example.</a:t>
            </a:r>
            <a:endParaRPr/>
          </a:p>
          <a:p>
            <a:pPr marL="0" lvl="0" indent="0" algn="l" rtl="0">
              <a:lnSpc>
                <a:spcPct val="100000"/>
              </a:lnSpc>
              <a:spcBef>
                <a:spcPts val="0"/>
              </a:spcBef>
              <a:spcAft>
                <a:spcPts val="0"/>
              </a:spcAft>
              <a:buSzPts val="1400"/>
              <a:buNone/>
            </a:pPr>
            <a:endParaRPr/>
          </a:p>
        </p:txBody>
      </p:sp>
      <p:sp>
        <p:nvSpPr>
          <p:cNvPr id="1103" name="Google Shape;1103;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3" name="Google Shape;1113;p11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Updated: November 25, 2015</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Mount Healthy (Ohio)</a:t>
            </a:r>
            <a:endParaRPr/>
          </a:p>
          <a:p>
            <a:pPr marL="457200" lvl="0" indent="-228600" algn="l" rtl="0">
              <a:lnSpc>
                <a:spcPct val="100000"/>
              </a:lnSpc>
              <a:spcBef>
                <a:spcPts val="0"/>
              </a:spcBef>
              <a:spcAft>
                <a:spcPts val="0"/>
              </a:spcAft>
              <a:buSzPts val="1400"/>
              <a:buNone/>
            </a:pPr>
            <a:r>
              <a:rPr lang="fr-FR"/>
              <a:t>451   Mt. Healthy (Ohio)</a:t>
            </a:r>
            <a:endParaRPr/>
          </a:p>
          <a:p>
            <a:pPr marL="457200" lvl="0" indent="-228600" algn="l" rtl="0">
              <a:lnSpc>
                <a:spcPct val="100000"/>
              </a:lnSpc>
              <a:spcBef>
                <a:spcPts val="0"/>
              </a:spcBef>
              <a:spcAft>
                <a:spcPts val="0"/>
              </a:spcAft>
              <a:buSzPts val="1400"/>
              <a:buNone/>
            </a:pPr>
            <a:r>
              <a:rPr lang="fr-FR"/>
              <a:t>451   City of Mt. Healthy (Ohio)</a:t>
            </a:r>
            <a:endParaRPr/>
          </a:p>
          <a:p>
            <a:pPr marL="457200" lvl="0" indent="-228600" algn="l" rtl="0">
              <a:lnSpc>
                <a:spcPct val="100000"/>
              </a:lnSpc>
              <a:spcBef>
                <a:spcPts val="0"/>
              </a:spcBef>
              <a:spcAft>
                <a:spcPts val="0"/>
              </a:spcAft>
              <a:buSzPts val="1400"/>
              <a:buNone/>
            </a:pPr>
            <a:r>
              <a:rPr lang="fr-FR"/>
              <a:t>451   </a:t>
            </a:r>
            <a:r>
              <a:rPr lang="fr-FR" i="1"/>
              <a:t>City of Mount Health (Ohio) is also a possible variant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Saint Louis (Mo.)</a:t>
            </a:r>
            <a:endParaRPr/>
          </a:p>
          <a:p>
            <a:pPr marL="457200" lvl="0" indent="-228600" algn="l" rtl="0">
              <a:lnSpc>
                <a:spcPct val="100000"/>
              </a:lnSpc>
              <a:spcBef>
                <a:spcPts val="0"/>
              </a:spcBef>
              <a:spcAft>
                <a:spcPts val="0"/>
              </a:spcAft>
              <a:buSzPts val="1400"/>
              <a:buNone/>
            </a:pPr>
            <a:r>
              <a:rPr lang="fr-FR"/>
              <a:t>451   St. Louis (Mo.)</a:t>
            </a:r>
            <a:endParaRPr/>
          </a:p>
          <a:p>
            <a:pPr marL="457200" lvl="0" indent="-228600" algn="l" rtl="0">
              <a:lnSpc>
                <a:spcPct val="100000"/>
              </a:lnSpc>
              <a:spcBef>
                <a:spcPts val="0"/>
              </a:spcBef>
              <a:spcAft>
                <a:spcPts val="0"/>
              </a:spcAft>
              <a:buSzPts val="1400"/>
              <a:buNone/>
            </a:pPr>
            <a:r>
              <a:rPr lang="fr-FR"/>
              <a:t>451   City of St. Louis (Mo.)</a:t>
            </a:r>
            <a:endParaRPr/>
          </a:p>
          <a:p>
            <a:pPr marL="457200" lvl="0" indent="-228600" algn="l" rtl="0">
              <a:lnSpc>
                <a:spcPct val="100000"/>
              </a:lnSpc>
              <a:spcBef>
                <a:spcPts val="0"/>
              </a:spcBef>
              <a:spcAft>
                <a:spcPts val="0"/>
              </a:spcAft>
              <a:buSzPts val="1400"/>
              <a:buNone/>
            </a:pPr>
            <a:r>
              <a:rPr lang="fr-FR"/>
              <a:t>451   </a:t>
            </a:r>
            <a:r>
              <a:rPr lang="fr-FR" i="1"/>
              <a:t>City of Saint Louis (Mo.) is also a possible variant</a:t>
            </a:r>
            <a:endParaRPr/>
          </a:p>
          <a:p>
            <a:pPr marL="457200" lvl="0" indent="-228600" algn="l" rtl="0">
              <a:lnSpc>
                <a:spcPct val="100000"/>
              </a:lnSpc>
              <a:spcBef>
                <a:spcPts val="0"/>
              </a:spcBef>
              <a:spcAft>
                <a:spcPts val="0"/>
              </a:spcAft>
              <a:buSzPts val="1400"/>
              <a:buNone/>
            </a:pPr>
            <a:endParaRPr/>
          </a:p>
        </p:txBody>
      </p:sp>
      <p:sp>
        <p:nvSpPr>
          <p:cNvPr id="1114" name="Google Shape;1114;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1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  Click to bring in each 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Preferred name for the place: Ujjain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Access points: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Ujjain (India : District)</a:t>
            </a:r>
            <a:endParaRPr/>
          </a:p>
          <a:p>
            <a:pPr marL="457200" lvl="0" indent="-228600" algn="l" rtl="0">
              <a:lnSpc>
                <a:spcPct val="100000"/>
              </a:lnSpc>
              <a:spcBef>
                <a:spcPts val="0"/>
              </a:spcBef>
              <a:spcAft>
                <a:spcPts val="0"/>
              </a:spcAft>
              <a:buSzPts val="1400"/>
              <a:buNone/>
            </a:pPr>
            <a:r>
              <a:rPr lang="fr-FR"/>
              <a:t>451    Ujjain District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fr-FR" i="1"/>
              <a:t>other than a city or a town</a:t>
            </a:r>
            <a:r>
              <a:rPr lang="fr-FR"/>
              <a:t>.</a:t>
            </a:r>
            <a:endParaRPr/>
          </a:p>
          <a:p>
            <a:pPr marL="0" lvl="0" indent="0" algn="l" rtl="0">
              <a:lnSpc>
                <a:spcPct val="100000"/>
              </a:lnSpc>
              <a:spcBef>
                <a:spcPts val="0"/>
              </a:spcBef>
              <a:spcAft>
                <a:spcPts val="0"/>
              </a:spcAft>
              <a:buSzPts val="1400"/>
              <a:buNone/>
            </a:pPr>
            <a:endParaRPr/>
          </a:p>
        </p:txBody>
      </p:sp>
      <p:sp>
        <p:nvSpPr>
          <p:cNvPr id="1132" name="Google Shape;1132;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In addition to these, there are many other ways places can be related to works, expressions, manifestations, or items.</a:t>
            </a:r>
            <a:endParaRPr/>
          </a:p>
          <a:p>
            <a:pPr marL="0" lvl="0" indent="0" algn="l" rtl="0">
              <a:lnSpc>
                <a:spcPct val="100000"/>
              </a:lnSpc>
              <a:spcBef>
                <a:spcPts val="0"/>
              </a:spcBef>
              <a:spcAft>
                <a:spcPts val="0"/>
              </a:spcAft>
              <a:buSzPts val="1400"/>
              <a:buNone/>
            </a:pPr>
            <a:endParaRPr/>
          </a:p>
        </p:txBody>
      </p:sp>
      <p:sp>
        <p:nvSpPr>
          <p:cNvPr id="184" name="Google Shape;1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2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November 25, 2015</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Leslieville (Toronto, Ont.)</a:t>
            </a:r>
            <a:endParaRPr/>
          </a:p>
          <a:p>
            <a:pPr marL="457200" lvl="0" indent="-228600" algn="l" rtl="0">
              <a:lnSpc>
                <a:spcPct val="100000"/>
              </a:lnSpc>
              <a:spcBef>
                <a:spcPts val="0"/>
              </a:spcBef>
              <a:spcAft>
                <a:spcPts val="0"/>
              </a:spcAft>
              <a:buSzPts val="1400"/>
              <a:buNone/>
            </a:pPr>
            <a:r>
              <a:rPr lang="fr-FR"/>
              <a:t>410 1_ Toronto (Ont.). $b Leslieville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43" name="Google Shape;1143;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12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POSSIBLE ANSWERS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NODO (Omaha, Nebr.)   </a:t>
            </a:r>
            <a:r>
              <a:rPr lang="fr-FR" i="1"/>
              <a:t>or</a:t>
            </a:r>
            <a:r>
              <a:rPr lang="fr-FR"/>
              <a:t>   NoDo (Omaha, Nebr.)</a:t>
            </a:r>
            <a:endParaRPr/>
          </a:p>
          <a:p>
            <a:pPr marL="457200" lvl="0" indent="-228600" algn="l" rtl="0">
              <a:lnSpc>
                <a:spcPct val="100000"/>
              </a:lnSpc>
              <a:spcBef>
                <a:spcPts val="0"/>
              </a:spcBef>
              <a:spcAft>
                <a:spcPts val="0"/>
              </a:spcAft>
              <a:buSzPts val="1400"/>
              <a:buNone/>
            </a:pPr>
            <a:r>
              <a:rPr lang="fr-FR"/>
              <a:t>410 1_ Omaha (Nebr.). $b NODO</a:t>
            </a:r>
            <a:endParaRPr/>
          </a:p>
          <a:p>
            <a:pPr marL="457200" lvl="0" indent="-228600" algn="l" rtl="0">
              <a:lnSpc>
                <a:spcPct val="100000"/>
              </a:lnSpc>
              <a:spcBef>
                <a:spcPts val="0"/>
              </a:spcBef>
              <a:spcAft>
                <a:spcPts val="0"/>
              </a:spcAft>
              <a:buSzPts val="1400"/>
              <a:buNone/>
            </a:pPr>
            <a:r>
              <a:rPr lang="fr-FR"/>
              <a:t>451     North Downtown (Omaha, Nebr.)</a:t>
            </a:r>
            <a:endParaRPr/>
          </a:p>
          <a:p>
            <a:pPr marL="457200" lvl="0" indent="-228600" algn="l" rtl="0">
              <a:lnSpc>
                <a:spcPct val="100000"/>
              </a:lnSpc>
              <a:spcBef>
                <a:spcPts val="0"/>
              </a:spcBef>
              <a:spcAft>
                <a:spcPts val="0"/>
              </a:spcAft>
              <a:buSzPts val="1400"/>
              <a:buNone/>
            </a:pPr>
            <a:r>
              <a:rPr lang="fr-FR"/>
              <a:t>451     North Downtown Omaha (Omaha, Nebr.)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or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North Downtown (Omaha, Nebr.)</a:t>
            </a:r>
            <a:endParaRPr/>
          </a:p>
          <a:p>
            <a:pPr marL="457200" lvl="0" indent="-228600" algn="l" rtl="0">
              <a:lnSpc>
                <a:spcPct val="100000"/>
              </a:lnSpc>
              <a:spcBef>
                <a:spcPts val="0"/>
              </a:spcBef>
              <a:spcAft>
                <a:spcPts val="0"/>
              </a:spcAft>
              <a:buSzPts val="1400"/>
              <a:buNone/>
            </a:pPr>
            <a:r>
              <a:rPr lang="fr-FR"/>
              <a:t>410 1_  Omaha (Nebr.). $b North Downtown</a:t>
            </a:r>
            <a:endParaRPr/>
          </a:p>
          <a:p>
            <a:pPr marL="457200" lvl="0" indent="-228600" algn="l" rtl="0">
              <a:lnSpc>
                <a:spcPct val="100000"/>
              </a:lnSpc>
              <a:spcBef>
                <a:spcPts val="0"/>
              </a:spcBef>
              <a:spcAft>
                <a:spcPts val="0"/>
              </a:spcAft>
              <a:buSzPts val="1400"/>
              <a:buNone/>
            </a:pPr>
            <a:r>
              <a:rPr lang="fr-FR"/>
              <a:t>451      NODO (Omaha, Nebr.)   </a:t>
            </a:r>
            <a:r>
              <a:rPr lang="fr-FR" i="1"/>
              <a:t>or</a:t>
            </a:r>
            <a:r>
              <a:rPr lang="fr-FR"/>
              <a:t>   NoDo (Omaha, Nebr.)</a:t>
            </a:r>
            <a:endParaRPr/>
          </a:p>
          <a:p>
            <a:pPr marL="457200" lvl="0" indent="-228600" algn="l" rtl="0">
              <a:lnSpc>
                <a:spcPct val="100000"/>
              </a:lnSpc>
              <a:spcBef>
                <a:spcPts val="0"/>
              </a:spcBef>
              <a:spcAft>
                <a:spcPts val="0"/>
              </a:spcAft>
              <a:buSzPts val="1400"/>
              <a:buNone/>
            </a:pPr>
            <a:r>
              <a:rPr lang="fr-FR"/>
              <a:t>451      North Downtown Omaha (Omaha, Nebr.)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example illustrates that the choice of preferred and variant names is not always straightforward.  Based on the information available, a cataloger might select one form or the other, especially when no BGN-approved form of name is found.</a:t>
            </a:r>
            <a:endParaRPr/>
          </a:p>
          <a:p>
            <a:pPr marL="0" lvl="0" indent="0" algn="l" rtl="0">
              <a:lnSpc>
                <a:spcPct val="100000"/>
              </a:lnSpc>
              <a:spcBef>
                <a:spcPts val="0"/>
              </a:spcBef>
              <a:spcAft>
                <a:spcPts val="0"/>
              </a:spcAft>
              <a:buSzPts val="1400"/>
              <a:buNone/>
            </a:pPr>
            <a:endParaRPr/>
          </a:p>
        </p:txBody>
      </p:sp>
      <p:sp>
        <p:nvSpPr>
          <p:cNvPr id="1153" name="Google Shape;1153;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2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5, 2020: updated speaker notes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city currently called Oslo, was known as Christiania from 1624-1877, and as Kristiania (due to orthographic reform) from 1877-1925.</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As of March 2020, the DCM Z1 for field 551 says: “</a:t>
            </a:r>
            <a:r>
              <a:rPr lang="fr-FR" sz="1200" b="0" i="0" u="none" strike="noStrike" cap="none">
                <a:solidFill>
                  <a:schemeClr val="dk1"/>
                </a:solidFill>
                <a:latin typeface="Calibri"/>
                <a:ea typeface="Calibri"/>
                <a:cs typeface="Calibri"/>
                <a:sym typeface="Calibri"/>
              </a:rPr>
              <a:t>Do not use subfield $i with subfield $w coded “r” until relationship designators for places are developed. (Currently RDA has a placeholder for Appendix L).</a:t>
            </a:r>
            <a:r>
              <a:rPr lang="fr-FR"/>
              <a:t>”  Therefore, $w a and $w b have been used in the examples in this and other slides.  Also as of March 2020, OCLC Connexion will not validate records that have subfield $i in 551.  Practically, this means that the earlier/later $w codes “a” and “b” must be used in 551 fields until OCLC changes its validation parameters</a:t>
            </a:r>
            <a:endParaRPr/>
          </a:p>
        </p:txBody>
      </p:sp>
      <p:sp>
        <p:nvSpPr>
          <p:cNvPr id="1164" name="Google Shape;1164;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12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r>
              <a:rPr lang="fr-FR"/>
              <a:t>The same information can be found in the Subject Headings Manual H 708 Linear Jurisdictional Name Changes in Name Authority Records and in the DCM Z1 667 in the section “NARs and subject usage”.  For linear changes where the territory of a jurisdiction stays essentially unchanged, only the latest name may be used as a subject heading.  The earlier name(s) for the jurisdiction must be coded as follow:</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008/11 Subject heading system (OCLC: Subj) - “n” = Not applicable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008/15 Heading use code--subject added entry (OCLC: Subj use) - “b” = Heading not appropriate as subject added entry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667    SUBJECT USAGE: This name is not valid for use as a subject. Works about this place are entered under [access point for latest name].</a:t>
            </a:r>
            <a:br>
              <a:rPr lang="fr-FR"/>
            </a:br>
            <a:endParaRPr/>
          </a:p>
          <a:p>
            <a:pPr marL="0" lvl="0" indent="0" algn="l" rtl="0">
              <a:lnSpc>
                <a:spcPct val="100000"/>
              </a:lnSpc>
              <a:spcBef>
                <a:spcPts val="0"/>
              </a:spcBef>
              <a:spcAft>
                <a:spcPts val="0"/>
              </a:spcAft>
              <a:buSzPts val="1400"/>
              <a:buNone/>
            </a:pPr>
            <a:endParaRPr/>
          </a:p>
        </p:txBody>
      </p:sp>
      <p:sp>
        <p:nvSpPr>
          <p:cNvPr id="1172" name="Google Shape;1172;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12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200"/>
              <a:t>Updated: September 17, 2018</a:t>
            </a:r>
            <a:endParaRPr sz="1200"/>
          </a:p>
          <a:p>
            <a:pPr marL="0" lvl="0" indent="0" algn="l" rtl="0">
              <a:lnSpc>
                <a:spcPct val="100000"/>
              </a:lnSpc>
              <a:spcBef>
                <a:spcPts val="0"/>
              </a:spcBef>
              <a:spcAft>
                <a:spcPts val="0"/>
              </a:spcAft>
              <a:buSzPts val="1400"/>
              <a:buNone/>
            </a:pPr>
            <a:endParaRPr/>
          </a:p>
        </p:txBody>
      </p:sp>
      <p:sp>
        <p:nvSpPr>
          <p:cNvPr id="1180" name="Google Shape;1180;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12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sz="1200"/>
              <a:t>May 1, 2013</a:t>
            </a:r>
            <a:endParaRPr/>
          </a:p>
          <a:p>
            <a:pPr marL="457200" lvl="0" indent="-228600" algn="l" rtl="0">
              <a:lnSpc>
                <a:spcPct val="100000"/>
              </a:lnSpc>
              <a:spcBef>
                <a:spcPts val="0"/>
              </a:spcBef>
              <a:spcAft>
                <a:spcPts val="0"/>
              </a:spcAft>
              <a:buSzPts val="1400"/>
              <a:buNone/>
            </a:pPr>
            <a:r>
              <a:rPr lang="fr-FR" sz="1200"/>
              <a:t>SHM 710 Jurisdictional Mergers and Splits</a:t>
            </a:r>
            <a:endParaRPr/>
          </a:p>
          <a:p>
            <a:pPr marL="457200" lvl="0" indent="-228600" algn="l" rtl="0">
              <a:lnSpc>
                <a:spcPct val="100000"/>
              </a:lnSpc>
              <a:spcBef>
                <a:spcPts val="0"/>
              </a:spcBef>
              <a:spcAft>
                <a:spcPts val="0"/>
              </a:spcAft>
              <a:buSzPts val="1400"/>
              <a:buNone/>
            </a:pPr>
            <a:r>
              <a:rPr lang="fr-FR" sz="1200" b="1" i="1"/>
              <a:t>1.  General principles.</a:t>
            </a:r>
            <a:r>
              <a:rPr lang="fr-FR" sz="1200"/>
              <a:t>  For situations where jurisdictions have merged or split, various headings may be appropriate depending on the area and the time period being discussed.  In general, assign subject headings that correspond to the physical extent of the area being discussed.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a:t>2.  Mergers</a:t>
            </a:r>
            <a:r>
              <a:rPr lang="fr-FR" sz="1200"/>
              <a:t>.</a:t>
            </a:r>
            <a:endParaRPr sz="1200" b="1" i="1"/>
          </a:p>
          <a:p>
            <a:pPr marL="457200" lvl="0" indent="-228600" algn="l" rtl="0">
              <a:lnSpc>
                <a:spcPct val="100000"/>
              </a:lnSpc>
              <a:spcBef>
                <a:spcPts val="0"/>
              </a:spcBef>
              <a:spcAft>
                <a:spcPts val="0"/>
              </a:spcAft>
              <a:buSzPts val="1400"/>
              <a:buNone/>
            </a:pPr>
            <a:r>
              <a:rPr lang="fr-FR" sz="1200" b="1" i="1"/>
              <a:t>a.  Pre-merger coverage</a:t>
            </a:r>
            <a:r>
              <a:rPr lang="fr-FR" sz="1200" i="1"/>
              <a:t>.</a:t>
            </a:r>
            <a:r>
              <a:rPr lang="fr-FR" sz="1200"/>
              <a:t>  For the area corresponding to the post-merger jurisdiction, assign the heading for the post-merger jurisdiction.  Assign this heading even though the jurisdiction did not exist for the pre-merger time period.  For an area corresponding to one of the pre-merger jurisdictions, assign the heading for the pre-merger jurisdiction.</a:t>
            </a:r>
            <a:endParaRPr/>
          </a:p>
          <a:p>
            <a:pPr marL="457200" lvl="0" indent="-228600" algn="l" rtl="0">
              <a:lnSpc>
                <a:spcPct val="100000"/>
              </a:lnSpc>
              <a:spcBef>
                <a:spcPts val="0"/>
              </a:spcBef>
              <a:spcAft>
                <a:spcPts val="0"/>
              </a:spcAft>
              <a:buSzPts val="1400"/>
              <a:buNone/>
            </a:pPr>
            <a:r>
              <a:rPr lang="fr-FR" sz="1200" b="1" i="1"/>
              <a:t>b.  Post-merger coverage</a:t>
            </a:r>
            <a:r>
              <a:rPr lang="fr-FR" sz="1200"/>
              <a:t>.  For the area corresponding to the post-merger jurisdiction, assign the heading for the post-merger jurisdiction.  For an area corresponding to one of the pre-merger jurisdictions, assign the heading for the pre-merger jurisdiction.  Assign the heading for the pre-merger jurisdiction even if the jurisdiction no longer exists or the heading is not valid for descriptive access for that time period.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i="1"/>
              <a:t>3.  Splits</a:t>
            </a:r>
            <a:r>
              <a:rPr lang="fr-FR" sz="1200"/>
              <a:t>.</a:t>
            </a:r>
            <a:endParaRPr sz="1200" b="1" i="1"/>
          </a:p>
          <a:p>
            <a:pPr marL="457200" lvl="0" indent="-228600" algn="l" rtl="0">
              <a:lnSpc>
                <a:spcPct val="100000"/>
              </a:lnSpc>
              <a:spcBef>
                <a:spcPts val="0"/>
              </a:spcBef>
              <a:spcAft>
                <a:spcPts val="0"/>
              </a:spcAft>
              <a:buSzPts val="1400"/>
              <a:buNone/>
            </a:pPr>
            <a:r>
              <a:rPr lang="fr-FR" sz="1200" b="1" i="1"/>
              <a:t>a.  Name of earlier jurisdiction not reused by later jurisdiction</a:t>
            </a:r>
            <a:r>
              <a:rPr lang="fr-FR" sz="1200"/>
              <a:t>.</a:t>
            </a:r>
            <a:endParaRPr sz="1200" i="1"/>
          </a:p>
          <a:p>
            <a:pPr marL="457200" lvl="0" indent="-228600" algn="l" rtl="0">
              <a:lnSpc>
                <a:spcPct val="100000"/>
              </a:lnSpc>
              <a:spcBef>
                <a:spcPts val="0"/>
              </a:spcBef>
              <a:spcAft>
                <a:spcPts val="0"/>
              </a:spcAft>
              <a:buSzPts val="1400"/>
              <a:buNone/>
            </a:pPr>
            <a:r>
              <a:rPr lang="fr-FR" sz="1200" b="1" i="1"/>
              <a:t>(1)  Pre-split coverage.</a:t>
            </a:r>
            <a:r>
              <a:rPr lang="fr-FR" sz="1200"/>
              <a:t>  For the area corresponding to the pre-split jurisdiction, assign the heading for the pre-split jurisdiction even if that jurisdiction no longer exists.  For an area corresponding to one of the post-split jurisdictions, assign the heading for the post-split jurisdiction.</a:t>
            </a:r>
            <a:endParaRPr/>
          </a:p>
          <a:p>
            <a:pPr marL="457200" lvl="0" indent="-228600" algn="l" rtl="0">
              <a:lnSpc>
                <a:spcPct val="100000"/>
              </a:lnSpc>
              <a:spcBef>
                <a:spcPts val="0"/>
              </a:spcBef>
              <a:spcAft>
                <a:spcPts val="0"/>
              </a:spcAft>
              <a:buSzPts val="1400"/>
              <a:buNone/>
            </a:pPr>
            <a:r>
              <a:rPr lang="fr-FR" sz="1200" b="1" i="1"/>
              <a:t>(2)  Post-split coverage</a:t>
            </a:r>
            <a:r>
              <a:rPr lang="fr-FR" sz="1200" b="1"/>
              <a:t>.</a:t>
            </a:r>
            <a:r>
              <a:rPr lang="fr-FR" sz="1200"/>
              <a:t>  For the area corresponding to the pre-split jurisdiction, assign the heading for the pre-split jurisdiction if the name is still in use for the region.  If the former jurisdictional name is no longer in common use as a name for the region, assign an equivalent subject heading, or assign the headings for the post-split jurisdictions.  For an area corresponding to one of the post-split jurisdictions,  assign the heading for the post-split jurisdiction.</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i="1"/>
              <a:t>b.  Name of earlier jurisdiction retained by one of the later jurisdictions</a:t>
            </a:r>
            <a:r>
              <a:rPr lang="fr-FR" sz="1200"/>
              <a:t>.</a:t>
            </a:r>
            <a:endParaRPr sz="1200" i="1"/>
          </a:p>
          <a:p>
            <a:pPr marL="457200" lvl="0" indent="-228600" algn="l" rtl="0">
              <a:lnSpc>
                <a:spcPct val="100000"/>
              </a:lnSpc>
              <a:spcBef>
                <a:spcPts val="0"/>
              </a:spcBef>
              <a:spcAft>
                <a:spcPts val="0"/>
              </a:spcAft>
              <a:buSzPts val="1400"/>
              <a:buNone/>
            </a:pPr>
            <a:r>
              <a:rPr lang="fr-FR" sz="1200" b="1" i="1"/>
              <a:t>(1)  Pre-split coverage</a:t>
            </a:r>
            <a:r>
              <a:rPr lang="fr-FR" sz="1200" i="1"/>
              <a:t>.</a:t>
            </a:r>
            <a:r>
              <a:rPr lang="fr-FR" sz="1200"/>
              <a:t>  For the area corresponding to the pre-split jurisdiction, assign the heading for the pre-split jurisdiction.  For an area corresponding to one of the post-split jurisdictions,  assign the heading for the post-split jurisdiction.</a:t>
            </a:r>
            <a:endParaRPr/>
          </a:p>
          <a:p>
            <a:pPr marL="457200" lvl="0" indent="-228600" algn="l" rtl="0">
              <a:lnSpc>
                <a:spcPct val="100000"/>
              </a:lnSpc>
              <a:spcBef>
                <a:spcPts val="0"/>
              </a:spcBef>
              <a:spcAft>
                <a:spcPts val="0"/>
              </a:spcAft>
              <a:buSzPts val="1400"/>
              <a:buNone/>
            </a:pPr>
            <a:r>
              <a:rPr lang="fr-FR" sz="1200" b="1" i="1"/>
              <a:t>(2)  Post-split coverage</a:t>
            </a:r>
            <a:r>
              <a:rPr lang="fr-FR" sz="1200" b="1"/>
              <a:t>.</a:t>
            </a:r>
            <a:r>
              <a:rPr lang="fr-FR" sz="1200"/>
              <a:t>  For the area corresponding to the pre-split jurisdiction, assign headings for all post-split jurisdictions.  For an area corresponding to one of the post-split jurisdictions, assign the heading for the post-split jurisdiction.</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i="1"/>
              <a:t>4. Geographic subdivision usage</a:t>
            </a:r>
            <a:r>
              <a:rPr lang="fr-FR" sz="1200" i="1"/>
              <a:t>.</a:t>
            </a:r>
            <a:r>
              <a:rPr lang="fr-FR" sz="1200"/>
              <a:t>  Subject headings for merged or split jurisdictions follow the normal procedures for use as geographic subdivisions.  For place names using the practice of indirect subdivision, assign the name as a subdivision following the name of the country where currently located, regardless of the time period covered.  For detailed instructions see H 830.</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i="1"/>
              <a:t>5.  Special or complex situations</a:t>
            </a:r>
            <a:r>
              <a:rPr lang="fr-FR" sz="1200" i="1"/>
              <a:t>.</a:t>
            </a:r>
            <a:r>
              <a:rPr lang="fr-FR" sz="1200"/>
              <a:t>  Because there are a variety of ways in which jurisdictions may be merged, split, or otherwise reorganized, the above instructions may not apply in every case.  In exceptional or complex situations, subject usage notes may be added to name authority records according to the procedures in H 432, or scope notes may be added to subject authority records.  For instructions on Germany, see H 945; for Soviet Union, see H 1023; for Yugoslavia, see H 1055.</a:t>
            </a:r>
            <a:endParaRPr/>
          </a:p>
          <a:p>
            <a:pPr marL="0" lvl="0" indent="0" algn="l" rtl="0">
              <a:lnSpc>
                <a:spcPct val="100000"/>
              </a:lnSpc>
              <a:spcBef>
                <a:spcPts val="0"/>
              </a:spcBef>
              <a:spcAft>
                <a:spcPts val="0"/>
              </a:spcAft>
              <a:buSzPts val="1400"/>
              <a:buNone/>
            </a:pPr>
            <a:endParaRPr/>
          </a:p>
        </p:txBody>
      </p:sp>
      <p:sp>
        <p:nvSpPr>
          <p:cNvPr id="1188" name="Google Shape;1188;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12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NAR for Illinois Territory, a jurisdiction that was split off from the Indiana Territory and that then split into Michigan Territory and the state of Illinois.  Since the territory of the jurisdictions changed substantially in size, all the access points are valid for use as subjects and geographic subdivisions.</a:t>
            </a:r>
            <a:endParaRPr/>
          </a:p>
          <a:p>
            <a:pPr marL="0" lvl="0" indent="0" algn="l" rtl="0">
              <a:lnSpc>
                <a:spcPct val="100000"/>
              </a:lnSpc>
              <a:spcBef>
                <a:spcPts val="0"/>
              </a:spcBef>
              <a:spcAft>
                <a:spcPts val="0"/>
              </a:spcAft>
              <a:buSzPts val="1400"/>
              <a:buNone/>
            </a:pPr>
            <a:endParaRPr/>
          </a:p>
        </p:txBody>
      </p:sp>
      <p:sp>
        <p:nvSpPr>
          <p:cNvPr id="1198" name="Google Shape;1198;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2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5, 2020</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 Effective September 13, 2018, there has been a temporary moratorium on adding or editing 024 fields in NACO records.  However, participants in the PCC URIs in MARC Pilot Project are adding URIs in this field.  NACO catalogers are asked to not remove or edit them.</a:t>
            </a:r>
            <a:endParaRPr/>
          </a:p>
        </p:txBody>
      </p:sp>
      <p:sp>
        <p:nvSpPr>
          <p:cNvPr id="1207" name="Google Shape;1207;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12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5, 2020: updated slide and notes</a:t>
            </a:r>
            <a:endParaRPr/>
          </a:p>
          <a:p>
            <a:pPr marL="45720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fr-FR"/>
              <a:t>Effective September 13, 2018, there is a temporary moratorium on adding or editing 024 fields in NACO records.  However, participants in the PCC URIs in MARC Pilot Project are now adding and revising URIs in this field.  Other NACO catalogers should not remove or edit them.</a:t>
            </a:r>
            <a:endParaRPr/>
          </a:p>
          <a:p>
            <a:pPr marL="0" marR="0" lvl="0" indent="0" algn="l" rtl="0">
              <a:lnSpc>
                <a:spcPct val="100000"/>
              </a:lnSpc>
              <a:spcBef>
                <a:spcPts val="0"/>
              </a:spcBef>
              <a:spcAft>
                <a:spcPts val="0"/>
              </a:spcAft>
              <a:buClr>
                <a:schemeClr val="dk1"/>
              </a:buClr>
              <a:buSzPts val="1200"/>
              <a:buFont typeface="Calibri"/>
              <a:buNone/>
            </a:pPr>
            <a:endParaRPr/>
          </a:p>
          <a:p>
            <a:pPr marL="457200" lvl="0" indent="-228600" algn="l" rtl="0">
              <a:lnSpc>
                <a:spcPct val="100000"/>
              </a:lnSpc>
              <a:spcBef>
                <a:spcPts val="0"/>
              </a:spcBef>
              <a:spcAft>
                <a:spcPts val="0"/>
              </a:spcAft>
              <a:buSzPts val="1400"/>
              <a:buNone/>
            </a:pPr>
            <a:r>
              <a:rPr lang="fr-FR"/>
              <a:t>DCM Z1 024 (last updated August 2019):</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b="0" i="0" u="sng" strike="noStrike" cap="none">
                <a:solidFill>
                  <a:schemeClr val="dk1"/>
                </a:solidFill>
                <a:latin typeface="Calibri"/>
                <a:ea typeface="Calibri"/>
                <a:cs typeface="Calibri"/>
                <a:sym typeface="Calibri"/>
              </a:rPr>
              <a:t>General</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fr-FR" sz="1200" b="0" i="0" u="none" strike="noStrike" cap="none">
                <a:solidFill>
                  <a:schemeClr val="dk1"/>
                </a:solidFill>
                <a:latin typeface="Calibri"/>
                <a:ea typeface="Calibri"/>
                <a:cs typeface="Calibri"/>
                <a:sym typeface="Calibri"/>
              </a:rPr>
              <a:t>Do not add field 024 to an authority record. As of September 2018, there is a moratorium on adding this field in authority records (see http://www.loc.gov/aba/pcc/naco/documents/024-moratorium.pdf). An announcement will be made when catalogers may use this field again.</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fr-FR" sz="1200" b="0" i="0" u="sng" strike="noStrike" cap="none">
                <a:solidFill>
                  <a:schemeClr val="dk1"/>
                </a:solidFill>
                <a:latin typeface="Calibri"/>
                <a:ea typeface="Calibri"/>
                <a:cs typeface="Calibri"/>
                <a:sym typeface="Calibri"/>
              </a:rPr>
              <a:t>Maintenance: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fr-FR" sz="1200" b="0" i="0" u="none" strike="noStrike" cap="none">
                <a:solidFill>
                  <a:schemeClr val="dk1"/>
                </a:solidFill>
                <a:latin typeface="Calibri"/>
                <a:ea typeface="Calibri"/>
                <a:cs typeface="Calibri"/>
                <a:sym typeface="Calibri"/>
              </a:rPr>
              <a:t>LC/PCC catalogers are not required to maintain identifiers coded in the 024 field of NACO authority records. When an 024 field is present in a personal name record that is being reported for deletion (for example, in the case of a duplicate), LC/PCC catalogers should transfer the field to the record that is to be retained. When two personal name authority records are being collapsed into one, and each record has a different 024 field, LC/PCC catalogers should include both 024 fields in the updated record.</a:t>
            </a:r>
            <a:endParaRPr/>
          </a:p>
        </p:txBody>
      </p:sp>
      <p:sp>
        <p:nvSpPr>
          <p:cNvPr id="1215" name="Google Shape;1215;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2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November 25, 2015</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ANIMATED SLIDE for each of these fields (boxes will come in on mouse click):</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Use field 034 to record coded geographic coordinates for the place.  The DCM Z1 034 provides detailed guidance on how to encode the field. NACO institutions are encouraged to provide both degrees/minutes/seconds and decimal degrees when available (see second and third 034 fields in the slide).  </a:t>
            </a:r>
            <a:r>
              <a:rPr lang="fr-FR" i="1"/>
              <a:t>Tip:</a:t>
            </a:r>
            <a:r>
              <a:rPr lang="fr-FR"/>
              <a:t> GNIS, GEOnet,  and several other online gazetteers provide coordinates in both degrees/minutes/seconds and decimal degrees.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In 670s, when giving coordinates, do not use the apostrophe and quotation mark for minutes and seconds. LC-PCC PS for 1.4 instructs catalogers to use the soft sign, or prime sign (in OCLC diacritics called miagkiĭ znak) (ʹ) for minutes and the hard sign, or double prime (in OCLC, tvërdyĭ znak) (ʺ) for seconds.  For degrees, use the degree symbol, not superscript 0.  Many websites don’t use the ALA diacritics for these characters, so you may need to fix them when cutting and pasting from a web page.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Field 043 may be included in an NAR to record the geographic area code that is used for the place.  Consult the </a:t>
            </a:r>
            <a:r>
              <a:rPr lang="fr-FR" i="1"/>
              <a:t>MARC Code List for Geographic Areas </a:t>
            </a:r>
            <a:r>
              <a:rPr lang="fr-FR"/>
              <a:t>online at http://www.loc.gov/marc/geoareas/ or available through Cataloger’s Desktop.</a:t>
            </a:r>
            <a:endParaRPr/>
          </a:p>
          <a:p>
            <a:pPr marL="0" lvl="0" indent="0" algn="l" rtl="0">
              <a:lnSpc>
                <a:spcPct val="100000"/>
              </a:lnSpc>
              <a:spcBef>
                <a:spcPts val="0"/>
              </a:spcBef>
              <a:spcAft>
                <a:spcPts val="0"/>
              </a:spcAft>
              <a:buSzPts val="1400"/>
              <a:buNone/>
            </a:pPr>
            <a:endParaRPr/>
          </a:p>
        </p:txBody>
      </p:sp>
      <p:sp>
        <p:nvSpPr>
          <p:cNvPr id="1225" name="Google Shape;1225;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 government body as a contributor: “based in part on information provided by the U.S. Embassy in Tanzania”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United States. $b Embassy (Tanzania)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HathiTrust: http://babel.hathitrust.org/cgi/pt?id=umn.31951003049783y]</a:t>
            </a:r>
            <a:endParaRPr/>
          </a:p>
          <a:p>
            <a:pPr marL="457200" lvl="0" indent="-228600" algn="l" rtl="0">
              <a:lnSpc>
                <a:spcPct val="100000"/>
              </a:lnSpc>
              <a:spcBef>
                <a:spcPts val="0"/>
              </a:spcBef>
              <a:spcAft>
                <a:spcPts val="0"/>
              </a:spcAft>
              <a:buSzPts val="1400"/>
              <a:buNone/>
            </a:pPr>
            <a:endParaRPr/>
          </a:p>
        </p:txBody>
      </p:sp>
      <p:sp>
        <p:nvSpPr>
          <p:cNvPr id="193" name="Google Shape;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3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GNIS provides coordinates in both decimal degrees and in degrees/minutes/seconds.  Both can be recorded in coded form in repeatable 034 fields.</a:t>
            </a:r>
            <a:endParaRPr/>
          </a:p>
          <a:p>
            <a:pPr marL="0" lvl="0" indent="0" algn="l" rtl="0">
              <a:lnSpc>
                <a:spcPct val="100000"/>
              </a:lnSpc>
              <a:spcBef>
                <a:spcPts val="0"/>
              </a:spcBef>
              <a:spcAft>
                <a:spcPts val="0"/>
              </a:spcAft>
              <a:buSzPts val="1400"/>
              <a:buNone/>
            </a:pPr>
            <a:endParaRPr/>
          </a:p>
        </p:txBody>
      </p:sp>
      <p:sp>
        <p:nvSpPr>
          <p:cNvPr id="1236" name="Google Shape;1236;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13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November 25, 2015</a:t>
            </a:r>
            <a:endParaRPr/>
          </a:p>
          <a:p>
            <a:pPr marL="457200" lvl="0" indent="-228600" algn="l" rtl="0">
              <a:lnSpc>
                <a:spcPct val="100000"/>
              </a:lnSpc>
              <a:spcBef>
                <a:spcPts val="0"/>
              </a:spcBef>
              <a:spcAft>
                <a:spcPts val="0"/>
              </a:spcAft>
              <a:buSzPts val="1400"/>
              <a:buNone/>
            </a:pPr>
            <a:r>
              <a:rPr lang="fr-FR"/>
              <a:t>Trainers may choose to skip over the details on this slide, but it is here for reference and to help trainees complete the exercises.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Use field 034 to record coded geographic coordinates for the place.  The DCM Z1 034 provides detailed guidance on how to encode the field. NACO institutions are encouraged to provide both degrees/minutes/seconds and decimal degrees when available (see second and third 034 fields in the slide).  </a:t>
            </a:r>
            <a:r>
              <a:rPr lang="fr-FR" i="1"/>
              <a:t>Tip:</a:t>
            </a:r>
            <a:r>
              <a:rPr lang="fr-FR"/>
              <a:t> GNIS and several other online gazetteers provide coordinates in both degrees/minutes/seconds and decimal degrees.  In GEOnet, the default display has coordinates in degrees/minutes/seconds, but if you click on them the display changes to decimal degrees.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In 670s, when giving coordinates, do not use the apostrophe and quotation mark for minutes and seconds. LC-PCC PS for 1.4 instructs catalogers to use the soft sign, or prime sign (in OCLC diacritics called miagkiĭ znak) (ʹ) for minutes and the hard sign, or double prime (in OCLC, tvërdyĭ znak) (ʺ) for seconds.  For degrees, use the degree symbol, not superscript 0.  Many websites don’t use the ALA diacritics for these characters, so you may need to fix them when cutting and pasting from a web page.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Cartographic Data Source Codes</a:t>
            </a:r>
            <a:r>
              <a:rPr lang="fr-FR"/>
              <a:t> webpage: http://www.loc.gov/standards/sourcelist/cartographic-data.html</a:t>
            </a:r>
            <a:endParaRPr i="1"/>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43" name="Google Shape;1243;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3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51" name="Google Shape;1251;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3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59" name="Google Shape;1259;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3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-97.6674910 $e -97.6674910 $f 26.0459111 $g 26.0459111 $2 gnis</a:t>
            </a:r>
            <a:endParaRPr/>
          </a:p>
          <a:p>
            <a:pPr marL="457200" lvl="0" indent="-228600" algn="l" rtl="0">
              <a:lnSpc>
                <a:spcPct val="100000"/>
              </a:lnSpc>
              <a:spcBef>
                <a:spcPts val="0"/>
              </a:spcBef>
              <a:spcAft>
                <a:spcPts val="0"/>
              </a:spcAft>
              <a:buSzPts val="1400"/>
              <a:buNone/>
            </a:pPr>
            <a:r>
              <a:rPr lang="fr-FR"/>
              <a:t>034   $d W0974003 $e W0974003 $f N0260245 $g N0260245 $2 gnis</a:t>
            </a:r>
            <a:endParaRPr/>
          </a:p>
          <a:p>
            <a:pPr marL="457200" lvl="0" indent="-228600" algn="l" rtl="0">
              <a:lnSpc>
                <a:spcPct val="100000"/>
              </a:lnSpc>
              <a:spcBef>
                <a:spcPts val="0"/>
              </a:spcBef>
              <a:spcAft>
                <a:spcPts val="0"/>
              </a:spcAft>
              <a:buSzPts val="1400"/>
              <a:buNone/>
            </a:pPr>
            <a:r>
              <a:rPr lang="fr-FR"/>
              <a:t>043   n-us-tx</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67" name="Google Shape;1267;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p13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fr-FR"/>
              <a:t>March 5, 2020: new slide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Instead of point coordinates, there is an online tool available for catalogers to obtain coordinates in the form of a square or rectangle that encompasses a place.   It is called the Bounding Box Tool.</a:t>
            </a:r>
            <a:endParaRPr/>
          </a:p>
          <a:p>
            <a:pPr marL="457200" marR="0" lvl="0" indent="-228600" algn="l" rtl="0">
              <a:lnSpc>
                <a:spcPct val="100000"/>
              </a:lnSpc>
              <a:spcBef>
                <a:spcPts val="0"/>
              </a:spcBef>
              <a:spcAft>
                <a:spcPts val="0"/>
              </a:spcAft>
              <a:buSzPts val="1400"/>
              <a:buNone/>
            </a:pPr>
            <a:r>
              <a:rPr lang="fr-FR"/>
              <a:t>You can see in the example in this slide that the coordinates in each subfield are different.  These coordinates are for the city of Chicago.  The source code for the Bounding Box Tool is “bound.”</a:t>
            </a:r>
            <a:endParaRPr/>
          </a:p>
          <a:p>
            <a:pPr marL="457200" marR="0" lvl="0" indent="-228600" algn="l" rtl="0">
              <a:lnSpc>
                <a:spcPct val="100000"/>
              </a:lnSpc>
              <a:spcBef>
                <a:spcPts val="0"/>
              </a:spcBef>
              <a:spcAft>
                <a:spcPts val="0"/>
              </a:spcAft>
              <a:buSzPts val="1400"/>
              <a:buNone/>
            </a:pPr>
            <a:endParaRPr/>
          </a:p>
        </p:txBody>
      </p:sp>
      <p:sp>
        <p:nvSpPr>
          <p:cNvPr id="1275" name="Google Shape;1275;p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135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13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fr-FR"/>
              <a:t>March 5, 2020: new slide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You can get bounding box coordinates for a place from the Bounding Box Tool.  It will give coordinates in a variety of formats, including MARC OCLC, and it will give them in both degrees, minutes, and seconds (as shown in the slide) and in decimal degrees.  You can copy and paste them from the tool directly into an authority record.</a:t>
            </a:r>
            <a:endParaRPr/>
          </a:p>
          <a:p>
            <a:pPr marL="457200" marR="0" lvl="0" indent="-228600" algn="l" rtl="0">
              <a:lnSpc>
                <a:spcPct val="100000"/>
              </a:lnSpc>
              <a:spcBef>
                <a:spcPts val="0"/>
              </a:spcBef>
              <a:spcAft>
                <a:spcPts val="0"/>
              </a:spcAft>
              <a:buSzPts val="1400"/>
              <a:buNone/>
            </a:pPr>
            <a:endParaRPr/>
          </a:p>
        </p:txBody>
      </p:sp>
      <p:sp>
        <p:nvSpPr>
          <p:cNvPr id="1284" name="Google Shape;1284;p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136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1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sz="1200"/>
              <a:t>May 1, 2013</a:t>
            </a:r>
            <a:endParaRPr/>
          </a:p>
          <a:p>
            <a:pPr marL="457200" lvl="0" indent="-228600" algn="l" rtl="0">
              <a:lnSpc>
                <a:spcPct val="100000"/>
              </a:lnSpc>
              <a:spcBef>
                <a:spcPts val="0"/>
              </a:spcBef>
              <a:spcAft>
                <a:spcPts val="0"/>
              </a:spcAft>
              <a:buSzPts val="1400"/>
              <a:buNone/>
            </a:pPr>
            <a:r>
              <a:rPr lang="fr-FR" sz="1200"/>
              <a:t>Catalogers may optionally add a 781 field (Subdivision Linking Entry-Geographic Subdivision) to records for places that can be used as a geographic subdivision.  Consult DCM Z1 781, which refers catalogers to Subject Headings Manual instruction sheet H 830.</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DCM Z1 781: </a:t>
            </a:r>
            <a:r>
              <a:rPr lang="fr-FR" sz="1200" i="1"/>
              <a:t>PCC optional practice:</a:t>
            </a:r>
            <a:endParaRPr sz="1200"/>
          </a:p>
          <a:p>
            <a:pPr marL="457200" lvl="0" indent="-228600" algn="l" rtl="0">
              <a:lnSpc>
                <a:spcPct val="100000"/>
              </a:lnSpc>
              <a:spcBef>
                <a:spcPts val="0"/>
              </a:spcBef>
              <a:spcAft>
                <a:spcPts val="0"/>
              </a:spcAft>
              <a:buSzPts val="1400"/>
              <a:buNone/>
            </a:pPr>
            <a:r>
              <a:rPr lang="fr-FR" sz="1200"/>
              <a:t>For a geographic name heading that may also be used as a geographic subdivision, determine the form in which the heading is to be used as a geographic subdivision following the guidelines in instruction sheet H 830 of the </a:t>
            </a:r>
            <a:r>
              <a:rPr lang="fr-FR" sz="1200" i="1"/>
              <a:t>Subject Headings Manual</a:t>
            </a:r>
            <a:r>
              <a:rPr lang="fr-FR" sz="1200"/>
              <a:t>.  Enter the text of the geographic subdivision form in a 781 field with second indicator 0.  For a geographic heading  that is used directly, such as a country, enter the data in a single $z subfield.  For a geographic heading that is used indirectly through a larger geographic entity, such as a city, enter the data in two successive $z subfields.  Use no other subfields.  Make no changes to values in bytes of the 008.  Examples: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151       France                        151       Paris (France)</a:t>
            </a:r>
            <a:endParaRPr/>
          </a:p>
          <a:p>
            <a:pPr marL="457200" lvl="0" indent="-228600" algn="l" rtl="0">
              <a:lnSpc>
                <a:spcPct val="100000"/>
              </a:lnSpc>
              <a:spcBef>
                <a:spcPts val="0"/>
              </a:spcBef>
              <a:spcAft>
                <a:spcPts val="0"/>
              </a:spcAft>
              <a:buSzPts val="1400"/>
              <a:buNone/>
            </a:pPr>
            <a:r>
              <a:rPr lang="fr-FR" sz="1200"/>
              <a:t>781 _0 $z France                    781 _0 $z France $z Paris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151       Lycia</a:t>
            </a:r>
            <a:endParaRPr/>
          </a:p>
          <a:p>
            <a:pPr marL="457200" lvl="0" indent="-228600" algn="l" rtl="0">
              <a:lnSpc>
                <a:spcPct val="100000"/>
              </a:lnSpc>
              <a:spcBef>
                <a:spcPts val="0"/>
              </a:spcBef>
              <a:spcAft>
                <a:spcPts val="0"/>
              </a:spcAft>
              <a:buSzPts val="1400"/>
              <a:buNone/>
            </a:pPr>
            <a:r>
              <a:rPr lang="fr-FR" sz="1200"/>
              <a:t>781 _0 $z Turkey $z Lycia          [This is an ancient jurisdiction. As a geographic subdivision, it is subdivided through the modern place in which it is located]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151       Sydney (N.S.W.)                                151       Valencia (Spain : Region)</a:t>
            </a:r>
            <a:endParaRPr/>
          </a:p>
          <a:p>
            <a:pPr marL="457200" lvl="0" indent="-228600" algn="l" rtl="0">
              <a:lnSpc>
                <a:spcPct val="100000"/>
              </a:lnSpc>
              <a:spcBef>
                <a:spcPts val="0"/>
              </a:spcBef>
              <a:spcAft>
                <a:spcPts val="0"/>
              </a:spcAft>
              <a:buSzPts val="1400"/>
              <a:buNone/>
            </a:pPr>
            <a:r>
              <a:rPr lang="fr-FR" sz="1200"/>
              <a:t>781 _0 $z Australia $z Sydney (N.S.W.)      781 _0 $z Spain $z Valencia (Region)</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Do not add a 781 field to a record for a geographic name heading that is not appropriate for use as a subject added entry (008/15 value "b"), such as the earlier name of a jurisdiction that has undergone a linear name change, for example, </a:t>
            </a:r>
            <a:r>
              <a:rPr lang="fr-FR" sz="1200" b="1"/>
              <a:t>Ceylon</a:t>
            </a:r>
            <a:r>
              <a:rPr lang="fr-FR" sz="1200"/>
              <a:t>.  See also DCM Z1 667 for guidelines on adding 667 fields with notes indicating subject cataloging usage to name authority records for geographic headings that may not be used as geographic subdivisions, such as entities within cities that are qualified by the city name.  Follow these guidelines for newly-created authority records.  Add a 781 field to an existing record when making any other change to it.  If revising an existing record that contains a 667 field subject cataloging usage note indicating the proper geographic subdivision form, delete the 667 field and replace it with a 781 field.</a:t>
            </a:r>
            <a:endParaRPr/>
          </a:p>
          <a:p>
            <a:pPr marL="0" lvl="0" indent="0" algn="l" rtl="0">
              <a:lnSpc>
                <a:spcPct val="100000"/>
              </a:lnSpc>
              <a:spcBef>
                <a:spcPts val="0"/>
              </a:spcBef>
              <a:spcAft>
                <a:spcPts val="0"/>
              </a:spcAft>
              <a:buSzPts val="1400"/>
              <a:buNone/>
            </a:pPr>
            <a:endParaRPr/>
          </a:p>
        </p:txBody>
      </p:sp>
      <p:sp>
        <p:nvSpPr>
          <p:cNvPr id="1291" name="Google Shape;1291;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13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Example of a 781 field in a record for a French village.</a:t>
            </a:r>
            <a:endParaRPr/>
          </a:p>
          <a:p>
            <a:pPr marL="0" lvl="0" indent="0" algn="l" rtl="0">
              <a:lnSpc>
                <a:spcPct val="100000"/>
              </a:lnSpc>
              <a:spcBef>
                <a:spcPts val="0"/>
              </a:spcBef>
              <a:spcAft>
                <a:spcPts val="0"/>
              </a:spcAft>
              <a:buSzPts val="1400"/>
              <a:buNone/>
            </a:pPr>
            <a:endParaRPr/>
          </a:p>
        </p:txBody>
      </p:sp>
      <p:sp>
        <p:nvSpPr>
          <p:cNvPr id="1299" name="Google Shape;1299;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13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 obsolete jurisdiction.  SHM H 830 says “Divide historic kingdoms, former jurisdictions, extinct cities, etc., that lie wholly within a currently existing jurisdiction through that jurisdiction.”</a:t>
            </a:r>
            <a:endParaRPr/>
          </a:p>
          <a:p>
            <a:pPr marL="0" lvl="0" indent="0" algn="l" rtl="0">
              <a:lnSpc>
                <a:spcPct val="100000"/>
              </a:lnSpc>
              <a:spcBef>
                <a:spcPts val="0"/>
              </a:spcBef>
              <a:spcAft>
                <a:spcPts val="0"/>
              </a:spcAft>
              <a:buSzPts val="1400"/>
              <a:buNone/>
            </a:pPr>
            <a:endParaRPr/>
          </a:p>
        </p:txBody>
      </p:sp>
      <p:sp>
        <p:nvSpPr>
          <p:cNvPr id="1308" name="Google Shape;1308;p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 government body as a publisher (manifestation relationship): U.S. Department of Commerce, National Oceanic and Atmospheric Administration, National Marine Fisheries Service, Southwest Region.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United States. $b National Marine Fisheries Service. $b Southwest Region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Southwest Fisheries Science Center website: http://swfsc.noaa.gov/publications/TM/SWR/NOAA-TM-NMFS-SWR-042.PDF]</a:t>
            </a:r>
            <a:endParaRPr/>
          </a:p>
        </p:txBody>
      </p:sp>
      <p:sp>
        <p:nvSpPr>
          <p:cNvPr id="203" name="Google Shape;2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4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 1, 2016</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Australia is an unusual situation.  The larger place added to the preferred name is the name of the state or territory, not the country, but as a geographic subdivision, places are subdivided through Australia, and the state or territory qualifier is retained in the second $z.</a:t>
            </a:r>
            <a:endParaRPr/>
          </a:p>
          <a:p>
            <a:pPr marL="0" lvl="0" indent="0" algn="l" rtl="0">
              <a:lnSpc>
                <a:spcPct val="100000"/>
              </a:lnSpc>
              <a:spcBef>
                <a:spcPts val="0"/>
              </a:spcBef>
              <a:spcAft>
                <a:spcPts val="0"/>
              </a:spcAft>
              <a:buSzPts val="1400"/>
              <a:buNone/>
            </a:pPr>
            <a:endParaRPr/>
          </a:p>
        </p:txBody>
      </p:sp>
      <p:sp>
        <p:nvSpPr>
          <p:cNvPr id="1318" name="Google Shape;1318;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14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781 _0  $z Texas $z La Paloma</a:t>
            </a:r>
            <a:endParaRPr/>
          </a:p>
          <a:p>
            <a:pPr marL="0" lvl="0" indent="0" algn="l" rtl="0">
              <a:lnSpc>
                <a:spcPct val="100000"/>
              </a:lnSpc>
              <a:spcBef>
                <a:spcPts val="0"/>
              </a:spcBef>
              <a:spcAft>
                <a:spcPts val="0"/>
              </a:spcAft>
              <a:buSzPts val="1400"/>
              <a:buNone/>
            </a:pPr>
            <a:endParaRPr/>
          </a:p>
        </p:txBody>
      </p:sp>
      <p:sp>
        <p:nvSpPr>
          <p:cNvPr id="1327" name="Google Shape;1327;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14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Since these fields are not unique to geographic places and have already been covered previously in other modules, we will not dwell on them here or go into great detail on their definitions and how to record data in them.</a:t>
            </a:r>
            <a:endParaRPr/>
          </a:p>
          <a:p>
            <a:pPr marL="0" lvl="0" indent="0" algn="l" rtl="0">
              <a:lnSpc>
                <a:spcPct val="100000"/>
              </a:lnSpc>
              <a:spcBef>
                <a:spcPts val="0"/>
              </a:spcBef>
              <a:spcAft>
                <a:spcPts val="0"/>
              </a:spcAft>
              <a:buSzPts val="1400"/>
              <a:buNone/>
            </a:pPr>
            <a:endParaRPr/>
          </a:p>
        </p:txBody>
      </p:sp>
      <p:sp>
        <p:nvSpPr>
          <p:cNvPr id="1337" name="Google Shape;1337;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14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September 17, 2018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Record showing the optional recording of start and termination dates (046), type of jurisdiction (368 $b), and associated country (370 $c).</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046 $s=  Start period</a:t>
            </a:r>
            <a:endParaRPr/>
          </a:p>
          <a:p>
            <a:pPr marL="457200" lvl="0" indent="-228600" algn="l" rtl="0">
              <a:lnSpc>
                <a:spcPct val="100000"/>
              </a:lnSpc>
              <a:spcBef>
                <a:spcPts val="0"/>
              </a:spcBef>
              <a:spcAft>
                <a:spcPts val="0"/>
              </a:spcAft>
              <a:buSzPts val="1400"/>
              <a:buNone/>
            </a:pPr>
            <a:r>
              <a:rPr lang="fr-FR"/>
              <a:t>046 $q = Date of establishment *</a:t>
            </a:r>
            <a:endParaRPr/>
          </a:p>
          <a:p>
            <a:pPr marL="457200" lvl="0" indent="-228600" algn="l" rtl="0">
              <a:lnSpc>
                <a:spcPct val="100000"/>
              </a:lnSpc>
              <a:spcBef>
                <a:spcPts val="0"/>
              </a:spcBef>
              <a:spcAft>
                <a:spcPts val="0"/>
              </a:spcAft>
              <a:buSzPts val="1400"/>
              <a:buNone/>
            </a:pPr>
            <a:r>
              <a:rPr lang="fr-FR"/>
              <a:t>046 $r = Date of termination *</a:t>
            </a:r>
            <a:endParaRPr/>
          </a:p>
          <a:p>
            <a:pPr marL="457200" lvl="0" indent="-228600" algn="l" rtl="0">
              <a:lnSpc>
                <a:spcPct val="100000"/>
              </a:lnSpc>
              <a:spcBef>
                <a:spcPts val="0"/>
              </a:spcBef>
              <a:spcAft>
                <a:spcPts val="0"/>
              </a:spcAft>
              <a:buSzPts val="1400"/>
              <a:buNone/>
            </a:pPr>
            <a:r>
              <a:rPr lang="fr-FR"/>
              <a:t>046 $t=  End period</a:t>
            </a:r>
            <a:endParaRPr/>
          </a:p>
          <a:p>
            <a:pPr marL="45720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fr-FR" sz="1200" b="1" i="0" u="none" strike="noStrike" cap="none">
                <a:solidFill>
                  <a:schemeClr val="dk1"/>
                </a:solidFill>
                <a:latin typeface="Calibri"/>
                <a:ea typeface="Calibri"/>
                <a:cs typeface="Calibri"/>
                <a:sym typeface="Calibri"/>
              </a:rPr>
              <a:t>* NOTE: PCC has not yet implemented $q and $r. DO NOT USE until implementation. Until then, $s and $t stand for date of establishment and date of termination.</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368 $b = Type of jurisdiction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370 $c = Associated country</a:t>
            </a:r>
            <a:endParaRPr/>
          </a:p>
          <a:p>
            <a:pPr marL="457200" lvl="0" indent="-228600" algn="l" rtl="0">
              <a:lnSpc>
                <a:spcPct val="100000"/>
              </a:lnSpc>
              <a:spcBef>
                <a:spcPts val="0"/>
              </a:spcBef>
              <a:spcAft>
                <a:spcPts val="0"/>
              </a:spcAft>
              <a:buSzPts val="1400"/>
              <a:buNone/>
            </a:pPr>
            <a:r>
              <a:rPr lang="fr-FR"/>
              <a:t>370 $e = Place of headquarters</a:t>
            </a:r>
            <a:endParaRPr/>
          </a:p>
          <a:p>
            <a:pPr marL="457200" lvl="0" indent="-228600" algn="l" rtl="0">
              <a:lnSpc>
                <a:spcPct val="100000"/>
              </a:lnSpc>
              <a:spcBef>
                <a:spcPts val="0"/>
              </a:spcBef>
              <a:spcAft>
                <a:spcPts val="0"/>
              </a:spcAft>
              <a:buSzPts val="1400"/>
              <a:buNone/>
            </a:pPr>
            <a:r>
              <a:rPr lang="fr-FR"/>
              <a:t>370 $f = Other associated place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46" name="Google Shape;1346;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p14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August 13, 2019</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Record showing type of jurisdiction (368 $b), other designation (368 $c), and other associated place (370 $f).</a:t>
            </a:r>
            <a:endParaRPr/>
          </a:p>
          <a:p>
            <a:pPr marL="457200" marR="0" lvl="0" indent="-228600" algn="l" rtl="0">
              <a:lnSpc>
                <a:spcPct val="100000"/>
              </a:lnSpc>
              <a:spcBef>
                <a:spcPts val="0"/>
              </a:spcBef>
              <a:spcAft>
                <a:spcPts val="0"/>
              </a:spcAft>
              <a:buSzPts val="1400"/>
              <a:buNone/>
            </a:pPr>
            <a:endParaRPr/>
          </a:p>
        </p:txBody>
      </p:sp>
      <p:sp>
        <p:nvSpPr>
          <p:cNvPr id="1358" name="Google Shape;1358;p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144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14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Example of 371 field to record address of the government.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371 $a = Address</a:t>
            </a:r>
            <a:endParaRPr/>
          </a:p>
          <a:p>
            <a:pPr marL="457200" lvl="0" indent="-228600" algn="l" rtl="0">
              <a:lnSpc>
                <a:spcPct val="100000"/>
              </a:lnSpc>
              <a:spcBef>
                <a:spcPts val="0"/>
              </a:spcBef>
              <a:spcAft>
                <a:spcPts val="0"/>
              </a:spcAft>
              <a:buSzPts val="1400"/>
              <a:buNone/>
            </a:pPr>
            <a:r>
              <a:rPr lang="fr-FR"/>
              <a:t>371 $b = City</a:t>
            </a:r>
            <a:endParaRPr/>
          </a:p>
          <a:p>
            <a:pPr marL="457200" lvl="0" indent="-228600" algn="l" rtl="0">
              <a:lnSpc>
                <a:spcPct val="100000"/>
              </a:lnSpc>
              <a:spcBef>
                <a:spcPts val="0"/>
              </a:spcBef>
              <a:spcAft>
                <a:spcPts val="0"/>
              </a:spcAft>
              <a:buSzPts val="1400"/>
              <a:buNone/>
            </a:pPr>
            <a:r>
              <a:rPr lang="fr-FR"/>
              <a:t>371 $c = Intermediate jurisdiction</a:t>
            </a:r>
            <a:endParaRPr/>
          </a:p>
          <a:p>
            <a:pPr marL="457200" lvl="0" indent="-228600" algn="l" rtl="0">
              <a:lnSpc>
                <a:spcPct val="100000"/>
              </a:lnSpc>
              <a:spcBef>
                <a:spcPts val="0"/>
              </a:spcBef>
              <a:spcAft>
                <a:spcPts val="0"/>
              </a:spcAft>
              <a:buSzPts val="1400"/>
              <a:buNone/>
            </a:pPr>
            <a:r>
              <a:rPr lang="fr-FR"/>
              <a:t>371 $d = Country</a:t>
            </a:r>
            <a:endParaRPr/>
          </a:p>
          <a:p>
            <a:pPr marL="457200" lvl="0" indent="-228600" algn="l" rtl="0">
              <a:lnSpc>
                <a:spcPct val="100000"/>
              </a:lnSpc>
              <a:spcBef>
                <a:spcPts val="0"/>
              </a:spcBef>
              <a:spcAft>
                <a:spcPts val="0"/>
              </a:spcAft>
              <a:buSzPts val="1400"/>
              <a:buNone/>
            </a:pPr>
            <a:r>
              <a:rPr lang="fr-FR"/>
              <a:t>371 $e = Postal code</a:t>
            </a:r>
            <a:endParaRPr/>
          </a:p>
          <a:p>
            <a:pPr marL="457200" lvl="0" indent="-228600" algn="l" rtl="0">
              <a:lnSpc>
                <a:spcPct val="100000"/>
              </a:lnSpc>
              <a:spcBef>
                <a:spcPts val="0"/>
              </a:spcBef>
              <a:spcAft>
                <a:spcPts val="0"/>
              </a:spcAft>
              <a:buSzPts val="1400"/>
              <a:buNone/>
            </a:pPr>
            <a:r>
              <a:rPr lang="fr-FR"/>
              <a:t>371 $m = Electronic mail address</a:t>
            </a:r>
            <a:endParaRPr/>
          </a:p>
          <a:p>
            <a:pPr marL="457200" lvl="0" indent="-228600" algn="l" rtl="0">
              <a:lnSpc>
                <a:spcPct val="100000"/>
              </a:lnSpc>
              <a:spcBef>
                <a:spcPts val="0"/>
              </a:spcBef>
              <a:spcAft>
                <a:spcPts val="0"/>
              </a:spcAft>
              <a:buSzPts val="1400"/>
              <a:buNone/>
            </a:pPr>
            <a:r>
              <a:rPr lang="fr-FR"/>
              <a:t>371 $u = Uniform Resource Identifier</a:t>
            </a:r>
            <a:endParaRPr/>
          </a:p>
          <a:p>
            <a:pPr marL="457200" lvl="0" indent="-228600" algn="l" rtl="0">
              <a:lnSpc>
                <a:spcPct val="100000"/>
              </a:lnSpc>
              <a:spcBef>
                <a:spcPts val="0"/>
              </a:spcBef>
              <a:spcAft>
                <a:spcPts val="0"/>
              </a:spcAft>
              <a:buSzPts val="1400"/>
              <a:buNone/>
            </a:pPr>
            <a:r>
              <a:rPr lang="fr-FR"/>
              <a:t>371 $v = Source of information</a:t>
            </a:r>
            <a:endParaRPr/>
          </a:p>
          <a:p>
            <a:pPr marL="0" lvl="0" indent="0" algn="l" rtl="0">
              <a:lnSpc>
                <a:spcPct val="100000"/>
              </a:lnSpc>
              <a:spcBef>
                <a:spcPts val="0"/>
              </a:spcBef>
              <a:spcAft>
                <a:spcPts val="0"/>
              </a:spcAft>
              <a:buSzPts val="1400"/>
              <a:buNone/>
            </a:pPr>
            <a:endParaRPr/>
          </a:p>
        </p:txBody>
      </p:sp>
      <p:sp>
        <p:nvSpPr>
          <p:cNvPr id="1367" name="Google Shape;1367;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4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It might not be first very obvious whether a place can have an associated institution, but as you can see from this slide, it can.  Seven First Nations in Saskatchewan are members of a body called the Saskatoon Tribal Council.</a:t>
            </a:r>
            <a:endParaRPr/>
          </a:p>
          <a:p>
            <a:pPr marL="0" lvl="0" indent="0" algn="l" rtl="0">
              <a:lnSpc>
                <a:spcPct val="100000"/>
              </a:lnSpc>
              <a:spcBef>
                <a:spcPts val="0"/>
              </a:spcBef>
              <a:spcAft>
                <a:spcPts val="0"/>
              </a:spcAft>
              <a:buSzPts val="1400"/>
              <a:buNone/>
            </a:pPr>
            <a:endParaRPr/>
          </a:p>
        </p:txBody>
      </p:sp>
      <p:sp>
        <p:nvSpPr>
          <p:cNvPr id="1378" name="Google Shape;1378;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4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September 17, 2018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Example of an associated institution or affiliation.  The council has been established in the LC/NACO Authority File, so the cataloger records the authorized access point for the corporate body and adds a subfield $2 for naf.</a:t>
            </a:r>
            <a:endParaRPr/>
          </a:p>
          <a:p>
            <a:pPr marL="0" lvl="0" indent="0" algn="l" rtl="0">
              <a:lnSpc>
                <a:spcPct val="100000"/>
              </a:lnSpc>
              <a:spcBef>
                <a:spcPts val="0"/>
              </a:spcBef>
              <a:spcAft>
                <a:spcPts val="0"/>
              </a:spcAft>
              <a:buSzPts val="1400"/>
              <a:buNone/>
            </a:pPr>
            <a:endParaRPr/>
          </a:p>
        </p:txBody>
      </p:sp>
      <p:sp>
        <p:nvSpPr>
          <p:cNvPr id="1385" name="Google Shape;1385;p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Another example of an associated institution.  The Village of Barrington Hills, Illinois is a member of the Barrington Area Council of Governments.</a:t>
            </a:r>
            <a:endParaRPr/>
          </a:p>
          <a:p>
            <a:pPr marL="0" lvl="0" indent="0" algn="l" rtl="0">
              <a:lnSpc>
                <a:spcPct val="100000"/>
              </a:lnSpc>
              <a:spcBef>
                <a:spcPts val="0"/>
              </a:spcBef>
              <a:spcAft>
                <a:spcPts val="0"/>
              </a:spcAft>
              <a:buSzPts val="1400"/>
              <a:buNone/>
            </a:pPr>
            <a:endParaRPr/>
          </a:p>
        </p:txBody>
      </p:sp>
      <p:sp>
        <p:nvSpPr>
          <p:cNvPr id="1398" name="Google Shape;1398;p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September 17, 2018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Optional administrative history note.</a:t>
            </a:r>
            <a:endParaRPr/>
          </a:p>
          <a:p>
            <a:pPr marL="0" lvl="0" indent="0" algn="l" rtl="0">
              <a:lnSpc>
                <a:spcPct val="100000"/>
              </a:lnSpc>
              <a:spcBef>
                <a:spcPts val="0"/>
              </a:spcBef>
              <a:spcAft>
                <a:spcPts val="0"/>
              </a:spcAft>
              <a:buSzPts val="1400"/>
              <a:buNone/>
            </a:pPr>
            <a:endParaRPr/>
          </a:p>
        </p:txBody>
      </p:sp>
      <p:sp>
        <p:nvSpPr>
          <p:cNvPr id="1411" name="Google Shape;1411;p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 14, 2016</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Subject Headings Manual H 405 and the DCM Z1 Appendix 1 provide guidance on whether certain entities are established as name authorities through NACO or subject authorities through SACO.  Group One entities are always established as name authorities.  This slide lists those ambiguous entities that are tagged as 151 geographic access points in the name authority file.  For any entity falling into Group One, follow RDA and the LC-PCC PS’s to establish its authorized access point.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Do not confuse “group one” and “group two” entities as described in the Subject Headings Manual and DCM Z1 with the FRBR group 1, 2, and 3 entities.  The groups we are talking about here in this module are solely for the purposes of deciding whether an entity is established according to descriptive (RDA) or subject (LCSH) rules and whether it should be a name authority record in the LC/NACO Authority File or an LCSH subject authority record.</a:t>
            </a:r>
            <a:endParaRPr/>
          </a:p>
          <a:p>
            <a:pPr marL="0" lvl="0" indent="0" algn="l" rtl="0">
              <a:lnSpc>
                <a:spcPct val="100000"/>
              </a:lnSpc>
              <a:spcBef>
                <a:spcPts val="0"/>
              </a:spcBef>
              <a:spcAft>
                <a:spcPts val="0"/>
              </a:spcAft>
              <a:buSzPts val="1400"/>
              <a:buNone/>
            </a:pPr>
            <a:endParaRPr/>
          </a:p>
        </p:txBody>
      </p:sp>
      <p:sp>
        <p:nvSpPr>
          <p:cNvPr id="212" name="Google Shape;2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15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Using all that you’ve learned and practiced, create complete NARs for the places in the following exercises.  Don’t worry if you don’t know the correct Cartographic Data Source Code(s) to use in field 034, or the correct Geographic Area Code to use in field 043.  They can easily be looked up online when you need to use them in NARs that you’re creating.  The answers to these exercises will have them.  Concentrate on the authorized access point, variant access points, and the 046 and 3XX fields.</a:t>
            </a:r>
            <a:endParaRPr/>
          </a:p>
          <a:p>
            <a:pPr marL="0" lvl="0" indent="0" algn="l" rtl="0">
              <a:lnSpc>
                <a:spcPct val="100000"/>
              </a:lnSpc>
              <a:spcBef>
                <a:spcPts val="0"/>
              </a:spcBef>
              <a:spcAft>
                <a:spcPts val="0"/>
              </a:spcAft>
              <a:buSzPts val="1400"/>
              <a:buNone/>
            </a:pPr>
            <a:endParaRPr/>
          </a:p>
        </p:txBody>
      </p:sp>
      <p:sp>
        <p:nvSpPr>
          <p:cNvPr id="1421" name="Google Shape;1421;p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5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Jan. 16, 2015</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034, 043, 3XX, and form of geographic subdivision in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-111.9563298 $e -111.9563298 $f 39.9527303 $g 39.9527303 $2 gnis</a:t>
            </a:r>
            <a:endParaRPr/>
          </a:p>
          <a:p>
            <a:pPr marL="457200" lvl="0" indent="-228600" algn="l" rtl="0">
              <a:lnSpc>
                <a:spcPct val="100000"/>
              </a:lnSpc>
              <a:spcBef>
                <a:spcPts val="0"/>
              </a:spcBef>
              <a:spcAft>
                <a:spcPts val="0"/>
              </a:spcAft>
              <a:buSzPts val="1400"/>
              <a:buNone/>
            </a:pPr>
            <a:r>
              <a:rPr lang="fr-FR"/>
              <a:t>034      $d W1115723 $e W1115723 $f N0395710 $g N0395710 $2 gnis</a:t>
            </a:r>
            <a:endParaRPr/>
          </a:p>
          <a:p>
            <a:pPr marL="457200" lvl="0" indent="-228600" algn="l" rtl="0">
              <a:lnSpc>
                <a:spcPct val="100000"/>
              </a:lnSpc>
              <a:spcBef>
                <a:spcPts val="0"/>
              </a:spcBef>
              <a:spcAft>
                <a:spcPts val="0"/>
              </a:spcAft>
              <a:buSzPts val="1400"/>
              <a:buNone/>
            </a:pPr>
            <a:r>
              <a:rPr lang="fr-FR"/>
              <a:t>043      n-us-ut</a:t>
            </a:r>
            <a:endParaRPr/>
          </a:p>
          <a:p>
            <a:pPr marL="457200" lvl="0" indent="-228600" algn="l" rtl="0">
              <a:lnSpc>
                <a:spcPct val="100000"/>
              </a:lnSpc>
              <a:spcBef>
                <a:spcPts val="0"/>
              </a:spcBef>
              <a:spcAft>
                <a:spcPts val="0"/>
              </a:spcAft>
              <a:buSzPts val="1400"/>
              <a:buNone/>
            </a:pPr>
            <a:r>
              <a:rPr lang="fr-FR"/>
              <a:t>151      Mount Nebo (Utah)</a:t>
            </a:r>
            <a:endParaRPr/>
          </a:p>
          <a:p>
            <a:pPr marL="457200" lvl="0" indent="-228600" algn="l" rtl="0">
              <a:lnSpc>
                <a:spcPct val="100000"/>
              </a:lnSpc>
              <a:spcBef>
                <a:spcPts val="0"/>
              </a:spcBef>
              <a:spcAft>
                <a:spcPts val="0"/>
              </a:spcAft>
              <a:buSzPts val="1400"/>
              <a:buNone/>
            </a:pPr>
            <a:r>
              <a:rPr lang="fr-FR"/>
              <a:t>368      $b Cities and towns $2 lcsh</a:t>
            </a:r>
            <a:endParaRPr/>
          </a:p>
          <a:p>
            <a:pPr marL="457200" lvl="0" indent="-228600" algn="l" rtl="0">
              <a:lnSpc>
                <a:spcPct val="100000"/>
              </a:lnSpc>
              <a:spcBef>
                <a:spcPts val="0"/>
              </a:spcBef>
              <a:spcAft>
                <a:spcPts val="0"/>
              </a:spcAft>
              <a:buSzPts val="1400"/>
              <a:buNone/>
            </a:pPr>
            <a:r>
              <a:rPr lang="fr-FR"/>
              <a:t>370      $c United States $e Utah   </a:t>
            </a:r>
            <a:r>
              <a:rPr lang="fr-FR" i="1"/>
              <a:t>and/or perhaps: </a:t>
            </a:r>
            <a:r>
              <a:rPr lang="fr-FR"/>
              <a:t>$e Utah County (Utah) $2 naf</a:t>
            </a:r>
            <a:endParaRPr/>
          </a:p>
          <a:p>
            <a:pPr marL="457200" lvl="0" indent="-228600" algn="l" rtl="0">
              <a:lnSpc>
                <a:spcPct val="100000"/>
              </a:lnSpc>
              <a:spcBef>
                <a:spcPts val="0"/>
              </a:spcBef>
              <a:spcAft>
                <a:spcPts val="0"/>
              </a:spcAft>
              <a:buSzPts val="1400"/>
              <a:buNone/>
            </a:pPr>
            <a:r>
              <a:rPr lang="fr-FR"/>
              <a:t>451      Mt. Nebo (Utah)</a:t>
            </a:r>
            <a:endParaRPr/>
          </a:p>
          <a:p>
            <a:pPr marL="457200" lvl="0" indent="-228600" algn="l" rtl="0">
              <a:lnSpc>
                <a:spcPct val="100000"/>
              </a:lnSpc>
              <a:spcBef>
                <a:spcPts val="0"/>
              </a:spcBef>
              <a:spcAft>
                <a:spcPts val="0"/>
              </a:spcAft>
              <a:buSzPts val="1400"/>
              <a:buNone/>
            </a:pPr>
            <a:r>
              <a:rPr lang="fr-FR"/>
              <a:t>451      Elberta (Utah)</a:t>
            </a:r>
            <a:endParaRPr/>
          </a:p>
          <a:p>
            <a:pPr marL="457200" lvl="0" indent="-228600" algn="l" rtl="0">
              <a:lnSpc>
                <a:spcPct val="100000"/>
              </a:lnSpc>
              <a:spcBef>
                <a:spcPts val="0"/>
              </a:spcBef>
              <a:spcAft>
                <a:spcPts val="0"/>
              </a:spcAft>
              <a:buSzPts val="1400"/>
              <a:buNone/>
            </a:pPr>
            <a:r>
              <a:rPr lang="fr-FR"/>
              <a:t>781 _0 $z Utah $z Mount Nebo</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always choose “Mount” over “Mt.” for the preferred name, even if sources consulted only use “Mt.”  Conflicts in NARs only have to be broken between jurisdictions, not with non-jurisdictional geographic features like mountains, rivers, lakes, etc.  If a subject heading for a place with the same name is needed, the conflict will be broken in the subject heading: Nebo, Mount (Utah : Mountain)</a:t>
            </a:r>
            <a:endParaRPr/>
          </a:p>
          <a:p>
            <a:pPr marL="0" lvl="0" indent="0" algn="l" rtl="0">
              <a:lnSpc>
                <a:spcPct val="100000"/>
              </a:lnSpc>
              <a:spcBef>
                <a:spcPts val="0"/>
              </a:spcBef>
              <a:spcAft>
                <a:spcPts val="0"/>
              </a:spcAft>
              <a:buSzPts val="1400"/>
              <a:buNone/>
            </a:pPr>
            <a:endParaRPr/>
          </a:p>
        </p:txBody>
      </p:sp>
      <p:sp>
        <p:nvSpPr>
          <p:cNvPr id="1428" name="Google Shape;1428;p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5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r>
              <a:rPr lang="fr-FR"/>
              <a:t>March 21, 2017: added controlled vocabulary to 368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new 670 citations, revise this NAR.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W0800000 $e W0800000 $f S0020000 $g S0020000 $2 other  [one might also decide to delete this, since the GEOnet data are more current than the coordinates from 1982]</a:t>
            </a:r>
            <a:endParaRPr/>
          </a:p>
          <a:p>
            <a:pPr marL="457200" lvl="0" indent="-228600" algn="l" rtl="0">
              <a:lnSpc>
                <a:spcPct val="100000"/>
              </a:lnSpc>
              <a:spcBef>
                <a:spcPts val="0"/>
              </a:spcBef>
              <a:spcAft>
                <a:spcPts val="0"/>
              </a:spcAft>
              <a:buSzPts val="1400"/>
              <a:buNone/>
            </a:pPr>
            <a:r>
              <a:rPr lang="fr-FR"/>
              <a:t>034      $d W0795000 $e W0795000 $f S0020000 $g S0020000 $2 geonet</a:t>
            </a:r>
            <a:endParaRPr/>
          </a:p>
          <a:p>
            <a:pPr marL="457200" lvl="0" indent="-228600" algn="l" rtl="0">
              <a:lnSpc>
                <a:spcPct val="100000"/>
              </a:lnSpc>
              <a:spcBef>
                <a:spcPts val="0"/>
              </a:spcBef>
              <a:spcAft>
                <a:spcPts val="0"/>
              </a:spcAft>
              <a:buSzPts val="1400"/>
              <a:buNone/>
            </a:pPr>
            <a:r>
              <a:rPr lang="fr-FR"/>
              <a:t>034      $d -79.833333 $e -79.833333 $f -2 $g -2 $2 geonet</a:t>
            </a:r>
            <a:endParaRPr/>
          </a:p>
          <a:p>
            <a:pPr marL="457200" lvl="0" indent="-228600" algn="l" rtl="0">
              <a:lnSpc>
                <a:spcPct val="100000"/>
              </a:lnSpc>
              <a:spcBef>
                <a:spcPts val="0"/>
              </a:spcBef>
              <a:spcAft>
                <a:spcPts val="0"/>
              </a:spcAft>
              <a:buSzPts val="1400"/>
              <a:buNone/>
            </a:pPr>
            <a:r>
              <a:rPr lang="fr-FR"/>
              <a:t>043      s-ec---</a:t>
            </a:r>
            <a:endParaRPr/>
          </a:p>
          <a:p>
            <a:pPr marL="457200" lvl="0" indent="-228600" algn="l" rtl="0">
              <a:lnSpc>
                <a:spcPct val="100000"/>
              </a:lnSpc>
              <a:spcBef>
                <a:spcPts val="0"/>
              </a:spcBef>
              <a:spcAft>
                <a:spcPts val="0"/>
              </a:spcAft>
              <a:buSzPts val="1400"/>
              <a:buNone/>
            </a:pPr>
            <a:r>
              <a:rPr lang="fr-FR"/>
              <a:t>151      Guayas (Ecuador : Province)</a:t>
            </a:r>
            <a:endParaRPr/>
          </a:p>
          <a:p>
            <a:pPr marL="457200" lvl="0" indent="-228600" algn="l" rtl="0">
              <a:lnSpc>
                <a:spcPct val="100000"/>
              </a:lnSpc>
              <a:spcBef>
                <a:spcPts val="0"/>
              </a:spcBef>
              <a:spcAft>
                <a:spcPts val="0"/>
              </a:spcAft>
              <a:buSzPts val="1400"/>
              <a:buNone/>
            </a:pPr>
            <a:r>
              <a:rPr lang="fr-FR"/>
              <a:t>368      $b Province </a:t>
            </a:r>
            <a:r>
              <a:rPr lang="fr-FR" sz="1200" i="1"/>
              <a:t>or </a:t>
            </a:r>
            <a:r>
              <a:rPr lang="fr-FR" sz="1200" i="0"/>
              <a:t>$b Provinces $2 aat</a:t>
            </a:r>
            <a:endParaRPr/>
          </a:p>
          <a:p>
            <a:pPr marL="457200" lvl="0" indent="-228600" algn="l" rtl="0">
              <a:lnSpc>
                <a:spcPct val="100000"/>
              </a:lnSpc>
              <a:spcBef>
                <a:spcPts val="0"/>
              </a:spcBef>
              <a:spcAft>
                <a:spcPts val="0"/>
              </a:spcAft>
              <a:buSzPts val="1400"/>
              <a:buNone/>
            </a:pPr>
            <a:r>
              <a:rPr lang="fr-FR"/>
              <a:t>370      $c Ecuador $2 naf</a:t>
            </a:r>
            <a:endParaRPr/>
          </a:p>
          <a:p>
            <a:pPr marL="457200" lvl="0" indent="-228600" algn="l" rtl="0">
              <a:lnSpc>
                <a:spcPct val="100000"/>
              </a:lnSpc>
              <a:spcBef>
                <a:spcPts val="0"/>
              </a:spcBef>
              <a:spcAft>
                <a:spcPts val="0"/>
              </a:spcAft>
              <a:buSzPts val="1400"/>
              <a:buNone/>
            </a:pPr>
            <a:r>
              <a:rPr lang="fr-FR"/>
              <a:t>451      Provincia del Guayas (Ecuador)</a:t>
            </a:r>
            <a:endParaRPr/>
          </a:p>
          <a:p>
            <a:pPr marL="457200" lvl="0" indent="-228600" algn="l" rtl="0">
              <a:lnSpc>
                <a:spcPct val="100000"/>
              </a:lnSpc>
              <a:spcBef>
                <a:spcPts val="0"/>
              </a:spcBef>
              <a:spcAft>
                <a:spcPts val="0"/>
              </a:spcAft>
              <a:buSzPts val="1400"/>
              <a:buNone/>
            </a:pPr>
            <a:r>
              <a:rPr lang="fr-FR"/>
              <a:t>451      Guayas Province (Ecuador)</a:t>
            </a:r>
            <a:endParaRPr/>
          </a:p>
          <a:p>
            <a:pPr marL="457200" lvl="0" indent="-228600" algn="l" rtl="0">
              <a:lnSpc>
                <a:spcPct val="100000"/>
              </a:lnSpc>
              <a:spcBef>
                <a:spcPts val="0"/>
              </a:spcBef>
              <a:spcAft>
                <a:spcPts val="0"/>
              </a:spcAft>
              <a:buSzPts val="1400"/>
              <a:buNone/>
            </a:pPr>
            <a:r>
              <a:rPr lang="fr-FR"/>
              <a:t>451      Province of Guayas (Ecuador)</a:t>
            </a:r>
            <a:endParaRPr/>
          </a:p>
          <a:p>
            <a:pPr marL="457200" lvl="0" indent="-228600" algn="l" rtl="0">
              <a:lnSpc>
                <a:spcPct val="100000"/>
              </a:lnSpc>
              <a:spcBef>
                <a:spcPts val="0"/>
              </a:spcBef>
              <a:spcAft>
                <a:spcPts val="0"/>
              </a:spcAft>
              <a:buSzPts val="1400"/>
              <a:buNone/>
            </a:pPr>
            <a:r>
              <a:rPr lang="fr-FR"/>
              <a:t>551      $w a $a Guayaquil (Ecuador : Province)</a:t>
            </a:r>
            <a:endParaRPr/>
          </a:p>
          <a:p>
            <a:pPr marL="457200" lvl="0" indent="-228600" algn="l" rtl="0">
              <a:lnSpc>
                <a:spcPct val="100000"/>
              </a:lnSpc>
              <a:spcBef>
                <a:spcPts val="0"/>
              </a:spcBef>
              <a:spcAft>
                <a:spcPts val="0"/>
              </a:spcAft>
              <a:buSzPts val="1400"/>
              <a:buNone/>
            </a:pPr>
            <a:r>
              <a:rPr lang="fr-FR"/>
              <a:t>551      Santa Elena (Ecuador : Province)</a:t>
            </a:r>
            <a:endParaRPr/>
          </a:p>
          <a:p>
            <a:pPr marL="457200" lvl="0" indent="-228600" algn="l" rtl="0">
              <a:lnSpc>
                <a:spcPct val="100000"/>
              </a:lnSpc>
              <a:spcBef>
                <a:spcPts val="0"/>
              </a:spcBef>
              <a:spcAft>
                <a:spcPts val="0"/>
              </a:spcAft>
              <a:buSzPts val="1400"/>
              <a:buNone/>
            </a:pPr>
            <a:r>
              <a:rPr lang="fr-FR"/>
              <a:t>781 _0 $z Ecuador $z Guayas (Province)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has a relationship designator that could be used to describe this: </a:t>
            </a:r>
            <a:r>
              <a:rPr lang="fr-FR" i="1"/>
              <a:t>product of a split</a:t>
            </a:r>
            <a:r>
              <a:rPr lang="fr-FR"/>
              <a:t>.  However, at the present time, OCLC does not validate the use of subfield $i in 551 fields, so a simple see also reference must be used for now.</a:t>
            </a:r>
            <a:endParaRPr/>
          </a:p>
        </p:txBody>
      </p:sp>
      <p:sp>
        <p:nvSpPr>
          <p:cNvPr id="1435" name="Google Shape;1435;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15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r>
              <a:rPr lang="fr-FR"/>
              <a:t>March 21, 2017: added controlled vocabulary to 368.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new 670 citations, revise this NAR.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W0800000 $e W0800000 $f S0020000 $g S0020000 $2 other  [one might also decide to delete this, since the GEOnet data are more current than the coordinates from 1982]</a:t>
            </a:r>
            <a:endParaRPr/>
          </a:p>
          <a:p>
            <a:pPr marL="457200" lvl="0" indent="-228600" algn="l" rtl="0">
              <a:lnSpc>
                <a:spcPct val="100000"/>
              </a:lnSpc>
              <a:spcBef>
                <a:spcPts val="0"/>
              </a:spcBef>
              <a:spcAft>
                <a:spcPts val="0"/>
              </a:spcAft>
              <a:buSzPts val="1400"/>
              <a:buNone/>
            </a:pPr>
            <a:r>
              <a:rPr lang="fr-FR"/>
              <a:t>034      $d W0795000 $e W0795000 $f S0020000 $g S0020000 $2 geonet</a:t>
            </a:r>
            <a:endParaRPr/>
          </a:p>
          <a:p>
            <a:pPr marL="457200" lvl="0" indent="-228600" algn="l" rtl="0">
              <a:lnSpc>
                <a:spcPct val="100000"/>
              </a:lnSpc>
              <a:spcBef>
                <a:spcPts val="0"/>
              </a:spcBef>
              <a:spcAft>
                <a:spcPts val="0"/>
              </a:spcAft>
              <a:buSzPts val="1400"/>
              <a:buNone/>
            </a:pPr>
            <a:r>
              <a:rPr lang="fr-FR"/>
              <a:t>034      $d -79.833333 $e -79.833333 $f -2 $g -2 $2 geonet</a:t>
            </a:r>
            <a:endParaRPr/>
          </a:p>
          <a:p>
            <a:pPr marL="457200" lvl="0" indent="-228600" algn="l" rtl="0">
              <a:lnSpc>
                <a:spcPct val="100000"/>
              </a:lnSpc>
              <a:spcBef>
                <a:spcPts val="0"/>
              </a:spcBef>
              <a:spcAft>
                <a:spcPts val="0"/>
              </a:spcAft>
              <a:buSzPts val="1400"/>
              <a:buNone/>
            </a:pPr>
            <a:r>
              <a:rPr lang="fr-FR"/>
              <a:t>043      s-ec---</a:t>
            </a:r>
            <a:endParaRPr/>
          </a:p>
          <a:p>
            <a:pPr marL="457200" lvl="0" indent="-228600" algn="l" rtl="0">
              <a:lnSpc>
                <a:spcPct val="100000"/>
              </a:lnSpc>
              <a:spcBef>
                <a:spcPts val="0"/>
              </a:spcBef>
              <a:spcAft>
                <a:spcPts val="0"/>
              </a:spcAft>
              <a:buSzPts val="1400"/>
              <a:buNone/>
            </a:pPr>
            <a:r>
              <a:rPr lang="fr-FR"/>
              <a:t>151      Guayas (Ecuador : Province)</a:t>
            </a:r>
            <a:endParaRPr/>
          </a:p>
          <a:p>
            <a:pPr marL="457200" lvl="0" indent="-228600" algn="l" rtl="0">
              <a:lnSpc>
                <a:spcPct val="100000"/>
              </a:lnSpc>
              <a:spcBef>
                <a:spcPts val="0"/>
              </a:spcBef>
              <a:spcAft>
                <a:spcPts val="0"/>
              </a:spcAft>
              <a:buSzPts val="1400"/>
              <a:buNone/>
            </a:pPr>
            <a:r>
              <a:rPr lang="fr-FR"/>
              <a:t>368      $b Province </a:t>
            </a:r>
            <a:r>
              <a:rPr lang="fr-FR" sz="1200" i="1"/>
              <a:t>or </a:t>
            </a:r>
            <a:r>
              <a:rPr lang="fr-FR" sz="1200" i="0"/>
              <a:t>$b Provinces $2 aat</a:t>
            </a:r>
            <a:endParaRPr/>
          </a:p>
          <a:p>
            <a:pPr marL="457200" lvl="0" indent="-228600" algn="l" rtl="0">
              <a:lnSpc>
                <a:spcPct val="100000"/>
              </a:lnSpc>
              <a:spcBef>
                <a:spcPts val="0"/>
              </a:spcBef>
              <a:spcAft>
                <a:spcPts val="0"/>
              </a:spcAft>
              <a:buSzPts val="1400"/>
              <a:buNone/>
            </a:pPr>
            <a:r>
              <a:rPr lang="fr-FR"/>
              <a:t>370      $c Ecuador $2 naf</a:t>
            </a:r>
            <a:endParaRPr/>
          </a:p>
          <a:p>
            <a:pPr marL="457200" lvl="0" indent="-228600" algn="l" rtl="0">
              <a:lnSpc>
                <a:spcPct val="100000"/>
              </a:lnSpc>
              <a:spcBef>
                <a:spcPts val="0"/>
              </a:spcBef>
              <a:spcAft>
                <a:spcPts val="0"/>
              </a:spcAft>
              <a:buSzPts val="1400"/>
              <a:buNone/>
            </a:pPr>
            <a:r>
              <a:rPr lang="fr-FR"/>
              <a:t>451      Provincia del Guayas (Ecuador)</a:t>
            </a:r>
            <a:endParaRPr/>
          </a:p>
          <a:p>
            <a:pPr marL="457200" lvl="0" indent="-228600" algn="l" rtl="0">
              <a:lnSpc>
                <a:spcPct val="100000"/>
              </a:lnSpc>
              <a:spcBef>
                <a:spcPts val="0"/>
              </a:spcBef>
              <a:spcAft>
                <a:spcPts val="0"/>
              </a:spcAft>
              <a:buSzPts val="1400"/>
              <a:buNone/>
            </a:pPr>
            <a:r>
              <a:rPr lang="fr-FR"/>
              <a:t>451      Guayas Province (Ecuador)</a:t>
            </a:r>
            <a:endParaRPr/>
          </a:p>
          <a:p>
            <a:pPr marL="457200" lvl="0" indent="-228600" algn="l" rtl="0">
              <a:lnSpc>
                <a:spcPct val="100000"/>
              </a:lnSpc>
              <a:spcBef>
                <a:spcPts val="0"/>
              </a:spcBef>
              <a:spcAft>
                <a:spcPts val="0"/>
              </a:spcAft>
              <a:buSzPts val="1400"/>
              <a:buNone/>
            </a:pPr>
            <a:r>
              <a:rPr lang="fr-FR"/>
              <a:t>451      Province of Guayas (Ecuador)</a:t>
            </a:r>
            <a:endParaRPr/>
          </a:p>
          <a:p>
            <a:pPr marL="457200" lvl="0" indent="-228600" algn="l" rtl="0">
              <a:lnSpc>
                <a:spcPct val="100000"/>
              </a:lnSpc>
              <a:spcBef>
                <a:spcPts val="0"/>
              </a:spcBef>
              <a:spcAft>
                <a:spcPts val="0"/>
              </a:spcAft>
              <a:buSzPts val="1400"/>
              <a:buNone/>
            </a:pPr>
            <a:r>
              <a:rPr lang="fr-FR"/>
              <a:t>551      $w a $a Guayaquil (Ecuador : Province)</a:t>
            </a:r>
            <a:endParaRPr/>
          </a:p>
          <a:p>
            <a:pPr marL="457200" lvl="0" indent="-228600" algn="l" rtl="0">
              <a:lnSpc>
                <a:spcPct val="100000"/>
              </a:lnSpc>
              <a:spcBef>
                <a:spcPts val="0"/>
              </a:spcBef>
              <a:spcAft>
                <a:spcPts val="0"/>
              </a:spcAft>
              <a:buSzPts val="1400"/>
              <a:buNone/>
            </a:pPr>
            <a:r>
              <a:rPr lang="fr-FR"/>
              <a:t>551      Santa Elena (Ecuador : Province)</a:t>
            </a:r>
            <a:endParaRPr/>
          </a:p>
          <a:p>
            <a:pPr marL="457200" lvl="0" indent="-228600" algn="l" rtl="0">
              <a:lnSpc>
                <a:spcPct val="100000"/>
              </a:lnSpc>
              <a:spcBef>
                <a:spcPts val="0"/>
              </a:spcBef>
              <a:spcAft>
                <a:spcPts val="0"/>
              </a:spcAft>
              <a:buSzPts val="1400"/>
              <a:buNone/>
            </a:pPr>
            <a:r>
              <a:rPr lang="fr-FR"/>
              <a:t>781 _0 $z Ecuador $z Guayas (Province)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has a relationship designator that could be used to describe this: </a:t>
            </a:r>
            <a:r>
              <a:rPr lang="fr-FR" i="1"/>
              <a:t>product of a split</a:t>
            </a:r>
            <a:r>
              <a:rPr lang="fr-FR"/>
              <a:t>.  However, at the present time, OCLC does not validate the use of subfield $i in 551 fields, so a simple see also reference must be used for now.</a:t>
            </a:r>
            <a:endParaRPr/>
          </a:p>
          <a:p>
            <a:pPr marL="0" lvl="0" indent="0" algn="l" rtl="0">
              <a:lnSpc>
                <a:spcPct val="100000"/>
              </a:lnSpc>
              <a:spcBef>
                <a:spcPts val="0"/>
              </a:spcBef>
              <a:spcAft>
                <a:spcPts val="0"/>
              </a:spcAft>
              <a:buSzPts val="1400"/>
              <a:buNone/>
            </a:pPr>
            <a:endParaRPr/>
          </a:p>
        </p:txBody>
      </p:sp>
      <p:sp>
        <p:nvSpPr>
          <p:cNvPr id="1444" name="Google Shape;1444;p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5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You are cataloging this document and will need an access point for the creator and a subject heading for the place.</a:t>
            </a:r>
            <a:endParaRPr/>
          </a:p>
          <a:p>
            <a:pPr marL="0" lvl="0" indent="0" algn="l" rtl="0">
              <a:lnSpc>
                <a:spcPct val="100000"/>
              </a:lnSpc>
              <a:spcBef>
                <a:spcPts val="0"/>
              </a:spcBef>
              <a:spcAft>
                <a:spcPts val="0"/>
              </a:spcAft>
              <a:buSzPts val="1400"/>
              <a:buNone/>
            </a:pPr>
            <a:endParaRPr/>
          </a:p>
        </p:txBody>
      </p:sp>
      <p:sp>
        <p:nvSpPr>
          <p:cNvPr id="1452" name="Google Shape;1452;p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15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added controlled vocabulary to 368.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043, 3XX, and form of geographic subdivision in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LC-PCC PS for 16.4 tells us that for U.S. townships (called “towns” in some states) that encompass one or more local communities and the surrounding territory, do not include the term “township” or “town” as part of the name. Instead, add the term after the name of the state.  In this particular case, since there is more than one township in Ohio with the same name, the county name must also be included in the access point, followed by the term for type of jurisdiction.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043      n-us-oh</a:t>
            </a:r>
            <a:endParaRPr/>
          </a:p>
          <a:p>
            <a:pPr marL="457200" lvl="0" indent="-228600" algn="l" rtl="0">
              <a:lnSpc>
                <a:spcPct val="100000"/>
              </a:lnSpc>
              <a:spcBef>
                <a:spcPts val="0"/>
              </a:spcBef>
              <a:spcAft>
                <a:spcPts val="0"/>
              </a:spcAft>
              <a:buSzPts val="1400"/>
              <a:buNone/>
            </a:pPr>
            <a:r>
              <a:rPr lang="fr-FR"/>
              <a:t>151      Deerfield (Warren County, Ohio : Township)</a:t>
            </a:r>
            <a:endParaRPr/>
          </a:p>
          <a:p>
            <a:pPr marL="457200" lvl="0" indent="-228600" algn="l" rtl="0">
              <a:lnSpc>
                <a:spcPct val="100000"/>
              </a:lnSpc>
              <a:spcBef>
                <a:spcPts val="0"/>
              </a:spcBef>
              <a:spcAft>
                <a:spcPts val="0"/>
              </a:spcAft>
              <a:buSzPts val="1400"/>
              <a:buNone/>
            </a:pPr>
            <a:r>
              <a:rPr lang="fr-FR"/>
              <a:t>368      $b Township </a:t>
            </a:r>
            <a:r>
              <a:rPr lang="fr-FR" i="1"/>
              <a:t>or </a:t>
            </a:r>
            <a:r>
              <a:rPr lang="fr-FR" i="0"/>
              <a:t>$b Townships $2 aat</a:t>
            </a:r>
            <a:endParaRPr/>
          </a:p>
          <a:p>
            <a:pPr marL="457200" lvl="0" indent="-228600" algn="l" rtl="0">
              <a:lnSpc>
                <a:spcPct val="100000"/>
              </a:lnSpc>
              <a:spcBef>
                <a:spcPts val="0"/>
              </a:spcBef>
              <a:spcAft>
                <a:spcPts val="0"/>
              </a:spcAft>
              <a:buSzPts val="1400"/>
              <a:buNone/>
            </a:pPr>
            <a:r>
              <a:rPr lang="fr-FR"/>
              <a:t>370      $c United States $e Warren County (Ohio) $2 naf</a:t>
            </a:r>
            <a:endParaRPr/>
          </a:p>
          <a:p>
            <a:pPr marL="457200" lvl="0" indent="-228600" algn="l" rtl="0">
              <a:lnSpc>
                <a:spcPct val="100000"/>
              </a:lnSpc>
              <a:spcBef>
                <a:spcPts val="0"/>
              </a:spcBef>
              <a:spcAft>
                <a:spcPts val="0"/>
              </a:spcAft>
              <a:buSzPts val="1400"/>
              <a:buNone/>
            </a:pPr>
            <a:r>
              <a:rPr lang="fr-FR"/>
              <a:t>451      Deerfield Township (Warren County, Ohio)</a:t>
            </a:r>
            <a:endParaRPr/>
          </a:p>
          <a:p>
            <a:pPr marL="457200" lvl="0" indent="-228600" algn="l" rtl="0">
              <a:lnSpc>
                <a:spcPct val="100000"/>
              </a:lnSpc>
              <a:spcBef>
                <a:spcPts val="0"/>
              </a:spcBef>
              <a:spcAft>
                <a:spcPts val="0"/>
              </a:spcAft>
              <a:buSzPts val="1400"/>
              <a:buNone/>
            </a:pPr>
            <a:r>
              <a:rPr lang="fr-FR"/>
              <a:t>451      Township of Deerfield (Warren County, Ohio)</a:t>
            </a:r>
            <a:endParaRPr/>
          </a:p>
          <a:p>
            <a:pPr marL="457200" lvl="0" indent="-228600" algn="l" rtl="0">
              <a:lnSpc>
                <a:spcPct val="100000"/>
              </a:lnSpc>
              <a:spcBef>
                <a:spcPts val="0"/>
              </a:spcBef>
              <a:spcAft>
                <a:spcPts val="0"/>
              </a:spcAft>
              <a:buSzPts val="1400"/>
              <a:buNone/>
            </a:pPr>
            <a:r>
              <a:rPr lang="fr-FR"/>
              <a:t>781 _0 $z Ohio $z Deerfield (Warren County : Township)</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PDF for the work being cataloged can be viewed at http://virtuallibrary.cincinnatilibrary.org/lib/25/1612/deerfld-twnshp-compreh-plan.pdf</a:t>
            </a:r>
            <a:endParaRPr/>
          </a:p>
          <a:p>
            <a:pPr marL="0" lvl="0" indent="0" algn="l" rtl="0">
              <a:lnSpc>
                <a:spcPct val="100000"/>
              </a:lnSpc>
              <a:spcBef>
                <a:spcPts val="0"/>
              </a:spcBef>
              <a:spcAft>
                <a:spcPts val="0"/>
              </a:spcAft>
              <a:buSzPts val="1400"/>
              <a:buNone/>
            </a:pPr>
            <a:endParaRPr/>
          </a:p>
        </p:txBody>
      </p:sp>
      <p:sp>
        <p:nvSpPr>
          <p:cNvPr id="1459" name="Google Shape;1459;p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1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6" name="Google Shape;1466;p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15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5, 2020: update box on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You are cataloging a map.  Based on information provided in the 670 citations, create an NAR for the place depicted in the map.  Optionally record attributes of the place in 034, 043, 046, 3XX, and 667 or 781.</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This is an example of a name change.  LCSH policy is that only the latest/current name of the place is valid for use as a subject.  The fixed fields Subj and Subj use must be coded to indicate that the earlier name is not valid for use as a subject.  A subject usage note may also be added in field 667.  Even though the map being cataloged is from the time when the place was named Porto Alexandre, the subject that would be assigned to it is Tombua (Angola) $v Maps.  Therefore, in addition to the NAR for the former name of the place, another NAR is needed for its current name (see next slide).</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Ref status: a</a:t>
            </a:r>
            <a:endParaRPr/>
          </a:p>
          <a:p>
            <a:pPr marL="457200" lvl="0" indent="-228600" algn="l" rtl="0">
              <a:lnSpc>
                <a:spcPct val="100000"/>
              </a:lnSpc>
              <a:spcBef>
                <a:spcPts val="0"/>
              </a:spcBef>
              <a:spcAft>
                <a:spcPts val="0"/>
              </a:spcAft>
              <a:buSzPts val="1400"/>
              <a:buNone/>
            </a:pPr>
            <a:r>
              <a:rPr lang="fr-FR" sz="1200"/>
              <a:t>Subj: n     Subj use: b</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034    $d E0115100 $e E0115100 $f S0154800 $g S0154800 $2 geonet</a:t>
            </a:r>
            <a:endParaRPr/>
          </a:p>
          <a:p>
            <a:pPr marL="457200" lvl="0" indent="-228600" algn="l" rtl="0">
              <a:lnSpc>
                <a:spcPct val="100000"/>
              </a:lnSpc>
              <a:spcBef>
                <a:spcPts val="0"/>
              </a:spcBef>
              <a:spcAft>
                <a:spcPts val="0"/>
              </a:spcAft>
              <a:buSzPts val="1400"/>
              <a:buNone/>
            </a:pPr>
            <a:r>
              <a:rPr lang="fr-FR" sz="1200"/>
              <a:t>034    $d 11.85 $e 11.85 $f -15.8 $g -15.8 $2 geonet</a:t>
            </a:r>
            <a:endParaRPr/>
          </a:p>
          <a:p>
            <a:pPr marL="457200" lvl="0" indent="-228600" algn="l" rtl="0">
              <a:lnSpc>
                <a:spcPct val="100000"/>
              </a:lnSpc>
              <a:spcBef>
                <a:spcPts val="0"/>
              </a:spcBef>
              <a:spcAft>
                <a:spcPts val="0"/>
              </a:spcAft>
              <a:buSzPts val="1400"/>
              <a:buNone/>
            </a:pPr>
            <a:r>
              <a:rPr lang="fr-FR" sz="1200"/>
              <a:t>043    f-ao---</a:t>
            </a:r>
            <a:endParaRPr/>
          </a:p>
          <a:p>
            <a:pPr marL="457200" lvl="0" indent="-228600" algn="l" rtl="0">
              <a:lnSpc>
                <a:spcPct val="100000"/>
              </a:lnSpc>
              <a:spcBef>
                <a:spcPts val="0"/>
              </a:spcBef>
              <a:spcAft>
                <a:spcPts val="0"/>
              </a:spcAft>
              <a:buSzPts val="1400"/>
              <a:buNone/>
            </a:pPr>
            <a:r>
              <a:rPr lang="fr-FR" sz="1200"/>
              <a:t>046    $s 1895 $t 1975 $2 edtf</a:t>
            </a:r>
            <a:endParaRPr sz="1200"/>
          </a:p>
          <a:p>
            <a:pPr marL="457200" lvl="0" indent="-228600" algn="l" rtl="0">
              <a:lnSpc>
                <a:spcPct val="100000"/>
              </a:lnSpc>
              <a:spcBef>
                <a:spcPts val="0"/>
              </a:spcBef>
              <a:spcAft>
                <a:spcPts val="0"/>
              </a:spcAft>
              <a:buSzPts val="1400"/>
              <a:buNone/>
            </a:pPr>
            <a:r>
              <a:rPr lang="fr-FR" sz="1200"/>
              <a:t>151    Porto Alexandre (Angola)</a:t>
            </a:r>
            <a:endParaRPr/>
          </a:p>
          <a:p>
            <a:pPr marL="457200" lvl="0" indent="-228600" algn="l" rtl="0">
              <a:lnSpc>
                <a:spcPct val="100000"/>
              </a:lnSpc>
              <a:spcBef>
                <a:spcPts val="0"/>
              </a:spcBef>
              <a:spcAft>
                <a:spcPts val="0"/>
              </a:spcAft>
              <a:buSzPts val="1400"/>
              <a:buNone/>
            </a:pPr>
            <a:r>
              <a:rPr lang="fr-FR" sz="1200"/>
              <a:t>368    $b City    </a:t>
            </a:r>
            <a:r>
              <a:rPr lang="fr-FR" sz="1200" i="1"/>
              <a:t>or if using LCSH: </a:t>
            </a:r>
            <a:r>
              <a:rPr lang="fr-FR" sz="1200"/>
              <a:t>$b Cities and towns $2 lcsh EN FRANÇAIS : Villes $2 rvm</a:t>
            </a:r>
            <a:endParaRPr sz="1200"/>
          </a:p>
          <a:p>
            <a:pPr marL="457200" lvl="0" indent="-228600" algn="l" rtl="0">
              <a:lnSpc>
                <a:spcPct val="100000"/>
              </a:lnSpc>
              <a:spcBef>
                <a:spcPts val="0"/>
              </a:spcBef>
              <a:spcAft>
                <a:spcPts val="0"/>
              </a:spcAft>
              <a:buSzPts val="1400"/>
              <a:buNone/>
            </a:pPr>
            <a:r>
              <a:rPr lang="fr-FR" sz="1200"/>
              <a:t>370    $c Angola  $2 naf 				$2 lacnaf</a:t>
            </a:r>
            <a:endParaRPr sz="1200"/>
          </a:p>
          <a:p>
            <a:pPr marL="457200" lvl="0" indent="-228600" algn="l" rtl="0">
              <a:lnSpc>
                <a:spcPct val="100000"/>
              </a:lnSpc>
              <a:spcBef>
                <a:spcPts val="0"/>
              </a:spcBef>
              <a:spcAft>
                <a:spcPts val="0"/>
              </a:spcAft>
              <a:buSzPts val="1400"/>
              <a:buNone/>
            </a:pPr>
            <a:r>
              <a:rPr lang="fr-FR" sz="1200"/>
              <a:t>451    Port Alexander (Angola)</a:t>
            </a:r>
            <a:endParaRPr/>
          </a:p>
          <a:p>
            <a:pPr marL="457200" lvl="0" indent="-228600" algn="l" rtl="0">
              <a:lnSpc>
                <a:spcPct val="100000"/>
              </a:lnSpc>
              <a:spcBef>
                <a:spcPts val="0"/>
              </a:spcBef>
              <a:spcAft>
                <a:spcPts val="0"/>
              </a:spcAft>
              <a:buSzPts val="1400"/>
              <a:buNone/>
            </a:pPr>
            <a:r>
              <a:rPr lang="fr-FR" sz="1200"/>
              <a:t>551    $w b $a Tombua (Angola)				Tomboa (Angola) ???</a:t>
            </a:r>
            <a:endParaRPr/>
          </a:p>
          <a:p>
            <a:pPr marL="457200" lvl="0" indent="-228600" algn="l" rtl="0">
              <a:lnSpc>
                <a:spcPct val="100000"/>
              </a:lnSpc>
              <a:spcBef>
                <a:spcPts val="0"/>
              </a:spcBef>
              <a:spcAft>
                <a:spcPts val="0"/>
              </a:spcAft>
              <a:buSzPts val="1400"/>
              <a:buNone/>
            </a:pPr>
            <a:r>
              <a:rPr lang="fr-FR" sz="1200"/>
              <a:t>667    SUBJECT USAGE: This name is not valid for use as a subject. Works about this place are entered under Tombua (Angola).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Because OCLC does not currently validate relationship designators in subfield $i of field 551, the previous practice of using codes in subfield $w for earlier/later must still be followed.  </a:t>
            </a:r>
            <a:endParaRPr/>
          </a:p>
          <a:p>
            <a:pPr marL="457200" lvl="0" indent="-228600" algn="l" rtl="0">
              <a:lnSpc>
                <a:spcPct val="100000"/>
              </a:lnSpc>
              <a:spcBef>
                <a:spcPts val="0"/>
              </a:spcBef>
              <a:spcAft>
                <a:spcPts val="0"/>
              </a:spcAft>
              <a:buSzPts val="1400"/>
              <a:buNone/>
            </a:pPr>
            <a:endParaRPr sz="1200" i="1"/>
          </a:p>
          <a:p>
            <a:pPr marL="457200" lvl="0" indent="-228600" algn="l" rtl="0">
              <a:lnSpc>
                <a:spcPct val="100000"/>
              </a:lnSpc>
              <a:spcBef>
                <a:spcPts val="0"/>
              </a:spcBef>
              <a:spcAft>
                <a:spcPts val="0"/>
              </a:spcAft>
              <a:buSzPts val="1400"/>
              <a:buNone/>
            </a:pPr>
            <a:r>
              <a:rPr lang="fr-FR" sz="1200" i="1"/>
              <a:t>Note:</a:t>
            </a:r>
            <a:r>
              <a:rPr lang="fr-FR" sz="1200"/>
              <a:t> Because the earlier name is not valid for use as a subject, it is also not valid as a geographic subdivision, so no 781 field is recorded.</a:t>
            </a:r>
            <a:endParaRPr/>
          </a:p>
        </p:txBody>
      </p:sp>
      <p:sp>
        <p:nvSpPr>
          <p:cNvPr id="1473" name="Google Shape;1473;p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15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5, 2020: updated box on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Based on information provided in the 670 citations, create an NAR for the current name of the place.  Optionally record attributes of the place in 034, 043, 046, 3XX, 781.</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This is an example of a name change.  LCSH policy is that only the latest/current name of the place is valid for use as a subject.  Even though the map being cataloged is from the time when the place was named Porto Alexandre, the subject that would be assigned to it is Tombua (Angola) $v Maps.  Therefore, an NAR for Tombua is needed.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Ref status: a</a:t>
            </a:r>
            <a:endParaRPr/>
          </a:p>
          <a:p>
            <a:pPr marL="457200" lvl="0" indent="-228600" algn="l" rtl="0">
              <a:lnSpc>
                <a:spcPct val="100000"/>
              </a:lnSpc>
              <a:spcBef>
                <a:spcPts val="0"/>
              </a:spcBef>
              <a:spcAft>
                <a:spcPts val="0"/>
              </a:spcAft>
              <a:buSzPts val="1400"/>
              <a:buNone/>
            </a:pPr>
            <a:r>
              <a:rPr lang="fr-FR" sz="1200"/>
              <a:t>Subj: a     Subj use: 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034       $d E0115100 $e E0115100 $f S0154800 $g S0154800 $2 geonet</a:t>
            </a:r>
            <a:endParaRPr/>
          </a:p>
          <a:p>
            <a:pPr marL="457200" lvl="0" indent="-228600" algn="l" rtl="0">
              <a:lnSpc>
                <a:spcPct val="100000"/>
              </a:lnSpc>
              <a:spcBef>
                <a:spcPts val="0"/>
              </a:spcBef>
              <a:spcAft>
                <a:spcPts val="0"/>
              </a:spcAft>
              <a:buSzPts val="1400"/>
              <a:buNone/>
            </a:pPr>
            <a:r>
              <a:rPr lang="fr-FR" sz="1200"/>
              <a:t>034       $d 11.85 $e 11.85 $f -15.8 $g -15.8 $2 geonet</a:t>
            </a:r>
            <a:endParaRPr/>
          </a:p>
          <a:p>
            <a:pPr marL="457200" lvl="0" indent="-228600" algn="l" rtl="0">
              <a:lnSpc>
                <a:spcPct val="100000"/>
              </a:lnSpc>
              <a:spcBef>
                <a:spcPts val="0"/>
              </a:spcBef>
              <a:spcAft>
                <a:spcPts val="0"/>
              </a:spcAft>
              <a:buSzPts val="1400"/>
              <a:buNone/>
            </a:pPr>
            <a:r>
              <a:rPr lang="fr-FR" sz="1200"/>
              <a:t>043       f-ao---</a:t>
            </a:r>
            <a:endParaRPr/>
          </a:p>
          <a:p>
            <a:pPr marL="457200" lvl="0" indent="-228600" algn="l" rtl="0">
              <a:lnSpc>
                <a:spcPct val="100000"/>
              </a:lnSpc>
              <a:spcBef>
                <a:spcPts val="0"/>
              </a:spcBef>
              <a:spcAft>
                <a:spcPts val="0"/>
              </a:spcAft>
              <a:buSzPts val="1400"/>
              <a:buNone/>
            </a:pPr>
            <a:r>
              <a:rPr lang="fr-FR" sz="1200"/>
              <a:t>046       $s 1975 $2 edtf</a:t>
            </a:r>
            <a:endParaRPr sz="1200"/>
          </a:p>
          <a:p>
            <a:pPr marL="457200" lvl="0" indent="-228600" algn="l" rtl="0">
              <a:lnSpc>
                <a:spcPct val="100000"/>
              </a:lnSpc>
              <a:spcBef>
                <a:spcPts val="0"/>
              </a:spcBef>
              <a:spcAft>
                <a:spcPts val="0"/>
              </a:spcAft>
              <a:buSzPts val="1400"/>
              <a:buNone/>
            </a:pPr>
            <a:r>
              <a:rPr lang="fr-FR" sz="1200"/>
              <a:t>151       Tombua (Angola)</a:t>
            </a:r>
            <a:endParaRPr/>
          </a:p>
          <a:p>
            <a:pPr marL="457200" lvl="0" indent="-228600" algn="l" rtl="0">
              <a:lnSpc>
                <a:spcPct val="100000"/>
              </a:lnSpc>
              <a:spcBef>
                <a:spcPts val="0"/>
              </a:spcBef>
              <a:spcAft>
                <a:spcPts val="0"/>
              </a:spcAft>
              <a:buSzPts val="1400"/>
              <a:buNone/>
            </a:pPr>
            <a:r>
              <a:rPr lang="fr-FR" sz="1200"/>
              <a:t>368       $b City     </a:t>
            </a:r>
            <a:r>
              <a:rPr lang="fr-FR" sz="1200" i="1"/>
              <a:t>or if using LCSH: </a:t>
            </a:r>
            <a:r>
              <a:rPr lang="fr-FR" sz="1200"/>
              <a:t>$b Cities and towns $2 lcsh</a:t>
            </a:r>
            <a:endParaRPr sz="1200"/>
          </a:p>
          <a:p>
            <a:pPr marL="457200" lvl="0" indent="-228600" algn="l" rtl="0">
              <a:lnSpc>
                <a:spcPct val="100000"/>
              </a:lnSpc>
              <a:spcBef>
                <a:spcPts val="0"/>
              </a:spcBef>
              <a:spcAft>
                <a:spcPts val="0"/>
              </a:spcAft>
              <a:buSzPts val="1400"/>
              <a:buNone/>
            </a:pPr>
            <a:r>
              <a:rPr lang="fr-FR" sz="1200"/>
              <a:t>370       $c Angola  </a:t>
            </a:r>
            <a:r>
              <a:rPr lang="fr-FR" sz="1200" i="1"/>
              <a:t>and perhaps </a:t>
            </a:r>
            <a:r>
              <a:rPr lang="fr-FR" sz="1200"/>
              <a:t>$e Namibe (Angola) $2 naf</a:t>
            </a:r>
            <a:endParaRPr sz="1200"/>
          </a:p>
          <a:p>
            <a:pPr marL="457200" lvl="0" indent="-228600" algn="l" rtl="0">
              <a:lnSpc>
                <a:spcPct val="100000"/>
              </a:lnSpc>
              <a:spcBef>
                <a:spcPts val="0"/>
              </a:spcBef>
              <a:spcAft>
                <a:spcPts val="0"/>
              </a:spcAft>
              <a:buSzPts val="1400"/>
              <a:buNone/>
            </a:pPr>
            <a:r>
              <a:rPr lang="fr-FR" sz="1200"/>
              <a:t>451       Tombwa (Angola)</a:t>
            </a:r>
            <a:endParaRPr/>
          </a:p>
          <a:p>
            <a:pPr marL="457200" lvl="0" indent="-228600" algn="l" rtl="0">
              <a:lnSpc>
                <a:spcPct val="100000"/>
              </a:lnSpc>
              <a:spcBef>
                <a:spcPts val="0"/>
              </a:spcBef>
              <a:spcAft>
                <a:spcPts val="0"/>
              </a:spcAft>
              <a:buSzPts val="1400"/>
              <a:buNone/>
            </a:pPr>
            <a:r>
              <a:rPr lang="fr-FR" sz="1200"/>
              <a:t>451       Tombwe (Angola)</a:t>
            </a:r>
            <a:endParaRPr/>
          </a:p>
          <a:p>
            <a:pPr marL="457200" lvl="0" indent="-228600" algn="l" rtl="0">
              <a:lnSpc>
                <a:spcPct val="100000"/>
              </a:lnSpc>
              <a:spcBef>
                <a:spcPts val="0"/>
              </a:spcBef>
              <a:spcAft>
                <a:spcPts val="0"/>
              </a:spcAft>
              <a:buSzPts val="1400"/>
              <a:buNone/>
            </a:pPr>
            <a:r>
              <a:rPr lang="fr-FR" sz="1200"/>
              <a:t>551       $w a $a Porto Alexandre (Angola)</a:t>
            </a:r>
            <a:endParaRPr/>
          </a:p>
          <a:p>
            <a:pPr marL="457200" lvl="0" indent="-228600" algn="l" rtl="0">
              <a:lnSpc>
                <a:spcPct val="100000"/>
              </a:lnSpc>
              <a:spcBef>
                <a:spcPts val="0"/>
              </a:spcBef>
              <a:spcAft>
                <a:spcPts val="0"/>
              </a:spcAft>
              <a:buSzPts val="1400"/>
              <a:buNone/>
            </a:pPr>
            <a:r>
              <a:rPr lang="fr-FR" sz="1200"/>
              <a:t>781 _0  $z Angola $z Tombua</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Because OCLC does not currently validate relationship designators in subfield $i of field 551, the previous practice of using codes in subfield $w for earlier/later must still be followed.</a:t>
            </a:r>
            <a:endParaRPr/>
          </a:p>
        </p:txBody>
      </p:sp>
      <p:sp>
        <p:nvSpPr>
          <p:cNvPr id="1481" name="Google Shape;1481;p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15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You are cataloging this website and you will need a subject heading for the neighborhood.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http://miamiroads.org/]</a:t>
            </a:r>
            <a:endParaRPr/>
          </a:p>
          <a:p>
            <a:pPr marL="0" lvl="0" indent="0" algn="l" rtl="0">
              <a:lnSpc>
                <a:spcPct val="100000"/>
              </a:lnSpc>
              <a:spcBef>
                <a:spcPts val="0"/>
              </a:spcBef>
              <a:spcAft>
                <a:spcPts val="0"/>
              </a:spcAft>
              <a:buSzPts val="1400"/>
              <a:buNone/>
            </a:pPr>
            <a:endParaRPr/>
          </a:p>
        </p:txBody>
      </p:sp>
      <p:sp>
        <p:nvSpPr>
          <p:cNvPr id="1489" name="Google Shape;1489;p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 example of an ambiguous entity that is included in Group 1 in The Subject Headings Manual H 405 and the DCM Z1 Appendix 1, and which is coded as a geographic place in the LC/NACO Authority File.  The 010 prefix beginning with “n” indicates that this is a name heading, and the coding in the 008/10 (Rules) combined with 040 subfield $e “rda” identify it as an RDA record.  Many (but by no means all) types of districts are treated as geographic entities and established in the LC/NAF.  When in doubt, consult the list of ambiguous entities and inquire with the Cooperative Programs Section at LC if necessary.</a:t>
            </a:r>
            <a:endParaRPr/>
          </a:p>
          <a:p>
            <a:pPr marL="0" lvl="0" indent="0" algn="l" rtl="0">
              <a:lnSpc>
                <a:spcPct val="100000"/>
              </a:lnSpc>
              <a:spcBef>
                <a:spcPts val="0"/>
              </a:spcBef>
              <a:spcAft>
                <a:spcPts val="0"/>
              </a:spcAft>
              <a:buSzPts val="1400"/>
              <a:buNone/>
            </a:pPr>
            <a:endParaRPr/>
          </a:p>
        </p:txBody>
      </p:sp>
      <p:sp>
        <p:nvSpPr>
          <p:cNvPr id="223" name="Google Shape;2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6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Wikipedia article for the place</a:t>
            </a:r>
            <a:endParaRPr/>
          </a:p>
          <a:p>
            <a:pPr marL="0" lvl="0" indent="0" algn="l" rtl="0">
              <a:lnSpc>
                <a:spcPct val="100000"/>
              </a:lnSpc>
              <a:spcBef>
                <a:spcPts val="0"/>
              </a:spcBef>
              <a:spcAft>
                <a:spcPts val="0"/>
              </a:spcAft>
              <a:buSzPts val="1400"/>
              <a:buNone/>
            </a:pPr>
            <a:endParaRPr/>
          </a:p>
        </p:txBody>
      </p:sp>
      <p:sp>
        <p:nvSpPr>
          <p:cNvPr id="1498" name="Google Shape;1498;p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16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City of Miami neighborhoods maps (from Wikipedia article on the place): http://en.wikipedia.org/wiki/File:Miami_neighborhoodsmap.png</a:t>
            </a:r>
            <a:endParaRPr/>
          </a:p>
          <a:p>
            <a:pPr marL="0" lvl="0" indent="0" algn="l" rtl="0">
              <a:lnSpc>
                <a:spcPct val="100000"/>
              </a:lnSpc>
              <a:spcBef>
                <a:spcPts val="0"/>
              </a:spcBef>
              <a:spcAft>
                <a:spcPts val="0"/>
              </a:spcAft>
              <a:buSzPts val="1400"/>
              <a:buNone/>
            </a:pPr>
            <a:endParaRPr/>
          </a:p>
        </p:txBody>
      </p:sp>
      <p:sp>
        <p:nvSpPr>
          <p:cNvPr id="1504" name="Google Shape;1504;p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1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Based on information provided in the 670 citations, create an NAR for the place.  Optionally record attributes of the place in 034, 043, 046, 3XX, and 667 or 781.</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The place’s name begins with an initial article.  LC-PCC PS for 16.2.2.4 instructs you to drop the initial article in this case (English-language name in an English-speaking country).  RDA 16.2.3.4 says that if an initial article present in the name of the place has been omitted from the preferred name of the place, record the name with the initial article as a variant name. Another variant name can be made in the form of the name of the neighborhood as a subdivision of the city.</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This is an example of a neighborhood.  It may be used as a subject, but is not valid for use as a geographic subdivision.  A 667 could be included to specify this.  781 is not appropriate.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Ref status: a</a:t>
            </a:r>
            <a:endParaRPr/>
          </a:p>
          <a:p>
            <a:pPr marL="457200" lvl="0" indent="-228600" algn="l" rtl="0">
              <a:lnSpc>
                <a:spcPct val="100000"/>
              </a:lnSpc>
              <a:spcBef>
                <a:spcPts val="0"/>
              </a:spcBef>
              <a:spcAft>
                <a:spcPts val="0"/>
              </a:spcAft>
              <a:buSzPts val="1400"/>
              <a:buNone/>
            </a:pPr>
            <a:r>
              <a:rPr lang="fr-FR" sz="1200"/>
              <a:t>Subj: a     Subj use: 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034       $d W0801218 $e W0801218 $f N0254520 $g N0254520 $2 gnis</a:t>
            </a:r>
            <a:endParaRPr sz="1200"/>
          </a:p>
          <a:p>
            <a:pPr marL="457200" lvl="0" indent="-228600" algn="l" rtl="0">
              <a:lnSpc>
                <a:spcPct val="100000"/>
              </a:lnSpc>
              <a:spcBef>
                <a:spcPts val="0"/>
              </a:spcBef>
              <a:spcAft>
                <a:spcPts val="0"/>
              </a:spcAft>
              <a:buSzPts val="1400"/>
              <a:buNone/>
            </a:pPr>
            <a:r>
              <a:rPr lang="fr-FR" sz="1200"/>
              <a:t>034       $d -80.2050000 $e -80.2050000 $f 25.7555556 $g 25.7555556 $2 gnis</a:t>
            </a:r>
            <a:endParaRPr sz="1200"/>
          </a:p>
          <a:p>
            <a:pPr marL="457200" lvl="0" indent="-228600" algn="l" rtl="0">
              <a:lnSpc>
                <a:spcPct val="100000"/>
              </a:lnSpc>
              <a:spcBef>
                <a:spcPts val="0"/>
              </a:spcBef>
              <a:spcAft>
                <a:spcPts val="0"/>
              </a:spcAft>
              <a:buSzPts val="1400"/>
              <a:buNone/>
            </a:pPr>
            <a:r>
              <a:rPr lang="fr-FR" sz="1200"/>
              <a:t>043       n-us-fl</a:t>
            </a:r>
            <a:endParaRPr sz="1200"/>
          </a:p>
          <a:p>
            <a:pPr marL="457200" lvl="0" indent="-228600" algn="l" rtl="0">
              <a:lnSpc>
                <a:spcPct val="100000"/>
              </a:lnSpc>
              <a:spcBef>
                <a:spcPts val="0"/>
              </a:spcBef>
              <a:spcAft>
                <a:spcPts val="0"/>
              </a:spcAft>
              <a:buSzPts val="1400"/>
              <a:buNone/>
            </a:pPr>
            <a:r>
              <a:rPr lang="fr-FR" sz="1200"/>
              <a:t>151       Roads (Miami, Fla.) </a:t>
            </a:r>
            <a:endParaRPr/>
          </a:p>
          <a:p>
            <a:pPr marL="457200" lvl="0" indent="-228600" algn="l" rtl="0">
              <a:lnSpc>
                <a:spcPct val="100000"/>
              </a:lnSpc>
              <a:spcBef>
                <a:spcPts val="0"/>
              </a:spcBef>
              <a:spcAft>
                <a:spcPts val="0"/>
              </a:spcAft>
              <a:buSzPts val="1400"/>
              <a:buNone/>
            </a:pPr>
            <a:r>
              <a:rPr lang="fr-FR" sz="1200"/>
              <a:t>368       $b Neighborhood     </a:t>
            </a:r>
            <a:r>
              <a:rPr lang="fr-FR" sz="1200" i="1"/>
              <a:t>or if using LCSH:</a:t>
            </a:r>
            <a:r>
              <a:rPr lang="fr-FR" sz="1200"/>
              <a:t>  $b Neighborhoods $2 lcsh</a:t>
            </a:r>
            <a:endParaRPr sz="1200"/>
          </a:p>
          <a:p>
            <a:pPr marL="457200" lvl="0" indent="-228600" algn="l" rtl="0">
              <a:lnSpc>
                <a:spcPct val="100000"/>
              </a:lnSpc>
              <a:spcBef>
                <a:spcPts val="0"/>
              </a:spcBef>
              <a:spcAft>
                <a:spcPts val="0"/>
              </a:spcAft>
              <a:buSzPts val="1400"/>
              <a:buNone/>
            </a:pPr>
            <a:r>
              <a:rPr lang="fr-FR" sz="1200"/>
              <a:t>370       $c United States $e Miami (Fla.)  </a:t>
            </a:r>
            <a:r>
              <a:rPr lang="fr-FR" sz="1200" i="1"/>
              <a:t>and perhaps  </a:t>
            </a:r>
            <a:r>
              <a:rPr lang="fr-FR" sz="1200"/>
              <a:t>$e Florida $2 naf  </a:t>
            </a:r>
            <a:endParaRPr/>
          </a:p>
          <a:p>
            <a:pPr marL="457200" lvl="0" indent="-228600" algn="l" rtl="0">
              <a:lnSpc>
                <a:spcPct val="100000"/>
              </a:lnSpc>
              <a:spcBef>
                <a:spcPts val="0"/>
              </a:spcBef>
              <a:spcAft>
                <a:spcPts val="0"/>
              </a:spcAft>
              <a:buSzPts val="1400"/>
              <a:buNone/>
            </a:pPr>
            <a:r>
              <a:rPr lang="fr-FR" sz="1200"/>
              <a:t>451       The Roads (Miami, Fla.)</a:t>
            </a:r>
            <a:endParaRPr/>
          </a:p>
          <a:p>
            <a:pPr marL="457200" lvl="0" indent="-228600" algn="l" rtl="0">
              <a:lnSpc>
                <a:spcPct val="100000"/>
              </a:lnSpc>
              <a:spcBef>
                <a:spcPts val="0"/>
              </a:spcBef>
              <a:spcAft>
                <a:spcPts val="0"/>
              </a:spcAft>
              <a:buSzPts val="1400"/>
              <a:buNone/>
            </a:pPr>
            <a:r>
              <a:rPr lang="fr-FR" sz="1200"/>
              <a:t>410 1_   Miami (Fla.). $b Roads</a:t>
            </a:r>
            <a:endParaRPr/>
          </a:p>
          <a:p>
            <a:pPr marL="457200" lvl="0" indent="-228600" algn="l" rtl="0">
              <a:lnSpc>
                <a:spcPct val="100000"/>
              </a:lnSpc>
              <a:spcBef>
                <a:spcPts val="0"/>
              </a:spcBef>
              <a:spcAft>
                <a:spcPts val="0"/>
              </a:spcAft>
              <a:buSzPts val="1400"/>
              <a:buNone/>
            </a:pPr>
            <a:r>
              <a:rPr lang="fr-FR" sz="1200"/>
              <a:t>667       SUBJECT USAGE: This name is not valid for use as a geographic subdivision.</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 </a:t>
            </a:r>
            <a:r>
              <a:rPr lang="fr-FR" sz="1200"/>
              <a:t>Because the name is not valid for use as a geographic subdivision, no 781 field is recorded.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Of course, if there were no NAR for the city that a neighborhood is in, it would also need to be created.</a:t>
            </a:r>
            <a:endParaRPr/>
          </a:p>
          <a:p>
            <a:pPr marL="0" lvl="0" indent="0" algn="l" rtl="0">
              <a:lnSpc>
                <a:spcPct val="100000"/>
              </a:lnSpc>
              <a:spcBef>
                <a:spcPts val="0"/>
              </a:spcBef>
              <a:spcAft>
                <a:spcPts val="0"/>
              </a:spcAft>
              <a:buSzPts val="1400"/>
              <a:buNone/>
            </a:pPr>
            <a:endParaRPr/>
          </a:p>
        </p:txBody>
      </p:sp>
      <p:sp>
        <p:nvSpPr>
          <p:cNvPr id="1510" name="Google Shape;1510;p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6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You are cataloging this entity’s website.  You will need a corporate body access point for the jurisdiction as well as a subject heading for it.</a:t>
            </a:r>
            <a:endParaRPr/>
          </a:p>
          <a:p>
            <a:pPr marL="0" lvl="0" indent="0" algn="l" rtl="0">
              <a:lnSpc>
                <a:spcPct val="100000"/>
              </a:lnSpc>
              <a:spcBef>
                <a:spcPts val="0"/>
              </a:spcBef>
              <a:spcAft>
                <a:spcPts val="0"/>
              </a:spcAft>
              <a:buSzPts val="1400"/>
              <a:buNone/>
            </a:pPr>
            <a:endParaRPr/>
          </a:p>
        </p:txBody>
      </p:sp>
      <p:sp>
        <p:nvSpPr>
          <p:cNvPr id="1517" name="Google Shape;1517;p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16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034, 043, 3XX, and 667 or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is a federally recognized Indian tribe, which is considered a jurisdiction.  BIA Indian entities gives the current and former names, so two NARs are needed.  This record is for the current name.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Ref status: a</a:t>
            </a:r>
            <a:endParaRPr/>
          </a:p>
          <a:p>
            <a:pPr marL="457200" lvl="0" indent="-228600" algn="l" rtl="0">
              <a:lnSpc>
                <a:spcPct val="100000"/>
              </a:lnSpc>
              <a:spcBef>
                <a:spcPts val="0"/>
              </a:spcBef>
              <a:spcAft>
                <a:spcPts val="0"/>
              </a:spcAft>
              <a:buSzPts val="1400"/>
              <a:buNone/>
            </a:pPr>
            <a:r>
              <a:rPr lang="fr-FR"/>
              <a:t>Subj: a     Subj use: 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-120.8933990 $e -120.8933990 $f 40.1487839 $g 40.1487839 $2 gnis</a:t>
            </a:r>
            <a:endParaRPr/>
          </a:p>
          <a:p>
            <a:pPr marL="457200" lvl="0" indent="-228600" algn="l" rtl="0">
              <a:lnSpc>
                <a:spcPct val="100000"/>
              </a:lnSpc>
              <a:spcBef>
                <a:spcPts val="0"/>
              </a:spcBef>
              <a:spcAft>
                <a:spcPts val="0"/>
              </a:spcAft>
              <a:buSzPts val="1400"/>
              <a:buNone/>
            </a:pPr>
            <a:r>
              <a:rPr lang="fr-FR"/>
              <a:t>034       $d W1205336 $e W1205336 $f N0400856 $g N0400856 $2 gnis</a:t>
            </a:r>
            <a:endParaRPr/>
          </a:p>
          <a:p>
            <a:pPr marL="457200" lvl="0" indent="-228600" algn="l" rtl="0">
              <a:lnSpc>
                <a:spcPct val="100000"/>
              </a:lnSpc>
              <a:spcBef>
                <a:spcPts val="0"/>
              </a:spcBef>
              <a:spcAft>
                <a:spcPts val="0"/>
              </a:spcAft>
              <a:buSzPts val="1400"/>
              <a:buNone/>
            </a:pPr>
            <a:r>
              <a:rPr lang="fr-FR"/>
              <a:t>043       n-us-ca</a:t>
            </a:r>
            <a:endParaRPr/>
          </a:p>
          <a:p>
            <a:pPr marL="457200" lvl="0" indent="-228600" algn="l" rtl="0">
              <a:lnSpc>
                <a:spcPct val="100000"/>
              </a:lnSpc>
              <a:spcBef>
                <a:spcPts val="0"/>
              </a:spcBef>
              <a:spcAft>
                <a:spcPts val="0"/>
              </a:spcAft>
              <a:buSzPts val="1400"/>
              <a:buNone/>
            </a:pPr>
            <a:r>
              <a:rPr lang="fr-FR"/>
              <a:t>151       Greenville Rancheria</a:t>
            </a:r>
            <a:endParaRPr/>
          </a:p>
          <a:p>
            <a:pPr marL="457200" lvl="0" indent="-228600" algn="l" rtl="0">
              <a:lnSpc>
                <a:spcPct val="100000"/>
              </a:lnSpc>
              <a:spcBef>
                <a:spcPts val="0"/>
              </a:spcBef>
              <a:spcAft>
                <a:spcPts val="0"/>
              </a:spcAft>
              <a:buSzPts val="1400"/>
              <a:buNone/>
            </a:pPr>
            <a:r>
              <a:rPr lang="fr-FR"/>
              <a:t>368       $b Federally recognized Indian tribes $2 lcsh</a:t>
            </a:r>
            <a:endParaRPr/>
          </a:p>
          <a:p>
            <a:pPr marL="457200" lvl="0" indent="-228600" algn="l" rtl="0">
              <a:lnSpc>
                <a:spcPct val="100000"/>
              </a:lnSpc>
              <a:spcBef>
                <a:spcPts val="0"/>
              </a:spcBef>
              <a:spcAft>
                <a:spcPts val="0"/>
              </a:spcAft>
              <a:buSzPts val="1400"/>
              <a:buNone/>
            </a:pPr>
            <a:r>
              <a:rPr lang="fr-FR"/>
              <a:t>370       $c United States $e Greenville (Calif.)  </a:t>
            </a:r>
            <a:r>
              <a:rPr lang="fr-FR" i="1"/>
              <a:t>and perhaps </a:t>
            </a:r>
            <a:r>
              <a:rPr lang="fr-FR"/>
              <a:t>$f California $2 naf</a:t>
            </a:r>
            <a:endParaRPr/>
          </a:p>
          <a:p>
            <a:pPr marL="457200" lvl="0" indent="-228600" algn="l" rtl="0">
              <a:lnSpc>
                <a:spcPct val="100000"/>
              </a:lnSpc>
              <a:spcBef>
                <a:spcPts val="0"/>
              </a:spcBef>
              <a:spcAft>
                <a:spcPts val="0"/>
              </a:spcAft>
              <a:buSzPts val="1400"/>
              <a:buNone/>
            </a:pPr>
            <a:r>
              <a:rPr lang="fr-FR"/>
              <a:t>551       $w a $a Greenville Rancheria of Maidu Indians of California</a:t>
            </a:r>
            <a:endParaRPr/>
          </a:p>
          <a:p>
            <a:pPr marL="457200" lvl="0" indent="-228600" algn="l" rtl="0">
              <a:lnSpc>
                <a:spcPct val="100000"/>
              </a:lnSpc>
              <a:spcBef>
                <a:spcPts val="0"/>
              </a:spcBef>
              <a:spcAft>
                <a:spcPts val="0"/>
              </a:spcAft>
              <a:buSzPts val="1400"/>
              <a:buNone/>
            </a:pPr>
            <a:r>
              <a:rPr lang="fr-FR"/>
              <a:t>781 _0   $z Greenville Rancheria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Until OCLC validates the use of relationship designators in subfield $i of 551 fields, the previous practice of using subfield $w codes for earlier/later names will continue to be followed.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second NAR would be for the earlier name (next slide).</a:t>
            </a:r>
            <a:endParaRPr/>
          </a:p>
          <a:p>
            <a:pPr marL="0" lvl="0" indent="0" algn="l" rtl="0">
              <a:lnSpc>
                <a:spcPct val="100000"/>
              </a:lnSpc>
              <a:spcBef>
                <a:spcPts val="0"/>
              </a:spcBef>
              <a:spcAft>
                <a:spcPts val="0"/>
              </a:spcAft>
              <a:buSzPts val="1400"/>
              <a:buNone/>
            </a:pPr>
            <a:endParaRPr/>
          </a:p>
        </p:txBody>
      </p:sp>
      <p:sp>
        <p:nvSpPr>
          <p:cNvPr id="1523" name="Google Shape;1523;p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16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034, 043, 3XX, and 667 or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is a federally recognized Indian tribe, which is considered a jurisdiction.  BIA Indian entities gives the current and former names, so two NARs are needed.  This record is for the current name.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Ref status: a</a:t>
            </a:r>
            <a:endParaRPr/>
          </a:p>
          <a:p>
            <a:pPr marL="457200" lvl="0" indent="-228600" algn="l" rtl="0">
              <a:lnSpc>
                <a:spcPct val="100000"/>
              </a:lnSpc>
              <a:spcBef>
                <a:spcPts val="0"/>
              </a:spcBef>
              <a:spcAft>
                <a:spcPts val="0"/>
              </a:spcAft>
              <a:buSzPts val="1400"/>
              <a:buNone/>
            </a:pPr>
            <a:r>
              <a:rPr lang="fr-FR"/>
              <a:t>Subj: a     Subj use: 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-120.8933990 $e -120.8933990 $f 40.1487839 $g 40.1487839 $2 gnis</a:t>
            </a:r>
            <a:endParaRPr/>
          </a:p>
          <a:p>
            <a:pPr marL="457200" lvl="0" indent="-228600" algn="l" rtl="0">
              <a:lnSpc>
                <a:spcPct val="100000"/>
              </a:lnSpc>
              <a:spcBef>
                <a:spcPts val="0"/>
              </a:spcBef>
              <a:spcAft>
                <a:spcPts val="0"/>
              </a:spcAft>
              <a:buSzPts val="1400"/>
              <a:buNone/>
            </a:pPr>
            <a:r>
              <a:rPr lang="fr-FR"/>
              <a:t>034       $d W1205336 $e W1205336 $f N0400856 $g N0400856 $2 gnis</a:t>
            </a:r>
            <a:endParaRPr/>
          </a:p>
          <a:p>
            <a:pPr marL="457200" lvl="0" indent="-228600" algn="l" rtl="0">
              <a:lnSpc>
                <a:spcPct val="100000"/>
              </a:lnSpc>
              <a:spcBef>
                <a:spcPts val="0"/>
              </a:spcBef>
              <a:spcAft>
                <a:spcPts val="0"/>
              </a:spcAft>
              <a:buSzPts val="1400"/>
              <a:buNone/>
            </a:pPr>
            <a:r>
              <a:rPr lang="fr-FR"/>
              <a:t>043       n-us-ca</a:t>
            </a:r>
            <a:endParaRPr/>
          </a:p>
          <a:p>
            <a:pPr marL="457200" lvl="0" indent="-228600" algn="l" rtl="0">
              <a:lnSpc>
                <a:spcPct val="100000"/>
              </a:lnSpc>
              <a:spcBef>
                <a:spcPts val="0"/>
              </a:spcBef>
              <a:spcAft>
                <a:spcPts val="0"/>
              </a:spcAft>
              <a:buSzPts val="1400"/>
              <a:buNone/>
            </a:pPr>
            <a:r>
              <a:rPr lang="fr-FR"/>
              <a:t>151       Greenville Rancheria</a:t>
            </a:r>
            <a:endParaRPr/>
          </a:p>
          <a:p>
            <a:pPr marL="457200" lvl="0" indent="-228600" algn="l" rtl="0">
              <a:lnSpc>
                <a:spcPct val="100000"/>
              </a:lnSpc>
              <a:spcBef>
                <a:spcPts val="0"/>
              </a:spcBef>
              <a:spcAft>
                <a:spcPts val="0"/>
              </a:spcAft>
              <a:buSzPts val="1400"/>
              <a:buNone/>
            </a:pPr>
            <a:r>
              <a:rPr lang="fr-FR"/>
              <a:t>368       $b Federally recognized Indian tribes $2 lcsh</a:t>
            </a:r>
            <a:endParaRPr/>
          </a:p>
          <a:p>
            <a:pPr marL="457200" lvl="0" indent="-228600" algn="l" rtl="0">
              <a:lnSpc>
                <a:spcPct val="100000"/>
              </a:lnSpc>
              <a:spcBef>
                <a:spcPts val="0"/>
              </a:spcBef>
              <a:spcAft>
                <a:spcPts val="0"/>
              </a:spcAft>
              <a:buSzPts val="1400"/>
              <a:buNone/>
            </a:pPr>
            <a:r>
              <a:rPr lang="fr-FR"/>
              <a:t>370       $c United States $e Greenville (Calif.)  </a:t>
            </a:r>
            <a:r>
              <a:rPr lang="fr-FR" i="1"/>
              <a:t>and perhaps </a:t>
            </a:r>
            <a:r>
              <a:rPr lang="fr-FR"/>
              <a:t>$f California $2 naf</a:t>
            </a:r>
            <a:endParaRPr/>
          </a:p>
          <a:p>
            <a:pPr marL="457200" lvl="0" indent="-228600" algn="l" rtl="0">
              <a:lnSpc>
                <a:spcPct val="100000"/>
              </a:lnSpc>
              <a:spcBef>
                <a:spcPts val="0"/>
              </a:spcBef>
              <a:spcAft>
                <a:spcPts val="0"/>
              </a:spcAft>
              <a:buSzPts val="1400"/>
              <a:buNone/>
            </a:pPr>
            <a:r>
              <a:rPr lang="fr-FR"/>
              <a:t>551       $w a $a Greenville Rancheria of Maidu Indians of California</a:t>
            </a:r>
            <a:endParaRPr/>
          </a:p>
          <a:p>
            <a:pPr marL="457200" lvl="0" indent="-228600" algn="l" rtl="0">
              <a:lnSpc>
                <a:spcPct val="100000"/>
              </a:lnSpc>
              <a:spcBef>
                <a:spcPts val="0"/>
              </a:spcBef>
              <a:spcAft>
                <a:spcPts val="0"/>
              </a:spcAft>
              <a:buSzPts val="1400"/>
              <a:buNone/>
            </a:pPr>
            <a:r>
              <a:rPr lang="fr-FR"/>
              <a:t>781 _0   $z Greenville Rancheria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Until OCLC validates the use of relationship designators in subfield $i of 551 fields, the previous practice of using subfield $w codes for earlier/later names will continue to be followed.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second NAR would be for the earlier name (next slide).</a:t>
            </a:r>
            <a:endParaRPr/>
          </a:p>
          <a:p>
            <a:pPr marL="0" lvl="0" indent="0" algn="l" rtl="0">
              <a:lnSpc>
                <a:spcPct val="100000"/>
              </a:lnSpc>
              <a:spcBef>
                <a:spcPts val="0"/>
              </a:spcBef>
              <a:spcAft>
                <a:spcPts val="0"/>
              </a:spcAft>
              <a:buSzPts val="1400"/>
              <a:buNone/>
            </a:pPr>
            <a:endParaRPr/>
          </a:p>
        </p:txBody>
      </p:sp>
      <p:sp>
        <p:nvSpPr>
          <p:cNvPr id="1531" name="Google Shape;1531;p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p16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You are cataloging this thesis and will need a subject heading for the district.</a:t>
            </a:r>
            <a:endParaRPr/>
          </a:p>
          <a:p>
            <a:pPr marL="0" lvl="0" indent="0" algn="l" rtl="0">
              <a:lnSpc>
                <a:spcPct val="100000"/>
              </a:lnSpc>
              <a:spcBef>
                <a:spcPts val="0"/>
              </a:spcBef>
              <a:spcAft>
                <a:spcPts val="0"/>
              </a:spcAft>
              <a:buSzPts val="1400"/>
              <a:buNone/>
            </a:pPr>
            <a:endParaRPr/>
          </a:p>
        </p:txBody>
      </p:sp>
      <p:sp>
        <p:nvSpPr>
          <p:cNvPr id="1539" name="Google Shape;1539;p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16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Oct. 31, 2016</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043, 046, 3XX, and 667 or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is one of those “ambiguous entities” that is listed as a Type 1 heading (“Conservation districts”): entities established through NACO, tagged 151.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Ref status: a</a:t>
            </a:r>
            <a:endParaRPr/>
          </a:p>
          <a:p>
            <a:pPr marL="457200" lvl="0" indent="-228600" algn="l" rtl="0">
              <a:lnSpc>
                <a:spcPct val="100000"/>
              </a:lnSpc>
              <a:spcBef>
                <a:spcPts val="0"/>
              </a:spcBef>
              <a:spcAft>
                <a:spcPts val="0"/>
              </a:spcAft>
              <a:buSzPts val="1400"/>
              <a:buNone/>
            </a:pPr>
            <a:r>
              <a:rPr lang="fr-FR"/>
              <a:t>Subj: a    Subj use: 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043       n-us-tx</a:t>
            </a:r>
            <a:endParaRPr/>
          </a:p>
          <a:p>
            <a:pPr marL="457200" lvl="0" indent="-228600" algn="l" rtl="0">
              <a:lnSpc>
                <a:spcPct val="100000"/>
              </a:lnSpc>
              <a:spcBef>
                <a:spcPts val="0"/>
              </a:spcBef>
              <a:spcAft>
                <a:spcPts val="0"/>
              </a:spcAft>
              <a:buSzPts val="1400"/>
              <a:buNone/>
            </a:pPr>
            <a:r>
              <a:rPr lang="fr-FR"/>
              <a:t>046       $s 2001-09-01 $2 edtf</a:t>
            </a:r>
            <a:endParaRPr/>
          </a:p>
          <a:p>
            <a:pPr marL="457200" lvl="0" indent="-228600" algn="l" rtl="0">
              <a:lnSpc>
                <a:spcPct val="100000"/>
              </a:lnSpc>
              <a:spcBef>
                <a:spcPts val="0"/>
              </a:spcBef>
              <a:spcAft>
                <a:spcPts val="0"/>
              </a:spcAft>
              <a:buSzPts val="1400"/>
              <a:buNone/>
            </a:pPr>
            <a:r>
              <a:rPr lang="fr-FR"/>
              <a:t>151       Brazos Valley Groundwater Conservation District (Tex.)</a:t>
            </a:r>
            <a:endParaRPr/>
          </a:p>
          <a:p>
            <a:pPr marL="457200" lvl="0" indent="-228600" algn="l" rtl="0">
              <a:lnSpc>
                <a:spcPct val="100000"/>
              </a:lnSpc>
              <a:spcBef>
                <a:spcPts val="0"/>
              </a:spcBef>
              <a:spcAft>
                <a:spcPts val="0"/>
              </a:spcAft>
              <a:buSzPts val="1400"/>
              <a:buNone/>
            </a:pPr>
            <a:r>
              <a:rPr lang="fr-FR"/>
              <a:t>368       $b Conservation district   </a:t>
            </a:r>
            <a:r>
              <a:rPr lang="fr-FR" i="1"/>
              <a:t>or if using LCSH: </a:t>
            </a:r>
            <a:r>
              <a:rPr lang="fr-FR"/>
              <a:t>Water districts $2 lcsh</a:t>
            </a:r>
            <a:endParaRPr/>
          </a:p>
          <a:p>
            <a:pPr marL="457200" lvl="0" indent="-228600" algn="l" rtl="0">
              <a:lnSpc>
                <a:spcPct val="100000"/>
              </a:lnSpc>
              <a:spcBef>
                <a:spcPts val="0"/>
              </a:spcBef>
              <a:spcAft>
                <a:spcPts val="0"/>
              </a:spcAft>
              <a:buSzPts val="1400"/>
              <a:buNone/>
            </a:pPr>
            <a:r>
              <a:rPr lang="fr-FR"/>
              <a:t>370       $c United States $e Hearne (Tex.) $f Brazos County (Tex.) $f Robertson County (Tex.) $2 naf</a:t>
            </a:r>
            <a:endParaRPr/>
          </a:p>
          <a:p>
            <a:pPr marL="457200" lvl="0" indent="-228600" algn="l" rtl="0">
              <a:lnSpc>
                <a:spcPct val="100000"/>
              </a:lnSpc>
              <a:spcBef>
                <a:spcPts val="0"/>
              </a:spcBef>
              <a:spcAft>
                <a:spcPts val="0"/>
              </a:spcAft>
              <a:buSzPts val="1400"/>
              <a:buNone/>
            </a:pPr>
            <a:r>
              <a:rPr lang="fr-FR"/>
              <a:t>371       112 West 3rd Street $b Hearne $c TX $e 77859 </a:t>
            </a:r>
            <a:endParaRPr/>
          </a:p>
          <a:p>
            <a:pPr marL="457200" lvl="0" indent="-228600" algn="l" rtl="0">
              <a:lnSpc>
                <a:spcPct val="100000"/>
              </a:lnSpc>
              <a:spcBef>
                <a:spcPts val="0"/>
              </a:spcBef>
              <a:spcAft>
                <a:spcPts val="0"/>
              </a:spcAft>
              <a:buSzPts val="1400"/>
              <a:buNone/>
            </a:pPr>
            <a:r>
              <a:rPr lang="fr-FR"/>
              <a:t>372       Water conservation $2 lcsh    </a:t>
            </a:r>
            <a:r>
              <a:rPr lang="fr-FR" i="1"/>
              <a:t>or perhaps: </a:t>
            </a:r>
            <a:r>
              <a:rPr lang="fr-FR"/>
              <a:t>Water conservation--Texas--Brazos County $a Water conservation--Texas--Robertson County $2 lcsh</a:t>
            </a:r>
            <a:endParaRPr/>
          </a:p>
          <a:p>
            <a:pPr marL="457200" lvl="0" indent="-228600" algn="l" rtl="0">
              <a:lnSpc>
                <a:spcPct val="100000"/>
              </a:lnSpc>
              <a:spcBef>
                <a:spcPts val="0"/>
              </a:spcBef>
              <a:spcAft>
                <a:spcPts val="0"/>
              </a:spcAft>
              <a:buSzPts val="1400"/>
              <a:buNone/>
            </a:pPr>
            <a:r>
              <a:rPr lang="fr-FR"/>
              <a:t>451       BVGCD (Tex.)</a:t>
            </a:r>
            <a:endParaRPr/>
          </a:p>
          <a:p>
            <a:pPr marL="457200" lvl="0" indent="-228600" algn="l" rtl="0">
              <a:lnSpc>
                <a:spcPct val="100000"/>
              </a:lnSpc>
              <a:spcBef>
                <a:spcPts val="0"/>
              </a:spcBef>
              <a:spcAft>
                <a:spcPts val="0"/>
              </a:spcAft>
              <a:buSzPts val="1400"/>
              <a:buNone/>
            </a:pPr>
            <a:r>
              <a:rPr lang="fr-FR"/>
              <a:t>781 _0   $z Texas $z Brazos Valley Groundwater Conservation District</a:t>
            </a:r>
            <a:endParaRPr/>
          </a:p>
          <a:p>
            <a:pPr marL="0" lvl="0" indent="0" algn="l" rtl="0">
              <a:lnSpc>
                <a:spcPct val="100000"/>
              </a:lnSpc>
              <a:spcBef>
                <a:spcPts val="0"/>
              </a:spcBef>
              <a:spcAft>
                <a:spcPts val="0"/>
              </a:spcAft>
              <a:buSzPts val="1400"/>
              <a:buNone/>
            </a:pPr>
            <a:endParaRPr/>
          </a:p>
        </p:txBody>
      </p:sp>
      <p:sp>
        <p:nvSpPr>
          <p:cNvPr id="1546" name="Google Shape;1546;p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16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Oct. 31, 2016</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This is an example of an historical place that no longer exists.  LC-PCC PS for 16.2.2.4 says “If the smaller place has changed its name or has ceased to exist, use as a qualifier the name the larger place had during the period in which the name of the smaller place is applicable.”  The province of Newfoundland changed its name to Newfoundland and Labrador in December 2001.  Rantem ceased to exist by 1960.  Therefore, following the abbreviations found in Appendix B.11, the qualifier used for Rantem should be Nfld. rather than N.L.</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Ref status: n    Subj: a    Subj use: a</a:t>
            </a:r>
            <a:endParaRPr/>
          </a:p>
          <a:p>
            <a:pPr marL="457200" lvl="0" indent="-228600" algn="l" rtl="0">
              <a:lnSpc>
                <a:spcPct val="100000"/>
              </a:lnSpc>
              <a:spcBef>
                <a:spcPts val="0"/>
              </a:spcBef>
              <a:spcAft>
                <a:spcPts val="0"/>
              </a:spcAft>
              <a:buSzPts val="1400"/>
              <a:buNone/>
            </a:pPr>
            <a:r>
              <a:rPr lang="fr-FR" sz="1200"/>
              <a:t>034      $d W0535130 $e W0535130 $f N0474140 $g N0474140 $2 cgndb</a:t>
            </a:r>
            <a:endParaRPr sz="1200"/>
          </a:p>
          <a:p>
            <a:pPr marL="457200" lvl="0" indent="-228600" algn="l" rtl="0">
              <a:lnSpc>
                <a:spcPct val="100000"/>
              </a:lnSpc>
              <a:spcBef>
                <a:spcPts val="0"/>
              </a:spcBef>
              <a:spcAft>
                <a:spcPts val="0"/>
              </a:spcAft>
              <a:buSzPts val="1400"/>
              <a:buNone/>
            </a:pPr>
            <a:r>
              <a:rPr lang="fr-FR" sz="1200"/>
              <a:t>034      $d -53.8582999 $e -53.8582999 $f 47.6943999 $g 47.6943999 $2 cgndb</a:t>
            </a:r>
            <a:endParaRPr sz="1200"/>
          </a:p>
          <a:p>
            <a:pPr marL="457200" lvl="0" indent="-228600" algn="l" rtl="0">
              <a:lnSpc>
                <a:spcPct val="100000"/>
              </a:lnSpc>
              <a:spcBef>
                <a:spcPts val="0"/>
              </a:spcBef>
              <a:spcAft>
                <a:spcPts val="0"/>
              </a:spcAft>
              <a:buSzPts val="1400"/>
              <a:buNone/>
            </a:pPr>
            <a:r>
              <a:rPr lang="fr-FR" sz="1200"/>
              <a:t>034      $d W0535300 $e W0535300 $f N0474100 $g N0474100 $2 wikiped</a:t>
            </a:r>
            <a:endParaRPr sz="1200"/>
          </a:p>
          <a:p>
            <a:pPr marL="457200" lvl="0" indent="-228600" algn="l" rtl="0">
              <a:lnSpc>
                <a:spcPct val="100000"/>
              </a:lnSpc>
              <a:spcBef>
                <a:spcPts val="0"/>
              </a:spcBef>
              <a:spcAft>
                <a:spcPts val="0"/>
              </a:spcAft>
              <a:buSzPts val="1400"/>
              <a:buNone/>
            </a:pPr>
            <a:r>
              <a:rPr lang="fr-FR" sz="1200"/>
              <a:t>034      $d W0535700 $e W0535700 $f N0474200 $g N0474200 $2 nlaci</a:t>
            </a:r>
            <a:endParaRPr sz="1200" i="1"/>
          </a:p>
          <a:p>
            <a:pPr marL="457200" lvl="0" indent="-228600" algn="l" rtl="0">
              <a:lnSpc>
                <a:spcPct val="100000"/>
              </a:lnSpc>
              <a:spcBef>
                <a:spcPts val="0"/>
              </a:spcBef>
              <a:spcAft>
                <a:spcPts val="0"/>
              </a:spcAft>
              <a:buSzPts val="1400"/>
              <a:buNone/>
            </a:pPr>
            <a:r>
              <a:rPr lang="fr-FR" sz="1200"/>
              <a:t>043       n-cn-nf</a:t>
            </a:r>
            <a:endParaRPr sz="1200"/>
          </a:p>
          <a:p>
            <a:pPr marL="457200" lvl="0" indent="-228600" algn="l" rtl="0">
              <a:lnSpc>
                <a:spcPct val="100000"/>
              </a:lnSpc>
              <a:spcBef>
                <a:spcPts val="0"/>
              </a:spcBef>
              <a:spcAft>
                <a:spcPts val="0"/>
              </a:spcAft>
              <a:buSzPts val="1400"/>
              <a:buNone/>
            </a:pPr>
            <a:r>
              <a:rPr lang="fr-FR" sz="1200"/>
              <a:t>046       $s 1869 $t [..1960] $2 edtf      </a:t>
            </a:r>
            <a:r>
              <a:rPr lang="fr-FR" sz="1200" i="1"/>
              <a:t>[This is the way “1960 or earlier” is coded in EDTF. A cataloger would have to look up the EDTF specification to figure this out.]</a:t>
            </a:r>
            <a:endParaRPr/>
          </a:p>
          <a:p>
            <a:pPr marL="457200" lvl="0" indent="-228600" algn="l" rtl="0">
              <a:lnSpc>
                <a:spcPct val="100000"/>
              </a:lnSpc>
              <a:spcBef>
                <a:spcPts val="0"/>
              </a:spcBef>
              <a:spcAft>
                <a:spcPts val="0"/>
              </a:spcAft>
              <a:buSzPts val="1400"/>
              <a:buNone/>
            </a:pPr>
            <a:r>
              <a:rPr lang="fr-FR" sz="1200"/>
              <a:t>151       Rantem (Nfld.)</a:t>
            </a:r>
            <a:endParaRPr/>
          </a:p>
          <a:p>
            <a:pPr marL="457200" lvl="0" indent="-228600" algn="l" rtl="0">
              <a:lnSpc>
                <a:spcPct val="100000"/>
              </a:lnSpc>
              <a:spcBef>
                <a:spcPts val="0"/>
              </a:spcBef>
              <a:spcAft>
                <a:spcPts val="0"/>
              </a:spcAft>
              <a:buSzPts val="1400"/>
              <a:buNone/>
            </a:pPr>
            <a:r>
              <a:rPr lang="fr-FR" sz="1200"/>
              <a:t>368       $b Unincorporated area </a:t>
            </a:r>
            <a:r>
              <a:rPr lang="fr-FR" sz="1200" i="1"/>
              <a:t>or if using LCSH: </a:t>
            </a:r>
            <a:r>
              <a:rPr lang="fr-FR" sz="1200"/>
              <a:t>Unincorporated areas $2 lcsh $b Vacated settlement  </a:t>
            </a:r>
            <a:r>
              <a:rPr lang="fr-FR" sz="1200" i="1"/>
              <a:t>or</a:t>
            </a:r>
            <a:r>
              <a:rPr lang="fr-FR" sz="1200"/>
              <a:t> Abandoned community </a:t>
            </a:r>
            <a:r>
              <a:rPr lang="fr-FR" sz="1200" i="1"/>
              <a:t>or if using LCSH perhaps: </a:t>
            </a:r>
            <a:r>
              <a:rPr lang="fr-FR" sz="1200"/>
              <a:t>Extinct cities $2 lcsh</a:t>
            </a:r>
            <a:endParaRPr sz="1200"/>
          </a:p>
          <a:p>
            <a:pPr marL="218290" lvl="0" indent="-218290" algn="l" rtl="0">
              <a:lnSpc>
                <a:spcPct val="100000"/>
              </a:lnSpc>
              <a:spcBef>
                <a:spcPts val="0"/>
              </a:spcBef>
              <a:spcAft>
                <a:spcPts val="0"/>
              </a:spcAft>
              <a:buSzPts val="1400"/>
              <a:buFont typeface="Calibri"/>
              <a:buAutoNum type="arabicPlain" startAt="370"/>
            </a:pPr>
            <a:r>
              <a:rPr lang="fr-FR" sz="1200"/>
              <a:t>      $c Canada $e Newfoundland $2 naf</a:t>
            </a:r>
            <a:endParaRPr sz="1200"/>
          </a:p>
          <a:p>
            <a:pPr marL="457200" lvl="0" indent="-228600" algn="l" rtl="0">
              <a:lnSpc>
                <a:spcPct val="100000"/>
              </a:lnSpc>
              <a:spcBef>
                <a:spcPts val="0"/>
              </a:spcBef>
              <a:spcAft>
                <a:spcPts val="0"/>
              </a:spcAft>
              <a:buSzPts val="1400"/>
              <a:buNone/>
            </a:pPr>
            <a:r>
              <a:rPr lang="fr-FR" sz="1200"/>
              <a:t>781 _0   $z Newfoundland and Labrador $z Rantem (Nfld.)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SHM H 715 Extinct cities says: “If it is necessary to assign as a subject heading the name of a city or town that existed beyond 1500, or that still exists, establish it as a name heading” and “As a geographic subdivision, the heading for an extinct city is divided through the appropriate modern jurisdiction.”  Similar information is found in SHM H 830 Geographic Subdivision: “As a general rule, subdivide to subordinate localities located wholly within a country by interposing the name of the relevant country between the heading and the name of the subordinate locality.  Subordinate localities include: subordinate political jurisdictions, such as provinces, districts, counties, cities, etc.; historic kingdoms, principalities, etc. ... Divide historic kingdoms, former jurisdictions, extinct cities, etc., that lie wholly within a currently existing jurisdiction through that jurisdiction. ... If the heading for the locality being brought out as a geographic subdivision has as its qualifier the same name as the country or division through which it is being subdivided, delete the country or division name from the qualifier of the locality, even if it is abbreviated, in order to avoid redundancy.  Retain in parentheses any other data included in the qualifier to differentiate the heading, including names of obsolete jurisdictions.”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Heading: Matabeleland (Southern Rhodesia)</a:t>
            </a:r>
            <a:endParaRPr/>
          </a:p>
          <a:p>
            <a:pPr marL="457200" lvl="0" indent="-228600" algn="l" rtl="0">
              <a:lnSpc>
                <a:spcPct val="100000"/>
              </a:lnSpc>
              <a:spcBef>
                <a:spcPts val="0"/>
              </a:spcBef>
              <a:spcAft>
                <a:spcPts val="0"/>
              </a:spcAft>
              <a:buSzPts val="1400"/>
              <a:buNone/>
            </a:pPr>
            <a:r>
              <a:rPr lang="fr-FR" sz="1200" i="1"/>
              <a:t>Subdivision usage:</a:t>
            </a:r>
            <a:r>
              <a:rPr lang="fr-FR" sz="1200"/>
              <a:t> 650 #0 $a Gold mines and mining $z Zimbabwe $z Matabeleland (Southern Rhodesia)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Heading:</a:t>
            </a:r>
            <a:r>
              <a:rPr lang="fr-FR" sz="1200"/>
              <a:t> Sibirskiĭ kraĭ (R.S.F.S.R.)  </a:t>
            </a:r>
            <a:r>
              <a:rPr lang="fr-FR" sz="1200" i="1"/>
              <a:t>[a jurisdiction that existed only during the period of the Soviet Union]</a:t>
            </a:r>
            <a:endParaRPr sz="1200"/>
          </a:p>
          <a:p>
            <a:pPr marL="457200" lvl="0" indent="-228600" algn="l" rtl="0">
              <a:lnSpc>
                <a:spcPct val="100000"/>
              </a:lnSpc>
              <a:spcBef>
                <a:spcPts val="0"/>
              </a:spcBef>
              <a:spcAft>
                <a:spcPts val="0"/>
              </a:spcAft>
              <a:buSzPts val="1400"/>
              <a:buNone/>
            </a:pPr>
            <a:r>
              <a:rPr lang="fr-FR" sz="1200" i="1"/>
              <a:t>Subdivision usage: </a:t>
            </a:r>
            <a:r>
              <a:rPr lang="fr-FR" sz="1200"/>
              <a:t>650 #0 $a Minorities $z Russia (Federation) $z Sibirskiĭkraĭ (R.S.F.S.R.)</a:t>
            </a:r>
            <a:endParaRPr/>
          </a:p>
          <a:p>
            <a:pPr marL="0" lvl="0" indent="0" algn="l" rtl="0">
              <a:lnSpc>
                <a:spcPct val="100000"/>
              </a:lnSpc>
              <a:spcBef>
                <a:spcPts val="0"/>
              </a:spcBef>
              <a:spcAft>
                <a:spcPts val="0"/>
              </a:spcAft>
              <a:buSzPts val="1400"/>
              <a:buNone/>
            </a:pPr>
            <a:endParaRPr/>
          </a:p>
        </p:txBody>
      </p:sp>
      <p:sp>
        <p:nvSpPr>
          <p:cNvPr id="1553" name="Google Shape;1553;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6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Image courtesy of samuiblue / FreeDigitalPhotos.net</a:t>
            </a:r>
            <a:endParaRPr/>
          </a:p>
          <a:p>
            <a:pPr marL="457200" lvl="0" indent="-228600" algn="l" rtl="0">
              <a:lnSpc>
                <a:spcPct val="100000"/>
              </a:lnSpc>
              <a:spcBef>
                <a:spcPts val="0"/>
              </a:spcBef>
              <a:spcAft>
                <a:spcPts val="0"/>
              </a:spcAft>
              <a:buSzPts val="1400"/>
              <a:buNone/>
            </a:pPr>
            <a:r>
              <a:rPr lang="fr-FR"/>
              <a:t>The answers are also in the trainees manuals in the Appendix. </a:t>
            </a:r>
            <a:endParaRPr/>
          </a:p>
          <a:p>
            <a:pPr marL="0" lvl="0" indent="0" algn="l" rtl="0">
              <a:lnSpc>
                <a:spcPct val="100000"/>
              </a:lnSpc>
              <a:spcBef>
                <a:spcPts val="0"/>
              </a:spcBef>
              <a:spcAft>
                <a:spcPts val="0"/>
              </a:spcAft>
              <a:buSzPts val="1400"/>
              <a:buNone/>
            </a:pPr>
            <a:endParaRPr/>
          </a:p>
        </p:txBody>
      </p:sp>
      <p:sp>
        <p:nvSpPr>
          <p:cNvPr id="1561" name="Google Shape;1561;p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Another group 1 entity: U.S. Indian tribes</a:t>
            </a:r>
            <a:endParaRPr/>
          </a:p>
          <a:p>
            <a:pPr marL="0" lvl="0" indent="0" algn="l" rtl="0">
              <a:lnSpc>
                <a:spcPct val="100000"/>
              </a:lnSpc>
              <a:spcBef>
                <a:spcPts val="0"/>
              </a:spcBef>
              <a:spcAft>
                <a:spcPts val="0"/>
              </a:spcAft>
              <a:buSzPts val="1400"/>
              <a:buNone/>
            </a:pPr>
            <a:endParaRPr/>
          </a:p>
        </p:txBody>
      </p:sp>
      <p:sp>
        <p:nvSpPr>
          <p:cNvPr id="234" name="Google Shape;2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17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Jan. 16, 2015</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034, 043, 3XX, and form of geographic subdivision in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-111.9563298 $e -111.9563298 $f 39.9527303 $g 39.9527303 $2 gnis</a:t>
            </a:r>
            <a:endParaRPr/>
          </a:p>
          <a:p>
            <a:pPr marL="457200" lvl="0" indent="-228600" algn="l" rtl="0">
              <a:lnSpc>
                <a:spcPct val="100000"/>
              </a:lnSpc>
              <a:spcBef>
                <a:spcPts val="0"/>
              </a:spcBef>
              <a:spcAft>
                <a:spcPts val="0"/>
              </a:spcAft>
              <a:buSzPts val="1400"/>
              <a:buNone/>
            </a:pPr>
            <a:r>
              <a:rPr lang="fr-FR"/>
              <a:t>034      $d W1115723 $e W1115723 $f N0395710 $g N0395710 $2 gnis</a:t>
            </a:r>
            <a:endParaRPr/>
          </a:p>
          <a:p>
            <a:pPr marL="457200" lvl="0" indent="-228600" algn="l" rtl="0">
              <a:lnSpc>
                <a:spcPct val="100000"/>
              </a:lnSpc>
              <a:spcBef>
                <a:spcPts val="0"/>
              </a:spcBef>
              <a:spcAft>
                <a:spcPts val="0"/>
              </a:spcAft>
              <a:buSzPts val="1400"/>
              <a:buNone/>
            </a:pPr>
            <a:r>
              <a:rPr lang="fr-FR"/>
              <a:t>043      n-us-ut</a:t>
            </a:r>
            <a:endParaRPr/>
          </a:p>
          <a:p>
            <a:pPr marL="457200" lvl="0" indent="-228600" algn="l" rtl="0">
              <a:lnSpc>
                <a:spcPct val="100000"/>
              </a:lnSpc>
              <a:spcBef>
                <a:spcPts val="0"/>
              </a:spcBef>
              <a:spcAft>
                <a:spcPts val="0"/>
              </a:spcAft>
              <a:buSzPts val="1400"/>
              <a:buNone/>
            </a:pPr>
            <a:r>
              <a:rPr lang="fr-FR"/>
              <a:t>151      Mount Nebo (Utah)</a:t>
            </a:r>
            <a:endParaRPr/>
          </a:p>
          <a:p>
            <a:pPr marL="457200" lvl="0" indent="-228600" algn="l" rtl="0">
              <a:lnSpc>
                <a:spcPct val="100000"/>
              </a:lnSpc>
              <a:spcBef>
                <a:spcPts val="0"/>
              </a:spcBef>
              <a:spcAft>
                <a:spcPts val="0"/>
              </a:spcAft>
              <a:buSzPts val="1400"/>
              <a:buNone/>
            </a:pPr>
            <a:r>
              <a:rPr lang="fr-FR"/>
              <a:t>368      </a:t>
            </a:r>
            <a:r>
              <a:rPr lang="fr-FR" sz="1200" b="0" i="0" u="none" strike="noStrike" cap="none">
                <a:solidFill>
                  <a:schemeClr val="dk1"/>
                </a:solidFill>
                <a:latin typeface="Calibri"/>
                <a:ea typeface="Calibri"/>
                <a:cs typeface="Calibri"/>
                <a:sym typeface="Calibri"/>
              </a:rPr>
              <a:t>$b Cities and towns $2 lcsh</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fr-FR"/>
              <a:t>370      $c U.S. $e Utah  </a:t>
            </a:r>
            <a:r>
              <a:rPr lang="fr-FR" i="1"/>
              <a:t>and/or perhaps:</a:t>
            </a:r>
            <a:r>
              <a:rPr lang="fr-FR"/>
              <a:t> $e Utah County, Utah $2 naf</a:t>
            </a:r>
            <a:endParaRPr/>
          </a:p>
          <a:p>
            <a:pPr marL="457200" lvl="0" indent="-228600" algn="l" rtl="0">
              <a:lnSpc>
                <a:spcPct val="100000"/>
              </a:lnSpc>
              <a:spcBef>
                <a:spcPts val="0"/>
              </a:spcBef>
              <a:spcAft>
                <a:spcPts val="0"/>
              </a:spcAft>
              <a:buSzPts val="1400"/>
              <a:buNone/>
            </a:pPr>
            <a:r>
              <a:rPr lang="fr-FR"/>
              <a:t>451      Mt. Nebo (Utah)</a:t>
            </a:r>
            <a:endParaRPr/>
          </a:p>
          <a:p>
            <a:pPr marL="457200" lvl="0" indent="-228600" algn="l" rtl="0">
              <a:lnSpc>
                <a:spcPct val="100000"/>
              </a:lnSpc>
              <a:spcBef>
                <a:spcPts val="0"/>
              </a:spcBef>
              <a:spcAft>
                <a:spcPts val="0"/>
              </a:spcAft>
              <a:buSzPts val="1400"/>
              <a:buNone/>
            </a:pPr>
            <a:r>
              <a:rPr lang="fr-FR"/>
              <a:t>451      Elberta (Utah)</a:t>
            </a:r>
            <a:endParaRPr/>
          </a:p>
          <a:p>
            <a:pPr marL="457200" lvl="0" indent="-228600" algn="l" rtl="0">
              <a:lnSpc>
                <a:spcPct val="100000"/>
              </a:lnSpc>
              <a:spcBef>
                <a:spcPts val="0"/>
              </a:spcBef>
              <a:spcAft>
                <a:spcPts val="0"/>
              </a:spcAft>
              <a:buSzPts val="1400"/>
              <a:buNone/>
            </a:pPr>
            <a:r>
              <a:rPr lang="fr-FR"/>
              <a:t>781 _0 $z Utah $z Mount Nebo</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Note: always choose “Mount” over “Mt.” for the preferred name, even if sources consulted only use “Mt.”  Conflicts in NARs only have to be broken between jurisdictions, not with non-jurisdictional geographic features like mountains, rivers, lakes, etc.  If a subject heading for a place with the same name is needed, the conflict will be broken in the subject heading: Nebo, Mount (Utah : Mountain)</a:t>
            </a:r>
            <a:endParaRPr/>
          </a:p>
          <a:p>
            <a:pPr marL="0" lvl="0" indent="0" algn="l" rtl="0">
              <a:lnSpc>
                <a:spcPct val="100000"/>
              </a:lnSpc>
              <a:spcBef>
                <a:spcPts val="0"/>
              </a:spcBef>
              <a:spcAft>
                <a:spcPts val="0"/>
              </a:spcAft>
              <a:buSzPts val="1400"/>
              <a:buNone/>
            </a:pPr>
            <a:endParaRPr/>
          </a:p>
        </p:txBody>
      </p:sp>
      <p:sp>
        <p:nvSpPr>
          <p:cNvPr id="1569" name="Google Shape;1569;p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7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added controlled vocabulary to 368.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Based on information provided in the 670 citations, create an NAR for the place.  Optionally record attributes of the place in 034, 043, 046, 3XX, and form of geographic subdivision in 781.</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034      $d W0803500 $e W0803500 $f S0020500 $g S0020500 $2 geonet</a:t>
            </a:r>
            <a:endParaRPr/>
          </a:p>
          <a:p>
            <a:pPr marL="457200" lvl="0" indent="-228600" algn="l" rtl="0">
              <a:lnSpc>
                <a:spcPct val="100000"/>
              </a:lnSpc>
              <a:spcBef>
                <a:spcPts val="0"/>
              </a:spcBef>
              <a:spcAft>
                <a:spcPts val="0"/>
              </a:spcAft>
              <a:buSzPts val="1400"/>
              <a:buNone/>
            </a:pPr>
            <a:r>
              <a:rPr lang="fr-FR" sz="1200"/>
              <a:t>034      $d -80.583333 $e -80.583333 $f -2.083333 $g -2.083333 $2 geonet</a:t>
            </a:r>
            <a:endParaRPr/>
          </a:p>
          <a:p>
            <a:pPr marL="457200" lvl="0" indent="-228600" algn="l" rtl="0">
              <a:lnSpc>
                <a:spcPct val="100000"/>
              </a:lnSpc>
              <a:spcBef>
                <a:spcPts val="0"/>
              </a:spcBef>
              <a:spcAft>
                <a:spcPts val="0"/>
              </a:spcAft>
              <a:buSzPts val="1400"/>
              <a:buNone/>
            </a:pPr>
            <a:r>
              <a:rPr lang="fr-FR" sz="1200"/>
              <a:t>043      s-ec---</a:t>
            </a:r>
            <a:endParaRPr/>
          </a:p>
          <a:p>
            <a:pPr marL="457200" lvl="0" indent="-228600" algn="l" rtl="0">
              <a:lnSpc>
                <a:spcPct val="100000"/>
              </a:lnSpc>
              <a:spcBef>
                <a:spcPts val="0"/>
              </a:spcBef>
              <a:spcAft>
                <a:spcPts val="0"/>
              </a:spcAft>
              <a:buSzPts val="1400"/>
              <a:buNone/>
            </a:pPr>
            <a:r>
              <a:rPr lang="fr-FR" sz="1200"/>
              <a:t>046      $s 2007 $2 edtf</a:t>
            </a:r>
            <a:endParaRPr sz="1200"/>
          </a:p>
          <a:p>
            <a:pPr marL="457200" lvl="0" indent="-228600" algn="l" rtl="0">
              <a:lnSpc>
                <a:spcPct val="100000"/>
              </a:lnSpc>
              <a:spcBef>
                <a:spcPts val="0"/>
              </a:spcBef>
              <a:spcAft>
                <a:spcPts val="0"/>
              </a:spcAft>
              <a:buSzPts val="1400"/>
              <a:buNone/>
            </a:pPr>
            <a:r>
              <a:rPr lang="fr-FR" sz="1200"/>
              <a:t>151      Santa Elena (Ecuador : Province)</a:t>
            </a:r>
            <a:endParaRPr/>
          </a:p>
          <a:p>
            <a:pPr marL="457200" lvl="0" indent="-228600" algn="l" rtl="0">
              <a:lnSpc>
                <a:spcPct val="100000"/>
              </a:lnSpc>
              <a:spcBef>
                <a:spcPts val="0"/>
              </a:spcBef>
              <a:spcAft>
                <a:spcPts val="0"/>
              </a:spcAft>
              <a:buSzPts val="1400"/>
              <a:buNone/>
            </a:pPr>
            <a:r>
              <a:rPr lang="fr-FR" sz="1200"/>
              <a:t>368      $b Provinces $2 aat </a:t>
            </a:r>
            <a:r>
              <a:rPr lang="fr-FR" sz="1200" i="1"/>
              <a:t>or </a:t>
            </a:r>
            <a:r>
              <a:rPr lang="fr-FR" sz="1200" i="0"/>
              <a:t>$b Province</a:t>
            </a:r>
            <a:endParaRPr sz="1200"/>
          </a:p>
          <a:p>
            <a:pPr marL="457200" lvl="0" indent="-228600" algn="l" rtl="0">
              <a:lnSpc>
                <a:spcPct val="100000"/>
              </a:lnSpc>
              <a:spcBef>
                <a:spcPts val="0"/>
              </a:spcBef>
              <a:spcAft>
                <a:spcPts val="0"/>
              </a:spcAft>
              <a:buSzPts val="1400"/>
              <a:buNone/>
            </a:pPr>
            <a:r>
              <a:rPr lang="fr-FR" sz="1200"/>
              <a:t>370      $c Ecuador $2 naf</a:t>
            </a:r>
            <a:endParaRPr sz="1200"/>
          </a:p>
          <a:p>
            <a:pPr marL="457200" lvl="0" indent="-228600" algn="l" rtl="0">
              <a:lnSpc>
                <a:spcPct val="100000"/>
              </a:lnSpc>
              <a:spcBef>
                <a:spcPts val="0"/>
              </a:spcBef>
              <a:spcAft>
                <a:spcPts val="0"/>
              </a:spcAft>
              <a:buSzPts val="1400"/>
              <a:buNone/>
            </a:pPr>
            <a:r>
              <a:rPr lang="fr-FR" sz="1200"/>
              <a:t>451      Santa Elena Province (Ecuador)</a:t>
            </a:r>
            <a:endParaRPr/>
          </a:p>
          <a:p>
            <a:pPr marL="457200" lvl="0" indent="-228600" algn="l" rtl="0">
              <a:lnSpc>
                <a:spcPct val="100000"/>
              </a:lnSpc>
              <a:spcBef>
                <a:spcPts val="0"/>
              </a:spcBef>
              <a:spcAft>
                <a:spcPts val="0"/>
              </a:spcAft>
              <a:buSzPts val="1400"/>
              <a:buNone/>
            </a:pPr>
            <a:r>
              <a:rPr lang="fr-FR" sz="1200"/>
              <a:t>451      Gobierno Provincial de Santa Elena (Ecuador)</a:t>
            </a:r>
            <a:endParaRPr sz="1200"/>
          </a:p>
          <a:p>
            <a:pPr marL="457200" lvl="0" indent="-228600" algn="l" rtl="0">
              <a:lnSpc>
                <a:spcPct val="100000"/>
              </a:lnSpc>
              <a:spcBef>
                <a:spcPts val="0"/>
              </a:spcBef>
              <a:spcAft>
                <a:spcPts val="0"/>
              </a:spcAft>
              <a:buSzPts val="1400"/>
              <a:buNone/>
            </a:pPr>
            <a:r>
              <a:rPr lang="fr-FR" sz="1200"/>
              <a:t>451      Province of Santa Elena (Ecuador)</a:t>
            </a:r>
            <a:endParaRPr/>
          </a:p>
          <a:p>
            <a:pPr marL="457200" lvl="0" indent="-228600" algn="l" rtl="0">
              <a:lnSpc>
                <a:spcPct val="100000"/>
              </a:lnSpc>
              <a:spcBef>
                <a:spcPts val="0"/>
              </a:spcBef>
              <a:spcAft>
                <a:spcPts val="0"/>
              </a:spcAft>
              <a:buSzPts val="1400"/>
              <a:buNone/>
            </a:pPr>
            <a:r>
              <a:rPr lang="fr-FR" sz="1200"/>
              <a:t>451      Provincia de Santa Elena (Ecuador)</a:t>
            </a:r>
            <a:endParaRPr sz="1200"/>
          </a:p>
          <a:p>
            <a:pPr marL="457200" lvl="0" indent="-228600" algn="l" rtl="0">
              <a:lnSpc>
                <a:spcPct val="100000"/>
              </a:lnSpc>
              <a:spcBef>
                <a:spcPts val="0"/>
              </a:spcBef>
              <a:spcAft>
                <a:spcPts val="0"/>
              </a:spcAft>
              <a:buSzPts val="1400"/>
              <a:buNone/>
            </a:pPr>
            <a:r>
              <a:rPr lang="fr-FR" sz="1200"/>
              <a:t>551      Guayas (Ecuador : Province)</a:t>
            </a:r>
            <a:endParaRPr/>
          </a:p>
          <a:p>
            <a:pPr marL="457200" lvl="0" indent="-228600" algn="l" rtl="0">
              <a:lnSpc>
                <a:spcPct val="100000"/>
              </a:lnSpc>
              <a:spcBef>
                <a:spcPts val="0"/>
              </a:spcBef>
              <a:spcAft>
                <a:spcPts val="0"/>
              </a:spcAft>
              <a:buSzPts val="1400"/>
              <a:buNone/>
            </a:pPr>
            <a:r>
              <a:rPr lang="fr-FR" sz="1200"/>
              <a:t>781 _0 $z Ecuador $z Santa Elena (Province)</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does not currently contain a relationship designator appropriate for use here, so the relationship between the two entities is coded as a simple see also relationship.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LC-PCC PS for 16.2.2.3: If the GEOnet Names Server (GNS) shows both a BGN standard and a BGN short form of the place name, generally select the longer form as the preferred name, unless RDA 16.2.2.8.1 (place names that include a term indicating type of jurisdiction) is applicable.  So the short form is selected, but it conflicts with a city and a canton with the same name, so there is a conflict, and the type of jurisdiction must be added to the preferred name.</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In addition to the new NAR, the NAR already existing for Guayas province will also need to be revised to show the reciprocal relationship between it and Santa Elena province (next slide).</a:t>
            </a:r>
            <a:endParaRPr/>
          </a:p>
          <a:p>
            <a:pPr marL="0" lvl="0" indent="0" algn="l" rtl="0">
              <a:lnSpc>
                <a:spcPct val="100000"/>
              </a:lnSpc>
              <a:spcBef>
                <a:spcPts val="0"/>
              </a:spcBef>
              <a:spcAft>
                <a:spcPts val="0"/>
              </a:spcAft>
              <a:buSzPts val="1400"/>
              <a:buNone/>
            </a:pPr>
            <a:endParaRPr/>
          </a:p>
        </p:txBody>
      </p:sp>
      <p:sp>
        <p:nvSpPr>
          <p:cNvPr id="1576" name="Google Shape;1576;p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7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September 17, 2018: moved $w to beginning of 551 field.</a:t>
            </a:r>
            <a:endParaRPr/>
          </a:p>
          <a:p>
            <a:pPr marL="457200" lvl="0" indent="-228600" algn="l" rtl="0">
              <a:lnSpc>
                <a:spcPct val="100000"/>
              </a:lnSpc>
              <a:spcBef>
                <a:spcPts val="0"/>
              </a:spcBef>
              <a:spcAft>
                <a:spcPts val="0"/>
              </a:spcAft>
              <a:buSzPts val="1400"/>
              <a:buNone/>
            </a:pPr>
            <a:r>
              <a:rPr lang="fr-FR"/>
              <a:t>March 21, 2017: added controlled vocabulary to 368.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new 670 citations, revise this NAR.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W0800000 $e W0800000 $f S0020000 $g S0020000 $2 other  [one might also decide to delete this, since the GEOnet data are more current than the coordinates from 1982]</a:t>
            </a:r>
            <a:endParaRPr/>
          </a:p>
          <a:p>
            <a:pPr marL="457200" lvl="0" indent="-228600" algn="l" rtl="0">
              <a:lnSpc>
                <a:spcPct val="100000"/>
              </a:lnSpc>
              <a:spcBef>
                <a:spcPts val="0"/>
              </a:spcBef>
              <a:spcAft>
                <a:spcPts val="0"/>
              </a:spcAft>
              <a:buSzPts val="1400"/>
              <a:buNone/>
            </a:pPr>
            <a:r>
              <a:rPr lang="fr-FR"/>
              <a:t>034      $d W0795000 $e W0795000 $f S0020000 $g S0020000 $2 geonet</a:t>
            </a:r>
            <a:endParaRPr/>
          </a:p>
          <a:p>
            <a:pPr marL="457200" lvl="0" indent="-228600" algn="l" rtl="0">
              <a:lnSpc>
                <a:spcPct val="100000"/>
              </a:lnSpc>
              <a:spcBef>
                <a:spcPts val="0"/>
              </a:spcBef>
              <a:spcAft>
                <a:spcPts val="0"/>
              </a:spcAft>
              <a:buSzPts val="1400"/>
              <a:buNone/>
            </a:pPr>
            <a:r>
              <a:rPr lang="fr-FR"/>
              <a:t>034      $d -79.833333 $e -79.833333 $f -2 $g -2 $2 geonet</a:t>
            </a:r>
            <a:endParaRPr/>
          </a:p>
          <a:p>
            <a:pPr marL="457200" lvl="0" indent="-228600" algn="l" rtl="0">
              <a:lnSpc>
                <a:spcPct val="100000"/>
              </a:lnSpc>
              <a:spcBef>
                <a:spcPts val="0"/>
              </a:spcBef>
              <a:spcAft>
                <a:spcPts val="0"/>
              </a:spcAft>
              <a:buSzPts val="1400"/>
              <a:buNone/>
            </a:pPr>
            <a:r>
              <a:rPr lang="fr-FR"/>
              <a:t>043      s-ec---</a:t>
            </a:r>
            <a:endParaRPr/>
          </a:p>
          <a:p>
            <a:pPr marL="457200" lvl="0" indent="-228600" algn="l" rtl="0">
              <a:lnSpc>
                <a:spcPct val="100000"/>
              </a:lnSpc>
              <a:spcBef>
                <a:spcPts val="0"/>
              </a:spcBef>
              <a:spcAft>
                <a:spcPts val="0"/>
              </a:spcAft>
              <a:buSzPts val="1400"/>
              <a:buNone/>
            </a:pPr>
            <a:r>
              <a:rPr lang="fr-FR"/>
              <a:t>151      Guayas (Ecuador : Province)</a:t>
            </a:r>
            <a:endParaRPr/>
          </a:p>
          <a:p>
            <a:pPr marL="457200" lvl="0" indent="-228600" algn="l" rtl="0">
              <a:lnSpc>
                <a:spcPct val="100000"/>
              </a:lnSpc>
              <a:spcBef>
                <a:spcPts val="0"/>
              </a:spcBef>
              <a:spcAft>
                <a:spcPts val="0"/>
              </a:spcAft>
              <a:buSzPts val="1400"/>
              <a:buNone/>
            </a:pPr>
            <a:r>
              <a:rPr lang="fr-FR"/>
              <a:t>368      $b Provinces $2 aat </a:t>
            </a:r>
            <a:r>
              <a:rPr lang="fr-FR" sz="1200" i="1"/>
              <a:t>or </a:t>
            </a:r>
            <a:r>
              <a:rPr lang="fr-FR" sz="1200" i="0"/>
              <a:t>$b Province</a:t>
            </a:r>
            <a:endParaRPr/>
          </a:p>
          <a:p>
            <a:pPr marL="457200" lvl="0" indent="-228600" algn="l" rtl="0">
              <a:lnSpc>
                <a:spcPct val="100000"/>
              </a:lnSpc>
              <a:spcBef>
                <a:spcPts val="0"/>
              </a:spcBef>
              <a:spcAft>
                <a:spcPts val="0"/>
              </a:spcAft>
              <a:buSzPts val="1400"/>
              <a:buNone/>
            </a:pPr>
            <a:r>
              <a:rPr lang="fr-FR"/>
              <a:t>370      $c Ecuador $2 naf</a:t>
            </a:r>
            <a:endParaRPr/>
          </a:p>
          <a:p>
            <a:pPr marL="457200" lvl="0" indent="-228600" algn="l" rtl="0">
              <a:lnSpc>
                <a:spcPct val="100000"/>
              </a:lnSpc>
              <a:spcBef>
                <a:spcPts val="0"/>
              </a:spcBef>
              <a:spcAft>
                <a:spcPts val="0"/>
              </a:spcAft>
              <a:buSzPts val="1400"/>
              <a:buNone/>
            </a:pPr>
            <a:r>
              <a:rPr lang="fr-FR"/>
              <a:t>451      Provincia del Guayas (Ecuador)</a:t>
            </a:r>
            <a:endParaRPr/>
          </a:p>
          <a:p>
            <a:pPr marL="457200" lvl="0" indent="-228600" algn="l" rtl="0">
              <a:lnSpc>
                <a:spcPct val="100000"/>
              </a:lnSpc>
              <a:spcBef>
                <a:spcPts val="0"/>
              </a:spcBef>
              <a:spcAft>
                <a:spcPts val="0"/>
              </a:spcAft>
              <a:buSzPts val="1400"/>
              <a:buNone/>
            </a:pPr>
            <a:r>
              <a:rPr lang="fr-FR"/>
              <a:t>451      Guayas Province (Ecuador)</a:t>
            </a:r>
            <a:endParaRPr/>
          </a:p>
          <a:p>
            <a:pPr marL="457200" lvl="0" indent="-228600" algn="l" rtl="0">
              <a:lnSpc>
                <a:spcPct val="100000"/>
              </a:lnSpc>
              <a:spcBef>
                <a:spcPts val="0"/>
              </a:spcBef>
              <a:spcAft>
                <a:spcPts val="0"/>
              </a:spcAft>
              <a:buSzPts val="1400"/>
              <a:buNone/>
            </a:pPr>
            <a:r>
              <a:rPr lang="fr-FR"/>
              <a:t>451      Province of Guayas (Ecuador)</a:t>
            </a:r>
            <a:endParaRPr/>
          </a:p>
          <a:p>
            <a:pPr marL="457200" lvl="0" indent="-228600" algn="l" rtl="0">
              <a:lnSpc>
                <a:spcPct val="100000"/>
              </a:lnSpc>
              <a:spcBef>
                <a:spcPts val="0"/>
              </a:spcBef>
              <a:spcAft>
                <a:spcPts val="0"/>
              </a:spcAft>
              <a:buSzPts val="1400"/>
              <a:buNone/>
            </a:pPr>
            <a:r>
              <a:rPr lang="fr-FR"/>
              <a:t>551      $w a $a Guayaquil (Ecuador : Province)</a:t>
            </a:r>
            <a:endParaRPr/>
          </a:p>
          <a:p>
            <a:pPr marL="457200" lvl="0" indent="-228600" algn="l" rtl="0">
              <a:lnSpc>
                <a:spcPct val="100000"/>
              </a:lnSpc>
              <a:spcBef>
                <a:spcPts val="0"/>
              </a:spcBef>
              <a:spcAft>
                <a:spcPts val="0"/>
              </a:spcAft>
              <a:buSzPts val="1400"/>
              <a:buNone/>
            </a:pPr>
            <a:r>
              <a:rPr lang="fr-FR"/>
              <a:t>551      Santa Elena (Ecuador : Province)</a:t>
            </a:r>
            <a:endParaRPr/>
          </a:p>
          <a:p>
            <a:pPr marL="457200" lvl="0" indent="-228600" algn="l" rtl="0">
              <a:lnSpc>
                <a:spcPct val="100000"/>
              </a:lnSpc>
              <a:spcBef>
                <a:spcPts val="0"/>
              </a:spcBef>
              <a:spcAft>
                <a:spcPts val="0"/>
              </a:spcAft>
              <a:buSzPts val="1400"/>
              <a:buNone/>
            </a:pPr>
            <a:r>
              <a:rPr lang="fr-FR"/>
              <a:t>781 _0 $z Ecuador $z Guayas (Province)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has a relationship designator that could be used to describe this: </a:t>
            </a:r>
            <a:r>
              <a:rPr lang="fr-FR" i="1"/>
              <a:t>product of a split</a:t>
            </a:r>
            <a:r>
              <a:rPr lang="fr-FR"/>
              <a:t>.  However, at the present time, OCLC does not validate the use of subfield $i in 551 fields, so a simple see also reference must be used for now.</a:t>
            </a:r>
            <a:endParaRPr i="1"/>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85" name="Google Shape;1585;p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p17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added controlled vocabulary to 368.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043, 3XX, and form of geographic subdivision in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LC-PCC PS for 16.4 tells us that for U.S. townships (called “towns” in some states) that encompass one or more local communities and the surrounding territory, do not include the term “township” or “town” as part of the name. Instead, add the term after the name of the state.  In this particular case, since there is more than one township in Ohio with the same name, the county name must also be included in the access point, followed by the term for type of jurisdiction.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043      n-us-oh</a:t>
            </a:r>
            <a:endParaRPr/>
          </a:p>
          <a:p>
            <a:pPr marL="457200" lvl="0" indent="-228600" algn="l" rtl="0">
              <a:lnSpc>
                <a:spcPct val="100000"/>
              </a:lnSpc>
              <a:spcBef>
                <a:spcPts val="0"/>
              </a:spcBef>
              <a:spcAft>
                <a:spcPts val="0"/>
              </a:spcAft>
              <a:buSzPts val="1400"/>
              <a:buNone/>
            </a:pPr>
            <a:r>
              <a:rPr lang="fr-FR"/>
              <a:t>151      Deerfield (Warren County, Ohio : Township)</a:t>
            </a:r>
            <a:endParaRPr/>
          </a:p>
          <a:p>
            <a:pPr marL="457200" lvl="0" indent="-228600" algn="l" rtl="0">
              <a:lnSpc>
                <a:spcPct val="100000"/>
              </a:lnSpc>
              <a:spcBef>
                <a:spcPts val="0"/>
              </a:spcBef>
              <a:spcAft>
                <a:spcPts val="0"/>
              </a:spcAft>
              <a:buSzPts val="1400"/>
              <a:buNone/>
            </a:pPr>
            <a:r>
              <a:rPr lang="fr-FR"/>
              <a:t>368      $b Townships $2 aat </a:t>
            </a:r>
            <a:r>
              <a:rPr lang="fr-FR" i="1"/>
              <a:t>or</a:t>
            </a:r>
            <a:r>
              <a:rPr lang="fr-FR" i="0"/>
              <a:t> $b Township</a:t>
            </a:r>
            <a:endParaRPr/>
          </a:p>
          <a:p>
            <a:pPr marL="457200" lvl="0" indent="-228600" algn="l" rtl="0">
              <a:lnSpc>
                <a:spcPct val="100000"/>
              </a:lnSpc>
              <a:spcBef>
                <a:spcPts val="0"/>
              </a:spcBef>
              <a:spcAft>
                <a:spcPts val="0"/>
              </a:spcAft>
              <a:buSzPts val="1400"/>
              <a:buNone/>
            </a:pPr>
            <a:r>
              <a:rPr lang="fr-FR"/>
              <a:t>370      $c United States $e Warren County (Ohio)  </a:t>
            </a:r>
            <a:r>
              <a:rPr lang="fr-FR" i="1"/>
              <a:t>and perhaps</a:t>
            </a:r>
            <a:r>
              <a:rPr lang="fr-FR"/>
              <a:t> $e Ohio $2 naf</a:t>
            </a:r>
            <a:endParaRPr/>
          </a:p>
          <a:p>
            <a:pPr marL="457200" lvl="0" indent="-228600" algn="l" rtl="0">
              <a:lnSpc>
                <a:spcPct val="100000"/>
              </a:lnSpc>
              <a:spcBef>
                <a:spcPts val="0"/>
              </a:spcBef>
              <a:spcAft>
                <a:spcPts val="0"/>
              </a:spcAft>
              <a:buSzPts val="1400"/>
              <a:buNone/>
            </a:pPr>
            <a:r>
              <a:rPr lang="fr-FR"/>
              <a:t>451      Deerfield Township (Warren County, Ohio)</a:t>
            </a:r>
            <a:endParaRPr/>
          </a:p>
          <a:p>
            <a:pPr marL="457200" lvl="0" indent="-228600" algn="l" rtl="0">
              <a:lnSpc>
                <a:spcPct val="100000"/>
              </a:lnSpc>
              <a:spcBef>
                <a:spcPts val="0"/>
              </a:spcBef>
              <a:spcAft>
                <a:spcPts val="0"/>
              </a:spcAft>
              <a:buSzPts val="1400"/>
              <a:buNone/>
            </a:pPr>
            <a:r>
              <a:rPr lang="fr-FR"/>
              <a:t>451      Township of Deerfield (Warren County, Ohio)</a:t>
            </a:r>
            <a:endParaRPr/>
          </a:p>
          <a:p>
            <a:pPr marL="457200" lvl="0" indent="-228600" algn="l" rtl="0">
              <a:lnSpc>
                <a:spcPct val="100000"/>
              </a:lnSpc>
              <a:spcBef>
                <a:spcPts val="0"/>
              </a:spcBef>
              <a:spcAft>
                <a:spcPts val="0"/>
              </a:spcAft>
              <a:buSzPts val="1400"/>
              <a:buNone/>
            </a:pPr>
            <a:r>
              <a:rPr lang="fr-FR"/>
              <a:t>781 _0 $z Ohio $z Deerfield (Warren County : Township)</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PDF for the work being cataloged can be viewed at http://virtuallibrary.cincinnatilibrary.org/lib/25/1612/deerfld-twnshp-compreh-plan.pdf</a:t>
            </a:r>
            <a:endParaRPr/>
          </a:p>
          <a:p>
            <a:pPr marL="0" lvl="0" indent="0" algn="l" rtl="0">
              <a:lnSpc>
                <a:spcPct val="100000"/>
              </a:lnSpc>
              <a:spcBef>
                <a:spcPts val="0"/>
              </a:spcBef>
              <a:spcAft>
                <a:spcPts val="0"/>
              </a:spcAft>
              <a:buSzPts val="1400"/>
              <a:buNone/>
            </a:pPr>
            <a:endParaRPr/>
          </a:p>
        </p:txBody>
      </p:sp>
      <p:sp>
        <p:nvSpPr>
          <p:cNvPr id="1594" name="Google Shape;1594;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17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This is an example of a name change.  LCSH policy is that only the latest/current name of the place is valid for use as a subject.  The fixed fields Subj and Subj use must be coded to indicate that the earlier name is not valid for use as a subject.  A subject usage note may also be added in field 667.  Even though the map being cataloged is from the time when the place was named Porto Alexandre, the subject that would be assigned to it is Tombua (Angola) $v Maps.  Therefore, in addition to the NAR for the former name of the place, another NAR is needed for its current name.</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Ref status: a</a:t>
            </a:r>
            <a:endParaRPr/>
          </a:p>
          <a:p>
            <a:pPr marL="457200" lvl="0" indent="-228600" algn="l" rtl="0">
              <a:lnSpc>
                <a:spcPct val="100000"/>
              </a:lnSpc>
              <a:spcBef>
                <a:spcPts val="0"/>
              </a:spcBef>
              <a:spcAft>
                <a:spcPts val="0"/>
              </a:spcAft>
              <a:buSzPts val="1400"/>
              <a:buNone/>
            </a:pPr>
            <a:r>
              <a:rPr lang="fr-FR" sz="1200"/>
              <a:t>Subj: n     Subj use: b</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034    $d E0115100 $e E0115100 $f S0154800 $g S0154800 $2 geonet</a:t>
            </a:r>
            <a:endParaRPr/>
          </a:p>
          <a:p>
            <a:pPr marL="457200" lvl="0" indent="-228600" algn="l" rtl="0">
              <a:lnSpc>
                <a:spcPct val="100000"/>
              </a:lnSpc>
              <a:spcBef>
                <a:spcPts val="0"/>
              </a:spcBef>
              <a:spcAft>
                <a:spcPts val="0"/>
              </a:spcAft>
              <a:buSzPts val="1400"/>
              <a:buNone/>
            </a:pPr>
            <a:r>
              <a:rPr lang="fr-FR" sz="1200"/>
              <a:t>034    $d 11.85 $e 11.85 $f -15.8 $g -15.8 $2 geonet</a:t>
            </a:r>
            <a:endParaRPr/>
          </a:p>
          <a:p>
            <a:pPr marL="457200" lvl="0" indent="-228600" algn="l" rtl="0">
              <a:lnSpc>
                <a:spcPct val="100000"/>
              </a:lnSpc>
              <a:spcBef>
                <a:spcPts val="0"/>
              </a:spcBef>
              <a:spcAft>
                <a:spcPts val="0"/>
              </a:spcAft>
              <a:buSzPts val="1400"/>
              <a:buNone/>
            </a:pPr>
            <a:r>
              <a:rPr lang="fr-FR" sz="1200"/>
              <a:t>043    f-ao---</a:t>
            </a:r>
            <a:endParaRPr/>
          </a:p>
          <a:p>
            <a:pPr marL="457200" lvl="0" indent="-228600" algn="l" rtl="0">
              <a:lnSpc>
                <a:spcPct val="100000"/>
              </a:lnSpc>
              <a:spcBef>
                <a:spcPts val="0"/>
              </a:spcBef>
              <a:spcAft>
                <a:spcPts val="0"/>
              </a:spcAft>
              <a:buSzPts val="1400"/>
              <a:buNone/>
            </a:pPr>
            <a:r>
              <a:rPr lang="fr-FR" sz="1200"/>
              <a:t>046    $s 1895 $t 1975 $2 edtf</a:t>
            </a:r>
            <a:endParaRPr sz="1200"/>
          </a:p>
          <a:p>
            <a:pPr marL="457200" lvl="0" indent="-228600" algn="l" rtl="0">
              <a:lnSpc>
                <a:spcPct val="100000"/>
              </a:lnSpc>
              <a:spcBef>
                <a:spcPts val="0"/>
              </a:spcBef>
              <a:spcAft>
                <a:spcPts val="0"/>
              </a:spcAft>
              <a:buSzPts val="1400"/>
              <a:buNone/>
            </a:pPr>
            <a:r>
              <a:rPr lang="fr-FR" sz="1200"/>
              <a:t>151    Porto Alexandre (Angola)</a:t>
            </a:r>
            <a:endParaRPr/>
          </a:p>
          <a:p>
            <a:pPr marL="457200" lvl="0" indent="-228600" algn="l" rtl="0">
              <a:lnSpc>
                <a:spcPct val="100000"/>
              </a:lnSpc>
              <a:spcBef>
                <a:spcPts val="0"/>
              </a:spcBef>
              <a:spcAft>
                <a:spcPts val="0"/>
              </a:spcAft>
              <a:buSzPts val="1400"/>
              <a:buNone/>
            </a:pPr>
            <a:r>
              <a:rPr lang="fr-FR" sz="1200"/>
              <a:t>368    $b City    </a:t>
            </a:r>
            <a:r>
              <a:rPr lang="fr-FR" sz="1200" i="1"/>
              <a:t>or if using LCSH: </a:t>
            </a:r>
            <a:r>
              <a:rPr lang="fr-FR" sz="1200"/>
              <a:t>$b Cities and towns $2 lcsh</a:t>
            </a:r>
            <a:endParaRPr sz="1200"/>
          </a:p>
          <a:p>
            <a:pPr marL="457200" lvl="0" indent="-228600" algn="l" rtl="0">
              <a:lnSpc>
                <a:spcPct val="100000"/>
              </a:lnSpc>
              <a:spcBef>
                <a:spcPts val="0"/>
              </a:spcBef>
              <a:spcAft>
                <a:spcPts val="0"/>
              </a:spcAft>
              <a:buSzPts val="1400"/>
              <a:buNone/>
            </a:pPr>
            <a:r>
              <a:rPr lang="fr-FR" sz="1200"/>
              <a:t>370    $c Angola  $2 naf</a:t>
            </a:r>
            <a:endParaRPr sz="1200"/>
          </a:p>
          <a:p>
            <a:pPr marL="457200" lvl="0" indent="-228600" algn="l" rtl="0">
              <a:lnSpc>
                <a:spcPct val="100000"/>
              </a:lnSpc>
              <a:spcBef>
                <a:spcPts val="0"/>
              </a:spcBef>
              <a:spcAft>
                <a:spcPts val="0"/>
              </a:spcAft>
              <a:buSzPts val="1400"/>
              <a:buNone/>
            </a:pPr>
            <a:r>
              <a:rPr lang="fr-FR" sz="1200"/>
              <a:t>451    Port Alexander (Angola)</a:t>
            </a:r>
            <a:endParaRPr/>
          </a:p>
          <a:p>
            <a:pPr marL="457200" lvl="0" indent="-228600" algn="l" rtl="0">
              <a:lnSpc>
                <a:spcPct val="100000"/>
              </a:lnSpc>
              <a:spcBef>
                <a:spcPts val="0"/>
              </a:spcBef>
              <a:spcAft>
                <a:spcPts val="0"/>
              </a:spcAft>
              <a:buSzPts val="1400"/>
              <a:buNone/>
            </a:pPr>
            <a:r>
              <a:rPr lang="fr-FR" sz="1200"/>
              <a:t>551    $w b $a Tombua (Angola)</a:t>
            </a:r>
            <a:endParaRPr/>
          </a:p>
          <a:p>
            <a:pPr marL="457200" lvl="0" indent="-228600" algn="l" rtl="0">
              <a:lnSpc>
                <a:spcPct val="100000"/>
              </a:lnSpc>
              <a:spcBef>
                <a:spcPts val="0"/>
              </a:spcBef>
              <a:spcAft>
                <a:spcPts val="0"/>
              </a:spcAft>
              <a:buSzPts val="1400"/>
              <a:buNone/>
            </a:pPr>
            <a:r>
              <a:rPr lang="fr-FR" sz="1200"/>
              <a:t>667    SUBJECT USAGE: This name is not valid for use as a subject. Works about this place are entered under Tombua (Angola).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Because OCLC does not currently validate relationship designators in subfield $i of field 551, the previous practice of using codes in subfield $w for earlier/later must still be followed.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Because the earlier name is not valid for use as a subject, it is also not valid as a geographic subdivision, so no 781 field is recorded.</a:t>
            </a:r>
            <a:endParaRPr/>
          </a:p>
          <a:p>
            <a:pPr marL="0" lvl="0" indent="0" algn="l" rtl="0">
              <a:lnSpc>
                <a:spcPct val="100000"/>
              </a:lnSpc>
              <a:spcBef>
                <a:spcPts val="0"/>
              </a:spcBef>
              <a:spcAft>
                <a:spcPts val="0"/>
              </a:spcAft>
              <a:buSzPts val="1400"/>
              <a:buNone/>
            </a:pPr>
            <a:endParaRPr/>
          </a:p>
        </p:txBody>
      </p:sp>
      <p:sp>
        <p:nvSpPr>
          <p:cNvPr id="1601" name="Google Shape;1601;p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9" name="Google Shape;1609;p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p17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is an example of a name change.  LCSH policy is that only the latest/current name of the place is valid for use as a subject.  Even though the map being cataloged is from the time when the place was named Porto Alexandre, the subject that would be assigned to it is Tombua (Angola) $v Maps.  Therefore, an NAR for Tombua is needed.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Ref status: a</a:t>
            </a:r>
            <a:endParaRPr/>
          </a:p>
          <a:p>
            <a:pPr marL="457200" lvl="0" indent="-228600" algn="l" rtl="0">
              <a:lnSpc>
                <a:spcPct val="100000"/>
              </a:lnSpc>
              <a:spcBef>
                <a:spcPts val="0"/>
              </a:spcBef>
              <a:spcAft>
                <a:spcPts val="0"/>
              </a:spcAft>
              <a:buSzPts val="1400"/>
              <a:buNone/>
            </a:pPr>
            <a:r>
              <a:rPr lang="fr-FR"/>
              <a:t>Subj: a     Subj use: 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E0115100 $e E0115100 $f S0154800 $g S0154800 $2 geonet</a:t>
            </a:r>
            <a:endParaRPr/>
          </a:p>
          <a:p>
            <a:pPr marL="457200" lvl="0" indent="-228600" algn="l" rtl="0">
              <a:lnSpc>
                <a:spcPct val="100000"/>
              </a:lnSpc>
              <a:spcBef>
                <a:spcPts val="0"/>
              </a:spcBef>
              <a:spcAft>
                <a:spcPts val="0"/>
              </a:spcAft>
              <a:buSzPts val="1400"/>
              <a:buNone/>
            </a:pPr>
            <a:r>
              <a:rPr lang="fr-FR"/>
              <a:t>034       $d 11.85 $e 11.85 $f -15.8 $g -15.8 $2 geonet</a:t>
            </a:r>
            <a:endParaRPr/>
          </a:p>
          <a:p>
            <a:pPr marL="457200" lvl="0" indent="-228600" algn="l" rtl="0">
              <a:lnSpc>
                <a:spcPct val="100000"/>
              </a:lnSpc>
              <a:spcBef>
                <a:spcPts val="0"/>
              </a:spcBef>
              <a:spcAft>
                <a:spcPts val="0"/>
              </a:spcAft>
              <a:buSzPts val="1400"/>
              <a:buNone/>
            </a:pPr>
            <a:r>
              <a:rPr lang="fr-FR"/>
              <a:t>043       f-ao---</a:t>
            </a:r>
            <a:endParaRPr/>
          </a:p>
          <a:p>
            <a:pPr marL="457200" lvl="0" indent="-228600" algn="l" rtl="0">
              <a:lnSpc>
                <a:spcPct val="100000"/>
              </a:lnSpc>
              <a:spcBef>
                <a:spcPts val="0"/>
              </a:spcBef>
              <a:spcAft>
                <a:spcPts val="0"/>
              </a:spcAft>
              <a:buSzPts val="1400"/>
              <a:buNone/>
            </a:pPr>
            <a:r>
              <a:rPr lang="fr-FR"/>
              <a:t>046       $s 1975 $2 edtf</a:t>
            </a:r>
            <a:endParaRPr/>
          </a:p>
          <a:p>
            <a:pPr marL="457200" lvl="0" indent="-228600" algn="l" rtl="0">
              <a:lnSpc>
                <a:spcPct val="100000"/>
              </a:lnSpc>
              <a:spcBef>
                <a:spcPts val="0"/>
              </a:spcBef>
              <a:spcAft>
                <a:spcPts val="0"/>
              </a:spcAft>
              <a:buSzPts val="1400"/>
              <a:buNone/>
            </a:pPr>
            <a:r>
              <a:rPr lang="fr-FR"/>
              <a:t>151       Tombua (Angola)</a:t>
            </a:r>
            <a:endParaRPr/>
          </a:p>
          <a:p>
            <a:pPr marL="457200" lvl="0" indent="-228600" algn="l" rtl="0">
              <a:lnSpc>
                <a:spcPct val="100000"/>
              </a:lnSpc>
              <a:spcBef>
                <a:spcPts val="0"/>
              </a:spcBef>
              <a:spcAft>
                <a:spcPts val="0"/>
              </a:spcAft>
              <a:buSzPts val="1400"/>
              <a:buNone/>
            </a:pPr>
            <a:r>
              <a:rPr lang="fr-FR"/>
              <a:t>368       $b City     </a:t>
            </a:r>
            <a:r>
              <a:rPr lang="fr-FR" i="1"/>
              <a:t>or if using LCSH: </a:t>
            </a:r>
            <a:r>
              <a:rPr lang="fr-FR"/>
              <a:t>$b Cities and towns $2 lcsh</a:t>
            </a:r>
            <a:endParaRPr/>
          </a:p>
          <a:p>
            <a:pPr marL="457200" lvl="0" indent="-228600" algn="l" rtl="0">
              <a:lnSpc>
                <a:spcPct val="100000"/>
              </a:lnSpc>
              <a:spcBef>
                <a:spcPts val="0"/>
              </a:spcBef>
              <a:spcAft>
                <a:spcPts val="0"/>
              </a:spcAft>
              <a:buSzPts val="1400"/>
              <a:buNone/>
            </a:pPr>
            <a:r>
              <a:rPr lang="fr-FR"/>
              <a:t>370       $c Angola  </a:t>
            </a:r>
            <a:r>
              <a:rPr lang="fr-FR" i="1"/>
              <a:t>and perhaps </a:t>
            </a:r>
            <a:r>
              <a:rPr lang="fr-FR"/>
              <a:t>$e Namibe (Angola) $2 naf</a:t>
            </a:r>
            <a:endParaRPr/>
          </a:p>
          <a:p>
            <a:pPr marL="457200" lvl="0" indent="-228600" algn="l" rtl="0">
              <a:lnSpc>
                <a:spcPct val="100000"/>
              </a:lnSpc>
              <a:spcBef>
                <a:spcPts val="0"/>
              </a:spcBef>
              <a:spcAft>
                <a:spcPts val="0"/>
              </a:spcAft>
              <a:buSzPts val="1400"/>
              <a:buNone/>
            </a:pPr>
            <a:r>
              <a:rPr lang="fr-FR"/>
              <a:t>451       Tombwa (Angola)</a:t>
            </a:r>
            <a:endParaRPr/>
          </a:p>
          <a:p>
            <a:pPr marL="457200" lvl="0" indent="-228600" algn="l" rtl="0">
              <a:lnSpc>
                <a:spcPct val="100000"/>
              </a:lnSpc>
              <a:spcBef>
                <a:spcPts val="0"/>
              </a:spcBef>
              <a:spcAft>
                <a:spcPts val="0"/>
              </a:spcAft>
              <a:buSzPts val="1400"/>
              <a:buNone/>
            </a:pPr>
            <a:r>
              <a:rPr lang="fr-FR"/>
              <a:t>451       Tombwe (Angola)</a:t>
            </a:r>
            <a:endParaRPr/>
          </a:p>
          <a:p>
            <a:pPr marL="457200" lvl="0" indent="-228600" algn="l" rtl="0">
              <a:lnSpc>
                <a:spcPct val="100000"/>
              </a:lnSpc>
              <a:spcBef>
                <a:spcPts val="0"/>
              </a:spcBef>
              <a:spcAft>
                <a:spcPts val="0"/>
              </a:spcAft>
              <a:buSzPts val="1400"/>
              <a:buNone/>
            </a:pPr>
            <a:r>
              <a:rPr lang="fr-FR"/>
              <a:t>551       $w a $a Porto Alexandre (Angola)</a:t>
            </a:r>
            <a:endParaRPr/>
          </a:p>
          <a:p>
            <a:pPr marL="457200" lvl="0" indent="-228600" algn="l" rtl="0">
              <a:lnSpc>
                <a:spcPct val="100000"/>
              </a:lnSpc>
              <a:spcBef>
                <a:spcPts val="0"/>
              </a:spcBef>
              <a:spcAft>
                <a:spcPts val="0"/>
              </a:spcAft>
              <a:buSzPts val="1400"/>
              <a:buNone/>
            </a:pPr>
            <a:r>
              <a:rPr lang="fr-FR"/>
              <a:t>781 _0  $z Angola $z Tombua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Because OCLC does not currently validate relationship designators in subfield $i of field 551, the previous practice of using codes in subfield $w for earlier/later must still be followed.</a:t>
            </a:r>
            <a:endParaRPr/>
          </a:p>
          <a:p>
            <a:pPr marL="0" lvl="0" indent="0" algn="l" rtl="0">
              <a:lnSpc>
                <a:spcPct val="100000"/>
              </a:lnSpc>
              <a:spcBef>
                <a:spcPts val="0"/>
              </a:spcBef>
              <a:spcAft>
                <a:spcPts val="0"/>
              </a:spcAft>
              <a:buSzPts val="1400"/>
              <a:buNone/>
            </a:pPr>
            <a:endParaRPr/>
          </a:p>
        </p:txBody>
      </p:sp>
      <p:sp>
        <p:nvSpPr>
          <p:cNvPr id="1616" name="Google Shape;1616;p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17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4" name="Google Shape;1624;p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17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Based on information provided in the 670 citations, create an NAR for the place.  Optionally record attributes of the place in 034, 043, 046, 3XX, and 667 or 781.</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The place’s name begins with an initial article.  LC-PCC PS for 16.2.2.4 instructs you to drop the initial article in this case (English-language name in an English-speaking country).  RDA 16.2.3.4 says that if an initial article present in the name of the place has been omitted from the preferred name of the place, record the name with the initial article as a variant name. Another variant name can be made in the form of the name of the neighborhood as a subdivision of the city.</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This is an example of a neighborhood.  It may be used as a subject, but is not valid for use as a geographic subdivision.  A 667 could be included to specify this.  781 is not appropriate.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Ref status: a</a:t>
            </a:r>
            <a:endParaRPr/>
          </a:p>
          <a:p>
            <a:pPr marL="457200" lvl="0" indent="-228600" algn="l" rtl="0">
              <a:lnSpc>
                <a:spcPct val="100000"/>
              </a:lnSpc>
              <a:spcBef>
                <a:spcPts val="0"/>
              </a:spcBef>
              <a:spcAft>
                <a:spcPts val="0"/>
              </a:spcAft>
              <a:buSzPts val="1400"/>
              <a:buNone/>
            </a:pPr>
            <a:r>
              <a:rPr lang="fr-FR" sz="1200"/>
              <a:t>Subj: a     Subj use: 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034       $d W0801218 $e W0801218 $f N0254520 $g N0254520 $2 gnis</a:t>
            </a:r>
            <a:endParaRPr sz="1200"/>
          </a:p>
          <a:p>
            <a:pPr marL="457200" lvl="0" indent="-228600" algn="l" rtl="0">
              <a:lnSpc>
                <a:spcPct val="100000"/>
              </a:lnSpc>
              <a:spcBef>
                <a:spcPts val="0"/>
              </a:spcBef>
              <a:spcAft>
                <a:spcPts val="0"/>
              </a:spcAft>
              <a:buSzPts val="1400"/>
              <a:buNone/>
            </a:pPr>
            <a:r>
              <a:rPr lang="fr-FR" sz="1200"/>
              <a:t>034       $d -80.2050000 $e -80.2050000 $f 25.7555556 $g 25.7555556 $2 gnis</a:t>
            </a:r>
            <a:endParaRPr sz="1200"/>
          </a:p>
          <a:p>
            <a:pPr marL="457200" lvl="0" indent="-228600" algn="l" rtl="0">
              <a:lnSpc>
                <a:spcPct val="100000"/>
              </a:lnSpc>
              <a:spcBef>
                <a:spcPts val="0"/>
              </a:spcBef>
              <a:spcAft>
                <a:spcPts val="0"/>
              </a:spcAft>
              <a:buSzPts val="1400"/>
              <a:buNone/>
            </a:pPr>
            <a:r>
              <a:rPr lang="fr-FR" sz="1200"/>
              <a:t>043       n-us-fl</a:t>
            </a:r>
            <a:endParaRPr sz="1200"/>
          </a:p>
          <a:p>
            <a:pPr marL="457200" lvl="0" indent="-228600" algn="l" rtl="0">
              <a:lnSpc>
                <a:spcPct val="100000"/>
              </a:lnSpc>
              <a:spcBef>
                <a:spcPts val="0"/>
              </a:spcBef>
              <a:spcAft>
                <a:spcPts val="0"/>
              </a:spcAft>
              <a:buSzPts val="1400"/>
              <a:buNone/>
            </a:pPr>
            <a:r>
              <a:rPr lang="fr-FR" sz="1200"/>
              <a:t>151       Roads (Miami, Fla.)</a:t>
            </a:r>
            <a:endParaRPr/>
          </a:p>
          <a:p>
            <a:pPr marL="457200" lvl="0" indent="-228600" algn="l" rtl="0">
              <a:lnSpc>
                <a:spcPct val="100000"/>
              </a:lnSpc>
              <a:spcBef>
                <a:spcPts val="0"/>
              </a:spcBef>
              <a:spcAft>
                <a:spcPts val="0"/>
              </a:spcAft>
              <a:buSzPts val="1400"/>
              <a:buNone/>
            </a:pPr>
            <a:r>
              <a:rPr lang="fr-FR" sz="1200"/>
              <a:t>368       $b Neighborhood    </a:t>
            </a:r>
            <a:r>
              <a:rPr lang="fr-FR" sz="1200" i="1"/>
              <a:t>or if using LCSH: </a:t>
            </a:r>
            <a:r>
              <a:rPr lang="fr-FR" sz="1200"/>
              <a:t>$b Neighborhoods $2 lcsh</a:t>
            </a:r>
            <a:endParaRPr sz="1200"/>
          </a:p>
          <a:p>
            <a:pPr marL="457200" lvl="0" indent="-228600" algn="l" rtl="0">
              <a:lnSpc>
                <a:spcPct val="100000"/>
              </a:lnSpc>
              <a:spcBef>
                <a:spcPts val="0"/>
              </a:spcBef>
              <a:spcAft>
                <a:spcPts val="0"/>
              </a:spcAft>
              <a:buSzPts val="1400"/>
              <a:buNone/>
            </a:pPr>
            <a:r>
              <a:rPr lang="fr-FR" sz="1200"/>
              <a:t>370       $c U.S. $e Miami, Fla. </a:t>
            </a:r>
            <a:r>
              <a:rPr lang="fr-FR" sz="1200" i="1"/>
              <a:t> and perhaps  </a:t>
            </a:r>
            <a:r>
              <a:rPr lang="fr-FR" sz="1200"/>
              <a:t>$e Fla.  </a:t>
            </a:r>
            <a:endParaRPr/>
          </a:p>
          <a:p>
            <a:pPr marL="457200" lvl="0" indent="-228600" algn="l" rtl="0">
              <a:lnSpc>
                <a:spcPct val="100000"/>
              </a:lnSpc>
              <a:spcBef>
                <a:spcPts val="0"/>
              </a:spcBef>
              <a:spcAft>
                <a:spcPts val="0"/>
              </a:spcAft>
              <a:buSzPts val="1400"/>
              <a:buNone/>
            </a:pPr>
            <a:r>
              <a:rPr lang="fr-FR" sz="1200"/>
              <a:t>451       The Roads (Miami, Fla.)</a:t>
            </a:r>
            <a:endParaRPr/>
          </a:p>
          <a:p>
            <a:pPr marL="457200" lvl="0" indent="-228600" algn="l" rtl="0">
              <a:lnSpc>
                <a:spcPct val="100000"/>
              </a:lnSpc>
              <a:spcBef>
                <a:spcPts val="0"/>
              </a:spcBef>
              <a:spcAft>
                <a:spcPts val="0"/>
              </a:spcAft>
              <a:buSzPts val="1400"/>
              <a:buNone/>
            </a:pPr>
            <a:r>
              <a:rPr lang="fr-FR" sz="1200"/>
              <a:t>410 1_   Miami (Fla.). $b Roads</a:t>
            </a:r>
            <a:endParaRPr/>
          </a:p>
          <a:p>
            <a:pPr marL="457200" lvl="0" indent="-228600" algn="l" rtl="0">
              <a:lnSpc>
                <a:spcPct val="100000"/>
              </a:lnSpc>
              <a:spcBef>
                <a:spcPts val="0"/>
              </a:spcBef>
              <a:spcAft>
                <a:spcPts val="0"/>
              </a:spcAft>
              <a:buSzPts val="1400"/>
              <a:buNone/>
            </a:pPr>
            <a:r>
              <a:rPr lang="fr-FR" sz="1200"/>
              <a:t>667       SUBJECT USAGE: This name is not valid for use as a geographic subdivision.</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 </a:t>
            </a:r>
            <a:r>
              <a:rPr lang="fr-FR" sz="1200"/>
              <a:t>Because the name is not valid for use as a geographic subdivision, no 781 field is recorded.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Of course, if there were no NAR for the city that a neighborhood is in, it would also need to be created.</a:t>
            </a:r>
            <a:endParaRPr/>
          </a:p>
          <a:p>
            <a:pPr marL="0" lvl="0" indent="0" algn="l" rtl="0">
              <a:lnSpc>
                <a:spcPct val="100000"/>
              </a:lnSpc>
              <a:spcBef>
                <a:spcPts val="0"/>
              </a:spcBef>
              <a:spcAft>
                <a:spcPts val="0"/>
              </a:spcAft>
              <a:buSzPts val="1400"/>
              <a:buNone/>
            </a:pPr>
            <a:endParaRPr/>
          </a:p>
        </p:txBody>
      </p:sp>
      <p:sp>
        <p:nvSpPr>
          <p:cNvPr id="1631" name="Google Shape;1631;p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8" name="Google Shape;1638;p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fr-FR"/>
              <a:t>March 21, 2017: updated speaker notes to spell out “Hdgs.” in 667.</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Subject Headings Manual H 405 and the DCM Z1 Appendix 1 provide guidance on whether certain entities are established as name authorities through NACO or subject authorities through SACO.  Group two entities are established according to subject cataloging conventions in the Subject Headings Manual.  Their authority records may reside either in the LC/NACO Authority File or in LCSH.  The slide lists some of the ambiguous entities that are in group two and tagged as 151 geographic.  Consult SHM H 405 for the complete list.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b="1"/>
              <a:t>DCM Z1: Appendix 1:  Ambiguous Entities</a:t>
            </a:r>
            <a:endParaRPr/>
          </a:p>
          <a:p>
            <a:pPr marL="457200" lvl="0" indent="-228600" algn="l" rtl="0">
              <a:lnSpc>
                <a:spcPct val="100000"/>
              </a:lnSpc>
              <a:spcBef>
                <a:spcPts val="0"/>
              </a:spcBef>
              <a:spcAft>
                <a:spcPts val="0"/>
              </a:spcAft>
              <a:buSzPts val="1400"/>
              <a:buNone/>
            </a:pPr>
            <a:r>
              <a:rPr lang="fr-FR"/>
              <a:t>If a group two entity is needed as a descriptive access point create a name authority record according to subject cataloging rules.  Add a 667 note to the NAR with the statement “Subj. Headings Manual/RDA”.  If a Group 2 Heading for the same entity exists in the LCSH Authority File create an NAR (cf. DCM Z1 Appendix 1: Ambiguous Entities, Section 3.1) and send a notification to saco@loc.gov to delete the existing subject authority record. </a:t>
            </a:r>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43" name="Google Shape;24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8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034, 043, 3XX, and 667 or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is a federally recognized Indian tribe, which is considered a jurisdiction.  BIA Indian entities gives the current and former names, so two NARs are needed.  This record is for the current name.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Ref status: a</a:t>
            </a:r>
            <a:endParaRPr/>
          </a:p>
          <a:p>
            <a:pPr marL="457200" lvl="0" indent="-228600" algn="l" rtl="0">
              <a:lnSpc>
                <a:spcPct val="100000"/>
              </a:lnSpc>
              <a:spcBef>
                <a:spcPts val="0"/>
              </a:spcBef>
              <a:spcAft>
                <a:spcPts val="0"/>
              </a:spcAft>
              <a:buSzPts val="1400"/>
              <a:buNone/>
            </a:pPr>
            <a:r>
              <a:rPr lang="fr-FR"/>
              <a:t>Subj: a     Subj use: 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034       $d -120.8933990 $e -120.8933990 $f 40.1487839 $g 40.1487839 $2 gnis</a:t>
            </a:r>
            <a:endParaRPr/>
          </a:p>
          <a:p>
            <a:pPr marL="457200" lvl="0" indent="-228600" algn="l" rtl="0">
              <a:lnSpc>
                <a:spcPct val="100000"/>
              </a:lnSpc>
              <a:spcBef>
                <a:spcPts val="0"/>
              </a:spcBef>
              <a:spcAft>
                <a:spcPts val="0"/>
              </a:spcAft>
              <a:buSzPts val="1400"/>
              <a:buNone/>
            </a:pPr>
            <a:r>
              <a:rPr lang="fr-FR"/>
              <a:t>034       $d W1205336 $e W1205336 $f N0400856 $g N0400856 $2 gnis</a:t>
            </a:r>
            <a:endParaRPr/>
          </a:p>
          <a:p>
            <a:pPr marL="457200" lvl="0" indent="-228600" algn="l" rtl="0">
              <a:lnSpc>
                <a:spcPct val="100000"/>
              </a:lnSpc>
              <a:spcBef>
                <a:spcPts val="0"/>
              </a:spcBef>
              <a:spcAft>
                <a:spcPts val="0"/>
              </a:spcAft>
              <a:buSzPts val="1400"/>
              <a:buNone/>
            </a:pPr>
            <a:r>
              <a:rPr lang="fr-FR"/>
              <a:t>043       n-us-ca</a:t>
            </a:r>
            <a:endParaRPr/>
          </a:p>
          <a:p>
            <a:pPr marL="457200" lvl="0" indent="-228600" algn="l" rtl="0">
              <a:lnSpc>
                <a:spcPct val="100000"/>
              </a:lnSpc>
              <a:spcBef>
                <a:spcPts val="0"/>
              </a:spcBef>
              <a:spcAft>
                <a:spcPts val="0"/>
              </a:spcAft>
              <a:buSzPts val="1400"/>
              <a:buNone/>
            </a:pPr>
            <a:r>
              <a:rPr lang="fr-FR"/>
              <a:t>151       Greenville Rancheria</a:t>
            </a:r>
            <a:endParaRPr/>
          </a:p>
          <a:p>
            <a:pPr marL="457200" lvl="0" indent="-228600" algn="l" rtl="0">
              <a:lnSpc>
                <a:spcPct val="100000"/>
              </a:lnSpc>
              <a:spcBef>
                <a:spcPts val="0"/>
              </a:spcBef>
              <a:spcAft>
                <a:spcPts val="0"/>
              </a:spcAft>
              <a:buSzPts val="1400"/>
              <a:buNone/>
            </a:pPr>
            <a:r>
              <a:rPr lang="fr-FR"/>
              <a:t>368       $b Federally recognized Indian tribes $2 lcsh</a:t>
            </a:r>
            <a:endParaRPr/>
          </a:p>
          <a:p>
            <a:pPr marL="457200" lvl="0" indent="-228600" algn="l" rtl="0">
              <a:lnSpc>
                <a:spcPct val="100000"/>
              </a:lnSpc>
              <a:spcBef>
                <a:spcPts val="0"/>
              </a:spcBef>
              <a:spcAft>
                <a:spcPts val="0"/>
              </a:spcAft>
              <a:buSzPts val="1400"/>
              <a:buNone/>
            </a:pPr>
            <a:r>
              <a:rPr lang="fr-FR"/>
              <a:t>370       $c United States $e Greenville (Calif.)  </a:t>
            </a:r>
            <a:r>
              <a:rPr lang="fr-FR" i="1"/>
              <a:t>and perhaps </a:t>
            </a:r>
            <a:r>
              <a:rPr lang="fr-FR"/>
              <a:t>$f California $2 naf</a:t>
            </a:r>
            <a:endParaRPr/>
          </a:p>
          <a:p>
            <a:pPr marL="457200" lvl="0" indent="-228600" algn="l" rtl="0">
              <a:lnSpc>
                <a:spcPct val="100000"/>
              </a:lnSpc>
              <a:spcBef>
                <a:spcPts val="0"/>
              </a:spcBef>
              <a:spcAft>
                <a:spcPts val="0"/>
              </a:spcAft>
              <a:buSzPts val="1400"/>
              <a:buNone/>
            </a:pPr>
            <a:r>
              <a:rPr lang="fr-FR"/>
              <a:t>551       $w a $a Greenville Rancheria of Maidu Indians of California</a:t>
            </a:r>
            <a:endParaRPr/>
          </a:p>
          <a:p>
            <a:pPr marL="457200" lvl="0" indent="-228600" algn="l" rtl="0">
              <a:lnSpc>
                <a:spcPct val="100000"/>
              </a:lnSpc>
              <a:spcBef>
                <a:spcPts val="0"/>
              </a:spcBef>
              <a:spcAft>
                <a:spcPts val="0"/>
              </a:spcAft>
              <a:buSzPts val="1400"/>
              <a:buNone/>
            </a:pPr>
            <a:r>
              <a:rPr lang="fr-FR"/>
              <a:t>781 _0   $z Greenville Rancheria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Until OCLC validates the use of relationship designators in subfield $i of 551 fields, the previous practice of using subfield $w codes for earlier/later names will continue to be followed.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second NAR would be for the earlier name (next slide).</a:t>
            </a:r>
            <a:endParaRPr/>
          </a:p>
          <a:p>
            <a:pPr marL="0" lvl="0" indent="0" algn="l" rtl="0">
              <a:lnSpc>
                <a:spcPct val="100000"/>
              </a:lnSpc>
              <a:spcBef>
                <a:spcPts val="0"/>
              </a:spcBef>
              <a:spcAft>
                <a:spcPts val="0"/>
              </a:spcAft>
              <a:buSzPts val="1400"/>
              <a:buNone/>
            </a:pPr>
            <a:endParaRPr/>
          </a:p>
        </p:txBody>
      </p:sp>
      <p:sp>
        <p:nvSpPr>
          <p:cNvPr id="1645" name="Google Shape;1645;p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3" name="Google Shape;1653;p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18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September 17, 2018: moved $w to beginning of 551 field.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record is for the former name of the federally recognized Indian tribe.  The earlier name is not valid for use as a geographic subject.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Ref status: a</a:t>
            </a:r>
            <a:endParaRPr/>
          </a:p>
          <a:p>
            <a:pPr marL="457200" lvl="0" indent="-228600" algn="l" rtl="0">
              <a:lnSpc>
                <a:spcPct val="100000"/>
              </a:lnSpc>
              <a:spcBef>
                <a:spcPts val="0"/>
              </a:spcBef>
              <a:spcAft>
                <a:spcPts val="0"/>
              </a:spcAft>
              <a:buSzPts val="1400"/>
              <a:buNone/>
            </a:pPr>
            <a:r>
              <a:rPr lang="fr-FR"/>
              <a:t>Subj: n    Subj use: b</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043       n-us-ca</a:t>
            </a:r>
            <a:endParaRPr/>
          </a:p>
          <a:p>
            <a:pPr marL="457200" lvl="0" indent="-228600" algn="l" rtl="0">
              <a:lnSpc>
                <a:spcPct val="100000"/>
              </a:lnSpc>
              <a:spcBef>
                <a:spcPts val="0"/>
              </a:spcBef>
              <a:spcAft>
                <a:spcPts val="0"/>
              </a:spcAft>
              <a:buSzPts val="1400"/>
              <a:buNone/>
            </a:pPr>
            <a:r>
              <a:rPr lang="fr-FR"/>
              <a:t>151       Greenville Rancheria of Maidu Indians of California </a:t>
            </a:r>
            <a:endParaRPr/>
          </a:p>
          <a:p>
            <a:pPr marL="457200" lvl="0" indent="-228600" algn="l" rtl="0">
              <a:lnSpc>
                <a:spcPct val="100000"/>
              </a:lnSpc>
              <a:spcBef>
                <a:spcPts val="0"/>
              </a:spcBef>
              <a:spcAft>
                <a:spcPts val="0"/>
              </a:spcAft>
              <a:buSzPts val="1400"/>
              <a:buNone/>
            </a:pPr>
            <a:r>
              <a:rPr lang="fr-FR"/>
              <a:t>368       $b Federally recognized Indian tribes $2 lcsh</a:t>
            </a:r>
            <a:endParaRPr/>
          </a:p>
          <a:p>
            <a:pPr marL="457200" lvl="0" indent="-228600" algn="l" rtl="0">
              <a:lnSpc>
                <a:spcPct val="100000"/>
              </a:lnSpc>
              <a:spcBef>
                <a:spcPts val="0"/>
              </a:spcBef>
              <a:spcAft>
                <a:spcPts val="0"/>
              </a:spcAft>
              <a:buSzPts val="1400"/>
              <a:buNone/>
            </a:pPr>
            <a:r>
              <a:rPr lang="fr-FR"/>
              <a:t>370       $c United States $e Greenville (Calif.)  </a:t>
            </a:r>
            <a:r>
              <a:rPr lang="fr-FR" i="1"/>
              <a:t>and perhaps </a:t>
            </a:r>
            <a:r>
              <a:rPr lang="fr-FR"/>
              <a:t>$f California $2 naf</a:t>
            </a:r>
            <a:endParaRPr/>
          </a:p>
          <a:p>
            <a:pPr marL="457200" lvl="0" indent="-228600" algn="l" rtl="0">
              <a:lnSpc>
                <a:spcPct val="100000"/>
              </a:lnSpc>
              <a:spcBef>
                <a:spcPts val="0"/>
              </a:spcBef>
              <a:spcAft>
                <a:spcPts val="0"/>
              </a:spcAft>
              <a:buSzPts val="1400"/>
              <a:buNone/>
            </a:pPr>
            <a:r>
              <a:rPr lang="fr-FR"/>
              <a:t>451       Greenville Rancheria of Maidu Indians</a:t>
            </a:r>
            <a:endParaRPr/>
          </a:p>
          <a:p>
            <a:pPr marL="457200" lvl="0" indent="-228600" algn="l" rtl="0">
              <a:lnSpc>
                <a:spcPct val="100000"/>
              </a:lnSpc>
              <a:spcBef>
                <a:spcPts val="0"/>
              </a:spcBef>
              <a:spcAft>
                <a:spcPts val="0"/>
              </a:spcAft>
              <a:buSzPts val="1400"/>
              <a:buNone/>
            </a:pPr>
            <a:r>
              <a:rPr lang="fr-FR"/>
              <a:t>551       $w b $a Greenville Rancheria</a:t>
            </a:r>
            <a:endParaRPr/>
          </a:p>
          <a:p>
            <a:pPr marL="457200" lvl="0" indent="-228600" algn="l" rtl="0">
              <a:lnSpc>
                <a:spcPct val="100000"/>
              </a:lnSpc>
              <a:spcBef>
                <a:spcPts val="0"/>
              </a:spcBef>
              <a:spcAft>
                <a:spcPts val="0"/>
              </a:spcAft>
              <a:buSzPts val="1400"/>
              <a:buNone/>
            </a:pPr>
            <a:r>
              <a:rPr lang="fr-FR"/>
              <a:t>667       SUBJECT USAGE: This name is not valid for use as a subject. Works about this place are entered under Greenville Rancheria.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Until OCLC validates the use of relationship designators in subfield $i of 551 fields, the previous practice of using subfield $w codes for earlier/later names will continue to be followed.</a:t>
            </a:r>
            <a:endParaRPr/>
          </a:p>
          <a:p>
            <a:pPr marL="0" lvl="0" indent="0" algn="l" rtl="0">
              <a:lnSpc>
                <a:spcPct val="100000"/>
              </a:lnSpc>
              <a:spcBef>
                <a:spcPts val="0"/>
              </a:spcBef>
              <a:spcAft>
                <a:spcPts val="0"/>
              </a:spcAft>
              <a:buSzPts val="1400"/>
              <a:buNone/>
            </a:pPr>
            <a:endParaRPr/>
          </a:p>
        </p:txBody>
      </p:sp>
      <p:sp>
        <p:nvSpPr>
          <p:cNvPr id="1660" name="Google Shape;1660;p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p1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8" name="Google Shape;1668;p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18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Oct. 31, 2016</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Based on information provided in the 670 citations, create an NAR for the place.  Optionally record attributes of the place in 043, 046, 3XX, and 667 or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is one of those “ambiguous entities” that is listed as a Type 1 heading (“Conservation districts”): entities established through NACO, tagged 151.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Ref status: a</a:t>
            </a:r>
            <a:endParaRPr/>
          </a:p>
          <a:p>
            <a:pPr marL="457200" lvl="0" indent="-228600" algn="l" rtl="0">
              <a:lnSpc>
                <a:spcPct val="100000"/>
              </a:lnSpc>
              <a:spcBef>
                <a:spcPts val="0"/>
              </a:spcBef>
              <a:spcAft>
                <a:spcPts val="0"/>
              </a:spcAft>
              <a:buSzPts val="1400"/>
              <a:buNone/>
            </a:pPr>
            <a:r>
              <a:rPr lang="fr-FR"/>
              <a:t>Subj: a    Subj use: 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043       n-us-tx</a:t>
            </a:r>
            <a:endParaRPr/>
          </a:p>
          <a:p>
            <a:pPr marL="457200" lvl="0" indent="-228600" algn="l" rtl="0">
              <a:lnSpc>
                <a:spcPct val="100000"/>
              </a:lnSpc>
              <a:spcBef>
                <a:spcPts val="0"/>
              </a:spcBef>
              <a:spcAft>
                <a:spcPts val="0"/>
              </a:spcAft>
              <a:buSzPts val="1400"/>
              <a:buNone/>
            </a:pPr>
            <a:r>
              <a:rPr lang="fr-FR"/>
              <a:t>046       $s 2001-09-01 $2 edtf</a:t>
            </a:r>
            <a:endParaRPr/>
          </a:p>
          <a:p>
            <a:pPr marL="457200" lvl="0" indent="-228600" algn="l" rtl="0">
              <a:lnSpc>
                <a:spcPct val="100000"/>
              </a:lnSpc>
              <a:spcBef>
                <a:spcPts val="0"/>
              </a:spcBef>
              <a:spcAft>
                <a:spcPts val="0"/>
              </a:spcAft>
              <a:buSzPts val="1400"/>
              <a:buNone/>
            </a:pPr>
            <a:r>
              <a:rPr lang="fr-FR"/>
              <a:t>151       Brazos Valley Groundwater Conservation District (Tex.)</a:t>
            </a:r>
            <a:endParaRPr/>
          </a:p>
          <a:p>
            <a:pPr marL="457200" lvl="0" indent="-228600" algn="l" rtl="0">
              <a:lnSpc>
                <a:spcPct val="100000"/>
              </a:lnSpc>
              <a:spcBef>
                <a:spcPts val="0"/>
              </a:spcBef>
              <a:spcAft>
                <a:spcPts val="0"/>
              </a:spcAft>
              <a:buSzPts val="1400"/>
              <a:buNone/>
            </a:pPr>
            <a:r>
              <a:rPr lang="fr-FR"/>
              <a:t>368       $b Conservation district   </a:t>
            </a:r>
            <a:r>
              <a:rPr lang="fr-FR" i="1"/>
              <a:t>or if using LCSH: </a:t>
            </a:r>
            <a:r>
              <a:rPr lang="fr-FR"/>
              <a:t>Water districts $2 lcsh</a:t>
            </a:r>
            <a:endParaRPr/>
          </a:p>
          <a:p>
            <a:pPr marL="457200" lvl="0" indent="-228600" algn="l" rtl="0">
              <a:lnSpc>
                <a:spcPct val="100000"/>
              </a:lnSpc>
              <a:spcBef>
                <a:spcPts val="0"/>
              </a:spcBef>
              <a:spcAft>
                <a:spcPts val="0"/>
              </a:spcAft>
              <a:buSzPts val="1400"/>
              <a:buNone/>
            </a:pPr>
            <a:r>
              <a:rPr lang="fr-FR"/>
              <a:t>370       $c United States $e Hearne (Tex.) $f Brazos County (Tex.) $f Robertson County (Tex.) $2 naf</a:t>
            </a:r>
            <a:endParaRPr/>
          </a:p>
          <a:p>
            <a:pPr marL="457200" lvl="0" indent="-228600" algn="l" rtl="0">
              <a:lnSpc>
                <a:spcPct val="100000"/>
              </a:lnSpc>
              <a:spcBef>
                <a:spcPts val="0"/>
              </a:spcBef>
              <a:spcAft>
                <a:spcPts val="0"/>
              </a:spcAft>
              <a:buSzPts val="1400"/>
              <a:buNone/>
            </a:pPr>
            <a:r>
              <a:rPr lang="fr-FR"/>
              <a:t>371       112 West 3rd Street $b Hearne $c TX $e 77859 </a:t>
            </a:r>
            <a:endParaRPr/>
          </a:p>
          <a:p>
            <a:pPr marL="457200" lvl="0" indent="-228600" algn="l" rtl="0">
              <a:lnSpc>
                <a:spcPct val="100000"/>
              </a:lnSpc>
              <a:spcBef>
                <a:spcPts val="0"/>
              </a:spcBef>
              <a:spcAft>
                <a:spcPts val="0"/>
              </a:spcAft>
              <a:buSzPts val="1400"/>
              <a:buNone/>
            </a:pPr>
            <a:r>
              <a:rPr lang="fr-FR"/>
              <a:t>372       Water conservation $2 lcsh    </a:t>
            </a:r>
            <a:r>
              <a:rPr lang="fr-FR" i="1"/>
              <a:t>or perhaps: </a:t>
            </a:r>
            <a:r>
              <a:rPr lang="fr-FR"/>
              <a:t>Water conservation--Texas--Brazos County $a Water conservation--Texas--Robertson County $2 lcsh</a:t>
            </a:r>
            <a:endParaRPr/>
          </a:p>
          <a:p>
            <a:pPr marL="457200" lvl="0" indent="-228600" algn="l" rtl="0">
              <a:lnSpc>
                <a:spcPct val="100000"/>
              </a:lnSpc>
              <a:spcBef>
                <a:spcPts val="0"/>
              </a:spcBef>
              <a:spcAft>
                <a:spcPts val="0"/>
              </a:spcAft>
              <a:buSzPts val="1400"/>
              <a:buNone/>
            </a:pPr>
            <a:r>
              <a:rPr lang="fr-FR"/>
              <a:t>451       BVGCD (Tex.)</a:t>
            </a:r>
            <a:endParaRPr/>
          </a:p>
          <a:p>
            <a:pPr marL="457200" lvl="0" indent="-228600" algn="l" rtl="0">
              <a:lnSpc>
                <a:spcPct val="100000"/>
              </a:lnSpc>
              <a:spcBef>
                <a:spcPts val="0"/>
              </a:spcBef>
              <a:spcAft>
                <a:spcPts val="0"/>
              </a:spcAft>
              <a:buSzPts val="1400"/>
              <a:buNone/>
            </a:pPr>
            <a:r>
              <a:rPr lang="fr-FR"/>
              <a:t>781 _0   $z Texas $z Brazos Valley Groundwater Conservation District</a:t>
            </a:r>
            <a:endParaRPr/>
          </a:p>
          <a:p>
            <a:pPr marL="0" lvl="0" indent="0" algn="l" rtl="0">
              <a:lnSpc>
                <a:spcPct val="100000"/>
              </a:lnSpc>
              <a:spcBef>
                <a:spcPts val="0"/>
              </a:spcBef>
              <a:spcAft>
                <a:spcPts val="0"/>
              </a:spcAft>
              <a:buSzPts val="1400"/>
              <a:buNone/>
            </a:pPr>
            <a:endParaRPr/>
          </a:p>
        </p:txBody>
      </p:sp>
      <p:sp>
        <p:nvSpPr>
          <p:cNvPr id="1675" name="Google Shape;1675;p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p1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1" name="Google Shape;1681;p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18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Oct. 31, 2016</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This is an example of an historical place that no longer exists.  LC-PCC PS for 16.2.2.4 says “If the smaller place has changed its name or has ceased to exist, use as a qualifier the name the larger place had during the period in which the name of the smaller place is applicable.”  The province of Newfoundland changed its name to Newfoundland and Labrador in December 2001.  Rantem ceased to exist by 1960.  Therefore, following the abbreviations found in Appendix B.11, the qualifier used for Rantem should be Nfld. rather than N.L.</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Ref status: n    Subj: a    Subj use: a</a:t>
            </a:r>
            <a:endParaRPr/>
          </a:p>
          <a:p>
            <a:pPr marL="457200" lvl="0" indent="-228600" algn="l" rtl="0">
              <a:lnSpc>
                <a:spcPct val="100000"/>
              </a:lnSpc>
              <a:spcBef>
                <a:spcPts val="0"/>
              </a:spcBef>
              <a:spcAft>
                <a:spcPts val="0"/>
              </a:spcAft>
              <a:buSzPts val="1400"/>
              <a:buNone/>
            </a:pPr>
            <a:r>
              <a:rPr lang="fr-FR" sz="1200"/>
              <a:t>034      $d W0535130 $e W0535130 $f N0474140 $g N0474140 $2 cgndb</a:t>
            </a:r>
            <a:endParaRPr sz="1200"/>
          </a:p>
          <a:p>
            <a:pPr marL="457200" lvl="0" indent="-228600" algn="l" rtl="0">
              <a:lnSpc>
                <a:spcPct val="100000"/>
              </a:lnSpc>
              <a:spcBef>
                <a:spcPts val="0"/>
              </a:spcBef>
              <a:spcAft>
                <a:spcPts val="0"/>
              </a:spcAft>
              <a:buSzPts val="1400"/>
              <a:buNone/>
            </a:pPr>
            <a:r>
              <a:rPr lang="fr-FR" sz="1200"/>
              <a:t>034      $d -53.8582999 $e -53.8582999 $f 47.6943999 $g 47.6943999 $2 cgndb</a:t>
            </a:r>
            <a:endParaRPr sz="1200"/>
          </a:p>
          <a:p>
            <a:pPr marL="457200" lvl="0" indent="-228600" algn="l" rtl="0">
              <a:lnSpc>
                <a:spcPct val="100000"/>
              </a:lnSpc>
              <a:spcBef>
                <a:spcPts val="0"/>
              </a:spcBef>
              <a:spcAft>
                <a:spcPts val="0"/>
              </a:spcAft>
              <a:buSzPts val="1400"/>
              <a:buNone/>
            </a:pPr>
            <a:r>
              <a:rPr lang="fr-FR" sz="1200"/>
              <a:t>034      $d W0535300 $e W0535300 $f N0474100 $g N0474100 $2 wikiped</a:t>
            </a:r>
            <a:endParaRPr sz="1200"/>
          </a:p>
          <a:p>
            <a:pPr marL="457200" lvl="0" indent="-228600" algn="l" rtl="0">
              <a:lnSpc>
                <a:spcPct val="100000"/>
              </a:lnSpc>
              <a:spcBef>
                <a:spcPts val="0"/>
              </a:spcBef>
              <a:spcAft>
                <a:spcPts val="0"/>
              </a:spcAft>
              <a:buSzPts val="1400"/>
              <a:buNone/>
            </a:pPr>
            <a:r>
              <a:rPr lang="fr-FR" sz="1200"/>
              <a:t>034      $d W0535700 $e W0535700 $f N0474200 $g N0474200 $2 nlaci</a:t>
            </a:r>
            <a:endParaRPr sz="1200" i="1"/>
          </a:p>
          <a:p>
            <a:pPr marL="457200" lvl="0" indent="-228600" algn="l" rtl="0">
              <a:lnSpc>
                <a:spcPct val="100000"/>
              </a:lnSpc>
              <a:spcBef>
                <a:spcPts val="0"/>
              </a:spcBef>
              <a:spcAft>
                <a:spcPts val="0"/>
              </a:spcAft>
              <a:buSzPts val="1400"/>
              <a:buNone/>
            </a:pPr>
            <a:r>
              <a:rPr lang="fr-FR" sz="1200"/>
              <a:t>043       n-cn-nf</a:t>
            </a:r>
            <a:endParaRPr sz="1200"/>
          </a:p>
          <a:p>
            <a:pPr marL="457200" lvl="0" indent="-228600" algn="l" rtl="0">
              <a:lnSpc>
                <a:spcPct val="100000"/>
              </a:lnSpc>
              <a:spcBef>
                <a:spcPts val="0"/>
              </a:spcBef>
              <a:spcAft>
                <a:spcPts val="0"/>
              </a:spcAft>
              <a:buSzPts val="1400"/>
              <a:buNone/>
            </a:pPr>
            <a:r>
              <a:rPr lang="fr-FR" sz="1200"/>
              <a:t>046       $s 1869 $t [..1960] $2 edtf      </a:t>
            </a:r>
            <a:r>
              <a:rPr lang="fr-FR" sz="1200" i="1"/>
              <a:t>[This is the way “1960 or earlier” is coded in EDTF. A cataloger would have to look up the EDTF specification to figure this one out.]</a:t>
            </a:r>
            <a:endParaRPr/>
          </a:p>
          <a:p>
            <a:pPr marL="457200" lvl="0" indent="-228600" algn="l" rtl="0">
              <a:lnSpc>
                <a:spcPct val="100000"/>
              </a:lnSpc>
              <a:spcBef>
                <a:spcPts val="0"/>
              </a:spcBef>
              <a:spcAft>
                <a:spcPts val="0"/>
              </a:spcAft>
              <a:buSzPts val="1400"/>
              <a:buNone/>
            </a:pPr>
            <a:r>
              <a:rPr lang="fr-FR" sz="1200"/>
              <a:t>151       Rantem (Nfld.)</a:t>
            </a:r>
            <a:endParaRPr/>
          </a:p>
          <a:p>
            <a:pPr marL="457200" lvl="0" indent="-228600" algn="l" rtl="0">
              <a:lnSpc>
                <a:spcPct val="100000"/>
              </a:lnSpc>
              <a:spcBef>
                <a:spcPts val="0"/>
              </a:spcBef>
              <a:spcAft>
                <a:spcPts val="0"/>
              </a:spcAft>
              <a:buSzPts val="1400"/>
              <a:buNone/>
            </a:pPr>
            <a:r>
              <a:rPr lang="fr-FR" sz="1200"/>
              <a:t>368       $b Unincorporated area </a:t>
            </a:r>
            <a:r>
              <a:rPr lang="fr-FR" sz="1200" i="1"/>
              <a:t>or if using LCSH: </a:t>
            </a:r>
            <a:r>
              <a:rPr lang="fr-FR" sz="1200"/>
              <a:t>Unincorporated areas $2 lcsh $b Vacated settlement or $b Abandoned community </a:t>
            </a:r>
            <a:r>
              <a:rPr lang="fr-FR" sz="1200" i="1"/>
              <a:t>or if using LCSH perhaps: </a:t>
            </a:r>
            <a:r>
              <a:rPr lang="fr-FR" sz="1200"/>
              <a:t>Extinct cities $2 lcsh</a:t>
            </a:r>
            <a:endParaRPr sz="1200"/>
          </a:p>
          <a:p>
            <a:pPr marL="218290" lvl="0" indent="-218290" algn="l" rtl="0">
              <a:lnSpc>
                <a:spcPct val="100000"/>
              </a:lnSpc>
              <a:spcBef>
                <a:spcPts val="0"/>
              </a:spcBef>
              <a:spcAft>
                <a:spcPts val="0"/>
              </a:spcAft>
              <a:buSzPts val="1400"/>
              <a:buFont typeface="Calibri"/>
              <a:buAutoNum type="arabicPlain" startAt="370"/>
            </a:pPr>
            <a:r>
              <a:rPr lang="fr-FR" sz="1200"/>
              <a:t>      $c Canada $e Newfoundland $2 naf</a:t>
            </a:r>
            <a:endParaRPr sz="1200"/>
          </a:p>
          <a:p>
            <a:pPr marL="457200" lvl="0" indent="-228600" algn="l" rtl="0">
              <a:lnSpc>
                <a:spcPct val="100000"/>
              </a:lnSpc>
              <a:spcBef>
                <a:spcPts val="0"/>
              </a:spcBef>
              <a:spcAft>
                <a:spcPts val="0"/>
              </a:spcAft>
              <a:buSzPts val="1400"/>
              <a:buNone/>
            </a:pPr>
            <a:r>
              <a:rPr lang="fr-FR" sz="1200"/>
              <a:t>781 _0   $z Newfoundland and Labrador $z Rantem (Nfld.)</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SHM H 715 Extinct cities says: “If it is necessary to assign as a subject heading the name of a city or town that existed beyond 1500, or that still exists, establish it as a name heading” and “As a geographic subdivision, the heading for an extinct city is divided through the appropriate modern jurisdiction.”  Similar information is found in SHM H 830 Geographic Subdivision: “As a general rule, subdivide to subordinate localities located wholly within a country by interposing the name of the relevant country between the heading and the name of the subordinate locality.  Subordinate localities include: subordinate political jurisdictions, such as provinces, districts, counties, cities, etc.; historic kingdoms, principalities, etc. ... Divide historic kingdoms, former jurisdictions, extinct cities, etc., that lie wholly within a currently existing jurisdiction through that jurisdiction. ... If the heading for the locality being brought out as a geographic subdivision has as its qualifier the same name as the country or division through which it is being subdivided, delete the country or division name from the qualifier of the locality, even if it is abbreviated, in order to avoid redundancy.  Retain in parentheses any other data included in the qualifier to differentiate the heading, including names of obsolete jurisdictions.”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Heading: Matabeleland (Southern Rhodesia)</a:t>
            </a:r>
            <a:endParaRPr/>
          </a:p>
          <a:p>
            <a:pPr marL="457200" lvl="0" indent="-228600" algn="l" rtl="0">
              <a:lnSpc>
                <a:spcPct val="100000"/>
              </a:lnSpc>
              <a:spcBef>
                <a:spcPts val="0"/>
              </a:spcBef>
              <a:spcAft>
                <a:spcPts val="0"/>
              </a:spcAft>
              <a:buSzPts val="1400"/>
              <a:buNone/>
            </a:pPr>
            <a:r>
              <a:rPr lang="fr-FR" sz="1200" i="1"/>
              <a:t>Subdivision usage:</a:t>
            </a:r>
            <a:r>
              <a:rPr lang="fr-FR" sz="1200"/>
              <a:t> 650 #0 $a Gold mines and mining $z Zimbabwe $z Matabeleland (Southern Rhodesia)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Heading:</a:t>
            </a:r>
            <a:r>
              <a:rPr lang="fr-FR" sz="1200"/>
              <a:t> Sibirskiĭ kraĭ (R.S.F.S.R.)  </a:t>
            </a:r>
            <a:r>
              <a:rPr lang="fr-FR" sz="1200" i="1"/>
              <a:t>[a jurisdiction that existed only during the period of the Soviet Union]</a:t>
            </a:r>
            <a:endParaRPr sz="1200"/>
          </a:p>
          <a:p>
            <a:pPr marL="457200" lvl="0" indent="-228600" algn="l" rtl="0">
              <a:lnSpc>
                <a:spcPct val="100000"/>
              </a:lnSpc>
              <a:spcBef>
                <a:spcPts val="0"/>
              </a:spcBef>
              <a:spcAft>
                <a:spcPts val="0"/>
              </a:spcAft>
              <a:buSzPts val="1400"/>
              <a:buNone/>
            </a:pPr>
            <a:r>
              <a:rPr lang="fr-FR" sz="1200" i="1"/>
              <a:t>Subdivision usage: </a:t>
            </a:r>
            <a:r>
              <a:rPr lang="fr-FR" sz="1200"/>
              <a:t>650 #0 $a Minorities $z Russia (Federation) $z Sibirskiĭkraĭ (R.S.F.S.R.)</a:t>
            </a:r>
            <a:endParaRPr/>
          </a:p>
          <a:p>
            <a:pPr marL="0" lvl="0" indent="0" algn="l" rtl="0">
              <a:lnSpc>
                <a:spcPct val="100000"/>
              </a:lnSpc>
              <a:spcBef>
                <a:spcPts val="0"/>
              </a:spcBef>
              <a:spcAft>
                <a:spcPts val="0"/>
              </a:spcAft>
              <a:buSzPts val="1400"/>
              <a:buNone/>
            </a:pPr>
            <a:endParaRPr/>
          </a:p>
        </p:txBody>
      </p:sp>
      <p:sp>
        <p:nvSpPr>
          <p:cNvPr id="1688" name="Google Shape;1688;p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1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5" name="Google Shape;1695;p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8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Image “Balancing Question Mark With Earth” courtesy of jscreationzs / FreeDigitalPhotos.net</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02" name="Google Shape;1702;p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a:t>À noter qu'il s'agit d'une notice du RVM et qu'elle présente une pratique différente dans l'indication de la forme de la subdivision (667 plutôt que 781).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September 17, 2018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 group 2 heading that was needed as a subject, and established in the subject authority file - note the LCCN prefix of “sh” rather than one beginning with “n”. The 008/10 (Rules) is coded “n” for “not applicable” (since no descriptive cataloging rules were used to formulate this heading).  Note also the presence of a broader topical subject term (550), found only in subject authority records.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In case anyone inquires further: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008/10  Descriptive cataloging rules code </a:t>
            </a:r>
            <a:endParaRPr/>
          </a:p>
          <a:p>
            <a:pPr marL="457200" lvl="0" indent="-228600" algn="l" rtl="0">
              <a:lnSpc>
                <a:spcPct val="100000"/>
              </a:lnSpc>
              <a:spcBef>
                <a:spcPts val="0"/>
              </a:spcBef>
              <a:spcAft>
                <a:spcPts val="0"/>
              </a:spcAft>
              <a:buSzPts val="1400"/>
              <a:buNone/>
            </a:pPr>
            <a:r>
              <a:rPr lang="fr-FR"/>
              <a:t>Represents the cataloging rules used for establishing the name, name/title, or uniform title heading in the 1xx field.</a:t>
            </a:r>
            <a:endParaRPr/>
          </a:p>
          <a:p>
            <a:pPr marL="457200" lvl="0" indent="-228600" algn="l" rtl="0">
              <a:lnSpc>
                <a:spcPct val="100000"/>
              </a:lnSpc>
              <a:spcBef>
                <a:spcPts val="0"/>
              </a:spcBef>
              <a:spcAft>
                <a:spcPts val="0"/>
              </a:spcAft>
              <a:buSzPts val="1400"/>
              <a:buNone/>
            </a:pPr>
            <a:r>
              <a:rPr lang="fr-FR"/>
              <a:t>The possible values are:</a:t>
            </a:r>
            <a:endParaRPr/>
          </a:p>
          <a:p>
            <a:pPr marL="457200" lvl="0" indent="-228600" algn="l" rtl="0">
              <a:lnSpc>
                <a:spcPct val="100000"/>
              </a:lnSpc>
              <a:spcBef>
                <a:spcPts val="0"/>
              </a:spcBef>
              <a:spcAft>
                <a:spcPts val="0"/>
              </a:spcAft>
              <a:buSzPts val="1400"/>
              <a:buNone/>
            </a:pPr>
            <a:r>
              <a:rPr lang="fr-FR"/>
              <a:t>a   Earlier rules </a:t>
            </a:r>
            <a:endParaRPr/>
          </a:p>
          <a:p>
            <a:pPr marL="457200" lvl="0" indent="-228600" algn="l" rtl="0">
              <a:lnSpc>
                <a:spcPct val="100000"/>
              </a:lnSpc>
              <a:spcBef>
                <a:spcPts val="0"/>
              </a:spcBef>
              <a:spcAft>
                <a:spcPts val="0"/>
              </a:spcAft>
              <a:buSzPts val="1400"/>
              <a:buNone/>
            </a:pPr>
            <a:r>
              <a:rPr lang="fr-FR"/>
              <a:t>b   AACR1 </a:t>
            </a:r>
            <a:endParaRPr/>
          </a:p>
          <a:p>
            <a:pPr marL="457200" lvl="0" indent="-228600" algn="l" rtl="0">
              <a:lnSpc>
                <a:spcPct val="100000"/>
              </a:lnSpc>
              <a:spcBef>
                <a:spcPts val="0"/>
              </a:spcBef>
              <a:spcAft>
                <a:spcPts val="0"/>
              </a:spcAft>
              <a:buSzPts val="1400"/>
              <a:buNone/>
            </a:pPr>
            <a:r>
              <a:rPr lang="fr-FR"/>
              <a:t>c   AACR2 </a:t>
            </a:r>
            <a:endParaRPr/>
          </a:p>
          <a:p>
            <a:pPr marL="457200" lvl="0" indent="-228600" algn="l" rtl="0">
              <a:lnSpc>
                <a:spcPct val="100000"/>
              </a:lnSpc>
              <a:spcBef>
                <a:spcPts val="0"/>
              </a:spcBef>
              <a:spcAft>
                <a:spcPts val="0"/>
              </a:spcAft>
              <a:buSzPts val="1400"/>
              <a:buNone/>
            </a:pPr>
            <a:r>
              <a:rPr lang="fr-FR"/>
              <a:t>d   AACR2 compatible heading </a:t>
            </a:r>
            <a:endParaRPr/>
          </a:p>
          <a:p>
            <a:pPr marL="457200" lvl="0" indent="-228600" algn="l" rtl="0">
              <a:lnSpc>
                <a:spcPct val="100000"/>
              </a:lnSpc>
              <a:spcBef>
                <a:spcPts val="0"/>
              </a:spcBef>
              <a:spcAft>
                <a:spcPts val="0"/>
              </a:spcAft>
              <a:buSzPts val="1400"/>
              <a:buNone/>
            </a:pPr>
            <a:r>
              <a:rPr lang="fr-FR"/>
              <a:t>n   Not applicable </a:t>
            </a:r>
            <a:endParaRPr/>
          </a:p>
          <a:p>
            <a:pPr marL="457200" lvl="0" indent="-228600" algn="l" rtl="0">
              <a:lnSpc>
                <a:spcPct val="100000"/>
              </a:lnSpc>
              <a:spcBef>
                <a:spcPts val="0"/>
              </a:spcBef>
              <a:spcAft>
                <a:spcPts val="0"/>
              </a:spcAft>
              <a:buSzPts val="1400"/>
              <a:buNone/>
            </a:pPr>
            <a:r>
              <a:rPr lang="fr-FR"/>
              <a:t>z   Other</a:t>
            </a:r>
            <a:endParaRPr/>
          </a:p>
          <a:p>
            <a:pPr marL="0" lvl="0" indent="0" algn="l" rtl="0">
              <a:lnSpc>
                <a:spcPct val="100000"/>
              </a:lnSpc>
              <a:spcBef>
                <a:spcPts val="0"/>
              </a:spcBef>
              <a:spcAft>
                <a:spcPts val="0"/>
              </a:spcAft>
              <a:buSzPts val="1400"/>
              <a:buNone/>
            </a:pPr>
            <a:endParaRPr/>
          </a:p>
        </p:txBody>
      </p:sp>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updated screenshot, removed reference to Chapter 12 on slide given RDA Toolkit Restructure and Redesign project, revised speaker notes.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Typically, guidelines for describing places in authority records would be found in RDA chapters 12 and 16, but chapter 12 has not been developed, and chapter 16 is not complete.  At the present time, chapter 16 only provides general guidelines and instructions on choosing and recording preferred and variant names for places.  The only places currently covered are the same kinds of places that were covered by chapter 25 of AACR2, i.e., places that could be considered capable of authorship, or in RDA parlance, places that can be associated with group 1 entities as creators, contributors, etc. of/to works, expressions, manifestations, or items.  The section on constructing access points for places is not yet developed in RDA.  For names of places used as the names of governments, RDA refers catalogers to chapter 11 (11.2.2.5.4 for the preferred name and 11.13.1.1 for construction of access points).  However, there are several LC-PCC Policy Statements for 16.4 that deal with access points for places.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Since all the places we are covering in this module are considered jurisdictions, and jurisdictions are corporate bodies, all of the appropriate guidelines in chapters 8 and 11 apply to them as well as what is in chapter 16.  The core elements in chapter 11 apply, and other elements applicable to corporate bodies (e.g., associated place, associated date, associated institution, language of the body, corporate history) can also be recorded for places.</a:t>
            </a:r>
            <a:endParaRPr/>
          </a:p>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NAR for jurisdiction: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Manitoba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NAR for subordinate unit of Manitoba: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Manitoba. $b Department of Education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Manitoba. $b Legislative Assembly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NAR for work/expression created by Manitoba: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Manitoba. $t Highway Traffic Act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Manitoba. $t Laws, etc. (Statutes : 1871)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Manitoba. $t Laws, etc. (Statutes : 1871). $l French</a:t>
            </a:r>
            <a:endParaRPr/>
          </a:p>
          <a:p>
            <a:pPr marL="0" lvl="0" indent="0" algn="l" rtl="0">
              <a:lnSpc>
                <a:spcPct val="100000"/>
              </a:lnSpc>
              <a:spcBef>
                <a:spcPts val="0"/>
              </a:spcBef>
              <a:spcAft>
                <a:spcPts val="0"/>
              </a:spcAft>
              <a:buSzPts val="1400"/>
              <a:buNone/>
            </a:pPr>
            <a:endParaRPr/>
          </a:p>
        </p:txBody>
      </p:sp>
      <p:sp>
        <p:nvSpPr>
          <p:cNvPr id="261" name="Google Shape;2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Another example of an RDA geographic name authority, in this case for a neighborhood in Vancouver, British Columbia.  Note the tagging in the authorized access point is 151.  The 010 prefix beginning with “n” indicates this is a name authority record, and the combination of codes in 008/10 (Rules) and 040 subfield $e indicate that this is an RDA record.</a:t>
            </a:r>
            <a:endParaRPr/>
          </a:p>
          <a:p>
            <a:pPr marL="0" lvl="0" indent="0" algn="l" rtl="0">
              <a:lnSpc>
                <a:spcPct val="100000"/>
              </a:lnSpc>
              <a:spcBef>
                <a:spcPts val="0"/>
              </a:spcBef>
              <a:spcAft>
                <a:spcPts val="0"/>
              </a:spcAft>
              <a:buSzPts val="1400"/>
              <a:buNone/>
            </a:pPr>
            <a:endParaRPr/>
          </a:p>
        </p:txBody>
      </p:sp>
      <p:sp>
        <p:nvSpPr>
          <p:cNvPr id="269" name="Google Shape;2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9" name="Google Shape;2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March 4, 2020: updated notes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Example showing how the 151 in the authority record becomes 110, 651, and 710 in bibliographic records.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In the second bibliographic example, the first 710 is lacking a relationship designator.  This is because there is currently no appropriate relationship designator available in RDA I.2.2 (Relationship Designators for Other Persons, Families, or Corporate Bodies Associated with a Work) to describe this particular type of relationship (“prepared for the Government of the Republic of Zambia”).  PCC participants may suggest new relationship designators for RDA by filling out a form on the PCC website (</a:t>
            </a:r>
            <a:r>
              <a:rPr lang="fr-FR" u="sng">
                <a:solidFill>
                  <a:schemeClr val="hlink"/>
                </a:solidFill>
                <a:hlinkClick r:id="rId3"/>
              </a:rPr>
              <a:t>http://www.loc.gov/aba/pcc/scs/RD-Requests.html</a:t>
            </a:r>
            <a:r>
              <a:rPr lang="fr-FR"/>
              <a:t>), which will then be reviewed by the PCC Standing Committee on Standards.  If the Standing Committee approves the proposal, it will forward it to the ALA representative to the RSC for submission as a fast track proposal.</a:t>
            </a:r>
            <a:endParaRPr/>
          </a:p>
          <a:p>
            <a:pPr marL="457200" lvl="0" indent="-228600" algn="l" rtl="0">
              <a:lnSpc>
                <a:spcPct val="100000"/>
              </a:lnSpc>
              <a:spcBef>
                <a:spcPts val="0"/>
              </a:spcBef>
              <a:spcAft>
                <a:spcPts val="0"/>
              </a:spcAft>
              <a:buSzPts val="1400"/>
              <a:buNone/>
            </a:pPr>
            <a:endParaRPr/>
          </a:p>
        </p:txBody>
      </p:sp>
      <p:sp>
        <p:nvSpPr>
          <p:cNvPr id="287" name="Google Shape;2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97" name="Google Shape;2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August 13, 2019</a:t>
            </a:r>
            <a:endParaRPr/>
          </a:p>
          <a:p>
            <a:pPr marL="457200" marR="0" lvl="0" indent="-228600" algn="l" rtl="0">
              <a:lnSpc>
                <a:spcPct val="100000"/>
              </a:lnSpc>
              <a:spcBef>
                <a:spcPts val="0"/>
              </a:spcBef>
              <a:spcAft>
                <a:spcPts val="0"/>
              </a:spcAft>
              <a:buSzPts val="1400"/>
              <a:buNone/>
            </a:pPr>
            <a:r>
              <a:rPr lang="fr-FR"/>
              <a:t>ANIMATED SLIDE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The incorrectly coded ones are: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410 2_ Republic of Botswana - should be 451</a:t>
            </a:r>
            <a:endParaRPr/>
          </a:p>
          <a:p>
            <a:pPr marL="457200" marR="0" lvl="0" indent="-228600" algn="l" rtl="0">
              <a:lnSpc>
                <a:spcPct val="100000"/>
              </a:lnSpc>
              <a:spcBef>
                <a:spcPts val="0"/>
              </a:spcBef>
              <a:spcAft>
                <a:spcPts val="0"/>
              </a:spcAft>
              <a:buSzPts val="1400"/>
              <a:buNone/>
            </a:pPr>
            <a:r>
              <a:rPr lang="fr-FR"/>
              <a:t>410 1_ Government of Belize - should be 451</a:t>
            </a:r>
            <a:endParaRPr/>
          </a:p>
          <a:p>
            <a:pPr marL="457200" marR="0" lvl="0" indent="-228600" algn="l" rtl="0">
              <a:lnSpc>
                <a:spcPct val="100000"/>
              </a:lnSpc>
              <a:spcBef>
                <a:spcPts val="0"/>
              </a:spcBef>
              <a:spcAft>
                <a:spcPts val="0"/>
              </a:spcAft>
              <a:buSzPts val="1400"/>
              <a:buNone/>
            </a:pPr>
            <a:r>
              <a:rPr lang="fr-FR"/>
              <a:t>151  Canada. $b Embassy (France) - should be 110 1_</a:t>
            </a:r>
            <a:endParaRPr/>
          </a:p>
          <a:p>
            <a:pPr marL="457200" marR="0" lvl="0" indent="-228600" algn="l" rtl="0">
              <a:lnSpc>
                <a:spcPct val="100000"/>
              </a:lnSpc>
              <a:spcBef>
                <a:spcPts val="0"/>
              </a:spcBef>
              <a:spcAft>
                <a:spcPts val="0"/>
              </a:spcAft>
              <a:buSzPts val="1400"/>
              <a:buNone/>
            </a:pPr>
            <a:r>
              <a:rPr lang="fr-FR"/>
              <a:t>410 2_ N.S.W. - should be 451</a:t>
            </a:r>
            <a:endParaRPr/>
          </a:p>
          <a:p>
            <a:pPr marL="457200" marR="0" lvl="0" indent="-228600" algn="l" rtl="0">
              <a:lnSpc>
                <a:spcPct val="100000"/>
              </a:lnSpc>
              <a:spcBef>
                <a:spcPts val="0"/>
              </a:spcBef>
              <a:spcAft>
                <a:spcPts val="0"/>
              </a:spcAft>
              <a:buSzPts val="1400"/>
              <a:buNone/>
            </a:pPr>
            <a:r>
              <a:rPr lang="fr-FR"/>
              <a:t>151  Ontario International Airport (Calif.) - should be 110 2_ - airports are not treated/coded as geographic places unless they are military installations (air bases)</a:t>
            </a:r>
            <a:endParaRPr/>
          </a:p>
          <a:p>
            <a:pPr marL="457200" marR="0" lvl="0" indent="-228600" algn="l" rtl="0">
              <a:lnSpc>
                <a:spcPct val="100000"/>
              </a:lnSpc>
              <a:spcBef>
                <a:spcPts val="0"/>
              </a:spcBef>
              <a:spcAft>
                <a:spcPts val="0"/>
              </a:spcAft>
              <a:buSzPts val="1400"/>
              <a:buNone/>
            </a:pPr>
            <a:r>
              <a:rPr lang="fr-FR"/>
              <a:t>110 2_ Skagit Soil Conservation District (Wash.) - should be 151</a:t>
            </a:r>
            <a:endParaRPr/>
          </a:p>
          <a:p>
            <a:pPr marL="457200" marR="0" lvl="0" indent="-228600" algn="l" rtl="0">
              <a:lnSpc>
                <a:spcPct val="100000"/>
              </a:lnSpc>
              <a:spcBef>
                <a:spcPts val="0"/>
              </a:spcBef>
              <a:spcAft>
                <a:spcPts val="0"/>
              </a:spcAft>
              <a:buSzPts val="1400"/>
              <a:buNone/>
            </a:pPr>
            <a:r>
              <a:rPr lang="fr-FR"/>
              <a:t>451  Chicago (Ill.). $b Wrigleyville - should be 410 1_</a:t>
            </a:r>
            <a:endParaRPr/>
          </a:p>
          <a:p>
            <a:pPr marL="457200" marR="0" lvl="0" indent="-228600" algn="l" rtl="0">
              <a:lnSpc>
                <a:spcPct val="100000"/>
              </a:lnSpc>
              <a:spcBef>
                <a:spcPts val="0"/>
              </a:spcBef>
              <a:spcAft>
                <a:spcPts val="0"/>
              </a:spcAft>
              <a:buSzPts val="1400"/>
              <a:buNone/>
            </a:pPr>
            <a:r>
              <a:rPr lang="fr-FR"/>
              <a:t>151  Anchorage School District (Alaska) - should be 110 2_ - school districts are not treated/coded as geographic places </a:t>
            </a:r>
            <a:endParaRPr/>
          </a:p>
          <a:p>
            <a:pPr marL="457200" marR="0" lvl="0" indent="-228600" algn="l" rtl="0">
              <a:lnSpc>
                <a:spcPct val="100000"/>
              </a:lnSpc>
              <a:spcBef>
                <a:spcPts val="0"/>
              </a:spcBef>
              <a:spcAft>
                <a:spcPts val="0"/>
              </a:spcAft>
              <a:buSzPts val="1400"/>
              <a:buNone/>
            </a:pPr>
            <a:r>
              <a:rPr lang="fr-FR"/>
              <a:t>In case anyone asks, there is also a place in Kentucky named Anchorage, so that may be the reason the Anchorage School District was qualified by (Alaska).</a:t>
            </a:r>
            <a:endParaRPr/>
          </a:p>
          <a:p>
            <a:pPr marL="457200" lvl="0" indent="-228600" algn="l" rtl="0">
              <a:lnSpc>
                <a:spcPct val="100000"/>
              </a:lnSpc>
              <a:spcBef>
                <a:spcPts val="0"/>
              </a:spcBef>
              <a:spcAft>
                <a:spcPts val="0"/>
              </a:spcAft>
              <a:buSzPts val="1400"/>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a:t>Updated: Feb. 24, 2014</a:t>
            </a:r>
            <a:endParaRPr/>
          </a:p>
          <a:p>
            <a:pPr marL="0" lvl="0" indent="0" algn="l" rtl="0">
              <a:lnSpc>
                <a:spcPct val="100000"/>
              </a:lnSpc>
              <a:spcBef>
                <a:spcPts val="0"/>
              </a:spcBef>
              <a:spcAft>
                <a:spcPts val="0"/>
              </a:spcAft>
              <a:buSzPts val="1400"/>
              <a:buNone/>
            </a:pPr>
            <a:endParaRPr/>
          </a:p>
        </p:txBody>
      </p:sp>
      <p:sp>
        <p:nvSpPr>
          <p:cNvPr id="313" name="Google Shape;31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The NAR on the previous slide shows that this entity is a geographic place/jurisdiction, tagged 151.  In the bibliographic record, the 610 10 should be 651 _0.  The 710 first indicator should be a 1, for a corporate body jurisdictional access point.</a:t>
            </a:r>
            <a:endParaRPr/>
          </a:p>
          <a:p>
            <a:pPr marL="0" lvl="0" indent="0" algn="l" rtl="0">
              <a:lnSpc>
                <a:spcPct val="100000"/>
              </a:lnSpc>
              <a:spcBef>
                <a:spcPts val="0"/>
              </a:spcBef>
              <a:spcAft>
                <a:spcPts val="0"/>
              </a:spcAft>
              <a:buSzPts val="1400"/>
              <a:buNone/>
            </a:pPr>
            <a:endParaRPr/>
          </a:p>
        </p:txBody>
      </p:sp>
      <p:sp>
        <p:nvSpPr>
          <p:cNvPr id="321" name="Google Shape;32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updated to reflect current RDA language.</a:t>
            </a:r>
            <a:endParaRPr/>
          </a:p>
          <a:p>
            <a:pPr marL="457200" lvl="0" indent="-228600" algn="l" rtl="0">
              <a:lnSpc>
                <a:spcPct val="100000"/>
              </a:lnSpc>
              <a:spcBef>
                <a:spcPts val="0"/>
              </a:spcBef>
              <a:spcAft>
                <a:spcPts val="0"/>
              </a:spcAft>
              <a:buSzPts val="1400"/>
              <a:buNone/>
            </a:pPr>
            <a:r>
              <a:rPr lang="fr-FR"/>
              <a:t>December 12, 2016. Language updated to reflect current RDA language; “work” added to third bullet point, since place of origin of the work is an element of the work entity (RDA 6.5)</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29" name="Google Shape;32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Read RDA 16.2.2.2-16.2.2.3 together.</a:t>
            </a:r>
            <a:endParaRPr/>
          </a:p>
          <a:p>
            <a:pPr marL="0" lvl="0" indent="0" algn="l" rtl="0">
              <a:lnSpc>
                <a:spcPct val="100000"/>
              </a:lnSpc>
              <a:spcBef>
                <a:spcPts val="0"/>
              </a:spcBef>
              <a:spcAft>
                <a:spcPts val="0"/>
              </a:spcAft>
              <a:buSzPts val="1400"/>
              <a:buNone/>
            </a:pPr>
            <a:endParaRPr/>
          </a:p>
        </p:txBody>
      </p:sp>
      <p:sp>
        <p:nvSpPr>
          <p:cNvPr id="337" name="Google Shape;33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19.2.1.1.1 lists the cases in which corporate bodies (including governments and governmental bodies) are considered to be creators.  19.2.1.1.2 details when government and religious officials are considered to be creators.  The names of places are used to represent a government as a corporate body, and form the first part of the authorized access points for government bodies recorded subordinately, including some government agencies, legislative bodies, courts, armed forces, and government officials (heads of state, heads of government, or ruling executive bodies), embassies, consulates, etc., and delegations to international or intergovernmental bodies.</a:t>
            </a:r>
            <a:endParaRPr/>
          </a:p>
          <a:p>
            <a:pPr marL="0" lvl="0" indent="0" algn="l" rtl="0">
              <a:lnSpc>
                <a:spcPct val="100000"/>
              </a:lnSpc>
              <a:spcBef>
                <a:spcPts val="0"/>
              </a:spcBef>
              <a:spcAft>
                <a:spcPts val="0"/>
              </a:spcAft>
              <a:buSzPts val="1400"/>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345" name="Google Shape;34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March 4, 2020: updated source for N.Z.  Links in LC-PCC PS now resolve to New Zealand Gazetteer of Place Names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The LC-PCC Policy Statement for 16.2.2.2 gives preferred online sources that should be used to determine the preferred form of a place name.</a:t>
            </a:r>
            <a:endParaRPr/>
          </a:p>
          <a:p>
            <a:pPr marL="0" lvl="0" indent="0" algn="l" rtl="0">
              <a:lnSpc>
                <a:spcPct val="100000"/>
              </a:lnSpc>
              <a:spcBef>
                <a:spcPts val="0"/>
              </a:spcBef>
              <a:spcAft>
                <a:spcPts val="0"/>
              </a:spcAft>
              <a:buSzPts val="1400"/>
              <a:buNone/>
            </a:pPr>
            <a:endParaRPr/>
          </a:p>
        </p:txBody>
      </p:sp>
      <p:sp>
        <p:nvSpPr>
          <p:cNvPr id="353" name="Google Shape;3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March 4, 2020: updated screenshot</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The Canadian Geographical Names Data Base is searchable at: </a:t>
            </a:r>
            <a:r>
              <a:rPr lang="fr-FR" u="sng">
                <a:solidFill>
                  <a:schemeClr val="hlink"/>
                </a:solidFill>
                <a:hlinkClick r:id="rId3"/>
              </a:rPr>
              <a:t>http://www.nrcan.gc.ca/earth-sciences/geography/place-names/search/9170</a:t>
            </a:r>
            <a:endParaRPr/>
          </a:p>
          <a:p>
            <a:pPr marL="457200" lvl="0" indent="-228600" algn="l" rtl="0">
              <a:lnSpc>
                <a:spcPct val="100000"/>
              </a:lnSpc>
              <a:spcBef>
                <a:spcPts val="0"/>
              </a:spcBef>
              <a:spcAft>
                <a:spcPts val="0"/>
              </a:spcAft>
              <a:buSzPts val="1400"/>
              <a:buNone/>
            </a:pPr>
            <a:endParaRPr/>
          </a:p>
        </p:txBody>
      </p:sp>
      <p:sp>
        <p:nvSpPr>
          <p:cNvPr id="362" name="Google Shape;36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November 25, 2015</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This slide shows a search by geographical name for the name “Iqaluit.”</a:t>
            </a:r>
            <a:endParaRPr/>
          </a:p>
        </p:txBody>
      </p:sp>
      <p:sp>
        <p:nvSpPr>
          <p:cNvPr id="371" name="Google Shape;3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March 4, 2020: updated screenshot and notes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fr-FR"/>
              <a:t>Results of searching the Canadian Geographical Names Data Base for a place in Nunavut.  This record shows a different script form.  These are treated as variant names in RDA (16.2.3.7).  This particular script (Canadian Aboriginal syllabics) is not currently permitted in LC/NACO authority records.  The only scripts currently allowed in NARs are those that represent the MARC-8 repertoire of UTF-8: Arabic, Chinese, Cyrillic, Greek, Hebrew, Japanese, and Korean.  If the script form found here transliterates to a form that is different from the preferred name, it can be included as a variant access point.</a:t>
            </a:r>
            <a:endParaRPr/>
          </a:p>
          <a:p>
            <a:pPr marL="457200" lvl="0" indent="-228600" algn="l" rtl="0">
              <a:lnSpc>
                <a:spcPct val="100000"/>
              </a:lnSpc>
              <a:spcBef>
                <a:spcPts val="0"/>
              </a:spcBef>
              <a:spcAft>
                <a:spcPts val="0"/>
              </a:spcAft>
              <a:buSzPts val="1400"/>
              <a:buNone/>
            </a:pPr>
            <a:endParaRPr/>
          </a:p>
        </p:txBody>
      </p:sp>
      <p:sp>
        <p:nvSpPr>
          <p:cNvPr id="379" name="Google Shape;37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fr-FR"/>
              <a:t>Cette diapositive montre l’écran de recherche dans le Répertoire des municipalités du Québec., avec une recherche du mot Rimouski.</a:t>
            </a:r>
            <a:endParaRPr/>
          </a:p>
        </p:txBody>
      </p:sp>
      <p:sp>
        <p:nvSpPr>
          <p:cNvPr id="391" name="Google Shape;39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fr-FR"/>
              <a:t>Résultat de la recherche pour la ville de Rimouski.</a:t>
            </a:r>
            <a:endParaRPr/>
          </a:p>
        </p:txBody>
      </p:sp>
      <p:sp>
        <p:nvSpPr>
          <p:cNvPr id="399" name="Google Shape;39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Geographic Names Information System (GNIS): http://geonames.usgs.gov/pls/gnispublic/</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Base the preferred name for places in the United States on the form found in GNIS.</a:t>
            </a:r>
            <a:endParaRPr/>
          </a:p>
          <a:p>
            <a:pPr marL="0" lvl="0" indent="0" algn="l" rtl="0">
              <a:lnSpc>
                <a:spcPct val="100000"/>
              </a:lnSpc>
              <a:spcBef>
                <a:spcPts val="0"/>
              </a:spcBef>
              <a:spcAft>
                <a:spcPts val="0"/>
              </a:spcAft>
              <a:buSzPts val="1400"/>
              <a:buNone/>
            </a:pPr>
            <a:endParaRPr/>
          </a:p>
        </p:txBody>
      </p:sp>
      <p:sp>
        <p:nvSpPr>
          <p:cNvPr id="406" name="Google Shape;40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3" name="Google Shape;413;p3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GNIS record for a populated place in Montana.  The record shows the authorized name (Moose Town) and several variant names (Moose, Moose Creek, and Moosetown).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If time permits and Internet access is available, have the trainees try searching a place in GNIS, to get some hands-on experience with the database.  Or if access is available on the trainer’s computer, demonstrate a search.</a:t>
            </a:r>
            <a:endParaRPr/>
          </a:p>
          <a:p>
            <a:pPr marL="457200" lvl="0" indent="-228600" algn="l" rtl="0">
              <a:lnSpc>
                <a:spcPct val="100000"/>
              </a:lnSpc>
              <a:spcBef>
                <a:spcPts val="0"/>
              </a:spcBef>
              <a:spcAft>
                <a:spcPts val="0"/>
              </a:spcAft>
              <a:buSzPts val="1400"/>
              <a:buNone/>
            </a:pPr>
            <a:endParaRPr/>
          </a:p>
        </p:txBody>
      </p:sp>
      <p:sp>
        <p:nvSpPr>
          <p:cNvPr id="414" name="Google Shape;41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sz="1800"/>
              <a:t>May 1, 2013</a:t>
            </a:r>
            <a:endParaRPr/>
          </a:p>
          <a:p>
            <a:pPr marL="457200" lvl="0" indent="-228600" algn="l" rtl="0">
              <a:lnSpc>
                <a:spcPct val="100000"/>
              </a:lnSpc>
              <a:spcBef>
                <a:spcPts val="0"/>
              </a:spcBef>
              <a:spcAft>
                <a:spcPts val="0"/>
              </a:spcAft>
              <a:buSzPts val="1400"/>
              <a:buNone/>
            </a:pPr>
            <a:r>
              <a:rPr lang="fr-FR" sz="1200"/>
              <a:t>16.2.2.6</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Choose as the preferred name for a place a form in the language preferred by the agency preparing the data if there is one in general use. Determine this from gazetteers and other reference sources published in the language preferred by the agency.   [For the NACO Program, the language preferred is English (LC-PCC PS 16.2.2.6).]</a:t>
            </a:r>
            <a:endParaRPr/>
          </a:p>
          <a:p>
            <a:pPr marL="457200" lvl="0" indent="-228600" algn="l" rtl="0">
              <a:lnSpc>
                <a:spcPct val="100000"/>
              </a:lnSpc>
              <a:spcBef>
                <a:spcPts val="0"/>
              </a:spcBef>
              <a:spcAft>
                <a:spcPts val="0"/>
              </a:spcAft>
              <a:buSzPts val="1400"/>
              <a:buNone/>
            </a:pPr>
            <a:r>
              <a:rPr lang="fr-FR" sz="1200"/>
              <a:t>	Austria </a:t>
            </a:r>
            <a:r>
              <a:rPr lang="fr-FR" sz="1200" i="1"/>
              <a:t>not</a:t>
            </a:r>
            <a:r>
              <a:rPr lang="fr-FR" sz="1200"/>
              <a:t> Österreich</a:t>
            </a:r>
            <a:endParaRPr sz="1200"/>
          </a:p>
          <a:p>
            <a:pPr marL="457200" lvl="0" indent="-228600" algn="l" rtl="0">
              <a:lnSpc>
                <a:spcPct val="100000"/>
              </a:lnSpc>
              <a:spcBef>
                <a:spcPts val="0"/>
              </a:spcBef>
              <a:spcAft>
                <a:spcPts val="0"/>
              </a:spcAft>
              <a:buSzPts val="1400"/>
              <a:buNone/>
            </a:pPr>
            <a:r>
              <a:rPr lang="fr-FR" sz="1200"/>
              <a:t>	Copenhagen </a:t>
            </a:r>
            <a:r>
              <a:rPr lang="fr-FR" sz="1200" i="1"/>
              <a:t>not </a:t>
            </a:r>
            <a:r>
              <a:rPr lang="fr-FR" sz="1200"/>
              <a:t>København</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If the form of name for a place in the language preferred by the agency is the name of the government that has jurisdiction over the place, choose that form.</a:t>
            </a:r>
            <a:endParaRPr/>
          </a:p>
          <a:p>
            <a:pPr marL="457200" lvl="0" indent="-228600" algn="l" rtl="0">
              <a:lnSpc>
                <a:spcPct val="100000"/>
              </a:lnSpc>
              <a:spcBef>
                <a:spcPts val="0"/>
              </a:spcBef>
              <a:spcAft>
                <a:spcPts val="0"/>
              </a:spcAft>
              <a:buSzPts val="1400"/>
              <a:buNone/>
            </a:pPr>
            <a:r>
              <a:rPr lang="fr-FR" sz="1200"/>
              <a:t>	Soviet Union </a:t>
            </a:r>
            <a:r>
              <a:rPr lang="fr-FR" sz="1200" i="1"/>
              <a:t>not</a:t>
            </a:r>
            <a:r>
              <a:rPr lang="fr-FR" sz="1200"/>
              <a:t> Sovetskiĭ Soi͡uz </a:t>
            </a:r>
            <a:r>
              <a:rPr lang="fr-FR" sz="1200" i="1"/>
              <a:t>not</a:t>
            </a:r>
            <a:r>
              <a:rPr lang="fr-FR" sz="1200"/>
              <a:t> Russia</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If there is no form in the language preferred by the agency in general use, choose the form in the official language of the jurisdiction in which the place is located.</a:t>
            </a:r>
            <a:endParaRPr/>
          </a:p>
          <a:p>
            <a:pPr marL="457200" lvl="0" indent="-228600" algn="l" rtl="0">
              <a:lnSpc>
                <a:spcPct val="100000"/>
              </a:lnSpc>
              <a:spcBef>
                <a:spcPts val="0"/>
              </a:spcBef>
              <a:spcAft>
                <a:spcPts val="0"/>
              </a:spcAft>
              <a:buSzPts val="1400"/>
              <a:buNone/>
            </a:pPr>
            <a:r>
              <a:rPr lang="fr-FR" sz="1200"/>
              <a:t>	Buenos Aires</a:t>
            </a:r>
            <a:endParaRPr/>
          </a:p>
          <a:p>
            <a:pPr marL="457200" lvl="0" indent="-228600" algn="l" rtl="0">
              <a:lnSpc>
                <a:spcPct val="100000"/>
              </a:lnSpc>
              <a:spcBef>
                <a:spcPts val="0"/>
              </a:spcBef>
              <a:spcAft>
                <a:spcPts val="0"/>
              </a:spcAft>
              <a:buSzPts val="1400"/>
              <a:buNone/>
            </a:pPr>
            <a:r>
              <a:rPr lang="fr-FR" sz="1200"/>
              <a:t>	Horlivka</a:t>
            </a:r>
            <a:endParaRPr/>
          </a:p>
          <a:p>
            <a:pPr marL="457200" lvl="0" indent="-228600" algn="l" rtl="0">
              <a:lnSpc>
                <a:spcPct val="100000"/>
              </a:lnSpc>
              <a:spcBef>
                <a:spcPts val="0"/>
              </a:spcBef>
              <a:spcAft>
                <a:spcPts val="0"/>
              </a:spcAft>
              <a:buSzPts val="1400"/>
              <a:buNone/>
            </a:pPr>
            <a:r>
              <a:rPr lang="fr-FR" sz="1200"/>
              <a:t>	Tallinn</a:t>
            </a:r>
            <a:endParaRPr/>
          </a:p>
          <a:p>
            <a:pPr marL="457200" lvl="0" indent="-228600" algn="l" rtl="0">
              <a:lnSpc>
                <a:spcPct val="100000"/>
              </a:lnSpc>
              <a:spcBef>
                <a:spcPts val="0"/>
              </a:spcBef>
              <a:spcAft>
                <a:spcPts val="0"/>
              </a:spcAft>
              <a:buSzPts val="1400"/>
              <a:buNone/>
            </a:pPr>
            <a:r>
              <a:rPr lang="fr-FR" sz="1200"/>
              <a:t>	Livorno </a:t>
            </a:r>
            <a:r>
              <a:rPr lang="fr-FR" sz="1200" i="1"/>
              <a:t>not</a:t>
            </a:r>
            <a:r>
              <a:rPr lang="fr-FR" sz="1200"/>
              <a:t> Leghorn (</a:t>
            </a:r>
            <a:r>
              <a:rPr lang="fr-FR" sz="1200" i="1"/>
              <a:t>English form no longer in general use</a:t>
            </a:r>
            <a:r>
              <a:rPr lang="fr-FR" sz="1200"/>
              <a:t>)</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If the jurisdiction has more than one official language, choose the form most commonly found in sources in the language preferred by the agency.</a:t>
            </a:r>
            <a:endParaRPr/>
          </a:p>
          <a:p>
            <a:pPr marL="457200" lvl="0" indent="-228600" algn="l" rtl="0">
              <a:lnSpc>
                <a:spcPct val="100000"/>
              </a:lnSpc>
              <a:spcBef>
                <a:spcPts val="0"/>
              </a:spcBef>
              <a:spcAft>
                <a:spcPts val="0"/>
              </a:spcAft>
              <a:buSzPts val="1400"/>
              <a:buNone/>
            </a:pPr>
            <a:r>
              <a:rPr lang="fr-FR" sz="1200"/>
              <a:t>	Louvain </a:t>
            </a:r>
            <a:r>
              <a:rPr lang="fr-FR" sz="1200" i="1"/>
              <a:t>not</a:t>
            </a:r>
            <a:r>
              <a:rPr lang="fr-FR" sz="1200"/>
              <a:t> Leuven</a:t>
            </a:r>
            <a:endParaRPr/>
          </a:p>
          <a:p>
            <a:pPr marL="457200" lvl="0" indent="-228600" algn="l" rtl="0">
              <a:lnSpc>
                <a:spcPct val="100000"/>
              </a:lnSpc>
              <a:spcBef>
                <a:spcPts val="0"/>
              </a:spcBef>
              <a:spcAft>
                <a:spcPts val="0"/>
              </a:spcAft>
              <a:buSzPts val="1400"/>
              <a:buNone/>
            </a:pPr>
            <a:r>
              <a:rPr lang="fr-FR" sz="1200"/>
              <a:t>	Helsinki </a:t>
            </a:r>
            <a:r>
              <a:rPr lang="fr-FR" sz="1200" i="1"/>
              <a:t>not</a:t>
            </a:r>
            <a:r>
              <a:rPr lang="fr-FR" sz="1200"/>
              <a:t> Helsingfors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LC-PCC for 16.2.2.6  Choose a form of name in English if one is in general use, determining this from reference sources in English.</a:t>
            </a:r>
            <a:endParaRPr/>
          </a:p>
          <a:p>
            <a:pPr marL="0" lvl="0" indent="0" algn="l" rtl="0">
              <a:lnSpc>
                <a:spcPct val="100000"/>
              </a:lnSpc>
              <a:spcBef>
                <a:spcPts val="0"/>
              </a:spcBef>
              <a:spcAft>
                <a:spcPts val="0"/>
              </a:spcAft>
              <a:buSzPts val="1400"/>
              <a:buNone/>
            </a:pPr>
            <a:endParaRPr/>
          </a:p>
        </p:txBody>
      </p:sp>
      <p:sp>
        <p:nvSpPr>
          <p:cNvPr id="424" name="Google Shape;42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19.2.1.1.1 lists the cases in which corporate bodies (including governments and governmental bodies) are considered to be creators.  19.2.1.1.2 details when government and religious officials are considered to be creators.  The names of places are used to represent a government as a corporate body, and form the first part of the authorized access points for government bodies recorded subordinately, including some government agencies, legislative bodies, courts, armed forces, and government officials (heads of state, heads of government, or ruling executive bodies), embassies, consulates, etc., and delegations to international or intergovernmental bodies.</a:t>
            </a:r>
            <a:endParaRPr/>
          </a:p>
          <a:p>
            <a:pPr marL="0" lvl="0" indent="0" algn="l" rtl="0">
              <a:lnSpc>
                <a:spcPct val="100000"/>
              </a:lnSpc>
              <a:spcBef>
                <a:spcPts val="0"/>
              </a:spcBef>
              <a:spcAft>
                <a:spcPts val="0"/>
              </a:spcAft>
              <a:buSzPts val="1400"/>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latin typeface="Arimo"/>
                <a:ea typeface="Arimo"/>
                <a:cs typeface="Arimo"/>
                <a:sym typeface="Arimo"/>
              </a:rPr>
              <a:t>Third bullet: BGN doesn’t always follow ALA-LC romanization practices.  Slavic place names in Cyrillic script are a very common example of this:</a:t>
            </a:r>
            <a:endParaRPr/>
          </a:p>
          <a:p>
            <a:pPr marL="457200" lvl="0" indent="-228600" algn="l" rtl="0">
              <a:lnSpc>
                <a:spcPct val="100000"/>
              </a:lnSpc>
              <a:spcBef>
                <a:spcPts val="0"/>
              </a:spcBef>
              <a:spcAft>
                <a:spcPts val="0"/>
              </a:spcAft>
              <a:buSzPts val="1400"/>
              <a:buNone/>
            </a:pPr>
            <a:endParaRPr>
              <a:latin typeface="Arimo"/>
              <a:ea typeface="Arimo"/>
              <a:cs typeface="Arimo"/>
              <a:sym typeface="Arimo"/>
            </a:endParaRPr>
          </a:p>
          <a:p>
            <a:pPr marL="457200" lvl="0" indent="-228600" algn="l" rtl="0">
              <a:lnSpc>
                <a:spcPct val="100000"/>
              </a:lnSpc>
              <a:spcBef>
                <a:spcPts val="0"/>
              </a:spcBef>
              <a:spcAft>
                <a:spcPts val="0"/>
              </a:spcAft>
              <a:buSzPts val="1400"/>
              <a:buNone/>
            </a:pPr>
            <a:r>
              <a:rPr lang="fr-FR">
                <a:latin typeface="Arimo"/>
                <a:ea typeface="Arimo"/>
                <a:cs typeface="Arimo"/>
                <a:sym typeface="Arimo"/>
              </a:rPr>
              <a:t>Kamchatskaya Oblastʹ (Approved)</a:t>
            </a:r>
            <a:endParaRPr/>
          </a:p>
          <a:p>
            <a:pPr marL="457200" lvl="0" indent="-228600" algn="l" rtl="0">
              <a:lnSpc>
                <a:spcPct val="100000"/>
              </a:lnSpc>
              <a:spcBef>
                <a:spcPts val="0"/>
              </a:spcBef>
              <a:spcAft>
                <a:spcPts val="0"/>
              </a:spcAft>
              <a:buSzPts val="1400"/>
              <a:buNone/>
            </a:pPr>
            <a:r>
              <a:rPr lang="fr-FR">
                <a:latin typeface="Arimo"/>
                <a:ea typeface="Arimo"/>
                <a:cs typeface="Arimo"/>
                <a:sym typeface="Arimo"/>
              </a:rPr>
              <a:t>Камчатская Область  (Non-Roman Script) </a:t>
            </a:r>
            <a:endParaRPr/>
          </a:p>
          <a:p>
            <a:pPr marL="457200" lvl="0" indent="-228600" algn="l" rtl="0">
              <a:lnSpc>
                <a:spcPct val="100000"/>
              </a:lnSpc>
              <a:spcBef>
                <a:spcPts val="0"/>
              </a:spcBef>
              <a:spcAft>
                <a:spcPts val="0"/>
              </a:spcAft>
              <a:buSzPts val="1400"/>
              <a:buNone/>
            </a:pPr>
            <a:endParaRPr>
              <a:latin typeface="Arimo"/>
              <a:ea typeface="Arimo"/>
              <a:cs typeface="Arimo"/>
              <a:sym typeface="Arimo"/>
            </a:endParaRPr>
          </a:p>
          <a:p>
            <a:pPr marL="457200" lvl="0" indent="-228600" algn="l" rtl="0">
              <a:lnSpc>
                <a:spcPct val="100000"/>
              </a:lnSpc>
              <a:spcBef>
                <a:spcPts val="0"/>
              </a:spcBef>
              <a:spcAft>
                <a:spcPts val="0"/>
              </a:spcAft>
              <a:buSzPts val="1400"/>
              <a:buNone/>
            </a:pPr>
            <a:r>
              <a:rPr lang="fr-FR">
                <a:latin typeface="Arimo"/>
                <a:ea typeface="Arimo"/>
                <a:cs typeface="Arimo"/>
                <a:sym typeface="Arimo"/>
              </a:rPr>
              <a:t>The ALA-LC romanization of the Cyrllic script is different from the BGN-approved form above: Kamchatskai︠a︡ Oblastʹ </a:t>
            </a:r>
            <a:endParaRPr/>
          </a:p>
          <a:p>
            <a:pPr marL="457200" lvl="0" indent="-228600" algn="l" rtl="0">
              <a:lnSpc>
                <a:spcPct val="100000"/>
              </a:lnSpc>
              <a:spcBef>
                <a:spcPts val="0"/>
              </a:spcBef>
              <a:spcAft>
                <a:spcPts val="0"/>
              </a:spcAft>
              <a:buSzPts val="1400"/>
              <a:buNone/>
            </a:pPr>
            <a:endParaRPr>
              <a:latin typeface="Arimo"/>
              <a:ea typeface="Arimo"/>
              <a:cs typeface="Arimo"/>
              <a:sym typeface="Arimo"/>
            </a:endParaRPr>
          </a:p>
          <a:p>
            <a:pPr marL="457200" lvl="0" indent="-228600" algn="l" rtl="0">
              <a:lnSpc>
                <a:spcPct val="100000"/>
              </a:lnSpc>
              <a:spcBef>
                <a:spcPts val="0"/>
              </a:spcBef>
              <a:spcAft>
                <a:spcPts val="0"/>
              </a:spcAft>
              <a:buSzPts val="1400"/>
              <a:buNone/>
            </a:pPr>
            <a:r>
              <a:rPr lang="fr-FR">
                <a:latin typeface="Arimo"/>
                <a:ea typeface="Arimo"/>
                <a:cs typeface="Arimo"/>
                <a:sym typeface="Arimo"/>
              </a:rPr>
              <a:t>151  Kamchatskai︠a︡ oblastʹ (Russia)</a:t>
            </a:r>
            <a:endParaRPr/>
          </a:p>
          <a:p>
            <a:pPr marL="457200" lvl="0" indent="-228600" algn="l" rtl="0">
              <a:lnSpc>
                <a:spcPct val="100000"/>
              </a:lnSpc>
              <a:spcBef>
                <a:spcPts val="0"/>
              </a:spcBef>
              <a:spcAft>
                <a:spcPts val="0"/>
              </a:spcAft>
              <a:buSzPts val="1400"/>
              <a:buNone/>
            </a:pPr>
            <a:r>
              <a:rPr lang="fr-FR">
                <a:latin typeface="Arimo"/>
                <a:ea typeface="Arimo"/>
                <a:cs typeface="Arimo"/>
                <a:sym typeface="Arimo"/>
              </a:rPr>
              <a:t>451  Kamchatskaya oblastʹ (Russia)</a:t>
            </a:r>
            <a:endParaRPr/>
          </a:p>
          <a:p>
            <a:pPr marL="457200" lvl="0" indent="-228600" algn="l" rtl="0">
              <a:lnSpc>
                <a:spcPct val="100000"/>
              </a:lnSpc>
              <a:spcBef>
                <a:spcPts val="0"/>
              </a:spcBef>
              <a:spcAft>
                <a:spcPts val="0"/>
              </a:spcAft>
              <a:buSzPts val="1400"/>
              <a:buNone/>
            </a:pPr>
            <a:r>
              <a:rPr lang="fr-FR">
                <a:latin typeface="Arimo"/>
                <a:ea typeface="Arimo"/>
                <a:cs typeface="Arimo"/>
                <a:sym typeface="Arimo"/>
              </a:rPr>
              <a:t>451  Камчатская область (Russia)</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33" name="Google Shape;43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updated RDA instruction number.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Note to Instructor: RDA 16.2.2.8 is discussed in detail on upcoming slides.</a:t>
            </a:r>
            <a:endParaRPr/>
          </a:p>
          <a:p>
            <a:pPr marL="457200" lvl="0" indent="-228600" algn="l" rtl="0">
              <a:lnSpc>
                <a:spcPct val="100000"/>
              </a:lnSpc>
              <a:spcBef>
                <a:spcPts val="0"/>
              </a:spcBef>
              <a:spcAft>
                <a:spcPts val="0"/>
              </a:spcAft>
              <a:buSzPts val="1400"/>
              <a:buNone/>
            </a:pPr>
            <a:r>
              <a:rPr lang="fr-FR" b="1"/>
              <a:t>16.2.2.8  Terms Indicating Type of Jurisdiction</a:t>
            </a:r>
            <a:endParaRPr/>
          </a:p>
          <a:p>
            <a:pPr marL="457200" lvl="0" indent="-228600" algn="l" rtl="0">
              <a:lnSpc>
                <a:spcPct val="100000"/>
              </a:lnSpc>
              <a:spcBef>
                <a:spcPts val="0"/>
              </a:spcBef>
              <a:spcAft>
                <a:spcPts val="0"/>
              </a:spcAft>
              <a:buSzPts val="1400"/>
              <a:buNone/>
            </a:pPr>
            <a:r>
              <a:rPr lang="fr-FR"/>
              <a:t>If the first part of a place name is a term indicating a type of jurisdiction and the place is commonly listed under another part of its name in lists published in the language of the country in which it is located, omit the term indicating the type of jurisdiction.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	Kerry (Ireland)</a:t>
            </a:r>
            <a:endParaRPr/>
          </a:p>
          <a:p>
            <a:pPr marL="457200" lvl="0" indent="-228600" algn="l" rtl="0">
              <a:lnSpc>
                <a:spcPct val="100000"/>
              </a:lnSpc>
              <a:spcBef>
                <a:spcPts val="0"/>
              </a:spcBef>
              <a:spcAft>
                <a:spcPts val="0"/>
              </a:spcAft>
              <a:buSzPts val="1400"/>
              <a:buNone/>
            </a:pPr>
            <a:r>
              <a:rPr lang="fr-FR"/>
              <a:t>	</a:t>
            </a:r>
            <a:r>
              <a:rPr lang="fr-FR" i="1"/>
              <a:t>not</a:t>
            </a:r>
            <a:r>
              <a:rPr lang="fr-FR"/>
              <a:t>  County Kerry (Ireland)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	Ostholstein (Germany) </a:t>
            </a:r>
            <a:endParaRPr/>
          </a:p>
          <a:p>
            <a:pPr marL="457200" lvl="0" indent="-228600" algn="l" rtl="0">
              <a:lnSpc>
                <a:spcPct val="100000"/>
              </a:lnSpc>
              <a:spcBef>
                <a:spcPts val="0"/>
              </a:spcBef>
              <a:spcAft>
                <a:spcPts val="0"/>
              </a:spcAft>
              <a:buSzPts val="1400"/>
              <a:buNone/>
            </a:pPr>
            <a:r>
              <a:rPr lang="fr-FR" i="1"/>
              <a:t>	not</a:t>
            </a:r>
            <a:r>
              <a:rPr lang="fr-FR"/>
              <a:t>  Kreis Ostholstein (Germany)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In all other cases, include the term indicating the type of jurisdiction.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	Città di Castello (Italy)</a:t>
            </a:r>
            <a:endParaRPr/>
          </a:p>
          <a:p>
            <a:pPr marL="457200" lvl="0" indent="-228600" algn="l" rtl="0">
              <a:lnSpc>
                <a:spcPct val="100000"/>
              </a:lnSpc>
              <a:spcBef>
                <a:spcPts val="0"/>
              </a:spcBef>
              <a:spcAft>
                <a:spcPts val="0"/>
              </a:spcAft>
              <a:buSzPts val="1400"/>
              <a:buNone/>
            </a:pPr>
            <a:r>
              <a:rPr lang="fr-FR"/>
              <a:t>	Ciudad Juárez (Mexico)</a:t>
            </a:r>
            <a:endParaRPr/>
          </a:p>
          <a:p>
            <a:pPr marL="457200" lvl="0" indent="-228600" algn="l" rtl="0">
              <a:lnSpc>
                <a:spcPct val="100000"/>
              </a:lnSpc>
              <a:spcBef>
                <a:spcPts val="0"/>
              </a:spcBef>
              <a:spcAft>
                <a:spcPts val="0"/>
              </a:spcAft>
              <a:buSzPts val="1400"/>
              <a:buNone/>
            </a:pPr>
            <a:r>
              <a:rPr lang="fr-FR"/>
              <a:t>	District of Columbia</a:t>
            </a:r>
            <a:endParaRPr/>
          </a:p>
          <a:p>
            <a:pPr marL="457200" lvl="0" indent="-228600" algn="l" rtl="0">
              <a:lnSpc>
                <a:spcPct val="100000"/>
              </a:lnSpc>
              <a:spcBef>
                <a:spcPts val="0"/>
              </a:spcBef>
              <a:spcAft>
                <a:spcPts val="0"/>
              </a:spcAft>
              <a:buSzPts val="1400"/>
              <a:buNone/>
            </a:pPr>
            <a:r>
              <a:rPr lang="fr-FR"/>
              <a:t>	Distrito Federal (Brazil)</a:t>
            </a:r>
            <a:endParaRPr/>
          </a:p>
          <a:p>
            <a:pPr marL="0" lvl="0" indent="0" algn="l" rtl="0">
              <a:lnSpc>
                <a:spcPct val="100000"/>
              </a:lnSpc>
              <a:spcBef>
                <a:spcPts val="0"/>
              </a:spcBef>
              <a:spcAft>
                <a:spcPts val="0"/>
              </a:spcAft>
              <a:buSzPts val="1400"/>
              <a:buNone/>
            </a:pPr>
            <a:endParaRPr/>
          </a:p>
        </p:txBody>
      </p:sp>
      <p:sp>
        <p:nvSpPr>
          <p:cNvPr id="441" name="Google Shape;44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updated to reflect current policy statement.</a:t>
            </a:r>
            <a:endParaRPr/>
          </a:p>
          <a:p>
            <a:pPr marL="457200" lvl="0" indent="-228600" algn="l" rtl="0">
              <a:lnSpc>
                <a:spcPct val="100000"/>
              </a:lnSpc>
              <a:spcBef>
                <a:spcPts val="0"/>
              </a:spcBef>
              <a:spcAft>
                <a:spcPts val="0"/>
              </a:spcAft>
              <a:buSzPts val="1400"/>
              <a:buNone/>
            </a:pPr>
            <a:r>
              <a:rPr lang="fr-FR" b="1"/>
              <a:t>RDA 16.2.2.4</a:t>
            </a:r>
            <a:r>
              <a:rPr lang="fr-FR"/>
              <a:t> provides two alternatives for recording the preferred name of places that begin with articles.  The basic rule says: “When recording the preferred name of a place, include an initial article if present.”  The alternative says “Omit an initial article (see appendix C) unless the name is to be accessed under the article.”  NACO libraries will be doing a little bit of both, by following the LC-PCC PS for 16.2.2.4:</a:t>
            </a:r>
            <a:endParaRPr b="1"/>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fr-FR" b="1"/>
              <a:t>LC-PCC PS for 16.2.2.4  Initial Articles</a:t>
            </a:r>
            <a:endParaRPr/>
          </a:p>
          <a:p>
            <a:pPr marL="457200" lvl="0" indent="-228600" algn="l" rtl="0">
              <a:lnSpc>
                <a:spcPct val="100000"/>
              </a:lnSpc>
              <a:spcBef>
                <a:spcPts val="0"/>
              </a:spcBef>
              <a:spcAft>
                <a:spcPts val="0"/>
              </a:spcAft>
              <a:buSzPts val="1400"/>
              <a:buNone/>
            </a:pPr>
            <a:r>
              <a:rPr lang="fr-FR"/>
              <a:t>Drop initial articles from the beginning of the first element of geographic names in Arabic and other languages employing the Arabic initial article. Similarly, drop Hebrew and Yiddish initial articles. Retain the initial article when the name is to be accessed under the initial article, regardless of language (e.g., “Los Angeles”). Retain initial articles for non-English place names in English-speaking countries. Drop all other initial articles (e.g., drop “The” from “The Dalles”).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Note:</a:t>
            </a:r>
            <a:r>
              <a:rPr lang="fr-FR"/>
              <a:t> 16.2.3.4 instructs that if the initial article was retained in the authorized access point, a variant access point may be made without the initial article.  If the initial article was dropped from the authorized access point, a variant access point with the initial article may be made.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49" name="Google Shape;44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7, 2019: revised note about Canada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LC-PCC PS for 16.2.2.3 gives instructions on places with the word Mount or its abbreviation and Saint or its abbreviation.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Always use “Mount” in the preferred name.  If you have a usage with the abbreviated form, record that as a variant name.</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For the U.K. and Ireland, prefer the abbreviation “St.” over the spelled-out form.  Provide a variant access point for the spelled out.</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For Canada, use the approved form found in </a:t>
            </a:r>
            <a:r>
              <a:rPr lang="fr-FR" sz="1200" i="1"/>
              <a:t>Canadian Geographical Names Data Base</a:t>
            </a:r>
            <a:r>
              <a:rPr lang="fr-FR" sz="1200"/>
              <a:t> (http://www4.rncan.gc.ca/search-place-names/search?lang=en).  Catalogers may also wish to check </a:t>
            </a:r>
            <a:r>
              <a:rPr lang="fr-FR" sz="1200" i="1"/>
              <a:t>Canadiana Authorities </a:t>
            </a:r>
            <a:r>
              <a:rPr lang="fr-FR" sz="1200"/>
              <a:t>online or VIAF to see if Library and Archives Canada has established the place and use those resources as additional reference sources. However, according to the LAC website, </a:t>
            </a:r>
            <a:r>
              <a:rPr lang="fr-FR" sz="1400" b="0" i="0" u="none" strike="noStrike" cap="none">
                <a:solidFill>
                  <a:schemeClr val="dk1"/>
                </a:solidFill>
                <a:latin typeface="Calibri"/>
                <a:ea typeface="Calibri"/>
                <a:cs typeface="Calibri"/>
                <a:sym typeface="Calibri"/>
              </a:rPr>
              <a:t>Library and Archives Canada (LAC) will no longer be updating the Canadiana database and the site will no longer be searchable after March 2019. LAC stopped creating new authorities in AMICUS in September 2018 and will resume creating English-language authorities in the </a:t>
            </a:r>
            <a:r>
              <a:rPr lang="fr-FR" sz="1400" b="0" i="0" u="sng" strike="noStrike" cap="none">
                <a:solidFill>
                  <a:schemeClr val="hlink"/>
                </a:solidFill>
                <a:latin typeface="Calibri"/>
                <a:ea typeface="Calibri"/>
                <a:cs typeface="Calibri"/>
                <a:sym typeface="Calibri"/>
                <a:hlinkClick r:id="rId3"/>
              </a:rPr>
              <a:t>Name Authority Cooperative Program</a:t>
            </a:r>
            <a:r>
              <a:rPr lang="fr-FR" sz="1400" b="0" i="0" u="none" strike="noStrike" cap="none">
                <a:solidFill>
                  <a:schemeClr val="dk1"/>
                </a:solidFill>
                <a:latin typeface="Calibri"/>
                <a:ea typeface="Calibri"/>
                <a:cs typeface="Calibri"/>
                <a:sym typeface="Calibri"/>
              </a:rPr>
              <a:t> (NACO) file; French-language authorities will be created in a separate file.</a:t>
            </a:r>
            <a:r>
              <a:rPr lang="fr-FR" sz="1200"/>
              <a:t> (</a:t>
            </a:r>
            <a:r>
              <a:rPr lang="fr-FR" sz="1200" i="1"/>
              <a:t>Note:</a:t>
            </a:r>
            <a:r>
              <a:rPr lang="fr-FR" sz="1200"/>
              <a:t> AACR2/LCRI practice was to use the form established by LAC and to have LAC verify the form of any newly created corporate body and jurisdiction headings that they had not yet established.  This is no longer the policy. NACO libraries, including Library and Archives Canada, follow RDA and the LC-PCC Policy Statements)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For everywhere else, always use the spelled-out form “Saint” in the preferred name.  If there is usage for the abbreviated form, provide a variant access point for it.</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[Sources: City of Mt. Healthy logo: http://www.mthealthy.org/. City of St. Louis banner: http://stlouis-mo.gov/]</a:t>
            </a:r>
            <a:endParaRPr/>
          </a:p>
        </p:txBody>
      </p:sp>
      <p:sp>
        <p:nvSpPr>
          <p:cNvPr id="457" name="Google Shape;45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Note that when you are recording the name of the larger place, you must apply appendix B.11 and use the abbreviation found there for the place: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B.11 </a:t>
            </a:r>
            <a:endParaRPr/>
          </a:p>
          <a:p>
            <a:pPr marL="457200" lvl="0" indent="-228600" algn="l" rtl="0">
              <a:lnSpc>
                <a:spcPct val="100000"/>
              </a:lnSpc>
              <a:spcBef>
                <a:spcPts val="0"/>
              </a:spcBef>
              <a:spcAft>
                <a:spcPts val="0"/>
              </a:spcAft>
              <a:buSzPts val="1400"/>
              <a:buNone/>
            </a:pPr>
            <a:r>
              <a:rPr lang="fr-FR"/>
              <a:t>Use the abbreviations in table B.1 for the names of certain countries and of the names of states, provinces, territories, etc., of Australia, Canada, and the United States when the names are recorded: </a:t>
            </a:r>
            <a:endParaRPr/>
          </a:p>
          <a:p>
            <a:pPr marL="457200" lvl="0" indent="-228600" algn="l" rtl="0">
              <a:lnSpc>
                <a:spcPct val="100000"/>
              </a:lnSpc>
              <a:spcBef>
                <a:spcPts val="0"/>
              </a:spcBef>
              <a:spcAft>
                <a:spcPts val="0"/>
              </a:spcAft>
              <a:buSzPts val="1400"/>
              <a:buNone/>
            </a:pPr>
            <a:r>
              <a:rPr lang="fr-FR"/>
              <a:t>a) as part of the name of a place located in that state, province, territory, etc. (see 16.2.2.9) or other jurisdiction (see 16.2.2.11)</a:t>
            </a:r>
            <a:endParaRPr/>
          </a:p>
          <a:p>
            <a:pPr marL="457200" lvl="0" indent="-228600" algn="l" rtl="0">
              <a:lnSpc>
                <a:spcPct val="100000"/>
              </a:lnSpc>
              <a:spcBef>
                <a:spcPts val="0"/>
              </a:spcBef>
              <a:spcAft>
                <a:spcPts val="0"/>
              </a:spcAft>
              <a:buSzPts val="1400"/>
              <a:buNone/>
            </a:pPr>
            <a:r>
              <a:rPr lang="fr-FR"/>
              <a:t>b) as the name or part of the name of a place associated with a person (see 9.8-9.11) family (see 10.5), or corporate body (see 11.3).</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following four slides cover the detailed instructions (16.2.2.9-16.2.2.12) on when and when not to record the name of a larger jurisdiction associated with a place.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67" name="Google Shape;46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For states, provinces, territories, etc. in Australia, Canada, and the U.S., for the constituent republics of the former Soviet Union and Yugoslavia, do not record the name of the larger jurisdiction: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Delaware  </a:t>
            </a:r>
            <a:r>
              <a:rPr lang="fr-FR" i="1"/>
              <a:t>not</a:t>
            </a:r>
            <a:r>
              <a:rPr lang="fr-FR"/>
              <a:t>  Delaware (U.S.)</a:t>
            </a:r>
            <a:endParaRPr/>
          </a:p>
          <a:p>
            <a:pPr marL="457200" lvl="0" indent="-228600" algn="l" rtl="0">
              <a:lnSpc>
                <a:spcPct val="100000"/>
              </a:lnSpc>
              <a:spcBef>
                <a:spcPts val="0"/>
              </a:spcBef>
              <a:spcAft>
                <a:spcPts val="0"/>
              </a:spcAft>
              <a:buSzPts val="1400"/>
              <a:buNone/>
            </a:pPr>
            <a:r>
              <a:rPr lang="fr-FR"/>
              <a:t>Yukon  </a:t>
            </a:r>
            <a:r>
              <a:rPr lang="fr-FR" i="1"/>
              <a:t>not</a:t>
            </a:r>
            <a:r>
              <a:rPr lang="fr-FR"/>
              <a:t>  Yukon (Canada)</a:t>
            </a:r>
            <a:endParaRPr/>
          </a:p>
          <a:p>
            <a:pPr marL="457200" lvl="0" indent="-228600" algn="l" rtl="0">
              <a:lnSpc>
                <a:spcPct val="100000"/>
              </a:lnSpc>
              <a:spcBef>
                <a:spcPts val="0"/>
              </a:spcBef>
              <a:spcAft>
                <a:spcPts val="0"/>
              </a:spcAft>
              <a:buSzPts val="1400"/>
              <a:buNone/>
            </a:pPr>
            <a:r>
              <a:rPr lang="fr-FR"/>
              <a:t>Queensland</a:t>
            </a:r>
            <a:r>
              <a:rPr lang="fr-FR" i="1"/>
              <a:t>  not</a:t>
            </a:r>
            <a:r>
              <a:rPr lang="fr-FR"/>
              <a:t>  Queensland (Australia)</a:t>
            </a:r>
            <a:endParaRPr/>
          </a:p>
          <a:p>
            <a:pPr marL="457200" lvl="0" indent="-228600" algn="l" rtl="0">
              <a:lnSpc>
                <a:spcPct val="100000"/>
              </a:lnSpc>
              <a:spcBef>
                <a:spcPts val="0"/>
              </a:spcBef>
              <a:spcAft>
                <a:spcPts val="0"/>
              </a:spcAft>
              <a:buSzPts val="1400"/>
              <a:buNone/>
            </a:pPr>
            <a:r>
              <a:rPr lang="fr-FR"/>
              <a:t>Ukraine  </a:t>
            </a:r>
            <a:r>
              <a:rPr lang="fr-FR" i="1"/>
              <a:t>not</a:t>
            </a:r>
            <a:r>
              <a:rPr lang="fr-FR"/>
              <a:t>  Ukraine (U.S.S.R.)</a:t>
            </a:r>
            <a:endParaRPr/>
          </a:p>
          <a:p>
            <a:pPr marL="457200" lvl="0" indent="-228600" algn="l" rtl="0">
              <a:lnSpc>
                <a:spcPct val="100000"/>
              </a:lnSpc>
              <a:spcBef>
                <a:spcPts val="0"/>
              </a:spcBef>
              <a:spcAft>
                <a:spcPts val="0"/>
              </a:spcAft>
              <a:buSzPts val="1400"/>
              <a:buNone/>
            </a:pPr>
            <a:r>
              <a:rPr lang="fr-FR"/>
              <a:t>Slovenia  </a:t>
            </a:r>
            <a:r>
              <a:rPr lang="fr-FR" i="1"/>
              <a:t>not </a:t>
            </a:r>
            <a:r>
              <a:rPr lang="fr-FR"/>
              <a:t>  Slovenia (Yugoslavia)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rule also covers overseas territories of the U.S. (there is a reference from 16.2.2.11 to 16.2.2.9.1):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Puerto Rico  </a:t>
            </a:r>
            <a:r>
              <a:rPr lang="fr-FR" i="1"/>
              <a:t>not</a:t>
            </a:r>
            <a:r>
              <a:rPr lang="fr-FR"/>
              <a:t>  Puerto Rico (U.S.)</a:t>
            </a:r>
            <a:endParaRPr/>
          </a:p>
          <a:p>
            <a:pPr marL="457200" lvl="0" indent="-228600" algn="l" rtl="0">
              <a:lnSpc>
                <a:spcPct val="100000"/>
              </a:lnSpc>
              <a:spcBef>
                <a:spcPts val="0"/>
              </a:spcBef>
              <a:spcAft>
                <a:spcPts val="0"/>
              </a:spcAft>
              <a:buSzPts val="1400"/>
              <a:buNone/>
            </a:pPr>
            <a:r>
              <a:rPr lang="fr-FR"/>
              <a:t>Guam  </a:t>
            </a:r>
            <a:r>
              <a:rPr lang="fr-FR" i="1"/>
              <a:t>not</a:t>
            </a:r>
            <a:r>
              <a:rPr lang="fr-FR"/>
              <a:t>  Guam (U.S.)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For places within these states, provinces, territories, etc. of Australia, Canada, and the U.S., and places within the constituent republics of the former Soviet Union and Yugoslavia, record the name of the state, province, territory, etc. or constituent republic.  Use abbreviations for the larger place found in B.11.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Kent County (Del.)</a:t>
            </a:r>
            <a:endParaRPr/>
          </a:p>
          <a:p>
            <a:pPr marL="457200" lvl="0" indent="-228600" algn="l" rtl="0">
              <a:lnSpc>
                <a:spcPct val="100000"/>
              </a:lnSpc>
              <a:spcBef>
                <a:spcPts val="0"/>
              </a:spcBef>
              <a:spcAft>
                <a:spcPts val="0"/>
              </a:spcAft>
              <a:buSzPts val="1400"/>
              <a:buNone/>
            </a:pPr>
            <a:r>
              <a:rPr lang="fr-FR"/>
              <a:t>Whitehorse (Yukon)</a:t>
            </a:r>
            <a:endParaRPr/>
          </a:p>
          <a:p>
            <a:pPr marL="457200" lvl="0" indent="-228600" algn="l" rtl="0">
              <a:lnSpc>
                <a:spcPct val="100000"/>
              </a:lnSpc>
              <a:spcBef>
                <a:spcPts val="0"/>
              </a:spcBef>
              <a:spcAft>
                <a:spcPts val="0"/>
              </a:spcAft>
              <a:buSzPts val="1400"/>
              <a:buNone/>
            </a:pPr>
            <a:r>
              <a:rPr lang="fr-FR"/>
              <a:t>Brisbane (Qld.)</a:t>
            </a:r>
            <a:endParaRPr/>
          </a:p>
          <a:p>
            <a:pPr marL="457200" lvl="0" indent="-228600" algn="l" rtl="0">
              <a:lnSpc>
                <a:spcPct val="100000"/>
              </a:lnSpc>
              <a:spcBef>
                <a:spcPts val="0"/>
              </a:spcBef>
              <a:spcAft>
                <a:spcPts val="0"/>
              </a:spcAft>
              <a:buSzPts val="1400"/>
              <a:buNone/>
            </a:pPr>
            <a:r>
              <a:rPr lang="fr-FR"/>
              <a:t>Kiev (Ukraine)</a:t>
            </a:r>
            <a:endParaRPr/>
          </a:p>
          <a:p>
            <a:pPr marL="457200" lvl="0" indent="-228600" algn="l" rtl="0">
              <a:lnSpc>
                <a:spcPct val="100000"/>
              </a:lnSpc>
              <a:spcBef>
                <a:spcPts val="0"/>
              </a:spcBef>
              <a:spcAft>
                <a:spcPts val="0"/>
              </a:spcAft>
              <a:buSzPts val="1400"/>
              <a:buNone/>
            </a:pPr>
            <a:r>
              <a:rPr lang="fr-FR"/>
              <a:t>Bled (Slovenia)</a:t>
            </a:r>
            <a:endParaRPr/>
          </a:p>
          <a:p>
            <a:pPr marL="457200" lvl="0" indent="-228600" algn="l" rtl="0">
              <a:lnSpc>
                <a:spcPct val="100000"/>
              </a:lnSpc>
              <a:spcBef>
                <a:spcPts val="0"/>
              </a:spcBef>
              <a:spcAft>
                <a:spcPts val="0"/>
              </a:spcAft>
              <a:buSzPts val="1400"/>
              <a:buNone/>
            </a:pPr>
            <a:r>
              <a:rPr lang="fr-FR"/>
              <a:t>San Juan (P.R.)</a:t>
            </a:r>
            <a:endParaRPr/>
          </a:p>
          <a:p>
            <a:pPr marL="457200" lvl="0" indent="-228600" algn="l" rtl="0">
              <a:lnSpc>
                <a:spcPct val="100000"/>
              </a:lnSpc>
              <a:spcBef>
                <a:spcPts val="0"/>
              </a:spcBef>
              <a:spcAft>
                <a:spcPts val="0"/>
              </a:spcAft>
              <a:buSzPts val="1400"/>
              <a:buNone/>
            </a:pPr>
            <a:r>
              <a:rPr lang="fr-FR"/>
              <a:t>Andersen Air Force Base (Guam)</a:t>
            </a:r>
            <a:endParaRPr/>
          </a:p>
          <a:p>
            <a:pPr marL="0" lvl="0" indent="0" algn="l" rtl="0">
              <a:lnSpc>
                <a:spcPct val="100000"/>
              </a:lnSpc>
              <a:spcBef>
                <a:spcPts val="0"/>
              </a:spcBef>
              <a:spcAft>
                <a:spcPts val="0"/>
              </a:spcAft>
              <a:buSzPts val="1400"/>
              <a:buNone/>
            </a:pPr>
            <a:endParaRPr/>
          </a:p>
        </p:txBody>
      </p:sp>
      <p:sp>
        <p:nvSpPr>
          <p:cNvPr id="476" name="Google Shape;47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84" name="Google Shape;4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For overseas territories of the U.S. (e.g., Guam, Puerto Rico), see 16.2.2.9.1.</a:t>
            </a:r>
            <a:endParaRPr/>
          </a:p>
          <a:p>
            <a:pPr marL="0" lvl="0" indent="0" algn="l" rtl="0">
              <a:lnSpc>
                <a:spcPct val="100000"/>
              </a:lnSpc>
              <a:spcBef>
                <a:spcPts val="0"/>
              </a:spcBef>
              <a:spcAft>
                <a:spcPts val="0"/>
              </a:spcAft>
              <a:buSzPts val="1400"/>
              <a:buNone/>
            </a:pPr>
            <a:endParaRPr/>
          </a:p>
        </p:txBody>
      </p:sp>
      <p:sp>
        <p:nvSpPr>
          <p:cNvPr id="492" name="Google Shape;49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Note : En français, les seuls noms de pays qui s’abrègent sont “États-Unis” et “</a:t>
            </a:r>
            <a:r>
              <a:rPr lang="fr-FR" sz="1200" b="0" i="0" u="none" strike="noStrike" cap="none">
                <a:solidFill>
                  <a:schemeClr val="dk1"/>
                </a:solidFill>
                <a:latin typeface="Calibri"/>
                <a:ea typeface="Calibri"/>
                <a:cs typeface="Calibri"/>
                <a:sym typeface="Calibri"/>
              </a:rPr>
              <a:t>Union des républiques socialistes soviétiques</a:t>
            </a:r>
            <a:r>
              <a:rPr lang="fr-FR"/>
              <a:t>”</a:t>
            </a:r>
            <a:r>
              <a:rPr lang="fr-FR" sz="1200" b="0" i="0" u="none" strike="noStrike" cap="none">
                <a:solidFill>
                  <a:schemeClr val="dk1"/>
                </a:solidFill>
                <a:latin typeface="Calibri"/>
                <a:ea typeface="Calibri"/>
                <a:cs typeface="Calibri"/>
                <a:sym typeface="Calibri"/>
              </a:rPr>
              <a:t>.</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August 13, 2019: added “(except Malaysia)” to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Note that terms for type of jurisdiction (e.g., Federation) and other distinguishing characteristics (e.g., South) are </a:t>
            </a:r>
            <a:r>
              <a:rPr lang="fr-FR" i="1"/>
              <a:t>not</a:t>
            </a:r>
            <a:r>
              <a:rPr lang="fr-FR"/>
              <a:t> included in the qualifier.  Only the preferred name for the larger place is used, not the authorized access point.  Vladivostok (Russia) and Seoul (Korea) illustrate this in this slide (see also slide 50).</a:t>
            </a:r>
            <a:endParaRPr/>
          </a:p>
          <a:p>
            <a:pPr marL="457200" lvl="0" indent="-228600" algn="l" rtl="0">
              <a:lnSpc>
                <a:spcPct val="100000"/>
              </a:lnSpc>
              <a:spcBef>
                <a:spcPts val="0"/>
              </a:spcBef>
              <a:spcAft>
                <a:spcPts val="0"/>
              </a:spcAft>
              <a:buSzPts val="1400"/>
              <a:buNone/>
            </a:pPr>
            <a:endParaRPr/>
          </a:p>
        </p:txBody>
      </p:sp>
      <p:sp>
        <p:nvSpPr>
          <p:cNvPr id="500" name="Google Shape;5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August 13, 2019</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There is an alternative in 16.2.2.12 to record the name of a state, province, or highest-level administrative division preceding the name of the country. LC/PCC policy for this alternative is to apply it </a:t>
            </a:r>
            <a:r>
              <a:rPr lang="fr-FR" i="1"/>
              <a:t>only</a:t>
            </a:r>
            <a:r>
              <a:rPr lang="fr-FR"/>
              <a:t> to Malaysia (LC-PCC PS for 16.2.2.12, May 2013).  For example: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Segamat (Johor, Malaysia)   [town of Segamat, located in the state of Johor]</a:t>
            </a:r>
            <a:endParaRPr/>
          </a:p>
          <a:p>
            <a:pPr marL="457200" lvl="0" indent="-228600" algn="l" rtl="0">
              <a:lnSpc>
                <a:spcPct val="100000"/>
              </a:lnSpc>
              <a:spcBef>
                <a:spcPts val="0"/>
              </a:spcBef>
              <a:spcAft>
                <a:spcPts val="0"/>
              </a:spcAft>
              <a:buSzPts val="1400"/>
              <a:buNone/>
            </a:pPr>
            <a:r>
              <a:rPr lang="fr-FR"/>
              <a:t>Jasin (Malacca, Malaysia)   [town of Jasin, located in the state of Malacca]</a:t>
            </a:r>
            <a:endParaRPr/>
          </a:p>
          <a:p>
            <a:pPr marL="457200" lvl="0" indent="-228600" algn="l" rtl="0">
              <a:lnSpc>
                <a:spcPct val="100000"/>
              </a:lnSpc>
              <a:spcBef>
                <a:spcPts val="0"/>
              </a:spcBef>
              <a:spcAft>
                <a:spcPts val="0"/>
              </a:spcAft>
              <a:buSzPts val="1400"/>
              <a:buNone/>
            </a:pPr>
            <a:r>
              <a:rPr lang="fr-FR"/>
              <a:t>Port Dickson (Negeri Sembilan, Malaysia)   [town of Port Dickson, located in the state of Negeri Sembilan]</a:t>
            </a:r>
            <a:endParaRPr/>
          </a:p>
          <a:p>
            <a:pPr marL="0" marR="0" lvl="0" indent="0" algn="l" rtl="0">
              <a:lnSpc>
                <a:spcPct val="100000"/>
              </a:lnSpc>
              <a:spcBef>
                <a:spcPts val="0"/>
              </a:spcBef>
              <a:spcAft>
                <a:spcPts val="0"/>
              </a:spcAft>
              <a:buClr>
                <a:schemeClr val="dk1"/>
              </a:buClr>
              <a:buSzPts val="1200"/>
              <a:buFont typeface="Calibri"/>
              <a:buNone/>
            </a:pPr>
            <a:r>
              <a:rPr lang="fr-FR"/>
              <a:t>Ipoh (Perak, Malaysia)   [city of Ipoh, located in the state of Perak]</a:t>
            </a:r>
            <a:endParaRPr/>
          </a:p>
          <a:p>
            <a:pPr marL="0" marR="0" lvl="0" indent="0" algn="l" rtl="0">
              <a:lnSpc>
                <a:spcPct val="100000"/>
              </a:lnSpc>
              <a:spcBef>
                <a:spcPts val="0"/>
              </a:spcBef>
              <a:spcAft>
                <a:spcPts val="0"/>
              </a:spcAft>
              <a:buClr>
                <a:schemeClr val="dk1"/>
              </a:buClr>
              <a:buSzPts val="1200"/>
              <a:buFont typeface="Calibri"/>
              <a:buNone/>
            </a:pPr>
            <a:r>
              <a:rPr lang="fr-FR"/>
              <a:t>George Town (Pulau Pinang, Malaysia)  [city of George Town, the capital of the state of Pulau Pinang]</a:t>
            </a:r>
            <a:endParaRPr/>
          </a:p>
          <a:p>
            <a:pPr marL="457200" lvl="0" indent="-228600" algn="l" rtl="0">
              <a:lnSpc>
                <a:spcPct val="100000"/>
              </a:lnSpc>
              <a:spcBef>
                <a:spcPts val="0"/>
              </a:spcBef>
              <a:spcAft>
                <a:spcPts val="0"/>
              </a:spcAft>
              <a:buSzPts val="1400"/>
              <a:buNone/>
            </a:pPr>
            <a:r>
              <a:rPr lang="fr-FR"/>
              <a:t>Kota Kinabalu (Sabah, Malaysia)   [city of Kota Kinabalu, located in state of Sabah] </a:t>
            </a:r>
            <a:endParaRPr/>
          </a:p>
          <a:p>
            <a:pPr marL="0" marR="0" lvl="0" indent="0" algn="l" rtl="0">
              <a:lnSpc>
                <a:spcPct val="100000"/>
              </a:lnSpc>
              <a:spcBef>
                <a:spcPts val="0"/>
              </a:spcBef>
              <a:spcAft>
                <a:spcPts val="0"/>
              </a:spcAft>
              <a:buClr>
                <a:schemeClr val="dk1"/>
              </a:buClr>
              <a:buSzPts val="1200"/>
              <a:buFont typeface="Calibri"/>
              <a:buNone/>
            </a:pPr>
            <a:r>
              <a:rPr lang="fr-FR"/>
              <a:t>Bintulu (Sarawak, Malaysia)   [city of Bintulu, located in the state of Sarawak]</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a:t>There are 13 states in Malaysia: Johor, Kedah, Kelantan, Melaka, Negeri Sembilan, Pahang, Perak, Perlis, Pulau Pinang, Sabah, Sarawak, Selangor, Terengganu; and 1 federal territory (Wilayah Persekutuan) with 3 components, Kuala Lumpur, Labuan, and Putrajaya.</a:t>
            </a:r>
            <a:endParaRPr/>
          </a:p>
          <a:p>
            <a:pPr marL="45720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509" name="Google Shape;50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work is a directory of Utah state employees.  The creator is the state of Utah.</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Utah.</a:t>
            </a:r>
            <a:endParaRPr/>
          </a:p>
          <a:p>
            <a:pPr marL="457200" lvl="0" indent="-228600" algn="l" rtl="0">
              <a:lnSpc>
                <a:spcPct val="100000"/>
              </a:lnSpc>
              <a:spcBef>
                <a:spcPts val="0"/>
              </a:spcBef>
              <a:spcAft>
                <a:spcPts val="0"/>
              </a:spcAft>
              <a:buSzPts val="1400"/>
              <a:buNone/>
            </a:pPr>
            <a:r>
              <a:rPr lang="fr-FR"/>
              <a:t>245 10 Utah state directory of employees.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Utah.gov: http://web.state.ut.us/phone.htm]</a:t>
            </a:r>
            <a:endParaRPr/>
          </a:p>
          <a:p>
            <a:pPr marL="0" lvl="0" indent="0" algn="l" rtl="0">
              <a:lnSpc>
                <a:spcPct val="100000"/>
              </a:lnSpc>
              <a:spcBef>
                <a:spcPts val="0"/>
              </a:spcBef>
              <a:spcAft>
                <a:spcPts val="0"/>
              </a:spcAft>
              <a:buSzPts val="1400"/>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LC practice/PCC practice: If the heading for the larger place being added to the smaller place is created according to the provisions of RDA 11.13.1.6 (type of jurisdiction) or RDA 11.13.1.7 (other designation associated with the body), do not include the term for type of jurisdiction or the other designation associated with the body.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17" name="Google Shape;51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fr-FR"/>
              <a:t>Updated: Feb. 24, 2014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Note that when you are recording the name of the larger place, you must apply appendix B.11 and use the abbreviation found there for the place: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B.11 </a:t>
            </a:r>
            <a:endParaRPr/>
          </a:p>
          <a:p>
            <a:pPr marL="457200" lvl="0" indent="-228600" algn="l" rtl="0">
              <a:lnSpc>
                <a:spcPct val="100000"/>
              </a:lnSpc>
              <a:spcBef>
                <a:spcPts val="0"/>
              </a:spcBef>
              <a:spcAft>
                <a:spcPts val="0"/>
              </a:spcAft>
              <a:buSzPts val="1400"/>
              <a:buNone/>
            </a:pPr>
            <a:r>
              <a:rPr lang="fr-FR"/>
              <a:t>Use the abbreviations in table B.1 for the names of certain countries and of the names of states, provinces, territories, etc., of Australia, Canada, and the United States when the names are recorded: </a:t>
            </a:r>
            <a:endParaRPr/>
          </a:p>
          <a:p>
            <a:pPr marL="457200" lvl="0" indent="-228600" algn="l" rtl="0">
              <a:lnSpc>
                <a:spcPct val="100000"/>
              </a:lnSpc>
              <a:spcBef>
                <a:spcPts val="0"/>
              </a:spcBef>
              <a:spcAft>
                <a:spcPts val="0"/>
              </a:spcAft>
              <a:buSzPts val="1400"/>
              <a:buNone/>
            </a:pPr>
            <a:r>
              <a:rPr lang="fr-FR"/>
              <a:t>a) as part of the name of a place located in that state, province, territory, etc. (see 16.2.2.9) or other jurisdiction (see 16.2.2.11)</a:t>
            </a:r>
            <a:endParaRPr/>
          </a:p>
          <a:p>
            <a:pPr marL="457200" lvl="0" indent="-228600" algn="l" rtl="0">
              <a:lnSpc>
                <a:spcPct val="100000"/>
              </a:lnSpc>
              <a:spcBef>
                <a:spcPts val="0"/>
              </a:spcBef>
              <a:spcAft>
                <a:spcPts val="0"/>
              </a:spcAft>
              <a:buSzPts val="1400"/>
              <a:buNone/>
            </a:pPr>
            <a:r>
              <a:rPr lang="fr-FR"/>
              <a:t>b) as the name or part of the name of a place associated with a person (see 9.8-9.11) family (see 10.5), or corporate body (see 11.3).</a:t>
            </a:r>
            <a:endParaRPr/>
          </a:p>
          <a:p>
            <a:pPr marL="45720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26" name="Google Shape;52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May 15, 2014 </a:t>
            </a:r>
            <a:endParaRPr/>
          </a:p>
          <a:p>
            <a:pPr marL="457200" lvl="0" indent="-228600" algn="l" rtl="0">
              <a:lnSpc>
                <a:spcPct val="100000"/>
              </a:lnSpc>
              <a:spcBef>
                <a:spcPts val="0"/>
              </a:spcBef>
              <a:spcAft>
                <a:spcPts val="0"/>
              </a:spcAft>
              <a:buSzPts val="1400"/>
              <a:buNone/>
            </a:pPr>
            <a:r>
              <a:rPr lang="fr-FR"/>
              <a:t>In the geographic place (jurisdiction) name authority record, the name of the larger place will be recorded in parentheses.  </a:t>
            </a:r>
            <a:endParaRPr/>
          </a:p>
          <a:p>
            <a:pPr marL="457200" lvl="0" indent="-228600" algn="l" rtl="0">
              <a:lnSpc>
                <a:spcPct val="100000"/>
              </a:lnSpc>
              <a:spcBef>
                <a:spcPts val="0"/>
              </a:spcBef>
              <a:spcAft>
                <a:spcPts val="0"/>
              </a:spcAft>
              <a:buSzPts val="1400"/>
              <a:buNone/>
            </a:pPr>
            <a:r>
              <a:rPr lang="fr-FR"/>
              <a:t>In the 370 field attribute for the associated place, use the authorized access point form found in the authority record in the LC/NAF. </a:t>
            </a:r>
            <a:endParaRPr/>
          </a:p>
          <a:p>
            <a:pPr marL="457200" marR="0" lvl="0" indent="-228600" algn="l" rtl="0">
              <a:lnSpc>
                <a:spcPct val="100000"/>
              </a:lnSpc>
              <a:spcBef>
                <a:spcPts val="0"/>
              </a:spcBef>
              <a:spcAft>
                <a:spcPts val="0"/>
              </a:spcAft>
              <a:buSzPts val="1400"/>
              <a:buNone/>
            </a:pPr>
            <a:r>
              <a:rPr lang="fr-FR"/>
              <a:t>If no authorized access point exists in the LC/NACO Authority File for the place, it is not necessary to create a NAR in order to code the 370 field. Use the RDA preferred name for the place, but note that when there is no authorized source, a subfield $2 cannot be added.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370 subfields used in the examples in this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 Place of birth</a:t>
            </a:r>
            <a:endParaRPr/>
          </a:p>
          <a:p>
            <a:pPr marL="457200" lvl="0" indent="-228600" algn="l" rtl="0">
              <a:lnSpc>
                <a:spcPct val="100000"/>
              </a:lnSpc>
              <a:spcBef>
                <a:spcPts val="0"/>
              </a:spcBef>
              <a:spcAft>
                <a:spcPts val="0"/>
              </a:spcAft>
              <a:buSzPts val="1400"/>
              <a:buNone/>
            </a:pPr>
            <a:r>
              <a:rPr lang="fr-FR"/>
              <a:t>$b Place of death</a:t>
            </a:r>
            <a:endParaRPr/>
          </a:p>
          <a:p>
            <a:pPr marL="457200" lvl="0" indent="-228600" algn="l" rtl="0">
              <a:lnSpc>
                <a:spcPct val="100000"/>
              </a:lnSpc>
              <a:spcBef>
                <a:spcPts val="0"/>
              </a:spcBef>
              <a:spcAft>
                <a:spcPts val="0"/>
              </a:spcAft>
              <a:buSzPts val="1400"/>
              <a:buNone/>
            </a:pPr>
            <a:r>
              <a:rPr lang="fr-FR"/>
              <a:t>$e Place of residence/Location of headquarters [includes location of conference]</a:t>
            </a:r>
            <a:endParaRPr/>
          </a:p>
          <a:p>
            <a:pPr marL="457200" lvl="0" indent="-228600" algn="l" rtl="0">
              <a:lnSpc>
                <a:spcPct val="100000"/>
              </a:lnSpc>
              <a:spcBef>
                <a:spcPts val="0"/>
              </a:spcBef>
              <a:spcAft>
                <a:spcPts val="0"/>
              </a:spcAft>
              <a:buSzPts val="1400"/>
              <a:buNone/>
            </a:pPr>
            <a:r>
              <a:rPr lang="fr-FR"/>
              <a:t>$g Place of origin of work</a:t>
            </a:r>
            <a:endParaRPr/>
          </a:p>
          <a:p>
            <a:pPr marL="0" lvl="0" indent="0" algn="l" rtl="0">
              <a:lnSpc>
                <a:spcPct val="100000"/>
              </a:lnSpc>
              <a:spcBef>
                <a:spcPts val="0"/>
              </a:spcBef>
              <a:spcAft>
                <a:spcPts val="0"/>
              </a:spcAft>
              <a:buSzPts val="1400"/>
              <a:buNone/>
            </a:pPr>
            <a:endParaRPr/>
          </a:p>
        </p:txBody>
      </p:sp>
      <p:sp>
        <p:nvSpPr>
          <p:cNvPr id="534" name="Google Shape;53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November 25, 2015  (no change in content; change in formatting of slide only)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Note: The form of place name in 370 may differ from the form of place name added to a preferred name of place or an access point per RDA and LC-PCC PS instruction (updated in Nov. 2013)</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43" name="Google Shape;54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December 13, 2016. RDA instruction number corrected.</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52" name="Google Shape;55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December 13, 2016. RDA instruction number corrected in header, speaker notes modified to account for the deletion from RDA of 16.2.2.8.2.</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11.13.1.6 tells us that we </a:t>
            </a:r>
            <a:r>
              <a:rPr lang="fr-FR" i="1"/>
              <a:t>do not </a:t>
            </a:r>
            <a:r>
              <a:rPr lang="fr-FR"/>
              <a:t>add a term for type of jurisdiction for cities and towns.  Terms for type of jurisdiction are only added to jurisdictions at higher political/administrative levels than cities and towns (e.g., counties, districts, states, provinces, regions) or places within a city or town (e.g., neighborhoods, parishes, historic districts, special zones, etc.).  If two or more places have the same name in the same larger jurisdiction, 16.2.2.13 applies, and the conflict is usually broken by adding the name of an appropriate smaller place before the name of the larger place.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11.7.1.5, to which 11.13.1.6 refers, gives instructions for recording the type of jurisdiction as an element. This element can be recorded for any jurisdiction, including cities and towns (MARC 368 $b).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If needed in the authorized access point under 11.13.1.6, record the type of jurisdiction </a:t>
            </a:r>
            <a:r>
              <a:rPr lang="fr-FR" i="1"/>
              <a:t>for a government other than a city or a town</a:t>
            </a:r>
            <a:r>
              <a:rPr lang="fr-FR"/>
              <a:t> in the language preferred by the agency creating the data. If there is no equivalent term for the type of jurisdiction in the language preferred by the agency, or in case of doubt, record it in the official language of the jurisdiction.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LC-PCC PS for 11.7.1.5: Record the type of jurisdiction in English. If there is no equivalent term for the type of jurisdiction in the language preferred by the agency, or in case of doubt, record it in the official language of the jurisdiction. </a:t>
            </a:r>
            <a:r>
              <a:rPr lang="fr-FR" i="1"/>
              <a:t>Descriptive Cataloging Manual</a:t>
            </a:r>
            <a:r>
              <a:rPr lang="fr-FR" i="0"/>
              <a:t> Z1, 368 says to prefer controlled vocabulary for terms describing type of jurisdiction. Controlled vocabulary is </a:t>
            </a:r>
            <a:r>
              <a:rPr lang="fr-FR" i="1"/>
              <a:t>not</a:t>
            </a:r>
            <a:r>
              <a:rPr lang="fr-FR" i="0"/>
              <a:t> used when type of jurisdiction is recorded under 11.13.1.6 as part of the authorized access point. This means the term recorded as an 11.7.1.5 element (in MARC 368 $b) might not be the same as the term recorded in the authorized access point.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Common types of jurisdictions recorded in the preferred name as a qualifier: District; County; State; Province; Republic; Kingdom; Duchy; Town*; Township*</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 See LC-PCC PS for 16.4, covered in an upcoming slide.  In this case “town” and “township” refer to jurisdictions below the county level in many U.S. states made up of multiple local places.</a:t>
            </a:r>
            <a:endParaRPr/>
          </a:p>
          <a:p>
            <a:pPr marL="0" lvl="0" indent="0" algn="l" rtl="0">
              <a:lnSpc>
                <a:spcPct val="100000"/>
              </a:lnSpc>
              <a:spcBef>
                <a:spcPts val="0"/>
              </a:spcBef>
              <a:spcAft>
                <a:spcPts val="0"/>
              </a:spcAft>
              <a:buSzPts val="1400"/>
              <a:buNone/>
            </a:pPr>
            <a:endParaRPr/>
          </a:p>
        </p:txBody>
      </p:sp>
      <p:sp>
        <p:nvSpPr>
          <p:cNvPr id="560" name="Google Shape;56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sz="1200"/>
              <a:t>December 14, 2016</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This slide shows authorized access points for places for which a term for type of jurisdiction is added to differentiate the place from another with the same name. When recorded as a separate element, the type of jurisdiction is put in MARC field 368, subfield $b.  </a:t>
            </a:r>
            <a:r>
              <a:rPr lang="fr-FR" sz="1200" i="1"/>
              <a:t>Note:</a:t>
            </a:r>
            <a:r>
              <a:rPr lang="fr-FR" sz="1200"/>
              <a:t> DCM Z1 says to “Prefer controlled vocabulary for terms, recording the source in subfield $2.”  See next two slides for more examples showing this. If there is no controlled term, the term should be recorded in the singular (see the Powiat example)</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11.7.1.5, to which 11.13.1.6 refers, gives instructions for recording the type of jurisdiction as an element. This element can be recorded for any jurisdiction, including cities and towns (MARC 368 $b).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If needed in the authorized access point under 11.13.1.6, record the type of jurisdiction </a:t>
            </a:r>
            <a:r>
              <a:rPr lang="fr-FR" sz="1200" i="1"/>
              <a:t>for a government other than a city or a town</a:t>
            </a:r>
            <a:r>
              <a:rPr lang="fr-FR" sz="1200"/>
              <a:t> in the language preferred by the agency creating the data. If there is no equivalent term for the type of jurisdiction in the language preferred by the agency, or in case of doubt, record it in the official language of the jurisdiction.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LC-PCC PS for 11.7.1.5: Record the type of jurisdiction in English. If there is no equivalent term for the type of jurisdiction in the language preferred by the agency, or in case of doubt, record it in the official language of the jurisdiction. </a:t>
            </a:r>
            <a:r>
              <a:rPr lang="fr-FR" sz="1200" i="1"/>
              <a:t>Descriptive Cataloging Manual</a:t>
            </a:r>
            <a:r>
              <a:rPr lang="fr-FR" sz="1200" i="0"/>
              <a:t> Z1, 368 says to prefer controlled vocabulary for terms describing type of jurisdiction. Controlled vocabulary is </a:t>
            </a:r>
            <a:r>
              <a:rPr lang="fr-FR" sz="1200" i="1"/>
              <a:t>not</a:t>
            </a:r>
            <a:r>
              <a:rPr lang="fr-FR" sz="1200" i="0"/>
              <a:t> used when type of jurisdiction is recorded under 11.13.1.6 as part of the authorized access point. This means the term recorded as an 11.7.1.5 element (in MARC 368 $b) might not be the same as the term recorded in the authorized access point.</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The slide illustrates instances where there is no good English term for the type of jurisdiction, so the term in the official language of the jurisdiction is used instead: Landkreis; Regierungsbezirk; Powiat; Judet.  Other common ones in use are Amphoe [Thailand jurisdiction]; Arrondissement [French jurisdiction]; Oblast [jurisdiction in many East European countries].</a:t>
            </a:r>
            <a:endParaRPr sz="1200">
              <a:solidFill>
                <a:srgbClr val="FF0000"/>
              </a:solidFill>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Common types of English-language jurisdictions recorded in the preferred name as a qualifier: Town*; Township*; District; County; Parish; State; Province; Canton; Region; Republic; Kingdom; Duchy; Principality</a:t>
            </a:r>
            <a:endParaRPr/>
          </a:p>
          <a:p>
            <a:pPr marL="457200" lvl="0" indent="-228600" algn="l" rtl="0">
              <a:lnSpc>
                <a:spcPct val="100000"/>
              </a:lnSpc>
              <a:spcBef>
                <a:spcPts val="0"/>
              </a:spcBef>
              <a:spcAft>
                <a:spcPts val="0"/>
              </a:spcAft>
              <a:buSzPts val="1400"/>
              <a:buNone/>
            </a:pPr>
            <a:r>
              <a:rPr lang="fr-FR" sz="1200"/>
              <a:t>* See LC-PCC PS for 16.4, covered in an upcoming slide.  In this case “Town” and “Township” as a qualifier refer to jurisdictions below the county level in many U.S. states made up of multiple local places.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Even if a term for type of jurisdiction is not needed in an access point, one or more can be recorded in the 368 field.  The cataloger has the choice of recording it in singular form if the term does not come from any controlled vocabulary, or in plural if the term is found in a controlled vocabulary that uses plural forms.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Examples: </a:t>
            </a:r>
            <a:r>
              <a:rPr lang="fr-FR" sz="1200" b="1"/>
              <a:t>City</a:t>
            </a:r>
            <a:r>
              <a:rPr lang="fr-FR" sz="1200"/>
              <a:t>  [uncontrolled] vs. </a:t>
            </a:r>
            <a:r>
              <a:rPr lang="fr-FR" sz="1200" b="1"/>
              <a:t>Cities and towns</a:t>
            </a:r>
            <a:r>
              <a:rPr lang="fr-FR" sz="1200"/>
              <a:t>  [LCSH form]; </a:t>
            </a:r>
            <a:r>
              <a:rPr lang="fr-FR" sz="1200" b="1"/>
              <a:t>Duchy</a:t>
            </a:r>
            <a:r>
              <a:rPr lang="fr-FR" sz="1200"/>
              <a:t>  [uncontrolled] vs. </a:t>
            </a:r>
            <a:r>
              <a:rPr lang="fr-FR" sz="1200" b="1"/>
              <a:t>Duchies</a:t>
            </a:r>
            <a:r>
              <a:rPr lang="fr-FR" sz="1200"/>
              <a:t> [LCSH form]; </a:t>
            </a:r>
            <a:r>
              <a:rPr lang="fr-FR" sz="1200" b="1"/>
              <a:t>Village</a:t>
            </a:r>
            <a:r>
              <a:rPr lang="fr-FR" sz="1200"/>
              <a:t> [uncontrolled] vs. </a:t>
            </a:r>
            <a:r>
              <a:rPr lang="fr-FR" sz="1200" b="1"/>
              <a:t>Villages</a:t>
            </a:r>
            <a:r>
              <a:rPr lang="fr-FR" sz="1200"/>
              <a:t> [LCSH form]; </a:t>
            </a:r>
            <a:r>
              <a:rPr lang="fr-FR" sz="1200" b="1"/>
              <a:t>Country</a:t>
            </a:r>
            <a:r>
              <a:rPr lang="fr-FR" sz="1200"/>
              <a:t> or </a:t>
            </a:r>
            <a:r>
              <a:rPr lang="fr-FR" sz="1200" b="1"/>
              <a:t>Nation</a:t>
            </a:r>
            <a:r>
              <a:rPr lang="fr-FR" sz="1200"/>
              <a:t> [both uncontrolled - no equivalent in LCSH];</a:t>
            </a:r>
            <a:endParaRPr/>
          </a:p>
          <a:p>
            <a:pPr marL="457200" lvl="0" indent="-228600" algn="l" rtl="0">
              <a:lnSpc>
                <a:spcPct val="100000"/>
              </a:lnSpc>
              <a:spcBef>
                <a:spcPts val="0"/>
              </a:spcBef>
              <a:spcAft>
                <a:spcPts val="0"/>
              </a:spcAft>
              <a:buSzPts val="1400"/>
              <a:buNone/>
            </a:pPr>
            <a:r>
              <a:rPr lang="fr-FR" sz="1200" b="1"/>
              <a:t>Tribe</a:t>
            </a:r>
            <a:r>
              <a:rPr lang="fr-FR" sz="1200"/>
              <a:t> or </a:t>
            </a:r>
            <a:r>
              <a:rPr lang="fr-FR" sz="1200" b="1"/>
              <a:t>Indian tribe</a:t>
            </a:r>
            <a:r>
              <a:rPr lang="fr-FR" sz="1200"/>
              <a:t> or </a:t>
            </a:r>
            <a:r>
              <a:rPr lang="fr-FR" sz="1200" b="1"/>
              <a:t>First Nation</a:t>
            </a:r>
            <a:r>
              <a:rPr lang="fr-FR" sz="1200"/>
              <a:t> or </a:t>
            </a:r>
            <a:r>
              <a:rPr lang="fr-FR" sz="1200" b="1"/>
              <a:t>Indian band</a:t>
            </a:r>
            <a:r>
              <a:rPr lang="fr-FR" sz="1200"/>
              <a:t> [all uncontrolled - no exact equivalent in LCSH or Canadian Subject Headings, although LCSH does have “Federally recognized Indian tribes”]</a:t>
            </a:r>
            <a:endParaRPr/>
          </a:p>
          <a:p>
            <a:pPr marL="0" lvl="0" indent="0" algn="l" rtl="0">
              <a:lnSpc>
                <a:spcPct val="100000"/>
              </a:lnSpc>
              <a:spcBef>
                <a:spcPts val="0"/>
              </a:spcBef>
              <a:spcAft>
                <a:spcPts val="0"/>
              </a:spcAft>
              <a:buSzPts val="1400"/>
              <a:buNone/>
            </a:pPr>
            <a:endParaRPr/>
          </a:p>
        </p:txBody>
      </p:sp>
      <p:sp>
        <p:nvSpPr>
          <p:cNvPr id="568" name="Google Shape;56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Type of jurisdiction may be recorded as a separate element even if it is not needed in the authorized access point.  The following examples follow the DCM Z1 instruction for field 368 to “Prefer controlled vocabulary for terms, recording the source in subfield $2.” </a:t>
            </a:r>
            <a:endParaRPr/>
          </a:p>
          <a:p>
            <a:pPr marL="0" lvl="0" indent="0" algn="l" rtl="0">
              <a:lnSpc>
                <a:spcPct val="100000"/>
              </a:lnSpc>
              <a:spcBef>
                <a:spcPts val="0"/>
              </a:spcBef>
              <a:spcAft>
                <a:spcPts val="0"/>
              </a:spcAft>
              <a:buSzPts val="1400"/>
              <a:buNone/>
            </a:pPr>
            <a:endParaRPr/>
          </a:p>
        </p:txBody>
      </p:sp>
      <p:sp>
        <p:nvSpPr>
          <p:cNvPr id="576" name="Google Shape;57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a:t>Updated: Feb. 24, 2014</a:t>
            </a:r>
            <a:endParaRPr/>
          </a:p>
          <a:p>
            <a:pPr marL="0" lvl="0" indent="0" algn="l" rtl="0">
              <a:lnSpc>
                <a:spcPct val="100000"/>
              </a:lnSpc>
              <a:spcBef>
                <a:spcPts val="0"/>
              </a:spcBef>
              <a:spcAft>
                <a:spcPts val="0"/>
              </a:spcAft>
              <a:buSzPts val="1400"/>
              <a:buNone/>
            </a:pPr>
            <a:endParaRPr/>
          </a:p>
        </p:txBody>
      </p:sp>
      <p:sp>
        <p:nvSpPr>
          <p:cNvPr id="585" name="Google Shape;58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November 25, 2015  (highlight box moved to show field 368)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Multiple types of jurisdiction may be recorded as attributes if applicable and appropriate.</a:t>
            </a:r>
            <a:endParaRPr/>
          </a:p>
          <a:p>
            <a:pPr marL="0" lvl="0" indent="0" algn="l" rtl="0">
              <a:lnSpc>
                <a:spcPct val="100000"/>
              </a:lnSpc>
              <a:spcBef>
                <a:spcPts val="0"/>
              </a:spcBef>
              <a:spcAft>
                <a:spcPts val="0"/>
              </a:spcAft>
              <a:buSzPts val="1400"/>
              <a:buNone/>
            </a:pPr>
            <a:endParaRPr/>
          </a:p>
        </p:txBody>
      </p:sp>
      <p:sp>
        <p:nvSpPr>
          <p:cNvPr id="594" name="Google Shape;59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work is the website of the city of Sydney, New South Wales, Australia.  The creator is Sydney (N.S.W.).</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Sydney (N.S.W.)</a:t>
            </a:r>
            <a:endParaRPr/>
          </a:p>
          <a:p>
            <a:pPr marL="457200" lvl="0" indent="-228600" algn="l" rtl="0">
              <a:lnSpc>
                <a:spcPct val="100000"/>
              </a:lnSpc>
              <a:spcBef>
                <a:spcPts val="0"/>
              </a:spcBef>
              <a:spcAft>
                <a:spcPts val="0"/>
              </a:spcAft>
              <a:buSzPts val="1400"/>
              <a:buNone/>
            </a:pPr>
            <a:r>
              <a:rPr lang="fr-FR"/>
              <a:t>245 10 City of Sydney.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City of Sydney website: http://www.cityofsydney.nsw.gov.au/]</a:t>
            </a:r>
            <a:endParaRPr/>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6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August 13, 2019</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If the terms for types of jurisdiction come from different thesauri/controlled vocabularies, the field must be repeated.</a:t>
            </a:r>
            <a:endParaRPr/>
          </a:p>
        </p:txBody>
      </p:sp>
      <p:sp>
        <p:nvSpPr>
          <p:cNvPr id="604" name="Google Shape;604;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updated to reflect current LC-PCC PS, revised speaker notes.</a:t>
            </a:r>
            <a:endParaRPr/>
          </a:p>
          <a:p>
            <a:pPr marL="457200" lvl="0" indent="-228600" algn="l" rtl="0">
              <a:lnSpc>
                <a:spcPct val="100000"/>
              </a:lnSpc>
              <a:spcBef>
                <a:spcPts val="0"/>
              </a:spcBef>
              <a:spcAft>
                <a:spcPts val="0"/>
              </a:spcAft>
              <a:buSzPts val="1400"/>
              <a:buNone/>
            </a:pPr>
            <a:r>
              <a:rPr lang="fr-FR" sz="1200"/>
              <a:t>LC-PCC PS for 16.4</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a:t>U.S. Townships</a:t>
            </a:r>
            <a:endParaRPr/>
          </a:p>
          <a:p>
            <a:pPr marL="457200" lvl="0" indent="-228600" algn="l" rtl="0">
              <a:lnSpc>
                <a:spcPct val="100000"/>
              </a:lnSpc>
              <a:spcBef>
                <a:spcPts val="0"/>
              </a:spcBef>
              <a:spcAft>
                <a:spcPts val="0"/>
              </a:spcAft>
              <a:buSzPts val="1400"/>
              <a:buNone/>
            </a:pPr>
            <a:endParaRPr sz="1200" b="1"/>
          </a:p>
          <a:p>
            <a:pPr marL="457200" lvl="0" indent="-228600" algn="l" rtl="0">
              <a:lnSpc>
                <a:spcPct val="100000"/>
              </a:lnSpc>
              <a:spcBef>
                <a:spcPts val="0"/>
              </a:spcBef>
              <a:spcAft>
                <a:spcPts val="0"/>
              </a:spcAft>
              <a:buSzPts val="1400"/>
              <a:buNone/>
            </a:pPr>
            <a:r>
              <a:rPr lang="fr-FR" sz="1200"/>
              <a:t>For U.S. townships (called “towns” in some states) that encompass one or more local communities and the surrounding territory, apply RDA 16.2.2.8 to determine whether the term “township” or “town” should be included as part of the name. If such a term is not included in the name, add the term after the name of the state, etc. in the authorized access point. Generally consider U.S. townships listed in GNIS in the form “Township of” or “Town of” to fall under the first condition in RDA 16.2.2.8 and establish them without the first part of the name indicating a type of jurisdiction.</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If the jurisdictional term is not part of the preferred name, add it as an addition to the authorized access point.</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EXAMPLE</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BGN GNIS: Township of Kintire</a:t>
            </a:r>
            <a:endParaRPr sz="1200"/>
          </a:p>
          <a:p>
            <a:pPr marL="457200" lvl="0" indent="-228600" algn="l" rtl="0">
              <a:lnSpc>
                <a:spcPct val="100000"/>
              </a:lnSpc>
              <a:spcBef>
                <a:spcPts val="0"/>
              </a:spcBef>
              <a:spcAft>
                <a:spcPts val="0"/>
              </a:spcAft>
              <a:buSzPts val="1400"/>
              <a:buNone/>
            </a:pPr>
            <a:r>
              <a:rPr lang="fr-FR" sz="1200"/>
              <a:t>151 ## $a Kintire (Minn. : Township)</a:t>
            </a:r>
            <a:endParaRPr/>
          </a:p>
          <a:p>
            <a:pPr marL="457200" lvl="0" indent="-228600" algn="l" rtl="0">
              <a:lnSpc>
                <a:spcPct val="100000"/>
              </a:lnSpc>
              <a:spcBef>
                <a:spcPts val="0"/>
              </a:spcBef>
              <a:spcAft>
                <a:spcPts val="0"/>
              </a:spcAft>
              <a:buSzPts val="1400"/>
              <a:buNone/>
            </a:pPr>
            <a:r>
              <a:rPr lang="fr-FR" sz="1200"/>
              <a:t>  </a:t>
            </a:r>
            <a:endParaRPr/>
          </a:p>
          <a:p>
            <a:pPr marL="457200" lvl="0" indent="-228600" algn="l" rtl="0">
              <a:lnSpc>
                <a:spcPct val="100000"/>
              </a:lnSpc>
              <a:spcBef>
                <a:spcPts val="0"/>
              </a:spcBef>
              <a:spcAft>
                <a:spcPts val="0"/>
              </a:spcAft>
              <a:buSzPts val="1400"/>
              <a:buNone/>
            </a:pPr>
            <a:r>
              <a:rPr lang="fr-FR" sz="1200"/>
              <a:t>BGN GNIS: Town of Milo</a:t>
            </a:r>
            <a:endParaRPr/>
          </a:p>
          <a:p>
            <a:pPr marL="457200" lvl="0" indent="-228600" algn="l" rtl="0">
              <a:lnSpc>
                <a:spcPct val="100000"/>
              </a:lnSpc>
              <a:spcBef>
                <a:spcPts val="0"/>
              </a:spcBef>
              <a:spcAft>
                <a:spcPts val="0"/>
              </a:spcAft>
              <a:buSzPts val="1400"/>
              <a:buNone/>
            </a:pPr>
            <a:r>
              <a:rPr lang="fr-FR" sz="1200"/>
              <a:t>151 ## $a Milo (Me. : Town) </a:t>
            </a:r>
            <a:endParaRPr/>
          </a:p>
          <a:p>
            <a:pPr marL="457200" lvl="0" indent="-228600" algn="l" rtl="0">
              <a:lnSpc>
                <a:spcPct val="100000"/>
              </a:lnSpc>
              <a:spcBef>
                <a:spcPts val="0"/>
              </a:spcBef>
              <a:spcAft>
                <a:spcPts val="0"/>
              </a:spcAft>
              <a:buSzPts val="1400"/>
              <a:buNone/>
            </a:pPr>
            <a:r>
              <a:rPr lang="fr-FR" sz="1200"/>
              <a:t> </a:t>
            </a:r>
            <a:endParaRPr/>
          </a:p>
          <a:p>
            <a:pPr marL="457200" lvl="0" indent="-228600" algn="l" rtl="0">
              <a:lnSpc>
                <a:spcPct val="100000"/>
              </a:lnSpc>
              <a:spcBef>
                <a:spcPts val="0"/>
              </a:spcBef>
              <a:spcAft>
                <a:spcPts val="0"/>
              </a:spcAft>
              <a:buSzPts val="1400"/>
              <a:buNone/>
            </a:pPr>
            <a:r>
              <a:rPr lang="fr-FR" sz="1200"/>
              <a:t>[No longer included in LC-PCC PS 16.4.] These non-local jurisdictions are called “townships” in Arkansas, California, Illinois, Indiana, Iowa, Kansas, Michigan, Minnesota, Missouri, Nebraska, New Jersey, North Carolina North Dakota, Ohio, Pennsylvania, and South Dakota; they are called “towns” in Connecticut, Maine, Massachusetts, New Hampshire, New York, Rhode Island, Vermont, and Wisconsin.</a:t>
            </a:r>
            <a:endParaRPr/>
          </a:p>
          <a:p>
            <a:pPr marL="0" lvl="0" indent="0" algn="l" rtl="0">
              <a:lnSpc>
                <a:spcPct val="100000"/>
              </a:lnSpc>
              <a:spcBef>
                <a:spcPts val="0"/>
              </a:spcBef>
              <a:spcAft>
                <a:spcPts val="0"/>
              </a:spcAft>
              <a:buSzPts val="1400"/>
              <a:buNone/>
            </a:pPr>
            <a:endParaRPr/>
          </a:p>
        </p:txBody>
      </p:sp>
      <p:sp>
        <p:nvSpPr>
          <p:cNvPr id="613" name="Google Shape;61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Screen shot of a record for the Township of Agnes in North Dakota.  Note that the class code description indicates that this is a county subdivision that is not coextensive with an incorporated place.</a:t>
            </a:r>
            <a:endParaRPr/>
          </a:p>
          <a:p>
            <a:pPr marL="0" lvl="0" indent="0" algn="l" rtl="0">
              <a:lnSpc>
                <a:spcPct val="100000"/>
              </a:lnSpc>
              <a:spcBef>
                <a:spcPts val="0"/>
              </a:spcBef>
              <a:spcAft>
                <a:spcPts val="0"/>
              </a:spcAft>
              <a:buSzPts val="1400"/>
              <a:buNone/>
            </a:pPr>
            <a:endParaRPr/>
          </a:p>
        </p:txBody>
      </p:sp>
      <p:sp>
        <p:nvSpPr>
          <p:cNvPr id="621" name="Google Shape;62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a:t>Updated: Feb. 24, 2014</a:t>
            </a:r>
            <a:endParaRPr/>
          </a:p>
          <a:p>
            <a:pPr marL="0" lvl="0" indent="0" algn="l" rtl="0">
              <a:lnSpc>
                <a:spcPct val="100000"/>
              </a:lnSpc>
              <a:spcBef>
                <a:spcPts val="0"/>
              </a:spcBef>
              <a:spcAft>
                <a:spcPts val="0"/>
              </a:spcAft>
              <a:buSzPts val="1400"/>
              <a:buNone/>
            </a:pPr>
            <a:endParaRPr/>
          </a:p>
        </p:txBody>
      </p:sp>
      <p:sp>
        <p:nvSpPr>
          <p:cNvPr id="629" name="Google Shape;62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36" name="Google Shape;63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corrected LC-PCC PS number in speaker notes.</a:t>
            </a: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Preferred name: Palms (Qld.)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Why?: LC-PCC PS for 16.2.2.4 says to drop the initial article in a name like this. </a:t>
            </a:r>
            <a:r>
              <a:rPr lang="fr-FR" i="1"/>
              <a:t>Reminder:</a:t>
            </a:r>
            <a:r>
              <a:rPr lang="fr-FR"/>
              <a:t> According to 16.2.2.4, the preferred name for the place (other than a country, state, etc. listed in 16.2.2.9.1, 16.2.2.10, or 16.2.2.11) includes the name of the larger place in which it is located or the larger jurisdiction to which it belongs. If the place name is being used as the conventional name for a government, the name of the larger place is enclosed in parentheses. 16.2.2.9.2 says to abbreviate the name of the larger place as instructed in Appendix B (B.2) and B.2 refers catalogers to B.11 (Names of Certain Countries, States, Provinces, Territories, Etc.).  The abbreviation found in B.11 for Queensland is Qld.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Access point for the place (assuming no conflict): Palms (Qld.)</a:t>
            </a:r>
            <a:endParaRPr/>
          </a:p>
          <a:p>
            <a:pPr marL="0" lvl="0" indent="0" algn="l" rtl="0">
              <a:lnSpc>
                <a:spcPct val="100000"/>
              </a:lnSpc>
              <a:spcBef>
                <a:spcPts val="0"/>
              </a:spcBef>
              <a:spcAft>
                <a:spcPts val="0"/>
              </a:spcAft>
              <a:buSzPts val="1400"/>
              <a:buNone/>
            </a:pPr>
            <a:endParaRPr/>
          </a:p>
        </p:txBody>
      </p:sp>
      <p:sp>
        <p:nvSpPr>
          <p:cNvPr id="643" name="Google Shape;64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corrected LC-PCC PS 16.2.2.4 number and text in speaker notes.</a:t>
            </a:r>
            <a:endParaRPr/>
          </a:p>
          <a:p>
            <a:pPr marL="457200" lvl="0" indent="-228600" algn="l" rtl="0">
              <a:lnSpc>
                <a:spcPct val="100000"/>
              </a:lnSpc>
              <a:spcBef>
                <a:spcPts val="0"/>
              </a:spcBef>
              <a:spcAft>
                <a:spcPts val="0"/>
              </a:spcAft>
              <a:buSzPts val="1400"/>
              <a:buNone/>
            </a:pPr>
            <a:r>
              <a:rPr lang="fr-FR"/>
              <a:t>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Preferred name: La Paloma (Tex.)   </a:t>
            </a:r>
            <a:r>
              <a:rPr lang="fr-FR" i="1"/>
              <a:t>Note:</a:t>
            </a:r>
            <a:r>
              <a:rPr lang="fr-FR"/>
              <a:t> La Paloma means “The Dove” in English.</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Why?: LC-PCC PS for 16.2.2.4 says to retain the initial article when the name is to be accessed under the initial article, regardless of language (e.g., “Los Angeles”). Retain initial articles for non-English place names in English-speaking countries. </a:t>
            </a:r>
            <a:endParaRPr/>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r>
              <a:rPr lang="fr-FR" i="1"/>
              <a:t>Reminder:</a:t>
            </a:r>
            <a:r>
              <a:rPr lang="fr-FR"/>
              <a:t> According to 16.2.2.4, the preferred name for the place (other than a country, state, etc. listed in 16.2.2.9.1, 16.2.2.10, or 16.2.2.11) includes the name of the larger place in which it is located or the larger jurisdiction to which it belongs. If the place name is being used as the conventional name for a government, the name of the larger place is enclosed in parentheses. 16.2.2.9.2 says to abbreviate the name of the larger place as instructed in Appendix B (B.2) and B.2 refers catalogers to B.11 (Names of Certain Countries, States, Provinces, Territories, Etc.).  The abbreviation found in B.11 for Texas is Tex.</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Access point for the place (assuming no conflict): La Paloma (Tex.)</a:t>
            </a:r>
            <a:endParaRPr/>
          </a:p>
          <a:p>
            <a:pPr marL="0" lvl="0" indent="0" algn="l" rtl="0">
              <a:lnSpc>
                <a:spcPct val="100000"/>
              </a:lnSpc>
              <a:spcBef>
                <a:spcPts val="0"/>
              </a:spcBef>
              <a:spcAft>
                <a:spcPts val="0"/>
              </a:spcAft>
              <a:buSzPts val="1400"/>
              <a:buNone/>
            </a:pPr>
            <a:endParaRPr/>
          </a:p>
        </p:txBody>
      </p:sp>
      <p:sp>
        <p:nvSpPr>
          <p:cNvPr id="653" name="Google Shape;65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Answers on next slide</a:t>
            </a:r>
            <a:endParaRPr/>
          </a:p>
          <a:p>
            <a:pPr marL="0" lvl="0" indent="0" algn="l" rtl="0">
              <a:lnSpc>
                <a:spcPct val="100000"/>
              </a:lnSpc>
              <a:spcBef>
                <a:spcPts val="0"/>
              </a:spcBef>
              <a:spcAft>
                <a:spcPts val="0"/>
              </a:spcAft>
              <a:buSzPts val="1400"/>
              <a:buNone/>
            </a:pPr>
            <a:endParaRPr/>
          </a:p>
        </p:txBody>
      </p:sp>
      <p:sp>
        <p:nvSpPr>
          <p:cNvPr id="663" name="Google Shape;66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Note : Nouvelle-Zélande ne s’abrège pas en français.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March 21, 2017: updated answers and reference to DCM Z1 in speaker notes.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sz="1200"/>
              <a:t>ANSWERS - ANIMATED SLIDE.  Click to bring in each answer</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You must apply Appendix B.11 and use abbreviations for places listed there, so N.Z. for New Zealand, and U.S. for United States.</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a)  130 _0 $a X factor (Television program : U.S.)</a:t>
            </a:r>
            <a:endParaRPr/>
          </a:p>
          <a:p>
            <a:pPr marL="457200" lvl="0" indent="-228600" algn="l" rtl="0">
              <a:lnSpc>
                <a:spcPct val="100000"/>
              </a:lnSpc>
              <a:spcBef>
                <a:spcPts val="0"/>
              </a:spcBef>
              <a:spcAft>
                <a:spcPts val="0"/>
              </a:spcAft>
              <a:buSzPts val="1400"/>
              <a:buNone/>
            </a:pPr>
            <a:r>
              <a:rPr lang="fr-FR" sz="1200"/>
              <a:t>     370      $g United States $2 naf</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b)  130 _0 $a X factor (Television program : Great Britain)</a:t>
            </a:r>
            <a:endParaRPr/>
          </a:p>
          <a:p>
            <a:pPr marL="457200" lvl="0" indent="-228600" algn="l" rtl="0">
              <a:lnSpc>
                <a:spcPct val="100000"/>
              </a:lnSpc>
              <a:spcBef>
                <a:spcPts val="0"/>
              </a:spcBef>
              <a:spcAft>
                <a:spcPts val="0"/>
              </a:spcAft>
              <a:buSzPts val="1400"/>
              <a:buNone/>
            </a:pPr>
            <a:r>
              <a:rPr lang="fr-FR" sz="1200"/>
              <a:t>     370      $g Great Britain $2 naf</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i="1"/>
              <a:t>Note:</a:t>
            </a:r>
            <a:r>
              <a:rPr lang="fr-FR" sz="1200"/>
              <a:t> LC-PCC PS for 16.4 says “Follow the British Library’s practice of using ‘Great Britain’ as the conventional name for the government of the United Kingdom.”  Therefore, the abbreviation U.K. will </a:t>
            </a:r>
            <a:r>
              <a:rPr lang="fr-FR" sz="1200" i="1"/>
              <a:t>never</a:t>
            </a:r>
            <a:r>
              <a:rPr lang="fr-FR" sz="1200"/>
              <a:t> be used when recording a place.  Always use “Great Britain” for the name of that country.</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c)  130 _0 $a X factor (Television program : N.Z.)</a:t>
            </a:r>
            <a:endParaRPr/>
          </a:p>
          <a:p>
            <a:pPr marL="457200" lvl="0" indent="-228600" algn="l" rtl="0">
              <a:lnSpc>
                <a:spcPct val="100000"/>
              </a:lnSpc>
              <a:spcBef>
                <a:spcPts val="0"/>
              </a:spcBef>
              <a:spcAft>
                <a:spcPts val="0"/>
              </a:spcAft>
              <a:buSzPts val="1400"/>
              <a:buNone/>
            </a:pPr>
            <a:r>
              <a:rPr lang="fr-FR" sz="1200"/>
              <a:t>     370      $g New Zealand $2 naf</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d)  130 _0 $a Ikʻs-faktor</a:t>
            </a:r>
            <a:endParaRPr sz="1200"/>
          </a:p>
          <a:p>
            <a:pPr marL="457200" lvl="0" indent="-228600" algn="l" rtl="0">
              <a:lnSpc>
                <a:spcPct val="100000"/>
              </a:lnSpc>
              <a:spcBef>
                <a:spcPts val="0"/>
              </a:spcBef>
              <a:spcAft>
                <a:spcPts val="0"/>
              </a:spcAft>
              <a:buSzPts val="1400"/>
              <a:buNone/>
            </a:pPr>
            <a:r>
              <a:rPr lang="fr-FR" sz="1200"/>
              <a:t>     430 _0 $a X-factor (Television program : Armenia)</a:t>
            </a:r>
            <a:endParaRPr/>
          </a:p>
          <a:p>
            <a:pPr marL="457200" lvl="0" indent="-228600" algn="l" rtl="0">
              <a:lnSpc>
                <a:spcPct val="100000"/>
              </a:lnSpc>
              <a:spcBef>
                <a:spcPts val="0"/>
              </a:spcBef>
              <a:spcAft>
                <a:spcPts val="0"/>
              </a:spcAft>
              <a:buSzPts val="1400"/>
              <a:buNone/>
            </a:pPr>
            <a:r>
              <a:rPr lang="fr-FR" sz="1200"/>
              <a:t>     370      $g Armenia (Republic) $2 naf</a:t>
            </a: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Note from the last example that any qualifying term for type of jurisdiction that may be included in the authorized access point is </a:t>
            </a:r>
            <a:r>
              <a:rPr lang="fr-FR" sz="1200" b="1"/>
              <a:t>not</a:t>
            </a:r>
            <a:r>
              <a:rPr lang="fr-FR" sz="1200"/>
              <a:t> included in the qualifier.  DCM Z1 for field 370: </a:t>
            </a:r>
            <a:endParaRPr/>
          </a:p>
          <a:p>
            <a:pPr marL="457200" lvl="0" indent="-228600" algn="l" rtl="0">
              <a:lnSpc>
                <a:spcPct val="100000"/>
              </a:lnSpc>
              <a:spcBef>
                <a:spcPts val="0"/>
              </a:spcBef>
              <a:spcAft>
                <a:spcPts val="0"/>
              </a:spcAft>
              <a:buSzPts val="1400"/>
              <a:buNone/>
            </a:pPr>
            <a:endParaRPr sz="1200"/>
          </a:p>
          <a:p>
            <a:pPr marL="457200" marR="0" lvl="0" indent="-228600" algn="l" rtl="0">
              <a:lnSpc>
                <a:spcPct val="100000"/>
              </a:lnSpc>
              <a:spcBef>
                <a:spcPts val="0"/>
              </a:spcBef>
              <a:spcAft>
                <a:spcPts val="0"/>
              </a:spcAft>
              <a:buSzPts val="1400"/>
              <a:buNone/>
            </a:pPr>
            <a:r>
              <a:rPr lang="fr-FR" sz="1400" b="0" i="0" u="none" strike="noStrike" cap="none">
                <a:solidFill>
                  <a:schemeClr val="dk1"/>
                </a:solidFill>
                <a:latin typeface="Calibri"/>
                <a:ea typeface="Calibri"/>
                <a:cs typeface="Calibri"/>
                <a:sym typeface="Calibri"/>
              </a:rPr>
              <a:t>For jurisdictions or other place names with authority records in the LC/NAF, use the authorized access point form as found, recording the source in subfield $2. The form of place name in 370 may </a:t>
            </a:r>
            <a:endParaRPr/>
          </a:p>
          <a:p>
            <a:pPr marL="457200" marR="0" lvl="0" indent="-228600" algn="l" rtl="0">
              <a:lnSpc>
                <a:spcPct val="100000"/>
              </a:lnSpc>
              <a:spcBef>
                <a:spcPts val="0"/>
              </a:spcBef>
              <a:spcAft>
                <a:spcPts val="0"/>
              </a:spcAft>
              <a:buSzPts val="1400"/>
              <a:buNone/>
            </a:pPr>
            <a:r>
              <a:rPr lang="fr-FR" sz="1400" b="0" i="0" u="none" strike="noStrike" cap="none">
                <a:solidFill>
                  <a:schemeClr val="dk1"/>
                </a:solidFill>
                <a:latin typeface="Calibri"/>
                <a:ea typeface="Calibri"/>
                <a:cs typeface="Calibri"/>
                <a:sym typeface="Calibri"/>
              </a:rPr>
              <a:t>differ from the form of place name added to a preferred name of place or an access point per RDA and LC-PCC PS instructions.</a:t>
            </a:r>
            <a:endParaRPr sz="1200"/>
          </a:p>
          <a:p>
            <a:pPr marL="0" lvl="0" indent="0" algn="l" rtl="0">
              <a:lnSpc>
                <a:spcPct val="100000"/>
              </a:lnSpc>
              <a:spcBef>
                <a:spcPts val="0"/>
              </a:spcBef>
              <a:spcAft>
                <a:spcPts val="0"/>
              </a:spcAft>
              <a:buSzPts val="1400"/>
              <a:buNone/>
            </a:pPr>
            <a:endParaRPr/>
          </a:p>
        </p:txBody>
      </p:sp>
      <p:sp>
        <p:nvSpPr>
          <p:cNvPr id="674" name="Google Shape;67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Answer on next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Preferred name for the place: Ujjain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Access points: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__ $a Ujjain (India : District)</a:t>
            </a:r>
            <a:endParaRPr/>
          </a:p>
          <a:p>
            <a:pPr marL="457200" lvl="0" indent="-228600" algn="l" rtl="0">
              <a:lnSpc>
                <a:spcPct val="100000"/>
              </a:lnSpc>
              <a:spcBef>
                <a:spcPts val="0"/>
              </a:spcBef>
              <a:spcAft>
                <a:spcPts val="0"/>
              </a:spcAft>
              <a:buSzPts val="1400"/>
              <a:buNone/>
            </a:pPr>
            <a:r>
              <a:rPr lang="fr-FR"/>
              <a:t>451 __ $a Ujjain District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fr-FR" i="1"/>
              <a:t>other than a city or a town</a:t>
            </a:r>
            <a:r>
              <a:rPr lang="fr-FR"/>
              <a:t>.</a:t>
            </a:r>
            <a:endParaRPr/>
          </a:p>
          <a:p>
            <a:pPr marL="0" lvl="0" indent="0" algn="l" rtl="0">
              <a:lnSpc>
                <a:spcPct val="100000"/>
              </a:lnSpc>
              <a:spcBef>
                <a:spcPts val="0"/>
              </a:spcBef>
              <a:spcAft>
                <a:spcPts val="0"/>
              </a:spcAft>
              <a:buSzPts val="1400"/>
              <a:buNone/>
            </a:pPr>
            <a:endParaRPr/>
          </a:p>
        </p:txBody>
      </p:sp>
      <p:sp>
        <p:nvSpPr>
          <p:cNvPr id="682" name="Google Shape;68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 name="Google Shape;139;p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This is the website of the Tulsa, Oklahoma Mayor’s Commission on the Status of Women.  Here we have an example of a government body that would be recorded subordinately.  The first part of the name of this agency would be the authorized access point for Tulsa, Oklahoma, which would be followed by the name of the commission: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Tulsa (Okla.). $b Mayor’s Commission on the Status of Women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If there was no authority record already created for the place, it would have to be created as a separate NAR at the same time as the NAR for this agency.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https://www.cityoftulsa.org/community-programs/human-rights/commissions/mayor's-commission-on-the-status-of-women.aspx]</a:t>
            </a:r>
            <a:endParaRPr/>
          </a:p>
          <a:p>
            <a:pPr marL="457200" lvl="0" indent="-228600" algn="l" rtl="0">
              <a:lnSpc>
                <a:spcPct val="100000"/>
              </a:lnSpc>
              <a:spcBef>
                <a:spcPts val="0"/>
              </a:spcBef>
              <a:spcAft>
                <a:spcPts val="0"/>
              </a:spcAft>
              <a:buSzPts val="1400"/>
              <a:buNone/>
            </a:pPr>
            <a:endParaRPr/>
          </a:p>
        </p:txBody>
      </p:sp>
      <p:sp>
        <p:nvSpPr>
          <p:cNvPr id="140" name="Google Shape;14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7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ANSWER.  ANIMATED SLIDE.  Click to bring in each answer.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Preferred name for the place: Ujjain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Access points: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__ $a Ujjain (India : District)</a:t>
            </a:r>
            <a:endParaRPr/>
          </a:p>
          <a:p>
            <a:pPr marL="457200" lvl="0" indent="-228600" algn="l" rtl="0">
              <a:lnSpc>
                <a:spcPct val="100000"/>
              </a:lnSpc>
              <a:spcBef>
                <a:spcPts val="0"/>
              </a:spcBef>
              <a:spcAft>
                <a:spcPts val="0"/>
              </a:spcAft>
              <a:buSzPts val="1400"/>
              <a:buNone/>
            </a:pPr>
            <a:r>
              <a:rPr lang="fr-FR"/>
              <a:t>451 __ $a Ujjain District (India)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fr-FR" i="1"/>
              <a:t>other than a city or a town</a:t>
            </a:r>
            <a:r>
              <a:rPr lang="fr-FR"/>
              <a:t>.</a:t>
            </a:r>
            <a:endParaRPr/>
          </a:p>
          <a:p>
            <a:pPr marL="0" lvl="0" indent="0" algn="l" rtl="0">
              <a:lnSpc>
                <a:spcPct val="100000"/>
              </a:lnSpc>
              <a:spcBef>
                <a:spcPts val="0"/>
              </a:spcBef>
              <a:spcAft>
                <a:spcPts val="0"/>
              </a:spcAft>
              <a:buSzPts val="1400"/>
              <a:buNone/>
            </a:pPr>
            <a:endParaRPr/>
          </a:p>
        </p:txBody>
      </p:sp>
      <p:sp>
        <p:nvSpPr>
          <p:cNvPr id="690" name="Google Shape;69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7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p:txBody>
      </p:sp>
      <p:sp>
        <p:nvSpPr>
          <p:cNvPr id="700" name="Google Shape;70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corrected RDA instruction number.</a:t>
            </a:r>
            <a:endParaRPr/>
          </a:p>
          <a:p>
            <a:pPr marL="457200" lvl="0" indent="-228600" algn="l" rtl="0">
              <a:lnSpc>
                <a:spcPct val="100000"/>
              </a:lnSpc>
              <a:spcBef>
                <a:spcPts val="0"/>
              </a:spcBef>
              <a:spcAft>
                <a:spcPts val="0"/>
              </a:spcAft>
              <a:buSzPts val="1400"/>
              <a:buNone/>
            </a:pPr>
            <a:r>
              <a:rPr lang="fr-FR"/>
              <a:t>Before we look at the instructions for recording the preferred name for places with the same name, it’s important to remember what the LC-PCC Policy Statement for 16.2.2.13 tells us: research must always be done for place names to determine if there is more than one place with the same name in a particular jurisdiction.  Conflicts must be broken even in cases where the other place is not yet established in the name authority file.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b="1"/>
              <a:t>Conflicts</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fr-FR" i="1"/>
              <a:t>LC practice/PCC practice: </a:t>
            </a:r>
            <a:r>
              <a:rPr lang="fr-FR"/>
              <a:t>Apply either RDA 16.2.2.13 or RDA 11.13.1.6 (type of jurisdiction) to resolve conflicts in preferred names for geographic names and names of governments not already resolved by the additions called for by RDA 16.2.2.9-16.2.2.13. Conflict in place names is not restricted to those already represented in the file against which the searching and cataloging is being done. Instead, if there is no existing conflict in that file, search gazetteers, etc., to determine if two or more places within the same jurisdiction have the same name or if two or more places with the same name would bear the same qualifier for the larger place.</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08" name="Google Shape;70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7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updated to reflect current RDA language.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If two or more places have the same name in the same larger jurisdiction, 16.2.2.13 applies.  There are two cases addressed by this instruction: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 If the inclusion of the name of the larger place or jurisdiction (see 16.2.2.9–16.2.2.12) is insufficient to distinguish between two or more places with the same name, include as part of the preferred name a word or phrase commonly used to distinguish them.</a:t>
            </a:r>
            <a:endParaRPr/>
          </a:p>
          <a:p>
            <a:pPr marL="0" marR="0" lvl="0" indent="0" algn="l" rtl="0">
              <a:lnSpc>
                <a:spcPct val="100000"/>
              </a:lnSpc>
              <a:spcBef>
                <a:spcPts val="0"/>
              </a:spcBef>
              <a:spcAft>
                <a:spcPts val="0"/>
              </a:spcAft>
              <a:buClr>
                <a:schemeClr val="dk1"/>
              </a:buClr>
              <a:buSzPts val="1200"/>
              <a:buFont typeface="Calibri"/>
              <a:buNone/>
            </a:pPr>
            <a:r>
              <a:rPr lang="fr-FR"/>
              <a:t>2) If there is no commonly used word or phrase to distinguish between places in the same larger place or jurisdiction, record the name of an intermediate place between the name of a place being identified and the larger place or jurisdiction. [next slide]</a:t>
            </a:r>
            <a:endParaRPr/>
          </a:p>
          <a:p>
            <a:pPr marL="0" lvl="0" indent="0" algn="l" rtl="0">
              <a:lnSpc>
                <a:spcPct val="100000"/>
              </a:lnSpc>
              <a:spcBef>
                <a:spcPts val="0"/>
              </a:spcBef>
              <a:spcAft>
                <a:spcPts val="0"/>
              </a:spcAft>
              <a:buSzPts val="1400"/>
              <a:buNone/>
            </a:pPr>
            <a:endParaRPr/>
          </a:p>
        </p:txBody>
      </p:sp>
      <p:sp>
        <p:nvSpPr>
          <p:cNvPr id="718" name="Google Shape;71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7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Dans le cas des deux Saint-Cyprien, le lieu intermédiare est la MRC.</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March 21, 2017: updated to reflect current RDA language.</a:t>
            </a:r>
            <a:endParaRPr/>
          </a:p>
          <a:p>
            <a:pPr marL="457200" lvl="0" indent="-228600" algn="l" rtl="0">
              <a:lnSpc>
                <a:spcPct val="100000"/>
              </a:lnSpc>
              <a:spcBef>
                <a:spcPts val="0"/>
              </a:spcBef>
              <a:spcAft>
                <a:spcPts val="0"/>
              </a:spcAft>
              <a:buSzPts val="1400"/>
              <a:buNone/>
            </a:pPr>
            <a:r>
              <a:rPr lang="fr-FR"/>
              <a:t>If two or more places have the same name in the same larger jurisdiction, 16.2.2.13 applies.  There are two cases addressed by this instruction: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 If the inclusion of the name of the larger place or jurisdiction (see 16.2.2.9–16.2.2.12) is insufficient to distinguish between two or more places with the same name, include as part of the preferred name a word or phrase commonly used to distinguish them.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a:t>2) If there is no commonly used word or phrase to distinguish between places in the same larger place or jurisdiction, record the name of an intermediate place between the name of a place being identified and the larger place or jurisdiction. </a:t>
            </a:r>
            <a:endParaRPr/>
          </a:p>
          <a:p>
            <a:pPr marL="0" lvl="0" indent="0" algn="l" rtl="0">
              <a:lnSpc>
                <a:spcPct val="100000"/>
              </a:lnSpc>
              <a:spcBef>
                <a:spcPts val="0"/>
              </a:spcBef>
              <a:spcAft>
                <a:spcPts val="0"/>
              </a:spcAft>
              <a:buSzPts val="1400"/>
              <a:buNone/>
            </a:pPr>
            <a:endParaRPr/>
          </a:p>
        </p:txBody>
      </p:sp>
      <p:sp>
        <p:nvSpPr>
          <p:cNvPr id="726" name="Google Shape;72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7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sz="1200"/>
              <a:t>March 21, 2017: updated to use preferred name as the qualifier not authorized access point; LC-PCC PS for Hawaii needs to be updated.</a:t>
            </a:r>
            <a:endParaRPr sz="1200"/>
          </a:p>
          <a:p>
            <a:pPr marL="457200" lvl="0" indent="-228600" algn="l" rtl="0">
              <a:lnSpc>
                <a:spcPct val="100000"/>
              </a:lnSpc>
              <a:spcBef>
                <a:spcPts val="0"/>
              </a:spcBef>
              <a:spcAft>
                <a:spcPts val="0"/>
              </a:spcAft>
              <a:buSzPts val="1400"/>
              <a:buNone/>
            </a:pPr>
            <a:r>
              <a:rPr lang="fr-FR" sz="1200"/>
              <a:t>If two or more places have the same name in the same larger jurisdiction, 16.2.2.13 applies.  There are two cases addressed by this instruction:</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1) If the inclusion of the name of the larger place or jurisdiction (see 16.2.2.9–16.2.2.12) is insufficient to distinguish between two or more places with the same name, include as part of the preferred name a word or phrase commonly used to distinguish them.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fr-FR" sz="1200"/>
              <a:t>2) If there is no commonly used word or phrase to distinguish between places in the same larger place or jurisdiction, record the name of an intermediate place between the name of a place being identified and the larger place or jurisdiction.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a:t>LC-PCC PS for 16.2.2.13</a:t>
            </a:r>
            <a:r>
              <a:rPr lang="fr-FR" sz="1200"/>
              <a:t>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a:t>U.S. Townships</a:t>
            </a:r>
            <a:endParaRPr/>
          </a:p>
          <a:p>
            <a:pPr marL="457200" lvl="0" indent="-228600" algn="l" rtl="0">
              <a:lnSpc>
                <a:spcPct val="100000"/>
              </a:lnSpc>
              <a:spcBef>
                <a:spcPts val="0"/>
              </a:spcBef>
              <a:spcAft>
                <a:spcPts val="0"/>
              </a:spcAft>
              <a:buSzPts val="1400"/>
              <a:buNone/>
            </a:pPr>
            <a:r>
              <a:rPr lang="fr-FR" sz="1200" i="1"/>
              <a:t>LC practice/PCC practice: </a:t>
            </a:r>
            <a:r>
              <a:rPr lang="fr-FR" sz="1200" i="0"/>
              <a:t>I</a:t>
            </a:r>
            <a:r>
              <a:rPr lang="fr-FR" sz="1200"/>
              <a:t>f a name of a U.S. township (called “towns” in some states) conflicts with the name of another township within the same state, add the preferred name for the county to each name. Consult GNIS to determine if there is more than one township with the same name in the same state: http://geonames.usgs.gov/pls/gnispublic.</a:t>
            </a:r>
            <a:endParaRPr sz="1200"/>
          </a:p>
          <a:p>
            <a:pPr marL="457200" lvl="0" indent="-228600" algn="l" rtl="0">
              <a:lnSpc>
                <a:spcPct val="100000"/>
              </a:lnSpc>
              <a:spcBef>
                <a:spcPts val="0"/>
              </a:spcBef>
              <a:spcAft>
                <a:spcPts val="0"/>
              </a:spcAft>
              <a:buSzPts val="1400"/>
              <a:buNone/>
            </a:pPr>
            <a:r>
              <a:rPr lang="fr-FR" sz="1200"/>
              <a:t> </a:t>
            </a:r>
            <a:endParaRPr/>
          </a:p>
          <a:p>
            <a:pPr marL="457200" lvl="0" indent="-228600" algn="l" rtl="0">
              <a:lnSpc>
                <a:spcPct val="100000"/>
              </a:lnSpc>
              <a:spcBef>
                <a:spcPts val="0"/>
              </a:spcBef>
              <a:spcAft>
                <a:spcPts val="0"/>
              </a:spcAft>
              <a:buSzPts val="1400"/>
              <a:buNone/>
            </a:pPr>
            <a:r>
              <a:rPr lang="fr-FR" sz="1200"/>
              <a:t>EXAMPLE</a:t>
            </a:r>
            <a:endParaRPr/>
          </a:p>
          <a:p>
            <a:pPr marL="457200" lvl="0" indent="-228600" algn="l" rtl="0">
              <a:lnSpc>
                <a:spcPct val="100000"/>
              </a:lnSpc>
              <a:spcBef>
                <a:spcPts val="0"/>
              </a:spcBef>
              <a:spcAft>
                <a:spcPts val="0"/>
              </a:spcAft>
              <a:buSzPts val="1400"/>
              <a:buNone/>
            </a:pPr>
            <a:r>
              <a:rPr lang="fr-FR" sz="1200"/>
              <a:t>151   Spring (Berks County, Pa. : Township) </a:t>
            </a:r>
            <a:endParaRPr/>
          </a:p>
          <a:p>
            <a:pPr marL="457200" lvl="0" indent="-228600" algn="l" rtl="0">
              <a:lnSpc>
                <a:spcPct val="100000"/>
              </a:lnSpc>
              <a:spcBef>
                <a:spcPts val="0"/>
              </a:spcBef>
              <a:spcAft>
                <a:spcPts val="0"/>
              </a:spcAft>
              <a:buSzPts val="1400"/>
              <a:buNone/>
            </a:pPr>
            <a:r>
              <a:rPr lang="fr-FR" sz="1200"/>
              <a:t>151   Spring (Centre County, Pa. : Township) </a:t>
            </a:r>
            <a:endParaRPr/>
          </a:p>
          <a:p>
            <a:pPr marL="457200" lvl="0" indent="-228600" algn="l" rtl="0">
              <a:lnSpc>
                <a:spcPct val="100000"/>
              </a:lnSpc>
              <a:spcBef>
                <a:spcPts val="0"/>
              </a:spcBef>
              <a:spcAft>
                <a:spcPts val="0"/>
              </a:spcAft>
              <a:buSzPts val="1400"/>
              <a:buNone/>
            </a:pPr>
            <a:r>
              <a:rPr lang="fr-FR" sz="1200"/>
              <a:t> </a:t>
            </a:r>
            <a:endParaRPr/>
          </a:p>
          <a:p>
            <a:pPr marL="457200" lvl="0" indent="-228600" algn="l" rtl="0">
              <a:lnSpc>
                <a:spcPct val="100000"/>
              </a:lnSpc>
              <a:spcBef>
                <a:spcPts val="0"/>
              </a:spcBef>
              <a:spcAft>
                <a:spcPts val="0"/>
              </a:spcAft>
              <a:buSzPts val="1400"/>
              <a:buNone/>
            </a:pPr>
            <a:r>
              <a:rPr lang="fr-FR" sz="1200"/>
              <a:t>Before May 2007 as the result of differing instructions, some towns or townships that were coextensive with the populated place were subsumed under the authorized access point for the populated place. As these civil jurisdictions are encountered, establish them separately.</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b="1"/>
              <a:t>Hawaii</a:t>
            </a:r>
            <a:endParaRPr/>
          </a:p>
          <a:p>
            <a:pPr marL="457200" lvl="0" indent="-228600" algn="l" rtl="0">
              <a:lnSpc>
                <a:spcPct val="100000"/>
              </a:lnSpc>
              <a:spcBef>
                <a:spcPts val="0"/>
              </a:spcBef>
              <a:spcAft>
                <a:spcPts val="0"/>
              </a:spcAft>
              <a:buSzPts val="1400"/>
              <a:buNone/>
            </a:pPr>
            <a:r>
              <a:rPr lang="fr-FR" sz="1200"/>
              <a:t>If local places in Hawaii conflict, add to each name the </a:t>
            </a:r>
            <a:r>
              <a:rPr lang="fr-FR" sz="1200" strike="sngStrike"/>
              <a:t>authorized access point</a:t>
            </a:r>
            <a:r>
              <a:rPr lang="fr-FR" sz="1200"/>
              <a:t> preferred name for the island on which the place is located rather than the </a:t>
            </a:r>
            <a:r>
              <a:rPr lang="fr-FR" sz="1200" strike="sngStrike"/>
              <a:t>authorized access point</a:t>
            </a:r>
            <a:r>
              <a:rPr lang="fr-FR" sz="1200"/>
              <a:t> for the county.  </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In each of the examples in the slide, there is another place with the same name on a different island/different county.</a:t>
            </a:r>
            <a:endParaRPr/>
          </a:p>
          <a:p>
            <a:pPr marL="457200" lvl="0" indent="-228600" algn="l" rtl="0">
              <a:lnSpc>
                <a:spcPct val="100000"/>
              </a:lnSpc>
              <a:spcBef>
                <a:spcPts val="0"/>
              </a:spcBef>
              <a:spcAft>
                <a:spcPts val="0"/>
              </a:spcAft>
              <a:buSzPts val="1400"/>
              <a:buNone/>
            </a:pPr>
            <a:endParaRPr sz="1200"/>
          </a:p>
          <a:p>
            <a:pPr marL="457200" lvl="0" indent="-228600" algn="l" rtl="0">
              <a:lnSpc>
                <a:spcPct val="100000"/>
              </a:lnSpc>
              <a:spcBef>
                <a:spcPts val="0"/>
              </a:spcBef>
              <a:spcAft>
                <a:spcPts val="0"/>
              </a:spcAft>
              <a:buSzPts val="1400"/>
              <a:buNone/>
            </a:pPr>
            <a:r>
              <a:rPr lang="fr-FR" sz="1200"/>
              <a:t>[In case anyone wonders, Honolulu is both a city and county (the same as San Francisco, California and Denver, Colorado) and has jurisdiction over the entire island of Oahu and a few small outlying islands:</a:t>
            </a:r>
            <a:endParaRPr/>
          </a:p>
          <a:p>
            <a:pPr marL="457200" lvl="0" indent="-228600" algn="l" rtl="0">
              <a:lnSpc>
                <a:spcPct val="100000"/>
              </a:lnSpc>
              <a:spcBef>
                <a:spcPts val="0"/>
              </a:spcBef>
              <a:spcAft>
                <a:spcPts val="0"/>
              </a:spcAft>
              <a:buSzPts val="1400"/>
              <a:buNone/>
            </a:pPr>
            <a:endParaRPr sz="1200"/>
          </a:p>
          <a:p>
            <a:pPr marL="218290" lvl="0" indent="-218290" algn="l" rtl="0">
              <a:lnSpc>
                <a:spcPct val="100000"/>
              </a:lnSpc>
              <a:spcBef>
                <a:spcPts val="0"/>
              </a:spcBef>
              <a:spcAft>
                <a:spcPts val="0"/>
              </a:spcAft>
              <a:buSzPts val="1400"/>
              <a:buFont typeface="Calibri"/>
              <a:buAutoNum type="arabicPlain" startAt="151"/>
            </a:pPr>
            <a:r>
              <a:rPr lang="fr-FR" sz="1200"/>
              <a:t>  Honolulu (Hawaii)</a:t>
            </a:r>
            <a:endParaRPr/>
          </a:p>
          <a:p>
            <a:pPr marL="218290" lvl="0" indent="-218290" algn="l" rtl="0">
              <a:lnSpc>
                <a:spcPct val="100000"/>
              </a:lnSpc>
              <a:spcBef>
                <a:spcPts val="0"/>
              </a:spcBef>
              <a:spcAft>
                <a:spcPts val="0"/>
              </a:spcAft>
              <a:buSzPts val="1400"/>
              <a:buFont typeface="Calibri"/>
              <a:buAutoNum type="arabicPlain" startAt="451"/>
            </a:pPr>
            <a:r>
              <a:rPr lang="fr-FR" sz="1200"/>
              <a:t>  City and County of Honolulu (Hawaii)</a:t>
            </a:r>
            <a:endParaRPr/>
          </a:p>
          <a:p>
            <a:pPr marL="218290" lvl="0" indent="-218290" algn="l" rtl="0">
              <a:lnSpc>
                <a:spcPct val="100000"/>
              </a:lnSpc>
              <a:spcBef>
                <a:spcPts val="0"/>
              </a:spcBef>
              <a:spcAft>
                <a:spcPts val="0"/>
              </a:spcAft>
              <a:buSzPts val="1400"/>
              <a:buNone/>
            </a:pPr>
            <a:r>
              <a:rPr lang="fr-FR" sz="1200"/>
              <a:t>451    Honolulu County (Hawaii)]</a:t>
            </a:r>
            <a:endParaRPr/>
          </a:p>
          <a:p>
            <a:pPr marL="0" lvl="0" indent="0" algn="l" rtl="0">
              <a:lnSpc>
                <a:spcPct val="100000"/>
              </a:lnSpc>
              <a:spcBef>
                <a:spcPts val="0"/>
              </a:spcBef>
              <a:spcAft>
                <a:spcPts val="0"/>
              </a:spcAft>
              <a:buSzPts val="1400"/>
              <a:buNone/>
            </a:pPr>
            <a:endParaRPr/>
          </a:p>
        </p:txBody>
      </p:sp>
      <p:sp>
        <p:nvSpPr>
          <p:cNvPr id="734" name="Google Shape;73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[Little Italy image from http://www.web-books.com/eLibrary/Books/B0/B52/MAIN/images/C8S2a.jpg]</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[Rose Quarter image from http://rosequarterblog.com/about/p1000016/]</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[Kings Cross image from http://chanshirley04.blogspot.com/2011/08/kings-cross.html]</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[Art Deco Historic District image from http://ollie.neglerio.com/wp-content/uploads/2011/07/miami-beach-art-deco-district-ocean-blvd-12.jpg]</a:t>
            </a:r>
            <a:endParaRPr/>
          </a:p>
          <a:p>
            <a:pPr marL="0" lvl="0" indent="0" algn="l" rtl="0">
              <a:lnSpc>
                <a:spcPct val="100000"/>
              </a:lnSpc>
              <a:spcBef>
                <a:spcPts val="0"/>
              </a:spcBef>
              <a:spcAft>
                <a:spcPts val="0"/>
              </a:spcAft>
              <a:buSzPts val="1400"/>
              <a:buNone/>
            </a:pPr>
            <a:endParaRPr/>
          </a:p>
        </p:txBody>
      </p:sp>
      <p:sp>
        <p:nvSpPr>
          <p:cNvPr id="742" name="Google Shape;74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7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54" name="Google Shape;75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7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62" name="Google Shape;76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23 avril 2024 : Changement de l’exemple; note 667 mise à jour.</a:t>
            </a:r>
            <a:endParaRPr/>
          </a:p>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This is an example of a city section that is currently found in the LC Subject Authority File that should be transferred to the LC/NACO Authority File when needed as a subject in current cataloging (by creating a new NAR for the place and then requesting/proposing the cancellation of the subject authority record).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The fact that this record is a subject authority is seen by the prefix “sh” in the LCCN in the 010 field, as well as by the coding in 008/14 (Heading use code—main or added entry) of “b” (Heading not appropriate for main or added entry) and in 008/10 (Descriptive cataloging rules code) of “n” (Not applicable).  The NAR created for this place would have a prefix beginning with “n”, “nb”, “no”, or “ns”; 008/14 “a” (Heading appropriate for main or added entry); and 008/10 “z” (Other) with subfield $e rda in the 040 field.</a:t>
            </a:r>
            <a:endParaRPr/>
          </a:p>
          <a:p>
            <a:pPr marL="0" lvl="0" indent="0" algn="l" rtl="0">
              <a:lnSpc>
                <a:spcPct val="100000"/>
              </a:lnSpc>
              <a:spcBef>
                <a:spcPts val="0"/>
              </a:spcBef>
              <a:spcAft>
                <a:spcPts val="0"/>
              </a:spcAft>
              <a:buSzPts val="1400"/>
              <a:buNone/>
            </a:pPr>
            <a:endParaRPr/>
          </a:p>
        </p:txBody>
      </p:sp>
      <p:sp>
        <p:nvSpPr>
          <p:cNvPr id="770" name="Google Shape;77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August 13, 2019</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 legal work created by a government (Brazil).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Brazil, $e enacting jurisdiction.</a:t>
            </a:r>
            <a:endParaRPr/>
          </a:p>
          <a:p>
            <a:pPr marL="457200" lvl="0" indent="-228600" algn="l" rtl="0">
              <a:lnSpc>
                <a:spcPct val="100000"/>
              </a:lnSpc>
              <a:spcBef>
                <a:spcPts val="0"/>
              </a:spcBef>
              <a:spcAft>
                <a:spcPts val="0"/>
              </a:spcAft>
              <a:buSzPts val="1400"/>
              <a:buNone/>
            </a:pPr>
            <a:r>
              <a:rPr lang="fr-FR"/>
              <a:t>240 10 Constituição (1988)</a:t>
            </a:r>
            <a:endParaRPr/>
          </a:p>
          <a:p>
            <a:pPr marL="457200" lvl="0" indent="-228600" algn="l" rtl="0">
              <a:lnSpc>
                <a:spcPct val="100000"/>
              </a:lnSpc>
              <a:spcBef>
                <a:spcPts val="0"/>
              </a:spcBef>
              <a:spcAft>
                <a:spcPts val="0"/>
              </a:spcAft>
              <a:buSzPts val="1400"/>
              <a:buNone/>
            </a:pPr>
            <a:r>
              <a:rPr lang="fr-FR"/>
              <a:t>245 10 </a:t>
            </a:r>
            <a:r>
              <a:rPr lang="fr-FR" sz="1200" b="0" i="0" u="none" strike="noStrike" cap="none">
                <a:solidFill>
                  <a:schemeClr val="dk1"/>
                </a:solidFill>
                <a:latin typeface="Calibri"/>
                <a:ea typeface="Calibri"/>
                <a:cs typeface="Calibri"/>
                <a:sym typeface="Calibri"/>
              </a:rPr>
              <a:t>Constituição da República Federativa do Brasil : $b texto constitucional promulgado em 5 de outubro de 1988, com as alterações determinadas pelas Emendas Constitucionais de Revisão nos 1 a 6/94, pelas Emendas Constitucionais nos 1/92 a 91/2016 e pelo Decreto Legislativo no 186/2008</a:t>
            </a:r>
            <a:r>
              <a:rPr lang="fr-FR"/>
              <a: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Senado Federal Biblioteca Digital website: https://www2.senado.leg.br/bdsf/bitstream/handle/id/518231/CF88_Livro_EC91_2016.pdf]</a:t>
            </a:r>
            <a:endParaRPr/>
          </a:p>
        </p:txBody>
      </p:sp>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8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LCSH policy is that subject headings may not be subdivided below the level of a city or town.  In order to bring out a topic in conjunction with a particular city section, the topic can be subdivided down to a particular city and then an additional subject heading for the specific city section is added.</a:t>
            </a:r>
            <a:endParaRPr/>
          </a:p>
          <a:p>
            <a:pPr marL="0" lvl="0" indent="0" algn="l" rtl="0">
              <a:lnSpc>
                <a:spcPct val="100000"/>
              </a:lnSpc>
              <a:spcBef>
                <a:spcPts val="0"/>
              </a:spcBef>
              <a:spcAft>
                <a:spcPts val="0"/>
              </a:spcAft>
              <a:buSzPts val="1400"/>
              <a:buNone/>
            </a:pPr>
            <a:endParaRPr/>
          </a:p>
        </p:txBody>
      </p:sp>
      <p:sp>
        <p:nvSpPr>
          <p:cNvPr id="778" name="Google Shape;778;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8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DCM Z1 667 - NARs and subject usage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i="1"/>
              <a:t>PCC optional practice:</a:t>
            </a:r>
            <a:r>
              <a:rPr lang="fr-FR"/>
              <a: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Add a 667 note to name authority records for geographic names that are not appropriate for use as geographic subdivisions in subject cataloging usage (per SHM H 835) when the name represents an entity within a city and is qualified by the city name.  Such notes will most frequently be needed for names of city sections, districts, neighborhoods, etc.  Make no changes to values in bytes of the 008.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667   SUBJECT USAGE: This name is not valid for use as a geographic subdivision. </a:t>
            </a:r>
            <a:endParaRPr/>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r>
              <a:rPr lang="fr-FR" i="1"/>
              <a:t>Example:</a:t>
            </a:r>
            <a:r>
              <a:rPr lang="fr-FR"/>
              <a: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151   Hollywood (Los Angeles, Calif.)</a:t>
            </a:r>
            <a:endParaRPr/>
          </a:p>
          <a:p>
            <a:pPr marL="457200" lvl="0" indent="-228600" algn="l" rtl="0">
              <a:lnSpc>
                <a:spcPct val="100000"/>
              </a:lnSpc>
              <a:spcBef>
                <a:spcPts val="0"/>
              </a:spcBef>
              <a:spcAft>
                <a:spcPts val="0"/>
              </a:spcAft>
              <a:buSzPts val="1400"/>
              <a:buNone/>
            </a:pPr>
            <a:r>
              <a:rPr lang="fr-FR"/>
              <a:t>667   SUBJECT USAGE: This name is not valid for use as a geographic subdivision.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Follow these guidelines for newly-created authority records.  Add the note to an existing record when making any other change to the record.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See DCM Z1 781 for guidelines on adding 781 fields to name authority records for geographic names that may also be used as geographic subdivisions.</a:t>
            </a:r>
            <a:endParaRPr/>
          </a:p>
          <a:p>
            <a:pPr marL="0" lvl="0" indent="0" algn="l" rtl="0">
              <a:lnSpc>
                <a:spcPct val="100000"/>
              </a:lnSpc>
              <a:spcBef>
                <a:spcPts val="0"/>
              </a:spcBef>
              <a:spcAft>
                <a:spcPts val="0"/>
              </a:spcAft>
              <a:buSzPts val="1400"/>
              <a:buNone/>
            </a:pPr>
            <a:endParaRPr/>
          </a:p>
        </p:txBody>
      </p:sp>
      <p:sp>
        <p:nvSpPr>
          <p:cNvPr id="786" name="Google Shape;78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8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Example of a name authority record for a city section, showing the inclusion of the 667 field alerting catalogers that the access point is not valid for use as a geographic subdivision.</a:t>
            </a:r>
            <a:endParaRPr/>
          </a:p>
          <a:p>
            <a:pPr marL="0" lvl="0" indent="0" algn="l" rtl="0">
              <a:lnSpc>
                <a:spcPct val="100000"/>
              </a:lnSpc>
              <a:spcBef>
                <a:spcPts val="0"/>
              </a:spcBef>
              <a:spcAft>
                <a:spcPts val="0"/>
              </a:spcAft>
              <a:buSzPts val="1400"/>
              <a:buNone/>
            </a:pPr>
            <a:endParaRPr/>
          </a:p>
        </p:txBody>
      </p:sp>
      <p:sp>
        <p:nvSpPr>
          <p:cNvPr id="794" name="Google Shape;794;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Note that even though the last two examples are U.S. military installations, since they are located in another country that other country is used as the qualifier.</a:t>
            </a:r>
            <a:endParaRPr/>
          </a:p>
          <a:p>
            <a:pPr marL="0" lvl="0" indent="0" algn="l" rtl="0">
              <a:lnSpc>
                <a:spcPct val="100000"/>
              </a:lnSpc>
              <a:spcBef>
                <a:spcPts val="0"/>
              </a:spcBef>
              <a:spcAft>
                <a:spcPts val="0"/>
              </a:spcAft>
              <a:buSzPts val="1400"/>
              <a:buNone/>
            </a:pPr>
            <a:endParaRPr/>
          </a:p>
        </p:txBody>
      </p:sp>
      <p:sp>
        <p:nvSpPr>
          <p:cNvPr id="803" name="Google Shape;80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8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September 17, 2018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 Canadian military base.  The name used in AACR2 (which by agreement with Library and Archives Canada would have followed the LAC-established form) did not necessarily follow the NACO policy of establishing military bases as geographic places.  LAC coded bases as corporate bodies (110) and established them as subordinate units of Canada.  When upgraded to RDA, the authorized access point for a Canadian military installation will need to be reevaluated to see if it follows the policy statement for 16.4.1.  The earlier established AACR2 form can be seen in the slide in the 410 field that has $w nnea.  When this record was upgraded to RDA, since the access point is now coded as a geographic place that is eligible for use as a geographic subdivision, a 781 was also added to the record, as were coded geographic coordinates (034).  An 043 geographic area code could also have been added.</a:t>
            </a:r>
            <a:endParaRPr/>
          </a:p>
          <a:p>
            <a:pPr marL="0" lvl="0" indent="0" algn="l" rtl="0">
              <a:lnSpc>
                <a:spcPct val="100000"/>
              </a:lnSpc>
              <a:spcBef>
                <a:spcPts val="0"/>
              </a:spcBef>
              <a:spcAft>
                <a:spcPts val="0"/>
              </a:spcAft>
              <a:buSzPts val="1400"/>
              <a:buNone/>
            </a:pPr>
            <a:endParaRPr/>
          </a:p>
        </p:txBody>
      </p:sp>
      <p:sp>
        <p:nvSpPr>
          <p:cNvPr id="811" name="Google Shape;811;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September 17, 2018: removed URL to http://www.bia.gov/DocumentLibrary/index.htm, added hyperlink to slide and instructions in speaker notes to find most recent list in the Federal Register.</a:t>
            </a:r>
            <a:endParaRPr/>
          </a:p>
          <a:p>
            <a:pPr marL="457200" lvl="0" indent="-228600" algn="l" rtl="0">
              <a:lnSpc>
                <a:spcPct val="100000"/>
              </a:lnSpc>
              <a:spcBef>
                <a:spcPts val="0"/>
              </a:spcBef>
              <a:spcAft>
                <a:spcPts val="0"/>
              </a:spcAft>
              <a:buSzPts val="1400"/>
              <a:buNone/>
            </a:pPr>
            <a:r>
              <a:rPr lang="fr-FR" b="1"/>
              <a:t>LC-PCC PS for 16.4.1</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b="1"/>
              <a:t>American Indian Tribes</a:t>
            </a:r>
            <a:endParaRPr/>
          </a:p>
          <a:p>
            <a:pPr marL="457200" lvl="0" indent="-228600" algn="l" rtl="0">
              <a:lnSpc>
                <a:spcPct val="100000"/>
              </a:lnSpc>
              <a:spcBef>
                <a:spcPts val="0"/>
              </a:spcBef>
              <a:spcAft>
                <a:spcPts val="0"/>
              </a:spcAft>
              <a:buSzPts val="1400"/>
              <a:buNone/>
            </a:pPr>
            <a:r>
              <a:rPr lang="fr-FR"/>
              <a:t>Tribes recognized by the U.S. government are independent, autonomous political entities with inherent powers of self-government; they possess sovereignty and are equal to national governments. There are over 500 recognized tribes within the continental United States. Nearly all federally recognized tribes have jurisdiction over some delimited area of land, a geographic place, although land and area vary with each tribe.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Consult the official list created and maintained by the Department of the Interior, Bureau of Indian Affairs, published and updated in the </a:t>
            </a:r>
            <a:r>
              <a:rPr lang="fr-FR" i="1"/>
              <a:t>Federal Register</a:t>
            </a:r>
            <a:r>
              <a:rPr lang="fr-FR"/>
              <a:t>. The list of federally recognized tribes, published bi-annually since 1979, entitled: </a:t>
            </a:r>
            <a:r>
              <a:rPr lang="fr-FR" i="1"/>
              <a:t>Indian Entities Recognized and Eligible to Receive Services from the United States Bureau of Indian Affairs</a:t>
            </a:r>
            <a:r>
              <a:rPr lang="fr-FR"/>
              <a:t> is accessed through the Federal Register website. This source may be cited as “BIA Indian Entities.” If a name for a tribal entity is not found in the BIA list, conduct additional research and/or construct the authorized access point from information on the resource being cataloged.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To find the most recent list:</a:t>
            </a:r>
            <a:endParaRPr/>
          </a:p>
          <a:p>
            <a:pPr marL="228600" lvl="0" indent="-228600" algn="l" rtl="0">
              <a:lnSpc>
                <a:spcPct val="100000"/>
              </a:lnSpc>
              <a:spcBef>
                <a:spcPts val="0"/>
              </a:spcBef>
              <a:spcAft>
                <a:spcPts val="0"/>
              </a:spcAft>
              <a:buSzPts val="1400"/>
              <a:buAutoNum type="arabicPeriod"/>
            </a:pPr>
            <a:r>
              <a:rPr lang="fr-FR"/>
              <a:t>Go to https://www.gpo.gov/fdsys/search/home.action</a:t>
            </a:r>
            <a:endParaRPr/>
          </a:p>
          <a:p>
            <a:pPr marL="228600" lvl="0" indent="-228600" algn="l" rtl="0">
              <a:lnSpc>
                <a:spcPct val="100000"/>
              </a:lnSpc>
              <a:spcBef>
                <a:spcPts val="0"/>
              </a:spcBef>
              <a:spcAft>
                <a:spcPts val="0"/>
              </a:spcAft>
              <a:buSzPts val="1400"/>
              <a:buAutoNum type="arabicPeriod"/>
            </a:pPr>
            <a:r>
              <a:rPr lang="fr-FR"/>
              <a:t>In the search box, enter: title:(Indian Entities Recognized and Eligible To Receive Services From the Bureau of Indian Affairs) AND collection:FR</a:t>
            </a:r>
            <a:endParaRPr/>
          </a:p>
          <a:p>
            <a:pPr marL="228600" lvl="0" indent="-228600" algn="l" rtl="0">
              <a:lnSpc>
                <a:spcPct val="100000"/>
              </a:lnSpc>
              <a:spcBef>
                <a:spcPts val="0"/>
              </a:spcBef>
              <a:spcAft>
                <a:spcPts val="0"/>
              </a:spcAft>
              <a:buSzPts val="1400"/>
              <a:buAutoNum type="arabicPeriod"/>
            </a:pPr>
            <a:r>
              <a:rPr lang="fr-FR"/>
              <a:t>Click Search.</a:t>
            </a:r>
            <a:endParaRPr/>
          </a:p>
          <a:p>
            <a:pPr marL="228600" lvl="0" indent="-228600" algn="l" rtl="0">
              <a:lnSpc>
                <a:spcPct val="100000"/>
              </a:lnSpc>
              <a:spcBef>
                <a:spcPts val="0"/>
              </a:spcBef>
              <a:spcAft>
                <a:spcPts val="0"/>
              </a:spcAft>
              <a:buSzPts val="1400"/>
              <a:buAutoNum type="arabicPeriod"/>
            </a:pPr>
            <a:r>
              <a:rPr lang="fr-FR"/>
              <a:t>Sort by: Date (New to Old).</a:t>
            </a:r>
            <a:endParaRPr/>
          </a:p>
          <a:p>
            <a:pPr marL="228600" lvl="0" indent="-228600" algn="l" rtl="0">
              <a:lnSpc>
                <a:spcPct val="100000"/>
              </a:lnSpc>
              <a:spcBef>
                <a:spcPts val="0"/>
              </a:spcBef>
              <a:spcAft>
                <a:spcPts val="0"/>
              </a:spcAft>
              <a:buSzPts val="1400"/>
              <a:buAutoNum type="arabicPeriod"/>
            </a:pPr>
            <a:r>
              <a:rPr lang="fr-FR"/>
              <a:t>Click Go.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Official list as of July 23, 2018: https://www.gpo.gov/fdsys/pkg/FR-2018-07-23/pdf/2018-15679.pdf</a:t>
            </a:r>
            <a:endParaRPr/>
          </a:p>
          <a:p>
            <a:pPr marL="457200" lvl="0" indent="-228600" algn="l" rtl="0">
              <a:lnSpc>
                <a:spcPct val="100000"/>
              </a:lnSpc>
              <a:spcBef>
                <a:spcPts val="0"/>
              </a:spcBef>
              <a:spcAft>
                <a:spcPts val="0"/>
              </a:spcAft>
              <a:buSzPts val="1400"/>
              <a:buNone/>
            </a:pPr>
            <a:r>
              <a:rPr lang="fr-FR"/>
              <a:t> </a:t>
            </a:r>
            <a:endParaRPr/>
          </a:p>
          <a:p>
            <a:pPr marL="457200" lvl="0" indent="-228600" algn="l" rtl="0">
              <a:lnSpc>
                <a:spcPct val="100000"/>
              </a:lnSpc>
              <a:spcBef>
                <a:spcPts val="0"/>
              </a:spcBef>
              <a:spcAft>
                <a:spcPts val="0"/>
              </a:spcAft>
              <a:buSzPts val="1400"/>
              <a:buNone/>
            </a:pPr>
            <a:r>
              <a:rPr lang="fr-FR"/>
              <a:t>PSD website has a link to version from January 14, 2015: http://www.loc.gov/catdir/cpso/biaind.pdf</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b="1"/>
              <a:t>EXAMPLE</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fr-FR"/>
              <a:t>151    San Carlos Apache Tribe of the San Carlos Reservation, Arizona</a:t>
            </a:r>
            <a:endParaRPr/>
          </a:p>
          <a:p>
            <a:pPr marL="457200" lvl="0" indent="-228600" algn="l" rtl="0">
              <a:lnSpc>
                <a:spcPct val="100000"/>
              </a:lnSpc>
              <a:spcBef>
                <a:spcPts val="0"/>
              </a:spcBef>
              <a:spcAft>
                <a:spcPts val="0"/>
              </a:spcAft>
              <a:buSzPts val="1400"/>
              <a:buNone/>
            </a:pPr>
            <a:r>
              <a:rPr lang="fr-FR"/>
              <a:t>670    BIA Indian entities, 2005, Dec. 14, 2005 $b (San Carlos Apache tribe of the San Carlos Reservation, Arizona)</a:t>
            </a:r>
            <a:endParaRPr/>
          </a:p>
          <a:p>
            <a:pPr marL="457200" lvl="0" indent="-228600" algn="l" rtl="0">
              <a:lnSpc>
                <a:spcPct val="100000"/>
              </a:lnSpc>
              <a:spcBef>
                <a:spcPts val="0"/>
              </a:spcBef>
              <a:spcAft>
                <a:spcPts val="0"/>
              </a:spcAft>
              <a:buSzPts val="1400"/>
              <a:buNone/>
            </a:pPr>
            <a:r>
              <a:rPr lang="fr-FR"/>
              <a:t> </a:t>
            </a:r>
            <a:endParaRPr/>
          </a:p>
          <a:p>
            <a:pPr marL="457200" lvl="0" indent="-228600" algn="l" rtl="0">
              <a:lnSpc>
                <a:spcPct val="100000"/>
              </a:lnSpc>
              <a:spcBef>
                <a:spcPts val="0"/>
              </a:spcBef>
              <a:spcAft>
                <a:spcPts val="0"/>
              </a:spcAft>
              <a:buSzPts val="1400"/>
              <a:buNone/>
            </a:pPr>
            <a:r>
              <a:rPr lang="fr-FR"/>
              <a:t>Some tribes have federally-approved names that sound as if the name were for a populated place rather than a tribe. Confusion may result when there actually is a populated place of that name. In such cases, the tribe and the populated place are separate entities. </a:t>
            </a:r>
            <a:endParaRPr/>
          </a:p>
          <a:p>
            <a:pPr marL="457200" lvl="0" indent="-228600" algn="l" rtl="0">
              <a:lnSpc>
                <a:spcPct val="100000"/>
              </a:lnSpc>
              <a:spcBef>
                <a:spcPts val="0"/>
              </a:spcBef>
              <a:spcAft>
                <a:spcPts val="0"/>
              </a:spcAft>
              <a:buSzPts val="1400"/>
              <a:buNone/>
            </a:pPr>
            <a:r>
              <a:rPr lang="fr-FR"/>
              <a:t> </a:t>
            </a:r>
            <a:endParaRPr/>
          </a:p>
          <a:p>
            <a:pPr marL="457200" lvl="0" indent="-228600" algn="l" rtl="0">
              <a:lnSpc>
                <a:spcPct val="100000"/>
              </a:lnSpc>
              <a:spcBef>
                <a:spcPts val="0"/>
              </a:spcBef>
              <a:spcAft>
                <a:spcPts val="0"/>
              </a:spcAft>
              <a:buSzPts val="1400"/>
              <a:buNone/>
            </a:pPr>
            <a:r>
              <a:rPr lang="fr-FR" b="1"/>
              <a:t>EXAMPLE</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fr-FR"/>
              <a:t>151    Native Village of Nunapitchuk</a:t>
            </a:r>
            <a:endParaRPr/>
          </a:p>
          <a:p>
            <a:pPr marL="457200" lvl="0" indent="-228600" algn="l" rtl="0">
              <a:lnSpc>
                <a:spcPct val="100000"/>
              </a:lnSpc>
              <a:spcBef>
                <a:spcPts val="0"/>
              </a:spcBef>
              <a:spcAft>
                <a:spcPts val="0"/>
              </a:spcAft>
              <a:buSzPts val="1400"/>
              <a:buNone/>
            </a:pPr>
            <a:r>
              <a:rPr lang="fr-FR" b="1"/>
              <a:t>Tribe</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fr-FR"/>
              <a:t>151    Nunapitchuk (Alaska)</a:t>
            </a:r>
            <a:endParaRPr/>
          </a:p>
          <a:p>
            <a:pPr marL="457200" lvl="0" indent="-228600" algn="l" rtl="0">
              <a:lnSpc>
                <a:spcPct val="100000"/>
              </a:lnSpc>
              <a:spcBef>
                <a:spcPts val="0"/>
              </a:spcBef>
              <a:spcAft>
                <a:spcPts val="0"/>
              </a:spcAft>
              <a:buSzPts val="1400"/>
              <a:buNone/>
            </a:pPr>
            <a:r>
              <a:rPr lang="fr-FR" b="1"/>
              <a:t>Populated place</a:t>
            </a:r>
            <a:endParaRPr/>
          </a:p>
          <a:p>
            <a:pPr marL="0" lvl="0" indent="0" algn="l" rtl="0">
              <a:lnSpc>
                <a:spcPct val="100000"/>
              </a:lnSpc>
              <a:spcBef>
                <a:spcPts val="0"/>
              </a:spcBef>
              <a:spcAft>
                <a:spcPts val="0"/>
              </a:spcAft>
              <a:buSzPts val="1400"/>
              <a:buNone/>
            </a:pPr>
            <a:endParaRPr/>
          </a:p>
        </p:txBody>
      </p:sp>
      <p:sp>
        <p:nvSpPr>
          <p:cNvPr id="818" name="Google Shape;818;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Updated: Feb. 24, 2014</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Example of an authority for an Indian tribe as a geographic place/sovereign nation.  For the preferred name for the tribe, use the form found in BIA Indian Entities.  No qualifier is added to the authorized access point.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Note also the geographic subdivision practice: as sovereign nations, geographic subdivision is direct through the name of the tribe.</a:t>
            </a:r>
            <a:endParaRPr/>
          </a:p>
          <a:p>
            <a:pPr marL="0" lvl="0" indent="0" algn="l" rtl="0">
              <a:lnSpc>
                <a:spcPct val="100000"/>
              </a:lnSpc>
              <a:spcBef>
                <a:spcPts val="0"/>
              </a:spcBef>
              <a:spcAft>
                <a:spcPts val="0"/>
              </a:spcAft>
              <a:buSzPts val="1400"/>
              <a:buNone/>
            </a:pPr>
            <a:endParaRPr/>
          </a:p>
        </p:txBody>
      </p:sp>
      <p:sp>
        <p:nvSpPr>
          <p:cNvPr id="826" name="Google Shape;826;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In AACR2, NACO policy was to use the form for Canadian places and corporate bodies approved by Library and Archives Canada.  LAC establishes Canadian First Nations as corporate bodies tagged 110, so this is how you will find them if established under AACR2 (see slide).  Under RDA, they may be treated the same as American Indian tribes. Establish new records for First Nations as geographic places.  When upgrading a record for a Canadian First Nation to RDA, evaluate the access points and retag them as geographic places (X51).  As with American Indian tribes, geographic subdivision is direct through the name of the First Nation.  BFM may need to be reported when upgrading these records.</a:t>
            </a:r>
            <a:endParaRPr/>
          </a:p>
          <a:p>
            <a:pPr marL="0" lvl="0" indent="0" algn="l" rtl="0">
              <a:lnSpc>
                <a:spcPct val="100000"/>
              </a:lnSpc>
              <a:spcBef>
                <a:spcPts val="0"/>
              </a:spcBef>
              <a:spcAft>
                <a:spcPts val="0"/>
              </a:spcAft>
              <a:buSzPts val="1400"/>
              <a:buNone/>
            </a:pPr>
            <a:endParaRPr/>
          </a:p>
        </p:txBody>
      </p:sp>
      <p:sp>
        <p:nvSpPr>
          <p:cNvPr id="836" name="Google Shape;836;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8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In AACR2, NACO policy was to use the form for Canadian places and corporate bodies approved by Library and Archives Canada.  LAC establishes Canadian First Nations as corporate bodies tagged 110, so this is how you will find them if established under AACR2 (see slide).  Under RDA, they may be treated the same as American Indian tribes. Establish new records for First Nations as geographic places.  When upgrading a record for a Canadian First Nation to RDA, evaluate the access points and retag them as geographic places (X51).  As with American Indian tribes, geographic subdivision is direct through the name of the First Nation.  BFM may need to be reported when upgrading these records.</a:t>
            </a:r>
            <a:endParaRPr/>
          </a:p>
          <a:p>
            <a:pPr marL="0" lvl="0" indent="0" algn="l" rtl="0">
              <a:lnSpc>
                <a:spcPct val="100000"/>
              </a:lnSpc>
              <a:spcBef>
                <a:spcPts val="0"/>
              </a:spcBef>
              <a:spcAft>
                <a:spcPts val="0"/>
              </a:spcAft>
              <a:buSzPts val="1400"/>
              <a:buNone/>
            </a:pPr>
            <a:endParaRPr/>
          </a:p>
        </p:txBody>
      </p:sp>
      <p:sp>
        <p:nvSpPr>
          <p:cNvPr id="846" name="Google Shape;84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58" name="Google Shape;858;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ANIMATED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An example of an official communication - in this case, an executive order of the Governor of Washington State.  This is another example of a body that would be recorded subordinately under the name of the government: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110 1_ Washington (State). $b Governor (2005-2013 : Gregoire)</a:t>
            </a:r>
            <a:endParaRPr/>
          </a:p>
          <a:p>
            <a:pPr marL="457200" lvl="0" indent="-228600" algn="l" rtl="0">
              <a:lnSpc>
                <a:spcPct val="100000"/>
              </a:lnSpc>
              <a:spcBef>
                <a:spcPts val="0"/>
              </a:spcBef>
              <a:spcAft>
                <a:spcPts val="0"/>
              </a:spcAft>
              <a:buSzPts val="1400"/>
              <a:buNone/>
            </a:pPr>
            <a:r>
              <a:rPr lang="fr-FR"/>
              <a:t>245 10 Executive order 12-06 : $b achieving energy efficiency in state buildings.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[Source: Washington State Office of the Governor: http://www.governor.wa.gov/execorders/eo_12-06.pdf]</a:t>
            </a:r>
            <a:endParaRPr/>
          </a:p>
        </p:txBody>
      </p:sp>
      <p:sp>
        <p:nvSpPr>
          <p:cNvPr id="157" name="Google Shape;15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9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March 5, 2019: made grammatical correction to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66" name="Google Shape;866;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9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N.L. is the abbreviation used for the province Newfoundland and Labrador.  The province’s name changed officially from Newfoundland to Newfoundland and Labrador on December 6, 2001.  The former abbreviation was Nfld., which would still be used for any places that existed only during the time when the province was known by the earlier name.</a:t>
            </a:r>
            <a:endParaRPr/>
          </a:p>
          <a:p>
            <a:pPr marL="0" lvl="0" indent="0" algn="l" rtl="0">
              <a:lnSpc>
                <a:spcPct val="100000"/>
              </a:lnSpc>
              <a:spcBef>
                <a:spcPts val="0"/>
              </a:spcBef>
              <a:spcAft>
                <a:spcPts val="0"/>
              </a:spcAft>
              <a:buSzPts val="1400"/>
              <a:buNone/>
            </a:pPr>
            <a:endParaRPr/>
          </a:p>
        </p:txBody>
      </p:sp>
      <p:sp>
        <p:nvSpPr>
          <p:cNvPr id="874" name="Google Shape;874;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9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Examples of initialisms recorded as variant names</a:t>
            </a:r>
            <a:endParaRPr/>
          </a:p>
          <a:p>
            <a:pPr marL="0" lvl="0" indent="0" algn="l" rtl="0">
              <a:lnSpc>
                <a:spcPct val="100000"/>
              </a:lnSpc>
              <a:spcBef>
                <a:spcPts val="0"/>
              </a:spcBef>
              <a:spcAft>
                <a:spcPts val="0"/>
              </a:spcAft>
              <a:buSzPts val="1400"/>
              <a:buNone/>
            </a:pPr>
            <a:endParaRPr/>
          </a:p>
        </p:txBody>
      </p:sp>
      <p:sp>
        <p:nvSpPr>
          <p:cNvPr id="882" name="Google Shape;882;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9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Examples of abbreviated forms recorded as variant names</a:t>
            </a:r>
            <a:endParaRPr/>
          </a:p>
          <a:p>
            <a:pPr marL="0" lvl="0" indent="0" algn="l" rtl="0">
              <a:lnSpc>
                <a:spcPct val="100000"/>
              </a:lnSpc>
              <a:spcBef>
                <a:spcPts val="0"/>
              </a:spcBef>
              <a:spcAft>
                <a:spcPts val="0"/>
              </a:spcAft>
              <a:buSzPts val="1400"/>
              <a:buNone/>
            </a:pPr>
            <a:endParaRPr/>
          </a:p>
        </p:txBody>
      </p:sp>
      <p:sp>
        <p:nvSpPr>
          <p:cNvPr id="890" name="Google Shape;89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fr-FR"/>
              <a:t>May 1, 2013</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98" name="Google Shape;898;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9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16.2.3.7 deals with alternative linguistic forms of the name for a place, and the examples are categorized as seen in the bullets in this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Different Language: Suomi vs. Finland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Different Script: Србија vs. Srbija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Different Spelling: Rumania vs. Romania</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Different Transliteration: Aqaba or Akaba vs. ʿAqabah</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Different Representation of Numbers: Zweiter Bezirk vs. 2. Bezirk; Tredicesima Circoscrizione vs. XIII Circoscrizione; East Seventh Avenue Historic District vs. East 7th Avenue Historic District; 9th Ward vs. Ninth Ward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FYI: All the names shown at the bottom of this slide are for Japan, in various languages and in scripts that are eligible for inclusion in name authority records (Arabic, Chinese, Cyrillic, Greek, Hebrew, Japanese, and Korean scripts).  If you have a name in any other script (examples include: Armenian, Burmese, Cherokee, Devanagari, Georgian, Inuktitut, Mongolian, Sinhalese, Tamil, Thai, Tibetan) you must transliterate it according to the ALA-LC Romanization Tables (online at http://www.loc.gov/catdir/cpso/roman.html).  At the present time, only the romanized forms of names in such scripts may be included in NARs.</a:t>
            </a:r>
            <a:endParaRPr/>
          </a:p>
          <a:p>
            <a:pPr marL="0" lvl="0" indent="0" algn="l" rtl="0">
              <a:lnSpc>
                <a:spcPct val="100000"/>
              </a:lnSpc>
              <a:spcBef>
                <a:spcPts val="0"/>
              </a:spcBef>
              <a:spcAft>
                <a:spcPts val="0"/>
              </a:spcAft>
              <a:buSzPts val="1400"/>
              <a:buNone/>
            </a:pPr>
            <a:endParaRPr/>
          </a:p>
        </p:txBody>
      </p:sp>
      <p:sp>
        <p:nvSpPr>
          <p:cNvPr id="906" name="Google Shape;906;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9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The slide shows a number of variant names for Hawaii, including some variant English names, names in other languages, and names in other scripts.  Remember that if you add non-Latin script references (and you are encouraged to!), that the 008/29 (Ref status in OCLC) must be coded with value “b” and a 667 note “Non-Latin script reference(s) not evaluated” must also be added (next slide).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LC Guidelines 008/29: Code b will also occur in all name/series records with non-Latin script references until guidelines for evaluating non-Latin script references are developed.  When code b is used in this latter case assure that a 667 note with the statement: "Non-Latin script reference not evaluated" is also present in the NAR.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(Diapos suivante en anglaise, masque)</a:t>
            </a:r>
            <a:endParaRPr/>
          </a:p>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Remember: Justify any non-Latin references you add with 670s. Only romanized forms of names in non-Latin scripts are required in NARs; addition of the non-Latin script form is optional.</a:t>
            </a:r>
            <a:endParaRPr/>
          </a:p>
          <a:p>
            <a:pPr marL="0" lvl="0" indent="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15" name="Google Shape;91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9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924" name="Google Shape;924;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9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March 21, 2017: updated speaker notes to reflect current RDA language.</a:t>
            </a:r>
            <a:endParaRPr/>
          </a:p>
          <a:p>
            <a:pPr marL="457200" lvl="0" indent="-228600" algn="l" rtl="0">
              <a:lnSpc>
                <a:spcPct val="100000"/>
              </a:lnSpc>
              <a:spcBef>
                <a:spcPts val="0"/>
              </a:spcBef>
              <a:spcAft>
                <a:spcPts val="0"/>
              </a:spcAft>
              <a:buSzPts val="1400"/>
              <a:buNone/>
            </a:pPr>
            <a:r>
              <a:rPr lang="fr-FR"/>
              <a:t>16.2.3.8 tells us to record other variant names and variant forms of the name not covered by 16.2.3.4–16.2.3.7, if considered important for identification or access.  It lists two situations covered in this instruction: different names, and name of place within a city as subdivision of authorized access point for the city.  But the instruction does not limit catalogers to these two situations.  Anything not covered under 16.2.3.4-16.2.3.7 is eligible for recording as a variant name under 16.2.3.8.</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Here’s an example not covered by any of the rules: a neighborhood or other kind of city section within some larger neighborhood or city section.  For example, the Garment District of New York City is located within the borough of Manhattan.  In addition to the variant access point shown in the slide, the cataloger might decide it was useful to record a variant access point for the neighborhood as a subdivision of the borough in which it is located:</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fr-FR"/>
              <a:t>410 1_ Manhattan (New York, N.Y.). $b Garment District</a:t>
            </a:r>
            <a:endParaRPr/>
          </a:p>
          <a:p>
            <a:pPr marL="0" lvl="0" indent="0" algn="l" rtl="0">
              <a:lnSpc>
                <a:spcPct val="100000"/>
              </a:lnSpc>
              <a:spcBef>
                <a:spcPts val="0"/>
              </a:spcBef>
              <a:spcAft>
                <a:spcPts val="0"/>
              </a:spcAft>
              <a:buSzPts val="1400"/>
              <a:buNone/>
            </a:pPr>
            <a:endParaRPr/>
          </a:p>
        </p:txBody>
      </p:sp>
      <p:sp>
        <p:nvSpPr>
          <p:cNvPr id="933" name="Google Shape;93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9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400"/>
              <a:buNone/>
            </a:pPr>
            <a:r>
              <a:rPr lang="fr-FR"/>
              <a:t>May 1, 2013</a:t>
            </a:r>
            <a:endParaRPr/>
          </a:p>
          <a:p>
            <a:pPr marL="457200" lvl="0" indent="-228600" algn="l" rtl="0">
              <a:lnSpc>
                <a:spcPct val="100000"/>
              </a:lnSpc>
              <a:spcBef>
                <a:spcPts val="0"/>
              </a:spcBef>
              <a:spcAft>
                <a:spcPts val="0"/>
              </a:spcAft>
              <a:buSzPts val="1400"/>
              <a:buNone/>
            </a:pPr>
            <a:r>
              <a:rPr lang="fr-FR"/>
              <a:t>A situation not explicitly covered in RDA, but permitted under instruction 16.2.3.8: a neighborhood that is part of a larger neighborhood.  Lower Queen Anne in Seattle is a separately named part of the Queen Anne neighborhood.  In addition to a variant access point made for the neighborhood as a subdivision of the city (first 410 in the record), an additional variant access point has been made for the neighborhood as a subdivision of the larger neighborhood.</a:t>
            </a:r>
            <a:endParaRPr/>
          </a:p>
          <a:p>
            <a:pPr marL="0" lvl="0" indent="0" algn="l" rtl="0">
              <a:lnSpc>
                <a:spcPct val="100000"/>
              </a:lnSpc>
              <a:spcBef>
                <a:spcPts val="0"/>
              </a:spcBef>
              <a:spcAft>
                <a:spcPts val="0"/>
              </a:spcAft>
              <a:buSzPts val="1400"/>
              <a:buNone/>
            </a:pPr>
            <a:endParaRPr/>
          </a:p>
        </p:txBody>
      </p:sp>
      <p:sp>
        <p:nvSpPr>
          <p:cNvPr id="941" name="Google Shape;941;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lvl1pPr marR="0" lvl="0" algn="ctr">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0" name="Google Shape;40;p6"/>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1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56.png"/></Relationships>
</file>

<file path=ppt/slides/_rels/slide125.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5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boundingbox.klokantech.com/"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71.png"/></Relationships>
</file>

<file path=ppt/slides/_rels/slide1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comments" Target="../comments/comment11.xml"/><Relationship Id="rId5" Type="http://schemas.openxmlformats.org/officeDocument/2006/relationships/image" Target="../media/image72.png"/><Relationship Id="rId4" Type="http://schemas.openxmlformats.org/officeDocument/2006/relationships/image" Target="../media/image66.png"/></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66.png"/><Relationship Id="rId4" Type="http://schemas.openxmlformats.org/officeDocument/2006/relationships/image" Target="../media/image76.png"/></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brazosvalleygcd.org/" TargetMode="External"/><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4.nrcan.gc.ca/recherche-de-noms-de-lieux/search"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toponymie.gouv.qc.ca/ct/accueil.aspx" TargetMode="External"/><Relationship Id="rId5" Type="http://schemas.openxmlformats.org/officeDocument/2006/relationships/hyperlink" Target="http://www.mamrot.gouv.qc.ca/repertoire-des-municipalites" TargetMode="External"/><Relationship Id="rId4" Type="http://schemas.openxmlformats.org/officeDocument/2006/relationships/hyperlink" Target="http://www.rncan.gc.ca/sciences-terre/geographie/noms-lieux/recherche/917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viaf.org/" TargetMode="External"/><Relationship Id="rId7" Type="http://schemas.openxmlformats.org/officeDocument/2006/relationships/hyperlink" Target="http://www.linz.govt.nz/placenames/find-names/nz-gazetteer-official-nam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geonames.nga.mil/gns/html" TargetMode="External"/><Relationship Id="rId5" Type="http://schemas.openxmlformats.org/officeDocument/2006/relationships/hyperlink" Target="http://geonames.usgs.gov/pls/gnispublic" TargetMode="External"/><Relationship Id="rId4" Type="http://schemas.openxmlformats.org/officeDocument/2006/relationships/hyperlink" Target="http://www.ga.gov.au/map/nam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txBox="1">
            <a:spLocks noGrp="1"/>
          </p:cNvSpPr>
          <p:nvPr>
            <p:ph type="subTitle" idx="1"/>
          </p:nvPr>
        </p:nvSpPr>
        <p:spPr>
          <a:xfrm>
            <a:off x="1523999" y="4315299"/>
            <a:ext cx="9144000" cy="9217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3200"/>
              <a:buFont typeface="Arial"/>
              <a:buNone/>
            </a:pPr>
            <a:r>
              <a:rPr lang="fr-FR" sz="3200" b="0" i="0" u="none" strike="noStrike" cap="none">
                <a:solidFill>
                  <a:srgbClr val="757070"/>
                </a:solidFill>
                <a:latin typeface="Calibri"/>
                <a:ea typeface="Calibri"/>
                <a:cs typeface="Calibri"/>
                <a:sym typeface="Calibri"/>
              </a:rPr>
              <a:t>Module 5</a:t>
            </a:r>
            <a:endParaRPr sz="3200" b="0" i="0" u="none" strike="noStrike" cap="none">
              <a:solidFill>
                <a:srgbClr val="757070"/>
              </a:solidFill>
              <a:latin typeface="Calibri"/>
              <a:ea typeface="Calibri"/>
              <a:cs typeface="Calibri"/>
              <a:sym typeface="Calibri"/>
            </a:endParaRPr>
          </a:p>
        </p:txBody>
      </p:sp>
      <p:sp>
        <p:nvSpPr>
          <p:cNvPr id="91" name="Google Shape;91;p13"/>
          <p:cNvSpPr txBox="1">
            <a:spLocks noGrp="1"/>
          </p:cNvSpPr>
          <p:nvPr>
            <p:ph type="ftr" idx="11"/>
          </p:nvPr>
        </p:nvSpPr>
        <p:spPr>
          <a:xfrm>
            <a:off x="4038599" y="6218344"/>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Calibri"/>
              <a:buNone/>
            </a:pPr>
            <a:r>
              <a:rPr lang="fr-FR" sz="1400" b="0" i="0" u="none" strike="noStrike" cap="none">
                <a:solidFill>
                  <a:srgbClr val="888888"/>
                </a:solidFill>
                <a:latin typeface="Calibri"/>
                <a:ea typeface="Calibri"/>
                <a:cs typeface="Calibri"/>
                <a:sym typeface="Calibri"/>
              </a:rPr>
              <a:t>Module 5 : Description des lieux</a:t>
            </a:r>
            <a:endParaRPr sz="1400" b="0" i="0" u="none" strike="noStrike" cap="none">
              <a:solidFill>
                <a:srgbClr val="888888"/>
              </a:solidFill>
              <a:latin typeface="Calibri"/>
              <a:ea typeface="Calibri"/>
              <a:cs typeface="Calibri"/>
              <a:sym typeface="Calibri"/>
            </a:endParaRPr>
          </a:p>
        </p:txBody>
      </p:sp>
      <p:sp>
        <p:nvSpPr>
          <p:cNvPr id="92" name="Google Shape;92;p13"/>
          <p:cNvSpPr txBox="1"/>
          <p:nvPr/>
        </p:nvSpPr>
        <p:spPr>
          <a:xfrm>
            <a:off x="2657231" y="2977405"/>
            <a:ext cx="6877536"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4000" b="0" i="0" u="none" strike="noStrike" cap="none">
                <a:solidFill>
                  <a:srgbClr val="000000"/>
                </a:solidFill>
                <a:latin typeface="Arial"/>
                <a:ea typeface="Arial"/>
                <a:cs typeface="Arial"/>
                <a:sym typeface="Arial"/>
              </a:rPr>
              <a:t>Description des lieux</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000"/>
              <a:buFont typeface="Calibri"/>
              <a:buNone/>
            </a:pPr>
            <a:endParaRPr sz="4000" b="0" i="0" u="none" strike="noStrike" cap="none">
              <a:solidFill>
                <a:srgbClr val="000000"/>
              </a:solidFill>
              <a:latin typeface="Arial"/>
              <a:ea typeface="Arial"/>
              <a:cs typeface="Arial"/>
              <a:sym typeface="Arial"/>
            </a:endParaRPr>
          </a:p>
        </p:txBody>
      </p:sp>
      <p:sp>
        <p:nvSpPr>
          <p:cNvPr id="93" name="Google Shape;93;p13"/>
          <p:cNvSpPr txBox="1">
            <a:spLocks noGrp="1"/>
          </p:cNvSpPr>
          <p:nvPr>
            <p:ph type="ctrTitle"/>
          </p:nvPr>
        </p:nvSpPr>
        <p:spPr>
          <a:xfrm>
            <a:off x="412651" y="608068"/>
            <a:ext cx="11366696" cy="2025717"/>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fr-FR" sz="4800" b="1">
                <a:latin typeface="Arial"/>
                <a:ea typeface="Arial"/>
                <a:cs typeface="Arial"/>
                <a:sym typeface="Arial"/>
              </a:rPr>
              <a:t>PFAN</a:t>
            </a:r>
            <a:br>
              <a:rPr lang="fr-FR" sz="4800" b="1">
                <a:latin typeface="Arial"/>
                <a:ea typeface="Arial"/>
                <a:cs typeface="Arial"/>
                <a:sym typeface="Arial"/>
              </a:rPr>
            </a:br>
            <a:r>
              <a:rPr lang="fr-FR" sz="4800" b="1"/>
              <a:t> </a:t>
            </a:r>
            <a:r>
              <a:rPr lang="fr-FR" sz="3600" b="1">
                <a:solidFill>
                  <a:srgbClr val="757070"/>
                </a:solidFill>
                <a:latin typeface="Book Antiqua"/>
                <a:ea typeface="Book Antiqua"/>
                <a:cs typeface="Book Antiqua"/>
                <a:sym typeface="Book Antiqua"/>
              </a:rPr>
              <a:t>Programme francophone des autorités de noms</a:t>
            </a:r>
            <a:endParaRPr sz="3600"/>
          </a:p>
        </p:txBody>
      </p:sp>
      <p:sp>
        <p:nvSpPr>
          <p:cNvPr id="94" name="Google Shape;9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2" descr="ScreenShot432.bmp"/>
          <p:cNvPicPr preferRelativeResize="0"/>
          <p:nvPr/>
        </p:nvPicPr>
        <p:blipFill rotWithShape="1">
          <a:blip r:embed="rId3">
            <a:alphaModFix/>
          </a:blip>
          <a:srcRect/>
          <a:stretch/>
        </p:blipFill>
        <p:spPr>
          <a:xfrm>
            <a:off x="2895600" y="228600"/>
            <a:ext cx="5543550" cy="6629400"/>
          </a:xfrm>
          <a:prstGeom prst="rect">
            <a:avLst/>
          </a:prstGeom>
          <a:noFill/>
          <a:ln>
            <a:noFill/>
          </a:ln>
        </p:spPr>
      </p:pic>
      <p:sp>
        <p:nvSpPr>
          <p:cNvPr id="169" name="Google Shape;169;p22"/>
          <p:cNvSpPr/>
          <p:nvPr/>
        </p:nvSpPr>
        <p:spPr>
          <a:xfrm>
            <a:off x="3657600" y="4114800"/>
            <a:ext cx="2667000" cy="609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0" name="Google Shape;170;p22"/>
          <p:cNvSpPr txBox="1"/>
          <p:nvPr/>
        </p:nvSpPr>
        <p:spPr>
          <a:xfrm>
            <a:off x="7086600" y="4495800"/>
            <a:ext cx="3124200" cy="1569660"/>
          </a:xfrm>
          <a:prstGeom prst="rect">
            <a:avLst/>
          </a:prstGeom>
          <a:noFill/>
          <a:ln w="22225" cap="flat" cmpd="sng">
            <a:solidFill>
              <a:srgbClr val="7030A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États-Unis. Embassy (Grèce)</a:t>
            </a:r>
            <a:endParaRPr/>
          </a:p>
        </p:txBody>
      </p:sp>
      <p:sp>
        <p:nvSpPr>
          <p:cNvPr id="171" name="Google Shape;171;p2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fr-FR"/>
              <a:t>Module 5 : Description des lieux</a:t>
            </a:r>
            <a:endParaRPr/>
          </a:p>
        </p:txBody>
      </p:sp>
      <p:sp>
        <p:nvSpPr>
          <p:cNvPr id="172" name="Google Shape;1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 calcmode="lin" valueType="num">
                                      <p:cBhvr additive="base">
                                        <p:cTn id="7" dur="500"/>
                                        <p:tgtEl>
                                          <p:spTgt spid="17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54" name="Google Shape;954;p112"/>
          <p:cNvSpPr txBox="1"/>
          <p:nvPr/>
        </p:nvSpPr>
        <p:spPr>
          <a:xfrm>
            <a:off x="7383502" y="415848"/>
            <a:ext cx="202052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FF0000"/>
                </a:solidFill>
                <a:latin typeface="Calibri"/>
                <a:ea typeface="Calibri"/>
                <a:cs typeface="Calibri"/>
                <a:sym typeface="Calibri"/>
              </a:rPr>
              <a:t>Noms différents</a:t>
            </a:r>
            <a:endParaRPr sz="1800" b="0" i="0" u="none" strike="noStrike" cap="none">
              <a:solidFill>
                <a:srgbClr val="FF0000"/>
              </a:solidFill>
              <a:latin typeface="Calibri"/>
              <a:ea typeface="Calibri"/>
              <a:cs typeface="Calibri"/>
              <a:sym typeface="Calibri"/>
            </a:endParaRPr>
          </a:p>
        </p:txBody>
      </p:sp>
      <p:sp>
        <p:nvSpPr>
          <p:cNvPr id="955" name="Google Shape;955;p112"/>
          <p:cNvSpPr txBox="1"/>
          <p:nvPr/>
        </p:nvSpPr>
        <p:spPr>
          <a:xfrm>
            <a:off x="7765467" y="839834"/>
            <a:ext cx="19762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85623"/>
                </a:solidFill>
                <a:latin typeface="Calibri"/>
                <a:ea typeface="Calibri"/>
                <a:cs typeface="Calibri"/>
                <a:sym typeface="Calibri"/>
              </a:rPr>
              <a:t>Sigle</a:t>
            </a:r>
            <a:endParaRPr sz="1800" b="0" i="0" u="none" strike="noStrike" cap="none">
              <a:solidFill>
                <a:srgbClr val="385623"/>
              </a:solidFill>
              <a:latin typeface="Calibri"/>
              <a:ea typeface="Calibri"/>
              <a:cs typeface="Calibri"/>
              <a:sym typeface="Calibri"/>
            </a:endParaRPr>
          </a:p>
        </p:txBody>
      </p:sp>
      <p:sp>
        <p:nvSpPr>
          <p:cNvPr id="956" name="Google Shape;956;p112"/>
          <p:cNvSpPr txBox="1"/>
          <p:nvPr/>
        </p:nvSpPr>
        <p:spPr>
          <a:xfrm>
            <a:off x="7500153" y="1209166"/>
            <a:ext cx="2241598" cy="6080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FF"/>
                </a:solidFill>
                <a:latin typeface="Calibri"/>
                <a:ea typeface="Calibri"/>
                <a:cs typeface="Calibri"/>
                <a:sym typeface="Calibri"/>
              </a:rPr>
              <a:t>Nom comme subdivision d’une ville</a:t>
            </a:r>
            <a:endParaRPr sz="1800" b="0" i="0" u="none" strike="noStrike" cap="none">
              <a:solidFill>
                <a:srgbClr val="0000FF"/>
              </a:solidFill>
              <a:latin typeface="Calibri"/>
              <a:ea typeface="Calibri"/>
              <a:cs typeface="Calibri"/>
              <a:sym typeface="Calibri"/>
            </a:endParaRPr>
          </a:p>
        </p:txBody>
      </p:sp>
      <p:sp>
        <p:nvSpPr>
          <p:cNvPr id="957" name="Google Shape;957;p112"/>
          <p:cNvSpPr txBox="1"/>
          <p:nvPr/>
        </p:nvSpPr>
        <p:spPr>
          <a:xfrm>
            <a:off x="7765467" y="1817225"/>
            <a:ext cx="2861187" cy="5884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663300"/>
                </a:solidFill>
                <a:latin typeface="Calibri"/>
                <a:ea typeface="Calibri"/>
                <a:cs typeface="Calibri"/>
                <a:sym typeface="Calibri"/>
              </a:rPr>
              <a:t>Représentations différentes  des nombres</a:t>
            </a:r>
            <a:endParaRPr sz="1800" b="0" i="0" u="none" strike="noStrike" cap="none">
              <a:solidFill>
                <a:srgbClr val="663300"/>
              </a:solidFill>
              <a:latin typeface="Calibri"/>
              <a:ea typeface="Calibri"/>
              <a:cs typeface="Calibri"/>
              <a:sym typeface="Calibri"/>
            </a:endParaRPr>
          </a:p>
        </p:txBody>
      </p:sp>
      <p:sp>
        <p:nvSpPr>
          <p:cNvPr id="958" name="Google Shape;958;p112"/>
          <p:cNvSpPr/>
          <p:nvPr/>
        </p:nvSpPr>
        <p:spPr>
          <a:xfrm>
            <a:off x="382488" y="207851"/>
            <a:ext cx="11452263" cy="6340197"/>
          </a:xfrm>
          <a:prstGeom prst="rect">
            <a:avLst/>
          </a:prstGeom>
          <a:noFill/>
          <a:ln>
            <a:noFill/>
          </a:ln>
        </p:spPr>
        <p:txBody>
          <a:bodyPr spcFirstLastPara="1" wrap="square" lIns="91425" tIns="45700" rIns="91425" bIns="45700" anchor="t" anchorCtr="0">
            <a:noAutofit/>
          </a:bodyPr>
          <a:lstStyle/>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040	CaOONL $b fre $e rda $c CaOONL $d CaOONL </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043	n-us-ca</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151	South of Market (San Francisco, Calif.)</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368	$b Quartiers (Urbanisme) $2 rvm</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South of Market District (San Francisco, Calif.)</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SOMA (San Francisco, Calif.)</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410 1	San Francisco (Calif.).$bSouth of Market</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South of the Slot (San Francisco, Calif.)</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100 Vara Survey (San Francisco, Calif.)</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One Hundred Vara Survey (San Francisco, Calif.)</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667	UTILISATION COMME VEDETTE-MATIÈRE : Ce point d’accès ne peut pas être employé comme subdivision géographique.</a:t>
            </a:r>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SOMA : South of Market analysis, 1984 : $b préface (the South of Market; San Francisco) p. 1 (The South of Market District) p. 5 (The South of Market district)</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San Francisco County street guide &amp; directory, c1986 : $b p. D (list of San Francisco County communities: South of Market)</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California road &amp; recreation atlas, c1998 : $b p. 36 (South of Market)</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Wikipédia en anglais, 1er mars 2013 $b (South of Market, San Francisco; South of Market (ou SoMa) est un quartier relativement grand de San Francisco, Californie, situé juste au sud de Market Street et comprend plusieurs sous-quartiers dont South Beach, Mission Bay et Rincon Hill; la tendance est de raccourcir le nom en SOMA ou SoMa; avant d'être appelé South of Market, ce quartier était appelé "South of the Slot", une référence aux téléphériques qui parcouraient Market le long d'une fente à travers laquelle ils se fixaient aux câbles; depuis 1847, le nom officiel de la zone South of Market est "100 Vara Survey" (alternativement "100 Vara District") ou simplement "100 Vara" pour faire court (avec "100" parfois écrit en toutes lettres). Depuis le milieu du 20e siècle, le nom officiel a été progressivement oublié et on le trouve aujourd'hui principalement dans les livres d'histoire, les documents juridiques, les titres de propriété et les rapports de génie civil; 37°46ʹ38ʺN 122°24ʹ40ʺW)</a:t>
            </a:r>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Bay Area neighborhoods, sur le site Web SFGate.com, consulté le 1er mars 2013 : $b San Francisco &gt; SoMa (South of Market est un immense quartier, qui s'étend de l'Embarcadero à la onzième rue, entre Market et Townsend; SoMa; le provient de l'ancien surnom "South of the Slot", en référence à sa position sur le mauvais côté de la voie de téléphérique de Market Street lorsqu'il était un quartier industriel d'usines et de travailleurs immigrés de la ruée vers l'or) $u http://www.sfgate.com/neighborhoods/sf/soma/</a:t>
            </a:r>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675	GNIS 2013-03-01;$aRand McNally, 1998;$aDurham, D.L. California's geographic names, c1998;$aGudde, E.G. California place names, c1998</a:t>
            </a:r>
            <a:endParaRPr/>
          </a:p>
        </p:txBody>
      </p:sp>
      <p:sp>
        <p:nvSpPr>
          <p:cNvPr id="959" name="Google Shape;959;p112"/>
          <p:cNvSpPr/>
          <p:nvPr/>
        </p:nvSpPr>
        <p:spPr>
          <a:xfrm>
            <a:off x="381964" y="188801"/>
            <a:ext cx="11528385" cy="6294032"/>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960" name="Google Shape;960;p112"/>
          <p:cNvCxnSpPr/>
          <p:nvPr/>
        </p:nvCxnSpPr>
        <p:spPr>
          <a:xfrm flipH="1">
            <a:off x="4815068" y="585984"/>
            <a:ext cx="2633403" cy="623182"/>
          </a:xfrm>
          <a:prstGeom prst="straightConnector1">
            <a:avLst/>
          </a:prstGeom>
          <a:noFill/>
          <a:ln w="25400" cap="flat" cmpd="sng">
            <a:solidFill>
              <a:srgbClr val="FF0000"/>
            </a:solidFill>
            <a:prstDash val="solid"/>
            <a:round/>
            <a:headEnd type="none" w="sm" len="sm"/>
            <a:tailEnd type="stealth" w="med" len="med"/>
          </a:ln>
        </p:spPr>
      </p:cxnSp>
      <p:cxnSp>
        <p:nvCxnSpPr>
          <p:cNvPr id="961" name="Google Shape;961;p112"/>
          <p:cNvCxnSpPr/>
          <p:nvPr/>
        </p:nvCxnSpPr>
        <p:spPr>
          <a:xfrm flipH="1">
            <a:off x="4264766" y="666005"/>
            <a:ext cx="3118736" cy="1131564"/>
          </a:xfrm>
          <a:prstGeom prst="straightConnector1">
            <a:avLst/>
          </a:prstGeom>
          <a:noFill/>
          <a:ln w="25400" cap="flat" cmpd="sng">
            <a:solidFill>
              <a:srgbClr val="FF0000"/>
            </a:solidFill>
            <a:prstDash val="solid"/>
            <a:round/>
            <a:headEnd type="none" w="sm" len="sm"/>
            <a:tailEnd type="stealth" w="med" len="med"/>
          </a:ln>
        </p:spPr>
      </p:cxnSp>
      <p:cxnSp>
        <p:nvCxnSpPr>
          <p:cNvPr id="962" name="Google Shape;962;p112"/>
          <p:cNvCxnSpPr/>
          <p:nvPr/>
        </p:nvCxnSpPr>
        <p:spPr>
          <a:xfrm flipH="1">
            <a:off x="4291182" y="600514"/>
            <a:ext cx="3157289" cy="1413493"/>
          </a:xfrm>
          <a:prstGeom prst="straightConnector1">
            <a:avLst/>
          </a:prstGeom>
          <a:noFill/>
          <a:ln w="25400" cap="flat" cmpd="sng">
            <a:solidFill>
              <a:srgbClr val="FF0000"/>
            </a:solidFill>
            <a:prstDash val="solid"/>
            <a:round/>
            <a:headEnd type="none" w="sm" len="sm"/>
            <a:tailEnd type="stealth" w="med" len="med"/>
          </a:ln>
        </p:spPr>
      </p:cxnSp>
      <p:cxnSp>
        <p:nvCxnSpPr>
          <p:cNvPr id="963" name="Google Shape;963;p112"/>
          <p:cNvCxnSpPr/>
          <p:nvPr/>
        </p:nvCxnSpPr>
        <p:spPr>
          <a:xfrm flipH="1">
            <a:off x="3507995" y="1024500"/>
            <a:ext cx="4339640" cy="414574"/>
          </a:xfrm>
          <a:prstGeom prst="straightConnector1">
            <a:avLst/>
          </a:prstGeom>
          <a:noFill/>
          <a:ln w="25400" cap="flat" cmpd="sng">
            <a:solidFill>
              <a:schemeClr val="accent6"/>
            </a:solidFill>
            <a:prstDash val="solid"/>
            <a:round/>
            <a:headEnd type="none" w="sm" len="sm"/>
            <a:tailEnd type="stealth" w="med" len="med"/>
          </a:ln>
        </p:spPr>
      </p:cxnSp>
      <p:cxnSp>
        <p:nvCxnSpPr>
          <p:cNvPr id="964" name="Google Shape;964;p112"/>
          <p:cNvCxnSpPr/>
          <p:nvPr/>
        </p:nvCxnSpPr>
        <p:spPr>
          <a:xfrm flipH="1">
            <a:off x="4268305" y="1513195"/>
            <a:ext cx="3313113" cy="113102"/>
          </a:xfrm>
          <a:prstGeom prst="straightConnector1">
            <a:avLst/>
          </a:prstGeom>
          <a:noFill/>
          <a:ln w="25400" cap="flat" cmpd="sng">
            <a:solidFill>
              <a:schemeClr val="accent1"/>
            </a:solidFill>
            <a:prstDash val="solid"/>
            <a:round/>
            <a:headEnd type="none" w="sm" len="sm"/>
            <a:tailEnd type="stealth" w="med" len="med"/>
          </a:ln>
        </p:spPr>
      </p:cxnSp>
      <p:cxnSp>
        <p:nvCxnSpPr>
          <p:cNvPr id="965" name="Google Shape;965;p112"/>
          <p:cNvCxnSpPr/>
          <p:nvPr/>
        </p:nvCxnSpPr>
        <p:spPr>
          <a:xfrm rot="10800000">
            <a:off x="4281188" y="2111470"/>
            <a:ext cx="3566447" cy="0"/>
          </a:xfrm>
          <a:prstGeom prst="straightConnector1">
            <a:avLst/>
          </a:prstGeom>
          <a:noFill/>
          <a:ln w="25400" cap="flat" cmpd="sng">
            <a:solidFill>
              <a:srgbClr val="7F6000"/>
            </a:solidFill>
            <a:prstDash val="solid"/>
            <a:round/>
            <a:headEnd type="none" w="sm" len="sm"/>
            <a:tailEnd type="stealth" w="med" len="med"/>
          </a:ln>
        </p:spPr>
      </p:cxnSp>
      <p:cxnSp>
        <p:nvCxnSpPr>
          <p:cNvPr id="966" name="Google Shape;966;p112"/>
          <p:cNvCxnSpPr/>
          <p:nvPr/>
        </p:nvCxnSpPr>
        <p:spPr>
          <a:xfrm flipH="1">
            <a:off x="5114240" y="2111470"/>
            <a:ext cx="2651227" cy="133053"/>
          </a:xfrm>
          <a:prstGeom prst="straightConnector1">
            <a:avLst/>
          </a:prstGeom>
          <a:noFill/>
          <a:ln w="25400" cap="flat" cmpd="sng">
            <a:solidFill>
              <a:srgbClr val="7F6000"/>
            </a:solidFill>
            <a:prstDash val="solid"/>
            <a:round/>
            <a:headEnd type="none" w="sm" len="sm"/>
            <a:tailEnd type="stealth" w="med" len="med"/>
          </a:ln>
        </p:spPr>
      </p:cxnSp>
      <p:sp>
        <p:nvSpPr>
          <p:cNvPr id="967" name="Google Shape;967;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13"/>
          <p:cNvSpPr txBox="1">
            <a:spLocks noGrp="1"/>
          </p:cNvSpPr>
          <p:nvPr>
            <p:ph type="title"/>
          </p:nvPr>
        </p:nvSpPr>
        <p:spPr>
          <a:xfrm>
            <a:off x="930798" y="62754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ÉP de </a:t>
            </a:r>
            <a:r>
              <a:rPr lang="fr-FR" sz="3240">
                <a:latin typeface="Arial"/>
                <a:ea typeface="Arial"/>
                <a:cs typeface="Arial"/>
                <a:sym typeface="Arial"/>
              </a:rPr>
              <a:t>BAC-BAnQ </a:t>
            </a:r>
            <a:r>
              <a:rPr lang="fr-FR" sz="3240" b="0" i="0" u="none" strike="noStrike" cap="none">
                <a:solidFill>
                  <a:schemeClr val="dk1"/>
                </a:solidFill>
                <a:latin typeface="Arial"/>
                <a:ea typeface="Arial"/>
                <a:cs typeface="Arial"/>
                <a:sym typeface="Arial"/>
              </a:rPr>
              <a:t>pour 16.4.2</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973" name="Google Shape;973;p113"/>
          <p:cNvSpPr txBox="1">
            <a:spLocks noGrp="1"/>
          </p:cNvSpPr>
          <p:nvPr>
            <p:ph type="body" idx="1"/>
          </p:nvPr>
        </p:nvSpPr>
        <p:spPr>
          <a:xfrm>
            <a:off x="1133210" y="1294491"/>
            <a:ext cx="9943762" cy="481855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000"/>
              <a:buFont typeface="Arial"/>
              <a:buChar char="•"/>
            </a:pPr>
            <a:r>
              <a:rPr lang="fr-FR" sz="3000" b="0" i="0" u="none" strike="noStrike" cap="none">
                <a:solidFill>
                  <a:schemeClr val="dk1"/>
                </a:solidFill>
                <a:latin typeface="Arial"/>
                <a:ea typeface="Arial"/>
                <a:cs typeface="Arial"/>
                <a:sym typeface="Arial"/>
              </a:rPr>
              <a:t>Choix du lieu plus vaste lorsque le nom plus petit reste le même, mais que le nom du lieu plus vaste change</a:t>
            </a:r>
            <a:endParaRPr sz="3000" b="0" i="0" u="none" strike="noStrike" cap="none">
              <a:solidFill>
                <a:schemeClr val="dk1"/>
              </a:solidFill>
              <a:latin typeface="Arial"/>
              <a:ea typeface="Arial"/>
              <a:cs typeface="Arial"/>
              <a:sym typeface="Arial"/>
            </a:endParaRPr>
          </a:p>
          <a:p>
            <a:pPr marL="457200" marR="0" lvl="1" indent="0" algn="l" rtl="0">
              <a:lnSpc>
                <a:spcPct val="90000"/>
              </a:lnSpc>
              <a:spcBef>
                <a:spcPts val="11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Dans la 151, utiliser le nom </a:t>
            </a:r>
            <a:r>
              <a:rPr lang="fr-FR" sz="2500" b="0" i="1" u="none" strike="noStrike" cap="none">
                <a:solidFill>
                  <a:schemeClr val="dk1"/>
                </a:solidFill>
                <a:latin typeface="Arial"/>
                <a:ea typeface="Arial"/>
                <a:cs typeface="Arial"/>
                <a:sym typeface="Arial"/>
              </a:rPr>
              <a:t>actuel </a:t>
            </a:r>
            <a:r>
              <a:rPr lang="fr-FR" sz="2500" b="0" i="0" u="none" strike="noStrike" cap="none">
                <a:solidFill>
                  <a:schemeClr val="dk1"/>
                </a:solidFill>
                <a:latin typeface="Arial"/>
                <a:ea typeface="Arial"/>
                <a:cs typeface="Arial"/>
                <a:sym typeface="Arial"/>
              </a:rPr>
              <a:t>du lieu plus vaste dans le</a:t>
            </a:r>
            <a:endParaRPr sz="2500" b="0" i="0" u="none" strike="noStrike" cap="none">
              <a:solidFill>
                <a:schemeClr val="dk1"/>
              </a:solidFill>
              <a:latin typeface="Arial"/>
              <a:ea typeface="Arial"/>
              <a:cs typeface="Arial"/>
              <a:sym typeface="Arial"/>
            </a:endParaRPr>
          </a:p>
          <a:p>
            <a:pPr marL="725488" marR="0" lvl="1" indent="-268288"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qualificatif</a:t>
            </a:r>
            <a:endParaRPr sz="2500" b="0" i="0" u="none" strike="noStrike" cap="none">
              <a:solidFill>
                <a:schemeClr val="dk1"/>
              </a:solidFill>
              <a:latin typeface="Arial"/>
              <a:ea typeface="Arial"/>
              <a:cs typeface="Arial"/>
              <a:sym typeface="Arial"/>
            </a:endParaRPr>
          </a:p>
          <a:p>
            <a:pPr marL="725488" marR="0" lvl="1" indent="-268288"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Si le nom présent dans la ressource appartient à la période antérieure, considérer l’enregistrement d’une variante de point d’accès d’après la forme avec un qualificatif pour le nom antérieur du lieu plus vaste</a:t>
            </a:r>
            <a:endParaRPr sz="2500" b="0"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2500"/>
              <a:buFont typeface="Arial"/>
              <a:buNone/>
            </a:pPr>
            <a:endParaRPr sz="2500" b="0" i="0" u="none" strike="noStrike" cap="none">
              <a:solidFill>
                <a:schemeClr val="dk1"/>
              </a:solidFill>
              <a:latin typeface="Arial"/>
              <a:ea typeface="Arial"/>
              <a:cs typeface="Arial"/>
              <a:sym typeface="Arial"/>
            </a:endParaRPr>
          </a:p>
          <a:p>
            <a:pPr marL="173038" lvl="0" indent="0" algn="l" rtl="0">
              <a:lnSpc>
                <a:spcPct val="90000"/>
              </a:lnSpc>
              <a:spcBef>
                <a:spcPts val="1000"/>
              </a:spcBef>
              <a:spcAft>
                <a:spcPts val="0"/>
              </a:spcAft>
              <a:buSzPts val="2400"/>
              <a:buNone/>
            </a:pPr>
            <a:r>
              <a:rPr lang="fr-FR" sz="2400">
                <a:latin typeface="Arial"/>
                <a:ea typeface="Arial"/>
                <a:cs typeface="Arial"/>
                <a:sym typeface="Arial"/>
              </a:rPr>
              <a:t>151 Torit (Soudan du Sud)		151 Charles Town (Virg.-Occ.)</a:t>
            </a:r>
            <a:endParaRPr/>
          </a:p>
          <a:p>
            <a:pPr marL="173038" lvl="0" indent="0" algn="l" rtl="0">
              <a:lnSpc>
                <a:spcPct val="90000"/>
              </a:lnSpc>
              <a:spcBef>
                <a:spcPts val="1000"/>
              </a:spcBef>
              <a:spcAft>
                <a:spcPts val="0"/>
              </a:spcAft>
              <a:buSzPts val="2400"/>
              <a:buNone/>
            </a:pPr>
            <a:r>
              <a:rPr lang="fr-FR" sz="2400" b="0" i="0" u="none" strike="noStrike" cap="none">
                <a:solidFill>
                  <a:schemeClr val="dk1"/>
                </a:solidFill>
                <a:latin typeface="Arial"/>
                <a:ea typeface="Arial"/>
                <a:cs typeface="Arial"/>
                <a:sym typeface="Arial"/>
              </a:rPr>
              <a:t>451 </a:t>
            </a:r>
            <a:r>
              <a:rPr lang="fr-FR" sz="2400">
                <a:latin typeface="Arial"/>
                <a:ea typeface="Arial"/>
                <a:cs typeface="Arial"/>
                <a:sym typeface="Arial"/>
              </a:rPr>
              <a:t>Torit (Soudan) 			</a:t>
            </a:r>
            <a:r>
              <a:rPr lang="fr-FR" sz="2400" b="0" i="0" u="none" strike="noStrike" cap="none">
                <a:solidFill>
                  <a:schemeClr val="dk1"/>
                </a:solidFill>
                <a:latin typeface="Arial"/>
                <a:ea typeface="Arial"/>
                <a:cs typeface="Arial"/>
                <a:sym typeface="Arial"/>
              </a:rPr>
              <a:t>451 Charles Town (Virg.)</a:t>
            </a:r>
            <a:endParaRPr sz="2400" b="0" i="0" u="none" strike="noStrike" cap="none">
              <a:solidFill>
                <a:srgbClr val="663300"/>
              </a:solidFill>
              <a:latin typeface="Arial"/>
              <a:ea typeface="Arial"/>
              <a:cs typeface="Arial"/>
              <a:sym typeface="Arial"/>
            </a:endParaRPr>
          </a:p>
        </p:txBody>
      </p:sp>
      <p:sp>
        <p:nvSpPr>
          <p:cNvPr id="974" name="Google Shape;974;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75" name="Google Shape;975;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81" name="Google Shape;981;p114"/>
          <p:cNvSpPr txBox="1"/>
          <p:nvPr/>
        </p:nvSpPr>
        <p:spPr>
          <a:xfrm>
            <a:off x="7947818" y="1479200"/>
            <a:ext cx="2932385" cy="10464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50"/>
              <a:buFont typeface="Arial"/>
              <a:buNone/>
            </a:pPr>
            <a:r>
              <a:rPr lang="fr-FR" sz="1550" b="0" i="0" u="none" strike="noStrike" cap="none">
                <a:solidFill>
                  <a:srgbClr val="FF0000"/>
                </a:solidFill>
                <a:latin typeface="Calibri"/>
                <a:ea typeface="Calibri"/>
                <a:cs typeface="Calibri"/>
                <a:sym typeface="Calibri"/>
              </a:rPr>
              <a:t>Le nom du lieu plus vaste a changé. Variante de point d’accès produite à partir du nom avec le qualificatif antérieur</a:t>
            </a:r>
            <a:endParaRPr sz="1550" b="0" i="0" u="none" strike="noStrike" cap="none">
              <a:solidFill>
                <a:srgbClr val="FF0000"/>
              </a:solidFill>
              <a:latin typeface="Calibri"/>
              <a:ea typeface="Calibri"/>
              <a:cs typeface="Calibri"/>
              <a:sym typeface="Calibri"/>
            </a:endParaRPr>
          </a:p>
        </p:txBody>
      </p:sp>
      <p:sp>
        <p:nvSpPr>
          <p:cNvPr id="982" name="Google Shape;982;p114"/>
          <p:cNvSpPr/>
          <p:nvPr/>
        </p:nvSpPr>
        <p:spPr>
          <a:xfrm>
            <a:off x="1277073" y="1300495"/>
            <a:ext cx="9603130" cy="1754326"/>
          </a:xfrm>
          <a:prstGeom prst="rect">
            <a:avLst/>
          </a:prstGeom>
          <a:noFill/>
          <a:ln>
            <a:noFill/>
          </a:ln>
        </p:spPr>
        <p:txBody>
          <a:bodyPr spcFirstLastPara="1" wrap="square" lIns="91425" tIns="45700" rIns="91425" bIns="45700" anchor="t" anchorCtr="0">
            <a:noAutofit/>
          </a:bodyPr>
          <a:lstStyle/>
          <a:p>
            <a:pPr marL="717550" marR="0" lvl="0" indent="-7175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040		CaOONL $b fre $e rda $c CaOONL</a:t>
            </a:r>
            <a:endParaRPr sz="18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151		Ouagadougou (Burkina Faso)</a:t>
            </a:r>
            <a:endParaRPr sz="18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451		$w nnaa $a Ouagadougou, Haute-Volta</a:t>
            </a:r>
            <a:endParaRPr/>
          </a:p>
          <a:p>
            <a:pPr marL="717550" marR="0" lvl="0" indent="-7175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451		$w nne $a Ouagadougou (Haute-Volta)</a:t>
            </a:r>
            <a:endParaRPr/>
          </a:p>
          <a:p>
            <a:pPr marL="717550" marR="0" lvl="0" indent="-7175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451		Ouagaduga (Burkina Faso)</a:t>
            </a:r>
            <a:endParaRPr sz="18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451		Wagadugu (Burkina Faso)</a:t>
            </a:r>
            <a:endParaRPr sz="1800" b="0" i="0" u="none" strike="noStrike" cap="none">
              <a:solidFill>
                <a:srgbClr val="000000"/>
              </a:solidFill>
              <a:latin typeface="Arial"/>
              <a:ea typeface="Arial"/>
              <a:cs typeface="Arial"/>
              <a:sym typeface="Arial"/>
            </a:endParaRPr>
          </a:p>
        </p:txBody>
      </p:sp>
      <p:sp>
        <p:nvSpPr>
          <p:cNvPr id="983" name="Google Shape;983;p114"/>
          <p:cNvSpPr/>
          <p:nvPr/>
        </p:nvSpPr>
        <p:spPr>
          <a:xfrm>
            <a:off x="1169043" y="1203766"/>
            <a:ext cx="5461258" cy="1944547"/>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4" name="Google Shape;984;p114"/>
          <p:cNvSpPr/>
          <p:nvPr/>
        </p:nvSpPr>
        <p:spPr>
          <a:xfrm>
            <a:off x="7947818" y="1479200"/>
            <a:ext cx="2932384" cy="104644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985" name="Google Shape;985;p114"/>
          <p:cNvCxnSpPr>
            <a:stCxn id="981" idx="1"/>
          </p:cNvCxnSpPr>
          <p:nvPr/>
        </p:nvCxnSpPr>
        <p:spPr>
          <a:xfrm flipH="1">
            <a:off x="6366218" y="2002420"/>
            <a:ext cx="1581600" cy="312600"/>
          </a:xfrm>
          <a:prstGeom prst="straightConnector1">
            <a:avLst/>
          </a:prstGeom>
          <a:noFill/>
          <a:ln w="25400" cap="flat" cmpd="sng">
            <a:solidFill>
              <a:srgbClr val="FF0000"/>
            </a:solidFill>
            <a:prstDash val="solid"/>
            <a:round/>
            <a:headEnd type="none" w="sm" len="sm"/>
            <a:tailEnd type="stealth" w="med" len="med"/>
          </a:ln>
        </p:spPr>
      </p:cxnSp>
      <p:sp>
        <p:nvSpPr>
          <p:cNvPr id="986" name="Google Shape;986;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15"/>
          <p:cNvSpPr txBox="1">
            <a:spLocks noGrp="1"/>
          </p:cNvSpPr>
          <p:nvPr>
            <p:ph type="title"/>
          </p:nvPr>
        </p:nvSpPr>
        <p:spPr>
          <a:xfrm>
            <a:off x="838200" y="477074"/>
            <a:ext cx="10515600" cy="93421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ÉP de BAC-BAnQ pour 16.4.2</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992" name="Google Shape;992;p115"/>
          <p:cNvSpPr txBox="1">
            <a:spLocks noGrp="1"/>
          </p:cNvSpPr>
          <p:nvPr>
            <p:ph type="body" idx="1"/>
          </p:nvPr>
        </p:nvSpPr>
        <p:spPr>
          <a:xfrm>
            <a:off x="586248" y="941735"/>
            <a:ext cx="11019600" cy="553635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800"/>
              <a:buChar char="•"/>
            </a:pPr>
            <a:r>
              <a:rPr lang="fr-FR" sz="2800" b="0" i="0" u="none" strike="noStrike" cap="none">
                <a:latin typeface="Arial"/>
                <a:ea typeface="Arial"/>
                <a:cs typeface="Arial"/>
                <a:sym typeface="Arial"/>
              </a:rPr>
              <a:t>Choix du lieu plus vaste lorsqu’un lieu dans une ville avait une</a:t>
            </a:r>
            <a:r>
              <a:rPr lang="fr-FR">
                <a:latin typeface="Arial"/>
                <a:ea typeface="Arial"/>
                <a:cs typeface="Arial"/>
                <a:sym typeface="Arial"/>
              </a:rPr>
              <a:t> </a:t>
            </a:r>
            <a:endParaRPr/>
          </a:p>
          <a:p>
            <a:pPr marL="264795" marR="0" lvl="0" indent="0" algn="l" rtl="0">
              <a:lnSpc>
                <a:spcPct val="100000"/>
              </a:lnSpc>
              <a:spcBef>
                <a:spcPts val="0"/>
              </a:spcBef>
              <a:spcAft>
                <a:spcPts val="0"/>
              </a:spcAft>
              <a:buClr>
                <a:schemeClr val="dk1"/>
              </a:buClr>
              <a:buSzPts val="2800"/>
              <a:buFont typeface="Arial"/>
              <a:buNone/>
            </a:pPr>
            <a:r>
              <a:rPr lang="fr-FR" sz="2800" b="0" i="0" u="none" strike="noStrike" cap="none">
                <a:latin typeface="Arial"/>
                <a:ea typeface="Arial"/>
                <a:cs typeface="Arial"/>
                <a:sym typeface="Arial"/>
              </a:rPr>
              <a:t>existence auparavant indépendante, </a:t>
            </a:r>
            <a:r>
              <a:rPr lang="fr-FR" sz="2800" b="0" i="1" u="none" strike="noStrike" cap="none">
                <a:latin typeface="Arial"/>
                <a:ea typeface="Arial"/>
                <a:cs typeface="Arial"/>
                <a:sym typeface="Arial"/>
              </a:rPr>
              <a:t>pourvu que son nom demeure constant </a:t>
            </a:r>
            <a:r>
              <a:rPr lang="fr-FR" sz="2800" b="0" i="0" u="none" strike="noStrike" cap="none">
                <a:latin typeface="Arial"/>
                <a:ea typeface="Arial"/>
                <a:cs typeface="Arial"/>
                <a:sym typeface="Arial"/>
              </a:rPr>
              <a:t>(voir également l’ÉP de BAC-BAnQ pour 16.2.2.14)</a:t>
            </a:r>
            <a:endParaRPr/>
          </a:p>
          <a:p>
            <a:pPr marL="264795" lvl="0" indent="0" algn="l" rtl="0">
              <a:lnSpc>
                <a:spcPct val="90000"/>
              </a:lnSpc>
              <a:spcBef>
                <a:spcPts val="1000"/>
              </a:spcBef>
              <a:spcAft>
                <a:spcPts val="0"/>
              </a:spcAft>
              <a:buSzPts val="2200"/>
              <a:buNone/>
            </a:pPr>
            <a:r>
              <a:rPr lang="fr-FR" sz="2200">
                <a:latin typeface="Arial"/>
                <a:ea typeface="Arial"/>
                <a:cs typeface="Arial"/>
                <a:sym typeface="Arial"/>
              </a:rPr>
              <a:t> </a:t>
            </a:r>
            <a:r>
              <a:rPr lang="fr-FR" sz="2200" b="0" i="0" u="none" strike="noStrike" cap="none">
                <a:latin typeface="Arial"/>
                <a:ea typeface="Arial"/>
                <a:cs typeface="Arial"/>
                <a:sym typeface="Arial"/>
              </a:rPr>
              <a:t> – Dans la 151, utiliser le nom de la ville comme lieu plus vaste</a:t>
            </a:r>
            <a:endParaRPr sz="2200" b="0" i="0" u="none" strike="noStrike" cap="none">
              <a:latin typeface="Arial"/>
              <a:ea typeface="Arial"/>
              <a:cs typeface="Arial"/>
              <a:sym typeface="Arial"/>
            </a:endParaRPr>
          </a:p>
          <a:p>
            <a:pPr marL="264795" lvl="0" indent="0" algn="l" rtl="0">
              <a:lnSpc>
                <a:spcPct val="90000"/>
              </a:lnSpc>
              <a:spcBef>
                <a:spcPts val="1000"/>
              </a:spcBef>
              <a:spcAft>
                <a:spcPts val="0"/>
              </a:spcAft>
              <a:buSzPts val="2200"/>
              <a:buNone/>
            </a:pPr>
            <a:r>
              <a:rPr lang="fr-FR" sz="2200">
                <a:latin typeface="Arial"/>
                <a:ea typeface="Arial"/>
                <a:cs typeface="Arial"/>
                <a:sym typeface="Arial"/>
              </a:rPr>
              <a:t> </a:t>
            </a:r>
            <a:r>
              <a:rPr lang="fr-FR" sz="2200" b="0" i="0" u="none" strike="noStrike" cap="none">
                <a:latin typeface="Arial"/>
                <a:ea typeface="Arial"/>
                <a:cs typeface="Arial"/>
                <a:sym typeface="Arial"/>
              </a:rPr>
              <a:t> – Vous pouvez fournir une variante de point d’accès avec un qualificatif</a:t>
            </a:r>
            <a:endParaRPr sz="2200" b="0" i="0" u="none" strike="noStrike" cap="none">
              <a:latin typeface="Arial"/>
              <a:ea typeface="Arial"/>
              <a:cs typeface="Arial"/>
              <a:sym typeface="Arial"/>
            </a:endParaRPr>
          </a:p>
          <a:p>
            <a:pPr marL="264795" lvl="0" indent="0" algn="l" rtl="0">
              <a:lnSpc>
                <a:spcPct val="90000"/>
              </a:lnSpc>
              <a:spcBef>
                <a:spcPts val="1000"/>
              </a:spcBef>
              <a:spcAft>
                <a:spcPts val="0"/>
              </a:spcAft>
              <a:buSzPts val="2200"/>
              <a:buNone/>
            </a:pPr>
            <a:r>
              <a:rPr lang="fr-FR" sz="2200">
                <a:latin typeface="Arial"/>
                <a:ea typeface="Arial"/>
                <a:cs typeface="Arial"/>
                <a:sym typeface="Arial"/>
              </a:rPr>
              <a:t>    </a:t>
            </a:r>
            <a:r>
              <a:rPr lang="fr-FR" sz="2200" b="0" i="0" u="none" strike="noStrike" cap="none">
                <a:latin typeface="Arial"/>
                <a:ea typeface="Arial"/>
                <a:cs typeface="Arial"/>
                <a:sym typeface="Arial"/>
              </a:rPr>
              <a:t> approprié à l’existence précédemment indépendante de la collectivité</a:t>
            </a:r>
            <a:endParaRPr/>
          </a:p>
          <a:p>
            <a:pPr marL="0" marR="0" lvl="0" indent="0" algn="l" rtl="0">
              <a:lnSpc>
                <a:spcPct val="90000"/>
              </a:lnSpc>
              <a:spcBef>
                <a:spcPts val="10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53695" lvl="0" indent="0" algn="l" rtl="0">
              <a:lnSpc>
                <a:spcPct val="90000"/>
              </a:lnSpc>
              <a:spcBef>
                <a:spcPts val="1000"/>
              </a:spcBef>
              <a:spcAft>
                <a:spcPts val="0"/>
              </a:spcAft>
              <a:buSzPts val="2300"/>
              <a:buNone/>
            </a:pPr>
            <a:r>
              <a:rPr lang="fr-FR" sz="2300" b="0" i="0" u="none" strike="noStrike" cap="none">
                <a:latin typeface="Arial"/>
                <a:ea typeface="Arial"/>
                <a:cs typeface="Arial"/>
                <a:sym typeface="Arial"/>
              </a:rPr>
              <a:t>151 </a:t>
            </a:r>
            <a:r>
              <a:rPr lang="fr-FR" sz="2300">
                <a:latin typeface="Arial"/>
                <a:ea typeface="Arial"/>
                <a:cs typeface="Arial"/>
                <a:sym typeface="Arial"/>
              </a:rPr>
              <a:t>Verdun</a:t>
            </a:r>
            <a:r>
              <a:rPr lang="fr-FR" sz="2300" b="0" i="0" u="none" strike="noStrike" cap="none">
                <a:latin typeface="Arial"/>
                <a:ea typeface="Arial"/>
                <a:cs typeface="Arial"/>
                <a:sym typeface="Arial"/>
              </a:rPr>
              <a:t> (</a:t>
            </a:r>
            <a:r>
              <a:rPr lang="fr-FR" sz="2300">
                <a:latin typeface="Arial"/>
                <a:ea typeface="Arial"/>
                <a:cs typeface="Arial"/>
                <a:sym typeface="Arial"/>
              </a:rPr>
              <a:t>Montréal, Québec)</a:t>
            </a:r>
            <a:endParaRPr/>
          </a:p>
          <a:p>
            <a:pPr marL="353695" marR="0" lvl="0" indent="0" algn="l" rtl="0">
              <a:lnSpc>
                <a:spcPct val="90000"/>
              </a:lnSpc>
              <a:spcBef>
                <a:spcPts val="1000"/>
              </a:spcBef>
              <a:spcAft>
                <a:spcPts val="0"/>
              </a:spcAft>
              <a:buClr>
                <a:schemeClr val="dk1"/>
              </a:buClr>
              <a:buSzPts val="2300"/>
              <a:buFont typeface="Arial"/>
              <a:buNone/>
            </a:pPr>
            <a:r>
              <a:rPr lang="fr-FR" sz="2300" b="0" i="0" u="none" strike="noStrike" cap="none">
                <a:latin typeface="Arial"/>
                <a:ea typeface="Arial"/>
                <a:cs typeface="Arial"/>
                <a:sym typeface="Arial"/>
              </a:rPr>
              <a:t>451 </a:t>
            </a:r>
            <a:r>
              <a:rPr lang="fr-FR" sz="2300">
                <a:latin typeface="Arial"/>
                <a:ea typeface="Arial"/>
                <a:cs typeface="Arial"/>
                <a:sym typeface="Arial"/>
              </a:rPr>
              <a:t>Verdun</a:t>
            </a:r>
            <a:r>
              <a:rPr lang="fr-FR" sz="2300" b="0" i="0" u="none" strike="noStrike" cap="none">
                <a:latin typeface="Arial"/>
                <a:ea typeface="Arial"/>
                <a:cs typeface="Arial"/>
                <a:sym typeface="Arial"/>
              </a:rPr>
              <a:t> (</a:t>
            </a:r>
            <a:r>
              <a:rPr lang="fr-FR" sz="2300">
                <a:latin typeface="Arial"/>
                <a:ea typeface="Arial"/>
                <a:cs typeface="Arial"/>
                <a:sym typeface="Arial"/>
              </a:rPr>
              <a:t>Québec)</a:t>
            </a:r>
            <a:endParaRPr/>
          </a:p>
          <a:p>
            <a:pPr marL="0" marR="0" lvl="0" indent="0" algn="l" rtl="0">
              <a:lnSpc>
                <a:spcPct val="90000"/>
              </a:lnSpc>
              <a:spcBef>
                <a:spcPts val="10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899795" lvl="0" indent="0" algn="l" rtl="0">
              <a:lnSpc>
                <a:spcPct val="90000"/>
              </a:lnSpc>
              <a:spcBef>
                <a:spcPts val="1000"/>
              </a:spcBef>
              <a:spcAft>
                <a:spcPts val="0"/>
              </a:spcAft>
              <a:buSzPts val="2200"/>
              <a:buNone/>
            </a:pPr>
            <a:r>
              <a:rPr lang="fr-FR" sz="2200" b="0" i="1" u="none" strike="noStrike" cap="none">
                <a:latin typeface="Arial"/>
                <a:ea typeface="Arial"/>
                <a:cs typeface="Arial"/>
                <a:sym typeface="Arial"/>
              </a:rPr>
              <a:t>Un seul point d’accès autorisé est utilisé pour </a:t>
            </a:r>
            <a:r>
              <a:rPr lang="fr-FR" sz="2200" i="1">
                <a:latin typeface="Arial"/>
                <a:ea typeface="Arial"/>
                <a:cs typeface="Arial"/>
                <a:sym typeface="Arial"/>
              </a:rPr>
              <a:t>Verdun</a:t>
            </a:r>
            <a:r>
              <a:rPr lang="fr-FR" sz="2200" b="0" i="1" u="none" strike="noStrike" cap="none">
                <a:latin typeface="Arial"/>
                <a:ea typeface="Arial"/>
                <a:cs typeface="Arial"/>
                <a:sym typeface="Arial"/>
              </a:rPr>
              <a:t>, à la fois comme </a:t>
            </a:r>
            <a:r>
              <a:rPr lang="fr-FR" sz="2200" i="1">
                <a:latin typeface="Arial"/>
                <a:ea typeface="Arial"/>
                <a:cs typeface="Arial"/>
                <a:sym typeface="Arial"/>
              </a:rPr>
              <a:t>arrondissement </a:t>
            </a:r>
            <a:r>
              <a:rPr lang="fr-FR" sz="2200" b="0" i="1" u="none" strike="noStrike" cap="none">
                <a:latin typeface="Arial"/>
                <a:ea typeface="Arial"/>
                <a:cs typeface="Arial"/>
                <a:sym typeface="Arial"/>
              </a:rPr>
              <a:t>de la ville de </a:t>
            </a:r>
            <a:r>
              <a:rPr lang="fr-FR" sz="2200" i="1">
                <a:latin typeface="Arial"/>
                <a:ea typeface="Arial"/>
                <a:cs typeface="Arial"/>
                <a:sym typeface="Arial"/>
              </a:rPr>
              <a:t>Montréal</a:t>
            </a:r>
            <a:r>
              <a:rPr lang="fr-FR" sz="2200" b="0" i="1" u="none" strike="noStrike" cap="none">
                <a:latin typeface="Arial"/>
                <a:ea typeface="Arial"/>
                <a:cs typeface="Arial"/>
                <a:sym typeface="Arial"/>
              </a:rPr>
              <a:t> et comme ville précédemment indépendante.</a:t>
            </a:r>
            <a:endParaRPr sz="2200" b="0" i="1" u="none" strike="noStrike" cap="none">
              <a:latin typeface="Arial"/>
              <a:ea typeface="Arial"/>
              <a:cs typeface="Arial"/>
              <a:sym typeface="Arial"/>
            </a:endParaRPr>
          </a:p>
        </p:txBody>
      </p:sp>
      <p:sp>
        <p:nvSpPr>
          <p:cNvPr id="993" name="Google Shape;993;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94" name="Google Shape;994;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1000" name="Google Shape;1000;p116"/>
          <p:cNvPicPr preferRelativeResize="0"/>
          <p:nvPr/>
        </p:nvPicPr>
        <p:blipFill rotWithShape="1">
          <a:blip r:embed="rId3">
            <a:alphaModFix/>
          </a:blip>
          <a:srcRect/>
          <a:stretch/>
        </p:blipFill>
        <p:spPr>
          <a:xfrm>
            <a:off x="1178560" y="223785"/>
            <a:ext cx="9834880" cy="4578720"/>
          </a:xfrm>
          <a:prstGeom prst="rect">
            <a:avLst/>
          </a:prstGeom>
          <a:noFill/>
          <a:ln w="9525" cap="flat" cmpd="sng">
            <a:solidFill>
              <a:schemeClr val="dk1"/>
            </a:solidFill>
            <a:prstDash val="solid"/>
            <a:round/>
            <a:headEnd type="none" w="sm" len="sm"/>
            <a:tailEnd type="none" w="sm" len="sm"/>
          </a:ln>
        </p:spPr>
      </p:pic>
      <p:sp>
        <p:nvSpPr>
          <p:cNvPr id="1001" name="Google Shape;1001;p116"/>
          <p:cNvSpPr txBox="1">
            <a:spLocks noGrp="1"/>
          </p:cNvSpPr>
          <p:nvPr>
            <p:ph type="body" idx="1"/>
          </p:nvPr>
        </p:nvSpPr>
        <p:spPr>
          <a:xfrm>
            <a:off x="2341880" y="4882038"/>
            <a:ext cx="7508240" cy="1394778"/>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50800" lvl="0" indent="0" algn="l" rtl="0">
              <a:lnSpc>
                <a:spcPct val="100000"/>
              </a:lnSpc>
              <a:spcBef>
                <a:spcPts val="0"/>
              </a:spcBef>
              <a:spcAft>
                <a:spcPts val="0"/>
              </a:spcAft>
              <a:buSzPts val="2800"/>
              <a:buNone/>
            </a:pPr>
            <a:r>
              <a:rPr lang="fr-FR" sz="1800" i="1">
                <a:solidFill>
                  <a:srgbClr val="0000FF"/>
                </a:solidFill>
                <a:latin typeface="Arial"/>
                <a:ea typeface="Arial"/>
                <a:cs typeface="Arial"/>
                <a:sym typeface="Arial"/>
              </a:rPr>
              <a:t>Employer le point d’accès représentant le lieu actuel. S’applique aussi aux collectivités supérieures de la juridiction jusque-là séparée :</a:t>
            </a:r>
            <a:endParaRPr sz="1800">
              <a:solidFill>
                <a:srgbClr val="000000"/>
              </a:solidFill>
            </a:endParaRPr>
          </a:p>
          <a:p>
            <a:pPr marL="50800" lvl="0" indent="0" algn="l" rtl="0">
              <a:lnSpc>
                <a:spcPct val="100000"/>
              </a:lnSpc>
              <a:spcBef>
                <a:spcPts val="0"/>
              </a:spcBef>
              <a:spcAft>
                <a:spcPts val="0"/>
              </a:spcAft>
              <a:buSzPts val="2800"/>
              <a:buNone/>
            </a:pPr>
            <a:r>
              <a:rPr lang="fr-FR" sz="2000">
                <a:solidFill>
                  <a:srgbClr val="0000FF"/>
                </a:solidFill>
                <a:latin typeface="Arial"/>
                <a:ea typeface="Arial"/>
                <a:cs typeface="Arial"/>
                <a:sym typeface="Arial"/>
              </a:rPr>
              <a:t>  110 1_ Verdun (Montréal, Québec). $b Service de l'urbanisme</a:t>
            </a:r>
            <a:endParaRPr sz="2000"/>
          </a:p>
          <a:p>
            <a:pPr marL="50800" lvl="0" indent="0" algn="l" rtl="0">
              <a:lnSpc>
                <a:spcPct val="100000"/>
              </a:lnSpc>
              <a:spcBef>
                <a:spcPts val="0"/>
              </a:spcBef>
              <a:spcAft>
                <a:spcPts val="0"/>
              </a:spcAft>
              <a:buSzPts val="2800"/>
              <a:buNone/>
            </a:pPr>
            <a:r>
              <a:rPr lang="fr-FR" sz="2000">
                <a:solidFill>
                  <a:srgbClr val="0000FF"/>
                </a:solidFill>
                <a:latin typeface="Arial"/>
                <a:ea typeface="Arial"/>
                <a:cs typeface="Arial"/>
                <a:sym typeface="Arial"/>
              </a:rPr>
              <a:t>  110 1_ Verdun (Montréal, Québec). $b Service des incendies</a:t>
            </a:r>
            <a:endParaRPr sz="2000"/>
          </a:p>
          <a:p>
            <a:pPr marL="457200" marR="0" lvl="0" indent="-228600" algn="l" rtl="0">
              <a:lnSpc>
                <a:spcPct val="90000"/>
              </a:lnSpc>
              <a:spcBef>
                <a:spcPts val="1000"/>
              </a:spcBef>
              <a:spcAft>
                <a:spcPts val="0"/>
              </a:spcAft>
              <a:buClr>
                <a:schemeClr val="dk1"/>
              </a:buClr>
              <a:buSzPts val="2800"/>
              <a:buFont typeface="Arial"/>
              <a:buNone/>
            </a:pPr>
            <a:endParaRPr sz="2000"/>
          </a:p>
        </p:txBody>
      </p:sp>
      <p:sp>
        <p:nvSpPr>
          <p:cNvPr id="1002" name="Google Shape;1002;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17"/>
          <p:cNvSpPr txBox="1">
            <a:spLocks noGrp="1"/>
          </p:cNvSpPr>
          <p:nvPr>
            <p:ph type="title"/>
          </p:nvPr>
        </p:nvSpPr>
        <p:spPr>
          <a:xfrm>
            <a:off x="838200" y="303324"/>
            <a:ext cx="10515600" cy="107763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ÉP de BAC-BAnQ pour 16.4.2</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008" name="Google Shape;1008;p117"/>
          <p:cNvSpPr txBox="1">
            <a:spLocks noGrp="1"/>
          </p:cNvSpPr>
          <p:nvPr>
            <p:ph type="body" idx="1"/>
          </p:nvPr>
        </p:nvSpPr>
        <p:spPr>
          <a:xfrm>
            <a:off x="1162707" y="1081964"/>
            <a:ext cx="9488215" cy="505261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200"/>
              <a:buFont typeface="Arial"/>
              <a:buChar char="•"/>
            </a:pPr>
            <a:r>
              <a:rPr lang="fr-FR" sz="3200" b="0" i="0" u="none" strike="noStrike" cap="none">
                <a:solidFill>
                  <a:schemeClr val="dk1"/>
                </a:solidFill>
                <a:latin typeface="Calibri"/>
                <a:ea typeface="Calibri"/>
                <a:cs typeface="Calibri"/>
                <a:sym typeface="Calibri"/>
              </a:rPr>
              <a:t>Installations militaires</a:t>
            </a:r>
            <a:endParaRPr sz="3100" b="0" i="0" u="none" strike="noStrike" cap="none">
              <a:solidFill>
                <a:schemeClr val="dk1"/>
              </a:solidFill>
              <a:latin typeface="Calibri"/>
              <a:ea typeface="Calibri"/>
              <a:cs typeface="Calibri"/>
              <a:sym typeface="Calibri"/>
            </a:endParaRPr>
          </a:p>
          <a:p>
            <a:pPr marL="36195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Fournir des variantes de points d’accès à partir du nom comme sous-vedette du pays le contrôlant et comme sous-vedette de la branche militaire à laquelle il appartient</a:t>
            </a:r>
            <a:endParaRPr sz="24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151 	Fort Knox (Kent.)</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Fort Knox</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Army. $b Fort Knox</a:t>
            </a:r>
            <a:endParaRPr/>
          </a:p>
          <a:p>
            <a:pPr marL="268288"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151	Guantánamo Bay Naval Base (Cuba)</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Guantánamo Bay Naval Base</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Navy. $b Guantánamo Bay Naval Base</a:t>
            </a:r>
            <a:endParaRPr sz="2000" b="0" i="0" u="none" strike="noStrike" cap="none">
              <a:solidFill>
                <a:srgbClr val="663300"/>
              </a:solidFill>
              <a:latin typeface="Arial"/>
              <a:ea typeface="Arial"/>
              <a:cs typeface="Arial"/>
              <a:sym typeface="Arial"/>
            </a:endParaRPr>
          </a:p>
        </p:txBody>
      </p:sp>
      <p:sp>
        <p:nvSpPr>
          <p:cNvPr id="1009" name="Google Shape;1009;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10" name="Google Shape;1010;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16" name="Google Shape;1016;p118"/>
          <p:cNvSpPr/>
          <p:nvPr/>
        </p:nvSpPr>
        <p:spPr>
          <a:xfrm>
            <a:off x="671330" y="1610809"/>
            <a:ext cx="5324353" cy="380037"/>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7" name="Google Shape;1017;p118"/>
          <p:cNvSpPr/>
          <p:nvPr/>
        </p:nvSpPr>
        <p:spPr>
          <a:xfrm>
            <a:off x="590309" y="477074"/>
            <a:ext cx="11053144" cy="5262979"/>
          </a:xfrm>
          <a:prstGeom prst="rect">
            <a:avLst/>
          </a:prstGeom>
          <a:noFill/>
          <a:ln>
            <a:noFill/>
          </a:ln>
        </p:spPr>
        <p:txBody>
          <a:bodyPr spcFirstLastPara="1" wrap="square" lIns="91425" tIns="45700" rIns="91425" bIns="45700" anchor="t" anchorCtr="0">
            <a:noAutofit/>
          </a:bodyPr>
          <a:lstStyle/>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040		CaOONL $b fre $e erda $c CaOONL</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043		e-gi---</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151		RAF Gibraltar (Gibraltar)</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368		$b Bases aériennes $b Bases militaires $2 rvm</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370		$c Gibraltar $2 lacnaf</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410 1		Grande-Bretagne. $b RAF Gibraltar</a:t>
            </a:r>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410 1		Grande-Bretagne. $b Royal Air Force. $b RAF Gibraltar</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North Front (Gibraltar)</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Royal Air Force Station Gibraltar (Gibraltar)</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510 2		Gibraltar International Airport</a:t>
            </a:r>
            <a:endParaRPr sz="1400" b="0" i="0" u="none" strike="noStrike" cap="none">
              <a:solidFill>
                <a:srgbClr val="000000"/>
              </a:solidFill>
              <a:latin typeface="Arial"/>
              <a:ea typeface="Arial"/>
              <a:cs typeface="Arial"/>
              <a:sym typeface="Arial"/>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RAF Gibraltar, 2002 : $b page de titre (RAF Gibraltar)</a:t>
            </a:r>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Overseas Royal Air Force stations, via WWW, 19 septembre 2005 $b (RAF Gibraltar; la station de la RAF à Gibraltar fait partie du quartier général des forces britanniques à Gibraltar. Bien que les avions ne soient plus stationnés sur "The Rock", divers avions de la RAF effectuent des visites régulières)</a:t>
            </a:r>
            <a:endParaRPr/>
          </a:p>
          <a:p>
            <a:pPr marL="890270" marR="0" lvl="0" indent="-89027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Wikipedia, 3 mars 2013 : $b RAF Gibraltar (La RAF Gibraltar, également connue sous le nom de North Front, est une station de la Royal Air Force sur Gibraltar. Aucun avion militaire n'y est actuellement stationné, mais il y a des visites régulières. Administrée par les forces britanniques de Gibraltar, la station fonctionne comme l'aéroport civil du Rocher - l'aéroport de Gibraltar, avec le terminal des passagers et les installations de l'aire de trafic de l'aéroport civil situés sur le côté nord de la piste, tandis que l'aire de trafic et le hangar de la RAF Gibraltar sont situés sur le côté sud de la piste; Royal Air Force Station Gibraltar; 36. 149565°N 5.34764°W) L'aéroport international de Gibraltar (Gibraltar International Airport ou North Front Airport (IATA : GIB, OACI : LXGB) est l'aéroport civil qui dessert le territoire britannique d'outre-mer de Gibraltar. La piste est la propriété du ministère de la défense et est utilisée par la Royal Air Force sous le nom de RAF Gibraltar; 36°09ʹ04ʺN 005°20ʹ59ʺW</a:t>
            </a:r>
            <a:endParaRPr/>
          </a:p>
          <a:p>
            <a:pPr marL="893763" marR="0" lvl="0" indent="-893763"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781  6        $z Gibraltar $z RAF Gibraltar</a:t>
            </a:r>
            <a:endParaRPr/>
          </a:p>
        </p:txBody>
      </p:sp>
      <p:sp>
        <p:nvSpPr>
          <p:cNvPr id="1018" name="Google Shape;1018;p118"/>
          <p:cNvSpPr/>
          <p:nvPr/>
        </p:nvSpPr>
        <p:spPr>
          <a:xfrm>
            <a:off x="590309" y="477074"/>
            <a:ext cx="11053144" cy="5262979"/>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9" name="Google Shape;1019;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19"/>
          <p:cNvSpPr txBox="1">
            <a:spLocks noGrp="1"/>
          </p:cNvSpPr>
          <p:nvPr>
            <p:ph type="title"/>
          </p:nvPr>
        </p:nvSpPr>
        <p:spPr>
          <a:xfrm>
            <a:off x="838200" y="1428367"/>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4400"/>
              <a:buFont typeface="Arial"/>
              <a:buNone/>
            </a:pPr>
            <a:r>
              <a:rPr lang="fr-FR" sz="4400" b="0" i="0" u="none" strike="noStrike" cap="none">
                <a:solidFill>
                  <a:srgbClr val="7030A0"/>
                </a:solidFill>
                <a:latin typeface="Arial"/>
                <a:ea typeface="Arial"/>
                <a:cs typeface="Arial"/>
                <a:sym typeface="Arial"/>
              </a:rPr>
              <a:t>Exercices</a:t>
            </a:r>
            <a:endParaRPr sz="4400" b="0" i="0" u="none" strike="noStrike" cap="none">
              <a:solidFill>
                <a:srgbClr val="7030A0"/>
              </a:solidFill>
              <a:latin typeface="Arial"/>
              <a:ea typeface="Arial"/>
              <a:cs typeface="Arial"/>
              <a:sym typeface="Arial"/>
            </a:endParaRPr>
          </a:p>
        </p:txBody>
      </p:sp>
      <p:sp>
        <p:nvSpPr>
          <p:cNvPr id="1025" name="Google Shape;1025;p119"/>
          <p:cNvSpPr txBox="1">
            <a:spLocks noGrp="1"/>
          </p:cNvSpPr>
          <p:nvPr>
            <p:ph type="body" idx="1"/>
          </p:nvPr>
        </p:nvSpPr>
        <p:spPr>
          <a:xfrm>
            <a:off x="4511565" y="3550439"/>
            <a:ext cx="3274689" cy="8989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030A0"/>
              </a:buClr>
              <a:buSzPts val="3330"/>
              <a:buFont typeface="Arial"/>
              <a:buNone/>
            </a:pPr>
            <a:r>
              <a:rPr lang="fr-FR" sz="3330" b="0" i="0" u="none" strike="noStrike" cap="none">
                <a:solidFill>
                  <a:srgbClr val="7030A0"/>
                </a:solidFill>
                <a:latin typeface="Calibri"/>
                <a:ea typeface="Calibri"/>
                <a:cs typeface="Calibri"/>
                <a:sym typeface="Calibri"/>
              </a:rPr>
              <a:t>Variantes de nom</a:t>
            </a:r>
            <a:endParaRPr sz="3330" b="0" i="0" u="none" strike="noStrike" cap="none">
              <a:solidFill>
                <a:srgbClr val="7030A0"/>
              </a:solidFill>
              <a:latin typeface="Calibri"/>
              <a:ea typeface="Calibri"/>
              <a:cs typeface="Calibri"/>
              <a:sym typeface="Calibri"/>
            </a:endParaRPr>
          </a:p>
        </p:txBody>
      </p:sp>
      <p:sp>
        <p:nvSpPr>
          <p:cNvPr id="1026" name="Google Shape;1026;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27" name="Google Shape;1027;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107</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33" name="Google Shape;1033;p120"/>
          <p:cNvSpPr txBox="1">
            <a:spLocks noGrp="1"/>
          </p:cNvSpPr>
          <p:nvPr>
            <p:ph type="body" idx="1"/>
          </p:nvPr>
        </p:nvSpPr>
        <p:spPr>
          <a:xfrm>
            <a:off x="7527246" y="1187468"/>
            <a:ext cx="3293680"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151</a:t>
            </a:r>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451</a:t>
            </a:r>
            <a:endParaRPr sz="2100" b="0" i="0" u="none" strike="noStrike" cap="none">
              <a:solidFill>
                <a:schemeClr val="dk1"/>
              </a:solidFill>
              <a:latin typeface="Calibri"/>
              <a:ea typeface="Calibri"/>
              <a:cs typeface="Calibri"/>
              <a:sym typeface="Calibri"/>
            </a:endParaRPr>
          </a:p>
        </p:txBody>
      </p:sp>
      <p:pic>
        <p:nvPicPr>
          <p:cNvPr id="1034" name="Google Shape;1034;p120"/>
          <p:cNvPicPr preferRelativeResize="0"/>
          <p:nvPr/>
        </p:nvPicPr>
        <p:blipFill rotWithShape="1">
          <a:blip r:embed="rId3">
            <a:alphaModFix/>
          </a:blip>
          <a:srcRect/>
          <a:stretch/>
        </p:blipFill>
        <p:spPr>
          <a:xfrm>
            <a:off x="306705" y="114686"/>
            <a:ext cx="6842234" cy="6743311"/>
          </a:xfrm>
          <a:prstGeom prst="rect">
            <a:avLst/>
          </a:prstGeom>
          <a:noFill/>
          <a:ln>
            <a:noFill/>
          </a:ln>
        </p:spPr>
      </p:pic>
      <p:sp>
        <p:nvSpPr>
          <p:cNvPr id="1035" name="Google Shape;1035;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41" name="Google Shape;1041;p121"/>
          <p:cNvSpPr txBox="1">
            <a:spLocks noGrp="1"/>
          </p:cNvSpPr>
          <p:nvPr>
            <p:ph type="body" idx="1"/>
          </p:nvPr>
        </p:nvSpPr>
        <p:spPr>
          <a:xfrm>
            <a:off x="6780486" y="1248428"/>
            <a:ext cx="3293680"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151</a:t>
            </a:r>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451</a:t>
            </a:r>
            <a:endParaRPr sz="2100" b="0" i="0" u="none" strike="noStrike" cap="none">
              <a:solidFill>
                <a:schemeClr val="dk1"/>
              </a:solidFill>
              <a:latin typeface="Calibri"/>
              <a:ea typeface="Calibri"/>
              <a:cs typeface="Calibri"/>
              <a:sym typeface="Calibri"/>
            </a:endParaRPr>
          </a:p>
        </p:txBody>
      </p:sp>
      <p:pic>
        <p:nvPicPr>
          <p:cNvPr id="1042" name="Google Shape;1042;p121" descr="ScreenShot480.bmp"/>
          <p:cNvPicPr preferRelativeResize="0"/>
          <p:nvPr/>
        </p:nvPicPr>
        <p:blipFill rotWithShape="1">
          <a:blip r:embed="rId3">
            <a:alphaModFix/>
          </a:blip>
          <a:srcRect/>
          <a:stretch/>
        </p:blipFill>
        <p:spPr>
          <a:xfrm>
            <a:off x="635273" y="0"/>
            <a:ext cx="5688013" cy="6858000"/>
          </a:xfrm>
          <a:prstGeom prst="rect">
            <a:avLst/>
          </a:prstGeom>
          <a:noFill/>
          <a:ln>
            <a:noFill/>
          </a:ln>
        </p:spPr>
      </p:pic>
      <p:sp>
        <p:nvSpPr>
          <p:cNvPr id="1043" name="Google Shape;1043;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3" descr="ScreenShot427.bmp"/>
          <p:cNvPicPr preferRelativeResize="0"/>
          <p:nvPr/>
        </p:nvPicPr>
        <p:blipFill rotWithShape="1">
          <a:blip r:embed="rId3">
            <a:alphaModFix/>
          </a:blip>
          <a:srcRect/>
          <a:stretch/>
        </p:blipFill>
        <p:spPr>
          <a:xfrm>
            <a:off x="2438400" y="3176"/>
            <a:ext cx="5329238" cy="6854825"/>
          </a:xfrm>
          <a:prstGeom prst="rect">
            <a:avLst/>
          </a:prstGeom>
          <a:noFill/>
          <a:ln>
            <a:noFill/>
          </a:ln>
        </p:spPr>
      </p:pic>
      <p:sp>
        <p:nvSpPr>
          <p:cNvPr id="179" name="Google Shape;179;p23"/>
          <p:cNvSpPr/>
          <p:nvPr/>
        </p:nvSpPr>
        <p:spPr>
          <a:xfrm>
            <a:off x="6553200" y="3048000"/>
            <a:ext cx="3733800" cy="1569660"/>
          </a:xfrm>
          <a:prstGeom prst="rect">
            <a:avLst/>
          </a:prstGeom>
          <a:noFill/>
          <a:ln w="25400" cap="flat" cmpd="sng">
            <a:solidFill>
              <a:srgbClr val="703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Californie. Superior Court (Los Angeles : Comté)</a:t>
            </a:r>
            <a:endParaRPr/>
          </a:p>
        </p:txBody>
      </p:sp>
      <p:sp>
        <p:nvSpPr>
          <p:cNvPr id="180" name="Google Shape;18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81" name="Google Shape;18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1049" name="Google Shape;1049;p122"/>
          <p:cNvPicPr preferRelativeResize="0"/>
          <p:nvPr/>
        </p:nvPicPr>
        <p:blipFill rotWithShape="1">
          <a:blip r:embed="rId3">
            <a:alphaModFix/>
          </a:blip>
          <a:srcRect/>
          <a:stretch/>
        </p:blipFill>
        <p:spPr>
          <a:xfrm>
            <a:off x="158656" y="152400"/>
            <a:ext cx="8103063" cy="4524703"/>
          </a:xfrm>
          <a:prstGeom prst="rect">
            <a:avLst/>
          </a:prstGeom>
          <a:noFill/>
          <a:ln>
            <a:noFill/>
          </a:ln>
        </p:spPr>
      </p:pic>
      <p:sp>
        <p:nvSpPr>
          <p:cNvPr id="1050" name="Google Shape;1050;p122"/>
          <p:cNvSpPr txBox="1"/>
          <p:nvPr/>
        </p:nvSpPr>
        <p:spPr>
          <a:xfrm>
            <a:off x="599090" y="3815255"/>
            <a:ext cx="403190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1" u="none" strike="noStrike" cap="none">
                <a:solidFill>
                  <a:schemeClr val="dk1"/>
                </a:solidFill>
                <a:latin typeface="Calibri"/>
                <a:ea typeface="Calibri"/>
                <a:cs typeface="Calibri"/>
                <a:sym typeface="Calibri"/>
              </a:rPr>
              <a:t>Note : Le lieu se trouve en Ohio</a:t>
            </a:r>
            <a:endParaRPr sz="2400" b="0" i="1" u="none" strike="noStrike" cap="none">
              <a:solidFill>
                <a:schemeClr val="dk1"/>
              </a:solidFill>
              <a:latin typeface="Calibri"/>
              <a:ea typeface="Calibri"/>
              <a:cs typeface="Calibri"/>
              <a:sym typeface="Calibri"/>
            </a:endParaRPr>
          </a:p>
        </p:txBody>
      </p:sp>
      <p:sp>
        <p:nvSpPr>
          <p:cNvPr id="1051" name="Google Shape;1051;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110</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23"/>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1057" name="Google Shape;1057;p123"/>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 ______________</a:t>
            </a:r>
            <a:endParaRPr sz="2200"/>
          </a:p>
          <a:p>
            <a:pPr marL="0" marR="0" lvl="0" indent="0" algn="l" rtl="0">
              <a:lnSpc>
                <a:spcPct val="90000"/>
              </a:lnSpc>
              <a:spcBef>
                <a:spcPts val="1000"/>
              </a:spcBef>
              <a:spcAft>
                <a:spcPts val="0"/>
              </a:spcAft>
              <a:buClr>
                <a:schemeClr val="dk1"/>
              </a:buClr>
              <a:buSzPts val="16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451	</a:t>
            </a:r>
            <a:endParaRPr sz="2200" b="0" i="0" u="none" strike="noStrike" cap="none">
              <a:solidFill>
                <a:schemeClr val="dk1"/>
              </a:solidFill>
              <a:latin typeface="Arial"/>
              <a:ea typeface="Arial"/>
              <a:cs typeface="Arial"/>
              <a:sym typeface="Arial"/>
            </a:endParaRPr>
          </a:p>
          <a:p>
            <a:pPr marL="900113" marR="0" lvl="0" indent="-900113"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670 	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du Répertoire des municipalités du Québec, consulté le 26 avril 2020 $b (Rivière-du-Loup; MRC; région administrative : Bas-Saint-Laurent (01); date d'entrée en vigueur : 1982-01-01)</a:t>
            </a:r>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endParaRPr/>
          </a:p>
          <a:p>
            <a:pPr marL="0" lvl="0" indent="0" algn="l" rtl="0">
              <a:lnSpc>
                <a:spcPct val="90000"/>
              </a:lnSpc>
              <a:spcBef>
                <a:spcPts val="1000"/>
              </a:spcBef>
              <a:spcAft>
                <a:spcPts val="0"/>
              </a:spcAft>
              <a:buSzPts val="2500"/>
              <a:buNone/>
            </a:pPr>
            <a:endParaRPr/>
          </a:p>
        </p:txBody>
      </p:sp>
      <p:sp>
        <p:nvSpPr>
          <p:cNvPr id="1058" name="Google Shape;1058;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59" name="Google Shape;1059;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1065" name="Google Shape;1065;p124" descr="ScreenShot672.bmp"/>
          <p:cNvPicPr preferRelativeResize="0"/>
          <p:nvPr/>
        </p:nvPicPr>
        <p:blipFill rotWithShape="1">
          <a:blip r:embed="rId3">
            <a:alphaModFix/>
          </a:blip>
          <a:srcRect/>
          <a:stretch/>
        </p:blipFill>
        <p:spPr>
          <a:xfrm>
            <a:off x="422959" y="208073"/>
            <a:ext cx="9427478" cy="4095057"/>
          </a:xfrm>
          <a:prstGeom prst="rect">
            <a:avLst/>
          </a:prstGeom>
          <a:noFill/>
          <a:ln>
            <a:noFill/>
          </a:ln>
        </p:spPr>
      </p:pic>
      <p:sp>
        <p:nvSpPr>
          <p:cNvPr id="1066" name="Google Shape;1066;p124"/>
          <p:cNvSpPr/>
          <p:nvPr/>
        </p:nvSpPr>
        <p:spPr>
          <a:xfrm>
            <a:off x="802512" y="4711299"/>
            <a:ext cx="10433524"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151</a:t>
            </a:r>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4__</a:t>
            </a:r>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670    Site Web de The Leslieville’r daily news, consulté le 25 avril 2013: $b page d’accueil (the Leslieville neighbourhood of Toronto) $u http://paper.li/leslieviller/1291175230</a:t>
            </a:r>
            <a:endParaRPr/>
          </a:p>
        </p:txBody>
      </p:sp>
      <p:sp>
        <p:nvSpPr>
          <p:cNvPr id="1067" name="Google Shape;1067;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p125"/>
          <p:cNvPicPr preferRelativeResize="0"/>
          <p:nvPr/>
        </p:nvPicPr>
        <p:blipFill rotWithShape="1">
          <a:blip r:embed="rId3">
            <a:alphaModFix/>
          </a:blip>
          <a:srcRect/>
          <a:stretch/>
        </p:blipFill>
        <p:spPr>
          <a:xfrm>
            <a:off x="2362200" y="990600"/>
            <a:ext cx="7429500" cy="4229100"/>
          </a:xfrm>
          <a:prstGeom prst="rect">
            <a:avLst/>
          </a:prstGeom>
          <a:noFill/>
          <a:ln>
            <a:noFill/>
          </a:ln>
        </p:spPr>
      </p:pic>
      <p:sp>
        <p:nvSpPr>
          <p:cNvPr id="1074" name="Google Shape;1074;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075" name="Google Shape;1075;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113</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081" name="Google Shape;1081;p126" descr="ScreenShot664.bmp"/>
          <p:cNvPicPr preferRelativeResize="0"/>
          <p:nvPr/>
        </p:nvPicPr>
        <p:blipFill rotWithShape="1">
          <a:blip r:embed="rId3">
            <a:alphaModFix/>
          </a:blip>
          <a:srcRect/>
          <a:stretch/>
        </p:blipFill>
        <p:spPr>
          <a:xfrm>
            <a:off x="2209801" y="457201"/>
            <a:ext cx="7948613" cy="5426075"/>
          </a:xfrm>
          <a:prstGeom prst="rect">
            <a:avLst/>
          </a:prstGeom>
          <a:noFill/>
          <a:ln>
            <a:noFill/>
          </a:ln>
        </p:spPr>
      </p:pic>
      <p:sp>
        <p:nvSpPr>
          <p:cNvPr id="1082" name="Google Shape;1082;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083" name="Google Shape;1083;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89" name="Google Shape;1089;p127"/>
          <p:cNvSpPr/>
          <p:nvPr/>
        </p:nvSpPr>
        <p:spPr>
          <a:xfrm>
            <a:off x="1454552" y="1228397"/>
            <a:ext cx="9282896" cy="44012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151</a:t>
            </a:r>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4__</a:t>
            </a:r>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4__</a:t>
            </a:r>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4__</a:t>
            </a:r>
            <a:endParaRPr/>
          </a:p>
          <a:p>
            <a:pPr marL="717550" marR="0" lvl="0" indent="-71755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670    	NODO : creating destination at the pedestrian scale, 2007: $b page</a:t>
            </a:r>
            <a:endParaRPr/>
          </a:p>
          <a:p>
            <a:pPr marL="717550" marR="0" lvl="0" indent="-71755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           	ii (North Downtown; qui se transforme en l'un des plus passionnants et actifs des quartiers) page 1 (North Downtown Omaha (NODO))</a:t>
            </a:r>
            <a:endParaRPr/>
          </a:p>
          <a:p>
            <a:pPr marL="717550" marR="0" lvl="0" indent="-71755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670   	North Downtown : Omaha’s new urban neighborhood, 2006?</a:t>
            </a:r>
            <a:endParaRPr/>
          </a:p>
          <a:p>
            <a:pPr marL="717550" marR="0" lvl="0" indent="-71755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670    	Wikipédia en anglais, 25 avril 2013 $b (sous Downtown Omaha : North Downtown s'étend sur 80 blocs, du campus de l'université de Creighton au CenturyLink Center et aux nouveaux développements le long de la Missouri River; la zone comprenant le NoDo est au centre de l'histoire d’Omaha)</a:t>
            </a:r>
            <a:endParaRPr/>
          </a:p>
          <a:p>
            <a:pPr marL="717550" marR="0" lvl="0" indent="-71755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675    	GNIS 2013-04-25</a:t>
            </a:r>
            <a:endParaRPr/>
          </a:p>
        </p:txBody>
      </p:sp>
      <p:sp>
        <p:nvSpPr>
          <p:cNvPr id="1090" name="Google Shape;1090;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96" name="Google Shape;1096;p128"/>
          <p:cNvSpPr txBox="1">
            <a:spLocks noGrp="1"/>
          </p:cNvSpPr>
          <p:nvPr>
            <p:ph type="body" idx="1"/>
          </p:nvPr>
        </p:nvSpPr>
        <p:spPr>
          <a:xfrm>
            <a:off x="7528033" y="1248260"/>
            <a:ext cx="4130567"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151 </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451 </a:t>
            </a:r>
            <a:endParaRPr sz="2400" b="0" i="0" u="none" strike="noStrike" cap="none">
              <a:solidFill>
                <a:schemeClr val="dk1"/>
              </a:solidFill>
              <a:latin typeface="Calibri"/>
              <a:ea typeface="Calibri"/>
              <a:cs typeface="Calibri"/>
              <a:sym typeface="Calibri"/>
            </a:endParaRPr>
          </a:p>
        </p:txBody>
      </p:sp>
      <p:pic>
        <p:nvPicPr>
          <p:cNvPr id="1097" name="Google Shape;1097;p128"/>
          <p:cNvPicPr preferRelativeResize="0"/>
          <p:nvPr/>
        </p:nvPicPr>
        <p:blipFill rotWithShape="1">
          <a:blip r:embed="rId3">
            <a:alphaModFix/>
          </a:blip>
          <a:srcRect/>
          <a:stretch/>
        </p:blipFill>
        <p:spPr>
          <a:xfrm>
            <a:off x="300990" y="114689"/>
            <a:ext cx="6842234" cy="6743311"/>
          </a:xfrm>
          <a:prstGeom prst="rect">
            <a:avLst/>
          </a:prstGeom>
          <a:noFill/>
          <a:ln>
            <a:noFill/>
          </a:ln>
        </p:spPr>
      </p:pic>
      <p:sp>
        <p:nvSpPr>
          <p:cNvPr id="1098" name="Google Shape;1098;p128"/>
          <p:cNvSpPr txBox="1"/>
          <p:nvPr/>
        </p:nvSpPr>
        <p:spPr>
          <a:xfrm>
            <a:off x="8153400" y="2154971"/>
            <a:ext cx="2381683"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fr-FR" sz="2400" b="0" i="0" u="none" strike="noStrike" cap="none">
                <a:solidFill>
                  <a:schemeClr val="dk1"/>
                </a:solidFill>
                <a:latin typeface="Calibri"/>
                <a:ea typeface="Calibri"/>
                <a:cs typeface="Calibri"/>
                <a:sym typeface="Calibri"/>
              </a:rPr>
              <a:t>Palms (Queensl.)</a:t>
            </a:r>
            <a:endParaRPr sz="2400" b="0" i="0" u="none" strike="noStrike" cap="none">
              <a:solidFill>
                <a:schemeClr val="dk1"/>
              </a:solidFill>
              <a:latin typeface="Arial"/>
              <a:ea typeface="Arial"/>
              <a:cs typeface="Arial"/>
              <a:sym typeface="Arial"/>
            </a:endParaRPr>
          </a:p>
        </p:txBody>
      </p:sp>
      <p:sp>
        <p:nvSpPr>
          <p:cNvPr id="1099" name="Google Shape;1099;p128"/>
          <p:cNvSpPr txBox="1"/>
          <p:nvPr/>
        </p:nvSpPr>
        <p:spPr>
          <a:xfrm>
            <a:off x="8153400" y="2621268"/>
            <a:ext cx="2951326"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fr-FR" sz="2400" b="0" i="0" u="none" strike="noStrike" cap="none">
                <a:solidFill>
                  <a:schemeClr val="dk1"/>
                </a:solidFill>
                <a:latin typeface="Calibri"/>
                <a:ea typeface="Calibri"/>
                <a:cs typeface="Calibri"/>
                <a:sym typeface="Calibri"/>
              </a:rPr>
              <a:t>The Palms  (Queensl.)</a:t>
            </a:r>
            <a:endParaRPr sz="2400" b="0" i="0" u="none" strike="noStrike" cap="none">
              <a:solidFill>
                <a:schemeClr val="dk1"/>
              </a:solidFill>
              <a:latin typeface="Arial"/>
              <a:ea typeface="Arial"/>
              <a:cs typeface="Arial"/>
              <a:sym typeface="Arial"/>
            </a:endParaRPr>
          </a:p>
        </p:txBody>
      </p:sp>
      <p:sp>
        <p:nvSpPr>
          <p:cNvPr id="1100" name="Google Shape;1100;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8"/>
                                        </p:tgtEl>
                                        <p:attrNameLst>
                                          <p:attrName>style.visibility</p:attrName>
                                        </p:attrNameLst>
                                      </p:cBhvr>
                                      <p:to>
                                        <p:strVal val="visible"/>
                                      </p:to>
                                    </p:set>
                                    <p:animEffect transition="in" filter="fade">
                                      <p:cBhvr>
                                        <p:cTn id="7" dur="500"/>
                                        <p:tgtEl>
                                          <p:spTgt spid="1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9"/>
                                        </p:tgtEl>
                                        <p:attrNameLst>
                                          <p:attrName>style.visibility</p:attrName>
                                        </p:attrNameLst>
                                      </p:cBhvr>
                                      <p:to>
                                        <p:strVal val="visible"/>
                                      </p:to>
                                    </p:set>
                                    <p:animEffect transition="in" filter="fade">
                                      <p:cBhvr>
                                        <p:cTn id="12" dur="500"/>
                                        <p:tgtEl>
                                          <p:spTgt spid="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06" name="Google Shape;1106;p129"/>
          <p:cNvSpPr txBox="1">
            <a:spLocks noGrp="1"/>
          </p:cNvSpPr>
          <p:nvPr>
            <p:ph type="body" idx="1"/>
          </p:nvPr>
        </p:nvSpPr>
        <p:spPr>
          <a:xfrm>
            <a:off x="6854228" y="1720377"/>
            <a:ext cx="3920452"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151  </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451</a:t>
            </a:r>
            <a:endParaRPr/>
          </a:p>
        </p:txBody>
      </p:sp>
      <p:sp>
        <p:nvSpPr>
          <p:cNvPr id="1107" name="Google Shape;1107;p129"/>
          <p:cNvSpPr txBox="1"/>
          <p:nvPr/>
        </p:nvSpPr>
        <p:spPr>
          <a:xfrm>
            <a:off x="7545097" y="2627088"/>
            <a:ext cx="2381683"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fr-FR" sz="2400" b="0" i="0" u="none" strike="noStrike" cap="none">
                <a:solidFill>
                  <a:schemeClr val="dk1"/>
                </a:solidFill>
                <a:latin typeface="Calibri"/>
                <a:ea typeface="Calibri"/>
                <a:cs typeface="Calibri"/>
                <a:sym typeface="Calibri"/>
              </a:rPr>
              <a:t>La Paloma (Tex.)</a:t>
            </a:r>
            <a:endParaRPr sz="2400" b="0" i="0" u="none" strike="noStrike" cap="none">
              <a:solidFill>
                <a:srgbClr val="000000"/>
              </a:solidFill>
              <a:latin typeface="Arial"/>
              <a:ea typeface="Arial"/>
              <a:cs typeface="Arial"/>
              <a:sym typeface="Arial"/>
            </a:endParaRPr>
          </a:p>
        </p:txBody>
      </p:sp>
      <p:sp>
        <p:nvSpPr>
          <p:cNvPr id="1108" name="Google Shape;1108;p129"/>
          <p:cNvSpPr txBox="1"/>
          <p:nvPr/>
        </p:nvSpPr>
        <p:spPr>
          <a:xfrm>
            <a:off x="7545096" y="3075804"/>
            <a:ext cx="2381683"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fr-FR" sz="2400" b="0" i="0" u="none" strike="noStrike" cap="none">
                <a:solidFill>
                  <a:schemeClr val="dk1"/>
                </a:solidFill>
                <a:latin typeface="Calibri"/>
                <a:ea typeface="Calibri"/>
                <a:cs typeface="Calibri"/>
                <a:sym typeface="Calibri"/>
              </a:rPr>
              <a:t>Paloma (Tex.)</a:t>
            </a:r>
            <a:endParaRPr sz="2400" b="0" i="0" u="none" strike="noStrike" cap="none">
              <a:solidFill>
                <a:srgbClr val="000000"/>
              </a:solidFill>
              <a:latin typeface="Arial"/>
              <a:ea typeface="Arial"/>
              <a:cs typeface="Arial"/>
              <a:sym typeface="Arial"/>
            </a:endParaRPr>
          </a:p>
        </p:txBody>
      </p:sp>
      <p:pic>
        <p:nvPicPr>
          <p:cNvPr id="1109" name="Google Shape;1109;p129" descr="ScreenShot480.bmp"/>
          <p:cNvPicPr preferRelativeResize="0"/>
          <p:nvPr/>
        </p:nvPicPr>
        <p:blipFill rotWithShape="1">
          <a:blip r:embed="rId3">
            <a:alphaModFix/>
          </a:blip>
          <a:srcRect/>
          <a:stretch/>
        </p:blipFill>
        <p:spPr>
          <a:xfrm>
            <a:off x="709015" y="0"/>
            <a:ext cx="5688013" cy="6858000"/>
          </a:xfrm>
          <a:prstGeom prst="rect">
            <a:avLst/>
          </a:prstGeom>
          <a:noFill/>
          <a:ln>
            <a:noFill/>
          </a:ln>
        </p:spPr>
      </p:pic>
      <p:sp>
        <p:nvSpPr>
          <p:cNvPr id="1110" name="Google Shape;1110;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7"/>
                                        </p:tgtEl>
                                        <p:attrNameLst>
                                          <p:attrName>style.visibility</p:attrName>
                                        </p:attrNameLst>
                                      </p:cBhvr>
                                      <p:to>
                                        <p:strVal val="visible"/>
                                      </p:to>
                                    </p:set>
                                    <p:animEffect transition="in" filter="fade">
                                      <p:cBhvr>
                                        <p:cTn id="7" dur="500"/>
                                        <p:tgtEl>
                                          <p:spTgt spid="1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8"/>
                                        </p:tgtEl>
                                        <p:attrNameLst>
                                          <p:attrName>style.visibility</p:attrName>
                                        </p:attrNameLst>
                                      </p:cBhvr>
                                      <p:to>
                                        <p:strVal val="visible"/>
                                      </p:to>
                                    </p:set>
                                    <p:animEffect transition="in" filter="fade">
                                      <p:cBhvr>
                                        <p:cTn id="12" dur="5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130" descr="ScreenShot638.bmp"/>
          <p:cNvPicPr preferRelativeResize="0"/>
          <p:nvPr/>
        </p:nvPicPr>
        <p:blipFill rotWithShape="1">
          <a:blip r:embed="rId3">
            <a:alphaModFix/>
          </a:blip>
          <a:srcRect/>
          <a:stretch/>
        </p:blipFill>
        <p:spPr>
          <a:xfrm>
            <a:off x="2590801" y="685800"/>
            <a:ext cx="2949575" cy="1104900"/>
          </a:xfrm>
          <a:prstGeom prst="rect">
            <a:avLst/>
          </a:prstGeom>
          <a:noFill/>
          <a:ln>
            <a:noFill/>
          </a:ln>
        </p:spPr>
      </p:pic>
      <p:sp>
        <p:nvSpPr>
          <p:cNvPr id="1117" name="Google Shape;1117;p130"/>
          <p:cNvSpPr txBox="1"/>
          <p:nvPr/>
        </p:nvSpPr>
        <p:spPr>
          <a:xfrm>
            <a:off x="2438400" y="2286000"/>
            <a:ext cx="3505200"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151</a:t>
            </a:r>
            <a:endParaRPr/>
          </a:p>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451</a:t>
            </a:r>
            <a:endParaRPr/>
          </a:p>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451</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451</a:t>
            </a:r>
            <a:endParaRPr/>
          </a:p>
          <a:p>
            <a:pPr marL="0" marR="0" lvl="0" indent="0" algn="l" rtl="0">
              <a:lnSpc>
                <a:spcPct val="100000"/>
              </a:lnSpc>
              <a:spcBef>
                <a:spcPts val="0"/>
              </a:spcBef>
              <a:spcAft>
                <a:spcPts val="0"/>
              </a:spcAft>
              <a:buNone/>
            </a:pPr>
            <a:endParaRPr sz="24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fr-FR" sz="2400" b="0" i="1" u="none" strike="noStrike" cap="none">
                <a:solidFill>
                  <a:srgbClr val="000000"/>
                </a:solidFill>
                <a:latin typeface="Calibri"/>
                <a:ea typeface="Calibri"/>
                <a:cs typeface="Calibri"/>
                <a:sym typeface="Calibri"/>
              </a:rPr>
              <a:t>Note :</a:t>
            </a:r>
            <a:r>
              <a:rPr lang="fr-FR" sz="2400" b="0" i="0" u="none" strike="noStrike" cap="none">
                <a:solidFill>
                  <a:srgbClr val="000000"/>
                </a:solidFill>
                <a:latin typeface="Calibri"/>
                <a:ea typeface="Calibri"/>
                <a:cs typeface="Calibri"/>
                <a:sym typeface="Calibri"/>
              </a:rPr>
              <a:t> le lieu se trouve en  Ohio</a:t>
            </a:r>
            <a:endParaRPr/>
          </a:p>
        </p:txBody>
      </p:sp>
      <p:pic>
        <p:nvPicPr>
          <p:cNvPr id="1118" name="Google Shape;1118;p130" descr="ScreenShot631.bmp"/>
          <p:cNvPicPr preferRelativeResize="0"/>
          <p:nvPr/>
        </p:nvPicPr>
        <p:blipFill rotWithShape="1">
          <a:blip r:embed="rId4">
            <a:alphaModFix/>
          </a:blip>
          <a:srcRect/>
          <a:stretch/>
        </p:blipFill>
        <p:spPr>
          <a:xfrm>
            <a:off x="6324600" y="1066800"/>
            <a:ext cx="3436938" cy="685800"/>
          </a:xfrm>
          <a:prstGeom prst="rect">
            <a:avLst/>
          </a:prstGeom>
          <a:noFill/>
          <a:ln>
            <a:noFill/>
          </a:ln>
        </p:spPr>
      </p:pic>
      <p:sp>
        <p:nvSpPr>
          <p:cNvPr id="1119" name="Google Shape;1119;p130"/>
          <p:cNvSpPr txBox="1"/>
          <p:nvPr/>
        </p:nvSpPr>
        <p:spPr>
          <a:xfrm>
            <a:off x="6477000" y="2286000"/>
            <a:ext cx="3505200"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151</a:t>
            </a:r>
            <a:endParaRPr/>
          </a:p>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451</a:t>
            </a:r>
            <a:endParaRPr/>
          </a:p>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451</a:t>
            </a:r>
            <a:endParaRPr/>
          </a:p>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451</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120" name="Google Shape;1120;p130"/>
          <p:cNvSpPr txBox="1"/>
          <p:nvPr/>
        </p:nvSpPr>
        <p:spPr>
          <a:xfrm>
            <a:off x="3200400" y="2286001"/>
            <a:ext cx="3048000" cy="461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Mount Healthy (Ohio)</a:t>
            </a:r>
            <a:endParaRPr/>
          </a:p>
        </p:txBody>
      </p:sp>
      <p:sp>
        <p:nvSpPr>
          <p:cNvPr id="1121" name="Google Shape;1121;p130"/>
          <p:cNvSpPr txBox="1"/>
          <p:nvPr/>
        </p:nvSpPr>
        <p:spPr>
          <a:xfrm>
            <a:off x="3200400" y="2633663"/>
            <a:ext cx="3048000"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Mt. Healthy (Ohio)</a:t>
            </a:r>
            <a:endParaRPr/>
          </a:p>
        </p:txBody>
      </p:sp>
      <p:sp>
        <p:nvSpPr>
          <p:cNvPr id="1122" name="Google Shape;1122;p130"/>
          <p:cNvSpPr txBox="1"/>
          <p:nvPr/>
        </p:nvSpPr>
        <p:spPr>
          <a:xfrm>
            <a:off x="3197225" y="3017838"/>
            <a:ext cx="30480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City of Mt. Healthy (Ohio)</a:t>
            </a:r>
            <a:endParaRPr/>
          </a:p>
        </p:txBody>
      </p:sp>
      <p:sp>
        <p:nvSpPr>
          <p:cNvPr id="1123" name="Google Shape;1123;p130"/>
          <p:cNvSpPr txBox="1"/>
          <p:nvPr/>
        </p:nvSpPr>
        <p:spPr>
          <a:xfrm>
            <a:off x="7239000" y="2286001"/>
            <a:ext cx="2895600" cy="461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Saint Louis (Missouri)</a:t>
            </a:r>
            <a:endParaRPr/>
          </a:p>
        </p:txBody>
      </p:sp>
      <p:sp>
        <p:nvSpPr>
          <p:cNvPr id="1124" name="Google Shape;1124;p130"/>
          <p:cNvSpPr txBox="1"/>
          <p:nvPr/>
        </p:nvSpPr>
        <p:spPr>
          <a:xfrm>
            <a:off x="7239000" y="2651126"/>
            <a:ext cx="2895600" cy="461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St. Louis (Missouri)</a:t>
            </a:r>
            <a:endParaRPr/>
          </a:p>
        </p:txBody>
      </p:sp>
      <p:sp>
        <p:nvSpPr>
          <p:cNvPr id="1125" name="Google Shape;1125;p130"/>
          <p:cNvSpPr txBox="1"/>
          <p:nvPr/>
        </p:nvSpPr>
        <p:spPr>
          <a:xfrm>
            <a:off x="7239000" y="3017838"/>
            <a:ext cx="3505200"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City of St. Louis (Missouri)</a:t>
            </a:r>
            <a:endParaRPr/>
          </a:p>
        </p:txBody>
      </p:sp>
      <p:sp>
        <p:nvSpPr>
          <p:cNvPr id="1126" name="Google Shape;1126;p130"/>
          <p:cNvSpPr txBox="1"/>
          <p:nvPr/>
        </p:nvSpPr>
        <p:spPr>
          <a:xfrm>
            <a:off x="3218023" y="3749676"/>
            <a:ext cx="30480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1" u="none" strike="noStrike" cap="none">
                <a:solidFill>
                  <a:srgbClr val="000000"/>
                </a:solidFill>
                <a:latin typeface="Calibri"/>
                <a:ea typeface="Calibri"/>
                <a:cs typeface="Calibri"/>
                <a:sym typeface="Calibri"/>
              </a:rPr>
              <a:t>City of Mount Healthy (Ohio)</a:t>
            </a:r>
            <a:endParaRPr/>
          </a:p>
        </p:txBody>
      </p:sp>
      <p:sp>
        <p:nvSpPr>
          <p:cNvPr id="1127" name="Google Shape;1127;p130"/>
          <p:cNvSpPr txBox="1"/>
          <p:nvPr/>
        </p:nvSpPr>
        <p:spPr>
          <a:xfrm>
            <a:off x="7239000" y="3390435"/>
            <a:ext cx="31242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1" u="none" strike="noStrike" cap="none">
                <a:solidFill>
                  <a:srgbClr val="000000"/>
                </a:solidFill>
                <a:latin typeface="Calibri"/>
                <a:ea typeface="Calibri"/>
                <a:cs typeface="Calibri"/>
                <a:sym typeface="Calibri"/>
              </a:rPr>
              <a:t>City of Saint Louis (Missouri)</a:t>
            </a:r>
            <a:endParaRPr/>
          </a:p>
        </p:txBody>
      </p:sp>
      <p:sp>
        <p:nvSpPr>
          <p:cNvPr id="1128" name="Google Shape;1128;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129" name="Google Shape;1129;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0"/>
                                        </p:tgtEl>
                                        <p:attrNameLst>
                                          <p:attrName>style.visibility</p:attrName>
                                        </p:attrNameLst>
                                      </p:cBhvr>
                                      <p:to>
                                        <p:strVal val="visible"/>
                                      </p:to>
                                    </p:set>
                                    <p:animEffect transition="in" filter="fade">
                                      <p:cBhvr>
                                        <p:cTn id="7" dur="500"/>
                                        <p:tgtEl>
                                          <p:spTgt spid="1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1"/>
                                        </p:tgtEl>
                                        <p:attrNameLst>
                                          <p:attrName>style.visibility</p:attrName>
                                        </p:attrNameLst>
                                      </p:cBhvr>
                                      <p:to>
                                        <p:strVal val="visible"/>
                                      </p:to>
                                    </p:set>
                                    <p:animEffect transition="in" filter="fade">
                                      <p:cBhvr>
                                        <p:cTn id="12" dur="500"/>
                                        <p:tgtEl>
                                          <p:spTgt spid="11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2"/>
                                        </p:tgtEl>
                                        <p:attrNameLst>
                                          <p:attrName>style.visibility</p:attrName>
                                        </p:attrNameLst>
                                      </p:cBhvr>
                                      <p:to>
                                        <p:strVal val="visible"/>
                                      </p:to>
                                    </p:set>
                                    <p:animEffect transition="in" filter="fade">
                                      <p:cBhvr>
                                        <p:cTn id="17" dur="500"/>
                                        <p:tgtEl>
                                          <p:spTgt spid="1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
                                        </p:tgtEl>
                                        <p:attrNameLst>
                                          <p:attrName>style.visibility</p:attrName>
                                        </p:attrNameLst>
                                      </p:cBhvr>
                                      <p:to>
                                        <p:strVal val="visible"/>
                                      </p:to>
                                    </p:set>
                                    <p:animEffect transition="in" filter="fade">
                                      <p:cBhvr>
                                        <p:cTn id="22" dur="500"/>
                                        <p:tgtEl>
                                          <p:spTgt spid="11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3"/>
                                        </p:tgtEl>
                                        <p:attrNameLst>
                                          <p:attrName>style.visibility</p:attrName>
                                        </p:attrNameLst>
                                      </p:cBhvr>
                                      <p:to>
                                        <p:strVal val="visible"/>
                                      </p:to>
                                    </p:set>
                                    <p:animEffect transition="in" filter="fade">
                                      <p:cBhvr>
                                        <p:cTn id="27" dur="500"/>
                                        <p:tgtEl>
                                          <p:spTgt spid="11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4"/>
                                        </p:tgtEl>
                                        <p:attrNameLst>
                                          <p:attrName>style.visibility</p:attrName>
                                        </p:attrNameLst>
                                      </p:cBhvr>
                                      <p:to>
                                        <p:strVal val="visible"/>
                                      </p:to>
                                    </p:set>
                                    <p:animEffect transition="in" filter="fade">
                                      <p:cBhvr>
                                        <p:cTn id="32" dur="500"/>
                                        <p:tgtEl>
                                          <p:spTgt spid="11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5"/>
                                        </p:tgtEl>
                                        <p:attrNameLst>
                                          <p:attrName>style.visibility</p:attrName>
                                        </p:attrNameLst>
                                      </p:cBhvr>
                                      <p:to>
                                        <p:strVal val="visible"/>
                                      </p:to>
                                    </p:set>
                                    <p:animEffect transition="in" filter="fade">
                                      <p:cBhvr>
                                        <p:cTn id="37" dur="500"/>
                                        <p:tgtEl>
                                          <p:spTgt spid="11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7"/>
                                        </p:tgtEl>
                                        <p:attrNameLst>
                                          <p:attrName>style.visibility</p:attrName>
                                        </p:attrNameLst>
                                      </p:cBhvr>
                                      <p:to>
                                        <p:strVal val="visible"/>
                                      </p:to>
                                    </p:set>
                                    <p:animEffect transition="in" filter="fade">
                                      <p:cBhvr>
                                        <p:cTn id="42" dur="500"/>
                                        <p:tgtEl>
                                          <p:spTgt spid="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31"/>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1135" name="Google Shape;1135;p131"/>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a:t>
            </a:r>
            <a:endParaRPr/>
          </a:p>
          <a:p>
            <a:pPr marL="0" marR="0" lvl="0" indent="0" algn="l" rtl="0">
              <a:lnSpc>
                <a:spcPct val="90000"/>
              </a:lnSpc>
              <a:spcBef>
                <a:spcPts val="0"/>
              </a:spcBef>
              <a:spcAft>
                <a:spcPts val="0"/>
              </a:spcAft>
              <a:buClr>
                <a:schemeClr val="dk1"/>
              </a:buClr>
              <a:buSzPts val="26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lvl="0" indent="0" algn="l" rtl="0">
              <a:lnSpc>
                <a:spcPct val="90000"/>
              </a:lnSpc>
              <a:spcBef>
                <a:spcPts val="1000"/>
              </a:spcBef>
              <a:spcAft>
                <a:spcPts val="0"/>
              </a:spcAft>
              <a:buSzPts val="2300"/>
              <a:buNone/>
            </a:pPr>
            <a:r>
              <a:rPr lang="fr-FR" sz="2200" b="0" i="0" u="none" strike="noStrike" cap="none">
                <a:solidFill>
                  <a:schemeClr val="dk1"/>
                </a:solidFill>
                <a:latin typeface="Arial"/>
                <a:ea typeface="Arial"/>
                <a:cs typeface="Arial"/>
                <a:sym typeface="Arial"/>
              </a:rPr>
              <a:t>451</a:t>
            </a:r>
            <a:r>
              <a:rPr lang="fr-FR" sz="2200">
                <a:latin typeface="Arial"/>
                <a:ea typeface="Arial"/>
                <a:cs typeface="Arial"/>
                <a:sym typeface="Arial"/>
              </a:rPr>
              <a:t>	</a:t>
            </a:r>
            <a:endParaRPr/>
          </a:p>
          <a:p>
            <a:pPr marL="0" lvl="0" indent="0" algn="l" rtl="0">
              <a:lnSpc>
                <a:spcPct val="90000"/>
              </a:lnSpc>
              <a:spcBef>
                <a:spcPts val="1000"/>
              </a:spcBef>
              <a:spcAft>
                <a:spcPts val="0"/>
              </a:spcAft>
              <a:buSzPts val="2300"/>
              <a:buNone/>
            </a:pPr>
            <a:r>
              <a:rPr lang="fr-FR" sz="2200" b="0" i="0" u="none" strike="noStrike" cap="none">
                <a:solidFill>
                  <a:schemeClr val="dk1"/>
                </a:solidFill>
                <a:latin typeface="Arial"/>
                <a:ea typeface="Arial"/>
                <a:cs typeface="Arial"/>
                <a:sym typeface="Arial"/>
              </a:rPr>
              <a:t>670 	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du Répertoire des municipalités du Québec, consulté le 26 avril 2020 $b (Rivière-du-Loup; MRC; région administrative : Bas-Saint-Laurent (01); date d'entrée en vigueur : 1982-01-01)</a:t>
            </a:r>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endParaRPr/>
          </a:p>
          <a:p>
            <a:pPr marL="0" lvl="0" indent="0" algn="l" rtl="0">
              <a:lnSpc>
                <a:spcPct val="90000"/>
              </a:lnSpc>
              <a:spcBef>
                <a:spcPts val="1000"/>
              </a:spcBef>
              <a:spcAft>
                <a:spcPts val="0"/>
              </a:spcAft>
              <a:buSzPts val="2500"/>
              <a:buNone/>
            </a:pPr>
            <a:endParaRPr/>
          </a:p>
        </p:txBody>
      </p:sp>
      <p:sp>
        <p:nvSpPr>
          <p:cNvPr id="1136" name="Google Shape;1136;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37" name="Google Shape;1137;p131"/>
          <p:cNvSpPr txBox="1"/>
          <p:nvPr/>
        </p:nvSpPr>
        <p:spPr>
          <a:xfrm>
            <a:off x="4382726" y="1171874"/>
            <a:ext cx="342654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200" b="0" i="0" u="none" strike="noStrike" cap="none">
                <a:solidFill>
                  <a:srgbClr val="000000"/>
                </a:solidFill>
                <a:latin typeface="Arial"/>
                <a:ea typeface="Arial"/>
                <a:cs typeface="Arial"/>
                <a:sym typeface="Arial"/>
              </a:rPr>
              <a:t>Rivière-du-Loup (Québec)</a:t>
            </a:r>
            <a:endParaRPr sz="3000" b="0" i="0" u="none" strike="noStrike" cap="none">
              <a:solidFill>
                <a:srgbClr val="000000"/>
              </a:solidFill>
              <a:latin typeface="Arial"/>
              <a:ea typeface="Arial"/>
              <a:cs typeface="Arial"/>
              <a:sym typeface="Arial"/>
            </a:endParaRPr>
          </a:p>
        </p:txBody>
      </p:sp>
      <p:sp>
        <p:nvSpPr>
          <p:cNvPr id="1138" name="Google Shape;1138;p131"/>
          <p:cNvSpPr txBox="1"/>
          <p:nvPr/>
        </p:nvSpPr>
        <p:spPr>
          <a:xfrm>
            <a:off x="1708799" y="1876566"/>
            <a:ext cx="789240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200" b="0" i="0" u="none" strike="noStrike" cap="none">
                <a:solidFill>
                  <a:srgbClr val="000000"/>
                </a:solidFill>
                <a:latin typeface="Arial"/>
                <a:ea typeface="Arial"/>
                <a:cs typeface="Arial"/>
                <a:sym typeface="Arial"/>
              </a:rPr>
              <a:t>Rivière-du-Loup (Québec : Municipalité régionale de comté)</a:t>
            </a:r>
            <a:endParaRPr sz="3000" b="0" i="0" u="none" strike="noStrike" cap="none">
              <a:solidFill>
                <a:srgbClr val="000000"/>
              </a:solidFill>
              <a:latin typeface="Arial"/>
              <a:ea typeface="Arial"/>
              <a:cs typeface="Arial"/>
              <a:sym typeface="Arial"/>
            </a:endParaRPr>
          </a:p>
        </p:txBody>
      </p:sp>
      <p:sp>
        <p:nvSpPr>
          <p:cNvPr id="1139" name="Google Shape;1139;p131"/>
          <p:cNvSpPr txBox="1"/>
          <p:nvPr/>
        </p:nvSpPr>
        <p:spPr>
          <a:xfrm>
            <a:off x="1708799" y="2327604"/>
            <a:ext cx="789240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200" b="0" i="0" u="none" strike="noStrike" cap="none">
                <a:solidFill>
                  <a:schemeClr val="dk1"/>
                </a:solidFill>
                <a:latin typeface="Arial"/>
                <a:ea typeface="Arial"/>
                <a:cs typeface="Arial"/>
                <a:sym typeface="Arial"/>
              </a:rPr>
              <a:t>MRC de Rivière-du-Loup</a:t>
            </a:r>
            <a:r>
              <a:rPr lang="fr-FR" sz="2200" b="0" i="0" u="none" strike="noStrike" cap="none">
                <a:solidFill>
                  <a:srgbClr val="000000"/>
                </a:solidFill>
                <a:latin typeface="Arial"/>
                <a:ea typeface="Arial"/>
                <a:cs typeface="Arial"/>
                <a:sym typeface="Arial"/>
              </a:rPr>
              <a:t> (Québec)</a:t>
            </a:r>
            <a:endParaRPr sz="3000" b="0" i="0" u="none" strike="noStrike" cap="none">
              <a:solidFill>
                <a:srgbClr val="000000"/>
              </a:solidFill>
              <a:latin typeface="Arial"/>
              <a:ea typeface="Arial"/>
              <a:cs typeface="Arial"/>
              <a:sym typeface="Arial"/>
            </a:endParaRPr>
          </a:p>
        </p:txBody>
      </p:sp>
      <p:sp>
        <p:nvSpPr>
          <p:cNvPr id="1140" name="Google Shape;1140;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fade">
                                      <p:cBhvr>
                                        <p:cTn id="7" dur="500"/>
                                        <p:tgtEl>
                                          <p:spTgt spid="1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8"/>
                                        </p:tgtEl>
                                        <p:attrNameLst>
                                          <p:attrName>style.visibility</p:attrName>
                                        </p:attrNameLst>
                                      </p:cBhvr>
                                      <p:to>
                                        <p:strVal val="visible"/>
                                      </p:to>
                                    </p:set>
                                    <p:animEffect transition="in" filter="fade">
                                      <p:cBhvr>
                                        <p:cTn id="12" dur="500"/>
                                        <p:tgtEl>
                                          <p:spTgt spid="1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9"/>
                                        </p:tgtEl>
                                        <p:attrNameLst>
                                          <p:attrName>style.visibility</p:attrName>
                                        </p:attrNameLst>
                                      </p:cBhvr>
                                      <p:to>
                                        <p:strVal val="visible"/>
                                      </p:to>
                                    </p:set>
                                    <p:animEffect transition="in" filter="fade">
                                      <p:cBhvr>
                                        <p:cTn id="17" dur="500"/>
                                        <p:tgtEl>
                                          <p:spTgt spid="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838200" y="477074"/>
            <a:ext cx="10515600" cy="10011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Lieux comme contributeurs, etc.</a:t>
            </a:r>
            <a:endParaRPr sz="4400" b="0" i="0" u="none" strike="noStrike" cap="none">
              <a:solidFill>
                <a:schemeClr val="dk1"/>
              </a:solidFill>
              <a:latin typeface="Arial"/>
              <a:ea typeface="Arial"/>
              <a:cs typeface="Arial"/>
              <a:sym typeface="Arial"/>
            </a:endParaRPr>
          </a:p>
        </p:txBody>
      </p:sp>
      <p:sp>
        <p:nvSpPr>
          <p:cNvPr id="187" name="Google Shape;187;p24"/>
          <p:cNvSpPr txBox="1">
            <a:spLocks noGrp="1"/>
          </p:cNvSpPr>
          <p:nvPr>
            <p:ph type="body" idx="1"/>
          </p:nvPr>
        </p:nvSpPr>
        <p:spPr>
          <a:xfrm>
            <a:off x="718279" y="1646315"/>
            <a:ext cx="10515600" cy="478399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Les gouvernements et les collectivités gouvernementales peuvent </a:t>
            </a:r>
            <a:endParaRPr/>
          </a:p>
          <a:p>
            <a:pPr marL="261938" marR="0" lvl="0" indent="-261938"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être contributeurs à une expression ou peuvent être associés à des </a:t>
            </a:r>
            <a:endParaRPr/>
          </a:p>
          <a:p>
            <a:pPr marL="261938" marR="0" lvl="0" indent="-261938"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manifestations ou des items comme c’est le cas, par exemple, des :</a:t>
            </a:r>
            <a:endParaRPr/>
          </a:p>
          <a:p>
            <a:pPr marL="0" marR="0" lvl="0" indent="0" algn="l" rtl="0">
              <a:lnSpc>
                <a:spcPct val="90000"/>
              </a:lnSpc>
              <a:spcBef>
                <a:spcPts val="6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Interprètes (p. ex., musique militaire)</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Éditeurs; distributeurs</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Imprimeurs</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Producteurs de ressources non publiées</a:t>
            </a:r>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Distributeurs</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Propriétaires (p. ex., les bibliothèques gouvernementales et musées)</a:t>
            </a:r>
            <a:endParaRPr/>
          </a:p>
        </p:txBody>
      </p:sp>
      <p:sp>
        <p:nvSpPr>
          <p:cNvPr id="188" name="Google Shape;18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89" name="Google Shape;18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1146" name="Google Shape;1146;p132"/>
          <p:cNvPicPr preferRelativeResize="0"/>
          <p:nvPr/>
        </p:nvPicPr>
        <p:blipFill rotWithShape="1">
          <a:blip r:embed="rId3">
            <a:alphaModFix/>
          </a:blip>
          <a:srcRect b="19256"/>
          <a:stretch/>
        </p:blipFill>
        <p:spPr>
          <a:xfrm>
            <a:off x="838200" y="101103"/>
            <a:ext cx="8468661" cy="5218385"/>
          </a:xfrm>
          <a:prstGeom prst="rect">
            <a:avLst/>
          </a:prstGeom>
          <a:noFill/>
          <a:ln>
            <a:noFill/>
          </a:ln>
        </p:spPr>
      </p:pic>
      <p:sp>
        <p:nvSpPr>
          <p:cNvPr id="1147" name="Google Shape;1147;p132"/>
          <p:cNvSpPr/>
          <p:nvPr/>
        </p:nvSpPr>
        <p:spPr>
          <a:xfrm>
            <a:off x="1282261" y="5156021"/>
            <a:ext cx="9327931" cy="1200329"/>
          </a:xfrm>
          <a:prstGeom prst="rect">
            <a:avLst/>
          </a:prstGeom>
          <a:noFill/>
          <a:ln>
            <a:noFill/>
          </a:ln>
        </p:spPr>
        <p:txBody>
          <a:bodyPr spcFirstLastPara="1" wrap="square" lIns="91425" tIns="45700" rIns="91425" bIns="45700" anchor="t" anchorCtr="0">
            <a:noAutofit/>
          </a:bodyPr>
          <a:lstStyle/>
          <a:p>
            <a:pPr marL="717550" marR="0" lvl="0" indent="-71755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Calibri"/>
                <a:ea typeface="Calibri"/>
                <a:cs typeface="Calibri"/>
                <a:sym typeface="Calibri"/>
              </a:rPr>
              <a:t>151       </a:t>
            </a:r>
            <a:endParaRPr/>
          </a:p>
          <a:p>
            <a:pPr marL="717550" marR="0" lvl="0" indent="-71755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Calibri"/>
                <a:ea typeface="Calibri"/>
                <a:cs typeface="Calibri"/>
                <a:sym typeface="Calibri"/>
              </a:rPr>
              <a:t>4</a:t>
            </a:r>
            <a:r>
              <a:rPr lang="fr-FR" sz="1800" b="0" i="0" u="sng" strike="noStrike" cap="none">
                <a:solidFill>
                  <a:srgbClr val="000000"/>
                </a:solidFill>
                <a:latin typeface="Calibri"/>
                <a:ea typeface="Calibri"/>
                <a:cs typeface="Calibri"/>
                <a:sym typeface="Calibri"/>
              </a:rPr>
              <a:t>10</a:t>
            </a:r>
            <a:r>
              <a:rPr lang="fr-FR" sz="1800" b="0" i="0" u="none" strike="noStrike" cap="none">
                <a:solidFill>
                  <a:srgbClr val="000000"/>
                </a:solidFill>
                <a:latin typeface="Calibri"/>
                <a:ea typeface="Calibri"/>
                <a:cs typeface="Calibri"/>
                <a:sym typeface="Calibri"/>
              </a:rPr>
              <a:t> 1_ </a:t>
            </a:r>
            <a:endParaRPr sz="1800" b="0" i="0" u="none" strike="noStrike" cap="none">
              <a:solidFill>
                <a:srgbClr val="000000"/>
              </a:solidFill>
              <a:latin typeface="Calibri"/>
              <a:ea typeface="Calibri"/>
              <a:cs typeface="Calibri"/>
              <a:sym typeface="Calibri"/>
            </a:endParaRPr>
          </a:p>
          <a:p>
            <a:pPr marL="717550" marR="0" lvl="0" indent="-71755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670 	Site Web de The Leslieville’r daily news, consulté le 25 avril 2013: $b page d’accueil (the Leslieville neighbourhood of Toronto) $u http://paper.li/leslieviller/1291175230</a:t>
            </a:r>
            <a:endParaRPr sz="1800" b="0" i="0" u="none" strike="noStrike" cap="none">
              <a:solidFill>
                <a:srgbClr val="000000"/>
              </a:solidFill>
              <a:latin typeface="Calibri"/>
              <a:ea typeface="Calibri"/>
              <a:cs typeface="Calibri"/>
              <a:sym typeface="Calibri"/>
            </a:endParaRPr>
          </a:p>
        </p:txBody>
      </p:sp>
      <p:sp>
        <p:nvSpPr>
          <p:cNvPr id="1148" name="Google Shape;1148;p132"/>
          <p:cNvSpPr txBox="1"/>
          <p:nvPr/>
        </p:nvSpPr>
        <p:spPr>
          <a:xfrm>
            <a:off x="1974272" y="5156021"/>
            <a:ext cx="33711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Leslieville (Toronto, Ont.)</a:t>
            </a:r>
            <a:endParaRPr/>
          </a:p>
        </p:txBody>
      </p:sp>
      <p:sp>
        <p:nvSpPr>
          <p:cNvPr id="1149" name="Google Shape;1149;p132"/>
          <p:cNvSpPr txBox="1"/>
          <p:nvPr/>
        </p:nvSpPr>
        <p:spPr>
          <a:xfrm>
            <a:off x="1974272" y="5427022"/>
            <a:ext cx="3761509" cy="369332"/>
          </a:xfrm>
          <a:prstGeom prst="rect">
            <a:avLst/>
          </a:prstGeom>
          <a:noFill/>
          <a:ln>
            <a:noFill/>
          </a:ln>
        </p:spPr>
        <p:txBody>
          <a:bodyPr spcFirstLastPara="1" wrap="square" lIns="91425" tIns="45700" rIns="91425" bIns="45700" anchor="t" anchorCtr="0">
            <a:spAutoFit/>
          </a:bodyPr>
          <a:lstStyle/>
          <a:p>
            <a:pPr marL="717550" marR="0" lvl="0" indent="-71755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Toronto (Ont.). $b Leslieville</a:t>
            </a:r>
            <a:endParaRPr sz="1800" b="0" i="0" u="none" strike="noStrike" cap="none">
              <a:solidFill>
                <a:srgbClr val="000000"/>
              </a:solidFill>
              <a:latin typeface="Calibri"/>
              <a:ea typeface="Calibri"/>
              <a:cs typeface="Calibri"/>
              <a:sym typeface="Calibri"/>
            </a:endParaRPr>
          </a:p>
        </p:txBody>
      </p:sp>
      <p:sp>
        <p:nvSpPr>
          <p:cNvPr id="1150" name="Google Shape;1150;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8"/>
                                        </p:tgtEl>
                                        <p:attrNameLst>
                                          <p:attrName>style.visibility</p:attrName>
                                        </p:attrNameLst>
                                      </p:cBhvr>
                                      <p:to>
                                        <p:strVal val="visible"/>
                                      </p:to>
                                    </p:set>
                                    <p:animEffect transition="in" filter="fade">
                                      <p:cBhvr>
                                        <p:cTn id="7" dur="500"/>
                                        <p:tgtEl>
                                          <p:spTgt spid="1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9"/>
                                        </p:tgtEl>
                                        <p:attrNameLst>
                                          <p:attrName>style.visibility</p:attrName>
                                        </p:attrNameLst>
                                      </p:cBhvr>
                                      <p:to>
                                        <p:strVal val="visible"/>
                                      </p:to>
                                    </p:set>
                                    <p:animEffect transition="in" filter="fade">
                                      <p:cBhvr>
                                        <p:cTn id="12"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33"/>
          <p:cNvSpPr txBox="1"/>
          <p:nvPr/>
        </p:nvSpPr>
        <p:spPr>
          <a:xfrm>
            <a:off x="5359079" y="2743201"/>
            <a:ext cx="648182" cy="8444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1" i="1" u="none" strike="noStrike" cap="none">
                <a:solidFill>
                  <a:srgbClr val="FF0000"/>
                </a:solidFill>
                <a:latin typeface="Arial"/>
                <a:ea typeface="Arial"/>
                <a:cs typeface="Arial"/>
                <a:sym typeface="Arial"/>
              </a:rPr>
              <a:t>OU</a:t>
            </a:r>
            <a:endParaRPr sz="1600" b="1" i="1" u="none" strike="noStrike" cap="none">
              <a:solidFill>
                <a:srgbClr val="FF0000"/>
              </a:solidFill>
              <a:latin typeface="Arial"/>
              <a:ea typeface="Arial"/>
              <a:cs typeface="Arial"/>
              <a:sym typeface="Arial"/>
            </a:endParaRPr>
          </a:p>
        </p:txBody>
      </p:sp>
      <p:sp>
        <p:nvSpPr>
          <p:cNvPr id="1156" name="Google Shape;1156;p133"/>
          <p:cNvSpPr/>
          <p:nvPr/>
        </p:nvSpPr>
        <p:spPr>
          <a:xfrm>
            <a:off x="918258" y="1012954"/>
            <a:ext cx="3607443" cy="48320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151</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4__</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4__</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4__</a:t>
            </a:r>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531813" marR="0" lvl="0" indent="-531813"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670    	NODO : creating destination at the pedestrian scale, 2007: $b page ii (North Downtown; qui se transforme en l'un des plus passionnants et actifs des quartiers) page 1 (North</a:t>
            </a:r>
            <a:endParaRPr/>
          </a:p>
          <a:p>
            <a:pPr marL="531813" marR="0" lvl="0" indent="-531813"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  	Downtown Omaha (NODO))</a:t>
            </a:r>
            <a:endParaRPr/>
          </a:p>
          <a:p>
            <a:pPr marL="531813" marR="0" lvl="0" indent="-531813"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670    North Downtown : Omaha’s new urban neighborhood, 2006?</a:t>
            </a:r>
            <a:endParaRPr/>
          </a:p>
          <a:p>
            <a:pPr marL="531813" marR="0" lvl="0" indent="-531813"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670    Wikipedia, 25 avril 2013 $b (sous Downtown Omaha : North Downtown s'étend sur 80 blocs, du campus de l'université de Creighton au CenturyLink Center et aux nouveaux développements le long de la Missouri River; la zone comprenant le NoDo est au centre de l'histoire d’Omaha)</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675    GNIS, 2013-04-25</a:t>
            </a:r>
            <a:endParaRPr/>
          </a:p>
        </p:txBody>
      </p:sp>
      <p:sp>
        <p:nvSpPr>
          <p:cNvPr id="1157" name="Google Shape;1157;p133"/>
          <p:cNvSpPr/>
          <p:nvPr/>
        </p:nvSpPr>
        <p:spPr>
          <a:xfrm>
            <a:off x="999281" y="1012952"/>
            <a:ext cx="3781063" cy="1169551"/>
          </a:xfrm>
          <a:prstGeom prst="rect">
            <a:avLst/>
          </a:prstGeom>
          <a:noFill/>
          <a:ln>
            <a:noFill/>
          </a:ln>
        </p:spPr>
        <p:txBody>
          <a:bodyPr spcFirstLastPara="1" wrap="square" lIns="91425" tIns="45700" rIns="91425" bIns="45700" anchor="t" anchorCtr="0">
            <a:noAutofit/>
          </a:bodyPr>
          <a:lstStyle/>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 	NODO (Omaha, Nebr.)</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10 1_ Omaha (Nebr.). $b NODO</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51       North Downtown (Omaha, Nebr.)</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51       North Downtown Omaha (Omaha,</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            Nebr.)</a:t>
            </a:r>
            <a:endParaRPr sz="1400" b="0" i="0" u="none" strike="noStrike" cap="none">
              <a:solidFill>
                <a:srgbClr val="000000"/>
              </a:solidFill>
              <a:latin typeface="Arial"/>
              <a:ea typeface="Arial"/>
              <a:cs typeface="Arial"/>
              <a:sym typeface="Arial"/>
            </a:endParaRPr>
          </a:p>
        </p:txBody>
      </p:sp>
      <p:sp>
        <p:nvSpPr>
          <p:cNvPr id="1158" name="Google Shape;1158;p133"/>
          <p:cNvSpPr/>
          <p:nvPr/>
        </p:nvSpPr>
        <p:spPr>
          <a:xfrm>
            <a:off x="6531980" y="1012954"/>
            <a:ext cx="3653742" cy="48320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151</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4__</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4__</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4__</a:t>
            </a:r>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625475" marR="0" lvl="0" indent="-625475"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670    	NODO : creating destination at the pedestrian scale, 2007: $b page ii (North Downtown; qui se transforme en l'un des plus passionnants et actifs des quartiers) page 1 (North Downtown Omaha (NODO))</a:t>
            </a:r>
            <a:endParaRPr/>
          </a:p>
          <a:p>
            <a:pPr marL="625475" marR="0" lvl="0" indent="-625475"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670    	North Downtown : Omaha’s new urban neighborhood, 2006?</a:t>
            </a:r>
            <a:endParaRPr/>
          </a:p>
          <a:p>
            <a:pPr marL="625475" marR="0" lvl="0" indent="-625475"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670    	Wikipedia, 25 avril 2013 $b (sous Downtown Omaha : North Downtown s'étend sur 80 blocs, du campus de l'université de Creighton au CenturyLink Center et aux nouveaux développements le long de la Missouri River; la zone comprenant le NoDo est au centre de l'histoire d’Omaha)</a:t>
            </a:r>
            <a:endParaRPr/>
          </a:p>
          <a:p>
            <a:pPr marL="625475" marR="0" lvl="0" indent="-625475"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675    GNIS, 2013-04-25</a:t>
            </a:r>
            <a:endParaRPr/>
          </a:p>
        </p:txBody>
      </p:sp>
      <p:sp>
        <p:nvSpPr>
          <p:cNvPr id="1159" name="Google Shape;1159;p133"/>
          <p:cNvSpPr/>
          <p:nvPr/>
        </p:nvSpPr>
        <p:spPr>
          <a:xfrm>
            <a:off x="6638081" y="1012954"/>
            <a:ext cx="6096000" cy="1169551"/>
          </a:xfrm>
          <a:prstGeom prst="rect">
            <a:avLst/>
          </a:prstGeom>
          <a:noFill/>
          <a:ln>
            <a:noFill/>
          </a:ln>
        </p:spPr>
        <p:txBody>
          <a:bodyPr spcFirstLastPara="1" wrap="square" lIns="91425" tIns="45700" rIns="91425" bIns="45700" anchor="t" anchorCtr="0">
            <a:noAutofit/>
          </a:bodyPr>
          <a:lstStyle/>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 	North Downtown (Omaha, Nebr.)</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10 1_ Omaha (Nebr.). $b North Downtown</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51       NODO (Omaha, Nebr.)</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51       North Downtown Omaha (Omaha,</a:t>
            </a:r>
            <a:endParaRPr/>
          </a:p>
          <a:p>
            <a:pPr marL="450850" marR="0" lvl="0" indent="-45085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            Nebr.)</a:t>
            </a:r>
            <a:endParaRPr sz="1400" b="0" i="0" u="none" strike="noStrike" cap="none">
              <a:solidFill>
                <a:srgbClr val="000000"/>
              </a:solidFill>
              <a:latin typeface="Arial"/>
              <a:ea typeface="Arial"/>
              <a:cs typeface="Arial"/>
              <a:sym typeface="Arial"/>
            </a:endParaRPr>
          </a:p>
        </p:txBody>
      </p:sp>
      <p:sp>
        <p:nvSpPr>
          <p:cNvPr id="1160" name="Google Shape;1160;p13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161" name="Google Shape;1161;p1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Changement de nom (16.2.2.7)</a:t>
            </a:r>
            <a:endParaRPr sz="4400" b="0" i="0" u="none" strike="noStrike" cap="none">
              <a:solidFill>
                <a:schemeClr val="dk1"/>
              </a:solidFill>
              <a:latin typeface="Arial"/>
              <a:ea typeface="Arial"/>
              <a:cs typeface="Arial"/>
              <a:sym typeface="Arial"/>
            </a:endParaRPr>
          </a:p>
        </p:txBody>
      </p:sp>
      <p:sp>
        <p:nvSpPr>
          <p:cNvPr id="1167" name="Google Shape;1167;p134"/>
          <p:cNvSpPr txBox="1">
            <a:spLocks noGrp="1"/>
          </p:cNvSpPr>
          <p:nvPr>
            <p:ph type="body" idx="1"/>
          </p:nvPr>
        </p:nvSpPr>
        <p:spPr>
          <a:xfrm>
            <a:off x="838200" y="1825625"/>
            <a:ext cx="9795387" cy="4351338"/>
          </a:xfrm>
          <a:prstGeom prst="rect">
            <a:avLst/>
          </a:prstGeom>
          <a:noFill/>
          <a:ln>
            <a:noFill/>
          </a:ln>
        </p:spPr>
        <p:txBody>
          <a:bodyPr spcFirstLastPara="1" wrap="square" lIns="91425" tIns="45700" rIns="91425" bIns="45700" anchor="t" anchorCtr="0">
            <a:noAutofit/>
          </a:bodyPr>
          <a:lstStyle/>
          <a:p>
            <a:pPr marL="361950" marR="0" lvl="0" indent="-361950" algn="l" rtl="0">
              <a:lnSpc>
                <a:spcPct val="90000"/>
              </a:lnSpc>
              <a:spcBef>
                <a:spcPts val="0"/>
              </a:spcBef>
              <a:spcAft>
                <a:spcPts val="0"/>
              </a:spcAft>
              <a:buClr>
                <a:schemeClr val="dk1"/>
              </a:buClr>
              <a:buSzPts val="2682"/>
              <a:buFont typeface="Arial"/>
              <a:buChar char="•"/>
            </a:pPr>
            <a:r>
              <a:rPr lang="fr-FR" sz="2650" b="0" i="0" u="none" strike="noStrike" cap="none">
                <a:latin typeface="Arial"/>
                <a:ea typeface="Arial"/>
                <a:cs typeface="Arial"/>
                <a:sym typeface="Arial"/>
              </a:rPr>
              <a:t>Généralement, lorsqu’un nom de lieu change, rédiger des notices d’autorité de noms séparées et faire le lien entre le nom antérieur et le nom ultérieur</a:t>
            </a:r>
            <a:endParaRPr/>
          </a:p>
          <a:p>
            <a:pPr marL="803275" lvl="2" indent="0" algn="l" rtl="0">
              <a:lnSpc>
                <a:spcPct val="90000"/>
              </a:lnSpc>
              <a:spcBef>
                <a:spcPts val="1700"/>
              </a:spcBef>
              <a:spcAft>
                <a:spcPts val="0"/>
              </a:spcAft>
              <a:buSzPts val="2590"/>
              <a:buNone/>
            </a:pPr>
            <a:r>
              <a:rPr lang="fr-FR" sz="2550" b="0" i="0" u="none" strike="noStrike" cap="none">
                <a:latin typeface="Arial"/>
                <a:ea typeface="Arial"/>
                <a:cs typeface="Arial"/>
                <a:sym typeface="Arial"/>
              </a:rPr>
              <a:t>151 </a:t>
            </a:r>
            <a:r>
              <a:rPr lang="fr-FR" sz="2550">
                <a:latin typeface="Arial"/>
                <a:ea typeface="Arial"/>
                <a:cs typeface="Arial"/>
                <a:sym typeface="Arial"/>
              </a:rPr>
              <a:t>Woodbridge (Québec)</a:t>
            </a:r>
            <a:endParaRPr sz="2550">
              <a:latin typeface="Arial"/>
              <a:ea typeface="Arial"/>
              <a:cs typeface="Arial"/>
              <a:sym typeface="Arial"/>
            </a:endParaRPr>
          </a:p>
          <a:p>
            <a:pPr marL="803275" lvl="2" indent="0" algn="l" rtl="0">
              <a:lnSpc>
                <a:spcPct val="90000"/>
              </a:lnSpc>
              <a:spcBef>
                <a:spcPts val="500"/>
              </a:spcBef>
              <a:spcAft>
                <a:spcPts val="0"/>
              </a:spcAft>
              <a:buSzPts val="2590"/>
              <a:buNone/>
            </a:pPr>
            <a:r>
              <a:rPr lang="fr-FR" sz="2550" b="0" i="0" u="none" strike="noStrike" cap="none">
                <a:latin typeface="Arial"/>
                <a:ea typeface="Arial"/>
                <a:cs typeface="Arial"/>
                <a:sym typeface="Arial"/>
              </a:rPr>
              <a:t>551 </a:t>
            </a:r>
            <a:r>
              <a:rPr lang="fr-FR" sz="2550">
                <a:latin typeface="Arial"/>
                <a:ea typeface="Arial"/>
                <a:cs typeface="Arial"/>
                <a:sym typeface="Arial"/>
              </a:rPr>
              <a:t>$w b $a Saint-Bruno-de-Kamouraska (Québec)  </a:t>
            </a:r>
            <a:endParaRPr sz="2550" b="0" i="0" u="none" strike="noStrike" cap="none">
              <a:latin typeface="Arial"/>
              <a:ea typeface="Arial"/>
              <a:cs typeface="Arial"/>
              <a:sym typeface="Arial"/>
            </a:endParaRPr>
          </a:p>
          <a:p>
            <a:pPr marL="803275" lvl="2" indent="0" algn="l" rtl="0">
              <a:lnSpc>
                <a:spcPct val="90000"/>
              </a:lnSpc>
              <a:spcBef>
                <a:spcPts val="500"/>
              </a:spcBef>
              <a:spcAft>
                <a:spcPts val="0"/>
              </a:spcAft>
              <a:buSzPts val="2590"/>
              <a:buNone/>
            </a:pPr>
            <a:r>
              <a:rPr lang="fr-FR" sz="2550" b="0" i="1" u="none" strike="noStrike" cap="none">
                <a:solidFill>
                  <a:srgbClr val="002A7E"/>
                </a:solidFill>
                <a:latin typeface="Arial"/>
                <a:ea typeface="Arial"/>
                <a:cs typeface="Arial"/>
                <a:sym typeface="Arial"/>
              </a:rPr>
              <a:t>et</a:t>
            </a:r>
            <a:endParaRPr sz="2550" b="0" i="1" u="none" strike="noStrike" cap="none">
              <a:solidFill>
                <a:srgbClr val="002A7E"/>
              </a:solidFill>
              <a:latin typeface="Arial"/>
              <a:ea typeface="Arial"/>
              <a:cs typeface="Arial"/>
              <a:sym typeface="Arial"/>
            </a:endParaRPr>
          </a:p>
          <a:p>
            <a:pPr marL="808038" lvl="0" indent="0" algn="l" rtl="0">
              <a:lnSpc>
                <a:spcPct val="90000"/>
              </a:lnSpc>
              <a:spcBef>
                <a:spcPts val="1000"/>
              </a:spcBef>
              <a:spcAft>
                <a:spcPts val="0"/>
              </a:spcAft>
              <a:buSzPts val="2590"/>
              <a:buNone/>
            </a:pPr>
            <a:r>
              <a:rPr lang="fr-FR" sz="2550" b="0" i="0" u="none" strike="noStrike" cap="none">
                <a:latin typeface="Arial"/>
                <a:ea typeface="Arial"/>
                <a:cs typeface="Arial"/>
                <a:sym typeface="Arial"/>
              </a:rPr>
              <a:t>151 </a:t>
            </a:r>
            <a:r>
              <a:rPr lang="fr-FR" sz="2550">
                <a:latin typeface="Arial"/>
                <a:ea typeface="Arial"/>
                <a:cs typeface="Arial"/>
                <a:sym typeface="Arial"/>
              </a:rPr>
              <a:t>Saint-Bruno-de-Kamouraska (Québec)</a:t>
            </a:r>
            <a:endParaRPr sz="2550">
              <a:latin typeface="Arial"/>
              <a:ea typeface="Arial"/>
              <a:cs typeface="Arial"/>
              <a:sym typeface="Arial"/>
            </a:endParaRPr>
          </a:p>
          <a:p>
            <a:pPr marL="808038" lvl="0" indent="0" algn="l" rtl="0">
              <a:lnSpc>
                <a:spcPct val="90000"/>
              </a:lnSpc>
              <a:spcBef>
                <a:spcPts val="1000"/>
              </a:spcBef>
              <a:spcAft>
                <a:spcPts val="0"/>
              </a:spcAft>
              <a:buSzPts val="2590"/>
              <a:buNone/>
            </a:pPr>
            <a:r>
              <a:rPr lang="fr-FR" sz="2550" b="0" i="0" u="none" strike="noStrike" cap="none">
                <a:latin typeface="Arial"/>
                <a:ea typeface="Arial"/>
                <a:cs typeface="Arial"/>
                <a:sym typeface="Arial"/>
              </a:rPr>
              <a:t>551 </a:t>
            </a:r>
            <a:r>
              <a:rPr lang="fr-FR" sz="2550">
                <a:latin typeface="Arial"/>
                <a:ea typeface="Arial"/>
                <a:cs typeface="Arial"/>
                <a:sym typeface="Arial"/>
              </a:rPr>
              <a:t>$w a $a Woodbridge (Québec)</a:t>
            </a:r>
            <a:endParaRPr sz="2550">
              <a:latin typeface="Arial"/>
              <a:ea typeface="Arial"/>
              <a:cs typeface="Arial"/>
              <a:sym typeface="Arial"/>
            </a:endParaRPr>
          </a:p>
          <a:p>
            <a:pPr marL="0" lvl="0" indent="0" algn="l" rtl="0">
              <a:lnSpc>
                <a:spcPct val="90000"/>
              </a:lnSpc>
              <a:spcBef>
                <a:spcPts val="1000"/>
              </a:spcBef>
              <a:spcAft>
                <a:spcPts val="0"/>
              </a:spcAft>
              <a:buSzPts val="2590"/>
              <a:buNone/>
            </a:pPr>
            <a:endParaRPr sz="2200" b="0" i="0" u="none" strike="noStrike" cap="none">
              <a:latin typeface="Arial"/>
              <a:ea typeface="Arial"/>
              <a:cs typeface="Arial"/>
              <a:sym typeface="Arial"/>
            </a:endParaRPr>
          </a:p>
        </p:txBody>
      </p:sp>
      <p:sp>
        <p:nvSpPr>
          <p:cNvPr id="1168" name="Google Shape;1168;p1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69" name="Google Shape;1169;p1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122</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35"/>
          <p:cNvSpPr txBox="1">
            <a:spLocks noGrp="1"/>
          </p:cNvSpPr>
          <p:nvPr>
            <p:ph type="title"/>
          </p:nvPr>
        </p:nvSpPr>
        <p:spPr>
          <a:xfrm>
            <a:off x="838200" y="230220"/>
            <a:ext cx="10515600" cy="82358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Changement de nom (16.2.2.7)</a:t>
            </a:r>
            <a:endParaRPr sz="4400" b="0" i="0" u="none" strike="noStrike" cap="none">
              <a:solidFill>
                <a:schemeClr val="dk1"/>
              </a:solidFill>
              <a:latin typeface="Arial"/>
              <a:ea typeface="Arial"/>
              <a:cs typeface="Arial"/>
              <a:sym typeface="Arial"/>
            </a:endParaRPr>
          </a:p>
        </p:txBody>
      </p:sp>
      <p:sp>
        <p:nvSpPr>
          <p:cNvPr id="1175" name="Google Shape;1175;p135"/>
          <p:cNvSpPr txBox="1">
            <a:spLocks noGrp="1"/>
          </p:cNvSpPr>
          <p:nvPr>
            <p:ph type="body" idx="1"/>
          </p:nvPr>
        </p:nvSpPr>
        <p:spPr>
          <a:xfrm>
            <a:off x="901262" y="1053805"/>
            <a:ext cx="10389476" cy="548510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SHM H 708/DCM Z1 667 NAR et utilisation de vedettes : Seulement le nom le plus récent d’une juridiction politique ayant eu un ou plusieurs noms antérieurs peut être utilisé comme vedette-matière ou comme subdivision de vedette-matière, </a:t>
            </a:r>
            <a:r>
              <a:rPr lang="fr-FR" sz="2600" b="0" i="1" u="none" strike="noStrike" cap="none">
                <a:solidFill>
                  <a:schemeClr val="dk1"/>
                </a:solidFill>
                <a:latin typeface="Arial"/>
                <a:ea typeface="Arial"/>
                <a:cs typeface="Arial"/>
                <a:sym typeface="Arial"/>
              </a:rPr>
              <a:t>pourvu que l’identité territoriale demeure essentiellement inchangée</a:t>
            </a:r>
            <a:r>
              <a:rPr lang="fr-FR" sz="2600" b="0" i="0" u="none" strike="noStrike" cap="none">
                <a:solidFill>
                  <a:schemeClr val="dk1"/>
                </a:solidFill>
                <a:latin typeface="Arial"/>
                <a:ea typeface="Arial"/>
                <a:cs typeface="Arial"/>
                <a:sym typeface="Arial"/>
              </a:rPr>
              <a:t>. Ajouter une note 667 à la notice pour le nom antérieur afin de préciser ce point. À noter, la zone 008/11 est codée </a:t>
            </a:r>
            <a:r>
              <a:rPr lang="fr-FR" sz="2600">
                <a:latin typeface="Arial"/>
                <a:ea typeface="Arial"/>
                <a:cs typeface="Arial"/>
                <a:sym typeface="Arial"/>
              </a:rPr>
              <a:t>« </a:t>
            </a:r>
            <a:r>
              <a:rPr lang="fr-FR" sz="2600" b="0" i="0" u="none" strike="noStrike" cap="none">
                <a:solidFill>
                  <a:schemeClr val="dk1"/>
                </a:solidFill>
                <a:latin typeface="Arial"/>
                <a:ea typeface="Arial"/>
                <a:cs typeface="Arial"/>
                <a:sym typeface="Arial"/>
              </a:rPr>
              <a:t>n » et 008/15 « b ».</a:t>
            </a:r>
            <a:endParaRPr/>
          </a:p>
          <a:p>
            <a:pPr marL="228600" marR="0" lvl="0" indent="-76200" algn="l" rtl="0">
              <a:lnSpc>
                <a:spcPct val="90000"/>
              </a:lnSpc>
              <a:spcBef>
                <a:spcPts val="6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899795" lvl="1" indent="0" algn="l" rtl="0">
              <a:lnSpc>
                <a:spcPct val="90000"/>
              </a:lnSpc>
              <a:spcBef>
                <a:spcPts val="500"/>
              </a:spcBef>
              <a:spcAft>
                <a:spcPts val="0"/>
              </a:spcAft>
              <a:buSzPts val="2300"/>
              <a:buNone/>
            </a:pPr>
            <a:r>
              <a:rPr lang="fr-FR" sz="2300" b="0" i="0" u="none" strike="noStrike" cap="none">
                <a:latin typeface="Arial"/>
                <a:ea typeface="Arial"/>
                <a:cs typeface="Arial"/>
                <a:sym typeface="Arial"/>
              </a:rPr>
              <a:t>151	</a:t>
            </a:r>
            <a:r>
              <a:rPr lang="fr-FR" sz="2300">
                <a:latin typeface="Arial"/>
                <a:ea typeface="Arial"/>
                <a:cs typeface="Arial"/>
                <a:sym typeface="Arial"/>
              </a:rPr>
              <a:t>Woodbridge </a:t>
            </a:r>
            <a:r>
              <a:rPr lang="fr-FR" sz="2300" b="0" i="0" u="none" strike="noStrike" cap="none">
                <a:latin typeface="Arial"/>
                <a:ea typeface="Arial"/>
                <a:cs typeface="Arial"/>
                <a:sym typeface="Arial"/>
              </a:rPr>
              <a:t>(</a:t>
            </a:r>
            <a:r>
              <a:rPr lang="fr-FR" sz="2300">
                <a:latin typeface="Arial"/>
                <a:ea typeface="Arial"/>
                <a:cs typeface="Arial"/>
                <a:sym typeface="Arial"/>
              </a:rPr>
              <a:t>Québec</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893763" lvl="1" indent="0" algn="l" rtl="0">
              <a:lnSpc>
                <a:spcPct val="90000"/>
              </a:lnSpc>
              <a:spcBef>
                <a:spcPts val="500"/>
              </a:spcBef>
              <a:spcAft>
                <a:spcPts val="0"/>
              </a:spcAft>
              <a:buSzPts val="2300"/>
              <a:buNone/>
            </a:pPr>
            <a:r>
              <a:rPr lang="fr-FR" sz="2300">
                <a:latin typeface="Arial"/>
                <a:ea typeface="Arial"/>
                <a:cs typeface="Arial"/>
                <a:sym typeface="Arial"/>
              </a:rPr>
              <a:t>551 	$w b $a Saint-Bruno-de-Kamouraska (Québec</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1797050" lvl="1" indent="-903288" algn="l" rtl="0">
              <a:lnSpc>
                <a:spcPct val="90000"/>
              </a:lnSpc>
              <a:spcBef>
                <a:spcPts val="500"/>
              </a:spcBef>
              <a:spcAft>
                <a:spcPts val="0"/>
              </a:spcAft>
              <a:buSzPts val="2300"/>
              <a:buNone/>
            </a:pPr>
            <a:r>
              <a:rPr lang="fr-FR" sz="2300" b="0" i="0" u="none" strike="noStrike" cap="none">
                <a:latin typeface="Arial"/>
                <a:ea typeface="Arial"/>
                <a:cs typeface="Arial"/>
                <a:sym typeface="Arial"/>
              </a:rPr>
              <a:t>667 	</a:t>
            </a:r>
            <a:r>
              <a:rPr lang="fr-FR">
                <a:latin typeface="Arial"/>
                <a:ea typeface="Arial"/>
                <a:cs typeface="Arial"/>
                <a:sym typeface="Arial"/>
              </a:rPr>
              <a:t>UTILISATION COMME VEDETTE-MATIÈRE : Ce point d'accès ne peut pas être employé comme vedette-matière. Les œuvres sur ce lieu se trouvent sous Saint-Bruno-de-Kamouraska (Québec).</a:t>
            </a:r>
            <a:endParaRPr sz="2300" b="0" i="0" u="none" strike="noStrike" cap="none">
              <a:solidFill>
                <a:schemeClr val="dk1"/>
              </a:solidFill>
              <a:latin typeface="Arial"/>
              <a:ea typeface="Arial"/>
              <a:cs typeface="Arial"/>
              <a:sym typeface="Arial"/>
            </a:endParaRPr>
          </a:p>
        </p:txBody>
      </p:sp>
      <p:sp>
        <p:nvSpPr>
          <p:cNvPr id="1176" name="Google Shape;1176;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77" name="Google Shape;1177;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136"/>
          <p:cNvPicPr preferRelativeResize="0"/>
          <p:nvPr/>
        </p:nvPicPr>
        <p:blipFill rotWithShape="1">
          <a:blip r:embed="rId3">
            <a:alphaModFix/>
          </a:blip>
          <a:srcRect/>
          <a:stretch/>
        </p:blipFill>
        <p:spPr>
          <a:xfrm>
            <a:off x="1713983" y="1386846"/>
            <a:ext cx="8764034" cy="5334629"/>
          </a:xfrm>
          <a:prstGeom prst="rect">
            <a:avLst/>
          </a:prstGeom>
          <a:noFill/>
          <a:ln w="9525" cap="flat" cmpd="sng">
            <a:solidFill>
              <a:schemeClr val="dk1"/>
            </a:solidFill>
            <a:prstDash val="solid"/>
            <a:round/>
            <a:headEnd type="none" w="sm" len="sm"/>
            <a:tailEnd type="none" w="sm" len="sm"/>
          </a:ln>
        </p:spPr>
      </p:pic>
      <p:sp>
        <p:nvSpPr>
          <p:cNvPr id="1183" name="Google Shape;1183;p136"/>
          <p:cNvSpPr txBox="1">
            <a:spLocks noGrp="1"/>
          </p:cNvSpPr>
          <p:nvPr>
            <p:ph type="body" idx="1"/>
          </p:nvPr>
        </p:nvSpPr>
        <p:spPr>
          <a:xfrm>
            <a:off x="838200" y="401271"/>
            <a:ext cx="10515600" cy="43513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fr-FR" b="1"/>
              <a:t>Système/thésaurus de la vedette-matière : n</a:t>
            </a:r>
            <a:endParaRPr/>
          </a:p>
          <a:p>
            <a:pPr marL="0" lvl="0" indent="0" algn="l" rtl="0">
              <a:lnSpc>
                <a:spcPct val="90000"/>
              </a:lnSpc>
              <a:spcBef>
                <a:spcPts val="0"/>
              </a:spcBef>
              <a:spcAft>
                <a:spcPts val="0"/>
              </a:spcAft>
              <a:buSzPts val="2800"/>
              <a:buNone/>
            </a:pPr>
            <a:r>
              <a:rPr lang="fr-FR" b="1"/>
              <a:t>Utilisation de la vedette — Vedette-matière secondaire : b</a:t>
            </a:r>
            <a:endParaRPr/>
          </a:p>
          <a:p>
            <a:pPr marL="50800" lvl="0" indent="0" algn="l" rtl="0">
              <a:lnSpc>
                <a:spcPct val="90000"/>
              </a:lnSpc>
              <a:spcBef>
                <a:spcPts val="1000"/>
              </a:spcBef>
              <a:spcAft>
                <a:spcPts val="0"/>
              </a:spcAft>
              <a:buSzPts val="2800"/>
              <a:buNone/>
            </a:pPr>
            <a:endParaRPr/>
          </a:p>
        </p:txBody>
      </p:sp>
      <p:pic>
        <p:nvPicPr>
          <p:cNvPr id="1184" name="Google Shape;1184;p136"/>
          <p:cNvPicPr preferRelativeResize="0"/>
          <p:nvPr/>
        </p:nvPicPr>
        <p:blipFill rotWithShape="1">
          <a:blip r:embed="rId4">
            <a:alphaModFix/>
          </a:blip>
          <a:srcRect/>
          <a:stretch/>
        </p:blipFill>
        <p:spPr>
          <a:xfrm>
            <a:off x="1712030" y="4953563"/>
            <a:ext cx="8764033" cy="572991"/>
          </a:xfrm>
          <a:prstGeom prst="rect">
            <a:avLst/>
          </a:prstGeom>
          <a:noFill/>
          <a:ln>
            <a:noFill/>
          </a:ln>
        </p:spPr>
      </p:pic>
      <p:sp>
        <p:nvSpPr>
          <p:cNvPr id="1185" name="Google Shape;1185;p1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124</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37"/>
          <p:cNvSpPr txBox="1">
            <a:spLocks noGrp="1"/>
          </p:cNvSpPr>
          <p:nvPr>
            <p:ph type="title"/>
          </p:nvPr>
        </p:nvSpPr>
        <p:spPr>
          <a:xfrm>
            <a:off x="357352" y="477074"/>
            <a:ext cx="11477296" cy="7129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Changement de nom – Directives sur les vedettes</a:t>
            </a:r>
            <a:endParaRPr/>
          </a:p>
        </p:txBody>
      </p:sp>
      <p:sp>
        <p:nvSpPr>
          <p:cNvPr id="1191" name="Google Shape;1191;p137"/>
          <p:cNvSpPr txBox="1">
            <a:spLocks noGrp="1"/>
          </p:cNvSpPr>
          <p:nvPr>
            <p:ph type="body" idx="1"/>
          </p:nvPr>
        </p:nvSpPr>
        <p:spPr>
          <a:xfrm>
            <a:off x="838200" y="1287037"/>
            <a:ext cx="10515600" cy="493936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SHM H 710 Fusions et scissions de nature juridictionnelle</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Pour les fusions et les scissions, pour les cas où l’identité </a:t>
            </a:r>
            <a:endParaRPr sz="2800" b="0" i="0" u="none" strike="noStrike" cap="none">
              <a:solidFill>
                <a:schemeClr val="dk1"/>
              </a:solidFill>
              <a:latin typeface="Arial"/>
              <a:ea typeface="Arial"/>
              <a:cs typeface="Arial"/>
              <a:sym typeface="Arial"/>
            </a:endParaRPr>
          </a:p>
          <a:p>
            <a:pPr marL="265113" marR="0" lvl="0" indent="-265113"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territoriale a changé, tous les noms sont valides comme </a:t>
            </a:r>
            <a:endParaRPr/>
          </a:p>
          <a:p>
            <a:pPr marL="265113" marR="0" lvl="0" indent="-265113"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vedettes-matière et comme subdivisions géographiques</a:t>
            </a:r>
            <a:endParaRPr/>
          </a:p>
          <a:p>
            <a:pPr marL="2682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984250" lvl="0" indent="-984250" algn="l" rtl="0">
              <a:lnSpc>
                <a:spcPct val="90000"/>
              </a:lnSpc>
              <a:spcBef>
                <a:spcPts val="1000"/>
              </a:spcBef>
              <a:spcAft>
                <a:spcPts val="0"/>
              </a:spcAft>
              <a:buSzPts val="2400"/>
              <a:buNone/>
            </a:pPr>
            <a:endParaRPr sz="2400" b="0" i="0" u="none" strike="noStrike" cap="none">
              <a:solidFill>
                <a:schemeClr val="dk1"/>
              </a:solidFill>
              <a:latin typeface="Arial"/>
              <a:ea typeface="Arial"/>
              <a:cs typeface="Arial"/>
              <a:sym typeface="Arial"/>
            </a:endParaRPr>
          </a:p>
          <a:p>
            <a:pPr marL="984250" lvl="0" indent="-984250" algn="l" rtl="0">
              <a:lnSpc>
                <a:spcPct val="90000"/>
              </a:lnSpc>
              <a:spcBef>
                <a:spcPts val="1000"/>
              </a:spcBef>
              <a:spcAft>
                <a:spcPts val="0"/>
              </a:spcAft>
              <a:buSzPts val="2400"/>
              <a:buNone/>
            </a:pPr>
            <a:r>
              <a:rPr lang="fr-FR" sz="2400" b="0" i="0" u="none" strike="noStrike" cap="none">
                <a:solidFill>
                  <a:schemeClr val="dk1"/>
                </a:solidFill>
                <a:latin typeface="Arial"/>
                <a:ea typeface="Arial"/>
                <a:cs typeface="Arial"/>
                <a:sym typeface="Arial"/>
              </a:rPr>
              <a:t>151    	</a:t>
            </a:r>
            <a:r>
              <a:rPr lang="fr-FR" sz="2400">
                <a:latin typeface="Arial"/>
                <a:ea typeface="Arial"/>
                <a:cs typeface="Arial"/>
                <a:sym typeface="Arial"/>
              </a:rPr>
              <a:t>Tchécoslovaquie			</a:t>
            </a:r>
            <a:r>
              <a:rPr lang="fr-FR" sz="2400" b="0" i="0" u="none" strike="noStrike" cap="none">
                <a:solidFill>
                  <a:schemeClr val="dk1"/>
                </a:solidFill>
                <a:latin typeface="Arial"/>
                <a:ea typeface="Arial"/>
                <a:cs typeface="Arial"/>
                <a:sym typeface="Arial"/>
              </a:rPr>
              <a:t>151    Allemagne (Est)</a:t>
            </a:r>
            <a:endParaRPr sz="2400"/>
          </a:p>
          <a:p>
            <a:pPr marL="984250" lvl="0" indent="-984250" algn="l" rtl="0">
              <a:lnSpc>
                <a:spcPct val="90000"/>
              </a:lnSpc>
              <a:spcBef>
                <a:spcPts val="1000"/>
              </a:spcBef>
              <a:spcAft>
                <a:spcPts val="0"/>
              </a:spcAft>
              <a:buSzPts val="3000"/>
              <a:buNone/>
            </a:pPr>
            <a:r>
              <a:rPr lang="fr-FR" sz="2400">
                <a:latin typeface="Arial"/>
                <a:ea typeface="Arial"/>
                <a:cs typeface="Arial"/>
                <a:sym typeface="Arial"/>
              </a:rPr>
              <a:t>551	République tchèque	</a:t>
            </a:r>
            <a:r>
              <a:rPr lang="fr-FR" sz="2400" b="0" i="0" u="none" strike="noStrike" cap="none">
                <a:solidFill>
                  <a:schemeClr val="dk1"/>
                </a:solidFill>
                <a:latin typeface="Arial"/>
                <a:ea typeface="Arial"/>
                <a:cs typeface="Arial"/>
                <a:sym typeface="Arial"/>
              </a:rPr>
              <a:t>	551    </a:t>
            </a:r>
            <a:r>
              <a:rPr lang="fr-FR" sz="2400">
                <a:latin typeface="Arial"/>
                <a:ea typeface="Arial"/>
                <a:cs typeface="Arial"/>
                <a:sym typeface="Arial"/>
              </a:rPr>
              <a:t>Allemagne     </a:t>
            </a:r>
            <a:endParaRPr sz="2400" b="0" i="0" u="none" strike="noStrike" cap="none">
              <a:solidFill>
                <a:schemeClr val="dk1"/>
              </a:solidFill>
              <a:latin typeface="Arial"/>
              <a:ea typeface="Arial"/>
              <a:cs typeface="Arial"/>
              <a:sym typeface="Arial"/>
            </a:endParaRPr>
          </a:p>
          <a:p>
            <a:pPr marL="984250" lvl="0" indent="-984250" algn="l" rtl="0">
              <a:lnSpc>
                <a:spcPct val="90000"/>
              </a:lnSpc>
              <a:spcBef>
                <a:spcPts val="1000"/>
              </a:spcBef>
              <a:spcAft>
                <a:spcPts val="0"/>
              </a:spcAft>
              <a:buSzPts val="3000"/>
              <a:buNone/>
            </a:pPr>
            <a:r>
              <a:rPr lang="fr-FR" sz="2400">
                <a:latin typeface="Arial"/>
                <a:ea typeface="Arial"/>
                <a:cs typeface="Arial"/>
                <a:sym typeface="Arial"/>
              </a:rPr>
              <a:t>551</a:t>
            </a:r>
            <a:r>
              <a:rPr lang="fr-FR" sz="2400" b="0" i="0" u="none" strike="noStrike" cap="none">
                <a:solidFill>
                  <a:schemeClr val="dk1"/>
                </a:solidFill>
                <a:latin typeface="Arial"/>
                <a:ea typeface="Arial"/>
                <a:cs typeface="Arial"/>
                <a:sym typeface="Arial"/>
              </a:rPr>
              <a:t>    	Slovaquie				781 _0 $z </a:t>
            </a:r>
            <a:r>
              <a:rPr lang="fr-FR" sz="2400">
                <a:latin typeface="Arial"/>
                <a:ea typeface="Arial"/>
                <a:cs typeface="Arial"/>
                <a:sym typeface="Arial"/>
              </a:rPr>
              <a:t>Allemagne </a:t>
            </a:r>
            <a:r>
              <a:rPr lang="fr-FR" sz="2400" b="0" i="0" u="none" strike="noStrike" cap="none">
                <a:solidFill>
                  <a:schemeClr val="dk1"/>
                </a:solidFill>
                <a:latin typeface="Arial"/>
                <a:ea typeface="Arial"/>
                <a:cs typeface="Arial"/>
                <a:sym typeface="Arial"/>
              </a:rPr>
              <a:t>(Est)</a:t>
            </a:r>
            <a:endParaRPr sz="2400"/>
          </a:p>
          <a:p>
            <a:pPr marL="984250" lvl="0" indent="-984250" algn="l" rtl="0">
              <a:lnSpc>
                <a:spcPct val="90000"/>
              </a:lnSpc>
              <a:spcBef>
                <a:spcPts val="1000"/>
              </a:spcBef>
              <a:spcAft>
                <a:spcPts val="0"/>
              </a:spcAft>
              <a:buSzPts val="3000"/>
              <a:buNone/>
            </a:pPr>
            <a:r>
              <a:rPr lang="fr-FR" sz="2400" b="0" i="0" u="none" strike="noStrike" cap="none">
                <a:solidFill>
                  <a:schemeClr val="dk1"/>
                </a:solidFill>
                <a:latin typeface="Arial"/>
                <a:ea typeface="Arial"/>
                <a:cs typeface="Arial"/>
                <a:sym typeface="Arial"/>
              </a:rPr>
              <a:t>781 _0 $z </a:t>
            </a:r>
            <a:r>
              <a:rPr lang="fr-FR" sz="2400">
                <a:latin typeface="Arial"/>
                <a:ea typeface="Arial"/>
                <a:cs typeface="Arial"/>
                <a:sym typeface="Arial"/>
              </a:rPr>
              <a:t>Tchécoslovaquie</a:t>
            </a:r>
            <a:endParaRPr sz="2400" b="0" i="0" u="none" strike="noStrike" cap="none">
              <a:solidFill>
                <a:schemeClr val="dk1"/>
              </a:solidFill>
              <a:latin typeface="Arial"/>
              <a:ea typeface="Arial"/>
              <a:cs typeface="Arial"/>
              <a:sym typeface="Arial"/>
            </a:endParaRPr>
          </a:p>
        </p:txBody>
      </p:sp>
      <p:sp>
        <p:nvSpPr>
          <p:cNvPr id="1192" name="Google Shape;119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93" name="Google Shape;119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125</a:t>
            </a:fld>
            <a:endParaRPr/>
          </a:p>
        </p:txBody>
      </p:sp>
      <p:sp>
        <p:nvSpPr>
          <p:cNvPr id="1194" name="Google Shape;1194;p137"/>
          <p:cNvSpPr txBox="1"/>
          <p:nvPr/>
        </p:nvSpPr>
        <p:spPr>
          <a:xfrm>
            <a:off x="838200" y="3121130"/>
            <a:ext cx="3744685" cy="1391150"/>
          </a:xfrm>
          <a:prstGeom prst="rect">
            <a:avLst/>
          </a:prstGeom>
          <a:noFill/>
          <a:ln>
            <a:noFill/>
          </a:ln>
        </p:spPr>
        <p:txBody>
          <a:bodyPr spcFirstLastPara="1" wrap="square" lIns="91425" tIns="45700" rIns="91425" bIns="45700" anchor="t" anchorCtr="0">
            <a:spAutoFit/>
          </a:bodyPr>
          <a:lstStyle/>
          <a:p>
            <a:pPr marL="268288" marR="0" lvl="0" indent="0" algn="l" rtl="0">
              <a:lnSpc>
                <a:spcPct val="90000"/>
              </a:lnSpc>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Utilisation de la vedette — </a:t>
            </a:r>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Vedette principale ou secondaire : a</a:t>
            </a:r>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Utilisation de la vedette — </a:t>
            </a:r>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Vedette-matière secondaire : a</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137"/>
          <p:cNvSpPr txBox="1"/>
          <p:nvPr/>
        </p:nvSpPr>
        <p:spPr>
          <a:xfrm>
            <a:off x="6281057" y="3121130"/>
            <a:ext cx="3744685" cy="1391150"/>
          </a:xfrm>
          <a:prstGeom prst="rect">
            <a:avLst/>
          </a:prstGeom>
          <a:noFill/>
          <a:ln>
            <a:noFill/>
          </a:ln>
        </p:spPr>
        <p:txBody>
          <a:bodyPr spcFirstLastPara="1" wrap="square" lIns="91425" tIns="45700" rIns="91425" bIns="45700" anchor="t" anchorCtr="0">
            <a:spAutoFit/>
          </a:bodyPr>
          <a:lstStyle/>
          <a:p>
            <a:pPr marL="268288" marR="0" lvl="0" indent="0" algn="l" rtl="0">
              <a:lnSpc>
                <a:spcPct val="90000"/>
              </a:lnSpc>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Utilisation de la vedette — </a:t>
            </a:r>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Vedette principale ou secondaire : a</a:t>
            </a:r>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Utilisation de la vedette — </a:t>
            </a:r>
            <a:endParaRPr/>
          </a:p>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Vedette-matière secondaire : a</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38"/>
          <p:cNvSpPr txBox="1">
            <a:spLocks noGrp="1"/>
          </p:cNvSpPr>
          <p:nvPr>
            <p:ph type="body" idx="1"/>
          </p:nvPr>
        </p:nvSpPr>
        <p:spPr>
          <a:xfrm>
            <a:off x="838200" y="19100"/>
            <a:ext cx="10515600" cy="95647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fr-FR" b="1"/>
              <a:t>Utilisation de la vedette — Vedette principale ou secondaire : a</a:t>
            </a:r>
            <a:endParaRPr/>
          </a:p>
          <a:p>
            <a:pPr marL="0" lvl="0" indent="0" algn="l" rtl="0">
              <a:lnSpc>
                <a:spcPct val="90000"/>
              </a:lnSpc>
              <a:spcBef>
                <a:spcPts val="0"/>
              </a:spcBef>
              <a:spcAft>
                <a:spcPts val="0"/>
              </a:spcAft>
              <a:buSzPts val="2800"/>
              <a:buNone/>
            </a:pPr>
            <a:r>
              <a:rPr lang="fr-FR" b="1"/>
              <a:t>Utilisation de la vedette — Vedette-matière secondaire : a</a:t>
            </a:r>
            <a:endParaRPr/>
          </a:p>
        </p:txBody>
      </p:sp>
      <p:sp>
        <p:nvSpPr>
          <p:cNvPr id="1201" name="Google Shape;1201;p1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02" name="Google Shape;1202;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126</a:t>
            </a:fld>
            <a:endParaRPr/>
          </a:p>
        </p:txBody>
      </p:sp>
      <p:pic>
        <p:nvPicPr>
          <p:cNvPr id="1203" name="Google Shape;1203;p138"/>
          <p:cNvPicPr preferRelativeResize="0"/>
          <p:nvPr/>
        </p:nvPicPr>
        <p:blipFill rotWithShape="1">
          <a:blip r:embed="rId3">
            <a:alphaModFix/>
          </a:blip>
          <a:srcRect/>
          <a:stretch/>
        </p:blipFill>
        <p:spPr>
          <a:xfrm>
            <a:off x="2044559" y="975574"/>
            <a:ext cx="8102881" cy="5713091"/>
          </a:xfrm>
          <a:prstGeom prst="rect">
            <a:avLst/>
          </a:prstGeom>
          <a:noFill/>
          <a:ln w="9525" cap="flat" cmpd="sng">
            <a:solidFill>
              <a:schemeClr val="dk1"/>
            </a:solidFill>
            <a:prstDash val="solid"/>
            <a:round/>
            <a:headEnd type="none" w="sm" len="sm"/>
            <a:tailEnd type="none" w="sm" len="sm"/>
          </a:ln>
        </p:spPr>
      </p:pic>
      <p:pic>
        <p:nvPicPr>
          <p:cNvPr id="1204" name="Google Shape;1204;p138"/>
          <p:cNvPicPr preferRelativeResize="0"/>
          <p:nvPr/>
        </p:nvPicPr>
        <p:blipFill rotWithShape="1">
          <a:blip r:embed="rId4">
            <a:alphaModFix/>
          </a:blip>
          <a:srcRect/>
          <a:stretch/>
        </p:blipFill>
        <p:spPr>
          <a:xfrm>
            <a:off x="2044559" y="6188633"/>
            <a:ext cx="2916381" cy="46266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39"/>
          <p:cNvSpPr txBox="1">
            <a:spLocks noGrp="1"/>
          </p:cNvSpPr>
          <p:nvPr>
            <p:ph type="title"/>
          </p:nvPr>
        </p:nvSpPr>
        <p:spPr>
          <a:xfrm>
            <a:off x="357352" y="374625"/>
            <a:ext cx="11477296" cy="7129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Utilisation des zones optionnelles</a:t>
            </a:r>
            <a:endParaRPr sz="4400" b="0" i="0" u="none" strike="noStrike" cap="none">
              <a:solidFill>
                <a:schemeClr val="dk1"/>
              </a:solidFill>
              <a:latin typeface="Arial"/>
              <a:ea typeface="Arial"/>
              <a:cs typeface="Arial"/>
              <a:sym typeface="Arial"/>
            </a:endParaRPr>
          </a:p>
        </p:txBody>
      </p:sp>
      <p:sp>
        <p:nvSpPr>
          <p:cNvPr id="1210" name="Google Shape;1210;p139"/>
          <p:cNvSpPr txBox="1">
            <a:spLocks noGrp="1"/>
          </p:cNvSpPr>
          <p:nvPr>
            <p:ph type="body" idx="1"/>
          </p:nvPr>
        </p:nvSpPr>
        <p:spPr>
          <a:xfrm>
            <a:off x="997169" y="1087527"/>
            <a:ext cx="10197662" cy="486186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700"/>
              <a:buFont typeface="Arial"/>
              <a:buChar char="•"/>
            </a:pPr>
            <a:r>
              <a:rPr lang="fr-FR" sz="2700" b="0" i="0" u="none" strike="noStrike" cap="none">
                <a:solidFill>
                  <a:schemeClr val="dk1"/>
                </a:solidFill>
                <a:latin typeface="Arial"/>
                <a:ea typeface="Arial"/>
                <a:cs typeface="Arial"/>
                <a:sym typeface="Arial"/>
              </a:rPr>
              <a:t>Utiliser ces zones seulement avec les lieux géographiques :</a:t>
            </a:r>
            <a:endParaRPr sz="2700" b="0" i="0" u="none" strike="noStrike" cap="none">
              <a:solidFill>
                <a:schemeClr val="dk1"/>
              </a:solidFill>
              <a:latin typeface="Arial"/>
              <a:ea typeface="Arial"/>
              <a:cs typeface="Arial"/>
              <a:sym typeface="Arial"/>
            </a:endParaRPr>
          </a:p>
          <a:p>
            <a:pPr marL="890588" marR="0" lvl="1" indent="-433388"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034 (coordonnées géographiques codées)</a:t>
            </a:r>
            <a:endParaRPr sz="2500" b="0" i="0" u="none" strike="noStrike" cap="none">
              <a:solidFill>
                <a:schemeClr val="dk1"/>
              </a:solidFill>
              <a:latin typeface="Arial"/>
              <a:ea typeface="Arial"/>
              <a:cs typeface="Arial"/>
              <a:sym typeface="Arial"/>
            </a:endParaRPr>
          </a:p>
          <a:p>
            <a:pPr marL="890588" marR="0" lvl="1" indent="-433388"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043 (code de région géographique)</a:t>
            </a:r>
            <a:endParaRPr/>
          </a:p>
          <a:p>
            <a:pPr marL="890588" marR="0" lvl="1" indent="-433388" algn="l" rtl="0">
              <a:lnSpc>
                <a:spcPct val="90000"/>
              </a:lnSpc>
              <a:spcBef>
                <a:spcPts val="500"/>
              </a:spcBef>
              <a:spcAft>
                <a:spcPts val="0"/>
              </a:spcAft>
              <a:buClr>
                <a:schemeClr val="dk1"/>
              </a:buClr>
              <a:buSzPts val="2700"/>
              <a:buFont typeface="Arial"/>
              <a:buNone/>
            </a:pPr>
            <a:r>
              <a:rPr lang="fr-FR" sz="2500">
                <a:latin typeface="Arial"/>
                <a:ea typeface="Arial"/>
                <a:cs typeface="Arial"/>
                <a:sym typeface="Arial"/>
              </a:rPr>
              <a:t>			</a:t>
            </a:r>
            <a:r>
              <a:rPr lang="fr-FR">
                <a:latin typeface="Arial"/>
                <a:ea typeface="Arial"/>
                <a:cs typeface="Arial"/>
                <a:sym typeface="Arial"/>
              </a:rPr>
              <a:t>- </a:t>
            </a:r>
            <a:r>
              <a:rPr lang="fr-FR" sz="2000">
                <a:latin typeface="Arial"/>
                <a:ea typeface="Arial"/>
                <a:cs typeface="Arial"/>
                <a:sym typeface="Arial"/>
              </a:rPr>
              <a:t>BAnQ utilise des codes locaux pour les régions administratives du 		Québec dans la sous-zone $b avec le code $2 cagraq</a:t>
            </a:r>
            <a:endParaRPr sz="2000">
              <a:latin typeface="Arial"/>
              <a:ea typeface="Arial"/>
              <a:cs typeface="Arial"/>
              <a:sym typeface="Arial"/>
            </a:endParaRPr>
          </a:p>
          <a:p>
            <a:pPr marL="890588" lvl="1" indent="-433388" algn="l" rtl="0">
              <a:lnSpc>
                <a:spcPct val="90000"/>
              </a:lnSpc>
              <a:spcBef>
                <a:spcPts val="500"/>
              </a:spcBef>
              <a:spcAft>
                <a:spcPts val="0"/>
              </a:spcAft>
              <a:buSzPts val="2700"/>
              <a:buNone/>
            </a:pPr>
            <a:r>
              <a:rPr lang="fr-FR" sz="2000" b="0" i="0" u="none" strike="noStrike" cap="none">
                <a:solidFill>
                  <a:schemeClr val="dk1"/>
                </a:solidFill>
                <a:latin typeface="Arial"/>
                <a:ea typeface="Arial"/>
                <a:cs typeface="Arial"/>
                <a:sym typeface="Arial"/>
              </a:rPr>
              <a:t>				043 __ </a:t>
            </a:r>
            <a:r>
              <a:rPr lang="fr-FR" sz="2000">
                <a:latin typeface="Arial"/>
                <a:ea typeface="Arial"/>
                <a:cs typeface="Arial"/>
                <a:sym typeface="Arial"/>
              </a:rPr>
              <a:t>n-cn-qu $b n-cn-qb $2 cagraq</a:t>
            </a:r>
            <a:endParaRPr sz="2500" b="0" i="0" u="none" strike="noStrike" cap="none">
              <a:solidFill>
                <a:schemeClr val="dk1"/>
              </a:solidFill>
              <a:latin typeface="Arial"/>
              <a:ea typeface="Arial"/>
              <a:cs typeface="Arial"/>
              <a:sym typeface="Arial"/>
            </a:endParaRPr>
          </a:p>
          <a:p>
            <a:pPr marL="890588" marR="0" lvl="1" indent="-433388"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781 (forme de subdivision géographique)</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a:t>
            </a:r>
            <a:r>
              <a:rPr lang="fr-FR" sz="2700" b="0" i="0" u="none" strike="noStrike" cap="none">
                <a:solidFill>
                  <a:schemeClr val="dk1"/>
                </a:solidFill>
                <a:latin typeface="Arial"/>
                <a:ea typeface="Arial"/>
                <a:cs typeface="Arial"/>
                <a:sym typeface="Arial"/>
              </a:rPr>
              <a:t>Peuvent aussi être utilisées :</a:t>
            </a:r>
            <a:endParaRPr sz="2700" b="0" i="0" u="none" strike="noStrike" cap="none">
              <a:solidFill>
                <a:schemeClr val="dk1"/>
              </a:solidFill>
              <a:latin typeface="Arial"/>
              <a:ea typeface="Arial"/>
              <a:cs typeface="Arial"/>
              <a:sym typeface="Arial"/>
            </a:endParaRPr>
          </a:p>
          <a:p>
            <a:pPr marL="722313" marR="0" lvl="1" indent="0"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024 (autres identificateurs normalisés)</a:t>
            </a:r>
            <a:endParaRPr sz="2500" b="0" i="0" u="none" strike="noStrike" cap="none">
              <a:solidFill>
                <a:schemeClr val="dk1"/>
              </a:solidFill>
              <a:latin typeface="Arial"/>
              <a:ea typeface="Arial"/>
              <a:cs typeface="Arial"/>
              <a:sym typeface="Arial"/>
            </a:endParaRPr>
          </a:p>
          <a:p>
            <a:pPr marL="722313" marR="0" lvl="1" indent="0"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 </a:t>
            </a:r>
            <a:r>
              <a:rPr lang="fr-FR" sz="2500" b="0" i="0" u="none" strike="noStrike" cap="none">
                <a:solidFill>
                  <a:schemeClr val="dk1"/>
                </a:solidFill>
                <a:latin typeface="Arial"/>
                <a:ea typeface="Arial"/>
                <a:cs typeface="Arial"/>
                <a:sym typeface="Arial"/>
              </a:rPr>
              <a:t>046 (dates de début et de fin)</a:t>
            </a:r>
            <a:endParaRPr sz="2500" b="0" i="0" u="none" strike="noStrike" cap="none">
              <a:solidFill>
                <a:schemeClr val="dk1"/>
              </a:solidFill>
              <a:latin typeface="Arial"/>
              <a:ea typeface="Arial"/>
              <a:cs typeface="Arial"/>
              <a:sym typeface="Arial"/>
            </a:endParaRPr>
          </a:p>
          <a:p>
            <a:pPr marL="722313" marR="0" lvl="1" indent="0"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3XXs (type de juridiction; autre désignation; pays associé; 	autre lieu associé; adresse; langue associée; etc.)</a:t>
            </a:r>
            <a:endParaRPr/>
          </a:p>
          <a:p>
            <a:pPr marL="722313" marR="0" lvl="1" indent="0" algn="l" rtl="0">
              <a:lnSpc>
                <a:spcPct val="90000"/>
              </a:lnSpc>
              <a:spcBef>
                <a:spcPts val="500"/>
              </a:spcBef>
              <a:spcAft>
                <a:spcPts val="0"/>
              </a:spcAft>
              <a:buClr>
                <a:schemeClr val="dk1"/>
              </a:buClr>
              <a:buSzPts val="2700"/>
              <a:buFont typeface="Arial"/>
              <a:buNone/>
            </a:pPr>
            <a:r>
              <a:rPr lang="fr-FR" sz="2700">
                <a:latin typeface="Arial"/>
                <a:ea typeface="Arial"/>
                <a:cs typeface="Arial"/>
                <a:sym typeface="Arial"/>
              </a:rPr>
              <a:t>	</a:t>
            </a:r>
            <a:r>
              <a:rPr lang="fr-FR" sz="2700" b="0" i="0" u="none" strike="noStrike" cap="none">
                <a:solidFill>
                  <a:schemeClr val="dk1"/>
                </a:solidFill>
                <a:latin typeface="Arial"/>
                <a:ea typeface="Arial"/>
                <a:cs typeface="Arial"/>
                <a:sym typeface="Arial"/>
              </a:rPr>
              <a:t>–</a:t>
            </a:r>
            <a:r>
              <a:rPr lang="fr-FR" sz="2500" b="0" i="0" u="none" strike="noStrike" cap="none">
                <a:solidFill>
                  <a:schemeClr val="dk1"/>
                </a:solidFill>
                <a:latin typeface="Arial"/>
                <a:ea typeface="Arial"/>
                <a:cs typeface="Arial"/>
                <a:sym typeface="Arial"/>
              </a:rPr>
              <a:t> 678 (données historiques)</a:t>
            </a:r>
            <a:endParaRPr sz="2500" b="0" i="0" u="none" strike="noStrike" cap="none">
              <a:solidFill>
                <a:schemeClr val="dk1"/>
              </a:solidFill>
              <a:latin typeface="Arial"/>
              <a:ea typeface="Arial"/>
              <a:cs typeface="Arial"/>
              <a:sym typeface="Arial"/>
            </a:endParaRPr>
          </a:p>
        </p:txBody>
      </p:sp>
      <p:sp>
        <p:nvSpPr>
          <p:cNvPr id="1211" name="Google Shape;1211;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212" name="Google Shape;1212;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140"/>
          <p:cNvSpPr/>
          <p:nvPr/>
        </p:nvSpPr>
        <p:spPr>
          <a:xfrm>
            <a:off x="8565542" y="85639"/>
            <a:ext cx="2604609" cy="675329"/>
          </a:xfrm>
          <a:prstGeom prst="rect">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1" u="none" strike="noStrike" cap="none">
                <a:solidFill>
                  <a:srgbClr val="7030A0"/>
                </a:solidFill>
                <a:latin typeface="Calibri"/>
                <a:ea typeface="Calibri"/>
                <a:cs typeface="Calibri"/>
                <a:sym typeface="Calibri"/>
              </a:rPr>
              <a:t>Zones optionnelles</a:t>
            </a:r>
            <a:endParaRPr sz="2400" b="1" i="1" u="none" strike="noStrike" cap="none">
              <a:solidFill>
                <a:srgbClr val="7030A0"/>
              </a:solidFill>
              <a:latin typeface="Calibri"/>
              <a:ea typeface="Calibri"/>
              <a:cs typeface="Calibri"/>
              <a:sym typeface="Calibri"/>
            </a:endParaRPr>
          </a:p>
        </p:txBody>
      </p:sp>
      <p:sp>
        <p:nvSpPr>
          <p:cNvPr id="1218" name="Google Shape;1218;p140"/>
          <p:cNvSpPr txBox="1"/>
          <p:nvPr/>
        </p:nvSpPr>
        <p:spPr>
          <a:xfrm>
            <a:off x="2667000" y="302750"/>
            <a:ext cx="6858000" cy="6000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3300" b="0" i="0" u="none" strike="noStrike" cap="none">
                <a:solidFill>
                  <a:schemeClr val="dk1"/>
                </a:solidFill>
                <a:latin typeface="Calibri"/>
                <a:ea typeface="Calibri"/>
                <a:cs typeface="Calibri"/>
                <a:sym typeface="Calibri"/>
              </a:rPr>
              <a:t>024</a:t>
            </a:r>
            <a:endParaRPr/>
          </a:p>
        </p:txBody>
      </p:sp>
      <p:pic>
        <p:nvPicPr>
          <p:cNvPr id="1219" name="Google Shape;1219;p140"/>
          <p:cNvPicPr preferRelativeResize="0"/>
          <p:nvPr/>
        </p:nvPicPr>
        <p:blipFill rotWithShape="1">
          <a:blip r:embed="rId3">
            <a:alphaModFix/>
          </a:blip>
          <a:srcRect/>
          <a:stretch/>
        </p:blipFill>
        <p:spPr>
          <a:xfrm>
            <a:off x="2392907" y="761879"/>
            <a:ext cx="6632811" cy="6096241"/>
          </a:xfrm>
          <a:prstGeom prst="rect">
            <a:avLst/>
          </a:prstGeom>
          <a:noFill/>
          <a:ln>
            <a:noFill/>
          </a:ln>
        </p:spPr>
      </p:pic>
      <p:sp>
        <p:nvSpPr>
          <p:cNvPr id="1220" name="Google Shape;1220;p140"/>
          <p:cNvSpPr/>
          <p:nvPr/>
        </p:nvSpPr>
        <p:spPr>
          <a:xfrm>
            <a:off x="2294234" y="1568224"/>
            <a:ext cx="5556020" cy="80760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1" name="Google Shape;1221;p14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22" name="Google Shape;1222;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141"/>
          <p:cNvPicPr preferRelativeResize="0"/>
          <p:nvPr/>
        </p:nvPicPr>
        <p:blipFill rotWithShape="1">
          <a:blip r:embed="rId3">
            <a:alphaModFix/>
          </a:blip>
          <a:srcRect/>
          <a:stretch/>
        </p:blipFill>
        <p:spPr>
          <a:xfrm>
            <a:off x="8073237" y="136303"/>
            <a:ext cx="2712955" cy="713294"/>
          </a:xfrm>
          <a:prstGeom prst="rect">
            <a:avLst/>
          </a:prstGeom>
          <a:noFill/>
          <a:ln>
            <a:noFill/>
          </a:ln>
        </p:spPr>
      </p:pic>
      <p:sp>
        <p:nvSpPr>
          <p:cNvPr id="1228" name="Google Shape;1228;p141"/>
          <p:cNvSpPr txBox="1"/>
          <p:nvPr/>
        </p:nvSpPr>
        <p:spPr>
          <a:xfrm>
            <a:off x="2412357" y="163249"/>
            <a:ext cx="6858000" cy="6000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3300" b="0" i="0" u="none" strike="noStrike" cap="none">
                <a:solidFill>
                  <a:schemeClr val="dk1"/>
                </a:solidFill>
                <a:latin typeface="Calibri"/>
                <a:ea typeface="Calibri"/>
                <a:cs typeface="Calibri"/>
                <a:sym typeface="Calibri"/>
              </a:rPr>
              <a:t>034, 043</a:t>
            </a:r>
            <a:endParaRPr/>
          </a:p>
        </p:txBody>
      </p:sp>
      <p:pic>
        <p:nvPicPr>
          <p:cNvPr id="1229" name="Google Shape;1229;p141"/>
          <p:cNvPicPr preferRelativeResize="0"/>
          <p:nvPr/>
        </p:nvPicPr>
        <p:blipFill rotWithShape="1">
          <a:blip r:embed="rId4">
            <a:alphaModFix/>
          </a:blip>
          <a:srcRect/>
          <a:stretch/>
        </p:blipFill>
        <p:spPr>
          <a:xfrm>
            <a:off x="609600" y="1036638"/>
            <a:ext cx="11030857" cy="5262562"/>
          </a:xfrm>
          <a:prstGeom prst="rect">
            <a:avLst/>
          </a:prstGeom>
          <a:noFill/>
          <a:ln>
            <a:noFill/>
          </a:ln>
        </p:spPr>
      </p:pic>
      <p:sp>
        <p:nvSpPr>
          <p:cNvPr id="1230" name="Google Shape;1230;p141"/>
          <p:cNvSpPr/>
          <p:nvPr/>
        </p:nvSpPr>
        <p:spPr>
          <a:xfrm>
            <a:off x="474699" y="1411483"/>
            <a:ext cx="4997187" cy="107046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1" name="Google Shape;1231;p141"/>
          <p:cNvSpPr/>
          <p:nvPr/>
        </p:nvSpPr>
        <p:spPr>
          <a:xfrm>
            <a:off x="477685" y="2519512"/>
            <a:ext cx="1817226" cy="277791"/>
          </a:xfrm>
          <a:prstGeom prst="rect">
            <a:avLst/>
          </a:prstGeom>
          <a:noFill/>
          <a:ln w="25400"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2" name="Google Shape;1232;p14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33" name="Google Shape;1233;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129</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5" descr="ScreenShot435.bmp"/>
          <p:cNvPicPr preferRelativeResize="0"/>
          <p:nvPr/>
        </p:nvPicPr>
        <p:blipFill rotWithShape="1">
          <a:blip r:embed="rId3">
            <a:alphaModFix/>
          </a:blip>
          <a:srcRect/>
          <a:stretch/>
        </p:blipFill>
        <p:spPr>
          <a:xfrm>
            <a:off x="3657601" y="30164"/>
            <a:ext cx="5324475" cy="6827837"/>
          </a:xfrm>
          <a:prstGeom prst="rect">
            <a:avLst/>
          </a:prstGeom>
          <a:noFill/>
          <a:ln>
            <a:noFill/>
          </a:ln>
        </p:spPr>
      </p:pic>
      <p:sp>
        <p:nvSpPr>
          <p:cNvPr id="196" name="Google Shape;196;p25"/>
          <p:cNvSpPr/>
          <p:nvPr/>
        </p:nvSpPr>
        <p:spPr>
          <a:xfrm>
            <a:off x="3352800" y="6172200"/>
            <a:ext cx="4191000" cy="5334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7" name="Google Shape;197;p25"/>
          <p:cNvSpPr/>
          <p:nvPr/>
        </p:nvSpPr>
        <p:spPr>
          <a:xfrm>
            <a:off x="6553200" y="3015917"/>
            <a:ext cx="3124200" cy="1631216"/>
          </a:xfrm>
          <a:prstGeom prst="rect">
            <a:avLst/>
          </a:prstGeom>
          <a:solidFill>
            <a:schemeClr val="lt1"/>
          </a:solidFill>
          <a:ln w="25400" cap="flat" cmpd="sng">
            <a:solidFill>
              <a:srgbClr val="703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États-Unis. Embassy (Tanzanie)</a:t>
            </a:r>
            <a:endParaRPr/>
          </a:p>
        </p:txBody>
      </p:sp>
      <p:sp>
        <p:nvSpPr>
          <p:cNvPr id="198" name="Google Shape;198;p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fr-FR"/>
              <a:t>Module 5 : Description des lieux</a:t>
            </a:r>
            <a:endParaRPr/>
          </a:p>
        </p:txBody>
      </p:sp>
      <p:sp>
        <p:nvSpPr>
          <p:cNvPr id="199" name="Google Shape;19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38" name="Google Shape;1238;p142"/>
          <p:cNvPicPr preferRelativeResize="0"/>
          <p:nvPr/>
        </p:nvPicPr>
        <p:blipFill rotWithShape="1">
          <a:blip r:embed="rId3">
            <a:alphaModFix/>
          </a:blip>
          <a:srcRect/>
          <a:stretch/>
        </p:blipFill>
        <p:spPr>
          <a:xfrm>
            <a:off x="779167" y="7890"/>
            <a:ext cx="8544910" cy="6667994"/>
          </a:xfrm>
          <a:prstGeom prst="rect">
            <a:avLst/>
          </a:prstGeom>
          <a:noFill/>
          <a:ln>
            <a:noFill/>
          </a:ln>
        </p:spPr>
      </p:pic>
      <p:sp>
        <p:nvSpPr>
          <p:cNvPr id="1239" name="Google Shape;1239;p14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40" name="Google Shape;1240;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130</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43"/>
          <p:cNvSpPr txBox="1">
            <a:spLocks noGrp="1"/>
          </p:cNvSpPr>
          <p:nvPr>
            <p:ph type="body" idx="1"/>
          </p:nvPr>
        </p:nvSpPr>
        <p:spPr>
          <a:xfrm>
            <a:off x="488731" y="157656"/>
            <a:ext cx="11083159" cy="6526924"/>
          </a:xfrm>
          <a:prstGeom prst="rect">
            <a:avLst/>
          </a:prstGeom>
          <a:noFill/>
          <a:ln>
            <a:noFill/>
          </a:ln>
        </p:spPr>
        <p:txBody>
          <a:bodyPr spcFirstLastPara="1" wrap="square" lIns="91425" tIns="45700" rIns="91425" bIns="45700" anchor="t" anchorCtr="0">
            <a:noAutofit/>
          </a:bodyPr>
          <a:lstStyle/>
          <a:p>
            <a:pPr marL="361950" lvl="0" indent="0" algn="l" rtl="0">
              <a:lnSpc>
                <a:spcPct val="70000"/>
              </a:lnSpc>
              <a:spcBef>
                <a:spcPts val="0"/>
              </a:spcBef>
              <a:spcAft>
                <a:spcPts val="0"/>
              </a:spcAft>
              <a:buSzPts val="2000"/>
              <a:buNone/>
            </a:pPr>
            <a:r>
              <a:rPr lang="fr-FR" sz="2000" b="0" i="0" u="none" strike="noStrike" cap="none">
                <a:solidFill>
                  <a:schemeClr val="dk1"/>
                </a:solidFill>
                <a:latin typeface="Calibri"/>
                <a:ea typeface="Calibri"/>
                <a:cs typeface="Calibri"/>
                <a:sym typeface="Calibri"/>
              </a:rPr>
              <a:t>$d </a:t>
            </a:r>
            <a:r>
              <a:rPr lang="fr-FR" sz="2000"/>
              <a:t>Coordonnées – longitude ouest</a:t>
            </a:r>
            <a:r>
              <a:rPr lang="fr-FR" sz="2000" b="0" i="0" u="none" strike="noStrike" cap="none">
                <a:solidFill>
                  <a:schemeClr val="dk1"/>
                </a:solidFill>
                <a:latin typeface="Calibri"/>
                <a:ea typeface="Calibri"/>
                <a:cs typeface="Calibri"/>
                <a:sym typeface="Calibri"/>
              </a:rPr>
              <a:t>					    </a:t>
            </a:r>
            <a:r>
              <a:rPr lang="fr-FR" sz="3187" b="0" i="0" u="none" strike="noStrike" cap="none">
                <a:solidFill>
                  <a:schemeClr val="dk1"/>
                </a:solidFill>
                <a:latin typeface="Calibri"/>
                <a:ea typeface="Calibri"/>
                <a:cs typeface="Calibri"/>
                <a:sym typeface="Calibri"/>
              </a:rPr>
              <a:t>034</a:t>
            </a:r>
            <a:endParaRPr sz="2000" b="0" i="0" u="none" strike="noStrike" cap="none">
              <a:solidFill>
                <a:schemeClr val="dk1"/>
              </a:solidFill>
              <a:latin typeface="Calibri"/>
              <a:ea typeface="Calibri"/>
              <a:cs typeface="Calibri"/>
              <a:sym typeface="Calibri"/>
            </a:endParaRPr>
          </a:p>
          <a:p>
            <a:pPr marL="361950" lvl="0" indent="0" algn="l" rtl="0">
              <a:lnSpc>
                <a:spcPct val="70000"/>
              </a:lnSpc>
              <a:spcBef>
                <a:spcPts val="1000"/>
              </a:spcBef>
              <a:spcAft>
                <a:spcPts val="0"/>
              </a:spcAft>
              <a:buSzPts val="2000"/>
              <a:buNone/>
            </a:pPr>
            <a:r>
              <a:rPr lang="fr-FR" sz="2000" b="0" i="0" u="none" strike="noStrike" cap="none">
                <a:solidFill>
                  <a:schemeClr val="dk1"/>
                </a:solidFill>
                <a:latin typeface="Calibri"/>
                <a:ea typeface="Calibri"/>
                <a:cs typeface="Calibri"/>
                <a:sym typeface="Calibri"/>
              </a:rPr>
              <a:t>$e </a:t>
            </a:r>
            <a:r>
              <a:rPr lang="fr-FR" sz="2000"/>
              <a:t>Coordonnées – longitude est</a:t>
            </a:r>
            <a:endParaRPr/>
          </a:p>
          <a:p>
            <a:pPr marL="361950" lvl="0" indent="0" algn="l" rtl="0">
              <a:lnSpc>
                <a:spcPct val="70000"/>
              </a:lnSpc>
              <a:spcBef>
                <a:spcPts val="1000"/>
              </a:spcBef>
              <a:spcAft>
                <a:spcPts val="0"/>
              </a:spcAft>
              <a:buSzPts val="2000"/>
              <a:buNone/>
            </a:pPr>
            <a:r>
              <a:rPr lang="fr-FR" sz="2000" b="0" i="0" u="none" strike="noStrike" cap="none">
                <a:solidFill>
                  <a:schemeClr val="dk1"/>
                </a:solidFill>
                <a:latin typeface="Calibri"/>
                <a:ea typeface="Calibri"/>
                <a:cs typeface="Calibri"/>
                <a:sym typeface="Calibri"/>
              </a:rPr>
              <a:t>$f </a:t>
            </a:r>
            <a:r>
              <a:rPr lang="fr-FR" sz="2000"/>
              <a:t>Coordonnées – latitude nord</a:t>
            </a:r>
            <a:endParaRPr/>
          </a:p>
          <a:p>
            <a:pPr marL="361950" lvl="0" indent="0" algn="l" rtl="0">
              <a:lnSpc>
                <a:spcPct val="70000"/>
              </a:lnSpc>
              <a:spcBef>
                <a:spcPts val="1000"/>
              </a:spcBef>
              <a:spcAft>
                <a:spcPts val="0"/>
              </a:spcAft>
              <a:buSzPts val="2000"/>
              <a:buNone/>
            </a:pPr>
            <a:r>
              <a:rPr lang="fr-FR" sz="2000" b="0" i="0" u="none" strike="noStrike" cap="none">
                <a:solidFill>
                  <a:schemeClr val="dk1"/>
                </a:solidFill>
                <a:latin typeface="Calibri"/>
                <a:ea typeface="Calibri"/>
                <a:cs typeface="Calibri"/>
                <a:sym typeface="Calibri"/>
              </a:rPr>
              <a:t>$g </a:t>
            </a:r>
            <a:r>
              <a:rPr lang="fr-FR" sz="2000"/>
              <a:t>Coordonnées – latitude sud</a:t>
            </a:r>
            <a:endParaRPr/>
          </a:p>
          <a:p>
            <a:pPr marL="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Abréviations pour les hémisphères : </a:t>
            </a:r>
            <a:r>
              <a:rPr lang="fr-FR" sz="2000" b="0" i="1" u="none" strike="noStrike" cap="none">
                <a:solidFill>
                  <a:schemeClr val="dk1"/>
                </a:solidFill>
                <a:latin typeface="Calibri"/>
                <a:ea typeface="Calibri"/>
                <a:cs typeface="Calibri"/>
                <a:sym typeface="Calibri"/>
              </a:rPr>
              <a:t>N = Nord</a:t>
            </a:r>
            <a:r>
              <a:rPr lang="fr-FR" sz="2000" b="0" i="0" u="none" strike="noStrike" cap="none">
                <a:solidFill>
                  <a:schemeClr val="dk1"/>
                </a:solidFill>
                <a:latin typeface="Calibri"/>
                <a:ea typeface="Calibri"/>
                <a:cs typeface="Calibri"/>
                <a:sym typeface="Calibri"/>
              </a:rPr>
              <a:t>, </a:t>
            </a:r>
            <a:r>
              <a:rPr lang="fr-FR" sz="2000" b="0" i="1" u="none" strike="noStrike" cap="none">
                <a:solidFill>
                  <a:schemeClr val="dk1"/>
                </a:solidFill>
                <a:latin typeface="Calibri"/>
                <a:ea typeface="Calibri"/>
                <a:cs typeface="Calibri"/>
                <a:sym typeface="Calibri"/>
              </a:rPr>
              <a:t>S = Sud</a:t>
            </a:r>
            <a:r>
              <a:rPr lang="fr-FR" sz="2000" b="0" i="0" u="none" strike="noStrike" cap="none">
                <a:solidFill>
                  <a:schemeClr val="dk1"/>
                </a:solidFill>
                <a:latin typeface="Calibri"/>
                <a:ea typeface="Calibri"/>
                <a:cs typeface="Calibri"/>
                <a:sym typeface="Calibri"/>
              </a:rPr>
              <a:t>, </a:t>
            </a:r>
            <a:r>
              <a:rPr lang="fr-FR" sz="2000" b="0" i="1" u="none" strike="noStrike" cap="none">
                <a:solidFill>
                  <a:schemeClr val="dk1"/>
                </a:solidFill>
                <a:latin typeface="Calibri"/>
                <a:ea typeface="Calibri"/>
                <a:cs typeface="Calibri"/>
                <a:sym typeface="Calibri"/>
              </a:rPr>
              <a:t>E = Est</a:t>
            </a:r>
            <a:r>
              <a:rPr lang="fr-FR" sz="2000" b="0" i="0" u="none" strike="noStrike" cap="none">
                <a:solidFill>
                  <a:schemeClr val="dk1"/>
                </a:solidFill>
                <a:latin typeface="Calibri"/>
                <a:ea typeface="Calibri"/>
                <a:cs typeface="Calibri"/>
                <a:sym typeface="Calibri"/>
              </a:rPr>
              <a:t>, </a:t>
            </a:r>
            <a:r>
              <a:rPr lang="fr-FR" sz="2000"/>
              <a:t>W</a:t>
            </a:r>
            <a:r>
              <a:rPr lang="fr-FR" sz="2000" b="0" i="1" u="none" strike="noStrike" cap="none">
                <a:solidFill>
                  <a:schemeClr val="dk1"/>
                </a:solidFill>
                <a:latin typeface="Calibri"/>
                <a:ea typeface="Calibri"/>
                <a:cs typeface="Calibri"/>
                <a:sym typeface="Calibri"/>
              </a:rPr>
              <a:t> = Ouest</a:t>
            </a:r>
            <a:endParaRPr/>
          </a:p>
          <a:p>
            <a:pPr marL="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Les coordonnées </a:t>
            </a:r>
            <a:r>
              <a:rPr lang="fr-FR" sz="2000"/>
              <a:t>peuvent être enregistrées en plusieurs formats</a:t>
            </a:r>
            <a:r>
              <a:rPr lang="fr-FR"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361950" marR="0" lvl="0" indent="0" algn="l" rtl="0">
              <a:lnSpc>
                <a:spcPct val="70000"/>
              </a:lnSpc>
              <a:spcBef>
                <a:spcPts val="1000"/>
              </a:spcBef>
              <a:spcAft>
                <a:spcPts val="0"/>
              </a:spcAft>
              <a:buClr>
                <a:schemeClr val="dk1"/>
              </a:buClr>
              <a:buSzPts val="2000"/>
              <a:buFont typeface="Arial"/>
              <a:buNone/>
            </a:pPr>
            <a:r>
              <a:rPr lang="fr-FR" sz="2000" b="0" i="1" u="none" strike="noStrike" cap="none">
                <a:solidFill>
                  <a:schemeClr val="dk1"/>
                </a:solidFill>
                <a:latin typeface="Calibri"/>
                <a:ea typeface="Calibri"/>
                <a:cs typeface="Calibri"/>
                <a:sym typeface="Calibri"/>
              </a:rPr>
              <a:t>hdddmmss </a:t>
            </a:r>
            <a:r>
              <a:rPr lang="fr-FR" sz="2000" b="0" i="0" u="none" strike="noStrike" cap="none">
                <a:solidFill>
                  <a:schemeClr val="dk1"/>
                </a:solidFill>
                <a:latin typeface="Calibri"/>
                <a:ea typeface="Calibri"/>
                <a:cs typeface="Calibri"/>
                <a:sym typeface="Calibri"/>
              </a:rPr>
              <a:t>(hémisphère‐degrés‐minutes‐secondes)</a:t>
            </a:r>
            <a:endParaRPr/>
          </a:p>
          <a:p>
            <a:pPr marL="361950" lvl="0" indent="0" algn="l" rtl="0">
              <a:lnSpc>
                <a:spcPct val="70000"/>
              </a:lnSpc>
              <a:spcBef>
                <a:spcPts val="1000"/>
              </a:spcBef>
              <a:spcAft>
                <a:spcPts val="0"/>
              </a:spcAft>
              <a:buSzPts val="2000"/>
              <a:buNone/>
            </a:pPr>
            <a:r>
              <a:rPr lang="fr-FR" sz="2000" b="0" i="1" u="none" strike="noStrike" cap="none">
                <a:solidFill>
                  <a:schemeClr val="dk1"/>
                </a:solidFill>
                <a:latin typeface="Calibri"/>
                <a:ea typeface="Calibri"/>
                <a:cs typeface="Calibri"/>
                <a:sym typeface="Calibri"/>
              </a:rPr>
              <a:t>hddd.dddddd </a:t>
            </a:r>
            <a:r>
              <a:rPr lang="fr-FR" sz="2000"/>
              <a:t>(hémisphère-degrés.degrés décimaux)</a:t>
            </a:r>
            <a:endParaRPr/>
          </a:p>
          <a:p>
            <a:pPr marL="361950" lvl="0" indent="0" algn="l" rtl="0">
              <a:lnSpc>
                <a:spcPct val="70000"/>
              </a:lnSpc>
              <a:spcBef>
                <a:spcPts val="1000"/>
              </a:spcBef>
              <a:spcAft>
                <a:spcPts val="0"/>
              </a:spcAft>
              <a:buSzPts val="2000"/>
              <a:buNone/>
            </a:pPr>
            <a:r>
              <a:rPr lang="fr-FR" sz="2000" b="0" i="0" u="none" strike="noStrike" cap="none">
                <a:solidFill>
                  <a:schemeClr val="dk1"/>
                </a:solidFill>
                <a:latin typeface="Calibri"/>
                <a:ea typeface="Calibri"/>
                <a:cs typeface="Calibri"/>
                <a:sym typeface="Calibri"/>
              </a:rPr>
              <a:t>+/</a:t>
            </a:r>
            <a:r>
              <a:rPr lang="fr-FR" sz="2000" b="0" i="1" u="none" strike="noStrike" cap="none">
                <a:solidFill>
                  <a:schemeClr val="dk1"/>
                </a:solidFill>
                <a:latin typeface="Calibri"/>
                <a:ea typeface="Calibri"/>
                <a:cs typeface="Calibri"/>
                <a:sym typeface="Calibri"/>
              </a:rPr>
              <a:t>‐ddd.dddddd </a:t>
            </a:r>
            <a:r>
              <a:rPr lang="fr-FR" sz="2000" b="0" i="0" u="none" strike="noStrike" cap="none">
                <a:solidFill>
                  <a:schemeClr val="dk1"/>
                </a:solidFill>
                <a:latin typeface="Calibri"/>
                <a:ea typeface="Calibri"/>
                <a:cs typeface="Calibri"/>
                <a:sym typeface="Calibri"/>
              </a:rPr>
              <a:t>(d</a:t>
            </a:r>
            <a:r>
              <a:rPr lang="fr-FR" sz="2000"/>
              <a:t>egrés décimaux</a:t>
            </a:r>
            <a:r>
              <a:rPr lang="fr-FR" sz="2000" b="0" i="0" u="none" strike="noStrike" cap="none">
                <a:solidFill>
                  <a:schemeClr val="dk1"/>
                </a:solidFill>
                <a:latin typeface="Calibri"/>
                <a:ea typeface="Calibri"/>
                <a:cs typeface="Calibri"/>
                <a:sym typeface="Calibri"/>
              </a:rPr>
              <a:t>, précédés par + pour N et E et par ‐ pour S</a:t>
            </a:r>
            <a:endParaRPr/>
          </a:p>
          <a:p>
            <a:pPr marL="36195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et W; le signe + est toutefois optionnel)</a:t>
            </a:r>
            <a:endParaRPr/>
          </a:p>
          <a:p>
            <a:pPr marL="36195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Aussi d’autres formats (voir DCM Z1 034)</a:t>
            </a:r>
            <a:endParaRPr/>
          </a:p>
          <a:p>
            <a:pPr marL="36195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$2 ‐ Source</a:t>
            </a:r>
            <a:endParaRPr/>
          </a:p>
          <a:p>
            <a:pPr marL="361950" marR="0" lvl="0" indent="0" algn="l" rtl="0">
              <a:lnSpc>
                <a:spcPct val="70000"/>
              </a:lnSpc>
              <a:spcBef>
                <a:spcPts val="1000"/>
              </a:spcBef>
              <a:spcAft>
                <a:spcPts val="0"/>
              </a:spcAft>
              <a:buClr>
                <a:schemeClr val="dk1"/>
              </a:buClr>
              <a:buSzPts val="2000"/>
              <a:buFont typeface="Arial"/>
              <a:buNone/>
            </a:pPr>
            <a:r>
              <a:rPr lang="fr-FR" sz="2000" b="0" i="1" u="none" strike="noStrike" cap="none">
                <a:solidFill>
                  <a:schemeClr val="dk1"/>
                </a:solidFill>
                <a:latin typeface="Calibri"/>
                <a:ea typeface="Calibri"/>
                <a:cs typeface="Calibri"/>
                <a:sym typeface="Calibri"/>
              </a:rPr>
              <a:t>gnis</a:t>
            </a:r>
            <a:r>
              <a:rPr lang="fr-FR" sz="2000" b="0" i="0" u="none" strike="noStrike" cap="none">
                <a:solidFill>
                  <a:schemeClr val="dk1"/>
                </a:solidFill>
                <a:latin typeface="Calibri"/>
                <a:ea typeface="Calibri"/>
                <a:cs typeface="Calibri"/>
                <a:sym typeface="Calibri"/>
              </a:rPr>
              <a:t>, </a:t>
            </a:r>
            <a:r>
              <a:rPr lang="fr-FR" sz="2000" b="0" i="1" u="none" strike="noStrike" cap="none">
                <a:solidFill>
                  <a:schemeClr val="dk1"/>
                </a:solidFill>
                <a:latin typeface="Calibri"/>
                <a:ea typeface="Calibri"/>
                <a:cs typeface="Calibri"/>
                <a:sym typeface="Calibri"/>
              </a:rPr>
              <a:t>geonet</a:t>
            </a:r>
            <a:r>
              <a:rPr lang="fr-FR" sz="2000" b="0" i="0" u="none" strike="noStrike" cap="none">
                <a:solidFill>
                  <a:schemeClr val="dk1"/>
                </a:solidFill>
                <a:latin typeface="Calibri"/>
                <a:ea typeface="Calibri"/>
                <a:cs typeface="Calibri"/>
                <a:sym typeface="Calibri"/>
              </a:rPr>
              <a:t>, </a:t>
            </a:r>
            <a:r>
              <a:rPr lang="fr-FR" sz="2000" b="0" i="1" u="none" strike="noStrike" cap="none">
                <a:solidFill>
                  <a:schemeClr val="dk1"/>
                </a:solidFill>
                <a:latin typeface="Calibri"/>
                <a:ea typeface="Calibri"/>
                <a:cs typeface="Calibri"/>
                <a:sym typeface="Calibri"/>
              </a:rPr>
              <a:t>geonames</a:t>
            </a:r>
            <a:r>
              <a:rPr lang="fr-FR" sz="2000" b="0" i="0" u="none" strike="noStrike" cap="none">
                <a:solidFill>
                  <a:schemeClr val="dk1"/>
                </a:solidFill>
                <a:latin typeface="Calibri"/>
                <a:ea typeface="Calibri"/>
                <a:cs typeface="Calibri"/>
                <a:sym typeface="Calibri"/>
              </a:rPr>
              <a:t>, </a:t>
            </a:r>
            <a:r>
              <a:rPr lang="fr-FR" sz="2000" b="0" i="1" u="none" strike="noStrike" cap="none">
                <a:solidFill>
                  <a:schemeClr val="dk1"/>
                </a:solidFill>
                <a:latin typeface="Calibri"/>
                <a:ea typeface="Calibri"/>
                <a:cs typeface="Calibri"/>
                <a:sym typeface="Calibri"/>
              </a:rPr>
              <a:t>wikiped</a:t>
            </a:r>
            <a:r>
              <a:rPr lang="fr-FR" sz="2000" b="0" i="0" u="none" strike="noStrike" cap="none">
                <a:solidFill>
                  <a:schemeClr val="dk1"/>
                </a:solidFill>
                <a:latin typeface="Calibri"/>
                <a:ea typeface="Calibri"/>
                <a:cs typeface="Calibri"/>
                <a:sym typeface="Calibri"/>
              </a:rPr>
              <a:t>, et plusieurs autres sont définis. Voir la page Web</a:t>
            </a:r>
            <a:endParaRPr/>
          </a:p>
          <a:p>
            <a:pPr marL="361950" marR="0" lvl="0" indent="0" algn="l" rtl="0">
              <a:lnSpc>
                <a:spcPct val="70000"/>
              </a:lnSpc>
              <a:spcBef>
                <a:spcPts val="1000"/>
              </a:spcBef>
              <a:spcAft>
                <a:spcPts val="0"/>
              </a:spcAft>
              <a:buClr>
                <a:schemeClr val="dk1"/>
              </a:buClr>
              <a:buSzPts val="2000"/>
              <a:buFont typeface="Arial"/>
              <a:buNone/>
            </a:pPr>
            <a:r>
              <a:rPr lang="fr-FR" sz="2000" b="0" i="1" u="none" strike="noStrike" cap="none">
                <a:solidFill>
                  <a:schemeClr val="dk1"/>
                </a:solidFill>
                <a:latin typeface="Calibri"/>
                <a:ea typeface="Calibri"/>
                <a:cs typeface="Calibri"/>
                <a:sym typeface="Calibri"/>
              </a:rPr>
              <a:t>Cartographic Data Source Codes</a:t>
            </a:r>
            <a:endParaRPr/>
          </a:p>
          <a:p>
            <a:pPr marL="0" marR="0" lvl="0" indent="0" algn="l" rtl="0">
              <a:lnSpc>
                <a:spcPct val="70000"/>
              </a:lnSpc>
              <a:spcBef>
                <a:spcPts val="1000"/>
              </a:spcBef>
              <a:spcAft>
                <a:spcPts val="0"/>
              </a:spcAft>
              <a:buClr>
                <a:schemeClr val="dk1"/>
              </a:buClr>
              <a:buSzPts val="1750"/>
              <a:buFont typeface="Arial"/>
              <a:buNone/>
            </a:pPr>
            <a:endParaRPr sz="1750" b="0" i="0" u="none" strike="noStrike" cap="none">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750"/>
              <a:buFont typeface="Arial"/>
              <a:buNone/>
            </a:pPr>
            <a:r>
              <a:rPr lang="fr-FR" sz="1750" b="0" i="0" u="none" strike="noStrike" cap="none">
                <a:solidFill>
                  <a:schemeClr val="dk1"/>
                </a:solidFill>
                <a:latin typeface="Calibri"/>
                <a:ea typeface="Calibri"/>
                <a:cs typeface="Calibri"/>
                <a:sym typeface="Calibri"/>
              </a:rPr>
              <a:t>41°18′52″N 122°18′41″W est habituellement codé comme suit :</a:t>
            </a:r>
            <a:endParaRPr sz="1750" b="0" i="0" u="none" strike="noStrike" cap="none">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750"/>
              <a:buFont typeface="Arial"/>
              <a:buNone/>
            </a:pPr>
            <a:r>
              <a:rPr lang="fr-FR" sz="1750" b="0" i="0" u="none" strike="noStrike" cap="none">
                <a:solidFill>
                  <a:schemeClr val="dk1"/>
                </a:solidFill>
                <a:latin typeface="Calibri"/>
                <a:ea typeface="Calibri"/>
                <a:cs typeface="Calibri"/>
                <a:sym typeface="Calibri"/>
              </a:rPr>
              <a:t>034 $d W1221841 $e W1221841 $f N0411852 $g N0411852</a:t>
            </a:r>
            <a:endParaRPr/>
          </a:p>
          <a:p>
            <a:pPr marL="0" lvl="0" indent="0" algn="l" rtl="0">
              <a:lnSpc>
                <a:spcPct val="70000"/>
              </a:lnSpc>
              <a:spcBef>
                <a:spcPts val="1000"/>
              </a:spcBef>
              <a:spcAft>
                <a:spcPts val="0"/>
              </a:spcAft>
              <a:buSzPts val="1750"/>
              <a:buNone/>
            </a:pPr>
            <a:r>
              <a:rPr lang="fr-FR" sz="1750" b="0" i="0" u="none" strike="noStrike" cap="none">
                <a:solidFill>
                  <a:schemeClr val="dk1"/>
                </a:solidFill>
                <a:latin typeface="Calibri"/>
                <a:ea typeface="Calibri"/>
                <a:cs typeface="Calibri"/>
                <a:sym typeface="Calibri"/>
              </a:rPr>
              <a:t>41.314444, ‐122.311389 </a:t>
            </a:r>
            <a:r>
              <a:rPr lang="fr-FR" sz="1750"/>
              <a:t>est habituellement codé comme suit :</a:t>
            </a:r>
            <a:endParaRPr/>
          </a:p>
          <a:p>
            <a:pPr marL="0" marR="0" lvl="0" indent="0" algn="l" rtl="0">
              <a:lnSpc>
                <a:spcPct val="70000"/>
              </a:lnSpc>
              <a:spcBef>
                <a:spcPts val="1000"/>
              </a:spcBef>
              <a:spcAft>
                <a:spcPts val="0"/>
              </a:spcAft>
              <a:buClr>
                <a:schemeClr val="dk1"/>
              </a:buClr>
              <a:buSzPts val="1750"/>
              <a:buFont typeface="Arial"/>
              <a:buNone/>
            </a:pPr>
            <a:r>
              <a:rPr lang="fr-FR" sz="1750" b="0" i="0" u="none" strike="noStrike" cap="none">
                <a:solidFill>
                  <a:schemeClr val="dk1"/>
                </a:solidFill>
                <a:latin typeface="Calibri"/>
                <a:ea typeface="Calibri"/>
                <a:cs typeface="Calibri"/>
                <a:sym typeface="Calibri"/>
              </a:rPr>
              <a:t>034 $d ‐122.311389 $e ‐122.311389 $f 41.314444 $g 41.314444</a:t>
            </a:r>
            <a:endParaRPr/>
          </a:p>
        </p:txBody>
      </p:sp>
      <p:pic>
        <p:nvPicPr>
          <p:cNvPr id="1246" name="Google Shape;1246;p143"/>
          <p:cNvPicPr preferRelativeResize="0"/>
          <p:nvPr/>
        </p:nvPicPr>
        <p:blipFill rotWithShape="1">
          <a:blip r:embed="rId3">
            <a:alphaModFix/>
          </a:blip>
          <a:srcRect/>
          <a:stretch/>
        </p:blipFill>
        <p:spPr>
          <a:xfrm>
            <a:off x="8127451" y="774885"/>
            <a:ext cx="2671927" cy="724318"/>
          </a:xfrm>
          <a:prstGeom prst="rect">
            <a:avLst/>
          </a:prstGeom>
          <a:noFill/>
          <a:ln>
            <a:noFill/>
          </a:ln>
        </p:spPr>
      </p:pic>
      <p:sp>
        <p:nvSpPr>
          <p:cNvPr id="1247" name="Google Shape;1247;p14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48" name="Google Shape;1248;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44"/>
          <p:cNvSpPr/>
          <p:nvPr/>
        </p:nvSpPr>
        <p:spPr>
          <a:xfrm>
            <a:off x="472966" y="504498"/>
            <a:ext cx="2554014" cy="48320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dk1"/>
                </a:solidFill>
                <a:latin typeface="Arial"/>
                <a:ea typeface="Arial"/>
                <a:cs typeface="Arial"/>
                <a:sym typeface="Arial"/>
              </a:rPr>
              <a:t>Exercice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dk1"/>
                </a:solidFill>
                <a:latin typeface="Arial"/>
                <a:ea typeface="Arial"/>
                <a:cs typeface="Arial"/>
                <a:sym typeface="Arial"/>
              </a:rPr>
              <a:t>034/043</a:t>
            </a: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Plus tôt, vous avez déterminé le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nom privilégié du lieu. Maintenant, ajoutez les zones 034 et 043 à la notice d’autorité créée pour ce lieu.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Le code source cartographique pour cette ressource est </a:t>
            </a:r>
            <a:r>
              <a:rPr lang="fr-FR" sz="1800" b="1" i="1" u="none" strike="noStrike" cap="none">
                <a:solidFill>
                  <a:schemeClr val="dk1"/>
                </a:solidFill>
                <a:latin typeface="Arial"/>
                <a:ea typeface="Arial"/>
                <a:cs typeface="Arial"/>
                <a:sym typeface="Arial"/>
              </a:rPr>
              <a:t>gnis</a:t>
            </a:r>
            <a:endParaRPr sz="1800" b="0" i="0" u="none" strike="noStrike" cap="none">
              <a:solidFill>
                <a:schemeClr val="dk1"/>
              </a:solidFill>
              <a:latin typeface="Arial"/>
              <a:ea typeface="Arial"/>
              <a:cs typeface="Arial"/>
              <a:sym typeface="Arial"/>
            </a:endParaRPr>
          </a:p>
        </p:txBody>
      </p:sp>
      <p:pic>
        <p:nvPicPr>
          <p:cNvPr id="1254" name="Google Shape;1254;p144" descr="ScreenShot480.bmp"/>
          <p:cNvPicPr preferRelativeResize="0"/>
          <p:nvPr/>
        </p:nvPicPr>
        <p:blipFill rotWithShape="1">
          <a:blip r:embed="rId3">
            <a:alphaModFix/>
          </a:blip>
          <a:srcRect/>
          <a:stretch/>
        </p:blipFill>
        <p:spPr>
          <a:xfrm>
            <a:off x="4045527" y="0"/>
            <a:ext cx="5688013" cy="6858000"/>
          </a:xfrm>
          <a:prstGeom prst="rect">
            <a:avLst/>
          </a:prstGeom>
          <a:noFill/>
          <a:ln>
            <a:noFill/>
          </a:ln>
        </p:spPr>
      </p:pic>
      <p:sp>
        <p:nvSpPr>
          <p:cNvPr id="1255" name="Google Shape;1255;p14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56" name="Google Shape;1256;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45"/>
          <p:cNvSpPr txBox="1">
            <a:spLocks noGrp="1"/>
          </p:cNvSpPr>
          <p:nvPr>
            <p:ph type="title"/>
          </p:nvPr>
        </p:nvSpPr>
        <p:spPr>
          <a:xfrm>
            <a:off x="838200" y="365126"/>
            <a:ext cx="10515600" cy="81132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Enregistrement des zones 034 et 043</a:t>
            </a:r>
            <a:endParaRPr/>
          </a:p>
        </p:txBody>
      </p:sp>
      <p:sp>
        <p:nvSpPr>
          <p:cNvPr id="1262" name="Google Shape;1262;p145"/>
          <p:cNvSpPr txBox="1">
            <a:spLocks noGrp="1"/>
          </p:cNvSpPr>
          <p:nvPr>
            <p:ph type="body" idx="1"/>
          </p:nvPr>
        </p:nvSpPr>
        <p:spPr>
          <a:xfrm>
            <a:off x="441434" y="1355834"/>
            <a:ext cx="10912366" cy="48211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$e 		$f 		$g 		$2</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$e 		$f 		$g 		$2</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043</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La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670 	GNIS, 26</a:t>
            </a:r>
            <a:r>
              <a:rPr lang="fr-FR" sz="2400">
                <a:latin typeface="Arial"/>
                <a:ea typeface="Arial"/>
                <a:cs typeface="Arial"/>
                <a:sym typeface="Arial"/>
              </a:rPr>
              <a:t> avril</a:t>
            </a:r>
            <a:r>
              <a:rPr lang="fr-FR" sz="2400" b="0" i="0" u="none" strike="noStrike" cap="none">
                <a:solidFill>
                  <a:schemeClr val="dk1"/>
                </a:solidFill>
                <a:latin typeface="Arial"/>
                <a:ea typeface="Arial"/>
                <a:cs typeface="Arial"/>
                <a:sym typeface="Arial"/>
              </a:rPr>
              <a:t> 2013 $b (La Paloma, lieu habité,</a:t>
            </a:r>
            <a:endParaRPr/>
          </a:p>
          <a:p>
            <a:pPr marL="536575"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Cameron County, Texas, 26.0459111° ‐97.6674910°,</a:t>
            </a:r>
            <a:endParaRPr/>
          </a:p>
          <a:p>
            <a:pPr marL="536575"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26°02′45″N 097°40′03″W)</a:t>
            </a:r>
            <a:endParaRPr/>
          </a:p>
        </p:txBody>
      </p:sp>
      <p:sp>
        <p:nvSpPr>
          <p:cNvPr id="1263" name="Google Shape;1263;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264" name="Google Shape;1264;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133</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46"/>
          <p:cNvSpPr txBox="1">
            <a:spLocks noGrp="1"/>
          </p:cNvSpPr>
          <p:nvPr>
            <p:ph type="body" idx="1"/>
          </p:nvPr>
        </p:nvSpPr>
        <p:spPr>
          <a:xfrm>
            <a:off x="441434" y="1560786"/>
            <a:ext cx="11193518" cy="4616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a:t>
            </a:r>
            <a:r>
              <a:rPr lang="fr-FR" sz="2000" b="0" i="0" u="none" strike="noStrike" cap="none">
                <a:solidFill>
                  <a:schemeClr val="dk1"/>
                </a:solidFill>
                <a:latin typeface="Arial"/>
                <a:ea typeface="Arial"/>
                <a:cs typeface="Arial"/>
                <a:sym typeface="Arial"/>
              </a:rPr>
              <a:t>‐97.6674910</a:t>
            </a:r>
            <a:r>
              <a:rPr lang="fr-FR" sz="1800">
                <a:latin typeface="Arial"/>
                <a:ea typeface="Arial"/>
                <a:cs typeface="Arial"/>
                <a:sym typeface="Arial"/>
              </a:rPr>
              <a:t> </a:t>
            </a:r>
            <a:r>
              <a:rPr lang="fr-FR" sz="2400" b="0" i="0" u="none" strike="noStrike" cap="none">
                <a:solidFill>
                  <a:schemeClr val="dk1"/>
                </a:solidFill>
                <a:latin typeface="Arial"/>
                <a:ea typeface="Arial"/>
                <a:cs typeface="Arial"/>
                <a:sym typeface="Arial"/>
              </a:rPr>
              <a:t>$e </a:t>
            </a:r>
            <a:r>
              <a:rPr lang="fr-FR" sz="2000" b="0" i="0" u="none" strike="noStrike" cap="none">
                <a:solidFill>
                  <a:schemeClr val="dk1"/>
                </a:solidFill>
                <a:latin typeface="Arial"/>
                <a:ea typeface="Arial"/>
                <a:cs typeface="Arial"/>
                <a:sym typeface="Arial"/>
              </a:rPr>
              <a:t>‐97.6674910 </a:t>
            </a:r>
            <a:r>
              <a:rPr lang="fr-FR" sz="2400" b="0" i="0" u="none" strike="noStrike" cap="none">
                <a:solidFill>
                  <a:schemeClr val="dk1"/>
                </a:solidFill>
                <a:latin typeface="Arial"/>
                <a:ea typeface="Arial"/>
                <a:cs typeface="Arial"/>
                <a:sym typeface="Arial"/>
              </a:rPr>
              <a:t>$f </a:t>
            </a:r>
            <a:r>
              <a:rPr lang="fr-FR" sz="2000" b="0" i="0" u="none" strike="noStrike" cap="none">
                <a:solidFill>
                  <a:schemeClr val="dk1"/>
                </a:solidFill>
                <a:latin typeface="Arial"/>
                <a:ea typeface="Arial"/>
                <a:cs typeface="Arial"/>
                <a:sym typeface="Arial"/>
              </a:rPr>
              <a:t>26.0459111</a:t>
            </a:r>
            <a:r>
              <a:rPr lang="fr-FR" sz="2400" b="0" i="0" u="none" strike="noStrike" cap="none">
                <a:solidFill>
                  <a:schemeClr val="dk1"/>
                </a:solidFill>
                <a:latin typeface="Arial"/>
                <a:ea typeface="Arial"/>
                <a:cs typeface="Arial"/>
                <a:sym typeface="Arial"/>
              </a:rPr>
              <a:t> $g </a:t>
            </a:r>
            <a:r>
              <a:rPr lang="fr-FR" sz="2000" b="0" i="0" u="none" strike="noStrike" cap="none">
                <a:solidFill>
                  <a:schemeClr val="dk1"/>
                </a:solidFill>
                <a:latin typeface="Arial"/>
                <a:ea typeface="Arial"/>
                <a:cs typeface="Arial"/>
                <a:sym typeface="Arial"/>
              </a:rPr>
              <a:t>26.045911</a:t>
            </a:r>
            <a:r>
              <a:rPr lang="fr-FR" sz="2400" b="0" i="0" u="none" strike="noStrike" cap="none">
                <a:solidFill>
                  <a:schemeClr val="dk1"/>
                </a:solidFill>
                <a:latin typeface="Arial"/>
                <a:ea typeface="Arial"/>
                <a:cs typeface="Arial"/>
                <a:sym typeface="Arial"/>
              </a:rPr>
              <a:t>	$2 gnis</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a:t>
            </a:r>
            <a:r>
              <a:rPr lang="fr-FR" sz="2000" b="0" i="0" u="none" strike="noStrike" cap="none">
                <a:solidFill>
                  <a:schemeClr val="dk1"/>
                </a:solidFill>
                <a:latin typeface="Arial"/>
                <a:ea typeface="Arial"/>
                <a:cs typeface="Arial"/>
                <a:sym typeface="Arial"/>
              </a:rPr>
              <a:t>W0974003</a:t>
            </a:r>
            <a:r>
              <a:rPr lang="fr-FR" sz="2400" b="0" i="0" u="none" strike="noStrike" cap="none">
                <a:solidFill>
                  <a:schemeClr val="dk1"/>
                </a:solidFill>
                <a:latin typeface="Arial"/>
                <a:ea typeface="Arial"/>
                <a:cs typeface="Arial"/>
                <a:sym typeface="Arial"/>
              </a:rPr>
              <a:t>	$e </a:t>
            </a:r>
            <a:r>
              <a:rPr lang="fr-FR" sz="2000" b="0" i="0" u="none" strike="noStrike" cap="none">
                <a:solidFill>
                  <a:schemeClr val="dk1"/>
                </a:solidFill>
                <a:latin typeface="Arial"/>
                <a:ea typeface="Arial"/>
                <a:cs typeface="Arial"/>
                <a:sym typeface="Arial"/>
              </a:rPr>
              <a:t>W0974003</a:t>
            </a:r>
            <a:r>
              <a:rPr lang="fr-FR" sz="2400" b="0" i="0" u="none" strike="noStrike" cap="none">
                <a:solidFill>
                  <a:schemeClr val="dk1"/>
                </a:solidFill>
                <a:latin typeface="Arial"/>
                <a:ea typeface="Arial"/>
                <a:cs typeface="Arial"/>
                <a:sym typeface="Arial"/>
              </a:rPr>
              <a:t>	$f </a:t>
            </a:r>
            <a:r>
              <a:rPr lang="fr-FR" sz="2000" b="0" i="0" u="none" strike="noStrike" cap="none">
                <a:solidFill>
                  <a:schemeClr val="dk1"/>
                </a:solidFill>
                <a:latin typeface="Arial"/>
                <a:ea typeface="Arial"/>
                <a:cs typeface="Arial"/>
                <a:sym typeface="Arial"/>
              </a:rPr>
              <a:t>N0260245</a:t>
            </a:r>
            <a:r>
              <a:rPr lang="fr-FR" sz="2400" b="0" i="0" u="none" strike="noStrike" cap="none">
                <a:solidFill>
                  <a:schemeClr val="dk1"/>
                </a:solidFill>
                <a:latin typeface="Arial"/>
                <a:ea typeface="Arial"/>
                <a:cs typeface="Arial"/>
                <a:sym typeface="Arial"/>
              </a:rPr>
              <a:t>	$g </a:t>
            </a:r>
            <a:r>
              <a:rPr lang="fr-FR" sz="2000" b="0" i="0" u="none" strike="noStrike" cap="none">
                <a:solidFill>
                  <a:schemeClr val="dk1"/>
                </a:solidFill>
                <a:latin typeface="Arial"/>
                <a:ea typeface="Arial"/>
                <a:cs typeface="Arial"/>
                <a:sym typeface="Arial"/>
              </a:rPr>
              <a:t>N0260245</a:t>
            </a:r>
            <a:r>
              <a:rPr lang="fr-FR" sz="1800" b="0" i="0" u="none" strike="noStrike" cap="none">
                <a:solidFill>
                  <a:schemeClr val="dk1"/>
                </a:solidFill>
                <a:latin typeface="Arial"/>
                <a:ea typeface="Arial"/>
                <a:cs typeface="Arial"/>
                <a:sym typeface="Arial"/>
              </a:rPr>
              <a:t> </a:t>
            </a:r>
            <a:r>
              <a:rPr lang="fr-FR" sz="2400" b="0" i="0" u="none" strike="noStrike" cap="none">
                <a:solidFill>
                  <a:schemeClr val="dk1"/>
                </a:solidFill>
                <a:latin typeface="Arial"/>
                <a:ea typeface="Arial"/>
                <a:cs typeface="Arial"/>
                <a:sym typeface="Arial"/>
              </a:rPr>
              <a:t>	$2 gnis</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043	n-us-tx</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La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670 	GNIS, 26 avril 2013 $b (La Paloma, lieu habité,</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Cameron County, Texas, 26.0459111° ‐97.6674910°,</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26°02′45″N 097°40′03″W)</a:t>
            </a:r>
            <a:endParaRPr/>
          </a:p>
        </p:txBody>
      </p:sp>
      <p:sp>
        <p:nvSpPr>
          <p:cNvPr id="1270" name="Google Shape;1270;p1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271" name="Google Shape;1271;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47"/>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a:latin typeface="Arial"/>
                <a:ea typeface="Arial"/>
                <a:cs typeface="Arial"/>
                <a:sym typeface="Arial"/>
              </a:rPr>
              <a:t>Coordonnées Bounding Box</a:t>
            </a:r>
            <a:endParaRPr/>
          </a:p>
        </p:txBody>
      </p:sp>
      <p:sp>
        <p:nvSpPr>
          <p:cNvPr id="1278" name="Google Shape;1278;p14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fr-FR"/>
              <a:t>Bounding Box Tool peut être utilisé pour obtenir des coordonnées sous la forme d'un carré ou d'un rectangle qui délimite le lieu</a:t>
            </a:r>
            <a:endParaRPr/>
          </a:p>
          <a:p>
            <a:pPr marL="457200" marR="0" lvl="0" indent="-406400" algn="l" rtl="0">
              <a:lnSpc>
                <a:spcPct val="90000"/>
              </a:lnSpc>
              <a:spcBef>
                <a:spcPts val="1000"/>
              </a:spcBef>
              <a:spcAft>
                <a:spcPts val="0"/>
              </a:spcAft>
              <a:buClr>
                <a:schemeClr val="dk1"/>
              </a:buClr>
              <a:buSzPts val="2800"/>
              <a:buFont typeface="Arial"/>
              <a:buChar char="•"/>
            </a:pPr>
            <a:r>
              <a:rPr lang="fr-FR" u="sng">
                <a:solidFill>
                  <a:schemeClr val="hlink"/>
                </a:solidFill>
                <a:hlinkClick r:id="rId3"/>
              </a:rPr>
              <a:t>https://boundingbox.klokantech.com/</a:t>
            </a:r>
            <a:endParaRPr/>
          </a:p>
          <a:p>
            <a:pPr marL="809625" lvl="0" indent="-809625" algn="l" rtl="0">
              <a:lnSpc>
                <a:spcPct val="90000"/>
              </a:lnSpc>
              <a:spcBef>
                <a:spcPts val="1000"/>
              </a:spcBef>
              <a:spcAft>
                <a:spcPts val="0"/>
              </a:spcAft>
              <a:buSzPts val="2800"/>
              <a:buNone/>
            </a:pPr>
            <a:r>
              <a:rPr lang="fr-FR"/>
              <a:t>034   $d W0875624 $e W0873126 $f N0420122 $g N0413838 $2 bound</a:t>
            </a:r>
            <a:endParaRPr/>
          </a:p>
          <a:p>
            <a:pPr marL="809625" lvl="0" indent="-809625" algn="l" rtl="0">
              <a:lnSpc>
                <a:spcPct val="90000"/>
              </a:lnSpc>
              <a:spcBef>
                <a:spcPts val="1000"/>
              </a:spcBef>
              <a:spcAft>
                <a:spcPts val="0"/>
              </a:spcAft>
              <a:buSzPts val="2800"/>
              <a:buNone/>
            </a:pPr>
            <a:r>
              <a:rPr lang="fr-FR"/>
              <a:t>034   $d -087.940101 $e -087.523984 $f 042.023022 $g 041.643919 $2 bound</a:t>
            </a:r>
            <a:endParaRPr/>
          </a:p>
          <a:p>
            <a:pPr marL="457200" marR="0" lvl="0" indent="-228600" algn="l" rtl="0">
              <a:lnSpc>
                <a:spcPct val="90000"/>
              </a:lnSpc>
              <a:spcBef>
                <a:spcPts val="1000"/>
              </a:spcBef>
              <a:spcAft>
                <a:spcPts val="0"/>
              </a:spcAft>
              <a:buClr>
                <a:schemeClr val="dk1"/>
              </a:buClr>
              <a:buSzPts val="2800"/>
              <a:buFont typeface="Arial"/>
              <a:buNone/>
            </a:pPr>
            <a:endParaRPr/>
          </a:p>
        </p:txBody>
      </p:sp>
      <p:sp>
        <p:nvSpPr>
          <p:cNvPr id="1279" name="Google Shape;1279;p1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80" name="Google Shape;1280;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135</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1286" name="Google Shape;1286;p148"/>
          <p:cNvPicPr preferRelativeResize="0"/>
          <p:nvPr/>
        </p:nvPicPr>
        <p:blipFill rotWithShape="1">
          <a:blip r:embed="rId3">
            <a:alphaModFix/>
          </a:blip>
          <a:srcRect/>
          <a:stretch/>
        </p:blipFill>
        <p:spPr>
          <a:xfrm>
            <a:off x="1564954" y="0"/>
            <a:ext cx="9062091" cy="6858000"/>
          </a:xfrm>
          <a:prstGeom prst="rect">
            <a:avLst/>
          </a:prstGeom>
          <a:noFill/>
          <a:ln>
            <a:noFill/>
          </a:ln>
        </p:spPr>
      </p:pic>
      <p:sp>
        <p:nvSpPr>
          <p:cNvPr id="1287" name="Google Shape;1287;p1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288" name="Google Shape;1288;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136</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49"/>
          <p:cNvSpPr txBox="1">
            <a:spLocks noGrp="1"/>
          </p:cNvSpPr>
          <p:nvPr>
            <p:ph type="body" idx="1"/>
          </p:nvPr>
        </p:nvSpPr>
        <p:spPr>
          <a:xfrm>
            <a:off x="703006" y="386021"/>
            <a:ext cx="10650794" cy="60613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781</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2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Forme de la subdivision géographique  </a:t>
            </a:r>
            <a:endParaRPr sz="2250" b="0" i="0" u="none" strike="noStrike" cap="none">
              <a:solidFill>
                <a:schemeClr val="dk1"/>
              </a:solidFill>
              <a:latin typeface="Arial"/>
              <a:ea typeface="Arial"/>
              <a:cs typeface="Arial"/>
              <a:sym typeface="Arial"/>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DCM Z1 781</a:t>
            </a:r>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Se référer à SHM H 830 afin de déterminer la forme</a:t>
            </a:r>
            <a:endParaRPr sz="2250" b="0" i="0" u="none" strike="noStrike" cap="none">
              <a:solidFill>
                <a:schemeClr val="dk1"/>
              </a:solidFill>
              <a:latin typeface="Arial"/>
              <a:ea typeface="Arial"/>
              <a:cs typeface="Arial"/>
              <a:sym typeface="Arial"/>
            </a:endParaRPr>
          </a:p>
          <a:p>
            <a:pPr marL="228600" lvl="0" indent="-228600" algn="l" rtl="0">
              <a:lnSpc>
                <a:spcPct val="90000"/>
              </a:lnSpc>
              <a:spcBef>
                <a:spcPts val="1000"/>
              </a:spcBef>
              <a:spcAft>
                <a:spcPts val="0"/>
              </a:spcAft>
              <a:buSzPts val="2250"/>
              <a:buChar char="•"/>
            </a:pPr>
            <a:r>
              <a:rPr lang="fr-FR" sz="2250" b="0" i="0" u="none" strike="noStrike" cap="none">
                <a:solidFill>
                  <a:schemeClr val="dk1"/>
                </a:solidFill>
                <a:latin typeface="Arial"/>
                <a:ea typeface="Arial"/>
                <a:cs typeface="Arial"/>
                <a:sym typeface="Arial"/>
              </a:rPr>
              <a:t>Voir également SHM H 835 Geographic Subdivision </a:t>
            </a:r>
            <a:r>
              <a:rPr lang="fr-FR" sz="2250">
                <a:latin typeface="Arial"/>
                <a:ea typeface="Arial"/>
                <a:cs typeface="Arial"/>
                <a:sym typeface="Arial"/>
              </a:rPr>
              <a:t>Information in Name Authority Records </a:t>
            </a:r>
            <a:r>
              <a:rPr lang="fr-FR" sz="2250" b="0" i="0" u="none" strike="noStrike" cap="none">
                <a:solidFill>
                  <a:schemeClr val="dk1"/>
                </a:solidFill>
                <a:latin typeface="Arial"/>
                <a:ea typeface="Arial"/>
                <a:cs typeface="Arial"/>
                <a:sym typeface="Arial"/>
              </a:rPr>
              <a:t> (Information sur les subdivisions géographiques dans les notices d’autorité de nom)</a:t>
            </a:r>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Soyez conscients des lieux qui sont appropriés comme subdivisions géographiques et de ceux qui ne le sont pas</a:t>
            </a:r>
            <a:endParaRPr sz="2250" b="0" i="0" u="none" strike="noStrike" cap="none">
              <a:solidFill>
                <a:schemeClr val="dk1"/>
              </a:solidFill>
              <a:latin typeface="Arial"/>
              <a:ea typeface="Arial"/>
              <a:cs typeface="Arial"/>
              <a:sym typeface="Arial"/>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Soyez conscients des situations inhabituelles (par exemple, les juridictions anciennes ou obsolètes tel que les royaumes historiques, les duchés, etc.; les lieux en Australie; les qualificatifs complexes; les Premières Nations) </a:t>
            </a:r>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Souvenez-vous de la « division du monde » et de quels lieux sont établis </a:t>
            </a:r>
            <a:endParaRPr/>
          </a:p>
          <a:p>
            <a:pPr marL="273050" marR="0" lvl="0" indent="-273050" algn="l" rtl="0">
              <a:lnSpc>
                <a:spcPct val="90000"/>
              </a:lnSpc>
              <a:spcBef>
                <a:spcPts val="600"/>
              </a:spcBef>
              <a:spcAft>
                <a:spcPts val="0"/>
              </a:spcAft>
              <a:buClr>
                <a:schemeClr val="dk1"/>
              </a:buClr>
              <a:buSzPts val="2250"/>
              <a:buFont typeface="Arial"/>
              <a:buNone/>
            </a:pPr>
            <a:r>
              <a:rPr lang="fr-FR" sz="2250">
                <a:latin typeface="Arial"/>
                <a:ea typeface="Arial"/>
                <a:cs typeface="Arial"/>
                <a:sym typeface="Arial"/>
              </a:rPr>
              <a:t>	</a:t>
            </a:r>
            <a:r>
              <a:rPr lang="fr-FR" sz="2250" b="0" i="0" u="none" strike="noStrike" cap="none">
                <a:solidFill>
                  <a:schemeClr val="dk1"/>
                </a:solidFill>
                <a:latin typeface="Arial"/>
                <a:ea typeface="Arial"/>
                <a:cs typeface="Arial"/>
                <a:sym typeface="Arial"/>
              </a:rPr>
              <a:t>comme autorités de nom et lesquels sont établis comme vedettes-matière</a:t>
            </a:r>
            <a:endParaRPr sz="2250" b="0" i="0" u="none" strike="noStrike" cap="none">
              <a:solidFill>
                <a:schemeClr val="dk1"/>
              </a:solidFill>
              <a:latin typeface="Arial"/>
              <a:ea typeface="Arial"/>
              <a:cs typeface="Arial"/>
              <a:sym typeface="Arial"/>
            </a:endParaRPr>
          </a:p>
        </p:txBody>
      </p:sp>
      <p:sp>
        <p:nvSpPr>
          <p:cNvPr id="1294" name="Google Shape;1294;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295" name="Google Shape;1295;p149"/>
          <p:cNvSpPr/>
          <p:nvPr/>
        </p:nvSpPr>
        <p:spPr>
          <a:xfrm>
            <a:off x="8512628" y="478524"/>
            <a:ext cx="2604609" cy="675329"/>
          </a:xfrm>
          <a:prstGeom prst="rect">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1" u="none" strike="noStrike" cap="none">
                <a:solidFill>
                  <a:srgbClr val="7030A0"/>
                </a:solidFill>
                <a:latin typeface="Calibri"/>
                <a:ea typeface="Calibri"/>
                <a:cs typeface="Calibri"/>
                <a:sym typeface="Calibri"/>
              </a:rPr>
              <a:t>Zones optionnelles</a:t>
            </a:r>
            <a:endParaRPr sz="2400" b="1" i="1" u="none" strike="noStrike" cap="none">
              <a:solidFill>
                <a:srgbClr val="7030A0"/>
              </a:solidFill>
              <a:latin typeface="Calibri"/>
              <a:ea typeface="Calibri"/>
              <a:cs typeface="Calibri"/>
              <a:sym typeface="Calibri"/>
            </a:endParaRPr>
          </a:p>
        </p:txBody>
      </p:sp>
      <p:sp>
        <p:nvSpPr>
          <p:cNvPr id="1296" name="Google Shape;1296;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137</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302" name="Google Shape;1302;p150"/>
          <p:cNvSpPr/>
          <p:nvPr/>
        </p:nvSpPr>
        <p:spPr>
          <a:xfrm>
            <a:off x="8349117" y="477074"/>
            <a:ext cx="2536371" cy="675329"/>
          </a:xfrm>
          <a:prstGeom prst="rect">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1" u="none" strike="noStrike" cap="none">
                <a:solidFill>
                  <a:srgbClr val="7030A0"/>
                </a:solidFill>
                <a:latin typeface="Calibri"/>
                <a:ea typeface="Calibri"/>
                <a:cs typeface="Calibri"/>
                <a:sym typeface="Calibri"/>
              </a:rPr>
              <a:t>Zones optionnelles</a:t>
            </a:r>
            <a:endParaRPr sz="2400" b="1" i="1" u="none" strike="noStrike" cap="none">
              <a:solidFill>
                <a:srgbClr val="7030A0"/>
              </a:solidFill>
              <a:latin typeface="Calibri"/>
              <a:ea typeface="Calibri"/>
              <a:cs typeface="Calibri"/>
              <a:sym typeface="Calibri"/>
            </a:endParaRPr>
          </a:p>
        </p:txBody>
      </p:sp>
      <p:pic>
        <p:nvPicPr>
          <p:cNvPr id="1303" name="Google Shape;1303;p150" descr="Une image contenant capture d’écran&#10;&#10;Description générée avec un niveau de confiance très élevé"/>
          <p:cNvPicPr preferRelativeResize="0"/>
          <p:nvPr/>
        </p:nvPicPr>
        <p:blipFill rotWithShape="1">
          <a:blip r:embed="rId3">
            <a:alphaModFix/>
          </a:blip>
          <a:srcRect/>
          <a:stretch/>
        </p:blipFill>
        <p:spPr>
          <a:xfrm>
            <a:off x="1345721" y="1266660"/>
            <a:ext cx="9543690" cy="5115435"/>
          </a:xfrm>
          <a:prstGeom prst="rect">
            <a:avLst/>
          </a:prstGeom>
          <a:noFill/>
          <a:ln>
            <a:noFill/>
          </a:ln>
        </p:spPr>
      </p:pic>
      <p:sp>
        <p:nvSpPr>
          <p:cNvPr id="1304" name="Google Shape;1304;p150"/>
          <p:cNvSpPr/>
          <p:nvPr/>
        </p:nvSpPr>
        <p:spPr>
          <a:xfrm rot="10800000" flipH="1">
            <a:off x="1267581" y="5937482"/>
            <a:ext cx="2277036" cy="312205"/>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05" name="Google Shape;1305;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138</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311" name="Google Shape;1311;p151"/>
          <p:cNvSpPr/>
          <p:nvPr/>
        </p:nvSpPr>
        <p:spPr>
          <a:xfrm>
            <a:off x="7839831" y="317279"/>
            <a:ext cx="2536371" cy="675329"/>
          </a:xfrm>
          <a:prstGeom prst="rect">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1" u="none" strike="noStrike" cap="none">
                <a:solidFill>
                  <a:srgbClr val="7030A0"/>
                </a:solidFill>
                <a:latin typeface="Calibri"/>
                <a:ea typeface="Calibri"/>
                <a:cs typeface="Calibri"/>
                <a:sym typeface="Calibri"/>
              </a:rPr>
              <a:t>Zones optionnelles</a:t>
            </a:r>
            <a:endParaRPr sz="2400" b="1" i="1" u="none" strike="noStrike" cap="none">
              <a:solidFill>
                <a:srgbClr val="7030A0"/>
              </a:solidFill>
              <a:latin typeface="Calibri"/>
              <a:ea typeface="Calibri"/>
              <a:cs typeface="Calibri"/>
              <a:sym typeface="Calibri"/>
            </a:endParaRPr>
          </a:p>
        </p:txBody>
      </p:sp>
      <p:pic>
        <p:nvPicPr>
          <p:cNvPr id="1312" name="Google Shape;1312;p151"/>
          <p:cNvPicPr preferRelativeResize="0"/>
          <p:nvPr/>
        </p:nvPicPr>
        <p:blipFill rotWithShape="1">
          <a:blip r:embed="rId3">
            <a:alphaModFix/>
          </a:blip>
          <a:srcRect/>
          <a:stretch/>
        </p:blipFill>
        <p:spPr>
          <a:xfrm>
            <a:off x="3157537" y="5706890"/>
            <a:ext cx="542925" cy="180975"/>
          </a:xfrm>
          <a:prstGeom prst="rect">
            <a:avLst/>
          </a:prstGeom>
          <a:noFill/>
          <a:ln>
            <a:noFill/>
          </a:ln>
        </p:spPr>
      </p:pic>
      <p:pic>
        <p:nvPicPr>
          <p:cNvPr id="1313" name="Google Shape;1313;p151" descr="Une image contenant capture d’écran&#10;&#10;Description générée avec un niveau de confiance très élevé"/>
          <p:cNvPicPr preferRelativeResize="0"/>
          <p:nvPr/>
        </p:nvPicPr>
        <p:blipFill rotWithShape="1">
          <a:blip r:embed="rId4">
            <a:alphaModFix/>
          </a:blip>
          <a:srcRect/>
          <a:stretch/>
        </p:blipFill>
        <p:spPr>
          <a:xfrm>
            <a:off x="569344" y="1134357"/>
            <a:ext cx="11197086" cy="4963097"/>
          </a:xfrm>
          <a:prstGeom prst="rect">
            <a:avLst/>
          </a:prstGeom>
          <a:noFill/>
          <a:ln>
            <a:noFill/>
          </a:ln>
        </p:spPr>
      </p:pic>
      <p:sp>
        <p:nvSpPr>
          <p:cNvPr id="1314" name="Google Shape;1314;p151"/>
          <p:cNvSpPr/>
          <p:nvPr/>
        </p:nvSpPr>
        <p:spPr>
          <a:xfrm>
            <a:off x="491157" y="5556972"/>
            <a:ext cx="3483429" cy="476160"/>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15" name="Google Shape;1315;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139</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6" descr="ScreenShot439.bmp"/>
          <p:cNvPicPr preferRelativeResize="0"/>
          <p:nvPr/>
        </p:nvPicPr>
        <p:blipFill rotWithShape="1">
          <a:blip r:embed="rId3">
            <a:alphaModFix/>
          </a:blip>
          <a:srcRect/>
          <a:stretch/>
        </p:blipFill>
        <p:spPr>
          <a:xfrm>
            <a:off x="3657600" y="0"/>
            <a:ext cx="5545138" cy="6865938"/>
          </a:xfrm>
          <a:prstGeom prst="rect">
            <a:avLst/>
          </a:prstGeom>
          <a:noFill/>
          <a:ln w="9525" cap="flat" cmpd="sng">
            <a:solidFill>
              <a:schemeClr val="dk1"/>
            </a:solidFill>
            <a:prstDash val="solid"/>
            <a:miter lim="800000"/>
            <a:headEnd type="none" w="sm" len="sm"/>
            <a:tailEnd type="none" w="sm" len="sm"/>
          </a:ln>
        </p:spPr>
      </p:pic>
      <p:sp>
        <p:nvSpPr>
          <p:cNvPr id="206" name="Google Shape;206;p26"/>
          <p:cNvSpPr/>
          <p:nvPr/>
        </p:nvSpPr>
        <p:spPr>
          <a:xfrm>
            <a:off x="4419600" y="5698958"/>
            <a:ext cx="3581400" cy="11430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7" name="Google Shape;207;p26"/>
          <p:cNvSpPr/>
          <p:nvPr/>
        </p:nvSpPr>
        <p:spPr>
          <a:xfrm>
            <a:off x="1905000" y="3124200"/>
            <a:ext cx="3733800" cy="1938992"/>
          </a:xfrm>
          <a:prstGeom prst="rect">
            <a:avLst/>
          </a:prstGeom>
          <a:solidFill>
            <a:schemeClr val="lt1"/>
          </a:solidFill>
          <a:ln w="25400" cap="flat" cmpd="sng">
            <a:solidFill>
              <a:srgbClr val="703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États-Unis.  National Marine Fisheries Service. Southwest Region</a:t>
            </a:r>
            <a:endParaRPr/>
          </a:p>
        </p:txBody>
      </p:sp>
      <p:sp>
        <p:nvSpPr>
          <p:cNvPr id="208" name="Google Shape;208;p2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fr-FR"/>
              <a:t>Module 5 : Description des lieux</a:t>
            </a:r>
            <a:endParaRPr/>
          </a:p>
        </p:txBody>
      </p:sp>
      <p:sp>
        <p:nvSpPr>
          <p:cNvPr id="209" name="Google Shape;20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500"/>
                                        <p:tgtEl>
                                          <p:spTgt spid="2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321" name="Google Shape;1321;p152"/>
          <p:cNvSpPr/>
          <p:nvPr/>
        </p:nvSpPr>
        <p:spPr>
          <a:xfrm>
            <a:off x="8638485" y="198358"/>
            <a:ext cx="2536371" cy="675329"/>
          </a:xfrm>
          <a:prstGeom prst="rect">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1" u="none" strike="noStrike" cap="none">
                <a:solidFill>
                  <a:srgbClr val="7030A0"/>
                </a:solidFill>
                <a:latin typeface="Calibri"/>
                <a:ea typeface="Calibri"/>
                <a:cs typeface="Calibri"/>
                <a:sym typeface="Calibri"/>
              </a:rPr>
              <a:t>Zones optionnelles</a:t>
            </a:r>
            <a:endParaRPr sz="2400" b="1" i="1" u="none" strike="noStrike" cap="none">
              <a:solidFill>
                <a:srgbClr val="7030A0"/>
              </a:solidFill>
              <a:latin typeface="Calibri"/>
              <a:ea typeface="Calibri"/>
              <a:cs typeface="Calibri"/>
              <a:sym typeface="Calibri"/>
            </a:endParaRPr>
          </a:p>
        </p:txBody>
      </p:sp>
      <p:sp>
        <p:nvSpPr>
          <p:cNvPr id="1322" name="Google Shape;132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140</a:t>
            </a:fld>
            <a:endParaRPr/>
          </a:p>
        </p:txBody>
      </p:sp>
      <p:pic>
        <p:nvPicPr>
          <p:cNvPr id="1323" name="Google Shape;1323;p152"/>
          <p:cNvPicPr preferRelativeResize="0"/>
          <p:nvPr/>
        </p:nvPicPr>
        <p:blipFill rotWithShape="1">
          <a:blip r:embed="rId3">
            <a:alphaModFix/>
          </a:blip>
          <a:srcRect/>
          <a:stretch/>
        </p:blipFill>
        <p:spPr>
          <a:xfrm>
            <a:off x="1304256" y="964448"/>
            <a:ext cx="9583487" cy="5391902"/>
          </a:xfrm>
          <a:prstGeom prst="rect">
            <a:avLst/>
          </a:prstGeom>
          <a:noFill/>
          <a:ln w="9525" cap="flat" cmpd="sng">
            <a:solidFill>
              <a:schemeClr val="dk1"/>
            </a:solidFill>
            <a:prstDash val="solid"/>
            <a:round/>
            <a:headEnd type="none" w="sm" len="sm"/>
            <a:tailEnd type="none" w="sm" len="sm"/>
          </a:ln>
        </p:spPr>
      </p:pic>
      <p:sp>
        <p:nvSpPr>
          <p:cNvPr id="1324" name="Google Shape;1324;p152"/>
          <p:cNvSpPr/>
          <p:nvPr/>
        </p:nvSpPr>
        <p:spPr>
          <a:xfrm>
            <a:off x="1304257" y="6059940"/>
            <a:ext cx="3369344" cy="296410"/>
          </a:xfrm>
          <a:prstGeom prst="rect">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53"/>
          <p:cNvSpPr txBox="1">
            <a:spLocks noGrp="1"/>
          </p:cNvSpPr>
          <p:nvPr>
            <p:ph type="title"/>
          </p:nvPr>
        </p:nvSpPr>
        <p:spPr>
          <a:xfrm>
            <a:off x="838200" y="566690"/>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Exercice 781 : Enregistrer la zone 781</a:t>
            </a:r>
            <a:endParaRPr sz="3200" b="0" i="0" u="none" strike="noStrike" cap="none">
              <a:solidFill>
                <a:schemeClr val="dk1"/>
              </a:solidFill>
              <a:latin typeface="Arial"/>
              <a:ea typeface="Arial"/>
              <a:cs typeface="Arial"/>
              <a:sym typeface="Arial"/>
            </a:endParaRPr>
          </a:p>
        </p:txBody>
      </p:sp>
      <p:sp>
        <p:nvSpPr>
          <p:cNvPr id="1330" name="Google Shape;1330;p153"/>
          <p:cNvSpPr txBox="1">
            <a:spLocks noGrp="1"/>
          </p:cNvSpPr>
          <p:nvPr>
            <p:ph type="body" idx="1"/>
          </p:nvPr>
        </p:nvSpPr>
        <p:spPr>
          <a:xfrm>
            <a:off x="838200" y="1590951"/>
            <a:ext cx="10515600" cy="44626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034 	$d ‐97.6674910 $e ‐97.6674910 $f 26.0459111 $g</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26.0459111 $2 gnis</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034 	$d W0974003 $e W0974003 $f N0260245 $g N0260245</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$2 gnis</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043 	n‐us‐tx</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151 	La Paloma (Tex.)</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451 	Paloma (Tex.)</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670 	GNIS, 26 avril 2013 $b (La Paloma, lieu habité,</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Cameron County, Texas, 26.0459111° ‐97.6674910°,</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26°02′45″N 097°40′03″W)</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781 _0 	$z 	   $z</a:t>
            </a:r>
            <a:endParaRPr sz="2400" b="0" i="0" u="none" strike="noStrike" cap="none">
              <a:solidFill>
                <a:schemeClr val="dk1"/>
              </a:solidFill>
              <a:latin typeface="Calibri"/>
              <a:ea typeface="Calibri"/>
              <a:cs typeface="Calibri"/>
              <a:sym typeface="Calibri"/>
            </a:endParaRPr>
          </a:p>
        </p:txBody>
      </p:sp>
      <p:sp>
        <p:nvSpPr>
          <p:cNvPr id="1331" name="Google Shape;1331;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332" name="Google Shape;1332;p153"/>
          <p:cNvSpPr txBox="1"/>
          <p:nvPr/>
        </p:nvSpPr>
        <p:spPr>
          <a:xfrm>
            <a:off x="2092036" y="5614018"/>
            <a:ext cx="9144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Calibri"/>
                <a:ea typeface="Calibri"/>
                <a:cs typeface="Calibri"/>
                <a:sym typeface="Calibri"/>
              </a:rPr>
              <a:t>Texas</a:t>
            </a:r>
            <a:endParaRPr sz="2600" b="0" i="0" u="none" strike="noStrike" cap="none">
              <a:solidFill>
                <a:srgbClr val="000000"/>
              </a:solidFill>
              <a:latin typeface="Calibri"/>
              <a:ea typeface="Calibri"/>
              <a:cs typeface="Calibri"/>
              <a:sym typeface="Calibri"/>
            </a:endParaRPr>
          </a:p>
        </p:txBody>
      </p:sp>
      <p:sp>
        <p:nvSpPr>
          <p:cNvPr id="1333" name="Google Shape;1333;p153"/>
          <p:cNvSpPr txBox="1"/>
          <p:nvPr/>
        </p:nvSpPr>
        <p:spPr>
          <a:xfrm>
            <a:off x="3228107" y="5614018"/>
            <a:ext cx="15378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chemeClr val="dk1"/>
                </a:solidFill>
                <a:latin typeface="Calibri"/>
                <a:ea typeface="Calibri"/>
                <a:cs typeface="Calibri"/>
                <a:sym typeface="Calibri"/>
              </a:rPr>
              <a:t>La Paloma</a:t>
            </a:r>
            <a:endParaRPr sz="2600" b="0" i="0" u="none" strike="noStrike" cap="none">
              <a:solidFill>
                <a:srgbClr val="000000"/>
              </a:solidFill>
              <a:latin typeface="Calibri"/>
              <a:ea typeface="Calibri"/>
              <a:cs typeface="Calibri"/>
              <a:sym typeface="Calibri"/>
            </a:endParaRPr>
          </a:p>
        </p:txBody>
      </p:sp>
      <p:sp>
        <p:nvSpPr>
          <p:cNvPr id="1334" name="Google Shape;1334;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2"/>
                                        </p:tgtEl>
                                        <p:attrNameLst>
                                          <p:attrName>style.visibility</p:attrName>
                                        </p:attrNameLst>
                                      </p:cBhvr>
                                      <p:to>
                                        <p:strVal val="visible"/>
                                      </p:to>
                                    </p:set>
                                    <p:animEffect transition="in" filter="fade">
                                      <p:cBhvr>
                                        <p:cTn id="7" dur="500"/>
                                        <p:tgtEl>
                                          <p:spTgt spid="1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3"/>
                                        </p:tgtEl>
                                        <p:attrNameLst>
                                          <p:attrName>style.visibility</p:attrName>
                                        </p:attrNameLst>
                                      </p:cBhvr>
                                      <p:to>
                                        <p:strVal val="visible"/>
                                      </p:to>
                                    </p:set>
                                    <p:animEffect transition="in" filter="fade">
                                      <p:cBhvr>
                                        <p:cTn id="12" dur="500"/>
                                        <p:tgtEl>
                                          <p:spTgt spid="1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54"/>
          <p:cNvSpPr txBox="1">
            <a:spLocks noGrp="1"/>
          </p:cNvSpPr>
          <p:nvPr>
            <p:ph type="title"/>
          </p:nvPr>
        </p:nvSpPr>
        <p:spPr>
          <a:xfrm>
            <a:off x="838200" y="566690"/>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046, 3XX, 678</a:t>
            </a:r>
            <a:endParaRPr sz="3200" b="0" i="0" u="none" strike="noStrike" cap="none">
              <a:solidFill>
                <a:schemeClr val="dk1"/>
              </a:solidFill>
              <a:latin typeface="Arial"/>
              <a:ea typeface="Arial"/>
              <a:cs typeface="Arial"/>
              <a:sym typeface="Arial"/>
            </a:endParaRPr>
          </a:p>
        </p:txBody>
      </p:sp>
      <p:sp>
        <p:nvSpPr>
          <p:cNvPr id="1340" name="Google Shape;1340;p154"/>
          <p:cNvSpPr txBox="1">
            <a:spLocks noGrp="1"/>
          </p:cNvSpPr>
          <p:nvPr>
            <p:ph type="body" idx="1"/>
          </p:nvPr>
        </p:nvSpPr>
        <p:spPr>
          <a:xfrm>
            <a:off x="838200" y="1680567"/>
            <a:ext cx="10515600" cy="408834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Vous pouvez enregistrer les zones suivantes comme il convient :</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046 : date de création/de fin</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368 : type de juridiction/autre désignation</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370 : lieux associés</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371 : adresse</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373 : institution associée</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377 : code de langue pour les ressources publiées par le lieu</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678 : données historiques</a:t>
            </a:r>
            <a:endParaRPr sz="2600" b="0" i="0" u="none" strike="noStrike" cap="none">
              <a:solidFill>
                <a:schemeClr val="dk1"/>
              </a:solidFill>
              <a:latin typeface="Arial"/>
              <a:ea typeface="Arial"/>
              <a:cs typeface="Arial"/>
              <a:sym typeface="Arial"/>
            </a:endParaRPr>
          </a:p>
        </p:txBody>
      </p:sp>
      <p:sp>
        <p:nvSpPr>
          <p:cNvPr id="1341" name="Google Shape;1341;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342" name="Google Shape;1342;p154"/>
          <p:cNvPicPr preferRelativeResize="0"/>
          <p:nvPr/>
        </p:nvPicPr>
        <p:blipFill rotWithShape="1">
          <a:blip r:embed="rId3">
            <a:alphaModFix/>
          </a:blip>
          <a:srcRect/>
          <a:stretch/>
        </p:blipFill>
        <p:spPr>
          <a:xfrm>
            <a:off x="8282822" y="566690"/>
            <a:ext cx="2712955" cy="676715"/>
          </a:xfrm>
          <a:prstGeom prst="rect">
            <a:avLst/>
          </a:prstGeom>
          <a:noFill/>
          <a:ln>
            <a:noFill/>
          </a:ln>
        </p:spPr>
      </p:pic>
      <p:sp>
        <p:nvSpPr>
          <p:cNvPr id="1343" name="Google Shape;1343;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142</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349" name="Google Shape;1349;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143</a:t>
            </a:fld>
            <a:endParaRPr/>
          </a:p>
        </p:txBody>
      </p:sp>
      <p:pic>
        <p:nvPicPr>
          <p:cNvPr id="1350" name="Google Shape;1350;p155" descr="Une image contenant capture d’écran&#10;&#10;Description générée avec un niveau de confiance très élevé"/>
          <p:cNvPicPr preferRelativeResize="0"/>
          <p:nvPr/>
        </p:nvPicPr>
        <p:blipFill rotWithShape="1">
          <a:blip r:embed="rId3">
            <a:alphaModFix/>
          </a:blip>
          <a:srcRect/>
          <a:stretch/>
        </p:blipFill>
        <p:spPr>
          <a:xfrm>
            <a:off x="2035835" y="286401"/>
            <a:ext cx="8465387" cy="6572746"/>
          </a:xfrm>
          <a:prstGeom prst="rect">
            <a:avLst/>
          </a:prstGeom>
          <a:noFill/>
          <a:ln w="9525" cap="flat" cmpd="sng">
            <a:solidFill>
              <a:schemeClr val="dk1"/>
            </a:solidFill>
            <a:prstDash val="solid"/>
            <a:round/>
            <a:headEnd type="none" w="sm" len="sm"/>
            <a:tailEnd type="none" w="sm" len="sm"/>
          </a:ln>
        </p:spPr>
      </p:pic>
      <p:pic>
        <p:nvPicPr>
          <p:cNvPr id="1351" name="Google Shape;1351;p155"/>
          <p:cNvPicPr preferRelativeResize="0"/>
          <p:nvPr/>
        </p:nvPicPr>
        <p:blipFill rotWithShape="1">
          <a:blip r:embed="rId4">
            <a:alphaModFix/>
          </a:blip>
          <a:srcRect/>
          <a:stretch/>
        </p:blipFill>
        <p:spPr>
          <a:xfrm>
            <a:off x="9186181" y="130111"/>
            <a:ext cx="2712955" cy="676715"/>
          </a:xfrm>
          <a:prstGeom prst="rect">
            <a:avLst/>
          </a:prstGeom>
          <a:noFill/>
          <a:ln>
            <a:noFill/>
          </a:ln>
        </p:spPr>
      </p:pic>
      <p:sp>
        <p:nvSpPr>
          <p:cNvPr id="1352" name="Google Shape;1352;p155"/>
          <p:cNvSpPr/>
          <p:nvPr/>
        </p:nvSpPr>
        <p:spPr>
          <a:xfrm>
            <a:off x="1978189" y="1033714"/>
            <a:ext cx="3427490" cy="401947"/>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53" name="Google Shape;1353;p155"/>
          <p:cNvSpPr/>
          <p:nvPr/>
        </p:nvSpPr>
        <p:spPr>
          <a:xfrm>
            <a:off x="1978188" y="1866980"/>
            <a:ext cx="3901943" cy="407187"/>
          </a:xfrm>
          <a:prstGeom prst="rect">
            <a:avLst/>
          </a:prstGeom>
          <a:noFill/>
          <a:ln w="28575"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54" name="Google Shape;1354;p155"/>
          <p:cNvSpPr/>
          <p:nvPr/>
        </p:nvSpPr>
        <p:spPr>
          <a:xfrm>
            <a:off x="1978188" y="2307969"/>
            <a:ext cx="3657528" cy="364054"/>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pic>
        <p:nvPicPr>
          <p:cNvPr id="1360" name="Google Shape;1360;p156"/>
          <p:cNvPicPr preferRelativeResize="0"/>
          <p:nvPr/>
        </p:nvPicPr>
        <p:blipFill rotWithShape="1">
          <a:blip r:embed="rId3">
            <a:alphaModFix/>
          </a:blip>
          <a:srcRect/>
          <a:stretch/>
        </p:blipFill>
        <p:spPr>
          <a:xfrm>
            <a:off x="4736956" y="37116"/>
            <a:ext cx="2712955" cy="676715"/>
          </a:xfrm>
          <a:prstGeom prst="rect">
            <a:avLst/>
          </a:prstGeom>
          <a:noFill/>
          <a:ln>
            <a:noFill/>
          </a:ln>
        </p:spPr>
      </p:pic>
      <p:sp>
        <p:nvSpPr>
          <p:cNvPr id="1361" name="Google Shape;1361;p15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362" name="Google Shape;1362;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144</a:t>
            </a:fld>
            <a:endParaRPr/>
          </a:p>
        </p:txBody>
      </p:sp>
      <p:pic>
        <p:nvPicPr>
          <p:cNvPr id="1363" name="Google Shape;1363;p156"/>
          <p:cNvPicPr preferRelativeResize="0"/>
          <p:nvPr/>
        </p:nvPicPr>
        <p:blipFill rotWithShape="1">
          <a:blip r:embed="rId4">
            <a:alphaModFix/>
          </a:blip>
          <a:srcRect/>
          <a:stretch/>
        </p:blipFill>
        <p:spPr>
          <a:xfrm>
            <a:off x="1186827" y="713831"/>
            <a:ext cx="9813211" cy="5915569"/>
          </a:xfrm>
          <a:prstGeom prst="rect">
            <a:avLst/>
          </a:prstGeom>
          <a:noFill/>
          <a:ln w="9525" cap="flat" cmpd="sng">
            <a:solidFill>
              <a:schemeClr val="dk1"/>
            </a:solidFill>
            <a:prstDash val="solid"/>
            <a:round/>
            <a:headEnd type="none" w="sm" len="sm"/>
            <a:tailEnd type="none" w="sm" len="sm"/>
          </a:ln>
        </p:spPr>
      </p:pic>
      <p:sp>
        <p:nvSpPr>
          <p:cNvPr id="1364" name="Google Shape;1364;p156"/>
          <p:cNvSpPr/>
          <p:nvPr/>
        </p:nvSpPr>
        <p:spPr>
          <a:xfrm>
            <a:off x="1186827" y="3911600"/>
            <a:ext cx="5740400" cy="112776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370" name="Google Shape;1370;p157"/>
          <p:cNvPicPr preferRelativeResize="0"/>
          <p:nvPr/>
        </p:nvPicPr>
        <p:blipFill rotWithShape="1">
          <a:blip r:embed="rId3">
            <a:alphaModFix/>
          </a:blip>
          <a:srcRect/>
          <a:stretch/>
        </p:blipFill>
        <p:spPr>
          <a:xfrm>
            <a:off x="8851756" y="138716"/>
            <a:ext cx="2712955" cy="676715"/>
          </a:xfrm>
          <a:prstGeom prst="rect">
            <a:avLst/>
          </a:prstGeom>
          <a:noFill/>
          <a:ln>
            <a:noFill/>
          </a:ln>
        </p:spPr>
      </p:pic>
      <p:sp>
        <p:nvSpPr>
          <p:cNvPr id="1371" name="Google Shape;1371;p157"/>
          <p:cNvSpPr/>
          <p:nvPr/>
        </p:nvSpPr>
        <p:spPr>
          <a:xfrm>
            <a:off x="5601462" y="215464"/>
            <a:ext cx="121146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dk1"/>
                </a:solidFill>
                <a:latin typeface="Arial"/>
                <a:ea typeface="Arial"/>
                <a:cs typeface="Arial"/>
                <a:sym typeface="Arial"/>
              </a:rPr>
              <a:t>371</a:t>
            </a:r>
            <a:endParaRPr sz="1800" b="0" i="0" u="none" strike="noStrike" cap="none">
              <a:solidFill>
                <a:schemeClr val="dk1"/>
              </a:solidFill>
              <a:latin typeface="Arial"/>
              <a:ea typeface="Arial"/>
              <a:cs typeface="Arial"/>
              <a:sym typeface="Arial"/>
            </a:endParaRPr>
          </a:p>
        </p:txBody>
      </p:sp>
      <p:pic>
        <p:nvPicPr>
          <p:cNvPr id="1372" name="Google Shape;1372;p157"/>
          <p:cNvPicPr preferRelativeResize="0"/>
          <p:nvPr/>
        </p:nvPicPr>
        <p:blipFill rotWithShape="1">
          <a:blip r:embed="rId4">
            <a:alphaModFix/>
          </a:blip>
          <a:srcRect/>
          <a:stretch/>
        </p:blipFill>
        <p:spPr>
          <a:xfrm>
            <a:off x="3269899" y="5599375"/>
            <a:ext cx="542925" cy="180975"/>
          </a:xfrm>
          <a:prstGeom prst="rect">
            <a:avLst/>
          </a:prstGeom>
          <a:noFill/>
          <a:ln>
            <a:noFill/>
          </a:ln>
        </p:spPr>
      </p:pic>
      <p:pic>
        <p:nvPicPr>
          <p:cNvPr id="1373" name="Google Shape;1373;p157" descr="Une image contenant capture d’écran&#10;&#10;Description générée avec un niveau de confiance très élevé"/>
          <p:cNvPicPr preferRelativeResize="0"/>
          <p:nvPr/>
        </p:nvPicPr>
        <p:blipFill rotWithShape="1">
          <a:blip r:embed="rId5">
            <a:alphaModFix/>
          </a:blip>
          <a:srcRect/>
          <a:stretch/>
        </p:blipFill>
        <p:spPr>
          <a:xfrm>
            <a:off x="727495" y="1135039"/>
            <a:ext cx="10837652" cy="5047999"/>
          </a:xfrm>
          <a:prstGeom prst="rect">
            <a:avLst/>
          </a:prstGeom>
          <a:noFill/>
          <a:ln>
            <a:noFill/>
          </a:ln>
        </p:spPr>
      </p:pic>
      <p:sp>
        <p:nvSpPr>
          <p:cNvPr id="1374" name="Google Shape;1374;p157"/>
          <p:cNvSpPr/>
          <p:nvPr/>
        </p:nvSpPr>
        <p:spPr>
          <a:xfrm>
            <a:off x="277777" y="2879173"/>
            <a:ext cx="12021457" cy="6096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75" name="Google Shape;1375;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145</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p158" descr="ScreenShot580.bmp"/>
          <p:cNvPicPr preferRelativeResize="0"/>
          <p:nvPr/>
        </p:nvPicPr>
        <p:blipFill rotWithShape="1">
          <a:blip r:embed="rId3">
            <a:alphaModFix/>
          </a:blip>
          <a:srcRect/>
          <a:stretch/>
        </p:blipFill>
        <p:spPr>
          <a:xfrm>
            <a:off x="1571222" y="317634"/>
            <a:ext cx="9144000" cy="5784850"/>
          </a:xfrm>
          <a:prstGeom prst="rect">
            <a:avLst/>
          </a:prstGeom>
          <a:noFill/>
          <a:ln>
            <a:noFill/>
          </a:ln>
        </p:spPr>
      </p:pic>
      <p:sp>
        <p:nvSpPr>
          <p:cNvPr id="1381" name="Google Shape;1381;p15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382" name="Google Shape;1382;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59"/>
          <p:cNvSpPr/>
          <p:nvPr/>
        </p:nvSpPr>
        <p:spPr>
          <a:xfrm>
            <a:off x="6020302" y="132336"/>
            <a:ext cx="109705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dk1"/>
                </a:solidFill>
                <a:latin typeface="Arial"/>
                <a:ea typeface="Arial"/>
                <a:cs typeface="Arial"/>
                <a:sym typeface="Arial"/>
              </a:rPr>
              <a:t>373</a:t>
            </a:r>
            <a:endParaRPr sz="1800" b="0" i="0" u="none" strike="noStrike" cap="none">
              <a:solidFill>
                <a:schemeClr val="dk1"/>
              </a:solidFill>
              <a:latin typeface="Arial"/>
              <a:ea typeface="Arial"/>
              <a:cs typeface="Arial"/>
              <a:sym typeface="Arial"/>
            </a:endParaRPr>
          </a:p>
        </p:txBody>
      </p:sp>
      <p:pic>
        <p:nvPicPr>
          <p:cNvPr id="1388" name="Google Shape;1388;p159"/>
          <p:cNvPicPr preferRelativeResize="0"/>
          <p:nvPr/>
        </p:nvPicPr>
        <p:blipFill rotWithShape="1">
          <a:blip r:embed="rId3">
            <a:alphaModFix/>
          </a:blip>
          <a:srcRect/>
          <a:stretch/>
        </p:blipFill>
        <p:spPr>
          <a:xfrm>
            <a:off x="9004156" y="291116"/>
            <a:ext cx="2712955" cy="676715"/>
          </a:xfrm>
          <a:prstGeom prst="rect">
            <a:avLst/>
          </a:prstGeom>
          <a:noFill/>
          <a:ln>
            <a:noFill/>
          </a:ln>
        </p:spPr>
      </p:pic>
      <p:cxnSp>
        <p:nvCxnSpPr>
          <p:cNvPr id="1389" name="Google Shape;1389;p159"/>
          <p:cNvCxnSpPr/>
          <p:nvPr/>
        </p:nvCxnSpPr>
        <p:spPr>
          <a:xfrm rot="10800000" flipH="1">
            <a:off x="1799991" y="5562583"/>
            <a:ext cx="1253887" cy="14377"/>
          </a:xfrm>
          <a:prstGeom prst="straightConnector1">
            <a:avLst/>
          </a:prstGeom>
          <a:noFill/>
          <a:ln w="19050" cap="flat" cmpd="sng">
            <a:solidFill>
              <a:srgbClr val="FF0000"/>
            </a:solidFill>
            <a:prstDash val="solid"/>
            <a:round/>
            <a:headEnd type="none" w="sm" len="sm"/>
            <a:tailEnd type="none" w="sm" len="sm"/>
          </a:ln>
        </p:spPr>
      </p:cxnSp>
      <p:pic>
        <p:nvPicPr>
          <p:cNvPr id="1390" name="Google Shape;1390;p159"/>
          <p:cNvPicPr preferRelativeResize="0"/>
          <p:nvPr/>
        </p:nvPicPr>
        <p:blipFill rotWithShape="1">
          <a:blip r:embed="rId4">
            <a:alphaModFix/>
          </a:blip>
          <a:srcRect/>
          <a:stretch/>
        </p:blipFill>
        <p:spPr>
          <a:xfrm>
            <a:off x="1218752" y="967831"/>
            <a:ext cx="9603100" cy="5836138"/>
          </a:xfrm>
          <a:prstGeom prst="rect">
            <a:avLst/>
          </a:prstGeom>
          <a:noFill/>
          <a:ln w="9525" cap="flat" cmpd="sng">
            <a:solidFill>
              <a:schemeClr val="dk1"/>
            </a:solidFill>
            <a:prstDash val="solid"/>
            <a:round/>
            <a:headEnd type="none" w="sm" len="sm"/>
            <a:tailEnd type="none" w="sm" len="sm"/>
          </a:ln>
        </p:spPr>
      </p:pic>
      <p:cxnSp>
        <p:nvCxnSpPr>
          <p:cNvPr id="1391" name="Google Shape;1391;p159"/>
          <p:cNvCxnSpPr/>
          <p:nvPr/>
        </p:nvCxnSpPr>
        <p:spPr>
          <a:xfrm>
            <a:off x="2928043" y="5890169"/>
            <a:ext cx="3640784" cy="0"/>
          </a:xfrm>
          <a:prstGeom prst="straightConnector1">
            <a:avLst/>
          </a:prstGeom>
          <a:noFill/>
          <a:ln w="19050" cap="flat" cmpd="sng">
            <a:solidFill>
              <a:srgbClr val="FF0000"/>
            </a:solidFill>
            <a:prstDash val="solid"/>
            <a:round/>
            <a:headEnd type="none" w="sm" len="sm"/>
            <a:tailEnd type="none" w="sm" len="sm"/>
          </a:ln>
        </p:spPr>
      </p:cxnSp>
      <p:sp>
        <p:nvSpPr>
          <p:cNvPr id="1392" name="Google Shape;1392;p159"/>
          <p:cNvSpPr/>
          <p:nvPr/>
        </p:nvSpPr>
        <p:spPr>
          <a:xfrm>
            <a:off x="1218752" y="3885900"/>
            <a:ext cx="3948993" cy="41027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393" name="Google Shape;1393;p159"/>
          <p:cNvCxnSpPr/>
          <p:nvPr/>
        </p:nvCxnSpPr>
        <p:spPr>
          <a:xfrm>
            <a:off x="8618427" y="5723915"/>
            <a:ext cx="1869464" cy="0"/>
          </a:xfrm>
          <a:prstGeom prst="straightConnector1">
            <a:avLst/>
          </a:prstGeom>
          <a:noFill/>
          <a:ln w="19050" cap="flat" cmpd="sng">
            <a:solidFill>
              <a:srgbClr val="FF0000"/>
            </a:solidFill>
            <a:prstDash val="solid"/>
            <a:round/>
            <a:headEnd type="none" w="sm" len="sm"/>
            <a:tailEnd type="none" w="sm" len="sm"/>
          </a:ln>
        </p:spPr>
      </p:cxnSp>
      <p:sp>
        <p:nvSpPr>
          <p:cNvPr id="1394" name="Google Shape;1394;p15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395" name="Google Shape;1395;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147</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1400" name="Google Shape;1400;p160" descr="ScreenShot578.bmp"/>
          <p:cNvPicPr preferRelativeResize="0"/>
          <p:nvPr/>
        </p:nvPicPr>
        <p:blipFill rotWithShape="1">
          <a:blip r:embed="rId3">
            <a:alphaModFix/>
          </a:blip>
          <a:srcRect/>
          <a:stretch/>
        </p:blipFill>
        <p:spPr>
          <a:xfrm>
            <a:off x="0" y="15240"/>
            <a:ext cx="4621212" cy="6858000"/>
          </a:xfrm>
          <a:prstGeom prst="rect">
            <a:avLst/>
          </a:prstGeom>
          <a:noFill/>
          <a:ln>
            <a:noFill/>
          </a:ln>
        </p:spPr>
      </p:pic>
      <p:sp>
        <p:nvSpPr>
          <p:cNvPr id="1401" name="Google Shape;1401;p160"/>
          <p:cNvSpPr txBox="1"/>
          <p:nvPr/>
        </p:nvSpPr>
        <p:spPr>
          <a:xfrm>
            <a:off x="7520609" y="96078"/>
            <a:ext cx="2438400" cy="6000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3300" b="0" i="0" u="none" strike="noStrike" cap="none">
                <a:solidFill>
                  <a:srgbClr val="000000"/>
                </a:solidFill>
                <a:latin typeface="Calibri"/>
                <a:ea typeface="Calibri"/>
                <a:cs typeface="Calibri"/>
                <a:sym typeface="Calibri"/>
              </a:rPr>
              <a:t>373</a:t>
            </a:r>
            <a:endParaRPr/>
          </a:p>
        </p:txBody>
      </p:sp>
      <p:pic>
        <p:nvPicPr>
          <p:cNvPr id="1402" name="Google Shape;1402;p160"/>
          <p:cNvPicPr preferRelativeResize="0"/>
          <p:nvPr/>
        </p:nvPicPr>
        <p:blipFill rotWithShape="1">
          <a:blip r:embed="rId4">
            <a:alphaModFix/>
          </a:blip>
          <a:srcRect/>
          <a:stretch/>
        </p:blipFill>
        <p:spPr>
          <a:xfrm>
            <a:off x="2046193" y="4913497"/>
            <a:ext cx="174813" cy="222438"/>
          </a:xfrm>
          <a:prstGeom prst="rect">
            <a:avLst/>
          </a:prstGeom>
          <a:noFill/>
          <a:ln>
            <a:noFill/>
          </a:ln>
        </p:spPr>
      </p:pic>
      <p:pic>
        <p:nvPicPr>
          <p:cNvPr id="1403" name="Google Shape;1403;p160"/>
          <p:cNvPicPr preferRelativeResize="0"/>
          <p:nvPr/>
        </p:nvPicPr>
        <p:blipFill rotWithShape="1">
          <a:blip r:embed="rId4">
            <a:alphaModFix/>
          </a:blip>
          <a:srcRect/>
          <a:stretch/>
        </p:blipFill>
        <p:spPr>
          <a:xfrm>
            <a:off x="5331272" y="6372019"/>
            <a:ext cx="243805" cy="270064"/>
          </a:xfrm>
          <a:prstGeom prst="rect">
            <a:avLst/>
          </a:prstGeom>
          <a:noFill/>
          <a:ln>
            <a:noFill/>
          </a:ln>
        </p:spPr>
      </p:pic>
      <p:pic>
        <p:nvPicPr>
          <p:cNvPr id="1404" name="Google Shape;1404;p160"/>
          <p:cNvPicPr preferRelativeResize="0"/>
          <p:nvPr/>
        </p:nvPicPr>
        <p:blipFill rotWithShape="1">
          <a:blip r:embed="rId5">
            <a:alphaModFix/>
          </a:blip>
          <a:srcRect/>
          <a:stretch/>
        </p:blipFill>
        <p:spPr>
          <a:xfrm>
            <a:off x="6710105" y="6417404"/>
            <a:ext cx="542925" cy="180975"/>
          </a:xfrm>
          <a:prstGeom prst="rect">
            <a:avLst/>
          </a:prstGeom>
          <a:noFill/>
          <a:ln>
            <a:noFill/>
          </a:ln>
        </p:spPr>
      </p:pic>
      <p:pic>
        <p:nvPicPr>
          <p:cNvPr id="1405" name="Google Shape;1405;p160" descr="Une image contenant capture d’écran&#10;&#10;Description générée avec un niveau de confiance très élevé"/>
          <p:cNvPicPr preferRelativeResize="0"/>
          <p:nvPr/>
        </p:nvPicPr>
        <p:blipFill rotWithShape="1">
          <a:blip r:embed="rId6">
            <a:alphaModFix/>
          </a:blip>
          <a:srcRect/>
          <a:stretch/>
        </p:blipFill>
        <p:spPr>
          <a:xfrm>
            <a:off x="4595004" y="686465"/>
            <a:ext cx="7545237" cy="5930768"/>
          </a:xfrm>
          <a:prstGeom prst="rect">
            <a:avLst/>
          </a:prstGeom>
          <a:noFill/>
          <a:ln>
            <a:noFill/>
          </a:ln>
        </p:spPr>
      </p:pic>
      <p:sp>
        <p:nvSpPr>
          <p:cNvPr id="1406" name="Google Shape;1406;p160"/>
          <p:cNvSpPr/>
          <p:nvPr/>
        </p:nvSpPr>
        <p:spPr>
          <a:xfrm>
            <a:off x="4471577" y="3108960"/>
            <a:ext cx="7662913" cy="64008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07" name="Google Shape;1407;p16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08" name="Google Shape;1408;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148</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61"/>
          <p:cNvSpPr/>
          <p:nvPr/>
        </p:nvSpPr>
        <p:spPr>
          <a:xfrm>
            <a:off x="4865808" y="-39149"/>
            <a:ext cx="130093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dk1"/>
                </a:solidFill>
                <a:latin typeface="Arial"/>
                <a:ea typeface="Arial"/>
                <a:cs typeface="Arial"/>
                <a:sym typeface="Arial"/>
              </a:rPr>
              <a:t>678</a:t>
            </a:r>
            <a:endParaRPr sz="1800" b="0" i="0" u="none" strike="noStrike" cap="none">
              <a:solidFill>
                <a:schemeClr val="dk1"/>
              </a:solidFill>
              <a:latin typeface="Arial"/>
              <a:ea typeface="Arial"/>
              <a:cs typeface="Arial"/>
              <a:sym typeface="Arial"/>
            </a:endParaRPr>
          </a:p>
        </p:txBody>
      </p:sp>
      <p:sp>
        <p:nvSpPr>
          <p:cNvPr id="1414" name="Google Shape;1414;p16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15" name="Google Shape;1415;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149</a:t>
            </a:fld>
            <a:endParaRPr/>
          </a:p>
        </p:txBody>
      </p:sp>
      <p:pic>
        <p:nvPicPr>
          <p:cNvPr id="1416" name="Google Shape;1416;p161" descr="Une image contenant capture d’écran&#10;&#10;Description générée avec un niveau de confiance très élevé"/>
          <p:cNvPicPr preferRelativeResize="0"/>
          <p:nvPr/>
        </p:nvPicPr>
        <p:blipFill rotWithShape="1">
          <a:blip r:embed="rId3">
            <a:alphaModFix/>
          </a:blip>
          <a:srcRect/>
          <a:stretch/>
        </p:blipFill>
        <p:spPr>
          <a:xfrm>
            <a:off x="-5750" y="498498"/>
            <a:ext cx="12203501" cy="5861004"/>
          </a:xfrm>
          <a:prstGeom prst="rect">
            <a:avLst/>
          </a:prstGeom>
          <a:noFill/>
          <a:ln w="9525" cap="flat" cmpd="sng">
            <a:solidFill>
              <a:schemeClr val="dk1"/>
            </a:solidFill>
            <a:prstDash val="solid"/>
            <a:round/>
            <a:headEnd type="none" w="sm" len="sm"/>
            <a:tailEnd type="none" w="sm" len="sm"/>
          </a:ln>
        </p:spPr>
      </p:pic>
      <p:pic>
        <p:nvPicPr>
          <p:cNvPr id="1417" name="Google Shape;1417;p161"/>
          <p:cNvPicPr preferRelativeResize="0"/>
          <p:nvPr/>
        </p:nvPicPr>
        <p:blipFill rotWithShape="1">
          <a:blip r:embed="rId4">
            <a:alphaModFix/>
          </a:blip>
          <a:srcRect/>
          <a:stretch/>
        </p:blipFill>
        <p:spPr>
          <a:xfrm>
            <a:off x="5960" y="5979886"/>
            <a:ext cx="12188565" cy="378464"/>
          </a:xfrm>
          <a:prstGeom prst="rect">
            <a:avLst/>
          </a:prstGeom>
          <a:noFill/>
          <a:ln>
            <a:noFill/>
          </a:ln>
        </p:spPr>
      </p:pic>
      <p:pic>
        <p:nvPicPr>
          <p:cNvPr id="1418" name="Google Shape;1418;p161"/>
          <p:cNvPicPr preferRelativeResize="0"/>
          <p:nvPr/>
        </p:nvPicPr>
        <p:blipFill rotWithShape="1">
          <a:blip r:embed="rId5">
            <a:alphaModFix/>
          </a:blip>
          <a:srcRect/>
          <a:stretch/>
        </p:blipFill>
        <p:spPr>
          <a:xfrm>
            <a:off x="9292318" y="78482"/>
            <a:ext cx="2686546" cy="6701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838200" y="129576"/>
            <a:ext cx="10515600" cy="713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Lieux comme sujets</a:t>
            </a:r>
            <a:endParaRPr sz="4400" b="0" i="0" u="none" strike="noStrike" cap="none">
              <a:solidFill>
                <a:schemeClr val="dk1"/>
              </a:solidFill>
              <a:latin typeface="Arial"/>
              <a:ea typeface="Arial"/>
              <a:cs typeface="Arial"/>
              <a:sym typeface="Arial"/>
            </a:endParaRPr>
          </a:p>
        </p:txBody>
      </p:sp>
      <p:sp>
        <p:nvSpPr>
          <p:cNvPr id="215" name="Google Shape;215;p27"/>
          <p:cNvSpPr txBox="1">
            <a:spLocks noGrp="1"/>
          </p:cNvSpPr>
          <p:nvPr>
            <p:ph type="body" idx="1"/>
          </p:nvPr>
        </p:nvSpPr>
        <p:spPr>
          <a:xfrm>
            <a:off x="539645" y="1140189"/>
            <a:ext cx="10531200" cy="192488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950"/>
              <a:buFont typeface="Arial"/>
              <a:buChar char="•"/>
            </a:pPr>
            <a:r>
              <a:rPr lang="fr-FR" sz="1950" b="0" i="0" u="none" strike="noStrike" cap="none">
                <a:solidFill>
                  <a:schemeClr val="dk1"/>
                </a:solidFill>
                <a:latin typeface="Arial"/>
                <a:ea typeface="Arial"/>
                <a:cs typeface="Arial"/>
                <a:sym typeface="Arial"/>
              </a:rPr>
              <a:t>Les lieux sont couramment les sujets d’œuvres</a:t>
            </a:r>
            <a:endParaRPr sz="195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1950"/>
              <a:buFont typeface="Arial"/>
              <a:buChar char="•"/>
            </a:pPr>
            <a:r>
              <a:rPr lang="fr-FR" sz="1950" b="0" i="0" u="none" strike="noStrike" cap="none">
                <a:solidFill>
                  <a:schemeClr val="dk1"/>
                </a:solidFill>
                <a:latin typeface="Arial"/>
                <a:ea typeface="Arial"/>
                <a:cs typeface="Arial"/>
                <a:sym typeface="Arial"/>
              </a:rPr>
              <a:t>Subject Headings Manual H 405 : Name vs. Subject Authority File</a:t>
            </a:r>
            <a:endParaRPr sz="195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1950"/>
              <a:buFont typeface="Arial"/>
              <a:buChar char="•"/>
            </a:pPr>
            <a:r>
              <a:rPr lang="fr-FR" sz="1950" b="0" i="0" u="none" strike="noStrike" cap="none">
                <a:solidFill>
                  <a:schemeClr val="dk1"/>
                </a:solidFill>
                <a:latin typeface="Arial"/>
                <a:ea typeface="Arial"/>
                <a:cs typeface="Arial"/>
                <a:sym typeface="Arial"/>
              </a:rPr>
              <a:t>DCM Z1 Appendix 1 : Ambiguous Entities</a:t>
            </a:r>
            <a:endParaRPr sz="1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1950"/>
              <a:buFont typeface="Arial"/>
              <a:buChar char="•"/>
            </a:pPr>
            <a:r>
              <a:rPr lang="fr-FR" sz="1950" b="0" i="0" u="none" strike="noStrike" cap="none">
                <a:solidFill>
                  <a:schemeClr val="dk1"/>
                </a:solidFill>
                <a:latin typeface="Arial"/>
                <a:ea typeface="Arial"/>
                <a:cs typeface="Arial"/>
                <a:sym typeface="Arial"/>
              </a:rPr>
              <a:t>Groupe un : Les entités sont toujours établies selon les conventions de catalogage descriptif. Les notices d’autorité sont toujours comprises dans le fichier d’autorité de noms </a:t>
            </a:r>
            <a:endParaRPr sz="1950" b="0" i="0" u="none" strike="noStrike" cap="none">
              <a:solidFill>
                <a:schemeClr val="dk1"/>
              </a:solidFill>
              <a:latin typeface="Arial"/>
              <a:ea typeface="Arial"/>
              <a:cs typeface="Arial"/>
              <a:sym typeface="Arial"/>
            </a:endParaRPr>
          </a:p>
          <a:p>
            <a:pPr marL="228600" marR="0" lvl="0" indent="-104775" algn="l" rtl="0">
              <a:lnSpc>
                <a:spcPct val="90000"/>
              </a:lnSpc>
              <a:spcBef>
                <a:spcPts val="1000"/>
              </a:spcBef>
              <a:spcAft>
                <a:spcPts val="0"/>
              </a:spcAft>
              <a:buClr>
                <a:schemeClr val="dk1"/>
              </a:buClr>
              <a:buSzPts val="1950"/>
              <a:buFont typeface="Arial"/>
              <a:buNone/>
            </a:pPr>
            <a:endParaRPr sz="1950" b="0" i="0" u="none" strike="noStrike" cap="none">
              <a:solidFill>
                <a:schemeClr val="dk1"/>
              </a:solidFill>
              <a:latin typeface="Arial"/>
              <a:ea typeface="Arial"/>
              <a:cs typeface="Arial"/>
              <a:sym typeface="Arial"/>
            </a:endParaRPr>
          </a:p>
          <a:p>
            <a:pPr marL="0" lvl="0" indent="0" algn="l" rtl="0">
              <a:lnSpc>
                <a:spcPct val="90000"/>
              </a:lnSpc>
              <a:spcBef>
                <a:spcPts val="0"/>
              </a:spcBef>
              <a:spcAft>
                <a:spcPts val="0"/>
              </a:spcAft>
              <a:buSzPts val="1950"/>
              <a:buNone/>
            </a:pPr>
            <a:r>
              <a:rPr lang="fr-FR" sz="1950">
                <a:latin typeface="Arial"/>
                <a:ea typeface="Arial"/>
                <a:cs typeface="Arial"/>
                <a:sym typeface="Arial"/>
              </a:rPr>
              <a:t>					</a:t>
            </a:r>
            <a:endParaRPr/>
          </a:p>
          <a:p>
            <a:pPr marL="0" lvl="0" indent="0" algn="l" rtl="0">
              <a:lnSpc>
                <a:spcPct val="90000"/>
              </a:lnSpc>
              <a:spcBef>
                <a:spcPts val="0"/>
              </a:spcBef>
              <a:spcAft>
                <a:spcPts val="0"/>
              </a:spcAft>
              <a:buSzPts val="1950"/>
              <a:buNone/>
            </a:pPr>
            <a:endParaRPr sz="1950">
              <a:latin typeface="Arial"/>
              <a:ea typeface="Arial"/>
              <a:cs typeface="Arial"/>
              <a:sym typeface="Arial"/>
            </a:endParaRPr>
          </a:p>
          <a:p>
            <a:pPr marL="0" lvl="0" indent="0" algn="l" rtl="0">
              <a:lnSpc>
                <a:spcPct val="90000"/>
              </a:lnSpc>
              <a:spcBef>
                <a:spcPts val="0"/>
              </a:spcBef>
              <a:spcAft>
                <a:spcPts val="0"/>
              </a:spcAft>
              <a:buSzPts val="1950"/>
              <a:buNone/>
            </a:pPr>
            <a:r>
              <a:rPr lang="fr-FR" sz="1950" b="0" i="0" u="none" strike="noStrike" cap="none">
                <a:solidFill>
                  <a:schemeClr val="dk1"/>
                </a:solidFill>
                <a:latin typeface="Arial"/>
                <a:ea typeface="Arial"/>
                <a:cs typeface="Arial"/>
                <a:sym typeface="Arial"/>
              </a:rPr>
              <a:t>					</a:t>
            </a:r>
            <a:endParaRPr sz="1950" b="0" i="0" u="none" strike="noStrike" cap="none">
              <a:solidFill>
                <a:schemeClr val="dk1"/>
              </a:solidFill>
              <a:latin typeface="Arial"/>
              <a:ea typeface="Arial"/>
              <a:cs typeface="Arial"/>
              <a:sym typeface="Arial"/>
            </a:endParaRPr>
          </a:p>
        </p:txBody>
      </p:sp>
      <p:sp>
        <p:nvSpPr>
          <p:cNvPr id="216" name="Google Shape;21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17" name="Google Shape;217;p27"/>
          <p:cNvSpPr txBox="1"/>
          <p:nvPr/>
        </p:nvSpPr>
        <p:spPr>
          <a:xfrm>
            <a:off x="7898569" y="5026558"/>
            <a:ext cx="3455231" cy="92333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1" u="none" strike="noStrike" cap="none">
                <a:solidFill>
                  <a:srgbClr val="FF0000"/>
                </a:solidFill>
                <a:latin typeface="Calibri"/>
                <a:ea typeface="Calibri"/>
                <a:cs typeface="Calibri"/>
                <a:sym typeface="Calibri"/>
              </a:rPr>
              <a:t>Tous les exemples ont la zone 151 pour étiquette dans les notices d’autorité de nom</a:t>
            </a:r>
            <a:endParaRPr sz="1800" b="0" i="1" u="none" strike="noStrike" cap="none">
              <a:solidFill>
                <a:srgbClr val="FF0000"/>
              </a:solidFill>
              <a:latin typeface="Calibri"/>
              <a:ea typeface="Calibri"/>
              <a:cs typeface="Calibri"/>
              <a:sym typeface="Calibri"/>
            </a:endParaRPr>
          </a:p>
        </p:txBody>
      </p:sp>
      <p:sp>
        <p:nvSpPr>
          <p:cNvPr id="218" name="Google Shape;218;p27"/>
          <p:cNvSpPr txBox="1"/>
          <p:nvPr/>
        </p:nvSpPr>
        <p:spPr>
          <a:xfrm>
            <a:off x="698269" y="3200486"/>
            <a:ext cx="5397731" cy="2863430"/>
          </a:xfrm>
          <a:prstGeom prst="rect">
            <a:avLst/>
          </a:prstGeom>
          <a:noFill/>
          <a:ln>
            <a:noFill/>
          </a:ln>
        </p:spPr>
        <p:txBody>
          <a:bodyPr spcFirstLastPara="1" wrap="square" lIns="91425" tIns="45700" rIns="91425" bIns="45700" anchor="t" anchorCtr="0">
            <a:noAutofit/>
          </a:bodyPr>
          <a:lstStyle/>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Aires de conservation</a:t>
            </a:r>
            <a:endParaRPr/>
          </a:p>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Anciennes juridictions (autres que les villes)</a:t>
            </a:r>
            <a:endParaRPr/>
          </a:p>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Collectivités nouvelles</a:t>
            </a:r>
            <a:endParaRPr/>
          </a:p>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Comarques</a:t>
            </a:r>
            <a:endParaRPr/>
          </a:p>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Communautés</a:t>
            </a:r>
            <a:endParaRPr/>
          </a:p>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Communes</a:t>
            </a:r>
            <a:endParaRPr/>
          </a:p>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Districts de parcs, districts de services publics, districts des eaux, districts forestiers, districts récréatifs, districts sanitaires</a:t>
            </a:r>
            <a:endParaRPr/>
          </a:p>
          <a:p>
            <a:pPr marL="352425" marR="0" lvl="0" indent="-352425"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Installations militaires (actives; y compris celles après 1899)</a:t>
            </a:r>
            <a:endParaRPr/>
          </a:p>
        </p:txBody>
      </p:sp>
      <p:sp>
        <p:nvSpPr>
          <p:cNvPr id="219" name="Google Shape;219;p27"/>
          <p:cNvSpPr txBox="1"/>
          <p:nvPr/>
        </p:nvSpPr>
        <p:spPr>
          <a:xfrm>
            <a:off x="6123176" y="3200486"/>
            <a:ext cx="4974845" cy="26139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Pueblos</a:t>
            </a:r>
            <a:endParaRPr/>
          </a:p>
          <a:p>
            <a:pPr marL="0" marR="0" lvl="0" indent="0"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Quartiers de ville</a:t>
            </a:r>
            <a:endParaRPr/>
          </a:p>
          <a:p>
            <a:pPr marL="0" marR="0" lvl="0" indent="0"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Régions minières</a:t>
            </a:r>
            <a:endParaRPr/>
          </a:p>
          <a:p>
            <a:pPr marL="273050" marR="0" lvl="0" indent="-273050" algn="l" rtl="0">
              <a:lnSpc>
                <a:spcPct val="90000"/>
              </a:lnSpc>
              <a:spcBef>
                <a:spcPts val="0"/>
              </a:spcBef>
              <a:spcAft>
                <a:spcPts val="0"/>
              </a:spcAft>
              <a:buClr>
                <a:schemeClr val="dk1"/>
              </a:buClr>
              <a:buSzPts val="1950"/>
              <a:buFont typeface="Arial"/>
              <a:buNone/>
            </a:pPr>
            <a:r>
              <a:rPr lang="fr-FR" sz="1950" b="0" i="0" u="none" strike="noStrike" cap="none">
                <a:solidFill>
                  <a:schemeClr val="dk1"/>
                </a:solidFill>
                <a:latin typeface="Arial"/>
                <a:ea typeface="Arial"/>
                <a:cs typeface="Arial"/>
                <a:sym typeface="Arial"/>
              </a:rPr>
              <a:t>Tribus indiennes des É.-U./Premières Nations du Canada (comme gouvernements/juridictions)</a:t>
            </a:r>
            <a:endParaRPr/>
          </a:p>
        </p:txBody>
      </p:sp>
      <p:sp>
        <p:nvSpPr>
          <p:cNvPr id="220" name="Google Shape;2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162"/>
          <p:cNvSpPr txBox="1">
            <a:spLocks noGrp="1"/>
          </p:cNvSpPr>
          <p:nvPr>
            <p:ph type="title"/>
          </p:nvPr>
        </p:nvSpPr>
        <p:spPr>
          <a:xfrm>
            <a:off x="2117045" y="1262743"/>
            <a:ext cx="7900987" cy="374468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5400"/>
              <a:buFont typeface="Arial"/>
              <a:buNone/>
            </a:pPr>
            <a:r>
              <a:rPr lang="fr-FR" sz="5400" b="0" i="0" u="none" strike="noStrike" cap="none">
                <a:solidFill>
                  <a:srgbClr val="7030A0"/>
                </a:solidFill>
                <a:latin typeface="Arial"/>
                <a:ea typeface="Arial"/>
                <a:cs typeface="Arial"/>
                <a:sym typeface="Arial"/>
              </a:rPr>
              <a:t>Exercices</a:t>
            </a:r>
            <a:br>
              <a:rPr lang="fr-FR" sz="5400" b="0" i="0" u="none" strike="noStrike" cap="none">
                <a:solidFill>
                  <a:srgbClr val="7030A0"/>
                </a:solidFill>
                <a:latin typeface="Arial"/>
                <a:ea typeface="Arial"/>
                <a:cs typeface="Arial"/>
                <a:sym typeface="Arial"/>
              </a:rPr>
            </a:br>
            <a:br>
              <a:rPr lang="fr-FR" sz="5400" b="0" i="0" u="none" strike="noStrike" cap="none">
                <a:solidFill>
                  <a:srgbClr val="7030A0"/>
                </a:solidFill>
                <a:latin typeface="Arial"/>
                <a:ea typeface="Arial"/>
                <a:cs typeface="Arial"/>
                <a:sym typeface="Arial"/>
              </a:rPr>
            </a:br>
            <a:r>
              <a:rPr lang="fr-FR" sz="4800" b="0" i="0" u="none" strike="noStrike" cap="none">
                <a:solidFill>
                  <a:srgbClr val="7030A0"/>
                </a:solidFill>
                <a:latin typeface="Arial"/>
                <a:ea typeface="Arial"/>
                <a:cs typeface="Arial"/>
                <a:sym typeface="Arial"/>
              </a:rPr>
              <a:t>Création de </a:t>
            </a:r>
            <a:r>
              <a:rPr lang="fr-FR" sz="4800">
                <a:solidFill>
                  <a:srgbClr val="7030A0"/>
                </a:solidFill>
                <a:latin typeface="Arial"/>
                <a:ea typeface="Arial"/>
                <a:cs typeface="Arial"/>
                <a:sym typeface="Arial"/>
              </a:rPr>
              <a:t>notices d’autorité </a:t>
            </a:r>
            <a:r>
              <a:rPr lang="fr-FR" sz="4800" b="0" i="0" u="none" strike="noStrike" cap="none">
                <a:solidFill>
                  <a:srgbClr val="7030A0"/>
                </a:solidFill>
                <a:latin typeface="Arial"/>
                <a:ea typeface="Arial"/>
                <a:cs typeface="Arial"/>
                <a:sym typeface="Arial"/>
              </a:rPr>
              <a:t>complètes pour les lieux</a:t>
            </a:r>
            <a:endParaRPr sz="5400" b="0" i="0" u="none" strike="noStrike" cap="none">
              <a:solidFill>
                <a:srgbClr val="7030A0"/>
              </a:solidFill>
              <a:latin typeface="Arial"/>
              <a:ea typeface="Arial"/>
              <a:cs typeface="Arial"/>
              <a:sym typeface="Arial"/>
            </a:endParaRPr>
          </a:p>
        </p:txBody>
      </p:sp>
      <p:sp>
        <p:nvSpPr>
          <p:cNvPr id="1424" name="Google Shape;1424;p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425" name="Google Shape;1425;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150</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431" name="Google Shape;1431;p163"/>
          <p:cNvSpPr/>
          <p:nvPr/>
        </p:nvSpPr>
        <p:spPr>
          <a:xfrm>
            <a:off x="653143" y="767443"/>
            <a:ext cx="9731828" cy="5493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034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034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043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151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368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370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451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451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670 	Mt. Nebo phone directory, 1979.</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670 	GNIS, 6 mars 2013 $b (Mount Nebo; lieu habité;</a:t>
            </a:r>
            <a:endParaRPr sz="2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	variante de nom : Elberta; comté Utah, Utah; 	39.9527303°‐111.9563298°; 39°57’10”N 111°57’23”W)</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781 _6</a:t>
            </a:r>
            <a:endParaRPr sz="1400" b="0" i="0" u="none" strike="noStrike" cap="none">
              <a:solidFill>
                <a:srgbClr val="000000"/>
              </a:solidFill>
              <a:latin typeface="Arial"/>
              <a:ea typeface="Arial"/>
              <a:cs typeface="Arial"/>
              <a:sym typeface="Arial"/>
            </a:endParaRPr>
          </a:p>
        </p:txBody>
      </p:sp>
      <p:sp>
        <p:nvSpPr>
          <p:cNvPr id="1432" name="Google Shape;1432;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151</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64"/>
          <p:cNvSpPr/>
          <p:nvPr/>
        </p:nvSpPr>
        <p:spPr>
          <a:xfrm>
            <a:off x="582157" y="44824"/>
            <a:ext cx="9471804" cy="68172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034</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034</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043</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046</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151</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368</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370</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451</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451</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451</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451</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551</a:t>
            </a:r>
            <a:endParaRPr sz="18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670 	Santa Elena Province, 2009? : $b recto de la carte (Gobierno Provincial de Santa 	Elena)</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00" b="0" i="0" u="none" strike="noStrike" cap="none">
                <a:solidFill>
                  <a:schemeClr val="dk1"/>
                </a:solidFill>
                <a:latin typeface="Arial"/>
                <a:ea typeface="Arial"/>
                <a:cs typeface="Arial"/>
                <a:sym typeface="Arial"/>
              </a:rPr>
              <a:t>670 	Wikipédia, 7 mars 2013 $b (Santa Elena (province); la province de Santa Elena (en espagnol : Provincia de Santa Elena) est une province de l'Équateur, créée en 2007 à partir de la province du Guayas. Sa capitale est la ville éponyme de Santa Elena; l</a:t>
            </a:r>
            <a:r>
              <a:rPr lang="fr-FR" sz="1800" b="0" i="0" u="none" strike="noStrike" cap="none">
                <a:solidFill>
                  <a:srgbClr val="000000"/>
                </a:solidFill>
                <a:latin typeface="Arial"/>
                <a:ea typeface="Arial"/>
                <a:cs typeface="Arial"/>
                <a:sym typeface="Arial"/>
              </a:rPr>
              <a:t>a province est divisée en trois cantons </a:t>
            </a:r>
            <a:r>
              <a:rPr lang="fr-FR" sz="1800" b="0" i="0" u="none" strike="noStrike" cap="none">
                <a:solidFill>
                  <a:schemeClr val="dk1"/>
                </a:solidFill>
                <a:latin typeface="Arial"/>
                <a:ea typeface="Arial"/>
                <a:cs typeface="Arial"/>
                <a:sym typeface="Arial"/>
              </a:rPr>
              <a:t>: La Libertad, Salinas, Santa Elena)</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00" b="0" i="0" u="none" strike="noStrike" cap="none">
                <a:solidFill>
                  <a:schemeClr val="dk1"/>
                </a:solidFill>
                <a:latin typeface="Arial"/>
                <a:ea typeface="Arial"/>
                <a:cs typeface="Arial"/>
                <a:sym typeface="Arial"/>
              </a:rPr>
              <a:t>670 	GEOnet, 7 mars 2013 $b (Santa Elena (forme approuvée); Provincia de Santa 	Elena (forme approuvée); Santa Elena (forme courte); division administrative de premier ordre; Ecuador; 02°05’00”S 080°35’00”W; ‐2.083333° ‐80.583333°)</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781 _6</a:t>
            </a:r>
            <a:endParaRPr sz="1800" b="0" i="0" u="none" strike="noStrike" cap="none">
              <a:solidFill>
                <a:schemeClr val="dk1"/>
              </a:solidFill>
              <a:latin typeface="Arial"/>
              <a:ea typeface="Arial"/>
              <a:cs typeface="Arial"/>
              <a:sym typeface="Arial"/>
            </a:endParaRPr>
          </a:p>
        </p:txBody>
      </p:sp>
      <p:sp>
        <p:nvSpPr>
          <p:cNvPr id="1438" name="Google Shape;1438;p164"/>
          <p:cNvSpPr/>
          <p:nvPr/>
        </p:nvSpPr>
        <p:spPr>
          <a:xfrm>
            <a:off x="5693434" y="810883"/>
            <a:ext cx="3692106" cy="92333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accent5"/>
              </a:solidFill>
              <a:latin typeface="Calibri"/>
              <a:ea typeface="Calibri"/>
              <a:cs typeface="Calibri"/>
              <a:sym typeface="Calibri"/>
            </a:endParaRPr>
          </a:p>
        </p:txBody>
      </p:sp>
      <p:sp>
        <p:nvSpPr>
          <p:cNvPr id="1439" name="Google Shape;1439;p164"/>
          <p:cNvSpPr txBox="1"/>
          <p:nvPr/>
        </p:nvSpPr>
        <p:spPr>
          <a:xfrm>
            <a:off x="5693434" y="810883"/>
            <a:ext cx="3692106" cy="923330"/>
          </a:xfrm>
          <a:prstGeom prst="rect">
            <a:avLst/>
          </a:prstGeom>
          <a:noFill/>
          <a:ln w="9525" cap="flat" cmpd="sng">
            <a:solidFill>
              <a:srgbClr val="002A7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1" u="none" strike="noStrike" cap="none">
                <a:solidFill>
                  <a:schemeClr val="dk1"/>
                </a:solidFill>
                <a:latin typeface="Arial"/>
                <a:ea typeface="Arial"/>
                <a:cs typeface="Arial"/>
                <a:sym typeface="Arial"/>
              </a:rPr>
              <a:t>Déjà établie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151 Guayas (Équateur : Province) </a:t>
            </a:r>
            <a:r>
              <a:rPr lang="fr-FR" sz="1800" b="0" i="1" u="none" strike="noStrike" cap="none">
                <a:solidFill>
                  <a:schemeClr val="dk1"/>
                </a:solidFill>
                <a:latin typeface="Arial"/>
                <a:ea typeface="Arial"/>
                <a:cs typeface="Arial"/>
                <a:sym typeface="Arial"/>
              </a:rPr>
              <a:t>Voir prochaine diapo</a:t>
            </a:r>
            <a:endParaRPr sz="1800" b="0" i="1" u="none" strike="noStrike" cap="none">
              <a:solidFill>
                <a:schemeClr val="dk1"/>
              </a:solidFill>
              <a:latin typeface="Arial"/>
              <a:ea typeface="Arial"/>
              <a:cs typeface="Arial"/>
              <a:sym typeface="Arial"/>
            </a:endParaRPr>
          </a:p>
        </p:txBody>
      </p:sp>
      <p:sp>
        <p:nvSpPr>
          <p:cNvPr id="1440" name="Google Shape;1440;p16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41" name="Google Shape;1441;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152</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65"/>
          <p:cNvSpPr/>
          <p:nvPr/>
        </p:nvSpPr>
        <p:spPr>
          <a:xfrm>
            <a:off x="414068" y="1"/>
            <a:ext cx="9568131" cy="69249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50" b="0" i="0" u="none" strike="noStrike" cap="none">
                <a:solidFill>
                  <a:schemeClr val="dk1"/>
                </a:solidFill>
                <a:latin typeface="Arial"/>
                <a:ea typeface="Arial"/>
                <a:cs typeface="Arial"/>
                <a:sym typeface="Arial"/>
              </a:rPr>
              <a:t>034   	</a:t>
            </a:r>
            <a:r>
              <a:rPr lang="fr-FR" sz="1850" b="0" i="0" u="none" strike="noStrike" cap="none">
                <a:solidFill>
                  <a:schemeClr val="dk1"/>
                </a:solidFill>
                <a:latin typeface="Calibri"/>
                <a:ea typeface="Calibri"/>
                <a:cs typeface="Calibri"/>
                <a:sym typeface="Calibri"/>
              </a:rPr>
              <a:t>$d W0800000 $e W0800000 $f S0020000 $g S0020000 $2 other</a:t>
            </a:r>
            <a:endParaRPr sz="18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034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850" b="0" i="0" u="none" strike="noStrike" cap="none">
                <a:solidFill>
                  <a:schemeClr val="dk1"/>
                </a:solidFill>
                <a:latin typeface="Arial"/>
                <a:ea typeface="Arial"/>
                <a:cs typeface="Arial"/>
                <a:sym typeface="Arial"/>
              </a:rPr>
              <a:t>043  	</a:t>
            </a:r>
            <a:r>
              <a:rPr lang="fr-FR" sz="1850" b="0" i="0" u="none" strike="noStrike" cap="none">
                <a:solidFill>
                  <a:schemeClr val="dk1"/>
                </a:solidFill>
                <a:latin typeface="Calibri"/>
                <a:ea typeface="Calibri"/>
                <a:cs typeface="Calibri"/>
                <a:sym typeface="Calibri"/>
              </a:rPr>
              <a:t>s‐ec‐‐‐</a:t>
            </a:r>
            <a:endParaRPr sz="18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046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151   	</a:t>
            </a:r>
            <a:r>
              <a:rPr lang="fr-FR" sz="1850" b="0" i="0" u="none" strike="noStrike" cap="none">
                <a:solidFill>
                  <a:schemeClr val="dk1"/>
                </a:solidFill>
                <a:latin typeface="Calibri"/>
                <a:ea typeface="Calibri"/>
                <a:cs typeface="Calibri"/>
                <a:sym typeface="Calibri"/>
              </a:rPr>
              <a:t>Guayas (Équateur : Province)</a:t>
            </a:r>
            <a:endParaRPr sz="18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368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370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451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451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Arial"/>
                <a:ea typeface="Arial"/>
                <a:cs typeface="Arial"/>
                <a:sym typeface="Arial"/>
              </a:rPr>
              <a:t>451</a:t>
            </a:r>
            <a:endParaRPr sz="185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50"/>
              <a:buFont typeface="Calibri"/>
              <a:buAutoNum type="arabicPlain" startAt="551"/>
            </a:pPr>
            <a:r>
              <a:rPr lang="fr-FR" sz="1850" b="0" i="0" u="none" strike="noStrike" cap="none">
                <a:solidFill>
                  <a:schemeClr val="dk1"/>
                </a:solidFill>
                <a:latin typeface="Calibri"/>
                <a:ea typeface="Calibri"/>
                <a:cs typeface="Calibri"/>
                <a:sym typeface="Calibri"/>
              </a:rPr>
              <a:t>   	Guayaquil (Équateur : Province) $w 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Calibri"/>
                <a:ea typeface="Calibri"/>
                <a:cs typeface="Calibri"/>
                <a:sym typeface="Calibri"/>
              </a:rPr>
              <a:t>551</a:t>
            </a:r>
            <a:endParaRPr sz="14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Calibri"/>
                <a:ea typeface="Calibri"/>
                <a:cs typeface="Calibri"/>
                <a:sym typeface="Calibri"/>
              </a:rPr>
              <a:t>670	BGN 5/28/82 $b (Provincia del Guayas [Guayas=brief], ADM1, 2°00’S</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Calibri"/>
                <a:ea typeface="Calibri"/>
                <a:cs typeface="Calibri"/>
                <a:sym typeface="Calibri"/>
              </a:rPr>
              <a:t>	80°00’W)</a:t>
            </a:r>
            <a:endParaRPr sz="14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Calibri"/>
                <a:ea typeface="Calibri"/>
                <a:cs typeface="Calibri"/>
                <a:sym typeface="Calibri"/>
              </a:rPr>
              <a:t>670 	Historia social y económica de la antigua provincia de Guayaquil, 1763‐</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Calibri"/>
                <a:ea typeface="Calibri"/>
                <a:cs typeface="Calibri"/>
                <a:sym typeface="Calibri"/>
              </a:rPr>
              <a:t>	1842, 1973.</a:t>
            </a:r>
            <a:endParaRPr sz="14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Calibri"/>
                <a:ea typeface="Calibri"/>
                <a:cs typeface="Calibri"/>
                <a:sym typeface="Calibri"/>
              </a:rPr>
              <a:t>670 	GEOnet, March 7, 2013 $b (Guayas (approuvée); Provincia del Guayas</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50" b="0" i="0" u="none" strike="noStrike" cap="none">
                <a:solidFill>
                  <a:schemeClr val="dk1"/>
                </a:solidFill>
                <a:latin typeface="Calibri"/>
                <a:ea typeface="Calibri"/>
                <a:cs typeface="Calibri"/>
                <a:sym typeface="Calibri"/>
              </a:rPr>
              <a:t>	(approuvée); division administrative de premier ordre; Ecuador; 02°00’00”S</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50"/>
              <a:buFont typeface="Arial"/>
              <a:buNone/>
            </a:pPr>
            <a:r>
              <a:rPr lang="fr-FR" sz="1850" b="0" i="0" u="none" strike="noStrike" cap="none">
                <a:solidFill>
                  <a:schemeClr val="dk1"/>
                </a:solidFill>
                <a:latin typeface="Calibri"/>
                <a:ea typeface="Calibri"/>
                <a:cs typeface="Calibri"/>
                <a:sym typeface="Calibri"/>
              </a:rPr>
              <a:t>	079°50’00”W; ‐2° ‐79.833333°)</a:t>
            </a:r>
            <a:endParaRPr sz="14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50" b="0" i="0" u="none" strike="noStrike" cap="none">
                <a:solidFill>
                  <a:schemeClr val="dk1"/>
                </a:solidFill>
                <a:latin typeface="Calibri"/>
                <a:ea typeface="Calibri"/>
                <a:cs typeface="Calibri"/>
                <a:sym typeface="Calibri"/>
              </a:rPr>
              <a:t>670 	Wikipedia, 7 mars 2013 $b (Guayas Province; Guayas est une province côtière de l'Équateur; Province de Guayas; la province de Guayaquil a été rebaptisée plus tard Guayas) version espagnole (Guayas, officiellement Provincia del Guayas; récemment le territoire de la province Santa Elena a été séparé de Guayas)</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50" b="0" i="0" u="none" strike="noStrike" cap="none">
                <a:solidFill>
                  <a:schemeClr val="dk1"/>
                </a:solidFill>
                <a:latin typeface="Calibri"/>
                <a:ea typeface="Calibri"/>
                <a:cs typeface="Calibri"/>
                <a:sym typeface="Calibri"/>
              </a:rPr>
              <a:t>781 _6  $z Équateur $z Guayas (Province)</a:t>
            </a:r>
            <a:endParaRPr sz="1850" b="0" i="0" u="none" strike="noStrike" cap="none">
              <a:solidFill>
                <a:schemeClr val="dk1"/>
              </a:solidFill>
              <a:latin typeface="Calibri"/>
              <a:ea typeface="Calibri"/>
              <a:cs typeface="Calibri"/>
              <a:sym typeface="Calibri"/>
            </a:endParaRPr>
          </a:p>
        </p:txBody>
      </p:sp>
      <p:sp>
        <p:nvSpPr>
          <p:cNvPr id="1447" name="Google Shape;1447;p165"/>
          <p:cNvSpPr txBox="1"/>
          <p:nvPr/>
        </p:nvSpPr>
        <p:spPr>
          <a:xfrm>
            <a:off x="7993743" y="550344"/>
            <a:ext cx="1841899" cy="2004170"/>
          </a:xfrm>
          <a:prstGeom prst="rect">
            <a:avLst/>
          </a:prstGeom>
          <a:noFill/>
          <a:ln w="9525" cap="flat" cmpd="sng">
            <a:solidFill>
              <a:srgbClr val="002A7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1" u="none" strike="noStrike" cap="none">
                <a:solidFill>
                  <a:schemeClr val="dk1"/>
                </a:solidFill>
                <a:latin typeface="Arial"/>
                <a:ea typeface="Arial"/>
                <a:cs typeface="Arial"/>
                <a:sym typeface="Arial"/>
              </a:rPr>
              <a:t>Réviser cette notice d’autorité après l’ajout des deux dernières 670 illustrées ci-dessous</a:t>
            </a:r>
            <a:endParaRPr sz="1800" b="0" i="1" u="none" strike="noStrike" cap="none">
              <a:solidFill>
                <a:schemeClr val="dk1"/>
              </a:solidFill>
              <a:latin typeface="Arial"/>
              <a:ea typeface="Arial"/>
              <a:cs typeface="Arial"/>
              <a:sym typeface="Arial"/>
            </a:endParaRPr>
          </a:p>
        </p:txBody>
      </p:sp>
      <p:sp>
        <p:nvSpPr>
          <p:cNvPr id="1448" name="Google Shape;1448;p16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49" name="Google Shape;1449;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153</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pic>
        <p:nvPicPr>
          <p:cNvPr id="1454" name="Google Shape;1454;p166"/>
          <p:cNvPicPr preferRelativeResize="0"/>
          <p:nvPr/>
        </p:nvPicPr>
        <p:blipFill rotWithShape="1">
          <a:blip r:embed="rId3">
            <a:alphaModFix/>
          </a:blip>
          <a:srcRect/>
          <a:stretch/>
        </p:blipFill>
        <p:spPr>
          <a:xfrm>
            <a:off x="3433313" y="-24364"/>
            <a:ext cx="5272205" cy="6882364"/>
          </a:xfrm>
          <a:prstGeom prst="rect">
            <a:avLst/>
          </a:prstGeom>
          <a:noFill/>
          <a:ln>
            <a:noFill/>
          </a:ln>
        </p:spPr>
      </p:pic>
      <p:sp>
        <p:nvSpPr>
          <p:cNvPr id="1455" name="Google Shape;1455;p16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56" name="Google Shape;1456;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154</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67"/>
          <p:cNvSpPr/>
          <p:nvPr/>
        </p:nvSpPr>
        <p:spPr>
          <a:xfrm>
            <a:off x="586595" y="1"/>
            <a:ext cx="9696091" cy="6370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043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151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368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370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451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451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899795" marR="0" lvl="0" indent="-899795"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670 	Deerfield Township comprehensive plan, 2008 : $b p. 4</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	(Deerfield Township, situé dans le comté Warren, Ohio;</a:t>
            </a:r>
            <a:endParaRPr sz="14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None/>
            </a:pPr>
            <a:r>
              <a:rPr lang="fr-FR" sz="2400" b="0" i="0" u="none" strike="noStrike" cap="none">
                <a:solidFill>
                  <a:schemeClr val="dk1"/>
                </a:solidFill>
                <a:latin typeface="Calibri"/>
                <a:ea typeface="Calibri"/>
                <a:cs typeface="Calibri"/>
                <a:sym typeface="Calibri"/>
              </a:rPr>
              <a:t>	 la deuxième juridiction la plus peuplée du comté de Warren)</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670 	GNIS, 6 mars 2013 $b (Township of Deerfield, civil;</a:t>
            </a:r>
            <a:endParaRPr sz="14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None/>
            </a:pPr>
            <a:r>
              <a:rPr lang="fr-FR" sz="2400" b="0" i="0" u="none" strike="noStrike" cap="none">
                <a:solidFill>
                  <a:schemeClr val="dk1"/>
                </a:solidFill>
                <a:latin typeface="Calibri"/>
                <a:ea typeface="Calibri"/>
                <a:cs typeface="Calibri"/>
                <a:sym typeface="Calibri"/>
              </a:rPr>
              <a:t>	comté : Warren, État : Ohio; énumère également trois autres juridictions civiles du même nom dans d'autres comtés)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781 _6</a:t>
            </a:r>
            <a:endParaRPr sz="2400" b="0" i="0" u="none" strike="noStrike" cap="none">
              <a:solidFill>
                <a:schemeClr val="dk1"/>
              </a:solidFill>
              <a:latin typeface="Calibri"/>
              <a:ea typeface="Calibri"/>
              <a:cs typeface="Calibri"/>
              <a:sym typeface="Calibri"/>
            </a:endParaRPr>
          </a:p>
        </p:txBody>
      </p:sp>
      <p:sp>
        <p:nvSpPr>
          <p:cNvPr id="1462" name="Google Shape;1462;p16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63" name="Google Shape;1463;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155</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68"/>
          <p:cNvSpPr txBox="1">
            <a:spLocks noGrp="1"/>
          </p:cNvSpPr>
          <p:nvPr>
            <p:ph type="title"/>
          </p:nvPr>
        </p:nvSpPr>
        <p:spPr>
          <a:xfrm>
            <a:off x="954741" y="-29322"/>
            <a:ext cx="10408024" cy="958011"/>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3600"/>
              <a:t>Zones fixes 008 à compléter pour chaque exercice</a:t>
            </a:r>
            <a:endParaRPr/>
          </a:p>
        </p:txBody>
      </p:sp>
      <p:graphicFrame>
        <p:nvGraphicFramePr>
          <p:cNvPr id="1469" name="Google Shape;1469;p168"/>
          <p:cNvGraphicFramePr/>
          <p:nvPr/>
        </p:nvGraphicFramePr>
        <p:xfrm>
          <a:off x="116541" y="1093694"/>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À compléter</a:t>
                      </a:r>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À compléter</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À compléter</a:t>
                      </a:r>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470" name="Google Shape;1470;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156</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69"/>
          <p:cNvSpPr/>
          <p:nvPr/>
        </p:nvSpPr>
        <p:spPr>
          <a:xfrm>
            <a:off x="821680" y="608763"/>
            <a:ext cx="10462463" cy="53625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043</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046</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151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368</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370</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451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451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451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551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667</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670	Grande-Bretagne. Admiralty. Pôrto Alexandre : from the Portuguese government chart of 1941, 1952.</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Wikipédia, 7 mars 2013 $b (Tomboa (aussi orthographiée Tombwe ou Tombua) est une ville de la province de Namibe en Angola; 15°48’S 11°51’E)</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Wikipédia en portugais, 7 mars 2013 $b (Tômbua ou Tombwa; fondée en 1895; a été nommée Porto Alexandre jusqu'en 1975)</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GEOnet, consulté le 7 mars 2013 $b (Tombua (forme approuvée); variantes de nom: Port Alexander, Porto Alexandre; lieu habité; Angola, ADM1: Namibe; 15°48’00”S 011°51’00”E; ‐15.8° 11.85°)</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670 	Angola : on old boot tracks in Angola, sur le site Web Drive out, 7 mars 2013 $b (Tombua (auparavant Porto Alexandré))</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781 _ 6</a:t>
            </a:r>
            <a:endParaRPr sz="1600" b="0" i="0" u="none" strike="noStrike" cap="none">
              <a:solidFill>
                <a:schemeClr val="dk1"/>
              </a:solidFill>
              <a:latin typeface="Arial"/>
              <a:ea typeface="Arial"/>
              <a:cs typeface="Arial"/>
              <a:sym typeface="Arial"/>
            </a:endParaRPr>
          </a:p>
        </p:txBody>
      </p:sp>
      <p:sp>
        <p:nvSpPr>
          <p:cNvPr id="1476" name="Google Shape;1476;p169"/>
          <p:cNvSpPr txBox="1"/>
          <p:nvPr/>
        </p:nvSpPr>
        <p:spPr>
          <a:xfrm>
            <a:off x="9648939" y="394840"/>
            <a:ext cx="2400156" cy="1323439"/>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0" i="0" u="none" strike="noStrike" cap="none">
                <a:solidFill>
                  <a:schemeClr val="dk1"/>
                </a:solidFill>
                <a:latin typeface="Calibri"/>
                <a:ea typeface="Calibri"/>
                <a:cs typeface="Calibri"/>
                <a:sym typeface="Calibri"/>
              </a:rPr>
              <a:t>CRÉER UNE NOTICE D’AUTORITÉ POUR LE LIEU DÉCRIT DANS LA CARTE</a:t>
            </a:r>
            <a:endParaRPr/>
          </a:p>
        </p:txBody>
      </p:sp>
      <p:sp>
        <p:nvSpPr>
          <p:cNvPr id="1477" name="Google Shape;1477;p16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78" name="Google Shape;1478;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157</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170"/>
          <p:cNvSpPr/>
          <p:nvPr/>
        </p:nvSpPr>
        <p:spPr>
          <a:xfrm>
            <a:off x="648360" y="452896"/>
            <a:ext cx="10318690" cy="48855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043</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046</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151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368</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370</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451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451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451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551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667</a:t>
            </a:r>
            <a:endParaRPr sz="16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Grande-Bretagne. Admiralty. Pôrto Alexandre : from the Portuguese government chart of 1941, 1952.</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Wikipédia, 7 mars 2013 $b (Tomboa (aussi orthographiée Tombwe ou Tombua) est une ville de la province de Namibe en Angola; 15°48’S 11°51’E)</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Wikipédia en portugais, 7 mars 2013 $b (Tômbua ou Tombwa; fondée en 1895; a été nommée Porto Alexandre jusqu'en 1975)</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GEOnet, consulté le 7 mars 2013 $b (Tombua (forme approuvée); variantes de nom: Port Alexander, Porto Alexandre; lieu habité; Angola, ADM1: Namibe; 15°48’00”S 011°51’00”E; ‐15.8° 11.85°)</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Angola : on old boot tracks in Angola, sur le site Web Drive out, 7 mars 2013 $b (Tombua (auparavant Porto Alexandré))</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781 _ 6</a:t>
            </a:r>
            <a:endParaRPr sz="1600" b="0" i="0" u="none" strike="noStrike" cap="none">
              <a:solidFill>
                <a:schemeClr val="dk1"/>
              </a:solidFill>
              <a:latin typeface="Arial"/>
              <a:ea typeface="Arial"/>
              <a:cs typeface="Arial"/>
              <a:sym typeface="Arial"/>
            </a:endParaRPr>
          </a:p>
        </p:txBody>
      </p:sp>
      <p:sp>
        <p:nvSpPr>
          <p:cNvPr id="1484" name="Google Shape;1484;p170"/>
          <p:cNvSpPr txBox="1"/>
          <p:nvPr/>
        </p:nvSpPr>
        <p:spPr>
          <a:xfrm>
            <a:off x="9648939" y="394840"/>
            <a:ext cx="2400156" cy="1015663"/>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0" i="0" u="none" strike="noStrike" cap="none">
                <a:solidFill>
                  <a:schemeClr val="dk1"/>
                </a:solidFill>
                <a:latin typeface="Calibri"/>
                <a:ea typeface="Calibri"/>
                <a:cs typeface="Calibri"/>
                <a:sym typeface="Calibri"/>
              </a:rPr>
              <a:t>CRÉER UNE NOTICE D’AUTORITÉ POUR LE NOM ACTUEL</a:t>
            </a:r>
            <a:endParaRPr/>
          </a:p>
        </p:txBody>
      </p:sp>
      <p:sp>
        <p:nvSpPr>
          <p:cNvPr id="1485" name="Google Shape;1485;p1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86" name="Google Shape;148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158</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1492" name="Google Shape;1492;p1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493" name="Google Shape;1493;p171"/>
          <p:cNvPicPr preferRelativeResize="0"/>
          <p:nvPr/>
        </p:nvPicPr>
        <p:blipFill rotWithShape="1">
          <a:blip r:embed="rId3">
            <a:alphaModFix/>
          </a:blip>
          <a:srcRect/>
          <a:stretch/>
        </p:blipFill>
        <p:spPr>
          <a:xfrm>
            <a:off x="660400" y="365125"/>
            <a:ext cx="10693400" cy="6212832"/>
          </a:xfrm>
          <a:prstGeom prst="rect">
            <a:avLst/>
          </a:prstGeom>
          <a:noFill/>
          <a:ln>
            <a:noFill/>
          </a:ln>
        </p:spPr>
      </p:pic>
      <p:sp>
        <p:nvSpPr>
          <p:cNvPr id="1494" name="Google Shape;1494;p17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495" name="Google Shape;1495;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159</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226" name="Google Shape;22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27" name="Google Shape;22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a:t>
            </a:fld>
            <a:endParaRPr/>
          </a:p>
        </p:txBody>
      </p:sp>
      <p:pic>
        <p:nvPicPr>
          <p:cNvPr id="228" name="Google Shape;228;p28"/>
          <p:cNvPicPr preferRelativeResize="0"/>
          <p:nvPr/>
        </p:nvPicPr>
        <p:blipFill rotWithShape="1">
          <a:blip r:embed="rId3">
            <a:alphaModFix/>
          </a:blip>
          <a:srcRect/>
          <a:stretch/>
        </p:blipFill>
        <p:spPr>
          <a:xfrm>
            <a:off x="1667568" y="1309562"/>
            <a:ext cx="8856863" cy="5046788"/>
          </a:xfrm>
          <a:prstGeom prst="rect">
            <a:avLst/>
          </a:prstGeom>
          <a:noFill/>
          <a:ln w="9525" cap="flat" cmpd="sng">
            <a:solidFill>
              <a:schemeClr val="dk1"/>
            </a:solidFill>
            <a:prstDash val="solid"/>
            <a:round/>
            <a:headEnd type="none" w="sm" len="sm"/>
            <a:tailEnd type="none" w="sm" len="sm"/>
          </a:ln>
        </p:spPr>
      </p:pic>
      <p:sp>
        <p:nvSpPr>
          <p:cNvPr id="229" name="Google Shape;229;p28"/>
          <p:cNvSpPr/>
          <p:nvPr/>
        </p:nvSpPr>
        <p:spPr>
          <a:xfrm>
            <a:off x="4812550" y="1875889"/>
            <a:ext cx="528708" cy="3651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0" name="Google Shape;230;p28"/>
          <p:cNvSpPr/>
          <p:nvPr/>
        </p:nvSpPr>
        <p:spPr>
          <a:xfrm>
            <a:off x="4441135" y="1428077"/>
            <a:ext cx="244415" cy="287547"/>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1" name="Google Shape;231;p28"/>
          <p:cNvSpPr txBox="1"/>
          <p:nvPr/>
        </p:nvSpPr>
        <p:spPr>
          <a:xfrm>
            <a:off x="8610600" y="853438"/>
            <a:ext cx="3119887" cy="348936"/>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700" b="0" i="0" u="none" strike="noStrike" cap="none">
                <a:solidFill>
                  <a:srgbClr val="FF0000"/>
                </a:solidFill>
                <a:latin typeface="Calibri"/>
                <a:ea typeface="Calibri"/>
                <a:cs typeface="Calibri"/>
                <a:sym typeface="Calibri"/>
              </a:rPr>
              <a:t>Entité géographique du groupe 1</a:t>
            </a:r>
            <a:endParaRPr sz="1700" b="0" i="0" u="none" strike="noStrike" cap="none">
              <a:solidFill>
                <a:srgbClr val="FF0000"/>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pic>
        <p:nvPicPr>
          <p:cNvPr id="1500" name="Google Shape;1500;p172"/>
          <p:cNvPicPr preferRelativeResize="0"/>
          <p:nvPr/>
        </p:nvPicPr>
        <p:blipFill rotWithShape="1">
          <a:blip r:embed="rId3">
            <a:alphaModFix/>
          </a:blip>
          <a:srcRect b="297"/>
          <a:stretch/>
        </p:blipFill>
        <p:spPr>
          <a:xfrm>
            <a:off x="2261017" y="0"/>
            <a:ext cx="5958528" cy="6858000"/>
          </a:xfrm>
          <a:prstGeom prst="rect">
            <a:avLst/>
          </a:prstGeom>
          <a:noFill/>
          <a:ln>
            <a:noFill/>
          </a:ln>
        </p:spPr>
      </p:pic>
      <p:sp>
        <p:nvSpPr>
          <p:cNvPr id="1501" name="Google Shape;1501;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160</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Google Shape;1506;p173"/>
          <p:cNvPicPr preferRelativeResize="0"/>
          <p:nvPr/>
        </p:nvPicPr>
        <p:blipFill rotWithShape="1">
          <a:blip r:embed="rId3">
            <a:alphaModFix/>
          </a:blip>
          <a:srcRect/>
          <a:stretch/>
        </p:blipFill>
        <p:spPr>
          <a:xfrm>
            <a:off x="1608666" y="-11929"/>
            <a:ext cx="8842905" cy="6869929"/>
          </a:xfrm>
          <a:prstGeom prst="rect">
            <a:avLst/>
          </a:prstGeom>
          <a:noFill/>
          <a:ln>
            <a:noFill/>
          </a:ln>
        </p:spPr>
      </p:pic>
      <p:sp>
        <p:nvSpPr>
          <p:cNvPr id="1507" name="Google Shape;150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161</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174"/>
          <p:cNvSpPr/>
          <p:nvPr/>
        </p:nvSpPr>
        <p:spPr>
          <a:xfrm>
            <a:off x="616591" y="958695"/>
            <a:ext cx="10318690" cy="55861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034</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034</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043</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151</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368</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370</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4__</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4__</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4__</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667</a:t>
            </a:r>
            <a:endParaRPr sz="18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670 	Site Web de Miami Roads Neighborhood Civic Association, consulté le 7 mars 2013: $b About us (“The Roads”; “The Roads” neighborhood) $u http://miamiroads.org/about_us.htm</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00" b="0" i="0" u="none" strike="noStrike" cap="none">
                <a:solidFill>
                  <a:schemeClr val="dk1"/>
                </a:solidFill>
                <a:latin typeface="Arial"/>
                <a:ea typeface="Arial"/>
                <a:cs typeface="Arial"/>
                <a:sym typeface="Arial"/>
              </a:rPr>
              <a:t>670 	GNIS, 7 mars 2013 $b (The Roads; lieu habité; comté : Miami‐Dade; État : Floride;  25.7555556° ‐80.2050000° 25°45’20”N 080°12’18”W)</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00" b="0" i="0" u="none" strike="noStrike" cap="none">
                <a:solidFill>
                  <a:schemeClr val="dk1"/>
                </a:solidFill>
                <a:latin typeface="Arial"/>
                <a:ea typeface="Arial"/>
                <a:cs typeface="Arial"/>
                <a:sym typeface="Arial"/>
              </a:rPr>
              <a:t>670 	Wikipédia en anglais, 7 mars 2013 $b (The Roads; un quartier de Miami dans le comté de Miami-Dade, en Floride; 25.756°N 80.205°W)</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781 _6</a:t>
            </a:r>
            <a:endParaRPr sz="1800" b="0" i="0" u="none" strike="noStrike" cap="none">
              <a:solidFill>
                <a:schemeClr val="dk1"/>
              </a:solidFill>
              <a:latin typeface="Arial"/>
              <a:ea typeface="Arial"/>
              <a:cs typeface="Arial"/>
              <a:sym typeface="Arial"/>
            </a:endParaRPr>
          </a:p>
        </p:txBody>
      </p:sp>
      <p:sp>
        <p:nvSpPr>
          <p:cNvPr id="1513" name="Google Shape;1513;p17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14" name="Google Shape;1514;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162</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Google Shape;1519;p175"/>
          <p:cNvPicPr preferRelativeResize="0"/>
          <p:nvPr/>
        </p:nvPicPr>
        <p:blipFill rotWithShape="1">
          <a:blip r:embed="rId3">
            <a:alphaModFix/>
          </a:blip>
          <a:srcRect b="713"/>
          <a:stretch/>
        </p:blipFill>
        <p:spPr>
          <a:xfrm>
            <a:off x="3048000" y="-1"/>
            <a:ext cx="5401733" cy="6871147"/>
          </a:xfrm>
          <a:prstGeom prst="rect">
            <a:avLst/>
          </a:prstGeom>
          <a:noFill/>
          <a:ln>
            <a:noFill/>
          </a:ln>
        </p:spPr>
      </p:pic>
      <p:sp>
        <p:nvSpPr>
          <p:cNvPr id="1520" name="Google Shape;1520;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163</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176"/>
          <p:cNvSpPr txBox="1"/>
          <p:nvPr/>
        </p:nvSpPr>
        <p:spPr>
          <a:xfrm>
            <a:off x="10526412" y="235035"/>
            <a:ext cx="1295400" cy="1569660"/>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600" b="0" i="0" u="none" strike="noStrike" cap="none">
                <a:solidFill>
                  <a:schemeClr val="dk1"/>
                </a:solidFill>
                <a:latin typeface="Calibri"/>
                <a:ea typeface="Calibri"/>
                <a:cs typeface="Calibri"/>
                <a:sym typeface="Calibri"/>
              </a:rPr>
              <a:t>CRÉER UNE NOTICE D’AUTORITÉ POUR LE NOM ACTUEL</a:t>
            </a:r>
            <a:endParaRPr/>
          </a:p>
        </p:txBody>
      </p:sp>
      <p:sp>
        <p:nvSpPr>
          <p:cNvPr id="1526" name="Google Shape;1526;p176"/>
          <p:cNvSpPr txBox="1"/>
          <p:nvPr/>
        </p:nvSpPr>
        <p:spPr>
          <a:xfrm>
            <a:off x="688478" y="488830"/>
            <a:ext cx="8915400" cy="5755422"/>
          </a:xfrm>
          <a:prstGeom prst="rect">
            <a:avLst/>
          </a:prstGeom>
          <a:noFill/>
          <a:ln>
            <a:noFill/>
          </a:ln>
        </p:spPr>
        <p:txBody>
          <a:bodyPr spcFirstLastPara="1" wrap="square" lIns="91425" tIns="45700" rIns="91425" bIns="45700" anchor="t" anchorCtr="0">
            <a:spAutoFit/>
          </a:bodyPr>
          <a:lstStyle/>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034</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034</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043</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151	</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368</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370</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551</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667</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Site Web de Greenville Rancheria , consulté le 7 mars 2013 $b page d’accueil (Greenville Rancheria; actuellement situé dans Indian Valley dans les montagnes de la Sierra Nevada en Californie du Nord; les bureaux du gouvernement tribal ont été historiquement situés à Redding, Red Bluff et Greenville, et se trouvent actuellement à Greenville) $u http://www.greenvillerancheria.com/</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BIA Indian entities, 10 août 2012 $b (Greenville Rancheria, qui figurait auparavant dans la liste sous le nom Greenville Rancheria of Maidu Indians of California)</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Wikipédia en anglais, 7 mars  2013 $b (Greenville Rancheria of Maidu Indians; The Greenville Rancheria of Maidu Indians of California est une tribu reconnue au niveau fédéral dans les comtés de Plumas et de Tehama;  Greenville Rancheria a son siège à Greenville, California)</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GNIS, 7 mars 2013 $b (Greenville Rancheria, civil, Plumas County, California, 40.1487839° </a:t>
            </a:r>
            <a:endParaRPr sz="1600" b="0" i="0" u="none" strike="noStrike" cap="none">
              <a:solidFill>
                <a:srgbClr val="000000"/>
              </a:solidFill>
              <a:latin typeface="Arial"/>
              <a:ea typeface="Arial"/>
              <a:cs typeface="Arial"/>
              <a:sym typeface="Arial"/>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	-120.8933990° 40°08’56”N 120°53’36”W; designation: Administered Tribal)</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781 _6	</a:t>
            </a:r>
            <a:endParaRPr/>
          </a:p>
        </p:txBody>
      </p:sp>
      <p:sp>
        <p:nvSpPr>
          <p:cNvPr id="1527" name="Google Shape;1527;p1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28" name="Google Shape;1528;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164</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77"/>
          <p:cNvSpPr txBox="1"/>
          <p:nvPr/>
        </p:nvSpPr>
        <p:spPr>
          <a:xfrm>
            <a:off x="10526412" y="235035"/>
            <a:ext cx="1295400" cy="1569660"/>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600" b="0" i="0" u="none" strike="noStrike" cap="none">
                <a:solidFill>
                  <a:schemeClr val="dk1"/>
                </a:solidFill>
                <a:latin typeface="Calibri"/>
                <a:ea typeface="Calibri"/>
                <a:cs typeface="Calibri"/>
                <a:sym typeface="Calibri"/>
              </a:rPr>
              <a:t>CRÉER UNE NOTICE D’AUTORITÉ POUR LE NOM ANCIEN</a:t>
            </a:r>
            <a:endParaRPr/>
          </a:p>
        </p:txBody>
      </p:sp>
      <p:sp>
        <p:nvSpPr>
          <p:cNvPr id="1534" name="Google Shape;1534;p177"/>
          <p:cNvSpPr txBox="1"/>
          <p:nvPr/>
        </p:nvSpPr>
        <p:spPr>
          <a:xfrm>
            <a:off x="745987" y="560717"/>
            <a:ext cx="8915400" cy="5755422"/>
          </a:xfrm>
          <a:prstGeom prst="rect">
            <a:avLst/>
          </a:prstGeom>
          <a:noFill/>
          <a:ln>
            <a:noFill/>
          </a:ln>
        </p:spPr>
        <p:txBody>
          <a:bodyPr spcFirstLastPara="1" wrap="square" lIns="91425" tIns="45700" rIns="91425" bIns="45700" anchor="t" anchorCtr="0">
            <a:spAutoFit/>
          </a:bodyPr>
          <a:lstStyle/>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034</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034</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043</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151	</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368</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370</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551</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667</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Site Web de Greenville Rancheria , consulté le 7 mars 2013 $b page d’accueil (Greenville Rancheria; actuellement situé dans Indian Valley dans les montagnes de la Sierra Nevada en Californie du Nord; les bureaux du gouvernement tribal ont été historiquement situés à Redding, Red Bluff et Greenville, et se trouvent actuellement à Greenville) $u http://www.greenvillerancheria.com/</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BIA Indian entities, 10 août 2012 $b (Greenville Rancheria, qui figurait auparavant dans la liste sous le nom Greenville Rancheria of Maidu Indians of California)</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Wikipédia en anglais, 7 mars  2013 $b (Greenville Rancheria of Maidu Indians; The Greenville Rancheria of Maidu Indians of California est une tribu reconnue au niveau fédéral dans les comtés de Plumas et de Tehama;  Greenville Rancheria a son siège à Greenville, California)</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GNIS, 7 mars 2013 $b (Greenville Rancheria, civil, Plumas County, California, 40.1487839° </a:t>
            </a:r>
            <a:endParaRPr sz="1600" b="0" i="0" u="none" strike="noStrike" cap="none">
              <a:solidFill>
                <a:srgbClr val="000000"/>
              </a:solidFill>
              <a:latin typeface="Arial"/>
              <a:ea typeface="Arial"/>
              <a:cs typeface="Arial"/>
              <a:sym typeface="Arial"/>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	-120.8933990° 40°08’56”N 120°53’36”W; designation: Administered Tribal)</a:t>
            </a:r>
            <a:endParaRPr/>
          </a:p>
          <a:p>
            <a:pPr marL="711200" marR="0" lvl="0" indent="-711200"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781 _6	</a:t>
            </a:r>
            <a:endParaRPr/>
          </a:p>
        </p:txBody>
      </p:sp>
      <p:sp>
        <p:nvSpPr>
          <p:cNvPr id="1535" name="Google Shape;1535;p17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36" name="Google Shape;1536;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165</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pic>
        <p:nvPicPr>
          <p:cNvPr id="1541" name="Google Shape;1541;p178"/>
          <p:cNvPicPr preferRelativeResize="0"/>
          <p:nvPr/>
        </p:nvPicPr>
        <p:blipFill rotWithShape="1">
          <a:blip r:embed="rId3">
            <a:alphaModFix/>
          </a:blip>
          <a:srcRect/>
          <a:stretch/>
        </p:blipFill>
        <p:spPr>
          <a:xfrm>
            <a:off x="3318933" y="0"/>
            <a:ext cx="5329004" cy="6858000"/>
          </a:xfrm>
          <a:prstGeom prst="rect">
            <a:avLst/>
          </a:prstGeom>
          <a:noFill/>
          <a:ln>
            <a:noFill/>
          </a:ln>
        </p:spPr>
      </p:pic>
      <p:sp>
        <p:nvSpPr>
          <p:cNvPr id="1542" name="Google Shape;1542;p17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43" name="Google Shape;1543;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166</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79"/>
          <p:cNvSpPr/>
          <p:nvPr/>
        </p:nvSpPr>
        <p:spPr>
          <a:xfrm>
            <a:off x="457504" y="950000"/>
            <a:ext cx="10498245" cy="49423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043</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046</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151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368</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370</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371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372</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451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551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667</a:t>
            </a:r>
            <a:endParaRPr sz="16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670	The Brazos Valley Groundwater Conservation District, 2011 : $b p. 10 (dans Eastern Central</a:t>
            </a:r>
            <a:endParaRPr sz="16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	Texas; BVGCD) p. 45 (créé par la législature de l'État en tant que district temporaire en 2001, à compter du 1er septembre 2001; rendu permanent en 2002)</a:t>
            </a:r>
            <a:endParaRPr sz="16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rgbClr val="000000"/>
                </a:solidFill>
                <a:latin typeface="Arial"/>
                <a:ea typeface="Arial"/>
                <a:cs typeface="Arial"/>
                <a:sym typeface="Arial"/>
              </a:rPr>
              <a:t>670 	Site Web de Brazos Valley Groundwater Conservation District , consulté le 7 mars 2013 $b (Brazos Valley Groundwater Conservation District; un gouvernement local à but non lucratif qui a été créé avec une directive pour protéger et conserver les ressources en eaux souterraines des comtés de Brazos et de Robertson; 112 West 3rd Street, Hearne, TX 77859) $u http://brazosvalleygcd.org/</a:t>
            </a:r>
            <a:endParaRPr sz="16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675 	GNIS, 7 mars 2013</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781 _6</a:t>
            </a:r>
            <a:endParaRPr sz="1600" b="0" i="0" u="none" strike="noStrike" cap="none">
              <a:solidFill>
                <a:srgbClr val="000000"/>
              </a:solidFill>
              <a:latin typeface="Arial"/>
              <a:ea typeface="Arial"/>
              <a:cs typeface="Arial"/>
              <a:sym typeface="Arial"/>
            </a:endParaRPr>
          </a:p>
        </p:txBody>
      </p:sp>
      <p:sp>
        <p:nvSpPr>
          <p:cNvPr id="1549" name="Google Shape;1549;p17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50" name="Google Shape;1550;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167</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180"/>
          <p:cNvSpPr/>
          <p:nvPr/>
        </p:nvSpPr>
        <p:spPr>
          <a:xfrm>
            <a:off x="357304" y="732143"/>
            <a:ext cx="10498245" cy="50806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034</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043</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046</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046</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151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368</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370</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451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667</a:t>
            </a:r>
            <a:endParaRPr sz="1600" b="0" i="0" u="none" strike="noStrike" cap="none">
              <a:solidFill>
                <a:schemeClr val="dk1"/>
              </a:solidFill>
              <a:latin typeface="Arial"/>
              <a:ea typeface="Arial"/>
              <a:cs typeface="Arial"/>
              <a:sym typeface="Arial"/>
            </a:endParaRPr>
          </a:p>
          <a:p>
            <a:pPr marL="711200" marR="0" lvl="0" indent="-71120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670 	A brief history of Rantem, Newfoundland, 1945.</a:t>
            </a:r>
            <a:endParaRPr sz="1600" b="0" i="0" u="none" strike="noStrike" cap="none">
              <a:solidFill>
                <a:schemeClr val="dk1"/>
              </a:solidFill>
              <a:latin typeface="Arial"/>
              <a:ea typeface="Arial"/>
              <a:cs typeface="Arial"/>
              <a:sym typeface="Arial"/>
            </a:endParaRPr>
          </a:p>
          <a:p>
            <a:pPr marL="711200" marR="0" lvl="0" indent="-711200"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Site Web de la Base de données toponymiques du Canada, consulté le 20 mars 2013 $b (Rantem; Terre-Neuve-et-Labrador; terme concis : lieu non organisé; terme générique : établissement abandonné ou saisonnier; lieu :</a:t>
            </a:r>
            <a:endParaRPr sz="1600" b="0" i="0" u="none" strike="noStrike" cap="none">
              <a:solidFill>
                <a:schemeClr val="dk1"/>
              </a:solidFill>
              <a:latin typeface="Arial"/>
              <a:ea typeface="Arial"/>
              <a:cs typeface="Arial"/>
              <a:sym typeface="Arial"/>
            </a:endParaRPr>
          </a:p>
          <a:p>
            <a:pPr marL="711200" marR="0" lvl="0" indent="-71120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	Bellevue; Placentia; 47°41’40”N, 53°51’30”W; 47.6943999°, ‐53.8582999°)</a:t>
            </a:r>
            <a:endParaRPr sz="1600" b="0" i="0" u="none" strike="noStrike" cap="none">
              <a:solidFill>
                <a:schemeClr val="dk1"/>
              </a:solidFill>
              <a:latin typeface="Arial"/>
              <a:ea typeface="Arial"/>
              <a:cs typeface="Arial"/>
              <a:sym typeface="Arial"/>
            </a:endParaRPr>
          </a:p>
          <a:p>
            <a:pPr marL="711200" marR="0" lvl="0" indent="-711200"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Wikipédia en anglais, 20 mars 2013 $b (Rantem, Newfoundland and Labrador; était une petite colonie située au sud-est de Swift Current, Newfoundland and Labrador; 47°41’N 53°53’W)</a:t>
            </a:r>
            <a:endParaRPr sz="1600" b="0" i="0" u="none" strike="noStrike" cap="none">
              <a:solidFill>
                <a:schemeClr val="dk1"/>
              </a:solidFill>
              <a:latin typeface="Arial"/>
              <a:ea typeface="Arial"/>
              <a:cs typeface="Arial"/>
              <a:sym typeface="Arial"/>
            </a:endParaRPr>
          </a:p>
          <a:p>
            <a:pPr marL="711200" marR="0" lvl="0" indent="-711200"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670 	Site Web de Newfoundland and Labrador abandoned communities index, consulté le 20 mars 2013 $b (Rantem; 47°42’ 53°57’; fondé en 1869, abandonné en 1960) </a:t>
            </a:r>
            <a:endParaRPr sz="1600" b="0" i="0" u="none" strike="noStrike" cap="none">
              <a:solidFill>
                <a:schemeClr val="dk1"/>
              </a:solidFill>
              <a:latin typeface="Arial"/>
              <a:ea typeface="Arial"/>
              <a:cs typeface="Arial"/>
              <a:sym typeface="Arial"/>
            </a:endParaRPr>
          </a:p>
          <a:p>
            <a:pPr marL="711200" marR="0" lvl="0" indent="-71120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675 	GEOnet, 20 mars 2013</a:t>
            </a:r>
            <a:endParaRPr sz="1600" b="0" i="0" u="none" strike="noStrike" cap="none">
              <a:solidFill>
                <a:schemeClr val="dk1"/>
              </a:solidFill>
              <a:latin typeface="Arial"/>
              <a:ea typeface="Arial"/>
              <a:cs typeface="Arial"/>
              <a:sym typeface="Arial"/>
            </a:endParaRPr>
          </a:p>
          <a:p>
            <a:pPr marL="711200" marR="0" lvl="0" indent="-71120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781 _6</a:t>
            </a:r>
            <a:endParaRPr sz="1600" b="0" i="0" u="none" strike="noStrike" cap="none">
              <a:solidFill>
                <a:srgbClr val="000000"/>
              </a:solidFill>
              <a:latin typeface="Arial"/>
              <a:ea typeface="Arial"/>
              <a:cs typeface="Arial"/>
              <a:sym typeface="Arial"/>
            </a:endParaRPr>
          </a:p>
        </p:txBody>
      </p:sp>
      <p:sp>
        <p:nvSpPr>
          <p:cNvPr id="1556" name="Google Shape;1556;p180"/>
          <p:cNvSpPr txBox="1"/>
          <p:nvPr/>
        </p:nvSpPr>
        <p:spPr>
          <a:xfrm>
            <a:off x="6100414" y="1280445"/>
            <a:ext cx="3967584" cy="1323439"/>
          </a:xfrm>
          <a:prstGeom prst="rect">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000" b="0" i="1" u="none" strike="noStrike" cap="none">
                <a:solidFill>
                  <a:srgbClr val="FF0000"/>
                </a:solidFill>
                <a:latin typeface="Calibri"/>
                <a:ea typeface="Calibri"/>
                <a:cs typeface="Calibri"/>
                <a:sym typeface="Calibri"/>
              </a:rPr>
              <a:t>Note</a:t>
            </a:r>
            <a:r>
              <a:rPr lang="fr-FR" sz="2000" b="0" i="0" u="none" strike="noStrike" cap="none">
                <a:solidFill>
                  <a:srgbClr val="FF0000"/>
                </a:solidFill>
                <a:latin typeface="Calibri"/>
                <a:ea typeface="Calibri"/>
                <a:cs typeface="Calibri"/>
                <a:sym typeface="Calibri"/>
              </a:rPr>
              <a:t> : La province de  « Terre-Neuve » a changé son nom</a:t>
            </a:r>
            <a:endParaRPr/>
          </a:p>
          <a:p>
            <a:pPr marL="0" marR="0" lvl="0" indent="0" algn="l" rtl="0">
              <a:lnSpc>
                <a:spcPct val="100000"/>
              </a:lnSpc>
              <a:spcBef>
                <a:spcPts val="0"/>
              </a:spcBef>
              <a:spcAft>
                <a:spcPts val="0"/>
              </a:spcAft>
              <a:buNone/>
            </a:pPr>
            <a:r>
              <a:rPr lang="fr-FR" sz="2000" b="0" i="0" u="none" strike="noStrike" cap="none">
                <a:solidFill>
                  <a:srgbClr val="FF0000"/>
                </a:solidFill>
                <a:latin typeface="Calibri"/>
                <a:ea typeface="Calibri"/>
                <a:cs typeface="Calibri"/>
                <a:sym typeface="Calibri"/>
              </a:rPr>
              <a:t>pour  « Terre-Neuve-et-Labrador » en décembre 2001.</a:t>
            </a:r>
            <a:endParaRPr sz="1400" b="0" i="0" u="none" strike="noStrike" cap="none">
              <a:solidFill>
                <a:srgbClr val="000000"/>
              </a:solidFill>
              <a:latin typeface="Arial"/>
              <a:ea typeface="Arial"/>
              <a:cs typeface="Arial"/>
              <a:sym typeface="Arial"/>
            </a:endParaRPr>
          </a:p>
        </p:txBody>
      </p:sp>
      <p:sp>
        <p:nvSpPr>
          <p:cNvPr id="1557" name="Google Shape;1557;p18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58" name="Google Shape;1558;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168</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81"/>
          <p:cNvSpPr txBox="1">
            <a:spLocks noGrp="1"/>
          </p:cNvSpPr>
          <p:nvPr>
            <p:ph type="title"/>
          </p:nvPr>
        </p:nvSpPr>
        <p:spPr>
          <a:xfrm>
            <a:off x="607220" y="754743"/>
            <a:ext cx="10515600" cy="204651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RÉPONSES</a:t>
            </a:r>
            <a:br>
              <a:rPr lang="fr-FR" sz="4400" b="0" i="0" u="none" strike="noStrike" cap="none">
                <a:solidFill>
                  <a:schemeClr val="dk1"/>
                </a:solidFill>
                <a:latin typeface="Arial"/>
                <a:ea typeface="Arial"/>
                <a:cs typeface="Arial"/>
                <a:sym typeface="Arial"/>
              </a:rPr>
            </a:br>
            <a:r>
              <a:rPr lang="fr-FR" sz="4400" b="0" i="0" u="none" strike="noStrike" cap="none">
                <a:solidFill>
                  <a:schemeClr val="dk1"/>
                </a:solidFill>
                <a:latin typeface="Arial"/>
                <a:ea typeface="Arial"/>
                <a:cs typeface="Arial"/>
                <a:sym typeface="Arial"/>
              </a:rPr>
              <a:t>Notices d’autorités complètes pour les lieux</a:t>
            </a:r>
            <a:endParaRPr sz="4400" b="0" i="0" u="none" strike="noStrike" cap="none">
              <a:solidFill>
                <a:schemeClr val="dk1"/>
              </a:solidFill>
              <a:latin typeface="Arial"/>
              <a:ea typeface="Arial"/>
              <a:cs typeface="Arial"/>
              <a:sym typeface="Arial"/>
            </a:endParaRPr>
          </a:p>
        </p:txBody>
      </p:sp>
      <p:pic>
        <p:nvPicPr>
          <p:cNvPr id="1564" name="Google Shape;1564;p181"/>
          <p:cNvPicPr preferRelativeResize="0"/>
          <p:nvPr/>
        </p:nvPicPr>
        <p:blipFill rotWithShape="1">
          <a:blip r:embed="rId3">
            <a:alphaModFix/>
          </a:blip>
          <a:srcRect/>
          <a:stretch/>
        </p:blipFill>
        <p:spPr>
          <a:xfrm>
            <a:off x="4656668" y="2924457"/>
            <a:ext cx="2416704" cy="2492621"/>
          </a:xfrm>
          <a:prstGeom prst="rect">
            <a:avLst/>
          </a:prstGeom>
          <a:noFill/>
          <a:ln>
            <a:noFill/>
          </a:ln>
        </p:spPr>
      </p:pic>
      <p:sp>
        <p:nvSpPr>
          <p:cNvPr id="1565" name="Google Shape;1565;p181"/>
          <p:cNvSpPr txBox="1">
            <a:spLocks noGrp="1"/>
          </p:cNvSpPr>
          <p:nvPr>
            <p:ph type="ftr" idx="11"/>
          </p:nvPr>
        </p:nvSpPr>
        <p:spPr>
          <a:xfrm>
            <a:off x="3807620" y="6339417"/>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566" name="Google Shape;1566;p1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169</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9" descr="Une image contenant capture d’écran&#10;&#10;Description générée avec un niveau de confiance très élevé"/>
          <p:cNvPicPr preferRelativeResize="0"/>
          <p:nvPr/>
        </p:nvPicPr>
        <p:blipFill rotWithShape="1">
          <a:blip r:embed="rId3">
            <a:alphaModFix/>
          </a:blip>
          <a:srcRect/>
          <a:stretch/>
        </p:blipFill>
        <p:spPr>
          <a:xfrm>
            <a:off x="2193986" y="551433"/>
            <a:ext cx="7804028" cy="5855773"/>
          </a:xfrm>
          <a:prstGeom prst="rect">
            <a:avLst/>
          </a:prstGeom>
          <a:noFill/>
          <a:ln w="9525" cap="flat" cmpd="sng">
            <a:solidFill>
              <a:schemeClr val="dk1"/>
            </a:solidFill>
            <a:prstDash val="solid"/>
            <a:round/>
            <a:headEnd type="none" w="sm" len="sm"/>
            <a:tailEnd type="none" w="sm" len="sm"/>
          </a:ln>
        </p:spPr>
      </p:pic>
      <p:sp>
        <p:nvSpPr>
          <p:cNvPr id="237" name="Google Shape;23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38" name="Google Shape;238;p29"/>
          <p:cNvSpPr txBox="1"/>
          <p:nvPr/>
        </p:nvSpPr>
        <p:spPr>
          <a:xfrm>
            <a:off x="8395014" y="209290"/>
            <a:ext cx="3199152" cy="353943"/>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FF0000"/>
                </a:solidFill>
                <a:latin typeface="Calibri"/>
                <a:ea typeface="Calibri"/>
                <a:cs typeface="Calibri"/>
                <a:sym typeface="Calibri"/>
              </a:rPr>
              <a:t>Entité géographique du groupe 1</a:t>
            </a:r>
            <a:endParaRPr sz="1700" b="0" i="0" u="none" strike="noStrike" cap="none">
              <a:solidFill>
                <a:srgbClr val="FF0000"/>
              </a:solidFill>
              <a:latin typeface="Calibri"/>
              <a:ea typeface="Calibri"/>
              <a:cs typeface="Calibri"/>
              <a:sym typeface="Calibri"/>
            </a:endParaRPr>
          </a:p>
        </p:txBody>
      </p:sp>
      <p:sp>
        <p:nvSpPr>
          <p:cNvPr id="239" name="Google Shape;2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82"/>
          <p:cNvSpPr txBox="1">
            <a:spLocks noGrp="1"/>
          </p:cNvSpPr>
          <p:nvPr>
            <p:ph type="body" idx="1"/>
          </p:nvPr>
        </p:nvSpPr>
        <p:spPr>
          <a:xfrm>
            <a:off x="381000" y="242047"/>
            <a:ext cx="11811000" cy="6214534"/>
          </a:xfrm>
          <a:prstGeom prst="rect">
            <a:avLst/>
          </a:prstGeom>
          <a:noFill/>
          <a:ln>
            <a:noFill/>
          </a:ln>
        </p:spPr>
        <p:txBody>
          <a:bodyPr spcFirstLastPara="1" wrap="square" lIns="91425" tIns="45700" rIns="91425" bIns="45700" anchor="t" anchorCtr="0">
            <a:noAutofit/>
          </a:bodyPr>
          <a:lstStyle/>
          <a:p>
            <a:pPr marL="987425" lvl="0" indent="-987425" algn="l" rtl="0">
              <a:lnSpc>
                <a:spcPct val="90000"/>
              </a:lnSpc>
              <a:spcBef>
                <a:spcPts val="0"/>
              </a:spcBef>
              <a:spcAft>
                <a:spcPts val="0"/>
              </a:spcAft>
              <a:buSzPts val="2000"/>
              <a:buNone/>
            </a:pPr>
            <a:r>
              <a:rPr lang="fr-FR" sz="2400" b="0" i="0" u="none" strike="noStrike" cap="none"/>
              <a:t>034</a:t>
            </a:r>
            <a:r>
              <a:rPr lang="fr-FR" sz="2400"/>
              <a:t>   	</a:t>
            </a:r>
            <a:r>
              <a:rPr lang="fr-FR" sz="2400" b="0" i="0" u="none" strike="noStrike" cap="none"/>
              <a:t>$d ‐111.9563298 $e ‐111.9563298 $f 39.9527303 $g 39.9527303 $2 gnis</a:t>
            </a:r>
            <a:endParaRPr sz="2400" b="0" i="0" u="none" strike="noStrike" cap="none"/>
          </a:p>
          <a:p>
            <a:pPr marL="987425" lvl="0" indent="-987425" algn="l" rtl="0">
              <a:lnSpc>
                <a:spcPct val="90000"/>
              </a:lnSpc>
              <a:spcBef>
                <a:spcPts val="1000"/>
              </a:spcBef>
              <a:spcAft>
                <a:spcPts val="0"/>
              </a:spcAft>
              <a:buSzPts val="2000"/>
              <a:buNone/>
            </a:pPr>
            <a:r>
              <a:rPr lang="fr-FR" sz="2400" b="0" i="0" u="none" strike="noStrike" cap="none"/>
              <a:t>034</a:t>
            </a:r>
            <a:r>
              <a:rPr lang="fr-FR" sz="2400"/>
              <a:t>   	</a:t>
            </a:r>
            <a:r>
              <a:rPr lang="fr-FR" sz="2400" b="0" i="0" u="none" strike="noStrike" cap="none"/>
              <a:t>$d W1115723 $e W1115723 $f N0395710 $g N0395710 $2 gnis</a:t>
            </a:r>
            <a:endParaRPr sz="2400" b="0" i="0" u="none" strike="noStrike" cap="none"/>
          </a:p>
          <a:p>
            <a:pPr marL="987425" marR="0" lvl="0" indent="-987425" algn="l" rtl="0">
              <a:lnSpc>
                <a:spcPct val="90000"/>
              </a:lnSpc>
              <a:spcBef>
                <a:spcPts val="1000"/>
              </a:spcBef>
              <a:spcAft>
                <a:spcPts val="0"/>
              </a:spcAft>
              <a:buClr>
                <a:schemeClr val="dk1"/>
              </a:buClr>
              <a:buSzPts val="2600"/>
              <a:buFont typeface="Arial"/>
              <a:buNone/>
            </a:pPr>
            <a:r>
              <a:rPr lang="fr-FR" sz="2400" b="0" i="0" u="none" strike="noStrike" cap="none">
                <a:solidFill>
                  <a:schemeClr val="dk1"/>
                </a:solidFill>
                <a:latin typeface="Calibri"/>
                <a:ea typeface="Calibri"/>
                <a:cs typeface="Calibri"/>
                <a:sym typeface="Calibri"/>
              </a:rPr>
              <a:t>043   	n‐us‐ut</a:t>
            </a:r>
            <a:endParaRPr sz="2400" b="0" i="0" u="none" strike="noStrike" cap="none">
              <a:solidFill>
                <a:schemeClr val="dk1"/>
              </a:solidFill>
              <a:latin typeface="Calibri"/>
              <a:ea typeface="Calibri"/>
              <a:cs typeface="Calibri"/>
              <a:sym typeface="Calibri"/>
            </a:endParaRPr>
          </a:p>
          <a:p>
            <a:pPr marL="987425" lvl="0" indent="-987425" algn="l" rtl="0">
              <a:lnSpc>
                <a:spcPct val="90000"/>
              </a:lnSpc>
              <a:spcBef>
                <a:spcPts val="1000"/>
              </a:spcBef>
              <a:spcAft>
                <a:spcPts val="0"/>
              </a:spcAft>
              <a:buSzPts val="2600"/>
              <a:buNone/>
            </a:pPr>
            <a:r>
              <a:rPr lang="fr-FR" sz="2400" b="0" i="0" u="none" strike="noStrike" cap="none"/>
              <a:t>151</a:t>
            </a:r>
            <a:r>
              <a:rPr lang="fr-FR" sz="2400"/>
              <a:t>   	</a:t>
            </a:r>
            <a:r>
              <a:rPr lang="fr-FR" sz="2400" b="0" i="0" u="none" strike="noStrike" cap="none"/>
              <a:t>Mount Nebo (Utah)</a:t>
            </a:r>
            <a:endParaRPr sz="2400" b="0" i="0" u="none" strike="noStrike" cap="none"/>
          </a:p>
          <a:p>
            <a:pPr marL="987425" lvl="0" indent="-987425" algn="l" rtl="0">
              <a:lnSpc>
                <a:spcPct val="90000"/>
              </a:lnSpc>
              <a:spcBef>
                <a:spcPts val="1000"/>
              </a:spcBef>
              <a:spcAft>
                <a:spcPts val="0"/>
              </a:spcAft>
              <a:buSzPts val="2600"/>
              <a:buNone/>
            </a:pPr>
            <a:r>
              <a:rPr lang="fr-FR" sz="2400" b="0" i="0" u="none" strike="noStrike" cap="none"/>
              <a:t>368</a:t>
            </a:r>
            <a:r>
              <a:rPr lang="fr-FR" sz="2400"/>
              <a:t>   	</a:t>
            </a:r>
            <a:r>
              <a:rPr lang="fr-FR" sz="2400" b="0" i="0" u="none" strike="noStrike" cap="none"/>
              <a:t>$b Villes $2 rvm</a:t>
            </a:r>
            <a:endParaRPr sz="2400" b="0" i="0" u="none" strike="noStrike" cap="none"/>
          </a:p>
          <a:p>
            <a:pPr marL="987425" lvl="0" indent="-987425" algn="l" rtl="0">
              <a:lnSpc>
                <a:spcPct val="90000"/>
              </a:lnSpc>
              <a:spcBef>
                <a:spcPts val="1000"/>
              </a:spcBef>
              <a:spcAft>
                <a:spcPts val="0"/>
              </a:spcAft>
              <a:buSzPts val="2600"/>
              <a:buNone/>
            </a:pPr>
            <a:r>
              <a:rPr lang="fr-FR" sz="2400" b="0" i="0" u="none" strike="noStrike" cap="none"/>
              <a:t>370</a:t>
            </a:r>
            <a:r>
              <a:rPr lang="fr-FR" sz="2400"/>
              <a:t>   	</a:t>
            </a:r>
            <a:r>
              <a:rPr lang="fr-FR" sz="2400" b="0" i="0" u="none" strike="noStrike" cap="none"/>
              <a:t>$c États-Unis $e Utah </a:t>
            </a:r>
            <a:r>
              <a:rPr lang="fr-FR" sz="2400" b="0" i="1" u="none" strike="noStrike" cap="none"/>
              <a:t>et</a:t>
            </a:r>
            <a:r>
              <a:rPr lang="fr-FR" sz="2400" i="1"/>
              <a:t>/ou</a:t>
            </a:r>
            <a:r>
              <a:rPr lang="fr-FR" sz="2400" b="0" i="1" u="none" strike="noStrike" cap="none"/>
              <a:t> </a:t>
            </a:r>
            <a:r>
              <a:rPr lang="fr-FR" sz="2400" b="0" i="0" u="none" strike="noStrike" cap="none"/>
              <a:t>$e Utah (Utah) $2 lacnaf</a:t>
            </a:r>
            <a:endParaRPr sz="2400" b="0" i="0" u="none" strike="noStrike" cap="none"/>
          </a:p>
          <a:p>
            <a:pPr marL="987425" lvl="0" indent="-987425" algn="l" rtl="0">
              <a:lnSpc>
                <a:spcPct val="90000"/>
              </a:lnSpc>
              <a:spcBef>
                <a:spcPts val="1000"/>
              </a:spcBef>
              <a:spcAft>
                <a:spcPts val="0"/>
              </a:spcAft>
              <a:buSzPts val="2600"/>
              <a:buNone/>
            </a:pPr>
            <a:r>
              <a:rPr lang="fr-FR" sz="2400" b="0" i="0" u="none" strike="noStrike" cap="none"/>
              <a:t>451</a:t>
            </a:r>
            <a:r>
              <a:rPr lang="fr-FR" sz="2400"/>
              <a:t>   	</a:t>
            </a:r>
            <a:r>
              <a:rPr lang="fr-FR" sz="2400" b="0" i="0" u="none" strike="noStrike" cap="none"/>
              <a:t>Mt. Nebo (Utah)</a:t>
            </a:r>
            <a:endParaRPr sz="2400" b="0" i="0" u="none" strike="noStrike" cap="none"/>
          </a:p>
          <a:p>
            <a:pPr marL="987425" lvl="0" indent="-987425" algn="l" rtl="0">
              <a:lnSpc>
                <a:spcPct val="90000"/>
              </a:lnSpc>
              <a:spcBef>
                <a:spcPts val="1000"/>
              </a:spcBef>
              <a:spcAft>
                <a:spcPts val="0"/>
              </a:spcAft>
              <a:buSzPts val="2600"/>
              <a:buNone/>
            </a:pPr>
            <a:r>
              <a:rPr lang="fr-FR" sz="2400" b="0" i="0" u="none" strike="noStrike" cap="none"/>
              <a:t>451</a:t>
            </a:r>
            <a:r>
              <a:rPr lang="fr-FR" sz="2400"/>
              <a:t>  </a:t>
            </a:r>
            <a:r>
              <a:rPr lang="fr-FR" sz="2400" b="0" i="0" u="none" strike="noStrike" cap="none"/>
              <a:t> 	Elberta (Utah)</a:t>
            </a:r>
            <a:endParaRPr sz="2400"/>
          </a:p>
          <a:p>
            <a:pPr marL="987425" marR="0" lvl="0" indent="-987425" algn="l" rtl="0">
              <a:lnSpc>
                <a:spcPct val="90000"/>
              </a:lnSpc>
              <a:spcBef>
                <a:spcPts val="1000"/>
              </a:spcBef>
              <a:spcAft>
                <a:spcPts val="0"/>
              </a:spcAft>
              <a:buClr>
                <a:schemeClr val="dk1"/>
              </a:buClr>
              <a:buSzPts val="2600"/>
              <a:buFont typeface="Arial"/>
              <a:buNone/>
            </a:pPr>
            <a:endParaRPr sz="2400" b="0" i="0" u="none" strike="noStrike" cap="none">
              <a:solidFill>
                <a:schemeClr val="dk1"/>
              </a:solidFill>
              <a:latin typeface="Calibri"/>
              <a:ea typeface="Calibri"/>
              <a:cs typeface="Calibri"/>
              <a:sym typeface="Calibri"/>
            </a:endParaRPr>
          </a:p>
          <a:p>
            <a:pPr marL="987425" lvl="0" indent="-987425" algn="l" rtl="0">
              <a:lnSpc>
                <a:spcPct val="90000"/>
              </a:lnSpc>
              <a:spcBef>
                <a:spcPts val="0"/>
              </a:spcBef>
              <a:spcAft>
                <a:spcPts val="0"/>
              </a:spcAft>
              <a:buSzPts val="2800"/>
              <a:buNone/>
            </a:pPr>
            <a:r>
              <a:rPr lang="fr-FR" sz="2400"/>
              <a:t>670 	Mt. Nebo phone directory, 1979.</a:t>
            </a:r>
            <a:endParaRPr sz="2400"/>
          </a:p>
          <a:p>
            <a:pPr marL="987425" lvl="0" indent="-987425" algn="l" rtl="0">
              <a:lnSpc>
                <a:spcPct val="90000"/>
              </a:lnSpc>
              <a:spcBef>
                <a:spcPts val="0"/>
              </a:spcBef>
              <a:spcAft>
                <a:spcPts val="0"/>
              </a:spcAft>
              <a:buSzPts val="2800"/>
              <a:buNone/>
            </a:pPr>
            <a:r>
              <a:rPr lang="fr-FR" sz="2400"/>
              <a:t>670 	GNIS, 6 mars 2013 $b (Mount Nebo; lieu habité; variante de nom : Elberta; comté Utah, Utah; 39.9527303°‐111.9563298°; 39°57’10”N 111°57’23”W)</a:t>
            </a:r>
            <a:endParaRPr sz="2400"/>
          </a:p>
          <a:p>
            <a:pPr marL="987425" lvl="0" indent="-987425" algn="l" rtl="0">
              <a:lnSpc>
                <a:spcPct val="90000"/>
              </a:lnSpc>
              <a:spcBef>
                <a:spcPts val="1000"/>
              </a:spcBef>
              <a:spcAft>
                <a:spcPts val="0"/>
              </a:spcAft>
              <a:buSzPts val="2600"/>
              <a:buNone/>
            </a:pPr>
            <a:r>
              <a:rPr lang="fr-FR" sz="2400" b="0" i="0" u="none" strike="noStrike" cap="none"/>
              <a:t>781 _</a:t>
            </a:r>
            <a:r>
              <a:rPr lang="fr-FR" sz="2400"/>
              <a:t>6 </a:t>
            </a:r>
            <a:r>
              <a:rPr lang="fr-FR" sz="2400" b="0" i="0" u="none" strike="noStrike" cap="none"/>
              <a:t> $z Utah $z Mount Nebo</a:t>
            </a:r>
            <a:endParaRPr sz="2400" b="0" i="0" u="none" strike="noStrike" cap="none"/>
          </a:p>
        </p:txBody>
      </p:sp>
      <p:sp>
        <p:nvSpPr>
          <p:cNvPr id="1572" name="Google Shape;1572;p1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73" name="Google Shape;1573;p1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170</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183"/>
          <p:cNvSpPr txBox="1">
            <a:spLocks noGrp="1"/>
          </p:cNvSpPr>
          <p:nvPr>
            <p:ph type="body" idx="1"/>
          </p:nvPr>
        </p:nvSpPr>
        <p:spPr>
          <a:xfrm>
            <a:off x="227892" y="215389"/>
            <a:ext cx="9986211" cy="6959600"/>
          </a:xfrm>
          <a:prstGeom prst="rect">
            <a:avLst/>
          </a:prstGeom>
          <a:noFill/>
          <a:ln>
            <a:noFill/>
          </a:ln>
        </p:spPr>
        <p:txBody>
          <a:bodyPr spcFirstLastPara="1" wrap="square" lIns="91425" tIns="45700" rIns="91425" bIns="45700" anchor="t" anchorCtr="0">
            <a:noAutofit/>
          </a:bodyPr>
          <a:lstStyle/>
          <a:p>
            <a:pPr marL="899795" lvl="0" indent="-899795" algn="l" rtl="0">
              <a:lnSpc>
                <a:spcPct val="70000"/>
              </a:lnSpc>
              <a:spcBef>
                <a:spcPts val="0"/>
              </a:spcBef>
              <a:spcAft>
                <a:spcPts val="0"/>
              </a:spcAft>
              <a:buSzPts val="1812"/>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W0803500 $e W0803500 $f S0020500 $g S0020500 $2 geonet</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‐80.583333 $e ‐80.583333 $f ‐2.083333 $g ‐2.083333 $2 geonet</a:t>
            </a:r>
            <a:endParaRPr sz="1600" b="0" i="0" u="none" strike="noStrike" cap="none">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043</a:t>
            </a:r>
            <a:r>
              <a:rPr lang="fr-FR" sz="1600">
                <a:latin typeface="Arial"/>
                <a:ea typeface="Arial"/>
                <a:cs typeface="Arial"/>
                <a:sym typeface="Arial"/>
              </a:rPr>
              <a:t>   	</a:t>
            </a:r>
            <a:r>
              <a:rPr lang="fr-FR" sz="1600" b="0" i="0" u="none" strike="noStrike" cap="none">
                <a:latin typeface="Arial"/>
                <a:ea typeface="Arial"/>
                <a:cs typeface="Arial"/>
                <a:sym typeface="Arial"/>
              </a:rPr>
              <a:t>s‐ec‐‐‐</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046</a:t>
            </a:r>
            <a:r>
              <a:rPr lang="fr-FR" sz="1600">
                <a:latin typeface="Arial"/>
                <a:ea typeface="Arial"/>
                <a:cs typeface="Arial"/>
                <a:sym typeface="Arial"/>
              </a:rPr>
              <a:t>   	</a:t>
            </a:r>
            <a:r>
              <a:rPr lang="fr-FR" sz="1600" b="0" i="0" u="none" strike="noStrike" cap="none">
                <a:latin typeface="Arial"/>
                <a:ea typeface="Arial"/>
                <a:cs typeface="Arial"/>
                <a:sym typeface="Arial"/>
              </a:rPr>
              <a:t>$q 2007 $2 edtf</a:t>
            </a:r>
            <a:endParaRPr sz="1600" b="0" i="0" u="none" strike="noStrike" cap="none">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151</a:t>
            </a:r>
            <a:r>
              <a:rPr lang="fr-FR" sz="1600">
                <a:latin typeface="Arial"/>
                <a:ea typeface="Arial"/>
                <a:cs typeface="Arial"/>
                <a:sym typeface="Arial"/>
              </a:rPr>
              <a:t>   	</a:t>
            </a:r>
            <a:r>
              <a:rPr lang="fr-FR" sz="1600" b="0" i="0" u="none" strike="noStrike" cap="none">
                <a:latin typeface="Arial"/>
                <a:ea typeface="Arial"/>
                <a:cs typeface="Arial"/>
                <a:sym typeface="Arial"/>
              </a:rPr>
              <a:t>Santa Elena (Équateur : Province)</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368</a:t>
            </a:r>
            <a:r>
              <a:rPr lang="fr-FR" sz="1600">
                <a:latin typeface="Arial"/>
                <a:ea typeface="Arial"/>
                <a:cs typeface="Arial"/>
                <a:sym typeface="Arial"/>
              </a:rPr>
              <a:t>   	</a:t>
            </a:r>
            <a:r>
              <a:rPr lang="fr-FR" sz="1600" b="0" i="0" u="none" strike="noStrike" cap="none">
                <a:latin typeface="Arial"/>
                <a:ea typeface="Arial"/>
                <a:cs typeface="Arial"/>
                <a:sym typeface="Arial"/>
              </a:rPr>
              <a:t>$b Province</a:t>
            </a:r>
            <a:endParaRPr sz="1600" b="0" i="0" u="none" strike="noStrike" cap="none">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370</a:t>
            </a:r>
            <a:r>
              <a:rPr lang="fr-FR" sz="1600">
                <a:latin typeface="Arial"/>
                <a:ea typeface="Arial"/>
                <a:cs typeface="Arial"/>
                <a:sym typeface="Arial"/>
              </a:rPr>
              <a:t>   	</a:t>
            </a:r>
            <a:r>
              <a:rPr lang="fr-FR" sz="1600" b="0" i="0" u="none" strike="noStrike" cap="none">
                <a:latin typeface="Arial"/>
                <a:ea typeface="Arial"/>
                <a:cs typeface="Arial"/>
                <a:sym typeface="Arial"/>
              </a:rPr>
              <a:t>$c </a:t>
            </a:r>
            <a:r>
              <a:rPr lang="fr-FR" sz="1600">
                <a:latin typeface="Arial"/>
                <a:ea typeface="Arial"/>
                <a:cs typeface="Arial"/>
                <a:sym typeface="Arial"/>
              </a:rPr>
              <a:t>Équateur</a:t>
            </a:r>
            <a:r>
              <a:rPr lang="fr-FR" sz="1600" b="0" i="0" u="none" strike="noStrike" cap="none">
                <a:latin typeface="Arial"/>
                <a:ea typeface="Arial"/>
                <a:cs typeface="Arial"/>
                <a:sym typeface="Arial"/>
              </a:rPr>
              <a:t> $2 lacnaf</a:t>
            </a:r>
            <a:endParaRPr sz="1600" b="0" i="0" u="none" strike="noStrike" cap="none">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451</a:t>
            </a:r>
            <a:r>
              <a:rPr lang="fr-FR" sz="1600">
                <a:latin typeface="Arial"/>
                <a:ea typeface="Arial"/>
                <a:cs typeface="Arial"/>
                <a:sym typeface="Arial"/>
              </a:rPr>
              <a:t>   	</a:t>
            </a:r>
            <a:r>
              <a:rPr lang="fr-FR" sz="1600" b="0" i="0" u="none" strike="noStrike" cap="none">
                <a:latin typeface="Arial"/>
                <a:ea typeface="Arial"/>
                <a:cs typeface="Arial"/>
                <a:sym typeface="Arial"/>
              </a:rPr>
              <a:t>Santa Elena Province (Équateur)</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451</a:t>
            </a:r>
            <a:r>
              <a:rPr lang="fr-FR" sz="1600">
                <a:latin typeface="Arial"/>
                <a:ea typeface="Arial"/>
                <a:cs typeface="Arial"/>
                <a:sym typeface="Arial"/>
              </a:rPr>
              <a:t>   	</a:t>
            </a:r>
            <a:r>
              <a:rPr lang="fr-FR" sz="1600" b="0" i="0" u="none" strike="noStrike" cap="none">
                <a:latin typeface="Arial"/>
                <a:ea typeface="Arial"/>
                <a:cs typeface="Arial"/>
                <a:sym typeface="Arial"/>
              </a:rPr>
              <a:t>Gobierno Provincial de Santa Elena </a:t>
            </a:r>
            <a:r>
              <a:rPr lang="fr-FR" sz="1600">
                <a:latin typeface="Arial"/>
                <a:ea typeface="Arial"/>
                <a:cs typeface="Arial"/>
                <a:sym typeface="Arial"/>
              </a:rPr>
              <a:t>(Équateur)</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451</a:t>
            </a:r>
            <a:r>
              <a:rPr lang="fr-FR" sz="1600">
                <a:latin typeface="Arial"/>
                <a:ea typeface="Arial"/>
                <a:cs typeface="Arial"/>
                <a:sym typeface="Arial"/>
              </a:rPr>
              <a:t>   	</a:t>
            </a:r>
            <a:r>
              <a:rPr lang="fr-FR" sz="1600" b="0" i="0" u="none" strike="noStrike" cap="none">
                <a:latin typeface="Arial"/>
                <a:ea typeface="Arial"/>
                <a:cs typeface="Arial"/>
                <a:sym typeface="Arial"/>
              </a:rPr>
              <a:t>Province de Santa Elena </a:t>
            </a:r>
            <a:r>
              <a:rPr lang="fr-FR" sz="1600">
                <a:latin typeface="Arial"/>
                <a:ea typeface="Arial"/>
                <a:cs typeface="Arial"/>
                <a:sym typeface="Arial"/>
              </a:rPr>
              <a:t>(Équateur)</a:t>
            </a:r>
            <a:endParaRPr sz="1600">
              <a:latin typeface="Arial"/>
              <a:ea typeface="Arial"/>
              <a:cs typeface="Arial"/>
              <a:sym typeface="Arial"/>
            </a:endParaRPr>
          </a:p>
          <a:p>
            <a:pPr marL="0" lvl="1" indent="0" algn="l" rtl="0">
              <a:lnSpc>
                <a:spcPct val="70000"/>
              </a:lnSpc>
              <a:spcBef>
                <a:spcPts val="1000"/>
              </a:spcBef>
              <a:spcAft>
                <a:spcPts val="0"/>
              </a:spcAft>
              <a:buSzPts val="1812"/>
              <a:buNone/>
            </a:pPr>
            <a:r>
              <a:rPr lang="fr-FR" sz="1600">
                <a:latin typeface="Arial"/>
                <a:ea typeface="Arial"/>
                <a:cs typeface="Arial"/>
                <a:sym typeface="Arial"/>
              </a:rPr>
              <a:t>451   	Provincia</a:t>
            </a:r>
            <a:r>
              <a:rPr lang="fr-FR" sz="1600" b="0" i="0" u="none" strike="noStrike" cap="none">
                <a:latin typeface="Arial"/>
                <a:ea typeface="Arial"/>
                <a:cs typeface="Arial"/>
                <a:sym typeface="Arial"/>
              </a:rPr>
              <a:t> de Santa Elena </a:t>
            </a:r>
            <a:r>
              <a:rPr lang="fr-FR" sz="1600">
                <a:latin typeface="Arial"/>
                <a:ea typeface="Arial"/>
                <a:cs typeface="Arial"/>
                <a:sym typeface="Arial"/>
              </a:rPr>
              <a:t>(Équateur) </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b="0" i="0" u="none" strike="noStrike" cap="none">
                <a:latin typeface="Arial"/>
                <a:ea typeface="Arial"/>
                <a:cs typeface="Arial"/>
                <a:sym typeface="Arial"/>
              </a:rPr>
              <a:t>551</a:t>
            </a:r>
            <a:r>
              <a:rPr lang="fr-FR" sz="1600">
                <a:latin typeface="Arial"/>
                <a:ea typeface="Arial"/>
                <a:cs typeface="Arial"/>
                <a:sym typeface="Arial"/>
              </a:rPr>
              <a:t>   	</a:t>
            </a:r>
            <a:r>
              <a:rPr lang="fr-FR" sz="1600" b="0" i="0" u="none" strike="noStrike" cap="none">
                <a:latin typeface="Arial"/>
                <a:ea typeface="Arial"/>
                <a:cs typeface="Arial"/>
                <a:sym typeface="Arial"/>
              </a:rPr>
              <a:t>Guayas </a:t>
            </a:r>
            <a:r>
              <a:rPr lang="fr-FR" sz="1600">
                <a:latin typeface="Arial"/>
                <a:ea typeface="Arial"/>
                <a:cs typeface="Arial"/>
                <a:sym typeface="Arial"/>
              </a:rPr>
              <a:t>(Équateur </a:t>
            </a:r>
            <a:r>
              <a:rPr lang="fr-FR" sz="1600" b="0" i="0" u="none" strike="noStrike" cap="none">
                <a:latin typeface="Arial"/>
                <a:ea typeface="Arial"/>
                <a:cs typeface="Arial"/>
                <a:sym typeface="Arial"/>
              </a:rPr>
              <a:t>: Province)</a:t>
            </a:r>
            <a:endParaRPr sz="1600" b="0" i="0" u="none" strike="noStrike" cap="none">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a:latin typeface="Arial"/>
                <a:ea typeface="Arial"/>
                <a:cs typeface="Arial"/>
                <a:sym typeface="Arial"/>
              </a:rPr>
              <a:t>670 	Santa Elena Province, 2009? : $b recto de la carte (Gobierno Provincial de Santa Elena)</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a:latin typeface="Arial"/>
                <a:ea typeface="Arial"/>
                <a:cs typeface="Arial"/>
                <a:sym typeface="Arial"/>
              </a:rPr>
              <a:t>670 	Wikipédia, 7 mars 2013 $b (la province de Santa Elena (en espagnol : Provincia de Santa Elena) est une province de l'Équateur, créée en 2007 à partir de la province du Guayas. Sa capitale est la ville éponyme de Santa Elena; la province est divisée en trois cantons : La Libertad, Salinas, Santa Elena)</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a:latin typeface="Arial"/>
                <a:ea typeface="Arial"/>
                <a:cs typeface="Arial"/>
                <a:sym typeface="Arial"/>
              </a:rPr>
              <a:t>670 	GEOnet, 7 mars 2013 $b (Santa Elena (forme approuvée); Provincia de Santa 	Elena (forme approuvée); Santa Elena (forme courte); division administrative de premier ordre; Ecuador; 02°05’00”S 080°35’00”W; ‐2.083333° ‐80.583333°)</a:t>
            </a:r>
            <a:endParaRPr sz="1600">
              <a:latin typeface="Arial"/>
              <a:ea typeface="Arial"/>
              <a:cs typeface="Arial"/>
              <a:sym typeface="Arial"/>
            </a:endParaRPr>
          </a:p>
          <a:p>
            <a:pPr marL="899795" lvl="0" indent="-899795" algn="l" rtl="0">
              <a:lnSpc>
                <a:spcPct val="70000"/>
              </a:lnSpc>
              <a:spcBef>
                <a:spcPts val="1000"/>
              </a:spcBef>
              <a:spcAft>
                <a:spcPts val="0"/>
              </a:spcAft>
              <a:buSzPts val="1812"/>
              <a:buNone/>
            </a:pPr>
            <a:r>
              <a:rPr lang="fr-FR" sz="1600">
                <a:latin typeface="Arial"/>
                <a:ea typeface="Arial"/>
                <a:cs typeface="Arial"/>
                <a:sym typeface="Arial"/>
              </a:rPr>
              <a:t>781_6   </a:t>
            </a:r>
            <a:r>
              <a:rPr lang="fr-FR" sz="1600" b="0" i="0" u="none" strike="noStrike" cap="none">
                <a:latin typeface="Arial"/>
                <a:ea typeface="Arial"/>
                <a:cs typeface="Arial"/>
                <a:sym typeface="Arial"/>
              </a:rPr>
              <a:t>$z </a:t>
            </a:r>
            <a:r>
              <a:rPr lang="fr-FR" sz="1600">
                <a:latin typeface="Arial"/>
                <a:ea typeface="Arial"/>
                <a:cs typeface="Arial"/>
                <a:sym typeface="Arial"/>
              </a:rPr>
              <a:t>Équateur</a:t>
            </a:r>
            <a:r>
              <a:rPr lang="fr-FR" sz="1600" b="0" i="0" u="none" strike="noStrike" cap="none">
                <a:latin typeface="Arial"/>
                <a:ea typeface="Arial"/>
                <a:cs typeface="Arial"/>
                <a:sym typeface="Arial"/>
              </a:rPr>
              <a:t> $z Santa Elena (Province)</a:t>
            </a:r>
            <a:endParaRPr sz="1600" b="0" i="0" u="none" strike="noStrike" cap="none">
              <a:latin typeface="Arial"/>
              <a:ea typeface="Arial"/>
              <a:cs typeface="Arial"/>
              <a:sym typeface="Arial"/>
            </a:endParaRPr>
          </a:p>
        </p:txBody>
      </p:sp>
      <p:sp>
        <p:nvSpPr>
          <p:cNvPr id="1579" name="Google Shape;1579;p183"/>
          <p:cNvSpPr/>
          <p:nvPr/>
        </p:nvSpPr>
        <p:spPr>
          <a:xfrm>
            <a:off x="6891867" y="1185333"/>
            <a:ext cx="3840301" cy="1151467"/>
          </a:xfrm>
          <a:prstGeom prst="rect">
            <a:avLst/>
          </a:prstGeom>
          <a:solidFill>
            <a:schemeClr val="lt1"/>
          </a:solidFill>
          <a:ln w="25400" cap="flat" cmpd="sng">
            <a:solidFill>
              <a:srgbClr val="3259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0" name="Google Shape;1580;p183"/>
          <p:cNvSpPr txBox="1"/>
          <p:nvPr/>
        </p:nvSpPr>
        <p:spPr>
          <a:xfrm>
            <a:off x="6976533" y="1185333"/>
            <a:ext cx="3755635" cy="11285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1" u="none" strike="noStrike" cap="none">
                <a:solidFill>
                  <a:schemeClr val="dk1"/>
                </a:solidFill>
                <a:latin typeface="Arial"/>
                <a:ea typeface="Arial"/>
                <a:cs typeface="Arial"/>
                <a:sym typeface="Arial"/>
              </a:rPr>
              <a:t>Déjà établi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151 Guayas (Équateur : Province)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r>
              <a:rPr lang="fr-FR" sz="1800" b="0" i="1" u="none" strike="noStrike" cap="none">
                <a:solidFill>
                  <a:schemeClr val="dk1"/>
                </a:solidFill>
                <a:latin typeface="Arial"/>
                <a:ea typeface="Arial"/>
                <a:cs typeface="Arial"/>
                <a:sym typeface="Arial"/>
              </a:rPr>
              <a:t>Voir diapo suivante</a:t>
            </a:r>
            <a:endParaRPr sz="1800" b="0" i="1" u="none" strike="noStrike" cap="none">
              <a:solidFill>
                <a:schemeClr val="dk1"/>
              </a:solidFill>
              <a:latin typeface="Arial"/>
              <a:ea typeface="Arial"/>
              <a:cs typeface="Arial"/>
              <a:sym typeface="Arial"/>
            </a:endParaRPr>
          </a:p>
        </p:txBody>
      </p:sp>
      <p:sp>
        <p:nvSpPr>
          <p:cNvPr id="1581" name="Google Shape;1581;p18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82" name="Google Shape;1582;p1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171</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84"/>
          <p:cNvSpPr txBox="1">
            <a:spLocks noGrp="1"/>
          </p:cNvSpPr>
          <p:nvPr>
            <p:ph type="body" idx="1"/>
          </p:nvPr>
        </p:nvSpPr>
        <p:spPr>
          <a:xfrm>
            <a:off x="152400" y="278192"/>
            <a:ext cx="10258926" cy="6267752"/>
          </a:xfrm>
          <a:prstGeom prst="rect">
            <a:avLst/>
          </a:prstGeom>
          <a:noFill/>
          <a:ln>
            <a:noFill/>
          </a:ln>
        </p:spPr>
        <p:txBody>
          <a:bodyPr spcFirstLastPara="1" wrap="square" lIns="91425" tIns="45700" rIns="91425" bIns="45700" anchor="t" anchorCtr="0">
            <a:noAutofit/>
          </a:bodyPr>
          <a:lstStyle/>
          <a:p>
            <a:pPr marL="1074420" lvl="0" indent="-1074420" algn="l" rtl="0">
              <a:lnSpc>
                <a:spcPct val="70000"/>
              </a:lnSpc>
              <a:spcBef>
                <a:spcPts val="0"/>
              </a:spcBef>
              <a:spcAft>
                <a:spcPts val="0"/>
              </a:spcAft>
              <a:buSzPts val="2000"/>
              <a:buNone/>
            </a:pPr>
            <a:r>
              <a:rPr lang="fr-FR" sz="1900" b="0" i="0" u="none" strike="noStrike" cap="none">
                <a:latin typeface="Arial"/>
                <a:ea typeface="Arial"/>
                <a:cs typeface="Arial"/>
                <a:sym typeface="Arial"/>
              </a:rPr>
              <a:t>034</a:t>
            </a:r>
            <a:r>
              <a:rPr lang="fr-FR" sz="1900">
                <a:latin typeface="Arial"/>
                <a:ea typeface="Arial"/>
                <a:cs typeface="Arial"/>
                <a:sym typeface="Arial"/>
              </a:rPr>
              <a:t>  	</a:t>
            </a:r>
            <a:r>
              <a:rPr lang="fr-FR" sz="1900" b="0" i="0" u="none" strike="noStrike" cap="none">
                <a:latin typeface="Arial"/>
                <a:ea typeface="Arial"/>
                <a:cs typeface="Arial"/>
                <a:sym typeface="Arial"/>
              </a:rPr>
              <a:t>$d W0800000 $e W0800000 $f S0020000 $g S0020000 $2 other</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latin typeface="Arial"/>
                <a:ea typeface="Arial"/>
                <a:cs typeface="Arial"/>
                <a:sym typeface="Arial"/>
              </a:rPr>
              <a:t>034</a:t>
            </a:r>
            <a:r>
              <a:rPr lang="fr-FR" sz="1900">
                <a:latin typeface="Arial"/>
                <a:ea typeface="Arial"/>
                <a:cs typeface="Arial"/>
                <a:sym typeface="Arial"/>
              </a:rPr>
              <a:t>  	</a:t>
            </a:r>
            <a:r>
              <a:rPr lang="fr-FR" sz="1900" b="0" i="0" u="none" strike="noStrike" cap="none">
                <a:latin typeface="Arial"/>
                <a:ea typeface="Arial"/>
                <a:cs typeface="Arial"/>
                <a:sym typeface="Arial"/>
              </a:rPr>
              <a:t>$d W0795000 $e W0795000 $f S0020000 $g S0020000 $2 geonet</a:t>
            </a:r>
            <a:endParaRPr sz="1900" b="0" i="0" u="none" strike="noStrike" cap="none">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latin typeface="Arial"/>
                <a:ea typeface="Arial"/>
                <a:cs typeface="Arial"/>
                <a:sym typeface="Arial"/>
              </a:rPr>
              <a:t>043</a:t>
            </a:r>
            <a:r>
              <a:rPr lang="fr-FR" sz="1900">
                <a:latin typeface="Arial"/>
                <a:ea typeface="Arial"/>
                <a:cs typeface="Arial"/>
                <a:sym typeface="Arial"/>
              </a:rPr>
              <a:t>  	</a:t>
            </a:r>
            <a:r>
              <a:rPr lang="fr-FR" sz="1900" b="0" i="0" u="none" strike="noStrike" cap="none">
                <a:latin typeface="Arial"/>
                <a:ea typeface="Arial"/>
                <a:cs typeface="Arial"/>
                <a:sym typeface="Arial"/>
              </a:rPr>
              <a:t>s‐ec‐‐‐</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solidFill>
                  <a:schemeClr val="dk1"/>
                </a:solidFill>
                <a:latin typeface="Arial"/>
                <a:ea typeface="Arial"/>
                <a:cs typeface="Arial"/>
                <a:sym typeface="Arial"/>
              </a:rPr>
              <a:t>151  	Guayas (</a:t>
            </a:r>
            <a:r>
              <a:rPr lang="fr-FR" sz="1900">
                <a:latin typeface="Arial"/>
                <a:ea typeface="Arial"/>
                <a:cs typeface="Arial"/>
                <a:sym typeface="Arial"/>
              </a:rPr>
              <a:t>Équateur</a:t>
            </a:r>
            <a:r>
              <a:rPr lang="fr-FR" sz="1900" b="0" i="0" u="none" strike="noStrike" cap="none">
                <a:solidFill>
                  <a:schemeClr val="dk1"/>
                </a:solidFill>
                <a:latin typeface="Arial"/>
                <a:ea typeface="Arial"/>
                <a:cs typeface="Arial"/>
                <a:sym typeface="Arial"/>
              </a:rPr>
              <a:t> : Province)</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$b Province</a:t>
            </a:r>
            <a:endParaRPr sz="1900" b="0" i="0" u="none" strike="noStrike" cap="none">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latin typeface="Arial"/>
                <a:ea typeface="Arial"/>
                <a:cs typeface="Arial"/>
                <a:sym typeface="Arial"/>
              </a:rPr>
              <a:t>370</a:t>
            </a:r>
            <a:r>
              <a:rPr lang="fr-FR" sz="1900">
                <a:latin typeface="Arial"/>
                <a:ea typeface="Arial"/>
                <a:cs typeface="Arial"/>
                <a:sym typeface="Arial"/>
              </a:rPr>
              <a:t>  	</a:t>
            </a:r>
            <a:r>
              <a:rPr lang="fr-FR" sz="1900" b="0" i="0" u="none" strike="noStrike" cap="none">
                <a:latin typeface="Arial"/>
                <a:ea typeface="Arial"/>
                <a:cs typeface="Arial"/>
                <a:sym typeface="Arial"/>
              </a:rPr>
              <a:t>$c </a:t>
            </a:r>
            <a:r>
              <a:rPr lang="fr-FR" sz="1900">
                <a:latin typeface="Arial"/>
                <a:ea typeface="Arial"/>
                <a:cs typeface="Arial"/>
                <a:sym typeface="Arial"/>
              </a:rPr>
              <a:t>Équateur </a:t>
            </a:r>
            <a:r>
              <a:rPr lang="fr-FR" sz="1900" b="0" i="0" u="none" strike="noStrike" cap="none">
                <a:latin typeface="Arial"/>
                <a:ea typeface="Arial"/>
                <a:cs typeface="Arial"/>
                <a:sym typeface="Arial"/>
              </a:rPr>
              <a:t>$2 lacnaf</a:t>
            </a:r>
            <a:endParaRPr sz="1900" b="0" i="0" u="none" strike="noStrike" cap="none">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latin typeface="Arial"/>
                <a:ea typeface="Arial"/>
                <a:cs typeface="Arial"/>
                <a:sym typeface="Arial"/>
              </a:rPr>
              <a:t>451</a:t>
            </a:r>
            <a:r>
              <a:rPr lang="fr-FR" sz="1900">
                <a:latin typeface="Arial"/>
                <a:ea typeface="Arial"/>
                <a:cs typeface="Arial"/>
                <a:sym typeface="Arial"/>
              </a:rPr>
              <a:t> </a:t>
            </a:r>
            <a:r>
              <a:rPr lang="fr-FR" sz="1900" b="0" i="0" u="none" strike="noStrike" cap="none">
                <a:latin typeface="Arial"/>
                <a:ea typeface="Arial"/>
                <a:cs typeface="Arial"/>
                <a:sym typeface="Arial"/>
              </a:rPr>
              <a:t> 	Provincia del Guayas (</a:t>
            </a:r>
            <a:r>
              <a:rPr lang="fr-FR" sz="1900">
                <a:latin typeface="Arial"/>
                <a:ea typeface="Arial"/>
                <a:cs typeface="Arial"/>
                <a:sym typeface="Arial"/>
              </a:rPr>
              <a:t>Équateur</a:t>
            </a:r>
            <a:r>
              <a:rPr lang="fr-FR" sz="1900" b="0" i="0" u="none" strike="noStrike" cap="none">
                <a:latin typeface="Arial"/>
                <a:ea typeface="Arial"/>
                <a:cs typeface="Arial"/>
                <a:sym typeface="Arial"/>
              </a:rPr>
              <a:t>)</a:t>
            </a:r>
            <a:endParaRPr sz="1900" b="0" i="0" u="none" strike="noStrike" cap="none">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solidFill>
                  <a:schemeClr val="dk1"/>
                </a:solidFill>
                <a:latin typeface="Arial"/>
                <a:ea typeface="Arial"/>
                <a:cs typeface="Arial"/>
                <a:sym typeface="Arial"/>
              </a:rPr>
              <a:t>451  	Guayas Province (</a:t>
            </a:r>
            <a:r>
              <a:rPr lang="fr-FR" sz="1900">
                <a:latin typeface="Arial"/>
                <a:ea typeface="Arial"/>
                <a:cs typeface="Arial"/>
                <a:sym typeface="Arial"/>
              </a:rPr>
              <a:t>Équateur</a:t>
            </a:r>
            <a:r>
              <a:rPr lang="fr-FR" sz="1900" b="0" i="0" u="none" strike="noStrike" cap="none">
                <a:solidFill>
                  <a:schemeClr val="dk1"/>
                </a:solidFill>
                <a:latin typeface="Arial"/>
                <a:ea typeface="Arial"/>
                <a:cs typeface="Arial"/>
                <a:sym typeface="Arial"/>
              </a:rPr>
              <a:t>)</a:t>
            </a:r>
            <a:endParaRPr sz="1900" b="0" i="0" u="none" strike="noStrike" cap="none">
              <a:solidFill>
                <a:schemeClr val="dk1"/>
              </a:solidFill>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solidFill>
                  <a:schemeClr val="dk1"/>
                </a:solidFill>
                <a:latin typeface="Arial"/>
                <a:ea typeface="Arial"/>
                <a:cs typeface="Arial"/>
                <a:sym typeface="Arial"/>
              </a:rPr>
              <a:t>451  	Province of Guayas (</a:t>
            </a:r>
            <a:r>
              <a:rPr lang="fr-FR" sz="1900">
                <a:latin typeface="Arial"/>
                <a:ea typeface="Arial"/>
                <a:cs typeface="Arial"/>
                <a:sym typeface="Arial"/>
              </a:rPr>
              <a:t>Équateur</a:t>
            </a:r>
            <a:r>
              <a:rPr lang="fr-FR" sz="1900" b="0" i="0" u="none" strike="noStrike" cap="none">
                <a:solidFill>
                  <a:schemeClr val="dk1"/>
                </a:solidFill>
                <a:latin typeface="Arial"/>
                <a:ea typeface="Arial"/>
                <a:cs typeface="Arial"/>
                <a:sym typeface="Arial"/>
              </a:rPr>
              <a:t>)</a:t>
            </a:r>
            <a:endParaRPr sz="1900" b="0" i="0" u="none" strike="noStrike" cap="none">
              <a:solidFill>
                <a:schemeClr val="dk1"/>
              </a:solidFill>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solidFill>
                  <a:schemeClr val="dk1"/>
                </a:solidFill>
                <a:latin typeface="Arial"/>
                <a:ea typeface="Arial"/>
                <a:cs typeface="Arial"/>
                <a:sym typeface="Arial"/>
              </a:rPr>
              <a:t>551  	$w a $</a:t>
            </a:r>
            <a:r>
              <a:rPr lang="fr-FR" sz="1900">
                <a:latin typeface="Arial"/>
                <a:ea typeface="Arial"/>
                <a:cs typeface="Arial"/>
                <a:sym typeface="Arial"/>
              </a:rPr>
              <a:t>a </a:t>
            </a:r>
            <a:r>
              <a:rPr lang="fr-FR" sz="1900" b="0" i="0" u="none" strike="noStrike" cap="none">
                <a:solidFill>
                  <a:schemeClr val="dk1"/>
                </a:solidFill>
                <a:latin typeface="Arial"/>
                <a:ea typeface="Arial"/>
                <a:cs typeface="Arial"/>
                <a:sym typeface="Arial"/>
              </a:rPr>
              <a:t>Guayaquil (</a:t>
            </a:r>
            <a:r>
              <a:rPr lang="fr-FR" sz="1900">
                <a:latin typeface="Arial"/>
                <a:ea typeface="Arial"/>
                <a:cs typeface="Arial"/>
                <a:sym typeface="Arial"/>
              </a:rPr>
              <a:t>Équateur </a:t>
            </a:r>
            <a:r>
              <a:rPr lang="fr-FR" sz="1900" b="0" i="0" u="none" strike="noStrike" cap="none">
                <a:solidFill>
                  <a:schemeClr val="dk1"/>
                </a:solidFill>
                <a:latin typeface="Arial"/>
                <a:ea typeface="Arial"/>
                <a:cs typeface="Arial"/>
                <a:sym typeface="Arial"/>
              </a:rPr>
              <a:t>: Province)</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solidFill>
                  <a:schemeClr val="dk1"/>
                </a:solidFill>
                <a:latin typeface="Arial"/>
                <a:ea typeface="Arial"/>
                <a:cs typeface="Arial"/>
                <a:sym typeface="Arial"/>
              </a:rPr>
              <a:t>551  	Santa Elena (</a:t>
            </a:r>
            <a:r>
              <a:rPr lang="fr-FR" sz="1900">
                <a:latin typeface="Arial"/>
                <a:ea typeface="Arial"/>
                <a:cs typeface="Arial"/>
                <a:sym typeface="Arial"/>
              </a:rPr>
              <a:t>Équateur</a:t>
            </a:r>
            <a:r>
              <a:rPr lang="fr-FR" sz="1900" b="0" i="0" u="none" strike="noStrike" cap="none">
                <a:solidFill>
                  <a:schemeClr val="dk1"/>
                </a:solidFill>
                <a:latin typeface="Arial"/>
                <a:ea typeface="Arial"/>
                <a:cs typeface="Arial"/>
                <a:sym typeface="Arial"/>
              </a:rPr>
              <a:t> : Province)</a:t>
            </a:r>
            <a:endParaRPr sz="1900" b="0" i="0" u="none" strike="noStrike" cap="none">
              <a:solidFill>
                <a:schemeClr val="dk1"/>
              </a:solidFill>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670	BGN 5/28/82 $b (Provincia del Guayas [Guayas=brief], ADM1, 2°00’S</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	80°00’W)</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670 	Historia social y económica de la antigua provincia de Guayaquil, 1763‐</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	1842, 1973.</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670 	GEOnet, March 7, 2013 $b (Guayas (approuvée); Provincia del Guayas</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	(approuvée); division administrative de premier ordre; Ecuador; 02°00’00”S</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	079°50’00”W; ‐2° ‐79.833333°)</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a:latin typeface="Arial"/>
                <a:ea typeface="Arial"/>
                <a:cs typeface="Arial"/>
                <a:sym typeface="Arial"/>
              </a:rPr>
              <a:t>670 	Wikipédia, 7 mars 2013 $b (Guayas Province; Guayas est une province côtière de l'Équateur; Province de Guayas; la province de Guayaquil a été rebaptisée plus tard Guayas) version espagnole (Guayas, officiellement Provincia del Guayas; récemment le territoire de la province Santa Elena a été séparé de Guayas)</a:t>
            </a:r>
            <a:endParaRPr sz="1900">
              <a:latin typeface="Arial"/>
              <a:ea typeface="Arial"/>
              <a:cs typeface="Arial"/>
              <a:sym typeface="Arial"/>
            </a:endParaRPr>
          </a:p>
          <a:p>
            <a:pPr marL="1074420" lvl="0" indent="-1074420" algn="l" rtl="0">
              <a:lnSpc>
                <a:spcPct val="70000"/>
              </a:lnSpc>
              <a:spcBef>
                <a:spcPts val="600"/>
              </a:spcBef>
              <a:spcAft>
                <a:spcPts val="0"/>
              </a:spcAft>
              <a:buSzPts val="2000"/>
              <a:buNone/>
            </a:pPr>
            <a:r>
              <a:rPr lang="fr-FR" sz="1900" b="0" i="0" u="none" strike="noStrike" cap="none">
                <a:latin typeface="Arial"/>
                <a:ea typeface="Arial"/>
                <a:cs typeface="Arial"/>
                <a:sym typeface="Arial"/>
              </a:rPr>
              <a:t>781 _</a:t>
            </a:r>
            <a:r>
              <a:rPr lang="fr-FR" sz="1900">
                <a:latin typeface="Arial"/>
                <a:ea typeface="Arial"/>
                <a:cs typeface="Arial"/>
                <a:sym typeface="Arial"/>
              </a:rPr>
              <a:t>6  </a:t>
            </a:r>
            <a:r>
              <a:rPr lang="fr-FR" sz="1900" b="0" i="0" u="none" strike="noStrike" cap="none">
                <a:latin typeface="Arial"/>
                <a:ea typeface="Arial"/>
                <a:cs typeface="Arial"/>
                <a:sym typeface="Arial"/>
              </a:rPr>
              <a:t>$z </a:t>
            </a:r>
            <a:r>
              <a:rPr lang="fr-FR" sz="1900">
                <a:latin typeface="Arial"/>
                <a:ea typeface="Arial"/>
                <a:cs typeface="Arial"/>
                <a:sym typeface="Arial"/>
              </a:rPr>
              <a:t>Équateur</a:t>
            </a:r>
            <a:r>
              <a:rPr lang="fr-FR" sz="1900" b="0" i="0" u="none" strike="noStrike" cap="none">
                <a:latin typeface="Arial"/>
                <a:ea typeface="Arial"/>
                <a:cs typeface="Arial"/>
                <a:sym typeface="Arial"/>
              </a:rPr>
              <a:t> $z Guayas (Province)</a:t>
            </a:r>
            <a:endParaRPr sz="1900" b="0" i="0" u="none" strike="noStrike" cap="none">
              <a:latin typeface="Arial"/>
              <a:ea typeface="Arial"/>
              <a:cs typeface="Arial"/>
              <a:sym typeface="Arial"/>
            </a:endParaRPr>
          </a:p>
          <a:p>
            <a:pPr marL="0" marR="0" lvl="0" indent="0" algn="l" rtl="0">
              <a:lnSpc>
                <a:spcPct val="70000"/>
              </a:lnSpc>
              <a:spcBef>
                <a:spcPts val="100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1588" name="Google Shape;1588;p184"/>
          <p:cNvPicPr preferRelativeResize="0"/>
          <p:nvPr/>
        </p:nvPicPr>
        <p:blipFill rotWithShape="1">
          <a:blip r:embed="rId3">
            <a:alphaModFix/>
          </a:blip>
          <a:srcRect/>
          <a:stretch/>
        </p:blipFill>
        <p:spPr>
          <a:xfrm>
            <a:off x="7633301" y="929551"/>
            <a:ext cx="2570242" cy="1262106"/>
          </a:xfrm>
          <a:prstGeom prst="rect">
            <a:avLst/>
          </a:prstGeom>
          <a:noFill/>
          <a:ln>
            <a:noFill/>
          </a:ln>
        </p:spPr>
      </p:pic>
      <p:sp>
        <p:nvSpPr>
          <p:cNvPr id="1589" name="Google Shape;1589;p184"/>
          <p:cNvSpPr txBox="1"/>
          <p:nvPr/>
        </p:nvSpPr>
        <p:spPr>
          <a:xfrm>
            <a:off x="7676844" y="929551"/>
            <a:ext cx="2483156" cy="15820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1" u="none" strike="noStrike" cap="none">
                <a:solidFill>
                  <a:schemeClr val="dk1"/>
                </a:solidFill>
                <a:latin typeface="Arial"/>
                <a:ea typeface="Arial"/>
                <a:cs typeface="Arial"/>
                <a:sym typeface="Arial"/>
              </a:rPr>
              <a:t>Réviser cette notice d’autorité après l’ajout des deux dernières 670 illustrées ci-dessous</a:t>
            </a:r>
            <a:endParaRPr sz="1700" b="0" i="1" u="none" strike="noStrike" cap="none">
              <a:solidFill>
                <a:schemeClr val="dk1"/>
              </a:solidFill>
              <a:latin typeface="Arial"/>
              <a:ea typeface="Arial"/>
              <a:cs typeface="Arial"/>
              <a:sym typeface="Arial"/>
            </a:endParaRPr>
          </a:p>
        </p:txBody>
      </p:sp>
      <p:sp>
        <p:nvSpPr>
          <p:cNvPr id="1590" name="Google Shape;1590;p18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91" name="Google Shape;1591;p1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172</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185"/>
          <p:cNvSpPr txBox="1">
            <a:spLocks noGrp="1"/>
          </p:cNvSpPr>
          <p:nvPr>
            <p:ph type="body" idx="1"/>
          </p:nvPr>
        </p:nvSpPr>
        <p:spPr>
          <a:xfrm>
            <a:off x="417093" y="32084"/>
            <a:ext cx="9176850" cy="68259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300"/>
              <a:buNone/>
            </a:pPr>
            <a:r>
              <a:rPr lang="fr-FR" sz="2300" b="0" i="0" u="none" strike="noStrike" cap="none">
                <a:solidFill>
                  <a:schemeClr val="dk1"/>
                </a:solidFill>
                <a:latin typeface="Arial"/>
                <a:ea typeface="Arial"/>
                <a:cs typeface="Arial"/>
                <a:sym typeface="Arial"/>
              </a:rPr>
              <a:t>043	n‐us‐oh</a:t>
            </a:r>
            <a:endParaRPr/>
          </a:p>
          <a:p>
            <a:pPr marL="987425" marR="0" lvl="0" indent="-987425" algn="l" rtl="0">
              <a:lnSpc>
                <a:spcPct val="90000"/>
              </a:lnSpc>
              <a:spcBef>
                <a:spcPts val="0"/>
              </a:spcBef>
              <a:spcAft>
                <a:spcPts val="0"/>
              </a:spcAft>
              <a:buClr>
                <a:schemeClr val="dk1"/>
              </a:buClr>
              <a:buSzPts val="2300"/>
              <a:buNone/>
            </a:pPr>
            <a:endParaRPr sz="2300" b="0" i="0" u="none" strike="noStrike" cap="none">
              <a:solidFill>
                <a:schemeClr val="dk1"/>
              </a:solidFill>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AutoNum type="arabicPlain" startAt="151"/>
            </a:pPr>
            <a:r>
              <a:rPr lang="fr-FR" sz="2300" b="0" i="0" u="none" strike="noStrike" cap="none">
                <a:solidFill>
                  <a:schemeClr val="dk1"/>
                </a:solidFill>
                <a:latin typeface="Arial"/>
                <a:ea typeface="Arial"/>
                <a:cs typeface="Arial"/>
                <a:sym typeface="Arial"/>
              </a:rPr>
              <a:t>Deerfield (Warren, Ohio : Canton)</a:t>
            </a:r>
            <a:endParaRPr sz="2300" b="0" i="0" u="none" strike="noStrike" cap="none">
              <a:solidFill>
                <a:schemeClr val="dk1"/>
              </a:solidFill>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None/>
            </a:pPr>
            <a:endParaRPr sz="2300">
              <a:latin typeface="Arial"/>
              <a:ea typeface="Arial"/>
              <a:cs typeface="Arial"/>
              <a:sym typeface="Arial"/>
            </a:endParaRPr>
          </a:p>
          <a:p>
            <a:pPr marL="987425" lvl="0" indent="-987425" algn="l" rtl="0">
              <a:lnSpc>
                <a:spcPct val="90000"/>
              </a:lnSpc>
              <a:spcBef>
                <a:spcPts val="600"/>
              </a:spcBef>
              <a:spcAft>
                <a:spcPts val="0"/>
              </a:spcAft>
              <a:buSzPts val="2300"/>
              <a:buNone/>
            </a:pPr>
            <a:r>
              <a:rPr lang="fr-FR" sz="2300" b="0" i="0" u="none" strike="noStrike" cap="none">
                <a:latin typeface="Arial"/>
                <a:ea typeface="Arial"/>
                <a:cs typeface="Arial"/>
                <a:sym typeface="Arial"/>
              </a:rPr>
              <a:t>368</a:t>
            </a:r>
            <a:r>
              <a:rPr lang="fr-FR" sz="2300">
                <a:latin typeface="Arial"/>
                <a:ea typeface="Arial"/>
                <a:cs typeface="Arial"/>
                <a:sym typeface="Arial"/>
              </a:rPr>
              <a:t>  	</a:t>
            </a:r>
            <a:r>
              <a:rPr lang="fr-FR" sz="2300" b="0" i="0" u="none" strike="noStrike" cap="none">
                <a:latin typeface="Arial"/>
                <a:ea typeface="Arial"/>
                <a:cs typeface="Arial"/>
                <a:sym typeface="Arial"/>
              </a:rPr>
              <a:t>$b Canton </a:t>
            </a:r>
            <a:r>
              <a:rPr lang="fr-FR" sz="2300" b="0" i="1" u="none" strike="noStrike" cap="none">
                <a:latin typeface="Arial"/>
                <a:ea typeface="Arial"/>
                <a:cs typeface="Arial"/>
                <a:sym typeface="Arial"/>
              </a:rPr>
              <a:t>ou </a:t>
            </a:r>
            <a:r>
              <a:rPr lang="fr-FR" sz="2300" b="0" i="0" u="none" strike="noStrike" cap="none">
                <a:latin typeface="Arial"/>
                <a:ea typeface="Arial"/>
                <a:cs typeface="Arial"/>
                <a:sym typeface="Arial"/>
              </a:rPr>
              <a:t>$b </a:t>
            </a:r>
            <a:r>
              <a:rPr lang="fr-FR" sz="2300">
                <a:latin typeface="Arial"/>
                <a:ea typeface="Arial"/>
                <a:cs typeface="Arial"/>
                <a:sym typeface="Arial"/>
              </a:rPr>
              <a:t>Canton</a:t>
            </a:r>
            <a:r>
              <a:rPr lang="fr-FR" sz="2300" b="0" i="0" u="none" strike="noStrike" cap="none">
                <a:latin typeface="Arial"/>
                <a:ea typeface="Arial"/>
                <a:cs typeface="Arial"/>
                <a:sym typeface="Arial"/>
              </a:rPr>
              <a:t>s $2 </a:t>
            </a:r>
            <a:r>
              <a:rPr lang="fr-FR" sz="2300">
                <a:latin typeface="Arial"/>
                <a:ea typeface="Arial"/>
                <a:cs typeface="Arial"/>
                <a:sym typeface="Arial"/>
              </a:rPr>
              <a:t>rvm</a:t>
            </a:r>
            <a:endParaRPr sz="2300" b="0" i="0" u="none" strike="noStrike" cap="none">
              <a:latin typeface="Arial"/>
              <a:ea typeface="Arial"/>
              <a:cs typeface="Arial"/>
              <a:sym typeface="Arial"/>
            </a:endParaRPr>
          </a:p>
          <a:p>
            <a:pPr marL="987425" lvl="0" indent="-987425" algn="l" rtl="0">
              <a:lnSpc>
                <a:spcPct val="90000"/>
              </a:lnSpc>
              <a:spcBef>
                <a:spcPts val="600"/>
              </a:spcBef>
              <a:spcAft>
                <a:spcPts val="0"/>
              </a:spcAft>
              <a:buSzPts val="2300"/>
              <a:buNone/>
            </a:pPr>
            <a:r>
              <a:rPr lang="fr-FR" sz="2300" b="0" i="0" u="none" strike="noStrike" cap="none">
                <a:latin typeface="Arial"/>
                <a:ea typeface="Arial"/>
                <a:cs typeface="Arial"/>
                <a:sym typeface="Arial"/>
              </a:rPr>
              <a:t>370</a:t>
            </a:r>
            <a:r>
              <a:rPr lang="fr-FR" sz="2300">
                <a:latin typeface="Arial"/>
                <a:ea typeface="Arial"/>
                <a:cs typeface="Arial"/>
                <a:sym typeface="Arial"/>
              </a:rPr>
              <a:t> </a:t>
            </a:r>
            <a:r>
              <a:rPr lang="fr-FR" sz="2300" b="0" i="0" u="none" strike="noStrike" cap="none">
                <a:latin typeface="Arial"/>
                <a:ea typeface="Arial"/>
                <a:cs typeface="Arial"/>
                <a:sym typeface="Arial"/>
              </a:rPr>
              <a:t> 	$c États-Unis $e Warren (Ohio : Comté) </a:t>
            </a:r>
            <a:r>
              <a:rPr lang="fr-FR" sz="2300" b="0" i="1" u="none" strike="noStrike" cap="none">
                <a:latin typeface="Arial"/>
                <a:ea typeface="Arial"/>
                <a:cs typeface="Arial"/>
                <a:sym typeface="Arial"/>
              </a:rPr>
              <a:t>et peut-être </a:t>
            </a:r>
            <a:r>
              <a:rPr lang="fr-FR" sz="2300" b="0" i="0" u="none" strike="noStrike" cap="none">
                <a:latin typeface="Arial"/>
                <a:ea typeface="Arial"/>
                <a:cs typeface="Arial"/>
                <a:sym typeface="Arial"/>
              </a:rPr>
              <a:t>$e Ohio $2 lacnaf</a:t>
            </a:r>
            <a:endParaRPr sz="2300" b="0" i="0" u="none" strike="noStrike" cap="none">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None/>
            </a:pPr>
            <a:r>
              <a:rPr lang="fr-FR" sz="2300" b="0" i="0" u="none" strike="noStrike" cap="none">
                <a:solidFill>
                  <a:schemeClr val="dk1"/>
                </a:solidFill>
                <a:latin typeface="Arial"/>
                <a:ea typeface="Arial"/>
                <a:cs typeface="Arial"/>
                <a:sym typeface="Arial"/>
              </a:rPr>
              <a:t>451  	Deerfield Township (Warren, Ohio)</a:t>
            </a:r>
            <a:endParaRPr sz="2300" b="0" i="0" u="none" strike="noStrike" cap="none">
              <a:solidFill>
                <a:schemeClr val="dk1"/>
              </a:solidFill>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AutoNum type="arabicPlain" startAt="451"/>
            </a:pPr>
            <a:r>
              <a:rPr lang="fr-FR" sz="2300" b="0" i="0" u="none" strike="noStrike" cap="none">
                <a:solidFill>
                  <a:schemeClr val="dk1"/>
                </a:solidFill>
                <a:latin typeface="Arial"/>
                <a:ea typeface="Arial"/>
                <a:cs typeface="Arial"/>
                <a:sym typeface="Arial"/>
              </a:rPr>
              <a:t>Township of Deerfield (Warren, Ohio)</a:t>
            </a:r>
            <a:endParaRPr sz="2300" b="0" i="0" u="none" strike="noStrike" cap="none">
              <a:solidFill>
                <a:schemeClr val="dk1"/>
              </a:solidFill>
              <a:latin typeface="Arial"/>
              <a:ea typeface="Arial"/>
              <a:cs typeface="Arial"/>
              <a:sym typeface="Arial"/>
            </a:endParaRPr>
          </a:p>
          <a:p>
            <a:pPr marL="987425" lvl="0" indent="-987425" algn="l" rtl="0">
              <a:lnSpc>
                <a:spcPct val="90000"/>
              </a:lnSpc>
              <a:spcBef>
                <a:spcPts val="600"/>
              </a:spcBef>
              <a:spcAft>
                <a:spcPts val="0"/>
              </a:spcAft>
              <a:buSzPts val="2300"/>
              <a:buNone/>
            </a:pPr>
            <a:endParaRPr sz="2300">
              <a:latin typeface="Arial"/>
              <a:ea typeface="Arial"/>
              <a:cs typeface="Arial"/>
              <a:sym typeface="Arial"/>
            </a:endParaRPr>
          </a:p>
          <a:p>
            <a:pPr marL="987425" lvl="0" indent="-987425" algn="l" rtl="0">
              <a:lnSpc>
                <a:spcPct val="90000"/>
              </a:lnSpc>
              <a:spcBef>
                <a:spcPts val="600"/>
              </a:spcBef>
              <a:spcAft>
                <a:spcPts val="0"/>
              </a:spcAft>
              <a:buSzPts val="2300"/>
              <a:buNone/>
            </a:pPr>
            <a:r>
              <a:rPr lang="fr-FR" sz="2300">
                <a:latin typeface="Arial"/>
                <a:ea typeface="Arial"/>
                <a:cs typeface="Arial"/>
                <a:sym typeface="Arial"/>
              </a:rPr>
              <a:t>670 	Deerfield Township comprehensive plan, 2008: $b p. 4 (Deerfield Township, situé dans le comté Warren, Ohio; la deuxième juridiction la plus peuplée du comté de Warren)</a:t>
            </a:r>
            <a:endParaRPr/>
          </a:p>
          <a:p>
            <a:pPr marL="987425" lvl="0" indent="-987425" algn="l" rtl="0">
              <a:lnSpc>
                <a:spcPct val="90000"/>
              </a:lnSpc>
              <a:spcBef>
                <a:spcPts val="600"/>
              </a:spcBef>
              <a:spcAft>
                <a:spcPts val="0"/>
              </a:spcAft>
              <a:buSzPts val="2300"/>
              <a:buNone/>
            </a:pPr>
            <a:r>
              <a:rPr lang="fr-FR" sz="2300">
                <a:latin typeface="Arial"/>
                <a:ea typeface="Arial"/>
                <a:cs typeface="Arial"/>
                <a:sym typeface="Arial"/>
              </a:rPr>
              <a:t>670 	GNIS, 6 mars 2013 $b (Township of Deerfield, civil; comté : Warren, État : Ohio; énumère également trois autres juridictions civiles du même nom dans d'autres comtés)</a:t>
            </a:r>
            <a:endParaRPr/>
          </a:p>
          <a:p>
            <a:pPr marL="987425" marR="0" lvl="0" indent="-987425" algn="l" rtl="0">
              <a:lnSpc>
                <a:spcPct val="90000"/>
              </a:lnSpc>
              <a:spcBef>
                <a:spcPts val="600"/>
              </a:spcBef>
              <a:spcAft>
                <a:spcPts val="0"/>
              </a:spcAft>
              <a:buClr>
                <a:schemeClr val="dk1"/>
              </a:buClr>
              <a:buSzPts val="2300"/>
              <a:buFont typeface="Arial"/>
              <a:buNone/>
            </a:pPr>
            <a:r>
              <a:rPr lang="fr-FR" sz="2300" b="0" i="0" u="none" strike="noStrike" cap="none">
                <a:latin typeface="Arial"/>
                <a:ea typeface="Arial"/>
                <a:cs typeface="Arial"/>
                <a:sym typeface="Arial"/>
              </a:rPr>
              <a:t>781 _</a:t>
            </a:r>
            <a:r>
              <a:rPr lang="fr-FR" sz="2300">
                <a:latin typeface="Arial"/>
                <a:ea typeface="Arial"/>
                <a:cs typeface="Arial"/>
                <a:sym typeface="Arial"/>
              </a:rPr>
              <a:t>6</a:t>
            </a:r>
            <a:r>
              <a:rPr lang="fr-FR" sz="2300" b="0" i="0" u="none" strike="noStrike" cap="none">
                <a:latin typeface="Arial"/>
                <a:ea typeface="Arial"/>
                <a:cs typeface="Arial"/>
                <a:sym typeface="Arial"/>
              </a:rPr>
              <a:t> $z Ohio $z Deerfield (Warren : </a:t>
            </a:r>
            <a:r>
              <a:rPr lang="fr-FR" sz="2300">
                <a:latin typeface="Arial"/>
                <a:ea typeface="Arial"/>
                <a:cs typeface="Arial"/>
                <a:sym typeface="Arial"/>
              </a:rPr>
              <a:t>Canton</a:t>
            </a:r>
            <a:r>
              <a:rPr lang="fr-FR" sz="2300" b="0" i="0" u="none" strike="noStrike" cap="none">
                <a:latin typeface="Arial"/>
                <a:ea typeface="Arial"/>
                <a:cs typeface="Arial"/>
                <a:sym typeface="Arial"/>
              </a:rPr>
              <a:t>)</a:t>
            </a:r>
            <a:endParaRPr sz="2300">
              <a:latin typeface="Arial"/>
              <a:ea typeface="Arial"/>
              <a:cs typeface="Arial"/>
              <a:sym typeface="Arial"/>
            </a:endParaRPr>
          </a:p>
        </p:txBody>
      </p:sp>
      <p:sp>
        <p:nvSpPr>
          <p:cNvPr id="1597" name="Google Shape;1597;p18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598" name="Google Shape;1598;p1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173</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186"/>
          <p:cNvSpPr txBox="1">
            <a:spLocks noGrp="1"/>
          </p:cNvSpPr>
          <p:nvPr>
            <p:ph type="body" idx="1"/>
          </p:nvPr>
        </p:nvSpPr>
        <p:spPr>
          <a:xfrm>
            <a:off x="314450" y="727625"/>
            <a:ext cx="11181138" cy="5409369"/>
          </a:xfrm>
          <a:prstGeom prst="rect">
            <a:avLst/>
          </a:prstGeom>
          <a:noFill/>
          <a:ln>
            <a:noFill/>
          </a:ln>
        </p:spPr>
        <p:txBody>
          <a:bodyPr spcFirstLastPara="1" wrap="square" lIns="91425" tIns="45700" rIns="91425" bIns="45700" anchor="t" anchorCtr="0">
            <a:noAutofit/>
          </a:bodyPr>
          <a:lstStyle/>
          <a:p>
            <a:pPr marL="899795" lvl="0" indent="-899795" algn="l" rtl="0">
              <a:lnSpc>
                <a:spcPct val="90000"/>
              </a:lnSpc>
              <a:spcBef>
                <a:spcPts val="0"/>
              </a:spcBef>
              <a:spcAft>
                <a:spcPts val="0"/>
              </a:spcAft>
              <a:buSzPts val="1600"/>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E0115100 $e E0115100 $f S0154800 $g S0154800 $2 geonet</a:t>
            </a:r>
            <a:endParaRPr sz="1600" b="0" i="0" u="none" strike="noStrike" cap="none">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11.85 $e 11.85 $f ‐15.8 $g ‐15.8 $2 geonet</a:t>
            </a:r>
            <a:endParaRPr sz="1600" b="0" i="0" u="none" strike="noStrike" cap="none">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b="0" i="0" u="none" strike="noStrike" cap="none">
                <a:latin typeface="Arial"/>
                <a:ea typeface="Arial"/>
                <a:cs typeface="Arial"/>
                <a:sym typeface="Arial"/>
              </a:rPr>
              <a:t>043</a:t>
            </a:r>
            <a:r>
              <a:rPr lang="fr-FR" sz="1600">
                <a:latin typeface="Arial"/>
                <a:ea typeface="Arial"/>
                <a:cs typeface="Arial"/>
                <a:sym typeface="Arial"/>
              </a:rPr>
              <a:t>  	</a:t>
            </a:r>
            <a:r>
              <a:rPr lang="fr-FR" sz="1600" b="0" i="0" u="none" strike="noStrike" cap="none">
                <a:latin typeface="Arial"/>
                <a:ea typeface="Arial"/>
                <a:cs typeface="Arial"/>
                <a:sym typeface="Arial"/>
              </a:rPr>
              <a:t>f‐ao‐‐‐</a:t>
            </a:r>
            <a:endParaRPr sz="1600" b="0" i="0" u="none" strike="noStrike" cap="none">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b="0" i="0" u="none" strike="noStrike" cap="none">
                <a:latin typeface="Arial"/>
                <a:ea typeface="Arial"/>
                <a:cs typeface="Arial"/>
                <a:sym typeface="Arial"/>
              </a:rPr>
              <a:t>046</a:t>
            </a:r>
            <a:r>
              <a:rPr lang="fr-FR" sz="1600">
                <a:latin typeface="Arial"/>
                <a:ea typeface="Arial"/>
                <a:cs typeface="Arial"/>
                <a:sym typeface="Arial"/>
              </a:rPr>
              <a:t>  	</a:t>
            </a:r>
            <a:r>
              <a:rPr lang="fr-FR" sz="1600" b="0" i="0" u="none" strike="noStrike" cap="none">
                <a:latin typeface="Arial"/>
                <a:ea typeface="Arial"/>
                <a:cs typeface="Arial"/>
                <a:sym typeface="Arial"/>
              </a:rPr>
              <a:t>$q 1895 $r 1975 $2 edtf</a:t>
            </a:r>
            <a:endParaRPr sz="1600" b="0" i="0" u="none" strike="noStrike" cap="none">
              <a:latin typeface="Arial"/>
              <a:ea typeface="Arial"/>
              <a:cs typeface="Arial"/>
              <a:sym typeface="Arial"/>
            </a:endParaRPr>
          </a:p>
          <a:p>
            <a:pPr marL="899795" marR="0" lvl="0" indent="-899795" algn="l" rtl="0">
              <a:lnSpc>
                <a:spcPct val="90000"/>
              </a:lnSpc>
              <a:spcBef>
                <a:spcPts val="300"/>
              </a:spcBef>
              <a:spcAft>
                <a:spcPts val="0"/>
              </a:spcAft>
              <a:buClr>
                <a:schemeClr val="dk1"/>
              </a:buClr>
              <a:buSzPts val="1600"/>
              <a:buFont typeface="Arial"/>
              <a:buNone/>
            </a:pPr>
            <a:r>
              <a:rPr lang="fr-FR" sz="1600" b="0" i="0" u="none" strike="noStrike" cap="none">
                <a:solidFill>
                  <a:schemeClr val="dk1"/>
                </a:solidFill>
                <a:latin typeface="Arial"/>
                <a:ea typeface="Arial"/>
                <a:cs typeface="Arial"/>
                <a:sym typeface="Arial"/>
              </a:rPr>
              <a:t>151  	Porto Alexandre (Angola)</a:t>
            </a:r>
            <a:endParaRPr sz="1600" b="0" i="0" u="none" strike="noStrike" cap="none">
              <a:solidFill>
                <a:schemeClr val="dk1"/>
              </a:solidFill>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b="0" i="0" u="none" strike="noStrike" cap="none">
                <a:latin typeface="Arial"/>
                <a:ea typeface="Arial"/>
                <a:cs typeface="Arial"/>
                <a:sym typeface="Arial"/>
              </a:rPr>
              <a:t>368</a:t>
            </a:r>
            <a:r>
              <a:rPr lang="fr-FR" sz="1600">
                <a:latin typeface="Arial"/>
                <a:ea typeface="Arial"/>
                <a:cs typeface="Arial"/>
                <a:sym typeface="Arial"/>
              </a:rPr>
              <a:t>  	</a:t>
            </a:r>
            <a:r>
              <a:rPr lang="fr-FR" sz="1600" b="0" i="0" u="none" strike="noStrike" cap="none">
                <a:latin typeface="Arial"/>
                <a:ea typeface="Arial"/>
                <a:cs typeface="Arial"/>
                <a:sym typeface="Arial"/>
              </a:rPr>
              <a:t>$b </a:t>
            </a:r>
            <a:r>
              <a:rPr lang="fr-FR" sz="1600">
                <a:latin typeface="Arial"/>
                <a:ea typeface="Arial"/>
                <a:cs typeface="Arial"/>
                <a:sym typeface="Arial"/>
              </a:rPr>
              <a:t>Ville    </a:t>
            </a:r>
            <a:r>
              <a:rPr lang="fr-FR" sz="1600" b="0" i="0" u="none" strike="noStrike" cap="none">
                <a:latin typeface="Arial"/>
                <a:ea typeface="Arial"/>
                <a:cs typeface="Arial"/>
                <a:sym typeface="Arial"/>
              </a:rPr>
              <a:t> </a:t>
            </a:r>
            <a:r>
              <a:rPr lang="fr-FR" sz="1600" b="0" i="1" u="none" strike="noStrike" cap="none">
                <a:latin typeface="Arial"/>
                <a:ea typeface="Arial"/>
                <a:cs typeface="Arial"/>
                <a:sym typeface="Arial"/>
              </a:rPr>
              <a:t>ou</a:t>
            </a:r>
            <a:r>
              <a:rPr lang="fr-FR" sz="1600" i="1">
                <a:latin typeface="Arial"/>
                <a:ea typeface="Arial"/>
                <a:cs typeface="Arial"/>
                <a:sym typeface="Arial"/>
              </a:rPr>
              <a:t>    </a:t>
            </a:r>
            <a:r>
              <a:rPr lang="fr-FR" sz="1600" b="0" i="1" u="none" strike="noStrike" cap="none">
                <a:latin typeface="Arial"/>
                <a:ea typeface="Arial"/>
                <a:cs typeface="Arial"/>
                <a:sym typeface="Arial"/>
              </a:rPr>
              <a:t> </a:t>
            </a:r>
            <a:r>
              <a:rPr lang="fr-FR" sz="1600" b="0" i="0" u="none" strike="noStrike" cap="none">
                <a:latin typeface="Arial"/>
                <a:ea typeface="Arial"/>
                <a:cs typeface="Arial"/>
                <a:sym typeface="Arial"/>
              </a:rPr>
              <a:t>$b Villes $2 rvm</a:t>
            </a:r>
            <a:endParaRPr sz="1600" b="0" i="0" u="none" strike="noStrike" cap="none">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b="0" i="0" u="none" strike="noStrike" cap="none">
                <a:latin typeface="Arial"/>
                <a:ea typeface="Arial"/>
                <a:cs typeface="Arial"/>
                <a:sym typeface="Arial"/>
              </a:rPr>
              <a:t>370</a:t>
            </a:r>
            <a:r>
              <a:rPr lang="fr-FR" sz="1600">
                <a:latin typeface="Arial"/>
                <a:ea typeface="Arial"/>
                <a:cs typeface="Arial"/>
                <a:sym typeface="Arial"/>
              </a:rPr>
              <a:t>  	</a:t>
            </a:r>
            <a:r>
              <a:rPr lang="fr-FR" sz="1600" b="0" i="0" u="none" strike="noStrike" cap="none">
                <a:latin typeface="Arial"/>
                <a:ea typeface="Arial"/>
                <a:cs typeface="Arial"/>
                <a:sym typeface="Arial"/>
              </a:rPr>
              <a:t>$c Angola $2 naf</a:t>
            </a:r>
            <a:endParaRPr sz="1600" b="0" i="0" u="none" strike="noStrike" cap="none">
              <a:latin typeface="Arial"/>
              <a:ea typeface="Arial"/>
              <a:cs typeface="Arial"/>
              <a:sym typeface="Arial"/>
            </a:endParaRPr>
          </a:p>
          <a:p>
            <a:pPr marL="899795" marR="0" lvl="0" indent="-899795" algn="l" rtl="0">
              <a:lnSpc>
                <a:spcPct val="90000"/>
              </a:lnSpc>
              <a:spcBef>
                <a:spcPts val="300"/>
              </a:spcBef>
              <a:spcAft>
                <a:spcPts val="0"/>
              </a:spcAft>
              <a:buClr>
                <a:schemeClr val="dk1"/>
              </a:buClr>
              <a:buSzPts val="1600"/>
              <a:buFont typeface="Arial"/>
              <a:buNone/>
            </a:pPr>
            <a:r>
              <a:rPr lang="fr-FR" sz="1600" b="0" i="0" u="none" strike="noStrike" cap="none">
                <a:solidFill>
                  <a:schemeClr val="dk1"/>
                </a:solidFill>
                <a:latin typeface="Arial"/>
                <a:ea typeface="Arial"/>
                <a:cs typeface="Arial"/>
                <a:sym typeface="Arial"/>
              </a:rPr>
              <a:t>451  	Port Alexander (Angola)</a:t>
            </a:r>
            <a:endParaRPr sz="1600" b="0" i="0" u="none" strike="noStrike" cap="none">
              <a:solidFill>
                <a:schemeClr val="dk1"/>
              </a:solidFill>
              <a:latin typeface="Arial"/>
              <a:ea typeface="Arial"/>
              <a:cs typeface="Arial"/>
              <a:sym typeface="Arial"/>
            </a:endParaRPr>
          </a:p>
          <a:p>
            <a:pPr marL="899795" lvl="0" indent="-899795" algn="l" rtl="0">
              <a:lnSpc>
                <a:spcPct val="90000"/>
              </a:lnSpc>
              <a:spcBef>
                <a:spcPts val="300"/>
              </a:spcBef>
              <a:spcAft>
                <a:spcPts val="0"/>
              </a:spcAft>
              <a:buSzPts val="1600"/>
              <a:buFont typeface="Arial"/>
              <a:buAutoNum type="arabicPlain" startAt="551"/>
            </a:pPr>
            <a:r>
              <a:rPr lang="fr-FR" sz="1600" b="0" i="0" u="none" strike="noStrike" cap="none">
                <a:latin typeface="Arial"/>
                <a:ea typeface="Arial"/>
                <a:cs typeface="Arial"/>
                <a:sym typeface="Arial"/>
              </a:rPr>
              <a:t>$</a:t>
            </a:r>
            <a:r>
              <a:rPr lang="fr-FR" sz="1600">
                <a:latin typeface="Arial"/>
                <a:ea typeface="Arial"/>
                <a:cs typeface="Arial"/>
                <a:sym typeface="Arial"/>
              </a:rPr>
              <a:t>w b $a </a:t>
            </a:r>
            <a:r>
              <a:rPr lang="fr-FR" sz="1600" b="0" i="0" u="none" strike="noStrike" cap="none">
                <a:latin typeface="Arial"/>
                <a:ea typeface="Arial"/>
                <a:cs typeface="Arial"/>
                <a:sym typeface="Arial"/>
              </a:rPr>
              <a:t>Tomboa (Angola)</a:t>
            </a:r>
            <a:r>
              <a:rPr lang="fr-FR" sz="1600">
                <a:latin typeface="Arial"/>
                <a:ea typeface="Arial"/>
                <a:cs typeface="Arial"/>
                <a:sym typeface="Arial"/>
              </a:rPr>
              <a:t> </a:t>
            </a:r>
            <a:endParaRPr sz="1600" b="0" i="0" u="none" strike="noStrike" cap="none">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b="0" i="0" u="none" strike="noStrike" cap="none">
                <a:latin typeface="Arial"/>
                <a:ea typeface="Arial"/>
                <a:cs typeface="Arial"/>
                <a:sym typeface="Arial"/>
              </a:rPr>
              <a:t>667</a:t>
            </a:r>
            <a:r>
              <a:rPr lang="fr-FR" sz="1600">
                <a:latin typeface="Arial"/>
                <a:ea typeface="Arial"/>
                <a:cs typeface="Arial"/>
                <a:sym typeface="Arial"/>
              </a:rPr>
              <a:t>  	UTILISATION COMME VEDETTE-MATIÈRE : Ce point d'accès ne peut pas être employé comme vedette-matière. Les œuvres sur ce lieu se trouvent sous </a:t>
            </a:r>
            <a:r>
              <a:rPr lang="fr-FR" sz="1600" b="0" i="0" u="none" strike="noStrike" cap="none">
                <a:latin typeface="Arial"/>
                <a:ea typeface="Arial"/>
                <a:cs typeface="Arial"/>
                <a:sym typeface="Arial"/>
              </a:rPr>
              <a:t>Tomboa (Angola).</a:t>
            </a:r>
            <a:endParaRPr sz="1600" b="0" i="0" u="none" strike="noStrike" cap="none">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a:latin typeface="Arial"/>
                <a:ea typeface="Arial"/>
                <a:cs typeface="Arial"/>
                <a:sym typeface="Arial"/>
              </a:rPr>
              <a:t>670	Grande-Bretagne. Admiralty. Pôrto Alexandre : from the Portuguese government chart of 1941, 1952.</a:t>
            </a:r>
            <a:endParaRPr sz="1600">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a:latin typeface="Arial"/>
                <a:ea typeface="Arial"/>
                <a:cs typeface="Arial"/>
                <a:sym typeface="Arial"/>
              </a:rPr>
              <a:t>670    	Wikipédia, 7 mars 2013 $b (Tomboa (aussi orthographiée Tombwe ou Tombua) est une ville de la province de Namibe en Angola; 15°48’S 11°51’E)</a:t>
            </a:r>
            <a:endParaRPr sz="1600">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a:latin typeface="Arial"/>
                <a:ea typeface="Arial"/>
                <a:cs typeface="Arial"/>
                <a:sym typeface="Arial"/>
              </a:rPr>
              <a:t>670   	Wikipédia en portugais, 7 mars 2013 $b (Tômbua ou Tombwa; fondée en 1895; a été nommée Porto Alexandre jusqu'en 1975)</a:t>
            </a:r>
            <a:endParaRPr sz="1600">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a:latin typeface="Arial"/>
                <a:ea typeface="Arial"/>
                <a:cs typeface="Arial"/>
                <a:sym typeface="Arial"/>
              </a:rPr>
              <a:t>670   	GEOnet, consulté le 7 mars 2013 $b (Tombua (forme approuvée); variantes de nom: Port Alexander, Porto Alexandre; lieu habité; Angola, ADM1: Namibe; 15°48’00”S 011°51’00”E; ‐15.8° 11.85°)</a:t>
            </a:r>
            <a:endParaRPr sz="1600">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a:latin typeface="Arial"/>
                <a:ea typeface="Arial"/>
                <a:cs typeface="Arial"/>
                <a:sym typeface="Arial"/>
              </a:rPr>
              <a:t>670 	Angola : on old boot tracks in Angola, sur le site Web Drive out, 7 mars 2013 $b (Tombua (auparavant Porto Alexandré))</a:t>
            </a:r>
            <a:endParaRPr sz="1600">
              <a:latin typeface="Arial"/>
              <a:ea typeface="Arial"/>
              <a:cs typeface="Arial"/>
              <a:sym typeface="Arial"/>
            </a:endParaRPr>
          </a:p>
          <a:p>
            <a:pPr marL="899795" lvl="0" indent="-899795" algn="l" rtl="0">
              <a:lnSpc>
                <a:spcPct val="90000"/>
              </a:lnSpc>
              <a:spcBef>
                <a:spcPts val="300"/>
              </a:spcBef>
              <a:spcAft>
                <a:spcPts val="0"/>
              </a:spcAft>
              <a:buSzPts val="1600"/>
              <a:buNone/>
            </a:pPr>
            <a:r>
              <a:rPr lang="fr-FR" sz="1600">
                <a:latin typeface="Arial"/>
                <a:ea typeface="Arial"/>
                <a:cs typeface="Arial"/>
                <a:sym typeface="Arial"/>
              </a:rPr>
              <a:t>781 _ 6</a:t>
            </a:r>
            <a:endParaRPr sz="1600" b="0" i="0" u="none" strike="noStrike" cap="none">
              <a:solidFill>
                <a:schemeClr val="dk1"/>
              </a:solidFill>
              <a:latin typeface="Arial"/>
              <a:ea typeface="Arial"/>
              <a:cs typeface="Arial"/>
              <a:sym typeface="Arial"/>
            </a:endParaRPr>
          </a:p>
        </p:txBody>
      </p:sp>
      <p:sp>
        <p:nvSpPr>
          <p:cNvPr id="1604" name="Google Shape;1604;p186"/>
          <p:cNvSpPr txBox="1"/>
          <p:nvPr/>
        </p:nvSpPr>
        <p:spPr>
          <a:xfrm>
            <a:off x="9648939" y="394840"/>
            <a:ext cx="2400156" cy="1323439"/>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0" i="0" u="none" strike="noStrike" cap="none">
                <a:solidFill>
                  <a:schemeClr val="dk1"/>
                </a:solidFill>
                <a:latin typeface="Calibri"/>
                <a:ea typeface="Calibri"/>
                <a:cs typeface="Calibri"/>
                <a:sym typeface="Calibri"/>
              </a:rPr>
              <a:t>CRÉER UNE NOTICE D’AUTORITÉ POUR LE LIEU DÉCRIT DANS LA CARTE</a:t>
            </a:r>
            <a:endParaRPr/>
          </a:p>
        </p:txBody>
      </p:sp>
      <p:sp>
        <p:nvSpPr>
          <p:cNvPr id="1605" name="Google Shape;1605;p18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606" name="Google Shape;1606;p1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174</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87"/>
          <p:cNvSpPr txBox="1">
            <a:spLocks noGrp="1"/>
          </p:cNvSpPr>
          <p:nvPr>
            <p:ph type="title"/>
          </p:nvPr>
        </p:nvSpPr>
        <p:spPr>
          <a:xfrm>
            <a:off x="838200" y="-281856"/>
            <a:ext cx="10515600" cy="1325563"/>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fr-FR" sz="3400"/>
              <a:t>Codage des zones fixes pour le lieu décrit dans la carte </a:t>
            </a:r>
            <a:endParaRPr/>
          </a:p>
        </p:txBody>
      </p:sp>
      <p:graphicFrame>
        <p:nvGraphicFramePr>
          <p:cNvPr id="1612" name="Google Shape;1612;p187"/>
          <p:cNvGraphicFramePr/>
          <p:nvPr/>
        </p:nvGraphicFramePr>
        <p:xfrm>
          <a:off x="0" y="804134"/>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n</a:t>
                      </a:r>
                      <a:r>
                        <a:rPr lang="fr-FR" sz="1400" b="1" i="0" u="none" strike="noStrike" cap="none">
                          <a:solidFill>
                            <a:srgbClr val="FF0000"/>
                          </a:solidFill>
                          <a:latin typeface="Calibri"/>
                          <a:ea typeface="Calibri"/>
                          <a:cs typeface="Calibri"/>
                          <a:sym typeface="Calibri"/>
                        </a:rPr>
                        <a:t>– Sans objet</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b – Vedette non appropriée pour utilisation comme vedette-matière secondaire</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a:t>
                      </a:r>
                      <a:r>
                        <a:rPr lang="fr-FR" sz="1400" b="1" i="0" u="none" strike="noStrike" cap="none">
                          <a:solidFill>
                            <a:srgbClr val="FF0000"/>
                          </a:solidFill>
                          <a:latin typeface="Calibri"/>
                          <a:ea typeface="Calibri"/>
                          <a:cs typeface="Calibri"/>
                          <a:sym typeface="Calibri"/>
                        </a:rPr>
                        <a:t>– Rappels conformes à la vedette</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613" name="Google Shape;1613;p1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175</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88"/>
          <p:cNvSpPr/>
          <p:nvPr/>
        </p:nvSpPr>
        <p:spPr>
          <a:xfrm>
            <a:off x="400474" y="523933"/>
            <a:ext cx="11791712" cy="5622151"/>
          </a:xfrm>
          <a:prstGeom prst="rect">
            <a:avLst/>
          </a:prstGeom>
          <a:noFill/>
          <a:ln>
            <a:noFill/>
          </a:ln>
        </p:spPr>
        <p:txBody>
          <a:bodyPr spcFirstLastPara="1" wrap="square" lIns="91425" tIns="45700" rIns="91425" bIns="45700" anchor="t" anchorCtr="0">
            <a:noAutofit/>
          </a:bodyPr>
          <a:lstStyle/>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034  	$d E0115100 $e E0115100 $f S0154800 $g S0154800 $2 geonet</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034  	$d 11.85 $e 11.85 $f ‐15.8 $g ‐15.8 $2 geonet</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043  	f‐ao‐‐‐</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046  	$q 1975 $2 edtf</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151  	Tomboa (Angola)</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368  	$b Ville    </a:t>
            </a:r>
            <a:r>
              <a:rPr lang="fr-FR" sz="1600" b="0" i="1" u="none" strike="noStrike" cap="none">
                <a:solidFill>
                  <a:schemeClr val="dk1"/>
                </a:solidFill>
                <a:latin typeface="Arial"/>
                <a:ea typeface="Arial"/>
                <a:cs typeface="Arial"/>
                <a:sym typeface="Arial"/>
              </a:rPr>
              <a:t>ou    </a:t>
            </a:r>
            <a:r>
              <a:rPr lang="fr-FR" sz="1600" b="0" i="0" u="none" strike="noStrike" cap="none">
                <a:solidFill>
                  <a:schemeClr val="dk1"/>
                </a:solidFill>
                <a:latin typeface="Arial"/>
                <a:ea typeface="Arial"/>
                <a:cs typeface="Arial"/>
                <a:sym typeface="Arial"/>
              </a:rPr>
              <a:t>$b Villes $2 rvm</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370  	$c Angola </a:t>
            </a:r>
            <a:r>
              <a:rPr lang="fr-FR" sz="1600" b="0" i="1" u="none" strike="noStrike" cap="none">
                <a:solidFill>
                  <a:schemeClr val="dk1"/>
                </a:solidFill>
                <a:latin typeface="Arial"/>
                <a:ea typeface="Arial"/>
                <a:cs typeface="Arial"/>
                <a:sym typeface="Arial"/>
              </a:rPr>
              <a:t>et peut-être </a:t>
            </a:r>
            <a:r>
              <a:rPr lang="fr-FR" sz="1600" b="0" i="0" u="none" strike="noStrike" cap="none">
                <a:solidFill>
                  <a:schemeClr val="dk1"/>
                </a:solidFill>
                <a:latin typeface="Arial"/>
                <a:ea typeface="Arial"/>
                <a:cs typeface="Arial"/>
                <a:sym typeface="Arial"/>
              </a:rPr>
              <a:t>$e Namibe (Angola) $2 lacnaf</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451  	Tombwa (Angola)</a:t>
            </a:r>
            <a:endParaRPr sz="1400" b="0" i="0" u="none" strike="noStrike" cap="none">
              <a:solidFill>
                <a:schemeClr val="dk1"/>
              </a:solidFill>
              <a:latin typeface="Arial"/>
              <a:ea typeface="Arial"/>
              <a:cs typeface="Arial"/>
              <a:sym typeface="Arial"/>
            </a:endParaRPr>
          </a:p>
          <a:p>
            <a:pPr marL="0" marR="0" lvl="3" indent="0"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451  	Tombwe (Angola)</a:t>
            </a:r>
            <a:endParaRPr sz="16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451  		Tombua (Angola</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551  	$w a $a Porto Alexandre (Angola)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667	</a:t>
            </a:r>
            <a:endParaRPr sz="1400" b="0" i="0" u="none" strike="noStrike" cap="none">
              <a:solidFill>
                <a:schemeClr val="dk1"/>
              </a:solidFill>
              <a:latin typeface="Arial"/>
              <a:ea typeface="Arial"/>
              <a:cs typeface="Arial"/>
              <a:sym typeface="Arial"/>
            </a:endParaRPr>
          </a:p>
          <a:p>
            <a:pPr marL="899795" marR="0" lvl="0" indent="-899795" algn="l" rtl="0">
              <a:lnSpc>
                <a:spcPct val="100000"/>
              </a:lnSpc>
              <a:spcBef>
                <a:spcPts val="30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670	Grande-Bretagne. Admiralty. Pôrto Alexandre : from the Portuguese government chart of 1941, 1952.</a:t>
            </a:r>
            <a:endParaRPr/>
          </a:p>
          <a:p>
            <a:pPr marL="899795" marR="0" lvl="0" indent="-899795" algn="l" rtl="0">
              <a:lnSpc>
                <a:spcPct val="100000"/>
              </a:lnSpc>
              <a:spcBef>
                <a:spcPts val="300"/>
              </a:spcBef>
              <a:spcAft>
                <a:spcPts val="0"/>
              </a:spcAft>
              <a:buNone/>
            </a:pPr>
            <a:r>
              <a:rPr lang="fr-FR" sz="1600" b="0" i="0" u="none" strike="noStrike" cap="none">
                <a:solidFill>
                  <a:srgbClr val="000000"/>
                </a:solidFill>
                <a:latin typeface="Arial"/>
                <a:ea typeface="Arial"/>
                <a:cs typeface="Arial"/>
                <a:sym typeface="Arial"/>
              </a:rPr>
              <a:t>670    	Wikipédia, 7 mars 2013 $b (Tomboa (aussi orthographiée Tombwe ou Tombua) est une ville de la province de Namibe en Angola; 15°48’S 11°51’E)</a:t>
            </a:r>
            <a:endParaRPr/>
          </a:p>
          <a:p>
            <a:pPr marL="899795" marR="0" lvl="0" indent="-899795" algn="l" rtl="0">
              <a:lnSpc>
                <a:spcPct val="100000"/>
              </a:lnSpc>
              <a:spcBef>
                <a:spcPts val="300"/>
              </a:spcBef>
              <a:spcAft>
                <a:spcPts val="0"/>
              </a:spcAft>
              <a:buNone/>
            </a:pPr>
            <a:r>
              <a:rPr lang="fr-FR" sz="1600" b="0" i="0" u="none" strike="noStrike" cap="none">
                <a:solidFill>
                  <a:srgbClr val="000000"/>
                </a:solidFill>
                <a:latin typeface="Arial"/>
                <a:ea typeface="Arial"/>
                <a:cs typeface="Arial"/>
                <a:sym typeface="Arial"/>
              </a:rPr>
              <a:t>670   	Wikipédia en portugais, 7 mars 2013 $b (Tômbua ou Tombwa; fondée en 1895; a été nommée Porto Alexandre jusqu'en 1975)</a:t>
            </a:r>
            <a:endParaRPr/>
          </a:p>
          <a:p>
            <a:pPr marL="899795" marR="0" lvl="0" indent="-899795" algn="l" rtl="0">
              <a:lnSpc>
                <a:spcPct val="100000"/>
              </a:lnSpc>
              <a:spcBef>
                <a:spcPts val="300"/>
              </a:spcBef>
              <a:spcAft>
                <a:spcPts val="0"/>
              </a:spcAft>
              <a:buNone/>
            </a:pPr>
            <a:r>
              <a:rPr lang="fr-FR" sz="1600" b="0" i="0" u="none" strike="noStrike" cap="none">
                <a:solidFill>
                  <a:srgbClr val="000000"/>
                </a:solidFill>
                <a:latin typeface="Arial"/>
                <a:ea typeface="Arial"/>
                <a:cs typeface="Arial"/>
                <a:sym typeface="Arial"/>
              </a:rPr>
              <a:t>670   	GEOnet, consulté le 7 mars 2013 $b (Tombua (forme approuvée); variantes de nom: Port Alexander, Porto Alexandre; lieu habité; Angola, ADM1: Namibe; 15°48’00”S 011°51’00”E; ‐15.8° 11.85°)</a:t>
            </a:r>
            <a:endParaRPr/>
          </a:p>
          <a:p>
            <a:pPr marL="899795" marR="0" lvl="0" indent="-899795" algn="l" rtl="0">
              <a:lnSpc>
                <a:spcPct val="100000"/>
              </a:lnSpc>
              <a:spcBef>
                <a:spcPts val="30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670 	Angola : on old boot tracks in Angola, sur le site Web Drive out, 7 mars 2013 $b (Tombua (auparavant Porto Alexandré))</a:t>
            </a:r>
            <a:endParaRPr/>
          </a:p>
          <a:p>
            <a:pPr marL="899795" marR="0" lvl="0" indent="-899795" algn="l" rtl="0">
              <a:lnSpc>
                <a:spcPct val="100000"/>
              </a:lnSpc>
              <a:spcBef>
                <a:spcPts val="0"/>
              </a:spcBef>
              <a:spcAft>
                <a:spcPts val="0"/>
              </a:spcAft>
              <a:buNone/>
            </a:pPr>
            <a:r>
              <a:rPr lang="fr-FR" sz="1600" b="0" i="0" u="none" strike="noStrike" cap="none">
                <a:solidFill>
                  <a:schemeClr val="dk1"/>
                </a:solidFill>
                <a:latin typeface="Arial"/>
                <a:ea typeface="Arial"/>
                <a:cs typeface="Arial"/>
                <a:sym typeface="Arial"/>
              </a:rPr>
              <a:t>781 _ 6 $z Angola $z Tomboa</a:t>
            </a:r>
            <a:endParaRPr sz="1600" b="0" i="0" u="none" strike="noStrike" cap="none">
              <a:solidFill>
                <a:schemeClr val="dk1"/>
              </a:solidFill>
              <a:latin typeface="Arial"/>
              <a:ea typeface="Arial"/>
              <a:cs typeface="Arial"/>
              <a:sym typeface="Arial"/>
            </a:endParaRPr>
          </a:p>
        </p:txBody>
      </p:sp>
      <p:sp>
        <p:nvSpPr>
          <p:cNvPr id="1619" name="Google Shape;1619;p188"/>
          <p:cNvSpPr txBox="1"/>
          <p:nvPr/>
        </p:nvSpPr>
        <p:spPr>
          <a:xfrm>
            <a:off x="10250641" y="394692"/>
            <a:ext cx="1295400" cy="1569660"/>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600" b="0" i="0" u="none" strike="noStrike" cap="none">
                <a:solidFill>
                  <a:schemeClr val="dk1"/>
                </a:solidFill>
                <a:latin typeface="Calibri"/>
                <a:ea typeface="Calibri"/>
                <a:cs typeface="Calibri"/>
                <a:sym typeface="Calibri"/>
              </a:rPr>
              <a:t>CRÉER UNE NOTICE D’AUTORITÉ POUR LE NOM ACTUEL</a:t>
            </a:r>
            <a:endParaRPr/>
          </a:p>
        </p:txBody>
      </p:sp>
      <p:sp>
        <p:nvSpPr>
          <p:cNvPr id="1620" name="Google Shape;1620;p18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621" name="Google Shape;1621;p1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176</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189"/>
          <p:cNvSpPr txBox="1">
            <a:spLocks noGrp="1"/>
          </p:cNvSpPr>
          <p:nvPr>
            <p:ph type="title"/>
          </p:nvPr>
        </p:nvSpPr>
        <p:spPr>
          <a:xfrm>
            <a:off x="838200" y="-66196"/>
            <a:ext cx="10515600" cy="1325563"/>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3400"/>
              <a:t>Codage des zones fixes pour le nom actuel</a:t>
            </a:r>
            <a:endParaRPr/>
          </a:p>
        </p:txBody>
      </p:sp>
      <p:graphicFrame>
        <p:nvGraphicFramePr>
          <p:cNvPr id="1627" name="Google Shape;1627;p189"/>
          <p:cNvGraphicFramePr/>
          <p:nvPr/>
        </p:nvGraphicFramePr>
        <p:xfrm>
          <a:off x="116541" y="1093694"/>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v </a:t>
                      </a:r>
                      <a:r>
                        <a:rPr lang="fr-FR" sz="1400" b="1" i="0" u="none" strike="noStrike" cap="none">
                          <a:solidFill>
                            <a:srgbClr val="FF0000"/>
                          </a:solidFill>
                          <a:latin typeface="Calibri"/>
                          <a:ea typeface="Calibri"/>
                          <a:cs typeface="Calibri"/>
                          <a:sym typeface="Calibri"/>
                        </a:rPr>
                        <a:t>– </a:t>
                      </a:r>
                      <a:r>
                        <a:rPr lang="fr-FR" sz="1400" b="1" u="none" strike="noStrike" cap="none">
                          <a:solidFill>
                            <a:srgbClr val="FF0000"/>
                          </a:solidFill>
                        </a:rPr>
                        <a:t>Répertoire de vedettes-matière</a:t>
                      </a:r>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 Vedette appropriée pour utilisation comme vedette-matière secondaire</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a:t>
                      </a:r>
                      <a:r>
                        <a:rPr lang="fr-FR" sz="1400" b="1" i="0" u="none" strike="noStrike" cap="none">
                          <a:solidFill>
                            <a:srgbClr val="FF0000"/>
                          </a:solidFill>
                          <a:latin typeface="Calibri"/>
                          <a:ea typeface="Calibri"/>
                          <a:cs typeface="Calibri"/>
                          <a:sym typeface="Calibri"/>
                        </a:rPr>
                        <a:t>– Rappels conformes à la vedette</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628" name="Google Shape;1628;p1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177</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190"/>
          <p:cNvSpPr txBox="1">
            <a:spLocks noGrp="1"/>
          </p:cNvSpPr>
          <p:nvPr>
            <p:ph type="body" idx="1"/>
          </p:nvPr>
        </p:nvSpPr>
        <p:spPr>
          <a:xfrm>
            <a:off x="423577" y="732511"/>
            <a:ext cx="11341769" cy="5166724"/>
          </a:xfrm>
          <a:prstGeom prst="rect">
            <a:avLst/>
          </a:prstGeom>
          <a:noFill/>
          <a:ln>
            <a:noFill/>
          </a:ln>
        </p:spPr>
        <p:txBody>
          <a:bodyPr spcFirstLastPara="1" wrap="square" lIns="91425" tIns="45700" rIns="91425" bIns="45700" anchor="t" anchorCtr="0">
            <a:noAutofit/>
          </a:bodyPr>
          <a:lstStyle/>
          <a:p>
            <a:pPr marL="228600" marR="0" lvl="0" indent="-125095" algn="l" rtl="0">
              <a:lnSpc>
                <a:spcPct val="70000"/>
              </a:lnSpc>
              <a:spcBef>
                <a:spcPts val="0"/>
              </a:spcBef>
              <a:spcAft>
                <a:spcPts val="0"/>
              </a:spcAft>
              <a:buClr>
                <a:schemeClr val="dk1"/>
              </a:buClr>
              <a:buSzPts val="1627"/>
              <a:buFont typeface="Arial"/>
              <a:buNone/>
            </a:pPr>
            <a:endParaRPr sz="1800" b="0" i="0" u="none" strike="noStrike" cap="none">
              <a:latin typeface="Arial"/>
              <a:ea typeface="Arial"/>
              <a:cs typeface="Arial"/>
              <a:sym typeface="Arial"/>
            </a:endParaRPr>
          </a:p>
          <a:p>
            <a:pPr marL="899795" lvl="0" indent="-899795" algn="l" rtl="0">
              <a:lnSpc>
                <a:spcPct val="70000"/>
              </a:lnSpc>
              <a:spcBef>
                <a:spcPts val="1000"/>
              </a:spcBef>
              <a:spcAft>
                <a:spcPts val="0"/>
              </a:spcAft>
              <a:buSzPts val="1627"/>
              <a:buNone/>
            </a:pPr>
            <a:r>
              <a:rPr lang="fr-FR" sz="1800" b="0" i="0" u="none" strike="noStrike" cap="none">
                <a:latin typeface="Arial"/>
                <a:ea typeface="Arial"/>
                <a:cs typeface="Arial"/>
                <a:sym typeface="Arial"/>
              </a:rPr>
              <a:t>034</a:t>
            </a:r>
            <a:r>
              <a:rPr lang="fr-FR" sz="1800">
                <a:latin typeface="Arial"/>
                <a:ea typeface="Arial"/>
                <a:cs typeface="Arial"/>
                <a:sym typeface="Arial"/>
              </a:rPr>
              <a:t>  	</a:t>
            </a:r>
            <a:r>
              <a:rPr lang="fr-FR" sz="1800" b="0" i="0" u="none" strike="noStrike" cap="none">
                <a:latin typeface="Arial"/>
                <a:ea typeface="Arial"/>
                <a:cs typeface="Arial"/>
                <a:sym typeface="Arial"/>
              </a:rPr>
              <a:t>$d W0801218 $e W0801218 $f N0254520 $g N0254520 $2 gnis</a:t>
            </a:r>
            <a:endParaRPr sz="1800"/>
          </a:p>
          <a:p>
            <a:pPr marL="899795" lvl="0" indent="-899795" algn="l" rtl="0">
              <a:lnSpc>
                <a:spcPct val="150000"/>
              </a:lnSpc>
              <a:spcBef>
                <a:spcPts val="1000"/>
              </a:spcBef>
              <a:spcAft>
                <a:spcPts val="0"/>
              </a:spcAft>
              <a:buSzPts val="1627"/>
              <a:buNone/>
            </a:pPr>
            <a:r>
              <a:rPr lang="fr-FR" sz="1800" b="0" i="0" u="none" strike="noStrike" cap="none">
                <a:latin typeface="Arial"/>
                <a:ea typeface="Arial"/>
                <a:cs typeface="Arial"/>
                <a:sym typeface="Arial"/>
              </a:rPr>
              <a:t>034</a:t>
            </a:r>
            <a:r>
              <a:rPr lang="fr-FR" sz="1800">
                <a:latin typeface="Arial"/>
                <a:ea typeface="Arial"/>
                <a:cs typeface="Arial"/>
                <a:sym typeface="Arial"/>
              </a:rPr>
              <a:t>  	</a:t>
            </a:r>
            <a:r>
              <a:rPr lang="fr-FR" sz="1800" b="0" i="0" u="none" strike="noStrike" cap="none">
                <a:latin typeface="Arial"/>
                <a:ea typeface="Arial"/>
                <a:cs typeface="Arial"/>
                <a:sym typeface="Arial"/>
              </a:rPr>
              <a:t>$d ‐80.2050000 $e ‐80.2050000 $f 25.7555556 $g 25.7555556 $2 gnis</a:t>
            </a:r>
            <a:endParaRPr sz="1800"/>
          </a:p>
          <a:p>
            <a:pPr marL="899795" lvl="0" indent="-899795" algn="l" rtl="0">
              <a:lnSpc>
                <a:spcPct val="70000"/>
              </a:lnSpc>
              <a:spcBef>
                <a:spcPts val="1000"/>
              </a:spcBef>
              <a:spcAft>
                <a:spcPts val="0"/>
              </a:spcAft>
              <a:buSzPts val="1627"/>
              <a:buNone/>
            </a:pPr>
            <a:r>
              <a:rPr lang="fr-FR" sz="1800" b="0" i="0" u="none" strike="noStrike" cap="none">
                <a:latin typeface="Arial"/>
                <a:ea typeface="Arial"/>
                <a:cs typeface="Arial"/>
                <a:sym typeface="Arial"/>
              </a:rPr>
              <a:t>043</a:t>
            </a:r>
            <a:r>
              <a:rPr lang="fr-FR" sz="1800">
                <a:latin typeface="Arial"/>
                <a:ea typeface="Arial"/>
                <a:cs typeface="Arial"/>
                <a:sym typeface="Arial"/>
              </a:rPr>
              <a:t>  	</a:t>
            </a:r>
            <a:r>
              <a:rPr lang="fr-FR" sz="1800" b="0" i="0" u="none" strike="noStrike" cap="none">
                <a:latin typeface="Arial"/>
                <a:ea typeface="Arial"/>
                <a:cs typeface="Arial"/>
                <a:sym typeface="Arial"/>
              </a:rPr>
              <a:t>n‐us‐fl</a:t>
            </a:r>
            <a:endParaRPr sz="1800" b="0" i="0" u="none" strike="noStrike" cap="none">
              <a:latin typeface="Arial"/>
              <a:ea typeface="Arial"/>
              <a:cs typeface="Arial"/>
              <a:sym typeface="Arial"/>
            </a:endParaRPr>
          </a:p>
          <a:p>
            <a:pPr marL="899795" lvl="0" indent="-899795" algn="l" rtl="0">
              <a:lnSpc>
                <a:spcPct val="70000"/>
              </a:lnSpc>
              <a:spcBef>
                <a:spcPts val="1000"/>
              </a:spcBef>
              <a:spcAft>
                <a:spcPts val="0"/>
              </a:spcAft>
              <a:buSzPts val="1627"/>
              <a:buNone/>
            </a:pPr>
            <a:r>
              <a:rPr lang="fr-FR" sz="1800" b="0" i="0" u="none" strike="noStrike" cap="none">
                <a:latin typeface="Arial"/>
                <a:ea typeface="Arial"/>
                <a:cs typeface="Arial"/>
                <a:sym typeface="Arial"/>
              </a:rPr>
              <a:t>151</a:t>
            </a:r>
            <a:r>
              <a:rPr lang="fr-FR" sz="1800">
                <a:latin typeface="Arial"/>
                <a:ea typeface="Arial"/>
                <a:cs typeface="Arial"/>
                <a:sym typeface="Arial"/>
              </a:rPr>
              <a:t>  	</a:t>
            </a:r>
            <a:r>
              <a:rPr lang="fr-FR" sz="1800" b="0" i="0" u="none" strike="noStrike" cap="none">
                <a:latin typeface="Arial"/>
                <a:ea typeface="Arial"/>
                <a:cs typeface="Arial"/>
                <a:sym typeface="Arial"/>
              </a:rPr>
              <a:t>Roads (Miami, Flor.)</a:t>
            </a:r>
            <a:endParaRPr sz="1800"/>
          </a:p>
          <a:p>
            <a:pPr marL="899795" lvl="0" indent="-899795" algn="l" rtl="0">
              <a:lnSpc>
                <a:spcPct val="70000"/>
              </a:lnSpc>
              <a:spcBef>
                <a:spcPts val="1000"/>
              </a:spcBef>
              <a:spcAft>
                <a:spcPts val="0"/>
              </a:spcAft>
              <a:buSzPts val="1627"/>
              <a:buNone/>
            </a:pPr>
            <a:r>
              <a:rPr lang="fr-FR" sz="1800" b="0" i="0" u="none" strike="noStrike" cap="none">
                <a:latin typeface="Arial"/>
                <a:ea typeface="Arial"/>
                <a:cs typeface="Arial"/>
                <a:sym typeface="Arial"/>
              </a:rPr>
              <a:t>368 	$b Quartier</a:t>
            </a:r>
            <a:r>
              <a:rPr lang="fr-FR" sz="1800">
                <a:latin typeface="Arial"/>
                <a:ea typeface="Arial"/>
                <a:cs typeface="Arial"/>
                <a:sym typeface="Arial"/>
              </a:rPr>
              <a:t>   </a:t>
            </a:r>
            <a:r>
              <a:rPr lang="fr-FR" sz="1800" b="0" i="0" u="none" strike="noStrike" cap="none">
                <a:latin typeface="Arial"/>
                <a:ea typeface="Arial"/>
                <a:cs typeface="Arial"/>
                <a:sym typeface="Arial"/>
              </a:rPr>
              <a:t> </a:t>
            </a:r>
            <a:r>
              <a:rPr lang="fr-FR" sz="1800" b="0" i="1" u="none" strike="noStrike" cap="none">
                <a:latin typeface="Arial"/>
                <a:ea typeface="Arial"/>
                <a:cs typeface="Arial"/>
                <a:sym typeface="Arial"/>
              </a:rPr>
              <a:t>ou</a:t>
            </a:r>
            <a:r>
              <a:rPr lang="fr-FR" sz="1800" i="1">
                <a:latin typeface="Arial"/>
                <a:ea typeface="Arial"/>
                <a:cs typeface="Arial"/>
                <a:sym typeface="Arial"/>
              </a:rPr>
              <a:t>  </a:t>
            </a:r>
            <a:r>
              <a:rPr lang="fr-FR" sz="1800" b="0" i="1" u="none" strike="noStrike" cap="none">
                <a:latin typeface="Arial"/>
                <a:ea typeface="Arial"/>
                <a:cs typeface="Arial"/>
                <a:sym typeface="Arial"/>
              </a:rPr>
              <a:t> </a:t>
            </a:r>
            <a:r>
              <a:rPr lang="fr-FR" sz="1800" b="0" i="0" u="none" strike="noStrike" cap="none">
                <a:latin typeface="Arial"/>
                <a:ea typeface="Arial"/>
                <a:cs typeface="Arial"/>
                <a:sym typeface="Arial"/>
              </a:rPr>
              <a:t>$</a:t>
            </a:r>
            <a:r>
              <a:rPr lang="fr-FR" sz="1800">
                <a:latin typeface="Arial"/>
                <a:ea typeface="Arial"/>
                <a:cs typeface="Arial"/>
                <a:sym typeface="Arial"/>
              </a:rPr>
              <a:t>b Quartiers (Urbanisme) </a:t>
            </a:r>
            <a:r>
              <a:rPr lang="fr-FR" sz="1800" b="0" i="0" u="none" strike="noStrike" cap="none">
                <a:latin typeface="Arial"/>
                <a:ea typeface="Arial"/>
                <a:cs typeface="Arial"/>
                <a:sym typeface="Arial"/>
              </a:rPr>
              <a:t>$2 rvm</a:t>
            </a:r>
            <a:endParaRPr sz="1800" b="0" i="0" u="none" strike="noStrike" cap="none">
              <a:latin typeface="Arial"/>
              <a:ea typeface="Arial"/>
              <a:cs typeface="Arial"/>
              <a:sym typeface="Arial"/>
            </a:endParaRPr>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370 	$c États-Unis $e Miami (Flor.) </a:t>
            </a:r>
            <a:r>
              <a:rPr lang="fr-FR" sz="1800" b="0" i="1" u="none" strike="noStrike" cap="none">
                <a:latin typeface="Arial"/>
                <a:ea typeface="Arial"/>
                <a:cs typeface="Arial"/>
                <a:sym typeface="Arial"/>
              </a:rPr>
              <a:t>et peut-être </a:t>
            </a:r>
            <a:r>
              <a:rPr lang="fr-FR" sz="1800" b="0" i="0" u="none" strike="noStrike" cap="none">
                <a:latin typeface="Arial"/>
                <a:ea typeface="Arial"/>
                <a:cs typeface="Arial"/>
                <a:sym typeface="Arial"/>
              </a:rPr>
              <a:t>$e Floride $2 lacnaf</a:t>
            </a:r>
            <a:endParaRPr sz="1800" b="0" i="0" u="none" strike="noStrike" cap="none">
              <a:latin typeface="Arial"/>
              <a:ea typeface="Arial"/>
              <a:cs typeface="Arial"/>
              <a:sym typeface="Arial"/>
            </a:endParaRPr>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4</a:t>
            </a:r>
            <a:r>
              <a:rPr lang="fr-FR" sz="1800" b="0" i="0" u="sng" strike="noStrike" cap="none">
                <a:latin typeface="Arial"/>
                <a:ea typeface="Arial"/>
                <a:cs typeface="Arial"/>
                <a:sym typeface="Arial"/>
              </a:rPr>
              <a:t>51</a:t>
            </a:r>
            <a:r>
              <a:rPr lang="fr-FR" sz="1800" b="0" i="0" u="none" strike="noStrike" cap="none">
                <a:latin typeface="Arial"/>
                <a:ea typeface="Arial"/>
                <a:cs typeface="Arial"/>
                <a:sym typeface="Arial"/>
              </a:rPr>
              <a:t> 	The Roads (Miami, Flor.)</a:t>
            </a:r>
            <a:endParaRPr sz="1800"/>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4</a:t>
            </a:r>
            <a:r>
              <a:rPr lang="fr-FR" sz="1800" b="0" i="0" u="sng" strike="noStrike" cap="none">
                <a:latin typeface="Arial"/>
                <a:ea typeface="Arial"/>
                <a:cs typeface="Arial"/>
                <a:sym typeface="Arial"/>
              </a:rPr>
              <a:t>10</a:t>
            </a:r>
            <a:r>
              <a:rPr lang="fr-FR" sz="1800" b="0" i="0" u="none" strike="noStrike" cap="none">
                <a:latin typeface="Arial"/>
                <a:ea typeface="Arial"/>
                <a:cs typeface="Arial"/>
                <a:sym typeface="Arial"/>
              </a:rPr>
              <a:t> 1_</a:t>
            </a:r>
            <a:r>
              <a:rPr lang="fr-FR" sz="1800" b="0" i="0" u="sng" strike="noStrike" cap="none">
                <a:latin typeface="Arial"/>
                <a:ea typeface="Arial"/>
                <a:cs typeface="Arial"/>
                <a:sym typeface="Arial"/>
              </a:rPr>
              <a:t> </a:t>
            </a:r>
            <a:r>
              <a:rPr lang="fr-FR" sz="1800" b="0" i="0" u="none" strike="noStrike" cap="none">
                <a:latin typeface="Arial"/>
                <a:ea typeface="Arial"/>
                <a:cs typeface="Arial"/>
                <a:sym typeface="Arial"/>
              </a:rPr>
              <a:t>	Miami (Flor.). $b Roads</a:t>
            </a:r>
            <a:endParaRPr sz="1800"/>
          </a:p>
          <a:p>
            <a:pPr marL="899795" lvl="0" indent="-899795" algn="l" rtl="0">
              <a:lnSpc>
                <a:spcPct val="70000"/>
              </a:lnSpc>
              <a:spcBef>
                <a:spcPts val="1000"/>
              </a:spcBef>
              <a:spcAft>
                <a:spcPts val="0"/>
              </a:spcAft>
              <a:buSzPts val="1782"/>
              <a:buNone/>
            </a:pPr>
            <a:r>
              <a:rPr lang="fr-FR" sz="1800">
                <a:latin typeface="Arial"/>
                <a:ea typeface="Arial"/>
                <a:cs typeface="Arial"/>
                <a:sym typeface="Arial"/>
              </a:rPr>
              <a:t>667	UTILISATION COMME VEDETTE-MATIÈRE : Ce point d'accès ne peut pas être employé comme vedette-matière.</a:t>
            </a:r>
            <a:endParaRPr sz="1800">
              <a:latin typeface="Arial"/>
              <a:ea typeface="Arial"/>
              <a:cs typeface="Arial"/>
              <a:sym typeface="Arial"/>
            </a:endParaRPr>
          </a:p>
          <a:p>
            <a:pPr marL="899795" lvl="0" indent="-899795" algn="l" rtl="0">
              <a:lnSpc>
                <a:spcPct val="70000"/>
              </a:lnSpc>
              <a:spcBef>
                <a:spcPts val="1000"/>
              </a:spcBef>
              <a:spcAft>
                <a:spcPts val="0"/>
              </a:spcAft>
              <a:buSzPts val="1627"/>
              <a:buNone/>
            </a:pPr>
            <a:r>
              <a:rPr lang="fr-FR" sz="1800">
                <a:latin typeface="Arial"/>
                <a:ea typeface="Arial"/>
                <a:cs typeface="Arial"/>
                <a:sym typeface="Arial"/>
              </a:rPr>
              <a:t>670 	Site Web de Miami Roads Neighborhood Civic Association, consulté le 7 mars 2013: $b About us (“The Roads”; “The Roads” neighborhood) $u http://miamiroads.org/about_us.htm</a:t>
            </a:r>
            <a:endParaRPr sz="1800">
              <a:latin typeface="Arial"/>
              <a:ea typeface="Arial"/>
              <a:cs typeface="Arial"/>
              <a:sym typeface="Arial"/>
            </a:endParaRPr>
          </a:p>
          <a:p>
            <a:pPr marL="899795" lvl="0" indent="-899795" algn="l" rtl="0">
              <a:lnSpc>
                <a:spcPct val="70000"/>
              </a:lnSpc>
              <a:spcBef>
                <a:spcPts val="1000"/>
              </a:spcBef>
              <a:spcAft>
                <a:spcPts val="0"/>
              </a:spcAft>
              <a:buSzPts val="1627"/>
              <a:buNone/>
            </a:pPr>
            <a:r>
              <a:rPr lang="fr-FR" sz="1800">
                <a:latin typeface="Arial"/>
                <a:ea typeface="Arial"/>
                <a:cs typeface="Arial"/>
                <a:sym typeface="Arial"/>
              </a:rPr>
              <a:t>670 	GNIS, 7 mars 2013 $b (The Roads; lieu habité; comté : Miami‐Dade; État : Floride;  25.7555556° ‐80.2050000° 25°45’20”N 080°12’18”W)</a:t>
            </a:r>
            <a:endParaRPr sz="1800">
              <a:latin typeface="Arial"/>
              <a:ea typeface="Arial"/>
              <a:cs typeface="Arial"/>
              <a:sym typeface="Arial"/>
            </a:endParaRPr>
          </a:p>
          <a:p>
            <a:pPr marL="899795" lvl="0" indent="-899795" algn="l" rtl="0">
              <a:lnSpc>
                <a:spcPct val="70000"/>
              </a:lnSpc>
              <a:spcBef>
                <a:spcPts val="1000"/>
              </a:spcBef>
              <a:spcAft>
                <a:spcPts val="0"/>
              </a:spcAft>
              <a:buSzPts val="1627"/>
              <a:buNone/>
            </a:pPr>
            <a:r>
              <a:rPr lang="fr-FR" sz="1800">
                <a:latin typeface="Arial"/>
                <a:ea typeface="Arial"/>
                <a:cs typeface="Arial"/>
                <a:sym typeface="Arial"/>
              </a:rPr>
              <a:t>670 	Wikipédia en anglais, 7 mars 2013 $b (The Roads; un quartier de Miami dans le comté de Miami-Dade, en Floride; 25.756°N 80.205°W)</a:t>
            </a:r>
            <a:endParaRPr sz="1800">
              <a:latin typeface="Arial"/>
              <a:ea typeface="Arial"/>
              <a:cs typeface="Arial"/>
              <a:sym typeface="Arial"/>
            </a:endParaRPr>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781 _</a:t>
            </a:r>
            <a:r>
              <a:rPr lang="fr-FR" sz="1800">
                <a:latin typeface="Arial"/>
                <a:ea typeface="Arial"/>
                <a:cs typeface="Arial"/>
                <a:sym typeface="Arial"/>
              </a:rPr>
              <a:t>6</a:t>
            </a:r>
            <a:endParaRPr sz="1800"/>
          </a:p>
        </p:txBody>
      </p:sp>
      <p:sp>
        <p:nvSpPr>
          <p:cNvPr id="1634" name="Google Shape;1634;p19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635" name="Google Shape;1635;p1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178</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91"/>
          <p:cNvSpPr txBox="1">
            <a:spLocks noGrp="1"/>
          </p:cNvSpPr>
          <p:nvPr>
            <p:ph type="title"/>
          </p:nvPr>
        </p:nvSpPr>
        <p:spPr>
          <a:xfrm>
            <a:off x="852577" y="5691"/>
            <a:ext cx="10357450" cy="851111"/>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3400"/>
              <a:t>Codage des zones fixes pour Miami Roads</a:t>
            </a:r>
            <a:endParaRPr/>
          </a:p>
        </p:txBody>
      </p:sp>
      <p:graphicFrame>
        <p:nvGraphicFramePr>
          <p:cNvPr id="1641" name="Google Shape;1641;p191"/>
          <p:cNvGraphicFramePr/>
          <p:nvPr/>
        </p:nvGraphicFramePr>
        <p:xfrm>
          <a:off x="116541" y="1093694"/>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v </a:t>
                      </a:r>
                      <a:r>
                        <a:rPr lang="fr-FR" sz="1400" b="1" i="0" u="none" strike="noStrike" cap="none">
                          <a:solidFill>
                            <a:srgbClr val="FF0000"/>
                          </a:solidFill>
                          <a:latin typeface="Calibri"/>
                          <a:ea typeface="Calibri"/>
                          <a:cs typeface="Calibri"/>
                          <a:sym typeface="Calibri"/>
                        </a:rPr>
                        <a:t>– </a:t>
                      </a:r>
                      <a:r>
                        <a:rPr lang="fr-FR" sz="1400" b="1" u="none" strike="noStrike" cap="none">
                          <a:solidFill>
                            <a:srgbClr val="FF0000"/>
                          </a:solidFill>
                        </a:rPr>
                        <a:t>Répertoire de vedettes-matière</a:t>
                      </a:r>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 Vedette appropriée pour utilisation comme vedette-matière secondaire</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a:t>
                      </a:r>
                      <a:r>
                        <a:rPr lang="fr-FR" sz="1400" b="1" i="0" u="none" strike="noStrike" cap="none">
                          <a:solidFill>
                            <a:srgbClr val="FF0000"/>
                          </a:solidFill>
                          <a:latin typeface="Calibri"/>
                          <a:ea typeface="Calibri"/>
                          <a:cs typeface="Calibri"/>
                          <a:sym typeface="Calibri"/>
                        </a:rPr>
                        <a:t>– Rappels conformes à la vedette</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642" name="Google Shape;1642;p1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179</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Lieux comme sujets</a:t>
            </a:r>
            <a:endParaRPr sz="4400" b="0" i="0" u="none" strike="noStrike" cap="none">
              <a:solidFill>
                <a:schemeClr val="dk1"/>
              </a:solidFill>
              <a:latin typeface="Arial"/>
              <a:ea typeface="Arial"/>
              <a:cs typeface="Arial"/>
              <a:sym typeface="Arial"/>
            </a:endParaRPr>
          </a:p>
        </p:txBody>
      </p:sp>
      <p:sp>
        <p:nvSpPr>
          <p:cNvPr id="246" name="Google Shape;246;p30"/>
          <p:cNvSpPr txBox="1">
            <a:spLocks noGrp="1"/>
          </p:cNvSpPr>
          <p:nvPr>
            <p:ph type="body" idx="1"/>
          </p:nvPr>
        </p:nvSpPr>
        <p:spPr>
          <a:xfrm>
            <a:off x="838200" y="1825625"/>
            <a:ext cx="10515600" cy="741112"/>
          </a:xfrm>
          <a:prstGeom prst="rect">
            <a:avLst/>
          </a:prstGeom>
          <a:noFill/>
          <a:ln>
            <a:noFill/>
          </a:ln>
        </p:spPr>
        <p:txBody>
          <a:bodyPr spcFirstLastPara="1" wrap="square" lIns="91425" tIns="45700" rIns="91425" bIns="45700" anchor="t" anchorCtr="0">
            <a:noAutofit/>
          </a:bodyPr>
          <a:lstStyle/>
          <a:p>
            <a:pPr marL="360045" marR="0" lvl="0" indent="-320675" algn="l" rtl="0">
              <a:lnSpc>
                <a:spcPct val="70000"/>
              </a:lnSpc>
              <a:spcBef>
                <a:spcPts val="0"/>
              </a:spcBef>
              <a:spcAft>
                <a:spcPts val="0"/>
              </a:spcAft>
              <a:buClr>
                <a:schemeClr val="dk1"/>
              </a:buClr>
              <a:buSzPts val="1800"/>
              <a:buFont typeface="Arial"/>
              <a:buChar char="•"/>
            </a:pPr>
            <a:r>
              <a:rPr lang="fr-FR" sz="1800" b="0" i="0" u="none" strike="noStrike" cap="none">
                <a:latin typeface="Arial"/>
                <a:ea typeface="Arial"/>
                <a:cs typeface="Arial"/>
                <a:sym typeface="Arial"/>
              </a:rPr>
              <a:t>Groupe deux : Les entités sont toujours établies selon les conventions de catalogage matière. Les notices d’autorité sont comprises soit dans le fichier d’autorité de noms ou dans le fichier d’autorité de </a:t>
            </a:r>
            <a:r>
              <a:rPr lang="fr-FR" sz="1800">
                <a:latin typeface="Arial"/>
                <a:ea typeface="Arial"/>
                <a:cs typeface="Arial"/>
                <a:sym typeface="Arial"/>
              </a:rPr>
              <a:t>vedettes-matière</a:t>
            </a:r>
            <a:r>
              <a:rPr lang="fr-FR" sz="1800" b="0" i="0" u="none" strike="noStrike" cap="none">
                <a:latin typeface="Arial"/>
                <a:ea typeface="Arial"/>
                <a:cs typeface="Arial"/>
                <a:sym typeface="Arial"/>
              </a:rPr>
              <a:t>.</a:t>
            </a:r>
            <a:endParaRPr sz="1800"/>
          </a:p>
        </p:txBody>
      </p:sp>
      <p:sp>
        <p:nvSpPr>
          <p:cNvPr id="247" name="Google Shape;2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48" name="Google Shape;248;p30"/>
          <p:cNvSpPr txBox="1"/>
          <p:nvPr/>
        </p:nvSpPr>
        <p:spPr>
          <a:xfrm>
            <a:off x="1155032" y="2529972"/>
            <a:ext cx="4940968" cy="3874503"/>
          </a:xfrm>
          <a:prstGeom prst="rect">
            <a:avLst/>
          </a:prstGeom>
          <a:noFill/>
          <a:ln>
            <a:noFill/>
          </a:ln>
        </p:spPr>
        <p:txBody>
          <a:bodyPr spcFirstLastPara="1" wrap="square" lIns="91425" tIns="45700" rIns="91425" bIns="45700" anchor="t" anchorCtr="0">
            <a:noAutofit/>
          </a:bodyPr>
          <a:lstStyle/>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Aqueducs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Canaux</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Cimetières (Sites archéologiques)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Colonies de vacances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Concessions de terres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Dépôts de déchets dangereux</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Domaines (Lieux géographiques)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Écluses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Entités astronomiques (astéroïdes, comètes, galaxies, planètes. etc.</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Exploitations agricoles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Forêts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Forteresses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Îles qui ne sont pas des juridictions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Installations militaires (avant 1900 et inactives)</a:t>
            </a:r>
            <a:endParaRPr/>
          </a:p>
          <a:p>
            <a:pPr marL="352425" marR="0" lvl="0" indent="-3143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Jardins</a:t>
            </a:r>
            <a:endParaRPr/>
          </a:p>
          <a:p>
            <a:pPr marL="39497" marR="0" lvl="0" indent="0" algn="l" rtl="0">
              <a:lnSpc>
                <a:spcPct val="7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30"/>
          <p:cNvSpPr txBox="1"/>
          <p:nvPr/>
        </p:nvSpPr>
        <p:spPr>
          <a:xfrm>
            <a:off x="6096000" y="2529972"/>
            <a:ext cx="5257800" cy="3874503"/>
          </a:xfrm>
          <a:prstGeom prst="rect">
            <a:avLst/>
          </a:prstGeom>
          <a:noFill/>
          <a:ln>
            <a:noFill/>
          </a:ln>
        </p:spPr>
        <p:txBody>
          <a:bodyPr spcFirstLastPara="1" wrap="square" lIns="91425" tIns="45700" rIns="91425" bIns="45700" anchor="t" anchorCtr="0">
            <a:noAutofit/>
          </a:bodyPr>
          <a:lstStyle/>
          <a:p>
            <a:pPr marL="263525" marR="0" lvl="0" indent="-225425"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Lieux historiques (y compris les quartiers historiques hors des villes)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Mines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Parcs (Entités géographiques)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Parcs d'attractions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Pipelines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Places publiques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Ponts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Ports (Installations physiques)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Quais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Ranchs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Routes</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Terrains de golf</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Terrains de jeux </a:t>
            </a:r>
            <a:endParaRPr/>
          </a:p>
          <a:p>
            <a:pPr marL="39497" marR="0" lvl="0" indent="0" algn="l" rtl="0">
              <a:lnSpc>
                <a:spcPct val="7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Villes disparues (avant 1500)</a:t>
            </a:r>
            <a:endParaRPr/>
          </a:p>
        </p:txBody>
      </p:sp>
      <p:sp>
        <p:nvSpPr>
          <p:cNvPr id="250" name="Google Shape;25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92"/>
          <p:cNvSpPr/>
          <p:nvPr/>
        </p:nvSpPr>
        <p:spPr>
          <a:xfrm>
            <a:off x="273685" y="600656"/>
            <a:ext cx="11120029" cy="6037550"/>
          </a:xfrm>
          <a:prstGeom prst="rect">
            <a:avLst/>
          </a:prstGeom>
          <a:noFill/>
          <a:ln>
            <a:noFill/>
          </a:ln>
        </p:spPr>
        <p:txBody>
          <a:bodyPr spcFirstLastPara="1" wrap="square" lIns="91425" tIns="45700" rIns="91425" bIns="45700" anchor="t" anchorCtr="0">
            <a:noAutofit/>
          </a:bodyPr>
          <a:lstStyle/>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034	$d ‐120.8933990 $e ‐120.8933990 $f 40.1487839 $g 40.1487839 $2 gnis</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034	$d W1205336 $e W1205336 $f N0400856 $g N0400856 $2 gnis</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043	n-us-ca</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151	Greenville Rancheria</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368	$b Federally recognized Indian tribes $2 rvm</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370	$c États-Unis $e Greenville (Calif.) </a:t>
            </a:r>
            <a:r>
              <a:rPr lang="fr-FR" sz="1800" b="0" i="1" u="none" strike="noStrike" cap="none">
                <a:solidFill>
                  <a:schemeClr val="dk1"/>
                </a:solidFill>
                <a:latin typeface="Arial"/>
                <a:ea typeface="Arial"/>
                <a:cs typeface="Arial"/>
                <a:sym typeface="Arial"/>
              </a:rPr>
              <a:t>et peut-être </a:t>
            </a:r>
            <a:r>
              <a:rPr lang="fr-FR" sz="1800" b="0" i="0" u="none" strike="noStrike" cap="none">
                <a:solidFill>
                  <a:schemeClr val="dk1"/>
                </a:solidFill>
                <a:latin typeface="Arial"/>
                <a:ea typeface="Arial"/>
                <a:cs typeface="Arial"/>
                <a:sym typeface="Arial"/>
              </a:rPr>
              <a:t>$f Californie $2 lacnaf</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00" b="0" i="0" u="none" strike="noStrike" cap="none">
                <a:solidFill>
                  <a:schemeClr val="dk1"/>
                </a:solidFill>
                <a:latin typeface="Arial"/>
                <a:ea typeface="Arial"/>
                <a:cs typeface="Arial"/>
                <a:sym typeface="Arial"/>
              </a:rPr>
              <a:t>551	$w a $a Greenville Rancheria of Maidu Indians of California </a:t>
            </a:r>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667</a:t>
            </a:r>
            <a:endParaRPr sz="1800" b="0" i="0" u="none" strike="noStrike" cap="none">
              <a:solidFill>
                <a:schemeClr val="dk1"/>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00" b="0" i="0" u="none" strike="noStrike" cap="none">
                <a:solidFill>
                  <a:schemeClr val="dk1"/>
                </a:solidFill>
                <a:latin typeface="Arial"/>
                <a:ea typeface="Arial"/>
                <a:cs typeface="Arial"/>
                <a:sym typeface="Arial"/>
              </a:rPr>
              <a:t>670 	</a:t>
            </a:r>
            <a:r>
              <a:rPr lang="fr-FR" sz="1800" b="0" i="0" u="none" strike="noStrike" cap="none">
                <a:solidFill>
                  <a:srgbClr val="000000"/>
                </a:solidFill>
                <a:latin typeface="Arial"/>
                <a:ea typeface="Arial"/>
                <a:cs typeface="Arial"/>
                <a:sym typeface="Arial"/>
              </a:rPr>
              <a:t>Site Web de Greenville Rancheria , consulté le 7 mars 2013 $b page d’accueil (Greenville Rancheria; actuellement situé dans Indian Valley dans les montagnes de la Sierra Nevada en Californie du Nord; les bureaux du gouvernement tribal ont été historiquement situés à Redding, Red Bluff et Greenville, et se trouvent actuellement à Greenville) $u http://www.greenvillerancheria.com/</a:t>
            </a:r>
            <a:endParaRPr/>
          </a:p>
          <a:p>
            <a:pPr marL="899795" marR="0" lvl="0" indent="-899795"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670      	BIA Indian entities, 10 août 2012 $b (Greenville Rancheria, qui figurait auparavant dans la liste sous le nom Greenville Rancheria of Maidu Indians of California)</a:t>
            </a:r>
            <a:endParaRPr/>
          </a:p>
          <a:p>
            <a:pPr marL="899795" marR="0" lvl="0" indent="-899795"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670      	Wikipédia en anglais, 7 mars  2013 $b (Greenville Rancheria of Maidu Indians; The Greenville Rancheria of Maidu Indians of California est une tribu reconnue au niveau fédéral dans les comtés de Plumas et de Tehama;  Greenville Rancheria a son siège à Greenville, California)</a:t>
            </a:r>
            <a:endParaRPr/>
          </a:p>
          <a:p>
            <a:pPr marL="899795" marR="0" lvl="0" indent="-899795"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670      	GNIS, 7 mars 2013 $b (Greenville Rancheria, civil, Plumas County, California, 40.1487839° </a:t>
            </a:r>
            <a:endParaRPr sz="1800" b="0" i="0" u="none" strike="noStrike" cap="none">
              <a:solidFill>
                <a:srgbClr val="000000"/>
              </a:solidFill>
              <a:latin typeface="Arial"/>
              <a:ea typeface="Arial"/>
              <a:cs typeface="Arial"/>
              <a:sym typeface="Arial"/>
            </a:endParaRPr>
          </a:p>
          <a:p>
            <a:pPr marL="899795" marR="0" lvl="0" indent="-899795"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	-120.8933990° 40°08’56”N 120°53’36”W; designation: Administered Tribal)</a:t>
            </a:r>
            <a:endParaRPr/>
          </a:p>
          <a:p>
            <a:pPr marL="899795" marR="0" lvl="0" indent="-899795"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781 _6	$z Greenville Rancheria</a:t>
            </a:r>
            <a:endParaRPr sz="1800" b="0" i="0" u="none" strike="noStrike" cap="none">
              <a:solidFill>
                <a:schemeClr val="dk1"/>
              </a:solidFill>
              <a:latin typeface="Arial"/>
              <a:ea typeface="Arial"/>
              <a:cs typeface="Arial"/>
              <a:sym typeface="Arial"/>
            </a:endParaRPr>
          </a:p>
        </p:txBody>
      </p:sp>
      <p:sp>
        <p:nvSpPr>
          <p:cNvPr id="1648" name="Google Shape;1648;p192"/>
          <p:cNvSpPr txBox="1"/>
          <p:nvPr/>
        </p:nvSpPr>
        <p:spPr>
          <a:xfrm>
            <a:off x="10526412" y="235035"/>
            <a:ext cx="1295400" cy="1569660"/>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600" b="0" i="0" u="none" strike="noStrike" cap="none">
                <a:solidFill>
                  <a:schemeClr val="dk1"/>
                </a:solidFill>
                <a:latin typeface="Calibri"/>
                <a:ea typeface="Calibri"/>
                <a:cs typeface="Calibri"/>
                <a:sym typeface="Calibri"/>
              </a:rPr>
              <a:t>CRÉER UNE NOTICE D’AUTORITÉ POUR LE NOM ACTUEL</a:t>
            </a:r>
            <a:endParaRPr/>
          </a:p>
        </p:txBody>
      </p:sp>
      <p:sp>
        <p:nvSpPr>
          <p:cNvPr id="1649" name="Google Shape;1649;p19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650" name="Google Shape;1650;p1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180</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193"/>
          <p:cNvSpPr txBox="1">
            <a:spLocks noGrp="1"/>
          </p:cNvSpPr>
          <p:nvPr>
            <p:ph type="title"/>
          </p:nvPr>
        </p:nvSpPr>
        <p:spPr>
          <a:xfrm>
            <a:off x="881332" y="91956"/>
            <a:ext cx="10472468" cy="736091"/>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3400"/>
              <a:t>Codage des zones fixes pour le nom actuel</a:t>
            </a:r>
            <a:endParaRPr/>
          </a:p>
        </p:txBody>
      </p:sp>
      <p:graphicFrame>
        <p:nvGraphicFramePr>
          <p:cNvPr id="1656" name="Google Shape;1656;p193"/>
          <p:cNvGraphicFramePr/>
          <p:nvPr/>
        </p:nvGraphicFramePr>
        <p:xfrm>
          <a:off x="145296" y="935543"/>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v </a:t>
                      </a:r>
                      <a:r>
                        <a:rPr lang="fr-FR" sz="1400" b="1" i="0" u="none" strike="noStrike" cap="none">
                          <a:solidFill>
                            <a:srgbClr val="FF0000"/>
                          </a:solidFill>
                          <a:latin typeface="Calibri"/>
                          <a:ea typeface="Calibri"/>
                          <a:cs typeface="Calibri"/>
                          <a:sym typeface="Calibri"/>
                        </a:rPr>
                        <a:t>– </a:t>
                      </a:r>
                      <a:r>
                        <a:rPr lang="fr-FR" sz="1400" b="1" u="none" strike="noStrike" cap="none">
                          <a:solidFill>
                            <a:srgbClr val="FF0000"/>
                          </a:solidFill>
                        </a:rPr>
                        <a:t>Répertoire de vedettes-matière</a:t>
                      </a:r>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 Vedette appropriée pour utilisation comme vedette-matière secondaire</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a:t>
                      </a:r>
                      <a:r>
                        <a:rPr lang="fr-FR" sz="1400" b="1" i="0" u="none" strike="noStrike" cap="none">
                          <a:solidFill>
                            <a:srgbClr val="FF0000"/>
                          </a:solidFill>
                          <a:latin typeface="Calibri"/>
                          <a:ea typeface="Calibri"/>
                          <a:cs typeface="Calibri"/>
                          <a:sym typeface="Calibri"/>
                        </a:rPr>
                        <a:t>– Rappels conformes à la vedette</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657" name="Google Shape;1657;p1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181</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94"/>
          <p:cNvSpPr txBox="1">
            <a:spLocks noGrp="1"/>
          </p:cNvSpPr>
          <p:nvPr>
            <p:ph type="body" idx="1"/>
          </p:nvPr>
        </p:nvSpPr>
        <p:spPr>
          <a:xfrm>
            <a:off x="284975" y="236392"/>
            <a:ext cx="11295772" cy="62668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r>
              <a:rPr lang="fr-FR" sz="1800" b="0" i="0" u="none" strike="noStrike" cap="none">
                <a:latin typeface="Arial"/>
                <a:ea typeface="Arial"/>
                <a:cs typeface="Arial"/>
                <a:sym typeface="Arial"/>
              </a:rPr>
              <a:t>043</a:t>
            </a:r>
            <a:r>
              <a:rPr lang="fr-FR" sz="1800">
                <a:latin typeface="Arial"/>
                <a:ea typeface="Arial"/>
                <a:cs typeface="Arial"/>
                <a:sym typeface="Arial"/>
              </a:rPr>
              <a:t> </a:t>
            </a:r>
            <a:r>
              <a:rPr lang="fr-FR" sz="1800" b="0" i="0" u="none" strike="noStrike" cap="none">
                <a:latin typeface="Arial"/>
                <a:ea typeface="Arial"/>
                <a:cs typeface="Arial"/>
                <a:sym typeface="Arial"/>
              </a:rPr>
              <a:t> 	n‐us‐ca</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b="0" i="0" u="none" strike="noStrike" cap="none">
                <a:latin typeface="Arial"/>
                <a:ea typeface="Arial"/>
                <a:cs typeface="Arial"/>
                <a:sym typeface="Arial"/>
              </a:rPr>
              <a:t>151</a:t>
            </a:r>
            <a:r>
              <a:rPr lang="fr-FR" sz="1800">
                <a:latin typeface="Arial"/>
                <a:ea typeface="Arial"/>
                <a:cs typeface="Arial"/>
                <a:sym typeface="Arial"/>
              </a:rPr>
              <a:t>  	</a:t>
            </a:r>
            <a:r>
              <a:rPr lang="fr-FR" sz="1800" b="0" i="0" u="none" strike="noStrike" cap="none">
                <a:latin typeface="Arial"/>
                <a:ea typeface="Arial"/>
                <a:cs typeface="Arial"/>
                <a:sym typeface="Arial"/>
              </a:rPr>
              <a:t>Greenville Rancheria of Maidu Indians of California</a:t>
            </a:r>
            <a:endParaRPr sz="1800"/>
          </a:p>
          <a:p>
            <a:pPr marL="899795" lvl="0" indent="-899795" algn="l" rtl="0">
              <a:lnSpc>
                <a:spcPct val="90000"/>
              </a:lnSpc>
              <a:spcBef>
                <a:spcPts val="400"/>
              </a:spcBef>
              <a:spcAft>
                <a:spcPts val="0"/>
              </a:spcAft>
              <a:buSzPts val="1600"/>
              <a:buNone/>
            </a:pPr>
            <a:r>
              <a:rPr lang="fr-FR" sz="1800" b="0" i="0" u="none" strike="noStrike" cap="none">
                <a:latin typeface="Arial"/>
                <a:ea typeface="Arial"/>
                <a:cs typeface="Arial"/>
                <a:sym typeface="Arial"/>
              </a:rPr>
              <a:t>368</a:t>
            </a:r>
            <a:r>
              <a:rPr lang="fr-FR" sz="1800">
                <a:latin typeface="Arial"/>
                <a:ea typeface="Arial"/>
                <a:cs typeface="Arial"/>
                <a:sym typeface="Arial"/>
              </a:rPr>
              <a:t>  	</a:t>
            </a:r>
            <a:r>
              <a:rPr lang="fr-FR" sz="1800" b="0" i="0" u="none" strike="noStrike" cap="none">
                <a:latin typeface="Arial"/>
                <a:ea typeface="Arial"/>
                <a:cs typeface="Arial"/>
                <a:sym typeface="Arial"/>
              </a:rPr>
              <a:t>$b Federally recognized Indian tribes $2 </a:t>
            </a:r>
            <a:r>
              <a:rPr lang="fr-FR" sz="1800">
                <a:latin typeface="Arial"/>
                <a:ea typeface="Arial"/>
                <a:cs typeface="Arial"/>
                <a:sym typeface="Arial"/>
              </a:rPr>
              <a:t>rvm</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b="0" i="0" u="none" strike="noStrike" cap="none">
                <a:latin typeface="Arial"/>
                <a:ea typeface="Arial"/>
                <a:cs typeface="Arial"/>
                <a:sym typeface="Arial"/>
              </a:rPr>
              <a:t>370</a:t>
            </a:r>
            <a:r>
              <a:rPr lang="fr-FR" sz="1800">
                <a:latin typeface="Arial"/>
                <a:ea typeface="Arial"/>
                <a:cs typeface="Arial"/>
                <a:sym typeface="Arial"/>
              </a:rPr>
              <a:t>  	</a:t>
            </a:r>
            <a:r>
              <a:rPr lang="fr-FR" sz="1800" b="0" i="0" u="none" strike="noStrike" cap="none">
                <a:latin typeface="Arial"/>
                <a:ea typeface="Arial"/>
                <a:cs typeface="Arial"/>
                <a:sym typeface="Arial"/>
              </a:rPr>
              <a:t>$c États-Unis $e Greenville (Calif.) </a:t>
            </a:r>
            <a:r>
              <a:rPr lang="fr-FR" sz="1800" b="0" i="1" u="none" strike="noStrike" cap="none">
                <a:latin typeface="Arial"/>
                <a:ea typeface="Arial"/>
                <a:cs typeface="Arial"/>
                <a:sym typeface="Arial"/>
              </a:rPr>
              <a:t>et peut-être </a:t>
            </a:r>
            <a:r>
              <a:rPr lang="fr-FR" sz="1800" b="0" i="0" u="none" strike="noStrike" cap="none">
                <a:latin typeface="Arial"/>
                <a:ea typeface="Arial"/>
                <a:cs typeface="Arial"/>
                <a:sym typeface="Arial"/>
              </a:rPr>
              <a:t>$f Californie $2 lacnaf</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b="0" i="0" u="none" strike="noStrike" cap="none">
                <a:latin typeface="Arial"/>
                <a:ea typeface="Arial"/>
                <a:cs typeface="Arial"/>
                <a:sym typeface="Arial"/>
              </a:rPr>
              <a:t>451</a:t>
            </a:r>
            <a:r>
              <a:rPr lang="fr-FR" sz="1800">
                <a:latin typeface="Arial"/>
                <a:ea typeface="Arial"/>
                <a:cs typeface="Arial"/>
                <a:sym typeface="Arial"/>
              </a:rPr>
              <a:t>  	</a:t>
            </a:r>
            <a:r>
              <a:rPr lang="fr-FR" sz="1800" b="0" i="0" u="none" strike="noStrike" cap="none">
                <a:latin typeface="Arial"/>
                <a:ea typeface="Arial"/>
                <a:cs typeface="Arial"/>
                <a:sym typeface="Arial"/>
              </a:rPr>
              <a:t>Greenville Rancheria of Maidu Indians</a:t>
            </a:r>
            <a:endParaRPr sz="1800"/>
          </a:p>
          <a:p>
            <a:pPr marL="899795" marR="0" lvl="0" indent="-899795" algn="l" rtl="0">
              <a:lnSpc>
                <a:spcPct val="90000"/>
              </a:lnSpc>
              <a:spcBef>
                <a:spcPts val="400"/>
              </a:spcBef>
              <a:spcAft>
                <a:spcPts val="0"/>
              </a:spcAft>
              <a:buClr>
                <a:schemeClr val="dk1"/>
              </a:buClr>
              <a:buSzPts val="1600"/>
              <a:buFont typeface="Arial"/>
              <a:buNone/>
            </a:pPr>
            <a:r>
              <a:rPr lang="fr-FR" sz="1800" b="0" i="0" u="none" strike="noStrike" cap="none">
                <a:latin typeface="Arial"/>
                <a:ea typeface="Arial"/>
                <a:cs typeface="Arial"/>
                <a:sym typeface="Arial"/>
              </a:rPr>
              <a:t>551	$w b $a Greenville Rancheria</a:t>
            </a:r>
            <a:endParaRPr sz="1800"/>
          </a:p>
          <a:p>
            <a:pPr marL="899795" lvl="0" indent="-899795" algn="l" rtl="0">
              <a:lnSpc>
                <a:spcPct val="90000"/>
              </a:lnSpc>
              <a:spcBef>
                <a:spcPts val="400"/>
              </a:spcBef>
              <a:spcAft>
                <a:spcPts val="0"/>
              </a:spcAft>
              <a:buSzPts val="1600"/>
              <a:buNone/>
            </a:pPr>
            <a:r>
              <a:rPr lang="fr-FR" sz="1800" b="0" i="0" u="none" strike="noStrike" cap="none">
                <a:latin typeface="Arial"/>
                <a:ea typeface="Arial"/>
                <a:cs typeface="Arial"/>
                <a:sym typeface="Arial"/>
              </a:rPr>
              <a:t>667	</a:t>
            </a:r>
            <a:r>
              <a:rPr lang="fr-FR" sz="1800">
                <a:latin typeface="Arial"/>
                <a:ea typeface="Arial"/>
                <a:cs typeface="Arial"/>
                <a:sym typeface="Arial"/>
              </a:rPr>
              <a:t>UTILISATION COMME VEDETTE-MATIÈRE : Ce point d'accès ne peut pas être employé comme vedette-matière. Les œuvres sur ce lieu se trouvent sous </a:t>
            </a:r>
            <a:r>
              <a:rPr lang="fr-FR" sz="1800" b="0" i="0" u="none" strike="noStrike" cap="none">
                <a:latin typeface="Arial"/>
                <a:ea typeface="Arial"/>
                <a:cs typeface="Arial"/>
                <a:sym typeface="Arial"/>
              </a:rPr>
              <a:t>Greenville Rancheria.</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a:latin typeface="Arial"/>
                <a:ea typeface="Arial"/>
                <a:cs typeface="Arial"/>
                <a:sym typeface="Arial"/>
              </a:rPr>
              <a:t>670 	Site Web de Greenville Rancheria , consulté le 7 mars 2013 $b page d’accueil (Greenville Rancheria; actuellement situé dans Indian Valley dans les montagnes de la Sierra Nevada en Californie du Nord; les bureaux du gouvernement tribal ont été historiquement situés à Redding, Red Bluff et Greenville, et se trouvent actuellement à Greenville) $u http://www.greenvillerancheria.com/</a:t>
            </a:r>
            <a:endParaRPr sz="1800">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a:latin typeface="Arial"/>
                <a:ea typeface="Arial"/>
                <a:cs typeface="Arial"/>
                <a:sym typeface="Arial"/>
              </a:rPr>
              <a:t>670      	BIA Indian entities, 10 août 2012 $b (Greenville Rancheria, qui figurait auparavant dans la liste sous le nom Greenville Rancheria of Maidu Indians of California)</a:t>
            </a:r>
            <a:endParaRPr sz="1800">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a:latin typeface="Arial"/>
                <a:ea typeface="Arial"/>
                <a:cs typeface="Arial"/>
                <a:sym typeface="Arial"/>
              </a:rPr>
              <a:t>670      	Wikipédia en anglais, 7 mars  2013 $b (Greenville Rancheria of Maidu Indians; The Greenville Rancheria of Maidu Indians of California est une tribu reconnue au niveau fédéral dans les comtés de Plumas et de Tehama;  Greenville Rancheria a son siège à Greenville, California)</a:t>
            </a:r>
            <a:endParaRPr sz="1800">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a:latin typeface="Arial"/>
                <a:ea typeface="Arial"/>
                <a:cs typeface="Arial"/>
                <a:sym typeface="Arial"/>
              </a:rPr>
              <a:t>670      	GNIS, 7 mars 2013 $b (Greenville Rancheria, civil, Plumas County, California, 40.1487839° </a:t>
            </a:r>
            <a:endParaRPr sz="1800">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1800">
                <a:latin typeface="Arial"/>
                <a:ea typeface="Arial"/>
                <a:cs typeface="Arial"/>
                <a:sym typeface="Arial"/>
              </a:rPr>
              <a:t>	-120.8933990° 40°08’56”N 120°53’36”W; designation: Administered Tribal)</a:t>
            </a:r>
            <a:endParaRPr sz="1800">
              <a:latin typeface="Arial"/>
              <a:ea typeface="Arial"/>
              <a:cs typeface="Arial"/>
              <a:sym typeface="Arial"/>
            </a:endParaRPr>
          </a:p>
          <a:p>
            <a:pPr marL="0" lvl="0" indent="0" algn="l" rtl="0">
              <a:lnSpc>
                <a:spcPct val="90000"/>
              </a:lnSpc>
              <a:spcBef>
                <a:spcPts val="400"/>
              </a:spcBef>
              <a:spcAft>
                <a:spcPts val="0"/>
              </a:spcAft>
              <a:buSzPts val="1600"/>
              <a:buNone/>
            </a:pPr>
            <a:r>
              <a:rPr lang="fr-FR" sz="1800" b="0" i="0" u="none" strike="noStrike" cap="none">
                <a:latin typeface="Arial"/>
                <a:ea typeface="Arial"/>
                <a:cs typeface="Arial"/>
                <a:sym typeface="Arial"/>
              </a:rPr>
              <a:t>781</a:t>
            </a:r>
            <a:r>
              <a:rPr lang="fr-FR" sz="1800">
                <a:latin typeface="Arial"/>
                <a:ea typeface="Arial"/>
                <a:cs typeface="Arial"/>
                <a:sym typeface="Arial"/>
              </a:rPr>
              <a:t>  6</a:t>
            </a:r>
            <a:r>
              <a:rPr lang="fr-FR" sz="1800" b="0" i="0" u="none" strike="noStrike" cap="none">
                <a:latin typeface="Arial"/>
                <a:ea typeface="Arial"/>
                <a:cs typeface="Arial"/>
                <a:sym typeface="Arial"/>
              </a:rPr>
              <a:t> $z</a:t>
            </a:r>
            <a:endParaRPr sz="1800" b="0" i="0" u="none" strike="noStrike" cap="none">
              <a:latin typeface="Arial"/>
              <a:ea typeface="Arial"/>
              <a:cs typeface="Arial"/>
              <a:sym typeface="Arial"/>
            </a:endParaRPr>
          </a:p>
        </p:txBody>
      </p:sp>
      <p:sp>
        <p:nvSpPr>
          <p:cNvPr id="1663" name="Google Shape;1663;p194"/>
          <p:cNvSpPr txBox="1"/>
          <p:nvPr/>
        </p:nvSpPr>
        <p:spPr>
          <a:xfrm>
            <a:off x="10526412" y="235035"/>
            <a:ext cx="1295400" cy="1569660"/>
          </a:xfrm>
          <a:prstGeom prst="rect">
            <a:avLst/>
          </a:prstGeom>
          <a:noFill/>
          <a:ln w="9525" cap="flat" cmpd="sng">
            <a:solidFill>
              <a:srgbClr val="7F6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600" b="0" i="0" u="none" strike="noStrike" cap="none">
                <a:solidFill>
                  <a:schemeClr val="dk1"/>
                </a:solidFill>
                <a:latin typeface="Calibri"/>
                <a:ea typeface="Calibri"/>
                <a:cs typeface="Calibri"/>
                <a:sym typeface="Calibri"/>
              </a:rPr>
              <a:t>CRÉER UNE NOTICE D’AUTORITÉ POUR LE NOM ANCIEN</a:t>
            </a:r>
            <a:endParaRPr/>
          </a:p>
        </p:txBody>
      </p:sp>
      <p:sp>
        <p:nvSpPr>
          <p:cNvPr id="1664" name="Google Shape;1664;p19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1665" name="Google Shape;1665;p1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182</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195"/>
          <p:cNvSpPr txBox="1">
            <a:spLocks noGrp="1"/>
          </p:cNvSpPr>
          <p:nvPr>
            <p:ph type="title"/>
          </p:nvPr>
        </p:nvSpPr>
        <p:spPr>
          <a:xfrm>
            <a:off x="996350" y="48823"/>
            <a:ext cx="10357450" cy="678582"/>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3400"/>
              <a:t>Codage des zones fixes pour le nom ancien</a:t>
            </a:r>
            <a:endParaRPr/>
          </a:p>
        </p:txBody>
      </p:sp>
      <p:graphicFrame>
        <p:nvGraphicFramePr>
          <p:cNvPr id="1671" name="Google Shape;1671;p195"/>
          <p:cNvGraphicFramePr/>
          <p:nvPr/>
        </p:nvGraphicFramePr>
        <p:xfrm>
          <a:off x="222501" y="819069"/>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n </a:t>
                      </a:r>
                      <a:r>
                        <a:rPr lang="fr-FR" sz="1400" b="1" i="0" u="none" strike="noStrike" cap="none">
                          <a:solidFill>
                            <a:srgbClr val="FF0000"/>
                          </a:solidFill>
                          <a:latin typeface="Calibri"/>
                          <a:ea typeface="Calibri"/>
                          <a:cs typeface="Calibri"/>
                          <a:sym typeface="Calibri"/>
                        </a:rPr>
                        <a:t>– Sans objet</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b – Vedette non appropriée pour utilisation comme vedette-matière secondaire</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a:t>
                      </a:r>
                      <a:r>
                        <a:rPr lang="fr-FR" sz="1400" b="1" i="0" u="none" strike="noStrike" cap="none">
                          <a:solidFill>
                            <a:srgbClr val="FF0000"/>
                          </a:solidFill>
                          <a:latin typeface="Calibri"/>
                          <a:ea typeface="Calibri"/>
                          <a:cs typeface="Calibri"/>
                          <a:sym typeface="Calibri"/>
                        </a:rPr>
                        <a:t>– Rappels conformes à la vedette</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672" name="Google Shape;1672;p1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183</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96"/>
          <p:cNvSpPr txBox="1">
            <a:spLocks noGrp="1"/>
          </p:cNvSpPr>
          <p:nvPr>
            <p:ph type="body" idx="1"/>
          </p:nvPr>
        </p:nvSpPr>
        <p:spPr>
          <a:xfrm>
            <a:off x="200687" y="227057"/>
            <a:ext cx="11468799" cy="6408953"/>
          </a:xfrm>
          <a:prstGeom prst="rect">
            <a:avLst/>
          </a:prstGeom>
          <a:noFill/>
          <a:ln>
            <a:noFill/>
          </a:ln>
        </p:spPr>
        <p:txBody>
          <a:bodyPr spcFirstLastPara="1" wrap="square" lIns="91425" tIns="45700" rIns="91425" bIns="45700" anchor="t" anchorCtr="0">
            <a:noAutofit/>
          </a:bodyPr>
          <a:lstStyle/>
          <a:p>
            <a:pPr marL="899795" marR="0" lvl="0" indent="-899795" algn="l" rtl="0">
              <a:lnSpc>
                <a:spcPct val="90000"/>
              </a:lnSpc>
              <a:spcBef>
                <a:spcPts val="0"/>
              </a:spcBef>
              <a:spcAft>
                <a:spcPts val="0"/>
              </a:spcAft>
              <a:buClr>
                <a:schemeClr val="dk1"/>
              </a:buClr>
              <a:buSzPts val="1600"/>
              <a:buFont typeface="Arial"/>
              <a:buNone/>
            </a:pPr>
            <a:r>
              <a:rPr lang="fr-FR" sz="2000" b="0" i="0" u="none" strike="noStrike" cap="none">
                <a:latin typeface="Arial"/>
                <a:ea typeface="Arial"/>
                <a:cs typeface="Arial"/>
                <a:sym typeface="Arial"/>
              </a:rPr>
              <a:t>043	n‐us‐tx</a:t>
            </a:r>
            <a:endParaRPr sz="2000" b="0" i="0" u="none" strike="noStrike" cap="none">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046	$q 2001‐09‐01 $2 edtf</a:t>
            </a:r>
            <a:endParaRPr sz="2000" b="0" i="0" u="none" strike="noStrike" cap="none">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151	Brazos Valley Groundwater Conservation District (Tex.)</a:t>
            </a:r>
            <a:endParaRPr sz="2000"/>
          </a:p>
          <a:p>
            <a:pPr marL="899795" lvl="0" indent="-899795" algn="l" rtl="0">
              <a:lnSpc>
                <a:spcPct val="90000"/>
              </a:lnSpc>
              <a:spcBef>
                <a:spcPts val="400"/>
              </a:spcBef>
              <a:spcAft>
                <a:spcPts val="0"/>
              </a:spcAft>
              <a:buSzPts val="1600"/>
              <a:buNone/>
            </a:pPr>
            <a:r>
              <a:rPr lang="fr-FR" sz="2000" b="0" i="0" u="none" strike="noStrike" cap="none">
                <a:latin typeface="Arial"/>
                <a:ea typeface="Arial"/>
                <a:cs typeface="Arial"/>
                <a:sym typeface="Arial"/>
              </a:rPr>
              <a:t>368	$b </a:t>
            </a:r>
            <a:r>
              <a:rPr lang="fr-FR" sz="2000">
                <a:latin typeface="Arial"/>
                <a:ea typeface="Arial"/>
                <a:cs typeface="Arial"/>
                <a:sym typeface="Arial"/>
              </a:rPr>
              <a:t>Districts de conservation </a:t>
            </a:r>
            <a:r>
              <a:rPr lang="fr-FR" sz="2000" b="0" i="1" u="none" strike="noStrike" cap="none">
                <a:latin typeface="Arial"/>
                <a:ea typeface="Arial"/>
                <a:cs typeface="Arial"/>
                <a:sym typeface="Arial"/>
              </a:rPr>
              <a:t>ou peut-être </a:t>
            </a:r>
            <a:r>
              <a:rPr lang="fr-FR" sz="2000" b="0" i="0" u="none" strike="noStrike" cap="none">
                <a:latin typeface="Arial"/>
                <a:ea typeface="Arial"/>
                <a:cs typeface="Arial"/>
                <a:sym typeface="Arial"/>
              </a:rPr>
              <a:t>$b </a:t>
            </a:r>
            <a:r>
              <a:rPr lang="fr-FR" sz="2000">
                <a:latin typeface="Arial"/>
                <a:ea typeface="Arial"/>
                <a:cs typeface="Arial"/>
                <a:sym typeface="Arial"/>
              </a:rPr>
              <a:t>Districts des eaux </a:t>
            </a:r>
            <a:r>
              <a:rPr lang="fr-FR" sz="2000" b="0" i="0" u="none" strike="noStrike" cap="none">
                <a:latin typeface="Arial"/>
                <a:ea typeface="Arial"/>
                <a:cs typeface="Arial"/>
                <a:sym typeface="Arial"/>
              </a:rPr>
              <a:t>$2 </a:t>
            </a:r>
            <a:r>
              <a:rPr lang="fr-FR" sz="2000">
                <a:latin typeface="Arial"/>
                <a:ea typeface="Arial"/>
                <a:cs typeface="Arial"/>
                <a:sym typeface="Arial"/>
              </a:rPr>
              <a:t>rvm</a:t>
            </a:r>
            <a:endParaRPr sz="2000" b="0" i="0" u="none" strike="noStrike" cap="none">
              <a:latin typeface="Arial"/>
              <a:ea typeface="Arial"/>
              <a:cs typeface="Arial"/>
              <a:sym typeface="Arial"/>
            </a:endParaRPr>
          </a:p>
          <a:p>
            <a:pPr marL="0" lvl="0" indent="0" algn="l" rtl="0">
              <a:lnSpc>
                <a:spcPct val="90000"/>
              </a:lnSpc>
              <a:spcBef>
                <a:spcPts val="400"/>
              </a:spcBef>
              <a:spcAft>
                <a:spcPts val="0"/>
              </a:spcAft>
              <a:buSzPts val="1600"/>
              <a:buNone/>
            </a:pPr>
            <a:r>
              <a:rPr lang="fr-FR" sz="2000">
                <a:latin typeface="Arial"/>
                <a:ea typeface="Arial"/>
                <a:cs typeface="Arial"/>
                <a:sym typeface="Arial"/>
              </a:rPr>
              <a:t>370 </a:t>
            </a:r>
            <a:r>
              <a:rPr lang="fr-FR" sz="2000" b="0" i="0" u="none" strike="noStrike" cap="none">
                <a:latin typeface="Arial"/>
                <a:ea typeface="Arial"/>
                <a:cs typeface="Arial"/>
                <a:sym typeface="Arial"/>
              </a:rPr>
              <a:t>$c États-Unis $e Hearne (Tex.) $f Brazos (Tex.) $f Robertson (Tex.) $2 lacnaf</a:t>
            </a:r>
            <a:endParaRPr sz="2000" b="0" i="0" u="none" strike="noStrike" cap="none">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600"/>
              <a:buFont typeface="Arial"/>
              <a:buNone/>
            </a:pPr>
            <a:endParaRPr sz="2000" b="0" i="0" u="none" strike="noStrike" cap="none">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371</a:t>
            </a:r>
            <a:r>
              <a:rPr lang="fr-FR" sz="2000" b="0" i="0" u="none" strike="noStrike" cap="none">
                <a:latin typeface="Calibri"/>
                <a:ea typeface="Calibri"/>
                <a:cs typeface="Calibri"/>
                <a:sym typeface="Calibri"/>
              </a:rPr>
              <a:t>	</a:t>
            </a:r>
            <a:r>
              <a:rPr lang="fr-FR" sz="2000" b="0" i="0" u="none" strike="noStrike" cap="none">
                <a:latin typeface="Arial"/>
                <a:ea typeface="Arial"/>
                <a:cs typeface="Arial"/>
                <a:sym typeface="Arial"/>
              </a:rPr>
              <a:t>112 West 3rd Street $b Hearne $c TX $e 77859</a:t>
            </a:r>
            <a:endParaRPr sz="20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2000" b="0" i="0" u="none" strike="noStrike" cap="none">
                <a:latin typeface="Arial"/>
                <a:ea typeface="Arial"/>
                <a:cs typeface="Arial"/>
                <a:sym typeface="Arial"/>
              </a:rPr>
              <a:t>372	</a:t>
            </a:r>
            <a:r>
              <a:rPr lang="fr-FR" sz="2000">
                <a:latin typeface="Arial"/>
                <a:ea typeface="Arial"/>
                <a:cs typeface="Arial"/>
                <a:sym typeface="Arial"/>
              </a:rPr>
              <a:t>Eau—Conservation $2 rvm </a:t>
            </a:r>
            <a:r>
              <a:rPr lang="fr-FR" sz="2000" b="0" i="1" u="none" strike="noStrike" cap="none">
                <a:latin typeface="Arial"/>
                <a:ea typeface="Arial"/>
                <a:cs typeface="Arial"/>
                <a:sym typeface="Arial"/>
              </a:rPr>
              <a:t>ou peut-être </a:t>
            </a:r>
            <a:r>
              <a:rPr lang="fr-FR" sz="2000">
                <a:latin typeface="Arial"/>
                <a:ea typeface="Arial"/>
                <a:cs typeface="Arial"/>
                <a:sym typeface="Arial"/>
              </a:rPr>
              <a:t>Eau--Conservation‐‐</a:t>
            </a:r>
            <a:r>
              <a:rPr lang="fr-FR" sz="2000" b="0" i="0" u="none" strike="noStrike" cap="none">
                <a:latin typeface="Arial"/>
                <a:ea typeface="Arial"/>
                <a:cs typeface="Arial"/>
                <a:sym typeface="Arial"/>
              </a:rPr>
              <a:t>Texas‐‐Brazos $a </a:t>
            </a:r>
            <a:r>
              <a:rPr lang="fr-FR" sz="2000">
                <a:latin typeface="Arial"/>
                <a:ea typeface="Arial"/>
                <a:cs typeface="Arial"/>
                <a:sym typeface="Arial"/>
              </a:rPr>
              <a:t>Eau--Conservation‐‐</a:t>
            </a:r>
            <a:r>
              <a:rPr lang="fr-FR" sz="2000" b="0" i="0" u="none" strike="noStrike" cap="none">
                <a:latin typeface="Arial"/>
                <a:ea typeface="Arial"/>
                <a:cs typeface="Arial"/>
                <a:sym typeface="Arial"/>
              </a:rPr>
              <a:t>Texas‐‐</a:t>
            </a:r>
            <a:endParaRPr sz="2000"/>
          </a:p>
          <a:p>
            <a:pPr marL="899795" lvl="0" indent="-899795" algn="l" rtl="0">
              <a:lnSpc>
                <a:spcPct val="90000"/>
              </a:lnSpc>
              <a:spcBef>
                <a:spcPts val="400"/>
              </a:spcBef>
              <a:spcAft>
                <a:spcPts val="0"/>
              </a:spcAft>
              <a:buSzPts val="1600"/>
              <a:buNone/>
            </a:pPr>
            <a:r>
              <a:rPr lang="fr-FR" sz="2000" b="0" i="0" u="none" strike="noStrike" cap="none">
                <a:latin typeface="Arial"/>
                <a:ea typeface="Arial"/>
                <a:cs typeface="Arial"/>
                <a:sym typeface="Arial"/>
              </a:rPr>
              <a:t>	Robertson</a:t>
            </a:r>
            <a:r>
              <a:rPr lang="fr-FR" sz="2000">
                <a:latin typeface="Arial"/>
                <a:ea typeface="Arial"/>
                <a:cs typeface="Arial"/>
                <a:sym typeface="Arial"/>
              </a:rPr>
              <a:t> </a:t>
            </a:r>
            <a:r>
              <a:rPr lang="fr-FR" sz="2000" b="0" i="0" u="none" strike="noStrike" cap="none">
                <a:latin typeface="Arial"/>
                <a:ea typeface="Arial"/>
                <a:cs typeface="Arial"/>
                <a:sym typeface="Arial"/>
              </a:rPr>
              <a:t> $2 </a:t>
            </a:r>
            <a:r>
              <a:rPr lang="fr-FR" sz="2000">
                <a:latin typeface="Arial"/>
                <a:ea typeface="Arial"/>
                <a:cs typeface="Arial"/>
                <a:sym typeface="Arial"/>
              </a:rPr>
              <a:t>rvm</a:t>
            </a:r>
            <a:endParaRPr sz="2000" b="0" i="0" u="none" strike="noStrike" cap="none">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451	BVGCD (Tex.)</a:t>
            </a:r>
            <a:endParaRPr sz="2000"/>
          </a:p>
          <a:p>
            <a:pPr marL="899795" lvl="0" indent="-899795" algn="l" rtl="0">
              <a:lnSpc>
                <a:spcPct val="90000"/>
              </a:lnSpc>
              <a:spcBef>
                <a:spcPts val="400"/>
              </a:spcBef>
              <a:spcAft>
                <a:spcPts val="0"/>
              </a:spcAft>
              <a:buSzPts val="1600"/>
              <a:buNone/>
            </a:pPr>
            <a:r>
              <a:rPr lang="fr-FR" sz="2000">
                <a:latin typeface="Arial"/>
                <a:ea typeface="Arial"/>
                <a:cs typeface="Arial"/>
                <a:sym typeface="Arial"/>
              </a:rPr>
              <a:t>670	The Brazos Valley Groundwater Conservation District, 2011 : $b p. 10 (dans Eastern Central</a:t>
            </a:r>
            <a:endParaRPr sz="2000">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2000">
                <a:latin typeface="Arial"/>
                <a:ea typeface="Arial"/>
                <a:cs typeface="Arial"/>
                <a:sym typeface="Arial"/>
              </a:rPr>
              <a:t>	Texas; BVGCD) p. 45 (créé par la législature de l'État en tant que district temporaire en 2001, à compter du 1er septembre 2001; rendu permanent en 2002)</a:t>
            </a:r>
            <a:endParaRPr sz="2000">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2000">
                <a:latin typeface="Arial"/>
                <a:ea typeface="Arial"/>
                <a:cs typeface="Arial"/>
                <a:sym typeface="Arial"/>
              </a:rPr>
              <a:t>670 	Site Web de Brazos Valley Groundwater Conservation District , consulté le 7 mars 2013 $b (Brazos Valley Groundwater Conservation District; un gouvernement local à but non lucratif qui a été créé avec une directive pour protéger et conserver les ressources en eaux souterraines des comtés de Brazos et de Robertson; 112 West 3rd Street, Hearne, TX 77859) $u </a:t>
            </a:r>
            <a:r>
              <a:rPr lang="fr-FR" sz="2000" u="sng">
                <a:solidFill>
                  <a:schemeClr val="hlink"/>
                </a:solidFill>
                <a:latin typeface="Arial"/>
                <a:ea typeface="Arial"/>
                <a:cs typeface="Arial"/>
                <a:sym typeface="Arial"/>
                <a:hlinkClick r:id="rId3"/>
              </a:rPr>
              <a:t>http://brazosvalleygcd.org/</a:t>
            </a:r>
            <a:r>
              <a:rPr lang="fr-FR" sz="2000">
                <a:latin typeface="Arial"/>
                <a:ea typeface="Arial"/>
                <a:cs typeface="Arial"/>
                <a:sym typeface="Arial"/>
              </a:rPr>
              <a:t> </a:t>
            </a:r>
            <a:endParaRPr sz="2000">
              <a:latin typeface="Arial"/>
              <a:ea typeface="Arial"/>
              <a:cs typeface="Arial"/>
              <a:sym typeface="Arial"/>
            </a:endParaRPr>
          </a:p>
          <a:p>
            <a:pPr marL="899795" lvl="0" indent="-899795" algn="l" rtl="0">
              <a:lnSpc>
                <a:spcPct val="90000"/>
              </a:lnSpc>
              <a:spcBef>
                <a:spcPts val="400"/>
              </a:spcBef>
              <a:spcAft>
                <a:spcPts val="0"/>
              </a:spcAft>
              <a:buSzPts val="1600"/>
              <a:buNone/>
            </a:pPr>
            <a:r>
              <a:rPr lang="fr-FR" sz="2000">
                <a:latin typeface="Arial"/>
                <a:ea typeface="Arial"/>
                <a:cs typeface="Arial"/>
                <a:sym typeface="Arial"/>
              </a:rPr>
              <a:t>675 	GNIS, 7 mars 2013</a:t>
            </a:r>
            <a:endParaRPr sz="2000">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781 _</a:t>
            </a:r>
            <a:r>
              <a:rPr lang="fr-FR" sz="2000">
                <a:latin typeface="Arial"/>
                <a:ea typeface="Arial"/>
                <a:cs typeface="Arial"/>
                <a:sym typeface="Arial"/>
              </a:rPr>
              <a:t>6</a:t>
            </a:r>
            <a:r>
              <a:rPr lang="fr-FR" sz="2000" b="0" i="0" u="none" strike="noStrike" cap="none">
                <a:latin typeface="Arial"/>
                <a:ea typeface="Arial"/>
                <a:cs typeface="Arial"/>
                <a:sym typeface="Arial"/>
              </a:rPr>
              <a:t> $z Texas $z Brazos Valley Groundwater Conservation District $2 lacnaf</a:t>
            </a:r>
            <a:endParaRPr sz="2000"/>
          </a:p>
        </p:txBody>
      </p:sp>
      <p:sp>
        <p:nvSpPr>
          <p:cNvPr id="1678" name="Google Shape;1678;p1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184</a:t>
            </a:fld>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197"/>
          <p:cNvSpPr txBox="1">
            <a:spLocks noGrp="1"/>
          </p:cNvSpPr>
          <p:nvPr>
            <p:ph type="title"/>
          </p:nvPr>
        </p:nvSpPr>
        <p:spPr>
          <a:xfrm>
            <a:off x="910086" y="192597"/>
            <a:ext cx="10371827" cy="549186"/>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3400"/>
              <a:t>Codage des zones fixes pour Brazos Valley</a:t>
            </a:r>
            <a:endParaRPr/>
          </a:p>
        </p:txBody>
      </p:sp>
      <p:graphicFrame>
        <p:nvGraphicFramePr>
          <p:cNvPr id="1684" name="Google Shape;1684;p197"/>
          <p:cNvGraphicFramePr/>
          <p:nvPr/>
        </p:nvGraphicFramePr>
        <p:xfrm>
          <a:off x="145296" y="935543"/>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v </a:t>
                      </a:r>
                      <a:r>
                        <a:rPr lang="fr-FR" sz="1400" b="1" i="0" u="none" strike="noStrike" cap="none">
                          <a:solidFill>
                            <a:srgbClr val="FF0000"/>
                          </a:solidFill>
                          <a:latin typeface="Calibri"/>
                          <a:ea typeface="Calibri"/>
                          <a:cs typeface="Calibri"/>
                          <a:sym typeface="Calibri"/>
                        </a:rPr>
                        <a:t>– </a:t>
                      </a:r>
                      <a:r>
                        <a:rPr lang="fr-FR" sz="1400" b="1" u="none" strike="noStrike" cap="none">
                          <a:solidFill>
                            <a:srgbClr val="FF0000"/>
                          </a:solidFill>
                        </a:rPr>
                        <a:t>Répertoire de vedettes-matière</a:t>
                      </a:r>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 Vedette appropriée pour utilisation comme vedette-matière secondaire</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a:t>
                      </a:r>
                      <a:r>
                        <a:rPr lang="fr-FR" sz="1400" b="1" i="0" u="none" strike="noStrike" cap="none">
                          <a:solidFill>
                            <a:srgbClr val="FF0000"/>
                          </a:solidFill>
                          <a:latin typeface="Calibri"/>
                          <a:ea typeface="Calibri"/>
                          <a:cs typeface="Calibri"/>
                          <a:sym typeface="Calibri"/>
                        </a:rPr>
                        <a:t>– Rappels conformes à la vedette</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685" name="Google Shape;1685;p1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185</a:t>
            </a:fld>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198"/>
          <p:cNvSpPr txBox="1">
            <a:spLocks noGrp="1"/>
          </p:cNvSpPr>
          <p:nvPr>
            <p:ph type="body" idx="1"/>
          </p:nvPr>
        </p:nvSpPr>
        <p:spPr>
          <a:xfrm>
            <a:off x="231281" y="164014"/>
            <a:ext cx="11423690" cy="6693986"/>
          </a:xfrm>
          <a:prstGeom prst="rect">
            <a:avLst/>
          </a:prstGeom>
          <a:noFill/>
          <a:ln>
            <a:noFill/>
          </a:ln>
        </p:spPr>
        <p:txBody>
          <a:bodyPr spcFirstLastPara="1" wrap="square" lIns="91425" tIns="45700" rIns="91425" bIns="45700" anchor="t" anchorCtr="0">
            <a:noAutofit/>
          </a:bodyPr>
          <a:lstStyle/>
          <a:p>
            <a:pPr marL="899795" marR="0" lvl="0" indent="-899795" algn="l" rtl="0">
              <a:lnSpc>
                <a:spcPct val="90000"/>
              </a:lnSpc>
              <a:spcBef>
                <a:spcPts val="0"/>
              </a:spcBef>
              <a:spcAft>
                <a:spcPts val="0"/>
              </a:spcAft>
              <a:buClr>
                <a:schemeClr val="dk1"/>
              </a:buClr>
              <a:buSzPts val="1500"/>
              <a:buFont typeface="Arial"/>
              <a:buNone/>
            </a:pPr>
            <a:r>
              <a:rPr lang="fr-FR" sz="1800" b="0" i="0" u="none" strike="noStrike" cap="none">
                <a:latin typeface="Arial"/>
                <a:ea typeface="Arial"/>
                <a:cs typeface="Arial"/>
                <a:sym typeface="Arial"/>
              </a:rPr>
              <a:t>034	$d W0535130 $e W0535130 $f N0474140 $g N0474140 $2 cgndb046</a:t>
            </a:r>
            <a:endParaRPr sz="1800"/>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034	$d ‐53.8582999 $e ‐53.8582999 $f 47.6943999 $g 47.6943999 $2 cgndb</a:t>
            </a:r>
            <a:endParaRPr sz="1800"/>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034	$d W0535300 $e W0535300 $f N0474100 $g N0474100 $2 wikiped</a:t>
            </a:r>
            <a:endParaRPr sz="1800"/>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034	$d W0535700 $e W0535700 $f N0474200 $g N0474200 $2 nlaci</a:t>
            </a:r>
            <a:endParaRPr sz="1800" b="0" i="0" u="none" strike="noStrike" cap="none">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043	n-cn-nf</a:t>
            </a:r>
            <a:endParaRPr sz="1800" b="0" i="0" u="none" strike="noStrike" cap="none">
              <a:latin typeface="Arial"/>
              <a:ea typeface="Arial"/>
              <a:cs typeface="Arial"/>
              <a:sym typeface="Arial"/>
            </a:endParaRPr>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046	$q 1869 $r [..1960] $2 edtf</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500"/>
              <a:buFont typeface="Arial"/>
              <a:buAutoNum type="arabicPlain" startAt="151"/>
            </a:pPr>
            <a:r>
              <a:rPr lang="fr-FR" sz="1800" b="0" i="0" u="none" strike="noStrike" cap="none">
                <a:latin typeface="Arial"/>
                <a:ea typeface="Arial"/>
                <a:cs typeface="Arial"/>
                <a:sym typeface="Arial"/>
              </a:rPr>
              <a:t>Rantem (</a:t>
            </a:r>
            <a:r>
              <a:rPr lang="fr-FR" sz="1800">
                <a:latin typeface="Arial"/>
                <a:ea typeface="Arial"/>
                <a:cs typeface="Arial"/>
                <a:sym typeface="Arial"/>
              </a:rPr>
              <a:t>T.-N.</a:t>
            </a:r>
            <a:r>
              <a:rPr lang="fr-FR" sz="1800" b="0" i="0" u="none" strike="noStrike" cap="none">
                <a:latin typeface="Arial"/>
                <a:ea typeface="Arial"/>
                <a:cs typeface="Arial"/>
                <a:sym typeface="Arial"/>
              </a:rPr>
              <a:t>)</a:t>
            </a:r>
            <a:r>
              <a:rPr lang="fr-FR" sz="1800">
                <a:latin typeface="Arial"/>
                <a:ea typeface="Arial"/>
                <a:cs typeface="Arial"/>
                <a:sym typeface="Arial"/>
              </a:rPr>
              <a:t>   </a:t>
            </a:r>
            <a:r>
              <a:rPr lang="fr-FR" sz="1800" b="0" i="0" u="none" strike="noStrike" cap="none">
                <a:latin typeface="Arial"/>
                <a:ea typeface="Arial"/>
                <a:cs typeface="Arial"/>
                <a:sym typeface="Arial"/>
              </a:rPr>
              <a:t> </a:t>
            </a:r>
            <a:r>
              <a:rPr lang="fr-FR" sz="1800" b="0" i="1" u="none" strike="noStrike" cap="none">
                <a:latin typeface="Arial"/>
                <a:ea typeface="Arial"/>
                <a:cs typeface="Arial"/>
                <a:sym typeface="Arial"/>
              </a:rPr>
              <a:t>et non</a:t>
            </a:r>
            <a:r>
              <a:rPr lang="fr-FR" sz="1800" i="1">
                <a:latin typeface="Arial"/>
                <a:ea typeface="Arial"/>
                <a:cs typeface="Arial"/>
                <a:sym typeface="Arial"/>
              </a:rPr>
              <a:t>   </a:t>
            </a:r>
            <a:r>
              <a:rPr lang="fr-FR" sz="1800" b="0" i="0" u="none" strike="noStrike" cap="none">
                <a:latin typeface="Arial"/>
                <a:ea typeface="Arial"/>
                <a:cs typeface="Arial"/>
                <a:sym typeface="Arial"/>
              </a:rPr>
              <a:t> Rantem (</a:t>
            </a:r>
            <a:r>
              <a:rPr lang="fr-FR" sz="1800">
                <a:latin typeface="Arial"/>
                <a:ea typeface="Arial"/>
                <a:cs typeface="Arial"/>
                <a:sym typeface="Arial"/>
              </a:rPr>
              <a:t>T.-N.-L.</a:t>
            </a:r>
            <a:r>
              <a:rPr lang="fr-FR" sz="1800" b="0" i="0" u="none" strike="noStrike" cap="none">
                <a:latin typeface="Arial"/>
                <a:ea typeface="Arial"/>
                <a:cs typeface="Arial"/>
                <a:sym typeface="Arial"/>
              </a:rPr>
              <a:t>)</a:t>
            </a:r>
            <a:endParaRPr sz="1800"/>
          </a:p>
          <a:p>
            <a:pPr marL="899795" lvl="0" indent="-899795" algn="l" rtl="0">
              <a:lnSpc>
                <a:spcPct val="90000"/>
              </a:lnSpc>
              <a:spcBef>
                <a:spcPts val="400"/>
              </a:spcBef>
              <a:spcAft>
                <a:spcPts val="0"/>
              </a:spcAft>
              <a:buSzPts val="1500"/>
              <a:buNone/>
            </a:pPr>
            <a:r>
              <a:rPr lang="fr-FR" sz="1800" b="0" i="0" u="none" strike="noStrike" cap="none">
                <a:latin typeface="Arial"/>
                <a:ea typeface="Arial"/>
                <a:cs typeface="Arial"/>
                <a:sym typeface="Arial"/>
              </a:rPr>
              <a:t>368	$b </a:t>
            </a:r>
            <a:r>
              <a:rPr lang="fr-FR" sz="1800">
                <a:latin typeface="Arial"/>
                <a:ea typeface="Arial"/>
                <a:cs typeface="Arial"/>
                <a:sym typeface="Arial"/>
              </a:rPr>
              <a:t>Territoire non organisé </a:t>
            </a:r>
            <a:r>
              <a:rPr lang="fr-FR" sz="1800" i="1">
                <a:latin typeface="Arial"/>
                <a:ea typeface="Arial"/>
                <a:cs typeface="Arial"/>
                <a:sym typeface="Arial"/>
              </a:rPr>
              <a:t>ou</a:t>
            </a:r>
            <a:r>
              <a:rPr lang="fr-FR" sz="1800">
                <a:latin typeface="Arial"/>
                <a:ea typeface="Arial"/>
                <a:cs typeface="Arial"/>
                <a:sym typeface="Arial"/>
              </a:rPr>
              <a:t> </a:t>
            </a:r>
            <a:r>
              <a:rPr lang="fr-FR" sz="1800" b="0" i="0" u="none" strike="noStrike" cap="none">
                <a:latin typeface="Arial"/>
                <a:ea typeface="Arial"/>
                <a:cs typeface="Arial"/>
                <a:sym typeface="Arial"/>
              </a:rPr>
              <a:t>$b </a:t>
            </a:r>
            <a:r>
              <a:rPr lang="fr-FR" sz="1800">
                <a:latin typeface="Arial"/>
                <a:ea typeface="Arial"/>
                <a:cs typeface="Arial"/>
                <a:sym typeface="Arial"/>
              </a:rPr>
              <a:t>Territoires non organisé</a:t>
            </a:r>
            <a:r>
              <a:rPr lang="fr-FR" sz="1800" b="0" i="0" u="none" strike="noStrike" cap="none">
                <a:latin typeface="Arial"/>
                <a:ea typeface="Arial"/>
                <a:cs typeface="Arial"/>
                <a:sym typeface="Arial"/>
              </a:rPr>
              <a:t>s $2 </a:t>
            </a:r>
            <a:r>
              <a:rPr lang="fr-FR" sz="1800">
                <a:latin typeface="Arial"/>
                <a:ea typeface="Arial"/>
                <a:cs typeface="Arial"/>
                <a:sym typeface="Arial"/>
              </a:rPr>
              <a:t>rvm</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b="0" i="0" u="none" strike="noStrike" cap="none">
                <a:latin typeface="Arial"/>
                <a:ea typeface="Arial"/>
                <a:cs typeface="Arial"/>
                <a:sym typeface="Arial"/>
              </a:rPr>
              <a:t>	$b Établissement abandonné </a:t>
            </a:r>
            <a:r>
              <a:rPr lang="fr-FR" sz="1800" b="0" i="1" u="none" strike="noStrike" cap="none">
                <a:latin typeface="Arial"/>
                <a:ea typeface="Arial"/>
                <a:cs typeface="Arial"/>
                <a:sym typeface="Arial"/>
              </a:rPr>
              <a:t>ou</a:t>
            </a:r>
            <a:r>
              <a:rPr lang="fr-FR" sz="1800" b="0" i="0" u="none" strike="noStrike" cap="none">
                <a:latin typeface="Arial"/>
                <a:ea typeface="Arial"/>
                <a:cs typeface="Arial"/>
                <a:sym typeface="Arial"/>
              </a:rPr>
              <a:t> $b </a:t>
            </a:r>
            <a:r>
              <a:rPr lang="fr-FR" sz="1800">
                <a:latin typeface="Arial"/>
                <a:ea typeface="Arial"/>
                <a:cs typeface="Arial"/>
                <a:sym typeface="Arial"/>
              </a:rPr>
              <a:t>Communauté abandonnée </a:t>
            </a:r>
            <a:r>
              <a:rPr lang="fr-FR" sz="1800" b="0" i="1" u="none" strike="noStrike" cap="none">
                <a:latin typeface="Arial"/>
                <a:ea typeface="Arial"/>
                <a:cs typeface="Arial"/>
                <a:sym typeface="Arial"/>
              </a:rPr>
              <a:t>ou peut-être</a:t>
            </a:r>
            <a:r>
              <a:rPr lang="fr-FR" sz="1800" b="0" i="0" u="none" strike="noStrike" cap="none">
                <a:latin typeface="Arial"/>
                <a:ea typeface="Arial"/>
                <a:cs typeface="Arial"/>
                <a:sym typeface="Arial"/>
              </a:rPr>
              <a:t> $b </a:t>
            </a:r>
            <a:r>
              <a:rPr lang="fr-FR" sz="1800">
                <a:latin typeface="Arial"/>
                <a:ea typeface="Arial"/>
                <a:cs typeface="Arial"/>
                <a:sym typeface="Arial"/>
              </a:rPr>
              <a:t>Villes disparues, en ruines, etc.</a:t>
            </a:r>
            <a:endParaRPr sz="1800">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b="0" i="0" u="none" strike="noStrike" cap="none">
                <a:latin typeface="Arial"/>
                <a:ea typeface="Arial"/>
                <a:cs typeface="Arial"/>
                <a:sym typeface="Arial"/>
              </a:rPr>
              <a:t>	$2 rvm</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500"/>
              <a:buFont typeface="Arial"/>
              <a:buAutoNum type="arabicPlain" startAt="370"/>
            </a:pPr>
            <a:r>
              <a:rPr lang="fr-FR" sz="1800" b="0" i="0" u="none" strike="noStrike" cap="none">
                <a:latin typeface="Arial"/>
                <a:ea typeface="Arial"/>
                <a:cs typeface="Arial"/>
                <a:sym typeface="Arial"/>
              </a:rPr>
              <a:t>$c Canada $e </a:t>
            </a:r>
            <a:r>
              <a:rPr lang="fr-FR" sz="1800">
                <a:latin typeface="Arial"/>
                <a:ea typeface="Arial"/>
                <a:cs typeface="Arial"/>
                <a:sym typeface="Arial"/>
              </a:rPr>
              <a:t>Terre-Neuve </a:t>
            </a:r>
            <a:r>
              <a:rPr lang="fr-FR" sz="1800" b="0" i="0" u="none" strike="noStrike" cap="none">
                <a:latin typeface="Arial"/>
                <a:ea typeface="Arial"/>
                <a:cs typeface="Arial"/>
                <a:sym typeface="Arial"/>
              </a:rPr>
              <a:t>$2 lacnaf</a:t>
            </a:r>
            <a:endParaRPr sz="1800" b="0" i="0" u="none" strike="noStrike" cap="none">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a:latin typeface="Arial"/>
                <a:ea typeface="Arial"/>
                <a:cs typeface="Arial"/>
                <a:sym typeface="Arial"/>
              </a:rPr>
              <a:t>670 	A brief history of Rantem, Newfoundland, 1945.</a:t>
            </a:r>
            <a:endParaRPr sz="1800">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a:latin typeface="Arial"/>
                <a:ea typeface="Arial"/>
                <a:cs typeface="Arial"/>
                <a:sym typeface="Arial"/>
              </a:rPr>
              <a:t>670 	Site Web de la Base de données toponymiques du Canada, consulté le 20 mars 2013 $b (Rantem; Terre-Neuve-et-Labrador; terme concis : lieu non organisé; terme générique : établissement abandonné ou saisonnier; lieu :</a:t>
            </a:r>
            <a:endParaRPr sz="1800">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a:latin typeface="Arial"/>
                <a:ea typeface="Arial"/>
                <a:cs typeface="Arial"/>
                <a:sym typeface="Arial"/>
              </a:rPr>
              <a:t>	Bellevue; Placentia; 47°41’40”N, 53°51’30”W; 47.6943999°, ‐53.8582999°)</a:t>
            </a:r>
            <a:endParaRPr sz="1800">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a:latin typeface="Arial"/>
                <a:ea typeface="Arial"/>
                <a:cs typeface="Arial"/>
                <a:sym typeface="Arial"/>
              </a:rPr>
              <a:t>670 	Wikipédia en anglais, 20 mars 2013 $b (Rantem, Newfoundland and Labrador; était une petite colonie située au sud-est de Swift Current, Newfoundland and Labrador; 47°41’N 53°53’W)</a:t>
            </a:r>
            <a:endParaRPr sz="1800">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a:latin typeface="Arial"/>
                <a:ea typeface="Arial"/>
                <a:cs typeface="Arial"/>
                <a:sym typeface="Arial"/>
              </a:rPr>
              <a:t>670 	Site Web de Newfoundland and Labrador abandoned communities index, consulté le 20 mars 2013 $b (Rantem; 47°42’ 53°57’; fondé en 1869, abandonné en 1960) </a:t>
            </a:r>
            <a:endParaRPr sz="1800">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a:latin typeface="Arial"/>
                <a:ea typeface="Arial"/>
                <a:cs typeface="Arial"/>
                <a:sym typeface="Arial"/>
              </a:rPr>
              <a:t>675 	GEOnet, 20 mars 2013</a:t>
            </a:r>
            <a:endParaRPr sz="1800">
              <a:latin typeface="Arial"/>
              <a:ea typeface="Arial"/>
              <a:cs typeface="Arial"/>
              <a:sym typeface="Arial"/>
            </a:endParaRPr>
          </a:p>
          <a:p>
            <a:pPr marL="899795" lvl="0" indent="-899795" algn="l" rtl="0">
              <a:lnSpc>
                <a:spcPct val="90000"/>
              </a:lnSpc>
              <a:spcBef>
                <a:spcPts val="400"/>
              </a:spcBef>
              <a:spcAft>
                <a:spcPts val="0"/>
              </a:spcAft>
              <a:buSzPts val="1500"/>
              <a:buNone/>
            </a:pPr>
            <a:r>
              <a:rPr lang="fr-FR" sz="1800" b="0" i="0" u="none" strike="noStrike" cap="none">
                <a:latin typeface="Arial"/>
                <a:ea typeface="Arial"/>
                <a:cs typeface="Arial"/>
                <a:sym typeface="Arial"/>
              </a:rPr>
              <a:t>781 _</a:t>
            </a:r>
            <a:r>
              <a:rPr lang="fr-FR" sz="1800">
                <a:latin typeface="Arial"/>
                <a:ea typeface="Arial"/>
                <a:cs typeface="Arial"/>
                <a:sym typeface="Arial"/>
              </a:rPr>
              <a:t>6</a:t>
            </a:r>
            <a:r>
              <a:rPr lang="fr-FR" sz="1800" b="0" i="0" u="none" strike="noStrike" cap="none">
                <a:latin typeface="Arial"/>
                <a:ea typeface="Arial"/>
                <a:cs typeface="Arial"/>
                <a:sym typeface="Arial"/>
              </a:rPr>
              <a:t>	$z </a:t>
            </a:r>
            <a:r>
              <a:rPr lang="fr-FR" sz="1800">
                <a:latin typeface="Arial"/>
                <a:ea typeface="Arial"/>
                <a:cs typeface="Arial"/>
                <a:sym typeface="Arial"/>
              </a:rPr>
              <a:t>Terre-Neuve-et-Labrador </a:t>
            </a:r>
            <a:r>
              <a:rPr lang="fr-FR" sz="1800" b="0" i="0" u="none" strike="noStrike" cap="none">
                <a:latin typeface="Arial"/>
                <a:ea typeface="Arial"/>
                <a:cs typeface="Arial"/>
                <a:sym typeface="Arial"/>
              </a:rPr>
              <a:t>$z Rantem (T.-N.)</a:t>
            </a:r>
            <a:endParaRPr sz="1800" b="0" i="0" u="none" strike="noStrike" cap="none">
              <a:latin typeface="Arial"/>
              <a:ea typeface="Arial"/>
              <a:cs typeface="Arial"/>
              <a:sym typeface="Arial"/>
            </a:endParaRPr>
          </a:p>
        </p:txBody>
      </p:sp>
      <p:sp>
        <p:nvSpPr>
          <p:cNvPr id="1691" name="Google Shape;1691;p198"/>
          <p:cNvSpPr txBox="1"/>
          <p:nvPr/>
        </p:nvSpPr>
        <p:spPr>
          <a:xfrm>
            <a:off x="8479205" y="980088"/>
            <a:ext cx="3712795" cy="1323439"/>
          </a:xfrm>
          <a:prstGeom prst="rect">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000" b="0" i="1" u="none" strike="noStrike" cap="none">
                <a:solidFill>
                  <a:srgbClr val="FF0000"/>
                </a:solidFill>
                <a:latin typeface="Calibri"/>
                <a:ea typeface="Calibri"/>
                <a:cs typeface="Calibri"/>
                <a:sym typeface="Calibri"/>
              </a:rPr>
              <a:t>Note</a:t>
            </a:r>
            <a:r>
              <a:rPr lang="fr-FR" sz="2000" b="0" i="0" u="none" strike="noStrike" cap="none">
                <a:solidFill>
                  <a:srgbClr val="FF0000"/>
                </a:solidFill>
                <a:latin typeface="Calibri"/>
                <a:ea typeface="Calibri"/>
                <a:cs typeface="Calibri"/>
                <a:sym typeface="Calibri"/>
              </a:rPr>
              <a:t> : La province du  « Terre-Neuve » a changé son nom</a:t>
            </a:r>
            <a:endParaRPr/>
          </a:p>
          <a:p>
            <a:pPr marL="0" marR="0" lvl="0" indent="0" algn="l" rtl="0">
              <a:lnSpc>
                <a:spcPct val="100000"/>
              </a:lnSpc>
              <a:spcBef>
                <a:spcPts val="0"/>
              </a:spcBef>
              <a:spcAft>
                <a:spcPts val="0"/>
              </a:spcAft>
              <a:buNone/>
            </a:pPr>
            <a:r>
              <a:rPr lang="fr-FR" sz="2000" b="0" i="0" u="none" strike="noStrike" cap="none">
                <a:solidFill>
                  <a:srgbClr val="FF0000"/>
                </a:solidFill>
                <a:latin typeface="Calibri"/>
                <a:ea typeface="Calibri"/>
                <a:cs typeface="Calibri"/>
                <a:sym typeface="Calibri"/>
              </a:rPr>
              <a:t>en  « Terre-Neuve-et-Labrador » en décembre 2001.</a:t>
            </a:r>
            <a:endParaRPr sz="1400" b="0" i="0" u="none" strike="noStrike" cap="none">
              <a:solidFill>
                <a:srgbClr val="000000"/>
              </a:solidFill>
              <a:latin typeface="Arial"/>
              <a:ea typeface="Arial"/>
              <a:cs typeface="Arial"/>
              <a:sym typeface="Arial"/>
            </a:endParaRPr>
          </a:p>
        </p:txBody>
      </p:sp>
      <p:sp>
        <p:nvSpPr>
          <p:cNvPr id="1692" name="Google Shape;1692;p1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186</a:t>
            </a:fld>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199"/>
          <p:cNvSpPr txBox="1">
            <a:spLocks noGrp="1"/>
          </p:cNvSpPr>
          <p:nvPr>
            <p:ph type="title"/>
          </p:nvPr>
        </p:nvSpPr>
        <p:spPr>
          <a:xfrm>
            <a:off x="924463" y="206974"/>
            <a:ext cx="10443714" cy="592318"/>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3400"/>
              <a:t>Codage des zones fixes pour Rantem</a:t>
            </a:r>
            <a:endParaRPr/>
          </a:p>
        </p:txBody>
      </p:sp>
      <p:graphicFrame>
        <p:nvGraphicFramePr>
          <p:cNvPr id="1698" name="Google Shape;1698;p199"/>
          <p:cNvGraphicFramePr/>
          <p:nvPr/>
        </p:nvGraphicFramePr>
        <p:xfrm>
          <a:off x="145296" y="935543"/>
          <a:ext cx="3000000" cy="3000000"/>
        </p:xfrm>
        <a:graphic>
          <a:graphicData uri="http://schemas.openxmlformats.org/drawingml/2006/table">
            <a:tbl>
              <a:tblPr firstRow="1" firstCol="1" bandRow="1">
                <a:noFill/>
                <a:tableStyleId>{07DBA6A4-9371-4762-95B9-0F43E9B80D49}</a:tableStyleId>
              </a:tblPr>
              <a:tblGrid>
                <a:gridCol w="5952575">
                  <a:extLst>
                    <a:ext uri="{9D8B030D-6E8A-4147-A177-3AD203B41FA5}">
                      <a16:colId xmlns:a16="http://schemas.microsoft.com/office/drawing/2014/main" val="20000"/>
                    </a:ext>
                  </a:extLst>
                </a:gridCol>
                <a:gridCol w="5952575">
                  <a:extLst>
                    <a:ext uri="{9D8B030D-6E8A-4147-A177-3AD203B41FA5}">
                      <a16:colId xmlns:a16="http://schemas.microsoft.com/office/drawing/2014/main" val="20001"/>
                    </a:ext>
                  </a:extLst>
                </a:gridCol>
              </a:tblGrid>
              <a:tr h="288625">
                <a:tc>
                  <a:txBody>
                    <a:bodyPr/>
                    <a:lstStyle/>
                    <a:p>
                      <a:pPr marL="0" marR="0" lvl="0" indent="0" algn="l" rtl="0">
                        <a:lnSpc>
                          <a:spcPct val="100000"/>
                        </a:lnSpc>
                        <a:spcBef>
                          <a:spcPts val="0"/>
                        </a:spcBef>
                        <a:spcAft>
                          <a:spcPts val="0"/>
                        </a:spcAft>
                        <a:buNone/>
                      </a:pPr>
                      <a:r>
                        <a:rPr lang="fr-FR" sz="1400" u="none" strike="noStrike" cap="none"/>
                        <a:t>Subdivision géographique directe ou indirecte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0"/>
                  </a:ext>
                </a:extLst>
              </a:tr>
              <a:tr h="288625">
                <a:tc>
                  <a:txBody>
                    <a:bodyPr/>
                    <a:lstStyle/>
                    <a:p>
                      <a:pPr marL="0" marR="0" lvl="0" indent="0" algn="l" rtl="0">
                        <a:lnSpc>
                          <a:spcPct val="100000"/>
                        </a:lnSpc>
                        <a:spcBef>
                          <a:spcPts val="0"/>
                        </a:spcBef>
                        <a:spcAft>
                          <a:spcPts val="0"/>
                        </a:spcAft>
                        <a:buNone/>
                      </a:pPr>
                      <a:r>
                        <a:rPr lang="fr-FR" sz="1400" u="none" strike="noStrike" cap="none"/>
                        <a:t>Système de romanisation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1"/>
                  </a:ext>
                </a:extLst>
              </a:tr>
              <a:tr h="288625">
                <a:tc>
                  <a:txBody>
                    <a:bodyPr/>
                    <a:lstStyle/>
                    <a:p>
                      <a:pPr marL="0" marR="0" lvl="0" indent="0" algn="l" rtl="0">
                        <a:lnSpc>
                          <a:spcPct val="100000"/>
                        </a:lnSpc>
                        <a:spcBef>
                          <a:spcPts val="0"/>
                        </a:spcBef>
                        <a:spcAft>
                          <a:spcPts val="0"/>
                        </a:spcAft>
                        <a:buNone/>
                      </a:pPr>
                      <a:r>
                        <a:rPr lang="fr-FR" sz="1400" u="none" strike="noStrike" cap="none"/>
                        <a:t>Langue du catalogue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f – Français seulement</a:t>
                      </a:r>
                      <a:endParaRPr sz="1400" u="none" strike="noStrike" cap="none"/>
                    </a:p>
                  </a:txBody>
                  <a:tcPr marL="68575" marR="68575" marT="0" marB="0"/>
                </a:tc>
                <a:extLst>
                  <a:ext uri="{0D108BD9-81ED-4DB2-BD59-A6C34878D82A}">
                    <a16:rowId xmlns:a16="http://schemas.microsoft.com/office/drawing/2014/main" val="10002"/>
                  </a:ext>
                </a:extLst>
              </a:tr>
              <a:tr h="288625">
                <a:tc>
                  <a:txBody>
                    <a:bodyPr/>
                    <a:lstStyle/>
                    <a:p>
                      <a:pPr marL="0" marR="0" lvl="0" indent="0" algn="l" rtl="0">
                        <a:lnSpc>
                          <a:spcPct val="100000"/>
                        </a:lnSpc>
                        <a:spcBef>
                          <a:spcPts val="0"/>
                        </a:spcBef>
                        <a:spcAft>
                          <a:spcPts val="0"/>
                        </a:spcAft>
                        <a:buNone/>
                      </a:pPr>
                      <a:r>
                        <a:rPr lang="fr-FR" sz="1400" u="none" strike="noStrike" cap="none"/>
                        <a:t>Genre de notice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–Vedette établie</a:t>
                      </a:r>
                      <a:endParaRPr sz="1400" u="none" strike="noStrike" cap="none"/>
                    </a:p>
                  </a:txBody>
                  <a:tcPr marL="68575" marR="68575" marT="0" marB="0"/>
                </a:tc>
                <a:extLst>
                  <a:ext uri="{0D108BD9-81ED-4DB2-BD59-A6C34878D82A}">
                    <a16:rowId xmlns:a16="http://schemas.microsoft.com/office/drawing/2014/main" val="10003"/>
                  </a:ext>
                </a:extLst>
              </a:tr>
              <a:tr h="288625">
                <a:tc>
                  <a:txBody>
                    <a:bodyPr/>
                    <a:lstStyle/>
                    <a:p>
                      <a:pPr marL="0" marR="0" lvl="0" indent="0" algn="l" rtl="0">
                        <a:lnSpc>
                          <a:spcPct val="100000"/>
                        </a:lnSpc>
                        <a:spcBef>
                          <a:spcPts val="0"/>
                        </a:spcBef>
                        <a:spcAft>
                          <a:spcPts val="0"/>
                        </a:spcAft>
                        <a:buNone/>
                      </a:pPr>
                      <a:r>
                        <a:rPr lang="fr-FR" sz="1400" u="none" strike="noStrike" cap="none"/>
                        <a:t>Règles de catalogage descriptif</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z – Autre</a:t>
                      </a:r>
                      <a:endParaRPr sz="1400" u="none" strike="noStrike" cap="none"/>
                    </a:p>
                  </a:txBody>
                  <a:tcPr marL="68575" marR="68575" marT="0" marB="0"/>
                </a:tc>
                <a:extLst>
                  <a:ext uri="{0D108BD9-81ED-4DB2-BD59-A6C34878D82A}">
                    <a16:rowId xmlns:a16="http://schemas.microsoft.com/office/drawing/2014/main" val="10004"/>
                  </a:ext>
                </a:extLst>
              </a:tr>
              <a:tr h="288625">
                <a:tc>
                  <a:txBody>
                    <a:bodyPr/>
                    <a:lstStyle/>
                    <a:p>
                      <a:pPr marL="0" marR="0" lvl="0" indent="0" algn="l" rtl="0">
                        <a:lnSpc>
                          <a:spcPct val="100000"/>
                        </a:lnSpc>
                        <a:spcBef>
                          <a:spcPts val="0"/>
                        </a:spcBef>
                        <a:spcAft>
                          <a:spcPts val="0"/>
                        </a:spcAft>
                        <a:buNone/>
                      </a:pPr>
                      <a:r>
                        <a:rPr lang="fr-FR" sz="1400" u="none" strike="noStrike" cap="none"/>
                        <a:t>Système de vedettes-matière / Thésaurus</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b="1" u="none" strike="noStrike" cap="none">
                          <a:solidFill>
                            <a:srgbClr val="FF0000"/>
                          </a:solidFill>
                        </a:rPr>
                        <a:t>v </a:t>
                      </a:r>
                      <a:r>
                        <a:rPr lang="fr-FR" sz="1400" b="1" i="0" u="none" strike="noStrike" cap="none">
                          <a:solidFill>
                            <a:srgbClr val="FF0000"/>
                          </a:solidFill>
                          <a:latin typeface="Calibri"/>
                          <a:ea typeface="Calibri"/>
                          <a:cs typeface="Calibri"/>
                          <a:sym typeface="Calibri"/>
                        </a:rPr>
                        <a:t>– </a:t>
                      </a:r>
                      <a:r>
                        <a:rPr lang="fr-FR" sz="1400" b="1" u="none" strike="noStrike" cap="none">
                          <a:solidFill>
                            <a:srgbClr val="FF0000"/>
                          </a:solidFill>
                        </a:rPr>
                        <a:t>Répertoire de vedettes-matière</a:t>
                      </a:r>
                      <a:endParaRPr/>
                    </a:p>
                  </a:txBody>
                  <a:tcPr marL="68575" marR="68575" marT="0" marB="0"/>
                </a:tc>
                <a:extLst>
                  <a:ext uri="{0D108BD9-81ED-4DB2-BD59-A6C34878D82A}">
                    <a16:rowId xmlns:a16="http://schemas.microsoft.com/office/drawing/2014/main" val="10005"/>
                  </a:ext>
                </a:extLst>
              </a:tr>
              <a:tr h="288625">
                <a:tc>
                  <a:txBody>
                    <a:bodyPr/>
                    <a:lstStyle/>
                    <a:p>
                      <a:pPr marL="0" marR="0" lvl="0" indent="0" algn="l" rtl="0">
                        <a:lnSpc>
                          <a:spcPct val="100000"/>
                        </a:lnSpc>
                        <a:spcBef>
                          <a:spcPts val="0"/>
                        </a:spcBef>
                        <a:spcAft>
                          <a:spcPts val="0"/>
                        </a:spcAft>
                        <a:buNone/>
                      </a:pPr>
                      <a:r>
                        <a:rPr lang="fr-FR" sz="1400" u="none" strike="noStrike" cap="none"/>
                        <a:t>Type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6"/>
                  </a:ext>
                </a:extLst>
              </a:tr>
              <a:tr h="288625">
                <a:tc>
                  <a:txBody>
                    <a:bodyPr/>
                    <a:lstStyle/>
                    <a:p>
                      <a:pPr marL="0" marR="0" lvl="0" indent="0" algn="l" rtl="0">
                        <a:lnSpc>
                          <a:spcPct val="100000"/>
                        </a:lnSpc>
                        <a:spcBef>
                          <a:spcPts val="0"/>
                        </a:spcBef>
                        <a:spcAft>
                          <a:spcPts val="0"/>
                        </a:spcAft>
                        <a:buNone/>
                      </a:pPr>
                      <a:r>
                        <a:rPr lang="fr-FR" sz="1400" u="none" strike="noStrike" cap="none"/>
                        <a:t>Collection numérotée ou non numérotée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07"/>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 principale ou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Vedette appropriée pour utilisation comme vedette secondaire</a:t>
                      </a:r>
                      <a:endParaRPr sz="1400" u="none" strike="noStrike" cap="none"/>
                    </a:p>
                  </a:txBody>
                  <a:tcPr marL="68575" marR="68575" marT="0" marB="0"/>
                </a:tc>
                <a:extLst>
                  <a:ext uri="{0D108BD9-81ED-4DB2-BD59-A6C34878D82A}">
                    <a16:rowId xmlns:a16="http://schemas.microsoft.com/office/drawing/2014/main" val="10008"/>
                  </a:ext>
                </a:extLst>
              </a:tr>
              <a:tr h="288625">
                <a:tc>
                  <a:txBody>
                    <a:bodyPr/>
                    <a:lstStyle/>
                    <a:p>
                      <a:pPr marL="0" marR="0" lvl="0" indent="0" algn="l" rtl="0">
                        <a:lnSpc>
                          <a:spcPct val="100000"/>
                        </a:lnSpc>
                        <a:spcBef>
                          <a:spcPts val="0"/>
                        </a:spcBef>
                        <a:spcAft>
                          <a:spcPts val="0"/>
                        </a:spcAft>
                        <a:buNone/>
                      </a:pPr>
                      <a:r>
                        <a:rPr lang="fr-FR" sz="1400" u="none" strike="noStrike" cap="none"/>
                        <a:t>Utilisation de la vedette — Vedette-matière secondaire</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a – Vedette appropriée pour utilisation comme vedette-matière secondaire</a:t>
                      </a:r>
                      <a:endParaRPr/>
                    </a:p>
                  </a:txBody>
                  <a:tcPr marL="68575" marR="68575" marT="0" marB="0"/>
                </a:tc>
                <a:extLst>
                  <a:ext uri="{0D108BD9-81ED-4DB2-BD59-A6C34878D82A}">
                    <a16:rowId xmlns:a16="http://schemas.microsoft.com/office/drawing/2014/main" val="10009"/>
                  </a:ext>
                </a:extLst>
              </a:tr>
              <a:tr h="569225">
                <a:tc>
                  <a:txBody>
                    <a:bodyPr/>
                    <a:lstStyle/>
                    <a:p>
                      <a:pPr marL="0" marR="0" lvl="0" indent="0" algn="l" rtl="0">
                        <a:lnSpc>
                          <a:spcPct val="100000"/>
                        </a:lnSpc>
                        <a:spcBef>
                          <a:spcPts val="0"/>
                        </a:spcBef>
                        <a:spcAft>
                          <a:spcPts val="0"/>
                        </a:spcAft>
                        <a:buNone/>
                      </a:pPr>
                      <a:r>
                        <a:rPr lang="fr-FR" sz="1400" u="none" strike="noStrike" cap="none"/>
                        <a:t>Utilisation de la vedette — Vedette secondaire de collection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b – Vedette non appropriée pour utilisation comme vedette secondaire de collection</a:t>
                      </a:r>
                      <a:endParaRPr sz="1400" u="none" strike="noStrike" cap="none"/>
                    </a:p>
                  </a:txBody>
                  <a:tcPr marL="68575" marR="68575" marT="0" marB="0"/>
                </a:tc>
                <a:extLst>
                  <a:ext uri="{0D108BD9-81ED-4DB2-BD59-A6C34878D82A}">
                    <a16:rowId xmlns:a16="http://schemas.microsoft.com/office/drawing/2014/main" val="10010"/>
                  </a:ext>
                </a:extLst>
              </a:tr>
              <a:tr h="288625">
                <a:tc>
                  <a:txBody>
                    <a:bodyPr/>
                    <a:lstStyle/>
                    <a:p>
                      <a:pPr marL="0" marR="0" lvl="0" indent="0" algn="l" rtl="0">
                        <a:lnSpc>
                          <a:spcPct val="100000"/>
                        </a:lnSpc>
                        <a:spcBef>
                          <a:spcPts val="0"/>
                        </a:spcBef>
                        <a:spcAft>
                          <a:spcPts val="0"/>
                        </a:spcAft>
                        <a:buNone/>
                      </a:pPr>
                      <a:r>
                        <a:rPr lang="fr-FR" sz="1400" u="none" strike="noStrike" cap="none"/>
                        <a:t>Type de subdivision de sujet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1"/>
                  </a:ext>
                </a:extLst>
              </a:tr>
              <a:tr h="288625">
                <a:tc>
                  <a:txBody>
                    <a:bodyPr/>
                    <a:lstStyle/>
                    <a:p>
                      <a:pPr marL="0" marR="0" lvl="0" indent="0" algn="l" rtl="0">
                        <a:lnSpc>
                          <a:spcPct val="100000"/>
                        </a:lnSpc>
                        <a:spcBef>
                          <a:spcPts val="0"/>
                        </a:spcBef>
                        <a:spcAft>
                          <a:spcPts val="0"/>
                        </a:spcAft>
                        <a:buNone/>
                      </a:pPr>
                      <a:r>
                        <a:rPr lang="fr-FR" sz="1400" u="none" strike="noStrike" cap="none"/>
                        <a:t>Type d'organisme gouvernemental</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Aucune tentative de coder</a:t>
                      </a:r>
                      <a:endParaRPr sz="1400" u="none" strike="noStrike" cap="none"/>
                    </a:p>
                  </a:txBody>
                  <a:tcPr marL="68575" marR="68575" marT="0" marB="0"/>
                </a:tc>
                <a:extLst>
                  <a:ext uri="{0D108BD9-81ED-4DB2-BD59-A6C34878D82A}">
                    <a16:rowId xmlns:a16="http://schemas.microsoft.com/office/drawing/2014/main" val="10012"/>
                  </a:ext>
                </a:extLst>
              </a:tr>
              <a:tr h="288625">
                <a:tc>
                  <a:txBody>
                    <a:bodyPr/>
                    <a:lstStyle/>
                    <a:p>
                      <a:pPr marL="0" marR="0" lvl="0" indent="0" algn="l" rtl="0">
                        <a:lnSpc>
                          <a:spcPct val="100000"/>
                        </a:lnSpc>
                        <a:spcBef>
                          <a:spcPts val="0"/>
                        </a:spcBef>
                        <a:spcAft>
                          <a:spcPts val="0"/>
                        </a:spcAft>
                        <a:buNone/>
                      </a:pPr>
                      <a:r>
                        <a:rPr lang="fr-FR" sz="1400" u="none" strike="noStrike" cap="none"/>
                        <a:t>Évaluation du renvoi</a:t>
                      </a:r>
                      <a:endParaRPr sz="1400" u="none" strike="noStrike" cap="none"/>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fr-FR" sz="1400" b="1" u="none" strike="noStrike" cap="none">
                          <a:solidFill>
                            <a:srgbClr val="FF0000"/>
                          </a:solidFill>
                        </a:rPr>
                        <a:t>n </a:t>
                      </a:r>
                      <a:r>
                        <a:rPr lang="fr-FR" sz="1400" b="1" i="0" u="none" strike="noStrike" cap="none">
                          <a:solidFill>
                            <a:srgbClr val="FF0000"/>
                          </a:solidFill>
                          <a:latin typeface="Calibri"/>
                          <a:ea typeface="Calibri"/>
                          <a:cs typeface="Calibri"/>
                          <a:sym typeface="Calibri"/>
                        </a:rPr>
                        <a:t>– Sans objet</a:t>
                      </a:r>
                      <a:endParaRPr sz="1400" b="1" u="none" strike="noStrike" cap="none">
                        <a:solidFill>
                          <a:srgbClr val="FF0000"/>
                        </a:solidFill>
                      </a:endParaRPr>
                    </a:p>
                  </a:txBody>
                  <a:tcPr marL="68575" marR="68575" marT="0" marB="0"/>
                </a:tc>
                <a:extLst>
                  <a:ext uri="{0D108BD9-81ED-4DB2-BD59-A6C34878D82A}">
                    <a16:rowId xmlns:a16="http://schemas.microsoft.com/office/drawing/2014/main" val="10013"/>
                  </a:ext>
                </a:extLst>
              </a:tr>
              <a:tr h="288625">
                <a:tc>
                  <a:txBody>
                    <a:bodyPr/>
                    <a:lstStyle/>
                    <a:p>
                      <a:pPr marL="0" marR="0" lvl="0" indent="0" algn="l" rtl="0">
                        <a:lnSpc>
                          <a:spcPct val="100000"/>
                        </a:lnSpc>
                        <a:spcBef>
                          <a:spcPts val="0"/>
                        </a:spcBef>
                        <a:spcAft>
                          <a:spcPts val="0"/>
                        </a:spcAft>
                        <a:buNone/>
                      </a:pPr>
                      <a:r>
                        <a:rPr lang="fr-FR" sz="1400" u="none" strike="noStrike" cap="none"/>
                        <a:t>Notice en cours de révision</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Notice peut servir</a:t>
                      </a:r>
                      <a:endParaRPr sz="1400" u="none" strike="noStrike" cap="none"/>
                    </a:p>
                  </a:txBody>
                  <a:tcPr marL="68575" marR="68575" marT="0" marB="0"/>
                </a:tc>
                <a:extLst>
                  <a:ext uri="{0D108BD9-81ED-4DB2-BD59-A6C34878D82A}">
                    <a16:rowId xmlns:a16="http://schemas.microsoft.com/office/drawing/2014/main" val="10014"/>
                  </a:ext>
                </a:extLst>
              </a:tr>
              <a:tr h="288625">
                <a:tc>
                  <a:txBody>
                    <a:bodyPr/>
                    <a:lstStyle/>
                    <a:p>
                      <a:pPr marL="0" marR="0" lvl="0" indent="0" algn="l" rtl="0">
                        <a:lnSpc>
                          <a:spcPct val="100000"/>
                        </a:lnSpc>
                        <a:spcBef>
                          <a:spcPts val="0"/>
                        </a:spcBef>
                        <a:spcAft>
                          <a:spcPts val="0"/>
                        </a:spcAft>
                        <a:buNone/>
                      </a:pPr>
                      <a:r>
                        <a:rPr lang="fr-FR" sz="1400" u="none" strike="noStrike" cap="none"/>
                        <a:t>Nom de personne non différencié</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n – Sans objet</a:t>
                      </a:r>
                      <a:endParaRPr sz="1400" u="none" strike="noStrike" cap="none"/>
                    </a:p>
                  </a:txBody>
                  <a:tcPr marL="68575" marR="68575" marT="0" marB="0"/>
                </a:tc>
                <a:extLst>
                  <a:ext uri="{0D108BD9-81ED-4DB2-BD59-A6C34878D82A}">
                    <a16:rowId xmlns:a16="http://schemas.microsoft.com/office/drawing/2014/main" val="10015"/>
                  </a:ext>
                </a:extLst>
              </a:tr>
              <a:tr h="288625">
                <a:tc>
                  <a:txBody>
                    <a:bodyPr/>
                    <a:lstStyle/>
                    <a:p>
                      <a:pPr marL="0" marR="0" lvl="0" indent="0" algn="l" rtl="0">
                        <a:lnSpc>
                          <a:spcPct val="100000"/>
                        </a:lnSpc>
                        <a:spcBef>
                          <a:spcPts val="0"/>
                        </a:spcBef>
                        <a:spcAft>
                          <a:spcPts val="0"/>
                        </a:spcAft>
                        <a:buNone/>
                      </a:pPr>
                      <a:r>
                        <a:rPr lang="fr-FR" sz="1400" u="none" strike="noStrike" cap="none"/>
                        <a:t>Niveau de l'établissement</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a – Complétement établie</a:t>
                      </a:r>
                      <a:endParaRPr sz="1400" u="none" strike="noStrike" cap="none"/>
                    </a:p>
                  </a:txBody>
                  <a:tcPr marL="68575" marR="68575" marT="0" marB="0"/>
                </a:tc>
                <a:extLst>
                  <a:ext uri="{0D108BD9-81ED-4DB2-BD59-A6C34878D82A}">
                    <a16:rowId xmlns:a16="http://schemas.microsoft.com/office/drawing/2014/main" val="10016"/>
                  </a:ext>
                </a:extLst>
              </a:tr>
              <a:tr h="288625">
                <a:tc>
                  <a:txBody>
                    <a:bodyPr/>
                    <a:lstStyle/>
                    <a:p>
                      <a:pPr marL="0" marR="0" lvl="0" indent="0" algn="l" rtl="0">
                        <a:lnSpc>
                          <a:spcPct val="100000"/>
                        </a:lnSpc>
                        <a:spcBef>
                          <a:spcPts val="0"/>
                        </a:spcBef>
                        <a:spcAft>
                          <a:spcPts val="0"/>
                        </a:spcAft>
                        <a:buNone/>
                      </a:pPr>
                      <a:r>
                        <a:rPr lang="fr-FR" sz="1400" u="none" strike="noStrike" cap="none"/>
                        <a:t>Notice modifiée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Non modifiée</a:t>
                      </a:r>
                      <a:endParaRPr sz="1400" u="none" strike="noStrike" cap="none"/>
                    </a:p>
                  </a:txBody>
                  <a:tcPr marL="68575" marR="68575" marT="0" marB="0"/>
                </a:tc>
                <a:extLst>
                  <a:ext uri="{0D108BD9-81ED-4DB2-BD59-A6C34878D82A}">
                    <a16:rowId xmlns:a16="http://schemas.microsoft.com/office/drawing/2014/main" val="10017"/>
                  </a:ext>
                </a:extLst>
              </a:tr>
              <a:tr h="288625">
                <a:tc>
                  <a:txBody>
                    <a:bodyPr/>
                    <a:lstStyle/>
                    <a:p>
                      <a:pPr marL="0" marR="0" lvl="0" indent="0" algn="l" rtl="0">
                        <a:lnSpc>
                          <a:spcPct val="100000"/>
                        </a:lnSpc>
                        <a:spcBef>
                          <a:spcPts val="0"/>
                        </a:spcBef>
                        <a:spcAft>
                          <a:spcPts val="0"/>
                        </a:spcAft>
                        <a:buNone/>
                      </a:pPr>
                      <a:r>
                        <a:rPr lang="fr-FR" sz="1400" u="none" strike="noStrike" cap="none"/>
                        <a:t>Source du catalogage</a:t>
                      </a:r>
                      <a:endParaRPr sz="1400" u="none" strike="noStrike" cap="none"/>
                    </a:p>
                  </a:txBody>
                  <a:tcPr marL="68575" marR="68575" marT="0" marB="0"/>
                </a:tc>
                <a:tc>
                  <a:txBody>
                    <a:bodyPr/>
                    <a:lstStyle/>
                    <a:p>
                      <a:pPr marL="0" marR="0" lvl="0" indent="0" algn="l" rtl="0">
                        <a:lnSpc>
                          <a:spcPct val="100000"/>
                        </a:lnSpc>
                        <a:spcBef>
                          <a:spcPts val="0"/>
                        </a:spcBef>
                        <a:spcAft>
                          <a:spcPts val="0"/>
                        </a:spcAft>
                        <a:buNone/>
                      </a:pPr>
                      <a:r>
                        <a:rPr lang="fr-FR" sz="1400" u="none" strike="noStrike" cap="none"/>
                        <a:t>’’ – Agence bibliographique nationale</a:t>
                      </a:r>
                      <a:endParaRPr sz="1400" u="none" strike="noStrike" cap="none"/>
                    </a:p>
                  </a:txBody>
                  <a:tcPr marL="68575" marR="68575" marT="0" marB="0"/>
                </a:tc>
                <a:extLst>
                  <a:ext uri="{0D108BD9-81ED-4DB2-BD59-A6C34878D82A}">
                    <a16:rowId xmlns:a16="http://schemas.microsoft.com/office/drawing/2014/main" val="10018"/>
                  </a:ext>
                </a:extLst>
              </a:tr>
            </a:tbl>
          </a:graphicData>
        </a:graphic>
      </p:graphicFrame>
      <p:sp>
        <p:nvSpPr>
          <p:cNvPr id="1699" name="Google Shape;1699;p1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187</a:t>
            </a:fld>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2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705" name="Google Shape;1705;p200"/>
          <p:cNvSpPr/>
          <p:nvPr/>
        </p:nvSpPr>
        <p:spPr>
          <a:xfrm>
            <a:off x="3048000" y="1203364"/>
            <a:ext cx="6096000" cy="24776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a:solidFill>
                  <a:srgbClr val="000000"/>
                </a:solidFill>
                <a:latin typeface="Arial"/>
                <a:ea typeface="Arial"/>
                <a:cs typeface="Arial"/>
                <a:sym typeface="Arial"/>
              </a:rPr>
              <a:t>Module 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3800"/>
              <a:buFont typeface="Arial"/>
              <a:buNone/>
            </a:pPr>
            <a:r>
              <a:rPr lang="fr-FR" sz="3800" b="0" i="0" u="none" strike="noStrike" cap="none">
                <a:solidFill>
                  <a:srgbClr val="000000"/>
                </a:solidFill>
                <a:latin typeface="Arial"/>
                <a:ea typeface="Arial"/>
                <a:cs typeface="Arial"/>
                <a:sym typeface="Arial"/>
              </a:rPr>
              <a:t>Description des lieux</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fr-FR" sz="3600" b="0" i="0" u="none" strike="noStrike" cap="none">
                <a:solidFill>
                  <a:srgbClr val="FF0000"/>
                </a:solidFill>
                <a:latin typeface="Arial"/>
                <a:ea typeface="Arial"/>
                <a:cs typeface="Arial"/>
                <a:sym typeface="Arial"/>
              </a:rPr>
              <a:t>Des questions?</a:t>
            </a:r>
            <a:endParaRPr sz="3200" b="0" i="0" u="none" strike="noStrike" cap="none">
              <a:solidFill>
                <a:schemeClr val="dk1"/>
              </a:solidFill>
              <a:latin typeface="Arial"/>
              <a:ea typeface="Arial"/>
              <a:cs typeface="Arial"/>
              <a:sym typeface="Arial"/>
            </a:endParaRPr>
          </a:p>
        </p:txBody>
      </p:sp>
      <p:pic>
        <p:nvPicPr>
          <p:cNvPr id="1706" name="Google Shape;1706;p200"/>
          <p:cNvPicPr preferRelativeResize="0"/>
          <p:nvPr/>
        </p:nvPicPr>
        <p:blipFill rotWithShape="1">
          <a:blip r:embed="rId3">
            <a:alphaModFix/>
          </a:blip>
          <a:srcRect/>
          <a:stretch/>
        </p:blipFill>
        <p:spPr>
          <a:xfrm>
            <a:off x="4586289" y="4041259"/>
            <a:ext cx="2995612" cy="1839411"/>
          </a:xfrm>
          <a:prstGeom prst="rect">
            <a:avLst/>
          </a:prstGeom>
          <a:noFill/>
          <a:ln>
            <a:noFill/>
          </a:ln>
        </p:spPr>
      </p:pic>
      <p:sp>
        <p:nvSpPr>
          <p:cNvPr id="1707" name="Google Shape;1707;p2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188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56" name="Google Shape;256;p31"/>
          <p:cNvSpPr txBox="1"/>
          <p:nvPr/>
        </p:nvSpPr>
        <p:spPr>
          <a:xfrm>
            <a:off x="4368384" y="290825"/>
            <a:ext cx="3455231" cy="863553"/>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FF0000"/>
                </a:solidFill>
                <a:latin typeface="Calibri"/>
                <a:ea typeface="Calibri"/>
                <a:cs typeface="Calibri"/>
                <a:sym typeface="Calibri"/>
              </a:rPr>
              <a:t>Entité géographique du groupe 2 nécessaire comme vedette-matière</a:t>
            </a:r>
            <a:endParaRPr sz="1800" b="0" i="0" u="none" strike="noStrike" cap="none">
              <a:solidFill>
                <a:srgbClr val="FF0000"/>
              </a:solidFill>
              <a:latin typeface="Calibri"/>
              <a:ea typeface="Calibri"/>
              <a:cs typeface="Calibri"/>
              <a:sym typeface="Calibri"/>
            </a:endParaRPr>
          </a:p>
        </p:txBody>
      </p:sp>
      <p:pic>
        <p:nvPicPr>
          <p:cNvPr id="257" name="Google Shape;257;p31" descr="Une image contenant capture d’écran&#10;&#10;Description générée avec un niveau de confiance très élevé"/>
          <p:cNvPicPr preferRelativeResize="0"/>
          <p:nvPr/>
        </p:nvPicPr>
        <p:blipFill rotWithShape="1">
          <a:blip r:embed="rId3">
            <a:alphaModFix/>
          </a:blip>
          <a:srcRect/>
          <a:stretch/>
        </p:blipFill>
        <p:spPr>
          <a:xfrm>
            <a:off x="751561" y="1239081"/>
            <a:ext cx="10693877" cy="5110408"/>
          </a:xfrm>
          <a:prstGeom prst="rect">
            <a:avLst/>
          </a:prstGeom>
          <a:noFill/>
          <a:ln w="9525" cap="flat" cmpd="sng">
            <a:solidFill>
              <a:schemeClr val="dk1"/>
            </a:solidFill>
            <a:prstDash val="solid"/>
            <a:round/>
            <a:headEnd type="none" w="sm" len="sm"/>
            <a:tailEnd type="none" w="sm" len="sm"/>
          </a:ln>
        </p:spPr>
      </p:pic>
      <p:sp>
        <p:nvSpPr>
          <p:cNvPr id="258" name="Google Shape;25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4734232" y="463457"/>
            <a:ext cx="6619568" cy="220717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Chapitre 16 de RDA (à utiliser conjointement avec les chapitres 8 et 11)</a:t>
            </a:r>
            <a:endParaRPr sz="3959" b="0" i="0" u="none" strike="noStrike" cap="none">
              <a:solidFill>
                <a:schemeClr val="dk1"/>
              </a:solidFill>
              <a:latin typeface="Arial"/>
              <a:ea typeface="Arial"/>
              <a:cs typeface="Arial"/>
              <a:sym typeface="Arial"/>
            </a:endParaRPr>
          </a:p>
        </p:txBody>
      </p:sp>
      <p:sp>
        <p:nvSpPr>
          <p:cNvPr id="100" name="Google Shape;10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01" name="Google Shape;101;p14" descr="Une image contenant texte, capture d’écran, téléphone&#10;&#10;Description générée avec un niveau de confiance très élevé"/>
          <p:cNvPicPr preferRelativeResize="0"/>
          <p:nvPr/>
        </p:nvPicPr>
        <p:blipFill rotWithShape="1">
          <a:blip r:embed="rId3">
            <a:alphaModFix/>
          </a:blip>
          <a:srcRect/>
          <a:stretch/>
        </p:blipFill>
        <p:spPr>
          <a:xfrm>
            <a:off x="749912" y="558800"/>
            <a:ext cx="2627677" cy="5613400"/>
          </a:xfrm>
          <a:prstGeom prst="rect">
            <a:avLst/>
          </a:prstGeom>
          <a:noFill/>
          <a:ln>
            <a:noFill/>
          </a:ln>
        </p:spPr>
      </p:pic>
      <p:sp>
        <p:nvSpPr>
          <p:cNvPr id="102" name="Google Shape;10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2"/>
          <p:cNvSpPr txBox="1">
            <a:spLocks noGrp="1"/>
          </p:cNvSpPr>
          <p:nvPr>
            <p:ph type="title"/>
          </p:nvPr>
        </p:nvSpPr>
        <p:spPr>
          <a:xfrm>
            <a:off x="838200" y="129573"/>
            <a:ext cx="10515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Aperçu du codage MARC pour les autorités</a:t>
            </a:r>
            <a:endParaRPr sz="3959" b="0" i="0" u="none" strike="noStrike" cap="none">
              <a:solidFill>
                <a:schemeClr val="dk1"/>
              </a:solidFill>
              <a:latin typeface="Arial"/>
              <a:ea typeface="Arial"/>
              <a:cs typeface="Arial"/>
              <a:sym typeface="Arial"/>
            </a:endParaRPr>
          </a:p>
        </p:txBody>
      </p:sp>
      <p:sp>
        <p:nvSpPr>
          <p:cNvPr id="264" name="Google Shape;264;p32"/>
          <p:cNvSpPr txBox="1">
            <a:spLocks noGrp="1"/>
          </p:cNvSpPr>
          <p:nvPr>
            <p:ph type="body" idx="1"/>
          </p:nvPr>
        </p:nvSpPr>
        <p:spPr>
          <a:xfrm>
            <a:off x="493195" y="808643"/>
            <a:ext cx="10860600" cy="6400800"/>
          </a:xfrm>
          <a:prstGeom prst="rect">
            <a:avLst/>
          </a:prstGeom>
          <a:noFill/>
          <a:ln>
            <a:noFill/>
          </a:ln>
        </p:spPr>
        <p:txBody>
          <a:bodyPr spcFirstLastPara="1" wrap="square" lIns="91425" tIns="45700" rIns="91425" bIns="45700" anchor="t" anchorCtr="0">
            <a:noAutofit/>
          </a:bodyPr>
          <a:lstStyle/>
          <a:p>
            <a:pPr marL="352425" marR="0" lvl="0" indent="-352425" algn="l" rtl="0">
              <a:lnSpc>
                <a:spcPct val="70000"/>
              </a:lnSpc>
              <a:spcBef>
                <a:spcPts val="0"/>
              </a:spcBef>
              <a:spcAft>
                <a:spcPts val="0"/>
              </a:spcAft>
              <a:buClr>
                <a:schemeClr val="dk1"/>
              </a:buClr>
              <a:buSzPts val="2875"/>
              <a:buFont typeface="Arial"/>
              <a:buChar char="•"/>
            </a:pPr>
            <a:r>
              <a:rPr lang="fr-FR" sz="2875" b="0" i="0" u="none" strike="noStrike" cap="none">
                <a:solidFill>
                  <a:schemeClr val="dk1"/>
                </a:solidFill>
                <a:latin typeface="Arial"/>
                <a:ea typeface="Arial"/>
                <a:cs typeface="Arial"/>
                <a:sym typeface="Arial"/>
              </a:rPr>
              <a:t>Les lieux sont codés dans les X51 dans les notices d’autorité</a:t>
            </a:r>
            <a:endParaRPr/>
          </a:p>
          <a:p>
            <a:pPr marL="273050" marR="0" lvl="0" indent="0" algn="l" rtl="0">
              <a:lnSpc>
                <a:spcPct val="70000"/>
              </a:lnSpc>
              <a:spcBef>
                <a:spcPts val="1000"/>
              </a:spcBef>
              <a:spcAft>
                <a:spcPts val="0"/>
              </a:spcAft>
              <a:buClr>
                <a:schemeClr val="dk1"/>
              </a:buClr>
              <a:buSzPts val="2125"/>
              <a:buFont typeface="Arial"/>
              <a:buNone/>
            </a:pPr>
            <a:r>
              <a:rPr lang="fr-FR" sz="2125"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Excepté lorsque la juridiction correspond à la première partie du point </a:t>
            </a:r>
            <a:endParaRPr/>
          </a:p>
          <a:p>
            <a:pPr marL="625475" marR="0" lvl="0" indent="-352425"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d’accès d’une collectivité subordonnée ou d’une </a:t>
            </a:r>
            <a:r>
              <a:rPr lang="fr-FR" sz="2500">
                <a:latin typeface="Arial"/>
                <a:ea typeface="Arial"/>
                <a:cs typeface="Arial"/>
                <a:sym typeface="Arial"/>
              </a:rPr>
              <a:t>œ</a:t>
            </a:r>
            <a:r>
              <a:rPr lang="fr-FR" sz="2500" b="0" i="0" u="none" strike="noStrike" cap="none">
                <a:solidFill>
                  <a:schemeClr val="dk1"/>
                </a:solidFill>
                <a:latin typeface="Arial"/>
                <a:ea typeface="Arial"/>
                <a:cs typeface="Arial"/>
                <a:sym typeface="Arial"/>
              </a:rPr>
              <a:t>uvre/expression : </a:t>
            </a:r>
            <a:endParaRPr/>
          </a:p>
          <a:p>
            <a:pPr marL="625475" marR="0" lvl="0" indent="0"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dans ce cas </a:t>
            </a:r>
            <a:endParaRPr/>
          </a:p>
          <a:p>
            <a:pPr marL="625475" marR="0" lvl="0" indent="0" algn="l" rtl="0">
              <a:lnSpc>
                <a:spcPct val="70000"/>
              </a:lnSpc>
              <a:spcBef>
                <a:spcPts val="1600"/>
              </a:spcBef>
              <a:spcAft>
                <a:spcPts val="0"/>
              </a:spcAft>
              <a:buClr>
                <a:schemeClr val="dk1"/>
              </a:buClr>
              <a:buSzPts val="2125"/>
              <a:buFont typeface="Arial"/>
              <a:buNone/>
            </a:pPr>
            <a:r>
              <a:rPr lang="fr-FR" sz="2400" b="0" i="0" u="none" strike="noStrike" cap="none">
                <a:solidFill>
                  <a:schemeClr val="dk1"/>
                </a:solidFill>
                <a:latin typeface="Arial"/>
                <a:ea typeface="Arial"/>
                <a:cs typeface="Arial"/>
                <a:sym typeface="Arial"/>
              </a:rPr>
              <a:t>X10 1_</a:t>
            </a:r>
            <a:endParaRPr sz="2400"/>
          </a:p>
          <a:p>
            <a:pPr marL="457200" marR="0" lvl="1" indent="0" algn="l" rtl="0">
              <a:lnSpc>
                <a:spcPct val="70000"/>
              </a:lnSpc>
              <a:spcBef>
                <a:spcPts val="1100"/>
              </a:spcBef>
              <a:spcAft>
                <a:spcPts val="0"/>
              </a:spcAft>
              <a:buClr>
                <a:srgbClr val="C00000"/>
              </a:buClr>
              <a:buSzPts val="1875"/>
              <a:buFont typeface="Arial"/>
              <a:buNone/>
            </a:pPr>
            <a:r>
              <a:rPr lang="fr-FR" b="0" i="0" u="none" strike="noStrike" cap="none">
                <a:solidFill>
                  <a:srgbClr val="C00000"/>
                </a:solidFill>
                <a:latin typeface="Arial"/>
                <a:ea typeface="Arial"/>
                <a:cs typeface="Arial"/>
                <a:sym typeface="Arial"/>
              </a:rPr>
              <a:t>  151     Manitoba</a:t>
            </a:r>
            <a:endParaRPr/>
          </a:p>
          <a:p>
            <a:pPr marL="457200" marR="0" lvl="1" indent="0" algn="l" rtl="0">
              <a:lnSpc>
                <a:spcPct val="70000"/>
              </a:lnSpc>
              <a:spcBef>
                <a:spcPts val="1100"/>
              </a:spcBef>
              <a:spcAft>
                <a:spcPts val="0"/>
              </a:spcAft>
              <a:buClr>
                <a:schemeClr val="dk1"/>
              </a:buClr>
              <a:buSzPts val="1875"/>
              <a:buFont typeface="Arial"/>
              <a:buNone/>
            </a:pPr>
            <a:r>
              <a:rPr lang="fr-FR" b="0" i="1" u="none" strike="noStrike" cap="none">
                <a:solidFill>
                  <a:schemeClr val="dk1"/>
                </a:solidFill>
                <a:latin typeface="Arial"/>
                <a:ea typeface="Arial"/>
                <a:cs typeface="Arial"/>
                <a:sym typeface="Arial"/>
              </a:rPr>
              <a:t>     mais</a:t>
            </a:r>
            <a:endParaRPr b="0" i="1" u="none" strike="noStrike" cap="none">
              <a:solidFill>
                <a:schemeClr val="dk1"/>
              </a:solidFill>
              <a:latin typeface="Arial"/>
              <a:ea typeface="Arial"/>
              <a:cs typeface="Arial"/>
              <a:sym typeface="Arial"/>
            </a:endParaRPr>
          </a:p>
          <a:p>
            <a:pPr marL="914400" lvl="1" indent="-381000" algn="l" rtl="0">
              <a:lnSpc>
                <a:spcPct val="90000"/>
              </a:lnSpc>
              <a:spcBef>
                <a:spcPts val="500"/>
              </a:spcBef>
              <a:spcAft>
                <a:spcPts val="0"/>
              </a:spcAft>
              <a:buSzPts val="2400"/>
              <a:buNone/>
            </a:pPr>
            <a:r>
              <a:rPr lang="fr-FR" b="0" i="0" u="none" strike="noStrike" cap="none">
                <a:solidFill>
                  <a:srgbClr val="C00000"/>
                </a:solidFill>
                <a:latin typeface="Arial"/>
                <a:ea typeface="Arial"/>
                <a:cs typeface="Arial"/>
                <a:sym typeface="Arial"/>
              </a:rPr>
              <a:t> 110 1_ Manitoba. $b </a:t>
            </a:r>
            <a:r>
              <a:rPr lang="fr-FR">
                <a:solidFill>
                  <a:srgbClr val="C00000"/>
                </a:solidFill>
                <a:latin typeface="Arial"/>
                <a:ea typeface="Arial"/>
                <a:cs typeface="Arial"/>
                <a:sym typeface="Arial"/>
              </a:rPr>
              <a:t>Department of Education</a:t>
            </a:r>
            <a:endParaRPr/>
          </a:p>
          <a:p>
            <a:pPr marL="457200" marR="0" lvl="1" indent="0" algn="l" rtl="0">
              <a:lnSpc>
                <a:spcPct val="70000"/>
              </a:lnSpc>
              <a:spcBef>
                <a:spcPts val="500"/>
              </a:spcBef>
              <a:spcAft>
                <a:spcPts val="0"/>
              </a:spcAft>
              <a:buClr>
                <a:srgbClr val="C00000"/>
              </a:buClr>
              <a:buSzPts val="1875"/>
              <a:buFont typeface="Arial"/>
              <a:buNone/>
            </a:pPr>
            <a:r>
              <a:rPr lang="fr-FR" b="0" i="0" u="none" strike="noStrike" cap="none">
                <a:solidFill>
                  <a:srgbClr val="C00000"/>
                </a:solidFill>
                <a:latin typeface="Arial"/>
                <a:ea typeface="Arial"/>
                <a:cs typeface="Arial"/>
                <a:sym typeface="Arial"/>
              </a:rPr>
              <a:t>  110 1_ Manitoba. $t Highway Traffic Act</a:t>
            </a:r>
            <a:endParaRPr b="0" i="0" u="none" strike="noStrike" cap="none">
              <a:solidFill>
                <a:srgbClr val="C00000"/>
              </a:solidFill>
              <a:latin typeface="Arial"/>
              <a:ea typeface="Arial"/>
              <a:cs typeface="Arial"/>
              <a:sym typeface="Arial"/>
            </a:endParaRPr>
          </a:p>
          <a:p>
            <a:pPr marL="457200" marR="0" lvl="1" indent="0" algn="l" rtl="0">
              <a:lnSpc>
                <a:spcPct val="70000"/>
              </a:lnSpc>
              <a:spcBef>
                <a:spcPts val="500"/>
              </a:spcBef>
              <a:spcAft>
                <a:spcPts val="0"/>
              </a:spcAft>
              <a:buClr>
                <a:srgbClr val="C00000"/>
              </a:buClr>
              <a:buSzPts val="1875"/>
              <a:buFont typeface="Arial"/>
              <a:buNone/>
            </a:pPr>
            <a:endParaRPr/>
          </a:p>
          <a:p>
            <a:pPr marL="0" marR="0" lvl="0" indent="0"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a:t>
            </a:r>
            <a:r>
              <a:rPr lang="fr-FR" sz="2500">
                <a:latin typeface="Arial"/>
                <a:ea typeface="Arial"/>
                <a:cs typeface="Arial"/>
                <a:sym typeface="Arial"/>
              </a:rPr>
              <a:t> </a:t>
            </a:r>
            <a:r>
              <a:rPr lang="fr-FR" sz="2500" b="0" i="0" u="none" strike="noStrike" cap="none">
                <a:solidFill>
                  <a:schemeClr val="dk1"/>
                </a:solidFill>
                <a:latin typeface="Arial"/>
                <a:ea typeface="Arial"/>
                <a:cs typeface="Arial"/>
                <a:sym typeface="Arial"/>
              </a:rPr>
              <a:t>Les deux indicateurs dans les X51 contiennent un blanc</a:t>
            </a:r>
            <a:endParaRPr sz="2500" b="0" i="0" u="none" strike="noStrike" cap="none">
              <a:solidFill>
                <a:schemeClr val="dk1"/>
              </a:solidFill>
              <a:latin typeface="Arial"/>
              <a:ea typeface="Arial"/>
              <a:cs typeface="Arial"/>
              <a:sym typeface="Arial"/>
            </a:endParaRPr>
          </a:p>
          <a:p>
            <a:pPr marL="352425" marR="0" lvl="0" indent="-352425"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Tout comme avec les autres notices d’autorité, les notices RDA pour les </a:t>
            </a:r>
            <a:endParaRPr/>
          </a:p>
          <a:p>
            <a:pPr marL="352425" marR="0" lvl="0" indent="0"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lieux sont codées « z » dans 008/10 (« Règles de catalogage descriptif ») et</a:t>
            </a:r>
            <a:r>
              <a:rPr lang="fr-FR" sz="2500">
                <a:latin typeface="Arial"/>
                <a:ea typeface="Arial"/>
                <a:cs typeface="Arial"/>
                <a:sym typeface="Arial"/>
              </a:rPr>
              <a:t> « </a:t>
            </a:r>
            <a:r>
              <a:rPr lang="fr-FR" sz="2500" b="0" i="0" u="none" strike="noStrike" cap="none">
                <a:solidFill>
                  <a:schemeClr val="dk1"/>
                </a:solidFill>
                <a:latin typeface="Arial"/>
                <a:ea typeface="Arial"/>
                <a:cs typeface="Arial"/>
                <a:sym typeface="Arial"/>
              </a:rPr>
              <a:t>rda » dans la sous-zone $e</a:t>
            </a:r>
            <a:r>
              <a:rPr lang="fr-FR" sz="2875"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de la 040</a:t>
            </a:r>
            <a:endParaRPr sz="2875" b="0" i="0" u="none" strike="noStrike" cap="none">
              <a:solidFill>
                <a:schemeClr val="dk1"/>
              </a:solidFill>
              <a:latin typeface="Arial"/>
              <a:ea typeface="Arial"/>
              <a:cs typeface="Arial"/>
              <a:sym typeface="Arial"/>
            </a:endParaRPr>
          </a:p>
        </p:txBody>
      </p:sp>
      <p:sp>
        <p:nvSpPr>
          <p:cNvPr id="265" name="Google Shape;26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66" name="Google Shape;26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272" name="Google Shape;272;p33" descr="Une image contenant capture d’écran&#10;&#10;Description générée avec un niveau de confiance très élevé"/>
          <p:cNvPicPr preferRelativeResize="0"/>
          <p:nvPr/>
        </p:nvPicPr>
        <p:blipFill rotWithShape="1">
          <a:blip r:embed="rId3">
            <a:alphaModFix/>
          </a:blip>
          <a:srcRect/>
          <a:stretch/>
        </p:blipFill>
        <p:spPr>
          <a:xfrm>
            <a:off x="2050212" y="479792"/>
            <a:ext cx="8091577" cy="5898417"/>
          </a:xfrm>
          <a:prstGeom prst="rect">
            <a:avLst/>
          </a:prstGeom>
          <a:noFill/>
          <a:ln>
            <a:noFill/>
          </a:ln>
        </p:spPr>
      </p:pic>
      <p:sp>
        <p:nvSpPr>
          <p:cNvPr id="273" name="Google Shape;273;p33"/>
          <p:cNvSpPr/>
          <p:nvPr/>
        </p:nvSpPr>
        <p:spPr>
          <a:xfrm>
            <a:off x="4306186" y="574158"/>
            <a:ext cx="138223" cy="19138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4" name="Google Shape;274;p33"/>
          <p:cNvSpPr/>
          <p:nvPr/>
        </p:nvSpPr>
        <p:spPr>
          <a:xfrm>
            <a:off x="4635795" y="946298"/>
            <a:ext cx="404038" cy="23391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5" name="Google Shape;275;p33"/>
          <p:cNvSpPr/>
          <p:nvPr/>
        </p:nvSpPr>
        <p:spPr>
          <a:xfrm>
            <a:off x="2050211" y="2892056"/>
            <a:ext cx="448440" cy="34750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6" name="Google Shape;27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4"/>
          <p:cNvSpPr txBox="1">
            <a:spLocks noGrp="1"/>
          </p:cNvSpPr>
          <p:nvPr>
            <p:ph type="title"/>
          </p:nvPr>
        </p:nvSpPr>
        <p:spPr>
          <a:xfrm>
            <a:off x="838200" y="612011"/>
            <a:ext cx="10515600" cy="103422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Aperçu du codage MARC pour les autorités</a:t>
            </a:r>
            <a:endParaRPr sz="3959" b="0" i="0" u="none" strike="noStrike" cap="none">
              <a:solidFill>
                <a:schemeClr val="dk1"/>
              </a:solidFill>
              <a:latin typeface="Arial"/>
              <a:ea typeface="Arial"/>
              <a:cs typeface="Arial"/>
              <a:sym typeface="Arial"/>
            </a:endParaRPr>
          </a:p>
        </p:txBody>
      </p:sp>
      <p:sp>
        <p:nvSpPr>
          <p:cNvPr id="282" name="Google Shape;28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fr-FR" sz="3600" b="0" i="0" u="none" strike="noStrike" cap="none">
                <a:solidFill>
                  <a:schemeClr val="dk1"/>
                </a:solidFill>
                <a:latin typeface="Calibri"/>
                <a:ea typeface="Calibri"/>
                <a:cs typeface="Calibri"/>
                <a:sym typeface="Calibri"/>
              </a:rPr>
              <a:t> Dans les notices bibliographiques :</a:t>
            </a:r>
            <a:endParaRPr/>
          </a:p>
          <a:p>
            <a:pPr marL="0" marR="0" lvl="0" indent="0" algn="l" rtl="0">
              <a:lnSpc>
                <a:spcPct val="90000"/>
              </a:lnSpc>
              <a:spcBef>
                <a:spcPts val="1000"/>
              </a:spcBef>
              <a:spcAft>
                <a:spcPts val="0"/>
              </a:spcAft>
              <a:buClr>
                <a:schemeClr val="dk1"/>
              </a:buClr>
              <a:buSzPts val="3600"/>
              <a:buFont typeface="Arial"/>
              <a:buNone/>
            </a:pPr>
            <a:r>
              <a:rPr lang="fr-FR" sz="3600" b="0" i="0" u="none" strike="noStrike" cap="none">
                <a:solidFill>
                  <a:schemeClr val="dk1"/>
                </a:solidFill>
                <a:latin typeface="Calibri"/>
                <a:ea typeface="Calibri"/>
                <a:cs typeface="Calibri"/>
                <a:sym typeface="Calibri"/>
              </a:rPr>
              <a:t>	 </a:t>
            </a:r>
            <a:r>
              <a:rPr lang="fr-FR" sz="3600" b="0" i="1" u="none" strike="noStrike" cap="none">
                <a:solidFill>
                  <a:schemeClr val="dk1"/>
                </a:solidFill>
                <a:latin typeface="Calibri"/>
                <a:ea typeface="Calibri"/>
                <a:cs typeface="Calibri"/>
                <a:sym typeface="Calibri"/>
              </a:rPr>
              <a:t>la zone 151 dans les autorités devient </a:t>
            </a:r>
            <a:endParaRPr sz="3600" b="0" i="1"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3600"/>
              <a:buFont typeface="Arial"/>
              <a:buNone/>
            </a:pPr>
            <a:r>
              <a:rPr lang="fr-FR" sz="3600" b="0" i="0" u="none" strike="noStrike" cap="none">
                <a:solidFill>
                  <a:schemeClr val="dk1"/>
                </a:solidFill>
                <a:latin typeface="Calibri"/>
                <a:ea typeface="Calibri"/>
                <a:cs typeface="Calibri"/>
                <a:sym typeface="Calibri"/>
              </a:rPr>
              <a:t>110 1_ ou 710 1_ pour les points d’accès</a:t>
            </a:r>
            <a:endParaRPr/>
          </a:p>
          <a:p>
            <a:pPr marL="457200" marR="0" lvl="1" indent="0" algn="l" rtl="0">
              <a:lnSpc>
                <a:spcPct val="90000"/>
              </a:lnSpc>
              <a:spcBef>
                <a:spcPts val="5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3600"/>
              <a:buFont typeface="Arial"/>
              <a:buNone/>
            </a:pPr>
            <a:r>
              <a:rPr lang="fr-FR" sz="3600" b="0" i="0" u="none" strike="noStrike" cap="none">
                <a:solidFill>
                  <a:schemeClr val="dk1"/>
                </a:solidFill>
                <a:latin typeface="Calibri"/>
                <a:ea typeface="Calibri"/>
                <a:cs typeface="Calibri"/>
                <a:sym typeface="Calibri"/>
              </a:rPr>
              <a:t>651 _6 pour les vedettes-matière (et </a:t>
            </a:r>
            <a:r>
              <a:rPr lang="fr-FR" sz="3600" b="0" i="1" u="none" strike="noStrike" cap="none">
                <a:solidFill>
                  <a:schemeClr val="dk1"/>
                </a:solidFill>
                <a:latin typeface="Calibri"/>
                <a:ea typeface="Calibri"/>
                <a:cs typeface="Calibri"/>
                <a:sym typeface="Calibri"/>
              </a:rPr>
              <a:t>non 610 16</a:t>
            </a:r>
            <a:r>
              <a:rPr lang="fr-FR" sz="3600" b="0" i="0" u="none" strike="noStrike" cap="none">
                <a:solidFill>
                  <a:schemeClr val="dk1"/>
                </a:solidFill>
                <a:latin typeface="Calibri"/>
                <a:ea typeface="Calibri"/>
                <a:cs typeface="Calibri"/>
                <a:sym typeface="Calibri"/>
              </a:rPr>
              <a:t>)</a:t>
            </a:r>
            <a:endParaRPr sz="4000" b="0" i="0" u="none" strike="noStrike" cap="none">
              <a:solidFill>
                <a:schemeClr val="dk1"/>
              </a:solidFill>
              <a:latin typeface="Calibri"/>
              <a:ea typeface="Calibri"/>
              <a:cs typeface="Calibri"/>
              <a:sym typeface="Calibri"/>
            </a:endParaRPr>
          </a:p>
        </p:txBody>
      </p:sp>
      <p:sp>
        <p:nvSpPr>
          <p:cNvPr id="283" name="Google Shape;28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84" name="Google Shape;28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90" name="Google Shape;290;p35"/>
          <p:cNvSpPr txBox="1">
            <a:spLocks noGrp="1"/>
          </p:cNvSpPr>
          <p:nvPr>
            <p:ph type="body" idx="1"/>
          </p:nvPr>
        </p:nvSpPr>
        <p:spPr>
          <a:xfrm>
            <a:off x="1181100" y="309896"/>
            <a:ext cx="10022305" cy="5120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Notice d’autorité RDA	     Notices bibliographiques RDA</a:t>
            </a:r>
            <a:endParaRPr sz="2800" b="0" i="0" u="none" strike="noStrike" cap="none">
              <a:solidFill>
                <a:schemeClr val="dk1"/>
              </a:solidFill>
              <a:latin typeface="Arial"/>
              <a:ea typeface="Arial"/>
              <a:cs typeface="Arial"/>
              <a:sym typeface="Arial"/>
            </a:endParaRPr>
          </a:p>
        </p:txBody>
      </p:sp>
      <p:sp>
        <p:nvSpPr>
          <p:cNvPr id="291" name="Google Shape;291;p35"/>
          <p:cNvSpPr/>
          <p:nvPr/>
        </p:nvSpPr>
        <p:spPr>
          <a:xfrm>
            <a:off x="323850" y="1066800"/>
            <a:ext cx="4800600" cy="31700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628650" marR="0" lvl="0" indent="-62865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040  	CaOONL $b fre $e rda $cCaOONL</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000" b="1" i="0" u="none" strike="noStrike" cap="none">
                <a:solidFill>
                  <a:srgbClr val="FF0000"/>
                </a:solidFill>
                <a:latin typeface="Arial"/>
                <a:ea typeface="Arial"/>
                <a:cs typeface="Arial"/>
                <a:sym typeface="Arial"/>
              </a:rPr>
              <a:t>151   Zambie</a:t>
            </a:r>
            <a:endParaRPr sz="2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451   Republic of Zambia</a:t>
            </a:r>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451   Sambia</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451   Zanbia</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451   Saambiya</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451   Замбія</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551   Rhodésie du Nord</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fr-FR" sz="2000" b="0" i="0" u="none" strike="noStrike" cap="none">
                <a:solidFill>
                  <a:srgbClr val="000000"/>
                </a:solidFill>
                <a:latin typeface="Arial"/>
                <a:ea typeface="Arial"/>
                <a:cs typeface="Arial"/>
                <a:sym typeface="Arial"/>
              </a:rPr>
              <a:t>781 _0 $z Zambie</a:t>
            </a:r>
            <a:endParaRPr sz="2000" b="0" i="0" u="none" strike="noStrike" cap="none">
              <a:solidFill>
                <a:srgbClr val="000000"/>
              </a:solidFill>
              <a:latin typeface="Arial"/>
              <a:ea typeface="Arial"/>
              <a:cs typeface="Arial"/>
              <a:sym typeface="Arial"/>
            </a:endParaRPr>
          </a:p>
        </p:txBody>
      </p:sp>
      <p:sp>
        <p:nvSpPr>
          <p:cNvPr id="292" name="Google Shape;292;p35"/>
          <p:cNvSpPr/>
          <p:nvPr/>
        </p:nvSpPr>
        <p:spPr>
          <a:xfrm>
            <a:off x="5410199" y="1066800"/>
            <a:ext cx="6457949" cy="10156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898525" marR="0" lvl="0" indent="-898525" algn="l" rtl="0">
              <a:lnSpc>
                <a:spcPct val="100000"/>
              </a:lnSpc>
              <a:spcBef>
                <a:spcPts val="0"/>
              </a:spcBef>
              <a:spcAft>
                <a:spcPts val="0"/>
              </a:spcAft>
              <a:buClr>
                <a:srgbClr val="000000"/>
              </a:buClr>
              <a:buSzPts val="2000"/>
              <a:buFont typeface="Arial"/>
              <a:buNone/>
            </a:pPr>
            <a:r>
              <a:rPr lang="fr-FR" sz="2000" b="1" i="0" u="none" strike="noStrike" cap="none">
                <a:solidFill>
                  <a:srgbClr val="FF0000"/>
                </a:solidFill>
                <a:latin typeface="Arial"/>
                <a:ea typeface="Arial"/>
                <a:cs typeface="Arial"/>
                <a:sym typeface="Arial"/>
              </a:rPr>
              <a:t>110 1_  Zambie</a:t>
            </a:r>
            <a:r>
              <a:rPr lang="fr-FR" sz="2000" b="0" i="0" u="none" strike="noStrike" cap="none">
                <a:solidFill>
                  <a:srgbClr val="000000"/>
                </a:solidFill>
                <a:latin typeface="Arial"/>
                <a:ea typeface="Arial"/>
                <a:cs typeface="Arial"/>
                <a:sym typeface="Arial"/>
              </a:rPr>
              <a:t>, $e juridiction promulgatrice</a:t>
            </a:r>
            <a:endParaRPr sz="2000" b="0" i="0" u="none" strike="noStrike" cap="none">
              <a:solidFill>
                <a:srgbClr val="000000"/>
              </a:solidFill>
              <a:latin typeface="Arial"/>
              <a:ea typeface="Arial"/>
              <a:cs typeface="Arial"/>
              <a:sym typeface="Arial"/>
            </a:endParaRPr>
          </a:p>
          <a:p>
            <a:pPr marL="898525" marR="0" lvl="0" indent="-898525"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240 10  Constitution (1996)</a:t>
            </a:r>
            <a:endParaRPr/>
          </a:p>
          <a:p>
            <a:pPr marL="898525" marR="0" lvl="0" indent="-898525"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245 10  Constitution of the Republic of Zambia.</a:t>
            </a:r>
            <a:endParaRPr/>
          </a:p>
        </p:txBody>
      </p:sp>
      <p:sp>
        <p:nvSpPr>
          <p:cNvPr id="293" name="Google Shape;293;p35"/>
          <p:cNvSpPr/>
          <p:nvPr/>
        </p:nvSpPr>
        <p:spPr>
          <a:xfrm>
            <a:off x="5410199" y="2651849"/>
            <a:ext cx="6457950" cy="34778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898525" marR="0" lvl="0" indent="-898525"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100 1_  Kaela, Laurent C. W., $d 1950- $e auteur.</a:t>
            </a:r>
            <a:endParaRPr/>
          </a:p>
          <a:p>
            <a:pPr marL="898525" marR="0" lvl="0" indent="-898525"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245 10  Zambia national governance baseline survey : $b report / $c prepared for the Government of the Republic of Zambia by the Department of Political and Administrative Studies, University of Zambia ; Laurent C.W. Kaela, lead consultant.</a:t>
            </a:r>
            <a:endParaRPr/>
          </a:p>
          <a:p>
            <a:pPr marL="898525" marR="0" lvl="0" indent="-898525" algn="l" rtl="0">
              <a:lnSpc>
                <a:spcPct val="100000"/>
              </a:lnSpc>
              <a:spcBef>
                <a:spcPts val="0"/>
              </a:spcBef>
              <a:spcAft>
                <a:spcPts val="0"/>
              </a:spcAft>
              <a:buClr>
                <a:srgbClr val="000000"/>
              </a:buClr>
              <a:buSzPts val="2000"/>
              <a:buFont typeface="Arial"/>
              <a:buNone/>
            </a:pPr>
            <a:r>
              <a:rPr lang="fr-FR" sz="2000" b="1" i="0" u="none" strike="noStrike" cap="none">
                <a:solidFill>
                  <a:srgbClr val="FF0000"/>
                </a:solidFill>
                <a:latin typeface="Arial"/>
                <a:ea typeface="Arial"/>
                <a:cs typeface="Arial"/>
                <a:sym typeface="Arial"/>
              </a:rPr>
              <a:t>651 _6  Zambie </a:t>
            </a:r>
            <a:r>
              <a:rPr lang="fr-FR" sz="2000" b="0" i="0" u="none" strike="noStrike" cap="none">
                <a:solidFill>
                  <a:srgbClr val="000000"/>
                </a:solidFill>
                <a:latin typeface="Arial"/>
                <a:ea typeface="Arial"/>
                <a:cs typeface="Arial"/>
                <a:sym typeface="Arial"/>
              </a:rPr>
              <a:t>$x Politique et gouvernement</a:t>
            </a:r>
            <a:endParaRPr sz="2000" b="0" i="0" u="none" strike="noStrike" cap="none">
              <a:solidFill>
                <a:srgbClr val="000000"/>
              </a:solidFill>
              <a:latin typeface="Arial"/>
              <a:ea typeface="Arial"/>
              <a:cs typeface="Arial"/>
              <a:sym typeface="Arial"/>
            </a:endParaRPr>
          </a:p>
          <a:p>
            <a:pPr marL="898525" marR="0" lvl="0" indent="-898525" algn="l" rtl="0">
              <a:lnSpc>
                <a:spcPct val="100000"/>
              </a:lnSpc>
              <a:spcBef>
                <a:spcPts val="0"/>
              </a:spcBef>
              <a:spcAft>
                <a:spcPts val="0"/>
              </a:spcAft>
              <a:buClr>
                <a:srgbClr val="000000"/>
              </a:buClr>
              <a:buSzPts val="2000"/>
              <a:buFont typeface="Arial"/>
              <a:buNone/>
            </a:pPr>
            <a:r>
              <a:rPr lang="fr-FR" sz="2000" b="1" i="0" u="none" strike="noStrike" cap="none">
                <a:solidFill>
                  <a:srgbClr val="FF0000"/>
                </a:solidFill>
                <a:latin typeface="Arial"/>
                <a:ea typeface="Arial"/>
                <a:cs typeface="Arial"/>
                <a:sym typeface="Arial"/>
              </a:rPr>
              <a:t>710 1_  Zambie</a:t>
            </a:r>
            <a:r>
              <a:rPr lang="fr-FR" sz="2000" b="0" i="0" u="none" strike="noStrike" cap="none">
                <a:solidFill>
                  <a:srgbClr val="000000"/>
                </a:solidFill>
                <a:latin typeface="Arial"/>
                <a:ea typeface="Arial"/>
                <a:cs typeface="Arial"/>
                <a:sym typeface="Arial"/>
              </a:rPr>
              <a:t>.</a:t>
            </a:r>
            <a:endParaRPr/>
          </a:p>
          <a:p>
            <a:pPr marL="898525" marR="0" lvl="0" indent="-898525"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710 2_  University of Zambia. $b Department of Political and Administrative Studies, $e auteur.</a:t>
            </a:r>
            <a:endParaRPr/>
          </a:p>
        </p:txBody>
      </p:sp>
      <p:sp>
        <p:nvSpPr>
          <p:cNvPr id="294" name="Google Shape;29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p:cNvSpPr txBox="1">
            <a:spLocks noGrp="1"/>
          </p:cNvSpPr>
          <p:nvPr>
            <p:ph type="title"/>
          </p:nvPr>
        </p:nvSpPr>
        <p:spPr>
          <a:xfrm>
            <a:off x="833034" y="962189"/>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4400"/>
              <a:buFont typeface="Arial"/>
              <a:buNone/>
            </a:pPr>
            <a:r>
              <a:rPr lang="fr-FR" sz="4400" b="0" i="0" u="none" strike="noStrike" cap="none">
                <a:solidFill>
                  <a:srgbClr val="7030A0"/>
                </a:solidFill>
                <a:latin typeface="Arial"/>
                <a:ea typeface="Arial"/>
                <a:cs typeface="Arial"/>
                <a:sym typeface="Arial"/>
              </a:rPr>
              <a:t>Exercices</a:t>
            </a:r>
            <a:endParaRPr sz="4400" b="0" i="0" u="none" strike="noStrike" cap="none">
              <a:solidFill>
                <a:srgbClr val="7030A0"/>
              </a:solidFill>
              <a:latin typeface="Arial"/>
              <a:ea typeface="Arial"/>
              <a:cs typeface="Arial"/>
              <a:sym typeface="Arial"/>
            </a:endParaRPr>
          </a:p>
        </p:txBody>
      </p:sp>
      <p:sp>
        <p:nvSpPr>
          <p:cNvPr id="300" name="Google Shape;300;p36"/>
          <p:cNvSpPr txBox="1">
            <a:spLocks noGrp="1"/>
          </p:cNvSpPr>
          <p:nvPr>
            <p:ph type="body" idx="1"/>
          </p:nvPr>
        </p:nvSpPr>
        <p:spPr>
          <a:xfrm>
            <a:off x="4649491" y="3161653"/>
            <a:ext cx="2882686" cy="8989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030A0"/>
              </a:buClr>
              <a:buSzPts val="3600"/>
              <a:buFont typeface="Arial"/>
              <a:buNone/>
            </a:pPr>
            <a:r>
              <a:rPr lang="fr-FR" sz="3600" b="0" i="0" u="none" strike="noStrike" cap="none">
                <a:solidFill>
                  <a:srgbClr val="7030A0"/>
                </a:solidFill>
                <a:latin typeface="Calibri"/>
                <a:ea typeface="Calibri"/>
                <a:cs typeface="Calibri"/>
                <a:sym typeface="Calibri"/>
              </a:rPr>
              <a:t>Codage MARC</a:t>
            </a:r>
            <a:endParaRPr sz="3600" b="0" i="0" u="none" strike="noStrike" cap="none">
              <a:solidFill>
                <a:srgbClr val="7030A0"/>
              </a:solidFill>
              <a:latin typeface="Calibri"/>
              <a:ea typeface="Calibri"/>
              <a:cs typeface="Calibri"/>
              <a:sym typeface="Calibri"/>
            </a:endParaRPr>
          </a:p>
        </p:txBody>
      </p:sp>
      <p:sp>
        <p:nvSpPr>
          <p:cNvPr id="301" name="Google Shape;30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302" name="Google Shape;30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7"/>
          <p:cNvSpPr txBox="1">
            <a:spLocks noGrp="1"/>
          </p:cNvSpPr>
          <p:nvPr>
            <p:ph type="title"/>
          </p:nvPr>
        </p:nvSpPr>
        <p:spPr>
          <a:xfrm>
            <a:off x="838200" y="412001"/>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Parmi les points d’accès suivants, quels sont ceux qui</a:t>
            </a:r>
            <a:br>
              <a:rPr lang="fr-FR" sz="3000" b="0" i="0" u="none" strike="noStrike" cap="none">
                <a:solidFill>
                  <a:schemeClr val="dk1"/>
                </a:solidFill>
                <a:latin typeface="Arial"/>
                <a:ea typeface="Arial"/>
                <a:cs typeface="Arial"/>
                <a:sym typeface="Arial"/>
              </a:rPr>
            </a:br>
            <a:r>
              <a:rPr lang="fr-FR" sz="3000" b="0" i="0" u="none" strike="noStrike" cap="none">
                <a:solidFill>
                  <a:schemeClr val="dk1"/>
                </a:solidFill>
                <a:latin typeface="Arial"/>
                <a:ea typeface="Arial"/>
                <a:cs typeface="Arial"/>
                <a:sym typeface="Arial"/>
              </a:rPr>
              <a:t>seraient incorrectement codés dans une notice d’autorité?</a:t>
            </a:r>
            <a:endParaRPr sz="3000" b="0" i="0" u="none" strike="noStrike" cap="none">
              <a:solidFill>
                <a:schemeClr val="dk1"/>
              </a:solidFill>
              <a:latin typeface="Arial"/>
              <a:ea typeface="Arial"/>
              <a:cs typeface="Arial"/>
              <a:sym typeface="Arial"/>
            </a:endParaRPr>
          </a:p>
        </p:txBody>
      </p:sp>
      <p:sp>
        <p:nvSpPr>
          <p:cNvPr id="308" name="Google Shape;308;p37"/>
          <p:cNvSpPr txBox="1">
            <a:spLocks noGrp="1"/>
          </p:cNvSpPr>
          <p:nvPr>
            <p:ph type="body" idx="1"/>
          </p:nvPr>
        </p:nvSpPr>
        <p:spPr>
          <a:xfrm>
            <a:off x="838200" y="1371188"/>
            <a:ext cx="10515600" cy="4991511"/>
          </a:xfrm>
          <a:prstGeom prst="rect">
            <a:avLst/>
          </a:prstGeom>
          <a:noFill/>
          <a:ln>
            <a:noFill/>
          </a:ln>
        </p:spPr>
        <p:txBody>
          <a:bodyPr spcFirstLastPara="1" wrap="square" lIns="91425" tIns="45700" rIns="91425" bIns="45700" anchor="t" anchorCtr="0">
            <a:noAutofit/>
          </a:bodyPr>
          <a:lstStyle/>
          <a:p>
            <a:pPr marL="895350" marR="0" lvl="0" indent="-895350" algn="l" rtl="0">
              <a:lnSpc>
                <a:spcPct val="90000"/>
              </a:lnSpc>
              <a:spcBef>
                <a:spcPts val="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Missouri</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110 1_ 	Las Vegas (Nev.). $b Office of Business Development</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Emerald People's Utility District (Or.)</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410 2_ 	Republic of Botswana</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410 1_ 	Government of Belize</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Canada. $b Ambassade (France)</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410 2_ 	N.S.W.</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110 2_ 	Toronto Board of Education</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Ontario International Airport (Calif.)</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110 2_ 	Public Utility District No. 2 of Grant County (Wash.)</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451 	Chicago (Ill.). $b Wrigleyville</a:t>
            </a:r>
            <a:endParaRPr sz="2200" b="0" i="0" u="none" strike="noStrike" cap="none">
              <a:solidFill>
                <a:schemeClr val="dk1"/>
              </a:solidFill>
              <a:latin typeface="Calibri"/>
              <a:ea typeface="Calibri"/>
              <a:cs typeface="Calibri"/>
              <a:sym typeface="Calibri"/>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Anchorage School District (Alaska)</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Algérie (Gouvernement provisoire, 1958‐1962)</a:t>
            </a:r>
            <a:endParaRPr sz="2200" b="0" i="0" u="none" strike="noStrike" cap="none">
              <a:solidFill>
                <a:schemeClr val="dk1"/>
              </a:solidFill>
              <a:latin typeface="Calibri"/>
              <a:ea typeface="Calibri"/>
              <a:cs typeface="Calibri"/>
              <a:sym typeface="Calibri"/>
            </a:endParaRPr>
          </a:p>
        </p:txBody>
      </p:sp>
      <p:sp>
        <p:nvSpPr>
          <p:cNvPr id="309" name="Google Shape;30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310" name="Google Shape;31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title"/>
          </p:nvPr>
        </p:nvSpPr>
        <p:spPr>
          <a:xfrm>
            <a:off x="838200" y="188192"/>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En se basant sur cette notice d’autorité de nom…</a:t>
            </a:r>
            <a:endParaRPr sz="3000" b="0" i="0" u="none" strike="noStrike" cap="none">
              <a:solidFill>
                <a:schemeClr val="dk1"/>
              </a:solidFill>
              <a:latin typeface="Arial"/>
              <a:ea typeface="Arial"/>
              <a:cs typeface="Arial"/>
              <a:sym typeface="Arial"/>
            </a:endParaRPr>
          </a:p>
        </p:txBody>
      </p:sp>
      <p:sp>
        <p:nvSpPr>
          <p:cNvPr id="316" name="Google Shape;31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317" name="Google Shape;317;p38"/>
          <p:cNvPicPr preferRelativeResize="0"/>
          <p:nvPr/>
        </p:nvPicPr>
        <p:blipFill rotWithShape="1">
          <a:blip r:embed="rId3">
            <a:alphaModFix/>
          </a:blip>
          <a:srcRect/>
          <a:stretch/>
        </p:blipFill>
        <p:spPr>
          <a:xfrm>
            <a:off x="1093788" y="943429"/>
            <a:ext cx="10002837" cy="5283200"/>
          </a:xfrm>
          <a:prstGeom prst="rect">
            <a:avLst/>
          </a:prstGeom>
          <a:noFill/>
          <a:ln>
            <a:noFill/>
          </a:ln>
        </p:spPr>
      </p:pic>
      <p:sp>
        <p:nvSpPr>
          <p:cNvPr id="318" name="Google Shape;31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9"/>
          <p:cNvSpPr txBox="1">
            <a:spLocks noGrp="1"/>
          </p:cNvSpPr>
          <p:nvPr>
            <p:ph type="title"/>
          </p:nvPr>
        </p:nvSpPr>
        <p:spPr>
          <a:xfrm>
            <a:off x="838200" y="412001"/>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Calibri"/>
              <a:buNone/>
            </a:pPr>
            <a:r>
              <a:rPr lang="fr-FR" sz="3200" b="0" i="0" u="none" strike="noStrike" cap="none">
                <a:solidFill>
                  <a:schemeClr val="dk1"/>
                </a:solidFill>
                <a:latin typeface="Calibri"/>
                <a:ea typeface="Calibri"/>
                <a:cs typeface="Calibri"/>
                <a:sym typeface="Calibri"/>
              </a:rPr>
              <a:t>... </a:t>
            </a:r>
            <a:r>
              <a:rPr lang="fr-FR" sz="2800" b="0" i="0" u="none" strike="noStrike" cap="none">
                <a:solidFill>
                  <a:schemeClr val="dk1"/>
                </a:solidFill>
                <a:latin typeface="Arial"/>
                <a:ea typeface="Arial"/>
                <a:cs typeface="Arial"/>
                <a:sym typeface="Arial"/>
              </a:rPr>
              <a:t>Y a-t-il quelque chose qui cloche avec le codage MARC</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dans cette notice bibliographique?</a:t>
            </a:r>
            <a:endParaRPr sz="2800" b="0" i="0" u="none" strike="noStrike" cap="none">
              <a:solidFill>
                <a:schemeClr val="dk1"/>
              </a:solidFill>
              <a:latin typeface="Arial"/>
              <a:ea typeface="Arial"/>
              <a:cs typeface="Arial"/>
              <a:sym typeface="Arial"/>
            </a:endParaRPr>
          </a:p>
        </p:txBody>
      </p:sp>
      <p:sp>
        <p:nvSpPr>
          <p:cNvPr id="324" name="Google Shape;32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325" name="Google Shape;325;p39" descr="Une image contenant capture d’écran&#10;&#10;Description générée avec un niveau de confiance très élevé"/>
          <p:cNvPicPr preferRelativeResize="0"/>
          <p:nvPr/>
        </p:nvPicPr>
        <p:blipFill rotWithShape="1">
          <a:blip r:embed="rId3">
            <a:alphaModFix/>
          </a:blip>
          <a:srcRect/>
          <a:stretch/>
        </p:blipFill>
        <p:spPr>
          <a:xfrm>
            <a:off x="1594339" y="1446835"/>
            <a:ext cx="9015045" cy="4749776"/>
          </a:xfrm>
          <a:prstGeom prst="rect">
            <a:avLst/>
          </a:prstGeom>
          <a:noFill/>
          <a:ln w="9525" cap="flat" cmpd="sng">
            <a:solidFill>
              <a:schemeClr val="dk1"/>
            </a:solidFill>
            <a:prstDash val="solid"/>
            <a:round/>
            <a:headEnd type="none" w="sm" len="sm"/>
            <a:tailEnd type="none" w="sm" len="sm"/>
          </a:ln>
        </p:spPr>
      </p:pic>
      <p:sp>
        <p:nvSpPr>
          <p:cNvPr id="326" name="Google Shape;3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0"/>
          <p:cNvSpPr txBox="1">
            <a:spLocks noGrp="1"/>
          </p:cNvSpPr>
          <p:nvPr>
            <p:ph type="title"/>
          </p:nvPr>
        </p:nvSpPr>
        <p:spPr>
          <a:xfrm>
            <a:off x="838200" y="412001"/>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Nom privilégié d’un lieu</a:t>
            </a:r>
            <a:endParaRPr sz="4000" b="0" i="0" u="none" strike="noStrike" cap="none">
              <a:solidFill>
                <a:schemeClr val="dk1"/>
              </a:solidFill>
              <a:latin typeface="Arial"/>
              <a:ea typeface="Arial"/>
              <a:cs typeface="Arial"/>
              <a:sym typeface="Arial"/>
            </a:endParaRPr>
          </a:p>
        </p:txBody>
      </p:sp>
      <p:sp>
        <p:nvSpPr>
          <p:cNvPr id="332" name="Google Shape;332;p40"/>
          <p:cNvSpPr txBox="1">
            <a:spLocks noGrp="1"/>
          </p:cNvSpPr>
          <p:nvPr>
            <p:ph type="body" idx="1"/>
          </p:nvPr>
        </p:nvSpPr>
        <p:spPr>
          <a:xfrm>
            <a:off x="838200" y="1718691"/>
            <a:ext cx="10515600" cy="44341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RDA 16.2.2</a:t>
            </a:r>
            <a:endParaRPr/>
          </a:p>
          <a:p>
            <a:pPr marL="0" marR="0" lvl="0" indent="0" algn="l" rtl="0">
              <a:lnSpc>
                <a:spcPct val="90000"/>
              </a:lnSpc>
              <a:spcBef>
                <a:spcPts val="100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Nom ou forme de nom choisie pour identifier un</a:t>
            </a:r>
            <a:endParaRPr sz="3200" b="0" i="0" u="none" strike="noStrike" cap="none">
              <a:solidFill>
                <a:schemeClr val="dk1"/>
              </a:solidFill>
              <a:latin typeface="Arial"/>
              <a:ea typeface="Arial"/>
              <a:cs typeface="Arial"/>
              <a:sym typeface="Arial"/>
            </a:endParaRPr>
          </a:p>
          <a:p>
            <a:pPr marL="449263" marR="0" lvl="0" indent="-449263" algn="l" rtl="0">
              <a:lnSpc>
                <a:spcPct val="90000"/>
              </a:lnSpc>
              <a:spcBef>
                <a:spcPts val="100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	lieu.</a:t>
            </a:r>
            <a:endParaRPr sz="3200" b="0" i="0" u="none" strike="noStrike" cap="none">
              <a:solidFill>
                <a:schemeClr val="dk1"/>
              </a:solidFill>
              <a:latin typeface="Arial"/>
              <a:ea typeface="Arial"/>
              <a:cs typeface="Arial"/>
              <a:sym typeface="Arial"/>
            </a:endParaRPr>
          </a:p>
          <a:p>
            <a:pPr marL="898525" marR="0" lvl="1" indent="-441325"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Le nom privilégié sert :</a:t>
            </a:r>
            <a:endParaRPr sz="2700" b="0" i="0" u="none" strike="noStrike" cap="none">
              <a:solidFill>
                <a:schemeClr val="dk1"/>
              </a:solidFill>
              <a:latin typeface="Arial"/>
              <a:ea typeface="Arial"/>
              <a:cs typeface="Arial"/>
              <a:sym typeface="Arial"/>
            </a:endParaRPr>
          </a:p>
          <a:p>
            <a:pPr marL="1074738" marR="0" lvl="2" indent="0" algn="l" rtl="0">
              <a:lnSpc>
                <a:spcPct val="100000"/>
              </a:lnSpc>
              <a:spcBef>
                <a:spcPts val="11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de nom conventionnel à un gouvernement, etc.,</a:t>
            </a:r>
            <a:endParaRPr/>
          </a:p>
          <a:p>
            <a:pPr marL="1074738" marR="0" lvl="2" indent="0" algn="l" rtl="0">
              <a:lnSpc>
                <a:spcPct val="100000"/>
              </a:lnSpc>
              <a:spcBef>
                <a:spcPts val="7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d’ajout à un nom d’une famille, de collectivité, de congrès, etc., ou d’</a:t>
            </a:r>
            <a:r>
              <a:rPr lang="fr-FR" sz="2400">
                <a:latin typeface="Arial"/>
                <a:ea typeface="Arial"/>
                <a:cs typeface="Arial"/>
                <a:sym typeface="Arial"/>
              </a:rPr>
              <a:t>œ</a:t>
            </a:r>
            <a:r>
              <a:rPr lang="fr-FR" sz="2400" b="0" i="0" u="none" strike="noStrike" cap="none">
                <a:solidFill>
                  <a:schemeClr val="dk1"/>
                </a:solidFill>
                <a:latin typeface="Arial"/>
                <a:ea typeface="Arial"/>
                <a:cs typeface="Arial"/>
                <a:sym typeface="Arial"/>
              </a:rPr>
              <a:t>uvre,</a:t>
            </a:r>
            <a:endParaRPr sz="2400" b="0" i="0" u="none" strike="noStrike" cap="none">
              <a:solidFill>
                <a:schemeClr val="dk1"/>
              </a:solidFill>
              <a:latin typeface="Arial"/>
              <a:ea typeface="Arial"/>
              <a:cs typeface="Arial"/>
              <a:sym typeface="Arial"/>
            </a:endParaRPr>
          </a:p>
          <a:p>
            <a:pPr marL="1074738" marR="0" lvl="2" indent="0" algn="l" rtl="0">
              <a:lnSpc>
                <a:spcPct val="100000"/>
              </a:lnSpc>
              <a:spcBef>
                <a:spcPts val="7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à </a:t>
            </a:r>
            <a:r>
              <a:rPr lang="fr-FR" sz="2400">
                <a:latin typeface="Arial"/>
                <a:ea typeface="Arial"/>
                <a:cs typeface="Arial"/>
                <a:sym typeface="Arial"/>
              </a:rPr>
              <a:t>enregistrer</a:t>
            </a:r>
            <a:r>
              <a:rPr lang="fr-FR" sz="2400" b="0" i="0" u="none" strike="noStrike" cap="none">
                <a:solidFill>
                  <a:schemeClr val="dk1"/>
                </a:solidFill>
                <a:latin typeface="Arial"/>
                <a:ea typeface="Arial"/>
                <a:cs typeface="Arial"/>
                <a:sym typeface="Arial"/>
              </a:rPr>
              <a:t> un lieu associé à un agent ou à une </a:t>
            </a:r>
            <a:r>
              <a:rPr lang="fr-FR" sz="2400">
                <a:latin typeface="Arial"/>
                <a:ea typeface="Arial"/>
                <a:cs typeface="Arial"/>
                <a:sym typeface="Arial"/>
              </a:rPr>
              <a:t>œ</a:t>
            </a:r>
            <a:r>
              <a:rPr lang="fr-FR" sz="2400" b="0" i="0" u="none" strike="noStrike" cap="none">
                <a:solidFill>
                  <a:schemeClr val="dk1"/>
                </a:solidFill>
                <a:latin typeface="Arial"/>
                <a:ea typeface="Arial"/>
                <a:cs typeface="Arial"/>
                <a:sym typeface="Arial"/>
              </a:rPr>
              <a:t>uvre.</a:t>
            </a:r>
            <a:endParaRPr sz="2400" b="0" i="0" u="none" strike="noStrike" cap="none">
              <a:solidFill>
                <a:schemeClr val="dk1"/>
              </a:solidFill>
              <a:latin typeface="Arial"/>
              <a:ea typeface="Arial"/>
              <a:cs typeface="Arial"/>
              <a:sym typeface="Arial"/>
            </a:endParaRPr>
          </a:p>
        </p:txBody>
      </p:sp>
      <p:sp>
        <p:nvSpPr>
          <p:cNvPr id="333" name="Google Shape;33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334" name="Google Shape;33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1"/>
          <p:cNvSpPr txBox="1">
            <a:spLocks noGrp="1"/>
          </p:cNvSpPr>
          <p:nvPr>
            <p:ph type="title"/>
          </p:nvPr>
        </p:nvSpPr>
        <p:spPr>
          <a:xfrm>
            <a:off x="838200" y="566690"/>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Sources pour le nom privilégié</a:t>
            </a:r>
            <a:br>
              <a:rPr lang="fr-FR" sz="4000" b="0" i="0" u="none" strike="noStrike" cap="none">
                <a:solidFill>
                  <a:schemeClr val="dk1"/>
                </a:solidFill>
                <a:latin typeface="Arial"/>
                <a:ea typeface="Arial"/>
                <a:cs typeface="Arial"/>
                <a:sym typeface="Arial"/>
              </a:rPr>
            </a:br>
            <a:r>
              <a:rPr lang="fr-FR" sz="4000" b="0" i="0" u="none" strike="noStrike" cap="none">
                <a:solidFill>
                  <a:schemeClr val="dk1"/>
                </a:solidFill>
                <a:latin typeface="Arial"/>
                <a:ea typeface="Arial"/>
                <a:cs typeface="Arial"/>
                <a:sym typeface="Arial"/>
              </a:rPr>
              <a:t>(RDA 16.2.2.2)</a:t>
            </a:r>
            <a:endParaRPr sz="3600" b="0" i="0" u="none" strike="noStrike" cap="none">
              <a:solidFill>
                <a:schemeClr val="dk1"/>
              </a:solidFill>
              <a:latin typeface="Arial"/>
              <a:ea typeface="Arial"/>
              <a:cs typeface="Arial"/>
              <a:sym typeface="Arial"/>
            </a:endParaRPr>
          </a:p>
        </p:txBody>
      </p:sp>
      <p:sp>
        <p:nvSpPr>
          <p:cNvPr id="340" name="Google Shape;340;p41"/>
          <p:cNvSpPr txBox="1">
            <a:spLocks noGrp="1"/>
          </p:cNvSpPr>
          <p:nvPr>
            <p:ph type="body" idx="1"/>
          </p:nvPr>
        </p:nvSpPr>
        <p:spPr>
          <a:xfrm>
            <a:off x="838200" y="2094316"/>
            <a:ext cx="10198768" cy="42620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Sources (en ordre de préférence)</a:t>
            </a:r>
            <a:endParaRPr/>
          </a:p>
          <a:p>
            <a:pPr marL="546100" marR="0" lvl="0" indent="0" algn="l" rtl="0">
              <a:lnSpc>
                <a:spcPct val="90000"/>
              </a:lnSpc>
              <a:spcBef>
                <a:spcPts val="16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a) répertoires géographiques et autres sources de référence dans une langue privilégiée par l’agence créant les données</a:t>
            </a:r>
            <a:endParaRPr/>
          </a:p>
          <a:p>
            <a:pPr marL="546100"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b) répertoires géographiques et autres sources de référence publiés dans la juridiction où le lieu est situé dans la ou les langues officielles de cette juridiction</a:t>
            </a:r>
            <a:endParaRPr sz="2800" b="0" i="0" u="none" strike="noStrike" cap="none">
              <a:solidFill>
                <a:schemeClr val="dk1"/>
              </a:solidFill>
              <a:latin typeface="Arial"/>
              <a:ea typeface="Arial"/>
              <a:cs typeface="Arial"/>
              <a:sym typeface="Arial"/>
            </a:endParaRPr>
          </a:p>
        </p:txBody>
      </p:sp>
      <p:sp>
        <p:nvSpPr>
          <p:cNvPr id="341" name="Google Shape;34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342" name="Google Shape;34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latin typeface="Arial"/>
                <a:ea typeface="Arial"/>
                <a:cs typeface="Arial"/>
                <a:sym typeface="Arial"/>
              </a:rPr>
              <a:t>Lieux comme créateurs d’</a:t>
            </a:r>
            <a:r>
              <a:rPr lang="fr-FR" sz="4000">
                <a:latin typeface="Arial"/>
                <a:ea typeface="Arial"/>
                <a:cs typeface="Arial"/>
                <a:sym typeface="Arial"/>
              </a:rPr>
              <a:t>œ</a:t>
            </a:r>
            <a:r>
              <a:rPr lang="fr-FR" sz="4000" b="0" i="0" u="none" strike="noStrike" cap="none">
                <a:latin typeface="Arial"/>
                <a:ea typeface="Arial"/>
                <a:cs typeface="Arial"/>
                <a:sym typeface="Arial"/>
              </a:rPr>
              <a:t>uvres ou</a:t>
            </a:r>
            <a:br>
              <a:rPr lang="fr-FR" sz="4000" b="0" i="0" u="none" strike="noStrike" cap="none">
                <a:latin typeface="Arial"/>
                <a:ea typeface="Arial"/>
                <a:cs typeface="Arial"/>
                <a:sym typeface="Arial"/>
              </a:rPr>
            </a:br>
            <a:r>
              <a:rPr lang="fr-FR" sz="4000" b="0" i="0" u="none" strike="noStrike" cap="none">
                <a:latin typeface="Arial"/>
                <a:ea typeface="Arial"/>
                <a:cs typeface="Arial"/>
                <a:sym typeface="Arial"/>
              </a:rPr>
              <a:t>associés à des </a:t>
            </a:r>
            <a:r>
              <a:rPr lang="fr-FR" sz="4000">
                <a:latin typeface="Arial"/>
                <a:ea typeface="Arial"/>
                <a:cs typeface="Arial"/>
                <a:sym typeface="Arial"/>
              </a:rPr>
              <a:t>œuvres</a:t>
            </a:r>
            <a:endParaRPr sz="4000" b="0" i="0" u="none" strike="noStrike" cap="none">
              <a:solidFill>
                <a:schemeClr val="dk1"/>
              </a:solidFill>
              <a:latin typeface="Arial"/>
              <a:ea typeface="Arial"/>
              <a:cs typeface="Arial"/>
              <a:sym typeface="Arial"/>
            </a:endParaRPr>
          </a:p>
        </p:txBody>
      </p:sp>
      <p:sp>
        <p:nvSpPr>
          <p:cNvPr id="108" name="Google Shape;10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100000"/>
              </a:lnSpc>
              <a:spcBef>
                <a:spcPts val="0"/>
              </a:spcBef>
              <a:spcAft>
                <a:spcPts val="0"/>
              </a:spcAft>
              <a:buClr>
                <a:schemeClr val="dk1"/>
              </a:buClr>
              <a:buSzPct val="108108"/>
              <a:buFont typeface="Arial"/>
              <a:buChar char="•"/>
            </a:pPr>
            <a:r>
              <a:rPr lang="fr-FR" sz="2900" b="0" i="0" u="none" strike="noStrike" cap="none">
                <a:solidFill>
                  <a:schemeClr val="dk1"/>
                </a:solidFill>
                <a:latin typeface="Arial"/>
                <a:ea typeface="Arial"/>
                <a:cs typeface="Arial"/>
                <a:sym typeface="Arial"/>
              </a:rPr>
              <a:t>Noms de lieux </a:t>
            </a:r>
            <a:r>
              <a:rPr lang="fr-FR" sz="3200" b="0" i="0" u="none" strike="noStrike" cap="none">
                <a:solidFill>
                  <a:schemeClr val="dk1"/>
                </a:solidFill>
                <a:latin typeface="Calibri"/>
                <a:ea typeface="Calibri"/>
                <a:cs typeface="Calibri"/>
                <a:sym typeface="Calibri"/>
              </a:rPr>
              <a:t>utilisés le plus couramment </a:t>
            </a:r>
            <a:r>
              <a:rPr lang="fr-FR" sz="2900" b="0" i="0" u="none" strike="noStrike" cap="none">
                <a:solidFill>
                  <a:schemeClr val="dk1"/>
                </a:solidFill>
                <a:latin typeface="Arial"/>
                <a:ea typeface="Arial"/>
                <a:cs typeface="Arial"/>
                <a:sym typeface="Arial"/>
              </a:rPr>
              <a:t>comme noms de gouvernements (voir 11.2.2.5.4) et communautés qui ne sont pas des gouvernements (p. ex., quartiers de ville)</a:t>
            </a:r>
            <a:endParaRPr sz="2900" b="0" i="0" u="none" strike="noStrike" cap="none">
              <a:solidFill>
                <a:schemeClr val="dk1"/>
              </a:solidFill>
              <a:latin typeface="Arial"/>
              <a:ea typeface="Arial"/>
              <a:cs typeface="Arial"/>
              <a:sym typeface="Arial"/>
            </a:endParaRPr>
          </a:p>
          <a:p>
            <a:pPr marL="228600" marR="0" lvl="0" indent="-228600" algn="l" rtl="0">
              <a:lnSpc>
                <a:spcPct val="100000"/>
              </a:lnSpc>
              <a:spcBef>
                <a:spcPts val="400"/>
              </a:spcBef>
              <a:spcAft>
                <a:spcPts val="0"/>
              </a:spcAft>
              <a:buClr>
                <a:schemeClr val="dk1"/>
              </a:buClr>
              <a:buSzPct val="108108"/>
              <a:buFont typeface="Arial"/>
              <a:buChar char="•"/>
            </a:pPr>
            <a:r>
              <a:rPr lang="fr-FR" sz="2900" b="0" i="0" u="none" strike="noStrike" cap="none">
                <a:solidFill>
                  <a:schemeClr val="dk1"/>
                </a:solidFill>
                <a:latin typeface="Arial"/>
                <a:ea typeface="Arial"/>
                <a:cs typeface="Arial"/>
                <a:sym typeface="Arial"/>
              </a:rPr>
              <a:t>Les gouvernements créent des lois, des constitutions, des règlements, etc.; signent des traités; ont des fonctionnaires et des employés; ont des cadres subalternes</a:t>
            </a:r>
            <a:r>
              <a:rPr lang="fr-FR" sz="2900">
                <a:latin typeface="Arial"/>
                <a:ea typeface="Arial"/>
                <a:cs typeface="Arial"/>
                <a:sym typeface="Arial"/>
              </a:rPr>
              <a:t> et</a:t>
            </a:r>
            <a:r>
              <a:rPr lang="fr-FR" sz="2900" b="0" i="0" u="none" strike="noStrike" cap="none">
                <a:solidFill>
                  <a:schemeClr val="dk1"/>
                </a:solidFill>
                <a:latin typeface="Arial"/>
                <a:ea typeface="Arial"/>
                <a:cs typeface="Arial"/>
                <a:sym typeface="Arial"/>
              </a:rPr>
              <a:t> législatifs et des corps judiciaires; produisent des rapports et des énoncés de positions; créent des ressources cartographiques; ont des règles de tribunaux; etc.</a:t>
            </a:r>
            <a:endParaRPr/>
          </a:p>
          <a:p>
            <a:pPr marL="228600" marR="0" lvl="0" indent="-228600" algn="l" rtl="0">
              <a:lnSpc>
                <a:spcPct val="100000"/>
              </a:lnSpc>
              <a:spcBef>
                <a:spcPts val="400"/>
              </a:spcBef>
              <a:spcAft>
                <a:spcPts val="0"/>
              </a:spcAft>
              <a:buClr>
                <a:schemeClr val="dk1"/>
              </a:buClr>
              <a:buSzPct val="108108"/>
              <a:buFont typeface="Arial"/>
              <a:buChar char="•"/>
            </a:pPr>
            <a:r>
              <a:rPr lang="fr-FR" sz="2900" b="0" i="0" u="none" strike="noStrike" cap="none">
                <a:solidFill>
                  <a:schemeClr val="dk1"/>
                </a:solidFill>
                <a:latin typeface="Arial"/>
                <a:ea typeface="Arial"/>
                <a:cs typeface="Arial"/>
                <a:sym typeface="Arial"/>
              </a:rPr>
              <a:t>Les dignitaires gouvernementaux créent des communications officielles</a:t>
            </a:r>
            <a:endParaRPr sz="2900" b="0" i="0" u="none" strike="noStrike" cap="none">
              <a:solidFill>
                <a:schemeClr val="dk1"/>
              </a:solidFill>
              <a:latin typeface="Arial"/>
              <a:ea typeface="Arial"/>
              <a:cs typeface="Arial"/>
              <a:sym typeface="Arial"/>
            </a:endParaRPr>
          </a:p>
        </p:txBody>
      </p:sp>
      <p:sp>
        <p:nvSpPr>
          <p:cNvPr id="109" name="Google Shape;10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10" name="Google Shape;1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ÉP de BAC-BAnQ pour 16.2.2.2</a:t>
            </a:r>
            <a:endParaRPr/>
          </a:p>
        </p:txBody>
      </p:sp>
      <p:sp>
        <p:nvSpPr>
          <p:cNvPr id="348" name="Google Shape;348;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SzPts val="2400"/>
              <a:buChar char="•"/>
            </a:pPr>
            <a:r>
              <a:rPr lang="fr-FR" sz="2200">
                <a:latin typeface="Arial"/>
                <a:ea typeface="Arial"/>
                <a:cs typeface="Arial"/>
                <a:sym typeface="Arial"/>
              </a:rPr>
              <a:t>Canada : Se fonder sur la forme trouvée sur le site Web de la Base de données toponymiques du Canada (BDTC) de Ressources naturelles Canada : </a:t>
            </a:r>
            <a:r>
              <a:rPr lang="fr-FR" sz="2200" u="sng">
                <a:solidFill>
                  <a:schemeClr val="hlink"/>
                </a:solidFill>
                <a:latin typeface="Arial"/>
                <a:ea typeface="Arial"/>
                <a:cs typeface="Arial"/>
                <a:sym typeface="Arial"/>
                <a:hlinkClick r:id="rId3"/>
              </a:rPr>
              <a:t>http://www4.nrcan.gc.ca/recherche-de-noms-de-lieux/search</a:t>
            </a:r>
            <a:r>
              <a:rPr lang="fr-FR" sz="2200">
                <a:latin typeface="Arial"/>
                <a:ea typeface="Arial"/>
                <a:cs typeface="Arial"/>
                <a:sym typeface="Arial"/>
              </a:rPr>
              <a:t>? et Recherche de noms : </a:t>
            </a:r>
            <a:r>
              <a:rPr lang="fr-FR" sz="2200" u="sng">
                <a:solidFill>
                  <a:schemeClr val="hlink"/>
                </a:solidFill>
                <a:latin typeface="Arial"/>
                <a:ea typeface="Arial"/>
                <a:cs typeface="Arial"/>
                <a:sym typeface="Arial"/>
                <a:hlinkClick r:id="rId4"/>
              </a:rPr>
              <a:t>http://www.rncan.gc.ca/sciences-terre/geographie/noms-lieux/recherche/9171</a:t>
            </a:r>
            <a:endParaRPr sz="2200">
              <a:latin typeface="Arial"/>
              <a:ea typeface="Arial"/>
              <a:cs typeface="Arial"/>
              <a:sym typeface="Arial"/>
            </a:endParaRPr>
          </a:p>
          <a:p>
            <a:pPr marL="228600" lvl="0" indent="-228600" algn="l" rtl="0">
              <a:lnSpc>
                <a:spcPct val="90000"/>
              </a:lnSpc>
              <a:spcBef>
                <a:spcPts val="0"/>
              </a:spcBef>
              <a:spcAft>
                <a:spcPts val="0"/>
              </a:spcAft>
              <a:buSzPts val="2400"/>
              <a:buChar char="•"/>
            </a:pPr>
            <a:r>
              <a:rPr lang="fr-FR" sz="2200">
                <a:latin typeface="Arial"/>
                <a:ea typeface="Arial"/>
                <a:cs typeface="Arial"/>
                <a:sym typeface="Arial"/>
              </a:rPr>
              <a:t>Québec : </a:t>
            </a:r>
            <a:endParaRPr/>
          </a:p>
          <a:p>
            <a:pPr marL="685800" lvl="1" indent="-228600" algn="l" rtl="0">
              <a:lnSpc>
                <a:spcPct val="90000"/>
              </a:lnSpc>
              <a:spcBef>
                <a:spcPts val="0"/>
              </a:spcBef>
              <a:spcAft>
                <a:spcPts val="0"/>
              </a:spcAft>
              <a:buSzPts val="2400"/>
              <a:buChar char="•"/>
            </a:pPr>
            <a:r>
              <a:rPr lang="fr-FR" sz="2200">
                <a:latin typeface="Arial"/>
                <a:ea typeface="Arial"/>
                <a:cs typeface="Arial"/>
                <a:sym typeface="Arial"/>
              </a:rPr>
              <a:t>Municipalités : se fonder sur la forme trouvée dans les sources suivantes (dans cet ordre de préférence) :</a:t>
            </a:r>
            <a:endParaRPr sz="1800">
              <a:latin typeface="Arial"/>
              <a:ea typeface="Arial"/>
              <a:cs typeface="Arial"/>
              <a:sym typeface="Arial"/>
            </a:endParaRPr>
          </a:p>
          <a:p>
            <a:pPr marL="1163638" lvl="2" indent="-249237" algn="l" rtl="0">
              <a:lnSpc>
                <a:spcPct val="90000"/>
              </a:lnSpc>
              <a:spcBef>
                <a:spcPts val="0"/>
              </a:spcBef>
              <a:spcAft>
                <a:spcPts val="0"/>
              </a:spcAft>
              <a:buSzPts val="2000"/>
              <a:buNone/>
            </a:pPr>
            <a:r>
              <a:rPr lang="fr-FR" sz="1800">
                <a:latin typeface="Arial"/>
                <a:ea typeface="Arial"/>
                <a:cs typeface="Arial"/>
                <a:sym typeface="Arial"/>
              </a:rPr>
              <a:t>1. le Répertoire des municipalités du Québec : </a:t>
            </a:r>
            <a:r>
              <a:rPr lang="fr-FR" sz="1800" u="sng">
                <a:solidFill>
                  <a:schemeClr val="hlink"/>
                </a:solidFill>
                <a:latin typeface="Arial"/>
                <a:ea typeface="Arial"/>
                <a:cs typeface="Arial"/>
                <a:sym typeface="Arial"/>
                <a:hlinkClick r:id="rId5"/>
              </a:rPr>
              <a:t>http://www.mamrot.gouv.qc.ca/repertoire-des-municipalites</a:t>
            </a:r>
            <a:endParaRPr sz="1800">
              <a:latin typeface="Arial"/>
              <a:ea typeface="Arial"/>
              <a:cs typeface="Arial"/>
              <a:sym typeface="Arial"/>
            </a:endParaRPr>
          </a:p>
          <a:p>
            <a:pPr marL="914400" lvl="2" indent="0" algn="l" rtl="0">
              <a:lnSpc>
                <a:spcPct val="90000"/>
              </a:lnSpc>
              <a:spcBef>
                <a:spcPts val="0"/>
              </a:spcBef>
              <a:spcAft>
                <a:spcPts val="0"/>
              </a:spcAft>
              <a:buSzPts val="2000"/>
              <a:buNone/>
            </a:pPr>
            <a:r>
              <a:rPr lang="fr-FR" sz="1800">
                <a:latin typeface="Arial"/>
                <a:ea typeface="Arial"/>
                <a:cs typeface="Arial"/>
                <a:sym typeface="Arial"/>
              </a:rPr>
              <a:t>2. la Banque de noms de lieux du Québec : </a:t>
            </a:r>
            <a:r>
              <a:rPr lang="fr-FR" sz="1800" u="sng">
                <a:solidFill>
                  <a:schemeClr val="hlink"/>
                </a:solidFill>
                <a:latin typeface="Arial"/>
                <a:ea typeface="Arial"/>
                <a:cs typeface="Arial"/>
                <a:sym typeface="Arial"/>
                <a:hlinkClick r:id="rId6"/>
              </a:rPr>
              <a:t>http://www.toponymie.gouv.qc.ca/ct/accueil.aspx</a:t>
            </a:r>
            <a:endParaRPr sz="1800">
              <a:latin typeface="Arial"/>
              <a:ea typeface="Arial"/>
              <a:cs typeface="Arial"/>
              <a:sym typeface="Arial"/>
            </a:endParaRPr>
          </a:p>
          <a:p>
            <a:pPr marL="914400" lvl="2" indent="0" algn="l" rtl="0">
              <a:lnSpc>
                <a:spcPct val="90000"/>
              </a:lnSpc>
              <a:spcBef>
                <a:spcPts val="0"/>
              </a:spcBef>
              <a:spcAft>
                <a:spcPts val="0"/>
              </a:spcAft>
              <a:buSzPts val="2000"/>
              <a:buNone/>
            </a:pPr>
            <a:r>
              <a:rPr lang="fr-FR" sz="1800">
                <a:latin typeface="Arial"/>
                <a:ea typeface="Arial"/>
                <a:cs typeface="Arial"/>
                <a:sym typeface="Arial"/>
              </a:rPr>
              <a:t>3. d’autres sources de référence</a:t>
            </a:r>
            <a:endParaRPr/>
          </a:p>
          <a:p>
            <a:pPr marL="914400" lvl="2" indent="0" algn="l" rtl="0">
              <a:lnSpc>
                <a:spcPct val="90000"/>
              </a:lnSpc>
              <a:spcBef>
                <a:spcPts val="0"/>
              </a:spcBef>
              <a:spcAft>
                <a:spcPts val="0"/>
              </a:spcAft>
              <a:buSzPts val="2000"/>
              <a:buNone/>
            </a:pPr>
            <a:r>
              <a:rPr lang="fr-FR" sz="1800">
                <a:latin typeface="Arial"/>
                <a:ea typeface="Arial"/>
                <a:cs typeface="Arial"/>
                <a:sym typeface="Arial"/>
              </a:rPr>
              <a:t>4. la manifestation cataloguée</a:t>
            </a:r>
            <a:endParaRPr/>
          </a:p>
          <a:p>
            <a:pPr marL="685800" lvl="1" indent="-228600" algn="l" rtl="0">
              <a:lnSpc>
                <a:spcPct val="90000"/>
              </a:lnSpc>
              <a:spcBef>
                <a:spcPts val="0"/>
              </a:spcBef>
              <a:spcAft>
                <a:spcPts val="0"/>
              </a:spcAft>
              <a:buSzPts val="2400"/>
              <a:buChar char="•"/>
            </a:pPr>
            <a:r>
              <a:rPr lang="fr-FR" sz="2200">
                <a:latin typeface="Arial"/>
                <a:ea typeface="Arial"/>
                <a:cs typeface="Arial"/>
                <a:sym typeface="Arial"/>
              </a:rPr>
              <a:t>Lieux autres que les municipalités : se fonder sur la forme trouvée dans la Banque de noms de lieux du Québec : </a:t>
            </a:r>
            <a:r>
              <a:rPr lang="fr-FR" sz="2200" u="sng">
                <a:solidFill>
                  <a:schemeClr val="hlink"/>
                </a:solidFill>
                <a:latin typeface="Arial"/>
                <a:ea typeface="Arial"/>
                <a:cs typeface="Arial"/>
                <a:sym typeface="Arial"/>
                <a:hlinkClick r:id="rId6"/>
              </a:rPr>
              <a:t>http://www.toponymie.gouv.qc.ca/ct/accueil.aspx</a:t>
            </a:r>
            <a:endParaRPr sz="2200">
              <a:latin typeface="Arial"/>
              <a:ea typeface="Arial"/>
              <a:cs typeface="Arial"/>
              <a:sym typeface="Arial"/>
            </a:endParaRPr>
          </a:p>
        </p:txBody>
      </p:sp>
      <p:sp>
        <p:nvSpPr>
          <p:cNvPr id="349" name="Google Shape;34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350" name="Google Shape;35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a:spLocks noGrp="1"/>
          </p:cNvSpPr>
          <p:nvPr>
            <p:ph type="title"/>
          </p:nvPr>
        </p:nvSpPr>
        <p:spPr>
          <a:xfrm>
            <a:off x="838200" y="235550"/>
            <a:ext cx="10515600" cy="1181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ÉP de BAC-BAnQ pour 16.2.2.2</a:t>
            </a:r>
            <a:endParaRPr/>
          </a:p>
        </p:txBody>
      </p:sp>
      <p:sp>
        <p:nvSpPr>
          <p:cNvPr id="356" name="Google Shape;35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357" name="Google Shape;357;p43"/>
          <p:cNvSpPr txBox="1">
            <a:spLocks noGrp="1"/>
          </p:cNvSpPr>
          <p:nvPr>
            <p:ph type="body" idx="1"/>
          </p:nvPr>
        </p:nvSpPr>
        <p:spPr>
          <a:xfrm>
            <a:off x="838200" y="1155121"/>
            <a:ext cx="10515600" cy="1407969"/>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fr-FR"/>
              <a:t>Pour les pays suivants, se fonder sur la forme trouvée dans les sources suivantes (dans l’ordre de préférence indiqué) si des sources en anglais doivent être consultées</a:t>
            </a:r>
            <a:endParaRPr/>
          </a:p>
        </p:txBody>
      </p:sp>
      <p:graphicFrame>
        <p:nvGraphicFramePr>
          <p:cNvPr id="358" name="Google Shape;358;p43"/>
          <p:cNvGraphicFramePr/>
          <p:nvPr/>
        </p:nvGraphicFramePr>
        <p:xfrm>
          <a:off x="838201" y="2763637"/>
          <a:ext cx="3000000" cy="3000000"/>
        </p:xfrm>
        <a:graphic>
          <a:graphicData uri="http://schemas.openxmlformats.org/drawingml/2006/table">
            <a:tbl>
              <a:tblPr firstRow="1" bandRow="1">
                <a:noFill/>
                <a:tableStyleId>{42F884A0-A93C-4715-811E-E656B9AF580D}</a:tableStyleId>
              </a:tblPr>
              <a:tblGrid>
                <a:gridCol w="2611575">
                  <a:extLst>
                    <a:ext uri="{9D8B030D-6E8A-4147-A177-3AD203B41FA5}">
                      <a16:colId xmlns:a16="http://schemas.microsoft.com/office/drawing/2014/main" val="20000"/>
                    </a:ext>
                  </a:extLst>
                </a:gridCol>
                <a:gridCol w="7904025">
                  <a:extLst>
                    <a:ext uri="{9D8B030D-6E8A-4147-A177-3AD203B41FA5}">
                      <a16:colId xmlns:a16="http://schemas.microsoft.com/office/drawing/2014/main" val="20001"/>
                    </a:ext>
                  </a:extLst>
                </a:gridCol>
              </a:tblGrid>
              <a:tr h="536400">
                <a:tc>
                  <a:txBody>
                    <a:bodyPr/>
                    <a:lstStyle/>
                    <a:p>
                      <a:pPr marL="0" marR="0" lvl="0" indent="0" algn="l" rtl="0">
                        <a:lnSpc>
                          <a:spcPct val="100000"/>
                        </a:lnSpc>
                        <a:spcBef>
                          <a:spcPts val="0"/>
                        </a:spcBef>
                        <a:spcAft>
                          <a:spcPts val="0"/>
                        </a:spcAft>
                        <a:buNone/>
                      </a:pPr>
                      <a:r>
                        <a:rPr lang="fr-FR" sz="1800" u="none" strike="noStrike" cap="none"/>
                        <a:t>Pays</a:t>
                      </a:r>
                      <a:endParaRPr sz="18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fr-FR" sz="1800" u="none" strike="noStrike" cap="none"/>
                        <a:t>Sources</a:t>
                      </a:r>
                      <a:endParaRPr sz="1800" b="1" u="none" strike="noStrike" cap="none"/>
                    </a:p>
                  </a:txBody>
                  <a:tcPr marL="91450" marR="91450" marT="45725" marB="45725"/>
                </a:tc>
                <a:extLst>
                  <a:ext uri="{0D108BD9-81ED-4DB2-BD59-A6C34878D82A}">
                    <a16:rowId xmlns:a16="http://schemas.microsoft.com/office/drawing/2014/main" val="10000"/>
                  </a:ext>
                </a:extLst>
              </a:tr>
              <a:tr h="711550">
                <a:tc>
                  <a:txBody>
                    <a:bodyPr/>
                    <a:lstStyle/>
                    <a:p>
                      <a:pPr marL="0" marR="0" lvl="0" indent="0" algn="l" rtl="0">
                        <a:lnSpc>
                          <a:spcPct val="100000"/>
                        </a:lnSpc>
                        <a:spcBef>
                          <a:spcPts val="0"/>
                        </a:spcBef>
                        <a:spcAft>
                          <a:spcPts val="0"/>
                        </a:spcAft>
                        <a:buNone/>
                      </a:pPr>
                      <a:r>
                        <a:rPr lang="fr-FR" sz="1800" u="none" strike="noStrike" cap="none"/>
                        <a:t>Australie</a:t>
                      </a:r>
                      <a:endParaRPr/>
                    </a:p>
                  </a:txBody>
                  <a:tcPr marL="91450" marR="91450" marT="45725" marB="45725"/>
                </a:tc>
                <a:tc>
                  <a:txBody>
                    <a:bodyPr/>
                    <a:lstStyle/>
                    <a:p>
                      <a:pPr marL="457200" marR="0" lvl="0" indent="-457200" algn="l" rtl="0">
                        <a:lnSpc>
                          <a:spcPct val="100000"/>
                        </a:lnSpc>
                        <a:spcBef>
                          <a:spcPts val="0"/>
                        </a:spcBef>
                        <a:spcAft>
                          <a:spcPts val="0"/>
                        </a:spcAft>
                        <a:buClr>
                          <a:srgbClr val="000000"/>
                        </a:buClr>
                        <a:buSzPts val="1800"/>
                        <a:buFont typeface="Arial"/>
                        <a:buAutoNum type="arabicPeriod"/>
                      </a:pPr>
                      <a:r>
                        <a:rPr lang="fr-FR" sz="1800" u="sng" strike="noStrike" cap="none">
                          <a:solidFill>
                            <a:schemeClr val="hlink"/>
                          </a:solidFill>
                          <a:hlinkClick r:id="rId3"/>
                        </a:rPr>
                        <a:t>VIAF</a:t>
                      </a:r>
                      <a:r>
                        <a:rPr lang="fr-FR" sz="1800" u="none" strike="noStrike" cap="none"/>
                        <a:t> </a:t>
                      </a:r>
                      <a:endParaRPr/>
                    </a:p>
                    <a:p>
                      <a:pPr marL="457200" marR="0" lvl="0" indent="-457200" algn="l" rtl="0">
                        <a:lnSpc>
                          <a:spcPct val="100000"/>
                        </a:lnSpc>
                        <a:spcBef>
                          <a:spcPts val="0"/>
                        </a:spcBef>
                        <a:spcAft>
                          <a:spcPts val="0"/>
                        </a:spcAft>
                        <a:buClr>
                          <a:srgbClr val="000000"/>
                        </a:buClr>
                        <a:buSzPts val="1800"/>
                        <a:buFont typeface="Arial"/>
                        <a:buAutoNum type="arabicPeriod"/>
                      </a:pPr>
                      <a:r>
                        <a:rPr lang="fr-FR" sz="1800" u="sng" strike="noStrike" cap="none">
                          <a:solidFill>
                            <a:schemeClr val="hlink"/>
                          </a:solidFill>
                          <a:hlinkClick r:id="rId4"/>
                        </a:rPr>
                        <a:t>Geoscience Australia Place Name Search</a:t>
                      </a:r>
                      <a:endParaRPr sz="1800" u="none" strike="noStrike" cap="none"/>
                    </a:p>
                  </a:txBody>
                  <a:tcPr marL="91450" marR="91450" marT="45725" marB="45725"/>
                </a:tc>
                <a:extLst>
                  <a:ext uri="{0D108BD9-81ED-4DB2-BD59-A6C34878D82A}">
                    <a16:rowId xmlns:a16="http://schemas.microsoft.com/office/drawing/2014/main" val="10001"/>
                  </a:ext>
                </a:extLst>
              </a:tr>
              <a:tr h="584800">
                <a:tc>
                  <a:txBody>
                    <a:bodyPr/>
                    <a:lstStyle/>
                    <a:p>
                      <a:pPr marL="0" marR="0" lvl="0" indent="0" algn="l" rtl="0">
                        <a:lnSpc>
                          <a:spcPct val="100000"/>
                        </a:lnSpc>
                        <a:spcBef>
                          <a:spcPts val="0"/>
                        </a:spcBef>
                        <a:spcAft>
                          <a:spcPts val="0"/>
                        </a:spcAft>
                        <a:buNone/>
                      </a:pPr>
                      <a:r>
                        <a:rPr lang="fr-FR" sz="1800" u="none" strike="noStrike" cap="none"/>
                        <a:t>États-Unis</a:t>
                      </a:r>
                      <a:endParaRPr/>
                    </a:p>
                  </a:txBody>
                  <a:tcPr marL="91450" marR="91450" marT="45725" marB="45725"/>
                </a:tc>
                <a:tc>
                  <a:txBody>
                    <a:bodyPr/>
                    <a:lstStyle/>
                    <a:p>
                      <a:pPr marL="457200" marR="0" lvl="0" indent="-457200" algn="l" rtl="0">
                        <a:lnSpc>
                          <a:spcPct val="100000"/>
                        </a:lnSpc>
                        <a:spcBef>
                          <a:spcPts val="0"/>
                        </a:spcBef>
                        <a:spcAft>
                          <a:spcPts val="0"/>
                        </a:spcAft>
                        <a:buClr>
                          <a:srgbClr val="000000"/>
                        </a:buClr>
                        <a:buSzPts val="1800"/>
                        <a:buFont typeface="Arial"/>
                        <a:buAutoNum type="arabicPeriod"/>
                      </a:pPr>
                      <a:r>
                        <a:rPr lang="fr-FR" sz="1800" u="none" strike="noStrike" cap="none"/>
                        <a:t>Fichier LC</a:t>
                      </a:r>
                      <a:endParaRPr/>
                    </a:p>
                    <a:p>
                      <a:pPr marL="457200" marR="0" lvl="0" indent="-457200" algn="l" rtl="0">
                        <a:lnSpc>
                          <a:spcPct val="100000"/>
                        </a:lnSpc>
                        <a:spcBef>
                          <a:spcPts val="0"/>
                        </a:spcBef>
                        <a:spcAft>
                          <a:spcPts val="0"/>
                        </a:spcAft>
                        <a:buClr>
                          <a:srgbClr val="000000"/>
                        </a:buClr>
                        <a:buSzPts val="1800"/>
                        <a:buFont typeface="Arial"/>
                        <a:buAutoNum type="arabicPeriod"/>
                      </a:pPr>
                      <a:r>
                        <a:rPr lang="fr-FR" sz="1800" u="sng" strike="noStrike" cap="none">
                          <a:solidFill>
                            <a:schemeClr val="hlink"/>
                          </a:solidFill>
                          <a:hlinkClick r:id="rId5"/>
                        </a:rPr>
                        <a:t>Geographic Names Information System (GNIS)</a:t>
                      </a:r>
                      <a:endParaRPr sz="1800" u="none" strike="noStrike" cap="none"/>
                    </a:p>
                  </a:txBody>
                  <a:tcPr marL="91450" marR="91450" marT="45725" marB="45725"/>
                </a:tc>
                <a:extLst>
                  <a:ext uri="{0D108BD9-81ED-4DB2-BD59-A6C34878D82A}">
                    <a16:rowId xmlns:a16="http://schemas.microsoft.com/office/drawing/2014/main" val="10002"/>
                  </a:ext>
                </a:extLst>
              </a:tr>
              <a:tr h="831050">
                <a:tc>
                  <a:txBody>
                    <a:bodyPr/>
                    <a:lstStyle/>
                    <a:p>
                      <a:pPr marL="0" marR="0" lvl="0" indent="0" algn="l" rtl="0">
                        <a:lnSpc>
                          <a:spcPct val="100000"/>
                        </a:lnSpc>
                        <a:spcBef>
                          <a:spcPts val="0"/>
                        </a:spcBef>
                        <a:spcAft>
                          <a:spcPts val="0"/>
                        </a:spcAft>
                        <a:buNone/>
                      </a:pPr>
                      <a:r>
                        <a:rPr lang="fr-FR" sz="1800" u="none" strike="noStrike" cap="none"/>
                        <a:t>Grande-Bretagne</a:t>
                      </a:r>
                      <a:endParaRPr/>
                    </a:p>
                  </a:txBody>
                  <a:tcPr marL="91450" marR="91450" marT="45725" marB="45725"/>
                </a:tc>
                <a:tc>
                  <a:txBody>
                    <a:bodyPr/>
                    <a:lstStyle/>
                    <a:p>
                      <a:pPr marL="457200" marR="0" lvl="0" indent="-457200" algn="l" rtl="0">
                        <a:lnSpc>
                          <a:spcPct val="100000"/>
                        </a:lnSpc>
                        <a:spcBef>
                          <a:spcPts val="0"/>
                        </a:spcBef>
                        <a:spcAft>
                          <a:spcPts val="0"/>
                        </a:spcAft>
                        <a:buClr>
                          <a:srgbClr val="000000"/>
                        </a:buClr>
                        <a:buSzPts val="1800"/>
                        <a:buFont typeface="Arial"/>
                        <a:buAutoNum type="arabicPeriod"/>
                      </a:pPr>
                      <a:r>
                        <a:rPr lang="fr-FR" sz="1800" u="none" strike="noStrike" cap="none"/>
                        <a:t>Fichier LC</a:t>
                      </a:r>
                      <a:endParaRPr/>
                    </a:p>
                    <a:p>
                      <a:pPr marL="457200" marR="0" lvl="0" indent="-457200" algn="l" rtl="0">
                        <a:lnSpc>
                          <a:spcPct val="100000"/>
                        </a:lnSpc>
                        <a:spcBef>
                          <a:spcPts val="0"/>
                        </a:spcBef>
                        <a:spcAft>
                          <a:spcPts val="0"/>
                        </a:spcAft>
                        <a:buClr>
                          <a:srgbClr val="000000"/>
                        </a:buClr>
                        <a:buSzPts val="1800"/>
                        <a:buFont typeface="Arial"/>
                        <a:buAutoNum type="arabicPeriod"/>
                      </a:pPr>
                      <a:r>
                        <a:rPr lang="fr-FR" sz="1800" i="0" u="none" strike="noStrike" cap="none"/>
                        <a:t>The Ordnance Survey gazetteer of Great Britain </a:t>
                      </a:r>
                      <a:r>
                        <a:rPr lang="fr-FR" sz="1800" u="none" strike="noStrike" cap="none"/>
                        <a:t>ou </a:t>
                      </a:r>
                      <a:r>
                        <a:rPr lang="fr-FR" sz="1800" u="sng" strike="noStrike" cap="none">
                          <a:solidFill>
                            <a:schemeClr val="hlink"/>
                          </a:solidFill>
                          <a:hlinkClick r:id="rId6"/>
                        </a:rPr>
                        <a:t>GEOnet Names Server (GNS)</a:t>
                      </a:r>
                      <a:endParaRPr sz="1800" u="none" strike="noStrike" cap="none"/>
                    </a:p>
                  </a:txBody>
                  <a:tcPr marL="91450" marR="91450" marT="45725" marB="45725"/>
                </a:tc>
                <a:extLst>
                  <a:ext uri="{0D108BD9-81ED-4DB2-BD59-A6C34878D82A}">
                    <a16:rowId xmlns:a16="http://schemas.microsoft.com/office/drawing/2014/main" val="10003"/>
                  </a:ext>
                </a:extLst>
              </a:tr>
              <a:tr h="713850">
                <a:tc>
                  <a:txBody>
                    <a:bodyPr/>
                    <a:lstStyle/>
                    <a:p>
                      <a:pPr marL="0" marR="0" lvl="0" indent="0" algn="l" rtl="0">
                        <a:lnSpc>
                          <a:spcPct val="100000"/>
                        </a:lnSpc>
                        <a:spcBef>
                          <a:spcPts val="0"/>
                        </a:spcBef>
                        <a:spcAft>
                          <a:spcPts val="0"/>
                        </a:spcAft>
                        <a:buNone/>
                      </a:pPr>
                      <a:r>
                        <a:rPr lang="fr-FR" sz="1800" u="none" strike="noStrike" cap="none"/>
                        <a:t>Nouvelle-Zélande</a:t>
                      </a:r>
                      <a:endParaRPr/>
                    </a:p>
                  </a:txBody>
                  <a:tcPr marL="91450" marR="91450" marT="45725" marB="45725"/>
                </a:tc>
                <a:tc>
                  <a:txBody>
                    <a:bodyPr/>
                    <a:lstStyle/>
                    <a:p>
                      <a:pPr marL="457200" marR="0" lvl="0" indent="-457200" algn="l" rtl="0">
                        <a:lnSpc>
                          <a:spcPct val="100000"/>
                        </a:lnSpc>
                        <a:spcBef>
                          <a:spcPts val="0"/>
                        </a:spcBef>
                        <a:spcAft>
                          <a:spcPts val="0"/>
                        </a:spcAft>
                        <a:buClr>
                          <a:srgbClr val="000000"/>
                        </a:buClr>
                        <a:buSzPts val="1800"/>
                        <a:buFont typeface="Arial"/>
                        <a:buAutoNum type="arabicPeriod"/>
                      </a:pPr>
                      <a:r>
                        <a:rPr lang="fr-FR" sz="1800" u="none" strike="noStrike" cap="none"/>
                        <a:t>Fichier LC</a:t>
                      </a:r>
                      <a:endParaRPr/>
                    </a:p>
                    <a:p>
                      <a:pPr marL="457200" marR="0" lvl="0" indent="-457200" algn="l" rtl="0">
                        <a:lnSpc>
                          <a:spcPct val="100000"/>
                        </a:lnSpc>
                        <a:spcBef>
                          <a:spcPts val="0"/>
                        </a:spcBef>
                        <a:spcAft>
                          <a:spcPts val="0"/>
                        </a:spcAft>
                        <a:buClr>
                          <a:srgbClr val="000000"/>
                        </a:buClr>
                        <a:buSzPts val="1800"/>
                        <a:buFont typeface="Arial"/>
                        <a:buAutoNum type="arabicPeriod"/>
                      </a:pPr>
                      <a:r>
                        <a:rPr lang="fr-FR" sz="1800" u="sng" strike="noStrike" cap="none">
                          <a:solidFill>
                            <a:schemeClr val="hlink"/>
                          </a:solidFill>
                          <a:hlinkClick r:id="rId7"/>
                        </a:rPr>
                        <a:t>New Zealand Gazetteer of Place Names</a:t>
                      </a:r>
                      <a:endParaRPr sz="18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359" name="Google Shape;35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365" name="Google Shape;36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366" name="Google Shape;366;p44"/>
          <p:cNvPicPr preferRelativeResize="0"/>
          <p:nvPr/>
        </p:nvPicPr>
        <p:blipFill rotWithShape="1">
          <a:blip r:embed="rId3">
            <a:alphaModFix/>
          </a:blip>
          <a:srcRect t="1177"/>
          <a:stretch/>
        </p:blipFill>
        <p:spPr>
          <a:xfrm>
            <a:off x="2206585" y="-79269"/>
            <a:ext cx="9814029" cy="6800744"/>
          </a:xfrm>
          <a:prstGeom prst="rect">
            <a:avLst/>
          </a:prstGeom>
          <a:noFill/>
          <a:ln>
            <a:noFill/>
          </a:ln>
        </p:spPr>
      </p:pic>
      <p:sp>
        <p:nvSpPr>
          <p:cNvPr id="367" name="Google Shape;367;p44"/>
          <p:cNvSpPr txBox="1"/>
          <p:nvPr/>
        </p:nvSpPr>
        <p:spPr>
          <a:xfrm>
            <a:off x="150792" y="2987639"/>
            <a:ext cx="2743201" cy="81229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a:p>
        </p:txBody>
      </p:sp>
      <p:sp>
        <p:nvSpPr>
          <p:cNvPr id="368" name="Google Shape;36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374" name="Google Shape;37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375" name="Google Shape;375;p45"/>
          <p:cNvPicPr preferRelativeResize="0"/>
          <p:nvPr/>
        </p:nvPicPr>
        <p:blipFill rotWithShape="1">
          <a:blip r:embed="rId3">
            <a:alphaModFix/>
          </a:blip>
          <a:srcRect/>
          <a:stretch/>
        </p:blipFill>
        <p:spPr>
          <a:xfrm>
            <a:off x="1828798" y="0"/>
            <a:ext cx="7790793" cy="6871879"/>
          </a:xfrm>
          <a:prstGeom prst="rect">
            <a:avLst/>
          </a:prstGeom>
          <a:noFill/>
          <a:ln>
            <a:noFill/>
          </a:ln>
        </p:spPr>
      </p:pic>
      <p:sp>
        <p:nvSpPr>
          <p:cNvPr id="376" name="Google Shape;37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382" name="Google Shape;382;p46"/>
          <p:cNvPicPr preferRelativeResize="0"/>
          <p:nvPr/>
        </p:nvPicPr>
        <p:blipFill rotWithShape="1">
          <a:blip r:embed="rId3">
            <a:alphaModFix/>
          </a:blip>
          <a:srcRect/>
          <a:stretch/>
        </p:blipFill>
        <p:spPr>
          <a:xfrm>
            <a:off x="1905000" y="136525"/>
            <a:ext cx="5992813" cy="6688138"/>
          </a:xfrm>
          <a:prstGeom prst="rect">
            <a:avLst/>
          </a:prstGeom>
          <a:noFill/>
          <a:ln>
            <a:noFill/>
          </a:ln>
        </p:spPr>
      </p:pic>
      <p:sp>
        <p:nvSpPr>
          <p:cNvPr id="383" name="Google Shape;383;p46"/>
          <p:cNvSpPr txBox="1"/>
          <p:nvPr/>
        </p:nvSpPr>
        <p:spPr>
          <a:xfrm>
            <a:off x="8341895" y="322556"/>
            <a:ext cx="2133600" cy="30777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1" i="0" u="none" strike="noStrike" cap="none">
                <a:solidFill>
                  <a:srgbClr val="FF0000"/>
                </a:solidFill>
                <a:latin typeface="Calibri"/>
                <a:ea typeface="Calibri"/>
                <a:cs typeface="Calibri"/>
                <a:sym typeface="Calibri"/>
              </a:rPr>
              <a:t>FORME AUTORISÉE</a:t>
            </a:r>
            <a:endParaRPr/>
          </a:p>
        </p:txBody>
      </p:sp>
      <p:sp>
        <p:nvSpPr>
          <p:cNvPr id="384" name="Google Shape;384;p46"/>
          <p:cNvSpPr txBox="1"/>
          <p:nvPr/>
        </p:nvSpPr>
        <p:spPr>
          <a:xfrm>
            <a:off x="8341895" y="1648098"/>
            <a:ext cx="2133600" cy="52322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1" i="0" u="none" strike="noStrike" cap="none">
                <a:solidFill>
                  <a:srgbClr val="FF0000"/>
                </a:solidFill>
                <a:latin typeface="Calibri"/>
                <a:ea typeface="Calibri"/>
                <a:cs typeface="Calibri"/>
                <a:sym typeface="Calibri"/>
              </a:rPr>
              <a:t>VARIANTE DE FORME (ÉCRITURE DIFFÉRENTE)</a:t>
            </a:r>
            <a:endParaRPr/>
          </a:p>
        </p:txBody>
      </p:sp>
      <p:cxnSp>
        <p:nvCxnSpPr>
          <p:cNvPr id="385" name="Google Shape;385;p46"/>
          <p:cNvCxnSpPr/>
          <p:nvPr/>
        </p:nvCxnSpPr>
        <p:spPr>
          <a:xfrm rot="10800000">
            <a:off x="7761441" y="1911863"/>
            <a:ext cx="580453" cy="0"/>
          </a:xfrm>
          <a:prstGeom prst="straightConnector1">
            <a:avLst/>
          </a:prstGeom>
          <a:noFill/>
          <a:ln w="28575" cap="flat" cmpd="sng">
            <a:solidFill>
              <a:srgbClr val="FF0000"/>
            </a:solidFill>
            <a:prstDash val="solid"/>
            <a:round/>
            <a:headEnd type="none" w="sm" len="sm"/>
            <a:tailEnd type="triangle" w="med" len="med"/>
          </a:ln>
        </p:spPr>
      </p:cxnSp>
      <p:cxnSp>
        <p:nvCxnSpPr>
          <p:cNvPr id="386" name="Google Shape;386;p46"/>
          <p:cNvCxnSpPr/>
          <p:nvPr/>
        </p:nvCxnSpPr>
        <p:spPr>
          <a:xfrm rot="10800000">
            <a:off x="7761442" y="476444"/>
            <a:ext cx="580453" cy="0"/>
          </a:xfrm>
          <a:prstGeom prst="straightConnector1">
            <a:avLst/>
          </a:prstGeom>
          <a:noFill/>
          <a:ln w="28575" cap="flat" cmpd="sng">
            <a:solidFill>
              <a:srgbClr val="FF0000"/>
            </a:solidFill>
            <a:prstDash val="solid"/>
            <a:round/>
            <a:headEnd type="none" w="sm" len="sm"/>
            <a:tailEnd type="triangle" w="med" len="med"/>
          </a:ln>
        </p:spPr>
      </p:cxnSp>
      <p:sp>
        <p:nvSpPr>
          <p:cNvPr id="387" name="Google Shape;38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7"/>
          <p:cNvPicPr preferRelativeResize="0"/>
          <p:nvPr/>
        </p:nvPicPr>
        <p:blipFill rotWithShape="1">
          <a:blip r:embed="rId3">
            <a:alphaModFix/>
          </a:blip>
          <a:srcRect/>
          <a:stretch/>
        </p:blipFill>
        <p:spPr>
          <a:xfrm>
            <a:off x="2159444" y="0"/>
            <a:ext cx="7873111" cy="6858000"/>
          </a:xfrm>
          <a:prstGeom prst="rect">
            <a:avLst/>
          </a:prstGeom>
          <a:noFill/>
          <a:ln>
            <a:noFill/>
          </a:ln>
        </p:spPr>
      </p:pic>
      <p:sp>
        <p:nvSpPr>
          <p:cNvPr id="394" name="Google Shape;394;p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fr-FR"/>
              <a:t>Module 5 : Description des lieux</a:t>
            </a:r>
            <a:endParaRPr/>
          </a:p>
        </p:txBody>
      </p:sp>
      <p:sp>
        <p:nvSpPr>
          <p:cNvPr id="395" name="Google Shape;39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8"/>
          <p:cNvPicPr preferRelativeResize="0"/>
          <p:nvPr/>
        </p:nvPicPr>
        <p:blipFill rotWithShape="1">
          <a:blip r:embed="rId3">
            <a:alphaModFix/>
          </a:blip>
          <a:srcRect/>
          <a:stretch/>
        </p:blipFill>
        <p:spPr>
          <a:xfrm>
            <a:off x="2040548" y="0"/>
            <a:ext cx="8110904" cy="6858000"/>
          </a:xfrm>
          <a:prstGeom prst="rect">
            <a:avLst/>
          </a:prstGeom>
          <a:noFill/>
          <a:ln>
            <a:noFill/>
          </a:ln>
        </p:spPr>
      </p:pic>
      <p:sp>
        <p:nvSpPr>
          <p:cNvPr id="402" name="Google Shape;402;p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fr-FR"/>
              <a:t>Module 5 : Description des lieux</a:t>
            </a:r>
            <a:endParaRPr/>
          </a:p>
        </p:txBody>
      </p:sp>
      <p:sp>
        <p:nvSpPr>
          <p:cNvPr id="403" name="Google Shape;40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49" descr="ScreenShot452.bmp"/>
          <p:cNvPicPr preferRelativeResize="0"/>
          <p:nvPr/>
        </p:nvPicPr>
        <p:blipFill rotWithShape="1">
          <a:blip r:embed="rId3">
            <a:alphaModFix/>
          </a:blip>
          <a:srcRect/>
          <a:stretch/>
        </p:blipFill>
        <p:spPr>
          <a:xfrm>
            <a:off x="1898091" y="303323"/>
            <a:ext cx="8696325" cy="6302375"/>
          </a:xfrm>
          <a:prstGeom prst="rect">
            <a:avLst/>
          </a:prstGeom>
          <a:noFill/>
          <a:ln>
            <a:noFill/>
          </a:ln>
        </p:spPr>
      </p:pic>
      <p:sp>
        <p:nvSpPr>
          <p:cNvPr id="409" name="Google Shape;40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10" name="Google Shape;41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0" descr="ScreenShot455.bmp"/>
          <p:cNvPicPr preferRelativeResize="0"/>
          <p:nvPr/>
        </p:nvPicPr>
        <p:blipFill rotWithShape="1">
          <a:blip r:embed="rId3">
            <a:alphaModFix/>
          </a:blip>
          <a:srcRect/>
          <a:stretch/>
        </p:blipFill>
        <p:spPr>
          <a:xfrm>
            <a:off x="2133600" y="84139"/>
            <a:ext cx="7924800" cy="6689725"/>
          </a:xfrm>
          <a:prstGeom prst="rect">
            <a:avLst/>
          </a:prstGeom>
          <a:noFill/>
          <a:ln>
            <a:noFill/>
          </a:ln>
        </p:spPr>
      </p:pic>
      <p:sp>
        <p:nvSpPr>
          <p:cNvPr id="417" name="Google Shape;417;p50"/>
          <p:cNvSpPr txBox="1"/>
          <p:nvPr/>
        </p:nvSpPr>
        <p:spPr>
          <a:xfrm>
            <a:off x="5029200" y="457201"/>
            <a:ext cx="2667000" cy="30777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1" i="0" u="none" strike="noStrike" cap="none">
                <a:solidFill>
                  <a:srgbClr val="FF0000"/>
                </a:solidFill>
                <a:latin typeface="Calibri"/>
                <a:ea typeface="Calibri"/>
                <a:cs typeface="Calibri"/>
                <a:sym typeface="Calibri"/>
              </a:rPr>
              <a:t>FORME AUTORISÉE DU GNIS</a:t>
            </a:r>
            <a:endParaRPr/>
          </a:p>
        </p:txBody>
      </p:sp>
      <p:cxnSp>
        <p:nvCxnSpPr>
          <p:cNvPr id="418" name="Google Shape;418;p50"/>
          <p:cNvCxnSpPr>
            <a:stCxn id="417" idx="1"/>
          </p:cNvCxnSpPr>
          <p:nvPr/>
        </p:nvCxnSpPr>
        <p:spPr>
          <a:xfrm flipH="1">
            <a:off x="3733800" y="611090"/>
            <a:ext cx="1295400" cy="150900"/>
          </a:xfrm>
          <a:prstGeom prst="straightConnector1">
            <a:avLst/>
          </a:prstGeom>
          <a:noFill/>
          <a:ln w="25400" cap="flat" cmpd="sng">
            <a:solidFill>
              <a:srgbClr val="FF0000"/>
            </a:solidFill>
            <a:prstDash val="solid"/>
            <a:round/>
            <a:headEnd type="none" w="sm" len="sm"/>
            <a:tailEnd type="stealth" w="med" len="med"/>
          </a:ln>
        </p:spPr>
      </p:cxnSp>
      <p:sp>
        <p:nvSpPr>
          <p:cNvPr id="419" name="Google Shape;419;p50"/>
          <p:cNvSpPr txBox="1"/>
          <p:nvPr/>
        </p:nvSpPr>
        <p:spPr>
          <a:xfrm>
            <a:off x="5105400" y="4191001"/>
            <a:ext cx="1981202" cy="30777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1" i="0" u="none" strike="noStrike" cap="none">
                <a:solidFill>
                  <a:srgbClr val="FF0000"/>
                </a:solidFill>
                <a:latin typeface="Calibri"/>
                <a:ea typeface="Calibri"/>
                <a:cs typeface="Calibri"/>
                <a:sym typeface="Calibri"/>
              </a:rPr>
              <a:t>VARIANTES DE FORME</a:t>
            </a:r>
            <a:endParaRPr/>
          </a:p>
        </p:txBody>
      </p:sp>
      <p:cxnSp>
        <p:nvCxnSpPr>
          <p:cNvPr id="420" name="Google Shape;420;p50"/>
          <p:cNvCxnSpPr/>
          <p:nvPr/>
        </p:nvCxnSpPr>
        <p:spPr>
          <a:xfrm flipH="1">
            <a:off x="3810000" y="4343400"/>
            <a:ext cx="1295400" cy="120650"/>
          </a:xfrm>
          <a:prstGeom prst="straightConnector1">
            <a:avLst/>
          </a:prstGeom>
          <a:noFill/>
          <a:ln w="25400" cap="flat" cmpd="sng">
            <a:solidFill>
              <a:srgbClr val="FF0000"/>
            </a:solidFill>
            <a:prstDash val="solid"/>
            <a:round/>
            <a:headEnd type="none" w="sm" len="sm"/>
            <a:tailEnd type="stealth" w="med" len="med"/>
          </a:ln>
        </p:spPr>
      </p:cxnSp>
      <p:sp>
        <p:nvSpPr>
          <p:cNvPr id="421" name="Google Shape;42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1"/>
          <p:cNvSpPr txBox="1">
            <a:spLocks noGrp="1"/>
          </p:cNvSpPr>
          <p:nvPr>
            <p:ph type="title"/>
          </p:nvPr>
        </p:nvSpPr>
        <p:spPr>
          <a:xfrm>
            <a:off x="850900" y="365125"/>
            <a:ext cx="10515600" cy="118307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a:t>
            </a:r>
            <a:br>
              <a:rPr lang="fr-FR" sz="3959" b="0" i="0" u="none" strike="noStrike" cap="none">
                <a:solidFill>
                  <a:schemeClr val="dk1"/>
                </a:solidFill>
                <a:latin typeface="Calibri"/>
                <a:ea typeface="Calibri"/>
                <a:cs typeface="Calibri"/>
                <a:sym typeface="Calibri"/>
              </a:rPr>
            </a:br>
            <a:r>
              <a:rPr lang="fr-FR" sz="3959" b="0" i="0" u="none" strike="noStrike" cap="none">
                <a:solidFill>
                  <a:schemeClr val="dk1"/>
                </a:solidFill>
                <a:latin typeface="Calibri"/>
                <a:ea typeface="Calibri"/>
                <a:cs typeface="Calibri"/>
                <a:sym typeface="Calibri"/>
              </a:rPr>
              <a:t>(RDA 16.2.2.3 &amp; 16.2.2.6)</a:t>
            </a:r>
            <a:endParaRPr sz="3959" b="0" i="0" u="none" strike="noStrike" cap="none">
              <a:solidFill>
                <a:schemeClr val="dk1"/>
              </a:solidFill>
              <a:latin typeface="Arial"/>
              <a:ea typeface="Arial"/>
              <a:cs typeface="Arial"/>
              <a:sym typeface="Arial"/>
            </a:endParaRPr>
          </a:p>
        </p:txBody>
      </p:sp>
      <p:sp>
        <p:nvSpPr>
          <p:cNvPr id="427" name="Google Shape;427;p51"/>
          <p:cNvSpPr txBox="1">
            <a:spLocks noGrp="1"/>
          </p:cNvSpPr>
          <p:nvPr>
            <p:ph type="body" idx="1"/>
          </p:nvPr>
        </p:nvSpPr>
        <p:spPr>
          <a:xfrm>
            <a:off x="838200" y="1913323"/>
            <a:ext cx="10246895" cy="433474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b="0" i="0" u="none" strike="noStrike" cap="none">
                <a:solidFill>
                  <a:schemeClr val="dk1"/>
                </a:solidFill>
                <a:latin typeface="Arial"/>
                <a:ea typeface="Arial"/>
                <a:cs typeface="Arial"/>
                <a:sym typeface="Arial"/>
              </a:rPr>
              <a:t>Choisir dans cet ordre :</a:t>
            </a:r>
            <a:endParaRPr b="0" i="0" u="none" strike="noStrike" cap="none">
              <a:solidFill>
                <a:schemeClr val="dk1"/>
              </a:solidFill>
              <a:latin typeface="Arial"/>
              <a:ea typeface="Arial"/>
              <a:cs typeface="Arial"/>
              <a:sym typeface="Arial"/>
            </a:endParaRPr>
          </a:p>
          <a:p>
            <a:pPr marL="971550" marR="0" lvl="1" indent="-514350" algn="l" rtl="0">
              <a:lnSpc>
                <a:spcPct val="90000"/>
              </a:lnSpc>
              <a:spcBef>
                <a:spcPts val="1100"/>
              </a:spcBef>
              <a:spcAft>
                <a:spcPts val="0"/>
              </a:spcAft>
              <a:buClr>
                <a:schemeClr val="dk1"/>
              </a:buClr>
              <a:buSzPts val="2650"/>
              <a:buFont typeface="Arial"/>
              <a:buAutoNum type="alphaLcParenR"/>
            </a:pPr>
            <a:r>
              <a:rPr lang="fr-FR" sz="2800" b="0" i="0" u="none" strike="noStrike" cap="none">
                <a:solidFill>
                  <a:schemeClr val="dk1"/>
                </a:solidFill>
                <a:latin typeface="Arial"/>
                <a:ea typeface="Arial"/>
                <a:cs typeface="Arial"/>
                <a:sym typeface="Arial"/>
              </a:rPr>
              <a:t>La forme du nom dans la langue privilégiée par l’agence préparant les données, s’il en existe une d’usage courant</a:t>
            </a:r>
            <a:endParaRPr sz="2800">
              <a:latin typeface="Arial"/>
              <a:ea typeface="Arial"/>
              <a:cs typeface="Arial"/>
              <a:sym typeface="Arial"/>
            </a:endParaRPr>
          </a:p>
          <a:p>
            <a:pPr marL="971550" marR="0" lvl="1" indent="-514350" algn="l" rtl="0">
              <a:lnSpc>
                <a:spcPct val="90000"/>
              </a:lnSpc>
              <a:spcBef>
                <a:spcPts val="500"/>
              </a:spcBef>
              <a:spcAft>
                <a:spcPts val="0"/>
              </a:spcAft>
              <a:buClr>
                <a:schemeClr val="dk1"/>
              </a:buClr>
              <a:buSzPts val="2650"/>
              <a:buFont typeface="Arial"/>
              <a:buAutoNum type="alphaLcParenR"/>
            </a:pPr>
            <a:r>
              <a:rPr lang="fr-FR" sz="2800" b="0" i="0" u="none" strike="noStrike" cap="none">
                <a:solidFill>
                  <a:schemeClr val="dk1"/>
                </a:solidFill>
                <a:latin typeface="Arial"/>
                <a:ea typeface="Arial"/>
                <a:cs typeface="Arial"/>
                <a:sym typeface="Arial"/>
              </a:rPr>
              <a:t>la forme du nom dans la langue officielle de la juridiction où le lieu est situé.</a:t>
            </a:r>
            <a:endParaRPr sz="2800" b="0" i="0" u="none" strike="noStrike" cap="none">
              <a:solidFill>
                <a:schemeClr val="dk1"/>
              </a:solidFill>
              <a:latin typeface="Arial"/>
              <a:ea typeface="Arial"/>
              <a:cs typeface="Arial"/>
              <a:sym typeface="Arial"/>
            </a:endParaRPr>
          </a:p>
        </p:txBody>
      </p:sp>
      <p:sp>
        <p:nvSpPr>
          <p:cNvPr id="428" name="Google Shape;42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graphicFrame>
        <p:nvGraphicFramePr>
          <p:cNvPr id="429" name="Google Shape;429;p51"/>
          <p:cNvGraphicFramePr/>
          <p:nvPr/>
        </p:nvGraphicFramePr>
        <p:xfrm>
          <a:off x="1876405" y="4730158"/>
          <a:ext cx="3000000" cy="3000000"/>
        </p:xfrm>
        <a:graphic>
          <a:graphicData uri="http://schemas.openxmlformats.org/drawingml/2006/table">
            <a:tbl>
              <a:tblPr firstRow="1" bandRow="1">
                <a:noFill/>
                <a:tableStyleId>{07DBA6A4-9371-4762-95B9-0F43E9B80D49}</a:tableStyleId>
              </a:tblPr>
              <a:tblGrid>
                <a:gridCol w="8170475">
                  <a:extLst>
                    <a:ext uri="{9D8B030D-6E8A-4147-A177-3AD203B41FA5}">
                      <a16:colId xmlns:a16="http://schemas.microsoft.com/office/drawing/2014/main" val="20000"/>
                    </a:ext>
                  </a:extLst>
                </a:gridCol>
              </a:tblGrid>
              <a:tr h="1409625">
                <a:tc>
                  <a:txBody>
                    <a:bodyPr/>
                    <a:lstStyle/>
                    <a:p>
                      <a:pPr marL="82550" marR="0" lvl="1" indent="0" algn="l" rtl="0">
                        <a:lnSpc>
                          <a:spcPct val="90000"/>
                        </a:lnSpc>
                        <a:spcBef>
                          <a:spcPts val="0"/>
                        </a:spcBef>
                        <a:spcAft>
                          <a:spcPts val="0"/>
                        </a:spcAft>
                        <a:buClr>
                          <a:srgbClr val="000000"/>
                        </a:buClr>
                        <a:buSzPts val="2400"/>
                        <a:buFont typeface="Arial"/>
                        <a:buNone/>
                      </a:pPr>
                      <a:r>
                        <a:rPr lang="fr-FR" sz="2600" b="0" i="0" u="none" strike="noStrike" cap="none">
                          <a:solidFill>
                            <a:srgbClr val="000000"/>
                          </a:solidFill>
                          <a:latin typeface="Arial"/>
                          <a:ea typeface="Arial"/>
                          <a:cs typeface="Arial"/>
                          <a:sym typeface="Arial"/>
                        </a:rPr>
                        <a:t>ÉP de BAC-BAnQ pour 16.2.2.6 : </a:t>
                      </a:r>
                      <a:r>
                        <a:rPr lang="fr-FR" sz="2600" u="none" strike="noStrike" cap="none">
                          <a:latin typeface="Arial"/>
                          <a:ea typeface="Arial"/>
                          <a:cs typeface="Arial"/>
                          <a:sym typeface="Arial"/>
                        </a:rPr>
                        <a:t>Choisir une forme de nom en français si une telle forme est d’usage courant; déterminer la forme à partir des sources de référence en français</a:t>
                      </a:r>
                      <a:r>
                        <a:rPr lang="fr-FR" sz="2600" b="0" i="0" u="none" strike="noStrike" cap="none">
                          <a:solidFill>
                            <a:srgbClr val="000000"/>
                          </a:solidFill>
                          <a:latin typeface="Arial"/>
                          <a:ea typeface="Arial"/>
                          <a:cs typeface="Arial"/>
                          <a:sym typeface="Arial"/>
                        </a:rPr>
                        <a:t>.</a:t>
                      </a:r>
                      <a:endParaRPr sz="2600" u="none" strike="noStrike" cap="none">
                        <a:latin typeface="Arial"/>
                        <a:ea typeface="Arial"/>
                        <a:cs typeface="Arial"/>
                        <a:sym typeface="Arial"/>
                      </a:endParaRPr>
                    </a:p>
                  </a:txBody>
                  <a:tcPr marL="90000" marR="91450" marT="45725" marB="45725"/>
                </a:tc>
                <a:extLst>
                  <a:ext uri="{0D108BD9-81ED-4DB2-BD59-A6C34878D82A}">
                    <a16:rowId xmlns:a16="http://schemas.microsoft.com/office/drawing/2014/main" val="10000"/>
                  </a:ext>
                </a:extLst>
              </a:tr>
            </a:tbl>
          </a:graphicData>
        </a:graphic>
      </p:graphicFrame>
      <p:sp>
        <p:nvSpPr>
          <p:cNvPr id="430" name="Google Shape;43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116" name="Google Shape;11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17" name="Google Shape;117;p16"/>
          <p:cNvPicPr preferRelativeResize="0"/>
          <p:nvPr/>
        </p:nvPicPr>
        <p:blipFill rotWithShape="1">
          <a:blip r:embed="rId3">
            <a:alphaModFix/>
          </a:blip>
          <a:srcRect/>
          <a:stretch/>
        </p:blipFill>
        <p:spPr>
          <a:xfrm>
            <a:off x="1631992" y="1249157"/>
            <a:ext cx="8928016" cy="5107193"/>
          </a:xfrm>
          <a:prstGeom prst="rect">
            <a:avLst/>
          </a:prstGeom>
          <a:noFill/>
          <a:ln>
            <a:noFill/>
          </a:ln>
        </p:spPr>
      </p:pic>
      <p:sp>
        <p:nvSpPr>
          <p:cNvPr id="118" name="Google Shape;118;p16"/>
          <p:cNvSpPr txBox="1"/>
          <p:nvPr/>
        </p:nvSpPr>
        <p:spPr>
          <a:xfrm>
            <a:off x="7844589" y="5402243"/>
            <a:ext cx="3673643" cy="830997"/>
          </a:xfrm>
          <a:prstGeom prst="rect">
            <a:avLst/>
          </a:prstGeom>
          <a:solidFill>
            <a:schemeClr val="lt1"/>
          </a:solidFill>
          <a:ln w="9525"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a:t>
            </a:r>
            <a:endParaRPr/>
          </a:p>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RDA : Côte d’Ivoire</a:t>
            </a:r>
            <a:endParaRPr/>
          </a:p>
        </p:txBody>
      </p:sp>
      <p:sp>
        <p:nvSpPr>
          <p:cNvPr id="119" name="Google Shape;11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10"/>
              <a:buFont typeface="Arial"/>
              <a:buNone/>
            </a:pPr>
            <a:r>
              <a:rPr lang="fr-FR" sz="4410" b="0" i="0" u="none" strike="noStrike" cap="none">
                <a:solidFill>
                  <a:schemeClr val="dk1"/>
                </a:solidFill>
                <a:latin typeface="Arial"/>
                <a:ea typeface="Arial"/>
                <a:cs typeface="Arial"/>
                <a:sym typeface="Arial"/>
              </a:rPr>
              <a:t>Choix du nom privilégié</a:t>
            </a:r>
            <a:endParaRPr sz="3959" b="0" i="0" u="none" strike="noStrike" cap="none">
              <a:solidFill>
                <a:schemeClr val="dk1"/>
              </a:solidFill>
              <a:latin typeface="Arial"/>
              <a:ea typeface="Arial"/>
              <a:cs typeface="Arial"/>
              <a:sym typeface="Arial"/>
            </a:endParaRPr>
          </a:p>
        </p:txBody>
      </p:sp>
      <p:sp>
        <p:nvSpPr>
          <p:cNvPr id="436" name="Google Shape;436;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 ÉP de la BAC-BAnQ pour 16.2.2.5 :</a:t>
            </a:r>
            <a:endParaRPr sz="2800" b="0" i="0" u="none" strike="noStrike" cap="none">
              <a:solidFill>
                <a:schemeClr val="dk1"/>
              </a:solidFill>
              <a:latin typeface="Arial"/>
              <a:ea typeface="Arial"/>
              <a:cs typeface="Arial"/>
              <a:sym typeface="Arial"/>
            </a:endParaRPr>
          </a:p>
          <a:p>
            <a:pPr marL="268288" lvl="1" indent="0" algn="l" rtl="0">
              <a:lnSpc>
                <a:spcPct val="90000"/>
              </a:lnSpc>
              <a:spcBef>
                <a:spcPts val="500"/>
              </a:spcBef>
              <a:spcAft>
                <a:spcPts val="0"/>
              </a:spcAft>
              <a:buSzPts val="2800"/>
              <a:buNone/>
            </a:pPr>
            <a:r>
              <a:rPr lang="fr-FR" sz="2800" b="0" i="0" u="none" strike="noStrike" cap="none">
                <a:solidFill>
                  <a:schemeClr val="dk1"/>
                </a:solidFill>
                <a:latin typeface="Arial"/>
                <a:ea typeface="Arial"/>
                <a:cs typeface="Arial"/>
                <a:sym typeface="Arial"/>
              </a:rPr>
              <a:t>– </a:t>
            </a:r>
            <a:r>
              <a:rPr lang="fr-FR" sz="2800">
                <a:latin typeface="Arial"/>
                <a:ea typeface="Arial"/>
                <a:cs typeface="Arial"/>
                <a:sym typeface="Arial"/>
              </a:rPr>
              <a:t>Si un nom de lieu est trouvé dans une écriture non-latine, </a:t>
            </a:r>
            <a:r>
              <a:rPr lang="fr-FR" sz="2800" b="0" i="0" u="none" strike="noStrike" cap="none">
                <a:solidFill>
                  <a:schemeClr val="dk1"/>
                </a:solidFill>
                <a:latin typeface="Arial"/>
                <a:ea typeface="Arial"/>
                <a:cs typeface="Arial"/>
                <a:sym typeface="Arial"/>
              </a:rPr>
              <a:t>toujours utiliser la forme translittérée systématiquement dans le point d’accès autorisé</a:t>
            </a:r>
            <a:r>
              <a:rPr lang="fr-FR" sz="2800">
                <a:latin typeface="Arial"/>
                <a:ea typeface="Arial"/>
                <a:cs typeface="Arial"/>
                <a:sym typeface="Arial"/>
              </a:rPr>
              <a:t>; utiliser les tables de translittération prescrites (ISO ou autres)</a:t>
            </a:r>
            <a:endParaRPr sz="2800" b="0" i="0" u="none" strike="noStrike" cap="none">
              <a:solidFill>
                <a:schemeClr val="dk1"/>
              </a:solidFill>
              <a:latin typeface="Arial"/>
              <a:ea typeface="Arial"/>
              <a:cs typeface="Arial"/>
              <a:sym typeface="Arial"/>
            </a:endParaRPr>
          </a:p>
        </p:txBody>
      </p:sp>
      <p:sp>
        <p:nvSpPr>
          <p:cNvPr id="437" name="Google Shape;437;p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438" name="Google Shape;43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42"/>
        <p:cNvGrpSpPr/>
        <p:nvPr/>
      </p:nvGrpSpPr>
      <p:grpSpPr>
        <a:xfrm>
          <a:off x="0" y="0"/>
          <a:ext cx="0" cy="0"/>
          <a:chOff x="0" y="0"/>
          <a:chExt cx="0" cy="0"/>
        </a:xfrm>
      </p:grpSpPr>
      <p:sp>
        <p:nvSpPr>
          <p:cNvPr id="443" name="Google Shape;443;p53"/>
          <p:cNvSpPr txBox="1">
            <a:spLocks noGrp="1"/>
          </p:cNvSpPr>
          <p:nvPr>
            <p:ph type="title"/>
          </p:nvPr>
        </p:nvSpPr>
        <p:spPr>
          <a:xfrm>
            <a:off x="725212" y="426115"/>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444" name="Google Shape;444;p53"/>
          <p:cNvSpPr txBox="1">
            <a:spLocks noGrp="1"/>
          </p:cNvSpPr>
          <p:nvPr>
            <p:ph type="body" idx="1"/>
          </p:nvPr>
        </p:nvSpPr>
        <p:spPr>
          <a:xfrm>
            <a:off x="950495" y="758283"/>
            <a:ext cx="10515600" cy="4329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ÉP de la LC‐PCC pour 16.2.2.3 :</a:t>
            </a:r>
            <a:endParaRPr sz="2600" b="0" i="0" u="none" strike="noStrike" cap="none">
              <a:solidFill>
                <a:schemeClr val="dk1"/>
              </a:solidFill>
              <a:latin typeface="Arial"/>
              <a:ea typeface="Arial"/>
              <a:cs typeface="Arial"/>
              <a:sym typeface="Arial"/>
            </a:endParaRPr>
          </a:p>
          <a:p>
            <a:pPr marL="267970" marR="0" lvl="0" indent="0" algn="l" rtl="0">
              <a:lnSpc>
                <a:spcPct val="90000"/>
              </a:lnSpc>
              <a:spcBef>
                <a:spcPts val="1000"/>
              </a:spcBef>
              <a:spcAft>
                <a:spcPts val="0"/>
              </a:spcAft>
              <a:buClr>
                <a:schemeClr val="dk1"/>
              </a:buClr>
              <a:buSzPts val="2600"/>
              <a:buFont typeface="Arial"/>
              <a:buNone/>
            </a:pPr>
            <a:r>
              <a:rPr lang="fr-FR" sz="2600" b="0" i="0" u="none" strike="noStrike" cap="none">
                <a:latin typeface="Arial"/>
                <a:ea typeface="Arial"/>
                <a:cs typeface="Arial"/>
                <a:sym typeface="Arial"/>
              </a:rPr>
              <a:t>– Si le GEOnet Names Server présente à la fois une forme approuvée et une forme abrégée du BGN comme nom de lieu, choisir, habituellement, la forme plus longue comme nom privilégié, à moins que la règle 16.2.2.8 de RDA ne s’applique (noms de lieux qui commencent par un terme indiquant le type de juridiction et qui sont couramment classés sous une autre partie du nom)</a:t>
            </a:r>
            <a:endParaRPr/>
          </a:p>
          <a:p>
            <a:pPr marL="228600" marR="0" lvl="0" indent="-6350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Arial"/>
              <a:ea typeface="Arial"/>
              <a:cs typeface="Arial"/>
              <a:sym typeface="Arial"/>
            </a:endParaRPr>
          </a:p>
          <a:p>
            <a:pPr marL="267970" marR="0" lvl="1" indent="-95250" algn="l" rtl="0">
              <a:lnSpc>
                <a:spcPct val="90000"/>
              </a:lnSpc>
              <a:spcBef>
                <a:spcPts val="500"/>
              </a:spcBef>
              <a:spcAft>
                <a:spcPts val="0"/>
              </a:spcAft>
              <a:buClr>
                <a:schemeClr val="dk1"/>
              </a:buClr>
              <a:buSzPts val="2600"/>
              <a:buFont typeface="Arial"/>
              <a:buNone/>
            </a:pPr>
            <a:r>
              <a:rPr lang="fr-FR" sz="2600" b="0" i="0" u="none" strike="noStrike" cap="none">
                <a:latin typeface="Arial"/>
                <a:ea typeface="Arial"/>
                <a:cs typeface="Arial"/>
                <a:sym typeface="Arial"/>
              </a:rPr>
              <a:t>Borno State (approuvé); Borno (Abrégé)</a:t>
            </a:r>
            <a:endParaRPr sz="2600" b="0" i="0" u="none" strike="noStrike" cap="none">
              <a:latin typeface="Arial"/>
              <a:ea typeface="Arial"/>
              <a:cs typeface="Arial"/>
              <a:sym typeface="Arial"/>
            </a:endParaRPr>
          </a:p>
          <a:p>
            <a:pPr marL="725170" marR="0" lvl="1" indent="-552450" algn="l" rtl="0">
              <a:lnSpc>
                <a:spcPct val="90000"/>
              </a:lnSpc>
              <a:spcBef>
                <a:spcPts val="500"/>
              </a:spcBef>
              <a:spcAft>
                <a:spcPts val="0"/>
              </a:spcAft>
              <a:buClr>
                <a:schemeClr val="dk1"/>
              </a:buClr>
              <a:buSzPts val="2600"/>
              <a:buFont typeface="Arial"/>
              <a:buNone/>
            </a:pPr>
            <a:r>
              <a:rPr lang="fr-FR" sz="2600" b="0" i="1" u="none" strike="noStrike" cap="none">
                <a:latin typeface="Arial"/>
                <a:ea typeface="Arial"/>
                <a:cs typeface="Arial"/>
                <a:sym typeface="Arial"/>
              </a:rPr>
              <a:t>	 point d’accès autorisé : </a:t>
            </a:r>
            <a:r>
              <a:rPr lang="fr-FR" sz="2600" b="0" i="0" u="none" strike="noStrike" cap="none">
                <a:latin typeface="Arial"/>
                <a:ea typeface="Arial"/>
                <a:cs typeface="Arial"/>
                <a:sym typeface="Arial"/>
              </a:rPr>
              <a:t>Borno (Nigeria : État)</a:t>
            </a:r>
            <a:endParaRPr sz="2600" b="0" i="0" u="none" strike="noStrike" cap="none">
              <a:latin typeface="Arial"/>
              <a:ea typeface="Arial"/>
              <a:cs typeface="Arial"/>
              <a:sym typeface="Arial"/>
            </a:endParaRPr>
          </a:p>
          <a:p>
            <a:pPr marL="267970" marR="0" lvl="1" indent="-95250" algn="l" rtl="0">
              <a:lnSpc>
                <a:spcPct val="90000"/>
              </a:lnSpc>
              <a:spcBef>
                <a:spcPts val="500"/>
              </a:spcBef>
              <a:spcAft>
                <a:spcPts val="0"/>
              </a:spcAft>
              <a:buClr>
                <a:schemeClr val="dk1"/>
              </a:buClr>
              <a:buSzPts val="2600"/>
              <a:buFont typeface="Arial"/>
              <a:buNone/>
            </a:pPr>
            <a:r>
              <a:rPr lang="fr-FR" sz="2600" b="1" i="1" u="none" strike="noStrike" cap="none">
                <a:solidFill>
                  <a:schemeClr val="dk1"/>
                </a:solidFill>
                <a:latin typeface="Arial"/>
                <a:ea typeface="Arial"/>
                <a:cs typeface="Arial"/>
                <a:sym typeface="Arial"/>
              </a:rPr>
              <a:t>cependant</a:t>
            </a:r>
            <a:endParaRPr sz="2600" b="1" i="1" u="none" strike="noStrike" cap="none">
              <a:solidFill>
                <a:schemeClr val="dk1"/>
              </a:solidFill>
              <a:latin typeface="Arial"/>
              <a:ea typeface="Arial"/>
              <a:cs typeface="Arial"/>
              <a:sym typeface="Arial"/>
            </a:endParaRPr>
          </a:p>
          <a:p>
            <a:pPr marL="267970" marR="0" lvl="1" indent="-95250" algn="l" rtl="0">
              <a:lnSpc>
                <a:spcPct val="90000"/>
              </a:lnSpc>
              <a:spcBef>
                <a:spcPts val="500"/>
              </a:spcBef>
              <a:spcAft>
                <a:spcPts val="0"/>
              </a:spcAft>
              <a:buClr>
                <a:schemeClr val="dk1"/>
              </a:buClr>
              <a:buSzPts val="2600"/>
              <a:buFont typeface="Arial"/>
              <a:buNone/>
            </a:pPr>
            <a:r>
              <a:rPr lang="fr-FR" sz="2600" b="0" i="0" u="none" strike="noStrike" cap="none">
                <a:latin typeface="Arial"/>
                <a:ea typeface="Arial"/>
                <a:cs typeface="Arial"/>
                <a:sym typeface="Arial"/>
              </a:rPr>
              <a:t>County Kerry (approuvé); Kerry (Abrégé)</a:t>
            </a:r>
            <a:endParaRPr sz="2600" b="0" i="0" u="none" strike="noStrike" cap="none">
              <a:latin typeface="Arial"/>
              <a:ea typeface="Arial"/>
              <a:cs typeface="Arial"/>
              <a:sym typeface="Arial"/>
            </a:endParaRPr>
          </a:p>
          <a:p>
            <a:pPr marL="725170" marR="0" lvl="1" indent="-552450" algn="l" rtl="0">
              <a:lnSpc>
                <a:spcPct val="90000"/>
              </a:lnSpc>
              <a:spcBef>
                <a:spcPts val="500"/>
              </a:spcBef>
              <a:spcAft>
                <a:spcPts val="0"/>
              </a:spcAft>
              <a:buClr>
                <a:schemeClr val="dk1"/>
              </a:buClr>
              <a:buSzPts val="2600"/>
              <a:buFont typeface="Arial"/>
              <a:buNone/>
            </a:pPr>
            <a:r>
              <a:rPr lang="fr-FR" sz="2600" b="0" i="1" u="none" strike="noStrike" cap="none">
                <a:latin typeface="Arial"/>
                <a:ea typeface="Arial"/>
                <a:cs typeface="Arial"/>
                <a:sym typeface="Arial"/>
              </a:rPr>
              <a:t>	point d’accès autorisé : </a:t>
            </a:r>
            <a:r>
              <a:rPr lang="fr-FR" sz="2600" b="0" i="0" u="none" strike="noStrike" cap="none">
                <a:latin typeface="Arial"/>
                <a:ea typeface="Arial"/>
                <a:cs typeface="Arial"/>
                <a:sym typeface="Arial"/>
              </a:rPr>
              <a:t>Kerry </a:t>
            </a:r>
            <a:r>
              <a:rPr lang="fr-FR" sz="2600">
                <a:latin typeface="Arial"/>
                <a:ea typeface="Arial"/>
                <a:cs typeface="Arial"/>
                <a:sym typeface="Arial"/>
              </a:rPr>
              <a:t>(Écosse)</a:t>
            </a:r>
            <a:endParaRPr sz="2600" b="0" i="0" u="none" strike="noStrike" cap="none">
              <a:latin typeface="Arial"/>
              <a:ea typeface="Arial"/>
              <a:cs typeface="Arial"/>
              <a:sym typeface="Arial"/>
            </a:endParaRPr>
          </a:p>
        </p:txBody>
      </p:sp>
      <p:sp>
        <p:nvSpPr>
          <p:cNvPr id="445" name="Google Shape;44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46" name="Google Shape;44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4"/>
          <p:cNvSpPr txBox="1">
            <a:spLocks noGrp="1"/>
          </p:cNvSpPr>
          <p:nvPr>
            <p:ph type="title"/>
          </p:nvPr>
        </p:nvSpPr>
        <p:spPr>
          <a:xfrm>
            <a:off x="838200" y="662152"/>
            <a:ext cx="10515600" cy="62624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 – articles initiaux</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452" name="Google Shape;452;p54"/>
          <p:cNvSpPr txBox="1">
            <a:spLocks noGrp="1"/>
          </p:cNvSpPr>
          <p:nvPr>
            <p:ph type="body" idx="1"/>
          </p:nvPr>
        </p:nvSpPr>
        <p:spPr>
          <a:xfrm>
            <a:off x="838200" y="932866"/>
            <a:ext cx="9822000" cy="53001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500"/>
              <a:buFont typeface="Arial"/>
              <a:buChar char="•"/>
            </a:pPr>
            <a:r>
              <a:rPr lang="fr-FR" sz="2500" b="0" i="0" u="none" strike="noStrike" cap="none">
                <a:solidFill>
                  <a:schemeClr val="dk1"/>
                </a:solidFill>
                <a:latin typeface="Arial"/>
                <a:ea typeface="Arial"/>
                <a:cs typeface="Arial"/>
                <a:sym typeface="Arial"/>
              </a:rPr>
              <a:t>ÉP de BAC-BAnQ pour 16.2.2.4 :</a:t>
            </a:r>
            <a:endParaRPr sz="2500" b="0" i="0" u="none" strike="noStrike" cap="none">
              <a:solidFill>
                <a:schemeClr val="dk1"/>
              </a:solidFill>
              <a:latin typeface="Arial"/>
              <a:ea typeface="Arial"/>
              <a:cs typeface="Arial"/>
              <a:sym typeface="Arial"/>
            </a:endParaRPr>
          </a:p>
          <a:p>
            <a:pPr marL="536575" marR="0" lvl="0" indent="-26797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Supprimer les articles initiaux placés au début du premier élément des toponymes en arabe et dans les autres langues employant l’article initial en arabe</a:t>
            </a:r>
            <a:endParaRPr sz="2500" b="0" i="0" u="none" strike="noStrike" cap="none">
              <a:solidFill>
                <a:schemeClr val="dk1"/>
              </a:solidFill>
              <a:latin typeface="Arial"/>
              <a:ea typeface="Arial"/>
              <a:cs typeface="Arial"/>
              <a:sym typeface="Arial"/>
            </a:endParaRPr>
          </a:p>
          <a:p>
            <a:pPr marL="536575" marR="0" lvl="0" indent="-267970" algn="l" rtl="0">
              <a:lnSpc>
                <a:spcPct val="90000"/>
              </a:lnSpc>
              <a:spcBef>
                <a:spcPts val="500"/>
              </a:spcBef>
              <a:spcAft>
                <a:spcPts val="0"/>
              </a:spcAft>
              <a:buClr>
                <a:schemeClr val="dk1"/>
              </a:buClr>
              <a:buSzPts val="2500"/>
              <a:buFont typeface="Arial"/>
              <a:buNone/>
            </a:pPr>
            <a:r>
              <a:rPr lang="fr-FR" sz="2500" b="0" i="0" u="none" strike="noStrike" cap="none">
                <a:latin typeface="Arial"/>
                <a:ea typeface="Arial"/>
                <a:cs typeface="Arial"/>
                <a:sym typeface="Arial"/>
              </a:rPr>
              <a:t>		</a:t>
            </a:r>
            <a:r>
              <a:rPr lang="fr-FR" sz="2500">
                <a:latin typeface="Arial"/>
                <a:ea typeface="Arial"/>
                <a:cs typeface="Arial"/>
                <a:sym typeface="Arial"/>
              </a:rPr>
              <a:t>Aqaba</a:t>
            </a:r>
            <a:r>
              <a:rPr lang="fr-FR" sz="2500" b="0" i="0" u="none" strike="noStrike" cap="none">
                <a:latin typeface="Arial"/>
                <a:ea typeface="Arial"/>
                <a:cs typeface="Arial"/>
                <a:sym typeface="Arial"/>
              </a:rPr>
              <a:t> (</a:t>
            </a:r>
            <a:r>
              <a:rPr lang="fr-FR" sz="2500">
                <a:latin typeface="Arial"/>
                <a:ea typeface="Arial"/>
                <a:cs typeface="Arial"/>
                <a:sym typeface="Arial"/>
              </a:rPr>
              <a:t>Jordanie</a:t>
            </a:r>
            <a:r>
              <a:rPr lang="fr-FR" sz="2500" b="0" i="0" u="none" strike="noStrike" cap="none">
                <a:latin typeface="Arial"/>
                <a:ea typeface="Arial"/>
                <a:cs typeface="Arial"/>
                <a:sym typeface="Arial"/>
              </a:rPr>
              <a:t>) </a:t>
            </a:r>
            <a:r>
              <a:rPr lang="fr-FR" sz="2500" i="1">
                <a:latin typeface="Arial"/>
                <a:ea typeface="Arial"/>
                <a:cs typeface="Arial"/>
                <a:sym typeface="Arial"/>
              </a:rPr>
              <a:t>et </a:t>
            </a:r>
            <a:r>
              <a:rPr lang="fr-FR" sz="2500" b="0" i="1" u="none" strike="noStrike" cap="none">
                <a:latin typeface="Arial"/>
                <a:ea typeface="Arial"/>
                <a:cs typeface="Arial"/>
                <a:sym typeface="Arial"/>
              </a:rPr>
              <a:t>non </a:t>
            </a:r>
            <a:r>
              <a:rPr lang="fr-FR" sz="2500" b="0" i="0" u="none" strike="noStrike" cap="none">
                <a:latin typeface="Arial"/>
                <a:ea typeface="Arial"/>
                <a:cs typeface="Arial"/>
                <a:sym typeface="Arial"/>
              </a:rPr>
              <a:t>al‐’Aqabah (</a:t>
            </a:r>
            <a:r>
              <a:rPr lang="fr-FR" sz="2500">
                <a:latin typeface="Arial"/>
                <a:ea typeface="Arial"/>
                <a:cs typeface="Arial"/>
                <a:sym typeface="Arial"/>
              </a:rPr>
              <a:t>Jordanie</a:t>
            </a:r>
            <a:r>
              <a:rPr lang="fr-FR" sz="2500" b="0" i="0" u="none" strike="noStrike" cap="none">
                <a:latin typeface="Arial"/>
                <a:ea typeface="Arial"/>
                <a:cs typeface="Arial"/>
                <a:sym typeface="Arial"/>
              </a:rPr>
              <a:t>)</a:t>
            </a:r>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Supprimer également les articles initiaux en hébreu et en yiddish</a:t>
            </a:r>
            <a:endParaRPr sz="2500" b="0" i="0" u="none" strike="noStrike" cap="none">
              <a:solidFill>
                <a:schemeClr val="dk1"/>
              </a:solidFill>
              <a:latin typeface="Arial"/>
              <a:ea typeface="Arial"/>
              <a:cs typeface="Arial"/>
              <a:sym typeface="Arial"/>
            </a:endParaRPr>
          </a:p>
          <a:p>
            <a:pPr marL="536575" marR="0" lvl="0" indent="-26797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Conserver l’article initial si l’accès au nom doit se faire sous l’article initial, peu importe la langue</a:t>
            </a:r>
            <a:endParaRPr sz="2500" b="0" i="0" u="none" strike="noStrike" cap="none">
              <a:solidFill>
                <a:schemeClr val="dk1"/>
              </a:solidFill>
              <a:latin typeface="Arial"/>
              <a:ea typeface="Arial"/>
              <a:cs typeface="Arial"/>
              <a:sym typeface="Arial"/>
            </a:endParaRPr>
          </a:p>
          <a:p>
            <a:pPr marL="267970" lvl="0" indent="0" algn="l" rtl="0">
              <a:lnSpc>
                <a:spcPct val="90000"/>
              </a:lnSpc>
              <a:spcBef>
                <a:spcPts val="500"/>
              </a:spcBef>
              <a:spcAft>
                <a:spcPts val="0"/>
              </a:spcAft>
              <a:buSzPts val="2500"/>
              <a:buNone/>
            </a:pPr>
            <a:r>
              <a:rPr lang="fr-FR" sz="2500" b="0" i="0" u="none" strike="noStrike" cap="none">
                <a:latin typeface="Arial"/>
                <a:ea typeface="Arial"/>
                <a:cs typeface="Arial"/>
                <a:sym typeface="Arial"/>
              </a:rPr>
              <a:t>	Y Felinheli </a:t>
            </a:r>
            <a:r>
              <a:rPr lang="fr-FR" sz="2500">
                <a:latin typeface="Arial"/>
                <a:ea typeface="Arial"/>
                <a:cs typeface="Arial"/>
                <a:sym typeface="Arial"/>
              </a:rPr>
              <a:t>(Pays de Galles</a:t>
            </a:r>
            <a:r>
              <a:rPr lang="fr-FR" sz="2500" b="0" i="0" u="none" strike="noStrike" cap="none">
                <a:latin typeface="Arial"/>
                <a:ea typeface="Arial"/>
                <a:cs typeface="Arial"/>
                <a:sym typeface="Arial"/>
              </a:rPr>
              <a:t>) </a:t>
            </a:r>
            <a:r>
              <a:rPr lang="fr-FR" sz="2500" b="0" i="1" u="none" strike="noStrike" cap="none">
                <a:latin typeface="Arial"/>
                <a:ea typeface="Arial"/>
                <a:cs typeface="Arial"/>
                <a:sym typeface="Arial"/>
              </a:rPr>
              <a:t>et non </a:t>
            </a:r>
            <a:r>
              <a:rPr lang="fr-FR" sz="2500" b="0" i="0" u="none" strike="noStrike" cap="none">
                <a:latin typeface="Arial"/>
                <a:ea typeface="Arial"/>
                <a:cs typeface="Arial"/>
                <a:sym typeface="Arial"/>
              </a:rPr>
              <a:t>Felinheli </a:t>
            </a:r>
            <a:r>
              <a:rPr lang="fr-FR" sz="2500">
                <a:latin typeface="Arial"/>
                <a:ea typeface="Arial"/>
                <a:cs typeface="Arial"/>
                <a:sym typeface="Arial"/>
              </a:rPr>
              <a:t>(Pays de Galles)</a:t>
            </a:r>
            <a:endParaRPr/>
          </a:p>
          <a:p>
            <a:pPr marL="546100" marR="0" lvl="0" indent="-277495"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Conserver les articles initiaux pour les noms de lieux dans les pays anglophones si le nom n’est pas en anglais</a:t>
            </a:r>
            <a:endParaRPr sz="2500" b="0" i="0" u="none" strike="noStrike" cap="none">
              <a:solidFill>
                <a:schemeClr val="dk1"/>
              </a:solidFill>
              <a:latin typeface="Arial"/>
              <a:ea typeface="Arial"/>
              <a:cs typeface="Arial"/>
              <a:sym typeface="Arial"/>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latin typeface="Arial"/>
                <a:ea typeface="Arial"/>
                <a:cs typeface="Arial"/>
                <a:sym typeface="Arial"/>
              </a:rPr>
              <a:t>	Los Angeles (Calif.) </a:t>
            </a:r>
            <a:r>
              <a:rPr lang="fr-FR" sz="2500" b="0" i="1" u="none" strike="noStrike" cap="none">
                <a:latin typeface="Arial"/>
                <a:ea typeface="Arial"/>
                <a:cs typeface="Arial"/>
                <a:sym typeface="Arial"/>
              </a:rPr>
              <a:t>et non </a:t>
            </a:r>
            <a:r>
              <a:rPr lang="fr-FR" sz="2500" b="0" i="0" u="none" strike="noStrike" cap="none">
                <a:latin typeface="Arial"/>
                <a:ea typeface="Arial"/>
                <a:cs typeface="Arial"/>
                <a:sym typeface="Arial"/>
              </a:rPr>
              <a:t>Angeles (Calif.)</a:t>
            </a:r>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Supprimer tous les autres articles initiaux</a:t>
            </a:r>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Dalles (Or.) </a:t>
            </a:r>
            <a:r>
              <a:rPr lang="fr-FR" sz="2500" b="0" i="1" u="none" strike="noStrike" cap="none">
                <a:solidFill>
                  <a:schemeClr val="dk1"/>
                </a:solidFill>
                <a:latin typeface="Arial"/>
                <a:ea typeface="Arial"/>
                <a:cs typeface="Arial"/>
                <a:sym typeface="Arial"/>
              </a:rPr>
              <a:t>et non </a:t>
            </a:r>
            <a:r>
              <a:rPr lang="fr-FR" sz="2500" b="0" i="0" u="none" strike="noStrike" cap="none">
                <a:solidFill>
                  <a:schemeClr val="dk1"/>
                </a:solidFill>
                <a:latin typeface="Arial"/>
                <a:ea typeface="Arial"/>
                <a:cs typeface="Arial"/>
                <a:sym typeface="Arial"/>
              </a:rPr>
              <a:t>The Dalles (Or.)</a:t>
            </a:r>
            <a:endParaRPr/>
          </a:p>
        </p:txBody>
      </p:sp>
      <p:sp>
        <p:nvSpPr>
          <p:cNvPr id="453" name="Google Shape;45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54" name="Google Shape;45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5"/>
          <p:cNvSpPr txBox="1">
            <a:spLocks noGrp="1"/>
          </p:cNvSpPr>
          <p:nvPr>
            <p:ph type="title"/>
          </p:nvPr>
        </p:nvSpPr>
        <p:spPr>
          <a:xfrm>
            <a:off x="634874" y="634298"/>
            <a:ext cx="10515600" cy="62624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 – Monts et Saints</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460" name="Google Shape;460;p55"/>
          <p:cNvSpPr txBox="1">
            <a:spLocks noGrp="1"/>
          </p:cNvSpPr>
          <p:nvPr>
            <p:ph type="body" idx="1"/>
          </p:nvPr>
        </p:nvSpPr>
        <p:spPr>
          <a:xfrm>
            <a:off x="496615" y="860386"/>
            <a:ext cx="10219500" cy="557851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ÉP de BAC-BAnQ pour 16.2.2.3 :</a:t>
            </a:r>
            <a:endParaRPr sz="2600" b="0" i="0" u="none" strike="noStrike" cap="none">
              <a:solidFill>
                <a:schemeClr val="dk1"/>
              </a:solidFill>
              <a:latin typeface="Arial"/>
              <a:ea typeface="Arial"/>
              <a:cs typeface="Arial"/>
              <a:sym typeface="Arial"/>
            </a:endParaRPr>
          </a:p>
          <a:p>
            <a:pPr marL="457200" marR="0" lvl="1" indent="0" algn="l" rtl="0">
              <a:lnSpc>
                <a:spcPct val="90000"/>
              </a:lnSpc>
              <a:spcBef>
                <a:spcPts val="12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Mount/Mt.</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Toujours utiliser la forme écrite en toutes lettres « Mount » et ce 	même si « Mt. » figure sur la ressource cataloguée ou dans 	d’autres sources</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Saint/St.</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Lieux ou juridictions au Royaume-Uni et en</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République d’Irlande : préférer l’abréviation </a:t>
            </a:r>
            <a:r>
              <a:rPr lang="fr-FR" sz="2450">
                <a:latin typeface="Arial"/>
                <a:ea typeface="Arial"/>
                <a:cs typeface="Arial"/>
                <a:sym typeface="Arial"/>
              </a:rPr>
              <a:t>« </a:t>
            </a:r>
            <a:r>
              <a:rPr lang="fr-FR" sz="2450" b="0" i="0" u="none" strike="noStrike" cap="none">
                <a:solidFill>
                  <a:schemeClr val="dk1"/>
                </a:solidFill>
                <a:latin typeface="Arial"/>
                <a:ea typeface="Arial"/>
                <a:cs typeface="Arial"/>
                <a:sym typeface="Arial"/>
              </a:rPr>
              <a:t>St. »</a:t>
            </a:r>
            <a:endParaRPr/>
          </a:p>
          <a:p>
            <a:pPr marL="457200" marR="0" lvl="1" indent="0" algn="l" rtl="0">
              <a:lnSpc>
                <a:spcPct val="90000"/>
              </a:lnSpc>
              <a:spcBef>
                <a:spcPts val="12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Lieux ou juridictions au Canada : utiliser la forme approuvée </a:t>
            </a:r>
            <a:endParaRPr/>
          </a:p>
          <a:p>
            <a:pPr marL="457200" marR="0" lvl="1" indent="0" algn="l" rtl="0">
              <a:lnSpc>
                <a:spcPct val="90000"/>
              </a:lnSpc>
              <a:spcBef>
                <a:spcPts val="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trouvée dans la </a:t>
            </a:r>
            <a:r>
              <a:rPr lang="fr-FR" sz="2450" i="1">
                <a:latin typeface="Arial"/>
                <a:ea typeface="Arial"/>
                <a:cs typeface="Arial"/>
                <a:sym typeface="Arial"/>
              </a:rPr>
              <a:t>B</a:t>
            </a:r>
            <a:r>
              <a:rPr lang="fr-FR" sz="2450" b="0" i="1" u="none" strike="noStrike" cap="none">
                <a:solidFill>
                  <a:schemeClr val="dk1"/>
                </a:solidFill>
                <a:latin typeface="Arial"/>
                <a:ea typeface="Arial"/>
                <a:cs typeface="Arial"/>
                <a:sym typeface="Arial"/>
              </a:rPr>
              <a:t>ase de données toponymiques du Canada </a:t>
            </a:r>
            <a:r>
              <a:rPr lang="fr-FR" sz="2450" b="0" u="none" strike="noStrike" cap="none">
                <a:solidFill>
                  <a:schemeClr val="dk1"/>
                </a:solidFill>
                <a:latin typeface="Arial"/>
                <a:ea typeface="Arial"/>
                <a:cs typeface="Arial"/>
                <a:sym typeface="Arial"/>
              </a:rPr>
              <a:t>ou la 	</a:t>
            </a:r>
            <a:r>
              <a:rPr lang="fr-FR" sz="2450" b="0" i="1" u="none" strike="noStrike" cap="none">
                <a:solidFill>
                  <a:schemeClr val="dk1"/>
                </a:solidFill>
                <a:latin typeface="Arial"/>
                <a:ea typeface="Arial"/>
                <a:cs typeface="Arial"/>
                <a:sym typeface="Arial"/>
              </a:rPr>
              <a:t>Banque des noms et de lieux du Québec</a:t>
            </a:r>
            <a:endParaRPr sz="2450" b="0" i="1" u="none" strike="noStrike" cap="none">
              <a:solidFill>
                <a:schemeClr val="dk1"/>
              </a:solidFill>
              <a:latin typeface="Arial"/>
              <a:ea typeface="Arial"/>
              <a:cs typeface="Arial"/>
              <a:sym typeface="Arial"/>
            </a:endParaRPr>
          </a:p>
          <a:p>
            <a:pPr marL="457200" marR="0" lvl="1" indent="0" algn="l" rtl="0">
              <a:lnSpc>
                <a:spcPct val="90000"/>
              </a:lnSpc>
              <a:spcBef>
                <a:spcPts val="1200"/>
              </a:spcBef>
              <a:spcAft>
                <a:spcPts val="0"/>
              </a:spcAft>
              <a:buClr>
                <a:schemeClr val="dk1"/>
              </a:buClr>
              <a:buSzPts val="2450"/>
              <a:buFont typeface="Arial"/>
              <a:buNone/>
            </a:pPr>
            <a:r>
              <a:rPr lang="fr-FR" sz="2450" b="0" i="1" u="none" strike="noStrike" cap="none">
                <a:solidFill>
                  <a:schemeClr val="dk1"/>
                </a:solidFill>
                <a:latin typeface="Arial"/>
                <a:ea typeface="Arial"/>
                <a:cs typeface="Arial"/>
                <a:sym typeface="Arial"/>
              </a:rPr>
              <a:t>	</a:t>
            </a:r>
            <a:r>
              <a:rPr lang="fr-FR" sz="2450" b="0" i="0" u="none" strike="noStrike" cap="none">
                <a:solidFill>
                  <a:schemeClr val="dk1"/>
                </a:solidFill>
                <a:latin typeface="Arial"/>
                <a:ea typeface="Arial"/>
                <a:cs typeface="Arial"/>
                <a:sym typeface="Arial"/>
              </a:rPr>
              <a:t>Lieux dans les autres pays : Toujours utiliser la forme écrite en 	toutes lettres </a:t>
            </a:r>
            <a:r>
              <a:rPr lang="fr-FR" sz="2450">
                <a:latin typeface="Arial"/>
                <a:ea typeface="Arial"/>
                <a:cs typeface="Arial"/>
                <a:sym typeface="Arial"/>
              </a:rPr>
              <a:t>« </a:t>
            </a:r>
            <a:r>
              <a:rPr lang="fr-FR" sz="2450" b="0" i="0" u="none" strike="noStrike" cap="none">
                <a:solidFill>
                  <a:schemeClr val="dk1"/>
                </a:solidFill>
                <a:latin typeface="Arial"/>
                <a:ea typeface="Arial"/>
                <a:cs typeface="Arial"/>
                <a:sym typeface="Arial"/>
              </a:rPr>
              <a:t>Saint » même si « St. » figure sur la ressource 	cataloguée ou dans d’autres sources</a:t>
            </a:r>
            <a:endParaRPr sz="2450" b="0" i="0" u="none" strike="noStrike" cap="none">
              <a:solidFill>
                <a:schemeClr val="dk1"/>
              </a:solidFill>
              <a:latin typeface="Arial"/>
              <a:ea typeface="Arial"/>
              <a:cs typeface="Arial"/>
              <a:sym typeface="Arial"/>
            </a:endParaRPr>
          </a:p>
        </p:txBody>
      </p:sp>
      <p:sp>
        <p:nvSpPr>
          <p:cNvPr id="461" name="Google Shape;46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462" name="Google Shape;462;p55"/>
          <p:cNvPicPr preferRelativeResize="0"/>
          <p:nvPr/>
        </p:nvPicPr>
        <p:blipFill rotWithShape="1">
          <a:blip r:embed="rId3">
            <a:alphaModFix/>
          </a:blip>
          <a:srcRect/>
          <a:stretch/>
        </p:blipFill>
        <p:spPr>
          <a:xfrm>
            <a:off x="9741274" y="2262043"/>
            <a:ext cx="2384042" cy="1030937"/>
          </a:xfrm>
          <a:prstGeom prst="rect">
            <a:avLst/>
          </a:prstGeom>
          <a:noFill/>
          <a:ln>
            <a:noFill/>
          </a:ln>
        </p:spPr>
      </p:pic>
      <p:pic>
        <p:nvPicPr>
          <p:cNvPr id="463" name="Google Shape;463;p55"/>
          <p:cNvPicPr preferRelativeResize="0"/>
          <p:nvPr/>
        </p:nvPicPr>
        <p:blipFill rotWithShape="1">
          <a:blip r:embed="rId4">
            <a:alphaModFix/>
          </a:blip>
          <a:srcRect/>
          <a:stretch/>
        </p:blipFill>
        <p:spPr>
          <a:xfrm>
            <a:off x="8387039" y="6041177"/>
            <a:ext cx="3190322" cy="630346"/>
          </a:xfrm>
          <a:prstGeom prst="rect">
            <a:avLst/>
          </a:prstGeom>
          <a:noFill/>
          <a:ln>
            <a:noFill/>
          </a:ln>
        </p:spPr>
      </p:pic>
      <p:sp>
        <p:nvSpPr>
          <p:cNvPr id="464" name="Google Shape;46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Enregistrement du nom privilégié (RDA</a:t>
            </a:r>
            <a:r>
              <a:rPr lang="fr-FR" sz="3959">
                <a:latin typeface="Arial"/>
                <a:ea typeface="Arial"/>
                <a:cs typeface="Arial"/>
                <a:sym typeface="Arial"/>
              </a:rPr>
              <a:t> </a:t>
            </a:r>
            <a:r>
              <a:rPr lang="fr-FR" sz="3959" b="0" i="0" u="none" strike="noStrike" cap="none">
                <a:solidFill>
                  <a:schemeClr val="dk1"/>
                </a:solidFill>
                <a:latin typeface="Arial"/>
                <a:ea typeface="Arial"/>
                <a:cs typeface="Arial"/>
                <a:sym typeface="Arial"/>
              </a:rPr>
              <a:t>16.2.2.4)</a:t>
            </a:r>
            <a:endParaRPr sz="3959" b="0" i="0" u="none" strike="noStrike" cap="none">
              <a:solidFill>
                <a:schemeClr val="dk1"/>
              </a:solidFill>
              <a:latin typeface="Arial"/>
              <a:ea typeface="Arial"/>
              <a:cs typeface="Arial"/>
              <a:sym typeface="Arial"/>
            </a:endParaRPr>
          </a:p>
        </p:txBody>
      </p:sp>
      <p:sp>
        <p:nvSpPr>
          <p:cNvPr id="470" name="Google Shape;470;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363538" marR="0" lvl="0" indent="-363538" algn="l" rtl="0">
              <a:lnSpc>
                <a:spcPct val="90000"/>
              </a:lnSpc>
              <a:spcBef>
                <a:spcPts val="1000"/>
              </a:spcBef>
              <a:spcAft>
                <a:spcPts val="0"/>
              </a:spcAft>
              <a:buClr>
                <a:schemeClr val="dk1"/>
              </a:buClr>
              <a:buSzPts val="2800"/>
              <a:buNone/>
            </a:pPr>
            <a:r>
              <a:rPr lang="fr-FR" sz="2800" b="0" i="0" u="none" strike="noStrike" cap="none">
                <a:solidFill>
                  <a:schemeClr val="dk1"/>
                </a:solidFill>
                <a:latin typeface="Arial"/>
                <a:ea typeface="Arial"/>
                <a:cs typeface="Arial"/>
                <a:sym typeface="Arial"/>
              </a:rPr>
              <a:t>Enregistrer comme une partie du nom de lieu (autre qu’un pays ou un État, etc., listé sous 16.2.2.9.1, 16.2.2.10 ou 16.2.2.11) le nom du lieu plus vaste dans lequel il est situé ou de la juridiction plus vaste à laquelle il appartient (voir 16.2.2.9–16.2.2.14).</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457200" lvl="1" indent="0" algn="l" rtl="0">
              <a:lnSpc>
                <a:spcPct val="90000"/>
              </a:lnSpc>
              <a:spcBef>
                <a:spcPts val="500"/>
              </a:spcBef>
              <a:spcAft>
                <a:spcPts val="0"/>
              </a:spcAft>
              <a:buSzPts val="2800"/>
              <a:buNone/>
            </a:pPr>
            <a:r>
              <a:rPr lang="fr-FR" sz="2800" b="0" i="0" u="none" strike="noStrike" cap="none">
                <a:latin typeface="Arial"/>
                <a:ea typeface="Arial"/>
                <a:cs typeface="Arial"/>
                <a:sym typeface="Arial"/>
              </a:rPr>
              <a:t>Pour le comté de </a:t>
            </a:r>
            <a:r>
              <a:rPr lang="fr-FR" sz="2800" b="1" i="0" u="none" strike="noStrike" cap="none">
                <a:latin typeface="Arial"/>
                <a:ea typeface="Arial"/>
                <a:cs typeface="Arial"/>
                <a:sym typeface="Arial"/>
              </a:rPr>
              <a:t>Coles </a:t>
            </a:r>
            <a:r>
              <a:rPr lang="fr-FR" sz="2800" b="0" i="0" u="none" strike="noStrike" cap="none">
                <a:latin typeface="Arial"/>
                <a:ea typeface="Arial"/>
                <a:cs typeface="Arial"/>
                <a:sym typeface="Arial"/>
              </a:rPr>
              <a:t>enregistrer aussi </a:t>
            </a:r>
            <a:r>
              <a:rPr lang="fr-FR" sz="3200" b="1"/>
              <a:t>Ill.</a:t>
            </a:r>
            <a:r>
              <a:rPr lang="fr-FR" sz="2800"/>
              <a:t>	</a:t>
            </a:r>
            <a:endParaRPr/>
          </a:p>
          <a:p>
            <a:pPr marL="457200" lvl="1" indent="0" algn="l" rtl="0">
              <a:lnSpc>
                <a:spcPct val="90000"/>
              </a:lnSpc>
              <a:spcBef>
                <a:spcPts val="500"/>
              </a:spcBef>
              <a:spcAft>
                <a:spcPts val="0"/>
              </a:spcAft>
              <a:buSzPts val="2800"/>
              <a:buNone/>
            </a:pPr>
            <a:r>
              <a:rPr lang="fr-FR" sz="2800" b="0" i="0" u="none" strike="noStrike" cap="none">
                <a:latin typeface="Arial"/>
                <a:ea typeface="Arial"/>
                <a:cs typeface="Arial"/>
                <a:sym typeface="Arial"/>
              </a:rPr>
              <a:t>Pour </a:t>
            </a:r>
            <a:r>
              <a:rPr lang="fr-FR" sz="2800" b="1" i="0" u="none" strike="noStrike" cap="none">
                <a:latin typeface="Arial"/>
                <a:ea typeface="Arial"/>
                <a:cs typeface="Arial"/>
                <a:sym typeface="Arial"/>
              </a:rPr>
              <a:t>Budapest </a:t>
            </a:r>
            <a:r>
              <a:rPr lang="fr-FR" sz="2800" b="0" i="0" u="none" strike="noStrike" cap="none">
                <a:latin typeface="Arial"/>
                <a:ea typeface="Arial"/>
                <a:cs typeface="Arial"/>
                <a:sym typeface="Arial"/>
              </a:rPr>
              <a:t>enregistrer aussi </a:t>
            </a:r>
            <a:r>
              <a:rPr lang="fr-FR" sz="2800" b="1">
                <a:latin typeface="Arial"/>
                <a:ea typeface="Arial"/>
                <a:cs typeface="Arial"/>
                <a:sym typeface="Arial"/>
              </a:rPr>
              <a:t>Hongrie</a:t>
            </a:r>
            <a:endParaRPr sz="2800" b="1" i="0" u="none" strike="noStrike" cap="none">
              <a:latin typeface="Arial"/>
              <a:ea typeface="Arial"/>
              <a:cs typeface="Arial"/>
              <a:sym typeface="Arial"/>
            </a:endParaRPr>
          </a:p>
          <a:p>
            <a:pPr marL="457200" marR="0" lvl="1" indent="0" algn="l" rtl="0">
              <a:lnSpc>
                <a:spcPct val="90000"/>
              </a:lnSpc>
              <a:spcBef>
                <a:spcPts val="5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Pour </a:t>
            </a:r>
            <a:r>
              <a:rPr lang="fr-FR" sz="2800" b="1" i="0" u="none" strike="noStrike" cap="none">
                <a:solidFill>
                  <a:schemeClr val="dk1"/>
                </a:solidFill>
                <a:latin typeface="Arial"/>
                <a:ea typeface="Arial"/>
                <a:cs typeface="Arial"/>
                <a:sym typeface="Arial"/>
              </a:rPr>
              <a:t>Toronto </a:t>
            </a:r>
            <a:r>
              <a:rPr lang="fr-FR" sz="2800" b="0" i="0" u="none" strike="noStrike" cap="none">
                <a:solidFill>
                  <a:schemeClr val="dk1"/>
                </a:solidFill>
                <a:latin typeface="Arial"/>
                <a:ea typeface="Arial"/>
                <a:cs typeface="Arial"/>
                <a:sym typeface="Arial"/>
              </a:rPr>
              <a:t>enregistrer aussi </a:t>
            </a:r>
            <a:r>
              <a:rPr lang="fr-FR" sz="2800" b="1" i="0" u="none" strike="noStrike" cap="none">
                <a:solidFill>
                  <a:schemeClr val="dk1"/>
                </a:solidFill>
                <a:latin typeface="Arial"/>
                <a:ea typeface="Arial"/>
                <a:cs typeface="Arial"/>
                <a:sym typeface="Arial"/>
              </a:rPr>
              <a:t>Ont.</a:t>
            </a:r>
            <a:endParaRPr/>
          </a:p>
          <a:p>
            <a:pPr marL="457200" lvl="1" indent="0" algn="l" rtl="0">
              <a:lnSpc>
                <a:spcPct val="90000"/>
              </a:lnSpc>
              <a:spcBef>
                <a:spcPts val="500"/>
              </a:spcBef>
              <a:spcAft>
                <a:spcPts val="0"/>
              </a:spcAft>
              <a:buSzPts val="2800"/>
              <a:buNone/>
            </a:pPr>
            <a:r>
              <a:rPr lang="fr-FR" sz="2800" b="0" i="0" u="none" strike="noStrike" cap="none">
                <a:latin typeface="Arial"/>
                <a:ea typeface="Arial"/>
                <a:cs typeface="Arial"/>
                <a:sym typeface="Arial"/>
              </a:rPr>
              <a:t>Pour </a:t>
            </a:r>
            <a:r>
              <a:rPr lang="fr-FR" sz="2800" b="1">
                <a:latin typeface="Arial"/>
                <a:ea typeface="Arial"/>
                <a:cs typeface="Arial"/>
                <a:sym typeface="Arial"/>
              </a:rPr>
              <a:t>Édimbourg</a:t>
            </a:r>
            <a:r>
              <a:rPr lang="fr-FR" sz="2800">
                <a:latin typeface="Arial"/>
                <a:ea typeface="Arial"/>
                <a:cs typeface="Arial"/>
                <a:sym typeface="Arial"/>
              </a:rPr>
              <a:t> </a:t>
            </a:r>
            <a:r>
              <a:rPr lang="fr-FR" sz="2800" b="0" i="0" u="none" strike="noStrike" cap="none">
                <a:latin typeface="Arial"/>
                <a:ea typeface="Arial"/>
                <a:cs typeface="Arial"/>
                <a:sym typeface="Arial"/>
              </a:rPr>
              <a:t>enregistrer aussi </a:t>
            </a:r>
            <a:r>
              <a:rPr lang="fr-FR" sz="2800" b="1">
                <a:latin typeface="Arial"/>
                <a:ea typeface="Arial"/>
                <a:cs typeface="Arial"/>
                <a:sym typeface="Arial"/>
              </a:rPr>
              <a:t>Écosse</a:t>
            </a:r>
            <a:endParaRPr sz="2800" b="1">
              <a:latin typeface="Arial"/>
              <a:ea typeface="Arial"/>
              <a:cs typeface="Arial"/>
              <a:sym typeface="Arial"/>
            </a:endParaRPr>
          </a:p>
        </p:txBody>
      </p:sp>
      <p:sp>
        <p:nvSpPr>
          <p:cNvPr id="471" name="Google Shape;47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72" name="Google Shape;472;p56"/>
          <p:cNvSpPr txBox="1"/>
          <p:nvPr/>
        </p:nvSpPr>
        <p:spPr>
          <a:xfrm>
            <a:off x="8439211" y="3944212"/>
            <a:ext cx="3221454" cy="1200329"/>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FF0000"/>
                </a:solidFill>
                <a:latin typeface="Arial"/>
                <a:ea typeface="Arial"/>
                <a:cs typeface="Arial"/>
                <a:sym typeface="Arial"/>
              </a:rPr>
              <a:t>UTILISER LES ABRÉVIATIONS DE L’ANNEXE B.11 POUR LE LIEU PLUS VASTE</a:t>
            </a:r>
            <a:endParaRPr sz="1800" b="1" i="0" u="none" strike="noStrike" cap="none">
              <a:solidFill>
                <a:srgbClr val="FF0000"/>
              </a:solidFill>
              <a:latin typeface="Arial"/>
              <a:ea typeface="Arial"/>
              <a:cs typeface="Arial"/>
              <a:sym typeface="Arial"/>
            </a:endParaRPr>
          </a:p>
        </p:txBody>
      </p:sp>
      <p:sp>
        <p:nvSpPr>
          <p:cNvPr id="473" name="Google Shape;47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Australie, Canada, É.-U., ex-URSS et</a:t>
            </a:r>
            <a:br>
              <a:rPr lang="fr-FR" sz="3959" b="0" i="0" u="none" strike="noStrike" cap="none">
                <a:solidFill>
                  <a:schemeClr val="dk1"/>
                </a:solidFill>
                <a:latin typeface="Arial"/>
                <a:ea typeface="Arial"/>
                <a:cs typeface="Arial"/>
                <a:sym typeface="Arial"/>
              </a:rPr>
            </a:br>
            <a:r>
              <a:rPr lang="fr-FR" sz="3959" b="0" i="0" u="none" strike="noStrike" cap="none">
                <a:solidFill>
                  <a:schemeClr val="dk1"/>
                </a:solidFill>
                <a:latin typeface="Arial"/>
                <a:ea typeface="Arial"/>
                <a:cs typeface="Arial"/>
                <a:sym typeface="Arial"/>
              </a:rPr>
              <a:t>ex-Yougoslavie (16.2.2.9)</a:t>
            </a:r>
            <a:endParaRPr/>
          </a:p>
        </p:txBody>
      </p:sp>
      <p:sp>
        <p:nvSpPr>
          <p:cNvPr id="479" name="Google Shape;479;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00"/>
              <a:buFont typeface="Arial"/>
              <a:buNone/>
            </a:pPr>
            <a:r>
              <a:rPr lang="fr-FR" sz="2900" b="0" i="1" u="none" strike="noStrike" cap="none">
                <a:solidFill>
                  <a:schemeClr val="dk1"/>
                </a:solidFill>
                <a:latin typeface="Arial"/>
                <a:ea typeface="Arial"/>
                <a:cs typeface="Arial"/>
                <a:sym typeface="Arial"/>
              </a:rPr>
              <a:t>États, provinces, territoires, etc. ou pays constitutifs : </a:t>
            </a:r>
            <a:r>
              <a:rPr lang="fr-FR" sz="2900" b="0" i="0" u="none" strike="noStrike" cap="none">
                <a:solidFill>
                  <a:schemeClr val="dk1"/>
                </a:solidFill>
                <a:latin typeface="Arial"/>
                <a:ea typeface="Arial"/>
                <a:cs typeface="Arial"/>
                <a:sym typeface="Arial"/>
              </a:rPr>
              <a:t>Ne pas </a:t>
            </a:r>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enregistrer le nom de la juridiction plus vaste</a:t>
            </a:r>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Delaware 	   Yukon 	Queensland</a:t>
            </a:r>
            <a:endParaRPr sz="29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900"/>
              <a:buFont typeface="Arial"/>
              <a:buNone/>
            </a:pPr>
            <a:r>
              <a:rPr lang="fr-FR" sz="2900" b="0" i="1" u="none" strike="noStrike" cap="none">
                <a:solidFill>
                  <a:schemeClr val="dk1"/>
                </a:solidFill>
                <a:latin typeface="Arial"/>
                <a:ea typeface="Arial"/>
                <a:cs typeface="Arial"/>
                <a:sym typeface="Arial"/>
              </a:rPr>
              <a:t>Lieux dans les </a:t>
            </a:r>
            <a:r>
              <a:rPr lang="fr-FR" sz="2900" i="1">
                <a:latin typeface="Arial"/>
                <a:ea typeface="Arial"/>
                <a:cs typeface="Arial"/>
                <a:sym typeface="Arial"/>
              </a:rPr>
              <a:t>É</a:t>
            </a:r>
            <a:r>
              <a:rPr lang="fr-FR" sz="2900" b="0" i="1" u="none" strike="noStrike" cap="none">
                <a:solidFill>
                  <a:schemeClr val="dk1"/>
                </a:solidFill>
                <a:latin typeface="Arial"/>
                <a:ea typeface="Arial"/>
                <a:cs typeface="Arial"/>
                <a:sym typeface="Arial"/>
              </a:rPr>
              <a:t>tats, provinces, territoires, etc. ou</a:t>
            </a:r>
            <a:r>
              <a:rPr lang="fr-FR" sz="2900" i="1">
                <a:latin typeface="Arial"/>
                <a:ea typeface="Arial"/>
                <a:cs typeface="Arial"/>
                <a:sym typeface="Arial"/>
              </a:rPr>
              <a:t> </a:t>
            </a:r>
            <a:r>
              <a:rPr lang="fr-FR" sz="2900" b="0" i="1" u="none" strike="noStrike" cap="none">
                <a:solidFill>
                  <a:schemeClr val="dk1"/>
                </a:solidFill>
                <a:latin typeface="Arial"/>
                <a:ea typeface="Arial"/>
                <a:cs typeface="Arial"/>
                <a:sym typeface="Arial"/>
              </a:rPr>
              <a:t>pays constitutifs : </a:t>
            </a:r>
            <a:r>
              <a:rPr lang="fr-FR" sz="2900" b="0" i="0" u="none" strike="noStrike" cap="none">
                <a:solidFill>
                  <a:schemeClr val="dk1"/>
                </a:solidFill>
                <a:latin typeface="Arial"/>
                <a:ea typeface="Arial"/>
                <a:cs typeface="Arial"/>
                <a:sym typeface="Arial"/>
              </a:rPr>
              <a:t>Enregistrer le nom de l’</a:t>
            </a:r>
            <a:r>
              <a:rPr lang="fr-FR" sz="2900">
                <a:latin typeface="Arial"/>
                <a:ea typeface="Arial"/>
                <a:cs typeface="Arial"/>
                <a:sym typeface="Arial"/>
              </a:rPr>
              <a:t>É</a:t>
            </a:r>
            <a:r>
              <a:rPr lang="fr-FR" sz="2900" b="0" i="0" u="none" strike="noStrike" cap="none">
                <a:solidFill>
                  <a:schemeClr val="dk1"/>
                </a:solidFill>
                <a:latin typeface="Arial"/>
                <a:ea typeface="Arial"/>
                <a:cs typeface="Arial"/>
                <a:sym typeface="Arial"/>
              </a:rPr>
              <a:t>tat, de la province, etc. Abréger selon les indications de l’annexe B.11</a:t>
            </a:r>
            <a:endParaRPr sz="29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Newark (Del.) 				Whitehorse (Yukon)</a:t>
            </a:r>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Brisbane (Queensl.) 			Kiev (Ukraine)</a:t>
            </a:r>
            <a:endParaRPr/>
          </a:p>
        </p:txBody>
      </p:sp>
      <p:sp>
        <p:nvSpPr>
          <p:cNvPr id="480" name="Google Shape;48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81" name="Google Shape;48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Angleterre, Irlande du Nord, Écosse et pays de Galles (16.2.2.10)</a:t>
            </a:r>
            <a:endParaRPr/>
          </a:p>
        </p:txBody>
      </p:sp>
      <p:sp>
        <p:nvSpPr>
          <p:cNvPr id="487" name="Google Shape;487;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800"/>
              <a:buNone/>
            </a:pPr>
            <a:r>
              <a:rPr lang="fr-FR" sz="2800" b="0" i="1" u="none" strike="noStrike" cap="none">
                <a:solidFill>
                  <a:schemeClr val="dk1"/>
                </a:solidFill>
                <a:latin typeface="Arial"/>
                <a:ea typeface="Arial"/>
                <a:cs typeface="Arial"/>
                <a:sym typeface="Arial"/>
              </a:rPr>
              <a:t>Pays constitutifs du Royaume-Uni : </a:t>
            </a:r>
            <a:r>
              <a:rPr lang="fr-FR" sz="2800" b="0" i="0" u="none" strike="noStrike" cap="none">
                <a:solidFill>
                  <a:schemeClr val="dk1"/>
                </a:solidFill>
                <a:latin typeface="Arial"/>
                <a:ea typeface="Arial"/>
                <a:cs typeface="Arial"/>
                <a:sym typeface="Arial"/>
              </a:rPr>
              <a:t>Ne pas enregistrer le nom de la juridiction plus vaste</a:t>
            </a:r>
            <a:endParaRPr>
              <a:latin typeface="Arial"/>
              <a:ea typeface="Arial"/>
              <a:cs typeface="Arial"/>
              <a:sym typeface="Arial"/>
            </a:endParaRPr>
          </a:p>
          <a:p>
            <a:pPr marL="450850" lvl="0" indent="-95250" algn="l" rtl="0">
              <a:lnSpc>
                <a:spcPct val="80000"/>
              </a:lnSpc>
              <a:spcBef>
                <a:spcPts val="1000"/>
              </a:spcBef>
              <a:spcAft>
                <a:spcPts val="0"/>
              </a:spcAft>
              <a:buSzPts val="2800"/>
              <a:buNone/>
            </a:pPr>
            <a:r>
              <a:rPr lang="fr-FR">
                <a:latin typeface="Arial"/>
                <a:ea typeface="Arial"/>
                <a:cs typeface="Arial"/>
                <a:sym typeface="Arial"/>
              </a:rPr>
              <a:t>	Angleterre  </a:t>
            </a:r>
            <a:r>
              <a:rPr lang="fr-FR" i="1">
                <a:latin typeface="Arial"/>
                <a:ea typeface="Arial"/>
                <a:cs typeface="Arial"/>
                <a:sym typeface="Arial"/>
              </a:rPr>
              <a:t>et</a:t>
            </a:r>
            <a:r>
              <a:rPr lang="fr-FR">
                <a:latin typeface="Arial"/>
                <a:ea typeface="Arial"/>
                <a:cs typeface="Arial"/>
                <a:sym typeface="Arial"/>
              </a:rPr>
              <a:t> </a:t>
            </a:r>
            <a:r>
              <a:rPr lang="fr-FR" sz="2800" b="0" i="1" u="none" strike="noStrike" cap="none">
                <a:latin typeface="Arial"/>
                <a:ea typeface="Arial"/>
                <a:cs typeface="Arial"/>
                <a:sym typeface="Arial"/>
              </a:rPr>
              <a:t>non</a:t>
            </a:r>
            <a:r>
              <a:rPr lang="fr-FR" i="1">
                <a:latin typeface="Arial"/>
                <a:ea typeface="Arial"/>
                <a:cs typeface="Arial"/>
                <a:sym typeface="Arial"/>
              </a:rPr>
              <a:t>  </a:t>
            </a:r>
            <a:r>
              <a:rPr lang="fr-FR" sz="2800" b="0" i="1" u="none" strike="noStrike" cap="none">
                <a:latin typeface="Arial"/>
                <a:ea typeface="Arial"/>
                <a:cs typeface="Arial"/>
                <a:sym typeface="Arial"/>
              </a:rPr>
              <a:t> </a:t>
            </a:r>
            <a:r>
              <a:rPr lang="fr-FR" i="1">
                <a:latin typeface="Arial"/>
                <a:ea typeface="Arial"/>
                <a:cs typeface="Arial"/>
                <a:sym typeface="Arial"/>
              </a:rPr>
              <a:t>Angleterre </a:t>
            </a:r>
            <a:r>
              <a:rPr lang="fr-FR" sz="2800" b="0" i="1" u="none" strike="noStrike" cap="none">
                <a:latin typeface="Arial"/>
                <a:ea typeface="Arial"/>
                <a:cs typeface="Arial"/>
                <a:sym typeface="Arial"/>
              </a:rPr>
              <a:t>(</a:t>
            </a:r>
            <a:r>
              <a:rPr lang="fr-FR" i="1">
                <a:latin typeface="Arial"/>
                <a:ea typeface="Arial"/>
                <a:cs typeface="Arial"/>
                <a:sym typeface="Arial"/>
              </a:rPr>
              <a:t>Grande-Bretagne</a:t>
            </a:r>
            <a:r>
              <a:rPr lang="fr-FR" sz="2800" b="0" i="0" u="none" strike="noStrike" cap="none">
                <a:latin typeface="Arial"/>
                <a:ea typeface="Arial"/>
                <a:cs typeface="Arial"/>
                <a:sym typeface="Arial"/>
              </a:rPr>
              <a:t>)</a:t>
            </a:r>
            <a:endParaRPr sz="2800" b="0" i="0" u="none" strike="noStrike" cap="none">
              <a:latin typeface="Arial"/>
              <a:ea typeface="Arial"/>
              <a:cs typeface="Arial"/>
              <a:sym typeface="Arial"/>
            </a:endParaRPr>
          </a:p>
          <a:p>
            <a:pPr marL="0" marR="0" lvl="0" indent="0" algn="l" rtl="0">
              <a:lnSpc>
                <a:spcPct val="80000"/>
              </a:lnSpc>
              <a:spcBef>
                <a:spcPts val="1000"/>
              </a:spcBef>
              <a:spcAft>
                <a:spcPts val="0"/>
              </a:spcAft>
              <a:buClr>
                <a:schemeClr val="dk1"/>
              </a:buClr>
              <a:buSzPts val="2800"/>
              <a:buFont typeface="Arial"/>
              <a:buNone/>
            </a:pPr>
            <a:r>
              <a:rPr lang="fr-FR" sz="2800" b="0" i="1" u="none" strike="noStrike" cap="none">
                <a:solidFill>
                  <a:schemeClr val="dk1"/>
                </a:solidFill>
                <a:latin typeface="Arial"/>
                <a:ea typeface="Arial"/>
                <a:cs typeface="Arial"/>
                <a:sym typeface="Arial"/>
              </a:rPr>
              <a:t>Lieux dans les pays constitutifs : </a:t>
            </a:r>
            <a:r>
              <a:rPr lang="fr-FR" sz="2800" b="0" i="0" u="none" strike="noStrike" cap="none">
                <a:solidFill>
                  <a:schemeClr val="dk1"/>
                </a:solidFill>
                <a:latin typeface="Arial"/>
                <a:ea typeface="Arial"/>
                <a:cs typeface="Arial"/>
                <a:sym typeface="Arial"/>
              </a:rPr>
              <a:t>Enregistrer le nom</a:t>
            </a:r>
            <a:r>
              <a:rPr lang="fr-FR">
                <a:latin typeface="Arial"/>
                <a:ea typeface="Arial"/>
                <a:cs typeface="Arial"/>
                <a:sym typeface="Arial"/>
              </a:rPr>
              <a:t> </a:t>
            </a:r>
            <a:r>
              <a:rPr lang="fr-FR" sz="2800" b="0" i="0" u="none" strike="noStrike" cap="none">
                <a:solidFill>
                  <a:schemeClr val="dk1"/>
                </a:solidFill>
                <a:latin typeface="Arial"/>
                <a:ea typeface="Arial"/>
                <a:cs typeface="Arial"/>
                <a:sym typeface="Arial"/>
              </a:rPr>
              <a:t>du pays constitutif</a:t>
            </a:r>
            <a:endParaRPr sz="2800" b="0" i="0" u="none" strike="noStrike" cap="none">
              <a:solidFill>
                <a:schemeClr val="dk1"/>
              </a:solidFill>
              <a:latin typeface="Arial"/>
              <a:ea typeface="Arial"/>
              <a:cs typeface="Arial"/>
              <a:sym typeface="Arial"/>
            </a:endParaRPr>
          </a:p>
          <a:p>
            <a:pPr marL="457200" marR="0" lvl="1" indent="0" algn="l" rtl="0">
              <a:lnSpc>
                <a:spcPct val="80000"/>
              </a:lnSpc>
              <a:spcBef>
                <a:spcPts val="1100"/>
              </a:spcBef>
              <a:spcAft>
                <a:spcPts val="0"/>
              </a:spcAft>
              <a:buClr>
                <a:schemeClr val="dk1"/>
              </a:buClr>
              <a:buSzPts val="2800"/>
              <a:buFont typeface="Arial"/>
              <a:buNone/>
            </a:pPr>
            <a:r>
              <a:rPr lang="fr-FR" sz="2800" b="0" i="0" u="none" strike="noStrike" cap="none">
                <a:latin typeface="Arial"/>
                <a:ea typeface="Arial"/>
                <a:cs typeface="Arial"/>
                <a:sym typeface="Arial"/>
              </a:rPr>
              <a:t>Hampshire </a:t>
            </a:r>
            <a:r>
              <a:rPr lang="fr-FR" sz="2800">
                <a:latin typeface="Arial"/>
                <a:ea typeface="Arial"/>
                <a:cs typeface="Arial"/>
                <a:sym typeface="Arial"/>
              </a:rPr>
              <a:t>(Angleterre)</a:t>
            </a:r>
            <a:endParaRPr sz="2800" b="0" i="0" u="none" strike="noStrike" cap="none">
              <a:latin typeface="Arial"/>
              <a:ea typeface="Arial"/>
              <a:cs typeface="Arial"/>
              <a:sym typeface="Arial"/>
            </a:endParaRPr>
          </a:p>
          <a:p>
            <a:pPr marL="457200" marR="0" lvl="1" indent="0" algn="l" rtl="0">
              <a:lnSpc>
                <a:spcPct val="80000"/>
              </a:lnSpc>
              <a:spcBef>
                <a:spcPts val="1100"/>
              </a:spcBef>
              <a:spcAft>
                <a:spcPts val="0"/>
              </a:spcAft>
              <a:buClr>
                <a:schemeClr val="dk1"/>
              </a:buClr>
              <a:buSzPts val="2800"/>
              <a:buFont typeface="Arial"/>
              <a:buNone/>
            </a:pPr>
            <a:r>
              <a:rPr lang="fr-FR" sz="2800" b="0" i="0" u="none" strike="noStrike" cap="none">
                <a:latin typeface="Arial"/>
                <a:ea typeface="Arial"/>
                <a:cs typeface="Arial"/>
                <a:sym typeface="Arial"/>
              </a:rPr>
              <a:t>Glasgow </a:t>
            </a:r>
            <a:r>
              <a:rPr lang="fr-FR" sz="2800">
                <a:latin typeface="Arial"/>
                <a:ea typeface="Arial"/>
                <a:cs typeface="Arial"/>
                <a:sym typeface="Arial"/>
              </a:rPr>
              <a:t>(Écosse)</a:t>
            </a:r>
            <a:endParaRPr sz="2800" b="0" i="0" u="none" strike="noStrike" cap="none">
              <a:latin typeface="Arial"/>
              <a:ea typeface="Arial"/>
              <a:cs typeface="Arial"/>
              <a:sym typeface="Arial"/>
            </a:endParaRPr>
          </a:p>
          <a:p>
            <a:pPr marL="457200" lvl="1" indent="0" algn="l" rtl="0">
              <a:lnSpc>
                <a:spcPct val="80000"/>
              </a:lnSpc>
              <a:spcBef>
                <a:spcPts val="1100"/>
              </a:spcBef>
              <a:spcAft>
                <a:spcPts val="0"/>
              </a:spcAft>
              <a:buSzPts val="2800"/>
              <a:buNone/>
            </a:pPr>
            <a:r>
              <a:rPr lang="fr-FR" sz="2800" b="0" i="0" u="none" strike="noStrike" cap="none">
                <a:latin typeface="Arial"/>
                <a:ea typeface="Arial"/>
                <a:cs typeface="Arial"/>
                <a:sym typeface="Arial"/>
              </a:rPr>
              <a:t>Cardiff (</a:t>
            </a:r>
            <a:r>
              <a:rPr lang="fr-FR" sz="2800">
                <a:latin typeface="Arial"/>
                <a:ea typeface="Arial"/>
                <a:cs typeface="Arial"/>
                <a:sym typeface="Arial"/>
              </a:rPr>
              <a:t>Pays de Galles</a:t>
            </a:r>
            <a:r>
              <a:rPr lang="fr-FR" sz="2800" b="0" i="0" u="none" strike="noStrike" cap="none">
                <a:latin typeface="Arial"/>
                <a:ea typeface="Arial"/>
                <a:cs typeface="Arial"/>
                <a:sym typeface="Arial"/>
              </a:rPr>
              <a:t>)</a:t>
            </a:r>
            <a:endParaRPr>
              <a:latin typeface="Arial"/>
              <a:ea typeface="Arial"/>
              <a:cs typeface="Arial"/>
              <a:sym typeface="Arial"/>
            </a:endParaRPr>
          </a:p>
          <a:p>
            <a:pPr marL="457200" lvl="1" indent="0" algn="l" rtl="0">
              <a:lnSpc>
                <a:spcPct val="80000"/>
              </a:lnSpc>
              <a:spcBef>
                <a:spcPts val="1100"/>
              </a:spcBef>
              <a:spcAft>
                <a:spcPts val="0"/>
              </a:spcAft>
              <a:buSzPts val="2800"/>
              <a:buNone/>
            </a:pPr>
            <a:r>
              <a:rPr lang="fr-FR" sz="2800" b="0" i="0" u="none" strike="noStrike" cap="none">
                <a:latin typeface="Arial"/>
                <a:ea typeface="Arial"/>
                <a:cs typeface="Arial"/>
                <a:sym typeface="Arial"/>
              </a:rPr>
              <a:t>Belfast </a:t>
            </a:r>
            <a:r>
              <a:rPr lang="fr-FR" sz="2800">
                <a:latin typeface="Arial"/>
                <a:ea typeface="Arial"/>
                <a:cs typeface="Arial"/>
                <a:sym typeface="Arial"/>
              </a:rPr>
              <a:t>(Irlande du Nord)</a:t>
            </a:r>
            <a:endParaRPr sz="2800" b="0" i="0" u="none" strike="noStrike" cap="none">
              <a:latin typeface="Arial"/>
              <a:ea typeface="Arial"/>
              <a:cs typeface="Arial"/>
              <a:sym typeface="Arial"/>
            </a:endParaRPr>
          </a:p>
        </p:txBody>
      </p:sp>
      <p:sp>
        <p:nvSpPr>
          <p:cNvPr id="488" name="Google Shape;48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89" name="Google Shape;48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Territoires, dépendances, etc., d’outre-mer (16.2.2.11)</a:t>
            </a:r>
            <a:endParaRPr sz="3600" b="0" i="0" u="none" strike="noStrike" cap="none">
              <a:solidFill>
                <a:schemeClr val="dk1"/>
              </a:solidFill>
              <a:latin typeface="Arial"/>
              <a:ea typeface="Arial"/>
              <a:cs typeface="Arial"/>
              <a:sym typeface="Arial"/>
            </a:endParaRPr>
          </a:p>
        </p:txBody>
      </p:sp>
      <p:sp>
        <p:nvSpPr>
          <p:cNvPr id="495" name="Google Shape;495;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1" u="none" strike="noStrike" cap="none">
                <a:latin typeface="Arial"/>
                <a:ea typeface="Arial"/>
                <a:cs typeface="Arial"/>
                <a:sym typeface="Arial"/>
              </a:rPr>
              <a:t>Territoires, dépendances, etc. d’outre-mer : </a:t>
            </a:r>
            <a:r>
              <a:rPr lang="fr-FR" sz="2400" b="0" i="0" u="none" strike="noStrike" cap="none">
                <a:latin typeface="Arial"/>
                <a:ea typeface="Arial"/>
                <a:cs typeface="Arial"/>
                <a:sym typeface="Arial"/>
              </a:rPr>
              <a:t>Ne pas enregistrer le nom de la juridiction plus vaste</a:t>
            </a:r>
            <a:endParaRPr>
              <a:latin typeface="Arial"/>
              <a:ea typeface="Arial"/>
              <a:cs typeface="Arial"/>
              <a:sym typeface="Arial"/>
            </a:endParaRPr>
          </a:p>
          <a:p>
            <a:pPr marL="457200" lvl="1" indent="0" algn="l" rtl="0">
              <a:lnSpc>
                <a:spcPct val="90000"/>
              </a:lnSpc>
              <a:spcBef>
                <a:spcPts val="600"/>
              </a:spcBef>
              <a:spcAft>
                <a:spcPts val="0"/>
              </a:spcAft>
              <a:buSzPts val="2800"/>
              <a:buNone/>
            </a:pPr>
            <a:r>
              <a:rPr lang="fr-FR">
                <a:latin typeface="Arial"/>
                <a:ea typeface="Arial"/>
                <a:cs typeface="Arial"/>
                <a:sym typeface="Arial"/>
              </a:rPr>
              <a:t>Groenland </a:t>
            </a:r>
            <a:r>
              <a:rPr lang="fr-FR" i="1">
                <a:latin typeface="Arial"/>
                <a:ea typeface="Arial"/>
                <a:cs typeface="Arial"/>
                <a:sym typeface="Arial"/>
              </a:rPr>
              <a:t>non</a:t>
            </a:r>
            <a:r>
              <a:rPr lang="fr-FR" b="0" i="1" u="none" strike="noStrike" cap="none">
                <a:latin typeface="Arial"/>
                <a:ea typeface="Arial"/>
                <a:cs typeface="Arial"/>
                <a:sym typeface="Arial"/>
              </a:rPr>
              <a:t> </a:t>
            </a:r>
            <a:r>
              <a:rPr lang="fr-FR">
                <a:latin typeface="Arial"/>
                <a:ea typeface="Arial"/>
                <a:cs typeface="Arial"/>
                <a:sym typeface="Arial"/>
              </a:rPr>
              <a:t>Groenland</a:t>
            </a:r>
            <a:r>
              <a:rPr lang="fr-FR" b="0" i="0" u="none" strike="noStrike" cap="none">
                <a:latin typeface="Arial"/>
                <a:ea typeface="Arial"/>
                <a:cs typeface="Arial"/>
                <a:sym typeface="Arial"/>
              </a:rPr>
              <a:t> (Danemark)</a:t>
            </a:r>
            <a:endParaRPr>
              <a:latin typeface="Arial"/>
              <a:ea typeface="Arial"/>
              <a:cs typeface="Arial"/>
              <a:sym typeface="Arial"/>
            </a:endParaRPr>
          </a:p>
          <a:p>
            <a:pPr marL="457200" lvl="1" indent="0" algn="l" rtl="0">
              <a:lnSpc>
                <a:spcPct val="90000"/>
              </a:lnSpc>
              <a:spcBef>
                <a:spcPts val="600"/>
              </a:spcBef>
              <a:spcAft>
                <a:spcPts val="0"/>
              </a:spcAft>
              <a:buSzPts val="2400"/>
              <a:buNone/>
            </a:pPr>
            <a:r>
              <a:rPr lang="fr-FR">
                <a:latin typeface="Arial"/>
                <a:ea typeface="Arial"/>
                <a:cs typeface="Arial"/>
                <a:sym typeface="Arial"/>
              </a:rPr>
              <a:t>Nouvelle-Calédonie</a:t>
            </a:r>
            <a:r>
              <a:rPr lang="fr-FR" sz="2400" b="0" i="0" u="none" strike="noStrike" cap="none">
                <a:latin typeface="Arial"/>
                <a:ea typeface="Arial"/>
                <a:cs typeface="Arial"/>
                <a:sym typeface="Arial"/>
              </a:rPr>
              <a:t> </a:t>
            </a:r>
            <a:r>
              <a:rPr lang="fr-FR" sz="2400" b="0" i="1" u="none" strike="noStrike" cap="none">
                <a:latin typeface="Arial"/>
                <a:ea typeface="Arial"/>
                <a:cs typeface="Arial"/>
                <a:sym typeface="Arial"/>
              </a:rPr>
              <a:t>et non </a:t>
            </a:r>
            <a:r>
              <a:rPr lang="fr-FR">
                <a:latin typeface="Arial"/>
                <a:ea typeface="Arial"/>
                <a:cs typeface="Arial"/>
                <a:sym typeface="Arial"/>
              </a:rPr>
              <a:t>Nouvelle-Calédonie </a:t>
            </a:r>
            <a:r>
              <a:rPr lang="fr-FR" sz="2400" b="0" i="0" u="none" strike="noStrike" cap="none">
                <a:latin typeface="Arial"/>
                <a:ea typeface="Arial"/>
                <a:cs typeface="Arial"/>
                <a:sym typeface="Arial"/>
              </a:rPr>
              <a:t>(France)</a:t>
            </a:r>
            <a:endParaRPr>
              <a:latin typeface="Arial"/>
              <a:ea typeface="Arial"/>
              <a:cs typeface="Arial"/>
              <a:sym typeface="Arial"/>
            </a:endParaRPr>
          </a:p>
          <a:p>
            <a:pPr marL="457200" lvl="1" indent="0" algn="l" rtl="0">
              <a:lnSpc>
                <a:spcPct val="90000"/>
              </a:lnSpc>
              <a:spcBef>
                <a:spcPts val="600"/>
              </a:spcBef>
              <a:spcAft>
                <a:spcPts val="0"/>
              </a:spcAft>
              <a:buSzPts val="2400"/>
              <a:buNone/>
            </a:pPr>
            <a:r>
              <a:rPr lang="fr-FR" sz="2400" b="0" i="0" u="none" strike="noStrike" cap="none">
                <a:latin typeface="Arial"/>
                <a:ea typeface="Arial"/>
                <a:cs typeface="Arial"/>
                <a:sym typeface="Arial"/>
              </a:rPr>
              <a:t>Aruba </a:t>
            </a:r>
            <a:r>
              <a:rPr lang="fr-FR" i="1">
                <a:latin typeface="Arial"/>
                <a:ea typeface="Arial"/>
                <a:cs typeface="Arial"/>
                <a:sym typeface="Arial"/>
              </a:rPr>
              <a:t>et non </a:t>
            </a:r>
            <a:r>
              <a:rPr lang="fr-FR" sz="2400" b="0" i="0" u="none" strike="noStrike" cap="none">
                <a:latin typeface="Arial"/>
                <a:ea typeface="Arial"/>
                <a:cs typeface="Arial"/>
                <a:sym typeface="Arial"/>
              </a:rPr>
              <a:t>Aruba </a:t>
            </a:r>
            <a:r>
              <a:rPr lang="fr-FR">
                <a:latin typeface="Arial"/>
                <a:ea typeface="Arial"/>
                <a:cs typeface="Arial"/>
                <a:sym typeface="Arial"/>
              </a:rPr>
              <a:t>(Pays-Bas)</a:t>
            </a:r>
            <a:endParaRPr sz="2400" b="0" i="0" u="none" strike="noStrike" cap="none">
              <a:latin typeface="Arial"/>
              <a:ea typeface="Arial"/>
              <a:cs typeface="Arial"/>
              <a:sym typeface="Arial"/>
            </a:endParaRPr>
          </a:p>
          <a:p>
            <a:pPr marL="457200" lvl="1" indent="0" algn="l" rtl="0">
              <a:lnSpc>
                <a:spcPct val="90000"/>
              </a:lnSpc>
              <a:spcBef>
                <a:spcPts val="600"/>
              </a:spcBef>
              <a:spcAft>
                <a:spcPts val="0"/>
              </a:spcAft>
              <a:buSzPts val="2400"/>
              <a:buNone/>
            </a:pPr>
            <a:r>
              <a:rPr lang="fr-FR">
                <a:latin typeface="Arial"/>
                <a:ea typeface="Arial"/>
                <a:cs typeface="Arial"/>
                <a:sym typeface="Arial"/>
              </a:rPr>
              <a:t>Île de Man </a:t>
            </a:r>
            <a:r>
              <a:rPr lang="fr-FR" i="1">
                <a:latin typeface="Arial"/>
                <a:ea typeface="Arial"/>
                <a:cs typeface="Arial"/>
                <a:sym typeface="Arial"/>
              </a:rPr>
              <a:t>et non </a:t>
            </a:r>
            <a:r>
              <a:rPr lang="fr-FR">
                <a:latin typeface="Arial"/>
                <a:ea typeface="Arial"/>
                <a:cs typeface="Arial"/>
                <a:sym typeface="Arial"/>
              </a:rPr>
              <a:t>Île de Man (Grande-Bretagne)</a:t>
            </a:r>
            <a:endParaRPr/>
          </a:p>
          <a:p>
            <a:pPr marL="0" marR="0" lvl="0" indent="0" algn="l" rtl="0">
              <a:lnSpc>
                <a:spcPct val="90000"/>
              </a:lnSpc>
              <a:spcBef>
                <a:spcPts val="600"/>
              </a:spcBef>
              <a:spcAft>
                <a:spcPts val="0"/>
              </a:spcAft>
              <a:buClr>
                <a:schemeClr val="dk1"/>
              </a:buClr>
              <a:buSzPts val="2400"/>
              <a:buFont typeface="Arial"/>
              <a:buNone/>
            </a:pPr>
            <a:r>
              <a:rPr lang="fr-FR" sz="2400" b="0" i="1" u="none" strike="noStrike" cap="none">
                <a:latin typeface="Arial"/>
                <a:ea typeface="Arial"/>
                <a:cs typeface="Arial"/>
                <a:sym typeface="Arial"/>
              </a:rPr>
              <a:t>Lieux dans les territoires, les dépendances, etc. d’outre-mer : </a:t>
            </a:r>
            <a:r>
              <a:rPr lang="fr-FR" sz="2400" b="0" i="0" u="none" strike="noStrike" cap="none">
                <a:latin typeface="Arial"/>
                <a:ea typeface="Arial"/>
                <a:cs typeface="Arial"/>
                <a:sym typeface="Arial"/>
              </a:rPr>
              <a:t>Enregistrer le nom des territoires d’outre-mer, des dépendances, etc.</a:t>
            </a:r>
            <a:endParaRPr>
              <a:latin typeface="Arial"/>
              <a:ea typeface="Arial"/>
              <a:cs typeface="Arial"/>
              <a:sym typeface="Arial"/>
            </a:endParaRPr>
          </a:p>
          <a:p>
            <a:pPr marL="457200" marR="0" lvl="1" indent="0" algn="l" rtl="0">
              <a:lnSpc>
                <a:spcPct val="90000"/>
              </a:lnSpc>
              <a:spcBef>
                <a:spcPts val="600"/>
              </a:spcBef>
              <a:spcAft>
                <a:spcPts val="0"/>
              </a:spcAft>
              <a:buClr>
                <a:schemeClr val="dk1"/>
              </a:buClr>
              <a:buSzPts val="2400"/>
              <a:buFont typeface="Arial"/>
              <a:buNone/>
            </a:pPr>
            <a:r>
              <a:rPr lang="fr-FR" sz="2400" b="0" i="0" u="none" strike="noStrike" cap="none">
                <a:latin typeface="Arial"/>
                <a:ea typeface="Arial"/>
                <a:cs typeface="Arial"/>
                <a:sym typeface="Arial"/>
              </a:rPr>
              <a:t>Nuuk (Groenland)</a:t>
            </a:r>
            <a:endParaRPr>
              <a:latin typeface="Arial"/>
              <a:ea typeface="Arial"/>
              <a:cs typeface="Arial"/>
              <a:sym typeface="Arial"/>
            </a:endParaRPr>
          </a:p>
          <a:p>
            <a:pPr marL="457200" marR="0" lvl="1" indent="0" algn="l" rtl="0">
              <a:lnSpc>
                <a:spcPct val="90000"/>
              </a:lnSpc>
              <a:spcBef>
                <a:spcPts val="600"/>
              </a:spcBef>
              <a:spcAft>
                <a:spcPts val="0"/>
              </a:spcAft>
              <a:buClr>
                <a:schemeClr val="dk1"/>
              </a:buClr>
              <a:buSzPts val="2400"/>
              <a:buFont typeface="Arial"/>
              <a:buNone/>
            </a:pPr>
            <a:r>
              <a:rPr lang="fr-FR" sz="2400" b="0" i="0" u="none" strike="noStrike" cap="none">
                <a:latin typeface="Arial"/>
                <a:ea typeface="Arial"/>
                <a:cs typeface="Arial"/>
                <a:sym typeface="Arial"/>
              </a:rPr>
              <a:t>Nouméa (</a:t>
            </a:r>
            <a:r>
              <a:rPr lang="fr-FR">
                <a:latin typeface="Arial"/>
                <a:ea typeface="Arial"/>
                <a:cs typeface="Arial"/>
                <a:sym typeface="Arial"/>
              </a:rPr>
              <a:t>Nouvelle-Calédonie</a:t>
            </a:r>
            <a:r>
              <a:rPr lang="fr-FR" sz="2400" b="0" i="0" u="none" strike="noStrike" cap="none">
                <a:latin typeface="Arial"/>
                <a:ea typeface="Arial"/>
                <a:cs typeface="Arial"/>
                <a:sym typeface="Arial"/>
              </a:rPr>
              <a:t>)</a:t>
            </a:r>
            <a:endParaRPr sz="2400" b="0" i="0" u="none" strike="noStrike" cap="none">
              <a:latin typeface="Arial"/>
              <a:ea typeface="Arial"/>
              <a:cs typeface="Arial"/>
              <a:sym typeface="Arial"/>
            </a:endParaRPr>
          </a:p>
          <a:p>
            <a:pPr marL="457200" marR="0" lvl="1" indent="0" algn="l" rtl="0">
              <a:lnSpc>
                <a:spcPct val="90000"/>
              </a:lnSpc>
              <a:spcBef>
                <a:spcPts val="600"/>
              </a:spcBef>
              <a:spcAft>
                <a:spcPts val="0"/>
              </a:spcAft>
              <a:buClr>
                <a:schemeClr val="dk1"/>
              </a:buClr>
              <a:buSzPts val="2400"/>
              <a:buFont typeface="Arial"/>
              <a:buNone/>
            </a:pPr>
            <a:r>
              <a:rPr lang="fr-FR" sz="2400" b="0" i="0" u="none" strike="noStrike" cap="none">
                <a:latin typeface="Arial"/>
                <a:ea typeface="Arial"/>
                <a:cs typeface="Arial"/>
                <a:sym typeface="Arial"/>
              </a:rPr>
              <a:t>Oranjestad (Aruba)</a:t>
            </a:r>
            <a:endParaRPr>
              <a:latin typeface="Arial"/>
              <a:ea typeface="Arial"/>
              <a:cs typeface="Arial"/>
              <a:sym typeface="Arial"/>
            </a:endParaRPr>
          </a:p>
          <a:p>
            <a:pPr marL="457200" lvl="1" indent="0" algn="l" rtl="0">
              <a:lnSpc>
                <a:spcPct val="90000"/>
              </a:lnSpc>
              <a:spcBef>
                <a:spcPts val="600"/>
              </a:spcBef>
              <a:spcAft>
                <a:spcPts val="0"/>
              </a:spcAft>
              <a:buSzPts val="2400"/>
              <a:buNone/>
            </a:pPr>
            <a:r>
              <a:rPr lang="fr-FR" sz="2400" b="0" i="0" u="none" strike="noStrike" cap="none">
                <a:latin typeface="Arial"/>
                <a:ea typeface="Arial"/>
                <a:cs typeface="Arial"/>
                <a:sym typeface="Arial"/>
              </a:rPr>
              <a:t>Papeete (</a:t>
            </a:r>
            <a:r>
              <a:rPr lang="fr-FR">
                <a:latin typeface="Arial"/>
                <a:ea typeface="Arial"/>
                <a:cs typeface="Arial"/>
                <a:sym typeface="Arial"/>
              </a:rPr>
              <a:t>Polynésie française</a:t>
            </a:r>
            <a:r>
              <a:rPr lang="fr-FR" sz="2400" b="0" i="0" u="none" strike="noStrike" cap="none">
                <a:latin typeface="Arial"/>
                <a:ea typeface="Arial"/>
                <a:cs typeface="Arial"/>
                <a:sym typeface="Arial"/>
              </a:rPr>
              <a:t>)</a:t>
            </a:r>
            <a:endParaRPr sz="2400" b="0" i="0" u="none" strike="noStrike" cap="none">
              <a:latin typeface="Arial"/>
              <a:ea typeface="Arial"/>
              <a:cs typeface="Arial"/>
              <a:sym typeface="Arial"/>
            </a:endParaRPr>
          </a:p>
        </p:txBody>
      </p:sp>
      <p:sp>
        <p:nvSpPr>
          <p:cNvPr id="496" name="Google Shape;49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97" name="Google Shape;49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Partout ailleurs (16.2.2.12)</a:t>
            </a:r>
            <a:endParaRPr sz="4400" b="0" i="0" u="none" strike="noStrike" cap="none">
              <a:solidFill>
                <a:schemeClr val="dk1"/>
              </a:solidFill>
              <a:latin typeface="Arial"/>
              <a:ea typeface="Arial"/>
              <a:cs typeface="Arial"/>
              <a:sym typeface="Arial"/>
            </a:endParaRPr>
          </a:p>
        </p:txBody>
      </p:sp>
      <p:sp>
        <p:nvSpPr>
          <p:cNvPr id="503" name="Google Shape;503;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chemeClr val="dk1"/>
              </a:buClr>
              <a:buSzPct val="108108"/>
              <a:buFont typeface="Arial"/>
              <a:buNone/>
            </a:pPr>
            <a:r>
              <a:rPr lang="fr-FR" sz="3000" b="0" i="1" u="none" strike="noStrike" cap="none">
                <a:solidFill>
                  <a:schemeClr val="dk1"/>
                </a:solidFill>
                <a:latin typeface="Arial"/>
                <a:ea typeface="Arial"/>
                <a:cs typeface="Arial"/>
                <a:sym typeface="Arial"/>
              </a:rPr>
              <a:t>Pour les lieux dans les juridictions partout ailleurs (sauf la Malaisie) :</a:t>
            </a:r>
            <a:r>
              <a:rPr lang="fr-FR" sz="3000" b="0" i="0" u="none" strike="noStrike" cap="none">
                <a:solidFill>
                  <a:schemeClr val="dk1"/>
                </a:solidFill>
                <a:latin typeface="Arial"/>
                <a:ea typeface="Arial"/>
                <a:cs typeface="Arial"/>
                <a:sym typeface="Arial"/>
              </a:rPr>
              <a:t> </a:t>
            </a:r>
            <a:endParaRPr/>
          </a:p>
          <a:p>
            <a:pPr marL="0" marR="0" lvl="0" indent="0" algn="l" rtl="0">
              <a:lnSpc>
                <a:spcPct val="90000"/>
              </a:lnSpc>
              <a:spcBef>
                <a:spcPts val="1200"/>
              </a:spcBef>
              <a:spcAft>
                <a:spcPts val="0"/>
              </a:spcAft>
              <a:buClr>
                <a:schemeClr val="dk1"/>
              </a:buClr>
              <a:buSzPct val="108108"/>
              <a:buFont typeface="Arial"/>
              <a:buNone/>
            </a:pPr>
            <a:r>
              <a:rPr lang="fr-FR" sz="3000" b="0" i="0" u="none" strike="noStrike" cap="none">
                <a:solidFill>
                  <a:schemeClr val="dk1"/>
                </a:solidFill>
                <a:latin typeface="Arial"/>
                <a:ea typeface="Arial"/>
                <a:cs typeface="Arial"/>
                <a:sym typeface="Arial"/>
              </a:rPr>
              <a:t>Enregistrer le nom du pays dans lequel le lieu est situé. </a:t>
            </a:r>
            <a:endParaRPr/>
          </a:p>
          <a:p>
            <a:pPr marL="0" marR="0" lvl="0" indent="0" algn="l" rtl="0">
              <a:lnSpc>
                <a:spcPct val="90000"/>
              </a:lnSpc>
              <a:spcBef>
                <a:spcPts val="1200"/>
              </a:spcBef>
              <a:spcAft>
                <a:spcPts val="0"/>
              </a:spcAft>
              <a:buClr>
                <a:schemeClr val="dk1"/>
              </a:buClr>
              <a:buSzPct val="108108"/>
              <a:buFont typeface="Arial"/>
              <a:buNone/>
            </a:pPr>
            <a:r>
              <a:rPr lang="fr-FR" sz="3000" b="0" i="0" u="none" strike="noStrike" cap="none">
                <a:solidFill>
                  <a:schemeClr val="dk1"/>
                </a:solidFill>
                <a:latin typeface="Arial"/>
                <a:ea typeface="Arial"/>
                <a:cs typeface="Arial"/>
                <a:sym typeface="Arial"/>
              </a:rPr>
              <a:t>Abréger les noms des pays (voir la section de l’annexe B.11)</a:t>
            </a:r>
            <a:endParaRPr sz="3000" b="0" i="0" u="none" strike="noStrike" cap="none">
              <a:solidFill>
                <a:schemeClr val="dk1"/>
              </a:solidFill>
              <a:latin typeface="Arial"/>
              <a:ea typeface="Arial"/>
              <a:cs typeface="Arial"/>
              <a:sym typeface="Arial"/>
            </a:endParaRPr>
          </a:p>
          <a:p>
            <a:pPr marL="914400" marR="0" lvl="2" indent="0" algn="l" rtl="0">
              <a:lnSpc>
                <a:spcPct val="90000"/>
              </a:lnSpc>
              <a:spcBef>
                <a:spcPts val="1100"/>
              </a:spcBef>
              <a:spcAft>
                <a:spcPts val="0"/>
              </a:spcAft>
              <a:buClr>
                <a:schemeClr val="dk1"/>
              </a:buClr>
              <a:buSzPct val="108108"/>
              <a:buFont typeface="Arial"/>
              <a:buNone/>
            </a:pPr>
            <a:r>
              <a:rPr lang="fr-FR" sz="3000" b="0" i="0" u="none" strike="noStrike" cap="none">
                <a:latin typeface="Arial"/>
                <a:ea typeface="Arial"/>
                <a:cs typeface="Arial"/>
                <a:sym typeface="Arial"/>
              </a:rPr>
              <a:t>Buenos Aires (</a:t>
            </a:r>
            <a:r>
              <a:rPr lang="fr-FR" sz="3000">
                <a:latin typeface="Arial"/>
                <a:ea typeface="Arial"/>
                <a:cs typeface="Arial"/>
                <a:sym typeface="Arial"/>
              </a:rPr>
              <a:t>Argentine</a:t>
            </a:r>
            <a:r>
              <a:rPr lang="fr-FR" sz="3000" b="0" i="0" u="none" strike="noStrike" cap="none">
                <a:latin typeface="Arial"/>
                <a:ea typeface="Arial"/>
                <a:cs typeface="Arial"/>
                <a:sym typeface="Arial"/>
              </a:rPr>
              <a:t>)</a:t>
            </a:r>
            <a:endParaRPr sz="3000" b="0" i="0" u="none" strike="noStrike" cap="none">
              <a:latin typeface="Arial"/>
              <a:ea typeface="Arial"/>
              <a:cs typeface="Arial"/>
              <a:sym typeface="Arial"/>
            </a:endParaRPr>
          </a:p>
          <a:p>
            <a:pPr marL="914400" marR="0" lvl="2" indent="0" algn="l" rtl="0">
              <a:lnSpc>
                <a:spcPct val="90000"/>
              </a:lnSpc>
              <a:spcBef>
                <a:spcPts val="1100"/>
              </a:spcBef>
              <a:spcAft>
                <a:spcPts val="0"/>
              </a:spcAft>
              <a:buClr>
                <a:schemeClr val="dk1"/>
              </a:buClr>
              <a:buSzPct val="108108"/>
              <a:buFont typeface="Arial"/>
              <a:buNone/>
            </a:pPr>
            <a:r>
              <a:rPr lang="fr-FR" sz="3000" b="0" i="0" u="none" strike="noStrike" cap="none">
                <a:solidFill>
                  <a:schemeClr val="dk1"/>
                </a:solidFill>
                <a:latin typeface="Arial"/>
                <a:ea typeface="Arial"/>
                <a:cs typeface="Arial"/>
                <a:sym typeface="Arial"/>
              </a:rPr>
              <a:t>Paris (France)</a:t>
            </a:r>
            <a:endParaRPr/>
          </a:p>
          <a:p>
            <a:pPr marL="914400" marR="0" lvl="2" indent="0" algn="l" rtl="0">
              <a:lnSpc>
                <a:spcPct val="90000"/>
              </a:lnSpc>
              <a:spcBef>
                <a:spcPts val="1100"/>
              </a:spcBef>
              <a:spcAft>
                <a:spcPts val="0"/>
              </a:spcAft>
              <a:buClr>
                <a:schemeClr val="dk1"/>
              </a:buClr>
              <a:buSzPct val="108108"/>
              <a:buFont typeface="Arial"/>
              <a:buNone/>
            </a:pPr>
            <a:r>
              <a:rPr lang="fr-FR" sz="3000" b="0" i="0" u="none" strike="noStrike" cap="none">
                <a:latin typeface="Arial"/>
                <a:ea typeface="Arial"/>
                <a:cs typeface="Arial"/>
                <a:sym typeface="Arial"/>
              </a:rPr>
              <a:t>Vladivostok (</a:t>
            </a:r>
            <a:r>
              <a:rPr lang="fr-FR" sz="3000">
                <a:latin typeface="Arial"/>
                <a:ea typeface="Arial"/>
                <a:cs typeface="Arial"/>
                <a:sym typeface="Arial"/>
              </a:rPr>
              <a:t>Russie</a:t>
            </a:r>
            <a:r>
              <a:rPr lang="fr-FR" sz="3000" b="0" i="0" u="none" strike="noStrike" cap="none">
                <a:latin typeface="Arial"/>
                <a:ea typeface="Arial"/>
                <a:cs typeface="Arial"/>
                <a:sym typeface="Arial"/>
              </a:rPr>
              <a:t>)</a:t>
            </a:r>
            <a:endParaRPr sz="3000" b="0" i="0" u="none" strike="noStrike" cap="none">
              <a:latin typeface="Arial"/>
              <a:ea typeface="Arial"/>
              <a:cs typeface="Arial"/>
              <a:sym typeface="Arial"/>
            </a:endParaRPr>
          </a:p>
          <a:p>
            <a:pPr marL="914400" marR="0" lvl="2" indent="0" algn="l" rtl="0">
              <a:lnSpc>
                <a:spcPct val="90000"/>
              </a:lnSpc>
              <a:spcBef>
                <a:spcPts val="1100"/>
              </a:spcBef>
              <a:spcAft>
                <a:spcPts val="0"/>
              </a:spcAft>
              <a:buClr>
                <a:schemeClr val="dk1"/>
              </a:buClr>
              <a:buSzPct val="108108"/>
              <a:buFont typeface="Arial"/>
              <a:buNone/>
            </a:pPr>
            <a:r>
              <a:rPr lang="fr-FR" sz="3000" b="0" i="0" u="none" strike="noStrike" cap="none">
                <a:latin typeface="Arial"/>
                <a:ea typeface="Arial"/>
                <a:cs typeface="Arial"/>
                <a:sym typeface="Arial"/>
              </a:rPr>
              <a:t>Copperbelt (</a:t>
            </a:r>
            <a:r>
              <a:rPr lang="fr-FR" sz="3000">
                <a:latin typeface="Arial"/>
                <a:ea typeface="Arial"/>
                <a:cs typeface="Arial"/>
                <a:sym typeface="Arial"/>
              </a:rPr>
              <a:t>Zambie</a:t>
            </a:r>
            <a:r>
              <a:rPr lang="fr-FR" sz="3000" b="0" i="0" u="none" strike="noStrike" cap="none">
                <a:latin typeface="Arial"/>
                <a:ea typeface="Arial"/>
                <a:cs typeface="Arial"/>
                <a:sym typeface="Arial"/>
              </a:rPr>
              <a:t>)</a:t>
            </a:r>
            <a:endParaRPr sz="3000" b="0" i="0" u="none" strike="noStrike" cap="none">
              <a:latin typeface="Arial"/>
              <a:ea typeface="Arial"/>
              <a:cs typeface="Arial"/>
              <a:sym typeface="Arial"/>
            </a:endParaRPr>
          </a:p>
          <a:p>
            <a:pPr marL="914400" marR="0" lvl="2" indent="0" algn="l" rtl="0">
              <a:lnSpc>
                <a:spcPct val="90000"/>
              </a:lnSpc>
              <a:spcBef>
                <a:spcPts val="1100"/>
              </a:spcBef>
              <a:spcAft>
                <a:spcPts val="0"/>
              </a:spcAft>
              <a:buClr>
                <a:schemeClr val="dk1"/>
              </a:buClr>
              <a:buSzPct val="108108"/>
              <a:buFont typeface="Arial"/>
              <a:buNone/>
            </a:pPr>
            <a:r>
              <a:rPr lang="fr-FR" sz="3000" b="0" i="0" u="none" strike="noStrike" cap="none">
                <a:solidFill>
                  <a:schemeClr val="dk1"/>
                </a:solidFill>
                <a:latin typeface="Arial"/>
                <a:ea typeface="Arial"/>
                <a:cs typeface="Arial"/>
                <a:sym typeface="Arial"/>
              </a:rPr>
              <a:t>Wellington (Nouvelle-Zélande)</a:t>
            </a:r>
            <a:endParaRPr sz="3000" b="0" i="0" u="none" strike="noStrike" cap="none">
              <a:solidFill>
                <a:schemeClr val="dk1"/>
              </a:solidFill>
              <a:latin typeface="Arial"/>
              <a:ea typeface="Arial"/>
              <a:cs typeface="Arial"/>
              <a:sym typeface="Arial"/>
            </a:endParaRPr>
          </a:p>
          <a:p>
            <a:pPr marL="914400" marR="0" lvl="2" indent="0" algn="l" rtl="0">
              <a:lnSpc>
                <a:spcPct val="90000"/>
              </a:lnSpc>
              <a:spcBef>
                <a:spcPts val="1100"/>
              </a:spcBef>
              <a:spcAft>
                <a:spcPts val="0"/>
              </a:spcAft>
              <a:buClr>
                <a:schemeClr val="dk1"/>
              </a:buClr>
              <a:buSzPct val="108108"/>
              <a:buFont typeface="Arial"/>
              <a:buNone/>
            </a:pPr>
            <a:r>
              <a:rPr lang="fr-FR" sz="3000">
                <a:latin typeface="Arial"/>
                <a:ea typeface="Arial"/>
                <a:cs typeface="Arial"/>
                <a:sym typeface="Arial"/>
              </a:rPr>
              <a:t>Séoul</a:t>
            </a:r>
            <a:r>
              <a:rPr lang="fr-FR" sz="3000" b="0" i="0" u="none" strike="noStrike" cap="none">
                <a:latin typeface="Arial"/>
                <a:ea typeface="Arial"/>
                <a:cs typeface="Arial"/>
                <a:sym typeface="Arial"/>
              </a:rPr>
              <a:t> </a:t>
            </a:r>
            <a:r>
              <a:rPr lang="fr-FR" sz="3000">
                <a:latin typeface="Arial"/>
                <a:ea typeface="Arial"/>
                <a:cs typeface="Arial"/>
                <a:sym typeface="Arial"/>
              </a:rPr>
              <a:t>(Corée du Sud)</a:t>
            </a:r>
            <a:endParaRPr sz="3000" b="0" i="0" u="none" strike="noStrike" cap="none">
              <a:latin typeface="Arial"/>
              <a:ea typeface="Arial"/>
              <a:cs typeface="Arial"/>
              <a:sym typeface="Arial"/>
            </a:endParaRPr>
          </a:p>
        </p:txBody>
      </p:sp>
      <p:sp>
        <p:nvSpPr>
          <p:cNvPr id="504" name="Google Shape;50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505" name="Google Shape;50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a:latin typeface="Arial"/>
                <a:ea typeface="Arial"/>
                <a:cs typeface="Arial"/>
                <a:sym typeface="Arial"/>
              </a:rPr>
              <a:t>Malaisie (ÉP de BAC-BAnQ pour 16.2.2.12)</a:t>
            </a:r>
            <a:endParaRPr/>
          </a:p>
        </p:txBody>
      </p:sp>
      <p:sp>
        <p:nvSpPr>
          <p:cNvPr id="512" name="Google Shape;512;p61"/>
          <p:cNvSpPr txBox="1">
            <a:spLocks noGrp="1"/>
          </p:cNvSpPr>
          <p:nvPr>
            <p:ph type="body" idx="1"/>
          </p:nvPr>
        </p:nvSpPr>
        <p:spPr>
          <a:xfrm>
            <a:off x="838200" y="1390650"/>
            <a:ext cx="10515600" cy="4786313"/>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SzPts val="2800"/>
              <a:buNone/>
            </a:pPr>
            <a:r>
              <a:rPr lang="fr-FR">
                <a:latin typeface="Arial"/>
                <a:ea typeface="Arial"/>
                <a:cs typeface="Arial"/>
                <a:sym typeface="Arial"/>
              </a:rPr>
              <a:t>Appliquer l’alternative sous 16.2.2.12 (d’enregistrer le nom d’un État, d’une province ou de la division administrative la plus grande avant le nom du pays) seulement pour les lieux en Malaisie. </a:t>
            </a:r>
            <a:endParaRPr>
              <a:latin typeface="Arial"/>
              <a:ea typeface="Arial"/>
              <a:cs typeface="Arial"/>
              <a:sym typeface="Arial"/>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Segamat (Johore, Malaisie)</a:t>
            </a:r>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Jasin (Malacca, Malaisie)</a:t>
            </a:r>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Port Dickson (Negeri Sembilan, Malaisie)</a:t>
            </a:r>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Ipoh (Perak, Malaisie)</a:t>
            </a:r>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George Town (Pulau Pinang, Malaisie)</a:t>
            </a:r>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Kota Kinabalu (Sabah, Malaisie)</a:t>
            </a:r>
            <a:endParaRPr/>
          </a:p>
          <a:p>
            <a:pPr marL="457200" lvl="0" indent="-406400" algn="l" rtl="0">
              <a:lnSpc>
                <a:spcPct val="90000"/>
              </a:lnSpc>
              <a:spcBef>
                <a:spcPts val="0"/>
              </a:spcBef>
              <a:spcAft>
                <a:spcPts val="0"/>
              </a:spcAft>
              <a:buSzPts val="2800"/>
              <a:buNone/>
            </a:pPr>
            <a:r>
              <a:rPr lang="fr-FR">
                <a:latin typeface="Arial"/>
                <a:ea typeface="Arial"/>
                <a:cs typeface="Arial"/>
                <a:sym typeface="Arial"/>
              </a:rPr>
              <a:t>		Bintulu (Sarawak, Malaisie)	</a:t>
            </a:r>
            <a:endParaRPr/>
          </a:p>
        </p:txBody>
      </p:sp>
      <p:sp>
        <p:nvSpPr>
          <p:cNvPr id="513" name="Google Shape;513;p6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514" name="Google Shape;51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7"/>
          <p:cNvPicPr preferRelativeResize="0">
            <a:picLocks noGrp="1"/>
          </p:cNvPicPr>
          <p:nvPr>
            <p:ph type="body" idx="1"/>
          </p:nvPr>
        </p:nvPicPr>
        <p:blipFill rotWithShape="1">
          <a:blip r:embed="rId3">
            <a:alphaModFix/>
          </a:blip>
          <a:srcRect l="-1" r="404"/>
          <a:stretch/>
        </p:blipFill>
        <p:spPr>
          <a:xfrm>
            <a:off x="1416844" y="452686"/>
            <a:ext cx="9358312" cy="5025657"/>
          </a:xfrm>
          <a:prstGeom prst="rect">
            <a:avLst/>
          </a:prstGeom>
          <a:noFill/>
          <a:ln>
            <a:noFill/>
          </a:ln>
        </p:spPr>
      </p:pic>
      <p:sp>
        <p:nvSpPr>
          <p:cNvPr id="125" name="Google Shape;1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26" name="Google Shape;126;p17"/>
          <p:cNvSpPr txBox="1"/>
          <p:nvPr/>
        </p:nvSpPr>
        <p:spPr>
          <a:xfrm>
            <a:off x="4686300" y="5635873"/>
            <a:ext cx="3467100" cy="769441"/>
          </a:xfrm>
          <a:prstGeom prst="rect">
            <a:avLst/>
          </a:prstGeom>
          <a:noFill/>
          <a:ln w="127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7030A0"/>
                </a:solidFill>
                <a:latin typeface="Arial"/>
                <a:ea typeface="Arial"/>
                <a:cs typeface="Arial"/>
                <a:sym typeface="Arial"/>
              </a:rPr>
              <a:t>Point d’accès autorisé RDA : Utah</a:t>
            </a:r>
            <a:endParaRPr sz="2400" b="0" i="0" u="none" strike="noStrike" cap="none">
              <a:solidFill>
                <a:srgbClr val="7030A0"/>
              </a:solidFill>
              <a:latin typeface="Arial"/>
              <a:ea typeface="Arial"/>
              <a:cs typeface="Arial"/>
              <a:sym typeface="Arial"/>
            </a:endParaRPr>
          </a:p>
        </p:txBody>
      </p:sp>
      <p:sp>
        <p:nvSpPr>
          <p:cNvPr id="127" name="Google Shape;12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Forme du lieu plus vaste</a:t>
            </a:r>
            <a:endParaRPr sz="4000" b="0" i="0" u="none" strike="noStrike" cap="none">
              <a:solidFill>
                <a:schemeClr val="dk1"/>
              </a:solidFill>
              <a:latin typeface="Arial"/>
              <a:ea typeface="Arial"/>
              <a:cs typeface="Arial"/>
              <a:sym typeface="Arial"/>
            </a:endParaRPr>
          </a:p>
        </p:txBody>
      </p:sp>
      <p:sp>
        <p:nvSpPr>
          <p:cNvPr id="520" name="Google Shape;520;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ÉP de BAC-BAnQ pour 16.2.2.4</a:t>
            </a:r>
            <a:endParaRPr/>
          </a:p>
          <a:p>
            <a:pPr marL="228600" marR="0" lvl="0" indent="-228600" algn="l" rtl="0">
              <a:lnSpc>
                <a:spcPct val="90000"/>
              </a:lnSpc>
              <a:spcBef>
                <a:spcPts val="120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Ne pas inclure un terme pour le type de juridiction ou une autre désignation lorsque le lieu plus vaste est ajouté au lieu plus petit</a:t>
            </a:r>
            <a:endParaRPr sz="2800" b="0" i="0" u="none" strike="noStrike" cap="none">
              <a:solidFill>
                <a:schemeClr val="dk1"/>
              </a:solidFill>
              <a:latin typeface="Arial"/>
              <a:ea typeface="Arial"/>
              <a:cs typeface="Arial"/>
              <a:sym typeface="Arial"/>
            </a:endParaRPr>
          </a:p>
          <a:p>
            <a:pPr marL="620395" marR="0" lvl="0" indent="0" algn="l" rtl="0">
              <a:lnSpc>
                <a:spcPct val="90000"/>
              </a:lnSpc>
              <a:spcBef>
                <a:spcPts val="1600"/>
              </a:spcBef>
              <a:spcAft>
                <a:spcPts val="0"/>
              </a:spcAft>
              <a:buClr>
                <a:schemeClr val="dk1"/>
              </a:buClr>
              <a:buSzPts val="2600"/>
              <a:buFont typeface="Arial"/>
              <a:buNone/>
            </a:pPr>
            <a:r>
              <a:rPr lang="fr-FR" sz="2600" b="0" i="0" u="none" strike="noStrike" cap="none">
                <a:latin typeface="Arial"/>
                <a:ea typeface="Arial"/>
                <a:cs typeface="Arial"/>
                <a:sym typeface="Arial"/>
              </a:rPr>
              <a:t>Albany (N.Y.) </a:t>
            </a:r>
            <a:r>
              <a:rPr lang="fr-FR" sz="2600" b="0" i="1" u="none" strike="noStrike" cap="none">
                <a:latin typeface="Arial"/>
                <a:ea typeface="Arial"/>
                <a:cs typeface="Arial"/>
                <a:sym typeface="Arial"/>
              </a:rPr>
              <a:t>et non </a:t>
            </a:r>
            <a:r>
              <a:rPr lang="fr-FR" sz="2600" b="0" i="0" u="none" strike="noStrike" cap="none">
                <a:latin typeface="Arial"/>
                <a:ea typeface="Arial"/>
                <a:cs typeface="Arial"/>
                <a:sym typeface="Arial"/>
              </a:rPr>
              <a:t>Albany (N.Y. </a:t>
            </a:r>
            <a:r>
              <a:rPr lang="fr-FR" sz="2600">
                <a:latin typeface="Arial"/>
                <a:ea typeface="Arial"/>
                <a:cs typeface="Arial"/>
                <a:sym typeface="Arial"/>
              </a:rPr>
              <a:t>(État))</a:t>
            </a:r>
            <a:endParaRPr sz="2600" b="0" i="0" u="none" strike="noStrike" cap="none">
              <a:latin typeface="Arial"/>
              <a:ea typeface="Arial"/>
              <a:cs typeface="Arial"/>
              <a:sym typeface="Arial"/>
            </a:endParaRPr>
          </a:p>
          <a:p>
            <a:pPr marL="620395" lvl="0" indent="0" algn="l" rtl="0">
              <a:lnSpc>
                <a:spcPct val="90000"/>
              </a:lnSpc>
              <a:spcBef>
                <a:spcPts val="1000"/>
              </a:spcBef>
              <a:spcAft>
                <a:spcPts val="0"/>
              </a:spcAft>
              <a:buSzPts val="2600"/>
              <a:buNone/>
            </a:pPr>
            <a:r>
              <a:rPr lang="fr-FR" sz="2600">
                <a:latin typeface="Arial"/>
                <a:ea typeface="Arial"/>
                <a:cs typeface="Arial"/>
                <a:sym typeface="Arial"/>
              </a:rPr>
              <a:t>Sherbrooke</a:t>
            </a:r>
            <a:r>
              <a:rPr lang="fr-FR" sz="2600" b="0" i="0" u="none" strike="noStrike" cap="none">
                <a:latin typeface="Arial"/>
                <a:ea typeface="Arial"/>
                <a:cs typeface="Arial"/>
                <a:sym typeface="Arial"/>
              </a:rPr>
              <a:t> (</a:t>
            </a:r>
            <a:r>
              <a:rPr lang="fr-FR" sz="2600">
                <a:latin typeface="Arial"/>
                <a:ea typeface="Arial"/>
                <a:cs typeface="Arial"/>
                <a:sym typeface="Arial"/>
              </a:rPr>
              <a:t>Québec</a:t>
            </a:r>
            <a:r>
              <a:rPr lang="fr-FR" sz="2600" b="0" i="0" u="none" strike="noStrike" cap="none">
                <a:latin typeface="Arial"/>
                <a:ea typeface="Arial"/>
                <a:cs typeface="Arial"/>
                <a:sym typeface="Arial"/>
              </a:rPr>
              <a:t>) </a:t>
            </a:r>
            <a:r>
              <a:rPr lang="fr-FR" sz="2600" i="1">
                <a:latin typeface="Arial"/>
                <a:ea typeface="Arial"/>
                <a:cs typeface="Arial"/>
                <a:sym typeface="Arial"/>
              </a:rPr>
              <a:t>et non </a:t>
            </a:r>
            <a:r>
              <a:rPr lang="fr-FR" sz="2600">
                <a:latin typeface="Arial"/>
                <a:ea typeface="Arial"/>
                <a:cs typeface="Arial"/>
                <a:sym typeface="Arial"/>
              </a:rPr>
              <a:t>Sherbrooke (Québec (Province))</a:t>
            </a:r>
            <a:endParaRPr/>
          </a:p>
          <a:p>
            <a:pPr marL="620395" lvl="0" indent="0" algn="l" rtl="0">
              <a:lnSpc>
                <a:spcPct val="90000"/>
              </a:lnSpc>
              <a:spcBef>
                <a:spcPts val="1000"/>
              </a:spcBef>
              <a:spcAft>
                <a:spcPts val="0"/>
              </a:spcAft>
              <a:buSzPts val="2600"/>
              <a:buNone/>
            </a:pPr>
            <a:r>
              <a:rPr lang="fr-FR" sz="2600">
                <a:latin typeface="Arial"/>
                <a:ea typeface="Arial"/>
                <a:cs typeface="Arial"/>
                <a:sym typeface="Arial"/>
              </a:rPr>
              <a:t>Tbilissi</a:t>
            </a:r>
            <a:r>
              <a:rPr lang="fr-FR" sz="2600" b="0" i="0" u="none" strike="noStrike" cap="none">
                <a:latin typeface="Arial"/>
                <a:ea typeface="Arial"/>
                <a:cs typeface="Arial"/>
                <a:sym typeface="Arial"/>
              </a:rPr>
              <a:t> (</a:t>
            </a:r>
            <a:r>
              <a:rPr lang="fr-FR" sz="2600">
                <a:latin typeface="Arial"/>
                <a:ea typeface="Arial"/>
                <a:cs typeface="Arial"/>
                <a:sym typeface="Arial"/>
              </a:rPr>
              <a:t>Géorgie</a:t>
            </a:r>
            <a:r>
              <a:rPr lang="fr-FR" sz="2600" b="0" i="0" u="none" strike="noStrike" cap="none">
                <a:latin typeface="Arial"/>
                <a:ea typeface="Arial"/>
                <a:cs typeface="Arial"/>
                <a:sym typeface="Arial"/>
              </a:rPr>
              <a:t>) </a:t>
            </a:r>
            <a:r>
              <a:rPr lang="fr-FR" sz="2600" i="1">
                <a:latin typeface="Arial"/>
                <a:ea typeface="Arial"/>
                <a:cs typeface="Arial"/>
                <a:sym typeface="Arial"/>
              </a:rPr>
              <a:t>et non </a:t>
            </a:r>
            <a:r>
              <a:rPr lang="fr-FR" sz="2600">
                <a:latin typeface="Arial"/>
                <a:ea typeface="Arial"/>
                <a:cs typeface="Arial"/>
                <a:sym typeface="Arial"/>
              </a:rPr>
              <a:t>Tbilissi</a:t>
            </a:r>
            <a:r>
              <a:rPr lang="fr-FR" sz="2600" b="0" i="0" u="none" strike="noStrike" cap="none">
                <a:latin typeface="Arial"/>
                <a:ea typeface="Arial"/>
                <a:cs typeface="Arial"/>
                <a:sym typeface="Arial"/>
              </a:rPr>
              <a:t> (</a:t>
            </a:r>
            <a:r>
              <a:rPr lang="fr-FR" sz="2600">
                <a:latin typeface="Arial"/>
                <a:ea typeface="Arial"/>
                <a:cs typeface="Arial"/>
                <a:sym typeface="Arial"/>
              </a:rPr>
              <a:t>Géorgie</a:t>
            </a:r>
            <a:r>
              <a:rPr lang="fr-FR" sz="2600" b="0" i="0" u="none" strike="noStrike" cap="none">
                <a:latin typeface="Arial"/>
                <a:ea typeface="Arial"/>
                <a:cs typeface="Arial"/>
                <a:sym typeface="Arial"/>
              </a:rPr>
              <a:t> (</a:t>
            </a:r>
            <a:r>
              <a:rPr lang="fr-FR" sz="2600">
                <a:latin typeface="Arial"/>
                <a:ea typeface="Arial"/>
                <a:cs typeface="Arial"/>
                <a:sym typeface="Arial"/>
              </a:rPr>
              <a:t>République</a:t>
            </a:r>
            <a:r>
              <a:rPr lang="fr-FR" sz="2600" b="0" i="0" u="none" strike="noStrike" cap="none">
                <a:latin typeface="Arial"/>
                <a:ea typeface="Arial"/>
                <a:cs typeface="Arial"/>
                <a:sym typeface="Arial"/>
              </a:rPr>
              <a:t>))</a:t>
            </a:r>
            <a:endParaRPr sz="2600" b="0" i="0" u="none" strike="noStrike" cap="none">
              <a:latin typeface="Arial"/>
              <a:ea typeface="Arial"/>
              <a:cs typeface="Arial"/>
              <a:sym typeface="Arial"/>
            </a:endParaRPr>
          </a:p>
          <a:p>
            <a:pPr marL="620395" lvl="0" indent="0" algn="l" rtl="0">
              <a:lnSpc>
                <a:spcPct val="90000"/>
              </a:lnSpc>
              <a:spcBef>
                <a:spcPts val="1000"/>
              </a:spcBef>
              <a:spcAft>
                <a:spcPts val="0"/>
              </a:spcAft>
              <a:buSzPts val="2600"/>
              <a:buNone/>
            </a:pPr>
            <a:r>
              <a:rPr lang="fr-FR" sz="2600" b="0" i="0" u="none" strike="noStrike" cap="none">
                <a:latin typeface="Arial"/>
                <a:ea typeface="Arial"/>
                <a:cs typeface="Arial"/>
                <a:sym typeface="Arial"/>
              </a:rPr>
              <a:t>Kinkala (Congo) </a:t>
            </a:r>
            <a:r>
              <a:rPr lang="fr-FR" sz="2600" i="1">
                <a:latin typeface="Arial"/>
                <a:ea typeface="Arial"/>
                <a:cs typeface="Arial"/>
                <a:sym typeface="Arial"/>
              </a:rPr>
              <a:t>et non </a:t>
            </a:r>
            <a:r>
              <a:rPr lang="fr-FR" sz="2600" b="0" i="0" u="none" strike="noStrike" cap="none">
                <a:latin typeface="Arial"/>
                <a:ea typeface="Arial"/>
                <a:cs typeface="Arial"/>
                <a:sym typeface="Arial"/>
              </a:rPr>
              <a:t>Kinkala (Congo (Brazzaville))</a:t>
            </a:r>
            <a:endParaRPr/>
          </a:p>
          <a:p>
            <a:pPr marL="620395" lvl="0" indent="0" algn="l" rtl="0">
              <a:lnSpc>
                <a:spcPct val="90000"/>
              </a:lnSpc>
              <a:spcBef>
                <a:spcPts val="1000"/>
              </a:spcBef>
              <a:spcAft>
                <a:spcPts val="0"/>
              </a:spcAft>
              <a:buSzPts val="2600"/>
              <a:buNone/>
            </a:pPr>
            <a:r>
              <a:rPr lang="fr-FR" sz="2600" b="0" i="0" u="none" strike="noStrike" cap="none">
                <a:latin typeface="Arial"/>
                <a:ea typeface="Arial"/>
                <a:cs typeface="Arial"/>
                <a:sym typeface="Arial"/>
              </a:rPr>
              <a:t>Kinshasa (Congo) </a:t>
            </a:r>
            <a:r>
              <a:rPr lang="fr-FR" sz="2600" i="1">
                <a:latin typeface="Arial"/>
                <a:ea typeface="Arial"/>
                <a:cs typeface="Arial"/>
                <a:sym typeface="Arial"/>
              </a:rPr>
              <a:t>et non </a:t>
            </a:r>
            <a:r>
              <a:rPr lang="fr-FR" sz="2600" b="0" i="0" u="none" strike="noStrike" cap="none">
                <a:latin typeface="Arial"/>
                <a:ea typeface="Arial"/>
                <a:cs typeface="Arial"/>
                <a:sym typeface="Arial"/>
              </a:rPr>
              <a:t>Kinshasa (Congo (</a:t>
            </a:r>
            <a:r>
              <a:rPr lang="fr-FR" sz="2600">
                <a:latin typeface="Arial"/>
                <a:ea typeface="Arial"/>
                <a:cs typeface="Arial"/>
                <a:sym typeface="Arial"/>
              </a:rPr>
              <a:t>République démocratique</a:t>
            </a:r>
            <a:r>
              <a:rPr lang="fr-FR" sz="2600" b="0" i="0" u="none" strike="noStrike" cap="none">
                <a:latin typeface="Arial"/>
                <a:ea typeface="Arial"/>
                <a:cs typeface="Arial"/>
                <a:sym typeface="Arial"/>
              </a:rPr>
              <a:t>))</a:t>
            </a:r>
            <a:endParaRPr sz="2600" b="0" i="0" u="none" strike="noStrike" cap="none">
              <a:latin typeface="Arial"/>
              <a:ea typeface="Arial"/>
              <a:cs typeface="Arial"/>
              <a:sym typeface="Arial"/>
            </a:endParaRPr>
          </a:p>
        </p:txBody>
      </p:sp>
      <p:sp>
        <p:nvSpPr>
          <p:cNvPr id="521" name="Google Shape;52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522" name="Google Shape;52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3"/>
          <p:cNvSpPr txBox="1">
            <a:spLocks noGrp="1"/>
          </p:cNvSpPr>
          <p:nvPr>
            <p:ph type="title"/>
          </p:nvPr>
        </p:nvSpPr>
        <p:spPr>
          <a:xfrm>
            <a:off x="838200" y="377154"/>
            <a:ext cx="10678331" cy="78956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Enregistrement du nom privilégié</a:t>
            </a:r>
            <a:br>
              <a:rPr lang="fr-FR" sz="3600" b="0" i="0" u="none" strike="noStrike" cap="none">
                <a:solidFill>
                  <a:schemeClr val="dk1"/>
                </a:solidFill>
                <a:latin typeface="Arial"/>
                <a:ea typeface="Arial"/>
                <a:cs typeface="Arial"/>
                <a:sym typeface="Arial"/>
              </a:rPr>
            </a:br>
            <a:r>
              <a:rPr lang="fr-FR" sz="3600" b="0" i="0" u="none" strike="noStrike" cap="none">
                <a:solidFill>
                  <a:schemeClr val="dk1"/>
                </a:solidFill>
                <a:latin typeface="Arial"/>
                <a:ea typeface="Arial"/>
                <a:cs typeface="Arial"/>
                <a:sym typeface="Arial"/>
              </a:rPr>
              <a:t>(RDA 16.2.2.4)</a:t>
            </a:r>
            <a:endParaRPr sz="3600" b="0" i="0" u="none" strike="noStrike" cap="none">
              <a:solidFill>
                <a:schemeClr val="dk1"/>
              </a:solidFill>
              <a:latin typeface="Arial"/>
              <a:ea typeface="Arial"/>
              <a:cs typeface="Arial"/>
              <a:sym typeface="Arial"/>
            </a:endParaRPr>
          </a:p>
        </p:txBody>
      </p:sp>
      <p:sp>
        <p:nvSpPr>
          <p:cNvPr id="529" name="Google Shape;529;p63"/>
          <p:cNvSpPr txBox="1">
            <a:spLocks noGrp="1"/>
          </p:cNvSpPr>
          <p:nvPr>
            <p:ph type="body" idx="1"/>
          </p:nvPr>
        </p:nvSpPr>
        <p:spPr>
          <a:xfrm>
            <a:off x="838200" y="1263429"/>
            <a:ext cx="10312021" cy="489950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fr-FR" sz="2000" b="0" i="0" u="none" strike="noStrike" cap="none">
                <a:solidFill>
                  <a:schemeClr val="dk1"/>
                </a:solidFill>
                <a:latin typeface="Arial"/>
                <a:ea typeface="Arial"/>
                <a:cs typeface="Arial"/>
                <a:sym typeface="Arial"/>
              </a:rPr>
              <a:t>Si le nom de lieu est utilisé comme nom conventionnel pour un gouvernement (voir 11.2.2.5.4), inclure le nom du lieu plus vaste entre parenthèses</a:t>
            </a:r>
            <a:endParaRPr sz="2000" b="0" i="0" u="none" strike="noStrike" cap="none">
              <a:solidFill>
                <a:schemeClr val="dk1"/>
              </a:solidFill>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latin typeface="Arial"/>
                <a:ea typeface="Arial"/>
                <a:cs typeface="Arial"/>
                <a:sym typeface="Arial"/>
              </a:rPr>
              <a:t>Budapest (</a:t>
            </a:r>
            <a:r>
              <a:rPr lang="fr-FR" sz="2000">
                <a:latin typeface="Arial"/>
                <a:ea typeface="Arial"/>
                <a:cs typeface="Arial"/>
                <a:sym typeface="Arial"/>
              </a:rPr>
              <a:t>Hongrie</a:t>
            </a:r>
            <a:r>
              <a:rPr lang="fr-FR" sz="2000" b="0" i="0" u="none" strike="noStrike" cap="none">
                <a:latin typeface="Arial"/>
                <a:ea typeface="Arial"/>
                <a:cs typeface="Arial"/>
                <a:sym typeface="Arial"/>
              </a:rPr>
              <a:t>)</a:t>
            </a:r>
            <a:endParaRPr sz="2000" b="0" i="0" u="none" strike="noStrike" cap="none">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Toronto (Ont.)</a:t>
            </a:r>
            <a:endParaRPr/>
          </a:p>
          <a:p>
            <a:pPr marL="1371600" marR="0" lvl="3" indent="0" algn="l" rtl="0">
              <a:lnSpc>
                <a:spcPct val="90000"/>
              </a:lnSpc>
              <a:spcBef>
                <a:spcPts val="500"/>
              </a:spcBef>
              <a:spcAft>
                <a:spcPts val="0"/>
              </a:spcAft>
              <a:buClr>
                <a:schemeClr val="dk1"/>
              </a:buClr>
              <a:buSzPts val="2000"/>
              <a:buFont typeface="Arial"/>
              <a:buNone/>
            </a:pPr>
            <a:r>
              <a:rPr lang="fr-FR" sz="2000">
                <a:latin typeface="Arial"/>
                <a:ea typeface="Arial"/>
                <a:cs typeface="Arial"/>
                <a:sym typeface="Arial"/>
              </a:rPr>
              <a:t>Édimbourg</a:t>
            </a:r>
            <a:r>
              <a:rPr lang="fr-FR" sz="2000" b="0" i="0" u="none" strike="noStrike" cap="none">
                <a:latin typeface="Arial"/>
                <a:ea typeface="Arial"/>
                <a:cs typeface="Arial"/>
                <a:sym typeface="Arial"/>
              </a:rPr>
              <a:t> </a:t>
            </a:r>
            <a:r>
              <a:rPr lang="fr-FR" sz="2000">
                <a:latin typeface="Arial"/>
                <a:ea typeface="Arial"/>
                <a:cs typeface="Arial"/>
                <a:sym typeface="Arial"/>
              </a:rPr>
              <a:t>(Écosse)</a:t>
            </a:r>
            <a:endParaRPr sz="2000" b="0" i="0" u="none" strike="noStrike" cap="none">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fr-FR" sz="2000" b="0" i="0" u="none" strike="noStrike" cap="none">
                <a:solidFill>
                  <a:schemeClr val="dk1"/>
                </a:solidFill>
                <a:latin typeface="Arial"/>
                <a:ea typeface="Arial"/>
                <a:cs typeface="Arial"/>
                <a:sym typeface="Arial"/>
              </a:rPr>
              <a:t>RDA : Si le nom de lieu est utilisé pour enregistrer l’emplacement d’un congrès, etc., (voir 11.3.2), l’emplacement du siège social d’une collecti</a:t>
            </a:r>
            <a:r>
              <a:rPr lang="fr-FR" sz="2000">
                <a:latin typeface="Arial"/>
                <a:ea typeface="Arial"/>
                <a:cs typeface="Arial"/>
                <a:sym typeface="Arial"/>
              </a:rPr>
              <a:t>vité</a:t>
            </a:r>
            <a:r>
              <a:rPr lang="fr-FR" sz="2000" b="0" i="0" u="none" strike="noStrike" cap="none">
                <a:solidFill>
                  <a:schemeClr val="dk1"/>
                </a:solidFill>
                <a:latin typeface="Arial"/>
                <a:ea typeface="Arial"/>
                <a:cs typeface="Arial"/>
                <a:sym typeface="Arial"/>
              </a:rPr>
              <a:t> (voir 11.3.3), le lieu d’origine d’une </a:t>
            </a:r>
            <a:r>
              <a:rPr lang="fr-FR" sz="2000">
                <a:latin typeface="Arial"/>
                <a:ea typeface="Arial"/>
                <a:cs typeface="Arial"/>
                <a:sym typeface="Arial"/>
              </a:rPr>
              <a:t>œ</a:t>
            </a:r>
            <a:r>
              <a:rPr lang="fr-FR" sz="2000" b="0" i="0" u="none" strike="noStrike" cap="none">
                <a:solidFill>
                  <a:schemeClr val="dk1"/>
                </a:solidFill>
                <a:latin typeface="Arial"/>
                <a:ea typeface="Arial"/>
                <a:cs typeface="Arial"/>
                <a:sym typeface="Arial"/>
              </a:rPr>
              <a:t>uvre (voir 6.5) ou un lieu associé à une personne (voir 9.8‐9.11), famille (voir 10.5) ou collectivité (voir 11.3), faire précéder le nom du lieu plus vaste par une virgule</a:t>
            </a:r>
            <a:endParaRPr sz="2000" b="0" i="0" u="none" strike="noStrike" cap="none">
              <a:solidFill>
                <a:schemeClr val="dk1"/>
              </a:solidFill>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latin typeface="Arial"/>
                <a:ea typeface="Arial"/>
                <a:cs typeface="Arial"/>
                <a:sym typeface="Arial"/>
              </a:rPr>
              <a:t>Budapest, </a:t>
            </a:r>
            <a:r>
              <a:rPr lang="fr-FR" sz="2000">
                <a:latin typeface="Arial"/>
                <a:ea typeface="Arial"/>
                <a:cs typeface="Arial"/>
                <a:sym typeface="Arial"/>
              </a:rPr>
              <a:t>Hongrie</a:t>
            </a:r>
            <a:endParaRPr sz="2000" b="0" i="0" u="none" strike="noStrike" cap="none">
              <a:solidFill>
                <a:schemeClr val="dk1"/>
              </a:solidFill>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Toronto, Ont.</a:t>
            </a:r>
            <a:endParaRPr/>
          </a:p>
          <a:p>
            <a:pPr marL="1371600" marR="0" lvl="3" indent="0" algn="l" rtl="0">
              <a:lnSpc>
                <a:spcPct val="90000"/>
              </a:lnSpc>
              <a:spcBef>
                <a:spcPts val="500"/>
              </a:spcBef>
              <a:spcAft>
                <a:spcPts val="0"/>
              </a:spcAft>
              <a:buClr>
                <a:schemeClr val="dk1"/>
              </a:buClr>
              <a:buSzPts val="2000"/>
              <a:buFont typeface="Arial"/>
              <a:buNone/>
            </a:pPr>
            <a:r>
              <a:rPr lang="fr-FR" sz="2000">
                <a:latin typeface="Arial"/>
                <a:ea typeface="Arial"/>
                <a:cs typeface="Arial"/>
                <a:sym typeface="Arial"/>
              </a:rPr>
              <a:t>Édimbourg</a:t>
            </a:r>
            <a:r>
              <a:rPr lang="fr-FR" sz="2000" b="0" i="0" u="none" strike="noStrike" cap="none">
                <a:latin typeface="Arial"/>
                <a:ea typeface="Arial"/>
                <a:cs typeface="Arial"/>
                <a:sym typeface="Arial"/>
              </a:rPr>
              <a:t>, </a:t>
            </a:r>
            <a:r>
              <a:rPr lang="fr-FR" sz="2000">
                <a:latin typeface="Arial"/>
                <a:ea typeface="Arial"/>
                <a:cs typeface="Arial"/>
                <a:sym typeface="Arial"/>
              </a:rPr>
              <a:t>Écosse</a:t>
            </a:r>
            <a:endParaRPr sz="2000" b="0" i="0" u="none" strike="noStrike" cap="none">
              <a:latin typeface="Arial"/>
              <a:ea typeface="Arial"/>
              <a:cs typeface="Arial"/>
              <a:sym typeface="Arial"/>
            </a:endParaRPr>
          </a:p>
          <a:p>
            <a:pPr marL="228600" marR="0" lvl="0" indent="-228600" algn="l" rtl="0">
              <a:lnSpc>
                <a:spcPct val="90000"/>
              </a:lnSpc>
              <a:spcBef>
                <a:spcPts val="1000"/>
              </a:spcBef>
              <a:spcAft>
                <a:spcPts val="0"/>
              </a:spcAft>
              <a:buClr>
                <a:srgbClr val="FF0000"/>
              </a:buClr>
              <a:buSzPts val="2000"/>
              <a:buFont typeface="Arial"/>
              <a:buChar char="•"/>
            </a:pPr>
            <a:r>
              <a:rPr lang="fr-FR" sz="2000" b="0" i="0" u="none" strike="noStrike" cap="none">
                <a:solidFill>
                  <a:srgbClr val="FF0000"/>
                </a:solidFill>
                <a:latin typeface="Arial"/>
                <a:ea typeface="Arial"/>
                <a:cs typeface="Arial"/>
                <a:sym typeface="Arial"/>
              </a:rPr>
              <a:t>NOTEZ BIEN, </a:t>
            </a:r>
            <a:r>
              <a:rPr lang="fr-FR" sz="2000" b="0" i="0" u="none" strike="noStrike" cap="none">
                <a:solidFill>
                  <a:schemeClr val="dk1"/>
                </a:solidFill>
                <a:latin typeface="Arial"/>
                <a:ea typeface="Arial"/>
                <a:cs typeface="Arial"/>
                <a:sym typeface="Arial"/>
              </a:rPr>
              <a:t>la politique du PFAN est d’enregistrer cet élément en utilisant la forme autorisée du nom</a:t>
            </a:r>
            <a:endParaRPr sz="2000" b="0" i="0" u="none" strike="noStrike" cap="none">
              <a:solidFill>
                <a:schemeClr val="dk1"/>
              </a:solidFill>
              <a:latin typeface="Arial"/>
              <a:ea typeface="Arial"/>
              <a:cs typeface="Arial"/>
              <a:sym typeface="Arial"/>
            </a:endParaRPr>
          </a:p>
          <a:p>
            <a:pPr marL="1350645" marR="0" lvl="4" indent="0" algn="l" rtl="0">
              <a:lnSpc>
                <a:spcPct val="90000"/>
              </a:lnSpc>
              <a:spcBef>
                <a:spcPts val="500"/>
              </a:spcBef>
              <a:spcAft>
                <a:spcPts val="0"/>
              </a:spcAft>
              <a:buClr>
                <a:schemeClr val="dk1"/>
              </a:buClr>
              <a:buSzPts val="2000"/>
              <a:buFont typeface="Arial"/>
              <a:buNone/>
            </a:pPr>
            <a:r>
              <a:rPr lang="fr-FR" sz="2000" b="0" i="0" u="none" strike="noStrike" cap="none">
                <a:latin typeface="Arial"/>
                <a:ea typeface="Arial"/>
                <a:cs typeface="Arial"/>
                <a:sym typeface="Arial"/>
              </a:rPr>
              <a:t>370 	$e Budapest (</a:t>
            </a:r>
            <a:r>
              <a:rPr lang="fr-FR" sz="2000">
                <a:latin typeface="Arial"/>
                <a:ea typeface="Arial"/>
                <a:cs typeface="Arial"/>
                <a:sym typeface="Arial"/>
              </a:rPr>
              <a:t>Hongrie</a:t>
            </a:r>
            <a:r>
              <a:rPr lang="fr-FR" sz="2000" b="0" i="0" u="none" strike="noStrike" cap="none">
                <a:latin typeface="Arial"/>
                <a:ea typeface="Arial"/>
                <a:cs typeface="Arial"/>
                <a:sym typeface="Arial"/>
              </a:rPr>
              <a:t>) $2 </a:t>
            </a:r>
            <a:r>
              <a:rPr lang="fr-FR" sz="2000">
                <a:latin typeface="Arial"/>
                <a:ea typeface="Arial"/>
                <a:cs typeface="Arial"/>
                <a:sym typeface="Arial"/>
              </a:rPr>
              <a:t>lacnaf</a:t>
            </a:r>
            <a:endParaRPr sz="2000" b="0" i="0" u="none" strike="noStrike" cap="none">
              <a:latin typeface="Arial"/>
              <a:ea typeface="Arial"/>
              <a:cs typeface="Arial"/>
              <a:sym typeface="Arial"/>
            </a:endParaRPr>
          </a:p>
        </p:txBody>
      </p:sp>
      <p:sp>
        <p:nvSpPr>
          <p:cNvPr id="530" name="Google Shape;53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531" name="Google Shape;53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Lieux enregistrés dans les notices d’autorité de noms</a:t>
            </a:r>
            <a:endParaRPr sz="4000" b="0" i="0" u="none" strike="noStrike" cap="none">
              <a:solidFill>
                <a:schemeClr val="dk1"/>
              </a:solidFill>
              <a:latin typeface="Arial"/>
              <a:ea typeface="Arial"/>
              <a:cs typeface="Arial"/>
              <a:sym typeface="Arial"/>
            </a:endParaRPr>
          </a:p>
        </p:txBody>
      </p:sp>
      <p:sp>
        <p:nvSpPr>
          <p:cNvPr id="537" name="Google Shape;537;p6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rmAutofit lnSpcReduction="10000"/>
          </a:bodyPr>
          <a:lstStyle/>
          <a:p>
            <a:pPr marL="82550" lvl="0" indent="-31750" algn="l" rtl="0">
              <a:lnSpc>
                <a:spcPct val="90000"/>
              </a:lnSpc>
              <a:spcBef>
                <a:spcPts val="1000"/>
              </a:spcBef>
              <a:spcAft>
                <a:spcPts val="0"/>
              </a:spcAft>
              <a:buSzPts val="2800"/>
              <a:buFont typeface="Arial"/>
              <a:buNone/>
            </a:pPr>
            <a:r>
              <a:rPr lang="fr-FR" sz="2400" i="1">
                <a:latin typeface="Arial"/>
                <a:ea typeface="Arial"/>
                <a:cs typeface="Arial"/>
                <a:sym typeface="Arial"/>
              </a:rPr>
              <a:t>Notice d’autorité de nom pour la juridiction:</a:t>
            </a:r>
            <a:endParaRPr/>
          </a:p>
          <a:p>
            <a:pPr marL="82550" lvl="0" indent="-31750" algn="l" rtl="0">
              <a:lnSpc>
                <a:spcPct val="90000"/>
              </a:lnSpc>
              <a:spcBef>
                <a:spcPts val="1000"/>
              </a:spcBef>
              <a:spcAft>
                <a:spcPts val="0"/>
              </a:spcAft>
              <a:buSzPts val="2800"/>
              <a:buFont typeface="Arial"/>
              <a:buNone/>
            </a:pPr>
            <a:endParaRPr sz="2400">
              <a:latin typeface="Arial"/>
              <a:ea typeface="Arial"/>
              <a:cs typeface="Arial"/>
              <a:sym typeface="Arial"/>
            </a:endParaRPr>
          </a:p>
          <a:p>
            <a:pPr marL="1080770" lvl="0" indent="-1029970" algn="l" rtl="0">
              <a:lnSpc>
                <a:spcPct val="90000"/>
              </a:lnSpc>
              <a:spcBef>
                <a:spcPts val="1000"/>
              </a:spcBef>
              <a:spcAft>
                <a:spcPts val="0"/>
              </a:spcAft>
              <a:buSzPts val="2800"/>
              <a:buFont typeface="Arial"/>
              <a:buNone/>
            </a:pPr>
            <a:r>
              <a:rPr lang="fr-FR" sz="2400">
                <a:latin typeface="Arial"/>
                <a:ea typeface="Arial"/>
                <a:cs typeface="Arial"/>
                <a:sym typeface="Arial"/>
              </a:rPr>
              <a:t>151	</a:t>
            </a:r>
            <a:r>
              <a:rPr lang="fr-FR" sz="2400">
                <a:solidFill>
                  <a:srgbClr val="451BF7"/>
                </a:solidFill>
                <a:latin typeface="Arial"/>
                <a:ea typeface="Arial"/>
                <a:cs typeface="Arial"/>
                <a:sym typeface="Arial"/>
              </a:rPr>
              <a:t>Toronto (Ont.)</a:t>
            </a:r>
            <a:endParaRPr/>
          </a:p>
          <a:p>
            <a:pPr marL="82550" lvl="0" indent="-31750" algn="l" rtl="0">
              <a:lnSpc>
                <a:spcPct val="90000"/>
              </a:lnSpc>
              <a:spcBef>
                <a:spcPts val="1000"/>
              </a:spcBef>
              <a:spcAft>
                <a:spcPts val="0"/>
              </a:spcAft>
              <a:buSzPts val="2800"/>
              <a:buFont typeface="Arial"/>
              <a:buNone/>
            </a:pPr>
            <a:endParaRPr sz="2400">
              <a:latin typeface="Arial"/>
              <a:ea typeface="Arial"/>
              <a:cs typeface="Arial"/>
              <a:sym typeface="Arial"/>
            </a:endParaRPr>
          </a:p>
          <a:p>
            <a:pPr marL="82550" lvl="0" indent="-31750" algn="l" rtl="0">
              <a:lnSpc>
                <a:spcPct val="90000"/>
              </a:lnSpc>
              <a:spcBef>
                <a:spcPts val="1000"/>
              </a:spcBef>
              <a:spcAft>
                <a:spcPts val="0"/>
              </a:spcAft>
              <a:buSzPts val="2800"/>
              <a:buFont typeface="Arial"/>
              <a:buNone/>
            </a:pPr>
            <a:r>
              <a:rPr lang="fr-FR" sz="2400" i="1">
                <a:latin typeface="Arial"/>
                <a:ea typeface="Arial"/>
                <a:cs typeface="Arial"/>
                <a:sym typeface="Arial"/>
              </a:rPr>
              <a:t>et</a:t>
            </a:r>
            <a:endParaRPr/>
          </a:p>
          <a:p>
            <a:pPr marL="82550" lvl="0" indent="-31750" algn="l" rtl="0">
              <a:lnSpc>
                <a:spcPct val="90000"/>
              </a:lnSpc>
              <a:spcBef>
                <a:spcPts val="1000"/>
              </a:spcBef>
              <a:spcAft>
                <a:spcPts val="0"/>
              </a:spcAft>
              <a:buSzPts val="2800"/>
              <a:buFont typeface="Arial"/>
              <a:buNone/>
            </a:pPr>
            <a:endParaRPr sz="2400" i="1">
              <a:latin typeface="Arial"/>
              <a:ea typeface="Arial"/>
              <a:cs typeface="Arial"/>
              <a:sym typeface="Arial"/>
            </a:endParaRPr>
          </a:p>
          <a:p>
            <a:pPr marL="1080770" lvl="0" indent="-1029970" algn="l" rtl="0">
              <a:lnSpc>
                <a:spcPct val="90000"/>
              </a:lnSpc>
              <a:spcBef>
                <a:spcPts val="1000"/>
              </a:spcBef>
              <a:spcAft>
                <a:spcPts val="0"/>
              </a:spcAft>
              <a:buSzPts val="2800"/>
              <a:buFont typeface="Arial"/>
              <a:buNone/>
            </a:pPr>
            <a:r>
              <a:rPr lang="fr-FR" sz="2400">
                <a:latin typeface="Arial"/>
                <a:ea typeface="Arial"/>
                <a:cs typeface="Arial"/>
                <a:sym typeface="Arial"/>
              </a:rPr>
              <a:t>100 1_	Gould, Glenn</a:t>
            </a:r>
            <a:endParaRPr/>
          </a:p>
          <a:p>
            <a:pPr marL="1080770" lvl="0" indent="-1029970" algn="l" rtl="0">
              <a:lnSpc>
                <a:spcPct val="90000"/>
              </a:lnSpc>
              <a:spcBef>
                <a:spcPts val="1000"/>
              </a:spcBef>
              <a:spcAft>
                <a:spcPts val="0"/>
              </a:spcAft>
              <a:buSzPts val="2800"/>
              <a:buFont typeface="Arial"/>
              <a:buNone/>
            </a:pPr>
            <a:r>
              <a:rPr lang="fr-FR" sz="2400">
                <a:latin typeface="Arial"/>
                <a:ea typeface="Arial"/>
                <a:cs typeface="Arial"/>
                <a:sym typeface="Arial"/>
              </a:rPr>
              <a:t>370 	</a:t>
            </a:r>
            <a:r>
              <a:rPr lang="fr-FR" sz="2400">
                <a:solidFill>
                  <a:srgbClr val="FF0000"/>
                </a:solidFill>
                <a:latin typeface="Arial"/>
                <a:ea typeface="Arial"/>
                <a:cs typeface="Arial"/>
                <a:sym typeface="Arial"/>
              </a:rPr>
              <a:t>Toronto (Ont.) </a:t>
            </a:r>
            <a:r>
              <a:rPr lang="fr-FR" sz="2400">
                <a:latin typeface="Arial"/>
                <a:ea typeface="Arial"/>
                <a:cs typeface="Arial"/>
                <a:sym typeface="Arial"/>
              </a:rPr>
              <a:t>$b</a:t>
            </a:r>
            <a:r>
              <a:rPr lang="fr-FR" sz="2400"/>
              <a:t> </a:t>
            </a:r>
            <a:r>
              <a:rPr lang="fr-FR" sz="2400">
                <a:solidFill>
                  <a:srgbClr val="FF0000"/>
                </a:solidFill>
                <a:latin typeface="Arial"/>
                <a:ea typeface="Arial"/>
                <a:cs typeface="Arial"/>
                <a:sym typeface="Arial"/>
              </a:rPr>
              <a:t>Toronto (Ont.) $2</a:t>
            </a:r>
            <a:r>
              <a:rPr lang="fr-FR" sz="2400"/>
              <a:t> </a:t>
            </a:r>
            <a:r>
              <a:rPr lang="fr-FR" sz="2400">
                <a:solidFill>
                  <a:srgbClr val="FF0000"/>
                </a:solidFill>
                <a:latin typeface="Arial"/>
                <a:ea typeface="Arial"/>
                <a:cs typeface="Arial"/>
                <a:sym typeface="Arial"/>
              </a:rPr>
              <a:t>lacnaf</a:t>
            </a:r>
            <a:endParaRPr/>
          </a:p>
        </p:txBody>
      </p:sp>
      <p:sp>
        <p:nvSpPr>
          <p:cNvPr id="538" name="Google Shape;538;p64"/>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rmAutofit lnSpcReduction="10000"/>
          </a:bodyPr>
          <a:lstStyle/>
          <a:p>
            <a:pPr marL="984250" lvl="0" indent="-984250" algn="l" rtl="0">
              <a:lnSpc>
                <a:spcPct val="90000"/>
              </a:lnSpc>
              <a:spcBef>
                <a:spcPts val="1000"/>
              </a:spcBef>
              <a:spcAft>
                <a:spcPts val="0"/>
              </a:spcAft>
              <a:buSzPts val="2800"/>
              <a:buFont typeface="Arial"/>
              <a:buNone/>
            </a:pPr>
            <a:r>
              <a:rPr lang="fr-FR" sz="2400">
                <a:latin typeface="Arial"/>
                <a:ea typeface="Arial"/>
                <a:cs typeface="Arial"/>
                <a:sym typeface="Arial"/>
              </a:rPr>
              <a:t>110 2_ Beth Tikvah Synagogue (</a:t>
            </a:r>
            <a:r>
              <a:rPr lang="fr-FR" sz="2400">
                <a:solidFill>
                  <a:srgbClr val="FF0000"/>
                </a:solidFill>
                <a:latin typeface="Arial"/>
                <a:ea typeface="Arial"/>
                <a:cs typeface="Arial"/>
                <a:sym typeface="Arial"/>
              </a:rPr>
              <a:t>Toronto, Ont.</a:t>
            </a:r>
            <a:r>
              <a:rPr lang="fr-FR" sz="2400">
                <a:latin typeface="Arial"/>
                <a:ea typeface="Arial"/>
                <a:cs typeface="Arial"/>
                <a:sym typeface="Arial"/>
              </a:rPr>
              <a:t>)</a:t>
            </a:r>
            <a:endParaRPr/>
          </a:p>
          <a:p>
            <a:pPr marL="984250" lvl="0" indent="-984250" algn="l" rtl="0">
              <a:lnSpc>
                <a:spcPct val="90000"/>
              </a:lnSpc>
              <a:spcBef>
                <a:spcPts val="1000"/>
              </a:spcBef>
              <a:spcAft>
                <a:spcPts val="0"/>
              </a:spcAft>
              <a:buSzPts val="2800"/>
              <a:buFont typeface="Arial"/>
              <a:buNone/>
            </a:pPr>
            <a:r>
              <a:rPr lang="fr-FR" sz="2400">
                <a:latin typeface="Arial"/>
                <a:ea typeface="Arial"/>
                <a:cs typeface="Arial"/>
                <a:sym typeface="Arial"/>
              </a:rPr>
              <a:t>370 	$e </a:t>
            </a:r>
            <a:r>
              <a:rPr lang="fr-FR" sz="2400">
                <a:solidFill>
                  <a:srgbClr val="FF0000"/>
                </a:solidFill>
                <a:latin typeface="Arial"/>
                <a:ea typeface="Arial"/>
                <a:cs typeface="Arial"/>
                <a:sym typeface="Arial"/>
              </a:rPr>
              <a:t>Toronto (Ont.) $2 lacnaf</a:t>
            </a:r>
            <a:endParaRPr/>
          </a:p>
          <a:p>
            <a:pPr marL="984250" lvl="0" indent="-984250" algn="l" rtl="0">
              <a:lnSpc>
                <a:spcPct val="90000"/>
              </a:lnSpc>
              <a:spcBef>
                <a:spcPts val="1000"/>
              </a:spcBef>
              <a:spcAft>
                <a:spcPts val="0"/>
              </a:spcAft>
              <a:buSzPts val="2800"/>
              <a:buFont typeface="Arial"/>
              <a:buNone/>
            </a:pPr>
            <a:endParaRPr sz="2400">
              <a:latin typeface="Arial"/>
              <a:ea typeface="Arial"/>
              <a:cs typeface="Arial"/>
              <a:sym typeface="Arial"/>
            </a:endParaRPr>
          </a:p>
          <a:p>
            <a:pPr marL="984250" lvl="0" indent="-984250" algn="l" rtl="0">
              <a:lnSpc>
                <a:spcPct val="90000"/>
              </a:lnSpc>
              <a:spcBef>
                <a:spcPts val="1000"/>
              </a:spcBef>
              <a:spcAft>
                <a:spcPts val="0"/>
              </a:spcAft>
              <a:buSzPts val="2800"/>
              <a:buFont typeface="Arial"/>
              <a:buNone/>
            </a:pPr>
            <a:r>
              <a:rPr lang="fr-FR" sz="2400">
                <a:latin typeface="Arial"/>
                <a:ea typeface="Arial"/>
                <a:cs typeface="Arial"/>
                <a:sym typeface="Arial"/>
              </a:rPr>
              <a:t>111 2_ RSKT (Congrès) $n (2e : $d</a:t>
            </a:r>
            <a:r>
              <a:rPr lang="fr-FR" sz="2400"/>
              <a:t> </a:t>
            </a:r>
            <a:r>
              <a:rPr lang="fr-FR" sz="2400">
                <a:latin typeface="Arial"/>
                <a:ea typeface="Arial"/>
                <a:cs typeface="Arial"/>
                <a:sym typeface="Arial"/>
              </a:rPr>
              <a:t>2007 : $c </a:t>
            </a:r>
            <a:r>
              <a:rPr lang="fr-FR" sz="2400">
                <a:solidFill>
                  <a:srgbClr val="FF0000"/>
                </a:solidFill>
                <a:latin typeface="Arial"/>
                <a:ea typeface="Arial"/>
                <a:cs typeface="Arial"/>
                <a:sym typeface="Arial"/>
              </a:rPr>
              <a:t>Toronto, Ont.</a:t>
            </a:r>
            <a:r>
              <a:rPr lang="fr-FR" sz="2400">
                <a:latin typeface="Arial"/>
                <a:ea typeface="Arial"/>
                <a:cs typeface="Arial"/>
                <a:sym typeface="Arial"/>
              </a:rPr>
              <a:t>)</a:t>
            </a:r>
            <a:endParaRPr/>
          </a:p>
          <a:p>
            <a:pPr marL="984250" lvl="0" indent="-984250" algn="l" rtl="0">
              <a:lnSpc>
                <a:spcPct val="90000"/>
              </a:lnSpc>
              <a:spcBef>
                <a:spcPts val="1000"/>
              </a:spcBef>
              <a:spcAft>
                <a:spcPts val="0"/>
              </a:spcAft>
              <a:buSzPts val="2800"/>
              <a:buFont typeface="Arial"/>
              <a:buNone/>
            </a:pPr>
            <a:r>
              <a:rPr lang="fr-FR" sz="2400">
                <a:latin typeface="Arial"/>
                <a:ea typeface="Arial"/>
                <a:cs typeface="Arial"/>
                <a:sym typeface="Arial"/>
              </a:rPr>
              <a:t>370	$e </a:t>
            </a:r>
            <a:r>
              <a:rPr lang="fr-FR" sz="2400">
                <a:solidFill>
                  <a:srgbClr val="FF0000"/>
                </a:solidFill>
                <a:latin typeface="Arial"/>
                <a:ea typeface="Arial"/>
                <a:cs typeface="Arial"/>
                <a:sym typeface="Arial"/>
              </a:rPr>
              <a:t>Toronto (Ont.) $2 lacnaf</a:t>
            </a:r>
            <a:endParaRPr sz="2400" i="1">
              <a:latin typeface="Arial"/>
              <a:ea typeface="Arial"/>
              <a:cs typeface="Arial"/>
              <a:sym typeface="Arial"/>
            </a:endParaRPr>
          </a:p>
          <a:p>
            <a:pPr marL="984250" lvl="0" indent="-984250" algn="l" rtl="0">
              <a:lnSpc>
                <a:spcPct val="90000"/>
              </a:lnSpc>
              <a:spcBef>
                <a:spcPts val="3000"/>
              </a:spcBef>
              <a:spcAft>
                <a:spcPts val="0"/>
              </a:spcAft>
              <a:buSzPts val="2800"/>
              <a:buFont typeface="Arial"/>
              <a:buNone/>
            </a:pPr>
            <a:r>
              <a:rPr lang="fr-FR" sz="2400">
                <a:latin typeface="Arial"/>
                <a:ea typeface="Arial"/>
                <a:cs typeface="Arial"/>
                <a:sym typeface="Arial"/>
              </a:rPr>
              <a:t>130 _0 Signature series (</a:t>
            </a:r>
            <a:r>
              <a:rPr lang="fr-FR" sz="2400">
                <a:solidFill>
                  <a:srgbClr val="FF0000"/>
                </a:solidFill>
                <a:latin typeface="Arial"/>
                <a:ea typeface="Arial"/>
                <a:cs typeface="Arial"/>
                <a:sym typeface="Arial"/>
              </a:rPr>
              <a:t>Toronto, Ont.</a:t>
            </a:r>
            <a:r>
              <a:rPr lang="fr-FR" sz="2400">
                <a:latin typeface="Arial"/>
                <a:ea typeface="Arial"/>
                <a:cs typeface="Arial"/>
                <a:sym typeface="Arial"/>
              </a:rPr>
              <a:t>)</a:t>
            </a:r>
            <a:endParaRPr/>
          </a:p>
          <a:p>
            <a:pPr marL="984250" lvl="0" indent="-984250" algn="l" rtl="0">
              <a:lnSpc>
                <a:spcPct val="90000"/>
              </a:lnSpc>
              <a:spcBef>
                <a:spcPts val="1000"/>
              </a:spcBef>
              <a:spcAft>
                <a:spcPts val="0"/>
              </a:spcAft>
              <a:buSzPts val="2800"/>
              <a:buNone/>
            </a:pPr>
            <a:r>
              <a:rPr lang="fr-FR" sz="2400">
                <a:latin typeface="Arial"/>
                <a:ea typeface="Arial"/>
                <a:cs typeface="Arial"/>
                <a:sym typeface="Arial"/>
              </a:rPr>
              <a:t>370$g </a:t>
            </a:r>
            <a:r>
              <a:rPr lang="fr-FR" sz="2400">
                <a:solidFill>
                  <a:srgbClr val="FF0000"/>
                </a:solidFill>
                <a:latin typeface="Arial"/>
                <a:ea typeface="Arial"/>
                <a:cs typeface="Arial"/>
                <a:sym typeface="Arial"/>
              </a:rPr>
              <a:t>Toronto (Ont.) $2 lacnaf</a:t>
            </a:r>
            <a:endParaRPr/>
          </a:p>
        </p:txBody>
      </p:sp>
      <p:sp>
        <p:nvSpPr>
          <p:cNvPr id="539" name="Google Shape;539;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540" name="Google Shape;540;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Lieux enregistrés dans les notices d’autorité de noms</a:t>
            </a:r>
            <a:endParaRPr sz="4000" b="0" i="0" u="none" strike="noStrike" cap="none">
              <a:solidFill>
                <a:schemeClr val="dk1"/>
              </a:solidFill>
              <a:latin typeface="Arial"/>
              <a:ea typeface="Arial"/>
              <a:cs typeface="Arial"/>
              <a:sym typeface="Arial"/>
            </a:endParaRPr>
          </a:p>
        </p:txBody>
      </p:sp>
      <p:sp>
        <p:nvSpPr>
          <p:cNvPr id="546" name="Google Shape;546;p65"/>
          <p:cNvSpPr txBox="1">
            <a:spLocks noGrp="1"/>
          </p:cNvSpPr>
          <p:nvPr>
            <p:ph type="body" idx="1"/>
          </p:nvPr>
        </p:nvSpPr>
        <p:spPr>
          <a:xfrm>
            <a:off x="838200" y="1690688"/>
            <a:ext cx="5181600" cy="4802187"/>
          </a:xfrm>
          <a:prstGeom prst="rect">
            <a:avLst/>
          </a:prstGeom>
          <a:noFill/>
          <a:ln>
            <a:noFill/>
          </a:ln>
        </p:spPr>
        <p:txBody>
          <a:bodyPr spcFirstLastPara="1" wrap="square" lIns="91425" tIns="91425" rIns="91425" bIns="91425" anchor="t" anchorCtr="0">
            <a:noAutofit/>
          </a:bodyPr>
          <a:lstStyle/>
          <a:p>
            <a:pPr marL="457200" lvl="0" indent="-457200" algn="l" rtl="0">
              <a:lnSpc>
                <a:spcPct val="90000"/>
              </a:lnSpc>
              <a:spcBef>
                <a:spcPts val="1000"/>
              </a:spcBef>
              <a:spcAft>
                <a:spcPts val="0"/>
              </a:spcAft>
              <a:buSzPts val="2800"/>
              <a:buFont typeface="Arial"/>
              <a:buNone/>
            </a:pPr>
            <a:r>
              <a:rPr lang="fr-FR" sz="2000" i="1">
                <a:latin typeface="Arial"/>
                <a:ea typeface="Arial"/>
                <a:cs typeface="Arial"/>
                <a:sym typeface="Arial"/>
              </a:rPr>
              <a:t>Notice d’autorité de nom pour la juridiction :</a:t>
            </a:r>
            <a:endParaRPr/>
          </a:p>
          <a:p>
            <a:pPr marL="457200" lvl="0" indent="-406400" algn="l" rtl="0">
              <a:lnSpc>
                <a:spcPct val="90000"/>
              </a:lnSpc>
              <a:spcBef>
                <a:spcPts val="1000"/>
              </a:spcBef>
              <a:spcAft>
                <a:spcPts val="0"/>
              </a:spcAft>
              <a:buSzPts val="2800"/>
              <a:buNone/>
            </a:pPr>
            <a:r>
              <a:rPr lang="fr-FR" sz="2000">
                <a:latin typeface="Arial"/>
                <a:ea typeface="Arial"/>
                <a:cs typeface="Arial"/>
                <a:sym typeface="Arial"/>
              </a:rPr>
              <a:t>151	</a:t>
            </a:r>
            <a:r>
              <a:rPr lang="fr-FR" sz="2000">
                <a:solidFill>
                  <a:srgbClr val="451BF7"/>
                </a:solidFill>
                <a:latin typeface="Arial"/>
                <a:ea typeface="Arial"/>
                <a:cs typeface="Arial"/>
                <a:sym typeface="Arial"/>
              </a:rPr>
              <a:t>Québec (Province)  </a:t>
            </a:r>
            <a:endParaRPr sz="2000">
              <a:solidFill>
                <a:srgbClr val="451BF7"/>
              </a:solidFill>
              <a:latin typeface="Arial"/>
              <a:ea typeface="Arial"/>
              <a:cs typeface="Arial"/>
              <a:sym typeface="Arial"/>
            </a:endParaRPr>
          </a:p>
          <a:p>
            <a:pPr marL="457200" lvl="0" indent="-406400" algn="l" rtl="0">
              <a:lnSpc>
                <a:spcPct val="90000"/>
              </a:lnSpc>
              <a:spcBef>
                <a:spcPts val="1000"/>
              </a:spcBef>
              <a:spcAft>
                <a:spcPts val="0"/>
              </a:spcAft>
              <a:buSzPts val="2800"/>
              <a:buFont typeface="Arial"/>
              <a:buNone/>
            </a:pPr>
            <a:endParaRPr sz="2000">
              <a:latin typeface="Arial"/>
              <a:ea typeface="Arial"/>
              <a:cs typeface="Arial"/>
              <a:sym typeface="Arial"/>
            </a:endParaRPr>
          </a:p>
          <a:p>
            <a:pPr marL="457200" lvl="0" indent="-406400" algn="l" rtl="0">
              <a:lnSpc>
                <a:spcPct val="90000"/>
              </a:lnSpc>
              <a:spcBef>
                <a:spcPts val="1000"/>
              </a:spcBef>
              <a:spcAft>
                <a:spcPts val="0"/>
              </a:spcAft>
              <a:buSzPts val="2800"/>
              <a:buFont typeface="Arial"/>
              <a:buNone/>
            </a:pPr>
            <a:r>
              <a:rPr lang="fr-FR" sz="2000" i="1">
                <a:solidFill>
                  <a:srgbClr val="000000"/>
                </a:solidFill>
                <a:latin typeface="Arial"/>
                <a:ea typeface="Arial"/>
                <a:cs typeface="Arial"/>
                <a:sym typeface="Arial"/>
              </a:rPr>
              <a:t>Forme du nom dans la 370 :</a:t>
            </a:r>
            <a:endParaRPr sz="2000" i="1">
              <a:latin typeface="Arial"/>
              <a:ea typeface="Arial"/>
              <a:cs typeface="Arial"/>
              <a:sym typeface="Arial"/>
            </a:endParaRPr>
          </a:p>
          <a:p>
            <a:pPr marL="457200" lvl="0" indent="-406400" algn="l" rtl="0">
              <a:lnSpc>
                <a:spcPct val="90000"/>
              </a:lnSpc>
              <a:spcBef>
                <a:spcPts val="1000"/>
              </a:spcBef>
              <a:spcAft>
                <a:spcPts val="0"/>
              </a:spcAft>
              <a:buSzPts val="2800"/>
              <a:buNone/>
            </a:pPr>
            <a:r>
              <a:rPr lang="fr-FR" sz="2000">
                <a:latin typeface="Arial"/>
                <a:ea typeface="Arial"/>
                <a:cs typeface="Arial"/>
                <a:sym typeface="Arial"/>
              </a:rPr>
              <a:t>370   $c </a:t>
            </a:r>
            <a:r>
              <a:rPr lang="fr-FR" sz="2000">
                <a:solidFill>
                  <a:srgbClr val="451BF7"/>
                </a:solidFill>
                <a:latin typeface="Arial"/>
                <a:ea typeface="Arial"/>
                <a:cs typeface="Arial"/>
                <a:sym typeface="Arial"/>
              </a:rPr>
              <a:t>Québec (Province) </a:t>
            </a:r>
            <a:r>
              <a:rPr lang="fr-FR" sz="2000">
                <a:solidFill>
                  <a:srgbClr val="FF0000"/>
                </a:solidFill>
                <a:latin typeface="Arial"/>
                <a:ea typeface="Arial"/>
                <a:cs typeface="Arial"/>
                <a:sym typeface="Arial"/>
              </a:rPr>
              <a:t>$2 lacnaf</a:t>
            </a:r>
            <a:endParaRPr/>
          </a:p>
          <a:p>
            <a:pPr marL="457200" lvl="0" indent="-406400" algn="l" rtl="0">
              <a:lnSpc>
                <a:spcPct val="90000"/>
              </a:lnSpc>
              <a:spcBef>
                <a:spcPts val="1000"/>
              </a:spcBef>
              <a:spcAft>
                <a:spcPts val="0"/>
              </a:spcAft>
              <a:buSzPts val="2800"/>
              <a:buFont typeface="Arial"/>
              <a:buNone/>
            </a:pPr>
            <a:endParaRPr sz="2000">
              <a:solidFill>
                <a:srgbClr val="FF0000"/>
              </a:solidFill>
              <a:latin typeface="Arial"/>
              <a:ea typeface="Arial"/>
              <a:cs typeface="Arial"/>
              <a:sym typeface="Arial"/>
            </a:endParaRPr>
          </a:p>
          <a:p>
            <a:pPr marL="457200" lvl="0" indent="-406400" algn="l" rtl="0">
              <a:lnSpc>
                <a:spcPct val="90000"/>
              </a:lnSpc>
              <a:spcBef>
                <a:spcPts val="1000"/>
              </a:spcBef>
              <a:spcAft>
                <a:spcPts val="0"/>
              </a:spcAft>
              <a:buSzPts val="2800"/>
              <a:buNone/>
            </a:pPr>
            <a:r>
              <a:rPr lang="fr-FR" sz="2000" i="1">
                <a:solidFill>
                  <a:srgbClr val="000000"/>
                </a:solidFill>
                <a:latin typeface="Arial"/>
                <a:ea typeface="Arial"/>
                <a:cs typeface="Arial"/>
                <a:sym typeface="Arial"/>
              </a:rPr>
              <a:t>Comme ajout à un point d’accès : </a:t>
            </a:r>
            <a:r>
              <a:rPr lang="fr-FR" sz="2000" i="1">
                <a:solidFill>
                  <a:srgbClr val="FF0000"/>
                </a:solidFill>
                <a:latin typeface="Arial"/>
                <a:ea typeface="Arial"/>
                <a:cs typeface="Arial"/>
                <a:sym typeface="Arial"/>
              </a:rPr>
              <a:t>Québec </a:t>
            </a:r>
            <a:endParaRPr sz="2000" i="1">
              <a:solidFill>
                <a:srgbClr val="FF0000"/>
              </a:solidFill>
              <a:latin typeface="Arial"/>
              <a:ea typeface="Arial"/>
              <a:cs typeface="Arial"/>
              <a:sym typeface="Arial"/>
            </a:endParaRPr>
          </a:p>
          <a:p>
            <a:pPr marL="457200" lvl="0" indent="-406400" algn="l" rtl="0">
              <a:lnSpc>
                <a:spcPct val="90000"/>
              </a:lnSpc>
              <a:spcBef>
                <a:spcPts val="1000"/>
              </a:spcBef>
              <a:spcAft>
                <a:spcPts val="0"/>
              </a:spcAft>
              <a:buSzPts val="2800"/>
              <a:buNone/>
            </a:pPr>
            <a:r>
              <a:rPr lang="fr-FR" sz="2000">
                <a:latin typeface="Arial"/>
                <a:ea typeface="Arial"/>
                <a:cs typeface="Arial"/>
                <a:sym typeface="Arial"/>
              </a:rPr>
              <a:t>110 2_</a:t>
            </a:r>
            <a:r>
              <a:rPr lang="fr-FR" sz="2000">
                <a:solidFill>
                  <a:srgbClr val="FF0000"/>
                </a:solidFill>
                <a:latin typeface="Arial"/>
                <a:ea typeface="Arial"/>
                <a:cs typeface="Arial"/>
                <a:sym typeface="Arial"/>
              </a:rPr>
              <a:t> </a:t>
            </a:r>
            <a:r>
              <a:rPr lang="fr-FR" sz="2000">
                <a:latin typeface="Arial"/>
                <a:ea typeface="Arial"/>
                <a:cs typeface="Arial"/>
                <a:sym typeface="Arial"/>
              </a:rPr>
              <a:t>Institut national des mines </a:t>
            </a:r>
            <a:r>
              <a:rPr lang="fr-FR" sz="2000">
                <a:solidFill>
                  <a:srgbClr val="FF0000"/>
                </a:solidFill>
                <a:latin typeface="Arial"/>
                <a:ea typeface="Arial"/>
                <a:cs typeface="Arial"/>
                <a:sym typeface="Arial"/>
              </a:rPr>
              <a:t>(Québec)</a:t>
            </a:r>
            <a:endParaRPr/>
          </a:p>
          <a:p>
            <a:pPr marL="457200" lvl="0" indent="-406400" algn="l" rtl="0">
              <a:lnSpc>
                <a:spcPct val="90000"/>
              </a:lnSpc>
              <a:spcBef>
                <a:spcPts val="1000"/>
              </a:spcBef>
              <a:spcAft>
                <a:spcPts val="0"/>
              </a:spcAft>
              <a:buSzPts val="2800"/>
              <a:buFont typeface="Arial"/>
              <a:buNone/>
            </a:pPr>
            <a:endParaRPr sz="2000">
              <a:solidFill>
                <a:srgbClr val="FF0000"/>
              </a:solidFill>
              <a:latin typeface="Arial"/>
              <a:ea typeface="Arial"/>
              <a:cs typeface="Arial"/>
              <a:sym typeface="Arial"/>
            </a:endParaRPr>
          </a:p>
          <a:p>
            <a:pPr marL="457200" lvl="0" indent="-406400" algn="l" rtl="0">
              <a:lnSpc>
                <a:spcPct val="90000"/>
              </a:lnSpc>
              <a:spcBef>
                <a:spcPts val="0"/>
              </a:spcBef>
              <a:spcAft>
                <a:spcPts val="0"/>
              </a:spcAft>
              <a:buSzPts val="2800"/>
              <a:buFont typeface="Arial"/>
              <a:buNone/>
            </a:pPr>
            <a:r>
              <a:rPr lang="fr-FR" sz="2000" i="1">
                <a:latin typeface="Arial"/>
                <a:ea typeface="Arial"/>
                <a:cs typeface="Arial"/>
                <a:sym typeface="Arial"/>
              </a:rPr>
              <a:t>Comme partie du nom privilégié d’une localité : </a:t>
            </a:r>
            <a:r>
              <a:rPr lang="fr-FR" sz="2000" i="1">
                <a:solidFill>
                  <a:srgbClr val="FF0000"/>
                </a:solidFill>
                <a:latin typeface="Arial"/>
                <a:ea typeface="Arial"/>
                <a:cs typeface="Arial"/>
                <a:sym typeface="Arial"/>
              </a:rPr>
              <a:t>Québec</a:t>
            </a:r>
            <a:endParaRPr/>
          </a:p>
          <a:p>
            <a:pPr marL="457200" lvl="0" indent="-406400" algn="l" rtl="0">
              <a:lnSpc>
                <a:spcPct val="90000"/>
              </a:lnSpc>
              <a:spcBef>
                <a:spcPts val="0"/>
              </a:spcBef>
              <a:spcAft>
                <a:spcPts val="0"/>
              </a:spcAft>
              <a:buSzPts val="2800"/>
              <a:buFont typeface="Arial"/>
              <a:buNone/>
            </a:pPr>
            <a:r>
              <a:rPr lang="fr-FR" sz="2000">
                <a:latin typeface="Arial"/>
                <a:ea typeface="Arial"/>
                <a:cs typeface="Arial"/>
                <a:sym typeface="Arial"/>
              </a:rPr>
              <a:t>151 	Trois-Rivières </a:t>
            </a:r>
            <a:r>
              <a:rPr lang="fr-FR" sz="2000">
                <a:solidFill>
                  <a:srgbClr val="FF0000"/>
                </a:solidFill>
                <a:latin typeface="Arial"/>
                <a:ea typeface="Arial"/>
                <a:cs typeface="Arial"/>
                <a:sym typeface="Arial"/>
              </a:rPr>
              <a:t>(Québec)</a:t>
            </a:r>
            <a:endParaRPr/>
          </a:p>
        </p:txBody>
      </p:sp>
      <p:sp>
        <p:nvSpPr>
          <p:cNvPr id="547" name="Google Shape;547;p65"/>
          <p:cNvSpPr txBox="1">
            <a:spLocks noGrp="1"/>
          </p:cNvSpPr>
          <p:nvPr>
            <p:ph type="body" idx="2"/>
          </p:nvPr>
        </p:nvSpPr>
        <p:spPr>
          <a:xfrm>
            <a:off x="6172200" y="1763840"/>
            <a:ext cx="5299364" cy="4530725"/>
          </a:xfrm>
          <a:prstGeom prst="rect">
            <a:avLst/>
          </a:prstGeom>
          <a:noFill/>
          <a:ln>
            <a:noFill/>
          </a:ln>
        </p:spPr>
        <p:txBody>
          <a:bodyPr spcFirstLastPara="1" wrap="square" lIns="91425" tIns="91425" rIns="91425" bIns="91425" anchor="t" anchorCtr="0">
            <a:noAutofit/>
          </a:bodyPr>
          <a:lstStyle/>
          <a:p>
            <a:pPr marL="803275" lvl="0" indent="-803275" algn="l" rtl="0">
              <a:lnSpc>
                <a:spcPct val="90000"/>
              </a:lnSpc>
              <a:spcBef>
                <a:spcPts val="0"/>
              </a:spcBef>
              <a:spcAft>
                <a:spcPts val="0"/>
              </a:spcAft>
              <a:buClr>
                <a:srgbClr val="000000"/>
              </a:buClr>
              <a:buSzPts val="2000"/>
              <a:buNone/>
            </a:pPr>
            <a:r>
              <a:rPr lang="fr-FR" sz="2000" i="1">
                <a:solidFill>
                  <a:srgbClr val="000000"/>
                </a:solidFill>
                <a:latin typeface="Arial"/>
                <a:ea typeface="Arial"/>
                <a:cs typeface="Arial"/>
                <a:sym typeface="Arial"/>
              </a:rPr>
              <a:t>	Notice d’autorité de nom pour la juridiction :</a:t>
            </a:r>
            <a:endParaRPr sz="2000">
              <a:latin typeface="Arial"/>
              <a:ea typeface="Arial"/>
              <a:cs typeface="Arial"/>
              <a:sym typeface="Arial"/>
            </a:endParaRPr>
          </a:p>
          <a:p>
            <a:pPr marL="803275" lvl="0" indent="-803275" algn="l" rtl="0">
              <a:lnSpc>
                <a:spcPct val="90000"/>
              </a:lnSpc>
              <a:spcBef>
                <a:spcPts val="1000"/>
              </a:spcBef>
              <a:spcAft>
                <a:spcPts val="0"/>
              </a:spcAft>
              <a:buClr>
                <a:srgbClr val="000000"/>
              </a:buClr>
              <a:buSzPts val="2000"/>
              <a:buNone/>
            </a:pPr>
            <a:r>
              <a:rPr lang="fr-FR" sz="2000">
                <a:solidFill>
                  <a:srgbClr val="000000"/>
                </a:solidFill>
                <a:latin typeface="Arial"/>
                <a:ea typeface="Arial"/>
                <a:cs typeface="Arial"/>
                <a:sym typeface="Arial"/>
              </a:rPr>
              <a:t>151	</a:t>
            </a:r>
            <a:r>
              <a:rPr lang="fr-FR" sz="2000">
                <a:solidFill>
                  <a:srgbClr val="451BF7"/>
                </a:solidFill>
                <a:latin typeface="Arial"/>
                <a:ea typeface="Arial"/>
                <a:cs typeface="Arial"/>
                <a:sym typeface="Arial"/>
              </a:rPr>
              <a:t>Congo (République démocratique)</a:t>
            </a:r>
            <a:endParaRPr/>
          </a:p>
          <a:p>
            <a:pPr marL="803275" lvl="0" indent="-803275" algn="l" rtl="0">
              <a:lnSpc>
                <a:spcPct val="90000"/>
              </a:lnSpc>
              <a:spcBef>
                <a:spcPts val="1000"/>
              </a:spcBef>
              <a:spcAft>
                <a:spcPts val="0"/>
              </a:spcAft>
              <a:buSzPts val="2000"/>
              <a:buNone/>
            </a:pPr>
            <a:endParaRPr sz="1800">
              <a:solidFill>
                <a:srgbClr val="451BF8"/>
              </a:solidFill>
              <a:latin typeface="Arial"/>
              <a:ea typeface="Arial"/>
              <a:cs typeface="Arial"/>
              <a:sym typeface="Arial"/>
            </a:endParaRPr>
          </a:p>
          <a:p>
            <a:pPr marL="803275" lvl="0" indent="-803275" algn="l" rtl="0">
              <a:lnSpc>
                <a:spcPct val="90000"/>
              </a:lnSpc>
              <a:spcBef>
                <a:spcPts val="1000"/>
              </a:spcBef>
              <a:spcAft>
                <a:spcPts val="0"/>
              </a:spcAft>
              <a:buClr>
                <a:srgbClr val="000000"/>
              </a:buClr>
              <a:buSzPts val="2000"/>
              <a:buNone/>
            </a:pPr>
            <a:r>
              <a:rPr lang="fr-FR" sz="2000" i="1">
                <a:solidFill>
                  <a:srgbClr val="000000"/>
                </a:solidFill>
                <a:latin typeface="Arial"/>
                <a:ea typeface="Arial"/>
                <a:cs typeface="Arial"/>
                <a:sym typeface="Arial"/>
              </a:rPr>
              <a:t>Forme du nom dans la 370 :</a:t>
            </a:r>
            <a:endParaRPr sz="1800" i="1">
              <a:solidFill>
                <a:srgbClr val="000000"/>
              </a:solidFill>
              <a:latin typeface="Arial"/>
              <a:ea typeface="Arial"/>
              <a:cs typeface="Arial"/>
              <a:sym typeface="Arial"/>
            </a:endParaRPr>
          </a:p>
          <a:p>
            <a:pPr marL="803275" lvl="0" indent="-803275" algn="l" rtl="0">
              <a:lnSpc>
                <a:spcPct val="90000"/>
              </a:lnSpc>
              <a:spcBef>
                <a:spcPts val="1000"/>
              </a:spcBef>
              <a:spcAft>
                <a:spcPts val="0"/>
              </a:spcAft>
              <a:buClr>
                <a:srgbClr val="000000"/>
              </a:buClr>
              <a:buSzPts val="2000"/>
              <a:buNone/>
            </a:pPr>
            <a:r>
              <a:rPr lang="fr-FR" sz="2000">
                <a:latin typeface="Arial"/>
                <a:ea typeface="Arial"/>
                <a:cs typeface="Arial"/>
                <a:sym typeface="Arial"/>
              </a:rPr>
              <a:t>370 	$c </a:t>
            </a:r>
            <a:r>
              <a:rPr lang="fr-FR" sz="2000">
                <a:solidFill>
                  <a:srgbClr val="451BF7"/>
                </a:solidFill>
                <a:latin typeface="Arial"/>
                <a:ea typeface="Arial"/>
                <a:cs typeface="Arial"/>
                <a:sym typeface="Arial"/>
              </a:rPr>
              <a:t>Congo (République démocratique) </a:t>
            </a:r>
            <a:r>
              <a:rPr lang="fr-FR" sz="2000">
                <a:solidFill>
                  <a:srgbClr val="FF0000"/>
                </a:solidFill>
                <a:latin typeface="Arial"/>
                <a:ea typeface="Arial"/>
                <a:cs typeface="Arial"/>
                <a:sym typeface="Arial"/>
              </a:rPr>
              <a:t>$2 lacnaf</a:t>
            </a:r>
            <a:endParaRPr sz="2000" i="1">
              <a:solidFill>
                <a:srgbClr val="000000"/>
              </a:solidFill>
              <a:latin typeface="Arial"/>
              <a:ea typeface="Arial"/>
              <a:cs typeface="Arial"/>
              <a:sym typeface="Arial"/>
            </a:endParaRPr>
          </a:p>
          <a:p>
            <a:pPr marL="803275" lvl="0" indent="-803275" algn="l" rtl="0">
              <a:lnSpc>
                <a:spcPct val="90000"/>
              </a:lnSpc>
              <a:spcBef>
                <a:spcPts val="1000"/>
              </a:spcBef>
              <a:spcAft>
                <a:spcPts val="0"/>
              </a:spcAft>
              <a:buClr>
                <a:srgbClr val="000000"/>
              </a:buClr>
              <a:buSzPts val="2000"/>
              <a:buNone/>
            </a:pPr>
            <a:endParaRPr sz="1800">
              <a:solidFill>
                <a:srgbClr val="FF0000"/>
              </a:solidFill>
              <a:latin typeface="Arial"/>
              <a:ea typeface="Arial"/>
              <a:cs typeface="Arial"/>
              <a:sym typeface="Arial"/>
            </a:endParaRPr>
          </a:p>
          <a:p>
            <a:pPr marL="803275" lvl="0" indent="-803275" algn="l" rtl="0">
              <a:lnSpc>
                <a:spcPct val="90000"/>
              </a:lnSpc>
              <a:spcBef>
                <a:spcPts val="1000"/>
              </a:spcBef>
              <a:spcAft>
                <a:spcPts val="0"/>
              </a:spcAft>
              <a:buClr>
                <a:srgbClr val="000000"/>
              </a:buClr>
              <a:buSzPts val="2000"/>
              <a:buNone/>
            </a:pPr>
            <a:r>
              <a:rPr lang="fr-FR" sz="2000" i="1">
                <a:latin typeface="Arial"/>
                <a:ea typeface="Arial"/>
                <a:cs typeface="Arial"/>
                <a:sym typeface="Arial"/>
              </a:rPr>
              <a:t>Comme ajout à un point d’accès : </a:t>
            </a:r>
            <a:r>
              <a:rPr lang="fr-FR" sz="2000" i="1">
                <a:solidFill>
                  <a:srgbClr val="FF0000"/>
                </a:solidFill>
                <a:latin typeface="Arial"/>
                <a:ea typeface="Arial"/>
                <a:cs typeface="Arial"/>
                <a:sym typeface="Arial"/>
              </a:rPr>
              <a:t>Congo</a:t>
            </a:r>
            <a:endParaRPr/>
          </a:p>
          <a:p>
            <a:pPr marL="803275" lvl="0" indent="-803275" algn="l" rtl="0">
              <a:lnSpc>
                <a:spcPct val="90000"/>
              </a:lnSpc>
              <a:spcBef>
                <a:spcPts val="1000"/>
              </a:spcBef>
              <a:spcAft>
                <a:spcPts val="0"/>
              </a:spcAft>
              <a:buClr>
                <a:srgbClr val="FF0000"/>
              </a:buClr>
              <a:buSzPts val="2000"/>
              <a:buNone/>
            </a:pPr>
            <a:r>
              <a:rPr lang="fr-FR" sz="2000">
                <a:latin typeface="Arial"/>
                <a:ea typeface="Arial"/>
                <a:cs typeface="Arial"/>
                <a:sym typeface="Arial"/>
              </a:rPr>
              <a:t>110 2_ Archives nationales </a:t>
            </a:r>
            <a:r>
              <a:rPr lang="fr-FR" sz="2000">
                <a:solidFill>
                  <a:srgbClr val="FF0000"/>
                </a:solidFill>
                <a:latin typeface="Arial"/>
                <a:ea typeface="Arial"/>
                <a:cs typeface="Arial"/>
                <a:sym typeface="Arial"/>
              </a:rPr>
              <a:t>(Congo)</a:t>
            </a:r>
            <a:endParaRPr/>
          </a:p>
          <a:p>
            <a:pPr marL="803275" lvl="0" indent="-803275" algn="l" rtl="0">
              <a:lnSpc>
                <a:spcPct val="90000"/>
              </a:lnSpc>
              <a:spcBef>
                <a:spcPts val="1000"/>
              </a:spcBef>
              <a:spcAft>
                <a:spcPts val="0"/>
              </a:spcAft>
              <a:buClr>
                <a:srgbClr val="FF0000"/>
              </a:buClr>
              <a:buSzPts val="2000"/>
              <a:buNone/>
            </a:pPr>
            <a:r>
              <a:rPr lang="fr-FR" sz="1800">
                <a:solidFill>
                  <a:srgbClr val="FF0000"/>
                </a:solidFill>
                <a:latin typeface="Arial"/>
                <a:ea typeface="Arial"/>
                <a:cs typeface="Arial"/>
                <a:sym typeface="Arial"/>
              </a:rPr>
              <a:t>	 </a:t>
            </a:r>
            <a:endParaRPr sz="2000">
              <a:latin typeface="Arial"/>
              <a:ea typeface="Arial"/>
              <a:cs typeface="Arial"/>
              <a:sym typeface="Arial"/>
            </a:endParaRPr>
          </a:p>
          <a:p>
            <a:pPr marL="803275" lvl="0" indent="-803275" algn="l" rtl="0">
              <a:lnSpc>
                <a:spcPct val="90000"/>
              </a:lnSpc>
              <a:spcBef>
                <a:spcPts val="1000"/>
              </a:spcBef>
              <a:spcAft>
                <a:spcPts val="0"/>
              </a:spcAft>
              <a:buClr>
                <a:srgbClr val="000000"/>
              </a:buClr>
              <a:buSzPts val="2000"/>
              <a:buNone/>
            </a:pPr>
            <a:r>
              <a:rPr lang="fr-FR" sz="2000" i="1">
                <a:solidFill>
                  <a:srgbClr val="000000"/>
                </a:solidFill>
                <a:latin typeface="Arial"/>
                <a:ea typeface="Arial"/>
                <a:cs typeface="Arial"/>
                <a:sym typeface="Arial"/>
              </a:rPr>
              <a:t>Comme partie du nom privilégié d’une localité : </a:t>
            </a:r>
            <a:r>
              <a:rPr lang="fr-FR" sz="2000" i="1">
                <a:solidFill>
                  <a:srgbClr val="FF0000"/>
                </a:solidFill>
                <a:latin typeface="Arial"/>
                <a:ea typeface="Arial"/>
                <a:cs typeface="Arial"/>
                <a:sym typeface="Arial"/>
              </a:rPr>
              <a:t>Congo</a:t>
            </a:r>
            <a:endParaRPr/>
          </a:p>
          <a:p>
            <a:pPr marL="803275" lvl="0" indent="-803275" algn="l" rtl="0">
              <a:lnSpc>
                <a:spcPct val="90000"/>
              </a:lnSpc>
              <a:spcBef>
                <a:spcPts val="1000"/>
              </a:spcBef>
              <a:spcAft>
                <a:spcPts val="0"/>
              </a:spcAft>
              <a:buClr>
                <a:srgbClr val="000000"/>
              </a:buClr>
              <a:buSzPts val="2000"/>
              <a:buNone/>
            </a:pPr>
            <a:r>
              <a:rPr lang="fr-FR" sz="2000">
                <a:solidFill>
                  <a:srgbClr val="000000"/>
                </a:solidFill>
                <a:latin typeface="Arial"/>
                <a:ea typeface="Arial"/>
                <a:cs typeface="Arial"/>
                <a:sym typeface="Arial"/>
              </a:rPr>
              <a:t>151 	Niangara </a:t>
            </a:r>
            <a:r>
              <a:rPr lang="fr-FR" sz="2000">
                <a:solidFill>
                  <a:srgbClr val="FF0000"/>
                </a:solidFill>
                <a:latin typeface="Arial"/>
                <a:ea typeface="Arial"/>
                <a:cs typeface="Arial"/>
                <a:sym typeface="Arial"/>
              </a:rPr>
              <a:t>(Congo)</a:t>
            </a:r>
            <a:endParaRPr sz="2000">
              <a:latin typeface="Arial"/>
              <a:ea typeface="Arial"/>
              <a:cs typeface="Arial"/>
              <a:sym typeface="Arial"/>
            </a:endParaRPr>
          </a:p>
        </p:txBody>
      </p:sp>
      <p:sp>
        <p:nvSpPr>
          <p:cNvPr id="548" name="Google Shape;548;p6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549" name="Google Shape;54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6"/>
          <p:cNvSpPr txBox="1">
            <a:spLocks noGrp="1"/>
          </p:cNvSpPr>
          <p:nvPr>
            <p:ph type="title"/>
          </p:nvPr>
        </p:nvSpPr>
        <p:spPr>
          <a:xfrm>
            <a:off x="838200" y="365126"/>
            <a:ext cx="10515600" cy="10101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520"/>
              <a:buFont typeface="Arial"/>
              <a:buNone/>
            </a:pPr>
            <a:r>
              <a:rPr lang="fr-FR" sz="2520" b="0" i="0" u="none" strike="noStrike" cap="none">
                <a:solidFill>
                  <a:schemeClr val="dk1"/>
                </a:solidFill>
                <a:latin typeface="Arial"/>
                <a:ea typeface="Arial"/>
                <a:cs typeface="Arial"/>
                <a:sym typeface="Arial"/>
              </a:rPr>
              <a:t>Enregistrement du nom privilégié ‐ Noms de lieux pour les juridictions</a:t>
            </a:r>
            <a:br>
              <a:rPr lang="fr-FR" sz="2880" b="0" i="0" u="none" strike="noStrike" cap="none">
                <a:solidFill>
                  <a:schemeClr val="dk1"/>
                </a:solidFill>
                <a:latin typeface="Arial"/>
                <a:ea typeface="Arial"/>
                <a:cs typeface="Arial"/>
                <a:sym typeface="Arial"/>
              </a:rPr>
            </a:br>
            <a:r>
              <a:rPr lang="fr-FR" sz="2520" b="0" i="0" u="none" strike="noStrike" cap="none">
                <a:solidFill>
                  <a:schemeClr val="dk1"/>
                </a:solidFill>
                <a:latin typeface="Arial"/>
                <a:ea typeface="Arial"/>
                <a:cs typeface="Arial"/>
                <a:sym typeface="Arial"/>
              </a:rPr>
              <a:t>(RDA 16.2.2.8)</a:t>
            </a:r>
            <a:endParaRPr sz="2520" b="0" i="0" u="none" strike="noStrike" cap="none">
              <a:solidFill>
                <a:schemeClr val="dk1"/>
              </a:solidFill>
              <a:latin typeface="Arial"/>
              <a:ea typeface="Arial"/>
              <a:cs typeface="Arial"/>
              <a:sym typeface="Arial"/>
            </a:endParaRPr>
          </a:p>
        </p:txBody>
      </p:sp>
      <p:sp>
        <p:nvSpPr>
          <p:cNvPr id="555" name="Google Shape;555;p66"/>
          <p:cNvSpPr txBox="1">
            <a:spLocks noGrp="1"/>
          </p:cNvSpPr>
          <p:nvPr>
            <p:ph type="body" idx="1"/>
          </p:nvPr>
        </p:nvSpPr>
        <p:spPr>
          <a:xfrm>
            <a:off x="838200" y="1375250"/>
            <a:ext cx="10189191" cy="458689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300"/>
              <a:buFont typeface="Arial"/>
              <a:buChar char="•"/>
            </a:pPr>
            <a:r>
              <a:rPr lang="fr-FR" sz="2300" b="0" i="0" u="none" strike="noStrike" cap="none">
                <a:solidFill>
                  <a:schemeClr val="dk1"/>
                </a:solidFill>
                <a:latin typeface="Arial"/>
                <a:ea typeface="Arial"/>
                <a:cs typeface="Arial"/>
                <a:sym typeface="Arial"/>
              </a:rPr>
              <a:t>Si la première partie d’un nom de lieu est un terme indiquant un type de juridiction et que le lieu est couramment classé sous une autre partie de son nom dans les listes publiées dans la langue du pays dans lequel il est situé, omettre le terme indiquant un type de juridiction</a:t>
            </a:r>
            <a:endParaRPr sz="2300" b="0" i="0" u="none" strike="noStrike" cap="none">
              <a:solidFill>
                <a:schemeClr val="dk1"/>
              </a:solidFill>
              <a:latin typeface="Arial"/>
              <a:ea typeface="Arial"/>
              <a:cs typeface="Arial"/>
              <a:sym typeface="Arial"/>
            </a:endParaRPr>
          </a:p>
          <a:p>
            <a:pPr marL="450850" lvl="0" indent="0" algn="l" rtl="0">
              <a:lnSpc>
                <a:spcPct val="90000"/>
              </a:lnSpc>
              <a:spcBef>
                <a:spcPts val="1000"/>
              </a:spcBef>
              <a:spcAft>
                <a:spcPts val="0"/>
              </a:spcAft>
              <a:buSzPts val="2300"/>
              <a:buNone/>
            </a:pPr>
            <a:r>
              <a:rPr lang="fr-FR" sz="2300" b="0" i="0" u="none" strike="noStrike" cap="none">
                <a:latin typeface="Arial"/>
                <a:ea typeface="Arial"/>
                <a:cs typeface="Arial"/>
                <a:sym typeface="Arial"/>
              </a:rPr>
              <a:t>Kerry (</a:t>
            </a:r>
            <a:r>
              <a:rPr lang="fr-FR" sz="2300">
                <a:latin typeface="Arial"/>
                <a:ea typeface="Arial"/>
                <a:cs typeface="Arial"/>
                <a:sym typeface="Arial"/>
              </a:rPr>
              <a:t>Irlande</a:t>
            </a:r>
            <a:r>
              <a:rPr lang="fr-FR" sz="2300" b="0" i="0" u="none" strike="noStrike" cap="none">
                <a:latin typeface="Arial"/>
                <a:ea typeface="Arial"/>
                <a:cs typeface="Arial"/>
                <a:sym typeface="Arial"/>
              </a:rPr>
              <a:t>) </a:t>
            </a:r>
            <a:r>
              <a:rPr lang="fr-FR" sz="2300" b="1" i="1" u="none" strike="noStrike" cap="none">
                <a:latin typeface="Arial"/>
                <a:ea typeface="Arial"/>
                <a:cs typeface="Arial"/>
                <a:sym typeface="Arial"/>
              </a:rPr>
              <a:t>non </a:t>
            </a:r>
            <a:r>
              <a:rPr lang="fr-FR" sz="2300">
                <a:latin typeface="Arial"/>
                <a:ea typeface="Arial"/>
                <a:cs typeface="Arial"/>
                <a:sym typeface="Arial"/>
              </a:rPr>
              <a:t>Comté de</a:t>
            </a:r>
            <a:r>
              <a:rPr lang="fr-FR" sz="2300" b="0" i="0" u="none" strike="noStrike" cap="none">
                <a:latin typeface="Arial"/>
                <a:ea typeface="Arial"/>
                <a:cs typeface="Arial"/>
                <a:sym typeface="Arial"/>
              </a:rPr>
              <a:t> Kerry (</a:t>
            </a:r>
            <a:r>
              <a:rPr lang="fr-FR" sz="2300">
                <a:latin typeface="Arial"/>
                <a:ea typeface="Arial"/>
                <a:cs typeface="Arial"/>
                <a:sym typeface="Arial"/>
              </a:rPr>
              <a:t>Irlande</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a:latin typeface="Arial"/>
                <a:ea typeface="Arial"/>
                <a:cs typeface="Arial"/>
                <a:sym typeface="Arial"/>
              </a:rPr>
              <a:t>Ostholstein </a:t>
            </a:r>
            <a:r>
              <a:rPr lang="fr-FR" sz="2300">
                <a:latin typeface="Arial"/>
                <a:ea typeface="Arial"/>
                <a:cs typeface="Arial"/>
                <a:sym typeface="Arial"/>
              </a:rPr>
              <a:t>(Allemagne)</a:t>
            </a:r>
            <a:r>
              <a:rPr lang="fr-FR" sz="2300" b="0" i="0" u="none" strike="noStrike" cap="none">
                <a:latin typeface="Arial"/>
                <a:ea typeface="Arial"/>
                <a:cs typeface="Arial"/>
                <a:sym typeface="Arial"/>
              </a:rPr>
              <a:t> </a:t>
            </a:r>
            <a:r>
              <a:rPr lang="fr-FR" sz="2300" b="1" i="1" u="none" strike="noStrike" cap="none">
                <a:latin typeface="Arial"/>
                <a:ea typeface="Arial"/>
                <a:cs typeface="Arial"/>
                <a:sym typeface="Arial"/>
              </a:rPr>
              <a:t>non </a:t>
            </a:r>
            <a:r>
              <a:rPr lang="fr-FR" sz="2300" b="0" i="0" u="none" strike="noStrike" cap="none">
                <a:latin typeface="Arial"/>
                <a:ea typeface="Arial"/>
                <a:cs typeface="Arial"/>
                <a:sym typeface="Arial"/>
              </a:rPr>
              <a:t>Kreis Ostholstein </a:t>
            </a:r>
            <a:r>
              <a:rPr lang="fr-FR" sz="2300">
                <a:latin typeface="Arial"/>
                <a:ea typeface="Arial"/>
                <a:cs typeface="Arial"/>
                <a:sym typeface="Arial"/>
              </a:rPr>
              <a:t>(Allemagne)</a:t>
            </a:r>
            <a:endParaRPr sz="2300" b="0" i="0" u="none" strike="noStrike" cap="none">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300" b="1" i="1" u="none" strike="noStrike" cap="none">
                <a:solidFill>
                  <a:schemeClr val="dk1"/>
                </a:solidFill>
                <a:latin typeface="Arial"/>
                <a:ea typeface="Arial"/>
                <a:cs typeface="Arial"/>
                <a:sym typeface="Arial"/>
              </a:rPr>
              <a:t>	mais</a:t>
            </a:r>
            <a:endParaRPr sz="2300" b="1" i="1" u="none" strike="noStrike" cap="none">
              <a:solidFill>
                <a:schemeClr val="dk1"/>
              </a:solidFill>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a:latin typeface="Arial"/>
                <a:ea typeface="Arial"/>
                <a:cs typeface="Arial"/>
                <a:sym typeface="Arial"/>
              </a:rPr>
              <a:t>Città di Castello (</a:t>
            </a:r>
            <a:r>
              <a:rPr lang="fr-FR" sz="2300">
                <a:latin typeface="Arial"/>
                <a:ea typeface="Arial"/>
                <a:cs typeface="Arial"/>
                <a:sym typeface="Arial"/>
              </a:rPr>
              <a:t>Italie</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a:latin typeface="Arial"/>
                <a:ea typeface="Arial"/>
                <a:cs typeface="Arial"/>
                <a:sym typeface="Arial"/>
              </a:rPr>
              <a:t>Ciudad Juárez (</a:t>
            </a:r>
            <a:r>
              <a:rPr lang="fr-FR" sz="2300">
                <a:latin typeface="Arial"/>
                <a:ea typeface="Arial"/>
                <a:cs typeface="Arial"/>
                <a:sym typeface="Arial"/>
              </a:rPr>
              <a:t>Mexique</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a:solidFill>
                  <a:schemeClr val="dk1"/>
                </a:solidFill>
                <a:latin typeface="Arial"/>
                <a:ea typeface="Arial"/>
                <a:cs typeface="Arial"/>
                <a:sym typeface="Arial"/>
              </a:rPr>
              <a:t>District of Columbia</a:t>
            </a:r>
            <a:endParaRPr sz="2300" b="0" i="0" u="none" strike="noStrike" cap="none">
              <a:solidFill>
                <a:schemeClr val="dk1"/>
              </a:solidFill>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a:latin typeface="Arial"/>
                <a:ea typeface="Arial"/>
                <a:cs typeface="Arial"/>
                <a:sym typeface="Arial"/>
              </a:rPr>
              <a:t>Distrito Federal (</a:t>
            </a:r>
            <a:r>
              <a:rPr lang="fr-FR" sz="2300">
                <a:latin typeface="Arial"/>
                <a:ea typeface="Arial"/>
                <a:cs typeface="Arial"/>
                <a:sym typeface="Arial"/>
              </a:rPr>
              <a:t>Brésil</a:t>
            </a:r>
            <a:r>
              <a:rPr lang="fr-FR" sz="2300" b="0" i="0" u="none" strike="noStrike" cap="none">
                <a:latin typeface="Arial"/>
                <a:ea typeface="Arial"/>
                <a:cs typeface="Arial"/>
                <a:sym typeface="Arial"/>
              </a:rPr>
              <a:t>)</a:t>
            </a:r>
            <a:endParaRPr/>
          </a:p>
        </p:txBody>
      </p:sp>
      <p:sp>
        <p:nvSpPr>
          <p:cNvPr id="556" name="Google Shape;55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557" name="Google Shape;55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67"/>
          <p:cNvSpPr txBox="1">
            <a:spLocks noGrp="1"/>
          </p:cNvSpPr>
          <p:nvPr>
            <p:ph type="title"/>
          </p:nvPr>
        </p:nvSpPr>
        <p:spPr>
          <a:xfrm>
            <a:off x="838200" y="477074"/>
            <a:ext cx="10515600" cy="10101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520"/>
              <a:buFont typeface="Arial"/>
              <a:buNone/>
            </a:pPr>
            <a:r>
              <a:rPr lang="fr-FR" sz="2520" b="0" i="0" u="none" strike="noStrike" cap="none">
                <a:solidFill>
                  <a:schemeClr val="dk1"/>
                </a:solidFill>
                <a:latin typeface="Arial"/>
                <a:ea typeface="Arial"/>
                <a:cs typeface="Arial"/>
                <a:sym typeface="Arial"/>
              </a:rPr>
              <a:t>Enregistrement du nom privilégié ‐ Noms de lieux pour les juridictions</a:t>
            </a:r>
            <a:br>
              <a:rPr lang="fr-FR" sz="2880" b="0" i="0" u="none" strike="noStrike" cap="none">
                <a:solidFill>
                  <a:schemeClr val="dk1"/>
                </a:solidFill>
                <a:latin typeface="Arial"/>
                <a:ea typeface="Arial"/>
                <a:cs typeface="Arial"/>
                <a:sym typeface="Arial"/>
              </a:rPr>
            </a:br>
            <a:r>
              <a:rPr lang="fr-FR" sz="2520" b="0" i="0" u="none" strike="noStrike" cap="none">
                <a:solidFill>
                  <a:schemeClr val="dk1"/>
                </a:solidFill>
                <a:latin typeface="Arial"/>
                <a:ea typeface="Arial"/>
                <a:cs typeface="Arial"/>
                <a:sym typeface="Arial"/>
              </a:rPr>
              <a:t>(RDA 16.2.2.8)</a:t>
            </a:r>
            <a:endParaRPr sz="2520" b="0" i="0" u="none" strike="noStrike" cap="none">
              <a:solidFill>
                <a:schemeClr val="dk1"/>
              </a:solidFill>
              <a:latin typeface="Arial"/>
              <a:ea typeface="Arial"/>
              <a:cs typeface="Arial"/>
              <a:sym typeface="Arial"/>
            </a:endParaRPr>
          </a:p>
        </p:txBody>
      </p:sp>
      <p:sp>
        <p:nvSpPr>
          <p:cNvPr id="563" name="Google Shape;563;p67"/>
          <p:cNvSpPr txBox="1">
            <a:spLocks noGrp="1"/>
          </p:cNvSpPr>
          <p:nvPr>
            <p:ph type="body" idx="1"/>
          </p:nvPr>
        </p:nvSpPr>
        <p:spPr>
          <a:xfrm>
            <a:off x="838200" y="1719617"/>
            <a:ext cx="9534099" cy="444760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fr-FR" sz="2400" b="0" i="0" u="none" strike="noStrike" cap="none">
                <a:solidFill>
                  <a:schemeClr val="dk1"/>
                </a:solidFill>
                <a:latin typeface="Arial"/>
                <a:ea typeface="Arial"/>
                <a:cs typeface="Arial"/>
                <a:sym typeface="Arial"/>
              </a:rPr>
              <a:t>Si le nom d’un lieu </a:t>
            </a:r>
            <a:r>
              <a:rPr lang="fr-FR" sz="2400" b="0" i="1" u="none" strike="noStrike" cap="none">
                <a:solidFill>
                  <a:schemeClr val="dk1"/>
                </a:solidFill>
                <a:latin typeface="Arial"/>
                <a:ea typeface="Arial"/>
                <a:cs typeface="Arial"/>
                <a:sym typeface="Arial"/>
              </a:rPr>
              <a:t>autre que le nom d’une municipalité ou d’une </a:t>
            </a:r>
            <a:endParaRPr sz="2400" b="0" i="1"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1" u="none" strike="noStrike" cap="none">
                <a:solidFill>
                  <a:schemeClr val="dk1"/>
                </a:solidFill>
                <a:latin typeface="Arial"/>
                <a:ea typeface="Arial"/>
                <a:cs typeface="Arial"/>
                <a:sym typeface="Arial"/>
              </a:rPr>
              <a:t>ville </a:t>
            </a:r>
            <a:r>
              <a:rPr lang="fr-FR" sz="2400" b="0" i="0" u="none" strike="noStrike" cap="none">
                <a:solidFill>
                  <a:schemeClr val="dk1"/>
                </a:solidFill>
                <a:latin typeface="Arial"/>
                <a:ea typeface="Arial"/>
                <a:cs typeface="Arial"/>
                <a:sym typeface="Arial"/>
              </a:rPr>
              <a:t>n’inclut pas de terme indiquant un type de juridiction</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et que le nom de lieu sert de nom conventionnel à </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un gouvernement, appliquer les instructions données sous 11.13.1.6.</a:t>
            </a:r>
            <a:endParaRPr/>
          </a:p>
          <a:p>
            <a:pPr marL="0" marR="0" lvl="0" indent="0" algn="l" rtl="0">
              <a:lnSpc>
                <a:spcPct val="90000"/>
              </a:lnSpc>
              <a:spcBef>
                <a:spcPts val="12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11.13.1.6 : Ajouter un terme désignant le type de juridiction</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au nom d’un gouvernement </a:t>
            </a:r>
            <a:r>
              <a:rPr lang="fr-FR" sz="2400" b="0" i="1" u="none" strike="noStrike" cap="none">
                <a:solidFill>
                  <a:schemeClr val="dk1"/>
                </a:solidFill>
                <a:latin typeface="Arial"/>
                <a:ea typeface="Arial"/>
                <a:cs typeface="Arial"/>
                <a:sym typeface="Arial"/>
              </a:rPr>
              <a:t>autre que celui d’une municipalité ou </a:t>
            </a:r>
            <a:endParaRPr sz="2400" b="0" i="1"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1" u="none" strike="noStrike" cap="none">
                <a:solidFill>
                  <a:schemeClr val="dk1"/>
                </a:solidFill>
                <a:latin typeface="Arial"/>
                <a:ea typeface="Arial"/>
                <a:cs typeface="Arial"/>
                <a:sym typeface="Arial"/>
              </a:rPr>
              <a:t>d’une ville </a:t>
            </a:r>
            <a:r>
              <a:rPr lang="fr-FR" sz="2400" b="0" i="0" u="none" strike="noStrike" cap="none">
                <a:solidFill>
                  <a:schemeClr val="dk1"/>
                </a:solidFill>
                <a:latin typeface="Arial"/>
                <a:ea typeface="Arial"/>
                <a:cs typeface="Arial"/>
                <a:sym typeface="Arial"/>
              </a:rPr>
              <a:t>(voir 11.7.1.5), s’il est nécessaire d’établir une </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distinction entre des points d’accès de deux ou plusieurs </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gouvernements portant le même nom ou des noms si semblables </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qu’ils pourraient être confondus.</a:t>
            </a:r>
            <a:endParaRPr sz="2300" b="0" i="0" u="none" strike="noStrike" cap="none">
              <a:solidFill>
                <a:schemeClr val="dk1"/>
              </a:solidFill>
              <a:latin typeface="Arial"/>
              <a:ea typeface="Arial"/>
              <a:cs typeface="Arial"/>
              <a:sym typeface="Arial"/>
            </a:endParaRPr>
          </a:p>
        </p:txBody>
      </p:sp>
      <p:sp>
        <p:nvSpPr>
          <p:cNvPr id="564" name="Google Shape;56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565" name="Google Shape;56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8"/>
          <p:cNvSpPr txBox="1">
            <a:spLocks noGrp="1"/>
          </p:cNvSpPr>
          <p:nvPr>
            <p:ph type="body" idx="1"/>
          </p:nvPr>
        </p:nvSpPr>
        <p:spPr>
          <a:xfrm>
            <a:off x="6686834" y="303322"/>
            <a:ext cx="5376081" cy="59260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Cork (</a:t>
            </a:r>
            <a:r>
              <a:rPr lang="fr-FR" sz="1900">
                <a:latin typeface="Arial"/>
                <a:ea typeface="Arial"/>
                <a:cs typeface="Arial"/>
                <a:sym typeface="Arial"/>
              </a:rPr>
              <a:t>Irlande</a:t>
            </a:r>
            <a:r>
              <a:rPr lang="fr-FR" sz="1900" b="0" i="0" u="none" strike="noStrike" cap="none">
                <a:latin typeface="Arial"/>
                <a:ea typeface="Arial"/>
                <a:cs typeface="Arial"/>
                <a:sym typeface="Arial"/>
              </a:rPr>
              <a:t> : </a:t>
            </a:r>
            <a:r>
              <a:rPr lang="fr-FR" sz="1900">
                <a:latin typeface="Arial"/>
                <a:ea typeface="Arial"/>
                <a:cs typeface="Arial"/>
                <a:sym typeface="Arial"/>
              </a:rPr>
              <a:t>Comté</a:t>
            </a:r>
            <a:r>
              <a:rPr lang="fr-FR" sz="1900" b="0" i="0" u="none" strike="noStrike" cap="none">
                <a:latin typeface="Arial"/>
                <a:ea typeface="Arial"/>
                <a:cs typeface="Arial"/>
                <a:sym typeface="Arial"/>
              </a:rPr>
              <a:t>)</a:t>
            </a:r>
            <a:endParaRPr sz="1900" b="0" i="0" u="none" strike="noStrike" cap="none">
              <a:latin typeface="Arial"/>
              <a:ea typeface="Arial"/>
              <a:cs typeface="Arial"/>
              <a:sym typeface="Arial"/>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a:t>
            </a:r>
            <a:r>
              <a:rPr lang="fr-FR" sz="1900">
                <a:latin typeface="Arial"/>
                <a:ea typeface="Arial"/>
                <a:cs typeface="Arial"/>
                <a:sym typeface="Arial"/>
              </a:rPr>
              <a:t>Comtés</a:t>
            </a:r>
            <a:r>
              <a:rPr lang="fr-FR" sz="1900" b="0" i="0" u="none" strike="noStrike" cap="none">
                <a:latin typeface="Arial"/>
                <a:ea typeface="Arial"/>
                <a:cs typeface="Arial"/>
                <a:sym typeface="Arial"/>
              </a:rPr>
              <a:t> $2 </a:t>
            </a:r>
            <a:r>
              <a:rPr lang="fr-FR" sz="1900">
                <a:latin typeface="Arial"/>
                <a:ea typeface="Arial"/>
                <a:cs typeface="Arial"/>
                <a:sym typeface="Arial"/>
              </a:rPr>
              <a:t>rvm</a:t>
            </a:r>
            <a:endParaRPr sz="1900" b="0" i="0" u="none" strike="noStrike" cap="none">
              <a:latin typeface="Arial"/>
              <a:ea typeface="Arial"/>
              <a:cs typeface="Arial"/>
              <a:sym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Guadalajara (</a:t>
            </a:r>
            <a:r>
              <a:rPr lang="fr-FR" sz="1900">
                <a:latin typeface="Arial"/>
                <a:ea typeface="Arial"/>
                <a:cs typeface="Arial"/>
                <a:sym typeface="Arial"/>
              </a:rPr>
              <a:t>Espagne</a:t>
            </a:r>
            <a:r>
              <a:rPr lang="fr-FR" sz="1900" b="0" i="0" u="none" strike="noStrike" cap="none">
                <a:latin typeface="Arial"/>
                <a:ea typeface="Arial"/>
                <a:cs typeface="Arial"/>
                <a:sym typeface="Arial"/>
              </a:rPr>
              <a:t> : Province)</a:t>
            </a:r>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$b Province</a:t>
            </a:r>
            <a:endParaRPr sz="1900" b="0" i="0" u="none" strike="noStrike" cap="none">
              <a:latin typeface="Arial"/>
              <a:ea typeface="Arial"/>
              <a:cs typeface="Arial"/>
              <a:sym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Lublin (</a:t>
            </a:r>
            <a:r>
              <a:rPr lang="fr-FR" sz="1900">
                <a:latin typeface="Arial"/>
                <a:ea typeface="Arial"/>
                <a:cs typeface="Arial"/>
                <a:sym typeface="Arial"/>
              </a:rPr>
              <a:t>Pologne</a:t>
            </a:r>
            <a:r>
              <a:rPr lang="fr-FR" sz="1900" b="0" i="0" u="none" strike="noStrike" cap="none">
                <a:latin typeface="Arial"/>
                <a:ea typeface="Arial"/>
                <a:cs typeface="Arial"/>
                <a:sym typeface="Arial"/>
              </a:rPr>
              <a:t> : Powiat)</a:t>
            </a:r>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Powiat</a:t>
            </a:r>
            <a:endParaRPr sz="1900" b="0" i="0" u="none" strike="noStrike" cap="none">
              <a:latin typeface="Arial"/>
              <a:ea typeface="Arial"/>
              <a:cs typeface="Arial"/>
              <a:sym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Lublin (</a:t>
            </a:r>
            <a:r>
              <a:rPr lang="fr-FR" sz="1900">
                <a:latin typeface="Arial"/>
                <a:ea typeface="Arial"/>
                <a:cs typeface="Arial"/>
                <a:sym typeface="Arial"/>
              </a:rPr>
              <a:t>Pologne</a:t>
            </a:r>
            <a:r>
              <a:rPr lang="fr-FR" sz="1900" b="0" i="0" u="none" strike="noStrike" cap="none">
                <a:latin typeface="Arial"/>
                <a:ea typeface="Arial"/>
                <a:cs typeface="Arial"/>
                <a:sym typeface="Arial"/>
              </a:rPr>
              <a:t> : </a:t>
            </a:r>
            <a:r>
              <a:rPr lang="fr-FR" sz="1900">
                <a:latin typeface="Arial"/>
                <a:ea typeface="Arial"/>
                <a:cs typeface="Arial"/>
                <a:sym typeface="Arial"/>
              </a:rPr>
              <a:t>Voïvodie</a:t>
            </a:r>
            <a:r>
              <a:rPr lang="fr-FR" sz="1900" b="0" i="0" u="none" strike="noStrike" cap="none">
                <a:latin typeface="Arial"/>
                <a:ea typeface="Arial"/>
                <a:cs typeface="Arial"/>
                <a:sym typeface="Arial"/>
              </a:rPr>
              <a:t>)</a:t>
            </a:r>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a:t>
            </a:r>
            <a:r>
              <a:rPr lang="fr-FR" sz="1900">
                <a:latin typeface="Arial"/>
                <a:ea typeface="Arial"/>
                <a:cs typeface="Arial"/>
                <a:sym typeface="Arial"/>
              </a:rPr>
              <a:t>Voïvodies</a:t>
            </a:r>
            <a:r>
              <a:rPr lang="fr-FR" sz="1900" b="0" i="0" u="none" strike="noStrike" cap="none">
                <a:latin typeface="Arial"/>
                <a:ea typeface="Arial"/>
                <a:cs typeface="Arial"/>
                <a:sym typeface="Arial"/>
              </a:rPr>
              <a:t> $2 </a:t>
            </a:r>
            <a:r>
              <a:rPr lang="fr-FR" sz="1900">
                <a:latin typeface="Arial"/>
                <a:ea typeface="Arial"/>
                <a:cs typeface="Arial"/>
                <a:sym typeface="Arial"/>
              </a:rPr>
              <a:t>rvm</a:t>
            </a:r>
            <a:endParaRPr sz="1900" b="0" i="0" u="none" strike="noStrike" cap="none">
              <a:latin typeface="Arial"/>
              <a:ea typeface="Arial"/>
              <a:cs typeface="Arial"/>
              <a:sym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Westphalie</a:t>
            </a:r>
            <a:r>
              <a:rPr lang="fr-FR" sz="1900" b="0" i="0" u="none" strike="noStrike" cap="none">
                <a:latin typeface="Arial"/>
                <a:ea typeface="Arial"/>
                <a:cs typeface="Arial"/>
                <a:sym typeface="Arial"/>
              </a:rPr>
              <a:t> (</a:t>
            </a:r>
            <a:r>
              <a:rPr lang="fr-FR" sz="1900">
                <a:latin typeface="Arial"/>
                <a:ea typeface="Arial"/>
                <a:cs typeface="Arial"/>
                <a:sym typeface="Arial"/>
              </a:rPr>
              <a:t>Duché</a:t>
            </a:r>
            <a:r>
              <a:rPr lang="fr-FR" sz="1900" b="0" i="0" u="none" strike="noStrike" cap="none">
                <a:latin typeface="Arial"/>
                <a:ea typeface="Arial"/>
                <a:cs typeface="Arial"/>
                <a:sym typeface="Arial"/>
              </a:rPr>
              <a:t>)</a:t>
            </a:r>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a:t>
            </a:r>
            <a:r>
              <a:rPr lang="fr-FR" sz="1900">
                <a:latin typeface="Arial"/>
                <a:ea typeface="Arial"/>
                <a:cs typeface="Arial"/>
                <a:sym typeface="Arial"/>
              </a:rPr>
              <a:t>Duchés</a:t>
            </a:r>
            <a:r>
              <a:rPr lang="fr-FR" sz="1900" b="0" i="0" u="none" strike="noStrike" cap="none">
                <a:latin typeface="Arial"/>
                <a:ea typeface="Arial"/>
                <a:cs typeface="Arial"/>
                <a:sym typeface="Arial"/>
              </a:rPr>
              <a:t> $2 </a:t>
            </a:r>
            <a:r>
              <a:rPr lang="fr-FR" sz="1900">
                <a:latin typeface="Arial"/>
                <a:ea typeface="Arial"/>
                <a:cs typeface="Arial"/>
                <a:sym typeface="Arial"/>
              </a:rPr>
              <a:t>rvm</a:t>
            </a:r>
            <a:endParaRPr sz="1900" b="0" i="0" u="none" strike="noStrike" cap="none">
              <a:latin typeface="Arial"/>
              <a:ea typeface="Arial"/>
              <a:cs typeface="Arial"/>
              <a:sym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Westphalie</a:t>
            </a:r>
            <a:r>
              <a:rPr lang="fr-FR" sz="1900" b="0" i="0" u="none" strike="noStrike" cap="none">
                <a:latin typeface="Arial"/>
                <a:ea typeface="Arial"/>
                <a:cs typeface="Arial"/>
                <a:sym typeface="Arial"/>
              </a:rPr>
              <a:t> </a:t>
            </a:r>
            <a:r>
              <a:rPr lang="fr-FR" sz="1900">
                <a:latin typeface="Arial"/>
                <a:ea typeface="Arial"/>
                <a:cs typeface="Arial"/>
                <a:sym typeface="Arial"/>
              </a:rPr>
              <a:t>(Royaume)</a:t>
            </a:r>
            <a:endParaRPr/>
          </a:p>
          <a:p>
            <a:pPr marL="0" lvl="0" indent="0" algn="l" rtl="0">
              <a:lnSpc>
                <a:spcPct val="90000"/>
              </a:lnSpc>
              <a:spcBef>
                <a:spcPts val="600"/>
              </a:spcBef>
              <a:spcAft>
                <a:spcPts val="0"/>
              </a:spcAft>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Royaume</a:t>
            </a:r>
            <a:endParaRPr sz="1900" b="0" i="0" u="none" strike="noStrike" cap="none">
              <a:latin typeface="Arial"/>
              <a:ea typeface="Arial"/>
              <a:cs typeface="Arial"/>
              <a:sym typeface="Arial"/>
            </a:endParaRPr>
          </a:p>
        </p:txBody>
      </p:sp>
      <p:sp>
        <p:nvSpPr>
          <p:cNvPr id="571" name="Google Shape;57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572" name="Google Shape;572;p68"/>
          <p:cNvPicPr preferRelativeResize="0"/>
          <p:nvPr/>
        </p:nvPicPr>
        <p:blipFill rotWithShape="1">
          <a:blip r:embed="rId3">
            <a:alphaModFix/>
          </a:blip>
          <a:srcRect/>
          <a:stretch/>
        </p:blipFill>
        <p:spPr>
          <a:xfrm>
            <a:off x="1348406" y="405240"/>
            <a:ext cx="3756533" cy="6022945"/>
          </a:xfrm>
          <a:prstGeom prst="rect">
            <a:avLst/>
          </a:prstGeom>
          <a:noFill/>
          <a:ln>
            <a:noFill/>
          </a:ln>
        </p:spPr>
      </p:pic>
      <p:sp>
        <p:nvSpPr>
          <p:cNvPr id="573" name="Google Shape;57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9"/>
          <p:cNvSpPr txBox="1">
            <a:spLocks noGrp="1"/>
          </p:cNvSpPr>
          <p:nvPr>
            <p:ph type="title"/>
          </p:nvPr>
        </p:nvSpPr>
        <p:spPr>
          <a:xfrm>
            <a:off x="838200" y="375533"/>
            <a:ext cx="10515600" cy="5682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11.7.1.5 Type de juridiction</a:t>
            </a:r>
            <a:endParaRPr sz="2400" b="0" i="0" u="none" strike="noStrike" cap="none">
              <a:solidFill>
                <a:schemeClr val="dk1"/>
              </a:solidFill>
              <a:latin typeface="Arial"/>
              <a:ea typeface="Arial"/>
              <a:cs typeface="Arial"/>
              <a:sym typeface="Arial"/>
            </a:endParaRPr>
          </a:p>
        </p:txBody>
      </p:sp>
      <p:sp>
        <p:nvSpPr>
          <p:cNvPr id="579" name="Google Shape;579;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580" name="Google Shape;580;p69" descr="Une image contenant capture d’écran&#10;&#10;Description générée avec un niveau de confiance très élevé"/>
          <p:cNvPicPr preferRelativeResize="0"/>
          <p:nvPr/>
        </p:nvPicPr>
        <p:blipFill rotWithShape="1">
          <a:blip r:embed="rId3">
            <a:alphaModFix/>
          </a:blip>
          <a:srcRect/>
          <a:stretch/>
        </p:blipFill>
        <p:spPr>
          <a:xfrm>
            <a:off x="1288211" y="1074349"/>
            <a:ext cx="9629954" cy="5385039"/>
          </a:xfrm>
          <a:prstGeom prst="rect">
            <a:avLst/>
          </a:prstGeom>
          <a:noFill/>
          <a:ln w="12700" cap="flat" cmpd="sng">
            <a:solidFill>
              <a:schemeClr val="dk1"/>
            </a:solidFill>
            <a:prstDash val="solid"/>
            <a:round/>
            <a:headEnd type="none" w="sm" len="sm"/>
            <a:tailEnd type="none" w="sm" len="sm"/>
          </a:ln>
        </p:spPr>
      </p:pic>
      <p:sp>
        <p:nvSpPr>
          <p:cNvPr id="581" name="Google Shape;581;p69"/>
          <p:cNvSpPr/>
          <p:nvPr/>
        </p:nvSpPr>
        <p:spPr>
          <a:xfrm>
            <a:off x="3180272" y="4222630"/>
            <a:ext cx="1495244" cy="560717"/>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2" name="Google Shape;58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0"/>
          <p:cNvSpPr txBox="1">
            <a:spLocks noGrp="1"/>
          </p:cNvSpPr>
          <p:nvPr>
            <p:ph type="title"/>
          </p:nvPr>
        </p:nvSpPr>
        <p:spPr>
          <a:xfrm>
            <a:off x="838200" y="375533"/>
            <a:ext cx="10515600" cy="5682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11.7.1.5 Type de juridiction</a:t>
            </a:r>
            <a:endParaRPr sz="2400" b="0" i="0" u="none" strike="noStrike" cap="none">
              <a:solidFill>
                <a:schemeClr val="dk1"/>
              </a:solidFill>
              <a:latin typeface="Arial"/>
              <a:ea typeface="Arial"/>
              <a:cs typeface="Arial"/>
              <a:sym typeface="Arial"/>
            </a:endParaRPr>
          </a:p>
        </p:txBody>
      </p:sp>
      <p:sp>
        <p:nvSpPr>
          <p:cNvPr id="588" name="Google Shape;58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589" name="Google Shape;589;p70" descr="Une image contenant capture d’écran&#10;&#10;Description générée avec un niveau de confiance très élevé"/>
          <p:cNvPicPr preferRelativeResize="0"/>
          <p:nvPr/>
        </p:nvPicPr>
        <p:blipFill rotWithShape="1">
          <a:blip r:embed="rId3">
            <a:alphaModFix/>
          </a:blip>
          <a:srcRect/>
          <a:stretch/>
        </p:blipFill>
        <p:spPr>
          <a:xfrm>
            <a:off x="641231" y="1331968"/>
            <a:ext cx="10909538" cy="4194063"/>
          </a:xfrm>
          <a:prstGeom prst="rect">
            <a:avLst/>
          </a:prstGeom>
          <a:noFill/>
          <a:ln w="9525" cap="flat" cmpd="sng">
            <a:solidFill>
              <a:schemeClr val="dk1"/>
            </a:solidFill>
            <a:prstDash val="solid"/>
            <a:round/>
            <a:headEnd type="none" w="sm" len="sm"/>
            <a:tailEnd type="none" w="sm" len="sm"/>
          </a:ln>
        </p:spPr>
      </p:pic>
      <p:sp>
        <p:nvSpPr>
          <p:cNvPr id="590" name="Google Shape;590;p70"/>
          <p:cNvSpPr/>
          <p:nvPr/>
        </p:nvSpPr>
        <p:spPr>
          <a:xfrm>
            <a:off x="2835215" y="3978215"/>
            <a:ext cx="1495244" cy="560717"/>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1" name="Google Shape;59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1"/>
          <p:cNvSpPr txBox="1">
            <a:spLocks noGrp="1"/>
          </p:cNvSpPr>
          <p:nvPr>
            <p:ph type="title"/>
          </p:nvPr>
        </p:nvSpPr>
        <p:spPr>
          <a:xfrm>
            <a:off x="838200" y="375533"/>
            <a:ext cx="10515600" cy="5682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11.7.1.5 Type de juridiction</a:t>
            </a:r>
            <a:endParaRPr sz="2400" b="0" i="0" u="none" strike="noStrike" cap="none">
              <a:solidFill>
                <a:schemeClr val="dk1"/>
              </a:solidFill>
              <a:latin typeface="Arial"/>
              <a:ea typeface="Arial"/>
              <a:cs typeface="Arial"/>
              <a:sym typeface="Arial"/>
            </a:endParaRPr>
          </a:p>
        </p:txBody>
      </p:sp>
      <p:sp>
        <p:nvSpPr>
          <p:cNvPr id="597" name="Google Shape;59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598" name="Google Shape;598;p71" descr="Une image contenant capture d’écran&#10;&#10;Description générée avec un niveau de confiance très élevé"/>
          <p:cNvPicPr preferRelativeResize="0"/>
          <p:nvPr/>
        </p:nvPicPr>
        <p:blipFill rotWithShape="1">
          <a:blip r:embed="rId3">
            <a:alphaModFix/>
          </a:blip>
          <a:srcRect/>
          <a:stretch/>
        </p:blipFill>
        <p:spPr>
          <a:xfrm>
            <a:off x="2495910" y="836531"/>
            <a:ext cx="8249727" cy="5932560"/>
          </a:xfrm>
          <a:prstGeom prst="rect">
            <a:avLst/>
          </a:prstGeom>
          <a:noFill/>
          <a:ln w="9525" cap="flat" cmpd="sng">
            <a:solidFill>
              <a:schemeClr val="dk1"/>
            </a:solidFill>
            <a:prstDash val="solid"/>
            <a:round/>
            <a:headEnd type="none" w="sm" len="sm"/>
            <a:tailEnd type="none" w="sm" len="sm"/>
          </a:ln>
        </p:spPr>
      </p:pic>
      <p:sp>
        <p:nvSpPr>
          <p:cNvPr id="599" name="Google Shape;599;p71"/>
          <p:cNvSpPr/>
          <p:nvPr/>
        </p:nvSpPr>
        <p:spPr>
          <a:xfrm>
            <a:off x="2465005" y="2759768"/>
            <a:ext cx="6236583" cy="43418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0" name="Google Shape;600;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8" descr="ScreenShot588.bmp"/>
          <p:cNvPicPr preferRelativeResize="0"/>
          <p:nvPr/>
        </p:nvPicPr>
        <p:blipFill rotWithShape="1">
          <a:blip r:embed="rId3">
            <a:alphaModFix/>
          </a:blip>
          <a:srcRect/>
          <a:stretch/>
        </p:blipFill>
        <p:spPr>
          <a:xfrm>
            <a:off x="1524000" y="230773"/>
            <a:ext cx="9144000" cy="6203950"/>
          </a:xfrm>
          <a:prstGeom prst="rect">
            <a:avLst/>
          </a:prstGeom>
          <a:noFill/>
          <a:ln>
            <a:noFill/>
          </a:ln>
        </p:spPr>
      </p:pic>
      <p:sp>
        <p:nvSpPr>
          <p:cNvPr id="134" name="Google Shape;134;p18"/>
          <p:cNvSpPr txBox="1"/>
          <p:nvPr/>
        </p:nvSpPr>
        <p:spPr>
          <a:xfrm>
            <a:off x="1764632" y="5181601"/>
            <a:ext cx="4114800" cy="830997"/>
          </a:xfrm>
          <a:prstGeom prst="rect">
            <a:avLst/>
          </a:prstGeom>
          <a:gradFill>
            <a:gsLst>
              <a:gs pos="0">
                <a:srgbClr val="FF3399"/>
              </a:gs>
              <a:gs pos="25000">
                <a:srgbClr val="FF6633"/>
              </a:gs>
              <a:gs pos="50000">
                <a:srgbClr val="FFFF00"/>
              </a:gs>
              <a:gs pos="75000">
                <a:srgbClr val="01A78F"/>
              </a:gs>
              <a:gs pos="100000">
                <a:srgbClr val="3366FF"/>
              </a:gs>
            </a:gsLst>
            <a:lin ang="2520000" scaled="0"/>
          </a:gra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Sydney (N.-G. du S.)</a:t>
            </a:r>
            <a:endParaRPr/>
          </a:p>
        </p:txBody>
      </p:sp>
      <p:sp>
        <p:nvSpPr>
          <p:cNvPr id="135" name="Google Shape;13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36" name="Google Shape;13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2"/>
          <p:cNvSpPr txBox="1">
            <a:spLocks noGrp="1"/>
          </p:cNvSpPr>
          <p:nvPr>
            <p:ph type="title"/>
          </p:nvPr>
        </p:nvSpPr>
        <p:spPr>
          <a:xfrm>
            <a:off x="838200" y="365125"/>
            <a:ext cx="10515600" cy="606425"/>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fr-FR" sz="2400" b="1">
                <a:latin typeface="Arial"/>
                <a:ea typeface="Arial"/>
                <a:cs typeface="Arial"/>
                <a:sym typeface="Arial"/>
              </a:rPr>
              <a:t>11.7.1.5 Type de juridiction</a:t>
            </a:r>
            <a:endParaRPr/>
          </a:p>
        </p:txBody>
      </p:sp>
      <p:sp>
        <p:nvSpPr>
          <p:cNvPr id="607" name="Google Shape;607;p72"/>
          <p:cNvSpPr txBox="1">
            <a:spLocks noGrp="1"/>
          </p:cNvSpPr>
          <p:nvPr>
            <p:ph type="body" idx="1"/>
          </p:nvPr>
        </p:nvSpPr>
        <p:spPr>
          <a:xfrm>
            <a:off x="838200" y="1135380"/>
            <a:ext cx="10515600" cy="5722620"/>
          </a:xfrm>
          <a:prstGeom prst="rect">
            <a:avLst/>
          </a:prstGeom>
          <a:noFill/>
          <a:ln>
            <a:noFill/>
          </a:ln>
        </p:spPr>
        <p:txBody>
          <a:bodyPr spcFirstLastPara="1" wrap="square" lIns="91425" tIns="91425" rIns="91425" bIns="91425" anchor="t" anchorCtr="0">
            <a:normAutofit lnSpcReduction="10000"/>
          </a:bodyPr>
          <a:lstStyle/>
          <a:p>
            <a:pPr marL="895350" lvl="0" indent="-844550" algn="l" rtl="0">
              <a:lnSpc>
                <a:spcPct val="90000"/>
              </a:lnSpc>
              <a:spcBef>
                <a:spcPts val="1000"/>
              </a:spcBef>
              <a:spcAft>
                <a:spcPts val="0"/>
              </a:spcAft>
              <a:buSzPts val="2800"/>
              <a:buNone/>
            </a:pPr>
            <a:r>
              <a:rPr lang="fr-FR" sz="1400">
                <a:latin typeface="Arial"/>
                <a:ea typeface="Arial"/>
                <a:cs typeface="Arial"/>
                <a:sym typeface="Arial"/>
              </a:rPr>
              <a:t>040	CaOONL $b fre $e rda $cCaOONL</a:t>
            </a:r>
            <a:endParaRPr sz="1400">
              <a:latin typeface="Arial"/>
              <a:ea typeface="Arial"/>
              <a:cs typeface="Arial"/>
              <a:sym typeface="Arial"/>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034	$d W0762932 $e W0762932 $f N0385842 $g N0385842 $2 geonames</a:t>
            </a:r>
            <a:endParaRPr sz="1400">
              <a:latin typeface="Arial"/>
              <a:ea typeface="Arial"/>
              <a:cs typeface="Arial"/>
              <a:sym typeface="Arial"/>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034	$d W0763222 $e W0762811 $f N0390008 $g N0385634 $2 bound</a:t>
            </a:r>
            <a:endParaRPr sz="1400">
              <a:latin typeface="Arial"/>
              <a:ea typeface="Arial"/>
              <a:cs typeface="Arial"/>
              <a:sym typeface="Arial"/>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034	$d W0763222 $e W0762811 $f N0390010 $g N0385631 $2 bound</a:t>
            </a:r>
            <a:endParaRPr sz="1400">
              <a:latin typeface="Arial"/>
              <a:ea typeface="Arial"/>
              <a:cs typeface="Arial"/>
              <a:sym typeface="Arial"/>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043	n-us-md</a:t>
            </a:r>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046	$q 1694 $2 edtf</a:t>
            </a:r>
            <a:endParaRPr sz="1400">
              <a:latin typeface="Arial"/>
              <a:ea typeface="Arial"/>
              <a:cs typeface="Arial"/>
              <a:sym typeface="Arial"/>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151	Annapolis (Mar.)</a:t>
            </a:r>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451	Anne Arundel Town (Mar.)</a:t>
            </a:r>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451	Providence (Mar.)</a:t>
            </a:r>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368	$b Villes $b Capitales $2 rvm</a:t>
            </a:r>
            <a:endParaRPr sz="1400">
              <a:latin typeface="Arial"/>
              <a:ea typeface="Arial"/>
              <a:cs typeface="Arial"/>
              <a:sym typeface="Arial"/>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368	$b Siège de comté</a:t>
            </a:r>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370	$c États-Unis $e Maryland $2 lacnaf</a:t>
            </a:r>
            <a:endParaRPr sz="1400">
              <a:latin typeface="Arial"/>
              <a:ea typeface="Arial"/>
              <a:cs typeface="Arial"/>
              <a:sym typeface="Arial"/>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451	City of Annapolis (Mar.)</a:t>
            </a:r>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670	GeoNames, algorithmically matched, 2009 $b (ppl; 38°58ʹ42ʺN 076°29ʹ32ʺW)</a:t>
            </a:r>
            <a:endParaRPr/>
          </a:p>
          <a:p>
            <a:pPr marL="895350" lvl="0" indent="-844550" algn="l" rtl="0">
              <a:lnSpc>
                <a:spcPct val="90000"/>
              </a:lnSpc>
              <a:spcBef>
                <a:spcPts val="1000"/>
              </a:spcBef>
              <a:spcAft>
                <a:spcPts val="0"/>
              </a:spcAft>
              <a:buSzPts val="2800"/>
              <a:buNone/>
            </a:pPr>
            <a:r>
              <a:rPr lang="fr-FR" sz="1400">
                <a:latin typeface="Arial"/>
                <a:ea typeface="Arial"/>
                <a:cs typeface="Arial"/>
                <a:sym typeface="Arial"/>
              </a:rPr>
              <a:t>670	Wikipédia en anglais, 12 août 2015 $b (Annapolis, Maryland; City of Annapolis; capitale de l'État américain du Maryland de même que siège du comté d'Anne Arundel; en 1694, peu après le renversement du gouvernement catholique de Thomas Lawrence, Francis Nicholson a déplacé la capitale de la colonie royale à Anne Arundel’s Towne [pas de points d'accès dans OCLC] et a rebaptisé la ville Annapolis en l'honneur de la princesse Anne de Danemark et de Norvège, qui sera bientôt reine de Grande-Bretagne. Annapolis a été constituée en ville en 1708; 38°58ʹ22.6ʺN 76°30ʹ4.17ʺW)</a:t>
            </a:r>
            <a:endParaRPr/>
          </a:p>
        </p:txBody>
      </p:sp>
      <p:sp>
        <p:nvSpPr>
          <p:cNvPr id="608" name="Google Shape;608;p72"/>
          <p:cNvSpPr/>
          <p:nvPr/>
        </p:nvSpPr>
        <p:spPr>
          <a:xfrm>
            <a:off x="838200" y="3996690"/>
            <a:ext cx="3415145" cy="606425"/>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9" name="Google Shape;609;p7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610" name="Google Shape;610;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ÉP de BAC-BAnQ pour 16.4</a:t>
            </a:r>
            <a:endParaRPr sz="4400" b="0" i="0" u="none" strike="noStrike" cap="none">
              <a:solidFill>
                <a:schemeClr val="dk1"/>
              </a:solidFill>
              <a:latin typeface="Arial"/>
              <a:ea typeface="Arial"/>
              <a:cs typeface="Arial"/>
              <a:sym typeface="Arial"/>
            </a:endParaRPr>
          </a:p>
        </p:txBody>
      </p:sp>
      <p:sp>
        <p:nvSpPr>
          <p:cNvPr id="616" name="Google Shape;616;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Les cantons aux É.-U. (entités qui englobent une ou plusieurs communautés locales et le territoire environnant; appelées </a:t>
            </a:r>
            <a:r>
              <a:rPr lang="fr-FR" sz="2800" b="0" i="1" u="none" strike="noStrike" cap="none">
                <a:solidFill>
                  <a:schemeClr val="dk1"/>
                </a:solidFill>
                <a:latin typeface="Arial"/>
                <a:ea typeface="Arial"/>
                <a:cs typeface="Arial"/>
                <a:sym typeface="Arial"/>
              </a:rPr>
              <a:t>townships </a:t>
            </a:r>
            <a:r>
              <a:rPr lang="fr-FR" sz="2800" b="0" u="none" strike="noStrike" cap="none">
                <a:solidFill>
                  <a:schemeClr val="dk1"/>
                </a:solidFill>
                <a:latin typeface="Arial"/>
                <a:ea typeface="Arial"/>
                <a:cs typeface="Arial"/>
                <a:sym typeface="Arial"/>
              </a:rPr>
              <a:t>et parfois </a:t>
            </a:r>
            <a:r>
              <a:rPr lang="fr-FR" i="1">
                <a:latin typeface="Arial"/>
                <a:ea typeface="Arial"/>
                <a:cs typeface="Arial"/>
                <a:sym typeface="Arial"/>
              </a:rPr>
              <a:t>towns</a:t>
            </a:r>
            <a:r>
              <a:rPr lang="fr-FR" sz="2800" b="0" i="0" u="none" strike="noStrike" cap="none">
                <a:solidFill>
                  <a:schemeClr val="dk1"/>
                </a:solidFill>
                <a:latin typeface="Arial"/>
                <a:ea typeface="Arial"/>
                <a:cs typeface="Arial"/>
                <a:sym typeface="Arial"/>
              </a:rPr>
              <a:t>)</a:t>
            </a:r>
            <a:endParaRPr sz="2800" b="0" i="0" u="none" strike="noStrike" cap="none">
              <a:solidFill>
                <a:schemeClr val="dk1"/>
              </a:solidFill>
              <a:latin typeface="Arial"/>
              <a:ea typeface="Arial"/>
              <a:cs typeface="Arial"/>
              <a:sym typeface="Arial"/>
            </a:endParaRPr>
          </a:p>
          <a:p>
            <a:pPr marL="273050" marR="0" lvl="0" indent="0" algn="l" rtl="0">
              <a:lnSpc>
                <a:spcPct val="90000"/>
              </a:lnSpc>
              <a:spcBef>
                <a:spcPts val="10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En général, ne pas inclure le terme </a:t>
            </a:r>
            <a:r>
              <a:rPr lang="fr-FR" sz="2700">
                <a:latin typeface="Arial"/>
                <a:ea typeface="Arial"/>
                <a:cs typeface="Arial"/>
                <a:sym typeface="Arial"/>
              </a:rPr>
              <a:t>« </a:t>
            </a:r>
            <a:r>
              <a:rPr lang="fr-FR" sz="2700" b="0" i="0" u="none" strike="noStrike" cap="none">
                <a:solidFill>
                  <a:schemeClr val="dk1"/>
                </a:solidFill>
                <a:latin typeface="Arial"/>
                <a:ea typeface="Arial"/>
                <a:cs typeface="Arial"/>
                <a:sym typeface="Arial"/>
              </a:rPr>
              <a:t>township » ou « town » comme partie du nom. Au lieu de cela, ajouter le terme </a:t>
            </a:r>
            <a:r>
              <a:rPr lang="fr-FR" sz="2700" b="0" i="1" u="none" strike="noStrike" cap="none">
                <a:solidFill>
                  <a:schemeClr val="dk1"/>
                </a:solidFill>
                <a:latin typeface="Arial"/>
                <a:ea typeface="Arial"/>
                <a:cs typeface="Arial"/>
                <a:sym typeface="Arial"/>
              </a:rPr>
              <a:t>canton </a:t>
            </a:r>
            <a:r>
              <a:rPr lang="fr-FR" sz="2700" b="0" i="0" u="none" strike="noStrike" cap="none">
                <a:solidFill>
                  <a:schemeClr val="dk1"/>
                </a:solidFill>
                <a:latin typeface="Arial"/>
                <a:ea typeface="Arial"/>
                <a:cs typeface="Arial"/>
                <a:sym typeface="Arial"/>
              </a:rPr>
              <a:t>après le nom de l’État.</a:t>
            </a:r>
            <a:endParaRPr sz="2700" b="0" i="0" u="none" strike="noStrike" cap="none">
              <a:solidFill>
                <a:schemeClr val="dk1"/>
              </a:solidFill>
              <a:latin typeface="Arial"/>
              <a:ea typeface="Arial"/>
              <a:cs typeface="Arial"/>
              <a:sym typeface="Arial"/>
            </a:endParaRPr>
          </a:p>
          <a:p>
            <a:pPr marL="273050" marR="0" lvl="0" indent="0" algn="l" rtl="0">
              <a:lnSpc>
                <a:spcPct val="90000"/>
              </a:lnSpc>
              <a:spcBef>
                <a:spcPts val="10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Appliquer l’ÉP de la BAC-BAnQ pour 16.2.2.13 si plus d’un</a:t>
            </a:r>
            <a:r>
              <a:rPr lang="fr-FR" sz="2700">
                <a:latin typeface="Arial"/>
                <a:ea typeface="Arial"/>
                <a:cs typeface="Arial"/>
                <a:sym typeface="Arial"/>
              </a:rPr>
              <a:t> </a:t>
            </a:r>
            <a:r>
              <a:rPr lang="fr-FR" sz="2700" b="0" i="0" u="none" strike="noStrike" cap="none">
                <a:solidFill>
                  <a:schemeClr val="dk1"/>
                </a:solidFill>
                <a:latin typeface="Arial"/>
                <a:ea typeface="Arial"/>
                <a:cs typeface="Arial"/>
                <a:sym typeface="Arial"/>
              </a:rPr>
              <a:t>canton portent le même nom dans le même État</a:t>
            </a:r>
            <a:endParaRPr sz="2700" b="0" i="0" u="none" strike="noStrike" cap="none">
              <a:solidFill>
                <a:schemeClr val="dk1"/>
              </a:solidFill>
              <a:latin typeface="Arial"/>
              <a:ea typeface="Arial"/>
              <a:cs typeface="Arial"/>
              <a:sym typeface="Arial"/>
            </a:endParaRPr>
          </a:p>
        </p:txBody>
      </p:sp>
      <p:sp>
        <p:nvSpPr>
          <p:cNvPr id="617" name="Google Shape;617;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18" name="Google Shape;618;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74"/>
          <p:cNvPicPr preferRelativeResize="0"/>
          <p:nvPr/>
        </p:nvPicPr>
        <p:blipFill rotWithShape="1">
          <a:blip r:embed="rId3">
            <a:alphaModFix/>
          </a:blip>
          <a:srcRect/>
          <a:stretch/>
        </p:blipFill>
        <p:spPr>
          <a:xfrm>
            <a:off x="3871913" y="119213"/>
            <a:ext cx="5399313" cy="6237137"/>
          </a:xfrm>
          <a:prstGeom prst="rect">
            <a:avLst/>
          </a:prstGeom>
          <a:noFill/>
          <a:ln>
            <a:noFill/>
          </a:ln>
        </p:spPr>
      </p:pic>
      <p:sp>
        <p:nvSpPr>
          <p:cNvPr id="624" name="Google Shape;6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25" name="Google Shape;625;p74"/>
          <p:cNvSpPr txBox="1"/>
          <p:nvPr/>
        </p:nvSpPr>
        <p:spPr>
          <a:xfrm>
            <a:off x="998633" y="639525"/>
            <a:ext cx="2129051" cy="646331"/>
          </a:xfrm>
          <a:prstGeom prst="rect">
            <a:avLst/>
          </a:prstGeom>
          <a:solidFill>
            <a:schemeClr val="lt1"/>
          </a:solidFill>
          <a:ln w="28575" cap="flat" cmpd="sng">
            <a:solidFill>
              <a:srgbClr val="002A7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Notice GNIS pour Township</a:t>
            </a:r>
            <a:endParaRPr sz="1800" b="0" i="0" u="none" strike="noStrike" cap="none">
              <a:solidFill>
                <a:schemeClr val="dk1"/>
              </a:solidFill>
              <a:latin typeface="Calibri"/>
              <a:ea typeface="Calibri"/>
              <a:cs typeface="Calibri"/>
              <a:sym typeface="Calibri"/>
            </a:endParaRPr>
          </a:p>
        </p:txBody>
      </p:sp>
      <p:sp>
        <p:nvSpPr>
          <p:cNvPr id="626" name="Google Shape;626;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32" name="Google Shape;632;p75"/>
          <p:cNvSpPr/>
          <p:nvPr/>
        </p:nvSpPr>
        <p:spPr>
          <a:xfrm>
            <a:off x="2743200" y="342900"/>
            <a:ext cx="7258050" cy="5632311"/>
          </a:xfrm>
          <a:prstGeom prst="rect">
            <a:avLst/>
          </a:prstGeom>
          <a:noFill/>
          <a:ln>
            <a:noFill/>
          </a:ln>
        </p:spPr>
        <p:txBody>
          <a:bodyPr spcFirstLastPara="1" wrap="square" lIns="91425" tIns="45700" rIns="91425" bIns="45700" anchor="t" anchorCtr="0">
            <a:noAutofit/>
          </a:bodyPr>
          <a:lstStyle/>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040 	CaOONL $b fre $e rda $c CaOONL</a:t>
            </a:r>
            <a:endParaRPr sz="1800" b="0" i="0" u="none" strike="noStrike" cap="none">
              <a:solidFill>
                <a:srgbClr val="000000"/>
              </a:solidFill>
              <a:latin typeface="Arial"/>
              <a:ea typeface="Arial"/>
              <a:cs typeface="Arial"/>
              <a:sym typeface="Arial"/>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034	$d W0974212 $e W0974212 $f N0480325 $g N0480325 $2 wikiped</a:t>
            </a:r>
            <a:endParaRPr sz="1800" b="0" i="0" u="none" strike="noStrike" cap="none">
              <a:solidFill>
                <a:srgbClr val="000000"/>
              </a:solidFill>
              <a:latin typeface="Arial"/>
              <a:ea typeface="Arial"/>
              <a:cs typeface="Arial"/>
              <a:sym typeface="Arial"/>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043	n-us-nd</a:t>
            </a:r>
            <a:endParaRPr sz="1800" b="0" i="0" u="none" strike="noStrike" cap="none">
              <a:solidFill>
                <a:srgbClr val="000000"/>
              </a:solidFill>
              <a:latin typeface="Arial"/>
              <a:ea typeface="Arial"/>
              <a:cs typeface="Arial"/>
              <a:sym typeface="Arial"/>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151	Agnes (Dak. du N. : Canton)</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368	$b Canton</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370	$c États-Unis $f Dakota du Nord $2 lacnaf</a:t>
            </a:r>
            <a:endParaRPr sz="1800" b="0" i="0" u="none" strike="noStrike" cap="none">
              <a:solidFill>
                <a:srgbClr val="000000"/>
              </a:solidFill>
              <a:latin typeface="Arial"/>
              <a:ea typeface="Arial"/>
              <a:cs typeface="Arial"/>
              <a:sym typeface="Arial"/>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451	Agnes Township (Dak. du N.)</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451	Township of Agnes (Dak. du N.)</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670	NUCMC data from University of North Dakota Library for Grand Forks County (N.D.). Records, 1881-1958 $b (Agnes Township; Grand Forks County; township records, 1904-1958)</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670	GNIS, 4 mars 2013 $b (Township of Agnes, civil, comté : Grand Forks, État : Dakota du Nord)</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670	Wikipédia en anglais, 4 mars 2013 $b (Agnes Township, Grand Forks County, North Dakota; 48°3ʹ25ʺN 97°42ʹ12ʺW)</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675	Rand McNally comm'l atlas, 1984; $a Wick, D.A. North Dakota place names, c1988</a:t>
            </a:r>
            <a:endParaRPr/>
          </a:p>
          <a:p>
            <a:pPr marL="895350" marR="0" lvl="0" indent="-895350" algn="l" rtl="0">
              <a:lnSpc>
                <a:spcPct val="100000"/>
              </a:lnSpc>
              <a:spcBef>
                <a:spcPts val="0"/>
              </a:spcBef>
              <a:spcAft>
                <a:spcPts val="0"/>
              </a:spcAft>
              <a:buNone/>
            </a:pPr>
            <a:r>
              <a:rPr lang="fr-FR" sz="1800" b="0" i="0" u="none" strike="noStrike" cap="none">
                <a:solidFill>
                  <a:srgbClr val="000000"/>
                </a:solidFill>
                <a:latin typeface="Arial"/>
                <a:ea typeface="Arial"/>
                <a:cs typeface="Arial"/>
                <a:sym typeface="Arial"/>
              </a:rPr>
              <a:t>781  6	$z Dakota du Nord $z Agnes (Canton)</a:t>
            </a:r>
            <a:endParaRPr/>
          </a:p>
        </p:txBody>
      </p:sp>
      <p:sp>
        <p:nvSpPr>
          <p:cNvPr id="633" name="Google Shape;633;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6"/>
          <p:cNvSpPr txBox="1">
            <a:spLocks noGrp="1"/>
          </p:cNvSpPr>
          <p:nvPr>
            <p:ph type="title"/>
          </p:nvPr>
        </p:nvSpPr>
        <p:spPr>
          <a:xfrm>
            <a:off x="2071688" y="2091148"/>
            <a:ext cx="7900987"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3600"/>
              <a:buFont typeface="Arial"/>
              <a:buNone/>
            </a:pPr>
            <a:r>
              <a:rPr lang="fr-FR" sz="3600" b="0" i="0" u="none" strike="noStrike" cap="none">
                <a:solidFill>
                  <a:srgbClr val="7030A0"/>
                </a:solidFill>
                <a:latin typeface="Arial"/>
                <a:ea typeface="Arial"/>
                <a:cs typeface="Arial"/>
                <a:sym typeface="Arial"/>
              </a:rPr>
              <a:t>Exercices</a:t>
            </a:r>
            <a:br>
              <a:rPr lang="fr-FR" sz="3600" b="0" i="0" u="none" strike="noStrike" cap="none">
                <a:solidFill>
                  <a:srgbClr val="7030A0"/>
                </a:solidFill>
                <a:latin typeface="Arial"/>
                <a:ea typeface="Arial"/>
                <a:cs typeface="Arial"/>
                <a:sym typeface="Arial"/>
              </a:rPr>
            </a:br>
            <a:br>
              <a:rPr lang="fr-FR" sz="3600" b="0" i="0" u="none" strike="noStrike" cap="none">
                <a:solidFill>
                  <a:srgbClr val="7030A0"/>
                </a:solidFill>
                <a:latin typeface="Arial"/>
                <a:ea typeface="Arial"/>
                <a:cs typeface="Arial"/>
                <a:sym typeface="Arial"/>
              </a:rPr>
            </a:br>
            <a:r>
              <a:rPr lang="fr-FR" sz="3600" b="0" i="0" u="none" strike="noStrike" cap="none">
                <a:solidFill>
                  <a:srgbClr val="7030A0"/>
                </a:solidFill>
                <a:latin typeface="Arial"/>
                <a:ea typeface="Arial"/>
                <a:cs typeface="Arial"/>
                <a:sym typeface="Arial"/>
              </a:rPr>
              <a:t>Choix et enregistrement du nom privilégié</a:t>
            </a:r>
            <a:endParaRPr sz="3600" b="0" i="0" u="none" strike="noStrike" cap="none">
              <a:solidFill>
                <a:srgbClr val="7030A0"/>
              </a:solidFill>
              <a:latin typeface="Arial"/>
              <a:ea typeface="Arial"/>
              <a:cs typeface="Arial"/>
              <a:sym typeface="Arial"/>
            </a:endParaRPr>
          </a:p>
        </p:txBody>
      </p:sp>
      <p:sp>
        <p:nvSpPr>
          <p:cNvPr id="639" name="Google Shape;639;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40" name="Google Shape;640;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7"/>
          <p:cNvSpPr txBox="1">
            <a:spLocks noGrp="1"/>
          </p:cNvSpPr>
          <p:nvPr>
            <p:ph type="title"/>
          </p:nvPr>
        </p:nvSpPr>
        <p:spPr>
          <a:xfrm>
            <a:off x="669131" y="414206"/>
            <a:ext cx="2490788" cy="17214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Choix du nom privilégié</a:t>
            </a:r>
            <a:endParaRPr sz="3600" b="0" i="0" u="none" strike="noStrike" cap="none">
              <a:solidFill>
                <a:schemeClr val="dk1"/>
              </a:solidFill>
              <a:latin typeface="Arial"/>
              <a:ea typeface="Arial"/>
              <a:cs typeface="Arial"/>
              <a:sym typeface="Arial"/>
            </a:endParaRPr>
          </a:p>
        </p:txBody>
      </p:sp>
      <p:sp>
        <p:nvSpPr>
          <p:cNvPr id="646" name="Google Shape;646;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47" name="Google Shape;647;p77"/>
          <p:cNvSpPr/>
          <p:nvPr/>
        </p:nvSpPr>
        <p:spPr>
          <a:xfrm>
            <a:off x="838200" y="2227923"/>
            <a:ext cx="1695450" cy="32778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FF0000"/>
                </a:solidFill>
                <a:latin typeface="Calibri"/>
                <a:ea typeface="Calibri"/>
                <a:cs typeface="Calibri"/>
                <a:sym typeface="Calibri"/>
              </a:rPr>
              <a:t>Quel est le nom privilégié de ce lieu en se fondant sur la</a:t>
            </a:r>
            <a:endParaRPr sz="23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FF0000"/>
                </a:solidFill>
                <a:latin typeface="Calibri"/>
                <a:ea typeface="Calibri"/>
                <a:cs typeface="Calibri"/>
                <a:sym typeface="Calibri"/>
              </a:rPr>
              <a:t>source de référence</a:t>
            </a:r>
            <a:endParaRPr sz="23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FF0000"/>
                </a:solidFill>
                <a:latin typeface="Calibri"/>
                <a:ea typeface="Calibri"/>
                <a:cs typeface="Calibri"/>
                <a:sym typeface="Calibri"/>
              </a:rPr>
              <a:t>illustrée?</a:t>
            </a:r>
            <a:endParaRPr sz="2300" b="0" i="0" u="none" strike="noStrike" cap="none">
              <a:solidFill>
                <a:schemeClr val="dk1"/>
              </a:solidFill>
              <a:latin typeface="Calibri"/>
              <a:ea typeface="Calibri"/>
              <a:cs typeface="Calibri"/>
              <a:sym typeface="Calibri"/>
            </a:endParaRPr>
          </a:p>
        </p:txBody>
      </p:sp>
      <p:pic>
        <p:nvPicPr>
          <p:cNvPr id="648" name="Google Shape;648;p77"/>
          <p:cNvPicPr preferRelativeResize="0"/>
          <p:nvPr/>
        </p:nvPicPr>
        <p:blipFill rotWithShape="1">
          <a:blip r:embed="rId3">
            <a:alphaModFix/>
          </a:blip>
          <a:srcRect/>
          <a:stretch/>
        </p:blipFill>
        <p:spPr>
          <a:xfrm>
            <a:off x="3786188" y="124620"/>
            <a:ext cx="6231730" cy="6231730"/>
          </a:xfrm>
          <a:prstGeom prst="rect">
            <a:avLst/>
          </a:prstGeom>
          <a:noFill/>
          <a:ln>
            <a:noFill/>
          </a:ln>
        </p:spPr>
      </p:pic>
      <p:sp>
        <p:nvSpPr>
          <p:cNvPr id="649" name="Google Shape;649;p77"/>
          <p:cNvSpPr txBox="1"/>
          <p:nvPr/>
        </p:nvSpPr>
        <p:spPr>
          <a:xfrm>
            <a:off x="838200" y="5607881"/>
            <a:ext cx="2205037" cy="646331"/>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7030A0"/>
                </a:solidFill>
                <a:latin typeface="Arial"/>
                <a:ea typeface="Arial"/>
                <a:cs typeface="Arial"/>
                <a:sym typeface="Arial"/>
              </a:rPr>
              <a:t>Nom privilégié : Palms (Queensl.)</a:t>
            </a:r>
            <a:endParaRPr sz="1800" b="0" i="0" u="none" strike="noStrike" cap="none">
              <a:solidFill>
                <a:srgbClr val="7030A0"/>
              </a:solidFill>
              <a:latin typeface="Arial"/>
              <a:ea typeface="Arial"/>
              <a:cs typeface="Arial"/>
              <a:sym typeface="Arial"/>
            </a:endParaRPr>
          </a:p>
        </p:txBody>
      </p:sp>
      <p:sp>
        <p:nvSpPr>
          <p:cNvPr id="650" name="Google Shape;650;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5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8"/>
          <p:cNvSpPr txBox="1">
            <a:spLocks noGrp="1"/>
          </p:cNvSpPr>
          <p:nvPr>
            <p:ph type="title"/>
          </p:nvPr>
        </p:nvSpPr>
        <p:spPr>
          <a:xfrm>
            <a:off x="669131" y="414206"/>
            <a:ext cx="2490788" cy="17214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Choix du nom privilégié</a:t>
            </a:r>
            <a:endParaRPr sz="3600" b="0" i="0" u="none" strike="noStrike" cap="none">
              <a:solidFill>
                <a:schemeClr val="dk1"/>
              </a:solidFill>
              <a:latin typeface="Arial"/>
              <a:ea typeface="Arial"/>
              <a:cs typeface="Arial"/>
              <a:sym typeface="Arial"/>
            </a:endParaRPr>
          </a:p>
        </p:txBody>
      </p:sp>
      <p:sp>
        <p:nvSpPr>
          <p:cNvPr id="656" name="Google Shape;656;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57" name="Google Shape;657;p78"/>
          <p:cNvSpPr/>
          <p:nvPr/>
        </p:nvSpPr>
        <p:spPr>
          <a:xfrm>
            <a:off x="838200" y="2227923"/>
            <a:ext cx="1695450" cy="32778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FF0000"/>
                </a:solidFill>
                <a:latin typeface="Calibri"/>
                <a:ea typeface="Calibri"/>
                <a:cs typeface="Calibri"/>
                <a:sym typeface="Calibri"/>
              </a:rPr>
              <a:t>Quel est le nom privilégié de ce lieu en se fondant sur la</a:t>
            </a:r>
            <a:endParaRPr sz="23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FF0000"/>
                </a:solidFill>
                <a:latin typeface="Calibri"/>
                <a:ea typeface="Calibri"/>
                <a:cs typeface="Calibri"/>
                <a:sym typeface="Calibri"/>
              </a:rPr>
              <a:t>source de référence</a:t>
            </a:r>
            <a:endParaRPr sz="23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fr-FR" sz="2300" b="0" i="0" u="none" strike="noStrike" cap="none">
                <a:solidFill>
                  <a:srgbClr val="FF0000"/>
                </a:solidFill>
                <a:latin typeface="Calibri"/>
                <a:ea typeface="Calibri"/>
                <a:cs typeface="Calibri"/>
                <a:sym typeface="Calibri"/>
              </a:rPr>
              <a:t>illustrée?</a:t>
            </a:r>
            <a:endParaRPr sz="2300" b="0" i="0" u="none" strike="noStrike" cap="none">
              <a:solidFill>
                <a:schemeClr val="dk1"/>
              </a:solidFill>
              <a:latin typeface="Calibri"/>
              <a:ea typeface="Calibri"/>
              <a:cs typeface="Calibri"/>
              <a:sym typeface="Calibri"/>
            </a:endParaRPr>
          </a:p>
        </p:txBody>
      </p:sp>
      <p:sp>
        <p:nvSpPr>
          <p:cNvPr id="658" name="Google Shape;658;p78"/>
          <p:cNvSpPr txBox="1"/>
          <p:nvPr/>
        </p:nvSpPr>
        <p:spPr>
          <a:xfrm>
            <a:off x="838200" y="5607881"/>
            <a:ext cx="2205037" cy="646331"/>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7030A0"/>
                </a:solidFill>
                <a:latin typeface="Arial"/>
                <a:ea typeface="Arial"/>
                <a:cs typeface="Arial"/>
                <a:sym typeface="Arial"/>
              </a:rPr>
              <a:t>Nom privilégié : La Paloma (Tex.)</a:t>
            </a:r>
            <a:endParaRPr sz="1800" b="0" i="0" u="none" strike="noStrike" cap="none">
              <a:solidFill>
                <a:srgbClr val="7030A0"/>
              </a:solidFill>
              <a:latin typeface="Arial"/>
              <a:ea typeface="Arial"/>
              <a:cs typeface="Arial"/>
              <a:sym typeface="Arial"/>
            </a:endParaRPr>
          </a:p>
        </p:txBody>
      </p:sp>
      <p:pic>
        <p:nvPicPr>
          <p:cNvPr id="659" name="Google Shape;659;p78"/>
          <p:cNvPicPr preferRelativeResize="0"/>
          <p:nvPr/>
        </p:nvPicPr>
        <p:blipFill rotWithShape="1">
          <a:blip r:embed="rId3">
            <a:alphaModFix/>
          </a:blip>
          <a:srcRect/>
          <a:stretch/>
        </p:blipFill>
        <p:spPr>
          <a:xfrm>
            <a:off x="4038600" y="129572"/>
            <a:ext cx="5434013" cy="6253742"/>
          </a:xfrm>
          <a:prstGeom prst="rect">
            <a:avLst/>
          </a:prstGeom>
          <a:noFill/>
          <a:ln>
            <a:noFill/>
          </a:ln>
        </p:spPr>
      </p:pic>
      <p:sp>
        <p:nvSpPr>
          <p:cNvPr id="660" name="Google Shape;660;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 calcmode="lin" valueType="num">
                                      <p:cBhvr additive="base">
                                        <p:cTn id="7" dur="500"/>
                                        <p:tgtEl>
                                          <p:spTgt spid="658"/>
                                        </p:tgtEl>
                                        <p:attrNameLst>
                                          <p:attrName>ppt_w</p:attrName>
                                        </p:attrNameLst>
                                      </p:cBhvr>
                                      <p:tavLst>
                                        <p:tav tm="0">
                                          <p:val>
                                            <p:strVal val="0"/>
                                          </p:val>
                                        </p:tav>
                                        <p:tav tm="100000">
                                          <p:val>
                                            <p:strVal val="#ppt_w"/>
                                          </p:val>
                                        </p:tav>
                                      </p:tavLst>
                                    </p:anim>
                                    <p:anim calcmode="lin" valueType="num">
                                      <p:cBhvr additive="base">
                                        <p:cTn id="8" dur="500"/>
                                        <p:tgtEl>
                                          <p:spTgt spid="65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9"/>
          <p:cNvSpPr txBox="1">
            <a:spLocks noGrp="1"/>
          </p:cNvSpPr>
          <p:nvPr>
            <p:ph type="title"/>
          </p:nvPr>
        </p:nvSpPr>
        <p:spPr>
          <a:xfrm>
            <a:off x="838200" y="191316"/>
            <a:ext cx="10515600" cy="62071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Enregistrement du lieu</a:t>
            </a:r>
            <a:endParaRPr sz="3600" b="0" i="0" u="none" strike="noStrike" cap="none">
              <a:solidFill>
                <a:schemeClr val="dk1"/>
              </a:solidFill>
              <a:latin typeface="Arial"/>
              <a:ea typeface="Arial"/>
              <a:cs typeface="Arial"/>
              <a:sym typeface="Arial"/>
            </a:endParaRPr>
          </a:p>
        </p:txBody>
      </p:sp>
      <p:sp>
        <p:nvSpPr>
          <p:cNvPr id="666" name="Google Shape;666;p79"/>
          <p:cNvSpPr txBox="1">
            <a:spLocks noGrp="1"/>
          </p:cNvSpPr>
          <p:nvPr>
            <p:ph type="body" idx="1"/>
          </p:nvPr>
        </p:nvSpPr>
        <p:spPr>
          <a:xfrm>
            <a:off x="838200" y="812028"/>
            <a:ext cx="10515600" cy="57756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latin typeface="Calibri"/>
                <a:ea typeface="Calibri"/>
                <a:cs typeface="Calibri"/>
                <a:sym typeface="Calibri"/>
              </a:rPr>
              <a:t>Différenciez ces </a:t>
            </a:r>
            <a:r>
              <a:rPr lang="fr-FR" sz="2400"/>
              <a:t>œ</a:t>
            </a:r>
            <a:r>
              <a:rPr lang="fr-FR" sz="2400" b="0" i="0" u="none" strike="noStrike" cap="none">
                <a:latin typeface="Calibri"/>
                <a:ea typeface="Calibri"/>
                <a:cs typeface="Calibri"/>
                <a:sym typeface="Calibri"/>
              </a:rPr>
              <a:t>uvres avec l’ajout</a:t>
            </a:r>
            <a:endParaRPr sz="2400" b="0" i="0" u="none" strike="noStrike" cap="none">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latin typeface="Calibri"/>
                <a:ea typeface="Calibri"/>
                <a:cs typeface="Calibri"/>
                <a:sym typeface="Calibri"/>
              </a:rPr>
              <a:t>du pays d’origine :</a:t>
            </a:r>
            <a:endParaRPr sz="2400" b="0" i="0" u="none" strike="noStrike" cap="none">
              <a:latin typeface="Calibri"/>
              <a:ea typeface="Calibri"/>
              <a:cs typeface="Calibri"/>
              <a:sym typeface="Calibri"/>
            </a:endParaRPr>
          </a:p>
          <a:p>
            <a:pPr marL="0" lvl="0" indent="0" algn="l" rtl="0">
              <a:lnSpc>
                <a:spcPct val="90000"/>
              </a:lnSpc>
              <a:spcBef>
                <a:spcPts val="2200"/>
              </a:spcBef>
              <a:spcAft>
                <a:spcPts val="0"/>
              </a:spcAft>
              <a:buSzPts val="2400"/>
              <a:buNone/>
            </a:pPr>
            <a:r>
              <a:rPr lang="fr-FR" sz="2400" b="0" i="0" u="none" strike="noStrike" cap="none">
                <a:latin typeface="Calibri"/>
                <a:ea typeface="Calibri"/>
                <a:cs typeface="Calibri"/>
                <a:sym typeface="Calibri"/>
              </a:rPr>
              <a:t>a. The X Factor ‐ </a:t>
            </a:r>
            <a:r>
              <a:rPr lang="fr-FR" sz="2400"/>
              <a:t>des États-Unis</a:t>
            </a:r>
            <a:endParaRPr sz="2400" b="0" i="0" u="none" strike="noStrike" cap="none">
              <a:latin typeface="Calibri"/>
              <a:ea typeface="Calibri"/>
              <a:cs typeface="Calibri"/>
              <a:sym typeface="Calibri"/>
            </a:endParaRPr>
          </a:p>
          <a:p>
            <a:pPr marL="0" lvl="0" indent="0" algn="l" rtl="0">
              <a:lnSpc>
                <a:spcPct val="90000"/>
              </a:lnSpc>
              <a:spcBef>
                <a:spcPts val="1000"/>
              </a:spcBef>
              <a:spcAft>
                <a:spcPts val="0"/>
              </a:spcAft>
              <a:buSzPts val="2400"/>
              <a:buNone/>
            </a:pPr>
            <a:r>
              <a:rPr lang="fr-FR" sz="2400" b="0" i="0" u="none" strike="noStrike" cap="none">
                <a:latin typeface="Calibri"/>
                <a:ea typeface="Calibri"/>
                <a:cs typeface="Calibri"/>
                <a:sym typeface="Calibri"/>
              </a:rPr>
              <a:t>b. The X Factor ‐ </a:t>
            </a:r>
            <a:r>
              <a:rPr lang="fr-FR" sz="2400"/>
              <a:t>de la Grande-Bretagne</a:t>
            </a:r>
            <a:endParaRPr sz="2400" b="0" i="0" u="none" strike="noStrike" cap="none">
              <a:latin typeface="Calibri"/>
              <a:ea typeface="Calibri"/>
              <a:cs typeface="Calibri"/>
              <a:sym typeface="Calibri"/>
            </a:endParaRPr>
          </a:p>
          <a:p>
            <a:pPr marL="0" lvl="0" indent="0" algn="l" rtl="0">
              <a:lnSpc>
                <a:spcPct val="90000"/>
              </a:lnSpc>
              <a:spcBef>
                <a:spcPts val="1000"/>
              </a:spcBef>
              <a:spcAft>
                <a:spcPts val="0"/>
              </a:spcAft>
              <a:buSzPts val="2400"/>
              <a:buNone/>
            </a:pPr>
            <a:r>
              <a:rPr lang="fr-FR" sz="2400" b="0" i="0" u="none" strike="noStrike" cap="none">
                <a:latin typeface="Calibri"/>
                <a:ea typeface="Calibri"/>
                <a:cs typeface="Calibri"/>
                <a:sym typeface="Calibri"/>
              </a:rPr>
              <a:t>c. The X Factor ‐ </a:t>
            </a:r>
            <a:r>
              <a:rPr lang="fr-FR" sz="2400"/>
              <a:t>de la Nouvelle-Zélande</a:t>
            </a:r>
            <a:endParaRPr sz="2400" b="0" i="0" u="none" strike="noStrike" cap="none">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latin typeface="Calibri"/>
                <a:ea typeface="Calibri"/>
                <a:cs typeface="Calibri"/>
                <a:sym typeface="Calibri"/>
              </a:rPr>
              <a:t>d. Ik’s‐faktor ‐ </a:t>
            </a:r>
            <a:r>
              <a:rPr lang="fr-FR" sz="2400"/>
              <a:t>d'Arménie</a:t>
            </a:r>
            <a:endParaRPr sz="2400" b="0" i="0" u="none" strike="noStrike" cap="none">
              <a:latin typeface="Calibri"/>
              <a:ea typeface="Calibri"/>
              <a:cs typeface="Calibri"/>
              <a:sym typeface="Calibri"/>
            </a:endParaRPr>
          </a:p>
          <a:p>
            <a:pPr marL="0" lvl="0" indent="0" algn="l" rtl="0">
              <a:lnSpc>
                <a:spcPct val="90000"/>
              </a:lnSpc>
              <a:spcBef>
                <a:spcPts val="1000"/>
              </a:spcBef>
              <a:spcAft>
                <a:spcPts val="0"/>
              </a:spcAft>
              <a:buSzPts val="2400"/>
              <a:buNone/>
            </a:pPr>
            <a:r>
              <a:rPr lang="fr-FR" sz="2400"/>
              <a:t>   </a:t>
            </a:r>
            <a:r>
              <a:rPr lang="fr-FR" sz="2400" b="0" i="0" u="none" strike="noStrike" cap="none">
                <a:latin typeface="Calibri"/>
                <a:ea typeface="Calibri"/>
                <a:cs typeface="Calibri"/>
                <a:sym typeface="Calibri"/>
              </a:rPr>
              <a:t> Variante de nom : X‐Factor</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67" name="Google Shape;667;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graphicFrame>
        <p:nvGraphicFramePr>
          <p:cNvPr id="668" name="Google Shape;668;p79"/>
          <p:cNvGraphicFramePr/>
          <p:nvPr/>
        </p:nvGraphicFramePr>
        <p:xfrm>
          <a:off x="1228726" y="4301648"/>
          <a:ext cx="3000000" cy="3000000"/>
        </p:xfrm>
        <a:graphic>
          <a:graphicData uri="http://schemas.openxmlformats.org/drawingml/2006/table">
            <a:tbl>
              <a:tblPr firstRow="1" bandRow="1">
                <a:noFill/>
                <a:tableStyleId>{B8C3464E-6578-49B7-AB19-9FC8D7BFA50C}</a:tableStyleId>
              </a:tblPr>
              <a:tblGrid>
                <a:gridCol w="3338500">
                  <a:extLst>
                    <a:ext uri="{9D8B030D-6E8A-4147-A177-3AD203B41FA5}">
                      <a16:colId xmlns:a16="http://schemas.microsoft.com/office/drawing/2014/main" val="20000"/>
                    </a:ext>
                  </a:extLst>
                </a:gridCol>
              </a:tblGrid>
              <a:tr h="2054700">
                <a:tc>
                  <a:txBody>
                    <a:bodyPr/>
                    <a:lstStyle/>
                    <a:p>
                      <a:pPr marL="0" marR="0" lvl="0" indent="0" algn="l" rtl="0">
                        <a:lnSpc>
                          <a:spcPct val="100000"/>
                        </a:lnSpc>
                        <a:spcBef>
                          <a:spcPts val="0"/>
                        </a:spcBef>
                        <a:spcAft>
                          <a:spcPts val="0"/>
                        </a:spcAft>
                        <a:buClr>
                          <a:srgbClr val="000000"/>
                        </a:buClr>
                        <a:buSzPts val="2100"/>
                        <a:buFont typeface="Arial"/>
                        <a:buNone/>
                      </a:pPr>
                      <a:r>
                        <a:rPr lang="fr-FR" sz="2100" b="0" i="0" u="none" strike="noStrike" cap="none">
                          <a:solidFill>
                            <a:srgbClr val="1F497C"/>
                          </a:solidFill>
                          <a:latin typeface="Calibri"/>
                          <a:ea typeface="Calibri"/>
                          <a:cs typeface="Calibri"/>
                          <a:sym typeface="Calibri"/>
                        </a:rPr>
                        <a:t>Notices d’autorité de noms :</a:t>
                      </a:r>
                      <a:endParaRPr sz="1400" u="none" strike="noStrike" cap="none"/>
                    </a:p>
                    <a:p>
                      <a:pPr marL="0" marR="0" lvl="0" indent="0" algn="l" rtl="0">
                        <a:lnSpc>
                          <a:spcPct val="100000"/>
                        </a:lnSpc>
                        <a:spcBef>
                          <a:spcPts val="0"/>
                        </a:spcBef>
                        <a:spcAft>
                          <a:spcPts val="0"/>
                        </a:spcAft>
                        <a:buClr>
                          <a:srgbClr val="000000"/>
                        </a:buClr>
                        <a:buSzPts val="2100"/>
                        <a:buFont typeface="Arial"/>
                        <a:buNone/>
                      </a:pPr>
                      <a:r>
                        <a:rPr lang="fr-FR" sz="2100" b="0" i="0" u="none" strike="noStrike" cap="none">
                          <a:solidFill>
                            <a:srgbClr val="1F497C"/>
                          </a:solidFill>
                          <a:latin typeface="Calibri"/>
                          <a:ea typeface="Calibri"/>
                          <a:cs typeface="Calibri"/>
                          <a:sym typeface="Calibri"/>
                        </a:rPr>
                        <a:t>151 États-Unis</a:t>
                      </a:r>
                      <a:endParaRPr sz="2100" b="0" i="0" u="none" strike="noStrike" cap="none">
                        <a:solidFill>
                          <a:srgbClr val="1F497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fr-FR" sz="2100" b="0" i="0" u="none" strike="noStrike" cap="none">
                          <a:solidFill>
                            <a:srgbClr val="1F497C"/>
                          </a:solidFill>
                          <a:latin typeface="Calibri"/>
                          <a:ea typeface="Calibri"/>
                          <a:cs typeface="Calibri"/>
                          <a:sym typeface="Calibri"/>
                        </a:rPr>
                        <a:t>151 Grande-Bretagne</a:t>
                      </a:r>
                      <a:endParaRPr sz="2100" b="0" i="0" u="none" strike="noStrike" cap="none">
                        <a:solidFill>
                          <a:srgbClr val="1F497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fr-FR" sz="2100" b="0" i="0" u="none" strike="noStrike" cap="none">
                          <a:solidFill>
                            <a:srgbClr val="1F497C"/>
                          </a:solidFill>
                          <a:latin typeface="Calibri"/>
                          <a:ea typeface="Calibri"/>
                          <a:cs typeface="Calibri"/>
                          <a:sym typeface="Calibri"/>
                        </a:rPr>
                        <a:t>451 Royaume-Uni</a:t>
                      </a:r>
                      <a:endParaRPr sz="2100" b="0" i="0" u="none" strike="noStrike" cap="none">
                        <a:solidFill>
                          <a:srgbClr val="1F497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fr-FR" sz="2100" b="0" i="0" u="none" strike="noStrike" cap="none">
                          <a:solidFill>
                            <a:srgbClr val="1F497C"/>
                          </a:solidFill>
                          <a:latin typeface="Calibri"/>
                          <a:ea typeface="Calibri"/>
                          <a:cs typeface="Calibri"/>
                          <a:sym typeface="Calibri"/>
                        </a:rPr>
                        <a:t>151 Nouvelle-Zélande</a:t>
                      </a:r>
                      <a:endParaRPr sz="2100" b="0" i="0" u="none" strike="noStrike" cap="none">
                        <a:solidFill>
                          <a:srgbClr val="1F497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fr-FR" sz="2100" b="0" i="0" u="none" strike="noStrike" cap="none">
                          <a:solidFill>
                            <a:srgbClr val="1F497C"/>
                          </a:solidFill>
                          <a:latin typeface="Calibri"/>
                          <a:ea typeface="Calibri"/>
                          <a:cs typeface="Calibri"/>
                          <a:sym typeface="Calibri"/>
                        </a:rPr>
                        <a:t>151 Arménie</a:t>
                      </a:r>
                      <a:endParaRPr sz="2100" b="0" i="0" u="none" strike="noStrike" cap="none">
                        <a:solidFill>
                          <a:srgbClr val="1F497C"/>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69" name="Google Shape;669;p79"/>
          <p:cNvGraphicFramePr/>
          <p:nvPr/>
        </p:nvGraphicFramePr>
        <p:xfrm>
          <a:off x="6767512" y="812028"/>
          <a:ext cx="3000000" cy="3000000"/>
        </p:xfrm>
        <a:graphic>
          <a:graphicData uri="http://schemas.openxmlformats.org/drawingml/2006/table">
            <a:tbl>
              <a:tblPr firstRow="1" bandRow="1">
                <a:noFill/>
                <a:tableStyleId>{07DBA6A4-9371-4762-95B9-0F43E9B80D49}</a:tableStyleId>
              </a:tblPr>
              <a:tblGrid>
                <a:gridCol w="3349875">
                  <a:extLst>
                    <a:ext uri="{9D8B030D-6E8A-4147-A177-3AD203B41FA5}">
                      <a16:colId xmlns:a16="http://schemas.microsoft.com/office/drawing/2014/main" val="20000"/>
                    </a:ext>
                  </a:extLst>
                </a:gridCol>
              </a:tblGrid>
              <a:tr h="1680550">
                <a:tc>
                  <a:txBody>
                    <a:bodyPr/>
                    <a:lstStyle/>
                    <a:p>
                      <a:pPr marL="0" marR="0" lvl="0" indent="0" algn="l" rtl="0">
                        <a:lnSpc>
                          <a:spcPct val="100000"/>
                        </a:lnSpc>
                        <a:spcBef>
                          <a:spcPts val="0"/>
                        </a:spcBef>
                        <a:spcAft>
                          <a:spcPts val="0"/>
                        </a:spcAft>
                        <a:buClr>
                          <a:srgbClr val="000000"/>
                        </a:buClr>
                        <a:buSzPts val="2200"/>
                        <a:buFont typeface="Arial"/>
                        <a:buNone/>
                      </a:pPr>
                      <a:r>
                        <a:rPr lang="fr-FR" sz="2200" b="0" i="0" u="none" strike="noStrike" cap="none">
                          <a:solidFill>
                            <a:srgbClr val="1F497C"/>
                          </a:solidFill>
                          <a:latin typeface="Calibri"/>
                          <a:ea typeface="Calibri"/>
                          <a:cs typeface="Calibri"/>
                          <a:sym typeface="Calibri"/>
                        </a:rPr>
                        <a:t>B.11 Tableau B.1 :</a:t>
                      </a:r>
                      <a:endParaRPr sz="1400" u="none" strike="noStrike" cap="none"/>
                    </a:p>
                    <a:p>
                      <a:pPr marL="0" marR="0" lvl="0" indent="0" algn="l" rtl="0">
                        <a:lnSpc>
                          <a:spcPct val="100000"/>
                        </a:lnSpc>
                        <a:spcBef>
                          <a:spcPts val="0"/>
                        </a:spcBef>
                        <a:spcAft>
                          <a:spcPts val="0"/>
                        </a:spcAft>
                        <a:buClr>
                          <a:srgbClr val="000000"/>
                        </a:buClr>
                        <a:buSzPts val="2200"/>
                        <a:buFont typeface="Arial"/>
                        <a:buNone/>
                      </a:pPr>
                      <a:r>
                        <a:rPr lang="fr-FR" sz="2200" b="0" i="0" u="none" strike="noStrike" cap="none">
                          <a:solidFill>
                            <a:srgbClr val="1F497C"/>
                          </a:solidFill>
                          <a:latin typeface="Calibri"/>
                          <a:ea typeface="Calibri"/>
                          <a:cs typeface="Calibri"/>
                          <a:sym typeface="Calibri"/>
                        </a:rPr>
                        <a:t>États-Unis : É.-U.</a:t>
                      </a:r>
                      <a:endParaRPr sz="2200" u="none" strike="noStrike" cap="none"/>
                    </a:p>
                  </a:txBody>
                  <a:tcPr marL="91450" marR="91450" marT="45725" marB="45725"/>
                </a:tc>
                <a:extLst>
                  <a:ext uri="{0D108BD9-81ED-4DB2-BD59-A6C34878D82A}">
                    <a16:rowId xmlns:a16="http://schemas.microsoft.com/office/drawing/2014/main" val="10000"/>
                  </a:ext>
                </a:extLst>
              </a:tr>
            </a:tbl>
          </a:graphicData>
        </a:graphic>
      </p:graphicFrame>
      <p:sp>
        <p:nvSpPr>
          <p:cNvPr id="670" name="Google Shape;670;p79"/>
          <p:cNvSpPr/>
          <p:nvPr/>
        </p:nvSpPr>
        <p:spPr>
          <a:xfrm>
            <a:off x="6800850" y="2971800"/>
            <a:ext cx="5029200" cy="3323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sng" strike="noStrike" cap="none">
                <a:solidFill>
                  <a:srgbClr val="000000"/>
                </a:solidFill>
                <a:latin typeface="Arial"/>
                <a:ea typeface="Arial"/>
                <a:cs typeface="Arial"/>
                <a:sym typeface="Arial"/>
              </a:rPr>
              <a:t>a, b et c:</a:t>
            </a:r>
            <a:endParaRPr/>
          </a:p>
          <a:p>
            <a:pPr marL="0" marR="0" lvl="0" indent="0" algn="l" rtl="0">
              <a:lnSpc>
                <a:spcPct val="100000"/>
              </a:lnSpc>
              <a:spcBef>
                <a:spcPts val="1800"/>
              </a:spcBef>
              <a:spcAft>
                <a:spcPts val="0"/>
              </a:spcAft>
              <a:buClr>
                <a:srgbClr val="000000"/>
              </a:buClr>
              <a:buSzPts val="1800"/>
              <a:buFont typeface="Arial"/>
              <a:buNone/>
            </a:pPr>
            <a:r>
              <a:rPr lang="fr-FR" sz="1800" b="0" i="0" u="none" strike="noStrike" cap="none">
                <a:solidFill>
                  <a:srgbClr val="000000"/>
                </a:solidFill>
                <a:latin typeface="Arial"/>
                <a:ea typeface="Arial"/>
                <a:cs typeface="Arial"/>
                <a:sym typeface="Arial"/>
              </a:rPr>
              <a:t>130 _0  	X factor (Émission de télévision  : 	_________)</a:t>
            </a:r>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Arial"/>
                <a:ea typeface="Arial"/>
                <a:cs typeface="Arial"/>
                <a:sym typeface="Arial"/>
              </a:rPr>
              <a:t>370      	$g _____________</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sng" strike="noStrike" cap="none">
                <a:solidFill>
                  <a:srgbClr val="000000"/>
                </a:solidFill>
                <a:latin typeface="Arial"/>
                <a:ea typeface="Arial"/>
                <a:cs typeface="Arial"/>
                <a:sym typeface="Arial"/>
              </a:rPr>
              <a:t>d:</a:t>
            </a:r>
            <a:endParaRPr/>
          </a:p>
          <a:p>
            <a:pPr marL="0" marR="0" lvl="0" indent="0" algn="l" rtl="0">
              <a:lnSpc>
                <a:spcPct val="100000"/>
              </a:lnSpc>
              <a:spcBef>
                <a:spcPts val="1800"/>
              </a:spcBef>
              <a:spcAft>
                <a:spcPts val="0"/>
              </a:spcAft>
              <a:buClr>
                <a:srgbClr val="000000"/>
              </a:buClr>
              <a:buSzPts val="1800"/>
              <a:buFont typeface="Arial"/>
              <a:buNone/>
            </a:pPr>
            <a:r>
              <a:rPr lang="fr-FR" sz="1800" b="0" i="0" u="none" strike="noStrike" cap="none">
                <a:solidFill>
                  <a:srgbClr val="000000"/>
                </a:solidFill>
                <a:latin typeface="Arial"/>
                <a:ea typeface="Arial"/>
                <a:cs typeface="Arial"/>
                <a:sym typeface="Arial"/>
              </a:rPr>
              <a:t>130 _0  	Ik’s-faktor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Arial"/>
                <a:ea typeface="Arial"/>
                <a:cs typeface="Arial"/>
                <a:sym typeface="Arial"/>
              </a:rPr>
              <a:t>430 _0  	X-factor (Émission de télévision : 	_________)</a:t>
            </a:r>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Arial"/>
                <a:ea typeface="Arial"/>
                <a:cs typeface="Arial"/>
                <a:sym typeface="Arial"/>
              </a:rPr>
              <a:t>370      	$g ______________</a:t>
            </a:r>
            <a:endParaRPr sz="1800" b="0" i="0" u="none" strike="noStrike" cap="none">
              <a:solidFill>
                <a:srgbClr val="000000"/>
              </a:solidFill>
              <a:latin typeface="Arial"/>
              <a:ea typeface="Arial"/>
              <a:cs typeface="Arial"/>
              <a:sym typeface="Arial"/>
            </a:endParaRPr>
          </a:p>
        </p:txBody>
      </p:sp>
      <p:sp>
        <p:nvSpPr>
          <p:cNvPr id="671" name="Google Shape;671;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Réponses exercice X Factor</a:t>
            </a:r>
            <a:endParaRPr sz="3600" b="0" i="0" u="none" strike="noStrike" cap="none">
              <a:solidFill>
                <a:schemeClr val="dk1"/>
              </a:solidFill>
              <a:latin typeface="Arial"/>
              <a:ea typeface="Arial"/>
              <a:cs typeface="Arial"/>
              <a:sym typeface="Arial"/>
            </a:endParaRPr>
          </a:p>
        </p:txBody>
      </p:sp>
      <p:sp>
        <p:nvSpPr>
          <p:cNvPr id="677" name="Google Shape;677;p80"/>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fr-FR" sz="2400">
                <a:latin typeface="Arial"/>
                <a:ea typeface="Arial"/>
                <a:cs typeface="Arial"/>
                <a:sym typeface="Arial"/>
              </a:rPr>
              <a:t>a) 130 _0	X factor (Émission de télévision : É.-U.)</a:t>
            </a:r>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	370	$g États-Unis $2 lacnaf</a:t>
            </a:r>
            <a:endParaRPr sz="2400">
              <a:latin typeface="Arial"/>
              <a:ea typeface="Arial"/>
              <a:cs typeface="Arial"/>
              <a:sym typeface="Arial"/>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b) 130 _0	X factor (Émission de télévision : Grande-Bretagne)</a:t>
            </a:r>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	370	$g Grande-Bretagne $2 lacnaf</a:t>
            </a:r>
            <a:endParaRPr sz="2400">
              <a:latin typeface="Arial"/>
              <a:ea typeface="Arial"/>
              <a:cs typeface="Arial"/>
              <a:sym typeface="Arial"/>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c) 130 _0	X factor (Émission de télévision : Nouvelle-Zélande)</a:t>
            </a:r>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	370	$g Nouvelle-Zélande $2 lacnaf</a:t>
            </a:r>
            <a:endParaRPr sz="2400">
              <a:latin typeface="Arial"/>
              <a:ea typeface="Arial"/>
              <a:cs typeface="Arial"/>
              <a:sym typeface="Arial"/>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d) 130 _0	Ik’s-faktor</a:t>
            </a:r>
            <a:endParaRPr sz="2400">
              <a:latin typeface="Arial"/>
              <a:ea typeface="Arial"/>
              <a:cs typeface="Arial"/>
              <a:sym typeface="Arial"/>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	430 _0	X-factor (Émission de télévision : Arménie)</a:t>
            </a:r>
            <a:endParaRPr/>
          </a:p>
          <a:p>
            <a:pPr marL="442913" lvl="0" indent="-392113" algn="l" rtl="0">
              <a:lnSpc>
                <a:spcPct val="90000"/>
              </a:lnSpc>
              <a:spcBef>
                <a:spcPts val="1000"/>
              </a:spcBef>
              <a:spcAft>
                <a:spcPts val="0"/>
              </a:spcAft>
              <a:buSzPts val="2800"/>
              <a:buNone/>
            </a:pPr>
            <a:r>
              <a:rPr lang="fr-FR" sz="2400">
                <a:latin typeface="Arial"/>
                <a:ea typeface="Arial"/>
                <a:cs typeface="Arial"/>
                <a:sym typeface="Arial"/>
              </a:rPr>
              <a:t>	370	$g Arménie $2 lacnaf</a:t>
            </a:r>
            <a:endParaRPr sz="2400">
              <a:latin typeface="Arial"/>
              <a:ea typeface="Arial"/>
              <a:cs typeface="Arial"/>
              <a:sym typeface="Arial"/>
            </a:endParaRPr>
          </a:p>
        </p:txBody>
      </p:sp>
      <p:sp>
        <p:nvSpPr>
          <p:cNvPr id="678" name="Google Shape;678;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79" name="Google Shape;679;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1"/>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685" name="Google Shape;685;p81"/>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 ______________</a:t>
            </a:r>
            <a:endParaRPr sz="2200"/>
          </a:p>
          <a:p>
            <a:pPr marL="0" marR="0" lvl="0" indent="0" algn="l" rtl="0">
              <a:lnSpc>
                <a:spcPct val="90000"/>
              </a:lnSpc>
              <a:spcBef>
                <a:spcPts val="1000"/>
              </a:spcBef>
              <a:spcAft>
                <a:spcPts val="0"/>
              </a:spcAft>
              <a:buClr>
                <a:schemeClr val="dk1"/>
              </a:buClr>
              <a:buSzPts val="16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marR="0" lvl="0" indent="0" algn="l" rtl="0">
              <a:lnSpc>
                <a:spcPct val="90000"/>
              </a:lnSpc>
              <a:spcBef>
                <a:spcPts val="1000"/>
              </a:spcBef>
              <a:spcAft>
                <a:spcPts val="0"/>
              </a:spcAft>
              <a:buClr>
                <a:schemeClr val="dk1"/>
              </a:buClr>
              <a:buSzPts val="2300"/>
              <a:buFont typeface="Arial"/>
              <a:buNone/>
            </a:pPr>
            <a:endParaRPr sz="2200" b="0" i="0" u="none" strike="noStrike" cap="none">
              <a:solidFill>
                <a:schemeClr val="dk1"/>
              </a:solidFill>
              <a:latin typeface="Arial"/>
              <a:ea typeface="Arial"/>
              <a:cs typeface="Arial"/>
              <a:sym typeface="Arial"/>
            </a:endParaRPr>
          </a:p>
          <a:p>
            <a:pPr marL="900113" marR="0" lvl="0" indent="-900113"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670 	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du Répertoire des municipalités du Québec, consulté le 26 avril 2020 $b (Rivière-du-Loup; MRC; région administrative : Bas-Saint-Laurent (01); date d'entrée en vigueur : 1982-01-01)</a:t>
            </a:r>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endParaRPr/>
          </a:p>
          <a:p>
            <a:pPr marL="0" lvl="0" indent="0" algn="l" rtl="0">
              <a:lnSpc>
                <a:spcPct val="90000"/>
              </a:lnSpc>
              <a:spcBef>
                <a:spcPts val="1000"/>
              </a:spcBef>
              <a:spcAft>
                <a:spcPts val="0"/>
              </a:spcAft>
              <a:buSzPts val="2500"/>
              <a:buNone/>
            </a:pPr>
            <a:endParaRPr/>
          </a:p>
        </p:txBody>
      </p:sp>
      <p:sp>
        <p:nvSpPr>
          <p:cNvPr id="686" name="Google Shape;68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87" name="Google Shape;68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9" descr="ScreenShot605.bmp"/>
          <p:cNvPicPr preferRelativeResize="0"/>
          <p:nvPr/>
        </p:nvPicPr>
        <p:blipFill rotWithShape="1">
          <a:blip r:embed="rId3">
            <a:alphaModFix/>
          </a:blip>
          <a:srcRect/>
          <a:stretch/>
        </p:blipFill>
        <p:spPr>
          <a:xfrm>
            <a:off x="2667001" y="0"/>
            <a:ext cx="5986463" cy="6858000"/>
          </a:xfrm>
          <a:prstGeom prst="rect">
            <a:avLst/>
          </a:prstGeom>
          <a:noFill/>
          <a:ln>
            <a:noFill/>
          </a:ln>
        </p:spPr>
      </p:pic>
      <p:sp>
        <p:nvSpPr>
          <p:cNvPr id="143" name="Google Shape;143;p19"/>
          <p:cNvSpPr txBox="1"/>
          <p:nvPr/>
        </p:nvSpPr>
        <p:spPr>
          <a:xfrm>
            <a:off x="6822659" y="4786690"/>
            <a:ext cx="4118811" cy="1569660"/>
          </a:xfrm>
          <a:prstGeom prst="rect">
            <a:avLst/>
          </a:prstGeom>
          <a:solidFill>
            <a:schemeClr val="lt1"/>
          </a:solidFill>
          <a:ln w="22225" cap="flat" cmpd="sng">
            <a:solidFill>
              <a:srgbClr val="7030A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Tulsa (Okl.). Mayor’s Commission on the Status of Women</a:t>
            </a:r>
            <a:endParaRPr/>
          </a:p>
        </p:txBody>
      </p:sp>
      <p:sp>
        <p:nvSpPr>
          <p:cNvPr id="144" name="Google Shape;144;p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fr-FR"/>
              <a:t>Module 5 : Description des lieux</a:t>
            </a:r>
            <a:endParaRPr/>
          </a:p>
        </p:txBody>
      </p:sp>
      <p:sp>
        <p:nvSpPr>
          <p:cNvPr id="145" name="Google Shape;14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500"/>
                                        <p:tgtEl>
                                          <p:spTgt spid="14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2"/>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693" name="Google Shape;693;p82"/>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a:t>
            </a:r>
            <a:endParaRPr/>
          </a:p>
          <a:p>
            <a:pPr marL="0" marR="0" lvl="0" indent="0" algn="l" rtl="0">
              <a:lnSpc>
                <a:spcPct val="90000"/>
              </a:lnSpc>
              <a:spcBef>
                <a:spcPts val="0"/>
              </a:spcBef>
              <a:spcAft>
                <a:spcPts val="0"/>
              </a:spcAft>
              <a:buClr>
                <a:schemeClr val="dk1"/>
              </a:buClr>
              <a:buSzPts val="26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marR="0" lvl="0" indent="0" algn="l" rtl="0">
              <a:lnSpc>
                <a:spcPct val="90000"/>
              </a:lnSpc>
              <a:spcBef>
                <a:spcPts val="1000"/>
              </a:spcBef>
              <a:spcAft>
                <a:spcPts val="0"/>
              </a:spcAft>
              <a:buClr>
                <a:schemeClr val="dk1"/>
              </a:buClr>
              <a:buSzPts val="2300"/>
              <a:buFont typeface="Arial"/>
              <a:buNone/>
            </a:pPr>
            <a:endParaRPr sz="2200" b="0" i="0" u="none" strike="noStrike" cap="none">
              <a:solidFill>
                <a:schemeClr val="dk1"/>
              </a:solidFill>
              <a:latin typeface="Arial"/>
              <a:ea typeface="Arial"/>
              <a:cs typeface="Arial"/>
              <a:sym typeface="Arial"/>
            </a:endParaRPr>
          </a:p>
          <a:p>
            <a:pPr marL="900113" marR="0" lvl="0" indent="-900113"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670 	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du Répertoire des municipalités du Québec, consulté le 26 avril 2020 $b (Rivière-du-Loup; MRC; région administrative : Bas-Saint-Laurent (01); date d'entrée en vigueur : 1982-01-01)</a:t>
            </a:r>
            <a:endParaRPr/>
          </a:p>
          <a:p>
            <a:pPr marL="900113" lvl="0" indent="-900113" algn="l" rtl="0">
              <a:lnSpc>
                <a:spcPct val="90000"/>
              </a:lnSpc>
              <a:spcBef>
                <a:spcPts val="1000"/>
              </a:spcBef>
              <a:spcAft>
                <a:spcPts val="0"/>
              </a:spcAft>
              <a:buSzPts val="2500"/>
              <a:buNone/>
            </a:pPr>
            <a:r>
              <a:rPr lang="fr-FR" sz="2200">
                <a:latin typeface="Arial"/>
                <a:ea typeface="Arial"/>
                <a:cs typeface="Arial"/>
                <a:sym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endParaRPr/>
          </a:p>
          <a:p>
            <a:pPr marL="0" lvl="0" indent="0" algn="l" rtl="0">
              <a:lnSpc>
                <a:spcPct val="90000"/>
              </a:lnSpc>
              <a:spcBef>
                <a:spcPts val="1000"/>
              </a:spcBef>
              <a:spcAft>
                <a:spcPts val="0"/>
              </a:spcAft>
              <a:buSzPts val="2500"/>
              <a:buNone/>
            </a:pPr>
            <a:endParaRPr/>
          </a:p>
        </p:txBody>
      </p:sp>
      <p:sp>
        <p:nvSpPr>
          <p:cNvPr id="694" name="Google Shape;69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95" name="Google Shape;695;p82"/>
          <p:cNvSpPr txBox="1"/>
          <p:nvPr/>
        </p:nvSpPr>
        <p:spPr>
          <a:xfrm>
            <a:off x="4382726" y="1171874"/>
            <a:ext cx="342654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200" b="0" i="0" u="none" strike="noStrike" cap="none">
                <a:solidFill>
                  <a:srgbClr val="000000"/>
                </a:solidFill>
                <a:latin typeface="Arial"/>
                <a:ea typeface="Arial"/>
                <a:cs typeface="Arial"/>
                <a:sym typeface="Arial"/>
              </a:rPr>
              <a:t>Rivière-du-Loup (Québec)</a:t>
            </a:r>
            <a:endParaRPr sz="3000" b="0" i="0" u="none" strike="noStrike" cap="none">
              <a:solidFill>
                <a:srgbClr val="000000"/>
              </a:solidFill>
              <a:latin typeface="Arial"/>
              <a:ea typeface="Arial"/>
              <a:cs typeface="Arial"/>
              <a:sym typeface="Arial"/>
            </a:endParaRPr>
          </a:p>
        </p:txBody>
      </p:sp>
      <p:sp>
        <p:nvSpPr>
          <p:cNvPr id="696" name="Google Shape;696;p82"/>
          <p:cNvSpPr txBox="1"/>
          <p:nvPr/>
        </p:nvSpPr>
        <p:spPr>
          <a:xfrm>
            <a:off x="1708799" y="1876566"/>
            <a:ext cx="789240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200" b="0" i="0" u="none" strike="noStrike" cap="none">
                <a:solidFill>
                  <a:srgbClr val="000000"/>
                </a:solidFill>
                <a:latin typeface="Arial"/>
                <a:ea typeface="Arial"/>
                <a:cs typeface="Arial"/>
                <a:sym typeface="Arial"/>
              </a:rPr>
              <a:t>Rivière-du-Loup (Québec : Municipalité régionale de comté)</a:t>
            </a:r>
            <a:endParaRPr sz="3000" b="0" i="0" u="none" strike="noStrike" cap="none">
              <a:solidFill>
                <a:srgbClr val="000000"/>
              </a:solidFill>
              <a:latin typeface="Arial"/>
              <a:ea typeface="Arial"/>
              <a:cs typeface="Arial"/>
              <a:sym typeface="Arial"/>
            </a:endParaRPr>
          </a:p>
        </p:txBody>
      </p:sp>
      <p:sp>
        <p:nvSpPr>
          <p:cNvPr id="697" name="Google Shape;69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fade">
                                      <p:cBhvr>
                                        <p:cTn id="7" dur="500"/>
                                        <p:tgtEl>
                                          <p:spTgt spid="6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6"/>
                                        </p:tgtEl>
                                        <p:attrNameLst>
                                          <p:attrName>style.visibility</p:attrName>
                                        </p:attrNameLst>
                                      </p:cBhvr>
                                      <p:to>
                                        <p:strVal val="visible"/>
                                      </p:to>
                                    </p:set>
                                    <p:animEffect transition="in" filter="fade">
                                      <p:cBhvr>
                                        <p:cTn id="12" dur="500"/>
                                        <p:tgtEl>
                                          <p:spTgt spid="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83"/>
          <p:cNvSpPr txBox="1">
            <a:spLocks noGrp="1"/>
          </p:cNvSpPr>
          <p:nvPr>
            <p:ph type="title"/>
          </p:nvPr>
        </p:nvSpPr>
        <p:spPr>
          <a:xfrm>
            <a:off x="838200" y="1675637"/>
            <a:ext cx="10515600" cy="8048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3959"/>
              <a:buFont typeface="Arial"/>
              <a:buNone/>
            </a:pPr>
            <a:r>
              <a:rPr lang="fr-FR" sz="3959" b="0" i="0" u="none" strike="noStrike" cap="none">
                <a:solidFill>
                  <a:srgbClr val="000000"/>
                </a:solidFill>
                <a:latin typeface="Arial"/>
                <a:ea typeface="Arial"/>
                <a:cs typeface="Arial"/>
                <a:sym typeface="Arial"/>
              </a:rPr>
              <a:t>Plus d’information sur l’enregistrement du nom privilégié</a:t>
            </a:r>
            <a:br>
              <a:rPr lang="fr-FR" sz="3959" b="0" i="0" u="none" strike="noStrike" cap="none">
                <a:solidFill>
                  <a:srgbClr val="000000"/>
                </a:solidFill>
                <a:latin typeface="Arial"/>
                <a:ea typeface="Arial"/>
                <a:cs typeface="Arial"/>
                <a:sym typeface="Arial"/>
              </a:rPr>
            </a:br>
            <a:endParaRPr sz="3959" b="0" i="0" u="none" strike="noStrike" cap="none">
              <a:solidFill>
                <a:schemeClr val="dk1"/>
              </a:solidFill>
              <a:latin typeface="Arial"/>
              <a:ea typeface="Arial"/>
              <a:cs typeface="Arial"/>
              <a:sym typeface="Arial"/>
            </a:endParaRPr>
          </a:p>
        </p:txBody>
      </p:sp>
      <p:sp>
        <p:nvSpPr>
          <p:cNvPr id="703" name="Google Shape;703;p83"/>
          <p:cNvSpPr txBox="1">
            <a:spLocks noGrp="1"/>
          </p:cNvSpPr>
          <p:nvPr>
            <p:ph type="body" idx="1"/>
          </p:nvPr>
        </p:nvSpPr>
        <p:spPr>
          <a:xfrm>
            <a:off x="3581400" y="2975387"/>
            <a:ext cx="5029200" cy="2728913"/>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8A8A8A"/>
              </a:buClr>
              <a:buSzPts val="3000"/>
              <a:buFont typeface="Arial"/>
              <a:buChar char="•"/>
            </a:pPr>
            <a:r>
              <a:rPr lang="fr-FR" sz="3000" b="0" i="0" u="none" strike="noStrike" cap="none">
                <a:solidFill>
                  <a:srgbClr val="8A8A8A"/>
                </a:solidFill>
                <a:latin typeface="Arial"/>
                <a:ea typeface="Arial"/>
                <a:cs typeface="Arial"/>
                <a:sym typeface="Arial"/>
              </a:rPr>
              <a:t>Lieux portant le même nom</a:t>
            </a:r>
            <a:endParaRPr sz="3000" b="0" i="0" u="none" strike="noStrike" cap="none">
              <a:solidFill>
                <a:srgbClr val="8A8A8A"/>
              </a:solidFill>
              <a:latin typeface="Arial"/>
              <a:ea typeface="Arial"/>
              <a:cs typeface="Arial"/>
              <a:sym typeface="Arial"/>
            </a:endParaRPr>
          </a:p>
          <a:p>
            <a:pPr marL="228600" marR="0" lvl="0" indent="-228600" algn="ctr" rtl="0">
              <a:lnSpc>
                <a:spcPct val="90000"/>
              </a:lnSpc>
              <a:spcBef>
                <a:spcPts val="1000"/>
              </a:spcBef>
              <a:spcAft>
                <a:spcPts val="0"/>
              </a:spcAft>
              <a:buClr>
                <a:srgbClr val="8A8A8A"/>
              </a:buClr>
              <a:buSzPts val="3000"/>
              <a:buFont typeface="Arial"/>
              <a:buChar char="•"/>
            </a:pPr>
            <a:r>
              <a:rPr lang="fr-FR" sz="3000" b="0" i="0" u="none" strike="noStrike" cap="none">
                <a:solidFill>
                  <a:srgbClr val="8A8A8A"/>
                </a:solidFill>
                <a:latin typeface="Arial"/>
                <a:ea typeface="Arial"/>
                <a:cs typeface="Arial"/>
                <a:sym typeface="Arial"/>
              </a:rPr>
              <a:t>Lieux dans des villes</a:t>
            </a:r>
            <a:endParaRPr sz="3000" b="0" i="0" u="none" strike="noStrike" cap="none">
              <a:solidFill>
                <a:srgbClr val="8A8A8A"/>
              </a:solidFill>
              <a:latin typeface="Arial"/>
              <a:ea typeface="Arial"/>
              <a:cs typeface="Arial"/>
              <a:sym typeface="Arial"/>
            </a:endParaRPr>
          </a:p>
          <a:p>
            <a:pPr marL="228600" marR="0" lvl="0" indent="-228600" algn="ctr" rtl="0">
              <a:lnSpc>
                <a:spcPct val="90000"/>
              </a:lnSpc>
              <a:spcBef>
                <a:spcPts val="1000"/>
              </a:spcBef>
              <a:spcAft>
                <a:spcPts val="0"/>
              </a:spcAft>
              <a:buClr>
                <a:srgbClr val="8A8A8A"/>
              </a:buClr>
              <a:buSzPts val="3000"/>
              <a:buFont typeface="Arial"/>
              <a:buChar char="•"/>
            </a:pPr>
            <a:r>
              <a:rPr lang="fr-FR" sz="3000" b="0" i="0" u="none" strike="noStrike" cap="none">
                <a:solidFill>
                  <a:srgbClr val="8A8A8A"/>
                </a:solidFill>
                <a:latin typeface="Arial"/>
                <a:ea typeface="Arial"/>
                <a:cs typeface="Arial"/>
                <a:sym typeface="Arial"/>
              </a:rPr>
              <a:t>Cas particuliers</a:t>
            </a:r>
            <a:endParaRPr sz="3000" b="0" i="0" u="none" strike="noStrike" cap="none">
              <a:solidFill>
                <a:srgbClr val="8A8A8A"/>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704" name="Google Shape;704;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05" name="Google Shape;705;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4"/>
          <p:cNvSpPr txBox="1">
            <a:spLocks noGrp="1"/>
          </p:cNvSpPr>
          <p:nvPr>
            <p:ph type="title"/>
          </p:nvPr>
        </p:nvSpPr>
        <p:spPr>
          <a:xfrm>
            <a:off x="931608" y="82059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br>
              <a:rPr lang="fr-FR" sz="2790" b="0" i="0" u="none" strike="noStrike" cap="none">
                <a:solidFill>
                  <a:schemeClr val="dk1"/>
                </a:solidFill>
                <a:latin typeface="Arial"/>
                <a:ea typeface="Arial"/>
                <a:cs typeface="Arial"/>
                <a:sym typeface="Arial"/>
              </a:rPr>
            </a:br>
            <a:r>
              <a:rPr lang="fr-FR" sz="2790" b="0" i="0" u="none" strike="noStrike" cap="none">
                <a:solidFill>
                  <a:schemeClr val="dk1"/>
                </a:solidFill>
                <a:latin typeface="Arial"/>
                <a:ea typeface="Arial"/>
                <a:cs typeface="Arial"/>
                <a:sym typeface="Arial"/>
              </a:rPr>
              <a:t>(RDA 16.2.2.13)</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711" name="Google Shape;711;p84"/>
          <p:cNvSpPr txBox="1">
            <a:spLocks noGrp="1"/>
          </p:cNvSpPr>
          <p:nvPr>
            <p:ph type="body" idx="1"/>
          </p:nvPr>
        </p:nvSpPr>
        <p:spPr>
          <a:xfrm>
            <a:off x="931608" y="1311135"/>
            <a:ext cx="10515600" cy="4351338"/>
          </a:xfrm>
          <a:prstGeom prst="rect">
            <a:avLst/>
          </a:prstGeom>
          <a:noFill/>
          <a:ln>
            <a:noFill/>
          </a:ln>
        </p:spPr>
        <p:txBody>
          <a:bodyPr spcFirstLastPara="1" wrap="square" lIns="91425" tIns="45700" rIns="91425" bIns="45700" anchor="t" anchorCtr="0">
            <a:noAutofit/>
          </a:bodyPr>
          <a:lstStyle/>
          <a:p>
            <a:pPr marL="457200" marR="0" lvl="1"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a:t>
            </a:r>
            <a:r>
              <a:rPr lang="fr-FR" sz="2800" b="0" i="0" u="none" strike="noStrike" cap="none">
                <a:solidFill>
                  <a:schemeClr val="dk1"/>
                </a:solidFill>
                <a:latin typeface="Calibri"/>
                <a:ea typeface="Calibri"/>
                <a:cs typeface="Calibri"/>
                <a:sym typeface="Calibri"/>
              </a:rPr>
              <a:t>ÉP de BAC-BAnQ</a:t>
            </a:r>
            <a:endParaRPr sz="2800" b="0" i="0" u="none" strike="noStrike" cap="none">
              <a:solidFill>
                <a:schemeClr val="dk1"/>
              </a:solidFill>
              <a:latin typeface="Calibri"/>
              <a:ea typeface="Calibri"/>
              <a:cs typeface="Calibri"/>
              <a:sym typeface="Calibri"/>
            </a:endParaRPr>
          </a:p>
          <a:p>
            <a:pPr marL="722313" marR="0" lvl="1" indent="-279400" algn="l" rtl="0">
              <a:lnSpc>
                <a:spcPct val="90000"/>
              </a:lnSpc>
              <a:spcBef>
                <a:spcPts val="500"/>
              </a:spcBef>
              <a:spcAft>
                <a:spcPts val="0"/>
              </a:spcAft>
              <a:buClr>
                <a:schemeClr val="dk1"/>
              </a:buClr>
              <a:buSzPts val="2800"/>
              <a:buFont typeface="Arial"/>
              <a:buNone/>
            </a:pPr>
            <a:r>
              <a:rPr lang="fr-FR" sz="2800" b="0" i="0" u="none" strike="noStrike" cap="none">
                <a:solidFill>
                  <a:schemeClr val="dk1"/>
                </a:solidFill>
                <a:latin typeface="Calibri"/>
                <a:ea typeface="Calibri"/>
                <a:cs typeface="Calibri"/>
                <a:sym typeface="Calibri"/>
              </a:rPr>
              <a:t>– Une recherche est toujours nécessaire afin de déterminer s’il y a un conflit</a:t>
            </a:r>
            <a:endParaRPr sz="2800" b="0" i="0" u="none" strike="noStrike" cap="none">
              <a:solidFill>
                <a:schemeClr val="dk1"/>
              </a:solidFill>
              <a:latin typeface="Calibri"/>
              <a:ea typeface="Calibri"/>
              <a:cs typeface="Calibri"/>
              <a:sym typeface="Calibri"/>
            </a:endParaRPr>
          </a:p>
          <a:p>
            <a:pPr marL="722313" marR="0" lvl="1" indent="-265113" algn="l" rtl="0">
              <a:lnSpc>
                <a:spcPct val="90000"/>
              </a:lnSpc>
              <a:spcBef>
                <a:spcPts val="500"/>
              </a:spcBef>
              <a:spcAft>
                <a:spcPts val="0"/>
              </a:spcAft>
              <a:buClr>
                <a:schemeClr val="dk1"/>
              </a:buClr>
              <a:buSzPts val="2800"/>
              <a:buFont typeface="Arial"/>
              <a:buNone/>
            </a:pPr>
            <a:r>
              <a:rPr lang="fr-FR" sz="2800" b="0" i="0" u="none" strike="noStrike" cap="none">
                <a:solidFill>
                  <a:schemeClr val="dk1"/>
                </a:solidFill>
                <a:latin typeface="Calibri"/>
                <a:ea typeface="Calibri"/>
                <a:cs typeface="Calibri"/>
                <a:sym typeface="Calibri"/>
              </a:rPr>
              <a:t>– Les conflits doivent être résolus, même si l’autre lieu n’est pas compris dans le fichier d’autorité Canadiana</a:t>
            </a:r>
            <a:endParaRPr sz="2800" b="0" i="0" u="none" strike="noStrike" cap="none">
              <a:solidFill>
                <a:schemeClr val="dk1"/>
              </a:solidFill>
              <a:latin typeface="Calibri"/>
              <a:ea typeface="Calibri"/>
              <a:cs typeface="Calibri"/>
              <a:sym typeface="Calibri"/>
            </a:endParaRPr>
          </a:p>
        </p:txBody>
      </p:sp>
      <p:sp>
        <p:nvSpPr>
          <p:cNvPr id="712" name="Google Shape;71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13" name="Google Shape;713;p84"/>
          <p:cNvSpPr/>
          <p:nvPr/>
        </p:nvSpPr>
        <p:spPr>
          <a:xfrm>
            <a:off x="1553495" y="3654254"/>
            <a:ext cx="9084900" cy="286950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4" name="Google Shape;714;p84"/>
          <p:cNvSpPr txBox="1"/>
          <p:nvPr/>
        </p:nvSpPr>
        <p:spPr>
          <a:xfrm>
            <a:off x="1799207" y="3611682"/>
            <a:ext cx="8780400" cy="295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4F6228"/>
                </a:solidFill>
                <a:latin typeface="Calibri"/>
                <a:ea typeface="Calibri"/>
                <a:cs typeface="Calibri"/>
                <a:sym typeface="Calibri"/>
              </a:rPr>
              <a:t>« Les conflits pour les noms de lieux ne se limitent pas à ceux déjà représentés dans le fichier dans lequel la recherche et le</a:t>
            </a:r>
            <a:endParaRPr sz="2400" b="0" i="0" u="none" strike="noStrike" cap="none">
              <a:solidFill>
                <a:srgbClr val="4F622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4F6228"/>
                </a:solidFill>
                <a:latin typeface="Calibri"/>
                <a:ea typeface="Calibri"/>
                <a:cs typeface="Calibri"/>
                <a:sym typeface="Calibri"/>
              </a:rPr>
              <a:t>catalogage sont effectués. Au lieu de cela, s’il n’y a pas de conflit dans ce fichier, consulter des répertoires géographiques, p. ex., afin de déterminer si deux ou plusieurs lieux relevant de la même juridiction portent le même nom ou si deux ou plusieurs lieux ayant le même nom porteraient le même qualificatif pour le lieu plus vaste. »</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5" name="Google Shape;715;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5"/>
          <p:cNvSpPr txBox="1">
            <a:spLocks noGrp="1"/>
          </p:cNvSpPr>
          <p:nvPr>
            <p:ph type="title"/>
          </p:nvPr>
        </p:nvSpPr>
        <p:spPr>
          <a:xfrm>
            <a:off x="890587" y="109140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br>
              <a:rPr lang="fr-FR" sz="2790" b="0" i="0" u="none" strike="noStrike" cap="none">
                <a:solidFill>
                  <a:schemeClr val="dk1"/>
                </a:solidFill>
                <a:latin typeface="Arial"/>
                <a:ea typeface="Arial"/>
                <a:cs typeface="Arial"/>
                <a:sym typeface="Arial"/>
              </a:rPr>
            </a:br>
            <a:r>
              <a:rPr lang="fr-FR" sz="2790" b="0" i="0" u="none" strike="noStrike" cap="none">
                <a:solidFill>
                  <a:schemeClr val="dk1"/>
                </a:solidFill>
                <a:latin typeface="Arial"/>
                <a:ea typeface="Arial"/>
                <a:cs typeface="Arial"/>
                <a:sym typeface="Arial"/>
              </a:rPr>
              <a:t>(RDA 16.2.2.13)</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721" name="Google Shape;721;p85"/>
          <p:cNvSpPr txBox="1">
            <a:spLocks noGrp="1"/>
          </p:cNvSpPr>
          <p:nvPr>
            <p:ph type="body" idx="1"/>
          </p:nvPr>
        </p:nvSpPr>
        <p:spPr>
          <a:xfrm>
            <a:off x="890587" y="1696065"/>
            <a:ext cx="10515600" cy="4660285"/>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SzPts val="2590"/>
              <a:buChar char="•"/>
            </a:pPr>
            <a:r>
              <a:rPr lang="fr-FR" sz="2550" b="0" i="0" u="none" strike="noStrike" cap="none">
                <a:latin typeface="Arial"/>
                <a:ea typeface="Arial"/>
                <a:cs typeface="Arial"/>
                <a:sym typeface="Arial"/>
              </a:rPr>
              <a:t>Inclure comme partie du nom privilégié d’un lieu un mot ou une</a:t>
            </a:r>
            <a:r>
              <a:rPr lang="fr-FR" sz="2550">
                <a:latin typeface="Arial"/>
                <a:ea typeface="Arial"/>
                <a:cs typeface="Arial"/>
                <a:sym typeface="Arial"/>
              </a:rPr>
              <a:t> </a:t>
            </a:r>
            <a:endParaRPr/>
          </a:p>
          <a:p>
            <a:pPr marL="264795" marR="0" lvl="0" indent="0" algn="l" rtl="0">
              <a:lnSpc>
                <a:spcPct val="7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expression couramment utilisés pour les distinguer</a:t>
            </a:r>
            <a:endParaRPr sz="2550" b="0" i="0" u="none" strike="noStrike" cap="none">
              <a:latin typeface="Arial"/>
              <a:ea typeface="Arial"/>
              <a:cs typeface="Arial"/>
              <a:sym typeface="Arial"/>
            </a:endParaRPr>
          </a:p>
          <a:p>
            <a:pPr marL="1163638" lvl="0" indent="-277813" algn="l" rtl="0">
              <a:lnSpc>
                <a:spcPct val="90000"/>
              </a:lnSpc>
              <a:spcBef>
                <a:spcPts val="1000"/>
              </a:spcBef>
              <a:spcAft>
                <a:spcPts val="0"/>
              </a:spcAft>
              <a:buSzPts val="2800"/>
              <a:buNone/>
            </a:pPr>
            <a:r>
              <a:rPr lang="fr-FR" sz="2400">
                <a:latin typeface="Arial"/>
                <a:ea typeface="Arial"/>
                <a:cs typeface="Arial"/>
                <a:sym typeface="Arial"/>
              </a:rPr>
              <a:t>Alhama de Almería (Espagne) </a:t>
            </a:r>
            <a:endParaRPr/>
          </a:p>
          <a:p>
            <a:pPr marL="1163638" lvl="0" indent="-277813" algn="l" rtl="0">
              <a:lnSpc>
                <a:spcPct val="90000"/>
              </a:lnSpc>
              <a:spcBef>
                <a:spcPts val="1000"/>
              </a:spcBef>
              <a:spcAft>
                <a:spcPts val="0"/>
              </a:spcAft>
              <a:buSzPts val="2800"/>
              <a:buNone/>
            </a:pPr>
            <a:r>
              <a:rPr lang="fr-FR" sz="2400">
                <a:latin typeface="Arial"/>
                <a:ea typeface="Arial"/>
                <a:cs typeface="Arial"/>
                <a:sym typeface="Arial"/>
              </a:rPr>
              <a:t>	</a:t>
            </a:r>
            <a:r>
              <a:rPr lang="fr-FR" sz="2400" i="1">
                <a:latin typeface="Arial"/>
                <a:ea typeface="Arial"/>
                <a:cs typeface="Arial"/>
                <a:sym typeface="Arial"/>
              </a:rPr>
              <a:t>Forme abrégée du nom :</a:t>
            </a:r>
            <a:r>
              <a:rPr lang="fr-FR" sz="2400">
                <a:latin typeface="Arial"/>
                <a:ea typeface="Arial"/>
                <a:cs typeface="Arial"/>
                <a:sym typeface="Arial"/>
              </a:rPr>
              <a:t> Alhama</a:t>
            </a:r>
            <a:endParaRPr sz="2400">
              <a:latin typeface="Arial"/>
              <a:ea typeface="Arial"/>
              <a:cs typeface="Arial"/>
              <a:sym typeface="Arial"/>
            </a:endParaRPr>
          </a:p>
          <a:p>
            <a:pPr marL="1163638" lvl="0" indent="-277813" algn="l" rtl="0">
              <a:lnSpc>
                <a:spcPct val="90000"/>
              </a:lnSpc>
              <a:spcBef>
                <a:spcPts val="1000"/>
              </a:spcBef>
              <a:spcAft>
                <a:spcPts val="0"/>
              </a:spcAft>
              <a:buSzPts val="2800"/>
              <a:buNone/>
            </a:pPr>
            <a:r>
              <a:rPr lang="fr-FR" sz="2400">
                <a:latin typeface="Arial"/>
                <a:ea typeface="Arial"/>
                <a:cs typeface="Arial"/>
                <a:sym typeface="Arial"/>
              </a:rPr>
              <a:t>Alhama de Granada (Espagne) </a:t>
            </a:r>
            <a:endParaRPr/>
          </a:p>
          <a:p>
            <a:pPr marL="1163638" lvl="0" indent="-277813" algn="l" rtl="0">
              <a:lnSpc>
                <a:spcPct val="90000"/>
              </a:lnSpc>
              <a:spcBef>
                <a:spcPts val="1000"/>
              </a:spcBef>
              <a:spcAft>
                <a:spcPts val="0"/>
              </a:spcAft>
              <a:buSzPts val="2800"/>
              <a:buNone/>
            </a:pPr>
            <a:r>
              <a:rPr lang="fr-FR" sz="2400">
                <a:latin typeface="Arial"/>
                <a:ea typeface="Arial"/>
                <a:cs typeface="Arial"/>
                <a:sym typeface="Arial"/>
              </a:rPr>
              <a:t>	</a:t>
            </a:r>
            <a:r>
              <a:rPr lang="fr-FR" sz="2400" i="1">
                <a:latin typeface="Arial"/>
                <a:ea typeface="Arial"/>
                <a:cs typeface="Arial"/>
                <a:sym typeface="Arial"/>
              </a:rPr>
              <a:t>Forme abrégée du nom :</a:t>
            </a:r>
            <a:r>
              <a:rPr lang="fr-FR" sz="2400">
                <a:latin typeface="Arial"/>
                <a:ea typeface="Arial"/>
                <a:cs typeface="Arial"/>
                <a:sym typeface="Arial"/>
              </a:rPr>
              <a:t> Alhama</a:t>
            </a:r>
            <a:endParaRPr sz="2400">
              <a:latin typeface="Arial"/>
              <a:ea typeface="Arial"/>
              <a:cs typeface="Arial"/>
              <a:sym typeface="Arial"/>
            </a:endParaRPr>
          </a:p>
          <a:p>
            <a:pPr marL="1163638" lvl="0" indent="-277813" algn="l" rtl="0">
              <a:lnSpc>
                <a:spcPct val="90000"/>
              </a:lnSpc>
              <a:spcBef>
                <a:spcPts val="188"/>
              </a:spcBef>
              <a:spcAft>
                <a:spcPts val="0"/>
              </a:spcAft>
              <a:buSzPts val="2800"/>
              <a:buFont typeface="Arial"/>
              <a:buNone/>
            </a:pPr>
            <a:endParaRPr sz="2400">
              <a:latin typeface="Arial"/>
              <a:ea typeface="Arial"/>
              <a:cs typeface="Arial"/>
              <a:sym typeface="Arial"/>
            </a:endParaRPr>
          </a:p>
          <a:p>
            <a:pPr marL="1163638" lvl="0" indent="-277813" algn="l" rtl="0">
              <a:lnSpc>
                <a:spcPct val="90000"/>
              </a:lnSpc>
              <a:spcBef>
                <a:spcPts val="13"/>
              </a:spcBef>
              <a:spcAft>
                <a:spcPts val="0"/>
              </a:spcAft>
              <a:buSzPts val="2800"/>
              <a:buNone/>
            </a:pPr>
            <a:r>
              <a:rPr lang="fr-FR" sz="2400">
                <a:latin typeface="Arial"/>
                <a:ea typeface="Arial"/>
                <a:cs typeface="Arial"/>
                <a:sym typeface="Arial"/>
              </a:rPr>
              <a:t>Francfort-sur-le-Main (Allemagne)</a:t>
            </a:r>
            <a:endParaRPr/>
          </a:p>
          <a:p>
            <a:pPr marL="1163638" lvl="0" indent="-277813" algn="l" rtl="0">
              <a:lnSpc>
                <a:spcPct val="90000"/>
              </a:lnSpc>
              <a:spcBef>
                <a:spcPts val="1000"/>
              </a:spcBef>
              <a:spcAft>
                <a:spcPts val="0"/>
              </a:spcAft>
              <a:buSzPts val="2800"/>
              <a:buNone/>
            </a:pPr>
            <a:r>
              <a:rPr lang="fr-FR" sz="2400">
                <a:latin typeface="Arial"/>
                <a:ea typeface="Arial"/>
                <a:cs typeface="Arial"/>
                <a:sym typeface="Arial"/>
              </a:rPr>
              <a:t>	</a:t>
            </a:r>
            <a:r>
              <a:rPr lang="fr-FR" sz="2400" i="1">
                <a:latin typeface="Arial"/>
                <a:ea typeface="Arial"/>
                <a:cs typeface="Arial"/>
                <a:sym typeface="Arial"/>
              </a:rPr>
              <a:t>Forme abrégée du nom : </a:t>
            </a:r>
            <a:r>
              <a:rPr lang="fr-FR" sz="2400">
                <a:latin typeface="Arial"/>
                <a:ea typeface="Arial"/>
                <a:cs typeface="Arial"/>
                <a:sym typeface="Arial"/>
              </a:rPr>
              <a:t>Francfort</a:t>
            </a:r>
            <a:endParaRPr sz="2400">
              <a:latin typeface="Arial"/>
              <a:ea typeface="Arial"/>
              <a:cs typeface="Arial"/>
              <a:sym typeface="Arial"/>
            </a:endParaRPr>
          </a:p>
          <a:p>
            <a:pPr marL="1163638" lvl="0" indent="-277813" algn="l" rtl="0">
              <a:lnSpc>
                <a:spcPct val="90000"/>
              </a:lnSpc>
              <a:spcBef>
                <a:spcPts val="1000"/>
              </a:spcBef>
              <a:spcAft>
                <a:spcPts val="0"/>
              </a:spcAft>
              <a:buSzPts val="2800"/>
              <a:buNone/>
            </a:pPr>
            <a:r>
              <a:rPr lang="fr-FR" sz="2400">
                <a:latin typeface="Arial"/>
                <a:ea typeface="Arial"/>
                <a:cs typeface="Arial"/>
                <a:sym typeface="Arial"/>
              </a:rPr>
              <a:t>Francfort-sur-l'Oder (Allemagne)</a:t>
            </a:r>
            <a:endParaRPr/>
          </a:p>
          <a:p>
            <a:pPr marL="1163638" lvl="0" indent="-277813" algn="l" rtl="0">
              <a:lnSpc>
                <a:spcPct val="90000"/>
              </a:lnSpc>
              <a:spcBef>
                <a:spcPts val="1000"/>
              </a:spcBef>
              <a:spcAft>
                <a:spcPts val="0"/>
              </a:spcAft>
              <a:buSzPts val="2800"/>
              <a:buNone/>
            </a:pPr>
            <a:r>
              <a:rPr lang="fr-FR" sz="2400">
                <a:latin typeface="Arial"/>
                <a:ea typeface="Arial"/>
                <a:cs typeface="Arial"/>
                <a:sym typeface="Arial"/>
              </a:rPr>
              <a:t>	</a:t>
            </a:r>
            <a:r>
              <a:rPr lang="fr-FR" sz="2400" i="1">
                <a:latin typeface="Arial"/>
                <a:ea typeface="Arial"/>
                <a:cs typeface="Arial"/>
                <a:sym typeface="Arial"/>
              </a:rPr>
              <a:t>Forme abrégée du nom : </a:t>
            </a:r>
            <a:r>
              <a:rPr lang="fr-FR" sz="2400">
                <a:latin typeface="Arial"/>
                <a:ea typeface="Arial"/>
                <a:cs typeface="Arial"/>
                <a:sym typeface="Arial"/>
              </a:rPr>
              <a:t>Francfort</a:t>
            </a:r>
            <a:endParaRPr sz="2400">
              <a:latin typeface="Arial"/>
              <a:ea typeface="Arial"/>
              <a:cs typeface="Arial"/>
              <a:sym typeface="Arial"/>
            </a:endParaRPr>
          </a:p>
        </p:txBody>
      </p:sp>
      <p:sp>
        <p:nvSpPr>
          <p:cNvPr id="722" name="Google Shape;722;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23" name="Google Shape;723;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86"/>
          <p:cNvSpPr txBox="1">
            <a:spLocks noGrp="1"/>
          </p:cNvSpPr>
          <p:nvPr>
            <p:ph type="title"/>
          </p:nvPr>
        </p:nvSpPr>
        <p:spPr>
          <a:xfrm>
            <a:off x="838212" y="830832"/>
            <a:ext cx="10515600" cy="490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br>
              <a:rPr lang="fr-FR" sz="2790" b="0" i="0" u="none" strike="noStrike" cap="none">
                <a:solidFill>
                  <a:schemeClr val="dk1"/>
                </a:solidFill>
                <a:latin typeface="Arial"/>
                <a:ea typeface="Arial"/>
                <a:cs typeface="Arial"/>
                <a:sym typeface="Arial"/>
              </a:rPr>
            </a:br>
            <a:r>
              <a:rPr lang="fr-FR" sz="2790" b="0" i="0" u="none" strike="noStrike" cap="none">
                <a:solidFill>
                  <a:schemeClr val="dk1"/>
                </a:solidFill>
                <a:latin typeface="Arial"/>
                <a:ea typeface="Arial"/>
                <a:cs typeface="Arial"/>
                <a:sym typeface="Arial"/>
              </a:rPr>
              <a:t>(RDA 16.2.2.13)</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729" name="Google Shape;729;p86"/>
          <p:cNvSpPr txBox="1">
            <a:spLocks noGrp="1"/>
          </p:cNvSpPr>
          <p:nvPr>
            <p:ph type="body" idx="1"/>
          </p:nvPr>
        </p:nvSpPr>
        <p:spPr>
          <a:xfrm>
            <a:off x="838212" y="1170445"/>
            <a:ext cx="9753600" cy="4774500"/>
          </a:xfrm>
          <a:prstGeom prst="rect">
            <a:avLst/>
          </a:prstGeom>
          <a:noFill/>
          <a:ln>
            <a:noFill/>
          </a:ln>
        </p:spPr>
        <p:txBody>
          <a:bodyPr spcFirstLastPara="1" wrap="square" lIns="91425" tIns="45700" rIns="91425" bIns="45700" anchor="t" anchorCtr="0">
            <a:noAutofit/>
          </a:bodyPr>
          <a:lstStyle/>
          <a:p>
            <a:pPr marL="685800" marR="0" lvl="1" indent="-228600" algn="l" rtl="0">
              <a:lnSpc>
                <a:spcPct val="80000"/>
              </a:lnSpc>
              <a:spcBef>
                <a:spcPts val="0"/>
              </a:spcBef>
              <a:spcAft>
                <a:spcPts val="0"/>
              </a:spcAft>
              <a:buClr>
                <a:schemeClr val="dk1"/>
              </a:buClr>
              <a:buSzPts val="2497"/>
              <a:buFont typeface="Arial"/>
              <a:buChar char="•"/>
            </a:pPr>
            <a:r>
              <a:rPr lang="fr-FR" sz="2500" b="0" i="0" u="none" strike="noStrike" cap="none">
                <a:solidFill>
                  <a:schemeClr val="dk1"/>
                </a:solidFill>
                <a:latin typeface="Arial"/>
                <a:ea typeface="Arial"/>
                <a:cs typeface="Arial"/>
                <a:sym typeface="Arial"/>
              </a:rPr>
              <a:t>S’il n’existe pas de mot ou d’expression couramment utilisés </a:t>
            </a:r>
            <a:endParaRPr sz="2500" b="0" i="0" u="none" strike="noStrike" cap="none">
              <a:solidFill>
                <a:schemeClr val="dk1"/>
              </a:solidFill>
              <a:latin typeface="Arial"/>
              <a:ea typeface="Arial"/>
              <a:cs typeface="Arial"/>
              <a:sym typeface="Arial"/>
            </a:endParaRPr>
          </a:p>
          <a:p>
            <a:pPr marL="714375" marR="0" lvl="1" indent="0" algn="l" rtl="0">
              <a:lnSpc>
                <a:spcPct val="80000"/>
              </a:lnSpc>
              <a:spcBef>
                <a:spcPts val="1100"/>
              </a:spcBef>
              <a:spcAft>
                <a:spcPts val="0"/>
              </a:spcAft>
              <a:buClr>
                <a:schemeClr val="dk1"/>
              </a:buClr>
              <a:buSzPts val="2497"/>
              <a:buFont typeface="Arial"/>
              <a:buNone/>
            </a:pPr>
            <a:r>
              <a:rPr lang="fr-FR" sz="2500" b="0" i="0" u="none" strike="noStrike" cap="none">
                <a:solidFill>
                  <a:schemeClr val="dk1"/>
                </a:solidFill>
                <a:latin typeface="Arial"/>
                <a:ea typeface="Arial"/>
                <a:cs typeface="Arial"/>
                <a:sym typeface="Arial"/>
              </a:rPr>
              <a:t>pour les distinguer, enregistrer le nom d’un lieu intermédiaire </a:t>
            </a:r>
            <a:endParaRPr sz="2500" b="0" i="0" u="none" strike="noStrike" cap="none">
              <a:solidFill>
                <a:schemeClr val="dk1"/>
              </a:solidFill>
              <a:latin typeface="Arial"/>
              <a:ea typeface="Arial"/>
              <a:cs typeface="Arial"/>
              <a:sym typeface="Arial"/>
            </a:endParaRPr>
          </a:p>
          <a:p>
            <a:pPr marL="457200" marR="0" lvl="1" indent="257175" algn="l" rtl="0">
              <a:lnSpc>
                <a:spcPct val="80000"/>
              </a:lnSpc>
              <a:spcBef>
                <a:spcPts val="1100"/>
              </a:spcBef>
              <a:spcAft>
                <a:spcPts val="0"/>
              </a:spcAft>
              <a:buClr>
                <a:schemeClr val="dk1"/>
              </a:buClr>
              <a:buSzPts val="2497"/>
              <a:buFont typeface="Arial"/>
              <a:buNone/>
            </a:pPr>
            <a:r>
              <a:rPr lang="fr-FR" sz="2500" b="0" i="0" u="none" strike="noStrike" cap="none">
                <a:solidFill>
                  <a:schemeClr val="dk1"/>
                </a:solidFill>
                <a:latin typeface="Arial"/>
                <a:ea typeface="Arial"/>
                <a:cs typeface="Arial"/>
                <a:sym typeface="Arial"/>
              </a:rPr>
              <a:t>entre le nom d’un lieu en cours d’identification et le lieu ou la</a:t>
            </a:r>
            <a:endParaRPr sz="2500">
              <a:latin typeface="Arial"/>
              <a:ea typeface="Arial"/>
              <a:cs typeface="Arial"/>
              <a:sym typeface="Arial"/>
            </a:endParaRPr>
          </a:p>
          <a:p>
            <a:pPr marL="714375" marR="0" lvl="1" indent="0" algn="l" rtl="0">
              <a:lnSpc>
                <a:spcPct val="80000"/>
              </a:lnSpc>
              <a:spcBef>
                <a:spcPts val="1100"/>
              </a:spcBef>
              <a:spcAft>
                <a:spcPts val="0"/>
              </a:spcAft>
              <a:buClr>
                <a:schemeClr val="dk1"/>
              </a:buClr>
              <a:buSzPts val="2497"/>
              <a:buFont typeface="Arial"/>
              <a:buNone/>
            </a:pPr>
            <a:r>
              <a:rPr lang="fr-FR" sz="2500" b="0" i="0" u="none" strike="noStrike" cap="none">
                <a:solidFill>
                  <a:schemeClr val="dk1"/>
                </a:solidFill>
                <a:latin typeface="Arial"/>
                <a:ea typeface="Arial"/>
                <a:cs typeface="Arial"/>
                <a:sym typeface="Arial"/>
              </a:rPr>
              <a:t>juridiction plus vaste</a:t>
            </a:r>
            <a:endParaRPr sz="2500" b="0" i="0" u="none" strike="noStrike" cap="none">
              <a:solidFill>
                <a:schemeClr val="dk1"/>
              </a:solidFill>
              <a:latin typeface="Arial"/>
              <a:ea typeface="Arial"/>
              <a:cs typeface="Arial"/>
              <a:sym typeface="Arial"/>
            </a:endParaRPr>
          </a:p>
          <a:p>
            <a:pPr marL="457200" lvl="0" indent="-406400" algn="l" rtl="0">
              <a:lnSpc>
                <a:spcPct val="90000"/>
              </a:lnSpc>
              <a:spcBef>
                <a:spcPts val="0"/>
              </a:spcBef>
              <a:spcAft>
                <a:spcPts val="0"/>
              </a:spcAft>
              <a:buSzPts val="2800"/>
              <a:buFont typeface="Arial"/>
              <a:buNone/>
            </a:pPr>
            <a:r>
              <a:rPr lang="fr-FR" sz="2500">
                <a:latin typeface="Arial"/>
                <a:ea typeface="Arial"/>
                <a:cs typeface="Arial"/>
                <a:sym typeface="Arial"/>
              </a:rPr>
              <a:t>		Friedberg (Bavière, Allemagne)</a:t>
            </a:r>
            <a:endParaRPr/>
          </a:p>
          <a:p>
            <a:pPr marL="457200" lvl="0" indent="-406400" algn="l" rtl="0">
              <a:lnSpc>
                <a:spcPct val="90000"/>
              </a:lnSpc>
              <a:spcBef>
                <a:spcPts val="1000"/>
              </a:spcBef>
              <a:spcAft>
                <a:spcPts val="0"/>
              </a:spcAft>
              <a:buSzPts val="2800"/>
              <a:buFont typeface="Arial"/>
              <a:buNone/>
            </a:pPr>
            <a:r>
              <a:rPr lang="fr-FR" sz="2500">
                <a:latin typeface="Arial"/>
                <a:ea typeface="Arial"/>
                <a:cs typeface="Arial"/>
                <a:sym typeface="Arial"/>
              </a:rPr>
              <a:t>		Friedberg (Hesse, Allemagne)</a:t>
            </a:r>
            <a:endParaRPr/>
          </a:p>
          <a:p>
            <a:pPr marL="457200" lvl="0" indent="-406400" algn="l" rtl="0">
              <a:lnSpc>
                <a:spcPct val="90000"/>
              </a:lnSpc>
              <a:spcBef>
                <a:spcPts val="2200"/>
              </a:spcBef>
              <a:spcAft>
                <a:spcPts val="0"/>
              </a:spcAft>
              <a:buSzPts val="2800"/>
              <a:buFont typeface="Arial"/>
              <a:buNone/>
            </a:pPr>
            <a:r>
              <a:rPr lang="fr-FR" sz="2500">
                <a:latin typeface="Arial"/>
                <a:ea typeface="Arial"/>
                <a:cs typeface="Arial"/>
                <a:sym typeface="Arial"/>
              </a:rPr>
              <a:t>		Northfield (Atlantic, N.J.)</a:t>
            </a:r>
            <a:endParaRPr/>
          </a:p>
          <a:p>
            <a:pPr marL="457200" lvl="0" indent="-406400" algn="l" rtl="0">
              <a:lnSpc>
                <a:spcPct val="90000"/>
              </a:lnSpc>
              <a:spcBef>
                <a:spcPts val="1000"/>
              </a:spcBef>
              <a:spcAft>
                <a:spcPts val="0"/>
              </a:spcAft>
              <a:buSzPts val="2800"/>
              <a:buNone/>
            </a:pPr>
            <a:r>
              <a:rPr lang="fr-FR" sz="2500">
                <a:latin typeface="Arial"/>
                <a:ea typeface="Arial"/>
                <a:cs typeface="Arial"/>
                <a:sym typeface="Arial"/>
              </a:rPr>
              <a:t>		Northfield (Essex, N.J.)</a:t>
            </a:r>
            <a:endParaRPr/>
          </a:p>
          <a:p>
            <a:pPr marL="50800" lvl="0" indent="0" algn="l" rtl="0">
              <a:lnSpc>
                <a:spcPct val="90000"/>
              </a:lnSpc>
              <a:spcBef>
                <a:spcPts val="2200"/>
              </a:spcBef>
              <a:spcAft>
                <a:spcPts val="0"/>
              </a:spcAft>
              <a:buSzPts val="2800"/>
              <a:buNone/>
            </a:pPr>
            <a:r>
              <a:rPr lang="fr-FR" sz="2500">
                <a:latin typeface="Arial"/>
                <a:ea typeface="Arial"/>
                <a:cs typeface="Arial"/>
                <a:sym typeface="Arial"/>
              </a:rPr>
              <a:t>	Saint-Cyprien (Les Etchemins, Québec)</a:t>
            </a:r>
            <a:endParaRPr/>
          </a:p>
          <a:p>
            <a:pPr marL="50800" lvl="0" indent="0" algn="l" rtl="0">
              <a:lnSpc>
                <a:spcPct val="90000"/>
              </a:lnSpc>
              <a:spcBef>
                <a:spcPts val="1000"/>
              </a:spcBef>
              <a:spcAft>
                <a:spcPts val="0"/>
              </a:spcAft>
              <a:buSzPts val="2800"/>
              <a:buNone/>
            </a:pPr>
            <a:r>
              <a:rPr lang="fr-FR" sz="2500">
                <a:latin typeface="Arial"/>
                <a:ea typeface="Arial"/>
                <a:cs typeface="Arial"/>
                <a:sym typeface="Arial"/>
              </a:rPr>
              <a:t>	Saint-Cyprien (Rivière-du-Loup, Québec)</a:t>
            </a:r>
            <a:endParaRPr/>
          </a:p>
        </p:txBody>
      </p:sp>
      <p:sp>
        <p:nvSpPr>
          <p:cNvPr id="730" name="Google Shape;73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31" name="Google Shape;73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endParaRPr sz="3959" b="0" i="0" u="none" strike="noStrike" cap="none">
              <a:solidFill>
                <a:schemeClr val="dk1"/>
              </a:solidFill>
              <a:latin typeface="Arial"/>
              <a:ea typeface="Arial"/>
              <a:cs typeface="Arial"/>
              <a:sym typeface="Arial"/>
            </a:endParaRPr>
          </a:p>
        </p:txBody>
      </p:sp>
      <p:sp>
        <p:nvSpPr>
          <p:cNvPr id="737" name="Google Shape;737;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775"/>
              <a:buFont typeface="Arial"/>
              <a:buChar char="•"/>
            </a:pPr>
            <a:r>
              <a:rPr lang="fr-FR" sz="2750" b="0" i="0" u="none" strike="noStrike" cap="none">
                <a:latin typeface="Arial"/>
                <a:ea typeface="Arial"/>
                <a:cs typeface="Arial"/>
                <a:sym typeface="Arial"/>
              </a:rPr>
              <a:t>ÉP de BAC-</a:t>
            </a:r>
            <a:r>
              <a:rPr lang="fr-FR" sz="2750">
                <a:latin typeface="Arial"/>
                <a:ea typeface="Arial"/>
                <a:cs typeface="Arial"/>
                <a:sym typeface="Arial"/>
              </a:rPr>
              <a:t>BAnQ </a:t>
            </a:r>
            <a:r>
              <a:rPr lang="fr-FR" sz="2750" b="0" i="0" u="none" strike="noStrike" cap="none">
                <a:latin typeface="Arial"/>
                <a:ea typeface="Arial"/>
                <a:cs typeface="Arial"/>
                <a:sym typeface="Arial"/>
              </a:rPr>
              <a:t>pour 16.2.2.13</a:t>
            </a:r>
            <a:endParaRPr sz="2750"/>
          </a:p>
          <a:p>
            <a:pPr marL="457200" marR="0" lvl="1" indent="0" algn="l" rtl="0">
              <a:lnSpc>
                <a:spcPct val="80000"/>
              </a:lnSpc>
              <a:spcBef>
                <a:spcPts val="1100"/>
              </a:spcBef>
              <a:spcAft>
                <a:spcPts val="0"/>
              </a:spcAft>
              <a:buClr>
                <a:schemeClr val="dk1"/>
              </a:buClr>
              <a:buSzPts val="2590"/>
              <a:buFont typeface="Arial"/>
              <a:buNone/>
            </a:pPr>
            <a:r>
              <a:rPr lang="fr-FR" sz="2590" b="0" i="0" u="none" strike="noStrike" cap="none">
                <a:solidFill>
                  <a:schemeClr val="dk1"/>
                </a:solidFill>
                <a:latin typeface="Arial"/>
                <a:ea typeface="Arial"/>
                <a:cs typeface="Arial"/>
                <a:sym typeface="Arial"/>
              </a:rPr>
              <a:t>– </a:t>
            </a:r>
            <a:r>
              <a:rPr lang="fr-FR" b="0" i="0" u="none" strike="noStrike" cap="none">
                <a:solidFill>
                  <a:schemeClr val="dk1"/>
                </a:solidFill>
                <a:latin typeface="Arial"/>
                <a:ea typeface="Arial"/>
                <a:cs typeface="Arial"/>
                <a:sym typeface="Arial"/>
              </a:rPr>
              <a:t>Conflit entre des cantons dans le même </a:t>
            </a:r>
            <a:r>
              <a:rPr lang="fr-FR">
                <a:latin typeface="Arial"/>
                <a:ea typeface="Arial"/>
                <a:cs typeface="Arial"/>
                <a:sym typeface="Arial"/>
              </a:rPr>
              <a:t>É</a:t>
            </a:r>
            <a:r>
              <a:rPr lang="fr-FR" b="0" i="0" u="none" strike="noStrike" cap="none">
                <a:solidFill>
                  <a:schemeClr val="dk1"/>
                </a:solidFill>
                <a:latin typeface="Arial"/>
                <a:ea typeface="Arial"/>
                <a:cs typeface="Arial"/>
                <a:sym typeface="Arial"/>
              </a:rPr>
              <a:t>tat : ajouter le</a:t>
            </a:r>
            <a:endParaRPr/>
          </a:p>
          <a:p>
            <a:pPr marL="714375" marR="0" lvl="1" indent="0" algn="l" rtl="0">
              <a:lnSpc>
                <a:spcPct val="80000"/>
              </a:lnSpc>
              <a:spcBef>
                <a:spcPts val="500"/>
              </a:spcBef>
              <a:spcAft>
                <a:spcPts val="0"/>
              </a:spcAft>
              <a:buClr>
                <a:schemeClr val="dk1"/>
              </a:buClr>
              <a:buSzPts val="2590"/>
              <a:buFont typeface="Arial"/>
              <a:buNone/>
            </a:pPr>
            <a:r>
              <a:rPr lang="fr-FR" b="0" i="0" u="none" strike="noStrike" cap="none">
                <a:solidFill>
                  <a:schemeClr val="dk1"/>
                </a:solidFill>
                <a:latin typeface="Arial"/>
                <a:ea typeface="Arial"/>
                <a:cs typeface="Arial"/>
                <a:sym typeface="Arial"/>
              </a:rPr>
              <a:t>nom privilégié du comté à chaque nom avant le type de</a:t>
            </a:r>
            <a:endParaRPr b="0" i="0" u="none" strike="noStrike" cap="none">
              <a:solidFill>
                <a:schemeClr val="dk1"/>
              </a:solidFill>
              <a:latin typeface="Arial"/>
              <a:ea typeface="Arial"/>
              <a:cs typeface="Arial"/>
              <a:sym typeface="Arial"/>
            </a:endParaRPr>
          </a:p>
          <a:p>
            <a:pPr marL="714375" marR="0" lvl="1" indent="0" algn="l" rtl="0">
              <a:lnSpc>
                <a:spcPct val="80000"/>
              </a:lnSpc>
              <a:spcBef>
                <a:spcPts val="500"/>
              </a:spcBef>
              <a:spcAft>
                <a:spcPts val="0"/>
              </a:spcAft>
              <a:buClr>
                <a:schemeClr val="dk1"/>
              </a:buClr>
              <a:buSzPts val="2590"/>
              <a:buFont typeface="Arial"/>
              <a:buNone/>
            </a:pPr>
            <a:r>
              <a:rPr lang="fr-FR" b="0" i="0" u="none" strike="noStrike" cap="none">
                <a:solidFill>
                  <a:schemeClr val="dk1"/>
                </a:solidFill>
                <a:latin typeface="Arial"/>
                <a:ea typeface="Arial"/>
                <a:cs typeface="Arial"/>
                <a:sym typeface="Arial"/>
              </a:rPr>
              <a:t>juridiction</a:t>
            </a:r>
            <a:endParaRPr b="0" i="0" u="none" strike="noStrike" cap="none">
              <a:solidFill>
                <a:schemeClr val="dk1"/>
              </a:solidFill>
              <a:latin typeface="Arial"/>
              <a:ea typeface="Arial"/>
              <a:cs typeface="Arial"/>
              <a:sym typeface="Arial"/>
            </a:endParaRPr>
          </a:p>
          <a:p>
            <a:pPr marL="914400" lvl="1" indent="-381000" algn="l" rtl="0">
              <a:lnSpc>
                <a:spcPct val="90000"/>
              </a:lnSpc>
              <a:spcBef>
                <a:spcPts val="0"/>
              </a:spcBef>
              <a:spcAft>
                <a:spcPts val="0"/>
              </a:spcAft>
              <a:buSzPts val="2400"/>
              <a:buFont typeface="Arial"/>
              <a:buNone/>
            </a:pPr>
            <a:r>
              <a:rPr lang="fr-FR">
                <a:latin typeface="Arial"/>
                <a:ea typeface="Arial"/>
                <a:cs typeface="Arial"/>
                <a:sym typeface="Arial"/>
              </a:rPr>
              <a:t>		Amity (Berks, Penns. : Canton)</a:t>
            </a:r>
            <a:endParaRPr/>
          </a:p>
          <a:p>
            <a:pPr marL="914400" lvl="1" indent="-381000" algn="l" rtl="0">
              <a:lnSpc>
                <a:spcPct val="90000"/>
              </a:lnSpc>
              <a:spcBef>
                <a:spcPts val="600"/>
              </a:spcBef>
              <a:spcAft>
                <a:spcPts val="0"/>
              </a:spcAft>
              <a:buSzPts val="2400"/>
              <a:buFont typeface="Arial"/>
              <a:buNone/>
            </a:pPr>
            <a:r>
              <a:rPr lang="fr-FR">
                <a:latin typeface="Arial"/>
                <a:ea typeface="Arial"/>
                <a:cs typeface="Arial"/>
                <a:sym typeface="Arial"/>
              </a:rPr>
              <a:t>		Amity (Erie, Penns. : Canton)</a:t>
            </a:r>
            <a:endParaRPr/>
          </a:p>
          <a:p>
            <a:pPr marL="914400" lvl="1" indent="-381000" algn="l" rtl="0">
              <a:lnSpc>
                <a:spcPct val="90000"/>
              </a:lnSpc>
              <a:spcBef>
                <a:spcPts val="600"/>
              </a:spcBef>
              <a:spcAft>
                <a:spcPts val="0"/>
              </a:spcAft>
              <a:buSzPts val="2400"/>
              <a:buFont typeface="Arial"/>
              <a:buNone/>
            </a:pPr>
            <a:r>
              <a:rPr lang="fr-FR">
                <a:latin typeface="Arial"/>
                <a:ea typeface="Arial"/>
                <a:cs typeface="Arial"/>
                <a:sym typeface="Arial"/>
              </a:rPr>
              <a:t>		Amity (Washington, Penns. : Canton)</a:t>
            </a:r>
            <a:endParaRPr/>
          </a:p>
          <a:p>
            <a:pPr marL="721995" marR="0" lvl="1" indent="-264794" algn="l" rtl="0">
              <a:lnSpc>
                <a:spcPct val="80000"/>
              </a:lnSpc>
              <a:spcBef>
                <a:spcPts val="1900"/>
              </a:spcBef>
              <a:spcAft>
                <a:spcPts val="0"/>
              </a:spcAft>
              <a:buClr>
                <a:schemeClr val="dk1"/>
              </a:buClr>
              <a:buSzPts val="2590"/>
              <a:buFont typeface="Arial"/>
              <a:buNone/>
            </a:pPr>
            <a:r>
              <a:rPr lang="fr-FR" b="0" i="0" u="none" strike="noStrike" cap="none">
                <a:solidFill>
                  <a:schemeClr val="dk1"/>
                </a:solidFill>
                <a:latin typeface="Arial"/>
                <a:ea typeface="Arial"/>
                <a:cs typeface="Arial"/>
                <a:sym typeface="Arial"/>
              </a:rPr>
              <a:t>– Hawaii : S’il y a conflit, ajouter le nom privilégié désignant l’île sur laquelle le lieu est localisé au lieu du comté</a:t>
            </a:r>
            <a:endParaRPr b="0" i="0" u="none" strike="noStrike" cap="none">
              <a:solidFill>
                <a:schemeClr val="dk1"/>
              </a:solidFill>
              <a:latin typeface="Arial"/>
              <a:ea typeface="Arial"/>
              <a:cs typeface="Arial"/>
              <a:sym typeface="Arial"/>
            </a:endParaRPr>
          </a:p>
          <a:p>
            <a:pPr marL="899795" marR="0" lvl="1" indent="0" algn="l" rtl="0">
              <a:lnSpc>
                <a:spcPct val="80000"/>
              </a:lnSpc>
              <a:spcBef>
                <a:spcPts val="500"/>
              </a:spcBef>
              <a:spcAft>
                <a:spcPts val="0"/>
              </a:spcAft>
              <a:buClr>
                <a:schemeClr val="dk1"/>
              </a:buClr>
              <a:buSzPts val="2590"/>
              <a:buFont typeface="Arial"/>
              <a:buNone/>
            </a:pPr>
            <a:r>
              <a:rPr lang="fr-FR" b="0" i="0" u="none" strike="noStrike" cap="none">
                <a:latin typeface="Arial"/>
                <a:ea typeface="Arial"/>
                <a:cs typeface="Arial"/>
                <a:sym typeface="Arial"/>
              </a:rPr>
              <a:t>Waialua (Oahu, Hawaii) </a:t>
            </a:r>
            <a:r>
              <a:rPr lang="fr-FR" b="0" i="1" u="none" strike="noStrike" cap="none">
                <a:latin typeface="Arial"/>
                <a:ea typeface="Arial"/>
                <a:cs typeface="Arial"/>
                <a:sym typeface="Arial"/>
              </a:rPr>
              <a:t>et non </a:t>
            </a:r>
            <a:r>
              <a:rPr lang="fr-FR" b="0" i="0" u="none" strike="noStrike" cap="none">
                <a:latin typeface="Arial"/>
                <a:ea typeface="Arial"/>
                <a:cs typeface="Arial"/>
                <a:sym typeface="Arial"/>
              </a:rPr>
              <a:t>Waialua (Honolulu, Hawaii)</a:t>
            </a:r>
            <a:endParaRPr/>
          </a:p>
        </p:txBody>
      </p:sp>
      <p:sp>
        <p:nvSpPr>
          <p:cNvPr id="738" name="Google Shape;738;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39" name="Google Shape;739;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8"/>
          <p:cNvSpPr txBox="1">
            <a:spLocks noGrp="1"/>
          </p:cNvSpPr>
          <p:nvPr>
            <p:ph type="title"/>
          </p:nvPr>
        </p:nvSpPr>
        <p:spPr>
          <a:xfrm>
            <a:off x="890587" y="109140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Enregistrement du nom privilégié ‐ Lieux dans des villes, etc. (RDA 16.2.2.14)</a:t>
            </a:r>
            <a:br>
              <a:rPr lang="fr-FR" sz="2970" b="0" i="0" u="none" strike="noStrike" cap="none">
                <a:solidFill>
                  <a:schemeClr val="dk1"/>
                </a:solidFill>
                <a:latin typeface="Arial"/>
                <a:ea typeface="Arial"/>
                <a:cs typeface="Arial"/>
                <a:sym typeface="Arial"/>
              </a:rPr>
            </a:b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745" name="Google Shape;745;p88"/>
          <p:cNvSpPr txBox="1">
            <a:spLocks noGrp="1"/>
          </p:cNvSpPr>
          <p:nvPr>
            <p:ph type="body" idx="1"/>
          </p:nvPr>
        </p:nvSpPr>
        <p:spPr>
          <a:xfrm>
            <a:off x="890587" y="1091401"/>
            <a:ext cx="9753600" cy="5147400"/>
          </a:xfrm>
          <a:prstGeom prst="rect">
            <a:avLst/>
          </a:prstGeom>
          <a:noFill/>
          <a:ln>
            <a:noFill/>
          </a:ln>
        </p:spPr>
        <p:txBody>
          <a:bodyPr spcFirstLastPara="1" wrap="square" lIns="91425" tIns="45700" rIns="91425" bIns="45700" anchor="t" anchorCtr="0">
            <a:noAutofit/>
          </a:bodyPr>
          <a:lstStyle/>
          <a:p>
            <a:pPr marL="228600" marR="0" lvl="0" indent="-215265" algn="l" rtl="0">
              <a:lnSpc>
                <a:spcPct val="10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Parties de villes, quartiers, secteurs, etc.</a:t>
            </a:r>
            <a:endParaRPr sz="2600"/>
          </a:p>
          <a:p>
            <a:pPr marL="228600" marR="0" lvl="0" indent="-215265" algn="l" rtl="0">
              <a:lnSpc>
                <a:spcPct val="10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Enregistrer le nom de la ville, etc. et le lieu plus vaste</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2805"/>
              <a:buFont typeface="Arial"/>
              <a:buNone/>
            </a:pPr>
            <a:r>
              <a:rPr lang="fr-FR" sz="2600" b="0" i="0" u="none" strike="noStrike" cap="none">
                <a:solidFill>
                  <a:schemeClr val="dk1"/>
                </a:solidFill>
                <a:latin typeface="Arial"/>
                <a:ea typeface="Arial"/>
                <a:cs typeface="Arial"/>
                <a:sym typeface="Arial"/>
              </a:rPr>
              <a:t>dans lequel la ville, etc., est située</a:t>
            </a:r>
            <a:endParaRPr sz="2600" b="0" i="0" u="none" strike="noStrike" cap="none">
              <a:solidFill>
                <a:schemeClr val="dk1"/>
              </a:solidFill>
              <a:latin typeface="Arial"/>
              <a:ea typeface="Arial"/>
              <a:cs typeface="Arial"/>
              <a:sym typeface="Arial"/>
            </a:endParaRPr>
          </a:p>
          <a:p>
            <a:pPr marL="914400" marR="0" lvl="2" indent="0" algn="l" rtl="0">
              <a:lnSpc>
                <a:spcPct val="70000"/>
              </a:lnSpc>
              <a:spcBef>
                <a:spcPts val="1000"/>
              </a:spcBef>
              <a:spcAft>
                <a:spcPts val="0"/>
              </a:spcAft>
              <a:buClr>
                <a:schemeClr val="dk1"/>
              </a:buClr>
              <a:buSzPts val="2210"/>
              <a:buFont typeface="Arial"/>
              <a:buNone/>
            </a:pPr>
            <a:r>
              <a:rPr lang="fr-FR" sz="2200" b="0" i="0" u="none" strike="noStrike" cap="none">
                <a:latin typeface="Arial"/>
                <a:ea typeface="Arial"/>
                <a:cs typeface="Arial"/>
                <a:sym typeface="Arial"/>
              </a:rPr>
              <a:t>Andersonville (Chicago, Ill.)</a:t>
            </a:r>
            <a:endParaRPr sz="2200"/>
          </a:p>
          <a:p>
            <a:pPr marL="914400" marR="0" lvl="2" indent="0" algn="l" rtl="0">
              <a:lnSpc>
                <a:spcPct val="70000"/>
              </a:lnSpc>
              <a:spcBef>
                <a:spcPts val="1100"/>
              </a:spcBef>
              <a:spcAft>
                <a:spcPts val="0"/>
              </a:spcAft>
              <a:buClr>
                <a:schemeClr val="dk1"/>
              </a:buClr>
              <a:buSzPts val="2210"/>
              <a:buFont typeface="Arial"/>
              <a:buNone/>
            </a:pPr>
            <a:r>
              <a:rPr lang="fr-FR" sz="2200" b="0" i="0" u="none" strike="noStrike" cap="none">
                <a:latin typeface="Arial"/>
                <a:ea typeface="Arial"/>
                <a:cs typeface="Arial"/>
                <a:sym typeface="Arial"/>
              </a:rPr>
              <a:t>Little Italy (</a:t>
            </a:r>
            <a:r>
              <a:rPr lang="fr-FR" sz="2200">
                <a:latin typeface="Arial"/>
                <a:ea typeface="Arial"/>
                <a:cs typeface="Arial"/>
                <a:sym typeface="Arial"/>
              </a:rPr>
              <a:t>Philadelphie</a:t>
            </a:r>
            <a:r>
              <a:rPr lang="fr-FR" sz="2200" b="0" i="0" u="none" strike="noStrike" cap="none">
                <a:latin typeface="Arial"/>
                <a:ea typeface="Arial"/>
                <a:cs typeface="Arial"/>
                <a:sym typeface="Arial"/>
              </a:rPr>
              <a:t>, </a:t>
            </a:r>
            <a:r>
              <a:rPr lang="fr-FR" sz="2200">
                <a:latin typeface="Arial"/>
                <a:ea typeface="Arial"/>
                <a:cs typeface="Arial"/>
                <a:sym typeface="Arial"/>
              </a:rPr>
              <a:t>Penns.</a:t>
            </a:r>
            <a:r>
              <a:rPr lang="fr-FR" sz="2200" b="0" i="0" u="none" strike="noStrike" cap="none">
                <a:latin typeface="Arial"/>
                <a:ea typeface="Arial"/>
                <a:cs typeface="Arial"/>
                <a:sym typeface="Arial"/>
              </a:rPr>
              <a:t>)</a:t>
            </a:r>
            <a:endParaRPr sz="2200" b="0" i="0" u="none" strike="noStrike" cap="none">
              <a:latin typeface="Arial"/>
              <a:ea typeface="Arial"/>
              <a:cs typeface="Arial"/>
              <a:sym typeface="Arial"/>
            </a:endParaRPr>
          </a:p>
          <a:p>
            <a:pPr marL="914400" marR="0" lvl="2" indent="0" algn="l" rtl="0">
              <a:lnSpc>
                <a:spcPct val="70000"/>
              </a:lnSpc>
              <a:spcBef>
                <a:spcPts val="1100"/>
              </a:spcBef>
              <a:spcAft>
                <a:spcPts val="0"/>
              </a:spcAft>
              <a:buClr>
                <a:schemeClr val="dk1"/>
              </a:buClr>
              <a:buSzPts val="2210"/>
              <a:buFont typeface="Arial"/>
              <a:buNone/>
            </a:pPr>
            <a:r>
              <a:rPr lang="fr-FR" sz="2200" b="0" i="0" u="none" strike="noStrike" cap="none">
                <a:latin typeface="Arial"/>
                <a:ea typeface="Arial"/>
                <a:cs typeface="Arial"/>
                <a:sym typeface="Arial"/>
              </a:rPr>
              <a:t>Rose Quarter (Portland, </a:t>
            </a:r>
            <a:r>
              <a:rPr lang="fr-FR" sz="2200">
                <a:latin typeface="Arial"/>
                <a:ea typeface="Arial"/>
                <a:cs typeface="Arial"/>
                <a:sym typeface="Arial"/>
              </a:rPr>
              <a:t>Or.)</a:t>
            </a:r>
            <a:endParaRPr sz="2210" b="0" i="0" u="none" strike="noStrike" cap="none">
              <a:latin typeface="Arial"/>
              <a:ea typeface="Arial"/>
              <a:cs typeface="Arial"/>
              <a:sym typeface="Arial"/>
            </a:endParaRPr>
          </a:p>
          <a:p>
            <a:pPr marL="914400" marR="0" lvl="2" indent="0" algn="l" rtl="0">
              <a:lnSpc>
                <a:spcPct val="70000"/>
              </a:lnSpc>
              <a:spcBef>
                <a:spcPts val="1100"/>
              </a:spcBef>
              <a:spcAft>
                <a:spcPts val="0"/>
              </a:spcAft>
              <a:buClr>
                <a:schemeClr val="dk1"/>
              </a:buClr>
              <a:buSzPts val="2210"/>
              <a:buFont typeface="Arial"/>
              <a:buNone/>
            </a:pPr>
            <a:r>
              <a:rPr lang="fr-FR" sz="2200" b="0" i="0" u="none" strike="noStrike" cap="none">
                <a:latin typeface="Arial"/>
                <a:ea typeface="Arial"/>
                <a:cs typeface="Arial"/>
                <a:sym typeface="Arial"/>
              </a:rPr>
              <a:t>Garment District (New York, N.Y.)</a:t>
            </a:r>
            <a:endParaRPr sz="2200"/>
          </a:p>
          <a:p>
            <a:pPr marL="914400" lvl="2" indent="0" algn="l" rtl="0">
              <a:lnSpc>
                <a:spcPct val="70000"/>
              </a:lnSpc>
              <a:spcBef>
                <a:spcPts val="1100"/>
              </a:spcBef>
              <a:spcAft>
                <a:spcPts val="0"/>
              </a:spcAft>
              <a:buSzPts val="2210"/>
              <a:buNone/>
            </a:pPr>
            <a:r>
              <a:rPr lang="fr-FR" sz="2200">
                <a:latin typeface="Arial"/>
                <a:ea typeface="Arial"/>
                <a:cs typeface="Arial"/>
                <a:sym typeface="Arial"/>
              </a:rPr>
              <a:t>Vieux-Montréal </a:t>
            </a:r>
            <a:r>
              <a:rPr lang="fr-FR" sz="2200" b="0" i="0" u="none" strike="noStrike" cap="none">
                <a:latin typeface="Arial"/>
                <a:ea typeface="Arial"/>
                <a:cs typeface="Arial"/>
                <a:sym typeface="Arial"/>
              </a:rPr>
              <a:t>(Montréal, Québec)</a:t>
            </a:r>
            <a:endParaRPr sz="2200"/>
          </a:p>
          <a:p>
            <a:pPr marL="1828800" marR="0" lvl="4" indent="0" algn="l" rtl="0">
              <a:lnSpc>
                <a:spcPct val="70000"/>
              </a:lnSpc>
              <a:spcBef>
                <a:spcPts val="1100"/>
              </a:spcBef>
              <a:spcAft>
                <a:spcPts val="0"/>
              </a:spcAft>
              <a:buClr>
                <a:schemeClr val="dk1"/>
              </a:buClr>
              <a:buSzPts val="2210"/>
              <a:buFont typeface="Arial"/>
              <a:buNone/>
            </a:pPr>
            <a:r>
              <a:rPr lang="fr-FR" sz="2200" b="0" i="0" u="none" strike="noStrike" cap="none">
                <a:latin typeface="Arial"/>
                <a:ea typeface="Arial"/>
                <a:cs typeface="Arial"/>
                <a:sym typeface="Arial"/>
              </a:rPr>
              <a:t>Kings Cross (Sydney, </a:t>
            </a:r>
            <a:r>
              <a:rPr lang="fr-FR" sz="2200">
                <a:latin typeface="Arial"/>
                <a:ea typeface="Arial"/>
                <a:cs typeface="Arial"/>
                <a:sym typeface="Arial"/>
              </a:rPr>
              <a:t>N.-G. du S.)</a:t>
            </a:r>
            <a:endParaRPr sz="2210" b="0" i="0" u="none" strike="noStrike" cap="none">
              <a:latin typeface="Arial"/>
              <a:ea typeface="Arial"/>
              <a:cs typeface="Arial"/>
              <a:sym typeface="Arial"/>
            </a:endParaRPr>
          </a:p>
          <a:p>
            <a:pPr marL="1828800" marR="0" lvl="4" indent="0" algn="l" rtl="0">
              <a:lnSpc>
                <a:spcPct val="70000"/>
              </a:lnSpc>
              <a:spcBef>
                <a:spcPts val="1100"/>
              </a:spcBef>
              <a:spcAft>
                <a:spcPts val="0"/>
              </a:spcAft>
              <a:buClr>
                <a:schemeClr val="dk1"/>
              </a:buClr>
              <a:buSzPts val="2210"/>
              <a:buFont typeface="Arial"/>
              <a:buNone/>
            </a:pPr>
            <a:r>
              <a:rPr lang="fr-FR" sz="2200" b="0" i="0" u="none" strike="noStrike" cap="none">
                <a:latin typeface="Arial"/>
                <a:ea typeface="Arial"/>
                <a:cs typeface="Arial"/>
                <a:sym typeface="Arial"/>
              </a:rPr>
              <a:t>Art Deco Historic District (Miami Beach, </a:t>
            </a:r>
            <a:r>
              <a:rPr lang="fr-FR" sz="2200">
                <a:latin typeface="Arial"/>
                <a:ea typeface="Arial"/>
                <a:cs typeface="Arial"/>
                <a:sym typeface="Arial"/>
              </a:rPr>
              <a:t>Flor.)</a:t>
            </a:r>
            <a:endParaRPr sz="2200" b="0" i="0" u="none" strike="noStrike" cap="none">
              <a:latin typeface="Arial"/>
              <a:ea typeface="Arial"/>
              <a:cs typeface="Arial"/>
              <a:sym typeface="Arial"/>
            </a:endParaRPr>
          </a:p>
          <a:p>
            <a:pPr marL="1828800" marR="0" lvl="4" indent="0" algn="l" rtl="0">
              <a:lnSpc>
                <a:spcPct val="70000"/>
              </a:lnSpc>
              <a:spcBef>
                <a:spcPts val="1100"/>
              </a:spcBef>
              <a:spcAft>
                <a:spcPts val="0"/>
              </a:spcAft>
              <a:buClr>
                <a:schemeClr val="dk1"/>
              </a:buClr>
              <a:buSzPts val="2210"/>
              <a:buFont typeface="Arial"/>
              <a:buNone/>
            </a:pPr>
            <a:r>
              <a:rPr lang="fr-FR" sz="2210" b="0" i="0" u="none" strike="noStrike" cap="none">
                <a:solidFill>
                  <a:schemeClr val="dk1"/>
                </a:solidFill>
                <a:latin typeface="Arial"/>
                <a:ea typeface="Arial"/>
                <a:cs typeface="Arial"/>
                <a:sym typeface="Arial"/>
              </a:rPr>
              <a:t>11e Arrondissement (Paris, France)</a:t>
            </a:r>
            <a:endParaRPr/>
          </a:p>
          <a:p>
            <a:pPr marL="1828800" lvl="4" indent="0" algn="l" rtl="0">
              <a:lnSpc>
                <a:spcPct val="70000"/>
              </a:lnSpc>
              <a:spcBef>
                <a:spcPts val="1100"/>
              </a:spcBef>
              <a:spcAft>
                <a:spcPts val="0"/>
              </a:spcAft>
              <a:buSzPts val="2210"/>
              <a:buNone/>
            </a:pPr>
            <a:r>
              <a:rPr lang="fr-FR" sz="2200" b="0" i="0" u="none" strike="noStrike" cap="none">
                <a:latin typeface="Arial"/>
                <a:ea typeface="Arial"/>
                <a:cs typeface="Arial"/>
                <a:sym typeface="Arial"/>
              </a:rPr>
              <a:t>Ninth Ward </a:t>
            </a:r>
            <a:r>
              <a:rPr lang="fr-FR" sz="2200">
                <a:latin typeface="Arial"/>
                <a:ea typeface="Arial"/>
                <a:cs typeface="Arial"/>
                <a:sym typeface="Arial"/>
              </a:rPr>
              <a:t>(La Nouvelle-Orléans, Louis.)</a:t>
            </a:r>
            <a:endParaRPr sz="2200" b="0" i="0" u="none" strike="noStrike" cap="none">
              <a:latin typeface="Arial"/>
              <a:ea typeface="Arial"/>
              <a:cs typeface="Arial"/>
              <a:sym typeface="Arial"/>
            </a:endParaRPr>
          </a:p>
          <a:p>
            <a:pPr marL="1828800" marR="0" lvl="4" indent="0" algn="l" rtl="0">
              <a:lnSpc>
                <a:spcPct val="70000"/>
              </a:lnSpc>
              <a:spcBef>
                <a:spcPts val="1100"/>
              </a:spcBef>
              <a:spcAft>
                <a:spcPts val="0"/>
              </a:spcAft>
              <a:buClr>
                <a:schemeClr val="dk1"/>
              </a:buClr>
              <a:buSzPts val="2210"/>
              <a:buFont typeface="Arial"/>
              <a:buNone/>
            </a:pPr>
            <a:r>
              <a:rPr lang="fr-FR" sz="2200" b="0" i="0" u="none" strike="noStrike" cap="none">
                <a:latin typeface="Arial"/>
                <a:ea typeface="Arial"/>
                <a:cs typeface="Arial"/>
                <a:sym typeface="Arial"/>
              </a:rPr>
              <a:t>Circoscrizione XVI (Rome, </a:t>
            </a:r>
            <a:r>
              <a:rPr lang="fr-FR" sz="2200">
                <a:latin typeface="Arial"/>
                <a:ea typeface="Arial"/>
                <a:cs typeface="Arial"/>
                <a:sym typeface="Arial"/>
              </a:rPr>
              <a:t>Italie</a:t>
            </a:r>
            <a:r>
              <a:rPr lang="fr-FR" sz="2200" b="0" i="0" u="none" strike="noStrike" cap="none">
                <a:latin typeface="Arial"/>
                <a:ea typeface="Arial"/>
                <a:cs typeface="Arial"/>
                <a:sym typeface="Arial"/>
              </a:rPr>
              <a:t>)</a:t>
            </a:r>
            <a:endParaRPr sz="2200" b="0" i="0" u="none" strike="noStrike" cap="none">
              <a:latin typeface="Arial"/>
              <a:ea typeface="Arial"/>
              <a:cs typeface="Arial"/>
              <a:sym typeface="Arial"/>
            </a:endParaRPr>
          </a:p>
        </p:txBody>
      </p:sp>
      <p:sp>
        <p:nvSpPr>
          <p:cNvPr id="746" name="Google Shape;746;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747" name="Google Shape;747;p88"/>
          <p:cNvPicPr preferRelativeResize="0"/>
          <p:nvPr/>
        </p:nvPicPr>
        <p:blipFill rotWithShape="1">
          <a:blip r:embed="rId3">
            <a:alphaModFix/>
          </a:blip>
          <a:srcRect/>
          <a:stretch/>
        </p:blipFill>
        <p:spPr>
          <a:xfrm>
            <a:off x="481766" y="2991173"/>
            <a:ext cx="1203306" cy="1558127"/>
          </a:xfrm>
          <a:prstGeom prst="rect">
            <a:avLst/>
          </a:prstGeom>
          <a:noFill/>
          <a:ln>
            <a:noFill/>
          </a:ln>
        </p:spPr>
      </p:pic>
      <p:pic>
        <p:nvPicPr>
          <p:cNvPr id="748" name="Google Shape;748;p88"/>
          <p:cNvPicPr preferRelativeResize="0"/>
          <p:nvPr/>
        </p:nvPicPr>
        <p:blipFill rotWithShape="1">
          <a:blip r:embed="rId4">
            <a:alphaModFix/>
          </a:blip>
          <a:srcRect/>
          <a:stretch/>
        </p:blipFill>
        <p:spPr>
          <a:xfrm>
            <a:off x="381000" y="5042950"/>
            <a:ext cx="2154565" cy="1313399"/>
          </a:xfrm>
          <a:prstGeom prst="rect">
            <a:avLst/>
          </a:prstGeom>
          <a:noFill/>
          <a:ln>
            <a:noFill/>
          </a:ln>
        </p:spPr>
      </p:pic>
      <p:pic>
        <p:nvPicPr>
          <p:cNvPr id="749" name="Google Shape;749;p88"/>
          <p:cNvPicPr preferRelativeResize="0"/>
          <p:nvPr/>
        </p:nvPicPr>
        <p:blipFill rotWithShape="1">
          <a:blip r:embed="rId5">
            <a:alphaModFix/>
          </a:blip>
          <a:srcRect/>
          <a:stretch/>
        </p:blipFill>
        <p:spPr>
          <a:xfrm>
            <a:off x="8809146" y="3706736"/>
            <a:ext cx="2020267" cy="1452997"/>
          </a:xfrm>
          <a:prstGeom prst="rect">
            <a:avLst/>
          </a:prstGeom>
          <a:noFill/>
          <a:ln>
            <a:noFill/>
          </a:ln>
        </p:spPr>
      </p:pic>
      <p:pic>
        <p:nvPicPr>
          <p:cNvPr id="750" name="Google Shape;750;p88"/>
          <p:cNvPicPr preferRelativeResize="0"/>
          <p:nvPr/>
        </p:nvPicPr>
        <p:blipFill rotWithShape="1">
          <a:blip r:embed="rId6">
            <a:alphaModFix/>
          </a:blip>
          <a:srcRect/>
          <a:stretch/>
        </p:blipFill>
        <p:spPr>
          <a:xfrm>
            <a:off x="7409490" y="2196277"/>
            <a:ext cx="1884913" cy="1413685"/>
          </a:xfrm>
          <a:prstGeom prst="rect">
            <a:avLst/>
          </a:prstGeom>
          <a:noFill/>
          <a:ln>
            <a:noFill/>
          </a:ln>
        </p:spPr>
      </p:pic>
      <p:sp>
        <p:nvSpPr>
          <p:cNvPr id="751" name="Google Shape;751;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89"/>
          <p:cNvSpPr txBox="1">
            <a:spLocks noGrp="1"/>
          </p:cNvSpPr>
          <p:nvPr>
            <p:ph type="title"/>
          </p:nvPr>
        </p:nvSpPr>
        <p:spPr>
          <a:xfrm>
            <a:off x="890587" y="109140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Enregistrement du nom privilégié ‐ Lieux dans des villes, etc. (RDA 16.2.2.14)</a:t>
            </a:r>
            <a:br>
              <a:rPr lang="fr-FR" sz="2970" b="0" i="0" u="none" strike="noStrike" cap="none">
                <a:solidFill>
                  <a:schemeClr val="dk1"/>
                </a:solidFill>
                <a:latin typeface="Arial"/>
                <a:ea typeface="Arial"/>
                <a:cs typeface="Arial"/>
                <a:sym typeface="Arial"/>
              </a:rPr>
            </a:b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757" name="Google Shape;757;p89"/>
          <p:cNvSpPr txBox="1">
            <a:spLocks noGrp="1"/>
          </p:cNvSpPr>
          <p:nvPr>
            <p:ph type="body" idx="1"/>
          </p:nvPr>
        </p:nvSpPr>
        <p:spPr>
          <a:xfrm>
            <a:off x="890587" y="1286359"/>
            <a:ext cx="9753601" cy="519779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Lieux portant le même nom dans la même ville : appliquer les indications sous 16.2.2.13 et inclure comme partie du nom privilégié un mot ou une expression couramment utilisés pour les distinguer, ou s’il n’existe pas de mot ou d’expression de ce type, enregistrer le nom approprié d’un lieu plus petit avant le nom de la ville</a:t>
            </a:r>
            <a:endParaRPr sz="2800" b="0" i="0" u="none" strike="noStrike" cap="none">
              <a:solidFill>
                <a:schemeClr val="dk1"/>
              </a:solidFill>
              <a:latin typeface="Arial"/>
              <a:ea typeface="Arial"/>
              <a:cs typeface="Arial"/>
              <a:sym typeface="Arial"/>
            </a:endParaRPr>
          </a:p>
          <a:p>
            <a:pPr marL="991870" marR="0" lvl="1" indent="0"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Chelsea (Manhattan, New York, N.Y.)</a:t>
            </a:r>
            <a:endParaRPr/>
          </a:p>
          <a:p>
            <a:pPr marL="991870" marR="0" lvl="1" indent="0" algn="l" rtl="0">
              <a:lnSpc>
                <a:spcPct val="90000"/>
              </a:lnSpc>
              <a:spcBef>
                <a:spcPts val="3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Chelsea (Staten Island, New York, N.Y.)</a:t>
            </a:r>
            <a:endParaRPr sz="2600" b="0" i="0" u="none" strike="noStrike" cap="none">
              <a:solidFill>
                <a:schemeClr val="dk1"/>
              </a:solidFill>
              <a:latin typeface="Arial"/>
              <a:ea typeface="Arial"/>
              <a:cs typeface="Arial"/>
              <a:sym typeface="Arial"/>
            </a:endParaRPr>
          </a:p>
          <a:p>
            <a:pPr marL="991870" marR="0" lvl="1" indent="0" algn="l" rtl="0">
              <a:lnSpc>
                <a:spcPct val="90000"/>
              </a:lnSpc>
              <a:spcBef>
                <a:spcPts val="1100"/>
              </a:spcBef>
              <a:spcAft>
                <a:spcPts val="0"/>
              </a:spcAft>
              <a:buClr>
                <a:schemeClr val="dk1"/>
              </a:buClr>
              <a:buSzPts val="2600"/>
              <a:buFont typeface="Arial"/>
              <a:buNone/>
            </a:pPr>
            <a:r>
              <a:rPr lang="fr-FR" sz="2600" b="0" i="0" u="none" strike="noStrike" cap="none">
                <a:latin typeface="Arial"/>
                <a:ea typeface="Arial"/>
                <a:cs typeface="Arial"/>
                <a:sym typeface="Arial"/>
              </a:rPr>
              <a:t>Little Italy (Bronx, New York, N.Y.)</a:t>
            </a:r>
            <a:endParaRPr/>
          </a:p>
          <a:p>
            <a:pPr marL="991870" marR="0" lvl="1" indent="0" algn="l" rtl="0">
              <a:lnSpc>
                <a:spcPct val="90000"/>
              </a:lnSpc>
              <a:spcBef>
                <a:spcPts val="300"/>
              </a:spcBef>
              <a:spcAft>
                <a:spcPts val="0"/>
              </a:spcAft>
              <a:buClr>
                <a:schemeClr val="dk1"/>
              </a:buClr>
              <a:buSzPts val="2600"/>
              <a:buFont typeface="Arial"/>
              <a:buNone/>
            </a:pPr>
            <a:r>
              <a:rPr lang="fr-FR" sz="2600">
                <a:latin typeface="Arial"/>
                <a:ea typeface="Arial"/>
                <a:cs typeface="Arial"/>
                <a:sym typeface="Arial"/>
              </a:rPr>
              <a:t>Little Italy</a:t>
            </a:r>
            <a:r>
              <a:rPr lang="fr-FR" sz="2600" b="0" i="0" u="none" strike="noStrike" cap="none">
                <a:latin typeface="Arial"/>
                <a:ea typeface="Arial"/>
                <a:cs typeface="Arial"/>
                <a:sym typeface="Arial"/>
              </a:rPr>
              <a:t> (Manhattan, New York, N.Y.)</a:t>
            </a:r>
            <a:endParaRPr/>
          </a:p>
          <a:p>
            <a:pPr marL="991870" marR="0" lvl="1" indent="0" algn="l" rtl="0">
              <a:lnSpc>
                <a:spcPct val="90000"/>
              </a:lnSpc>
              <a:spcBef>
                <a:spcPts val="1100"/>
              </a:spcBef>
              <a:spcAft>
                <a:spcPts val="0"/>
              </a:spcAft>
              <a:buClr>
                <a:schemeClr val="dk1"/>
              </a:buClr>
              <a:buSzPts val="2600"/>
              <a:buFont typeface="Arial"/>
              <a:buNone/>
            </a:pPr>
            <a:r>
              <a:rPr lang="fr-FR" sz="2600" b="0" i="0" u="none" strike="noStrike" cap="none">
                <a:latin typeface="Arial"/>
                <a:ea typeface="Arial"/>
                <a:cs typeface="Arial"/>
                <a:sym typeface="Arial"/>
              </a:rPr>
              <a:t>Hayes (Bromley, </a:t>
            </a:r>
            <a:r>
              <a:rPr lang="fr-FR" sz="2600">
                <a:latin typeface="Arial"/>
                <a:ea typeface="Arial"/>
                <a:cs typeface="Arial"/>
                <a:sym typeface="Arial"/>
              </a:rPr>
              <a:t>Londres</a:t>
            </a:r>
            <a:r>
              <a:rPr lang="fr-FR" sz="2600" b="0" i="0" u="none" strike="noStrike" cap="none">
                <a:latin typeface="Arial"/>
                <a:ea typeface="Arial"/>
                <a:cs typeface="Arial"/>
                <a:sym typeface="Arial"/>
              </a:rPr>
              <a:t>, </a:t>
            </a:r>
            <a:r>
              <a:rPr lang="fr-FR" sz="2600">
                <a:latin typeface="Arial"/>
                <a:ea typeface="Arial"/>
                <a:cs typeface="Arial"/>
                <a:sym typeface="Arial"/>
              </a:rPr>
              <a:t>Angleterre</a:t>
            </a:r>
            <a:r>
              <a:rPr lang="fr-FR" sz="2600" b="0" i="0" u="none" strike="noStrike" cap="none">
                <a:latin typeface="Arial"/>
                <a:ea typeface="Arial"/>
                <a:cs typeface="Arial"/>
                <a:sym typeface="Arial"/>
              </a:rPr>
              <a:t>)</a:t>
            </a:r>
            <a:endParaRPr/>
          </a:p>
          <a:p>
            <a:pPr marL="991870" lvl="1" indent="0" algn="l" rtl="0">
              <a:lnSpc>
                <a:spcPct val="90000"/>
              </a:lnSpc>
              <a:spcBef>
                <a:spcPts val="1100"/>
              </a:spcBef>
              <a:spcAft>
                <a:spcPts val="0"/>
              </a:spcAft>
              <a:buSzPts val="2600"/>
              <a:buNone/>
            </a:pPr>
            <a:r>
              <a:rPr lang="fr-FR" sz="2600" b="0" i="0" u="none" strike="noStrike" cap="none">
                <a:latin typeface="Arial"/>
                <a:ea typeface="Arial"/>
                <a:cs typeface="Arial"/>
                <a:sym typeface="Arial"/>
              </a:rPr>
              <a:t>Hayes (Hillingdon, </a:t>
            </a:r>
            <a:r>
              <a:rPr lang="fr-FR" sz="2600">
                <a:latin typeface="Arial"/>
                <a:ea typeface="Arial"/>
                <a:cs typeface="Arial"/>
                <a:sym typeface="Arial"/>
              </a:rPr>
              <a:t>Londres</a:t>
            </a:r>
            <a:r>
              <a:rPr lang="fr-FR" sz="2600" b="0" i="0" u="none" strike="noStrike" cap="none">
                <a:latin typeface="Arial"/>
                <a:ea typeface="Arial"/>
                <a:cs typeface="Arial"/>
                <a:sym typeface="Arial"/>
              </a:rPr>
              <a:t>, </a:t>
            </a:r>
            <a:r>
              <a:rPr lang="fr-FR" sz="2600">
                <a:latin typeface="Arial"/>
                <a:ea typeface="Arial"/>
                <a:cs typeface="Arial"/>
                <a:sym typeface="Arial"/>
              </a:rPr>
              <a:t>Angleterre</a:t>
            </a:r>
            <a:r>
              <a:rPr lang="fr-FR" sz="2600" b="0" i="0" u="none" strike="noStrike" cap="none">
                <a:latin typeface="Arial"/>
                <a:ea typeface="Arial"/>
                <a:cs typeface="Arial"/>
                <a:sym typeface="Arial"/>
              </a:rPr>
              <a:t>)</a:t>
            </a:r>
            <a:endParaRPr sz="2600" b="0" i="0" u="none" strike="noStrike" cap="none">
              <a:latin typeface="Arial"/>
              <a:ea typeface="Arial"/>
              <a:cs typeface="Arial"/>
              <a:sym typeface="Arial"/>
            </a:endParaRPr>
          </a:p>
        </p:txBody>
      </p:sp>
      <p:sp>
        <p:nvSpPr>
          <p:cNvPr id="758" name="Google Shape;75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59" name="Google Shape;75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Lieux dans des villes, etc. – Directives sur les vedettes</a:t>
            </a:r>
            <a:endParaRPr sz="3959" b="0" i="0" u="none" strike="noStrike" cap="none">
              <a:solidFill>
                <a:schemeClr val="dk1"/>
              </a:solidFill>
              <a:latin typeface="Arial"/>
              <a:ea typeface="Arial"/>
              <a:cs typeface="Arial"/>
              <a:sym typeface="Arial"/>
            </a:endParaRPr>
          </a:p>
        </p:txBody>
      </p:sp>
      <p:sp>
        <p:nvSpPr>
          <p:cNvPr id="765" name="Google Shape;765;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SzPts val="2380"/>
              <a:buChar char="•"/>
            </a:pPr>
            <a:r>
              <a:rPr lang="fr-FR" sz="2380">
                <a:latin typeface="Arial"/>
                <a:ea typeface="Arial"/>
                <a:cs typeface="Arial"/>
                <a:sym typeface="Arial"/>
              </a:rPr>
              <a:t>Subject Headings Manual H 720 : Parties de villes</a:t>
            </a:r>
            <a:endParaRPr sz="2380">
              <a:latin typeface="Arial"/>
              <a:ea typeface="Arial"/>
              <a:cs typeface="Arial"/>
              <a:sym typeface="Arial"/>
            </a:endParaRPr>
          </a:p>
          <a:p>
            <a:pPr marL="185738" marR="0" lvl="0" indent="77788" algn="l" rtl="0">
              <a:lnSpc>
                <a:spcPct val="70000"/>
              </a:lnSpc>
              <a:spcBef>
                <a:spcPts val="1600"/>
              </a:spcBef>
              <a:spcAft>
                <a:spcPts val="0"/>
              </a:spcAft>
              <a:buClr>
                <a:schemeClr val="dk1"/>
              </a:buClr>
              <a:buSzPts val="2380"/>
              <a:buFont typeface="Arial"/>
              <a:buNone/>
            </a:pPr>
            <a:r>
              <a:rPr lang="fr-FR" sz="2380" b="0" i="0" u="none" strike="noStrike" cap="none">
                <a:solidFill>
                  <a:schemeClr val="dk1"/>
                </a:solidFill>
                <a:latin typeface="Arial"/>
                <a:ea typeface="Arial"/>
                <a:cs typeface="Arial"/>
                <a:sym typeface="Arial"/>
              </a:rPr>
              <a:t>Les vedettes pour les parties de villes déjà comprises dans le fichier d’autorité de vedettes-matière devraient être versées dans le fichier d’autorité de noms si elles sont requises pour l’utilisation des vedettes-matière dans le catalogage actuel.</a:t>
            </a:r>
            <a:endParaRPr sz="2380" b="0" i="0" u="none" strike="noStrike" cap="none">
              <a:solidFill>
                <a:schemeClr val="dk1"/>
              </a:solidFill>
              <a:latin typeface="Arial"/>
              <a:ea typeface="Arial"/>
              <a:cs typeface="Arial"/>
              <a:sym typeface="Arial"/>
            </a:endParaRPr>
          </a:p>
          <a:p>
            <a:pPr marL="228600" marR="0" lvl="0" indent="-228600" algn="l" rtl="0">
              <a:lnSpc>
                <a:spcPct val="70000"/>
              </a:lnSpc>
              <a:spcBef>
                <a:spcPts val="1600"/>
              </a:spcBef>
              <a:spcAft>
                <a:spcPts val="0"/>
              </a:spcAft>
              <a:buClr>
                <a:schemeClr val="dk1"/>
              </a:buClr>
              <a:buSzPts val="2380"/>
              <a:buFont typeface="Arial"/>
              <a:buChar char="•"/>
            </a:pPr>
            <a:r>
              <a:rPr lang="fr-FR" sz="2380" b="0" i="0" u="none" strike="noStrike" cap="none">
                <a:solidFill>
                  <a:schemeClr val="dk1"/>
                </a:solidFill>
                <a:latin typeface="Arial"/>
                <a:ea typeface="Arial"/>
                <a:cs typeface="Arial"/>
                <a:sym typeface="Arial"/>
              </a:rPr>
              <a:t>H 830 : Subdivision géographique</a:t>
            </a:r>
            <a:endParaRPr/>
          </a:p>
          <a:p>
            <a:pPr marL="263525" marR="0" lvl="0" indent="0" algn="l" rtl="0">
              <a:lnSpc>
                <a:spcPct val="70000"/>
              </a:lnSpc>
              <a:spcBef>
                <a:spcPts val="1600"/>
              </a:spcBef>
              <a:spcAft>
                <a:spcPts val="0"/>
              </a:spcAft>
              <a:buClr>
                <a:schemeClr val="dk1"/>
              </a:buClr>
              <a:buSzPts val="2380"/>
              <a:buFont typeface="Arial"/>
              <a:buNone/>
            </a:pPr>
            <a:r>
              <a:rPr lang="fr-FR" sz="2380" b="0" i="0" u="none" strike="noStrike" cap="none">
                <a:solidFill>
                  <a:schemeClr val="dk1"/>
                </a:solidFill>
                <a:latin typeface="Arial"/>
                <a:ea typeface="Arial"/>
                <a:cs typeface="Arial"/>
                <a:sym typeface="Arial"/>
              </a:rPr>
              <a:t>Ne pas diviser les sujets géographiquement à un niveau inférieur à celui d’une ville, d</a:t>
            </a:r>
            <a:r>
              <a:rPr lang="fr-FR" sz="2380">
                <a:latin typeface="Arial"/>
                <a:ea typeface="Arial"/>
                <a:cs typeface="Arial"/>
                <a:sym typeface="Arial"/>
              </a:rPr>
              <a:t>’</a:t>
            </a:r>
            <a:r>
              <a:rPr lang="fr-FR" sz="2380" b="0" i="0" u="none" strike="noStrike" cap="none">
                <a:solidFill>
                  <a:schemeClr val="dk1"/>
                </a:solidFill>
                <a:latin typeface="Arial"/>
                <a:ea typeface="Arial"/>
                <a:cs typeface="Arial"/>
                <a:sym typeface="Arial"/>
              </a:rPr>
              <a:t>une municipalité, etc. Au lieu de cela, assigner des vedettes additionnelles afin de mettre en évidence les entités et les caractéristiques géographiques des villes, incluant les sites archéologiques, les parcs et jardins, les rues et les routes, les quartiers de ville, etc. </a:t>
            </a:r>
            <a:endParaRPr sz="2210" b="0" i="0" u="none" strike="noStrike" cap="none">
              <a:solidFill>
                <a:schemeClr val="dk1"/>
              </a:solidFill>
              <a:latin typeface="Arial"/>
              <a:ea typeface="Arial"/>
              <a:cs typeface="Arial"/>
              <a:sym typeface="Arial"/>
            </a:endParaRPr>
          </a:p>
        </p:txBody>
      </p:sp>
      <p:sp>
        <p:nvSpPr>
          <p:cNvPr id="766" name="Google Shape;76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67" name="Google Shape;76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91"/>
          <p:cNvSpPr txBox="1">
            <a:spLocks noGrp="1"/>
          </p:cNvSpPr>
          <p:nvPr>
            <p:ph type="title"/>
          </p:nvPr>
        </p:nvSpPr>
        <p:spPr>
          <a:xfrm>
            <a:off x="838200" y="711235"/>
            <a:ext cx="10515600" cy="57685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Autorité de vedette-matière – Partie de ville</a:t>
            </a:r>
            <a:endParaRPr sz="3959" b="0" i="0" u="none" strike="noStrike" cap="none">
              <a:solidFill>
                <a:schemeClr val="dk1"/>
              </a:solidFill>
              <a:latin typeface="Arial"/>
              <a:ea typeface="Arial"/>
              <a:cs typeface="Arial"/>
              <a:sym typeface="Arial"/>
            </a:endParaRPr>
          </a:p>
        </p:txBody>
      </p:sp>
      <p:sp>
        <p:nvSpPr>
          <p:cNvPr id="773" name="Google Shape;773;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74" name="Google Shape;774;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79</a:t>
            </a:fld>
            <a:endParaRPr/>
          </a:p>
        </p:txBody>
      </p:sp>
      <p:pic>
        <p:nvPicPr>
          <p:cNvPr id="775" name="Google Shape;775;p91"/>
          <p:cNvPicPr preferRelativeResize="0"/>
          <p:nvPr/>
        </p:nvPicPr>
        <p:blipFill rotWithShape="1">
          <a:blip r:embed="rId3">
            <a:alphaModFix/>
          </a:blip>
          <a:srcRect/>
          <a:stretch/>
        </p:blipFill>
        <p:spPr>
          <a:xfrm>
            <a:off x="1081712" y="1285679"/>
            <a:ext cx="10028576" cy="50730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51" name="Google Shape;151;p20"/>
          <p:cNvPicPr preferRelativeResize="0"/>
          <p:nvPr/>
        </p:nvPicPr>
        <p:blipFill rotWithShape="1">
          <a:blip r:embed="rId3">
            <a:alphaModFix/>
          </a:blip>
          <a:srcRect/>
          <a:stretch/>
        </p:blipFill>
        <p:spPr>
          <a:xfrm>
            <a:off x="2809119" y="751732"/>
            <a:ext cx="6573761" cy="5354536"/>
          </a:xfrm>
          <a:prstGeom prst="rect">
            <a:avLst/>
          </a:prstGeom>
          <a:noFill/>
          <a:ln w="9525" cap="flat" cmpd="sng">
            <a:solidFill>
              <a:schemeClr val="dk1"/>
            </a:solidFill>
            <a:prstDash val="solid"/>
            <a:round/>
            <a:headEnd type="none" w="sm" len="sm"/>
            <a:tailEnd type="none" w="sm" len="sm"/>
          </a:ln>
        </p:spPr>
      </p:pic>
      <p:sp>
        <p:nvSpPr>
          <p:cNvPr id="152" name="Google Shape;152;p20"/>
          <p:cNvSpPr txBox="1"/>
          <p:nvPr/>
        </p:nvSpPr>
        <p:spPr>
          <a:xfrm>
            <a:off x="7375357" y="4659080"/>
            <a:ext cx="3212432" cy="830997"/>
          </a:xfrm>
          <a:prstGeom prst="rect">
            <a:avLst/>
          </a:prstGeom>
          <a:solidFill>
            <a:schemeClr val="lt1"/>
          </a:solidFill>
          <a:ln w="22225" cap="flat" cmpd="sng">
            <a:solidFill>
              <a:srgbClr val="7030A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Brésil</a:t>
            </a:r>
            <a:endParaRPr/>
          </a:p>
        </p:txBody>
      </p:sp>
      <p:sp>
        <p:nvSpPr>
          <p:cNvPr id="153" name="Google Shape;1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2"/>
          <p:cNvSpPr txBox="1">
            <a:spLocks noGrp="1"/>
          </p:cNvSpPr>
          <p:nvPr>
            <p:ph type="title"/>
          </p:nvPr>
        </p:nvSpPr>
        <p:spPr>
          <a:xfrm>
            <a:off x="890587" y="1022888"/>
            <a:ext cx="10515600" cy="5590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Lieux dans des villes, etc. – Directives sur les vedettes</a:t>
            </a:r>
            <a:br>
              <a:rPr lang="fr-FR" sz="2970" b="0" i="0" u="none" strike="noStrike" cap="none">
                <a:solidFill>
                  <a:schemeClr val="dk1"/>
                </a:solidFill>
                <a:latin typeface="Arial"/>
                <a:ea typeface="Arial"/>
                <a:cs typeface="Arial"/>
                <a:sym typeface="Arial"/>
              </a:rPr>
            </a:b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781" name="Google Shape;781;p92"/>
          <p:cNvSpPr txBox="1">
            <a:spLocks noGrp="1"/>
          </p:cNvSpPr>
          <p:nvPr>
            <p:ph type="body" idx="1"/>
          </p:nvPr>
        </p:nvSpPr>
        <p:spPr>
          <a:xfrm>
            <a:off x="890587" y="1158551"/>
            <a:ext cx="9902104" cy="5197799"/>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590"/>
              <a:buFont typeface="Arial"/>
              <a:buChar char="•"/>
            </a:pPr>
            <a:r>
              <a:rPr lang="fr-FR" sz="2590" b="0" i="0" u="none" strike="noStrike" cap="none">
                <a:solidFill>
                  <a:schemeClr val="dk1"/>
                </a:solidFill>
                <a:latin typeface="Arial"/>
                <a:ea typeface="Arial"/>
                <a:cs typeface="Arial"/>
                <a:sym typeface="Arial"/>
              </a:rPr>
              <a:t>Exemple :</a:t>
            </a:r>
            <a:endParaRPr sz="2590" b="0" i="0" u="none" strike="noStrike" cap="none">
              <a:solidFill>
                <a:schemeClr val="dk1"/>
              </a:solidFill>
              <a:latin typeface="Arial"/>
              <a:ea typeface="Arial"/>
              <a:cs typeface="Arial"/>
              <a:sym typeface="Arial"/>
            </a:endParaRPr>
          </a:p>
          <a:p>
            <a:pPr marL="542925" marR="0" lvl="0" indent="0" algn="l" rtl="0">
              <a:lnSpc>
                <a:spcPct val="80000"/>
              </a:lnSpc>
              <a:spcBef>
                <a:spcPts val="1000"/>
              </a:spcBef>
              <a:spcAft>
                <a:spcPts val="0"/>
              </a:spcAft>
              <a:buClr>
                <a:schemeClr val="dk1"/>
              </a:buClr>
              <a:buSzPts val="2590"/>
              <a:buFont typeface="Arial"/>
              <a:buNone/>
            </a:pPr>
            <a:r>
              <a:rPr lang="fr-FR" sz="2550" b="0" i="1" u="none" strike="noStrike" cap="none">
                <a:latin typeface="Arial"/>
                <a:ea typeface="Arial"/>
                <a:cs typeface="Arial"/>
                <a:sym typeface="Arial"/>
              </a:rPr>
              <a:t>Point d’accès autorisé : </a:t>
            </a:r>
            <a:r>
              <a:rPr lang="fr-FR" sz="2550" b="0" i="0" u="none" strike="noStrike" cap="none">
                <a:latin typeface="Arial"/>
                <a:ea typeface="Arial"/>
                <a:cs typeface="Arial"/>
                <a:sym typeface="Arial"/>
              </a:rPr>
              <a:t>Chinatown (San Francisco, Calif.)</a:t>
            </a:r>
            <a:endParaRPr sz="2550"/>
          </a:p>
          <a:p>
            <a:pPr marL="542925" marR="0" lvl="0" indent="0" algn="l" rtl="0">
              <a:lnSpc>
                <a:spcPct val="80000"/>
              </a:lnSpc>
              <a:spcBef>
                <a:spcPts val="1000"/>
              </a:spcBef>
              <a:spcAft>
                <a:spcPts val="0"/>
              </a:spcAft>
              <a:buClr>
                <a:schemeClr val="dk1"/>
              </a:buClr>
              <a:buSzPts val="2590"/>
              <a:buFont typeface="Arial"/>
              <a:buNone/>
            </a:pPr>
            <a:r>
              <a:rPr lang="fr-FR" sz="2590" b="0" i="0" u="none" strike="noStrike" cap="none">
                <a:solidFill>
                  <a:schemeClr val="dk1"/>
                </a:solidFill>
                <a:latin typeface="Arial"/>
                <a:ea typeface="Arial"/>
                <a:cs typeface="Arial"/>
                <a:sym typeface="Arial"/>
              </a:rPr>
              <a:t>Pour une </a:t>
            </a:r>
            <a:r>
              <a:rPr lang="fr-FR" sz="2590">
                <a:latin typeface="Arial"/>
                <a:ea typeface="Arial"/>
                <a:cs typeface="Arial"/>
                <a:sym typeface="Arial"/>
              </a:rPr>
              <a:t>œ</a:t>
            </a:r>
            <a:r>
              <a:rPr lang="fr-FR" sz="2590" b="0" i="0" u="none" strike="noStrike" cap="none">
                <a:solidFill>
                  <a:schemeClr val="dk1"/>
                </a:solidFill>
                <a:latin typeface="Arial"/>
                <a:ea typeface="Arial"/>
                <a:cs typeface="Arial"/>
                <a:sym typeface="Arial"/>
              </a:rPr>
              <a:t>uvre portant sur le tourisme dans le Chinatown </a:t>
            </a:r>
            <a:endParaRPr/>
          </a:p>
          <a:p>
            <a:pPr marL="542925" marR="0" lvl="0" indent="0" algn="l" rtl="0">
              <a:lnSpc>
                <a:spcPct val="80000"/>
              </a:lnSpc>
              <a:spcBef>
                <a:spcPts val="1000"/>
              </a:spcBef>
              <a:spcAft>
                <a:spcPts val="0"/>
              </a:spcAft>
              <a:buClr>
                <a:schemeClr val="dk1"/>
              </a:buClr>
              <a:buSzPts val="2590"/>
              <a:buFont typeface="Arial"/>
              <a:buNone/>
            </a:pPr>
            <a:r>
              <a:rPr lang="fr-FR" sz="2590" b="0" i="0" u="none" strike="noStrike" cap="none">
                <a:solidFill>
                  <a:schemeClr val="dk1"/>
                </a:solidFill>
                <a:latin typeface="Arial"/>
                <a:ea typeface="Arial"/>
                <a:cs typeface="Arial"/>
                <a:sym typeface="Arial"/>
              </a:rPr>
              <a:t>de San Francisco, assigner deux vedettes-matière :</a:t>
            </a:r>
            <a:endParaRPr sz="2590" b="0" i="0" u="none" strike="noStrike" cap="none">
              <a:solidFill>
                <a:schemeClr val="dk1"/>
              </a:solidFill>
              <a:latin typeface="Arial"/>
              <a:ea typeface="Arial"/>
              <a:cs typeface="Arial"/>
              <a:sym typeface="Arial"/>
            </a:endParaRPr>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650 _6 Tourisme $z </a:t>
            </a:r>
            <a:r>
              <a:rPr lang="fr-FR" sz="2550">
                <a:latin typeface="Arial"/>
                <a:ea typeface="Arial"/>
                <a:cs typeface="Arial"/>
                <a:sym typeface="Arial"/>
              </a:rPr>
              <a:t>Californie</a:t>
            </a:r>
            <a:r>
              <a:rPr lang="fr-FR" sz="2550" b="0" i="0" u="none" strike="noStrike" cap="none">
                <a:latin typeface="Arial"/>
                <a:ea typeface="Arial"/>
                <a:cs typeface="Arial"/>
                <a:sym typeface="Arial"/>
              </a:rPr>
              <a:t> $z San Francisco.</a:t>
            </a:r>
            <a:endParaRPr sz="2550"/>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651 _6 Chinatown (San Francisco, Calif.)</a:t>
            </a:r>
            <a:endParaRPr sz="2550"/>
          </a:p>
          <a:p>
            <a:pPr marL="1620838" marR="0" lvl="0" indent="-1077913" algn="l" rtl="0">
              <a:lnSpc>
                <a:spcPct val="80000"/>
              </a:lnSpc>
              <a:spcBef>
                <a:spcPts val="1000"/>
              </a:spcBef>
              <a:spcAft>
                <a:spcPts val="0"/>
              </a:spcAft>
              <a:buClr>
                <a:schemeClr val="dk1"/>
              </a:buClr>
              <a:buSzPts val="2590"/>
              <a:buFont typeface="Arial"/>
              <a:buNone/>
            </a:pPr>
            <a:r>
              <a:rPr lang="fr-FR" sz="2590" b="0" i="1" u="none" strike="noStrike" cap="none">
                <a:solidFill>
                  <a:schemeClr val="dk1"/>
                </a:solidFill>
                <a:latin typeface="Arial"/>
                <a:ea typeface="Arial"/>
                <a:cs typeface="Arial"/>
                <a:sym typeface="Arial"/>
              </a:rPr>
              <a:t>et non</a:t>
            </a:r>
            <a:endParaRPr sz="2590" b="0" i="1" u="none" strike="noStrike" cap="none">
              <a:solidFill>
                <a:schemeClr val="dk1"/>
              </a:solidFill>
              <a:latin typeface="Arial"/>
              <a:ea typeface="Arial"/>
              <a:cs typeface="Arial"/>
              <a:sym typeface="Arial"/>
            </a:endParaRPr>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650 _6 </a:t>
            </a:r>
            <a:r>
              <a:rPr lang="fr-FR" sz="2550">
                <a:latin typeface="Arial"/>
                <a:ea typeface="Arial"/>
                <a:cs typeface="Arial"/>
                <a:sym typeface="Arial"/>
              </a:rPr>
              <a:t>Tourisme</a:t>
            </a:r>
            <a:r>
              <a:rPr lang="fr-FR" sz="2550" b="0" i="0" u="none" strike="noStrike" cap="none">
                <a:latin typeface="Arial"/>
                <a:ea typeface="Arial"/>
                <a:cs typeface="Arial"/>
                <a:sym typeface="Arial"/>
              </a:rPr>
              <a:t> $z </a:t>
            </a:r>
            <a:r>
              <a:rPr lang="fr-FR" sz="2550">
                <a:latin typeface="Arial"/>
                <a:ea typeface="Arial"/>
                <a:cs typeface="Arial"/>
                <a:sym typeface="Arial"/>
              </a:rPr>
              <a:t>Californie</a:t>
            </a:r>
            <a:r>
              <a:rPr lang="fr-FR" sz="2550" b="0" i="0" u="none" strike="noStrike" cap="none">
                <a:latin typeface="Arial"/>
                <a:ea typeface="Arial"/>
                <a:cs typeface="Arial"/>
                <a:sym typeface="Arial"/>
              </a:rPr>
              <a:t> $z Chinatown (San Francisco)</a:t>
            </a:r>
            <a:endParaRPr sz="2550"/>
          </a:p>
          <a:p>
            <a:pPr marL="1620838" marR="0" lvl="0" indent="-1077913" algn="l" rtl="0">
              <a:lnSpc>
                <a:spcPct val="80000"/>
              </a:lnSpc>
              <a:spcBef>
                <a:spcPts val="1000"/>
              </a:spcBef>
              <a:spcAft>
                <a:spcPts val="0"/>
              </a:spcAft>
              <a:buClr>
                <a:schemeClr val="dk1"/>
              </a:buClr>
              <a:buSzPts val="2590"/>
              <a:buFont typeface="Arial"/>
              <a:buNone/>
            </a:pPr>
            <a:r>
              <a:rPr lang="fr-FR" sz="2590" b="0" i="1" u="none" strike="noStrike" cap="none">
                <a:solidFill>
                  <a:schemeClr val="dk1"/>
                </a:solidFill>
                <a:latin typeface="Arial"/>
                <a:ea typeface="Arial"/>
                <a:cs typeface="Arial"/>
                <a:sym typeface="Arial"/>
              </a:rPr>
              <a:t>ni</a:t>
            </a:r>
            <a:endParaRPr sz="2590" b="0" i="1" u="none" strike="noStrike" cap="none">
              <a:solidFill>
                <a:schemeClr val="dk1"/>
              </a:solidFill>
              <a:latin typeface="Arial"/>
              <a:ea typeface="Arial"/>
              <a:cs typeface="Arial"/>
              <a:sym typeface="Arial"/>
            </a:endParaRPr>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650 _6 </a:t>
            </a:r>
            <a:r>
              <a:rPr lang="fr-FR" sz="2550">
                <a:latin typeface="Arial"/>
                <a:ea typeface="Arial"/>
                <a:cs typeface="Arial"/>
                <a:sym typeface="Arial"/>
              </a:rPr>
              <a:t>Tourisme</a:t>
            </a:r>
            <a:r>
              <a:rPr lang="fr-FR" sz="2550" b="0" i="0" u="none" strike="noStrike" cap="none">
                <a:latin typeface="Arial"/>
                <a:ea typeface="Arial"/>
                <a:cs typeface="Arial"/>
                <a:sym typeface="Arial"/>
              </a:rPr>
              <a:t> $z </a:t>
            </a:r>
            <a:r>
              <a:rPr lang="fr-FR" sz="2550">
                <a:latin typeface="Arial"/>
                <a:ea typeface="Arial"/>
                <a:cs typeface="Arial"/>
                <a:sym typeface="Arial"/>
              </a:rPr>
              <a:t>Californie</a:t>
            </a:r>
            <a:r>
              <a:rPr lang="fr-FR" sz="2550" b="0" i="0" u="none" strike="noStrike" cap="none">
                <a:latin typeface="Arial"/>
                <a:ea typeface="Arial"/>
                <a:cs typeface="Arial"/>
                <a:sym typeface="Arial"/>
              </a:rPr>
              <a:t> $z San Francisco $z </a:t>
            </a:r>
            <a:r>
              <a:rPr lang="fr-FR" sz="2590" b="0" i="0" u="none" strike="noStrike" cap="none">
                <a:solidFill>
                  <a:schemeClr val="dk1"/>
                </a:solidFill>
                <a:latin typeface="Arial"/>
                <a:ea typeface="Arial"/>
                <a:cs typeface="Arial"/>
                <a:sym typeface="Arial"/>
              </a:rPr>
              <a:t>Chinatown.</a:t>
            </a:r>
            <a:endParaRPr sz="2405" b="0" i="0" u="none" strike="noStrike" cap="none">
              <a:solidFill>
                <a:schemeClr val="dk1"/>
              </a:solidFill>
              <a:latin typeface="Arial"/>
              <a:ea typeface="Arial"/>
              <a:cs typeface="Arial"/>
              <a:sym typeface="Arial"/>
            </a:endParaRPr>
          </a:p>
        </p:txBody>
      </p:sp>
      <p:sp>
        <p:nvSpPr>
          <p:cNvPr id="782" name="Google Shape;782;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83" name="Google Shape;783;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93"/>
          <p:cNvSpPr txBox="1">
            <a:spLocks noGrp="1"/>
          </p:cNvSpPr>
          <p:nvPr>
            <p:ph type="title"/>
          </p:nvPr>
        </p:nvSpPr>
        <p:spPr>
          <a:xfrm>
            <a:off x="890587" y="1022888"/>
            <a:ext cx="10515600" cy="5590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Lieux dans des villes, etc. – Directives sur les vedettes</a:t>
            </a:r>
            <a:br>
              <a:rPr lang="fr-FR" sz="2970" b="0" i="0" u="none" strike="noStrike" cap="none">
                <a:solidFill>
                  <a:schemeClr val="dk1"/>
                </a:solidFill>
                <a:latin typeface="Arial"/>
                <a:ea typeface="Arial"/>
                <a:cs typeface="Arial"/>
                <a:sym typeface="Arial"/>
              </a:rPr>
            </a:b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789" name="Google Shape;789;p93"/>
          <p:cNvSpPr txBox="1">
            <a:spLocks noGrp="1"/>
          </p:cNvSpPr>
          <p:nvPr>
            <p:ph type="body" idx="1"/>
          </p:nvPr>
        </p:nvSpPr>
        <p:spPr>
          <a:xfrm>
            <a:off x="890587" y="1158551"/>
            <a:ext cx="10170704" cy="519779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300"/>
              <a:buFont typeface="Arial"/>
              <a:buChar char="•"/>
            </a:pPr>
            <a:r>
              <a:rPr lang="fr-FR" sz="2300" b="0" i="0" u="none" strike="noStrike" cap="none">
                <a:solidFill>
                  <a:schemeClr val="dk1"/>
                </a:solidFill>
                <a:latin typeface="Arial"/>
                <a:ea typeface="Arial"/>
                <a:cs typeface="Arial"/>
                <a:sym typeface="Arial"/>
              </a:rPr>
              <a:t>Subject Headings Manual H 835 : Information sur les subdivisions géographiques dans les notices d’autorités de nom</a:t>
            </a:r>
            <a:endParaRPr sz="2300" b="0" i="0" u="none" strike="noStrike" cap="none">
              <a:solidFill>
                <a:schemeClr val="dk1"/>
              </a:solidFill>
              <a:latin typeface="Arial"/>
              <a:ea typeface="Arial"/>
              <a:cs typeface="Arial"/>
              <a:sym typeface="Arial"/>
            </a:endParaRPr>
          </a:p>
          <a:p>
            <a:pPr marL="263525" lvl="0" indent="0" algn="l" rtl="0">
              <a:lnSpc>
                <a:spcPct val="90000"/>
              </a:lnSpc>
              <a:spcBef>
                <a:spcPts val="1000"/>
              </a:spcBef>
              <a:spcAft>
                <a:spcPts val="0"/>
              </a:spcAft>
              <a:buSzPts val="2300"/>
              <a:buNone/>
            </a:pPr>
            <a:r>
              <a:rPr lang="fr-FR" sz="2300" b="0" i="0" u="none" strike="noStrike" cap="none">
                <a:latin typeface="Arial"/>
                <a:ea typeface="Arial"/>
                <a:cs typeface="Arial"/>
                <a:sym typeface="Arial"/>
              </a:rPr>
              <a:t>On emploie la zone 667 pour enregistrer le fait qu’une vedette de nom géographique ne peut pas être utilisée comme subdivision géographique. Les vedettes pour les entités géographiques dans des villes qualifiées par le nom de la ville, p. ex., les quartiers de ville, quartiers, secteurs, etc</a:t>
            </a:r>
            <a:r>
              <a:rPr lang="fr-FR" sz="2300">
                <a:latin typeface="Arial"/>
                <a:ea typeface="Arial"/>
                <a:cs typeface="Arial"/>
                <a:sym typeface="Arial"/>
              </a:rPr>
              <a:t>. </a:t>
            </a:r>
            <a:r>
              <a:rPr lang="fr-FR" sz="2300" b="0" i="0" u="none" strike="noStrike" cap="none">
                <a:latin typeface="Arial"/>
                <a:ea typeface="Arial"/>
                <a:cs typeface="Arial"/>
                <a:sym typeface="Arial"/>
              </a:rPr>
              <a:t>ne </a:t>
            </a:r>
            <a:r>
              <a:rPr lang="fr-FR" sz="2300">
                <a:latin typeface="Arial"/>
                <a:ea typeface="Arial"/>
                <a:cs typeface="Arial"/>
                <a:sym typeface="Arial"/>
              </a:rPr>
              <a:t>peuvent pas </a:t>
            </a:r>
            <a:r>
              <a:rPr lang="fr-FR" sz="2300" b="0" i="0" u="none" strike="noStrike" cap="none">
                <a:latin typeface="Arial"/>
                <a:ea typeface="Arial"/>
                <a:cs typeface="Arial"/>
                <a:sym typeface="Arial"/>
              </a:rPr>
              <a:t>être utilisées comme subdivisions géographiques.</a:t>
            </a:r>
            <a:endParaRPr sz="2300" b="0" i="0" u="none" strike="noStrike" cap="none">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300"/>
              <a:buFont typeface="Arial"/>
              <a:buChar char="•"/>
            </a:pPr>
            <a:r>
              <a:rPr lang="fr-FR" sz="2300" b="0" i="0" u="none" strike="noStrike" cap="none">
                <a:solidFill>
                  <a:schemeClr val="dk1"/>
                </a:solidFill>
                <a:latin typeface="Arial"/>
                <a:ea typeface="Arial"/>
                <a:cs typeface="Arial"/>
                <a:sym typeface="Arial"/>
              </a:rPr>
              <a:t>Guide des autorités de noms 667 ‐ Les notices d’autorités de nom géographique et l’utilisation </a:t>
            </a:r>
            <a:r>
              <a:rPr lang="fr-FR" sz="2300">
                <a:latin typeface="Arial"/>
                <a:ea typeface="Arial"/>
                <a:cs typeface="Arial"/>
                <a:sym typeface="Arial"/>
              </a:rPr>
              <a:t>comme </a:t>
            </a:r>
            <a:r>
              <a:rPr lang="fr-FR" sz="2300" b="0" i="0" u="none" strike="noStrike" cap="none">
                <a:solidFill>
                  <a:schemeClr val="dk1"/>
                </a:solidFill>
                <a:latin typeface="Arial"/>
                <a:ea typeface="Arial"/>
                <a:cs typeface="Arial"/>
                <a:sym typeface="Arial"/>
              </a:rPr>
              <a:t>vedette-matière</a:t>
            </a:r>
            <a:endParaRPr sz="2300" b="0" i="0" u="none" strike="noStrike" cap="none">
              <a:solidFill>
                <a:schemeClr val="dk1"/>
              </a:solidFill>
              <a:latin typeface="Arial"/>
              <a:ea typeface="Arial"/>
              <a:cs typeface="Arial"/>
              <a:sym typeface="Arial"/>
            </a:endParaRPr>
          </a:p>
          <a:p>
            <a:pPr marL="263525" marR="0" lvl="0" indent="0" algn="l" rtl="0">
              <a:lnSpc>
                <a:spcPct val="90000"/>
              </a:lnSpc>
              <a:spcBef>
                <a:spcPts val="1000"/>
              </a:spcBef>
              <a:spcAft>
                <a:spcPts val="0"/>
              </a:spcAft>
              <a:buClr>
                <a:schemeClr val="dk1"/>
              </a:buClr>
              <a:buSzPts val="2300"/>
              <a:buFont typeface="Arial"/>
              <a:buNone/>
            </a:pPr>
            <a:r>
              <a:rPr lang="fr-FR" sz="2300" b="0" i="0" u="none" strike="noStrike" cap="none">
                <a:solidFill>
                  <a:schemeClr val="dk1"/>
                </a:solidFill>
                <a:latin typeface="Arial"/>
                <a:ea typeface="Arial"/>
                <a:cs typeface="Arial"/>
                <a:sym typeface="Arial"/>
              </a:rPr>
              <a:t>En option, ajouter aux points d’accès géographiques qui ne sont pas appropriés pour l’utilisation des subdivisions géographiques :</a:t>
            </a:r>
            <a:endParaRPr sz="2300" b="0" i="0" u="none" strike="noStrike" cap="none">
              <a:solidFill>
                <a:schemeClr val="dk1"/>
              </a:solidFill>
              <a:latin typeface="Arial"/>
              <a:ea typeface="Arial"/>
              <a:cs typeface="Arial"/>
              <a:sym typeface="Arial"/>
            </a:endParaRPr>
          </a:p>
          <a:p>
            <a:pPr marL="263525" marR="0" lvl="0" indent="0" algn="l" rtl="0">
              <a:lnSpc>
                <a:spcPct val="90000"/>
              </a:lnSpc>
              <a:spcBef>
                <a:spcPts val="1000"/>
              </a:spcBef>
              <a:spcAft>
                <a:spcPts val="0"/>
              </a:spcAft>
              <a:buClr>
                <a:srgbClr val="0000FF"/>
              </a:buClr>
              <a:buSzPts val="2300"/>
              <a:buFont typeface="Arial"/>
              <a:buNone/>
            </a:pPr>
            <a:r>
              <a:rPr lang="fr-FR" sz="2300" b="0" i="0" u="none" strike="noStrike" cap="none">
                <a:solidFill>
                  <a:srgbClr val="0000FF"/>
                </a:solidFill>
                <a:latin typeface="Arial"/>
                <a:ea typeface="Arial"/>
                <a:cs typeface="Arial"/>
                <a:sym typeface="Arial"/>
              </a:rPr>
              <a:t>667 UTILISATION </a:t>
            </a:r>
            <a:r>
              <a:rPr lang="fr-FR" sz="2300">
                <a:solidFill>
                  <a:srgbClr val="0000FF"/>
                </a:solidFill>
                <a:latin typeface="Arial"/>
                <a:ea typeface="Arial"/>
                <a:cs typeface="Arial"/>
                <a:sym typeface="Arial"/>
              </a:rPr>
              <a:t>COMME</a:t>
            </a:r>
            <a:r>
              <a:rPr lang="fr-FR" sz="2300" b="0" i="0" u="none" strike="noStrike" cap="none">
                <a:solidFill>
                  <a:srgbClr val="0000FF"/>
                </a:solidFill>
                <a:latin typeface="Arial"/>
                <a:ea typeface="Arial"/>
                <a:cs typeface="Arial"/>
                <a:sym typeface="Arial"/>
              </a:rPr>
              <a:t> VEDETTE-MATIÈRE : Ce point d’accès ne peut pas être employé comme subdivision géographique.</a:t>
            </a:r>
            <a:endParaRPr sz="2300" b="0" i="0" u="none" strike="noStrike" cap="none">
              <a:solidFill>
                <a:srgbClr val="0000FF"/>
              </a:solidFill>
              <a:latin typeface="Arial"/>
              <a:ea typeface="Arial"/>
              <a:cs typeface="Arial"/>
              <a:sym typeface="Arial"/>
            </a:endParaRPr>
          </a:p>
        </p:txBody>
      </p:sp>
      <p:sp>
        <p:nvSpPr>
          <p:cNvPr id="790" name="Google Shape;790;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91" name="Google Shape;791;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97" name="Google Shape;797;p94"/>
          <p:cNvSpPr txBox="1"/>
          <p:nvPr/>
        </p:nvSpPr>
        <p:spPr>
          <a:xfrm>
            <a:off x="3641931" y="158747"/>
            <a:ext cx="4908138" cy="685806"/>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FF0000"/>
                </a:solidFill>
                <a:latin typeface="Calibri"/>
                <a:ea typeface="Calibri"/>
                <a:cs typeface="Calibri"/>
                <a:sym typeface="Calibri"/>
              </a:rPr>
              <a:t>667 UTILISATION COMME VEDETTE-MATIÈRE Note pour les parties de villes</a:t>
            </a:r>
            <a:endParaRPr sz="2000" b="0" i="0" u="none" strike="noStrike" cap="none">
              <a:solidFill>
                <a:srgbClr val="FF0000"/>
              </a:solidFill>
              <a:latin typeface="Calibri"/>
              <a:ea typeface="Calibri"/>
              <a:cs typeface="Calibri"/>
              <a:sym typeface="Calibri"/>
            </a:endParaRPr>
          </a:p>
        </p:txBody>
      </p:sp>
      <p:pic>
        <p:nvPicPr>
          <p:cNvPr id="798" name="Google Shape;798;p94" descr="Une image contenant capture d’écran&#10;&#10;Description générée avec un niveau de confiance très élevé"/>
          <p:cNvPicPr preferRelativeResize="0"/>
          <p:nvPr/>
        </p:nvPicPr>
        <p:blipFill rotWithShape="1">
          <a:blip r:embed="rId3">
            <a:alphaModFix/>
          </a:blip>
          <a:srcRect/>
          <a:stretch/>
        </p:blipFill>
        <p:spPr>
          <a:xfrm>
            <a:off x="1647646" y="993189"/>
            <a:ext cx="8896708" cy="5363161"/>
          </a:xfrm>
          <a:prstGeom prst="rect">
            <a:avLst/>
          </a:prstGeom>
          <a:noFill/>
          <a:ln w="9525" cap="flat" cmpd="sng">
            <a:solidFill>
              <a:schemeClr val="dk1"/>
            </a:solidFill>
            <a:prstDash val="solid"/>
            <a:round/>
            <a:headEnd type="none" w="sm" len="sm"/>
            <a:tailEnd type="none" w="sm" len="sm"/>
          </a:ln>
        </p:spPr>
      </p:pic>
      <p:sp>
        <p:nvSpPr>
          <p:cNvPr id="799" name="Google Shape;799;p94"/>
          <p:cNvSpPr txBox="1"/>
          <p:nvPr/>
        </p:nvSpPr>
        <p:spPr>
          <a:xfrm>
            <a:off x="1647645" y="4467511"/>
            <a:ext cx="8896708" cy="561689"/>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0000"/>
              </a:solidFill>
              <a:latin typeface="Calibri"/>
              <a:ea typeface="Calibri"/>
              <a:cs typeface="Calibri"/>
              <a:sym typeface="Calibri"/>
            </a:endParaRPr>
          </a:p>
        </p:txBody>
      </p:sp>
      <p:sp>
        <p:nvSpPr>
          <p:cNvPr id="800" name="Google Shape;800;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06" name="Google Shape;806;p95"/>
          <p:cNvSpPr txBox="1">
            <a:spLocks noGrp="1"/>
          </p:cNvSpPr>
          <p:nvPr>
            <p:ph type="body" idx="1"/>
          </p:nvPr>
        </p:nvSpPr>
        <p:spPr>
          <a:xfrm>
            <a:off x="978050" y="945558"/>
            <a:ext cx="10890099" cy="503614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Installations militaires</a:t>
            </a:r>
            <a:endParaRPr sz="2800" b="0" i="0" u="none" strike="noStrike" cap="none">
              <a:solidFill>
                <a:schemeClr val="dk1"/>
              </a:solidFill>
              <a:latin typeface="Arial"/>
              <a:ea typeface="Arial"/>
              <a:cs typeface="Arial"/>
              <a:sym typeface="Arial"/>
            </a:endParaRPr>
          </a:p>
          <a:p>
            <a:pPr marL="457200" marR="0" lvl="1" indent="0"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a:t>
            </a:r>
            <a:r>
              <a:rPr lang="fr-FR" b="0" i="0" u="none" strike="noStrike" cap="none">
                <a:solidFill>
                  <a:schemeClr val="dk1"/>
                </a:solidFill>
                <a:latin typeface="Arial"/>
                <a:ea typeface="Arial"/>
                <a:cs typeface="Arial"/>
                <a:sym typeface="Arial"/>
              </a:rPr>
              <a:t>Traiter les installations militaires (forts, bases, camps,</a:t>
            </a:r>
            <a:endParaRPr/>
          </a:p>
          <a:p>
            <a:pPr marL="725170" marR="0" lvl="1" indent="0" algn="l" rtl="0">
              <a:lnSpc>
                <a:spcPct val="90000"/>
              </a:lnSpc>
              <a:spcBef>
                <a:spcPts val="600"/>
              </a:spcBef>
              <a:spcAft>
                <a:spcPts val="0"/>
              </a:spcAft>
              <a:buClr>
                <a:schemeClr val="dk1"/>
              </a:buClr>
              <a:buSzPts val="2600"/>
              <a:buFont typeface="Arial"/>
              <a:buNone/>
            </a:pPr>
            <a:r>
              <a:rPr lang="fr-FR" b="0" i="0" u="none" strike="noStrike" cap="none">
                <a:solidFill>
                  <a:schemeClr val="dk1"/>
                </a:solidFill>
                <a:latin typeface="Arial"/>
                <a:ea typeface="Arial"/>
                <a:cs typeface="Arial"/>
                <a:sym typeface="Arial"/>
              </a:rPr>
              <a:t>Aérodromes et stations de la Garde côtière, excepté les</a:t>
            </a:r>
            <a:endParaRPr b="0" i="0" u="none" strike="noStrike" cap="none">
              <a:solidFill>
                <a:schemeClr val="dk1"/>
              </a:solidFill>
              <a:latin typeface="Arial"/>
              <a:ea typeface="Arial"/>
              <a:cs typeface="Arial"/>
              <a:sym typeface="Arial"/>
            </a:endParaRPr>
          </a:p>
          <a:p>
            <a:pPr marL="725170" marR="0" lvl="1" indent="0" algn="l" rtl="0">
              <a:lnSpc>
                <a:spcPct val="90000"/>
              </a:lnSpc>
              <a:spcBef>
                <a:spcPts val="600"/>
              </a:spcBef>
              <a:spcAft>
                <a:spcPts val="0"/>
              </a:spcAft>
              <a:buClr>
                <a:schemeClr val="dk1"/>
              </a:buClr>
              <a:buSzPts val="2600"/>
              <a:buFont typeface="Arial"/>
              <a:buNone/>
            </a:pPr>
            <a:r>
              <a:rPr lang="fr-FR" b="0" i="0" u="none" strike="noStrike" cap="none">
                <a:solidFill>
                  <a:schemeClr val="dk1"/>
                </a:solidFill>
                <a:latin typeface="Arial"/>
                <a:ea typeface="Arial"/>
                <a:cs typeface="Arial"/>
                <a:sym typeface="Arial"/>
              </a:rPr>
              <a:t>chantiers maritimes) comme des localités</a:t>
            </a:r>
            <a:endParaRPr b="0" i="0" u="none" strike="noStrike" cap="none">
              <a:solidFill>
                <a:schemeClr val="dk1"/>
              </a:solidFill>
              <a:latin typeface="Arial"/>
              <a:ea typeface="Arial"/>
              <a:cs typeface="Arial"/>
              <a:sym typeface="Arial"/>
            </a:endParaRPr>
          </a:p>
          <a:p>
            <a:pPr marL="720725" marR="0" lvl="1" indent="-263525" algn="l" rtl="0">
              <a:lnSpc>
                <a:spcPct val="90000"/>
              </a:lnSpc>
              <a:spcBef>
                <a:spcPts val="600"/>
              </a:spcBef>
              <a:spcAft>
                <a:spcPts val="0"/>
              </a:spcAft>
              <a:buClr>
                <a:schemeClr val="dk1"/>
              </a:buClr>
              <a:buSzPts val="2600"/>
              <a:buFont typeface="Arial"/>
              <a:buNone/>
            </a:pPr>
            <a:r>
              <a:rPr lang="fr-FR" b="0" i="0" u="none" strike="noStrike" cap="none">
                <a:solidFill>
                  <a:schemeClr val="dk1"/>
                </a:solidFill>
                <a:latin typeface="Arial"/>
                <a:ea typeface="Arial"/>
                <a:cs typeface="Arial"/>
                <a:sym typeface="Arial"/>
              </a:rPr>
              <a:t>– Ajouter comme qualificatif le pays, l’</a:t>
            </a:r>
            <a:r>
              <a:rPr lang="fr-FR">
                <a:latin typeface="Arial"/>
                <a:ea typeface="Arial"/>
                <a:cs typeface="Arial"/>
                <a:sym typeface="Arial"/>
              </a:rPr>
              <a:t>É</a:t>
            </a:r>
            <a:r>
              <a:rPr lang="fr-FR" b="0" i="0" u="none" strike="noStrike" cap="none">
                <a:solidFill>
                  <a:schemeClr val="dk1"/>
                </a:solidFill>
                <a:latin typeface="Arial"/>
                <a:ea typeface="Arial"/>
                <a:cs typeface="Arial"/>
                <a:sym typeface="Arial"/>
              </a:rPr>
              <a:t>tat, la province, etc., qui aurait pu être ajouté(e) à une municipalité ou à un village</a:t>
            </a:r>
            <a:r>
              <a:rPr lang="fr-FR">
                <a:latin typeface="Arial"/>
                <a:ea typeface="Arial"/>
                <a:cs typeface="Arial"/>
                <a:sym typeface="Arial"/>
              </a:rPr>
              <a:t> </a:t>
            </a:r>
            <a:r>
              <a:rPr lang="fr-FR" b="0" i="0" u="none" strike="noStrike" cap="none">
                <a:solidFill>
                  <a:schemeClr val="dk1"/>
                </a:solidFill>
                <a:latin typeface="Arial"/>
                <a:ea typeface="Arial"/>
                <a:cs typeface="Arial"/>
                <a:sym typeface="Arial"/>
              </a:rPr>
              <a:t>situés dans le même lieu, même si l’installation est située à l’extérieur du pays contrôlant celle-ci</a:t>
            </a:r>
            <a:endParaRPr b="0" i="0" u="none" strike="noStrike" cap="none">
              <a:solidFill>
                <a:schemeClr val="dk1"/>
              </a:solidFill>
              <a:latin typeface="Arial"/>
              <a:ea typeface="Arial"/>
              <a:cs typeface="Arial"/>
              <a:sym typeface="Arial"/>
            </a:endParaRPr>
          </a:p>
          <a:p>
            <a:pPr marL="898525" marR="0" lvl="1" indent="0" algn="l" rtl="0">
              <a:lnSpc>
                <a:spcPct val="90000"/>
              </a:lnSpc>
              <a:spcBef>
                <a:spcPts val="600"/>
              </a:spcBef>
              <a:spcAft>
                <a:spcPts val="0"/>
              </a:spcAft>
              <a:buClr>
                <a:schemeClr val="dk1"/>
              </a:buClr>
              <a:buSzPts val="2500"/>
              <a:buFont typeface="Arial"/>
              <a:buNone/>
            </a:pPr>
            <a:r>
              <a:rPr lang="fr-FR" b="0" i="0" u="none" strike="noStrike" cap="none">
                <a:latin typeface="Arial"/>
                <a:ea typeface="Arial"/>
                <a:cs typeface="Arial"/>
                <a:sym typeface="Arial"/>
              </a:rPr>
              <a:t>151 Fort Knox (</a:t>
            </a:r>
            <a:r>
              <a:rPr lang="fr-FR">
                <a:latin typeface="Arial"/>
                <a:ea typeface="Arial"/>
                <a:cs typeface="Arial"/>
                <a:sym typeface="Arial"/>
              </a:rPr>
              <a:t>Kent</a:t>
            </a:r>
            <a:r>
              <a:rPr lang="fr-FR" b="0" i="0" u="none" strike="noStrike" cap="none">
                <a:latin typeface="Arial"/>
                <a:ea typeface="Arial"/>
                <a:cs typeface="Arial"/>
                <a:sym typeface="Arial"/>
              </a:rPr>
              <a:t>.)</a:t>
            </a:r>
            <a:endParaRPr/>
          </a:p>
          <a:p>
            <a:pPr marL="898525" marR="0" lvl="1" indent="0" algn="l" rtl="0">
              <a:lnSpc>
                <a:spcPct val="90000"/>
              </a:lnSpc>
              <a:spcBef>
                <a:spcPts val="500"/>
              </a:spcBef>
              <a:spcAft>
                <a:spcPts val="0"/>
              </a:spcAft>
              <a:buClr>
                <a:schemeClr val="dk1"/>
              </a:buClr>
              <a:buSzPts val="2500"/>
              <a:buFont typeface="Arial"/>
              <a:buNone/>
            </a:pPr>
            <a:r>
              <a:rPr lang="fr-FR" b="0" i="0" u="none" strike="noStrike" cap="none">
                <a:solidFill>
                  <a:schemeClr val="dk1"/>
                </a:solidFill>
                <a:latin typeface="Arial"/>
                <a:ea typeface="Arial"/>
                <a:cs typeface="Arial"/>
                <a:sym typeface="Arial"/>
              </a:rPr>
              <a:t>151 Camp Pendleton (Calif.)</a:t>
            </a:r>
            <a:endParaRPr/>
          </a:p>
          <a:p>
            <a:pPr marL="898525" lvl="1" indent="0" algn="l" rtl="0">
              <a:lnSpc>
                <a:spcPct val="90000"/>
              </a:lnSpc>
              <a:spcBef>
                <a:spcPts val="500"/>
              </a:spcBef>
              <a:spcAft>
                <a:spcPts val="0"/>
              </a:spcAft>
              <a:buSzPts val="2500"/>
              <a:buNone/>
            </a:pPr>
            <a:r>
              <a:rPr lang="fr-FR" b="0" i="0" u="none" strike="noStrike" cap="none">
                <a:latin typeface="Arial"/>
                <a:ea typeface="Arial"/>
                <a:cs typeface="Arial"/>
                <a:sym typeface="Arial"/>
              </a:rPr>
              <a:t>151</a:t>
            </a:r>
            <a:r>
              <a:rPr lang="fr-FR">
                <a:latin typeface="Arial"/>
                <a:ea typeface="Arial"/>
                <a:cs typeface="Arial"/>
                <a:sym typeface="Arial"/>
              </a:rPr>
              <a:t> Guantánamo Bay Naval Base </a:t>
            </a:r>
            <a:r>
              <a:rPr lang="fr-FR" b="0" i="0" u="none" strike="noStrike" cap="none">
                <a:latin typeface="Arial"/>
                <a:ea typeface="Arial"/>
                <a:cs typeface="Arial"/>
                <a:sym typeface="Arial"/>
              </a:rPr>
              <a:t>(Cuba)</a:t>
            </a:r>
            <a:endParaRPr/>
          </a:p>
          <a:p>
            <a:pPr marL="898525" marR="0" lvl="1" indent="0" algn="l" rtl="0">
              <a:lnSpc>
                <a:spcPct val="90000"/>
              </a:lnSpc>
              <a:spcBef>
                <a:spcPts val="500"/>
              </a:spcBef>
              <a:spcAft>
                <a:spcPts val="0"/>
              </a:spcAft>
              <a:buClr>
                <a:schemeClr val="dk1"/>
              </a:buClr>
              <a:buSzPts val="2500"/>
              <a:buFont typeface="Arial"/>
              <a:buNone/>
            </a:pPr>
            <a:r>
              <a:rPr lang="fr-FR" b="0" i="0" u="none" strike="noStrike" cap="none">
                <a:solidFill>
                  <a:schemeClr val="dk1"/>
                </a:solidFill>
                <a:latin typeface="Arial"/>
                <a:ea typeface="Arial"/>
                <a:cs typeface="Arial"/>
                <a:sym typeface="Arial"/>
              </a:rPr>
              <a:t>151 Yokota Air Force Base (Japon)</a:t>
            </a:r>
            <a:endParaRPr/>
          </a:p>
        </p:txBody>
      </p:sp>
      <p:sp>
        <p:nvSpPr>
          <p:cNvPr id="807" name="Google Shape;807;p95"/>
          <p:cNvSpPr txBox="1">
            <a:spLocks noGrp="1"/>
          </p:cNvSpPr>
          <p:nvPr>
            <p:ph type="title"/>
          </p:nvPr>
        </p:nvSpPr>
        <p:spPr>
          <a:xfrm>
            <a:off x="838200" y="149446"/>
            <a:ext cx="10515600" cy="74590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Cas particuliers ‐ ÉP de BAC-BAnQ pour 16.4.1</a:t>
            </a:r>
            <a:endParaRPr/>
          </a:p>
        </p:txBody>
      </p:sp>
      <p:sp>
        <p:nvSpPr>
          <p:cNvPr id="808" name="Google Shape;808;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814" name="Google Shape;814;p96" descr="Une image contenant capture d’écran&#10;&#10;Description générée avec un niveau de confiance très élevé"/>
          <p:cNvPicPr preferRelativeResize="0"/>
          <p:nvPr/>
        </p:nvPicPr>
        <p:blipFill rotWithShape="1">
          <a:blip r:embed="rId3">
            <a:alphaModFix/>
          </a:blip>
          <a:srcRect/>
          <a:stretch/>
        </p:blipFill>
        <p:spPr>
          <a:xfrm>
            <a:off x="2625306" y="228174"/>
            <a:ext cx="6955765" cy="6416029"/>
          </a:xfrm>
          <a:prstGeom prst="rect">
            <a:avLst/>
          </a:prstGeom>
          <a:noFill/>
          <a:ln w="12700" cap="flat" cmpd="sng">
            <a:solidFill>
              <a:schemeClr val="dk1"/>
            </a:solidFill>
            <a:prstDash val="solid"/>
            <a:round/>
            <a:headEnd type="none" w="sm" len="sm"/>
            <a:tailEnd type="none" w="sm" len="sm"/>
          </a:ln>
        </p:spPr>
      </p:pic>
      <p:sp>
        <p:nvSpPr>
          <p:cNvPr id="815" name="Google Shape;815;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21" name="Google Shape;821;p97"/>
          <p:cNvSpPr txBox="1">
            <a:spLocks noGrp="1"/>
          </p:cNvSpPr>
          <p:nvPr>
            <p:ph type="body" idx="1"/>
          </p:nvPr>
        </p:nvSpPr>
        <p:spPr>
          <a:xfrm>
            <a:off x="896073" y="1094125"/>
            <a:ext cx="10515600" cy="471636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Tribus d'Indiens des États-Unis</a:t>
            </a:r>
            <a:endParaRPr/>
          </a:p>
          <a:p>
            <a:pPr marL="268288" marR="0" lvl="0" indent="-268288" algn="l" rtl="0">
              <a:lnSpc>
                <a:spcPct val="90000"/>
              </a:lnSpc>
              <a:spcBef>
                <a:spcPts val="10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 Les tribus reconnues par le gouvernement des É.-U. sont des</a:t>
            </a:r>
            <a:endParaRPr sz="2600" b="0" i="0" u="none" strike="noStrike" cap="none">
              <a:solidFill>
                <a:schemeClr val="dk1"/>
              </a:solidFill>
              <a:latin typeface="Arial"/>
              <a:ea typeface="Arial"/>
              <a:cs typeface="Arial"/>
              <a:sym typeface="Arial"/>
            </a:endParaRPr>
          </a:p>
          <a:p>
            <a:pPr marL="536575" marR="0" lvl="0" indent="0"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entités politiques indépendantes dotées de pouvoirs autonomes; elles peuvent exercer leur souveraineté au même titre que les gouvernements nationaux</a:t>
            </a:r>
            <a:endParaRPr sz="2600" b="0" i="0" u="none" strike="noStrike" cap="none">
              <a:solidFill>
                <a:schemeClr val="dk1"/>
              </a:solidFill>
              <a:latin typeface="Arial"/>
              <a:ea typeface="Arial"/>
              <a:cs typeface="Arial"/>
              <a:sym typeface="Arial"/>
            </a:endParaRPr>
          </a:p>
          <a:p>
            <a:pPr marL="536575" marR="0" lvl="0" indent="-271463"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Établir en tant que juridictions dans une zone 151</a:t>
            </a:r>
            <a:endParaRPr sz="2600" b="0" i="0" u="none" strike="noStrike" cap="none">
              <a:solidFill>
                <a:schemeClr val="dk1"/>
              </a:solidFill>
              <a:latin typeface="Arial"/>
              <a:ea typeface="Arial"/>
              <a:cs typeface="Arial"/>
              <a:sym typeface="Arial"/>
            </a:endParaRPr>
          </a:p>
          <a:p>
            <a:pPr marL="268288" marR="0" lvl="0" indent="0"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Pour le nom approuvé, consulter la liste officielle publiée dans</a:t>
            </a:r>
            <a:endParaRPr sz="2600" b="0" i="0" u="none" strike="noStrike" cap="none">
              <a:solidFill>
                <a:schemeClr val="dk1"/>
              </a:solidFill>
              <a:latin typeface="Arial"/>
              <a:ea typeface="Arial"/>
              <a:cs typeface="Arial"/>
              <a:sym typeface="Arial"/>
            </a:endParaRPr>
          </a:p>
          <a:p>
            <a:pPr marL="536575" marR="0" lvl="0" indent="0"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le registre fédéral « Indian Entities Recognized and Eligible To Receive Services From the Bureau of Indian Affairs</a:t>
            </a:r>
            <a:r>
              <a:rPr lang="fr-FR" sz="2600">
                <a:latin typeface="Arial"/>
                <a:ea typeface="Arial"/>
                <a:cs typeface="Arial"/>
                <a:sym typeface="Arial"/>
              </a:rPr>
              <a:t> »</a:t>
            </a:r>
            <a:r>
              <a:rPr lang="fr-FR" sz="2600" b="0" i="0" u="none" strike="noStrike" cap="none">
                <a:solidFill>
                  <a:schemeClr val="dk1"/>
                </a:solidFill>
                <a:latin typeface="Arial"/>
                <a:ea typeface="Arial"/>
                <a:cs typeface="Arial"/>
                <a:sym typeface="Arial"/>
              </a:rPr>
              <a:t> (peut être cité « BIA Indian entities</a:t>
            </a:r>
            <a:r>
              <a:rPr lang="fr-FR" sz="2600">
                <a:latin typeface="Arial"/>
                <a:ea typeface="Arial"/>
                <a:cs typeface="Arial"/>
                <a:sym typeface="Arial"/>
              </a:rPr>
              <a:t> »</a:t>
            </a:r>
            <a:r>
              <a:rPr lang="fr-FR" sz="2600" b="0" i="0" u="none" strike="noStrike" cap="none">
                <a:solidFill>
                  <a:schemeClr val="dk1"/>
                </a:solidFill>
                <a:latin typeface="Arial"/>
                <a:ea typeface="Arial"/>
                <a:cs typeface="Arial"/>
                <a:sym typeface="Arial"/>
              </a:rPr>
              <a:t>).</a:t>
            </a:r>
            <a:endParaRPr/>
          </a:p>
          <a:p>
            <a:pPr marL="725488" marR="0" lvl="0" indent="-725488" algn="l" rtl="0">
              <a:lnSpc>
                <a:spcPct val="90000"/>
              </a:lnSpc>
              <a:spcBef>
                <a:spcPts val="13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http://www.bia.gov/DocumentLibrary/index.htm</a:t>
            </a:r>
            <a:endParaRPr/>
          </a:p>
        </p:txBody>
      </p:sp>
      <p:sp>
        <p:nvSpPr>
          <p:cNvPr id="822" name="Google Shape;822;p97"/>
          <p:cNvSpPr txBox="1">
            <a:spLocks noGrp="1"/>
          </p:cNvSpPr>
          <p:nvPr>
            <p:ph type="title"/>
          </p:nvPr>
        </p:nvSpPr>
        <p:spPr>
          <a:xfrm>
            <a:off x="838200" y="129573"/>
            <a:ext cx="10515600" cy="95844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Cas particuliers ‐ ÉP de la LC‐PCC pour 16.4.1</a:t>
            </a:r>
            <a:endParaRPr/>
          </a:p>
        </p:txBody>
      </p:sp>
      <p:sp>
        <p:nvSpPr>
          <p:cNvPr id="823" name="Google Shape;82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98"/>
          <p:cNvPicPr preferRelativeResize="0"/>
          <p:nvPr/>
        </p:nvPicPr>
        <p:blipFill rotWithShape="1">
          <a:blip r:embed="rId3">
            <a:alphaModFix/>
          </a:blip>
          <a:srcRect/>
          <a:stretch/>
        </p:blipFill>
        <p:spPr>
          <a:xfrm>
            <a:off x="1032290" y="238159"/>
            <a:ext cx="10127420" cy="6118191"/>
          </a:xfrm>
          <a:prstGeom prst="rect">
            <a:avLst/>
          </a:prstGeom>
          <a:noFill/>
          <a:ln w="9525" cap="flat" cmpd="sng">
            <a:solidFill>
              <a:schemeClr val="dk1"/>
            </a:solidFill>
            <a:prstDash val="solid"/>
            <a:round/>
            <a:headEnd type="none" w="sm" len="sm"/>
            <a:tailEnd type="none" w="sm" len="sm"/>
          </a:ln>
        </p:spPr>
      </p:pic>
      <p:sp>
        <p:nvSpPr>
          <p:cNvPr id="829" name="Google Shape;829;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30" name="Google Shape;830;p98"/>
          <p:cNvSpPr/>
          <p:nvPr/>
        </p:nvSpPr>
        <p:spPr>
          <a:xfrm>
            <a:off x="1032290" y="1123662"/>
            <a:ext cx="3581401" cy="31721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1" name="Google Shape;831;p98"/>
          <p:cNvSpPr/>
          <p:nvPr/>
        </p:nvSpPr>
        <p:spPr>
          <a:xfrm>
            <a:off x="2729344" y="5417127"/>
            <a:ext cx="1317913" cy="31721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2" name="Google Shape;832;p98"/>
          <p:cNvSpPr/>
          <p:nvPr/>
        </p:nvSpPr>
        <p:spPr>
          <a:xfrm>
            <a:off x="1032289" y="6039139"/>
            <a:ext cx="3581401" cy="31721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3" name="Google Shape;833;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99"/>
          <p:cNvSpPr txBox="1">
            <a:spLocks noGrp="1"/>
          </p:cNvSpPr>
          <p:nvPr>
            <p:ph type="title"/>
          </p:nvPr>
        </p:nvSpPr>
        <p:spPr>
          <a:xfrm>
            <a:off x="838200" y="159187"/>
            <a:ext cx="10515600" cy="64368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Premières Nations du Canada dans RDA</a:t>
            </a:r>
            <a:endParaRPr sz="3200" b="0" i="0" u="none" strike="noStrike" cap="none">
              <a:solidFill>
                <a:schemeClr val="dk1"/>
              </a:solidFill>
              <a:latin typeface="Arial"/>
              <a:ea typeface="Arial"/>
              <a:cs typeface="Arial"/>
              <a:sym typeface="Arial"/>
            </a:endParaRPr>
          </a:p>
        </p:txBody>
      </p:sp>
      <p:sp>
        <p:nvSpPr>
          <p:cNvPr id="839" name="Google Shape;839;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40" name="Google Shape;840;p99"/>
          <p:cNvSpPr txBox="1"/>
          <p:nvPr/>
        </p:nvSpPr>
        <p:spPr>
          <a:xfrm>
            <a:off x="1151239" y="5549017"/>
            <a:ext cx="9889517" cy="8662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FF0000"/>
                </a:solidFill>
                <a:latin typeface="Arial"/>
                <a:ea typeface="Arial"/>
                <a:cs typeface="Arial"/>
                <a:sym typeface="Arial"/>
              </a:rPr>
              <a:t>Traiter les Premières Nations du Canada comme des lieux géographiques/juridictions; convertir le codage pour collectivités dans les notices RCAA2 en codage pour lieux géographiques</a:t>
            </a:r>
            <a:endParaRPr sz="1800" b="0" i="0" u="none" strike="noStrike" cap="none">
              <a:solidFill>
                <a:srgbClr val="FF0000"/>
              </a:solidFill>
              <a:latin typeface="Arial"/>
              <a:ea typeface="Arial"/>
              <a:cs typeface="Arial"/>
              <a:sym typeface="Arial"/>
            </a:endParaRPr>
          </a:p>
        </p:txBody>
      </p:sp>
      <p:pic>
        <p:nvPicPr>
          <p:cNvPr id="841" name="Google Shape;841;p99" descr="Une image contenant capture d’écran&#10;&#10;Description générée avec un niveau de confiance très élevé"/>
          <p:cNvPicPr preferRelativeResize="0"/>
          <p:nvPr/>
        </p:nvPicPr>
        <p:blipFill rotWithShape="1">
          <a:blip r:embed="rId3">
            <a:alphaModFix/>
          </a:blip>
          <a:srcRect/>
          <a:stretch/>
        </p:blipFill>
        <p:spPr>
          <a:xfrm>
            <a:off x="828136" y="2122430"/>
            <a:ext cx="10535727" cy="2613138"/>
          </a:xfrm>
          <a:prstGeom prst="rect">
            <a:avLst/>
          </a:prstGeom>
          <a:noFill/>
          <a:ln>
            <a:noFill/>
          </a:ln>
        </p:spPr>
      </p:pic>
      <p:sp>
        <p:nvSpPr>
          <p:cNvPr id="842" name="Google Shape;842;p99"/>
          <p:cNvSpPr txBox="1"/>
          <p:nvPr/>
        </p:nvSpPr>
        <p:spPr>
          <a:xfrm>
            <a:off x="770627" y="1288210"/>
            <a:ext cx="84653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1" i="0" u="none" strike="noStrike" cap="none">
                <a:solidFill>
                  <a:srgbClr val="000000"/>
                </a:solidFill>
                <a:latin typeface="Arial"/>
                <a:ea typeface="Arial"/>
                <a:cs typeface="Arial"/>
                <a:sym typeface="Arial"/>
              </a:rPr>
              <a:t>Règles de catalogage descriptif : c</a:t>
            </a:r>
            <a:endParaRPr/>
          </a:p>
        </p:txBody>
      </p:sp>
      <p:sp>
        <p:nvSpPr>
          <p:cNvPr id="843" name="Google Shape;843;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0"/>
          <p:cNvSpPr txBox="1">
            <a:spLocks noGrp="1"/>
          </p:cNvSpPr>
          <p:nvPr>
            <p:ph type="title"/>
          </p:nvPr>
        </p:nvSpPr>
        <p:spPr>
          <a:xfrm>
            <a:off x="838200" y="159187"/>
            <a:ext cx="10515600" cy="64368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Premières Nations du Canada dans RDA</a:t>
            </a:r>
            <a:endParaRPr sz="3200" b="0" i="0" u="none" strike="noStrike" cap="none">
              <a:solidFill>
                <a:schemeClr val="dk1"/>
              </a:solidFill>
              <a:latin typeface="Arial"/>
              <a:ea typeface="Arial"/>
              <a:cs typeface="Arial"/>
              <a:sym typeface="Arial"/>
            </a:endParaRPr>
          </a:p>
        </p:txBody>
      </p:sp>
      <p:sp>
        <p:nvSpPr>
          <p:cNvPr id="849" name="Google Shape;849;p100"/>
          <p:cNvSpPr txBox="1"/>
          <p:nvPr/>
        </p:nvSpPr>
        <p:spPr>
          <a:xfrm>
            <a:off x="1151241" y="5866844"/>
            <a:ext cx="9889517" cy="8662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FF0000"/>
                </a:solidFill>
                <a:latin typeface="Arial"/>
                <a:ea typeface="Arial"/>
                <a:cs typeface="Arial"/>
                <a:sym typeface="Arial"/>
              </a:rPr>
              <a:t>Traiter les Premières Nations du Canada comme des lieux géographiques/juridictions; convertir le codage pour collectivités dans les notices RCAA2 en codage pour lieux géographiques</a:t>
            </a:r>
            <a:endParaRPr sz="1800" b="0" i="0" u="none" strike="noStrike" cap="none">
              <a:solidFill>
                <a:srgbClr val="FF0000"/>
              </a:solidFill>
              <a:latin typeface="Arial"/>
              <a:ea typeface="Arial"/>
              <a:cs typeface="Arial"/>
              <a:sym typeface="Arial"/>
            </a:endParaRPr>
          </a:p>
        </p:txBody>
      </p:sp>
      <p:sp>
        <p:nvSpPr>
          <p:cNvPr id="850" name="Google Shape;850;p100"/>
          <p:cNvSpPr txBox="1"/>
          <p:nvPr/>
        </p:nvSpPr>
        <p:spPr>
          <a:xfrm>
            <a:off x="9512059" y="1115681"/>
            <a:ext cx="255629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1" i="0" u="none" strike="noStrike" cap="none">
                <a:solidFill>
                  <a:srgbClr val="000000"/>
                </a:solidFill>
                <a:latin typeface="Arial"/>
                <a:ea typeface="Arial"/>
                <a:cs typeface="Arial"/>
                <a:sym typeface="Arial"/>
              </a:rPr>
              <a:t>Règles de catalogage descriptif : z</a:t>
            </a:r>
            <a:endParaRPr/>
          </a:p>
        </p:txBody>
      </p:sp>
      <p:pic>
        <p:nvPicPr>
          <p:cNvPr id="851" name="Google Shape;851;p100" descr="Une image contenant capture d’écran&#10;&#10;Description générée avec un niveau de confiance très élevé"/>
          <p:cNvPicPr preferRelativeResize="0"/>
          <p:nvPr/>
        </p:nvPicPr>
        <p:blipFill rotWithShape="1">
          <a:blip r:embed="rId3">
            <a:alphaModFix/>
          </a:blip>
          <a:srcRect/>
          <a:stretch/>
        </p:blipFill>
        <p:spPr>
          <a:xfrm>
            <a:off x="2725948" y="623320"/>
            <a:ext cx="6740104" cy="5079396"/>
          </a:xfrm>
          <a:prstGeom prst="rect">
            <a:avLst/>
          </a:prstGeom>
          <a:noFill/>
          <a:ln>
            <a:noFill/>
          </a:ln>
        </p:spPr>
      </p:pic>
      <p:sp>
        <p:nvSpPr>
          <p:cNvPr id="852" name="Google Shape;852;p100"/>
          <p:cNvSpPr/>
          <p:nvPr/>
        </p:nvSpPr>
        <p:spPr>
          <a:xfrm>
            <a:off x="2633932" y="5372819"/>
            <a:ext cx="3349923" cy="38818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3" name="Google Shape;853;p100"/>
          <p:cNvSpPr/>
          <p:nvPr/>
        </p:nvSpPr>
        <p:spPr>
          <a:xfrm>
            <a:off x="2633932" y="2224176"/>
            <a:ext cx="546339" cy="37381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4" name="Google Shape;854;p10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fr-FR"/>
              <a:t>Module 5 : Description des lieux</a:t>
            </a:r>
            <a:endParaRPr/>
          </a:p>
        </p:txBody>
      </p:sp>
      <p:sp>
        <p:nvSpPr>
          <p:cNvPr id="855" name="Google Shape;85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01"/>
          <p:cNvSpPr txBox="1">
            <a:spLocks noGrp="1"/>
          </p:cNvSpPr>
          <p:nvPr>
            <p:ph type="title"/>
          </p:nvPr>
        </p:nvSpPr>
        <p:spPr>
          <a:xfrm>
            <a:off x="838200" y="811003"/>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(16.2.3)</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61" name="Google Shape;861;p101"/>
          <p:cNvSpPr txBox="1">
            <a:spLocks noGrp="1"/>
          </p:cNvSpPr>
          <p:nvPr>
            <p:ph type="body" idx="1"/>
          </p:nvPr>
        </p:nvSpPr>
        <p:spPr>
          <a:xfrm>
            <a:off x="1425592" y="1678431"/>
            <a:ext cx="10515600" cy="420621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Non fondamental</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Prendre de n’importe quelle source</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Quelques exemples de cas spécifiques sont fournis</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Articles initiaux</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Nom développé</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Sigle/Forme abrégée</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Forme linguistique alternative du nom</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Autre variante de nom</a:t>
            </a:r>
            <a:endParaRPr sz="2800" b="0" i="0" u="none" strike="noStrike" cap="none">
              <a:solidFill>
                <a:schemeClr val="dk1"/>
              </a:solidFill>
              <a:latin typeface="Arial"/>
              <a:ea typeface="Arial"/>
              <a:cs typeface="Arial"/>
              <a:sym typeface="Arial"/>
            </a:endParaRPr>
          </a:p>
        </p:txBody>
      </p:sp>
      <p:sp>
        <p:nvSpPr>
          <p:cNvPr id="862" name="Google Shape;86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63" name="Google Shape;86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1" descr="ScreenShot430.bmp"/>
          <p:cNvPicPr preferRelativeResize="0"/>
          <p:nvPr/>
        </p:nvPicPr>
        <p:blipFill rotWithShape="1">
          <a:blip r:embed="rId3">
            <a:alphaModFix/>
          </a:blip>
          <a:srcRect/>
          <a:stretch/>
        </p:blipFill>
        <p:spPr>
          <a:xfrm>
            <a:off x="2338389" y="125497"/>
            <a:ext cx="7515225" cy="6318250"/>
          </a:xfrm>
          <a:prstGeom prst="rect">
            <a:avLst/>
          </a:prstGeom>
          <a:noFill/>
          <a:ln>
            <a:noFill/>
          </a:ln>
        </p:spPr>
      </p:pic>
      <p:sp>
        <p:nvSpPr>
          <p:cNvPr id="160" name="Google Shape;160;p21"/>
          <p:cNvSpPr txBox="1"/>
          <p:nvPr/>
        </p:nvSpPr>
        <p:spPr>
          <a:xfrm>
            <a:off x="6019800" y="4656222"/>
            <a:ext cx="4114800" cy="1569660"/>
          </a:xfrm>
          <a:prstGeom prst="rect">
            <a:avLst/>
          </a:prstGeom>
          <a:solidFill>
            <a:schemeClr val="lt1"/>
          </a:solidFill>
          <a:ln w="22225" cap="flat" cmpd="sng">
            <a:solidFill>
              <a:srgbClr val="7030A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a:solidFill>
                  <a:srgbClr val="7030A0"/>
                </a:solidFill>
                <a:latin typeface="Arial"/>
                <a:ea typeface="Arial"/>
                <a:cs typeface="Arial"/>
                <a:sym typeface="Arial"/>
              </a:rPr>
              <a:t>Point d’accès autorisé RDA : Washington (État). Gouverneur (2005-2013 : Gregoire)</a:t>
            </a:r>
            <a:endParaRPr/>
          </a:p>
        </p:txBody>
      </p:sp>
      <p:sp>
        <p:nvSpPr>
          <p:cNvPr id="161" name="Google Shape;16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62" name="Google Shape;16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p:tgtEl>
                                          <p:spTgt spid="1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02"/>
          <p:cNvSpPr txBox="1">
            <a:spLocks noGrp="1"/>
          </p:cNvSpPr>
          <p:nvPr>
            <p:ph type="title"/>
          </p:nvPr>
        </p:nvSpPr>
        <p:spPr>
          <a:xfrm>
            <a:off x="838200" y="811003"/>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Articles initiaux (16.2.3.4)</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69" name="Google Shape;869;p102"/>
          <p:cNvSpPr txBox="1">
            <a:spLocks noGrp="1"/>
          </p:cNvSpPr>
          <p:nvPr>
            <p:ph type="body" idx="1"/>
          </p:nvPr>
        </p:nvSpPr>
        <p:spPr>
          <a:xfrm>
            <a:off x="1004499" y="1797434"/>
            <a:ext cx="10515600" cy="4206218"/>
          </a:xfrm>
          <a:prstGeom prst="rect">
            <a:avLst/>
          </a:prstGeom>
          <a:noFill/>
          <a:ln>
            <a:noFill/>
          </a:ln>
        </p:spPr>
        <p:txBody>
          <a:bodyPr spcFirstLastPara="1" wrap="square" lIns="91425" tIns="45700" rIns="91425" bIns="45700" anchor="t" anchorCtr="0">
            <a:noAutofit/>
          </a:bodyPr>
          <a:lstStyle/>
          <a:p>
            <a:pPr marL="264795" marR="0" lvl="0" indent="-264795" algn="l" rtl="0">
              <a:lnSpc>
                <a:spcPct val="90000"/>
              </a:lnSpc>
              <a:spcBef>
                <a:spcPts val="0"/>
              </a:spcBef>
              <a:spcAft>
                <a:spcPts val="0"/>
              </a:spcAft>
              <a:buClr>
                <a:schemeClr val="dk1"/>
              </a:buClr>
              <a:buSzPts val="2900"/>
              <a:buFont typeface="Arial"/>
              <a:buChar char="•"/>
            </a:pPr>
            <a:r>
              <a:rPr lang="fr-FR" sz="2900" b="0" i="0" u="none" strike="noStrike" cap="none">
                <a:solidFill>
                  <a:schemeClr val="dk1"/>
                </a:solidFill>
                <a:latin typeface="Arial"/>
                <a:ea typeface="Arial"/>
                <a:cs typeface="Arial"/>
                <a:sym typeface="Arial"/>
              </a:rPr>
              <a:t>Si le nom privilégié comprend un article, enregistrer comme </a:t>
            </a:r>
            <a:endParaRPr sz="2900" b="0" i="0" u="none" strike="noStrike" cap="none">
              <a:solidFill>
                <a:schemeClr val="dk1"/>
              </a:solidFill>
              <a:latin typeface="Arial"/>
              <a:ea typeface="Arial"/>
              <a:cs typeface="Arial"/>
              <a:sym typeface="Arial"/>
            </a:endParaRPr>
          </a:p>
          <a:p>
            <a:pPr marL="264795" marR="0" lvl="0" indent="-264795"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variante le nom sans l’article</a:t>
            </a:r>
            <a:endParaRPr sz="2900" b="0" i="0" u="none" strike="noStrike" cap="none">
              <a:solidFill>
                <a:schemeClr val="dk1"/>
              </a:solidFill>
              <a:latin typeface="Arial"/>
              <a:ea typeface="Arial"/>
              <a:cs typeface="Arial"/>
              <a:sym typeface="Arial"/>
            </a:endParaRPr>
          </a:p>
          <a:p>
            <a:pPr marL="898525" marR="0" lvl="0" indent="0"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151 Los Angeles (Calif.)</a:t>
            </a:r>
            <a:endParaRPr/>
          </a:p>
          <a:p>
            <a:pPr marL="898525" marR="0" lvl="0" indent="0"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451 Angeles (Calif.)</a:t>
            </a:r>
            <a:endParaRPr/>
          </a:p>
          <a:p>
            <a:pPr marL="228600" marR="0" lvl="0" indent="-228600" algn="l" rtl="0">
              <a:lnSpc>
                <a:spcPct val="90000"/>
              </a:lnSpc>
              <a:spcBef>
                <a:spcPts val="1000"/>
              </a:spcBef>
              <a:spcAft>
                <a:spcPts val="0"/>
              </a:spcAft>
              <a:buClr>
                <a:schemeClr val="dk1"/>
              </a:buClr>
              <a:buSzPts val="2900"/>
              <a:buFont typeface="Arial"/>
              <a:buChar char="•"/>
            </a:pPr>
            <a:r>
              <a:rPr lang="fr-FR" sz="2900" b="0" i="0" u="none" strike="noStrike" cap="none">
                <a:solidFill>
                  <a:schemeClr val="dk1"/>
                </a:solidFill>
                <a:latin typeface="Arial"/>
                <a:ea typeface="Arial"/>
                <a:cs typeface="Arial"/>
                <a:sym typeface="Arial"/>
              </a:rPr>
              <a:t>Si l’article est omis d’un nom privilégié, enregistrer comme </a:t>
            </a:r>
            <a:endParaRPr sz="2900" b="0" i="0" u="none" strike="noStrike" cap="none">
              <a:solidFill>
                <a:schemeClr val="dk1"/>
              </a:solidFill>
              <a:latin typeface="Arial"/>
              <a:ea typeface="Arial"/>
              <a:cs typeface="Arial"/>
              <a:sym typeface="Arial"/>
            </a:endParaRPr>
          </a:p>
          <a:p>
            <a:pPr marL="264795" marR="0" lvl="0" indent="-264795"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variante le nom avec l’article</a:t>
            </a:r>
            <a:endParaRPr/>
          </a:p>
          <a:p>
            <a:pPr marL="264795" marR="0" lvl="0" indent="-264795"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		151 Dalles (</a:t>
            </a:r>
            <a:r>
              <a:rPr lang="fr-FR" sz="2900">
                <a:latin typeface="Arial"/>
                <a:ea typeface="Arial"/>
                <a:cs typeface="Arial"/>
                <a:sym typeface="Arial"/>
              </a:rPr>
              <a:t>Or.)</a:t>
            </a:r>
            <a:endParaRPr sz="2900" b="0" i="0" u="none" strike="noStrike" cap="none">
              <a:latin typeface="Arial"/>
              <a:ea typeface="Arial"/>
              <a:cs typeface="Arial"/>
              <a:sym typeface="Arial"/>
            </a:endParaRPr>
          </a:p>
          <a:p>
            <a:pPr marL="898525" marR="0" lvl="0" indent="0"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451 The Dalles (</a:t>
            </a:r>
            <a:r>
              <a:rPr lang="fr-FR" sz="2900">
                <a:latin typeface="Arial"/>
                <a:ea typeface="Arial"/>
                <a:cs typeface="Arial"/>
                <a:sym typeface="Arial"/>
              </a:rPr>
              <a:t>Or.)</a:t>
            </a:r>
            <a:endParaRPr sz="2900" b="0" i="0" u="none" strike="noStrike" cap="none">
              <a:latin typeface="Arial"/>
              <a:ea typeface="Arial"/>
              <a:cs typeface="Arial"/>
              <a:sym typeface="Arial"/>
            </a:endParaRPr>
          </a:p>
        </p:txBody>
      </p:sp>
      <p:sp>
        <p:nvSpPr>
          <p:cNvPr id="870" name="Google Shape;870;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71" name="Google Shape;871;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03"/>
          <p:cNvSpPr txBox="1">
            <a:spLocks noGrp="1"/>
          </p:cNvSpPr>
          <p:nvPr>
            <p:ph type="title"/>
          </p:nvPr>
        </p:nvSpPr>
        <p:spPr>
          <a:xfrm>
            <a:off x="838200" y="811003"/>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Nom développé (16.2.3.5)</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77" name="Google Shape;877;p103"/>
          <p:cNvSpPr txBox="1">
            <a:spLocks noGrp="1"/>
          </p:cNvSpPr>
          <p:nvPr>
            <p:ph type="body" idx="1"/>
          </p:nvPr>
        </p:nvSpPr>
        <p:spPr>
          <a:xfrm>
            <a:off x="1358461" y="1678431"/>
            <a:ext cx="9488215" cy="4206218"/>
          </a:xfrm>
          <a:prstGeom prst="rect">
            <a:avLst/>
          </a:prstGeom>
          <a:noFill/>
          <a:ln>
            <a:noFill/>
          </a:ln>
        </p:spPr>
        <p:txBody>
          <a:bodyPr spcFirstLastPara="1" wrap="square" lIns="91425" tIns="45700" rIns="91425" bIns="45700" anchor="t" anchorCtr="0">
            <a:noAutofit/>
          </a:bodyPr>
          <a:lstStyle/>
          <a:p>
            <a:pPr marL="268288" marR="0" lvl="0" indent="-268288"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Si le nom privilégié est ou comprend un sigle ou une </a:t>
            </a:r>
            <a:endParaRPr sz="2800" b="0" i="0" u="none" strike="noStrike" cap="none">
              <a:solidFill>
                <a:schemeClr val="dk1"/>
              </a:solidFill>
              <a:latin typeface="Arial"/>
              <a:ea typeface="Arial"/>
              <a:cs typeface="Arial"/>
              <a:sym typeface="Arial"/>
            </a:endParaRPr>
          </a:p>
          <a:p>
            <a:pPr marL="265113" marR="0" lvl="0" indent="0" algn="l" rtl="0">
              <a:lnSpc>
                <a:spcPct val="90000"/>
              </a:lnSpc>
              <a:spcBef>
                <a:spcPts val="12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forme abrégée ou écourtée d’un nom, enregistrer la </a:t>
            </a:r>
            <a:endParaRPr sz="2800" b="0" i="0" u="none" strike="noStrike" cap="none">
              <a:solidFill>
                <a:schemeClr val="dk1"/>
              </a:solidFill>
              <a:latin typeface="Arial"/>
              <a:ea typeface="Arial"/>
              <a:cs typeface="Arial"/>
              <a:sym typeface="Arial"/>
            </a:endParaRPr>
          </a:p>
          <a:p>
            <a:pPr marL="265113" marR="0" lvl="0" indent="0" algn="l" rtl="0">
              <a:lnSpc>
                <a:spcPct val="90000"/>
              </a:lnSpc>
              <a:spcBef>
                <a:spcPts val="1200"/>
              </a:spcBef>
              <a:spcAft>
                <a:spcPts val="0"/>
              </a:spcAft>
              <a:buClr>
                <a:srgbClr val="FF0000"/>
              </a:buClr>
              <a:buSzPts val="2800"/>
              <a:buFont typeface="Arial"/>
              <a:buNone/>
            </a:pPr>
            <a:r>
              <a:rPr lang="fr-FR" sz="2800" b="0" i="0" u="none" strike="noStrike" cap="none">
                <a:solidFill>
                  <a:srgbClr val="FF0000"/>
                </a:solidFill>
                <a:latin typeface="Arial"/>
                <a:ea typeface="Arial"/>
                <a:cs typeface="Arial"/>
                <a:sym typeface="Arial"/>
              </a:rPr>
              <a:t>forme développée </a:t>
            </a:r>
            <a:r>
              <a:rPr lang="fr-FR" sz="2800" b="0" i="0" u="none" strike="noStrike" cap="none">
                <a:solidFill>
                  <a:schemeClr val="dk1"/>
                </a:solidFill>
                <a:latin typeface="Arial"/>
                <a:ea typeface="Arial"/>
                <a:cs typeface="Arial"/>
                <a:sym typeface="Arial"/>
              </a:rPr>
              <a:t>du nom comme variante</a:t>
            </a:r>
            <a:endParaRPr/>
          </a:p>
          <a:p>
            <a:pPr marL="0" marR="0" lvl="0" indent="0" algn="l" rtl="0">
              <a:lnSpc>
                <a:spcPct val="90000"/>
              </a:lnSpc>
              <a:spcBef>
                <a:spcPts val="16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151 St. John's (T.-N.-L.)</a:t>
            </a:r>
            <a:endParaRPr sz="28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451 Saint John's (T.-N.-L.)</a:t>
            </a:r>
            <a:endParaRPr/>
          </a:p>
          <a:p>
            <a:pPr marL="2682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151 Tribeca (New York, N.Y.)</a:t>
            </a:r>
            <a:endParaRPr/>
          </a:p>
          <a:p>
            <a:pPr marL="2682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451 </a:t>
            </a:r>
            <a:r>
              <a:rPr lang="fr-FR" sz="2800" b="0" i="0" u="none" strike="noStrike" cap="none">
                <a:solidFill>
                  <a:srgbClr val="0000FF"/>
                </a:solidFill>
                <a:latin typeface="Arial"/>
                <a:ea typeface="Arial"/>
                <a:cs typeface="Arial"/>
                <a:sym typeface="Arial"/>
              </a:rPr>
              <a:t>Tr</a:t>
            </a:r>
            <a:r>
              <a:rPr lang="fr-FR" sz="2800" b="0" i="0" u="none" strike="noStrike" cap="none">
                <a:solidFill>
                  <a:schemeClr val="dk1"/>
                </a:solidFill>
                <a:latin typeface="Arial"/>
                <a:ea typeface="Arial"/>
                <a:cs typeface="Arial"/>
                <a:sym typeface="Arial"/>
              </a:rPr>
              <a:t>iangle </a:t>
            </a:r>
            <a:r>
              <a:rPr lang="fr-FR" sz="2800" b="0" i="0" u="none" strike="noStrike" cap="none">
                <a:solidFill>
                  <a:srgbClr val="0000FF"/>
                </a:solidFill>
                <a:latin typeface="Arial"/>
                <a:ea typeface="Arial"/>
                <a:cs typeface="Arial"/>
                <a:sym typeface="Arial"/>
              </a:rPr>
              <a:t>Be</a:t>
            </a:r>
            <a:r>
              <a:rPr lang="fr-FR" sz="2800" b="0" i="0" u="none" strike="noStrike" cap="none">
                <a:solidFill>
                  <a:schemeClr val="dk1"/>
                </a:solidFill>
                <a:latin typeface="Arial"/>
                <a:ea typeface="Arial"/>
                <a:cs typeface="Arial"/>
                <a:sym typeface="Arial"/>
              </a:rPr>
              <a:t>low </a:t>
            </a:r>
            <a:r>
              <a:rPr lang="fr-FR" sz="2800" b="0" i="0" u="none" strike="noStrike" cap="none">
                <a:solidFill>
                  <a:srgbClr val="0000FF"/>
                </a:solidFill>
                <a:latin typeface="Arial"/>
                <a:ea typeface="Arial"/>
                <a:cs typeface="Arial"/>
                <a:sym typeface="Arial"/>
              </a:rPr>
              <a:t>Ca</a:t>
            </a:r>
            <a:r>
              <a:rPr lang="fr-FR" sz="2800" b="0" i="0" u="none" strike="noStrike" cap="none">
                <a:solidFill>
                  <a:schemeClr val="dk1"/>
                </a:solidFill>
                <a:latin typeface="Arial"/>
                <a:ea typeface="Arial"/>
                <a:cs typeface="Arial"/>
                <a:sym typeface="Arial"/>
              </a:rPr>
              <a:t>nal (New York, N.Y.)</a:t>
            </a:r>
            <a:endParaRPr sz="2800" b="0" i="0" u="none" strike="noStrike" cap="none">
              <a:solidFill>
                <a:schemeClr val="dk1"/>
              </a:solidFill>
              <a:latin typeface="Arial"/>
              <a:ea typeface="Arial"/>
              <a:cs typeface="Arial"/>
              <a:sym typeface="Arial"/>
            </a:endParaRPr>
          </a:p>
        </p:txBody>
      </p:sp>
      <p:sp>
        <p:nvSpPr>
          <p:cNvPr id="878" name="Google Shape;878;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79" name="Google Shape;879;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04"/>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Sigle/forme abrégée (16.2.3.6)</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85" name="Google Shape;885;p104"/>
          <p:cNvSpPr txBox="1">
            <a:spLocks noGrp="1"/>
          </p:cNvSpPr>
          <p:nvPr>
            <p:ph type="body" idx="1"/>
          </p:nvPr>
        </p:nvSpPr>
        <p:spPr>
          <a:xfrm>
            <a:off x="1351892" y="1806311"/>
            <a:ext cx="9488215" cy="4206218"/>
          </a:xfrm>
          <a:prstGeom prst="rect">
            <a:avLst/>
          </a:prstGeom>
          <a:noFill/>
          <a:ln>
            <a:noFill/>
          </a:ln>
        </p:spPr>
        <p:txBody>
          <a:bodyPr spcFirstLastPara="1" wrap="square" lIns="91425" tIns="45700" rIns="91425" bIns="45700" anchor="t" anchorCtr="0">
            <a:noAutofit/>
          </a:bodyPr>
          <a:lstStyle/>
          <a:p>
            <a:pPr marL="441325" marR="0" lvl="0" indent="-346075"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Si le nom choisi comme nom privilégié d’un lieu est une </a:t>
            </a:r>
            <a:endParaRPr sz="2800" b="0" i="0" u="none" strike="noStrike" cap="none">
              <a:solidFill>
                <a:schemeClr val="dk1"/>
              </a:solidFill>
              <a:latin typeface="Arial"/>
              <a:ea typeface="Arial"/>
              <a:cs typeface="Arial"/>
              <a:sym typeface="Arial"/>
            </a:endParaRPr>
          </a:p>
          <a:p>
            <a:pPr marL="441325" marR="0" lvl="0" indent="-346075" algn="l" rtl="0">
              <a:lnSpc>
                <a:spcPct val="90000"/>
              </a:lnSpc>
              <a:spcBef>
                <a:spcPts val="8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forme complète du nom, enregistrer un </a:t>
            </a:r>
            <a:r>
              <a:rPr lang="fr-FR" sz="2800" b="0" i="0" u="none" strike="noStrike" cap="none">
                <a:solidFill>
                  <a:srgbClr val="FF0000"/>
                </a:solidFill>
                <a:latin typeface="Arial"/>
                <a:ea typeface="Arial"/>
                <a:cs typeface="Arial"/>
                <a:sym typeface="Arial"/>
              </a:rPr>
              <a:t>sigle</a:t>
            </a:r>
            <a:r>
              <a:rPr lang="fr-FR" sz="2800" b="0" i="0" u="none" strike="noStrike" cap="none">
                <a:solidFill>
                  <a:schemeClr val="dk1"/>
                </a:solidFill>
                <a:latin typeface="Arial"/>
                <a:ea typeface="Arial"/>
                <a:cs typeface="Arial"/>
                <a:sym typeface="Arial"/>
              </a:rPr>
              <a:t> ou une </a:t>
            </a:r>
            <a:endParaRPr sz="2800" b="0" i="0" u="none" strike="noStrike" cap="none">
              <a:solidFill>
                <a:schemeClr val="dk1"/>
              </a:solidFill>
              <a:latin typeface="Arial"/>
              <a:ea typeface="Arial"/>
              <a:cs typeface="Arial"/>
              <a:sym typeface="Arial"/>
            </a:endParaRPr>
          </a:p>
          <a:p>
            <a:pPr marL="441325" marR="0" lvl="0" indent="1587" algn="l" rtl="0">
              <a:lnSpc>
                <a:spcPct val="90000"/>
              </a:lnSpc>
              <a:spcBef>
                <a:spcPts val="8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forme abrégée du nom comme variante de nom </a:t>
            </a:r>
            <a:endParaRPr sz="2800" b="0" i="0" u="none" strike="noStrike" cap="none">
              <a:solidFill>
                <a:schemeClr val="dk1"/>
              </a:solidFill>
              <a:latin typeface="Arial"/>
              <a:ea typeface="Arial"/>
              <a:cs typeface="Arial"/>
              <a:sym typeface="Arial"/>
            </a:endParaRPr>
          </a:p>
          <a:p>
            <a:pPr marL="457200" lvl="0" indent="-406400" algn="l" rtl="0">
              <a:lnSpc>
                <a:spcPct val="90000"/>
              </a:lnSpc>
              <a:spcBef>
                <a:spcPts val="1000"/>
              </a:spcBef>
              <a:spcAft>
                <a:spcPts val="0"/>
              </a:spcAft>
              <a:buSzPts val="2800"/>
              <a:buNone/>
            </a:pPr>
            <a:r>
              <a:rPr lang="fr-FR" sz="2800" b="0" i="0" u="none" strike="noStrike" cap="none">
                <a:solidFill>
                  <a:schemeClr val="dk1"/>
                </a:solidFill>
                <a:latin typeface="Arial"/>
                <a:ea typeface="Arial"/>
                <a:cs typeface="Arial"/>
                <a:sym typeface="Arial"/>
              </a:rPr>
              <a:t> 		</a:t>
            </a:r>
            <a:r>
              <a:rPr lang="fr-FR">
                <a:latin typeface="Arial"/>
                <a:ea typeface="Arial"/>
                <a:cs typeface="Arial"/>
                <a:sym typeface="Arial"/>
              </a:rPr>
              <a:t>151	Île-du-Prince-Édouard</a:t>
            </a:r>
            <a:endParaRPr>
              <a:latin typeface="Arial"/>
              <a:ea typeface="Arial"/>
              <a:cs typeface="Arial"/>
              <a:sym typeface="Arial"/>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451	Î.-P.-É.</a:t>
            </a:r>
            <a:endParaRPr/>
          </a:p>
          <a:p>
            <a:pPr marL="457200" lvl="0" indent="-406400" algn="l" rtl="0">
              <a:lnSpc>
                <a:spcPct val="90000"/>
              </a:lnSpc>
              <a:spcBef>
                <a:spcPts val="1000"/>
              </a:spcBef>
              <a:spcAft>
                <a:spcPts val="0"/>
              </a:spcAft>
              <a:buSzPts val="2800"/>
              <a:buNone/>
            </a:pPr>
            <a:r>
              <a:rPr lang="fr-FR">
                <a:latin typeface="Arial"/>
                <a:ea typeface="Arial"/>
                <a:cs typeface="Arial"/>
                <a:sym typeface="Arial"/>
              </a:rPr>
              <a:t>	     451	Î.P.É.</a:t>
            </a:r>
            <a:endParaRPr/>
          </a:p>
          <a:p>
            <a:pPr marL="725488" marR="0" lvl="0" indent="0" algn="l" rtl="0">
              <a:lnSpc>
                <a:spcPct val="90000"/>
              </a:lnSpc>
              <a:spcBef>
                <a:spcPts val="10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151   South of Market (San Francisco, Calif.)</a:t>
            </a:r>
            <a:endParaRPr/>
          </a:p>
          <a:p>
            <a:pPr marL="7254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451   SOMA (San Francisco, Calif.)</a:t>
            </a:r>
            <a:endParaRPr sz="2800" b="0" i="0" u="none" strike="noStrike" cap="none">
              <a:solidFill>
                <a:schemeClr val="dk1"/>
              </a:solidFill>
              <a:latin typeface="Arial"/>
              <a:ea typeface="Arial"/>
              <a:cs typeface="Arial"/>
              <a:sym typeface="Arial"/>
            </a:endParaRPr>
          </a:p>
        </p:txBody>
      </p:sp>
      <p:sp>
        <p:nvSpPr>
          <p:cNvPr id="886" name="Google Shape;886;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87" name="Google Shape;887;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5"/>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Sigle/forme abrégée (16.2.3.6)</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93" name="Google Shape;893;p105"/>
          <p:cNvSpPr txBox="1">
            <a:spLocks noGrp="1"/>
          </p:cNvSpPr>
          <p:nvPr>
            <p:ph type="body" idx="1"/>
          </p:nvPr>
        </p:nvSpPr>
        <p:spPr>
          <a:xfrm>
            <a:off x="1162706" y="1537793"/>
            <a:ext cx="9488215" cy="4915164"/>
          </a:xfrm>
          <a:prstGeom prst="rect">
            <a:avLst/>
          </a:prstGeom>
          <a:noFill/>
          <a:ln>
            <a:noFill/>
          </a:ln>
        </p:spPr>
        <p:txBody>
          <a:bodyPr spcFirstLastPara="1" wrap="square" lIns="91425" tIns="45700" rIns="91425" bIns="45700" anchor="t" anchorCtr="0">
            <a:noAutofit/>
          </a:bodyPr>
          <a:lstStyle/>
          <a:p>
            <a:pPr marL="441325" marR="0" lvl="0" indent="-346075"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Si le nom choisi comme nom privilégié d’un lieu est une </a:t>
            </a:r>
            <a:endParaRPr sz="2800" b="0" i="0" u="none" strike="noStrike" cap="none">
              <a:solidFill>
                <a:schemeClr val="dk1"/>
              </a:solidFill>
              <a:latin typeface="Arial"/>
              <a:ea typeface="Arial"/>
              <a:cs typeface="Arial"/>
              <a:sym typeface="Arial"/>
            </a:endParaRPr>
          </a:p>
          <a:p>
            <a:pPr marL="441325" marR="0" lvl="0" indent="-346075" algn="l" rtl="0">
              <a:lnSpc>
                <a:spcPct val="90000"/>
              </a:lnSpc>
              <a:spcBef>
                <a:spcPts val="8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forme complète du nom, enregistrer un sigle ou une </a:t>
            </a:r>
            <a:endParaRPr sz="2800" b="0" i="0" u="none" strike="noStrike" cap="none">
              <a:solidFill>
                <a:schemeClr val="dk1"/>
              </a:solidFill>
              <a:latin typeface="Arial"/>
              <a:ea typeface="Arial"/>
              <a:cs typeface="Arial"/>
              <a:sym typeface="Arial"/>
            </a:endParaRPr>
          </a:p>
          <a:p>
            <a:pPr marL="441325" marR="0" lvl="0" indent="1587" algn="l" rtl="0">
              <a:lnSpc>
                <a:spcPct val="90000"/>
              </a:lnSpc>
              <a:spcBef>
                <a:spcPts val="800"/>
              </a:spcBef>
              <a:spcAft>
                <a:spcPts val="0"/>
              </a:spcAft>
              <a:buClr>
                <a:srgbClr val="FF0000"/>
              </a:buClr>
              <a:buSzPts val="2800"/>
              <a:buFont typeface="Arial"/>
              <a:buNone/>
            </a:pPr>
            <a:r>
              <a:rPr lang="fr-FR" sz="2800" b="0" i="0" u="none" strike="noStrike" cap="none">
                <a:solidFill>
                  <a:srgbClr val="FF0000"/>
                </a:solidFill>
                <a:latin typeface="Arial"/>
                <a:ea typeface="Arial"/>
                <a:cs typeface="Arial"/>
                <a:sym typeface="Arial"/>
              </a:rPr>
              <a:t>forme abrégée </a:t>
            </a:r>
            <a:r>
              <a:rPr lang="fr-FR" sz="2800" b="0" i="0" u="none" strike="noStrike" cap="none">
                <a:solidFill>
                  <a:schemeClr val="dk1"/>
                </a:solidFill>
                <a:latin typeface="Arial"/>
                <a:ea typeface="Arial"/>
                <a:cs typeface="Arial"/>
                <a:sym typeface="Arial"/>
              </a:rPr>
              <a:t>du nom comme variante de nom </a:t>
            </a:r>
            <a:endParaRPr sz="2800" b="0" i="0" u="none" strike="noStrike" cap="none">
              <a:solidFill>
                <a:schemeClr val="dk1"/>
              </a:solidFill>
              <a:latin typeface="Arial"/>
              <a:ea typeface="Arial"/>
              <a:cs typeface="Arial"/>
              <a:sym typeface="Arial"/>
            </a:endParaRPr>
          </a:p>
          <a:p>
            <a:pPr marL="725488" marR="0" lvl="0" indent="0" algn="l" rtl="0">
              <a:lnSpc>
                <a:spcPct val="90000"/>
              </a:lnSpc>
              <a:spcBef>
                <a:spcPts val="12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Saint Louis (Mont.)</a:t>
            </a:r>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St. Louis (Mont.)</a:t>
            </a:r>
            <a:endParaRPr/>
          </a:p>
          <a:p>
            <a:pPr marL="725488" marR="0" lvl="0" indent="0" algn="l" rtl="0">
              <a:lnSpc>
                <a:spcPct val="90000"/>
              </a:lnSpc>
              <a:spcBef>
                <a:spcPts val="60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Mount Airy (Philadelphie, Penns.)</a:t>
            </a:r>
            <a:endParaRPr sz="2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Mt. Airy (Philadelphie, Penns.)</a:t>
            </a:r>
            <a:endParaRPr/>
          </a:p>
          <a:p>
            <a:pPr marL="725488" marR="0" lvl="0" indent="0" algn="l" rtl="0">
              <a:lnSpc>
                <a:spcPct val="90000"/>
              </a:lnSpc>
              <a:spcBef>
                <a:spcPts val="6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South Daytona (Flor.)</a:t>
            </a:r>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So. Daytona (Flor.)</a:t>
            </a:r>
            <a:endParaRPr sz="2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Calibri"/>
                <a:ea typeface="Calibri"/>
                <a:cs typeface="Calibri"/>
                <a:sym typeface="Calibri"/>
              </a:rPr>
              <a:t> </a:t>
            </a:r>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894" name="Google Shape;894;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95" name="Google Shape;895;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06"/>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Sigle/forme abrégée</a:t>
            </a:r>
            <a:br>
              <a:rPr lang="fr-FR" sz="3240" b="0" i="0" u="none" strike="noStrike" cap="none">
                <a:solidFill>
                  <a:schemeClr val="dk1"/>
                </a:solidFill>
                <a:latin typeface="Arial"/>
                <a:ea typeface="Arial"/>
                <a:cs typeface="Arial"/>
                <a:sym typeface="Arial"/>
              </a:rPr>
            </a:br>
            <a:r>
              <a:rPr lang="fr-FR" sz="3240" b="0" i="0" u="none" strike="noStrike" cap="none">
                <a:solidFill>
                  <a:schemeClr val="dk1"/>
                </a:solidFill>
                <a:latin typeface="Arial"/>
                <a:ea typeface="Arial"/>
                <a:cs typeface="Arial"/>
                <a:sym typeface="Arial"/>
              </a:rPr>
              <a:t>(16.2.3.6)</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901" name="Google Shape;901;p106"/>
          <p:cNvSpPr txBox="1">
            <a:spLocks noGrp="1"/>
          </p:cNvSpPr>
          <p:nvPr>
            <p:ph type="body" idx="1"/>
          </p:nvPr>
        </p:nvSpPr>
        <p:spPr>
          <a:xfrm>
            <a:off x="1162706" y="1634399"/>
            <a:ext cx="9795346" cy="481855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500"/>
              <a:buFont typeface="Arial"/>
              <a:buChar char="•"/>
            </a:pPr>
            <a:r>
              <a:rPr lang="fr-FR" sz="2500" b="0" i="0" u="none" strike="noStrike" cap="none">
                <a:solidFill>
                  <a:schemeClr val="dk1"/>
                </a:solidFill>
                <a:latin typeface="Arial"/>
                <a:ea typeface="Arial"/>
                <a:cs typeface="Arial"/>
                <a:sym typeface="Arial"/>
              </a:rPr>
              <a:t>Si le nom choisi comme nom privilégié est constitué d’un</a:t>
            </a:r>
            <a:endParaRPr sz="2500" b="0" i="0" u="none" strike="noStrike" cap="none">
              <a:solidFill>
                <a:schemeClr val="dk1"/>
              </a:solidFill>
              <a:latin typeface="Arial"/>
              <a:ea typeface="Arial"/>
              <a:cs typeface="Arial"/>
              <a:sym typeface="Arial"/>
            </a:endParaRPr>
          </a:p>
          <a:p>
            <a:pPr marL="268288" marR="0" lvl="0" indent="-268288"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sigle, enregistrer comme variante la forme avec/ou sans les points</a:t>
            </a:r>
            <a:endParaRPr sz="25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151 R.A.F. Kenley (Angleterre)</a:t>
            </a:r>
            <a:endParaRPr sz="25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451 RAF Kenley (Angleterre)</a:t>
            </a:r>
            <a:endParaRPr sz="25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500"/>
              <a:buFont typeface="Arial"/>
              <a:buChar char="•"/>
            </a:pPr>
            <a:r>
              <a:rPr lang="fr-FR" sz="2500" b="0" i="0" u="none" strike="noStrike" cap="none">
                <a:solidFill>
                  <a:schemeClr val="dk1"/>
                </a:solidFill>
                <a:latin typeface="Arial"/>
                <a:ea typeface="Arial"/>
                <a:cs typeface="Arial"/>
                <a:sym typeface="Arial"/>
              </a:rPr>
              <a:t>Si le nom complet est choisi comme nom privilégié, enregistrer</a:t>
            </a:r>
            <a:endParaRPr sz="25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comme variante de nom le sigle sans les points ainsi qu’avec les </a:t>
            </a:r>
            <a:endParaRPr/>
          </a:p>
          <a:p>
            <a:pPr marL="2682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points</a:t>
            </a:r>
            <a:endParaRPr/>
          </a:p>
          <a:p>
            <a:pPr marL="914400" lvl="1" indent="-381000" algn="l" rtl="0">
              <a:lnSpc>
                <a:spcPct val="90000"/>
              </a:lnSpc>
              <a:spcBef>
                <a:spcPts val="500"/>
              </a:spcBef>
              <a:spcAft>
                <a:spcPts val="0"/>
              </a:spcAft>
              <a:buSzPts val="2400"/>
              <a:buFont typeface="Arial"/>
              <a:buNone/>
            </a:pPr>
            <a:r>
              <a:rPr lang="fr-FR" sz="2500">
                <a:latin typeface="Arial"/>
                <a:ea typeface="Arial"/>
                <a:cs typeface="Arial"/>
                <a:sym typeface="Arial"/>
              </a:rPr>
              <a:t>  </a:t>
            </a:r>
            <a:r>
              <a:rPr lang="fr-FR" sz="2500" b="0" i="0" u="none" strike="noStrike" cap="none">
                <a:solidFill>
                  <a:schemeClr val="dk1"/>
                </a:solidFill>
                <a:latin typeface="Arial"/>
                <a:ea typeface="Arial"/>
                <a:cs typeface="Arial"/>
                <a:sym typeface="Arial"/>
              </a:rPr>
              <a:t>151 </a:t>
            </a:r>
            <a:r>
              <a:rPr lang="fr-FR" sz="2500">
                <a:latin typeface="Arial"/>
                <a:ea typeface="Arial"/>
                <a:cs typeface="Arial"/>
                <a:sym typeface="Arial"/>
              </a:rPr>
              <a:t>Territoires du Nord-Ouest</a:t>
            </a:r>
            <a:endParaRPr sz="2500">
              <a:latin typeface="Arial"/>
              <a:ea typeface="Arial"/>
              <a:cs typeface="Arial"/>
              <a:sym typeface="Arial"/>
            </a:endParaRPr>
          </a:p>
          <a:p>
            <a:pPr marL="725488" lvl="0" indent="0" algn="l" rtl="0">
              <a:lnSpc>
                <a:spcPct val="90000"/>
              </a:lnSpc>
              <a:spcBef>
                <a:spcPts val="1000"/>
              </a:spcBef>
              <a:spcAft>
                <a:spcPts val="0"/>
              </a:spcAft>
              <a:buSzPts val="2500"/>
              <a:buNone/>
            </a:pPr>
            <a:r>
              <a:rPr lang="fr-FR" sz="2500" b="0" i="0" u="none" strike="noStrike" cap="none">
                <a:solidFill>
                  <a:schemeClr val="dk1"/>
                </a:solidFill>
                <a:latin typeface="Arial"/>
                <a:ea typeface="Arial"/>
                <a:cs typeface="Arial"/>
                <a:sym typeface="Arial"/>
              </a:rPr>
              <a:t>451 </a:t>
            </a:r>
            <a:r>
              <a:rPr lang="fr-FR" sz="2500">
                <a:latin typeface="Arial"/>
                <a:ea typeface="Arial"/>
                <a:cs typeface="Arial"/>
                <a:sym typeface="Arial"/>
              </a:rPr>
              <a:t>T.N.-O.</a:t>
            </a:r>
            <a:endParaRPr/>
          </a:p>
          <a:p>
            <a:pPr marL="725488" lvl="0" indent="0" algn="l" rtl="0">
              <a:lnSpc>
                <a:spcPct val="90000"/>
              </a:lnSpc>
              <a:spcBef>
                <a:spcPts val="1000"/>
              </a:spcBef>
              <a:spcAft>
                <a:spcPts val="0"/>
              </a:spcAft>
              <a:buSzPts val="2500"/>
              <a:buNone/>
            </a:pPr>
            <a:r>
              <a:rPr lang="fr-FR" sz="2500">
                <a:latin typeface="Arial"/>
                <a:ea typeface="Arial"/>
                <a:cs typeface="Arial"/>
                <a:sym typeface="Arial"/>
              </a:rPr>
              <a:t>451 TNO </a:t>
            </a:r>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902" name="Google Shape;902;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03" name="Google Shape;903;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07"/>
          <p:cNvSpPr txBox="1">
            <a:spLocks noGrp="1"/>
          </p:cNvSpPr>
          <p:nvPr>
            <p:ph type="title"/>
          </p:nvPr>
        </p:nvSpPr>
        <p:spPr>
          <a:xfrm>
            <a:off x="777801" y="849859"/>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Variantes de nom – Sigle/forme abrégée</a:t>
            </a:r>
            <a:br>
              <a:rPr lang="fr-FR" sz="3600" b="0" i="0" u="none" strike="noStrike" cap="none">
                <a:solidFill>
                  <a:schemeClr val="dk1"/>
                </a:solidFill>
                <a:latin typeface="Arial"/>
                <a:ea typeface="Arial"/>
                <a:cs typeface="Arial"/>
                <a:sym typeface="Arial"/>
              </a:rPr>
            </a:br>
            <a:r>
              <a:rPr lang="fr-FR" sz="3600" b="0" i="0" u="none" strike="noStrike" cap="none">
                <a:solidFill>
                  <a:schemeClr val="dk1"/>
                </a:solidFill>
                <a:latin typeface="Arial"/>
                <a:ea typeface="Arial"/>
                <a:cs typeface="Arial"/>
                <a:sym typeface="Arial"/>
              </a:rPr>
              <a:t>(16.2.3.6)</a:t>
            </a:r>
            <a:br>
              <a:rPr lang="fr-FR"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Arial"/>
              <a:ea typeface="Arial"/>
              <a:cs typeface="Arial"/>
              <a:sym typeface="Arial"/>
            </a:endParaRPr>
          </a:p>
        </p:txBody>
      </p:sp>
      <p:sp>
        <p:nvSpPr>
          <p:cNvPr id="909" name="Google Shape;909;p107"/>
          <p:cNvSpPr txBox="1">
            <a:spLocks noGrp="1"/>
          </p:cNvSpPr>
          <p:nvPr>
            <p:ph type="body" idx="1"/>
          </p:nvPr>
        </p:nvSpPr>
        <p:spPr>
          <a:xfrm>
            <a:off x="777801" y="1578263"/>
            <a:ext cx="9488100" cy="3564600"/>
          </a:xfrm>
          <a:prstGeom prst="rect">
            <a:avLst/>
          </a:prstGeom>
          <a:noFill/>
          <a:ln>
            <a:noFill/>
          </a:ln>
        </p:spPr>
        <p:txBody>
          <a:bodyPr spcFirstLastPara="1" wrap="square" lIns="91425" tIns="45700" rIns="91425" bIns="45700" anchor="t" anchorCtr="0">
            <a:noAutofit/>
          </a:bodyPr>
          <a:lstStyle/>
          <a:p>
            <a:pPr marL="1071563" lvl="0" indent="-346075" algn="l" rtl="0">
              <a:lnSpc>
                <a:spcPct val="90000"/>
              </a:lnSpc>
              <a:spcBef>
                <a:spcPts val="0"/>
              </a:spcBef>
              <a:spcAft>
                <a:spcPts val="0"/>
              </a:spcAft>
              <a:buSzPts val="2650"/>
              <a:buChar char="•"/>
            </a:pPr>
            <a:r>
              <a:rPr lang="fr-FR" sz="2400" b="0" i="0" u="none" strike="noStrike" cap="none">
                <a:solidFill>
                  <a:schemeClr val="dk1"/>
                </a:solidFill>
                <a:latin typeface="Arial"/>
                <a:ea typeface="Arial"/>
                <a:cs typeface="Arial"/>
                <a:sym typeface="Arial"/>
              </a:rPr>
              <a:t>Langue différente  		</a:t>
            </a:r>
            <a:r>
              <a:rPr lang="fr-FR" sz="2400">
                <a:solidFill>
                  <a:srgbClr val="FF0000"/>
                </a:solidFill>
                <a:latin typeface="Arial"/>
                <a:ea typeface="Arial"/>
                <a:cs typeface="Arial"/>
                <a:sym typeface="Arial"/>
              </a:rPr>
              <a:t>Suomi / Finland</a:t>
            </a:r>
            <a:endParaRPr sz="2400" b="0" i="0" u="none" strike="noStrike" cap="none">
              <a:solidFill>
                <a:schemeClr val="dk1"/>
              </a:solidFill>
              <a:latin typeface="Arial"/>
              <a:ea typeface="Arial"/>
              <a:cs typeface="Arial"/>
              <a:sym typeface="Arial"/>
            </a:endParaRPr>
          </a:p>
          <a:p>
            <a:pPr marL="1071563" lvl="0" indent="-346075" algn="l" rtl="0">
              <a:lnSpc>
                <a:spcPct val="90000"/>
              </a:lnSpc>
              <a:spcBef>
                <a:spcPts val="1000"/>
              </a:spcBef>
              <a:spcAft>
                <a:spcPts val="0"/>
              </a:spcAft>
              <a:buSzPts val="2650"/>
              <a:buChar char="•"/>
            </a:pPr>
            <a:r>
              <a:rPr lang="fr-FR" sz="2400" b="0" i="0" u="none" strike="noStrike" cap="none">
                <a:solidFill>
                  <a:schemeClr val="dk1"/>
                </a:solidFill>
                <a:latin typeface="Arial"/>
                <a:ea typeface="Arial"/>
                <a:cs typeface="Arial"/>
                <a:sym typeface="Arial"/>
              </a:rPr>
              <a:t>Écriture différente		</a:t>
            </a:r>
            <a:r>
              <a:rPr lang="fr-FR" sz="2400">
                <a:solidFill>
                  <a:srgbClr val="FF0000"/>
                </a:solidFill>
              </a:rPr>
              <a:t>Србија / </a:t>
            </a:r>
            <a:r>
              <a:rPr lang="fr-FR" sz="2400">
                <a:solidFill>
                  <a:srgbClr val="FF0000"/>
                </a:solidFill>
                <a:latin typeface="Arial"/>
                <a:ea typeface="Arial"/>
                <a:cs typeface="Arial"/>
                <a:sym typeface="Arial"/>
              </a:rPr>
              <a:t>Srbija</a:t>
            </a:r>
            <a:endParaRPr sz="2400" b="0" i="0" u="none" strike="noStrike" cap="none">
              <a:solidFill>
                <a:schemeClr val="dk1"/>
              </a:solidFill>
              <a:latin typeface="Arial"/>
              <a:ea typeface="Arial"/>
              <a:cs typeface="Arial"/>
              <a:sym typeface="Arial"/>
            </a:endParaRPr>
          </a:p>
          <a:p>
            <a:pPr marL="1071563" lvl="0" indent="-346075" algn="l" rtl="0">
              <a:lnSpc>
                <a:spcPct val="90000"/>
              </a:lnSpc>
              <a:spcBef>
                <a:spcPts val="1000"/>
              </a:spcBef>
              <a:spcAft>
                <a:spcPts val="0"/>
              </a:spcAft>
              <a:buSzPts val="2650"/>
              <a:buChar char="•"/>
            </a:pPr>
            <a:r>
              <a:rPr lang="fr-FR" sz="2400" b="0" i="0" u="none" strike="noStrike" cap="none">
                <a:solidFill>
                  <a:schemeClr val="dk1"/>
                </a:solidFill>
                <a:latin typeface="Arial"/>
                <a:ea typeface="Arial"/>
                <a:cs typeface="Arial"/>
                <a:sym typeface="Arial"/>
              </a:rPr>
              <a:t>Orthographe différente	</a:t>
            </a:r>
            <a:r>
              <a:rPr lang="fr-FR" sz="2400">
                <a:solidFill>
                  <a:srgbClr val="FF0000"/>
                </a:solidFill>
                <a:latin typeface="Arial"/>
                <a:ea typeface="Arial"/>
                <a:cs typeface="Arial"/>
                <a:sym typeface="Arial"/>
              </a:rPr>
              <a:t>Lituanie / Lithuanie</a:t>
            </a:r>
            <a:endParaRPr sz="2400" b="0" i="0" u="none" strike="noStrike" cap="none">
              <a:solidFill>
                <a:schemeClr val="dk1"/>
              </a:solidFill>
              <a:latin typeface="Arial"/>
              <a:ea typeface="Arial"/>
              <a:cs typeface="Arial"/>
              <a:sym typeface="Arial"/>
            </a:endParaRPr>
          </a:p>
          <a:p>
            <a:pPr marL="1071563" lvl="0" indent="-346075" algn="l" rtl="0">
              <a:lnSpc>
                <a:spcPct val="90000"/>
              </a:lnSpc>
              <a:spcBef>
                <a:spcPts val="1000"/>
              </a:spcBef>
              <a:spcAft>
                <a:spcPts val="0"/>
              </a:spcAft>
              <a:buSzPts val="2650"/>
              <a:buChar char="•"/>
            </a:pPr>
            <a:r>
              <a:rPr lang="fr-FR" sz="2400" b="0" i="0" u="none" strike="noStrike" cap="none">
                <a:solidFill>
                  <a:schemeClr val="dk1"/>
                </a:solidFill>
                <a:latin typeface="Arial"/>
                <a:ea typeface="Arial"/>
                <a:cs typeface="Arial"/>
                <a:sym typeface="Arial"/>
              </a:rPr>
              <a:t>Translittération différente	</a:t>
            </a:r>
            <a:r>
              <a:rPr lang="fr-FR" sz="2400">
                <a:solidFill>
                  <a:srgbClr val="FF0000"/>
                </a:solidFill>
                <a:latin typeface="Arial"/>
                <a:ea typeface="Arial"/>
                <a:cs typeface="Arial"/>
                <a:sym typeface="Arial"/>
              </a:rPr>
              <a:t>Aqaba / Akaba / ʿAqabah</a:t>
            </a:r>
            <a:endParaRPr sz="2400" b="0" i="0" u="none" strike="noStrike" cap="none">
              <a:solidFill>
                <a:schemeClr val="dk1"/>
              </a:solidFill>
              <a:latin typeface="Arial"/>
              <a:ea typeface="Arial"/>
              <a:cs typeface="Arial"/>
              <a:sym typeface="Arial"/>
            </a:endParaRPr>
          </a:p>
          <a:p>
            <a:pPr marL="1071563" marR="0" lvl="0" indent="-346075" algn="l" rtl="0">
              <a:lnSpc>
                <a:spcPct val="90000"/>
              </a:lnSpc>
              <a:spcBef>
                <a:spcPts val="1000"/>
              </a:spcBef>
              <a:spcAft>
                <a:spcPts val="0"/>
              </a:spcAft>
              <a:buClr>
                <a:schemeClr val="dk1"/>
              </a:buClr>
              <a:buSzPts val="2650"/>
              <a:buFont typeface="Arial"/>
              <a:buChar char="•"/>
            </a:pPr>
            <a:r>
              <a:rPr lang="fr-FR" sz="2400" b="0" i="0" u="none" strike="noStrike" cap="none">
                <a:solidFill>
                  <a:schemeClr val="dk1"/>
                </a:solidFill>
                <a:latin typeface="Arial"/>
                <a:ea typeface="Arial"/>
                <a:cs typeface="Arial"/>
                <a:sym typeface="Arial"/>
              </a:rPr>
              <a:t>Représentation des nombres (lettres </a:t>
            </a:r>
            <a:r>
              <a:rPr lang="fr-FR" sz="2400">
                <a:latin typeface="Arial"/>
                <a:ea typeface="Arial"/>
                <a:cs typeface="Arial"/>
                <a:sym typeface="Arial"/>
              </a:rPr>
              <a:t>ou</a:t>
            </a:r>
            <a:r>
              <a:rPr lang="fr-FR" sz="2400" b="0" i="0" u="none" strike="noStrike" cap="none">
                <a:solidFill>
                  <a:schemeClr val="dk1"/>
                </a:solidFill>
                <a:latin typeface="Arial"/>
                <a:ea typeface="Arial"/>
                <a:cs typeface="Arial"/>
                <a:sym typeface="Arial"/>
              </a:rPr>
              <a:t> chiffres)</a:t>
            </a:r>
            <a:endParaRPr sz="2400"/>
          </a:p>
          <a:p>
            <a:pPr marL="725488" lvl="0" indent="0" algn="l" rtl="0">
              <a:lnSpc>
                <a:spcPct val="90000"/>
              </a:lnSpc>
              <a:spcBef>
                <a:spcPts val="1000"/>
              </a:spcBef>
              <a:spcAft>
                <a:spcPts val="0"/>
              </a:spcAft>
              <a:buClr>
                <a:srgbClr val="FF0000"/>
              </a:buClr>
              <a:buSzPts val="2650"/>
              <a:buNone/>
            </a:pPr>
            <a:r>
              <a:rPr lang="fr-FR" sz="2400">
                <a:solidFill>
                  <a:srgbClr val="FF0000"/>
                </a:solidFill>
                <a:latin typeface="Arial"/>
                <a:ea typeface="Arial"/>
                <a:cs typeface="Arial"/>
                <a:sym typeface="Arial"/>
              </a:rPr>
              <a:t>					9th Ward / Ninth Ward</a:t>
            </a:r>
            <a:endParaRPr sz="2400"/>
          </a:p>
          <a:p>
            <a:pPr marL="725488" lvl="0" indent="0" algn="l" rtl="0">
              <a:lnSpc>
                <a:spcPct val="90000"/>
              </a:lnSpc>
              <a:spcBef>
                <a:spcPts val="1000"/>
              </a:spcBef>
              <a:spcAft>
                <a:spcPts val="0"/>
              </a:spcAft>
              <a:buClr>
                <a:srgbClr val="FF0000"/>
              </a:buClr>
              <a:buSzPts val="2650"/>
              <a:buNone/>
            </a:pPr>
            <a:r>
              <a:rPr lang="fr-FR" sz="2400">
                <a:solidFill>
                  <a:srgbClr val="FF0000"/>
                </a:solidFill>
                <a:latin typeface="Arial"/>
                <a:ea typeface="Arial"/>
                <a:cs typeface="Arial"/>
                <a:sym typeface="Arial"/>
              </a:rPr>
              <a:t>					Zweiter Bezirk / 2. Bezirk</a:t>
            </a:r>
            <a:endParaRPr/>
          </a:p>
          <a:p>
            <a:pPr marL="725488" marR="0" lvl="0" indent="0" algn="l" rtl="0">
              <a:lnSpc>
                <a:spcPct val="90000"/>
              </a:lnSpc>
              <a:spcBef>
                <a:spcPts val="1000"/>
              </a:spcBef>
              <a:spcAft>
                <a:spcPts val="0"/>
              </a:spcAft>
              <a:buClr>
                <a:schemeClr val="dk1"/>
              </a:buClr>
              <a:buSzPts val="2650"/>
              <a:buFont typeface="Arial"/>
              <a:buNone/>
            </a:pPr>
            <a:endParaRPr sz="2400" b="0" i="0" u="none" strike="noStrike" cap="none">
              <a:solidFill>
                <a:schemeClr val="dk1"/>
              </a:solidFill>
              <a:latin typeface="Arial"/>
              <a:ea typeface="Arial"/>
              <a:cs typeface="Arial"/>
              <a:sym typeface="Arial"/>
            </a:endParaRPr>
          </a:p>
        </p:txBody>
      </p:sp>
      <p:sp>
        <p:nvSpPr>
          <p:cNvPr id="910" name="Google Shape;910;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11" name="Google Shape;911;p107"/>
          <p:cNvSpPr/>
          <p:nvPr/>
        </p:nvSpPr>
        <p:spPr>
          <a:xfrm>
            <a:off x="1547601" y="4894820"/>
            <a:ext cx="87183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400" b="0" i="0" u="none" strike="noStrike" cap="none">
                <a:solidFill>
                  <a:srgbClr val="000000"/>
                </a:solidFill>
                <a:latin typeface="Arial"/>
                <a:ea typeface="Arial"/>
                <a:cs typeface="Arial"/>
                <a:sym typeface="Arial"/>
              </a:rPr>
              <a:t>日本       </a:t>
            </a:r>
            <a:r>
              <a:rPr lang="fr-FR" sz="2400" b="1" i="0" u="none" strike="noStrike" cap="none">
                <a:solidFill>
                  <a:srgbClr val="000000"/>
                </a:solidFill>
                <a:latin typeface="Arial"/>
                <a:ea typeface="Arial"/>
                <a:cs typeface="Arial"/>
                <a:sym typeface="Arial"/>
              </a:rPr>
              <a:t>اليابان       Япония      Ιαπωνία      일본       יפן</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400" b="1" i="0" u="none" strike="noStrike" cap="none">
                <a:solidFill>
                  <a:srgbClr val="000000"/>
                </a:solidFill>
                <a:latin typeface="Arial"/>
                <a:ea typeface="Arial"/>
                <a:cs typeface="Arial"/>
                <a:sym typeface="Arial"/>
              </a:rPr>
              <a:t>              Японія         ژاپن       </a:t>
            </a:r>
            <a:r>
              <a:rPr lang="fr-FR" sz="2400" b="0" i="0" u="none" strike="noStrike" cap="none">
                <a:solidFill>
                  <a:srgbClr val="000000"/>
                </a:solidFill>
                <a:latin typeface="Arial"/>
                <a:ea typeface="Arial"/>
                <a:cs typeface="Arial"/>
                <a:sym typeface="Arial"/>
              </a:rPr>
              <a:t>日本國  </a:t>
            </a:r>
            <a:r>
              <a:rPr lang="fr-FR" sz="2400" b="1" i="0" u="none" strike="noStrike" cap="none">
                <a:solidFill>
                  <a:srgbClr val="000000"/>
                </a:solidFill>
                <a:latin typeface="Arial"/>
                <a:ea typeface="Arial"/>
                <a:cs typeface="Arial"/>
                <a:sym typeface="Arial"/>
              </a:rPr>
              <a:t>    Јапонија</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2400" b="1" i="0" u="none" strike="noStrike" cap="none">
                <a:solidFill>
                  <a:srgbClr val="000000"/>
                </a:solidFill>
                <a:latin typeface="Arial"/>
                <a:ea typeface="Arial"/>
                <a:cs typeface="Arial"/>
                <a:sym typeface="Arial"/>
              </a:rPr>
              <a:t>      جاپان      Јапан       יאפאן     ياپونىيە     Япунмастор</a:t>
            </a:r>
            <a:endParaRPr sz="2400" b="1" i="0" u="none" strike="noStrike" cap="none">
              <a:solidFill>
                <a:srgbClr val="000000"/>
              </a:solidFill>
              <a:latin typeface="Arial"/>
              <a:ea typeface="Arial"/>
              <a:cs typeface="Arial"/>
              <a:sym typeface="Arial"/>
            </a:endParaRPr>
          </a:p>
        </p:txBody>
      </p:sp>
      <p:sp>
        <p:nvSpPr>
          <p:cNvPr id="912" name="Google Shape;912;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18" name="Google Shape;918;p108"/>
          <p:cNvSpPr txBox="1"/>
          <p:nvPr/>
        </p:nvSpPr>
        <p:spPr>
          <a:xfrm>
            <a:off x="635446" y="236109"/>
            <a:ext cx="378751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1" i="0" u="none" strike="noStrike" cap="none">
                <a:solidFill>
                  <a:srgbClr val="000000"/>
                </a:solidFill>
                <a:latin typeface="Arial"/>
                <a:ea typeface="Arial"/>
                <a:cs typeface="Arial"/>
                <a:sym typeface="Arial"/>
              </a:rPr>
              <a:t>Evaluation du renvoi : b</a:t>
            </a:r>
            <a:endParaRPr/>
          </a:p>
        </p:txBody>
      </p:sp>
      <p:pic>
        <p:nvPicPr>
          <p:cNvPr id="919" name="Google Shape;919;p108"/>
          <p:cNvPicPr preferRelativeResize="0"/>
          <p:nvPr/>
        </p:nvPicPr>
        <p:blipFill rotWithShape="1">
          <a:blip r:embed="rId3">
            <a:alphaModFix/>
          </a:blip>
          <a:srcRect/>
          <a:stretch/>
        </p:blipFill>
        <p:spPr>
          <a:xfrm>
            <a:off x="793039" y="741358"/>
            <a:ext cx="8285087" cy="5980117"/>
          </a:xfrm>
          <a:prstGeom prst="rect">
            <a:avLst/>
          </a:prstGeom>
          <a:noFill/>
          <a:ln w="9525" cap="flat" cmpd="sng">
            <a:solidFill>
              <a:schemeClr val="dk1"/>
            </a:solidFill>
            <a:prstDash val="solid"/>
            <a:round/>
            <a:headEnd type="none" w="sm" len="sm"/>
            <a:tailEnd type="none" w="sm" len="sm"/>
          </a:ln>
        </p:spPr>
      </p:pic>
      <p:sp>
        <p:nvSpPr>
          <p:cNvPr id="920" name="Google Shape;920;p108"/>
          <p:cNvSpPr txBox="1"/>
          <p:nvPr/>
        </p:nvSpPr>
        <p:spPr>
          <a:xfrm>
            <a:off x="6582998" y="1647910"/>
            <a:ext cx="4556736" cy="2862322"/>
          </a:xfrm>
          <a:prstGeom prst="rect">
            <a:avLst/>
          </a:prstGeom>
          <a:solidFill>
            <a:schemeClr val="lt1"/>
          </a:solidFill>
          <a:ln w="31750"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FF0000"/>
                </a:solidFill>
                <a:latin typeface="Calibri"/>
                <a:ea typeface="Calibri"/>
                <a:cs typeface="Calibri"/>
                <a:sym typeface="Calibri"/>
              </a:rPr>
              <a:t>Guide des autorités de noms - Supplément MARC 21 : 008/29 : utiliser le code « b</a:t>
            </a:r>
            <a:r>
              <a:rPr lang="fr-FR" sz="1800" b="0" i="0" u="none" strike="noStrike" cap="none">
                <a:solidFill>
                  <a:schemeClr val="dk1"/>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 dans toutes les notices d’autorité de noms comprenant des renvois en caractères non-latins. La note 667 «</a:t>
            </a:r>
            <a:r>
              <a:rPr lang="fr-FR" sz="1800" b="0" i="0" u="none" strike="noStrike" cap="none">
                <a:solidFill>
                  <a:schemeClr val="dk1"/>
                </a:solidFill>
                <a:latin typeface="Calibri"/>
                <a:ea typeface="Calibri"/>
                <a:cs typeface="Calibri"/>
                <a:sym typeface="Calibri"/>
              </a:rPr>
              <a:t> </a:t>
            </a:r>
            <a:r>
              <a:rPr lang="fr-FR" sz="1800" b="1" i="0" u="none" strike="noStrike" cap="none">
                <a:solidFill>
                  <a:srgbClr val="FF0000"/>
                </a:solidFill>
                <a:latin typeface="Calibri"/>
                <a:ea typeface="Calibri"/>
                <a:cs typeface="Calibri"/>
                <a:sym typeface="Calibri"/>
              </a:rPr>
              <a:t>Le renvoi en écriture non latine n'a pas été évalué</a:t>
            </a:r>
            <a:r>
              <a:rPr lang="fr-FR" sz="1800" b="0" i="0" u="none" strike="noStrike" cap="none">
                <a:solidFill>
                  <a:schemeClr val="dk1"/>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a:t>
            </a:r>
            <a:r>
              <a:rPr lang="fr-FR" sz="1800" b="1" i="0" u="none" strike="noStrike" cap="none">
                <a:solidFill>
                  <a:srgbClr val="FF0000"/>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doit aussi être présente. S'il y a plusieurs variantes de points d'accès dans une écriture non latine, utiliser une note indiquant «</a:t>
            </a:r>
            <a:r>
              <a:rPr lang="fr-FR" sz="1800" b="0" i="0" u="none" strike="noStrike" cap="none">
                <a:solidFill>
                  <a:schemeClr val="dk1"/>
                </a:solidFill>
                <a:latin typeface="Calibri"/>
                <a:ea typeface="Calibri"/>
                <a:cs typeface="Calibri"/>
                <a:sym typeface="Calibri"/>
              </a:rPr>
              <a:t> </a:t>
            </a:r>
            <a:r>
              <a:rPr lang="fr-FR" sz="1800" b="1" i="0" u="none" strike="noStrike" cap="none">
                <a:solidFill>
                  <a:srgbClr val="FF0000"/>
                </a:solidFill>
                <a:latin typeface="Calibri"/>
                <a:ea typeface="Calibri"/>
                <a:cs typeface="Calibri"/>
                <a:sym typeface="Calibri"/>
              </a:rPr>
              <a:t>Les renvois en écriture non latine n'ont pas été évalués</a:t>
            </a:r>
            <a:r>
              <a:rPr lang="fr-FR" sz="1800" b="0" i="0" u="none" strike="noStrike" cap="none">
                <a:solidFill>
                  <a:schemeClr val="dk1"/>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a:t>
            </a:r>
            <a:endParaRPr sz="1800" b="0" i="0" u="none" strike="noStrike" cap="none">
              <a:solidFill>
                <a:srgbClr val="FF0000"/>
              </a:solidFill>
              <a:latin typeface="Calibri"/>
              <a:ea typeface="Calibri"/>
              <a:cs typeface="Calibri"/>
              <a:sym typeface="Calibri"/>
            </a:endParaRPr>
          </a:p>
        </p:txBody>
      </p:sp>
      <p:sp>
        <p:nvSpPr>
          <p:cNvPr id="921" name="Google Shape;921;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27" name="Google Shape;927;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97</a:t>
            </a:fld>
            <a:endParaRPr/>
          </a:p>
        </p:txBody>
      </p:sp>
      <p:pic>
        <p:nvPicPr>
          <p:cNvPr id="928" name="Google Shape;928;p109"/>
          <p:cNvPicPr preferRelativeResize="0"/>
          <p:nvPr/>
        </p:nvPicPr>
        <p:blipFill rotWithShape="1">
          <a:blip r:embed="rId3">
            <a:alphaModFix/>
          </a:blip>
          <a:srcRect/>
          <a:stretch/>
        </p:blipFill>
        <p:spPr>
          <a:xfrm>
            <a:off x="277090" y="908687"/>
            <a:ext cx="8267177" cy="5447663"/>
          </a:xfrm>
          <a:prstGeom prst="rect">
            <a:avLst/>
          </a:prstGeom>
          <a:noFill/>
          <a:ln w="9525" cap="flat" cmpd="sng">
            <a:solidFill>
              <a:schemeClr val="dk1"/>
            </a:solidFill>
            <a:prstDash val="solid"/>
            <a:round/>
            <a:headEnd type="none" w="sm" len="sm"/>
            <a:tailEnd type="none" w="sm" len="sm"/>
          </a:ln>
        </p:spPr>
      </p:pic>
      <p:sp>
        <p:nvSpPr>
          <p:cNvPr id="929" name="Google Shape;929;p109"/>
          <p:cNvSpPr/>
          <p:nvPr/>
        </p:nvSpPr>
        <p:spPr>
          <a:xfrm>
            <a:off x="277090" y="2467951"/>
            <a:ext cx="6223918" cy="41283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0" name="Google Shape;930;p109"/>
          <p:cNvSpPr txBox="1"/>
          <p:nvPr/>
        </p:nvSpPr>
        <p:spPr>
          <a:xfrm>
            <a:off x="7636626" y="289679"/>
            <a:ext cx="4278284" cy="3139321"/>
          </a:xfrm>
          <a:prstGeom prst="rect">
            <a:avLst/>
          </a:prstGeom>
          <a:solidFill>
            <a:schemeClr val="lt1"/>
          </a:solidFill>
          <a:ln w="31750"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FF0000"/>
                </a:solidFill>
                <a:latin typeface="Calibri"/>
                <a:ea typeface="Calibri"/>
                <a:cs typeface="Calibri"/>
                <a:sym typeface="Calibri"/>
              </a:rPr>
              <a:t>Guide des autorités de noms - Supplément MARC 21 : 008/29 : utiliser le code « b</a:t>
            </a:r>
            <a:r>
              <a:rPr lang="fr-FR" sz="1800" b="0" i="0" u="none" strike="noStrike" cap="none">
                <a:solidFill>
                  <a:schemeClr val="dk1"/>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 dans toutes les notices d’autorité de noms comprenant des renvois en caractères non-latins. La note 667 «</a:t>
            </a:r>
            <a:r>
              <a:rPr lang="fr-FR" sz="1800" b="0" i="0" u="none" strike="noStrike" cap="none">
                <a:solidFill>
                  <a:schemeClr val="dk1"/>
                </a:solidFill>
                <a:latin typeface="Calibri"/>
                <a:ea typeface="Calibri"/>
                <a:cs typeface="Calibri"/>
                <a:sym typeface="Calibri"/>
              </a:rPr>
              <a:t> </a:t>
            </a:r>
            <a:r>
              <a:rPr lang="fr-FR" sz="1800" b="1" i="0" u="none" strike="noStrike" cap="none">
                <a:solidFill>
                  <a:srgbClr val="FF0000"/>
                </a:solidFill>
                <a:latin typeface="Calibri"/>
                <a:ea typeface="Calibri"/>
                <a:cs typeface="Calibri"/>
                <a:sym typeface="Calibri"/>
              </a:rPr>
              <a:t>Le renvoi en écriture non latine n'a pas été évalué</a:t>
            </a:r>
            <a:r>
              <a:rPr lang="fr-FR" sz="1800" b="0" i="0" u="none" strike="noStrike" cap="none">
                <a:solidFill>
                  <a:schemeClr val="dk1"/>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a:t>
            </a:r>
            <a:r>
              <a:rPr lang="fr-FR" sz="1800" b="1" i="0" u="none" strike="noStrike" cap="none">
                <a:solidFill>
                  <a:srgbClr val="FF0000"/>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doit aussi être présente. S'il y a plusieurs variantes de points d'accès dans une écriture non latine, utiliser une note indiquant «</a:t>
            </a:r>
            <a:r>
              <a:rPr lang="fr-FR" sz="1800" b="0" i="0" u="none" strike="noStrike" cap="none">
                <a:solidFill>
                  <a:schemeClr val="dk1"/>
                </a:solidFill>
                <a:latin typeface="Calibri"/>
                <a:ea typeface="Calibri"/>
                <a:cs typeface="Calibri"/>
                <a:sym typeface="Calibri"/>
              </a:rPr>
              <a:t> </a:t>
            </a:r>
            <a:r>
              <a:rPr lang="fr-FR" sz="1800" b="1" i="0" u="none" strike="noStrike" cap="none">
                <a:solidFill>
                  <a:srgbClr val="FF0000"/>
                </a:solidFill>
                <a:latin typeface="Calibri"/>
                <a:ea typeface="Calibri"/>
                <a:cs typeface="Calibri"/>
                <a:sym typeface="Calibri"/>
              </a:rPr>
              <a:t>Les renvois en écriture non latine n'ont pas été évalués</a:t>
            </a:r>
            <a:r>
              <a:rPr lang="fr-FR" sz="1800" b="0" i="0" u="none" strike="noStrike" cap="none">
                <a:solidFill>
                  <a:schemeClr val="dk1"/>
                </a:solidFill>
                <a:latin typeface="Calibri"/>
                <a:ea typeface="Calibri"/>
                <a:cs typeface="Calibri"/>
                <a:sym typeface="Calibri"/>
              </a:rPr>
              <a:t> </a:t>
            </a:r>
            <a:r>
              <a:rPr lang="fr-FR" sz="1800" b="0" i="0" u="none" strike="noStrike" cap="none">
                <a:solidFill>
                  <a:srgbClr val="FF0000"/>
                </a:solidFill>
                <a:latin typeface="Calibri"/>
                <a:ea typeface="Calibri"/>
                <a:cs typeface="Calibri"/>
                <a:sym typeface="Calibri"/>
              </a:rPr>
              <a:t>».</a:t>
            </a: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10"/>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Autres formes (16.2.3.8)</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936" name="Google Shape;936;p110"/>
          <p:cNvSpPr txBox="1">
            <a:spLocks noGrp="1"/>
          </p:cNvSpPr>
          <p:nvPr>
            <p:ph type="body" idx="1"/>
          </p:nvPr>
        </p:nvSpPr>
        <p:spPr>
          <a:xfrm>
            <a:off x="1162706" y="1634399"/>
            <a:ext cx="9488215" cy="4818557"/>
          </a:xfrm>
          <a:prstGeom prst="rect">
            <a:avLst/>
          </a:prstGeom>
          <a:noFill/>
          <a:ln>
            <a:noFill/>
          </a:ln>
        </p:spPr>
        <p:txBody>
          <a:bodyPr spcFirstLastPara="1" wrap="square" lIns="91425" tIns="45700" rIns="91425" bIns="45700" anchor="t" anchorCtr="0">
            <a:noAutofit/>
          </a:bodyPr>
          <a:lstStyle/>
          <a:p>
            <a:pPr marL="725488" marR="0" lvl="0" indent="-363538" algn="l" rtl="0">
              <a:lnSpc>
                <a:spcPct val="90000"/>
              </a:lnSpc>
              <a:spcBef>
                <a:spcPts val="0"/>
              </a:spcBef>
              <a:spcAft>
                <a:spcPts val="0"/>
              </a:spcAft>
              <a:buClr>
                <a:srgbClr val="0000FF"/>
              </a:buClr>
              <a:buSzPts val="2800"/>
              <a:buFont typeface="Arial"/>
              <a:buChar char="•"/>
            </a:pPr>
            <a:r>
              <a:rPr lang="fr-FR" sz="2800" b="0" i="0" u="none" strike="noStrike" cap="none">
                <a:solidFill>
                  <a:srgbClr val="0000FF"/>
                </a:solidFill>
                <a:latin typeface="Arial"/>
                <a:ea typeface="Arial"/>
                <a:cs typeface="Arial"/>
                <a:sym typeface="Arial"/>
              </a:rPr>
              <a:t>Noms différents</a:t>
            </a:r>
            <a:endParaRPr sz="2800" b="0" i="0" u="none" strike="noStrike" cap="none">
              <a:solidFill>
                <a:srgbClr val="0000FF"/>
              </a:solidFill>
              <a:latin typeface="Arial"/>
              <a:ea typeface="Arial"/>
              <a:cs typeface="Arial"/>
              <a:sym typeface="Arial"/>
            </a:endParaRPr>
          </a:p>
          <a:p>
            <a:pPr marL="725488" marR="0" lvl="0" indent="-363538" algn="l" rtl="0">
              <a:lnSpc>
                <a:spcPct val="90000"/>
              </a:lnSpc>
              <a:spcBef>
                <a:spcPts val="1000"/>
              </a:spcBef>
              <a:spcAft>
                <a:spcPts val="0"/>
              </a:spcAft>
              <a:buClr>
                <a:srgbClr val="663300"/>
              </a:buClr>
              <a:buSzPts val="2800"/>
              <a:buFont typeface="Arial"/>
              <a:buChar char="•"/>
            </a:pPr>
            <a:r>
              <a:rPr lang="fr-FR" sz="2800" b="0" i="0" u="none" strike="noStrike" cap="none">
                <a:solidFill>
                  <a:srgbClr val="663300"/>
                </a:solidFill>
                <a:latin typeface="Arial"/>
                <a:ea typeface="Arial"/>
                <a:cs typeface="Arial"/>
                <a:sym typeface="Arial"/>
              </a:rPr>
              <a:t>Lieu dans une ville comme subdivision du point </a:t>
            </a:r>
            <a:endParaRPr/>
          </a:p>
          <a:p>
            <a:pPr marL="722313" marR="0" lvl="0" indent="0" algn="l" rtl="0">
              <a:lnSpc>
                <a:spcPct val="90000"/>
              </a:lnSpc>
              <a:spcBef>
                <a:spcPts val="1000"/>
              </a:spcBef>
              <a:spcAft>
                <a:spcPts val="0"/>
              </a:spcAft>
              <a:buClr>
                <a:srgbClr val="663300"/>
              </a:buClr>
              <a:buSzPts val="2800"/>
              <a:buFont typeface="Arial"/>
              <a:buNone/>
            </a:pPr>
            <a:r>
              <a:rPr lang="fr-FR" sz="2800" b="0" i="0" u="none" strike="noStrike" cap="none">
                <a:solidFill>
                  <a:srgbClr val="663300"/>
                </a:solidFill>
                <a:latin typeface="Arial"/>
                <a:ea typeface="Arial"/>
                <a:cs typeface="Arial"/>
                <a:sym typeface="Arial"/>
              </a:rPr>
              <a:t>d’accès autorisé pour la ville</a:t>
            </a:r>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26047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151 	Garment District (New York, N.Y.)</a:t>
            </a:r>
            <a:endParaRPr/>
          </a:p>
          <a:p>
            <a:pPr marL="1260475" marR="0" lvl="0" indent="0" algn="l" rtl="0">
              <a:lnSpc>
                <a:spcPct val="90000"/>
              </a:lnSpc>
              <a:spcBef>
                <a:spcPts val="1000"/>
              </a:spcBef>
              <a:spcAft>
                <a:spcPts val="0"/>
              </a:spcAft>
              <a:buClr>
                <a:srgbClr val="0000FF"/>
              </a:buClr>
              <a:buSzPts val="2800"/>
              <a:buFont typeface="Arial"/>
              <a:buNone/>
            </a:pPr>
            <a:r>
              <a:rPr lang="fr-FR" sz="2800" b="0" i="0" u="none" strike="noStrike" cap="none">
                <a:solidFill>
                  <a:srgbClr val="0000FF"/>
                </a:solidFill>
                <a:latin typeface="Arial"/>
                <a:ea typeface="Arial"/>
                <a:cs typeface="Arial"/>
                <a:sym typeface="Arial"/>
              </a:rPr>
              <a:t>451 	Fashion District (New York, N.Y.)</a:t>
            </a:r>
            <a:endParaRPr/>
          </a:p>
          <a:p>
            <a:pPr marL="2333625" marR="0" lvl="0" indent="-1073150" algn="l" rtl="0">
              <a:lnSpc>
                <a:spcPct val="90000"/>
              </a:lnSpc>
              <a:spcBef>
                <a:spcPts val="1000"/>
              </a:spcBef>
              <a:spcAft>
                <a:spcPts val="0"/>
              </a:spcAft>
              <a:buClr>
                <a:srgbClr val="0000FF"/>
              </a:buClr>
              <a:buSzPts val="2800"/>
              <a:buFont typeface="Arial"/>
              <a:buNone/>
            </a:pPr>
            <a:r>
              <a:rPr lang="fr-FR" sz="2800" b="0" i="0" u="none" strike="noStrike" cap="none">
                <a:solidFill>
                  <a:srgbClr val="0000FF"/>
                </a:solidFill>
                <a:latin typeface="Arial"/>
                <a:ea typeface="Arial"/>
                <a:cs typeface="Arial"/>
                <a:sym typeface="Arial"/>
              </a:rPr>
              <a:t>451 		Garment Center (New York, N.Y.)</a:t>
            </a:r>
            <a:endParaRPr/>
          </a:p>
          <a:p>
            <a:pPr marL="1260475" marR="0" lvl="0" indent="0" algn="l" rtl="0">
              <a:lnSpc>
                <a:spcPct val="90000"/>
              </a:lnSpc>
              <a:spcBef>
                <a:spcPts val="1000"/>
              </a:spcBef>
              <a:spcAft>
                <a:spcPts val="0"/>
              </a:spcAft>
              <a:buClr>
                <a:srgbClr val="663300"/>
              </a:buClr>
              <a:buSzPts val="2800"/>
              <a:buFont typeface="Arial"/>
              <a:buNone/>
            </a:pPr>
            <a:r>
              <a:rPr lang="fr-FR" sz="2800" b="0" i="0" u="none" strike="noStrike" cap="none">
                <a:solidFill>
                  <a:srgbClr val="663300"/>
                </a:solidFill>
                <a:latin typeface="Arial"/>
                <a:ea typeface="Arial"/>
                <a:cs typeface="Arial"/>
                <a:sym typeface="Arial"/>
              </a:rPr>
              <a:t>410 1_ 	New York (N.Y.). $b Garment District</a:t>
            </a:r>
            <a:endParaRPr sz="2800" b="0" i="0" u="none" strike="noStrike" cap="none">
              <a:solidFill>
                <a:srgbClr val="663300"/>
              </a:solidFill>
              <a:latin typeface="Arial"/>
              <a:ea typeface="Arial"/>
              <a:cs typeface="Arial"/>
              <a:sym typeface="Arial"/>
            </a:endParaRPr>
          </a:p>
        </p:txBody>
      </p:sp>
      <p:sp>
        <p:nvSpPr>
          <p:cNvPr id="937" name="Google Shape;937;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38" name="Google Shape;938;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44" name="Google Shape;944;p111"/>
          <p:cNvSpPr txBox="1"/>
          <p:nvPr/>
        </p:nvSpPr>
        <p:spPr>
          <a:xfrm>
            <a:off x="6681207" y="720385"/>
            <a:ext cx="3657600"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FF0000"/>
                </a:solidFill>
                <a:latin typeface="Calibri"/>
                <a:ea typeface="Calibri"/>
                <a:cs typeface="Calibri"/>
                <a:sym typeface="Calibri"/>
              </a:rPr>
              <a:t>Autre variante de nom : lieu dans une ville comme subdivision du lieu plus vaste dans une ville</a:t>
            </a:r>
            <a:endParaRPr sz="1800" b="0" i="0" u="none" strike="noStrike" cap="none">
              <a:solidFill>
                <a:srgbClr val="FF0000"/>
              </a:solidFill>
              <a:latin typeface="Calibri"/>
              <a:ea typeface="Calibri"/>
              <a:cs typeface="Calibri"/>
              <a:sym typeface="Calibri"/>
            </a:endParaRPr>
          </a:p>
        </p:txBody>
      </p:sp>
      <p:sp>
        <p:nvSpPr>
          <p:cNvPr id="945" name="Google Shape;945;p111"/>
          <p:cNvSpPr/>
          <p:nvPr/>
        </p:nvSpPr>
        <p:spPr>
          <a:xfrm>
            <a:off x="289367" y="477074"/>
            <a:ext cx="11100122" cy="526297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040	CaOONL $b fre $e rda $c CaOONL $d CaOONL </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043	n-us-wa</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151	Lower Queen Anne (Seattle, Wash.)</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368	$b Quartiers (Urbanisme) $2 rvm</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410 1	Seattle (Wash.). $b Lower Queen Anne</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451	LQA (Seattle, Wash.)</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410 1	Queen Anne (Seattle, Wash.). $b Lower Queen Anne</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667	UTILISATION COMME VEDETTE-MATIÈRE : Ce point d’accès ne peut pas être employé comme subdivision géographique. </a:t>
            </a:r>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McDevitt, G.D. A catalyst for the reconstruction of an urban block : the Lower Queen Anne QFC store fire, 1982.</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Wikipédia en anglais, 6 septembre 2012 : $b Seattle Center (Seattle Center; situé juste au nord de Belltown dans le quartier Lower Queen Anne) Lower Queen Anne, Seattle (Lower Queen Anne est un quartier de Seattle, Washington, à la base de la colline Queen Anne. Bien que ses limites ne soient pas précises, le toponyme fait généralement référence aux quartiers commerciaux, de bureaux et résidentiels situés au nord et à l'ouest de Seattle Center. Les quartiers à l'ouest du centre sont également connus sous le nom de Uptown. Le quartier est relié à Upper Queen Anne - le quartier commercial en haut de la colline - par une section extrêmement raide de Queen Anne Avenue N. connue sous le nom de </a:t>
            </a:r>
            <a:r>
              <a:rPr lang="fr-FR" sz="1400" b="0" i="0" u="none" strike="noStrike" cap="none">
                <a:solidFill>
                  <a:srgbClr val="000000"/>
                </a:solidFill>
                <a:latin typeface="Calibri"/>
                <a:ea typeface="Calibri"/>
                <a:cs typeface="Calibri"/>
                <a:sym typeface="Calibri"/>
              </a:rPr>
              <a:t>« </a:t>
            </a:r>
            <a:r>
              <a:rPr lang="fr-FR" sz="1400" b="0" i="0" u="none" strike="noStrike" cap="none">
                <a:solidFill>
                  <a:srgbClr val="000000"/>
                </a:solidFill>
                <a:latin typeface="Arial"/>
                <a:ea typeface="Arial"/>
                <a:cs typeface="Arial"/>
                <a:sym typeface="Arial"/>
              </a:rPr>
              <a:t>Counterbalance</a:t>
            </a:r>
            <a:r>
              <a:rPr lang="fr-FR" sz="1400" b="0" i="0" u="none" strike="noStrike" cap="none">
                <a:solidFill>
                  <a:srgbClr val="000000"/>
                </a:solidFill>
                <a:latin typeface="Calibri"/>
                <a:ea typeface="Calibri"/>
                <a:cs typeface="Calibri"/>
                <a:sym typeface="Calibri"/>
              </a:rPr>
              <a:t> »</a:t>
            </a:r>
            <a:r>
              <a:rPr lang="fr-FR" sz="1400" b="0" i="0" u="none" strike="noStrike" cap="none">
                <a:solidFill>
                  <a:srgbClr val="000000"/>
                </a:solidFill>
                <a:latin typeface="Arial"/>
                <a:ea typeface="Arial"/>
                <a:cs typeface="Arial"/>
                <a:sym typeface="Arial"/>
              </a:rPr>
              <a:t>, en mémoire des téléphériques qui y circulaient autrefois; 47°37ʹ30ʺN 122°21ʹ33ʺW)</a:t>
            </a:r>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Site Web NFT Not for Tourists Seattle, consulté le 6 septembre 2012 : $b quartiers - Lower Queen Anne / Seattle Center (Lower Queen Anne / Seattle Cente. Les résidents du LQA sont pour la plupart des célibataires, des professionnels urbains entre la mi-vingtaine et le début de la trentaine, qui bénéficient d'une vie nocturne saine et de résidences haut de gamme sans prétention. Le quartier conserve une atmosphère de Belltown un peu plus économique)</a:t>
            </a:r>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Site Web de GoTime.com Seattle, consulté le 6 septembre 2012 : $b neighborhood (Lower Queen Anne)</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670	Seattle City Clerk's Office geographic indexing atlas neigbhorhood terms list, via WWW, consultée le 6 septembre 2012 $b (Lower Queen Anne; énuméré hiérarchiquement sous Queen Anne)</a:t>
            </a:r>
            <a:endParaRPr sz="1400" b="0" i="0" u="none" strike="noStrike" cap="none">
              <a:solidFill>
                <a:srgbClr val="000000"/>
              </a:solidFill>
              <a:latin typeface="Arial"/>
              <a:ea typeface="Arial"/>
              <a:cs typeface="Arial"/>
              <a:sym typeface="Arial"/>
            </a:endParaRPr>
          </a:p>
          <a:p>
            <a:pPr marL="717550" marR="0" lvl="0" indent="-71755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675	GNIS 2012-09-06</a:t>
            </a:r>
            <a:endParaRPr/>
          </a:p>
        </p:txBody>
      </p:sp>
      <p:sp>
        <p:nvSpPr>
          <p:cNvPr id="946" name="Google Shape;946;p111"/>
          <p:cNvSpPr/>
          <p:nvPr/>
        </p:nvSpPr>
        <p:spPr>
          <a:xfrm>
            <a:off x="6681207" y="720386"/>
            <a:ext cx="3516089" cy="92333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947" name="Google Shape;947;p111"/>
          <p:cNvCxnSpPr/>
          <p:nvPr/>
        </p:nvCxnSpPr>
        <p:spPr>
          <a:xfrm flipH="1">
            <a:off x="5312780" y="1643716"/>
            <a:ext cx="1368427" cy="266107"/>
          </a:xfrm>
          <a:prstGeom prst="straightConnector1">
            <a:avLst/>
          </a:prstGeom>
          <a:noFill/>
          <a:ln w="25400" cap="flat" cmpd="sng">
            <a:solidFill>
              <a:srgbClr val="FF0000"/>
            </a:solidFill>
            <a:prstDash val="solid"/>
            <a:round/>
            <a:headEnd type="none" w="sm" len="sm"/>
            <a:tailEnd type="stealth" w="med" len="med"/>
          </a:ln>
        </p:spPr>
      </p:cxnSp>
      <p:sp>
        <p:nvSpPr>
          <p:cNvPr id="948" name="Google Shape;948;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fr-FR"/>
              <a:t>99</a:t>
            </a:fld>
            <a:endParaRP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41931</Words>
  <Application>Microsoft Office PowerPoint</Application>
  <PresentationFormat>Grand écran</PresentationFormat>
  <Paragraphs>3579</Paragraphs>
  <Slides>188</Slides>
  <Notes>188</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188</vt:i4>
      </vt:variant>
    </vt:vector>
  </HeadingPairs>
  <TitlesOfParts>
    <vt:vector size="193" baseType="lpstr">
      <vt:lpstr>Calibri</vt:lpstr>
      <vt:lpstr>Arial</vt:lpstr>
      <vt:lpstr>Arimo</vt:lpstr>
      <vt:lpstr>Book Antiqua</vt:lpstr>
      <vt:lpstr>Thème Office</vt:lpstr>
      <vt:lpstr>PFAN  Programme francophone des autorités de noms</vt:lpstr>
      <vt:lpstr>Chapitre 16 de RDA (à utiliser conjointement avec les chapitres 8 et 11)</vt:lpstr>
      <vt:lpstr>Lieux comme créateurs d’œuvres ou associés à des œuvres</vt:lpstr>
      <vt:lpstr>Exercices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Lieux comme contributeurs, etc.</vt:lpstr>
      <vt:lpstr>Présentation PowerPoint</vt:lpstr>
      <vt:lpstr>Présentation PowerPoint</vt:lpstr>
      <vt:lpstr>Lieux comme sujets</vt:lpstr>
      <vt:lpstr>Exercices</vt:lpstr>
      <vt:lpstr>Présentation PowerPoint</vt:lpstr>
      <vt:lpstr>Lieux comme sujets</vt:lpstr>
      <vt:lpstr>Présentation PowerPoint</vt:lpstr>
      <vt:lpstr>Aperçu du codage MARC pour les autorités</vt:lpstr>
      <vt:lpstr>Présentation PowerPoint</vt:lpstr>
      <vt:lpstr>Aperçu du codage MARC pour les autorités</vt:lpstr>
      <vt:lpstr>Présentation PowerPoint</vt:lpstr>
      <vt:lpstr>Exercices</vt:lpstr>
      <vt:lpstr>Parmi les points d’accès suivants, quels sont ceux qui seraient incorrectement codés dans une notice d’autorité?</vt:lpstr>
      <vt:lpstr>En se basant sur cette notice d’autorité de nom…</vt:lpstr>
      <vt:lpstr>... Y a-t-il quelque chose qui cloche avec le codage MARC dans cette notice bibliographique?</vt:lpstr>
      <vt:lpstr>Nom privilégié d’un lieu</vt:lpstr>
      <vt:lpstr>Sources pour le nom privilégié (RDA 16.2.2.2)</vt:lpstr>
      <vt:lpstr>ÉP de BAC-BAnQ pour 16.2.2.2</vt:lpstr>
      <vt:lpstr>ÉP de BAC-BAnQ pour 16.2.2.2</vt:lpstr>
      <vt:lpstr>Exercices</vt:lpstr>
      <vt:lpstr>Exercices</vt:lpstr>
      <vt:lpstr>Présentation PowerPoint</vt:lpstr>
      <vt:lpstr>Présentation PowerPoint</vt:lpstr>
      <vt:lpstr>Présentation PowerPoint</vt:lpstr>
      <vt:lpstr>Présentation PowerPoint</vt:lpstr>
      <vt:lpstr>Présentation PowerPoint</vt:lpstr>
      <vt:lpstr>Choix du nom privilégié (RDA 16.2.2.3 &amp; 16.2.2.6)</vt:lpstr>
      <vt:lpstr>Choix du nom privilégié</vt:lpstr>
      <vt:lpstr>Choix du nom privilégié </vt:lpstr>
      <vt:lpstr>Choix du nom privilégié – articles initiaux </vt:lpstr>
      <vt:lpstr>Choix du nom privilégié – Monts et Saints </vt:lpstr>
      <vt:lpstr>Enregistrement du nom privilégié (RDA 16.2.2.4)</vt:lpstr>
      <vt:lpstr>Australie, Canada, É.-U., ex-URSS et ex-Yougoslavie (16.2.2.9)</vt:lpstr>
      <vt:lpstr>Angleterre, Irlande du Nord, Écosse et pays de Galles (16.2.2.10)</vt:lpstr>
      <vt:lpstr>Territoires, dépendances, etc., d’outre-mer (16.2.2.11)</vt:lpstr>
      <vt:lpstr>Partout ailleurs (16.2.2.12)</vt:lpstr>
      <vt:lpstr>Malaisie (ÉP de BAC-BAnQ pour 16.2.2.12)</vt:lpstr>
      <vt:lpstr>Forme du lieu plus vaste</vt:lpstr>
      <vt:lpstr>Enregistrement du nom privilégié (RDA 16.2.2.4)</vt:lpstr>
      <vt:lpstr>Lieux enregistrés dans les notices d’autorité de noms</vt:lpstr>
      <vt:lpstr>Lieux enregistrés dans les notices d’autorité de noms</vt:lpstr>
      <vt:lpstr>Enregistrement du nom privilégié ‐ Noms de lieux pour les juridictions (RDA 16.2.2.8)</vt:lpstr>
      <vt:lpstr>Enregistrement du nom privilégié ‐ Noms de lieux pour les juridictions (RDA 16.2.2.8)</vt:lpstr>
      <vt:lpstr>Présentation PowerPoint</vt:lpstr>
      <vt:lpstr>11.7.1.5 Type de juridiction</vt:lpstr>
      <vt:lpstr>11.7.1.5 Type de juridiction</vt:lpstr>
      <vt:lpstr>11.7.1.5 Type de juridiction</vt:lpstr>
      <vt:lpstr>11.7.1.5 Type de juridiction</vt:lpstr>
      <vt:lpstr>ÉP de BAC-BAnQ pour 16.4</vt:lpstr>
      <vt:lpstr>Présentation PowerPoint</vt:lpstr>
      <vt:lpstr>Présentation PowerPoint</vt:lpstr>
      <vt:lpstr>Exercices  Choix et enregistrement du nom privilégié</vt:lpstr>
      <vt:lpstr>Choix du nom privilégié</vt:lpstr>
      <vt:lpstr>Choix du nom privilégié</vt:lpstr>
      <vt:lpstr>Enregistrement du lieu</vt:lpstr>
      <vt:lpstr>Réponses exercice X Factor</vt:lpstr>
      <vt:lpstr>Déterminer le nom privilégié et le point d’accès autorisé pour ce lieu</vt:lpstr>
      <vt:lpstr>Déterminer le nom privilégié et le point d’accès autorisé pour ce lieu</vt:lpstr>
      <vt:lpstr>Plus d’information sur l’enregistrement du nom privilégié </vt:lpstr>
      <vt:lpstr>Enregistrement du nom privilégié ‐ Lieux portant le même nom (RDA 16.2.2.13) </vt:lpstr>
      <vt:lpstr>Enregistrement du nom privilégié ‐ Lieux portant le même nom (RDA 16.2.2.13) </vt:lpstr>
      <vt:lpstr>Enregistrement du nom privilégié ‐ Lieux portant le même nom (RDA 16.2.2.13) </vt:lpstr>
      <vt:lpstr>Enregistrement du nom privilégié ‐ Lieux portant le même nom</vt:lpstr>
      <vt:lpstr>Enregistrement du nom privilégié ‐ Lieux dans des villes, etc. (RDA 16.2.2.14)  </vt:lpstr>
      <vt:lpstr>Enregistrement du nom privilégié ‐ Lieux dans des villes, etc. (RDA 16.2.2.14)  </vt:lpstr>
      <vt:lpstr>Lieux dans des villes, etc. – Directives sur les vedettes</vt:lpstr>
      <vt:lpstr>Autorité de vedette-matière – Partie de ville</vt:lpstr>
      <vt:lpstr>Lieux dans des villes, etc. – Directives sur les vedettes  </vt:lpstr>
      <vt:lpstr>Lieux dans des villes, etc. – Directives sur les vedettes  </vt:lpstr>
      <vt:lpstr>Présentation PowerPoint</vt:lpstr>
      <vt:lpstr>Cas particuliers ‐ ÉP de BAC-BAnQ pour 16.4.1</vt:lpstr>
      <vt:lpstr>Présentation PowerPoint</vt:lpstr>
      <vt:lpstr>Cas particuliers ‐ ÉP de la LC‐PCC pour 16.4.1</vt:lpstr>
      <vt:lpstr>Présentation PowerPoint</vt:lpstr>
      <vt:lpstr>Premières Nations du Canada dans RDA</vt:lpstr>
      <vt:lpstr>Premières Nations du Canada dans RDA</vt:lpstr>
      <vt:lpstr>Variantes de nom (16.2.3) </vt:lpstr>
      <vt:lpstr>Variantes de nom – Articles initiaux (16.2.3.4) </vt:lpstr>
      <vt:lpstr>Variantes de nom – Nom développé (16.2.3.5) </vt:lpstr>
      <vt:lpstr>Variantes de nom – Sigle/forme abrégée (16.2.3.6) </vt:lpstr>
      <vt:lpstr>Variantes de nom – Sigle/forme abrégée (16.2.3.6) </vt:lpstr>
      <vt:lpstr>Variantes de nom – Sigle/forme abrégée (16.2.3.6) </vt:lpstr>
      <vt:lpstr>Variantes de nom – Sigle/forme abrégée (16.2.3.6) </vt:lpstr>
      <vt:lpstr>Présentation PowerPoint</vt:lpstr>
      <vt:lpstr>Présentation PowerPoint</vt:lpstr>
      <vt:lpstr>Variantes de nom – Autres formes (16.2.3.8) </vt:lpstr>
      <vt:lpstr>Présentation PowerPoint</vt:lpstr>
      <vt:lpstr>Présentation PowerPoint</vt:lpstr>
      <vt:lpstr>Variantes de nom – ÉP de BAC-BAnQ pour 16.4.2 </vt:lpstr>
      <vt:lpstr>Présentation PowerPoint</vt:lpstr>
      <vt:lpstr>Variantes de nom – ÉP de BAC-BAnQ pour 16.4.2 </vt:lpstr>
      <vt:lpstr>Présentation PowerPoint</vt:lpstr>
      <vt:lpstr>Variantes de nom – ÉP de BAC-BAnQ pour 16.4.2 </vt:lpstr>
      <vt:lpstr>Présentation PowerPoint</vt:lpstr>
      <vt:lpstr>Exercices</vt:lpstr>
      <vt:lpstr>Présentation PowerPoint</vt:lpstr>
      <vt:lpstr>Présentation PowerPoint</vt:lpstr>
      <vt:lpstr>Présentation PowerPoint</vt:lpstr>
      <vt:lpstr>Déterminer le nom privilégié et le point d’accès autorisé pour ce lieu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Déterminer le nom privilégié et le point d’accès autorisé pour ce lieu</vt:lpstr>
      <vt:lpstr>Présentation PowerPoint</vt:lpstr>
      <vt:lpstr>Présentation PowerPoint</vt:lpstr>
      <vt:lpstr>Changement de nom (16.2.2.7)</vt:lpstr>
      <vt:lpstr>Changement de nom (16.2.2.7)</vt:lpstr>
      <vt:lpstr>Présentation PowerPoint</vt:lpstr>
      <vt:lpstr>Changement de nom – Directives sur les vedettes</vt:lpstr>
      <vt:lpstr>Présentation PowerPoint</vt:lpstr>
      <vt:lpstr>Utilisation des zones optionnelles</vt:lpstr>
      <vt:lpstr>Présentation PowerPoint</vt:lpstr>
      <vt:lpstr>Présentation PowerPoint</vt:lpstr>
      <vt:lpstr>Présentation PowerPoint</vt:lpstr>
      <vt:lpstr>Présentation PowerPoint</vt:lpstr>
      <vt:lpstr>Présentation PowerPoint</vt:lpstr>
      <vt:lpstr>Enregistrement des zones 034 et 043</vt:lpstr>
      <vt:lpstr>Présentation PowerPoint</vt:lpstr>
      <vt:lpstr>Coordonnées Bounding Box</vt:lpstr>
      <vt:lpstr>Présentation PowerPoint</vt:lpstr>
      <vt:lpstr>Présentation PowerPoint</vt:lpstr>
      <vt:lpstr>Présentation PowerPoint</vt:lpstr>
      <vt:lpstr>Présentation PowerPoint</vt:lpstr>
      <vt:lpstr>Présentation PowerPoint</vt:lpstr>
      <vt:lpstr>Exercice 781 : Enregistrer la zone 781</vt:lpstr>
      <vt:lpstr>046, 3XX, 678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Exercices  Création de notices d’autorité complètes pour les lieux</vt:lpstr>
      <vt:lpstr>Présentation PowerPoint</vt:lpstr>
      <vt:lpstr>Présentation PowerPoint</vt:lpstr>
      <vt:lpstr>Présentation PowerPoint</vt:lpstr>
      <vt:lpstr>Présentation PowerPoint</vt:lpstr>
      <vt:lpstr>Présentation PowerPoint</vt:lpstr>
      <vt:lpstr>Zones fixes 008 à compléter pour chaque exercice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RÉPONSES Notices d’autorités complètes pour les lieux</vt:lpstr>
      <vt:lpstr>Présentation PowerPoint</vt:lpstr>
      <vt:lpstr>Présentation PowerPoint</vt:lpstr>
      <vt:lpstr>Présentation PowerPoint</vt:lpstr>
      <vt:lpstr>Présentation PowerPoint</vt:lpstr>
      <vt:lpstr>Présentation PowerPoint</vt:lpstr>
      <vt:lpstr>Codage des zones fixes pour le lieu décrit dans la carte </vt:lpstr>
      <vt:lpstr>Présentation PowerPoint</vt:lpstr>
      <vt:lpstr>Codage des zones fixes pour le nom actuel</vt:lpstr>
      <vt:lpstr>Présentation PowerPoint</vt:lpstr>
      <vt:lpstr>Codage des zones fixes pour Miami Roads</vt:lpstr>
      <vt:lpstr>Présentation PowerPoint</vt:lpstr>
      <vt:lpstr>Codage des zones fixes pour le nom actuel</vt:lpstr>
      <vt:lpstr>Présentation PowerPoint</vt:lpstr>
      <vt:lpstr>Codage des zones fixes pour le nom ancien</vt:lpstr>
      <vt:lpstr>Présentation PowerPoint</vt:lpstr>
      <vt:lpstr>Codage des zones fixes pour Brazos Valley</vt:lpstr>
      <vt:lpstr>Présentation PowerPoint</vt:lpstr>
      <vt:lpstr>Codage des zones fixes pour Rantem</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PFAN  Programme francophone des autorités de noms</dc:title>
  <dc:creator>Mainville, Nathalie (BAC/LAC) (elle-la / she-her)</dc:creator>
  <cp:lastModifiedBy>Mainville, Nathalie (BAC/LAC) (elle-la / she-her)</cp:lastModifiedBy>
  <cp:revision>1</cp:revision>
  <dcterms:modified xsi:type="dcterms:W3CDTF">2024-06-13T17:10:32Z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6f4807-c869-4f8c-8171-a98e99757573_Enabled">
    <vt:lpwstr>true</vt:lpwstr>
  </property>
  <property fmtid="{D5CDD505-2E9C-101B-9397-08002B2CF9AE}" pid="3" name="MSIP_Label_a06f4807-c869-4f8c-8171-a98e99757573_SetDate">
    <vt:lpwstr>2024-06-13T17:10:13Z</vt:lpwstr>
  </property>
  <property fmtid="{D5CDD505-2E9C-101B-9397-08002B2CF9AE}" pid="4" name="MSIP_Label_a06f4807-c869-4f8c-8171-a98e99757573_Method">
    <vt:lpwstr>Standard</vt:lpwstr>
  </property>
  <property fmtid="{D5CDD505-2E9C-101B-9397-08002B2CF9AE}" pid="5" name="MSIP_Label_a06f4807-c869-4f8c-8171-a98e99757573_Name">
    <vt:lpwstr>UNCLASSIFIED</vt:lpwstr>
  </property>
  <property fmtid="{D5CDD505-2E9C-101B-9397-08002B2CF9AE}" pid="6" name="MSIP_Label_a06f4807-c869-4f8c-8171-a98e99757573_SiteId">
    <vt:lpwstr>098ab454-2808-4984-b40d-04d49415677b</vt:lpwstr>
  </property>
  <property fmtid="{D5CDD505-2E9C-101B-9397-08002B2CF9AE}" pid="7" name="MSIP_Label_a06f4807-c869-4f8c-8171-a98e99757573_ActionId">
    <vt:lpwstr>ce262391-aaaa-48d7-b4e9-2caeac7ff71d</vt:lpwstr>
  </property>
  <property fmtid="{D5CDD505-2E9C-101B-9397-08002B2CF9AE}" pid="8" name="MSIP_Label_a06f4807-c869-4f8c-8171-a98e99757573_ContentBits">
    <vt:lpwstr>0</vt:lpwstr>
  </property>
</Properties>
</file>