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1"/>
  </p:notesMasterIdLst>
  <p:sldIdLst>
    <p:sldId id="256" r:id="rId2"/>
    <p:sldId id="259" r:id="rId3"/>
    <p:sldId id="466" r:id="rId4"/>
    <p:sldId id="642" r:id="rId5"/>
    <p:sldId id="622" r:id="rId6"/>
    <p:sldId id="645" r:id="rId7"/>
    <p:sldId id="648" r:id="rId8"/>
    <p:sldId id="649" r:id="rId9"/>
    <p:sldId id="650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8"/>
    <a:srgbClr val="006EB7"/>
    <a:srgbClr val="009A46"/>
    <a:srgbClr val="737373"/>
    <a:srgbClr val="D2ECB6"/>
    <a:srgbClr val="B80C09"/>
    <a:srgbClr val="FFC000"/>
    <a:srgbClr val="4B296B"/>
    <a:srgbClr val="71717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4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FFC7A-F80B-49EA-87B5-98452C6C4C8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6EC60-31B9-4C1A-A2BA-D0348318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C6F28B0F-06A7-48AA-82AB-0044FFB389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512763"/>
            <a:ext cx="5539144" cy="1452837"/>
          </a:xfrm>
          <a:prstGeom prst="rect">
            <a:avLst/>
          </a:prstGeom>
        </p:spPr>
        <p:txBody>
          <a:bodyPr wrap="square" lIns="0" tIns="0" rIns="0" bIns="180000"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E43FC5EF-1501-4382-8A74-5F9227F5D6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2" y="1978819"/>
            <a:ext cx="5539144" cy="91763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800" b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noProof="0" dirty="0"/>
              <a:t>Edit subtitle</a:t>
            </a:r>
          </a:p>
        </p:txBody>
      </p:sp>
      <p:sp>
        <p:nvSpPr>
          <p:cNvPr id="49" name="Date &amp; Version">
            <a:extLst>
              <a:ext uri="{FF2B5EF4-FFF2-40B4-BE49-F238E27FC236}">
                <a16:creationId xmlns:a16="http://schemas.microsoft.com/office/drawing/2014/main" id="{BFD88804-F2A3-47A8-8F08-09A7D8D812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894400"/>
            <a:ext cx="5539144" cy="400818"/>
          </a:xfr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CA" noProof="0" dirty="0"/>
              <a:t>Date | Version</a:t>
            </a:r>
          </a:p>
        </p:txBody>
      </p:sp>
      <p:cxnSp>
        <p:nvCxnSpPr>
          <p:cNvPr id="50" name="Straight Connector">
            <a:extLst>
              <a:ext uri="{FF2B5EF4-FFF2-40B4-BE49-F238E27FC236}">
                <a16:creationId xmlns:a16="http://schemas.microsoft.com/office/drawing/2014/main" id="{50CAD0A0-5572-4A90-8267-D3BC8B379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124" y="3647631"/>
            <a:ext cx="5525473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FIP">
            <a:extLst>
              <a:ext uri="{FF2B5EF4-FFF2-40B4-BE49-F238E27FC236}">
                <a16:creationId xmlns:a16="http://schemas.microsoft.com/office/drawing/2014/main" id="{49F335FE-081F-4087-9BF5-11A4B6B2B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124" y="4091450"/>
            <a:ext cx="2747167" cy="219774"/>
          </a:xfrm>
          <a:prstGeom prst="rect">
            <a:avLst/>
          </a:prstGeom>
        </p:spPr>
      </p:pic>
      <p:pic>
        <p:nvPicPr>
          <p:cNvPr id="51" name="Canada Wordmark">
            <a:extLst>
              <a:ext uri="{FF2B5EF4-FFF2-40B4-BE49-F238E27FC236}">
                <a16:creationId xmlns:a16="http://schemas.microsoft.com/office/drawing/2014/main" id="{064898E5-8DD4-4A0B-86F8-5E9072E85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3839" y="3982749"/>
            <a:ext cx="1386168" cy="328476"/>
          </a:xfrm>
          <a:prstGeom prst="rect">
            <a:avLst/>
          </a:prstGeom>
        </p:spPr>
      </p:pic>
      <p:pic>
        <p:nvPicPr>
          <p:cNvPr id="13" name="SSC Leaf">
            <a:extLst>
              <a:ext uri="{FF2B5EF4-FFF2-40B4-BE49-F238E27FC236}">
                <a16:creationId xmlns:a16="http://schemas.microsoft.com/office/drawing/2014/main" id="{F487DB8F-685F-4E70-B2F4-7D746634F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76900" y="631140"/>
            <a:ext cx="1723638" cy="3678497"/>
          </a:xfrm>
          <a:prstGeom prst="rect">
            <a:avLst/>
          </a:prstGeom>
        </p:spPr>
      </p:pic>
      <p:sp>
        <p:nvSpPr>
          <p:cNvPr id="15" name="Rectangle">
            <a:extLst>
              <a:ext uri="{FF2B5EF4-FFF2-40B4-BE49-F238E27FC236}">
                <a16:creationId xmlns:a16="http://schemas.microsoft.com/office/drawing/2014/main" id="{0B63BC13-F197-4C12-9ABB-DE07BA324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066875"/>
            <a:ext cx="12192000" cy="791126"/>
          </a:xfrm>
          <a:prstGeom prst="rect">
            <a:avLst/>
          </a:prstGeom>
          <a:solidFill>
            <a:srgbClr val="1C1C2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>
              <a:ln>
                <a:noFill/>
              </a:ln>
            </a:endParaRPr>
          </a:p>
        </p:txBody>
      </p:sp>
      <p:sp>
        <p:nvSpPr>
          <p:cNvPr id="16" name="Gradient">
            <a:extLst>
              <a:ext uri="{FF2B5EF4-FFF2-40B4-BE49-F238E27FC236}">
                <a16:creationId xmlns:a16="http://schemas.microsoft.com/office/drawing/2014/main" id="{BEA7335A-6833-4874-8D92-5E5E62335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68740" y="6066874"/>
            <a:ext cx="4949050" cy="791126"/>
          </a:xfrm>
          <a:prstGeom prst="rect">
            <a:avLst/>
          </a:prstGeom>
          <a:gradFill>
            <a:gsLst>
              <a:gs pos="0">
                <a:srgbClr val="1C1C2A"/>
              </a:gs>
              <a:gs pos="50000">
                <a:srgbClr val="3F2D96"/>
              </a:gs>
              <a:gs pos="100000">
                <a:srgbClr val="E532D4"/>
              </a:gs>
            </a:gsLst>
            <a:lin ang="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>
              <a:ln>
                <a:noFill/>
              </a:ln>
            </a:endParaRPr>
          </a:p>
        </p:txBody>
      </p:sp>
      <p:pic>
        <p:nvPicPr>
          <p:cNvPr id="17" name="Rectrangle">
            <a:extLst>
              <a:ext uri="{FF2B5EF4-FFF2-40B4-BE49-F238E27FC236}">
                <a16:creationId xmlns:a16="http://schemas.microsoft.com/office/drawing/2014/main" id="{809EBC05-AB1B-478B-A0BE-5DAC6E63D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6309" y="6067074"/>
            <a:ext cx="4485579" cy="790925"/>
          </a:xfrm>
          <a:prstGeom prst="rect">
            <a:avLst/>
          </a:prstGeom>
        </p:spPr>
      </p:pic>
      <p:pic>
        <p:nvPicPr>
          <p:cNvPr id="19" name="SSC 10 Years" descr="SSC celebrating 10 years">
            <a:extLst>
              <a:ext uri="{FF2B5EF4-FFF2-40B4-BE49-F238E27FC236}">
                <a16:creationId xmlns:a16="http://schemas.microsoft.com/office/drawing/2014/main" id="{DCF7477A-7E76-4952-A449-0E9A6CE91D2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60" b="19615"/>
          <a:stretch/>
        </p:blipFill>
        <p:spPr>
          <a:xfrm>
            <a:off x="314143" y="6065287"/>
            <a:ext cx="2412123" cy="792714"/>
          </a:xfrm>
          <a:prstGeom prst="rect">
            <a:avLst/>
          </a:prstGeom>
        </p:spPr>
      </p:pic>
      <p:sp>
        <p:nvSpPr>
          <p:cNvPr id="14" name="Tagline">
            <a:extLst>
              <a:ext uri="{FF2B5EF4-FFF2-40B4-BE49-F238E27FC236}">
                <a16:creationId xmlns:a16="http://schemas.microsoft.com/office/drawing/2014/main" id="{B8CD73AC-1308-4819-98C6-6A383F283A81}"/>
              </a:ext>
            </a:extLst>
          </p:cNvPr>
          <p:cNvSpPr txBox="1"/>
          <p:nvPr userDrawn="1"/>
        </p:nvSpPr>
        <p:spPr>
          <a:xfrm>
            <a:off x="5398477" y="6069683"/>
            <a:ext cx="6254612" cy="792713"/>
          </a:xfrm>
          <a:prstGeom prst="rect">
            <a:avLst/>
          </a:prstGeom>
          <a:noFill/>
        </p:spPr>
        <p:txBody>
          <a:bodyPr wrap="square" lIns="0" tIns="14400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kern="900" cap="none" spc="20" baseline="0" noProof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Powering world-class technology for Government</a:t>
            </a:r>
          </a:p>
          <a:p>
            <a:pPr algn="r"/>
            <a:endParaRPr lang="en-CA" sz="1400" noProof="0" dirty="0"/>
          </a:p>
        </p:txBody>
      </p:sp>
    </p:spTree>
    <p:extLst>
      <p:ext uri="{BB962C8B-B14F-4D97-AF65-F5344CB8AC3E}">
        <p14:creationId xmlns:p14="http://schemas.microsoft.com/office/powerpoint/2010/main" val="3096717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1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and pag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54B0604E-734A-4925-94F2-BAB5DD76A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116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C60A9C1-9273-44C8-85ED-78B2252E2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2565400"/>
            <a:ext cx="11093450" cy="199707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78A7EF-7040-49E1-BEFD-226C2E19353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0863" y="4589463"/>
            <a:ext cx="11093450" cy="1252537"/>
          </a:xfrm>
        </p:spPr>
        <p:txBody>
          <a:bodyPr lIns="0" tIns="180000" rIns="0" bIns="0">
            <a:no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Edit subtitle</a:t>
            </a:r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4B199088-7C45-45FB-9068-DF6BF7562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073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F6E18A16-4956-42A9-B970-971A415B6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50420746-D35F-411B-971A-98652338CE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CAA0D912-3A38-46AA-89D5-6D0CB31B2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D04699B9-2ABA-4D4E-927C-E6F9A4EC50E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600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45CB86F7-2695-4195-8872-FAB06E8D4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67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0D67D869-3CB8-431E-AD75-0CD02D2395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B276365-5291-4BA7-B4BC-78245F5505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4" name="Straight Connector">
            <a:extLst>
              <a:ext uri="{FF2B5EF4-FFF2-40B4-BE49-F238E27FC236}">
                <a16:creationId xmlns:a16="http://schemas.microsoft.com/office/drawing/2014/main" id="{17DFC54A-813A-42F4-99E1-1F5AEB95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9D03923-2BEC-46EC-B49D-0344E66A572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4" y="1314451"/>
            <a:ext cx="5273674" cy="4527550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1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b="1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b="1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5ADBD8-845D-4879-9406-DACE8D46EA8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75401" y="1314451"/>
            <a:ext cx="5265736" cy="4527550"/>
          </a:xfrm>
        </p:spPr>
        <p:txBody>
          <a:bodyPr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1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FF950189-06C1-4EB9-B8D5-9C1D55470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565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>
            <a:extLst>
              <a:ext uri="{FF2B5EF4-FFF2-40B4-BE49-F238E27FC236}">
                <a16:creationId xmlns:a16="http://schemas.microsoft.com/office/drawing/2014/main" id="{1E199199-315A-4114-9BEF-6206516C9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6DF3F9E1-A1ED-47EA-A951-167A8CE581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4" name="Straight Connector">
            <a:extLst>
              <a:ext uri="{FF2B5EF4-FFF2-40B4-BE49-F238E27FC236}">
                <a16:creationId xmlns:a16="http://schemas.microsoft.com/office/drawing/2014/main" id="{84A5876A-98CD-4211-904B-996F83EBD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30D53E20-0A41-4574-839C-739554071E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1976" y="1314450"/>
            <a:ext cx="5272562" cy="696912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Edit text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A1DB378-F2BB-49C3-A57E-14CD26FBBA3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1976" y="2011363"/>
            <a:ext cx="5272562" cy="3830638"/>
          </a:xfrm>
        </p:spPr>
        <p:txBody>
          <a:bodyPr tIns="0"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450486E-5B3F-430B-B073-DF410F54333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5399" y="1314450"/>
            <a:ext cx="5268913" cy="696912"/>
          </a:xfrm>
        </p:spPr>
        <p:txBody>
          <a:bodyPr anchor="t"/>
          <a:lstStyle>
            <a:lvl1pPr marL="0" indent="0">
              <a:buNone/>
              <a:defRPr lang="en-US" sz="2400" b="1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Edit text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803D05-1C0F-439B-A4E3-90E70A70AF7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75399" y="2011362"/>
            <a:ext cx="5268913" cy="3830638"/>
          </a:xfrm>
        </p:spPr>
        <p:txBody>
          <a:bodyPr tIns="0"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3" name="Slide Number Placeholder">
            <a:extLst>
              <a:ext uri="{FF2B5EF4-FFF2-40B4-BE49-F238E27FC236}">
                <a16:creationId xmlns:a16="http://schemas.microsoft.com/office/drawing/2014/main" id="{2050847A-4139-4790-AF5C-678B8A996C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949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DB70B14A-247E-47A1-A166-7E652C2DAF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89B48B8-46F7-4A17-84D0-5345A78E20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289FAEAE-C67A-456A-B917-8F7233C8C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177C50BF-2BF3-4BF5-B64A-7062C71D1C2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8344" y="1314450"/>
            <a:ext cx="5266194" cy="4527550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FE582298-7A9F-4F06-A00C-9C96CD402A8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375400" y="1314450"/>
            <a:ext cx="5258256" cy="4527549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picture</a:t>
            </a:r>
            <a:endParaRPr lang="en-CA" noProof="0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C32E9903-2209-4447-B432-6FC9F6233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726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F47D3A37-453B-4A86-BCFC-D7AF014755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95C20B0C-2FF3-4EEF-AB77-F968617C02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3" name="Straight Connector">
            <a:extLst>
              <a:ext uri="{FF2B5EF4-FFF2-40B4-BE49-F238E27FC236}">
                <a16:creationId xmlns:a16="http://schemas.microsoft.com/office/drawing/2014/main" id="{80C9F229-26DC-4B90-8C3C-E87514866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51221C56-53B4-4235-87CF-5401119E0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9063" y="1314455"/>
            <a:ext cx="5250319" cy="4527546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3377C9A7-03C4-4209-BDFD-10FF05EB3B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75840" y="1314455"/>
            <a:ext cx="5266194" cy="4527546"/>
          </a:xfrm>
        </p:spPr>
        <p:txBody>
          <a:bodyPr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68DCFE91-3D06-49BE-BC2F-7E9A277F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100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g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36B1A31B-AA1E-4234-A68B-30A9B4F91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7" name="Subtitle">
            <a:extLst>
              <a:ext uri="{FF2B5EF4-FFF2-40B4-BE49-F238E27FC236}">
                <a16:creationId xmlns:a16="http://schemas.microsoft.com/office/drawing/2014/main" id="{C13BD695-3F22-43FC-9606-54635D41A9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30931E3F-C760-4D00-9A25-2AAD5037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44F08FE9-FF2C-4149-9F84-C80C52F1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66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36B1A31B-AA1E-4234-A68B-30A9B4F91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4" y="525381"/>
            <a:ext cx="11115105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30931E3F-C760-4D00-9A25-2AAD5037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44F08FE9-FF2C-4149-9F84-C80C52F1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855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F437A991-9955-4159-927A-CB016617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5266194" cy="5072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CA" noProof="0" dirty="0"/>
              <a:t>Edit title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A905A23A-0F50-47C2-9820-46C1611A1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314450"/>
            <a:ext cx="11093450" cy="52581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noProof="0" dirty="0"/>
              <a:t>Heading 1</a:t>
            </a:r>
          </a:p>
          <a:p>
            <a:pPr lvl="1"/>
            <a:r>
              <a:rPr lang="en-CA" noProof="0" dirty="0"/>
              <a:t>Normal 1</a:t>
            </a:r>
          </a:p>
          <a:p>
            <a:pPr lvl="2"/>
            <a:r>
              <a:rPr lang="en-CA" noProof="0" dirty="0"/>
              <a:t>Heading 2</a:t>
            </a:r>
          </a:p>
          <a:p>
            <a:pPr lvl="3"/>
            <a:r>
              <a:rPr lang="en-CA" noProof="0" dirty="0"/>
              <a:t>Normal 2</a:t>
            </a:r>
          </a:p>
          <a:p>
            <a:pPr lvl="4"/>
            <a:r>
              <a:rPr lang="en-CA" noProof="0" dirty="0"/>
              <a:t>Heading 3</a:t>
            </a:r>
          </a:p>
          <a:p>
            <a:pPr lvl="5"/>
            <a:r>
              <a:rPr lang="en-CA" noProof="0" dirty="0"/>
              <a:t>Normal 3</a:t>
            </a:r>
          </a:p>
          <a:p>
            <a:pPr lvl="6"/>
            <a:r>
              <a:rPr lang="en-CA" noProof="0" dirty="0"/>
              <a:t>Heading 4</a:t>
            </a:r>
          </a:p>
          <a:p>
            <a:pPr lvl="7"/>
            <a:r>
              <a:rPr lang="en-CA" noProof="0" dirty="0"/>
              <a:t>Normal 4</a:t>
            </a:r>
          </a:p>
          <a:p>
            <a:pPr lvl="8"/>
            <a:r>
              <a:rPr lang="en-CA" noProof="0" dirty="0"/>
              <a:t>Caption</a:t>
            </a: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7090684-8A9E-4BEC-8555-AA362BD0B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819" y="-1"/>
            <a:ext cx="12202819" cy="79514"/>
          </a:xfrm>
          <a:prstGeom prst="rect">
            <a:avLst/>
          </a:prstGeom>
          <a:gradFill flip="none" rotWithShape="1">
            <a:gsLst>
              <a:gs pos="53000">
                <a:schemeClr val="accent1"/>
              </a:gs>
              <a:gs pos="0">
                <a:srgbClr val="3D2252"/>
              </a:gs>
              <a:gs pos="100000">
                <a:schemeClr val="accent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2436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7" r:id="rId9"/>
    <p:sldLayoutId id="2147483666" r:id="rId10"/>
  </p:sldLayoutIdLst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36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j-lt"/>
          <a:ea typeface="+mn-ea"/>
          <a:cs typeface="+mn-cs"/>
        </a:defRPr>
      </a:lvl3pPr>
      <a:lvl4pPr marL="72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b="0" kern="1200">
          <a:solidFill>
            <a:srgbClr val="2A283C"/>
          </a:solidFill>
          <a:latin typeface="+mn-lt"/>
          <a:ea typeface="+mn-ea"/>
          <a:cs typeface="+mn-cs"/>
        </a:defRPr>
      </a:lvl4pPr>
      <a:lvl5pPr marL="108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CA" sz="2800" b="1" kern="1200" noProof="0" dirty="0">
          <a:solidFill>
            <a:schemeClr val="accent2"/>
          </a:solidFill>
          <a:latin typeface="+mj-lt"/>
          <a:ea typeface="+mn-ea"/>
          <a:cs typeface="+mn-cs"/>
        </a:defRPr>
      </a:lvl5pPr>
      <a:lvl6pPr marL="108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2A283C"/>
          </a:solidFill>
          <a:latin typeface="+mn-lt"/>
          <a:ea typeface="+mn-ea"/>
          <a:cs typeface="+mn-cs"/>
        </a:defRPr>
      </a:lvl6pPr>
      <a:lvl7pPr marL="144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CA" sz="2400" b="1" i="0" kern="1200" noProof="0" dirty="0">
          <a:solidFill>
            <a:schemeClr val="accent5"/>
          </a:solidFill>
          <a:latin typeface="+mj-lt"/>
          <a:ea typeface="+mn-ea"/>
          <a:cs typeface="+mn-cs"/>
        </a:defRPr>
      </a:lvl7pPr>
      <a:lvl8pPr marL="14400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A283C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>
          <p15:clr>
            <a:srgbClr val="F26B43"/>
          </p15:clr>
        </p15:guide>
        <p15:guide id="2" pos="7335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orient="horz" pos="3680">
          <p15:clr>
            <a:srgbClr val="F26B43"/>
          </p15:clr>
        </p15:guide>
        <p15:guide id="7" orient="horz" pos="4065">
          <p15:clr>
            <a:srgbClr val="F26B43"/>
          </p15:clr>
        </p15:guide>
        <p15:guide id="8" orient="horz" pos="828">
          <p15:clr>
            <a:srgbClr val="F26B43"/>
          </p15:clr>
        </p15:guide>
        <p15:guide id="9" pos="3669">
          <p15:clr>
            <a:srgbClr val="F26B43"/>
          </p15:clr>
        </p15:guide>
        <p15:guide id="10" pos="40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ccollab.ca/images/9/95/SC2G_Simple_Complex_UseCases_Assessment_for_Partners.xls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wiki.gccollab.ca/images/9/95/SC2G_Simple_Complex_UseCases_Assessment_for_Partners.xlsx" TargetMode="External"/><Relationship Id="rId2" Type="http://schemas.openxmlformats.org/officeDocument/2006/relationships/hyperlink" Target="https://wiki.gccollab.ca/images/9/95/SC2G_Simple_Complex_UseCases_Assessment_for_Partners.xls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cloudcustomerengagement-lengagementalaclienteleinfonuagique@ssc-spc.gc.ca" TargetMode="External"/><Relationship Id="rId4" Type="http://schemas.openxmlformats.org/officeDocument/2006/relationships/hyperlink" Target="https://can01.safelinks.protection.outlook.com/?url=https%3A%2F%2Fservice.ssc-spc.gc.ca%2Fen%2Fservices%2Fsolution-advisory%2Fcloud-advisory-service&amp;data=05%7C01%7Cjun.hj.hu%40ssc-spc.gc.ca%7C47abb0f95c204d26f20a08db56d43bd9%7Cd05bc19494bf4ad6ae2e1db0f2e38f5e%7C0%7C0%7C638199241782943000%7CUnknown%7CTWFpbGZsb3d8eyJWIjoiMC4wLjAwMDAiLCJQIjoiV2luMzIiLCJBTiI6Ik1haWwiLCJXVCI6Mn0%3D%7C3000%7C%7C%7C&amp;sdata=34HAVIZJWHSBqxElIxg7m8wO4TSWRPeun00yt5R76pE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512763"/>
            <a:ext cx="8046872" cy="1452837"/>
          </a:xfrm>
        </p:spPr>
        <p:txBody>
          <a:bodyPr/>
          <a:lstStyle/>
          <a:p>
            <a:r>
              <a:rPr lang="en-US" dirty="0"/>
              <a:t>SC2G Day 2 Simple Change Process &amp; Frequently Asked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862" y="1978819"/>
            <a:ext cx="9440426" cy="917639"/>
          </a:xfrm>
        </p:spPr>
        <p:txBody>
          <a:bodyPr/>
          <a:lstStyle/>
          <a:p>
            <a:r>
              <a:rPr lang="en-US" dirty="0"/>
              <a:t>For information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E96E2-05CB-4F8E-81EF-85BEFBCD4C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May 17</a:t>
            </a:r>
            <a:r>
              <a:rPr lang="en-US" baseline="30000" dirty="0"/>
              <a:t>th</a:t>
            </a:r>
            <a:r>
              <a:rPr lang="en-US" dirty="0"/>
              <a:t> , 2023 </a:t>
            </a:r>
            <a:endParaRPr lang="en-CA" dirty="0"/>
          </a:p>
        </p:txBody>
      </p:sp>
      <p:pic>
        <p:nvPicPr>
          <p:cNvPr id="5" name="__EngageSlideDescription__" descr="slide description : Slide description for Business Case">
            <a:extLst>
              <a:ext uri="{FF2B5EF4-FFF2-40B4-BE49-F238E27FC236}">
                <a16:creationId xmlns:a16="http://schemas.microsoft.com/office/drawing/2014/main" id="{BA238740-0DEC-4858-94FF-E6A33BF7E6A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3292162"/>
            <a:ext cx="12700" cy="12700"/>
          </a:xfrm>
          <a:prstGeom prst="rect">
            <a:avLst/>
          </a:prstGeom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04AD37-EA43-52BB-283A-82C5E61A1FEC}"/>
              </a:ext>
            </a:extLst>
          </p:cNvPr>
          <p:cNvSpPr txBox="1"/>
          <p:nvPr/>
        </p:nvSpPr>
        <p:spPr>
          <a:xfrm>
            <a:off x="9264192" y="393730"/>
            <a:ext cx="20008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277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pic>
        <p:nvPicPr>
          <p:cNvPr id="12" name="__EngageSlideDescription__" descr="slide description : Slide description for Contents">
            <a:extLst>
              <a:ext uri="{FF2B5EF4-FFF2-40B4-BE49-F238E27FC236}">
                <a16:creationId xmlns:a16="http://schemas.microsoft.com/office/drawing/2014/main" id="{27D12D23-9BAB-44C3-96E5-BC434D259A4D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90575" y="1095760"/>
            <a:ext cx="12700" cy="12700"/>
          </a:xfrm>
          <a:prstGeom prst="rect">
            <a:avLst/>
          </a:prstGeom>
          <a:ln/>
        </p:spPr>
      </p:pic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1205665" y="1564232"/>
            <a:ext cx="600933" cy="600933"/>
          </a:xfrm>
          <a:prstGeom prst="rect">
            <a:avLst/>
          </a:prstGeom>
          <a:solidFill>
            <a:srgbClr val="453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1513" y="1661463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Context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205665" y="2326184"/>
            <a:ext cx="600933" cy="600933"/>
          </a:xfrm>
          <a:prstGeom prst="rect">
            <a:avLst/>
          </a:prstGeom>
          <a:solidFill>
            <a:srgbClr val="C91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2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205665" y="3088138"/>
            <a:ext cx="600933" cy="600933"/>
          </a:xfrm>
          <a:prstGeom prst="rect">
            <a:avLst/>
          </a:prstGeom>
          <a:solidFill>
            <a:srgbClr val="057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9298" y="2409513"/>
            <a:ext cx="7265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SC2G Simple Change Process for SC2G Connected Partners </a:t>
            </a: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205665" y="3857372"/>
            <a:ext cx="600933" cy="600933"/>
          </a:xfrm>
          <a:prstGeom prst="rect">
            <a:avLst/>
          </a:prstGeom>
          <a:solidFill>
            <a:srgbClr val="2A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6598" y="3215345"/>
            <a:ext cx="4945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SC2G Day 2 Change Request Use Cases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31513" y="3957783"/>
            <a:ext cx="4272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Frequently Asked Questions (FAQs)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21CEFF8-CFD3-49B7-BE3E-D9714FD46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07A8F-D2D1-ABA3-F942-37645C540EA9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4789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B1E55B-AB94-4770-9EB4-A1EF3C5F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en-CA" dirty="0"/>
          </a:p>
        </p:txBody>
      </p:sp>
      <p:pic>
        <p:nvPicPr>
          <p:cNvPr id="3" name="__EngageSlideDescription__" descr="slide description : Slide description for Results">
            <a:extLst>
              <a:ext uri="{FF2B5EF4-FFF2-40B4-BE49-F238E27FC236}">
                <a16:creationId xmlns:a16="http://schemas.microsoft.com/office/drawing/2014/main" id="{987BFE75-0A97-4567-B0E7-C4841E6B27D7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1095760"/>
            <a:ext cx="12700" cy="12700"/>
          </a:xfrm>
          <a:prstGeom prst="rect">
            <a:avLst/>
          </a:prstGeom>
          <a:ln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105FE5-D23A-FAFA-014B-0DCFC14D8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F06422-FE01-18C5-A449-B25DE0B2D64B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9C3B5-11D9-2911-7FB8-3604A92C4E09}"/>
              </a:ext>
            </a:extLst>
          </p:cNvPr>
          <p:cNvSpPr txBox="1"/>
          <p:nvPr/>
        </p:nvSpPr>
        <p:spPr>
          <a:xfrm>
            <a:off x="701510" y="1319332"/>
            <a:ext cx="10360355" cy="4446973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The current Shared Services Canada (SSC) model requires SSC Partners to submit Secure Cloud to Ground (SC2G) Day 2 changes for a new application via a Business Requirement Document (BRD) basis utilizing the current cost recovery processes.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SSC Cloud Product Management and Services Directorate (CPMSD) provides guidance around assessing whether a new application can follow the Simple versus the Complex intake process to be onboarded as part of the Day 2 operational activities for SC2G connected Partners.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In 2023 Q3, </a:t>
            </a:r>
            <a:r>
              <a:rPr lang="en-US" dirty="0">
                <a:cs typeface="Arial" pitchFamily="34" charset="0"/>
              </a:rPr>
              <a:t>a 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pilot process was established with a couple Partners to enable pilot </a:t>
            </a:r>
            <a:r>
              <a:rPr lang="en-US" dirty="0">
                <a:cs typeface="Arial" pitchFamily="34" charset="0"/>
              </a:rPr>
              <a:t>Partners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 to submit Simple change requests via the existing Change Management (CM) process. The pilot showed that it </a:t>
            </a:r>
            <a:r>
              <a:rPr lang="en-US" dirty="0">
                <a:cs typeface="Arial" pitchFamily="34" charset="0"/>
              </a:rPr>
              <a:t>s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ignificantly reduced overall delivery time by using the CM process only instead of the BRD process.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cs typeface="Arial" pitchFamily="34" charset="0"/>
              </a:rPr>
              <a:t>Based on the lessons learned from the pilot, SSC recently approves a way forward process that will be used for all SC2G connected Partners for SC2G Day 2 simple changes.</a:t>
            </a:r>
          </a:p>
          <a:p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0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9144-0267-223C-8BE7-3F059CD9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SC2G Simple Change Process for SC2G connected Partners 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0BD432-EAD2-68C2-123F-3B8467314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CDC260-B61B-1982-34BF-33DA1E7C0FB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253320" y="1881785"/>
            <a:ext cx="2683822" cy="33855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Roles &amp; Responsibilities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1D94C5-1E9E-C855-F5E9-70BC625E0A0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359255" y="1741515"/>
            <a:ext cx="1796376" cy="5847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High-Level Flow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(Notional)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7D4C86-ED5B-13CA-ECF8-5C4613096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17" y="2490774"/>
            <a:ext cx="4771645" cy="329014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9CFA3F-2FFA-82B1-742F-F70891965137}"/>
              </a:ext>
            </a:extLst>
          </p:cNvPr>
          <p:cNvSpPr txBox="1"/>
          <p:nvPr/>
        </p:nvSpPr>
        <p:spPr>
          <a:xfrm>
            <a:off x="481154" y="1207700"/>
            <a:ext cx="111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Partner Self-Service + SSC support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1CE6CA06-9AA6-FDBC-3DD9-57A426E00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23787"/>
              </p:ext>
            </p:extLst>
          </p:nvPr>
        </p:nvGraphicFramePr>
        <p:xfrm>
          <a:off x="6514482" y="2599410"/>
          <a:ext cx="4166282" cy="29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701">
                  <a:extLst>
                    <a:ext uri="{9D8B030D-6E8A-4147-A177-3AD203B41FA5}">
                      <a16:colId xmlns:a16="http://schemas.microsoft.com/office/drawing/2014/main" val="262106215"/>
                    </a:ext>
                  </a:extLst>
                </a:gridCol>
                <a:gridCol w="1375581">
                  <a:extLst>
                    <a:ext uri="{9D8B030D-6E8A-4147-A177-3AD203B41FA5}">
                      <a16:colId xmlns:a16="http://schemas.microsoft.com/office/drawing/2014/main" val="1733227375"/>
                    </a:ext>
                  </a:extLst>
                </a:gridCol>
              </a:tblGrid>
              <a:tr h="350415">
                <a:tc>
                  <a:txBody>
                    <a:bodyPr/>
                    <a:lstStyle/>
                    <a:p>
                      <a:r>
                        <a:rPr lang="en-US" sz="1100" dirty="0"/>
                        <a:t>Item</a:t>
                      </a:r>
                      <a:endParaRPr lang="en-CA" sz="1100" dirty="0"/>
                    </a:p>
                  </a:txBody>
                  <a:tcPr>
                    <a:solidFill>
                      <a:srgbClr val="006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Responsible</a:t>
                      </a:r>
                      <a:endParaRPr lang="en-CA" sz="1100" dirty="0"/>
                    </a:p>
                  </a:txBody>
                  <a:tcPr>
                    <a:solidFill>
                      <a:srgbClr val="006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689448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Provide information and advise Partners on the new process for Simple SC2G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36249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Maintain SC2G Simple vs Complex change use cases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35031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Assess change request to determine it is Simple or Complex using SSC provided use cases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283879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Submit Simple change request to SSC CM process with required documents, e.g. workload intake form (WIF)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73632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Determine and inform any exception for a change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43006"/>
                  </a:ext>
                </a:extLst>
              </a:tr>
              <a:tr h="281267">
                <a:tc>
                  <a:txBody>
                    <a:bodyPr/>
                    <a:lstStyle/>
                    <a:p>
                      <a:r>
                        <a:rPr lang="en-US" sz="1000" dirty="0"/>
                        <a:t>Implement the Simple change requests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368671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C0B96F17-AFDD-0E14-96B7-7434214DB145}"/>
              </a:ext>
            </a:extLst>
          </p:cNvPr>
          <p:cNvGrpSpPr/>
          <p:nvPr/>
        </p:nvGrpSpPr>
        <p:grpSpPr>
          <a:xfrm>
            <a:off x="9620802" y="3075515"/>
            <a:ext cx="695925" cy="166150"/>
            <a:chOff x="5985745" y="4561363"/>
            <a:chExt cx="1454285" cy="37708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260ECA0-0F8C-A26C-8918-16F4B2FC28FF}"/>
                </a:ext>
              </a:extLst>
            </p:cNvPr>
            <p:cNvSpPr/>
            <p:nvPr/>
          </p:nvSpPr>
          <p:spPr>
            <a:xfrm>
              <a:off x="5985745" y="4593212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7" name="SSC Leaf">
              <a:extLst>
                <a:ext uri="{FF2B5EF4-FFF2-40B4-BE49-F238E27FC236}">
                  <a16:creationId xmlns:a16="http://schemas.microsoft.com/office/drawing/2014/main" id="{1D4CBE54-EF81-B992-5213-94F0FBD2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BA137A8-2F7A-869D-9928-54EE252500A1}"/>
              </a:ext>
            </a:extLst>
          </p:cNvPr>
          <p:cNvGrpSpPr/>
          <p:nvPr/>
        </p:nvGrpSpPr>
        <p:grpSpPr>
          <a:xfrm>
            <a:off x="9620802" y="4936149"/>
            <a:ext cx="697397" cy="152117"/>
            <a:chOff x="6007129" y="4553339"/>
            <a:chExt cx="1457361" cy="345232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0AD8F1C-B5B9-334C-F8E2-DEDB209EC194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0" name="SSC Leaf">
              <a:extLst>
                <a:ext uri="{FF2B5EF4-FFF2-40B4-BE49-F238E27FC236}">
                  <a16:creationId xmlns:a16="http://schemas.microsoft.com/office/drawing/2014/main" id="{58456459-AD78-608A-1346-9D8EC6D5E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5D20BD-4A99-F3BA-2722-6C56FA23B934}"/>
              </a:ext>
            </a:extLst>
          </p:cNvPr>
          <p:cNvGrpSpPr/>
          <p:nvPr/>
        </p:nvGrpSpPr>
        <p:grpSpPr>
          <a:xfrm>
            <a:off x="9620802" y="5291454"/>
            <a:ext cx="697397" cy="152117"/>
            <a:chOff x="6007129" y="4553339"/>
            <a:chExt cx="1457361" cy="34523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1C15E174-6642-84AF-32D8-D0BCFBA6ECE9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3" name="SSC Leaf">
              <a:extLst>
                <a:ext uri="{FF2B5EF4-FFF2-40B4-BE49-F238E27FC236}">
                  <a16:creationId xmlns:a16="http://schemas.microsoft.com/office/drawing/2014/main" id="{BF8AE52C-6F83-63F2-4933-0004E8EE1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CB9D0E8-D2E2-E2C1-7744-4649351E294A}"/>
              </a:ext>
            </a:extLst>
          </p:cNvPr>
          <p:cNvSpPr/>
          <p:nvPr/>
        </p:nvSpPr>
        <p:spPr>
          <a:xfrm>
            <a:off x="9622275" y="3943482"/>
            <a:ext cx="695924" cy="1521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Partner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7C8149C-872E-0D82-EB62-C702094BEBEF}"/>
              </a:ext>
            </a:extLst>
          </p:cNvPr>
          <p:cNvSpPr/>
          <p:nvPr/>
        </p:nvSpPr>
        <p:spPr>
          <a:xfrm>
            <a:off x="9622275" y="4495590"/>
            <a:ext cx="695924" cy="1521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Partner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1FB3E5F-EA10-949D-A7C6-63F370481ACD}"/>
              </a:ext>
            </a:extLst>
          </p:cNvPr>
          <p:cNvGrpSpPr/>
          <p:nvPr/>
        </p:nvGrpSpPr>
        <p:grpSpPr>
          <a:xfrm>
            <a:off x="9631802" y="3467826"/>
            <a:ext cx="697397" cy="152117"/>
            <a:chOff x="6007129" y="4553339"/>
            <a:chExt cx="1457361" cy="34523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219EA9D8-D92B-930A-6304-9430903C5685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30" name="SSC Leaf">
              <a:extLst>
                <a:ext uri="{FF2B5EF4-FFF2-40B4-BE49-F238E27FC236}">
                  <a16:creationId xmlns:a16="http://schemas.microsoft.com/office/drawing/2014/main" id="{93D1D73F-755B-64BD-A1D9-BFC1566B2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7EDE35-8326-30F6-C6DD-343147CFCF9C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09667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17079-16EA-613E-759B-ADEF1FB1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SC2G Day 2 Change Request Use Cases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533E57-A112-DD8F-0F2C-33FB46368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C39F1-00BF-2121-383E-C6A6454B088F}"/>
              </a:ext>
            </a:extLst>
          </p:cNvPr>
          <p:cNvSpPr txBox="1"/>
          <p:nvPr/>
        </p:nvSpPr>
        <p:spPr>
          <a:xfrm>
            <a:off x="3500619" y="5822182"/>
            <a:ext cx="32540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/>
              <a:t>CAP - Cloud Access Point</a:t>
            </a:r>
          </a:p>
          <a:p>
            <a:r>
              <a:rPr lang="en-CA" sz="800" dirty="0"/>
              <a:t>TIP - Trusted Interconnection Point</a:t>
            </a:r>
          </a:p>
          <a:p>
            <a:r>
              <a:rPr lang="en-CA" sz="800" dirty="0"/>
              <a:t>EPS - Enterprise Perimeter Security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CC7A92-A2F8-F11B-C8F5-48E765281EB6}"/>
              </a:ext>
            </a:extLst>
          </p:cNvPr>
          <p:cNvSpPr txBox="1"/>
          <p:nvPr/>
        </p:nvSpPr>
        <p:spPr>
          <a:xfrm>
            <a:off x="5874136" y="5831961"/>
            <a:ext cx="2962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/>
              <a:t>PCAP - Physical Cloud Access Point</a:t>
            </a:r>
          </a:p>
          <a:p>
            <a:r>
              <a:rPr lang="en-CA" sz="800" dirty="0"/>
              <a:t>VCAP - Virtual Cloud Access Point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D53D24-5365-7447-DF21-939E82C62E08}"/>
              </a:ext>
            </a:extLst>
          </p:cNvPr>
          <p:cNvSpPr txBox="1"/>
          <p:nvPr/>
        </p:nvSpPr>
        <p:spPr>
          <a:xfrm>
            <a:off x="2283127" y="5800463"/>
            <a:ext cx="134874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900" b="1" dirty="0"/>
              <a:t>Acronyms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AE8C0E-D701-E702-2720-5272E3198E16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7C7ADE-8018-E782-579F-B33D2229B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02674"/>
              </p:ext>
            </p:extLst>
          </p:nvPr>
        </p:nvGraphicFramePr>
        <p:xfrm>
          <a:off x="1418071" y="1270308"/>
          <a:ext cx="8631141" cy="4323967"/>
        </p:xfrm>
        <a:graphic>
          <a:graphicData uri="http://schemas.openxmlformats.org/drawingml/2006/table">
            <a:tbl>
              <a:tblPr/>
              <a:tblGrid>
                <a:gridCol w="432757">
                  <a:extLst>
                    <a:ext uri="{9D8B030D-6E8A-4147-A177-3AD203B41FA5}">
                      <a16:colId xmlns:a16="http://schemas.microsoft.com/office/drawing/2014/main" val="2492267903"/>
                    </a:ext>
                  </a:extLst>
                </a:gridCol>
                <a:gridCol w="6107192">
                  <a:extLst>
                    <a:ext uri="{9D8B030D-6E8A-4147-A177-3AD203B41FA5}">
                      <a16:colId xmlns:a16="http://schemas.microsoft.com/office/drawing/2014/main" val="219291495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059953646"/>
                    </a:ext>
                  </a:extLst>
                </a:gridCol>
                <a:gridCol w="993912">
                  <a:extLst>
                    <a:ext uri="{9D8B030D-6E8A-4147-A177-3AD203B41FA5}">
                      <a16:colId xmlns:a16="http://schemas.microsoft.com/office/drawing/2014/main" val="4292835521"/>
                    </a:ext>
                  </a:extLst>
                </a:gridCol>
              </a:tblGrid>
              <a:tr h="533383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Use Cases in SC2G Context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BRD Required?</a:t>
                      </a:r>
                      <a:b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Yes/No</a:t>
                      </a:r>
                      <a:endParaRPr lang="en-CA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Simple /</a:t>
                      </a:r>
                    </a:p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3050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on-prem Legacy Data Center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56574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on-prem Legacy Data Center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357205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Tenant configuration (template creation,  IDS web filtering modification, etc.)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3129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 certificate for CAP TLS Decryption after application certificate renewal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0117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internet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552774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internet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84602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from PCAP to VCAP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23429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between 2 different Partners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71645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Enterprise Data Center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734038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between 2 different Partners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766957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Enterprise Data Center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50908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Tenant Onboarding to Regional Communication Hub (aka: Creating TIP + CAP tenants / VCAP tenant)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2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89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 – SC2G Day 1 / Day 2 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314451"/>
            <a:ext cx="11093450" cy="4838298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b="1" dirty="0"/>
              <a:t>Q: What is SC2G?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SC2G is the short term for Secure Cloud to Ground. SSC’s SC2G service establishes private, dedicated connections from GC data centers to public cloud environments and provides state-of-the-art security capabilities such as end-to-end encryption and monitoring services to respond to cyber threats.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When SSC mentions Day 1 in reference to SC2G, what does this mean?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SC2G Day 1 is usually called “SC2G onboarding”. It is a project activity where SC2G-required infrastructure and connectivity to Cloud Service Provider(CSP) are established, and one application is onboarded into the new infrastructure.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When SSC mentions Day 2 in reference to SC2G, what does this mean?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SC2G Day 2 is an operational activity after SC2G onboarding is complete. It includes deployment of new application(s) on existing SC2G enabled CSP, or changes of existing onboarded applications on existing SC2G enabled CSP.</a:t>
            </a:r>
          </a:p>
          <a:p>
            <a:pPr lvl="1"/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70794-33CF-722B-18F0-9636F915439F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96603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0581603" cy="507242"/>
          </a:xfrm>
        </p:spPr>
        <p:txBody>
          <a:bodyPr/>
          <a:lstStyle/>
          <a:p>
            <a:r>
              <a:rPr lang="en-US" dirty="0"/>
              <a:t>FAQ – SC2G Day 2 Simple &amp; Complex Changes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6" y="1323327"/>
            <a:ext cx="11092068" cy="5258115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b="1" dirty="0"/>
              <a:t>Q: What are SC2G Day 2 Simple and Complex changes?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SC2G Day 2 change requests are grouped into two categories: Simple and Complex. In general, a Simple change would require minimal integration and operational activities from SSC and the Partner to enable. It normally requires only one SSC service line to implement. A Complex change would require multiple service lines to enable, and/or additional on-prem integration, and/or engineering review.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What are the intake methods for SC2G Day 2 Simple and Complex changes?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For SC2G Day 2 Complex changes, Partners need to submit to SSC a BRD utilizing the current cost recovery processes. For SC2G Day 2 Simple changes, BRD is not required, and Partners need to submit a ticket via existing SSC change management process.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How do I know if a SC2G change is Simple or Complex?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SSC has developed some Simple/Complex use cases (Slide 5) and an </a:t>
            </a:r>
            <a:r>
              <a:rPr lang="en-US" dirty="0">
                <a:hlinkClick r:id="rId2"/>
              </a:rPr>
              <a:t>assessment tool</a:t>
            </a:r>
            <a:r>
              <a:rPr lang="en-US" dirty="0"/>
              <a:t>. They can help Partners to determine if a change is Simple or Complex.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/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2CFFFF-06FC-36C4-B0A8-1D6EFB2C3E38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223544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0581603" cy="507242"/>
          </a:xfrm>
        </p:spPr>
        <p:txBody>
          <a:bodyPr/>
          <a:lstStyle/>
          <a:p>
            <a:r>
              <a:rPr lang="en-US" dirty="0"/>
              <a:t>FAQ – SC2G Day 2 Simple Change Process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6" y="1323327"/>
            <a:ext cx="10589981" cy="5258115"/>
          </a:xfrm>
        </p:spPr>
        <p:txBody>
          <a:bodyPr/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Will SC2G Day 2 Simple changes have a cost from Partners?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No. There is no cost from Partners for SC2G Day 2 Simple change requests.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Will SC2G Day 2 Simple change process replace SSC existing change management process?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No, SC2G Day 2 Simple change process leverages the existing SSC change management. It will not replace or modify the existing process.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Will SC2G Day 2 Simple change process waive the requirement of approval of a change?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No. The existing change management (CM) process will not be changed for SC2G Day 2 Simple change requests. If Executive sign off is required for a change in the CM process, then it is still needed for a Simple change request.  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/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F889C-6FE9-5BFD-4E93-6A7889EA2DA2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53409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0581603" cy="507242"/>
          </a:xfrm>
        </p:spPr>
        <p:txBody>
          <a:bodyPr/>
          <a:lstStyle/>
          <a:p>
            <a:r>
              <a:rPr lang="en-US" dirty="0"/>
              <a:t>FAQ – SC2G Day 2 Simple Change Process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6" y="1323327"/>
            <a:ext cx="10796907" cy="5258115"/>
          </a:xfrm>
        </p:spPr>
        <p:txBody>
          <a:bodyPr/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Who will determine if a change is Simple and submit a CM ticket?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Partners will assess a SC2G Day 2 change by using SSC-provided </a:t>
            </a:r>
            <a:r>
              <a:rPr lang="en-US" dirty="0">
                <a:hlinkClick r:id="rId2"/>
              </a:rPr>
              <a:t>SC2G Day 2 use cases assessment tool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and submit a CM ticket for a Simple change to SSC. Exceptionally during or before implementation, if SSC service line determines a Simple change to be Complex, SSC will advise the Partner to cancel the ticket and submit a BRD.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Who will complete documents required for a Simple change request?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Partners will be responsible for creating or completing any required documents for a Simple change request including Workload Intake Form (WIF).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Who I can contact if I have any question or need help for SC2G Day 2 Simple change process?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You can always consult SSC </a:t>
            </a:r>
            <a:r>
              <a:rPr lang="en-US" dirty="0">
                <a:hlinkClick r:id="rId4"/>
              </a:rPr>
              <a:t>Cloud Advisory Service (CAS) </a:t>
            </a:r>
            <a:r>
              <a:rPr lang="en-US" dirty="0"/>
              <a:t>by reaching out to </a:t>
            </a: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5"/>
              </a:rPr>
              <a:t>cloudcustomerengagement-lengagementalaclienteleinfonuagique@ssc-spc.gc.ca</a:t>
            </a: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/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015E70-3BD7-1529-3E7E-1E64CE215324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2644123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242776|-3597133|-16420177|-14014404|-13941548|Shared Services Canada&quot;,&quot;Id&quot;:&quot;646518dd3346430564763667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1_Office Theme">
  <a:themeElements>
    <a:clrScheme name="SSC-SPC 2021">
      <a:dk1>
        <a:srgbClr val="2A283C"/>
      </a:dk1>
      <a:lt1>
        <a:sysClr val="window" lastClr="FFFFFF"/>
      </a:lt1>
      <a:dk2>
        <a:srgbClr val="515068"/>
      </a:dk2>
      <a:lt2>
        <a:srgbClr val="FFFFFF"/>
      </a:lt2>
      <a:accent1>
        <a:srgbClr val="4530A8"/>
      </a:accent1>
      <a:accent2>
        <a:srgbClr val="C91CB3"/>
      </a:accent2>
      <a:accent3>
        <a:srgbClr val="0572AF"/>
      </a:accent3>
      <a:accent4>
        <a:srgbClr val="2A283C"/>
      </a:accent4>
      <a:accent5>
        <a:srgbClr val="2B44D4"/>
      </a:accent5>
      <a:accent6>
        <a:srgbClr val="47476C"/>
      </a:accent6>
      <a:hlink>
        <a:srgbClr val="0070C0"/>
      </a:hlink>
      <a:folHlink>
        <a:srgbClr val="8F32F6"/>
      </a:folHlink>
    </a:clrScheme>
    <a:fontScheme name="SSC-SPC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F33E53D-8837-425B-9B83-291EFA634C57}" vid="{01F780DE-892C-4491-A10E-8EBE10EF6D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6450</TotalTime>
  <Words>1262</Words>
  <Application>Microsoft Office PowerPoint</Application>
  <PresentationFormat>Widescreen</PresentationFormat>
  <Paragraphs>145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1_Office Theme</vt:lpstr>
      <vt:lpstr>SC2G Day 2 Simple Change Process &amp; Frequently Asked Questions</vt:lpstr>
      <vt:lpstr>Contents</vt:lpstr>
      <vt:lpstr>Context</vt:lpstr>
      <vt:lpstr>SC2G Simple Change Process for SC2G connected Partners </vt:lpstr>
      <vt:lpstr>SC2G Day 2 Change Request Use Cases</vt:lpstr>
      <vt:lpstr>FAQ – SC2G Day 1 / Day 2 </vt:lpstr>
      <vt:lpstr>FAQ – SC2G Day 2 Simple &amp; Complex Changes</vt:lpstr>
      <vt:lpstr>FAQ – SC2G Day 2 Simple Change Process</vt:lpstr>
      <vt:lpstr>FAQ – SC2G Day 2 Simple Change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</dc:title>
  <dc:creator>sam</dc:creator>
  <cp:lastModifiedBy>Hu, Jun HJ (SSC/SPC)</cp:lastModifiedBy>
  <cp:revision>345</cp:revision>
  <dcterms:created xsi:type="dcterms:W3CDTF">2016-04-28T20:17:11Z</dcterms:created>
  <dcterms:modified xsi:type="dcterms:W3CDTF">2023-05-17T18:11:41Z</dcterms:modified>
</cp:coreProperties>
</file>