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1"/>
  </p:notesMasterIdLst>
  <p:handoutMasterIdLst>
    <p:handoutMasterId r:id="rId22"/>
  </p:handoutMasterIdLst>
  <p:sldIdLst>
    <p:sldId id="364" r:id="rId2"/>
    <p:sldId id="325" r:id="rId3"/>
    <p:sldId id="367" r:id="rId4"/>
    <p:sldId id="366" r:id="rId5"/>
    <p:sldId id="278" r:id="rId6"/>
    <p:sldId id="360" r:id="rId7"/>
    <p:sldId id="365" r:id="rId8"/>
    <p:sldId id="351" r:id="rId9"/>
    <p:sldId id="352" r:id="rId10"/>
    <p:sldId id="361" r:id="rId11"/>
    <p:sldId id="362" r:id="rId12"/>
    <p:sldId id="368" r:id="rId13"/>
    <p:sldId id="371" r:id="rId14"/>
    <p:sldId id="372" r:id="rId15"/>
    <p:sldId id="340" r:id="rId16"/>
    <p:sldId id="357" r:id="rId17"/>
    <p:sldId id="337" r:id="rId18"/>
    <p:sldId id="369" r:id="rId19"/>
    <p:sldId id="370"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82" autoAdjust="0"/>
    <p:restoredTop sz="55655" autoAdjust="0"/>
  </p:normalViewPr>
  <p:slideViewPr>
    <p:cSldViewPr snapToObjects="1" showGuides="1">
      <p:cViewPr varScale="1">
        <p:scale>
          <a:sx n="83" d="100"/>
          <a:sy n="83" d="100"/>
        </p:scale>
        <p:origin x="77" y="744"/>
      </p:cViewPr>
      <p:guideLst>
        <p:guide orient="horz" pos="2160"/>
        <p:guide pos="2880"/>
      </p:guideLst>
    </p:cSldViewPr>
  </p:slideViewPr>
  <p:notesTextViewPr>
    <p:cViewPr>
      <p:scale>
        <a:sx n="3" d="2"/>
        <a:sy n="3" d="2"/>
      </p:scale>
      <p:origin x="0" y="-528"/>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7"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EYzO9OcBxNg" TargetMode="External"/><Relationship Id="rId5" Type="http://schemas.openxmlformats.org/officeDocument/2006/relationships/hyperlink" Target="https://www.youtube.com/watch?v=IC3AcItKc3U" TargetMode="External"/><Relationship Id="rId4" Type="http://schemas.openxmlformats.org/officeDocument/2006/relationships/hyperlink" Target="https://upload.wikimedia.org/wikipedia/commons/a/ae/Comparison_of_nanomaterials_sizes.jpg"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www.presencing.com/theoryu" TargetMode="External"/><Relationship Id="rId7" Type="http://schemas.openxmlformats.org/officeDocument/2006/relationships/hyperlink" Target="https://www.presencing.org/aboutus/sp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presencinginstitute.org/" TargetMode="External"/><Relationship Id="rId4" Type="http://schemas.openxmlformats.org/officeDocument/2006/relationships/hyperlink" Target="https://www.presencing.com/overview" TargetMode="External"/><Relationship Id="rId9" Type="http://schemas.openxmlformats.org/officeDocument/2006/relationships/hyperlink" Target="https://www.youtube.com/watch?v=uo8Yo4UE6g0"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u-school.org/presencing" TargetMode="External"/><Relationship Id="rId3" Type="http://schemas.openxmlformats.org/officeDocument/2006/relationships/hyperlink" Target="https://www.presencing.org/aboutus/spt" TargetMode="External"/><Relationship Id="rId7" Type="http://schemas.openxmlformats.org/officeDocument/2006/relationships/hyperlink" Target="https://instituteformindfulleadership.org/guided-reflection-finding-win-win-win-solu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gF8wV9OlUHc" TargetMode="External"/><Relationship Id="rId11" Type="http://schemas.openxmlformats.org/officeDocument/2006/relationships/hyperlink" Target="https://www.u-school.org/resources" TargetMode="External"/><Relationship Id="rId5" Type="http://schemas.openxmlformats.org/officeDocument/2006/relationships/hyperlink" Target="https://www.youtube.com/watch?v=uo8Yo4UE6g0" TargetMode="External"/><Relationship Id="rId10" Type="http://schemas.openxmlformats.org/officeDocument/2006/relationships/hyperlink" Target="https://www.u-school.org/u-school" TargetMode="External"/><Relationship Id="rId4" Type="http://schemas.openxmlformats.org/officeDocument/2006/relationships/hyperlink" Target="https://www.presencing.org/#/aboutus/theory-u" TargetMode="External"/><Relationship Id="rId9" Type="http://schemas.openxmlformats.org/officeDocument/2006/relationships/hyperlink" Target="https://www.u-school.org/theory-u"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atlasoftheuniverse.com/universe.html" TargetMode="External"/><Relationship Id="rId4" Type="http://schemas.openxmlformats.org/officeDocument/2006/relationships/hyperlink" Target="https://en.wikipedia.org/wiki/Univers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izes.jp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upload.wikimedia.org/wikipedia/commons/a/ae/Comparison_of_nanomaterials_s%20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www.youtube.com/watch?v=IC3AcItKc3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healthline.com/health/breathing-exercise" TargetMode="External"/><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interpersonal-relationship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healthline.com/health/depression/recognizing-symptoms" TargetMode="External"/><Relationship Id="rId5" Type="http://schemas.openxmlformats.org/officeDocument/2006/relationships/hyperlink" Target="https://www.ncbi.nlm.nih.gov/pmc/articles/PMC6418017/" TargetMode="External"/><Relationship Id="rId10" Type="http://schemas.openxmlformats.org/officeDocument/2006/relationships/hyperlink" Target="https://www.healthline.com/health/body-scan-meditation" TargetMode="External"/><Relationship Id="rId4" Type="http://schemas.openxmlformats.org/officeDocument/2006/relationships/hyperlink" Target="https://www.healthline.com/health/how-to-calm-down" TargetMode="External"/><Relationship Id="rId9" Type="http://schemas.openxmlformats.org/officeDocument/2006/relationships/hyperlink" Target="https://www.healthline.com/health/grounding-techniqu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fr-CA" dirty="0" smtClean="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r>
              <a:rPr lang="fr-CA" baseline="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smtClean="0"/>
              <a:t>Prepping</a:t>
            </a:r>
            <a:r>
              <a:rPr lang="fr-CA" dirty="0" smtClean="0"/>
              <a:t> for</a:t>
            </a:r>
            <a:r>
              <a:rPr lang="fr-CA" baseline="0" dirty="0" smtClean="0"/>
              <a:t> the session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smtClean="0">
                <a:hlinkClick r:id="rId4"/>
              </a:rPr>
              <a:t>https://upload.wikimedia.org/wikipedia/commons/a/ae/Comparison_of_nanomaterials_sizes.jpg</a:t>
            </a:r>
            <a:r>
              <a:rPr lang="en-CA" dirty="0" smtClean="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YouTube Sans"/>
                <a:ea typeface="Calibri" panose="020F0502020204030204" pitchFamily="34" charset="0"/>
                <a:cs typeface="Segoe UI" panose="020B0502040204020203" pitchFamily="34" charset="0"/>
              </a:rPr>
              <a:t>How Big Is a Nanometer – 1:28 </a:t>
            </a:r>
            <a:r>
              <a:rPr lang="en-US" sz="1200" dirty="0" err="1" smtClean="0">
                <a:effectLst/>
                <a:latin typeface="YouTube Sans"/>
                <a:ea typeface="Calibri" panose="020F0502020204030204" pitchFamily="34" charset="0"/>
                <a:cs typeface="Segoe UI" panose="020B0502040204020203" pitchFamily="34" charset="0"/>
              </a:rPr>
              <a:t>mins</a:t>
            </a:r>
            <a:r>
              <a:rPr lang="en-US" sz="1200" dirty="0" smtClean="0">
                <a:effectLst/>
                <a:latin typeface="YouTube Sans"/>
                <a:ea typeface="Calibri" panose="020F0502020204030204" pitchFamily="34" charset="0"/>
                <a:cs typeface="Segoe UI" panose="020B0502040204020203" pitchFamily="34" charset="0"/>
              </a:rPr>
              <a:t>:</a:t>
            </a:r>
            <a:r>
              <a:rPr lang="en-US" sz="1200" baseline="0" dirty="0" smtClean="0">
                <a:effectLst/>
                <a:latin typeface="YouTube Sans"/>
                <a:ea typeface="Calibri" panose="020F0502020204030204" pitchFamily="34" charset="0"/>
                <a:cs typeface="Segoe UI" panose="020B0502040204020203" pitchFamily="34" charset="0"/>
              </a:rPr>
              <a:t> </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ic3acitkc3u"/>
              </a:rPr>
              <a:t>https://www.youtube.com/watch?v=IC3AcItKc3U</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Nano World </a:t>
            </a:r>
            <a:r>
              <a:rPr lang="fr-CA" dirty="0" smtClean="0"/>
              <a:t>– 2 </a:t>
            </a:r>
            <a:r>
              <a:rPr lang="fr-CA" dirty="0" err="1" smtClean="0"/>
              <a:t>mins</a:t>
            </a:r>
            <a:r>
              <a:rPr lang="fr-CA" dirty="0" smtClean="0"/>
              <a:t>: </a:t>
            </a:r>
            <a:r>
              <a:rPr lang="en-US" sz="1200" dirty="0">
                <a:hlinkClick r:id="rId6"/>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Takes about 12 minutes total, we’ll start at minute 4</a:t>
            </a:r>
            <a:r>
              <a:rPr lang="en-CA" baseline="0" dirty="0"/>
              <a:t> </a:t>
            </a:r>
            <a:r>
              <a:rPr lang="en-CA" sz="1200" dirty="0">
                <a:hlinkClick r:id="rId7"/>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a:t>
            </a:r>
            <a:r>
              <a:rPr lang="en-US" dirty="0"/>
              <a:t>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CA" sz="1200" b="1"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fr-CA" sz="1200" dirty="0" smtClean="0"/>
          </a:p>
          <a:p>
            <a:endParaRPr lang="fr-CA" sz="1200" dirty="0" smtClean="0"/>
          </a:p>
          <a:p>
            <a:r>
              <a:rPr lang="fr-CA" sz="1200" b="1" dirty="0" smtClean="0"/>
              <a:t>=== </a:t>
            </a:r>
            <a:r>
              <a:rPr lang="fr-CA" sz="1200" b="1" dirty="0" err="1" smtClean="0"/>
              <a:t>Additional</a:t>
            </a:r>
            <a:r>
              <a:rPr lang="fr-CA" sz="1200" b="1" baseline="0" dirty="0" smtClean="0"/>
              <a:t> </a:t>
            </a:r>
            <a:r>
              <a:rPr lang="fr-CA" sz="1200" b="1" baseline="0" dirty="0" err="1" smtClean="0"/>
              <a:t>Resources</a:t>
            </a:r>
            <a:r>
              <a:rPr lang="fr-CA" sz="1200" b="1" baseline="0" dirty="0" smtClean="0"/>
              <a:t> ===</a:t>
            </a:r>
          </a:p>
          <a:p>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smtClean="0">
                <a:solidFill>
                  <a:srgbClr val="000000"/>
                </a:solidFill>
                <a:effectLst/>
                <a:latin typeface="Roboto" panose="02000000000000000000" pitchFamily="2" charset="0"/>
              </a:rPr>
              <a:t>"In order to operate in the complexity of this century we have to do some inner work." - Otto </a:t>
            </a:r>
            <a:r>
              <a:rPr lang="en-US" sz="1200" i="0" dirty="0" err="1" smtClean="0">
                <a:solidFill>
                  <a:srgbClr val="000000"/>
                </a:solidFill>
                <a:effectLst/>
                <a:latin typeface="Roboto" panose="02000000000000000000" pitchFamily="2" charset="0"/>
              </a:rPr>
              <a:t>Scharmer</a:t>
            </a:r>
            <a:endParaRPr lang="en-US" sz="20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smtClean="0">
                <a:solidFill>
                  <a:srgbClr val="328CA9"/>
                </a:solidFill>
                <a:effectLst/>
                <a:latin typeface="Roboto" panose="02000000000000000000" pitchFamily="2" charset="0"/>
              </a:rPr>
              <a:t>call for a new consciousness and a new collective leadership capacity</a:t>
            </a:r>
            <a:r>
              <a:rPr lang="en-US" b="0" i="0" dirty="0" smtClean="0">
                <a:solidFill>
                  <a:srgbClr val="2FC6B9"/>
                </a:solidFill>
                <a:effectLst/>
                <a:latin typeface="Roboto" panose="02000000000000000000" pitchFamily="2" charset="0"/>
              </a:rPr>
              <a:t> </a:t>
            </a:r>
            <a:r>
              <a:rPr lang="en-US" b="0" i="0" dirty="0" smtClean="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smtClean="0">
              <a:solidFill>
                <a:srgbClr val="000000"/>
              </a:solidFill>
              <a:effectLst/>
              <a:latin typeface="Roboto" panose="02000000000000000000" pitchFamily="2" charset="0"/>
            </a:endParaRPr>
          </a:p>
          <a:p>
            <a:pPr marL="0" indent="0">
              <a:buFont typeface="Arial" panose="020B0604020202020204" pitchFamily="34" charset="0"/>
              <a:buNone/>
            </a:pPr>
            <a:r>
              <a:rPr lang="en-US" b="1" i="0" dirty="0" smtClean="0">
                <a:solidFill>
                  <a:srgbClr val="000000"/>
                </a:solidFill>
                <a:effectLst/>
                <a:latin typeface="Roboto" panose="02000000000000000000" pitchFamily="2" charset="0"/>
              </a:rPr>
              <a:t>--------------</a:t>
            </a:r>
          </a:p>
          <a:p>
            <a:pPr marL="0" indent="0">
              <a:buFont typeface="Arial" panose="020B0604020202020204" pitchFamily="34" charset="0"/>
              <a:buNone/>
            </a:pPr>
            <a:r>
              <a:rPr lang="en-US" b="0" i="0" dirty="0" smtClean="0">
                <a:solidFill>
                  <a:srgbClr val="000000"/>
                </a:solidFill>
                <a:effectLst/>
                <a:latin typeface="Roboto" panose="02000000000000000000" pitchFamily="2" charset="0"/>
              </a:rPr>
              <a:t>The </a:t>
            </a:r>
            <a:r>
              <a:rPr lang="en-US" sz="1200" b="0" i="0" kern="1200" dirty="0" err="1" smtClean="0">
                <a:solidFill>
                  <a:srgbClr val="000000"/>
                </a:solidFill>
                <a:effectLst/>
                <a:latin typeface="Roboto" panose="02000000000000000000" pitchFamily="2" charset="0"/>
                <a:ea typeface="+mn-ea"/>
                <a:cs typeface="+mn-cs"/>
                <a:hlinkClick r:id="rId5">
                  <a:extLst>
                    <a:ext uri="{A12FA001-AC4F-418D-AE19-62706E023703}">
                      <ahyp:hlinkClr xmlns="" xmlns:ahyp="http://schemas.microsoft.com/office/drawing/2018/hyperlinkcolor" xmlns:lc="http://schemas.openxmlformats.org/drawingml/2006/lockedCanvas" val="tx"/>
                    </a:ext>
                  </a:extLst>
                </a:hlinkClick>
              </a:rPr>
              <a:t>Presencing</a:t>
            </a:r>
            <a:r>
              <a:rPr lang="en-US" sz="1200" b="0" i="0" kern="1200" dirty="0" smtClean="0">
                <a:solidFill>
                  <a:srgbClr val="000000"/>
                </a:solidFill>
                <a:effectLst/>
                <a:latin typeface="Roboto" panose="02000000000000000000" pitchFamily="2" charset="0"/>
                <a:ea typeface="+mn-ea"/>
                <a:cs typeface="+mn-cs"/>
                <a:hlinkClick r:id="rId5">
                  <a:extLst>
                    <a:ext uri="{A12FA001-AC4F-418D-AE19-62706E023703}">
                      <ahyp:hlinkClr xmlns="" xmlns:ahyp="http://schemas.microsoft.com/office/drawing/2018/hyperlinkcolor" xmlns:lc="http://schemas.openxmlformats.org/drawingml/2006/lockedCanvas" val="tx"/>
                    </a:ext>
                  </a:extLst>
                </a:hlinkClick>
              </a:rPr>
              <a:t> Institute</a:t>
            </a:r>
            <a:r>
              <a:rPr lang="en-US" sz="1200" b="0" i="0" kern="1200" dirty="0" smtClean="0">
                <a:solidFill>
                  <a:srgbClr val="000000"/>
                </a:solidFill>
                <a:effectLst/>
                <a:latin typeface="Roboto" panose="02000000000000000000" pitchFamily="2" charset="0"/>
                <a:ea typeface="+mn-ea"/>
                <a:cs typeface="+mn-cs"/>
              </a:rPr>
              <a:t> has developed </a:t>
            </a:r>
            <a:r>
              <a:rPr lang="en-US" sz="1200" b="0" i="0" kern="1200" dirty="0" smtClean="0">
                <a:solidFill>
                  <a:srgbClr val="000000"/>
                </a:solidFill>
                <a:effectLst/>
                <a:latin typeface="Roboto" panose="02000000000000000000" pitchFamily="2" charset="0"/>
                <a:ea typeface="+mn-ea"/>
                <a:cs typeface="+mn-cs"/>
                <a:hlinkClick r:id="rId6">
                  <a:extLst>
                    <a:ext uri="{A12FA001-AC4F-418D-AE19-62706E023703}">
                      <ahyp:hlinkClr xmlns="" xmlns:ahyp="http://schemas.microsoft.com/office/drawing/2018/hyperlinkcolor" xmlns:lc="http://schemas.openxmlformats.org/drawingml/2006/lockedCanvas" val="tx"/>
                    </a:ext>
                  </a:extLst>
                </a:hlinkClick>
              </a:rPr>
              <a:t>Theory U</a:t>
            </a:r>
            <a:r>
              <a:rPr lang="en-US" sz="1200" b="0" i="0" kern="1200" dirty="0" smtClean="0">
                <a:solidFill>
                  <a:srgbClr val="000000"/>
                </a:solidFill>
                <a:effectLst/>
                <a:latin typeface="Roboto" panose="02000000000000000000" pitchFamily="2" charset="0"/>
                <a:ea typeface="+mn-ea"/>
                <a:cs typeface="+mn-cs"/>
              </a:rPr>
              <a:t> as a change </a:t>
            </a:r>
            <a:r>
              <a:rPr lang="en-US" b="0" i="0" dirty="0" smtClean="0">
                <a:solidFill>
                  <a:srgbClr val="000000"/>
                </a:solidFill>
                <a:effectLst/>
                <a:latin typeface="Roboto" panose="02000000000000000000" pitchFamily="2" charset="0"/>
              </a:rPr>
              <a:t>framework and set of methodologies that have been used by thousands of organizations and communities worldwide </a:t>
            </a:r>
            <a:r>
              <a:rPr lang="en-US" b="1" i="0" dirty="0" smtClean="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smtClean="0">
                <a:solidFill>
                  <a:srgbClr val="000000"/>
                </a:solidFill>
                <a:effectLst/>
                <a:latin typeface="Roboto" panose="02000000000000000000" pitchFamily="2" charset="0"/>
              </a:rPr>
              <a:t>---------------</a:t>
            </a:r>
          </a:p>
          <a:p>
            <a:pPr marL="0" indent="0">
              <a:buFont typeface="Arial" panose="020B0604020202020204" pitchFamily="34" charset="0"/>
              <a:buNone/>
            </a:pPr>
            <a:r>
              <a:rPr lang="en-US" b="1" i="0" dirty="0" smtClean="0">
                <a:solidFill>
                  <a:srgbClr val="000000"/>
                </a:solidFill>
                <a:effectLst/>
                <a:latin typeface="Roboto" panose="02000000000000000000" pitchFamily="2" charset="0"/>
              </a:rPr>
              <a:t>Theory U</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smtClean="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Theory U offers a method for </a:t>
            </a:r>
            <a:r>
              <a:rPr lang="en-US" b="1" i="0" dirty="0" smtClean="0">
                <a:solidFill>
                  <a:srgbClr val="000000"/>
                </a:solidFill>
                <a:effectLst/>
                <a:latin typeface="Roboto" panose="02000000000000000000" pitchFamily="2" charset="0"/>
              </a:rPr>
              <a:t>rethinking the parts and the whole</a:t>
            </a:r>
            <a:r>
              <a:rPr lang="en-US" b="0" i="0" dirty="0" smtClean="0">
                <a:solidFill>
                  <a:srgbClr val="000000"/>
                </a:solidFill>
                <a:effectLst/>
                <a:latin typeface="Roboto" panose="02000000000000000000" pitchFamily="2" charset="0"/>
              </a:rPr>
              <a:t> by making it possible for the system to </a:t>
            </a:r>
            <a:r>
              <a:rPr lang="en-US" b="1" i="0" dirty="0" smtClean="0">
                <a:solidFill>
                  <a:srgbClr val="000000"/>
                </a:solidFill>
                <a:effectLst/>
                <a:latin typeface="Roboto" panose="02000000000000000000" pitchFamily="2" charset="0"/>
              </a:rPr>
              <a:t>sense and see itself.</a:t>
            </a:r>
            <a:r>
              <a:rPr lang="en-US" b="0" i="0" dirty="0" smtClean="0">
                <a:solidFill>
                  <a:srgbClr val="000000"/>
                </a:solidFill>
                <a:effectLst/>
                <a:latin typeface="Roboto" panose="02000000000000000000" pitchFamily="2" charset="0"/>
              </a:rPr>
              <a:t> When that happens, the collective consciousness begins to shift </a:t>
            </a:r>
            <a:r>
              <a:rPr lang="en-US" b="1" i="0" dirty="0" smtClean="0">
                <a:solidFill>
                  <a:srgbClr val="000000"/>
                </a:solidFill>
                <a:effectLst/>
                <a:latin typeface="Roboto" panose="02000000000000000000" pitchFamily="2" charset="0"/>
              </a:rPr>
              <a:t>from ego-system awareness to eco-system awareness </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 </a:t>
            </a:r>
            <a:r>
              <a:rPr lang="en-US" b="1" i="0" dirty="0" smtClean="0">
                <a:solidFill>
                  <a:srgbClr val="000000"/>
                </a:solidFill>
                <a:effectLst/>
                <a:latin typeface="Roboto" panose="02000000000000000000" pitchFamily="2" charset="0"/>
              </a:rPr>
              <a:t>Ego to Eco framework </a:t>
            </a:r>
            <a:r>
              <a:rPr lang="en-US" b="0" i="0" dirty="0" smtClean="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One of the </a:t>
            </a:r>
            <a:r>
              <a:rPr lang="en-US" b="1" i="0" dirty="0" smtClean="0">
                <a:solidFill>
                  <a:srgbClr val="000000"/>
                </a:solidFill>
                <a:effectLst/>
                <a:latin typeface="Roboto" panose="02000000000000000000" pitchFamily="2" charset="0"/>
              </a:rPr>
              <a:t>core ideas of Theory U</a:t>
            </a:r>
            <a:r>
              <a:rPr lang="en-US" b="0" i="0" dirty="0" smtClean="0">
                <a:solidFill>
                  <a:srgbClr val="000000"/>
                </a:solidFill>
                <a:effectLst/>
                <a:latin typeface="Roboto" panose="02000000000000000000" pitchFamily="2" charset="0"/>
              </a:rPr>
              <a:t> is that </a:t>
            </a:r>
            <a:r>
              <a:rPr lang="en-US" b="1" i="0" dirty="0" smtClean="0">
                <a:solidFill>
                  <a:srgbClr val="000000"/>
                </a:solidFill>
                <a:effectLst/>
                <a:latin typeface="Roboto" panose="02000000000000000000" pitchFamily="2" charset="0"/>
              </a:rPr>
              <a:t>form follows attention or consciousness</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We can change reality by changing the inner place from which we operate</a:t>
            </a:r>
            <a:r>
              <a:rPr lang="en-US" b="0" i="0" dirty="0" smtClean="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smtClean="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smtClean="0">
                <a:solidFill>
                  <a:schemeClr val="tx1"/>
                </a:solidFill>
                <a:effectLst/>
                <a:latin typeface="+mn-lt"/>
              </a:rPr>
              <a:t>---------------</a:t>
            </a:r>
            <a:endParaRPr lang="en-US" sz="1200" b="0" i="0" dirty="0" smtClean="0">
              <a:solidFill>
                <a:srgbClr val="4D5156"/>
              </a:solidFill>
              <a:effectLst/>
              <a:latin typeface="arial" panose="020B0604020202020204" pitchFamily="34" charset="0"/>
            </a:endParaRPr>
          </a:p>
          <a:p>
            <a:pPr algn="l"/>
            <a:r>
              <a:rPr lang="en-US" b="0" i="0" dirty="0" smtClean="0">
                <a:solidFill>
                  <a:srgbClr val="000000"/>
                </a:solidFill>
                <a:effectLst/>
                <a:latin typeface="Roboto" panose="02000000000000000000" pitchFamily="2" charset="0"/>
              </a:rPr>
              <a:t>At its core, Theory U comprises </a:t>
            </a:r>
            <a:r>
              <a:rPr lang="en-US" b="1" i="0" dirty="0" smtClean="0">
                <a:solidFill>
                  <a:srgbClr val="000000"/>
                </a:solidFill>
                <a:effectLst/>
                <a:latin typeface="Roboto" panose="02000000000000000000" pitchFamily="2" charset="0"/>
              </a:rPr>
              <a:t>three main elements</a:t>
            </a:r>
            <a:r>
              <a:rPr lang="en-US" b="0" i="0" dirty="0" smtClean="0">
                <a:solidFill>
                  <a:srgbClr val="000000"/>
                </a:solidFill>
                <a:effectLst/>
                <a:latin typeface="Roboto" panose="02000000000000000000" pitchFamily="2" charset="0"/>
              </a:rPr>
              <a:t>:</a:t>
            </a:r>
          </a:p>
          <a:p>
            <a:pPr algn="l">
              <a:buFont typeface="+mj-lt"/>
              <a:buAutoNum type="arabicPeriod"/>
            </a:pPr>
            <a:r>
              <a:rPr lang="en-US" b="0" i="0" dirty="0" smtClean="0">
                <a:solidFill>
                  <a:srgbClr val="000000"/>
                </a:solidFill>
                <a:effectLst/>
                <a:latin typeface="Roboto" panose="02000000000000000000" pitchFamily="2" charset="0"/>
              </a:rPr>
              <a:t> A framework for seeing the </a:t>
            </a:r>
            <a:r>
              <a:rPr lang="en-US" b="1" i="0" dirty="0" smtClean="0">
                <a:solidFill>
                  <a:srgbClr val="000000"/>
                </a:solidFill>
                <a:effectLst/>
                <a:latin typeface="Roboto" panose="02000000000000000000" pitchFamily="2" charset="0"/>
              </a:rPr>
              <a:t>blind spot</a:t>
            </a:r>
            <a:r>
              <a:rPr lang="en-US" b="0" i="0" dirty="0" smtClean="0">
                <a:solidFill>
                  <a:srgbClr val="000000"/>
                </a:solidFill>
                <a:effectLst/>
                <a:latin typeface="Roboto" panose="02000000000000000000" pitchFamily="2" charset="0"/>
              </a:rPr>
              <a:t> of leadership and systems change:</a:t>
            </a:r>
            <a:r>
              <a:rPr lang="en-US" b="1" i="0" dirty="0" smtClean="0">
                <a:solidFill>
                  <a:srgbClr val="000000"/>
                </a:solidFill>
                <a:effectLst/>
                <a:latin typeface="Roboto" panose="02000000000000000000" pitchFamily="2" charset="0"/>
              </a:rPr>
              <a:t> the "interior condition" from which we operate</a:t>
            </a:r>
            <a:r>
              <a:rPr lang="en-US" b="0" i="0" dirty="0" smtClean="0">
                <a:solidFill>
                  <a:srgbClr val="000000"/>
                </a:solidFill>
                <a:effectLst/>
                <a:latin typeface="Roboto" panose="02000000000000000000" pitchFamily="2" charset="0"/>
              </a:rPr>
              <a:t>;</a:t>
            </a:r>
          </a:p>
          <a:p>
            <a:pPr algn="l">
              <a:buFont typeface="+mj-lt"/>
              <a:buAutoNum type="arabicPeriod"/>
            </a:pPr>
            <a:r>
              <a:rPr lang="en-US" b="0" i="0" dirty="0" smtClean="0">
                <a:solidFill>
                  <a:srgbClr val="000000"/>
                </a:solidFill>
                <a:effectLst/>
                <a:latin typeface="Roboto" panose="02000000000000000000" pitchFamily="2" charset="0"/>
              </a:rPr>
              <a:t> A method for implementing awareness-based change: </a:t>
            </a:r>
            <a:r>
              <a:rPr lang="en-US" b="1" i="0" dirty="0" smtClean="0">
                <a:solidFill>
                  <a:srgbClr val="000000"/>
                </a:solidFill>
                <a:effectLst/>
                <a:latin typeface="Roboto" panose="02000000000000000000" pitchFamily="2" charset="0"/>
              </a:rPr>
              <a:t>practical methods and tools for change makers</a:t>
            </a:r>
            <a:r>
              <a:rPr lang="en-US" b="0" i="0" dirty="0" smtClean="0">
                <a:solidFill>
                  <a:srgbClr val="000000"/>
                </a:solidFill>
                <a:effectLst/>
                <a:latin typeface="Roboto" panose="02000000000000000000" pitchFamily="2" charset="0"/>
              </a:rPr>
              <a:t>. The focus is on building the collective capacity to </a:t>
            </a:r>
            <a:r>
              <a:rPr lang="en-US" b="0" i="1" dirty="0" smtClean="0">
                <a:solidFill>
                  <a:srgbClr val="000000"/>
                </a:solidFill>
                <a:effectLst/>
                <a:latin typeface="Roboto" panose="02000000000000000000" pitchFamily="2" charset="0"/>
              </a:rPr>
              <a:t>shift the inner place</a:t>
            </a:r>
            <a:r>
              <a:rPr lang="en-US" b="0" i="0" dirty="0" smtClean="0">
                <a:solidFill>
                  <a:srgbClr val="000000"/>
                </a:solidFill>
                <a:effectLst/>
                <a:latin typeface="Roboto" panose="02000000000000000000" pitchFamily="2" charset="0"/>
              </a:rPr>
              <a:t> from which we operate;</a:t>
            </a:r>
          </a:p>
          <a:p>
            <a:pPr algn="l">
              <a:buFont typeface="+mj-lt"/>
              <a:buAutoNum type="arabicPeriod"/>
            </a:pPr>
            <a:r>
              <a:rPr lang="en-US" b="1" i="0" dirty="0" smtClean="0">
                <a:solidFill>
                  <a:srgbClr val="000000"/>
                </a:solidFill>
                <a:effectLst/>
                <a:latin typeface="Roboto" panose="02000000000000000000" pitchFamily="2" charset="0"/>
              </a:rPr>
              <a:t> A new narrative for evolutionary societal change</a:t>
            </a:r>
            <a:r>
              <a:rPr lang="en-US" b="0" i="0" dirty="0" smtClean="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smtClean="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Leadership essentially is not what a person or an individual does, that's the biggest misunderstanding. </a:t>
            </a:r>
            <a:r>
              <a:rPr lang="en-US" b="1" i="0" dirty="0" smtClean="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smtClean="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It needs to include all of us, it's not something we can delegate to the one person at the top. The </a:t>
            </a:r>
            <a:r>
              <a:rPr lang="en-US" b="1" i="0" dirty="0" smtClean="0">
                <a:solidFill>
                  <a:srgbClr val="000000"/>
                </a:solidFill>
                <a:effectLst/>
                <a:latin typeface="Roboto" panose="02000000000000000000" pitchFamily="2" charset="0"/>
              </a:rPr>
              <a:t>essential leadership capacities</a:t>
            </a:r>
            <a:r>
              <a:rPr lang="en-US" b="0" i="0" dirty="0" smtClean="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smtClean="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smtClean="0">
                <a:solidFill>
                  <a:srgbClr val="5F6368"/>
                </a:solidFill>
                <a:effectLst/>
                <a:latin typeface="arial" panose="020B0604020202020204" pitchFamily="34" charset="0"/>
              </a:rPr>
              <a:t>Dr. Dan Siegel</a:t>
            </a:r>
            <a:r>
              <a:rPr lang="en-US" b="0" i="0" dirty="0" smtClean="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nl-NL" sz="1200" dirty="0" err="1" smtClean="0"/>
              <a:t>Relates</a:t>
            </a:r>
            <a:r>
              <a:rPr lang="nl-NL" sz="1200" dirty="0" smtClean="0"/>
              <a:t> </a:t>
            </a:r>
            <a:r>
              <a:rPr lang="nl-NL" sz="1200" dirty="0" err="1" smtClean="0"/>
              <a:t>to</a:t>
            </a:r>
            <a:r>
              <a:rPr lang="nl-NL" sz="1200" dirty="0" smtClean="0"/>
              <a:t> the “</a:t>
            </a:r>
            <a:r>
              <a:rPr lang="nl-NL" sz="1200" dirty="0" err="1" smtClean="0"/>
              <a:t>collective</a:t>
            </a:r>
            <a:r>
              <a:rPr lang="nl-NL" sz="1200" baseline="0" dirty="0" smtClean="0"/>
              <a:t> </a:t>
            </a:r>
            <a:r>
              <a:rPr lang="nl-NL" sz="1200" dirty="0" err="1" smtClean="0"/>
              <a:t>consciousness</a:t>
            </a:r>
            <a:r>
              <a:rPr lang="nl-NL" sz="1200" dirty="0" smtClean="0"/>
              <a:t>” </a:t>
            </a:r>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253743"/>
                </a:solidFill>
              </a:rPr>
              <a:t>-----------------------</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Resources:</a:t>
            </a:r>
            <a:endParaRPr lang="en-US" sz="1200" dirty="0" smtClean="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Otto </a:t>
            </a:r>
            <a:r>
              <a:rPr lang="en-US" b="0" dirty="0" err="1" smtClean="0"/>
              <a:t>Scharmer</a:t>
            </a:r>
            <a:r>
              <a:rPr lang="en-US" b="0" dirty="0" smtClean="0"/>
              <a:t>: </a:t>
            </a:r>
            <a:r>
              <a:rPr lang="en-US" sz="1200" dirty="0" smtClean="0">
                <a:solidFill>
                  <a:srgbClr val="253743"/>
                </a:solidFill>
                <a:latin typeface="PT Sans"/>
                <a:hlinkClick r:id="rId7"/>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253743"/>
                </a:solidFill>
                <a:latin typeface="PT Sans"/>
                <a:hlinkClick r:id="rId7"/>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https://www.presencing.com/theoryu</a:t>
            </a:r>
            <a:r>
              <a:rPr lang="en-CA" sz="1200" dirty="0" smtClean="0"/>
              <a:t> </a:t>
            </a:r>
            <a:endParaRPr lang="en-CA" sz="1200" dirty="0" smtClean="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4"/>
              </a:rPr>
              <a:t>https://www.presencing.com/overview</a:t>
            </a:r>
            <a:endParaRPr lang="en-US" sz="1200" dirty="0" smtClean="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253743"/>
                </a:solidFill>
                <a:latin typeface="PT Sans"/>
                <a:hlinkClick r:id="rId7"/>
              </a:rPr>
              <a:t>https://www.presencing.org/aboutus/spt</a:t>
            </a:r>
            <a:r>
              <a:rPr lang="en-US" sz="1200" dirty="0" smtClean="0">
                <a:solidFill>
                  <a:srgbClr val="253743"/>
                </a:solidFill>
                <a:latin typeface="PT Sans"/>
              </a:rPr>
              <a:t> </a:t>
            </a:r>
            <a:endParaRPr lang="en-CA" sz="1200" dirty="0" smtClean="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8"/>
              </a:rPr>
              <a:t>https://www.presencing.org/#/aboutus/theory-u</a:t>
            </a: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smtClean="0"/>
              <a:t>Dr. Dan </a:t>
            </a:r>
            <a:r>
              <a:rPr lang="nl-NL" sz="1800" dirty="0" err="1" smtClean="0"/>
              <a:t>Siegel</a:t>
            </a:r>
            <a:r>
              <a:rPr lang="nl-NL" sz="1800" dirty="0" smtClean="0"/>
              <a:t>: </a:t>
            </a:r>
            <a:r>
              <a:rPr lang="en-US" sz="1800" dirty="0" smtClean="0">
                <a:solidFill>
                  <a:srgbClr val="253743"/>
                </a:solidFill>
                <a:latin typeface="PT Sans"/>
                <a:hlinkClick r:id="rId7"/>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en-CA" sz="1200" dirty="0" smtClean="0">
                <a:hlinkClick r:id="rId9"/>
              </a:rPr>
              <a:t>https://www.youtube.com/watch?v=uo8Yo4UE6g0</a:t>
            </a:r>
            <a:r>
              <a:rPr lang="en-CA" sz="1200" dirty="0" smtClean="0"/>
              <a:t> </a:t>
            </a:r>
            <a:endParaRPr lang="fr-CA" sz="1200" dirty="0" smtClean="0"/>
          </a:p>
          <a:p>
            <a:endParaRPr lang="en-CA"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endParaRPr lang="fr-CA" dirty="0" smtClean="0"/>
          </a:p>
          <a:p>
            <a:r>
              <a:rPr lang="fr-CA" dirty="0" smtClean="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b="1" dirty="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3"/>
              </a:rPr>
              <a:t>https://www.presencing.org/aboutus/spt</a:t>
            </a:r>
            <a:r>
              <a:rPr lang="en-US" sz="1200" dirty="0">
                <a:solidFill>
                  <a:srgbClr val="253743"/>
                </a:solidFill>
                <a:latin typeface="PT Sans"/>
              </a:rPr>
              <a:t> </a:t>
            </a:r>
            <a:endParaRPr lang="en-CA" sz="1200" dirty="0">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(relates to the collective</a:t>
            </a:r>
            <a:r>
              <a:rPr lang="nl-NL" sz="1700" baseline="0" dirty="0"/>
              <a:t> </a:t>
            </a:r>
            <a:r>
              <a:rPr lang="nl-NL" sz="1700" dirty="0"/>
              <a:t>consciuosness from Dan Siegel: Me + We = Mwe </a:t>
            </a:r>
            <a:r>
              <a:rPr lang="en-CA" sz="1200" dirty="0">
                <a:hlinkClick r:id="rId5"/>
              </a:rPr>
              <a:t>https://www.youtube.com/watch?v=uo8Yo4UE6g0</a:t>
            </a:r>
            <a:r>
              <a:rPr lang="en-CA" sz="120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endParaRPr lang="fr-CA" sz="1200" dirty="0"/>
          </a:p>
          <a:p>
            <a:r>
              <a:rPr lang="fr-CA" sz="1200" b="1" dirty="0" smtClean="0"/>
              <a:t>=== </a:t>
            </a:r>
            <a:r>
              <a:rPr lang="fr-CA" sz="1200" b="1" dirty="0" err="1" smtClean="0"/>
              <a:t>Additional</a:t>
            </a:r>
            <a:r>
              <a:rPr lang="fr-CA" sz="1200" b="1" dirty="0" smtClean="0"/>
              <a:t> </a:t>
            </a:r>
            <a:r>
              <a:rPr lang="fr-CA" sz="1200" b="1" dirty="0" err="1" smtClean="0"/>
              <a:t>Resources</a:t>
            </a:r>
            <a:r>
              <a:rPr lang="fr-CA" sz="1200" b="1" dirty="0" smtClean="0"/>
              <a:t> ===</a:t>
            </a:r>
          </a:p>
          <a:p>
            <a:pPr algn="l"/>
            <a:r>
              <a:rPr lang="en-US" dirty="0" smtClean="0"/>
              <a:t>Have any of you heard of the concept of </a:t>
            </a:r>
            <a:r>
              <a:rPr lang="en-US" b="1" dirty="0" smtClean="0"/>
              <a:t>“</a:t>
            </a:r>
            <a:r>
              <a:rPr lang="en-US" b="1" dirty="0" err="1" smtClean="0"/>
              <a:t>Presencing</a:t>
            </a:r>
            <a:r>
              <a:rPr lang="en-US" b="1" dirty="0" smtClean="0"/>
              <a:t>” </a:t>
            </a:r>
            <a:r>
              <a:rPr lang="en-US" dirty="0" smtClean="0"/>
              <a:t>?</a:t>
            </a:r>
          </a:p>
          <a:p>
            <a:pPr algn="l"/>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concept was co-founded by </a:t>
            </a:r>
            <a:r>
              <a:rPr lang="en-US" b="1" i="0" dirty="0" smtClean="0">
                <a:solidFill>
                  <a:srgbClr val="5F6368"/>
                </a:solidFill>
                <a:effectLst/>
                <a:latin typeface="arial" panose="020B0604020202020204" pitchFamily="34" charset="0"/>
              </a:rPr>
              <a:t>Otto </a:t>
            </a:r>
            <a:r>
              <a:rPr lang="en-US" b="1" i="0" dirty="0" err="1" smtClean="0">
                <a:solidFill>
                  <a:srgbClr val="5F6368"/>
                </a:solidFill>
                <a:effectLst/>
                <a:latin typeface="arial" panose="020B0604020202020204" pitchFamily="34" charset="0"/>
              </a:rPr>
              <a:t>Scharmer</a:t>
            </a:r>
            <a:r>
              <a:rPr lang="en-US" b="0" i="0" dirty="0" smtClean="0">
                <a:solidFill>
                  <a:srgbClr val="4D5156"/>
                </a:solidFill>
                <a:effectLst/>
                <a:latin typeface="arial" panose="020B0604020202020204" pitchFamily="34" charset="0"/>
              </a:rPr>
              <a:t>, co-founder of the </a:t>
            </a:r>
            <a:r>
              <a:rPr lang="en-US" b="1" i="0" dirty="0" err="1" smtClean="0">
                <a:solidFill>
                  <a:srgbClr val="4D5156"/>
                </a:solidFill>
                <a:effectLst/>
                <a:latin typeface="arial" panose="020B0604020202020204" pitchFamily="34" charset="0"/>
              </a:rPr>
              <a:t>Presencing</a:t>
            </a:r>
            <a:r>
              <a:rPr lang="en-US" b="1" i="0" dirty="0" smtClean="0">
                <a:solidFill>
                  <a:srgbClr val="4D5156"/>
                </a:solidFill>
                <a:effectLst/>
                <a:latin typeface="arial" panose="020B0604020202020204" pitchFamily="34" charset="0"/>
              </a:rPr>
              <a:t> Institute</a:t>
            </a:r>
            <a:r>
              <a:rPr lang="en-US" b="0" i="0" dirty="0" smtClean="0">
                <a:solidFill>
                  <a:srgbClr val="4D5156"/>
                </a:solidFill>
                <a:effectLst/>
                <a:latin typeface="arial" panose="020B0604020202020204" pitchFamily="34" charset="0"/>
              </a:rPr>
              <a:t>, and an </a:t>
            </a:r>
            <a:r>
              <a:rPr lang="en-US" b="0" i="0" dirty="0" err="1" smtClean="0">
                <a:solidFill>
                  <a:srgbClr val="4D5156"/>
                </a:solidFill>
                <a:effectLst/>
                <a:latin typeface="arial" panose="020B0604020202020204" pitchFamily="34" charset="0"/>
              </a:rPr>
              <a:t>american</a:t>
            </a:r>
            <a:r>
              <a:rPr lang="en-US" b="0" i="0" dirty="0" smtClean="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smtClean="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The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Institute </a:t>
            </a:r>
            <a:r>
              <a:rPr lang="en-US" b="0" i="0" dirty="0" smtClean="0">
                <a:solidFill>
                  <a:srgbClr val="000000"/>
                </a:solidFill>
                <a:effectLst/>
                <a:latin typeface="Roboto" panose="02000000000000000000" pitchFamily="2" charset="0"/>
              </a:rPr>
              <a:t>and</a:t>
            </a:r>
            <a:r>
              <a:rPr lang="en-US" b="1" i="0" dirty="0" smtClean="0">
                <a:solidFill>
                  <a:srgbClr val="000000"/>
                </a:solidFill>
                <a:effectLst/>
                <a:latin typeface="Roboto" panose="02000000000000000000" pitchFamily="2" charset="0"/>
              </a:rPr>
              <a:t> </a:t>
            </a:r>
            <a:r>
              <a:rPr lang="en-US" b="1" dirty="0" smtClean="0"/>
              <a:t>The </a:t>
            </a:r>
            <a:r>
              <a:rPr lang="en-US" b="1" i="0" dirty="0" smtClean="0">
                <a:solidFill>
                  <a:srgbClr val="000000"/>
                </a:solidFill>
                <a:effectLst/>
                <a:latin typeface="Roboto" panose="02000000000000000000" pitchFamily="2" charset="0"/>
              </a:rPr>
              <a:t>U-school for Transformation</a:t>
            </a:r>
            <a:endParaRPr lang="en-US" dirty="0" smtClean="0"/>
          </a:p>
          <a:p>
            <a:pPr algn="l"/>
            <a:r>
              <a:rPr lang="en-US" b="0" i="0" u="sng" dirty="0" smtClean="0">
                <a:solidFill>
                  <a:srgbClr val="000000"/>
                </a:solidFill>
                <a:effectLst/>
                <a:latin typeface="Roboto" panose="02000000000000000000" pitchFamily="2" charset="0"/>
              </a:rPr>
              <a:t>The </a:t>
            </a:r>
            <a:r>
              <a:rPr lang="en-US" b="0" i="0" u="sng" dirty="0" err="1" smtClean="0">
                <a:solidFill>
                  <a:srgbClr val="000000"/>
                </a:solidFill>
                <a:effectLst/>
                <a:latin typeface="Roboto" panose="02000000000000000000" pitchFamily="2" charset="0"/>
              </a:rPr>
              <a:t>Presencing</a:t>
            </a:r>
            <a:r>
              <a:rPr lang="en-US" b="0" i="0" u="sng" dirty="0" smtClean="0">
                <a:solidFill>
                  <a:srgbClr val="000000"/>
                </a:solidFill>
                <a:effectLst/>
                <a:latin typeface="Roboto" panose="02000000000000000000" pitchFamily="2" charset="0"/>
              </a:rPr>
              <a:t> Institute </a:t>
            </a:r>
            <a:r>
              <a:rPr lang="en-US" b="0" i="0" dirty="0" smtClean="0">
                <a:solidFill>
                  <a:srgbClr val="000000"/>
                </a:solidFill>
                <a:effectLst/>
                <a:latin typeface="Roboto" panose="02000000000000000000" pitchFamily="2" charset="0"/>
              </a:rPr>
              <a:t>is the holding entity that maintains the governance of </a:t>
            </a:r>
            <a:r>
              <a:rPr lang="en-US" b="0" i="0" u="sng" dirty="0" smtClean="0">
                <a:solidFill>
                  <a:srgbClr val="000000"/>
                </a:solidFill>
                <a:effectLst/>
                <a:latin typeface="Roboto" panose="02000000000000000000" pitchFamily="2" charset="0"/>
              </a:rPr>
              <a:t>The U-school </a:t>
            </a:r>
            <a:r>
              <a:rPr lang="en-US" b="0" i="0" dirty="0" smtClean="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i="0" dirty="0" smtClean="0">
                <a:solidFill>
                  <a:srgbClr val="000000"/>
                </a:solidFill>
                <a:effectLst/>
                <a:latin typeface="Roboto" panose="02000000000000000000" pitchFamily="2" charset="0"/>
              </a:rPr>
              <a:t>U-school for Transformation: </a:t>
            </a:r>
            <a:r>
              <a:rPr lang="en-US" b="0" i="0" dirty="0" smtClean="0">
                <a:solidFill>
                  <a:srgbClr val="000000"/>
                </a:solidFill>
                <a:effectLst/>
                <a:latin typeface="Roboto" panose="02000000000000000000" pitchFamily="2" charset="0"/>
              </a:rPr>
              <a:t>Our curriculum blends</a:t>
            </a:r>
            <a:r>
              <a:rPr lang="en-US" b="1" i="1" dirty="0" smtClean="0">
                <a:solidFill>
                  <a:srgbClr val="000000"/>
                </a:solidFill>
                <a:effectLst/>
                <a:latin typeface="Roboto" panose="02000000000000000000" pitchFamily="2" charset="0"/>
              </a:rPr>
              <a:t> </a:t>
            </a:r>
            <a:r>
              <a:rPr lang="en-US" b="0" i="0" dirty="0" smtClean="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smtClean="0">
                <a:solidFill>
                  <a:srgbClr val="FFFFFF"/>
                </a:solidFill>
                <a:effectLst/>
                <a:latin typeface="Roboto" panose="02000000000000000000" pitchFamily="2" charset="0"/>
              </a:rPr>
              <a:t>Presencing</a:t>
            </a:r>
            <a:r>
              <a:rPr lang="en-US" b="0" i="1" dirty="0" smtClean="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smtClean="0">
                <a:solidFill>
                  <a:srgbClr val="FFFFFF"/>
                </a:solidFill>
                <a:effectLst/>
                <a:latin typeface="Roboto" panose="02000000000000000000" pitchFamily="2" charset="0"/>
              </a:rPr>
              <a:t>Presencing</a:t>
            </a:r>
            <a:r>
              <a:rPr lang="en-US" b="0" i="1" dirty="0" smtClean="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smtClean="0">
                <a:solidFill>
                  <a:srgbClr val="000000"/>
                </a:solidFill>
                <a:effectLst/>
                <a:latin typeface="Roboto" panose="02000000000000000000" pitchFamily="2" charset="0"/>
              </a:rPr>
              <a:t>absencing</a:t>
            </a:r>
            <a:r>
              <a:rPr lang="en-US" b="1" i="0" dirty="0" smtClean="0">
                <a:solidFill>
                  <a:srgbClr val="000000"/>
                </a:solidFill>
                <a:effectLst/>
                <a:latin typeface="Roboto" panose="02000000000000000000" pitchFamily="2" charset="0"/>
              </a:rPr>
              <a:t>) or of collective creativity (</a:t>
            </a:r>
            <a:r>
              <a:rPr lang="en-US" b="1" i="1"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So, what are the conditions that determine whether a person or community activates the field of </a:t>
            </a:r>
            <a:r>
              <a:rPr lang="en-US" b="1" i="0" dirty="0" err="1" smtClean="0">
                <a:solidFill>
                  <a:srgbClr val="000000"/>
                </a:solidFill>
                <a:effectLst/>
                <a:latin typeface="Roboto" panose="02000000000000000000" pitchFamily="2" charset="0"/>
              </a:rPr>
              <a:t>absencing</a:t>
            </a:r>
            <a:r>
              <a:rPr lang="en-US" b="1" i="0" dirty="0" smtClean="0">
                <a:solidFill>
                  <a:srgbClr val="000000"/>
                </a:solidFill>
                <a:effectLst/>
                <a:latin typeface="Roboto" panose="02000000000000000000" pitchFamily="2" charset="0"/>
              </a:rPr>
              <a:t> or </a:t>
            </a:r>
            <a:r>
              <a:rPr lang="en-US" b="1"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smtClean="0">
                <a:solidFill>
                  <a:srgbClr val="328CA9"/>
                </a:solidFill>
                <a:effectLst/>
                <a:latin typeface="Roboto" panose="02000000000000000000" pitchFamily="2" charset="0"/>
              </a:rPr>
              <a:t>shift of the heart</a:t>
            </a:r>
            <a:r>
              <a:rPr lang="en-US" b="0" i="0" dirty="0" smtClean="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a:t>
            </a:r>
          </a:p>
          <a:p>
            <a:pPr algn="l"/>
            <a:r>
              <a:rPr lang="en-US" b="0" i="0" dirty="0" smtClean="0">
                <a:solidFill>
                  <a:srgbClr val="000000"/>
                </a:solidFill>
                <a:effectLst/>
                <a:latin typeface="Roboto" panose="02000000000000000000" pitchFamily="2" charset="0"/>
              </a:rPr>
              <a:t>There are </a:t>
            </a:r>
            <a:r>
              <a:rPr lang="en-US" b="1" i="0" dirty="0" smtClean="0">
                <a:solidFill>
                  <a:srgbClr val="000000"/>
                </a:solidFill>
                <a:effectLst/>
                <a:latin typeface="Roboto" panose="02000000000000000000" pitchFamily="2" charset="0"/>
              </a:rPr>
              <a:t>three different responses </a:t>
            </a:r>
            <a:r>
              <a:rPr lang="en-US" b="0" i="0" dirty="0" smtClean="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1 | Muddling through:</a:t>
            </a:r>
            <a:r>
              <a:rPr lang="en-US" b="0" i="0" dirty="0" smtClean="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2 | Moving backward:</a:t>
            </a:r>
            <a:r>
              <a:rPr lang="en-US" b="0" i="0" dirty="0" smtClean="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smtClean="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3 | Moving forward:</a:t>
            </a:r>
            <a:r>
              <a:rPr lang="en-US" b="0" i="0" dirty="0" smtClean="0">
                <a:solidFill>
                  <a:srgbClr val="000000"/>
                </a:solidFill>
                <a:effectLst/>
                <a:latin typeface="Roboto" panose="02000000000000000000" pitchFamily="2" charset="0"/>
              </a:rPr>
              <a:t> leaning into the unknown to co-sense and co-create the future. </a:t>
            </a:r>
            <a:r>
              <a:rPr lang="en-US" b="0" i="0" dirty="0" err="1" smtClean="0">
                <a:solidFill>
                  <a:srgbClr val="000000"/>
                </a:solidFill>
                <a:effectLst/>
                <a:latin typeface="Roboto" panose="02000000000000000000" pitchFamily="2" charset="0"/>
              </a:rPr>
              <a:t>Byleaning</a:t>
            </a:r>
            <a:r>
              <a:rPr lang="en-US" b="0" i="0" dirty="0" smtClean="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smtClean="0">
                <a:solidFill>
                  <a:srgbClr val="000000"/>
                </a:solidFill>
                <a:effectLst/>
                <a:latin typeface="Roboto" panose="02000000000000000000" pitchFamily="2" charset="0"/>
              </a:rPr>
              <a:t>listening and curiosity</a:t>
            </a:r>
            <a:r>
              <a:rPr lang="en-US" b="0" i="0" dirty="0" smtClean="0">
                <a:solidFill>
                  <a:srgbClr val="000000"/>
                </a:solidFill>
                <a:effectLst/>
                <a:latin typeface="Roboto" panose="02000000000000000000" pitchFamily="2" charset="0"/>
              </a:rPr>
              <a:t> (an open mind), </a:t>
            </a:r>
            <a:r>
              <a:rPr lang="en-US" b="0" i="1" dirty="0" smtClean="0">
                <a:solidFill>
                  <a:srgbClr val="000000"/>
                </a:solidFill>
                <a:effectLst/>
                <a:latin typeface="Roboto" panose="02000000000000000000" pitchFamily="2" charset="0"/>
              </a:rPr>
              <a:t>empathy and compassion</a:t>
            </a:r>
            <a:r>
              <a:rPr lang="en-US" b="0" i="0" dirty="0" smtClean="0">
                <a:solidFill>
                  <a:srgbClr val="000000"/>
                </a:solidFill>
                <a:effectLst/>
                <a:latin typeface="Roboto" panose="02000000000000000000" pitchFamily="2" charset="0"/>
              </a:rPr>
              <a:t> (an open heart), as well as </a:t>
            </a:r>
            <a:r>
              <a:rPr lang="en-US" b="0" i="1" dirty="0" smtClean="0">
                <a:solidFill>
                  <a:srgbClr val="000000"/>
                </a:solidFill>
                <a:effectLst/>
                <a:latin typeface="Roboto" panose="02000000000000000000" pitchFamily="2" charset="0"/>
              </a:rPr>
              <a:t>confidence and courage</a:t>
            </a:r>
            <a:r>
              <a:rPr lang="en-US" b="0" i="0" dirty="0" smtClean="0">
                <a:solidFill>
                  <a:srgbClr val="000000"/>
                </a:solidFill>
                <a:effectLst/>
                <a:latin typeface="Roboto" panose="02000000000000000000" pitchFamily="2" charset="0"/>
              </a:rPr>
              <a:t> (an open will).  </a:t>
            </a:r>
            <a:endParaRPr lang="en-US" b="1"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Theory U also uses </a:t>
            </a:r>
            <a:r>
              <a:rPr lang="en-US" b="1" i="0" dirty="0" smtClean="0">
                <a:solidFill>
                  <a:srgbClr val="000000"/>
                </a:solidFill>
                <a:effectLst/>
                <a:latin typeface="Roboto" panose="02000000000000000000" pitchFamily="2" charset="0"/>
              </a:rPr>
              <a:t>Social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Theater, </a:t>
            </a:r>
            <a:r>
              <a:rPr lang="en-US" dirty="0" smtClean="0"/>
              <a:t>which is very simple yet very innovative dynamic, by incorporating theatrical movements and other concepts or elements, accesses the intuition, making visible aspects otherwise overseen, creating profound and transformative change.</a:t>
            </a:r>
            <a:endParaRPr lang="en-US" b="0"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253743"/>
                </a:solidFill>
              </a:rPr>
              <a:t>Social </a:t>
            </a:r>
            <a:r>
              <a:rPr lang="en-US" sz="1200" dirty="0" err="1" smtClean="0">
                <a:solidFill>
                  <a:srgbClr val="253743"/>
                </a:solidFill>
              </a:rPr>
              <a:t>presencing</a:t>
            </a:r>
            <a:r>
              <a:rPr lang="en-US" sz="1200" dirty="0" smtClean="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Social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Theater </a:t>
            </a:r>
            <a:r>
              <a:rPr lang="en-US" b="0" i="0" dirty="0" smtClean="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Visual Practice (VP) </a:t>
            </a:r>
            <a:r>
              <a:rPr lang="en-US" b="0" i="0" dirty="0" smtClean="0">
                <a:solidFill>
                  <a:srgbClr val="000000"/>
                </a:solidFill>
                <a:effectLst/>
                <a:latin typeface="Roboto" panose="02000000000000000000" pitchFamily="2" charset="0"/>
              </a:rPr>
              <a:t>is a field of work that weaves together the disciplines of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Theory U, systems thinking, and dialogue with “scribing”</a:t>
            </a:r>
            <a:r>
              <a:rPr lang="en-US" b="0" i="0" dirty="0" smtClean="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Resources:</a:t>
            </a:r>
            <a:endParaRPr lang="en-US" sz="1200" dirty="0" smtClean="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Otto </a:t>
            </a:r>
            <a:r>
              <a:rPr lang="en-US" b="0" dirty="0" err="1" smtClean="0"/>
              <a:t>Scharmer</a:t>
            </a:r>
            <a:r>
              <a:rPr lang="en-US" b="0" dirty="0" smtClean="0"/>
              <a:t>: </a:t>
            </a:r>
            <a:r>
              <a:rPr lang="en-US" sz="1200" dirty="0" smtClean="0">
                <a:solidFill>
                  <a:srgbClr val="253743"/>
                </a:solidFill>
                <a:latin typeface="PT Sans"/>
                <a:hlinkClick r:id="rId3"/>
              </a:rPr>
              <a:t>https://ottoscharmer.com/</a:t>
            </a:r>
          </a:p>
          <a:p>
            <a:pPr marL="171450" indent="-171450">
              <a:buFont typeface="Arial" panose="020B0604020202020204" pitchFamily="34" charset="0"/>
              <a:buChar char="•"/>
            </a:pPr>
            <a:r>
              <a:rPr lang="en-US" sz="1200" dirty="0" err="1" smtClean="0">
                <a:hlinkClick r:id="rId6"/>
              </a:rPr>
              <a:t>U.Lab</a:t>
            </a:r>
            <a:r>
              <a:rPr lang="en-US" sz="1200" dirty="0" smtClean="0">
                <a:hlinkClick r:id="rId6"/>
              </a:rPr>
              <a:t>: Transforming Business, Society, and Self | </a:t>
            </a:r>
            <a:r>
              <a:rPr lang="en-US" sz="1200" dirty="0" err="1" smtClean="0">
                <a:hlinkClick r:id="rId6"/>
              </a:rPr>
              <a:t>MITx</a:t>
            </a:r>
            <a:r>
              <a:rPr lang="en-US" sz="1200" dirty="0" smtClean="0">
                <a:hlinkClick r:id="rId6"/>
              </a:rPr>
              <a:t> on </a:t>
            </a:r>
            <a:r>
              <a:rPr lang="en-US" sz="1200" dirty="0" err="1" smtClean="0">
                <a:hlinkClick r:id="rId6"/>
              </a:rPr>
              <a:t>edX</a:t>
            </a:r>
            <a:r>
              <a:rPr lang="en-US" sz="1200" dirty="0" smtClean="0">
                <a:hlinkClick r:id="rId6"/>
              </a:rPr>
              <a:t> | About Video </a:t>
            </a:r>
            <a:r>
              <a:rPr lang="en-US" sz="1200" dirty="0" smtClean="0">
                <a:hlinkClick r:id="rId7"/>
              </a:rPr>
              <a:t>–</a:t>
            </a:r>
            <a:r>
              <a:rPr lang="en-US" sz="1200" dirty="0" smtClean="0">
                <a:hlinkClick r:id="rId6"/>
              </a:rPr>
              <a:t> YouTube</a:t>
            </a:r>
            <a:endParaRPr lang="en-US" sz="1200" dirty="0" smtClean="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hlinkClick r:id="rId8"/>
              </a:rPr>
              <a:t>Presencing</a:t>
            </a:r>
            <a:r>
              <a:rPr lang="en-US" sz="1200" dirty="0" smtClean="0">
                <a:hlinkClick r:id="rId8"/>
              </a:rPr>
              <a:t>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9"/>
              </a:rPr>
              <a:t>Theory U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10"/>
              </a:rPr>
              <a:t>u-school for Transformation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11"/>
              </a:rPr>
              <a:t>Resources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smtClean="0"/>
              <a:t>Dr. Dan </a:t>
            </a:r>
            <a:r>
              <a:rPr lang="nl-NL" sz="1800" dirty="0" err="1" smtClean="0"/>
              <a:t>Siegel</a:t>
            </a:r>
            <a:r>
              <a:rPr lang="nl-NL" sz="1800" dirty="0" smtClean="0"/>
              <a:t>: </a:t>
            </a:r>
            <a:r>
              <a:rPr lang="en-US" sz="1800" dirty="0" smtClean="0">
                <a:solidFill>
                  <a:srgbClr val="253743"/>
                </a:solidFill>
                <a:latin typeface="PT Sans"/>
                <a:hlinkClick r:id="rId3"/>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en-CA" sz="1200" dirty="0" smtClean="0">
                <a:hlinkClick r:id="rId5"/>
              </a:rPr>
              <a:t>https://www.youtube.com/watch?v=uo8Yo4U</a:t>
            </a:r>
            <a:endParaRPr lang="en-CA" sz="1200" dirty="0" smtClean="0"/>
          </a:p>
          <a:p>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about a professional or personal challenge or difficult situation (past or present), where getting to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outcome, bringing forward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could be beneficial to those in your organization, your team, to yourself and,  also the wider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a:t>
            </a:r>
            <a:r>
              <a:rPr lang="en-US" sz="1200" b="0" dirty="0"/>
              <a:t>from the “Institute for Mindful </a:t>
            </a:r>
            <a:r>
              <a:rPr lang="en-US" sz="1200" b="0" dirty="0" err="1"/>
              <a:t>Leadership”</a:t>
            </a:r>
            <a:r>
              <a:rPr lang="en-US" sz="1200" dirty="0" err="1"/>
              <a:t>leads</a:t>
            </a:r>
            <a:r>
              <a:rPr lang="en-US" sz="1200" dirty="0"/>
              <a:t> a </a:t>
            </a:r>
            <a:r>
              <a:rPr lang="en-US" sz="1200" b="1" dirty="0"/>
              <a:t>guided reflection </a:t>
            </a:r>
            <a:r>
              <a:rPr lang="en-US" sz="1200" dirty="0"/>
              <a:t>investigating how to solve difficult problems in a way that brings the broadest benefit to all.</a:t>
            </a:r>
            <a:r>
              <a:rPr lang="en-US" b="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r>
              <a:rPr lang="en-CA" sz="1200" b="0" dirty="0"/>
              <a:t>   </a:t>
            </a:r>
            <a:r>
              <a:rPr lang="en-CA" sz="1200" b="0" dirty="0" smtClean="0"/>
              <a:t/>
            </a:r>
            <a:br>
              <a:rPr lang="en-CA" sz="1200" b="0" dirty="0" smtClean="0"/>
            </a:br>
            <a:r>
              <a:rPr lang="en-CA" dirty="0" smtClean="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333333"/>
              </a:solidFill>
              <a:effectLst/>
              <a:latin typeface="Merriweather" panose="00000500000000000000" pitchFamily="2"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411324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noProof="0" dirty="0" smtClean="0">
              <a:solidFill>
                <a:schemeClr val="tx1"/>
              </a:solidFill>
              <a:effectLst/>
              <a:latin typeface="+mn-lt"/>
              <a:ea typeface="+mn-ea"/>
              <a:cs typeface="+mn-cs"/>
              <a:hlinkClick r:id=""/>
            </a:endParaRPr>
          </a:p>
          <a:p>
            <a:r>
              <a:rPr lang="en-CA" sz="1200" noProof="0" dirty="0" smtClean="0"/>
              <a:t>For this</a:t>
            </a:r>
            <a:r>
              <a:rPr lang="en-CA" sz="1200" baseline="0" noProof="0" dirty="0" smtClean="0"/>
              <a:t> exercise, t</a:t>
            </a:r>
            <a:r>
              <a:rPr lang="en-CA" sz="1200" noProof="0" dirty="0" smtClean="0"/>
              <a:t>ry putting</a:t>
            </a:r>
            <a:r>
              <a:rPr lang="en-CA" sz="1200" baseline="0" noProof="0" dirty="0" smtClean="0"/>
              <a:t> distractions away, like your phone and email</a:t>
            </a:r>
            <a:endParaRPr lang="en-CA" sz="1200" noProof="0" dirty="0" smtClean="0"/>
          </a:p>
          <a:p>
            <a:r>
              <a:rPr lang="en-CA" sz="1200" noProof="0" dirty="0" smtClean="0"/>
              <a:t>Adopt a posture that allows you to be comfortable</a:t>
            </a:r>
            <a:r>
              <a:rPr lang="en-CA" sz="1200" baseline="0" noProof="0" dirty="0" smtClean="0"/>
              <a:t> and </a:t>
            </a:r>
            <a:r>
              <a:rPr lang="en-CA" sz="1200" noProof="0" dirty="0" smtClean="0"/>
              <a:t>with your back straight</a:t>
            </a:r>
          </a:p>
          <a:p>
            <a:r>
              <a:rPr lang="fr-CA" sz="1200" noProof="0" dirty="0" smtClean="0"/>
              <a:t>Put</a:t>
            </a:r>
            <a:r>
              <a:rPr lang="fr-CA" sz="1200" baseline="0" noProof="0" dirty="0" smtClean="0"/>
              <a:t> </a:t>
            </a:r>
            <a:r>
              <a:rPr lang="fr-CA" sz="1200" baseline="0" noProof="0" dirty="0" err="1" smtClean="0"/>
              <a:t>both</a:t>
            </a:r>
            <a:r>
              <a:rPr lang="fr-CA" sz="1200" baseline="0" noProof="0" dirty="0" smtClean="0"/>
              <a:t> </a:t>
            </a:r>
            <a:r>
              <a:rPr lang="fr-CA" sz="1200" baseline="0" noProof="0" dirty="0" err="1" smtClean="0"/>
              <a:t>feet</a:t>
            </a:r>
            <a:r>
              <a:rPr lang="fr-CA" sz="1200" baseline="0" noProof="0" dirty="0" smtClean="0"/>
              <a:t> on the </a:t>
            </a:r>
            <a:r>
              <a:rPr lang="fr-CA" sz="1200" baseline="0" noProof="0" dirty="0" err="1" smtClean="0"/>
              <a:t>ground</a:t>
            </a:r>
            <a:endParaRPr lang="en-CA" sz="1200" noProof="0" dirty="0" smtClean="0"/>
          </a:p>
          <a:p>
            <a:r>
              <a:rPr lang="en-CA" sz="1200" noProof="0" dirty="0" smtClean="0"/>
              <a:t>Take a couple of deep breaths…</a:t>
            </a:r>
          </a:p>
          <a:p>
            <a:r>
              <a:rPr lang="en-CA" sz="1200" noProof="0" dirty="0" smtClean="0"/>
              <a:t>Gently bring attention to your breath</a:t>
            </a:r>
          </a:p>
          <a:p>
            <a:r>
              <a:rPr lang="en-CA" sz="1200" noProof="0" dirty="0" smtClean="0"/>
              <a:t>Let’s think about what we are about to eat</a:t>
            </a:r>
          </a:p>
          <a:p>
            <a:r>
              <a:rPr lang="en-CA" sz="1200" noProof="0" dirty="0" smtClean="0"/>
              <a:t>As you continue breathing...</a:t>
            </a:r>
          </a:p>
          <a:p>
            <a:r>
              <a:rPr lang="en-CA" sz="1200" noProof="0" dirty="0" smtClean="0"/>
              <a:t>Think about the time it took for this food to come to you...</a:t>
            </a:r>
          </a:p>
          <a:p>
            <a:r>
              <a:rPr lang="en-CA" sz="1200" noProof="0" dirty="0" smtClean="0"/>
              <a:t>Chew your food 25 - 30 times before swallowing</a:t>
            </a:r>
          </a:p>
          <a:p>
            <a:r>
              <a:rPr lang="en-CA" sz="1200" noProof="0" dirty="0" smtClean="0"/>
              <a:t>Check in with your hunger level and stop eating when full</a:t>
            </a:r>
          </a:p>
          <a:p>
            <a:r>
              <a:rPr lang="en-CA" sz="1200" noProof="0" dirty="0" smtClean="0"/>
              <a:t>Smile and be grateful </a:t>
            </a:r>
          </a:p>
          <a:p>
            <a:endParaRPr lang="en-CA"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smtClean="0">
                <a:solidFill>
                  <a:schemeClr val="tx1"/>
                </a:solidFill>
                <a:effectLst/>
                <a:latin typeface="+mn-lt"/>
                <a:ea typeface="+mn-ea"/>
                <a:cs typeface="+mn-cs"/>
              </a:rPr>
              <a:t>Article</a:t>
            </a:r>
            <a:r>
              <a:rPr lang="en-CA" sz="1200" b="0" i="0" kern="1200" baseline="0" noProof="0" dirty="0" smtClean="0">
                <a:solidFill>
                  <a:schemeClr val="tx1"/>
                </a:solidFill>
                <a:effectLst/>
                <a:latin typeface="+mn-lt"/>
                <a:ea typeface="+mn-ea"/>
                <a:cs typeface="+mn-cs"/>
              </a:rPr>
              <a:t> - </a:t>
            </a:r>
            <a:r>
              <a:rPr lang="en-CA" sz="1200" b="0" i="0" kern="1200" noProof="0" dirty="0" smtClean="0">
                <a:solidFill>
                  <a:schemeClr val="tx1"/>
                </a:solidFill>
                <a:effectLst/>
                <a:latin typeface="+mn-lt"/>
                <a:ea typeface="+mn-ea"/>
                <a:cs typeface="+mn-cs"/>
              </a:rPr>
              <a:t>Why You Should Take a Relaxing Lunch Break</a:t>
            </a:r>
            <a:r>
              <a:rPr lang="en-CA" sz="1200" u="sng" kern="1200" noProof="0" dirty="0" smtClean="0">
                <a:solidFill>
                  <a:schemeClr val="tx1"/>
                </a:solidFill>
                <a:effectLst/>
                <a:latin typeface="+mn-lt"/>
                <a:ea typeface="+mn-ea"/>
                <a:cs typeface="+mn-cs"/>
                <a:hlinkClick r:id="rId3"/>
              </a:rPr>
              <a:t>http://greatergood.berkeley.edu/article/item/why_you_should_take_a_relaxing_lunch_break</a:t>
            </a:r>
            <a:endParaRPr lang="en-CA" sz="1200" kern="1200" noProof="0" dirty="0" smtClean="0">
              <a:solidFill>
                <a:schemeClr val="tx1"/>
              </a:solidFill>
              <a:effectLst/>
              <a:latin typeface="+mn-lt"/>
              <a:ea typeface="+mn-ea"/>
              <a:cs typeface="+mn-cs"/>
            </a:endParaRPr>
          </a:p>
          <a:p>
            <a:endParaRPr lang="fr-CA" noProof="0" dirty="0" smtClean="0"/>
          </a:p>
          <a:p>
            <a:r>
              <a:rPr lang="fr-CA" b="1" noProof="0" dirty="0" smtClean="0"/>
              <a:t>=== </a:t>
            </a:r>
            <a:r>
              <a:rPr lang="fr-CA" b="1" noProof="0" dirty="0" err="1" smtClean="0"/>
              <a:t>Additional</a:t>
            </a:r>
            <a:r>
              <a:rPr lang="fr-CA" b="1" baseline="0" noProof="0" dirty="0" smtClean="0"/>
              <a:t> </a:t>
            </a:r>
            <a:r>
              <a:rPr lang="fr-CA" b="1" baseline="0" noProof="0" dirty="0" err="1" smtClean="0"/>
              <a:t>Resources</a:t>
            </a:r>
            <a:r>
              <a:rPr lang="fr-CA" b="1" baseline="0" noProof="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suggested</a:t>
            </a:r>
            <a:r>
              <a:rPr lang="en-US" baseline="0" dirty="0" smtClean="0"/>
              <a:t> that for this </a:t>
            </a:r>
            <a:r>
              <a:rPr lang="en-US" dirty="0" smtClean="0"/>
              <a:t>mindful eating exercise you use a small fruit or veggie, like slices</a:t>
            </a:r>
            <a:r>
              <a:rPr lang="en-US" baseline="0" dirty="0" smtClean="0"/>
              <a:t> </a:t>
            </a:r>
            <a:r>
              <a:rPr lang="en-US" dirty="0" smtClean="0"/>
              <a:t>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now, I invite you to bite on this food, being aware of the explosion of </a:t>
            </a:r>
            <a:r>
              <a:rPr lang="en-US" dirty="0" err="1" smtClean="0"/>
              <a:t>flavour</a:t>
            </a:r>
            <a:r>
              <a:rPr lang="en-US" dirty="0" smtClean="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and when you’re done, I invite you to join us and come back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98975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Not </a:t>
            </a:r>
            <a:r>
              <a:rPr lang="en-CA" dirty="0"/>
              <a:t>to change our diet, just to be more </a:t>
            </a:r>
            <a:r>
              <a:rPr lang="en-CA" dirty="0" smtClean="0"/>
              <a:t>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 </a:t>
            </a:r>
            <a:r>
              <a:rPr lang="fr-CA" b="1" dirty="0" err="1" smtClean="0"/>
              <a:t>Additional</a:t>
            </a:r>
            <a:r>
              <a:rPr lang="fr-CA" b="1" baseline="0" dirty="0" smtClean="0"/>
              <a:t> </a:t>
            </a:r>
            <a:r>
              <a:rPr lang="fr-CA" b="1" baseline="0" dirty="0" err="1" smtClean="0"/>
              <a:t>Resources</a:t>
            </a:r>
            <a:r>
              <a:rPr lang="fr-CA"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a:rPr>
              <a:t>https://eatingmindfully.com/</a:t>
            </a:r>
            <a:r>
              <a:rPr lang="en-CA"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Article: </a:t>
            </a:r>
            <a:r>
              <a:rPr lang="en-US" dirty="0" smtClean="0">
                <a:hlinkClick r:id="rId4"/>
              </a:rPr>
              <a:t>https://www.shutterbite.com/blog/mindful-eating-the-complete-beginners-guide</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60 minutes interview of Jon </a:t>
            </a:r>
            <a:r>
              <a:rPr lang="en-CA" noProof="0" dirty="0" err="1" smtClean="0"/>
              <a:t>Kabat</a:t>
            </a:r>
            <a:r>
              <a:rPr lang="en-CA" noProof="0" dirty="0" smtClean="0"/>
              <a:t>-Zinn</a:t>
            </a:r>
            <a:r>
              <a:rPr lang="en-CA" baseline="0" noProof="0" dirty="0" smtClean="0"/>
              <a:t> w/</a:t>
            </a:r>
            <a:r>
              <a:rPr lang="en-CA" noProof="0" dirty="0" smtClean="0"/>
              <a:t> </a:t>
            </a:r>
            <a:r>
              <a:rPr lang="en-CA" sz="1200" u="none" kern="1200" noProof="0" dirty="0" smtClean="0">
                <a:solidFill>
                  <a:schemeClr val="tx1"/>
                </a:solidFill>
                <a:effectLst/>
                <a:latin typeface="+mn-lt"/>
                <a:ea typeface="+mn-ea"/>
                <a:cs typeface="+mn-cs"/>
              </a:rPr>
              <a:t>Anderson Cooper</a:t>
            </a:r>
            <a:r>
              <a:rPr lang="en-CA" noProof="0" dirty="0" smtClean="0"/>
              <a:t>… 13 </a:t>
            </a:r>
            <a:r>
              <a:rPr lang="en-CA" noProof="0" dirty="0" err="1" smtClean="0"/>
              <a:t>mins</a:t>
            </a:r>
            <a:r>
              <a:rPr lang="en-CA" noProof="0" dirty="0" smtClean="0"/>
              <a:t> -  </a:t>
            </a:r>
            <a:r>
              <a:rPr lang="en-CA" sz="1200" u="sng" noProof="0" dirty="0" smtClean="0">
                <a:hlinkClick r:id="rId5"/>
              </a:rPr>
              <a:t>https://www.youtube.com/watch?v=ozyr7jVucz0</a:t>
            </a:r>
            <a:r>
              <a:rPr lang="en-CA" sz="1200" u="sng" noProof="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smtClean="0">
                <a:solidFill>
                  <a:schemeClr val="tx1"/>
                </a:solidFill>
                <a:effectLst/>
                <a:latin typeface="+mn-lt"/>
                <a:ea typeface="+mn-ea"/>
                <a:cs typeface="+mn-cs"/>
              </a:rPr>
              <a:t>In it, some interesting people participate</a:t>
            </a:r>
            <a:r>
              <a:rPr lang="en-CA" sz="1200" u="none" kern="1200" baseline="0" noProof="0" dirty="0" smtClean="0">
                <a:solidFill>
                  <a:schemeClr val="tx1"/>
                </a:solidFill>
                <a:effectLst/>
                <a:latin typeface="+mn-lt"/>
                <a:ea typeface="+mn-ea"/>
                <a:cs typeface="+mn-cs"/>
              </a:rPr>
              <a:t> including:</a:t>
            </a:r>
            <a:endParaRPr lang="en-CA" sz="1200" u="none" kern="1200" noProof="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Rich </a:t>
            </a:r>
            <a:r>
              <a:rPr lang="en-CA" sz="1200" u="none" kern="1200" noProof="0" dirty="0" err="1" smtClean="0">
                <a:solidFill>
                  <a:schemeClr val="tx1"/>
                </a:solidFill>
                <a:effectLst/>
                <a:latin typeface="+mn-lt"/>
                <a:ea typeface="+mn-ea"/>
                <a:cs typeface="+mn-cs"/>
              </a:rPr>
              <a:t>Fernandes</a:t>
            </a:r>
            <a:r>
              <a:rPr lang="en-CA" sz="1200" u="none" kern="1200" noProof="0" dirty="0" smtClean="0">
                <a:solidFill>
                  <a:schemeClr val="tx1"/>
                </a:solidFill>
                <a:effectLst/>
                <a:latin typeface="+mn-lt"/>
                <a:ea typeface="+mn-ea"/>
                <a:cs typeface="+mn-cs"/>
              </a:rPr>
              <a:t>, ex google </a:t>
            </a:r>
            <a:r>
              <a:rPr lang="en-CA" sz="1200" u="none" kern="1200" noProof="0" dirty="0" err="1" smtClean="0">
                <a:solidFill>
                  <a:schemeClr val="tx1"/>
                </a:solidFill>
                <a:effectLst/>
                <a:latin typeface="+mn-lt"/>
                <a:ea typeface="+mn-ea"/>
                <a:cs typeface="+mn-cs"/>
              </a:rPr>
              <a:t>Sr</a:t>
            </a:r>
            <a:r>
              <a:rPr lang="en-CA" sz="1200" u="none" kern="1200" noProof="0" dirty="0" smtClean="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Chad </a:t>
            </a:r>
            <a:r>
              <a:rPr lang="en-CA" sz="1200" u="none" kern="1200" noProof="0" dirty="0" err="1" smtClean="0">
                <a:solidFill>
                  <a:schemeClr val="tx1"/>
                </a:solidFill>
                <a:effectLst/>
                <a:latin typeface="+mn-lt"/>
                <a:ea typeface="+mn-ea"/>
                <a:cs typeface="+mn-cs"/>
              </a:rPr>
              <a:t>Meng</a:t>
            </a:r>
            <a:r>
              <a:rPr lang="en-CA" sz="1200" u="none" kern="1200" noProof="0" dirty="0" smtClean="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Font typeface="Arial" panose="020B0604020202020204" pitchFamily="34" charset="0"/>
              <a:buNone/>
            </a:pPr>
            <a:r>
              <a:rPr lang="en-US" dirty="0" smtClean="0"/>
              <a:t>For </a:t>
            </a:r>
            <a:r>
              <a:rPr lang="en-US" dirty="0"/>
              <a:t>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a:t>
            </a:r>
            <a:r>
              <a:rPr lang="en-US" baseline="0" dirty="0" smtClean="0"/>
              <a:t> list of resources can be found at the end of the slides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fr-CA" dirty="0" err="1" smtClean="0"/>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en-CA" sz="1200" dirty="0" smtClean="0"/>
              <a:t>Mindful </a:t>
            </a:r>
            <a:r>
              <a:rPr lang="en-CA" sz="1200" dirty="0"/>
              <a:t>– Win </a:t>
            </a:r>
            <a:r>
              <a:rPr lang="en-CA" sz="1200" dirty="0" err="1"/>
              <a:t>Win</a:t>
            </a:r>
            <a:r>
              <a:rPr lang="en-CA" sz="1200" dirty="0"/>
              <a:t> </a:t>
            </a:r>
            <a:r>
              <a:rPr lang="en-CA" sz="1200" dirty="0" err="1" smtClean="0"/>
              <a:t>Win</a:t>
            </a:r>
            <a:endParaRPr lang="fr-CA" sz="1200" baseline="0" dirty="0" smtClean="0"/>
          </a:p>
          <a:p>
            <a:pPr marL="171450" indent="-171450">
              <a:buFont typeface="Arial" panose="020B0604020202020204" pitchFamily="34" charset="0"/>
              <a:buChar char="•"/>
            </a:pPr>
            <a:r>
              <a:rPr lang="en-CA" sz="1200" dirty="0" smtClean="0"/>
              <a:t>Mindful Eating Exercise</a:t>
            </a:r>
            <a:endParaRPr lang="fr-CA" sz="1200" baseline="0" dirty="0" smtClean="0"/>
          </a:p>
          <a:p>
            <a:pPr marL="0" indent="0">
              <a:buFont typeface="Arial" panose="020B0604020202020204" pitchFamily="34" charset="0"/>
              <a:buNone/>
            </a:pPr>
            <a:r>
              <a:rPr lang="fr-CA" baseline="0" dirty="0" smtClean="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If </a:t>
            </a:r>
            <a:r>
              <a:rPr lang="fr-CA" baseline="0" dirty="0" err="1" smtClean="0"/>
              <a:t>you</a:t>
            </a:r>
            <a:r>
              <a:rPr lang="fr-CA" baseline="0" dirty="0" smtClean="0"/>
              <a:t> </a:t>
            </a:r>
            <a:r>
              <a:rPr lang="fr-CA" baseline="0" dirty="0" err="1" smtClean="0"/>
              <a:t>need</a:t>
            </a:r>
            <a:r>
              <a:rPr lang="fr-CA" baseline="0" dirty="0" smtClean="0"/>
              <a:t> to go to </a:t>
            </a:r>
            <a:r>
              <a:rPr lang="fr-CA" baseline="0" dirty="0" err="1" smtClean="0"/>
              <a:t>another</a:t>
            </a:r>
            <a:r>
              <a:rPr lang="fr-CA" baseline="0" dirty="0" smtClean="0"/>
              <a:t> meeting, </a:t>
            </a:r>
            <a:r>
              <a:rPr lang="fr-CA" baseline="0" dirty="0" err="1" smtClean="0"/>
              <a:t>this</a:t>
            </a:r>
            <a:r>
              <a:rPr lang="fr-CA" baseline="0" dirty="0" smtClean="0"/>
              <a:t> </a:t>
            </a:r>
            <a:r>
              <a:rPr lang="fr-CA" baseline="0" dirty="0" err="1" smtClean="0"/>
              <a:t>is</a:t>
            </a:r>
            <a:r>
              <a:rPr lang="fr-CA" baseline="0" dirty="0" smtClean="0"/>
              <a:t> the time to </a:t>
            </a:r>
            <a:r>
              <a:rPr lang="fr-CA" baseline="0" dirty="0" err="1" smtClean="0"/>
              <a:t>quit</a:t>
            </a:r>
            <a:r>
              <a:rPr lang="fr-CA" baseline="0" dirty="0" smtClean="0"/>
              <a:t> </a:t>
            </a:r>
            <a:r>
              <a:rPr lang="fr-CA" baseline="0" dirty="0" err="1" smtClean="0"/>
              <a:t>this</a:t>
            </a:r>
            <a:r>
              <a:rPr lang="fr-CA" baseline="0" dirty="0" smtClean="0"/>
              <a:t> session.</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For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stay</a:t>
            </a:r>
            <a:r>
              <a:rPr lang="fr-CA" baseline="0" dirty="0" smtClean="0"/>
              <a:t> and do the </a:t>
            </a:r>
            <a:r>
              <a:rPr lang="fr-CA" baseline="0" dirty="0" err="1" smtClean="0"/>
              <a:t>small</a:t>
            </a:r>
            <a:r>
              <a:rPr lang="fr-CA" baseline="0" dirty="0" smtClean="0"/>
              <a:t> </a:t>
            </a:r>
            <a:r>
              <a:rPr lang="fr-CA" baseline="0" dirty="0" err="1" smtClean="0"/>
              <a:t>breakout</a:t>
            </a:r>
            <a:r>
              <a:rPr lang="fr-CA" baseline="0" dirty="0" smtClean="0"/>
              <a:t> </a:t>
            </a:r>
            <a:r>
              <a:rPr lang="fr-CA" baseline="0" dirty="0" err="1" smtClean="0"/>
              <a:t>debrief</a:t>
            </a:r>
            <a:r>
              <a:rPr lang="fr-CA" baseline="0" dirty="0" smtClean="0"/>
              <a:t> </a:t>
            </a:r>
            <a:r>
              <a:rPr lang="fr-CA" baseline="0" dirty="0" err="1" smtClean="0"/>
              <a:t>please</a:t>
            </a:r>
            <a:r>
              <a:rPr lang="fr-CA" baseline="0" dirty="0" smtClean="0"/>
              <a:t> </a:t>
            </a:r>
            <a:r>
              <a:rPr lang="fr-CA" baseline="0" dirty="0" err="1" smtClean="0"/>
              <a:t>stay</a:t>
            </a:r>
            <a:r>
              <a:rPr lang="fr-CA" baseline="0" dirty="0" smtClean="0"/>
              <a:t>, a</a:t>
            </a:r>
            <a:r>
              <a:rPr lang="fr-CA" dirty="0" smtClean="0"/>
              <a:t>s</a:t>
            </a:r>
            <a:r>
              <a:rPr lang="fr-CA" baseline="0" dirty="0" smtClean="0"/>
              <a:t> </a:t>
            </a:r>
            <a:r>
              <a:rPr lang="fr-CA" baseline="0" dirty="0"/>
              <a:t>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a:t>
            </a:r>
            <a:r>
              <a:rPr lang="fr-CA" baseline="0" dirty="0" err="1"/>
              <a:t>debriefs</a:t>
            </a:r>
            <a:r>
              <a:rPr lang="fr-CA" baseline="0" dirty="0"/>
              <a:t> </a:t>
            </a:r>
            <a:r>
              <a:rPr lang="fr-CA" baseline="0" dirty="0" smtClean="0"/>
              <a:t>in </a:t>
            </a:r>
            <a:r>
              <a:rPr lang="fr-CA" baseline="0" dirty="0" err="1"/>
              <a:t>small</a:t>
            </a:r>
            <a:r>
              <a:rPr lang="fr-CA" baseline="0" dirty="0"/>
              <a:t> groups,</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smtClean="0"/>
              <a:t>you</a:t>
            </a:r>
            <a:r>
              <a:rPr lang="fr-CA" baseline="0" dirty="0" smtClean="0"/>
              <a:t> </a:t>
            </a:r>
            <a:r>
              <a:rPr lang="fr-CA" baseline="0" dirty="0" err="1" smtClean="0"/>
              <a:t>can</a:t>
            </a:r>
            <a:r>
              <a:rPr lang="fr-CA" baseline="0" dirty="0" smtClean="0"/>
              <a:t> </a:t>
            </a:r>
            <a:r>
              <a:rPr lang="fr-CA" baseline="0" dirty="0" err="1" smtClean="0"/>
              <a:t>just</a:t>
            </a:r>
            <a:r>
              <a:rPr lang="fr-CA" baseline="0" dirty="0" smtClean="0"/>
              <a:t> </a:t>
            </a:r>
            <a:r>
              <a:rPr lang="fr-CA" baseline="0" dirty="0" err="1"/>
              <a:t>leave</a:t>
            </a:r>
            <a:r>
              <a:rPr lang="fr-CA" baseline="0" dirty="0"/>
              <a:t> the </a:t>
            </a:r>
            <a:r>
              <a:rPr lang="fr-CA" baseline="0" dirty="0" smtClean="0"/>
              <a:t>session, or </a:t>
            </a:r>
            <a:r>
              <a:rPr lang="fr-CA" baseline="0" dirty="0" err="1" smtClean="0"/>
              <a:t>you’re</a:t>
            </a:r>
            <a:r>
              <a:rPr lang="fr-CA" baseline="0" dirty="0" smtClean="0"/>
              <a:t> </a:t>
            </a:r>
            <a:r>
              <a:rPr lang="fr-CA" baseline="0" dirty="0" err="1" smtClean="0"/>
              <a:t>welcome</a:t>
            </a:r>
            <a:r>
              <a:rPr lang="fr-CA" baseline="0" dirty="0" smtClean="0"/>
              <a:t> to come back in </a:t>
            </a:r>
            <a:r>
              <a:rPr lang="fr-CA" baseline="0" dirty="0" err="1" smtClean="0"/>
              <a:t>plenary</a:t>
            </a:r>
            <a:r>
              <a:rPr lang="fr-CA" baseline="0" dirty="0" smtClean="0"/>
              <a:t> if </a:t>
            </a:r>
            <a:r>
              <a:rPr lang="fr-CA" baseline="0" dirty="0" err="1" smtClean="0"/>
              <a:t>you</a:t>
            </a:r>
            <a:r>
              <a:rPr lang="fr-CA" baseline="0" dirty="0" smtClean="0"/>
              <a:t> have </a:t>
            </a:r>
            <a:r>
              <a:rPr lang="fr-CA" baseline="0" dirty="0" err="1" smtClean="0"/>
              <a:t>any</a:t>
            </a:r>
            <a:r>
              <a:rPr lang="fr-CA" baseline="0" dirty="0" smtClean="0"/>
              <a:t> questions.</a:t>
            </a: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a:t>
            </a:r>
            <a:r>
              <a:rPr lang="fr-CA" baseline="0" dirty="0" err="1" smtClean="0"/>
              <a:t>Then</a:t>
            </a:r>
            <a:r>
              <a:rPr lang="fr-CA" baseline="0" dirty="0" smtClean="0"/>
              <a:t> </a:t>
            </a:r>
            <a:r>
              <a:rPr lang="fr-CA" baseline="0" dirty="0" err="1" smtClean="0"/>
              <a:t>create</a:t>
            </a:r>
            <a:r>
              <a:rPr lang="fr-CA" baseline="0" dirty="0" smtClean="0"/>
              <a:t> </a:t>
            </a:r>
            <a:r>
              <a:rPr lang="fr-CA" baseline="0" dirty="0" err="1" smtClean="0"/>
              <a:t>breakout</a:t>
            </a:r>
            <a:r>
              <a:rPr lang="fr-CA" baseline="0" dirty="0" smtClean="0"/>
              <a:t> </a:t>
            </a:r>
            <a:r>
              <a:rPr lang="fr-CA" baseline="0" dirty="0" err="1" smtClean="0"/>
              <a:t>rooms</a:t>
            </a:r>
            <a:r>
              <a:rPr lang="fr-CA" baseline="0" dirty="0" smtClean="0"/>
              <a:t> </a:t>
            </a:r>
            <a:r>
              <a:rPr lang="fr-CA" baseline="0" smtClean="0"/>
              <a:t>of 4)</a:t>
            </a:r>
            <a:endParaRPr lang="fr-CA" dirty="0" smtClean="0"/>
          </a:p>
          <a:p>
            <a:r>
              <a:rPr lang="fr-CA" baseline="0" dirty="0" smtClean="0"/>
              <a:t>(</a:t>
            </a:r>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82149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79765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Michaela / Genevieve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Welcome participants</a:t>
            </a:r>
            <a:r>
              <a:rPr lang="en-US" baseline="0" dirty="0" smtClean="0"/>
              <a:t> to session 6</a:t>
            </a:r>
          </a:p>
          <a:p>
            <a:r>
              <a:rPr lang="en-US" baseline="0" dirty="0" smtClean="0"/>
              <a:t>Friendly reminding people about a small fruit or veggie will be needed for one exercise we’ll do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CA" dirty="0" smtClean="0"/>
              <a:t>For </a:t>
            </a:r>
            <a:r>
              <a:rPr lang="en-CA" dirty="0"/>
              <a:t>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CA" noProof="0" dirty="0" smtClean="0"/>
              <a:t>Let’s </a:t>
            </a:r>
            <a:r>
              <a:rPr lang="en-CA" noProof="0" dirty="0"/>
              <a:t>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smtClean="0"/>
              <a:t>Feel free to raise </a:t>
            </a:r>
            <a:r>
              <a:rPr lang="en-CA" noProof="0" dirty="0"/>
              <a:t>your hand to speak, </a:t>
            </a:r>
            <a:r>
              <a:rPr lang="en-CA" noProof="0" dirty="0" smtClean="0"/>
              <a:t>or type </a:t>
            </a:r>
            <a:r>
              <a:rPr lang="en-CA" noProof="0" dirty="0"/>
              <a:t>in</a:t>
            </a:r>
            <a:r>
              <a:rPr lang="en-CA" baseline="0" noProof="0" dirty="0"/>
              <a:t> the </a:t>
            </a:r>
            <a:r>
              <a:rPr lang="en-CA" baseline="0" noProof="0" dirty="0" smtClean="0"/>
              <a:t>chat, let’s hear from 2 or 3 of you about how the week went.</a:t>
            </a:r>
            <a:endParaRPr lang="en-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indent="-171450">
              <a:buFont typeface="Arial" panose="020B0604020202020204" pitchFamily="34" charset="0"/>
              <a:buChar char="•"/>
            </a:pPr>
            <a:r>
              <a:rPr lang="en-CA" baseline="0" noProof="0" dirty="0"/>
              <a:t>SCARF Model</a:t>
            </a:r>
          </a:p>
          <a:p>
            <a:pPr marL="171450" indent="-171450">
              <a:buFont typeface="Arial" panose="020B0604020202020204" pitchFamily="34" charset="0"/>
              <a:buChar char="•"/>
            </a:pPr>
            <a:r>
              <a:rPr lang="en-CA" baseline="0" noProof="0" dirty="0"/>
              <a:t>I love myself</a:t>
            </a:r>
          </a:p>
          <a:p>
            <a:pPr marL="171450" indent="-171450">
              <a:buFont typeface="Arial" panose="020B0604020202020204" pitchFamily="34" charset="0"/>
              <a:buChar char="•"/>
            </a:pPr>
            <a:r>
              <a:rPr lang="en-CA" baseline="0" noProof="0" dirty="0"/>
              <a:t>SBN RR technique</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0" dirty="0" smtClean="0"/>
              <a:t>As human beings – Where is </a:t>
            </a:r>
            <a:r>
              <a:rPr lang="en-US" b="0" i="0" dirty="0" smtClean="0">
                <a:solidFill>
                  <a:srgbClr val="202124"/>
                </a:solidFill>
                <a:effectLst/>
                <a:latin typeface="Google Sans"/>
              </a:rPr>
              <a:t>our place in the universe</a:t>
            </a:r>
            <a:endParaRPr lang="en-US" b="0" i="0" dirty="0" smtClean="0">
              <a:solidFill>
                <a:srgbClr val="0F0F0F"/>
              </a:solidFill>
              <a:effectLst/>
              <a:latin typeface="Roboto" panose="02000000000000000000" pitchFamily="2" charset="0"/>
            </a:endParaRPr>
          </a:p>
          <a:p>
            <a:endParaRPr lang="en-US" dirty="0" smtClean="0"/>
          </a:p>
          <a:p>
            <a:r>
              <a:rPr lang="en-US" b="0" dirty="0" smtClean="0"/>
              <a:t>The intent is to offer </a:t>
            </a:r>
            <a:r>
              <a:rPr lang="en-US" b="0" i="0" dirty="0" smtClean="0">
                <a:solidFill>
                  <a:srgbClr val="202124"/>
                </a:solidFill>
                <a:effectLst/>
                <a:latin typeface="Google Sans"/>
              </a:rPr>
              <a:t>an overall perspective </a:t>
            </a:r>
            <a:r>
              <a:rPr lang="en-US" b="0" dirty="0" smtClean="0"/>
              <a:t>– </a:t>
            </a:r>
            <a:r>
              <a:rPr lang="en-US" b="0" i="0" dirty="0" smtClean="0">
                <a:solidFill>
                  <a:srgbClr val="0F0F0F"/>
                </a:solidFill>
                <a:effectLst/>
                <a:latin typeface="YouTube Sans"/>
              </a:rPr>
              <a:t>Zooming Out From Earth to the Edge of the “Observable Universe”</a:t>
            </a:r>
          </a:p>
          <a:p>
            <a:r>
              <a:rPr lang="en-US" b="0" i="0" dirty="0" smtClean="0">
                <a:solidFill>
                  <a:srgbClr val="0F0F0F"/>
                </a:solidFill>
                <a:effectLst/>
                <a:latin typeface="YouTube Sans"/>
              </a:rPr>
              <a:t>-----------</a:t>
            </a:r>
            <a:r>
              <a:rPr lang="en-US" dirty="0" smtClean="0"/>
              <a:t/>
            </a:r>
            <a:br>
              <a:rPr lang="en-US" dirty="0" smtClean="0"/>
            </a:br>
            <a:r>
              <a:rPr lang="en-US" dirty="0" smtClean="0"/>
              <a:t>Explore the following </a:t>
            </a:r>
            <a:r>
              <a:rPr lang="en-US" b="0" i="0" dirty="0" smtClean="0">
                <a:solidFill>
                  <a:srgbClr val="333333"/>
                </a:solidFill>
                <a:effectLst/>
                <a:latin typeface="Open Sans" panose="020B0606030504020204" pitchFamily="34" charset="0"/>
              </a:rPr>
              <a:t>cosmic map, </a:t>
            </a:r>
            <a:r>
              <a:rPr lang="en-US" dirty="0" smtClean="0"/>
              <a:t>while mentioning the different titles of structures: </a:t>
            </a:r>
          </a:p>
          <a:p>
            <a:r>
              <a:rPr lang="fr-CA" dirty="0" smtClean="0"/>
              <a:t>-Local </a:t>
            </a:r>
            <a:r>
              <a:rPr lang="fr-CA" dirty="0" err="1" smtClean="0"/>
              <a:t>superclusters</a:t>
            </a:r>
            <a:endParaRPr lang="fr-CA" dirty="0" smtClean="0"/>
          </a:p>
          <a:p>
            <a:r>
              <a:rPr lang="fr-CA" dirty="0" smtClean="0"/>
              <a:t>-</a:t>
            </a:r>
            <a:r>
              <a:rPr lang="fr-CA" dirty="0" err="1" smtClean="0"/>
              <a:t>Laniakea</a:t>
            </a:r>
            <a:endParaRPr lang="fr-CA" dirty="0" smtClean="0"/>
          </a:p>
          <a:p>
            <a:r>
              <a:rPr lang="fr-CA" dirty="0" smtClean="0"/>
              <a:t>-Local group</a:t>
            </a:r>
          </a:p>
          <a:p>
            <a:r>
              <a:rPr lang="fr-CA" dirty="0" smtClean="0"/>
              <a:t>-</a:t>
            </a:r>
            <a:r>
              <a:rPr lang="fr-CA" dirty="0" err="1" smtClean="0"/>
              <a:t>Milky</a:t>
            </a:r>
            <a:r>
              <a:rPr lang="fr-CA" dirty="0" smtClean="0"/>
              <a:t> </a:t>
            </a:r>
            <a:r>
              <a:rPr lang="fr-CA" dirty="0" err="1" smtClean="0"/>
              <a:t>Way</a:t>
            </a:r>
            <a:r>
              <a:rPr lang="fr-CA" dirty="0" smtClean="0"/>
              <a:t> </a:t>
            </a:r>
            <a:r>
              <a:rPr lang="fr-CA" dirty="0" err="1" smtClean="0"/>
              <a:t>Galaxy</a:t>
            </a:r>
            <a:endParaRPr lang="fr-CA" dirty="0" smtClean="0"/>
          </a:p>
          <a:p>
            <a:r>
              <a:rPr lang="fr-FR" dirty="0" smtClean="0"/>
              <a:t>-</a:t>
            </a:r>
            <a:r>
              <a:rPr lang="fr-FR" dirty="0" err="1" smtClean="0"/>
              <a:t>Closest</a:t>
            </a:r>
            <a:r>
              <a:rPr lang="fr-FR" dirty="0" smtClean="0"/>
              <a:t> stars </a:t>
            </a:r>
          </a:p>
          <a:p>
            <a:r>
              <a:rPr lang="fr-FR" dirty="0" smtClean="0"/>
              <a:t>-Outer </a:t>
            </a:r>
            <a:r>
              <a:rPr lang="fr-FR" dirty="0" err="1" smtClean="0"/>
              <a:t>solar</a:t>
            </a:r>
            <a:r>
              <a:rPr lang="fr-FR" dirty="0" smtClean="0"/>
              <a:t> system</a:t>
            </a:r>
          </a:p>
          <a:p>
            <a:r>
              <a:rPr lang="fr-FR" dirty="0" smtClean="0"/>
              <a:t>-</a:t>
            </a:r>
            <a:r>
              <a:rPr lang="fr-FR" dirty="0" err="1" smtClean="0"/>
              <a:t>Inner</a:t>
            </a:r>
            <a:r>
              <a:rPr lang="fr-FR" dirty="0" smtClean="0"/>
              <a:t> </a:t>
            </a:r>
            <a:r>
              <a:rPr lang="fr-FR" dirty="0" err="1" smtClean="0"/>
              <a:t>solar</a:t>
            </a:r>
            <a:r>
              <a:rPr lang="fr-FR" dirty="0" smtClean="0"/>
              <a:t> system </a:t>
            </a:r>
          </a:p>
          <a:p>
            <a:r>
              <a:rPr lang="fr-CA" dirty="0" smtClean="0"/>
              <a:t>-</a:t>
            </a:r>
            <a:r>
              <a:rPr lang="fr-CA" dirty="0" err="1" smtClean="0"/>
              <a:t>Earth</a:t>
            </a:r>
            <a:endParaRPr lang="fr-CA" dirty="0" smtClean="0"/>
          </a:p>
          <a:p>
            <a:r>
              <a:rPr lang="en-US" b="1" dirty="0" smtClean="0"/>
              <a:t>------------</a:t>
            </a:r>
            <a:endParaRPr lang="fr-CA" dirty="0"/>
          </a:p>
          <a:p>
            <a:endParaRPr lang="en-US" dirty="0"/>
          </a:p>
          <a:p>
            <a:r>
              <a:rPr lang="en-US" dirty="0" smtClean="0"/>
              <a:t>And </a:t>
            </a:r>
            <a:r>
              <a:rPr lang="en-US" dirty="0"/>
              <a:t>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b="1" dirty="0" smtClean="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smtClean="0"/>
              <a:t>The </a:t>
            </a:r>
            <a:r>
              <a:rPr lang="fr-CA" sz="1200" dirty="0" err="1" smtClean="0"/>
              <a:t>Universe</a:t>
            </a:r>
            <a:r>
              <a:rPr lang="fr-CA"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https://en.wikipedia.org/wiki/Universe</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https://upload.wikimedia.org/wikipedia/commons/4/4a/Location_of_Earth_%283x3-English_Annot-smaller%29.png</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Interactive map of the observable universe </a:t>
            </a:r>
            <a:r>
              <a:rPr lang="en-US" b="0" i="0" dirty="0" smtClean="0">
                <a:solidFill>
                  <a:srgbClr val="333333"/>
                </a:solidFill>
                <a:effectLst/>
                <a:latin typeface="Open Sans" panose="020B0606030504020204" pitchFamily="34" charset="0"/>
              </a:rPr>
              <a:t>Charts from where you are to the edge of the observable universe </a:t>
            </a:r>
            <a:r>
              <a:rPr lang="en-US" dirty="0" smtClean="0"/>
              <a:t>map</a:t>
            </a:r>
            <a:r>
              <a:rPr lang="en-US" b="0" i="0" dirty="0" smtClean="0">
                <a:solidFill>
                  <a:srgbClr val="333333"/>
                </a:solidFill>
                <a:effectLst/>
                <a:latin typeface="Open Sans" panose="020B0606030504020204" pitchFamily="34" charset="0"/>
              </a:rPr>
              <a:t>: </a:t>
            </a:r>
            <a:r>
              <a:rPr lang="en-US" sz="1800" u="sng" spc="-40" dirty="0" smtClean="0">
                <a:solidFill>
                  <a:srgbClr val="444444"/>
                </a:solidFill>
                <a:effectLst/>
                <a:latin typeface="inherit"/>
                <a:ea typeface="Times New Roman" panose="02020603050405020304" pitchFamily="18" charset="0"/>
                <a:cs typeface="Times New Roman" panose="02020603050405020304" pitchFamily="18" charset="0"/>
                <a:hlinkClick r:id="rId5"/>
              </a:rPr>
              <a:t>http://www.atlasoftheuniverse.com/universe.html</a:t>
            </a:r>
            <a:endParaRPr lang="en-US" b="0" i="0" dirty="0" smtClean="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https://en.wikipedia.org/wiki/Universe</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https://upload.wikimedia.org/wikipedia/commons/4/4a/Location_of_Earth_%283x3-English_Annot-smaller%29.png</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solidFill>
                <a:srgbClr val="0000FF"/>
              </a:solidFill>
            </a:endParaRPr>
          </a:p>
          <a:p>
            <a:r>
              <a:rPr lang="en-US" b="1" dirty="0" smtClean="0"/>
              <a:t>Resources in French:</a:t>
            </a:r>
          </a:p>
          <a:p>
            <a:pPr marL="171450" indent="-171450">
              <a:buFont typeface="Arial" panose="020B0604020202020204" pitchFamily="34" charset="0"/>
              <a:buChar char="•"/>
            </a:pPr>
            <a:r>
              <a:rPr lang="en-US" dirty="0" smtClean="0"/>
              <a:t>https://fr.wikipedia.org/wiki/Univers  </a:t>
            </a:r>
          </a:p>
          <a:p>
            <a:pPr marL="171450" indent="-171450">
              <a:buFont typeface="Arial" panose="020B0604020202020204" pitchFamily="34" charset="0"/>
              <a:buChar char="•"/>
            </a:pPr>
            <a:r>
              <a:rPr lang="en-US" dirty="0" smtClean="0"/>
              <a:t>https://upload.wikimedia.org/wikipedia/commons/3/3a/Observable_Universe_French_Annotations_for_wiki.png </a:t>
            </a:r>
          </a:p>
          <a:p>
            <a:endParaRPr lang="en-US"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Nanometer</a:t>
            </a:r>
            <a:r>
              <a:rPr lang="fr-CA" dirty="0" smtClean="0"/>
              <a:t> Image:</a:t>
            </a:r>
            <a:r>
              <a:rPr lang="fr-CA" baseline="0" dirty="0" smtClean="0"/>
              <a:t> </a:t>
            </a:r>
            <a:r>
              <a:rPr lang="fr-CA" dirty="0" smtClean="0"/>
              <a:t>Have the file</a:t>
            </a:r>
            <a:r>
              <a:rPr lang="fr-CA" baseline="0" dirty="0" smtClean="0"/>
              <a:t> </a:t>
            </a:r>
            <a:r>
              <a:rPr lang="fr-CA" baseline="0" dirty="0" err="1" smtClean="0"/>
              <a:t>locally</a:t>
            </a:r>
            <a:r>
              <a:rPr lang="fr-CA" baseline="0" dirty="0" smtClean="0"/>
              <a:t> </a:t>
            </a:r>
            <a:r>
              <a:rPr lang="fr-CA" baseline="0" dirty="0" err="1" smtClean="0"/>
              <a:t>saved</a:t>
            </a:r>
            <a:r>
              <a:rPr lang="fr-CA" baseline="0" dirty="0" smtClean="0"/>
              <a:t> and </a:t>
            </a:r>
            <a:r>
              <a:rPr lang="fr-CA" baseline="0" dirty="0" err="1" smtClean="0"/>
              <a:t>turned</a:t>
            </a:r>
            <a:r>
              <a:rPr lang="fr-CA" baseline="0" dirty="0" smtClean="0"/>
              <a:t> to show </a:t>
            </a:r>
            <a:r>
              <a:rPr lang="fr-CA" baseline="0" dirty="0" err="1" smtClean="0"/>
              <a:t>correctly</a:t>
            </a:r>
            <a:r>
              <a:rPr lang="fr-CA" dirty="0" smtClean="0"/>
              <a:t>: </a:t>
            </a:r>
            <a:r>
              <a:rPr lang="en-CA" dirty="0" smtClean="0">
                <a:hlinkClick r:id="rId3"/>
              </a:rPr>
              <a:t>https://upload.wikimedia.org/wikipedia/commons/a/ae/Comparison_of_nanomaterials_sizes.jpg</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the following image, explore from the baseball smallest item or element, while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Baseball </a:t>
            </a:r>
            <a:r>
              <a:rPr lang="en-US" dirty="0"/>
              <a:t>ball - </a:t>
            </a:r>
            <a:r>
              <a:rPr lang="fr-CA" dirty="0"/>
              <a:t>Balle de baseball</a:t>
            </a:r>
            <a:endParaRPr lang="en-US" dirty="0"/>
          </a:p>
          <a:p>
            <a:r>
              <a:rPr lang="en-US" dirty="0" smtClean="0"/>
              <a:t>- Ant </a:t>
            </a:r>
            <a:r>
              <a:rPr lang="en-US" dirty="0"/>
              <a:t>- </a:t>
            </a:r>
            <a:r>
              <a:rPr lang="en-US" dirty="0" err="1"/>
              <a:t>Fourmi</a:t>
            </a:r>
            <a:endParaRPr lang="en-US" dirty="0"/>
          </a:p>
          <a:p>
            <a:r>
              <a:rPr lang="en-US" dirty="0" smtClean="0"/>
              <a:t>- Hair </a:t>
            </a:r>
            <a:r>
              <a:rPr lang="en-US" dirty="0"/>
              <a:t>– </a:t>
            </a:r>
            <a:r>
              <a:rPr lang="en-US" dirty="0" err="1"/>
              <a:t>Cheveu</a:t>
            </a:r>
            <a:endParaRPr lang="en-US" dirty="0"/>
          </a:p>
          <a:p>
            <a:r>
              <a:rPr lang="en-US" dirty="0" smtClean="0"/>
              <a:t>- Red </a:t>
            </a:r>
            <a:r>
              <a:rPr lang="en-US" dirty="0"/>
              <a:t>cells - Globules rouges</a:t>
            </a:r>
          </a:p>
          <a:p>
            <a:r>
              <a:rPr lang="en-US" dirty="0" smtClean="0"/>
              <a:t>- Bacteria </a:t>
            </a:r>
            <a:r>
              <a:rPr lang="en-US" dirty="0"/>
              <a:t>– </a:t>
            </a:r>
            <a:r>
              <a:rPr lang="en-US" dirty="0" err="1"/>
              <a:t>Bactéries</a:t>
            </a:r>
            <a:endParaRPr lang="en-US" dirty="0"/>
          </a:p>
          <a:p>
            <a:r>
              <a:rPr lang="en-US" dirty="0" smtClean="0"/>
              <a:t>- Virus </a:t>
            </a:r>
            <a:r>
              <a:rPr lang="en-US" dirty="0"/>
              <a:t>– Virus</a:t>
            </a:r>
          </a:p>
          <a:p>
            <a:r>
              <a:rPr lang="en-US" dirty="0" smtClean="0"/>
              <a:t>- DNA </a:t>
            </a:r>
            <a:r>
              <a:rPr lang="en-US" dirty="0"/>
              <a:t>– ADN</a:t>
            </a:r>
          </a:p>
          <a:p>
            <a:r>
              <a:rPr lang="en-US" dirty="0" smtClean="0"/>
              <a:t>- Hemoglobin </a:t>
            </a:r>
            <a:r>
              <a:rPr lang="en-US" dirty="0"/>
              <a:t>– </a:t>
            </a:r>
            <a:r>
              <a:rPr lang="en-US" dirty="0" err="1"/>
              <a:t>Hémoglobine</a:t>
            </a:r>
            <a:endParaRPr lang="en-US" dirty="0"/>
          </a:p>
          <a:p>
            <a:r>
              <a:rPr lang="en-US" dirty="0" smtClean="0"/>
              <a:t>- Glucose </a:t>
            </a:r>
            <a:r>
              <a:rPr lang="en-US" dirty="0"/>
              <a:t>molecule - </a:t>
            </a:r>
            <a:r>
              <a:rPr lang="en-US" dirty="0" err="1"/>
              <a:t>Molécule</a:t>
            </a:r>
            <a:r>
              <a:rPr lang="en-US" dirty="0"/>
              <a:t> de glucose</a:t>
            </a:r>
          </a:p>
          <a:p>
            <a:r>
              <a:rPr lang="en-US" dirty="0" smtClean="0"/>
              <a:t>- Gold </a:t>
            </a:r>
            <a:r>
              <a:rPr lang="en-US" dirty="0"/>
              <a:t>atom - </a:t>
            </a:r>
            <a:r>
              <a:rPr lang="en-US" dirty="0" err="1"/>
              <a:t>Atome</a:t>
            </a:r>
            <a:r>
              <a:rPr lang="en-US" dirty="0"/>
              <a:t> d'or</a:t>
            </a:r>
          </a:p>
          <a:p>
            <a:r>
              <a:rPr lang="en-US" dirty="0" smtClean="0"/>
              <a:t>- Water </a:t>
            </a:r>
            <a:r>
              <a:rPr lang="en-US" dirty="0"/>
              <a:t>molecule – </a:t>
            </a:r>
            <a:r>
              <a:rPr lang="en-US" dirty="0" err="1"/>
              <a:t>Molécule</a:t>
            </a:r>
            <a:r>
              <a:rPr lang="en-US" dirty="0"/>
              <a:t> </a:t>
            </a:r>
            <a:r>
              <a:rPr lang="en-US" dirty="0" err="1" smtClean="0"/>
              <a:t>d’eau</a:t>
            </a:r>
            <a:endParaRPr lang="en-US" dirty="0"/>
          </a:p>
          <a:p>
            <a:r>
              <a:rPr lang="fr-FR" baseline="0" dirty="0" smtClean="0"/>
              <a:t>- </a:t>
            </a:r>
            <a:r>
              <a:rPr lang="fr-FR" baseline="0" dirty="0" err="1" smtClean="0"/>
              <a:t>Within</a:t>
            </a:r>
            <a:r>
              <a:rPr lang="fr-FR" baseline="0" dirty="0" smtClean="0"/>
              <a:t> the </a:t>
            </a:r>
            <a:r>
              <a:rPr lang="fr-FR" baseline="0" dirty="0" err="1" smtClean="0"/>
              <a:t>Nanomaterials</a:t>
            </a:r>
            <a:r>
              <a:rPr lang="fr-FR" baseline="0" dirty="0" smtClean="0"/>
              <a:t> </a:t>
            </a:r>
            <a:r>
              <a:rPr lang="fr-FR" baseline="0" dirty="0" err="1" smtClean="0"/>
              <a:t>we</a:t>
            </a:r>
            <a:r>
              <a:rPr lang="fr-FR" baseline="0" dirty="0" smtClean="0"/>
              <a:t> have: </a:t>
            </a:r>
            <a:r>
              <a:rPr lang="fr-FR" dirty="0" smtClean="0"/>
              <a:t>liposome, </a:t>
            </a:r>
            <a:r>
              <a:rPr lang="fr-FR" dirty="0" err="1" smtClean="0"/>
              <a:t>fullerene</a:t>
            </a:r>
            <a:r>
              <a:rPr lang="fr-FR" dirty="0" smtClean="0"/>
              <a:t>, </a:t>
            </a:r>
            <a:r>
              <a:rPr lang="fr-FR" dirty="0" err="1" smtClean="0"/>
              <a:t>dendrimer</a:t>
            </a:r>
            <a:r>
              <a:rPr lang="fr-FR" dirty="0" smtClean="0"/>
              <a:t>, </a:t>
            </a:r>
            <a:r>
              <a:rPr lang="fr-FR" dirty="0" err="1" smtClean="0"/>
              <a:t>carbon</a:t>
            </a:r>
            <a:r>
              <a:rPr lang="fr-FR" dirty="0" smtClean="0"/>
              <a:t> nanotube, </a:t>
            </a:r>
            <a:r>
              <a:rPr lang="fr-FR" dirty="0" err="1" smtClean="0"/>
              <a:t>graphene</a:t>
            </a:r>
            <a:endParaRPr lang="fr-FR" dirty="0"/>
          </a:p>
          <a:p>
            <a:r>
              <a:rPr lang="fr-FR" dirty="0" smtClean="0"/>
              <a:t>(Et </a:t>
            </a:r>
            <a:r>
              <a:rPr lang="fr-FR" dirty="0"/>
              <a:t>les nanomatériaux sont listes </a:t>
            </a:r>
            <a:r>
              <a:rPr lang="fr-FR" dirty="0" smtClean="0"/>
              <a:t>: </a:t>
            </a:r>
            <a:r>
              <a:rPr lang="fr-FR" dirty="0"/>
              <a:t>liposome, fullerène, dendrimère, nanotube de carbone, </a:t>
            </a:r>
            <a:r>
              <a:rPr lang="fr-FR" dirty="0" err="1" smtClean="0"/>
              <a:t>graphène</a:t>
            </a:r>
            <a:r>
              <a:rPr lang="fr-FR" dirty="0" smtClean="0"/>
              <a: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ic3acitkc3u"/>
              </a:rPr>
              <a:t>https://www.youtube.com/watch?v=IC3AcItKc3U</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is Nano - 2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mins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eyzo9ocbxng"/>
              </a:rPr>
              <a:t>https://www.youtube.com/watch?v=EYzO9OcBxNg</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6"/>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a:t>
            </a:r>
            <a:r>
              <a:rPr lang="en-US" dirty="0"/>
              <a:t>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Well</a:t>
            </a:r>
            <a:r>
              <a:rPr lang="en-US" dirty="0"/>
              <a:t>,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a:t>
            </a:r>
          </a:p>
          <a:p>
            <a:pPr fontAlgn="auto">
              <a:spcBef>
                <a:spcPts val="0"/>
              </a:spcBef>
              <a:spcAft>
                <a:spcPts val="0"/>
              </a:spcAft>
              <a:defRPr/>
            </a:pPr>
            <a:r>
              <a:rPr lang="en-CA" dirty="0" smtClean="0">
                <a:latin typeface="+mn-lt"/>
                <a:cs typeface="+mn-cs"/>
              </a:rPr>
              <a:t>Who </a:t>
            </a:r>
            <a:r>
              <a:rPr lang="en-CA" dirty="0">
                <a:latin typeface="+mn-lt"/>
                <a:cs typeface="+mn-cs"/>
              </a:rPr>
              <a:t>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616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t>
            </a:r>
            <a:r>
              <a:rPr lang="en-US" dirty="0"/>
              <a:t>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r>
              <a:rPr lang="en-US" dirty="0" smtClean="0"/>
              <a:t>)</a:t>
            </a:r>
            <a:endParaRPr lang="en-CA" dirty="0"/>
          </a:p>
          <a:p>
            <a:r>
              <a:rPr lang="en-CA" dirty="0"/>
              <a:t>(click)</a:t>
            </a:r>
          </a:p>
          <a:p>
            <a:r>
              <a:rPr lang="en-CA" dirty="0"/>
              <a:t>Or in other words, what you say, what you think, what you express, </a:t>
            </a:r>
            <a:r>
              <a:rPr lang="en-CA" dirty="0" smtClean="0"/>
              <a:t>what you feel, what </a:t>
            </a:r>
            <a:r>
              <a:rPr lang="en-CA" dirty="0"/>
              <a:t>you do, what you believe, all of these things </a:t>
            </a:r>
          </a:p>
          <a:p>
            <a:r>
              <a:rPr lang="en-CA" dirty="0"/>
              <a:t>(click)</a:t>
            </a:r>
          </a:p>
          <a:p>
            <a:r>
              <a:rPr lang="en-CA" dirty="0"/>
              <a:t>sometimes happens in parts of us, sometimes they are not necessarily aligned; </a:t>
            </a:r>
          </a:p>
          <a:p>
            <a:r>
              <a:rPr lang="en-CA" dirty="0"/>
              <a:t>(click)</a:t>
            </a:r>
          </a:p>
          <a:p>
            <a:r>
              <a:rPr lang="en-CA" dirty="0"/>
              <a:t>and being present, as the ultimate goal of being mindful, means that all of them </a:t>
            </a:r>
            <a:r>
              <a:rPr lang="en-CA" dirty="0" smtClean="0"/>
              <a:t>what </a:t>
            </a:r>
            <a:r>
              <a:rPr lang="en-CA" dirty="0"/>
              <a:t>I think, </a:t>
            </a:r>
            <a:r>
              <a:rPr lang="en-CA" dirty="0" smtClean="0"/>
              <a:t>what </a:t>
            </a:r>
            <a:r>
              <a:rPr lang="en-CA" dirty="0"/>
              <a:t>I feel </a:t>
            </a:r>
            <a:r>
              <a:rPr lang="en-CA" dirty="0" smtClean="0"/>
              <a:t>and what I do</a:t>
            </a:r>
            <a:r>
              <a:rPr lang="en-CA" baseline="0" dirty="0" smtClean="0"/>
              <a:t> </a:t>
            </a:r>
            <a:r>
              <a:rPr lang="en-CA" dirty="0" smtClean="0"/>
              <a:t>are </a:t>
            </a:r>
            <a:r>
              <a:rPr lang="en-CA" dirty="0"/>
              <a:t>being one, aligned and in </a:t>
            </a:r>
            <a:r>
              <a:rPr lang="en-CA" dirty="0" smtClean="0"/>
              <a:t>harmony</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other words, </a:t>
            </a:r>
            <a:r>
              <a:rPr lang="en-US" b="1" dirty="0" smtClean="0"/>
              <a:t>Being Present</a:t>
            </a:r>
            <a:r>
              <a:rPr lang="en-US" b="0" i="0" dirty="0" smtClean="0">
                <a:solidFill>
                  <a:srgbClr val="202124"/>
                </a:solidFill>
                <a:effectLst/>
                <a:latin typeface="Google Sans"/>
              </a:rPr>
              <a:t> (or living mindfully) simply means </a:t>
            </a:r>
            <a:r>
              <a:rPr lang="en-US" b="0" i="0" dirty="0" smtClean="0">
                <a:solidFill>
                  <a:srgbClr val="040C28"/>
                </a:solidFill>
                <a:effectLst/>
                <a:latin typeface="Google Sans"/>
              </a:rPr>
              <a:t>you're focused and engaged in the here and now, not distracted or mentally absent</a:t>
            </a:r>
            <a:r>
              <a:rPr lang="en-US" b="0" i="0" dirty="0" smtClean="0">
                <a:solidFill>
                  <a:srgbClr val="202124"/>
                </a:solidFill>
                <a:effectLst/>
                <a:latin typeface="Google Sans"/>
              </a:rPr>
              <a:t>.</a:t>
            </a:r>
          </a:p>
          <a:p>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the moment and free from the noise of internal dialogue</a:t>
            </a:r>
            <a:r>
              <a:rPr lang="en-US" b="0" i="0" dirty="0" smtClean="0">
                <a:solidFill>
                  <a:srgbClr val="4D5156"/>
                </a:solidFill>
                <a:effectLst/>
                <a:latin typeface="Google Sans"/>
              </a:rPr>
              <a:t>. It's often associated with feelings of stillness and peace. Sensations often seem sharper.</a:t>
            </a:r>
            <a:endParaRPr lang="en-US" b="0" i="0" dirty="0" smtClean="0">
              <a:solidFill>
                <a:srgbClr val="202124"/>
              </a:solidFill>
              <a:effectLst/>
              <a:latin typeface="Google Sans"/>
            </a:endParaRPr>
          </a:p>
          <a:p>
            <a:endParaRPr lang="fr-CA" dirty="0" smtClean="0"/>
          </a:p>
          <a:p>
            <a:r>
              <a:rPr lang="fr-CA" b="1" dirty="0" smtClean="0"/>
              <a:t>=== </a:t>
            </a:r>
            <a:r>
              <a:rPr lang="fr-CA" b="1" dirty="0" err="1" smtClean="0"/>
              <a:t>Additional</a:t>
            </a:r>
            <a:r>
              <a:rPr lang="fr-CA" b="1" dirty="0" smtClean="0"/>
              <a:t> </a:t>
            </a:r>
            <a:r>
              <a:rPr lang="fr-CA" b="1" dirty="0" err="1" smtClean="0"/>
              <a:t>Resources</a:t>
            </a:r>
            <a:r>
              <a:rPr lang="fr-CA"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D5156"/>
                </a:solidFill>
                <a:effectLst/>
                <a:latin typeface="Arial" panose="020B0604020202020204" pitchFamily="34" charset="0"/>
                <a:ea typeface="Times New Roman" panose="02020603050405020304" pitchFamily="18" charset="0"/>
              </a:rPr>
              <a:t>No matter how busy you are, find quiet reflective moments in your life. </a:t>
            </a:r>
            <a:endParaRPr lang="en-US" sz="1200" dirty="0" smtClean="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rgbClr val="585553"/>
                </a:solidFill>
                <a:effectLst/>
                <a:latin typeface="-apple-system"/>
              </a:rPr>
              <a:t>“Most humans are never fully present in the now, because unconsciously they believe that the next moment must be more important than this one. But then you miss your whole life, which is never not now.”</a:t>
            </a:r>
            <a:r>
              <a:rPr lang="en-US" sz="1200" b="0" i="0" dirty="0" smtClean="0">
                <a:solidFill>
                  <a:srgbClr val="585553"/>
                </a:solidFill>
                <a:effectLst/>
                <a:latin typeface="-apple-system"/>
              </a:rPr>
              <a:t>– Eckhart Tolle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r>
              <a:rPr lang="en-US" sz="1200" i="1" dirty="0" smtClean="0">
                <a:solidFill>
                  <a:srgbClr val="002060"/>
                </a:solidFill>
              </a:rPr>
              <a:t>Wherever You Go, there you are” --</a:t>
            </a:r>
            <a:r>
              <a:rPr lang="en-US" sz="1200" i="0" dirty="0" smtClean="0">
                <a:solidFill>
                  <a:srgbClr val="002060"/>
                </a:solidFill>
              </a:rPr>
              <a:t>Book by </a:t>
            </a:r>
            <a:r>
              <a:rPr lang="en-US" sz="1200" dirty="0" smtClean="0">
                <a:solidFill>
                  <a:srgbClr val="4D5156"/>
                </a:solidFill>
                <a:effectLst/>
                <a:latin typeface="Arial" panose="020B0604020202020204" pitchFamily="34" charset="0"/>
                <a:ea typeface="Times New Roman" panose="02020603050405020304" pitchFamily="18" charset="0"/>
              </a:rPr>
              <a:t>mindfulness expert </a:t>
            </a:r>
            <a:r>
              <a:rPr lang="en-US" sz="1200" i="0" dirty="0" smtClean="0">
                <a:solidFill>
                  <a:srgbClr val="002060"/>
                </a:solidFill>
              </a:rPr>
              <a:t>Jon </a:t>
            </a:r>
            <a:r>
              <a:rPr lang="en-US" sz="1200" i="0" dirty="0" err="1" smtClean="0">
                <a:solidFill>
                  <a:srgbClr val="002060"/>
                </a:solidFill>
              </a:rPr>
              <a:t>Kabat</a:t>
            </a:r>
            <a:r>
              <a:rPr lang="en-US" sz="1200" i="0" dirty="0" smtClean="0">
                <a:solidFill>
                  <a:srgbClr val="002060"/>
                </a:solidFill>
              </a:rPr>
              <a:t> Zinn. C</a:t>
            </a:r>
            <a:r>
              <a:rPr lang="en-US" sz="1200" dirty="0" smtClean="0">
                <a:solidFill>
                  <a:srgbClr val="4D5156"/>
                </a:solidFill>
                <a:effectLst/>
                <a:latin typeface="Arial" panose="020B0604020202020204" pitchFamily="34" charset="0"/>
                <a:ea typeface="Times New Roman" panose="02020603050405020304" pitchFamily="18" charset="0"/>
              </a:rPr>
              <a:t>lassic bestselling guide!</a:t>
            </a:r>
            <a:endParaRPr lang="en-US" sz="1200" i="0" dirty="0" smtClean="0">
              <a:solidFill>
                <a:srgbClr val="002060"/>
              </a:solidFill>
            </a:endParaRPr>
          </a:p>
          <a:p>
            <a:pPr algn="l"/>
            <a:r>
              <a:rPr lang="en-US" sz="1200" b="0" i="1" u="none" strike="noStrike" dirty="0" smtClean="0">
                <a:solidFill>
                  <a:srgbClr val="101010"/>
                </a:solidFill>
                <a:effectLst/>
                <a:latin typeface="Arial" panose="020B0604020202020204" pitchFamily="34" charset="0"/>
              </a:rPr>
              <a:t>--------------</a:t>
            </a:r>
          </a:p>
          <a:p>
            <a:pPr algn="l"/>
            <a:r>
              <a:rPr lang="en-US" sz="1200" b="0" i="1" u="none" strike="noStrike" dirty="0" smtClean="0">
                <a:solidFill>
                  <a:srgbClr val="101010"/>
                </a:solidFill>
                <a:effectLst/>
                <a:latin typeface="Arial" panose="020B0604020202020204" pitchFamily="34" charset="0"/>
              </a:rPr>
              <a:t>In the midst of movement and chaos, keep stillness inside of you </a:t>
            </a:r>
            <a:r>
              <a:rPr lang="en-US" sz="1200" b="0" i="0" u="none" strike="noStrike" dirty="0" smtClean="0">
                <a:solidFill>
                  <a:srgbClr val="101010"/>
                </a:solidFill>
                <a:effectLst/>
                <a:latin typeface="Arial" panose="020B0604020202020204" pitchFamily="34" charset="0"/>
              </a:rPr>
              <a:t>–Deepak Chopra</a:t>
            </a:r>
          </a:p>
          <a:p>
            <a:pPr algn="l"/>
            <a:r>
              <a:rPr lang="en-US" sz="1200" b="0" i="0" u="none" strike="noStrike" dirty="0" smtClean="0">
                <a:solidFill>
                  <a:srgbClr val="101010"/>
                </a:solidFill>
                <a:effectLst/>
                <a:latin typeface="Arial" panose="020B0604020202020204" pitchFamily="34" charset="0"/>
              </a:rPr>
              <a:t>---------------</a:t>
            </a:r>
          </a:p>
          <a:p>
            <a:pPr algn="l"/>
            <a:r>
              <a:rPr lang="en-US" b="0" i="1" dirty="0" smtClean="0">
                <a:solidFill>
                  <a:srgbClr val="585553"/>
                </a:solidFill>
                <a:effectLst/>
                <a:latin typeface="-apple-system"/>
              </a:rPr>
              <a:t>“If you are depressed you are living in the past. If you are anxious you are living in the future. If you are at peace you are living in the present.”  </a:t>
            </a:r>
            <a:r>
              <a:rPr lang="en-US" b="0" i="0" dirty="0" smtClean="0">
                <a:solidFill>
                  <a:srgbClr val="585553"/>
                </a:solidFill>
                <a:effectLst/>
                <a:latin typeface="-apple-system"/>
              </a:rPr>
              <a:t>– Lao Tzu</a:t>
            </a:r>
          </a:p>
          <a:p>
            <a:pPr algn="l"/>
            <a:r>
              <a:rPr lang="en-US" b="0" i="0" dirty="0" smtClean="0">
                <a:solidFill>
                  <a:srgbClr val="585553"/>
                </a:solidFill>
                <a:effectLst/>
                <a:latin typeface="-apple-system"/>
              </a:rPr>
              <a:t>-------------</a:t>
            </a:r>
            <a:endParaRPr lang="en-US" b="0" i="0" dirty="0" smtClean="0">
              <a:solidFill>
                <a:srgbClr val="292929"/>
              </a:solidFill>
              <a:effectLst/>
              <a:latin typeface="source-serif-pro"/>
            </a:endParaRPr>
          </a:p>
          <a:p>
            <a:r>
              <a:rPr lang="en-US" b="0" i="1" dirty="0" smtClean="0">
                <a:solidFill>
                  <a:srgbClr val="292929"/>
                </a:solidFill>
                <a:effectLst/>
                <a:latin typeface="source-serif-pro"/>
              </a:rPr>
              <a:t>Don’t be overheard complaining…not even to yourself. </a:t>
            </a:r>
            <a:r>
              <a:rPr lang="en-US" b="0" i="0" dirty="0" smtClean="0">
                <a:solidFill>
                  <a:srgbClr val="292929"/>
                </a:solidFill>
                <a:effectLst/>
                <a:latin typeface="source-serif-pro"/>
              </a:rPr>
              <a:t>— Marcus Aurelius (So simple, yet so powerful).</a:t>
            </a:r>
          </a:p>
          <a:p>
            <a:r>
              <a:rPr lang="en-US" b="0" i="0" dirty="0" smtClean="0">
                <a:solidFill>
                  <a:srgbClr val="292929"/>
                </a:solidFill>
                <a:effectLst/>
                <a:latin typeface="source-serif-pro"/>
              </a:rPr>
              <a:t>-------------</a:t>
            </a:r>
            <a:endParaRPr lang="en-US" b="0" i="0" dirty="0" smtClean="0">
              <a:solidFill>
                <a:srgbClr val="292929"/>
              </a:solidFill>
              <a:effectLst/>
              <a:latin typeface="so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“If you feel lost, disappointed, hesitant, or weak, return to yourself, to who you are, here and now and when you get there, you will discover yourself, like a lotus flower in full bloom, even in a muddy pond, beautiful and strong.“ — Masaru </a:t>
            </a:r>
            <a:r>
              <a:rPr lang="en-US" b="0" i="1" dirty="0" err="1" smtClean="0">
                <a:solidFill>
                  <a:srgbClr val="292929"/>
                </a:solidFill>
                <a:effectLst/>
                <a:latin typeface="source-serif-pro"/>
              </a:rPr>
              <a:t>Emoto</a:t>
            </a:r>
            <a:endParaRPr lang="en-CA" sz="1000" i="1"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“Do not dwell in the past, do not dream of the future, concentrate the mind on the present moment.” —Buddha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a:t>
            </a:r>
          </a:p>
          <a:p>
            <a:pPr algn="l"/>
            <a:r>
              <a:rPr lang="en-US" b="0" i="1" dirty="0" smtClean="0">
                <a:solidFill>
                  <a:srgbClr val="585553"/>
                </a:solidFill>
                <a:effectLst/>
                <a:latin typeface="-apple-system"/>
              </a:rPr>
              <a:t>He said, “There are only two days in the year that nothing can be done. One is called yesterday and the other is called tomorrow, so today is the right day to love, believe, do and mostly live.”  </a:t>
            </a:r>
            <a:r>
              <a:rPr lang="en-US" b="0" i="0" dirty="0" smtClean="0">
                <a:solidFill>
                  <a:srgbClr val="585553"/>
                </a:solidFill>
                <a:effectLst/>
                <a:latin typeface="-apple-system"/>
              </a:rPr>
              <a:t>– Dalai Lama</a:t>
            </a:r>
          </a:p>
          <a:p>
            <a:pPr algn="l"/>
            <a:r>
              <a:rPr lang="en-US" b="0" i="0" dirty="0" smtClean="0">
                <a:solidFill>
                  <a:srgbClr val="4D5156"/>
                </a:solidFill>
                <a:effectLst/>
                <a:latin typeface="Google Sans"/>
              </a:rPr>
              <a:t>--------------------</a:t>
            </a:r>
            <a:endParaRPr lang="en-US" b="0" i="1" dirty="0" smtClean="0">
              <a:solidFill>
                <a:srgbClr val="292929"/>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is </a:t>
            </a:r>
            <a:r>
              <a:rPr lang="en-US" b="1" dirty="0" smtClean="0"/>
              <a:t>Being Present:</a:t>
            </a:r>
            <a:endParaRPr lang="en-US" dirty="0" smtClean="0"/>
          </a:p>
          <a:p>
            <a:r>
              <a:rPr lang="en-US" b="0" i="0" dirty="0" smtClean="0">
                <a:solidFill>
                  <a:srgbClr val="202124"/>
                </a:solidFill>
                <a:effectLst/>
                <a:latin typeface="Google Sans"/>
              </a:rPr>
              <a:t>Being present (or living mindfully) simply means </a:t>
            </a:r>
            <a:r>
              <a:rPr lang="en-US" b="0" i="0" dirty="0" smtClean="0">
                <a:solidFill>
                  <a:srgbClr val="040C28"/>
                </a:solidFill>
                <a:effectLst/>
                <a:latin typeface="Google Sans"/>
              </a:rPr>
              <a:t>you're focused and engaged in the here and now, not distracted or mentally absent</a:t>
            </a:r>
            <a:r>
              <a:rPr lang="en-US" b="0" i="0" dirty="0" smtClean="0">
                <a:solidFill>
                  <a:srgbClr val="202124"/>
                </a:solidFill>
                <a:effectLst/>
                <a:latin typeface="Google Sans"/>
              </a:rPr>
              <a:t>.</a:t>
            </a:r>
          </a:p>
          <a:p>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the moment and free from the noise of internal dialogue</a:t>
            </a:r>
            <a:r>
              <a:rPr lang="en-US" b="0" i="0" dirty="0" smtClean="0">
                <a:solidFill>
                  <a:srgbClr val="4D5156"/>
                </a:solidFill>
                <a:effectLst/>
                <a:latin typeface="Google Sans"/>
              </a:rPr>
              <a:t>. It's often associated with feelings of stillness and peace. Sensations often seem sharper.</a:t>
            </a:r>
            <a:endParaRPr lang="en-US" b="0" i="0" dirty="0" smtClean="0">
              <a:solidFill>
                <a:srgbClr val="202124"/>
              </a:solidFill>
              <a:effectLst/>
              <a:latin typeface="Google Sans"/>
            </a:endParaRPr>
          </a:p>
          <a:p>
            <a:pPr algn="l"/>
            <a:r>
              <a:rPr lang="en-US" b="1" i="0" dirty="0" smtClean="0">
                <a:solidFill>
                  <a:srgbClr val="202124"/>
                </a:solidFill>
                <a:effectLst/>
                <a:latin typeface="Google Sans"/>
              </a:rPr>
              <a:t>What is the act of Being Present</a:t>
            </a:r>
            <a:endParaRPr lang="en-US" b="1" i="0" dirty="0" smtClean="0">
              <a:solidFill>
                <a:srgbClr val="202124"/>
              </a:solidFill>
              <a:effectLst/>
              <a:latin typeface="arial" panose="020B0604020202020204" pitchFamily="34" charset="0"/>
            </a:endParaRPr>
          </a:p>
          <a:p>
            <a:pPr algn="l"/>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and engaged with our experience, even if that experience is difficult</a:t>
            </a:r>
            <a:r>
              <a:rPr lang="en-US" b="0" i="0" dirty="0" smtClean="0">
                <a:solidFill>
                  <a:srgbClr val="4D5156"/>
                </a:solidFill>
                <a:effectLst/>
                <a:latin typeface="Google Sans"/>
              </a:rPr>
              <a:t>. When we are lost in thought, reliving the past, or going through the motions, it interferes with how we act in the present.</a:t>
            </a:r>
          </a:p>
          <a:p>
            <a:pPr algn="l"/>
            <a:r>
              <a:rPr lang="en-US" b="0" i="0" dirty="0" smtClean="0">
                <a:solidFill>
                  <a:srgbClr val="231F20"/>
                </a:solidFill>
                <a:effectLst/>
                <a:latin typeface="Proxima Nova"/>
              </a:rPr>
              <a:t>Each moment in your life has meaning, whether you notice that importance immediately or some time down the line. Making the most of life as it happens, rather than wishing for the past or worrying about the future, can improve your quality of life and help you feel </a:t>
            </a:r>
            <a:r>
              <a:rPr lang="en-US" sz="1000" b="0" i="0" kern="1200" dirty="0" smtClean="0">
                <a:solidFill>
                  <a:srgbClr val="231F20"/>
                </a:solidFill>
                <a:effectLst/>
                <a:latin typeface="Proxima Nova"/>
                <a:ea typeface="+mn-ea"/>
                <a:cs typeface="+mn-cs"/>
              </a:rPr>
              <a:t>more </a:t>
            </a:r>
            <a:r>
              <a:rPr lang="en-US" sz="1000" b="0" i="0" u="none" kern="1200" dirty="0" smtClean="0">
                <a:solidFill>
                  <a:srgbClr val="231F20"/>
                </a:solidFill>
                <a:effectLst/>
                <a:latin typeface="Proxima Nova"/>
                <a:ea typeface="+mn-ea"/>
                <a:cs typeface="+mn-cs"/>
                <a:hlinkClick r:id="rId3">
                  <a:extLst>
                    <a:ext uri="{A12FA001-AC4F-418D-AE19-62706E023703}">
                      <ahyp:hlinkClr xmlns="" xmlns:ahyp="http://schemas.microsoft.com/office/drawing/2018/hyperlinkcolor" xmlns:lc="http://schemas.openxmlformats.org/drawingml/2006/lockedCanvas" val="tx"/>
                    </a:ext>
                  </a:extLst>
                </a:hlinkClick>
              </a:rPr>
              <a:t>optimistic</a:t>
            </a:r>
            <a:r>
              <a:rPr lang="en-US" sz="1000" b="0" i="0" u="none"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rPr>
              <a:t>and prepared to face any challenge, more resilient. </a:t>
            </a:r>
          </a:p>
          <a:p>
            <a:r>
              <a:rPr lang="en-CA" sz="1000" b="0" i="0" kern="1200" dirty="0" smtClean="0">
                <a:solidFill>
                  <a:srgbClr val="231F20"/>
                </a:solidFill>
                <a:effectLst/>
                <a:latin typeface="Proxima Nova"/>
                <a:ea typeface="+mn-ea"/>
                <a:cs typeface="+mn-cs"/>
              </a:rPr>
              <a:t>------------</a:t>
            </a:r>
          </a:p>
          <a:p>
            <a:r>
              <a:rPr lang="en-US" b="1" i="0" dirty="0" smtClean="0">
                <a:solidFill>
                  <a:srgbClr val="231F20"/>
                </a:solidFill>
                <a:effectLst/>
                <a:latin typeface="Proxima Nova"/>
              </a:rPr>
              <a:t>Key Words:</a:t>
            </a:r>
          </a:p>
          <a:p>
            <a:pPr marL="171450" indent="-171450">
              <a:buFont typeface="Arial" panose="020B0604020202020204" pitchFamily="34" charset="0"/>
              <a:buChar char="•"/>
            </a:pPr>
            <a:r>
              <a:rPr lang="en-US" b="0" i="0" dirty="0" smtClean="0">
                <a:solidFill>
                  <a:srgbClr val="202124"/>
                </a:solidFill>
                <a:effectLst/>
                <a:latin typeface="Google Sans"/>
              </a:rPr>
              <a:t>Embracing present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292929"/>
                </a:solidFill>
                <a:effectLst/>
                <a:latin typeface="source-serif-pro"/>
              </a:rPr>
              <a:t>The only thing you have any control over is the present moment;</a:t>
            </a:r>
            <a:endParaRPr lang="en-US" b="1" i="0" dirty="0" smtClean="0">
              <a:solidFill>
                <a:srgbClr val="202124"/>
              </a:solidFill>
              <a:effectLst/>
              <a:latin typeface="Google Sans"/>
            </a:endParaRPr>
          </a:p>
          <a:p>
            <a:pPr marL="171450" indent="-171450">
              <a:buFont typeface="Arial" panose="020B0604020202020204" pitchFamily="34" charset="0"/>
              <a:buChar char="•"/>
            </a:pPr>
            <a:r>
              <a:rPr lang="en-US" sz="1000" b="1" i="0" kern="1200" dirty="0" smtClean="0">
                <a:solidFill>
                  <a:srgbClr val="231F20"/>
                </a:solidFill>
                <a:effectLst/>
                <a:latin typeface="Proxima Nova"/>
                <a:ea typeface="+mn-ea"/>
                <a:cs typeface="+mn-cs"/>
              </a:rPr>
              <a:t>Present-moment awareness;</a:t>
            </a:r>
            <a:endParaRPr lang="en-US" sz="1000" b="0" dirty="0" smtClean="0"/>
          </a:p>
          <a:p>
            <a:pPr marL="171450" indent="-171450">
              <a:buFont typeface="Arial" panose="020B0604020202020204" pitchFamily="34" charset="0"/>
              <a:buChar char="•"/>
            </a:pPr>
            <a:r>
              <a:rPr lang="en-US" sz="1000" b="0" dirty="0" smtClean="0"/>
              <a:t>Moment-to-moment awareness; Fully experience and appreciate the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i</a:t>
            </a:r>
            <a:r>
              <a:rPr lang="en-US" b="0" i="0" dirty="0" smtClean="0">
                <a:solidFill>
                  <a:srgbClr val="231F20"/>
                </a:solidFill>
                <a:effectLst/>
                <a:latin typeface="Proxima Nova"/>
              </a:rPr>
              <a:t>f you notice your thoughts wandering, gently bring yourself back to the present — without judgment;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231F20"/>
                </a:solidFill>
                <a:effectLst/>
                <a:latin typeface="Proxima Nova"/>
              </a:rPr>
              <a:t>Move mindfully between activities;</a:t>
            </a:r>
          </a:p>
          <a:p>
            <a:pPr marL="171450" indent="-171450" algn="l">
              <a:buFont typeface="Arial" panose="020B0604020202020204" pitchFamily="34" charset="0"/>
              <a:buChar char="•"/>
            </a:pPr>
            <a:r>
              <a:rPr lang="en-US" b="0" i="0" dirty="0" smtClean="0">
                <a:solidFill>
                  <a:srgbClr val="231F20"/>
                </a:solidFill>
                <a:effectLst/>
                <a:latin typeface="Proxima Nova"/>
              </a:rPr>
              <a:t>Once you finish a task, take a minute or two to rest instead of rushing immediately to the next item on your list.</a:t>
            </a:r>
            <a:endParaRPr lang="en-US" sz="1000" b="0" i="0" kern="1200" dirty="0" smtClean="0">
              <a:solidFill>
                <a:srgbClr val="231F20"/>
              </a:solidFill>
              <a:effectLst/>
              <a:latin typeface="Proxima Nova"/>
              <a:ea typeface="+mn-ea"/>
              <a:cs typeface="+mn-cs"/>
            </a:endParaRPr>
          </a:p>
          <a:p>
            <a:r>
              <a:rPr lang="en-US" sz="1000" b="0" i="0" kern="1200" dirty="0" smtClean="0">
                <a:solidFill>
                  <a:srgbClr val="231F20"/>
                </a:solidFill>
                <a:effectLst/>
                <a:latin typeface="Proxima Nova"/>
                <a:ea typeface="+mn-ea"/>
                <a:cs typeface="+mn-cs"/>
              </a:rPr>
              <a:t>------------</a:t>
            </a:r>
          </a:p>
          <a:p>
            <a:pPr algn="l"/>
            <a:r>
              <a:rPr lang="en-US" b="1" i="0" dirty="0" smtClean="0">
                <a:solidFill>
                  <a:srgbClr val="231F20"/>
                </a:solidFill>
                <a:effectLst/>
                <a:latin typeface="Proxima Nova"/>
              </a:rPr>
              <a:t>Use your 5 senses for observation</a:t>
            </a:r>
          </a:p>
          <a:p>
            <a:pPr algn="l"/>
            <a:r>
              <a:rPr lang="en-US" b="0" i="0" dirty="0" smtClean="0">
                <a:solidFill>
                  <a:srgbClr val="202124"/>
                </a:solidFill>
                <a:effectLst/>
                <a:latin typeface="Google Sans"/>
              </a:rPr>
              <a:t>They include the sense of </a:t>
            </a:r>
            <a:r>
              <a:rPr lang="en-US" b="1" i="0" dirty="0" smtClean="0">
                <a:solidFill>
                  <a:srgbClr val="040C28"/>
                </a:solidFill>
                <a:effectLst/>
                <a:latin typeface="Google Sans"/>
              </a:rPr>
              <a:t>sight</a:t>
            </a:r>
            <a:r>
              <a:rPr lang="en-US" b="0" i="0" dirty="0" smtClean="0">
                <a:solidFill>
                  <a:srgbClr val="040C28"/>
                </a:solidFill>
                <a:effectLst/>
                <a:latin typeface="Google Sans"/>
              </a:rPr>
              <a:t>, </a:t>
            </a:r>
            <a:r>
              <a:rPr lang="en-US" b="1" i="0" dirty="0" smtClean="0">
                <a:solidFill>
                  <a:srgbClr val="040C28"/>
                </a:solidFill>
                <a:effectLst/>
                <a:latin typeface="Google Sans"/>
              </a:rPr>
              <a:t>hearing</a:t>
            </a:r>
            <a:r>
              <a:rPr lang="en-US" b="0" i="0" dirty="0" smtClean="0">
                <a:solidFill>
                  <a:srgbClr val="040C28"/>
                </a:solidFill>
                <a:effectLst/>
                <a:latin typeface="Google Sans"/>
              </a:rPr>
              <a:t>, </a:t>
            </a:r>
            <a:r>
              <a:rPr lang="en-US" b="1" i="0" dirty="0" smtClean="0">
                <a:solidFill>
                  <a:srgbClr val="040C28"/>
                </a:solidFill>
                <a:effectLst/>
                <a:latin typeface="Google Sans"/>
              </a:rPr>
              <a:t>taste</a:t>
            </a:r>
            <a:r>
              <a:rPr lang="en-US" b="0" i="0" dirty="0" smtClean="0">
                <a:solidFill>
                  <a:srgbClr val="040C28"/>
                </a:solidFill>
                <a:effectLst/>
                <a:latin typeface="Google Sans"/>
              </a:rPr>
              <a:t>, </a:t>
            </a:r>
            <a:r>
              <a:rPr lang="en-US" b="1" i="0" dirty="0" smtClean="0">
                <a:solidFill>
                  <a:srgbClr val="040C28"/>
                </a:solidFill>
                <a:effectLst/>
                <a:latin typeface="Google Sans"/>
              </a:rPr>
              <a:t>touch</a:t>
            </a:r>
            <a:r>
              <a:rPr lang="en-US" b="0" i="0" dirty="0" smtClean="0">
                <a:solidFill>
                  <a:srgbClr val="040C28"/>
                </a:solidFill>
                <a:effectLst/>
                <a:latin typeface="Google Sans"/>
              </a:rPr>
              <a:t>, and </a:t>
            </a:r>
            <a:r>
              <a:rPr lang="en-US" b="1" i="0" dirty="0" smtClean="0">
                <a:solidFill>
                  <a:srgbClr val="040C28"/>
                </a:solidFill>
                <a:effectLst/>
                <a:latin typeface="Google Sans"/>
              </a:rPr>
              <a:t>smell</a:t>
            </a:r>
            <a:r>
              <a:rPr lang="en-US" b="0" i="0" dirty="0" smtClean="0">
                <a:solidFill>
                  <a:srgbClr val="202124"/>
                </a:solidFill>
                <a:effectLst/>
                <a:latin typeface="Google Sans"/>
              </a:rPr>
              <a:t>. </a:t>
            </a:r>
            <a:r>
              <a:rPr lang="en-US" b="0" i="0" dirty="0" smtClean="0">
                <a:solidFill>
                  <a:srgbClr val="231F20"/>
                </a:solidFill>
                <a:effectLst/>
                <a:latin typeface="Proxima Nova"/>
              </a:rPr>
              <a:t>Most people pay some level of attention to what they </a:t>
            </a:r>
            <a:r>
              <a:rPr lang="en-US" b="1" i="0" dirty="0" smtClean="0">
                <a:solidFill>
                  <a:srgbClr val="231F20"/>
                </a:solidFill>
                <a:effectLst/>
                <a:latin typeface="Proxima Nova"/>
              </a:rPr>
              <a:t>see</a:t>
            </a:r>
            <a:r>
              <a:rPr lang="en-US" b="0" i="0" dirty="0" smtClean="0">
                <a:solidFill>
                  <a:srgbClr val="231F20"/>
                </a:solidFill>
                <a:effectLst/>
                <a:latin typeface="Proxima Nova"/>
              </a:rPr>
              <a:t> and </a:t>
            </a:r>
            <a:r>
              <a:rPr lang="en-US" b="1" i="0" dirty="0" smtClean="0">
                <a:solidFill>
                  <a:srgbClr val="231F20"/>
                </a:solidFill>
                <a:effectLst/>
                <a:latin typeface="Proxima Nova"/>
              </a:rPr>
              <a:t>hear</a:t>
            </a:r>
            <a:r>
              <a:rPr lang="en-US" b="0" i="0" dirty="0" smtClean="0">
                <a:solidFill>
                  <a:srgbClr val="231F20"/>
                </a:solidFill>
                <a:effectLst/>
                <a:latin typeface="Proxima Nova"/>
              </a:rPr>
              <a:t>. </a:t>
            </a:r>
          </a:p>
          <a:p>
            <a:pPr algn="l"/>
            <a:r>
              <a:rPr lang="en-US" b="1" i="0" dirty="0" smtClean="0">
                <a:solidFill>
                  <a:srgbClr val="231F20"/>
                </a:solidFill>
                <a:effectLst/>
                <a:latin typeface="Proxima Nova"/>
              </a:rPr>
              <a:t>Being more present is often as simple as:</a:t>
            </a:r>
          </a:p>
          <a:p>
            <a:pPr marL="171450" indent="-171450" algn="l">
              <a:buFont typeface="Arial" panose="020B0604020202020204" pitchFamily="34" charset="0"/>
              <a:buChar char="•"/>
            </a:pPr>
            <a:r>
              <a:rPr lang="en-US" b="0" i="0" dirty="0" smtClean="0">
                <a:solidFill>
                  <a:srgbClr val="231F20"/>
                </a:solidFill>
                <a:effectLst/>
                <a:latin typeface="Proxima Nova"/>
              </a:rPr>
              <a:t>savoring the taste and fragrance of your morning tea or coffee;</a:t>
            </a:r>
          </a:p>
          <a:p>
            <a:pPr marL="171450" indent="-171450" algn="l">
              <a:buFont typeface="Arial" panose="020B0604020202020204" pitchFamily="34" charset="0"/>
              <a:buChar char="•"/>
            </a:pPr>
            <a:r>
              <a:rPr lang="en-US" b="0" i="0" dirty="0" smtClean="0">
                <a:solidFill>
                  <a:srgbClr val="231F20"/>
                </a:solidFill>
                <a:effectLst/>
                <a:latin typeface="Proxima Nova"/>
              </a:rPr>
              <a:t>relishing the softness of your favorite sweater;</a:t>
            </a:r>
          </a:p>
          <a:p>
            <a:pPr marL="171450" indent="-171450" algn="l">
              <a:buFont typeface="Arial" panose="020B0604020202020204" pitchFamily="34" charset="0"/>
              <a:buChar char="•"/>
            </a:pPr>
            <a:r>
              <a:rPr lang="en-US" b="0" i="0" dirty="0" smtClean="0">
                <a:solidFill>
                  <a:srgbClr val="231F20"/>
                </a:solidFill>
                <a:effectLst/>
                <a:latin typeface="Proxima Nova"/>
              </a:rPr>
              <a:t>noting distant sounds, like music, your neighbors’ voices, birdsong, and so on;</a:t>
            </a:r>
          </a:p>
          <a:p>
            <a:pPr marL="171450" indent="-171450" algn="l">
              <a:buFont typeface="Arial" panose="020B0604020202020204" pitchFamily="34" charset="0"/>
              <a:buChar char="•"/>
            </a:pPr>
            <a:r>
              <a:rPr lang="en-US" b="0" i="0" dirty="0" smtClean="0">
                <a:solidFill>
                  <a:srgbClr val="231F20"/>
                </a:solidFill>
                <a:effectLst/>
                <a:latin typeface="Proxima Nova"/>
              </a:rPr>
              <a:t>enjoying the warmth of the water on your skin as you shower or wash your hands.</a:t>
            </a:r>
          </a:p>
          <a:p>
            <a:pPr algn="l"/>
            <a:r>
              <a:rPr lang="en-US" b="0" i="0" dirty="0" smtClean="0">
                <a:solidFill>
                  <a:srgbClr val="231F20"/>
                </a:solidFill>
                <a:effectLst/>
                <a:latin typeface="Proxima Nova"/>
              </a:rPr>
              <a:t>That old saying “Stop and smell the roses” isn’t bad advice. </a:t>
            </a:r>
            <a:endParaRPr lang="en-CA" sz="1000" b="0" i="0" kern="1200" dirty="0" smtClean="0">
              <a:solidFill>
                <a:srgbClr val="231F20"/>
              </a:solidFill>
              <a:effectLst/>
              <a:latin typeface="Proxima Nova"/>
              <a:ea typeface="+mn-ea"/>
              <a:cs typeface="+mn-cs"/>
            </a:endParaRPr>
          </a:p>
          <a:p>
            <a:pPr algn="l"/>
            <a:r>
              <a:rPr lang="en-US" b="1" i="0" dirty="0" smtClean="0">
                <a:solidFill>
                  <a:srgbClr val="231F20"/>
                </a:solidFill>
                <a:effectLst/>
                <a:latin typeface="Proxima Nova"/>
              </a:rPr>
              <a:t>The benefits of Being Present:</a:t>
            </a:r>
          </a:p>
          <a:p>
            <a:pPr marL="171450" indent="-171450" algn="l">
              <a:buFont typeface="Arial" panose="020B0604020202020204" pitchFamily="34" charset="0"/>
              <a:buChar char="•"/>
            </a:pPr>
            <a:r>
              <a:rPr lang="en-US" b="1" i="0" dirty="0" smtClean="0">
                <a:solidFill>
                  <a:srgbClr val="231F20"/>
                </a:solidFill>
                <a:effectLst/>
                <a:latin typeface="Proxima Nova"/>
              </a:rPr>
              <a:t>It can make it easier to manage stress</a:t>
            </a:r>
          </a:p>
          <a:p>
            <a:pPr algn="l"/>
            <a:r>
              <a:rPr lang="en-US" b="0" i="0" dirty="0" smtClean="0">
                <a:solidFill>
                  <a:srgbClr val="231F20"/>
                </a:solidFill>
                <a:effectLst/>
                <a:latin typeface="Proxima Nova"/>
              </a:rPr>
              <a:t>Many people respond to emotional distress and uncertainty by disengaging from the source. It can certainly seem counterintuitive to stay present when you feel </a:t>
            </a:r>
            <a:r>
              <a:rPr lang="en-US" sz="1000" b="0" i="0" kern="1200" dirty="0" smtClean="0">
                <a:solidFill>
                  <a:srgbClr val="231F20"/>
                </a:solidFill>
                <a:effectLst/>
                <a:latin typeface="Proxima Nova"/>
                <a:ea typeface="+mn-ea"/>
                <a:cs typeface="+mn-cs"/>
                <a:hlinkClick r:id="rId4">
                  <a:extLst>
                    <a:ext uri="{A12FA001-AC4F-418D-AE19-62706E023703}">
                      <ahyp:hlinkClr xmlns="" xmlns:ahyp="http://schemas.microsoft.com/office/drawing/2018/hyperlinkcolor" xmlns:lc="http://schemas.openxmlformats.org/drawingml/2006/lockedCanvas" val="tx"/>
                    </a:ext>
                  </a:extLst>
                </a:hlinkClick>
              </a:rPr>
              <a:t>anxious</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marL="171450" indent="-171450" algn="l">
              <a:buFont typeface="Arial" panose="020B0604020202020204" pitchFamily="34" charset="0"/>
              <a:buChar char="•"/>
            </a:pPr>
            <a:r>
              <a:rPr lang="en-US" b="1" i="0" dirty="0" smtClean="0">
                <a:solidFill>
                  <a:srgbClr val="231F20"/>
                </a:solidFill>
                <a:effectLst/>
                <a:latin typeface="Proxima Nova"/>
              </a:rPr>
              <a:t>It may help </a:t>
            </a:r>
            <a:r>
              <a:rPr lang="en-US" sz="1000" b="1" i="0" kern="1200" dirty="0" smtClean="0">
                <a:solidFill>
                  <a:srgbClr val="231F20"/>
                </a:solidFill>
                <a:effectLst/>
                <a:latin typeface="Proxima Nova"/>
                <a:ea typeface="+mn-ea"/>
                <a:cs typeface="+mn-cs"/>
              </a:rPr>
              <a:t>relieve mental health symptoms</a:t>
            </a:r>
          </a:p>
          <a:p>
            <a:pPr algn="l"/>
            <a:r>
              <a:rPr lang="en-US" sz="1000" b="0" i="0" kern="1200" dirty="0" smtClean="0">
                <a:solidFill>
                  <a:srgbClr val="231F20"/>
                </a:solidFill>
                <a:effectLst/>
                <a:latin typeface="Proxima Nova"/>
                <a:ea typeface="+mn-ea"/>
                <a:cs typeface="+mn-cs"/>
              </a:rPr>
              <a:t>According to </a:t>
            </a:r>
            <a:r>
              <a:rPr lang="en-US" sz="1000" b="0" i="0" u="none" kern="1200" dirty="0" smtClean="0">
                <a:solidFill>
                  <a:srgbClr val="231F20"/>
                </a:solidFill>
                <a:effectLst/>
                <a:latin typeface="Proxima Nova"/>
                <a:ea typeface="+mn-ea"/>
                <a:cs typeface="+mn-cs"/>
                <a:hlinkClick r:id="rId5">
                  <a:extLst>
                    <a:ext uri="{A12FA001-AC4F-418D-AE19-62706E023703}">
                      <ahyp:hlinkClr xmlns="" xmlns:ahyp="http://schemas.microsoft.com/office/drawing/2018/hyperlinkcolor" xmlns:lc="http://schemas.openxmlformats.org/drawingml/2006/lockedCanvas" val="tx"/>
                    </a:ext>
                  </a:extLst>
                </a:hlinkClick>
              </a:rPr>
              <a:t>research</a:t>
            </a:r>
            <a:r>
              <a:rPr lang="en-US" sz="1000" b="0" i="0" u="none"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rPr>
              <a:t>mindfulness practices, including </a:t>
            </a:r>
            <a:r>
              <a:rPr lang="en-US" sz="1000" b="1" i="0" kern="1200" dirty="0" smtClean="0">
                <a:solidFill>
                  <a:srgbClr val="231F20"/>
                </a:solidFill>
                <a:effectLst/>
                <a:latin typeface="Proxima Nova"/>
                <a:ea typeface="+mn-ea"/>
                <a:cs typeface="+mn-cs"/>
              </a:rPr>
              <a:t>present-moment awareness</a:t>
            </a:r>
            <a:r>
              <a:rPr lang="en-US" sz="1000" b="0" i="0" kern="1200" dirty="0" smtClean="0">
                <a:solidFill>
                  <a:srgbClr val="231F20"/>
                </a:solidFill>
                <a:effectLst/>
                <a:latin typeface="Proxima Nova"/>
                <a:ea typeface="+mn-ea"/>
                <a:cs typeface="+mn-cs"/>
              </a:rPr>
              <a:t>, may help reduce symptoms of anxiety and </a:t>
            </a:r>
            <a:r>
              <a:rPr lang="en-US" sz="1000" b="0" i="0" u="none" kern="1200" dirty="0" smtClean="0">
                <a:solidFill>
                  <a:srgbClr val="231F20"/>
                </a:solidFill>
                <a:effectLst/>
                <a:latin typeface="Proxima Nova"/>
                <a:ea typeface="+mn-ea"/>
                <a:cs typeface="+mn-cs"/>
                <a:hlinkClick r:id="rId6">
                  <a:extLst>
                    <a:ext uri="{A12FA001-AC4F-418D-AE19-62706E023703}">
                      <ahyp:hlinkClr xmlns="" xmlns:ahyp="http://schemas.microsoft.com/office/drawing/2018/hyperlinkcolor" xmlns:lc="http://schemas.openxmlformats.org/drawingml/2006/lockedCanvas" val="tx"/>
                    </a:ext>
                  </a:extLst>
                </a:hlinkClick>
              </a:rPr>
              <a:t>depression</a:t>
            </a:r>
            <a:r>
              <a:rPr lang="en-US" sz="1000" b="0" i="0" u="none" kern="1200" dirty="0" smtClean="0">
                <a:solidFill>
                  <a:srgbClr val="231F20"/>
                </a:solidFill>
                <a:effectLst/>
                <a:latin typeface="Proxima Nova"/>
                <a:ea typeface="+mn-ea"/>
                <a:cs typeface="+mn-cs"/>
              </a:rPr>
              <a:t>.</a:t>
            </a:r>
          </a:p>
          <a:p>
            <a:pPr algn="l"/>
            <a:r>
              <a:rPr lang="en-US" b="0" i="0" dirty="0" smtClean="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smtClean="0">
                <a:solidFill>
                  <a:srgbClr val="231F20"/>
                </a:solidFill>
                <a:effectLst/>
                <a:latin typeface="Proxima Nova"/>
              </a:rPr>
              <a:t>If you’re going through a tough time, you might understandably wonder how increasing your awareness of these experiences can benefit you.</a:t>
            </a:r>
          </a:p>
          <a:p>
            <a:pPr algn="l"/>
            <a:r>
              <a:rPr lang="en-US" b="0" i="0" dirty="0" smtClean="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marL="171450" indent="-171450" algn="l">
              <a:buFont typeface="Arial" panose="020B0604020202020204" pitchFamily="34" charset="0"/>
              <a:buChar char="•"/>
            </a:pPr>
            <a:r>
              <a:rPr lang="en-US" b="1" i="0" dirty="0" smtClean="0">
                <a:solidFill>
                  <a:srgbClr val="231F20"/>
                </a:solidFill>
                <a:effectLst/>
                <a:latin typeface="Proxima Nova"/>
              </a:rPr>
              <a:t>It can strengthen your relationships</a:t>
            </a:r>
          </a:p>
          <a:p>
            <a:pPr algn="l"/>
            <a:r>
              <a:rPr lang="en-US" b="0" i="0" dirty="0" smtClean="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smtClean="0">
                <a:solidFill>
                  <a:srgbClr val="231F20"/>
                </a:solidFill>
                <a:effectLst/>
                <a:latin typeface="Proxima Nova"/>
              </a:rPr>
              <a:t>Everyone gets distracted from time to time, but when this happens often, it can negatively affect</a:t>
            </a:r>
            <a:r>
              <a:rPr lang="en-US" sz="1000" b="0" i="0"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hlinkClick r:id="rId7">
                  <a:extLst>
                    <a:ext uri="{A12FA001-AC4F-418D-AE19-62706E023703}">
                      <ahyp:hlinkClr xmlns="" xmlns:ahyp="http://schemas.microsoft.com/office/drawing/2018/hyperlinkcolor" xmlns:lc="http://schemas.openxmlformats.org/drawingml/2006/lockedCanvas" val="tx"/>
                    </a:ext>
                  </a:extLst>
                </a:hlinkClick>
              </a:rPr>
              <a:t>relationships</a:t>
            </a:r>
            <a:r>
              <a:rPr lang="en-US" sz="1000" b="0" i="0" kern="1200" dirty="0" smtClean="0">
                <a:solidFill>
                  <a:srgbClr val="231F20"/>
                </a:solidFill>
                <a:effectLst/>
                <a:latin typeface="Proxima Nova"/>
                <a:ea typeface="+mn-ea"/>
                <a:cs typeface="+mn-cs"/>
              </a:rPr>
              <a:t>.</a:t>
            </a:r>
          </a:p>
          <a:p>
            <a:pPr algn="l"/>
            <a:r>
              <a:rPr lang="en-US" b="1" i="0" dirty="0" smtClean="0">
                <a:solidFill>
                  <a:srgbClr val="231F20"/>
                </a:solidFill>
                <a:effectLst/>
                <a:latin typeface="Proxima Nova"/>
              </a:rPr>
              <a:t>-------------</a:t>
            </a:r>
          </a:p>
          <a:p>
            <a:pPr algn="l"/>
            <a:r>
              <a:rPr lang="en-US" b="1" i="0" dirty="0" smtClean="0">
                <a:solidFill>
                  <a:srgbClr val="231F20"/>
                </a:solidFill>
                <a:effectLst/>
                <a:latin typeface="Proxima Nova"/>
              </a:rPr>
              <a:t>Where to start</a:t>
            </a:r>
          </a:p>
          <a:p>
            <a:pPr algn="l"/>
            <a:r>
              <a:rPr lang="en-US" b="0" i="0" dirty="0" smtClean="0">
                <a:solidFill>
                  <a:srgbClr val="231F20"/>
                </a:solidFill>
                <a:effectLst/>
                <a:latin typeface="Proxima Nova"/>
              </a:rPr>
              <a:t>Committing to being present can feel particularly challenging in turbulent times, especially if you tend toward avoidance as a coping strategy.</a:t>
            </a:r>
          </a:p>
          <a:p>
            <a:pPr algn="l"/>
            <a:r>
              <a:rPr lang="en-US" b="0" i="1" dirty="0" smtClean="0">
                <a:solidFill>
                  <a:srgbClr val="231F20"/>
                </a:solidFill>
                <a:effectLst/>
                <a:latin typeface="Proxima Nova"/>
              </a:rPr>
              <a:t>Try thinking of the whole thing like a pair of new shoes: At first, it might seem uncomfortable and not quite right. </a:t>
            </a:r>
            <a:r>
              <a:rPr lang="en-US" b="0" i="0" dirty="0" smtClean="0">
                <a:solidFill>
                  <a:srgbClr val="231F20"/>
                </a:solidFill>
                <a:effectLst/>
                <a:latin typeface="Proxima Nova"/>
              </a:rPr>
              <a:t>But over time, you may begin to realize you’re living your days more mindfully without even thinking about it — </a:t>
            </a:r>
            <a:r>
              <a:rPr lang="en-US" b="0" i="1" dirty="0" smtClean="0">
                <a:solidFill>
                  <a:srgbClr val="231F20"/>
                </a:solidFill>
                <a:effectLst/>
                <a:latin typeface="Proxima Nova"/>
              </a:rPr>
              <a:t>just like those new shoes eventually start to feel as comfortable as your beloved, worn-out kicks.</a:t>
            </a:r>
          </a:p>
          <a:p>
            <a:pPr marL="171450" indent="-171450" algn="l">
              <a:buFont typeface="Arial" panose="020B0604020202020204" pitchFamily="34" charset="0"/>
              <a:buChar char="•"/>
            </a:pPr>
            <a:r>
              <a:rPr lang="en-US" b="1" i="0" dirty="0" smtClean="0">
                <a:solidFill>
                  <a:srgbClr val="231F20"/>
                </a:solidFill>
                <a:effectLst/>
                <a:latin typeface="Proxima Nova"/>
              </a:rPr>
              <a:t>Focus on your breath</a:t>
            </a:r>
          </a:p>
          <a:p>
            <a:pPr algn="l"/>
            <a:r>
              <a:rPr lang="en-US" b="0" i="0" dirty="0" smtClean="0">
                <a:solidFill>
                  <a:srgbClr val="231F20"/>
                </a:solidFill>
                <a:effectLst/>
                <a:latin typeface="Proxima Nova"/>
              </a:rPr>
              <a:t>Deep breathing and </a:t>
            </a:r>
            <a:r>
              <a:rPr lang="en-US" sz="1000" b="0" i="0" kern="1200" dirty="0" smtClean="0">
                <a:solidFill>
                  <a:srgbClr val="231F20"/>
                </a:solidFill>
                <a:effectLst/>
                <a:latin typeface="Proxima Nova"/>
                <a:ea typeface="+mn-ea"/>
                <a:cs typeface="+mn-cs"/>
              </a:rPr>
              <a:t>other </a:t>
            </a:r>
            <a:r>
              <a:rPr lang="en-US" sz="1000" b="0" i="0" kern="1200" dirty="0" smtClean="0">
                <a:solidFill>
                  <a:srgbClr val="231F20"/>
                </a:solidFill>
                <a:effectLst/>
                <a:latin typeface="Proxima Nova"/>
                <a:ea typeface="+mn-ea"/>
                <a:cs typeface="+mn-cs"/>
                <a:hlinkClick r:id="rId8">
                  <a:extLst>
                    <a:ext uri="{A12FA001-AC4F-418D-AE19-62706E023703}">
                      <ahyp:hlinkClr xmlns="" xmlns:ahyp="http://schemas.microsoft.com/office/drawing/2018/hyperlinkcolor" xmlns:lc="http://schemas.openxmlformats.org/drawingml/2006/lockedCanvas" val="tx"/>
                    </a:ext>
                  </a:extLst>
                </a:hlinkClick>
              </a:rPr>
              <a:t>breathing exercises</a:t>
            </a:r>
            <a:r>
              <a:rPr lang="en-US" sz="1000" b="0" i="0" kern="1200" dirty="0" smtClean="0">
                <a:solidFill>
                  <a:srgbClr val="231F20"/>
                </a:solidFill>
                <a:effectLst/>
                <a:latin typeface="Proxima Nova"/>
                <a:ea typeface="+mn-ea"/>
                <a:cs typeface="+mn-cs"/>
              </a:rPr>
              <a:t> help you remember to take a moment and mindfully connect with your surroundings. You might find these particularly helpful while driving in traffic or during other times of stress. Breathing exercises can help you </a:t>
            </a:r>
            <a:r>
              <a:rPr lang="en-US" sz="1000" b="0" i="0" kern="1200" dirty="0" smtClean="0">
                <a:solidFill>
                  <a:srgbClr val="231F20"/>
                </a:solidFill>
                <a:effectLst/>
                <a:latin typeface="Proxima Nova"/>
                <a:ea typeface="+mn-ea"/>
                <a:cs typeface="+mn-cs"/>
                <a:hlinkClick r:id="rId9">
                  <a:extLst>
                    <a:ext uri="{A12FA001-AC4F-418D-AE19-62706E023703}">
                      <ahyp:hlinkClr xmlns="" xmlns:ahyp="http://schemas.microsoft.com/office/drawing/2018/hyperlinkcolor" xmlns:lc="http://schemas.openxmlformats.org/drawingml/2006/lockedCanvas" val="tx"/>
                    </a:ext>
                  </a:extLst>
                </a:hlinkClick>
              </a:rPr>
              <a:t>ground</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yourself and help you avoid distracting yourself further by ruminating on worries or picking up your phone.</a:t>
            </a:r>
          </a:p>
          <a:p>
            <a:pPr marL="171450" indent="-171450" algn="l">
              <a:buFont typeface="Arial" panose="020B0604020202020204" pitchFamily="34" charset="0"/>
              <a:buChar char="•"/>
            </a:pPr>
            <a:r>
              <a:rPr lang="en-US" b="1" i="0" dirty="0" smtClean="0">
                <a:solidFill>
                  <a:srgbClr val="231F20"/>
                </a:solidFill>
                <a:effectLst/>
                <a:latin typeface="Proxima Nova"/>
              </a:rPr>
              <a:t>Practice gratitude</a:t>
            </a:r>
          </a:p>
          <a:p>
            <a:pPr algn="l"/>
            <a:r>
              <a:rPr lang="en-US" b="0" i="0" dirty="0" smtClean="0">
                <a:solidFill>
                  <a:srgbClr val="231F20"/>
                </a:solidFill>
                <a:effectLst/>
                <a:latin typeface="Proxima Nova"/>
              </a:rPr>
              <a:t>It’s a concept that gets thrown around a lot, but practicing gratitude can make a big difference in your ability to remain present. By taking time to embrace and reflect on your appreciation for aspects of your life, you’re also paying more attention to them. We often feel grateful for something until we’re in danger of losing it. Maybe your present situation isn’t ideal. You might feel as if you don’t have much to be </a:t>
            </a:r>
            <a:r>
              <a:rPr lang="en-US" b="0" i="0" u="sng" dirty="0" smtClean="0">
                <a:solidFill>
                  <a:srgbClr val="231F20"/>
                </a:solidFill>
                <a:effectLst/>
                <a:latin typeface="Proxima Nova"/>
              </a:rPr>
              <a:t>grateful </a:t>
            </a:r>
            <a:r>
              <a:rPr lang="en-US" b="0" i="0" dirty="0" smtClean="0">
                <a:solidFill>
                  <a:srgbClr val="231F20"/>
                </a:solidFill>
                <a:effectLst/>
                <a:latin typeface="Proxima Nova"/>
              </a:rPr>
              <a:t>for.</a:t>
            </a:r>
          </a:p>
          <a:p>
            <a:pPr marL="171450" indent="-171450" algn="l">
              <a:buFont typeface="Arial" panose="020B0604020202020204" pitchFamily="34" charset="0"/>
              <a:buChar char="•"/>
            </a:pPr>
            <a:r>
              <a:rPr lang="en-US" b="1" i="0" dirty="0" smtClean="0">
                <a:solidFill>
                  <a:srgbClr val="231F20"/>
                </a:solidFill>
                <a:effectLst/>
                <a:latin typeface="Proxima Nova"/>
              </a:rPr>
              <a:t>Try to recognize small positives, like:</a:t>
            </a:r>
          </a:p>
          <a:p>
            <a:pPr algn="ctr">
              <a:buFont typeface="Arial" panose="020B0604020202020204" pitchFamily="34" charset="0"/>
              <a:buNone/>
            </a:pPr>
            <a:r>
              <a:rPr lang="en-US" b="0" i="0" dirty="0" smtClean="0">
                <a:solidFill>
                  <a:srgbClr val="231F20"/>
                </a:solidFill>
                <a:effectLst/>
                <a:latin typeface="Proxima Nova"/>
              </a:rPr>
              <a:t>- sunshine</a:t>
            </a:r>
          </a:p>
          <a:p>
            <a:pPr algn="ctr">
              <a:buFont typeface="Arial" panose="020B0604020202020204" pitchFamily="34" charset="0"/>
              <a:buNone/>
            </a:pPr>
            <a:r>
              <a:rPr lang="en-US" b="0" i="0" dirty="0" smtClean="0">
                <a:solidFill>
                  <a:srgbClr val="231F20"/>
                </a:solidFill>
                <a:effectLst/>
                <a:latin typeface="Proxima Nova"/>
              </a:rPr>
              <a:t>- your loved ones</a:t>
            </a:r>
          </a:p>
          <a:p>
            <a:pPr algn="ctr">
              <a:buFont typeface="Arial" panose="020B0604020202020204" pitchFamily="34" charset="0"/>
              <a:buNone/>
            </a:pPr>
            <a:r>
              <a:rPr lang="en-US" b="0" i="0" dirty="0" smtClean="0">
                <a:solidFill>
                  <a:srgbClr val="231F20"/>
                </a:solidFill>
                <a:effectLst/>
                <a:latin typeface="Proxima Nova"/>
              </a:rPr>
              <a:t>- working internet</a:t>
            </a:r>
          </a:p>
          <a:p>
            <a:pPr algn="ctr">
              <a:buFont typeface="Arial" panose="020B0604020202020204" pitchFamily="34" charset="0"/>
              <a:buNone/>
            </a:pPr>
            <a:r>
              <a:rPr lang="en-US" b="0" i="0" dirty="0" smtClean="0">
                <a:solidFill>
                  <a:srgbClr val="231F20"/>
                </a:solidFill>
                <a:effectLst/>
                <a:latin typeface="Proxima Nova"/>
              </a:rPr>
              <a:t>- a roof over your head</a:t>
            </a:r>
          </a:p>
          <a:p>
            <a:pPr marL="171450" indent="-171450" algn="l">
              <a:buFont typeface="Arial" panose="020B0604020202020204" pitchFamily="34" charset="0"/>
              <a:buChar char="•"/>
            </a:pPr>
            <a:r>
              <a:rPr lang="en-US" b="1" i="0" dirty="0" smtClean="0">
                <a:solidFill>
                  <a:srgbClr val="231F20"/>
                </a:solidFill>
                <a:effectLst/>
                <a:latin typeface="Proxima Nova"/>
              </a:rPr>
              <a:t>Take it to work</a:t>
            </a:r>
          </a:p>
          <a:p>
            <a:pPr algn="l"/>
            <a:r>
              <a:rPr lang="en-US" b="0" i="0" dirty="0" smtClean="0">
                <a:solidFill>
                  <a:srgbClr val="231F20"/>
                </a:solidFill>
                <a:effectLst/>
                <a:latin typeface="Proxima Nova"/>
              </a:rPr>
              <a:t>Staying present is key when it comes to managing work-related stress and being productive.</a:t>
            </a:r>
          </a:p>
          <a:p>
            <a:pPr algn="l"/>
            <a:r>
              <a:rPr lang="en-US" b="0" i="0" dirty="0" smtClean="0">
                <a:solidFill>
                  <a:srgbClr val="231F20"/>
                </a:solidFill>
                <a:effectLst/>
                <a:latin typeface="Proxima Nova"/>
              </a:rPr>
              <a:t>Your job may not always interest or challenge you, but remaining present can help you stay productive, even when you feel bored.</a:t>
            </a:r>
          </a:p>
          <a:p>
            <a:pPr marL="171450" indent="-171450" algn="l">
              <a:buFont typeface="Arial" panose="020B0604020202020204" pitchFamily="34" charset="0"/>
              <a:buChar char="•"/>
            </a:pPr>
            <a:r>
              <a:rPr lang="en-US" b="1" i="0" dirty="0" smtClean="0">
                <a:solidFill>
                  <a:srgbClr val="231F20"/>
                </a:solidFill>
                <a:effectLst/>
                <a:latin typeface="Proxima Nova"/>
              </a:rPr>
              <a:t>Use your break time mindfully</a:t>
            </a:r>
          </a:p>
          <a:p>
            <a:pPr algn="l"/>
            <a:r>
              <a:rPr lang="en-US" b="0" i="0" dirty="0" smtClean="0">
                <a:solidFill>
                  <a:srgbClr val="231F20"/>
                </a:solidFill>
                <a:effectLst/>
                <a:latin typeface="Proxima Nova"/>
              </a:rPr>
              <a:t>What’s the first thing you do when you start your break? There’s nothing wrong with checking your phone or grabbing a snack, but give yourself a few minutes for mindfulness first.</a:t>
            </a:r>
          </a:p>
          <a:p>
            <a:pPr algn="l"/>
            <a:r>
              <a:rPr lang="en-US" b="0" i="0" dirty="0" smtClean="0">
                <a:solidFill>
                  <a:srgbClr val="231F20"/>
                </a:solidFill>
                <a:effectLst/>
                <a:latin typeface="Proxima Nova"/>
              </a:rPr>
              <a:t>Closing your eyes and doing a quick </a:t>
            </a:r>
            <a:r>
              <a:rPr lang="en-US" sz="1000" b="0" i="0" kern="1200" dirty="0" smtClean="0">
                <a:solidFill>
                  <a:srgbClr val="231F20"/>
                </a:solidFill>
                <a:effectLst/>
                <a:latin typeface="Proxima Nova"/>
                <a:ea typeface="+mn-ea"/>
                <a:cs typeface="+mn-cs"/>
                <a:hlinkClick r:id="rId10">
                  <a:extLst>
                    <a:ext uri="{A12FA001-AC4F-418D-AE19-62706E023703}">
                      <ahyp:hlinkClr xmlns="" xmlns:ahyp="http://schemas.microsoft.com/office/drawing/2018/hyperlinkcolor" xmlns:lc="http://schemas.openxmlformats.org/drawingml/2006/lockedCanvas" val="tx"/>
                    </a:ext>
                  </a:extLst>
                </a:hlinkClick>
              </a:rPr>
              <a:t>body scan</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can help you note areas of stress or tension. Sometimes, just acknowledging these feelings can help relieve them.</a:t>
            </a:r>
          </a:p>
          <a:p>
            <a:pPr algn="l"/>
            <a:r>
              <a:rPr lang="en-US" b="0" i="0" dirty="0" smtClean="0">
                <a:solidFill>
                  <a:srgbClr val="231F20"/>
                </a:solidFill>
                <a:effectLst/>
                <a:latin typeface="Proxima Nova"/>
              </a:rPr>
              <a:t>Take a few deep breaths, imagining stress and tension leaving your body with each exhale.</a:t>
            </a:r>
          </a:p>
          <a:p>
            <a:pPr algn="l"/>
            <a:r>
              <a:rPr lang="en-US" b="0" i="0" dirty="0" smtClean="0">
                <a:solidFill>
                  <a:srgbClr val="231F20"/>
                </a:solidFill>
                <a:effectLst/>
                <a:latin typeface="Proxima Nova"/>
              </a:rPr>
              <a:t>Also consider changing up your break by taking a walk. A few minutes outside, feeling fresh air, can help you feel more present and connected.</a:t>
            </a:r>
            <a:endParaRPr lang="en-US" sz="1000" b="0" i="0" kern="1200" dirty="0" smtClean="0">
              <a:solidFill>
                <a:srgbClr val="231F20"/>
              </a:solidFill>
              <a:effectLst/>
              <a:latin typeface="Proxima Nova"/>
              <a:ea typeface="+mn-ea"/>
              <a:cs typeface="+mn-cs"/>
            </a:endParaRPr>
          </a:p>
          <a:p>
            <a:r>
              <a:rPr lang="en-CA" dirty="0" smtClean="0"/>
              <a:t>------------------------------</a:t>
            </a:r>
          </a:p>
          <a:p>
            <a:r>
              <a:rPr lang="en-CA" dirty="0" smtClean="0"/>
              <a:t>Being present is the foundation of being mindful.  When all your 5 senses are aligned and in harmony. </a:t>
            </a:r>
          </a:p>
          <a:p>
            <a:r>
              <a:rPr lang="en-CA" dirty="0" smtClean="0"/>
              <a: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661457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2023-06-09</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2023-06-09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2023-06-09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2023-06-09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2023-06-09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2023-06-09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2023-06-09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2023-06-09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2023-06-09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2023-06-09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2023-06-09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2023-06-09</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resencing.org/aboutus/sp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instituteformindfulleadership.org/guided-reflection-finding-win-win-win-solution/" TargetMode="External"/><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brief-meditation-5-minute/" TargetMode="External"/><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arabrach.com/meditation-loving-presence-2/" TargetMode="External"/><Relationship Id="rId11" Type="http://schemas.openxmlformats.org/officeDocument/2006/relationships/image" Target="../media/image51.png"/><Relationship Id="rId5" Type="http://schemas.openxmlformats.org/officeDocument/2006/relationships/hyperlink" Target="http://self-compassion.org/wp-content/uploads/meditations/LKM.self-compassion.MP3" TargetMode="External"/><Relationship Id="rId10" Type="http://schemas.openxmlformats.org/officeDocument/2006/relationships/image" Target="../media/image50.png"/><Relationship Id="rId4" Type="http://schemas.openxmlformats.org/officeDocument/2006/relationships/hyperlink" Target="https://soundcloud.com/awakeningcompassion/awakening-compassion-class-4"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jp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gF8wV9OlUHc" TargetMode="External"/><Relationship Id="rId13" Type="http://schemas.openxmlformats.org/officeDocument/2006/relationships/hyperlink" Target="https://www.u-school.org/theory-u" TargetMode="External"/><Relationship Id="rId18" Type="http://schemas.openxmlformats.org/officeDocument/2006/relationships/hyperlink" Target="https://greatergood.berkeley.edu/article/item/why_you_should_take_a_relaxing_lunch_break" TargetMode="External"/><Relationship Id="rId3" Type="http://schemas.openxmlformats.org/officeDocument/2006/relationships/image" Target="../media/image55.png"/><Relationship Id="rId21" Type="http://schemas.openxmlformats.org/officeDocument/2006/relationships/hyperlink" Target="https://www.liveyourtruestory.com/the-path-to-a-win-win-solution-communication/" TargetMode="External"/><Relationship Id="rId7" Type="http://schemas.openxmlformats.org/officeDocument/2006/relationships/hyperlink" Target="https://www.youtube.com/watch?v=IC3AcItKc3U" TargetMode="External"/><Relationship Id="rId12" Type="http://schemas.openxmlformats.org/officeDocument/2006/relationships/hyperlink" Target="https://www.u-school.org/presencing" TargetMode="External"/><Relationship Id="rId17" Type="http://schemas.openxmlformats.org/officeDocument/2006/relationships/hyperlink" Target="https://www.healthline.com/health/being-present#What-it-really-means" TargetMode="External"/><Relationship Id="rId2" Type="http://schemas.openxmlformats.org/officeDocument/2006/relationships/notesSlide" Target="../notesSlides/notesSlide18.xml"/><Relationship Id="rId16" Type="http://schemas.openxmlformats.org/officeDocument/2006/relationships/hyperlink" Target="https://drdansiegel.com/" TargetMode="External"/><Relationship Id="rId20" Type="http://schemas.openxmlformats.org/officeDocument/2006/relationships/hyperlink" Target="https://declutterthemind.com/guided-meditation/mindful-eating/" TargetMode="External"/><Relationship Id="rId1" Type="http://schemas.openxmlformats.org/officeDocument/2006/relationships/slideLayout" Target="../slideLayouts/slideLayout2.xml"/><Relationship Id="rId6" Type="http://schemas.openxmlformats.org/officeDocument/2006/relationships/hyperlink" Target="https://www.youtube.com/watch?v=EYzO9OcBxNg" TargetMode="External"/><Relationship Id="rId11" Type="http://schemas.openxmlformats.org/officeDocument/2006/relationships/hyperlink" Target="https://ottoscharmer.com/" TargetMode="External"/><Relationship Id="rId5" Type="http://schemas.openxmlformats.org/officeDocument/2006/relationships/hyperlink" Target="http://www.atlasoftheuniverse.com/universe.html" TargetMode="External"/><Relationship Id="rId15" Type="http://schemas.openxmlformats.org/officeDocument/2006/relationships/hyperlink" Target="https://www.u-school.org/resources" TargetMode="External"/><Relationship Id="rId23" Type="http://schemas.openxmlformats.org/officeDocument/2006/relationships/image" Target="../media/image56.jpeg"/><Relationship Id="rId10" Type="http://schemas.openxmlformats.org/officeDocument/2006/relationships/hyperlink" Target="https://www.youtube.com/watch?v=uo8Yo4UE6g0" TargetMode="External"/><Relationship Id="rId19" Type="http://schemas.openxmlformats.org/officeDocument/2006/relationships/hyperlink" Target="https://www.mindful.org/6-ways-practice-mindful-eating/" TargetMode="External"/><Relationship Id="rId4" Type="http://schemas.microsoft.com/office/2007/relationships/hdphoto" Target="../media/hdphoto2.wdp"/><Relationship Id="rId9" Type="http://schemas.openxmlformats.org/officeDocument/2006/relationships/hyperlink" Target="https://instituteformindfulleadership.org/guided-reflection-finding-win-win-win-solution/" TargetMode="External"/><Relationship Id="rId14" Type="http://schemas.openxmlformats.org/officeDocument/2006/relationships/hyperlink" Target="https://www.u-school.org/u-school" TargetMode="External"/><Relationship Id="rId22" Type="http://schemas.openxmlformats.org/officeDocument/2006/relationships/hyperlink" Target="https://www.forbes.com/sites/janicemarturano/2023/04/18/how-do-the-best-leaders-find-win-win-win-solutions-a-mindful-approach/?sh=2715fd2f3717"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headspace.com/meditation/body-scan" TargetMode="External"/><Relationship Id="rId13" Type="http://schemas.openxmlformats.org/officeDocument/2006/relationships/hyperlink" Target="https://soundcloud.com/dharma-gus/15-min-body-scan-augusta-mbsr" TargetMode="External"/><Relationship Id="rId18" Type="http://schemas.openxmlformats.org/officeDocument/2006/relationships/hyperlink" Target="https://www.youtube.com/watch?v=2SbM22-bLKk" TargetMode="External"/><Relationship Id="rId3" Type="http://schemas.openxmlformats.org/officeDocument/2006/relationships/image" Target="../media/image56.jpeg"/><Relationship Id="rId21" Type="http://schemas.openxmlformats.org/officeDocument/2006/relationships/hyperlink" Target="https://craoi.com/mindful-eating/" TargetMode="External"/><Relationship Id="rId7" Type="http://schemas.openxmlformats.org/officeDocument/2006/relationships/hyperlink" Target="https://www.rightlifeproject.com/meditate" TargetMode="External"/><Relationship Id="rId12" Type="http://schemas.openxmlformats.org/officeDocument/2006/relationships/hyperlink" Target="https://www.tarabrach.com/brief-meditation-5-minute/" TargetMode="External"/><Relationship Id="rId17" Type="http://schemas.openxmlformats.org/officeDocument/2006/relationships/hyperlink" Target="https://soundcloud.com/mindfullivingcoach/self-compassion-meditation" TargetMode="External"/><Relationship Id="rId2" Type="http://schemas.openxmlformats.org/officeDocument/2006/relationships/notesSlide" Target="../notesSlides/notesSlide19.xml"/><Relationship Id="rId16" Type="http://schemas.openxmlformats.org/officeDocument/2006/relationships/hyperlink" Target="https://mindfulnessexercises.com/mindfulness-exercises-for-loving-kindness-compassion/" TargetMode="External"/><Relationship Id="rId20" Type="http://schemas.openxmlformats.org/officeDocument/2006/relationships/hyperlink" Target="https://declutterthemind.com/guided-meditation/mindful-eating/" TargetMode="External"/><Relationship Id="rId1" Type="http://schemas.openxmlformats.org/officeDocument/2006/relationships/slideLayout" Target="../slideLayouts/slideLayout2.xml"/><Relationship Id="rId6" Type="http://schemas.openxmlformats.org/officeDocument/2006/relationships/hyperlink" Target="https://www.headspace.com/meditation/compassion" TargetMode="External"/><Relationship Id="rId11" Type="http://schemas.openxmlformats.org/officeDocument/2006/relationships/hyperlink" Target="https://soundcloud.com/mindfulmagazine/5-minute-breathing-meditation" TargetMode="External"/><Relationship Id="rId5" Type="http://schemas.microsoft.com/office/2007/relationships/hdphoto" Target="../media/hdphoto2.wdp"/><Relationship Id="rId15" Type="http://schemas.openxmlformats.org/officeDocument/2006/relationships/hyperlink" Target="https://self-compassion.org/wp-content/uploads/2020/08/self-compassion.break__01-cleanedbydan.mp3" TargetMode="External"/><Relationship Id="rId10" Type="http://schemas.openxmlformats.org/officeDocument/2006/relationships/hyperlink" Target="https://www.headspace.com/meditation/basic-meditation" TargetMode="External"/><Relationship Id="rId19" Type="http://schemas.openxmlformats.org/officeDocument/2006/relationships/hyperlink" Target="https://www.headspace.com/mindfulness/mindful-eating" TargetMode="External"/><Relationship Id="rId4" Type="http://schemas.openxmlformats.org/officeDocument/2006/relationships/image" Target="../media/image55.png"/><Relationship Id="rId9" Type="http://schemas.openxmlformats.org/officeDocument/2006/relationships/hyperlink" Target="https://www.youtube.com/watch?v=67a5mivYzXg" TargetMode="External"/><Relationship Id="rId14" Type="http://schemas.openxmlformats.org/officeDocument/2006/relationships/hyperlink" Target="https://self-compassion.org/category/exercises/" TargetMode="External"/><Relationship Id="rId22" Type="http://schemas.openxmlformats.org/officeDocument/2006/relationships/hyperlink" Target="https://health.clevelandclinic.org/mindlessly-snacking-again-try-these-3-simple-mindful-eating-exercis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jpg"/><Relationship Id="rId18" Type="http://schemas.openxmlformats.org/officeDocument/2006/relationships/image" Target="../media/image28.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jpeg"/><Relationship Id="rId15" Type="http://schemas.openxmlformats.org/officeDocument/2006/relationships/image" Target="../media/image25.jpeg"/><Relationship Id="rId10" Type="http://schemas.openxmlformats.org/officeDocument/2006/relationships/image" Target="../media/image21.jpg"/><Relationship Id="rId19" Type="http://schemas.openxmlformats.org/officeDocument/2006/relationships/image" Target="../media/image29.jpe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youtube.com/watch?v=EYzO9OcBxNg" TargetMode="External"/><Relationship Id="rId5" Type="http://schemas.openxmlformats.org/officeDocument/2006/relationships/hyperlink" Target="https://en.wikipedia.org/wiki/Nanotechnology" TargetMode="External"/><Relationship Id="rId4" Type="http://schemas.openxmlformats.org/officeDocument/2006/relationships/hyperlink" Target="https://upload.wikimedia.org/wikipedia/commons/a/ae/Comparison_of_nanomaterials_sizes.jpg" TargetMode="Externa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a:solidFill>
                  <a:schemeClr val="bg1"/>
                </a:solidFill>
              </a:rPr>
              <a:t/>
            </a:r>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291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t>Presencing</a:t>
            </a:r>
            <a:r>
              <a:rPr lang="en-CA" sz="4000" dirty="0"/>
              <a:t> </a:t>
            </a:r>
          </a:p>
        </p:txBody>
      </p:sp>
      <p:sp>
        <p:nvSpPr>
          <p:cNvPr id="3" name="Content Placeholder 2"/>
          <p:cNvSpPr>
            <a:spLocks noGrp="1"/>
          </p:cNvSpPr>
          <p:nvPr>
            <p:ph idx="1"/>
          </p:nvPr>
        </p:nvSpPr>
        <p:spPr>
          <a:xfrm>
            <a:off x="457201" y="1600200"/>
            <a:ext cx="5698976"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6179224" y="3137708"/>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p:cNvPicPr>
            <a:picLocks noChangeAspect="1"/>
          </p:cNvPicPr>
          <p:nvPr/>
        </p:nvPicPr>
        <p:blipFill>
          <a:blip r:embed="rId4"/>
          <a:stretch>
            <a:fillRect/>
          </a:stretch>
        </p:blipFill>
        <p:spPr>
          <a:xfrm>
            <a:off x="6186120" y="274638"/>
            <a:ext cx="2702044" cy="2727638"/>
          </a:xfrm>
          <a:prstGeom prst="rect">
            <a:avLst/>
          </a:prstGeom>
        </p:spPr>
      </p:pic>
      <p:sp>
        <p:nvSpPr>
          <p:cNvPr id="10" name="Title 1"/>
          <p:cNvSpPr txBox="1">
            <a:spLocks/>
          </p:cNvSpPr>
          <p:nvPr/>
        </p:nvSpPr>
        <p:spPr>
          <a:xfrm>
            <a:off x="450777" y="345301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t>Theory - U</a:t>
            </a:r>
          </a:p>
        </p:txBody>
      </p:sp>
      <p:sp>
        <p:nvSpPr>
          <p:cNvPr id="11" name="Content Placeholder 2"/>
          <p:cNvSpPr txBox="1">
            <a:spLocks/>
          </p:cNvSpPr>
          <p:nvPr/>
        </p:nvSpPr>
        <p:spPr>
          <a:xfrm>
            <a:off x="450777" y="4365822"/>
            <a:ext cx="807524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3347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51520" y="1100090"/>
            <a:ext cx="8229600" cy="1143000"/>
          </a:xfrm>
        </p:spPr>
        <p:txBody>
          <a:bodyPr>
            <a:normAutofit/>
          </a:bodyPr>
          <a:lstStyle/>
          <a:p>
            <a:r>
              <a:rPr lang="en-CA" dirty="0"/>
              <a:t>Theory - U</a:t>
            </a:r>
            <a:endParaRPr lang="en-US" dirty="0"/>
          </a:p>
        </p:txBody>
      </p:sp>
      <p:sp>
        <p:nvSpPr>
          <p:cNvPr id="7" name="Content Placeholder 6"/>
          <p:cNvSpPr>
            <a:spLocks noGrp="1"/>
          </p:cNvSpPr>
          <p:nvPr>
            <p:ph idx="1"/>
          </p:nvPr>
        </p:nvSpPr>
        <p:spPr>
          <a:xfrm>
            <a:off x="423737" y="3116335"/>
            <a:ext cx="8229600" cy="1871509"/>
          </a:xfrm>
        </p:spPr>
        <p:txBody>
          <a:bodyPr>
            <a:normAutofit fontScale="70000" lnSpcReduction="2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 Otto </a:t>
            </a:r>
            <a:r>
              <a:rPr lang="en-CA" dirty="0" err="1"/>
              <a:t>Scharmer</a:t>
            </a:r>
            <a:endParaRPr lang="en-CA" dirty="0"/>
          </a:p>
        </p:txBody>
      </p:sp>
      <p:sp>
        <p:nvSpPr>
          <p:cNvPr id="2" name="Rectangle 1"/>
          <p:cNvSpPr/>
          <p:nvPr/>
        </p:nvSpPr>
        <p:spPr>
          <a:xfrm>
            <a:off x="754362" y="4726713"/>
            <a:ext cx="7898975" cy="1631216"/>
          </a:xfrm>
          <a:prstGeom prst="rect">
            <a:avLst/>
          </a:prstGeom>
        </p:spPr>
        <p:txBody>
          <a:bodyPr wrap="square">
            <a:spAutoFit/>
          </a:bodyPr>
          <a:lstStyle/>
          <a:p>
            <a:r>
              <a:rPr lang="en-US" sz="2000" dirty="0">
                <a:solidFill>
                  <a:srgbClr val="253743"/>
                </a:solidFill>
              </a:rPr>
              <a:t>Theory – U uses "social </a:t>
            </a:r>
            <a:r>
              <a:rPr lang="en-US" sz="2000" dirty="0" err="1">
                <a:solidFill>
                  <a:srgbClr val="253743"/>
                </a:solidFill>
              </a:rPr>
              <a:t>presencing</a:t>
            </a:r>
            <a:r>
              <a:rPr lang="en-US" sz="20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000" dirty="0"/>
          </a:p>
        </p:txBody>
      </p:sp>
      <p:sp>
        <p:nvSpPr>
          <p:cNvPr id="3" name="Rectangle 2"/>
          <p:cNvSpPr/>
          <p:nvPr/>
        </p:nvSpPr>
        <p:spPr>
          <a:xfrm>
            <a:off x="2834512" y="6353768"/>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Lst>
          </p:cNvPr>
          <p:cNvPicPr>
            <a:picLocks noChangeAspect="1"/>
          </p:cNvPicPr>
          <p:nvPr/>
        </p:nvPicPr>
        <p:blipFill rotWithShape="1">
          <a:blip r:embed="rId3">
            <a:duotone>
              <a:schemeClr val="accent4">
                <a:shade val="45000"/>
                <a:satMod val="135000"/>
              </a:schemeClr>
              <a:prstClr val="white"/>
            </a:duotone>
            <a:alphaModFix amt="85000"/>
          </a:blip>
          <a:srcRect b="10852"/>
          <a:stretch/>
        </p:blipFill>
        <p:spPr>
          <a:xfrm>
            <a:off x="3039281" y="4653136"/>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5580112" y="1482431"/>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0369" y="116632"/>
            <a:ext cx="8856984" cy="706090"/>
          </a:xfrm>
        </p:spPr>
        <p:txBody>
          <a:bodyPr>
            <a:normAutofit/>
          </a:bodyPr>
          <a:lstStyle/>
          <a:p>
            <a:pPr algn="ctr" fontAlgn="base"/>
            <a:r>
              <a:rPr lang="en-US" sz="4000" dirty="0">
                <a:solidFill>
                  <a:schemeClr val="tx2">
                    <a:lumMod val="75000"/>
                  </a:schemeClr>
                </a:solidFill>
              </a:rPr>
              <a:t>Finding a Win, Win, Win Solution</a:t>
            </a:r>
          </a:p>
        </p:txBody>
      </p:sp>
      <p:sp>
        <p:nvSpPr>
          <p:cNvPr id="3" name="Content Placeholder 2"/>
          <p:cNvSpPr>
            <a:spLocks noGrp="1"/>
          </p:cNvSpPr>
          <p:nvPr>
            <p:ph idx="1"/>
          </p:nvPr>
        </p:nvSpPr>
        <p:spPr>
          <a:xfrm>
            <a:off x="539552"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t>Mindful Eating Exercise</a:t>
            </a:r>
          </a:p>
        </p:txBody>
      </p:sp>
      <p:sp>
        <p:nvSpPr>
          <p:cNvPr id="2" name="Content Placeholder 1"/>
          <p:cNvSpPr>
            <a:spLocks noGrp="1"/>
          </p:cNvSpPr>
          <p:nvPr>
            <p:ph idx="1"/>
          </p:nvPr>
        </p:nvSpPr>
        <p:spPr>
          <a:xfrm>
            <a:off x="457199" y="1668796"/>
            <a:ext cx="5915001" cy="4452086"/>
          </a:xfrm>
        </p:spPr>
        <p:txBody>
          <a:bodyPr>
            <a:normAutofit/>
          </a:bodyPr>
          <a:lstStyle/>
          <a:p>
            <a:r>
              <a:rPr lang="en-CA" sz="2800" dirty="0"/>
              <a:t>Take a couple of deep breaths…</a:t>
            </a:r>
          </a:p>
          <a:p>
            <a:r>
              <a:rPr lang="en-CA" sz="2800" dirty="0"/>
              <a:t>Gently bring attention to your breath</a:t>
            </a:r>
          </a:p>
          <a:p>
            <a:r>
              <a:rPr lang="en-CA" sz="2800" dirty="0"/>
              <a:t>Let’s think about what we are about to eat</a:t>
            </a:r>
          </a:p>
          <a:p>
            <a:r>
              <a:rPr lang="en-CA" sz="2800" dirty="0"/>
              <a:t>As you continue breathing...</a:t>
            </a:r>
          </a:p>
          <a:p>
            <a:r>
              <a:rPr lang="en-CA" sz="2800" dirty="0"/>
              <a:t>Think about the time it took for this food to come to you...</a:t>
            </a:r>
          </a:p>
        </p:txBody>
      </p:sp>
      <p:grpSp>
        <p:nvGrpSpPr>
          <p:cNvPr id="10" name="Group 9"/>
          <p:cNvGrpSpPr/>
          <p:nvPr/>
        </p:nvGrpSpPr>
        <p:grpSpPr>
          <a:xfrm>
            <a:off x="5799643" y="4317921"/>
            <a:ext cx="2497596" cy="1872208"/>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
        <p:nvSpPr>
          <p:cNvPr id="5" name="AutoShape 2" descr="Image result for veggie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7">
            <a:clrChange>
              <a:clrFrom>
                <a:srgbClr val="FDFDFD"/>
              </a:clrFrom>
              <a:clrTo>
                <a:srgbClr val="FDFDFD">
                  <a:alpha val="0"/>
                </a:srgbClr>
              </a:clrTo>
            </a:clrChange>
          </a:blip>
          <a:stretch>
            <a:fillRect/>
          </a:stretch>
        </p:blipFill>
        <p:spPr>
          <a:xfrm>
            <a:off x="6290888" y="611135"/>
            <a:ext cx="2475035" cy="3575051"/>
          </a:xfrm>
          <a:prstGeom prst="rect">
            <a:avLst/>
          </a:prstGeom>
        </p:spPr>
      </p:pic>
    </p:spTree>
    <p:extLst>
      <p:ext uri="{BB962C8B-B14F-4D97-AF65-F5344CB8AC3E}">
        <p14:creationId xmlns:p14="http://schemas.microsoft.com/office/powerpoint/2010/main" val="3122673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menu, kitchen utensil, tableware&#10;&#10;Description automatically generated">
            <a:extLst>
              <a:ext uri="{FF2B5EF4-FFF2-40B4-BE49-F238E27FC236}">
                <a16:creationId xmlns:a16="http://schemas.microsoft.com/office/drawing/2014/main" id="{4E55D5C6-812F-A9E5-A58A-12FCC7B86A4C}"/>
              </a:ext>
            </a:extLst>
          </p:cNvPr>
          <p:cNvPicPr>
            <a:picLocks noChangeAspect="1"/>
          </p:cNvPicPr>
          <p:nvPr/>
        </p:nvPicPr>
        <p:blipFill>
          <a:blip r:embed="rId3"/>
          <a:stretch>
            <a:fillRect/>
          </a:stretch>
        </p:blipFill>
        <p:spPr>
          <a:xfrm>
            <a:off x="4572000" y="1676036"/>
            <a:ext cx="4809930" cy="4489268"/>
          </a:xfrm>
          <a:prstGeom prst="rect">
            <a:avLst/>
          </a:prstGeom>
        </p:spPr>
      </p:pic>
      <p:sp>
        <p:nvSpPr>
          <p:cNvPr id="2" name="Title 1"/>
          <p:cNvSpPr>
            <a:spLocks noGrp="1"/>
          </p:cNvSpPr>
          <p:nvPr>
            <p:ph type="title"/>
          </p:nvPr>
        </p:nvSpPr>
        <p:spPr>
          <a:xfrm>
            <a:off x="694653" y="260648"/>
            <a:ext cx="8449346" cy="663633"/>
          </a:xfrm>
        </p:spPr>
        <p:txBody>
          <a:bodyPr>
            <a:normAutofit fontScale="90000"/>
          </a:bodyPr>
          <a:lstStyle/>
          <a:p>
            <a:r>
              <a:rPr lang="en-CA" dirty="0"/>
              <a:t>Benefits of Mindful Eating</a:t>
            </a:r>
          </a:p>
        </p:txBody>
      </p:sp>
      <p:sp>
        <p:nvSpPr>
          <p:cNvPr id="4" name="Donut 3"/>
          <p:cNvSpPr/>
          <p:nvPr/>
        </p:nvSpPr>
        <p:spPr>
          <a:xfrm rot="20624815">
            <a:off x="3674587" y="418569"/>
            <a:ext cx="8242468" cy="6577609"/>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52620" y="958243"/>
            <a:ext cx="7859216" cy="5040559"/>
          </a:xfrm>
        </p:spPr>
        <p:txBody>
          <a:bodyPr>
            <a:normAutofit fontScale="92500"/>
          </a:bodyPr>
          <a:lstStyle/>
          <a:p>
            <a:r>
              <a:rPr lang="en-US" dirty="0"/>
              <a:t>Increased Awareness of Hunger and Fullness</a:t>
            </a:r>
          </a:p>
          <a:p>
            <a:r>
              <a:rPr lang="en-US" dirty="0"/>
              <a:t>Stress Reduction</a:t>
            </a:r>
          </a:p>
          <a:p>
            <a:r>
              <a:rPr lang="en-US" dirty="0"/>
              <a:t>Better Digestion</a:t>
            </a:r>
          </a:p>
          <a:p>
            <a:r>
              <a:rPr lang="en-US" dirty="0"/>
              <a:t>Healthy Eating Habits</a:t>
            </a:r>
          </a:p>
          <a:p>
            <a:r>
              <a:rPr lang="en-US" dirty="0"/>
              <a:t>Better Relationship with Food</a:t>
            </a:r>
          </a:p>
          <a:p>
            <a:r>
              <a:rPr lang="en-US" dirty="0"/>
              <a:t>Decreased Emotional Eating</a:t>
            </a:r>
          </a:p>
          <a:p>
            <a:r>
              <a:rPr lang="en-US" dirty="0"/>
              <a:t>Sustainability</a:t>
            </a:r>
          </a:p>
          <a:p>
            <a:r>
              <a:rPr lang="en-US" dirty="0"/>
              <a:t>Connect to your Body and Senses</a:t>
            </a:r>
          </a:p>
          <a:p>
            <a:r>
              <a:rPr lang="en-US" dirty="0"/>
              <a:t>Improved Health and </a:t>
            </a:r>
            <a:r>
              <a:rPr lang="en-US" dirty="0" smtClean="0"/>
              <a:t>Consciousness</a:t>
            </a:r>
          </a:p>
        </p:txBody>
      </p:sp>
    </p:spTree>
    <p:extLst>
      <p:ext uri="{BB962C8B-B14F-4D97-AF65-F5344CB8AC3E}">
        <p14:creationId xmlns:p14="http://schemas.microsoft.com/office/powerpoint/2010/main" val="1716259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6</a:t>
            </a:r>
            <a:endParaRPr lang="en-US" sz="3600" dirty="0"/>
          </a:p>
        </p:txBody>
      </p:sp>
      <p:sp>
        <p:nvSpPr>
          <p:cNvPr id="3" name="Content Placeholder 2"/>
          <p:cNvSpPr>
            <a:spLocks noGrp="1"/>
          </p:cNvSpPr>
          <p:nvPr>
            <p:ph idx="1"/>
          </p:nvPr>
        </p:nvSpPr>
        <p:spPr>
          <a:xfrm>
            <a:off x="457200" y="1600200"/>
            <a:ext cx="8570710" cy="5069160"/>
          </a:xfrm>
        </p:spPr>
        <p:txBody>
          <a:bodyPr>
            <a:noAutofit/>
          </a:bodyPr>
          <a:lstStyle/>
          <a:p>
            <a:pPr>
              <a:spcBef>
                <a:spcPts val="900"/>
              </a:spcBef>
            </a:pPr>
            <a:r>
              <a:rPr lang="en-CA" sz="2400" dirty="0"/>
              <a:t>Connecting – once a week with you buddy</a:t>
            </a:r>
          </a:p>
          <a:p>
            <a:pPr>
              <a:spcBef>
                <a:spcPts val="900"/>
              </a:spcBef>
            </a:pPr>
            <a:r>
              <a:rPr lang="en-CA" sz="2400" dirty="0"/>
              <a:t>Gratitude Journaling – daily</a:t>
            </a:r>
          </a:p>
          <a:p>
            <a:pPr>
              <a:spcBef>
                <a:spcPts val="900"/>
              </a:spcBef>
            </a:pPr>
            <a:r>
              <a:rPr lang="en-CA" sz="2400" dirty="0"/>
              <a:t>Practice, chose one of the following and </a:t>
            </a:r>
            <a:br>
              <a:rPr lang="en-CA" sz="2400" dirty="0"/>
            </a:br>
            <a:r>
              <a:rPr lang="en-CA" sz="2400" dirty="0"/>
              <a:t>keep doing it for the whole week - daily</a:t>
            </a:r>
          </a:p>
          <a:p>
            <a:pPr lvl="1">
              <a:spcBef>
                <a:spcPts val="900"/>
              </a:spcBef>
            </a:pPr>
            <a:r>
              <a:rPr lang="en-CA" sz="2000" dirty="0"/>
              <a:t>Self-compassion</a:t>
            </a:r>
            <a:br>
              <a:rPr lang="en-CA" sz="2000" dirty="0"/>
            </a:br>
            <a:r>
              <a:rPr lang="en-CA" sz="1200" dirty="0"/>
              <a:t>15 mins – </a:t>
            </a:r>
            <a:r>
              <a:rPr lang="en-CA" sz="1200" dirty="0">
                <a:hlinkClick r:id="rId3"/>
              </a:rPr>
              <a:t>https://soundcloud.com/mindfullivingcoach/self-compassion-meditation</a:t>
            </a:r>
            <a:r>
              <a:rPr lang="en-CA" sz="1200" dirty="0"/>
              <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a:spcBef>
                <a:spcPts val="900"/>
              </a:spcBef>
            </a:pPr>
            <a:r>
              <a:rPr lang="en-CA" sz="2400" dirty="0"/>
              <a:t>Be Mindful of your Presence – as much as possible</a:t>
            </a:r>
          </a:p>
          <a:p>
            <a:pPr lvl="1">
              <a:spcBef>
                <a:spcPts val="900"/>
              </a:spcBef>
            </a:pPr>
            <a:r>
              <a:rPr lang="en-CA" sz="1200" dirty="0"/>
              <a:t>20 mins – Loving </a:t>
            </a:r>
            <a:r>
              <a:rPr lang="en-CA" sz="1200" dirty="0">
                <a:hlinkClick r:id="rId6"/>
              </a:rPr>
              <a:t>https://www.tarabrach.com/meditation-loving-presence-2/</a:t>
            </a:r>
            <a:r>
              <a:rPr lang="en-CA" sz="1200" dirty="0"/>
              <a:t/>
            </a:r>
            <a:br>
              <a:rPr lang="en-CA" sz="1200" dirty="0"/>
            </a:br>
            <a:r>
              <a:rPr lang="en-CA" sz="1200" dirty="0"/>
              <a:t>5 mins – Arriving - </a:t>
            </a:r>
            <a:r>
              <a:rPr lang="en-CA" sz="1200" dirty="0">
                <a:hlinkClick r:id="rId7"/>
              </a:rPr>
              <a:t>https://www.tarabrach.com/brief-meditation-5-minute/</a:t>
            </a:r>
            <a:r>
              <a:rPr lang="en-CA" sz="1200" dirty="0"/>
              <a:t>  </a:t>
            </a:r>
          </a:p>
          <a:p>
            <a:pPr>
              <a:spcBef>
                <a:spcPts val="900"/>
              </a:spcBef>
            </a:pPr>
            <a:r>
              <a:rPr lang="en-CA" sz="2400" dirty="0"/>
              <a:t>Apply Mindful Eating – as needed</a:t>
            </a:r>
          </a:p>
          <a:p>
            <a:pPr>
              <a:spcBef>
                <a:spcPts val="900"/>
              </a:spcBef>
            </a:pPr>
            <a:r>
              <a:rPr lang="en-CA" sz="2400" dirty="0"/>
              <a:t>Apply Mindful Win-Win-Win – as much as possible</a:t>
            </a:r>
            <a:br>
              <a:rPr lang="en-CA" sz="2400" dirty="0"/>
            </a:br>
            <a:r>
              <a:rPr lang="en-CA" sz="1200" dirty="0">
                <a:hlinkClick r:id="rId8"/>
              </a:rPr>
              <a:t>http://instituteformindfulleadership.org/guided-reflection-finding-win-win-win-solution/</a:t>
            </a:r>
            <a:r>
              <a:rPr lang="en-CA" sz="1200" dirty="0"/>
              <a:t> </a:t>
            </a:r>
            <a:endParaRPr lang="en-CA" sz="2400" dirty="0"/>
          </a:p>
        </p:txBody>
      </p:sp>
      <p:pic>
        <p:nvPicPr>
          <p:cNvPr id="6" name="Picture 5">
            <a:extLst>
              <a:ext uri="{FF2B5EF4-FFF2-40B4-BE49-F238E27FC236}">
                <a16:creationId xmlns:a16="http://schemas.microsoft.com/office/drawing/2014/main" id="{488D6EA7-16C7-F86B-722B-3AECE97BF3A8}"/>
              </a:ext>
            </a:extLst>
          </p:cNvPr>
          <p:cNvPicPr>
            <a:picLocks noChangeAspect="1"/>
          </p:cNvPicPr>
          <p:nvPr/>
        </p:nvPicPr>
        <p:blipFill>
          <a:blip r:embed="rId9">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6634361" y="2288111"/>
            <a:ext cx="1247599" cy="1147791"/>
          </a:xfrm>
          <a:prstGeom prst="rect">
            <a:avLst/>
          </a:prstGeom>
        </p:spPr>
      </p:pic>
      <p:grpSp>
        <p:nvGrpSpPr>
          <p:cNvPr id="7" name="Group 6">
            <a:extLst>
              <a:ext uri="{FF2B5EF4-FFF2-40B4-BE49-F238E27FC236}">
                <a16:creationId xmlns:a16="http://schemas.microsoft.com/office/drawing/2014/main" id="{1703F888-5FF0-1603-02E8-745414B2C45F}"/>
              </a:ext>
            </a:extLst>
          </p:cNvPr>
          <p:cNvGrpSpPr/>
          <p:nvPr/>
        </p:nvGrpSpPr>
        <p:grpSpPr>
          <a:xfrm>
            <a:off x="7727038" y="3400904"/>
            <a:ext cx="959398" cy="1185950"/>
            <a:chOff x="6542261" y="506769"/>
            <a:chExt cx="523699" cy="570787"/>
          </a:xfrm>
        </p:grpSpPr>
        <p:pic>
          <p:nvPicPr>
            <p:cNvPr id="8" name="Picture 7">
              <a:extLst>
                <a:ext uri="{FF2B5EF4-FFF2-40B4-BE49-F238E27FC236}">
                  <a16:creationId xmlns:a16="http://schemas.microsoft.com/office/drawing/2014/main" id="{8D019E36-EBFC-9902-6FAB-8162081D5ED6}"/>
                </a:ext>
              </a:extLst>
            </p:cNvPr>
            <p:cNvPicPr>
              <a:picLocks noChangeAspect="1"/>
            </p:cNvPicPr>
            <p:nvPr/>
          </p:nvPicPr>
          <p:blipFill>
            <a:blip r:embed="rId10">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DD9EFEF4-6541-256D-AC44-B153523D848E}"/>
                </a:ext>
              </a:extLst>
            </p:cNvPr>
            <p:cNvPicPr>
              <a:picLocks noChangeAspect="1"/>
            </p:cNvPicPr>
            <p:nvPr/>
          </p:nvPicPr>
          <p:blipFill>
            <a:blip r:embed="rId11">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0" name="Picture 9">
            <a:extLst>
              <a:ext uri="{FF2B5EF4-FFF2-40B4-BE49-F238E27FC236}">
                <a16:creationId xmlns:a16="http://schemas.microsoft.com/office/drawing/2014/main" id="{9E9326C8-BC83-8435-8FFE-49728749D981}"/>
              </a:ext>
            </a:extLst>
          </p:cNvPr>
          <p:cNvPicPr>
            <a:picLocks noChangeAspect="1"/>
          </p:cNvPicPr>
          <p:nvPr/>
        </p:nvPicPr>
        <p:blipFill>
          <a:blip r:embed="rId12">
            <a:alphaModFix amt="35000"/>
            <a:extLst>
              <a:ext uri="{28A0092B-C50C-407E-A947-70E740481C1C}">
                <a14:useLocalDpi xmlns:a14="http://schemas.microsoft.com/office/drawing/2010/main" val="0"/>
              </a:ext>
            </a:extLst>
          </a:blip>
          <a:stretch>
            <a:fillRect/>
          </a:stretch>
        </p:blipFill>
        <p:spPr>
          <a:xfrm rot="2745437">
            <a:off x="6855153" y="777998"/>
            <a:ext cx="1567936" cy="1616543"/>
          </a:xfrm>
          <a:prstGeom prst="rect">
            <a:avLst/>
          </a:prstGeom>
        </p:spPr>
      </p:pic>
    </p:spTree>
    <p:extLst>
      <p:ext uri="{BB962C8B-B14F-4D97-AF65-F5344CB8AC3E}">
        <p14:creationId xmlns:p14="http://schemas.microsoft.com/office/powerpoint/2010/main" val="258440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a:t>
            </a:r>
            <a:r>
              <a:rPr lang="fr-CA" dirty="0" err="1"/>
              <a:t>today’s</a:t>
            </a:r>
            <a:r>
              <a:rPr lang="fr-CA" dirty="0"/>
              <a:t> </a:t>
            </a:r>
            <a:r>
              <a:rPr lang="fr-CA" dirty="0" err="1"/>
              <a:t>exercises</a:t>
            </a:r>
            <a:endParaRPr lang="en-US"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3235" y="2115093"/>
            <a:ext cx="1501011" cy="1749025"/>
            <a:chOff x="7495448" y="1124744"/>
            <a:chExt cx="3006535" cy="3631337"/>
          </a:xfrm>
        </p:grpSpPr>
        <p:pic>
          <p:nvPicPr>
            <p:cNvPr id="33" name="Picture 32"/>
            <p:cNvPicPr>
              <a:picLocks noChangeAspect="1"/>
            </p:cNvPicPr>
            <p:nvPr/>
          </p:nvPicPr>
          <p:blipFill>
            <a:blip r:embed="rId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nvPicPr>
        <p:blipFill rotWithShape="1">
          <a:blip r:embed="rId6">
            <a:duotone>
              <a:schemeClr val="accent1">
                <a:shade val="45000"/>
                <a:satMod val="135000"/>
              </a:schemeClr>
              <a:prstClr val="white"/>
            </a:duotone>
          </a:blip>
          <a:srcRect b="10852"/>
          <a:stretch/>
        </p:blipFill>
        <p:spPr>
          <a:xfrm>
            <a:off x="1410444" y="3908312"/>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1069432" y="4920463"/>
            <a:ext cx="2735315" cy="1722054"/>
            <a:chOff x="1069432" y="4920463"/>
            <a:chExt cx="2735315" cy="1722054"/>
          </a:xfrm>
        </p:grpSpPr>
        <p:pic>
          <p:nvPicPr>
            <p:cNvPr id="3" name="Picture 2"/>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3" name="Picture 12"/>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1" y="5157192"/>
            <a:ext cx="3430618" cy="523220"/>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a:t>
            </a:r>
            <a:endParaRPr lang="en-CA" sz="2800" dirty="0">
              <a:solidFill>
                <a:srgbClr val="00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3">
            <a:alphaModFix amt="20000"/>
            <a:duotone>
              <a:schemeClr val="accent4">
                <a:shade val="45000"/>
                <a:satMod val="135000"/>
              </a:schemeClr>
              <a:prstClr val="white"/>
            </a:duotone>
            <a:extLst>
              <a:ext uri="{BEBA8EAE-BF5A-486C-A8C5-ECC9F3942E4B}">
                <a14:imgProps xmlns:a14="http://schemas.microsoft.com/office/drawing/2010/main">
                  <a14:imgLayer r:embed="rId4">
                    <a14:imgEffect>
                      <a14:saturation sat="94000"/>
                    </a14:imgEffect>
                  </a14:imgLayer>
                </a14:imgProps>
              </a:ext>
            </a:extLst>
          </a:blip>
          <a:srcRect l="4121" t="2437" r="3487"/>
          <a:stretch/>
        </p:blipFill>
        <p:spPr>
          <a:xfrm>
            <a:off x="5568122"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819283" y="854664"/>
            <a:ext cx="3968741" cy="5526664"/>
          </a:xfrm>
        </p:spPr>
        <p:txBody>
          <a:bodyPr>
            <a:noAutofit/>
          </a:bodyPr>
          <a:lstStyle/>
          <a:p>
            <a:pPr marL="0" indent="0">
              <a:buNone/>
            </a:pPr>
            <a:r>
              <a:rPr lang="en-US" sz="1600" b="1" dirty="0"/>
              <a:t>VIDEOS - SESSION 6</a:t>
            </a:r>
            <a:endParaRPr lang="en-US" sz="1600" dirty="0">
              <a:hlinkClick r:id="rId5"/>
            </a:endParaRPr>
          </a:p>
          <a:p>
            <a:pPr marL="0" indent="0">
              <a:buNone/>
            </a:pPr>
            <a:r>
              <a:rPr lang="en-US" sz="1600" dirty="0">
                <a:hlinkClick r:id="rId6"/>
              </a:rPr>
              <a:t>Nano World - What is NANO? How small is nano? – YouTube</a:t>
            </a:r>
            <a:endParaRPr lang="en-US" sz="1600" dirty="0"/>
          </a:p>
          <a:p>
            <a:pPr marL="0" indent="0">
              <a:buNone/>
            </a:pPr>
            <a:r>
              <a:rPr lang="en-US" sz="1600" dirty="0">
                <a:hlinkClick r:id="rId7"/>
              </a:rPr>
              <a:t>How Big Is a Nanometer? – YouTube</a:t>
            </a:r>
            <a:endParaRPr lang="en-US" sz="1600" dirty="0"/>
          </a:p>
          <a:p>
            <a:pPr marL="0" indent="0">
              <a:buNone/>
            </a:pPr>
            <a:r>
              <a:rPr lang="en-US" sz="1600" dirty="0" err="1">
                <a:hlinkClick r:id="rId8"/>
              </a:rPr>
              <a:t>U.Lab</a:t>
            </a:r>
            <a:r>
              <a:rPr lang="en-US" sz="1600" dirty="0">
                <a:hlinkClick r:id="rId8"/>
              </a:rPr>
              <a:t>: Transforming Business, Society, and Self | </a:t>
            </a:r>
            <a:r>
              <a:rPr lang="en-US" sz="1600" dirty="0" err="1">
                <a:hlinkClick r:id="rId8"/>
              </a:rPr>
              <a:t>MITx</a:t>
            </a:r>
            <a:r>
              <a:rPr lang="en-US" sz="1600" dirty="0">
                <a:hlinkClick r:id="rId8"/>
              </a:rPr>
              <a:t> on edX | About Video </a:t>
            </a:r>
            <a:r>
              <a:rPr lang="en-US" sz="1600" dirty="0">
                <a:hlinkClick r:id="rId9"/>
              </a:rPr>
              <a:t>–</a:t>
            </a:r>
            <a:r>
              <a:rPr lang="en-US" sz="1600" dirty="0">
                <a:hlinkClick r:id="rId8"/>
              </a:rPr>
              <a:t> YouTube</a:t>
            </a:r>
            <a:endParaRPr lang="en-US" sz="1600" dirty="0"/>
          </a:p>
          <a:p>
            <a:pPr marL="0" indent="0">
              <a:buNone/>
            </a:pPr>
            <a:r>
              <a:rPr lang="nl-NL" sz="1600" dirty="0">
                <a:hlinkClick r:id="rId10"/>
              </a:rPr>
              <a:t>Dan </a:t>
            </a:r>
            <a:r>
              <a:rPr lang="nl-NL" sz="1600" dirty="0" err="1">
                <a:hlinkClick r:id="rId10"/>
              </a:rPr>
              <a:t>Siegel</a:t>
            </a:r>
            <a:r>
              <a:rPr lang="nl-NL" sz="1600" dirty="0">
                <a:hlinkClick r:id="rId10"/>
              </a:rPr>
              <a:t>: Me + We = </a:t>
            </a:r>
            <a:r>
              <a:rPr lang="nl-NL" sz="1600" dirty="0" err="1">
                <a:hlinkClick r:id="rId10"/>
              </a:rPr>
              <a:t>Mwe</a:t>
            </a:r>
            <a:r>
              <a:rPr lang="nl-NL" sz="1600" dirty="0">
                <a:hlinkClick r:id="rId10"/>
              </a:rPr>
              <a:t> </a:t>
            </a:r>
            <a:r>
              <a:rPr lang="nl-NL" sz="1600" dirty="0">
                <a:hlinkClick r:id="rId9"/>
              </a:rPr>
              <a:t>–</a:t>
            </a:r>
            <a:r>
              <a:rPr lang="nl-NL" sz="1600" dirty="0">
                <a:hlinkClick r:id="rId10"/>
              </a:rPr>
              <a:t> YouTube</a:t>
            </a:r>
            <a:endParaRPr lang="nl-NL" sz="1600" dirty="0"/>
          </a:p>
          <a:p>
            <a:pPr marL="0" indent="0">
              <a:buNone/>
            </a:pPr>
            <a:r>
              <a:rPr lang="en-US" sz="1600" dirty="0">
                <a:hlinkClick r:id="rId9"/>
              </a:rPr>
              <a:t>Guided Reflection: Finding a Win, Win, Win Solution - Institute for Mindful Leadership</a:t>
            </a:r>
            <a:endParaRPr lang="en-US" sz="1600" dirty="0"/>
          </a:p>
          <a:p>
            <a:pPr marL="0" indent="0">
              <a:buNone/>
            </a:pPr>
            <a:r>
              <a:rPr lang="en-US" sz="1600" dirty="0">
                <a:hlinkClick r:id="rId5"/>
              </a:rPr>
              <a:t>The Universe within 14 billion Light Years - The Visible Universe (atlasoftheuniverse.com)</a:t>
            </a:r>
            <a:endParaRPr lang="en-US" sz="1600" dirty="0"/>
          </a:p>
          <a:p>
            <a:pPr marL="0" indent="0">
              <a:buNone/>
            </a:pPr>
            <a:r>
              <a:rPr lang="en-CA" sz="1600" b="1" dirty="0"/>
              <a:t>THEORY</a:t>
            </a:r>
            <a:r>
              <a:rPr lang="en-US" sz="1600" b="1" dirty="0"/>
              <a:t> ON PRESENCING AND THEORY U</a:t>
            </a:r>
            <a:endParaRPr lang="en-US" sz="1600" dirty="0"/>
          </a:p>
          <a:p>
            <a:pPr marL="0" indent="0" defTabSz="914400">
              <a:buNone/>
              <a:defRPr/>
            </a:pPr>
            <a:r>
              <a:rPr lang="en-US" sz="1600" dirty="0">
                <a:hlinkClick r:id="rId11"/>
              </a:rPr>
              <a:t>Otto </a:t>
            </a:r>
            <a:r>
              <a:rPr lang="en-US" sz="1600" dirty="0" err="1">
                <a:hlinkClick r:id="rId11"/>
              </a:rPr>
              <a:t>Scharmer</a:t>
            </a:r>
            <a:endParaRPr lang="en-US" sz="1600" dirty="0">
              <a:hlinkClick r:id="rId12"/>
            </a:endParaRPr>
          </a:p>
          <a:p>
            <a:pPr marL="0" marR="0" lvl="0" indent="0" algn="l" defTabSz="914400" rtl="0" eaLnBrk="1" fontAlgn="auto" latinLnBrk="0" hangingPunct="1">
              <a:lnSpc>
                <a:spcPct val="100000"/>
              </a:lnSpc>
              <a:spcBef>
                <a:spcPts val="0"/>
              </a:spcBef>
              <a:spcAft>
                <a:spcPts val="0"/>
              </a:spcAft>
              <a:buClrTx/>
              <a:buSzTx/>
              <a:buNone/>
              <a:tabLst/>
              <a:defRPr/>
            </a:pPr>
            <a:r>
              <a:rPr lang="en-US" sz="1600" dirty="0" err="1">
                <a:hlinkClick r:id="rId12"/>
              </a:rPr>
              <a:t>Presencing</a:t>
            </a:r>
            <a:r>
              <a:rPr lang="en-US" sz="1600" dirty="0">
                <a:hlinkClick r:id="rId12"/>
              </a:rPr>
              <a:t>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3"/>
              </a:rPr>
              <a:t>Theory U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4"/>
              </a:rPr>
              <a:t>u-school for Transformation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5"/>
              </a:rPr>
              <a:t>Resources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6"/>
              </a:rPr>
              <a:t>Dr. Dan Siegel Home Page </a:t>
            </a:r>
            <a:endParaRPr lang="en-US" sz="1600" dirty="0"/>
          </a:p>
          <a:p>
            <a:pPr marL="0" indent="0">
              <a:spcBef>
                <a:spcPts val="0"/>
              </a:spcBef>
              <a:buNone/>
              <a:defRPr/>
            </a:pPr>
            <a:endParaRPr lang="en-CA" sz="1200" dirty="0"/>
          </a:p>
          <a:p>
            <a:pPr marL="0" indent="0">
              <a:spcBef>
                <a:spcPts val="0"/>
              </a:spcBef>
              <a:buNone/>
              <a:defRPr/>
            </a:pPr>
            <a:endParaRPr lang="en-CA" sz="1200" dirty="0"/>
          </a:p>
          <a:p>
            <a:pPr marL="160733" indent="-160733">
              <a:spcBef>
                <a:spcPts val="0"/>
              </a:spcBef>
              <a:defRPr/>
            </a:pPr>
            <a:endParaRPr lang="en-CA" sz="1200" u="sng" dirty="0"/>
          </a:p>
          <a:p>
            <a:pPr marL="160733" indent="-160733">
              <a:spcBef>
                <a:spcPts val="0"/>
              </a:spcBef>
              <a:defRPr/>
            </a:pPr>
            <a:endParaRPr lang="en-US" sz="1200" dirty="0"/>
          </a:p>
          <a:p>
            <a:endParaRPr lang="en-US" sz="12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1259632" y="116632"/>
            <a:ext cx="6692295" cy="470550"/>
          </a:xfrm>
          <a:prstGeom prst="rect">
            <a:avLst/>
          </a:prstGeom>
        </p:spPr>
        <p:txBody>
          <a:bodyPr vert="horz" lIns="85726" tIns="42863" rIns="85726" bIns="42863" rtlCol="0" anchor="ctr">
            <a:noAutofit/>
          </a:bodyPr>
          <a:lstStyle/>
          <a:p>
            <a:pPr algn="ctr" defTabSz="857243">
              <a:spcBef>
                <a:spcPct val="0"/>
              </a:spcBef>
              <a:spcAft>
                <a:spcPts val="563"/>
              </a:spcAft>
            </a:pPr>
            <a:r>
              <a:rPr lang="en-US" sz="4000" dirty="0">
                <a:solidFill>
                  <a:srgbClr val="002060"/>
                </a:solidFill>
                <a:latin typeface="+mj-lt"/>
                <a:ea typeface="+mj-ea"/>
                <a:cs typeface="+mj-cs"/>
              </a:rPr>
              <a:t>Resources And Useful Links</a:t>
            </a:r>
          </a:p>
        </p:txBody>
      </p:sp>
      <p:sp>
        <p:nvSpPr>
          <p:cNvPr id="2" name="TextBox 1">
            <a:extLst>
              <a:ext uri="{FF2B5EF4-FFF2-40B4-BE49-F238E27FC236}">
                <a16:creationId xmlns:a16="http://schemas.microsoft.com/office/drawing/2014/main" id="{4C84F7D8-7320-BDF5-81ED-6BBFD8501028}"/>
              </a:ext>
            </a:extLst>
          </p:cNvPr>
          <p:cNvSpPr txBox="1"/>
          <p:nvPr/>
        </p:nvSpPr>
        <p:spPr>
          <a:xfrm>
            <a:off x="4788024" y="837604"/>
            <a:ext cx="3589942" cy="4308872"/>
          </a:xfrm>
          <a:prstGeom prst="rect">
            <a:avLst/>
          </a:prstGeom>
          <a:noFill/>
        </p:spPr>
        <p:txBody>
          <a:bodyPr wrap="square" rtlCol="0">
            <a:spAutoFit/>
          </a:bodyPr>
          <a:lstStyle/>
          <a:p>
            <a:pPr marL="0" indent="0">
              <a:buNone/>
            </a:pPr>
            <a:r>
              <a:rPr lang="en-US" sz="1600" b="1" dirty="0"/>
              <a:t>ARTICLE ON BEING PRESENT</a:t>
            </a:r>
            <a:endParaRPr lang="en-US" sz="1600" dirty="0"/>
          </a:p>
          <a:p>
            <a:pPr marL="0" indent="0" algn="l">
              <a:buNone/>
            </a:pPr>
            <a:r>
              <a:rPr lang="en-US" sz="1600" dirty="0">
                <a:hlinkClick r:id="rId17"/>
              </a:rPr>
              <a:t>How to Be Present at Work, In Relationships, and More (healthline.com)</a:t>
            </a:r>
            <a:endParaRPr lang="en-US" sz="1600" dirty="0"/>
          </a:p>
          <a:p>
            <a:pPr marL="0" indent="0">
              <a:buNone/>
            </a:pPr>
            <a:r>
              <a:rPr lang="en-US" sz="1600" b="1" dirty="0"/>
              <a:t>ARTICLES ON MINDFUL EATING</a:t>
            </a:r>
            <a:endParaRPr lang="en-CA" sz="1600" dirty="0"/>
          </a:p>
          <a:p>
            <a:pPr marL="0" indent="0">
              <a:buNone/>
            </a:pPr>
            <a:r>
              <a:rPr lang="en-US" sz="1600" dirty="0">
                <a:hlinkClick r:id="rId18"/>
              </a:rPr>
              <a:t>Why You Should Take a Relaxing Lunch Break (berkeley.edu)</a:t>
            </a:r>
            <a:endParaRPr lang="en-US" sz="1600" dirty="0"/>
          </a:p>
          <a:p>
            <a:pPr marL="0" indent="0" algn="l">
              <a:buNone/>
            </a:pPr>
            <a:r>
              <a:rPr lang="en-US" sz="1600" dirty="0">
                <a:hlinkClick r:id="rId19"/>
              </a:rPr>
              <a:t>6 Ways to Practice Mindful Eating – Mindful</a:t>
            </a:r>
            <a:endParaRPr lang="en-US" sz="1600" dirty="0"/>
          </a:p>
          <a:p>
            <a:pPr marL="0" indent="0">
              <a:buNone/>
            </a:pPr>
            <a:r>
              <a:rPr lang="en-US" sz="1600" dirty="0">
                <a:hlinkClick r:id="rId20"/>
              </a:rPr>
              <a:t>Guided Meditation for Mindful Eating - Declutter The Mind</a:t>
            </a:r>
            <a:endParaRPr lang="en-US" sz="1600" dirty="0"/>
          </a:p>
          <a:p>
            <a:pPr marL="0" indent="0" defTabSz="914400">
              <a:buNone/>
              <a:defRPr/>
            </a:pPr>
            <a:r>
              <a:rPr lang="en-US" sz="1600" b="1" dirty="0"/>
              <a:t>ARTICLES ON HOW TO FIND A WIN, WIN </a:t>
            </a:r>
            <a:r>
              <a:rPr lang="en-US" sz="1600" b="1" dirty="0" err="1"/>
              <a:t>WIN</a:t>
            </a:r>
            <a:r>
              <a:rPr lang="en-US" sz="1600" b="1" dirty="0"/>
              <a:t> SOLUTION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1"/>
              </a:rPr>
              <a:t>The path to a win-win solution - liveyourtruestory.com</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2"/>
              </a:rPr>
              <a:t>How Do The Best Leaders Find ‘Win-Win-Win’ Solutions? A Mindful Approach</a:t>
            </a:r>
            <a:endParaRPr lang="en-US" sz="1600" dirty="0"/>
          </a:p>
          <a:p>
            <a:pPr marL="0" indent="0">
              <a:buNone/>
            </a:pPr>
            <a:endParaRPr lang="en-US" sz="1800" dirty="0"/>
          </a:p>
        </p:txBody>
      </p:sp>
      <p:pic>
        <p:nvPicPr>
          <p:cNvPr id="4" name="Picture 2" descr="Using Resources Around You (No Matter Where You Are!)">
            <a:extLst>
              <a:ext uri="{FF2B5EF4-FFF2-40B4-BE49-F238E27FC236}">
                <a16:creationId xmlns:a16="http://schemas.microsoft.com/office/drawing/2014/main" id="{CFF142FF-E1D7-2D58-3592-75FA292E945C}"/>
              </a:ext>
            </a:extLst>
          </p:cNvPr>
          <p:cNvPicPr>
            <a:picLocks noChangeAspect="1" noChangeArrowheads="1"/>
          </p:cNvPicPr>
          <p:nvPr/>
        </p:nvPicPr>
        <p:blipFill>
          <a:blip r:embed="rId23">
            <a:alphaModFix amt="35000"/>
            <a:extLst>
              <a:ext uri="{28A0092B-C50C-407E-A947-70E740481C1C}">
                <a14:useLocalDpi xmlns:a14="http://schemas.microsoft.com/office/drawing/2010/main" val="0"/>
              </a:ext>
            </a:extLst>
          </a:blip>
          <a:srcRect/>
          <a:stretch>
            <a:fillRect/>
          </a:stretch>
        </p:blipFill>
        <p:spPr bwMode="auto">
          <a:xfrm rot="638895">
            <a:off x="7357904" y="487679"/>
            <a:ext cx="1784339" cy="11247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3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Using Resources Around You (No Matter Where You Are!)">
            <a:extLst>
              <a:ext uri="{FF2B5EF4-FFF2-40B4-BE49-F238E27FC236}">
                <a16:creationId xmlns:a16="http://schemas.microsoft.com/office/drawing/2014/main" id="{707BB9B2-3501-D15C-1BB6-F55F6F7F19DB}"/>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rot="827088">
            <a:off x="7308304" y="617072"/>
            <a:ext cx="1835696" cy="1440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4">
            <a:alphaModFix amt="20000"/>
            <a:duotone>
              <a:schemeClr val="accent4">
                <a:shade val="45000"/>
                <a:satMod val="135000"/>
              </a:schemeClr>
              <a:prstClr val="white"/>
            </a:duotone>
            <a:extLst>
              <a:ext uri="{BEBA8EAE-BF5A-486C-A8C5-ECC9F3942E4B}">
                <a14:imgProps xmlns:a14="http://schemas.microsoft.com/office/drawing/2010/main">
                  <a14:imgLayer r:embed="rId5">
                    <a14:imgEffect>
                      <a14:saturation sat="94000"/>
                    </a14:imgEffect>
                  </a14:imgLayer>
                </a14:imgProps>
              </a:ext>
            </a:extLst>
          </a:blip>
          <a:srcRect l="4121" t="2437" r="3487"/>
          <a:stretch/>
        </p:blipFill>
        <p:spPr>
          <a:xfrm>
            <a:off x="5384316"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595007" y="1124744"/>
            <a:ext cx="4343136" cy="5184576"/>
          </a:xfrm>
        </p:spPr>
        <p:txBody>
          <a:bodyPr>
            <a:noAutofit/>
          </a:bodyPr>
          <a:lstStyle/>
          <a:p>
            <a:pPr marL="0" indent="0">
              <a:spcBef>
                <a:spcPts val="0"/>
              </a:spcBef>
              <a:buNone/>
              <a:defRPr/>
            </a:pPr>
            <a:r>
              <a:rPr lang="en-CA" sz="1600" b="1" dirty="0"/>
              <a:t>GUIDED PRACTICES</a:t>
            </a:r>
          </a:p>
          <a:p>
            <a:pPr>
              <a:lnSpc>
                <a:spcPct val="90000"/>
              </a:lnSpc>
              <a:spcBef>
                <a:spcPts val="0"/>
              </a:spcBef>
              <a:buSzPts val="1400"/>
            </a:pPr>
            <a:r>
              <a:rPr lang="en-CA" sz="1600" dirty="0"/>
              <a:t>2-mins – </a:t>
            </a:r>
            <a:r>
              <a:rPr lang="en-CA" sz="1600" dirty="0">
                <a:hlinkClick r:id="rId6"/>
              </a:rPr>
              <a:t>Loving Kindness - </a:t>
            </a:r>
            <a:r>
              <a:rPr lang="en-CA" sz="1600" dirty="0" err="1">
                <a:hlinkClick r:id="rId6"/>
              </a:rPr>
              <a:t>HeadSpace</a:t>
            </a:r>
            <a:endParaRPr lang="en-CA" sz="1600" dirty="0"/>
          </a:p>
          <a:p>
            <a:pPr>
              <a:lnSpc>
                <a:spcPct val="90000"/>
              </a:lnSpc>
              <a:spcBef>
                <a:spcPts val="0"/>
              </a:spcBef>
              <a:buSzPts val="1400"/>
            </a:pPr>
            <a:r>
              <a:rPr lang="en-US" sz="1600" dirty="0"/>
              <a:t>2-15 mins - </a:t>
            </a:r>
            <a:r>
              <a:rPr lang="en-US" sz="1600" dirty="0">
                <a:solidFill>
                  <a:srgbClr val="FF0000"/>
                </a:solidFill>
                <a:hlinkClick r:id="rId7"/>
              </a:rPr>
              <a:t>Various practices - Jim </a:t>
            </a:r>
            <a:r>
              <a:rPr lang="en-US" sz="1600" dirty="0" err="1">
                <a:solidFill>
                  <a:srgbClr val="FF0000"/>
                </a:solidFill>
                <a:hlinkClick r:id="rId7"/>
              </a:rPr>
              <a:t>Hjort</a:t>
            </a:r>
            <a:endParaRPr lang="en-US" sz="1600" dirty="0">
              <a:solidFill>
                <a:srgbClr val="FF0000"/>
              </a:solidFill>
            </a:endParaRPr>
          </a:p>
          <a:p>
            <a:pPr>
              <a:lnSpc>
                <a:spcPct val="90000"/>
              </a:lnSpc>
              <a:spcBef>
                <a:spcPts val="0"/>
              </a:spcBef>
              <a:buSzPts val="1400"/>
            </a:pPr>
            <a:r>
              <a:rPr lang="en-US" sz="1600" dirty="0">
                <a:latin typeface="+mj-lt"/>
                <a:ea typeface="Merriweather"/>
                <a:cs typeface="Merriweather"/>
                <a:sym typeface="Merriweather"/>
              </a:rPr>
              <a:t>3-mins -</a:t>
            </a:r>
            <a:r>
              <a:rPr lang="en-US" sz="1600" u="sng" dirty="0">
                <a:solidFill>
                  <a:schemeClr val="hlink"/>
                </a:solidFill>
                <a:latin typeface="+mj-lt"/>
                <a:ea typeface="Merriweather"/>
                <a:cs typeface="Merriweather"/>
                <a:sym typeface="Merriweather"/>
                <a:hlinkClick r:id="rId8"/>
              </a:rPr>
              <a:t>Body Scan – </a:t>
            </a:r>
            <a:r>
              <a:rPr lang="en-US" sz="1600" u="sng" dirty="0" err="1">
                <a:solidFill>
                  <a:schemeClr val="hlink"/>
                </a:solidFill>
                <a:latin typeface="+mj-lt"/>
                <a:ea typeface="Merriweather"/>
                <a:cs typeface="Merriweather"/>
                <a:sym typeface="Merriweather"/>
                <a:hlinkClick r:id="rId8"/>
              </a:rPr>
              <a:t>HeadSpace</a:t>
            </a:r>
            <a:endParaRPr lang="en-US" sz="1600" u="sng" dirty="0">
              <a:solidFill>
                <a:schemeClr val="hlink"/>
              </a:solidFill>
              <a:latin typeface="+mj-lt"/>
              <a:ea typeface="Merriweather"/>
              <a:cs typeface="Merriweather"/>
              <a:sym typeface="Merriweather"/>
            </a:endParaRPr>
          </a:p>
          <a:p>
            <a:pPr>
              <a:lnSpc>
                <a:spcPct val="90000"/>
              </a:lnSpc>
              <a:spcBef>
                <a:spcPts val="0"/>
              </a:spcBef>
              <a:buSzPts val="1400"/>
            </a:pPr>
            <a:r>
              <a:rPr lang="en-CA" sz="1600" dirty="0"/>
              <a:t>5-mins -</a:t>
            </a:r>
            <a:r>
              <a:rPr lang="en-CA" sz="1600" dirty="0">
                <a:hlinkClick r:id="rId9"/>
              </a:rPr>
              <a:t>BODY SCAN </a:t>
            </a:r>
            <a:endParaRPr lang="en-CA" sz="1600" dirty="0"/>
          </a:p>
          <a:p>
            <a:pPr>
              <a:spcBef>
                <a:spcPts val="0"/>
              </a:spcBef>
              <a:defRPr/>
            </a:pPr>
            <a:r>
              <a:rPr lang="en-CA" sz="1600" dirty="0"/>
              <a:t>5-mins - </a:t>
            </a:r>
            <a:r>
              <a:rPr lang="en-CA" sz="1600" dirty="0">
                <a:hlinkClick r:id="rId10"/>
              </a:rPr>
              <a:t>Basic Meditation – </a:t>
            </a:r>
            <a:r>
              <a:rPr lang="en-CA" sz="1600" dirty="0" err="1">
                <a:hlinkClick r:id="rId10"/>
              </a:rPr>
              <a:t>HeadSpace</a:t>
            </a:r>
            <a:endParaRPr lang="en-CA" sz="1600" dirty="0"/>
          </a:p>
          <a:p>
            <a:pPr>
              <a:spcBef>
                <a:spcPts val="0"/>
              </a:spcBef>
              <a:defRPr/>
            </a:pPr>
            <a:r>
              <a:rPr lang="en-CA" sz="1600" dirty="0">
                <a:solidFill>
                  <a:prstClr val="black"/>
                </a:solidFill>
                <a:latin typeface="+mj-lt"/>
              </a:rPr>
              <a:t>5-mins -</a:t>
            </a:r>
            <a:r>
              <a:rPr lang="en-CA" sz="1600" dirty="0">
                <a:solidFill>
                  <a:prstClr val="black"/>
                </a:solidFill>
                <a:latin typeface="+mj-lt"/>
                <a:hlinkClick r:id="rId11"/>
              </a:rPr>
              <a:t>Breathing - SoundCloud</a:t>
            </a:r>
            <a:endParaRPr lang="en-CA" sz="1600" dirty="0"/>
          </a:p>
          <a:p>
            <a:pPr>
              <a:spcBef>
                <a:spcPts val="0"/>
              </a:spcBef>
            </a:pPr>
            <a:r>
              <a:rPr lang="en-CA" sz="1600" dirty="0"/>
              <a:t>5 mins – </a:t>
            </a:r>
            <a:r>
              <a:rPr lang="en-US" sz="1600" dirty="0">
                <a:hlinkClick r:id="rId12"/>
              </a:rPr>
              <a:t>Brief Meditation: Arriving in Mindful Presence  - Tara Brach</a:t>
            </a:r>
            <a:endParaRPr lang="en-US" sz="1600" dirty="0"/>
          </a:p>
          <a:p>
            <a:pPr>
              <a:lnSpc>
                <a:spcPct val="90000"/>
              </a:lnSpc>
              <a:buSzPts val="1400"/>
            </a:pPr>
            <a:r>
              <a:rPr lang="en-CA" sz="1600" dirty="0"/>
              <a:t>15 mins – </a:t>
            </a:r>
            <a:r>
              <a:rPr lang="en-US" sz="1600" dirty="0">
                <a:solidFill>
                  <a:srgbClr val="FF0000"/>
                </a:solidFill>
                <a:hlinkClick r:id="rId13"/>
              </a:rPr>
              <a:t>Loving Presence and Body Scan - SoundCloud</a:t>
            </a:r>
            <a:endParaRPr lang="en-US" sz="1600" dirty="0">
              <a:solidFill>
                <a:srgbClr val="FF0000"/>
              </a:solidFill>
            </a:endParaRPr>
          </a:p>
          <a:p>
            <a:pPr marL="0" indent="0">
              <a:spcBef>
                <a:spcPts val="0"/>
              </a:spcBef>
              <a:buNone/>
            </a:pPr>
            <a:r>
              <a:rPr lang="en-US" sz="1600" b="1" dirty="0"/>
              <a:t>SELF-COMPASSION PRACTICES</a:t>
            </a:r>
            <a:endParaRPr lang="en-CA" sz="1600" b="1" dirty="0"/>
          </a:p>
          <a:p>
            <a:pPr>
              <a:spcBef>
                <a:spcPts val="0"/>
              </a:spcBef>
              <a:defRPr/>
            </a:pPr>
            <a:r>
              <a:rPr lang="en-US" sz="1600" dirty="0"/>
              <a:t>5-20 mins - </a:t>
            </a:r>
            <a:r>
              <a:rPr lang="en-US" sz="1600" dirty="0">
                <a:hlinkClick r:id="rId14"/>
              </a:rPr>
              <a:t>Dr. Kristin Neff - Self-Compassion Guided Practices and Exercises </a:t>
            </a:r>
            <a:endParaRPr lang="en-US" sz="1600" dirty="0"/>
          </a:p>
          <a:p>
            <a:pPr>
              <a:spcBef>
                <a:spcPts val="0"/>
              </a:spcBef>
              <a:defRPr/>
            </a:pPr>
            <a:r>
              <a:rPr lang="fr-CA" sz="1600" dirty="0"/>
              <a:t>5 minutes-  </a:t>
            </a:r>
            <a:r>
              <a:rPr lang="fr-CA" sz="1600" dirty="0">
                <a:hlinkClick r:id="rId15"/>
              </a:rPr>
              <a:t>Self-Compassion Break</a:t>
            </a:r>
            <a:endParaRPr lang="en-US" sz="1600" dirty="0"/>
          </a:p>
          <a:p>
            <a:pPr>
              <a:spcBef>
                <a:spcPts val="0"/>
              </a:spcBef>
              <a:defRPr/>
            </a:pPr>
            <a:r>
              <a:rPr lang="en-US" sz="1600" dirty="0"/>
              <a:t>5-15 mins – </a:t>
            </a:r>
            <a:r>
              <a:rPr lang="en-US" sz="1600" dirty="0">
                <a:hlinkClick r:id="rId16"/>
              </a:rPr>
              <a:t>Various Mindfulness Exercises For Loving Kindness &amp; Compassion</a:t>
            </a:r>
            <a:endParaRPr lang="en-CA" sz="1600" dirty="0"/>
          </a:p>
          <a:p>
            <a:pPr>
              <a:lnSpc>
                <a:spcPct val="90000"/>
              </a:lnSpc>
              <a:spcBef>
                <a:spcPts val="0"/>
              </a:spcBef>
              <a:buSzPts val="1400"/>
            </a:pPr>
            <a:r>
              <a:rPr lang="en-US" sz="1600" dirty="0"/>
              <a:t>15 mins - </a:t>
            </a:r>
            <a:r>
              <a:rPr lang="en-US" sz="1600" dirty="0">
                <a:hlinkClick r:id="rId17"/>
              </a:rPr>
              <a:t>Mindful Self-Compassion – SoundCloud</a:t>
            </a:r>
            <a:endParaRPr lang="en-CA" sz="16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807356" y="116632"/>
            <a:ext cx="6692295" cy="470550"/>
          </a:xfrm>
          <a:prstGeom prst="rect">
            <a:avLst/>
          </a:prstGeom>
        </p:spPr>
        <p:txBody>
          <a:bodyPr vert="horz" lIns="85726" tIns="42863" rIns="85726" bIns="42863" rtlCol="0" anchor="ctr">
            <a:noAutofit/>
          </a:bodyPr>
          <a:lstStyle/>
          <a:p>
            <a:pPr algn="ctr" defTabSz="857243">
              <a:spcBef>
                <a:spcPct val="0"/>
              </a:spcBef>
              <a:spcAft>
                <a:spcPts val="563"/>
              </a:spcAft>
            </a:pPr>
            <a:r>
              <a:rPr lang="en-US" sz="4000" dirty="0">
                <a:solidFill>
                  <a:srgbClr val="002060"/>
                </a:solidFill>
                <a:latin typeface="+mj-lt"/>
                <a:ea typeface="+mj-ea"/>
                <a:cs typeface="+mj-cs"/>
              </a:rPr>
              <a:t>Resources And Useful Links</a:t>
            </a:r>
          </a:p>
        </p:txBody>
      </p:sp>
      <p:sp>
        <p:nvSpPr>
          <p:cNvPr id="2" name="TextBox 1">
            <a:extLst>
              <a:ext uri="{FF2B5EF4-FFF2-40B4-BE49-F238E27FC236}">
                <a16:creationId xmlns:a16="http://schemas.microsoft.com/office/drawing/2014/main" id="{9589D751-7843-8461-C6C9-775A65C58240}"/>
              </a:ext>
            </a:extLst>
          </p:cNvPr>
          <p:cNvSpPr txBox="1"/>
          <p:nvPr/>
        </p:nvSpPr>
        <p:spPr>
          <a:xfrm>
            <a:off x="4788024" y="1124744"/>
            <a:ext cx="3589942" cy="2831544"/>
          </a:xfrm>
          <a:prstGeom prst="rect">
            <a:avLst/>
          </a:prstGeom>
          <a:noFill/>
        </p:spPr>
        <p:txBody>
          <a:bodyPr wrap="square" rtlCol="0">
            <a:spAutoFit/>
          </a:bodyPr>
          <a:lstStyle/>
          <a:p>
            <a:pPr>
              <a:defRPr/>
            </a:pPr>
            <a:r>
              <a:rPr lang="en-US" sz="1600" b="1" dirty="0"/>
              <a:t>MINDFUL EATING PRACTICES</a:t>
            </a:r>
            <a:endParaRPr lang="en-US" sz="1600" dirty="0"/>
          </a:p>
          <a:p>
            <a:pPr>
              <a:defRPr/>
            </a:pPr>
            <a:r>
              <a:rPr lang="en-US" sz="1600" dirty="0"/>
              <a:t>1 min - </a:t>
            </a:r>
            <a:r>
              <a:rPr lang="en-US" sz="1600" dirty="0">
                <a:hlinkClick r:id="rId18"/>
              </a:rPr>
              <a:t>Mindful Eating: The Art of Being Present – YouTube</a:t>
            </a:r>
            <a:endParaRPr lang="en-US" sz="1600" dirty="0"/>
          </a:p>
          <a:p>
            <a:pPr defTabSz="914400">
              <a:defRPr/>
            </a:pPr>
            <a:r>
              <a:rPr lang="en-US" sz="1600" dirty="0">
                <a:hlinkClick r:id="rId19"/>
              </a:rPr>
              <a:t>Mindful Eating – Headspace</a:t>
            </a:r>
            <a:endParaRPr lang="en-US" sz="1600" dirty="0"/>
          </a:p>
          <a:p>
            <a:pPr defTabSz="914400">
              <a:defRPr/>
            </a:pPr>
            <a:r>
              <a:rPr lang="en-US" sz="1600" dirty="0">
                <a:hlinkClick r:id="rId20"/>
              </a:rPr>
              <a:t>Guided Meditation for Mindful Eating - Declutter The Mind</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1"/>
              </a:rPr>
              <a:t>Guided Mindful Eating Meditation – CRAOI</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2"/>
              </a:rPr>
              <a:t>Mindful Eating Exercises to Try – Cleveland Clinic</a:t>
            </a:r>
            <a:endParaRPr lang="en-US" sz="1600" dirty="0"/>
          </a:p>
          <a:p>
            <a:endParaRPr lang="en-US" dirty="0"/>
          </a:p>
        </p:txBody>
      </p:sp>
    </p:spTree>
    <p:extLst>
      <p:ext uri="{BB962C8B-B14F-4D97-AF65-F5344CB8AC3E}">
        <p14:creationId xmlns:p14="http://schemas.microsoft.com/office/powerpoint/2010/main" val="254305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6 (of </a:t>
            </a:r>
            <a:r>
              <a:rPr lang="en-US" dirty="0" smtClean="0"/>
              <a:t>8)</a:t>
            </a:r>
          </a:p>
          <a:p>
            <a:r>
              <a:rPr lang="en-US" dirty="0" smtClean="0"/>
              <a:t>June 12, 2023</a:t>
            </a:r>
            <a:endParaRPr lang="en-US" dirty="0" smtClean="0"/>
          </a:p>
        </p:txBody>
      </p:sp>
    </p:spTree>
    <p:extLst>
      <p:ext uri="{BB962C8B-B14F-4D97-AF65-F5344CB8AC3E}">
        <p14:creationId xmlns:p14="http://schemas.microsoft.com/office/powerpoint/2010/main" val="92239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(5)</a:t>
            </a:r>
            <a:endParaRPr lang="en-US" dirty="0"/>
          </a:p>
        </p:txBody>
      </p:sp>
      <p:sp>
        <p:nvSpPr>
          <p:cNvPr id="24" name="Content Placeholder 2"/>
          <p:cNvSpPr>
            <a:spLocks noGrp="1"/>
          </p:cNvSpPr>
          <p:nvPr>
            <p:ph idx="1"/>
          </p:nvPr>
        </p:nvSpPr>
        <p:spPr>
          <a:xfrm>
            <a:off x="457200" y="1929096"/>
            <a:ext cx="8229600" cy="4197067"/>
          </a:xfrm>
        </p:spPr>
        <p:txBody>
          <a:bodyPr>
            <a:normAutofit/>
          </a:bodyPr>
          <a:lstStyle/>
          <a:p>
            <a:pPr marL="0" lvl="0" indent="0">
              <a:buNone/>
            </a:pPr>
            <a:r>
              <a:rPr lang="fr-CA" dirty="0" err="1"/>
              <a:t>Any</a:t>
            </a:r>
            <a:r>
              <a:rPr lang="fr-CA" dirty="0"/>
              <a:t> insights?</a:t>
            </a:r>
            <a:endParaRPr lang="en-US" dirty="0"/>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628523" y="5601592"/>
            <a:ext cx="2345697" cy="1012198"/>
            <a:chOff x="614113" y="5343137"/>
            <a:chExt cx="1881216" cy="81808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a:t>Plenary </a:t>
              </a:r>
              <a:endParaRPr lang="en-CA" sz="2400" dirty="0">
                <a:solidFill>
                  <a:schemeClr val="accent3">
                    <a:lumMod val="75000"/>
                  </a:schemeClr>
                </a:solidFill>
              </a:endParaRPr>
            </a:p>
          </p:txBody>
        </p:sp>
      </p:grpSp>
      <p:pic>
        <p:nvPicPr>
          <p:cNvPr id="20" name="Picture 6" descr="C:\Users\GonzalA1\AppData\Local\Microsoft\Windows\Temporary Internet Files\Content.IE5\H7G048II\촉촉한피부1[1].jpg"/>
          <p:cNvPicPr>
            <a:picLocks noChangeAspect="1" noChangeArrowheads="1"/>
          </p:cNvPicPr>
          <p:nvPr/>
        </p:nvPicPr>
        <p:blipFill>
          <a:blip r:embed="rId5">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0882" y="4307256"/>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7688956" y="4351469"/>
            <a:ext cx="864096" cy="653787"/>
          </a:xfrm>
          <a:prstGeom prst="rect">
            <a:avLst/>
          </a:prstGeom>
        </p:spPr>
      </p:pic>
      <p:grpSp>
        <p:nvGrpSpPr>
          <p:cNvPr id="28" name="Group 27"/>
          <p:cNvGrpSpPr/>
          <p:nvPr/>
        </p:nvGrpSpPr>
        <p:grpSpPr>
          <a:xfrm>
            <a:off x="6283107" y="4312825"/>
            <a:ext cx="864845" cy="940595"/>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10026" y="4302327"/>
            <a:ext cx="1018507" cy="811354"/>
          </a:xfrm>
          <a:prstGeom prst="rect">
            <a:avLst/>
          </a:prstGeom>
        </p:spPr>
      </p:pic>
      <p:pic>
        <p:nvPicPr>
          <p:cNvPr id="26" name="Picture 25"/>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4076" y="4276394"/>
            <a:ext cx="1155546" cy="1155546"/>
          </a:xfrm>
          <a:prstGeom prst="rect">
            <a:avLst/>
          </a:prstGeom>
        </p:spPr>
      </p:pic>
      <p:pic>
        <p:nvPicPr>
          <p:cNvPr id="31" name="Picture 30"/>
          <p:cNvPicPr>
            <a:picLocks noChangeAspect="1"/>
          </p:cNvPicPr>
          <p:nvPr/>
        </p:nvPicPr>
        <p:blipFill>
          <a:blip r:embed="rId11">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0640" y="4225746"/>
            <a:ext cx="1087954" cy="1052597"/>
          </a:xfrm>
          <a:prstGeom prst="ellipse">
            <a:avLst/>
          </a:prstGeom>
          <a:ln>
            <a:noFill/>
          </a:ln>
          <a:effectLst>
            <a:softEdge rad="63500"/>
          </a:effectLst>
        </p:spPr>
      </p:pic>
      <p:pic>
        <p:nvPicPr>
          <p:cNvPr id="23" name="Picture 22"/>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6707" y="3000542"/>
            <a:ext cx="1092677" cy="1005263"/>
          </a:xfrm>
          <a:prstGeom prst="rect">
            <a:avLst/>
          </a:prstGeom>
        </p:spPr>
      </p:pic>
      <p:pic>
        <p:nvPicPr>
          <p:cNvPr id="32" name="Picture 31"/>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6407" y="2900613"/>
            <a:ext cx="1488592" cy="1205120"/>
          </a:xfrm>
          <a:prstGeom prst="rect">
            <a:avLst/>
          </a:prstGeom>
        </p:spPr>
      </p:pic>
      <p:grpSp>
        <p:nvGrpSpPr>
          <p:cNvPr id="36" name="Group 35"/>
          <p:cNvGrpSpPr/>
          <p:nvPr/>
        </p:nvGrpSpPr>
        <p:grpSpPr>
          <a:xfrm>
            <a:off x="3496009" y="3067190"/>
            <a:ext cx="1813146" cy="937054"/>
            <a:chOff x="1126261" y="1342299"/>
            <a:chExt cx="2900521" cy="1625441"/>
          </a:xfrm>
        </p:grpSpPr>
        <p:pic>
          <p:nvPicPr>
            <p:cNvPr id="37" name="Picture 36"/>
            <p:cNvPicPr>
              <a:picLocks noChangeAspect="1"/>
            </p:cNvPicPr>
            <p:nvPr/>
          </p:nvPicPr>
          <p:blipFill>
            <a:blip r:embed="rId14">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662424" y="2900612"/>
            <a:ext cx="989624" cy="1287231"/>
            <a:chOff x="5520395" y="2750930"/>
            <a:chExt cx="1342242" cy="1436914"/>
          </a:xfrm>
        </p:grpSpPr>
        <p:pic>
          <p:nvPicPr>
            <p:cNvPr id="40" name="Picture 39"/>
            <p:cNvPicPr>
              <a:picLocks noChangeAspect="1"/>
            </p:cNvPicPr>
            <p:nvPr/>
          </p:nvPicPr>
          <p:blipFill>
            <a:blip r:embed="rId1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Lst>
          </p:cNvPr>
          <p:cNvGrpSpPr/>
          <p:nvPr/>
        </p:nvGrpSpPr>
        <p:grpSpPr>
          <a:xfrm>
            <a:off x="7040884" y="296920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19">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6012519" y="277792"/>
            <a:ext cx="2490860" cy="2678143"/>
          </a:xfrm>
          <a:prstGeom prst="rect">
            <a:avLst/>
          </a:prstGeom>
        </p:spPr>
      </p:pic>
      <p:sp>
        <p:nvSpPr>
          <p:cNvPr id="2" name="Title 1"/>
          <p:cNvSpPr>
            <a:spLocks noGrp="1"/>
          </p:cNvSpPr>
          <p:nvPr>
            <p:ph type="title"/>
          </p:nvPr>
        </p:nvSpPr>
        <p:spPr/>
        <p:txBody>
          <a:bodyPr/>
          <a:lstStyle/>
          <a:p>
            <a:r>
              <a:rPr lang="en-CA" dirty="0"/>
              <a:t>Agenda – </a:t>
            </a:r>
            <a:r>
              <a:rPr lang="en-US" dirty="0"/>
              <a:t>week 6</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Win-Win-Win </a:t>
            </a:r>
            <a:r>
              <a:rPr lang="fr-CA" dirty="0" err="1"/>
              <a:t>exercise</a:t>
            </a:r>
            <a:endParaRPr lang="en-US" dirty="0"/>
          </a:p>
          <a:p>
            <a:r>
              <a:rPr lang="fr-CA" dirty="0" err="1" smtClean="0"/>
              <a:t>Mindful</a:t>
            </a:r>
            <a:r>
              <a:rPr lang="fr-CA" dirty="0" smtClean="0"/>
              <a:t> </a:t>
            </a:r>
            <a:r>
              <a:rPr lang="fr-CA" dirty="0" err="1"/>
              <a:t>Eating</a:t>
            </a:r>
            <a:r>
              <a:rPr lang="fr-CA" dirty="0"/>
              <a:t> </a:t>
            </a:r>
            <a:r>
              <a:rPr lang="fr-CA" dirty="0" err="1"/>
              <a:t>exercise</a:t>
            </a:r>
            <a:endParaRPr lang="fr-CA" dirty="0"/>
          </a:p>
          <a:p>
            <a:r>
              <a:rPr lang="en-US" dirty="0" smtClean="0"/>
              <a:t>Your </a:t>
            </a:r>
            <a:r>
              <a:rPr lang="en-US" dirty="0"/>
              <a:t>takeaway </a:t>
            </a:r>
            <a:r>
              <a:rPr lang="en-US" dirty="0" smtClean="0"/>
              <a:t>assignment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793" y="0"/>
            <a:ext cx="9144793" cy="6383065"/>
          </a:xfrm>
          <a:prstGeom prst="rect">
            <a:avLst/>
          </a:prstGeom>
        </p:spPr>
      </p:pic>
    </p:spTree>
    <p:extLst>
      <p:ext uri="{BB962C8B-B14F-4D97-AF65-F5344CB8AC3E}">
        <p14:creationId xmlns:p14="http://schemas.microsoft.com/office/powerpoint/2010/main" val="290163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24" t="1277" r="8866" b="2469"/>
          <a:stretch/>
        </p:blipFill>
        <p:spPr bwMode="auto">
          <a:xfrm>
            <a:off x="5292080" y="134691"/>
            <a:ext cx="3173650" cy="60299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625" y="6165304"/>
            <a:ext cx="6264697" cy="646331"/>
          </a:xfrm>
          <a:prstGeom prst="rect">
            <a:avLst/>
          </a:prstGeom>
        </p:spPr>
        <p:txBody>
          <a:bodyPr wrap="square">
            <a:spAutoFit/>
          </a:bodyPr>
          <a:lstStyle/>
          <a:p>
            <a:r>
              <a:rPr lang="en-US" sz="1200" dirty="0">
                <a:hlinkClick r:id="rId4"/>
              </a:rPr>
              <a:t>https://upload.wikimedia.org/wikipedia/commons/a/ae/Comparison_of_nanomaterials_sizes.jpg</a:t>
            </a:r>
            <a:r>
              <a:rPr lang="en-US" sz="1200" dirty="0"/>
              <a:t> </a:t>
            </a:r>
          </a:p>
          <a:p>
            <a:r>
              <a:rPr lang="en-US" sz="1200" dirty="0">
                <a:hlinkClick r:id="rId5"/>
              </a:rPr>
              <a:t>https://</a:t>
            </a:r>
            <a:r>
              <a:rPr lang="en-US" sz="1200" dirty="0" smtClean="0">
                <a:hlinkClick r:id="rId5"/>
              </a:rPr>
              <a:t>en.wikipedia.org/wiki/Nanotechnology</a:t>
            </a:r>
            <a:endParaRPr lang="en-US" sz="1200" dirty="0" smtClean="0"/>
          </a:p>
          <a:p>
            <a:r>
              <a:rPr lang="en-US" sz="1200" dirty="0">
                <a:hlinkClick r:id="rId6"/>
              </a:rPr>
              <a:t>https://www.youtube.com/watch?v=EYzO9OcBxNg</a:t>
            </a:r>
            <a:r>
              <a:rPr lang="en-US" sz="1200" dirty="0"/>
              <a:t>  </a:t>
            </a:r>
          </a:p>
        </p:txBody>
      </p:sp>
      <p:pic>
        <p:nvPicPr>
          <p:cNvPr id="3" name="Picture 2"/>
          <p:cNvPicPr>
            <a:picLocks noChangeAspect="1"/>
          </p:cNvPicPr>
          <p:nvPr/>
        </p:nvPicPr>
        <p:blipFill>
          <a:blip r:embed="rId7"/>
          <a:stretch>
            <a:fillRect/>
          </a:stretch>
        </p:blipFill>
        <p:spPr>
          <a:xfrm>
            <a:off x="911625" y="620688"/>
            <a:ext cx="4028113" cy="3715883"/>
          </a:xfrm>
          <a:prstGeom prst="rect">
            <a:avLst/>
          </a:prstGeom>
        </p:spPr>
      </p:pic>
      <p:pic>
        <p:nvPicPr>
          <p:cNvPr id="6"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6322" y="6068413"/>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1412370" y="4626118"/>
            <a:ext cx="2863855" cy="1280289"/>
          </a:xfrm>
          <a:prstGeom prst="rect">
            <a:avLst/>
          </a:prstGeom>
        </p:spPr>
      </p:pic>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274638"/>
            <a:ext cx="7848600" cy="1143000"/>
          </a:xfrm>
        </p:spPr>
        <p:txBody>
          <a:bodyPr>
            <a:normAutofit/>
          </a:bodyPr>
          <a:lstStyle/>
          <a:p>
            <a:pPr fontAlgn="auto">
              <a:spcAft>
                <a:spcPts val="0"/>
              </a:spcAft>
              <a:defRPr/>
            </a:pPr>
            <a:r>
              <a:rPr lang="en-CA" sz="3600" dirty="0"/>
              <a:t>Human being – because being is enough</a:t>
            </a:r>
          </a:p>
        </p:txBody>
      </p:sp>
      <p:pic>
        <p:nvPicPr>
          <p:cNvPr id="3076" name="Picture 4" descr="http://petercon.freeshell.org/images/sphere.gif"/>
          <p:cNvPicPr>
            <a:picLocks noChangeAspect="1" noChangeArrowheads="1"/>
          </p:cNvPicPr>
          <p:nvPr/>
        </p:nvPicPr>
        <p:blipFill>
          <a:blip r:embed="rId3"/>
          <a:srcRect/>
          <a:stretch>
            <a:fillRect/>
          </a:stretch>
        </p:blipFill>
        <p:spPr bwMode="auto">
          <a:xfrm>
            <a:off x="1763688" y="4149401"/>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1968012" y="3354966"/>
            <a:ext cx="5188540" cy="1815882"/>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en-CA" sz="2800" dirty="0"/>
              <a:t>Who I am, that’s the ideal me</a:t>
            </a:r>
          </a:p>
          <a:p>
            <a:pPr fontAlgn="auto">
              <a:spcBef>
                <a:spcPts val="0"/>
              </a:spcBef>
              <a:spcAft>
                <a:spcPts val="0"/>
              </a:spcAft>
              <a:buFont typeface="Arial" charset="0"/>
              <a:buChar char="•"/>
              <a:defRPr/>
            </a:pPr>
            <a:r>
              <a:rPr lang="en-CA" sz="2800" dirty="0"/>
              <a:t> Not who others want me to be,</a:t>
            </a:r>
          </a:p>
          <a:p>
            <a:pPr fontAlgn="auto">
              <a:spcBef>
                <a:spcPts val="0"/>
              </a:spcBef>
              <a:spcAft>
                <a:spcPts val="0"/>
              </a:spcAft>
              <a:buFont typeface="Arial" charset="0"/>
              <a:buChar char="•"/>
              <a:defRPr/>
            </a:pPr>
            <a:r>
              <a:rPr lang="en-CA" sz="2800" dirty="0"/>
              <a:t> Not who I would prefer to be</a:t>
            </a:r>
          </a:p>
          <a:p>
            <a:pPr fontAlgn="auto">
              <a:spcBef>
                <a:spcPts val="0"/>
              </a:spcBef>
              <a:spcAft>
                <a:spcPts val="0"/>
              </a:spcAft>
              <a:buFont typeface="Arial" charset="0"/>
              <a:buChar char="•"/>
              <a:defRPr/>
            </a:pPr>
            <a:r>
              <a:rPr lang="en-CA" sz="2800" dirty="0"/>
              <a:t> I am enough</a:t>
            </a:r>
          </a:p>
        </p:txBody>
      </p:sp>
      <p:sp>
        <p:nvSpPr>
          <p:cNvPr id="21512" name="TextBox 8"/>
          <p:cNvSpPr txBox="1">
            <a:spLocks noChangeArrowheads="1"/>
          </p:cNvSpPr>
          <p:nvPr/>
        </p:nvSpPr>
        <p:spPr bwMode="auto">
          <a:xfrm>
            <a:off x="5753100" y="6324600"/>
            <a:ext cx="230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a:t>
            </a:r>
            <a:r>
              <a:rPr lang="en-CA" altLang="en-US" dirty="0" smtClean="0"/>
              <a:t>Time</a:t>
            </a:r>
            <a:r>
              <a:rPr lang="en-CA" altLang="en-US" dirty="0"/>
              <a:t>, </a:t>
            </a:r>
            <a:r>
              <a:rPr lang="en-CA" altLang="en-US" dirty="0" smtClean="0"/>
              <a:t>Beings</a:t>
            </a:r>
            <a:endParaRPr lang="en-CA" altLang="en-US" dirty="0"/>
          </a:p>
        </p:txBody>
      </p:sp>
      <p:cxnSp>
        <p:nvCxnSpPr>
          <p:cNvPr id="11" name="Straight Arrow Connector 10"/>
          <p:cNvCxnSpPr/>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58" y="3371133"/>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Being Fully Present</a:t>
            </a:r>
            <a:endParaRPr lang="en-CA" dirty="0"/>
          </a:p>
        </p:txBody>
      </p:sp>
      <p:sp>
        <p:nvSpPr>
          <p:cNvPr id="3" name="Content Placeholder 2"/>
          <p:cNvSpPr>
            <a:spLocks noGrp="1"/>
          </p:cNvSpPr>
          <p:nvPr>
            <p:ph idx="1"/>
          </p:nvPr>
        </p:nvSpPr>
        <p:spPr>
          <a:xfrm>
            <a:off x="457199" y="1450959"/>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rot="927413" flipH="1">
            <a:off x="2064017" y="3000703"/>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p:cNvGrpSpPr/>
          <p:nvPr/>
        </p:nvGrpSpPr>
        <p:grpSpPr>
          <a:xfrm>
            <a:off x="2854823" y="2970006"/>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5777218" y="280416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fr-CA" dirty="0" err="1" smtClean="0"/>
              <a:t>Feel</a:t>
            </a:r>
            <a:endParaRPr lang="fr-CA" dirty="0" smtClean="0"/>
          </a:p>
          <a:p>
            <a:pPr algn="ctr"/>
            <a:endParaRPr lang="en-CA" dirty="0"/>
          </a:p>
        </p:txBody>
      </p:sp>
      <p:sp>
        <p:nvSpPr>
          <p:cNvPr id="10" name="Oval 9"/>
          <p:cNvSpPr/>
          <p:nvPr/>
        </p:nvSpPr>
        <p:spPr>
          <a:xfrm rot="613333">
            <a:off x="6031817" y="5646682"/>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a:off x="6228973" y="4300871"/>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1654492" y="5445484"/>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0" grpId="0" animBg="1"/>
      <p:bldP spid="10" grpId="1" animBg="1"/>
      <p:bldP spid="8" grpId="0" animBg="1"/>
      <p:bldP spid="8" grpId="1"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4962</TotalTime>
  <Words>6484</Words>
  <Application>Microsoft Office PowerPoint</Application>
  <PresentationFormat>On-screen Show (4:3)</PresentationFormat>
  <Paragraphs>562</Paragraphs>
  <Slides>19</Slides>
  <Notes>19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19</vt:i4>
      </vt:variant>
    </vt:vector>
  </HeadingPairs>
  <TitlesOfParts>
    <vt:vector size="37" baseType="lpstr">
      <vt:lpstr>-apple-system</vt:lpstr>
      <vt:lpstr>Arial</vt:lpstr>
      <vt:lpstr>Arial</vt:lpstr>
      <vt:lpstr>Calibri</vt:lpstr>
      <vt:lpstr>Century Schoolbook</vt:lpstr>
      <vt:lpstr>Google Sans</vt:lpstr>
      <vt:lpstr>inherit</vt:lpstr>
      <vt:lpstr>Merriweather</vt:lpstr>
      <vt:lpstr>Open Sans</vt:lpstr>
      <vt:lpstr>Proxima Nova</vt:lpstr>
      <vt:lpstr>PT Sans</vt:lpstr>
      <vt:lpstr>Roboto</vt:lpstr>
      <vt:lpstr>Segoe UI</vt:lpstr>
      <vt:lpstr>sohne</vt:lpstr>
      <vt:lpstr>source-serif-pro</vt:lpstr>
      <vt:lpstr>Times New Roman</vt:lpstr>
      <vt:lpstr>YouTube Sans</vt:lpstr>
      <vt:lpstr>2_Office Theme</vt:lpstr>
      <vt:lpstr> Welcome</vt:lpstr>
      <vt:lpstr>Mindful Change Leadership Development Program</vt:lpstr>
      <vt:lpstr>Mindful Self-Compassion Exercise – Centering</vt:lpstr>
      <vt:lpstr>Debrief from last week (5)</vt:lpstr>
      <vt:lpstr>Agenda – week 6</vt:lpstr>
      <vt:lpstr>PowerPoint Presentation</vt:lpstr>
      <vt:lpstr>PowerPoint Presentation</vt:lpstr>
      <vt:lpstr>Human being – because being is enough</vt:lpstr>
      <vt:lpstr>Being Fully Present</vt:lpstr>
      <vt:lpstr>Presencing </vt:lpstr>
      <vt:lpstr>Theory - U</vt:lpstr>
      <vt:lpstr>Finding a Win, Win, Win Solution</vt:lpstr>
      <vt:lpstr>Mindful Eating Exercise</vt:lpstr>
      <vt:lpstr>Benefits of Mindful Eating</vt:lpstr>
      <vt:lpstr>Your take away practice for week 6</vt:lpstr>
      <vt:lpstr>Reflect about today’s exercises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438</cp:revision>
  <cp:lastPrinted>2016-05-02T17:15:08Z</cp:lastPrinted>
  <dcterms:created xsi:type="dcterms:W3CDTF">2015-04-14T20:39:51Z</dcterms:created>
  <dcterms:modified xsi:type="dcterms:W3CDTF">2023-06-09T21:20:55Z</dcterms:modified>
</cp:coreProperties>
</file>