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1"/>
  </p:notesMasterIdLst>
  <p:handoutMasterIdLst>
    <p:handoutMasterId r:id="rId22"/>
  </p:handoutMasterIdLst>
  <p:sldIdLst>
    <p:sldId id="364" r:id="rId2"/>
    <p:sldId id="325" r:id="rId3"/>
    <p:sldId id="278" r:id="rId4"/>
    <p:sldId id="526" r:id="rId5"/>
    <p:sldId id="360" r:id="rId6"/>
    <p:sldId id="365" r:id="rId7"/>
    <p:sldId id="351" r:id="rId8"/>
    <p:sldId id="352" r:id="rId9"/>
    <p:sldId id="361" r:id="rId10"/>
    <p:sldId id="362" r:id="rId11"/>
    <p:sldId id="345" r:id="rId12"/>
    <p:sldId id="350" r:id="rId13"/>
    <p:sldId id="349" r:id="rId14"/>
    <p:sldId id="340" r:id="rId15"/>
    <p:sldId id="527" r:id="rId16"/>
    <p:sldId id="357" r:id="rId17"/>
    <p:sldId id="376" r:id="rId18"/>
    <p:sldId id="530" r:id="rId19"/>
    <p:sldId id="337"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82" autoAdjust="0"/>
    <p:restoredTop sz="49132" autoAdjust="0"/>
  </p:normalViewPr>
  <p:slideViewPr>
    <p:cSldViewPr snapToObjects="1" showGuides="1">
      <p:cViewPr>
        <p:scale>
          <a:sx n="80" d="100"/>
          <a:sy n="80" d="100"/>
        </p:scale>
        <p:origin x="941" y="18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presencing.org/#/aboutus/theory-u" TargetMode="External"/><Relationship Id="rId3" Type="http://schemas.openxmlformats.org/officeDocument/2006/relationships/hyperlink" Target="https://presencinginstitute.org/" TargetMode="External"/><Relationship Id="rId7" Type="http://schemas.openxmlformats.org/officeDocument/2006/relationships/hyperlink" Target="https://www.presencing.com/overview"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presencing.com/theoryu" TargetMode="External"/><Relationship Id="rId5" Type="http://schemas.openxmlformats.org/officeDocument/2006/relationships/hyperlink" Target="https://www.presencing.org/aboutus/spt" TargetMode="External"/><Relationship Id="rId4" Type="http://schemas.openxmlformats.org/officeDocument/2006/relationships/hyperlink" Target="https://www.presencing.org/aboutus/theory-u" TargetMode="External"/><Relationship Id="rId9" Type="http://schemas.openxmlformats.org/officeDocument/2006/relationships/hyperlink" Target="https://www.youtube.com/watch?v=uo8Yo4UE6g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ozyr7jVucz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7" Type="http://schemas.openxmlformats.org/officeDocument/2006/relationships/hyperlink" Target="https://cmoe.com/blog/creating-a-win-win-solu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lifeoptimizer.org/2010/10/19/finding-win-win-solutions/" TargetMode="External"/><Relationship Id="rId5" Type="http://schemas.openxmlformats.org/officeDocument/2006/relationships/hyperlink" Target="https://www.forbes.com/sites/janicemarturano/2023/04/18/how-do-the-best-leaders-find-win-win-win-solutions-a-mindful-approach/?sh=2715fd2f3717" TargetMode="External"/><Relationship Id="rId4" Type="http://schemas.openxmlformats.org/officeDocument/2006/relationships/hyperlink" Target="https://www.liveyourtruestory.com/the-path-to-a-win-win-solution-communica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pload.wikimedia.org/wikipedia/commons/a/ae/Comparison_of_nanomaterials_s%20izes.jp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upload.wikimedia.org/wikipedia/commons/4/4a/Location_of_Earth_%283x3-English_Annot-smaller%29.png" TargetMode="External"/><Relationship Id="rId5" Type="http://schemas.openxmlformats.org/officeDocument/2006/relationships/hyperlink" Target="https://en.wikipedia.org/wiki/Universe" TargetMode="External"/><Relationship Id="rId4" Type="http://schemas.openxmlformats.org/officeDocument/2006/relationships/hyperlink" Target="https://en.wikipedia.org/wiki/Nanotechnology"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pload.wikimedia.org/wikipedia/commons/4/4a/Location_of_Earth_%283x3-English_Annot-smaller%29.pn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IC3AcItKc3U"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Nanotechnology" TargetMode="External"/><Relationship Id="rId5" Type="http://schemas.openxmlformats.org/officeDocument/2006/relationships/hyperlink" Target="https://upload.wikimedia.org/wikipedia/commons/a/ae/Comparison_of_nanomaterials_s%20izes.jpg" TargetMode="External"/><Relationship Id="rId4" Type="http://schemas.openxmlformats.org/officeDocument/2006/relationships/hyperlink" Target="https://www.youtube.com/watch?v=EYzO9OcBx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healthline.com/health/interpersonal-relationships" TargetMode="External"/><Relationship Id="rId3" Type="http://schemas.openxmlformats.org/officeDocument/2006/relationships/hyperlink" Target="https://www.healthline.com/health-news/reduce-anxiety-by-practicing-optimism-can-help" TargetMode="External"/><Relationship Id="rId7" Type="http://schemas.openxmlformats.org/officeDocument/2006/relationships/hyperlink" Target="https://www.healthline.com/health/depression/recognizing-symptom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cbi.nlm.nih.gov/pmc/articles/PMC6418017/" TargetMode="External"/><Relationship Id="rId11" Type="http://schemas.openxmlformats.org/officeDocument/2006/relationships/hyperlink" Target="https://www.healthline.com/health/body-scan-meditation" TargetMode="External"/><Relationship Id="rId5" Type="http://schemas.openxmlformats.org/officeDocument/2006/relationships/hyperlink" Target="https://www.healthline.com/health/how-to-calm-down" TargetMode="External"/><Relationship Id="rId10" Type="http://schemas.openxmlformats.org/officeDocument/2006/relationships/hyperlink" Target="https://www.healthline.com/health/grounding-techniques" TargetMode="External"/><Relationship Id="rId4" Type="http://schemas.openxmlformats.org/officeDocument/2006/relationships/hyperlink" Target="https://www.healthline.com/health/mental-health/negative-self-talk" TargetMode="External"/><Relationship Id="rId9" Type="http://schemas.openxmlformats.org/officeDocument/2006/relationships/hyperlink" Target="https://www.healthline.com/health/breathing-exercis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resencing.org/aboutus/spt" TargetMode="External"/><Relationship Id="rId7" Type="http://schemas.openxmlformats.org/officeDocument/2006/relationships/hyperlink" Target="https://www.youtube.com/watch?v=uo8Yo4UE6g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5" Type="http://schemas.openxmlformats.org/officeDocument/2006/relationships/hyperlink" Target="https://www.presencing.com/overview" TargetMode="External"/><Relationship Id="rId4" Type="http://schemas.openxmlformats.org/officeDocument/2006/relationships/hyperlink" Target="https://www.presencing.com/theory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rgbClr val="000000"/>
                </a:solidFill>
                <a:effectLst/>
                <a:latin typeface="Roboto" panose="02000000000000000000" pitchFamily="2" charset="0"/>
              </a:rPr>
              <a:t>"In order to operate in the complexity of this century we have to do some inner work." - Otto </a:t>
            </a:r>
            <a:r>
              <a:rPr lang="en-US" sz="1200" i="0" dirty="0" err="1">
                <a:solidFill>
                  <a:srgbClr val="000000"/>
                </a:solidFill>
                <a:effectLst/>
                <a:latin typeface="Roboto" panose="02000000000000000000" pitchFamily="2" charset="0"/>
              </a:rPr>
              <a:t>Scharmer</a:t>
            </a:r>
            <a:endParaRPr lang="en-US"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We live in a time of massive institutional failure, in which we collectively create results that (almost) nobody wants. The list is well known: Climate change. Hunger. Poverty. Terrorism. Violence. Destruction of communities, nature, life—the foundations of our social, economic, ecological, and spiritual well being. These times </a:t>
            </a:r>
            <a:r>
              <a:rPr lang="en-US" b="0" i="0" dirty="0">
                <a:solidFill>
                  <a:srgbClr val="328CA9"/>
                </a:solidFill>
                <a:effectLst/>
                <a:latin typeface="Roboto" panose="02000000000000000000" pitchFamily="2" charset="0"/>
              </a:rPr>
              <a:t>call for a new consciousness and a new collective leadership capacity</a:t>
            </a:r>
            <a:r>
              <a:rPr lang="en-US" b="0" i="0" dirty="0">
                <a:solidFill>
                  <a:srgbClr val="2FC6B9"/>
                </a:solidFill>
                <a:effectLst/>
                <a:latin typeface="Roboto" panose="02000000000000000000" pitchFamily="2" charset="0"/>
              </a:rPr>
              <a:t> </a:t>
            </a:r>
            <a:r>
              <a:rPr lang="en-US" b="0" i="0" dirty="0">
                <a:solidFill>
                  <a:srgbClr val="000000"/>
                </a:solidFill>
                <a:effectLst/>
                <a:latin typeface="Roboto" panose="02000000000000000000" pitchFamily="2" charset="0"/>
              </a:rPr>
              <a:t>to meet these challenges in a more conscious, intentional, and strategic way. The development of such a capacity would allow us to create a future of greater possibilities.</a:t>
            </a:r>
            <a:endParaRPr lang="en-US" b="1" i="0" dirty="0">
              <a:solidFill>
                <a:srgbClr val="000000"/>
              </a:solidFill>
              <a:effectLst/>
              <a:latin typeface="Roboto" panose="02000000000000000000" pitchFamily="2" charset="0"/>
            </a:endParaRPr>
          </a:p>
          <a:p>
            <a:pPr marL="0" indent="0">
              <a:buFont typeface="Arial" panose="020B0604020202020204" pitchFamily="34" charset="0"/>
              <a:buNone/>
            </a:pPr>
            <a:r>
              <a:rPr lang="en-US" b="1" i="0" dirty="0">
                <a:solidFill>
                  <a:srgbClr val="000000"/>
                </a:solidFill>
                <a:effectLst/>
                <a:latin typeface="Roboto" panose="02000000000000000000" pitchFamily="2" charset="0"/>
              </a:rPr>
              <a:t>--------------</a:t>
            </a:r>
          </a:p>
          <a:p>
            <a:pPr marL="0" indent="0">
              <a:buFont typeface="Arial" panose="020B0604020202020204" pitchFamily="34" charset="0"/>
              <a:buNone/>
            </a:pPr>
            <a:r>
              <a:rPr lang="en-US" b="0" i="0" dirty="0">
                <a:solidFill>
                  <a:srgbClr val="000000"/>
                </a:solidFill>
                <a:effectLst/>
                <a:latin typeface="Roboto" panose="02000000000000000000" pitchFamily="2" charset="0"/>
              </a:rPr>
              <a:t>The </a:t>
            </a:r>
            <a:r>
              <a:rPr lang="en-US" sz="1200" b="0" i="0" kern="1200" dirty="0" err="1">
                <a:solidFill>
                  <a:srgbClr val="000000"/>
                </a:solidFill>
                <a:effectLst/>
                <a:latin typeface="Roboto" panose="02000000000000000000" pitchFamily="2" charset="0"/>
                <a:ea typeface="+mn-ea"/>
                <a:cs typeface="+mn-cs"/>
                <a:hlinkClick r:id="rId3">
                  <a:extLst>
                    <a:ext uri="{A12FA001-AC4F-418D-AE19-62706E023703}">
                      <ahyp:hlinkClr xmlns:ahyp="http://schemas.microsoft.com/office/drawing/2018/hyperlinkcolor" val="tx"/>
                    </a:ext>
                  </a:extLst>
                </a:hlinkClick>
              </a:rPr>
              <a:t>Presencing</a:t>
            </a:r>
            <a:r>
              <a:rPr lang="en-US" sz="1200" b="0" i="0" kern="1200" dirty="0">
                <a:solidFill>
                  <a:srgbClr val="000000"/>
                </a:solidFill>
                <a:effectLst/>
                <a:latin typeface="Roboto" panose="02000000000000000000" pitchFamily="2" charset="0"/>
                <a:ea typeface="+mn-ea"/>
                <a:cs typeface="+mn-cs"/>
                <a:hlinkClick r:id="rId3">
                  <a:extLst>
                    <a:ext uri="{A12FA001-AC4F-418D-AE19-62706E023703}">
                      <ahyp:hlinkClr xmlns:ahyp="http://schemas.microsoft.com/office/drawing/2018/hyperlinkcolor" val="tx"/>
                    </a:ext>
                  </a:extLst>
                </a:hlinkClick>
              </a:rPr>
              <a:t> Institute</a:t>
            </a:r>
            <a:r>
              <a:rPr lang="en-US" sz="1200" b="0" i="0" kern="1200" dirty="0">
                <a:solidFill>
                  <a:srgbClr val="000000"/>
                </a:solidFill>
                <a:effectLst/>
                <a:latin typeface="Roboto" panose="02000000000000000000" pitchFamily="2" charset="0"/>
                <a:ea typeface="+mn-ea"/>
                <a:cs typeface="+mn-cs"/>
              </a:rPr>
              <a:t> has developed </a:t>
            </a:r>
            <a:r>
              <a:rPr lang="en-US" sz="1200" b="0" i="0" kern="1200" dirty="0">
                <a:solidFill>
                  <a:srgbClr val="000000"/>
                </a:solidFill>
                <a:effectLst/>
                <a:latin typeface="Roboto" panose="02000000000000000000" pitchFamily="2" charset="0"/>
                <a:ea typeface="+mn-ea"/>
                <a:cs typeface="+mn-cs"/>
                <a:hlinkClick r:id="rId4">
                  <a:extLst>
                    <a:ext uri="{A12FA001-AC4F-418D-AE19-62706E023703}">
                      <ahyp:hlinkClr xmlns:ahyp="http://schemas.microsoft.com/office/drawing/2018/hyperlinkcolor" val="tx"/>
                    </a:ext>
                  </a:extLst>
                </a:hlinkClick>
              </a:rPr>
              <a:t>Theory U</a:t>
            </a:r>
            <a:r>
              <a:rPr lang="en-US" sz="1200" b="0" i="0" kern="1200" dirty="0">
                <a:solidFill>
                  <a:srgbClr val="000000"/>
                </a:solidFill>
                <a:effectLst/>
                <a:latin typeface="Roboto" panose="02000000000000000000" pitchFamily="2" charset="0"/>
                <a:ea typeface="+mn-ea"/>
                <a:cs typeface="+mn-cs"/>
              </a:rPr>
              <a:t> as a change </a:t>
            </a:r>
            <a:r>
              <a:rPr lang="en-US" b="0" i="0" dirty="0">
                <a:solidFill>
                  <a:srgbClr val="000000"/>
                </a:solidFill>
                <a:effectLst/>
                <a:latin typeface="Roboto" panose="02000000000000000000" pitchFamily="2" charset="0"/>
              </a:rPr>
              <a:t>framework and set of methodologies that have been used by thousands of organizations and communities worldwide </a:t>
            </a:r>
            <a:r>
              <a:rPr lang="en-US" b="1" i="0" dirty="0">
                <a:solidFill>
                  <a:srgbClr val="000000"/>
                </a:solidFill>
                <a:effectLst/>
                <a:latin typeface="Roboto" panose="02000000000000000000" pitchFamily="2" charset="0"/>
              </a:rPr>
              <a:t>to address our most pressing global challenges: climate change, food systems, inequality and exclusion, finance, healthcare and education. </a:t>
            </a:r>
          </a:p>
          <a:p>
            <a:pPr marL="0" indent="0">
              <a:buFont typeface="Arial" panose="020B0604020202020204" pitchFamily="34" charset="0"/>
              <a:buNone/>
            </a:pPr>
            <a:r>
              <a:rPr lang="en-US" b="0" i="0" dirty="0">
                <a:solidFill>
                  <a:srgbClr val="000000"/>
                </a:solidFill>
                <a:effectLst/>
                <a:latin typeface="Roboto" panose="02000000000000000000" pitchFamily="2" charset="0"/>
              </a:rPr>
              <a:t>---------------</a:t>
            </a:r>
          </a:p>
          <a:p>
            <a:pPr marL="0" indent="0">
              <a:buFont typeface="Arial" panose="020B0604020202020204" pitchFamily="34" charset="0"/>
              <a:buNone/>
            </a:pPr>
            <a:r>
              <a:rPr lang="en-US" b="1" i="0" dirty="0">
                <a:solidFill>
                  <a:srgbClr val="000000"/>
                </a:solidFill>
                <a:effectLst/>
                <a:latin typeface="Roboto" panose="02000000000000000000" pitchFamily="2" charset="0"/>
              </a:rPr>
              <a:t>Theory U</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is an awareness-based method for changing systems. </a:t>
            </a:r>
          </a:p>
          <a:p>
            <a:pPr marL="171450" indent="-171450">
              <a:buFont typeface="Arial" panose="020B0604020202020204" pitchFamily="34" charset="0"/>
              <a:buChar char="•"/>
            </a:pPr>
            <a:r>
              <a:rPr lang="en-US" b="0" i="0" dirty="0">
                <a:solidFill>
                  <a:srgbClr val="000000"/>
                </a:solidFill>
                <a:effectLst/>
                <a:latin typeface="Roboto" panose="02000000000000000000" pitchFamily="2" charset="0"/>
              </a:rPr>
              <a:t>Theory U blends systems thinking, innovation, and leading change -- from the viewpoint of an evolving human consciousness.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revolves around a core process of co-sensing and co-shaping emerging future possibilities.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offers a method for </a:t>
            </a:r>
            <a:r>
              <a:rPr lang="en-US" b="1" i="0" dirty="0">
                <a:solidFill>
                  <a:srgbClr val="000000"/>
                </a:solidFill>
                <a:effectLst/>
                <a:latin typeface="Roboto" panose="02000000000000000000" pitchFamily="2" charset="0"/>
              </a:rPr>
              <a:t>rethinking the parts and the whole</a:t>
            </a:r>
            <a:r>
              <a:rPr lang="en-US" b="0" i="0" dirty="0">
                <a:solidFill>
                  <a:srgbClr val="000000"/>
                </a:solidFill>
                <a:effectLst/>
                <a:latin typeface="Roboto" panose="02000000000000000000" pitchFamily="2" charset="0"/>
              </a:rPr>
              <a:t> by making it possible for the system to </a:t>
            </a:r>
            <a:r>
              <a:rPr lang="en-US" b="1" i="0" dirty="0">
                <a:solidFill>
                  <a:srgbClr val="000000"/>
                </a:solidFill>
                <a:effectLst/>
                <a:latin typeface="Roboto" panose="02000000000000000000" pitchFamily="2" charset="0"/>
              </a:rPr>
              <a:t>sense and see itself.</a:t>
            </a:r>
            <a:r>
              <a:rPr lang="en-US" b="0" i="0" dirty="0">
                <a:solidFill>
                  <a:srgbClr val="000000"/>
                </a:solidFill>
                <a:effectLst/>
                <a:latin typeface="Roboto" panose="02000000000000000000" pitchFamily="2" charset="0"/>
              </a:rPr>
              <a:t> When that happens, the collective consciousness begins to shift </a:t>
            </a:r>
            <a:r>
              <a:rPr lang="en-US" b="1" i="0" dirty="0">
                <a:solidFill>
                  <a:srgbClr val="000000"/>
                </a:solidFill>
                <a:effectLst/>
                <a:latin typeface="Roboto" panose="02000000000000000000" pitchFamily="2" charset="0"/>
              </a:rPr>
              <a:t>from ego-system awareness to eco-system awareness </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from a silo view, to a systems 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Meeting the challenges of this century requires updating our operating system from an obsolete “ego-system” focused entirely on the well-being of oneself to an eco-system awareness that emphasizes the well-being of the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 </a:t>
            </a:r>
            <a:r>
              <a:rPr lang="en-US" b="1" i="0" dirty="0">
                <a:solidFill>
                  <a:srgbClr val="000000"/>
                </a:solidFill>
                <a:effectLst/>
                <a:latin typeface="Roboto" panose="02000000000000000000" pitchFamily="2" charset="0"/>
              </a:rPr>
              <a:t>Ego to Eco framework </a:t>
            </a:r>
            <a:r>
              <a:rPr lang="en-US" b="0" i="0" dirty="0">
                <a:solidFill>
                  <a:srgbClr val="000000"/>
                </a:solidFill>
                <a:effectLst/>
                <a:latin typeface="Roboto" panose="02000000000000000000" pitchFamily="2" charset="0"/>
              </a:rPr>
              <a:t>applies a Theory U lens to the transformation of the economy and its key social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One of the </a:t>
            </a:r>
            <a:r>
              <a:rPr lang="en-US" b="1" i="0" dirty="0">
                <a:solidFill>
                  <a:srgbClr val="000000"/>
                </a:solidFill>
                <a:effectLst/>
                <a:latin typeface="Roboto" panose="02000000000000000000" pitchFamily="2" charset="0"/>
              </a:rPr>
              <a:t>core ideas of Theory U</a:t>
            </a:r>
            <a:r>
              <a:rPr lang="en-US" b="0" i="0" dirty="0">
                <a:solidFill>
                  <a:srgbClr val="000000"/>
                </a:solidFill>
                <a:effectLst/>
                <a:latin typeface="Roboto" panose="02000000000000000000" pitchFamily="2" charset="0"/>
              </a:rPr>
              <a:t> is that </a:t>
            </a:r>
            <a:r>
              <a:rPr lang="en-US" b="1" i="0" dirty="0">
                <a:solidFill>
                  <a:srgbClr val="000000"/>
                </a:solidFill>
                <a:effectLst/>
                <a:latin typeface="Roboto" panose="02000000000000000000" pitchFamily="2" charset="0"/>
              </a:rPr>
              <a:t>form follows attention or consciousness</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We can change reality by changing the inner place from which we operate</a:t>
            </a:r>
            <a:r>
              <a:rPr lang="en-US" b="0" i="0" dirty="0">
                <a:solidFill>
                  <a:srgbClr val="000000"/>
                </a:solidFill>
                <a:effectLst/>
                <a:latin typeface="Roboto" panose="02000000000000000000" pitchFamily="2" charset="0"/>
              </a:rPr>
              <a:t>. The first step in understanding the impact of attention on reality is to look at how we operate on the individual level.</a:t>
            </a:r>
            <a:endParaRPr lang="en-CA"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dirty="0">
                <a:solidFill>
                  <a:schemeClr val="tx1"/>
                </a:solidFill>
                <a:effectLst/>
                <a:latin typeface="+mn-lt"/>
              </a:rPr>
              <a:t>---------------</a:t>
            </a:r>
            <a:endParaRPr lang="en-US" sz="1200" b="0" i="0" dirty="0">
              <a:solidFill>
                <a:srgbClr val="4D5156"/>
              </a:solidFill>
              <a:effectLst/>
              <a:latin typeface="arial" panose="020B0604020202020204" pitchFamily="34" charset="0"/>
            </a:endParaRPr>
          </a:p>
          <a:p>
            <a:pPr algn="l"/>
            <a:r>
              <a:rPr lang="en-US" b="0" i="0" dirty="0">
                <a:solidFill>
                  <a:srgbClr val="000000"/>
                </a:solidFill>
                <a:effectLst/>
                <a:latin typeface="Roboto" panose="02000000000000000000" pitchFamily="2" charset="0"/>
              </a:rPr>
              <a:t>At its core, Theory U comprises </a:t>
            </a:r>
            <a:r>
              <a:rPr lang="en-US" b="1" i="0" dirty="0">
                <a:solidFill>
                  <a:srgbClr val="000000"/>
                </a:solidFill>
                <a:effectLst/>
                <a:latin typeface="Roboto" panose="02000000000000000000" pitchFamily="2" charset="0"/>
              </a:rPr>
              <a:t>three main elements</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framework for seeing the </a:t>
            </a:r>
            <a:r>
              <a:rPr lang="en-US" b="1" i="0" dirty="0">
                <a:solidFill>
                  <a:srgbClr val="000000"/>
                </a:solidFill>
                <a:effectLst/>
                <a:latin typeface="Roboto" panose="02000000000000000000" pitchFamily="2" charset="0"/>
              </a:rPr>
              <a:t>blind spot</a:t>
            </a:r>
            <a:r>
              <a:rPr lang="en-US" b="0" i="0" dirty="0">
                <a:solidFill>
                  <a:srgbClr val="000000"/>
                </a:solidFill>
                <a:effectLst/>
                <a:latin typeface="Roboto" panose="02000000000000000000" pitchFamily="2" charset="0"/>
              </a:rPr>
              <a:t> of leadership and systems change:</a:t>
            </a:r>
            <a:r>
              <a:rPr lang="en-US" b="1" i="0" dirty="0">
                <a:solidFill>
                  <a:srgbClr val="000000"/>
                </a:solidFill>
                <a:effectLst/>
                <a:latin typeface="Roboto" panose="02000000000000000000" pitchFamily="2" charset="0"/>
              </a:rPr>
              <a:t> the "interior condition" from which we operate</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method for implementing awareness-based change: </a:t>
            </a:r>
            <a:r>
              <a:rPr lang="en-US" b="1" i="0" dirty="0">
                <a:solidFill>
                  <a:srgbClr val="000000"/>
                </a:solidFill>
                <a:effectLst/>
                <a:latin typeface="Roboto" panose="02000000000000000000" pitchFamily="2" charset="0"/>
              </a:rPr>
              <a:t>practical methods and tools for change makers</a:t>
            </a:r>
            <a:r>
              <a:rPr lang="en-US" b="0" i="0" dirty="0">
                <a:solidFill>
                  <a:srgbClr val="000000"/>
                </a:solidFill>
                <a:effectLst/>
                <a:latin typeface="Roboto" panose="02000000000000000000" pitchFamily="2" charset="0"/>
              </a:rPr>
              <a:t>. The focus is on building the collective capacity to </a:t>
            </a:r>
            <a:r>
              <a:rPr lang="en-US" b="0" i="1" dirty="0">
                <a:solidFill>
                  <a:srgbClr val="000000"/>
                </a:solidFill>
                <a:effectLst/>
                <a:latin typeface="Roboto" panose="02000000000000000000" pitchFamily="2" charset="0"/>
              </a:rPr>
              <a:t>shift the inner place</a:t>
            </a:r>
            <a:r>
              <a:rPr lang="en-US" b="0" i="0" dirty="0">
                <a:solidFill>
                  <a:srgbClr val="000000"/>
                </a:solidFill>
                <a:effectLst/>
                <a:latin typeface="Roboto" panose="02000000000000000000" pitchFamily="2" charset="0"/>
              </a:rPr>
              <a:t> from which we operate;</a:t>
            </a:r>
          </a:p>
          <a:p>
            <a:pPr algn="l">
              <a:buFont typeface="+mj-lt"/>
              <a:buAutoNum type="arabicPeriod"/>
            </a:pPr>
            <a:r>
              <a:rPr lang="en-US" b="1" i="0" dirty="0">
                <a:solidFill>
                  <a:srgbClr val="000000"/>
                </a:solidFill>
                <a:effectLst/>
                <a:latin typeface="Roboto" panose="02000000000000000000" pitchFamily="2" charset="0"/>
              </a:rPr>
              <a:t> A new narrative for evolutionary societal change</a:t>
            </a:r>
            <a:r>
              <a:rPr lang="en-US" b="0" i="0" dirty="0">
                <a:solidFill>
                  <a:srgbClr val="000000"/>
                </a:solidFill>
                <a:effectLst/>
                <a:latin typeface="Roboto" panose="02000000000000000000" pitchFamily="2" charset="0"/>
              </a:rPr>
              <a:t>: updating our mental and institutional operating systems in all of society's sectors. What does it take to redesign societies in ways that address the pressing challenges of our time? What does it take to apply the power of mindfulness and awareness to the transformation of the collective system?</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Leadership essentially is not what a person or an individual does, that's the biggest misunderstanding. </a:t>
            </a:r>
            <a:r>
              <a:rPr lang="en-US" b="1" i="0" dirty="0">
                <a:solidFill>
                  <a:srgbClr val="000000"/>
                </a:solidFill>
                <a:effectLst/>
                <a:latin typeface="Roboto" panose="02000000000000000000" pitchFamily="2" charset="0"/>
              </a:rPr>
              <a:t>The essence of leadership is the capacity of the system, in which everyone is participating, to sense and shape the future, and to be in touch with what is wanting to emerge, and then stepping into that. </a:t>
            </a:r>
            <a:r>
              <a:rPr lang="en-US" b="0" i="0" dirty="0">
                <a:solidFill>
                  <a:srgbClr val="000000"/>
                </a:solidFill>
                <a:effectLst/>
                <a:latin typeface="Roboto" panose="02000000000000000000" pitchFamily="2" charset="0"/>
              </a:rPr>
              <a:t>That really is what leadership is all about. And that's why leadership is a distributive phenomenon.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It needs to include all of us, it's not something we can delegate to the one person at the top. The </a:t>
            </a:r>
            <a:r>
              <a:rPr lang="en-US" b="1" i="0" dirty="0">
                <a:solidFill>
                  <a:srgbClr val="000000"/>
                </a:solidFill>
                <a:effectLst/>
                <a:latin typeface="Roboto" panose="02000000000000000000" pitchFamily="2" charset="0"/>
              </a:rPr>
              <a:t>essential leadership capacities</a:t>
            </a:r>
            <a:r>
              <a:rPr lang="en-US" b="0" i="0" dirty="0">
                <a:solidFill>
                  <a:srgbClr val="000000"/>
                </a:solidFill>
                <a:effectLst/>
                <a:latin typeface="Roboto" panose="02000000000000000000" pitchFamily="2" charset="0"/>
              </a:rPr>
              <a:t> needed to address the root causes of today’s social, environmental, and spiritual challenges.</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indent="0">
              <a:buFont typeface="Arial" panose="020B0604020202020204" pitchFamily="34" charset="0"/>
              <a:buNone/>
            </a:pPr>
            <a:r>
              <a:rPr lang="en-CA" sz="1200" strike="sngStrike" dirty="0"/>
              <a:t>You can only change a system when you transform consciousness</a:t>
            </a:r>
          </a:p>
          <a:p>
            <a:pPr marL="0" indent="0">
              <a:buFont typeface="Arial" panose="020B0604020202020204" pitchFamily="34" charset="0"/>
              <a:buNone/>
            </a:pPr>
            <a:r>
              <a:rPr lang="en-CA" sz="1200" strike="sngStrike" dirty="0"/>
              <a:t>You can only transform consciousness </a:t>
            </a:r>
            <a:r>
              <a:rPr lang="en-CA" sz="1200" i="1" strike="sngStrike" dirty="0">
                <a:highlight>
                  <a:srgbClr val="FF0000"/>
                </a:highlight>
              </a:rPr>
              <a:t>when the system see and sense itself</a:t>
            </a:r>
            <a:endParaRPr lang="en-US" sz="1200" i="1" strike="sngStrike" dirty="0">
              <a:solidFill>
                <a:srgbClr val="253743"/>
              </a:solidFill>
              <a:highlight>
                <a:srgbClr val="FF00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sngStrike" dirty="0"/>
              <a:t>The U-Theory </a:t>
            </a:r>
            <a:r>
              <a:rPr lang="en-US" b="0" i="1" strike="sngStrike" dirty="0"/>
              <a:t>makes reference to the Ego, summarized by craving and fear, summarized with mindfulness and compassion.</a:t>
            </a:r>
          </a:p>
          <a:p>
            <a:pPr marL="171450" indent="-171450">
              <a:spcBef>
                <a:spcPts val="0"/>
              </a:spcBef>
              <a:buFont typeface="Arial" panose="020B0604020202020204" pitchFamily="34" charset="0"/>
              <a:buChar char="•"/>
            </a:pPr>
            <a:r>
              <a:rPr lang="en-US" sz="1200" i="1" strike="sngStrike" dirty="0"/>
              <a:t>Theory-U proposes that the quality of the results that we create in any kind of social system is a function of the quality of awareness, attention, or consciousness.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strike="sngStrike" dirty="0"/>
              <a:t>The </a:t>
            </a:r>
            <a:r>
              <a:rPr lang="en-US" b="0" i="1" strike="sngStrike" dirty="0"/>
              <a:t>Theory U</a:t>
            </a:r>
            <a:r>
              <a:rPr lang="en-US" i="1" strike="sngStrike" dirty="0"/>
              <a:t> increases level of consciousness, as in self-awareness, which is the aim in this program, of a mindful change leader!</a:t>
            </a:r>
            <a:endParaRPr lang="en-US" b="0" i="1" strike="sngStrike" dirty="0"/>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5F6368"/>
                </a:solidFill>
                <a:effectLst/>
                <a:latin typeface="arial" panose="020B0604020202020204" pitchFamily="34" charset="0"/>
              </a:rPr>
              <a:t>Dr. Dan Siegel</a:t>
            </a:r>
            <a:r>
              <a:rPr lang="en-US" b="0" i="0" dirty="0">
                <a:solidFill>
                  <a:srgbClr val="4D5156"/>
                </a:solidFill>
                <a:effectLst/>
                <a:latin typeface="arial" panose="020B0604020202020204" pitchFamily="34" charset="0"/>
              </a:rPr>
              <a:t> is a Clinical Professor of Psychiatry at the UCLA School of Medicine and the founding co-director of the Mindful Awareness Research Center at UCLA.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700" dirty="0"/>
              <a:t>Dr. Dan </a:t>
            </a:r>
            <a:r>
              <a:rPr lang="nl-NL" sz="1700" dirty="0" err="1"/>
              <a:t>Siegel</a:t>
            </a:r>
            <a:r>
              <a:rPr lang="nl-NL" sz="1700" dirty="0"/>
              <a:t>: “Me + We = </a:t>
            </a:r>
            <a:r>
              <a:rPr lang="nl-NL" sz="1700" dirty="0" err="1"/>
              <a:t>Mwe</a:t>
            </a:r>
            <a:r>
              <a:rPr lang="nl-NL" sz="1700" dirty="0"/>
              <a:t>” </a:t>
            </a:r>
            <a:r>
              <a:rPr lang="nl-NL" sz="1200" dirty="0" err="1"/>
              <a:t>Relates</a:t>
            </a:r>
            <a:r>
              <a:rPr lang="nl-NL" sz="1200" dirty="0"/>
              <a:t> </a:t>
            </a:r>
            <a:r>
              <a:rPr lang="nl-NL" sz="1200" dirty="0" err="1"/>
              <a:t>to</a:t>
            </a:r>
            <a:r>
              <a:rPr lang="nl-NL" sz="1200" dirty="0"/>
              <a:t> </a:t>
            </a:r>
            <a:r>
              <a:rPr lang="nl-NL" sz="1200" dirty="0" err="1"/>
              <a:t>the</a:t>
            </a:r>
            <a:r>
              <a:rPr lang="nl-NL" sz="1200" dirty="0"/>
              <a:t> “</a:t>
            </a:r>
            <a:r>
              <a:rPr lang="nl-NL" sz="1200" dirty="0" err="1"/>
              <a:t>collective</a:t>
            </a:r>
            <a:r>
              <a:rPr lang="nl-NL" sz="1200" baseline="0" dirty="0"/>
              <a:t> </a:t>
            </a:r>
            <a:r>
              <a:rPr lang="nl-NL" sz="1200" dirty="0" err="1"/>
              <a:t>consciousness</a:t>
            </a:r>
            <a:r>
              <a:rPr lang="nl-NL" sz="1200" dirty="0"/>
              <a:t>” </a:t>
            </a: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5"/>
              </a:rPr>
              <a:t>https://ottoscharmer.com/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5"/>
              </a:rPr>
              <a:t>https://www.u-school.org/presencing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https://www.presencing.com/theoryu</a:t>
            </a:r>
            <a:r>
              <a:rPr lang="en-CA" sz="1200" dirty="0"/>
              <a:t> </a:t>
            </a:r>
            <a:endParaRPr lang="en-CA" sz="1200" dirty="0">
              <a:hlinkClick r:id="rId6"/>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7"/>
              </a:rPr>
              <a:t>https://www.presencing.com/overview</a:t>
            </a:r>
            <a:endParaRPr lang="en-US" sz="1200"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5"/>
              </a:rPr>
              <a:t>https://www.presencing.org/aboutus/spt</a:t>
            </a:r>
            <a:r>
              <a:rPr lang="en-US" sz="1200" dirty="0">
                <a:solidFill>
                  <a:srgbClr val="253743"/>
                </a:solidFill>
                <a:latin typeface="PT Sans"/>
              </a:rPr>
              <a:t> </a:t>
            </a:r>
            <a:endParaRPr lang="en-CA" sz="1200" dirty="0">
              <a:hlinkClick r:id="rId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8"/>
              </a:rPr>
              <a:t>https://www.presencing.org/#/aboutus/theory-u</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5"/>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Siegel: “Me + We = </a:t>
            </a:r>
            <a:r>
              <a:rPr lang="nl-NL" sz="1700" dirty="0" err="1"/>
              <a:t>Mwe</a:t>
            </a:r>
            <a:r>
              <a:rPr lang="nl-NL" sz="1700" dirty="0"/>
              <a:t>” </a:t>
            </a:r>
            <a:r>
              <a:rPr lang="en-CA" sz="1200" dirty="0">
                <a:hlinkClick r:id="rId9"/>
              </a:rPr>
              <a:t>https://www.youtube.com/watch?v=uo8Yo4UE6g0</a:t>
            </a:r>
            <a:r>
              <a:rPr lang="en-CA" sz="1200" dirty="0"/>
              <a:t> </a:t>
            </a:r>
            <a:endParaRPr lang="fr-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time for the </a:t>
            </a:r>
            <a:r>
              <a:rPr lang="en-US" b="1" dirty="0"/>
              <a:t>mindful eating exercise</a:t>
            </a:r>
            <a:r>
              <a:rPr lang="en-US" dirty="0"/>
              <a:t>, grab a snack, or small portion of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r>
              <a:rPr lang="en-CA" dirty="0"/>
              <a:t>Sit in a comfortable position, with straight back </a:t>
            </a:r>
          </a:p>
          <a:p>
            <a:r>
              <a:rPr lang="en-CA" dirty="0"/>
              <a:t>Take deep breaths </a:t>
            </a:r>
          </a:p>
          <a:p>
            <a:r>
              <a:rPr lang="en-CA" dirty="0"/>
              <a:t>Gently bring attention to your breath while you inhale and exhale</a:t>
            </a:r>
          </a:p>
          <a:p>
            <a:r>
              <a:rPr lang="en-CA" dirty="0"/>
              <a:t>Without taking a bite…think about what you are about to eat</a:t>
            </a:r>
          </a:p>
          <a:p>
            <a:r>
              <a:rPr lang="en-CA" dirty="0"/>
              <a:t>Think about the time it took for this food to come to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Let’s take a moment to think about the origins of this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Think about its nourishing nature</a:t>
            </a:r>
          </a:p>
          <a:p>
            <a:r>
              <a:rPr lang="en-CA" sz="1200" b="0" dirty="0"/>
              <a:t>As you continue breathing</a:t>
            </a:r>
          </a:p>
          <a:p>
            <a:r>
              <a:rPr lang="en-CA" sz="1200" b="0" dirty="0"/>
              <a:t>Think about the time it took for this food to come to you...to reach your mouth</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think about its origin, let’s imagine where it came from, and to do so, let’s go back in time, to its origins.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back a few billions years ago, all the way to the big-bang, you may identify with the creation of the universe…and from there, think about all the billions and billions of years that took for the universe to be formed. Then think about the billions of years for our solar system. Now consider the millions of years for the earth to cool down, the air, the water and the soil to form, and give life in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more recent time, the seed that was seeded for the plant that produced what we’re about to eat. The person who took care of it, that watered it, the sun and the air which helped it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time it took from the plant to your house, perhaps it is something you cultivated in your backyard, or something you bought at the grocery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preparation you took, you may have washed it, peeled it, chopped it, and now it is in front of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take your food you’re about to eat, pick it up, feel it in your hands, can you tell its temperature, its texture, its form. Now, put in your mouth without biting it, feel its temperature, its texture, its form. And now, bite on the food, being aware of the </a:t>
            </a:r>
            <a:r>
              <a:rPr lang="en-US" dirty="0" err="1"/>
              <a:t>flavour</a:t>
            </a:r>
            <a:r>
              <a:rPr lang="en-US" dirty="0"/>
              <a:t> in your mouth, conscious of your chewing, and swallow it when you feel ok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conscious. </a:t>
            </a:r>
            <a:r>
              <a:rPr lang="en-US" sz="1200" b="0" i="0" kern="1200" dirty="0">
                <a:solidFill>
                  <a:schemeClr val="tx1"/>
                </a:solidFill>
                <a:effectLst/>
                <a:latin typeface="+mn-lt"/>
                <a:ea typeface="+mn-ea"/>
                <a:cs typeface="+mn-cs"/>
              </a:rPr>
              <a:t>Enjoy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Headspace: https://www.headspace.com/mindfulness/mindful-eating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Guided meditation on mindful eating: https://declutterthemind.com/guided-meditation/mindful-eating/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464646"/>
                </a:solidFill>
                <a:effectLst/>
                <a:latin typeface="ivymode"/>
              </a:rPr>
              <a:t>Guided Mindful Eating Meditation: https://craoi.com/mindful-eating/</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C3038"/>
                </a:solidFill>
                <a:effectLst/>
                <a:latin typeface="Montserrat" panose="00000500000000000000" pitchFamily="2" charset="0"/>
              </a:rPr>
              <a:t>Benefits of mindful eating: https://health.clevelandclinic.org/mindlessly-snacking-again-try-these-3-simple-mindful-eating-exercises/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Mindful Eating - James Madison University: https://www.jmu.edu/counselingctr/files/Mindful%20eating.pdf</a:t>
            </a:r>
          </a:p>
          <a:p>
            <a:pPr marL="171450" indent="-171450" algn="l">
              <a:buFont typeface="Arial" panose="020B0604020202020204" pitchFamily="34" charset="0"/>
              <a:buChar char="•"/>
            </a:pPr>
            <a:r>
              <a:rPr lang="en-US" b="0" i="0" dirty="0">
                <a:solidFill>
                  <a:srgbClr val="000000"/>
                </a:solidFill>
                <a:effectLst/>
                <a:latin typeface="merriweather" panose="00000500000000000000" pitchFamily="2" charset="0"/>
              </a:rPr>
              <a:t>6 Ways to Practice Mindful Eating: </a:t>
            </a:r>
            <a:r>
              <a:rPr lang="en-US" sz="1200" b="0" i="0" kern="1200" dirty="0">
                <a:solidFill>
                  <a:schemeClr val="tx1"/>
                </a:solidFill>
                <a:effectLst/>
                <a:latin typeface="+mn-lt"/>
                <a:ea typeface="+mn-ea"/>
                <a:cs typeface="+mn-cs"/>
              </a:rPr>
              <a:t>https://www.mindful.org/6-ways-practice-mindful-eating/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Article -  Why You Should Take a Relaxing Lunch Break: </a:t>
            </a:r>
            <a:r>
              <a:rPr lang="en-CA" sz="1200" u="sng" kern="1200" dirty="0">
                <a:solidFill>
                  <a:schemeClr val="tx1"/>
                </a:solidFill>
                <a:effectLst/>
                <a:latin typeface="+mn-lt"/>
                <a:ea typeface="+mn-ea"/>
                <a:cs typeface="+mn-cs"/>
                <a:hlinkClick r:id="rId3"/>
              </a:rPr>
              <a:t>http://greatergood.berkeley.edu/article/item/why_you_should_take_a_relaxing_lunch_break</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Now, I bring this slide because Judson Brewer is bringing a different angle to mindful eating. He explores some addictions like food and smoking with mindfulness.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We’re going to watch a video that lasts about 13 minutes, it is an interview of Anderson Cooper (you may know him or be able recognize him) with Jon Kabat-Zinn.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In it, some interesting people participate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Rich Fernandes, ex google Sr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Chad Meng-Tan,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Judson Brewer, himself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u="none" kern="1200" noProof="0" dirty="0">
                <a:solidFill>
                  <a:schemeClr val="tx1"/>
                </a:solidFill>
                <a:effectLst/>
                <a:latin typeface="+mn-lt"/>
                <a:ea typeface="+mn-ea"/>
                <a:cs typeface="+mn-cs"/>
              </a:rPr>
              <a:t>I hope you like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(play the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You may have recognize some of the people I mentioned during the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This is something we wanted to share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noProof="0" dirty="0"/>
              <a:t>60 minutes interview… 13 mins - </a:t>
            </a:r>
            <a:r>
              <a:rPr lang="en-CA" sz="1200" u="sng" noProof="0" dirty="0">
                <a:hlinkClick r:id="rId3"/>
              </a:rPr>
              <a:t>https://www.youtube.com/watch?v=ozyr7jVucz0</a:t>
            </a:r>
            <a:r>
              <a:rPr lang="en-CA" sz="1200" u="sng" noProof="0" dirty="0"/>
              <a:t> </a:t>
            </a:r>
            <a:endParaRPr lang="en-CA" sz="1200" b="0" i="0" u="sng"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noProof="0" dirty="0">
                <a:solidFill>
                  <a:schemeClr val="tx1"/>
                </a:solidFill>
                <a:effectLst/>
                <a:latin typeface="+mn-lt"/>
                <a:ea typeface="+mn-ea"/>
                <a:cs typeface="+mn-cs"/>
              </a:rPr>
              <a:t>Great Conference - A Mindful Society @ U of Toronto</a:t>
            </a:r>
            <a:r>
              <a:rPr lang="en-CA" noProof="0" dirty="0"/>
              <a:t> - https://gcconnex.gc.ca/discussion/view/26025923/great-conference-a-mindful-society-u-of-Toronto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66037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benefits of  </a:t>
            </a:r>
            <a:r>
              <a:rPr lang="en-US" b="1" dirty="0"/>
              <a:t>Finding A Win, Win, Win Solution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“No member of a crew is praised for the rugged individuality of his rowing.” - Ralph Waldo Emerson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Together we always achieve more.</a:t>
            </a:r>
          </a:p>
          <a:p>
            <a:pPr algn="l"/>
            <a:r>
              <a:rPr lang="en-US" b="1" i="0" dirty="0">
                <a:solidFill>
                  <a:srgbClr val="365951"/>
                </a:solidFill>
                <a:effectLst/>
                <a:latin typeface="-apple-system"/>
              </a:rPr>
              <a:t>We live in an abundant world, with many resources. It’s a pity to not find the best ways to use them and to not share them when this is a sound option.</a:t>
            </a:r>
          </a:p>
          <a:p>
            <a:pPr algn="l"/>
            <a:r>
              <a:rPr lang="en-US" b="0" i="0" dirty="0">
                <a:solidFill>
                  <a:srgbClr val="365951"/>
                </a:solidFill>
                <a:effectLst/>
                <a:latin typeface="-apple-system"/>
              </a:rPr>
              <a:t>Win-win solutions are the most desirable way to solve problems and conflicts. When you win and the other person wins, instead of one winning and the other losing, then everybody is happy and the relationship gets stronger as a bonus. Although win-win solutions exist in many situations, it is often hard to see them. We need a special way of looking at things in order to discover them. </a:t>
            </a:r>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eorgia" panose="02040502050405020303" pitchFamily="18" charset="0"/>
              </a:rPr>
              <a:t>We often ask the question; Is there a ‘win-win-win’ here?  We can ask if it is possible today to make a choice that will have a positive ripple effect for our organizations, for our clients, customers and patients, and for our communities.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Think about a professional or personal challenge or difficult situation (past or present), where getting to a Win </a:t>
            </a:r>
            <a:r>
              <a:rPr lang="en-US" sz="1200" dirty="0" err="1"/>
              <a:t>Win</a:t>
            </a:r>
            <a:r>
              <a:rPr lang="en-US" sz="1200" dirty="0"/>
              <a:t> outcome, bringing forward a Win </a:t>
            </a:r>
            <a:r>
              <a:rPr lang="en-US" sz="1200" dirty="0" err="1"/>
              <a:t>Win</a:t>
            </a:r>
            <a:r>
              <a:rPr lang="en-US" sz="1200" dirty="0"/>
              <a:t> Solution could be beneficial to those in your organization, your team, to yourself and,  also the wider community. </a:t>
            </a:r>
          </a:p>
          <a:p>
            <a:pPr algn="l"/>
            <a:r>
              <a:rPr lang="en-US" b="1" i="0" dirty="0">
                <a:solidFill>
                  <a:srgbClr val="202124"/>
                </a:solidFill>
                <a:effectLst/>
                <a:latin typeface="Google Sans"/>
              </a:rPr>
              <a:t>-----------</a:t>
            </a:r>
          </a:p>
          <a:p>
            <a:pPr algn="l"/>
            <a:r>
              <a:rPr lang="en-US" b="1" i="0" dirty="0">
                <a:solidFill>
                  <a:srgbClr val="202124"/>
                </a:solidFill>
                <a:effectLst/>
                <a:latin typeface="Google Sans"/>
              </a:rPr>
              <a:t>Here are different ways we can use to reach a win-win outcome:</a:t>
            </a:r>
            <a:endParaRPr lang="en-US"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202124"/>
                </a:solidFill>
                <a:effectLst/>
                <a:latin typeface="Google Sans"/>
              </a:rPr>
              <a:t>Focus on the problem, not the person; </a:t>
            </a:r>
            <a:r>
              <a:rPr lang="en-US" b="0" i="0" dirty="0">
                <a:solidFill>
                  <a:srgbClr val="4D5156"/>
                </a:solidFill>
                <a:effectLst/>
                <a:latin typeface="arial" panose="020B0604020202020204" pitchFamily="34" charset="0"/>
              </a:rPr>
              <a:t>Separate the issue from the person</a:t>
            </a:r>
            <a:endParaRPr lang="en-US" b="0" i="0" dirty="0">
              <a:solidFill>
                <a:srgbClr val="202124"/>
              </a:solidFill>
              <a:effectLst/>
              <a:latin typeface="Google Sans"/>
            </a:endParaRPr>
          </a:p>
          <a:p>
            <a:pPr algn="l">
              <a:buFont typeface="+mj-lt"/>
              <a:buAutoNum type="arabicPeriod"/>
            </a:pPr>
            <a:r>
              <a:rPr lang="en-US" b="0" i="0" dirty="0">
                <a:solidFill>
                  <a:srgbClr val="202124"/>
                </a:solidFill>
                <a:effectLst/>
                <a:latin typeface="Google Sans"/>
              </a:rPr>
              <a:t>Focus on solving the problem, avoid blaming the other person</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4D5156"/>
                </a:solidFill>
                <a:effectLst/>
                <a:latin typeface="arial" panose="020B0604020202020204" pitchFamily="34" charset="0"/>
              </a:rPr>
              <a:t>Listen intently</a:t>
            </a:r>
          </a:p>
          <a:p>
            <a:pPr algn="l">
              <a:buFont typeface="+mj-lt"/>
              <a:buAutoNum type="arabicPeriod"/>
            </a:pPr>
            <a:r>
              <a:rPr lang="en-US" b="0" i="0" dirty="0">
                <a:solidFill>
                  <a:srgbClr val="202124"/>
                </a:solidFill>
                <a:effectLst/>
                <a:latin typeface="Google Sans"/>
              </a:rPr>
              <a:t>Focus on interests, not positions; A position is simply a suggested solution</a:t>
            </a:r>
          </a:p>
          <a:p>
            <a:pPr algn="l">
              <a:buFont typeface="+mj-lt"/>
              <a:buAutoNum type="arabicPeriod"/>
            </a:pPr>
            <a:r>
              <a:rPr lang="en-US" b="0" i="0" dirty="0">
                <a:solidFill>
                  <a:srgbClr val="202124"/>
                </a:solidFill>
                <a:effectLst/>
                <a:latin typeface="Google Sans"/>
              </a:rPr>
              <a:t>Do your research; Generate many different options</a:t>
            </a:r>
          </a:p>
          <a:p>
            <a:pPr algn="l">
              <a:buFont typeface="+mj-lt"/>
              <a:buAutoNum type="arabicPeriod"/>
            </a:pPr>
            <a:r>
              <a:rPr lang="en-US" b="0" i="0" dirty="0">
                <a:solidFill>
                  <a:srgbClr val="202124"/>
                </a:solidFill>
                <a:effectLst/>
                <a:latin typeface="Google Sans"/>
              </a:rPr>
              <a:t>Use objective criteria</a:t>
            </a:r>
          </a:p>
          <a:p>
            <a:pPr algn="l">
              <a:buFont typeface="+mj-lt"/>
              <a:buAutoNum type="arabicPeriod"/>
            </a:pPr>
            <a:r>
              <a:rPr lang="en-US" b="0" i="0" dirty="0">
                <a:solidFill>
                  <a:srgbClr val="202124"/>
                </a:solidFill>
                <a:effectLst/>
                <a:latin typeface="Google Sans"/>
              </a:rPr>
              <a:t>Remember the other person's goals</a:t>
            </a:r>
          </a:p>
          <a:p>
            <a:pPr algn="l">
              <a:buFont typeface="+mj-lt"/>
              <a:buAutoNum type="arabicPeriod"/>
            </a:pPr>
            <a:r>
              <a:rPr lang="en-US" b="0" i="0" dirty="0">
                <a:solidFill>
                  <a:srgbClr val="202124"/>
                </a:solidFill>
                <a:effectLst/>
                <a:latin typeface="Google Sans"/>
              </a:rPr>
              <a:t>Evaluate expectations; Create mutually beneficial opportunities for mutual gain</a:t>
            </a:r>
          </a:p>
          <a:p>
            <a:pPr algn="l">
              <a:buFont typeface="+mj-lt"/>
              <a:buAutoNum type="arabicPeriod"/>
            </a:pPr>
            <a:r>
              <a:rPr lang="en-US" b="0" i="0" dirty="0">
                <a:solidFill>
                  <a:srgbClr val="202124"/>
                </a:solidFill>
                <a:effectLst/>
                <a:latin typeface="Google Sans"/>
              </a:rPr>
              <a:t>Remain objective</a:t>
            </a:r>
          </a:p>
          <a:p>
            <a:pPr algn="l">
              <a:buFont typeface="+mj-lt"/>
              <a:buAutoNum type="arabicPeriod"/>
            </a:pPr>
            <a:r>
              <a:rPr lang="en-US" b="0" i="0" dirty="0">
                <a:solidFill>
                  <a:srgbClr val="202124"/>
                </a:solidFill>
                <a:effectLst/>
                <a:latin typeface="Google Sans"/>
              </a:rPr>
              <a:t>Determine best alternative</a:t>
            </a:r>
          </a:p>
          <a:p>
            <a:pPr algn="l">
              <a:buFont typeface="+mj-lt"/>
              <a:buAutoNum type="arabicPeriod"/>
            </a:pPr>
            <a:r>
              <a:rPr lang="en-US" b="0" i="0" dirty="0">
                <a:solidFill>
                  <a:srgbClr val="202124"/>
                </a:solidFill>
                <a:effectLst/>
                <a:latin typeface="Google Sans"/>
              </a:rPr>
              <a:t>Work together toward a common goal</a:t>
            </a:r>
          </a:p>
          <a:p>
            <a:pPr algn="l">
              <a:buFont typeface="+mj-lt"/>
              <a:buAutoNum type="arabicPeriod"/>
            </a:pPr>
            <a:r>
              <a:rPr lang="en-US" b="0" i="0" dirty="0">
                <a:solidFill>
                  <a:srgbClr val="202124"/>
                </a:solidFill>
                <a:effectLst/>
                <a:latin typeface="Google Sans"/>
              </a:rPr>
              <a:t>Be honest about any potential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Senior Instructor Patrick </a:t>
            </a:r>
            <a:r>
              <a:rPr lang="en-US" sz="1200" dirty="0" err="1"/>
              <a:t>Briody</a:t>
            </a:r>
            <a:r>
              <a:rPr lang="en-US" sz="1200" dirty="0"/>
              <a:t> leads a </a:t>
            </a:r>
            <a:r>
              <a:rPr lang="en-US" sz="1200" b="1" dirty="0"/>
              <a:t>guided reflection </a:t>
            </a:r>
            <a:r>
              <a:rPr lang="en-US" sz="1200" dirty="0"/>
              <a:t>investigating how to solve difficult problems in a way that brings the broadest benefit to all.</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Start audio at minute 4 :</a:t>
            </a:r>
            <a:r>
              <a:rPr lang="en-CA" sz="1200" b="1" dirty="0"/>
              <a:t> </a:t>
            </a:r>
            <a:r>
              <a:rPr lang="en-CA" sz="1200" dirty="0">
                <a:hlinkClick r:id="rId3"/>
              </a:rPr>
              <a:t>http://instituteformindfulleadership.org/guided-reflection-finding-win-win-win-solution/</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guided reflection: Win </a:t>
            </a:r>
            <a:r>
              <a:rPr lang="en-US" b="0" dirty="0" err="1"/>
              <a:t>Win</a:t>
            </a:r>
            <a:r>
              <a:rPr lang="en-US" b="0" dirty="0"/>
              <a:t> mindfulness practice by </a:t>
            </a:r>
            <a:r>
              <a:rPr lang="en-US" sz="1200" b="0" dirty="0"/>
              <a:t>Senior Instructor Patrick </a:t>
            </a:r>
            <a:r>
              <a:rPr lang="en-US" sz="1200" b="0" dirty="0" err="1"/>
              <a:t>Briody</a:t>
            </a:r>
            <a:r>
              <a:rPr lang="en-US" sz="1200" b="0" dirty="0"/>
              <a:t> from the “Institute for Mindful Leadership”.</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333333"/>
                </a:solidFill>
                <a:effectLst/>
                <a:latin typeface="Merriweather"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None/>
              <a:tabLst/>
              <a:defRPr/>
            </a:pPr>
            <a:r>
              <a:rPr lang="en-US" sz="1200" dirty="0">
                <a:hlinkClick r:id="rId4"/>
              </a:rPr>
              <a:t>The path to a win-win solution - liveyourtruestory.com</a:t>
            </a:r>
            <a:endParaRPr lang="en-US" sz="1200" dirty="0"/>
          </a:p>
          <a:p>
            <a:pPr marL="0" marR="0" lvl="0" indent="0" algn="l" defTabSz="914400" rtl="0" eaLnBrk="1" fontAlgn="auto" latinLnBrk="0" hangingPunct="1">
              <a:lnSpc>
                <a:spcPct val="100000"/>
              </a:lnSpc>
              <a:spcBef>
                <a:spcPts val="0"/>
              </a:spcBef>
              <a:spcAft>
                <a:spcPts val="0"/>
              </a:spcAft>
              <a:buClrTx/>
              <a:buSzTx/>
              <a:buNone/>
              <a:tabLst/>
              <a:defRPr/>
            </a:pPr>
            <a:r>
              <a:rPr lang="en-US" sz="1200" dirty="0">
                <a:hlinkClick r:id="rId5"/>
              </a:rPr>
              <a:t>How Do The Best Leaders Find ‘Win-Win-Win’ Solutions? A Mindful Approach</a:t>
            </a:r>
            <a:endParaRPr lang="en-US" sz="1200" dirty="0"/>
          </a:p>
          <a:p>
            <a:pPr marL="0" marR="0" lvl="0" indent="0" algn="l" defTabSz="914400" rtl="0" eaLnBrk="1" fontAlgn="auto" latinLnBrk="0" hangingPunct="1">
              <a:lnSpc>
                <a:spcPct val="100000"/>
              </a:lnSpc>
              <a:spcBef>
                <a:spcPts val="0"/>
              </a:spcBef>
              <a:spcAft>
                <a:spcPts val="0"/>
              </a:spcAft>
              <a:buClrTx/>
              <a:buSzTx/>
              <a:buNone/>
              <a:tabLst/>
              <a:defRPr/>
            </a:pPr>
            <a:r>
              <a:rPr lang="en-US" sz="1200" dirty="0">
                <a:hlinkClick r:id="rId6"/>
              </a:rPr>
              <a:t>The 3 Steps to Finding Win-Win Solutions – Life Optimizer</a:t>
            </a:r>
            <a:endParaRPr lang="en-US" sz="1200" dirty="0"/>
          </a:p>
          <a:p>
            <a:pPr marL="0" marR="0" lvl="0" indent="0" algn="l" defTabSz="914400" rtl="0" eaLnBrk="1" fontAlgn="auto" latinLnBrk="0" hangingPunct="1">
              <a:lnSpc>
                <a:spcPct val="100000"/>
              </a:lnSpc>
              <a:spcBef>
                <a:spcPts val="0"/>
              </a:spcBef>
              <a:spcAft>
                <a:spcPts val="0"/>
              </a:spcAft>
              <a:buClrTx/>
              <a:buSzTx/>
              <a:buNone/>
              <a:tabLst/>
              <a:defRPr/>
            </a:pPr>
            <a:r>
              <a:rPr lang="en-US" sz="1200" dirty="0">
                <a:hlinkClick r:id="rId7"/>
              </a:rPr>
              <a:t>6 Steps to Creating a Win </a:t>
            </a:r>
            <a:r>
              <a:rPr lang="en-US" sz="1200" dirty="0" err="1">
                <a:hlinkClick r:id="rId7"/>
              </a:rPr>
              <a:t>Win</a:t>
            </a:r>
            <a:r>
              <a:rPr lang="en-US" sz="1200" dirty="0">
                <a:hlinkClick r:id="rId7"/>
              </a:rPr>
              <a:t> Solution | Win as a Team</a:t>
            </a:r>
            <a:endParaRPr lang="en-US" sz="1200" dirty="0"/>
          </a:p>
          <a:p>
            <a:pPr algn="l"/>
            <a:r>
              <a:rPr lang="en-US" b="1" i="0" dirty="0">
                <a:solidFill>
                  <a:srgbClr val="365951"/>
                </a:solidFill>
                <a:effectLst/>
                <a:latin typeface="-apple-system"/>
              </a:rPr>
              <a:t>Step 1: Take your negative emotions out of the equation</a:t>
            </a:r>
            <a:br>
              <a:rPr lang="en-US" dirty="0"/>
            </a:br>
            <a:r>
              <a:rPr lang="en-US" b="0" i="0" dirty="0">
                <a:solidFill>
                  <a:srgbClr val="365951"/>
                </a:solidFill>
                <a:effectLst/>
                <a:latin typeface="-apple-system"/>
              </a:rPr>
              <a:t>The situations where win-win solutions are not evident and need to be found are situations where our interests initially seem to clash with those of another person. They are situations of apparent opposition and conflict.</a:t>
            </a:r>
            <a:br>
              <a:rPr lang="en-US" dirty="0"/>
            </a:br>
            <a:r>
              <a:rPr lang="en-US" b="0" i="0" dirty="0">
                <a:solidFill>
                  <a:srgbClr val="365951"/>
                </a:solidFill>
                <a:effectLst/>
                <a:latin typeface="-apple-system"/>
              </a:rPr>
              <a:t>It is in these kinds of situations that our negative emotions tend to manifest the most: the fear of losing, the anxiety of not finding a convenient way out, or the anger at the other person. These emotions, especially when they are intense, tend to cloud our judgment and our creativity, which are the exact tools we need to find a win-win solution.</a:t>
            </a:r>
            <a:br>
              <a:rPr lang="en-US" dirty="0"/>
            </a:br>
            <a:r>
              <a:rPr lang="en-US" b="0" i="0" dirty="0">
                <a:solidFill>
                  <a:srgbClr val="365951"/>
                </a:solidFill>
                <a:effectLst/>
                <a:latin typeface="-apple-system"/>
              </a:rPr>
              <a:t>This is why it’s fundamental that you detach from any negative emotions. Firstly, recognize them when they manifest and bring into your awareness the fact they sabotage the process of finding a solution. Secondly, combat the irrational thoughts you may have which feed these emotions. This is in my view the most effective way to deal with them.</a:t>
            </a:r>
            <a:br>
              <a:rPr lang="en-US" dirty="0"/>
            </a:br>
            <a:r>
              <a:rPr lang="en-US" b="1" i="0" dirty="0">
                <a:solidFill>
                  <a:srgbClr val="365951"/>
                </a:solidFill>
                <a:effectLst/>
                <a:latin typeface="-apple-system"/>
              </a:rPr>
              <a:t>Step 2: Focus on the solution</a:t>
            </a:r>
            <a:br>
              <a:rPr lang="en-US" dirty="0"/>
            </a:br>
            <a:r>
              <a:rPr lang="en-US" b="0" i="0" dirty="0">
                <a:solidFill>
                  <a:srgbClr val="365951"/>
                </a:solidFill>
                <a:effectLst/>
                <a:latin typeface="-apple-system"/>
              </a:rPr>
              <a:t>If at the emotional level we have the inconvenience of negative emotions, at the behavioral level we have the trouble brought by passive and aggressive communication. It’s very tempting in a conflict situation to communicate this way: to justify ourselves, blame the other person, criticize, avoid the discussion or dig up the past.</a:t>
            </a:r>
            <a:br>
              <a:rPr lang="en-US" dirty="0"/>
            </a:br>
            <a:r>
              <a:rPr lang="en-US" b="0" i="0" dirty="0">
                <a:solidFill>
                  <a:srgbClr val="365951"/>
                </a:solidFill>
                <a:effectLst/>
                <a:latin typeface="-apple-system"/>
              </a:rPr>
              <a:t>As we do this, we lose track of finding a win-win solution and so we do not find one. The best way to avoid this phenomenon is to anticipate that it may happen and to notice your focus and communication style in conflict situations. And, every time you catch yourself or the other person straying from the solution finding process, bring the focus and the conversation back to it.</a:t>
            </a:r>
            <a:br>
              <a:rPr lang="en-US" dirty="0"/>
            </a:br>
            <a:r>
              <a:rPr lang="en-US" b="1" i="0" dirty="0">
                <a:solidFill>
                  <a:srgbClr val="365951"/>
                </a:solidFill>
                <a:effectLst/>
                <a:latin typeface="-apple-system"/>
              </a:rPr>
              <a:t>Step 3: Explore the context and options</a:t>
            </a:r>
            <a:br>
              <a:rPr lang="en-US" dirty="0"/>
            </a:br>
            <a:r>
              <a:rPr lang="en-US" b="0" i="0" dirty="0">
                <a:solidFill>
                  <a:srgbClr val="365951"/>
                </a:solidFill>
                <a:effectLst/>
                <a:latin typeface="-apple-system"/>
              </a:rPr>
              <a:t>A significant reason why we often don’t find a win-win solution is that we don’t insist hard enough with the solution finding process. We just give a shot in a semi-chaotic way, and then we give up. What we need to do is truly explore the context and the options.</a:t>
            </a:r>
            <a:br>
              <a:rPr lang="en-US" dirty="0"/>
            </a:br>
            <a:r>
              <a:rPr lang="en-US" b="0" i="0" dirty="0">
                <a:solidFill>
                  <a:srgbClr val="365951"/>
                </a:solidFill>
                <a:effectLst/>
                <a:latin typeface="-apple-system"/>
              </a:rPr>
              <a:t>In any conflict situation, start by ensuing that both parts agree to try and work together instead of fighting, and state their goals clearly. Continue by exploring the deeper motivations behind the stated goals and understanding each part’s story. Then, get creative and generate solutions. Analyze each solution together; compare them in terms of costs and benefits for each side and agree on one win-win solution which best serves both parts. Finally, put that solution into practice. </a:t>
            </a:r>
            <a:endParaRPr lang="en-US" b="1" i="0" dirty="0">
              <a:effectLst/>
              <a:latin typeface="var(--h2_typography-font-family)"/>
            </a:endParaRPr>
          </a:p>
          <a:p>
            <a:pPr algn="l"/>
            <a:r>
              <a:rPr lang="en-US" b="1" i="0" dirty="0">
                <a:effectLst/>
                <a:latin typeface="var(--h2_typography-font-family)"/>
              </a:rPr>
              <a:t>Creating A Win </a:t>
            </a:r>
            <a:r>
              <a:rPr lang="en-US" b="1" i="0" dirty="0" err="1">
                <a:effectLst/>
                <a:latin typeface="var(--h2_typography-font-family)"/>
              </a:rPr>
              <a:t>Win</a:t>
            </a:r>
            <a:r>
              <a:rPr lang="en-US" b="1" i="0" dirty="0">
                <a:effectLst/>
                <a:latin typeface="var(--h2_typography-font-family)"/>
              </a:rPr>
              <a:t> Solution:</a:t>
            </a:r>
          </a:p>
          <a:p>
            <a:pPr algn="l"/>
            <a:r>
              <a:rPr lang="en-US" b="0" i="0" dirty="0">
                <a:solidFill>
                  <a:srgbClr val="000000"/>
                </a:solidFill>
                <a:effectLst/>
                <a:latin typeface="Roboto" panose="02000000000000000000" pitchFamily="2" charset="0"/>
              </a:rPr>
              <a:t>How does one go about creating a win-win solution, when a team is faced with various challenges?  </a:t>
            </a:r>
          </a:p>
          <a:p>
            <a:pPr algn="l"/>
            <a:r>
              <a:rPr lang="en-US" b="0" i="0" dirty="0">
                <a:solidFill>
                  <a:srgbClr val="000000"/>
                </a:solidFill>
                <a:effectLst/>
                <a:latin typeface="Roboto" panose="02000000000000000000" pitchFamily="2" charset="0"/>
              </a:rPr>
              <a:t>How do team members go about defeating the challenge rather than defeating each other?  </a:t>
            </a:r>
          </a:p>
          <a:p>
            <a:pPr algn="l"/>
            <a:r>
              <a:rPr lang="en-US" b="0" i="0" dirty="0">
                <a:solidFill>
                  <a:srgbClr val="000000"/>
                </a:solidFill>
                <a:effectLst/>
                <a:latin typeface="Roboto" panose="02000000000000000000" pitchFamily="2" charset="0"/>
              </a:rPr>
              <a:t>How do team members develop trust so that all members in the team can win?</a:t>
            </a:r>
          </a:p>
          <a:p>
            <a:pPr algn="l"/>
            <a:r>
              <a:rPr lang="en-US" b="1" i="0" dirty="0">
                <a:effectLst/>
                <a:latin typeface="var(--h3_typography-font-family)"/>
              </a:rPr>
              <a:t>1) Recognize and acknowledge differences</a:t>
            </a:r>
          </a:p>
          <a:p>
            <a:pPr algn="l"/>
            <a:r>
              <a:rPr lang="en-US" b="0" i="0" dirty="0">
                <a:solidFill>
                  <a:srgbClr val="000000"/>
                </a:solidFill>
                <a:effectLst/>
                <a:latin typeface="Roboto" panose="02000000000000000000" pitchFamily="2" charset="0"/>
              </a:rPr>
              <a:t>This is, at times, difficult but extremely helpful to the team.  Issues, challenges, or conflicts must be recognized and discussed.  This recognition helps the team come together to find a mutually agreed upon solution or goal that will help each team member find greater commitment in working together.</a:t>
            </a:r>
          </a:p>
          <a:p>
            <a:pPr algn="l"/>
            <a:r>
              <a:rPr lang="en-US" b="1" i="0" dirty="0">
                <a:effectLst/>
                <a:latin typeface="var(--h3_typography-font-family)"/>
              </a:rPr>
              <a:t>2) Gain common ground</a:t>
            </a:r>
          </a:p>
          <a:p>
            <a:pPr algn="l"/>
            <a:r>
              <a:rPr lang="en-US" b="0" i="0" dirty="0">
                <a:solidFill>
                  <a:srgbClr val="000000"/>
                </a:solidFill>
                <a:effectLst/>
                <a:latin typeface="Roboto" panose="02000000000000000000" pitchFamily="2" charset="0"/>
              </a:rPr>
              <a:t>How can you put the conflict in perspective with team goals?  Is everyone on the team committed to the team goals?  Are there issues that could prevent the goals from being attained?  If so, these matters need to be brought forward.</a:t>
            </a:r>
          </a:p>
          <a:p>
            <a:pPr algn="l"/>
            <a:r>
              <a:rPr lang="en-US" b="1" i="0" dirty="0">
                <a:effectLst/>
                <a:latin typeface="var(--h3_typography-font-family)"/>
              </a:rPr>
              <a:t>3) Understand different opinions</a:t>
            </a:r>
          </a:p>
          <a:p>
            <a:pPr algn="l"/>
            <a:r>
              <a:rPr lang="en-US" b="0" i="0" dirty="0">
                <a:solidFill>
                  <a:srgbClr val="000000"/>
                </a:solidFill>
                <a:effectLst/>
                <a:latin typeface="Roboto" panose="02000000000000000000" pitchFamily="2" charset="0"/>
              </a:rPr>
              <a:t>Step in another’s shoes to gain their insight.  This step is intended to gain insight, not necessarily to gain agreement.</a:t>
            </a:r>
          </a:p>
          <a:p>
            <a:pPr algn="l"/>
            <a:r>
              <a:rPr lang="en-US" b="1" i="0" dirty="0">
                <a:effectLst/>
                <a:latin typeface="var(--h3_typography-font-family)"/>
              </a:rPr>
              <a:t>4) Work to overcome the issue</a:t>
            </a:r>
          </a:p>
          <a:p>
            <a:pPr algn="l"/>
            <a:r>
              <a:rPr lang="en-US" b="0" i="0" dirty="0">
                <a:solidFill>
                  <a:srgbClr val="000000"/>
                </a:solidFill>
                <a:effectLst/>
                <a:latin typeface="Roboto" panose="02000000000000000000" pitchFamily="2" charset="0"/>
              </a:rPr>
              <a:t>Differences in opinion are acceptable and even welcome!  Remember, attack the issues and not the person.  As a team, what is the best solution that can help the team achieve its goals?  One should not have to compromise his or her values in reaching a solution.</a:t>
            </a:r>
          </a:p>
          <a:p>
            <a:pPr algn="l"/>
            <a:r>
              <a:rPr lang="en-US" b="1" i="0" dirty="0">
                <a:effectLst/>
                <a:latin typeface="var(--h3_typography-font-family)"/>
              </a:rPr>
              <a:t>5) Develop a plan of action</a:t>
            </a:r>
          </a:p>
          <a:p>
            <a:pPr algn="l"/>
            <a:r>
              <a:rPr lang="en-US" b="0" i="0" dirty="0">
                <a:solidFill>
                  <a:srgbClr val="000000"/>
                </a:solidFill>
                <a:effectLst/>
                <a:latin typeface="Roboto" panose="02000000000000000000" pitchFamily="2" charset="0"/>
              </a:rPr>
              <a:t>Outline what each member of the team will do, and be extremely specific.  This document will also serve as an accountability document.</a:t>
            </a:r>
          </a:p>
          <a:p>
            <a:pPr algn="l"/>
            <a:r>
              <a:rPr lang="en-US" b="1" i="0" dirty="0">
                <a:effectLst/>
                <a:latin typeface="var(--h3_typography-font-family)"/>
              </a:rPr>
              <a:t>6) Follow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Put the plan into action, follow up, and revise as needed in order to optimize performance.</a:t>
            </a:r>
          </a:p>
          <a:p>
            <a:pPr algn="l"/>
            <a:r>
              <a:rPr lang="en-US" b="1" i="0" dirty="0">
                <a:solidFill>
                  <a:srgbClr val="2D2D2D"/>
                </a:solidFill>
                <a:effectLst/>
                <a:latin typeface="Noto Sans" panose="020B0502040504020204" pitchFamily="34" charset="0"/>
              </a:rPr>
              <a:t>Tips for reaching a win-win situation</a:t>
            </a:r>
          </a:p>
          <a:p>
            <a:pPr algn="l"/>
            <a:r>
              <a:rPr lang="en-US" b="0" i="0" dirty="0">
                <a:solidFill>
                  <a:srgbClr val="2D2D2D"/>
                </a:solidFill>
                <a:effectLst/>
                <a:latin typeface="Noto Sans" panose="020B0502040504020204" pitchFamily="34" charset="0"/>
              </a:rPr>
              <a:t>When negotiating toward a winning resolution, the following tips may be helpful:</a:t>
            </a:r>
          </a:p>
          <a:p>
            <a:pPr algn="l">
              <a:buFont typeface="Arial" panose="020B0604020202020204" pitchFamily="34" charset="0"/>
              <a:buChar char="•"/>
            </a:pPr>
            <a:r>
              <a:rPr lang="en-US" b="1" i="0" dirty="0">
                <a:solidFill>
                  <a:srgbClr val="2D2D2D"/>
                </a:solidFill>
                <a:effectLst/>
                <a:latin typeface="Noto Sans" panose="020B0502040504020204" pitchFamily="34" charset="0"/>
              </a:rPr>
              <a:t>Stay calm.</a:t>
            </a:r>
            <a:r>
              <a:rPr lang="en-US" b="0" i="0" dirty="0">
                <a:solidFill>
                  <a:srgbClr val="2D2D2D"/>
                </a:solidFill>
                <a:effectLst/>
                <a:latin typeface="Noto Sans" panose="020B0502040504020204" pitchFamily="34" charset="0"/>
              </a:rPr>
              <a:t> Though the personal hope for a win is strong, it is beneficial to stay calm and ensure your actions work toward a win-win scenario. If necessary, take a break to clear your mind, gather your thoughts, and contemplate your words before responding to a proposed solution you may find less than desirable</a:t>
            </a:r>
          </a:p>
          <a:p>
            <a:pPr algn="l">
              <a:buFont typeface="Arial" panose="020B0604020202020204" pitchFamily="34" charset="0"/>
              <a:buChar char="•"/>
            </a:pPr>
            <a:r>
              <a:rPr lang="en-US" b="1" i="0" dirty="0">
                <a:solidFill>
                  <a:srgbClr val="2D2D2D"/>
                </a:solidFill>
                <a:effectLst/>
                <a:latin typeface="Noto Sans" panose="020B0502040504020204" pitchFamily="34" charset="0"/>
              </a:rPr>
              <a:t>Remain positive.</a:t>
            </a:r>
            <a:r>
              <a:rPr lang="en-US" b="0" i="0" dirty="0">
                <a:solidFill>
                  <a:srgbClr val="2D2D2D"/>
                </a:solidFill>
                <a:effectLst/>
                <a:latin typeface="Noto Sans" panose="020B0502040504020204" pitchFamily="34" charset="0"/>
              </a:rPr>
              <a:t> Understanding that there will be both gains and sacrifices, that this is a normal part of negotiations, and that perceived setbacks are not personal helps achieve a positive atmosphere. A positive attitude can also prime the atmosphere for the negotiations, helping the entire process take on a more positive tone.</a:t>
            </a:r>
          </a:p>
          <a:p>
            <a:pPr algn="l">
              <a:buFont typeface="Arial" panose="020B0604020202020204" pitchFamily="34" charset="0"/>
              <a:buChar char="•"/>
            </a:pPr>
            <a:r>
              <a:rPr lang="en-US" b="1" i="0" dirty="0">
                <a:solidFill>
                  <a:srgbClr val="2D2D2D"/>
                </a:solidFill>
                <a:effectLst/>
                <a:latin typeface="Noto Sans" panose="020B0502040504020204" pitchFamily="34" charset="0"/>
              </a:rPr>
              <a:t>Depersonalize the focus.</a:t>
            </a:r>
            <a:r>
              <a:rPr lang="en-US" b="0" i="0" dirty="0">
                <a:solidFill>
                  <a:srgbClr val="2D2D2D"/>
                </a:solidFill>
                <a:effectLst/>
                <a:latin typeface="Noto Sans" panose="020B0502040504020204" pitchFamily="34" charset="0"/>
              </a:rPr>
              <a:t> By focusing on mutual interests rather than on opposing positions, it may be easier to find some common ground. For example, when negotiating with your manager for a new team training initiative, it may be beneficial to focus on your mutual interest in team productivity than on divergent positions.</a:t>
            </a:r>
          </a:p>
          <a:p>
            <a:pPr algn="l">
              <a:buFont typeface="Arial" panose="020B0604020202020204" pitchFamily="34" charset="0"/>
              <a:buChar char="•"/>
            </a:pPr>
            <a:r>
              <a:rPr lang="en-US" b="1" i="0" dirty="0">
                <a:solidFill>
                  <a:srgbClr val="2D2D2D"/>
                </a:solidFill>
                <a:effectLst/>
                <a:latin typeface="Noto Sans" panose="020B0502040504020204" pitchFamily="34" charset="0"/>
              </a:rPr>
              <a:t>Be respectful.</a:t>
            </a:r>
            <a:r>
              <a:rPr lang="en-US" b="0" i="0" dirty="0">
                <a:solidFill>
                  <a:srgbClr val="2D2D2D"/>
                </a:solidFill>
                <a:effectLst/>
                <a:latin typeface="Noto Sans" panose="020B0502040504020204" pitchFamily="34" charset="0"/>
              </a:rPr>
              <a:t> Try to keep in mind that the other party to a negotiation is trying to get what they believe is fair. Be respectful of other peoples' time, opinions and requests to help negotiations run smoothly.</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65951"/>
                </a:solidFill>
                <a:effectLst/>
                <a:latin typeface="-apple-system"/>
              </a:rPr>
              <a:t>Step 1: Take your negative emotions out of the equation</a:t>
            </a:r>
            <a:br>
              <a:rPr lang="en-US" dirty="0"/>
            </a:br>
            <a:r>
              <a:rPr lang="en-US" b="0" i="0" dirty="0">
                <a:solidFill>
                  <a:srgbClr val="365951"/>
                </a:solidFill>
                <a:effectLst/>
                <a:latin typeface="-apple-system"/>
              </a:rPr>
              <a:t>The situations where win-win solutions are not evident and need to be found are situations where our interests initially seem to clash with those of another person. They are situations of apparent opposition and conflict.</a:t>
            </a:r>
            <a:br>
              <a:rPr lang="en-US" dirty="0"/>
            </a:br>
            <a:r>
              <a:rPr lang="en-US" b="0" i="0" dirty="0">
                <a:solidFill>
                  <a:srgbClr val="365951"/>
                </a:solidFill>
                <a:effectLst/>
                <a:latin typeface="-apple-system"/>
              </a:rPr>
              <a:t>It is in these kinds of situations that our negative emotions tend to manifest the most: the fear of losing, the anxiety of not finding a convenient way out, or the anger at the other person. These emotions, especially when they are intense, tend to cloud our judgment and our creativity, which are the exact tools we need to find a win-win solution.</a:t>
            </a:r>
            <a:br>
              <a:rPr lang="en-US" dirty="0"/>
            </a:br>
            <a:r>
              <a:rPr lang="en-US" b="0" i="0" dirty="0">
                <a:solidFill>
                  <a:srgbClr val="365951"/>
                </a:solidFill>
                <a:effectLst/>
                <a:latin typeface="-apple-system"/>
              </a:rPr>
              <a:t>This is why it’s fundamental that you detach from any negative emotions. Firstly, recognize them when they manifest and bring into your awareness the fact they sabotage the process of finding a solution. Secondly, combat the irrational thoughts you may have which feed these emotions. This is in my view the most effective way to deal with them.</a:t>
            </a:r>
            <a:br>
              <a:rPr lang="en-US" dirty="0"/>
            </a:br>
            <a:r>
              <a:rPr lang="en-US" b="1" i="0" dirty="0">
                <a:solidFill>
                  <a:srgbClr val="365951"/>
                </a:solidFill>
                <a:effectLst/>
                <a:latin typeface="-apple-system"/>
              </a:rPr>
              <a:t>Step 2: Focus on the solution</a:t>
            </a:r>
            <a:br>
              <a:rPr lang="en-US" dirty="0"/>
            </a:br>
            <a:r>
              <a:rPr lang="en-US" b="0" i="0" dirty="0">
                <a:solidFill>
                  <a:srgbClr val="365951"/>
                </a:solidFill>
                <a:effectLst/>
                <a:latin typeface="-apple-system"/>
              </a:rPr>
              <a:t>If at the emotional level we have the inconvenience of negative emotions, at the behavioral level we have the trouble brought by passive and aggressive communication. It’s very tempting in a conflict situation to communicate this way: to justify ourselves, blame the other person, criticize, avoid the discussion or dig up the past.</a:t>
            </a:r>
            <a:br>
              <a:rPr lang="en-US" dirty="0"/>
            </a:br>
            <a:r>
              <a:rPr lang="en-US" b="0" i="0" dirty="0">
                <a:solidFill>
                  <a:srgbClr val="365951"/>
                </a:solidFill>
                <a:effectLst/>
                <a:latin typeface="-apple-system"/>
              </a:rPr>
              <a:t>As we do this, we lose track of finding a win-win solution and so we do not find one. The best way to avoid this phenomenon is to anticipate that it may happen and to notice your focus and communication style in conflict situations. And, every time you catch yourself or the other person straying from the solution finding process, bring the focus and the conversation back to it.</a:t>
            </a:r>
            <a:br>
              <a:rPr lang="en-US" dirty="0"/>
            </a:br>
            <a:r>
              <a:rPr lang="en-US" b="1" i="0" dirty="0">
                <a:solidFill>
                  <a:srgbClr val="365951"/>
                </a:solidFill>
                <a:effectLst/>
                <a:latin typeface="-apple-system"/>
              </a:rPr>
              <a:t>Step 3: Explore the context and options</a:t>
            </a:r>
            <a:br>
              <a:rPr lang="en-US" dirty="0"/>
            </a:br>
            <a:r>
              <a:rPr lang="en-US" b="0" i="0" dirty="0">
                <a:solidFill>
                  <a:srgbClr val="365951"/>
                </a:solidFill>
                <a:effectLst/>
                <a:latin typeface="-apple-system"/>
              </a:rPr>
              <a:t>A significant reason why we often don’t find a win-win solution is that we don’t insist hard enough with the solution finding process. We just give a shot in a semi-chaotic way, and then we give up. What we need to do is truly explore the context and the options.</a:t>
            </a:r>
            <a:br>
              <a:rPr lang="en-US" dirty="0"/>
            </a:br>
            <a:r>
              <a:rPr lang="en-US" b="0" i="0" dirty="0">
                <a:solidFill>
                  <a:srgbClr val="365951"/>
                </a:solidFill>
                <a:effectLst/>
                <a:latin typeface="-apple-system"/>
              </a:rPr>
              <a:t>In any conflict situation, start by ensuing that both parts agree to try and work together instead of fighting, and state their goals clearly. Continue by exploring the deeper motivations behind the stated goals and understanding each part’s story.</a:t>
            </a:r>
            <a:br>
              <a:rPr lang="en-US" dirty="0"/>
            </a:br>
            <a:r>
              <a:rPr lang="en-US" b="0" i="0" dirty="0">
                <a:solidFill>
                  <a:srgbClr val="365951"/>
                </a:solidFill>
                <a:effectLst/>
                <a:latin typeface="-apple-system"/>
              </a:rPr>
              <a:t>Then, get creative and generate solutions. Analyze each solution together; compare them in terms of costs and benefits for each side and agree on one win-win solution which best serves both parts. Finally, put that solution into practice. Stick to this process, apply it systemically, and if there is a win-win solution for your situation you will find it.</a:t>
            </a:r>
            <a:br>
              <a:rPr lang="en-US" dirty="0"/>
            </a:br>
            <a:r>
              <a:rPr lang="en-US" b="0" i="0" dirty="0">
                <a:solidFill>
                  <a:srgbClr val="365951"/>
                </a:solidFill>
                <a:effectLst/>
                <a:latin typeface="-apple-system"/>
              </a:rPr>
              <a:t>I believe it is always best to try and find a win-win solution to a conflict. Many viable solutions remain just unapplied theory because people don’t put in the effort to find them and don’t approach the whole process in a constructive, effective way.</a:t>
            </a:r>
            <a:br>
              <a:rPr lang="en-US" dirty="0"/>
            </a:br>
            <a:r>
              <a:rPr lang="en-US" b="0" i="0" dirty="0">
                <a:solidFill>
                  <a:srgbClr val="365951"/>
                </a:solidFill>
                <a:effectLst/>
                <a:latin typeface="-apple-system"/>
              </a:rPr>
              <a:t>We live in an abundant world, with many resources. It’s a pity to not find the best ways to use them and to not share them when this is a sound option.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a:t>Plenary</a:t>
            </a:r>
            <a:r>
              <a:rPr lang="fr-CA" dirty="0"/>
              <a:t> debrief and practice for </a:t>
            </a:r>
            <a:r>
              <a:rPr lang="fr-CA" dirty="0" err="1"/>
              <a:t>next</a:t>
            </a:r>
            <a:r>
              <a:rPr lang="fr-CA" dirty="0"/>
              <a:t> </a:t>
            </a:r>
            <a:r>
              <a:rPr lang="fr-CA" dirty="0" err="1"/>
              <a:t>week</a:t>
            </a:r>
            <a:endParaRPr lang="fr-CA" dirty="0"/>
          </a:p>
          <a:p>
            <a:r>
              <a:rPr lang="fr-CA" dirty="0"/>
              <a:t> </a:t>
            </a:r>
            <a:r>
              <a:rPr lang="en-CA"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ENGAGE PARTICIPANTS - Open the </a:t>
            </a:r>
            <a:r>
              <a:rPr lang="fr-CA" dirty="0" err="1"/>
              <a:t>floor</a:t>
            </a:r>
            <a:r>
              <a:rPr lang="fr-CA" dirty="0"/>
              <a:t> – invite 2/3 </a:t>
            </a:r>
            <a:r>
              <a:rPr lang="fr-CA" dirty="0" err="1"/>
              <a:t>individuals</a:t>
            </a:r>
            <a:r>
              <a:rPr lang="fr-CA" dirty="0"/>
              <a:t> to </a:t>
            </a:r>
            <a:r>
              <a:rPr lang="fr-CA" dirty="0" err="1"/>
              <a:t>share</a:t>
            </a:r>
            <a:r>
              <a:rPr lang="fr-CA" dirty="0"/>
              <a:t>. </a:t>
            </a:r>
            <a:r>
              <a:rPr lang="en-CA" dirty="0"/>
              <a:t>If you have any questions, or observations on today’s session, or takeaways from today’s session, now is the moment to do so. </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You can use the « </a:t>
            </a:r>
            <a:r>
              <a:rPr lang="fr-CA" b="0" dirty="0" err="1"/>
              <a:t>Raise</a:t>
            </a:r>
            <a:r>
              <a:rPr lang="fr-CA" b="0" dirty="0"/>
              <a:t> hand </a:t>
            </a:r>
            <a:r>
              <a:rPr lang="fr-CA" b="0" dirty="0" err="1"/>
              <a:t>feature</a:t>
            </a:r>
            <a:r>
              <a:rPr lang="fr-CA" b="0" dirty="0"/>
              <a:t> » or «</a:t>
            </a:r>
            <a:r>
              <a:rPr lang="fr-CA" b="0" baseline="0" dirty="0"/>
              <a:t>chat </a:t>
            </a:r>
            <a:r>
              <a:rPr lang="fr-CA" b="0" baseline="0" dirty="0" err="1"/>
              <a:t>function</a:t>
            </a:r>
            <a:r>
              <a:rPr lang="fr-CA" b="0" dirty="0"/>
              <a:t>»</a:t>
            </a:r>
            <a:r>
              <a:rPr lang="fr-CA" b="0" baseline="0" dirty="0"/>
              <a:t> </a:t>
            </a:r>
            <a:r>
              <a:rPr lang="fr-CA" b="0" dirty="0"/>
              <a:t>to </a:t>
            </a:r>
            <a:r>
              <a:rPr lang="fr-CA" b="0" dirty="0" err="1"/>
              <a:t>speak</a:t>
            </a:r>
            <a:r>
              <a:rPr lang="fr-CA"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CHECK IN with buddy system: Feel free to break yourself into smaller group if finding common time slots or time zones to meet with your entire group is challenging.</a:t>
            </a:r>
            <a:br>
              <a:rPr lang="en-CA" dirty="0"/>
            </a:br>
            <a:r>
              <a:rPr lang="en-CA" baseline="0" dirty="0"/>
              <a:t>Let us know if you need </a:t>
            </a:r>
            <a:r>
              <a:rPr lang="en-US" baseline="0" dirty="0"/>
              <a:t>any assistance with respect to the buddy system.</a:t>
            </a: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Prep for the breakout rooms</a:t>
            </a:r>
          </a:p>
          <a:p>
            <a:r>
              <a:rPr lang="en-CA" dirty="0"/>
              <a:t>The breakout rooms will commence shortly, just before we do, if you do not intend to participate, please end the session prior we start assigning participants to breakout rooms, that way no one is left alone in a room. </a:t>
            </a:r>
          </a:p>
          <a:p>
            <a:r>
              <a:rPr lang="en-CA" dirty="0"/>
              <a:t>--------</a:t>
            </a:r>
          </a:p>
          <a:p>
            <a:r>
              <a:rPr lang="en-CA" dirty="0"/>
              <a:t>A 5 minutes heads up will be given before ending the breakout rooms. That way the discussion will not be interrupted without notice.  </a:t>
            </a:r>
          </a:p>
          <a:p>
            <a:r>
              <a:rPr lang="en-CA" dirty="0"/>
              <a:t>----------</a:t>
            </a:r>
          </a:p>
          <a:p>
            <a:r>
              <a:rPr lang="en-CA" dirty="0"/>
              <a:t>You’ll have the opportunity to exchange, in small groups of 4-6 people who are randomly assigned. Just be conscious and share the “airtime” among participants.</a:t>
            </a:r>
          </a:p>
          <a:p>
            <a:pPr marL="0" indent="0" defTabSz="933142">
              <a:buFont typeface="Arial" panose="020B0604020202020204" pitchFamily="34" charset="0"/>
              <a:buNone/>
              <a:defRPr/>
            </a:pPr>
            <a:r>
              <a:rPr lang="en-US" dirty="0"/>
              <a:t>---------</a:t>
            </a:r>
          </a:p>
          <a:p>
            <a:pPr defTabSz="933142">
              <a:defRPr/>
            </a:pPr>
            <a:r>
              <a:rPr lang="en-US" dirty="0"/>
              <a:t>When discussions have ended, you can simply</a:t>
            </a:r>
            <a:r>
              <a:rPr lang="en-US" baseline="0" dirty="0"/>
              <a:t> exit the session, or come back if you have questions or would like to express feedback</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The </a:t>
            </a:r>
            <a:r>
              <a:rPr lang="fr-CA" sz="1200" dirty="0" err="1"/>
              <a:t>Universe</a:t>
            </a:r>
            <a:r>
              <a:rPr lang="fr-CA" sz="1200" dirty="0"/>
              <a:t> and </a:t>
            </a:r>
            <a:r>
              <a:rPr lang="fr-CA" sz="1200" dirty="0" err="1"/>
              <a:t>Nanometer</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https://upload.wikimedia.org/wikipedia/commons/a/ae/Comparison_of_nanomaterials_s izes.jpg</a:t>
            </a:r>
            <a:endParaRPr lang="fr-CA" dirty="0"/>
          </a:p>
          <a:p>
            <a:pPr marL="171450" indent="-171450">
              <a:buFont typeface="Arial" panose="020B0604020202020204" pitchFamily="34" charset="0"/>
              <a:buChar char="•"/>
            </a:pPr>
            <a:r>
              <a:rPr lang="en-US" sz="1200" dirty="0">
                <a:hlinkClick r:id="rId4"/>
              </a:rPr>
              <a:t>https://en.wikipedia.org/wiki/Nanotechnology</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5"/>
              </a:rPr>
              <a:t>https://en.wikipedia.org/wiki/Universe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a:rPr>
              <a:t>https://upload.wikimedia.org/wikipedia/commons/4/4a/Location_of_Earth_%283x3-English_Annot-smaller%29.png</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a:rPr>
              <a:t>https://upload.wikimedia.org/wikipedia/commons/4/4a/Location_of_Earth_%283x3-English_Annot-smaller%29.png</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https://upload.wikimedia.org/wikipedia/commons/a/ae/Comparison_of_nanomaterials_s izes.jpg</a:t>
            </a:r>
            <a:r>
              <a:rPr lang="fr-CA"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30788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81158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1" dirty="0">
              <a:solidFill>
                <a:srgbClr val="00206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1" dirty="0">
              <a:solidFill>
                <a:srgbClr val="00206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1" dirty="0">
              <a:solidFill>
                <a:srgbClr val="00206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b="1" dirty="0">
                <a:solidFill>
                  <a:srgbClr val="002060"/>
                </a:solidFill>
                <a:effectLst/>
              </a:rPr>
              <a:t>**** YOU WILL NEED A SNACK OR SMALL PORTION OF FOOD – FOR THE MINDFUL EATING EXERCISE***</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50000"/>
              </a:lnSpc>
              <a:spcBef>
                <a:spcPts val="563"/>
              </a:spcBef>
              <a:spcAft>
                <a:spcPts val="563"/>
              </a:spcAft>
            </a:pPr>
            <a:r>
              <a:rPr lang="en-US" sz="2000" b="1" dirty="0"/>
              <a:t>Agenda and Debrief from last week</a:t>
            </a:r>
          </a:p>
          <a:p>
            <a:pPr marL="342900" indent="-342900">
              <a:lnSpc>
                <a:spcPct val="150000"/>
              </a:lnSpc>
              <a:spcBef>
                <a:spcPts val="563"/>
              </a:spcBef>
              <a:spcAft>
                <a:spcPts val="563"/>
              </a:spcAft>
              <a:buFont typeface="Arial" panose="020B0604020202020204" pitchFamily="34" charset="0"/>
              <a:buChar char="•"/>
            </a:pPr>
            <a:r>
              <a:rPr lang="en-US" sz="2000" dirty="0"/>
              <a:t>Any questions?</a:t>
            </a:r>
          </a:p>
          <a:p>
            <a:pPr marL="342900" indent="-342900">
              <a:lnSpc>
                <a:spcPct val="150000"/>
              </a:lnSpc>
              <a:spcBef>
                <a:spcPts val="563"/>
              </a:spcBef>
              <a:spcAft>
                <a:spcPts val="563"/>
              </a:spcAft>
              <a:buFont typeface="Arial" panose="020B0604020202020204" pitchFamily="34" charset="0"/>
              <a:buChar char="•"/>
            </a:pPr>
            <a:r>
              <a:rPr lang="en-US" sz="2000" dirty="0"/>
              <a:t>Feel free to share insights or takeaways with the rest of the group/cohort</a:t>
            </a:r>
          </a:p>
          <a:p>
            <a:pPr marL="342900" indent="-342900">
              <a:lnSpc>
                <a:spcPct val="150000"/>
              </a:lnSpc>
              <a:spcBef>
                <a:spcPts val="563"/>
              </a:spcBef>
              <a:spcAft>
                <a:spcPts val="563"/>
              </a:spcAft>
              <a:buFont typeface="Arial" panose="020B0604020202020204" pitchFamily="34" charset="0"/>
              <a:buChar char="•"/>
            </a:pPr>
            <a:r>
              <a:rPr lang="en-US" sz="2000" dirty="0"/>
              <a:t>Discussions, or exchanges during check-in with your </a:t>
            </a:r>
            <a:r>
              <a:rPr lang="en-CA" sz="2000" dirty="0"/>
              <a:t>buddy system that sparked your attention</a:t>
            </a:r>
          </a:p>
          <a:p>
            <a:pPr marL="342900" indent="-342900">
              <a:lnSpc>
                <a:spcPct val="150000"/>
              </a:lnSpc>
              <a:spcBef>
                <a:spcPts val="563"/>
              </a:spcBef>
              <a:spcAft>
                <a:spcPts val="563"/>
              </a:spcAft>
              <a:buFont typeface="Arial" panose="020B0604020202020204" pitchFamily="34" charset="0"/>
              <a:buChar char="•"/>
            </a:pPr>
            <a:r>
              <a:rPr lang="en-US" sz="2000" dirty="0"/>
              <a:t>Observations on any of the practices from last week (i.e., gratitude journaling, breathing or body scan exercise, self-compassion, etc.)</a:t>
            </a:r>
          </a:p>
          <a:p>
            <a:pPr marL="342900" indent="-342900">
              <a:lnSpc>
                <a:spcPct val="150000"/>
              </a:lnSpc>
              <a:spcBef>
                <a:spcPts val="563"/>
              </a:spcBef>
              <a:spcAft>
                <a:spcPts val="563"/>
              </a:spcAft>
              <a:buFont typeface="Arial" panose="020B0604020202020204" pitchFamily="34" charset="0"/>
              <a:buChar char="•"/>
            </a:pPr>
            <a:r>
              <a:rPr lang="en-US" sz="2000" dirty="0"/>
              <a:t>Any tips and tricks, or resources could be beneficial to share with the rest of the group/cohort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2000" dirty="0"/>
              <a:t>ENGAGE PARTICIPANTS - Open the </a:t>
            </a:r>
            <a:r>
              <a:rPr lang="fr-CA" sz="2000" dirty="0" err="1"/>
              <a:t>floor</a:t>
            </a:r>
            <a:r>
              <a:rPr lang="fr-CA" sz="2000" dirty="0"/>
              <a:t> – invite 2/3 </a:t>
            </a:r>
            <a:r>
              <a:rPr lang="fr-CA" sz="2000" dirty="0" err="1"/>
              <a:t>individuals</a:t>
            </a:r>
            <a:r>
              <a:rPr lang="fr-CA" sz="2000" dirty="0"/>
              <a:t> to </a:t>
            </a:r>
            <a:r>
              <a:rPr lang="fr-CA" sz="2000" dirty="0" err="1"/>
              <a:t>share</a:t>
            </a:r>
            <a:r>
              <a:rPr lang="fr-CA" sz="2000" dirty="0"/>
              <a:t>…You can use the « </a:t>
            </a:r>
            <a:r>
              <a:rPr lang="fr-CA" sz="2000" dirty="0" err="1"/>
              <a:t>Raise</a:t>
            </a:r>
            <a:r>
              <a:rPr lang="fr-CA" sz="2000" dirty="0"/>
              <a:t> hand </a:t>
            </a:r>
            <a:r>
              <a:rPr lang="fr-CA" sz="2000" dirty="0" err="1"/>
              <a:t>feature</a:t>
            </a:r>
            <a:r>
              <a:rPr lang="fr-CA" sz="2000" dirty="0"/>
              <a:t> » in Teams or use</a:t>
            </a:r>
            <a:r>
              <a:rPr lang="fr-CA" sz="2000" baseline="0" dirty="0"/>
              <a:t> the chat </a:t>
            </a:r>
            <a:r>
              <a:rPr lang="fr-CA" sz="2000" baseline="0" dirty="0" err="1"/>
              <a:t>function</a:t>
            </a:r>
            <a:r>
              <a:rPr lang="fr-CA" sz="2000" baseline="0" dirty="0"/>
              <a:t> </a:t>
            </a:r>
            <a:r>
              <a:rPr lang="fr-CA" sz="2000" dirty="0"/>
              <a:t>to </a:t>
            </a:r>
            <a:r>
              <a:rPr lang="fr-CA" sz="2000" dirty="0" err="1"/>
              <a:t>speak</a:t>
            </a:r>
            <a:r>
              <a:rPr lang="fr-CA" sz="20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CHECK INS with buddy system: Feel free to break yourself into smaller group if finding common time slots or time zones to meet with your entire group is challenging.</a:t>
            </a:r>
            <a:br>
              <a:rPr lang="en-CA" sz="2000" dirty="0"/>
            </a:br>
            <a:r>
              <a:rPr lang="en-CA" sz="2000" baseline="0" dirty="0"/>
              <a:t>Let us know if you need a new group.</a:t>
            </a:r>
            <a:endParaRPr lang="en-US" sz="2000" dirty="0"/>
          </a:p>
          <a:p>
            <a:pPr marL="0" indent="0">
              <a:lnSpc>
                <a:spcPct val="150000"/>
              </a:lnSpc>
              <a:spcBef>
                <a:spcPts val="563"/>
              </a:spcBef>
              <a:spcAft>
                <a:spcPts val="563"/>
              </a:spcAft>
              <a:buFont typeface="Arial" panose="020B0604020202020204" pitchFamily="34" charset="0"/>
              <a:buNone/>
            </a:pPr>
            <a:r>
              <a:rPr lang="en-US" sz="200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fontScale="77500" lnSpcReduction="2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en-US" sz="1200" dirty="0"/>
              <a:t>Today’s intentions: </a:t>
            </a:r>
            <a:br>
              <a:rPr lang="en-US" sz="1200" dirty="0"/>
            </a:br>
            <a:r>
              <a:rPr lang="en-US" sz="1800" dirty="0">
                <a:solidFill>
                  <a:srgbClr val="000000"/>
                </a:solidFill>
                <a:effectLst/>
                <a:latin typeface="Arial" panose="020B0604020202020204" pitchFamily="34" charset="0"/>
                <a:ea typeface="Times New Roman" panose="02020603050405020304" pitchFamily="18" charset="0"/>
              </a:rPr>
              <a:t>Clarity, focus, creativity and compassion: these are the attributes of mindful leadership, Or</a:t>
            </a:r>
            <a:r>
              <a:rPr lang="en-CA" sz="1200" dirty="0"/>
              <a:t> it can also be something personal – whatever speaks to you in this moment. </a:t>
            </a:r>
            <a:endParaRPr lang="en-US" sz="1200" dirty="0"/>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As human beings – </a:t>
            </a:r>
            <a:r>
              <a:rPr lang="en-US" b="1" i="0" dirty="0">
                <a:solidFill>
                  <a:srgbClr val="202124"/>
                </a:solidFill>
                <a:effectLst/>
                <a:latin typeface="Google Sans"/>
              </a:rPr>
              <a:t>Why is it important to know our place in the universe</a:t>
            </a:r>
            <a:endParaRPr lang="en-US" b="1" i="0" dirty="0">
              <a:solidFill>
                <a:srgbClr val="202124"/>
              </a:solidFill>
              <a:effectLst/>
              <a:latin typeface="arial" panose="020B0604020202020204" pitchFamily="34" charset="0"/>
            </a:endParaRPr>
          </a:p>
          <a:p>
            <a:pPr algn="l"/>
            <a:r>
              <a:rPr lang="en-US" b="0" i="0" dirty="0">
                <a:solidFill>
                  <a:srgbClr val="4D5156"/>
                </a:solidFill>
                <a:effectLst/>
                <a:latin typeface="Google Sans"/>
              </a:rPr>
              <a:t>By studying the cosmos beyond our own planet, </a:t>
            </a:r>
            <a:r>
              <a:rPr lang="en-US" b="0" i="0" dirty="0">
                <a:solidFill>
                  <a:srgbClr val="040C28"/>
                </a:solidFill>
                <a:effectLst/>
                <a:latin typeface="Google Sans"/>
              </a:rPr>
              <a:t>we can understand where we came from, where we are going. Philosophical viewpoint that human beings are the central or most significant entities in the world</a:t>
            </a:r>
            <a:r>
              <a:rPr lang="en-US" b="0" i="0" dirty="0">
                <a:solidFill>
                  <a:srgbClr val="4D5156"/>
                </a:solidFill>
                <a:effectLst/>
                <a:latin typeface="Google Sans"/>
              </a:rPr>
              <a:t>. </a:t>
            </a:r>
            <a:endParaRPr lang="en-US"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F0F0F"/>
                </a:solidFill>
                <a:effectLst/>
                <a:latin typeface="Roboto" panose="02000000000000000000" pitchFamily="2" charset="0"/>
              </a:rPr>
              <a:t>We all know that the universe is big. Let's start out by looking at the Earth, and then zoom out to progressively larger and larger structures </a:t>
            </a:r>
            <a:r>
              <a:rPr lang="en-US" b="0" i="0" dirty="0">
                <a:solidFill>
                  <a:srgbClr val="333333"/>
                </a:solidFill>
                <a:effectLst/>
                <a:latin typeface="Lora" pitchFamily="2" charset="0"/>
              </a:rPr>
              <a:t>to an incredible scale, </a:t>
            </a:r>
            <a:r>
              <a:rPr lang="en-US" b="0" i="0" dirty="0">
                <a:solidFill>
                  <a:srgbClr val="0F0F0F"/>
                </a:solidFill>
                <a:effectLst/>
                <a:latin typeface="Roboto" panose="02000000000000000000" pitchFamily="2" charset="0"/>
              </a:rPr>
              <a:t>so that we can see for ourselves where WE Are </a:t>
            </a:r>
            <a:r>
              <a:rPr lang="en-US" b="0" i="0" dirty="0">
                <a:solidFill>
                  <a:srgbClr val="202124"/>
                </a:solidFill>
                <a:effectLst/>
                <a:latin typeface="Google Sans"/>
              </a:rPr>
              <a:t>in totality, </a:t>
            </a:r>
            <a:r>
              <a:rPr lang="en-US" b="0" i="0" dirty="0">
                <a:solidFill>
                  <a:srgbClr val="0F0F0F"/>
                </a:solidFill>
                <a:effectLst/>
                <a:latin typeface="Roboto" panose="02000000000000000000" pitchFamily="2" charset="0"/>
              </a:rPr>
              <a:t>in essence, </a:t>
            </a:r>
            <a:r>
              <a:rPr lang="en-US" b="0" i="0" dirty="0">
                <a:solidFill>
                  <a:srgbClr val="040C28"/>
                </a:solidFill>
                <a:effectLst/>
                <a:latin typeface="Google Sans"/>
              </a:rPr>
              <a:t>the way that everything in the world seems to be organized</a:t>
            </a:r>
            <a:r>
              <a:rPr lang="en-US" b="0" i="0" dirty="0">
                <a:solidFill>
                  <a:srgbClr val="4D5156"/>
                </a:solidFill>
                <a:effectLst/>
                <a:latin typeface="Google Sans"/>
              </a:rPr>
              <a:t>.  We realize that we are infinitely small within the scheme of things. </a:t>
            </a:r>
            <a:endParaRPr lang="en-US" b="0" i="0" dirty="0">
              <a:solidFill>
                <a:srgbClr val="0F0F0F"/>
              </a:solidFill>
              <a:effectLst/>
              <a:latin typeface="Roboto" panose="02000000000000000000" pitchFamily="2" charset="0"/>
            </a:endParaRPr>
          </a:p>
          <a:p>
            <a:r>
              <a:rPr lang="en-US" dirty="0"/>
              <a:t>------------</a:t>
            </a:r>
          </a:p>
          <a:p>
            <a:r>
              <a:rPr lang="en-US" dirty="0"/>
              <a:t>The intent is to offer </a:t>
            </a:r>
            <a:r>
              <a:rPr lang="en-US" b="0" i="0" dirty="0">
                <a:solidFill>
                  <a:srgbClr val="202124"/>
                </a:solidFill>
                <a:effectLst/>
                <a:latin typeface="Google Sans"/>
              </a:rPr>
              <a:t>an overall perspective </a:t>
            </a:r>
            <a:r>
              <a:rPr lang="en-US" dirty="0"/>
              <a:t>– </a:t>
            </a:r>
            <a:r>
              <a:rPr lang="en-US" b="1" i="0" dirty="0">
                <a:solidFill>
                  <a:srgbClr val="0F0F0F"/>
                </a:solidFill>
                <a:effectLst/>
                <a:latin typeface="YouTube Sans"/>
              </a:rPr>
              <a:t>Zooming Out From Earth to the Edge of the “Observable Universe”</a:t>
            </a:r>
          </a:p>
          <a:p>
            <a:r>
              <a:rPr lang="en-US" b="0" i="0" dirty="0">
                <a:solidFill>
                  <a:srgbClr val="0F0F0F"/>
                </a:solidFill>
                <a:effectLst/>
                <a:latin typeface="YouTube Sans"/>
              </a:rPr>
              <a:t>-----------</a:t>
            </a:r>
            <a:br>
              <a:rPr lang="en-US" dirty="0"/>
            </a:br>
            <a:r>
              <a:rPr lang="en-US" dirty="0"/>
              <a:t>Explore the following </a:t>
            </a:r>
            <a:r>
              <a:rPr lang="en-US" b="0" i="0" dirty="0">
                <a:solidFill>
                  <a:srgbClr val="333333"/>
                </a:solidFill>
                <a:effectLst/>
                <a:latin typeface="Open Sans" panose="020B0606030504020204" pitchFamily="34" charset="0"/>
              </a:rPr>
              <a:t>cosmic map, </a:t>
            </a:r>
            <a:r>
              <a:rPr lang="en-US" dirty="0"/>
              <a:t>while mentioning the different titles of structures: </a:t>
            </a:r>
          </a:p>
          <a:p>
            <a:r>
              <a:rPr lang="fr-CA" dirty="0"/>
              <a:t>-Local </a:t>
            </a:r>
            <a:r>
              <a:rPr lang="fr-CA" dirty="0" err="1"/>
              <a:t>superclusters</a:t>
            </a:r>
            <a:endParaRPr lang="fr-CA" dirty="0"/>
          </a:p>
          <a:p>
            <a:r>
              <a:rPr lang="fr-CA" dirty="0"/>
              <a:t>-Laniakea</a:t>
            </a:r>
          </a:p>
          <a:p>
            <a:r>
              <a:rPr lang="fr-CA" dirty="0"/>
              <a:t>-Local group</a:t>
            </a:r>
          </a:p>
          <a:p>
            <a:r>
              <a:rPr lang="fr-CA" dirty="0"/>
              <a:t>-</a:t>
            </a:r>
            <a:r>
              <a:rPr lang="fr-CA" dirty="0" err="1"/>
              <a:t>Milky</a:t>
            </a:r>
            <a:r>
              <a:rPr lang="fr-CA" dirty="0"/>
              <a:t> </a:t>
            </a:r>
            <a:r>
              <a:rPr lang="fr-CA" dirty="0" err="1"/>
              <a:t>Way</a:t>
            </a:r>
            <a:r>
              <a:rPr lang="fr-CA" dirty="0"/>
              <a:t> Galaxy</a:t>
            </a:r>
          </a:p>
          <a:p>
            <a:r>
              <a:rPr lang="fr-FR" dirty="0"/>
              <a:t>-</a:t>
            </a:r>
            <a:r>
              <a:rPr lang="fr-FR" dirty="0" err="1"/>
              <a:t>Closest</a:t>
            </a:r>
            <a:r>
              <a:rPr lang="fr-FR" dirty="0"/>
              <a:t> stars </a:t>
            </a:r>
          </a:p>
          <a:p>
            <a:r>
              <a:rPr lang="fr-FR" dirty="0"/>
              <a:t>-Outer </a:t>
            </a:r>
            <a:r>
              <a:rPr lang="fr-FR" dirty="0" err="1"/>
              <a:t>solar</a:t>
            </a:r>
            <a:r>
              <a:rPr lang="fr-FR" dirty="0"/>
              <a:t> system</a:t>
            </a:r>
          </a:p>
          <a:p>
            <a:r>
              <a:rPr lang="fr-FR" dirty="0"/>
              <a:t>-</a:t>
            </a:r>
            <a:r>
              <a:rPr lang="fr-FR" dirty="0" err="1"/>
              <a:t>Inner</a:t>
            </a:r>
            <a:r>
              <a:rPr lang="fr-FR" dirty="0"/>
              <a:t> </a:t>
            </a:r>
            <a:r>
              <a:rPr lang="fr-FR" dirty="0" err="1"/>
              <a:t>solar</a:t>
            </a:r>
            <a:r>
              <a:rPr lang="fr-FR" dirty="0"/>
              <a:t> system </a:t>
            </a:r>
          </a:p>
          <a:p>
            <a:r>
              <a:rPr lang="fr-CA" dirty="0"/>
              <a:t>-</a:t>
            </a:r>
            <a:r>
              <a:rPr lang="fr-CA" dirty="0" err="1"/>
              <a:t>Earth</a:t>
            </a:r>
            <a:endParaRPr lang="fr-CA" dirty="0"/>
          </a:p>
          <a:p>
            <a:r>
              <a:rPr lang="en-US" b="1" dirty="0"/>
              <a:t>------------</a:t>
            </a:r>
          </a:p>
          <a:p>
            <a:r>
              <a:rPr lang="en-US" b="1"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The </a:t>
            </a:r>
            <a:r>
              <a:rPr lang="fr-CA" sz="1200" dirty="0" err="1"/>
              <a:t>Universe</a:t>
            </a:r>
            <a:r>
              <a:rPr lang="fr-CA" sz="12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hlinkClick r:id="rId3"/>
              </a:rPr>
              <a:t>https://en.wikipedia.org/wiki/Universe</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linkClick r:id="rId4"/>
              </a:rPr>
              <a:t>https://upload.wikimedia.org/wikipedia/commons/4/4a/Location_of_Earth_%283x3-English_Annot-smaller%29.png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Interactive map of the observable universe </a:t>
            </a:r>
            <a:r>
              <a:rPr lang="en-US" b="0" i="0" dirty="0">
                <a:solidFill>
                  <a:srgbClr val="333333"/>
                </a:solidFill>
                <a:effectLst/>
                <a:latin typeface="Open Sans" panose="020B0606030504020204" pitchFamily="34" charset="0"/>
              </a:rPr>
              <a:t>Charts from where you are to the edge of the observable universe </a:t>
            </a:r>
            <a:r>
              <a:rPr lang="en-US" dirty="0"/>
              <a:t>map</a:t>
            </a:r>
            <a:r>
              <a:rPr lang="en-US" b="0" i="0" dirty="0">
                <a:solidFill>
                  <a:srgbClr val="333333"/>
                </a:solidFill>
                <a:effectLst/>
                <a:latin typeface="Open Sans" panose="020B0606030504020204" pitchFamily="34" charset="0"/>
              </a:rPr>
              <a:t>: </a:t>
            </a:r>
            <a:r>
              <a:rPr lang="en-US" dirty="0">
                <a:solidFill>
                  <a:srgbClr val="0000FF"/>
                </a:solidFill>
              </a:rPr>
              <a:t>http://www.atlasoftheuniverse.com/universe.html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Johns Hopkins University: </a:t>
            </a:r>
            <a:r>
              <a:rPr lang="en-US" sz="1200" dirty="0"/>
              <a:t>https://www.youtube.com/watch?v=Oekma9SZMMI</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335260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Continued…As human beings – </a:t>
            </a:r>
            <a:r>
              <a:rPr lang="en-US" b="0" i="0" dirty="0">
                <a:solidFill>
                  <a:srgbClr val="202124"/>
                </a:solidFill>
                <a:effectLst/>
                <a:latin typeface="Google Sans"/>
              </a:rPr>
              <a:t>Why is it important to know our place in the universe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following image, explore from the baseball smallest item or element,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 cells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-Bacteria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-DNA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-Hemoglobin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-Glucose molecule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-Gold atom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 molecule</a:t>
            </a:r>
            <a:endParaRPr lang="fr-FR" dirty="0"/>
          </a:p>
          <a:p>
            <a:r>
              <a:rPr lang="fr-FR" dirty="0"/>
              <a:t>-Liposome, </a:t>
            </a:r>
            <a:r>
              <a:rPr lang="fr-FR" dirty="0" err="1"/>
              <a:t>fullerene</a:t>
            </a:r>
            <a:r>
              <a:rPr lang="fr-FR" dirty="0"/>
              <a:t>, </a:t>
            </a:r>
            <a:r>
              <a:rPr lang="fr-FR" dirty="0" err="1"/>
              <a:t>dendrimer</a:t>
            </a:r>
            <a:r>
              <a:rPr lang="fr-FR" dirty="0"/>
              <a:t>, </a:t>
            </a:r>
            <a:r>
              <a:rPr lang="fr-FR" dirty="0" err="1"/>
              <a:t>carbon</a:t>
            </a:r>
            <a:r>
              <a:rPr lang="fr-FR" dirty="0"/>
              <a:t> nanotube, </a:t>
            </a:r>
            <a:r>
              <a:rPr lang="fr-FR" dirty="0" err="1"/>
              <a:t>graphene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Play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MINS</a:t>
            </a: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Nano World – What</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How small</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- 2 mins</a:t>
            </a: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https://www.youtube.com/watch?v=eyzo9ocbxng"/>
              </a:rPr>
              <a:t>https://www.youtube.com/watch?v=EYzO9OcBxNg</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Nanometer</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5"/>
              </a:rPr>
              <a:t>https://upload.wikimedia.org/wikipedia/commons/a/ae/Comparison_of_nanomaterials_s izes.jpg</a:t>
            </a:r>
            <a:endParaRPr lang="fr-CA" dirty="0"/>
          </a:p>
          <a:p>
            <a:pPr marL="171450" indent="-171450">
              <a:buFont typeface="Arial" panose="020B0604020202020204" pitchFamily="34" charset="0"/>
              <a:buChar char="•"/>
            </a:pPr>
            <a:r>
              <a:rPr lang="en-US" sz="1200" dirty="0">
                <a:hlinkClick r:id="rId6"/>
              </a:rPr>
              <a:t>https://en.wikipedia.org/wiki/Nanotechnology</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key message here is, existing as you are, and being who you are is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may think, what does the whole universe and the nano world has to do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it has to do with “being”, the human side of us, as opposed to the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at the bottom, you see a horizontal line, representing space, time, and beings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is a little dot, representing us, me,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this space represents all of what we saw in the last two slides, the universe, the nano world and everything in between.</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616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t>
            </a:r>
            <a:r>
              <a:rPr lang="en-US" b="1" dirty="0"/>
              <a:t>being present</a:t>
            </a:r>
            <a:endParaRPr lang="en-US" dirty="0"/>
          </a:p>
          <a:p>
            <a:r>
              <a:rPr lang="en-US" b="0" i="0" dirty="0">
                <a:solidFill>
                  <a:srgbClr val="202124"/>
                </a:solidFill>
                <a:effectLst/>
                <a:latin typeface="Google Sans"/>
              </a:rPr>
              <a:t>Being present (or living mindfully) simply means </a:t>
            </a:r>
            <a:r>
              <a:rPr lang="en-US" b="0" i="0" dirty="0">
                <a:solidFill>
                  <a:srgbClr val="040C28"/>
                </a:solidFill>
                <a:effectLst/>
                <a:latin typeface="Google Sans"/>
              </a:rPr>
              <a:t>you're focused and engaged in the here and now, not distracted or mentally absent</a:t>
            </a:r>
            <a:r>
              <a:rPr lang="en-US" b="0" i="0" dirty="0">
                <a:solidFill>
                  <a:srgbClr val="202124"/>
                </a:solidFill>
                <a:effectLst/>
                <a:latin typeface="Google Sans"/>
              </a:rPr>
              <a:t>.</a:t>
            </a:r>
          </a:p>
          <a:p>
            <a:r>
              <a:rPr lang="en-US" b="0" i="0" dirty="0">
                <a:solidFill>
                  <a:srgbClr val="202124"/>
                </a:solidFill>
                <a:effectLst/>
                <a:latin typeface="Google Sans"/>
              </a:rPr>
              <a:t>------</a:t>
            </a:r>
            <a:endParaRPr lang="en-CA" dirty="0"/>
          </a:p>
          <a:p>
            <a:pPr algn="l"/>
            <a:r>
              <a:rPr lang="en-US" b="1" i="0" dirty="0">
                <a:solidFill>
                  <a:srgbClr val="202124"/>
                </a:solidFill>
                <a:effectLst/>
                <a:latin typeface="Google Sans"/>
              </a:rPr>
              <a:t>What is the act of being present</a:t>
            </a:r>
            <a:endParaRPr lang="en-US" b="1" i="0" dirty="0">
              <a:solidFill>
                <a:srgbClr val="202124"/>
              </a:solidFill>
              <a:effectLst/>
              <a:latin typeface="arial" panose="020B0604020202020204" pitchFamily="34" charset="0"/>
            </a:endParaRPr>
          </a:p>
          <a:p>
            <a:pPr algn="l"/>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and engaged with our experience, even if that experience is difficult</a:t>
            </a:r>
            <a:r>
              <a:rPr lang="en-US" b="0" i="0" dirty="0">
                <a:solidFill>
                  <a:srgbClr val="4D5156"/>
                </a:solidFill>
                <a:effectLst/>
                <a:latin typeface="Google Sans"/>
              </a:rPr>
              <a:t>. When we are lost in thought, reliving the past, or going through the motions, it interferes with how we act in the present.</a:t>
            </a:r>
            <a:endParaRPr lang="en-US" b="0" i="0" dirty="0">
              <a:solidFill>
                <a:srgbClr val="202124"/>
              </a:solidFill>
              <a:effectLst/>
              <a:latin typeface="arial" panose="020B0604020202020204" pitchFamily="34" charset="0"/>
            </a:endParaRPr>
          </a:p>
          <a:p>
            <a:r>
              <a:rPr lang="en-CA"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solidFill>
                  <a:srgbClr val="002060"/>
                </a:solidFill>
              </a:rPr>
              <a:t>“</a:t>
            </a:r>
            <a:r>
              <a:rPr lang="en-US" sz="1200" i="1" dirty="0">
                <a:solidFill>
                  <a:srgbClr val="002060"/>
                </a:solidFill>
              </a:rPr>
              <a:t>Wherever You Go, there you are”</a:t>
            </a:r>
          </a:p>
          <a:p>
            <a:pPr algn="l"/>
            <a:r>
              <a:rPr lang="en-US" b="0" i="0" dirty="0">
                <a:solidFill>
                  <a:srgbClr val="231F20"/>
                </a:solidFill>
                <a:effectLst/>
                <a:latin typeface="Proxima Nova"/>
              </a:rPr>
              <a:t>--------</a:t>
            </a:r>
          </a:p>
          <a:p>
            <a:pPr algn="l"/>
            <a:r>
              <a:rPr lang="en-US" b="0" i="0" dirty="0">
                <a:solidFill>
                  <a:srgbClr val="231F20"/>
                </a:solidFill>
                <a:effectLst/>
                <a:latin typeface="Proxima Nova"/>
              </a:rPr>
              <a:t>Each moment in your life has meaning, whether you notice that importance immediately or some time down the line.</a:t>
            </a:r>
          </a:p>
          <a:p>
            <a:pPr algn="l"/>
            <a:r>
              <a:rPr lang="en-US" b="0" i="0" dirty="0">
                <a:solidFill>
                  <a:srgbClr val="231F20"/>
                </a:solidFill>
                <a:effectLst/>
                <a:latin typeface="Proxima Nova"/>
              </a:rPr>
              <a:t>Making the most of life as it happens, rather than wishing for the past or worrying about the future, can improve your quality of life and help you feel </a:t>
            </a:r>
            <a:r>
              <a:rPr lang="en-US" sz="1200" b="0" i="0" kern="1200" dirty="0">
                <a:solidFill>
                  <a:srgbClr val="231F20"/>
                </a:solidFill>
                <a:effectLst/>
                <a:latin typeface="Proxima Nova"/>
                <a:ea typeface="+mn-ea"/>
                <a:cs typeface="+mn-cs"/>
              </a:rPr>
              <a:t>more </a:t>
            </a:r>
            <a:r>
              <a:rPr lang="en-US" sz="1200" b="0" i="0" kern="1200" dirty="0">
                <a:solidFill>
                  <a:srgbClr val="231F20"/>
                </a:solidFill>
                <a:effectLst/>
                <a:latin typeface="Proxima Nova"/>
                <a:ea typeface="+mn-ea"/>
                <a:cs typeface="+mn-cs"/>
                <a:hlinkClick r:id="rId3">
                  <a:extLst>
                    <a:ext uri="{A12FA001-AC4F-418D-AE19-62706E023703}">
                      <ahyp:hlinkClr xmlns:ahyp="http://schemas.microsoft.com/office/drawing/2018/hyperlinkcolor" val="tx"/>
                    </a:ext>
                  </a:extLst>
                </a:hlinkClick>
              </a:rPr>
              <a:t>optimistic</a:t>
            </a:r>
            <a:r>
              <a:rPr lang="en-US" sz="1200" b="0" i="0" kern="1200" dirty="0">
                <a:solidFill>
                  <a:srgbClr val="231F20"/>
                </a:solidFill>
                <a:effectLst/>
                <a:latin typeface="Proxima Nova"/>
                <a:ea typeface="+mn-ea"/>
                <a:cs typeface="+mn-cs"/>
              </a:rPr>
              <a:t> and prepared to face any challenge.</a:t>
            </a:r>
          </a:p>
          <a:p>
            <a:r>
              <a:rPr lang="en-CA" sz="1200" b="0" i="0" kern="1200" dirty="0">
                <a:solidFill>
                  <a:srgbClr val="231F20"/>
                </a:solidFill>
                <a:effectLst/>
                <a:latin typeface="Proxima Nova"/>
                <a:ea typeface="+mn-ea"/>
                <a:cs typeface="+mn-cs"/>
              </a:rPr>
              <a:t>----------</a:t>
            </a:r>
          </a:p>
          <a:p>
            <a:r>
              <a:rPr lang="en-US" b="1" i="0" dirty="0">
                <a:solidFill>
                  <a:srgbClr val="231F20"/>
                </a:solidFill>
                <a:effectLst/>
                <a:latin typeface="Proxima Nova"/>
              </a:rPr>
              <a:t>Key Words:</a:t>
            </a:r>
          </a:p>
          <a:p>
            <a:r>
              <a:rPr lang="en-US" b="0" i="0" dirty="0">
                <a:solidFill>
                  <a:srgbClr val="231F20"/>
                </a:solidFill>
                <a:effectLst/>
                <a:latin typeface="Proxima Nova"/>
              </a:rPr>
              <a:t>Moment-to-moment experience;</a:t>
            </a:r>
          </a:p>
          <a:p>
            <a:r>
              <a:rPr lang="en-US" sz="1200" b="0" dirty="0"/>
              <a:t>Moment-to-Moment Awareness;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31F20"/>
                </a:solidFill>
                <a:effectLst/>
                <a:latin typeface="Proxima Nova"/>
              </a:rPr>
              <a:t>Instead of letting your mind wander;</a:t>
            </a:r>
          </a:p>
          <a:p>
            <a:r>
              <a:rPr lang="en-US" b="0" i="0" dirty="0">
                <a:solidFill>
                  <a:srgbClr val="231F20"/>
                </a:solidFill>
                <a:effectLst/>
                <a:latin typeface="Proxima Nova"/>
              </a:rPr>
              <a:t>If you notice your thoughts wandering, gently bring yourself back to the present — </a:t>
            </a:r>
            <a:r>
              <a:rPr lang="en-US" b="0" i="1" dirty="0">
                <a:solidFill>
                  <a:srgbClr val="231F20"/>
                </a:solidFill>
                <a:effectLst/>
                <a:latin typeface="Proxima Nova"/>
              </a:rPr>
              <a:t>without </a:t>
            </a:r>
            <a:r>
              <a:rPr lang="en-US" b="0" i="0" dirty="0">
                <a:solidFill>
                  <a:srgbClr val="231F20"/>
                </a:solidFill>
                <a:effectLst/>
                <a:latin typeface="Proxima Nova"/>
              </a:rPr>
              <a:t>judgment or</a:t>
            </a:r>
            <a:r>
              <a:rPr lang="en-US" sz="1200" b="0" i="0" kern="1200" dirty="0">
                <a:solidFill>
                  <a:srgbClr val="231F20"/>
                </a:solidFill>
                <a:effectLst/>
                <a:latin typeface="Proxima Nova"/>
                <a:ea typeface="+mn-ea"/>
                <a:cs typeface="+mn-cs"/>
              </a:rPr>
              <a:t> </a:t>
            </a:r>
            <a:r>
              <a:rPr lang="en-US" sz="1200" b="0" i="0" kern="1200" dirty="0">
                <a:solidFill>
                  <a:srgbClr val="231F20"/>
                </a:solidFill>
                <a:effectLst/>
                <a:latin typeface="Proxima Nova"/>
                <a:ea typeface="+mn-ea"/>
                <a:cs typeface="+mn-cs"/>
                <a:hlinkClick r:id="rId4">
                  <a:extLst>
                    <a:ext uri="{A12FA001-AC4F-418D-AE19-62706E023703}">
                      <ahyp:hlinkClr xmlns:ahyp="http://schemas.microsoft.com/office/drawing/2018/hyperlinkcolor" val="tx"/>
                    </a:ext>
                  </a:extLst>
                </a:hlinkClick>
              </a:rPr>
              <a:t>negative self-talk</a:t>
            </a:r>
            <a:endParaRPr lang="en-US" sz="1200" b="0" i="0" kern="1200" dirty="0">
              <a:solidFill>
                <a:srgbClr val="231F20"/>
              </a:solidFill>
              <a:effectLst/>
              <a:latin typeface="Proxima Nova"/>
              <a:ea typeface="+mn-ea"/>
              <a:cs typeface="+mn-cs"/>
            </a:endParaRPr>
          </a:p>
          <a:p>
            <a:pPr algn="l"/>
            <a:r>
              <a:rPr lang="en-US" b="0" i="0" dirty="0">
                <a:solidFill>
                  <a:srgbClr val="231F20"/>
                </a:solidFill>
                <a:effectLst/>
                <a:latin typeface="Proxima Nova"/>
              </a:rPr>
              <a:t>Move mindfully between activities</a:t>
            </a:r>
          </a:p>
          <a:p>
            <a:pPr algn="l"/>
            <a:r>
              <a:rPr lang="en-US" b="0" i="0" dirty="0">
                <a:solidFill>
                  <a:srgbClr val="231F20"/>
                </a:solidFill>
                <a:effectLst/>
                <a:latin typeface="Proxima Nova"/>
              </a:rPr>
              <a:t>Once you finish a task, take a minute or two to rest instead of rushing immediately to the next item on your list.</a:t>
            </a:r>
            <a:endParaRPr lang="en-US" sz="1200" b="0" i="0" kern="1200" dirty="0">
              <a:solidFill>
                <a:srgbClr val="231F20"/>
              </a:solidFill>
              <a:effectLst/>
              <a:latin typeface="Proxima Nova"/>
              <a:ea typeface="+mn-ea"/>
              <a:cs typeface="+mn-cs"/>
            </a:endParaRPr>
          </a:p>
          <a:p>
            <a:r>
              <a:rPr lang="en-US" sz="1200" b="0" i="0" kern="1200" dirty="0">
                <a:solidFill>
                  <a:srgbClr val="231F20"/>
                </a:solidFill>
                <a:effectLst/>
                <a:latin typeface="Proxima Nova"/>
                <a:ea typeface="+mn-ea"/>
                <a:cs typeface="+mn-cs"/>
              </a:rPr>
              <a:t>------------</a:t>
            </a:r>
            <a:endParaRPr lang="en-CA" sz="1200" b="0" i="0" kern="1200" dirty="0">
              <a:solidFill>
                <a:srgbClr val="231F20"/>
              </a:solidFill>
              <a:effectLst/>
              <a:latin typeface="Proxima Nova"/>
              <a:ea typeface="+mn-ea"/>
              <a:cs typeface="+mn-cs"/>
            </a:endParaRPr>
          </a:p>
          <a:p>
            <a:pPr algn="l"/>
            <a:r>
              <a:rPr lang="en-US" b="1" i="0" dirty="0">
                <a:solidFill>
                  <a:srgbClr val="231F20"/>
                </a:solidFill>
                <a:effectLst/>
                <a:latin typeface="Proxima Nova"/>
              </a:rPr>
              <a:t>It can make it easier to manage stress</a:t>
            </a:r>
          </a:p>
          <a:p>
            <a:pPr algn="l"/>
            <a:r>
              <a:rPr lang="en-US" b="0" i="0" dirty="0">
                <a:solidFill>
                  <a:srgbClr val="231F20"/>
                </a:solidFill>
                <a:effectLst/>
                <a:latin typeface="Proxima Nova"/>
              </a:rPr>
              <a:t>Many people respond to emotional distress and uncertainty by disengaging from the source. It can certainly seem counterintuitive to stay present when you feel </a:t>
            </a:r>
            <a:r>
              <a:rPr lang="en-US" sz="1200" b="0" i="0" kern="1200" dirty="0">
                <a:solidFill>
                  <a:srgbClr val="231F20"/>
                </a:solidFill>
                <a:effectLst/>
                <a:latin typeface="Proxima Nova"/>
                <a:ea typeface="+mn-ea"/>
                <a:cs typeface="+mn-cs"/>
                <a:hlinkClick r:id="rId5">
                  <a:extLst>
                    <a:ext uri="{A12FA001-AC4F-418D-AE19-62706E023703}">
                      <ahyp:hlinkClr xmlns:ahyp="http://schemas.microsoft.com/office/drawing/2018/hyperlinkcolor" val="tx"/>
                    </a:ext>
                  </a:extLst>
                </a:hlinkClick>
              </a:rPr>
              <a:t>anxious</a:t>
            </a:r>
            <a:r>
              <a:rPr lang="en-US" sz="1200" b="0" i="0" kern="1200" dirty="0">
                <a:solidFill>
                  <a:srgbClr val="231F20"/>
                </a:solidFill>
                <a:effectLst/>
                <a:latin typeface="Proxima Nova"/>
                <a:ea typeface="+mn-ea"/>
                <a:cs typeface="+mn-cs"/>
              </a:rPr>
              <a:t> </a:t>
            </a:r>
            <a:r>
              <a:rPr lang="en-US" b="0" i="0" dirty="0">
                <a:solidFill>
                  <a:srgbClr val="231F20"/>
                </a:solidFill>
                <a:effectLst/>
                <a:latin typeface="Proxima Nova"/>
              </a:rPr>
              <a:t>or nervous. Distracting yourself from unwanted or unpleasant thoughts can bring short-term relief. But you can’t permanently hide from reality. Acknowledging fears and stress triggers, and working to mindfully accept them, can have more benefit in the long run.</a:t>
            </a:r>
          </a:p>
          <a:p>
            <a:pPr algn="l"/>
            <a:r>
              <a:rPr lang="en-US" b="1" i="0" dirty="0">
                <a:solidFill>
                  <a:srgbClr val="231F20"/>
                </a:solidFill>
                <a:effectLst/>
                <a:latin typeface="Proxima Nova"/>
              </a:rPr>
              <a:t>It may help </a:t>
            </a:r>
            <a:r>
              <a:rPr lang="en-US" sz="1200" b="1" i="0" kern="1200" dirty="0">
                <a:solidFill>
                  <a:srgbClr val="231F20"/>
                </a:solidFill>
                <a:effectLst/>
                <a:latin typeface="Proxima Nova"/>
                <a:ea typeface="+mn-ea"/>
                <a:cs typeface="+mn-cs"/>
              </a:rPr>
              <a:t>relieve mental health symptoms</a:t>
            </a:r>
          </a:p>
          <a:p>
            <a:pPr algn="l"/>
            <a:r>
              <a:rPr lang="en-US" sz="1200" b="0" i="0" kern="1200" dirty="0">
                <a:solidFill>
                  <a:srgbClr val="231F20"/>
                </a:solidFill>
                <a:effectLst/>
                <a:latin typeface="Proxima Nova"/>
                <a:ea typeface="+mn-ea"/>
                <a:cs typeface="+mn-cs"/>
              </a:rPr>
              <a:t>According to </a:t>
            </a:r>
            <a:r>
              <a:rPr lang="en-US" sz="1200" b="0" i="0" u="none" kern="1200" dirty="0">
                <a:solidFill>
                  <a:srgbClr val="231F20"/>
                </a:solidFill>
                <a:effectLst/>
                <a:latin typeface="Proxima Nova"/>
                <a:ea typeface="+mn-ea"/>
                <a:cs typeface="+mn-cs"/>
                <a:hlinkClick r:id="rId6">
                  <a:extLst>
                    <a:ext uri="{A12FA001-AC4F-418D-AE19-62706E023703}">
                      <ahyp:hlinkClr xmlns:ahyp="http://schemas.microsoft.com/office/drawing/2018/hyperlinkcolor" val="tx"/>
                    </a:ext>
                  </a:extLst>
                </a:hlinkClick>
              </a:rPr>
              <a:t>research</a:t>
            </a:r>
            <a:r>
              <a:rPr lang="en-US" sz="1200" b="0" i="0" u="none" kern="1200" dirty="0">
                <a:solidFill>
                  <a:srgbClr val="231F20"/>
                </a:solidFill>
                <a:effectLst/>
                <a:latin typeface="Proxima Nova"/>
                <a:ea typeface="+mn-ea"/>
                <a:cs typeface="+mn-cs"/>
              </a:rPr>
              <a:t> </a:t>
            </a:r>
            <a:r>
              <a:rPr lang="en-US" sz="1200" b="0" i="0" kern="1200" dirty="0">
                <a:solidFill>
                  <a:srgbClr val="231F20"/>
                </a:solidFill>
                <a:effectLst/>
                <a:latin typeface="Proxima Nova"/>
                <a:ea typeface="+mn-ea"/>
                <a:cs typeface="+mn-cs"/>
              </a:rPr>
              <a:t>mindfulness practices, including present-moment awareness, may help reduce symptoms of anxiety and </a:t>
            </a:r>
            <a:r>
              <a:rPr lang="en-US" sz="1200" b="0" i="0" u="none" kern="1200" dirty="0">
                <a:solidFill>
                  <a:srgbClr val="231F20"/>
                </a:solidFill>
                <a:effectLst/>
                <a:latin typeface="Proxima Nova"/>
                <a:ea typeface="+mn-ea"/>
                <a:cs typeface="+mn-cs"/>
                <a:hlinkClick r:id="rId7">
                  <a:extLst>
                    <a:ext uri="{A12FA001-AC4F-418D-AE19-62706E023703}">
                      <ahyp:hlinkClr xmlns:ahyp="http://schemas.microsoft.com/office/drawing/2018/hyperlinkcolor" val="tx"/>
                    </a:ext>
                  </a:extLst>
                </a:hlinkClick>
              </a:rPr>
              <a:t>depression</a:t>
            </a:r>
            <a:r>
              <a:rPr lang="en-US" sz="1200" b="0" i="0" u="none" kern="1200" dirty="0">
                <a:solidFill>
                  <a:srgbClr val="231F20"/>
                </a:solidFill>
                <a:effectLst/>
                <a:latin typeface="Proxima Nova"/>
                <a:ea typeface="+mn-ea"/>
                <a:cs typeface="+mn-cs"/>
              </a:rPr>
              <a:t>.</a:t>
            </a:r>
          </a:p>
          <a:p>
            <a:pPr algn="l"/>
            <a:r>
              <a:rPr lang="en-US" b="0" i="0" dirty="0">
                <a:solidFill>
                  <a:srgbClr val="231F20"/>
                </a:solidFill>
                <a:effectLst/>
                <a:latin typeface="Proxima Nova"/>
              </a:rPr>
              <a:t>When you focus on the present moment, you’re paying attention to the things currently happening. These events might range from joyous to downright heartbreaking (or anywhere in between).</a:t>
            </a:r>
          </a:p>
          <a:p>
            <a:pPr algn="l"/>
            <a:r>
              <a:rPr lang="en-US" b="0" i="0" dirty="0">
                <a:solidFill>
                  <a:srgbClr val="231F20"/>
                </a:solidFill>
                <a:effectLst/>
                <a:latin typeface="Proxima Nova"/>
              </a:rPr>
              <a:t>If you’re going through a tough time, you might understandably wonder how increasing your awareness of these experiences can benefit you.</a:t>
            </a:r>
          </a:p>
          <a:p>
            <a:pPr algn="l"/>
            <a:r>
              <a:rPr lang="en-US" b="0" i="0" dirty="0">
                <a:solidFill>
                  <a:srgbClr val="231F20"/>
                </a:solidFill>
                <a:effectLst/>
                <a:latin typeface="Proxima Nova"/>
              </a:rPr>
              <a:t>Mindfulness helps you recognize anxious or depressed thoughts as just that: thoughts. Eventually, you can learn to recognize these thoughts as you notice them and interrupt their patterns before they trap you in a spiral of distress.</a:t>
            </a:r>
          </a:p>
          <a:p>
            <a:pPr algn="l"/>
            <a:r>
              <a:rPr lang="en-US" b="1" i="0" dirty="0">
                <a:solidFill>
                  <a:srgbClr val="231F20"/>
                </a:solidFill>
                <a:effectLst/>
                <a:latin typeface="Proxima Nova"/>
              </a:rPr>
              <a:t>It can strengthen your relationships</a:t>
            </a:r>
          </a:p>
          <a:p>
            <a:pPr algn="l"/>
            <a:r>
              <a:rPr lang="en-US" b="0" i="0" dirty="0">
                <a:solidFill>
                  <a:srgbClr val="231F20"/>
                </a:solidFill>
                <a:effectLst/>
                <a:latin typeface="Proxima Nova"/>
              </a:rPr>
              <a:t>Ever spent time with a friend or partner who kept looking at their phone or saying, “Sorry, what?” Maybe you’ve been the one to lose the train of a conversation when you had something else on your mind.</a:t>
            </a:r>
          </a:p>
          <a:p>
            <a:pPr marL="0" algn="l" defTabSz="914400" rtl="0" eaLnBrk="1" latinLnBrk="0" hangingPunct="1"/>
            <a:r>
              <a:rPr lang="en-US" b="0" i="0" dirty="0">
                <a:solidFill>
                  <a:srgbClr val="231F20"/>
                </a:solidFill>
                <a:effectLst/>
                <a:latin typeface="Proxima Nova"/>
              </a:rPr>
              <a:t>Everyone gets distracted from time to time, but when this happens often, it can negatively affect</a:t>
            </a:r>
            <a:r>
              <a:rPr lang="en-US" sz="1200" b="0" i="0" kern="1200" dirty="0">
                <a:solidFill>
                  <a:srgbClr val="231F20"/>
                </a:solidFill>
                <a:effectLst/>
                <a:latin typeface="Proxima Nova"/>
                <a:ea typeface="+mn-ea"/>
                <a:cs typeface="+mn-cs"/>
              </a:rPr>
              <a:t> </a:t>
            </a:r>
            <a:r>
              <a:rPr lang="en-US" sz="1200" b="0" i="0" kern="1200" dirty="0">
                <a:solidFill>
                  <a:srgbClr val="231F20"/>
                </a:solidFill>
                <a:effectLst/>
                <a:latin typeface="Proxima Nova"/>
                <a:ea typeface="+mn-ea"/>
                <a:cs typeface="+mn-cs"/>
                <a:hlinkClick r:id="rId8">
                  <a:extLst>
                    <a:ext uri="{A12FA001-AC4F-418D-AE19-62706E023703}">
                      <ahyp:hlinkClr xmlns:ahyp="http://schemas.microsoft.com/office/drawing/2018/hyperlinkcolor" val="tx"/>
                    </a:ext>
                  </a:extLst>
                </a:hlinkClick>
              </a:rPr>
              <a:t>relationships</a:t>
            </a:r>
            <a:r>
              <a:rPr lang="en-US" sz="1200" b="0" i="0" kern="1200" dirty="0">
                <a:solidFill>
                  <a:srgbClr val="231F20"/>
                </a:solidFill>
                <a:effectLst/>
                <a:latin typeface="Proxima Nova"/>
                <a:ea typeface="+mn-ea"/>
                <a:cs typeface="+mn-cs"/>
              </a:rPr>
              <a:t>.</a:t>
            </a:r>
          </a:p>
          <a:p>
            <a:pPr algn="l"/>
            <a:r>
              <a:rPr lang="en-US" b="1" i="0" dirty="0">
                <a:solidFill>
                  <a:srgbClr val="231F20"/>
                </a:solidFill>
                <a:effectLst/>
                <a:latin typeface="Proxima Nova"/>
              </a:rPr>
              <a:t>Where to start</a:t>
            </a:r>
          </a:p>
          <a:p>
            <a:pPr algn="l"/>
            <a:r>
              <a:rPr lang="en-US" b="0" i="0" dirty="0">
                <a:solidFill>
                  <a:srgbClr val="231F20"/>
                </a:solidFill>
                <a:effectLst/>
                <a:latin typeface="Proxima Nova"/>
              </a:rPr>
              <a:t>Committing to being present can feel particularly challenging in turbulent times, especially if you tend toward avoidance as a coping strategy.</a:t>
            </a:r>
          </a:p>
          <a:p>
            <a:pPr algn="l"/>
            <a:r>
              <a:rPr lang="en-US" b="0" i="0" dirty="0">
                <a:solidFill>
                  <a:srgbClr val="231F20"/>
                </a:solidFill>
                <a:effectLst/>
                <a:latin typeface="Proxima Nova"/>
              </a:rPr>
              <a:t>Try thinking of the whole thing like a pair of new shoes: At first, it might seem uncomfortable and not quite right. But over time, you may begin to realize you’re living your days more mindfully without even thinking about it — just like those new shoes eventually start to feel as comfortable as your beloved, worn-out kicks.</a:t>
            </a:r>
          </a:p>
          <a:p>
            <a:pPr algn="l"/>
            <a:r>
              <a:rPr lang="en-US" b="1" i="0" dirty="0">
                <a:solidFill>
                  <a:srgbClr val="231F20"/>
                </a:solidFill>
                <a:effectLst/>
                <a:latin typeface="Proxima Nova"/>
              </a:rPr>
              <a:t>Use your 5 senses for observation</a:t>
            </a:r>
          </a:p>
          <a:p>
            <a:pPr algn="l"/>
            <a:r>
              <a:rPr lang="en-US" b="0" i="0" dirty="0">
                <a:solidFill>
                  <a:srgbClr val="231F20"/>
                </a:solidFill>
                <a:effectLst/>
                <a:latin typeface="Proxima Nova"/>
              </a:rPr>
              <a:t>Most people pay some level of attention to what they see and hear. Ask yourself whether you use your other senses with the same regularity.</a:t>
            </a:r>
          </a:p>
          <a:p>
            <a:pPr algn="l"/>
            <a:r>
              <a:rPr lang="en-US" b="0" i="0" dirty="0">
                <a:solidFill>
                  <a:srgbClr val="231F20"/>
                </a:solidFill>
                <a:effectLst/>
                <a:latin typeface="Proxima Nova"/>
              </a:rPr>
              <a:t>Being more present is often as simple as:</a:t>
            </a:r>
          </a:p>
          <a:p>
            <a:pPr algn="l">
              <a:buFont typeface="Arial" panose="020B0604020202020204" pitchFamily="34" charset="0"/>
              <a:buChar char="•"/>
            </a:pPr>
            <a:r>
              <a:rPr lang="en-US" b="0" i="0" dirty="0">
                <a:solidFill>
                  <a:srgbClr val="231F20"/>
                </a:solidFill>
                <a:effectLst/>
                <a:latin typeface="Proxima Nova"/>
              </a:rPr>
              <a:t>savoring the taste and fragrance of your morning tea or coffee</a:t>
            </a:r>
          </a:p>
          <a:p>
            <a:pPr algn="l">
              <a:buFont typeface="Arial" panose="020B0604020202020204" pitchFamily="34" charset="0"/>
              <a:buChar char="•"/>
            </a:pPr>
            <a:r>
              <a:rPr lang="en-US" b="0" i="0" dirty="0">
                <a:solidFill>
                  <a:srgbClr val="231F20"/>
                </a:solidFill>
                <a:effectLst/>
                <a:latin typeface="Proxima Nova"/>
              </a:rPr>
              <a:t>relishing the softness of your favorite sweater</a:t>
            </a:r>
          </a:p>
          <a:p>
            <a:pPr algn="l">
              <a:buFont typeface="Arial" panose="020B0604020202020204" pitchFamily="34" charset="0"/>
              <a:buChar char="•"/>
            </a:pPr>
            <a:r>
              <a:rPr lang="en-US" b="0" i="0" dirty="0">
                <a:solidFill>
                  <a:srgbClr val="231F20"/>
                </a:solidFill>
                <a:effectLst/>
                <a:latin typeface="Proxima Nova"/>
              </a:rPr>
              <a:t>noting distant sounds, like music, your neighbors’ voices, birdsong, and so on</a:t>
            </a:r>
          </a:p>
          <a:p>
            <a:pPr algn="l">
              <a:buFont typeface="Arial" panose="020B0604020202020204" pitchFamily="34" charset="0"/>
              <a:buChar char="•"/>
            </a:pPr>
            <a:r>
              <a:rPr lang="en-US" b="0" i="0" dirty="0">
                <a:solidFill>
                  <a:srgbClr val="231F20"/>
                </a:solidFill>
                <a:effectLst/>
                <a:latin typeface="Proxima Nova"/>
              </a:rPr>
              <a:t>enjoying the warmth of the water on your skin as you shower or wash your hands</a:t>
            </a:r>
          </a:p>
          <a:p>
            <a:pPr algn="l"/>
            <a:r>
              <a:rPr lang="en-US" b="0" i="0" dirty="0">
                <a:solidFill>
                  <a:srgbClr val="231F20"/>
                </a:solidFill>
                <a:effectLst/>
                <a:latin typeface="Proxima Nova"/>
              </a:rPr>
              <a:t>That old saying “Stop and smell the roses” isn’t bad advice. If you have the ability to use all five senses, practice observing what you feel, smell, or taste.</a:t>
            </a:r>
          </a:p>
          <a:p>
            <a:pPr algn="l"/>
            <a:r>
              <a:rPr lang="en-US" b="1" i="0" dirty="0">
                <a:solidFill>
                  <a:srgbClr val="231F20"/>
                </a:solidFill>
                <a:effectLst/>
                <a:latin typeface="Proxima Nova"/>
              </a:rPr>
              <a:t>Focus on your breath</a:t>
            </a:r>
          </a:p>
          <a:p>
            <a:pPr algn="l"/>
            <a:r>
              <a:rPr lang="en-US" b="0" i="0" dirty="0">
                <a:solidFill>
                  <a:srgbClr val="231F20"/>
                </a:solidFill>
                <a:effectLst/>
                <a:latin typeface="Proxima Nova"/>
              </a:rPr>
              <a:t>Deep breathing and </a:t>
            </a:r>
            <a:r>
              <a:rPr lang="en-US" sz="1200" b="0" i="0" kern="1200" dirty="0">
                <a:solidFill>
                  <a:srgbClr val="231F20"/>
                </a:solidFill>
                <a:effectLst/>
                <a:latin typeface="Proxima Nova"/>
                <a:ea typeface="+mn-ea"/>
                <a:cs typeface="+mn-cs"/>
              </a:rPr>
              <a:t>other </a:t>
            </a:r>
            <a:r>
              <a:rPr lang="en-US" sz="1200" b="0" i="0" kern="1200" dirty="0">
                <a:solidFill>
                  <a:srgbClr val="231F20"/>
                </a:solidFill>
                <a:effectLst/>
                <a:latin typeface="Proxima Nova"/>
                <a:ea typeface="+mn-ea"/>
                <a:cs typeface="+mn-cs"/>
                <a:hlinkClick r:id="rId9">
                  <a:extLst>
                    <a:ext uri="{A12FA001-AC4F-418D-AE19-62706E023703}">
                      <ahyp:hlinkClr xmlns:ahyp="http://schemas.microsoft.com/office/drawing/2018/hyperlinkcolor" val="tx"/>
                    </a:ext>
                  </a:extLst>
                </a:hlinkClick>
              </a:rPr>
              <a:t>breathing exercises</a:t>
            </a:r>
            <a:r>
              <a:rPr lang="en-US" sz="1200" b="0" i="0" kern="1200" dirty="0">
                <a:solidFill>
                  <a:srgbClr val="231F20"/>
                </a:solidFill>
                <a:effectLst/>
                <a:latin typeface="Proxima Nova"/>
                <a:ea typeface="+mn-ea"/>
                <a:cs typeface="+mn-cs"/>
              </a:rPr>
              <a:t> help you remember to take a moment and mindfully connect with your surroundings. You might find these particularly helpful while driving in traffic or during other times of stress. Breathing exercises can help you </a:t>
            </a:r>
            <a:r>
              <a:rPr lang="en-US" sz="1200" b="0" i="0" kern="1200" dirty="0">
                <a:solidFill>
                  <a:srgbClr val="231F20"/>
                </a:solidFill>
                <a:effectLst/>
                <a:latin typeface="Proxima Nova"/>
                <a:ea typeface="+mn-ea"/>
                <a:cs typeface="+mn-cs"/>
                <a:hlinkClick r:id="rId10">
                  <a:extLst>
                    <a:ext uri="{A12FA001-AC4F-418D-AE19-62706E023703}">
                      <ahyp:hlinkClr xmlns:ahyp="http://schemas.microsoft.com/office/drawing/2018/hyperlinkcolor" val="tx"/>
                    </a:ext>
                  </a:extLst>
                </a:hlinkClick>
              </a:rPr>
              <a:t>ground</a:t>
            </a:r>
            <a:r>
              <a:rPr lang="en-US" sz="1200" b="0" i="0" kern="1200" dirty="0">
                <a:solidFill>
                  <a:srgbClr val="231F20"/>
                </a:solidFill>
                <a:effectLst/>
                <a:latin typeface="Proxima Nova"/>
                <a:ea typeface="+mn-ea"/>
                <a:cs typeface="+mn-cs"/>
              </a:rPr>
              <a:t> </a:t>
            </a:r>
            <a:r>
              <a:rPr lang="en-US" b="0" i="0" dirty="0">
                <a:solidFill>
                  <a:srgbClr val="231F20"/>
                </a:solidFill>
                <a:effectLst/>
                <a:latin typeface="Proxima Nova"/>
              </a:rPr>
              <a:t>yourself and help you avoid distracting yourself further by ruminating on worries or picking up your phone.</a:t>
            </a:r>
          </a:p>
          <a:p>
            <a:pPr algn="l"/>
            <a:r>
              <a:rPr lang="en-US" b="1" i="0" dirty="0">
                <a:solidFill>
                  <a:srgbClr val="231F20"/>
                </a:solidFill>
                <a:effectLst/>
                <a:latin typeface="Proxima Nova"/>
              </a:rPr>
              <a:t>Practice gratitude</a:t>
            </a:r>
          </a:p>
          <a:p>
            <a:pPr algn="l"/>
            <a:r>
              <a:rPr lang="en-US" b="0" i="0" dirty="0">
                <a:solidFill>
                  <a:srgbClr val="231F20"/>
                </a:solidFill>
                <a:effectLst/>
                <a:latin typeface="Proxima Nova"/>
              </a:rPr>
              <a:t>It’s a concept that gets thrown around a lot, but practicing gratitude can make a big difference in your ability to remain present. By taking time to embrace and reflect on your appreciation for aspects of your life, you’re also paying more attention to them.</a:t>
            </a:r>
          </a:p>
          <a:p>
            <a:pPr algn="l"/>
            <a:r>
              <a:rPr lang="en-US" b="0" i="0" dirty="0">
                <a:solidFill>
                  <a:srgbClr val="231F20"/>
                </a:solidFill>
                <a:effectLst/>
                <a:latin typeface="Proxima Nova"/>
              </a:rPr>
              <a:t>We often feel grateful for something until we’re in danger of losing it. Maybe your present situation isn’t ideal. You might feel as if you don’t have much to be grateful for.</a:t>
            </a:r>
          </a:p>
          <a:p>
            <a:pPr algn="l"/>
            <a:r>
              <a:rPr lang="en-US" b="0" i="0" dirty="0">
                <a:solidFill>
                  <a:srgbClr val="231F20"/>
                </a:solidFill>
                <a:effectLst/>
                <a:latin typeface="Proxima Nova"/>
              </a:rPr>
              <a:t>But try to recognize small positives, like:</a:t>
            </a:r>
          </a:p>
          <a:p>
            <a:pPr algn="l">
              <a:buFont typeface="Arial" panose="020B0604020202020204" pitchFamily="34" charset="0"/>
              <a:buChar char="•"/>
            </a:pPr>
            <a:r>
              <a:rPr lang="en-US" b="0" i="0" dirty="0">
                <a:solidFill>
                  <a:srgbClr val="231F20"/>
                </a:solidFill>
                <a:effectLst/>
                <a:latin typeface="Proxima Nova"/>
              </a:rPr>
              <a:t>sunshine</a:t>
            </a:r>
          </a:p>
          <a:p>
            <a:pPr algn="l">
              <a:buFont typeface="Arial" panose="020B0604020202020204" pitchFamily="34" charset="0"/>
              <a:buChar char="•"/>
            </a:pPr>
            <a:r>
              <a:rPr lang="en-US" b="0" i="0" dirty="0">
                <a:solidFill>
                  <a:srgbClr val="231F20"/>
                </a:solidFill>
                <a:effectLst/>
                <a:latin typeface="Proxima Nova"/>
              </a:rPr>
              <a:t>your loved ones</a:t>
            </a:r>
          </a:p>
          <a:p>
            <a:pPr algn="l">
              <a:buFont typeface="Arial" panose="020B0604020202020204" pitchFamily="34" charset="0"/>
              <a:buChar char="•"/>
            </a:pPr>
            <a:r>
              <a:rPr lang="en-US" b="0" i="0" dirty="0">
                <a:solidFill>
                  <a:srgbClr val="231F20"/>
                </a:solidFill>
                <a:effectLst/>
                <a:latin typeface="Proxima Nova"/>
              </a:rPr>
              <a:t>working internet</a:t>
            </a:r>
          </a:p>
          <a:p>
            <a:pPr algn="l">
              <a:buFont typeface="Arial" panose="020B0604020202020204" pitchFamily="34" charset="0"/>
              <a:buChar char="•"/>
            </a:pPr>
            <a:r>
              <a:rPr lang="en-US" b="0" i="0" dirty="0">
                <a:solidFill>
                  <a:srgbClr val="231F20"/>
                </a:solidFill>
                <a:effectLst/>
                <a:latin typeface="Proxima Nova"/>
              </a:rPr>
              <a:t>a roof over your head</a:t>
            </a:r>
          </a:p>
          <a:p>
            <a:pPr algn="l"/>
            <a:r>
              <a:rPr lang="en-US" b="1" i="0" dirty="0">
                <a:solidFill>
                  <a:srgbClr val="231F20"/>
                </a:solidFill>
                <a:effectLst/>
                <a:latin typeface="Proxima Nova"/>
              </a:rPr>
              <a:t>Take it to work</a:t>
            </a:r>
          </a:p>
          <a:p>
            <a:pPr algn="l"/>
            <a:r>
              <a:rPr lang="en-US" b="0" i="0" dirty="0">
                <a:solidFill>
                  <a:srgbClr val="231F20"/>
                </a:solidFill>
                <a:effectLst/>
                <a:latin typeface="Proxima Nova"/>
              </a:rPr>
              <a:t>Staying present is key when it comes to managing work-related stress and being productive.</a:t>
            </a:r>
          </a:p>
          <a:p>
            <a:pPr algn="l"/>
            <a:r>
              <a:rPr lang="en-US" b="0" i="0" dirty="0">
                <a:solidFill>
                  <a:srgbClr val="231F20"/>
                </a:solidFill>
                <a:effectLst/>
                <a:latin typeface="Proxima Nova"/>
              </a:rPr>
              <a:t>Your job may not always interest or challenge you, but remaining present can help you stay productive, even when you feel bored.</a:t>
            </a:r>
          </a:p>
          <a:p>
            <a:pPr algn="l"/>
            <a:r>
              <a:rPr lang="en-US" b="1" i="0" dirty="0">
                <a:solidFill>
                  <a:srgbClr val="231F20"/>
                </a:solidFill>
                <a:effectLst/>
                <a:latin typeface="Proxima Nova"/>
              </a:rPr>
              <a:t>Use your break time mindfully</a:t>
            </a:r>
          </a:p>
          <a:p>
            <a:pPr algn="l"/>
            <a:r>
              <a:rPr lang="en-US" b="0" i="0" dirty="0">
                <a:solidFill>
                  <a:srgbClr val="231F20"/>
                </a:solidFill>
                <a:effectLst/>
                <a:latin typeface="Proxima Nova"/>
              </a:rPr>
              <a:t>What’s the first thing you do when you start your break? There’s nothing wrong with checking your phone or grabbing a snack, but give yourself a few minutes for mindfulness first.</a:t>
            </a:r>
          </a:p>
          <a:p>
            <a:pPr algn="l"/>
            <a:r>
              <a:rPr lang="en-US" b="0" i="0" dirty="0">
                <a:solidFill>
                  <a:srgbClr val="231F20"/>
                </a:solidFill>
                <a:effectLst/>
                <a:latin typeface="Proxima Nova"/>
              </a:rPr>
              <a:t>Closing your eyes and doing a quick </a:t>
            </a:r>
            <a:r>
              <a:rPr lang="en-US" sz="1200" b="0" i="0" kern="1200" dirty="0">
                <a:solidFill>
                  <a:srgbClr val="231F20"/>
                </a:solidFill>
                <a:effectLst/>
                <a:latin typeface="Proxima Nova"/>
                <a:ea typeface="+mn-ea"/>
                <a:cs typeface="+mn-cs"/>
                <a:hlinkClick r:id="rId11">
                  <a:extLst>
                    <a:ext uri="{A12FA001-AC4F-418D-AE19-62706E023703}">
                      <ahyp:hlinkClr xmlns:ahyp="http://schemas.microsoft.com/office/drawing/2018/hyperlinkcolor" val="tx"/>
                    </a:ext>
                  </a:extLst>
                </a:hlinkClick>
              </a:rPr>
              <a:t>body scan</a:t>
            </a:r>
            <a:r>
              <a:rPr lang="en-US" sz="1200" b="0" i="0" kern="1200" dirty="0">
                <a:solidFill>
                  <a:srgbClr val="231F20"/>
                </a:solidFill>
                <a:effectLst/>
                <a:latin typeface="Proxima Nova"/>
                <a:ea typeface="+mn-ea"/>
                <a:cs typeface="+mn-cs"/>
              </a:rPr>
              <a:t> </a:t>
            </a:r>
            <a:r>
              <a:rPr lang="en-US" b="0" i="0" dirty="0">
                <a:solidFill>
                  <a:srgbClr val="231F20"/>
                </a:solidFill>
                <a:effectLst/>
                <a:latin typeface="Proxima Nova"/>
              </a:rPr>
              <a:t>can help you note areas of stress or tension. Sometimes, just acknowledging these feelings can help relieve them.</a:t>
            </a:r>
          </a:p>
          <a:p>
            <a:pPr algn="l"/>
            <a:r>
              <a:rPr lang="en-US" b="0" i="0" dirty="0">
                <a:solidFill>
                  <a:srgbClr val="231F20"/>
                </a:solidFill>
                <a:effectLst/>
                <a:latin typeface="Proxima Nova"/>
              </a:rPr>
              <a:t>Take a few deep breaths, imagining stress and tension leaving your body with each exhale.</a:t>
            </a:r>
          </a:p>
          <a:p>
            <a:pPr algn="l"/>
            <a:r>
              <a:rPr lang="en-US" b="0" i="0" dirty="0">
                <a:solidFill>
                  <a:srgbClr val="231F20"/>
                </a:solidFill>
                <a:effectLst/>
                <a:latin typeface="Proxima Nova"/>
              </a:rPr>
              <a:t>Also consider changing up your break by taking a walk. A few minutes outside, feeling fresh air, can help you feel more present and connected.</a:t>
            </a:r>
            <a:endParaRPr lang="en-US" sz="1200" b="0" i="0" kern="1200" dirty="0">
              <a:solidFill>
                <a:srgbClr val="231F20"/>
              </a:solidFill>
              <a:effectLst/>
              <a:latin typeface="Proxima Nova"/>
              <a:ea typeface="+mn-ea"/>
              <a:cs typeface="+mn-cs"/>
            </a:endParaRPr>
          </a:p>
          <a:p>
            <a:r>
              <a:rPr lang="en-CA" dirty="0"/>
              <a:t>------------------------------</a:t>
            </a:r>
          </a:p>
          <a:p>
            <a:r>
              <a:rPr lang="en-CA" dirty="0"/>
              <a:t>Being present is the ultimate goal of being mindful, all of what I do, what I think, and what I feel are aligned and in harmony.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r>
              <a:rPr lang="en-US" dirty="0"/>
              <a:t>Have any of you heard of the concept of </a:t>
            </a:r>
            <a:r>
              <a:rPr lang="en-US" b="1" dirty="0"/>
              <a:t>“</a:t>
            </a:r>
            <a:r>
              <a:rPr lang="en-US" b="1" dirty="0" err="1"/>
              <a:t>Presencing</a:t>
            </a:r>
            <a:r>
              <a:rPr lang="en-US" b="1" dirty="0"/>
              <a:t>” </a:t>
            </a:r>
            <a:r>
              <a:rPr lang="en-US" dirty="0"/>
              <a:t>?</a:t>
            </a:r>
          </a:p>
          <a:p>
            <a:pPr algn="l"/>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concept was co-founded by </a:t>
            </a:r>
            <a:r>
              <a:rPr lang="en-US" b="1" i="0" dirty="0">
                <a:solidFill>
                  <a:srgbClr val="5F6368"/>
                </a:solidFill>
                <a:effectLst/>
                <a:latin typeface="arial" panose="020B0604020202020204" pitchFamily="34" charset="0"/>
              </a:rPr>
              <a:t>Otto </a:t>
            </a:r>
            <a:r>
              <a:rPr lang="en-US" b="1" i="0" dirty="0" err="1">
                <a:solidFill>
                  <a:srgbClr val="5F6368"/>
                </a:solidFill>
                <a:effectLst/>
                <a:latin typeface="arial" panose="020B0604020202020204" pitchFamily="34" charset="0"/>
              </a:rPr>
              <a:t>Scharmer</a:t>
            </a:r>
            <a:r>
              <a:rPr lang="en-US" b="0" i="0" dirty="0">
                <a:solidFill>
                  <a:srgbClr val="4D5156"/>
                </a:solidFill>
                <a:effectLst/>
                <a:latin typeface="arial" panose="020B0604020202020204" pitchFamily="34" charset="0"/>
              </a:rPr>
              <a:t>, co-founder of the </a:t>
            </a:r>
            <a:r>
              <a:rPr lang="en-US" b="1" i="0" dirty="0" err="1">
                <a:solidFill>
                  <a:srgbClr val="4D5156"/>
                </a:solidFill>
                <a:effectLst/>
                <a:latin typeface="arial" panose="020B0604020202020204" pitchFamily="34" charset="0"/>
              </a:rPr>
              <a:t>Presencing</a:t>
            </a:r>
            <a:r>
              <a:rPr lang="en-US" b="1" i="0" dirty="0">
                <a:solidFill>
                  <a:srgbClr val="4D5156"/>
                </a:solidFill>
                <a:effectLst/>
                <a:latin typeface="arial" panose="020B0604020202020204" pitchFamily="34" charset="0"/>
              </a:rPr>
              <a:t> Institute</a:t>
            </a:r>
            <a:r>
              <a:rPr lang="en-US" b="0" i="0" dirty="0">
                <a:solidFill>
                  <a:srgbClr val="4D5156"/>
                </a:solidFill>
                <a:effectLst/>
                <a:latin typeface="arial" panose="020B0604020202020204" pitchFamily="34" charset="0"/>
              </a:rPr>
              <a:t>, and an </a:t>
            </a:r>
            <a:r>
              <a:rPr lang="en-US" b="0" i="0" dirty="0" err="1">
                <a:solidFill>
                  <a:srgbClr val="4D5156"/>
                </a:solidFill>
                <a:effectLst/>
                <a:latin typeface="arial" panose="020B0604020202020204" pitchFamily="34" charset="0"/>
              </a:rPr>
              <a:t>american</a:t>
            </a:r>
            <a:r>
              <a:rPr lang="en-US" b="0" i="0" dirty="0">
                <a:solidFill>
                  <a:srgbClr val="4D5156"/>
                </a:solidFill>
                <a:effectLst/>
                <a:latin typeface="arial" panose="020B0604020202020204" pitchFamily="34" charset="0"/>
              </a:rPr>
              <a:t> academic author senior lecturer. And action researcher who co-creates pathways of transformation for individuals, institutions, and larger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To create an action research platform at the intersection of science, consciousness, and profound social and organizational change.</a:t>
            </a:r>
            <a:endParaRPr lang="en-US"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The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and</a:t>
            </a:r>
            <a:r>
              <a:rPr lang="en-US" b="1" i="0" dirty="0">
                <a:solidFill>
                  <a:srgbClr val="000000"/>
                </a:solidFill>
                <a:effectLst/>
                <a:latin typeface="Roboto" panose="02000000000000000000" pitchFamily="2" charset="0"/>
              </a:rPr>
              <a:t> </a:t>
            </a:r>
            <a:r>
              <a:rPr lang="en-US" b="1" dirty="0"/>
              <a:t>The </a:t>
            </a:r>
            <a:r>
              <a:rPr lang="en-US" b="1" i="0" dirty="0">
                <a:solidFill>
                  <a:srgbClr val="000000"/>
                </a:solidFill>
                <a:effectLst/>
                <a:latin typeface="Roboto" panose="02000000000000000000" pitchFamily="2" charset="0"/>
              </a:rPr>
              <a:t>U-school for Transformation</a:t>
            </a:r>
            <a:endParaRPr lang="en-US" dirty="0"/>
          </a:p>
          <a:p>
            <a:pPr algn="l"/>
            <a:r>
              <a:rPr lang="en-US" b="0" i="0" u="sng" dirty="0">
                <a:solidFill>
                  <a:srgbClr val="000000"/>
                </a:solidFill>
                <a:effectLst/>
                <a:latin typeface="Roboto" panose="02000000000000000000" pitchFamily="2" charset="0"/>
              </a:rPr>
              <a:t>The </a:t>
            </a:r>
            <a:r>
              <a:rPr lang="en-US" b="0" i="0" u="sng" dirty="0" err="1">
                <a:solidFill>
                  <a:srgbClr val="000000"/>
                </a:solidFill>
                <a:effectLst/>
                <a:latin typeface="Roboto" panose="02000000000000000000" pitchFamily="2" charset="0"/>
              </a:rPr>
              <a:t>Presencing</a:t>
            </a:r>
            <a:r>
              <a:rPr lang="en-US" b="0" i="0" u="sng"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is the holding entity that maintains the governance of </a:t>
            </a:r>
            <a:r>
              <a:rPr lang="en-US" b="0" i="0" u="sng" dirty="0">
                <a:solidFill>
                  <a:srgbClr val="000000"/>
                </a:solidFill>
                <a:effectLst/>
                <a:latin typeface="Roboto" panose="02000000000000000000" pitchFamily="2" charset="0"/>
              </a:rPr>
              <a:t>The U-school </a:t>
            </a:r>
            <a:r>
              <a:rPr lang="en-US" b="0" i="0" dirty="0">
                <a:solidFill>
                  <a:srgbClr val="000000"/>
                </a:solidFill>
                <a:effectLst/>
                <a:latin typeface="Roboto" panose="02000000000000000000" pitchFamily="2" charset="0"/>
              </a:rPr>
              <a:t>and other initiatives supporting awareness-based systems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i="0" dirty="0">
                <a:solidFill>
                  <a:srgbClr val="000000"/>
                </a:solidFill>
                <a:effectLst/>
                <a:latin typeface="Roboto" panose="02000000000000000000" pitchFamily="2" charset="0"/>
              </a:rPr>
              <a:t>U-school for Transformation: </a:t>
            </a:r>
            <a:r>
              <a:rPr lang="en-US" b="0" i="0" dirty="0">
                <a:solidFill>
                  <a:srgbClr val="000000"/>
                </a:solidFill>
                <a:effectLst/>
                <a:latin typeface="Roboto" panose="02000000000000000000" pitchFamily="2" charset="0"/>
              </a:rPr>
              <a:t>Our curriculum blends</a:t>
            </a:r>
            <a:r>
              <a:rPr lang="en-US" b="1" i="1"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systems thinking, action learning, social arts, awareness-based practices and multi-sector learning and collaboration.</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the blending of sensing and presence, means to connect from the Source of the highest future possibility and to bring it into the now. </a:t>
            </a: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happens when our perception begins to happen from the source of our emerging future. The boundaries between three types of presence collapse: the presence of the past (current field), the presence of the future (the emerging field of the future), and the presence of one’s authentic Self. When this co-presence, or merging of the three types of presence, begins to resonate, we experience a profound shift, a change of the place from which we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FFFF"/>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We can choose to operate from a closed mind, closed heart, and closed will, or we can choose to operate from an open mind, open heart, and open will. Accordingly, our actions give rise to a social field of self-destruction (</a:t>
            </a:r>
            <a:r>
              <a:rPr lang="en-US" b="1" i="1"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of collective creativity (</a:t>
            </a:r>
            <a:r>
              <a:rPr lang="en-US" b="1" i="1"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So, what are the conditions that determine whether a person or community activates the field of </a:t>
            </a:r>
            <a:r>
              <a:rPr lang="en-US" b="1" i="0"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a:t>
            </a:r>
            <a:r>
              <a:rPr lang="en-US" b="1"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Whether we collectively enact a social architecture of separation or connection? In essence, the difference is about a </a:t>
            </a:r>
            <a:r>
              <a:rPr lang="en-US" b="1" i="0" dirty="0">
                <a:solidFill>
                  <a:srgbClr val="328CA9"/>
                </a:solidFill>
                <a:effectLst/>
                <a:latin typeface="Roboto" panose="02000000000000000000" pitchFamily="2" charset="0"/>
              </a:rPr>
              <a:t>shift of the heart</a:t>
            </a:r>
            <a:r>
              <a:rPr lang="en-US" b="0" i="0" dirty="0">
                <a:solidFill>
                  <a:srgbClr val="000000"/>
                </a:solidFill>
                <a:effectLst/>
                <a:latin typeface="Roboto" panose="02000000000000000000" pitchFamily="2" charset="0"/>
              </a:rPr>
              <a:t> on the level of the individual and the collective.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a:t>
            </a:r>
          </a:p>
          <a:p>
            <a:pPr algn="l"/>
            <a:r>
              <a:rPr lang="en-US" b="0" i="0" dirty="0">
                <a:solidFill>
                  <a:srgbClr val="000000"/>
                </a:solidFill>
                <a:effectLst/>
                <a:latin typeface="Roboto" panose="02000000000000000000" pitchFamily="2" charset="0"/>
              </a:rPr>
              <a:t>There are </a:t>
            </a:r>
            <a:r>
              <a:rPr lang="en-US" b="1" i="0" dirty="0">
                <a:solidFill>
                  <a:srgbClr val="000000"/>
                </a:solidFill>
                <a:effectLst/>
                <a:latin typeface="Roboto" panose="02000000000000000000" pitchFamily="2" charset="0"/>
              </a:rPr>
              <a:t>three different responses </a:t>
            </a:r>
            <a:r>
              <a:rPr lang="en-US" b="0" i="0" dirty="0">
                <a:solidFill>
                  <a:srgbClr val="000000"/>
                </a:solidFill>
                <a:effectLst/>
                <a:latin typeface="Roboto" panose="02000000000000000000" pitchFamily="2" charset="0"/>
              </a:rPr>
              <a:t>to disruption that are playing out in all sectors and systems in the present 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1 | Muddling through:</a:t>
            </a:r>
            <a:r>
              <a:rPr lang="en-US" b="0" i="0" dirty="0">
                <a:solidFill>
                  <a:srgbClr val="000000"/>
                </a:solidFill>
                <a:effectLst/>
                <a:latin typeface="Roboto" panose="02000000000000000000" pitchFamily="2" charset="0"/>
              </a:rPr>
              <a:t> downloading (maintaining the status quo), doing nothing.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2 | Moving backward:</a:t>
            </a:r>
            <a:r>
              <a:rPr lang="en-US" b="0" i="0" dirty="0">
                <a:solidFill>
                  <a:srgbClr val="000000"/>
                </a:solidFill>
                <a:effectLst/>
                <a:latin typeface="Roboto" panose="02000000000000000000" pitchFamily="2" charset="0"/>
              </a:rPr>
              <a:t> the system is broken and that we need to orient ourselves backward. It operates on the closing of the mind, heart, and will, </a:t>
            </a:r>
            <a:r>
              <a:rPr lang="en-US" b="0" i="1" dirty="0">
                <a:solidFill>
                  <a:srgbClr val="000000"/>
                </a:solidFill>
                <a:effectLst/>
                <a:latin typeface="Roboto" panose="02000000000000000000" pitchFamily="2" charset="0"/>
              </a:rPr>
              <a:t>i.e., the amplification of prejudice, ignorance, hate, and fear.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3 | Moving forward:</a:t>
            </a:r>
            <a:r>
              <a:rPr lang="en-US" b="0" i="0" dirty="0">
                <a:solidFill>
                  <a:srgbClr val="000000"/>
                </a:solidFill>
                <a:effectLst/>
                <a:latin typeface="Roboto" panose="02000000000000000000" pitchFamily="2" charset="0"/>
              </a:rPr>
              <a:t> leaning into the unknown to co-sense and co-create the future. </a:t>
            </a:r>
            <a:r>
              <a:rPr lang="en-US" b="0" i="0" dirty="0" err="1">
                <a:solidFill>
                  <a:srgbClr val="000000"/>
                </a:solidFill>
                <a:effectLst/>
                <a:latin typeface="Roboto" panose="02000000000000000000" pitchFamily="2" charset="0"/>
              </a:rPr>
              <a:t>Byleaning</a:t>
            </a:r>
            <a:r>
              <a:rPr lang="en-US" b="0" i="0" dirty="0">
                <a:solidFill>
                  <a:srgbClr val="000000"/>
                </a:solidFill>
                <a:effectLst/>
                <a:latin typeface="Roboto" panose="02000000000000000000" pitchFamily="2" charset="0"/>
              </a:rPr>
              <a:t> forward into the unknown, by sensing and actualizing the future that wants to emerge. To do that you need three critical capacities: </a:t>
            </a:r>
            <a:r>
              <a:rPr lang="en-US" b="0" i="1" dirty="0">
                <a:solidFill>
                  <a:srgbClr val="000000"/>
                </a:solidFill>
                <a:effectLst/>
                <a:latin typeface="Roboto" panose="02000000000000000000" pitchFamily="2" charset="0"/>
              </a:rPr>
              <a:t>listening and curiosity</a:t>
            </a:r>
            <a:r>
              <a:rPr lang="en-US" b="0" i="0" dirty="0">
                <a:solidFill>
                  <a:srgbClr val="000000"/>
                </a:solidFill>
                <a:effectLst/>
                <a:latin typeface="Roboto" panose="02000000000000000000" pitchFamily="2" charset="0"/>
              </a:rPr>
              <a:t> (an open mind), </a:t>
            </a:r>
            <a:r>
              <a:rPr lang="en-US" b="0" i="1" dirty="0">
                <a:solidFill>
                  <a:srgbClr val="000000"/>
                </a:solidFill>
                <a:effectLst/>
                <a:latin typeface="Roboto" panose="02000000000000000000" pitchFamily="2" charset="0"/>
              </a:rPr>
              <a:t>empathy and compassion</a:t>
            </a:r>
            <a:r>
              <a:rPr lang="en-US" b="0" i="0" dirty="0">
                <a:solidFill>
                  <a:srgbClr val="000000"/>
                </a:solidFill>
                <a:effectLst/>
                <a:latin typeface="Roboto" panose="02000000000000000000" pitchFamily="2" charset="0"/>
              </a:rPr>
              <a:t> (an open heart), as well as </a:t>
            </a:r>
            <a:r>
              <a:rPr lang="en-US" b="0" i="1" dirty="0">
                <a:solidFill>
                  <a:srgbClr val="000000"/>
                </a:solidFill>
                <a:effectLst/>
                <a:latin typeface="Roboto" panose="02000000000000000000" pitchFamily="2" charset="0"/>
              </a:rPr>
              <a:t>confidence and courage</a:t>
            </a:r>
            <a:r>
              <a:rPr lang="en-US" b="0" i="0" dirty="0">
                <a:solidFill>
                  <a:srgbClr val="000000"/>
                </a:solidFill>
                <a:effectLst/>
                <a:latin typeface="Roboto" panose="02000000000000000000" pitchFamily="2" charset="0"/>
              </a:rPr>
              <a:t> (an open will).  </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Theory U also uses </a:t>
            </a: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dirty="0"/>
              <a:t>which is very simple yet very innovative dynamic, by incorporating theatrical movements and other concepts or elements, accesses the intuition, making visible aspects otherwise overseen, creating profound and transformative change.</a:t>
            </a:r>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Social </a:t>
            </a:r>
            <a:r>
              <a:rPr lang="en-US" sz="1200" dirty="0" err="1">
                <a:solidFill>
                  <a:srgbClr val="253743"/>
                </a:solidFill>
              </a:rPr>
              <a:t>presencing</a:t>
            </a:r>
            <a:r>
              <a:rPr lang="en-US" sz="1200" dirty="0">
                <a:solidFill>
                  <a:srgbClr val="253743"/>
                </a:solidFill>
              </a:rPr>
              <a:t> theatre is not theater in the conventional sense, it uses simple body postures and movements to dissolve limiting concepts, to communicate directly, to access intuition, and to make visible both current reality, and the deeper, often invisible, and leverage points for creating profound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b="0" i="0" dirty="0">
                <a:solidFill>
                  <a:srgbClr val="000000"/>
                </a:solidFill>
                <a:effectLst/>
                <a:latin typeface="Roboto" panose="02000000000000000000" pitchFamily="2" charset="0"/>
              </a:rPr>
              <a:t>where participants can cultivate personal embodied presence through guided practices that include mindfulness, movement and reflection.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can provide a strong ground for sensing into ourselves and into our contexts, leading to fresh insights, an ability to prototype creative ways of moving forward, and the courage to extend kindness and compassion to the systems and communities we care so deeply about. intensive training in applying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expertise to enable shifts in the social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Visual Practice (VP) </a:t>
            </a:r>
            <a:r>
              <a:rPr lang="en-US" b="0" i="0" dirty="0">
                <a:solidFill>
                  <a:srgbClr val="000000"/>
                </a:solidFill>
                <a:effectLst/>
                <a:latin typeface="Roboto" panose="02000000000000000000" pitchFamily="2" charset="0"/>
              </a:rPr>
              <a:t>is a field of work that weaves together the disciplines of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Theory U, systems thinking, and dialogue with “scribing”</a:t>
            </a:r>
            <a:r>
              <a:rPr lang="en-US" b="0" i="0" dirty="0">
                <a:solidFill>
                  <a:srgbClr val="000000"/>
                </a:solidFill>
                <a:effectLst/>
                <a:latin typeface="Roboto" panose="02000000000000000000" pitchFamily="2" charset="0"/>
              </a:rPr>
              <a:t>. It is a 2-dimensional social art that helps systems see and sense their reality and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These methods stand for deeper levels of listening and scribing, shining light on relationships, root causes, and energy that is felt. It is always done in service of a group, to 'presence' what a group or a social system wants to express, and then make it visible. The drawing establishes connections within content, aids with insight, and supports decision making.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3"/>
              </a:rPr>
              <a:t>https://ottoscharmer.com/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3"/>
              </a:rPr>
              <a:t>https://www.u-school.org/presencing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https://www.presencing.com/theoryu</a:t>
            </a:r>
            <a:r>
              <a:rPr lang="en-CA" sz="1200" dirty="0"/>
              <a:t> </a:t>
            </a:r>
            <a:endParaRPr lang="en-CA" sz="1200" dirty="0">
              <a:hlinkClick r:id="rId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https://www.presencing.com/overview</a:t>
            </a:r>
            <a:endParaRPr lang="en-US" sz="1200" dirty="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3"/>
              </a:rPr>
              <a:t>https://www.presencing.org/aboutus/spt</a:t>
            </a:r>
            <a:r>
              <a:rPr lang="en-US" sz="1200" dirty="0">
                <a:solidFill>
                  <a:srgbClr val="253743"/>
                </a:solidFill>
                <a:latin typeface="PT Sans"/>
              </a:rPr>
              <a:t> </a:t>
            </a:r>
            <a:endParaRPr lang="en-CA" sz="1200" dirty="0">
              <a:hlinkClick r:id="rId6"/>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https://www.presencing.org/#/aboutus/theory-u</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3"/>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a:t>
            </a:r>
            <a:r>
              <a:rPr lang="nl-NL" sz="1700" dirty="0" err="1"/>
              <a:t>Siegel</a:t>
            </a:r>
            <a:r>
              <a:rPr lang="nl-NL" sz="1700" dirty="0"/>
              <a:t>: “Me + We = </a:t>
            </a:r>
            <a:r>
              <a:rPr lang="nl-NL" sz="1700" dirty="0" err="1"/>
              <a:t>Mwe</a:t>
            </a:r>
            <a:r>
              <a:rPr lang="nl-NL" sz="1700" dirty="0"/>
              <a:t>” </a:t>
            </a:r>
            <a:r>
              <a:rPr lang="en-CA" sz="1200" dirty="0">
                <a:hlinkClick r:id="rId7"/>
              </a:rPr>
              <a:t>https://www.youtube.com/watch?v=uo8Yo4U</a:t>
            </a:r>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454194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2023-06-06</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3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2023-06-06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655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2023-06-06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56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2023-06-06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1892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2023-06-06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656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2023-06-06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842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2023-06-06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51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2023-06-06</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50883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2023-06-06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5477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2023-06-06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950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2023-06-06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922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2023-06-06</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74056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7.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soundcloud.com/mindfulmagazine/5-minute-breathing-meditation" TargetMode="External"/><Relationship Id="rId13" Type="http://schemas.openxmlformats.org/officeDocument/2006/relationships/hyperlink" Target="https://soundcloud.com/mindfullivingcoach/self-compassion-meditation" TargetMode="External"/><Relationship Id="rId18" Type="http://schemas.openxmlformats.org/officeDocument/2006/relationships/hyperlink" Target="https://craoi.com/mindful-eating/" TargetMode="External"/><Relationship Id="rId3" Type="http://schemas.openxmlformats.org/officeDocument/2006/relationships/hyperlink" Target="https://www.headspace.com/meditation/body-scan" TargetMode="External"/><Relationship Id="rId7" Type="http://schemas.openxmlformats.org/officeDocument/2006/relationships/hyperlink" Target="https://www.headspace.com/meditation/basic-meditation" TargetMode="External"/><Relationship Id="rId12" Type="http://schemas.openxmlformats.org/officeDocument/2006/relationships/hyperlink" Target="https://self-compassion.org/wp-content/uploads/2020/08/self-compassion.break__01-cleanedbydan.mp3" TargetMode="External"/><Relationship Id="rId17" Type="http://schemas.openxmlformats.org/officeDocument/2006/relationships/hyperlink" Target="https://declutterthemind.com/guided-meditation/mindful-eating/" TargetMode="External"/><Relationship Id="rId2" Type="http://schemas.openxmlformats.org/officeDocument/2006/relationships/notesSlide" Target="../notesSlides/notesSlide16.xml"/><Relationship Id="rId16" Type="http://schemas.openxmlformats.org/officeDocument/2006/relationships/hyperlink" Target="https://www.headspace.com/mindfulness/mindful-eating" TargetMode="External"/><Relationship Id="rId20" Type="http://schemas.openxmlformats.org/officeDocument/2006/relationships/hyperlink" Target="https://www.youtube.com/watch?v=2SbM22-bLKk" TargetMode="External"/><Relationship Id="rId1" Type="http://schemas.openxmlformats.org/officeDocument/2006/relationships/slideLayout" Target="../slideLayouts/slideLayout2.xml"/><Relationship Id="rId6" Type="http://schemas.openxmlformats.org/officeDocument/2006/relationships/hyperlink" Target="https://www.headspace.com/meditation/compassion" TargetMode="External"/><Relationship Id="rId11" Type="http://schemas.openxmlformats.org/officeDocument/2006/relationships/hyperlink" Target="https://self-compassion.org/category/exercises/" TargetMode="External"/><Relationship Id="rId5" Type="http://schemas.openxmlformats.org/officeDocument/2006/relationships/hyperlink" Target="https://soundcloud.com/dharma-gus/15-min-body-scan-augusta-mbsr" TargetMode="External"/><Relationship Id="rId15" Type="http://schemas.openxmlformats.org/officeDocument/2006/relationships/hyperlink" Target="https://www.tarabrach.com/brief-meditation-5-minute/" TargetMode="External"/><Relationship Id="rId10" Type="http://schemas.openxmlformats.org/officeDocument/2006/relationships/hyperlink" Target="https://mindfulnessexercises.com/mindfulness-exercises-for-loving-kindness-compassion/" TargetMode="External"/><Relationship Id="rId19" Type="http://schemas.openxmlformats.org/officeDocument/2006/relationships/hyperlink" Target="https://health.clevelandclinic.org/mindlessly-snacking-again-try-these-3-simple-mindful-eating-exercises/" TargetMode="External"/><Relationship Id="rId4" Type="http://schemas.openxmlformats.org/officeDocument/2006/relationships/hyperlink" Target="https://www.youtube.com/watch?v=67a5mivYzXg"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awakeningcompassion/awakening-compassion-class-4"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headspace.com/meditation/compassion" TargetMode="External"/><Relationship Id="rId13" Type="http://schemas.openxmlformats.org/officeDocument/2006/relationships/hyperlink" Target="https://self-compassion.org/category/exercises/" TargetMode="External"/><Relationship Id="rId18" Type="http://schemas.openxmlformats.org/officeDocument/2006/relationships/hyperlink" Target="https://www.youtube.com/watch?v=2SbM22-bLKk" TargetMode="External"/><Relationship Id="rId3" Type="http://schemas.openxmlformats.org/officeDocument/2006/relationships/image" Target="../media/image42.png"/><Relationship Id="rId21" Type="http://schemas.openxmlformats.org/officeDocument/2006/relationships/hyperlink" Target="https://craoi.com/mindful-eating/" TargetMode="External"/><Relationship Id="rId7" Type="http://schemas.openxmlformats.org/officeDocument/2006/relationships/hyperlink" Target="https://soundcloud.com/dharma-gus/15-min-body-scan-augusta-mbsr" TargetMode="External"/><Relationship Id="rId12" Type="http://schemas.openxmlformats.org/officeDocument/2006/relationships/hyperlink" Target="https://mindfulnessexercises.com/mindfulness-exercises-for-loving-kindness-compassion/" TargetMode="External"/><Relationship Id="rId17" Type="http://schemas.openxmlformats.org/officeDocument/2006/relationships/hyperlink" Target="https://www.tarabrach.com/brief-meditation-5-minute/" TargetMode="External"/><Relationship Id="rId2" Type="http://schemas.openxmlformats.org/officeDocument/2006/relationships/notesSlide" Target="../notesSlides/notesSlide17.xml"/><Relationship Id="rId16" Type="http://schemas.openxmlformats.org/officeDocument/2006/relationships/hyperlink" Target="https://soundcloud.com/awakeningcompassion/awakening-compassion-class-4" TargetMode="External"/><Relationship Id="rId20" Type="http://schemas.openxmlformats.org/officeDocument/2006/relationships/hyperlink" Target="https://declutterthemind.com/guided-meditation/mindful-eating/" TargetMode="External"/><Relationship Id="rId1" Type="http://schemas.openxmlformats.org/officeDocument/2006/relationships/slideLayout" Target="../slideLayouts/slideLayout2.xml"/><Relationship Id="rId6" Type="http://schemas.openxmlformats.org/officeDocument/2006/relationships/hyperlink" Target="https://www.youtube.com/watch?v=67a5mivYzXg" TargetMode="External"/><Relationship Id="rId11" Type="http://schemas.openxmlformats.org/officeDocument/2006/relationships/hyperlink" Target="https://www.rightlifeproject.com/meditate" TargetMode="External"/><Relationship Id="rId5" Type="http://schemas.openxmlformats.org/officeDocument/2006/relationships/hyperlink" Target="https://www.headspace.com/meditation/body-scan" TargetMode="External"/><Relationship Id="rId15" Type="http://schemas.openxmlformats.org/officeDocument/2006/relationships/hyperlink" Target="https://soundcloud.com/mindfullivingcoach/self-compassion-meditation" TargetMode="External"/><Relationship Id="rId23" Type="http://schemas.openxmlformats.org/officeDocument/2006/relationships/image" Target="../media/image43.jpeg"/><Relationship Id="rId10" Type="http://schemas.openxmlformats.org/officeDocument/2006/relationships/hyperlink" Target="https://soundcloud.com/mindfulmagazine/5-minute-breathing-meditation" TargetMode="External"/><Relationship Id="rId19" Type="http://schemas.openxmlformats.org/officeDocument/2006/relationships/hyperlink" Target="https://www.headspace.com/mindfulness/mindful-eating" TargetMode="External"/><Relationship Id="rId4" Type="http://schemas.microsoft.com/office/2007/relationships/hdphoto" Target="../media/hdphoto5.wdp"/><Relationship Id="rId9" Type="http://schemas.openxmlformats.org/officeDocument/2006/relationships/hyperlink" Target="https://www.headspace.com/meditation/basic-meditation" TargetMode="External"/><Relationship Id="rId14" Type="http://schemas.openxmlformats.org/officeDocument/2006/relationships/hyperlink" Target="https://self-compassion.org/wp-content/uploads/2020/08/self-compassion.break__01-cleanedbydan.mp3" TargetMode="External"/><Relationship Id="rId22" Type="http://schemas.openxmlformats.org/officeDocument/2006/relationships/hyperlink" Target="https://health.clevelandclinic.org/mindlessly-snacking-again-try-these-3-simple-mindful-eating-exercise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mindful.org/6-ways-practice-mindful-eating/" TargetMode="External"/><Relationship Id="rId13" Type="http://schemas.openxmlformats.org/officeDocument/2006/relationships/hyperlink" Target="https://www.u-school.org/theory-u" TargetMode="External"/><Relationship Id="rId18" Type="http://schemas.openxmlformats.org/officeDocument/2006/relationships/hyperlink" Target="https://instituteformindfulleadership.org/guided-reflection-finding-win-win-win-solution/" TargetMode="External"/><Relationship Id="rId3" Type="http://schemas.openxmlformats.org/officeDocument/2006/relationships/image" Target="../media/image42.png"/><Relationship Id="rId21" Type="http://schemas.openxmlformats.org/officeDocument/2006/relationships/hyperlink" Target="https://www.lifeoptimizer.org/2010/10/19/finding-win-win-solutions/" TargetMode="External"/><Relationship Id="rId7" Type="http://schemas.openxmlformats.org/officeDocument/2006/relationships/hyperlink" Target="https://www.youtube.com/watch?v=IC3AcItKc3U" TargetMode="External"/><Relationship Id="rId12" Type="http://schemas.openxmlformats.org/officeDocument/2006/relationships/hyperlink" Target="https://www.u-school.org/presencing" TargetMode="External"/><Relationship Id="rId17" Type="http://schemas.openxmlformats.org/officeDocument/2006/relationships/hyperlink" Target="https://www.youtube.com/watch?v=uo8Yo4UE6g0" TargetMode="External"/><Relationship Id="rId2" Type="http://schemas.openxmlformats.org/officeDocument/2006/relationships/notesSlide" Target="../notesSlides/notesSlide18.xml"/><Relationship Id="rId16" Type="http://schemas.openxmlformats.org/officeDocument/2006/relationships/hyperlink" Target="https://drdansiegel.com/" TargetMode="External"/><Relationship Id="rId20" Type="http://schemas.openxmlformats.org/officeDocument/2006/relationships/hyperlink" Target="https://www.forbes.com/sites/janicemarturano/2023/04/18/how-do-the-best-leaders-find-win-win-win-solutions-a-mindful-approach/?sh=2715fd2f3717" TargetMode="External"/><Relationship Id="rId1" Type="http://schemas.openxmlformats.org/officeDocument/2006/relationships/slideLayout" Target="../slideLayouts/slideLayout2.xml"/><Relationship Id="rId6" Type="http://schemas.openxmlformats.org/officeDocument/2006/relationships/hyperlink" Target="https://www.youtube.com/watch?v=EYzO9OcBxNg" TargetMode="External"/><Relationship Id="rId11" Type="http://schemas.openxmlformats.org/officeDocument/2006/relationships/hyperlink" Target="https://ottoscharmer.com/" TargetMode="External"/><Relationship Id="rId5" Type="http://schemas.openxmlformats.org/officeDocument/2006/relationships/hyperlink" Target="http://www.atlasoftheuniverse.com/universe.html" TargetMode="External"/><Relationship Id="rId15" Type="http://schemas.openxmlformats.org/officeDocument/2006/relationships/hyperlink" Target="https://www.u-school.org/resources" TargetMode="External"/><Relationship Id="rId23" Type="http://schemas.openxmlformats.org/officeDocument/2006/relationships/image" Target="../media/image43.jpeg"/><Relationship Id="rId10" Type="http://schemas.openxmlformats.org/officeDocument/2006/relationships/hyperlink" Target="https://www.healthline.com/health/being-present#What-it-really-means" TargetMode="External"/><Relationship Id="rId19" Type="http://schemas.openxmlformats.org/officeDocument/2006/relationships/hyperlink" Target="https://www.liveyourtruestory.com/the-path-to-a-win-win-solution-communication/" TargetMode="External"/><Relationship Id="rId4" Type="http://schemas.microsoft.com/office/2007/relationships/hdphoto" Target="../media/hdphoto5.wdp"/><Relationship Id="rId9" Type="http://schemas.openxmlformats.org/officeDocument/2006/relationships/hyperlink" Target="https://greatergood.berkeley.edu/article/item/why_you_should_take_a_relaxing_lunch_break" TargetMode="External"/><Relationship Id="rId14" Type="http://schemas.openxmlformats.org/officeDocument/2006/relationships/hyperlink" Target="https://www.u-school.org/u-school" TargetMode="External"/><Relationship Id="rId22" Type="http://schemas.openxmlformats.org/officeDocument/2006/relationships/hyperlink" Target="https://cmoe.com/blog/creating-a-win-win-solu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gif"/><Relationship Id="rId5" Type="http://schemas.microsoft.com/office/2007/relationships/hdphoto" Target="../media/hdphoto2.wdp"/><Relationship Id="rId4" Type="http://schemas.openxmlformats.org/officeDocument/2006/relationships/image" Target="../media/image14.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15997" r="7865" b="14054"/>
          <a:stretch/>
        </p:blipFill>
        <p:spPr bwMode="auto">
          <a:xfrm>
            <a:off x="13102" y="32758"/>
            <a:ext cx="3984053" cy="33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9" y="25622"/>
            <a:ext cx="3419872" cy="3401416"/>
          </a:xfrm>
          <a:prstGeom prst="rect">
            <a:avLst/>
          </a:prstGeom>
        </p:spPr>
      </p:pic>
      <p:pic>
        <p:nvPicPr>
          <p:cNvPr id="2" name="Picture 2" descr="“On a deeper level you are already complete. When you realize that, there is a playful, joyous energy behind what you do.” Eckhart To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30" y="3438128"/>
            <a:ext cx="3419872" cy="34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7291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3AF031-7D05-C234-9F16-495C228DF93E}"/>
              </a:ext>
            </a:extLst>
          </p:cNvPr>
          <p:cNvPicPr>
            <a:picLocks noChangeAspect="1"/>
          </p:cNvPicPr>
          <p:nvPr/>
        </p:nvPicPr>
        <p:blipFill rotWithShape="1">
          <a:blip r:embed="rId3"/>
          <a:srcRect l="13918" t="16414" r="11663" b="10924"/>
          <a:stretch/>
        </p:blipFill>
        <p:spPr>
          <a:xfrm>
            <a:off x="3563888" y="4314797"/>
            <a:ext cx="4752528" cy="2492896"/>
          </a:xfrm>
          <a:prstGeom prst="rect">
            <a:avLst/>
          </a:prstGeom>
        </p:spPr>
      </p:pic>
      <p:sp>
        <p:nvSpPr>
          <p:cNvPr id="7" name="Content Placeholder 6"/>
          <p:cNvSpPr>
            <a:spLocks noGrp="1"/>
          </p:cNvSpPr>
          <p:nvPr>
            <p:ph idx="1"/>
          </p:nvPr>
        </p:nvSpPr>
        <p:spPr>
          <a:xfrm>
            <a:off x="434438" y="1052736"/>
            <a:ext cx="5959169" cy="3916805"/>
          </a:xfrm>
        </p:spPr>
        <p:txBody>
          <a:bodyPr>
            <a:noAutofit/>
          </a:bodyPr>
          <a:lstStyle/>
          <a:p>
            <a:pPr>
              <a:spcBef>
                <a:spcPts val="0"/>
              </a:spcBef>
            </a:pPr>
            <a:r>
              <a:rPr lang="en-US" sz="2800" dirty="0"/>
              <a:t>Awareness-based method for changing systems</a:t>
            </a:r>
          </a:p>
          <a:p>
            <a:pPr>
              <a:spcBef>
                <a:spcPts val="0"/>
              </a:spcBef>
            </a:pPr>
            <a:r>
              <a:rPr lang="en-US" sz="2800" dirty="0"/>
              <a:t>Blends systems thinking, innovation, and leading change from the viewpoint of an evolving human consciousness</a:t>
            </a:r>
          </a:p>
          <a:p>
            <a:pPr>
              <a:spcBef>
                <a:spcPts val="0"/>
              </a:spcBef>
            </a:pPr>
            <a:r>
              <a:rPr lang="en-US" sz="2800" dirty="0"/>
              <a:t>Revolves around a core process of co-sensing and co-shaping emerging future possibilities.</a:t>
            </a:r>
          </a:p>
          <a:p>
            <a:pPr>
              <a:spcBef>
                <a:spcPts val="0"/>
              </a:spcBef>
            </a:pPr>
            <a:endParaRPr lang="en-CA" sz="2600" dirty="0"/>
          </a:p>
        </p:txBody>
      </p:sp>
      <p:sp>
        <p:nvSpPr>
          <p:cNvPr id="5" name="Title 1">
            <a:extLst>
              <a:ext uri="{FF2B5EF4-FFF2-40B4-BE49-F238E27FC236}">
                <a16:creationId xmlns:a16="http://schemas.microsoft.com/office/drawing/2014/main" id="{AA62415A-99D4-B0DC-B4A8-FCE57A64DD31}"/>
              </a:ext>
            </a:extLst>
          </p:cNvPr>
          <p:cNvSpPr txBox="1">
            <a:spLocks noGrp="1"/>
          </p:cNvSpPr>
          <p:nvPr>
            <p:ph type="title"/>
          </p:nvPr>
        </p:nvSpPr>
        <p:spPr>
          <a:xfrm>
            <a:off x="315668" y="15605"/>
            <a:ext cx="8618537" cy="72072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CA" sz="3600" dirty="0">
                <a:solidFill>
                  <a:schemeClr val="tx2">
                    <a:lumMod val="75000"/>
                  </a:schemeClr>
                </a:solidFill>
              </a:rPr>
              <a:t>Continued…</a:t>
            </a:r>
            <a:r>
              <a:rPr lang="en-CA" sz="3600" dirty="0" err="1">
                <a:solidFill>
                  <a:schemeClr val="tx2">
                    <a:lumMod val="75000"/>
                  </a:schemeClr>
                </a:solidFill>
              </a:rPr>
              <a:t>Presencing</a:t>
            </a:r>
            <a:r>
              <a:rPr lang="en-CA" sz="3600" dirty="0">
                <a:solidFill>
                  <a:schemeClr val="tx2">
                    <a:lumMod val="75000"/>
                  </a:schemeClr>
                </a:solidFill>
              </a:rPr>
              <a:t> and The Theory U</a:t>
            </a:r>
          </a:p>
        </p:txBody>
      </p:sp>
      <p:pic>
        <p:nvPicPr>
          <p:cNvPr id="11" name="Picture 10">
            <a:extLst>
              <a:ext uri="{FF2B5EF4-FFF2-40B4-BE49-F238E27FC236}">
                <a16:creationId xmlns:a16="http://schemas.microsoft.com/office/drawing/2014/main" id="{A97AC15B-063E-56B6-B90E-1BE6101AD21E}"/>
              </a:ext>
            </a:extLst>
          </p:cNvPr>
          <p:cNvPicPr>
            <a:picLocks noChangeAspect="1"/>
          </p:cNvPicPr>
          <p:nvPr/>
        </p:nvPicPr>
        <p:blipFill>
          <a:blip r:embed="rId4">
            <a:alphaModFix amt="50000"/>
          </a:blip>
          <a:stretch>
            <a:fillRect/>
          </a:stretch>
        </p:blipFill>
        <p:spPr>
          <a:xfrm>
            <a:off x="6574499" y="1412776"/>
            <a:ext cx="2088232" cy="1881255"/>
          </a:xfrm>
          <a:prstGeom prst="rect">
            <a:avLst/>
          </a:prstGeom>
        </p:spPr>
      </p:pic>
    </p:spTree>
    <p:extLst>
      <p:ext uri="{BB962C8B-B14F-4D97-AF65-F5344CB8AC3E}">
        <p14:creationId xmlns:p14="http://schemas.microsoft.com/office/powerpoint/2010/main" val="402292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56346"/>
            <a:ext cx="8229600" cy="634082"/>
          </a:xfrm>
        </p:spPr>
        <p:txBody>
          <a:bodyPr>
            <a:noAutofit/>
          </a:bodyPr>
          <a:lstStyle/>
          <a:p>
            <a:pPr algn="ctr"/>
            <a:r>
              <a:rPr lang="en-CA" sz="3600" dirty="0">
                <a:solidFill>
                  <a:schemeClr val="tx2">
                    <a:lumMod val="75000"/>
                  </a:schemeClr>
                </a:solidFill>
              </a:rPr>
              <a:t>Mindful Eating Exercise</a:t>
            </a:r>
          </a:p>
        </p:txBody>
      </p:sp>
      <p:sp>
        <p:nvSpPr>
          <p:cNvPr id="2" name="Content Placeholder 1"/>
          <p:cNvSpPr>
            <a:spLocks noGrp="1"/>
          </p:cNvSpPr>
          <p:nvPr>
            <p:ph idx="1"/>
          </p:nvPr>
        </p:nvSpPr>
        <p:spPr>
          <a:xfrm>
            <a:off x="770634" y="1381223"/>
            <a:ext cx="6552728" cy="2911874"/>
          </a:xfrm>
        </p:spPr>
        <p:txBody>
          <a:bodyPr>
            <a:normAutofit/>
          </a:bodyPr>
          <a:lstStyle/>
          <a:p>
            <a:r>
              <a:rPr lang="en-CA" sz="2800" dirty="0"/>
              <a:t>For this exercise, you will need a snack or small portion of food (e.g., fruit, vegetable, energy bar) </a:t>
            </a:r>
          </a:p>
          <a:p>
            <a:pPr marL="0" indent="0">
              <a:buNone/>
            </a:pPr>
            <a:endParaRPr lang="en-CA" sz="2800" dirty="0"/>
          </a:p>
          <a:p>
            <a:r>
              <a:rPr lang="en-CA" sz="2800" dirty="0"/>
              <a:t>Shift your focus and awareness on what you are about to eat</a:t>
            </a:r>
          </a:p>
          <a:p>
            <a:endParaRPr lang="en-CA" dirty="0"/>
          </a:p>
        </p:txBody>
      </p:sp>
      <p:grpSp>
        <p:nvGrpSpPr>
          <p:cNvPr id="24" name="Group 23">
            <a:extLst>
              <a:ext uri="{FF2B5EF4-FFF2-40B4-BE49-F238E27FC236}">
                <a16:creationId xmlns:a16="http://schemas.microsoft.com/office/drawing/2014/main" id="{0494526B-0C06-0B3C-5861-A4846460C65A}"/>
              </a:ext>
            </a:extLst>
          </p:cNvPr>
          <p:cNvGrpSpPr/>
          <p:nvPr/>
        </p:nvGrpSpPr>
        <p:grpSpPr>
          <a:xfrm rot="21049000">
            <a:off x="7247258" y="573583"/>
            <a:ext cx="1180022" cy="1134526"/>
            <a:chOff x="6660230" y="1988839"/>
            <a:chExt cx="1582908" cy="1296146"/>
          </a:xfrm>
        </p:grpSpPr>
        <p:pic>
          <p:nvPicPr>
            <p:cNvPr id="25" name="Picture 4" descr="C:\Users\alejandro.gonzalez\AppData\Local\Microsoft\Windows\Temporary Internet Files\Content.IE5\0OAHSMHX\MC900232711[1].wmf">
              <a:extLst>
                <a:ext uri="{FF2B5EF4-FFF2-40B4-BE49-F238E27FC236}">
                  <a16:creationId xmlns:a16="http://schemas.microsoft.com/office/drawing/2014/main" id="{236EA97C-311C-C70B-B291-8E2DEE4DD530}"/>
                </a:ext>
              </a:extLst>
            </p:cNvPr>
            <p:cNvPicPr>
              <a:picLocks noChangeAspect="1" noChangeArrowheads="1"/>
            </p:cNvPicPr>
            <p:nvPr/>
          </p:nvPicPr>
          <p:blipFill>
            <a:blip r:embed="rId3" cstate="print">
              <a:alphaModFix amt="35000"/>
            </a:blip>
            <a:srcRect/>
            <a:stretch>
              <a:fillRect/>
            </a:stretch>
          </p:blipFill>
          <p:spPr bwMode="auto">
            <a:xfrm>
              <a:off x="7452315" y="1988839"/>
              <a:ext cx="603654" cy="731564"/>
            </a:xfrm>
            <a:prstGeom prst="rect">
              <a:avLst/>
            </a:prstGeom>
            <a:noFill/>
          </p:spPr>
        </p:pic>
        <p:pic>
          <p:nvPicPr>
            <p:cNvPr id="26" name="Picture 5" descr="C:\Users\alejandro.gonzalez\AppData\Local\Microsoft\Windows\Temporary Internet Files\Content.IE5\3IXNHQQP\MC900250834[1].wmf">
              <a:extLst>
                <a:ext uri="{FF2B5EF4-FFF2-40B4-BE49-F238E27FC236}">
                  <a16:creationId xmlns:a16="http://schemas.microsoft.com/office/drawing/2014/main" id="{FDDCC9C3-38AD-2E73-B2A8-52246DAF4F9C}"/>
                </a:ext>
              </a:extLst>
            </p:cNvPr>
            <p:cNvPicPr>
              <a:picLocks noChangeAspect="1" noChangeArrowheads="1"/>
            </p:cNvPicPr>
            <p:nvPr/>
          </p:nvPicPr>
          <p:blipFill>
            <a:blip r:embed="rId4" cstate="print">
              <a:lum bright="70000" contrast="-70000"/>
              <a:alphaModFix/>
            </a:blip>
            <a:srcRect/>
            <a:stretch>
              <a:fillRect/>
            </a:stretch>
          </p:blipFill>
          <p:spPr bwMode="auto">
            <a:xfrm rot="551000">
              <a:off x="7596333" y="2204865"/>
              <a:ext cx="646805" cy="1080120"/>
            </a:xfrm>
            <a:prstGeom prst="rect">
              <a:avLst/>
            </a:prstGeom>
            <a:noFill/>
          </p:spPr>
        </p:pic>
        <p:pic>
          <p:nvPicPr>
            <p:cNvPr id="27" name="Picture 17" descr="C:\Users\alejandro.gonzalez\AppData\Local\Microsoft\Windows\Temporary Internet Files\Content.IE5\0OAHSMHX\MC900311128[1].wmf">
              <a:extLst>
                <a:ext uri="{FF2B5EF4-FFF2-40B4-BE49-F238E27FC236}">
                  <a16:creationId xmlns:a16="http://schemas.microsoft.com/office/drawing/2014/main" id="{0C1770B0-7E8C-F1CF-A86A-320DAF70554F}"/>
                </a:ext>
              </a:extLst>
            </p:cNvPr>
            <p:cNvPicPr>
              <a:picLocks noChangeAspect="1" noChangeArrowheads="1"/>
            </p:cNvPicPr>
            <p:nvPr/>
          </p:nvPicPr>
          <p:blipFill>
            <a:blip r:embed="rId5" cstate="print">
              <a:duotone>
                <a:schemeClr val="accent3">
                  <a:shade val="45000"/>
                  <a:satMod val="135000"/>
                </a:schemeClr>
                <a:prstClr val="white"/>
              </a:duotone>
              <a:lum bright="30000"/>
              <a:alphaModFix amt="70000"/>
            </a:blip>
            <a:srcRect/>
            <a:stretch>
              <a:fillRect/>
            </a:stretch>
          </p:blipFill>
          <p:spPr bwMode="auto">
            <a:xfrm>
              <a:off x="6660230" y="1988840"/>
              <a:ext cx="1047171" cy="976132"/>
            </a:xfrm>
            <a:prstGeom prst="rect">
              <a:avLst/>
            </a:prstGeom>
            <a:noFill/>
          </p:spPr>
        </p:pic>
        <p:pic>
          <p:nvPicPr>
            <p:cNvPr id="28" name="Picture 3" descr="C:\Users\alejandro.gonzalez\AppData\Local\Microsoft\Windows\Temporary Internet Files\Content.IE5\6SEU5BG6\MC900359571[1].wmf">
              <a:extLst>
                <a:ext uri="{FF2B5EF4-FFF2-40B4-BE49-F238E27FC236}">
                  <a16:creationId xmlns:a16="http://schemas.microsoft.com/office/drawing/2014/main" id="{155EC11E-4BA9-5D9C-E829-C73A136C889A}"/>
                </a:ext>
              </a:extLst>
            </p:cNvPr>
            <p:cNvPicPr>
              <a:picLocks noChangeAspect="1" noChangeArrowheads="1"/>
            </p:cNvPicPr>
            <p:nvPr/>
          </p:nvPicPr>
          <p:blipFill>
            <a:blip r:embed="rId6" cstate="print">
              <a:lum bright="20000"/>
              <a:alphaModFix/>
            </a:blip>
            <a:srcRect/>
            <a:stretch>
              <a:fillRect/>
            </a:stretch>
          </p:blipFill>
          <p:spPr bwMode="auto">
            <a:xfrm>
              <a:off x="7164288" y="2348880"/>
              <a:ext cx="797598" cy="869534"/>
            </a:xfrm>
            <a:prstGeom prst="rect">
              <a:avLst/>
            </a:prstGeom>
            <a:noFill/>
          </p:spPr>
        </p:pic>
      </p:grpSp>
      <p:pic>
        <p:nvPicPr>
          <p:cNvPr id="1040" name="Picture 16" descr="What is Mindful Eating? | LloydsPharmacy Online Doctor UK">
            <a:extLst>
              <a:ext uri="{FF2B5EF4-FFF2-40B4-BE49-F238E27FC236}">
                <a16:creationId xmlns:a16="http://schemas.microsoft.com/office/drawing/2014/main" id="{303AA298-8487-A0C5-CB2D-BE83ADB00E1D}"/>
              </a:ext>
            </a:extLst>
          </p:cNvPr>
          <p:cNvPicPr>
            <a:picLocks noChangeAspect="1" noChangeArrowheads="1"/>
          </p:cNvPicPr>
          <p:nvPr/>
        </p:nvPicPr>
        <p:blipFill>
          <a:blip r:embed="rId7">
            <a:alphaModFix amt="50000"/>
            <a:extLst>
              <a:ext uri="{28A0092B-C50C-407E-A947-70E740481C1C}">
                <a14:useLocalDpi xmlns:a14="http://schemas.microsoft.com/office/drawing/2010/main" val="0"/>
              </a:ext>
            </a:extLst>
          </a:blip>
          <a:srcRect/>
          <a:stretch>
            <a:fillRect/>
          </a:stretch>
        </p:blipFill>
        <p:spPr bwMode="auto">
          <a:xfrm>
            <a:off x="2843809" y="4653136"/>
            <a:ext cx="3456384"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0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94" y="111330"/>
            <a:ext cx="8229600" cy="701005"/>
          </a:xfrm>
        </p:spPr>
        <p:txBody>
          <a:bodyPr anchor="ctr">
            <a:noAutofit/>
          </a:bodyPr>
          <a:lstStyle/>
          <a:p>
            <a:pPr>
              <a:lnSpc>
                <a:spcPct val="90000"/>
              </a:lnSpc>
            </a:pPr>
            <a:br>
              <a:rPr lang="en-CA" sz="3600" dirty="0">
                <a:solidFill>
                  <a:srgbClr val="002060"/>
                </a:solidFill>
              </a:rPr>
            </a:br>
            <a:r>
              <a:rPr lang="en-CA" sz="3600" dirty="0">
                <a:solidFill>
                  <a:srgbClr val="002060"/>
                </a:solidFill>
              </a:rPr>
              <a:t>The Benefits Of Mindful Eating</a:t>
            </a:r>
            <a:br>
              <a:rPr lang="en-CA" sz="3600" dirty="0">
                <a:solidFill>
                  <a:srgbClr val="002060"/>
                </a:solidFill>
              </a:rPr>
            </a:br>
            <a:endParaRPr lang="en-CA" sz="3600" dirty="0">
              <a:solidFill>
                <a:srgbClr val="002060"/>
              </a:solidFill>
            </a:endParaRPr>
          </a:p>
        </p:txBody>
      </p:sp>
      <p:sp>
        <p:nvSpPr>
          <p:cNvPr id="6" name="Title 3">
            <a:extLst>
              <a:ext uri="{FF2B5EF4-FFF2-40B4-BE49-F238E27FC236}">
                <a16:creationId xmlns:a16="http://schemas.microsoft.com/office/drawing/2014/main" id="{052BA561-4AA9-BA0E-A4FE-6EFB47B17762}"/>
              </a:ext>
            </a:extLst>
          </p:cNvPr>
          <p:cNvSpPr txBox="1">
            <a:spLocks/>
          </p:cNvSpPr>
          <p:nvPr/>
        </p:nvSpPr>
        <p:spPr>
          <a:xfrm>
            <a:off x="457200" y="1600200"/>
            <a:ext cx="4038600" cy="4525963"/>
          </a:xfrm>
          <a:prstGeom prst="rect">
            <a:avLst/>
          </a:prstGeom>
        </p:spPr>
        <p:txBody>
          <a:bodyPr vert="horz" lIns="91440" tIns="45720" rIns="91440" bIns="45720" rtlCol="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457200" indent="-457200">
              <a:spcAft>
                <a:spcPts val="600"/>
              </a:spcAft>
              <a:buFont typeface="Arial" panose="020B0604020202020204" pitchFamily="34" charset="0"/>
              <a:buChar char="•"/>
            </a:pPr>
            <a:r>
              <a:rPr lang="en-CA" sz="2800" dirty="0"/>
              <a:t>Slide 12 - deleted at the request of Alejandro</a:t>
            </a:r>
          </a:p>
          <a:p>
            <a:pPr marL="457200" indent="-457200">
              <a:spcAft>
                <a:spcPts val="600"/>
              </a:spcAft>
              <a:buFont typeface="Arial" panose="020B0604020202020204" pitchFamily="34" charset="0"/>
              <a:buChar char="•"/>
            </a:pPr>
            <a:endParaRPr lang="en-CA" sz="2800" dirty="0"/>
          </a:p>
          <a:p>
            <a:pPr marL="457200" indent="-457200">
              <a:spcAft>
                <a:spcPts val="600"/>
              </a:spcAft>
              <a:buFont typeface="Arial" panose="020B0604020202020204" pitchFamily="34" charset="0"/>
              <a:buChar char="•"/>
            </a:pPr>
            <a:r>
              <a:rPr lang="en-CA" sz="2800" dirty="0"/>
              <a:t>May be replaced with an alternate slide on the benefits of mindful eating </a:t>
            </a:r>
          </a:p>
        </p:txBody>
      </p:sp>
      <p:pic>
        <p:nvPicPr>
          <p:cNvPr id="7" name="Picture 6" descr="A heart shaped arrangement of fruits and vegetables&#10;&#10;Description automatically generated with low confidence">
            <a:extLst>
              <a:ext uri="{FF2B5EF4-FFF2-40B4-BE49-F238E27FC236}">
                <a16:creationId xmlns:a16="http://schemas.microsoft.com/office/drawing/2014/main" id="{0A4E2226-AF63-D776-87B9-D78A2C441B15}"/>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Lst>
          </a:blip>
          <a:srcRect b="27258"/>
          <a:stretch/>
        </p:blipFill>
        <p:spPr>
          <a:xfrm>
            <a:off x="6084168" y="2382541"/>
            <a:ext cx="2155662" cy="2090774"/>
          </a:xfrm>
          <a:prstGeom prst="rect">
            <a:avLst/>
          </a:prstGeom>
          <a:noFill/>
        </p:spPr>
      </p:pic>
    </p:spTree>
    <p:extLst>
      <p:ext uri="{BB962C8B-B14F-4D97-AF65-F5344CB8AC3E}">
        <p14:creationId xmlns:p14="http://schemas.microsoft.com/office/powerpoint/2010/main" val="43603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8074B-6FD5-77CF-A050-4C5D83539F4F}"/>
              </a:ext>
            </a:extLst>
          </p:cNvPr>
          <p:cNvPicPr>
            <a:picLocks noChangeAspect="1"/>
          </p:cNvPicPr>
          <p:nvPr/>
        </p:nvPicPr>
        <p:blipFill rotWithShape="1">
          <a:blip r:embed="rId3">
            <a:duotone>
              <a:schemeClr val="accent4">
                <a:shade val="45000"/>
                <a:satMod val="135000"/>
              </a:schemeClr>
              <a:prstClr val="white"/>
            </a:duotone>
            <a:alphaModFix amt="70000"/>
          </a:blip>
          <a:srcRect b="10852"/>
          <a:stretch/>
        </p:blipFill>
        <p:spPr>
          <a:xfrm>
            <a:off x="2805348" y="4437112"/>
            <a:ext cx="2760205" cy="1748034"/>
          </a:xfrm>
          <a:prstGeom prst="ellipse">
            <a:avLst/>
          </a:prstGeom>
          <a:ln>
            <a:noFill/>
          </a:ln>
          <a:effectLst>
            <a:softEdge rad="112500"/>
          </a:effectLst>
        </p:spPr>
      </p:pic>
      <p:pic>
        <p:nvPicPr>
          <p:cNvPr id="4" name="Picture 2" descr="Symbol of teamwork, cooperation, partnership. Team building concept. Business team metaphor. Business partners or company employees work together on a project. Young people put together puzzle pieces. Illustration.Vector. Flat. Cartoon. togetherness stock illustrations">
            <a:extLst>
              <a:ext uri="{FF2B5EF4-FFF2-40B4-BE49-F238E27FC236}">
                <a16:creationId xmlns:a16="http://schemas.microsoft.com/office/drawing/2014/main" id="{E1040831-932B-D296-7438-EFDB43F615C2}"/>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4787" t="4912" r="7282" b="8630"/>
          <a:stretch/>
        </p:blipFill>
        <p:spPr bwMode="auto">
          <a:xfrm>
            <a:off x="5580112" y="1482431"/>
            <a:ext cx="3384376" cy="194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0"/>
            <a:ext cx="8856984" cy="706090"/>
          </a:xfrm>
        </p:spPr>
        <p:txBody>
          <a:bodyPr>
            <a:normAutofit/>
          </a:bodyPr>
          <a:lstStyle/>
          <a:p>
            <a:pPr algn="ctr" fontAlgn="base"/>
            <a:r>
              <a:rPr lang="en-US" sz="3600" dirty="0">
                <a:solidFill>
                  <a:schemeClr val="tx2">
                    <a:lumMod val="75000"/>
                  </a:schemeClr>
                </a:solidFill>
              </a:rPr>
              <a:t>Finding a Win, Win, Win Solution</a:t>
            </a:r>
          </a:p>
        </p:txBody>
      </p:sp>
      <p:sp>
        <p:nvSpPr>
          <p:cNvPr id="3" name="Content Placeholder 2"/>
          <p:cNvSpPr>
            <a:spLocks noGrp="1"/>
          </p:cNvSpPr>
          <p:nvPr>
            <p:ph idx="1"/>
          </p:nvPr>
        </p:nvSpPr>
        <p:spPr>
          <a:xfrm>
            <a:off x="539552" y="1498832"/>
            <a:ext cx="5288881" cy="5112568"/>
          </a:xfrm>
        </p:spPr>
        <p:txBody>
          <a:bodyPr>
            <a:noAutofit/>
          </a:bodyPr>
          <a:lstStyle/>
          <a:p>
            <a:pPr>
              <a:spcBef>
                <a:spcPts val="0"/>
              </a:spcBef>
            </a:pPr>
            <a:r>
              <a:rPr lang="en-US" sz="2800" dirty="0"/>
              <a:t>The benefits of A Win, Win, Win Solution practice</a:t>
            </a:r>
            <a:endParaRPr lang="en-CA" sz="2800" dirty="0"/>
          </a:p>
          <a:p>
            <a:pPr marL="0" indent="0">
              <a:spcBef>
                <a:spcPts val="0"/>
              </a:spcBef>
              <a:buNone/>
            </a:pPr>
            <a:endParaRPr lang="en-US" sz="2800" dirty="0"/>
          </a:p>
          <a:p>
            <a:pPr marL="0" indent="0">
              <a:spcBef>
                <a:spcPts val="0"/>
              </a:spcBef>
              <a:buNone/>
            </a:pPr>
            <a:endParaRPr lang="en-US" sz="2800" dirty="0"/>
          </a:p>
          <a:p>
            <a:pPr>
              <a:spcBef>
                <a:spcPts val="0"/>
              </a:spcBef>
            </a:pPr>
            <a:r>
              <a:rPr lang="en-US" sz="2800" dirty="0"/>
              <a:t>A guided reflection investigating how to solve difficult problems in a way that brings the broadest benefit to all</a:t>
            </a:r>
            <a:endParaRPr lang="en-CA" sz="2800" dirty="0"/>
          </a:p>
        </p:txBody>
      </p:sp>
    </p:spTree>
    <p:extLst>
      <p:ext uri="{BB962C8B-B14F-4D97-AF65-F5344CB8AC3E}">
        <p14:creationId xmlns:p14="http://schemas.microsoft.com/office/powerpoint/2010/main" val="45888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12" y="116632"/>
            <a:ext cx="8570710" cy="706090"/>
          </a:xfrm>
        </p:spPr>
        <p:txBody>
          <a:bodyPr>
            <a:normAutofit/>
          </a:bodyPr>
          <a:lstStyle/>
          <a:p>
            <a:pPr algn="ctr"/>
            <a:r>
              <a:rPr lang="en-CA" sz="3600" dirty="0">
                <a:solidFill>
                  <a:srgbClr val="002060"/>
                </a:solidFill>
              </a:rPr>
              <a:t>Practice For Next Week</a:t>
            </a:r>
            <a:endParaRPr lang="en-US" sz="3600" dirty="0">
              <a:solidFill>
                <a:srgbClr val="002060"/>
              </a:solidFill>
            </a:endParaRPr>
          </a:p>
        </p:txBody>
      </p:sp>
      <p:sp>
        <p:nvSpPr>
          <p:cNvPr id="3" name="Content Placeholder 2"/>
          <p:cNvSpPr>
            <a:spLocks noGrp="1"/>
          </p:cNvSpPr>
          <p:nvPr>
            <p:ph idx="1"/>
          </p:nvPr>
        </p:nvSpPr>
        <p:spPr>
          <a:xfrm>
            <a:off x="362813" y="1124744"/>
            <a:ext cx="6811257" cy="5280673"/>
          </a:xfrm>
        </p:spPr>
        <p:txBody>
          <a:bodyPr>
            <a:noAutofit/>
          </a:bodyPr>
          <a:lstStyle/>
          <a:p>
            <a:pPr>
              <a:spcBef>
                <a:spcPts val="0"/>
              </a:spcBef>
            </a:pPr>
            <a:r>
              <a:rPr lang="en-CA" sz="2800" dirty="0"/>
              <a:t>Schedule weekly check-in with your buddy system</a:t>
            </a:r>
          </a:p>
          <a:p>
            <a:pPr>
              <a:spcBef>
                <a:spcPts val="0"/>
              </a:spcBef>
            </a:pPr>
            <a:r>
              <a:rPr lang="en-CA" sz="2800" dirty="0"/>
              <a:t>Daily Gratitude Journaling</a:t>
            </a:r>
          </a:p>
          <a:p>
            <a:r>
              <a:rPr lang="en-CA" sz="2800" dirty="0">
                <a:solidFill>
                  <a:prstClr val="black"/>
                </a:solidFill>
              </a:rPr>
              <a:t>Daily Practice</a:t>
            </a:r>
          </a:p>
          <a:p>
            <a:pPr lvl="1"/>
            <a:r>
              <a:rPr lang="en-CA" dirty="0">
                <a:solidFill>
                  <a:prstClr val="black"/>
                </a:solidFill>
              </a:rPr>
              <a:t>Choose an intention and practice one exercise per day and take note of how you feel</a:t>
            </a:r>
          </a:p>
          <a:p>
            <a:r>
              <a:rPr lang="en-US" sz="2800" b="1" dirty="0"/>
              <a:t>Links to the guided practices, and videos are available on the last slide – “Resource slide”</a:t>
            </a:r>
          </a:p>
          <a:p>
            <a:pPr lvl="1">
              <a:buFont typeface="Arial" panose="020B0604020202020204" pitchFamily="34" charset="0"/>
              <a:buChar char="•"/>
            </a:pPr>
            <a:endParaRPr lang="en-CA" dirty="0">
              <a:solidFill>
                <a:prstClr val="black"/>
              </a:solidFill>
            </a:endParaRPr>
          </a:p>
          <a:p>
            <a:pPr lvl="1"/>
            <a:endParaRPr lang="en-CA" dirty="0">
              <a:solidFill>
                <a:prstClr val="black"/>
              </a:solidFill>
            </a:endParaRPr>
          </a:p>
          <a:p>
            <a:pPr lvl="1">
              <a:buFont typeface="Arial" panose="020B0604020202020204" pitchFamily="34" charset="0"/>
              <a:buChar char="•"/>
            </a:pPr>
            <a:endParaRPr lang="en-CA" dirty="0">
              <a:solidFill>
                <a:prstClr val="black"/>
              </a:solidFill>
            </a:endParaRPr>
          </a:p>
        </p:txBody>
      </p:sp>
      <p:pic>
        <p:nvPicPr>
          <p:cNvPr id="12" name="Picture 11">
            <a:extLst>
              <a:ext uri="{FF2B5EF4-FFF2-40B4-BE49-F238E27FC236}">
                <a16:creationId xmlns:a16="http://schemas.microsoft.com/office/drawing/2014/main" id="{488D6EA7-16C7-F86B-722B-3AECE97BF3A8}"/>
              </a:ext>
            </a:extLst>
          </p:cNvPr>
          <p:cNvPicPr>
            <a:picLocks noChangeAspect="1"/>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6719371" y="1616348"/>
            <a:ext cx="1092677" cy="1005263"/>
          </a:xfrm>
          <a:prstGeom prst="rect">
            <a:avLst/>
          </a:prstGeom>
        </p:spPr>
      </p:pic>
      <p:grpSp>
        <p:nvGrpSpPr>
          <p:cNvPr id="15" name="Group 14">
            <a:extLst>
              <a:ext uri="{FF2B5EF4-FFF2-40B4-BE49-F238E27FC236}">
                <a16:creationId xmlns:a16="http://schemas.microsoft.com/office/drawing/2014/main" id="{1703F888-5FF0-1603-02E8-745414B2C45F}"/>
              </a:ext>
            </a:extLst>
          </p:cNvPr>
          <p:cNvGrpSpPr/>
          <p:nvPr/>
        </p:nvGrpSpPr>
        <p:grpSpPr>
          <a:xfrm>
            <a:off x="7236986" y="774834"/>
            <a:ext cx="766043" cy="910869"/>
            <a:chOff x="6542261" y="506769"/>
            <a:chExt cx="523699" cy="570787"/>
          </a:xfrm>
        </p:grpSpPr>
        <p:pic>
          <p:nvPicPr>
            <p:cNvPr id="16" name="Picture 15">
              <a:extLst>
                <a:ext uri="{FF2B5EF4-FFF2-40B4-BE49-F238E27FC236}">
                  <a16:creationId xmlns:a16="http://schemas.microsoft.com/office/drawing/2014/main" id="{8D019E36-EBFC-9902-6FAB-8162081D5ED6}"/>
                </a:ext>
              </a:extLst>
            </p:cNvPr>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17" name="Picture 16">
              <a:extLst>
                <a:ext uri="{FF2B5EF4-FFF2-40B4-BE49-F238E27FC236}">
                  <a16:creationId xmlns:a16="http://schemas.microsoft.com/office/drawing/2014/main" id="{DD9EFEF4-6541-256D-AC44-B153523D848E}"/>
                </a:ext>
              </a:extLst>
            </p:cNvPr>
            <p:cNvPicPr>
              <a:picLocks noChangeAspect="1"/>
            </p:cNvPicPr>
            <p:nvPr/>
          </p:nvPicPr>
          <p:blipFill>
            <a:blip r:embed="rId5">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18" name="Picture 17">
            <a:extLst>
              <a:ext uri="{FF2B5EF4-FFF2-40B4-BE49-F238E27FC236}">
                <a16:creationId xmlns:a16="http://schemas.microsoft.com/office/drawing/2014/main" id="{9E9326C8-BC83-8435-8FFE-49728749D98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rot="2745437">
            <a:off x="7782490" y="1468397"/>
            <a:ext cx="1049610" cy="1082148"/>
          </a:xfrm>
          <a:prstGeom prst="rect">
            <a:avLst/>
          </a:prstGeom>
        </p:spPr>
      </p:pic>
      <p:grpSp>
        <p:nvGrpSpPr>
          <p:cNvPr id="19" name="Group 18">
            <a:extLst>
              <a:ext uri="{FF2B5EF4-FFF2-40B4-BE49-F238E27FC236}">
                <a16:creationId xmlns:a16="http://schemas.microsoft.com/office/drawing/2014/main" id="{275A0F72-9E89-D312-9BD4-DE8B4B13843E}"/>
              </a:ext>
            </a:extLst>
          </p:cNvPr>
          <p:cNvGrpSpPr/>
          <p:nvPr/>
        </p:nvGrpSpPr>
        <p:grpSpPr>
          <a:xfrm>
            <a:off x="7265709" y="2357232"/>
            <a:ext cx="977663" cy="1058005"/>
            <a:chOff x="1691680" y="5343137"/>
            <a:chExt cx="803649" cy="818086"/>
          </a:xfrm>
        </p:grpSpPr>
        <p:pic>
          <p:nvPicPr>
            <p:cNvPr id="20" name="Picture 19">
              <a:extLst>
                <a:ext uri="{FF2B5EF4-FFF2-40B4-BE49-F238E27FC236}">
                  <a16:creationId xmlns:a16="http://schemas.microsoft.com/office/drawing/2014/main" id="{E5229223-FBAC-ED22-B467-A38A9E2A8E72}"/>
                </a:ext>
              </a:extLst>
            </p:cNvPr>
            <p:cNvPicPr>
              <a:picLocks noChangeAspect="1"/>
            </p:cNvPicPr>
            <p:nvPr/>
          </p:nvPicPr>
          <p:blipFill>
            <a:blip r:embed="rId7">
              <a:alphaModFix amt="35000"/>
              <a:extLst>
                <a:ext uri="{BEBA8EAE-BF5A-486C-A8C5-ECC9F3942E4B}">
                  <a14:imgProps xmlns:a14="http://schemas.microsoft.com/office/drawing/2010/main">
                    <a14:imgLayer r:embed="rId8">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1" name="Oval 20">
              <a:extLst>
                <a:ext uri="{FF2B5EF4-FFF2-40B4-BE49-F238E27FC236}">
                  <a16:creationId xmlns:a16="http://schemas.microsoft.com/office/drawing/2014/main" id="{84ADA543-B362-0B9B-E806-CF23B46A2F2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44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21"/>
            <a:ext cx="7715250" cy="754293"/>
          </a:xfrm>
        </p:spPr>
        <p:txBody>
          <a:bodyPr anchor="ctr">
            <a:normAutofit/>
          </a:bodyPr>
          <a:lstStyle/>
          <a:p>
            <a:pPr>
              <a:lnSpc>
                <a:spcPct val="90000"/>
              </a:lnSpc>
            </a:pPr>
            <a:r>
              <a:rPr lang="en-CA" sz="3600" dirty="0">
                <a:solidFill>
                  <a:srgbClr val="002060"/>
                </a:solidFill>
              </a:rPr>
              <a:t>Breakout</a:t>
            </a:r>
            <a:r>
              <a:rPr lang="en-CA" sz="3200" b="1" dirty="0"/>
              <a:t> </a:t>
            </a:r>
            <a:r>
              <a:rPr lang="en-CA" sz="3600" dirty="0">
                <a:solidFill>
                  <a:srgbClr val="002060"/>
                </a:solidFill>
              </a:rPr>
              <a:t>Rooms</a:t>
            </a:r>
            <a:endParaRPr lang="en-US" sz="3600" dirty="0">
              <a:solidFill>
                <a:srgbClr val="002060"/>
              </a:solidFill>
            </a:endParaRPr>
          </a:p>
        </p:txBody>
      </p:sp>
      <p:sp>
        <p:nvSpPr>
          <p:cNvPr id="3" name="Content Placeholder 2"/>
          <p:cNvSpPr>
            <a:spLocks noGrp="1"/>
          </p:cNvSpPr>
          <p:nvPr>
            <p:ph sz="half" idx="1"/>
          </p:nvPr>
        </p:nvSpPr>
        <p:spPr>
          <a:xfrm>
            <a:off x="345308" y="1269987"/>
            <a:ext cx="6140040" cy="4823309"/>
          </a:xfrm>
        </p:spPr>
        <p:txBody>
          <a:bodyPr>
            <a:noAutofit/>
          </a:bodyPr>
          <a:lstStyle/>
          <a:p>
            <a:pPr defTabSz="933142">
              <a:lnSpc>
                <a:spcPct val="150000"/>
              </a:lnSpc>
              <a:defRPr/>
            </a:pPr>
            <a:r>
              <a:rPr lang="en-US" dirty="0"/>
              <a:t>Share and exchange on today’s session and practices:</a:t>
            </a:r>
          </a:p>
          <a:p>
            <a:pPr lvl="1" defTabSz="933142">
              <a:lnSpc>
                <a:spcPct val="150000"/>
              </a:lnSpc>
              <a:defRPr/>
            </a:pPr>
            <a:r>
              <a:rPr lang="en-US" sz="2800" dirty="0"/>
              <a:t>What was helpful for you</a:t>
            </a:r>
          </a:p>
          <a:p>
            <a:pPr lvl="1" defTabSz="933142">
              <a:lnSpc>
                <a:spcPct val="150000"/>
              </a:lnSpc>
              <a:defRPr/>
            </a:pPr>
            <a:r>
              <a:rPr lang="en-US" sz="2800" dirty="0"/>
              <a:t>What was challenging for you</a:t>
            </a:r>
          </a:p>
          <a:p>
            <a:pPr lvl="1">
              <a:lnSpc>
                <a:spcPct val="150000"/>
              </a:lnSpc>
              <a:spcBef>
                <a:spcPts val="0"/>
              </a:spcBef>
            </a:pPr>
            <a:r>
              <a:rPr lang="en-CA" sz="2800" dirty="0"/>
              <a:t>What sparked your attention</a:t>
            </a:r>
          </a:p>
          <a:p>
            <a:pPr>
              <a:lnSpc>
                <a:spcPct val="150000"/>
              </a:lnSpc>
              <a:spcBef>
                <a:spcPts val="0"/>
              </a:spcBef>
            </a:pPr>
            <a:r>
              <a:rPr lang="en-US" dirty="0"/>
              <a:t>Feel free to share challenges, tips and tricks or helpful resources</a:t>
            </a:r>
            <a:endParaRPr lang="fr-CA" dirty="0"/>
          </a:p>
        </p:txBody>
      </p:sp>
      <p:pic>
        <p:nvPicPr>
          <p:cNvPr id="3076" name="Picture 4" descr="Knowledge Sharing: Leveraging Trust and Leadership to Increase Team  Performance Northwestern University | School of Education &amp; Social Policy">
            <a:extLst>
              <a:ext uri="{FF2B5EF4-FFF2-40B4-BE49-F238E27FC236}">
                <a16:creationId xmlns:a16="http://schemas.microsoft.com/office/drawing/2014/main" id="{C91E3538-C695-7FEF-719C-1A0A6034A00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5979263" y="2204864"/>
            <a:ext cx="2819429" cy="2114572"/>
          </a:xfrm>
          <a:prstGeom prst="rect">
            <a:avLst/>
          </a:prstGeom>
          <a:ln>
            <a:noFill/>
          </a:ln>
          <a:effectLst>
            <a:outerShdw blurRad="76200" dir="13500000" sy="23000" kx="1200000" algn="br" rotWithShape="0">
              <a:schemeClr val="accent4">
                <a:lumMod val="75000"/>
                <a:alpha val="20000"/>
              </a:schemeClr>
            </a:outerShd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3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23D659-2B1B-2C61-526B-BBFC9A5EAE0C}"/>
              </a:ext>
            </a:extLst>
          </p:cNvPr>
          <p:cNvSpPr>
            <a:spLocks noGrp="1"/>
          </p:cNvSpPr>
          <p:nvPr>
            <p:ph type="title"/>
          </p:nvPr>
        </p:nvSpPr>
        <p:spPr>
          <a:xfrm>
            <a:off x="430888" y="44624"/>
            <a:ext cx="8229600" cy="490066"/>
          </a:xfrm>
        </p:spPr>
        <p:txBody>
          <a:bodyPr>
            <a:normAutofit fontScale="90000"/>
          </a:bodyPr>
          <a:lstStyle/>
          <a:p>
            <a:endParaRPr lang="en-US" dirty="0"/>
          </a:p>
        </p:txBody>
      </p:sp>
      <p:sp>
        <p:nvSpPr>
          <p:cNvPr id="10" name="TextBox 9">
            <a:extLst>
              <a:ext uri="{FF2B5EF4-FFF2-40B4-BE49-F238E27FC236}">
                <a16:creationId xmlns:a16="http://schemas.microsoft.com/office/drawing/2014/main" id="{8F4940F8-1E2D-2E39-C9AD-C7F2EBBAC359}"/>
              </a:ext>
            </a:extLst>
          </p:cNvPr>
          <p:cNvSpPr txBox="1"/>
          <p:nvPr/>
        </p:nvSpPr>
        <p:spPr>
          <a:xfrm>
            <a:off x="827584" y="476672"/>
            <a:ext cx="8229600" cy="4708981"/>
          </a:xfrm>
          <a:prstGeom prst="rect">
            <a:avLst/>
          </a:prstGeom>
          <a:noFill/>
        </p:spPr>
        <p:txBody>
          <a:bodyPr wrap="square" rtlCol="0">
            <a:spAutoFit/>
          </a:bodyPr>
          <a:lstStyle/>
          <a:p>
            <a:pPr marL="0" indent="0">
              <a:spcBef>
                <a:spcPts val="0"/>
              </a:spcBef>
              <a:buNone/>
              <a:defRPr/>
            </a:pPr>
            <a:r>
              <a:rPr lang="en-CA" sz="1600" b="1" dirty="0"/>
              <a:t>EXERCISES</a:t>
            </a:r>
          </a:p>
          <a:p>
            <a:pPr>
              <a:lnSpc>
                <a:spcPct val="90000"/>
              </a:lnSpc>
              <a:spcBef>
                <a:spcPts val="0"/>
              </a:spcBef>
              <a:buSzPts val="1400"/>
            </a:pPr>
            <a:r>
              <a:rPr lang="en-US" sz="1400" dirty="0">
                <a:latin typeface="+mj-lt"/>
                <a:ea typeface="Merriweather"/>
                <a:cs typeface="Merriweather"/>
                <a:sym typeface="Merriweather"/>
              </a:rPr>
              <a:t>3-minutes -</a:t>
            </a:r>
            <a:r>
              <a:rPr lang="en-US" sz="1400" u="sng" dirty="0">
                <a:solidFill>
                  <a:schemeClr val="hlink"/>
                </a:solidFill>
                <a:latin typeface="+mj-lt"/>
                <a:ea typeface="Merriweather"/>
                <a:cs typeface="Merriweather"/>
                <a:sym typeface="Merriweather"/>
                <a:hlinkClick r:id="rId3"/>
              </a:rPr>
              <a:t>Body Scan – </a:t>
            </a:r>
            <a:r>
              <a:rPr lang="en-US" sz="1400" u="sng" dirty="0" err="1">
                <a:solidFill>
                  <a:schemeClr val="hlink"/>
                </a:solidFill>
                <a:latin typeface="+mj-lt"/>
                <a:ea typeface="Merriweather"/>
                <a:cs typeface="Merriweather"/>
                <a:sym typeface="Merriweather"/>
                <a:hlinkClick r:id="rId3"/>
              </a:rPr>
              <a:t>HeadSpace</a:t>
            </a:r>
            <a:endParaRPr lang="en-US" sz="1400" u="sng" dirty="0">
              <a:solidFill>
                <a:schemeClr val="hlink"/>
              </a:solidFill>
              <a:latin typeface="+mj-lt"/>
              <a:ea typeface="Merriweather"/>
              <a:cs typeface="Merriweather"/>
              <a:sym typeface="Merriweather"/>
            </a:endParaRPr>
          </a:p>
          <a:p>
            <a:pPr>
              <a:lnSpc>
                <a:spcPct val="90000"/>
              </a:lnSpc>
              <a:spcBef>
                <a:spcPts val="0"/>
              </a:spcBef>
              <a:buSzPts val="1400"/>
            </a:pPr>
            <a:r>
              <a:rPr lang="en-CA" sz="1400" dirty="0"/>
              <a:t>5-minutes -</a:t>
            </a:r>
            <a:r>
              <a:rPr lang="en-CA" sz="1400" dirty="0">
                <a:hlinkClick r:id="rId4"/>
              </a:rPr>
              <a:t>BODY SCAN </a:t>
            </a:r>
            <a:endParaRPr lang="en-CA" sz="1400" dirty="0"/>
          </a:p>
          <a:p>
            <a:pPr>
              <a:lnSpc>
                <a:spcPct val="90000"/>
              </a:lnSpc>
              <a:buSzPts val="1400"/>
            </a:pPr>
            <a:r>
              <a:rPr lang="en-CA" sz="1400" dirty="0"/>
              <a:t>15-minutes -</a:t>
            </a:r>
            <a:r>
              <a:rPr lang="en-CA" sz="1400" dirty="0">
                <a:solidFill>
                  <a:srgbClr val="FF0000"/>
                </a:solidFill>
                <a:hlinkClick r:id="rId5"/>
              </a:rPr>
              <a:t>Body Scan - SoundCloud</a:t>
            </a:r>
            <a:r>
              <a:rPr lang="en-CA" sz="1400" dirty="0">
                <a:solidFill>
                  <a:srgbClr val="FF0000"/>
                </a:solidFill>
              </a:rPr>
              <a:t> </a:t>
            </a:r>
            <a:endParaRPr lang="fr-CA" sz="1400" dirty="0"/>
          </a:p>
          <a:p>
            <a:pPr>
              <a:lnSpc>
                <a:spcPct val="90000"/>
              </a:lnSpc>
              <a:spcBef>
                <a:spcPts val="0"/>
              </a:spcBef>
              <a:buSzPts val="1400"/>
            </a:pPr>
            <a:r>
              <a:rPr lang="en-CA" sz="1400" dirty="0"/>
              <a:t>2-minutes – </a:t>
            </a:r>
            <a:r>
              <a:rPr lang="en-CA" sz="1400" dirty="0">
                <a:hlinkClick r:id="rId6"/>
              </a:rPr>
              <a:t>Loving Kindness - </a:t>
            </a:r>
            <a:r>
              <a:rPr lang="en-CA" sz="1400" dirty="0" err="1">
                <a:hlinkClick r:id="rId6"/>
              </a:rPr>
              <a:t>HeadSpace</a:t>
            </a:r>
            <a:endParaRPr lang="en-CA" sz="1400" dirty="0"/>
          </a:p>
          <a:p>
            <a:pPr>
              <a:spcBef>
                <a:spcPts val="0"/>
              </a:spcBef>
              <a:defRPr/>
            </a:pPr>
            <a:r>
              <a:rPr lang="en-CA" sz="1400" dirty="0"/>
              <a:t>5-minutes - </a:t>
            </a:r>
            <a:r>
              <a:rPr lang="en-CA" sz="1400" dirty="0">
                <a:hlinkClick r:id="rId7"/>
              </a:rPr>
              <a:t>BREATHING – </a:t>
            </a:r>
            <a:r>
              <a:rPr lang="en-CA" sz="1400" dirty="0" err="1">
                <a:hlinkClick r:id="rId7"/>
              </a:rPr>
              <a:t>HeadSpace</a:t>
            </a:r>
            <a:endParaRPr lang="en-CA" sz="1400" dirty="0"/>
          </a:p>
          <a:p>
            <a:pPr>
              <a:spcBef>
                <a:spcPts val="0"/>
              </a:spcBef>
              <a:defRPr/>
            </a:pPr>
            <a:r>
              <a:rPr lang="en-CA" sz="1400" dirty="0">
                <a:solidFill>
                  <a:prstClr val="black"/>
                </a:solidFill>
                <a:latin typeface="+mj-lt"/>
              </a:rPr>
              <a:t>5-minutes -</a:t>
            </a:r>
            <a:r>
              <a:rPr lang="en-CA" sz="1400" dirty="0">
                <a:solidFill>
                  <a:prstClr val="black"/>
                </a:solidFill>
                <a:latin typeface="+mj-lt"/>
                <a:hlinkClick r:id="rId8"/>
              </a:rPr>
              <a:t>Breathing - SoundCloud</a:t>
            </a:r>
            <a:endParaRPr lang="en-CA" sz="1400" dirty="0"/>
          </a:p>
          <a:p>
            <a:pPr>
              <a:spcBef>
                <a:spcPts val="0"/>
              </a:spcBef>
            </a:pPr>
            <a:r>
              <a:rPr lang="en-US" sz="1400" dirty="0"/>
              <a:t>2-15 minutes - </a:t>
            </a:r>
            <a:r>
              <a:rPr lang="en-US" sz="1400" dirty="0">
                <a:solidFill>
                  <a:srgbClr val="FF0000"/>
                </a:solidFill>
                <a:hlinkClick r:id="rId9"/>
              </a:rPr>
              <a:t>Various practices - Jim </a:t>
            </a:r>
            <a:r>
              <a:rPr lang="en-US" sz="1400" dirty="0" err="1">
                <a:solidFill>
                  <a:srgbClr val="FF0000"/>
                </a:solidFill>
                <a:hlinkClick r:id="rId9"/>
              </a:rPr>
              <a:t>Hjort</a:t>
            </a:r>
            <a:endParaRPr lang="en-CA" sz="1400" dirty="0">
              <a:solidFill>
                <a:prstClr val="black"/>
              </a:solidFill>
            </a:endParaRPr>
          </a:p>
          <a:p>
            <a:pPr>
              <a:spcBef>
                <a:spcPts val="0"/>
              </a:spcBef>
              <a:defRPr/>
            </a:pPr>
            <a:r>
              <a:rPr lang="en-US" sz="1400" dirty="0"/>
              <a:t>5-15 minutes - </a:t>
            </a:r>
            <a:r>
              <a:rPr lang="en-US" sz="1400" dirty="0">
                <a:hlinkClick r:id="rId10"/>
              </a:rPr>
              <a:t>Mindfulness Exercises For Loving Kindness &amp; Compassion</a:t>
            </a:r>
            <a:endParaRPr lang="en-CA" sz="1400" dirty="0"/>
          </a:p>
          <a:p>
            <a:pPr>
              <a:spcBef>
                <a:spcPts val="0"/>
              </a:spcBef>
              <a:defRPr/>
            </a:pPr>
            <a:r>
              <a:rPr lang="en-US" sz="1400" dirty="0"/>
              <a:t>5-20 minutes - </a:t>
            </a:r>
            <a:r>
              <a:rPr lang="en-US" sz="1400" dirty="0">
                <a:hlinkClick r:id="rId11"/>
              </a:rPr>
              <a:t>Dr. Kristin Neff - Self-Compassion Guided Practices and Exercises </a:t>
            </a:r>
            <a:r>
              <a:rPr lang="en-US" sz="1400" dirty="0"/>
              <a:t> </a:t>
            </a:r>
          </a:p>
          <a:p>
            <a:pPr>
              <a:spcBef>
                <a:spcPts val="0"/>
              </a:spcBef>
              <a:defRPr/>
            </a:pPr>
            <a:r>
              <a:rPr lang="fr-CA" sz="1400" dirty="0"/>
              <a:t>5 minutes -  </a:t>
            </a:r>
            <a:r>
              <a:rPr lang="fr-CA" sz="1400" dirty="0">
                <a:hlinkClick r:id="rId12"/>
              </a:rPr>
              <a:t>Self-Compassion Break</a:t>
            </a:r>
            <a:endParaRPr lang="fr-CA" sz="1400" dirty="0"/>
          </a:p>
          <a:p>
            <a:pPr>
              <a:lnSpc>
                <a:spcPct val="90000"/>
              </a:lnSpc>
              <a:spcBef>
                <a:spcPts val="0"/>
              </a:spcBef>
              <a:buSzPts val="1400"/>
            </a:pPr>
            <a:r>
              <a:rPr lang="en-US" sz="1400" dirty="0"/>
              <a:t>15 minutes - </a:t>
            </a:r>
            <a:r>
              <a:rPr lang="en-US" sz="1400" dirty="0">
                <a:hlinkClick r:id="rId13"/>
              </a:rPr>
              <a:t>Mindful Self-Compassion - SoundCloud</a:t>
            </a:r>
            <a:endParaRPr lang="en-CA" sz="1400" dirty="0"/>
          </a:p>
          <a:p>
            <a:pPr>
              <a:spcBef>
                <a:spcPts val="0"/>
              </a:spcBef>
            </a:pPr>
            <a:r>
              <a:rPr lang="en-CA" sz="1400" dirty="0"/>
              <a:t>15-minutes - </a:t>
            </a:r>
            <a:r>
              <a:rPr lang="en-CA" sz="1400" dirty="0">
                <a:hlinkClick r:id="rId14"/>
              </a:rPr>
              <a:t>Awakening Compassion – SoundCloud</a:t>
            </a:r>
            <a:br>
              <a:rPr lang="en-CA" sz="1400" dirty="0"/>
            </a:br>
            <a:r>
              <a:rPr lang="en-CA" sz="1400" dirty="0"/>
              <a:t>15 mins – </a:t>
            </a:r>
            <a:r>
              <a:rPr lang="en-US" sz="1400" dirty="0">
                <a:hlinkClick r:id="rId14"/>
              </a:rPr>
              <a:t>Self Compassion Meditation by Awakening Compassion | SoundCloud</a:t>
            </a:r>
            <a:endParaRPr lang="en-CA" sz="1400" dirty="0"/>
          </a:p>
          <a:p>
            <a:r>
              <a:rPr lang="en-CA" sz="1400" dirty="0"/>
              <a:t>15 mins – Loving Presence and </a:t>
            </a:r>
            <a:r>
              <a:rPr lang="en-CA" sz="1400" dirty="0">
                <a:solidFill>
                  <a:srgbClr val="FF0000"/>
                </a:solidFill>
                <a:hlinkClick r:id="rId5"/>
              </a:rPr>
              <a:t>Body Scan - SoundCloud</a:t>
            </a:r>
            <a:r>
              <a:rPr lang="en-CA" sz="1400" dirty="0">
                <a:solidFill>
                  <a:srgbClr val="FF0000"/>
                </a:solidFill>
              </a:rPr>
              <a:t> </a:t>
            </a:r>
            <a:br>
              <a:rPr lang="en-CA" sz="1400" dirty="0"/>
            </a:br>
            <a:r>
              <a:rPr lang="en-CA" sz="1400" dirty="0"/>
              <a:t>5 mins – </a:t>
            </a:r>
            <a:r>
              <a:rPr lang="en-US" sz="1400" dirty="0">
                <a:hlinkClick r:id="rId15"/>
              </a:rPr>
              <a:t>Brief Meditation: Arriving in Mindful Presence  - Tara Brach</a:t>
            </a:r>
            <a:endParaRPr lang="en-US" sz="1400" dirty="0"/>
          </a:p>
          <a:p>
            <a:pPr defTabSz="914400">
              <a:defRPr/>
            </a:pPr>
            <a:r>
              <a:rPr lang="en-US" sz="1400" dirty="0">
                <a:hlinkClick r:id="rId16"/>
              </a:rPr>
              <a:t>Mindful Eating – Headspace</a:t>
            </a:r>
            <a:endParaRPr lang="en-US" sz="1400" dirty="0"/>
          </a:p>
          <a:p>
            <a:pPr defTabSz="914400">
              <a:defRPr/>
            </a:pPr>
            <a:r>
              <a:rPr lang="en-US" sz="1400" dirty="0">
                <a:hlinkClick r:id="rId17"/>
              </a:rPr>
              <a:t>Guided Meditation for Mindful Eating - Declutter The Mind</a:t>
            </a:r>
            <a:endParaRPr lang="en-US" sz="1400" dirty="0"/>
          </a:p>
          <a:p>
            <a:pPr marR="0" lvl="0" algn="l" defTabSz="914400" rtl="0" eaLnBrk="1" fontAlgn="auto" latinLnBrk="0" hangingPunct="1">
              <a:lnSpc>
                <a:spcPct val="100000"/>
              </a:lnSpc>
              <a:spcBef>
                <a:spcPts val="0"/>
              </a:spcBef>
              <a:spcAft>
                <a:spcPts val="0"/>
              </a:spcAft>
              <a:buClrTx/>
              <a:buSzTx/>
              <a:tabLst/>
              <a:defRPr/>
            </a:pPr>
            <a:r>
              <a:rPr lang="en-US" sz="1400" dirty="0">
                <a:hlinkClick r:id="rId18"/>
              </a:rPr>
              <a:t>Guided Mindful Eating Meditation – CRAOI</a:t>
            </a:r>
            <a:endParaRPr lang="en-US" sz="1400" dirty="0"/>
          </a:p>
          <a:p>
            <a:pPr marR="0" lvl="0" algn="l" defTabSz="914400" rtl="0" eaLnBrk="1" fontAlgn="auto" latinLnBrk="0" hangingPunct="1">
              <a:lnSpc>
                <a:spcPct val="100000"/>
              </a:lnSpc>
              <a:spcBef>
                <a:spcPts val="0"/>
              </a:spcBef>
              <a:spcAft>
                <a:spcPts val="0"/>
              </a:spcAft>
              <a:buClrTx/>
              <a:buSzTx/>
              <a:tabLst/>
              <a:defRPr/>
            </a:pPr>
            <a:r>
              <a:rPr lang="en-US" sz="1400" dirty="0">
                <a:hlinkClick r:id="rId19"/>
              </a:rPr>
              <a:t>Mindful Eating Exercises to Try – Cleveland Clinic</a:t>
            </a:r>
            <a:endParaRPr lang="en-US" sz="1400" dirty="0"/>
          </a:p>
          <a:p>
            <a:pPr algn="l"/>
            <a:r>
              <a:rPr lang="en-US" sz="1400" dirty="0">
                <a:hlinkClick r:id="rId20"/>
              </a:rPr>
              <a:t>One-minute Mindful Eating: The Art of Being Present – YouTube</a:t>
            </a:r>
            <a:endParaRPr lang="en-US" sz="1400" dirty="0"/>
          </a:p>
          <a:p>
            <a:pPr marR="0" lvl="0" algn="l" defTabSz="914400" rtl="0" eaLnBrk="1" fontAlgn="auto" latinLnBrk="0" hangingPunct="1">
              <a:lnSpc>
                <a:spcPct val="100000"/>
              </a:lnSpc>
              <a:spcBef>
                <a:spcPts val="0"/>
              </a:spcBef>
              <a:spcAft>
                <a:spcPts val="0"/>
              </a:spcAft>
              <a:buClrTx/>
              <a:buSzTx/>
              <a:tabLst/>
              <a:defRPr/>
            </a:pPr>
            <a:endParaRPr lang="en-US" sz="1100" dirty="0"/>
          </a:p>
        </p:txBody>
      </p:sp>
    </p:spTree>
    <p:extLst>
      <p:ext uri="{BB962C8B-B14F-4D97-AF65-F5344CB8AC3E}">
        <p14:creationId xmlns:p14="http://schemas.microsoft.com/office/powerpoint/2010/main" val="96273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5E183D-A7C1-DA93-6A5B-0068E8E7E633}"/>
              </a:ext>
            </a:extLst>
          </p:cNvPr>
          <p:cNvPicPr>
            <a:picLocks noChangeAspect="1"/>
          </p:cNvPicPr>
          <p:nvPr/>
        </p:nvPicPr>
        <p:blipFill rotWithShape="1">
          <a:blip r:embed="rId3">
            <a:alphaModFix amt="20000"/>
            <a:duotone>
              <a:schemeClr val="accent4">
                <a:shade val="45000"/>
                <a:satMod val="135000"/>
              </a:schemeClr>
              <a:prstClr val="white"/>
            </a:duotone>
            <a:extLst>
              <a:ext uri="{BEBA8EAE-BF5A-486C-A8C5-ECC9F3942E4B}">
                <a14:imgProps xmlns:a14="http://schemas.microsoft.com/office/drawing/2010/main">
                  <a14:imgLayer r:embed="rId4">
                    <a14:imgEffect>
                      <a14:saturation sat="94000"/>
                    </a14:imgEffect>
                  </a14:imgLayer>
                </a14:imgProps>
              </a:ext>
            </a:extLst>
          </a:blip>
          <a:srcRect l="4121" t="2437" r="3487"/>
          <a:stretch/>
        </p:blipFill>
        <p:spPr>
          <a:xfrm>
            <a:off x="5384316" y="4199008"/>
            <a:ext cx="3589942" cy="2712550"/>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F85C53FD-649E-DD0A-D9E9-1128E1F66FDD}"/>
              </a:ext>
            </a:extLst>
          </p:cNvPr>
          <p:cNvSpPr>
            <a:spLocks noGrp="1"/>
          </p:cNvSpPr>
          <p:nvPr>
            <p:ph idx="1"/>
          </p:nvPr>
        </p:nvSpPr>
        <p:spPr>
          <a:xfrm>
            <a:off x="539552" y="836712"/>
            <a:ext cx="7638077" cy="5418919"/>
          </a:xfrm>
        </p:spPr>
        <p:txBody>
          <a:bodyPr>
            <a:noAutofit/>
          </a:bodyPr>
          <a:lstStyle/>
          <a:p>
            <a:pPr marL="0" indent="0">
              <a:spcBef>
                <a:spcPts val="0"/>
              </a:spcBef>
              <a:buNone/>
              <a:defRPr/>
            </a:pPr>
            <a:r>
              <a:rPr lang="en-CA" sz="1600" b="1" dirty="0"/>
              <a:t>EXERCISES</a:t>
            </a:r>
          </a:p>
          <a:p>
            <a:pPr>
              <a:lnSpc>
                <a:spcPct val="90000"/>
              </a:lnSpc>
              <a:spcBef>
                <a:spcPts val="0"/>
              </a:spcBef>
              <a:buSzPts val="1400"/>
            </a:pPr>
            <a:r>
              <a:rPr lang="en-US" sz="1600" dirty="0">
                <a:latin typeface="+mj-lt"/>
                <a:ea typeface="Merriweather"/>
                <a:cs typeface="Merriweather"/>
                <a:sym typeface="Merriweather"/>
              </a:rPr>
              <a:t>3-minutes -</a:t>
            </a:r>
            <a:r>
              <a:rPr lang="en-US" sz="1600" u="sng" dirty="0">
                <a:solidFill>
                  <a:schemeClr val="hlink"/>
                </a:solidFill>
                <a:latin typeface="+mj-lt"/>
                <a:ea typeface="Merriweather"/>
                <a:cs typeface="Merriweather"/>
                <a:sym typeface="Merriweather"/>
                <a:hlinkClick r:id="rId5"/>
              </a:rPr>
              <a:t>Body Scan – </a:t>
            </a:r>
            <a:r>
              <a:rPr lang="en-US" sz="1600" u="sng" dirty="0" err="1">
                <a:solidFill>
                  <a:schemeClr val="hlink"/>
                </a:solidFill>
                <a:latin typeface="+mj-lt"/>
                <a:ea typeface="Merriweather"/>
                <a:cs typeface="Merriweather"/>
                <a:sym typeface="Merriweather"/>
                <a:hlinkClick r:id="rId5"/>
              </a:rPr>
              <a:t>HeadSpace</a:t>
            </a:r>
            <a:endParaRPr lang="en-US" sz="1600" u="sng" dirty="0">
              <a:solidFill>
                <a:schemeClr val="hlink"/>
              </a:solidFill>
              <a:latin typeface="+mj-lt"/>
              <a:ea typeface="Merriweather"/>
              <a:cs typeface="Merriweather"/>
              <a:sym typeface="Merriweather"/>
            </a:endParaRPr>
          </a:p>
          <a:p>
            <a:pPr>
              <a:lnSpc>
                <a:spcPct val="90000"/>
              </a:lnSpc>
              <a:spcBef>
                <a:spcPts val="0"/>
              </a:spcBef>
              <a:buSzPts val="1400"/>
            </a:pPr>
            <a:r>
              <a:rPr lang="en-CA" sz="1600" dirty="0"/>
              <a:t>5-minutes -</a:t>
            </a:r>
            <a:r>
              <a:rPr lang="en-CA" sz="1600" dirty="0">
                <a:hlinkClick r:id="rId6"/>
              </a:rPr>
              <a:t>BODY SCAN </a:t>
            </a:r>
            <a:endParaRPr lang="en-CA" sz="1600" dirty="0"/>
          </a:p>
          <a:p>
            <a:pPr>
              <a:lnSpc>
                <a:spcPct val="90000"/>
              </a:lnSpc>
              <a:buSzPts val="1400"/>
            </a:pPr>
            <a:r>
              <a:rPr lang="en-CA" sz="1600" dirty="0"/>
              <a:t>15-minutes -</a:t>
            </a:r>
            <a:r>
              <a:rPr lang="en-CA" sz="1600" dirty="0">
                <a:solidFill>
                  <a:srgbClr val="FF0000"/>
                </a:solidFill>
                <a:hlinkClick r:id="rId7"/>
              </a:rPr>
              <a:t>Body Scan - SoundCloud</a:t>
            </a:r>
            <a:r>
              <a:rPr lang="en-CA" sz="1600" dirty="0">
                <a:solidFill>
                  <a:srgbClr val="FF0000"/>
                </a:solidFill>
              </a:rPr>
              <a:t> </a:t>
            </a:r>
            <a:endParaRPr lang="fr-CA" sz="1600" dirty="0"/>
          </a:p>
          <a:p>
            <a:pPr>
              <a:lnSpc>
                <a:spcPct val="90000"/>
              </a:lnSpc>
              <a:spcBef>
                <a:spcPts val="0"/>
              </a:spcBef>
              <a:buSzPts val="1400"/>
            </a:pPr>
            <a:r>
              <a:rPr lang="en-CA" sz="1600" dirty="0"/>
              <a:t>2-minutes – </a:t>
            </a:r>
            <a:r>
              <a:rPr lang="en-CA" sz="1600" dirty="0">
                <a:hlinkClick r:id="rId8"/>
              </a:rPr>
              <a:t>Loving Kindness - </a:t>
            </a:r>
            <a:r>
              <a:rPr lang="en-CA" sz="1600" dirty="0" err="1">
                <a:hlinkClick r:id="rId8"/>
              </a:rPr>
              <a:t>HeadSpace</a:t>
            </a:r>
            <a:endParaRPr lang="en-CA" sz="1600" dirty="0"/>
          </a:p>
          <a:p>
            <a:pPr>
              <a:spcBef>
                <a:spcPts val="0"/>
              </a:spcBef>
              <a:defRPr/>
            </a:pPr>
            <a:r>
              <a:rPr lang="en-CA" sz="1600" dirty="0"/>
              <a:t>5-minutes - </a:t>
            </a:r>
            <a:r>
              <a:rPr lang="en-CA" sz="1600" dirty="0">
                <a:hlinkClick r:id="rId9"/>
              </a:rPr>
              <a:t>BREATHING – </a:t>
            </a:r>
            <a:r>
              <a:rPr lang="en-CA" sz="1600" dirty="0" err="1">
                <a:hlinkClick r:id="rId9"/>
              </a:rPr>
              <a:t>HeadSpace</a:t>
            </a:r>
            <a:endParaRPr lang="en-CA" sz="1600" dirty="0"/>
          </a:p>
          <a:p>
            <a:pPr>
              <a:spcBef>
                <a:spcPts val="0"/>
              </a:spcBef>
              <a:defRPr/>
            </a:pPr>
            <a:r>
              <a:rPr lang="en-CA" sz="1600" dirty="0">
                <a:solidFill>
                  <a:prstClr val="black"/>
                </a:solidFill>
                <a:latin typeface="+mj-lt"/>
              </a:rPr>
              <a:t>5-minutes -</a:t>
            </a:r>
            <a:r>
              <a:rPr lang="en-CA" sz="1600" dirty="0">
                <a:solidFill>
                  <a:prstClr val="black"/>
                </a:solidFill>
                <a:latin typeface="+mj-lt"/>
                <a:hlinkClick r:id="rId10"/>
              </a:rPr>
              <a:t>Breathing - SoundCloud</a:t>
            </a:r>
            <a:endParaRPr lang="en-CA" sz="1600" dirty="0"/>
          </a:p>
          <a:p>
            <a:pPr>
              <a:spcBef>
                <a:spcPts val="0"/>
              </a:spcBef>
            </a:pPr>
            <a:r>
              <a:rPr lang="en-US" sz="1600" dirty="0"/>
              <a:t>2-15 minutes - </a:t>
            </a:r>
            <a:r>
              <a:rPr lang="en-US" sz="1600" dirty="0">
                <a:solidFill>
                  <a:srgbClr val="FF0000"/>
                </a:solidFill>
                <a:hlinkClick r:id="rId11"/>
              </a:rPr>
              <a:t>Various practices - Jim </a:t>
            </a:r>
            <a:r>
              <a:rPr lang="en-US" sz="1600" dirty="0" err="1">
                <a:solidFill>
                  <a:srgbClr val="FF0000"/>
                </a:solidFill>
                <a:hlinkClick r:id="rId11"/>
              </a:rPr>
              <a:t>Hjort</a:t>
            </a:r>
            <a:endParaRPr lang="en-CA" sz="1600" dirty="0">
              <a:solidFill>
                <a:prstClr val="black"/>
              </a:solidFill>
            </a:endParaRPr>
          </a:p>
          <a:p>
            <a:pPr>
              <a:spcBef>
                <a:spcPts val="0"/>
              </a:spcBef>
              <a:defRPr/>
            </a:pPr>
            <a:r>
              <a:rPr lang="en-US" sz="1600" dirty="0"/>
              <a:t>5-15 minutes - </a:t>
            </a:r>
            <a:r>
              <a:rPr lang="en-US" sz="1600" dirty="0">
                <a:hlinkClick r:id="rId12"/>
              </a:rPr>
              <a:t>Mindfulness Exercises For Loving Kindness &amp; Compassion</a:t>
            </a:r>
            <a:endParaRPr lang="en-CA" sz="1600" dirty="0"/>
          </a:p>
          <a:p>
            <a:pPr>
              <a:spcBef>
                <a:spcPts val="0"/>
              </a:spcBef>
              <a:defRPr/>
            </a:pPr>
            <a:r>
              <a:rPr lang="en-US" sz="1600" dirty="0"/>
              <a:t>5-20 minutes - </a:t>
            </a:r>
            <a:r>
              <a:rPr lang="en-US" sz="1600" dirty="0">
                <a:hlinkClick r:id="rId13"/>
              </a:rPr>
              <a:t>Dr. Kristin Neff - Self-Compassion Guided Practices and Exercises </a:t>
            </a:r>
            <a:r>
              <a:rPr lang="en-US" sz="1600" dirty="0"/>
              <a:t> </a:t>
            </a:r>
          </a:p>
          <a:p>
            <a:pPr>
              <a:spcBef>
                <a:spcPts val="0"/>
              </a:spcBef>
              <a:defRPr/>
            </a:pPr>
            <a:r>
              <a:rPr lang="fr-CA" sz="1600" dirty="0"/>
              <a:t>5 minutes -  </a:t>
            </a:r>
            <a:r>
              <a:rPr lang="fr-CA" sz="1600" dirty="0">
                <a:hlinkClick r:id="rId14"/>
              </a:rPr>
              <a:t>Self-Compassion Break</a:t>
            </a:r>
            <a:endParaRPr lang="fr-CA" sz="1600" dirty="0"/>
          </a:p>
          <a:p>
            <a:pPr>
              <a:lnSpc>
                <a:spcPct val="90000"/>
              </a:lnSpc>
              <a:spcBef>
                <a:spcPts val="0"/>
              </a:spcBef>
              <a:buSzPts val="1400"/>
            </a:pPr>
            <a:r>
              <a:rPr lang="en-US" sz="1600" dirty="0"/>
              <a:t>15 minutes - </a:t>
            </a:r>
            <a:r>
              <a:rPr lang="en-US" sz="1600" dirty="0">
                <a:hlinkClick r:id="rId15"/>
              </a:rPr>
              <a:t>Mindful Self-Compassion - SoundCloud</a:t>
            </a:r>
            <a:endParaRPr lang="en-CA" sz="1600" dirty="0"/>
          </a:p>
          <a:p>
            <a:pPr>
              <a:spcBef>
                <a:spcPts val="0"/>
              </a:spcBef>
            </a:pPr>
            <a:r>
              <a:rPr lang="en-CA" sz="1600" dirty="0"/>
              <a:t>15-minutes - </a:t>
            </a:r>
            <a:r>
              <a:rPr lang="en-CA" sz="1600" dirty="0">
                <a:hlinkClick r:id="rId16"/>
              </a:rPr>
              <a:t>Awakening Compassion – SoundCloud</a:t>
            </a:r>
            <a:br>
              <a:rPr lang="en-CA" sz="1600" dirty="0"/>
            </a:br>
            <a:r>
              <a:rPr lang="en-CA" sz="1600" dirty="0"/>
              <a:t>15 mins – </a:t>
            </a:r>
            <a:r>
              <a:rPr lang="en-US" sz="1600" dirty="0">
                <a:hlinkClick r:id="rId16"/>
              </a:rPr>
              <a:t>Self Compassion Meditation by Awakening Compassion | SoundCloud</a:t>
            </a:r>
            <a:endParaRPr lang="en-CA" sz="1600" dirty="0"/>
          </a:p>
          <a:p>
            <a:r>
              <a:rPr lang="en-CA" sz="1600" dirty="0"/>
              <a:t>15 mins – Loving Presence and </a:t>
            </a:r>
            <a:r>
              <a:rPr lang="en-CA" sz="1600" dirty="0">
                <a:solidFill>
                  <a:srgbClr val="FF0000"/>
                </a:solidFill>
                <a:hlinkClick r:id="rId7"/>
              </a:rPr>
              <a:t>Body Scan - SoundCloud</a:t>
            </a:r>
            <a:r>
              <a:rPr lang="en-CA" sz="1600" dirty="0">
                <a:solidFill>
                  <a:srgbClr val="FF0000"/>
                </a:solidFill>
              </a:rPr>
              <a:t> </a:t>
            </a:r>
            <a:br>
              <a:rPr lang="en-CA" sz="1600" dirty="0"/>
            </a:br>
            <a:r>
              <a:rPr lang="en-CA" sz="1600" dirty="0"/>
              <a:t>5 mins – </a:t>
            </a:r>
            <a:r>
              <a:rPr lang="en-US" sz="1600" dirty="0">
                <a:hlinkClick r:id="rId17"/>
              </a:rPr>
              <a:t>Brief Meditation: Arriving in Mindful Presence  - Tara Brach</a:t>
            </a:r>
            <a:endParaRPr lang="en-US" sz="1600" dirty="0"/>
          </a:p>
          <a:p>
            <a:pPr>
              <a:defRPr/>
            </a:pPr>
            <a:r>
              <a:rPr lang="en-US" sz="1600" dirty="0">
                <a:hlinkClick r:id="rId18"/>
              </a:rPr>
              <a:t>One-minute Mindful Eating: The Art of Being Present – YouTube</a:t>
            </a:r>
            <a:endParaRPr lang="en-US" sz="1600" dirty="0"/>
          </a:p>
          <a:p>
            <a:pPr defTabSz="914400">
              <a:defRPr/>
            </a:pPr>
            <a:r>
              <a:rPr lang="en-US" sz="1600" dirty="0">
                <a:hlinkClick r:id="rId19"/>
              </a:rPr>
              <a:t>Mindful Eating – Headspace</a:t>
            </a:r>
            <a:endParaRPr lang="en-US" sz="1600" dirty="0"/>
          </a:p>
          <a:p>
            <a:pPr defTabSz="914400">
              <a:defRPr/>
            </a:pPr>
            <a:r>
              <a:rPr lang="en-US" sz="1600" dirty="0">
                <a:hlinkClick r:id="rId20"/>
              </a:rPr>
              <a:t>Guided Meditation for Mindful Eating - Declutter The Mind</a:t>
            </a:r>
            <a:endParaRPr lang="en-US" sz="1600" dirty="0"/>
          </a:p>
          <a:p>
            <a:pPr marR="0" lvl="0" algn="l" defTabSz="914400" rtl="0" eaLnBrk="1" fontAlgn="auto" latinLnBrk="0" hangingPunct="1">
              <a:lnSpc>
                <a:spcPct val="100000"/>
              </a:lnSpc>
              <a:spcBef>
                <a:spcPts val="0"/>
              </a:spcBef>
              <a:spcAft>
                <a:spcPts val="0"/>
              </a:spcAft>
              <a:buClrTx/>
              <a:buSzTx/>
              <a:tabLst/>
              <a:defRPr/>
            </a:pPr>
            <a:r>
              <a:rPr lang="en-US" sz="1600" dirty="0">
                <a:hlinkClick r:id="rId21"/>
              </a:rPr>
              <a:t>Guided Mindful Eating Meditation – CRAOI</a:t>
            </a:r>
            <a:endParaRPr lang="en-US" sz="1600" dirty="0"/>
          </a:p>
          <a:p>
            <a:pPr marR="0" lvl="0" algn="l" defTabSz="914400" rtl="0" eaLnBrk="1" fontAlgn="auto" latinLnBrk="0" hangingPunct="1">
              <a:lnSpc>
                <a:spcPct val="100000"/>
              </a:lnSpc>
              <a:spcBef>
                <a:spcPts val="0"/>
              </a:spcBef>
              <a:spcAft>
                <a:spcPts val="0"/>
              </a:spcAft>
              <a:buClrTx/>
              <a:buSzTx/>
              <a:tabLst/>
              <a:defRPr/>
            </a:pPr>
            <a:r>
              <a:rPr lang="en-US" sz="1600" dirty="0">
                <a:hlinkClick r:id="rId22"/>
              </a:rPr>
              <a:t>Mindful Eating Exercises to Try – Cleveland Clinic</a:t>
            </a:r>
            <a:endParaRPr lang="en-US" sz="1600" dirty="0"/>
          </a:p>
          <a:p>
            <a:pPr marL="0" indent="0">
              <a:spcBef>
                <a:spcPts val="0"/>
              </a:spcBef>
              <a:buNone/>
              <a:defRPr/>
            </a:pPr>
            <a:endParaRPr lang="en-CA" sz="1200" dirty="0"/>
          </a:p>
          <a:p>
            <a:pPr marL="0" indent="0">
              <a:spcBef>
                <a:spcPts val="0"/>
              </a:spcBef>
              <a:buNone/>
              <a:defRPr/>
            </a:pPr>
            <a:endParaRPr lang="en-CA" sz="1200" dirty="0"/>
          </a:p>
          <a:p>
            <a:pPr marL="160733" indent="-160733">
              <a:spcBef>
                <a:spcPts val="0"/>
              </a:spcBef>
              <a:defRPr/>
            </a:pPr>
            <a:endParaRPr lang="en-CA" sz="1200" u="sng" dirty="0"/>
          </a:p>
          <a:p>
            <a:pPr marL="160733" indent="-160733">
              <a:spcBef>
                <a:spcPts val="0"/>
              </a:spcBef>
              <a:defRPr/>
            </a:pPr>
            <a:endParaRPr lang="en-US" sz="1200" dirty="0"/>
          </a:p>
          <a:p>
            <a:endParaRPr lang="en-US" sz="1200" dirty="0"/>
          </a:p>
        </p:txBody>
      </p:sp>
      <p:sp>
        <p:nvSpPr>
          <p:cNvPr id="7" name="TextBox 6">
            <a:extLst>
              <a:ext uri="{FF2B5EF4-FFF2-40B4-BE49-F238E27FC236}">
                <a16:creationId xmlns:a16="http://schemas.microsoft.com/office/drawing/2014/main" id="{79EEDA16-15F4-CBFB-1E2E-3707BECE0875}"/>
              </a:ext>
            </a:extLst>
          </p:cNvPr>
          <p:cNvSpPr txBox="1"/>
          <p:nvPr/>
        </p:nvSpPr>
        <p:spPr>
          <a:xfrm>
            <a:off x="807356" y="116632"/>
            <a:ext cx="6692295" cy="470550"/>
          </a:xfrm>
          <a:prstGeom prst="rect">
            <a:avLst/>
          </a:prstGeom>
        </p:spPr>
        <p:txBody>
          <a:bodyPr vert="horz" lIns="85726" tIns="42863" rIns="85726" bIns="42863" rtlCol="0" anchor="ctr">
            <a:normAutofit fontScale="92500" lnSpcReduction="20000"/>
          </a:bodyPr>
          <a:lstStyle/>
          <a:p>
            <a:pPr algn="ctr" defTabSz="857243">
              <a:spcBef>
                <a:spcPct val="0"/>
              </a:spcBef>
              <a:spcAft>
                <a:spcPts val="563"/>
              </a:spcAft>
            </a:pPr>
            <a:r>
              <a:rPr lang="en-US" sz="3200" b="1" dirty="0">
                <a:latin typeface="+mj-lt"/>
                <a:ea typeface="+mj-ea"/>
                <a:cs typeface="+mj-cs"/>
              </a:rPr>
              <a:t>USEFUL LINKS</a:t>
            </a:r>
          </a:p>
        </p:txBody>
      </p:sp>
      <p:pic>
        <p:nvPicPr>
          <p:cNvPr id="18" name="Picture 2" descr="Using Resources Around You (No Matter Where You Are!)">
            <a:extLst>
              <a:ext uri="{FF2B5EF4-FFF2-40B4-BE49-F238E27FC236}">
                <a16:creationId xmlns:a16="http://schemas.microsoft.com/office/drawing/2014/main" id="{707BB9B2-3501-D15C-1BB6-F55F6F7F19DB}"/>
              </a:ext>
            </a:extLst>
          </p:cNvPr>
          <p:cNvPicPr>
            <a:picLocks noChangeAspect="1" noChangeArrowheads="1"/>
          </p:cNvPicPr>
          <p:nvPr/>
        </p:nvPicPr>
        <p:blipFill>
          <a:blip r:embed="rId23">
            <a:alphaModFix amt="35000"/>
            <a:extLst>
              <a:ext uri="{28A0092B-C50C-407E-A947-70E740481C1C}">
                <a14:useLocalDpi xmlns:a14="http://schemas.microsoft.com/office/drawing/2010/main" val="0"/>
              </a:ext>
            </a:extLst>
          </a:blip>
          <a:srcRect/>
          <a:stretch>
            <a:fillRect/>
          </a:stretch>
        </p:blipFill>
        <p:spPr bwMode="auto">
          <a:xfrm>
            <a:off x="5148064" y="188640"/>
            <a:ext cx="1930112" cy="14401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9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5E183D-A7C1-DA93-6A5B-0068E8E7E633}"/>
              </a:ext>
            </a:extLst>
          </p:cNvPr>
          <p:cNvPicPr>
            <a:picLocks noChangeAspect="1"/>
          </p:cNvPicPr>
          <p:nvPr/>
        </p:nvPicPr>
        <p:blipFill rotWithShape="1">
          <a:blip r:embed="rId3">
            <a:alphaModFix amt="20000"/>
            <a:duotone>
              <a:schemeClr val="accent4">
                <a:shade val="45000"/>
                <a:satMod val="135000"/>
              </a:schemeClr>
              <a:prstClr val="white"/>
            </a:duotone>
            <a:extLst>
              <a:ext uri="{BEBA8EAE-BF5A-486C-A8C5-ECC9F3942E4B}">
                <a14:imgProps xmlns:a14="http://schemas.microsoft.com/office/drawing/2010/main">
                  <a14:imgLayer r:embed="rId4">
                    <a14:imgEffect>
                      <a14:saturation sat="94000"/>
                    </a14:imgEffect>
                  </a14:imgLayer>
                </a14:imgProps>
              </a:ext>
            </a:extLst>
          </a:blip>
          <a:srcRect l="4121" t="2437" r="3487"/>
          <a:stretch/>
        </p:blipFill>
        <p:spPr>
          <a:xfrm>
            <a:off x="5384316" y="4199008"/>
            <a:ext cx="3589942" cy="2712550"/>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F85C53FD-649E-DD0A-D9E9-1128E1F66FDD}"/>
              </a:ext>
            </a:extLst>
          </p:cNvPr>
          <p:cNvSpPr>
            <a:spLocks noGrp="1"/>
          </p:cNvSpPr>
          <p:nvPr>
            <p:ph idx="1"/>
          </p:nvPr>
        </p:nvSpPr>
        <p:spPr>
          <a:xfrm>
            <a:off x="971600" y="545443"/>
            <a:ext cx="7638077" cy="6309189"/>
          </a:xfrm>
        </p:spPr>
        <p:txBody>
          <a:bodyPr>
            <a:noAutofit/>
          </a:bodyPr>
          <a:lstStyle/>
          <a:p>
            <a:pPr marL="0" indent="0">
              <a:buNone/>
            </a:pPr>
            <a:r>
              <a:rPr lang="en-US" sz="1600" b="1" dirty="0"/>
              <a:t>YouTube VIDEOS</a:t>
            </a:r>
            <a:endParaRPr lang="en-US" sz="1600" dirty="0">
              <a:hlinkClick r:id="rId5"/>
            </a:endParaRPr>
          </a:p>
          <a:p>
            <a:pPr marL="0" indent="0">
              <a:buNone/>
            </a:pPr>
            <a:r>
              <a:rPr lang="en-US" sz="1600" dirty="0">
                <a:hlinkClick r:id="rId5"/>
              </a:rPr>
              <a:t>The Universe within 14 billion Light Years - The Visible Universe (atlasoftheuniverse.com)</a:t>
            </a:r>
            <a:endParaRPr lang="en-US" sz="1600" dirty="0"/>
          </a:p>
          <a:p>
            <a:pPr marL="0" indent="0">
              <a:buNone/>
            </a:pPr>
            <a:r>
              <a:rPr lang="en-US" sz="1600" dirty="0">
                <a:hlinkClick r:id="rId6"/>
              </a:rPr>
              <a:t>Nano World - What is NANO? How small is nano? – YouTube</a:t>
            </a:r>
            <a:endParaRPr lang="en-US" sz="1600" dirty="0"/>
          </a:p>
          <a:p>
            <a:pPr marL="0" indent="0">
              <a:buNone/>
            </a:pPr>
            <a:r>
              <a:rPr lang="en-US" sz="1600" dirty="0">
                <a:hlinkClick r:id="rId7"/>
              </a:rPr>
              <a:t>How Big Is a Nanometer? – YouTube</a:t>
            </a:r>
            <a:endParaRPr lang="en-US" sz="1600" dirty="0"/>
          </a:p>
          <a:p>
            <a:pPr marL="0" indent="0">
              <a:buNone/>
            </a:pPr>
            <a:r>
              <a:rPr lang="en-US" sz="1600" b="1" dirty="0"/>
              <a:t>ARTICLES ON MINDFUL EATING</a:t>
            </a:r>
            <a:endParaRPr lang="en-CA" sz="1600" dirty="0"/>
          </a:p>
          <a:p>
            <a:pPr marL="0" indent="0" algn="l">
              <a:buNone/>
            </a:pPr>
            <a:r>
              <a:rPr lang="en-US" sz="1600" dirty="0">
                <a:hlinkClick r:id="rId8"/>
              </a:rPr>
              <a:t>6 Ways to Practice Mindful Eating – Mindful</a:t>
            </a:r>
            <a:endParaRPr lang="en-US" sz="1600" dirty="0"/>
          </a:p>
          <a:p>
            <a:pPr marL="0" indent="0" algn="l">
              <a:buNone/>
            </a:pPr>
            <a:r>
              <a:rPr lang="en-US" sz="1600" dirty="0">
                <a:hlinkClick r:id="rId9"/>
              </a:rPr>
              <a:t>Why You Should Take a Relaxing Lunch Break (berkeley.edu)</a:t>
            </a:r>
            <a:endParaRPr lang="en-US" sz="1600" dirty="0"/>
          </a:p>
          <a:p>
            <a:pPr marL="0" indent="0">
              <a:buNone/>
            </a:pPr>
            <a:r>
              <a:rPr lang="en-US" sz="1600" b="1" dirty="0"/>
              <a:t>ARTICLE ON BEING PRESENT</a:t>
            </a:r>
            <a:endParaRPr lang="en-US" sz="1600" dirty="0"/>
          </a:p>
          <a:p>
            <a:pPr marL="0" indent="0" algn="l">
              <a:buNone/>
            </a:pPr>
            <a:r>
              <a:rPr lang="en-US" sz="1600" dirty="0">
                <a:hlinkClick r:id="rId10"/>
              </a:rPr>
              <a:t>How to Be Present at Work, In Relationships, and More (healthline.com)</a:t>
            </a:r>
            <a:endParaRPr lang="en-US" sz="1600" dirty="0"/>
          </a:p>
          <a:p>
            <a:pPr marL="0" indent="0">
              <a:buNone/>
            </a:pPr>
            <a:r>
              <a:rPr lang="en-CA" sz="1600" b="1" dirty="0"/>
              <a:t>THEORY</a:t>
            </a:r>
            <a:r>
              <a:rPr lang="en-US" sz="1600" b="1" dirty="0"/>
              <a:t> ON PRESENCING AND THEORY U</a:t>
            </a:r>
            <a:endParaRPr lang="en-US" sz="1600" dirty="0"/>
          </a:p>
          <a:p>
            <a:pPr marL="0" indent="0" defTabSz="914400">
              <a:buNone/>
              <a:defRPr/>
            </a:pPr>
            <a:r>
              <a:rPr lang="en-US" sz="1600" dirty="0">
                <a:hlinkClick r:id="rId11"/>
              </a:rPr>
              <a:t>Otto </a:t>
            </a:r>
            <a:r>
              <a:rPr lang="en-US" sz="1600" dirty="0" err="1">
                <a:hlinkClick r:id="rId11"/>
              </a:rPr>
              <a:t>Scharmer</a:t>
            </a:r>
            <a:endParaRPr lang="en-US" sz="1600" dirty="0">
              <a:hlinkClick r:id="rId12"/>
            </a:endParaRPr>
          </a:p>
          <a:p>
            <a:pPr marL="0" marR="0" lvl="0" indent="0" algn="l" defTabSz="914400" rtl="0" eaLnBrk="1" fontAlgn="auto" latinLnBrk="0" hangingPunct="1">
              <a:lnSpc>
                <a:spcPct val="100000"/>
              </a:lnSpc>
              <a:spcBef>
                <a:spcPts val="0"/>
              </a:spcBef>
              <a:spcAft>
                <a:spcPts val="0"/>
              </a:spcAft>
              <a:buClrTx/>
              <a:buSzTx/>
              <a:buNone/>
              <a:tabLst/>
              <a:defRPr/>
            </a:pPr>
            <a:r>
              <a:rPr lang="en-US" sz="1600" dirty="0" err="1">
                <a:hlinkClick r:id="rId12"/>
              </a:rPr>
              <a:t>Presencing</a:t>
            </a:r>
            <a:r>
              <a:rPr lang="en-US" sz="1600" dirty="0">
                <a:hlinkClick r:id="rId12"/>
              </a:rPr>
              <a:t>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3"/>
              </a:rPr>
              <a:t>Theory U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4"/>
              </a:rPr>
              <a:t>u-school for Transformation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5"/>
              </a:rPr>
              <a:t>Resources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6"/>
              </a:rPr>
              <a:t>Dr. Dan Siegel Home Page </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nl-NL" sz="1600" dirty="0">
                <a:hlinkClick r:id="rId17"/>
              </a:rPr>
              <a:t>Dan </a:t>
            </a:r>
            <a:r>
              <a:rPr lang="nl-NL" sz="1600" dirty="0" err="1">
                <a:hlinkClick r:id="rId17"/>
              </a:rPr>
              <a:t>Siegel</a:t>
            </a:r>
            <a:r>
              <a:rPr lang="nl-NL" sz="1600" dirty="0">
                <a:hlinkClick r:id="rId17"/>
              </a:rPr>
              <a:t>: Me + We = </a:t>
            </a:r>
            <a:r>
              <a:rPr lang="nl-NL" sz="1600" dirty="0" err="1">
                <a:hlinkClick r:id="rId17"/>
              </a:rPr>
              <a:t>Mwe</a:t>
            </a:r>
            <a:r>
              <a:rPr lang="nl-NL" sz="1600" dirty="0">
                <a:hlinkClick r:id="rId17"/>
              </a:rPr>
              <a:t> – YouTube</a:t>
            </a:r>
            <a:endParaRPr lang="nl-NL" sz="1600" dirty="0"/>
          </a:p>
          <a:p>
            <a:pPr marL="0" indent="0" defTabSz="914400">
              <a:buNone/>
              <a:defRPr/>
            </a:pPr>
            <a:r>
              <a:rPr lang="en-US" sz="1600" b="1" dirty="0"/>
              <a:t>ARTICLES ON HOW TO FIND A WIN, WIN </a:t>
            </a:r>
            <a:r>
              <a:rPr lang="en-US" sz="1600" b="1" dirty="0" err="1"/>
              <a:t>WIN</a:t>
            </a:r>
            <a:r>
              <a:rPr lang="en-US" sz="1600" b="1" dirty="0"/>
              <a:t> SOLUTION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8"/>
              </a:rPr>
              <a:t>Guided Reflection: Finding a Win, Win, Win Solution - Institute for Mindful Leadership</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9"/>
              </a:rPr>
              <a:t>The path to a win-win solution - liveyourtruestory.com</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20"/>
              </a:rPr>
              <a:t>How Do The Best Leaders Find ‘Win-Win-Win’ Solutions? A Mindful Approach</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21"/>
              </a:rPr>
              <a:t>The 3 Steps to Finding Win-Win Solutions – Life Optimizer</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22"/>
              </a:rPr>
              <a:t>6 Steps to Creating a Win </a:t>
            </a:r>
            <a:r>
              <a:rPr lang="en-US" sz="1600" dirty="0" err="1">
                <a:hlinkClick r:id="rId22"/>
              </a:rPr>
              <a:t>Win</a:t>
            </a:r>
            <a:r>
              <a:rPr lang="en-US" sz="1600" dirty="0">
                <a:hlinkClick r:id="rId22"/>
              </a:rPr>
              <a:t> Solution | Win as a Team</a:t>
            </a:r>
            <a:endParaRPr lang="en-CA" sz="1600" dirty="0"/>
          </a:p>
          <a:p>
            <a:pPr marL="0" indent="0">
              <a:spcBef>
                <a:spcPts val="0"/>
              </a:spcBef>
              <a:buNone/>
              <a:defRPr/>
            </a:pPr>
            <a:endParaRPr lang="en-CA" sz="1200" dirty="0"/>
          </a:p>
          <a:p>
            <a:pPr marL="0" indent="0">
              <a:spcBef>
                <a:spcPts val="0"/>
              </a:spcBef>
              <a:buNone/>
              <a:defRPr/>
            </a:pPr>
            <a:endParaRPr lang="en-CA" sz="1200" dirty="0"/>
          </a:p>
          <a:p>
            <a:pPr marL="160733" indent="-160733">
              <a:spcBef>
                <a:spcPts val="0"/>
              </a:spcBef>
              <a:defRPr/>
            </a:pPr>
            <a:endParaRPr lang="en-CA" sz="1200" u="sng" dirty="0"/>
          </a:p>
          <a:p>
            <a:pPr marL="160733" indent="-160733">
              <a:spcBef>
                <a:spcPts val="0"/>
              </a:spcBef>
              <a:defRPr/>
            </a:pPr>
            <a:endParaRPr lang="en-US" sz="1200" dirty="0"/>
          </a:p>
          <a:p>
            <a:endParaRPr lang="en-US" sz="1200" dirty="0"/>
          </a:p>
        </p:txBody>
      </p:sp>
      <p:sp>
        <p:nvSpPr>
          <p:cNvPr id="7" name="TextBox 6">
            <a:extLst>
              <a:ext uri="{FF2B5EF4-FFF2-40B4-BE49-F238E27FC236}">
                <a16:creationId xmlns:a16="http://schemas.microsoft.com/office/drawing/2014/main" id="{79EEDA16-15F4-CBFB-1E2E-3707BECE0875}"/>
              </a:ext>
            </a:extLst>
          </p:cNvPr>
          <p:cNvSpPr txBox="1"/>
          <p:nvPr/>
        </p:nvSpPr>
        <p:spPr>
          <a:xfrm>
            <a:off x="807356" y="116632"/>
            <a:ext cx="6692295" cy="470550"/>
          </a:xfrm>
          <a:prstGeom prst="rect">
            <a:avLst/>
          </a:prstGeom>
        </p:spPr>
        <p:txBody>
          <a:bodyPr vert="horz" lIns="85726" tIns="42863" rIns="85726" bIns="42863" rtlCol="0" anchor="ctr">
            <a:normAutofit fontScale="92500" lnSpcReduction="20000"/>
          </a:bodyPr>
          <a:lstStyle/>
          <a:p>
            <a:pPr algn="ctr" defTabSz="857243">
              <a:spcBef>
                <a:spcPct val="0"/>
              </a:spcBef>
              <a:spcAft>
                <a:spcPts val="563"/>
              </a:spcAft>
            </a:pPr>
            <a:r>
              <a:rPr lang="en-US" sz="3200" b="1" dirty="0">
                <a:latin typeface="+mj-lt"/>
                <a:ea typeface="+mj-ea"/>
                <a:cs typeface="+mj-cs"/>
              </a:rPr>
              <a:t>USEFUL LINKS</a:t>
            </a:r>
          </a:p>
        </p:txBody>
      </p:sp>
      <p:pic>
        <p:nvPicPr>
          <p:cNvPr id="18" name="Picture 2" descr="Using Resources Around You (No Matter Where You Are!)">
            <a:extLst>
              <a:ext uri="{FF2B5EF4-FFF2-40B4-BE49-F238E27FC236}">
                <a16:creationId xmlns:a16="http://schemas.microsoft.com/office/drawing/2014/main" id="{707BB9B2-3501-D15C-1BB6-F55F6F7F19DB}"/>
              </a:ext>
            </a:extLst>
          </p:cNvPr>
          <p:cNvPicPr>
            <a:picLocks noChangeAspect="1" noChangeArrowheads="1"/>
          </p:cNvPicPr>
          <p:nvPr/>
        </p:nvPicPr>
        <p:blipFill>
          <a:blip r:embed="rId23">
            <a:alphaModFix amt="35000"/>
            <a:extLst>
              <a:ext uri="{28A0092B-C50C-407E-A947-70E740481C1C}">
                <a14:useLocalDpi xmlns:a14="http://schemas.microsoft.com/office/drawing/2010/main" val="0"/>
              </a:ext>
            </a:extLst>
          </a:blip>
          <a:srcRect/>
          <a:stretch>
            <a:fillRect/>
          </a:stretch>
        </p:blipFill>
        <p:spPr bwMode="auto">
          <a:xfrm>
            <a:off x="6534595" y="1221908"/>
            <a:ext cx="1930112" cy="14401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24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1" y="5157192"/>
            <a:ext cx="3430618" cy="523220"/>
          </a:xfrm>
          <a:prstGeom prst="rect">
            <a:avLst/>
          </a:prstGeom>
        </p:spPr>
        <p:txBody>
          <a:bodyPr wrap="none">
            <a:spAutoFit/>
          </a:bodyPr>
          <a:lstStyle/>
          <a:p>
            <a:pPr algn="ctr"/>
            <a:r>
              <a:rPr lang="en-CA" sz="2800" dirty="0">
                <a:solidFill>
                  <a:srgbClr val="00206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823071"/>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259632" y="4223917"/>
            <a:ext cx="6400800" cy="1369736"/>
          </a:xfrm>
        </p:spPr>
        <p:txBody>
          <a:bodyPr>
            <a:normAutofit fontScale="85000" lnSpcReduction="20000"/>
          </a:bodyPr>
          <a:lstStyle/>
          <a:p>
            <a:pPr>
              <a:lnSpc>
                <a:spcPct val="160000"/>
              </a:lnSpc>
              <a:spcBef>
                <a:spcPts val="0"/>
              </a:spcBef>
            </a:pPr>
            <a:r>
              <a:rPr lang="en-US" sz="3600" dirty="0">
                <a:solidFill>
                  <a:srgbClr val="002060"/>
                </a:solidFill>
              </a:rPr>
              <a:t>Session 6</a:t>
            </a:r>
          </a:p>
          <a:p>
            <a:pPr>
              <a:lnSpc>
                <a:spcPct val="160000"/>
              </a:lnSpc>
              <a:spcBef>
                <a:spcPts val="0"/>
              </a:spcBef>
            </a:pPr>
            <a:r>
              <a:rPr lang="en-US" sz="3600" dirty="0">
                <a:solidFill>
                  <a:srgbClr val="002060"/>
                </a:solidFill>
              </a:rPr>
              <a:t>June 12, 2023</a:t>
            </a:r>
          </a:p>
        </p:txBody>
      </p:sp>
      <p:pic>
        <p:nvPicPr>
          <p:cNvPr id="4" name="Picture 2" descr="MCL Cohort - Closed Group's icon">
            <a:extLst>
              <a:ext uri="{FF2B5EF4-FFF2-40B4-BE49-F238E27FC236}">
                <a16:creationId xmlns:a16="http://schemas.microsoft.com/office/drawing/2014/main" id="{F55E9000-D37A-2416-03DD-5A54611C3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543546"/>
            <a:ext cx="1212821" cy="121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rot="1600127">
            <a:off x="5917793" y="2953549"/>
            <a:ext cx="1412422" cy="1518619"/>
          </a:xfrm>
          <a:prstGeom prst="rect">
            <a:avLst/>
          </a:prstGeom>
        </p:spPr>
      </p:pic>
      <p:sp>
        <p:nvSpPr>
          <p:cNvPr id="2" name="Title 1"/>
          <p:cNvSpPr>
            <a:spLocks noGrp="1"/>
          </p:cNvSpPr>
          <p:nvPr>
            <p:ph type="title"/>
          </p:nvPr>
        </p:nvSpPr>
        <p:spPr>
          <a:xfrm>
            <a:off x="323057" y="64583"/>
            <a:ext cx="8229600" cy="706090"/>
          </a:xfrm>
        </p:spPr>
        <p:txBody>
          <a:bodyPr>
            <a:normAutofit/>
          </a:bodyPr>
          <a:lstStyle/>
          <a:p>
            <a:pPr algn="ctr"/>
            <a:r>
              <a:rPr lang="en-CA" sz="3600" dirty="0">
                <a:solidFill>
                  <a:schemeClr val="tx2">
                    <a:lumMod val="75000"/>
                  </a:schemeClr>
                </a:solidFill>
              </a:rPr>
              <a:t>Agenda</a:t>
            </a:r>
            <a:endParaRPr lang="en-US" sz="3600" dirty="0">
              <a:solidFill>
                <a:schemeClr val="tx2">
                  <a:lumMod val="75000"/>
                </a:schemeClr>
              </a:solidFill>
            </a:endParaRPr>
          </a:p>
        </p:txBody>
      </p:sp>
      <p:sp>
        <p:nvSpPr>
          <p:cNvPr id="3" name="Content Placeholder 2"/>
          <p:cNvSpPr>
            <a:spLocks noGrp="1"/>
          </p:cNvSpPr>
          <p:nvPr>
            <p:ph idx="1"/>
          </p:nvPr>
        </p:nvSpPr>
        <p:spPr>
          <a:xfrm>
            <a:off x="579000" y="770673"/>
            <a:ext cx="6441272" cy="5466640"/>
          </a:xfrm>
        </p:spPr>
        <p:txBody>
          <a:bodyPr>
            <a:noAutofit/>
          </a:bodyPr>
          <a:lstStyle/>
          <a:p>
            <a:pPr>
              <a:lnSpc>
                <a:spcPct val="150000"/>
              </a:lnSpc>
              <a:spcBef>
                <a:spcPts val="0"/>
              </a:spcBef>
            </a:pPr>
            <a:r>
              <a:rPr lang="en-US" sz="2600" dirty="0"/>
              <a:t>Debrief From Last Week /Session 5</a:t>
            </a:r>
          </a:p>
          <a:p>
            <a:r>
              <a:rPr lang="en-US" sz="2600" dirty="0"/>
              <a:t>Mindfulness Exercise – 5 minutes</a:t>
            </a:r>
          </a:p>
          <a:p>
            <a:r>
              <a:rPr lang="en-US" sz="2600" dirty="0"/>
              <a:t>Where We Are In The Universe </a:t>
            </a:r>
          </a:p>
          <a:p>
            <a:r>
              <a:rPr lang="en-US" sz="2600" dirty="0"/>
              <a:t>Being Who You Are Is Enough</a:t>
            </a:r>
          </a:p>
          <a:p>
            <a:r>
              <a:rPr lang="en-US" sz="2600" dirty="0"/>
              <a:t>The Concept Of Being Present</a:t>
            </a:r>
          </a:p>
          <a:p>
            <a:r>
              <a:rPr lang="en-US" sz="2600" dirty="0" err="1"/>
              <a:t>Presencing</a:t>
            </a:r>
            <a:r>
              <a:rPr lang="en-US" sz="2600" dirty="0"/>
              <a:t> And The Theory-U</a:t>
            </a:r>
          </a:p>
          <a:p>
            <a:r>
              <a:rPr lang="fr-CA" sz="2600" dirty="0" err="1"/>
              <a:t>Mindful</a:t>
            </a:r>
            <a:r>
              <a:rPr lang="fr-CA" sz="2600" dirty="0"/>
              <a:t> </a:t>
            </a:r>
            <a:r>
              <a:rPr lang="fr-CA" sz="2600" dirty="0" err="1"/>
              <a:t>Eating</a:t>
            </a:r>
            <a:r>
              <a:rPr lang="fr-CA" sz="2600" dirty="0"/>
              <a:t> </a:t>
            </a:r>
            <a:r>
              <a:rPr lang="fr-CA" sz="2600" dirty="0" err="1"/>
              <a:t>Exercise</a:t>
            </a:r>
            <a:endParaRPr lang="fr-CA" sz="2600" dirty="0"/>
          </a:p>
          <a:p>
            <a:r>
              <a:rPr lang="fr-CA" sz="2600" dirty="0" err="1"/>
              <a:t>Benefits</a:t>
            </a:r>
            <a:r>
              <a:rPr lang="fr-CA" sz="2600" dirty="0"/>
              <a:t> Of </a:t>
            </a:r>
            <a:r>
              <a:rPr lang="fr-CA" sz="2600" dirty="0" err="1"/>
              <a:t>Mindful</a:t>
            </a:r>
            <a:r>
              <a:rPr lang="fr-CA" sz="2600" dirty="0"/>
              <a:t> </a:t>
            </a:r>
            <a:r>
              <a:rPr lang="fr-CA" sz="2600" dirty="0" err="1"/>
              <a:t>Eating</a:t>
            </a:r>
            <a:endParaRPr lang="fr-CA" sz="2600" dirty="0"/>
          </a:p>
          <a:p>
            <a:r>
              <a:rPr lang="en-US" sz="2600" dirty="0"/>
              <a:t>Finding A Win, Win </a:t>
            </a:r>
            <a:r>
              <a:rPr lang="en-US" sz="2600" dirty="0" err="1"/>
              <a:t>Win</a:t>
            </a:r>
            <a:r>
              <a:rPr lang="en-US" sz="2600" dirty="0"/>
              <a:t> Solution</a:t>
            </a:r>
          </a:p>
          <a:p>
            <a:r>
              <a:rPr lang="en-US" sz="2600" dirty="0"/>
              <a:t>Practice For Next Week And Breakout Rooms</a:t>
            </a:r>
          </a:p>
        </p:txBody>
      </p:sp>
      <p:grpSp>
        <p:nvGrpSpPr>
          <p:cNvPr id="11" name="Group 10">
            <a:extLst>
              <a:ext uri="{FF2B5EF4-FFF2-40B4-BE49-F238E27FC236}">
                <a16:creationId xmlns:a16="http://schemas.microsoft.com/office/drawing/2014/main" id="{9875919F-A323-645C-62CA-0F4105BA98B2}"/>
              </a:ext>
            </a:extLst>
          </p:cNvPr>
          <p:cNvGrpSpPr/>
          <p:nvPr/>
        </p:nvGrpSpPr>
        <p:grpSpPr>
          <a:xfrm>
            <a:off x="6097769" y="1047982"/>
            <a:ext cx="1092678" cy="1168913"/>
            <a:chOff x="1691680" y="5343137"/>
            <a:chExt cx="803649" cy="818086"/>
          </a:xfrm>
        </p:grpSpPr>
        <p:pic>
          <p:nvPicPr>
            <p:cNvPr id="12" name="Picture 11">
              <a:extLst>
                <a:ext uri="{FF2B5EF4-FFF2-40B4-BE49-F238E27FC236}">
                  <a16:creationId xmlns:a16="http://schemas.microsoft.com/office/drawing/2014/main" id="{A19872C8-91F2-BDF9-4B04-19CA4232F724}"/>
                </a:ext>
              </a:extLst>
            </p:cNvPr>
            <p:cNvPicPr>
              <a:picLocks noChangeAspect="1"/>
            </p:cNvPicPr>
            <p:nvPr/>
          </p:nvPicPr>
          <p:blipFill>
            <a:blip r:embed="rId4">
              <a:alphaModFix amt="35000"/>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a:extLst>
                <a:ext uri="{FF2B5EF4-FFF2-40B4-BE49-F238E27FC236}">
                  <a16:creationId xmlns:a16="http://schemas.microsoft.com/office/drawing/2014/main" id="{1FA48459-23A1-FC7A-C241-4C523D71FD7E}"/>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895442A-8CBC-C381-70A6-C77833DB73FA}"/>
              </a:ext>
            </a:extLst>
          </p:cNvPr>
          <p:cNvSpPr>
            <a:spLocks/>
          </p:cNvSpPr>
          <p:nvPr/>
        </p:nvSpPr>
        <p:spPr>
          <a:xfrm>
            <a:off x="6424510" y="3305107"/>
            <a:ext cx="51975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8E1852-D584-C4D0-8386-F36B1247E764}"/>
              </a:ext>
            </a:extLst>
          </p:cNvPr>
          <p:cNvSpPr>
            <a:spLocks/>
          </p:cNvSpPr>
          <p:nvPr/>
        </p:nvSpPr>
        <p:spPr>
          <a:xfrm>
            <a:off x="6840872" y="2586578"/>
            <a:ext cx="519750" cy="260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04373372-80B9-0A69-2DD3-3294DE65AC07}"/>
              </a:ext>
            </a:extLst>
          </p:cNvPr>
          <p:cNvSpPr>
            <a:spLocks noGrp="1"/>
          </p:cNvSpPr>
          <p:nvPr>
            <p:ph idx="1"/>
          </p:nvPr>
        </p:nvSpPr>
        <p:spPr>
          <a:xfrm>
            <a:off x="611560" y="1268759"/>
            <a:ext cx="6550754" cy="3712463"/>
          </a:xfrm>
        </p:spPr>
        <p:txBody>
          <a:bodyPr>
            <a:noAutofit/>
          </a:bodyPr>
          <a:lstStyle/>
          <a:p>
            <a:endParaRPr lang="en-CA" sz="2800" dirty="0"/>
          </a:p>
          <a:p>
            <a:pPr>
              <a:lnSpc>
                <a:spcPct val="170000"/>
              </a:lnSpc>
            </a:pPr>
            <a:r>
              <a:rPr lang="en-US" sz="2800" dirty="0"/>
              <a:t>Today’s Intention</a:t>
            </a:r>
            <a:endParaRPr lang="en-CA" sz="2800" dirty="0"/>
          </a:p>
          <a:p>
            <a:pPr>
              <a:lnSpc>
                <a:spcPct val="170000"/>
              </a:lnSpc>
            </a:pPr>
            <a:r>
              <a:rPr lang="en-US" sz="2800" dirty="0"/>
              <a:t>Links to the guided practices, and videos are available on the last slide –titled “Resource slide”</a:t>
            </a:r>
          </a:p>
        </p:txBody>
      </p:sp>
      <p:pic>
        <p:nvPicPr>
          <p:cNvPr id="9" name="Picture 8">
            <a:extLst>
              <a:ext uri="{FF2B5EF4-FFF2-40B4-BE49-F238E27FC236}">
                <a16:creationId xmlns:a16="http://schemas.microsoft.com/office/drawing/2014/main" id="{5047FAFB-3FE3-EE98-7759-E2809C259F3C}"/>
              </a:ext>
            </a:extLst>
          </p:cNvPr>
          <p:cNvPicPr>
            <a:picLocks noChangeAspect="1"/>
          </p:cNvPicPr>
          <p:nvPr/>
        </p:nvPicPr>
        <p:blipFill>
          <a:blip r:embed="rId3">
            <a:clrChange>
              <a:clrFrom>
                <a:srgbClr val="FFFFFF"/>
              </a:clrFrom>
              <a:clrTo>
                <a:srgbClr val="FFFFFF">
                  <a:alpha val="0"/>
                </a:srgbClr>
              </a:clrTo>
            </a:clrChange>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38011" y="3329244"/>
            <a:ext cx="3178565" cy="2573272"/>
          </a:xfrm>
          <a:prstGeom prst="rect">
            <a:avLst/>
          </a:prstGeom>
        </p:spPr>
      </p:pic>
      <p:sp>
        <p:nvSpPr>
          <p:cNvPr id="7" name="Title 6">
            <a:extLst>
              <a:ext uri="{FF2B5EF4-FFF2-40B4-BE49-F238E27FC236}">
                <a16:creationId xmlns:a16="http://schemas.microsoft.com/office/drawing/2014/main" id="{D8C324B2-4F69-8A31-3919-E4D1C0D72A27}"/>
              </a:ext>
            </a:extLst>
          </p:cNvPr>
          <p:cNvSpPr>
            <a:spLocks noGrp="1"/>
          </p:cNvSpPr>
          <p:nvPr>
            <p:ph type="title"/>
          </p:nvPr>
        </p:nvSpPr>
        <p:spPr>
          <a:xfrm>
            <a:off x="403682" y="67691"/>
            <a:ext cx="8579296" cy="648989"/>
          </a:xfrm>
        </p:spPr>
        <p:txBody>
          <a:bodyPr>
            <a:noAutofit/>
          </a:bodyPr>
          <a:lstStyle/>
          <a:p>
            <a:pPr algn="ctr"/>
            <a:r>
              <a:rPr lang="en-CA" sz="3600" dirty="0">
                <a:solidFill>
                  <a:schemeClr val="tx2">
                    <a:lumMod val="75000"/>
                  </a:schemeClr>
                </a:solidFill>
              </a:rPr>
              <a:t>Mindfulness Exercise</a:t>
            </a:r>
            <a:endParaRPr lang="en-US" sz="3600" dirty="0">
              <a:solidFill>
                <a:schemeClr val="tx2">
                  <a:lumMod val="75000"/>
                </a:schemeClr>
              </a:solidFill>
            </a:endParaRPr>
          </a:p>
        </p:txBody>
      </p:sp>
      <p:sp>
        <p:nvSpPr>
          <p:cNvPr id="8" name="Rectangle 7">
            <a:extLst>
              <a:ext uri="{FF2B5EF4-FFF2-40B4-BE49-F238E27FC236}">
                <a16:creationId xmlns:a16="http://schemas.microsoft.com/office/drawing/2014/main" id="{A7287E24-43E5-3C77-5A7B-68469C2E4665}"/>
              </a:ext>
            </a:extLst>
          </p:cNvPr>
          <p:cNvSpPr/>
          <p:nvPr/>
        </p:nvSpPr>
        <p:spPr>
          <a:xfrm>
            <a:off x="3764691" y="6258231"/>
            <a:ext cx="4410246" cy="461665"/>
          </a:xfrm>
          <a:prstGeom prst="rect">
            <a:avLst/>
          </a:prstGeom>
          <a:noFill/>
        </p:spPr>
        <p:txBody>
          <a:bodyPr wrap="none" lIns="91440" tIns="45720" rIns="91440" bIns="45720">
            <a:spAutoFit/>
          </a:bodyPr>
          <a:lstStyle/>
          <a:p>
            <a:pPr algn="ctr"/>
            <a:r>
              <a:rPr lang="en-CA" sz="2400" i="1" dirty="0">
                <a:solidFill>
                  <a:srgbClr val="002060"/>
                </a:solidFill>
              </a:rPr>
              <a:t>“</a:t>
            </a:r>
            <a:r>
              <a:rPr lang="en-US" sz="2400" i="1" dirty="0">
                <a:solidFill>
                  <a:srgbClr val="002060"/>
                </a:solidFill>
              </a:rPr>
              <a:t>Wherever You Go, there you are”</a:t>
            </a:r>
            <a:endParaRPr lang="en-US" sz="2400" i="1" cap="none" spc="0" dirty="0">
              <a:ln w="0"/>
              <a:solidFill>
                <a:srgbClr val="002060"/>
              </a:solidFill>
              <a:effectLst>
                <a:outerShdw blurRad="38100" dist="19050" dir="2700000" algn="tl" rotWithShape="0">
                  <a:schemeClr val="dk1">
                    <a:alpha val="40000"/>
                  </a:schemeClr>
                </a:outerShdw>
              </a:effectLst>
            </a:endParaRPr>
          </a:p>
        </p:txBody>
      </p:sp>
      <p:grpSp>
        <p:nvGrpSpPr>
          <p:cNvPr id="18" name="Group 17">
            <a:extLst>
              <a:ext uri="{FF2B5EF4-FFF2-40B4-BE49-F238E27FC236}">
                <a16:creationId xmlns:a16="http://schemas.microsoft.com/office/drawing/2014/main" id="{13CB6507-C77F-4397-0EC7-EAEC19CDDBF2}"/>
              </a:ext>
            </a:extLst>
          </p:cNvPr>
          <p:cNvGrpSpPr/>
          <p:nvPr/>
        </p:nvGrpSpPr>
        <p:grpSpPr>
          <a:xfrm>
            <a:off x="3954653" y="1585040"/>
            <a:ext cx="1228748" cy="832986"/>
            <a:chOff x="4562475" y="2058351"/>
            <a:chExt cx="2749412" cy="2385298"/>
          </a:xfrm>
        </p:grpSpPr>
        <p:pic>
          <p:nvPicPr>
            <p:cNvPr id="19" name="Picture 11" descr="C:\Users\GonzalA1\AppData\Local\Microsoft\Windows\Temporary Internet Files\Content.IE5\NVPVLCXB\Double_spirale.svg[1].png">
              <a:extLst>
                <a:ext uri="{FF2B5EF4-FFF2-40B4-BE49-F238E27FC236}">
                  <a16:creationId xmlns:a16="http://schemas.microsoft.com/office/drawing/2014/main" id="{6ECFD7CD-0CB2-53D1-DE57-BA403C58D935}"/>
                </a:ext>
              </a:extLst>
            </p:cNvPr>
            <p:cNvPicPr>
              <a:picLocks noChangeAspect="1" noChangeArrowheads="1"/>
            </p:cNvPicPr>
            <p:nvPr/>
          </p:nvPicPr>
          <p:blipFill>
            <a:blip r:embed="rId4">
              <a:alphaModFix amt="35000"/>
              <a:duotone>
                <a:schemeClr val="accent3">
                  <a:shade val="45000"/>
                  <a:satMod val="135000"/>
                </a:schemeClr>
                <a:prstClr val="white"/>
              </a:duotone>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GonzalA1\AppData\Local\Microsoft\Windows\Temporary Internet Files\Content.IE5\NVPVLCXB\blockpage[1].gif">
              <a:extLst>
                <a:ext uri="{FF2B5EF4-FFF2-40B4-BE49-F238E27FC236}">
                  <a16:creationId xmlns:a16="http://schemas.microsoft.com/office/drawing/2014/main" id="{6D601112-8EA9-F75F-0537-3D0EA418BB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C:\Users\GonzalA1\AppData\Local\Microsoft\Windows\Temporary Internet Files\Content.IE5\K2UFS5M4\Spiral-Confetti[1].png">
              <a:extLst>
                <a:ext uri="{FF2B5EF4-FFF2-40B4-BE49-F238E27FC236}">
                  <a16:creationId xmlns:a16="http://schemas.microsoft.com/office/drawing/2014/main" id="{40460ABC-7BE6-02FB-F9FA-B4CE5E8B9C8E}"/>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5146170" y="2248454"/>
              <a:ext cx="2165717" cy="2127816"/>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Hand shake in heart | Free SVG">
            <a:extLst>
              <a:ext uri="{FF2B5EF4-FFF2-40B4-BE49-F238E27FC236}">
                <a16:creationId xmlns:a16="http://schemas.microsoft.com/office/drawing/2014/main" id="{E0410FEA-1494-CFBE-9410-F0E604CD91FA}"/>
              </a:ext>
            </a:extLst>
          </p:cNvPr>
          <p:cNvPicPr>
            <a:picLocks noChangeAspect="1" noChangeArrowheads="1"/>
          </p:cNvPicPr>
          <p:nvPr/>
        </p:nvPicPr>
        <p:blipFill rotWithShape="1">
          <a:blip r:embed="rId8">
            <a:clrChange>
              <a:clrFrom>
                <a:srgbClr val="FFFFFF"/>
              </a:clrFrom>
              <a:clrTo>
                <a:srgbClr val="FFFFFF">
                  <a:alpha val="0"/>
                </a:srgbClr>
              </a:clrTo>
            </a:clrChange>
            <a:alphaModFix amt="70000"/>
            <a:duotone>
              <a:schemeClr val="accent4">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t="4361" r="927" b="9525"/>
          <a:stretch/>
        </p:blipFill>
        <p:spPr bwMode="auto">
          <a:xfrm>
            <a:off x="6693780" y="4615880"/>
            <a:ext cx="555194" cy="48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73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36712"/>
            <a:ext cx="9139424" cy="5440300"/>
          </a:xfrm>
          <a:prstGeom prst="rect">
            <a:avLst/>
          </a:prstGeom>
        </p:spPr>
      </p:pic>
      <p:sp>
        <p:nvSpPr>
          <p:cNvPr id="5" name="Title 1">
            <a:extLst>
              <a:ext uri="{FF2B5EF4-FFF2-40B4-BE49-F238E27FC236}">
                <a16:creationId xmlns:a16="http://schemas.microsoft.com/office/drawing/2014/main" id="{376E1320-1F1C-C8E1-0EE9-45AC29876836}"/>
              </a:ext>
            </a:extLst>
          </p:cNvPr>
          <p:cNvSpPr txBox="1">
            <a:spLocks/>
          </p:cNvSpPr>
          <p:nvPr/>
        </p:nvSpPr>
        <p:spPr>
          <a:xfrm>
            <a:off x="755576" y="44624"/>
            <a:ext cx="7848600" cy="622735"/>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CA" sz="3600" dirty="0">
                <a:solidFill>
                  <a:schemeClr val="tx2">
                    <a:lumMod val="75000"/>
                  </a:schemeClr>
                </a:solidFill>
              </a:rPr>
              <a:t>Where We Are In The Universe</a:t>
            </a:r>
          </a:p>
        </p:txBody>
      </p:sp>
    </p:spTree>
    <p:extLst>
      <p:ext uri="{BB962C8B-B14F-4D97-AF65-F5344CB8AC3E}">
        <p14:creationId xmlns:p14="http://schemas.microsoft.com/office/powerpoint/2010/main" val="290163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92697"/>
            <a:ext cx="6516216" cy="5616624"/>
          </a:xfrm>
          <a:prstGeom prst="rect">
            <a:avLst/>
          </a:prstGeom>
        </p:spPr>
      </p:pic>
      <p:pic>
        <p:nvPicPr>
          <p:cNvPr id="7" name="Picture 6">
            <a:extLst>
              <a:ext uri="{FF2B5EF4-FFF2-40B4-BE49-F238E27FC236}">
                <a16:creationId xmlns:a16="http://schemas.microsoft.com/office/drawing/2014/main" id="{4EA95381-B6FC-FE32-C35A-AD4A84CBDD87}"/>
              </a:ext>
            </a:extLst>
          </p:cNvPr>
          <p:cNvPicPr>
            <a:picLocks noChangeAspect="1"/>
          </p:cNvPicPr>
          <p:nvPr/>
        </p:nvPicPr>
        <p:blipFill rotWithShape="1">
          <a:blip r:embed="rId4"/>
          <a:srcRect l="4033" r="5026" b="26937"/>
          <a:stretch/>
        </p:blipFill>
        <p:spPr>
          <a:xfrm>
            <a:off x="6516216" y="692697"/>
            <a:ext cx="2592288" cy="1374246"/>
          </a:xfrm>
          <a:prstGeom prst="rect">
            <a:avLst/>
          </a:prstGeom>
        </p:spPr>
      </p:pic>
      <p:sp>
        <p:nvSpPr>
          <p:cNvPr id="11" name="TextBox 10">
            <a:extLst>
              <a:ext uri="{FF2B5EF4-FFF2-40B4-BE49-F238E27FC236}">
                <a16:creationId xmlns:a16="http://schemas.microsoft.com/office/drawing/2014/main" id="{896B982B-B505-C568-198E-D76ED36A7077}"/>
              </a:ext>
            </a:extLst>
          </p:cNvPr>
          <p:cNvSpPr txBox="1"/>
          <p:nvPr/>
        </p:nvSpPr>
        <p:spPr>
          <a:xfrm>
            <a:off x="179512" y="-55268"/>
            <a:ext cx="8975385" cy="1200329"/>
          </a:xfrm>
          <a:prstGeom prst="rect">
            <a:avLst/>
          </a:prstGeom>
          <a:noFill/>
        </p:spPr>
        <p:txBody>
          <a:bodyPr wrap="square">
            <a:spAutoFit/>
          </a:bodyPr>
          <a:lstStyle/>
          <a:p>
            <a:pPr algn="ctr">
              <a:defRPr/>
            </a:pPr>
            <a:r>
              <a:rPr lang="en-CA" sz="3600" dirty="0">
                <a:solidFill>
                  <a:schemeClr val="tx2">
                    <a:lumMod val="75000"/>
                  </a:schemeClr>
                </a:solidFill>
              </a:rPr>
              <a:t>Continued…Where We Are In The Universe</a:t>
            </a:r>
          </a:p>
          <a:p>
            <a:pPr algn="ctr">
              <a:defRPr/>
            </a:pPr>
            <a:endParaRPr lang="en-CA" sz="3600" dirty="0">
              <a:solidFill>
                <a:schemeClr val="tx2">
                  <a:lumMod val="75000"/>
                </a:schemeClr>
              </a:solidFill>
            </a:endParaRPr>
          </a:p>
        </p:txBody>
      </p:sp>
      <p:pic>
        <p:nvPicPr>
          <p:cNvPr id="7172" name="Picture 4" descr="Nanometres and nanoscale — Science Learning Hub">
            <a:extLst>
              <a:ext uri="{FF2B5EF4-FFF2-40B4-BE49-F238E27FC236}">
                <a16:creationId xmlns:a16="http://schemas.microsoft.com/office/drawing/2014/main" id="{5382ED6C-7369-3D21-8E62-EAE5022A3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045107"/>
            <a:ext cx="2656773" cy="426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03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683051" y="600031"/>
            <a:ext cx="8281437" cy="6257969"/>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512" name="TextBox 8"/>
          <p:cNvSpPr txBox="1">
            <a:spLocks noChangeArrowheads="1"/>
          </p:cNvSpPr>
          <p:nvPr/>
        </p:nvSpPr>
        <p:spPr bwMode="auto">
          <a:xfrm>
            <a:off x="4363404" y="6078487"/>
            <a:ext cx="3306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en-CA" altLang="en-US" sz="2400" dirty="0">
                <a:latin typeface="Calibri" panose="020F0502020204030204" pitchFamily="34" charset="0"/>
                <a:cs typeface="Calibri" panose="020F0502020204030204" pitchFamily="34" charset="0"/>
              </a:rPr>
              <a:t>Space, Time, and Beings</a:t>
            </a:r>
          </a:p>
        </p:txBody>
      </p:sp>
      <p:sp>
        <p:nvSpPr>
          <p:cNvPr id="2" name="Title 1"/>
          <p:cNvSpPr>
            <a:spLocks noGrp="1"/>
          </p:cNvSpPr>
          <p:nvPr>
            <p:ph type="title"/>
          </p:nvPr>
        </p:nvSpPr>
        <p:spPr>
          <a:xfrm>
            <a:off x="683052" y="-99392"/>
            <a:ext cx="7848600" cy="766751"/>
          </a:xfrm>
        </p:spPr>
        <p:txBody>
          <a:bodyPr>
            <a:normAutofit/>
          </a:bodyPr>
          <a:lstStyle/>
          <a:p>
            <a:pPr fontAlgn="auto">
              <a:spcAft>
                <a:spcPts val="0"/>
              </a:spcAft>
              <a:defRPr/>
            </a:pPr>
            <a:r>
              <a:rPr lang="en-CA" sz="3600" dirty="0">
                <a:solidFill>
                  <a:schemeClr val="tx2">
                    <a:lumMod val="75000"/>
                  </a:schemeClr>
                </a:solidFill>
              </a:rPr>
              <a:t>Being Who You Are Is Enough</a:t>
            </a:r>
          </a:p>
        </p:txBody>
      </p:sp>
      <p:cxnSp>
        <p:nvCxnSpPr>
          <p:cNvPr id="19" name="Straight Arrow Connector 18">
            <a:extLst>
              <a:ext uri="{FF2B5EF4-FFF2-40B4-BE49-F238E27FC236}">
                <a16:creationId xmlns:a16="http://schemas.microsoft.com/office/drawing/2014/main" id="{4F7992B0-108C-DA60-410B-6597E4D9DFDE}"/>
              </a:ext>
            </a:extLst>
          </p:cNvPr>
          <p:cNvCxnSpPr/>
          <p:nvPr/>
        </p:nvCxnSpPr>
        <p:spPr>
          <a:xfrm>
            <a:off x="1187624" y="6586696"/>
            <a:ext cx="6264696"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B70F21A-F890-6BFB-412F-7B8B48BA9A59}"/>
              </a:ext>
            </a:extLst>
          </p:cNvPr>
          <p:cNvSpPr txBox="1"/>
          <p:nvPr/>
        </p:nvSpPr>
        <p:spPr>
          <a:xfrm rot="21196710">
            <a:off x="2975622" y="3045694"/>
            <a:ext cx="4991366" cy="1815882"/>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en-CA" sz="2800" dirty="0"/>
              <a:t>Who I am, that’s the ideal me;</a:t>
            </a:r>
          </a:p>
          <a:p>
            <a:pPr fontAlgn="auto">
              <a:spcBef>
                <a:spcPts val="0"/>
              </a:spcBef>
              <a:spcAft>
                <a:spcPts val="0"/>
              </a:spcAft>
              <a:buFont typeface="Arial" charset="0"/>
              <a:buChar char="•"/>
              <a:defRPr/>
            </a:pPr>
            <a:r>
              <a:rPr lang="en-CA" sz="2800" dirty="0"/>
              <a:t> Not who others want me to be;</a:t>
            </a:r>
          </a:p>
          <a:p>
            <a:pPr fontAlgn="auto">
              <a:spcBef>
                <a:spcPts val="0"/>
              </a:spcBef>
              <a:spcAft>
                <a:spcPts val="0"/>
              </a:spcAft>
              <a:buFont typeface="Arial" charset="0"/>
              <a:buChar char="•"/>
              <a:defRPr/>
            </a:pPr>
            <a:r>
              <a:rPr lang="en-CA" sz="2800" dirty="0"/>
              <a:t> Not who I would prefer to be;</a:t>
            </a:r>
          </a:p>
          <a:p>
            <a:pPr fontAlgn="auto">
              <a:spcBef>
                <a:spcPts val="0"/>
              </a:spcBef>
              <a:spcAft>
                <a:spcPts val="0"/>
              </a:spcAft>
              <a:buFont typeface="Arial" charset="0"/>
              <a:buChar char="•"/>
              <a:defRPr/>
            </a:pPr>
            <a:r>
              <a:rPr lang="en-CA" sz="2800" dirty="0"/>
              <a:t> I am enough.</a:t>
            </a:r>
          </a:p>
        </p:txBody>
      </p:sp>
      <p:pic>
        <p:nvPicPr>
          <p:cNvPr id="21" name="Picture 4" descr="http://petercon.freeshell.org/images/sphere.gif">
            <a:extLst>
              <a:ext uri="{FF2B5EF4-FFF2-40B4-BE49-F238E27FC236}">
                <a16:creationId xmlns:a16="http://schemas.microsoft.com/office/drawing/2014/main" id="{0E896217-9598-8003-1E68-38F728EB78FB}"/>
              </a:ext>
            </a:extLst>
          </p:cNvPr>
          <p:cNvPicPr>
            <a:picLocks noChangeAspect="1" noChangeArrowheads="1"/>
          </p:cNvPicPr>
          <p:nvPr/>
        </p:nvPicPr>
        <p:blipFill>
          <a:blip r:embed="rId3"/>
          <a:srcRect/>
          <a:stretch>
            <a:fillRect/>
          </a:stretch>
        </p:blipFill>
        <p:spPr bwMode="auto">
          <a:xfrm>
            <a:off x="2630487" y="3859449"/>
            <a:ext cx="231775" cy="227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512"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51" y="66801"/>
            <a:ext cx="8229600" cy="591225"/>
          </a:xfrm>
        </p:spPr>
        <p:txBody>
          <a:bodyPr>
            <a:noAutofit/>
          </a:bodyPr>
          <a:lstStyle/>
          <a:p>
            <a:pPr algn="ctr">
              <a:defRPr/>
            </a:pPr>
            <a:r>
              <a:rPr lang="en-CA" sz="3600" dirty="0">
                <a:solidFill>
                  <a:schemeClr val="tx2">
                    <a:lumMod val="75000"/>
                  </a:schemeClr>
                </a:solidFill>
              </a:rPr>
              <a:t>The Concept Of Being Present</a:t>
            </a:r>
          </a:p>
        </p:txBody>
      </p:sp>
      <p:sp>
        <p:nvSpPr>
          <p:cNvPr id="3" name="Content Placeholder 2"/>
          <p:cNvSpPr>
            <a:spLocks noGrp="1"/>
          </p:cNvSpPr>
          <p:nvPr>
            <p:ph idx="1"/>
          </p:nvPr>
        </p:nvSpPr>
        <p:spPr>
          <a:xfrm>
            <a:off x="903862" y="983192"/>
            <a:ext cx="8011496" cy="1433965"/>
          </a:xfrm>
        </p:spPr>
        <p:txBody>
          <a:bodyPr>
            <a:normAutofit/>
          </a:bodyPr>
          <a:lstStyle/>
          <a:p>
            <a:pPr marL="0" indent="0">
              <a:buNone/>
            </a:pPr>
            <a:r>
              <a:rPr lang="en-US" sz="2800" dirty="0"/>
              <a:t>“Being fully present means having your focus, your attention, your thoughts and feelings all concentrated on the task at hand” </a:t>
            </a:r>
          </a:p>
        </p:txBody>
      </p:sp>
      <p:sp>
        <p:nvSpPr>
          <p:cNvPr id="7" name="Cloud Callout 6"/>
          <p:cNvSpPr/>
          <p:nvPr/>
        </p:nvSpPr>
        <p:spPr>
          <a:xfrm rot="20618960" flipH="1">
            <a:off x="1816395" y="2936850"/>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8" name="Explosion 2 7"/>
          <p:cNvSpPr/>
          <p:nvPr/>
        </p:nvSpPr>
        <p:spPr>
          <a:xfrm rot="914806">
            <a:off x="1306132" y="4059501"/>
            <a:ext cx="2122080"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a:t>
            </a:r>
          </a:p>
        </p:txBody>
      </p:sp>
      <p:sp>
        <p:nvSpPr>
          <p:cNvPr id="9" name="Flowchart: Predefined Process 8"/>
          <p:cNvSpPr/>
          <p:nvPr/>
        </p:nvSpPr>
        <p:spPr>
          <a:xfrm>
            <a:off x="1640989" y="5668438"/>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sp>
        <p:nvSpPr>
          <p:cNvPr id="10" name="Oval 9"/>
          <p:cNvSpPr/>
          <p:nvPr/>
        </p:nvSpPr>
        <p:spPr>
          <a:xfrm>
            <a:off x="6138307" y="5645256"/>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p:cNvGrpSpPr/>
          <p:nvPr/>
        </p:nvGrpSpPr>
        <p:grpSpPr>
          <a:xfrm rot="20643835">
            <a:off x="6177009" y="3220815"/>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11" name="Double Wave 10"/>
          <p:cNvSpPr/>
          <p:nvPr/>
        </p:nvSpPr>
        <p:spPr>
          <a:xfrm rot="20891373">
            <a:off x="6124022" y="4463330"/>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Feel</a:t>
            </a:r>
          </a:p>
        </p:txBody>
      </p:sp>
      <p:grpSp>
        <p:nvGrpSpPr>
          <p:cNvPr id="21" name="Group 20"/>
          <p:cNvGrpSpPr/>
          <p:nvPr/>
        </p:nvGrpSpPr>
        <p:grpSpPr>
          <a:xfrm>
            <a:off x="3162826" y="3262215"/>
            <a:ext cx="2872068" cy="3409471"/>
            <a:chOff x="8441599" y="1369105"/>
            <a:chExt cx="2725078" cy="3221376"/>
          </a:xfrm>
        </p:grpSpPr>
        <p:pic>
          <p:nvPicPr>
            <p:cNvPr id="20" name="Picture 19"/>
            <p:cNvPicPr>
              <a:picLocks noChangeAspect="1"/>
            </p:cNvPicPr>
            <p:nvPr/>
          </p:nvPicPr>
          <p:blipFill>
            <a:blip r:embed="rId3"/>
            <a:stretch>
              <a:fillRect/>
            </a:stretch>
          </p:blipFill>
          <p:spPr>
            <a:xfrm>
              <a:off x="9061652" y="1369105"/>
              <a:ext cx="2105025" cy="2914650"/>
            </a:xfrm>
            <a:prstGeom prst="rect">
              <a:avLst/>
            </a:prstGeom>
          </p:spPr>
        </p:pic>
        <p:pic>
          <p:nvPicPr>
            <p:cNvPr id="24" name="Picture 23"/>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441599" y="3270751"/>
              <a:ext cx="2725078" cy="1319730"/>
            </a:xfrm>
            <a:prstGeom prst="rect">
              <a:avLst/>
            </a:prstGeom>
          </p:spPr>
        </p:pic>
      </p:gr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0" presetClass="exit" presetSubtype="0" fill="hold" grpId="1" nodeType="after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par>
                          <p:cTn id="37" fill="hold">
                            <p:stCondLst>
                              <p:cond delay="1000"/>
                            </p:stCondLst>
                            <p:childTnLst>
                              <p:par>
                                <p:cTn id="38" presetID="10" presetClass="exit" presetSubtype="0" fill="hold" grpId="1" nodeType="after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par>
                          <p:cTn id="41" fill="hold">
                            <p:stCondLst>
                              <p:cond delay="1500"/>
                            </p:stCondLst>
                            <p:childTnLst>
                              <p:par>
                                <p:cTn id="42" presetID="10" presetClass="exit" presetSubtype="0" fill="hold" grpId="1" nodeType="after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grpId="1" nodeType="after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2500"/>
                            </p:stCondLst>
                            <p:childTnLst>
                              <p:par>
                                <p:cTn id="50" presetID="10" presetClass="exit" presetSubtype="0" fill="hold" grpId="1" nodeType="after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789091-FD7C-76CB-8A3D-A944221E9155}"/>
              </a:ext>
            </a:extLst>
          </p:cNvPr>
          <p:cNvPicPr>
            <a:picLocks noChangeAspect="1"/>
          </p:cNvPicPr>
          <p:nvPr/>
        </p:nvPicPr>
        <p:blipFill rotWithShape="1">
          <a:blip r:embed="rId3"/>
          <a:srcRect l="4491" t="3908" r="13797" b="10686"/>
          <a:stretch/>
        </p:blipFill>
        <p:spPr>
          <a:xfrm>
            <a:off x="5543600" y="1556792"/>
            <a:ext cx="3600400" cy="3577139"/>
          </a:xfrm>
          <a:prstGeom prst="rect">
            <a:avLst/>
          </a:prstGeom>
        </p:spPr>
      </p:pic>
      <p:sp>
        <p:nvSpPr>
          <p:cNvPr id="3" name="Content Placeholder 2"/>
          <p:cNvSpPr>
            <a:spLocks noGrp="1"/>
          </p:cNvSpPr>
          <p:nvPr>
            <p:ph idx="1"/>
          </p:nvPr>
        </p:nvSpPr>
        <p:spPr>
          <a:xfrm>
            <a:off x="727019" y="894978"/>
            <a:ext cx="5698976" cy="3436503"/>
          </a:xfrm>
        </p:spPr>
        <p:txBody>
          <a:bodyPr>
            <a:noAutofit/>
          </a:bodyPr>
          <a:lstStyle/>
          <a:p>
            <a:pPr lvl="0">
              <a:spcBef>
                <a:spcPts val="0"/>
              </a:spcBef>
            </a:pPr>
            <a:r>
              <a:rPr lang="en-US" sz="2800" dirty="0" err="1"/>
              <a:t>Presencing</a:t>
            </a:r>
            <a:r>
              <a:rPr lang="en-US" sz="2800" dirty="0"/>
              <a:t> is a blended word combining “sensing” (feeling the future possibility) and “presence” (the state of being in the present moment)</a:t>
            </a:r>
          </a:p>
          <a:p>
            <a:pPr lvl="0">
              <a:spcBef>
                <a:spcPts val="0"/>
              </a:spcBef>
            </a:pPr>
            <a:r>
              <a:rPr lang="en-US" sz="2800" dirty="0" err="1"/>
              <a:t>Absencing</a:t>
            </a:r>
            <a:r>
              <a:rPr lang="en-US" sz="2800" dirty="0"/>
              <a:t> or </a:t>
            </a:r>
            <a:r>
              <a:rPr lang="en-US" sz="2800" dirty="0" err="1"/>
              <a:t>presencing</a:t>
            </a:r>
            <a:endParaRPr lang="en-US" sz="2800" dirty="0"/>
          </a:p>
          <a:p>
            <a:pPr lvl="0">
              <a:spcBef>
                <a:spcPts val="0"/>
              </a:spcBef>
            </a:pPr>
            <a:r>
              <a:rPr lang="en-US" sz="2800" dirty="0"/>
              <a:t>Three different responses to disruption </a:t>
            </a:r>
          </a:p>
          <a:p>
            <a:pPr marL="0" lvl="0" indent="0">
              <a:spcBef>
                <a:spcPts val="0"/>
              </a:spcBef>
              <a:buNone/>
            </a:pPr>
            <a:endParaRPr lang="en-US" sz="2800" dirty="0"/>
          </a:p>
        </p:txBody>
      </p:sp>
      <p:sp>
        <p:nvSpPr>
          <p:cNvPr id="11" name="Content Placeholder 2"/>
          <p:cNvSpPr txBox="1">
            <a:spLocks/>
          </p:cNvSpPr>
          <p:nvPr/>
        </p:nvSpPr>
        <p:spPr>
          <a:xfrm>
            <a:off x="136523" y="3933056"/>
            <a:ext cx="5698976"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sz="2400" dirty="0"/>
          </a:p>
        </p:txBody>
      </p:sp>
      <p:sp>
        <p:nvSpPr>
          <p:cNvPr id="5" name="Title 1">
            <a:extLst>
              <a:ext uri="{FF2B5EF4-FFF2-40B4-BE49-F238E27FC236}">
                <a16:creationId xmlns:a16="http://schemas.microsoft.com/office/drawing/2014/main" id="{8D699CC5-8369-F6F9-FB58-3269B2B24BFC}"/>
              </a:ext>
            </a:extLst>
          </p:cNvPr>
          <p:cNvSpPr txBox="1">
            <a:spLocks/>
          </p:cNvSpPr>
          <p:nvPr/>
        </p:nvSpPr>
        <p:spPr>
          <a:xfrm>
            <a:off x="373597" y="44624"/>
            <a:ext cx="8229600" cy="5912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CA" sz="3600" dirty="0" err="1">
                <a:solidFill>
                  <a:schemeClr val="tx2">
                    <a:lumMod val="75000"/>
                  </a:schemeClr>
                </a:solidFill>
              </a:rPr>
              <a:t>Presencing</a:t>
            </a:r>
            <a:r>
              <a:rPr lang="en-CA" sz="3600" dirty="0">
                <a:solidFill>
                  <a:schemeClr val="tx2">
                    <a:lumMod val="75000"/>
                  </a:schemeClr>
                </a:solidFill>
              </a:rPr>
              <a:t> and The Theory U</a:t>
            </a:r>
          </a:p>
        </p:txBody>
      </p:sp>
      <p:pic>
        <p:nvPicPr>
          <p:cNvPr id="13" name="Picture 2" descr="https://peacevalleyau.org/sites/default/files/2019-05/Theory%20U%20-%20pictorial%20overview.png">
            <a:extLst>
              <a:ext uri="{FF2B5EF4-FFF2-40B4-BE49-F238E27FC236}">
                <a16:creationId xmlns:a16="http://schemas.microsoft.com/office/drawing/2014/main" id="{F0587E1F-2E36-AAF8-6F2F-8F578DF6848A}"/>
              </a:ext>
            </a:extLst>
          </p:cNvPr>
          <p:cNvPicPr>
            <a:picLocks noChangeAspect="1" noChangeArrowheads="1"/>
          </p:cNvPicPr>
          <p:nvPr/>
        </p:nvPicPr>
        <p:blipFill rotWithShape="1">
          <a:blip r:embed="rId4">
            <a:alphaModFix amt="70000"/>
            <a:extLst>
              <a:ext uri="{28A0092B-C50C-407E-A947-70E740481C1C}">
                <a14:useLocalDpi xmlns:a14="http://schemas.microsoft.com/office/drawing/2010/main" val="0"/>
              </a:ext>
            </a:extLst>
          </a:blip>
          <a:srcRect t="44833"/>
          <a:stretch/>
        </p:blipFill>
        <p:spPr bwMode="auto">
          <a:xfrm>
            <a:off x="1488275" y="4328405"/>
            <a:ext cx="4176464" cy="252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61881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5932</TotalTime>
  <Words>8045</Words>
  <Application>Microsoft Office PowerPoint</Application>
  <PresentationFormat>On-screen Show (4:3)</PresentationFormat>
  <Paragraphs>500</Paragraphs>
  <Slides>19</Slides>
  <Notes>19</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19</vt:i4>
      </vt:variant>
    </vt:vector>
  </HeadingPairs>
  <TitlesOfParts>
    <vt:vector size="40" baseType="lpstr">
      <vt:lpstr>-apple-system</vt:lpstr>
      <vt:lpstr>Arial</vt:lpstr>
      <vt:lpstr>Arial</vt:lpstr>
      <vt:lpstr>Calibri</vt:lpstr>
      <vt:lpstr>Georgia</vt:lpstr>
      <vt:lpstr>Google Sans</vt:lpstr>
      <vt:lpstr>ivymode</vt:lpstr>
      <vt:lpstr>Lora</vt:lpstr>
      <vt:lpstr>merriweather</vt:lpstr>
      <vt:lpstr>merriweather</vt:lpstr>
      <vt:lpstr>Montserrat</vt:lpstr>
      <vt:lpstr>Noto Sans</vt:lpstr>
      <vt:lpstr>Open Sans</vt:lpstr>
      <vt:lpstr>Proxima Nova</vt:lpstr>
      <vt:lpstr>PT Sans</vt:lpstr>
      <vt:lpstr>Roboto</vt:lpstr>
      <vt:lpstr>Segoe UI</vt:lpstr>
      <vt:lpstr>var(--h2_typography-font-family)</vt:lpstr>
      <vt:lpstr>var(--h3_typography-font-family)</vt:lpstr>
      <vt:lpstr>YouTube Sans</vt:lpstr>
      <vt:lpstr>2_Office Theme</vt:lpstr>
      <vt:lpstr> Welcome</vt:lpstr>
      <vt:lpstr>Mindful Change Leadership Development Program</vt:lpstr>
      <vt:lpstr>Agenda</vt:lpstr>
      <vt:lpstr>Mindfulness Exercise</vt:lpstr>
      <vt:lpstr>PowerPoint Presentation</vt:lpstr>
      <vt:lpstr>PowerPoint Presentation</vt:lpstr>
      <vt:lpstr>Being Who You Are Is Enough</vt:lpstr>
      <vt:lpstr>The Concept Of Being Present</vt:lpstr>
      <vt:lpstr>PowerPoint Presentation</vt:lpstr>
      <vt:lpstr>Continued…Presencing and The Theory U</vt:lpstr>
      <vt:lpstr>Mindful Eating Exercise</vt:lpstr>
      <vt:lpstr> The Benefits Of Mindful Eating </vt:lpstr>
      <vt:lpstr>Finding a Win, Win, Win Solution</vt:lpstr>
      <vt:lpstr>Practice For Next Week</vt:lpstr>
      <vt:lpstr>Breakout Rooms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Casselman, Sonya</cp:lastModifiedBy>
  <cp:revision>421</cp:revision>
  <cp:lastPrinted>2016-05-02T17:15:08Z</cp:lastPrinted>
  <dcterms:created xsi:type="dcterms:W3CDTF">2015-04-14T20:39:51Z</dcterms:created>
  <dcterms:modified xsi:type="dcterms:W3CDTF">2023-06-07T12:53:16Z</dcterms:modified>
</cp:coreProperties>
</file>