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9"/>
  </p:notesMasterIdLst>
  <p:handoutMasterIdLst>
    <p:handoutMasterId r:id="rId20"/>
  </p:handoutMasterIdLst>
  <p:sldIdLst>
    <p:sldId id="364" r:id="rId2"/>
    <p:sldId id="325" r:id="rId3"/>
    <p:sldId id="367" r:id="rId4"/>
    <p:sldId id="366" r:id="rId5"/>
    <p:sldId id="278" r:id="rId6"/>
    <p:sldId id="360" r:id="rId7"/>
    <p:sldId id="365" r:id="rId8"/>
    <p:sldId id="351" r:id="rId9"/>
    <p:sldId id="352" r:id="rId10"/>
    <p:sldId id="361" r:id="rId11"/>
    <p:sldId id="362" r:id="rId12"/>
    <p:sldId id="345" r:id="rId13"/>
    <p:sldId id="350" r:id="rId14"/>
    <p:sldId id="349" r:id="rId15"/>
    <p:sldId id="340" r:id="rId16"/>
    <p:sldId id="357"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49132" autoAdjust="0"/>
  </p:normalViewPr>
  <p:slideViewPr>
    <p:cSldViewPr snapToObjects="1" showGuides="1">
      <p:cViewPr varScale="1">
        <p:scale>
          <a:sx n="52" d="100"/>
          <a:sy n="52" d="100"/>
        </p:scale>
        <p:origin x="372" y="6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s://www.youtube.com/watch?v=ozyr7jVucz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instituteformindfulleadership.org/guided-reflection-finding-win-win-win-solution/" TargetMode="External"/><Relationship Id="rId5" Type="http://schemas.openxmlformats.org/officeDocument/2006/relationships/hyperlink" Target="https://www.youtube.com/watch?v=EYzO9OcBxNg" TargetMode="External"/><Relationship Id="rId4" Type="http://schemas.openxmlformats.org/officeDocument/2006/relationships/hyperlink" Target="https://upload.wikimedia.org/wikipedia/commons/a/ae/Comparison_of_nanomaterials_s%20izes.jp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aboutus/theory-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ozyr7jVucz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20izes.jp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4"/>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6"/>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60 minutes</a:t>
            </a:r>
            <a:r>
              <a:rPr lang="fr-CA" sz="1200" baseline="0" dirty="0"/>
              <a:t> (13 minutes total): </a:t>
            </a:r>
            <a:r>
              <a:rPr lang="en-CA" sz="1200" u="sng" dirty="0">
                <a:hlinkClick r:id="rId7"/>
              </a:rPr>
              <a:t>https://www.youtube.com/watch?v=ozyr7jVucz0</a:t>
            </a:r>
            <a:r>
              <a:rPr lang="en-CA" sz="1200" u="sng" dirty="0"/>
              <a:t> </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Resources…</a:t>
            </a:r>
            <a:endParaRPr lang="en-CA" sz="1200"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Resources…</a:t>
            </a:r>
            <a:endParaRPr lang="en-US" sz="1200" dirty="0">
              <a:solidFill>
                <a:srgbClr val="253743"/>
              </a:solidFill>
              <a:latin typeface="PT Sans"/>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3"/>
              </a:rPr>
              <a:t>https://www.presencing.org/aboutus/spt</a:t>
            </a:r>
            <a:r>
              <a:rPr lang="en-US" sz="1200" dirty="0">
                <a:solidFill>
                  <a:srgbClr val="253743"/>
                </a:solidFill>
                <a:latin typeface="PT Sans"/>
              </a:rPr>
              <a:t> </a:t>
            </a:r>
            <a:endParaRPr lang="en-CA" sz="1200" dirty="0">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(relates to the collective</a:t>
            </a:r>
            <a:r>
              <a:rPr lang="nl-NL" sz="1700" baseline="0" dirty="0"/>
              <a:t> </a:t>
            </a:r>
            <a:r>
              <a:rPr lang="nl-NL" sz="1700" dirty="0"/>
              <a:t>consciuosness from Dan Siegel: Me + We = Mwe </a:t>
            </a:r>
            <a:r>
              <a:rPr lang="en-CA" sz="1200" dirty="0">
                <a:hlinkClick r:id="rId5"/>
              </a:rPr>
              <a:t>https://www.youtube.com/watch?v=uo8Yo4UE6g0</a:t>
            </a:r>
            <a:r>
              <a:rPr lang="en-CA" sz="120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https://www.u-school.org/community/hubs/gaia-francophone-hub</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time to do the mindful eating exercise, hope you got with you the small fruit or veggies that were requested, if not, now it is the time to go grab something small that you can put in your mouth without biting on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I brought with me slices 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exercise we adopt a dignifying posture, (repeat the prep steps, as per other mindfulness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I invite you to bite on this food, being aware of the explosion of </a:t>
            </a:r>
            <a:r>
              <a:rPr lang="en-US" dirty="0" err="1"/>
              <a:t>flavour</a:t>
            </a:r>
            <a:r>
              <a:rPr lang="en-US" dirty="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and when you’re done, I invite you to join us and come 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Why You Should Take a Relaxing Lunch Break – Article </a:t>
            </a:r>
            <a:r>
              <a:rPr lang="en-CA" sz="1200" u="sng" kern="1200" dirty="0">
                <a:solidFill>
                  <a:schemeClr val="tx1"/>
                </a:solidFill>
                <a:effectLst/>
                <a:latin typeface="+mn-lt"/>
                <a:ea typeface="+mn-ea"/>
                <a:cs typeface="+mn-cs"/>
                <a:hlinkClick r:id="rId3"/>
              </a:rPr>
              <a:t>http://greatergood.berkeley.edu/article/item/why_you_should_take_a_relaxing_lunch_break</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Now, I bring this slide because Judson Brewer is bringing a different angle to mindful eating. He explores some addictions like food and smoking with mindfulness.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We’re going to watch a video that lasts about 13 minutes, it is an interview of Anderson Cooper (you may know him or be able recognize him) with Jon Kabat-Zinn.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Fernandes, ex google Sr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Meng-Tan,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 himself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u="none" kern="1200" noProof="0" dirty="0">
                <a:solidFill>
                  <a:schemeClr val="tx1"/>
                </a:solidFill>
                <a:effectLst/>
                <a:latin typeface="+mn-lt"/>
                <a:ea typeface="+mn-ea"/>
                <a:cs typeface="+mn-cs"/>
              </a:rPr>
              <a:t>I hope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(play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You may have recognize some of the people I mentioned during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This is something we wanted to share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60 minutes interview… 13 mins - </a:t>
            </a:r>
            <a:r>
              <a:rPr lang="en-CA" sz="1200" u="sng" noProof="0" dirty="0">
                <a:hlinkClick r:id="rId3"/>
              </a:rPr>
              <a:t>https://www.youtube.com/watch?v=ozyr7jVucz0</a:t>
            </a:r>
            <a:r>
              <a:rPr lang="en-CA" sz="1200" u="sng" noProof="0" dirty="0"/>
              <a:t> </a:t>
            </a:r>
            <a:endParaRPr lang="en-CA" sz="1200" b="0" i="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noProof="0" dirty="0">
                <a:solidFill>
                  <a:schemeClr val="tx1"/>
                </a:solidFill>
                <a:effectLst/>
                <a:latin typeface="+mn-lt"/>
                <a:ea typeface="+mn-ea"/>
                <a:cs typeface="+mn-cs"/>
              </a:rPr>
              <a:t>Great Conference - A Mindful Society @ U of Toronto</a:t>
            </a:r>
            <a:r>
              <a:rPr lang="en-CA" noProof="0" dirty="0"/>
              <a:t> - https://gcconnex.gc.ca/discussion/view/26025923/great-conference-a-mindful-society-u-of-Toronto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66037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win-win-win mindfulness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from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The audio t</a:t>
            </a:r>
            <a:r>
              <a:rPr lang="en-CA" dirty="0" err="1"/>
              <a:t>akes</a:t>
            </a:r>
            <a:r>
              <a:rPr lang="en-CA" dirty="0"/>
              <a:t> a total of 12 minutes, we’ll </a:t>
            </a:r>
            <a:r>
              <a:rPr lang="en-CA" b="1" dirty="0"/>
              <a:t>start at minute 4</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3"/>
              </a:rPr>
              <a:t>http://instituteformindfulleadership.org/guided-reflection-finding-win-win-win-solution/</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For 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a:t>Mindful Eating Exercise</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baseline="0" dirty="0"/>
          </a:p>
          <a:p>
            <a:pPr marL="0" indent="0">
              <a:buFont typeface="Arial" panose="020B0604020202020204" pitchFamily="34" charset="0"/>
              <a:buNone/>
            </a:pPr>
            <a:r>
              <a:rPr lang="fr-CA" baseline="0" dirty="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r>
              <a:rPr lang="fr-CA" baseline="0" dirty="0"/>
              <a:t>(</a:t>
            </a: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6)</a:t>
            </a:r>
            <a:endParaRPr lang="fr-CA" dirty="0"/>
          </a:p>
          <a:p>
            <a:endParaRPr lang="fr-CA" dirty="0"/>
          </a:p>
          <a:p>
            <a:r>
              <a:rPr lang="fr-CA" dirty="0"/>
              <a:t>As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debriefs inn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just</a:t>
            </a:r>
            <a:r>
              <a:rPr lang="fr-CA" baseline="0" dirty="0"/>
              <a:t> </a:t>
            </a:r>
            <a:r>
              <a:rPr lang="fr-CA" baseline="0" dirty="0" err="1"/>
              <a:t>leave</a:t>
            </a:r>
            <a:r>
              <a:rPr lang="fr-CA" baseline="0" dirty="0"/>
              <a:t> the session.</a:t>
            </a:r>
          </a:p>
          <a:p>
            <a:endParaRPr lang="fr-CA" baseline="0" dirty="0"/>
          </a:p>
          <a:p>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Let’s 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a:t>Raise your hand to speak, type in</a:t>
            </a:r>
            <a:r>
              <a:rPr lang="en-CA" baseline="0" noProof="0" dirty="0"/>
              <a:t> the chat… be mindful about the time, let’s take as many as we can in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indent="-171450">
              <a:buFont typeface="Arial" panose="020B0604020202020204" pitchFamily="34" charset="0"/>
              <a:buChar char="•"/>
            </a:pPr>
            <a:r>
              <a:rPr lang="en-CA" baseline="0" noProof="0" dirty="0"/>
              <a:t>SCARF Model</a:t>
            </a:r>
          </a:p>
          <a:p>
            <a:pPr marL="171450" indent="-171450">
              <a:buFont typeface="Arial" panose="020B0604020202020204" pitchFamily="34" charset="0"/>
              <a:buChar char="•"/>
            </a:pPr>
            <a:r>
              <a:rPr lang="en-CA" baseline="0" noProof="0" dirty="0"/>
              <a:t>I love myself</a:t>
            </a:r>
          </a:p>
          <a:p>
            <a:pPr marL="171450" indent="-171450">
              <a:buFont typeface="Arial" panose="020B0604020202020204" pitchFamily="34" charset="0"/>
              <a:buChar char="•"/>
            </a:pPr>
            <a:r>
              <a:rPr lang="en-CA" baseline="0" noProof="0" dirty="0"/>
              <a:t>SBN RR technique</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As humans, where are we?</a:t>
            </a:r>
          </a:p>
          <a:p>
            <a:endParaRPr lang="en-US" dirty="0"/>
          </a:p>
          <a:p>
            <a:r>
              <a:rPr lang="en-US" dirty="0"/>
              <a:t>Let’s try to have a perspective, for that, let’s explore the following image.</a:t>
            </a:r>
          </a:p>
          <a:p>
            <a:endParaRPr lang="en-US" dirty="0"/>
          </a:p>
          <a:p>
            <a:r>
              <a:rPr lang="en-US" dirty="0"/>
              <a:t>((explore the image from the “observable </a:t>
            </a:r>
            <a:r>
              <a:rPr lang="en-US" dirty="0" err="1"/>
              <a:t>univierse</a:t>
            </a:r>
            <a:r>
              <a:rPr lang="en-US" dirty="0"/>
              <a:t>” to the “Earth”, mentioning the different titles))</a:t>
            </a:r>
          </a:p>
          <a:p>
            <a:endParaRPr lang="en-US" dirty="0"/>
          </a:p>
          <a:p>
            <a:r>
              <a:rPr lang="fr-CA" dirty="0"/>
              <a:t>Observable </a:t>
            </a:r>
            <a:r>
              <a:rPr lang="fr-CA" dirty="0" err="1"/>
              <a:t>Universe</a:t>
            </a:r>
            <a:r>
              <a:rPr lang="fr-CA" dirty="0"/>
              <a:t> - Univers observable</a:t>
            </a:r>
          </a:p>
          <a:p>
            <a:r>
              <a:rPr lang="fr-CA" dirty="0"/>
              <a:t>local </a:t>
            </a:r>
            <a:r>
              <a:rPr lang="fr-CA" dirty="0" err="1"/>
              <a:t>superclusters</a:t>
            </a:r>
            <a:r>
              <a:rPr lang="fr-CA" dirty="0"/>
              <a:t> - superamas locaux</a:t>
            </a:r>
          </a:p>
          <a:p>
            <a:r>
              <a:rPr lang="fr-CA" dirty="0"/>
              <a:t>Laniakea – </a:t>
            </a:r>
            <a:r>
              <a:rPr lang="fr-CA" dirty="0" err="1"/>
              <a:t>laniakea</a:t>
            </a:r>
            <a:endParaRPr lang="fr-CA" dirty="0"/>
          </a:p>
          <a:p>
            <a:r>
              <a:rPr lang="fr-CA" dirty="0"/>
              <a:t>Local group - Groupe local -</a:t>
            </a:r>
          </a:p>
          <a:p>
            <a:r>
              <a:rPr lang="fr-CA" dirty="0" err="1"/>
              <a:t>Milky</a:t>
            </a:r>
            <a:r>
              <a:rPr lang="fr-CA" dirty="0"/>
              <a:t> Way Galaxy - </a:t>
            </a:r>
            <a:r>
              <a:rPr lang="fr-FR" dirty="0"/>
              <a:t>Galaxie de la voie lactée</a:t>
            </a:r>
          </a:p>
          <a:p>
            <a:r>
              <a:rPr lang="fr-FR" dirty="0" err="1"/>
              <a:t>closest</a:t>
            </a:r>
            <a:r>
              <a:rPr lang="fr-FR" dirty="0"/>
              <a:t> stars - étoiles les plus proches</a:t>
            </a:r>
          </a:p>
          <a:p>
            <a:r>
              <a:rPr lang="fr-FR" dirty="0" err="1"/>
              <a:t>outer</a:t>
            </a:r>
            <a:r>
              <a:rPr lang="fr-FR" dirty="0"/>
              <a:t> </a:t>
            </a:r>
            <a:r>
              <a:rPr lang="fr-FR" dirty="0" err="1"/>
              <a:t>solar</a:t>
            </a:r>
            <a:r>
              <a:rPr lang="fr-FR" dirty="0"/>
              <a:t> system - système solaire extérieur</a:t>
            </a:r>
          </a:p>
          <a:p>
            <a:r>
              <a:rPr lang="fr-FR" dirty="0" err="1"/>
              <a:t>inner</a:t>
            </a:r>
            <a:r>
              <a:rPr lang="fr-FR" dirty="0"/>
              <a:t> </a:t>
            </a:r>
            <a:r>
              <a:rPr lang="fr-FR" dirty="0" err="1"/>
              <a:t>solar</a:t>
            </a:r>
            <a:r>
              <a:rPr lang="fr-FR" dirty="0"/>
              <a:t> system - système solaire intérieur</a:t>
            </a:r>
          </a:p>
          <a:p>
            <a:r>
              <a:rPr lang="fr-CA" dirty="0" err="1"/>
              <a:t>earth</a:t>
            </a:r>
            <a:r>
              <a:rPr lang="fr-CA" dirty="0"/>
              <a:t> - la terre</a:t>
            </a:r>
          </a:p>
          <a:p>
            <a:endParaRPr lang="en-US" dirty="0"/>
          </a:p>
          <a:p>
            <a:r>
              <a:rPr lang="en-US" dirty="0"/>
              <a:t>And 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dirty="0"/>
              <a:t>Resources in French:</a:t>
            </a:r>
          </a:p>
          <a:p>
            <a:r>
              <a:rPr lang="en-US" dirty="0"/>
              <a:t>https://fr.wikipedia.org/wiki/Univers </a:t>
            </a:r>
          </a:p>
          <a:p>
            <a:r>
              <a:rPr lang="en-US" dirty="0"/>
              <a:t>https://upload.wikimedia.org/wikipedia/commons/3/3a/Observable_Universe_French_Annotations_for_wiki.png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Baseball ball - </a:t>
            </a:r>
            <a:r>
              <a:rPr lang="fr-CA" dirty="0"/>
              <a:t>Balle de baseball</a:t>
            </a:r>
            <a:endParaRPr lang="en-US" dirty="0"/>
          </a:p>
          <a:p>
            <a:r>
              <a:rPr lang="en-US" dirty="0"/>
              <a:t>Ant - </a:t>
            </a:r>
            <a:r>
              <a:rPr lang="en-US" dirty="0" err="1"/>
              <a:t>Fourmi</a:t>
            </a:r>
            <a:endParaRPr lang="en-US" dirty="0"/>
          </a:p>
          <a:p>
            <a:r>
              <a:rPr lang="en-US" dirty="0"/>
              <a:t>Hair – </a:t>
            </a:r>
            <a:r>
              <a:rPr lang="en-US" dirty="0" err="1"/>
              <a:t>Cheveu</a:t>
            </a:r>
            <a:endParaRPr lang="en-US" dirty="0"/>
          </a:p>
          <a:p>
            <a:r>
              <a:rPr lang="en-US" dirty="0"/>
              <a:t>Red cells - Globules rouges</a:t>
            </a:r>
          </a:p>
          <a:p>
            <a:r>
              <a:rPr lang="en-US" dirty="0"/>
              <a:t>Bacteria – </a:t>
            </a:r>
            <a:r>
              <a:rPr lang="en-US" dirty="0" err="1"/>
              <a:t>Bactéries</a:t>
            </a:r>
            <a:endParaRPr lang="en-US" dirty="0"/>
          </a:p>
          <a:p>
            <a:r>
              <a:rPr lang="en-US" dirty="0"/>
              <a:t>Virus – Virus</a:t>
            </a:r>
          </a:p>
          <a:p>
            <a:r>
              <a:rPr lang="en-US" dirty="0"/>
              <a:t>DNA – ADN</a:t>
            </a:r>
          </a:p>
          <a:p>
            <a:r>
              <a:rPr lang="en-US" dirty="0"/>
              <a:t>Hemoglobin – </a:t>
            </a:r>
            <a:r>
              <a:rPr lang="en-US" dirty="0" err="1"/>
              <a:t>Hémoglobine</a:t>
            </a:r>
            <a:endParaRPr lang="en-US" dirty="0"/>
          </a:p>
          <a:p>
            <a:r>
              <a:rPr lang="en-US" dirty="0"/>
              <a:t>Glucose molecule - </a:t>
            </a:r>
            <a:r>
              <a:rPr lang="en-US" dirty="0" err="1"/>
              <a:t>Molécule</a:t>
            </a:r>
            <a:r>
              <a:rPr lang="en-US" dirty="0"/>
              <a:t> de glucose</a:t>
            </a:r>
          </a:p>
          <a:p>
            <a:r>
              <a:rPr lang="en-US" dirty="0"/>
              <a:t>Gold atom - </a:t>
            </a:r>
            <a:r>
              <a:rPr lang="en-US" dirty="0" err="1"/>
              <a:t>Atome</a:t>
            </a:r>
            <a:r>
              <a:rPr lang="en-US" dirty="0"/>
              <a:t> d'or</a:t>
            </a:r>
          </a:p>
          <a:p>
            <a:r>
              <a:rPr lang="en-US" dirty="0"/>
              <a:t>Water molecule – </a:t>
            </a:r>
            <a:r>
              <a:rPr lang="en-US" dirty="0" err="1"/>
              <a:t>Molécule</a:t>
            </a:r>
            <a:r>
              <a:rPr lang="en-US" dirty="0"/>
              <a:t> </a:t>
            </a:r>
            <a:r>
              <a:rPr lang="en-US" dirty="0" err="1"/>
              <a:t>d’eau</a:t>
            </a:r>
            <a:endParaRPr lang="en-US" dirty="0"/>
          </a:p>
          <a:p>
            <a:endParaRPr lang="fr-FR" dirty="0"/>
          </a:p>
          <a:p>
            <a:r>
              <a:rPr lang="fr-FR" dirty="0"/>
              <a:t>Et les nanomatériaux sont listes : </a:t>
            </a:r>
          </a:p>
          <a:p>
            <a:r>
              <a:rPr lang="fr-FR" dirty="0"/>
              <a:t>(English: liposome, </a:t>
            </a:r>
            <a:r>
              <a:rPr lang="fr-FR" dirty="0" err="1"/>
              <a:t>fullerene</a:t>
            </a:r>
            <a:r>
              <a:rPr lang="fr-FR" dirty="0"/>
              <a:t>, </a:t>
            </a:r>
            <a:r>
              <a:rPr lang="fr-FR" dirty="0" err="1"/>
              <a:t>dendrimer</a:t>
            </a:r>
            <a:r>
              <a:rPr lang="fr-FR" dirty="0"/>
              <a:t>, </a:t>
            </a:r>
            <a:r>
              <a:rPr lang="fr-FR" dirty="0" err="1"/>
              <a:t>carbon</a:t>
            </a:r>
            <a:r>
              <a:rPr lang="fr-FR" dirty="0"/>
              <a:t> nanotube, </a:t>
            </a:r>
            <a:r>
              <a:rPr lang="fr-FR" dirty="0" err="1"/>
              <a:t>graphene</a:t>
            </a:r>
            <a:r>
              <a:rPr lang="fr-FR" dirty="0"/>
              <a:t>)</a:t>
            </a:r>
          </a:p>
          <a:p>
            <a:r>
              <a:rPr lang="fr-FR" dirty="0"/>
              <a:t>Français : liposome, fullerène, dendrimère, nanotube de carbone, graphène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3"/>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4"/>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message here is that, by being is enough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en-CA" dirty="0">
                <a:latin typeface="+mn-lt"/>
                <a:cs typeface="+mn-cs"/>
              </a:rPr>
              <a:t>Who 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CA" dirty="0"/>
          </a:p>
          <a:p>
            <a:r>
              <a:rPr lang="en-CA" dirty="0"/>
              <a:t>(click)</a:t>
            </a:r>
          </a:p>
          <a:p>
            <a:r>
              <a:rPr lang="en-CA" dirty="0"/>
              <a:t>Or in other words, what you say, what you think, what you express, what you do, what you believe, all of these things </a:t>
            </a:r>
          </a:p>
          <a:p>
            <a:endParaRPr lang="en-CA" dirty="0"/>
          </a:p>
          <a:p>
            <a:r>
              <a:rPr lang="en-CA" dirty="0"/>
              <a:t>(click)</a:t>
            </a:r>
          </a:p>
          <a:p>
            <a:r>
              <a:rPr lang="en-CA" dirty="0"/>
              <a:t>sometimes happens in parts of us, sometimes they are not necessarily aligned; </a:t>
            </a:r>
          </a:p>
          <a:p>
            <a:endParaRPr lang="en-CA" dirty="0"/>
          </a:p>
          <a:p>
            <a:r>
              <a:rPr lang="en-CA" dirty="0"/>
              <a:t>(click)</a:t>
            </a:r>
          </a:p>
          <a:p>
            <a:r>
              <a:rPr lang="en-CA" dirty="0"/>
              <a:t>and being present, as the ultimate goal of being mindful, means that all of them what I do, what I think, and what I feel are being one, aligned and in harmony</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661457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resencing.org/aboutus/s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6.JPG"/><Relationship Id="rId7" Type="http://schemas.openxmlformats.org/officeDocument/2006/relationships/hyperlink" Target="https://www.youtube.com/watch?v=ozyr7jVucz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instituteformindfulleadership.org/guided-reflection-finding-win-win-win-solutio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tarabrach.com/brief-meditation-5-minute/" TargetMode="External"/><Relationship Id="rId3" Type="http://schemas.openxmlformats.org/officeDocument/2006/relationships/image" Target="../media/image51.jpeg"/><Relationship Id="rId7" Type="http://schemas.openxmlformats.org/officeDocument/2006/relationships/hyperlink" Target="https://www.tarabrach.com/meditation-loving-presence-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lf-compassion.org/wp-content/uploads/meditations/LKM.self-compassion.MP3" TargetMode="External"/><Relationship Id="rId5" Type="http://schemas.openxmlformats.org/officeDocument/2006/relationships/hyperlink" Target="https://soundcloud.com/awakeningcompassion/awakening-compassion-class-4" TargetMode="External"/><Relationship Id="rId10" Type="http://schemas.openxmlformats.org/officeDocument/2006/relationships/image" Target="../media/image52.jpeg"/><Relationship Id="rId4" Type="http://schemas.openxmlformats.org/officeDocument/2006/relationships/hyperlink" Target="https://soundcloud.com/mindfullivingcoach/self-compassion-meditation" TargetMode="External"/><Relationship Id="rId9" Type="http://schemas.openxmlformats.org/officeDocument/2006/relationships/hyperlink" Target="http://instituteformindfulleadership.org/guided-reflection-finding-win-win-win-solut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jp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jp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jpeg"/><Relationship Id="rId15" Type="http://schemas.openxmlformats.org/officeDocument/2006/relationships/image" Target="../media/image25.jpeg"/><Relationship Id="rId10" Type="http://schemas.openxmlformats.org/officeDocument/2006/relationships/image" Target="../media/image21.jpg"/><Relationship Id="rId19" Type="http://schemas.openxmlformats.org/officeDocument/2006/relationships/image" Target="../media/image29.jpe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upload.wikimedia.org/wikipedia/commons/a/ae/Comparison_of_nanomaterials_sizes.jpg" TargetMode="External"/><Relationship Id="rId7" Type="http://schemas.openxmlformats.org/officeDocument/2006/relationships/hyperlink" Target="https://www.youtube.com/watch?v=EYzO9OcBx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en.wikipedia.org/wiki/Nanotechnology" TargetMode="Externa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29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t>Presencing</a:t>
            </a:r>
            <a:r>
              <a:rPr lang="en-CA" sz="4000" dirty="0"/>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dirty="0"/>
              <a:t>Theory - U</a:t>
            </a:r>
            <a:endParaRPr lang="en-US" dirty="0"/>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t>Mindful Eating Exercise</a:t>
            </a:r>
          </a:p>
        </p:txBody>
      </p:sp>
      <p:sp>
        <p:nvSpPr>
          <p:cNvPr id="2" name="Content Placeholder 1"/>
          <p:cNvSpPr>
            <a:spLocks noGrp="1"/>
          </p:cNvSpPr>
          <p:nvPr>
            <p:ph idx="1"/>
          </p:nvPr>
        </p:nvSpPr>
        <p:spPr/>
        <p:txBody>
          <a:bodyPr>
            <a:normAutofit/>
          </a:bodyPr>
          <a:lstStyle/>
          <a:p>
            <a:r>
              <a:rPr lang="en-CA" dirty="0"/>
              <a:t>With your back straight, sit as comfortable as possible</a:t>
            </a:r>
          </a:p>
          <a:p>
            <a:r>
              <a:rPr lang="en-CA" dirty="0"/>
              <a:t>Take a couple of deep breaths…</a:t>
            </a:r>
          </a:p>
          <a:p>
            <a:r>
              <a:rPr lang="en-CA" dirty="0"/>
              <a:t>Gently bring attention to your breath</a:t>
            </a:r>
          </a:p>
          <a:p>
            <a:r>
              <a:rPr lang="en-CA" dirty="0"/>
              <a:t>Let’s think about what we are about to eat</a:t>
            </a:r>
          </a:p>
          <a:p>
            <a:r>
              <a:rPr lang="en-CA" dirty="0"/>
              <a:t>As you continue breathing...</a:t>
            </a:r>
          </a:p>
          <a:p>
            <a:r>
              <a:rPr lang="en-CA" dirty="0"/>
              <a:t>Think about the time it took for this food to come to you...</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89A285D8-B1CC-4D45-993F-C26C8FD8DEF7}" type="slidenum">
              <a:rPr lang="en-US" smtClean="0"/>
              <a:pPr/>
              <a:t>12</a:t>
            </a:fld>
            <a:endParaRPr lang="en-US"/>
          </a:p>
        </p:txBody>
      </p:sp>
      <p:grpSp>
        <p:nvGrpSpPr>
          <p:cNvPr id="10" name="Group 9"/>
          <p:cNvGrpSpPr/>
          <p:nvPr/>
        </p:nvGrpSpPr>
        <p:grpSpPr>
          <a:xfrm>
            <a:off x="6828548" y="73867"/>
            <a:ext cx="1858254" cy="1626941"/>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Tree>
    <p:extLst>
      <p:ext uri="{BB962C8B-B14F-4D97-AF65-F5344CB8AC3E}">
        <p14:creationId xmlns:p14="http://schemas.microsoft.com/office/powerpoint/2010/main" val="315010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53" y="2935878"/>
            <a:ext cx="8449346" cy="663633"/>
          </a:xfrm>
        </p:spPr>
        <p:txBody>
          <a:bodyPr>
            <a:normAutofit fontScale="90000"/>
          </a:bodyPr>
          <a:lstStyle/>
          <a:p>
            <a:r>
              <a:rPr lang="en-CA" dirty="0"/>
              <a:t>From Mindful Society Conference</a:t>
            </a:r>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446219" y="1600200"/>
            <a:ext cx="6251561" cy="4525963"/>
          </a:xfr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061" t="5047" r="5127" b="6611"/>
          <a:stretch/>
        </p:blipFill>
        <p:spPr>
          <a:xfrm>
            <a:off x="4464776" y="0"/>
            <a:ext cx="4679223" cy="272954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4558" t="2549" r="1231"/>
          <a:stretch/>
        </p:blipFill>
        <p:spPr>
          <a:xfrm>
            <a:off x="485524" y="3717033"/>
            <a:ext cx="4440698" cy="2738294"/>
          </a:xfrm>
          <a:prstGeom prst="rect">
            <a:avLst/>
          </a:prstGeom>
        </p:spPr>
      </p:pic>
      <p:pic>
        <p:nvPicPr>
          <p:cNvPr id="1026" name="Picture 2" descr="Inline 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96"/>
            <a:ext cx="4566584" cy="272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7326" y="2719453"/>
            <a:ext cx="4572000" cy="276999"/>
          </a:xfrm>
          <a:prstGeom prst="rect">
            <a:avLst/>
          </a:prstGeom>
        </p:spPr>
        <p:txBody>
          <a:bodyPr>
            <a:spAutoFit/>
          </a:bodyPr>
          <a:lstStyle/>
          <a:p>
            <a:r>
              <a:rPr lang="en-CA" sz="1200" u="sng" dirty="0">
                <a:hlinkClick r:id="rId7"/>
              </a:rPr>
              <a:t>https://www.youtube.com/watch?v=ozyr7jVucz0</a:t>
            </a:r>
            <a:r>
              <a:rPr lang="en-CA" sz="1200" u="sng" dirty="0"/>
              <a:t> </a:t>
            </a:r>
            <a:endParaRPr lang="en-US" sz="1200" dirty="0"/>
          </a:p>
        </p:txBody>
      </p:sp>
      <p:pic>
        <p:nvPicPr>
          <p:cNvPr id="11"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5701" y="2986358"/>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3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0852"/>
          <a:stretch/>
        </p:blipFill>
        <p:spPr>
          <a:xfrm>
            <a:off x="2067710" y="4194297"/>
            <a:ext cx="5008580" cy="2396244"/>
          </a:xfrm>
          <a:prstGeom prst="rect">
            <a:avLst/>
          </a:prstGeom>
        </p:spPr>
      </p:pic>
      <p:sp>
        <p:nvSpPr>
          <p:cNvPr id="2" name="Title 1"/>
          <p:cNvSpPr>
            <a:spLocks noGrp="1"/>
          </p:cNvSpPr>
          <p:nvPr>
            <p:ph type="title"/>
          </p:nvPr>
        </p:nvSpPr>
        <p:spPr/>
        <p:txBody>
          <a:bodyPr>
            <a:normAutofit/>
          </a:bodyPr>
          <a:lstStyle/>
          <a:p>
            <a:r>
              <a:rPr lang="en-CA" sz="4000" dirty="0"/>
              <a:t>Mindful – Win </a:t>
            </a:r>
            <a:r>
              <a:rPr lang="en-CA" sz="4000" dirty="0" err="1"/>
              <a:t>Win</a:t>
            </a:r>
            <a:r>
              <a:rPr lang="en-CA" sz="4000" dirty="0"/>
              <a:t> </a:t>
            </a:r>
            <a:r>
              <a:rPr lang="en-CA" sz="4000" dirty="0" err="1"/>
              <a:t>Win</a:t>
            </a:r>
            <a:endParaRPr lang="en-CA" sz="4000" dirty="0"/>
          </a:p>
        </p:txBody>
      </p:sp>
      <p:sp>
        <p:nvSpPr>
          <p:cNvPr id="3" name="Content Placeholder 2"/>
          <p:cNvSpPr>
            <a:spLocks noGrp="1"/>
          </p:cNvSpPr>
          <p:nvPr>
            <p:ph idx="1"/>
          </p:nvPr>
        </p:nvSpPr>
        <p:spPr>
          <a:xfrm>
            <a:off x="457200" y="1600200"/>
            <a:ext cx="8229600" cy="2908920"/>
          </a:xfrm>
        </p:spPr>
        <p:txBody>
          <a:bodyPr>
            <a:normAutofit fontScale="85000" lnSpcReduction="20000"/>
          </a:bodyPr>
          <a:lstStyle/>
          <a:p>
            <a:r>
              <a:rPr lang="en-US" dirty="0"/>
              <a:t>Think about an issue where you’d like to bring a win-win-win, benefiting those in your team, your organization, and also the wider community</a:t>
            </a:r>
            <a:endParaRPr lang="en-CA" dirty="0"/>
          </a:p>
          <a:p>
            <a:r>
              <a:rPr lang="en-US" dirty="0"/>
              <a:t>Listen as Institute for Mindful Leadership Senior Instructor Patrick </a:t>
            </a:r>
            <a:r>
              <a:rPr lang="en-US" dirty="0" err="1"/>
              <a:t>Briody</a:t>
            </a:r>
            <a:r>
              <a:rPr lang="en-US" dirty="0"/>
              <a:t> leads a short guided reflection investigating how to solve difficult problems in a way that brings the broadest benefit to all</a:t>
            </a:r>
            <a:br>
              <a:rPr lang="en-CA" dirty="0"/>
            </a:br>
            <a:r>
              <a:rPr lang="en-CA" sz="1700" dirty="0">
                <a:hlinkClick r:id="rId4"/>
              </a:rPr>
              <a:t>http://instituteformindfulleadership.org/guided-reflection-finding-win-win-win-solution/</a:t>
            </a:r>
            <a:r>
              <a:rPr lang="en-CA" dirty="0"/>
              <a:t> </a:t>
            </a:r>
          </a:p>
        </p:txBody>
      </p:sp>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322" y="606841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988840"/>
            <a:ext cx="2826060" cy="20593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6</a:t>
            </a:r>
            <a:endParaRPr lang="en-US" sz="3600" dirty="0"/>
          </a:p>
        </p:txBody>
      </p:sp>
      <p:sp>
        <p:nvSpPr>
          <p:cNvPr id="3" name="Content Placeholder 2"/>
          <p:cNvSpPr>
            <a:spLocks noGrp="1"/>
          </p:cNvSpPr>
          <p:nvPr>
            <p:ph idx="1"/>
          </p:nvPr>
        </p:nvSpPr>
        <p:spPr>
          <a:xfrm>
            <a:off x="457200" y="1600200"/>
            <a:ext cx="8570710" cy="5069160"/>
          </a:xfrm>
        </p:spPr>
        <p:txBody>
          <a:bodyPr>
            <a:noAutofit/>
          </a:bodyPr>
          <a:lstStyle/>
          <a:p>
            <a:pPr>
              <a:spcBef>
                <a:spcPts val="900"/>
              </a:spcBef>
            </a:pPr>
            <a:r>
              <a:rPr lang="en-CA" sz="2400" dirty="0"/>
              <a:t>Connecting – once a week with you buddy</a:t>
            </a:r>
          </a:p>
          <a:p>
            <a:pPr>
              <a:spcBef>
                <a:spcPts val="900"/>
              </a:spcBef>
            </a:pPr>
            <a:r>
              <a:rPr lang="en-CA" sz="2400" dirty="0"/>
              <a:t>Gratitude Journaling – daily</a:t>
            </a:r>
          </a:p>
          <a:p>
            <a:pPr>
              <a:spcBef>
                <a:spcPts val="900"/>
              </a:spcBef>
            </a:pPr>
            <a:r>
              <a:rPr lang="en-CA" sz="2400" dirty="0"/>
              <a:t>Practice, chose one of the following and </a:t>
            </a:r>
            <a:br>
              <a:rPr lang="en-CA" sz="2400" dirty="0"/>
            </a:br>
            <a:r>
              <a:rPr lang="en-CA" sz="2400" dirty="0"/>
              <a:t>keep doing it for the whole week - daily</a:t>
            </a:r>
          </a:p>
          <a:p>
            <a:pPr lvl="1">
              <a:spcBef>
                <a:spcPts val="900"/>
              </a:spcBef>
            </a:pPr>
            <a:r>
              <a:rPr lang="en-CA" sz="2000" dirty="0"/>
              <a:t>Self-compassion</a:t>
            </a:r>
            <a:br>
              <a:rPr lang="en-CA" sz="2000" dirty="0"/>
            </a:br>
            <a:r>
              <a:rPr lang="en-CA" sz="1200" dirty="0"/>
              <a:t>15 mins – </a:t>
            </a:r>
            <a:r>
              <a:rPr lang="en-CA" sz="1200" dirty="0">
                <a:hlinkClick r:id="rId4"/>
              </a:rPr>
              <a:t>https://soundcloud.com/mindfullivingcoach/self-compassion-meditation</a:t>
            </a:r>
            <a:br>
              <a:rPr lang="en-CA" sz="1200" dirty="0"/>
            </a:br>
            <a:r>
              <a:rPr lang="en-CA" sz="1200" dirty="0"/>
              <a:t>15 mins – </a:t>
            </a:r>
            <a:r>
              <a:rPr lang="en-CA" sz="1200" dirty="0">
                <a:hlinkClick r:id="rId5"/>
              </a:rPr>
              <a:t>https://soundcloud.com/awakeningcompassion/awakening-compassion-class-4</a:t>
            </a:r>
            <a:r>
              <a:rPr lang="en-CA" sz="1200" dirty="0"/>
              <a:t>   </a:t>
            </a:r>
            <a:br>
              <a:rPr lang="en-CA" sz="1200" dirty="0"/>
            </a:br>
            <a:r>
              <a:rPr lang="en-CA" sz="1200" dirty="0"/>
              <a:t>20 mins – </a:t>
            </a:r>
            <a:r>
              <a:rPr lang="en-CA" sz="1200" dirty="0">
                <a:hlinkClick r:id="rId6"/>
              </a:rPr>
              <a:t>http://self-compassion.org/wp-content/uploads/meditations/LKM.self-compassion.MP3 </a:t>
            </a:r>
            <a:endParaRPr lang="en-CA" sz="1200" dirty="0"/>
          </a:p>
          <a:p>
            <a:pPr>
              <a:spcBef>
                <a:spcPts val="900"/>
              </a:spcBef>
            </a:pPr>
            <a:r>
              <a:rPr lang="en-CA" sz="2400" dirty="0"/>
              <a:t>Be Mindful of your Presence – as much as possible</a:t>
            </a:r>
          </a:p>
          <a:p>
            <a:pPr lvl="1">
              <a:spcBef>
                <a:spcPts val="900"/>
              </a:spcBef>
            </a:pPr>
            <a:r>
              <a:rPr lang="en-CA" sz="1200" dirty="0"/>
              <a:t>20 mins – Loving </a:t>
            </a:r>
            <a:r>
              <a:rPr lang="en-CA" sz="1200" dirty="0">
                <a:hlinkClick r:id="rId7"/>
              </a:rPr>
              <a:t>https://www.tarabrach.com/meditation-loving-presence-2/</a:t>
            </a:r>
            <a:br>
              <a:rPr lang="en-CA" sz="1200" dirty="0"/>
            </a:br>
            <a:r>
              <a:rPr lang="en-CA" sz="1200" dirty="0"/>
              <a:t>5 mins – Arriving - </a:t>
            </a:r>
            <a:r>
              <a:rPr lang="en-CA" sz="1200" dirty="0">
                <a:hlinkClick r:id="rId8"/>
              </a:rPr>
              <a:t>https://www.tarabrach.com/brief-meditation-5-minute/</a:t>
            </a:r>
            <a:r>
              <a:rPr lang="en-CA" sz="1200" dirty="0"/>
              <a:t>  </a:t>
            </a:r>
          </a:p>
          <a:p>
            <a:pPr>
              <a:spcBef>
                <a:spcPts val="900"/>
              </a:spcBef>
            </a:pPr>
            <a:r>
              <a:rPr lang="en-CA" sz="2400" dirty="0"/>
              <a:t>Apply Mindful Eating – as needed</a:t>
            </a:r>
          </a:p>
          <a:p>
            <a:pPr>
              <a:spcBef>
                <a:spcPts val="900"/>
              </a:spcBef>
            </a:pPr>
            <a:r>
              <a:rPr lang="en-CA" sz="2400" dirty="0"/>
              <a:t>Apply Mindful Win-Win-Win – as much as possible</a:t>
            </a:r>
            <a:br>
              <a:rPr lang="en-CA" sz="2400" dirty="0"/>
            </a:br>
            <a:r>
              <a:rPr lang="en-CA" sz="1200" dirty="0">
                <a:hlinkClick r:id="rId9"/>
              </a:rPr>
              <a:t>http://instituteformindfulleadership.org/guided-reflection-finding-win-win-win-solution/</a:t>
            </a:r>
            <a:r>
              <a:rPr lang="en-CA" sz="1200" dirty="0"/>
              <a:t> </a:t>
            </a:r>
            <a:endParaRPr lang="en-CA" sz="2400" dirty="0"/>
          </a:p>
        </p:txBody>
      </p:sp>
      <p:pic>
        <p:nvPicPr>
          <p:cNvPr id="3078" name="Picture 6" descr="Image result for happy homewo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224" y="93779"/>
            <a:ext cx="2439686" cy="179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0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a:t>
            </a:r>
            <a:r>
              <a:rPr lang="fr-CA" dirty="0" err="1"/>
              <a:t>today’s</a:t>
            </a:r>
            <a:r>
              <a:rPr lang="fr-CA" dirty="0"/>
              <a:t>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16</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4">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nvGrpSpPr>
        <p:grpSpPr>
          <a:xfrm>
            <a:off x="447738" y="2516316"/>
            <a:ext cx="1501011" cy="1749025"/>
            <a:chOff x="7495448" y="1124744"/>
            <a:chExt cx="3006535" cy="3631337"/>
          </a:xfrm>
        </p:grpSpPr>
        <p:pic>
          <p:nvPicPr>
            <p:cNvPr id="33" name="Picture 32"/>
            <p:cNvPicPr>
              <a:picLocks noChangeAspect="1"/>
            </p:cNvPicPr>
            <p:nvPr/>
          </p:nvPicPr>
          <p:blipFill>
            <a:blip r:embed="rId5">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nvPicPr>
        <p:blipFill rotWithShape="1">
          <a:blip r:embed="rId7">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6 (of 8)</a:t>
            </a:r>
          </a:p>
          <a:p>
            <a:r>
              <a:rPr lang="en-US" dirty="0" err="1">
                <a:solidFill>
                  <a:srgbClr val="FF0000"/>
                </a:solidFill>
              </a:rPr>
              <a:t>tbd</a:t>
            </a:r>
            <a:endParaRPr lang="en-US" dirty="0">
              <a:solidFill>
                <a:srgbClr val="FF0000"/>
              </a:solidFill>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(5)</a:t>
            </a:r>
            <a:endParaRPr lang="en-US" dirty="0"/>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628523" y="5601592"/>
            <a:ext cx="2345697" cy="1012198"/>
            <a:chOff x="614113" y="5343137"/>
            <a:chExt cx="1881216" cy="81808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a:t>Plenary </a:t>
              </a:r>
              <a:endParaRPr lang="en-CA" sz="2400" dirty="0">
                <a:solidFill>
                  <a:schemeClr val="accent3">
                    <a:lumMod val="75000"/>
                  </a:schemeClr>
                </a:solidFill>
              </a:endParaRPr>
            </a:p>
          </p:txBody>
        </p:sp>
      </p:grpSp>
      <p:pic>
        <p:nvPicPr>
          <p:cNvPr id="20" name="Picture 6" descr="C:\Users\GonzalA1\AppData\Local\Microsoft\Windows\Temporary Internet Files\Content.IE5\H7G048II\촉촉한피부1[1].jpg"/>
          <p:cNvPicPr>
            <a:picLocks noChangeAspect="1" noChangeArrowheads="1"/>
          </p:cNvPicPr>
          <p:nvPr/>
        </p:nvPicPr>
        <p:blipFill>
          <a:blip r:embed="rId5">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0882" y="4307256"/>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7688956" y="4351469"/>
            <a:ext cx="864096" cy="653787"/>
          </a:xfrm>
          <a:prstGeom prst="rect">
            <a:avLst/>
          </a:prstGeom>
        </p:spPr>
      </p:pic>
      <p:grpSp>
        <p:nvGrpSpPr>
          <p:cNvPr id="28" name="Group 27"/>
          <p:cNvGrpSpPr/>
          <p:nvPr/>
        </p:nvGrpSpPr>
        <p:grpSpPr>
          <a:xfrm>
            <a:off x="6283107" y="4312825"/>
            <a:ext cx="864845" cy="940595"/>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10026" y="4302327"/>
            <a:ext cx="1018507" cy="811354"/>
          </a:xfrm>
          <a:prstGeom prst="rect">
            <a:avLst/>
          </a:prstGeom>
        </p:spPr>
      </p:pic>
      <p:pic>
        <p:nvPicPr>
          <p:cNvPr id="26" name="Picture 25"/>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4076" y="4276394"/>
            <a:ext cx="1155546" cy="1155546"/>
          </a:xfrm>
          <a:prstGeom prst="rect">
            <a:avLst/>
          </a:prstGeom>
        </p:spPr>
      </p:pic>
      <p:pic>
        <p:nvPicPr>
          <p:cNvPr id="31" name="Picture 30"/>
          <p:cNvPicPr>
            <a:picLocks noChangeAspect="1"/>
          </p:cNvPicPr>
          <p:nvPr/>
        </p:nvPicPr>
        <p:blipFill>
          <a:blip r:embed="rId11">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0640" y="4225746"/>
            <a:ext cx="1087954" cy="1052597"/>
          </a:xfrm>
          <a:prstGeom prst="ellipse">
            <a:avLst/>
          </a:prstGeom>
          <a:ln>
            <a:noFill/>
          </a:ln>
          <a:effectLst>
            <a:softEdge rad="63500"/>
          </a:effectLst>
        </p:spPr>
      </p:pic>
      <p:pic>
        <p:nvPicPr>
          <p:cNvPr id="23" name="Picture 22"/>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p:cNvGrpSpPr/>
          <p:nvPr/>
        </p:nvGrpSpPr>
        <p:grpSpPr>
          <a:xfrm>
            <a:off x="3496009" y="3067190"/>
            <a:ext cx="1813146" cy="937054"/>
            <a:chOff x="1126261" y="1342299"/>
            <a:chExt cx="2900521" cy="1625441"/>
          </a:xfrm>
        </p:grpSpPr>
        <p:pic>
          <p:nvPicPr>
            <p:cNvPr id="37" name="Picture 36"/>
            <p:cNvPicPr>
              <a:picLocks noChangeAspect="1"/>
            </p:cNvPicPr>
            <p:nvPr/>
          </p:nvPicPr>
          <p:blipFill>
            <a:blip r:embed="rId1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662424" y="2900612"/>
            <a:ext cx="989624" cy="1287231"/>
            <a:chOff x="5520395" y="2750930"/>
            <a:chExt cx="1342242" cy="1436914"/>
          </a:xfrm>
        </p:grpSpPr>
        <p:pic>
          <p:nvPicPr>
            <p:cNvPr id="40" name="Picture 39"/>
            <p:cNvPicPr>
              <a:picLocks noChangeAspect="1"/>
            </p:cNvPicPr>
            <p:nvPr/>
          </p:nvPicPr>
          <p:blipFill>
            <a:blip r:embed="rId1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Lst>
          </p:cNvPr>
          <p:cNvGrpSpPr/>
          <p:nvPr/>
        </p:nvGrpSpPr>
        <p:grpSpPr>
          <a:xfrm>
            <a:off x="7040884" y="296920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lstStyle/>
          <a:p>
            <a:r>
              <a:rPr lang="en-CA" dirty="0"/>
              <a:t>Agenda – </a:t>
            </a:r>
            <a:r>
              <a:rPr lang="en-US" dirty="0"/>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a:t>
            </a:r>
            <a:r>
              <a:rPr lang="fr-CA" dirty="0" err="1"/>
              <a:t>Eating</a:t>
            </a:r>
            <a:r>
              <a:rPr lang="fr-CA" dirty="0"/>
              <a:t> </a:t>
            </a:r>
            <a:r>
              <a:rPr lang="fr-CA" dirty="0" err="1"/>
              <a:t>exercise</a:t>
            </a:r>
            <a:endParaRPr lang="fr-CA" dirty="0"/>
          </a:p>
          <a:p>
            <a:r>
              <a:rPr lang="fr-CA" dirty="0" err="1"/>
              <a:t>Mindful</a:t>
            </a:r>
            <a:r>
              <a:rPr lang="fr-CA" dirty="0"/>
              <a:t> Win-Win-Win </a:t>
            </a:r>
            <a:r>
              <a:rPr lang="fr-CA" dirty="0" err="1"/>
              <a:t>exercise</a:t>
            </a:r>
            <a:endParaRPr lang="en-US" dirty="0"/>
          </a:p>
          <a:p>
            <a:r>
              <a:rPr lang="en-US" dirty="0"/>
              <a:t>Your takeaway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290163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65" y="6165304"/>
            <a:ext cx="6264696" cy="461665"/>
          </a:xfrm>
          <a:prstGeom prst="rect">
            <a:avLst/>
          </a:prstGeom>
        </p:spPr>
        <p:txBody>
          <a:bodyPr wrap="square">
            <a:spAutoFit/>
          </a:bodyPr>
          <a:lstStyle/>
          <a:p>
            <a:r>
              <a:rPr lang="en-US" sz="1200" dirty="0">
                <a:hlinkClick r:id="rId3"/>
              </a:rPr>
              <a:t>https://upload.wikimedia.org/wikipedia/commons/a/ae/Comparison_of_nanomaterials_sizes.jpg</a:t>
            </a:r>
            <a:r>
              <a:rPr lang="en-US" sz="1200" dirty="0"/>
              <a:t> </a:t>
            </a:r>
          </a:p>
          <a:p>
            <a:r>
              <a:rPr lang="en-US" sz="1200" dirty="0">
                <a:hlinkClick r:id="rId4"/>
              </a:rPr>
              <a:t>https://en.wikipedia.org/wiki/Nanotechnology</a:t>
            </a:r>
            <a:endParaRPr lang="en-US" sz="1200" dirty="0"/>
          </a:p>
        </p:txBody>
      </p:sp>
      <p:pic>
        <p:nvPicPr>
          <p:cNvPr id="3" name="Picture 2"/>
          <p:cNvPicPr>
            <a:picLocks noChangeAspect="1"/>
          </p:cNvPicPr>
          <p:nvPr/>
        </p:nvPicPr>
        <p:blipFill>
          <a:blip r:embed="rId5"/>
          <a:stretch>
            <a:fillRect/>
          </a:stretch>
        </p:blipFill>
        <p:spPr>
          <a:xfrm>
            <a:off x="134565" y="145165"/>
            <a:ext cx="6120680" cy="5646249"/>
          </a:xfrm>
          <a:prstGeom prst="rect">
            <a:avLst/>
          </a:prstGeom>
        </p:spPr>
      </p:pic>
      <p:pic>
        <p:nvPicPr>
          <p:cNvPr id="4" name="Picture 3"/>
          <p:cNvPicPr>
            <a:picLocks noChangeAspect="1"/>
          </p:cNvPicPr>
          <p:nvPr/>
        </p:nvPicPr>
        <p:blipFill>
          <a:blip r:embed="rId6"/>
          <a:stretch>
            <a:fillRect/>
          </a:stretch>
        </p:blipFill>
        <p:spPr>
          <a:xfrm>
            <a:off x="5868144" y="2861195"/>
            <a:ext cx="3260148" cy="2930220"/>
          </a:xfrm>
          <a:prstGeom prst="rect">
            <a:avLst/>
          </a:prstGeom>
        </p:spPr>
      </p:pic>
      <p:sp>
        <p:nvSpPr>
          <p:cNvPr id="5" name="Rectangle 4"/>
          <p:cNvSpPr/>
          <p:nvPr/>
        </p:nvSpPr>
        <p:spPr>
          <a:xfrm>
            <a:off x="5868144" y="5791414"/>
            <a:ext cx="3404164" cy="276999"/>
          </a:xfrm>
          <a:prstGeom prst="rect">
            <a:avLst/>
          </a:prstGeom>
        </p:spPr>
        <p:txBody>
          <a:bodyPr wrap="square">
            <a:spAutoFit/>
          </a:bodyPr>
          <a:lstStyle/>
          <a:p>
            <a:r>
              <a:rPr lang="en-US" sz="1200" dirty="0">
                <a:hlinkClick r:id="rId7"/>
              </a:rPr>
              <a:t>https://www.youtube.com/watch?v=EYzO9OcBxNg</a:t>
            </a:r>
            <a:r>
              <a:rPr lang="en-US" sz="1200" dirty="0"/>
              <a:t>  </a:t>
            </a:r>
          </a:p>
        </p:txBody>
      </p:sp>
      <p:pic>
        <p:nvPicPr>
          <p:cNvPr id="6"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6322" y="6068413"/>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6255245" y="916934"/>
            <a:ext cx="2863855" cy="1280289"/>
          </a:xfrm>
          <a:prstGeom prst="rect">
            <a:avLst/>
          </a:prstGeom>
        </p:spPr>
      </p:pic>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7848600" cy="1143000"/>
          </a:xfrm>
        </p:spPr>
        <p:txBody>
          <a:bodyPr>
            <a:normAutofit/>
          </a:bodyPr>
          <a:lstStyle/>
          <a:p>
            <a:pPr fontAlgn="auto">
              <a:spcAft>
                <a:spcPts val="0"/>
              </a:spcAft>
              <a:defRPr/>
            </a:pPr>
            <a:r>
              <a:rPr lang="en-CA" sz="3600" dirty="0"/>
              <a:t>Human being – because being is enough</a:t>
            </a:r>
          </a:p>
        </p:txBody>
      </p:sp>
      <p:pic>
        <p:nvPicPr>
          <p:cNvPr id="3076" name="Picture 4" descr="http://petercon.freeshell.org/images/sphere.gif"/>
          <p:cNvPicPr>
            <a:picLocks noChangeAspect="1" noChangeArrowheads="1"/>
          </p:cNvPicPr>
          <p:nvPr/>
        </p:nvPicPr>
        <p:blipFill>
          <a:blip r:embed="rId3"/>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2594007" y="4467135"/>
            <a:ext cx="3560252" cy="1200329"/>
          </a:xfrm>
          <a:prstGeom prst="rect">
            <a:avLst/>
          </a:prstGeom>
          <a:noFill/>
          <a:scene3d>
            <a:camera prst="perspectiveRelaxed"/>
            <a:lightRig rig="threePt" dir="t"/>
          </a:scene3d>
        </p:spPr>
        <p:txBody>
          <a:bodyPr>
            <a:spAutoFit/>
          </a:bodyPr>
          <a:lstStyle/>
          <a:p>
            <a:pPr fontAlgn="auto">
              <a:spcBef>
                <a:spcPts val="0"/>
              </a:spcBef>
              <a:spcAft>
                <a:spcPts val="0"/>
              </a:spcAft>
              <a:defRPr/>
            </a:pPr>
            <a:r>
              <a:rPr lang="en-CA" dirty="0">
                <a:latin typeface="+mn-lt"/>
                <a:cs typeface="+mn-cs"/>
              </a:rPr>
              <a:t>Who 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p:txBody>
      </p:sp>
      <p:sp>
        <p:nvSpPr>
          <p:cNvPr id="21512" name="TextBox 8"/>
          <p:cNvSpPr txBox="1">
            <a:spLocks noChangeArrowheads="1"/>
          </p:cNvSpPr>
          <p:nvPr/>
        </p:nvSpPr>
        <p:spPr bwMode="auto">
          <a:xfrm>
            <a:off x="5753100" y="6324600"/>
            <a:ext cx="2236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time, beings</a:t>
            </a:r>
          </a:p>
        </p:txBody>
      </p:sp>
      <p:cxnSp>
        <p:nvCxnSpPr>
          <p:cNvPr id="11" name="Straight Arrow Connector 10"/>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Present</a:t>
            </a: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flipH="1">
            <a:off x="2064016" y="288647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8" name="Explosion 2 7"/>
          <p:cNvSpPr/>
          <p:nvPr/>
        </p:nvSpPr>
        <p:spPr>
          <a:xfrm>
            <a:off x="2350508" y="5355451"/>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sp>
        <p:nvSpPr>
          <p:cNvPr id="10" name="Oval 9"/>
          <p:cNvSpPr/>
          <p:nvPr/>
        </p:nvSpPr>
        <p:spPr>
          <a:xfrm>
            <a:off x="5099416" y="5493996"/>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11" name="Double Wave 10"/>
          <p:cNvSpPr/>
          <p:nvPr/>
        </p:nvSpPr>
        <p:spPr>
          <a:xfrm>
            <a:off x="4648697" y="2983011"/>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Feel</a:t>
            </a:r>
          </a:p>
        </p:txBody>
      </p:sp>
      <p:grpSp>
        <p:nvGrpSpPr>
          <p:cNvPr id="21" name="Group 20"/>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4706</TotalTime>
  <Words>3127</Words>
  <Application>Microsoft Office PowerPoint</Application>
  <PresentationFormat>On-screen Show (4:3)</PresentationFormat>
  <Paragraphs>310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Schoolbook</vt:lpstr>
      <vt:lpstr>PT Sans</vt:lpstr>
      <vt:lpstr>Roboto</vt:lpstr>
      <vt:lpstr>2_Office Theme</vt:lpstr>
      <vt:lpstr> Welcome</vt:lpstr>
      <vt:lpstr>Mindful Change Leadership Development Program</vt:lpstr>
      <vt:lpstr>Mindful Self-Compassion Exercise – Centering</vt:lpstr>
      <vt:lpstr>Debrief from last week (5)</vt:lpstr>
      <vt:lpstr>Agenda – week 6</vt:lpstr>
      <vt:lpstr>PowerPoint Presentation</vt:lpstr>
      <vt:lpstr>PowerPoint Presentation</vt:lpstr>
      <vt:lpstr>Human being – because being is enough</vt:lpstr>
      <vt:lpstr>Present</vt:lpstr>
      <vt:lpstr>Presencing </vt:lpstr>
      <vt:lpstr>Theory - U</vt:lpstr>
      <vt:lpstr>Mindful Eating Exercise</vt:lpstr>
      <vt:lpstr>From Mindful Society Conference</vt:lpstr>
      <vt:lpstr>Mindful – Win Win Win</vt:lpstr>
      <vt:lpstr>Your take away practice for week 6</vt:lpstr>
      <vt:lpstr>Reflect about today’s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418</cp:revision>
  <cp:lastPrinted>2016-05-02T17:15:08Z</cp:lastPrinted>
  <dcterms:created xsi:type="dcterms:W3CDTF">2015-04-14T20:39:51Z</dcterms:created>
  <dcterms:modified xsi:type="dcterms:W3CDTF">2023-05-16T15:16:19Z</dcterms:modified>
</cp:coreProperties>
</file>