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17"/>
  </p:notesMasterIdLst>
  <p:handoutMasterIdLst>
    <p:handoutMasterId r:id="rId18"/>
  </p:handoutMasterIdLst>
  <p:sldIdLst>
    <p:sldId id="299" r:id="rId2"/>
    <p:sldId id="325" r:id="rId3"/>
    <p:sldId id="345" r:id="rId4"/>
    <p:sldId id="346" r:id="rId5"/>
    <p:sldId id="353" r:id="rId6"/>
    <p:sldId id="278" r:id="rId7"/>
    <p:sldId id="338" r:id="rId8"/>
    <p:sldId id="339" r:id="rId9"/>
    <p:sldId id="350" r:id="rId10"/>
    <p:sldId id="347" r:id="rId11"/>
    <p:sldId id="351" r:id="rId12"/>
    <p:sldId id="352" r:id="rId13"/>
    <p:sldId id="340" r:id="rId14"/>
    <p:sldId id="348" r:id="rId15"/>
    <p:sldId id="337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C" initials="CI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71602" autoAdjust="0"/>
  </p:normalViewPr>
  <p:slideViewPr>
    <p:cSldViewPr snapToObjects="1" showGuides="1">
      <p:cViewPr varScale="1">
        <p:scale>
          <a:sx n="75" d="100"/>
          <a:sy n="75" d="100"/>
        </p:scale>
        <p:origin x="21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8A05F51D-812F-48F9-8F30-7D9BCD82509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2D821E14-76A6-43FE-B5FE-9A64513D6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41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27CFF8EE-F8A7-4931-B685-A88AF9DB5D80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C6C9EB95-B0B3-48AB-917D-E5E386E09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2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NAcCc1oWR4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qBBy5Jx_xrQ" TargetMode="External"/><Relationship Id="rId4" Type="http://schemas.openxmlformats.org/officeDocument/2006/relationships/hyperlink" Target="https://self-compassion.org/wp-content/uploads/2020/08/self-compassion.break__01-cleanedbydan.mp3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elf-compassion.org/wp-content/uploads/2020/08/self-compassion.break__01-cleanedbydan.mp3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5nsySCMH36s" TargetMode="External"/><Relationship Id="rId3" Type="http://schemas.openxmlformats.org/officeDocument/2006/relationships/hyperlink" Target="https://gcconnex.gc.ca/blog/view/14813318/day-1721-days-challenge-kindspring-make-a-mindful-phone-call" TargetMode="External"/><Relationship Id="rId7" Type="http://schemas.openxmlformats.org/officeDocument/2006/relationships/hyperlink" Target="https://siyli.org/mindful-emails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qBBy5Jx_xrQ" TargetMode="External"/><Relationship Id="rId5" Type="http://schemas.openxmlformats.org/officeDocument/2006/relationships/hyperlink" Target="https://www.mindful.org/the-six-rules-of-conscious-emailing/" TargetMode="External"/><Relationship Id="rId4" Type="http://schemas.openxmlformats.org/officeDocument/2006/relationships/hyperlink" Target="https://learn.rumie.org/jR/bytes/practice-digital-mindfulness-for-wellbeing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hildcareta.acf.hhs.gov/systemsbuilding/systems-guides/leadership/leading-ourselves/scarf-mode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mindtools.com/pages/article/SCARF.htm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NAcCc1oWR4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Carmen 1-5</a:t>
            </a:r>
          </a:p>
          <a:p>
            <a:endParaRPr lang="en-US" dirty="0" smtClean="0"/>
          </a:p>
          <a:p>
            <a:r>
              <a:rPr lang="en-US" dirty="0" smtClean="0"/>
              <a:t>Friendly reminder:</a:t>
            </a:r>
            <a:r>
              <a:rPr lang="en-US" baseline="0" dirty="0"/>
              <a:t> </a:t>
            </a:r>
            <a:r>
              <a:rPr lang="en-US" baseline="0" dirty="0" smtClean="0"/>
              <a:t>Disconnect from VPN to have a better experience</a:t>
            </a:r>
          </a:p>
          <a:p>
            <a:endParaRPr lang="en-US" baseline="0" dirty="0" smtClean="0"/>
          </a:p>
          <a:p>
            <a:r>
              <a:rPr lang="fr-CA" dirty="0" smtClean="0"/>
              <a:t>(</a:t>
            </a:r>
            <a:r>
              <a:rPr lang="fr-CA" dirty="0" err="1" smtClean="0"/>
              <a:t>Friendly</a:t>
            </a:r>
            <a:r>
              <a:rPr lang="fr-CA" dirty="0" smtClean="0"/>
              <a:t> </a:t>
            </a:r>
            <a:r>
              <a:rPr lang="fr-CA" dirty="0" err="1" smtClean="0"/>
              <a:t>reminder</a:t>
            </a:r>
            <a:r>
              <a:rPr lang="fr-CA" dirty="0" smtClean="0"/>
              <a:t>: </a:t>
            </a:r>
            <a:r>
              <a:rPr lang="fr-CA" dirty="0" err="1" smtClean="0"/>
              <a:t>prep</a:t>
            </a:r>
            <a:r>
              <a:rPr lang="fr-CA" dirty="0" smtClean="0"/>
              <a:t> for sharing audio &amp; </a:t>
            </a:r>
            <a:r>
              <a:rPr lang="fr-CA" dirty="0" err="1" smtClean="0"/>
              <a:t>video</a:t>
            </a:r>
            <a:r>
              <a:rPr lang="fr-CA" dirty="0" smtClean="0"/>
              <a:t>,</a:t>
            </a:r>
            <a:r>
              <a:rPr lang="fr-CA" baseline="0" dirty="0" smtClean="0"/>
              <a:t> </a:t>
            </a:r>
            <a:r>
              <a:rPr lang="fr-CA" baseline="0" dirty="0" err="1" smtClean="0"/>
              <a:t>including</a:t>
            </a:r>
            <a:r>
              <a:rPr lang="fr-CA" baseline="0" dirty="0" smtClean="0"/>
              <a:t> French CC and 100% font size)</a:t>
            </a:r>
            <a:endParaRPr lang="fr-CA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none" dirty="0" smtClean="0"/>
              <a:t>SCARF Model </a:t>
            </a:r>
            <a:r>
              <a:rPr lang="en-CA" dirty="0" smtClean="0">
                <a:hlinkClick r:id="rId3"/>
              </a:rPr>
              <a:t>https://www.youtube.com/watch?v=hNAcCc1oWR4</a:t>
            </a:r>
            <a:r>
              <a:rPr lang="en-CA" dirty="0" smtClean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dirty="0" smtClean="0"/>
              <a:t>Self-compassion</a:t>
            </a:r>
            <a:r>
              <a:rPr lang="fr-CA" sz="1200" baseline="0" dirty="0" smtClean="0"/>
              <a:t> break, 5 </a:t>
            </a:r>
            <a:r>
              <a:rPr lang="fr-CA" sz="1200" baseline="0" dirty="0" err="1" smtClean="0"/>
              <a:t>mins</a:t>
            </a:r>
            <a:r>
              <a:rPr lang="fr-CA" sz="1200" baseline="0" dirty="0" smtClean="0"/>
              <a:t>: </a:t>
            </a:r>
            <a:r>
              <a:rPr lang="en-US" sz="1200" u="sng" dirty="0" smtClean="0">
                <a:hlinkClick r:id="rId4"/>
              </a:rPr>
              <a:t>https://self-compassion.org/wp-content/uploads/2020/08/self-compassion.break__01-cleanedbydan.mp3</a:t>
            </a:r>
            <a:endParaRPr lang="en-US" sz="1200" u="sng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none" dirty="0" smtClean="0"/>
              <a:t>How to Practice Mindful Emailing: </a:t>
            </a:r>
            <a:r>
              <a:rPr lang="en-US" sz="1200" u="sng" dirty="0" smtClean="0">
                <a:hlinkClick r:id="rId5"/>
              </a:rPr>
              <a:t>https://www.youtube.com/watch?v=qBBy5Jx_xrQ</a:t>
            </a:r>
            <a:endParaRPr lang="en-US" sz="1200" u="sng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dirty="0" smtClean="0"/>
          </a:p>
          <a:p>
            <a:endParaRPr lang="en-CA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91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dirty="0" smtClean="0"/>
              <a:t>Carmen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Think about it for a minute and come up with real examples on when this technique could have been used for good.</a:t>
            </a:r>
          </a:p>
          <a:p>
            <a:pPr>
              <a:buNone/>
            </a:pPr>
            <a:r>
              <a:rPr lang="en-CA" dirty="0" smtClean="0"/>
              <a:t>Come up</a:t>
            </a:r>
            <a:r>
              <a:rPr lang="en-CA" baseline="0" dirty="0" smtClean="0"/>
              <a:t> with real examples</a:t>
            </a:r>
            <a:endParaRPr lang="en-US" dirty="0" smtClean="0"/>
          </a:p>
          <a:p>
            <a:endParaRPr lang="en-CA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 here, you can consult the technique for the </a:t>
            </a:r>
            <a:r>
              <a:rPr lang="en-US" dirty="0" smtClean="0"/>
              <a:t>SBN </a:t>
            </a:r>
            <a:r>
              <a:rPr lang="en-US" dirty="0" smtClean="0"/>
              <a:t>Rail Road practice: </a:t>
            </a:r>
            <a:r>
              <a:rPr lang="en-US" dirty="0" smtClean="0"/>
              <a:t>https://siyli.org/take-the-railroad-to-avoid-triggers/ </a:t>
            </a:r>
            <a:endParaRPr lang="en-US" dirty="0" smtClean="0"/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99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CA" sz="1400" dirty="0" smtClean="0"/>
              <a:t>Carmen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99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CA" sz="14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99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fr-CA" sz="1400" dirty="0" smtClean="0"/>
              <a:t>From: https://centerformsc.org/practice-msc/guided-meditations-and-exercises/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99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fr-CA" sz="1400" dirty="0" smtClean="0"/>
              <a:t>* Self-compassion</a:t>
            </a:r>
            <a:r>
              <a:rPr lang="fr-CA" sz="1400" baseline="0" dirty="0" smtClean="0"/>
              <a:t> break, 5 </a:t>
            </a:r>
            <a:r>
              <a:rPr lang="fr-CA" sz="1400" baseline="0" dirty="0" err="1" smtClean="0"/>
              <a:t>mins</a:t>
            </a:r>
            <a:r>
              <a:rPr lang="fr-CA" sz="1400" baseline="0" dirty="0" smtClean="0"/>
              <a:t>: </a:t>
            </a:r>
            <a:r>
              <a:rPr lang="en-US" sz="1400" u="sng" dirty="0" smtClean="0">
                <a:hlinkClick r:id="rId3"/>
              </a:rPr>
              <a:t>https://self-compassion.org/wp-content/uploads/2020/08/self-compassion.break__01-cleanedbydan.mp3</a:t>
            </a:r>
            <a:r>
              <a:rPr lang="en-US" sz="2000" u="sng" dirty="0" smtClean="0"/>
              <a:t/>
            </a:r>
            <a:br>
              <a:rPr lang="en-US" sz="2000" u="sng" dirty="0" smtClean="0"/>
            </a:br>
            <a:endParaRPr lang="fr-CA" sz="14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99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fr-CA" sz="1400" dirty="0" err="1" smtClean="0"/>
              <a:t>I’ll</a:t>
            </a:r>
            <a:r>
              <a:rPr lang="fr-CA" sz="1400" dirty="0" smtClean="0"/>
              <a:t> guide us </a:t>
            </a:r>
            <a:r>
              <a:rPr lang="fr-CA" sz="1400" dirty="0" err="1" smtClean="0"/>
              <a:t>doing</a:t>
            </a:r>
            <a:r>
              <a:rPr lang="fr-CA" sz="1400" dirty="0" smtClean="0"/>
              <a:t> a </a:t>
            </a:r>
            <a:r>
              <a:rPr lang="fr-CA" sz="1400" dirty="0" err="1" smtClean="0"/>
              <a:t>similar</a:t>
            </a:r>
            <a:r>
              <a:rPr lang="fr-CA" sz="1400" dirty="0" smtClean="0"/>
              <a:t>/</a:t>
            </a:r>
            <a:r>
              <a:rPr lang="fr-CA" sz="1400" dirty="0" err="1" smtClean="0"/>
              <a:t>shorter</a:t>
            </a:r>
            <a:r>
              <a:rPr lang="fr-CA" sz="1400" baseline="0" dirty="0" smtClean="0"/>
              <a:t> </a:t>
            </a:r>
            <a:r>
              <a:rPr lang="fr-CA" sz="1400" dirty="0" err="1" smtClean="0"/>
              <a:t>loving-kindness</a:t>
            </a:r>
            <a:r>
              <a:rPr lang="fr-CA" sz="1400" baseline="0" dirty="0" smtClean="0"/>
              <a:t> </a:t>
            </a:r>
            <a:r>
              <a:rPr lang="fr-CA" sz="1400" baseline="0" dirty="0" err="1" smtClean="0"/>
              <a:t>meditation</a:t>
            </a:r>
            <a:endParaRPr lang="fr-CA" sz="14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99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99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Time required – 20 minutes</a:t>
            </a:r>
          </a:p>
          <a:p>
            <a:pPr>
              <a:spcBef>
                <a:spcPts val="599"/>
              </a:spcBef>
              <a:spcAft>
                <a:spcPts val="300"/>
              </a:spcAft>
            </a:pPr>
            <a:r>
              <a:rPr lang="en-US" sz="1300" dirty="0" smtClean="0"/>
              <a:t>http://self-compassion.org/wp-content/uploads/meditations/LKM.self-compassion.MP3</a:t>
            </a:r>
          </a:p>
          <a:p>
            <a:pPr>
              <a:spcBef>
                <a:spcPts val="599"/>
              </a:spcBef>
              <a:spcAft>
                <a:spcPts val="300"/>
              </a:spcAft>
            </a:pPr>
            <a:endParaRPr lang="en-US" sz="1300" dirty="0" smtClean="0"/>
          </a:p>
          <a:p>
            <a:pPr>
              <a:spcBef>
                <a:spcPts val="599"/>
              </a:spcBef>
              <a:spcAft>
                <a:spcPts val="300"/>
              </a:spcAft>
            </a:pPr>
            <a:r>
              <a:rPr lang="en-US" sz="1300" dirty="0" smtClean="0"/>
              <a:t>Iterations</a:t>
            </a:r>
            <a:r>
              <a:rPr lang="en-US" sz="1300" dirty="0"/>
              <a:t>, as follow…</a:t>
            </a:r>
          </a:p>
          <a:p>
            <a:pPr marL="285293" indent="-285293">
              <a:spcBef>
                <a:spcPts val="599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sz="1300" baseline="0" dirty="0" err="1" smtClean="0"/>
              <a:t>Think</a:t>
            </a:r>
            <a:r>
              <a:rPr lang="fr-CA" sz="1300" baseline="0" dirty="0" smtClean="0"/>
              <a:t> of </a:t>
            </a:r>
            <a:r>
              <a:rPr lang="fr-CA" sz="1300" baseline="0" dirty="0" err="1" smtClean="0"/>
              <a:t>something</a:t>
            </a:r>
            <a:r>
              <a:rPr lang="fr-CA" sz="1300" baseline="0" dirty="0" smtClean="0"/>
              <a:t> </a:t>
            </a:r>
            <a:r>
              <a:rPr lang="fr-CA" sz="1300" baseline="0" dirty="0" err="1" smtClean="0"/>
              <a:t>that</a:t>
            </a:r>
            <a:r>
              <a:rPr lang="fr-CA" sz="1300" baseline="0" dirty="0" smtClean="0"/>
              <a:t> </a:t>
            </a:r>
            <a:r>
              <a:rPr lang="fr-CA" sz="1300" baseline="0" dirty="0" err="1" smtClean="0"/>
              <a:t>hooked</a:t>
            </a:r>
            <a:r>
              <a:rPr lang="fr-CA" sz="1300" baseline="0" dirty="0" smtClean="0"/>
              <a:t> </a:t>
            </a:r>
            <a:r>
              <a:rPr lang="fr-CA" sz="1300" baseline="0" dirty="0" err="1" smtClean="0"/>
              <a:t>you</a:t>
            </a:r>
            <a:r>
              <a:rPr lang="fr-CA" sz="1300" baseline="0" dirty="0" smtClean="0"/>
              <a:t>, </a:t>
            </a:r>
            <a:r>
              <a:rPr lang="fr-CA" sz="1300" baseline="0" dirty="0" err="1" smtClean="0"/>
              <a:t>something</a:t>
            </a:r>
            <a:r>
              <a:rPr lang="fr-CA" sz="1300" baseline="0" dirty="0" smtClean="0"/>
              <a:t> </a:t>
            </a:r>
            <a:r>
              <a:rPr lang="fr-CA" sz="1300" baseline="0" dirty="0" err="1" smtClean="0"/>
              <a:t>that</a:t>
            </a:r>
            <a:r>
              <a:rPr lang="fr-CA" sz="1300" baseline="0" dirty="0" smtClean="0"/>
              <a:t> </a:t>
            </a:r>
            <a:r>
              <a:rPr lang="fr-CA" sz="1300" baseline="0" dirty="0" err="1" smtClean="0"/>
              <a:t>you</a:t>
            </a:r>
            <a:r>
              <a:rPr lang="fr-CA" sz="1300" baseline="0" dirty="0" smtClean="0"/>
              <a:t> </a:t>
            </a:r>
            <a:r>
              <a:rPr lang="fr-CA" sz="1300" baseline="0" dirty="0" err="1" smtClean="0"/>
              <a:t>keep</a:t>
            </a:r>
            <a:r>
              <a:rPr lang="fr-CA" sz="1300" baseline="0" dirty="0" smtClean="0"/>
              <a:t> </a:t>
            </a:r>
            <a:r>
              <a:rPr lang="fr-CA" sz="1300" baseline="0" dirty="0" err="1" smtClean="0"/>
              <a:t>repeating</a:t>
            </a:r>
            <a:r>
              <a:rPr lang="fr-CA" sz="1300" baseline="0" dirty="0" smtClean="0"/>
              <a:t> </a:t>
            </a:r>
            <a:r>
              <a:rPr lang="fr-CA" sz="1300" baseline="0" dirty="0" err="1" smtClean="0"/>
              <a:t>yourself</a:t>
            </a:r>
            <a:r>
              <a:rPr lang="fr-CA" sz="1300" baseline="0" dirty="0" smtClean="0"/>
              <a:t> in </a:t>
            </a:r>
            <a:r>
              <a:rPr lang="fr-CA" sz="1300" baseline="0" dirty="0" err="1" smtClean="0"/>
              <a:t>your</a:t>
            </a:r>
            <a:r>
              <a:rPr lang="fr-CA" sz="1300" baseline="0" dirty="0" smtClean="0"/>
              <a:t> </a:t>
            </a:r>
            <a:r>
              <a:rPr lang="fr-CA" sz="1300" baseline="0" dirty="0" err="1" smtClean="0"/>
              <a:t>mind</a:t>
            </a:r>
            <a:r>
              <a:rPr lang="fr-CA" sz="1300" baseline="0" dirty="0" smtClean="0"/>
              <a:t>, </a:t>
            </a:r>
            <a:r>
              <a:rPr lang="fr-CA" sz="1300" baseline="0" dirty="0" err="1" smtClean="0"/>
              <a:t>ideally</a:t>
            </a:r>
            <a:r>
              <a:rPr lang="fr-CA" sz="1300" baseline="0" dirty="0" smtClean="0"/>
              <a:t> </a:t>
            </a:r>
            <a:r>
              <a:rPr lang="fr-CA" sz="1300" baseline="0" dirty="0" err="1" smtClean="0"/>
              <a:t>something</a:t>
            </a:r>
            <a:r>
              <a:rPr lang="fr-CA" sz="1300" baseline="0" dirty="0" smtClean="0"/>
              <a:t> light… </a:t>
            </a:r>
            <a:endParaRPr lang="en-US" sz="1300" baseline="0" dirty="0" smtClean="0"/>
          </a:p>
          <a:p>
            <a:pPr marL="285293" marR="0" indent="-285293" algn="l" defTabSz="914400" rtl="0" eaLnBrk="1" fontAlgn="auto" latinLnBrk="0" hangingPunct="1">
              <a:lnSpc>
                <a:spcPct val="100000"/>
              </a:lnSpc>
              <a:spcBef>
                <a:spcPts val="599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300" baseline="0" dirty="0" smtClean="0"/>
              <a:t>Remember, </a:t>
            </a:r>
            <a:r>
              <a:rPr lang="en-US" sz="1300" dirty="0" smtClean="0"/>
              <a:t>We all are in</a:t>
            </a:r>
            <a:r>
              <a:rPr lang="en-US" sz="1300" baseline="0" dirty="0" smtClean="0"/>
              <a:t> the same boat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 smtClean="0"/>
              <a:t>My I</a:t>
            </a:r>
            <a:r>
              <a:rPr lang="en-US" sz="1700" baseline="0" dirty="0" smtClean="0"/>
              <a:t> (we all)</a:t>
            </a:r>
            <a:r>
              <a:rPr lang="en-US" sz="1700" dirty="0" smtClean="0"/>
              <a:t> be safe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 smtClean="0"/>
              <a:t>May I (we all) be peaceful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 smtClean="0"/>
              <a:t>May I (we) be kind to myself (ourselves)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 smtClean="0"/>
              <a:t>May I accept myself as I am (may we accept ourselves as we are)</a:t>
            </a:r>
          </a:p>
          <a:p>
            <a:pPr marL="0" lvl="0" indent="0">
              <a:spcBef>
                <a:spcPts val="599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en-US" sz="13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18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Carmen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Phone call:</a:t>
            </a:r>
            <a:r>
              <a:rPr lang="fr-CA" baseline="0" dirty="0" smtClean="0"/>
              <a:t> </a:t>
            </a:r>
            <a:r>
              <a:rPr lang="fr-CA" dirty="0" smtClean="0">
                <a:hlinkClick r:id="rId3"/>
              </a:rPr>
              <a:t>https://gcconnex.gc.ca/blog/view/14813318/day-1721-days-challenge-kindspring-make-a-mindful-phone-call</a:t>
            </a:r>
            <a:r>
              <a:rPr lang="fr-CA" dirty="0" smtClean="0"/>
              <a:t> </a:t>
            </a:r>
            <a:endParaRPr lang="en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aseline="0" dirty="0" smtClean="0"/>
              <a:t>Digital </a:t>
            </a:r>
            <a:r>
              <a:rPr lang="fr-CA" baseline="0" dirty="0" err="1" smtClean="0"/>
              <a:t>Mindfulness</a:t>
            </a:r>
            <a:r>
              <a:rPr lang="fr-CA" baseline="0" dirty="0" smtClean="0"/>
              <a:t>: </a:t>
            </a:r>
            <a:r>
              <a:rPr lang="en-CA" dirty="0" smtClean="0">
                <a:hlinkClick r:id="rId4"/>
              </a:rPr>
              <a:t>https://learn.rumie.org/jR/bytes/practice-digital-mindfulness-for-wellbeing</a:t>
            </a:r>
            <a:r>
              <a:rPr lang="en-CA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400" dirty="0" smtClean="0"/>
              <a:t>The Six Rules of Conscious Emailing: </a:t>
            </a:r>
            <a:r>
              <a:rPr lang="en-CA" sz="1400" dirty="0" smtClean="0">
                <a:hlinkClick r:id="rId5"/>
              </a:rPr>
              <a:t>https://www.mindful.org/the-six-rules-of-conscious-emailing/</a:t>
            </a:r>
            <a:r>
              <a:rPr lang="en-CA" sz="1400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u="none" dirty="0" smtClean="0"/>
              <a:t>How to Practice Mindful Emailing: </a:t>
            </a:r>
            <a:r>
              <a:rPr lang="en-US" sz="1400" u="sng" dirty="0" smtClean="0">
                <a:hlinkClick r:id="rId6"/>
              </a:rPr>
              <a:t>https://www.youtube.com/watch?v=qBBy5Jx_xrQ</a:t>
            </a:r>
            <a:endParaRPr lang="en-US" sz="1400" u="sng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How to Manage Emails Mindfully: </a:t>
            </a:r>
            <a:r>
              <a:rPr lang="en-US" sz="1400" u="sng" dirty="0" smtClean="0">
                <a:hlinkClick r:id="rId7"/>
              </a:rPr>
              <a:t>https://siyli.org/mindful-emails/</a:t>
            </a:r>
            <a:r>
              <a:rPr lang="en-US" sz="1400" u="sng" dirty="0" smtClean="0"/>
              <a:t> </a:t>
            </a:r>
            <a:endParaRPr lang="en-CA" sz="1400" dirty="0" smtClean="0"/>
          </a:p>
          <a:p>
            <a:endParaRPr lang="fr-CA" dirty="0" smtClean="0"/>
          </a:p>
          <a:p>
            <a:r>
              <a:rPr lang="fr-CA" dirty="0" err="1" smtClean="0"/>
              <a:t>Updated</a:t>
            </a:r>
            <a:r>
              <a:rPr lang="fr-CA" dirty="0" smtClean="0"/>
              <a:t> the Monkey and Panda story: </a:t>
            </a:r>
            <a:r>
              <a:rPr lang="en-CA" sz="1200" u="sng" dirty="0" smtClean="0">
                <a:hlinkClick r:id="rId8"/>
              </a:rPr>
              <a:t>https://www.youtube.com/watch?v=5nsySCMH36s</a:t>
            </a:r>
            <a:r>
              <a:rPr lang="en-CA" sz="1200" u="sng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84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Carmen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Be </a:t>
            </a:r>
            <a:r>
              <a:rPr lang="fr-CA" dirty="0" err="1" smtClean="0"/>
              <a:t>aware</a:t>
            </a:r>
            <a:r>
              <a:rPr lang="fr-CA" dirty="0" smtClean="0"/>
              <a:t>:</a:t>
            </a:r>
            <a:r>
              <a:rPr lang="fr-CA" baseline="0" dirty="0" smtClean="0"/>
              <a:t> </a:t>
            </a:r>
            <a:r>
              <a:rPr lang="fr-CA" baseline="0" dirty="0" err="1" smtClean="0"/>
              <a:t>next</a:t>
            </a:r>
            <a:r>
              <a:rPr lang="fr-CA" baseline="0" dirty="0" smtClean="0"/>
              <a:t> </a:t>
            </a:r>
            <a:r>
              <a:rPr lang="fr-CA" baseline="0" dirty="0" err="1" smtClean="0"/>
              <a:t>week</a:t>
            </a:r>
            <a:r>
              <a:rPr lang="fr-CA" baseline="0" dirty="0" smtClean="0"/>
              <a:t> </a:t>
            </a:r>
            <a:r>
              <a:rPr lang="fr-CA" baseline="0" dirty="0" err="1" smtClean="0"/>
              <a:t>we’ll</a:t>
            </a:r>
            <a:r>
              <a:rPr lang="fr-CA" baseline="0" dirty="0" smtClean="0"/>
              <a:t> do a </a:t>
            </a:r>
            <a:r>
              <a:rPr lang="fr-CA" baseline="0" dirty="0" err="1" smtClean="0"/>
              <a:t>Mindful</a:t>
            </a:r>
            <a:r>
              <a:rPr lang="fr-CA" baseline="0" dirty="0" smtClean="0"/>
              <a:t> </a:t>
            </a:r>
            <a:r>
              <a:rPr lang="fr-CA" baseline="0" dirty="0" err="1" smtClean="0"/>
              <a:t>Eating</a:t>
            </a:r>
            <a:r>
              <a:rPr lang="fr-CA" baseline="0" dirty="0" smtClean="0"/>
              <a:t> </a:t>
            </a:r>
            <a:r>
              <a:rPr lang="fr-CA" baseline="0" dirty="0" err="1" smtClean="0"/>
              <a:t>exercise</a:t>
            </a:r>
            <a:r>
              <a:rPr lang="fr-CA" baseline="0" dirty="0" smtClean="0"/>
              <a:t>, </a:t>
            </a:r>
            <a:r>
              <a:rPr lang="fr-CA" baseline="0" dirty="0" err="1" smtClean="0"/>
              <a:t>you’ll</a:t>
            </a:r>
            <a:r>
              <a:rPr lang="fr-CA" baseline="0" dirty="0" smtClean="0"/>
              <a:t> </a:t>
            </a:r>
            <a:r>
              <a:rPr lang="fr-CA" baseline="0" dirty="0" err="1" smtClean="0"/>
              <a:t>need</a:t>
            </a:r>
            <a:r>
              <a:rPr lang="fr-CA" baseline="0" dirty="0" smtClean="0"/>
              <a:t> a </a:t>
            </a:r>
            <a:r>
              <a:rPr lang="fr-CA" baseline="0" dirty="0" err="1" smtClean="0"/>
              <a:t>small</a:t>
            </a:r>
            <a:r>
              <a:rPr lang="fr-CA" baseline="0" dirty="0" smtClean="0"/>
              <a:t> fruit or a </a:t>
            </a:r>
            <a:r>
              <a:rPr lang="fr-CA" baseline="0" dirty="0" err="1" smtClean="0"/>
              <a:t>veggie</a:t>
            </a:r>
            <a:r>
              <a:rPr lang="fr-CA" baseline="0" dirty="0" smtClean="0"/>
              <a:t> for </a:t>
            </a:r>
            <a:r>
              <a:rPr lang="fr-CA" baseline="0" dirty="0" err="1" smtClean="0"/>
              <a:t>this</a:t>
            </a:r>
            <a:r>
              <a:rPr lang="fr-CA" baseline="0" dirty="0" smtClean="0"/>
              <a:t>, </a:t>
            </a:r>
            <a:r>
              <a:rPr lang="fr-CA" baseline="0" dirty="0" err="1" smtClean="0"/>
              <a:t>something</a:t>
            </a:r>
            <a:r>
              <a:rPr lang="fr-CA" baseline="0" dirty="0" smtClean="0"/>
              <a:t> </a:t>
            </a:r>
            <a:r>
              <a:rPr lang="fr-CA" baseline="0" dirty="0" err="1" smtClean="0"/>
              <a:t>like</a:t>
            </a:r>
            <a:r>
              <a:rPr lang="fr-CA" baseline="0" dirty="0" smtClean="0"/>
              <a:t> a </a:t>
            </a:r>
            <a:r>
              <a:rPr lang="fr-CA" baseline="0" dirty="0" err="1" smtClean="0"/>
              <a:t>grape</a:t>
            </a:r>
            <a:r>
              <a:rPr lang="fr-CA" baseline="0" dirty="0" smtClean="0"/>
              <a:t>, </a:t>
            </a:r>
            <a:r>
              <a:rPr lang="fr-CA" baseline="0" dirty="0" err="1" smtClean="0"/>
              <a:t>blueberry</a:t>
            </a:r>
            <a:r>
              <a:rPr lang="fr-CA" baseline="0" dirty="0" smtClean="0"/>
              <a:t> or a slice of an orange or mandarin, a </a:t>
            </a:r>
            <a:r>
              <a:rPr lang="fr-CA" baseline="0" dirty="0" err="1" smtClean="0"/>
              <a:t>piece</a:t>
            </a:r>
            <a:r>
              <a:rPr lang="fr-CA" baseline="0" dirty="0" smtClean="0"/>
              <a:t> of a </a:t>
            </a:r>
            <a:r>
              <a:rPr lang="fr-CA" baseline="0" dirty="0" err="1" smtClean="0"/>
              <a:t>carrot</a:t>
            </a:r>
            <a:r>
              <a:rPr lang="fr-CA" baseline="0" dirty="0" smtClean="0"/>
              <a:t>, </a:t>
            </a:r>
            <a:r>
              <a:rPr lang="fr-CA" baseline="0" dirty="0" err="1" smtClean="0"/>
              <a:t>cucumber</a:t>
            </a:r>
            <a:r>
              <a:rPr lang="fr-CA" baseline="0" dirty="0" smtClean="0"/>
              <a:t> or </a:t>
            </a:r>
            <a:r>
              <a:rPr lang="fr-CA" baseline="0" dirty="0" err="1" smtClean="0"/>
              <a:t>any</a:t>
            </a:r>
            <a:r>
              <a:rPr lang="fr-CA" baseline="0" dirty="0" smtClean="0"/>
              <a:t> </a:t>
            </a:r>
            <a:r>
              <a:rPr lang="fr-CA" baseline="0" dirty="0" err="1" smtClean="0"/>
              <a:t>veggie</a:t>
            </a:r>
            <a:endParaRPr lang="en-CA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36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Carmen</a:t>
            </a:r>
          </a:p>
          <a:p>
            <a:endParaRPr lang="fr-CA" dirty="0" smtClean="0"/>
          </a:p>
          <a:p>
            <a:r>
              <a:rPr lang="fr-CA" dirty="0" err="1" smtClean="0"/>
              <a:t>Now</a:t>
            </a:r>
            <a:r>
              <a:rPr lang="fr-CA" dirty="0" smtClean="0"/>
              <a:t>, </a:t>
            </a:r>
            <a:r>
              <a:rPr lang="fr-CA" dirty="0" err="1" smtClean="0"/>
              <a:t>before</a:t>
            </a:r>
            <a:r>
              <a:rPr lang="fr-CA" dirty="0" smtClean="0"/>
              <a:t> </a:t>
            </a:r>
            <a:r>
              <a:rPr lang="fr-CA" dirty="0" err="1" smtClean="0"/>
              <a:t>going</a:t>
            </a:r>
            <a:r>
              <a:rPr lang="fr-CA" dirty="0" smtClean="0"/>
              <a:t> </a:t>
            </a:r>
            <a:r>
              <a:rPr lang="fr-CA" dirty="0" err="1" smtClean="0"/>
              <a:t>into</a:t>
            </a:r>
            <a:r>
              <a:rPr lang="fr-CA" dirty="0" smtClean="0"/>
              <a:t> </a:t>
            </a:r>
            <a:r>
              <a:rPr lang="fr-CA" dirty="0" err="1" smtClean="0"/>
              <a:t>small</a:t>
            </a:r>
            <a:r>
              <a:rPr lang="fr-CA" dirty="0" smtClean="0"/>
              <a:t> groups </a:t>
            </a:r>
            <a:r>
              <a:rPr lang="fr-CA" dirty="0" err="1" smtClean="0"/>
              <a:t>debrief</a:t>
            </a:r>
            <a:r>
              <a:rPr lang="fr-CA" dirty="0" smtClean="0"/>
              <a:t>, </a:t>
            </a:r>
            <a:r>
              <a:rPr lang="fr-CA" dirty="0" err="1" smtClean="0"/>
              <a:t>let’s</a:t>
            </a:r>
            <a:r>
              <a:rPr lang="fr-CA" dirty="0" smtClean="0"/>
              <a:t> do a </a:t>
            </a:r>
            <a:r>
              <a:rPr lang="fr-CA" dirty="0" err="1" smtClean="0"/>
              <a:t>plenary</a:t>
            </a:r>
            <a:r>
              <a:rPr lang="fr-CA" dirty="0" smtClean="0"/>
              <a:t> </a:t>
            </a:r>
            <a:r>
              <a:rPr lang="fr-CA" dirty="0" err="1" smtClean="0"/>
              <a:t>debrief</a:t>
            </a:r>
            <a:r>
              <a:rPr lang="fr-CA" dirty="0" smtClean="0"/>
              <a:t>, </a:t>
            </a:r>
            <a:r>
              <a:rPr lang="fr-CA" dirty="0" err="1" smtClean="0"/>
              <a:t>let’s</a:t>
            </a:r>
            <a:r>
              <a:rPr lang="fr-CA" dirty="0" smtClean="0"/>
              <a:t> open the microphone</a:t>
            </a:r>
            <a:r>
              <a:rPr lang="fr-CA" baseline="0" dirty="0" smtClean="0"/>
              <a:t> for a few of </a:t>
            </a:r>
            <a:r>
              <a:rPr lang="fr-CA" baseline="0" dirty="0" err="1" smtClean="0"/>
              <a:t>you</a:t>
            </a:r>
            <a:r>
              <a:rPr lang="fr-CA" baseline="0" dirty="0" smtClean="0"/>
              <a:t> </a:t>
            </a:r>
            <a:r>
              <a:rPr lang="fr-CA" baseline="0" dirty="0" err="1" smtClean="0"/>
              <a:t>who</a:t>
            </a:r>
            <a:r>
              <a:rPr lang="fr-CA" baseline="0" dirty="0" smtClean="0"/>
              <a:t> </a:t>
            </a:r>
            <a:r>
              <a:rPr lang="fr-CA" baseline="0" dirty="0" err="1" smtClean="0"/>
              <a:t>would</a:t>
            </a:r>
            <a:r>
              <a:rPr lang="fr-CA" baseline="0" dirty="0" smtClean="0"/>
              <a:t> </a:t>
            </a:r>
            <a:r>
              <a:rPr lang="fr-CA" baseline="0" dirty="0" err="1" smtClean="0"/>
              <a:t>like</a:t>
            </a:r>
            <a:r>
              <a:rPr lang="fr-CA" baseline="0" dirty="0" smtClean="0"/>
              <a:t> to </a:t>
            </a:r>
            <a:r>
              <a:rPr lang="fr-CA" baseline="0" dirty="0" err="1" smtClean="0"/>
              <a:t>share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your</a:t>
            </a:r>
            <a:r>
              <a:rPr lang="fr-CA" baseline="0" dirty="0" smtClean="0"/>
              <a:t> </a:t>
            </a:r>
            <a:r>
              <a:rPr lang="fr-CA" baseline="0" dirty="0" err="1" smtClean="0"/>
              <a:t>reflections</a:t>
            </a:r>
            <a:r>
              <a:rPr lang="fr-CA" baseline="0" dirty="0" smtClean="0"/>
              <a:t> about </a:t>
            </a:r>
            <a:r>
              <a:rPr lang="fr-CA" baseline="0" dirty="0" err="1" smtClean="0"/>
              <a:t>today’s</a:t>
            </a:r>
            <a:r>
              <a:rPr lang="fr-CA" baseline="0" dirty="0" smtClean="0"/>
              <a:t> </a:t>
            </a:r>
            <a:r>
              <a:rPr lang="fr-CA" baseline="0" dirty="0" err="1" smtClean="0"/>
              <a:t>exercises</a:t>
            </a:r>
            <a:r>
              <a:rPr lang="fr-CA" baseline="0" dirty="0" smtClean="0"/>
              <a:t> in </a:t>
            </a:r>
            <a:r>
              <a:rPr lang="fr-CA" baseline="0" dirty="0" err="1" smtClean="0"/>
              <a:t>plenary</a:t>
            </a:r>
            <a:endParaRPr lang="fr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err="1" smtClean="0"/>
              <a:t>Give</a:t>
            </a:r>
            <a:r>
              <a:rPr lang="fr-CA" baseline="0" dirty="0" smtClean="0"/>
              <a:t> the </a:t>
            </a:r>
            <a:r>
              <a:rPr lang="fr-CA" baseline="0" dirty="0" err="1" smtClean="0"/>
              <a:t>voice</a:t>
            </a:r>
            <a:r>
              <a:rPr lang="fr-CA" baseline="0" dirty="0" smtClean="0"/>
              <a:t> to 2-4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CA" baseline="0" dirty="0" err="1" smtClean="0"/>
              <a:t>Then</a:t>
            </a:r>
            <a:r>
              <a:rPr lang="fr-CA" baseline="0" dirty="0" smtClean="0"/>
              <a:t> </a:t>
            </a:r>
            <a:r>
              <a:rPr lang="fr-CA" baseline="0" dirty="0" err="1" smtClean="0"/>
              <a:t>create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breakout</a:t>
            </a:r>
            <a:r>
              <a:rPr lang="fr-CA" baseline="0" dirty="0" smtClean="0"/>
              <a:t> </a:t>
            </a:r>
            <a:r>
              <a:rPr lang="fr-CA" baseline="0" dirty="0" err="1" smtClean="0"/>
              <a:t>rooms</a:t>
            </a:r>
            <a:r>
              <a:rPr lang="fr-CA" baseline="0" dirty="0" smtClean="0"/>
              <a:t> of 6</a:t>
            </a:r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As</a:t>
            </a:r>
            <a:r>
              <a:rPr lang="fr-CA" baseline="0" dirty="0" smtClean="0"/>
              <a:t> in </a:t>
            </a:r>
            <a:r>
              <a:rPr lang="fr-CA" baseline="0" dirty="0" err="1" smtClean="0"/>
              <a:t>previous</a:t>
            </a:r>
            <a:r>
              <a:rPr lang="fr-CA" baseline="0" dirty="0" smtClean="0"/>
              <a:t> </a:t>
            </a:r>
            <a:r>
              <a:rPr lang="fr-CA" baseline="0" dirty="0" err="1" smtClean="0"/>
              <a:t>weeks</a:t>
            </a:r>
            <a:r>
              <a:rPr lang="fr-CA" baseline="0" dirty="0" smtClean="0"/>
              <a:t>, </a:t>
            </a:r>
            <a:r>
              <a:rPr lang="fr-CA" baseline="0" dirty="0" err="1" smtClean="0"/>
              <a:t>you’re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going</a:t>
            </a:r>
            <a:r>
              <a:rPr lang="fr-CA" baseline="0" dirty="0" smtClean="0"/>
              <a:t> to </a:t>
            </a:r>
            <a:r>
              <a:rPr lang="fr-CA" baseline="0" dirty="0" err="1" smtClean="0"/>
              <a:t>be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randomly</a:t>
            </a:r>
            <a:r>
              <a:rPr lang="fr-CA" baseline="0" dirty="0" smtClean="0"/>
              <a:t> </a:t>
            </a:r>
            <a:r>
              <a:rPr lang="fr-CA" baseline="0" dirty="0" err="1" smtClean="0"/>
              <a:t>assigned</a:t>
            </a:r>
            <a:r>
              <a:rPr lang="fr-CA" baseline="0" dirty="0" smtClean="0"/>
              <a:t> to a </a:t>
            </a:r>
            <a:r>
              <a:rPr lang="fr-CA" baseline="0" dirty="0" err="1" smtClean="0"/>
              <a:t>breakout</a:t>
            </a:r>
            <a:r>
              <a:rPr lang="fr-CA" baseline="0" dirty="0" smtClean="0"/>
              <a:t> room to do </a:t>
            </a:r>
            <a:r>
              <a:rPr lang="fr-CA" baseline="0" dirty="0" err="1" smtClean="0"/>
              <a:t>your</a:t>
            </a:r>
            <a:r>
              <a:rPr lang="fr-CA" baseline="0" dirty="0" smtClean="0"/>
              <a:t> </a:t>
            </a:r>
            <a:r>
              <a:rPr lang="fr-CA" baseline="0" dirty="0" err="1" smtClean="0"/>
              <a:t>debriefs</a:t>
            </a:r>
            <a:r>
              <a:rPr lang="fr-CA" baseline="0" dirty="0" smtClean="0"/>
              <a:t>,</a:t>
            </a:r>
            <a:r>
              <a:rPr lang="fr-CA" dirty="0" smtClean="0"/>
              <a:t> </a:t>
            </a:r>
            <a:r>
              <a:rPr lang="fr-CA" baseline="0" dirty="0" err="1" smtClean="0"/>
              <a:t>when</a:t>
            </a:r>
            <a:r>
              <a:rPr lang="fr-CA" baseline="0" dirty="0" smtClean="0"/>
              <a:t> </a:t>
            </a:r>
            <a:r>
              <a:rPr lang="fr-CA" baseline="0" dirty="0" err="1" smtClean="0"/>
              <a:t>you’re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done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just</a:t>
            </a:r>
            <a:r>
              <a:rPr lang="fr-CA" baseline="0" dirty="0" smtClean="0"/>
              <a:t> </a:t>
            </a:r>
            <a:r>
              <a:rPr lang="fr-CA" baseline="0" dirty="0" err="1" smtClean="0"/>
              <a:t>leave</a:t>
            </a:r>
            <a:r>
              <a:rPr lang="fr-CA" baseline="0" dirty="0" smtClean="0"/>
              <a:t> the session.</a:t>
            </a:r>
          </a:p>
          <a:p>
            <a:endParaRPr lang="fr-CA" baseline="0" dirty="0" smtClean="0"/>
          </a:p>
          <a:p>
            <a:r>
              <a:rPr lang="fr-CA" baseline="0" dirty="0" err="1" smtClean="0"/>
              <a:t>Feel</a:t>
            </a:r>
            <a:r>
              <a:rPr lang="fr-CA" baseline="0" dirty="0" smtClean="0"/>
              <a:t> free to </a:t>
            </a:r>
            <a:r>
              <a:rPr lang="fr-CA" baseline="0" dirty="0" err="1" smtClean="0"/>
              <a:t>share</a:t>
            </a:r>
            <a:r>
              <a:rPr lang="fr-CA" baseline="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err="1" smtClean="0"/>
              <a:t>What</a:t>
            </a:r>
            <a:r>
              <a:rPr lang="fr-CA" baseline="0" dirty="0" smtClean="0"/>
              <a:t> </a:t>
            </a:r>
            <a:r>
              <a:rPr lang="fr-CA" baseline="0" dirty="0" err="1" smtClean="0"/>
              <a:t>you</a:t>
            </a:r>
            <a:r>
              <a:rPr lang="fr-CA" baseline="0" dirty="0" smtClean="0"/>
              <a:t> </a:t>
            </a:r>
            <a:r>
              <a:rPr lang="fr-CA" baseline="0" dirty="0" err="1" smtClean="0"/>
              <a:t>noticed</a:t>
            </a:r>
            <a:endParaRPr lang="fr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err="1" smtClean="0"/>
              <a:t>What</a:t>
            </a:r>
            <a:r>
              <a:rPr lang="fr-CA" baseline="0" dirty="0" smtClean="0"/>
              <a:t> </a:t>
            </a:r>
            <a:r>
              <a:rPr lang="fr-CA" baseline="0" dirty="0" err="1" smtClean="0"/>
              <a:t>you</a:t>
            </a:r>
            <a:r>
              <a:rPr lang="fr-CA" baseline="0" dirty="0" smtClean="0"/>
              <a:t> </a:t>
            </a:r>
            <a:r>
              <a:rPr lang="fr-CA" baseline="0" dirty="0" err="1" smtClean="0"/>
              <a:t>had</a:t>
            </a:r>
            <a:r>
              <a:rPr lang="fr-CA" baseline="0" dirty="0" smtClean="0"/>
              <a:t> a hard time </a:t>
            </a:r>
            <a:r>
              <a:rPr lang="fr-CA" baseline="0" dirty="0" err="1" smtClean="0"/>
              <a:t>with</a:t>
            </a:r>
            <a:endParaRPr lang="fr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err="1" smtClean="0"/>
              <a:t>What</a:t>
            </a:r>
            <a:r>
              <a:rPr lang="fr-CA" baseline="0" dirty="0" smtClean="0"/>
              <a:t> </a:t>
            </a:r>
            <a:r>
              <a:rPr lang="fr-CA" baseline="0" dirty="0" err="1" smtClean="0"/>
              <a:t>you’re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reailzing</a:t>
            </a:r>
            <a:endParaRPr lang="fr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smtClean="0"/>
              <a:t>An intention </a:t>
            </a:r>
            <a:r>
              <a:rPr lang="fr-CA" baseline="0" dirty="0" err="1" smtClean="0"/>
              <a:t>you</a:t>
            </a:r>
            <a:r>
              <a:rPr lang="fr-CA" baseline="0" dirty="0" smtClean="0"/>
              <a:t> have for the </a:t>
            </a:r>
            <a:r>
              <a:rPr lang="fr-CA" baseline="0" dirty="0" err="1" smtClean="0"/>
              <a:t>week</a:t>
            </a:r>
            <a:endParaRPr lang="fr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smtClean="0"/>
              <a:t>About the SCARF model,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smtClean="0"/>
              <a:t>The </a:t>
            </a:r>
            <a:r>
              <a:rPr lang="en-CA" dirty="0" err="1" smtClean="0"/>
              <a:t>SiBerian</a:t>
            </a:r>
            <a:r>
              <a:rPr lang="en-CA" dirty="0" smtClean="0"/>
              <a:t> North </a:t>
            </a:r>
            <a:r>
              <a:rPr lang="en-CA" dirty="0" err="1" smtClean="0"/>
              <a:t>RailRoad</a:t>
            </a:r>
            <a:endParaRPr lang="en-CA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err="1" smtClean="0"/>
              <a:t>etc</a:t>
            </a:r>
            <a:endParaRPr lang="fr-CA" baseline="0" dirty="0" smtClean="0"/>
          </a:p>
          <a:p>
            <a:endParaRPr lang="fr-CA" baseline="0" dirty="0" smtClean="0"/>
          </a:p>
          <a:p>
            <a:r>
              <a:rPr lang="fr-CA" baseline="0" dirty="0" smtClean="0"/>
              <a:t>I </a:t>
            </a:r>
            <a:r>
              <a:rPr lang="fr-CA" baseline="0" dirty="0" err="1" smtClean="0"/>
              <a:t>wish</a:t>
            </a:r>
            <a:r>
              <a:rPr lang="fr-CA" baseline="0" dirty="0" smtClean="0"/>
              <a:t> </a:t>
            </a:r>
            <a:r>
              <a:rPr lang="fr-CA" baseline="0" dirty="0" err="1" smtClean="0"/>
              <a:t>you</a:t>
            </a:r>
            <a:r>
              <a:rPr lang="fr-CA" baseline="0" dirty="0" smtClean="0"/>
              <a:t> </a:t>
            </a:r>
            <a:r>
              <a:rPr lang="fr-CA" baseline="0" dirty="0" err="1" smtClean="0"/>
              <a:t>happiness</a:t>
            </a:r>
            <a:r>
              <a:rPr lang="fr-CA" baseline="0" dirty="0" smtClean="0"/>
              <a:t>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40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22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Carmen</a:t>
            </a:r>
          </a:p>
          <a:p>
            <a:pPr defTabSz="912937">
              <a:defRPr/>
            </a:pPr>
            <a:endParaRPr lang="fr-CA" dirty="0" smtClean="0"/>
          </a:p>
          <a:p>
            <a:pPr defTabSz="912937">
              <a:defRPr/>
            </a:pPr>
            <a:r>
              <a:rPr lang="fr-CA" dirty="0" smtClean="0"/>
              <a:t>« </a:t>
            </a:r>
            <a:r>
              <a:rPr lang="fr-FR" dirty="0" smtClean="0"/>
              <a:t>Vous savez maintenant que vous pouvez utiliser la langue de votre choix pour exprimer vos commentaires ou vos questions</a:t>
            </a:r>
            <a:r>
              <a:rPr lang="fr-CA" dirty="0" smtClean="0"/>
              <a:t> »</a:t>
            </a:r>
          </a:p>
          <a:p>
            <a:pPr defTabSz="912937">
              <a:defRPr/>
            </a:pPr>
            <a:endParaRPr lang="fr-CA" dirty="0" smtClean="0"/>
          </a:p>
          <a:p>
            <a:r>
              <a:rPr lang="fr-CA" baseline="0" dirty="0" smtClean="0"/>
              <a:t>By </a:t>
            </a:r>
            <a:r>
              <a:rPr lang="fr-CA" baseline="0" dirty="0" err="1" smtClean="0"/>
              <a:t>now</a:t>
            </a:r>
            <a:r>
              <a:rPr lang="fr-CA" baseline="0" dirty="0" smtClean="0"/>
              <a:t>, </a:t>
            </a:r>
            <a:r>
              <a:rPr lang="fr-CA" baseline="0" dirty="0" err="1" smtClean="0"/>
              <a:t>you</a:t>
            </a:r>
            <a:r>
              <a:rPr lang="fr-CA" baseline="0" dirty="0" smtClean="0"/>
              <a:t> know </a:t>
            </a:r>
            <a:r>
              <a:rPr lang="fr-CA" baseline="0" dirty="0" err="1" smtClean="0"/>
              <a:t>you</a:t>
            </a:r>
            <a:r>
              <a:rPr lang="fr-CA" baseline="0" dirty="0" smtClean="0"/>
              <a:t> </a:t>
            </a:r>
            <a:r>
              <a:rPr lang="fr-CA" baseline="0" dirty="0" err="1" smtClean="0"/>
              <a:t>can</a:t>
            </a:r>
            <a:r>
              <a:rPr lang="fr-CA" baseline="0" dirty="0" smtClean="0"/>
              <a:t> use the </a:t>
            </a:r>
            <a:r>
              <a:rPr lang="fr-CA" baseline="0" dirty="0" err="1" smtClean="0"/>
              <a:t>language</a:t>
            </a:r>
            <a:r>
              <a:rPr lang="fr-CA" baseline="0" dirty="0" smtClean="0"/>
              <a:t> of </a:t>
            </a:r>
            <a:r>
              <a:rPr lang="fr-CA" baseline="0" dirty="0" err="1" smtClean="0"/>
              <a:t>your</a:t>
            </a:r>
            <a:r>
              <a:rPr lang="fr-CA" baseline="0" dirty="0" smtClean="0"/>
              <a:t> </a:t>
            </a:r>
            <a:r>
              <a:rPr lang="fr-CA" baseline="0" dirty="0" err="1" smtClean="0"/>
              <a:t>choice</a:t>
            </a:r>
            <a:r>
              <a:rPr lang="fr-CA" baseline="0" dirty="0" smtClean="0"/>
              <a:t> to express </a:t>
            </a:r>
            <a:r>
              <a:rPr lang="fr-CA" baseline="0" dirty="0" err="1" smtClean="0"/>
              <a:t>your</a:t>
            </a:r>
            <a:r>
              <a:rPr lang="fr-CA" baseline="0" dirty="0" smtClean="0"/>
              <a:t> </a:t>
            </a:r>
            <a:r>
              <a:rPr lang="fr-CA" baseline="0" dirty="0" err="1" smtClean="0"/>
              <a:t>comments</a:t>
            </a:r>
            <a:r>
              <a:rPr lang="fr-CA" baseline="0" dirty="0" smtClean="0"/>
              <a:t> or questions</a:t>
            </a:r>
            <a:endParaRPr lang="en-CA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3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Carmen</a:t>
            </a:r>
          </a:p>
          <a:p>
            <a:endParaRPr lang="en-CA" dirty="0" smtClean="0"/>
          </a:p>
          <a:p>
            <a:r>
              <a:rPr lang="en-CA" dirty="0" smtClean="0"/>
              <a:t>For today’s centering exercise,</a:t>
            </a:r>
            <a:r>
              <a:rPr lang="en-CA" baseline="0" dirty="0" smtClean="0"/>
              <a:t> we’ll use a slight variation…. Similar to previous ones, t</a:t>
            </a:r>
            <a:r>
              <a:rPr lang="en-CA" dirty="0" smtClean="0"/>
              <a:t>he trick is to shift from “doing” to “being”</a:t>
            </a:r>
          </a:p>
          <a:p>
            <a:r>
              <a:rPr lang="en-CA" dirty="0" smtClean="0"/>
              <a:t>Let’s start by doing the following...</a:t>
            </a:r>
          </a:p>
          <a:p>
            <a:pPr lvl="1"/>
            <a:r>
              <a:rPr lang="en-CA" dirty="0" smtClean="0"/>
              <a:t>Sit with a straight position, as comfortable as possible</a:t>
            </a:r>
          </a:p>
          <a:p>
            <a:pPr lvl="1"/>
            <a:r>
              <a:rPr lang="en-CA" dirty="0" smtClean="0"/>
              <a:t>It helps if you close or semi-close your eyes</a:t>
            </a:r>
          </a:p>
          <a:p>
            <a:pPr lvl="1"/>
            <a:r>
              <a:rPr lang="fr-CA" dirty="0" smtClean="0"/>
              <a:t>Focus</a:t>
            </a:r>
            <a:r>
              <a:rPr lang="fr-CA" baseline="0" dirty="0" smtClean="0"/>
              <a:t> on </a:t>
            </a:r>
            <a:r>
              <a:rPr lang="fr-CA" baseline="0" dirty="0" err="1" smtClean="0"/>
              <a:t>your</a:t>
            </a:r>
            <a:r>
              <a:rPr lang="fr-CA" baseline="0" dirty="0" smtClean="0"/>
              <a:t> </a:t>
            </a:r>
            <a:r>
              <a:rPr lang="fr-CA" baseline="0" dirty="0" err="1" smtClean="0"/>
              <a:t>breathing</a:t>
            </a:r>
            <a:r>
              <a:rPr lang="fr-CA" baseline="0" dirty="0" smtClean="0"/>
              <a:t> and </a:t>
            </a:r>
            <a:r>
              <a:rPr lang="fr-CA" baseline="0" dirty="0" err="1" smtClean="0"/>
              <a:t>repeat</a:t>
            </a:r>
            <a:r>
              <a:rPr lang="fr-CA" baseline="0" dirty="0" smtClean="0"/>
              <a:t> in </a:t>
            </a:r>
            <a:r>
              <a:rPr lang="fr-CA" baseline="0" dirty="0" err="1" smtClean="0"/>
              <a:t>your</a:t>
            </a:r>
            <a:r>
              <a:rPr lang="fr-CA" baseline="0" dirty="0" smtClean="0"/>
              <a:t> </a:t>
            </a:r>
            <a:r>
              <a:rPr lang="fr-CA" baseline="0" dirty="0" err="1" smtClean="0"/>
              <a:t>mind</a:t>
            </a:r>
            <a:r>
              <a:rPr lang="fr-CA" baseline="0" dirty="0" smtClean="0"/>
              <a:t> the </a:t>
            </a:r>
            <a:r>
              <a:rPr lang="fr-CA" baseline="0" dirty="0" err="1" smtClean="0"/>
              <a:t>following</a:t>
            </a:r>
            <a:r>
              <a:rPr lang="fr-CA" baseline="0" dirty="0" smtClean="0"/>
              <a:t> sentences </a:t>
            </a:r>
            <a:r>
              <a:rPr lang="fr-CA" baseline="0" dirty="0" err="1" smtClean="0"/>
              <a:t>that</a:t>
            </a:r>
            <a:r>
              <a:rPr lang="fr-CA" baseline="0" dirty="0" smtClean="0"/>
              <a:t> </a:t>
            </a:r>
            <a:r>
              <a:rPr lang="fr-CA" baseline="0" dirty="0" err="1" smtClean="0"/>
              <a:t>feel</a:t>
            </a:r>
            <a:r>
              <a:rPr lang="fr-CA" baseline="0" dirty="0" smtClean="0"/>
              <a:t> right to </a:t>
            </a:r>
            <a:r>
              <a:rPr lang="fr-CA" baseline="0" dirty="0" err="1" smtClean="0"/>
              <a:t>you</a:t>
            </a:r>
            <a:r>
              <a:rPr lang="fr-CA" baseline="0" dirty="0" smtClean="0"/>
              <a:t>, in </a:t>
            </a:r>
            <a:r>
              <a:rPr lang="fr-CA" baseline="0" dirty="0" err="1" smtClean="0"/>
              <a:t>this</a:t>
            </a:r>
            <a:r>
              <a:rPr lang="fr-CA" baseline="0" dirty="0" smtClean="0"/>
              <a:t> moment…</a:t>
            </a:r>
            <a:endParaRPr lang="en-CA" dirty="0" smtClean="0"/>
          </a:p>
          <a:p>
            <a:endParaRPr lang="en-US" dirty="0" smtClean="0"/>
          </a:p>
          <a:p>
            <a:r>
              <a:rPr lang="en-US" dirty="0" smtClean="0"/>
              <a:t>Repeat twice or three times: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May I be safe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May I be peaceful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May I be kind to myself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May I accept myself as I 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91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Carmen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err="1" smtClean="0"/>
              <a:t>Please</a:t>
            </a:r>
            <a:r>
              <a:rPr lang="fr-CA" dirty="0" smtClean="0"/>
              <a:t> </a:t>
            </a:r>
            <a:r>
              <a:rPr lang="fr-CA" dirty="0" err="1" smtClean="0"/>
              <a:t>raise</a:t>
            </a:r>
            <a:r>
              <a:rPr lang="fr-CA" dirty="0" smtClean="0"/>
              <a:t> </a:t>
            </a:r>
            <a:r>
              <a:rPr lang="fr-CA" dirty="0" err="1" smtClean="0"/>
              <a:t>your</a:t>
            </a:r>
            <a:r>
              <a:rPr lang="fr-CA" dirty="0" smtClean="0"/>
              <a:t> hand to </a:t>
            </a:r>
            <a:r>
              <a:rPr lang="fr-CA" dirty="0" err="1" smtClean="0"/>
              <a:t>speak</a:t>
            </a:r>
            <a:r>
              <a:rPr lang="fr-CA" dirty="0" smtClean="0"/>
              <a:t>, or type in</a:t>
            </a:r>
            <a:r>
              <a:rPr lang="fr-CA" baseline="0" dirty="0" smtClean="0"/>
              <a:t> the chat… </a:t>
            </a:r>
            <a:r>
              <a:rPr lang="fr-CA" baseline="0" dirty="0" err="1" smtClean="0"/>
              <a:t>let’s</a:t>
            </a:r>
            <a:r>
              <a:rPr lang="fr-CA" baseline="0" dirty="0" smtClean="0"/>
              <a:t> have a few </a:t>
            </a:r>
            <a:r>
              <a:rPr lang="fr-CA" dirty="0" smtClean="0"/>
              <a:t>people sharing </a:t>
            </a:r>
            <a:r>
              <a:rPr lang="fr-CA" baseline="0" dirty="0" smtClean="0"/>
              <a:t>insights, challenges or surprises </a:t>
            </a:r>
            <a:r>
              <a:rPr lang="fr-CA" baseline="0" dirty="0" err="1" smtClean="0"/>
              <a:t>you</a:t>
            </a:r>
            <a:r>
              <a:rPr lang="fr-CA" baseline="0" dirty="0" smtClean="0"/>
              <a:t> </a:t>
            </a:r>
            <a:r>
              <a:rPr lang="fr-CA" baseline="0" dirty="0" err="1" smtClean="0"/>
              <a:t>experienced</a:t>
            </a:r>
            <a:r>
              <a:rPr lang="fr-CA" baseline="0" dirty="0" smtClean="0"/>
              <a:t> or </a:t>
            </a:r>
            <a:r>
              <a:rPr lang="fr-CA" baseline="0" dirty="0" err="1" smtClean="0"/>
              <a:t>noticed</a:t>
            </a:r>
            <a:r>
              <a:rPr lang="fr-CA" baseline="0" dirty="0" smtClean="0"/>
              <a:t> from last </a:t>
            </a:r>
            <a:r>
              <a:rPr lang="fr-CA" baseline="0" dirty="0" err="1" smtClean="0"/>
              <a:t>week’s</a:t>
            </a:r>
            <a:r>
              <a:rPr lang="fr-CA" baseline="0" dirty="0" smtClean="0"/>
              <a:t> practice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you haven’t spoke,</a:t>
            </a:r>
            <a:r>
              <a:rPr lang="en-US" baseline="0" dirty="0" smtClean="0"/>
              <a:t> we </a:t>
            </a:r>
            <a:r>
              <a:rPr lang="en-US" dirty="0" smtClean="0"/>
              <a:t>would</a:t>
            </a:r>
            <a:r>
              <a:rPr lang="en-US" baseline="0" dirty="0" smtClean="0"/>
              <a:t> like to hear from you</a:t>
            </a:r>
            <a:endParaRPr lang="en-US" dirty="0" smtClean="0"/>
          </a:p>
          <a:p>
            <a:endParaRPr lang="fr-CA" baseline="0" dirty="0" smtClean="0"/>
          </a:p>
          <a:p>
            <a:r>
              <a:rPr lang="fr-CA" baseline="0" dirty="0" err="1" smtClean="0"/>
              <a:t>Including</a:t>
            </a:r>
            <a:endParaRPr lang="fr-CA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baseline="0" dirty="0" smtClean="0"/>
              <a:t>the </a:t>
            </a:r>
            <a:r>
              <a:rPr lang="fr-CA" baseline="0" dirty="0" err="1" smtClean="0"/>
              <a:t>gratitud</a:t>
            </a:r>
            <a:r>
              <a:rPr lang="fr-CA" baseline="0" dirty="0" smtClean="0"/>
              <a:t> </a:t>
            </a:r>
            <a:r>
              <a:rPr lang="fr-CA" baseline="0" dirty="0" err="1" smtClean="0"/>
              <a:t>journaling</a:t>
            </a:r>
            <a:r>
              <a:rPr lang="fr-CA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smtClean="0"/>
              <a:t>the </a:t>
            </a:r>
            <a:r>
              <a:rPr lang="fr-CA" baseline="0" dirty="0" err="1" smtClean="0"/>
              <a:t>Mindfulness</a:t>
            </a:r>
            <a:r>
              <a:rPr lang="fr-CA" baseline="0" dirty="0" smtClean="0"/>
              <a:t> </a:t>
            </a:r>
            <a:r>
              <a:rPr lang="fr-CA" baseline="0" dirty="0" err="1" smtClean="0"/>
              <a:t>Breathing</a:t>
            </a:r>
            <a:r>
              <a:rPr lang="fr-CA" baseline="0" dirty="0" smtClean="0"/>
              <a:t> or Body Scan,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err="1" smtClean="0"/>
              <a:t>Mindful</a:t>
            </a:r>
            <a:r>
              <a:rPr lang="fr-CA" baseline="0" dirty="0" smtClean="0"/>
              <a:t> Water </a:t>
            </a:r>
            <a:r>
              <a:rPr lang="fr-CA" baseline="0" dirty="0" err="1" smtClean="0"/>
              <a:t>Drinking</a:t>
            </a:r>
            <a:endParaRPr lang="fr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smtClean="0"/>
              <a:t>Self-Compassion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err="1" smtClean="0"/>
              <a:t>Cleaning</a:t>
            </a:r>
            <a:r>
              <a:rPr lang="fr-CA" baseline="0" dirty="0" smtClean="0"/>
              <a:t> up </a:t>
            </a:r>
            <a:r>
              <a:rPr lang="fr-CA" baseline="0" dirty="0" err="1" smtClean="0"/>
              <a:t>your</a:t>
            </a:r>
            <a:r>
              <a:rPr lang="fr-CA" baseline="0" dirty="0" smtClean="0"/>
              <a:t> e-</a:t>
            </a:r>
            <a:r>
              <a:rPr lang="fr-CA" baseline="0" dirty="0" err="1" smtClean="0"/>
              <a:t>environment</a:t>
            </a:r>
            <a:endParaRPr lang="fr-CA" baseline="0" dirty="0" smtClean="0"/>
          </a:p>
          <a:p>
            <a:endParaRPr lang="en-CA" dirty="0" smtClean="0"/>
          </a:p>
          <a:p>
            <a:endParaRPr lang="fr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33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Carmen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err="1" smtClean="0"/>
              <a:t>Please</a:t>
            </a:r>
            <a:r>
              <a:rPr lang="fr-CA" dirty="0" smtClean="0"/>
              <a:t> </a:t>
            </a:r>
            <a:r>
              <a:rPr lang="fr-CA" dirty="0" err="1" smtClean="0"/>
              <a:t>raise</a:t>
            </a:r>
            <a:r>
              <a:rPr lang="fr-CA" dirty="0" smtClean="0"/>
              <a:t> </a:t>
            </a:r>
            <a:r>
              <a:rPr lang="fr-CA" dirty="0" err="1" smtClean="0"/>
              <a:t>your</a:t>
            </a:r>
            <a:r>
              <a:rPr lang="fr-CA" dirty="0" smtClean="0"/>
              <a:t> hand to </a:t>
            </a:r>
            <a:r>
              <a:rPr lang="fr-CA" dirty="0" err="1" smtClean="0"/>
              <a:t>speak</a:t>
            </a:r>
            <a:r>
              <a:rPr lang="fr-CA" dirty="0" smtClean="0"/>
              <a:t>, or type in</a:t>
            </a:r>
            <a:r>
              <a:rPr lang="fr-CA" baseline="0" dirty="0" smtClean="0"/>
              <a:t> the chat… </a:t>
            </a:r>
            <a:r>
              <a:rPr lang="fr-CA" baseline="0" dirty="0" err="1" smtClean="0"/>
              <a:t>let’s</a:t>
            </a:r>
            <a:r>
              <a:rPr lang="fr-CA" baseline="0" dirty="0" smtClean="0"/>
              <a:t> have a few </a:t>
            </a:r>
            <a:r>
              <a:rPr lang="fr-CA" dirty="0" smtClean="0"/>
              <a:t>people sharing </a:t>
            </a:r>
            <a:r>
              <a:rPr lang="fr-CA" baseline="0" dirty="0" smtClean="0"/>
              <a:t>insights, challenges or surprises </a:t>
            </a:r>
            <a:r>
              <a:rPr lang="fr-CA" baseline="0" dirty="0" err="1" smtClean="0"/>
              <a:t>you</a:t>
            </a:r>
            <a:r>
              <a:rPr lang="fr-CA" baseline="0" dirty="0" smtClean="0"/>
              <a:t> </a:t>
            </a:r>
            <a:r>
              <a:rPr lang="fr-CA" baseline="0" dirty="0" err="1" smtClean="0"/>
              <a:t>experienced</a:t>
            </a:r>
            <a:r>
              <a:rPr lang="fr-CA" baseline="0" dirty="0" smtClean="0"/>
              <a:t> or </a:t>
            </a:r>
            <a:r>
              <a:rPr lang="fr-CA" baseline="0" dirty="0" err="1" smtClean="0"/>
              <a:t>noticed</a:t>
            </a:r>
            <a:r>
              <a:rPr lang="fr-CA" baseline="0" dirty="0" smtClean="0"/>
              <a:t> from last </a:t>
            </a:r>
            <a:r>
              <a:rPr lang="fr-CA" baseline="0" dirty="0" err="1" smtClean="0"/>
              <a:t>week’s</a:t>
            </a:r>
            <a:r>
              <a:rPr lang="fr-CA" baseline="0" dirty="0" smtClean="0"/>
              <a:t> practice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you haven’t spoke,</a:t>
            </a:r>
            <a:r>
              <a:rPr lang="en-US" baseline="0" dirty="0" smtClean="0"/>
              <a:t> we </a:t>
            </a:r>
            <a:r>
              <a:rPr lang="en-US" dirty="0" smtClean="0"/>
              <a:t>would</a:t>
            </a:r>
            <a:r>
              <a:rPr lang="en-US" baseline="0" dirty="0" smtClean="0"/>
              <a:t> like to hear from you</a:t>
            </a:r>
            <a:endParaRPr lang="en-US" dirty="0" smtClean="0"/>
          </a:p>
          <a:p>
            <a:endParaRPr lang="fr-CA" baseline="0" dirty="0" smtClean="0"/>
          </a:p>
          <a:p>
            <a:r>
              <a:rPr lang="fr-CA" baseline="0" dirty="0" err="1" smtClean="0"/>
              <a:t>Including</a:t>
            </a:r>
            <a:endParaRPr lang="fr-CA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baseline="0" dirty="0" smtClean="0"/>
              <a:t>the </a:t>
            </a:r>
            <a:r>
              <a:rPr lang="fr-CA" baseline="0" dirty="0" err="1" smtClean="0"/>
              <a:t>gratitud</a:t>
            </a:r>
            <a:r>
              <a:rPr lang="fr-CA" baseline="0" dirty="0" smtClean="0"/>
              <a:t> </a:t>
            </a:r>
            <a:r>
              <a:rPr lang="fr-CA" baseline="0" dirty="0" err="1" smtClean="0"/>
              <a:t>journaling</a:t>
            </a:r>
            <a:r>
              <a:rPr lang="fr-CA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smtClean="0"/>
              <a:t>the </a:t>
            </a:r>
            <a:r>
              <a:rPr lang="fr-CA" baseline="0" dirty="0" err="1" smtClean="0"/>
              <a:t>Mindfulness</a:t>
            </a:r>
            <a:r>
              <a:rPr lang="fr-CA" baseline="0" dirty="0" smtClean="0"/>
              <a:t> </a:t>
            </a:r>
            <a:r>
              <a:rPr lang="fr-CA" baseline="0" dirty="0" err="1" smtClean="0"/>
              <a:t>Breathing</a:t>
            </a:r>
            <a:r>
              <a:rPr lang="fr-CA" baseline="0" dirty="0" smtClean="0"/>
              <a:t> or Body Scan,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err="1" smtClean="0"/>
              <a:t>Mindful</a:t>
            </a:r>
            <a:r>
              <a:rPr lang="fr-CA" baseline="0" dirty="0" smtClean="0"/>
              <a:t> Water </a:t>
            </a:r>
            <a:r>
              <a:rPr lang="fr-CA" baseline="0" dirty="0" err="1" smtClean="0"/>
              <a:t>Drinking</a:t>
            </a:r>
            <a:endParaRPr lang="fr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smtClean="0"/>
              <a:t>Self-Compassion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err="1" smtClean="0"/>
              <a:t>Cleaning</a:t>
            </a:r>
            <a:r>
              <a:rPr lang="fr-CA" baseline="0" dirty="0" smtClean="0"/>
              <a:t> up </a:t>
            </a:r>
            <a:r>
              <a:rPr lang="fr-CA" baseline="0" dirty="0" err="1" smtClean="0"/>
              <a:t>your</a:t>
            </a:r>
            <a:r>
              <a:rPr lang="fr-CA" baseline="0" dirty="0" smtClean="0"/>
              <a:t> e-</a:t>
            </a:r>
            <a:r>
              <a:rPr lang="fr-CA" baseline="0" dirty="0" err="1" smtClean="0"/>
              <a:t>environment</a:t>
            </a:r>
            <a:endParaRPr lang="fr-CA" baseline="0" dirty="0" smtClean="0"/>
          </a:p>
          <a:p>
            <a:endParaRPr lang="en-CA" dirty="0" smtClean="0"/>
          </a:p>
          <a:p>
            <a:endParaRPr lang="fr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89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Carmen</a:t>
            </a:r>
          </a:p>
          <a:p>
            <a:pPr defTabSz="9129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Alejandro 6-8</a:t>
            </a:r>
          </a:p>
          <a:p>
            <a:endParaRPr lang="en-CA" dirty="0" smtClean="0"/>
          </a:p>
          <a:p>
            <a:r>
              <a:rPr lang="en-CA" dirty="0" smtClean="0"/>
              <a:t>http://www.edbatista.com/2010/03/scarf.html</a:t>
            </a:r>
          </a:p>
          <a:p>
            <a:endParaRPr lang="en-CA" dirty="0" smtClean="0"/>
          </a:p>
          <a:p>
            <a:r>
              <a:rPr lang="en-CA" dirty="0" smtClean="0"/>
              <a:t>https://www.psychologyafrica.com/2013/05/when-leaders-use-their-brain/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Alejandro</a:t>
            </a:r>
          </a:p>
          <a:p>
            <a:endParaRPr lang="en-CA" dirty="0" smtClean="0"/>
          </a:p>
          <a:p>
            <a:r>
              <a:rPr lang="en-CA" dirty="0" smtClean="0"/>
              <a:t>Have a minute to think and reflect about a situation</a:t>
            </a:r>
            <a:r>
              <a:rPr lang="en-CA" baseline="0" dirty="0" smtClean="0"/>
              <a:t> when we chose one or the other, </a:t>
            </a:r>
            <a:r>
              <a:rPr lang="en-CA" b="1" baseline="0" dirty="0" smtClean="0"/>
              <a:t>Threat or Reward response</a:t>
            </a:r>
            <a:endParaRPr lang="en-CA" b="1" dirty="0" smtClean="0"/>
          </a:p>
          <a:p>
            <a:endParaRPr lang="en-CA" dirty="0" smtClean="0"/>
          </a:p>
          <a:p>
            <a:r>
              <a:rPr lang="en-CA" dirty="0" smtClean="0"/>
              <a:t>http://www.edbatista.com/2010/03/scarf.html</a:t>
            </a:r>
          </a:p>
          <a:p>
            <a:endParaRPr lang="en-CA" dirty="0" smtClean="0"/>
          </a:p>
          <a:p>
            <a:r>
              <a:rPr lang="en-CA" dirty="0" smtClean="0"/>
              <a:t>https://www.psychologyafrica.com/2013/05/when-leaders-use-their-brain/</a:t>
            </a:r>
          </a:p>
          <a:p>
            <a:endParaRPr lang="fr-CA" dirty="0" smtClean="0"/>
          </a:p>
          <a:p>
            <a:r>
              <a:rPr lang="en-CA" dirty="0" smtClean="0">
                <a:hlinkClick r:id="rId3"/>
              </a:rPr>
              <a:t>https://childcareta.acf.hhs.gov/systemsbuilding/systems-guides/leadership/leading-ourselves/scarf-model</a:t>
            </a:r>
            <a:r>
              <a:rPr lang="en-CA" dirty="0" smtClean="0"/>
              <a:t> </a:t>
            </a:r>
          </a:p>
          <a:p>
            <a:endParaRPr lang="fr-CA" dirty="0" smtClean="0"/>
          </a:p>
          <a:p>
            <a:r>
              <a:rPr lang="en-CA" dirty="0" smtClean="0">
                <a:hlinkClick r:id="rId4"/>
              </a:rPr>
              <a:t>https://www.mindtools.com/pages/article/SCARF.htm</a:t>
            </a:r>
            <a:r>
              <a:rPr lang="en-CA" dirty="0" smtClean="0"/>
              <a:t>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72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Alejandro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 smtClean="0"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>
                <a:hlinkClick r:id="rId3"/>
              </a:rPr>
              <a:t>https://www.youtube.com/watch?v=hNAcCc1oWR4</a:t>
            </a:r>
            <a:r>
              <a:rPr lang="en-CA" dirty="0" smtClean="0"/>
              <a:t>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2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7E62ADF1-26B7-4236-810D-3BE94D1543A2}" type="datetime1">
              <a:rPr lang="en-CA" smtClean="0"/>
              <a:pPr/>
              <a:t>2022-05-20</a:t>
            </a:fld>
            <a:endParaRPr lang="en-CA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CA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724150" cy="150495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089361" y="248156"/>
            <a:ext cx="13864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noProof="0" dirty="0" smtClean="0"/>
              <a:t>Indigenous </a:t>
            </a:r>
          </a:p>
          <a:p>
            <a:r>
              <a:rPr lang="en-CA" sz="2000" noProof="0" dirty="0" smtClean="0"/>
              <a:t>Services </a:t>
            </a:r>
          </a:p>
          <a:p>
            <a:r>
              <a:rPr lang="en-CA" sz="2000" noProof="0" dirty="0" smtClean="0"/>
              <a:t>Canada</a:t>
            </a:r>
            <a:endParaRPr lang="en-CA" sz="2000" noProof="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0587" y="142875"/>
            <a:ext cx="34671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FE31-11E8-4F47-A2E8-B6F31F0A43B3}" type="datetime1">
              <a:rPr lang="en-CA" smtClean="0"/>
              <a:pPr/>
              <a:t>2022-05-20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063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9CEC-BF8A-4951-913D-9E334DCEB460}" type="datetime1">
              <a:rPr lang="en-CA" smtClean="0"/>
              <a:pPr/>
              <a:t>2022-05-20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0372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er-frendly-pp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419600"/>
            <a:ext cx="6934200" cy="1371601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38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rp-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953000"/>
            <a:ext cx="3276600" cy="11430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noProof="0" smtClean="0"/>
              <a:t>Click to edit Master subtitle style</a:t>
            </a:r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307671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rp-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953000"/>
            <a:ext cx="3276600" cy="11430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noProof="0" smtClean="0"/>
              <a:t>Click to edit Master subtitle style</a:t>
            </a:r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253452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er-frendly-pp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419600"/>
            <a:ext cx="6934200" cy="1371601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70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D2E5-3B4C-457C-A707-CAECF53851F3}" type="datetime1">
              <a:rPr lang="en-CA" smtClean="0"/>
              <a:pPr/>
              <a:t>2022-05-20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959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E487-5F17-4CB7-912A-9AE0C105173B}" type="datetime1">
              <a:rPr lang="en-CA" smtClean="0"/>
              <a:pPr/>
              <a:t>2022-05-20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26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3A4D-778D-4E1D-8883-D0D147E0B0A6}" type="datetime1">
              <a:rPr lang="en-CA" smtClean="0"/>
              <a:pPr/>
              <a:t>2022-05-20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1557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7D0B-A901-438E-8482-72801AF4A095}" type="datetime1">
              <a:rPr lang="en-CA" smtClean="0"/>
              <a:pPr/>
              <a:t>2022-05-20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4472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C0E1-7BC3-43D9-A476-473612BD87C5}" type="datetime1">
              <a:rPr lang="en-CA" smtClean="0"/>
              <a:pPr/>
              <a:t>2022-05-20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9272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3E6A-3AA7-449B-A4A2-121D55690F32}" type="datetime1">
              <a:rPr lang="en-CA" smtClean="0"/>
              <a:pPr/>
              <a:t>2022-05-20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419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3DD4-242B-4C82-87D1-4C31A6A8B16E}" type="datetime1">
              <a:rPr lang="en-CA" smtClean="0"/>
              <a:pPr/>
              <a:t>2022-05-20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858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C86D-D389-4592-B37B-4CE098C00C2C}" type="datetime1">
              <a:rPr lang="en-CA" smtClean="0"/>
              <a:pPr/>
              <a:t>2022-05-20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6204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8CA5E-6F31-4EF9-827C-C6C4D70B9823}" type="datetime1">
              <a:rPr lang="en-CA" smtClean="0"/>
              <a:pPr/>
              <a:t>2022-05-20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2689">
            <a:off x="8320093" y="6394593"/>
            <a:ext cx="414615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388424" y="6448251"/>
            <a:ext cx="3600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FF02D-F5A3-0648-9CBB-623166A3287F}" type="slidenum">
              <a:rPr lang="en-US" sz="1100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" y="6367462"/>
            <a:ext cx="874344" cy="48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1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iyli.org/take-the-railroad-to-avoid-triggers/" TargetMode="Externa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7.jpeg"/><Relationship Id="rId4" Type="http://schemas.openxmlformats.org/officeDocument/2006/relationships/hyperlink" Target="https://self-compassion.org/wp-content/uploads/2020/08/self-compassion.break__01-cleanedbydan.mp3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5nsySCMH36s" TargetMode="External"/><Relationship Id="rId13" Type="http://schemas.openxmlformats.org/officeDocument/2006/relationships/image" Target="../media/image33.jpg"/><Relationship Id="rId3" Type="http://schemas.openxmlformats.org/officeDocument/2006/relationships/image" Target="../media/image29.jpg"/><Relationship Id="rId7" Type="http://schemas.openxmlformats.org/officeDocument/2006/relationships/hyperlink" Target="https://siyli.org/mindful-emails/" TargetMode="External"/><Relationship Id="rId12" Type="http://schemas.openxmlformats.org/officeDocument/2006/relationships/image" Target="../media/image32.jp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BBy5Jx_xrQ" TargetMode="External"/><Relationship Id="rId11" Type="http://schemas.openxmlformats.org/officeDocument/2006/relationships/image" Target="../media/image31.png"/><Relationship Id="rId5" Type="http://schemas.openxmlformats.org/officeDocument/2006/relationships/hyperlink" Target="https://learn.rumie.org/jR/bytes/practice-digital-mindfulness-for-wellbeing" TargetMode="External"/><Relationship Id="rId15" Type="http://schemas.openxmlformats.org/officeDocument/2006/relationships/image" Target="../media/image35.jpg"/><Relationship Id="rId10" Type="http://schemas.openxmlformats.org/officeDocument/2006/relationships/image" Target="../media/image16.png"/><Relationship Id="rId4" Type="http://schemas.openxmlformats.org/officeDocument/2006/relationships/hyperlink" Target="https://gcconnex.gc.ca/blog/view/14813318/day-1721-days-challenge-kindspring-make-a-mindful-phone-call" TargetMode="External"/><Relationship Id="rId9" Type="http://schemas.openxmlformats.org/officeDocument/2006/relationships/image" Target="../media/image30.png"/><Relationship Id="rId1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soundcloud.com/mindfullivingcoach/self-compassion-meditation" TargetMode="External"/><Relationship Id="rId3" Type="http://schemas.openxmlformats.org/officeDocument/2006/relationships/image" Target="../media/image37.jpeg"/><Relationship Id="rId7" Type="http://schemas.openxmlformats.org/officeDocument/2006/relationships/hyperlink" Target="https://soundcloud.com/user-640851605/self-compassion-giving-and-receiving-meditation-10-minut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undcloud.com/breathworks-mindfulness/mindfulness-for-women-track-5-self-compassion-meditation" TargetMode="External"/><Relationship Id="rId11" Type="http://schemas.openxmlformats.org/officeDocument/2006/relationships/image" Target="../media/image38.jpeg"/><Relationship Id="rId5" Type="http://schemas.openxmlformats.org/officeDocument/2006/relationships/hyperlink" Target="https://soundcloud.com/dharma-gus/15-min-body-scan-augusta-mbsr" TargetMode="External"/><Relationship Id="rId10" Type="http://schemas.openxmlformats.org/officeDocument/2006/relationships/hyperlink" Target="http://self-compassion.org/wp-content/uploads/meditations/LKM.self-compassion.MP3" TargetMode="External"/><Relationship Id="rId4" Type="http://schemas.openxmlformats.org/officeDocument/2006/relationships/hyperlink" Target="https://www.rightlifeproject.com/meditate" TargetMode="External"/><Relationship Id="rId9" Type="http://schemas.openxmlformats.org/officeDocument/2006/relationships/hyperlink" Target="https://soundcloud.com/awakeningcompassion/awakening-compassion-class-4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6.png"/><Relationship Id="rId10" Type="http://schemas.openxmlformats.org/officeDocument/2006/relationships/image" Target="../media/image18.png"/><Relationship Id="rId4" Type="http://schemas.openxmlformats.org/officeDocument/2006/relationships/image" Target="../media/image25.jpe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cconnex.gc.ca/profile/alejgonz" TargetMode="Externa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ZE-r-x2T4ok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jp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://www.edbatista.com/2010/03/scarf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sychologyafrica.com/2013/05/when-leaders-use-their-brai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hNAcCc1oWR4" TargetMode="Externa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5000"/>
          <a:stretch/>
        </p:blipFill>
        <p:spPr>
          <a:xfrm>
            <a:off x="1691680" y="116632"/>
            <a:ext cx="5400600" cy="53610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0296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Technique </a:t>
            </a:r>
            <a:r>
              <a:rPr lang="en-CA" dirty="0" smtClean="0"/>
              <a:t>– SBN-RR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CA" b="1" dirty="0" smtClean="0"/>
              <a:t>Stop</a:t>
            </a:r>
            <a:r>
              <a:rPr lang="en-CA" dirty="0" smtClean="0"/>
              <a:t> – whenever you feel a trigger coming</a:t>
            </a:r>
          </a:p>
          <a:p>
            <a:pPr>
              <a:lnSpc>
                <a:spcPct val="150000"/>
              </a:lnSpc>
            </a:pPr>
            <a:r>
              <a:rPr lang="en-CA" b="1" dirty="0" smtClean="0"/>
              <a:t>Breathe</a:t>
            </a:r>
            <a:r>
              <a:rPr lang="en-CA" dirty="0" smtClean="0"/>
              <a:t> – focus your mind on your breath</a:t>
            </a:r>
          </a:p>
          <a:p>
            <a:pPr>
              <a:lnSpc>
                <a:spcPct val="150000"/>
              </a:lnSpc>
            </a:pPr>
            <a:r>
              <a:rPr lang="en-CA" b="1" dirty="0" smtClean="0"/>
              <a:t>Notice</a:t>
            </a:r>
            <a:r>
              <a:rPr lang="en-CA" dirty="0" smtClean="0"/>
              <a:t> – experience how you feel, notice your emotions</a:t>
            </a:r>
          </a:p>
          <a:p>
            <a:pPr>
              <a:lnSpc>
                <a:spcPct val="150000"/>
              </a:lnSpc>
            </a:pPr>
            <a:r>
              <a:rPr lang="en-CA" b="1" dirty="0" smtClean="0"/>
              <a:t>Reflect</a:t>
            </a:r>
            <a:r>
              <a:rPr lang="en-CA" dirty="0" smtClean="0"/>
              <a:t> – where is that coming from? Is there any judgment?</a:t>
            </a:r>
          </a:p>
          <a:p>
            <a:pPr>
              <a:lnSpc>
                <a:spcPct val="150000"/>
              </a:lnSpc>
            </a:pPr>
            <a:r>
              <a:rPr lang="en-CA" b="1" dirty="0" smtClean="0"/>
              <a:t>Respond</a:t>
            </a:r>
            <a:r>
              <a:rPr lang="en-CA" dirty="0" smtClean="0"/>
              <a:t> – take the opportunity to respond with a positive and compassionate outcome in mind.</a:t>
            </a:r>
          </a:p>
          <a:p>
            <a:pPr>
              <a:lnSpc>
                <a:spcPct val="150000"/>
              </a:lnSpc>
            </a:pPr>
            <a:endParaRPr lang="en-CA" dirty="0" smtClean="0"/>
          </a:p>
          <a:p>
            <a:pPr>
              <a:lnSpc>
                <a:spcPct val="150000"/>
              </a:lnSpc>
              <a:buNone/>
            </a:pPr>
            <a:r>
              <a:rPr lang="en-CA" dirty="0" smtClean="0"/>
              <a:t>	This is a technique that could be used in  your everyday work.</a:t>
            </a:r>
          </a:p>
        </p:txBody>
      </p:sp>
      <p:pic>
        <p:nvPicPr>
          <p:cNvPr id="3075" name="Picture 3" descr="C:\Users\Alejandro.Gonzalez\AppData\Local\Microsoft\Windows\Temporary Internet Files\Content.IE5\L1HBLIV8\pictures-that-look-like-letters-1409145976cmj[1]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19391" y="1192326"/>
            <a:ext cx="1416769" cy="1287762"/>
          </a:xfrm>
          <a:prstGeom prst="rect">
            <a:avLst/>
          </a:prstGeom>
          <a:noFill/>
        </p:spPr>
      </p:pic>
      <p:pic>
        <p:nvPicPr>
          <p:cNvPr id="2053" name="Picture 5" descr="C:\Users\Alejandro.Gonzalez\AppData\Local\Microsoft\Windows\Temporary Internet Files\Content.IE5\1BVHMIKZ\amtrak-295512_64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304" y="1306998"/>
            <a:ext cx="1751856" cy="87592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07704" y="6308501"/>
            <a:ext cx="6276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From: </a:t>
            </a:r>
            <a:r>
              <a:rPr lang="en-US" sz="1400" dirty="0" smtClean="0">
                <a:hlinkClick r:id="rId5"/>
              </a:rPr>
              <a:t>https</a:t>
            </a:r>
            <a:r>
              <a:rPr lang="en-US" sz="1400" dirty="0">
                <a:hlinkClick r:id="rId5"/>
              </a:rPr>
              <a:t>://siyli.org/take-the-railroad-to-avoid-triggers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0865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239591"/>
            <a:ext cx="4422478" cy="44224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370100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If you want to hear it from Kristin Neff: Self-compassion Break:</a:t>
            </a:r>
            <a:br>
              <a:rPr lang="en-US" sz="2000" dirty="0" smtClean="0"/>
            </a:br>
            <a:r>
              <a:rPr lang="en-US" sz="1400" u="sng" dirty="0">
                <a:hlinkClick r:id="rId4"/>
              </a:rPr>
              <a:t>https://self-compassion.org/wp-content/uploads/2020/08/self-compassion.break__</a:t>
            </a:r>
            <a:r>
              <a:rPr lang="en-US" sz="1400" u="sng" dirty="0" smtClean="0">
                <a:hlinkClick r:id="rId4"/>
              </a:rPr>
              <a:t>01-cleanedbydan.mp3</a:t>
            </a:r>
            <a:r>
              <a:rPr lang="en-US" sz="2000" u="sng" dirty="0" smtClean="0"/>
              <a:t/>
            </a:r>
            <a:br>
              <a:rPr lang="en-US" sz="2000" u="sng" dirty="0" smtClean="0"/>
            </a:br>
            <a:r>
              <a:rPr lang="en-US" sz="1600" dirty="0" smtClean="0"/>
              <a:t>Time </a:t>
            </a:r>
            <a:r>
              <a:rPr lang="en-US" sz="1600" dirty="0"/>
              <a:t>required – </a:t>
            </a:r>
            <a:r>
              <a:rPr lang="en-US" sz="1600" dirty="0" smtClean="0"/>
              <a:t>5 minutes</a:t>
            </a:r>
            <a:endParaRPr lang="en-US" sz="1600" dirty="0"/>
          </a:p>
        </p:txBody>
      </p:sp>
      <p:pic>
        <p:nvPicPr>
          <p:cNvPr id="4" name="Picture 2" descr="C:\Users\GonzalA1\AppData\Local\Microsoft\Windows\Temporary Internet Files\Content.IE5\3XXIV14Y\kindness-two-kids-walking-together[1]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0" t="2276" r="32084" b="-2276"/>
          <a:stretch/>
        </p:blipFill>
        <p:spPr bwMode="auto">
          <a:xfrm>
            <a:off x="1110444" y="3089606"/>
            <a:ext cx="316835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iends Friendship - Free vector graphic on Pixabay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24803"/>
            <a:ext cx="1937374" cy="169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GonzalA1\AppData\Local\Microsoft\Windows\Temporary Internet Files\Content.IE5\QDHZ6E8K\podcast-icon-150x15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924" y="1081404"/>
            <a:ext cx="781548" cy="78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7030A0"/>
                </a:solidFill>
              </a:rPr>
              <a:t>Reminder… Mindful – self-compassion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9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049" y="2645943"/>
            <a:ext cx="1222577" cy="12172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n-CA" sz="2000" dirty="0" smtClean="0"/>
              <a:t>Take on the mini-challenge to be mindful around the distractions</a:t>
            </a:r>
          </a:p>
          <a:p>
            <a:pPr lvl="1" fontAlgn="base"/>
            <a:r>
              <a:rPr lang="en-CA" sz="1800" u="sng" dirty="0" smtClean="0">
                <a:hlinkClick r:id="rId4"/>
              </a:rPr>
              <a:t>Day 17/21 days challenge - </a:t>
            </a:r>
            <a:r>
              <a:rPr lang="en-CA" sz="1800" u="sng" dirty="0" err="1" smtClean="0">
                <a:hlinkClick r:id="rId4"/>
              </a:rPr>
              <a:t>KindSpring</a:t>
            </a:r>
            <a:r>
              <a:rPr lang="en-CA" sz="1800" u="sng" dirty="0" smtClean="0">
                <a:hlinkClick r:id="rId4"/>
              </a:rPr>
              <a:t> - Make A Mindful Phone Call</a:t>
            </a:r>
            <a:endParaRPr lang="en-CA" sz="1800" dirty="0" smtClean="0"/>
          </a:p>
          <a:p>
            <a:pPr lvl="1"/>
            <a:r>
              <a:rPr lang="en-US" sz="1800" u="sng" dirty="0" smtClean="0">
                <a:hlinkClick r:id="rId5"/>
              </a:rPr>
              <a:t>Practice Digital Mindfulness</a:t>
            </a:r>
            <a:endParaRPr lang="en-US" sz="1800" dirty="0"/>
          </a:p>
          <a:p>
            <a:pPr lvl="1"/>
            <a:r>
              <a:rPr lang="en-US" sz="1800" u="sng" dirty="0" smtClean="0">
                <a:hlinkClick r:id="rId6"/>
              </a:rPr>
              <a:t>How </a:t>
            </a:r>
            <a:r>
              <a:rPr lang="en-US" sz="1800" u="sng" dirty="0">
                <a:hlinkClick r:id="rId6"/>
              </a:rPr>
              <a:t>to Practice Mindful </a:t>
            </a:r>
            <a:r>
              <a:rPr lang="en-US" sz="1800" u="sng" dirty="0" smtClean="0">
                <a:hlinkClick r:id="rId6"/>
              </a:rPr>
              <a:t>Emailing</a:t>
            </a:r>
            <a:r>
              <a:rPr lang="en-US" sz="1800" dirty="0" smtClean="0"/>
              <a:t> and </a:t>
            </a:r>
            <a:r>
              <a:rPr lang="en-US" sz="1800" dirty="0" smtClean="0">
                <a:hlinkClick r:id="rId7"/>
              </a:rPr>
              <a:t>How </a:t>
            </a:r>
            <a:r>
              <a:rPr lang="en-US" sz="1800" dirty="0">
                <a:hlinkClick r:id="rId7"/>
              </a:rPr>
              <a:t>to Manage Emails </a:t>
            </a:r>
            <a:r>
              <a:rPr lang="en-US" sz="1800" dirty="0" smtClean="0">
                <a:hlinkClick r:id="rId7"/>
              </a:rPr>
              <a:t>Mindfully</a:t>
            </a:r>
            <a:endParaRPr lang="en-CA" sz="1800" dirty="0" smtClean="0"/>
          </a:p>
          <a:p>
            <a:pPr lvl="1" fontAlgn="base"/>
            <a:r>
              <a:rPr lang="en-CA" sz="1800" dirty="0" smtClean="0"/>
              <a:t>Check the story of the Monkey and the Panda, use it as for inspiration: </a:t>
            </a:r>
            <a:r>
              <a:rPr lang="en-CA" sz="1800" u="sng" dirty="0" smtClean="0">
                <a:hlinkClick r:id="rId8"/>
              </a:rPr>
              <a:t>https://www.youtube.com/watch?v=5nsySCMH36s</a:t>
            </a:r>
            <a:r>
              <a:rPr lang="en-CA" sz="1800" u="sng" dirty="0" smtClean="0"/>
              <a:t> </a:t>
            </a:r>
            <a:endParaRPr lang="en-CA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5742" y="1025810"/>
            <a:ext cx="1288959" cy="9859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4580" y="3933056"/>
            <a:ext cx="2379285" cy="18002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961023" y="4045105"/>
            <a:ext cx="2265784" cy="2081058"/>
            <a:chOff x="5762600" y="3724206"/>
            <a:chExt cx="1967989" cy="1767597"/>
          </a:xfrm>
        </p:grpSpPr>
        <p:grpSp>
          <p:nvGrpSpPr>
            <p:cNvPr id="17" name="Group 16"/>
            <p:cNvGrpSpPr/>
            <p:nvPr/>
          </p:nvGrpSpPr>
          <p:grpSpPr>
            <a:xfrm>
              <a:off x="6766214" y="3856856"/>
              <a:ext cx="868685" cy="887106"/>
              <a:chOff x="4067944" y="4558118"/>
              <a:chExt cx="1228725" cy="1228725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67944" y="4558118"/>
                <a:ext cx="1228725" cy="1228725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3968" y="4725144"/>
                <a:ext cx="857790" cy="857790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8953" y="3724206"/>
              <a:ext cx="942975" cy="9429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2600" y="4376609"/>
              <a:ext cx="1967989" cy="1115194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00" y="3998018"/>
            <a:ext cx="1926840" cy="21487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69125" y="1560977"/>
            <a:ext cx="703088" cy="653224"/>
          </a:xfrm>
          <a:prstGeom prst="rect">
            <a:avLst/>
          </a:prstGeom>
        </p:spPr>
      </p:pic>
      <p:pic>
        <p:nvPicPr>
          <p:cNvPr id="20" name="Picture 4" descr="C:\Users\GonzalA1\AppData\Local\Microsoft\Windows\Temporary Internet Files\Content.IE5\3XXIV14Y\Movie-icon-2[1]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957" y="6220580"/>
            <a:ext cx="787808" cy="66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rgbClr val="7030A0"/>
                </a:solidFill>
              </a:rPr>
              <a:t>Reminder… </a:t>
            </a:r>
            <a:r>
              <a:rPr lang="en-US" sz="3600" dirty="0" smtClean="0">
                <a:solidFill>
                  <a:srgbClr val="7030A0"/>
                </a:solidFill>
              </a:rPr>
              <a:t/>
            </a:r>
            <a:br>
              <a:rPr lang="en-US" sz="3600" dirty="0" smtClean="0">
                <a:solidFill>
                  <a:srgbClr val="7030A0"/>
                </a:solidFill>
              </a:rPr>
            </a:br>
            <a:r>
              <a:rPr lang="en-CA" sz="3600" dirty="0" smtClean="0">
                <a:solidFill>
                  <a:srgbClr val="7030A0"/>
                </a:solidFill>
              </a:rPr>
              <a:t>Mindful </a:t>
            </a:r>
            <a:r>
              <a:rPr lang="en-CA" sz="3600" dirty="0">
                <a:solidFill>
                  <a:srgbClr val="7030A0"/>
                </a:solidFill>
              </a:rPr>
              <a:t>Cleaning Your Environment</a:t>
            </a:r>
          </a:p>
        </p:txBody>
      </p:sp>
    </p:spTree>
    <p:extLst>
      <p:ext uri="{BB962C8B-B14F-4D97-AF65-F5344CB8AC3E}">
        <p14:creationId xmlns:p14="http://schemas.microsoft.com/office/powerpoint/2010/main" val="156636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happy home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542" y="2070474"/>
            <a:ext cx="2177988" cy="158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txBody>
          <a:bodyPr>
            <a:normAutofit fontScale="90000"/>
          </a:bodyPr>
          <a:lstStyle/>
          <a:p>
            <a:r>
              <a:rPr lang="en-CA" sz="3600" dirty="0"/>
              <a:t>Your take away practice for week </a:t>
            </a:r>
            <a:r>
              <a:rPr lang="en-CA" sz="3600" dirty="0" smtClean="0"/>
              <a:t>5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691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CA" sz="2400" dirty="0" smtClean="0"/>
              <a:t>Connecting – Buddy System</a:t>
            </a:r>
            <a:endParaRPr lang="en-CA" sz="2000" dirty="0" smtClean="0"/>
          </a:p>
          <a:p>
            <a:pPr>
              <a:spcBef>
                <a:spcPts val="0"/>
              </a:spcBef>
            </a:pPr>
            <a:r>
              <a:rPr lang="en-CA" sz="2400" dirty="0" smtClean="0"/>
              <a:t>Gratitude Journaling – daily</a:t>
            </a:r>
          </a:p>
          <a:p>
            <a:pPr>
              <a:spcBef>
                <a:spcPts val="0"/>
              </a:spcBef>
            </a:pPr>
            <a:r>
              <a:rPr lang="en-CA" sz="2400" dirty="0" smtClean="0"/>
              <a:t>Practice up to 15 mins… chose one - daily</a:t>
            </a:r>
          </a:p>
          <a:p>
            <a:pPr lvl="1">
              <a:spcBef>
                <a:spcPts val="0"/>
              </a:spcBef>
            </a:pPr>
            <a:r>
              <a:rPr lang="en-CA" sz="2000" dirty="0">
                <a:solidFill>
                  <a:prstClr val="black"/>
                </a:solidFill>
              </a:rPr>
              <a:t>Body scan or Breathing</a:t>
            </a:r>
            <a:br>
              <a:rPr lang="en-CA" sz="2000" dirty="0">
                <a:solidFill>
                  <a:prstClr val="black"/>
                </a:solidFill>
              </a:rPr>
            </a:br>
            <a:r>
              <a:rPr lang="en-CA" sz="1200" dirty="0">
                <a:solidFill>
                  <a:prstClr val="black"/>
                </a:solidFill>
              </a:rPr>
              <a:t>15 </a:t>
            </a:r>
            <a:r>
              <a:rPr lang="en-CA" sz="1200" dirty="0" err="1">
                <a:solidFill>
                  <a:prstClr val="black"/>
                </a:solidFill>
              </a:rPr>
              <a:t>mins</a:t>
            </a:r>
            <a:r>
              <a:rPr lang="en-CA" sz="1200" dirty="0">
                <a:solidFill>
                  <a:prstClr val="black"/>
                </a:solidFill>
              </a:rPr>
              <a:t> – </a:t>
            </a:r>
            <a:r>
              <a:rPr lang="en-CA" sz="1200" dirty="0">
                <a:solidFill>
                  <a:srgbClr val="FF0000"/>
                </a:solidFill>
                <a:hlinkClick r:id="rId4"/>
              </a:rPr>
              <a:t>https://www.rightlifeproject.com/meditate</a:t>
            </a:r>
            <a:r>
              <a:rPr lang="en-CA" sz="1200" dirty="0">
                <a:solidFill>
                  <a:prstClr val="black"/>
                </a:solidFill>
              </a:rPr>
              <a:t> (may need to scroll down)</a:t>
            </a:r>
            <a:br>
              <a:rPr lang="en-CA" sz="1200" dirty="0">
                <a:solidFill>
                  <a:prstClr val="black"/>
                </a:solidFill>
              </a:rPr>
            </a:br>
            <a:r>
              <a:rPr lang="en-CA" sz="1200" dirty="0">
                <a:solidFill>
                  <a:prstClr val="black"/>
                </a:solidFill>
              </a:rPr>
              <a:t>15 </a:t>
            </a:r>
            <a:r>
              <a:rPr lang="en-CA" sz="1200" dirty="0" err="1">
                <a:solidFill>
                  <a:prstClr val="black"/>
                </a:solidFill>
              </a:rPr>
              <a:t>mins</a:t>
            </a:r>
            <a:r>
              <a:rPr lang="en-CA" sz="1200" dirty="0">
                <a:solidFill>
                  <a:prstClr val="black"/>
                </a:solidFill>
              </a:rPr>
              <a:t> – </a:t>
            </a:r>
            <a:r>
              <a:rPr lang="en-CA" sz="1200" dirty="0">
                <a:solidFill>
                  <a:srgbClr val="FF0000"/>
                </a:solidFill>
                <a:hlinkClick r:id="rId5"/>
              </a:rPr>
              <a:t>https://soundcloud.com/dharma-gus/15-min-body-scan-augusta-mbsr</a:t>
            </a:r>
            <a:r>
              <a:rPr lang="en-CA" sz="1200" dirty="0">
                <a:solidFill>
                  <a:srgbClr val="FF0000"/>
                </a:solidFill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en-CA" sz="2000" dirty="0" smtClean="0"/>
              <a:t>Self-compassion</a:t>
            </a:r>
            <a:br>
              <a:rPr lang="en-CA" sz="2000" dirty="0" smtClean="0"/>
            </a:br>
            <a:r>
              <a:rPr lang="en-CA" sz="1200" dirty="0" smtClean="0"/>
              <a:t>10 </a:t>
            </a:r>
            <a:r>
              <a:rPr lang="en-CA" sz="1200" dirty="0" err="1" smtClean="0"/>
              <a:t>mins</a:t>
            </a:r>
            <a:r>
              <a:rPr lang="en-CA" sz="1200" dirty="0" smtClean="0"/>
              <a:t> – </a:t>
            </a:r>
            <a:r>
              <a:rPr lang="en-CA" sz="1200" dirty="0" smtClean="0">
                <a:hlinkClick r:id="rId6"/>
              </a:rPr>
              <a:t>https://soundcloud.com/breathworks-mindfulness/mindfulness-for-women-track-5-self-compassion-meditation</a:t>
            </a:r>
            <a:r>
              <a:rPr lang="en-CA" sz="1200" dirty="0" smtClean="0"/>
              <a:t/>
            </a:r>
            <a:br>
              <a:rPr lang="en-CA" sz="1200" dirty="0" smtClean="0"/>
            </a:br>
            <a:r>
              <a:rPr lang="en-CA" sz="1200" dirty="0" smtClean="0"/>
              <a:t>10 </a:t>
            </a:r>
            <a:r>
              <a:rPr lang="en-CA" sz="1200" dirty="0" err="1" smtClean="0"/>
              <a:t>mins</a:t>
            </a:r>
            <a:r>
              <a:rPr lang="en-CA" sz="1200" dirty="0" smtClean="0"/>
              <a:t> – </a:t>
            </a:r>
            <a:r>
              <a:rPr lang="en-CA" sz="1200" dirty="0" smtClean="0">
                <a:hlinkClick r:id="rId7"/>
              </a:rPr>
              <a:t>https://soundcloud.com/user-640851605/self-compassion-giving-and-receiving-meditation-10-minutes</a:t>
            </a:r>
            <a:r>
              <a:rPr lang="en-CA" sz="1200" dirty="0" smtClean="0"/>
              <a:t>   </a:t>
            </a:r>
            <a:br>
              <a:rPr lang="en-CA" sz="1200" dirty="0" smtClean="0"/>
            </a:br>
            <a:r>
              <a:rPr lang="en-CA" sz="1200" dirty="0" smtClean="0"/>
              <a:t>15 </a:t>
            </a:r>
            <a:r>
              <a:rPr lang="en-CA" sz="1200" dirty="0" err="1" smtClean="0"/>
              <a:t>mins</a:t>
            </a:r>
            <a:r>
              <a:rPr lang="en-CA" sz="1200" dirty="0" smtClean="0"/>
              <a:t> – </a:t>
            </a:r>
            <a:r>
              <a:rPr lang="en-CA" sz="1200" dirty="0" smtClean="0">
                <a:hlinkClick r:id="rId8"/>
              </a:rPr>
              <a:t>https://soundcloud.com/mindfullivingcoach/self-compassion-meditation</a:t>
            </a:r>
            <a:r>
              <a:rPr lang="en-CA" sz="1200" dirty="0" smtClean="0"/>
              <a:t/>
            </a:r>
            <a:br>
              <a:rPr lang="en-CA" sz="1200" dirty="0" smtClean="0"/>
            </a:br>
            <a:r>
              <a:rPr lang="en-CA" sz="1200" dirty="0" smtClean="0"/>
              <a:t>15 </a:t>
            </a:r>
            <a:r>
              <a:rPr lang="en-CA" sz="1200" dirty="0" err="1" smtClean="0"/>
              <a:t>mins</a:t>
            </a:r>
            <a:r>
              <a:rPr lang="en-CA" sz="1200" dirty="0" smtClean="0"/>
              <a:t> – </a:t>
            </a:r>
            <a:r>
              <a:rPr lang="en-CA" sz="1200" dirty="0" smtClean="0">
                <a:hlinkClick r:id="rId9"/>
              </a:rPr>
              <a:t>https://soundcloud.com/awakeningcompassion/awakening-compassion-class-4</a:t>
            </a:r>
            <a:r>
              <a:rPr lang="en-CA" sz="1200" dirty="0" smtClean="0"/>
              <a:t>   </a:t>
            </a:r>
            <a:br>
              <a:rPr lang="en-CA" sz="1200" dirty="0" smtClean="0"/>
            </a:br>
            <a:r>
              <a:rPr lang="en-CA" sz="1200" dirty="0" smtClean="0"/>
              <a:t>20 </a:t>
            </a:r>
            <a:r>
              <a:rPr lang="en-CA" sz="1200" dirty="0" err="1" smtClean="0"/>
              <a:t>mins</a:t>
            </a:r>
            <a:r>
              <a:rPr lang="en-CA" sz="1200" dirty="0" smtClean="0"/>
              <a:t> – </a:t>
            </a:r>
            <a:r>
              <a:rPr lang="en-CA" sz="1200" dirty="0" smtClean="0">
                <a:hlinkClick r:id="rId10"/>
              </a:rPr>
              <a:t>http://self-compassion.org/wp-content/uploads/meditations/LKM.self-compassion.MP3 </a:t>
            </a:r>
            <a:endParaRPr lang="en-CA" sz="1200" dirty="0" smtClean="0"/>
          </a:p>
          <a:p>
            <a:pPr>
              <a:spcBef>
                <a:spcPts val="0"/>
              </a:spcBef>
            </a:pPr>
            <a:r>
              <a:rPr lang="en-CA" sz="2400" dirty="0" smtClean="0"/>
              <a:t>Apply </a:t>
            </a:r>
            <a:r>
              <a:rPr lang="en-CA" sz="2400" dirty="0"/>
              <a:t>the SCARF Model – as needed </a:t>
            </a:r>
            <a:endParaRPr lang="en-CA" sz="2400" dirty="0" smtClean="0"/>
          </a:p>
          <a:p>
            <a:pPr>
              <a:spcBef>
                <a:spcPts val="0"/>
              </a:spcBef>
            </a:pPr>
            <a:r>
              <a:rPr lang="en-CA" sz="2400" dirty="0" smtClean="0"/>
              <a:t>Technique </a:t>
            </a:r>
            <a:r>
              <a:rPr lang="en-CA" sz="2400" dirty="0"/>
              <a:t>- </a:t>
            </a:r>
            <a:r>
              <a:rPr lang="en-CA" sz="2400" dirty="0" err="1"/>
              <a:t>SiBerian</a:t>
            </a:r>
            <a:r>
              <a:rPr lang="en-CA" sz="2400" dirty="0"/>
              <a:t> North </a:t>
            </a:r>
            <a:r>
              <a:rPr lang="en-CA" sz="2400" dirty="0" err="1" smtClean="0"/>
              <a:t>RailRoad</a:t>
            </a:r>
            <a:endParaRPr lang="en-CA" sz="2400" dirty="0" smtClean="0"/>
          </a:p>
          <a:p>
            <a:pPr>
              <a:spcBef>
                <a:spcPts val="0"/>
              </a:spcBef>
            </a:pPr>
            <a:r>
              <a:rPr lang="en-CA" sz="2400" dirty="0"/>
              <a:t>Reminder… </a:t>
            </a:r>
            <a:r>
              <a:rPr lang="en-CA" sz="2400" dirty="0" smtClean="0"/>
              <a:t>Mindful </a:t>
            </a:r>
            <a:r>
              <a:rPr lang="en-CA" sz="2400" dirty="0"/>
              <a:t>Cleaning Your </a:t>
            </a:r>
            <a:r>
              <a:rPr lang="en-CA" sz="2400" dirty="0" smtClean="0"/>
              <a:t>Environment</a:t>
            </a:r>
            <a:endParaRPr lang="en-CA" sz="2400" dirty="0"/>
          </a:p>
          <a:p>
            <a:pPr>
              <a:spcBef>
                <a:spcPts val="0"/>
              </a:spcBef>
            </a:pPr>
            <a:r>
              <a:rPr lang="en-CA" sz="2400" dirty="0"/>
              <a:t>Reminder… Mindful – </a:t>
            </a:r>
            <a:r>
              <a:rPr lang="en-CA" sz="2400" dirty="0" smtClean="0"/>
              <a:t>self-compassion</a:t>
            </a:r>
            <a:endParaRPr lang="en-CA" sz="2400" dirty="0"/>
          </a:p>
        </p:txBody>
      </p:sp>
      <p:pic>
        <p:nvPicPr>
          <p:cNvPr id="3078" name="Picture 6" descr="Image result for happy homewor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3779"/>
            <a:ext cx="2439686" cy="179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40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Reflect</a:t>
            </a:r>
            <a:r>
              <a:rPr lang="fr-CA" dirty="0" smtClean="0"/>
              <a:t> about the 3 </a:t>
            </a:r>
            <a:r>
              <a:rPr lang="fr-CA" dirty="0" err="1" smtClean="0"/>
              <a:t>exercises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49A1-3E28-4EED-877C-2235D0A8D14E}" type="slidenum">
              <a:rPr lang="en-CA" smtClean="0"/>
              <a:pPr/>
              <a:t>14</a:t>
            </a:fld>
            <a:endParaRPr lang="en-CA" dirty="0"/>
          </a:p>
        </p:txBody>
      </p:sp>
      <p:grpSp>
        <p:nvGrpSpPr>
          <p:cNvPr id="5" name="Group 4"/>
          <p:cNvGrpSpPr/>
          <p:nvPr/>
        </p:nvGrpSpPr>
        <p:grpSpPr>
          <a:xfrm>
            <a:off x="4522519" y="2464132"/>
            <a:ext cx="2402918" cy="2618629"/>
            <a:chOff x="1691680" y="5343137"/>
            <a:chExt cx="803649" cy="8180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5343137"/>
              <a:ext cx="803649" cy="818086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773475" y="5471724"/>
              <a:ext cx="637262" cy="569132"/>
            </a:xfrm>
            <a:prstGeom prst="ellipse">
              <a:avLst/>
            </a:prstGeom>
            <a:solidFill>
              <a:srgbClr val="F8F8F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3315" y="3278146"/>
            <a:ext cx="2160712" cy="990600"/>
            <a:chOff x="467072" y="3117498"/>
            <a:chExt cx="2940769" cy="1287762"/>
          </a:xfrm>
        </p:grpSpPr>
        <p:pic>
          <p:nvPicPr>
            <p:cNvPr id="15" name="Picture 3" descr="C:\Users\Alejandro.Gonzalez\AppData\Local\Microsoft\Windows\Temporary Internet Files\Content.IE5\L1HBLIV8\pictures-that-look-like-letters-1409145976cmj[1].jp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67072" y="3117498"/>
              <a:ext cx="1416769" cy="1287762"/>
            </a:xfrm>
            <a:prstGeom prst="rect">
              <a:avLst/>
            </a:prstGeom>
            <a:noFill/>
          </p:spPr>
        </p:pic>
        <p:pic>
          <p:nvPicPr>
            <p:cNvPr id="16" name="Picture 5" descr="C:\Users\Alejandro.Gonzalez\AppData\Local\Microsoft\Windows\Temporary Internet Files\Content.IE5\1BVHMIKZ\amtrak-295512_640[1]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655985" y="3232170"/>
              <a:ext cx="1751856" cy="875928"/>
            </a:xfrm>
            <a:prstGeom prst="rect">
              <a:avLst/>
            </a:prstGeom>
            <a:noFill/>
          </p:spPr>
        </p:pic>
      </p:grpSp>
      <p:grpSp>
        <p:nvGrpSpPr>
          <p:cNvPr id="9" name="Group 8"/>
          <p:cNvGrpSpPr/>
          <p:nvPr/>
        </p:nvGrpSpPr>
        <p:grpSpPr>
          <a:xfrm>
            <a:off x="848845" y="1505848"/>
            <a:ext cx="2210986" cy="1537496"/>
            <a:chOff x="1126261" y="1342299"/>
            <a:chExt cx="2900521" cy="162544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26261" y="1359602"/>
              <a:ext cx="516804" cy="1608138"/>
            </a:xfrm>
            <a:prstGeom prst="rect">
              <a:avLst/>
            </a:prstGeom>
          </p:spPr>
        </p:pic>
        <p:pic>
          <p:nvPicPr>
            <p:cNvPr id="17" name="Picture 4" descr="http://www.edbatista.com/images/2010/03/SCARF_Model.jp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925" y="1342299"/>
              <a:ext cx="2360857" cy="1494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866962" y="4821984"/>
            <a:ext cx="2097065" cy="944150"/>
            <a:chOff x="866962" y="4821984"/>
            <a:chExt cx="2097065" cy="9441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45140" y="4908607"/>
              <a:ext cx="1018887" cy="770904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866962" y="4821984"/>
              <a:ext cx="946448" cy="944150"/>
              <a:chOff x="1115917" y="2424130"/>
              <a:chExt cx="2481406" cy="2481406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115917" y="2424130"/>
                <a:ext cx="2481406" cy="2481406"/>
              </a:xfrm>
              <a:prstGeom prst="rect">
                <a:avLst/>
              </a:prstGeom>
            </p:spPr>
          </p:pic>
          <p:pic>
            <p:nvPicPr>
              <p:cNvPr id="20" name="Picture 2" descr="Friends Friendship - Free vector graphic on Pixabay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970" y="3383389"/>
                <a:ext cx="1179301" cy="10318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3313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13445" y="5157192"/>
            <a:ext cx="61172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800" dirty="0">
                <a:solidFill>
                  <a:srgbClr val="000000"/>
                </a:solidFill>
              </a:rPr>
              <a:t>Be Mindful, Be </a:t>
            </a:r>
            <a:r>
              <a:rPr lang="en-CA" sz="2800" dirty="0" smtClean="0">
                <a:solidFill>
                  <a:srgbClr val="000000"/>
                </a:solidFill>
              </a:rPr>
              <a:t>Happy / </a:t>
            </a:r>
          </a:p>
          <a:p>
            <a:pPr algn="ctr"/>
            <a:r>
              <a:rPr lang="fr-FR" sz="2800" dirty="0" smtClean="0">
                <a:solidFill>
                  <a:schemeClr val="accent3"/>
                </a:solidFill>
              </a:rPr>
              <a:t>Prenez pleine-conscience</a:t>
            </a:r>
            <a:r>
              <a:rPr lang="fr-FR" sz="2800" dirty="0">
                <a:solidFill>
                  <a:schemeClr val="accent3"/>
                </a:solidFill>
              </a:rPr>
              <a:t>, soyez heureux</a:t>
            </a:r>
            <a:endParaRPr lang="en-CA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" y="116632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3893">
            <a:off x="3395734" y="401957"/>
            <a:ext cx="23526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3608" y="638132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92125">
              <a:buNone/>
              <a:tabLst>
                <a:tab pos="3317875" algn="ctr"/>
                <a:tab pos="7267575" algn="r"/>
              </a:tabLst>
            </a:pPr>
            <a:r>
              <a:rPr lang="en-CA" dirty="0"/>
              <a:t>Alejandro </a:t>
            </a:r>
            <a:r>
              <a:rPr lang="en-CA" dirty="0" smtClean="0"/>
              <a:t>Gonzalez 		</a:t>
            </a:r>
            <a:r>
              <a:rPr lang="en-CA" dirty="0" smtClean="0">
                <a:hlinkClick r:id="rId5"/>
              </a:rPr>
              <a:t>https</a:t>
            </a:r>
            <a:r>
              <a:rPr lang="en-CA" dirty="0">
                <a:hlinkClick r:id="rId5"/>
              </a:rPr>
              <a:t>://</a:t>
            </a:r>
            <a:r>
              <a:rPr lang="en-CA" dirty="0" smtClean="0">
                <a:hlinkClick r:id="rId5"/>
              </a:rPr>
              <a:t>gcconnex.gc.ca/profile/alejgonz</a:t>
            </a:r>
            <a:r>
              <a:rPr lang="en-CA" dirty="0" smtClean="0"/>
              <a:t> 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60273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Mindful Change Leadership Development Program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Week 5 (of 8)</a:t>
            </a:r>
          </a:p>
          <a:p>
            <a:r>
              <a:rPr lang="en-US" dirty="0" smtClean="0"/>
              <a:t>24 May 2021</a:t>
            </a:r>
          </a:p>
        </p:txBody>
      </p:sp>
    </p:spTree>
    <p:extLst>
      <p:ext uri="{BB962C8B-B14F-4D97-AF65-F5344CB8AC3E}">
        <p14:creationId xmlns:p14="http://schemas.microsoft.com/office/powerpoint/2010/main" val="92239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en-CA" sz="2800" dirty="0"/>
              <a:t>Mindful </a:t>
            </a:r>
            <a:r>
              <a:rPr lang="en-CA" sz="2800" dirty="0" smtClean="0"/>
              <a:t>Self-Compassion </a:t>
            </a:r>
            <a:r>
              <a:rPr lang="en-CA" sz="2800" dirty="0"/>
              <a:t>Exercise – </a:t>
            </a:r>
            <a:r>
              <a:rPr lang="en-CA" sz="2800" dirty="0" smtClean="0"/>
              <a:t>Centering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4581525" y="2231588"/>
            <a:ext cx="2742809" cy="2385298"/>
            <a:chOff x="4562475" y="2058351"/>
            <a:chExt cx="2742809" cy="2385298"/>
          </a:xfrm>
        </p:grpSpPr>
        <p:pic>
          <p:nvPicPr>
            <p:cNvPr id="3083" name="Picture 11" descr="C:\Users\GonzalA1\AppData\Local\Microsoft\Windows\Temporary Internet Files\Content.IE5\NVPVLCXB\Double_spirale.svg[1]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058351"/>
              <a:ext cx="2229228" cy="2385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C:\Users\GonzalA1\AppData\Local\Microsoft\Windows\Temporary Internet Files\Content.IE5\NVPVLCXB\blockpage[1]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475" y="3424237"/>
              <a:ext cx="19050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" name="Picture 7" descr="C:\Users\GonzalA1\AppData\Local\Microsoft\Windows\Temporary Internet Files\Content.IE5\K2UFS5M4\Spiral-Confetti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171315"/>
              <a:ext cx="2165716" cy="2127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44" y="2137601"/>
            <a:ext cx="3178565" cy="25732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63688" y="6093296"/>
            <a:ext cx="55606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31649">
              <a:defRPr/>
            </a:pPr>
            <a:r>
              <a:rPr lang="en-CA" sz="1400" dirty="0"/>
              <a:t>Mindful breathing </a:t>
            </a:r>
            <a:r>
              <a:rPr lang="en-CA" sz="1400" dirty="0">
                <a:hlinkClick r:id="rId8"/>
              </a:rPr>
              <a:t>https://www.youtube.com/watch?v=ZE-r-x2T4ok</a:t>
            </a:r>
            <a:r>
              <a:rPr lang="en-CA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56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/>
              <a:t>Insigths</a:t>
            </a:r>
            <a:r>
              <a:rPr lang="en-US" dirty="0" smtClean="0"/>
              <a:t> </a:t>
            </a:r>
            <a:r>
              <a:rPr lang="en-US" dirty="0"/>
              <a:t>from last </a:t>
            </a:r>
            <a:r>
              <a:rPr lang="en-US" dirty="0" smtClean="0"/>
              <a:t>week</a:t>
            </a:r>
            <a:r>
              <a:rPr lang="en-US" sz="3600" dirty="0" smtClean="0"/>
              <a:t>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54" y="2018428"/>
            <a:ext cx="6692887" cy="227054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Your </a:t>
            </a:r>
            <a:r>
              <a:rPr lang="en-CA" b="1" i="1" dirty="0" smtClean="0">
                <a:latin typeface="Bradley Hand ITC" panose="03070402050302030203" pitchFamily="66" charset="0"/>
              </a:rPr>
              <a:t>Buddy </a:t>
            </a:r>
            <a:r>
              <a:rPr lang="en-CA" b="1" i="1" dirty="0">
                <a:latin typeface="Bradley Hand ITC" panose="03070402050302030203" pitchFamily="66" charset="0"/>
              </a:rPr>
              <a:t>System 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/>
              <a:t>Your </a:t>
            </a:r>
            <a:r>
              <a:rPr lang="en-US" dirty="0" smtClean="0"/>
              <a:t>practice :</a:t>
            </a:r>
          </a:p>
        </p:txBody>
      </p:sp>
      <p:pic>
        <p:nvPicPr>
          <p:cNvPr id="2052" name="Picture 4" descr="C:\Users\GonzalA1\AppData\Local\Microsoft\Windows\Temporary Internet Files\Content.IE5\3XXIV14Y\1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240" y="188640"/>
            <a:ext cx="1950720" cy="188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5437">
            <a:off x="4285399" y="1673074"/>
            <a:ext cx="1172680" cy="120903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53093" y="5601592"/>
            <a:ext cx="2345697" cy="1012198"/>
            <a:chOff x="614113" y="5343137"/>
            <a:chExt cx="1881216" cy="81808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5343137"/>
              <a:ext cx="803649" cy="818086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1773475" y="5471724"/>
              <a:ext cx="637262" cy="569132"/>
            </a:xfrm>
            <a:prstGeom prst="ellipse">
              <a:avLst/>
            </a:prstGeom>
            <a:solidFill>
              <a:srgbClr val="F8F8F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4113" y="5565614"/>
              <a:ext cx="957916" cy="373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 smtClean="0"/>
                <a:t>Plenary </a:t>
              </a:r>
              <a:endParaRPr lang="en-CA" sz="2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761" y="4053320"/>
            <a:ext cx="1092677" cy="10052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461" y="3885014"/>
            <a:ext cx="1488592" cy="1205120"/>
          </a:xfrm>
          <a:prstGeom prst="rect">
            <a:avLst/>
          </a:prstGeom>
        </p:spPr>
      </p:pic>
      <p:pic>
        <p:nvPicPr>
          <p:cNvPr id="20" name="Picture 6" descr="C:\Users\GonzalA1\AppData\Local\Microsoft\Windows\Temporary Internet Files\Content.IE5\H7G048II\촉촉한피부1[1]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380" y="3865121"/>
            <a:ext cx="1348425" cy="13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87454" y="4040408"/>
            <a:ext cx="1182018" cy="894331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481605" y="3792244"/>
            <a:ext cx="1183043" cy="1390660"/>
            <a:chOff x="1115917" y="2424130"/>
            <a:chExt cx="2481406" cy="248140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15917" y="2424130"/>
              <a:ext cx="2481406" cy="2481406"/>
            </a:xfrm>
            <a:prstGeom prst="rect">
              <a:avLst/>
            </a:prstGeom>
          </p:spPr>
        </p:pic>
        <p:pic>
          <p:nvPicPr>
            <p:cNvPr id="30" name="Picture 2" descr="Friends Friendship - Free vector graphic on Pixabay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6970" y="3383389"/>
              <a:ext cx="1179301" cy="1031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64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Poll Results from Last Week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1200"/>
              </a:spcBef>
            </a:pPr>
            <a:r>
              <a:rPr lang="en-US" sz="2400" dirty="0"/>
              <a:t>Q1.I have done my daily mindfulness practice, either body 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scan</a:t>
            </a:r>
            <a:r>
              <a:rPr lang="en-US" sz="2400" dirty="0"/>
              <a:t> or breathing exercises…</a:t>
            </a:r>
          </a:p>
          <a:p>
            <a:pPr lvl="0">
              <a:spcBef>
                <a:spcPts val="1200"/>
              </a:spcBef>
            </a:pPr>
            <a:r>
              <a:rPr lang="en-US" sz="2400" dirty="0"/>
              <a:t>Q2.The daily mindfulness practice I do, either body scan or 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breathing</a:t>
            </a:r>
            <a:r>
              <a:rPr lang="en-US" sz="2400" dirty="0"/>
              <a:t> exercises, I do it for…</a:t>
            </a:r>
          </a:p>
          <a:p>
            <a:pPr lvl="0">
              <a:spcBef>
                <a:spcPts val="1200"/>
              </a:spcBef>
            </a:pPr>
            <a:r>
              <a:rPr lang="en-US" sz="2400" dirty="0"/>
              <a:t>Q3.I have done my daily gratitude journaling...</a:t>
            </a:r>
          </a:p>
          <a:p>
            <a:pPr lvl="0">
              <a:spcBef>
                <a:spcPts val="1200"/>
              </a:spcBef>
            </a:pPr>
            <a:r>
              <a:rPr lang="en-US" sz="2400" dirty="0"/>
              <a:t>Q4.I have been connecting with my Buddy System...</a:t>
            </a:r>
          </a:p>
          <a:p>
            <a:pPr lvl="0">
              <a:spcBef>
                <a:spcPts val="1200"/>
              </a:spcBef>
            </a:pPr>
            <a:r>
              <a:rPr lang="en-US" sz="2400" dirty="0"/>
              <a:t>Q5.What I have liked the most about these sessions is...</a:t>
            </a:r>
          </a:p>
          <a:p>
            <a:pPr lvl="0">
              <a:spcBef>
                <a:spcPts val="1200"/>
              </a:spcBef>
            </a:pPr>
            <a:r>
              <a:rPr lang="en-US" sz="2400" dirty="0"/>
              <a:t>Q6.Any additional comment you may want to share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653093" y="5601592"/>
            <a:ext cx="2345697" cy="1012198"/>
            <a:chOff x="614113" y="5343137"/>
            <a:chExt cx="1881216" cy="81808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5343137"/>
              <a:ext cx="803649" cy="818086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1773475" y="5471724"/>
              <a:ext cx="637262" cy="569132"/>
            </a:xfrm>
            <a:prstGeom prst="ellipse">
              <a:avLst/>
            </a:prstGeom>
            <a:solidFill>
              <a:srgbClr val="F8F8F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4113" y="5565614"/>
              <a:ext cx="957916" cy="373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 smtClean="0"/>
                <a:t>Plenary </a:t>
              </a:r>
              <a:endParaRPr lang="en-CA" sz="2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993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127">
            <a:off x="6210323" y="165467"/>
            <a:ext cx="1819157" cy="1955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Agenda – </a:t>
            </a:r>
            <a:r>
              <a:rPr lang="en-US" dirty="0" smtClean="0"/>
              <a:t>week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Centering breathing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exercise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Debrief from last week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Today’s session </a:t>
            </a:r>
            <a:r>
              <a:rPr lang="en-US" dirty="0" smtClean="0"/>
              <a:t>intentions:</a:t>
            </a:r>
            <a:br>
              <a:rPr lang="en-US" dirty="0" smtClean="0"/>
            </a:br>
            <a:r>
              <a:rPr lang="en-CA" dirty="0"/>
              <a:t>Compassion, Clarity, Creativity</a:t>
            </a:r>
            <a:endParaRPr lang="en-US" dirty="0" smtClean="0"/>
          </a:p>
          <a:p>
            <a:r>
              <a:rPr lang="en-US" dirty="0"/>
              <a:t>The SCARF </a:t>
            </a:r>
            <a:r>
              <a:rPr lang="en-US" dirty="0" smtClean="0"/>
              <a:t>model</a:t>
            </a:r>
          </a:p>
          <a:p>
            <a:r>
              <a:rPr lang="en-CA" dirty="0"/>
              <a:t>Technique - </a:t>
            </a:r>
            <a:r>
              <a:rPr lang="en-CA" dirty="0" err="1"/>
              <a:t>SiBerian</a:t>
            </a:r>
            <a:r>
              <a:rPr lang="en-CA" dirty="0"/>
              <a:t> North </a:t>
            </a:r>
            <a:r>
              <a:rPr lang="en-CA" dirty="0" err="1"/>
              <a:t>RailRoad</a:t>
            </a:r>
            <a:endParaRPr lang="en-US" dirty="0"/>
          </a:p>
          <a:p>
            <a:r>
              <a:rPr lang="en-US" dirty="0" smtClean="0"/>
              <a:t>Your take away assignment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edbatista.com/images/2010/03/SCARF_Mod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732" y="74417"/>
            <a:ext cx="4608512" cy="291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5" y="704255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SCARF</a:t>
            </a:r>
            <a:br>
              <a:rPr lang="en-CA" dirty="0" smtClean="0"/>
            </a:br>
            <a:r>
              <a:rPr lang="en-CA" dirty="0" smtClean="0"/>
              <a:t>Model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95" y="3429000"/>
            <a:ext cx="8435280" cy="2851349"/>
          </a:xfrm>
        </p:spPr>
        <p:txBody>
          <a:bodyPr>
            <a:noAutofit/>
          </a:bodyPr>
          <a:lstStyle/>
          <a:p>
            <a:pPr fontAlgn="base"/>
            <a:r>
              <a:rPr lang="en-US" sz="2400" b="1" dirty="0"/>
              <a:t>Status</a:t>
            </a:r>
            <a:r>
              <a:rPr lang="en-US" sz="2400" dirty="0"/>
              <a:t> is about relative </a:t>
            </a:r>
            <a:r>
              <a:rPr lang="en-US" sz="2400" dirty="0" smtClean="0"/>
              <a:t>importance </a:t>
            </a:r>
            <a:r>
              <a:rPr lang="en-US" sz="2400" dirty="0"/>
              <a:t>to others.</a:t>
            </a:r>
          </a:p>
          <a:p>
            <a:pPr fontAlgn="base"/>
            <a:r>
              <a:rPr lang="en-US" sz="2400" b="1" dirty="0"/>
              <a:t>Certainty</a:t>
            </a:r>
            <a:r>
              <a:rPr lang="en-US" sz="2400" dirty="0"/>
              <a:t> concerns being </a:t>
            </a:r>
            <a:r>
              <a:rPr lang="en-US" sz="2400" dirty="0" smtClean="0"/>
              <a:t>able </a:t>
            </a:r>
            <a:r>
              <a:rPr lang="en-US" sz="2400" dirty="0"/>
              <a:t>to predict the future.</a:t>
            </a:r>
          </a:p>
          <a:p>
            <a:pPr fontAlgn="base"/>
            <a:r>
              <a:rPr lang="en-US" sz="2400" b="1" dirty="0"/>
              <a:t>Autonomy</a:t>
            </a:r>
            <a:r>
              <a:rPr lang="en-US" sz="2400" dirty="0"/>
              <a:t> provides a sense </a:t>
            </a:r>
            <a:r>
              <a:rPr lang="en-US" sz="2400" dirty="0" smtClean="0"/>
              <a:t>of </a:t>
            </a:r>
            <a:r>
              <a:rPr lang="en-US" sz="2400" dirty="0"/>
              <a:t>control over events.</a:t>
            </a:r>
          </a:p>
          <a:p>
            <a:pPr fontAlgn="base"/>
            <a:r>
              <a:rPr lang="en-US" sz="2400" b="1" dirty="0"/>
              <a:t>Relatedness</a:t>
            </a:r>
            <a:r>
              <a:rPr lang="en-US" sz="2400" dirty="0"/>
              <a:t> is a sense of safety with others – of friend rather than foe.</a:t>
            </a:r>
          </a:p>
          <a:p>
            <a:pPr fontAlgn="base"/>
            <a:r>
              <a:rPr lang="en-US" sz="2400" b="1" dirty="0"/>
              <a:t>Fairness</a:t>
            </a:r>
            <a:r>
              <a:rPr lang="en-US" sz="2400" dirty="0"/>
              <a:t> is a perception of fair exchanges between people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630460" y="6280349"/>
            <a:ext cx="31494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>
                <a:hlinkClick r:id="rId4"/>
              </a:rPr>
              <a:t>http://</a:t>
            </a:r>
            <a:r>
              <a:rPr lang="en-CA" sz="1200" dirty="0" smtClean="0">
                <a:hlinkClick r:id="rId4"/>
              </a:rPr>
              <a:t>www.edbatista.com/2010/03/scarf.html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5562" y="668734"/>
            <a:ext cx="516804" cy="160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8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SCARF Model – Some Examples of Actions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04056"/>
          </a:xfrm>
        </p:spPr>
        <p:txBody>
          <a:bodyPr>
            <a:normAutofit/>
          </a:bodyPr>
          <a:lstStyle/>
          <a:p>
            <a:pPr fontAlgn="base"/>
            <a:r>
              <a:rPr lang="en-US" sz="1600" dirty="0" smtClean="0">
                <a:solidFill>
                  <a:srgbClr val="303030"/>
                </a:solidFill>
                <a:latin typeface="Oswald"/>
              </a:rPr>
              <a:t>That </a:t>
            </a:r>
            <a:r>
              <a:rPr lang="en-US" sz="1600" dirty="0">
                <a:solidFill>
                  <a:srgbClr val="303030"/>
                </a:solidFill>
                <a:latin typeface="Oswald"/>
              </a:rPr>
              <a:t>can evoke either a threat response or a reward response:</a:t>
            </a:r>
          </a:p>
        </p:txBody>
      </p:sp>
      <p:pic>
        <p:nvPicPr>
          <p:cNvPr id="1030" name="Picture 6" descr="https://www.jvracademy.co.za/wp-content/uploads/2013/05/SCARF-tab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24" y="1556792"/>
            <a:ext cx="777081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7257" y="6511181"/>
            <a:ext cx="48948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hlinkClick r:id="rId4"/>
              </a:rPr>
              <a:t>https://www.psychologyafrica.com/2013/05/when-leaders-use-their-brain</a:t>
            </a:r>
            <a:r>
              <a:rPr lang="en-CA" sz="1200" dirty="0" smtClean="0">
                <a:hlinkClick r:id="rId4"/>
              </a:rPr>
              <a:t>/</a:t>
            </a:r>
            <a:r>
              <a:rPr lang="en-CA" sz="1200" dirty="0" smtClean="0"/>
              <a:t> 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295220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4776"/>
          <a:stretch/>
        </p:blipFill>
        <p:spPr>
          <a:xfrm>
            <a:off x="179512" y="476672"/>
            <a:ext cx="8787417" cy="5154888"/>
          </a:xfrm>
          <a:prstGeom prst="rect">
            <a:avLst/>
          </a:prstGeom>
        </p:spPr>
      </p:pic>
      <p:pic>
        <p:nvPicPr>
          <p:cNvPr id="5" name="Picture 4" descr="C:\Users\GonzalA1\AppData\Local\Microsoft\Windows\Temporary Internet Files\Content.IE5\3XXIV14Y\Movie-icon-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172844"/>
            <a:ext cx="787808" cy="66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36532" y="641183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>
              <a:defRPr/>
            </a:pPr>
            <a:r>
              <a:rPr lang="en-CA" sz="1200" dirty="0">
                <a:hlinkClick r:id="rId5"/>
              </a:rPr>
              <a:t>https://www.youtube.com/watch?v=hNAcCc1oWR4</a:t>
            </a:r>
            <a:r>
              <a:rPr lang="en-CA" sz="1200" dirty="0"/>
              <a:t> </a:t>
            </a:r>
          </a:p>
          <a:p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4092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2802</TotalTime>
  <Words>1377</Words>
  <Application>Microsoft Office PowerPoint</Application>
  <PresentationFormat>On-screen Show (4:3)</PresentationFormat>
  <Paragraphs>203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Bradley Hand ITC</vt:lpstr>
      <vt:lpstr>Calibri</vt:lpstr>
      <vt:lpstr>Oswald</vt:lpstr>
      <vt:lpstr>Verdana</vt:lpstr>
      <vt:lpstr>1_Office Theme</vt:lpstr>
      <vt:lpstr>PowerPoint Presentation</vt:lpstr>
      <vt:lpstr>Mindful Change Leadership Development Program</vt:lpstr>
      <vt:lpstr>Mindful Self-Compassion Exercise – Centering</vt:lpstr>
      <vt:lpstr>Insigths from last week (4)</vt:lpstr>
      <vt:lpstr>Poll Results from Last Week (4)</vt:lpstr>
      <vt:lpstr>Agenda – week 5</vt:lpstr>
      <vt:lpstr>SCARF Model</vt:lpstr>
      <vt:lpstr>SCARF Model – Some Examples of Actions</vt:lpstr>
      <vt:lpstr>PowerPoint Presentation</vt:lpstr>
      <vt:lpstr>Technique – SBN-RR</vt:lpstr>
      <vt:lpstr>Reminder… Mindful – self-compassion</vt:lpstr>
      <vt:lpstr>Reminder…  Mindful Cleaning Your Environment</vt:lpstr>
      <vt:lpstr>Your take away practice for week 5</vt:lpstr>
      <vt:lpstr>Reflect about the 3 exercises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CIC</dc:creator>
  <cp:lastModifiedBy>Gonzalez, Alejandro</cp:lastModifiedBy>
  <cp:revision>348</cp:revision>
  <cp:lastPrinted>2016-05-02T17:15:08Z</cp:lastPrinted>
  <dcterms:created xsi:type="dcterms:W3CDTF">2015-04-14T20:39:51Z</dcterms:created>
  <dcterms:modified xsi:type="dcterms:W3CDTF">2022-05-20T13:06:35Z</dcterms:modified>
</cp:coreProperties>
</file>