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18"/>
  </p:notesMasterIdLst>
  <p:handoutMasterIdLst>
    <p:handoutMasterId r:id="rId19"/>
  </p:handoutMasterIdLst>
  <p:sldIdLst>
    <p:sldId id="325" r:id="rId2"/>
    <p:sldId id="299" r:id="rId3"/>
    <p:sldId id="362" r:id="rId4"/>
    <p:sldId id="358" r:id="rId5"/>
    <p:sldId id="278" r:id="rId6"/>
    <p:sldId id="375" r:id="rId7"/>
    <p:sldId id="346" r:id="rId8"/>
    <p:sldId id="351" r:id="rId9"/>
    <p:sldId id="349" r:id="rId10"/>
    <p:sldId id="343" r:id="rId11"/>
    <p:sldId id="345" r:id="rId12"/>
    <p:sldId id="347" r:id="rId13"/>
    <p:sldId id="356" r:id="rId14"/>
    <p:sldId id="360" r:id="rId15"/>
    <p:sldId id="355" r:id="rId16"/>
    <p:sldId id="337"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95" autoAdjust="0"/>
    <p:restoredTop sz="49205" autoAdjust="0"/>
  </p:normalViewPr>
  <p:slideViewPr>
    <p:cSldViewPr snapToObjects="1" showGuides="1">
      <p:cViewPr varScale="1">
        <p:scale>
          <a:sx n="81" d="100"/>
          <a:sy n="81" d="100"/>
        </p:scale>
        <p:origin x="62" y="408"/>
      </p:cViewPr>
      <p:guideLst>
        <p:guide orient="horz" pos="2160"/>
        <p:guide pos="3840"/>
      </p:guideLst>
    </p:cSldViewPr>
  </p:slideViewPr>
  <p:outlineViewPr>
    <p:cViewPr>
      <p:scale>
        <a:sx n="33" d="100"/>
        <a:sy n="33" d="100"/>
      </p:scale>
      <p:origin x="0" y="-7742"/>
    </p:cViewPr>
  </p:outlineViewPr>
  <p:notesTextViewPr>
    <p:cViewPr>
      <p:scale>
        <a:sx n="125" d="100"/>
        <a:sy n="125" d="100"/>
      </p:scale>
      <p:origin x="0" y="-226"/>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6/4/2025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6/4/2025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ell.blogs.nytimes.com/2015/01/19/writing-your-way-to-happiness/?ref=health&amp;_r=1"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orbes.com/sites/hennainam/2017/04/02/to-be-an-effective-leader-keep-a-leadership-journal/#5b82f9e03b4d"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knowledge.wharton.upenn.edu/article/making-big-small-decision-meditation-can-help/"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dharmawisdom.org/decision-time/"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rtofliving.org/meditation/meditation-for-you/meditation-for-better-decision-makin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artofliving.org/us-en/meditation/meditation-for-you/meditation-for-better-decision-making"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rchive.org/details/LovingKindness15Minsb"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youtube.com/watch?v=BonEFMBBUb0" TargetMode="External"/><Relationship Id="rId4" Type="http://schemas.openxmlformats.org/officeDocument/2006/relationships/hyperlink" Target="https://archive.org/download/LovingKindness15Minsb/Loving%20Kindness%2015%20minsb.mp3"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oundcloud.com/mindfullivingcoach/self-compassion-meditation" TargetMode="External"/><Relationship Id="rId7" Type="http://schemas.openxmlformats.org/officeDocument/2006/relationships/hyperlink" Target="https://www.tarabrach.com/meditation-loving-presence-2/"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archive.org/details/LovingKindness15Minsb" TargetMode="External"/><Relationship Id="rId5" Type="http://schemas.openxmlformats.org/officeDocument/2006/relationships/hyperlink" Target="http://self-compassion.org/wp-content/uploads/meditations/LKM.self-compassion.MP3" TargetMode="External"/><Relationship Id="rId4" Type="http://schemas.openxmlformats.org/officeDocument/2006/relationships/hyperlink" Target="https://soundcloud.com/awakeningcompassion/awakening-compassion-class-4"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s57sce71zNI"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ositivepsychology.com/mindful-walking/#practic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siyli.org/mindful-walking/"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luenotes.anz.com/posts/2017/04/emotional-intelligence-a-core-leadership-skil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bilan.ch/opinions/david-fiorucci/leadership-et-intelligence-emotionnelle-une-cle-pour-devenir-un-leader-inspirant"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onyrobbins.com/mind-meaning/compassion-vs-empathy/"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businessinsider.com/why-empathy-is-key-to-effective-leadership-2017-4"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hbr.org/2017/02/emotional-intelligence-has-12-elements-which-do-you-need-to-work-on"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youtube.com/watch?v=s57sce71zNI" TargetMode="External"/><Relationship Id="rId4" Type="http://schemas.openxmlformats.org/officeDocument/2006/relationships/hyperlink" Target="https://www.tsw.co.uk/blog/leadership-and-management/daniel-goleman-emotional-intelligenc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12937">
              <a:defRPr/>
            </a:pPr>
            <a:r>
              <a:rPr lang="fr-CA" dirty="0"/>
              <a:t>Leanne:</a:t>
            </a:r>
          </a:p>
          <a:p>
            <a:pPr defTabSz="912937">
              <a:defRPr/>
            </a:pPr>
            <a:endParaRPr lang="fr-CA" dirty="0"/>
          </a:p>
          <a:p>
            <a:pPr defTabSz="912937">
              <a:defRPr/>
            </a:pPr>
            <a:r>
              <a:rPr lang="fr-CA" dirty="0"/>
              <a:t>« </a:t>
            </a:r>
            <a:r>
              <a:rPr lang="fr-FR" dirty="0"/>
              <a:t>Vous savez maintenant que vous pouvez exprimer vos commentaires ou poser vos questions dans la langue officielle</a:t>
            </a:r>
            <a:r>
              <a:rPr lang="fr-FR" baseline="0" dirty="0"/>
              <a:t> de votre choix</a:t>
            </a:r>
            <a:r>
              <a:rPr lang="fr-CA" dirty="0"/>
              <a:t> »</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can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600"/>
              </a:spcBef>
              <a:spcAft>
                <a:spcPts val="300"/>
              </a:spcAft>
              <a:buClrTx/>
              <a:buSzTx/>
              <a:buFontTx/>
              <a:buNone/>
              <a:tabLst/>
              <a:defRPr/>
            </a:pPr>
            <a:r>
              <a:rPr lang="en-US" sz="1400" dirty="0"/>
              <a:t>Casey-Marie</a:t>
            </a:r>
          </a:p>
          <a:p>
            <a:pPr>
              <a:spcBef>
                <a:spcPts val="600"/>
              </a:spcBef>
              <a:spcAft>
                <a:spcPts val="300"/>
              </a:spcAft>
            </a:pPr>
            <a:endParaRPr lang="en-US" sz="1300" dirty="0"/>
          </a:p>
          <a:p>
            <a:pPr>
              <a:spcBef>
                <a:spcPts val="600"/>
              </a:spcBef>
              <a:spcAft>
                <a:spcPts val="300"/>
              </a:spcAft>
            </a:pPr>
            <a:r>
              <a:rPr lang="en-US" sz="1300" dirty="0"/>
              <a:t>(read a few bullets, then the quote on the right)</a:t>
            </a:r>
          </a:p>
          <a:p>
            <a:pPr>
              <a:spcBef>
                <a:spcPts val="600"/>
              </a:spcBef>
              <a:spcAft>
                <a:spcPts val="300"/>
              </a:spcAft>
            </a:pPr>
            <a:endParaRPr lang="en-US" sz="1300" dirty="0"/>
          </a:p>
          <a:p>
            <a:pPr>
              <a:spcBef>
                <a:spcPts val="600"/>
              </a:spcBef>
              <a:spcAft>
                <a:spcPts val="300"/>
              </a:spcAft>
            </a:pPr>
            <a:r>
              <a:rPr lang="en-US" sz="1300" dirty="0"/>
              <a:t>Any questions anyone?</a:t>
            </a:r>
          </a:p>
          <a:p>
            <a:pPr>
              <a:spcBef>
                <a:spcPts val="600"/>
              </a:spcBef>
              <a:spcAft>
                <a:spcPts val="300"/>
              </a:spcAft>
            </a:pPr>
            <a:r>
              <a:rPr lang="en-US" sz="1300" dirty="0"/>
              <a:t>(if nobody has a question, perhaps read one/two with the **</a:t>
            </a:r>
          </a:p>
          <a:p>
            <a:pPr>
              <a:spcBef>
                <a:spcPts val="600"/>
              </a:spcBef>
              <a:spcAft>
                <a:spcPts val="300"/>
              </a:spcAft>
            </a:pPr>
            <a:r>
              <a:rPr lang="en-US" sz="1300" dirty="0"/>
              <a:t>if someone has a question regarding the list, read from the text)</a:t>
            </a:r>
          </a:p>
          <a:p>
            <a:pPr>
              <a:spcBef>
                <a:spcPts val="600"/>
              </a:spcBef>
              <a:spcAft>
                <a:spcPts val="300"/>
              </a:spcAft>
            </a:pPr>
            <a:endParaRPr lang="en-US" sz="1300" dirty="0"/>
          </a:p>
          <a:p>
            <a:pPr fontAlgn="base"/>
            <a:r>
              <a:rPr lang="en-US" sz="1200" b="1" i="0" kern="1200" dirty="0">
                <a:solidFill>
                  <a:schemeClr val="tx1"/>
                </a:solidFill>
                <a:effectLst/>
                <a:latin typeface="+mn-lt"/>
                <a:ea typeface="+mn-ea"/>
                <a:cs typeface="+mn-cs"/>
              </a:rPr>
              <a:t>What’s present for me now?</a:t>
            </a:r>
            <a:r>
              <a:rPr lang="en-US" sz="1200" b="0" i="0" kern="1200" dirty="0">
                <a:solidFill>
                  <a:schemeClr val="tx1"/>
                </a:solidFill>
                <a:effectLst/>
                <a:latin typeface="+mn-lt"/>
                <a:ea typeface="+mn-ea"/>
                <a:cs typeface="+mn-cs"/>
              </a:rPr>
              <a:t> This may feel like an esoteric question to start with but it’s a useful one to get present to what’s going on </a:t>
            </a:r>
            <a:r>
              <a:rPr lang="en-US" sz="1200" b="0" i="1" kern="1200" dirty="0">
                <a:solidFill>
                  <a:schemeClr val="tx1"/>
                </a:solidFill>
                <a:effectLst/>
                <a:latin typeface="+mn-lt"/>
                <a:ea typeface="+mn-ea"/>
                <a:cs typeface="+mn-cs"/>
              </a:rPr>
              <a:t>in this moment </a:t>
            </a:r>
            <a:r>
              <a:rPr lang="en-US" sz="1200" b="0" i="0" kern="1200" dirty="0">
                <a:solidFill>
                  <a:schemeClr val="tx1"/>
                </a:solidFill>
                <a:effectLst/>
                <a:latin typeface="+mn-lt"/>
                <a:ea typeface="+mn-ea"/>
                <a:cs typeface="+mn-cs"/>
              </a:rPr>
              <a:t>for you. Take a few deep breaths, close your eyes, and bring awareness to your body. Stretch and release any tension you’re feeling. Look inside yourself. Notice what emotions are present. Often, we rush through our day without checking in with ourselves. This is an opportunity to greet an old friend and see how they are. It will set you up for rich learning in the questions that follow.</a:t>
            </a:r>
          </a:p>
          <a:p>
            <a:pPr fontAlgn="base"/>
            <a:r>
              <a:rPr lang="en-US" sz="1200" b="1" i="0" kern="1200" dirty="0">
                <a:solidFill>
                  <a:schemeClr val="tx1"/>
                </a:solidFill>
                <a:effectLst/>
                <a:latin typeface="+mn-lt"/>
                <a:ea typeface="+mn-ea"/>
                <a:cs typeface="+mn-cs"/>
              </a:rPr>
              <a:t>What’s going well? What’s creating that? </a:t>
            </a:r>
            <a:r>
              <a:rPr lang="en-US" sz="1200" b="0" i="0" kern="1200" dirty="0">
                <a:solidFill>
                  <a:schemeClr val="tx1"/>
                </a:solidFill>
                <a:effectLst/>
                <a:latin typeface="+mn-lt"/>
                <a:ea typeface="+mn-ea"/>
                <a:cs typeface="+mn-cs"/>
              </a:rPr>
              <a:t>Acknowledging what's good helps you take a step back from what may have been a very stressful day. It helps you acknowledge yourself and others for the good that’s happening. It helps you learn what’s positive and what's helping you achieve goals.</a:t>
            </a:r>
          </a:p>
          <a:p>
            <a:pPr fontAlgn="base"/>
            <a:r>
              <a:rPr lang="en-US" sz="1200" b="1" i="0" kern="1200" dirty="0">
                <a:solidFill>
                  <a:schemeClr val="tx1"/>
                </a:solidFill>
                <a:effectLst/>
                <a:latin typeface="+mn-lt"/>
                <a:ea typeface="+mn-ea"/>
                <a:cs typeface="+mn-cs"/>
              </a:rPr>
              <a:t>** What's challenging? What's creating that?</a:t>
            </a:r>
            <a:r>
              <a:rPr lang="en-US" sz="1200" b="0" i="0" kern="1200" dirty="0">
                <a:solidFill>
                  <a:schemeClr val="tx1"/>
                </a:solidFill>
                <a:effectLst/>
                <a:latin typeface="+mn-lt"/>
                <a:ea typeface="+mn-ea"/>
                <a:cs typeface="+mn-cs"/>
              </a:rPr>
              <a:t> Acknowledging what's challenging focuses you on what needs your attention for learning and growth. Often, we start off by blaming others, ourselves, or circumstances for what is challenging. That’s fine and a perfectly human response. You can start there. And I urge you to look deeper within yourself. What are </a:t>
            </a:r>
            <a:r>
              <a:rPr lang="en-US" sz="1200" b="1" i="0" kern="1200" dirty="0">
                <a:solidFill>
                  <a:schemeClr val="tx1"/>
                </a:solidFill>
                <a:effectLst/>
                <a:latin typeface="+mn-lt"/>
                <a:ea typeface="+mn-ea"/>
                <a:cs typeface="+mn-cs"/>
              </a:rPr>
              <a:t>your</a:t>
            </a:r>
            <a:r>
              <a:rPr lang="en-US" sz="1200" b="0" i="0" kern="1200" dirty="0">
                <a:solidFill>
                  <a:schemeClr val="tx1"/>
                </a:solidFill>
                <a:effectLst/>
                <a:latin typeface="+mn-lt"/>
                <a:ea typeface="+mn-ea"/>
                <a:cs typeface="+mn-cs"/>
              </a:rPr>
              <a:t> beliefs, attitudes, or actions that contribute to what is challenging for you? This process of taking responsibility (</a:t>
            </a:r>
            <a:r>
              <a:rPr lang="en-US" sz="1200" b="1" i="0" kern="1200" dirty="0">
                <a:solidFill>
                  <a:schemeClr val="tx1"/>
                </a:solidFill>
                <a:effectLst/>
                <a:latin typeface="+mn-lt"/>
                <a:ea typeface="+mn-ea"/>
                <a:cs typeface="+mn-cs"/>
              </a:rPr>
              <a:t>without judgement!</a:t>
            </a:r>
            <a:r>
              <a:rPr lang="en-US" sz="1200" b="0" i="0" kern="1200" dirty="0">
                <a:solidFill>
                  <a:schemeClr val="tx1"/>
                </a:solidFill>
                <a:effectLst/>
                <a:latin typeface="+mn-lt"/>
                <a:ea typeface="+mn-ea"/>
                <a:cs typeface="+mn-cs"/>
              </a:rPr>
              <a:t>) is a key driver to feeling empowered as a leader rather than a victim of circumstances. It opens you up to experimenting with other ways of leading that may be more effective.</a:t>
            </a:r>
          </a:p>
          <a:p>
            <a:pPr fontAlgn="base"/>
            <a:r>
              <a:rPr lang="en-US" sz="1200" b="1" i="0" kern="1200" dirty="0">
                <a:solidFill>
                  <a:schemeClr val="tx1"/>
                </a:solidFill>
                <a:effectLst/>
                <a:latin typeface="+mn-lt"/>
                <a:ea typeface="+mn-ea"/>
                <a:cs typeface="+mn-cs"/>
              </a:rPr>
              <a:t>What needs my attention? </a:t>
            </a:r>
            <a:r>
              <a:rPr lang="en-US" sz="1200" b="0" i="0" kern="1200" dirty="0">
                <a:solidFill>
                  <a:schemeClr val="tx1"/>
                </a:solidFill>
                <a:effectLst/>
                <a:latin typeface="+mn-lt"/>
                <a:ea typeface="+mn-ea"/>
                <a:cs typeface="+mn-cs"/>
              </a:rPr>
              <a:t>This is a great question for scanning your environment, both work and personal. Your quality attention is your most precious asset. This helps you become mindful and choose where you invest it.</a:t>
            </a:r>
          </a:p>
          <a:p>
            <a:pPr fontAlgn="base"/>
            <a:r>
              <a:rPr lang="en-US" sz="1200" b="1" i="0" kern="1200" dirty="0">
                <a:solidFill>
                  <a:schemeClr val="tx1"/>
                </a:solidFill>
                <a:effectLst/>
                <a:latin typeface="+mn-lt"/>
                <a:ea typeface="+mn-ea"/>
                <a:cs typeface="+mn-cs"/>
              </a:rPr>
              <a:t>** What’s meaningful?</a:t>
            </a:r>
            <a:r>
              <a:rPr lang="en-US" sz="1200" b="0" i="0" kern="1200" dirty="0">
                <a:solidFill>
                  <a:schemeClr val="tx1"/>
                </a:solidFill>
                <a:effectLst/>
                <a:latin typeface="+mn-lt"/>
                <a:ea typeface="+mn-ea"/>
                <a:cs typeface="+mn-cs"/>
              </a:rPr>
              <a:t> Finding meaning in each day keeps you fueled. It helps you learn about what values are important to you and then lead from those values. It helps you discover purpose and lead from purpose, inspiring and engaging yourself and those around you. Another question in this same vein is </a:t>
            </a:r>
            <a:r>
              <a:rPr lang="en-US" sz="1200" b="1" i="1" kern="1200" dirty="0">
                <a:solidFill>
                  <a:schemeClr val="tx1"/>
                </a:solidFill>
                <a:effectLst/>
                <a:latin typeface="+mn-lt"/>
                <a:ea typeface="+mn-ea"/>
                <a:cs typeface="+mn-cs"/>
              </a:rPr>
              <a:t>what am I grateful for?</a:t>
            </a:r>
            <a:r>
              <a:rPr lang="en-US" sz="1200" b="0" i="0" kern="1200" dirty="0">
                <a:solidFill>
                  <a:schemeClr val="tx1"/>
                </a:solidFill>
                <a:effectLst/>
                <a:latin typeface="+mn-lt"/>
                <a:ea typeface="+mn-ea"/>
                <a:cs typeface="+mn-cs"/>
              </a:rPr>
              <a:t> This helps you focus on what’s going right overall, which helps to reduce stress and improve overall well-being. Keeping a gratitude journal has been shown to clinically improve your immune system. It also increases resilience.</a:t>
            </a:r>
          </a:p>
          <a:p>
            <a:pPr fontAlgn="base"/>
            <a:r>
              <a:rPr lang="en-US" sz="1200" b="1" i="0" kern="1200" dirty="0">
                <a:solidFill>
                  <a:schemeClr val="tx1"/>
                </a:solidFill>
                <a:effectLst/>
                <a:latin typeface="+mn-lt"/>
                <a:ea typeface="+mn-ea"/>
                <a:cs typeface="+mn-cs"/>
              </a:rPr>
              <a:t>What strengths do I notice in myself?</a:t>
            </a:r>
            <a:r>
              <a:rPr lang="en-US" sz="1200" b="0" i="0" kern="1200" dirty="0">
                <a:solidFill>
                  <a:schemeClr val="tx1"/>
                </a:solidFill>
                <a:effectLst/>
                <a:latin typeface="+mn-lt"/>
                <a:ea typeface="+mn-ea"/>
                <a:cs typeface="+mn-cs"/>
              </a:rPr>
              <a:t> This helps you become aware of your strengths and put them into action. You may also want to journal about values you exercised. It builds confidence, trust in yourself, and resilience.</a:t>
            </a:r>
          </a:p>
          <a:p>
            <a:pPr fontAlgn="base"/>
            <a:r>
              <a:rPr lang="en-US" sz="1200" b="1" i="0" kern="1200" dirty="0">
                <a:solidFill>
                  <a:schemeClr val="tx1"/>
                </a:solidFill>
                <a:effectLst/>
                <a:latin typeface="+mn-lt"/>
                <a:ea typeface="+mn-ea"/>
                <a:cs typeface="+mn-cs"/>
              </a:rPr>
              <a:t>What strengths and contributions do I notice in others?</a:t>
            </a:r>
            <a:r>
              <a:rPr lang="en-US" sz="1200" b="0" i="0" kern="1200" dirty="0">
                <a:solidFill>
                  <a:schemeClr val="tx1"/>
                </a:solidFill>
                <a:effectLst/>
                <a:latin typeface="+mn-lt"/>
                <a:ea typeface="+mn-ea"/>
                <a:cs typeface="+mn-cs"/>
              </a:rPr>
              <a:t> This helps you appreciate and see what others are contributing. You can then powerfully acknowledge and appreciate them. It helps build productive and trusting work relationships.</a:t>
            </a:r>
          </a:p>
          <a:p>
            <a:pPr fontAlgn="base"/>
            <a:r>
              <a:rPr lang="en-US" sz="1200" b="1" i="0" kern="1200" dirty="0">
                <a:solidFill>
                  <a:schemeClr val="tx1"/>
                </a:solidFill>
                <a:effectLst/>
                <a:latin typeface="+mn-lt"/>
                <a:ea typeface="+mn-ea"/>
                <a:cs typeface="+mn-cs"/>
              </a:rPr>
              <a:t>What am I learning?</a:t>
            </a:r>
            <a:r>
              <a:rPr lang="en-US" sz="1200" b="0" i="0" kern="1200" dirty="0">
                <a:solidFill>
                  <a:schemeClr val="tx1"/>
                </a:solidFill>
                <a:effectLst/>
                <a:latin typeface="+mn-lt"/>
                <a:ea typeface="+mn-ea"/>
                <a:cs typeface="+mn-cs"/>
              </a:rPr>
              <a:t> Scan your writing. Capture any learning that feels most important.</a:t>
            </a:r>
          </a:p>
          <a:p>
            <a:pPr fontAlgn="base"/>
            <a:r>
              <a:rPr lang="en-US" sz="1200" b="1" i="0" kern="1200" dirty="0">
                <a:solidFill>
                  <a:schemeClr val="tx1"/>
                </a:solidFill>
                <a:effectLst/>
                <a:latin typeface="+mn-lt"/>
                <a:ea typeface="+mn-ea"/>
                <a:cs typeface="+mn-cs"/>
              </a:rPr>
              <a:t>What is an action I am committing to?</a:t>
            </a:r>
            <a:r>
              <a:rPr lang="en-US" sz="1200" b="0" i="0" kern="1200" dirty="0">
                <a:solidFill>
                  <a:schemeClr val="tx1"/>
                </a:solidFill>
                <a:effectLst/>
                <a:latin typeface="+mn-lt"/>
                <a:ea typeface="+mn-ea"/>
                <a:cs typeface="+mn-cs"/>
              </a:rPr>
              <a:t> This helps you move the learning forward into action.</a:t>
            </a:r>
          </a:p>
          <a:p>
            <a:pPr fontAlgn="base"/>
            <a:r>
              <a:rPr lang="en-US" sz="1200" b="0" i="0" kern="1200" dirty="0">
                <a:solidFill>
                  <a:schemeClr val="tx1"/>
                </a:solidFill>
                <a:effectLst/>
                <a:latin typeface="+mn-lt"/>
                <a:ea typeface="+mn-ea"/>
                <a:cs typeface="+mn-cs"/>
              </a:rPr>
              <a:t>Try this exercise. Bullet-point answers are fine. I challenge you to try it as a gift to yourself for the next seven days. My hope is that it will help you to become a more inspired, authentic and agile leader.</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Resources…</a:t>
            </a:r>
          </a:p>
          <a:p>
            <a:pPr marL="171450" marR="0" lvl="0" indent="-1714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US" sz="1100" b="0" i="0" kern="1200" dirty="0">
                <a:solidFill>
                  <a:schemeClr val="tx1"/>
                </a:solidFill>
                <a:effectLst/>
                <a:latin typeface="+mn-lt"/>
                <a:ea typeface="+mn-ea"/>
                <a:cs typeface="+mn-cs"/>
              </a:rPr>
              <a:t>Writing Your Way to Happiness – Article </a:t>
            </a:r>
            <a:r>
              <a:rPr lang="en-CA" sz="1100" dirty="0">
                <a:hlinkClick r:id="rId3"/>
              </a:rPr>
              <a:t>http://well.blogs.nytimes.com/2015/01/19/writing-your-way-to-happiness/</a:t>
            </a:r>
            <a:endParaRPr lang="en-US" sz="1200" dirty="0"/>
          </a:p>
          <a:p>
            <a:pPr marL="171450" marR="0" lvl="0" indent="-1714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US" sz="1200" dirty="0"/>
              <a:t>To Be An Effective Leader, Keep A Leadership</a:t>
            </a:r>
            <a:r>
              <a:rPr lang="en-US" sz="1200" baseline="0" dirty="0"/>
              <a:t> Journal – Article </a:t>
            </a:r>
            <a:r>
              <a:rPr lang="en-US" sz="1200" dirty="0">
                <a:hlinkClick r:id="rId4"/>
              </a:rPr>
              <a:t>https://www.forbes.com/sites/hennainam/2017/04/02/to-be-an-effective-leader-keep-a-leadership-journal/</a:t>
            </a:r>
            <a:r>
              <a:rPr lang="en-US" sz="1200" dirty="0"/>
              <a:t> </a:t>
            </a:r>
          </a:p>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271955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a:lnSpc>
                <a:spcPct val="107000"/>
              </a:lnSpc>
              <a:spcBef>
                <a:spcPts val="0"/>
              </a:spcBef>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Making a big (or small) decision? Mindfulness can help.</a:t>
            </a:r>
          </a:p>
          <a:p>
            <a:pPr marL="0" marR="0">
              <a:lnSpc>
                <a:spcPct val="107000"/>
              </a:lnSpc>
              <a:spcBef>
                <a:spcPts val="0"/>
              </a:spcBef>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Now let's look at how even short meditation sessions can reduce the likelihood that decisions will be made based on information from the past that should have no bearing on the choice at hand.</a:t>
            </a:r>
          </a:p>
          <a:p>
            <a:pPr marL="0" marR="0">
              <a:lnSpc>
                <a:spcPct val="107000"/>
              </a:lnSpc>
              <a:spcBef>
                <a:spcPts val="0"/>
              </a:spcBef>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first two quotes are from a research paper, it explores how short meditation sessions can reduce the likelihood that decisions will be made based on information from the past that should have no bearing on the choice at hand.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Sunk-Cost Bias comes into play when the decision maker has invested significant time and money toward arriving at a particular outcome which is influencing their ability to clearly assess the situation and make a decision that takes the current factors into account.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((Definition: </a:t>
            </a:r>
            <a:r>
              <a:rPr lang="en-CA" sz="2800" b="0" i="0" dirty="0">
                <a:solidFill>
                  <a:srgbClr val="202124"/>
                </a:solidFill>
                <a:effectLst/>
                <a:latin typeface="Google Sans"/>
              </a:rPr>
              <a:t>The sunk cost Bias, or fallacy, is </a:t>
            </a:r>
            <a:r>
              <a:rPr lang="en-CA" sz="2800" b="0" i="0" dirty="0">
                <a:solidFill>
                  <a:srgbClr val="040C28"/>
                </a:solidFill>
                <a:effectLst/>
                <a:latin typeface="Google Sans"/>
              </a:rPr>
              <a:t>our tendency to continue with something we've invested money, effort, or time into—even if the current costs outweigh the benefits</a:t>
            </a:r>
            <a:r>
              <a:rPr lang="en-CA" sz="2800" b="0" i="0" dirty="0">
                <a:solidFill>
                  <a:srgbClr val="202124"/>
                </a:solidFill>
                <a:effectLst/>
                <a:latin typeface="Google Sans"/>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Even short breaks and little time-outs will get you to a place where you can think better and be in a position to make better decisions. Which can save time and money for everyone — from a consumer searching for a new car all the way to the head of a billion-dollar corporation.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third quote: The more you practice, the more skillful you become. And over time you naturally become more mindful in other moments of your life. Applying mindfulness techniques to decision making leads to clearer thinking and to staying connected to your core values, which is crucial to your peace of mind.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err="1"/>
              <a:t>Resources</a:t>
            </a:r>
            <a:r>
              <a:rPr lang="fr-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Article - </a:t>
            </a:r>
            <a:r>
              <a:rPr lang="en-US" sz="1200" dirty="0"/>
              <a:t>Making a Big (or Small) Decision? How Meditation Can Help</a:t>
            </a:r>
            <a:r>
              <a:rPr lang="fr-CA" sz="1200" dirty="0"/>
              <a:t>: </a:t>
            </a:r>
            <a:r>
              <a:rPr lang="en-CA" sz="1200" dirty="0">
                <a:hlinkClick r:id="rId3"/>
              </a:rPr>
              <a:t>http://knowledge.wharton.upenn.edu/article/making-big-small-decision-meditation-can-help/</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Prata"/>
              </a:rPr>
              <a:t>Article - Decision Time: </a:t>
            </a:r>
            <a:r>
              <a:rPr lang="en-US" sz="1200" dirty="0">
                <a:solidFill>
                  <a:srgbClr val="FF0000"/>
                </a:solidFill>
                <a:hlinkClick r:id="rId4"/>
              </a:rPr>
              <a:t>https://dharmawisdom.org/decision-time/</a:t>
            </a:r>
            <a:r>
              <a:rPr lang="en-CA" sz="1200" dirty="0"/>
              <a:t> </a:t>
            </a:r>
            <a:endParaRPr lang="en-US" sz="1200" dirty="0">
              <a:solidFill>
                <a:srgbClr val="FF0000"/>
              </a:solidFill>
            </a:endParaRPr>
          </a:p>
          <a:p>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Ressources en français… </a:t>
            </a:r>
          </a:p>
          <a:p>
            <a:pPr marL="171450" lvl="0" indent="-171450">
              <a:buFont typeface="Arial" panose="020B0604020202020204" pitchFamily="34" charset="0"/>
              <a:buChar char="•"/>
              <a:defRPr/>
            </a:pPr>
            <a:r>
              <a:rPr lang="fr-FR" sz="1200" dirty="0"/>
              <a:t>La méditation pourrait aider les patrons à prendre de meilleures décisions - https://www.huffingtonpost.fr/life/article/la-meditation-pourrait-aider-les-patrons-a-prendre-de-meilleures-decisions_27275.html</a:t>
            </a:r>
            <a:endParaRPr lang="en-CA" sz="1200" dirty="0">
              <a:solidFill>
                <a:prstClr val="black"/>
              </a:solidFill>
            </a:endParaRPr>
          </a:p>
          <a:p>
            <a:pPr marL="171450" indent="-171450">
              <a:buFont typeface="Arial" panose="020B0604020202020204" pitchFamily="34" charset="0"/>
              <a:buChar char="•"/>
            </a:pPr>
            <a:r>
              <a:rPr lang="fr-FR" b="0" i="0" dirty="0">
                <a:solidFill>
                  <a:srgbClr val="333333"/>
                </a:solidFill>
                <a:effectLst/>
                <a:latin typeface="Prata"/>
              </a:rPr>
              <a:t>La méditation pour prendre de meilleures décisions - https://rand-ose.com/post/la-meditation-pour-prendre-une-decision/</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Biais Cognitif – L’erreur des coûts irrécupérables (</a:t>
            </a:r>
            <a:r>
              <a:rPr lang="fr-FR" sz="1200" kern="1200" dirty="0" err="1">
                <a:solidFill>
                  <a:schemeClr val="tx1"/>
                </a:solidFill>
                <a:effectLst/>
                <a:latin typeface="+mn-lt"/>
                <a:ea typeface="+mn-ea"/>
                <a:cs typeface="+mn-cs"/>
              </a:rPr>
              <a:t>sunk</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cost</a:t>
            </a:r>
            <a:r>
              <a:rPr lang="fr-FR" sz="1200" kern="1200" dirty="0">
                <a:solidFill>
                  <a:schemeClr val="tx1"/>
                </a:solidFill>
                <a:effectLst/>
                <a:latin typeface="+mn-lt"/>
                <a:ea typeface="+mn-ea"/>
                <a:cs typeface="+mn-cs"/>
              </a:rPr>
              <a:t> en anglais) - https://dantotsupm.com/2021/02/26/biais-cognitif-lerreur-des-couts-irrecuperables-sunk-cost-en-anglais/</a:t>
            </a:r>
            <a:endParaRPr lang="en-CA" sz="1200" kern="1200" dirty="0">
              <a:solidFill>
                <a:schemeClr val="tx1"/>
              </a:solidFill>
              <a:effectLst/>
              <a:latin typeface="+mn-lt"/>
              <a:ea typeface="+mn-ea"/>
              <a:cs typeface="+mn-cs"/>
            </a:endParaRPr>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062124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Here’s how meditation works to better your decision-making ability.</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 Calmer/Focused mind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you are bombarded with too many thoughts, your mind is unable to arrive at a decision. Meditation helps to clear the thoughts by calming the mind down.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Just how one can see a clear reflection in still waters, similarly a calm mind gives a clear picture of all parameters and possible repercussions of a decision. You are, thus, empowered to take the right decision.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 The right balance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negative emotions like fear, anxiety, guilt, regret or worry subconsciously play a part in the decision-making process. Regular mindfulness practice helps us drop our emotional baggage, be natural, and take decisions from an unbiased frame of mind.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addition to clearing our personal emotional baggage, mindfulness helps in taking note of other people’s point of view with an unbiased mind. So, even if someone’s opinion is shrouded with anger, you are more likely to understand them instead of dismissing them.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3. Rational Thinking</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Meditation helps you balance the thoughts coming from both the left and the right hemispheres of the brain, helping you be solution-driven rather than reaction- or emotionally-driven.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4. A Strong Mind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Mindfulness helps maintain your energy and enthusiasm to a great extent. This, in turn, results in boosting clarity and a holistic approach towards any issue. You can handle a greater workload, manage pressure and deadlines more easily and will be ready to take a sound decision at any given time.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5. Intuition, Perception and Observation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Intuition is the ability to understand something immediately which can be tapped into through mindfulness practices. It cuts through all the clutter to give you the best solution or brief about a situation. With intuition, you can make decisions quickly. Mindfulness practice improves this deep inner wisdom by increasing awareness. Consistent practice strengthens it.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6. Focus on the Present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Focusing on the present allows you to clearly assess the situation and make a decision that takes the current factors into account. Being present also allows you to be an active participant in your life and to make decisions with a greater sense of purpose and meaningful connection to who you are, to your surroundings and to everyone around you.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Article</a:t>
            </a:r>
            <a:r>
              <a:rPr lang="en-US" sz="1200" b="0" i="0" u="none" strike="noStrike" kern="1200" baseline="0" dirty="0">
                <a:solidFill>
                  <a:schemeClr val="tx1"/>
                </a:solidFill>
                <a:effectLst/>
                <a:latin typeface="+mn-lt"/>
                <a:ea typeface="+mn-ea"/>
                <a:cs typeface="+mn-cs"/>
              </a:rPr>
              <a:t> - </a:t>
            </a:r>
            <a:r>
              <a:rPr lang="en-US" sz="1200" b="0" i="0" u="none" strike="noStrike" kern="1200" dirty="0">
                <a:solidFill>
                  <a:schemeClr val="tx1"/>
                </a:solidFill>
                <a:effectLst/>
                <a:latin typeface="+mn-lt"/>
                <a:ea typeface="+mn-ea"/>
                <a:cs typeface="+mn-cs"/>
              </a:rPr>
              <a:t>Have better decision-making abilities </a:t>
            </a:r>
            <a:r>
              <a:rPr lang="en-CA" sz="1200" dirty="0">
                <a:hlinkClick r:id="rId3"/>
              </a:rPr>
              <a:t>https://www.artofliving.org/meditation/meditation-for-you/meditation-for-better-decision-making</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Article -</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Better Decision Making Ability </a:t>
            </a:r>
            <a:r>
              <a:rPr lang="en-US" sz="1200" dirty="0">
                <a:hlinkClick r:id="rId4"/>
              </a:rPr>
              <a:t>https://www.artofliving.org/us-en/meditation/meditation-for-you/meditation-for-better-decision-making</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err="1">
                <a:solidFill>
                  <a:schemeClr val="tx1"/>
                </a:solidFill>
                <a:effectLst/>
                <a:latin typeface="+mn-lt"/>
                <a:ea typeface="+mn-ea"/>
                <a:cs typeface="+mn-cs"/>
              </a:rPr>
              <a:t>Ressources</a:t>
            </a:r>
            <a:r>
              <a:rPr lang="en-US" sz="1200" b="0" i="0" u="none" strike="noStrike" kern="1200" dirty="0">
                <a:solidFill>
                  <a:schemeClr val="tx1"/>
                </a:solidFill>
                <a:effectLst/>
                <a:latin typeface="+mn-lt"/>
                <a:ea typeface="+mn-ea"/>
                <a:cs typeface="+mn-cs"/>
              </a:rPr>
              <a:t> en </a:t>
            </a:r>
            <a:r>
              <a:rPr lang="en-US" sz="1200" b="0" i="0" u="none" strike="noStrike" kern="1200" dirty="0" err="1">
                <a:solidFill>
                  <a:schemeClr val="tx1"/>
                </a:solidFill>
                <a:effectLst/>
                <a:latin typeface="+mn-lt"/>
                <a:ea typeface="+mn-ea"/>
                <a:cs typeface="+mn-cs"/>
              </a:rPr>
              <a:t>français</a:t>
            </a:r>
            <a:r>
              <a:rPr lang="en-US" sz="1200" b="0" i="0" u="none" strike="noStrike"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La méditation pour prendre de meilleures décisions - https://rand-ose.com/post/la-meditation-pour-prendre-une-decision/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La méditation pourrait aider les patrons à prendre de meilleures décisions - https://www.huffingtonpost.fr/life/article/la-meditation-pourrait-aider-les-patrons-a-prendre-de-meilleures-decisions_27275.html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Leadership : 14 qualités pour reconnaitre un bon leader - https://buzznessinfo.com/leadership-14-qualites-pour-reconnaitre-un-bon-leader/</a:t>
            </a: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Les différences au niveau de l'intelligence émotionnelle entre les dirigeants efficaces et les moins efficaces dans le secteur public : étude empirique - https://www.cairn.info/revue-internationale-des-sciences-administratives-2011-2-page-405.htm</a:t>
            </a: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216610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25000" lnSpcReduction="20000"/>
          </a:bodyPr>
          <a:lstStyle/>
          <a:p>
            <a:pPr>
              <a:spcBef>
                <a:spcPts val="600"/>
              </a:spcBef>
              <a:spcAft>
                <a:spcPts val="300"/>
              </a:spcAft>
            </a:pPr>
            <a:r>
              <a:rPr lang="en-US" sz="1300" dirty="0"/>
              <a:t>Casey-Marie</a:t>
            </a:r>
          </a:p>
          <a:p>
            <a:pPr>
              <a:spcBef>
                <a:spcPts val="600"/>
              </a:spcBef>
              <a:spcAft>
                <a:spcPts val="300"/>
              </a:spcAft>
            </a:pPr>
            <a:endParaRPr lang="en-US" sz="1300" dirty="0"/>
          </a:p>
          <a:p>
            <a:pPr marL="0" marR="0">
              <a:lnSpc>
                <a:spcPct val="107000"/>
              </a:lnSpc>
              <a:spcBef>
                <a:spcPts val="0"/>
              </a:spcBef>
              <a:spcAft>
                <a:spcPts val="800"/>
              </a:spcAft>
            </a:pPr>
            <a:r>
              <a:rPr lang="en-US" sz="1400" dirty="0">
                <a:solidFill>
                  <a:srgbClr val="000000"/>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Body Scan and Loving Kindness MEDITATION: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Let’s begin (BELL)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To prepare for the loving kindness mediation, sit as comfortably as possible in the chair that you are seated with both seat on the floor (pause), your hands on your laps (pause) and I invite you to close your eyes (pause) and just breath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Just for now focus on your breathing (pause).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As you breath in, notice the air going into your nostrils, expanding your chest, your abdomen, filling your lungs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As you breath out, focus the on the air coming out your nostrils, the air may be warmer (pause 10 seconds)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If at any point your mind wanders, gently bring it back and focus your attention on your breathing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focus on your feet and your toes and how its touching the ground (pause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As you inhale, focus on your lower legs (pause). Notice your muscles relaxing (pause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As you exhale, focus on your upper legs (pause). Notice your muscles relaxing (pause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Continue breathing and focus on your hips and waist (pause 5 seconds). Just notice Pause 5 seconds)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focus on your lower back and stomach (pause). Relax these parts of your body (pause 5 seconds)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focus on your middle back and solar plexus (pause 5 seconds). Just notice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focus on your upper back and your chest (pause 5 seconds). Notice how these parts rise and fall with your breath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As you continue breathing, focus on your shoulders and relax them as you breath out (pause 5 seconds)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focus on your upper arms (pause), your lower arms (pause), your hands (pause), your fingers (pause). Feel how they relax as you breath in and as we breath out (pause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Focus on your neck and your head (pause), your scalp (pause), Your ears (pause) and your forehead as you breath in and as you breath out (pause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Focus on your face, your eyes, your nose, your mouth, your lips, your jaw (pause) Feel all of those parts relaxing (pause 5 sec). Stay there for a few more moments.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we are ready to start the loving kindness meditation exercise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Just follow my voice during this exercise (pause). Start with yourself, bring loving kindness to yourself. I will say a few sentences and </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invite you to repeat the ones that resonate with you the most, the ones that are true to yourself, the ones that align with your heart (pause).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I be happy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I be loved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I be healthy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I live with ease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I be free from pain and suffering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I be able to let go of everything</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which I have no control over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I find success in all areas for which </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 passionate about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(Repeat the sentences) Keep repeating the ones that resonate with you. (repeat the sentences)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(pause 40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bring to mind someone you care a lot about, someone you admire, bring the image of their face in your mind, their eyes, their smile. (pause) Bring loving kindness to them by wishing them these well thoughts.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happy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loved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healthy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live with ease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free from pain and suffering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able to let go of everything</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which they have no control over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find success in all areas for which </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they are passionate about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(Repeat the sentences) If your mind is struggling, just gently come back to the sensation of your breath, and keep repeating your sentences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(Repeat the sentences) (pause 40 seconds)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Next, bring to mind somebody you’re familiar with and who is going through a hard time, someone you know would benefit from these well wishes.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happy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loved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healthy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live with ease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free from pain and suffering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able to let go of everything</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which they have no control over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find success in all areas for which </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they are passionate about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(Repeat the sentences) (Pause 40 seconds)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Bring to mind someone who plays a function in your life, someone who you don’t know very well; it could be the commissionaire in your way in, perhaps the person who serves you coffee in the shop, the bus driver, or even someone in your office you don’t know that well. Get a feeling of their presence, what they look like and see how you can wish them these well thoughts.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happy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loved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healthy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live with ease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free from pain and suffering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able to let go of everything</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which they have no control over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find success in all areas for which </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they are passionate about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(Repeat the sentences) (Pause 40 seconds)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Next, see if you can wish these well thoughts to everyone listening today, see if you can wish these well thoughts to everyone in your team, everyone in your building, everyone in your city. See if you can wish these well thoughts to every single living human being in this planet.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happy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loved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healthy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live with ease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free from pain and suffering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able to let go of everything (pause)</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which they have no control over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find success in all areas for which </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they are passionate about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(Repeat the sentences) (pause 40 seconds)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As you continue breathing, Keep your eyes closed for a few moments (pause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In this moment, give yourself gratitude for taking the opportunity out of your busy day to slow down and reconnect. (pause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The more we practice, the more we’re able to create this gaps between our habitual thoughts and habitual patterns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When you’re ready, you can rub your hands together, creating a bit of heat; and you can put your hands over your eyes;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Slowly open your eyes (pause) And comeback. (BELL)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Thank you for trusting me and giving me this opportunity to lead you through this loving kindness exercise.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300"/>
              </a:spcAft>
            </a:pPr>
            <a:endParaRPr lang="en-US" sz="1300" dirty="0"/>
          </a:p>
          <a:p>
            <a:pPr>
              <a:spcBef>
                <a:spcPts val="600"/>
              </a:spcBef>
              <a:spcAft>
                <a:spcPts val="300"/>
              </a:spcAft>
            </a:pPr>
            <a:r>
              <a:rPr lang="en-US" sz="1300" dirty="0"/>
              <a:t>Resources…</a:t>
            </a:r>
          </a:p>
          <a:p>
            <a:r>
              <a:rPr lang="en-US" sz="1400" dirty="0"/>
              <a:t>Mindfulness exercise – Loving Kindness – 15 mins (</a:t>
            </a:r>
            <a:r>
              <a:rPr lang="en-US" sz="1400" dirty="0">
                <a:hlinkClick r:id="rId3"/>
              </a:rPr>
              <a:t>https://archive.org/details/LovingKindness15Minsb</a:t>
            </a:r>
            <a:r>
              <a:rPr lang="en-US" sz="14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Optional: skip</a:t>
            </a:r>
            <a:r>
              <a:rPr lang="en-US" sz="1400" baseline="0" dirty="0"/>
              <a:t> the body scan, start at around 5:20… “and now we are ready to start the </a:t>
            </a:r>
            <a:r>
              <a:rPr lang="en-US" sz="1400" baseline="0" dirty="0" err="1"/>
              <a:t>mindul</a:t>
            </a:r>
            <a:r>
              <a:rPr lang="en-US" sz="1400" baseline="0" dirty="0"/>
              <a:t> kindness exercise…”</a:t>
            </a:r>
            <a:endParaRPr lang="en-US" sz="1600" dirty="0"/>
          </a:p>
          <a:p>
            <a:endParaRPr lang="en-US" sz="1400" dirty="0"/>
          </a:p>
          <a:p>
            <a:r>
              <a:rPr lang="en-US" sz="1400" dirty="0"/>
              <a:t>Download link: </a:t>
            </a:r>
            <a:r>
              <a:rPr lang="en-US" sz="1200" dirty="0">
                <a:hlinkClick r:id="rId4"/>
              </a:rPr>
              <a:t>https://archive.org/download/LovingKindness15Minsb/Loving%20Kindness%2015%20minsb.mp3</a:t>
            </a:r>
            <a:r>
              <a:rPr lang="en-US" sz="1200" dirty="0"/>
              <a:t> </a:t>
            </a:r>
          </a:p>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sz="1400" u="sng">
                <a:solidFill>
                  <a:srgbClr val="0563C1"/>
                </a:solidFill>
                <a:effectLst/>
                <a:latin typeface="Calibri" panose="020F0502020204030204" pitchFamily="34" charset="0"/>
                <a:ea typeface="Calibri" panose="020F0502020204030204" pitchFamily="34" charset="0"/>
                <a:hlinkClick r:id="rId5"/>
              </a:rPr>
              <a:t>Mindfulness Bell Sound - YouTube</a:t>
            </a:r>
            <a:r>
              <a:rPr lang="en-US" sz="1400">
                <a:effectLst/>
                <a:latin typeface="Calibri" panose="020F0502020204030204" pitchFamily="34" charset="0"/>
                <a:ea typeface="Calibri" panose="020F0502020204030204" pitchFamily="34" charset="0"/>
              </a:rPr>
              <a:t>  </a:t>
            </a:r>
            <a:r>
              <a:rPr lang="en-US" sz="1100">
                <a:effectLst/>
                <a:latin typeface="Calibri" panose="020F0502020204030204" pitchFamily="34" charset="0"/>
                <a:ea typeface="Calibri" panose="020F0502020204030204" pitchFamily="34" charset="0"/>
              </a:rPr>
              <a:t>- to begin and end the exercise</a:t>
            </a:r>
            <a:endParaRPr lang="en-US" sz="1100"/>
          </a:p>
          <a:p>
            <a:pPr marL="0" indent="0">
              <a:spcBef>
                <a:spcPts val="600"/>
              </a:spcBef>
              <a:spcAft>
                <a:spcPts val="300"/>
              </a:spcAft>
              <a:buFont typeface="Arial" panose="020B0604020202020204" pitchFamily="34" charset="0"/>
              <a:buNone/>
            </a:pP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266053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a:t>
            </a:r>
          </a:p>
          <a:p>
            <a:endParaRPr lang="fr-CA" dirty="0"/>
          </a:p>
          <a:p>
            <a:endParaRPr lang="fr-CA"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usual, before going into small groups, let’s do a session debrief. Would anyone like to share their reflections about today’s exercises? (until about 20 minutes before the end of the session):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Mindful movement – what you experienced during the exercise today or how you do or plan to incorporate it into your day</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Leadership (Reflecting) Journal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Better Decision Making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Loving Kindness </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Take the next few minutes to debrief in small groups. As in previous weeks, when you’re done just leave the session.</a:t>
            </a:r>
          </a:p>
          <a:p>
            <a:pPr marL="0" marR="0">
              <a:lnSpc>
                <a:spcPct val="107000"/>
              </a:lnSpc>
              <a:spcBef>
                <a:spcPts val="0"/>
              </a:spcBef>
              <a:spcAft>
                <a:spcPts val="800"/>
              </a:spcAft>
            </a:pPr>
            <a:r>
              <a:rPr lang="fr-CA" sz="1800" dirty="0" err="1">
                <a:effectLst/>
                <a:latin typeface="Calibri" panose="020F0502020204030204" pitchFamily="34" charset="0"/>
                <a:ea typeface="Calibri" panose="020F0502020204030204" pitchFamily="34" charset="0"/>
                <a:cs typeface="Times New Roman" panose="02020603050405020304" pitchFamily="18" charset="0"/>
              </a:rPr>
              <a:t>Feel</a:t>
            </a:r>
            <a:r>
              <a:rPr lang="fr-CA" sz="1800" dirty="0">
                <a:effectLst/>
                <a:latin typeface="Calibri" panose="020F0502020204030204" pitchFamily="34" charset="0"/>
                <a:ea typeface="Calibri" panose="020F0502020204030204" pitchFamily="34" charset="0"/>
                <a:cs typeface="Times New Roman" panose="02020603050405020304" pitchFamily="18" charset="0"/>
              </a:rPr>
              <a:t> free to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share</a:t>
            </a:r>
            <a:r>
              <a:rPr lang="fr-CA"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800" dirty="0" err="1">
                <a:effectLst/>
                <a:latin typeface="Calibri" panose="020F0502020204030204" pitchFamily="34" charset="0"/>
                <a:ea typeface="Calibri" panose="020F0502020204030204" pitchFamily="34" charset="0"/>
                <a:cs typeface="Times New Roman" panose="02020603050405020304" pitchFamily="18" charset="0"/>
              </a:rPr>
              <a:t>What</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you</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noticed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you had a hard time with</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800" dirty="0" err="1">
                <a:effectLst/>
                <a:latin typeface="Calibri" panose="020F0502020204030204" pitchFamily="34" charset="0"/>
                <a:ea typeface="Calibri" panose="020F0502020204030204" pitchFamily="34" charset="0"/>
                <a:cs typeface="Times New Roman" panose="02020603050405020304" pitchFamily="18" charset="0"/>
              </a:rPr>
              <a:t>What</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you’re</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realizing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An intention you have for the week</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800" dirty="0" err="1">
                <a:effectLst/>
                <a:latin typeface="Calibri" panose="020F0502020204030204" pitchFamily="34" charset="0"/>
                <a:ea typeface="Calibri" panose="020F0502020204030204" pitchFamily="34" charset="0"/>
                <a:cs typeface="Times New Roman" panose="02020603050405020304" pitchFamily="18" charset="0"/>
              </a:rPr>
              <a:t>Etc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tab pos="457200" algn="l"/>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NEED TO DROP OUT EARLY TO GET TO ANOTHER MEETING PLEASE DO SO NOW SO THERE IS A SMOOTHER EXPERIENCE WHEN THE BREAKOUT SESSIONS START</a:t>
            </a:r>
          </a:p>
          <a:p>
            <a:pPr marL="0" marR="0" lvl="0" indent="0">
              <a:lnSpc>
                <a:spcPct val="107000"/>
              </a:lnSpc>
              <a:spcBef>
                <a:spcPts val="0"/>
              </a:spcBef>
              <a:spcAft>
                <a:spcPts val="800"/>
              </a:spcAft>
              <a:buFont typeface="Arial" panose="020B0604020202020204" pitchFamily="34" charset="0"/>
              <a:buNone/>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2186654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CA" sz="1800" dirty="0"/>
              <a:t>Alejandro:</a:t>
            </a:r>
          </a:p>
          <a:p>
            <a:pPr marL="0" marR="0">
              <a:lnSpc>
                <a:spcPct val="107000"/>
              </a:lnSpc>
              <a:spcBef>
                <a:spcPts val="0"/>
              </a:spcBef>
              <a:spcAft>
                <a:spcPts val="8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Your takeaway practice for week 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Continue to connect with your buddy system.</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Continue gratitude journalling and incorporate some leadership reflection. There are some journalling prompts on slide 10 to help you to explore self-awareness relating to leadership through self-reflective expressive writing.</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Practice either a self-compassion exercise or mindful loving kindness exercise each day to cultivate positive emotions and boost wellbeing.</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Apply Mindful Centering as needed - take short breaks and little time-outs to bring you to a place where you can think better and be in a position to make better decisions.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Apply Mindful Movement as needed. Try scheduling a mindful walk into your day.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next and final session. Bring all the questions you have.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Homework:</a:t>
            </a:r>
          </a:p>
          <a:p>
            <a:pPr marL="342900" indent="-342900">
              <a:spcBef>
                <a:spcPts val="900"/>
              </a:spcBef>
              <a:buFont typeface="Arial" panose="020B0604020202020204" pitchFamily="34" charset="0"/>
              <a:buChar char="•"/>
            </a:pPr>
            <a:r>
              <a:rPr lang="en-CA" sz="2400" dirty="0"/>
              <a:t>Connecting – once a week with your buddy</a:t>
            </a:r>
          </a:p>
          <a:p>
            <a:pPr marL="342900" indent="-342900">
              <a:spcBef>
                <a:spcPts val="900"/>
              </a:spcBef>
              <a:buFont typeface="Arial" panose="020B0604020202020204" pitchFamily="34" charset="0"/>
              <a:buChar char="•"/>
            </a:pPr>
            <a:r>
              <a:rPr lang="en-CA" sz="2400" dirty="0"/>
              <a:t>Leadership Reflecting Journaling - daily</a:t>
            </a:r>
          </a:p>
          <a:p>
            <a:pPr marL="342900" indent="-342900">
              <a:spcBef>
                <a:spcPts val="900"/>
              </a:spcBef>
              <a:buFont typeface="Arial" panose="020B0604020202020204" pitchFamily="34" charset="0"/>
              <a:buChar char="•"/>
            </a:pPr>
            <a:r>
              <a:rPr lang="en-CA" sz="2400" dirty="0"/>
              <a:t>Practice, up to 20 mins a day, choose one of the following and keep doing it for the whole week - daily</a:t>
            </a:r>
          </a:p>
          <a:p>
            <a:pPr marL="800100" lvl="1" indent="-342900">
              <a:spcBef>
                <a:spcPts val="900"/>
              </a:spcBef>
              <a:buFont typeface="Arial" panose="020B0604020202020204" pitchFamily="34" charset="0"/>
              <a:buChar char="•"/>
            </a:pPr>
            <a:r>
              <a:rPr lang="en-CA" sz="2000" dirty="0"/>
              <a:t>Self-compassion</a:t>
            </a:r>
            <a:br>
              <a:rPr lang="en-CA" sz="2000" dirty="0"/>
            </a:br>
            <a:r>
              <a:rPr lang="en-CA" sz="1200" dirty="0"/>
              <a:t>15 mins – </a:t>
            </a:r>
            <a:r>
              <a:rPr lang="en-CA" sz="1200" dirty="0">
                <a:hlinkClick r:id="rId3"/>
              </a:rPr>
              <a:t>https://soundcloud.com/mindfullivingcoach/self-compassion-meditation</a:t>
            </a:r>
            <a:br>
              <a:rPr lang="en-CA" sz="1200" dirty="0"/>
            </a:br>
            <a:r>
              <a:rPr lang="en-CA" sz="1200" dirty="0"/>
              <a:t>15 mins – </a:t>
            </a:r>
            <a:r>
              <a:rPr lang="en-CA" sz="1200" dirty="0">
                <a:hlinkClick r:id="rId4"/>
              </a:rPr>
              <a:t>https://soundcloud.com/awakeningcompassion/awakening-compassion-class-4</a:t>
            </a:r>
            <a:r>
              <a:rPr lang="en-CA" sz="1200" dirty="0"/>
              <a:t>   </a:t>
            </a:r>
            <a:br>
              <a:rPr lang="en-CA" sz="1200" dirty="0"/>
            </a:br>
            <a:r>
              <a:rPr lang="en-CA" sz="1200" dirty="0"/>
              <a:t>20 mins – </a:t>
            </a:r>
            <a:r>
              <a:rPr lang="en-CA" sz="1200" dirty="0">
                <a:hlinkClick r:id="rId5"/>
              </a:rPr>
              <a:t>http://self-compassion.org/wp-content/uploads/meditations/LKM.self-compassion.MP3 </a:t>
            </a:r>
            <a:endParaRPr lang="en-CA" sz="1200" dirty="0"/>
          </a:p>
          <a:p>
            <a:pPr marL="800100" lvl="1" indent="-342900">
              <a:spcBef>
                <a:spcPts val="900"/>
              </a:spcBef>
              <a:buFont typeface="Arial" panose="020B0604020202020204" pitchFamily="34" charset="0"/>
              <a:buChar char="•"/>
            </a:pPr>
            <a:r>
              <a:rPr lang="en-CA" sz="2000" dirty="0"/>
              <a:t>Mindful Loving Kindness exercise</a:t>
            </a:r>
            <a:br>
              <a:rPr lang="en-CA" sz="2000" dirty="0"/>
            </a:br>
            <a:r>
              <a:rPr lang="en-CA" sz="1200" dirty="0"/>
              <a:t>15 mins – </a:t>
            </a:r>
            <a:r>
              <a:rPr lang="en-CA" sz="1200" dirty="0">
                <a:hlinkClick r:id="rId6"/>
              </a:rPr>
              <a:t>https://archive.org/details/LovingKindness15Minsb</a:t>
            </a:r>
            <a:r>
              <a:rPr lang="en-CA" sz="1200" dirty="0"/>
              <a:t>  </a:t>
            </a:r>
            <a:br>
              <a:rPr lang="en-CA" sz="1200" dirty="0"/>
            </a:br>
            <a:r>
              <a:rPr lang="en-CA" sz="1200" dirty="0"/>
              <a:t>20 mins – </a:t>
            </a:r>
            <a:r>
              <a:rPr lang="en-CA" sz="1200" dirty="0">
                <a:hlinkClick r:id="rId7"/>
              </a:rPr>
              <a:t>https://www.tarabrach.com/meditation-loving-presence-2/</a:t>
            </a:r>
            <a:r>
              <a:rPr lang="en-CA" sz="1200" dirty="0"/>
              <a:t> </a:t>
            </a:r>
          </a:p>
          <a:p>
            <a:pPr marL="800100" lvl="1" indent="-342900">
              <a:spcBef>
                <a:spcPts val="900"/>
              </a:spcBef>
              <a:buFont typeface="Arial" panose="020B0604020202020204" pitchFamily="34" charset="0"/>
              <a:buChar char="•"/>
            </a:pPr>
            <a:r>
              <a:rPr lang="en-CA" sz="1200" dirty="0"/>
              <a:t>Body Scan</a:t>
            </a:r>
          </a:p>
          <a:p>
            <a:pPr marL="800100" lvl="1" indent="-342900">
              <a:spcBef>
                <a:spcPts val="900"/>
              </a:spcBef>
              <a:buFont typeface="Arial" panose="020B0604020202020204" pitchFamily="34" charset="0"/>
              <a:buChar char="•"/>
            </a:pPr>
            <a:r>
              <a:rPr lang="en-CA" sz="1200" dirty="0"/>
              <a:t>Breathing</a:t>
            </a:r>
          </a:p>
          <a:p>
            <a:pPr marL="342900" indent="-342900">
              <a:spcBef>
                <a:spcPts val="900"/>
              </a:spcBef>
              <a:buFont typeface="Arial" panose="020B0604020202020204" pitchFamily="34" charset="0"/>
              <a:buChar char="•"/>
            </a:pPr>
            <a:r>
              <a:rPr lang="en-CA" sz="2400" dirty="0"/>
              <a:t>Apply Mindful Centering – as needed</a:t>
            </a:r>
          </a:p>
          <a:p>
            <a:pPr marL="342900" indent="-342900">
              <a:spcBef>
                <a:spcPts val="900"/>
              </a:spcBef>
              <a:buFont typeface="Arial" panose="020B0604020202020204" pitchFamily="34" charset="0"/>
              <a:buChar char="•"/>
            </a:pPr>
            <a:r>
              <a:rPr lang="en-CA" sz="2400" dirty="0"/>
              <a:t>Apply Mindful Movement – as needed</a:t>
            </a:r>
          </a:p>
          <a:p>
            <a:pPr marL="342900" indent="-342900">
              <a:spcBef>
                <a:spcPts val="900"/>
              </a:spcBef>
              <a:buFont typeface="Arial" panose="020B0604020202020204" pitchFamily="34" charset="0"/>
              <a:buChar char="•"/>
            </a:pPr>
            <a:r>
              <a:rPr lang="en-CA" sz="2400" dirty="0"/>
              <a:t>For the next and final session: Bring all the questions you have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2383003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lang="fr-CA" sz="1800" dirty="0"/>
              <a:t>Alejandro:</a:t>
            </a:r>
          </a:p>
          <a:p>
            <a:pPr marL="0" marR="0">
              <a:lnSpc>
                <a:spcPct val="150000"/>
              </a:lnSpc>
              <a:spcBef>
                <a:spcPts val="0"/>
              </a:spcBef>
              <a:spcAft>
                <a:spcPts val="800"/>
              </a:spcAft>
            </a:pP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800" b="0" dirty="0">
                <a:effectLst/>
                <a:latin typeface="Arial" panose="020B0604020202020204" pitchFamily="34" charset="0"/>
                <a:ea typeface="Calibri" panose="020F0502020204030204" pitchFamily="34" charset="0"/>
                <a:cs typeface="Times New Roman" panose="02020603050405020304" pitchFamily="18" charset="0"/>
              </a:rPr>
              <a:t>Thank you so much for being in this session today. There is just one more session to go! I hope you have a great week everyone! I wish you all happiness.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Leanne:</a:t>
            </a:r>
          </a:p>
          <a:p>
            <a:endParaRPr lang="fr-CA" dirty="0"/>
          </a:p>
          <a:p>
            <a:endParaRPr lang="fr-CA" dirty="0"/>
          </a:p>
          <a:p>
            <a:r>
              <a:rPr lang="fr-CA" dirty="0" err="1"/>
              <a:t>Facilitators</a:t>
            </a:r>
            <a:r>
              <a:rPr lang="fr-CA" dirty="0"/>
              <a:t>:</a:t>
            </a:r>
          </a:p>
          <a:p>
            <a:r>
              <a:rPr lang="fr-CA" dirty="0"/>
              <a:t>(</a:t>
            </a:r>
            <a:r>
              <a:rPr lang="fr-CA" dirty="0" err="1"/>
              <a:t>Prep</a:t>
            </a:r>
            <a:r>
              <a:rPr lang="fr-CA" dirty="0"/>
              <a:t> for sharing audio &amp; </a:t>
            </a:r>
            <a:r>
              <a:rPr lang="fr-CA" dirty="0" err="1"/>
              <a:t>video</a:t>
            </a:r>
            <a:r>
              <a:rPr lang="fr-CA" dirty="0"/>
              <a:t>,</a:t>
            </a:r>
            <a:r>
              <a:rPr lang="fr-CA" baseline="0" dirty="0"/>
              <a:t> </a:t>
            </a:r>
            <a:r>
              <a:rPr lang="fr-CA" baseline="0" dirty="0" err="1"/>
              <a:t>including</a:t>
            </a:r>
            <a:r>
              <a:rPr lang="fr-CA" baseline="0" dirty="0"/>
              <a:t> French CC and 100% font size)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err="1"/>
              <a:t>Video</a:t>
            </a:r>
            <a:r>
              <a:rPr lang="fr-CA" sz="1200" dirty="0"/>
              <a:t>:</a:t>
            </a:r>
            <a:r>
              <a:rPr lang="fr-CA" sz="1200" baseline="0" dirty="0"/>
              <a:t> </a:t>
            </a:r>
            <a:r>
              <a:rPr lang="fr-CA" sz="1200" baseline="0" dirty="0" err="1"/>
              <a:t>Mindfulness</a:t>
            </a:r>
            <a:r>
              <a:rPr lang="fr-CA" sz="1200" baseline="0" dirty="0"/>
              <a:t> &amp; EQ </a:t>
            </a:r>
            <a:r>
              <a:rPr lang="fr-CA" sz="1200" baseline="0" dirty="0" err="1"/>
              <a:t>connection</a:t>
            </a:r>
            <a:r>
              <a:rPr lang="fr-CA" sz="1200" baseline="0" dirty="0"/>
              <a:t> - </a:t>
            </a:r>
            <a:r>
              <a:rPr lang="en-CA" dirty="0">
                <a:hlinkClick r:id="rId3"/>
              </a:rPr>
              <a:t>https://www.youtube.com/watch?v=s57sce71zNI</a:t>
            </a:r>
            <a:r>
              <a:rPr lang="en-CA" dirty="0"/>
              <a:t> </a:t>
            </a:r>
          </a:p>
          <a:p>
            <a:pPr marL="171450" indent="-171450">
              <a:buFont typeface="Arial" panose="020B0604020202020204" pitchFamily="34" charset="0"/>
              <a:buChar char="•"/>
            </a:pPr>
            <a:r>
              <a:rPr lang="fr-CA" baseline="0" dirty="0"/>
              <a:t>In case </a:t>
            </a:r>
            <a:r>
              <a:rPr lang="fr-CA" baseline="0" dirty="0" err="1"/>
              <a:t>needed</a:t>
            </a:r>
            <a:r>
              <a:rPr lang="fr-CA" baseline="0" dirty="0"/>
              <a:t>: https://archive.org/details/LovingKindness15Minsb</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Optional: skip</a:t>
            </a:r>
            <a:r>
              <a:rPr lang="en-US" sz="1200" baseline="0" dirty="0"/>
              <a:t> the body scan, </a:t>
            </a:r>
            <a:r>
              <a:rPr lang="en-US" sz="1200" b="1" baseline="0" dirty="0"/>
              <a:t>starting at around 5:18</a:t>
            </a:r>
            <a:r>
              <a:rPr lang="en-US" sz="1200" baseline="0" dirty="0"/>
              <a:t>, with a quick intro “take a couple of breaths, close your eyes…” and resume the recording</a:t>
            </a:r>
            <a:endParaRPr lang="fr-CA" baseline="0" dirty="0"/>
          </a:p>
          <a:p>
            <a:pPr marL="0" marR="0">
              <a:lnSpc>
                <a:spcPct val="107000"/>
              </a:lnSpc>
              <a:spcBef>
                <a:spcPts val="0"/>
              </a:spcBef>
              <a:spcAft>
                <a:spcPts val="800"/>
              </a:spcAft>
            </a:pP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Leanne:</a:t>
            </a:r>
          </a:p>
          <a:p>
            <a:endParaRPr lang="en-CA" dirty="0"/>
          </a:p>
          <a:p>
            <a:endParaRPr lang="en-CA" dirty="0"/>
          </a:p>
          <a:p>
            <a:r>
              <a:rPr lang="en-CA" dirty="0"/>
              <a:t>For today’s centering exercise,</a:t>
            </a:r>
            <a:r>
              <a:rPr lang="en-CA" baseline="0" dirty="0"/>
              <a:t> we’ll use a slight variation…. Similar to previous ones, t</a:t>
            </a:r>
            <a:r>
              <a:rPr lang="en-CA" dirty="0"/>
              <a:t>he idea is to shift from “doing” to “being”</a:t>
            </a:r>
          </a:p>
          <a:p>
            <a:r>
              <a:rPr lang="en-CA" dirty="0"/>
              <a:t>Let’s start by doing the following...</a:t>
            </a:r>
          </a:p>
          <a:p>
            <a:pPr lvl="0"/>
            <a:r>
              <a:rPr lang="en-CA" dirty="0"/>
              <a:t>Sit in a comfortable attentive position</a:t>
            </a:r>
          </a:p>
          <a:p>
            <a:pPr lvl="0"/>
            <a:r>
              <a:rPr lang="en-CA" dirty="0"/>
              <a:t>It helps if you close or semi-close your eyes</a:t>
            </a:r>
          </a:p>
          <a:p>
            <a:pPr lvl="0"/>
            <a:r>
              <a:rPr lang="fr-CA" dirty="0"/>
              <a:t>Focus</a:t>
            </a:r>
            <a:r>
              <a:rPr lang="fr-CA" baseline="0" dirty="0"/>
              <a:t> on </a:t>
            </a:r>
            <a:r>
              <a:rPr lang="fr-CA" baseline="0" dirty="0" err="1"/>
              <a:t>your</a:t>
            </a:r>
            <a:r>
              <a:rPr lang="fr-CA" baseline="0" dirty="0"/>
              <a:t> </a:t>
            </a:r>
            <a:r>
              <a:rPr lang="fr-CA" baseline="0" dirty="0" err="1"/>
              <a:t>breathing</a:t>
            </a:r>
            <a:r>
              <a:rPr lang="fr-CA" baseline="0" dirty="0"/>
              <a:t>… </a:t>
            </a:r>
          </a:p>
          <a:p>
            <a:pPr lvl="0"/>
            <a:r>
              <a:rPr lang="fr-CA" baseline="0" dirty="0"/>
              <a:t>and </a:t>
            </a:r>
            <a:r>
              <a:rPr lang="fr-CA" baseline="0" dirty="0" err="1"/>
              <a:t>repeat</a:t>
            </a:r>
            <a:r>
              <a:rPr lang="fr-CA" baseline="0" dirty="0"/>
              <a:t> </a:t>
            </a:r>
            <a:r>
              <a:rPr lang="fr-CA" baseline="0" dirty="0" err="1"/>
              <a:t>any</a:t>
            </a:r>
            <a:r>
              <a:rPr lang="fr-CA" baseline="0" dirty="0"/>
              <a:t> of the </a:t>
            </a:r>
            <a:r>
              <a:rPr lang="fr-CA" baseline="0" dirty="0" err="1"/>
              <a:t>following</a:t>
            </a:r>
            <a:r>
              <a:rPr lang="fr-CA" baseline="0" dirty="0"/>
              <a:t> phrases </a:t>
            </a:r>
            <a:r>
              <a:rPr lang="fr-CA" baseline="0" dirty="0" err="1"/>
              <a:t>aloud</a:t>
            </a:r>
            <a:r>
              <a:rPr lang="fr-CA" baseline="0" dirty="0"/>
              <a:t> or in </a:t>
            </a:r>
            <a:r>
              <a:rPr lang="fr-CA" baseline="0" dirty="0" err="1"/>
              <a:t>your</a:t>
            </a:r>
            <a:r>
              <a:rPr lang="fr-CA" baseline="0" dirty="0"/>
              <a:t> </a:t>
            </a:r>
            <a:r>
              <a:rPr lang="fr-CA" baseline="0" dirty="0" err="1"/>
              <a:t>mind</a:t>
            </a:r>
            <a:r>
              <a:rPr lang="fr-CA" baseline="0" dirty="0"/>
              <a:t> as </a:t>
            </a:r>
            <a:r>
              <a:rPr lang="fr-CA" baseline="0" dirty="0" err="1"/>
              <a:t>they</a:t>
            </a:r>
            <a:r>
              <a:rPr lang="fr-CA" baseline="0" dirty="0"/>
              <a:t> </a:t>
            </a:r>
            <a:r>
              <a:rPr lang="fr-CA" baseline="0" dirty="0" err="1"/>
              <a:t>may</a:t>
            </a:r>
            <a:r>
              <a:rPr lang="fr-CA" baseline="0" dirty="0"/>
              <a:t> </a:t>
            </a:r>
            <a:r>
              <a:rPr lang="fr-CA" baseline="0" dirty="0" err="1"/>
              <a:t>feel</a:t>
            </a:r>
            <a:r>
              <a:rPr lang="fr-CA" baseline="0" dirty="0"/>
              <a:t> right to </a:t>
            </a:r>
            <a:r>
              <a:rPr lang="fr-CA" baseline="0" dirty="0" err="1"/>
              <a:t>you</a:t>
            </a:r>
            <a:r>
              <a:rPr lang="fr-CA" baseline="0" dirty="0"/>
              <a:t>, in </a:t>
            </a:r>
            <a:r>
              <a:rPr lang="fr-CA" baseline="0" dirty="0" err="1"/>
              <a:t>this</a:t>
            </a:r>
            <a:r>
              <a:rPr lang="fr-CA" baseline="0" dirty="0"/>
              <a:t> moment…</a:t>
            </a:r>
          </a:p>
          <a:p>
            <a:pPr lvl="0"/>
            <a:endParaRPr lang="en-CA" dirty="0"/>
          </a:p>
          <a:p>
            <a:pPr lvl="0"/>
            <a:r>
              <a:rPr lang="en-CA" dirty="0"/>
              <a:t>(read them allowing space in between)</a:t>
            </a:r>
          </a:p>
          <a:p>
            <a:pPr lvl="0"/>
            <a:r>
              <a:rPr lang="en-CA" dirty="0"/>
              <a:t>I am a kind person</a:t>
            </a:r>
            <a:r>
              <a:rPr lang="fr-CA" baseline="0" dirty="0"/>
              <a:t>	</a:t>
            </a:r>
            <a:r>
              <a:rPr lang="en-CA" dirty="0">
                <a:solidFill>
                  <a:schemeClr val="accent1">
                    <a:lumMod val="75000"/>
                  </a:schemeClr>
                </a:solidFill>
              </a:rPr>
              <a:t>(Je </a:t>
            </a:r>
            <a:r>
              <a:rPr lang="en-CA" dirty="0" err="1">
                <a:solidFill>
                  <a:schemeClr val="accent1">
                    <a:lumMod val="75000"/>
                  </a:schemeClr>
                </a:solidFill>
              </a:rPr>
              <a:t>suis</a:t>
            </a:r>
            <a:r>
              <a:rPr lang="en-CA" dirty="0">
                <a:solidFill>
                  <a:schemeClr val="accent1">
                    <a:lumMod val="75000"/>
                  </a:schemeClr>
                </a:solidFill>
              </a:rPr>
              <a:t> </a:t>
            </a:r>
            <a:r>
              <a:rPr lang="en-CA" dirty="0" err="1">
                <a:solidFill>
                  <a:schemeClr val="accent1">
                    <a:lumMod val="75000"/>
                  </a:schemeClr>
                </a:solidFill>
              </a:rPr>
              <a:t>aimable</a:t>
            </a:r>
            <a:r>
              <a:rPr lang="en-CA" dirty="0">
                <a:solidFill>
                  <a:schemeClr val="accent1">
                    <a:lumMod val="75000"/>
                  </a:schemeClr>
                </a:solidFill>
              </a:rPr>
              <a:t>)</a:t>
            </a:r>
          </a:p>
          <a:p>
            <a:pPr lvl="0"/>
            <a:r>
              <a:rPr lang="en-CA" dirty="0"/>
              <a:t>I love myself</a:t>
            </a:r>
            <a:r>
              <a:rPr lang="en-CA" dirty="0">
                <a:solidFill>
                  <a:schemeClr val="accent1">
                    <a:lumMod val="75000"/>
                  </a:schemeClr>
                </a:solidFill>
              </a:rPr>
              <a:t>		(Je </a:t>
            </a:r>
            <a:r>
              <a:rPr lang="en-CA" dirty="0" err="1">
                <a:solidFill>
                  <a:schemeClr val="accent1">
                    <a:lumMod val="75000"/>
                  </a:schemeClr>
                </a:solidFill>
              </a:rPr>
              <a:t>m’aime</a:t>
            </a:r>
            <a:r>
              <a:rPr lang="en-CA" dirty="0">
                <a:solidFill>
                  <a:schemeClr val="accent1">
                    <a:lumMod val="75000"/>
                  </a:schemeClr>
                </a:solidFill>
              </a:rPr>
              <a:t>)</a:t>
            </a:r>
          </a:p>
          <a:p>
            <a:pPr lvl="0"/>
            <a:r>
              <a:rPr lang="en-CA" dirty="0"/>
              <a:t>I do my best</a:t>
            </a:r>
            <a:r>
              <a:rPr lang="en-CA" dirty="0">
                <a:solidFill>
                  <a:schemeClr val="accent1">
                    <a:lumMod val="75000"/>
                  </a:schemeClr>
                </a:solidFill>
              </a:rPr>
              <a:t>		(Je </a:t>
            </a:r>
            <a:r>
              <a:rPr lang="en-CA" dirty="0" err="1">
                <a:solidFill>
                  <a:schemeClr val="accent1">
                    <a:lumMod val="75000"/>
                  </a:schemeClr>
                </a:solidFill>
              </a:rPr>
              <a:t>fais</a:t>
            </a:r>
            <a:r>
              <a:rPr lang="en-CA" dirty="0">
                <a:solidFill>
                  <a:schemeClr val="accent1">
                    <a:lumMod val="75000"/>
                  </a:schemeClr>
                </a:solidFill>
              </a:rPr>
              <a:t> de </a:t>
            </a:r>
            <a:r>
              <a:rPr lang="en-CA" dirty="0" err="1">
                <a:solidFill>
                  <a:schemeClr val="accent1">
                    <a:lumMod val="75000"/>
                  </a:schemeClr>
                </a:solidFill>
              </a:rPr>
              <a:t>mon</a:t>
            </a:r>
            <a:r>
              <a:rPr lang="en-CA" dirty="0">
                <a:solidFill>
                  <a:schemeClr val="accent1">
                    <a:lumMod val="75000"/>
                  </a:schemeClr>
                </a:solidFill>
              </a:rPr>
              <a:t> </a:t>
            </a:r>
            <a:r>
              <a:rPr lang="en-CA" dirty="0" err="1">
                <a:solidFill>
                  <a:schemeClr val="accent1">
                    <a:lumMod val="75000"/>
                  </a:schemeClr>
                </a:solidFill>
              </a:rPr>
              <a:t>mieux</a:t>
            </a:r>
            <a:r>
              <a:rPr lang="en-CA" dirty="0">
                <a:solidFill>
                  <a:schemeClr val="accent1">
                    <a:lumMod val="75000"/>
                  </a:schemeClr>
                </a:solidFill>
              </a:rPr>
              <a:t>)</a:t>
            </a:r>
          </a:p>
          <a:p>
            <a:pPr lvl="0"/>
            <a:r>
              <a:rPr lang="en-CA" dirty="0"/>
              <a:t>I am enough</a:t>
            </a:r>
            <a:r>
              <a:rPr lang="en-CA" dirty="0">
                <a:solidFill>
                  <a:schemeClr val="accent1">
                    <a:lumMod val="75000"/>
                  </a:schemeClr>
                </a:solidFill>
              </a:rPr>
              <a:t>		</a:t>
            </a:r>
            <a:r>
              <a:rPr lang="fr-FR" dirty="0">
                <a:solidFill>
                  <a:schemeClr val="accent1">
                    <a:lumMod val="75000"/>
                  </a:schemeClr>
                </a:solidFill>
              </a:rPr>
              <a:t>(je suis assez moi-même)</a:t>
            </a:r>
            <a:endParaRPr lang="fr-CA" baseline="0" dirty="0"/>
          </a:p>
          <a:p>
            <a:pPr lvl="0">
              <a:tabLst>
                <a:tab pos="4572000" algn="l"/>
              </a:tabLst>
            </a:pPr>
            <a:endParaRPr lang="en-CA" dirty="0"/>
          </a:p>
          <a:p>
            <a:pPr lvl="0">
              <a:tabLst>
                <a:tab pos="4572000" algn="l"/>
              </a:tabLst>
            </a:pPr>
            <a:r>
              <a:rPr lang="en-CA" dirty="0">
                <a:solidFill>
                  <a:schemeClr val="accent1">
                    <a:lumMod val="75000"/>
                  </a:schemeClr>
                </a:solidFill>
              </a:rPr>
              <a:t>(Repeat</a:t>
            </a:r>
            <a:r>
              <a:rPr lang="en-CA" baseline="0" dirty="0">
                <a:solidFill>
                  <a:schemeClr val="accent1">
                    <a:lumMod val="75000"/>
                  </a:schemeClr>
                </a:solidFill>
              </a:rPr>
              <a:t> once a minute over three to five minutes, then ask participants to…)</a:t>
            </a:r>
          </a:p>
          <a:p>
            <a:pPr lvl="0">
              <a:tabLst>
                <a:tab pos="4572000" algn="l"/>
              </a:tabLst>
            </a:pPr>
            <a:r>
              <a:rPr lang="en-CA" baseline="0" dirty="0">
                <a:solidFill>
                  <a:schemeClr val="accent1">
                    <a:lumMod val="75000"/>
                  </a:schemeClr>
                </a:solidFill>
              </a:rPr>
              <a:t>take a couple of deep breaths, slowly open their eyes, and return to the group session.</a:t>
            </a:r>
            <a:endParaRPr lang="fr-FR"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2836134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Leanne:</a:t>
            </a:r>
          </a:p>
          <a:p>
            <a:endParaRPr lang="fr-CA" dirty="0"/>
          </a:p>
          <a:p>
            <a:r>
              <a:rPr lang="fr-CA" dirty="0" err="1"/>
              <a:t>Plenary</a:t>
            </a:r>
            <a:r>
              <a:rPr lang="fr-CA" dirty="0"/>
              <a:t>:</a:t>
            </a:r>
            <a:r>
              <a:rPr lang="fr-CA" baseline="0" dirty="0"/>
              <a:t> </a:t>
            </a:r>
            <a:r>
              <a:rPr lang="en-US" dirty="0"/>
              <a:t>Open mic to share your comments, challenges, surprises… particularly would</a:t>
            </a:r>
            <a:r>
              <a:rPr lang="en-US" baseline="0" dirty="0"/>
              <a:t> like to hear from those who haven</a:t>
            </a:r>
            <a:r>
              <a:rPr lang="en-CA" baseline="0" dirty="0"/>
              <a:t>’t shared yet</a:t>
            </a:r>
          </a:p>
          <a:p>
            <a:pPr marL="171450" indent="-171450">
              <a:buFont typeface="Arial" panose="020B0604020202020204" pitchFamily="34" charset="0"/>
              <a:buChar char="•"/>
            </a:pPr>
            <a:r>
              <a:rPr lang="en-CA" baseline="0" noProof="0" dirty="0"/>
              <a:t>the gratitude journaling</a:t>
            </a:r>
          </a:p>
          <a:p>
            <a:pPr marL="171450" indent="-171450">
              <a:buFont typeface="Arial" panose="020B0604020202020204" pitchFamily="34" charset="0"/>
              <a:buChar char="•"/>
            </a:pPr>
            <a:r>
              <a:rPr lang="en-CA" baseline="0" noProof="0" dirty="0"/>
              <a:t>Your practice</a:t>
            </a:r>
          </a:p>
          <a:p>
            <a:pPr marL="171450" indent="-171450">
              <a:buFont typeface="Arial" panose="020B0604020202020204" pitchFamily="34" charset="0"/>
              <a:buChar char="•"/>
            </a:pPr>
            <a:r>
              <a:rPr lang="fr-CA" baseline="0" dirty="0"/>
              <a:t>Human Being </a:t>
            </a:r>
            <a:r>
              <a:rPr lang="fr-CA" baseline="0" dirty="0" err="1"/>
              <a:t>is</a:t>
            </a:r>
            <a:r>
              <a:rPr lang="fr-CA" baseline="0" dirty="0"/>
              <a:t> </a:t>
            </a:r>
            <a:r>
              <a:rPr lang="fr-CA" baseline="0" dirty="0" err="1"/>
              <a:t>enough</a:t>
            </a:r>
            <a:endParaRPr lang="fr-CA" baseline="0" dirty="0"/>
          </a:p>
          <a:p>
            <a:pPr marL="171450" indent="-171450">
              <a:buFont typeface="Arial" panose="020B0604020202020204" pitchFamily="34" charset="0"/>
              <a:buChar char="•"/>
            </a:pPr>
            <a:r>
              <a:rPr lang="fr-CA" sz="1200" baseline="0" dirty="0" err="1"/>
              <a:t>Mindful</a:t>
            </a:r>
            <a:r>
              <a:rPr lang="fr-CA" sz="1200" baseline="0" dirty="0"/>
              <a:t> </a:t>
            </a:r>
            <a:r>
              <a:rPr lang="fr-CA" sz="1200" baseline="0" dirty="0" err="1"/>
              <a:t>eating</a:t>
            </a:r>
            <a:endParaRPr lang="fr-CA" sz="1200" baseline="0" dirty="0"/>
          </a:p>
          <a:p>
            <a:pPr marL="171450" indent="-171450">
              <a:buFont typeface="Arial" panose="020B0604020202020204" pitchFamily="34" charset="0"/>
              <a:buChar char="•"/>
            </a:pPr>
            <a:r>
              <a:rPr lang="fr-CA" sz="1200" baseline="0" dirty="0" err="1"/>
              <a:t>Present</a:t>
            </a:r>
            <a:r>
              <a:rPr lang="fr-CA" sz="1200" baseline="0" dirty="0"/>
              <a:t>, </a:t>
            </a:r>
            <a:r>
              <a:rPr lang="fr-CA" sz="1200" baseline="0" dirty="0" err="1"/>
              <a:t>Presence</a:t>
            </a:r>
            <a:r>
              <a:rPr lang="fr-CA" sz="1200" baseline="0" dirty="0"/>
              <a:t>, </a:t>
            </a:r>
            <a:r>
              <a:rPr lang="fr-CA" sz="1200" baseline="0" dirty="0" err="1"/>
              <a:t>Presencing</a:t>
            </a:r>
            <a:endParaRPr lang="fr-CA"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Model U, Social </a:t>
            </a:r>
            <a:r>
              <a:rPr lang="en-CA" sz="1800" kern="100" dirty="0" err="1">
                <a:effectLst/>
                <a:latin typeface="Calibri" panose="020F0502020204030204" pitchFamily="34" charset="0"/>
                <a:ea typeface="Calibri" panose="020F0502020204030204" pitchFamily="34" charset="0"/>
                <a:cs typeface="Times New Roman" panose="02020603050405020304" pitchFamily="18" charset="0"/>
              </a:rPr>
              <a:t>Presencing</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CA" sz="1800" kern="100" dirty="0" err="1">
                <a:effectLst/>
                <a:latin typeface="Calibri" panose="020F0502020204030204" pitchFamily="34" charset="0"/>
                <a:ea typeface="Calibri" panose="020F0502020204030204" pitchFamily="34" charset="0"/>
                <a:cs typeface="Times New Roman" panose="02020603050405020304" pitchFamily="18" charset="0"/>
              </a:rPr>
              <a:t>Teather</a:t>
            </a:r>
            <a:endParaRPr lang="fr-CA" sz="1200" baseline="0" dirty="0"/>
          </a:p>
          <a:p>
            <a:pPr marL="171450" indent="-171450">
              <a:buFont typeface="Arial" panose="020B0604020202020204" pitchFamily="34" charset="0"/>
              <a:buChar char="•"/>
            </a:pPr>
            <a:r>
              <a:rPr lang="en-CA" sz="1200" dirty="0"/>
              <a:t>Mindful – Win </a:t>
            </a:r>
            <a:r>
              <a:rPr lang="en-CA" sz="1200" dirty="0" err="1"/>
              <a:t>Win</a:t>
            </a:r>
            <a:r>
              <a:rPr lang="en-CA" sz="1200" dirty="0"/>
              <a:t> </a:t>
            </a:r>
            <a:r>
              <a:rPr lang="en-CA" sz="1200" dirty="0" err="1"/>
              <a:t>Win</a:t>
            </a:r>
            <a:endParaRPr lang="fr-CA" baseline="0" dirty="0"/>
          </a:p>
          <a:p>
            <a:endParaRPr lang="en-US" dirty="0"/>
          </a:p>
          <a:p>
            <a:r>
              <a:rPr lang="fr-CA" dirty="0" err="1"/>
              <a:t>Raise</a:t>
            </a:r>
            <a:r>
              <a:rPr lang="fr-CA" dirty="0"/>
              <a:t> </a:t>
            </a:r>
            <a:r>
              <a:rPr lang="fr-CA" dirty="0" err="1"/>
              <a:t>your</a:t>
            </a:r>
            <a:r>
              <a:rPr lang="fr-CA" dirty="0"/>
              <a:t> hand to </a:t>
            </a:r>
            <a:r>
              <a:rPr lang="fr-CA" dirty="0" err="1"/>
              <a:t>speak</a:t>
            </a:r>
            <a:r>
              <a:rPr lang="fr-CA" dirty="0"/>
              <a:t>, type in</a:t>
            </a:r>
            <a:r>
              <a:rPr lang="fr-CA" baseline="0" dirty="0"/>
              <a:t> the chat… </a:t>
            </a:r>
            <a:r>
              <a:rPr lang="fr-CA" baseline="0" dirty="0" err="1"/>
              <a:t>Let’s</a:t>
            </a:r>
            <a:r>
              <a:rPr lang="fr-CA" baseline="0" dirty="0"/>
              <a:t> </a:t>
            </a:r>
            <a:r>
              <a:rPr lang="fr-CA" baseline="0" dirty="0" err="1"/>
              <a:t>hear</a:t>
            </a:r>
            <a:r>
              <a:rPr lang="fr-CA" baseline="0" dirty="0"/>
              <a:t> </a:t>
            </a:r>
            <a:r>
              <a:rPr lang="fr-CA" baseline="0" dirty="0" err="1"/>
              <a:t>it</a:t>
            </a:r>
            <a:r>
              <a:rPr lang="fr-CA" baseline="0" dirty="0"/>
              <a:t> </a:t>
            </a:r>
            <a:r>
              <a:rPr lang="fr-CA" baseline="0" dirty="0" err="1"/>
              <a:t>from</a:t>
            </a:r>
            <a:r>
              <a:rPr lang="fr-CA" baseline="0" dirty="0"/>
              <a:t> </a:t>
            </a:r>
            <a:r>
              <a:rPr lang="fr-CA" baseline="0" dirty="0" err="1"/>
              <a:t>some</a:t>
            </a:r>
            <a:r>
              <a:rPr lang="fr-CA" baseline="0" dirty="0"/>
              <a:t> of </a:t>
            </a:r>
            <a:r>
              <a:rPr lang="fr-CA" baseline="0" dirty="0" err="1"/>
              <a:t>you</a:t>
            </a:r>
            <a:r>
              <a:rPr lang="fr-CA" baseline="0" dirty="0"/>
              <a:t>.</a:t>
            </a:r>
          </a:p>
          <a:p>
            <a:endParaRPr lang="fr-CA" baseline="0" dirty="0"/>
          </a:p>
          <a:p>
            <a:endParaRPr lang="en-CA" dirty="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856791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12937">
              <a:defRPr/>
            </a:pPr>
            <a:r>
              <a:rPr lang="fr-CA" dirty="0"/>
              <a:t>Leanne: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Mindful movement is a very unique exercise because it helps to unite body and mind. This union is central to all practices of the mindfulness movement. It allows you to anchor yourself in the present moment, to remember that thoughts are not reality, but also to create with your body what you want to integrate into your mind: freedom, confidence, letting go, joy, vitality,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Moving meditations are generally slow. It's about getting out of our "action-reaction" mode that we are so often in, by deliberately slowing down, to allow us to train our attention to be "in us" rather than outside of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And just like in still meditation, we are not trying to achieve a goal: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meditative movements, we do not seek to achieve flexibility, posture, an ideal physique;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this movement or walking meditation, we are not trying to go somewhere.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We are just trying to (re)become attentive to the body and to feel everything that can be felt moment after moment when it is in movement.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How to practice mindful movement?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Please adapt it to yourself… you can: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either stand up or sited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Lean on a stable desk or wall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Feel your balance or the anchoring of your feet on the ground.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raise one leg or arm.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Then, </a:t>
            </a:r>
            <a:r>
              <a:rPr lang="en-CA"/>
              <a:t>you can </a:t>
            </a:r>
            <a:r>
              <a:rPr lang="en-CA" dirty="0"/>
              <a:t>start taking a first step slowly: lift your left foot and bring it forward then place it on the ground. Feel the contact of the left foot with the ground, from the heel to the toes, at the same time as you become aware of your weight transferred to the left foot, which rests completely on the ground, so that you can then lift and move your right foot forward. Be fully aware of the contact between the soles of your feet and the ground.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And every time your mind takes you away from the exercise, notice it and bring your attention back to the sensations unfolding in your soles.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You may notice an imbalance the first time you practice walking slowly, but don't worry that your body will make the necessary adjustments to regain balance.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It's just a matter of paying attention to walking, including changes of direction!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Little by little, you can broaden your attention from your experience of walking to your whole legs, to your whole body… always slowly, always in awareness of all the sensations that emerge, that change and then disappear and always be kind when your thoughts distract you from the exercise.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You reconnect with your body and this incredible experience of moving.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You can also experiment with walking to the rhythm of your breathing (or the opposite!).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For example: when one foot lands, you inhale, then when the other foot lands you exhale... and so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Now let's take about X (</a:t>
            </a:r>
            <a:r>
              <a:rPr lang="en-CA" i="1" dirty="0"/>
              <a:t>7 to 10</a:t>
            </a:r>
            <a:r>
              <a:rPr lang="en-CA" dirty="0"/>
              <a:t>) minutes to do the exercise...the movement is your choice (a mindful walk in the hallway, up and down the stairs, or outside in the garden; and why not dancing or moving as you can… in a mindful way) Pay attention to your rhythm, your breathing, your actions, your movement, your effort, your senses and your heart.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point is to be aware...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Quick reminder before you begin: Always be careful when doing exercises.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Let’s take X (</a:t>
            </a:r>
            <a:r>
              <a:rPr lang="en-CA" i="1" dirty="0"/>
              <a:t>7 to 10</a:t>
            </a:r>
            <a:r>
              <a:rPr lang="en-CA" dirty="0"/>
              <a:t>) minutes time limit begins now.</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(start a timer)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(After X minutes… recognize the people who came back.)</a:t>
            </a:r>
          </a:p>
          <a:p>
            <a:pPr marL="0" marR="0">
              <a:lnSpc>
                <a:spcPct val="107000"/>
              </a:lnSpc>
              <a:spcBef>
                <a:spcPts val="0"/>
              </a:spcBef>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Hope everything went well. Remember there will be time to do a debrief at the end of the session if you would like to share your experience.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r>
              <a:rPr lang="en-CA" dirty="0"/>
              <a:t>Resources:</a:t>
            </a:r>
          </a:p>
          <a:p>
            <a:r>
              <a:rPr lang="en-US" dirty="0">
                <a:hlinkClick r:id="rId3"/>
              </a:rPr>
              <a:t>Mindful Walking &amp; Walking Meditation: A Restorative Practice (positivepsychology.com)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u="sng" dirty="0">
                <a:hlinkClick r:id="rId4"/>
              </a:rPr>
              <a:t>https://siyli.org/mindful-walking/</a:t>
            </a:r>
            <a:endParaRPr lang="en-US" sz="1000" u="sng" dirty="0"/>
          </a:p>
          <a:p>
            <a:endParaRPr lang="fr-CA"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Ressources en français :</a:t>
            </a:r>
            <a:r>
              <a:rPr lang="fr-CA" baseline="0" dirty="0"/>
              <a:t> </a:t>
            </a:r>
          </a:p>
          <a:p>
            <a:pPr marL="171450" indent="-171450">
              <a:buFont typeface="Arial" panose="020B0604020202020204" pitchFamily="34" charset="0"/>
              <a:buChar char="•"/>
            </a:pPr>
            <a:r>
              <a:rPr lang="fr-CA" sz="1200" dirty="0"/>
              <a:t>« Où pouvez-vous faire une promenade consciente pendant la journée? » https://www.re-connect.fr/marchemeditativeenpleineconscience/ </a:t>
            </a:r>
          </a:p>
          <a:p>
            <a:pPr marL="171450" indent="-171450">
              <a:buFont typeface="Arial" panose="020B0604020202020204" pitchFamily="34" charset="0"/>
              <a:buChar char="•"/>
            </a:pPr>
            <a:r>
              <a:rPr lang="fr-CA" sz="1200" dirty="0"/>
              <a:t>« Si vous le pouvez, sortez et allez marcher dans la nature. Des chercheurs en Finlande ont constaté que les citadins signalaient un soulagement de leur stress beaucoup plus important lorsqu’ils faisaient une promenade dans un parc ou un bois que lorsqu’ils se promenaient au centre-ville. »</a:t>
            </a:r>
            <a:r>
              <a:rPr lang="fr-CA" sz="800" dirty="0"/>
              <a:t> - </a:t>
            </a:r>
            <a:r>
              <a:rPr lang="fr-CA" sz="800" u="sng" dirty="0">
                <a:hlinkClick r:id="rId4"/>
              </a:rPr>
              <a:t>https://siyli.org/mindful-walking/</a:t>
            </a:r>
            <a:endParaRPr lang="fr-CA" sz="800" u="sng" dirty="0"/>
          </a:p>
          <a:p>
            <a:pPr marL="171450" indent="-171450">
              <a:buFont typeface="Arial" panose="020B0604020202020204" pitchFamily="34" charset="0"/>
              <a:buChar char="•"/>
            </a:pPr>
            <a:r>
              <a:rPr lang="fr-CA" u="sng" baseline="0" dirty="0">
                <a:solidFill>
                  <a:srgbClr val="0070C0"/>
                </a:solidFill>
              </a:rPr>
              <a:t>https://mbsrlyon.fr/blog/lart-de-marcher-en-pleine-conscience/</a:t>
            </a:r>
          </a:p>
          <a:p>
            <a:pPr marL="171450" indent="-171450">
              <a:buFont typeface="Arial" panose="020B0604020202020204" pitchFamily="34" charset="0"/>
              <a:buChar char="•"/>
            </a:pPr>
            <a:r>
              <a:rPr lang="fr-CA" u="sng" baseline="0" dirty="0">
                <a:solidFill>
                  <a:srgbClr val="0070C0"/>
                </a:solidFill>
              </a:rPr>
              <a:t>https://monespacemeditation.fr/meditation-pleine-conscience-mouvement/</a:t>
            </a:r>
          </a:p>
          <a:p>
            <a:pPr marL="171450" indent="-171450">
              <a:buFont typeface="Arial" panose="020B0604020202020204" pitchFamily="34" charset="0"/>
              <a:buChar char="•"/>
            </a:pPr>
            <a:r>
              <a:rPr lang="fr-CA" u="sng" baseline="0" dirty="0">
                <a:solidFill>
                  <a:srgbClr val="0070C0"/>
                </a:solidFill>
              </a:rPr>
              <a:t>https://plumvillage.org/fr/ressources/les-10-mouvements-de-pleine-conscience</a:t>
            </a:r>
          </a:p>
          <a:p>
            <a:pPr marL="171450" indent="-171450">
              <a:buFont typeface="Arial" panose="020B0604020202020204" pitchFamily="34" charset="0"/>
              <a:buChar char="•"/>
            </a:pPr>
            <a:r>
              <a:rPr lang="fr-CA" u="sng" baseline="0" dirty="0">
                <a:solidFill>
                  <a:srgbClr val="0070C0"/>
                </a:solidFill>
              </a:rPr>
              <a:t>https://montougo.ca/se-sentir-bien/relaxation-et-pause/seance-guidee-de-marche-en-pleine-conscience/#:~:text=En%20quoi%20consiste%20la%20marche,Qu'entendez%2Dvous%3F</a:t>
            </a:r>
          </a:p>
          <a:p>
            <a:pPr marL="171450" indent="-171450">
              <a:buFont typeface="Arial" panose="020B0604020202020204" pitchFamily="34" charset="0"/>
              <a:buChar char="•"/>
            </a:pPr>
            <a:r>
              <a:rPr lang="fr-CA" u="sng" baseline="0" dirty="0">
                <a:solidFill>
                  <a:srgbClr val="0070C0"/>
                </a:solidFill>
              </a:rPr>
              <a:t>https://www.re-connect.fr/lamarchemeditative/</a:t>
            </a:r>
          </a:p>
          <a:p>
            <a:pPr marL="171450" indent="-171450">
              <a:buFont typeface="Arial" panose="020B0604020202020204" pitchFamily="34" charset="0"/>
              <a:buChar char="•"/>
            </a:pPr>
            <a:r>
              <a:rPr lang="fr-CA" baseline="0" dirty="0"/>
              <a:t>https://www.amazon.ca/MARCHER-PLEINE-CONSCIENCE-THICH-NHAT/dp/2266285262</a:t>
            </a:r>
          </a:p>
          <a:p>
            <a:pPr marL="171450" indent="-171450">
              <a:buFont typeface="Arial" panose="020B0604020202020204" pitchFamily="34" charset="0"/>
              <a:buChar char="•"/>
            </a:pPr>
            <a:r>
              <a:rPr lang="fr-CA" baseline="0" dirty="0"/>
              <a:t>https://www.bioalaune.com/fr/actualite-bio/33817/bain-de-foret-remede-naturel-anti-stress</a:t>
            </a:r>
          </a:p>
          <a:p>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dirty="0"/>
          </a:p>
        </p:txBody>
      </p:sp>
    </p:spTree>
    <p:extLst>
      <p:ext uri="{BB962C8B-B14F-4D97-AF65-F5344CB8AC3E}">
        <p14:creationId xmlns:p14="http://schemas.microsoft.com/office/powerpoint/2010/main" val="2967247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47500" lnSpcReduction="20000"/>
          </a:bodyPr>
          <a:lstStyle/>
          <a:p>
            <a:r>
              <a:rPr lang="en-CA" b="0" dirty="0"/>
              <a:t>Casey-Marie:</a:t>
            </a:r>
          </a:p>
          <a:p>
            <a:endParaRPr lang="en-CA" b="0" dirty="0"/>
          </a:p>
          <a:p>
            <a:r>
              <a:rPr lang="en-CA" b="0" dirty="0"/>
              <a:t>Emotional intelligence ( EI ) is a concept proposed in 1990 by psychologists Peter Salovey and John Mayer, which refers to the ability to recognize, understand and control one's own emotions and to deal with the emotions of other people.</a:t>
            </a:r>
          </a:p>
          <a:p>
            <a:endParaRPr lang="en-CA" b="0" dirty="0"/>
          </a:p>
          <a:p>
            <a:r>
              <a:rPr lang="en-CA" b="0" dirty="0"/>
              <a:t>The emotional intelligence framework has been adapted to business and organizational contexts. In this organizational context, there are a few sub-skills and abilities that contribute to higher emotional intelligence and greater success, among others.</a:t>
            </a:r>
          </a:p>
          <a:p>
            <a:endParaRPr lang="en-CA" b="0" dirty="0"/>
          </a:p>
          <a:p>
            <a:pPr marL="171450" indent="-171450" fontAlgn="base">
              <a:buFont typeface="Arial" panose="020B0604020202020204" pitchFamily="34" charset="0"/>
              <a:buChar char="•"/>
            </a:pPr>
            <a:r>
              <a:rPr lang="en-US" sz="1200" b="1" dirty="0"/>
              <a:t>Self-awareness</a:t>
            </a:r>
            <a:r>
              <a:rPr lang="en-US" sz="1200" dirty="0"/>
              <a:t>… allows people to tune into their feelings… involves recognizing one’s own emotions and their effects, and also having confidence in one’s self-worth and capabilities.</a:t>
            </a:r>
          </a:p>
          <a:p>
            <a:pPr marL="628650" lvl="1" indent="-171450" fontAlgn="base">
              <a:buFont typeface="Arial" panose="020B0604020202020204" pitchFamily="34" charset="0"/>
              <a:buChar char="•"/>
            </a:pPr>
            <a:r>
              <a:rPr lang="en-CA" sz="1200" dirty="0"/>
              <a:t>To listen to your feelings</a:t>
            </a:r>
          </a:p>
          <a:p>
            <a:pPr marL="628650" lvl="1" indent="-171450" fontAlgn="base">
              <a:buFont typeface="Arial" panose="020B0604020202020204" pitchFamily="34" charset="0"/>
              <a:buChar char="•"/>
            </a:pPr>
            <a:r>
              <a:rPr lang="en-CA" sz="1200" dirty="0"/>
              <a:t>To recognize your own emotions and their effects </a:t>
            </a:r>
          </a:p>
          <a:p>
            <a:pPr marL="628650" lvl="1" indent="-171450" fontAlgn="base">
              <a:buFont typeface="Arial" panose="020B0604020202020204" pitchFamily="34" charset="0"/>
              <a:buChar char="•"/>
            </a:pPr>
            <a:r>
              <a:rPr lang="en-CA" sz="1200" dirty="0"/>
              <a:t>To have confidence in your own values and abilities.</a:t>
            </a:r>
            <a:endParaRPr lang="en-US" sz="1200" dirty="0"/>
          </a:p>
          <a:p>
            <a:pPr marL="171450" indent="-171450" fontAlgn="base">
              <a:buFont typeface="Arial" panose="020B0604020202020204" pitchFamily="34" charset="0"/>
              <a:buChar char="•"/>
            </a:pPr>
            <a:r>
              <a:rPr lang="en-US" sz="1200" b="1" dirty="0"/>
              <a:t>Self-control/self-regulation</a:t>
            </a:r>
            <a:r>
              <a:rPr lang="en-US" sz="1200" dirty="0"/>
              <a:t>… ability to manage disruptive impulses and moods, and the propensity to suspend judgment and to think before acting… maintaining standards of honesty and integrity, taking responsibility for one’s </a:t>
            </a:r>
            <a:r>
              <a:rPr lang="en-US" sz="1200" dirty="0" err="1"/>
              <a:t>behaviour</a:t>
            </a:r>
            <a:r>
              <a:rPr lang="en-US" sz="1200" dirty="0"/>
              <a:t>, being adaptable in the face of change and being innovative and open to new ideas. </a:t>
            </a:r>
          </a:p>
          <a:p>
            <a:pPr marL="628650" lvl="1" indent="-171450" fontAlgn="base">
              <a:buFont typeface="Arial" panose="020B0604020202020204" pitchFamily="34" charset="0"/>
              <a:buChar char="•"/>
            </a:pPr>
            <a:r>
              <a:rPr lang="en-CA" sz="1200" dirty="0"/>
              <a:t>maintain standards of honesty and integrity</a:t>
            </a:r>
          </a:p>
          <a:p>
            <a:pPr marL="628650" lvl="1" indent="-171450" fontAlgn="base">
              <a:buFont typeface="Arial" panose="020B0604020202020204" pitchFamily="34" charset="0"/>
              <a:buChar char="•"/>
            </a:pPr>
            <a:r>
              <a:rPr lang="en-CA" sz="1200" dirty="0"/>
              <a:t>take responsibility for your behavior, adapt to change </a:t>
            </a:r>
          </a:p>
          <a:p>
            <a:pPr marL="628650" lvl="1" indent="-171450" fontAlgn="base">
              <a:buFont typeface="Arial" panose="020B0604020202020204" pitchFamily="34" charset="0"/>
              <a:buChar char="•"/>
            </a:pPr>
            <a:r>
              <a:rPr lang="en-CA" sz="1200" dirty="0"/>
              <a:t>demonstrate an innovative spirit and open to new ideas</a:t>
            </a:r>
            <a:endParaRPr lang="en-US" sz="1200" dirty="0"/>
          </a:p>
          <a:p>
            <a:pPr marL="171450" indent="-171450" fontAlgn="base">
              <a:buFont typeface="Arial" panose="020B0604020202020204" pitchFamily="34" charset="0"/>
              <a:buChar char="•"/>
            </a:pPr>
            <a:r>
              <a:rPr lang="en-US" sz="1200" b="1" dirty="0"/>
              <a:t>Internal Motivation</a:t>
            </a:r>
            <a:r>
              <a:rPr lang="en-US" sz="1200" dirty="0"/>
              <a:t>… passion for work … not just about money and status… inner vision of what is important in life, a joy in doing something, curiosity in learning</a:t>
            </a:r>
          </a:p>
          <a:p>
            <a:pPr marL="628650" lvl="1" indent="-171450" fontAlgn="base">
              <a:buFont typeface="Arial" panose="020B0604020202020204" pitchFamily="34" charset="0"/>
              <a:buChar char="•"/>
            </a:pPr>
            <a:r>
              <a:rPr lang="en-CA" sz="1200" dirty="0"/>
              <a:t>nurture your interest in work… not just money and status</a:t>
            </a:r>
          </a:p>
          <a:p>
            <a:pPr marL="628650" lvl="1" indent="-171450" fontAlgn="base">
              <a:buFont typeface="Arial" panose="020B0604020202020204" pitchFamily="34" charset="0"/>
              <a:buChar char="•"/>
            </a:pPr>
            <a:r>
              <a:rPr lang="en-CA" sz="1200" dirty="0"/>
              <a:t>an internalized vision of what is important in life</a:t>
            </a:r>
          </a:p>
          <a:p>
            <a:pPr marL="628650" lvl="1" indent="-171450" fontAlgn="base">
              <a:buFont typeface="Arial" panose="020B0604020202020204" pitchFamily="34" charset="0"/>
              <a:buChar char="•"/>
            </a:pPr>
            <a:r>
              <a:rPr lang="en-CA" sz="1200" dirty="0"/>
              <a:t>the joy of doing something and the curiosity of learning…</a:t>
            </a:r>
            <a:endParaRPr lang="en-US" sz="1200" dirty="0"/>
          </a:p>
          <a:p>
            <a:pPr marL="171450" indent="-171450" fontAlgn="base">
              <a:buFont typeface="Arial" panose="020B0604020202020204" pitchFamily="34" charset="0"/>
              <a:buChar char="•"/>
            </a:pPr>
            <a:r>
              <a:rPr lang="en-US" sz="1200" b="1" dirty="0"/>
              <a:t>Empathy</a:t>
            </a:r>
            <a:r>
              <a:rPr lang="en-US" sz="1200" dirty="0"/>
              <a:t>… ability to understand others’ emotional makeup, the skill to treat people according to their emotional reactions… can read an organization’s dynamics, emotional currents and relationships, while sensing what people working for… service to clients and customers.</a:t>
            </a:r>
          </a:p>
          <a:p>
            <a:pPr marL="628650" lvl="1" indent="-171450" fontAlgn="base">
              <a:buFont typeface="Arial" panose="020B0604020202020204" pitchFamily="34" charset="0"/>
              <a:buChar char="•"/>
            </a:pPr>
            <a:r>
              <a:rPr lang="en-CA" sz="1200" dirty="0"/>
              <a:t>understand the emotional dimension of others and treat them accordingly</a:t>
            </a:r>
          </a:p>
          <a:p>
            <a:pPr marL="628650" lvl="1" indent="-171450" fontAlgn="base">
              <a:buFont typeface="Arial" panose="020B0604020202020204" pitchFamily="34" charset="0"/>
              <a:buChar char="•"/>
            </a:pPr>
            <a:r>
              <a:rPr lang="en-CA" sz="1200" dirty="0"/>
              <a:t>understand the dynamics of an organization and the emotional currents that influence it </a:t>
            </a:r>
          </a:p>
          <a:p>
            <a:pPr marL="628650" lvl="1" indent="-171450" fontAlgn="base">
              <a:buFont typeface="Arial" panose="020B0604020202020204" pitchFamily="34" charset="0"/>
              <a:buChar char="•"/>
            </a:pPr>
            <a:r>
              <a:rPr lang="en-CA" sz="1200" dirty="0"/>
              <a:t>understanding relationships while being aware of what people are working for.</a:t>
            </a:r>
            <a:endParaRPr lang="en-US" sz="1200" dirty="0"/>
          </a:p>
          <a:p>
            <a:pPr marL="171450" indent="-171450" fontAlgn="base">
              <a:buFont typeface="Arial" panose="020B0604020202020204" pitchFamily="34" charset="0"/>
              <a:buChar char="•"/>
            </a:pPr>
            <a:r>
              <a:rPr lang="en-US" sz="1200" b="1" dirty="0"/>
              <a:t>Social skills/Interpersonal skills</a:t>
            </a:r>
            <a:r>
              <a:rPr lang="en-US" sz="1200" dirty="0"/>
              <a:t>… know how to negotiate and resolve conflicts, collaborate, co-operate, and create group synergy in pursuing collective goals/find common ground and build rapport… managing relationships and building networks… effective in leading change, persuasiveness, and expertise building and leading teams</a:t>
            </a:r>
          </a:p>
          <a:p>
            <a:pPr marL="628650" lvl="1" indent="-171450" fontAlgn="base">
              <a:buFont typeface="Arial" panose="020B0604020202020204" pitchFamily="34" charset="0"/>
              <a:buChar char="•"/>
            </a:pPr>
            <a:r>
              <a:rPr lang="en-CA" sz="1200" dirty="0"/>
              <a:t>negotiate and resolve conflicts</a:t>
            </a:r>
          </a:p>
          <a:p>
            <a:pPr marL="628650" lvl="1" indent="-171450" fontAlgn="base">
              <a:buFont typeface="Arial" panose="020B0604020202020204" pitchFamily="34" charset="0"/>
              <a:buChar char="•"/>
            </a:pPr>
            <a:r>
              <a:rPr lang="en-CA" sz="1200" dirty="0"/>
              <a:t>collaborate, cooperate and create group synergy</a:t>
            </a:r>
          </a:p>
          <a:p>
            <a:pPr marL="628650" lvl="1" indent="-171450" fontAlgn="base">
              <a:buFont typeface="Arial" panose="020B0604020202020204" pitchFamily="34" charset="0"/>
              <a:buChar char="•"/>
            </a:pPr>
            <a:r>
              <a:rPr lang="en-CA" sz="1200" dirty="0"/>
              <a:t>finding common ground and building relationships</a:t>
            </a:r>
          </a:p>
          <a:p>
            <a:pPr marL="628650" lvl="1" indent="-171450" fontAlgn="base">
              <a:buFont typeface="Arial" panose="020B0604020202020204" pitchFamily="34" charset="0"/>
              <a:buChar char="•"/>
            </a:pPr>
            <a:r>
              <a:rPr lang="en-CA" sz="1200" dirty="0"/>
              <a:t>manage relationships and build networks</a:t>
            </a:r>
          </a:p>
          <a:p>
            <a:pPr marL="628650" lvl="1" indent="-171450" fontAlgn="base">
              <a:buFont typeface="Arial" panose="020B0604020202020204" pitchFamily="34" charset="0"/>
              <a:buChar char="•"/>
            </a:pPr>
            <a:r>
              <a:rPr lang="en-CA" sz="1200" dirty="0"/>
              <a:t>effective leadership of teams and change</a:t>
            </a:r>
          </a:p>
          <a:p>
            <a:pPr marL="628650" lvl="1" indent="-171450" fontAlgn="base">
              <a:buFont typeface="Arial" panose="020B0604020202020204" pitchFamily="34" charset="0"/>
              <a:buChar char="•"/>
            </a:pPr>
            <a:r>
              <a:rPr lang="en-CA" sz="1200" dirty="0"/>
              <a:t>power of persuasion and strengthening of expertise</a:t>
            </a:r>
            <a:endParaRPr lang="en-US" sz="1200" dirty="0"/>
          </a:p>
          <a:p>
            <a:endParaRPr lang="en-CA" b="0" dirty="0"/>
          </a:p>
          <a:p>
            <a:endParaRPr lang="en-CA" b="0" dirty="0"/>
          </a:p>
          <a:p>
            <a:r>
              <a:rPr lang="en-CA" b="0" dirty="0"/>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3"/>
              </a:rPr>
              <a:t>https://bluenotes.anz.com/posts/2017/04/emotional-intelligence-a-core-leadership-skill/</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r>
              <a:rPr lang="fr-CA" b="0" i="0" dirty="0">
                <a:latin typeface="+mn-lt"/>
              </a:rPr>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t>Leadership et intelligence émotionnelle : une clé pour devenir un Leader inspirant !</a:t>
            </a:r>
            <a:r>
              <a:rPr lang="fr-CA" sz="1200" dirty="0"/>
              <a:t> : </a:t>
            </a:r>
            <a:r>
              <a:rPr lang="en-US" sz="1200" dirty="0">
                <a:hlinkClick r:id="rId4"/>
              </a:rPr>
              <a:t>https://www.bilan.ch/opinions/david-fiorucci/leadership-et-intelligence-emotionnelle-une-cle-pour-devenir-un-leader-inspirant</a:t>
            </a:r>
            <a:endParaRPr lang="fr-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0F0F0F"/>
                </a:solidFill>
                <a:effectLst/>
                <a:latin typeface="+mn-lt"/>
              </a:rPr>
              <a:t>Gestion de l'intelligence EMOTIONNELLE de vos collaborateurs</a:t>
            </a:r>
            <a:r>
              <a:rPr lang="en-CA" b="0" i="0" dirty="0">
                <a:latin typeface="+mn-lt"/>
              </a:rPr>
              <a:t> 9 mins - https://www.youtube.com/watch?v=gNZ5wZbMArc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F0F0F"/>
                </a:solidFill>
                <a:effectLst/>
                <a:latin typeface="YouTube Sans"/>
              </a:rPr>
              <a:t>Intelligence </a:t>
            </a:r>
            <a:r>
              <a:rPr lang="en-US" b="0" i="0" dirty="0" err="1">
                <a:solidFill>
                  <a:srgbClr val="0F0F0F"/>
                </a:solidFill>
                <a:effectLst/>
                <a:latin typeface="YouTube Sans"/>
              </a:rPr>
              <a:t>émotionnelle</a:t>
            </a:r>
            <a:r>
              <a:rPr lang="en-US" b="0" i="0" dirty="0">
                <a:solidFill>
                  <a:srgbClr val="0F0F0F"/>
                </a:solidFill>
                <a:effectLst/>
                <a:latin typeface="YouTube Sans"/>
              </a:rPr>
              <a:t> et leadership </a:t>
            </a:r>
            <a:r>
              <a:rPr lang="en-CA" b="0" i="0" baseline="0" dirty="0">
                <a:latin typeface="+mn-lt"/>
              </a:rPr>
              <a:t>23 minutes:  https://www.youtube.com/watch?v=TYlN9PglGjI  </a:t>
            </a:r>
            <a:endParaRPr lang="en-CA" b="0" i="0" dirty="0">
              <a:latin typeface="+mn-lt"/>
            </a:endParaRPr>
          </a:p>
          <a:p>
            <a:endParaRPr lang="fr-CA" b="0" i="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dirty="0"/>
          </a:p>
          <a:p>
            <a:endParaRPr lang="en-CA"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942354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Casey-Marie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In talking about Empathy…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i="0" kern="1200" dirty="0">
                <a:solidFill>
                  <a:schemeClr val="tx1"/>
                </a:solidFill>
                <a:effectLst/>
                <a:latin typeface="+mn-lt"/>
                <a:ea typeface="+mn-ea"/>
                <a:cs typeface="+mn-cs"/>
              </a:rPr>
              <a:t>Here's a question for you: between zero and nine, which number is the most powerful?"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i="0" kern="1200" dirty="0">
                <a:solidFill>
                  <a:schemeClr val="tx1"/>
                </a:solidFill>
                <a:effectLst/>
                <a:latin typeface="+mn-lt"/>
                <a:ea typeface="+mn-ea"/>
                <a:cs typeface="+mn-cs"/>
              </a:rPr>
              <a:t>What is your answer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i="0" kern="1200" dirty="0">
                <a:solidFill>
                  <a:schemeClr val="tx1"/>
                </a:solidFill>
                <a:effectLst/>
                <a:latin typeface="+mn-lt"/>
                <a:ea typeface="+mn-ea"/>
                <a:cs typeface="+mn-cs"/>
              </a:rPr>
              <a:t>“It’s true that zero has no value in itself. But when you add something to it, it becomes very valuable.»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i="0" kern="1200" dirty="0">
                <a:solidFill>
                  <a:schemeClr val="tx1"/>
                </a:solidFill>
                <a:effectLst/>
                <a:latin typeface="+mn-lt"/>
                <a:ea typeface="+mn-ea"/>
                <a:cs typeface="+mn-cs"/>
              </a:rPr>
              <a:t>“You must always remember that whoever you are, you are nothing without others. Most people, managers, leaders forget this once they become powerful. Ultimately, each of us is nothing without the contributions of others. But when we add their efforts to ours, the result is truly powerful. Nine becomes 90.”</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This is a story from recognized author and successful leader, he says: “…the </a:t>
            </a:r>
            <a:r>
              <a:rPr lang="en-US" dirty="0"/>
              <a:t>leadership principle a grandfather shared with him as a child, it is the same one I now teach Fortune 500 execs: Empathy”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(read the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sng" dirty="0">
                <a:solidFill>
                  <a:srgbClr val="0563C1"/>
                </a:solidFill>
                <a:effectLst/>
                <a:latin typeface="Calibri" panose="020F0502020204030204" pitchFamily="34" charset="0"/>
                <a:ea typeface="Calibri" panose="020F0502020204030204" pitchFamily="34" charset="0"/>
                <a:hlinkClick r:id="rId3"/>
              </a:rPr>
              <a:t>Compassion vs empathy: what is the difference? (tonyrobbins.com)</a:t>
            </a:r>
            <a:endParaRPr lang="en-US" sz="1800" u="sng" dirty="0">
              <a:solidFill>
                <a:srgbClr val="0563C1"/>
              </a:solidFill>
              <a:effectLst/>
              <a:latin typeface="Calibri" panose="020F050202020403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leadership principle my grandfather shared with me as a child is the same one I now teach Fortune 500 execs – Article </a:t>
            </a:r>
            <a:br>
              <a:rPr lang="en-US" sz="1200" b="0" i="0" kern="1200" dirty="0">
                <a:solidFill>
                  <a:schemeClr val="tx1"/>
                </a:solidFill>
                <a:effectLst/>
                <a:latin typeface="+mn-lt"/>
                <a:ea typeface="+mn-ea"/>
                <a:cs typeface="+mn-cs"/>
              </a:rPr>
            </a:br>
            <a:r>
              <a:rPr lang="en-CA" sz="1200" dirty="0">
                <a:hlinkClick r:id="rId4"/>
              </a:rPr>
              <a:t>http://www.businessinsider.com/why-empathy-is-key-to-effective-leadership-2017-4</a:t>
            </a:r>
            <a:r>
              <a:rPr lang="en-CA" sz="1200" dirty="0"/>
              <a:t> </a:t>
            </a:r>
            <a:endParaRPr lang="en-CA" dirty="0"/>
          </a:p>
          <a:p>
            <a:pPr marL="171450" indent="-171450">
              <a:buFont typeface="Arial" panose="020B0604020202020204" pitchFamily="34" charset="0"/>
              <a:buChar char="•"/>
            </a:pPr>
            <a:r>
              <a:rPr lang="en-CA" dirty="0"/>
              <a:t>Empathy vs. Compassion -</a:t>
            </a:r>
            <a:r>
              <a:rPr lang="en-CA" baseline="0" dirty="0"/>
              <a:t> https://ascentleader.org/difference-between-empathy-and-compassion/</a:t>
            </a:r>
          </a:p>
          <a:p>
            <a:pPr marL="0" indent="0">
              <a:buFont typeface="Arial" panose="020B0604020202020204" pitchFamily="34" charset="0"/>
              <a:buNone/>
            </a:pPr>
            <a:endParaRPr lang="en-CA"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Resources en </a:t>
            </a:r>
            <a:r>
              <a:rPr lang="en-US" sz="1200" b="0" i="0" kern="1200" dirty="0" err="1">
                <a:solidFill>
                  <a:schemeClr val="tx1"/>
                </a:solidFill>
                <a:effectLst/>
                <a:latin typeface="+mn-lt"/>
                <a:ea typeface="+mn-ea"/>
                <a:cs typeface="+mn-cs"/>
              </a:rPr>
              <a:t>français</a:t>
            </a:r>
            <a:r>
              <a:rPr lang="en-US" sz="1200" b="0" i="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t>Le beau défi : définir le leadership empathique - https://mouvementsmq.ca/blogue/le-beau-defi-definir-le-leadership-empathique/</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000000"/>
                </a:solidFill>
                <a:effectLst/>
                <a:latin typeface="Georgia" panose="02040502050405020303" pitchFamily="18" charset="0"/>
              </a:rPr>
              <a:t>L’empathie est la compétence de leadership la plus importante selon les recherches</a:t>
            </a:r>
            <a:r>
              <a:rPr lang="en-CA" sz="1200" dirty="0"/>
              <a:t> - https://www.forbes.fr/management/lempathie-est-la-competence-de-leadership-la-plus-importante-selon-les-recherches/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414042"/>
                </a:solidFill>
                <a:effectLst/>
                <a:latin typeface="Brandon Grotesque"/>
              </a:rPr>
              <a:t>Différence entre empathie et la compassion</a:t>
            </a:r>
            <a:r>
              <a:rPr lang="en-CA" dirty="0"/>
              <a:t> -https://ascentleader.org/</a:t>
            </a:r>
            <a:r>
              <a:rPr lang="en-CA" dirty="0" err="1"/>
              <a:t>fr</a:t>
            </a:r>
            <a:r>
              <a:rPr lang="en-CA" dirty="0"/>
              <a:t>/difference-between-empathy-and-compassion/</a:t>
            </a:r>
          </a:p>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2677768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lnSpcReduction="10000"/>
          </a:bodyPr>
          <a:lstStyle/>
          <a:p>
            <a:r>
              <a:rPr lang="en-US" sz="1200" dirty="0"/>
              <a:t>Casey-Marie</a:t>
            </a:r>
          </a:p>
          <a:p>
            <a:endParaRPr lang="en-US" sz="1200" dirty="0"/>
          </a:p>
          <a:p>
            <a:r>
              <a:rPr lang="en-US" sz="1200" dirty="0"/>
              <a:t>This table shows the 12 competencies related to EQ’s domains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Self-awareness, although the least visible emotion it is an incredible predictor of the level of emotional intelligence. Therefore, Self-aware Leaders Show Higher EQ</a:t>
            </a:r>
          </a:p>
          <a:p>
            <a:pPr marL="171450" indent="-171450">
              <a:buFont typeface="Arial" panose="020B0604020202020204" pitchFamily="34" charset="0"/>
              <a:buChar char="•"/>
            </a:pPr>
            <a:r>
              <a:rPr lang="en-US" sz="1200" dirty="0"/>
              <a:t>And those who have high self-awareness tend to have at least 10 or 12 competencies, while those who are low have one or two</a:t>
            </a:r>
          </a:p>
          <a:p>
            <a:endParaRPr lang="en-US" sz="1200" dirty="0"/>
          </a:p>
          <a:p>
            <a:r>
              <a:rPr lang="en-US" sz="1200" dirty="0"/>
              <a:t>Resources… </a:t>
            </a:r>
            <a:endParaRPr lang="en-US" sz="1200" dirty="0">
              <a:hlinkClick r:id="rId3"/>
            </a:endParaRPr>
          </a:p>
          <a:p>
            <a:pPr marL="171450" indent="-171450">
              <a:buFont typeface="Arial" panose="020B0604020202020204" pitchFamily="34" charset="0"/>
              <a:buChar char="•"/>
            </a:pPr>
            <a:r>
              <a:rPr lang="en-US" sz="1200" dirty="0">
                <a:hlinkClick r:id="rId3"/>
              </a:rPr>
              <a:t>https://hbr.org/2017/02/emotional-intelligence-has-12-elements-which-do-you-need-to-work-on</a:t>
            </a:r>
            <a:r>
              <a:rPr lang="en-US" sz="1200" dirty="0"/>
              <a:t> </a:t>
            </a:r>
          </a:p>
          <a:p>
            <a:pPr marL="171450" indent="-171450">
              <a:buFont typeface="Arial" panose="020B0604020202020204" pitchFamily="34" charset="0"/>
              <a:buChar char="•"/>
            </a:pPr>
            <a:r>
              <a:rPr lang="en-US" sz="1200" dirty="0"/>
              <a:t>Self assessment: </a:t>
            </a:r>
            <a:r>
              <a:rPr lang="en-CA" sz="1200" dirty="0">
                <a:hlinkClick r:id="rId4"/>
              </a:rPr>
              <a:t>https://www.tsw.co.uk/blog/leadership-and-management/daniel-goleman-emotional-intelligence/</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err="1"/>
              <a:t>Video</a:t>
            </a:r>
            <a:r>
              <a:rPr lang="fr-CA" sz="1200" dirty="0"/>
              <a:t>:</a:t>
            </a:r>
            <a:r>
              <a:rPr lang="fr-CA" sz="1200" baseline="0" dirty="0"/>
              <a:t> </a:t>
            </a:r>
            <a:r>
              <a:rPr lang="fr-CA" sz="1200" baseline="0" dirty="0" err="1"/>
              <a:t>Mindfulness</a:t>
            </a:r>
            <a:r>
              <a:rPr lang="fr-CA" sz="1200" baseline="0" dirty="0"/>
              <a:t> &amp; EQ </a:t>
            </a:r>
            <a:r>
              <a:rPr lang="fr-CA" sz="1200" baseline="0" dirty="0" err="1"/>
              <a:t>connection</a:t>
            </a:r>
            <a:r>
              <a:rPr lang="fr-CA" sz="1200" baseline="0" dirty="0"/>
              <a:t> - </a:t>
            </a:r>
            <a:r>
              <a:rPr lang="en-CA" dirty="0">
                <a:hlinkClick r:id="rId5"/>
              </a:rPr>
              <a:t>https://www.youtube.com/watch?v=s57sce71zNI</a:t>
            </a:r>
            <a:r>
              <a:rPr lang="en-CA" dirty="0"/>
              <a:t> (2.5 </a:t>
            </a:r>
            <a:r>
              <a:rPr lang="en-CA" dirty="0" err="1"/>
              <a:t>mins</a:t>
            </a:r>
            <a:r>
              <a:rPr lang="en-CA"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Video</a:t>
            </a:r>
            <a:r>
              <a:rPr lang="fr-CA" baseline="0" dirty="0"/>
              <a:t> </a:t>
            </a:r>
            <a:r>
              <a:rPr lang="fr-CA" baseline="0" dirty="0" err="1"/>
              <a:t>What</a:t>
            </a:r>
            <a:r>
              <a:rPr lang="fr-CA" baseline="0" dirty="0"/>
              <a:t> Is </a:t>
            </a:r>
            <a:r>
              <a:rPr lang="fr-CA" baseline="0" dirty="0" err="1"/>
              <a:t>Emotional</a:t>
            </a:r>
            <a:r>
              <a:rPr lang="fr-CA" baseline="0" dirty="0"/>
              <a:t> Intelligence? - https://www.youtube.com/watch?v=tbKr0EuiVjc (&lt; 2 </a:t>
            </a:r>
            <a:r>
              <a:rPr lang="fr-CA" baseline="0" dirty="0" err="1"/>
              <a:t>mins</a:t>
            </a:r>
            <a:r>
              <a:rPr lang="fr-CA"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Video</a:t>
            </a:r>
            <a:r>
              <a:rPr lang="fr-CA" dirty="0"/>
              <a:t> EQ (Neuroscience &amp; </a:t>
            </a:r>
            <a:r>
              <a:rPr lang="fr-CA" dirty="0" err="1"/>
              <a:t>Psicology</a:t>
            </a:r>
            <a:r>
              <a:rPr lang="fr-CA" dirty="0"/>
              <a:t>) - https://www.youtube.com/watch?v=weuLejJdUu0 (&lt; 3 </a:t>
            </a:r>
            <a:r>
              <a:rPr lang="fr-CA" dirty="0" err="1"/>
              <a:t>mins</a:t>
            </a:r>
            <a:r>
              <a:rPr lang="fr-CA"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 </a:t>
            </a:r>
            <a:r>
              <a:rPr lang="fr-CA" dirty="0" err="1"/>
              <a:t>Developing</a:t>
            </a:r>
            <a:r>
              <a:rPr lang="fr-CA" baseline="0" dirty="0"/>
              <a:t> EQ - https://www.youtube.com/watch?v=n9h8fG1DKhA (&lt; 4 mins) </a:t>
            </a:r>
            <a:endParaRPr lang="en-CA" dirty="0"/>
          </a:p>
          <a:p>
            <a:pPr marL="171450" indent="-171450">
              <a:buFont typeface="Arial" panose="020B0604020202020204" pitchFamily="34" charset="0"/>
              <a:buChar char="•"/>
            </a:pPr>
            <a:endParaRPr lang="fr-CA" sz="1200" dirty="0"/>
          </a:p>
          <a:p>
            <a:pPr marL="0" indent="0">
              <a:buFont typeface="Arial" panose="020B0604020202020204" pitchFamily="34" charset="0"/>
              <a:buNone/>
            </a:pPr>
            <a:r>
              <a:rPr lang="fr-CA" sz="1200" dirty="0" err="1"/>
              <a:t>Resources</a:t>
            </a:r>
            <a:r>
              <a:rPr lang="fr-CA" sz="1200" dirty="0"/>
              <a:t> in French:</a:t>
            </a:r>
          </a:p>
          <a:p>
            <a:pPr marL="171450" indent="-171450">
              <a:buFont typeface="Arial" panose="020B0604020202020204" pitchFamily="34" charset="0"/>
              <a:buChar char="•"/>
            </a:pPr>
            <a:r>
              <a:rPr lang="fr-CA" sz="1200" dirty="0"/>
              <a:t>Self </a:t>
            </a:r>
            <a:r>
              <a:rPr lang="fr-CA" sz="1200" dirty="0" err="1"/>
              <a:t>assessment</a:t>
            </a:r>
            <a:r>
              <a:rPr lang="fr-CA" sz="1200" dirty="0"/>
              <a:t>: https://nomadity.be/blog_confiance/4-piliers-pour-developper-votre-intelligence-emotionnelle/ </a:t>
            </a:r>
          </a:p>
          <a:p>
            <a:pPr marL="171450" indent="-171450">
              <a:buFont typeface="Arial" panose="020B0604020202020204" pitchFamily="34" charset="0"/>
              <a:buChar char="•"/>
            </a:pPr>
            <a:r>
              <a:rPr lang="fr-CA" sz="1200" dirty="0"/>
              <a:t>9</a:t>
            </a:r>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940850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39EB176-F68C-936C-0064-C453989739F0}"/>
              </a:ext>
            </a:extLst>
          </p:cNvPr>
          <p:cNvSpPr>
            <a:spLocks noGrp="1"/>
          </p:cNvSpPr>
          <p:nvPr>
            <p:ph type="ctrTitle"/>
          </p:nvPr>
        </p:nvSpPr>
        <p:spPr>
          <a:xfrm>
            <a:off x="914400" y="2971803"/>
            <a:ext cx="10363200" cy="1470025"/>
          </a:xfrm>
        </p:spPr>
        <p:txBody>
          <a:bodyPr/>
          <a:lstStyle/>
          <a:p>
            <a:r>
              <a:rPr lang="en-US"/>
              <a:t>Click to edit Master title style</a:t>
            </a:r>
            <a:endParaRPr lang="en-CA"/>
          </a:p>
        </p:txBody>
      </p:sp>
      <p:sp>
        <p:nvSpPr>
          <p:cNvPr id="8" name="Subtitle 2">
            <a:extLst>
              <a:ext uri="{FF2B5EF4-FFF2-40B4-BE49-F238E27FC236}">
                <a16:creationId xmlns:a16="http://schemas.microsoft.com/office/drawing/2014/main" id="{99C5C53F-23F9-E5E5-5AE2-DA46FAAC1822}"/>
              </a:ext>
            </a:extLst>
          </p:cNvPr>
          <p:cNvSpPr>
            <a:spLocks noGrp="1"/>
          </p:cNvSpPr>
          <p:nvPr>
            <p:ph type="subTitle" idx="1"/>
          </p:nvPr>
        </p:nvSpPr>
        <p:spPr>
          <a:xfrm>
            <a:off x="1828800" y="4737033"/>
            <a:ext cx="85344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9" name="Date Placeholder 3">
            <a:extLst>
              <a:ext uri="{FF2B5EF4-FFF2-40B4-BE49-F238E27FC236}">
                <a16:creationId xmlns:a16="http://schemas.microsoft.com/office/drawing/2014/main" id="{B5A84CEF-21CD-9281-BCDE-CBC742800F52}"/>
              </a:ext>
            </a:extLst>
          </p:cNvPr>
          <p:cNvSpPr>
            <a:spLocks noGrp="1"/>
          </p:cNvSpPr>
          <p:nvPr>
            <p:ph type="dt" sz="half" idx="10"/>
          </p:nvPr>
        </p:nvSpPr>
        <p:spPr>
          <a:xfrm>
            <a:off x="914400" y="6356353"/>
            <a:ext cx="2540000" cy="365125"/>
          </a:xfrm>
        </p:spPr>
        <p:txBody>
          <a:bodyPr/>
          <a:lstStyle/>
          <a:p>
            <a:fld id="{7E62ADF1-26B7-4236-810D-3BE94D1543A2}" type="datetime1">
              <a:rPr lang="en-CA" smtClean="0"/>
              <a:pPr/>
              <a:t>2025-06-04</a:t>
            </a:fld>
            <a:endParaRPr lang="en-CA"/>
          </a:p>
        </p:txBody>
      </p:sp>
      <p:sp>
        <p:nvSpPr>
          <p:cNvPr id="10" name="Footer Placeholder 4">
            <a:extLst>
              <a:ext uri="{FF2B5EF4-FFF2-40B4-BE49-F238E27FC236}">
                <a16:creationId xmlns:a16="http://schemas.microsoft.com/office/drawing/2014/main" id="{F361F9E0-6903-856D-2CD6-F1D64350D67C}"/>
              </a:ext>
            </a:extLst>
          </p:cNvPr>
          <p:cNvSpPr>
            <a:spLocks noGrp="1"/>
          </p:cNvSpPr>
          <p:nvPr>
            <p:ph type="ftr" sz="quarter" idx="11"/>
          </p:nvPr>
        </p:nvSpPr>
        <p:spPr>
          <a:xfrm>
            <a:off x="4165600" y="6356353"/>
            <a:ext cx="3860800" cy="365125"/>
          </a:xfrm>
        </p:spPr>
        <p:txBody>
          <a:bodyPr/>
          <a:lstStyle/>
          <a:p>
            <a:endParaRPr lang="en-CA"/>
          </a:p>
        </p:txBody>
      </p:sp>
      <p:sp>
        <p:nvSpPr>
          <p:cNvPr id="11" name="Rectangle 10">
            <a:extLst>
              <a:ext uri="{FF2B5EF4-FFF2-40B4-BE49-F238E27FC236}">
                <a16:creationId xmlns:a16="http://schemas.microsoft.com/office/drawing/2014/main" id="{BC4DA346-40E7-8D8A-7DCA-8CD8077A51E5}"/>
              </a:ext>
            </a:extLst>
          </p:cNvPr>
          <p:cNvSpPr/>
          <p:nvPr userDrawn="1"/>
        </p:nvSpPr>
        <p:spPr>
          <a:xfrm>
            <a:off x="11054948" y="6146460"/>
            <a:ext cx="867701"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descr="govt-of-canada-logo – IISD Experimental Lakes Area">
            <a:extLst>
              <a:ext uri="{FF2B5EF4-FFF2-40B4-BE49-F238E27FC236}">
                <a16:creationId xmlns:a16="http://schemas.microsoft.com/office/drawing/2014/main" id="{DCB7474B-953A-E9B3-9B26-BB90551C55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400" y="112496"/>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ederal - Data and Statistics: Canada - Research Guides at University ...">
            <a:extLst>
              <a:ext uri="{FF2B5EF4-FFF2-40B4-BE49-F238E27FC236}">
                <a16:creationId xmlns:a16="http://schemas.microsoft.com/office/drawing/2014/main" id="{A8A13DFE-851B-4293-21D1-807C9D0A330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46857" y="114416"/>
            <a:ext cx="1375792" cy="3274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D0BAB428-F988-1BEF-9EB7-242111C0EA3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45218" y="1687131"/>
            <a:ext cx="6301563" cy="113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418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21FE31-11E8-4F47-A2E8-B6F31F0A43B3}" type="datetime1">
              <a:rPr lang="en-CA" smtClean="0"/>
              <a:pPr/>
              <a:t>2025-06-04</a:t>
            </a:fld>
            <a:endParaRPr lang="en-CA"/>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05205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BC9CEC-BF8A-4951-913D-9E334DCEB460}" type="datetime1">
              <a:rPr lang="en-CA" smtClean="0"/>
              <a:pPr/>
              <a:t>2025-06-04</a:t>
            </a:fld>
            <a:endParaRPr lang="en-CA"/>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07354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3FFD2E5-3B4C-457C-A707-CAECF53851F3}" type="datetime1">
              <a:rPr lang="en-CA" smtClean="0"/>
              <a:pPr/>
              <a:t>2025-06-04</a:t>
            </a:fld>
            <a:endParaRPr lang="en-CA"/>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63919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1D4E487-5F17-4CB7-912A-9AE0C105173B}" type="datetime1">
              <a:rPr lang="en-CA" smtClean="0"/>
              <a:pPr/>
              <a:t>2025-06-04</a:t>
            </a:fld>
            <a:endParaRPr lang="en-CA"/>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125258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F143A4D-778D-4E1D-8883-D0D147E0B0A6}" type="datetime1">
              <a:rPr lang="en-CA" smtClean="0"/>
              <a:pPr/>
              <a:t>2025-06-04</a:t>
            </a:fld>
            <a:endParaRPr lang="en-CA"/>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73844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9C267D0B-A901-438E-8482-72801AF4A095}" type="datetime1">
              <a:rPr lang="en-CA" smtClean="0"/>
              <a:pPr/>
              <a:t>2025-06-04</a:t>
            </a:fld>
            <a:endParaRPr lang="en-CA"/>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64752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D0E5C0E1-7BC3-43D9-A476-473612BD87C5}" type="datetime1">
              <a:rPr lang="en-CA" smtClean="0"/>
              <a:pPr/>
              <a:t>2025-06-04</a:t>
            </a:fld>
            <a:endParaRPr lang="en-CA"/>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811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504C3E6A-3AA7-449B-A4A2-121D55690F32}" type="datetime1">
              <a:rPr lang="en-CA" smtClean="0"/>
              <a:pPr/>
              <a:t>2025-06-04</a:t>
            </a:fld>
            <a:endParaRPr lang="en-CA"/>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CA"/>
          </a:p>
        </p:txBody>
      </p:sp>
    </p:spTree>
    <p:extLst>
      <p:ext uri="{BB962C8B-B14F-4D97-AF65-F5344CB8AC3E}">
        <p14:creationId xmlns:p14="http://schemas.microsoft.com/office/powerpoint/2010/main" val="1047255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9AA3DD4-242B-4C82-87D1-4C31A6A8B16E}" type="datetime1">
              <a:rPr lang="en-CA" smtClean="0"/>
              <a:pPr/>
              <a:t>2025-06-04</a:t>
            </a:fld>
            <a:endParaRPr lang="en-CA"/>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4743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478C86D-D389-4592-B37B-4CE098C00C2C}" type="datetime1">
              <a:rPr lang="en-CA" smtClean="0"/>
              <a:pPr/>
              <a:t>2025-06-04</a:t>
            </a:fld>
            <a:endParaRPr lang="en-CA"/>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05386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1040129"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2025-06-04</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11093458" y="6394593"/>
            <a:ext cx="552820"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11184566" y="6448252"/>
            <a:ext cx="4800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sz="1800" noProof="0" dirty="0"/>
          </a:p>
        </p:txBody>
      </p:sp>
    </p:spTree>
    <p:extLst>
      <p:ext uri="{BB962C8B-B14F-4D97-AF65-F5344CB8AC3E}">
        <p14:creationId xmlns:p14="http://schemas.microsoft.com/office/powerpoint/2010/main" val="37820927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ell.blogs.nytimes.com/2015/01/19/writing-your-way-to-happiness/" TargetMode="External"/><Relationship Id="rId4" Type="http://schemas.openxmlformats.org/officeDocument/2006/relationships/hyperlink" Target="https://www.forbes.com/sites/hennainam/2017/04/02/to-be-an-effective-leader-keep-a-leadership-journa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harmawisdom.org/decision-tim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knowledge.wharton.upenn.edu/article/making-big-small-decision-meditation-can-help/" TargetMode="External"/><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artofliving.org/meditation/meditation-for-you/meditation-for-better-decision-making" TargetMode="External"/><Relationship Id="rId4" Type="http://schemas.openxmlformats.org/officeDocument/2006/relationships/hyperlink" Target="https://www.artofliving.org/us-en/meditation/meditation-for-you/meditation-for-better-decision-making"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9.jpeg"/><Relationship Id="rId5" Type="http://schemas.openxmlformats.org/officeDocument/2006/relationships/hyperlink" Target="https://archive.org/download/LovingKindness15Minsb/Loving%20Kindness%2015%20minsb.mp3" TargetMode="External"/><Relationship Id="rId4" Type="http://schemas.openxmlformats.org/officeDocument/2006/relationships/hyperlink" Target="https://archive.org/details/LovingKindness15Minsb" TargetMode="External"/></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6.jpeg"/><Relationship Id="rId7"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0.png"/><Relationship Id="rId10" Type="http://schemas.openxmlformats.org/officeDocument/2006/relationships/image" Target="../media/image48.jpeg"/><Relationship Id="rId4" Type="http://schemas.openxmlformats.org/officeDocument/2006/relationships/image" Target="../media/image39.jpeg"/><Relationship Id="rId9" Type="http://schemas.openxmlformats.org/officeDocument/2006/relationships/image" Target="../media/image49.jpe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48.jpeg"/><Relationship Id="rId3" Type="http://schemas.openxmlformats.org/officeDocument/2006/relationships/image" Target="../media/image11.png"/><Relationship Id="rId7" Type="http://schemas.openxmlformats.org/officeDocument/2006/relationships/image" Target="../media/image46.jpeg"/><Relationship Id="rId12"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4.png"/><Relationship Id="rId11" Type="http://schemas.microsoft.com/office/2007/relationships/hdphoto" Target="../media/hdphoto3.wdp"/><Relationship Id="rId5" Type="http://schemas.openxmlformats.org/officeDocument/2006/relationships/image" Target="../media/image53.png"/><Relationship Id="rId10" Type="http://schemas.openxmlformats.org/officeDocument/2006/relationships/image" Target="../media/image51.png"/><Relationship Id="rId4" Type="http://schemas.openxmlformats.org/officeDocument/2006/relationships/image" Target="../media/image52.png"/><Relationship Id="rId9"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g"/><Relationship Id="rId18" Type="http://schemas.openxmlformats.org/officeDocument/2006/relationships/image" Target="../media/image23.png"/><Relationship Id="rId26" Type="http://schemas.openxmlformats.org/officeDocument/2006/relationships/image" Target="../media/image31.jpeg"/><Relationship Id="rId3" Type="http://schemas.openxmlformats.org/officeDocument/2006/relationships/notesSlide" Target="../notesSlides/notesSlide4.xml"/><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jp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slideLayout" Target="../slideLayouts/slideLayout2.xml"/><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1" Type="http://schemas.openxmlformats.org/officeDocument/2006/relationships/tags" Target="../tags/tag1.xml"/><Relationship Id="rId6" Type="http://schemas.openxmlformats.org/officeDocument/2006/relationships/image" Target="../media/image9.jpg"/><Relationship Id="rId11" Type="http://schemas.openxmlformats.org/officeDocument/2006/relationships/image" Target="../media/image16.jpeg"/><Relationship Id="rId24" Type="http://schemas.openxmlformats.org/officeDocument/2006/relationships/image" Target="../media/image29.png"/><Relationship Id="rId5" Type="http://schemas.openxmlformats.org/officeDocument/2006/relationships/image" Target="../media/image11.png"/><Relationship Id="rId15" Type="http://schemas.openxmlformats.org/officeDocument/2006/relationships/image" Target="../media/image20.jpeg"/><Relationship Id="rId23" Type="http://schemas.openxmlformats.org/officeDocument/2006/relationships/image" Target="../media/image28.jpeg"/><Relationship Id="rId28" Type="http://schemas.openxmlformats.org/officeDocument/2006/relationships/image" Target="../media/image33.png"/><Relationship Id="rId10" Type="http://schemas.openxmlformats.org/officeDocument/2006/relationships/image" Target="../media/image15.png"/><Relationship Id="rId19" Type="http://schemas.openxmlformats.org/officeDocument/2006/relationships/image" Target="../media/image24.jp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9.jpg"/><Relationship Id="rId22" Type="http://schemas.openxmlformats.org/officeDocument/2006/relationships/image" Target="../media/image27.png"/><Relationship Id="rId27" Type="http://schemas.openxmlformats.org/officeDocument/2006/relationships/image" Target="../media/image32.jpeg"/><Relationship Id="rId30"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tags" Target="../tags/tag4.xml"/><Relationship Id="rId7" Type="http://schemas.openxmlformats.org/officeDocument/2006/relationships/image" Target="../media/image37.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6.xml"/><Relationship Id="rId5" Type="http://schemas.openxmlformats.org/officeDocument/2006/relationships/slideLayout" Target="../slideLayouts/slideLayout2.xml"/><Relationship Id="rId10" Type="http://schemas.openxmlformats.org/officeDocument/2006/relationships/image" Target="../media/image40.png"/><Relationship Id="rId4" Type="http://schemas.openxmlformats.org/officeDocument/2006/relationships/tags" Target="../tags/tag5.xml"/><Relationship Id="rId9" Type="http://schemas.openxmlformats.org/officeDocument/2006/relationships/image" Target="../media/image3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1.jpeg"/></Relationships>
</file>

<file path=ppt/slides/_rels/slide8.xml.rels><?xml version="1.0" encoding="UTF-8" standalone="yes"?>
<Relationships xmlns="http://schemas.openxmlformats.org/package/2006/relationships"><Relationship Id="rId3" Type="http://schemas.openxmlformats.org/officeDocument/2006/relationships/hyperlink" Target="http://www.businessinsider.com/why-empathy-is-key-to-effective-leadership-2017-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9.xml"/><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43.png"/><Relationship Id="rId5" Type="http://schemas.openxmlformats.org/officeDocument/2006/relationships/hyperlink" Target="https://www.tsw.co.uk/blog/leadership-and-management/daniel-goleman-emotional-intelligence/" TargetMode="External"/><Relationship Id="rId4" Type="http://schemas.openxmlformats.org/officeDocument/2006/relationships/hyperlink" Target="https://hbr.org/2017/02/emotional-intelligence-has-12-elements-which-do-you-need-to-work-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914400" y="2971801"/>
            <a:ext cx="10363200"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4294967295"/>
          </p:nvPr>
        </p:nvSpPr>
        <p:spPr>
          <a:xfrm>
            <a:off x="1828800" y="4737033"/>
            <a:ext cx="8534400" cy="1369736"/>
          </a:xfrm>
        </p:spPr>
        <p:txBody>
          <a:bodyPr>
            <a:normAutofit/>
          </a:bodyPr>
          <a:lstStyle/>
          <a:p>
            <a:pPr marL="0" indent="0" algn="ctr">
              <a:buNone/>
            </a:pPr>
            <a:r>
              <a:rPr lang="en-US" dirty="0"/>
              <a:t>Week 7 (of 8)</a:t>
            </a:r>
          </a:p>
          <a:p>
            <a:pPr marL="0" indent="0" algn="ctr">
              <a:buNone/>
            </a:pPr>
            <a:r>
              <a:rPr lang="en-US" dirty="0"/>
              <a:t>10 June 2025</a:t>
            </a:r>
          </a:p>
        </p:txBody>
      </p:sp>
    </p:spTree>
    <p:extLst>
      <p:ext uri="{BB962C8B-B14F-4D97-AF65-F5344CB8AC3E}">
        <p14:creationId xmlns:p14="http://schemas.microsoft.com/office/powerpoint/2010/main" val="922397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ohemian Line Art Design - Free image o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3332" y="119954"/>
            <a:ext cx="2328193" cy="36565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03512" y="274638"/>
            <a:ext cx="8964488" cy="1143000"/>
          </a:xfrm>
        </p:spPr>
        <p:txBody>
          <a:bodyPr>
            <a:normAutofit fontScale="90000"/>
          </a:bodyPr>
          <a:lstStyle/>
          <a:p>
            <a:pPr fontAlgn="base"/>
            <a:r>
              <a:rPr lang="en-US" sz="3600" dirty="0"/>
              <a:t>To Be An Effective Leader, Keep A </a:t>
            </a:r>
            <a:br>
              <a:rPr lang="en-US" sz="3600" dirty="0"/>
            </a:br>
            <a:r>
              <a:rPr lang="en-US" sz="3600" dirty="0"/>
              <a:t>Leadership (Reflecting) Journal</a:t>
            </a:r>
          </a:p>
        </p:txBody>
      </p:sp>
      <p:sp>
        <p:nvSpPr>
          <p:cNvPr id="3" name="Content Placeholder 2"/>
          <p:cNvSpPr>
            <a:spLocks noGrp="1"/>
          </p:cNvSpPr>
          <p:nvPr>
            <p:ph idx="1"/>
          </p:nvPr>
        </p:nvSpPr>
        <p:spPr>
          <a:xfrm>
            <a:off x="1919538" y="1578662"/>
            <a:ext cx="5256583" cy="4386512"/>
          </a:xfrm>
        </p:spPr>
        <p:txBody>
          <a:bodyPr>
            <a:noAutofit/>
          </a:bodyPr>
          <a:lstStyle/>
          <a:p>
            <a:pPr marL="0" indent="0">
              <a:spcBef>
                <a:spcPts val="600"/>
              </a:spcBef>
              <a:buNone/>
            </a:pPr>
            <a:r>
              <a:rPr lang="en-US" sz="2000" dirty="0"/>
              <a:t>Ten Questions For Your Leadership (Reflecting) Journal</a:t>
            </a:r>
          </a:p>
          <a:p>
            <a:pPr>
              <a:spcBef>
                <a:spcPts val="600"/>
              </a:spcBef>
            </a:pPr>
            <a:r>
              <a:rPr lang="en-US" sz="2000" dirty="0"/>
              <a:t>What’s present for me now? </a:t>
            </a:r>
          </a:p>
          <a:p>
            <a:pPr>
              <a:spcBef>
                <a:spcPts val="600"/>
              </a:spcBef>
            </a:pPr>
            <a:r>
              <a:rPr lang="en-US" sz="2000" dirty="0"/>
              <a:t>What’s going well? What’s creating that? </a:t>
            </a:r>
          </a:p>
          <a:p>
            <a:pPr>
              <a:spcBef>
                <a:spcPts val="600"/>
              </a:spcBef>
            </a:pPr>
            <a:r>
              <a:rPr lang="en-US" sz="2000" dirty="0"/>
              <a:t>What's challenging? What's creating that? </a:t>
            </a:r>
          </a:p>
          <a:p>
            <a:pPr>
              <a:spcBef>
                <a:spcPts val="600"/>
              </a:spcBef>
            </a:pPr>
            <a:r>
              <a:rPr lang="en-US" sz="2000" dirty="0"/>
              <a:t>What needs my attention? </a:t>
            </a:r>
          </a:p>
          <a:p>
            <a:pPr>
              <a:spcBef>
                <a:spcPts val="600"/>
              </a:spcBef>
            </a:pPr>
            <a:r>
              <a:rPr lang="en-US" sz="2000" dirty="0"/>
              <a:t>What’s meaningful? </a:t>
            </a:r>
          </a:p>
          <a:p>
            <a:pPr>
              <a:spcBef>
                <a:spcPts val="600"/>
              </a:spcBef>
            </a:pPr>
            <a:r>
              <a:rPr lang="en-US" sz="2000" dirty="0"/>
              <a:t>What strengths do I notice in myself? </a:t>
            </a:r>
          </a:p>
          <a:p>
            <a:pPr>
              <a:spcBef>
                <a:spcPts val="600"/>
              </a:spcBef>
            </a:pPr>
            <a:r>
              <a:rPr lang="en-US" sz="2000" dirty="0"/>
              <a:t>What strengths and contributions do I notice in others? </a:t>
            </a:r>
          </a:p>
          <a:p>
            <a:pPr>
              <a:spcBef>
                <a:spcPts val="600"/>
              </a:spcBef>
            </a:pPr>
            <a:r>
              <a:rPr lang="en-US" sz="2000" dirty="0"/>
              <a:t>What am I learning? </a:t>
            </a:r>
          </a:p>
          <a:p>
            <a:pPr>
              <a:spcBef>
                <a:spcPts val="600"/>
              </a:spcBef>
            </a:pPr>
            <a:r>
              <a:rPr lang="en-US" sz="2000" dirty="0"/>
              <a:t>What is an action I am committing to? </a:t>
            </a:r>
            <a:endParaRPr lang="en-US" sz="2400" dirty="0"/>
          </a:p>
        </p:txBody>
      </p:sp>
      <p:sp>
        <p:nvSpPr>
          <p:cNvPr id="4" name="Rectangle 3"/>
          <p:cNvSpPr/>
          <p:nvPr/>
        </p:nvSpPr>
        <p:spPr>
          <a:xfrm>
            <a:off x="2495600" y="6230583"/>
            <a:ext cx="8003232" cy="461665"/>
          </a:xfrm>
          <a:prstGeom prst="rect">
            <a:avLst/>
          </a:prstGeom>
        </p:spPr>
        <p:txBody>
          <a:bodyPr wrap="square">
            <a:spAutoFit/>
          </a:bodyPr>
          <a:lstStyle/>
          <a:p>
            <a:r>
              <a:rPr lang="en-US" sz="1200" dirty="0">
                <a:hlinkClick r:id="rId4"/>
              </a:rPr>
              <a:t>https://www.forbes.com/sites/hennainam/2017/04/02/to-be-an-effective-leader-keep-a-leadership-journal/</a:t>
            </a:r>
            <a:r>
              <a:rPr lang="en-US" sz="1200" dirty="0"/>
              <a:t> </a:t>
            </a:r>
          </a:p>
          <a:p>
            <a:r>
              <a:rPr lang="en-CA" sz="1200" dirty="0">
                <a:hlinkClick r:id="rId5"/>
              </a:rPr>
              <a:t>http://well.blogs.nytimes.com/2015/01/19/writing-your-way-to-happiness/</a:t>
            </a:r>
            <a:r>
              <a:rPr lang="en-CA" sz="1200" dirty="0"/>
              <a:t> </a:t>
            </a:r>
            <a:r>
              <a:rPr lang="en-US" sz="1200" dirty="0"/>
              <a:t> </a:t>
            </a:r>
            <a:endParaRPr lang="en-CA" sz="1200" dirty="0"/>
          </a:p>
        </p:txBody>
      </p:sp>
      <p:sp>
        <p:nvSpPr>
          <p:cNvPr id="7" name="Rectangle 6"/>
          <p:cNvSpPr/>
          <p:nvPr/>
        </p:nvSpPr>
        <p:spPr>
          <a:xfrm>
            <a:off x="7464153" y="3573017"/>
            <a:ext cx="3180967" cy="2246769"/>
          </a:xfrm>
          <a:prstGeom prst="rect">
            <a:avLst/>
          </a:prstGeom>
        </p:spPr>
        <p:txBody>
          <a:bodyPr wrap="square">
            <a:spAutoFit/>
          </a:bodyPr>
          <a:lstStyle/>
          <a:p>
            <a:pPr algn="ctr"/>
            <a:r>
              <a:rPr lang="en-US" sz="2000" dirty="0">
                <a:solidFill>
                  <a:srgbClr val="333333"/>
                </a:solidFill>
              </a:rPr>
              <a:t>“The idea here is getting people to come to terms with who they are, where they want to go… I think of expressive writing as a life course correction.”</a:t>
            </a:r>
          </a:p>
          <a:p>
            <a:pPr algn="ctr"/>
            <a:r>
              <a:rPr lang="en-US" sz="2000" dirty="0">
                <a:solidFill>
                  <a:srgbClr val="333333"/>
                </a:solidFill>
              </a:rPr>
              <a:t>		 – Dr. </a:t>
            </a:r>
            <a:r>
              <a:rPr lang="en-US" sz="2000" dirty="0" err="1">
                <a:solidFill>
                  <a:srgbClr val="333333"/>
                </a:solidFill>
              </a:rPr>
              <a:t>Pennebaker</a:t>
            </a:r>
            <a:endParaRPr lang="en-CA" sz="2000" dirty="0"/>
          </a:p>
        </p:txBody>
      </p:sp>
    </p:spTree>
    <p:extLst>
      <p:ext uri="{BB962C8B-B14F-4D97-AF65-F5344CB8AC3E}">
        <p14:creationId xmlns:p14="http://schemas.microsoft.com/office/powerpoint/2010/main" val="1256615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050904" cy="2006238"/>
          </a:xfrm>
        </p:spPr>
        <p:txBody>
          <a:bodyPr>
            <a:normAutofit/>
          </a:bodyPr>
          <a:lstStyle/>
          <a:p>
            <a:pPr algn="r" fontAlgn="base"/>
            <a:r>
              <a:rPr lang="en-US" sz="4000" dirty="0"/>
              <a:t>Making</a:t>
            </a:r>
            <a:br>
              <a:rPr lang="en-US" sz="4000" dirty="0"/>
            </a:br>
            <a:r>
              <a:rPr lang="en-US" sz="4000" dirty="0"/>
              <a:t>Big or Small</a:t>
            </a:r>
            <a:br>
              <a:rPr lang="en-US" sz="4000" dirty="0"/>
            </a:br>
            <a:r>
              <a:rPr lang="en-US" sz="4000" dirty="0"/>
              <a:t>Decisions?</a:t>
            </a:r>
          </a:p>
        </p:txBody>
      </p:sp>
      <p:sp>
        <p:nvSpPr>
          <p:cNvPr id="2" name="Content Placeholder 1"/>
          <p:cNvSpPr>
            <a:spLocks noGrp="1"/>
          </p:cNvSpPr>
          <p:nvPr>
            <p:ph idx="1"/>
          </p:nvPr>
        </p:nvSpPr>
        <p:spPr>
          <a:xfrm>
            <a:off x="1981200" y="2132856"/>
            <a:ext cx="8435280" cy="4320480"/>
          </a:xfrm>
        </p:spPr>
        <p:txBody>
          <a:bodyPr>
            <a:normAutofit fontScale="62500" lnSpcReduction="20000"/>
          </a:bodyPr>
          <a:lstStyle/>
          <a:p>
            <a:pPr>
              <a:spcBef>
                <a:spcPts val="600"/>
              </a:spcBef>
            </a:pPr>
            <a:r>
              <a:rPr lang="en-CA" dirty="0"/>
              <a:t>Resisting the Negative</a:t>
            </a:r>
          </a:p>
          <a:p>
            <a:pPr lvl="1">
              <a:spcBef>
                <a:spcPts val="600"/>
              </a:spcBef>
            </a:pPr>
            <a:r>
              <a:rPr lang="en-US" dirty="0"/>
              <a:t>People who meditated focused less on the past and future, which led to them experiencing less negative emotion,” </a:t>
            </a:r>
            <a:r>
              <a:rPr lang="en-US" dirty="0" err="1"/>
              <a:t>Hafenbrack</a:t>
            </a:r>
            <a:r>
              <a:rPr lang="en-US" dirty="0"/>
              <a:t> says. “That helped them reduce the sunk-cost bias.”</a:t>
            </a:r>
            <a:endParaRPr lang="en-CA" dirty="0"/>
          </a:p>
          <a:p>
            <a:pPr>
              <a:spcBef>
                <a:spcPts val="600"/>
              </a:spcBef>
            </a:pPr>
            <a:r>
              <a:rPr lang="en-CA" dirty="0"/>
              <a:t>Short-term or Long-term?</a:t>
            </a:r>
          </a:p>
          <a:p>
            <a:pPr lvl="1">
              <a:spcBef>
                <a:spcPts val="600"/>
              </a:spcBef>
            </a:pPr>
            <a:r>
              <a:rPr lang="en-US" dirty="0"/>
              <a:t>[The research doesn’t] undermine the idea that [meditating] as a long-term practice could be effective,” </a:t>
            </a:r>
            <a:r>
              <a:rPr lang="en-US" dirty="0" err="1"/>
              <a:t>Barsade</a:t>
            </a:r>
            <a:r>
              <a:rPr lang="en-US" dirty="0"/>
              <a:t> says. “However, one of the novel and important things [about the research] is that you can take a brief time out and get a result.”</a:t>
            </a:r>
            <a:endParaRPr lang="en-CA" dirty="0"/>
          </a:p>
          <a:p>
            <a:pPr lvl="1">
              <a:spcBef>
                <a:spcPts val="600"/>
              </a:spcBef>
            </a:pPr>
            <a:endParaRPr lang="en-CA" dirty="0"/>
          </a:p>
          <a:p>
            <a:pPr>
              <a:spcBef>
                <a:spcPts val="600"/>
              </a:spcBef>
            </a:pPr>
            <a:endParaRPr lang="en-CA" dirty="0"/>
          </a:p>
          <a:p>
            <a:pPr>
              <a:spcBef>
                <a:spcPts val="600"/>
              </a:spcBef>
            </a:pPr>
            <a:r>
              <a:rPr lang="en-CA" dirty="0"/>
              <a:t>Mindful Decision-making</a:t>
            </a:r>
          </a:p>
          <a:p>
            <a:pPr lvl="1">
              <a:spcBef>
                <a:spcPts val="600"/>
              </a:spcBef>
            </a:pPr>
            <a:r>
              <a:rPr lang="en-US" sz="2900" dirty="0"/>
              <a:t>“Applying mindfulness techniques to decision-making leads to clearer thinking and to staying connected to your core values, which is crucial to your peace of mind.” – Phillip Moffitt</a:t>
            </a:r>
            <a:endParaRPr lang="en-CA" sz="2900" dirty="0"/>
          </a:p>
        </p:txBody>
      </p:sp>
      <p:sp>
        <p:nvSpPr>
          <p:cNvPr id="6" name="Rectangle 5"/>
          <p:cNvSpPr/>
          <p:nvPr/>
        </p:nvSpPr>
        <p:spPr>
          <a:xfrm>
            <a:off x="2711625" y="6218379"/>
            <a:ext cx="6231329" cy="276999"/>
          </a:xfrm>
          <a:prstGeom prst="rect">
            <a:avLst/>
          </a:prstGeom>
        </p:spPr>
        <p:txBody>
          <a:bodyPr wrap="square">
            <a:spAutoFit/>
          </a:bodyPr>
          <a:lstStyle/>
          <a:p>
            <a:r>
              <a:rPr lang="en-US" sz="1200" dirty="0">
                <a:solidFill>
                  <a:srgbClr val="FF0000"/>
                </a:solidFill>
                <a:hlinkClick r:id="rId3"/>
              </a:rPr>
              <a:t>https://dharmawisdom.org/decision-time/</a:t>
            </a:r>
            <a:r>
              <a:rPr lang="en-CA" sz="1200" dirty="0"/>
              <a:t> </a:t>
            </a:r>
            <a:endParaRPr lang="en-US" sz="1200" dirty="0">
              <a:solidFill>
                <a:srgbClr val="FF0000"/>
              </a:solidFill>
            </a:endParaRPr>
          </a:p>
        </p:txBody>
      </p:sp>
      <p:pic>
        <p:nvPicPr>
          <p:cNvPr id="3076" name="Picture 4" descr="http://dharmawisdom.org/files/decision_time.jpeg?14301914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6120" y="44625"/>
            <a:ext cx="3434396" cy="22984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5C3D791-D861-A0F5-674C-2521C4EBE792}"/>
              </a:ext>
            </a:extLst>
          </p:cNvPr>
          <p:cNvSpPr txBox="1"/>
          <p:nvPr/>
        </p:nvSpPr>
        <p:spPr>
          <a:xfrm>
            <a:off x="2711624" y="4577125"/>
            <a:ext cx="6400800" cy="276999"/>
          </a:xfrm>
          <a:prstGeom prst="rect">
            <a:avLst/>
          </a:prstGeom>
          <a:noFill/>
        </p:spPr>
        <p:txBody>
          <a:bodyPr wrap="square">
            <a:spAutoFit/>
          </a:bodyPr>
          <a:lstStyle/>
          <a:p>
            <a:pPr>
              <a:defRPr/>
            </a:pPr>
            <a:r>
              <a:rPr lang="en-CA" sz="1200" dirty="0">
                <a:solidFill>
                  <a:prstClr val="black"/>
                </a:solidFill>
                <a:latin typeface="Calibri"/>
                <a:hlinkClick r:id="rId5"/>
              </a:rPr>
              <a:t>http://knowledge.wharton.upenn.edu/article/making-big-small-decision-meditation-can-help/</a:t>
            </a:r>
            <a:r>
              <a:rPr lang="en-CA" sz="1200" dirty="0">
                <a:solidFill>
                  <a:prstClr val="black"/>
                </a:solidFill>
                <a:latin typeface="Calibri"/>
              </a:rPr>
              <a:t> </a:t>
            </a:r>
          </a:p>
        </p:txBody>
      </p:sp>
    </p:spTree>
    <p:extLst>
      <p:ext uri="{BB962C8B-B14F-4D97-AF65-F5344CB8AC3E}">
        <p14:creationId xmlns:p14="http://schemas.microsoft.com/office/powerpoint/2010/main" val="315010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568" y="274638"/>
            <a:ext cx="7776864" cy="1143000"/>
          </a:xfrm>
        </p:spPr>
        <p:txBody>
          <a:bodyPr>
            <a:normAutofit fontScale="90000"/>
          </a:bodyPr>
          <a:lstStyle/>
          <a:p>
            <a:r>
              <a:rPr lang="en-US" sz="4000" dirty="0"/>
              <a:t>Mindfulness for Better Decision-making</a:t>
            </a:r>
          </a:p>
        </p:txBody>
      </p:sp>
      <p:sp>
        <p:nvSpPr>
          <p:cNvPr id="3" name="Content Placeholder 2"/>
          <p:cNvSpPr>
            <a:spLocks noGrp="1"/>
          </p:cNvSpPr>
          <p:nvPr>
            <p:ph idx="1"/>
          </p:nvPr>
        </p:nvSpPr>
        <p:spPr>
          <a:xfrm>
            <a:off x="1981200" y="1600200"/>
            <a:ext cx="6707088" cy="4997152"/>
          </a:xfrm>
        </p:spPr>
        <p:txBody>
          <a:bodyPr>
            <a:normAutofit/>
          </a:bodyPr>
          <a:lstStyle/>
          <a:p>
            <a:pPr marL="0" indent="0">
              <a:buNone/>
            </a:pPr>
            <a:r>
              <a:rPr lang="en-US" sz="2400" dirty="0"/>
              <a:t>A good decision is the reflection of your thoughts and experiences, and this can be augmented through a mindfulness practice.</a:t>
            </a:r>
            <a:endParaRPr lang="en-CA" sz="2400" dirty="0"/>
          </a:p>
          <a:p>
            <a:r>
              <a:rPr lang="en-CA" sz="2400" dirty="0"/>
              <a:t>#1 – Focused mind</a:t>
            </a:r>
          </a:p>
          <a:p>
            <a:r>
              <a:rPr lang="en-CA" sz="2400" dirty="0"/>
              <a:t>#2 – The right balance</a:t>
            </a:r>
          </a:p>
          <a:p>
            <a:r>
              <a:rPr lang="en-CA" sz="2400" dirty="0"/>
              <a:t>#3 – Rational thinking</a:t>
            </a:r>
          </a:p>
          <a:p>
            <a:r>
              <a:rPr lang="en-CA" sz="2400" dirty="0"/>
              <a:t>#4 – A strong mind</a:t>
            </a:r>
          </a:p>
          <a:p>
            <a:r>
              <a:rPr lang="en-CA" sz="2400" dirty="0"/>
              <a:t>#5 – Intuition, perception and observation</a:t>
            </a:r>
          </a:p>
          <a:p>
            <a:r>
              <a:rPr lang="en-US" sz="2400" dirty="0"/>
              <a:t>#6 – Focus on the present</a:t>
            </a:r>
            <a:r>
              <a:rPr lang="en-CA" sz="2400" dirty="0"/>
              <a:t> </a:t>
            </a:r>
            <a:endParaRPr lang="en-US" sz="2400" dirty="0"/>
          </a:p>
        </p:txBody>
      </p:sp>
      <p:pic>
        <p:nvPicPr>
          <p:cNvPr id="2050" name="Picture 2" descr="https://cdn.artofliving.org/sites/www.artofliving.org/files/styles/inner_page_image/public/article_image/decision-making.jpg?itok=vDur5W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8472" y="2612404"/>
            <a:ext cx="3552329" cy="16331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81200" y="6255215"/>
            <a:ext cx="7937004" cy="523220"/>
          </a:xfrm>
          <a:prstGeom prst="rect">
            <a:avLst/>
          </a:prstGeom>
        </p:spPr>
        <p:txBody>
          <a:bodyPr wrap="square">
            <a:spAutoFit/>
          </a:bodyPr>
          <a:lstStyle/>
          <a:p>
            <a:r>
              <a:rPr lang="en-US" sz="1400" dirty="0">
                <a:hlinkClick r:id="rId4"/>
              </a:rPr>
              <a:t>https://www.artofliving.org/us-en/meditation/meditation-for-you/meditation-for-better-decision-making</a:t>
            </a:r>
            <a:endParaRPr lang="en-US" sz="1400" dirty="0"/>
          </a:p>
          <a:p>
            <a:pPr lvl="0"/>
            <a:r>
              <a:rPr lang="en-CA" sz="1400" dirty="0">
                <a:hlinkClick r:id="rId5"/>
              </a:rPr>
              <a:t>https://www.artofliving.org/meditation/meditation-for-you/meditation-for-better-decision-making</a:t>
            </a:r>
            <a:r>
              <a:rPr lang="en-CA" sz="1400" dirty="0"/>
              <a:t> </a:t>
            </a:r>
          </a:p>
        </p:txBody>
      </p:sp>
    </p:spTree>
    <p:extLst>
      <p:ext uri="{BB962C8B-B14F-4D97-AF65-F5344CB8AC3E}">
        <p14:creationId xmlns:p14="http://schemas.microsoft.com/office/powerpoint/2010/main" val="1534241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4000" dirty="0"/>
              <a:t>Mindful Loving Kindness exercise</a:t>
            </a:r>
          </a:p>
        </p:txBody>
      </p:sp>
      <p:sp>
        <p:nvSpPr>
          <p:cNvPr id="3" name="Content Placeholder 2"/>
          <p:cNvSpPr>
            <a:spLocks noGrp="1"/>
          </p:cNvSpPr>
          <p:nvPr>
            <p:ph idx="1"/>
          </p:nvPr>
        </p:nvSpPr>
        <p:spPr>
          <a:xfrm>
            <a:off x="1981200" y="1412776"/>
            <a:ext cx="5122912" cy="4853136"/>
          </a:xfrm>
        </p:spPr>
        <p:txBody>
          <a:bodyPr>
            <a:noAutofit/>
          </a:bodyPr>
          <a:lstStyle/>
          <a:p>
            <a:pPr>
              <a:spcBef>
                <a:spcPts val="1200"/>
              </a:spcBef>
            </a:pPr>
            <a:r>
              <a:rPr lang="en-US" sz="2400" dirty="0"/>
              <a:t>Time required – 15 minutes</a:t>
            </a:r>
          </a:p>
          <a:p>
            <a:pPr>
              <a:spcBef>
                <a:spcPts val="1200"/>
              </a:spcBef>
            </a:pPr>
            <a:r>
              <a:rPr lang="en-US" sz="2400" dirty="0"/>
              <a:t>To start, you may want to do a Mindfulness Body Scan – Relaxation exercise</a:t>
            </a:r>
            <a:endParaRPr lang="en-CA" sz="2400" dirty="0"/>
          </a:p>
          <a:p>
            <a:pPr>
              <a:spcBef>
                <a:spcPts val="1200"/>
              </a:spcBef>
            </a:pPr>
            <a:r>
              <a:rPr lang="en-US" sz="2400" dirty="0"/>
              <a:t>Then, follow my voice</a:t>
            </a:r>
          </a:p>
          <a:p>
            <a:pPr>
              <a:spcBef>
                <a:spcPts val="1200"/>
              </a:spcBef>
            </a:pPr>
            <a:r>
              <a:rPr lang="en-US" sz="2400" dirty="0"/>
              <a:t>During this exercise, I’ll say a few sentences</a:t>
            </a:r>
          </a:p>
          <a:p>
            <a:pPr>
              <a:spcBef>
                <a:spcPts val="1200"/>
              </a:spcBef>
            </a:pPr>
            <a:r>
              <a:rPr lang="en-US" sz="2400" dirty="0"/>
              <a:t>I invite you to repeat the ones that resonate with you the most, the ones that are true to yourself</a:t>
            </a:r>
          </a:p>
        </p:txBody>
      </p:sp>
      <p:sp>
        <p:nvSpPr>
          <p:cNvPr id="4" name="Rectangle 3"/>
          <p:cNvSpPr/>
          <p:nvPr/>
        </p:nvSpPr>
        <p:spPr>
          <a:xfrm>
            <a:off x="2094384" y="6331449"/>
            <a:ext cx="8003232" cy="523220"/>
          </a:xfrm>
          <a:prstGeom prst="rect">
            <a:avLst/>
          </a:prstGeom>
        </p:spPr>
        <p:txBody>
          <a:bodyPr wrap="square">
            <a:spAutoFit/>
          </a:bodyPr>
          <a:lstStyle/>
          <a:p>
            <a:r>
              <a:rPr lang="en-US" sz="1400" dirty="0"/>
              <a:t>Mindfulness exercise – Loving Kindness – 15 </a:t>
            </a:r>
            <a:r>
              <a:rPr lang="en-US" sz="1400" dirty="0" err="1"/>
              <a:t>mins</a:t>
            </a:r>
            <a:r>
              <a:rPr lang="en-US" sz="1400" dirty="0"/>
              <a:t> (</a:t>
            </a:r>
            <a:r>
              <a:rPr lang="en-US" sz="1400" dirty="0">
                <a:hlinkClick r:id="rId4"/>
              </a:rPr>
              <a:t>https://archive.org/details/LovingKindness15Minsb</a:t>
            </a:r>
            <a:r>
              <a:rPr lang="en-US" sz="1400" dirty="0"/>
              <a:t>) </a:t>
            </a:r>
          </a:p>
          <a:p>
            <a:pPr lvl="1"/>
            <a:r>
              <a:rPr lang="en-US" sz="1400" dirty="0"/>
              <a:t>Download link: </a:t>
            </a:r>
            <a:r>
              <a:rPr lang="en-US" sz="1200" dirty="0">
                <a:hlinkClick r:id="rId5"/>
              </a:rPr>
              <a:t>https://archive.org/download/LovingKindness15Minsb/Loving%20Kindness%2015%20minsb.mp3</a:t>
            </a:r>
            <a:r>
              <a:rPr lang="en-US" sz="1200" dirty="0"/>
              <a:t> </a:t>
            </a:r>
            <a:endParaRPr lang="en-US" sz="1400" dirty="0"/>
          </a:p>
        </p:txBody>
      </p:sp>
      <p:pic>
        <p:nvPicPr>
          <p:cNvPr id="5" name="Picture 4">
            <a:extLst>
              <a:ext uri="{FF2B5EF4-FFF2-40B4-BE49-F238E27FC236}">
                <a16:creationId xmlns:a16="http://schemas.microsoft.com/office/drawing/2014/main" id="{695A84C1-DA6B-D468-0460-BD976210ACAB}"/>
              </a:ext>
            </a:extLst>
          </p:cNvPr>
          <p:cNvPicPr>
            <a:picLocks noChangeAspect="1"/>
          </p:cNvPicPr>
          <p:nvPr>
            <p:custDataLst>
              <p:tags r:id="rId1"/>
            </p:custDataLst>
          </p:nvPr>
        </p:nvPicPr>
        <p:blipFill rotWithShape="1">
          <a:blip r:embed="rId6">
            <a:extLst>
              <a:ext uri="{28A0092B-C50C-407E-A947-70E740481C1C}">
                <a14:useLocalDpi xmlns:a14="http://schemas.microsoft.com/office/drawing/2010/main" val="0"/>
              </a:ext>
            </a:extLst>
          </a:blip>
          <a:srcRect r="11612"/>
          <a:stretch/>
        </p:blipFill>
        <p:spPr>
          <a:xfrm>
            <a:off x="7463547" y="1844824"/>
            <a:ext cx="2531834" cy="2808312"/>
          </a:xfrm>
          <a:prstGeom prst="ellipse">
            <a:avLst/>
          </a:prstGeom>
          <a:ln>
            <a:noFill/>
          </a:ln>
          <a:effectLst>
            <a:softEdge rad="112500"/>
          </a:effectLst>
        </p:spPr>
      </p:pic>
    </p:spTree>
    <p:extLst>
      <p:ext uri="{BB962C8B-B14F-4D97-AF65-F5344CB8AC3E}">
        <p14:creationId xmlns:p14="http://schemas.microsoft.com/office/powerpoint/2010/main" val="1425348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hemian Line Art Design - Free image on Pixabay"/>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6991" y="1955367"/>
            <a:ext cx="1603439" cy="25182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fr-CA" dirty="0" err="1"/>
              <a:t>Reflect</a:t>
            </a:r>
            <a:r>
              <a:rPr lang="fr-CA" dirty="0"/>
              <a:t> about </a:t>
            </a:r>
            <a:r>
              <a:rPr lang="fr-CA" dirty="0" err="1"/>
              <a:t>today’s</a:t>
            </a:r>
            <a:r>
              <a:rPr lang="fr-CA" dirty="0"/>
              <a:t> </a:t>
            </a:r>
            <a:r>
              <a:rPr lang="fr-CA" dirty="0" err="1"/>
              <a:t>exercises</a:t>
            </a:r>
            <a:endParaRPr lang="en-US" dirty="0"/>
          </a:p>
        </p:txBody>
      </p:sp>
      <p:sp>
        <p:nvSpPr>
          <p:cNvPr id="4" name="Slide Number Placeholder 3"/>
          <p:cNvSpPr>
            <a:spLocks noGrp="1"/>
          </p:cNvSpPr>
          <p:nvPr>
            <p:ph type="sldNum" sz="quarter" idx="12"/>
          </p:nvPr>
        </p:nvSpPr>
        <p:spPr/>
        <p:txBody>
          <a:bodyPr/>
          <a:lstStyle/>
          <a:p>
            <a:fld id="{50E449A1-3E28-4EED-877C-2235D0A8D14E}" type="slidenum">
              <a:rPr lang="en-CA" smtClean="0"/>
              <a:pPr/>
              <a:t>14</a:t>
            </a:fld>
            <a:endParaRPr lang="en-CA" dirty="0"/>
          </a:p>
        </p:txBody>
      </p:sp>
      <p:grpSp>
        <p:nvGrpSpPr>
          <p:cNvPr id="5" name="Group 4">
            <a:extLst>
              <a:ext uri="{C183D7F6-B498-43B3-948B-1728B52AA6E4}">
                <adec:decorative xmlns:adec="http://schemas.microsoft.com/office/drawing/2017/decorative" val="1"/>
              </a:ext>
            </a:extLst>
          </p:cNvPr>
          <p:cNvGrpSpPr/>
          <p:nvPr/>
        </p:nvGrpSpPr>
        <p:grpSpPr>
          <a:xfrm>
            <a:off x="6598643" y="2587704"/>
            <a:ext cx="2402918" cy="2618629"/>
            <a:chOff x="1691680" y="5343137"/>
            <a:chExt cx="803649" cy="818086"/>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C183D7F6-B498-43B3-948B-1728B52AA6E4}">
                <adec:decorative xmlns:adec="http://schemas.microsoft.com/office/drawing/2017/decorative" val="1"/>
              </a:ext>
            </a:extLst>
          </p:cNvPr>
          <p:cNvGrpSpPr/>
          <p:nvPr/>
        </p:nvGrpSpPr>
        <p:grpSpPr>
          <a:xfrm>
            <a:off x="2351225" y="1451564"/>
            <a:ext cx="1279270" cy="1624401"/>
            <a:chOff x="1115616" y="1504248"/>
            <a:chExt cx="1565072" cy="1689500"/>
          </a:xfrm>
        </p:grpSpPr>
        <p:pic>
          <p:nvPicPr>
            <p:cNvPr id="13" name="Picture 12"/>
            <p:cNvPicPr>
              <a:picLocks noChangeAspect="1"/>
            </p:cNvPicPr>
            <p:nvPr/>
          </p:nvPicPr>
          <p:blipFill>
            <a:blip r:embed="rId5">
              <a:clrChange>
                <a:clrFrom>
                  <a:srgbClr val="FEFEFE"/>
                </a:clrFrom>
                <a:clrTo>
                  <a:srgbClr val="FEFEFE">
                    <a:alpha val="0"/>
                  </a:srgbClr>
                </a:clrTo>
              </a:clrChange>
              <a:duotone>
                <a:schemeClr val="accent1">
                  <a:shade val="45000"/>
                  <a:satMod val="135000"/>
                </a:schemeClr>
                <a:prstClr val="white"/>
              </a:duotone>
              <a:extLst>
                <a:ext uri="{BEBA8EAE-BF5A-486C-A8C5-ECC9F3942E4B}">
                  <a14:imgProps xmlns:a14="http://schemas.microsoft.com/office/drawing/2010/main">
                    <a14:imgLayer r:embed="rId6">
                      <a14:imgEffect>
                        <a14:artisticPencilGrayscale/>
                      </a14:imgEffect>
                    </a14:imgLayer>
                  </a14:imgProps>
                </a:ext>
                <a:ext uri="{28A0092B-C50C-407E-A947-70E740481C1C}">
                  <a14:useLocalDpi xmlns:a14="http://schemas.microsoft.com/office/drawing/2010/main" val="0"/>
                </a:ext>
              </a:extLst>
            </a:blip>
            <a:stretch>
              <a:fillRect/>
            </a:stretch>
          </p:blipFill>
          <p:spPr>
            <a:xfrm>
              <a:off x="1115616" y="1504248"/>
              <a:ext cx="1565072" cy="1689500"/>
            </a:xfrm>
            <a:prstGeom prst="rect">
              <a:avLst/>
            </a:prstGeom>
          </p:spPr>
        </p:pic>
        <p:pic>
          <p:nvPicPr>
            <p:cNvPr id="12" name="Picture 11"/>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8">
                      <a14:imgEffect>
                        <a14:artisticLineDrawing/>
                      </a14:imgEffect>
                    </a14:imgLayer>
                  </a14:imgProps>
                </a:ext>
                <a:ext uri="{28A0092B-C50C-407E-A947-70E740481C1C}">
                  <a14:useLocalDpi xmlns:a14="http://schemas.microsoft.com/office/drawing/2010/main" val="0"/>
                </a:ext>
              </a:extLst>
            </a:blip>
            <a:stretch>
              <a:fillRect/>
            </a:stretch>
          </p:blipFill>
          <p:spPr>
            <a:xfrm>
              <a:off x="1600135" y="2456204"/>
              <a:ext cx="1080210" cy="672445"/>
            </a:xfrm>
            <a:prstGeom prst="rect">
              <a:avLst/>
            </a:prstGeom>
          </p:spPr>
        </p:pic>
      </p:grpSp>
      <p:pic>
        <p:nvPicPr>
          <p:cNvPr id="16" name="Picture 15">
            <a:extLst>
              <a:ext uri="{C183D7F6-B498-43B3-948B-1728B52AA6E4}">
                <adec:decorative xmlns:adec="http://schemas.microsoft.com/office/drawing/2017/decorative" val="1"/>
              </a:ext>
            </a:extLst>
          </p:cNvPr>
          <p:cNvPicPr>
            <a:picLocks noChangeAspect="1"/>
          </p:cNvPicPr>
          <p:nvPr/>
        </p:nvPicPr>
        <p:blipFill rotWithShape="1">
          <a:blip r:embed="rId9">
            <a:duotone>
              <a:schemeClr val="accent1">
                <a:shade val="45000"/>
                <a:satMod val="135000"/>
              </a:schemeClr>
              <a:prstClr val="white"/>
            </a:duotone>
            <a:extLst>
              <a:ext uri="{28A0092B-C50C-407E-A947-70E740481C1C}">
                <a14:useLocalDpi xmlns:a14="http://schemas.microsoft.com/office/drawing/2010/main" val="0"/>
              </a:ext>
            </a:extLst>
          </a:blip>
          <a:srcRect r="11612"/>
          <a:stretch/>
        </p:blipFill>
        <p:spPr>
          <a:xfrm>
            <a:off x="4152407" y="5019348"/>
            <a:ext cx="1422649" cy="1578004"/>
          </a:xfrm>
          <a:prstGeom prst="ellipse">
            <a:avLst/>
          </a:prstGeom>
          <a:ln>
            <a:noFill/>
          </a:ln>
          <a:effectLst>
            <a:softEdge rad="112500"/>
          </a:effectLst>
        </p:spPr>
      </p:pic>
      <p:pic>
        <p:nvPicPr>
          <p:cNvPr id="11" name="Picture 2" descr="https://cdn.artofliving.org/sites/www.artofliving.org/files/styles/inner_page_image/public/article_image/decision-making.jpg?itok=vDur5Wha"/>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27359" y="4181078"/>
            <a:ext cx="2304612" cy="1059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84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Your takeaway practice for week 7</a:t>
            </a:r>
            <a:endParaRPr lang="en-US" sz="3600" dirty="0"/>
          </a:p>
        </p:txBody>
      </p:sp>
      <p:sp>
        <p:nvSpPr>
          <p:cNvPr id="3" name="Content Placeholder 2"/>
          <p:cNvSpPr>
            <a:spLocks noGrp="1"/>
          </p:cNvSpPr>
          <p:nvPr>
            <p:ph idx="1"/>
          </p:nvPr>
        </p:nvSpPr>
        <p:spPr/>
        <p:txBody>
          <a:bodyPr>
            <a:noAutofit/>
          </a:bodyPr>
          <a:lstStyle/>
          <a:p>
            <a:pPr>
              <a:spcBef>
                <a:spcPts val="600"/>
              </a:spcBef>
            </a:pPr>
            <a:r>
              <a:rPr lang="en-CA" sz="2000" dirty="0"/>
              <a:t>Connecting – once a week with your buddy</a:t>
            </a:r>
          </a:p>
          <a:p>
            <a:pPr>
              <a:spcBef>
                <a:spcPts val="600"/>
              </a:spcBef>
            </a:pPr>
            <a:r>
              <a:rPr lang="en-CA" sz="2000" dirty="0"/>
              <a:t>Leadership Reflecting Journaling - daily</a:t>
            </a:r>
          </a:p>
          <a:p>
            <a:pPr>
              <a:spcBef>
                <a:spcPts val="600"/>
              </a:spcBef>
            </a:pPr>
            <a:r>
              <a:rPr lang="en-CA" sz="2000" dirty="0"/>
              <a:t>Practice, up to 20 mins a day, choose one of the </a:t>
            </a:r>
            <a:r>
              <a:rPr lang="en-CA" sz="2000"/>
              <a:t>following </a:t>
            </a:r>
            <a:br>
              <a:rPr lang="en-CA" sz="2000"/>
            </a:br>
            <a:r>
              <a:rPr lang="en-CA" sz="2000"/>
              <a:t>and </a:t>
            </a:r>
            <a:r>
              <a:rPr lang="en-CA" sz="2000" dirty="0"/>
              <a:t>keep doing it for the whole week - daily</a:t>
            </a:r>
          </a:p>
          <a:p>
            <a:pPr lvl="1">
              <a:spcBef>
                <a:spcPts val="600"/>
              </a:spcBef>
            </a:pPr>
            <a:r>
              <a:rPr lang="en-CA" sz="1800" dirty="0"/>
              <a:t>Self-compassion</a:t>
            </a:r>
          </a:p>
          <a:p>
            <a:pPr lvl="1">
              <a:spcBef>
                <a:spcPts val="600"/>
              </a:spcBef>
            </a:pPr>
            <a:r>
              <a:rPr lang="en-CA" sz="1800" dirty="0"/>
              <a:t>Mindful Loving Kindness exercise</a:t>
            </a:r>
          </a:p>
          <a:p>
            <a:pPr lvl="1">
              <a:spcBef>
                <a:spcPts val="600"/>
              </a:spcBef>
            </a:pPr>
            <a:r>
              <a:rPr lang="en-CA" sz="1800" dirty="0"/>
              <a:t>Body Scan or </a:t>
            </a:r>
          </a:p>
          <a:p>
            <a:pPr lvl="1">
              <a:spcBef>
                <a:spcPts val="600"/>
              </a:spcBef>
            </a:pPr>
            <a:r>
              <a:rPr lang="en-CA" sz="1800" dirty="0"/>
              <a:t>Breathing</a:t>
            </a:r>
            <a:endParaRPr lang="en-CA" sz="1100" dirty="0"/>
          </a:p>
          <a:p>
            <a:pPr>
              <a:spcBef>
                <a:spcPts val="600"/>
              </a:spcBef>
            </a:pPr>
            <a:r>
              <a:rPr lang="en-CA" sz="2000" dirty="0"/>
              <a:t>Apply Mindful Centering – as needed</a:t>
            </a:r>
          </a:p>
          <a:p>
            <a:pPr>
              <a:spcBef>
                <a:spcPts val="600"/>
              </a:spcBef>
            </a:pPr>
            <a:r>
              <a:rPr lang="en-CA" sz="2000" dirty="0"/>
              <a:t>Apply Mindful Movement – as needed</a:t>
            </a:r>
          </a:p>
          <a:p>
            <a:pPr>
              <a:spcBef>
                <a:spcPts val="600"/>
              </a:spcBef>
            </a:pPr>
            <a:r>
              <a:rPr lang="en-CA" sz="2000" dirty="0"/>
              <a:t>Apply Mindfulness for Better </a:t>
            </a:r>
            <a:br>
              <a:rPr lang="en-CA" sz="2000" dirty="0"/>
            </a:br>
            <a:r>
              <a:rPr lang="en-CA" sz="2000" dirty="0"/>
              <a:t>Decision-making – as needed</a:t>
            </a:r>
          </a:p>
          <a:p>
            <a:pPr>
              <a:spcBef>
                <a:spcPts val="600"/>
              </a:spcBef>
            </a:pPr>
            <a:r>
              <a:rPr lang="en-CA" sz="2000" dirty="0"/>
              <a:t>For the next and final session: Bring all the questions you have</a:t>
            </a:r>
          </a:p>
          <a:p>
            <a:pPr>
              <a:spcBef>
                <a:spcPts val="600"/>
              </a:spcBef>
            </a:pPr>
            <a:r>
              <a:rPr lang="en-CA" sz="2000" dirty="0"/>
              <a:t>We will have a special guest for closing remarks</a:t>
            </a:r>
          </a:p>
        </p:txBody>
      </p:sp>
      <p:pic>
        <p:nvPicPr>
          <p:cNvPr id="4" name="Picture 3">
            <a:extLst>
              <a:ext uri="{FF2B5EF4-FFF2-40B4-BE49-F238E27FC236}">
                <a16:creationId xmlns:a16="http://schemas.microsoft.com/office/drawing/2014/main" id="{30442F89-0FED-F06C-8CA7-CDB3606D03E6}"/>
              </a:ext>
              <a:ext uri="{C183D7F6-B498-43B3-948B-1728B52AA6E4}">
                <adec:decorative xmlns:adec="http://schemas.microsoft.com/office/drawing/2017/decorative" val="1"/>
              </a:ext>
            </a:extLst>
          </p:cNvPr>
          <p:cNvPicPr>
            <a:picLocks noChangeAspect="1"/>
          </p:cNvPicPr>
          <p:nvPr/>
        </p:nvPicPr>
        <p:blipFill>
          <a:blip r:embed="rId3">
            <a:duotone>
              <a:schemeClr val="accent1">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a:off x="9022860" y="1421087"/>
            <a:ext cx="988551" cy="909467"/>
          </a:xfrm>
          <a:prstGeom prst="rect">
            <a:avLst/>
          </a:prstGeom>
        </p:spPr>
      </p:pic>
      <p:grpSp>
        <p:nvGrpSpPr>
          <p:cNvPr id="5" name="Group 4">
            <a:extLst>
              <a:ext uri="{FF2B5EF4-FFF2-40B4-BE49-F238E27FC236}">
                <a16:creationId xmlns:a16="http://schemas.microsoft.com/office/drawing/2014/main" id="{DA523F39-954A-11AC-7858-6140791B06DC}"/>
              </a:ext>
              <a:ext uri="{C183D7F6-B498-43B3-948B-1728B52AA6E4}">
                <adec:decorative xmlns:adec="http://schemas.microsoft.com/office/drawing/2017/decorative" val="1"/>
              </a:ext>
            </a:extLst>
          </p:cNvPr>
          <p:cNvGrpSpPr/>
          <p:nvPr/>
        </p:nvGrpSpPr>
        <p:grpSpPr>
          <a:xfrm>
            <a:off x="7151170" y="2705899"/>
            <a:ext cx="745031" cy="785684"/>
            <a:chOff x="6542261" y="506769"/>
            <a:chExt cx="523699" cy="570787"/>
          </a:xfrm>
        </p:grpSpPr>
        <p:pic>
          <p:nvPicPr>
            <p:cNvPr id="6" name="Picture 5">
              <a:extLst>
                <a:ext uri="{FF2B5EF4-FFF2-40B4-BE49-F238E27FC236}">
                  <a16:creationId xmlns:a16="http://schemas.microsoft.com/office/drawing/2014/main" id="{E1160857-F860-6CD9-0296-196A66CE08A4}"/>
                </a:ext>
              </a:extLst>
            </p:cNvPr>
            <p:cNvPicPr>
              <a:picLocks noChangeAspect="1"/>
            </p:cNvPicPr>
            <p:nvPr/>
          </p:nvPicPr>
          <p:blipFill>
            <a:blip r:embed="rId4">
              <a:clrChange>
                <a:clrFrom>
                  <a:srgbClr val="FFFFFF"/>
                </a:clrFrom>
                <a:clrTo>
                  <a:srgbClr val="FFFFFF">
                    <a:alpha val="0"/>
                  </a:srgbClr>
                </a:clrTo>
              </a:clrChange>
              <a:duotone>
                <a:prstClr val="black"/>
                <a:schemeClr val="accent4">
                  <a:tint val="45000"/>
                  <a:satMod val="400000"/>
                </a:schemeClr>
              </a:duotone>
              <a:alphaModFix amt="70000"/>
            </a:blip>
            <a:stretch>
              <a:fillRect/>
            </a:stretch>
          </p:blipFill>
          <p:spPr>
            <a:xfrm>
              <a:off x="6542261" y="808286"/>
              <a:ext cx="230884" cy="269270"/>
            </a:xfrm>
            <a:prstGeom prst="rect">
              <a:avLst/>
            </a:prstGeom>
          </p:spPr>
        </p:pic>
        <p:pic>
          <p:nvPicPr>
            <p:cNvPr id="7" name="Picture 6">
              <a:extLst>
                <a:ext uri="{FF2B5EF4-FFF2-40B4-BE49-F238E27FC236}">
                  <a16:creationId xmlns:a16="http://schemas.microsoft.com/office/drawing/2014/main" id="{B15B9998-BC89-EF31-7077-1065AAD85C1C}"/>
                </a:ext>
              </a:extLst>
            </p:cNvPr>
            <p:cNvPicPr>
              <a:picLocks noChangeAspect="1"/>
            </p:cNvPicPr>
            <p:nvPr/>
          </p:nvPicPr>
          <p:blipFill>
            <a:blip r:embed="rId5">
              <a:clrChange>
                <a:clrFrom>
                  <a:srgbClr val="FFFFFF"/>
                </a:clrFrom>
                <a:clrTo>
                  <a:srgbClr val="FFFFFF">
                    <a:alpha val="0"/>
                  </a:srgbClr>
                </a:clrTo>
              </a:clrChange>
              <a:duotone>
                <a:prstClr val="black"/>
                <a:schemeClr val="accent4">
                  <a:tint val="45000"/>
                  <a:satMod val="400000"/>
                </a:schemeClr>
              </a:duotone>
              <a:alphaModFix amt="70000"/>
            </a:blip>
            <a:stretch>
              <a:fillRect/>
            </a:stretch>
          </p:blipFill>
          <p:spPr>
            <a:xfrm>
              <a:off x="6626827" y="506769"/>
              <a:ext cx="439133" cy="538540"/>
            </a:xfrm>
            <a:prstGeom prst="rect">
              <a:avLst/>
            </a:prstGeom>
          </p:spPr>
        </p:pic>
      </p:grpSp>
      <p:pic>
        <p:nvPicPr>
          <p:cNvPr id="8" name="Picture 7">
            <a:extLst>
              <a:ext uri="{FF2B5EF4-FFF2-40B4-BE49-F238E27FC236}">
                <a16:creationId xmlns:a16="http://schemas.microsoft.com/office/drawing/2014/main" id="{B09582FA-3DFB-CE0D-E266-F2588F5134E9}"/>
              </a:ext>
              <a:ext uri="{C183D7F6-B498-43B3-948B-1728B52AA6E4}">
                <adec:decorative xmlns:adec="http://schemas.microsoft.com/office/drawing/2017/decorative" val="1"/>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rot="2745437">
            <a:off x="7538548" y="930147"/>
            <a:ext cx="1413345" cy="1457160"/>
          </a:xfrm>
          <a:prstGeom prst="rect">
            <a:avLst/>
          </a:prstGeom>
        </p:spPr>
      </p:pic>
      <p:pic>
        <p:nvPicPr>
          <p:cNvPr id="10" name="Picture 2" descr="Bohemian Line Art Design - Free image on Pixabay">
            <a:extLst>
              <a:ext uri="{FF2B5EF4-FFF2-40B4-BE49-F238E27FC236}">
                <a16:creationId xmlns:a16="http://schemas.microsoft.com/office/drawing/2014/main" id="{FB75670F-0F9B-5DD8-1A61-CFB9D5279F4B}"/>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92336" y="3479783"/>
            <a:ext cx="871752" cy="136913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BE77E1A8-8A00-9515-698E-CA56AE272AD5}"/>
              </a:ext>
              <a:ext uri="{C183D7F6-B498-43B3-948B-1728B52AA6E4}">
                <adec:decorative xmlns:adec="http://schemas.microsoft.com/office/drawing/2017/decorative" val="1"/>
              </a:ext>
            </a:extLst>
          </p:cNvPr>
          <p:cNvGrpSpPr/>
          <p:nvPr/>
        </p:nvGrpSpPr>
        <p:grpSpPr>
          <a:xfrm>
            <a:off x="8839133" y="3993761"/>
            <a:ext cx="517447" cy="883149"/>
            <a:chOff x="1115616" y="1504248"/>
            <a:chExt cx="1565072" cy="1689500"/>
          </a:xfrm>
        </p:grpSpPr>
        <p:pic>
          <p:nvPicPr>
            <p:cNvPr id="12" name="Picture 11">
              <a:extLst>
                <a:ext uri="{FF2B5EF4-FFF2-40B4-BE49-F238E27FC236}">
                  <a16:creationId xmlns:a16="http://schemas.microsoft.com/office/drawing/2014/main" id="{DB26B2EF-CB82-C218-F69E-58BA6550AD85}"/>
                </a:ext>
              </a:extLst>
            </p:cNvPr>
            <p:cNvPicPr>
              <a:picLocks noChangeAspect="1"/>
            </p:cNvPicPr>
            <p:nvPr/>
          </p:nvPicPr>
          <p:blipFill>
            <a:blip r:embed="rId8">
              <a:clrChange>
                <a:clrFrom>
                  <a:srgbClr val="FEFEFE"/>
                </a:clrFrom>
                <a:clrTo>
                  <a:srgbClr val="FEFEFE">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artisticPencilGrayscale/>
                      </a14:imgEffect>
                    </a14:imgLayer>
                  </a14:imgProps>
                </a:ext>
                <a:ext uri="{28A0092B-C50C-407E-A947-70E740481C1C}">
                  <a14:useLocalDpi xmlns:a14="http://schemas.microsoft.com/office/drawing/2010/main" val="0"/>
                </a:ext>
              </a:extLst>
            </a:blip>
            <a:stretch>
              <a:fillRect/>
            </a:stretch>
          </p:blipFill>
          <p:spPr>
            <a:xfrm>
              <a:off x="1115616" y="1504248"/>
              <a:ext cx="1565072" cy="1689500"/>
            </a:xfrm>
            <a:prstGeom prst="rect">
              <a:avLst/>
            </a:prstGeom>
          </p:spPr>
        </p:pic>
        <p:pic>
          <p:nvPicPr>
            <p:cNvPr id="13" name="Picture 12">
              <a:extLst>
                <a:ext uri="{FF2B5EF4-FFF2-40B4-BE49-F238E27FC236}">
                  <a16:creationId xmlns:a16="http://schemas.microsoft.com/office/drawing/2014/main" id="{A95B2787-7A75-C081-0ADD-E6B3404106AB}"/>
                </a:ext>
              </a:extLst>
            </p:cNvPr>
            <p:cNvPicPr>
              <a:picLocks noChangeAspect="1"/>
            </p:cNvPicPr>
            <p:nvPr/>
          </p:nvPicPr>
          <p:blipFill>
            <a:blip r:embed="rId10">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11">
                      <a14:imgEffect>
                        <a14:artisticLineDrawing/>
                      </a14:imgEffect>
                    </a14:imgLayer>
                  </a14:imgProps>
                </a:ext>
                <a:ext uri="{28A0092B-C50C-407E-A947-70E740481C1C}">
                  <a14:useLocalDpi xmlns:a14="http://schemas.microsoft.com/office/drawing/2010/main" val="0"/>
                </a:ext>
              </a:extLst>
            </a:blip>
            <a:stretch>
              <a:fillRect/>
            </a:stretch>
          </p:blipFill>
          <p:spPr>
            <a:xfrm>
              <a:off x="1600135" y="2456204"/>
              <a:ext cx="1080210" cy="672445"/>
            </a:xfrm>
            <a:prstGeom prst="rect">
              <a:avLst/>
            </a:prstGeom>
          </p:spPr>
        </p:pic>
      </p:grpSp>
      <p:pic>
        <p:nvPicPr>
          <p:cNvPr id="14" name="Picture 13">
            <a:extLst>
              <a:ext uri="{FF2B5EF4-FFF2-40B4-BE49-F238E27FC236}">
                <a16:creationId xmlns:a16="http://schemas.microsoft.com/office/drawing/2014/main" id="{A71E2B68-F6AD-B6B2-137E-97E4164038C1}"/>
              </a:ext>
              <a:ext uri="{C183D7F6-B498-43B3-948B-1728B52AA6E4}">
                <adec:decorative xmlns:adec="http://schemas.microsoft.com/office/drawing/2017/decorative" val="1"/>
              </a:ext>
            </a:extLst>
          </p:cNvPr>
          <p:cNvPicPr>
            <a:picLocks noChangeAspect="1"/>
          </p:cNvPicPr>
          <p:nvPr/>
        </p:nvPicPr>
        <p:blipFill rotWithShape="1">
          <a:blip r:embed="rId12">
            <a:duotone>
              <a:schemeClr val="accent1">
                <a:shade val="45000"/>
                <a:satMod val="135000"/>
              </a:schemeClr>
              <a:prstClr val="white"/>
            </a:duotone>
            <a:extLst>
              <a:ext uri="{28A0092B-C50C-407E-A947-70E740481C1C}">
                <a14:useLocalDpi xmlns:a14="http://schemas.microsoft.com/office/drawing/2010/main" val="0"/>
              </a:ext>
            </a:extLst>
          </a:blip>
          <a:srcRect r="11612"/>
          <a:stretch/>
        </p:blipFill>
        <p:spPr>
          <a:xfrm>
            <a:off x="8384034" y="3184147"/>
            <a:ext cx="773461" cy="857924"/>
          </a:xfrm>
          <a:prstGeom prst="ellipse">
            <a:avLst/>
          </a:prstGeom>
          <a:ln>
            <a:noFill/>
          </a:ln>
          <a:effectLst>
            <a:softEdge rad="112500"/>
          </a:effectLst>
        </p:spPr>
      </p:pic>
      <p:pic>
        <p:nvPicPr>
          <p:cNvPr id="15" name="Picture 2" descr="https://cdn.artofliving.org/sites/www.artofliving.org/files/styles/inner_page_image/public/article_image/decision-making.jpg?itok=vDur5Wha">
            <a:extLst>
              <a:ext uri="{FF2B5EF4-FFF2-40B4-BE49-F238E27FC236}">
                <a16:creationId xmlns:a16="http://schemas.microsoft.com/office/drawing/2014/main" id="{F411768E-115C-8DBB-A3FA-B50065C8582E}"/>
              </a:ext>
            </a:extLst>
          </p:cNvPr>
          <p:cNvPicPr>
            <a:picLocks noChangeAspect="1" noChangeArrowheads="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31071" y="4949565"/>
            <a:ext cx="1252963" cy="576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880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4380761" y="5157192"/>
            <a:ext cx="3430618"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defTabSz="457200">
              <a:spcBef>
                <a:spcPts val="0"/>
              </a:spcBef>
              <a:defRPr/>
            </a:pPr>
            <a:r>
              <a:rPr lang="en-CA" sz="2800" dirty="0">
                <a:solidFill>
                  <a:srgbClr val="000000"/>
                </a:solidFill>
                <a:latin typeface="+mn-lt"/>
                <a:ea typeface="+mn-ea"/>
                <a:cs typeface="+mn-cs"/>
              </a:rPr>
              <a:t>Be Mindful, Be Happy</a:t>
            </a:r>
          </a:p>
        </p:txBody>
      </p:sp>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4919735" y="401958"/>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81200" y="274638"/>
            <a:ext cx="6275040" cy="1143000"/>
          </a:xfrm>
        </p:spPr>
        <p:txBody>
          <a:bodyPr>
            <a:noAutofit/>
          </a:bodyPr>
          <a:lstStyle/>
          <a:p>
            <a:br>
              <a:rPr lang="en-CA" sz="2800" dirty="0">
                <a:solidFill>
                  <a:schemeClr val="bg1"/>
                </a:solidFill>
              </a:rPr>
            </a:br>
            <a:r>
              <a:rPr lang="en-CA" sz="2800" dirty="0">
                <a:solidFill>
                  <a:schemeClr val="bg1"/>
                </a:solidFill>
              </a:rPr>
              <a:t>Welcome</a:t>
            </a:r>
            <a:endParaRPr lang="en-US" sz="2800" dirty="0">
              <a:solidFill>
                <a:schemeClr val="bg1"/>
              </a:solidFill>
            </a:endParaRPr>
          </a:p>
        </p:txBody>
      </p:sp>
      <p:pic>
        <p:nvPicPr>
          <p:cNvPr id="4" name="Picture 2" descr="&quot;Happiness is not the absence of problems, it's the ability to deal with them resiliently&quot; - anonymo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2094" y="299418"/>
            <a:ext cx="4580170" cy="45801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686800" cy="1143000"/>
          </a:xfrm>
        </p:spPr>
        <p:txBody>
          <a:bodyPr>
            <a:noAutofit/>
          </a:bodyPr>
          <a:lstStyle/>
          <a:p>
            <a:r>
              <a:rPr lang="en-CA" sz="2800" dirty="0"/>
              <a:t>Mindful Self-Love Exercise – Centering</a:t>
            </a:r>
            <a:endParaRPr lang="en-US" sz="2800" dirty="0"/>
          </a:p>
        </p:txBody>
      </p:sp>
      <p:grpSp>
        <p:nvGrpSpPr>
          <p:cNvPr id="5" name="Group 4">
            <a:extLst>
              <a:ext uri="{C183D7F6-B498-43B3-948B-1728B52AA6E4}">
                <adec:decorative xmlns:adec="http://schemas.microsoft.com/office/drawing/2017/decorative" val="1"/>
              </a:ext>
            </a:extLst>
          </p:cNvPr>
          <p:cNvGrpSpPr/>
          <p:nvPr/>
        </p:nvGrpSpPr>
        <p:grpSpPr>
          <a:xfrm>
            <a:off x="6105526"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660645" y="2137601"/>
            <a:ext cx="3178565" cy="2573272"/>
          </a:xfrm>
          <a:prstGeom prst="rect">
            <a:avLst/>
          </a:prstGeom>
        </p:spPr>
      </p:pic>
    </p:spTree>
    <p:extLst>
      <p:ext uri="{BB962C8B-B14F-4D97-AF65-F5344CB8AC3E}">
        <p14:creationId xmlns:p14="http://schemas.microsoft.com/office/powerpoint/2010/main" val="4111806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Questions/Insights from last week</a:t>
            </a:r>
            <a:r>
              <a:rPr lang="en-US" sz="3600" dirty="0"/>
              <a:t> (6)</a:t>
            </a:r>
            <a:endParaRPr lang="en-US" dirty="0"/>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2046457" y="1494163"/>
            <a:ext cx="1025249" cy="1057031"/>
          </a:xfrm>
          <a:prstGeom prst="rect">
            <a:avLst/>
          </a:prstGeom>
        </p:spPr>
      </p:pic>
      <p:pic>
        <p:nvPicPr>
          <p:cNvPr id="21" name="Picture 20">
            <a:extLst>
              <a:ext uri="{C183D7F6-B498-43B3-948B-1728B52AA6E4}">
                <adec:decorative xmlns:adec="http://schemas.microsoft.com/office/drawing/2017/decorative" val="1"/>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67868" y="1656119"/>
            <a:ext cx="955303" cy="878879"/>
          </a:xfrm>
          <a:prstGeom prst="rect">
            <a:avLst/>
          </a:prstGeom>
        </p:spPr>
      </p:pic>
      <p:pic>
        <p:nvPicPr>
          <p:cNvPr id="22" name="Picture 21">
            <a:extLst>
              <a:ext uri="{C183D7F6-B498-43B3-948B-1728B52AA6E4}">
                <adec:decorative xmlns:adec="http://schemas.microsoft.com/office/drawing/2017/decorative" val="1"/>
              </a:ext>
            </a:extLst>
          </p:cNvPr>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09988" y="1572578"/>
            <a:ext cx="1301444" cy="1053611"/>
          </a:xfrm>
          <a:prstGeom prst="rect">
            <a:avLst/>
          </a:prstGeom>
        </p:spPr>
      </p:pic>
      <p:pic>
        <p:nvPicPr>
          <p:cNvPr id="27" name="Picture 26">
            <a:extLst>
              <a:ext uri="{C183D7F6-B498-43B3-948B-1728B52AA6E4}">
                <adec:decorative xmlns:adec="http://schemas.microsoft.com/office/drawing/2017/decorative" val="1"/>
              </a:ext>
            </a:extLst>
          </p:cNvPr>
          <p:cNvPicPr>
            <a:picLocks noChangeAspect="1"/>
          </p:cNvPicPr>
          <p:nvPr/>
        </p:nvPicPr>
        <p:blipFill>
          <a:blip r:embed="rId7">
            <a:duotone>
              <a:schemeClr val="bg2">
                <a:shade val="45000"/>
                <a:satMod val="135000"/>
              </a:schemeClr>
              <a:prstClr val="white"/>
            </a:duotone>
          </a:blip>
          <a:stretch>
            <a:fillRect/>
          </a:stretch>
        </p:blipFill>
        <p:spPr>
          <a:xfrm>
            <a:off x="6812001" y="1768321"/>
            <a:ext cx="814167" cy="616010"/>
          </a:xfrm>
          <a:prstGeom prst="rect">
            <a:avLst/>
          </a:prstGeom>
        </p:spPr>
      </p:pic>
      <p:grpSp>
        <p:nvGrpSpPr>
          <p:cNvPr id="28" name="Group 27">
            <a:extLst>
              <a:ext uri="{C183D7F6-B498-43B3-948B-1728B52AA6E4}">
                <adec:decorative xmlns:adec="http://schemas.microsoft.com/office/drawing/2017/decorative" val="1"/>
              </a:ext>
            </a:extLst>
          </p:cNvPr>
          <p:cNvGrpSpPr/>
          <p:nvPr/>
        </p:nvGrpSpPr>
        <p:grpSpPr>
          <a:xfrm>
            <a:off x="9227831" y="1678551"/>
            <a:ext cx="814872" cy="795553"/>
            <a:chOff x="1115917" y="2424130"/>
            <a:chExt cx="2481406" cy="2481406"/>
          </a:xfrm>
        </p:grpSpPr>
        <p:pic>
          <p:nvPicPr>
            <p:cNvPr id="29" name="Picture 28"/>
            <p:cNvPicPr>
              <a:picLocks noChangeAspect="1"/>
            </p:cNvPicPr>
            <p:nvPr/>
          </p:nvPicPr>
          <p:blipFill>
            <a:blip r:embed="rId8">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9">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C183D7F6-B498-43B3-948B-1728B52AA6E4}">
                <adec:decorative xmlns:adec="http://schemas.microsoft.com/office/drawing/2017/decorative" val="1"/>
              </a:ext>
            </a:extLst>
          </p:cNvPr>
          <p:cNvGrpSpPr/>
          <p:nvPr/>
        </p:nvGrpSpPr>
        <p:grpSpPr>
          <a:xfrm>
            <a:off x="3790577" y="3293463"/>
            <a:ext cx="1146635" cy="639878"/>
            <a:chOff x="1126261" y="1342299"/>
            <a:chExt cx="2900521" cy="1625441"/>
          </a:xfrm>
        </p:grpSpPr>
        <p:pic>
          <p:nvPicPr>
            <p:cNvPr id="32" name="Picture 31"/>
            <p:cNvPicPr>
              <a:picLocks noChangeAspect="1"/>
            </p:cNvPicPr>
            <p:nvPr/>
          </p:nvPicPr>
          <p:blipFill>
            <a:blip r:embed="rId10">
              <a:duotone>
                <a:schemeClr val="bg2">
                  <a:shade val="45000"/>
                  <a:satMod val="135000"/>
                </a:schemeClr>
                <a:prstClr val="white"/>
              </a:duotone>
            </a:blip>
            <a:stretch>
              <a:fillRect/>
            </a:stretch>
          </p:blipFill>
          <p:spPr>
            <a:xfrm>
              <a:off x="1126261" y="1359602"/>
              <a:ext cx="516804" cy="1608138"/>
            </a:xfrm>
            <a:prstGeom prst="rect">
              <a:avLst/>
            </a:prstGeom>
          </p:spPr>
        </p:pic>
        <p:pic>
          <p:nvPicPr>
            <p:cNvPr id="33" name="Picture 4" descr="http://www.edbatista.com/images/2010/03/SCARF_Model.jp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a:extLst>
              <a:ext uri="{C183D7F6-B498-43B3-948B-1728B52AA6E4}">
                <adec:decorative xmlns:adec="http://schemas.microsoft.com/office/drawing/2017/decorative" val="1"/>
              </a:ext>
            </a:extLst>
          </p:cNvPr>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737666" y="3278919"/>
            <a:ext cx="839769" cy="668969"/>
          </a:xfrm>
          <a:prstGeom prst="rect">
            <a:avLst/>
          </a:prstGeom>
        </p:spPr>
      </p:pic>
      <p:pic>
        <p:nvPicPr>
          <p:cNvPr id="34" name="Picture 33">
            <a:extLst>
              <a:ext uri="{C183D7F6-B498-43B3-948B-1728B52AA6E4}">
                <adec:decorative xmlns:adec="http://schemas.microsoft.com/office/drawing/2017/decorative" val="1"/>
              </a:ext>
            </a:extLst>
          </p:cNvPr>
          <p:cNvPicPr>
            <a:picLocks noChangeAspect="1"/>
          </p:cNvPicPr>
          <p:nvPr/>
        </p:nvPicPr>
        <p:blipFill>
          <a:blip r:embed="rId13">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840261" y="5059967"/>
            <a:ext cx="952759" cy="952759"/>
          </a:xfrm>
          <a:prstGeom prst="rect">
            <a:avLst/>
          </a:prstGeom>
        </p:spPr>
      </p:pic>
      <p:pic>
        <p:nvPicPr>
          <p:cNvPr id="35" name="Picture 34">
            <a:extLst>
              <a:ext uri="{C183D7F6-B498-43B3-948B-1728B52AA6E4}">
                <adec:decorative xmlns:adec="http://schemas.microsoft.com/office/drawing/2017/decorative" val="1"/>
              </a:ext>
            </a:extLst>
          </p:cNvPr>
          <p:cNvPicPr>
            <a:picLocks noChangeAspect="1"/>
          </p:cNvPicPr>
          <p:nvPr/>
        </p:nvPicPr>
        <p:blipFill>
          <a:blip r:embed="rId14">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27495" y="3179464"/>
            <a:ext cx="897029" cy="867876"/>
          </a:xfrm>
          <a:prstGeom prst="ellipse">
            <a:avLst/>
          </a:prstGeom>
          <a:ln>
            <a:noFill/>
          </a:ln>
          <a:effectLst>
            <a:softEdge rad="63500"/>
          </a:effectLst>
        </p:spPr>
      </p:pic>
      <p:pic>
        <p:nvPicPr>
          <p:cNvPr id="36" name="Picture 6">
            <a:extLst>
              <a:ext uri="{C183D7F6-B498-43B3-948B-1728B52AA6E4}">
                <adec:decorative xmlns:adec="http://schemas.microsoft.com/office/drawing/2017/decorative" val="1"/>
              </a:ext>
            </a:extLst>
          </p:cNvPr>
          <p:cNvPicPr>
            <a:picLocks noChangeAspect="1" noChangeArrowheads="1"/>
          </p:cNvPicPr>
          <p:nvPr/>
        </p:nvPicPr>
        <p:blipFill>
          <a:blip r:embed="rId15">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5832803" y="1620133"/>
            <a:ext cx="611753" cy="91238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C183D7F6-B498-43B3-948B-1728B52AA6E4}">
                <adec:decorative xmlns:adec="http://schemas.microsoft.com/office/drawing/2017/decorative" val="1"/>
              </a:ext>
            </a:extLst>
          </p:cNvPr>
          <p:cNvPicPr>
            <a:picLocks noChangeAspect="1"/>
          </p:cNvPicPr>
          <p:nvPr/>
        </p:nvPicPr>
        <p:blipFill rotWithShape="1">
          <a:blip r:embed="rId16">
            <a:clrChange>
              <a:clrFrom>
                <a:srgbClr val="FFFFFF"/>
              </a:clrFrom>
              <a:clrTo>
                <a:srgbClr val="FFFFFF">
                  <a:alpha val="0"/>
                </a:srgbClr>
              </a:clrTo>
            </a:clrChange>
            <a:duotone>
              <a:schemeClr val="accent1">
                <a:shade val="45000"/>
                <a:satMod val="135000"/>
              </a:schemeClr>
              <a:prstClr val="white"/>
            </a:duotone>
          </a:blip>
          <a:srcRect b="10852"/>
          <a:stretch/>
        </p:blipFill>
        <p:spPr>
          <a:xfrm>
            <a:off x="8576161" y="4933864"/>
            <a:ext cx="1991439" cy="952759"/>
          </a:xfrm>
          <a:prstGeom prst="rect">
            <a:avLst/>
          </a:prstGeom>
        </p:spPr>
      </p:pic>
      <p:grpSp>
        <p:nvGrpSpPr>
          <p:cNvPr id="44" name="Group 43">
            <a:extLst>
              <a:ext uri="{C183D7F6-B498-43B3-948B-1728B52AA6E4}">
                <adec:decorative xmlns:adec="http://schemas.microsoft.com/office/drawing/2017/decorative" val="1"/>
              </a:ext>
            </a:extLst>
          </p:cNvPr>
          <p:cNvGrpSpPr/>
          <p:nvPr/>
        </p:nvGrpSpPr>
        <p:grpSpPr>
          <a:xfrm>
            <a:off x="7688550" y="4901772"/>
            <a:ext cx="666158" cy="1004354"/>
            <a:chOff x="7495448" y="1124744"/>
            <a:chExt cx="3006535" cy="3631337"/>
          </a:xfrm>
        </p:grpSpPr>
        <p:pic>
          <p:nvPicPr>
            <p:cNvPr id="45" name="Picture 44"/>
            <p:cNvPicPr>
              <a:picLocks noChangeAspect="1"/>
            </p:cNvPicPr>
            <p:nvPr/>
          </p:nvPicPr>
          <p:blipFill>
            <a:blip r:embed="rId17">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46" name="Picture 45"/>
            <p:cNvPicPr>
              <a:picLocks noChangeAspect="1"/>
            </p:cNvPicPr>
            <p:nvPr/>
          </p:nvPicPr>
          <p:blipFill>
            <a:blip r:embed="rId1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47" name="Picture 46">
            <a:extLst>
              <a:ext uri="{C183D7F6-B498-43B3-948B-1728B52AA6E4}">
                <adec:decorative xmlns:adec="http://schemas.microsoft.com/office/drawing/2017/decorative" val="1"/>
              </a:ext>
            </a:extLst>
          </p:cNvPr>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993613" y="1644833"/>
            <a:ext cx="866771" cy="862986"/>
          </a:xfrm>
          <a:prstGeom prst="rect">
            <a:avLst/>
          </a:prstGeom>
        </p:spPr>
      </p:pic>
      <p:grpSp>
        <p:nvGrpSpPr>
          <p:cNvPr id="48" name="Group 47">
            <a:extLst>
              <a:ext uri="{C183D7F6-B498-43B3-948B-1728B52AA6E4}">
                <adec:decorative xmlns:adec="http://schemas.microsoft.com/office/drawing/2017/decorative" val="1"/>
              </a:ext>
            </a:extLst>
          </p:cNvPr>
          <p:cNvGrpSpPr/>
          <p:nvPr/>
        </p:nvGrpSpPr>
        <p:grpSpPr>
          <a:xfrm>
            <a:off x="2913551" y="5092118"/>
            <a:ext cx="701614" cy="888457"/>
            <a:chOff x="5520395" y="2750930"/>
            <a:chExt cx="1342242" cy="1436914"/>
          </a:xfrm>
        </p:grpSpPr>
        <p:pic>
          <p:nvPicPr>
            <p:cNvPr id="49" name="Picture 48"/>
            <p:cNvPicPr>
              <a:picLocks noChangeAspect="1"/>
            </p:cNvPicPr>
            <p:nvPr/>
          </p:nvPicPr>
          <p:blipFill>
            <a:blip r:embed="rId20">
              <a:clrChange>
                <a:clrFrom>
                  <a:srgbClr val="F7F7F7"/>
                </a:clrFrom>
                <a:clrTo>
                  <a:srgbClr val="F7F7F7">
                    <a:alpha val="0"/>
                  </a:srgbClr>
                </a:clrTo>
              </a:clrChange>
              <a:duotone>
                <a:schemeClr val="bg2">
                  <a:shade val="45000"/>
                  <a:satMod val="135000"/>
                </a:schemeClr>
                <a:prstClr val="white"/>
              </a:duotone>
            </a:blip>
            <a:stretch>
              <a:fillRect/>
            </a:stretch>
          </p:blipFill>
          <p:spPr>
            <a:xfrm flipH="1">
              <a:off x="5520395" y="2750930"/>
              <a:ext cx="755273" cy="1225403"/>
            </a:xfrm>
            <a:prstGeom prst="rect">
              <a:avLst/>
            </a:prstGeom>
          </p:spPr>
        </p:pic>
        <p:pic>
          <p:nvPicPr>
            <p:cNvPr id="50" name="Picture 49"/>
            <p:cNvPicPr>
              <a:picLocks noChangeAspect="1"/>
            </p:cNvPicPr>
            <p:nvPr/>
          </p:nvPicPr>
          <p:blipFill>
            <a:blip r:embed="rId21">
              <a:clrChange>
                <a:clrFrom>
                  <a:srgbClr val="FFFFFF"/>
                </a:clrFrom>
                <a:clrTo>
                  <a:srgbClr val="FFFFFF">
                    <a:alpha val="0"/>
                  </a:srgbClr>
                </a:clrTo>
              </a:clrChange>
              <a:duotone>
                <a:schemeClr val="bg2">
                  <a:shade val="45000"/>
                  <a:satMod val="135000"/>
                </a:schemeClr>
                <a:prstClr val="white"/>
              </a:duotone>
            </a:blip>
            <a:stretch>
              <a:fillRect/>
            </a:stretch>
          </p:blipFill>
          <p:spPr>
            <a:xfrm>
              <a:off x="5791075" y="3116282"/>
              <a:ext cx="1071562" cy="1071562"/>
            </a:xfrm>
            <a:prstGeom prst="rect">
              <a:avLst/>
            </a:prstGeom>
          </p:spPr>
        </p:pic>
      </p:grpSp>
      <p:pic>
        <p:nvPicPr>
          <p:cNvPr id="51" name="Picture 4">
            <a:extLst>
              <a:ext uri="{FF2B5EF4-FFF2-40B4-BE49-F238E27FC236}">
                <a16:creationId xmlns:a16="http://schemas.microsoft.com/office/drawing/2014/main" id="{230E2E49-D84A-4E20-8D10-33CEC55636DC}"/>
              </a:ext>
              <a:ext uri="{C183D7F6-B498-43B3-948B-1728B52AA6E4}">
                <adec:decorative xmlns:adec="http://schemas.microsoft.com/office/drawing/2017/decorative" val="1"/>
              </a:ext>
            </a:extLst>
          </p:cNvPr>
          <p:cNvPicPr>
            <a:picLocks noChangeAspect="1" noChangeArrowheads="1"/>
          </p:cNvPicPr>
          <p:nvPr>
            <p:custDataLst>
              <p:tags r:id="rId1"/>
            </p:custDataLst>
          </p:nvPr>
        </p:nvPicPr>
        <p:blipFill>
          <a:blip r:embed="rId22">
            <a:duotone>
              <a:schemeClr val="accent1">
                <a:shade val="45000"/>
                <a:satMod val="135000"/>
              </a:schemeClr>
              <a:prstClr val="white"/>
            </a:duotone>
          </a:blip>
          <a:srcRect/>
          <a:stretch>
            <a:fillRect/>
          </a:stretch>
        </p:blipFill>
        <p:spPr bwMode="auto">
          <a:xfrm>
            <a:off x="5117139" y="5221249"/>
            <a:ext cx="497612" cy="487387"/>
          </a:xfrm>
          <a:prstGeom prst="rect">
            <a:avLst/>
          </a:prstGeom>
          <a:ln>
            <a:noFill/>
          </a:ln>
          <a:effectLst>
            <a:outerShdw blurRad="292100" dist="139700" dir="2700000" algn="tl" rotWithShape="0">
              <a:srgbClr val="333333">
                <a:alpha val="65000"/>
              </a:srgbClr>
            </a:outerShdw>
          </a:effectLst>
        </p:spPr>
      </p:pic>
      <p:grpSp>
        <p:nvGrpSpPr>
          <p:cNvPr id="6" name="Group 5">
            <a:extLst>
              <a:ext uri="{FF2B5EF4-FFF2-40B4-BE49-F238E27FC236}">
                <a16:creationId xmlns:a16="http://schemas.microsoft.com/office/drawing/2014/main" id="{4F978485-9847-7589-CC6E-F1842D723521}"/>
              </a:ext>
              <a:ext uri="{C183D7F6-B498-43B3-948B-1728B52AA6E4}">
                <adec:decorative xmlns:adec="http://schemas.microsoft.com/office/drawing/2017/decorative" val="1"/>
              </a:ext>
            </a:extLst>
          </p:cNvPr>
          <p:cNvGrpSpPr/>
          <p:nvPr/>
        </p:nvGrpSpPr>
        <p:grpSpPr>
          <a:xfrm>
            <a:off x="3970709" y="5141891"/>
            <a:ext cx="795916" cy="788908"/>
            <a:chOff x="6660233" y="980728"/>
            <a:chExt cx="1296144" cy="1224135"/>
          </a:xfrm>
        </p:grpSpPr>
        <p:pic>
          <p:nvPicPr>
            <p:cNvPr id="7" name="Picture 2" descr="Blank stop sign | Free SVG">
              <a:extLst>
                <a:ext uri="{FF2B5EF4-FFF2-40B4-BE49-F238E27FC236}">
                  <a16:creationId xmlns:a16="http://schemas.microsoft.com/office/drawing/2014/main" id="{3653DD30-BF57-E86D-C092-8FAB38E44F7B}"/>
                </a:ext>
              </a:extLst>
            </p:cNvPr>
            <p:cNvPicPr>
              <a:picLocks noChangeAspect="1" noChangeArrowheads="1"/>
            </p:cNvPicPr>
            <p:nvPr/>
          </p:nvPicPr>
          <p:blipFill rotWithShape="1">
            <a:blip r:embed="rId23">
              <a:duotone>
                <a:schemeClr val="bg2">
                  <a:shade val="45000"/>
                  <a:satMod val="135000"/>
                </a:schemeClr>
                <a:prstClr val="white"/>
              </a:duotone>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37E7104-D86C-2E24-E623-EC08B85C31B3}"/>
                </a:ext>
              </a:extLst>
            </p:cNvPr>
            <p:cNvSpPr txBox="1"/>
            <p:nvPr/>
          </p:nvSpPr>
          <p:spPr>
            <a:xfrm>
              <a:off x="6671282" y="1397125"/>
              <a:ext cx="1247908" cy="477572"/>
            </a:xfrm>
            <a:prstGeom prst="rect">
              <a:avLst/>
            </a:prstGeom>
            <a:noFill/>
          </p:spPr>
          <p:txBody>
            <a:bodyPr wrap="square">
              <a:spAutoFit/>
            </a:bodyPr>
            <a:lstStyle/>
            <a:p>
              <a:pPr algn="ctr"/>
              <a:r>
                <a:rPr lang="en-CA" sz="1400" dirty="0">
                  <a:solidFill>
                    <a:schemeClr val="bg1"/>
                  </a:solidFill>
                </a:rPr>
                <a:t>SBN-RR</a:t>
              </a:r>
              <a:endParaRPr lang="en-US" sz="1400" dirty="0">
                <a:solidFill>
                  <a:schemeClr val="bg1"/>
                </a:solidFill>
              </a:endParaRPr>
            </a:p>
          </p:txBody>
        </p:sp>
      </p:grpSp>
      <p:pic>
        <p:nvPicPr>
          <p:cNvPr id="9" name="Picture 8">
            <a:extLst>
              <a:ext uri="{FF2B5EF4-FFF2-40B4-BE49-F238E27FC236}">
                <a16:creationId xmlns:a16="http://schemas.microsoft.com/office/drawing/2014/main" id="{F73C829F-107F-157C-ABC4-1B3715848BD6}"/>
              </a:ext>
              <a:ext uri="{C183D7F6-B498-43B3-948B-1728B52AA6E4}">
                <adec:decorative xmlns:adec="http://schemas.microsoft.com/office/drawing/2017/decorative" val="1"/>
              </a:ext>
            </a:extLst>
          </p:cNvPr>
          <p:cNvPicPr>
            <a:picLocks noChangeAspect="1"/>
          </p:cNvPicPr>
          <p:nvPr/>
        </p:nvPicPr>
        <p:blipFill>
          <a:blip r:embed="rId24">
            <a:duotone>
              <a:schemeClr val="bg2">
                <a:shade val="45000"/>
                <a:satMod val="135000"/>
              </a:schemeClr>
              <a:prstClr val="white"/>
            </a:duotone>
          </a:blip>
          <a:stretch>
            <a:fillRect/>
          </a:stretch>
        </p:blipFill>
        <p:spPr>
          <a:xfrm>
            <a:off x="5117139" y="3179465"/>
            <a:ext cx="1745718" cy="978849"/>
          </a:xfrm>
          <a:prstGeom prst="rect">
            <a:avLst/>
          </a:prstGeom>
        </p:spPr>
      </p:pic>
      <p:pic>
        <p:nvPicPr>
          <p:cNvPr id="11" name="Picture 10">
            <a:extLst>
              <a:ext uri="{FF2B5EF4-FFF2-40B4-BE49-F238E27FC236}">
                <a16:creationId xmlns:a16="http://schemas.microsoft.com/office/drawing/2014/main" id="{1EE0745F-4E7E-29FD-4B64-8FCB9728C88A}"/>
              </a:ext>
              <a:ext uri="{C183D7F6-B498-43B3-948B-1728B52AA6E4}">
                <adec:decorative xmlns:adec="http://schemas.microsoft.com/office/drawing/2017/decorative" val="1"/>
              </a:ext>
            </a:extLst>
          </p:cNvPr>
          <p:cNvPicPr>
            <a:picLocks noChangeAspect="1"/>
          </p:cNvPicPr>
          <p:nvPr/>
        </p:nvPicPr>
        <p:blipFill>
          <a:blip r:embed="rId25">
            <a:duotone>
              <a:schemeClr val="bg2">
                <a:shade val="45000"/>
                <a:satMod val="135000"/>
              </a:schemeClr>
              <a:prstClr val="white"/>
            </a:duotone>
          </a:blip>
          <a:stretch>
            <a:fillRect/>
          </a:stretch>
        </p:blipFill>
        <p:spPr>
          <a:xfrm>
            <a:off x="7109213" y="3208598"/>
            <a:ext cx="1052636" cy="809611"/>
          </a:xfrm>
          <a:prstGeom prst="rect">
            <a:avLst/>
          </a:prstGeom>
        </p:spPr>
      </p:pic>
      <p:pic>
        <p:nvPicPr>
          <p:cNvPr id="12" name="Picture 2" descr="VUCA Leadership">
            <a:extLst>
              <a:ext uri="{FF2B5EF4-FFF2-40B4-BE49-F238E27FC236}">
                <a16:creationId xmlns:a16="http://schemas.microsoft.com/office/drawing/2014/main" id="{C140DDB0-E09D-230D-E08E-8F127AF864E2}"/>
              </a:ext>
            </a:extLst>
          </p:cNvPr>
          <p:cNvPicPr>
            <a:picLocks noChangeAspect="1" noChangeArrowheads="1"/>
          </p:cNvPicPr>
          <p:nvPr/>
        </p:nvPicPr>
        <p:blipFill>
          <a:blip r:embed="rId2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20747" y="3231813"/>
            <a:ext cx="1146852" cy="7631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What? So what? Now What? model">
            <a:extLst>
              <a:ext uri="{FF2B5EF4-FFF2-40B4-BE49-F238E27FC236}">
                <a16:creationId xmlns:a16="http://schemas.microsoft.com/office/drawing/2014/main" id="{E71B24EF-F18C-2C50-C78B-C998AFE88753}"/>
              </a:ext>
            </a:extLst>
          </p:cNvPr>
          <p:cNvPicPr>
            <a:picLocks noChangeAspect="1" noChangeArrowheads="1"/>
          </p:cNvPicPr>
          <p:nvPr/>
        </p:nvPicPr>
        <p:blipFill>
          <a:blip r:embed="rId2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8374992" y="3192932"/>
            <a:ext cx="832617" cy="840943"/>
          </a:xfrm>
          <a:prstGeom prst="rect">
            <a:avLst/>
          </a:prstGeom>
          <a:solidFill>
            <a:srgbClr val="FFFFFF"/>
          </a:solidFill>
        </p:spPr>
      </p:pic>
      <p:grpSp>
        <p:nvGrpSpPr>
          <p:cNvPr id="17" name="Group 16">
            <a:extLst>
              <a:ext uri="{FF2B5EF4-FFF2-40B4-BE49-F238E27FC236}">
                <a16:creationId xmlns:a16="http://schemas.microsoft.com/office/drawing/2014/main" id="{02EB5C7A-2205-4EC6-E05F-D7202B4C914A}"/>
              </a:ext>
              <a:ext uri="{C183D7F6-B498-43B3-948B-1728B52AA6E4}">
                <adec:decorative xmlns:adec="http://schemas.microsoft.com/office/drawing/2017/decorative" val="1"/>
              </a:ext>
            </a:extLst>
          </p:cNvPr>
          <p:cNvGrpSpPr/>
          <p:nvPr/>
        </p:nvGrpSpPr>
        <p:grpSpPr>
          <a:xfrm>
            <a:off x="6036210" y="4866987"/>
            <a:ext cx="1448766" cy="1099488"/>
            <a:chOff x="1069432" y="4920463"/>
            <a:chExt cx="2735315" cy="1722054"/>
          </a:xfrm>
        </p:grpSpPr>
        <p:pic>
          <p:nvPicPr>
            <p:cNvPr id="18" name="Picture 17">
              <a:extLst>
                <a:ext uri="{FF2B5EF4-FFF2-40B4-BE49-F238E27FC236}">
                  <a16:creationId xmlns:a16="http://schemas.microsoft.com/office/drawing/2014/main" id="{CEB3996D-8D5E-CBCB-4A4C-D4B382668D8B}"/>
                </a:ext>
              </a:extLst>
            </p:cNvPr>
            <p:cNvPicPr>
              <a:picLocks noChangeAspect="1"/>
            </p:cNvPicPr>
            <p:nvPr/>
          </p:nvPicPr>
          <p:blipFill>
            <a:blip r:embed="rId28">
              <a:duotone>
                <a:schemeClr val="accent1">
                  <a:shade val="45000"/>
                  <a:satMod val="135000"/>
                </a:schemeClr>
                <a:prstClr val="white"/>
              </a:duotone>
            </a:blip>
            <a:stretch>
              <a:fillRect/>
            </a:stretch>
          </p:blipFill>
          <p:spPr>
            <a:xfrm>
              <a:off x="1069432" y="5151125"/>
              <a:ext cx="1440160" cy="1260730"/>
            </a:xfrm>
            <a:prstGeom prst="rect">
              <a:avLst/>
            </a:prstGeom>
          </p:spPr>
        </p:pic>
        <p:pic>
          <p:nvPicPr>
            <p:cNvPr id="19" name="Picture 18">
              <a:extLst>
                <a:ext uri="{FF2B5EF4-FFF2-40B4-BE49-F238E27FC236}">
                  <a16:creationId xmlns:a16="http://schemas.microsoft.com/office/drawing/2014/main" id="{AF9A8D6A-2760-8F15-2B70-6E1FCFA33FB7}"/>
                </a:ext>
              </a:extLst>
            </p:cNvPr>
            <p:cNvPicPr>
              <a:picLocks noChangeAspect="1"/>
            </p:cNvPicPr>
            <p:nvPr/>
          </p:nvPicPr>
          <p:blipFill>
            <a:blip r:embed="rId29">
              <a:clrChange>
                <a:clrFrom>
                  <a:srgbClr val="FDFDFD"/>
                </a:clrFrom>
                <a:clrTo>
                  <a:srgbClr val="FDFDFD">
                    <a:alpha val="0"/>
                  </a:srgbClr>
                </a:clrTo>
              </a:clrChange>
              <a:duotone>
                <a:schemeClr val="accent1">
                  <a:shade val="45000"/>
                  <a:satMod val="135000"/>
                </a:schemeClr>
                <a:prstClr val="white"/>
              </a:duotone>
            </a:blip>
            <a:stretch>
              <a:fillRect/>
            </a:stretch>
          </p:blipFill>
          <p:spPr>
            <a:xfrm>
              <a:off x="2612556" y="4920463"/>
              <a:ext cx="1192191" cy="1722054"/>
            </a:xfrm>
            <a:prstGeom prst="rect">
              <a:avLst/>
            </a:prstGeom>
          </p:spPr>
        </p:pic>
      </p:grpSp>
      <p:pic>
        <p:nvPicPr>
          <p:cNvPr id="3" name="Picture 2">
            <a:extLst>
              <a:ext uri="{FF2B5EF4-FFF2-40B4-BE49-F238E27FC236}">
                <a16:creationId xmlns:a16="http://schemas.microsoft.com/office/drawing/2014/main" id="{625D9611-ACF9-7689-3456-6206F4C4B727}"/>
              </a:ext>
            </a:extLst>
          </p:cNvPr>
          <p:cNvPicPr>
            <a:picLocks noChangeAspect="1"/>
          </p:cNvPicPr>
          <p:nvPr/>
        </p:nvPicPr>
        <p:blipFill>
          <a:blip r:embed="rId30">
            <a:duotone>
              <a:schemeClr val="accent1">
                <a:shade val="45000"/>
                <a:satMod val="135000"/>
              </a:schemeClr>
              <a:prstClr val="white"/>
            </a:duotone>
          </a:blip>
          <a:stretch>
            <a:fillRect/>
          </a:stretch>
        </p:blipFill>
        <p:spPr>
          <a:xfrm>
            <a:off x="5492270" y="5930799"/>
            <a:ext cx="1087881" cy="812986"/>
          </a:xfrm>
          <a:prstGeom prst="rect">
            <a:avLst/>
          </a:prstGeom>
        </p:spPr>
      </p:pic>
    </p:spTree>
    <p:extLst>
      <p:ext uri="{BB962C8B-B14F-4D97-AF65-F5344CB8AC3E}">
        <p14:creationId xmlns:p14="http://schemas.microsoft.com/office/powerpoint/2010/main" val="248373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7734324" y="165467"/>
            <a:ext cx="1819157" cy="1955936"/>
          </a:xfrm>
          <a:prstGeom prst="rect">
            <a:avLst/>
          </a:prstGeom>
        </p:spPr>
      </p:pic>
      <p:sp>
        <p:nvSpPr>
          <p:cNvPr id="2" name="Title 1"/>
          <p:cNvSpPr>
            <a:spLocks noGrp="1"/>
          </p:cNvSpPr>
          <p:nvPr>
            <p:ph type="title"/>
          </p:nvPr>
        </p:nvSpPr>
        <p:spPr/>
        <p:txBody>
          <a:bodyPr/>
          <a:lstStyle/>
          <a:p>
            <a:r>
              <a:rPr lang="en-CA" dirty="0"/>
              <a:t>Agenda – </a:t>
            </a:r>
            <a:r>
              <a:rPr lang="en-US" dirty="0"/>
              <a:t>week 7</a:t>
            </a:r>
          </a:p>
        </p:txBody>
      </p:sp>
      <p:sp>
        <p:nvSpPr>
          <p:cNvPr id="3" name="Content Placeholder 2"/>
          <p:cNvSpPr>
            <a:spLocks noGrp="1"/>
          </p:cNvSpPr>
          <p:nvPr>
            <p:ph idx="1"/>
          </p:nvPr>
        </p:nvSpPr>
        <p:spPr>
          <a:xfrm>
            <a:off x="1981200" y="1600200"/>
            <a:ext cx="8229600" cy="4925144"/>
          </a:xfrm>
        </p:spPr>
        <p:txBody>
          <a:bodyPr>
            <a:normAutofit/>
          </a:bodyPr>
          <a:lstStyle/>
          <a:p>
            <a:pPr>
              <a:spcBef>
                <a:spcPts val="600"/>
              </a:spcBef>
            </a:pPr>
            <a:r>
              <a:rPr lang="en-US" dirty="0">
                <a:solidFill>
                  <a:schemeClr val="bg1">
                    <a:lumMod val="50000"/>
                  </a:schemeClr>
                </a:solidFill>
              </a:rPr>
              <a:t>Centering exercise</a:t>
            </a:r>
          </a:p>
          <a:p>
            <a:pPr>
              <a:spcBef>
                <a:spcPts val="600"/>
              </a:spcBef>
            </a:pPr>
            <a:r>
              <a:rPr lang="en-US" dirty="0">
                <a:solidFill>
                  <a:schemeClr val="bg1">
                    <a:lumMod val="50000"/>
                  </a:schemeClr>
                </a:solidFill>
              </a:rPr>
              <a:t>Questions/Insights from last week (6)</a:t>
            </a:r>
          </a:p>
          <a:p>
            <a:r>
              <a:rPr lang="en-US" dirty="0"/>
              <a:t>Today’s intentions:</a:t>
            </a:r>
            <a:br>
              <a:rPr lang="en-US" dirty="0"/>
            </a:br>
            <a:r>
              <a:rPr lang="en-CA" dirty="0"/>
              <a:t>Focus, Compassion, Clarity, Creativity</a:t>
            </a:r>
            <a:endParaRPr lang="en-US" dirty="0"/>
          </a:p>
          <a:p>
            <a:r>
              <a:rPr lang="en-CA" dirty="0"/>
              <a:t>Mindful Movement Exercise</a:t>
            </a:r>
          </a:p>
          <a:p>
            <a:r>
              <a:rPr lang="en-US" dirty="0"/>
              <a:t>Mindful Loving Kindness</a:t>
            </a:r>
          </a:p>
          <a:p>
            <a:r>
              <a:rPr lang="en-US" dirty="0"/>
              <a:t>Some articles regarding EQ, Leadership</a:t>
            </a:r>
          </a:p>
          <a:p>
            <a:r>
              <a:rPr lang="en-US" dirty="0"/>
              <a:t>Your take away assignment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flipH="1">
            <a:off x="5519937" y="3789041"/>
            <a:ext cx="3574623" cy="2061367"/>
          </a:xfrm>
          <a:prstGeom prst="rect">
            <a:avLst/>
          </a:prstGeom>
        </p:spPr>
      </p:pic>
      <p:sp>
        <p:nvSpPr>
          <p:cNvPr id="4" name="Title 3"/>
          <p:cNvSpPr>
            <a:spLocks noGrp="1"/>
          </p:cNvSpPr>
          <p:nvPr>
            <p:ph type="title"/>
            <p:custDataLst>
              <p:tags r:id="rId2"/>
            </p:custDataLst>
          </p:nvPr>
        </p:nvSpPr>
        <p:spPr/>
        <p:txBody>
          <a:bodyPr>
            <a:normAutofit/>
          </a:bodyPr>
          <a:lstStyle/>
          <a:p>
            <a:r>
              <a:rPr lang="en-CA" sz="3600" dirty="0"/>
              <a:t>Mindful Movement Exercise</a:t>
            </a:r>
            <a:endParaRPr lang="fr-CA" sz="3700" dirty="0"/>
          </a:p>
        </p:txBody>
      </p:sp>
      <p:pic>
        <p:nvPicPr>
          <p:cNvPr id="8" name="Picture 7"/>
          <p:cNvPicPr>
            <a:picLocks noChangeAspect="1"/>
          </p:cNvPicPr>
          <p:nvPr>
            <p:custDataLst>
              <p:tags r:id="rId3"/>
            </p:custDataLst>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798394" y="390691"/>
            <a:ext cx="2655048" cy="2655048"/>
          </a:xfrm>
          <a:prstGeom prst="rect">
            <a:avLst/>
          </a:prstGeom>
        </p:spPr>
      </p:pic>
      <p:grpSp>
        <p:nvGrpSpPr>
          <p:cNvPr id="9" name="Group 8">
            <a:extLst>
              <a:ext uri="{FF2B5EF4-FFF2-40B4-BE49-F238E27FC236}">
                <a16:creationId xmlns:a16="http://schemas.microsoft.com/office/drawing/2014/main" id="{804FAD9E-98D3-4284-8756-3081E83CDB07}"/>
              </a:ext>
            </a:extLst>
          </p:cNvPr>
          <p:cNvGrpSpPr/>
          <p:nvPr>
            <p:custDataLst>
              <p:tags r:id="rId4"/>
            </p:custDataLst>
          </p:nvPr>
        </p:nvGrpSpPr>
        <p:grpSpPr>
          <a:xfrm>
            <a:off x="8760297" y="5394326"/>
            <a:ext cx="1159965" cy="1199383"/>
            <a:chOff x="1691680" y="5343137"/>
            <a:chExt cx="803649" cy="818086"/>
          </a:xfrm>
        </p:grpSpPr>
        <p:pic>
          <p:nvPicPr>
            <p:cNvPr id="10" name="Picture 9">
              <a:extLst>
                <a:ext uri="{FF2B5EF4-FFF2-40B4-BE49-F238E27FC236}">
                  <a16:creationId xmlns:a16="http://schemas.microsoft.com/office/drawing/2014/main" id="{7CBFB835-C0E4-4391-A812-5984E6F064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1" name="Oval 10">
              <a:extLst>
                <a:ext uri="{FF2B5EF4-FFF2-40B4-BE49-F238E27FC236}">
                  <a16:creationId xmlns:a16="http://schemas.microsoft.com/office/drawing/2014/main" id="{374D37A5-726E-4E86-89CE-FA993476FEC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p:cNvPicPr>
            <a:picLocks noChangeAspect="1"/>
          </p:cNvPicPr>
          <p:nvPr/>
        </p:nvPicPr>
        <p:blipFill rotWithShape="1">
          <a:blip r:embed="rId10"/>
          <a:srcRect l="16583" r="43620"/>
          <a:stretch/>
        </p:blipFill>
        <p:spPr>
          <a:xfrm>
            <a:off x="2294839" y="1768596"/>
            <a:ext cx="2505017" cy="3681095"/>
          </a:xfrm>
          <a:prstGeom prst="rect">
            <a:avLst/>
          </a:prstGeom>
        </p:spPr>
      </p:pic>
    </p:spTree>
    <p:extLst>
      <p:ext uri="{BB962C8B-B14F-4D97-AF65-F5344CB8AC3E}">
        <p14:creationId xmlns:p14="http://schemas.microsoft.com/office/powerpoint/2010/main" val="110177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fontAlgn="base"/>
            <a:r>
              <a:rPr lang="en-US" sz="4000" dirty="0"/>
              <a:t>EQ: a core leadership skill</a:t>
            </a:r>
          </a:p>
        </p:txBody>
      </p:sp>
      <p:sp>
        <p:nvSpPr>
          <p:cNvPr id="2" name="Content Placeholder 1"/>
          <p:cNvSpPr>
            <a:spLocks noGrp="1"/>
          </p:cNvSpPr>
          <p:nvPr>
            <p:ph idx="1"/>
          </p:nvPr>
        </p:nvSpPr>
        <p:spPr>
          <a:xfrm>
            <a:off x="1981200" y="1600201"/>
            <a:ext cx="8507288" cy="4525963"/>
          </a:xfrm>
        </p:spPr>
        <p:txBody>
          <a:bodyPr>
            <a:normAutofit/>
          </a:bodyPr>
          <a:lstStyle/>
          <a:p>
            <a:pPr fontAlgn="base"/>
            <a:r>
              <a:rPr lang="en-US" dirty="0"/>
              <a:t>Self-awareness…</a:t>
            </a:r>
          </a:p>
          <a:p>
            <a:pPr fontAlgn="base"/>
            <a:r>
              <a:rPr lang="en-US" dirty="0"/>
              <a:t>Self-control/self-regulation…</a:t>
            </a:r>
          </a:p>
          <a:p>
            <a:pPr fontAlgn="base"/>
            <a:r>
              <a:rPr lang="en-US" dirty="0"/>
              <a:t>Internal Motivation…</a:t>
            </a:r>
          </a:p>
          <a:p>
            <a:pPr fontAlgn="base"/>
            <a:r>
              <a:rPr lang="en-US" dirty="0"/>
              <a:t>Empathy…</a:t>
            </a:r>
          </a:p>
          <a:p>
            <a:pPr fontAlgn="base"/>
            <a:r>
              <a:rPr lang="en-US" dirty="0"/>
              <a:t>Social skills/Interpersonal skills…</a:t>
            </a:r>
          </a:p>
        </p:txBody>
      </p:sp>
      <p:pic>
        <p:nvPicPr>
          <p:cNvPr id="3" name="Picture 2" descr="Image result for Emotional intelligence: a core leadership skill">
            <a:extLst>
              <a:ext uri="{FF2B5EF4-FFF2-40B4-BE49-F238E27FC236}">
                <a16:creationId xmlns:a16="http://schemas.microsoft.com/office/drawing/2014/main" id="{49FF08FE-9FB5-3915-BA7B-2877B311B2D4}"/>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5807969" y="4581128"/>
            <a:ext cx="3458329" cy="216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78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274638"/>
            <a:ext cx="8640960" cy="1143000"/>
          </a:xfrm>
        </p:spPr>
        <p:txBody>
          <a:bodyPr>
            <a:normAutofit fontScale="90000"/>
          </a:bodyPr>
          <a:lstStyle/>
          <a:p>
            <a:r>
              <a:rPr lang="en-CA" dirty="0">
                <a:solidFill>
                  <a:srgbClr val="000000"/>
                </a:solidFill>
                <a:latin typeface="Calibri" panose="020F0502020204030204" pitchFamily="34" charset="0"/>
                <a:ea typeface="+mn-ea"/>
                <a:cs typeface="+mn-cs"/>
              </a:rPr>
              <a:t>Empathy: the key to effective leadership</a:t>
            </a:r>
            <a:endParaRPr lang="en-CA" dirty="0"/>
          </a:p>
        </p:txBody>
      </p:sp>
      <p:sp>
        <p:nvSpPr>
          <p:cNvPr id="3" name="Content Placeholder 2"/>
          <p:cNvSpPr>
            <a:spLocks noGrp="1"/>
          </p:cNvSpPr>
          <p:nvPr>
            <p:ph idx="1"/>
          </p:nvPr>
        </p:nvSpPr>
        <p:spPr>
          <a:xfrm>
            <a:off x="1981200" y="1600201"/>
            <a:ext cx="8507289" cy="4903175"/>
          </a:xfrm>
        </p:spPr>
        <p:txBody>
          <a:bodyPr>
            <a:normAutofit/>
          </a:bodyPr>
          <a:lstStyle/>
          <a:p>
            <a:pPr marL="0" indent="0">
              <a:buNone/>
            </a:pPr>
            <a:r>
              <a:rPr lang="en-US" dirty="0"/>
              <a:t>“… </a:t>
            </a:r>
            <a:r>
              <a:rPr lang="en-US" b="0" i="0" dirty="0">
                <a:solidFill>
                  <a:srgbClr val="111111"/>
                </a:solidFill>
                <a:effectLst/>
                <a:latin typeface="TiemposTextWeb"/>
              </a:rPr>
              <a:t>You must always remember that whoever you are, you are nothing without other people… </a:t>
            </a:r>
            <a:r>
              <a:rPr lang="en-US" dirty="0"/>
              <a:t>Without empathy, you will never move past zero. </a:t>
            </a:r>
          </a:p>
          <a:p>
            <a:pPr marL="0" indent="0">
              <a:buNone/>
            </a:pPr>
            <a:r>
              <a:rPr lang="en-US" dirty="0"/>
              <a:t>…Empathy means </a:t>
            </a:r>
            <a:br>
              <a:rPr lang="en-US" dirty="0"/>
            </a:br>
            <a:r>
              <a:rPr lang="en-US" dirty="0"/>
              <a:t>understanding that the </a:t>
            </a:r>
            <a:br>
              <a:rPr lang="en-US" dirty="0"/>
            </a:br>
            <a:r>
              <a:rPr lang="en-US" dirty="0"/>
              <a:t>decisions you make </a:t>
            </a:r>
            <a:br>
              <a:rPr lang="en-US" dirty="0"/>
            </a:br>
            <a:r>
              <a:rPr lang="en-US" dirty="0"/>
              <a:t>every single day impact </a:t>
            </a:r>
            <a:br>
              <a:rPr lang="en-US" dirty="0"/>
            </a:br>
            <a:r>
              <a:rPr lang="en-US" dirty="0"/>
              <a:t>not just you… when you </a:t>
            </a:r>
            <a:br>
              <a:rPr lang="en-US" dirty="0"/>
            </a:br>
            <a:r>
              <a:rPr lang="en-US" dirty="0"/>
              <a:t>understand that you move from “me” to “we”… ”</a:t>
            </a:r>
          </a:p>
          <a:p>
            <a:endParaRPr lang="en-CA" dirty="0"/>
          </a:p>
        </p:txBody>
      </p:sp>
      <p:sp>
        <p:nvSpPr>
          <p:cNvPr id="5" name="Rectangle 4"/>
          <p:cNvSpPr/>
          <p:nvPr/>
        </p:nvSpPr>
        <p:spPr>
          <a:xfrm>
            <a:off x="2495600" y="6381329"/>
            <a:ext cx="5581600" cy="276999"/>
          </a:xfrm>
          <a:prstGeom prst="rect">
            <a:avLst/>
          </a:prstGeom>
        </p:spPr>
        <p:txBody>
          <a:bodyPr wrap="square">
            <a:spAutoFit/>
          </a:bodyPr>
          <a:lstStyle/>
          <a:p>
            <a:r>
              <a:rPr lang="en-CA" sz="1200" dirty="0">
                <a:hlinkClick r:id="rId3"/>
              </a:rPr>
              <a:t>http://www.businessinsider.com/why-empathy-is-key-to-effective-leadership-2017-4</a:t>
            </a:r>
            <a:r>
              <a:rPr lang="en-CA" sz="1200" dirty="0"/>
              <a:t> </a:t>
            </a:r>
          </a:p>
        </p:txBody>
      </p:sp>
      <p:pic>
        <p:nvPicPr>
          <p:cNvPr id="7170" name="Picture 2" descr="Image result for Empathy-is-key-to-effective-leaders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3852" y="3245725"/>
            <a:ext cx="4174148" cy="220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265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Emotional Intelligence Domains and Competencies</a:t>
            </a:r>
          </a:p>
        </p:txBody>
      </p:sp>
      <p:sp>
        <p:nvSpPr>
          <p:cNvPr id="4" name="Rectangle 3"/>
          <p:cNvSpPr/>
          <p:nvPr/>
        </p:nvSpPr>
        <p:spPr>
          <a:xfrm>
            <a:off x="2152184" y="6206966"/>
            <a:ext cx="7074024" cy="430887"/>
          </a:xfrm>
          <a:prstGeom prst="rect">
            <a:avLst/>
          </a:prstGeom>
        </p:spPr>
        <p:txBody>
          <a:bodyPr wrap="square">
            <a:spAutoFit/>
          </a:bodyPr>
          <a:lstStyle/>
          <a:p>
            <a:r>
              <a:rPr lang="en-US" sz="1100" dirty="0"/>
              <a:t>Article: </a:t>
            </a:r>
            <a:r>
              <a:rPr lang="en-US" sz="1100" dirty="0">
                <a:hlinkClick r:id="rId4"/>
              </a:rPr>
              <a:t>https://hbr.org/2017/02/emotional-intelligence-has-12-elements-which-do-you-need-to-work-on</a:t>
            </a:r>
            <a:r>
              <a:rPr lang="en-US" sz="1100" dirty="0"/>
              <a:t> </a:t>
            </a:r>
          </a:p>
          <a:p>
            <a:r>
              <a:rPr lang="en-US" sz="1100" dirty="0"/>
              <a:t>Self-assessment: </a:t>
            </a:r>
            <a:r>
              <a:rPr lang="en-CA" sz="1100" dirty="0">
                <a:hlinkClick r:id="rId5"/>
              </a:rPr>
              <a:t>https://www.tsw.co.uk/blog/leadership-and-management/daniel-goleman-emotional-intelligence/</a:t>
            </a:r>
            <a:r>
              <a:rPr lang="en-CA" sz="1100" dirty="0"/>
              <a:t> </a:t>
            </a:r>
          </a:p>
        </p:txBody>
      </p:sp>
      <p:sp>
        <p:nvSpPr>
          <p:cNvPr id="15" name="AutoShape 2" descr="Related imag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Picture 4">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04" y="6181702"/>
            <a:ext cx="787808" cy="66766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771CF205-8141-3E33-D963-0EF26FCB8136}"/>
              </a:ext>
            </a:extLst>
          </p:cNvPr>
          <p:cNvGrpSpPr/>
          <p:nvPr/>
        </p:nvGrpSpPr>
        <p:grpSpPr>
          <a:xfrm>
            <a:off x="1829976" y="1560166"/>
            <a:ext cx="8946545" cy="4029075"/>
            <a:chOff x="305975" y="1560165"/>
            <a:chExt cx="8946545" cy="4029075"/>
          </a:xfrm>
        </p:grpSpPr>
        <p:pic>
          <p:nvPicPr>
            <p:cNvPr id="6" name="Picture 2" descr="https://hbr.org/resources/images/article_assets/2017/01/W170124_GOLEMAN_EMOTIONALINTELLIGENCE.png">
              <a:extLst>
                <a:ext uri="{FF2B5EF4-FFF2-40B4-BE49-F238E27FC236}">
                  <a16:creationId xmlns:a16="http://schemas.microsoft.com/office/drawing/2014/main" id="{5BB63925-5FCD-C6B2-8D96-BA8D56EDC9B0}"/>
                </a:ext>
              </a:extLst>
            </p:cNvPr>
            <p:cNvPicPr>
              <a:picLocks noChangeAspect="1" noChangeArrowheads="1"/>
            </p:cNvPicPr>
            <p:nvPr>
              <p:custDataLst>
                <p:tags r:id="rId1"/>
              </p:custDataLst>
            </p:nvPr>
          </p:nvPicPr>
          <p:blipFill rotWithShape="1">
            <a:blip r:embed="rId7">
              <a:extLst>
                <a:ext uri="{28A0092B-C50C-407E-A947-70E740481C1C}">
                  <a14:useLocalDpi xmlns:a14="http://schemas.microsoft.com/office/drawing/2010/main" val="0"/>
                </a:ext>
              </a:extLst>
            </a:blip>
            <a:srcRect t="13300" b="8066"/>
            <a:stretch/>
          </p:blipFill>
          <p:spPr bwMode="auto">
            <a:xfrm>
              <a:off x="307975" y="1565175"/>
              <a:ext cx="8720900" cy="40240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4E8123C-63E8-185F-3A87-70D813FE5BE3}"/>
                </a:ext>
              </a:extLst>
            </p:cNvPr>
            <p:cNvPicPr>
              <a:picLocks noChangeAspect="1"/>
            </p:cNvPicPr>
            <p:nvPr/>
          </p:nvPicPr>
          <p:blipFill>
            <a:blip r:embed="rId8"/>
            <a:stretch>
              <a:fillRect/>
            </a:stretch>
          </p:blipFill>
          <p:spPr>
            <a:xfrm>
              <a:off x="305975" y="1560165"/>
              <a:ext cx="8724900" cy="4029075"/>
            </a:xfrm>
            <a:prstGeom prst="rect">
              <a:avLst/>
            </a:prstGeom>
          </p:spPr>
        </p:pic>
        <p:sp>
          <p:nvSpPr>
            <p:cNvPr id="9" name="TextBox 8">
              <a:extLst>
                <a:ext uri="{FF2B5EF4-FFF2-40B4-BE49-F238E27FC236}">
                  <a16:creationId xmlns:a16="http://schemas.microsoft.com/office/drawing/2014/main" id="{D8021525-24C9-5073-67B3-DF9CE2E23A3E}"/>
                </a:ext>
              </a:extLst>
            </p:cNvPr>
            <p:cNvSpPr txBox="1"/>
            <p:nvPr/>
          </p:nvSpPr>
          <p:spPr>
            <a:xfrm>
              <a:off x="370660" y="1591400"/>
              <a:ext cx="1565920" cy="646331"/>
            </a:xfrm>
            <a:prstGeom prst="rect">
              <a:avLst/>
            </a:prstGeom>
            <a:noFill/>
          </p:spPr>
          <p:txBody>
            <a:bodyPr wrap="square">
              <a:spAutoFit/>
            </a:bodyPr>
            <a:lstStyle/>
            <a:p>
              <a:r>
                <a:rPr lang="fr-CA" b="1" dirty="0"/>
                <a:t>Self-Awareness</a:t>
              </a:r>
              <a:endParaRPr lang="en-US" b="1" dirty="0"/>
            </a:p>
          </p:txBody>
        </p:sp>
        <p:sp>
          <p:nvSpPr>
            <p:cNvPr id="10" name="TextBox 9">
              <a:extLst>
                <a:ext uri="{FF2B5EF4-FFF2-40B4-BE49-F238E27FC236}">
                  <a16:creationId xmlns:a16="http://schemas.microsoft.com/office/drawing/2014/main" id="{221660B0-790A-C0BE-6902-61632F00B861}"/>
                </a:ext>
              </a:extLst>
            </p:cNvPr>
            <p:cNvSpPr txBox="1"/>
            <p:nvPr/>
          </p:nvSpPr>
          <p:spPr>
            <a:xfrm>
              <a:off x="2555776" y="1591400"/>
              <a:ext cx="1565920" cy="646331"/>
            </a:xfrm>
            <a:prstGeom prst="rect">
              <a:avLst/>
            </a:prstGeom>
            <a:noFill/>
          </p:spPr>
          <p:txBody>
            <a:bodyPr wrap="square">
              <a:spAutoFit/>
            </a:bodyPr>
            <a:lstStyle/>
            <a:p>
              <a:r>
                <a:rPr lang="fr-CA" b="1" dirty="0"/>
                <a:t>Self-Management</a:t>
              </a:r>
              <a:endParaRPr lang="en-US" b="1" dirty="0"/>
            </a:p>
          </p:txBody>
        </p:sp>
        <p:sp>
          <p:nvSpPr>
            <p:cNvPr id="11" name="TextBox 10">
              <a:extLst>
                <a:ext uri="{FF2B5EF4-FFF2-40B4-BE49-F238E27FC236}">
                  <a16:creationId xmlns:a16="http://schemas.microsoft.com/office/drawing/2014/main" id="{71C5F726-3A08-5F97-6E48-6BDEEF0066E2}"/>
                </a:ext>
              </a:extLst>
            </p:cNvPr>
            <p:cNvSpPr txBox="1"/>
            <p:nvPr/>
          </p:nvSpPr>
          <p:spPr>
            <a:xfrm>
              <a:off x="4718891" y="1729899"/>
              <a:ext cx="2024743" cy="369332"/>
            </a:xfrm>
            <a:prstGeom prst="rect">
              <a:avLst/>
            </a:prstGeom>
            <a:noFill/>
          </p:spPr>
          <p:txBody>
            <a:bodyPr wrap="square">
              <a:spAutoFit/>
            </a:bodyPr>
            <a:lstStyle/>
            <a:p>
              <a:r>
                <a:rPr lang="fr-CA" b="1" dirty="0"/>
                <a:t>Social Awareness</a:t>
              </a:r>
              <a:endParaRPr lang="en-US" b="1" dirty="0"/>
            </a:p>
          </p:txBody>
        </p:sp>
        <p:sp>
          <p:nvSpPr>
            <p:cNvPr id="12" name="TextBox 11">
              <a:extLst>
                <a:ext uri="{FF2B5EF4-FFF2-40B4-BE49-F238E27FC236}">
                  <a16:creationId xmlns:a16="http://schemas.microsoft.com/office/drawing/2014/main" id="{8C40F961-16D8-6973-7DB4-33C150AD6967}"/>
                </a:ext>
              </a:extLst>
            </p:cNvPr>
            <p:cNvSpPr txBox="1"/>
            <p:nvPr/>
          </p:nvSpPr>
          <p:spPr>
            <a:xfrm>
              <a:off x="6910070" y="1591400"/>
              <a:ext cx="2342450" cy="646331"/>
            </a:xfrm>
            <a:prstGeom prst="rect">
              <a:avLst/>
            </a:prstGeom>
            <a:noFill/>
          </p:spPr>
          <p:txBody>
            <a:bodyPr wrap="square">
              <a:spAutoFit/>
            </a:bodyPr>
            <a:lstStyle/>
            <a:p>
              <a:r>
                <a:rPr lang="fr-CA" b="1" dirty="0"/>
                <a:t>Relationship Management</a:t>
              </a:r>
              <a:endParaRPr lang="en-US" b="1" dirty="0"/>
            </a:p>
          </p:txBody>
        </p:sp>
        <p:sp>
          <p:nvSpPr>
            <p:cNvPr id="13" name="TextBox 12">
              <a:extLst>
                <a:ext uri="{FF2B5EF4-FFF2-40B4-BE49-F238E27FC236}">
                  <a16:creationId xmlns:a16="http://schemas.microsoft.com/office/drawing/2014/main" id="{EF3BF795-B45E-E5EC-E2CF-97FE9DD719A0}"/>
                </a:ext>
              </a:extLst>
            </p:cNvPr>
            <p:cNvSpPr txBox="1"/>
            <p:nvPr/>
          </p:nvSpPr>
          <p:spPr>
            <a:xfrm>
              <a:off x="370660" y="3497716"/>
              <a:ext cx="1753068" cy="646331"/>
            </a:xfrm>
            <a:prstGeom prst="rect">
              <a:avLst/>
            </a:prstGeom>
            <a:noFill/>
          </p:spPr>
          <p:txBody>
            <a:bodyPr wrap="square">
              <a:spAutoFit/>
            </a:bodyPr>
            <a:lstStyle/>
            <a:p>
              <a:r>
                <a:rPr lang="fr-CA" dirty="0" err="1"/>
                <a:t>Emotional</a:t>
              </a:r>
              <a:r>
                <a:rPr lang="fr-CA" dirty="0"/>
                <a:t> </a:t>
              </a:r>
              <a:br>
                <a:rPr lang="fr-CA" dirty="0"/>
              </a:br>
              <a:r>
                <a:rPr lang="fr-CA" dirty="0"/>
                <a:t>Self-Awareness</a:t>
              </a:r>
              <a:endParaRPr lang="en-US" dirty="0"/>
            </a:p>
          </p:txBody>
        </p:sp>
        <p:sp>
          <p:nvSpPr>
            <p:cNvPr id="14" name="TextBox 13">
              <a:extLst>
                <a:ext uri="{FF2B5EF4-FFF2-40B4-BE49-F238E27FC236}">
                  <a16:creationId xmlns:a16="http://schemas.microsoft.com/office/drawing/2014/main" id="{096D7E3E-C8A5-8D83-725F-6F3AD20D4916}"/>
                </a:ext>
              </a:extLst>
            </p:cNvPr>
            <p:cNvSpPr txBox="1"/>
            <p:nvPr/>
          </p:nvSpPr>
          <p:spPr>
            <a:xfrm>
              <a:off x="2555776" y="2266984"/>
              <a:ext cx="1565920" cy="646331"/>
            </a:xfrm>
            <a:prstGeom prst="rect">
              <a:avLst/>
            </a:prstGeom>
            <a:noFill/>
          </p:spPr>
          <p:txBody>
            <a:bodyPr wrap="square">
              <a:spAutoFit/>
            </a:bodyPr>
            <a:lstStyle/>
            <a:p>
              <a:r>
                <a:rPr lang="fr-CA" dirty="0"/>
                <a:t>E</a:t>
              </a:r>
              <a:r>
                <a:rPr lang="fr-CA" dirty="0" err="1"/>
                <a:t>motional</a:t>
              </a:r>
              <a:r>
                <a:rPr lang="fr-CA" dirty="0"/>
                <a:t> Self-Control</a:t>
              </a:r>
              <a:endParaRPr lang="en-US" dirty="0"/>
            </a:p>
          </p:txBody>
        </p:sp>
        <p:sp>
          <p:nvSpPr>
            <p:cNvPr id="16" name="TextBox 15">
              <a:extLst>
                <a:ext uri="{FF2B5EF4-FFF2-40B4-BE49-F238E27FC236}">
                  <a16:creationId xmlns:a16="http://schemas.microsoft.com/office/drawing/2014/main" id="{B315ADEF-6B32-E154-B055-D88183A2FEF1}"/>
                </a:ext>
              </a:extLst>
            </p:cNvPr>
            <p:cNvSpPr txBox="1"/>
            <p:nvPr/>
          </p:nvSpPr>
          <p:spPr>
            <a:xfrm>
              <a:off x="2555776" y="3286674"/>
              <a:ext cx="1565920" cy="369332"/>
            </a:xfrm>
            <a:prstGeom prst="rect">
              <a:avLst/>
            </a:prstGeom>
            <a:noFill/>
          </p:spPr>
          <p:txBody>
            <a:bodyPr wrap="square">
              <a:spAutoFit/>
            </a:bodyPr>
            <a:lstStyle/>
            <a:p>
              <a:r>
                <a:rPr lang="fr-CA" dirty="0" err="1"/>
                <a:t>Adaptability</a:t>
              </a:r>
              <a:endParaRPr lang="en-US" dirty="0"/>
            </a:p>
          </p:txBody>
        </p:sp>
        <p:sp>
          <p:nvSpPr>
            <p:cNvPr id="17" name="TextBox 16">
              <a:extLst>
                <a:ext uri="{FF2B5EF4-FFF2-40B4-BE49-F238E27FC236}">
                  <a16:creationId xmlns:a16="http://schemas.microsoft.com/office/drawing/2014/main" id="{B0042483-021C-52BA-8CBE-51E76A29653D}"/>
                </a:ext>
              </a:extLst>
            </p:cNvPr>
            <p:cNvSpPr txBox="1"/>
            <p:nvPr/>
          </p:nvSpPr>
          <p:spPr>
            <a:xfrm>
              <a:off x="2552080" y="4029365"/>
              <a:ext cx="1753068" cy="646331"/>
            </a:xfrm>
            <a:prstGeom prst="rect">
              <a:avLst/>
            </a:prstGeom>
            <a:noFill/>
          </p:spPr>
          <p:txBody>
            <a:bodyPr wrap="square">
              <a:spAutoFit/>
            </a:bodyPr>
            <a:lstStyle/>
            <a:p>
              <a:r>
                <a:rPr lang="fr-CA" dirty="0" err="1"/>
                <a:t>Achievement</a:t>
              </a:r>
              <a:r>
                <a:rPr lang="fr-CA" dirty="0"/>
                <a:t> orientation</a:t>
              </a:r>
              <a:endParaRPr lang="en-US" dirty="0"/>
            </a:p>
          </p:txBody>
        </p:sp>
        <p:sp>
          <p:nvSpPr>
            <p:cNvPr id="18" name="TextBox 17">
              <a:extLst>
                <a:ext uri="{FF2B5EF4-FFF2-40B4-BE49-F238E27FC236}">
                  <a16:creationId xmlns:a16="http://schemas.microsoft.com/office/drawing/2014/main" id="{22578D92-44E2-5F07-F378-708F08B71FD1}"/>
                </a:ext>
              </a:extLst>
            </p:cNvPr>
            <p:cNvSpPr txBox="1"/>
            <p:nvPr/>
          </p:nvSpPr>
          <p:spPr>
            <a:xfrm>
              <a:off x="2555776" y="4907955"/>
              <a:ext cx="1753068" cy="369332"/>
            </a:xfrm>
            <a:prstGeom prst="rect">
              <a:avLst/>
            </a:prstGeom>
            <a:noFill/>
          </p:spPr>
          <p:txBody>
            <a:bodyPr wrap="square">
              <a:spAutoFit/>
            </a:bodyPr>
            <a:lstStyle/>
            <a:p>
              <a:r>
                <a:rPr lang="fr-CA" dirty="0"/>
                <a:t>Positive Outlook</a:t>
              </a:r>
              <a:endParaRPr lang="en-US" dirty="0"/>
            </a:p>
          </p:txBody>
        </p:sp>
        <p:sp>
          <p:nvSpPr>
            <p:cNvPr id="19" name="TextBox 18">
              <a:extLst>
                <a:ext uri="{FF2B5EF4-FFF2-40B4-BE49-F238E27FC236}">
                  <a16:creationId xmlns:a16="http://schemas.microsoft.com/office/drawing/2014/main" id="{8EBD6F5C-0E89-2B21-744E-0DC05FE68B73}"/>
                </a:ext>
              </a:extLst>
            </p:cNvPr>
            <p:cNvSpPr txBox="1"/>
            <p:nvPr/>
          </p:nvSpPr>
          <p:spPr>
            <a:xfrm>
              <a:off x="4745313" y="2871176"/>
              <a:ext cx="1393028" cy="369332"/>
            </a:xfrm>
            <a:prstGeom prst="rect">
              <a:avLst/>
            </a:prstGeom>
            <a:noFill/>
          </p:spPr>
          <p:txBody>
            <a:bodyPr wrap="square">
              <a:spAutoFit/>
            </a:bodyPr>
            <a:lstStyle/>
            <a:p>
              <a:r>
                <a:rPr lang="fr-CA" dirty="0" err="1"/>
                <a:t>Empathy</a:t>
              </a:r>
              <a:endParaRPr lang="en-US" dirty="0"/>
            </a:p>
          </p:txBody>
        </p:sp>
        <p:sp>
          <p:nvSpPr>
            <p:cNvPr id="20" name="TextBox 19">
              <a:extLst>
                <a:ext uri="{FF2B5EF4-FFF2-40B4-BE49-F238E27FC236}">
                  <a16:creationId xmlns:a16="http://schemas.microsoft.com/office/drawing/2014/main" id="{7A88AE68-B028-ABFB-0F7F-F53B51315AF1}"/>
                </a:ext>
              </a:extLst>
            </p:cNvPr>
            <p:cNvSpPr txBox="1"/>
            <p:nvPr/>
          </p:nvSpPr>
          <p:spPr>
            <a:xfrm>
              <a:off x="4745313" y="4317169"/>
              <a:ext cx="1878828" cy="646331"/>
            </a:xfrm>
            <a:prstGeom prst="rect">
              <a:avLst/>
            </a:prstGeom>
            <a:noFill/>
          </p:spPr>
          <p:txBody>
            <a:bodyPr wrap="square">
              <a:spAutoFit/>
            </a:bodyPr>
            <a:lstStyle/>
            <a:p>
              <a:r>
                <a:rPr lang="fr-CA" dirty="0" err="1"/>
                <a:t>Organizational</a:t>
              </a:r>
              <a:r>
                <a:rPr lang="fr-CA" dirty="0"/>
                <a:t> Awareness</a:t>
              </a:r>
              <a:endParaRPr lang="en-US" dirty="0"/>
            </a:p>
          </p:txBody>
        </p:sp>
        <p:sp>
          <p:nvSpPr>
            <p:cNvPr id="21" name="TextBox 20">
              <a:extLst>
                <a:ext uri="{FF2B5EF4-FFF2-40B4-BE49-F238E27FC236}">
                  <a16:creationId xmlns:a16="http://schemas.microsoft.com/office/drawing/2014/main" id="{7DF7B67F-11A8-6A83-A063-7226DC5BB055}"/>
                </a:ext>
              </a:extLst>
            </p:cNvPr>
            <p:cNvSpPr txBox="1"/>
            <p:nvPr/>
          </p:nvSpPr>
          <p:spPr>
            <a:xfrm>
              <a:off x="6910070" y="2375682"/>
              <a:ext cx="2124744" cy="369332"/>
            </a:xfrm>
            <a:prstGeom prst="rect">
              <a:avLst/>
            </a:prstGeom>
            <a:noFill/>
          </p:spPr>
          <p:txBody>
            <a:bodyPr wrap="square">
              <a:spAutoFit/>
            </a:bodyPr>
            <a:lstStyle/>
            <a:p>
              <a:r>
                <a:rPr lang="fr-CA" dirty="0"/>
                <a:t>Influence</a:t>
              </a:r>
              <a:endParaRPr lang="en-US" dirty="0"/>
            </a:p>
          </p:txBody>
        </p:sp>
        <p:sp>
          <p:nvSpPr>
            <p:cNvPr id="22" name="TextBox 21">
              <a:extLst>
                <a:ext uri="{FF2B5EF4-FFF2-40B4-BE49-F238E27FC236}">
                  <a16:creationId xmlns:a16="http://schemas.microsoft.com/office/drawing/2014/main" id="{47899DEA-9226-634B-9420-70A0628CC72B}"/>
                </a:ext>
              </a:extLst>
            </p:cNvPr>
            <p:cNvSpPr txBox="1"/>
            <p:nvPr/>
          </p:nvSpPr>
          <p:spPr>
            <a:xfrm>
              <a:off x="6910070" y="2917342"/>
              <a:ext cx="2124744" cy="369332"/>
            </a:xfrm>
            <a:prstGeom prst="rect">
              <a:avLst/>
            </a:prstGeom>
            <a:noFill/>
          </p:spPr>
          <p:txBody>
            <a:bodyPr wrap="square">
              <a:spAutoFit/>
            </a:bodyPr>
            <a:lstStyle/>
            <a:p>
              <a:r>
                <a:rPr lang="fr-CA" dirty="0"/>
                <a:t>Coach and Mentor</a:t>
              </a:r>
              <a:endParaRPr lang="en-US" dirty="0"/>
            </a:p>
          </p:txBody>
        </p:sp>
        <p:sp>
          <p:nvSpPr>
            <p:cNvPr id="23" name="TextBox 22">
              <a:extLst>
                <a:ext uri="{FF2B5EF4-FFF2-40B4-BE49-F238E27FC236}">
                  <a16:creationId xmlns:a16="http://schemas.microsoft.com/office/drawing/2014/main" id="{87D0FB84-5700-460C-43AB-BE3671CF95C8}"/>
                </a:ext>
              </a:extLst>
            </p:cNvPr>
            <p:cNvSpPr txBox="1"/>
            <p:nvPr/>
          </p:nvSpPr>
          <p:spPr>
            <a:xfrm>
              <a:off x="6910070" y="4330787"/>
              <a:ext cx="2124744" cy="369332"/>
            </a:xfrm>
            <a:prstGeom prst="rect">
              <a:avLst/>
            </a:prstGeom>
            <a:noFill/>
          </p:spPr>
          <p:txBody>
            <a:bodyPr wrap="square">
              <a:spAutoFit/>
            </a:bodyPr>
            <a:lstStyle/>
            <a:p>
              <a:r>
                <a:rPr lang="fr-CA" dirty="0" err="1"/>
                <a:t>Teamwork</a:t>
              </a:r>
              <a:endParaRPr lang="en-US" dirty="0"/>
            </a:p>
          </p:txBody>
        </p:sp>
        <p:sp>
          <p:nvSpPr>
            <p:cNvPr id="24" name="TextBox 23">
              <a:extLst>
                <a:ext uri="{FF2B5EF4-FFF2-40B4-BE49-F238E27FC236}">
                  <a16:creationId xmlns:a16="http://schemas.microsoft.com/office/drawing/2014/main" id="{3CBA84CF-4057-24DE-A549-059C60313D9F}"/>
                </a:ext>
              </a:extLst>
            </p:cNvPr>
            <p:cNvSpPr txBox="1"/>
            <p:nvPr/>
          </p:nvSpPr>
          <p:spPr>
            <a:xfrm>
              <a:off x="6910070" y="4926671"/>
              <a:ext cx="2124744" cy="646331"/>
            </a:xfrm>
            <a:prstGeom prst="rect">
              <a:avLst/>
            </a:prstGeom>
            <a:noFill/>
          </p:spPr>
          <p:txBody>
            <a:bodyPr wrap="square">
              <a:spAutoFit/>
            </a:bodyPr>
            <a:lstStyle/>
            <a:p>
              <a:r>
                <a:rPr lang="fr-CA" dirty="0" err="1"/>
                <a:t>Inspirational</a:t>
              </a:r>
              <a:r>
                <a:rPr lang="fr-CA" dirty="0"/>
                <a:t> Leadership</a:t>
              </a:r>
              <a:endParaRPr lang="en-US" dirty="0"/>
            </a:p>
          </p:txBody>
        </p:sp>
        <p:sp>
          <p:nvSpPr>
            <p:cNvPr id="25" name="TextBox 24">
              <a:extLst>
                <a:ext uri="{FF2B5EF4-FFF2-40B4-BE49-F238E27FC236}">
                  <a16:creationId xmlns:a16="http://schemas.microsoft.com/office/drawing/2014/main" id="{9EB5457C-BDB5-4C9A-9B8B-DEA9525A9383}"/>
                </a:ext>
              </a:extLst>
            </p:cNvPr>
            <p:cNvSpPr txBox="1"/>
            <p:nvPr/>
          </p:nvSpPr>
          <p:spPr>
            <a:xfrm>
              <a:off x="6904131" y="3582904"/>
              <a:ext cx="2124744" cy="646331"/>
            </a:xfrm>
            <a:prstGeom prst="rect">
              <a:avLst/>
            </a:prstGeom>
            <a:noFill/>
          </p:spPr>
          <p:txBody>
            <a:bodyPr wrap="square">
              <a:spAutoFit/>
            </a:bodyPr>
            <a:lstStyle/>
            <a:p>
              <a:r>
                <a:rPr lang="fr-CA" dirty="0" err="1"/>
                <a:t>Conflict</a:t>
              </a:r>
              <a:r>
                <a:rPr lang="fr-CA" dirty="0"/>
                <a:t> Management</a:t>
              </a:r>
              <a:endParaRPr lang="en-US" dirty="0"/>
            </a:p>
          </p:txBody>
        </p:sp>
      </p:grpSp>
    </p:spTree>
    <p:extLst>
      <p:ext uri="{BB962C8B-B14F-4D97-AF65-F5344CB8AC3E}">
        <p14:creationId xmlns:p14="http://schemas.microsoft.com/office/powerpoint/2010/main" val="4588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9636</TotalTime>
  <Words>6691</Words>
  <Application>Microsoft Office PowerPoint</Application>
  <PresentationFormat>Widescreen</PresentationFormat>
  <Paragraphs>509</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Brandon Grotesque</vt:lpstr>
      <vt:lpstr>Calibri</vt:lpstr>
      <vt:lpstr>Georgia</vt:lpstr>
      <vt:lpstr>Google Sans</vt:lpstr>
      <vt:lpstr>Prata</vt:lpstr>
      <vt:lpstr>TiemposTextWeb</vt:lpstr>
      <vt:lpstr>YouTube Sans</vt:lpstr>
      <vt:lpstr>2_Office Theme</vt:lpstr>
      <vt:lpstr>Mindful Change Leadership Development Program</vt:lpstr>
      <vt:lpstr> Welcome</vt:lpstr>
      <vt:lpstr>Mindful Self-Love Exercise – Centering</vt:lpstr>
      <vt:lpstr>Questions/Insights from last week (6)</vt:lpstr>
      <vt:lpstr>Agenda – week 7</vt:lpstr>
      <vt:lpstr>Mindful Movement Exercise</vt:lpstr>
      <vt:lpstr>EQ: a core leadership skill</vt:lpstr>
      <vt:lpstr>Empathy: the key to effective leadership</vt:lpstr>
      <vt:lpstr>Emotional Intelligence Domains and Competencies</vt:lpstr>
      <vt:lpstr>To Be An Effective Leader, Keep A  Leadership (Reflecting) Journal</vt:lpstr>
      <vt:lpstr>Making Big or Small Decisions?</vt:lpstr>
      <vt:lpstr>Mindfulness for Better Decision-making</vt:lpstr>
      <vt:lpstr>Mindful Loving Kindness exercise</vt:lpstr>
      <vt:lpstr>Reflect about today’s exercises</vt:lpstr>
      <vt:lpstr>Your takeaway practice for week 7</vt:lpstr>
      <vt:lpstr>Be Mindful, Be Happy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453</cp:revision>
  <cp:lastPrinted>2016-05-02T17:15:08Z</cp:lastPrinted>
  <dcterms:created xsi:type="dcterms:W3CDTF">2015-04-14T20:39:51Z</dcterms:created>
  <dcterms:modified xsi:type="dcterms:W3CDTF">2025-06-04T12:54:09Z</dcterms:modified>
</cp:coreProperties>
</file>