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handoutMasterIdLst>
    <p:handoutMasterId r:id="rId11"/>
  </p:handoutMasterIdLst>
  <p:sldIdLst>
    <p:sldId id="533" r:id="rId2"/>
    <p:sldId id="528" r:id="rId3"/>
    <p:sldId id="536" r:id="rId4"/>
    <p:sldId id="537" r:id="rId5"/>
    <p:sldId id="538" r:id="rId6"/>
    <p:sldId id="522" r:id="rId7"/>
    <p:sldId id="523" r:id="rId8"/>
    <p:sldId id="540" r:id="rId9"/>
  </p:sldIdLst>
  <p:sldSz cx="9144000" cy="6858000" type="screen4x3"/>
  <p:notesSz cx="7010400" cy="9296400"/>
  <p:custDataLst>
    <p:tags r:id="rId12"/>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Drummond Young" initials="JDY" lastIdx="18" clrIdx="0">
    <p:extLst>
      <p:ext uri="{19B8F6BF-5375-455C-9EA6-DF929625EA0E}">
        <p15:presenceInfo xmlns:p15="http://schemas.microsoft.com/office/powerpoint/2012/main" userId="S-1-5-21-56248481-1131155372-1737835142-210443" providerId="AD"/>
      </p:ext>
    </p:extLst>
  </p:cmAuthor>
  <p:cmAuthor id="2" name="Chad Westmacott" initials="CW" lastIdx="20" clrIdx="1">
    <p:extLst>
      <p:ext uri="{19B8F6BF-5375-455C-9EA6-DF929625EA0E}">
        <p15:presenceInfo xmlns:p15="http://schemas.microsoft.com/office/powerpoint/2012/main" userId="S-1-5-21-56248481-1131155372-1737835142-293798" providerId="AD"/>
      </p:ext>
    </p:extLst>
  </p:cmAuthor>
  <p:cmAuthor id="3" name="Gabrielle Robert" initials="GR" lastIdx="13" clrIdx="2">
    <p:extLst>
      <p:ext uri="{19B8F6BF-5375-455C-9EA6-DF929625EA0E}">
        <p15:presenceInfo xmlns:p15="http://schemas.microsoft.com/office/powerpoint/2012/main" userId="S-1-5-21-56248481-1131155372-1737835142-310517" providerId="AD"/>
      </p:ext>
    </p:extLst>
  </p:cmAuthor>
  <p:cmAuthor id="4" name="Daniele Pion" initials="DP" lastIdx="3" clrIdx="3">
    <p:extLst>
      <p:ext uri="{19B8F6BF-5375-455C-9EA6-DF929625EA0E}">
        <p15:presenceInfo xmlns:p15="http://schemas.microsoft.com/office/powerpoint/2012/main" userId="S-1-5-21-56248481-1131155372-1737835142-276241" providerId="AD"/>
      </p:ext>
    </p:extLst>
  </p:cmAuthor>
  <p:cmAuthor id="5" name="Roxanne Gravelle" initials="RG" lastIdx="2" clrIdx="4">
    <p:extLst>
      <p:ext uri="{19B8F6BF-5375-455C-9EA6-DF929625EA0E}">
        <p15:presenceInfo xmlns:p15="http://schemas.microsoft.com/office/powerpoint/2012/main" userId="S-1-5-21-56248481-1131155372-1737835142-229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903BD"/>
    <a:srgbClr val="B43500"/>
    <a:srgbClr val="AD6300"/>
    <a:srgbClr val="000000"/>
    <a:srgbClr val="009900"/>
    <a:srgbClr val="567BB6"/>
    <a:srgbClr val="FF9900"/>
    <a:srgbClr val="CC00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1" autoAdjust="0"/>
    <p:restoredTop sz="58652" autoAdjust="0"/>
  </p:normalViewPr>
  <p:slideViewPr>
    <p:cSldViewPr snapToObjects="1">
      <p:cViewPr varScale="1">
        <p:scale>
          <a:sx n="66" d="100"/>
          <a:sy n="66" d="100"/>
        </p:scale>
        <p:origin x="2076" y="66"/>
      </p:cViewPr>
      <p:guideLst>
        <p:guide orient="horz" pos="720"/>
        <p:guide pos="2880"/>
      </p:guideLst>
    </p:cSldViewPr>
  </p:slideViewPr>
  <p:outlineViewPr>
    <p:cViewPr>
      <p:scale>
        <a:sx n="25" d="100"/>
        <a:sy n="25"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Objects="1">
      <p:cViewPr>
        <p:scale>
          <a:sx n="75" d="100"/>
          <a:sy n="75" d="100"/>
        </p:scale>
        <p:origin x="-3252" y="-34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onzalezal\Documents\OD%20&amp;%20CM%20Stuff\MCLD%202022%20program%20-%20gcd\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6036745406823"/>
          <c:y val="4.1887899943989552E-2"/>
          <c:w val="0.55912370953630797"/>
          <c:h val="0.95811210005601044"/>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5B4-4142-B9E8-5C0EC68FF48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5B4-4142-B9E8-5C0EC68FF48A}"/>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5B4-4142-B9E8-5C0EC68FF48A}"/>
              </c:ext>
            </c:extLst>
          </c:dPt>
          <c:dLbls>
            <c:dLbl>
              <c:idx val="0"/>
              <c:layout>
                <c:manualLayout>
                  <c:x val="-0.10179282589676299"/>
                  <c:y val="0.1309046267862507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fld id="{AE56988C-7076-45A8-BE6E-E355D3377363}" type="CATEGORYNAME">
                      <a:rPr lang="en-US" sz="1800" b="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[CATEGORY NAME]</a:t>
                    </a:fld>
                    <a:r>
                      <a:rPr lang="en-US" sz="1800" b="0" baseline="0" dirty="0">
                        <a:effectLst>
                          <a:outerShdw blurRad="38100" dist="38100" dir="2700000" algn="tl">
                            <a:srgbClr val="000000">
                              <a:alpha val="43137"/>
                            </a:srgbClr>
                          </a:outerShdw>
                        </a:effectLst>
                      </a:rPr>
                      <a:t>
</a:t>
                    </a:r>
                    <a:fld id="{BFCA308A-5362-40FE-9BCF-91D01297C041}" type="PERCENTAGE">
                      <a:rPr lang="en-US" sz="1800" b="0" baseline="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[PERCENTAGE]</a:t>
                    </a:fld>
                    <a:endParaRPr lang="en-US" sz="1800" b="0" baseline="0" dirty="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B4-4142-B9E8-5C0EC68FF48A}"/>
                </c:ext>
              </c:extLst>
            </c:dLbl>
            <c:dLbl>
              <c:idx val="1"/>
              <c:layout>
                <c:manualLayout>
                  <c:x val="-0.16619650043744533"/>
                  <c:y val="0.11708798540376025"/>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fld id="{CB210124-A1D8-486F-9B2F-20ECC1DB0E42}" type="CATEGORYNAME">
                      <a:rPr lang="en-US" sz="1800" b="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[CATEGORY NAME]</a:t>
                    </a:fld>
                    <a:r>
                      <a:rPr lang="en-US" sz="1800" b="0" baseline="0" dirty="0">
                        <a:effectLst>
                          <a:outerShdw blurRad="38100" dist="38100" dir="2700000" algn="tl">
                            <a:srgbClr val="000000">
                              <a:alpha val="43137"/>
                            </a:srgbClr>
                          </a:outerShdw>
                        </a:effectLst>
                      </a:rPr>
                      <a:t>
</a:t>
                    </a:r>
                    <a:fld id="{A1FD4FD5-5CE3-4DFA-8749-F476492C7E75}" type="PERCENTAGE">
                      <a:rPr lang="en-US" sz="1800" b="0" baseline="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[PERCENTAGE]</a:t>
                    </a:fld>
                    <a:endParaRPr lang="en-US" sz="1800" b="0" baseline="0" dirty="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5B4-4142-B9E8-5C0EC68FF48A}"/>
                </c:ext>
              </c:extLst>
            </c:dLbl>
            <c:dLbl>
              <c:idx val="2"/>
              <c:layout>
                <c:manualLayout>
                  <c:x val="0.31008600174978124"/>
                  <c:y val="-0.1732696187317855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fld id="{12D0AC88-B78B-4665-B370-1E25F22F2E1F}" type="CATEGORYNAME">
                      <a:rPr lang="en-US" sz="1800" b="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[CATEGORY NAME]</a:t>
                    </a:fld>
                    <a:r>
                      <a:rPr lang="en-US" sz="1800" b="0" baseline="0" dirty="0">
                        <a:effectLst>
                          <a:outerShdw blurRad="38100" dist="38100" dir="2700000" algn="tl">
                            <a:srgbClr val="000000">
                              <a:alpha val="43137"/>
                            </a:srgbClr>
                          </a:outerShdw>
                        </a:effectLst>
                      </a:rPr>
                      <a:t>
</a:t>
                    </a:r>
                    <a:fld id="{B756CCF2-2D22-44BC-885E-D9E1D86767E2}" type="PERCENTAGE">
                      <a:rPr lang="en-US" sz="1800" b="0" baseline="0">
                        <a:effectLst>
                          <a:outerShdw blurRad="38100" dist="38100" dir="2700000" algn="tl">
                            <a:srgbClr val="000000">
                              <a:alpha val="43137"/>
                            </a:srgbClr>
                          </a:outerShdw>
                        </a:effectLst>
                      </a:rPr>
                      <a:pPr>
                        <a:defRPr sz="1800">
                          <a:effectLst>
                            <a:outerShdw blurRad="38100" dist="38100" dir="2700000" algn="tl">
                              <a:srgbClr val="000000">
                                <a:alpha val="43137"/>
                              </a:srgbClr>
                            </a:outerShdw>
                          </a:effectLst>
                        </a:defRPr>
                      </a:pPr>
                      <a:t>[PERCENTAGE]</a:t>
                    </a:fld>
                    <a:endParaRPr lang="en-US" sz="1800" b="0" baseline="0" dirty="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6394890638670163"/>
                      <c:h val="0.40654671579416357"/>
                    </c:manualLayout>
                  </c15:layout>
                  <c15:dlblFieldTable/>
                  <c15:showDataLabelsRange val="0"/>
                </c:ext>
                <c:ext xmlns:c16="http://schemas.microsoft.com/office/drawing/2014/chart" uri="{C3380CC4-5D6E-409C-BE32-E72D297353CC}">
                  <c16:uniqueId val="{00000005-C5B4-4142-B9E8-5C0EC68FF48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ISC</c:v>
                </c:pt>
                <c:pt idx="1">
                  <c:v>CIRNAC</c:v>
                </c:pt>
                <c:pt idx="2">
                  <c:v>Other Government Departments</c:v>
                </c:pt>
              </c:strCache>
            </c:strRef>
          </c:cat>
          <c:val>
            <c:numRef>
              <c:f>Sheet1!$B$2:$B$4</c:f>
              <c:numCache>
                <c:formatCode>General</c:formatCode>
                <c:ptCount val="3"/>
                <c:pt idx="0">
                  <c:v>32</c:v>
                </c:pt>
                <c:pt idx="1">
                  <c:v>9</c:v>
                </c:pt>
                <c:pt idx="2">
                  <c:v>198</c:v>
                </c:pt>
              </c:numCache>
            </c:numRef>
          </c:val>
          <c:extLst>
            <c:ext xmlns:c16="http://schemas.microsoft.com/office/drawing/2014/chart" uri="{C3380CC4-5D6E-409C-BE32-E72D297353CC}">
              <c16:uniqueId val="{00000006-C5B4-4142-B9E8-5C0EC68FF48A}"/>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F3D6-4A8A-81ED-356D67069A33}"/>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F3D6-4A8A-81ED-356D67069A33}"/>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190467" name="Rectangle 3"/>
          <p:cNvSpPr>
            <a:spLocks noGrp="1" noChangeArrowheads="1"/>
          </p:cNvSpPr>
          <p:nvPr>
            <p:ph type="dt" sz="quarter"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a:p>
        </p:txBody>
      </p:sp>
      <p:sp>
        <p:nvSpPr>
          <p:cNvPr id="190468" name="Rectangle 4"/>
          <p:cNvSpPr>
            <a:spLocks noGrp="1" noChangeArrowheads="1"/>
          </p:cNvSpPr>
          <p:nvPr>
            <p:ph type="ftr" sz="quarter" idx="2"/>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190469" name="Rectangle 5"/>
          <p:cNvSpPr>
            <a:spLocks noGrp="1" noChangeArrowheads="1"/>
          </p:cNvSpPr>
          <p:nvPr>
            <p:ph type="sldNum" sz="quarter" idx="3"/>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2B19D8C8-5948-455E-A605-1EA89F85FCA0}" type="slidenum">
              <a:rPr lang="en-CA"/>
              <a:pPr>
                <a:defRPr/>
              </a:pPr>
              <a:t>‹#›</a:t>
            </a:fld>
            <a:endParaRPr lang="en-CA"/>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3075" name="Rectangle 3"/>
          <p:cNvSpPr>
            <a:spLocks noGrp="1" noChangeArrowheads="1"/>
          </p:cNvSpPr>
          <p:nvPr>
            <p:ph type="dt" idx="1"/>
          </p:nvPr>
        </p:nvSpPr>
        <p:spPr bwMode="auto">
          <a:xfrm>
            <a:off x="3968751" y="0"/>
            <a:ext cx="3040063" cy="465138"/>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lvl1pPr algn="r" defTabSz="923789">
              <a:lnSpc>
                <a:spcPct val="100000"/>
              </a:lnSpc>
              <a:spcAft>
                <a:spcPct val="0"/>
              </a:spcAft>
              <a:defRPr sz="1200">
                <a:latin typeface="Arial" charset="0"/>
              </a:defRPr>
            </a:lvl1pPr>
          </a:lstStyle>
          <a:p>
            <a:pPr>
              <a:defRPr/>
            </a:pPr>
            <a:endParaRPr lang="en-CA"/>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2351" tIns="46176" rIns="92351" bIns="46176"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defTabSz="923789">
              <a:lnSpc>
                <a:spcPct val="100000"/>
              </a:lnSpc>
              <a:spcAft>
                <a:spcPct val="0"/>
              </a:spcAft>
              <a:defRPr sz="1200">
                <a:latin typeface="Arial" charset="0"/>
              </a:defRPr>
            </a:lvl1pPr>
          </a:lstStyle>
          <a:p>
            <a:pPr>
              <a:defRPr/>
            </a:pPr>
            <a:endParaRPr lang="en-CA"/>
          </a:p>
        </p:txBody>
      </p:sp>
      <p:sp>
        <p:nvSpPr>
          <p:cNvPr id="3079" name="Rectangle 7"/>
          <p:cNvSpPr>
            <a:spLocks noGrp="1" noChangeArrowheads="1"/>
          </p:cNvSpPr>
          <p:nvPr>
            <p:ph type="sldNum" sz="quarter" idx="5"/>
          </p:nvPr>
        </p:nvSpPr>
        <p:spPr bwMode="auto">
          <a:xfrm>
            <a:off x="3968751" y="8829675"/>
            <a:ext cx="3040063" cy="465138"/>
          </a:xfrm>
          <a:prstGeom prst="rect">
            <a:avLst/>
          </a:prstGeom>
          <a:noFill/>
          <a:ln w="9525">
            <a:noFill/>
            <a:miter lim="800000"/>
            <a:headEnd/>
            <a:tailEnd/>
          </a:ln>
          <a:effectLst/>
        </p:spPr>
        <p:txBody>
          <a:bodyPr vert="horz" wrap="square" lIns="92351" tIns="46176" rIns="92351" bIns="46176" numCol="1" anchor="b" anchorCtr="0" compatLnSpc="1">
            <a:prstTxWarp prst="textNoShape">
              <a:avLst/>
            </a:prstTxWarp>
          </a:bodyPr>
          <a:lstStyle>
            <a:lvl1pPr algn="r" defTabSz="923789">
              <a:lnSpc>
                <a:spcPct val="100000"/>
              </a:lnSpc>
              <a:spcAft>
                <a:spcPct val="0"/>
              </a:spcAft>
              <a:defRPr sz="1200">
                <a:latin typeface="Arial" charset="0"/>
              </a:defRPr>
            </a:lvl1pPr>
          </a:lstStyle>
          <a:p>
            <a:pPr>
              <a:defRPr/>
            </a:pPr>
            <a:fld id="{FE284EBD-CBB1-4A99-ABB1-E39FD7904359}" type="slidenum">
              <a:rPr lang="en-CA"/>
              <a:pPr>
                <a:defRPr/>
              </a:pPr>
              <a:t>‹#›</a:t>
            </a:fld>
            <a:endParaRPr lang="en-CA"/>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89" eaLnBrk="0" hangingPunct="0">
              <a:defRPr>
                <a:solidFill>
                  <a:schemeClr val="tx1"/>
                </a:solidFill>
                <a:latin typeface="Verdana" pitchFamily="34" charset="0"/>
              </a:defRPr>
            </a:lvl1pPr>
            <a:lvl2pPr marL="742841" indent="-285708" defTabSz="923789" eaLnBrk="0" hangingPunct="0">
              <a:defRPr>
                <a:solidFill>
                  <a:schemeClr val="tx1"/>
                </a:solidFill>
                <a:latin typeface="Verdana" pitchFamily="34" charset="0"/>
              </a:defRPr>
            </a:lvl2pPr>
            <a:lvl3pPr marL="1142833" indent="-228567" defTabSz="923789" eaLnBrk="0" hangingPunct="0">
              <a:defRPr>
                <a:solidFill>
                  <a:schemeClr val="tx1"/>
                </a:solidFill>
                <a:latin typeface="Verdana" pitchFamily="34" charset="0"/>
              </a:defRPr>
            </a:lvl3pPr>
            <a:lvl4pPr marL="1599965" indent="-228567" defTabSz="923789" eaLnBrk="0" hangingPunct="0">
              <a:defRPr>
                <a:solidFill>
                  <a:schemeClr val="tx1"/>
                </a:solidFill>
                <a:latin typeface="Verdana" pitchFamily="34" charset="0"/>
              </a:defRPr>
            </a:lvl4pPr>
            <a:lvl5pPr marL="2057099" indent="-228567" defTabSz="923789" eaLnBrk="0" hangingPunct="0">
              <a:defRPr>
                <a:solidFill>
                  <a:schemeClr val="tx1"/>
                </a:solidFill>
                <a:latin typeface="Verdana" pitchFamily="34" charset="0"/>
              </a:defRPr>
            </a:lvl5pPr>
            <a:lvl6pPr marL="2514232" indent="-228567" defTabSz="923789" eaLnBrk="0" fontAlgn="base" hangingPunct="0">
              <a:lnSpc>
                <a:spcPct val="90000"/>
              </a:lnSpc>
              <a:spcBef>
                <a:spcPct val="0"/>
              </a:spcBef>
              <a:spcAft>
                <a:spcPct val="37000"/>
              </a:spcAft>
              <a:defRPr>
                <a:solidFill>
                  <a:schemeClr val="tx1"/>
                </a:solidFill>
                <a:latin typeface="Verdana" pitchFamily="34" charset="0"/>
              </a:defRPr>
            </a:lvl6pPr>
            <a:lvl7pPr marL="2971364" indent="-228567" defTabSz="923789" eaLnBrk="0" fontAlgn="base" hangingPunct="0">
              <a:lnSpc>
                <a:spcPct val="90000"/>
              </a:lnSpc>
              <a:spcBef>
                <a:spcPct val="0"/>
              </a:spcBef>
              <a:spcAft>
                <a:spcPct val="37000"/>
              </a:spcAft>
              <a:defRPr>
                <a:solidFill>
                  <a:schemeClr val="tx1"/>
                </a:solidFill>
                <a:latin typeface="Verdana" pitchFamily="34" charset="0"/>
              </a:defRPr>
            </a:lvl7pPr>
            <a:lvl8pPr marL="3428498" indent="-228567" defTabSz="923789" eaLnBrk="0" fontAlgn="base" hangingPunct="0">
              <a:lnSpc>
                <a:spcPct val="90000"/>
              </a:lnSpc>
              <a:spcBef>
                <a:spcPct val="0"/>
              </a:spcBef>
              <a:spcAft>
                <a:spcPct val="37000"/>
              </a:spcAft>
              <a:defRPr>
                <a:solidFill>
                  <a:schemeClr val="tx1"/>
                </a:solidFill>
                <a:latin typeface="Verdana" pitchFamily="34" charset="0"/>
              </a:defRPr>
            </a:lvl8pPr>
            <a:lvl9pPr marL="3885630" indent="-228567" defTabSz="923789"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dirty="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and </a:t>
            </a:r>
            <a:r>
              <a:rPr lang="en-US" sz="1200" dirty="0"/>
              <a:t>share highlights of the program</a:t>
            </a:r>
          </a:p>
          <a:p>
            <a:pPr marL="0" lvl="0" indent="0">
              <a:spcAft>
                <a:spcPts val="600"/>
              </a:spcAft>
              <a:buFont typeface="Arial" panose="020B0604020202020204" pitchFamily="34" charset="0"/>
              <a:buNone/>
            </a:pPr>
            <a:endParaRPr lang="en-US" sz="1200" i="1" dirty="0"/>
          </a:p>
          <a:p>
            <a:pPr marL="171450" lvl="0" indent="-171450">
              <a:spcAft>
                <a:spcPts val="600"/>
              </a:spcAft>
              <a:buFont typeface="Arial" panose="020B0604020202020204" pitchFamily="34" charset="0"/>
              <a:buChar char="•"/>
            </a:pPr>
            <a:r>
              <a:rPr lang="en-US" sz="1200" dirty="0"/>
              <a:t>The Mindful Change Leadership Development Program has been in development since 2016 and was launched by ISC as a pilot project, in April 2021, and then delivered in 2022 as a program.</a:t>
            </a:r>
          </a:p>
          <a:p>
            <a:pPr marL="171450" lvl="0" indent="-171450">
              <a:spcAft>
                <a:spcPts val="600"/>
              </a:spcAft>
              <a:buFont typeface="Arial" panose="020B0604020202020204" pitchFamily="34" charset="0"/>
              <a:buChar char="•"/>
            </a:pPr>
            <a:r>
              <a:rPr lang="en-US" sz="1200" dirty="0"/>
              <a:t>The program is sponsored mainly by ISC and supported by other government Departments including </a:t>
            </a:r>
            <a:r>
              <a:rPr lang="en-US" sz="1200" b="1" dirty="0"/>
              <a:t>A, B, C, D</a:t>
            </a:r>
          </a:p>
          <a:p>
            <a:pPr marL="171450" lvl="0" indent="-171450">
              <a:spcAft>
                <a:spcPts val="600"/>
              </a:spcAft>
              <a:buFont typeface="Arial" panose="020B0604020202020204" pitchFamily="34" charset="0"/>
              <a:buChar char="•"/>
            </a:pPr>
            <a:r>
              <a:rPr lang="en-US" sz="1200" dirty="0"/>
              <a:t>Invitation is also extended to all other Government employees by the Interdepartmental Organizational Change Network, via its </a:t>
            </a:r>
            <a:r>
              <a:rPr lang="en-US" sz="1200" dirty="0" err="1"/>
              <a:t>GCTools</a:t>
            </a:r>
            <a:r>
              <a:rPr lang="en-US" sz="1200" dirty="0"/>
              <a:t> groups</a:t>
            </a:r>
          </a:p>
          <a:p>
            <a:pPr marL="171450" lvl="0" indent="-171450">
              <a:spcAft>
                <a:spcPts val="600"/>
              </a:spcAft>
              <a:buFont typeface="Arial" panose="020B0604020202020204" pitchFamily="34" charset="0"/>
              <a:buChar char="•"/>
            </a:pPr>
            <a:endParaRPr lang="en-US" sz="1200" dirty="0"/>
          </a:p>
          <a:p>
            <a:pPr marL="0" lvl="0" indent="0">
              <a:spcAft>
                <a:spcPts val="600"/>
              </a:spcAft>
              <a:buFont typeface="Arial" panose="020B0604020202020204" pitchFamily="34" charset="0"/>
              <a:buNone/>
            </a:pPr>
            <a:r>
              <a:rPr lang="en-US" sz="1200" dirty="0"/>
              <a:t>Keep in mind, at the end we’ll open the floor for Q&amp;A via:</a:t>
            </a:r>
          </a:p>
          <a:p>
            <a:pPr marL="171450" lvl="0" indent="-171450">
              <a:spcAft>
                <a:spcPts val="600"/>
              </a:spcAft>
              <a:buFont typeface="Arial" panose="020B0604020202020204" pitchFamily="34" charset="0"/>
              <a:buChar char="•"/>
            </a:pPr>
            <a:r>
              <a:rPr lang="en-US" sz="1200" dirty="0"/>
              <a:t>Raising your virtual hand</a:t>
            </a:r>
          </a:p>
          <a:p>
            <a:pPr marL="171450" lvl="0" indent="-171450">
              <a:spcAft>
                <a:spcPts val="600"/>
              </a:spcAft>
              <a:buFont typeface="Arial" panose="020B0604020202020204" pitchFamily="34" charset="0"/>
              <a:buChar char="•"/>
            </a:pPr>
            <a:r>
              <a:rPr lang="en-US" sz="1200" dirty="0"/>
              <a:t>Comments in the chat</a:t>
            </a:r>
          </a:p>
          <a:p>
            <a:pPr marL="171450" lvl="0" indent="-171450">
              <a:spcAft>
                <a:spcPts val="600"/>
              </a:spcAft>
              <a:buFont typeface="Arial" panose="020B0604020202020204" pitchFamily="34" charset="0"/>
              <a:buChar char="•"/>
            </a:pPr>
            <a:r>
              <a:rPr lang="en-US" sz="1200" dirty="0"/>
              <a:t>Anonymously comments on Sli.do (</a:t>
            </a:r>
            <a:r>
              <a:rPr lang="en-US" sz="1200" b="1" dirty="0"/>
              <a:t>provide the Sli.do link and code</a:t>
            </a:r>
            <a:r>
              <a:rPr lang="en-US" sz="1200"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 program </a:t>
            </a:r>
            <a:r>
              <a:rPr lang="fr-CA" dirty="0" err="1"/>
              <a:t>is</a:t>
            </a:r>
            <a:r>
              <a:rPr lang="fr-CA" dirty="0"/>
              <a:t> </a:t>
            </a:r>
            <a:r>
              <a:rPr lang="en-CA" noProof="0" dirty="0"/>
              <a:t>run</a:t>
            </a:r>
            <a:r>
              <a:rPr lang="fr-CA" dirty="0"/>
              <a:t> </a:t>
            </a:r>
            <a:r>
              <a:rPr lang="fr-CA" dirty="0" err="1"/>
              <a:t>under</a:t>
            </a:r>
            <a:r>
              <a:rPr lang="fr-CA" dirty="0"/>
              <a:t> the </a:t>
            </a:r>
            <a:r>
              <a:rPr lang="fr-CA" dirty="0" err="1"/>
              <a:t>principle</a:t>
            </a:r>
            <a:r>
              <a:rPr lang="fr-CA" dirty="0"/>
              <a:t> </a:t>
            </a:r>
            <a:r>
              <a:rPr lang="fr-CA" dirty="0" err="1"/>
              <a:t>that</a:t>
            </a:r>
            <a:r>
              <a:rPr lang="fr-CA" dirty="0"/>
              <a:t> </a:t>
            </a:r>
            <a:r>
              <a:rPr lang="fr-CA" dirty="0" err="1"/>
              <a:t>everyone</a:t>
            </a:r>
            <a:r>
              <a:rPr lang="fr-CA" dirty="0"/>
              <a:t> </a:t>
            </a:r>
            <a:r>
              <a:rPr lang="fr-CA" dirty="0" err="1"/>
              <a:t>is</a:t>
            </a:r>
            <a:r>
              <a:rPr lang="fr-CA" dirty="0"/>
              <a:t> a</a:t>
            </a:r>
            <a:r>
              <a:rPr lang="fr-CA" baseline="0" dirty="0"/>
              <a:t> </a:t>
            </a:r>
            <a:r>
              <a:rPr lang="fr-CA" baseline="0" dirty="0" err="1"/>
              <a:t>potential</a:t>
            </a:r>
            <a:r>
              <a:rPr lang="fr-CA" baseline="0" dirty="0"/>
              <a:t> Leader</a:t>
            </a:r>
            <a:r>
              <a:rPr lang="en-CA" baseline="0" dirty="0"/>
              <a:t>.</a:t>
            </a:r>
          </a:p>
          <a:p>
            <a:endParaRPr lang="en-CA" baseline="0" dirty="0"/>
          </a:p>
          <a:p>
            <a:r>
              <a:rPr lang="en-CA" baseline="0" dirty="0"/>
              <a:t>Alejandro Gonzalez is an </a:t>
            </a:r>
            <a:r>
              <a:rPr lang="en-US" baseline="0" dirty="0"/>
              <a:t>Organizational Development and Change management advisor within the Community Infrastructure Branch @ ISC. He is part of the Leadership Team of the Interdepartmental Organizational Change Network and is dedicated to raising awareness of change management and mindful leadership within the public service. </a:t>
            </a:r>
          </a:p>
          <a:p>
            <a:endParaRPr lang="en-US" baseline="0" dirty="0"/>
          </a:p>
          <a:p>
            <a:r>
              <a:rPr lang="en-US" baseline="0" dirty="0"/>
              <a:t>Alejandro has facilitated the 2021 pilot, and the 2022 English sessions of the Mindful Change Leadership Development Program.</a:t>
            </a:r>
          </a:p>
          <a:p>
            <a:endParaRPr lang="en-US" baseline="0" dirty="0"/>
          </a:p>
          <a:p>
            <a:r>
              <a:rPr lang="en-US" baseline="0" dirty="0"/>
              <a:t>We will be sharing some information about the benefits of the program.</a:t>
            </a:r>
          </a:p>
          <a:p>
            <a:endParaRPr lang="en-US"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a:t>
            </a:fld>
            <a:endParaRPr lang="en-CA"/>
          </a:p>
        </p:txBody>
      </p:sp>
    </p:spTree>
    <p:extLst>
      <p:ext uri="{BB962C8B-B14F-4D97-AF65-F5344CB8AC3E}">
        <p14:creationId xmlns:p14="http://schemas.microsoft.com/office/powerpoint/2010/main" val="354583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endParaRPr lang="en-US" i="0" dirty="0"/>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have found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r>
              <a:rPr lang="fr-CA" dirty="0"/>
              <a:t>54% of </a:t>
            </a:r>
            <a:r>
              <a:rPr lang="fr-CA" dirty="0" err="1"/>
              <a:t>completion</a:t>
            </a:r>
            <a:r>
              <a:rPr lang="fr-CA" dirty="0"/>
              <a:t> from </a:t>
            </a:r>
            <a:r>
              <a:rPr lang="fr-CA" dirty="0" err="1"/>
              <a:t>those</a:t>
            </a:r>
            <a:r>
              <a:rPr lang="fr-CA" dirty="0"/>
              <a:t> </a:t>
            </a:r>
            <a:r>
              <a:rPr lang="fr-CA" dirty="0" err="1"/>
              <a:t>who</a:t>
            </a:r>
            <a:r>
              <a:rPr lang="fr-CA" dirty="0"/>
              <a:t> </a:t>
            </a:r>
            <a:r>
              <a:rPr lang="fr-CA" dirty="0" err="1"/>
              <a:t>started</a:t>
            </a:r>
            <a:r>
              <a:rPr lang="fr-CA" dirty="0"/>
              <a:t> the program</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baseline="0" dirty="0"/>
              <a:t>CIRNAC - </a:t>
            </a:r>
            <a:r>
              <a:rPr lang="en-US" b="0" i="0" dirty="0">
                <a:solidFill>
                  <a:srgbClr val="333333"/>
                </a:solidFill>
                <a:effectLst/>
                <a:latin typeface="Lato" panose="020F0502020204030203" pitchFamily="34" charset="0"/>
              </a:rPr>
              <a:t>Crown-Indigenous Relations and Northern Affairs Canada</a:t>
            </a:r>
          </a:p>
          <a:p>
            <a:endParaRPr lang="fr-CA"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212438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lvl="0"/>
            <a:r>
              <a:rPr lang="en-US" dirty="0"/>
              <a:t>The program had participants</a:t>
            </a:r>
            <a:r>
              <a:rPr lang="en-US" baseline="0" dirty="0"/>
              <a:t> from across Canada</a:t>
            </a:r>
            <a:r>
              <a:rPr lang="en-US" strike="noStrike" baseline="0" dirty="0"/>
              <a:t>;</a:t>
            </a:r>
            <a:r>
              <a:rPr lang="en-US" baseline="0" dirty="0"/>
              <a:t> </a:t>
            </a:r>
            <a:r>
              <a:rPr lang="en-US" strike="noStrike" dirty="0"/>
              <a:t>this</a:t>
            </a:r>
            <a:r>
              <a:rPr lang="en-US" dirty="0"/>
              <a:t> slide was co-created BY THE PARTICIPANTS at the beginning of the 2022 English Program. </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295921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endParaRPr lang="en-CA" sz="1400" kern="1200" noProof="0" dirty="0">
              <a:solidFill>
                <a:schemeClr val="tx1"/>
              </a:solidFill>
              <a:effectLst/>
              <a:latin typeface="Arial" charset="0"/>
              <a:ea typeface="+mn-ea"/>
              <a:cs typeface="+mn-cs"/>
            </a:endParaRP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a:t>
            </a:r>
            <a:r>
              <a:rPr lang="en-US" sz="1400" dirty="0"/>
              <a:t>and the</a:t>
            </a:r>
            <a:r>
              <a:rPr lang="en-US" sz="1400" baseline="0" dirty="0"/>
              <a:t> key findings per category </a:t>
            </a:r>
            <a:r>
              <a:rPr lang="en-US" sz="1400" dirty="0"/>
              <a:t>are:</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6</a:t>
            </a:fld>
            <a:endParaRPr lang="en-CA"/>
          </a:p>
        </p:txBody>
      </p:sp>
    </p:spTree>
    <p:extLst>
      <p:ext uri="{BB962C8B-B14F-4D97-AF65-F5344CB8AC3E}">
        <p14:creationId xmlns:p14="http://schemas.microsoft.com/office/powerpoint/2010/main" val="111244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one in full…</a:t>
            </a:r>
            <a:endParaRPr lang="en-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 home activities require an fairly significant investment by participants, and t</a:t>
            </a:r>
            <a:r>
              <a:rPr lang="en-US" sz="1200" kern="1200" dirty="0">
                <a:solidFill>
                  <a:schemeClr val="tx1"/>
                </a:solidFill>
                <a:effectLst/>
                <a:latin typeface="Arial" charset="0"/>
                <a:ea typeface="+mn-ea"/>
                <a:cs typeface="+mn-cs"/>
              </a:rPr>
              <a:t>wo components that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We </a:t>
            </a:r>
            <a:r>
              <a:rPr lang="en-US" sz="1200" kern="1200" dirty="0" err="1">
                <a:solidFill>
                  <a:schemeClr val="tx1"/>
                </a:solidFill>
                <a:effectLst/>
                <a:latin typeface="Arial" charset="0"/>
                <a:ea typeface="+mn-ea"/>
                <a:cs typeface="+mn-cs"/>
              </a:rPr>
              <a:t>encourag</a:t>
            </a:r>
            <a:r>
              <a:rPr lang="en-US" sz="1200" kern="1200" dirty="0">
                <a:solidFill>
                  <a:schemeClr val="tx1"/>
                </a:solidFill>
                <a:effectLst/>
                <a:latin typeface="Arial" charset="0"/>
                <a:ea typeface="+mn-ea"/>
                <a:cs typeface="+mn-cs"/>
              </a:rPr>
              <a:t> you to discuss with your managers in order to get their support</a:t>
            </a:r>
            <a:endParaRPr lang="en-CA" sz="1200" kern="1200" dirty="0">
              <a:solidFill>
                <a:schemeClr val="tx1"/>
              </a:solidFill>
              <a:effectLst/>
              <a:latin typeface="Arial" charset="0"/>
              <a:ea typeface="+mn-ea"/>
              <a:cs typeface="+mn-cs"/>
            </a:endParaRPr>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at a time</a:t>
            </a:r>
          </a:p>
          <a:p>
            <a:pPr marL="171450" lvl="0" indent="-171450">
              <a:buFont typeface="Arial" panose="020B0604020202020204" pitchFamily="34" charset="0"/>
              <a:buChar char="•"/>
            </a:pPr>
            <a:r>
              <a:rPr lang="en-US" dirty="0"/>
              <a:t>Alternating with the chat</a:t>
            </a:r>
          </a:p>
          <a:p>
            <a:pPr marL="171450" lvl="0" indent="-171450">
              <a:buFont typeface="Arial" panose="020B0604020202020204" pitchFamily="34" charset="0"/>
              <a:buChar char="•"/>
            </a:pPr>
            <a:r>
              <a:rPr lang="en-US" dirty="0"/>
              <a:t>and Sli.do, for those who prefer anonymity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dirty="0"/>
          </a:p>
        </p:txBody>
      </p:sp>
    </p:spTree>
    <p:extLst>
      <p:ext uri="{BB962C8B-B14F-4D97-AF65-F5344CB8AC3E}">
        <p14:creationId xmlns:p14="http://schemas.microsoft.com/office/powerpoint/2010/main" val="4090799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girouxa\Desktop\PPT_Templates\PPT_Templates\PNG_JPG_for_template\ENG\ISC_Branding_PPT_standard_10x7.5_ENG_FINAL_8.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76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62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93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308101"/>
            <a:ext cx="38227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1308101"/>
            <a:ext cx="3822192" cy="47878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81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283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47307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3962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763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1308101"/>
            <a:ext cx="78613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Click to edit master text styles</a:t>
            </a:r>
          </a:p>
          <a:p>
            <a:pPr lvl="1"/>
            <a:r>
              <a:rPr lang="en-CA" altLang="en-GB" dirty="0"/>
              <a:t>Second level</a:t>
            </a:r>
          </a:p>
          <a:p>
            <a:pPr lvl="2"/>
            <a:r>
              <a:rPr lang="en-CA" altLang="en-GB" dirty="0"/>
              <a:t>Third level</a:t>
            </a:r>
          </a:p>
          <a:p>
            <a:pPr lvl="3"/>
            <a:r>
              <a:rPr lang="en-CA" altLang="en-GB" dirty="0"/>
              <a:t>Fourth level</a:t>
            </a:r>
          </a:p>
        </p:txBody>
      </p:sp>
      <p:pic>
        <p:nvPicPr>
          <p:cNvPr id="7" name="Picture 6" descr="ISC_Branding_PPT_standard_10x7.5_ENG_int.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36878" y="6194374"/>
            <a:ext cx="1761744" cy="359664"/>
          </a:xfrm>
          <a:prstGeom prst="rect">
            <a:avLst/>
          </a:prstGeom>
        </p:spPr>
      </p:pic>
      <p:sp>
        <p:nvSpPr>
          <p:cNvPr id="9" name="TextBox 8"/>
          <p:cNvSpPr txBox="1"/>
          <p:nvPr userDrawn="1"/>
        </p:nvSpPr>
        <p:spPr>
          <a:xfrm>
            <a:off x="33967" y="6238718"/>
            <a:ext cx="861125" cy="276999"/>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057400"/>
            <a:ext cx="8610600" cy="2872581"/>
          </a:xfrm>
          <a:prstGeom prst="rect">
            <a:avLst/>
          </a:prstGeom>
          <a:noFill/>
        </p:spPr>
        <p:txBody>
          <a:bodyPr wrap="square" rtlCol="0">
            <a:spAutoFit/>
          </a:bodyPr>
          <a:lstStyle/>
          <a:p>
            <a:pPr algn="ctr">
              <a:lnSpc>
                <a:spcPct val="100000"/>
              </a:lnSpc>
              <a:spcAft>
                <a:spcPts val="500"/>
              </a:spcAft>
            </a:pPr>
            <a:r>
              <a:rPr lang="en-US" sz="3600" dirty="0">
                <a:solidFill>
                  <a:schemeClr val="accent1"/>
                </a:solidFill>
                <a:latin typeface="+mn-lt"/>
              </a:rPr>
              <a:t>Mindful Change Leadership </a:t>
            </a:r>
          </a:p>
          <a:p>
            <a:pPr algn="ctr">
              <a:lnSpc>
                <a:spcPct val="100000"/>
              </a:lnSpc>
              <a:spcAft>
                <a:spcPts val="500"/>
              </a:spcAft>
            </a:pPr>
            <a:r>
              <a:rPr lang="en-US" sz="3600" dirty="0">
                <a:solidFill>
                  <a:schemeClr val="accent1"/>
                </a:solidFill>
                <a:latin typeface="+mn-lt"/>
              </a:rPr>
              <a:t>Development Program </a:t>
            </a:r>
          </a:p>
          <a:p>
            <a:pPr algn="ctr">
              <a:lnSpc>
                <a:spcPct val="100000"/>
              </a:lnSpc>
              <a:spcAft>
                <a:spcPts val="500"/>
              </a:spcAft>
            </a:pPr>
            <a:endParaRPr lang="en-US" sz="3600" dirty="0">
              <a:solidFill>
                <a:schemeClr val="accent1"/>
              </a:solidFill>
              <a:latin typeface="+mn-lt"/>
            </a:endParaRPr>
          </a:p>
          <a:p>
            <a:pPr algn="ctr">
              <a:lnSpc>
                <a:spcPct val="100000"/>
              </a:lnSpc>
              <a:spcAft>
                <a:spcPts val="500"/>
              </a:spcAft>
            </a:pPr>
            <a:r>
              <a:rPr lang="en-US" sz="2800" dirty="0">
                <a:solidFill>
                  <a:schemeClr val="accent1"/>
                </a:solidFill>
                <a:latin typeface="+mn-lt"/>
              </a:rPr>
              <a:t>English Offering 2022</a:t>
            </a:r>
          </a:p>
          <a:p>
            <a:pPr algn="ctr">
              <a:lnSpc>
                <a:spcPct val="100000"/>
              </a:lnSpc>
              <a:spcAft>
                <a:spcPts val="500"/>
              </a:spcAft>
            </a:pPr>
            <a:r>
              <a:rPr lang="en-US" sz="2800" dirty="0">
                <a:solidFill>
                  <a:schemeClr val="accent1"/>
                </a:solidFill>
                <a:latin typeface="+mn-lt"/>
              </a:rPr>
              <a:t>Summary of Results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196521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3200" dirty="0"/>
          </a:p>
        </p:txBody>
      </p:sp>
      <p:sp>
        <p:nvSpPr>
          <p:cNvPr id="5" name="Content Placeholder 4"/>
          <p:cNvSpPr>
            <a:spLocks noGrp="1"/>
          </p:cNvSpPr>
          <p:nvPr>
            <p:ph idx="1"/>
          </p:nvPr>
        </p:nvSpPr>
        <p:spPr>
          <a:xfrm>
            <a:off x="368299" y="1352576"/>
            <a:ext cx="7556501" cy="3157015"/>
          </a:xfrm>
        </p:spPr>
        <p:txBody>
          <a:bodyPr/>
          <a:lstStyle/>
          <a:p>
            <a:pPr marL="0" indent="0">
              <a:spcBef>
                <a:spcPts val="1300"/>
              </a:spcBef>
              <a:spcAft>
                <a:spcPts val="0"/>
              </a:spcAft>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developing key skills: </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Focus,</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Clarity,</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Creativity, and</a:t>
            </a:r>
          </a:p>
          <a:p>
            <a:pPr marL="465138" indent="-311150">
              <a:spcBef>
                <a:spcPts val="1300"/>
              </a:spcBef>
              <a:spcAft>
                <a:spcPts val="0"/>
              </a:spcAft>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a:t>
            </a:r>
          </a:p>
          <a:p>
            <a:pPr marL="0" indent="0">
              <a:spcBef>
                <a:spcPts val="1300"/>
              </a:spcBef>
              <a:spcAft>
                <a:spcPts val="0"/>
              </a:spcAft>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with a positive impact on well-being and resiliency.</a:t>
            </a:r>
          </a:p>
        </p:txBody>
      </p:sp>
      <p:grpSp>
        <p:nvGrpSpPr>
          <p:cNvPr id="15" name="Group 14"/>
          <p:cNvGrpSpPr/>
          <p:nvPr/>
        </p:nvGrpSpPr>
        <p:grpSpPr>
          <a:xfrm>
            <a:off x="635605" y="4757212"/>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12" descr="https://wiki.gccollab.ca/images/e/e5/AGzz_MCL_Program_logo.jpg">
            <a:extLst>
              <a:ext uri="{FF2B5EF4-FFF2-40B4-BE49-F238E27FC236}">
                <a16:creationId xmlns:a16="http://schemas.microsoft.com/office/drawing/2014/main" id="{9DA7DB24-26FB-4FB8-A498-594B8232B034}"/>
              </a:ext>
            </a:extLst>
          </p:cNvPr>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1708746"/>
            <a:ext cx="3276600" cy="2329854"/>
          </a:xfrm>
          <a:prstGeom prst="rect">
            <a:avLst/>
          </a:prstGeom>
          <a:noFill/>
          <a:ln>
            <a:noFill/>
          </a:ln>
        </p:spPr>
      </p:pic>
    </p:spTree>
    <p:extLst>
      <p:ext uri="{BB962C8B-B14F-4D97-AF65-F5344CB8AC3E}">
        <p14:creationId xmlns:p14="http://schemas.microsoft.com/office/powerpoint/2010/main" val="72662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2022 English - Program Highlights</a:t>
            </a:r>
            <a:endPar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76C4D11-4CF5-46E4-87A7-43856E9834D0}"/>
              </a:ext>
            </a:extLst>
          </p:cNvPr>
          <p:cNvSpPr>
            <a:spLocks noGrp="1"/>
          </p:cNvSpPr>
          <p:nvPr>
            <p:ph idx="1"/>
          </p:nvPr>
        </p:nvSpPr>
        <p:spPr>
          <a:xfrm>
            <a:off x="368300" y="1308100"/>
            <a:ext cx="5715000" cy="5168899"/>
          </a:xfrm>
        </p:spPr>
        <p:txBody>
          <a:bodyPr/>
          <a:lstStyle/>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The program was offered from April to June 2022, one hour once a week.</a:t>
            </a: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The invitation was sent to Indigenous Services Canada (ISC), Crown-Indigenous Relations and Northern Affairs Canada (CIRNAC) and all other Government of Canada (GC) departments.</a:t>
            </a: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239 registrants with corresponding preliminary assessments were received.</a:t>
            </a:r>
          </a:p>
          <a:p>
            <a:pPr marL="285750" marR="0" lvl="0" indent="-285750" algn="l" defTabSz="914400" rtl="0" eaLnBrk="1" fontAlgn="base" latinLnBrk="0" hangingPunct="1">
              <a:lnSpc>
                <a:spcPct val="90000"/>
              </a:lnSpc>
              <a:spcBef>
                <a:spcPct val="0"/>
              </a:spcBef>
              <a:spcAft>
                <a:spcPct val="3700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n-ea"/>
                <a:cs typeface="Times New Roman" panose="02020603050405020304" pitchFamily="18" charset="0"/>
              </a:rPr>
              <a:t>130 participants from across Canada completed the program.</a:t>
            </a:r>
          </a:p>
        </p:txBody>
      </p:sp>
      <p:sp>
        <p:nvSpPr>
          <p:cNvPr id="10" name="Rectangle 9"/>
          <p:cNvSpPr/>
          <p:nvPr/>
        </p:nvSpPr>
        <p:spPr>
          <a:xfrm>
            <a:off x="6728710" y="5193017"/>
            <a:ext cx="902685" cy="313932"/>
          </a:xfrm>
          <a:prstGeom prst="rect">
            <a:avLst/>
          </a:prstGeom>
        </p:spPr>
        <p:txBody>
          <a:bodyPr wrap="square">
            <a:spAutoFit/>
          </a:bodyPr>
          <a:lstStyle/>
          <a:p>
            <a:r>
              <a:rPr lang="en-US" sz="1600" dirty="0">
                <a:solidFill>
                  <a:prstClr val="black">
                    <a:lumMod val="65000"/>
                    <a:lumOff val="35000"/>
                  </a:prstClr>
                </a:solidFill>
                <a:latin typeface="+mj-lt"/>
              </a:rPr>
              <a:t>n=239</a:t>
            </a:r>
          </a:p>
        </p:txBody>
      </p:sp>
      <p:graphicFrame>
        <p:nvGraphicFramePr>
          <p:cNvPr id="7" name="Chart 6">
            <a:extLst>
              <a:ext uri="{FF2B5EF4-FFF2-40B4-BE49-F238E27FC236}">
                <a16:creationId xmlns:a16="http://schemas.microsoft.com/office/drawing/2014/main" id="{A4E1DB0B-C379-423D-B5F8-33C87E7F27C2}"/>
              </a:ext>
            </a:extLst>
          </p:cNvPr>
          <p:cNvGraphicFramePr/>
          <p:nvPr>
            <p:extLst>
              <p:ext uri="{D42A27DB-BD31-4B8C-83A1-F6EECF244321}">
                <p14:modId xmlns:p14="http://schemas.microsoft.com/office/powerpoint/2010/main" val="1476620479"/>
              </p:ext>
            </p:extLst>
          </p:nvPr>
        </p:nvGraphicFramePr>
        <p:xfrm>
          <a:off x="4289484" y="1020708"/>
          <a:ext cx="5715000" cy="4816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30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0F56B81-615B-451D-9E74-9CF4475827BB}"/>
              </a:ext>
            </a:extLst>
          </p:cNvPr>
          <p:cNvPicPr>
            <a:picLocks noChangeAspect="1"/>
          </p:cNvPicPr>
          <p:nvPr/>
        </p:nvPicPr>
        <p:blipFill>
          <a:blip r:embed="rId3"/>
          <a:stretch>
            <a:fillRect/>
          </a:stretch>
        </p:blipFill>
        <p:spPr>
          <a:xfrm>
            <a:off x="264102" y="638930"/>
            <a:ext cx="7813098" cy="6219069"/>
          </a:xfrm>
          <a:prstGeom prst="rect">
            <a:avLst/>
          </a:prstGeom>
        </p:spPr>
      </p:pic>
      <p:sp>
        <p:nvSpPr>
          <p:cNvPr id="4" name="Title 3"/>
          <p:cNvSpPr>
            <a:spLocks noGrp="1"/>
          </p:cNvSpPr>
          <p:nvPr>
            <p:ph type="title"/>
          </p:nvPr>
        </p:nvSpPr>
        <p:spPr>
          <a:xfrm>
            <a:off x="381000" y="228600"/>
            <a:ext cx="8458200" cy="914401"/>
          </a:xfrm>
        </p:spPr>
        <p:txBody>
          <a:bodyPr/>
          <a:lstStyle/>
          <a:p>
            <a:pPr>
              <a:lnSpc>
                <a:spcPct val="100000"/>
              </a:lnSpc>
            </a:pPr>
            <a:r>
              <a:rPr lang="en-US"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Participants – First Session of MCLD 2022 En</a:t>
            </a:r>
            <a:endParaRPr lang="en-CA" sz="2800" dirty="0"/>
          </a:p>
        </p:txBody>
      </p:sp>
      <p:pic>
        <p:nvPicPr>
          <p:cNvPr id="10" name="Picture 9" descr="ISC_Branding_PPT_standard_10x7.5_ENG_i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878" y="6194374"/>
            <a:ext cx="1761744" cy="359664"/>
          </a:xfrm>
          <a:prstGeom prst="rect">
            <a:avLst/>
          </a:prstGeom>
        </p:spPr>
      </p:pic>
      <p:sp>
        <p:nvSpPr>
          <p:cNvPr id="11" name="TextBox 10"/>
          <p:cNvSpPr txBox="1"/>
          <p:nvPr/>
        </p:nvSpPr>
        <p:spPr>
          <a:xfrm>
            <a:off x="33967" y="6238718"/>
            <a:ext cx="861125" cy="276999"/>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5</a:t>
            </a:fld>
            <a:endParaRPr lang="en-US" sz="1200" b="0" i="0" baseline="0" dirty="0">
              <a:solidFill>
                <a:schemeClr val="tx1">
                  <a:lumMod val="85000"/>
                  <a:lumOff val="15000"/>
                </a:schemeClr>
              </a:solidFill>
              <a:latin typeface="Arial"/>
            </a:endParaRPr>
          </a:p>
        </p:txBody>
      </p:sp>
      <p:pic>
        <p:nvPicPr>
          <p:cNvPr id="8" name="Picture 7">
            <a:extLst>
              <a:ext uri="{FF2B5EF4-FFF2-40B4-BE49-F238E27FC236}">
                <a16:creationId xmlns:a16="http://schemas.microsoft.com/office/drawing/2014/main" id="{7398608F-7E77-4F8C-89D3-77082A59A8A8}"/>
              </a:ext>
            </a:extLst>
          </p:cNvPr>
          <p:cNvPicPr>
            <a:picLocks noChangeAspect="1"/>
          </p:cNvPicPr>
          <p:nvPr/>
        </p:nvPicPr>
        <p:blipFill>
          <a:blip r:embed="rId5"/>
          <a:stretch>
            <a:fillRect/>
          </a:stretch>
        </p:blipFill>
        <p:spPr>
          <a:xfrm>
            <a:off x="5491744" y="838201"/>
            <a:ext cx="3271255" cy="2590800"/>
          </a:xfrm>
          <a:prstGeom prst="rect">
            <a:avLst/>
          </a:prstGeom>
          <a:ln>
            <a:solidFill>
              <a:schemeClr val="accent1"/>
            </a:solidFill>
          </a:ln>
        </p:spPr>
      </p:pic>
      <p:sp>
        <p:nvSpPr>
          <p:cNvPr id="12" name="TextBox 11">
            <a:extLst>
              <a:ext uri="{FF2B5EF4-FFF2-40B4-BE49-F238E27FC236}">
                <a16:creationId xmlns:a16="http://schemas.microsoft.com/office/drawing/2014/main" id="{7128723E-9630-4BF9-A77A-E331A3EB8CFD}"/>
              </a:ext>
            </a:extLst>
          </p:cNvPr>
          <p:cNvSpPr txBox="1"/>
          <p:nvPr/>
        </p:nvSpPr>
        <p:spPr>
          <a:xfrm>
            <a:off x="4724400" y="1219200"/>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BC7E88A2-41ED-4715-988B-535308869C05}"/>
              </a:ext>
            </a:extLst>
          </p:cNvPr>
          <p:cNvSpPr txBox="1"/>
          <p:nvPr/>
        </p:nvSpPr>
        <p:spPr>
          <a:xfrm>
            <a:off x="85483" y="1219200"/>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7769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F543C0A-4A06-4FA8-B834-AC2E83366889}"/>
              </a:ext>
            </a:extLst>
          </p:cNvPr>
          <p:cNvGraphicFramePr/>
          <p:nvPr>
            <p:extLst>
              <p:ext uri="{D42A27DB-BD31-4B8C-83A1-F6EECF244321}">
                <p14:modId xmlns:p14="http://schemas.microsoft.com/office/powerpoint/2010/main" val="4118463725"/>
              </p:ext>
            </p:extLst>
          </p:nvPr>
        </p:nvGraphicFramePr>
        <p:xfrm>
          <a:off x="542924" y="762000"/>
          <a:ext cx="8296276"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381000" y="228600"/>
            <a:ext cx="8458200" cy="914401"/>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2022</a:t>
            </a:r>
            <a:endParaRPr lang="en-CA" sz="3200" dirty="0"/>
          </a:p>
        </p:txBody>
      </p:sp>
      <p:sp>
        <p:nvSpPr>
          <p:cNvPr id="5" name="Rectangle 4"/>
          <p:cNvSpPr/>
          <p:nvPr/>
        </p:nvSpPr>
        <p:spPr>
          <a:xfrm>
            <a:off x="5826712" y="5405437"/>
            <a:ext cx="1159292" cy="244682"/>
          </a:xfrm>
          <a:prstGeom prst="rect">
            <a:avLst/>
          </a:prstGeom>
        </p:spPr>
        <p:txBody>
          <a:bodyPr wrap="none">
            <a:spAutoFit/>
          </a:bodyPr>
          <a:lstStyle/>
          <a:p>
            <a:r>
              <a:rPr lang="en-US" sz="1050"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dirty="0">
              <a:latin typeface="+mj-lt"/>
            </a:endParaRPr>
          </a:p>
        </p:txBody>
      </p:sp>
      <p:sp>
        <p:nvSpPr>
          <p:cNvPr id="16" name="TextBox 7"/>
          <p:cNvSpPr txBox="1"/>
          <p:nvPr/>
        </p:nvSpPr>
        <p:spPr>
          <a:xfrm>
            <a:off x="3733800" y="6262449"/>
            <a:ext cx="4267200" cy="4431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200" dirty="0">
                <a:solidFill>
                  <a:srgbClr val="7F7F7F"/>
                </a:solidFill>
                <a:effectLst/>
                <a:ea typeface="Calibri" panose="020F0502020204030204" pitchFamily="34" charset="0"/>
                <a:cs typeface="Times New Roman" panose="02020603050405020304" pitchFamily="18" charset="0"/>
              </a:rPr>
              <a:t>* People who </a:t>
            </a:r>
            <a:r>
              <a:rPr lang="en-US" sz="1200" dirty="0">
                <a:solidFill>
                  <a:srgbClr val="7F7F7F"/>
                </a:solidFill>
                <a:cs typeface="Times New Roman" panose="02020603050405020304" pitchFamily="18" charset="0"/>
              </a:rPr>
              <a:t>answered "Almost Always", "Very Frequently", and "Somewhat Frequently"</a:t>
            </a:r>
          </a:p>
        </p:txBody>
      </p:sp>
      <p:sp>
        <p:nvSpPr>
          <p:cNvPr id="12" name="TextBox 2">
            <a:extLst>
              <a:ext uri="{FF2B5EF4-FFF2-40B4-BE49-F238E27FC236}">
                <a16:creationId xmlns:a16="http://schemas.microsoft.com/office/drawing/2014/main" id="{1F3D32D2-769E-4CE9-9848-89C94E4E7C13}"/>
              </a:ext>
            </a:extLst>
          </p:cNvPr>
          <p:cNvSpPr txBox="1"/>
          <p:nvPr/>
        </p:nvSpPr>
        <p:spPr>
          <a:xfrm rot="16200000">
            <a:off x="1681440" y="3956212"/>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12.6%</a:t>
            </a:r>
            <a:endParaRPr lang="en-US" sz="1200" dirty="0">
              <a:effectLst/>
              <a:ea typeface="Calibri" panose="020F0502020204030204" pitchFamily="34" charset="0"/>
              <a:cs typeface="Times New Roman" panose="02020603050405020304" pitchFamily="18" charset="0"/>
            </a:endParaRPr>
          </a:p>
        </p:txBody>
      </p:sp>
      <p:sp>
        <p:nvSpPr>
          <p:cNvPr id="13" name="TextBox 3">
            <a:extLst>
              <a:ext uri="{FF2B5EF4-FFF2-40B4-BE49-F238E27FC236}">
                <a16:creationId xmlns:a16="http://schemas.microsoft.com/office/drawing/2014/main" id="{4BC52630-A533-44E7-8EF5-B5908F931D61}"/>
              </a:ext>
            </a:extLst>
          </p:cNvPr>
          <p:cNvSpPr txBox="1"/>
          <p:nvPr/>
        </p:nvSpPr>
        <p:spPr>
          <a:xfrm rot="16200000">
            <a:off x="3204649" y="1641183"/>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23.0%</a:t>
            </a:r>
            <a:endParaRPr lang="en-US" sz="1200" dirty="0">
              <a:effectLst/>
              <a:ea typeface="Calibri" panose="020F0502020204030204" pitchFamily="34" charset="0"/>
              <a:cs typeface="Times New Roman" panose="02020603050405020304" pitchFamily="18" charset="0"/>
            </a:endParaRPr>
          </a:p>
        </p:txBody>
      </p:sp>
      <p:sp>
        <p:nvSpPr>
          <p:cNvPr id="14" name="TextBox 4">
            <a:extLst>
              <a:ext uri="{FF2B5EF4-FFF2-40B4-BE49-F238E27FC236}">
                <a16:creationId xmlns:a16="http://schemas.microsoft.com/office/drawing/2014/main" id="{BCF90EB7-310F-435D-A59C-89DE8E7DA0A5}"/>
              </a:ext>
            </a:extLst>
          </p:cNvPr>
          <p:cNvSpPr txBox="1"/>
          <p:nvPr/>
        </p:nvSpPr>
        <p:spPr>
          <a:xfrm rot="16200000">
            <a:off x="4675953" y="2792162"/>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20.5%</a:t>
            </a:r>
            <a:endParaRPr lang="en-US" sz="1200" dirty="0">
              <a:effectLst/>
              <a:ea typeface="Calibri" panose="020F0502020204030204" pitchFamily="34" charset="0"/>
              <a:cs typeface="Times New Roman" panose="02020603050405020304" pitchFamily="18" charset="0"/>
            </a:endParaRPr>
          </a:p>
        </p:txBody>
      </p:sp>
      <p:sp>
        <p:nvSpPr>
          <p:cNvPr id="22" name="TextBox 5">
            <a:extLst>
              <a:ext uri="{FF2B5EF4-FFF2-40B4-BE49-F238E27FC236}">
                <a16:creationId xmlns:a16="http://schemas.microsoft.com/office/drawing/2014/main" id="{FEB36C09-E829-4AB3-ADE0-1834C8CA8341}"/>
              </a:ext>
            </a:extLst>
          </p:cNvPr>
          <p:cNvSpPr txBox="1"/>
          <p:nvPr/>
        </p:nvSpPr>
        <p:spPr>
          <a:xfrm rot="16200000">
            <a:off x="6154808" y="1415340"/>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20.8%</a:t>
            </a:r>
            <a:endParaRPr lang="en-US" sz="1200" dirty="0">
              <a:effectLst/>
              <a:ea typeface="Calibri" panose="020F0502020204030204" pitchFamily="34" charset="0"/>
              <a:cs typeface="Times New Roman" panose="02020603050405020304" pitchFamily="18" charset="0"/>
            </a:endParaRPr>
          </a:p>
        </p:txBody>
      </p:sp>
      <p:sp>
        <p:nvSpPr>
          <p:cNvPr id="23" name="TextBox 6">
            <a:extLst>
              <a:ext uri="{FF2B5EF4-FFF2-40B4-BE49-F238E27FC236}">
                <a16:creationId xmlns:a16="http://schemas.microsoft.com/office/drawing/2014/main" id="{A3A4090A-C41F-4570-878A-CFE6DB028836}"/>
              </a:ext>
            </a:extLst>
          </p:cNvPr>
          <p:cNvSpPr txBox="1"/>
          <p:nvPr/>
        </p:nvSpPr>
        <p:spPr>
          <a:xfrm rot="16200000">
            <a:off x="7658705" y="2263010"/>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14.0%</a:t>
            </a: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4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6848475" y="4876800"/>
            <a:ext cx="2219325" cy="1981200"/>
          </a:xfrm>
          <a:prstGeom prst="rect">
            <a:avLst/>
          </a:prstGeom>
        </p:spPr>
      </p:pic>
      <p:sp>
        <p:nvSpPr>
          <p:cNvPr id="4" name="Title 3"/>
          <p:cNvSpPr>
            <a:spLocks noGrp="1"/>
          </p:cNvSpPr>
          <p:nvPr>
            <p:ph type="title"/>
          </p:nvPr>
        </p:nvSpPr>
        <p:spPr>
          <a:xfrm>
            <a:off x="381000" y="2286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4816703"/>
          </a:xfrm>
          <a:prstGeom prst="rect">
            <a:avLst/>
          </a:prstGeom>
        </p:spPr>
        <p:txBody>
          <a:bodyPr wrap="square">
            <a:spAutoFit/>
          </a:bodyPr>
          <a:lstStyle/>
          <a:p>
            <a:pPr marL="285750" indent="-285750">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buFont typeface="Wingdings" panose="05000000000000000000" pitchFamily="2" charset="2"/>
              <a:buChar char="ü"/>
            </a:pP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buFont typeface="Wingdings" panose="05000000000000000000" pitchFamily="2" charset="2"/>
              <a:buChar char="ü"/>
            </a:pP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participant</a:t>
            </a:r>
          </a:p>
        </p:txBody>
      </p:sp>
    </p:spTree>
    <p:extLst>
      <p:ext uri="{BB962C8B-B14F-4D97-AF65-F5344CB8AC3E}">
        <p14:creationId xmlns:p14="http://schemas.microsoft.com/office/powerpoint/2010/main" val="284342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073" y="1295400"/>
            <a:ext cx="8458200" cy="914401"/>
          </a:xfrm>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p>
        </p:txBody>
      </p:sp>
      <p:sp>
        <p:nvSpPr>
          <p:cNvPr id="3" name="Rectangle 2"/>
          <p:cNvSpPr/>
          <p:nvPr/>
        </p:nvSpPr>
        <p:spPr>
          <a:xfrm>
            <a:off x="4191000" y="3617228"/>
            <a:ext cx="4326673" cy="1307409"/>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061468" y="533400"/>
            <a:ext cx="3471863" cy="2816531"/>
          </a:xfrm>
          <a:prstGeom prst="ellipse">
            <a:avLst/>
          </a:prstGeom>
          <a:ln>
            <a:noFill/>
          </a:ln>
          <a:effectLst>
            <a:softEdge rad="112500"/>
          </a:effectLst>
        </p:spPr>
      </p:pic>
      <p:grpSp>
        <p:nvGrpSpPr>
          <p:cNvPr id="11" name="Group 10"/>
          <p:cNvGrpSpPr/>
          <p:nvPr/>
        </p:nvGrpSpPr>
        <p:grpSpPr>
          <a:xfrm>
            <a:off x="762000" y="2436023"/>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78862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4d93533352f046df19f&quot;,&quot;SmartGridHorizontal&quot;:0,&quot;LinkedExcelSources&quot;:{},&quot;LinkedProjectSources&quo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Standard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Standard_white</Template>
  <TotalTime>46687</TotalTime>
  <Words>1460</Words>
  <Application>Microsoft Office PowerPoint</Application>
  <PresentationFormat>On-screen Show (4:3)</PresentationFormat>
  <Paragraphs>115</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Courier New</vt:lpstr>
      <vt:lpstr>Lato</vt:lpstr>
      <vt:lpstr>Segoe UI Web (West European)</vt:lpstr>
      <vt:lpstr>Symbol</vt:lpstr>
      <vt:lpstr>Verdana</vt:lpstr>
      <vt:lpstr>Wingdings</vt:lpstr>
      <vt:lpstr>Standard_white</vt:lpstr>
      <vt:lpstr>PowerPoint Presentation</vt:lpstr>
      <vt:lpstr>PowerPoint Presentation</vt:lpstr>
      <vt:lpstr>Mindful Change Leadership Development (MCLD) Program Goal</vt:lpstr>
      <vt:lpstr>MCLD 2022 English - Program Highlights</vt:lpstr>
      <vt:lpstr>Map of Participants – First Session of MCLD 2022 En</vt:lpstr>
      <vt:lpstr>Key Findings - MCLD English Program 2022</vt:lpstr>
      <vt:lpstr>MCLD Program Testimonials</vt:lpstr>
      <vt:lpstr>What’s Needed For Success?</vt:lpstr>
    </vt:vector>
  </TitlesOfParts>
  <Manager>Alejandro.gonzalez@sac-isc.gc.ca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Alejandro.gonzalez@sac-isc.gc.ca</dc:creator>
  <cp:lastModifiedBy>Gonzalez, Alejandro</cp:lastModifiedBy>
  <cp:revision>903</cp:revision>
  <cp:lastPrinted>2019-12-11T13:53:56Z</cp:lastPrinted>
  <dcterms:created xsi:type="dcterms:W3CDTF">2007-03-13T16:30:24Z</dcterms:created>
  <dcterms:modified xsi:type="dcterms:W3CDTF">2023-01-24T14:32:47Z</dcterms:modified>
</cp:coreProperties>
</file>