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4.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5.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8.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2"/>
  </p:notesMasterIdLst>
  <p:handoutMasterIdLst>
    <p:handoutMasterId r:id="rId23"/>
  </p:handoutMasterIdLst>
  <p:sldIdLst>
    <p:sldId id="256" r:id="rId2"/>
    <p:sldId id="299" r:id="rId3"/>
    <p:sldId id="523" r:id="rId4"/>
    <p:sldId id="361" r:id="rId5"/>
    <p:sldId id="524" r:id="rId6"/>
    <p:sldId id="366" r:id="rId7"/>
    <p:sldId id="318" r:id="rId8"/>
    <p:sldId id="304" r:id="rId9"/>
    <p:sldId id="335" r:id="rId10"/>
    <p:sldId id="521" r:id="rId11"/>
    <p:sldId id="336" r:id="rId12"/>
    <p:sldId id="327" r:id="rId13"/>
    <p:sldId id="525" r:id="rId14"/>
    <p:sldId id="528" r:id="rId15"/>
    <p:sldId id="529" r:id="rId16"/>
    <p:sldId id="322" r:id="rId17"/>
    <p:sldId id="306" r:id="rId18"/>
    <p:sldId id="319" r:id="rId19"/>
    <p:sldId id="315" r:id="rId20"/>
    <p:sldId id="367" r:id="rId21"/>
  </p:sldIdLst>
  <p:sldSz cx="9144000" cy="6858000" type="screen4x3"/>
  <p:notesSz cx="7023100" cy="93091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855"/>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65111" autoAdjust="0"/>
  </p:normalViewPr>
  <p:slideViewPr>
    <p:cSldViewPr snapToObjects="1" showGuides="1">
      <p:cViewPr varScale="1">
        <p:scale>
          <a:sx n="54" d="100"/>
          <a:sy n="54" d="100"/>
        </p:scale>
        <p:origin x="2040"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85" d="100"/>
          <a:sy n="85"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10/12/2023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10/12/2023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axLwfzvroNc"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41ZPeynQGj0" TargetMode="External"/><Relationship Id="rId5" Type="http://schemas.openxmlformats.org/officeDocument/2006/relationships/hyperlink" Target="https://lifeisnow.ca/sections/etape-3-conscience-du-corps/" TargetMode="External"/><Relationship Id="rId4" Type="http://schemas.openxmlformats.org/officeDocument/2006/relationships/hyperlink" Target="https://www.youtube.com/watch?v=KKC_xj1US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iki.gccollab.ca/images/a/a1/DLCP_programme_franc%C3%A7ais_2022_-_System_jumelage.xls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u="none" dirty="0" smtClean="0"/>
              <a:t>Ginette (Carmen)</a:t>
            </a: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Dites ce qui suit en français </a:t>
            </a:r>
            <a:r>
              <a:rPr lang="fr-CA" u="none" dirty="0" smtClean="0"/>
              <a:t>:</a:t>
            </a:r>
          </a:p>
          <a:p>
            <a:pPr marL="0" marR="0" indent="0" algn="l" defTabSz="914400" rtl="0" eaLnBrk="1" fontAlgn="auto" latinLnBrk="0" hangingPunct="1">
              <a:lnSpc>
                <a:spcPct val="100000"/>
              </a:lnSpc>
              <a:spcBef>
                <a:spcPct val="0"/>
              </a:spcBef>
              <a:spcAft>
                <a:spcPct val="0"/>
              </a:spcAft>
              <a:buClrTx/>
              <a:buSzTx/>
              <a:buFontTx/>
              <a:buNone/>
              <a:defRPr/>
            </a:pPr>
            <a:r>
              <a:rPr lang="fr-FR" u="none" dirty="0" smtClean="0"/>
              <a:t>Comme vous le savez, le programme est hébergé par le Centre canadien d'innovation pour la santé mentale en milieu de travail – ou « le Centre » comme nous l'appelons-, et en collaboration avec le Réseau interministériel sur le changement organisationnel -IOCN en abrégé-, </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 Comme pour toute séance du gouvernement du Canada, n’hésitez pas à utiliser la langue de votre choix pour poser des questions ou participer à la discussion. La séance d’aujourd’hui sera principalement dirigée en français. D’autres séances, en anglais, seront mises en œuvre au moyen d’OutilsGC. » (Si disponible, donnez des dates précises.)</a:t>
            </a:r>
            <a:endParaRPr lang="fr-CA" b="1" i="1" dirty="0"/>
          </a:p>
          <a:p>
            <a:endParaRPr lang="fr-CA" dirty="0"/>
          </a:p>
          <a:p>
            <a:r>
              <a:rPr lang="en-US" u="none" dirty="0"/>
              <a:t>As with other Government of Canada sessions, please feel free to use the language of your choice to ask questions or participate in the discussion. This program will be given mainly in French</a:t>
            </a:r>
            <a:r>
              <a:rPr lang="fr-CA" u="none" dirty="0"/>
              <a:t>. There are o</a:t>
            </a:r>
            <a:r>
              <a:rPr lang="en-US" u="none" dirty="0" err="1"/>
              <a:t>ther</a:t>
            </a:r>
            <a:r>
              <a:rPr lang="en-US" u="none" dirty="0"/>
              <a:t> sessions in English, they will be announced via </a:t>
            </a:r>
            <a:r>
              <a:rPr lang="en-US" u="none" dirty="0" err="1"/>
              <a:t>GCTools</a:t>
            </a:r>
            <a:r>
              <a:rPr lang="en-US" u="none" dirty="0"/>
              <a:t> </a:t>
            </a:r>
            <a:r>
              <a:rPr lang="en-US" u="none" dirty="0" err="1"/>
              <a:t>platorms</a:t>
            </a:r>
            <a:r>
              <a:rPr lang="en-US" u="none" dirty="0"/>
              <a:t>. (If available, give specific dates.)</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27839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u="none" dirty="0" smtClean="0"/>
              <a:t>Alejandro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sz="1200" u="none" dirty="0">
              <a:effectLst>
                <a:outerShdw blurRad="38100" dist="38100" dir="2700000" algn="tl">
                  <a:srgbClr val="000000">
                    <a:alpha val="43137"/>
                  </a:srgbClr>
                </a:outerShdw>
              </a:effectLst>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Quel est le public cible du programme?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sz="1200" u="none" dirty="0">
                <a:effectLst>
                  <a:outerShdw blurRad="38100" dist="38100" dir="2700000" algn="tl">
                    <a:srgbClr val="000000">
                      <a:alpha val="43137"/>
                    </a:srgbClr>
                  </a:outerShdw>
                </a:effectLst>
              </a:rPr>
              <a:t>(Cliquez sur chaque puce.)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effectLst>
                  <a:outerShdw blurRad="38100" dist="38100" dir="2700000" algn="tl">
                    <a:srgbClr val="000000">
                      <a:alpha val="43137"/>
                    </a:srgbClr>
                  </a:outerShdw>
                </a:effectLst>
              </a:rPr>
              <a:t>Le </a:t>
            </a:r>
            <a:r>
              <a:rPr lang="fr-CA" sz="1200" i="1" u="none" dirty="0">
                <a:effectLst>
                  <a:outerShdw blurRad="38100" dist="38100" dir="2700000" algn="tl">
                    <a:srgbClr val="000000">
                      <a:alpha val="43137"/>
                    </a:srgbClr>
                  </a:outerShdw>
                </a:effectLst>
              </a:rPr>
              <a:t>programme</a:t>
            </a:r>
            <a:r>
              <a:rPr lang="fr-CA" sz="1200" u="none" dirty="0">
                <a:effectLst>
                  <a:outerShdw blurRad="38100" dist="38100" dir="2700000" algn="tl">
                    <a:srgbClr val="000000">
                      <a:alpha val="43137"/>
                    </a:srgbClr>
                  </a:outerShdw>
                </a:effectLst>
              </a:rPr>
              <a:t> s’adresse aux fonctionnaires qui sont prêts à investir en eux-mêmes et à développer leur conscience de soi.</a:t>
            </a:r>
          </a:p>
          <a:p>
            <a:pPr marL="171450" indent="-171450">
              <a:buFont typeface="Arial" panose="020B0604020202020204" pitchFamily="34" charset="0"/>
              <a:buChar char="•"/>
            </a:pPr>
            <a:r>
              <a:rPr lang="fr-CA" u="none" dirty="0"/>
              <a:t>Le programme est pour vous en tant qu’individu (et non votre équipe), mais aussi pour d’autres employés, vos patrons, des membres d’autres communautés ou des personnes ayant participé à d’autres formations ou toute autre personne qui, selon vous, pourrait bénéficier du programme.</a:t>
            </a:r>
          </a:p>
          <a:p>
            <a:pPr marL="171450" indent="-171450">
              <a:buFont typeface="Arial" panose="020B0604020202020204" pitchFamily="34" charset="0"/>
              <a:buChar char="•"/>
            </a:pPr>
            <a:r>
              <a:rPr lang="fr-CA" u="none" dirty="0"/>
              <a:t>En d’autres termes, le programme s’adresse aux personnes qui souhaitent y participer et celles qui ont reçu l’approbation de leur direction et qui se sont volontairement inscrites au programme pour développer leur conscience de soi.</a:t>
            </a:r>
          </a:p>
          <a:p>
            <a:pPr marL="171450" indent="-171450">
              <a:buFont typeface="Arial" panose="020B0604020202020204" pitchFamily="34" charset="0"/>
              <a:buChar char="•"/>
            </a:pPr>
            <a:endParaRPr lang="fr-CA"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10</a:t>
            </a:fld>
            <a:endParaRPr lang="fr-CA" dirty="0"/>
          </a:p>
        </p:txBody>
      </p:sp>
    </p:spTree>
    <p:extLst>
      <p:ext uri="{BB962C8B-B14F-4D97-AF65-F5344CB8AC3E}">
        <p14:creationId xmlns:p14="http://schemas.microsoft.com/office/powerpoint/2010/main" val="393109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5000" lnSpcReduction="20000"/>
          </a:bodyPr>
          <a:lstStyle/>
          <a:p>
            <a:r>
              <a:rPr lang="fr-CA" u="none" dirty="0" smtClean="0"/>
              <a:t>Ginette</a:t>
            </a:r>
          </a:p>
          <a:p>
            <a:endParaRPr lang="fr-CA" u="none" dirty="0"/>
          </a:p>
          <a:p>
            <a:r>
              <a:rPr lang="fr-CA" u="none" dirty="0"/>
              <a:t>Examinons maintenant un modèle, que j’appelle le « modèle de l’escargot », qui va de l’inconscience à l’inconscience et qui est adapté du modèle des quatre étapes de la compétence.</a:t>
            </a:r>
          </a:p>
          <a:p>
            <a:r>
              <a:rPr lang="fr-CA" u="none" dirty="0"/>
              <a:t>(Cliquez sur chaque puce principale.)</a:t>
            </a:r>
          </a:p>
          <a:p>
            <a:pPr marL="171450" indent="-171450">
              <a:buFont typeface="Arial" panose="020B0604020202020204" pitchFamily="34" charset="0"/>
              <a:buChar char="•"/>
            </a:pPr>
            <a:r>
              <a:rPr lang="fr-CA" u="none" dirty="0"/>
              <a:t>Le modèle est basé sur les comportements.</a:t>
            </a:r>
          </a:p>
          <a:p>
            <a:pPr marL="171450" indent="-171450">
              <a:buFont typeface="Arial" panose="020B0604020202020204" pitchFamily="34" charset="0"/>
              <a:buChar char="•"/>
            </a:pPr>
            <a:r>
              <a:rPr lang="fr-CA" u="none" dirty="0"/>
              <a:t>Nous avons des comportements désirés et indésirés.</a:t>
            </a:r>
            <a:r>
              <a:rPr lang="fr-CA" dirty="0"/>
              <a:t> </a:t>
            </a:r>
          </a:p>
          <a:p>
            <a:pPr marL="171450" indent="-171450">
              <a:buFont typeface="Arial" panose="020B0604020202020204" pitchFamily="34" charset="0"/>
              <a:buChar char="•"/>
            </a:pPr>
            <a:r>
              <a:rPr lang="fr-CA" u="none" dirty="0"/>
              <a:t>Nous avons aussi des comportements conscients et inconscients.</a:t>
            </a:r>
          </a:p>
          <a:p>
            <a:pPr marL="171450" indent="-171450">
              <a:buFont typeface="Arial" panose="020B0604020202020204" pitchFamily="34" charset="0"/>
              <a:buChar char="•"/>
            </a:pPr>
            <a:r>
              <a:rPr lang="fr-CA" u="none" dirty="0"/>
              <a:t>Pour comprendre le modèle, commençons par le quadrant inférieur droit : les comportements inconscients et indésirés.</a:t>
            </a:r>
          </a:p>
          <a:p>
            <a:pPr marL="171450" indent="-171450">
              <a:buFont typeface="Arial" panose="020B0604020202020204" pitchFamily="34" charset="0"/>
              <a:buChar char="•"/>
            </a:pPr>
            <a:r>
              <a:rPr lang="fr-CA" u="none" dirty="0"/>
              <a:t>À un moment donné (quadrant inférieur gauche), nous prenons conscience du comportement indésiré.</a:t>
            </a:r>
          </a:p>
          <a:p>
            <a:pPr marL="171450" indent="-171450">
              <a:buFont typeface="Arial" panose="020B0604020202020204" pitchFamily="34" charset="0"/>
              <a:buChar char="•"/>
            </a:pPr>
            <a:r>
              <a:rPr lang="fr-CA" u="none" dirty="0"/>
              <a:t>Ensuite, nous commençons à changer ce comportement de façon à ce qu’il devienne désiré, tout en étant très conscient du comportement (quadrant supérieur gauche).</a:t>
            </a:r>
          </a:p>
          <a:p>
            <a:pPr marL="171450" indent="-171450">
              <a:buFont typeface="Arial" panose="020B0604020202020204" pitchFamily="34" charset="0"/>
              <a:buChar char="•"/>
            </a:pPr>
            <a:r>
              <a:rPr lang="fr-CA" u="none" dirty="0"/>
              <a:t>Après un certain temps, de la pratique et des efforts, nous adoptons un comportement inconscient et désiré (quadrant supérieur droit), parce que nous le faisons automatiquement.</a:t>
            </a:r>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Passons le modèle en revue en y ajoutant quelques graphiques et en présentant quelques exemples.</a:t>
            </a:r>
          </a:p>
          <a:p>
            <a:pPr marL="171450" indent="-171450">
              <a:buFont typeface="Arial" panose="020B0604020202020204" pitchFamily="34" charset="0"/>
              <a:buChar char="•"/>
            </a:pPr>
            <a:r>
              <a:rPr lang="fr-CA" u="none" dirty="0"/>
              <a:t>Nous commençons la séquence de la même manière, soit à partir du quadrant en bas à droite. Disons que nous faisons plusieurs choses en même temps : nous déjeunons et lisons le journal tout en regardant les nouvelles, planifiant la journée avec le partenaire et encourageant les enfants à commencer leur journée.</a:t>
            </a:r>
          </a:p>
          <a:p>
            <a:pPr marL="171450" indent="-171450">
              <a:buFont typeface="Arial" panose="020B0604020202020204" pitchFamily="34" charset="0"/>
              <a:buChar char="•"/>
            </a:pPr>
            <a:r>
              <a:rPr lang="fr-CA" u="none" dirty="0"/>
              <a:t>Puis, quelque chose se produit; nous en prenons conscience : voyez l’expression sur le visage du personnage de la bande dessinée.</a:t>
            </a:r>
            <a:r>
              <a:rPr lang="fr-CA" dirty="0"/>
              <a:t> </a:t>
            </a:r>
            <a:r>
              <a:rPr lang="fr-CA" u="none" dirty="0"/>
              <a:t>Il se passe quelque chose qui rend le personnage conscient de quelque chose.</a:t>
            </a:r>
          </a:p>
          <a:p>
            <a:pPr marL="171450" indent="-171450">
              <a:buFont typeface="Arial" panose="020B0604020202020204" pitchFamily="34" charset="0"/>
              <a:buChar char="•"/>
            </a:pPr>
            <a:r>
              <a:rPr lang="fr-CA" u="none" dirty="0"/>
              <a:t>En haut à gauche, vous voyez l’expression du personnage qui déploie des efforts importants pour faire une chose à la fois. Il est conscient du comportement désiré et fait un effort pour se concentrer sur la lecture du journal seulement.</a:t>
            </a:r>
          </a:p>
          <a:p>
            <a:pPr marL="171450" indent="-171450">
              <a:buFont typeface="Arial" panose="020B0604020202020204" pitchFamily="34" charset="0"/>
              <a:buChar char="•"/>
            </a:pPr>
            <a:r>
              <a:rPr lang="fr-CA" u="none" dirty="0"/>
              <a:t>Ensuite, avec la pratique, le personnage le fait automatiquement et n’a pas conscience du comportement désiré.</a:t>
            </a:r>
            <a:r>
              <a:rPr lang="fr-CA" dirty="0"/>
              <a:t> </a:t>
            </a:r>
          </a:p>
          <a:p>
            <a:pPr marL="171450" indent="-171450">
              <a:buFont typeface="Arial" panose="020B0604020202020204" pitchFamily="34" charset="0"/>
              <a:buChar char="•"/>
            </a:pPr>
            <a:r>
              <a:rPr lang="fr-CA" u="none" dirty="0"/>
              <a:t>Le cycle commence habituellement par une perturbation, que ce soit le programme que vous suivez actuellement ou quelque chose de récent, parce que vous êtes déjà en train de suivre le programme.</a:t>
            </a:r>
            <a:r>
              <a:rPr lang="fr-CA" dirty="0"/>
              <a:t> </a:t>
            </a:r>
            <a:r>
              <a:rPr lang="fr-CA" u="none" dirty="0"/>
              <a:t>Il y a quelque chose en vous qui a déjà commencé le cycle.</a:t>
            </a:r>
          </a:p>
          <a:p>
            <a:pPr marL="171450" indent="-171450">
              <a:buFont typeface="Arial" panose="020B0604020202020204" pitchFamily="34" charset="0"/>
              <a:buChar char="•"/>
            </a:pPr>
            <a:r>
              <a:rPr lang="fr-FR" u="none" dirty="0"/>
              <a:t>Et très rarement ce changement se produit rapidement, c'est pourquoi on l'appelle modèle escargot… il met son temps à arriver</a:t>
            </a:r>
            <a:endParaRPr lang="fr-CA" u="none" dirty="0"/>
          </a:p>
          <a:p>
            <a:pPr marL="171450" indent="-171450">
              <a:buFont typeface="Arial" panose="020B0604020202020204" pitchFamily="34" charset="0"/>
              <a:buChar char="•"/>
            </a:pPr>
            <a:endParaRPr lang="fr-CA"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dirty="0"/>
              <a:t>[[Modèle adapté de : https://en.wikipedia.org/wiki/Four_stages_of_competence.]]</a:t>
            </a:r>
          </a:p>
          <a:p>
            <a:pPr marL="0" indent="0">
              <a:buFont typeface="Arial" panose="020B0604020202020204"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11</a:t>
            </a:fld>
            <a:endParaRPr lang="fr-CA" dirty="0"/>
          </a:p>
        </p:txBody>
      </p:sp>
    </p:spTree>
    <p:extLst>
      <p:ext uri="{BB962C8B-B14F-4D97-AF65-F5344CB8AC3E}">
        <p14:creationId xmlns:p14="http://schemas.microsoft.com/office/powerpoint/2010/main" val="300701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CA" u="none" noProof="0" dirty="0" smtClean="0"/>
              <a:t>Ginette</a:t>
            </a:r>
          </a:p>
          <a:p>
            <a:endParaRPr lang="fr-CA" u="none" noProof="0" dirty="0"/>
          </a:p>
          <a:p>
            <a:r>
              <a:rPr lang="fr-CA" u="none" noProof="0" dirty="0"/>
              <a:t>(Lisez la diapositive.)</a:t>
            </a:r>
          </a:p>
          <a:p>
            <a:r>
              <a:rPr lang="fr-CA" u="none" noProof="0" dirty="0"/>
              <a:t>(Cliquez pour afficher les puces.)</a:t>
            </a:r>
          </a:p>
          <a:p>
            <a:r>
              <a:rPr lang="fr-CA" u="none" noProof="0" dirty="0"/>
              <a:t>(Après avoir lu la diapositive)</a:t>
            </a:r>
          </a:p>
          <a:p>
            <a:r>
              <a:rPr lang="fr-CA" u="none" noProof="0" dirty="0"/>
              <a:t>Voici quelques exemples de ce que j’écris :</a:t>
            </a:r>
          </a:p>
          <a:p>
            <a:pPr marL="171450" indent="-171450">
              <a:buFont typeface="Arial" panose="020B0604020202020204" pitchFamily="34" charset="0"/>
              <a:buChar char="•"/>
            </a:pPr>
            <a:r>
              <a:rPr lang="fr-CA" u="none" noProof="0" dirty="0"/>
              <a:t>Je suis reconnaissant(e) de pouvoir sentir le soleil sur ma peau.</a:t>
            </a:r>
          </a:p>
          <a:p>
            <a:pPr marL="171450" indent="-171450">
              <a:buFont typeface="Arial" panose="020B0604020202020204" pitchFamily="34" charset="0"/>
              <a:buChar char="•"/>
            </a:pPr>
            <a:r>
              <a:rPr lang="fr-CA" u="none" noProof="0" dirty="0"/>
              <a:t>Je suis reconnaissant(e) d’avoir eu une nuit de sommeil.</a:t>
            </a:r>
          </a:p>
          <a:p>
            <a:endParaRPr lang="fr-CA" noProof="0" dirty="0"/>
          </a:p>
          <a:p>
            <a:r>
              <a:rPr lang="fr-CA" u="none" noProof="0" dirty="0"/>
              <a:t>Si vous semblez être bloqué(e), commencez à écrire ce que vous avez en tête, même quelque chose comme ceci : "Je suis censé(e) écrire quelque chose, et mon esprit est vide.</a:t>
            </a:r>
            <a:r>
              <a:rPr lang="fr-CA" noProof="0" dirty="0"/>
              <a:t> </a:t>
            </a:r>
            <a:r>
              <a:rPr lang="fr-CA" u="none" noProof="0" dirty="0"/>
              <a:t>Je ne sais pas quoi écrire.</a:t>
            </a:r>
            <a:r>
              <a:rPr lang="fr-CA" noProof="0" dirty="0"/>
              <a:t> </a:t>
            </a:r>
            <a:r>
              <a:rPr lang="fr-CA" u="none" noProof="0" dirty="0"/>
              <a:t>De quoi suis-je reconnaissant(e)?</a:t>
            </a:r>
            <a:r>
              <a:rPr lang="fr-CA" noProof="0" dirty="0"/>
              <a:t> </a:t>
            </a:r>
            <a:r>
              <a:rPr lang="fr-CA" u="none" noProof="0" dirty="0"/>
              <a:t>Quelle est la plus petite chose dont je suis reconnaissant(e)? » Quelque chose pourrait surgir à tout moment dans votre esprit.</a:t>
            </a:r>
            <a:r>
              <a:rPr lang="fr-CA" noProof="0" dirty="0"/>
              <a:t> </a:t>
            </a:r>
            <a:r>
              <a:rPr lang="fr-CA" u="none" noProof="0" dirty="0"/>
              <a:t>Lorsque cela se produit, n’hésitez pas à interrompre votre phrase pour écrire ce dont vous êtes reconnaissant(e).</a:t>
            </a:r>
          </a:p>
          <a:p>
            <a:endParaRPr lang="fr-CA" noProof="0" dirty="0"/>
          </a:p>
          <a:p>
            <a:r>
              <a:rPr lang="fr-CA" u="none" noProof="0" dirty="0"/>
              <a:t>Je vais démarrer le chronomètre maintenant… (2 minutes)</a:t>
            </a:r>
          </a:p>
          <a:p>
            <a:endParaRPr lang="fr-CA" noProof="0" dirty="0"/>
          </a:p>
          <a:p>
            <a:r>
              <a:rPr lang="fr-CA" u="none" noProof="0" dirty="0"/>
              <a:t>Lors des retours sur l’exercice effectués en groupes, vous aurez l’occasion de parler de ce que vous avez remarqué, de ce que vous avez trouvé difficile, de ce qui vous a surpris et toute autre chose que vous aimeriez dire.</a:t>
            </a:r>
            <a:r>
              <a:rPr lang="fr-CA" noProof="0" dirty="0"/>
              <a:t> </a:t>
            </a:r>
          </a:p>
          <a:p>
            <a:endParaRPr lang="fr-CA" noProof="0" dirty="0"/>
          </a:p>
          <a:p>
            <a:r>
              <a:rPr lang="fr-CA" noProof="0"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La gratitude : Le pouvoir du merci</a:t>
            </a:r>
            <a:r>
              <a:rPr lang="fr-CA" noProof="0" dirty="0"/>
              <a:t> - https://www.youtube.com/watch?v=_Thoi_L-lOc</a:t>
            </a:r>
          </a:p>
          <a:p>
            <a:pPr marL="171450" indent="-171450">
              <a:buFont typeface="Arial" panose="020B0604020202020204" pitchFamily="34" charset="0"/>
              <a:buChar char="•"/>
            </a:pPr>
            <a:r>
              <a:rPr lang="fr-CA" noProof="0" dirty="0"/>
              <a:t>https://luminosante.sunlife.ca/s/article/Les-bienfaits-d-un-journal-de-gratitude-et-comment-s-y-mettre?language=fr</a:t>
            </a:r>
          </a:p>
          <a:p>
            <a:pPr marL="171450" indent="-171450">
              <a:buFont typeface="Arial" panose="020B0604020202020204" pitchFamily="34" charset="0"/>
              <a:buChar char="•"/>
            </a:pPr>
            <a:r>
              <a:rPr lang="fr-CA" noProof="0" dirty="0"/>
              <a:t>https://www.mindbeacon.com/fr/vivre-avec-resilience/exprimer-sa-gratitude-faire-preuve-de-reconnaissance-en-p%C3%A9riode-de-stress</a:t>
            </a:r>
          </a:p>
          <a:p>
            <a:pPr marL="171450" indent="-171450">
              <a:buFont typeface="Arial" panose="020B0604020202020204" pitchFamily="34" charset="0"/>
              <a:buChar char="•"/>
            </a:pPr>
            <a:r>
              <a:rPr lang="fr-CA" noProof="0" dirty="0"/>
              <a:t>https://amandebasilic.com/journal-de-gratitude/</a:t>
            </a:r>
          </a:p>
        </p:txBody>
      </p:sp>
      <p:sp>
        <p:nvSpPr>
          <p:cNvPr id="4" name="Slide Number Placeholder 3"/>
          <p:cNvSpPr>
            <a:spLocks noGrp="1"/>
          </p:cNvSpPr>
          <p:nvPr>
            <p:ph type="sldNum" sz="quarter" idx="10"/>
          </p:nvPr>
        </p:nvSpPr>
        <p:spPr/>
        <p:txBody>
          <a:bodyPr/>
          <a:lstStyle/>
          <a:p>
            <a:fld id="{C6C9EB95-B0B3-48AB-917D-E5E386E0913A}" type="slidenum">
              <a:rPr lang="fr-CA" smtClean="0"/>
              <a:t>12</a:t>
            </a:fld>
            <a:endParaRPr lang="fr-CA" dirty="0"/>
          </a:p>
        </p:txBody>
      </p:sp>
    </p:spTree>
    <p:extLst>
      <p:ext uri="{BB962C8B-B14F-4D97-AF65-F5344CB8AC3E}">
        <p14:creationId xmlns:p14="http://schemas.microsoft.com/office/powerpoint/2010/main" val="336261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smtClean="0"/>
              <a:t>Ginette</a:t>
            </a:r>
          </a:p>
          <a:p>
            <a:pPr marL="0" marR="0" indent="0" algn="l" defTabSz="914400" rtl="0" eaLnBrk="1" fontAlgn="auto" latinLnBrk="0" hangingPunct="1">
              <a:lnSpc>
                <a:spcPct val="100000"/>
              </a:lnSpc>
              <a:spcBef>
                <a:spcPct val="0"/>
              </a:spcBef>
              <a:spcAft>
                <a:spcPct val="0"/>
              </a:spcAft>
              <a:buClrTx/>
              <a:buSzTx/>
              <a:buFontTx/>
              <a:buNone/>
              <a:defRPr/>
            </a:pPr>
            <a:endParaRPr lang="fr-CA" b="0" u="none" noProof="0" dirty="0"/>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Quelle est l’importance de tisser des liens?</a:t>
            </a:r>
            <a:r>
              <a:rPr lang="fr-CA" b="0" noProof="0" dirty="0"/>
              <a:t> </a:t>
            </a:r>
            <a:r>
              <a:rPr lang="fr-CA" b="0" u="none" noProof="0" dirty="0"/>
              <a:t>Eh bien, elle est très grande!</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(Cliquez une fois.)</a:t>
            </a:r>
          </a:p>
          <a:p>
            <a:pPr marL="0" marR="0" indent="0" algn="l" defTabSz="914400" rtl="0" eaLnBrk="1" fontAlgn="auto" latinLnBrk="0" hangingPunct="1">
              <a:lnSpc>
                <a:spcPct val="100000"/>
              </a:lnSpc>
              <a:spcBef>
                <a:spcPct val="0"/>
              </a:spcBef>
              <a:spcAft>
                <a:spcPct val="0"/>
              </a:spcAft>
              <a:buClrTx/>
              <a:buSzTx/>
              <a:buFontTx/>
              <a:buNone/>
              <a:defRPr/>
            </a:pPr>
            <a:r>
              <a:rPr lang="fr-CA" b="0" u="none" noProof="0" dirty="0"/>
              <a:t>Nous tissons des liens tout au long du programme en faisant ce qui suit :</a:t>
            </a:r>
            <a:r>
              <a:rPr lang="fr-CA" b="0" noProof="0" dirty="0"/>
              <a:t> </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pendant la séance, en faisant différentes activités, comme les retours sur l’exercice et les exercices en sous-groupes;</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entre les séances :</a:t>
            </a:r>
            <a:r>
              <a:rPr lang="fr-CA" b="0" noProof="0" dirty="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au moyen du système de jumelage, qui reste le même pendant les huit semaines;</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par l’intermédiaire de la Cohorte, en participant, posant des questions et parlant de votre expérience.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(Cliquez de nouveau, et </a:t>
            </a:r>
            <a:r>
              <a:rPr lang="fr-CA" b="1" u="none" noProof="0" dirty="0"/>
              <a:t>lisez les trois DERNIÈRES </a:t>
            </a:r>
            <a:r>
              <a:rPr lang="fr-CA" b="0" u="none" noProof="0" dirty="0"/>
              <a:t>puces de la diapositive.)</a:t>
            </a:r>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323302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r>
              <a:rPr lang="fr-CA" b="0" u="none" dirty="0" smtClean="0"/>
              <a:t>Ginette</a:t>
            </a:r>
          </a:p>
          <a:p>
            <a:pPr marL="0" indent="0">
              <a:buFont typeface="Arial" panose="020B0604020202020204" pitchFamily="34" charset="0"/>
              <a:buNone/>
            </a:pPr>
            <a:endParaRPr lang="fr-CA" b="0" u="none" dirty="0"/>
          </a:p>
          <a:p>
            <a:pPr marL="0" indent="0">
              <a:buFont typeface="Arial" panose="020B0604020202020204" pitchFamily="34" charset="0"/>
              <a:buNone/>
            </a:pPr>
            <a:r>
              <a:rPr lang="fr-CA" b="0" u="none" dirty="0"/>
              <a:t>Parlons maintenant du système de jumelage.</a:t>
            </a:r>
            <a:r>
              <a:rPr lang="fr-CA" b="0" dirty="0"/>
              <a:t> </a:t>
            </a:r>
          </a:p>
          <a:p>
            <a:pPr marL="0" indent="0">
              <a:buFont typeface="Arial" panose="020B0604020202020204" pitchFamily="34" charset="0"/>
              <a:buNone/>
            </a:pPr>
            <a:r>
              <a:rPr lang="fr-CA" b="0" u="none" dirty="0"/>
              <a:t>(Lisez la diapositive.)</a:t>
            </a:r>
          </a:p>
          <a:p>
            <a:pPr marL="0" indent="0">
              <a:buFont typeface="Arial" panose="020B0604020202020204" pitchFamily="34" charset="0"/>
              <a:buNone/>
            </a:pPr>
            <a:r>
              <a:rPr lang="fr-CA" b="0" u="none" dirty="0"/>
              <a:t>(Cliquez pour que chaque puce s’affiche.)</a:t>
            </a:r>
          </a:p>
          <a:p>
            <a:pPr marL="0" indent="0">
              <a:buFont typeface="Arial" panose="020B0604020202020204" pitchFamily="34" charset="0"/>
              <a:buNone/>
            </a:pPr>
            <a:endParaRPr lang="fr-CA" b="0" dirty="0"/>
          </a:p>
          <a:p>
            <a:pPr marL="0" indent="0">
              <a:buFont typeface="Arial" panose="020B0604020202020204" pitchFamily="34" charset="0"/>
              <a:buNone/>
            </a:pPr>
            <a:r>
              <a:rPr lang="fr-CA" b="0" u="none" dirty="0"/>
              <a:t>Vous avez tous reçu, la semaine dernière, un courriel contenant votre numéro de jumelage. Au cas où vous auriez besoin de consulter le dossier de jumelage, un lien menant à celui-ci se trouve dans l’espace de clavardage. Une fois le lien ouvert, appuyez sur « CTL – F », puis entrez votre nom ou nom de famille pour trouver vos compagnons et le numéro associé à votre jumelage.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1"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1" u="none" dirty="0"/>
              <a:t>[</a:t>
            </a:r>
            <a:r>
              <a:rPr lang="fr-FR" sz="1200" b="1" u="none" dirty="0"/>
              <a:t>Ayez le lien vers le dossier de jumelage ici, et communiquez-le MAINTENANT par clavardage.</a:t>
            </a:r>
            <a:r>
              <a:rPr lang="fr-CA" sz="1200" b="1" u="none"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201422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smtClean="0"/>
              <a:t>Ginette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Vous allez maintenant avoir l’occasion de connaître vos compagnons.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(Lisez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u="none"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(Tenir les salles de sous-groupe ouvertes pendant 10 minutes.)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Bon retour. J’espère que tout s’est bien passé pour vous…</a:t>
            </a:r>
            <a:r>
              <a:rPr lang="fr-CA" sz="1200" b="0" dirty="0"/>
              <a:t> </a:t>
            </a:r>
            <a:r>
              <a:rPr lang="fr-CA" sz="1200" b="0" u="none" dirty="0"/>
              <a:t>Passons à autre chose.</a:t>
            </a:r>
            <a:r>
              <a:rPr lang="fr-CA" sz="1200" b="0" dirty="0"/>
              <a:t> </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b="0" dirty="0"/>
          </a:p>
          <a:p>
            <a:pPr marL="0" marR="0" lvl="0" indent="0" algn="l" defTabSz="914400" rtl="0" eaLnBrk="1" fontAlgn="auto" latinLnBrk="0" hangingPunct="1">
              <a:lnSpc>
                <a:spcPct val="100000"/>
              </a:lnSpc>
              <a:spcBef>
                <a:spcPct val="0"/>
              </a:spcBef>
              <a:spcAft>
                <a:spcPct val="0"/>
              </a:spcAft>
              <a:buClrTx/>
              <a:buSzTx/>
              <a:buFontTx/>
              <a:buNone/>
              <a:defRPr/>
            </a:pPr>
            <a:r>
              <a:rPr lang="fr-CA" sz="1200" b="0" u="none" dirty="0"/>
              <a:t>[[Remarque à l’intention des traducteurs : Dans WebEx…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“breakout sessions” = “Sessions scindées”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dirty="0"/>
              <a:t>“Join Breakout Session” = “Rejoindre la session scindée”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dirty="0"/>
              <a:t>]]</a:t>
            </a:r>
          </a:p>
        </p:txBody>
      </p:sp>
      <p:sp>
        <p:nvSpPr>
          <p:cNvPr id="4" name="Slide Number Placeholder 3"/>
          <p:cNvSpPr>
            <a:spLocks noGrp="1"/>
          </p:cNvSpPr>
          <p:nvPr>
            <p:ph type="sldNum" sz="quarter" idx="10"/>
          </p:nvPr>
        </p:nvSpPr>
        <p:spPr/>
        <p:txBody>
          <a:bodyPr/>
          <a:lstStyle/>
          <a:p>
            <a:fld id="{C6C9EB95-B0B3-48AB-917D-E5E386E0913A}" type="slidenum">
              <a:rPr lang="fr-CA" smtClean="0"/>
              <a:t>15</a:t>
            </a:fld>
            <a:endParaRPr lang="fr-CA" dirty="0"/>
          </a:p>
        </p:txBody>
      </p:sp>
    </p:spTree>
    <p:extLst>
      <p:ext uri="{BB962C8B-B14F-4D97-AF65-F5344CB8AC3E}">
        <p14:creationId xmlns:p14="http://schemas.microsoft.com/office/powerpoint/2010/main" val="1218907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Alejandro</a:t>
            </a:r>
          </a:p>
          <a:p>
            <a:endParaRPr lang="fr-CA" dirty="0"/>
          </a:p>
          <a:p>
            <a:r>
              <a:rPr lang="fr-CA" u="none" dirty="0"/>
              <a:t>(Lisez les puces principales de la diapositive.)</a:t>
            </a:r>
          </a:p>
          <a:p>
            <a:r>
              <a:rPr lang="fr-CA" u="none" dirty="0"/>
              <a:t>(Après avoir lu les puces principales)</a:t>
            </a:r>
          </a:p>
          <a:p>
            <a:r>
              <a:rPr lang="fr-CA" u="none" dirty="0"/>
              <a:t>Les prochaines diapositives vous montreront comment faire l’exercice de prise de conscience du corps.</a:t>
            </a:r>
          </a:p>
          <a:p>
            <a:endParaRPr lang="fr-CA" u="none" dirty="0"/>
          </a:p>
          <a:p>
            <a:r>
              <a:rPr lang="fr-CA" u="none" dirty="0"/>
              <a:t>Ressources…</a:t>
            </a:r>
          </a:p>
          <a:p>
            <a:pPr marL="171450" indent="-171450">
              <a:buFont typeface="Arial" panose="020B0604020202020204" pitchFamily="34" charset="0"/>
              <a:buChar char="•"/>
            </a:pPr>
            <a:r>
              <a:rPr lang="fr-CA" dirty="0"/>
              <a:t>Prise de conscience du corp 4 min - </a:t>
            </a:r>
            <a:r>
              <a:rPr lang="en-US" dirty="0">
                <a:hlinkClick r:id="rId3"/>
              </a:rPr>
              <a:t>https://www.youtube.com/watch?v=axLwfzvroNc</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u="none" dirty="0"/>
              <a:t>5 min - </a:t>
            </a:r>
            <a:r>
              <a:rPr lang="fr-CA" sz="1200" u="none" dirty="0">
                <a:hlinkClick r:id="rId4"/>
              </a:rPr>
              <a:t>https://www.youtube.com/watch?v=KKC_xj1US20</a:t>
            </a:r>
            <a:endParaRPr lang="fr-CA" sz="1200"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u="none" dirty="0"/>
              <a:t>Prise de conscience du corps 8 min - </a:t>
            </a:r>
            <a:r>
              <a:rPr lang="fr-CA" sz="1200" u="none" dirty="0">
                <a:hlinkClick r:id="rId5"/>
              </a:rPr>
              <a:t>https://lifeisnow.ca/sections/etape-3-conscience-du-corps/</a:t>
            </a:r>
            <a:r>
              <a:rPr lang="fr-CA" sz="1200" u="none"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P</a:t>
            </a:r>
            <a:r>
              <a:rPr lang="fr-CA" u="none" dirty="0"/>
              <a:t>rise de conscience du corps </a:t>
            </a:r>
            <a:r>
              <a:rPr lang="fr-CA" sz="1200" dirty="0"/>
              <a:t>10 min - </a:t>
            </a:r>
            <a:r>
              <a:rPr lang="fr-CA" sz="1200" dirty="0">
                <a:hlinkClick r:id="rId6"/>
              </a:rPr>
              <a:t>https://www.youtube.com/watch?v=41ZPeynQGj0</a:t>
            </a:r>
            <a:r>
              <a:rPr lang="fr-CA" sz="1200" dirty="0"/>
              <a:t> </a:t>
            </a:r>
          </a:p>
          <a:p>
            <a:endParaRPr lang="fr-CA" u="none" dirty="0"/>
          </a:p>
        </p:txBody>
      </p:sp>
      <p:sp>
        <p:nvSpPr>
          <p:cNvPr id="4" name="Slide Number Placeholder 3"/>
          <p:cNvSpPr>
            <a:spLocks noGrp="1"/>
          </p:cNvSpPr>
          <p:nvPr>
            <p:ph type="sldNum" sz="quarter" idx="10"/>
          </p:nvPr>
        </p:nvSpPr>
        <p:spPr/>
        <p:txBody>
          <a:bodyPr/>
          <a:lstStyle/>
          <a:p>
            <a:fld id="{C6C9EB95-B0B3-48AB-917D-E5E386E0913A}" type="slidenum">
              <a:rPr lang="fr-CA" smtClean="0"/>
              <a:t>16</a:t>
            </a:fld>
            <a:endParaRPr lang="fr-CA" dirty="0"/>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smtClean="0"/>
              <a:t>Alejandro </a:t>
            </a:r>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17</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smtClean="0"/>
              <a:t>Alejandro (Carmen)</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smtClean="0"/>
          </a:p>
          <a:p>
            <a:r>
              <a:rPr lang="fr-CA" u="none" dirty="0" smtClean="0"/>
              <a:t>Pour </a:t>
            </a:r>
            <a:r>
              <a:rPr lang="fr-CA" u="none" dirty="0"/>
              <a:t>commencer, faisons un exercice de pleine conscience.</a:t>
            </a:r>
          </a:p>
          <a:p>
            <a:r>
              <a:rPr lang="fr-CA" sz="1200" u="none" dirty="0"/>
              <a:t>Si vous n’avez jamais fait l’exercice, profitez de l’occasion pour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7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Alejandro (Carmen)</a:t>
            </a:r>
            <a:endParaRPr lang="fr-CA" u="none" noProof="0" dirty="0" smtClean="0"/>
          </a:p>
          <a:p>
            <a:endParaRPr lang="fr-CA" noProof="0" dirty="0"/>
          </a:p>
          <a:p>
            <a:r>
              <a:rPr lang="fr-CA" u="none" noProof="0" dirty="0"/>
              <a:t>(Un clic)</a:t>
            </a:r>
          </a:p>
          <a:p>
            <a:r>
              <a:rPr lang="fr-CA" u="none" noProof="0" dirty="0"/>
              <a:t>Avant de faire un retour sur l’exercice en petits groupes, nous allons permettre à quelques personnes (disons trois ou quatre, selon l’heure) de prendre la parole en séance plénière.</a:t>
            </a:r>
          </a:p>
          <a:p>
            <a:r>
              <a:rPr lang="fr-CA" u="none" noProof="0" dirty="0"/>
              <a:t>(Lisez la diapositive… et donnez le microphone à trois ou quatre personnes.)</a:t>
            </a:r>
          </a:p>
          <a:p>
            <a:endParaRPr lang="fr-CA" noProof="0" dirty="0"/>
          </a:p>
          <a:p>
            <a:r>
              <a:rPr lang="fr-CA" u="none" noProof="0" dirty="0"/>
              <a:t>(Dernier clic)</a:t>
            </a:r>
          </a:p>
          <a:p>
            <a:r>
              <a:rPr lang="fr-CA" u="none" noProof="0" dirty="0"/>
              <a:t>Il est maintenant temps de faire un retour sur l’exercice… (Lisez la diapositive</a:t>
            </a:r>
            <a:r>
              <a:rPr lang="fr-CA" u="none" noProof="0" dirty="0" smtClean="0"/>
              <a:t>.)</a:t>
            </a:r>
          </a:p>
          <a:p>
            <a:endParaRPr lang="fr-CA" u="none" noProof="0" dirty="0" smtClean="0"/>
          </a:p>
          <a:p>
            <a:r>
              <a:rPr lang="fr-FR" u="none" noProof="0" dirty="0" smtClean="0"/>
              <a:t>Et nous reviendrons en plénière pour répondre à vos questions</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tabLst/>
              <a:defRPr/>
            </a:pPr>
            <a:r>
              <a:rPr lang="fr-CA" u="none" dirty="0" smtClean="0"/>
              <a:t>Ginette (Carmen)</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smtClean="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smtClean="0">
                <a:solidFill>
                  <a:srgbClr val="0070C0"/>
                </a:solidFill>
              </a:rPr>
              <a:t>Lien </a:t>
            </a:r>
            <a:r>
              <a:rPr lang="fr-CA" b="1" i="1" u="none" noProof="0" dirty="0">
                <a:solidFill>
                  <a:srgbClr val="0070C0"/>
                </a:solidFill>
              </a:rPr>
              <a:t>a ouvrir:</a:t>
            </a:r>
          </a:p>
          <a:p>
            <a:pPr marL="171450" indent="-171450">
              <a:buFont typeface="Arial" panose="020B0604020202020204" pitchFamily="34" charset="0"/>
              <a:buChar char="•"/>
            </a:pPr>
            <a:r>
              <a:rPr lang="fr-CA" u="none" dirty="0"/>
              <a:t>https://wiki.gccollab.ca/MCLD-DLCP </a:t>
            </a:r>
          </a:p>
          <a:p>
            <a:pPr marL="171450" indent="-171450">
              <a:buFont typeface="Arial" panose="020B0604020202020204" pitchFamily="34" charset="0"/>
              <a:buChar char="•"/>
            </a:pPr>
            <a:r>
              <a:rPr lang="fr-CA" u="none" dirty="0"/>
              <a:t>https://gccollab.ca/groups/profile/7978973/mcld-program-cohort-cop-coi-program-dlpc-cohorte-cdp-et-cdi</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i="1" u="none" noProof="0" dirty="0">
                <a:solidFill>
                  <a:srgbClr val="0070C0"/>
                </a:solidFill>
              </a:rPr>
              <a:t>https://wiki.gccollab.ca/images/a/a1/DLCP_programme_franc%C3%A7ais_2022_-_System_jumelage.xlsx</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b="1" i="1" u="none" noProof="0" dirty="0">
              <a:solidFill>
                <a:srgbClr val="0070C0"/>
              </a:solidFill>
            </a:endParaRP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1" i="1" u="none" noProof="0" dirty="0">
                <a:solidFill>
                  <a:srgbClr val="0070C0"/>
                </a:solidFill>
              </a:rPr>
              <a:t>Carmen</a:t>
            </a:r>
          </a:p>
          <a:p>
            <a:r>
              <a:rPr lang="fr-CA" b="1" u="none" noProof="0" dirty="0"/>
              <a:t>15 minutes avant le début</a:t>
            </a:r>
            <a:r>
              <a:rPr lang="fr-CA" u="none" noProof="0" dirty="0"/>
              <a:t>, l’Aîné et les principaux responsables se rendent dans une pièce privée et ont une conversation privée.</a:t>
            </a:r>
          </a:p>
          <a:p>
            <a:pPr marL="0" marR="0" lvl="0" indent="0" algn="l" defTabSz="914400" rtl="0" eaLnBrk="1" fontAlgn="auto" latinLnBrk="0" hangingPunct="1">
              <a:lnSpc>
                <a:spcPct val="100000"/>
              </a:lnSpc>
              <a:spcBef>
                <a:spcPct val="0"/>
              </a:spcBef>
              <a:spcAft>
                <a:spcPct val="0"/>
              </a:spcAft>
              <a:buClrTx/>
              <a:buSzTx/>
              <a:buFontTx/>
              <a:buNone/>
              <a:defRPr/>
            </a:pPr>
            <a:r>
              <a:rPr lang="fr-CA" b="1" u="none" noProof="0" dirty="0"/>
              <a:t>Avant de montrer l’écran aux participants</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Démarrez l’enregistrement.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Dites bonjour à tout le monde.</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Reconnaissance des terres </a:t>
            </a:r>
            <a:r>
              <a:rPr lang="fr-CA" b="1" u="none" noProof="0" dirty="0"/>
              <a:t>(peut devoir être mise à jour)</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Anichinabés, dans la région de la capitale nationale (RCN).</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FR" sz="12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200" dirty="0">
                <a:solidFill>
                  <a:srgbClr val="FFFFFF"/>
                </a:solidFill>
                <a:effectLst/>
                <a:latin typeface="-apple-system"/>
              </a:rPr>
              <a:t>ville de Kingsville (Ontario), sur le territoire traditionnel des peuples Caldwell, </a:t>
            </a:r>
            <a:r>
              <a:rPr lang="fr-FR" sz="1200" dirty="0" err="1">
                <a:solidFill>
                  <a:srgbClr val="FFFFFF"/>
                </a:solidFill>
                <a:effectLst/>
                <a:latin typeface="-apple-system"/>
              </a:rPr>
              <a:t>Anishinabewaki</a:t>
            </a:r>
            <a:r>
              <a:rPr lang="fr-FR" sz="1200" dirty="0">
                <a:solidFill>
                  <a:srgbClr val="FFFFFF"/>
                </a:solidFill>
                <a:effectLst/>
                <a:latin typeface="-apple-system"/>
              </a:rPr>
              <a:t>, </a:t>
            </a:r>
            <a:r>
              <a:rPr lang="fr-FR" sz="1200" dirty="0" err="1">
                <a:solidFill>
                  <a:srgbClr val="FFFFFF"/>
                </a:solidFill>
                <a:effectLst/>
                <a:latin typeface="-apple-system"/>
              </a:rPr>
              <a:t>Attiwonderonk</a:t>
            </a:r>
            <a:r>
              <a:rPr lang="fr-FR" sz="1200" dirty="0">
                <a:solidFill>
                  <a:srgbClr val="FFFFFF"/>
                </a:solidFill>
                <a:effectLst/>
                <a:latin typeface="-apple-system"/>
              </a:rPr>
              <a:t>, </a:t>
            </a:r>
            <a:r>
              <a:rPr lang="fr-FR" sz="1200" dirty="0" err="1">
                <a:solidFill>
                  <a:srgbClr val="FFFFFF"/>
                </a:solidFill>
                <a:effectLst/>
                <a:latin typeface="-apple-system"/>
              </a:rPr>
              <a:t>Myaamia</a:t>
            </a:r>
            <a:r>
              <a:rPr lang="fr-FR" sz="1200" dirty="0">
                <a:solidFill>
                  <a:srgbClr val="FFFFFF"/>
                </a:solidFill>
                <a:effectLst/>
                <a:latin typeface="-apple-system"/>
              </a:rPr>
              <a:t> et Mississauga. Je vous encourage à réfléchir sur le territoire traditionnel depuis lequel vous vous connectez.</a:t>
            </a:r>
            <a:endParaRPr lang="fr-CA" b="1"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b="0" u="none" noProof="0" dirty="0"/>
              <a:t>Présentez l’Aîné  </a:t>
            </a:r>
            <a:r>
              <a:rPr lang="fr-CA" b="1" u="none" noProof="0" dirty="0"/>
              <a:t>(ayez la présentation sous la main).</a:t>
            </a:r>
            <a:endParaRPr lang="fr-CA" b="0" u="none" noProof="0" dirty="0"/>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L'aîné Gros-Louis fait partie du Cercle des sages de la nation Huronne-Wendat et vit à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Wendake</a:t>
            </a:r>
            <a:r>
              <a:rPr lang="fr-CA" sz="1800" dirty="0">
                <a:effectLst/>
                <a:latin typeface="Calibri" panose="020F0502020204030204" pitchFamily="34" charset="0"/>
                <a:ea typeface="Calibri" panose="020F0502020204030204" pitchFamily="34" charset="0"/>
                <a:cs typeface="Times New Roman" panose="02020603050405020304" pitchFamily="18" charset="0"/>
              </a:rPr>
              <a:t>. Après avoir été mécanicien pendant plusieurs années, il décide de faire le grand saut et de vivre sa culture et ce, depuis 30 ans. </a:t>
            </a:r>
            <a:r>
              <a:rPr lang="fr-FR" sz="1800" dirty="0">
                <a:effectLst/>
                <a:latin typeface="Calibri" panose="020F0502020204030204" pitchFamily="34" charset="0"/>
                <a:ea typeface="Calibri" panose="020F0502020204030204" pitchFamily="34" charset="0"/>
                <a:cs typeface="Times New Roman" panose="02020603050405020304" pitchFamily="18" charset="0"/>
              </a:rPr>
              <a:t>Aujourd'hui, il est reconnu comme un aîné par différentes nations à travers le Canada ainsi que comme un homme sage dans sa communauté. Les connaissances et l'expertise de l'Aîné Gros-Louis sont sollicitées pour des séances de sensibilisation culturelle des Premières Nations auprès de divers organismes, qu'il s'agisse d'entreprises, d'écoles ou du gouvernement. Sa contribution à la Fondation autochtone de guérison est importante.</a:t>
            </a: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En 2010, l’Aîné Gros-Louis a reçu un certificat de reconnaissance pour le remercier de sa mise-en-œuvre des principes de la justice réparatrice alors qu’il dédie plusieurs décennies à aider des pairs autochtones dans leur chemin de guérison au sein d’établissements correctionnels fédéraux.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0"/>
              </a:spcAft>
              <a:buFont typeface="Symbol" panose="05050102010706020507" pitchFamily="18" charset="2"/>
              <a:buChar char=""/>
            </a:pPr>
            <a:r>
              <a:rPr lang="fr-CA" sz="1800" dirty="0">
                <a:effectLst/>
                <a:latin typeface="Calibri" panose="020F0502020204030204" pitchFamily="34" charset="0"/>
                <a:ea typeface="Calibri" panose="020F0502020204030204" pitchFamily="34" charset="0"/>
                <a:cs typeface="Times New Roman" panose="02020603050405020304" pitchFamily="18" charset="0"/>
              </a:rPr>
              <a:t>Je passe maintenant avec humilité la parole à l'aîné Gros-Louis et je vous remercie pour votre présence parmi nous aujourd’hui</a:t>
            </a:r>
          </a:p>
          <a:p>
            <a:endParaRPr lang="fr-CA" b="0" u="none"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Remerciez l’Aîné de sa présence.</a:t>
            </a:r>
            <a:endParaRPr lang="fr-CA" noProof="0" dirty="0"/>
          </a:p>
          <a:p>
            <a:pPr marL="0" indent="0">
              <a:buFont typeface="Arial" panose="020B0604020202020204" pitchFamily="34" charset="0"/>
              <a:buNone/>
            </a:pPr>
            <a:endParaRPr lang="fr-CA" noProof="0" dirty="0"/>
          </a:p>
          <a:p>
            <a:pPr marL="0" indent="0">
              <a:buFont typeface="Arial" panose="020B0604020202020204" pitchFamily="34" charset="0"/>
              <a:buNone/>
            </a:pPr>
            <a:r>
              <a:rPr lang="fr-CA" u="none" noProof="0" dirty="0"/>
              <a:t> : Instructions</a:t>
            </a:r>
            <a:endParaRPr lang="fr-CA" noProof="0" dirty="0"/>
          </a:p>
          <a:p>
            <a:pPr marL="0" marR="0" lvl="0" indent="0" algn="l" defTabSz="914400" rtl="0" eaLnBrk="1" fontAlgn="auto" latinLnBrk="0" hangingPunct="1">
              <a:lnSpc>
                <a:spcPct val="100000"/>
              </a:lnSpc>
              <a:spcBef>
                <a:spcPct val="0"/>
              </a:spcBef>
              <a:spcAft>
                <a:spcPct val="0"/>
              </a:spcAft>
              <a:buClrTx/>
              <a:buSzTx/>
              <a:buFontTx/>
              <a:buNone/>
              <a:defRPr/>
            </a:pPr>
            <a:r>
              <a:rPr lang="fr-FR" u="none" noProof="0" dirty="0"/>
              <a:t>Les webcams sont les bienvenues, mais svp a</a:t>
            </a:r>
            <a:r>
              <a:rPr lang="fr-CA" u="none" noProof="0" dirty="0" err="1"/>
              <a:t>bstenez</a:t>
            </a:r>
            <a:r>
              <a:rPr lang="fr-CA" u="none" noProof="0" dirty="0"/>
              <a:t>-vous de manger pendant que votre caméra Web est allumée.</a:t>
            </a:r>
          </a:p>
          <a:p>
            <a:r>
              <a:rPr lang="fr-CA" u="none" noProof="0" dirty="0"/>
              <a:t>N’oubliez pas de vous déconnecter du RPV (« VPN » en anglais) pour que la transmission soit meilleure.</a:t>
            </a:r>
          </a:p>
          <a:p>
            <a:r>
              <a:rPr lang="fr-CA" u="none" noProof="0" dirty="0"/>
              <a:t>Les séances sont enregistrées.</a:t>
            </a:r>
          </a:p>
          <a:p>
            <a:pPr marL="171450" lvl="0"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171450" lvl="0" indent="-171450">
              <a:buFont typeface="Arial" panose="020B0604020202020204" pitchFamily="34" charset="0"/>
              <a:buChar char="•"/>
            </a:pPr>
            <a:r>
              <a:rPr lang="fr-CA" u="none" noProof="0" dirty="0"/>
              <a:t>Les salles de sous-groupe ne sont pas enregistrées; donc, ce qui est dit en petits groupes n’en sort pas.</a:t>
            </a:r>
          </a:p>
          <a:p>
            <a:pPr marL="171450" lvl="0" indent="-171450">
              <a:buFont typeface="Arial" panose="020B0604020202020204" pitchFamily="34" charset="0"/>
              <a:buChar char="•"/>
            </a:pPr>
            <a:r>
              <a:rPr lang="fr-CA" u="none" noProof="0" dirty="0"/>
              <a:t>L’enregistrement est par ailleurs très utile au cas où vous manqueriez une séance, et</a:t>
            </a:r>
          </a:p>
          <a:p>
            <a:pPr marL="171450" lvl="0" indent="-171450">
              <a:buFont typeface="Arial" panose="020B0604020202020204" pitchFamily="34" charset="0"/>
              <a:buChar char="•"/>
            </a:pPr>
            <a:r>
              <a:rPr lang="fr-FR" u="none" noProof="0" dirty="0"/>
              <a:t>La responsabilité de participer à ce programme repose sur l'individu et le système de jumelage</a:t>
            </a:r>
            <a:endParaRPr lang="fr-CA" u="none" noProof="0" dirty="0"/>
          </a:p>
          <a:p>
            <a:pPr marL="171450" lvl="0" indent="-171450">
              <a:buFont typeface="Arial" panose="020B0604020202020204" pitchFamily="34" charset="0"/>
              <a:buChar char="•"/>
            </a:pP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Ensuite, débutez la mise en commun de l’écran, puis lisez la diapositive.</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fr-CA" u="none"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Ressources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noProof="0" dirty="0"/>
              <a:t>https://astronova.fr/carl-sagan-poussieres-detoiles/</a:t>
            </a:r>
            <a:r>
              <a:rPr lang="fr-CA" u="none" noProof="0" dirty="0"/>
              <a:t>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1721791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u="none" dirty="0" smtClean="0"/>
              <a:t>Alejandro (Carmen)</a:t>
            </a:r>
          </a:p>
          <a:p>
            <a:endParaRPr lang="fr-CA" u="none" dirty="0"/>
          </a:p>
          <a:p>
            <a:r>
              <a:rPr lang="fr-CA" u="none" dirty="0"/>
              <a:t>Je vous souhaite du bonheur.</a:t>
            </a:r>
          </a:p>
        </p:txBody>
      </p:sp>
      <p:sp>
        <p:nvSpPr>
          <p:cNvPr id="4" name="Slide Number Placeholder 3"/>
          <p:cNvSpPr>
            <a:spLocks noGrp="1"/>
          </p:cNvSpPr>
          <p:nvPr>
            <p:ph type="sldNum" sz="quarter" idx="10"/>
          </p:nvPr>
        </p:nvSpPr>
        <p:spPr/>
        <p:txBody>
          <a:bodyPr/>
          <a:lstStyle/>
          <a:p>
            <a:fld id="{C6C9EB95-B0B3-48AB-917D-E5E386E0913A}" type="slidenum">
              <a:rPr lang="fr-CA" smtClean="0"/>
              <a:t>20</a:t>
            </a:fld>
            <a:endParaRPr lang="fr-CA" dirty="0"/>
          </a:p>
        </p:txBody>
      </p:sp>
    </p:spTree>
    <p:extLst>
      <p:ext uri="{BB962C8B-B14F-4D97-AF65-F5344CB8AC3E}">
        <p14:creationId xmlns:p14="http://schemas.microsoft.com/office/powerpoint/2010/main" val="265579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2500" lnSpcReduction="20000"/>
          </a:bodyPr>
          <a:lstStyle/>
          <a:p>
            <a:pPr marL="0" marR="0" lvl="0" indent="0" algn="l" defTabSz="933126" rtl="0" eaLnBrk="1" fontAlgn="auto" latinLnBrk="0" hangingPunct="1">
              <a:lnSpc>
                <a:spcPct val="100000"/>
              </a:lnSpc>
              <a:spcBef>
                <a:spcPts val="0"/>
              </a:spcBef>
              <a:spcAft>
                <a:spcPts val="0"/>
              </a:spcAft>
              <a:buClrTx/>
              <a:buSzTx/>
              <a:buFontTx/>
              <a:buNone/>
              <a:tabLst/>
              <a:defRPr/>
            </a:pPr>
            <a:r>
              <a:rPr lang="fr-CA" u="none" dirty="0" smtClean="0"/>
              <a:t>Ginette (Carmen)</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smtClean="0"/>
              <a:t>Expiration</a:t>
            </a:r>
          </a:p>
          <a:p>
            <a:pPr marL="628650" lvl="1" indent="-171450">
              <a:buFont typeface="Arial" panose="020B0604020202020204" pitchFamily="34" charset="0"/>
              <a:buChar char="•"/>
            </a:pPr>
            <a:r>
              <a:rPr lang="fr-CA" dirty="0" smtClean="0"/>
              <a:t>S’asseoir </a:t>
            </a:r>
            <a:r>
              <a:rPr lang="fr-CA" u="none" dirty="0" smtClean="0"/>
              <a:t>le plus confortablement possible dans une position droite.</a:t>
            </a:r>
          </a:p>
          <a:p>
            <a:pPr marL="628650" lvl="1" indent="-171450">
              <a:buFont typeface="Arial" panose="020B0604020202020204" pitchFamily="34" charset="0"/>
              <a:buChar char="•"/>
            </a:pPr>
            <a:r>
              <a:rPr lang="fr-CA" u="none" dirty="0" smtClean="0"/>
              <a:t>Fermer les yeux ou les fermer à moitié vous aidera à faire l’exercice.</a:t>
            </a:r>
          </a:p>
          <a:p>
            <a:pPr marL="628650" lvl="1" indent="-171450">
              <a:buFont typeface="Arial" panose="020B0604020202020204" pitchFamily="34" charset="0"/>
              <a:buChar char="•"/>
            </a:pPr>
            <a:r>
              <a:rPr lang="fr-CA" u="none" dirty="0" smtClean="0"/>
              <a:t>Ne pas se préoccuper du temps.</a:t>
            </a:r>
          </a:p>
          <a:p>
            <a:pPr marL="628650" lvl="1" indent="-171450">
              <a:buFont typeface="Arial" panose="020B0604020202020204" pitchFamily="34" charset="0"/>
              <a:buChar char="•"/>
            </a:pPr>
            <a:r>
              <a:rPr lang="fr-CA" u="none" dirty="0" smtClean="0"/>
              <a:t>Prendre une minute, seulement une minute…</a:t>
            </a:r>
          </a:p>
          <a:p>
            <a:pPr marL="628650" lvl="1" indent="-171450">
              <a:buFont typeface="Arial" panose="020B0604020202020204" pitchFamily="34" charset="0"/>
              <a:buChar char="•"/>
            </a:pPr>
            <a:r>
              <a:rPr lang="fr-CA" dirty="0" smtClean="0"/>
              <a:t>… p</a:t>
            </a:r>
            <a:r>
              <a:rPr lang="fr-CA" u="none" dirty="0" smtClean="0"/>
              <a:t>our respirer, juste pour respirer.</a:t>
            </a:r>
          </a:p>
          <a:p>
            <a:pPr marL="628650" lvl="1" indent="-171450">
              <a:buFont typeface="Arial" panose="020B0604020202020204" pitchFamily="34" charset="0"/>
              <a:buChar char="•"/>
            </a:pPr>
            <a:r>
              <a:rPr lang="fr-CA" u="none" dirty="0" smtClean="0"/>
              <a:t>C’est simple.</a:t>
            </a:r>
          </a:p>
          <a:p>
            <a:pPr marL="628650" lvl="1" indent="-171450">
              <a:buFont typeface="Arial" panose="020B0604020202020204" pitchFamily="34" charset="0"/>
              <a:buChar char="•"/>
            </a:pPr>
            <a:r>
              <a:rPr lang="fr-CA" u="none" dirty="0" smtClean="0"/>
              <a:t>Je vous ferai signe lorsque la minute se sera écoulée.</a:t>
            </a:r>
          </a:p>
          <a:p>
            <a:pPr marL="628650" lvl="1" indent="-171450">
              <a:buFont typeface="Arial" panose="020B0604020202020204" pitchFamily="34" charset="0"/>
              <a:buChar char="•"/>
            </a:pPr>
            <a:r>
              <a:rPr lang="fr-CA" u="none" dirty="0" smtClean="0"/>
              <a:t>Continuer simplement à se concentrer sur sa respiration.</a:t>
            </a:r>
          </a:p>
          <a:p>
            <a:endParaRPr lang="fr-CA" u="none"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86107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50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u="none" dirty="0" smtClean="0"/>
              <a:t>Ginette (Carmen)</a:t>
            </a:r>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endParaRPr lang="fr-CA" sz="1200" dirty="0"/>
          </a:p>
          <a:p>
            <a:pPr marL="0" lvl="0" indent="0">
              <a:spcAft>
                <a:spcPts val="600"/>
              </a:spcAft>
              <a:buFont typeface="Arial" panose="020B0604020202020204" pitchFamily="34" charset="0"/>
              <a:buNone/>
            </a:pPr>
            <a:r>
              <a:rPr lang="fr-CA" sz="1200" dirty="0"/>
              <a:t>And if </a:t>
            </a:r>
            <a:r>
              <a:rPr lang="fr-CA" sz="1200" dirty="0" err="1"/>
              <a:t>you</a:t>
            </a:r>
            <a:r>
              <a:rPr lang="fr-CA" sz="1200" dirty="0"/>
              <a:t> </a:t>
            </a:r>
            <a:r>
              <a:rPr lang="fr-CA" sz="1200" dirty="0" err="1"/>
              <a:t>feel</a:t>
            </a:r>
            <a:r>
              <a:rPr lang="fr-CA" sz="1200" dirty="0"/>
              <a:t> like </a:t>
            </a:r>
            <a:r>
              <a:rPr lang="fr-CA" sz="1200" dirty="0" err="1"/>
              <a:t>mentioning</a:t>
            </a:r>
            <a:r>
              <a:rPr lang="fr-CA" sz="1200" dirty="0"/>
              <a:t> the </a:t>
            </a:r>
            <a:r>
              <a:rPr lang="fr-CA" sz="1200" dirty="0" err="1"/>
              <a:t>following</a:t>
            </a:r>
            <a:r>
              <a:rPr lang="fr-CA" sz="1200" dirty="0"/>
              <a:t>, or </a:t>
            </a:r>
            <a:r>
              <a:rPr lang="fr-CA" sz="1200" dirty="0" err="1"/>
              <a:t>just</a:t>
            </a:r>
            <a:r>
              <a:rPr lang="fr-CA" sz="1200" dirty="0"/>
              <a:t> </a:t>
            </a:r>
            <a:r>
              <a:rPr lang="fr-CA" sz="1200" dirty="0" err="1"/>
              <a:t>skipping</a:t>
            </a:r>
            <a:r>
              <a:rPr lang="fr-CA" sz="1200" dirty="0"/>
              <a:t> </a:t>
            </a:r>
            <a:r>
              <a:rPr lang="fr-CA" sz="1200" dirty="0" err="1"/>
              <a:t>it</a:t>
            </a:r>
            <a:r>
              <a:rPr lang="fr-CA" sz="1200" dirty="0"/>
              <a:t> </a:t>
            </a:r>
            <a:r>
              <a:rPr lang="fr-CA" sz="1200" dirty="0" err="1"/>
              <a:t>altogether</a:t>
            </a:r>
            <a:endParaRPr lang="fr-CA" sz="1200" dirty="0"/>
          </a:p>
          <a:p>
            <a:pPr marL="0" lvl="0" indent="0">
              <a:spcAft>
                <a:spcPts val="600"/>
              </a:spcAft>
              <a:buFont typeface="Arial" panose="020B0604020202020204" pitchFamily="34" charset="0"/>
              <a:buNone/>
            </a:pPr>
            <a:endParaRPr lang="fr-CA" sz="1200" dirty="0" smtClean="0"/>
          </a:p>
          <a:p>
            <a:pPr marL="171450" lvl="0" indent="-171450">
              <a:spcAft>
                <a:spcPts val="600"/>
              </a:spcAft>
              <a:buFont typeface="Arial" panose="020B0604020202020204" pitchFamily="34" charset="0"/>
              <a:buChar char="•"/>
            </a:pPr>
            <a:r>
              <a:rPr lang="fr-FR" u="none" dirty="0" smtClean="0"/>
              <a:t>Ce programme est livré avec le soutien d’animateurs de divers ministères/organismes gouvernementaux, notamment :</a:t>
            </a:r>
            <a:endParaRPr lang="fr-CA" sz="1200" b="0" u="none" dirty="0"/>
          </a:p>
          <a:p>
            <a:pPr marL="914400" lvl="1" indent="-457200">
              <a:spcBef>
                <a:spcPts val="600"/>
              </a:spcBef>
              <a:buFont typeface="Arial" panose="020B0604020202020204" pitchFamily="34" charset="0"/>
              <a:buChar char="•"/>
            </a:pPr>
            <a:r>
              <a:rPr lang="fr-FR" sz="2800" b="1" dirty="0">
                <a:solidFill>
                  <a:schemeClr val="tx1"/>
                </a:solidFill>
              </a:rPr>
              <a:t>Gouverneure Générale du Canada (GG),</a:t>
            </a:r>
          </a:p>
          <a:p>
            <a:pPr marL="914400" lvl="1" indent="-457200">
              <a:spcBef>
                <a:spcPts val="600"/>
              </a:spcBef>
              <a:buFont typeface="Arial" panose="020B0604020202020204" pitchFamily="34" charset="0"/>
              <a:buChar char="•"/>
            </a:pPr>
            <a:r>
              <a:rPr lang="fr-FR" sz="2800" b="1" dirty="0">
                <a:solidFill>
                  <a:schemeClr val="tx1"/>
                </a:solidFill>
              </a:rPr>
              <a:t>Parcs Canada (PC),</a:t>
            </a:r>
          </a:p>
          <a:p>
            <a:pPr marL="914400" lvl="1" indent="-457200">
              <a:spcBef>
                <a:spcPts val="600"/>
              </a:spcBef>
              <a:buFont typeface="Arial" panose="020B0604020202020204" pitchFamily="34" charset="0"/>
              <a:buChar char="•"/>
            </a:pPr>
            <a:r>
              <a:rPr lang="fr-FR" sz="2800" b="1" dirty="0">
                <a:solidFill>
                  <a:schemeClr val="tx1"/>
                </a:solidFill>
              </a:rPr>
              <a:t>Service Canada,</a:t>
            </a:r>
          </a:p>
          <a:p>
            <a:pPr marL="914400" lvl="1" indent="-457200">
              <a:spcBef>
                <a:spcPts val="600"/>
              </a:spcBef>
              <a:buFont typeface="Arial" panose="020B0604020202020204" pitchFamily="34" charset="0"/>
              <a:buChar char="•"/>
            </a:pPr>
            <a:r>
              <a:rPr lang="fr-FR" sz="2800" b="1" dirty="0">
                <a:solidFill>
                  <a:schemeClr val="tx1"/>
                </a:solidFill>
              </a:rPr>
              <a:t>Centre d’analyse des opérations et </a:t>
            </a:r>
            <a:br>
              <a:rPr lang="fr-FR" sz="2800" b="1" dirty="0">
                <a:solidFill>
                  <a:schemeClr val="tx1"/>
                </a:solidFill>
              </a:rPr>
            </a:br>
            <a:r>
              <a:rPr lang="fr-FR" sz="2800" b="1" dirty="0">
                <a:solidFill>
                  <a:schemeClr val="tx1"/>
                </a:solidFill>
              </a:rPr>
              <a:t>déclarations financières du Canada (CANAFE)</a:t>
            </a:r>
          </a:p>
          <a:p>
            <a:pPr marL="914400" lvl="1" indent="-457200">
              <a:spcBef>
                <a:spcPts val="600"/>
              </a:spcBef>
              <a:buFont typeface="Arial" panose="020B0604020202020204" pitchFamily="34" charset="0"/>
              <a:buChar char="•"/>
            </a:pPr>
            <a:r>
              <a:rPr lang="fr-FR" sz="2800" b="1" dirty="0">
                <a:solidFill>
                  <a:schemeClr val="tx1"/>
                </a:solidFill>
              </a:rPr>
              <a:t>Emploi et Développement social Canada (EDSC), et</a:t>
            </a:r>
          </a:p>
          <a:p>
            <a:pPr marL="914400" lvl="1" indent="-457200">
              <a:spcBef>
                <a:spcPts val="600"/>
              </a:spcBef>
              <a:buFont typeface="Arial" panose="020B0604020202020204" pitchFamily="34" charset="0"/>
              <a:buChar char="•"/>
            </a:pPr>
            <a:r>
              <a:rPr lang="fr-FR" sz="2800" b="1" dirty="0">
                <a:solidFill>
                  <a:schemeClr val="tx1"/>
                </a:solidFill>
              </a:rPr>
              <a:t>Services publics et Approvisionnement Canada (SPAC)</a:t>
            </a:r>
            <a:endParaRPr lang="fr-FR" b="1" i="0" dirty="0">
              <a:solidFill>
                <a:srgbClr val="333333"/>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4</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CA" u="none" dirty="0" smtClean="0"/>
              <a:t>Ginette (Carmen)</a:t>
            </a:r>
          </a:p>
          <a:p>
            <a:endParaRPr lang="fr-FR" sz="1200" b="0" dirty="0" smtClean="0"/>
          </a:p>
          <a:p>
            <a:r>
              <a:rPr lang="fr-FR" sz="1200" b="0" dirty="0" smtClean="0"/>
              <a:t>Pendant les sessions, nous pouvons ou non utiliser la fonctionnalité ou l'activité mentionnée</a:t>
            </a:r>
          </a:p>
          <a:p>
            <a:endParaRPr lang="fr-FR" sz="1200" b="0" dirty="0" smtClean="0"/>
          </a:p>
          <a:p>
            <a:r>
              <a:rPr lang="fr-FR" sz="1200" b="0" dirty="0" smtClean="0"/>
              <a:t>(cliquez 6 fois)</a:t>
            </a:r>
          </a:p>
          <a:p>
            <a:r>
              <a:rPr lang="fr-FR" sz="1200" b="0" dirty="0" smtClean="0"/>
              <a:t>Mentionner chaque outil/activité</a:t>
            </a:r>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80491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25000" lnSpcReduction="20000"/>
          </a:bodyPr>
          <a:lstStyle/>
          <a:p>
            <a:pPr>
              <a:spcBef>
                <a:spcPts val="1800"/>
              </a:spcBef>
            </a:pPr>
            <a:r>
              <a:rPr lang="fr-CA" u="none" dirty="0" smtClean="0"/>
              <a:t>Alejandro</a:t>
            </a:r>
          </a:p>
          <a:p>
            <a:pPr>
              <a:spcBef>
                <a:spcPts val="1800"/>
              </a:spcBef>
            </a:pPr>
            <a:endParaRPr lang="fr-CA" u="none" dirty="0" smtClean="0"/>
          </a:p>
          <a:p>
            <a:pPr>
              <a:spcBef>
                <a:spcPts val="1800"/>
              </a:spcBef>
            </a:pPr>
            <a:r>
              <a:rPr lang="fr-CA" u="none" dirty="0" smtClean="0"/>
              <a:t>Une </a:t>
            </a:r>
            <a:r>
              <a:rPr lang="fr-CA" u="none" dirty="0"/>
              <a:t>chose à comprendre, c’est que le programme est un </a:t>
            </a:r>
            <a:r>
              <a:rPr lang="fr-CA" i="1" u="none" dirty="0"/>
              <a:t>atelier</a:t>
            </a:r>
            <a:r>
              <a:rPr lang="fr-CA" u="none" dirty="0"/>
              <a:t>, axé sur la pratique, et qu’il comporte un peu de devoirs à faire chaque jour. L’idée, c’est que vous disposiez du soutien nécessaire pour faire l’expérience du programme dans un environnement accueillant, semaine après semaine, étape par étape, en groupe au moyen de séances hebdomadaires ou dans le cadre de votre jumelage et de La Cohorte.</a:t>
            </a:r>
          </a:p>
          <a:p>
            <a:pPr>
              <a:spcBef>
                <a:spcPts val="1800"/>
              </a:spcBef>
            </a:pPr>
            <a:endParaRPr lang="fr-CA" dirty="0"/>
          </a:p>
          <a:p>
            <a:pPr>
              <a:spcBef>
                <a:spcPts val="1800"/>
              </a:spcBef>
            </a:pPr>
            <a:r>
              <a:rPr lang="fr-CA" u="none" dirty="0"/>
              <a:t>L’objectif de la séance d’aujourd’hui est de connaître la façon dont les séances seront offertes et structurées et d’entamer votre première semaine de pratique.</a:t>
            </a:r>
          </a:p>
          <a:p>
            <a:endParaRPr lang="fr-CA" dirty="0"/>
          </a:p>
          <a:p>
            <a:pPr marL="0" indent="0">
              <a:buFont typeface="Arial" panose="020B0604020202020204" pitchFamily="34" charset="0"/>
              <a:buNone/>
            </a:pPr>
            <a:r>
              <a:rPr lang="fr-CA" sz="1200" b="0" u="none" dirty="0"/>
              <a:t>Voici maintenant une explication des ressources et des activités auxquelles nous aurons recours tout au long du programme.</a:t>
            </a:r>
            <a:r>
              <a:rPr lang="fr-CA" sz="1200" b="0" dirty="0"/>
              <a:t> </a:t>
            </a:r>
            <a:r>
              <a:rPr lang="fr-CA" sz="1200" b="0" u="none" dirty="0"/>
              <a:t>Il faudra peut-être un peu de temps pour vous habituer à tous les aspects du programme; faites simplement preuve de patience.</a:t>
            </a:r>
          </a:p>
          <a:p>
            <a:pPr marL="0" indent="0">
              <a:buFont typeface="Arial" panose="020B0604020202020204" pitchFamily="34" charset="0"/>
              <a:buNone/>
            </a:pPr>
            <a:endParaRPr lang="fr-CA" sz="1200" dirty="0"/>
          </a:p>
          <a:p>
            <a:pPr marL="0" indent="0">
              <a:buFont typeface="Arial" panose="020B0604020202020204" pitchFamily="34" charset="0"/>
              <a:buNone/>
            </a:pPr>
            <a:r>
              <a:rPr lang="fr-CA" sz="1200" u="none" dirty="0"/>
              <a:t>(Cliquez sur chaque puce principale jusqu’à ce que la figure au centre s’affiche.)</a:t>
            </a:r>
          </a:p>
          <a:p>
            <a:pPr marL="171450" indent="-171450">
              <a:buFont typeface="Arial" panose="020B0604020202020204" pitchFamily="34" charset="0"/>
              <a:buChar char="•"/>
            </a:pPr>
            <a:r>
              <a:rPr lang="fr-CA" sz="1200" u="none" dirty="0"/>
              <a:t>Séances 1 à 8 : Une fois par semaine, pendant une heure et demie, généralement les lundis, nous utiliserons WebEx pour des raisons de fonctionnalité.</a:t>
            </a:r>
            <a:r>
              <a:rPr lang="fr-CA" sz="1200"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Retours sur l’exercice (salles de sous-groupe) : Pour donner le temps de réfléchir et d’échanger des points de vue.</a:t>
            </a:r>
            <a:r>
              <a:rPr lang="fr-CA" sz="1200" dirty="0"/>
              <a:t> </a:t>
            </a:r>
            <a:r>
              <a:rPr lang="fr-CA" sz="1200" u="none" dirty="0"/>
              <a:t>Habituellement à la toute fin de chaque séance; conçus de façon à permettre à chaque sous-groupe de prendre tout le temps nécessaire.</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a:t>Nous vous encourageons tout au long des séances à rédiger quelques points afin que vous puissiez faire, à la fin des séances, un retour sur l’exercice en petits groupes.</a:t>
            </a:r>
          </a:p>
          <a:p>
            <a:pPr marL="171450" indent="-171450">
              <a:buFont typeface="Arial" panose="020B0604020202020204" pitchFamily="34" charset="0"/>
              <a:buChar char="•"/>
            </a:pPr>
            <a:r>
              <a:rPr lang="fr-CA" sz="1200" u="none" dirty="0"/>
              <a:t>Exercice de conscience de soi : Comme celui que nous avons fait au début de la séance.</a:t>
            </a:r>
          </a:p>
          <a:p>
            <a:pPr marL="171450" indent="-171450">
              <a:buFont typeface="Arial" panose="020B0604020202020204" pitchFamily="34" charset="0"/>
              <a:buChar char="•"/>
            </a:pPr>
            <a:r>
              <a:rPr lang="fr-CA" sz="1200" u="none" dirty="0"/>
              <a:t>Système de jumelage : Il s’agit du même groupe de (4 à 6) personnes avec lesquelles vous vous réunirez à votre convenance une fois par semaine pour réfléchir et parler des devoirs et de la façon dont les choses se passent pour vous dans le programme.</a:t>
            </a:r>
            <a:r>
              <a:rPr lang="fr-CA" sz="1200" dirty="0"/>
              <a:t> </a:t>
            </a:r>
          </a:p>
          <a:p>
            <a:pPr marL="628650" lvl="1" indent="-171450">
              <a:buFont typeface="Arial" panose="020B0604020202020204" pitchFamily="34" charset="0"/>
              <a:buChar char="•"/>
            </a:pPr>
            <a:r>
              <a:rPr lang="fr-CA" sz="1200" u="none" dirty="0"/>
              <a:t>Je vous ai envoyé un numéro de jumelage au cours des derniers jours. Si vous n’avez pas pris connaissance du courriel, nous afficherons le lien vers le jumelage dans l’espace de clavardage, que vous pourrez utiliser au besoin. Vous aurez quelques minutes pour rencontrer vos compagnons.</a:t>
            </a:r>
          </a:p>
          <a:p>
            <a:pPr marL="628650" lvl="1" indent="-171450">
              <a:buFont typeface="Arial" panose="020B0604020202020204" pitchFamily="34" charset="0"/>
              <a:buChar char="•"/>
            </a:pPr>
            <a:r>
              <a:rPr lang="fr-CA" sz="1200" u="none" dirty="0"/>
              <a:t>Sachez que le système de jumelage est l’aspect du programme qui permet à la majorité des gens d’optimiser leurs efforts. Par conséquent, assurez-vous de vous joindre au vôtre et d’y participer.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u="none" noProof="0" dirty="0"/>
              <a:t>La responsabilité de participer à ce programme repose sur l'individu et le système de jumelage</a:t>
            </a:r>
            <a:endParaRPr lang="fr-CA" u="none" noProof="0" dirty="0"/>
          </a:p>
          <a:p>
            <a:pPr marL="628650" lvl="1" indent="-171450">
              <a:buFont typeface="Arial" panose="020B0604020202020204" pitchFamily="34" charset="0"/>
              <a:buChar char="•"/>
            </a:pPr>
            <a:r>
              <a:rPr lang="fr-CA" sz="1200" b="1" u="none" dirty="0"/>
              <a:t>[</a:t>
            </a:r>
            <a:r>
              <a:rPr lang="fr-FR" sz="1200" b="1" u="none" dirty="0"/>
              <a:t>Ayez le lien ici, et communiquez-le PLUS TARD par clavardage: </a:t>
            </a:r>
            <a:r>
              <a:rPr lang="fr-CA" sz="1800" u="none" strike="noStrike" dirty="0">
                <a:solidFill>
                  <a:srgbClr val="0645AD"/>
                </a:solidFill>
                <a:effectLst/>
                <a:latin typeface="Calibri" panose="020F0502020204030204" pitchFamily="34" charset="0"/>
                <a:ea typeface="Calibri" panose="020F0502020204030204" pitchFamily="34" charset="0"/>
                <a:hlinkClick r:id="rId3" tooltip="DLCP programme francçais 2022 - System jumelage.xlsx"/>
              </a:rPr>
              <a:t>DLCP_programme_francçais_2022_-_System_jumelage.xlsx</a:t>
            </a:r>
            <a:r>
              <a:rPr lang="fr-CA" sz="1800" dirty="0">
                <a:effectLst/>
                <a:latin typeface="Calibri" panose="020F0502020204030204" pitchFamily="34" charset="0"/>
                <a:ea typeface="Calibri" panose="020F0502020204030204" pitchFamily="34" charset="0"/>
              </a:rPr>
              <a:t>. (https://wiki.gccollab.ca/images/a/a1/DLCP_programme_franc%C3%A7ais_2022_-_System_jumelage.xlsx)</a:t>
            </a:r>
            <a:r>
              <a:rPr lang="fr-CA" sz="1200" b="1" u="none" dirty="0"/>
              <a:t>]</a:t>
            </a:r>
          </a:p>
          <a:p>
            <a:pPr marL="171450" indent="-171450">
              <a:buFont typeface="Arial" panose="020B0604020202020204" pitchFamily="34" charset="0"/>
              <a:buChar char="•"/>
            </a:pPr>
            <a:r>
              <a:rPr lang="fr-CA" sz="2800" u="none" dirty="0"/>
              <a:t>Journal de reconnaissance : Vous aurez en effet besoin d’un carnet de notes pour écrire.</a:t>
            </a:r>
          </a:p>
          <a:p>
            <a:pPr marL="628650" lvl="1" indent="-171450">
              <a:buFont typeface="Arial" panose="020B0604020202020204" pitchFamily="34" charset="0"/>
              <a:buChar char="•"/>
            </a:pPr>
            <a:r>
              <a:rPr lang="fr-CA" sz="2800" u="none" dirty="0"/>
              <a:t>Ses avantages sont de renouer avec vos sentiments, en particulier ceux liés à la gratitude.</a:t>
            </a:r>
            <a:endParaRPr lang="fr-CA" sz="2800" dirty="0"/>
          </a:p>
          <a:p>
            <a:pPr marL="628650" lvl="1" indent="-171450">
              <a:buFont typeface="Arial" panose="020B0604020202020204" pitchFamily="34" charset="0"/>
              <a:buChar char="•"/>
            </a:pPr>
            <a:r>
              <a:rPr lang="fr-CA" sz="2800" u="none" dirty="0"/>
              <a:t>Le journal peut être tenu sous la forme d’une liste à puces ou au moyen de paragraphes, selon votre préférence. Voici des exemples que j’utilise :</a:t>
            </a:r>
          </a:p>
          <a:p>
            <a:pPr marL="1085850" lvl="2" indent="-171450">
              <a:buFont typeface="Arial" panose="020B0604020202020204" pitchFamily="34" charset="0"/>
              <a:buChar char="•"/>
            </a:pPr>
            <a:r>
              <a:rPr lang="fr-CA" sz="2400" u="none" dirty="0"/>
              <a:t>Je suis reconnaissant(e) d’avoir de la nourriture dans mon réfrigérateur.</a:t>
            </a:r>
          </a:p>
          <a:p>
            <a:pPr marL="1085850" lvl="2" indent="-171450">
              <a:buFont typeface="Arial" panose="020B0604020202020204" pitchFamily="34" charset="0"/>
              <a:buChar char="•"/>
            </a:pPr>
            <a:r>
              <a:rPr lang="fr-CA" sz="2400" u="none" dirty="0"/>
              <a:t>Je suis reconnaissant(e) de sentir le soleil sur ma peau.</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u="none" dirty="0"/>
              <a:t>La Cohorte : Groupe dans GCcollab qui comprend maintenant la Communauté de pratique (CdP) et la Communauté d’intérêts (CdI). Vous y trouverez les enregistrements, les diapositives et les devoirs.</a:t>
            </a:r>
            <a:r>
              <a:rPr lang="fr-CA" sz="2800" dirty="0"/>
              <a:t> </a:t>
            </a:r>
            <a:r>
              <a:rPr lang="fr-CA" sz="2800" u="none" dirty="0"/>
              <a:t>Vous pouvez également y poser des questions, mettre des ressources en commun et plus encore.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2800" b="1" u="none" dirty="0"/>
              <a:t>[Ayez le lien ici, et c</a:t>
            </a:r>
            <a:r>
              <a:rPr lang="fr-FR" sz="2800" b="1" u="none" dirty="0"/>
              <a:t>ommuniquez-le</a:t>
            </a:r>
            <a:r>
              <a:rPr lang="fr-CA" sz="2800" b="1" u="none" dirty="0"/>
              <a:t> PLUS TARD par clavardage: </a:t>
            </a:r>
            <a:r>
              <a:rPr lang="fr-CA" sz="2800" u="none" dirty="0"/>
              <a:t>https://gccollab.ca/groups/profile/7978973/mcld-program-cohort-cop-coi-program-dlpc-cohorte-cdp-et-cdi</a:t>
            </a:r>
            <a:r>
              <a:rPr lang="fr-CA" sz="2800" b="1" u="none" dirty="0"/>
              <a:t>]</a:t>
            </a:r>
          </a:p>
          <a:p>
            <a:pPr marL="171450" indent="-171450">
              <a:buFont typeface="Arial" panose="020B0604020202020204" pitchFamily="34" charset="0"/>
              <a:buChar char="•"/>
            </a:pPr>
            <a:r>
              <a:rPr lang="fr-CA" sz="2800" u="none" dirty="0"/>
              <a:t>Devoirs et exercices pratiques de pleine conscience : Il y en a beaucoup, ce qui peut être accablant. Je préfère vous les donner graduellement à chaque séance. Au besoin, vous pouvez les examiner et en parler.</a:t>
            </a:r>
          </a:p>
          <a:p>
            <a:pPr marL="171450" indent="-171450">
              <a:buFont typeface="Arial" panose="020B0604020202020204" pitchFamily="34" charset="0"/>
              <a:buChar char="•"/>
            </a:pPr>
            <a:r>
              <a:rPr lang="fr-CA" sz="2800" b="0" u="none" dirty="0"/>
              <a:t>Sous-groupes : Lors de certaines séances, nous ferons des exercices en petits groupes.</a:t>
            </a:r>
          </a:p>
          <a:p>
            <a:pPr marL="171450" indent="-171450">
              <a:buFont typeface="Arial" panose="020B0604020202020204" pitchFamily="34" charset="0"/>
              <a:buChar char="•"/>
            </a:pPr>
            <a:endParaRPr lang="fr-CA" sz="2800" b="0" dirty="0"/>
          </a:p>
          <a:p>
            <a:pPr marL="0" indent="0">
              <a:buFont typeface="Arial" panose="020B0604020202020204" pitchFamily="34" charset="0"/>
              <a:buNone/>
            </a:pPr>
            <a:r>
              <a:rPr lang="fr-CA" sz="2800" b="0" u="none" dirty="0"/>
              <a:t>Devinez sur qui portera tout cela?</a:t>
            </a:r>
            <a:r>
              <a:rPr lang="fr-CA" sz="2800" b="0" dirty="0"/>
              <a:t> </a:t>
            </a:r>
          </a:p>
          <a:p>
            <a:pPr marL="171450" indent="-171450">
              <a:buFont typeface="Arial" panose="020B0604020202020204" pitchFamily="34" charset="0"/>
              <a:buChar char="•"/>
            </a:pPr>
            <a:r>
              <a:rPr lang="fr-CA" sz="2800" b="0" u="none" dirty="0"/>
              <a:t>Vous-même!</a:t>
            </a:r>
            <a:endParaRPr lang="fr-CA" sz="2800" dirty="0"/>
          </a:p>
          <a:p>
            <a:pPr marL="0" indent="0">
              <a:buFont typeface="Arial" panose="020B0604020202020204" pitchFamily="34" charset="0"/>
              <a:buNone/>
            </a:pPr>
            <a:endParaRPr lang="fr-CA" dirty="0"/>
          </a:p>
          <a:p>
            <a:pPr marL="0" indent="0">
              <a:buFont typeface="Arial" panose="020B0604020202020204" pitchFamily="34" charset="0"/>
              <a:buNone/>
            </a:pPr>
            <a:r>
              <a:rPr lang="fr-CA" u="none" dirty="0"/>
              <a:t>Comme nous l’avons mentionné, cela peut sembler beaucoup pour une seule diapositive. N’oubliez pas que vous aurez l’occasion de découvrir les éléments du programme et de les utiliser graduellement.</a:t>
            </a:r>
            <a:r>
              <a:rPr lang="fr-CA" dirty="0"/>
              <a:t> </a:t>
            </a:r>
          </a:p>
          <a:p>
            <a:pPr marL="0" indent="0">
              <a:buFont typeface="Arial" panose="020B0604020202020204" pitchFamily="34" charset="0"/>
              <a:buNone/>
            </a:pPr>
            <a:r>
              <a:rPr lang="fr-CA" u="none" dirty="0"/>
              <a:t>Nous en expliquerons quelques-uns plus en détail dans les prochaines diapositives.</a:t>
            </a:r>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6</a:t>
            </a:fld>
            <a:endParaRPr lang="fr-CA" dirty="0"/>
          </a:p>
        </p:txBody>
      </p:sp>
    </p:spTree>
    <p:extLst>
      <p:ext uri="{BB962C8B-B14F-4D97-AF65-F5344CB8AC3E}">
        <p14:creationId xmlns:p14="http://schemas.microsoft.com/office/powerpoint/2010/main" val="181107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smtClean="0"/>
              <a:t>Alejandro</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Sachez que la séance d’aujourd’hui sera la plus longue et que nous parlerons la plupart du temps.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(Passez en revue la diapositive, ou lisez-la.)</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980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smtClean="0"/>
              <a:t>Alejandro</a:t>
            </a:r>
          </a:p>
          <a:p>
            <a:pPr marL="0" marR="0" indent="0" algn="l" defTabSz="914400" rtl="0" eaLnBrk="1" fontAlgn="auto" latinLnBrk="0" hangingPunct="1">
              <a:lnSpc>
                <a:spcPct val="100000"/>
              </a:lnSpc>
              <a:spcBef>
                <a:spcPct val="0"/>
              </a:spcBef>
              <a:spcAft>
                <a:spcPct val="0"/>
              </a:spcAft>
              <a:buClrTx/>
              <a:buSzTx/>
              <a:buFontTx/>
              <a:buNone/>
              <a:defRPr/>
            </a:pPr>
            <a:endParaRPr lang="fr-CA" u="none"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(Demande ou rappel courtois) Les caméras Web sont autorisées, mais veuillez vous abstenir de manger pendant qu’elle est allumée.</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indent="0" algn="l" defTabSz="914400" rtl="0" eaLnBrk="1" fontAlgn="auto" latinLnBrk="0" hangingPunct="1">
              <a:lnSpc>
                <a:spcPct val="100000"/>
              </a:lnSpc>
              <a:spcBef>
                <a:spcPct val="0"/>
              </a:spcBef>
              <a:spcAft>
                <a:spcPct val="0"/>
              </a:spcAft>
              <a:buClrTx/>
              <a:buSzTx/>
              <a:buFontTx/>
              <a:buNone/>
              <a:defRPr/>
            </a:pPr>
            <a:r>
              <a:rPr lang="fr-CA" u="none" dirty="0"/>
              <a:t>[</a:t>
            </a:r>
            <a:r>
              <a:rPr lang="en-CA" dirty="0">
                <a:hlinkClick r:id="rId3"/>
              </a:rPr>
              <a:t>Code de valeurs et d’éthique du secteur public</a:t>
            </a:r>
            <a:r>
              <a:rPr lang="en-CA" dirty="0"/>
              <a:t> </a:t>
            </a:r>
            <a:r>
              <a:rPr lang="fr-CA" u="none" dirty="0"/>
              <a:t>– https://www.tbs-sct.canada.ca/pol/doc-fra.aspx?id=25049 == </a:t>
            </a:r>
            <a:r>
              <a:rPr lang="fr-CA" dirty="0"/>
              <a:t>https://www.tbs-sct.gc.ca/pol/doc-eng.aspx?id=25049</a:t>
            </a:r>
            <a:r>
              <a:rPr lang="fr-CA" u="none" dirty="0"/>
              <a:t>]</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8</a:t>
            </a:fld>
            <a:endParaRPr lang="fr-CA" dirty="0"/>
          </a:p>
        </p:txBody>
      </p:sp>
    </p:spTree>
    <p:extLst>
      <p:ext uri="{BB962C8B-B14F-4D97-AF65-F5344CB8AC3E}">
        <p14:creationId xmlns:p14="http://schemas.microsoft.com/office/powerpoint/2010/main" val="384775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smtClean="0"/>
              <a:t>Alejandro</a:t>
            </a:r>
          </a:p>
          <a:p>
            <a:endParaRPr lang="fr-CA" u="none" dirty="0"/>
          </a:p>
          <a:p>
            <a:r>
              <a:rPr lang="fr-CA" u="none" dirty="0"/>
              <a:t>(Lisez la diapositive.)</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9</a:t>
            </a:fld>
            <a:endParaRPr lang="fr-CA" dirty="0"/>
          </a:p>
        </p:txBody>
      </p:sp>
    </p:spTree>
    <p:extLst>
      <p:ext uri="{BB962C8B-B14F-4D97-AF65-F5344CB8AC3E}">
        <p14:creationId xmlns:p14="http://schemas.microsoft.com/office/powerpoint/2010/main" val="2004256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701596" y="2746578"/>
            <a:ext cx="7772400" cy="1470025"/>
          </a:xfrm>
        </p:spPr>
        <p:txBody>
          <a:bodyPr/>
          <a:lstStyle/>
          <a:p>
            <a:r>
              <a:rPr lang="en-US"/>
              <a:t>Click to edit Master title style</a:t>
            </a:r>
            <a:endParaRPr lang="en-CA"/>
          </a:p>
        </p:txBody>
      </p:sp>
      <p:sp>
        <p:nvSpPr>
          <p:cNvPr id="10" name="Subtitle 2"/>
          <p:cNvSpPr>
            <a:spLocks noGrp="1"/>
          </p:cNvSpPr>
          <p:nvPr>
            <p:ph type="subTitle" idx="1"/>
          </p:nvPr>
        </p:nvSpPr>
        <p:spPr>
          <a:xfrm>
            <a:off x="1371600" y="4365104"/>
            <a:ext cx="6400800" cy="127369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t>2023-10-12</a:t>
            </a:fld>
            <a:endParaRPr lang="en-CA" dirty="0"/>
          </a:p>
        </p:txBody>
      </p:sp>
      <p:sp>
        <p:nvSpPr>
          <p:cNvPr id="14" name="Footer Placeholder 4"/>
          <p:cNvSpPr>
            <a:spLocks noGrp="1"/>
          </p:cNvSpPr>
          <p:nvPr>
            <p:ph type="ftr" sz="quarter" idx="11"/>
          </p:nvPr>
        </p:nvSpPr>
        <p:spPr>
          <a:xfrm>
            <a:off x="3124200" y="6356350"/>
            <a:ext cx="2895600" cy="365125"/>
          </a:xfrm>
        </p:spPr>
        <p:txBody>
          <a:bodyPr/>
          <a:lstStyle/>
          <a:p>
            <a:endParaRPr lang="en-CA" dirty="0"/>
          </a:p>
        </p:txBody>
      </p:sp>
      <p:pic>
        <p:nvPicPr>
          <p:cNvPr id="15" name="Picture 14"/>
          <p:cNvPicPr>
            <a:picLocks noChangeAspect="1"/>
          </p:cNvPicPr>
          <p:nvPr userDrawn="1"/>
        </p:nvPicPr>
        <p:blipFill>
          <a:blip r:embed="rId2"/>
          <a:stretch>
            <a:fillRect/>
          </a:stretch>
        </p:blipFill>
        <p:spPr>
          <a:xfrm>
            <a:off x="2555776" y="680662"/>
            <a:ext cx="4248472" cy="756525"/>
          </a:xfrm>
          <a:prstGeom prst="rect">
            <a:avLst/>
          </a:prstGeom>
        </p:spPr>
      </p:pic>
      <p:pic>
        <p:nvPicPr>
          <p:cNvPr id="16"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42079"/>
          <a:stretch/>
        </p:blipFill>
        <p:spPr bwMode="auto">
          <a:xfrm>
            <a:off x="2861287" y="1491163"/>
            <a:ext cx="3453017" cy="10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474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60104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a:t>Click to edit Master title style</a:t>
            </a:r>
          </a:p>
        </p:txBody>
      </p:sp>
      <p:sp>
        <p:nvSpPr>
          <p:cNvPr id="3" name="Content Placeholder 2"/>
          <p:cNvSpPr>
            <a:spLocks noGrp="1"/>
          </p:cNvSpPr>
          <p:nvPr>
            <p:ph idx="1"/>
          </p:nvPr>
        </p:nvSpPr>
        <p:spPr/>
        <p:txBody>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10"/>
          </p:nvPr>
        </p:nvSpPr>
        <p:spPr/>
        <p:txBody>
          <a:bodyPr/>
          <a:lstStyle/>
          <a:p>
            <a:fld id="{B3FFD2E5-3B4C-457C-A707-CAECF53851F3}" type="datetime1">
              <a:rPr lang="en-CA" noProof="0" smtClean="0"/>
              <a:t>2023-10-12</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249189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15965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2023-10-12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23083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2023-10-12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88965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2023-10-12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67315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024960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2948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t>2023-10-12</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t>‹#›</a:t>
            </a:fld>
            <a:endParaRPr lang="en-CA" noProof="0" dirty="0"/>
          </a:p>
        </p:txBody>
      </p:sp>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7.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3" Type="http://schemas.openxmlformats.org/officeDocument/2006/relationships/tags" Target="../tags/tag40.xml"/><Relationship Id="rId21" Type="http://schemas.openxmlformats.org/officeDocument/2006/relationships/image" Target="../media/image38.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5" Type="http://schemas.openxmlformats.org/officeDocument/2006/relationships/image" Target="../media/image42.png"/><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notesSlide" Target="../notesSlides/notesSlide11.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24" Type="http://schemas.openxmlformats.org/officeDocument/2006/relationships/image" Target="../media/image41.png"/><Relationship Id="rId5" Type="http://schemas.openxmlformats.org/officeDocument/2006/relationships/tags" Target="../tags/tag42.xml"/><Relationship Id="rId15" Type="http://schemas.openxmlformats.org/officeDocument/2006/relationships/tags" Target="../tags/tag52.xml"/><Relationship Id="rId23" Type="http://schemas.openxmlformats.org/officeDocument/2006/relationships/image" Target="../media/image40.png"/><Relationship Id="rId10" Type="http://schemas.openxmlformats.org/officeDocument/2006/relationships/tags" Target="../tags/tag47.xml"/><Relationship Id="rId19" Type="http://schemas.openxmlformats.org/officeDocument/2006/relationships/slideLayout" Target="../slideLayouts/slideLayout2.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 Id="rId22"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8.xml"/><Relationship Id="rId7" Type="http://schemas.openxmlformats.org/officeDocument/2006/relationships/notesSlide" Target="../notesSlides/notesSlide1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10" Type="http://schemas.openxmlformats.org/officeDocument/2006/relationships/image" Target="../media/image25.jpg"/><Relationship Id="rId4" Type="http://schemas.openxmlformats.org/officeDocument/2006/relationships/tags" Target="../tags/tag59.xml"/><Relationship Id="rId9" Type="http://schemas.openxmlformats.org/officeDocument/2006/relationships/hyperlink" Target="https://luminosante.sunlife.ca/s/article/Les-bienfaits-d-un-journal-de-gratitude-et-comment-s-y-mettre?language=fr" TargetMode="External"/></Relationships>
</file>

<file path=ppt/slides/_rels/slide13.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43.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1.pn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30.png"/><Relationship Id="rId3" Type="http://schemas.openxmlformats.org/officeDocument/2006/relationships/tags" Target="../tags/tag72.xml"/><Relationship Id="rId7" Type="http://schemas.openxmlformats.org/officeDocument/2006/relationships/slideLayout" Target="../slideLayouts/slideLayout2.xml"/><Relationship Id="rId12" Type="http://schemas.openxmlformats.org/officeDocument/2006/relationships/image" Target="../media/image23.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image" Target="../media/image21.png"/><Relationship Id="rId5" Type="http://schemas.openxmlformats.org/officeDocument/2006/relationships/tags" Target="../tags/tag74.xml"/><Relationship Id="rId15" Type="http://schemas.openxmlformats.org/officeDocument/2006/relationships/image" Target="../media/image28.jpeg"/><Relationship Id="rId10" Type="http://schemas.openxmlformats.org/officeDocument/2006/relationships/hyperlink" Target="https://www.youtube.com/watch?v=KKC_xj1US20" TargetMode="External"/><Relationship Id="rId4" Type="http://schemas.openxmlformats.org/officeDocument/2006/relationships/tags" Target="../tags/tag73.xml"/><Relationship Id="rId9" Type="http://schemas.openxmlformats.org/officeDocument/2006/relationships/hyperlink" Target="https://www.youtube.com/watch?v=axLwfzvroNc" TargetMode="External"/><Relationship Id="rId1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31.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tags" Target="../tags/tag81.xml"/><Relationship Id="rId7" Type="http://schemas.openxmlformats.org/officeDocument/2006/relationships/image" Target="../media/image44.jpe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82.xml"/></Relationships>
</file>

<file path=ppt/slides/_rels/slide19.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5.jp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image" Target="../media/image4.jpeg"/><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slideLayout" Target="../slideLayouts/slideLayout7.xml"/><Relationship Id="rId5" Type="http://schemas.openxmlformats.org/officeDocument/2006/relationships/tags" Target="../tags/tag8.xml"/><Relationship Id="rId10" Type="http://schemas.openxmlformats.org/officeDocument/2006/relationships/tags" Target="../tags/tag13.xml"/><Relationship Id="rId4" Type="http://schemas.openxmlformats.org/officeDocument/2006/relationships/tags" Target="../tags/tag7.xml"/><Relationship Id="rId9"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46.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45.png"/><Relationship Id="rId5" Type="http://schemas.openxmlformats.org/officeDocument/2006/relationships/notesSlide" Target="../notesSlides/notesSlide20.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notesSlide" Target="../notesSlides/notesSlide4.xml"/><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18.png"/><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1.jp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22.png"/><Relationship Id="rId18" Type="http://schemas.openxmlformats.org/officeDocument/2006/relationships/image" Target="../media/image21.png"/><Relationship Id="rId3" Type="http://schemas.openxmlformats.org/officeDocument/2006/relationships/tags" Target="../tags/tag20.xml"/><Relationship Id="rId21" Type="http://schemas.openxmlformats.org/officeDocument/2006/relationships/image" Target="../media/image31.jpeg"/><Relationship Id="rId7" Type="http://schemas.openxmlformats.org/officeDocument/2006/relationships/tags" Target="../tags/tag24.xml"/><Relationship Id="rId12" Type="http://schemas.openxmlformats.org/officeDocument/2006/relationships/notesSlide" Target="../notesSlides/notesSlide6.xml"/><Relationship Id="rId17" Type="http://schemas.openxmlformats.org/officeDocument/2006/relationships/image" Target="../media/image28.jpeg"/><Relationship Id="rId2" Type="http://schemas.openxmlformats.org/officeDocument/2006/relationships/tags" Target="../tags/tag19.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slideLayout" Target="../slideLayouts/slideLayout7.xml"/><Relationship Id="rId5" Type="http://schemas.openxmlformats.org/officeDocument/2006/relationships/tags" Target="../tags/tag22.xml"/><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tags" Target="../tags/tag27.xml"/><Relationship Id="rId19" Type="http://schemas.openxmlformats.org/officeDocument/2006/relationships/image" Target="../media/image29.jpe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image" Target="../media/image23.png"/><Relationship Id="rId22" Type="http://schemas.openxmlformats.org/officeDocument/2006/relationships/image" Target="../media/image25.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9.xml"/><Relationship Id="rId1" Type="http://schemas.openxmlformats.org/officeDocument/2006/relationships/tags" Target="../tags/tag28.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hyperlink" Target="https://www.tbs-sct.canada.ca/pol/doc-fra.aspx?id=25049"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4.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3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Autofit/>
          </a:bodyPr>
          <a:lstStyle/>
          <a:p>
            <a:r>
              <a:rPr lang="fr-FR" sz="3200" u="none" dirty="0">
                <a:solidFill>
                  <a:schemeClr val="accent1">
                    <a:lumMod val="75000"/>
                  </a:schemeClr>
                </a:solidFill>
              </a:rPr>
              <a:t>Programme de développement du leadership de changement en pleine-conscience (DLCP)</a:t>
            </a:r>
          </a:p>
        </p:txBody>
      </p:sp>
      <p:sp>
        <p:nvSpPr>
          <p:cNvPr id="3" name="Subtitle 2"/>
          <p:cNvSpPr>
            <a:spLocks noGrp="1"/>
          </p:cNvSpPr>
          <p:nvPr>
            <p:ph type="subTitle" idx="1"/>
            <p:custDataLst>
              <p:tags r:id="rId2"/>
            </p:custDataLst>
          </p:nvPr>
        </p:nvSpPr>
        <p:spPr/>
        <p:txBody>
          <a:bodyPr>
            <a:normAutofit/>
          </a:bodyPr>
          <a:lstStyle/>
          <a:p>
            <a:r>
              <a:rPr lang="fr-CA" sz="2800" u="none" dirty="0"/>
              <a:t>Séance 1 de 8</a:t>
            </a:r>
          </a:p>
          <a:p>
            <a:r>
              <a:rPr lang="fr-CA" sz="2800" dirty="0" smtClean="0"/>
              <a:t>16 </a:t>
            </a:r>
            <a:r>
              <a:rPr lang="fr-CA" sz="2800" dirty="0"/>
              <a:t>octobre </a:t>
            </a:r>
            <a:r>
              <a:rPr lang="fr-CA" sz="2800" dirty="0" smtClean="0"/>
              <a:t>2023</a:t>
            </a:r>
            <a:endParaRPr lang="fr-CA"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id="{E410DE29-256B-70B4-EAFD-D6A6227F3F79}"/>
              </a:ext>
            </a:extLst>
          </p:cNvPr>
          <p:cNvPicPr>
            <a:picLocks noChangeAspect="1"/>
          </p:cNvPicPr>
          <p:nvPr/>
        </p:nvPicPr>
        <p:blipFill>
          <a:blip r:embed="rId5"/>
          <a:stretch>
            <a:fillRect/>
          </a:stretch>
        </p:blipFill>
        <p:spPr>
          <a:xfrm>
            <a:off x="534513" y="110056"/>
            <a:ext cx="8254699" cy="6785436"/>
          </a:xfrm>
          <a:prstGeom prst="rect">
            <a:avLst/>
          </a:prstGeom>
        </p:spPr>
      </p:pic>
      <p:pic>
        <p:nvPicPr>
          <p:cNvPr id="5" name="Picture 4">
            <a:extLst>
              <a:ext uri="{FF2B5EF4-FFF2-40B4-BE49-F238E27FC236}">
                <a16:creationId xmlns:a16="http://schemas.microsoft.com/office/drawing/2014/main" id="{F110F837-F56A-3897-8F0A-EAABF1313499}"/>
              </a:ext>
            </a:extLst>
          </p:cNvPr>
          <p:cNvPicPr>
            <a:picLocks noChangeAspect="1"/>
          </p:cNvPicPr>
          <p:nvPr/>
        </p:nvPicPr>
        <p:blipFill>
          <a:blip r:embed="rId5">
            <a:duotone>
              <a:schemeClr val="bg2">
                <a:shade val="45000"/>
                <a:satMod val="135000"/>
              </a:schemeClr>
              <a:prstClr val="white"/>
            </a:duotone>
          </a:blip>
          <a:stretch>
            <a:fillRect/>
          </a:stretch>
        </p:blipFill>
        <p:spPr>
          <a:xfrm>
            <a:off x="539128" y="112764"/>
            <a:ext cx="8254699" cy="6785436"/>
          </a:xfrm>
          <a:prstGeom prst="rect">
            <a:avLst/>
          </a:prstGeom>
        </p:spPr>
      </p:pic>
      <p:sp>
        <p:nvSpPr>
          <p:cNvPr id="116" name="Title 1">
            <a:extLst>
              <a:ext uri="{FF2B5EF4-FFF2-40B4-BE49-F238E27FC236}">
                <a16:creationId xmlns:a16="http://schemas.microsoft.com/office/drawing/2014/main" id="{A0B4DFE3-E60E-1BD2-C9B5-695DFC5CCA44}"/>
              </a:ext>
            </a:extLst>
          </p:cNvPr>
          <p:cNvSpPr txBox="1"/>
          <p:nvPr>
            <p:custDataLst>
              <p:tags r:id="rId1"/>
            </p:custDataLst>
          </p:nvPr>
        </p:nvSpPr>
        <p:spPr>
          <a:xfrm>
            <a:off x="457199" y="274638"/>
            <a:ext cx="8815925"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4000" u="none" dirty="0">
                <a:effectLst>
                  <a:outerShdw blurRad="38100" dist="38100" dir="2700000" algn="tl">
                    <a:srgbClr val="000000">
                      <a:alpha val="43137"/>
                    </a:srgbClr>
                  </a:outerShdw>
                </a:effectLst>
              </a:rPr>
              <a:t>Public cible</a:t>
            </a:r>
            <a:endParaRPr lang="fr-CA" sz="4000" dirty="0">
              <a:effectLst>
                <a:outerShdw blurRad="38100" dist="38100" dir="2700000" algn="tl">
                  <a:srgbClr val="000000">
                    <a:alpha val="43137"/>
                  </a:srgbClr>
                </a:outerShdw>
              </a:effectLst>
            </a:endParaRPr>
          </a:p>
        </p:txBody>
      </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2"/>
            </p:custDataLst>
          </p:nvPr>
        </p:nvPicPr>
        <p:blipFill>
          <a:blip r:embed="rId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8" name="Group 7">
            <a:extLst>
              <a:ext uri="{FF2B5EF4-FFF2-40B4-BE49-F238E27FC236}">
                <a16:creationId xmlns:a16="http://schemas.microsoft.com/office/drawing/2014/main" id="{F02CF647-2615-15BE-A108-096E75A80543}"/>
              </a:ext>
            </a:extLst>
          </p:cNvPr>
          <p:cNvGrpSpPr/>
          <p:nvPr/>
        </p:nvGrpSpPr>
        <p:grpSpPr>
          <a:xfrm>
            <a:off x="3080822" y="-282125"/>
            <a:ext cx="3568678" cy="7422248"/>
            <a:chOff x="3080822" y="-282125"/>
            <a:chExt cx="3568678" cy="7422248"/>
          </a:xfrm>
        </p:grpSpPr>
        <p:pic>
          <p:nvPicPr>
            <p:cNvPr id="14" name="Image 1029">
              <a:extLst>
                <a:ext uri="{FF2B5EF4-FFF2-40B4-BE49-F238E27FC236}">
                  <a16:creationId xmlns:a16="http://schemas.microsoft.com/office/drawing/2014/main" id="{80390865-D444-5AEB-3934-5EEB43BF0780}"/>
                </a:ext>
              </a:extLst>
            </p:cNvPr>
            <p:cNvPicPr>
              <a:picLocks noChangeAspect="1"/>
            </p:cNvPicPr>
            <p:nvPr/>
          </p:nvPicPr>
          <p:blipFill>
            <a:blip r:embed="rId6">
              <a:duotone>
                <a:schemeClr val="accent1">
                  <a:shade val="45000"/>
                  <a:satMod val="135000"/>
                </a:schemeClr>
                <a:prstClr val="white"/>
              </a:duotone>
            </a:blip>
            <a:srcRect/>
            <a:stretch>
              <a:fillRect/>
            </a:stretch>
          </p:blipFill>
          <p:spPr>
            <a:xfrm>
              <a:off x="3080822" y="-282125"/>
              <a:ext cx="3568678" cy="7422248"/>
            </a:xfrm>
            <a:prstGeom prst="rect">
              <a:avLst/>
            </a:prstGeom>
          </p:spPr>
        </p:pic>
        <p:grpSp>
          <p:nvGrpSpPr>
            <p:cNvPr id="6" name="Group 5">
              <a:extLst>
                <a:ext uri="{FF2B5EF4-FFF2-40B4-BE49-F238E27FC236}">
                  <a16:creationId xmlns:a16="http://schemas.microsoft.com/office/drawing/2014/main" id="{515AB293-D1A8-E113-DA2D-217932DD106C}"/>
                </a:ext>
              </a:extLst>
            </p:cNvPr>
            <p:cNvGrpSpPr/>
            <p:nvPr/>
          </p:nvGrpSpPr>
          <p:grpSpPr>
            <a:xfrm>
              <a:off x="3956922" y="1823520"/>
              <a:ext cx="1771650" cy="1655833"/>
              <a:chOff x="-2567115" y="3574612"/>
              <a:chExt cx="1771650" cy="1655833"/>
            </a:xfrm>
          </p:grpSpPr>
          <p:pic>
            <p:nvPicPr>
              <p:cNvPr id="4" name="Picture 3">
                <a:extLst>
                  <a:ext uri="{FF2B5EF4-FFF2-40B4-BE49-F238E27FC236}">
                    <a16:creationId xmlns:a16="http://schemas.microsoft.com/office/drawing/2014/main" id="{A1D5C7C5-4959-70AF-701C-A2BB7DBDC8DD}"/>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567115" y="3725495"/>
                <a:ext cx="1771650" cy="1504950"/>
              </a:xfrm>
              <a:prstGeom prst="rect">
                <a:avLst/>
              </a:prstGeom>
            </p:spPr>
          </p:pic>
          <p:sp>
            <p:nvSpPr>
              <p:cNvPr id="2" name="TextBox 1">
                <a:extLst>
                  <a:ext uri="{FF2B5EF4-FFF2-40B4-BE49-F238E27FC236}">
                    <a16:creationId xmlns:a16="http://schemas.microsoft.com/office/drawing/2014/main" id="{2A8F6575-13D8-CB41-0B9E-DD210F340CCD}"/>
                  </a:ext>
                </a:extLst>
              </p:cNvPr>
              <p:cNvSpPr txBox="1"/>
              <p:nvPr/>
            </p:nvSpPr>
            <p:spPr>
              <a:xfrm rot="20993100">
                <a:off x="-2426720" y="3574612"/>
                <a:ext cx="1584176" cy="1323439"/>
              </a:xfrm>
              <a:prstGeom prst="rect">
                <a:avLst/>
              </a:prstGeom>
              <a:noFill/>
            </p:spPr>
            <p:txBody>
              <a:bodyPr wrap="square" rtlCol="0">
                <a:spAutoFit/>
              </a:bodyPr>
              <a:lstStyle/>
              <a:p>
                <a:r>
                  <a:rPr lang="fr-CA" sz="8000" b="1" dirty="0">
                    <a:solidFill>
                      <a:srgbClr val="399855"/>
                    </a:solidFill>
                    <a:latin typeface="Cavolini" panose="020B0502040204020203" pitchFamily="66" charset="0"/>
                    <a:cs typeface="Cavolini" panose="020B0502040204020203" pitchFamily="66" charset="0"/>
                  </a:rPr>
                  <a:t>CS</a:t>
                </a:r>
                <a:endParaRPr lang="en-US" sz="8000" b="1" dirty="0">
                  <a:solidFill>
                    <a:srgbClr val="399855"/>
                  </a:solidFill>
                  <a:latin typeface="Cavolini" panose="020B0502040204020203" pitchFamily="66" charset="0"/>
                  <a:cs typeface="Cavolini" panose="020B0502040204020203" pitchFamily="66" charset="0"/>
                </a:endParaRPr>
              </a:p>
            </p:txBody>
          </p:sp>
        </p:grpSp>
      </p:grpSp>
    </p:spTree>
    <p:extLst>
      <p:ext uri="{BB962C8B-B14F-4D97-AF65-F5344CB8AC3E}">
        <p14:creationId xmlns:p14="http://schemas.microsoft.com/office/powerpoint/2010/main" val="40100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bg/>
                                          </p:spTgt>
                                        </p:tgtEl>
                                        <p:attrNameLst>
                                          <p:attrName>style.visibility</p:attrName>
                                        </p:attrNameLst>
                                      </p:cBhvr>
                                      <p:to>
                                        <p:strVal val="visible"/>
                                      </p:to>
                                    </p:set>
                                    <p:animEffect transition="in" filter="fade">
                                      <p:cBhvr>
                                        <p:cTn id="10" dur="500"/>
                                        <p:tgtEl>
                                          <p:spTgt spid="1030">
                                            <p:bg/>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custDataLst>
              <p:tags r:id="rId1"/>
            </p:custDataLst>
          </p:nvPr>
        </p:nvPicPr>
        <p:blipFill>
          <a:blip r:embed="rId21"/>
          <a:srcRect t="14187"/>
          <a:stretch>
            <a:fillRect/>
          </a:stretch>
        </p:blipFill>
        <p:spPr>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custDataLst>
              <p:tags r:id="rId2"/>
            </p:custDataLst>
          </p:nvPr>
        </p:nvSpPr>
        <p:spPr>
          <a:xfrm flipH="1">
            <a:off x="1190531" y="1282625"/>
            <a:ext cx="2526280" cy="369332"/>
          </a:xfrm>
          <a:prstGeom prst="rect">
            <a:avLst/>
          </a:prstGeom>
          <a:noFill/>
        </p:spPr>
        <p:txBody>
          <a:bodyPr wrap="square" rtlCol="0">
            <a:spAutoFit/>
          </a:bodyPr>
          <a:lstStyle/>
          <a:p>
            <a:r>
              <a:rPr lang="fr-CA" i="1" u="none" dirty="0">
                <a:latin typeface="Comic Sans MS" panose="030F0702030302020204" pitchFamily="66" charset="0"/>
              </a:rPr>
              <a:t>Conscients et désirés</a:t>
            </a:r>
          </a:p>
        </p:txBody>
      </p:sp>
      <p:sp>
        <p:nvSpPr>
          <p:cNvPr id="26" name="Title 1"/>
          <p:cNvSpPr>
            <a:spLocks noGrp="1"/>
          </p:cNvSpPr>
          <p:nvPr>
            <p:ph type="title"/>
            <p:custDataLst>
              <p:tags r:id="rId3"/>
            </p:custDataLst>
          </p:nvPr>
        </p:nvSpPr>
        <p:spPr>
          <a:xfrm>
            <a:off x="151634" y="210934"/>
            <a:ext cx="8992365" cy="734767"/>
          </a:xfrm>
        </p:spPr>
        <p:txBody>
          <a:bodyPr>
            <a:noAutofit/>
          </a:bodyPr>
          <a:lstStyle/>
          <a:p>
            <a:r>
              <a:rPr lang="fr-CA" sz="3100" u="none" dirty="0"/>
              <a:t>Modèle de l’escargot – « </a:t>
            </a:r>
            <a:r>
              <a:rPr lang="fr-FR" sz="3100" u="none" dirty="0"/>
              <a:t>Inconscients et </a:t>
            </a:r>
            <a:br>
              <a:rPr lang="fr-FR" sz="3100" u="none" dirty="0"/>
            </a:br>
            <a:r>
              <a:rPr lang="fr-FR" sz="3100" u="none" dirty="0"/>
              <a:t>indésirés » vers « Inconscients et désirés »</a:t>
            </a:r>
            <a:endParaRPr lang="fr-CA" sz="3100" dirty="0"/>
          </a:p>
        </p:txBody>
      </p:sp>
      <p:cxnSp>
        <p:nvCxnSpPr>
          <p:cNvPr id="27" name="Straight Connector 26"/>
          <p:cNvCxnSpPr/>
          <p:nvPr>
            <p:custDataLst>
              <p:tags r:id="rId4"/>
            </p:custDataLst>
          </p:nvPr>
        </p:nvCxnSpPr>
        <p:spPr>
          <a:xfrm>
            <a:off x="4572000" y="1268760"/>
            <a:ext cx="0" cy="508759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a:off x="445254" y="3861048"/>
            <a:ext cx="8229600" cy="0"/>
          </a:xfrm>
          <a:prstGeom prst="line">
            <a:avLst/>
          </a:prstGeom>
          <a:ln w="9525" cap="flat" algn="ctr">
            <a:prstDash val="solid"/>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6"/>
            </p:custDataLst>
          </p:nvPr>
        </p:nvSpPr>
        <p:spPr>
          <a:xfrm>
            <a:off x="5364876" y="5987018"/>
            <a:ext cx="2901756" cy="369332"/>
          </a:xfrm>
          <a:prstGeom prst="rect">
            <a:avLst/>
          </a:prstGeom>
          <a:noFill/>
        </p:spPr>
        <p:txBody>
          <a:bodyPr wrap="none" rtlCol="0">
            <a:spAutoFit/>
          </a:bodyPr>
          <a:lstStyle/>
          <a:p>
            <a:r>
              <a:rPr lang="fr-CA" i="1" dirty="0">
                <a:latin typeface="Comic Sans MS" panose="030F0702030302020204" pitchFamily="66" charset="0"/>
              </a:rPr>
              <a:t>Inconscients et indésirés</a:t>
            </a:r>
            <a:endParaRPr lang="fr-CA" i="1" u="none" dirty="0">
              <a:latin typeface="Comic Sans MS" panose="030F0702030302020204" pitchFamily="66" charset="0"/>
            </a:endParaRPr>
          </a:p>
        </p:txBody>
      </p:sp>
      <p:sp>
        <p:nvSpPr>
          <p:cNvPr id="30" name="TextBox 29"/>
          <p:cNvSpPr txBox="1"/>
          <p:nvPr>
            <p:custDataLst>
              <p:tags r:id="rId7"/>
            </p:custDataLst>
          </p:nvPr>
        </p:nvSpPr>
        <p:spPr>
          <a:xfrm>
            <a:off x="1176733" y="5969588"/>
            <a:ext cx="2675732" cy="369332"/>
          </a:xfrm>
          <a:prstGeom prst="rect">
            <a:avLst/>
          </a:prstGeom>
          <a:noFill/>
        </p:spPr>
        <p:txBody>
          <a:bodyPr wrap="none" rtlCol="0">
            <a:spAutoFit/>
          </a:bodyPr>
          <a:lstStyle/>
          <a:p>
            <a:r>
              <a:rPr lang="fr-CA" i="1" u="none" dirty="0">
                <a:latin typeface="Comic Sans MS" panose="030F0702030302020204" pitchFamily="66" charset="0"/>
              </a:rPr>
              <a:t>Conscients et indésirés</a:t>
            </a:r>
          </a:p>
        </p:txBody>
      </p:sp>
      <p:sp>
        <p:nvSpPr>
          <p:cNvPr id="31" name="TextBox 30"/>
          <p:cNvSpPr txBox="1"/>
          <p:nvPr>
            <p:custDataLst>
              <p:tags r:id="rId8"/>
            </p:custDataLst>
          </p:nvPr>
        </p:nvSpPr>
        <p:spPr>
          <a:xfrm>
            <a:off x="5344011" y="1258712"/>
            <a:ext cx="2717411" cy="369332"/>
          </a:xfrm>
          <a:prstGeom prst="rect">
            <a:avLst/>
          </a:prstGeom>
          <a:noFill/>
        </p:spPr>
        <p:txBody>
          <a:bodyPr wrap="none" rtlCol="0">
            <a:spAutoFit/>
          </a:bodyPr>
          <a:lstStyle/>
          <a:p>
            <a:r>
              <a:rPr lang="fr-CA" i="1" dirty="0">
                <a:latin typeface="Comic Sans MS" panose="030F0702030302020204" pitchFamily="66" charset="0"/>
              </a:rPr>
              <a:t>Inconscients et désirés</a:t>
            </a:r>
            <a:endParaRPr lang="fr-CA" i="1" u="none" dirty="0">
              <a:latin typeface="Comic Sans MS" panose="030F0702030302020204" pitchFamily="66" charset="0"/>
            </a:endParaRPr>
          </a:p>
        </p:txBody>
      </p:sp>
      <p:sp>
        <p:nvSpPr>
          <p:cNvPr id="32" name="Rectangle 31"/>
          <p:cNvSpPr/>
          <p:nvPr>
            <p:custDataLst>
              <p:tags r:id="rId9"/>
            </p:custDataLst>
          </p:nvPr>
        </p:nvSpPr>
        <p:spPr>
          <a:xfrm>
            <a:off x="4141426" y="988624"/>
            <a:ext cx="867738" cy="369332"/>
          </a:xfrm>
          <a:prstGeom prst="rect">
            <a:avLst/>
          </a:prstGeom>
        </p:spPr>
        <p:txBody>
          <a:bodyPr wrap="none">
            <a:spAutoFit/>
          </a:bodyPr>
          <a:lstStyle/>
          <a:p>
            <a:r>
              <a:rPr lang="fr-CA" dirty="0"/>
              <a:t>Désirés</a:t>
            </a:r>
            <a:endParaRPr lang="fr-CA" u="none" dirty="0"/>
          </a:p>
        </p:txBody>
      </p:sp>
      <p:sp>
        <p:nvSpPr>
          <p:cNvPr id="33" name="Rectangle 32"/>
          <p:cNvSpPr/>
          <p:nvPr>
            <p:custDataLst>
              <p:tags r:id="rId10"/>
            </p:custDataLst>
          </p:nvPr>
        </p:nvSpPr>
        <p:spPr>
          <a:xfrm>
            <a:off x="3993540" y="6361970"/>
            <a:ext cx="1026435" cy="369332"/>
          </a:xfrm>
          <a:prstGeom prst="rect">
            <a:avLst/>
          </a:prstGeom>
        </p:spPr>
        <p:txBody>
          <a:bodyPr wrap="none">
            <a:spAutoFit/>
          </a:bodyPr>
          <a:lstStyle/>
          <a:p>
            <a:r>
              <a:rPr lang="fr-CA" u="none" dirty="0"/>
              <a:t>Indésirés</a:t>
            </a:r>
          </a:p>
        </p:txBody>
      </p:sp>
      <p:sp>
        <p:nvSpPr>
          <p:cNvPr id="34" name="Rectangle 33"/>
          <p:cNvSpPr/>
          <p:nvPr>
            <p:custDataLst>
              <p:tags r:id="rId11"/>
            </p:custDataLst>
          </p:nvPr>
        </p:nvSpPr>
        <p:spPr>
          <a:xfrm rot="16200000">
            <a:off x="8186515" y="3551185"/>
            <a:ext cx="1346010" cy="369332"/>
          </a:xfrm>
          <a:prstGeom prst="rect">
            <a:avLst/>
          </a:prstGeom>
        </p:spPr>
        <p:txBody>
          <a:bodyPr wrap="none">
            <a:spAutoFit/>
          </a:bodyPr>
          <a:lstStyle/>
          <a:p>
            <a:r>
              <a:rPr lang="fr-CA" dirty="0"/>
              <a:t>Inconscients</a:t>
            </a:r>
          </a:p>
        </p:txBody>
      </p:sp>
      <p:sp>
        <p:nvSpPr>
          <p:cNvPr id="35" name="Rectangle 34"/>
          <p:cNvSpPr/>
          <p:nvPr>
            <p:custDataLst>
              <p:tags r:id="rId12"/>
            </p:custDataLst>
          </p:nvPr>
        </p:nvSpPr>
        <p:spPr>
          <a:xfrm rot="16200000">
            <a:off x="-260723" y="3343914"/>
            <a:ext cx="1194045" cy="369332"/>
          </a:xfrm>
          <a:prstGeom prst="rect">
            <a:avLst/>
          </a:prstGeom>
        </p:spPr>
        <p:txBody>
          <a:bodyPr wrap="none">
            <a:spAutoFit/>
          </a:bodyPr>
          <a:lstStyle/>
          <a:p>
            <a:r>
              <a:rPr lang="fr-CA" u="none" dirty="0"/>
              <a:t>Conscients</a:t>
            </a:r>
            <a:endParaRPr lang="fr-CA" dirty="0"/>
          </a:p>
        </p:txBody>
      </p:sp>
      <p:pic>
        <p:nvPicPr>
          <p:cNvPr id="36" name="Picture 2" descr="http://mindfulnessni.org/wp-content/uploads/2013/06/Mindful-eating.png"/>
          <p:cNvPicPr>
            <a:picLocks noChangeAspect="1" noChangeArrowheads="1"/>
          </p:cNvPicPr>
          <p:nvPr>
            <p:custDataLst>
              <p:tags r:id="rId13"/>
            </p:custDataLst>
          </p:nvPr>
        </p:nvPicPr>
        <p:blipFill>
          <a:blip r:embed="rId22"/>
          <a:srcRect/>
          <a:stretch>
            <a:fillRect/>
          </a:stretch>
        </p:blipFill>
        <p:spPr>
          <a:xfrm>
            <a:off x="5344011" y="4134269"/>
            <a:ext cx="2157598" cy="1944546"/>
          </a:xfrm>
          <a:prstGeom prst="rect">
            <a:avLst/>
          </a:prstGeom>
          <a:ln>
            <a:noFill/>
          </a:ln>
          <a:effectLst>
            <a:softEdge rad="112500"/>
          </a:effectLst>
        </p:spPr>
      </p:pic>
      <p:pic>
        <p:nvPicPr>
          <p:cNvPr id="37" name="Picture 36"/>
          <p:cNvPicPr>
            <a:picLocks noChangeAspect="1"/>
          </p:cNvPicPr>
          <p:nvPr>
            <p:custDataLst>
              <p:tags r:id="rId14"/>
            </p:custDataLst>
          </p:nvPr>
        </p:nvPicPr>
        <p:blipFill>
          <a:blip r:embed="rId23"/>
          <a:srcRect/>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custDataLst>
              <p:tags r:id="rId15"/>
            </p:custDataLst>
          </p:nvPr>
        </p:nvPicPr>
        <p:blipFill>
          <a:blip r:embed="rId24">
            <a:clrChange>
              <a:clrFrom>
                <a:srgbClr val="FFFFFF"/>
              </a:clrFrom>
              <a:clrTo>
                <a:srgbClr val="FFFFFF">
                  <a:alpha val="0"/>
                </a:srgbClr>
              </a:clrTo>
            </a:clrChange>
          </a:blip>
          <a:srcRect/>
          <a:stretch>
            <a:fillRect/>
          </a:stretch>
        </p:blipFill>
        <p:spPr>
          <a:xfrm>
            <a:off x="1643484" y="1791208"/>
            <a:ext cx="1742231" cy="1593909"/>
          </a:xfrm>
          <a:prstGeom prst="rect">
            <a:avLst/>
          </a:prstGeom>
        </p:spPr>
      </p:pic>
      <p:pic>
        <p:nvPicPr>
          <p:cNvPr id="39" name="Picture 38"/>
          <p:cNvPicPr>
            <a:picLocks noChangeAspect="1"/>
          </p:cNvPicPr>
          <p:nvPr>
            <p:custDataLst>
              <p:tags r:id="rId16"/>
            </p:custDataLst>
          </p:nvPr>
        </p:nvPicPr>
        <p:blipFill>
          <a:blip r:embed="rId25">
            <a:clrChange>
              <a:clrFrom>
                <a:srgbClr val="FFFFFF"/>
              </a:clrFrom>
              <a:clrTo>
                <a:srgbClr val="FFFFFF">
                  <a:alpha val="0"/>
                </a:srgbClr>
              </a:clrTo>
            </a:clrChange>
          </a:blip>
          <a:srcRect/>
          <a:stretch>
            <a:fillRect/>
          </a:stretch>
        </p:blipFill>
        <p:spPr>
          <a:xfrm>
            <a:off x="5538883" y="1560548"/>
            <a:ext cx="1767854" cy="2042588"/>
          </a:xfrm>
          <a:prstGeom prst="rect">
            <a:avLst/>
          </a:prstGeom>
        </p:spPr>
      </p:pic>
      <p:grpSp>
        <p:nvGrpSpPr>
          <p:cNvPr id="40" name="Group 39"/>
          <p:cNvGrpSpPr/>
          <p:nvPr>
            <p:custDataLst>
              <p:tags r:id="rId17"/>
            </p:custDataLst>
          </p:nvPr>
        </p:nvGrpSpPr>
        <p:grpSpPr>
          <a:xfrm rot="3160840">
            <a:off x="3126471" y="3769083"/>
            <a:ext cx="2867922" cy="2122624"/>
            <a:chOff x="6057922" y="2643421"/>
            <a:chExt cx="2622853" cy="1709837"/>
          </a:xfrm>
        </p:grpSpPr>
        <p:sp>
          <p:nvSpPr>
            <p:cNvPr id="41" name="Lightning Bolt 40"/>
            <p:cNvSpPr/>
            <p:nvPr/>
          </p:nvSpPr>
          <p:spPr>
            <a:xfrm rot="4491562">
              <a:off x="6555167" y="2146176"/>
              <a:ext cx="1628363" cy="2622853"/>
            </a:xfrm>
            <a:custGeom>
              <a:avLst/>
              <a:gdLst>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10012 w 21600"/>
                <a:gd name="connsiteY6" fmla="*/ 14915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4767 w 21600"/>
                <a:gd name="connsiteY4" fmla="*/ 12877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1600"/>
                <a:gd name="connsiteY0" fmla="*/ 0 h 21600"/>
                <a:gd name="connsiteX1" fmla="*/ 12860 w 21600"/>
                <a:gd name="connsiteY1" fmla="*/ 6080 h 21600"/>
                <a:gd name="connsiteX2" fmla="*/ 11050 w 21600"/>
                <a:gd name="connsiteY2" fmla="*/ 6797 h 21600"/>
                <a:gd name="connsiteX3" fmla="*/ 16577 w 21600"/>
                <a:gd name="connsiteY3" fmla="*/ 12007 h 21600"/>
                <a:gd name="connsiteX4" fmla="*/ 17824 w 21600"/>
                <a:gd name="connsiteY4" fmla="*/ 15326 h 21600"/>
                <a:gd name="connsiteX5" fmla="*/ 21600 w 21600"/>
                <a:gd name="connsiteY5" fmla="*/ 21600 h 21600"/>
                <a:gd name="connsiteX6" fmla="*/ 5714 w 21600"/>
                <a:gd name="connsiteY6" fmla="*/ 14688 h 21600"/>
                <a:gd name="connsiteX7" fmla="*/ 12222 w 21600"/>
                <a:gd name="connsiteY7" fmla="*/ 13987 h 21600"/>
                <a:gd name="connsiteX8" fmla="*/ 5022 w 21600"/>
                <a:gd name="connsiteY8" fmla="*/ 9705 h 21600"/>
                <a:gd name="connsiteX9" fmla="*/ 7602 w 21600"/>
                <a:gd name="connsiteY9" fmla="*/ 8382 h 21600"/>
                <a:gd name="connsiteX10" fmla="*/ 0 w 21600"/>
                <a:gd name="connsiteY10" fmla="*/ 3890 h 21600"/>
                <a:gd name="connsiteX11" fmla="*/ 8472 w 21600"/>
                <a:gd name="connsiteY11" fmla="*/ 0 h 21600"/>
                <a:gd name="connsiteX0" fmla="*/ 8472 w 22924"/>
                <a:gd name="connsiteY0" fmla="*/ 0 h 21600"/>
                <a:gd name="connsiteX1" fmla="*/ 12860 w 22924"/>
                <a:gd name="connsiteY1" fmla="*/ 6080 h 21600"/>
                <a:gd name="connsiteX2" fmla="*/ 11050 w 22924"/>
                <a:gd name="connsiteY2" fmla="*/ 6797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2860 w 22924"/>
                <a:gd name="connsiteY1" fmla="*/ 6080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8472 w 22924"/>
                <a:gd name="connsiteY0" fmla="*/ 0 h 21600"/>
                <a:gd name="connsiteX1" fmla="*/ 19549 w 22924"/>
                <a:gd name="connsiteY1" fmla="*/ 8544 h 21600"/>
                <a:gd name="connsiteX2" fmla="*/ 14758 w 22924"/>
                <a:gd name="connsiteY2" fmla="*/ 9896 h 21600"/>
                <a:gd name="connsiteX3" fmla="*/ 22924 w 22924"/>
                <a:gd name="connsiteY3" fmla="*/ 13979 h 21600"/>
                <a:gd name="connsiteX4" fmla="*/ 17824 w 22924"/>
                <a:gd name="connsiteY4" fmla="*/ 15326 h 21600"/>
                <a:gd name="connsiteX5" fmla="*/ 21600 w 22924"/>
                <a:gd name="connsiteY5" fmla="*/ 21600 h 21600"/>
                <a:gd name="connsiteX6" fmla="*/ 5714 w 22924"/>
                <a:gd name="connsiteY6" fmla="*/ 14688 h 21600"/>
                <a:gd name="connsiteX7" fmla="*/ 12222 w 22924"/>
                <a:gd name="connsiteY7" fmla="*/ 13987 h 21600"/>
                <a:gd name="connsiteX8" fmla="*/ 5022 w 22924"/>
                <a:gd name="connsiteY8" fmla="*/ 9705 h 21600"/>
                <a:gd name="connsiteX9" fmla="*/ 7602 w 22924"/>
                <a:gd name="connsiteY9" fmla="*/ 8382 h 21600"/>
                <a:gd name="connsiteX10" fmla="*/ 0 w 22924"/>
                <a:gd name="connsiteY10" fmla="*/ 3890 h 21600"/>
                <a:gd name="connsiteX11" fmla="*/ 8472 w 22924"/>
                <a:gd name="connsiteY11" fmla="*/ 0 h 21600"/>
                <a:gd name="connsiteX0" fmla="*/ 13868 w 22924"/>
                <a:gd name="connsiteY0" fmla="*/ 0 h 18020"/>
                <a:gd name="connsiteX1" fmla="*/ 19549 w 22924"/>
                <a:gd name="connsiteY1" fmla="*/ 4964 h 18020"/>
                <a:gd name="connsiteX2" fmla="*/ 14758 w 22924"/>
                <a:gd name="connsiteY2" fmla="*/ 6316 h 18020"/>
                <a:gd name="connsiteX3" fmla="*/ 22924 w 22924"/>
                <a:gd name="connsiteY3" fmla="*/ 10399 h 18020"/>
                <a:gd name="connsiteX4" fmla="*/ 17824 w 22924"/>
                <a:gd name="connsiteY4" fmla="*/ 11746 h 18020"/>
                <a:gd name="connsiteX5" fmla="*/ 21600 w 22924"/>
                <a:gd name="connsiteY5" fmla="*/ 18020 h 18020"/>
                <a:gd name="connsiteX6" fmla="*/ 5714 w 22924"/>
                <a:gd name="connsiteY6" fmla="*/ 11108 h 18020"/>
                <a:gd name="connsiteX7" fmla="*/ 12222 w 22924"/>
                <a:gd name="connsiteY7" fmla="*/ 10407 h 18020"/>
                <a:gd name="connsiteX8" fmla="*/ 5022 w 22924"/>
                <a:gd name="connsiteY8" fmla="*/ 6125 h 18020"/>
                <a:gd name="connsiteX9" fmla="*/ 7602 w 22924"/>
                <a:gd name="connsiteY9" fmla="*/ 4802 h 18020"/>
                <a:gd name="connsiteX10" fmla="*/ 0 w 22924"/>
                <a:gd name="connsiteY10" fmla="*/ 310 h 18020"/>
                <a:gd name="connsiteX11" fmla="*/ 13868 w 22924"/>
                <a:gd name="connsiteY11" fmla="*/ 0 h 18020"/>
                <a:gd name="connsiteX0" fmla="*/ 12411 w 21467"/>
                <a:gd name="connsiteY0" fmla="*/ 342 h 18362"/>
                <a:gd name="connsiteX1" fmla="*/ 18092 w 21467"/>
                <a:gd name="connsiteY1" fmla="*/ 5306 h 18362"/>
                <a:gd name="connsiteX2" fmla="*/ 13301 w 21467"/>
                <a:gd name="connsiteY2" fmla="*/ 6658 h 18362"/>
                <a:gd name="connsiteX3" fmla="*/ 21467 w 21467"/>
                <a:gd name="connsiteY3" fmla="*/ 10741 h 18362"/>
                <a:gd name="connsiteX4" fmla="*/ 16367 w 21467"/>
                <a:gd name="connsiteY4" fmla="*/ 12088 h 18362"/>
                <a:gd name="connsiteX5" fmla="*/ 20143 w 21467"/>
                <a:gd name="connsiteY5" fmla="*/ 18362 h 18362"/>
                <a:gd name="connsiteX6" fmla="*/ 4257 w 21467"/>
                <a:gd name="connsiteY6" fmla="*/ 11450 h 18362"/>
                <a:gd name="connsiteX7" fmla="*/ 10765 w 21467"/>
                <a:gd name="connsiteY7" fmla="*/ 10749 h 18362"/>
                <a:gd name="connsiteX8" fmla="*/ 3565 w 21467"/>
                <a:gd name="connsiteY8" fmla="*/ 6467 h 18362"/>
                <a:gd name="connsiteX9" fmla="*/ 6145 w 21467"/>
                <a:gd name="connsiteY9" fmla="*/ 5144 h 18362"/>
                <a:gd name="connsiteX10" fmla="*/ 0 w 21467"/>
                <a:gd name="connsiteY10" fmla="*/ 0 h 18362"/>
                <a:gd name="connsiteX11" fmla="*/ 12411 w 21467"/>
                <a:gd name="connsiteY11" fmla="*/ 342 h 18362"/>
                <a:gd name="connsiteX0" fmla="*/ 9944 w 19000"/>
                <a:gd name="connsiteY0" fmla="*/ 4349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9944 w 19000"/>
                <a:gd name="connsiteY11" fmla="*/ 4349 h 22369"/>
                <a:gd name="connsiteX0" fmla="*/ 8380 w 19000"/>
                <a:gd name="connsiteY0" fmla="*/ 6850 h 22369"/>
                <a:gd name="connsiteX1" fmla="*/ 15625 w 19000"/>
                <a:gd name="connsiteY1" fmla="*/ 9313 h 22369"/>
                <a:gd name="connsiteX2" fmla="*/ 10834 w 19000"/>
                <a:gd name="connsiteY2" fmla="*/ 10665 h 22369"/>
                <a:gd name="connsiteX3" fmla="*/ 19000 w 19000"/>
                <a:gd name="connsiteY3" fmla="*/ 14748 h 22369"/>
                <a:gd name="connsiteX4" fmla="*/ 13900 w 19000"/>
                <a:gd name="connsiteY4" fmla="*/ 16095 h 22369"/>
                <a:gd name="connsiteX5" fmla="*/ 17676 w 19000"/>
                <a:gd name="connsiteY5" fmla="*/ 22369 h 22369"/>
                <a:gd name="connsiteX6" fmla="*/ 1790 w 19000"/>
                <a:gd name="connsiteY6" fmla="*/ 15457 h 22369"/>
                <a:gd name="connsiteX7" fmla="*/ 8298 w 19000"/>
                <a:gd name="connsiteY7" fmla="*/ 14756 h 22369"/>
                <a:gd name="connsiteX8" fmla="*/ 1098 w 19000"/>
                <a:gd name="connsiteY8" fmla="*/ 10474 h 22369"/>
                <a:gd name="connsiteX9" fmla="*/ 3678 w 19000"/>
                <a:gd name="connsiteY9" fmla="*/ 9151 h 22369"/>
                <a:gd name="connsiteX10" fmla="*/ 0 w 19000"/>
                <a:gd name="connsiteY10" fmla="*/ 0 h 22369"/>
                <a:gd name="connsiteX11" fmla="*/ 8380 w 19000"/>
                <a:gd name="connsiteY11" fmla="*/ 6850 h 22369"/>
                <a:gd name="connsiteX0" fmla="*/ 7282 w 17902"/>
                <a:gd name="connsiteY0" fmla="*/ 3341 h 18860"/>
                <a:gd name="connsiteX1" fmla="*/ 14527 w 17902"/>
                <a:gd name="connsiteY1" fmla="*/ 5804 h 18860"/>
                <a:gd name="connsiteX2" fmla="*/ 9736 w 17902"/>
                <a:gd name="connsiteY2" fmla="*/ 7156 h 18860"/>
                <a:gd name="connsiteX3" fmla="*/ 17902 w 17902"/>
                <a:gd name="connsiteY3" fmla="*/ 11239 h 18860"/>
                <a:gd name="connsiteX4" fmla="*/ 12802 w 17902"/>
                <a:gd name="connsiteY4" fmla="*/ 12586 h 18860"/>
                <a:gd name="connsiteX5" fmla="*/ 16578 w 17902"/>
                <a:gd name="connsiteY5" fmla="*/ 18860 h 18860"/>
                <a:gd name="connsiteX6" fmla="*/ 692 w 17902"/>
                <a:gd name="connsiteY6" fmla="*/ 11948 h 18860"/>
                <a:gd name="connsiteX7" fmla="*/ 7200 w 17902"/>
                <a:gd name="connsiteY7" fmla="*/ 11247 h 18860"/>
                <a:gd name="connsiteX8" fmla="*/ 0 w 17902"/>
                <a:gd name="connsiteY8" fmla="*/ 6965 h 18860"/>
                <a:gd name="connsiteX9" fmla="*/ 2580 w 17902"/>
                <a:gd name="connsiteY9" fmla="*/ 5642 h 18860"/>
                <a:gd name="connsiteX10" fmla="*/ 9503 w 17902"/>
                <a:gd name="connsiteY10" fmla="*/ 0 h 18860"/>
                <a:gd name="connsiteX11" fmla="*/ 7282 w 17902"/>
                <a:gd name="connsiteY11" fmla="*/ 3341 h 18860"/>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681 w 18583"/>
                <a:gd name="connsiteY8" fmla="*/ 11047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429 w 18583"/>
                <a:gd name="connsiteY8" fmla="*/ 3875 h 22942"/>
                <a:gd name="connsiteX9" fmla="*/ 0 w 18583"/>
                <a:gd name="connsiteY9" fmla="*/ 0 h 22942"/>
                <a:gd name="connsiteX10" fmla="*/ 10184 w 18583"/>
                <a:gd name="connsiteY10" fmla="*/ 4082 h 22942"/>
                <a:gd name="connsiteX11" fmla="*/ 7963 w 18583"/>
                <a:gd name="connsiteY11" fmla="*/ 7423 h 22942"/>
                <a:gd name="connsiteX0" fmla="*/ 7963 w 18583"/>
                <a:gd name="connsiteY0" fmla="*/ 7423 h 22942"/>
                <a:gd name="connsiteX1" fmla="*/ 15208 w 18583"/>
                <a:gd name="connsiteY1" fmla="*/ 9886 h 22942"/>
                <a:gd name="connsiteX2" fmla="*/ 10417 w 18583"/>
                <a:gd name="connsiteY2" fmla="*/ 11238 h 22942"/>
                <a:gd name="connsiteX3" fmla="*/ 18583 w 18583"/>
                <a:gd name="connsiteY3" fmla="*/ 15321 h 22942"/>
                <a:gd name="connsiteX4" fmla="*/ 13483 w 18583"/>
                <a:gd name="connsiteY4" fmla="*/ 16668 h 22942"/>
                <a:gd name="connsiteX5" fmla="*/ 17259 w 18583"/>
                <a:gd name="connsiteY5" fmla="*/ 22942 h 22942"/>
                <a:gd name="connsiteX6" fmla="*/ 1373 w 18583"/>
                <a:gd name="connsiteY6" fmla="*/ 16030 h 22942"/>
                <a:gd name="connsiteX7" fmla="*/ 7881 w 18583"/>
                <a:gd name="connsiteY7" fmla="*/ 15329 h 22942"/>
                <a:gd name="connsiteX8" fmla="*/ 1725 w 18583"/>
                <a:gd name="connsiteY8" fmla="*/ 6176 h 22942"/>
                <a:gd name="connsiteX9" fmla="*/ 429 w 18583"/>
                <a:gd name="connsiteY9" fmla="*/ 3875 h 22942"/>
                <a:gd name="connsiteX10" fmla="*/ 0 w 18583"/>
                <a:gd name="connsiteY10" fmla="*/ 0 h 22942"/>
                <a:gd name="connsiteX11" fmla="*/ 10184 w 18583"/>
                <a:gd name="connsiteY11" fmla="*/ 4082 h 22942"/>
                <a:gd name="connsiteX12" fmla="*/ 7963 w 18583"/>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0 w 26159"/>
                <a:gd name="connsiteY8" fmla="*/ 8026 h 22942"/>
                <a:gd name="connsiteX9" fmla="*/ 8005 w 26159"/>
                <a:gd name="connsiteY9" fmla="*/ 3875 h 22942"/>
                <a:gd name="connsiteX10" fmla="*/ 7576 w 26159"/>
                <a:gd name="connsiteY10" fmla="*/ 0 h 22942"/>
                <a:gd name="connsiteX11" fmla="*/ 17760 w 26159"/>
                <a:gd name="connsiteY11" fmla="*/ 4082 h 22942"/>
                <a:gd name="connsiteX12" fmla="*/ 15539 w 26159"/>
                <a:gd name="connsiteY12"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7813 w 26159"/>
                <a:gd name="connsiteY8" fmla="*/ 1176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9396 w 26159"/>
                <a:gd name="connsiteY8" fmla="*/ 10032 h 22942"/>
                <a:gd name="connsiteX9" fmla="*/ 0 w 26159"/>
                <a:gd name="connsiteY9" fmla="*/ 8026 h 22942"/>
                <a:gd name="connsiteX10" fmla="*/ 8005 w 26159"/>
                <a:gd name="connsiteY10" fmla="*/ 3875 h 22942"/>
                <a:gd name="connsiteX11" fmla="*/ 7576 w 26159"/>
                <a:gd name="connsiteY11" fmla="*/ 0 h 22942"/>
                <a:gd name="connsiteX12" fmla="*/ 17760 w 26159"/>
                <a:gd name="connsiteY12" fmla="*/ 4082 h 22942"/>
                <a:gd name="connsiteX13" fmla="*/ 15539 w 26159"/>
                <a:gd name="connsiteY13"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12665 w 26159"/>
                <a:gd name="connsiteY8" fmla="*/ 12843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2942"/>
                <a:gd name="connsiteX1" fmla="*/ 22784 w 26159"/>
                <a:gd name="connsiteY1" fmla="*/ 9886 h 22942"/>
                <a:gd name="connsiteX2" fmla="*/ 17993 w 26159"/>
                <a:gd name="connsiteY2" fmla="*/ 11238 h 22942"/>
                <a:gd name="connsiteX3" fmla="*/ 26159 w 26159"/>
                <a:gd name="connsiteY3" fmla="*/ 15321 h 22942"/>
                <a:gd name="connsiteX4" fmla="*/ 21059 w 26159"/>
                <a:gd name="connsiteY4" fmla="*/ 16668 h 22942"/>
                <a:gd name="connsiteX5" fmla="*/ 24835 w 26159"/>
                <a:gd name="connsiteY5" fmla="*/ 22942 h 22942"/>
                <a:gd name="connsiteX6" fmla="*/ 8949 w 26159"/>
                <a:gd name="connsiteY6" fmla="*/ 16030 h 22942"/>
                <a:gd name="connsiteX7" fmla="*/ 15457 w 26159"/>
                <a:gd name="connsiteY7" fmla="*/ 15329 h 22942"/>
                <a:gd name="connsiteX8" fmla="*/ 5921 w 26159"/>
                <a:gd name="connsiteY8" fmla="*/ 13334 h 22942"/>
                <a:gd name="connsiteX9" fmla="*/ 9396 w 26159"/>
                <a:gd name="connsiteY9" fmla="*/ 10032 h 22942"/>
                <a:gd name="connsiteX10" fmla="*/ 0 w 26159"/>
                <a:gd name="connsiteY10" fmla="*/ 8026 h 22942"/>
                <a:gd name="connsiteX11" fmla="*/ 8005 w 26159"/>
                <a:gd name="connsiteY11" fmla="*/ 3875 h 22942"/>
                <a:gd name="connsiteX12" fmla="*/ 7576 w 26159"/>
                <a:gd name="connsiteY12" fmla="*/ 0 h 22942"/>
                <a:gd name="connsiteX13" fmla="*/ 17760 w 26159"/>
                <a:gd name="connsiteY13" fmla="*/ 4082 h 22942"/>
                <a:gd name="connsiteX14" fmla="*/ 15539 w 26159"/>
                <a:gd name="connsiteY14" fmla="*/ 7423 h 22942"/>
                <a:gd name="connsiteX0" fmla="*/ 15539 w 26159"/>
                <a:gd name="connsiteY0" fmla="*/ 7423 h 21402"/>
                <a:gd name="connsiteX1" fmla="*/ 22784 w 26159"/>
                <a:gd name="connsiteY1" fmla="*/ 9886 h 21402"/>
                <a:gd name="connsiteX2" fmla="*/ 17993 w 26159"/>
                <a:gd name="connsiteY2" fmla="*/ 11238 h 21402"/>
                <a:gd name="connsiteX3" fmla="*/ 26159 w 26159"/>
                <a:gd name="connsiteY3" fmla="*/ 15321 h 21402"/>
                <a:gd name="connsiteX4" fmla="*/ 21059 w 26159"/>
                <a:gd name="connsiteY4" fmla="*/ 16668 h 21402"/>
                <a:gd name="connsiteX5" fmla="*/ 22689 w 26159"/>
                <a:gd name="connsiteY5" fmla="*/ 21402 h 21402"/>
                <a:gd name="connsiteX6" fmla="*/ 8949 w 26159"/>
                <a:gd name="connsiteY6" fmla="*/ 16030 h 21402"/>
                <a:gd name="connsiteX7" fmla="*/ 15457 w 26159"/>
                <a:gd name="connsiteY7" fmla="*/ 15329 h 21402"/>
                <a:gd name="connsiteX8" fmla="*/ 5921 w 26159"/>
                <a:gd name="connsiteY8" fmla="*/ 13334 h 21402"/>
                <a:gd name="connsiteX9" fmla="*/ 9396 w 26159"/>
                <a:gd name="connsiteY9" fmla="*/ 10032 h 21402"/>
                <a:gd name="connsiteX10" fmla="*/ 0 w 26159"/>
                <a:gd name="connsiteY10" fmla="*/ 8026 h 21402"/>
                <a:gd name="connsiteX11" fmla="*/ 8005 w 26159"/>
                <a:gd name="connsiteY11" fmla="*/ 3875 h 21402"/>
                <a:gd name="connsiteX12" fmla="*/ 7576 w 26159"/>
                <a:gd name="connsiteY12" fmla="*/ 0 h 21402"/>
                <a:gd name="connsiteX13" fmla="*/ 17760 w 26159"/>
                <a:gd name="connsiteY13" fmla="*/ 4082 h 21402"/>
                <a:gd name="connsiteX14" fmla="*/ 15539 w 26159"/>
                <a:gd name="connsiteY14" fmla="*/ 7423 h 21402"/>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1059 w 26159"/>
                <a:gd name="connsiteY4" fmla="*/ 16668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 name="connsiteX0" fmla="*/ 15539 w 26159"/>
                <a:gd name="connsiteY0" fmla="*/ 7423 h 21264"/>
                <a:gd name="connsiteX1" fmla="*/ 22784 w 26159"/>
                <a:gd name="connsiteY1" fmla="*/ 9886 h 21264"/>
                <a:gd name="connsiteX2" fmla="*/ 17993 w 26159"/>
                <a:gd name="connsiteY2" fmla="*/ 11238 h 21264"/>
                <a:gd name="connsiteX3" fmla="*/ 26159 w 26159"/>
                <a:gd name="connsiteY3" fmla="*/ 15321 h 21264"/>
                <a:gd name="connsiteX4" fmla="*/ 20851 w 26159"/>
                <a:gd name="connsiteY4" fmla="*/ 17514 h 21264"/>
                <a:gd name="connsiteX5" fmla="*/ 21797 w 26159"/>
                <a:gd name="connsiteY5" fmla="*/ 21264 h 21264"/>
                <a:gd name="connsiteX6" fmla="*/ 8949 w 26159"/>
                <a:gd name="connsiteY6" fmla="*/ 16030 h 21264"/>
                <a:gd name="connsiteX7" fmla="*/ 15457 w 26159"/>
                <a:gd name="connsiteY7" fmla="*/ 15329 h 21264"/>
                <a:gd name="connsiteX8" fmla="*/ 5921 w 26159"/>
                <a:gd name="connsiteY8" fmla="*/ 13334 h 21264"/>
                <a:gd name="connsiteX9" fmla="*/ 9396 w 26159"/>
                <a:gd name="connsiteY9" fmla="*/ 10032 h 21264"/>
                <a:gd name="connsiteX10" fmla="*/ 0 w 26159"/>
                <a:gd name="connsiteY10" fmla="*/ 8026 h 21264"/>
                <a:gd name="connsiteX11" fmla="*/ 8005 w 26159"/>
                <a:gd name="connsiteY11" fmla="*/ 3875 h 21264"/>
                <a:gd name="connsiteX12" fmla="*/ 7576 w 26159"/>
                <a:gd name="connsiteY12" fmla="*/ 0 h 21264"/>
                <a:gd name="connsiteX13" fmla="*/ 17760 w 26159"/>
                <a:gd name="connsiteY13" fmla="*/ 4082 h 21264"/>
                <a:gd name="connsiteX14" fmla="*/ 15539 w 26159"/>
                <a:gd name="connsiteY14" fmla="*/ 7423 h 21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159" h="21264">
                  <a:moveTo>
                    <a:pt x="15539" y="7423"/>
                  </a:moveTo>
                  <a:lnTo>
                    <a:pt x="22784" y="9886"/>
                  </a:lnTo>
                  <a:lnTo>
                    <a:pt x="17993" y="11238"/>
                  </a:lnTo>
                  <a:lnTo>
                    <a:pt x="26159" y="15321"/>
                  </a:lnTo>
                  <a:lnTo>
                    <a:pt x="20851" y="17514"/>
                  </a:lnTo>
                  <a:lnTo>
                    <a:pt x="21797" y="21264"/>
                  </a:lnTo>
                  <a:lnTo>
                    <a:pt x="8949" y="16030"/>
                  </a:lnTo>
                  <a:lnTo>
                    <a:pt x="15457" y="15329"/>
                  </a:lnTo>
                  <a:lnTo>
                    <a:pt x="5921" y="13334"/>
                  </a:lnTo>
                  <a:lnTo>
                    <a:pt x="9396" y="10032"/>
                  </a:lnTo>
                  <a:lnTo>
                    <a:pt x="0" y="8026"/>
                  </a:lnTo>
                  <a:lnTo>
                    <a:pt x="8005" y="3875"/>
                  </a:lnTo>
                  <a:lnTo>
                    <a:pt x="7576" y="0"/>
                  </a:lnTo>
                  <a:lnTo>
                    <a:pt x="17760" y="4082"/>
                  </a:lnTo>
                  <a:lnTo>
                    <a:pt x="15539" y="7423"/>
                  </a:lnTo>
                  <a:close/>
                </a:path>
              </a:pathLst>
            </a:cu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rot="18633050">
              <a:off x="6557017" y="3364554"/>
              <a:ext cx="1642569" cy="334840"/>
            </a:xfrm>
            <a:prstGeom prst="rect">
              <a:avLst/>
            </a:prstGeom>
            <a:noFill/>
          </p:spPr>
          <p:txBody>
            <a:bodyPr wrap="none" rtlCol="0">
              <a:prstTxWarp prst="textCascadeUp">
                <a:avLst/>
              </a:prstTxWarp>
              <a:spAutoFit/>
            </a:bodyPr>
            <a:lstStyle/>
            <a:p>
              <a:r>
                <a:rPr lang="en-CA" dirty="0">
                  <a:ln>
                    <a:solidFill>
                      <a:srgbClr val="FF0000"/>
                    </a:solidFill>
                  </a:ln>
                </a:rPr>
                <a:t>Perturbation</a:t>
              </a:r>
              <a:endParaRPr lang="en-CA" u="none" dirty="0">
                <a:ln>
                  <a:solidFill>
                    <a:srgbClr val="FF0000"/>
                  </a:solidFill>
                </a:ln>
              </a:endParaRPr>
            </a:p>
          </p:txBody>
        </p:sp>
      </p:grpSp>
      <p:sp>
        <p:nvSpPr>
          <p:cNvPr id="43" name="TextBox 42"/>
          <p:cNvSpPr txBox="1"/>
          <p:nvPr>
            <p:custDataLst>
              <p:tags r:id="rId18"/>
            </p:custDataLst>
          </p:nvPr>
        </p:nvSpPr>
        <p:spPr>
          <a:xfrm rot="21352358">
            <a:off x="3215106" y="3323558"/>
            <a:ext cx="2771087" cy="1189909"/>
          </a:xfrm>
          <a:prstGeom prst="rect">
            <a:avLst/>
          </a:prstGeom>
          <a:noFill/>
        </p:spPr>
        <p:txBody>
          <a:bodyPr wrap="square" rtlCol="0">
            <a:prstTxWarp prst="textWave2">
              <a:avLst/>
            </a:prstTxWarp>
            <a:spAutoFit/>
          </a:bodyPr>
          <a:lstStyle/>
          <a:p>
            <a:r>
              <a:rPr lang="fr-CA" sz="3600" u="none" dirty="0">
                <a:solidFill>
                  <a:schemeClr val="tx2"/>
                </a:solidFill>
                <a:latin typeface="Freestyle Script" panose="030804020302050B0404" pitchFamily="66" charset="0"/>
              </a:rPr>
              <a:t>Comportements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8"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9"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bg/>
                                          </p:spTgt>
                                        </p:tgtEl>
                                        <p:attrNameLst>
                                          <p:attrName>style.visibility</p:attrName>
                                        </p:attrNameLst>
                                      </p:cBhvr>
                                      <p:to>
                                        <p:strVal val="visible"/>
                                      </p:to>
                                    </p:set>
                                    <p:animEffect transition="in" filter="fade">
                                      <p:cBhvr>
                                        <p:cTn id="17" dur="500"/>
                                        <p:tgtEl>
                                          <p:spTgt spid="27">
                                            <p:bg/>
                                          </p:spTgt>
                                        </p:tgtEl>
                                      </p:cBhvr>
                                    </p:animEffect>
                                  </p:childTnLst>
                                </p:cTn>
                              </p:par>
                              <p:par>
                                <p:cTn id="18" presetID="10" presetClass="entr" presetSubtype="0" fill="hold" grpId="4"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5"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7"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bg/>
                                          </p:spTgt>
                                        </p:tgtEl>
                                        <p:attrNameLst>
                                          <p:attrName>style.visibility</p:attrName>
                                        </p:attrNameLst>
                                      </p:cBhvr>
                                      <p:to>
                                        <p:strVal val="visible"/>
                                      </p:to>
                                    </p:set>
                                    <p:animEffect transition="in" filter="fade">
                                      <p:cBhvr>
                                        <p:cTn id="31" dur="500"/>
                                        <p:tgtEl>
                                          <p:spTgt spid="28">
                                            <p:bg/>
                                          </p:spTgt>
                                        </p:tgtEl>
                                      </p:cBhvr>
                                    </p:animEffect>
                                  </p:childTnLst>
                                </p:cTn>
                              </p:par>
                              <p:par>
                                <p:cTn id="32" presetID="10" presetClass="entr" presetSubtype="0" fill="hold" grpId="6"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2"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3"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6">
                                            <p:bg/>
                                          </p:spTgt>
                                        </p:tgtEl>
                                        <p:attrNameLst>
                                          <p:attrName>style.visibility</p:attrName>
                                        </p:attrNameLst>
                                      </p:cBhvr>
                                      <p:to>
                                        <p:strVal val="visible"/>
                                      </p:to>
                                    </p:set>
                                    <p:animEffect transition="in" filter="fade">
                                      <p:cBhvr>
                                        <p:cTn id="59" dur="500"/>
                                        <p:tgtEl>
                                          <p:spTgt spid="36">
                                            <p:bg/>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7">
                                            <p:bg/>
                                          </p:spTgt>
                                        </p:tgtEl>
                                        <p:attrNameLst>
                                          <p:attrName>style.visibility</p:attrName>
                                        </p:attrNameLst>
                                      </p:cBhvr>
                                      <p:to>
                                        <p:strVal val="visible"/>
                                      </p:to>
                                    </p:set>
                                    <p:animEffect transition="in" filter="fade">
                                      <p:cBhvr>
                                        <p:cTn id="64" dur="500"/>
                                        <p:tgtEl>
                                          <p:spTgt spid="37">
                                            <p:bg/>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8">
                                            <p:bg/>
                                          </p:spTgt>
                                        </p:tgtEl>
                                        <p:attrNameLst>
                                          <p:attrName>style.visibility</p:attrName>
                                        </p:attrNameLst>
                                      </p:cBhvr>
                                      <p:to>
                                        <p:strVal val="visible"/>
                                      </p:to>
                                    </p:set>
                                    <p:animEffect transition="in" filter="fade">
                                      <p:cBhvr>
                                        <p:cTn id="69" dur="500"/>
                                        <p:tgtEl>
                                          <p:spTgt spid="38">
                                            <p:bg/>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9">
                                            <p:bg/>
                                          </p:spTgt>
                                        </p:tgtEl>
                                        <p:attrNameLst>
                                          <p:attrName>style.visibility</p:attrName>
                                        </p:attrNameLst>
                                      </p:cBhvr>
                                      <p:to>
                                        <p:strVal val="visible"/>
                                      </p:to>
                                    </p:set>
                                    <p:animEffect transition="in" filter="fade">
                                      <p:cBhvr>
                                        <p:cTn id="74" dur="500"/>
                                        <p:tgtEl>
                                          <p:spTgt spid="39">
                                            <p:bg/>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0">
                                            <p:bg/>
                                          </p:spTgt>
                                        </p:tgtEl>
                                        <p:attrNameLst>
                                          <p:attrName>style.visibility</p:attrName>
                                        </p:attrNameLst>
                                      </p:cBhvr>
                                      <p:to>
                                        <p:strVal val="visible"/>
                                      </p:to>
                                    </p:set>
                                    <p:animEffect transition="in" filter="fade">
                                      <p:cBhvr>
                                        <p:cTn id="79" dur="500"/>
                                        <p:tgtEl>
                                          <p:spTgt spid="40">
                                            <p:bg/>
                                          </p:spTgt>
                                        </p:tgtEl>
                                      </p:cBhvr>
                                    </p:animEffect>
                                  </p:childTnLst>
                                </p:cTn>
                              </p:par>
                            </p:childTnLst>
                          </p:cTn>
                        </p:par>
                        <p:par>
                          <p:cTn id="80" fill="hold">
                            <p:stCondLst>
                              <p:cond delay="500"/>
                            </p:stCondLst>
                            <p:childTnLst>
                              <p:par>
                                <p:cTn id="81" presetID="32" presetClass="emph" presetSubtype="0" fill="hold" nodeType="afterEffect">
                                  <p:stCondLst>
                                    <p:cond delay="0"/>
                                  </p:stCondLst>
                                  <p:childTnLst>
                                    <p:animRot by="120000">
                                      <p:cBhvr>
                                        <p:cTn id="82" dur="100" fill="hold">
                                          <p:stCondLst>
                                            <p:cond delay="0"/>
                                          </p:stCondLst>
                                        </p:cTn>
                                        <p:tgtEl>
                                          <p:spTgt spid="40">
                                            <p:bg/>
                                          </p:spTgt>
                                        </p:tgtEl>
                                        <p:attrNameLst>
                                          <p:attrName>r</p:attrName>
                                        </p:attrNameLst>
                                      </p:cBhvr>
                                    </p:animRot>
                                    <p:animRot by="-240000">
                                      <p:cBhvr>
                                        <p:cTn id="83" dur="200" fill="hold">
                                          <p:stCondLst>
                                            <p:cond delay="200"/>
                                          </p:stCondLst>
                                        </p:cTn>
                                        <p:tgtEl>
                                          <p:spTgt spid="40">
                                            <p:bg/>
                                          </p:spTgt>
                                        </p:tgtEl>
                                        <p:attrNameLst>
                                          <p:attrName>r</p:attrName>
                                        </p:attrNameLst>
                                      </p:cBhvr>
                                    </p:animRot>
                                    <p:animRot by="240000">
                                      <p:cBhvr>
                                        <p:cTn id="84" dur="200" fill="hold">
                                          <p:stCondLst>
                                            <p:cond delay="400"/>
                                          </p:stCondLst>
                                        </p:cTn>
                                        <p:tgtEl>
                                          <p:spTgt spid="40">
                                            <p:bg/>
                                          </p:spTgt>
                                        </p:tgtEl>
                                        <p:attrNameLst>
                                          <p:attrName>r</p:attrName>
                                        </p:attrNameLst>
                                      </p:cBhvr>
                                    </p:animRot>
                                    <p:animRot by="-240000">
                                      <p:cBhvr>
                                        <p:cTn id="85" dur="200" fill="hold">
                                          <p:stCondLst>
                                            <p:cond delay="600"/>
                                          </p:stCondLst>
                                        </p:cTn>
                                        <p:tgtEl>
                                          <p:spTgt spid="40">
                                            <p:bg/>
                                          </p:spTgt>
                                        </p:tgtEl>
                                        <p:attrNameLst>
                                          <p:attrName>r</p:attrName>
                                        </p:attrNameLst>
                                      </p:cBhvr>
                                    </p:animRot>
                                    <p:animRot by="120000">
                                      <p:cBhvr>
                                        <p:cTn id="86" dur="200" fill="hold">
                                          <p:stCondLst>
                                            <p:cond delay="800"/>
                                          </p:stCondLst>
                                        </p:cTn>
                                        <p:tgtEl>
                                          <p:spTgt spid="40">
                                            <p:bg/>
                                          </p:spTgt>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24">
                                            <p:bg/>
                                          </p:spTgt>
                                        </p:tgtEl>
                                        <p:attrNameLst>
                                          <p:attrName>style.visibility</p:attrName>
                                        </p:attrNameLst>
                                      </p:cBhvr>
                                      <p:to>
                                        <p:strVal val="visible"/>
                                      </p:to>
                                    </p:set>
                                    <p:animEffect transition="in" filter="fade">
                                      <p:cBhvr>
                                        <p:cTn id="91" dur="500"/>
                                        <p:tgtEl>
                                          <p:spTgt spid="2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1" animBg="1"/>
      <p:bldP spid="30" grpId="2" animBg="1"/>
      <p:bldP spid="31" grpId="3" animBg="1"/>
      <p:bldP spid="32" grpId="4" animBg="1"/>
      <p:bldP spid="33" grpId="5" animBg="1"/>
      <p:bldP spid="34" grpId="6" animBg="1"/>
      <p:bldP spid="35" grpId="7" animBg="1"/>
      <p:bldP spid="43" grpId="8" animBg="1"/>
      <p:bldP spid="43" grpId="9"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8">
            <a:duotone>
              <a:schemeClr val="accent1">
                <a:shade val="45000"/>
                <a:satMod val="135000"/>
              </a:schemeClr>
              <a:prstClr val="white"/>
            </a:duotone>
          </a:blip>
          <a:srcRect/>
          <a:stretch>
            <a:fillRect/>
          </a:stretch>
        </p:blipFill>
        <p:spPr>
          <a:xfrm>
            <a:off x="6876256" y="0"/>
            <a:ext cx="1944216" cy="1788679"/>
          </a:xfrm>
          <a:prstGeom prst="rect">
            <a:avLst/>
          </a:prstGeom>
        </p:spPr>
      </p:pic>
      <p:sp>
        <p:nvSpPr>
          <p:cNvPr id="2" name="Title 1"/>
          <p:cNvSpPr>
            <a:spLocks noGrp="1"/>
          </p:cNvSpPr>
          <p:nvPr>
            <p:ph type="title"/>
            <p:custDataLst>
              <p:tags r:id="rId2"/>
            </p:custDataLst>
          </p:nvPr>
        </p:nvSpPr>
        <p:spPr/>
        <p:txBody>
          <a:bodyPr/>
          <a:lstStyle/>
          <a:p>
            <a:pPr lvl="0"/>
            <a:r>
              <a:rPr lang="fr-CA" dirty="0"/>
              <a:t>Journal de gratitude</a:t>
            </a:r>
          </a:p>
        </p:txBody>
      </p:sp>
      <p:sp>
        <p:nvSpPr>
          <p:cNvPr id="3" name="Content Placeholder 2"/>
          <p:cNvSpPr>
            <a:spLocks noGrp="1"/>
          </p:cNvSpPr>
          <p:nvPr>
            <p:ph idx="1"/>
            <p:custDataLst>
              <p:tags r:id="rId3"/>
            </p:custDataLst>
          </p:nvPr>
        </p:nvSpPr>
        <p:spPr/>
        <p:txBody>
          <a:bodyPr>
            <a:normAutofit fontScale="97500"/>
          </a:bodyPr>
          <a:lstStyle/>
          <a:p>
            <a:r>
              <a:rPr lang="fr-CA" u="none" dirty="0"/>
              <a:t>Prenez un carnet de notes, qui vous permettra d’écrire vos réflexions ou de tenir un journal. C’est personnel.</a:t>
            </a:r>
          </a:p>
          <a:p>
            <a:r>
              <a:rPr lang="fr-CA" u="none" dirty="0"/>
              <a:t>Prenez deux minutes pour noter ce </a:t>
            </a:r>
            <a:r>
              <a:rPr lang="fr-CA" dirty="0"/>
              <a:t>pour quoi</a:t>
            </a:r>
            <a:r>
              <a:rPr lang="fr-CA" u="none" dirty="0"/>
              <a:t> vous êtes reconnaissant(e).</a:t>
            </a:r>
          </a:p>
          <a:p>
            <a:pPr lvl="1"/>
            <a:r>
              <a:rPr lang="fr-CA" u="none" dirty="0"/>
              <a:t>Il pourrait s’agir d’une liste à puces.</a:t>
            </a:r>
          </a:p>
          <a:p>
            <a:pPr lvl="1"/>
            <a:r>
              <a:rPr lang="fr-CA" dirty="0"/>
              <a:t>Même </a:t>
            </a:r>
            <a:r>
              <a:rPr lang="fr-CA" u="none" dirty="0"/>
              <a:t>deux ou trois choses par jour suffiront.</a:t>
            </a:r>
          </a:p>
          <a:p>
            <a:pPr lvl="1"/>
            <a:r>
              <a:rPr lang="fr-CA" u="none" dirty="0"/>
              <a:t>Il peut s’agir de choses simples que vous avez faites ou remarquées pendant la journée.</a:t>
            </a:r>
          </a:p>
        </p:txBody>
      </p:sp>
      <p:sp>
        <p:nvSpPr>
          <p:cNvPr id="5" name="Rectangle 4"/>
          <p:cNvSpPr/>
          <p:nvPr>
            <p:custDataLst>
              <p:tags r:id="rId4"/>
            </p:custDataLst>
          </p:nvPr>
        </p:nvSpPr>
        <p:spPr>
          <a:xfrm>
            <a:off x="457200" y="6053914"/>
            <a:ext cx="7530054" cy="276999"/>
          </a:xfrm>
          <a:prstGeom prst="rect">
            <a:avLst/>
          </a:prstGeom>
        </p:spPr>
        <p:txBody>
          <a:bodyPr wrap="square">
            <a:spAutoFit/>
          </a:bodyPr>
          <a:lstStyle/>
          <a:p>
            <a:r>
              <a:rPr lang="fr-CA" sz="1200" u="none" dirty="0">
                <a:hlinkClick r:id="rId9"/>
              </a:rPr>
              <a:t>https://luminosante.sunlife.ca/s/article/Les-bienfaits-d-un-journal-de-gratitude-et-comment-s-y-mettre?language=fr</a:t>
            </a:r>
            <a:r>
              <a:rPr lang="fr-CA" sz="1200" u="none" dirty="0"/>
              <a:t> </a:t>
            </a:r>
            <a:endParaRPr lang="fr-CA" sz="1200" dirty="0"/>
          </a:p>
        </p:txBody>
      </p:sp>
      <p:grpSp>
        <p:nvGrpSpPr>
          <p:cNvPr id="7" name="Group 6"/>
          <p:cNvGrpSpPr/>
          <p:nvPr>
            <p:custDataLst>
              <p:tags r:id="rId5"/>
            </p:custDataLst>
          </p:nvPr>
        </p:nvGrpSpPr>
        <p:grpSpPr>
          <a:xfrm>
            <a:off x="7668344" y="6159853"/>
            <a:ext cx="608297" cy="654519"/>
            <a:chOff x="1691680" y="5343137"/>
            <a:chExt cx="803649" cy="818086"/>
          </a:xfrm>
        </p:grpSpPr>
        <p:pic>
          <p:nvPicPr>
            <p:cNvPr id="9" name="Picture 8"/>
            <p:cNvPicPr>
              <a:picLocks noChangeAspect="1"/>
            </p:cNvPicPr>
            <p:nvPr/>
          </p:nvPicPr>
          <p:blipFill>
            <a:blip r:embed="rId10"/>
            <a:srcRect/>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62E015-6DDF-9547-593E-C3FFD1F131C9}"/>
              </a:ext>
            </a:extLst>
          </p:cNvPr>
          <p:cNvPicPr>
            <a:picLocks noChangeAspect="1"/>
          </p:cNvPicPr>
          <p:nvPr>
            <p:custDataLst>
              <p:tags r:id="rId1"/>
            </p:custDataLst>
          </p:nvPr>
        </p:nvPicPr>
        <p:blipFill>
          <a:blip r:embed="rId6">
            <a:clrChange>
              <a:clrFrom>
                <a:srgbClr val="F7F5F4"/>
              </a:clrFrom>
              <a:clrTo>
                <a:srgbClr val="F7F5F4">
                  <a:alpha val="0"/>
                </a:srgbClr>
              </a:clrTo>
            </a:clrChange>
          </a:blip>
          <a:srcRect/>
          <a:stretch>
            <a:fillRect/>
          </a:stretch>
        </p:blipFill>
        <p:spPr>
          <a:xfrm flipH="1">
            <a:off x="5763221" y="605482"/>
            <a:ext cx="3588471" cy="1815406"/>
          </a:xfrm>
          <a:prstGeom prst="rect">
            <a:avLst/>
          </a:prstGeom>
        </p:spPr>
      </p:pic>
      <p:sp>
        <p:nvSpPr>
          <p:cNvPr id="2" name="Title 1"/>
          <p:cNvSpPr>
            <a:spLocks noGrp="1"/>
          </p:cNvSpPr>
          <p:nvPr>
            <p:ph type="title"/>
            <p:custDataLst>
              <p:tags r:id="rId2"/>
            </p:custDataLst>
          </p:nvPr>
        </p:nvSpPr>
        <p:spPr/>
        <p:txBody>
          <a:bodyPr>
            <a:normAutofit/>
          </a:bodyPr>
          <a:lstStyle/>
          <a:p>
            <a:r>
              <a:rPr lang="fr-CA" sz="3200" dirty="0"/>
              <a:t>I</a:t>
            </a:r>
            <a:r>
              <a:rPr lang="fr-CA" sz="3200" u="none" dirty="0"/>
              <a:t>mportance d</a:t>
            </a:r>
            <a:r>
              <a:rPr lang="fr-CA" sz="3200" dirty="0"/>
              <a:t>e </a:t>
            </a:r>
            <a:r>
              <a:rPr lang="fr-CA" sz="3200" u="none" dirty="0"/>
              <a:t>« tisser des liens »</a:t>
            </a:r>
          </a:p>
        </p:txBody>
      </p:sp>
      <p:sp>
        <p:nvSpPr>
          <p:cNvPr id="3" name="Content Placeholder 2"/>
          <p:cNvSpPr>
            <a:spLocks noGrp="1"/>
          </p:cNvSpPr>
          <p:nvPr>
            <p:ph idx="1"/>
            <p:custDataLst>
              <p:tags r:id="rId3"/>
            </p:custDataLst>
          </p:nvPr>
        </p:nvSpPr>
        <p:spPr>
          <a:xfrm>
            <a:off x="457200" y="1600200"/>
            <a:ext cx="7715200" cy="4853136"/>
          </a:xfrm>
        </p:spPr>
        <p:txBody>
          <a:bodyPr>
            <a:normAutofit fontScale="82500" lnSpcReduction="20000"/>
          </a:bodyPr>
          <a:lstStyle/>
          <a:p>
            <a:r>
              <a:rPr lang="fr-CA" dirty="0"/>
              <a:t>Selon vous, c</a:t>
            </a:r>
            <a:r>
              <a:rPr lang="fr-CA" u="none" dirty="0"/>
              <a:t>omment allons-nous tisser des </a:t>
            </a:r>
            <a:br>
              <a:rPr lang="fr-CA" u="none" dirty="0"/>
            </a:br>
            <a:r>
              <a:rPr lang="fr-CA" u="none" dirty="0"/>
              <a:t>liens tout au long des semaines du programme?</a:t>
            </a:r>
          </a:p>
          <a:p>
            <a:pPr lvl="1"/>
            <a:r>
              <a:rPr lang="fr-CA" u="none" dirty="0"/>
              <a:t>Pendant la séance, par sous-groupes et </a:t>
            </a:r>
            <a:r>
              <a:rPr lang="fr-CA" dirty="0"/>
              <a:t>lors des retours sur l’exercice</a:t>
            </a:r>
            <a:r>
              <a:rPr lang="fr-CA" u="none" dirty="0"/>
              <a:t> (salles de sous-groupe et séance plénière)</a:t>
            </a:r>
            <a:endParaRPr lang="fr-CA" dirty="0"/>
          </a:p>
          <a:p>
            <a:pPr lvl="1"/>
            <a:r>
              <a:rPr lang="fr-CA" u="none" dirty="0"/>
              <a:t>Système de jumelage</a:t>
            </a:r>
          </a:p>
          <a:p>
            <a:pPr lvl="1"/>
            <a:r>
              <a:rPr lang="fr-CA" u="none" dirty="0"/>
              <a:t>Cohorte</a:t>
            </a:r>
            <a:endParaRPr lang="fr-CA" dirty="0"/>
          </a:p>
          <a:p>
            <a:pPr lvl="0"/>
            <a:r>
              <a:rPr lang="fr-CA" u="none" dirty="0"/>
              <a:t>L’idée est d’utiliser tous les outils de réflexion et de participation.</a:t>
            </a:r>
          </a:p>
          <a:p>
            <a:r>
              <a:rPr lang="fr-CA" u="none" dirty="0"/>
              <a:t>En parlant de votre expérience, de ce que vous remarquez, </a:t>
            </a:r>
            <a:r>
              <a:rPr lang="fr-CA" dirty="0"/>
              <a:t>d’un</a:t>
            </a:r>
            <a:r>
              <a:rPr lang="fr-CA" u="none" dirty="0"/>
              <a:t> apprentissage que vous avez </a:t>
            </a:r>
            <a:r>
              <a:rPr lang="fr-CA" dirty="0"/>
              <a:t>tiré</a:t>
            </a:r>
            <a:r>
              <a:rPr lang="fr-CA" u="none" dirty="0"/>
              <a:t>, d’une occasion que vous avez </a:t>
            </a:r>
            <a:r>
              <a:rPr lang="fr-CA" dirty="0"/>
              <a:t>eue ou de quelque chose que vous avez</a:t>
            </a:r>
            <a:r>
              <a:rPr lang="fr-CA" u="none" dirty="0"/>
              <a:t> compris.</a:t>
            </a:r>
          </a:p>
          <a:p>
            <a:r>
              <a:rPr lang="fr-CA" u="none" dirty="0"/>
              <a:t>Ce sont tous ces éléments qui donnent vie au programme.</a:t>
            </a:r>
          </a:p>
        </p:txBody>
      </p:sp>
    </p:spTree>
    <p:extLst>
      <p:ext uri="{BB962C8B-B14F-4D97-AF65-F5344CB8AC3E}">
        <p14:creationId xmlns:p14="http://schemas.microsoft.com/office/powerpoint/2010/main" val="213147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4000" u="none" dirty="0"/>
              <a:t>Système de jumelage</a:t>
            </a:r>
          </a:p>
        </p:txBody>
      </p:sp>
      <p:sp>
        <p:nvSpPr>
          <p:cNvPr id="3" name="Content Placeholder 2"/>
          <p:cNvSpPr>
            <a:spLocks noGrp="1"/>
          </p:cNvSpPr>
          <p:nvPr>
            <p:ph idx="1"/>
            <p:custDataLst>
              <p:tags r:id="rId2"/>
            </p:custDataLst>
          </p:nvPr>
        </p:nvSpPr>
        <p:spPr>
          <a:xfrm>
            <a:off x="457200" y="1600200"/>
            <a:ext cx="8686800" cy="4493096"/>
          </a:xfrm>
        </p:spPr>
        <p:txBody>
          <a:bodyPr>
            <a:normAutofit fontScale="97500" lnSpcReduction="10000"/>
          </a:bodyPr>
          <a:lstStyle/>
          <a:p>
            <a:r>
              <a:rPr lang="fr-CA" dirty="0"/>
              <a:t>Nous nous </a:t>
            </a:r>
            <a:r>
              <a:rPr lang="fr-CA" u="none" dirty="0"/>
              <a:t>attendons à ce que vous communiquiez une fois </a:t>
            </a:r>
            <a:r>
              <a:rPr lang="fr-CA" dirty="0"/>
              <a:t>par semaine avec vos compagnons.</a:t>
            </a:r>
            <a:endParaRPr lang="fr-CA" u="none" dirty="0"/>
          </a:p>
          <a:p>
            <a:r>
              <a:rPr lang="fr-CA" u="none" dirty="0"/>
              <a:t>Au cours de la conversation, vous devrez :</a:t>
            </a:r>
          </a:p>
          <a:p>
            <a:pPr lvl="1"/>
            <a:r>
              <a:rPr lang="fr-CA" dirty="0"/>
              <a:t>d</a:t>
            </a:r>
            <a:r>
              <a:rPr lang="fr-CA" u="none" dirty="0"/>
              <a:t>iscuter de ce qui, selon vous, était intéressant et difficile et de ce que vous avez le plus aimé</a:t>
            </a:r>
            <a:r>
              <a:rPr lang="fr-CA" dirty="0"/>
              <a:t> durant la semaine;</a:t>
            </a:r>
            <a:endParaRPr lang="fr-CA" u="none" dirty="0"/>
          </a:p>
          <a:p>
            <a:pPr lvl="1"/>
            <a:r>
              <a:rPr lang="fr-CA" dirty="0"/>
              <a:t>tenir des échanges pendant </a:t>
            </a:r>
            <a:r>
              <a:rPr lang="fr-CA" dirty="0" smtClean="0"/>
              <a:t>quelques</a:t>
            </a:r>
            <a:r>
              <a:rPr lang="fr-CA" u="none" dirty="0"/>
              <a:t> </a:t>
            </a:r>
            <a:r>
              <a:rPr lang="fr-CA" u="none" dirty="0" smtClean="0"/>
              <a:t>minutes, </a:t>
            </a:r>
            <a:r>
              <a:rPr lang="fr-CA" u="none" dirty="0"/>
              <a:t>recommandées </a:t>
            </a:r>
            <a:r>
              <a:rPr lang="fr-CA" u="none" dirty="0" smtClean="0"/>
              <a:t>5</a:t>
            </a:r>
            <a:r>
              <a:rPr lang="fr-CA" u="none" dirty="0"/>
              <a:t> minutes pour chaque </a:t>
            </a:r>
            <a:r>
              <a:rPr lang="fr-CA" u="none" dirty="0" smtClean="0"/>
              <a:t>compagnon.</a:t>
            </a:r>
            <a:endParaRPr lang="fr-CA" u="none" dirty="0"/>
          </a:p>
          <a:p>
            <a:r>
              <a:rPr lang="fr-CA" dirty="0"/>
              <a:t>Contribue à </a:t>
            </a:r>
            <a:r>
              <a:rPr lang="fr-CA" u="none" dirty="0"/>
              <a:t>accroître l’entraide et la responsabilisation.</a:t>
            </a:r>
          </a:p>
        </p:txBody>
      </p:sp>
      <p:pic>
        <p:nvPicPr>
          <p:cNvPr id="10" name="Picture 9"/>
          <p:cNvPicPr>
            <a:picLocks noChangeAspect="1"/>
          </p:cNvPicPr>
          <p:nvPr>
            <p:custDataLst>
              <p:tags r:id="rId3"/>
            </p:custDataLst>
          </p:nvPr>
        </p:nvPicPr>
        <p:blipFill>
          <a:blip r:embed="rId6"/>
          <a:srcRect/>
          <a:stretch>
            <a:fillRect/>
          </a:stretch>
        </p:blipFill>
        <p:spPr>
          <a:xfrm rot="2745437">
            <a:off x="7076138" y="73050"/>
            <a:ext cx="1659779" cy="1839666"/>
          </a:xfrm>
          <a:prstGeom prst="rect">
            <a:avLst/>
          </a:prstGeom>
        </p:spPr>
      </p:pic>
    </p:spTree>
    <p:extLst>
      <p:ext uri="{BB962C8B-B14F-4D97-AF65-F5344CB8AC3E}">
        <p14:creationId xmlns:p14="http://schemas.microsoft.com/office/powerpoint/2010/main" val="17172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00885"/>
            <a:ext cx="8229600" cy="1143000"/>
          </a:xfrm>
        </p:spPr>
        <p:txBody>
          <a:bodyPr>
            <a:normAutofit fontScale="90000"/>
          </a:bodyPr>
          <a:lstStyle/>
          <a:p>
            <a:r>
              <a:rPr lang="fr-CA" sz="4000" i="1" dirty="0">
                <a:solidFill>
                  <a:srgbClr val="F4A538"/>
                </a:solidFill>
                <a:effectLst>
                  <a:outerShdw blurRad="38100" dist="38100" dir="2700000" algn="tl">
                    <a:srgbClr val="000000">
                      <a:alpha val="43137"/>
                    </a:srgbClr>
                  </a:outerShdw>
                </a:effectLst>
              </a:rPr>
              <a:t>Connaître</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69B545"/>
                </a:solidFill>
                <a:effectLst>
                  <a:outerShdw blurRad="38100" dist="38100" dir="2700000" algn="tl">
                    <a:srgbClr val="000000">
                      <a:alpha val="43137"/>
                    </a:srgbClr>
                  </a:outerShdw>
                </a:effectLst>
              </a:rPr>
              <a:t>vos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5676B3"/>
                </a:solidFill>
                <a:effectLst>
                  <a:outerShdw blurRad="38100" dist="38100" dir="2700000" algn="tl">
                    <a:srgbClr val="000000">
                      <a:alpha val="43137"/>
                    </a:srgbClr>
                  </a:outerShdw>
                </a:effectLst>
              </a:rPr>
              <a:t>compagnons</a:t>
            </a:r>
            <a:r>
              <a:rPr lang="fr-CA" sz="3600" i="1" u="none" dirty="0">
                <a:solidFill>
                  <a:srgbClr val="D54427"/>
                </a:solidFill>
                <a:effectLst>
                  <a:outerShdw blurRad="38100" dist="38100" dir="2700000" algn="tl">
                    <a:srgbClr val="000000">
                      <a:alpha val="43137"/>
                    </a:srgbClr>
                  </a:outerShdw>
                </a:effectLst>
              </a:rPr>
              <a:t> </a:t>
            </a:r>
            <a:r>
              <a:rPr lang="fr-CA" sz="4000" i="1" dirty="0">
                <a:solidFill>
                  <a:srgbClr val="D54427"/>
                </a:solidFill>
                <a:effectLst>
                  <a:outerShdw blurRad="38100" dist="38100" dir="2700000" algn="tl">
                    <a:srgbClr val="000000">
                      <a:alpha val="43137"/>
                    </a:srgbClr>
                  </a:outerShdw>
                </a:effectLst>
              </a:rPr>
              <a:t>de jumelage</a:t>
            </a:r>
          </a:p>
        </p:txBody>
      </p:sp>
      <p:sp>
        <p:nvSpPr>
          <p:cNvPr id="3" name="Content Placeholder 2"/>
          <p:cNvSpPr>
            <a:spLocks noGrp="1"/>
          </p:cNvSpPr>
          <p:nvPr>
            <p:ph idx="1"/>
            <p:custDataLst>
              <p:tags r:id="rId2"/>
            </p:custDataLst>
          </p:nvPr>
        </p:nvSpPr>
        <p:spPr>
          <a:xfrm>
            <a:off x="457200" y="1600200"/>
            <a:ext cx="8686800" cy="5069160"/>
          </a:xfrm>
        </p:spPr>
        <p:txBody>
          <a:bodyPr>
            <a:normAutofit fontScale="90000"/>
          </a:bodyPr>
          <a:lstStyle/>
          <a:p>
            <a:r>
              <a:rPr lang="fr-CA" u="none" dirty="0" smtClean="0"/>
              <a:t>Au </a:t>
            </a:r>
            <a:r>
              <a:rPr lang="fr-CA" u="none" dirty="0"/>
              <a:t>cours des </a:t>
            </a:r>
            <a:r>
              <a:rPr lang="fr-CA" dirty="0"/>
              <a:t>5</a:t>
            </a:r>
            <a:r>
              <a:rPr lang="fr-CA" u="none" dirty="0"/>
              <a:t> prochaines minutes, vous aurez l’occasion de connaître vos </a:t>
            </a:r>
            <a:r>
              <a:rPr lang="fr-CA" u="none" dirty="0" smtClean="0"/>
              <a:t>compagnons.</a:t>
            </a:r>
          </a:p>
          <a:p>
            <a:r>
              <a:rPr lang="fr-FR" dirty="0" smtClean="0"/>
              <a:t>Nous </a:t>
            </a:r>
            <a:r>
              <a:rPr lang="fr-FR" dirty="0"/>
              <a:t>vous suggérons d'utiliser le temps comme suit</a:t>
            </a:r>
            <a:r>
              <a:rPr lang="fr-CA" u="none" dirty="0" smtClean="0"/>
              <a:t> : </a:t>
            </a:r>
          </a:p>
          <a:p>
            <a:pPr lvl="1"/>
            <a:r>
              <a:rPr lang="fr-CA" u="none" dirty="0" smtClean="0"/>
              <a:t>A peu près</a:t>
            </a:r>
            <a:r>
              <a:rPr lang="fr-CA" dirty="0" smtClean="0"/>
              <a:t> </a:t>
            </a:r>
            <a:r>
              <a:rPr lang="fr-CA" u="none" dirty="0" smtClean="0"/>
              <a:t>1</a:t>
            </a:r>
            <a:r>
              <a:rPr lang="fr-CA" u="none" dirty="0"/>
              <a:t> minute par personne</a:t>
            </a:r>
          </a:p>
          <a:p>
            <a:pPr lvl="1"/>
            <a:r>
              <a:rPr lang="fr-CA" dirty="0"/>
              <a:t>P</a:t>
            </a:r>
            <a:r>
              <a:rPr lang="fr-CA" u="none" dirty="0"/>
              <a:t>résentez-vous rapidement</a:t>
            </a:r>
          </a:p>
          <a:p>
            <a:pPr lvl="1"/>
            <a:r>
              <a:rPr lang="fr-CA" u="none" dirty="0"/>
              <a:t>Mentionnez quelque chose qui vous passionne (un passe-temps ou quelque chose qui vous intéresse)</a:t>
            </a:r>
          </a:p>
          <a:p>
            <a:pPr lvl="1"/>
            <a:r>
              <a:rPr lang="fr-CA" u="none" dirty="0" smtClean="0"/>
              <a:t>Échangez vos adresses courriel </a:t>
            </a:r>
            <a:r>
              <a:rPr lang="fr-CA" dirty="0" smtClean="0"/>
              <a:t>(utilisez le clavardage pour l’échanges)</a:t>
            </a:r>
            <a:endParaRPr lang="fr-CA" u="none" dirty="0" smtClean="0"/>
          </a:p>
          <a:p>
            <a:pPr lvl="1"/>
            <a:r>
              <a:rPr lang="fr-CA" u="none" dirty="0" smtClean="0"/>
              <a:t>Et plus </a:t>
            </a:r>
            <a:r>
              <a:rPr lang="fr-CA" u="none" dirty="0"/>
              <a:t>tard, convenez </a:t>
            </a:r>
            <a:r>
              <a:rPr lang="fr-CA" u="none" dirty="0" smtClean="0"/>
              <a:t>une </a:t>
            </a:r>
            <a:r>
              <a:rPr lang="fr-CA" u="none" dirty="0"/>
              <a:t>date et </a:t>
            </a:r>
            <a:r>
              <a:rPr lang="fr-CA" u="none" dirty="0" smtClean="0"/>
              <a:t>une </a:t>
            </a:r>
            <a:r>
              <a:rPr lang="fr-CA" u="none" dirty="0"/>
              <a:t>heure pour communiquer chaque </a:t>
            </a:r>
            <a:r>
              <a:rPr lang="fr-CA" u="none" dirty="0" smtClean="0"/>
              <a:t>semaine</a:t>
            </a:r>
            <a:endParaRPr lang="fr-CA" u="none" dirty="0"/>
          </a:p>
        </p:txBody>
      </p:sp>
      <p:pic>
        <p:nvPicPr>
          <p:cNvPr id="14" name="Picture 13"/>
          <p:cNvPicPr>
            <a:picLocks noChangeAspect="1"/>
          </p:cNvPicPr>
          <p:nvPr>
            <p:custDataLst>
              <p:tags r:id="rId3"/>
            </p:custDataLst>
          </p:nvPr>
        </p:nvPicPr>
        <p:blipFill>
          <a:blip r:embed="rId6"/>
          <a:srcRect/>
          <a:stretch>
            <a:fillRect/>
          </a:stretch>
        </p:blipFill>
        <p:spPr>
          <a:xfrm rot="2745437">
            <a:off x="7322577" y="-79901"/>
            <a:ext cx="1931822" cy="1860183"/>
          </a:xfrm>
          <a:prstGeom prst="rect">
            <a:avLst/>
          </a:prstGeom>
        </p:spPr>
      </p:pic>
    </p:spTree>
    <p:extLst>
      <p:ext uri="{BB962C8B-B14F-4D97-AF65-F5344CB8AC3E}">
        <p14:creationId xmlns:p14="http://schemas.microsoft.com/office/powerpoint/2010/main" val="129623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600" dirty="0"/>
              <a:t>S</a:t>
            </a:r>
            <a:r>
              <a:rPr lang="fr-CA" sz="3600" u="none" dirty="0"/>
              <a:t>emaine 1 : À votre tour</a:t>
            </a:r>
            <a:endParaRPr lang="fr-CA" sz="3600" dirty="0"/>
          </a:p>
        </p:txBody>
      </p:sp>
      <p:sp>
        <p:nvSpPr>
          <p:cNvPr id="3" name="Content Placeholder 2"/>
          <p:cNvSpPr>
            <a:spLocks noGrp="1"/>
          </p:cNvSpPr>
          <p:nvPr>
            <p:ph idx="1"/>
            <p:custDataLst>
              <p:tags r:id="rId2"/>
            </p:custDataLst>
          </p:nvPr>
        </p:nvSpPr>
        <p:spPr>
          <a:xfrm>
            <a:off x="457200" y="1600200"/>
            <a:ext cx="8686800" cy="5141168"/>
          </a:xfrm>
        </p:spPr>
        <p:txBody>
          <a:bodyPr>
            <a:normAutofit fontScale="82500" lnSpcReduction="20000"/>
          </a:bodyPr>
          <a:lstStyle/>
          <a:p>
            <a:r>
              <a:rPr lang="fr-CA" sz="3200" u="none" dirty="0"/>
              <a:t>Système de jumelage</a:t>
            </a:r>
            <a:r>
              <a:rPr lang="fr-CA" u="none" dirty="0"/>
              <a:t> : une fois par semaine avec </a:t>
            </a:r>
            <a:r>
              <a:rPr lang="fr-CA" sz="3200" dirty="0"/>
              <a:t>vos co-équipiers</a:t>
            </a:r>
            <a:endParaRPr lang="fr-CA" u="none" dirty="0"/>
          </a:p>
          <a:p>
            <a:pPr lvl="1"/>
            <a:r>
              <a:rPr lang="fr-CA" u="none" dirty="0"/>
              <a:t>Appel recommandé de </a:t>
            </a:r>
            <a:r>
              <a:rPr lang="fr-CA" u="none" dirty="0" smtClean="0"/>
              <a:t>5</a:t>
            </a:r>
            <a:r>
              <a:rPr lang="fr-CA" u="none" dirty="0"/>
              <a:t> minutes pour chaque compagnon. Vous pouvez discuter de ce que vous avez trouvé intéressant, de ce qui était difficile et de ce que vous avez le plus aimé.</a:t>
            </a:r>
          </a:p>
          <a:p>
            <a:r>
              <a:rPr lang="fr-CA" sz="3200" dirty="0"/>
              <a:t>Journal de gratitude – quotidiennement</a:t>
            </a:r>
            <a:endParaRPr lang="fr-CA" u="none" dirty="0"/>
          </a:p>
          <a:p>
            <a:pPr lvl="1"/>
            <a:r>
              <a:rPr lang="fr-CA" u="none" dirty="0"/>
              <a:t>Cela peut être sous forme d’une liste à puces; même deux ou </a:t>
            </a:r>
            <a:br>
              <a:rPr lang="fr-CA" u="none" dirty="0"/>
            </a:br>
            <a:r>
              <a:rPr lang="fr-CA" u="none" dirty="0"/>
              <a:t>trois choses par jour suffiront. Il peut s’agir de choses simples </a:t>
            </a:r>
            <a:br>
              <a:rPr lang="fr-CA" u="none" dirty="0"/>
            </a:br>
            <a:r>
              <a:rPr lang="fr-CA" u="none" dirty="0"/>
              <a:t>que vous avez faites ou remarquées pendant la journée.</a:t>
            </a:r>
          </a:p>
          <a:p>
            <a:r>
              <a:rPr lang="fr-CA" dirty="0"/>
              <a:t>Faire l’exercice de p</a:t>
            </a:r>
            <a:r>
              <a:rPr lang="fr-CA" u="none" dirty="0"/>
              <a:t>rise de conscience du corps (balayage corporel) </a:t>
            </a:r>
            <a:r>
              <a:rPr lang="fr-CA" dirty="0"/>
              <a:t>: </a:t>
            </a:r>
            <a:r>
              <a:rPr lang="fr-CA" u="none" dirty="0"/>
              <a:t>5 minutes </a:t>
            </a:r>
            <a:r>
              <a:rPr lang="fr-CA" sz="3200" dirty="0"/>
              <a:t>quotidiennement</a:t>
            </a:r>
            <a:r>
              <a:rPr lang="fr-CA" sz="2100" u="none" dirty="0"/>
              <a:t/>
            </a:r>
            <a:br>
              <a:rPr lang="fr-CA" sz="2100" u="none" dirty="0"/>
            </a:br>
            <a:r>
              <a:rPr lang="fr-CA" sz="2100" u="none" dirty="0"/>
              <a:t>4 min - </a:t>
            </a:r>
            <a:r>
              <a:rPr lang="fr-CA" sz="2100" u="none" dirty="0">
                <a:hlinkClick r:id="rId9"/>
              </a:rPr>
              <a:t>https://www.youtube.com/watch?v=axLwfzvroNc</a:t>
            </a:r>
            <a:r>
              <a:rPr lang="fr-CA" sz="2100" u="none" dirty="0"/>
              <a:t/>
            </a:r>
            <a:br>
              <a:rPr lang="fr-CA" sz="2100" u="none" dirty="0"/>
            </a:br>
            <a:r>
              <a:rPr lang="fr-CA" sz="2100" u="none" dirty="0"/>
              <a:t>5 min - </a:t>
            </a:r>
            <a:r>
              <a:rPr lang="fr-CA" sz="2100" u="none" dirty="0">
                <a:hlinkClick r:id="rId10"/>
              </a:rPr>
              <a:t>https://www.youtube.com/watch?v=KKC_xj1US20</a:t>
            </a:r>
            <a:endParaRPr lang="fr-CA" sz="2100" u="none" dirty="0"/>
          </a:p>
          <a:p>
            <a:r>
              <a:rPr lang="fr-CA" dirty="0"/>
              <a:t>Si vous avez d</a:t>
            </a:r>
            <a:r>
              <a:rPr lang="fr-CA" u="none" dirty="0"/>
              <a:t>es questions ou des commentaires </a:t>
            </a:r>
            <a:br>
              <a:rPr lang="fr-CA" u="none" dirty="0"/>
            </a:br>
            <a:r>
              <a:rPr lang="fr-CA" u="none" dirty="0"/>
              <a:t>pendant la semaine, veuillez les poser ou les </a:t>
            </a:r>
            <a:br>
              <a:rPr lang="fr-CA" u="none" dirty="0"/>
            </a:br>
            <a:r>
              <a:rPr lang="fr-CA" u="none" dirty="0"/>
              <a:t>transmettre au moyen de la Cohorte.</a:t>
            </a:r>
          </a:p>
        </p:txBody>
      </p:sp>
      <p:pic>
        <p:nvPicPr>
          <p:cNvPr id="6" name="Picture 5"/>
          <p:cNvPicPr>
            <a:picLocks noChangeAspect="1"/>
          </p:cNvPicPr>
          <p:nvPr>
            <p:custDataLst>
              <p:tags r:id="rId3"/>
            </p:custDataLst>
          </p:nvPr>
        </p:nvPicPr>
        <p:blipFill>
          <a:blip r:embed="rId11"/>
          <a:srcRect/>
          <a:stretch>
            <a:fillRect/>
          </a:stretch>
        </p:blipFill>
        <p:spPr>
          <a:xfrm rot="2745437">
            <a:off x="6805666" y="481515"/>
            <a:ext cx="1172680" cy="1209033"/>
          </a:xfrm>
          <a:prstGeom prst="rect">
            <a:avLst/>
          </a:prstGeom>
        </p:spPr>
      </p:pic>
      <p:grpSp>
        <p:nvGrpSpPr>
          <p:cNvPr id="4" name="Group 3"/>
          <p:cNvGrpSpPr/>
          <p:nvPr>
            <p:custDataLst>
              <p:tags r:id="rId4"/>
            </p:custDataLst>
          </p:nvPr>
        </p:nvGrpSpPr>
        <p:grpSpPr>
          <a:xfrm>
            <a:off x="8270453" y="4462347"/>
            <a:ext cx="766043" cy="910869"/>
            <a:chOff x="6542261" y="506769"/>
            <a:chExt cx="523699" cy="570787"/>
          </a:xfrm>
        </p:grpSpPr>
        <p:pic>
          <p:nvPicPr>
            <p:cNvPr id="7" name="Picture 6"/>
            <p:cNvPicPr>
              <a:picLocks noChangeAspect="1"/>
            </p:cNvPicPr>
            <p:nvPr/>
          </p:nvPicPr>
          <p:blipFill>
            <a:blip r:embed="rId12">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pic>
        <p:nvPicPr>
          <p:cNvPr id="9" name="Picture 8"/>
          <p:cNvPicPr>
            <a:picLocks noChangeAspect="1"/>
          </p:cNvPicPr>
          <p:nvPr>
            <p:custDataLst>
              <p:tags r:id="rId5"/>
            </p:custDataLst>
          </p:nvPr>
        </p:nvPicPr>
        <p:blipFill>
          <a:blip r:embed="rId14">
            <a:duotone>
              <a:schemeClr val="accent1">
                <a:shade val="45000"/>
                <a:satMod val="135000"/>
              </a:schemeClr>
              <a:prstClr val="white"/>
            </a:duotone>
          </a:blip>
          <a:srcRect/>
          <a:stretch>
            <a:fillRect/>
          </a:stretch>
        </p:blipFill>
        <p:spPr>
          <a:xfrm>
            <a:off x="8028384" y="2924944"/>
            <a:ext cx="831200" cy="764704"/>
          </a:xfrm>
          <a:prstGeom prst="rect">
            <a:avLst/>
          </a:prstGeom>
        </p:spPr>
      </p:pic>
      <p:pic>
        <p:nvPicPr>
          <p:cNvPr id="2050" name="Picture 2" descr="MCL Cohort - Closed Group's icon"/>
          <p:cNvPicPr>
            <a:picLocks noChangeAspect="1" noChangeArrowheads="1"/>
          </p:cNvPicPr>
          <p:nvPr>
            <p:custDataLst>
              <p:tags r:id="rId6"/>
            </p:custDataLst>
          </p:nvPr>
        </p:nvPicPr>
        <p:blipFill>
          <a:blip r:embed="rId15"/>
          <a:srcRect/>
          <a:stretch>
            <a:fillRect/>
          </a:stretch>
        </p:blipFill>
        <p:spPr>
          <a:xfrm>
            <a:off x="7507932" y="5428828"/>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 comme si votre tête pendait à partir du haut.</a:t>
            </a:r>
            <a:r>
              <a:rPr lang="fr-CA" dirty="0"/>
              <a:t> </a:t>
            </a:r>
          </a:p>
          <a:p>
            <a:pPr lvl="1"/>
            <a:r>
              <a:rPr lang="fr-CA" u="none" dirty="0"/>
              <a:t>Sur la chaise où vous êtes assis(e) ou avez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Remarquez ce qui se passe.</a:t>
            </a:r>
          </a:p>
          <a:p>
            <a:r>
              <a:rPr lang="fr-CA" u="none" dirty="0"/>
              <a:t>Il s’agit de sentir ce que vous ressentez; de remarquer sans juger.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du débutant.</a:t>
            </a:r>
          </a:p>
          <a:p>
            <a:pPr marL="971550" lvl="1" indent="-514350">
              <a:buFont typeface="+mj-lt"/>
              <a:buAutoNum type="arabicPeriod"/>
            </a:pPr>
            <a:r>
              <a:rPr lang="fr-CA" dirty="0"/>
              <a:t>Soyez </a:t>
            </a:r>
            <a:r>
              <a:rPr lang="fr-CA" u="none" dirty="0"/>
              <a:t>un observateur… l’esprit peut être occupé et bruyant; il suffit de l’observer.</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465640"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t>Exercice – Exploration de la pleine conscience – Prise de conscience de son corps</a:t>
            </a:r>
            <a:endParaRPr lang="fr-CA" sz="3200" dirty="0">
              <a:solidFill>
                <a:schemeClr val="accent3"/>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t>Temps requis : 5 minutes</a:t>
            </a:r>
          </a:p>
          <a:p>
            <a:r>
              <a:rPr lang="fr-CA" sz="2800" u="none" dirty="0"/>
              <a:t>Si vous n’avez jamais fait l’exercice, profitez de l’occasion </a:t>
            </a:r>
            <a:r>
              <a:rPr lang="fr-CA" sz="2800" dirty="0"/>
              <a:t>pour</a:t>
            </a:r>
            <a:r>
              <a:rPr lang="fr-CA" sz="2800" u="none" dirty="0"/>
              <a:t> le faire.</a:t>
            </a:r>
          </a:p>
          <a:p>
            <a:r>
              <a:rPr lang="fr-CA" sz="2800" dirty="0"/>
              <a:t>Asseyez-vous</a:t>
            </a:r>
            <a:r>
              <a:rPr lang="fr-CA" sz="2800" u="none" dirty="0"/>
              <a:t> le plus confortablement possible dans une position droite.</a:t>
            </a:r>
          </a:p>
          <a:p>
            <a:r>
              <a:rPr lang="fr-CA" sz="2800" u="none" dirty="0"/>
              <a:t>N’hésitez pas à fermer les yeux.</a:t>
            </a:r>
          </a:p>
          <a:p>
            <a:r>
              <a:rPr lang="fr-CA" sz="2800" u="none" dirty="0"/>
              <a:t>Suivez ma voix, qui vous guidera durant l’exercice.</a:t>
            </a:r>
          </a:p>
          <a:p>
            <a:r>
              <a:rPr lang="fr-CA" sz="2800" u="none" dirty="0"/>
              <a:t>Nous ferons ensuite un court retour sur ce que vous avez remarqué.</a:t>
            </a:r>
          </a:p>
        </p:txBody>
      </p:sp>
      <p:grpSp>
        <p:nvGrpSpPr>
          <p:cNvPr id="9" name="Group 8">
            <a:extLst>
              <a:ext uri="{FF2B5EF4-FFF2-40B4-BE49-F238E27FC236}">
                <a16:creationId xmlns:a16="http://schemas.microsoft.com/office/drawing/2014/main" id="{A98F5443-DFA3-8CE7-690D-2F1DDE1D9653}"/>
              </a:ext>
            </a:extLst>
          </p:cNvPr>
          <p:cNvGrpSpPr/>
          <p:nvPr>
            <p:custDataLst>
              <p:tags r:id="rId4"/>
            </p:custDataLst>
          </p:nvPr>
        </p:nvGrpSpPr>
        <p:grpSpPr>
          <a:xfrm>
            <a:off x="4150282" y="6021631"/>
            <a:ext cx="803649" cy="818086"/>
            <a:chOff x="1691680" y="5343137"/>
            <a:chExt cx="803649" cy="818086"/>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8"/>
            <a:srcRect/>
            <a:stretch>
              <a:fillRect/>
            </a:stretch>
          </p:blipFill>
          <p:spPr>
            <a:xfrm>
              <a:off x="1691680" y="5343137"/>
              <a:ext cx="803649" cy="818086"/>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82956-8BD4-4D59-B5C3-7943261C9291}"/>
              </a:ext>
            </a:extLst>
          </p:cNvPr>
          <p:cNvSpPr>
            <a:spLocks noGrp="1"/>
          </p:cNvSpPr>
          <p:nvPr>
            <p:ph type="title"/>
            <p:custDataLst>
              <p:tags r:id="rId1"/>
            </p:custDataLst>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fr-CA" dirty="0"/>
          </a:p>
        </p:txBody>
      </p:sp>
      <p:sp>
        <p:nvSpPr>
          <p:cNvPr id="4" name="Content Placeholder 3">
            <a:extLst>
              <a:ext uri="{FF2B5EF4-FFF2-40B4-BE49-F238E27FC236}">
                <a16:creationId xmlns:a16="http://schemas.microsoft.com/office/drawing/2014/main" id="{740DE076-F09E-4F53-9E4D-78C5C8A6E87E}"/>
              </a:ext>
            </a:extLst>
          </p:cNvPr>
          <p:cNvSpPr>
            <a:spLocks noGrp="1"/>
          </p:cNvSpPr>
          <p:nvPr>
            <p:ph idx="1"/>
            <p:custDataLst>
              <p:tags r:id="rId2"/>
            </p:custDataLst>
          </p:nvPr>
        </p:nvSpPr>
        <p:spPr>
          <a:xfrm>
            <a:off x="457200" y="1600200"/>
            <a:ext cx="7643192" cy="4853136"/>
          </a:xfrm>
        </p:spPr>
        <p:txBody>
          <a:bodyPr>
            <a:normAutofit fontScale="90000"/>
          </a:bodyPr>
          <a:lstStyle/>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r>
              <a:rPr lang="fr-CA" u="none" dirty="0"/>
              <a:t>Vous vous joindrez à un petit groupe de quatre à six personnes, désignées au hasard.</a:t>
            </a:r>
          </a:p>
          <a:p>
            <a:r>
              <a:rPr lang="fr-CA" u="none" dirty="0"/>
              <a:t>Soyez conscient(e) de votre temps de parole.</a:t>
            </a:r>
          </a:p>
          <a:p>
            <a:r>
              <a:rPr lang="fr-CA" u="none" dirty="0" smtClean="0"/>
              <a:t>Nous prendrons environ </a:t>
            </a:r>
            <a:r>
              <a:rPr lang="fr-CA" u="none" dirty="0" smtClean="0"/>
              <a:t>10</a:t>
            </a:r>
            <a:r>
              <a:rPr lang="fr-CA" u="none" dirty="0"/>
              <a:t> minutes pour faire un retour sur </a:t>
            </a:r>
            <a:r>
              <a:rPr lang="fr-CA" u="none" dirty="0" smtClean="0"/>
              <a:t>l’exercice</a:t>
            </a:r>
            <a:endParaRPr lang="fr-CA" dirty="0"/>
          </a:p>
        </p:txBody>
      </p:sp>
      <p:grpSp>
        <p:nvGrpSpPr>
          <p:cNvPr id="6" name="Group 8">
            <a:extLst>
              <a:ext uri="{FF2B5EF4-FFF2-40B4-BE49-F238E27FC236}">
                <a16:creationId xmlns:a16="http://schemas.microsoft.com/office/drawing/2014/main" id="{955A0616-8452-479F-B5B2-E8E0012B7C71}"/>
              </a:ext>
            </a:extLst>
          </p:cNvPr>
          <p:cNvGrpSpPr/>
          <p:nvPr>
            <p:custDataLst>
              <p:tags r:id="rId3"/>
            </p:custDataLst>
          </p:nvPr>
        </p:nvGrpSpPr>
        <p:grpSpPr>
          <a:xfrm>
            <a:off x="7092280" y="1443811"/>
            <a:ext cx="2051720" cy="2016224"/>
            <a:chOff x="1691680" y="5343137"/>
            <a:chExt cx="803649" cy="818086"/>
          </a:xfrm>
        </p:grpSpPr>
        <p:pic>
          <p:nvPicPr>
            <p:cNvPr id="9" name="Picture 10">
              <a:extLst>
                <a:ext uri="{FF2B5EF4-FFF2-40B4-BE49-F238E27FC236}">
                  <a16:creationId xmlns:a16="http://schemas.microsoft.com/office/drawing/2014/main" id="{AC08E283-4D03-4BD2-9BD5-0D466BE10742}"/>
                </a:ext>
              </a:extLst>
            </p:cNvPr>
            <p:cNvPicPr>
              <a:picLocks noChangeAspect="1"/>
            </p:cNvPicPr>
            <p:nvPr/>
          </p:nvPicPr>
          <p:blipFill>
            <a:blip r:embed="rId6">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13DDD61D-339E-46A0-B573-5E181997B01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7844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500"/>
                                        <p:tgtEl>
                                          <p:spTgt spid="4">
                                            <p:txEl>
                                              <p:pRg st="5" end="5"/>
                                            </p:txEl>
                                          </p:spTgt>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custDataLst>
              <p:tags r:id="rId1"/>
            </p:custDataLst>
          </p:nvPr>
        </p:nvPicPr>
        <p:blipFill>
          <a:blip r:embed="rId13"/>
          <a:srcRect/>
          <a:stretch>
            <a:fillRect/>
          </a:stretch>
        </p:blipFill>
        <p:spPr>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custDataLst>
              <p:tags r:id="rId2"/>
            </p:custDataLst>
          </p:nvPr>
        </p:nvSpPr>
        <p:spPr>
          <a:xfrm>
            <a:off x="179512" y="4740273"/>
            <a:ext cx="8103500" cy="1200329"/>
          </a:xfrm>
          <a:prstGeom prst="rect">
            <a:avLst/>
          </a:prstGeom>
          <a:noFill/>
        </p:spPr>
        <p:txBody>
          <a:bodyPr wrap="none" rtlCol="0">
            <a:spAutoFit/>
          </a:bodyPr>
          <a:lstStyle/>
          <a:p>
            <a:r>
              <a:rPr lang="fr-CA" sz="7200" u="none" dirty="0">
                <a:latin typeface="Freestyle Script" panose="030804020302050B0404" pitchFamily="66" charset="0"/>
              </a:rPr>
              <a:t>Nous sommes tous des ÉTOILES.</a:t>
            </a:r>
          </a:p>
        </p:txBody>
      </p:sp>
      <p:sp>
        <p:nvSpPr>
          <p:cNvPr id="3" name="Étoile : 5 branches 2">
            <a:extLst>
              <a:ext uri="{FF2B5EF4-FFF2-40B4-BE49-F238E27FC236}">
                <a16:creationId xmlns:a16="http://schemas.microsoft.com/office/drawing/2014/main" id="{9D4A7DA8-F2EC-42FB-82E1-B1AE2915DABF}"/>
              </a:ext>
            </a:extLst>
          </p:cNvPr>
          <p:cNvSpPr/>
          <p:nvPr>
            <p:custDataLst>
              <p:tags r:id="rId3"/>
            </p:custDataLst>
          </p:nvPr>
        </p:nvSpPr>
        <p:spPr>
          <a:xfrm>
            <a:off x="7885351" y="4461065"/>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Étoile : 5 branches 4">
            <a:extLst>
              <a:ext uri="{FF2B5EF4-FFF2-40B4-BE49-F238E27FC236}">
                <a16:creationId xmlns:a16="http://schemas.microsoft.com/office/drawing/2014/main" id="{D3B70EE5-3EAE-491C-97F6-110E86EE2E08}"/>
              </a:ext>
            </a:extLst>
          </p:cNvPr>
          <p:cNvSpPr/>
          <p:nvPr>
            <p:custDataLst>
              <p:tags r:id="rId4"/>
            </p:custDataLst>
          </p:nvPr>
        </p:nvSpPr>
        <p:spPr>
          <a:xfrm>
            <a:off x="5221536" y="440994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Étoile : 5 branches 5">
            <a:extLst>
              <a:ext uri="{FF2B5EF4-FFF2-40B4-BE49-F238E27FC236}">
                <a16:creationId xmlns:a16="http://schemas.microsoft.com/office/drawing/2014/main" id="{3DBBEDE3-AD07-458D-B1A6-BBDDCF4D0F9D}"/>
              </a:ext>
            </a:extLst>
          </p:cNvPr>
          <p:cNvSpPr/>
          <p:nvPr>
            <p:custDataLst>
              <p:tags r:id="rId5"/>
            </p:custDataLst>
          </p:nvPr>
        </p:nvSpPr>
        <p:spPr>
          <a:xfrm>
            <a:off x="7946997" y="5565286"/>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7" name="Étoile : 5 branches 6">
            <a:extLst>
              <a:ext uri="{FF2B5EF4-FFF2-40B4-BE49-F238E27FC236}">
                <a16:creationId xmlns:a16="http://schemas.microsoft.com/office/drawing/2014/main" id="{3D0FB207-1A11-4210-AD0A-787B3C2F4A8F}"/>
              </a:ext>
            </a:extLst>
          </p:cNvPr>
          <p:cNvSpPr/>
          <p:nvPr>
            <p:custDataLst>
              <p:tags r:id="rId6"/>
            </p:custDataLst>
          </p:nvPr>
        </p:nvSpPr>
        <p:spPr>
          <a:xfrm>
            <a:off x="5359612" y="5712513"/>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8" name="Étoile : 5 branches 7">
            <a:extLst>
              <a:ext uri="{FF2B5EF4-FFF2-40B4-BE49-F238E27FC236}">
                <a16:creationId xmlns:a16="http://schemas.microsoft.com/office/drawing/2014/main" id="{7BD5C371-D29C-43CC-A479-D5A16FF11454}"/>
              </a:ext>
            </a:extLst>
          </p:cNvPr>
          <p:cNvSpPr/>
          <p:nvPr>
            <p:custDataLst>
              <p:tags r:id="rId7"/>
            </p:custDataLst>
          </p:nvPr>
        </p:nvSpPr>
        <p:spPr>
          <a:xfrm>
            <a:off x="6195371" y="582936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Étoile : 5 branches 8">
            <a:extLst>
              <a:ext uri="{FF2B5EF4-FFF2-40B4-BE49-F238E27FC236}">
                <a16:creationId xmlns:a16="http://schemas.microsoft.com/office/drawing/2014/main" id="{97EED920-F1C8-4A50-BAFB-755E35BE689D}"/>
              </a:ext>
            </a:extLst>
          </p:cNvPr>
          <p:cNvSpPr/>
          <p:nvPr>
            <p:custDataLst>
              <p:tags r:id="rId8"/>
            </p:custDataLst>
          </p:nvPr>
        </p:nvSpPr>
        <p:spPr>
          <a:xfrm>
            <a:off x="7031130" y="578131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Étoile : 5 branches 9">
            <a:extLst>
              <a:ext uri="{FF2B5EF4-FFF2-40B4-BE49-F238E27FC236}">
                <a16:creationId xmlns:a16="http://schemas.microsoft.com/office/drawing/2014/main" id="{49672065-0B98-4887-AC14-BBE9B35554EB}"/>
              </a:ext>
            </a:extLst>
          </p:cNvPr>
          <p:cNvSpPr/>
          <p:nvPr>
            <p:custDataLst>
              <p:tags r:id="rId9"/>
            </p:custDataLst>
          </p:nvPr>
        </p:nvSpPr>
        <p:spPr>
          <a:xfrm>
            <a:off x="7086862" y="4205024"/>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5" name="TextBox 14">
            <a:extLst>
              <a:ext uri="{FF2B5EF4-FFF2-40B4-BE49-F238E27FC236}">
                <a16:creationId xmlns:a16="http://schemas.microsoft.com/office/drawing/2014/main" id="{A918C3A2-A231-DA06-AB10-BC642D3BF912}"/>
              </a:ext>
            </a:extLst>
          </p:cNvPr>
          <p:cNvSpPr txBox="1"/>
          <p:nvPr/>
        </p:nvSpPr>
        <p:spPr>
          <a:xfrm>
            <a:off x="3479422" y="1340058"/>
            <a:ext cx="4971631" cy="1107996"/>
          </a:xfrm>
          <a:prstGeom prst="rect">
            <a:avLst/>
          </a:prstGeom>
          <a:solidFill>
            <a:schemeClr val="tx1"/>
          </a:solidFill>
        </p:spPr>
        <p:txBody>
          <a:bodyPr wrap="square">
            <a:spAutoFit/>
          </a:bodyPr>
          <a:lstStyle/>
          <a:p>
            <a:pPr algn="ctr"/>
            <a:r>
              <a:rPr lang="fr-CA" sz="2200" u="none" noProof="0" dirty="0">
                <a:solidFill>
                  <a:schemeClr val="bg1">
                    <a:lumMod val="85000"/>
                  </a:schemeClr>
                </a:solidFill>
              </a:rPr>
              <a:t>Nous sommes faits de matière d’étoiles. Notre corps est fait de matière d’étoiles. Il y a des morceaux d’étoiles en nous tous.</a:t>
            </a:r>
            <a:endParaRPr lang="en-US" sz="2200" dirty="0">
              <a:solidFill>
                <a:schemeClr val="bg1">
                  <a:lumMod val="85000"/>
                </a:schemeClr>
              </a:solidFill>
            </a:endParaRPr>
          </a:p>
        </p:txBody>
      </p:sp>
      <p:sp>
        <p:nvSpPr>
          <p:cNvPr id="14" name="TextBox 13">
            <a:extLst>
              <a:ext uri="{FF2B5EF4-FFF2-40B4-BE49-F238E27FC236}">
                <a16:creationId xmlns:a16="http://schemas.microsoft.com/office/drawing/2014/main" id="{325A18E3-F2D8-E7CF-A95B-A766D24F0E1C}"/>
              </a:ext>
            </a:extLst>
          </p:cNvPr>
          <p:cNvSpPr txBox="1"/>
          <p:nvPr/>
        </p:nvSpPr>
        <p:spPr>
          <a:xfrm>
            <a:off x="5221536" y="4083920"/>
            <a:ext cx="1728192" cy="369332"/>
          </a:xfrm>
          <a:prstGeom prst="rect">
            <a:avLst/>
          </a:prstGeom>
          <a:solidFill>
            <a:schemeClr val="tx1"/>
          </a:solidFill>
        </p:spPr>
        <p:txBody>
          <a:bodyPr wrap="square">
            <a:spAutoFit/>
          </a:bodyPr>
          <a:lstStyle/>
          <a:p>
            <a:pPr algn="ctr"/>
            <a:r>
              <a:rPr lang="fr-CA" dirty="0">
                <a:solidFill>
                  <a:schemeClr val="bg1">
                    <a:lumMod val="85000"/>
                  </a:schemeClr>
                </a:solidFill>
              </a:rPr>
              <a:t>astronova.fr</a:t>
            </a:r>
            <a:endParaRPr lang="en-US" dirty="0">
              <a:solidFill>
                <a:schemeClr val="bg1">
                  <a:lumMod val="85000"/>
                </a:schemeClr>
              </a:solidFill>
            </a:endParaRPr>
          </a:p>
        </p:txBody>
      </p:sp>
      <p:sp>
        <p:nvSpPr>
          <p:cNvPr id="11" name="Étoile : 5 branches 10">
            <a:extLst>
              <a:ext uri="{FF2B5EF4-FFF2-40B4-BE49-F238E27FC236}">
                <a16:creationId xmlns:a16="http://schemas.microsoft.com/office/drawing/2014/main" id="{52EAEFB4-5C24-4853-B513-0776616A6919}"/>
              </a:ext>
            </a:extLst>
          </p:cNvPr>
          <p:cNvSpPr/>
          <p:nvPr>
            <p:custDataLst>
              <p:tags r:id="rId10"/>
            </p:custDataLst>
          </p:nvPr>
        </p:nvSpPr>
        <p:spPr>
          <a:xfrm>
            <a:off x="5947523" y="4229940"/>
            <a:ext cx="504056" cy="432048"/>
          </a:xfrm>
          <a:prstGeom prst="star5">
            <a:avLst/>
          </a:prstGeom>
          <a:solidFill>
            <a:srgbClr val="FFFF00"/>
          </a:solidFill>
          <a:ln w="25400" cap="flat" algn="ctr">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
                                            <p:txEl>
                                              <p:pRg st="0" end="0"/>
                                            </p:txEl>
                                          </p:spTgt>
                                        </p:tgtEl>
                                      </p:cBhvr>
                                      <p:by x="150000" y="150000"/>
                                    </p:animScale>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4"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6"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14"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8"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1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12"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1500"/>
                            </p:stCondLst>
                            <p:childTnLst>
                              <p:par>
                                <p:cTn id="33" presetID="6" presetClass="emph" presetSubtype="0" fill="hold" grpId="1" nodeType="afterEffect">
                                  <p:stCondLst>
                                    <p:cond delay="0"/>
                                  </p:stCondLst>
                                  <p:childTnLst>
                                    <p:animScale>
                                      <p:cBhvr>
                                        <p:cTn id="34" dur="2000" fill="hold"/>
                                        <p:tgtEl>
                                          <p:spTgt spid="3"/>
                                        </p:tgtEl>
                                      </p:cBhvr>
                                      <p:by x="150000" y="150000"/>
                                    </p:animScale>
                                  </p:childTnLst>
                                </p:cTn>
                              </p:par>
                              <p:par>
                                <p:cTn id="35" presetID="6" presetClass="emph" presetSubtype="0" fill="hold" grpId="3" nodeType="withEffect">
                                  <p:stCondLst>
                                    <p:cond delay="0"/>
                                  </p:stCondLst>
                                  <p:childTnLst>
                                    <p:animScale>
                                      <p:cBhvr>
                                        <p:cTn id="36" dur="2000" fill="hold"/>
                                        <p:tgtEl>
                                          <p:spTgt spid="5"/>
                                        </p:tgtEl>
                                      </p:cBhvr>
                                      <p:by x="150000" y="150000"/>
                                    </p:animScale>
                                  </p:childTnLst>
                                </p:cTn>
                              </p:par>
                              <p:par>
                                <p:cTn id="37" presetID="6" presetClass="emph" presetSubtype="0" fill="hold" grpId="5" nodeType="withEffect">
                                  <p:stCondLst>
                                    <p:cond delay="0"/>
                                  </p:stCondLst>
                                  <p:childTnLst>
                                    <p:animScale>
                                      <p:cBhvr>
                                        <p:cTn id="38" dur="2000" fill="hold"/>
                                        <p:tgtEl>
                                          <p:spTgt spid="6"/>
                                        </p:tgtEl>
                                      </p:cBhvr>
                                      <p:by x="150000" y="150000"/>
                                    </p:animScale>
                                  </p:childTnLst>
                                </p:cTn>
                              </p:par>
                              <p:par>
                                <p:cTn id="39" presetID="6" presetClass="emph" presetSubtype="0" fill="hold" grpId="7" nodeType="withEffect">
                                  <p:stCondLst>
                                    <p:cond delay="0"/>
                                  </p:stCondLst>
                                  <p:childTnLst>
                                    <p:animScale>
                                      <p:cBhvr>
                                        <p:cTn id="40" dur="2000" fill="hold"/>
                                        <p:tgtEl>
                                          <p:spTgt spid="7"/>
                                        </p:tgtEl>
                                      </p:cBhvr>
                                      <p:by x="150000" y="150000"/>
                                    </p:animScale>
                                  </p:childTnLst>
                                </p:cTn>
                              </p:par>
                              <p:par>
                                <p:cTn id="41" presetID="6" presetClass="emph" presetSubtype="0" fill="hold" grpId="9" nodeType="withEffect">
                                  <p:stCondLst>
                                    <p:cond delay="0"/>
                                  </p:stCondLst>
                                  <p:childTnLst>
                                    <p:animScale>
                                      <p:cBhvr>
                                        <p:cTn id="42" dur="2000" fill="hold"/>
                                        <p:tgtEl>
                                          <p:spTgt spid="8"/>
                                        </p:tgtEl>
                                      </p:cBhvr>
                                      <p:by x="150000" y="150000"/>
                                    </p:animScale>
                                  </p:childTnLst>
                                </p:cTn>
                              </p:par>
                              <p:par>
                                <p:cTn id="43" presetID="6" presetClass="emph" presetSubtype="0" fill="hold" grpId="11" nodeType="withEffect">
                                  <p:stCondLst>
                                    <p:cond delay="0"/>
                                  </p:stCondLst>
                                  <p:childTnLst>
                                    <p:animScale>
                                      <p:cBhvr>
                                        <p:cTn id="44" dur="2000" fill="hold"/>
                                        <p:tgtEl>
                                          <p:spTgt spid="9"/>
                                        </p:tgtEl>
                                      </p:cBhvr>
                                      <p:by x="150000" y="150000"/>
                                    </p:animScale>
                                  </p:childTnLst>
                                </p:cTn>
                              </p:par>
                              <p:par>
                                <p:cTn id="45" presetID="6" presetClass="emph" presetSubtype="0" fill="hold" grpId="13" nodeType="withEffect">
                                  <p:stCondLst>
                                    <p:cond delay="0"/>
                                  </p:stCondLst>
                                  <p:childTnLst>
                                    <p:animScale>
                                      <p:cBhvr>
                                        <p:cTn id="46" dur="2000" fill="hold"/>
                                        <p:tgtEl>
                                          <p:spTgt spid="10"/>
                                        </p:tgtEl>
                                      </p:cBhvr>
                                      <p:by x="150000" y="150000"/>
                                    </p:animScale>
                                  </p:childTnLst>
                                </p:cTn>
                              </p:par>
                              <p:par>
                                <p:cTn id="47" presetID="6" presetClass="emph" presetSubtype="0" fill="hold" grpId="15" nodeType="withEffect">
                                  <p:stCondLst>
                                    <p:cond delay="0"/>
                                  </p:stCondLst>
                                  <p:childTnLst>
                                    <p:animScale>
                                      <p:cBhvr>
                                        <p:cTn id="48" dur="2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2" animBg="1"/>
      <p:bldP spid="5" grpId="3" animBg="1"/>
      <p:bldP spid="6" grpId="4" animBg="1"/>
      <p:bldP spid="6" grpId="5" animBg="1"/>
      <p:bldP spid="7" grpId="6" animBg="1"/>
      <p:bldP spid="7" grpId="7" animBg="1"/>
      <p:bldP spid="8" grpId="8" animBg="1"/>
      <p:bldP spid="8" grpId="9" animBg="1"/>
      <p:bldP spid="9" grpId="10" animBg="1"/>
      <p:bldP spid="9" grpId="11" animBg="1"/>
      <p:bldP spid="10" grpId="12" animBg="1"/>
      <p:bldP spid="10" grpId="13" animBg="1"/>
      <p:bldP spid="11" grpId="14" animBg="1"/>
      <p:bldP spid="11" grpId="15"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827584" y="5157192"/>
            <a:ext cx="6768752" cy="954107"/>
          </a:xfrm>
          <a:prstGeom prst="rect">
            <a:avLst/>
          </a:prstGeom>
        </p:spPr>
        <p:txBody>
          <a:bodyPr wrap="square">
            <a:spAutoFit/>
          </a:bodyPr>
          <a:lstStyle/>
          <a:p>
            <a:pPr algn="ctr"/>
            <a:r>
              <a:rPr lang="fr-CA" sz="2800" u="none" dirty="0">
                <a:solidFill>
                  <a:schemeClr val="accent3"/>
                </a:solidFill>
              </a:rPr>
              <a:t>Soyez pleinement conscient, </a:t>
            </a:r>
            <a:r>
              <a:rPr lang="fr-CA" sz="2800" dirty="0">
                <a:solidFill>
                  <a:schemeClr val="accent3"/>
                </a:solidFill>
              </a:rPr>
              <a:t>s</a:t>
            </a:r>
            <a:r>
              <a:rPr lang="fr-CA" sz="2800" u="none" dirty="0">
                <a:solidFill>
                  <a:schemeClr val="accent3"/>
                </a:solidFill>
              </a:rPr>
              <a:t>oyez heureux</a:t>
            </a:r>
            <a:r>
              <a:rPr lang="fr-CA" sz="2800" u="none" dirty="0"/>
              <a:t> </a:t>
            </a:r>
            <a:r>
              <a:rPr lang="fr-CA" sz="2800" dirty="0">
                <a:solidFill>
                  <a:srgbClr val="000000"/>
                </a:solidFill>
              </a:rPr>
              <a:t>/ </a:t>
            </a:r>
            <a:r>
              <a:rPr lang="fr-CA" sz="2800" u="none" dirty="0">
                <a:solidFill>
                  <a:srgbClr val="000000"/>
                </a:solidFill>
              </a:rPr>
              <a:t>Be Mindful, Be Happy</a:t>
            </a:r>
            <a:endParaRPr lang="fr-CA" sz="2800" dirty="0">
              <a:solidFill>
                <a:srgbClr val="000000"/>
              </a:solidFill>
            </a:endParaRPr>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69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457200" y="2780928"/>
            <a:ext cx="8229600" cy="3345235"/>
          </a:xfrm>
        </p:spPr>
        <p:txBody>
          <a:bodyPr>
            <a:normAutofit fontScale="95000"/>
          </a:bodyPr>
          <a:lstStyle/>
          <a:p>
            <a:r>
              <a:rPr lang="fr-CA" u="none" dirty="0"/>
              <a:t>Temps requis : 2 minutes</a:t>
            </a:r>
          </a:p>
          <a:p>
            <a:r>
              <a:rPr lang="fr-CA" dirty="0"/>
              <a:t>L’astuce consiste à </a:t>
            </a:r>
            <a:r>
              <a:rPr lang="fr-CA" u="none" dirty="0"/>
              <a:t>passer de « faire » à « être ».</a:t>
            </a:r>
          </a:p>
          <a:p>
            <a:r>
              <a:rPr lang="fr-CA" u="none" dirty="0" smtClean="0"/>
              <a:t>Prendre </a:t>
            </a:r>
            <a:r>
              <a:rPr lang="fr-CA" u="none" dirty="0"/>
              <a:t>une minute, seulement une minute…</a:t>
            </a:r>
          </a:p>
          <a:p>
            <a:r>
              <a:rPr lang="fr-CA" dirty="0"/>
              <a:t>… p</a:t>
            </a:r>
            <a:r>
              <a:rPr lang="fr-CA" u="none" dirty="0"/>
              <a:t>our respirer, juste pour respirer</a:t>
            </a:r>
            <a:r>
              <a:rPr lang="fr-CA" u="none" dirty="0" smtClean="0"/>
              <a:t>.</a:t>
            </a:r>
            <a:endParaRPr lang="fr-CA" u="none" dirty="0"/>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3600" u="none" dirty="0"/>
              <a:t>Exercice de respiration en pleine conscience – Conscience de soi</a:t>
            </a:r>
            <a:endParaRPr lang="fr-CA" sz="3600" dirty="0"/>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732240"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164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1584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t>Il s'agit d'un programme "pratique</a:t>
            </a:r>
            <a:r>
              <a:rPr lang="fr-FR" dirty="0" smtClean="0"/>
              <a:t>"</a:t>
            </a:r>
            <a:endParaRPr lang="en-CA" dirty="0">
              <a:solidFill>
                <a:schemeClr val="accent3">
                  <a:lumMod val="75000"/>
                </a:schemeClr>
              </a:solidFill>
            </a:endParaRPr>
          </a:p>
        </p:txBody>
      </p:sp>
      <p:grpSp>
        <p:nvGrpSpPr>
          <p:cNvPr id="14" name="Group 13"/>
          <p:cNvGrpSpPr/>
          <p:nvPr/>
        </p:nvGrpSpPr>
        <p:grpSpPr>
          <a:xfrm>
            <a:off x="1393626" y="4832470"/>
            <a:ext cx="2780334" cy="665095"/>
            <a:chOff x="118076" y="5171107"/>
            <a:chExt cx="2780334" cy="665095"/>
          </a:xfrm>
        </p:grpSpPr>
        <p:pic>
          <p:nvPicPr>
            <p:cNvPr id="1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8076" y="5189871"/>
              <a:ext cx="1557014" cy="646331"/>
            </a:xfrm>
            <a:prstGeom prst="rect">
              <a:avLst/>
            </a:prstGeom>
          </p:spPr>
          <p:txBody>
            <a:bodyPr wrap="square">
              <a:spAutoFit/>
            </a:bodyPr>
            <a:lstStyle/>
            <a:p>
              <a:pPr algn="ctr"/>
              <a:r>
                <a:rPr lang="en-CA" dirty="0" err="1"/>
                <a:t>Sondage</a:t>
              </a:r>
              <a:r>
                <a:rPr lang="en-CA" dirty="0"/>
                <a:t> </a:t>
              </a:r>
              <a:r>
                <a:rPr lang="en-CA" dirty="0" err="1"/>
                <a:t>ou</a:t>
              </a:r>
              <a:r>
                <a:rPr lang="en-CA" dirty="0"/>
                <a:t> </a:t>
              </a:r>
              <a:r>
                <a:rPr lang="en-CA" dirty="0" err="1"/>
                <a:t>évaluation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0121" y="1718031"/>
            <a:ext cx="762483" cy="81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716816" y="1760684"/>
            <a:ext cx="910635" cy="646331"/>
          </a:xfrm>
          <a:prstGeom prst="rect">
            <a:avLst/>
          </a:prstGeom>
        </p:spPr>
        <p:txBody>
          <a:bodyPr wrap="none">
            <a:spAutoFit/>
          </a:bodyPr>
          <a:lstStyle/>
          <a:p>
            <a:pPr algn="ctr"/>
            <a:r>
              <a:rPr lang="fr-CA" dirty="0">
                <a:sym typeface="Wingdings 2"/>
              </a:rPr>
              <a:t>Lever la</a:t>
            </a:r>
          </a:p>
          <a:p>
            <a:pPr algn="ctr"/>
            <a:r>
              <a:rPr lang="fr-CA" dirty="0">
                <a:sym typeface="Wingdings 2"/>
              </a:rPr>
              <a:t>main</a:t>
            </a:r>
            <a:endParaRPr lang="fr-CA" sz="3600" dirty="0">
              <a:solidFill>
                <a:srgbClr val="FF0000"/>
              </a:solidFill>
            </a:endParaRPr>
          </a:p>
        </p:txBody>
      </p:sp>
      <p:grpSp>
        <p:nvGrpSpPr>
          <p:cNvPr id="30" name="Group 29"/>
          <p:cNvGrpSpPr/>
          <p:nvPr/>
        </p:nvGrpSpPr>
        <p:grpSpPr>
          <a:xfrm>
            <a:off x="4691530" y="4617139"/>
            <a:ext cx="2331089" cy="1027724"/>
            <a:chOff x="6821566" y="5566909"/>
            <a:chExt cx="1794502" cy="947384"/>
          </a:xfrm>
        </p:grpSpPr>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7723944" y="5622169"/>
              <a:ext cx="947384" cy="836864"/>
            </a:xfrm>
            <a:prstGeom prst="rect">
              <a:avLst/>
            </a:prstGeom>
          </p:spPr>
        </p:pic>
        <p:sp>
          <p:nvSpPr>
            <p:cNvPr id="32" name="TextBox 31"/>
            <p:cNvSpPr txBox="1"/>
            <p:nvPr/>
          </p:nvSpPr>
          <p:spPr>
            <a:xfrm>
              <a:off x="6821566" y="5802428"/>
              <a:ext cx="975437" cy="539062"/>
            </a:xfrm>
            <a:prstGeom prst="rect">
              <a:avLst/>
            </a:prstGeom>
            <a:noFill/>
          </p:spPr>
          <p:txBody>
            <a:bodyPr wrap="square" rtlCol="0">
              <a:spAutoFit/>
            </a:bodyPr>
            <a:lstStyle/>
            <a:p>
              <a:pPr algn="ctr"/>
              <a:r>
                <a:rPr lang="en-CA" sz="1600" dirty="0" err="1"/>
                <a:t>Système</a:t>
              </a:r>
              <a:r>
                <a:rPr lang="en-CA" sz="1600" dirty="0"/>
                <a:t> de </a:t>
              </a:r>
              <a:r>
                <a:rPr lang="en-CA" sz="1600" dirty="0" err="1"/>
                <a:t>jumelage</a:t>
              </a:r>
              <a:endParaRPr lang="en-CA" sz="1600" dirty="0">
                <a:solidFill>
                  <a:schemeClr val="accent3">
                    <a:lumMod val="75000"/>
                  </a:schemeClr>
                </a:solidFill>
              </a:endParaRPr>
            </a:p>
          </p:txBody>
        </p:sp>
      </p:grpSp>
      <p:grpSp>
        <p:nvGrpSpPr>
          <p:cNvPr id="35" name="Group 34"/>
          <p:cNvGrpSpPr/>
          <p:nvPr/>
        </p:nvGrpSpPr>
        <p:grpSpPr>
          <a:xfrm>
            <a:off x="4620086" y="1607214"/>
            <a:ext cx="2105235" cy="837846"/>
            <a:chOff x="31536" y="2444629"/>
            <a:chExt cx="1559052" cy="570787"/>
          </a:xfrm>
        </p:grpSpPr>
        <p:sp>
          <p:nvSpPr>
            <p:cNvPr id="36" name="TextBox 35"/>
            <p:cNvSpPr txBox="1"/>
            <p:nvPr/>
          </p:nvSpPr>
          <p:spPr>
            <a:xfrm>
              <a:off x="31536" y="2642269"/>
              <a:ext cx="970020" cy="230642"/>
            </a:xfrm>
            <a:prstGeom prst="rect">
              <a:avLst/>
            </a:prstGeom>
            <a:noFill/>
          </p:spPr>
          <p:txBody>
            <a:bodyPr wrap="none" rtlCol="0">
              <a:spAutoFit/>
            </a:bodyPr>
            <a:lstStyle/>
            <a:p>
              <a:pPr algn="ctr"/>
              <a:r>
                <a:rPr lang="en-CA" sz="1600" dirty="0"/>
                <a:t>Sous-</a:t>
              </a:r>
              <a:r>
                <a:rPr lang="en-CA" sz="1600" dirty="0" err="1"/>
                <a:t>groupes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7"/>
              <a:stretch>
                <a:fillRect/>
              </a:stretch>
            </p:blipFill>
            <p:spPr>
              <a:xfrm>
                <a:off x="3242902" y="5455300"/>
                <a:ext cx="1142999" cy="1019175"/>
              </a:xfrm>
              <a:prstGeom prst="rect">
                <a:avLst/>
              </a:prstGeom>
            </p:spPr>
          </p:pic>
          <p:pic>
            <p:nvPicPr>
              <p:cNvPr id="39" name="Picture 38"/>
              <p:cNvPicPr>
                <a:picLocks noChangeAspect="1"/>
              </p:cNvPicPr>
              <p:nvPr/>
            </p:nvPicPr>
            <p:blipFill>
              <a:blip r:embed="rId8">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9">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5" name="Group 4">
            <a:extLst>
              <a:ext uri="{FF2B5EF4-FFF2-40B4-BE49-F238E27FC236}">
                <a16:creationId xmlns:a16="http://schemas.microsoft.com/office/drawing/2014/main" id="{3C110B60-5077-C3A8-8B6B-FECBC5935808}"/>
              </a:ext>
            </a:extLst>
          </p:cNvPr>
          <p:cNvGrpSpPr/>
          <p:nvPr/>
        </p:nvGrpSpPr>
        <p:grpSpPr>
          <a:xfrm>
            <a:off x="4482351" y="3147679"/>
            <a:ext cx="2551401" cy="1017036"/>
            <a:chOff x="4316558" y="2633091"/>
            <a:chExt cx="2551401" cy="1017036"/>
          </a:xfrm>
        </p:grpSpPr>
        <p:grpSp>
          <p:nvGrpSpPr>
            <p:cNvPr id="44" name="Group 8">
              <a:extLst>
                <a:ext uri="{FF2B5EF4-FFF2-40B4-BE49-F238E27FC236}">
                  <a16:creationId xmlns:a16="http://schemas.microsoft.com/office/drawing/2014/main" id="{0EEC6E1F-5326-A55C-00E6-FED36F55F91D}"/>
                </a:ext>
              </a:extLst>
            </p:cNvPr>
            <p:cNvGrpSpPr/>
            <p:nvPr/>
          </p:nvGrpSpPr>
          <p:grpSpPr>
            <a:xfrm>
              <a:off x="5827924" y="2633091"/>
              <a:ext cx="1040035" cy="1017036"/>
              <a:chOff x="1691680" y="5343137"/>
              <a:chExt cx="803649" cy="818086"/>
            </a:xfrm>
          </p:grpSpPr>
          <p:pic>
            <p:nvPicPr>
              <p:cNvPr id="46" name="Picture 10">
                <a:extLst>
                  <a:ext uri="{FF2B5EF4-FFF2-40B4-BE49-F238E27FC236}">
                    <a16:creationId xmlns:a16="http://schemas.microsoft.com/office/drawing/2014/main" id="{7E426545-677C-4D74-37F7-9B452EAC3137}"/>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47" name="Oval 12">
                <a:extLst>
                  <a:ext uri="{FF2B5EF4-FFF2-40B4-BE49-F238E27FC236}">
                    <a16:creationId xmlns:a16="http://schemas.microsoft.com/office/drawing/2014/main" id="{93F53147-3B3B-A2BF-B291-52E2DA1BC4CC}"/>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4316558" y="2726110"/>
              <a:ext cx="1585316" cy="830997"/>
            </a:xfrm>
            <a:prstGeom prst="rect">
              <a:avLst/>
            </a:prstGeom>
            <a:noFill/>
          </p:spPr>
          <p:txBody>
            <a:bodyPr wrap="square" rtlCol="0">
              <a:spAutoFit/>
            </a:bodyPr>
            <a:lstStyle/>
            <a:p>
              <a:pPr algn="ctr"/>
              <a:r>
                <a:rPr lang="fr-CA" sz="1600" dirty="0" smtClean="0"/>
                <a:t>Tisser </a:t>
              </a:r>
              <a:r>
                <a:rPr lang="fr-CA" sz="1600" dirty="0"/>
                <a:t>des liens et retours sur l’exercice</a:t>
              </a:r>
              <a:endParaRPr lang="fr-CA" sz="1600" dirty="0">
                <a:solidFill>
                  <a:schemeClr val="accent3">
                    <a:lumMod val="75000"/>
                  </a:schemeClr>
                </a:solidFill>
              </a:endParaRPr>
            </a:p>
          </p:txBody>
        </p:sp>
      </p:grpSp>
      <p:grpSp>
        <p:nvGrpSpPr>
          <p:cNvPr id="4" name="Groupe 3">
            <a:extLst>
              <a:ext uri="{FF2B5EF4-FFF2-40B4-BE49-F238E27FC236}">
                <a16:creationId xmlns:a16="http://schemas.microsoft.com/office/drawing/2014/main" id="{9EB9DAD4-DA00-41CE-B69D-1DA042350F4D}"/>
              </a:ext>
            </a:extLst>
          </p:cNvPr>
          <p:cNvGrpSpPr/>
          <p:nvPr/>
        </p:nvGrpSpPr>
        <p:grpSpPr>
          <a:xfrm>
            <a:off x="1832938" y="3299977"/>
            <a:ext cx="1946884" cy="679552"/>
            <a:chOff x="891981" y="5480072"/>
            <a:chExt cx="1946884" cy="679552"/>
          </a:xfrm>
        </p:grpSpPr>
        <p:pic>
          <p:nvPicPr>
            <p:cNvPr id="42" name="Picture 4" descr="C:\Users\GonzalA1\AppData\Local\Microsoft\Windows\Temporary Internet Files\Content.IE5\3XXIV14Y\Movie-icon-2[1].png">
              <a:extLst>
                <a:ext uri="{FF2B5EF4-FFF2-40B4-BE49-F238E27FC236}">
                  <a16:creationId xmlns:a16="http://schemas.microsoft.com/office/drawing/2014/main" id="{7E826F09-7D5E-4321-B97B-C18A240F41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37034" y="5480072"/>
              <a:ext cx="801831" cy="679552"/>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7">
              <a:extLst>
                <a:ext uri="{FF2B5EF4-FFF2-40B4-BE49-F238E27FC236}">
                  <a16:creationId xmlns:a16="http://schemas.microsoft.com/office/drawing/2014/main" id="{DF631F92-AA0B-4436-B6F7-C64E48201802}"/>
                </a:ext>
              </a:extLst>
            </p:cNvPr>
            <p:cNvSpPr txBox="1"/>
            <p:nvPr/>
          </p:nvSpPr>
          <p:spPr>
            <a:xfrm>
              <a:off x="891981" y="5640653"/>
              <a:ext cx="728084" cy="369332"/>
            </a:xfrm>
            <a:prstGeom prst="rect">
              <a:avLst/>
            </a:prstGeom>
            <a:noFill/>
          </p:spPr>
          <p:txBody>
            <a:bodyPr wrap="none" rtlCol="0">
              <a:spAutoFit/>
            </a:bodyPr>
            <a:lstStyle/>
            <a:p>
              <a:r>
                <a:rPr lang="en-CA" dirty="0" err="1" smtClean="0"/>
                <a:t>Vidéo</a:t>
              </a:r>
              <a:endParaRPr lang="en-CA" dirty="0">
                <a:solidFill>
                  <a:schemeClr val="accent3">
                    <a:lumMod val="75000"/>
                  </a:schemeClr>
                </a:solidFill>
              </a:endParaRPr>
            </a:p>
          </p:txBody>
        </p:sp>
      </p:grpSp>
    </p:spTree>
    <p:extLst>
      <p:ext uri="{BB962C8B-B14F-4D97-AF65-F5344CB8AC3E}">
        <p14:creationId xmlns:p14="http://schemas.microsoft.com/office/powerpoint/2010/main" val="41919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ercle : creux 12">
            <a:extLst>
              <a:ext uri="{FF2B5EF4-FFF2-40B4-BE49-F238E27FC236}">
                <a16:creationId xmlns:a16="http://schemas.microsoft.com/office/drawing/2014/main" id="{3F619BDA-7F88-4DE1-8941-BF27575BC4B4}"/>
              </a:ext>
            </a:extLst>
          </p:cNvPr>
          <p:cNvSpPr/>
          <p:nvPr>
            <p:custDataLst>
              <p:tags r:id="rId1"/>
            </p:custDataLst>
          </p:nvPr>
        </p:nvSpPr>
        <p:spPr>
          <a:xfrm>
            <a:off x="1468308" y="230435"/>
            <a:ext cx="6624736" cy="6397130"/>
          </a:xfrm>
          <a:custGeom>
            <a:avLst/>
            <a:gdLst>
              <a:gd name="connsiteX0" fmla="*/ 0 w 6624736"/>
              <a:gd name="connsiteY0" fmla="*/ 3198565 h 6397130"/>
              <a:gd name="connsiteX1" fmla="*/ 3312368 w 6624736"/>
              <a:gd name="connsiteY1" fmla="*/ 0 h 6397130"/>
              <a:gd name="connsiteX2" fmla="*/ 6624736 w 6624736"/>
              <a:gd name="connsiteY2" fmla="*/ 3198565 h 6397130"/>
              <a:gd name="connsiteX3" fmla="*/ 3312368 w 6624736"/>
              <a:gd name="connsiteY3" fmla="*/ 6397130 h 6397130"/>
              <a:gd name="connsiteX4" fmla="*/ 0 w 6624736"/>
              <a:gd name="connsiteY4" fmla="*/ 3198565 h 6397130"/>
              <a:gd name="connsiteX5" fmla="*/ 790621 w 6624736"/>
              <a:gd name="connsiteY5" fmla="*/ 3198565 h 6397130"/>
              <a:gd name="connsiteX6" fmla="*/ 3312368 w 6624736"/>
              <a:gd name="connsiteY6" fmla="*/ 5606509 h 6397130"/>
              <a:gd name="connsiteX7" fmla="*/ 5834115 w 6624736"/>
              <a:gd name="connsiteY7" fmla="*/ 3198565 h 6397130"/>
              <a:gd name="connsiteX8" fmla="*/ 3312368 w 6624736"/>
              <a:gd name="connsiteY8" fmla="*/ 790621 h 6397130"/>
              <a:gd name="connsiteX9" fmla="*/ 790621 w 6624736"/>
              <a:gd name="connsiteY9" fmla="*/ 3198565 h 6397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24736" h="6397130" fill="none" extrusionOk="0">
                <a:moveTo>
                  <a:pt x="0" y="3198565"/>
                </a:moveTo>
                <a:cubicBezTo>
                  <a:pt x="-102870" y="1366440"/>
                  <a:pt x="1712471" y="186149"/>
                  <a:pt x="3312368" y="0"/>
                </a:cubicBezTo>
                <a:cubicBezTo>
                  <a:pt x="5121529" y="-106227"/>
                  <a:pt x="6714766" y="1486743"/>
                  <a:pt x="6624736" y="3198565"/>
                </a:cubicBezTo>
                <a:cubicBezTo>
                  <a:pt x="6801940" y="5022751"/>
                  <a:pt x="5098800" y="6419008"/>
                  <a:pt x="3312368" y="6397130"/>
                </a:cubicBezTo>
                <a:cubicBezTo>
                  <a:pt x="1595146" y="6237240"/>
                  <a:pt x="-154120" y="4890909"/>
                  <a:pt x="0" y="3198565"/>
                </a:cubicBezTo>
                <a:close/>
                <a:moveTo>
                  <a:pt x="790621" y="3198565"/>
                </a:moveTo>
                <a:cubicBezTo>
                  <a:pt x="587394" y="4345003"/>
                  <a:pt x="1948011" y="5240306"/>
                  <a:pt x="3312368" y="5606509"/>
                </a:cubicBezTo>
                <a:cubicBezTo>
                  <a:pt x="4578162" y="5630241"/>
                  <a:pt x="5568582" y="4592710"/>
                  <a:pt x="5834115" y="3198565"/>
                </a:cubicBezTo>
                <a:cubicBezTo>
                  <a:pt x="6012141" y="1835924"/>
                  <a:pt x="4707766" y="936654"/>
                  <a:pt x="3312368" y="790621"/>
                </a:cubicBezTo>
                <a:cubicBezTo>
                  <a:pt x="1914668" y="475249"/>
                  <a:pt x="513058" y="2144961"/>
                  <a:pt x="790621" y="3198565"/>
                </a:cubicBezTo>
                <a:close/>
              </a:path>
              <a:path w="6624736" h="6397130" stroke="0" extrusionOk="0">
                <a:moveTo>
                  <a:pt x="0" y="3198565"/>
                </a:moveTo>
                <a:cubicBezTo>
                  <a:pt x="-46289" y="1640173"/>
                  <a:pt x="1627700" y="-31347"/>
                  <a:pt x="3312368" y="0"/>
                </a:cubicBezTo>
                <a:cubicBezTo>
                  <a:pt x="4716502" y="221705"/>
                  <a:pt x="6832894" y="1408357"/>
                  <a:pt x="6624736" y="3198565"/>
                </a:cubicBezTo>
                <a:cubicBezTo>
                  <a:pt x="6297441" y="4560263"/>
                  <a:pt x="5218269" y="6252977"/>
                  <a:pt x="3312368" y="6397130"/>
                </a:cubicBezTo>
                <a:cubicBezTo>
                  <a:pt x="1400478" y="6605235"/>
                  <a:pt x="-398075" y="5002744"/>
                  <a:pt x="0" y="3198565"/>
                </a:cubicBezTo>
                <a:close/>
                <a:moveTo>
                  <a:pt x="790621" y="3198565"/>
                </a:moveTo>
                <a:cubicBezTo>
                  <a:pt x="426264" y="4433540"/>
                  <a:pt x="1684435" y="5577014"/>
                  <a:pt x="3312368" y="5606509"/>
                </a:cubicBezTo>
                <a:cubicBezTo>
                  <a:pt x="5053851" y="5496861"/>
                  <a:pt x="5935499" y="4498069"/>
                  <a:pt x="5834115" y="3198565"/>
                </a:cubicBezTo>
                <a:cubicBezTo>
                  <a:pt x="5618141" y="2203828"/>
                  <a:pt x="4855572" y="1113727"/>
                  <a:pt x="3312368" y="790621"/>
                </a:cubicBezTo>
                <a:cubicBezTo>
                  <a:pt x="2155264" y="882444"/>
                  <a:pt x="738415" y="1877145"/>
                  <a:pt x="790621" y="3198565"/>
                </a:cubicBezTo>
                <a:close/>
              </a:path>
            </a:pathLst>
          </a:custGeom>
          <a:ln w="9525" cap="flat" algn="ctr">
            <a:prstDash val="solid"/>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CA" dirty="0">
              <a:solidFill>
                <a:schemeClr val="tx1"/>
              </a:solidFill>
            </a:endParaRPr>
          </a:p>
        </p:txBody>
      </p:sp>
      <p:grpSp>
        <p:nvGrpSpPr>
          <p:cNvPr id="42" name="Group 34">
            <a:extLst>
              <a:ext uri="{FF2B5EF4-FFF2-40B4-BE49-F238E27FC236}">
                <a16:creationId xmlns:a16="http://schemas.microsoft.com/office/drawing/2014/main" id="{63DEA500-7247-4B98-94DD-12758337C96E}"/>
              </a:ext>
            </a:extLst>
          </p:cNvPr>
          <p:cNvGrpSpPr/>
          <p:nvPr>
            <p:custDataLst>
              <p:tags r:id="rId2"/>
            </p:custDataLst>
          </p:nvPr>
        </p:nvGrpSpPr>
        <p:grpSpPr>
          <a:xfrm>
            <a:off x="3396238" y="144330"/>
            <a:ext cx="1229696" cy="1343886"/>
            <a:chOff x="945519" y="2444625"/>
            <a:chExt cx="728704" cy="670168"/>
          </a:xfrm>
        </p:grpSpPr>
        <p:sp>
          <p:nvSpPr>
            <p:cNvPr id="43" name="TextBox 35">
              <a:extLst>
                <a:ext uri="{FF2B5EF4-FFF2-40B4-BE49-F238E27FC236}">
                  <a16:creationId xmlns:a16="http://schemas.microsoft.com/office/drawing/2014/main" id="{AA2202F7-E136-41D3-B7C8-3BB0F34226EC}"/>
                </a:ext>
              </a:extLst>
            </p:cNvPr>
            <p:cNvSpPr txBox="1"/>
            <p:nvPr/>
          </p:nvSpPr>
          <p:spPr>
            <a:xfrm>
              <a:off x="945519" y="2945963"/>
              <a:ext cx="728704" cy="168830"/>
            </a:xfrm>
            <a:prstGeom prst="rect">
              <a:avLst/>
            </a:prstGeom>
            <a:noFill/>
          </p:spPr>
          <p:txBody>
            <a:bodyPr wrap="none" rtlCol="0">
              <a:spAutoFit/>
            </a:bodyPr>
            <a:lstStyle/>
            <a:p>
              <a:pPr algn="ctr"/>
              <a:r>
                <a:rPr lang="en-CA" sz="1600" u="none" dirty="0"/>
                <a:t>Sous-groupe</a:t>
              </a:r>
              <a:endParaRPr lang="en-CA" sz="1600" dirty="0">
                <a:solidFill>
                  <a:schemeClr val="accent3">
                    <a:lumMod val="75000"/>
                  </a:schemeClr>
                </a:solidFill>
              </a:endParaRPr>
            </a:p>
          </p:txBody>
        </p:sp>
        <p:grpSp>
          <p:nvGrpSpPr>
            <p:cNvPr id="44" name="Group 36">
              <a:extLst>
                <a:ext uri="{FF2B5EF4-FFF2-40B4-BE49-F238E27FC236}">
                  <a16:creationId xmlns:a16="http://schemas.microsoft.com/office/drawing/2014/main" id="{2FA18B2E-A4D8-49A5-8BB7-FE1A07AAB580}"/>
                </a:ext>
              </a:extLst>
            </p:cNvPr>
            <p:cNvGrpSpPr/>
            <p:nvPr/>
          </p:nvGrpSpPr>
          <p:grpSpPr>
            <a:xfrm>
              <a:off x="1010968" y="2444625"/>
              <a:ext cx="579622" cy="570794"/>
              <a:chOff x="3242902" y="5446268"/>
              <a:chExt cx="1219507" cy="1049927"/>
            </a:xfrm>
          </p:grpSpPr>
          <p:pic>
            <p:nvPicPr>
              <p:cNvPr id="45" name="Picture 37">
                <a:extLst>
                  <a:ext uri="{FF2B5EF4-FFF2-40B4-BE49-F238E27FC236}">
                    <a16:creationId xmlns:a16="http://schemas.microsoft.com/office/drawing/2014/main" id="{B4F17A15-3972-45D8-8131-BA626397BA68}"/>
                  </a:ext>
                </a:extLst>
              </p:cNvPr>
              <p:cNvPicPr>
                <a:picLocks noChangeAspect="1"/>
              </p:cNvPicPr>
              <p:nvPr/>
            </p:nvPicPr>
            <p:blipFill>
              <a:blip r:embed="rId13">
                <a:clrChange>
                  <a:clrFrom>
                    <a:srgbClr val="FFFFFF"/>
                  </a:clrFrom>
                  <a:clrTo>
                    <a:srgbClr val="FFFFFF">
                      <a:alpha val="0"/>
                    </a:srgbClr>
                  </a:clrTo>
                </a:clrChange>
              </a:blip>
              <a:srcRect/>
              <a:stretch>
                <a:fillRect/>
              </a:stretch>
            </p:blipFill>
            <p:spPr>
              <a:xfrm>
                <a:off x="3242902" y="5455300"/>
                <a:ext cx="1142999" cy="1019175"/>
              </a:xfrm>
              <a:prstGeom prst="rect">
                <a:avLst/>
              </a:prstGeom>
            </p:spPr>
          </p:pic>
          <p:pic>
            <p:nvPicPr>
              <p:cNvPr id="46" name="Picture 38">
                <a:extLst>
                  <a:ext uri="{FF2B5EF4-FFF2-40B4-BE49-F238E27FC236}">
                    <a16:creationId xmlns:a16="http://schemas.microsoft.com/office/drawing/2014/main" id="{E7B54A5D-5745-4908-B320-471E89D394C7}"/>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39">
                <a:extLst>
                  <a:ext uri="{FF2B5EF4-FFF2-40B4-BE49-F238E27FC236}">
                    <a16:creationId xmlns:a16="http://schemas.microsoft.com/office/drawing/2014/main" id="{41D983C0-DCA0-4061-A0D8-495463EAF747}"/>
                  </a:ext>
                </a:extLst>
              </p:cNvPr>
              <p:cNvPicPr>
                <a:picLocks noChangeAspect="1"/>
              </p:cNvPicPr>
              <p:nvPr/>
            </p:nvPicPr>
            <p:blipFill>
              <a:blip r:embed="rId15">
                <a:clrChange>
                  <a:clrFrom>
                    <a:srgbClr val="FFFFFF"/>
                  </a:clrFrom>
                  <a:clrTo>
                    <a:srgbClr val="FFFFFF">
                      <a:alpha val="0"/>
                    </a:srgbClr>
                  </a:clrTo>
                </a:clrChange>
              </a:blip>
              <a:srcRect/>
              <a:stretch>
                <a:fillRect/>
              </a:stretch>
            </p:blipFill>
            <p:spPr>
              <a:xfrm>
                <a:off x="3538485" y="5446268"/>
                <a:ext cx="923924" cy="990600"/>
              </a:xfrm>
              <a:prstGeom prst="rect">
                <a:avLst/>
              </a:prstGeom>
            </p:spPr>
          </p:pic>
        </p:grpSp>
      </p:grpSp>
      <p:pic>
        <p:nvPicPr>
          <p:cNvPr id="1030" name="Image 1029">
            <a:extLst>
              <a:ext uri="{FF2B5EF4-FFF2-40B4-BE49-F238E27FC236}">
                <a16:creationId xmlns:a16="http://schemas.microsoft.com/office/drawing/2014/main" id="{7FAB55A4-14D9-487E-8537-C6D4AFB5EA05}"/>
              </a:ext>
            </a:extLst>
          </p:cNvPr>
          <p:cNvPicPr>
            <a:picLocks noChangeAspect="1"/>
          </p:cNvPicPr>
          <p:nvPr>
            <p:custDataLst>
              <p:tags r:id="rId3"/>
            </p:custDataLst>
          </p:nvPr>
        </p:nvPicPr>
        <p:blipFill>
          <a:blip r:embed="rId16">
            <a:duotone>
              <a:schemeClr val="accent3">
                <a:shade val="45000"/>
                <a:satMod val="135000"/>
              </a:schemeClr>
              <a:prstClr val="white"/>
            </a:duotone>
          </a:blip>
          <a:srcRect/>
          <a:stretch>
            <a:fillRect/>
          </a:stretch>
        </p:blipFill>
        <p:spPr>
          <a:xfrm>
            <a:off x="4143365" y="1974403"/>
            <a:ext cx="1398764" cy="2909193"/>
          </a:xfrm>
          <a:prstGeom prst="rect">
            <a:avLst/>
          </a:prstGeom>
        </p:spPr>
      </p:pic>
      <p:grpSp>
        <p:nvGrpSpPr>
          <p:cNvPr id="1031" name="Groupe 1030">
            <a:extLst>
              <a:ext uri="{FF2B5EF4-FFF2-40B4-BE49-F238E27FC236}">
                <a16:creationId xmlns:a16="http://schemas.microsoft.com/office/drawing/2014/main" id="{055CD5B4-71E9-41D7-8C1E-4B33E194CBDF}"/>
              </a:ext>
            </a:extLst>
          </p:cNvPr>
          <p:cNvGrpSpPr/>
          <p:nvPr>
            <p:custDataLst>
              <p:tags r:id="rId4"/>
            </p:custDataLst>
          </p:nvPr>
        </p:nvGrpSpPr>
        <p:grpSpPr>
          <a:xfrm>
            <a:off x="4571999" y="276764"/>
            <a:ext cx="3805353" cy="1972863"/>
            <a:chOff x="4765824" y="345847"/>
            <a:chExt cx="3805353" cy="1972863"/>
          </a:xfrm>
        </p:grpSpPr>
        <p:pic>
          <p:nvPicPr>
            <p:cNvPr id="6" name="Picture 2" descr="MCL Cohort - Closed Group's icon">
              <a:extLst>
                <a:ext uri="{FF2B5EF4-FFF2-40B4-BE49-F238E27FC236}">
                  <a16:creationId xmlns:a16="http://schemas.microsoft.com/office/drawing/2014/main" id="{01C3B57B-CB7E-455E-96A4-032ED1657F1D}"/>
                </a:ext>
              </a:extLst>
            </p:cNvPr>
            <p:cNvPicPr>
              <a:picLocks noChangeAspect="1" noChangeArrowheads="1"/>
            </p:cNvPicPr>
            <p:nvPr/>
          </p:nvPicPr>
          <p:blipFill>
            <a:blip r:embed="rId17"/>
            <a:srcRect/>
            <a:stretch>
              <a:fillRect/>
            </a:stretch>
          </p:blipFill>
          <p:spPr>
            <a:xfrm>
              <a:off x="6084167" y="345847"/>
              <a:ext cx="1210879" cy="121087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35">
              <a:extLst>
                <a:ext uri="{FF2B5EF4-FFF2-40B4-BE49-F238E27FC236}">
                  <a16:creationId xmlns:a16="http://schemas.microsoft.com/office/drawing/2014/main" id="{D7BB6A1F-F650-4BF9-904A-DCCC0982D076}"/>
                </a:ext>
              </a:extLst>
            </p:cNvPr>
            <p:cNvSpPr txBox="1"/>
            <p:nvPr/>
          </p:nvSpPr>
          <p:spPr>
            <a:xfrm>
              <a:off x="4765824" y="1487713"/>
              <a:ext cx="3805353" cy="830997"/>
            </a:xfrm>
            <a:prstGeom prst="rect">
              <a:avLst/>
            </a:prstGeom>
            <a:noFill/>
          </p:spPr>
          <p:txBody>
            <a:bodyPr wrap="square" rtlCol="0">
              <a:spAutoFit/>
            </a:bodyPr>
            <a:lstStyle/>
            <a:p>
              <a:pPr algn="ctr"/>
              <a:r>
                <a:rPr lang="en-CA" sz="1600" u="none" dirty="0"/>
                <a:t>Cohorte, Communauté de pratique et Communauté d’intérêts</a:t>
              </a:r>
              <a:br>
                <a:rPr lang="en-CA" sz="1600" u="none" dirty="0"/>
              </a:br>
              <a:r>
                <a:rPr lang="en-CA" sz="1600" u="none" dirty="0"/>
                <a:t>(GCcollab)</a:t>
              </a:r>
              <a:endParaRPr lang="en-CA" sz="1600" dirty="0">
                <a:solidFill>
                  <a:schemeClr val="accent3">
                    <a:lumMod val="75000"/>
                  </a:schemeClr>
                </a:solidFill>
              </a:endParaRPr>
            </a:p>
          </p:txBody>
        </p:sp>
      </p:grpSp>
      <p:grpSp>
        <p:nvGrpSpPr>
          <p:cNvPr id="1032" name="Groupe 1031">
            <a:extLst>
              <a:ext uri="{FF2B5EF4-FFF2-40B4-BE49-F238E27FC236}">
                <a16:creationId xmlns:a16="http://schemas.microsoft.com/office/drawing/2014/main" id="{13F79AC6-E6DD-4694-B0E1-D9BB47E91D69}"/>
              </a:ext>
            </a:extLst>
          </p:cNvPr>
          <p:cNvGrpSpPr/>
          <p:nvPr>
            <p:custDataLst>
              <p:tags r:id="rId5"/>
            </p:custDataLst>
          </p:nvPr>
        </p:nvGrpSpPr>
        <p:grpSpPr>
          <a:xfrm>
            <a:off x="6820095" y="1916995"/>
            <a:ext cx="1948546" cy="1598993"/>
            <a:chOff x="6694433" y="2368541"/>
            <a:chExt cx="1948546" cy="1598993"/>
          </a:xfrm>
        </p:grpSpPr>
        <p:pic>
          <p:nvPicPr>
            <p:cNvPr id="5" name="Picture 21">
              <a:extLst>
                <a:ext uri="{FF2B5EF4-FFF2-40B4-BE49-F238E27FC236}">
                  <a16:creationId xmlns:a16="http://schemas.microsoft.com/office/drawing/2014/main" id="{BB0A8D36-F218-4E4E-9A3E-E21D5275E123}"/>
                </a:ext>
              </a:extLst>
            </p:cNvPr>
            <p:cNvPicPr>
              <a:picLocks noChangeAspect="1"/>
            </p:cNvPicPr>
            <p:nvPr/>
          </p:nvPicPr>
          <p:blipFill>
            <a:blip r:embed="rId18"/>
            <a:srcRect/>
            <a:stretch>
              <a:fillRect/>
            </a:stretch>
          </p:blipFill>
          <p:spPr>
            <a:xfrm rot="2745437">
              <a:off x="6889548" y="2345859"/>
              <a:ext cx="1463366" cy="1508730"/>
            </a:xfrm>
            <a:prstGeom prst="rect">
              <a:avLst/>
            </a:prstGeom>
          </p:spPr>
        </p:pic>
        <p:sp>
          <p:nvSpPr>
            <p:cNvPr id="57" name="TextBox 35">
              <a:extLst>
                <a:ext uri="{FF2B5EF4-FFF2-40B4-BE49-F238E27FC236}">
                  <a16:creationId xmlns:a16="http://schemas.microsoft.com/office/drawing/2014/main" id="{E3AA23A0-E3FA-472A-81C4-84AD6B36FDBC}"/>
                </a:ext>
              </a:extLst>
            </p:cNvPr>
            <p:cNvSpPr txBox="1"/>
            <p:nvPr/>
          </p:nvSpPr>
          <p:spPr>
            <a:xfrm>
              <a:off x="6694433" y="3628980"/>
              <a:ext cx="1948546" cy="338554"/>
            </a:xfrm>
            <a:prstGeom prst="rect">
              <a:avLst/>
            </a:prstGeom>
            <a:noFill/>
          </p:spPr>
          <p:txBody>
            <a:bodyPr wrap="none" rtlCol="0">
              <a:spAutoFit/>
            </a:bodyPr>
            <a:lstStyle/>
            <a:p>
              <a:pPr algn="ctr"/>
              <a:r>
                <a:rPr lang="en-CA" sz="1600" u="none" dirty="0"/>
                <a:t>Système de jumelage</a:t>
              </a:r>
              <a:endParaRPr lang="en-CA" sz="1600" dirty="0">
                <a:solidFill>
                  <a:schemeClr val="accent3">
                    <a:lumMod val="75000"/>
                  </a:schemeClr>
                </a:solidFill>
              </a:endParaRPr>
            </a:p>
          </p:txBody>
        </p:sp>
      </p:grpSp>
      <p:grpSp>
        <p:nvGrpSpPr>
          <p:cNvPr id="1033" name="Groupe 1032">
            <a:extLst>
              <a:ext uri="{FF2B5EF4-FFF2-40B4-BE49-F238E27FC236}">
                <a16:creationId xmlns:a16="http://schemas.microsoft.com/office/drawing/2014/main" id="{948D7205-8B63-4B32-9269-CE6A3C98EE2C}"/>
              </a:ext>
            </a:extLst>
          </p:cNvPr>
          <p:cNvGrpSpPr/>
          <p:nvPr>
            <p:custDataLst>
              <p:tags r:id="rId6"/>
            </p:custDataLst>
          </p:nvPr>
        </p:nvGrpSpPr>
        <p:grpSpPr>
          <a:xfrm>
            <a:off x="6236463" y="4510813"/>
            <a:ext cx="2201757" cy="1095643"/>
            <a:chOff x="5624996" y="4683910"/>
            <a:chExt cx="3140347" cy="1667790"/>
          </a:xfrm>
        </p:grpSpPr>
        <p:pic>
          <p:nvPicPr>
            <p:cNvPr id="1026" name="Picture 2" descr="Webex Meetings | Slack App Directory">
              <a:extLst>
                <a:ext uri="{FF2B5EF4-FFF2-40B4-BE49-F238E27FC236}">
                  <a16:creationId xmlns:a16="http://schemas.microsoft.com/office/drawing/2014/main" id="{335509FF-AEC2-494A-80D2-04C3146F2CB2}"/>
                </a:ext>
              </a:extLst>
            </p:cNvPr>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a:xfrm>
              <a:off x="6495782" y="4683910"/>
              <a:ext cx="1398765" cy="139876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35">
              <a:extLst>
                <a:ext uri="{FF2B5EF4-FFF2-40B4-BE49-F238E27FC236}">
                  <a16:creationId xmlns:a16="http://schemas.microsoft.com/office/drawing/2014/main" id="{38D0AAC1-C2B1-476F-B8E2-736D34E6001E}"/>
                </a:ext>
              </a:extLst>
            </p:cNvPr>
            <p:cNvSpPr txBox="1"/>
            <p:nvPr/>
          </p:nvSpPr>
          <p:spPr>
            <a:xfrm>
              <a:off x="5624996" y="5836352"/>
              <a:ext cx="3140347" cy="515348"/>
            </a:xfrm>
            <a:prstGeom prst="rect">
              <a:avLst/>
            </a:prstGeom>
            <a:noFill/>
          </p:spPr>
          <p:txBody>
            <a:bodyPr wrap="none" rtlCol="0">
              <a:spAutoFit/>
            </a:bodyPr>
            <a:lstStyle/>
            <a:p>
              <a:pPr algn="ctr"/>
              <a:r>
                <a:rPr lang="en-CA" sz="1600" u="none" dirty="0"/>
                <a:t>Séances hebdomadaires</a:t>
              </a:r>
              <a:endParaRPr lang="en-CA" sz="1600" dirty="0">
                <a:solidFill>
                  <a:schemeClr val="accent3">
                    <a:lumMod val="75000"/>
                  </a:schemeClr>
                </a:solidFill>
              </a:endParaRPr>
            </a:p>
          </p:txBody>
        </p:sp>
      </p:grpSp>
      <p:grpSp>
        <p:nvGrpSpPr>
          <p:cNvPr id="1034" name="Groupe 1033">
            <a:extLst>
              <a:ext uri="{FF2B5EF4-FFF2-40B4-BE49-F238E27FC236}">
                <a16:creationId xmlns:a16="http://schemas.microsoft.com/office/drawing/2014/main" id="{6F1E9994-A6B9-4D3A-A3AB-AC7AEA6D992E}"/>
              </a:ext>
            </a:extLst>
          </p:cNvPr>
          <p:cNvGrpSpPr/>
          <p:nvPr>
            <p:custDataLst>
              <p:tags r:id="rId7"/>
            </p:custDataLst>
          </p:nvPr>
        </p:nvGrpSpPr>
        <p:grpSpPr>
          <a:xfrm>
            <a:off x="4938284" y="5469220"/>
            <a:ext cx="1125184" cy="1388780"/>
            <a:chOff x="4408616" y="5525340"/>
            <a:chExt cx="1125184" cy="1388780"/>
          </a:xfrm>
        </p:grpSpPr>
        <p:grpSp>
          <p:nvGrpSpPr>
            <p:cNvPr id="14" name="Group 3">
              <a:extLst>
                <a:ext uri="{FF2B5EF4-FFF2-40B4-BE49-F238E27FC236}">
                  <a16:creationId xmlns:a16="http://schemas.microsoft.com/office/drawing/2014/main" id="{5433B879-E76F-403B-83E8-CA159BD05A4C}"/>
                </a:ext>
              </a:extLst>
            </p:cNvPr>
            <p:cNvGrpSpPr/>
            <p:nvPr/>
          </p:nvGrpSpPr>
          <p:grpSpPr>
            <a:xfrm>
              <a:off x="4408616" y="5525340"/>
              <a:ext cx="984710" cy="1199278"/>
              <a:chOff x="6542261" y="506769"/>
              <a:chExt cx="523699" cy="570787"/>
            </a:xfrm>
          </p:grpSpPr>
          <p:pic>
            <p:nvPicPr>
              <p:cNvPr id="15" name="Picture 6">
                <a:extLst>
                  <a:ext uri="{FF2B5EF4-FFF2-40B4-BE49-F238E27FC236}">
                    <a16:creationId xmlns:a16="http://schemas.microsoft.com/office/drawing/2014/main" id="{7CDB5439-6DC2-49DD-B853-3F4906E8934E}"/>
                  </a:ext>
                </a:extLst>
              </p:cNvPr>
              <p:cNvPicPr>
                <a:picLocks noChangeAspect="1"/>
              </p:cNvPicPr>
              <p:nvPr/>
            </p:nvPicPr>
            <p:blipFill>
              <a:blip r:embed="rId14">
                <a:clrChange>
                  <a:clrFrom>
                    <a:srgbClr val="FFFFFF"/>
                  </a:clrFrom>
                  <a:clrTo>
                    <a:srgbClr val="FFFFFF">
                      <a:alpha val="0"/>
                    </a:srgbClr>
                  </a:clrTo>
                </a:clrChange>
              </a:blip>
              <a:srcRect/>
              <a:stretch>
                <a:fillRect/>
              </a:stretch>
            </p:blipFill>
            <p:spPr>
              <a:xfrm>
                <a:off x="6542261" y="808286"/>
                <a:ext cx="230884" cy="269270"/>
              </a:xfrm>
              <a:prstGeom prst="rect">
                <a:avLst/>
              </a:prstGeom>
            </p:spPr>
          </p:pic>
          <p:pic>
            <p:nvPicPr>
              <p:cNvPr id="16" name="Picture 7">
                <a:extLst>
                  <a:ext uri="{FF2B5EF4-FFF2-40B4-BE49-F238E27FC236}">
                    <a16:creationId xmlns:a16="http://schemas.microsoft.com/office/drawing/2014/main" id="{E758162D-DDA9-47AF-A56B-AB4781922EB8}"/>
                  </a:ext>
                </a:extLst>
              </p:cNvPr>
              <p:cNvPicPr>
                <a:picLocks noChangeAspect="1"/>
              </p:cNvPicPr>
              <p:nvPr/>
            </p:nvPicPr>
            <p:blipFill>
              <a:blip r:embed="rId20">
                <a:clrChange>
                  <a:clrFrom>
                    <a:srgbClr val="FFFFFF"/>
                  </a:clrFrom>
                  <a:clrTo>
                    <a:srgbClr val="FFFFFF">
                      <a:alpha val="0"/>
                    </a:srgbClr>
                  </a:clrTo>
                </a:clrChange>
                <a:duotone>
                  <a:prstClr val="black"/>
                  <a:srgbClr val="FF0000">
                    <a:tint val="45000"/>
                    <a:satMod val="400000"/>
                  </a:srgbClr>
                </a:duotone>
              </a:blip>
              <a:srcRect/>
              <a:stretch>
                <a:fillRect/>
              </a:stretch>
            </p:blipFill>
            <p:spPr>
              <a:xfrm>
                <a:off x="6626827" y="506769"/>
                <a:ext cx="439133" cy="538540"/>
              </a:xfrm>
              <a:prstGeom prst="rect">
                <a:avLst/>
              </a:prstGeom>
            </p:spPr>
          </p:pic>
        </p:grpSp>
        <p:sp>
          <p:nvSpPr>
            <p:cNvPr id="61" name="TextBox 35">
              <a:extLst>
                <a:ext uri="{FF2B5EF4-FFF2-40B4-BE49-F238E27FC236}">
                  <a16:creationId xmlns:a16="http://schemas.microsoft.com/office/drawing/2014/main" id="{B39D4A66-1B3B-49DA-AF15-DA8E4D5477EA}"/>
                </a:ext>
              </a:extLst>
            </p:cNvPr>
            <p:cNvSpPr txBox="1"/>
            <p:nvPr/>
          </p:nvSpPr>
          <p:spPr>
            <a:xfrm>
              <a:off x="4490877" y="6575566"/>
              <a:ext cx="979196" cy="335615"/>
            </a:xfrm>
            <a:prstGeom prst="rect">
              <a:avLst/>
            </a:prstGeom>
            <a:noFill/>
          </p:spPr>
          <p:txBody>
            <a:bodyPr wrap="none" rtlCol="0">
              <a:spAutoFit/>
            </a:bodyPr>
            <a:lstStyle/>
            <a:p>
              <a:pPr algn="ctr"/>
              <a:r>
                <a:rPr lang="en-CA" sz="1600" u="none" dirty="0"/>
                <a:t>Devoirs</a:t>
              </a:r>
              <a:endParaRPr lang="en-CA" sz="1600" dirty="0">
                <a:solidFill>
                  <a:schemeClr val="accent3">
                    <a:lumMod val="75000"/>
                  </a:schemeClr>
                </a:solidFill>
              </a:endParaRPr>
            </a:p>
          </p:txBody>
        </p:sp>
      </p:grpSp>
      <p:grpSp>
        <p:nvGrpSpPr>
          <p:cNvPr id="1035" name="Groupe 1034">
            <a:extLst>
              <a:ext uri="{FF2B5EF4-FFF2-40B4-BE49-F238E27FC236}">
                <a16:creationId xmlns:a16="http://schemas.microsoft.com/office/drawing/2014/main" id="{386F947F-36DC-498E-9579-AAD18216021E}"/>
              </a:ext>
            </a:extLst>
          </p:cNvPr>
          <p:cNvGrpSpPr/>
          <p:nvPr>
            <p:custDataLst>
              <p:tags r:id="rId8"/>
            </p:custDataLst>
          </p:nvPr>
        </p:nvGrpSpPr>
        <p:grpSpPr>
          <a:xfrm>
            <a:off x="1660467" y="4729826"/>
            <a:ext cx="2697663" cy="1881953"/>
            <a:chOff x="1431792" y="4631676"/>
            <a:chExt cx="2697663" cy="1881953"/>
          </a:xfrm>
        </p:grpSpPr>
        <p:pic>
          <p:nvPicPr>
            <p:cNvPr id="11" name="Picture 14">
              <a:extLst>
                <a:ext uri="{FF2B5EF4-FFF2-40B4-BE49-F238E27FC236}">
                  <a16:creationId xmlns:a16="http://schemas.microsoft.com/office/drawing/2014/main" id="{6FCCD778-AB00-49EF-B471-EE5A6DF894C5}"/>
                </a:ext>
              </a:extLst>
            </p:cNvPr>
            <p:cNvPicPr>
              <a:picLocks noChangeAspect="1"/>
            </p:cNvPicPr>
            <p:nvPr/>
          </p:nvPicPr>
          <p:blipFill>
            <a:blip r:embed="rId21">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1768618" y="4631676"/>
              <a:ext cx="2013385" cy="1629977"/>
            </a:xfrm>
            <a:prstGeom prst="rect">
              <a:avLst/>
            </a:prstGeom>
          </p:spPr>
        </p:pic>
        <p:sp>
          <p:nvSpPr>
            <p:cNvPr id="63" name="TextBox 35">
              <a:extLst>
                <a:ext uri="{FF2B5EF4-FFF2-40B4-BE49-F238E27FC236}">
                  <a16:creationId xmlns:a16="http://schemas.microsoft.com/office/drawing/2014/main" id="{E511C3B8-91F7-4645-B848-C84B4CFF6F50}"/>
                </a:ext>
              </a:extLst>
            </p:cNvPr>
            <p:cNvSpPr txBox="1"/>
            <p:nvPr/>
          </p:nvSpPr>
          <p:spPr>
            <a:xfrm>
              <a:off x="1431792" y="6175075"/>
              <a:ext cx="2697663" cy="338554"/>
            </a:xfrm>
            <a:prstGeom prst="rect">
              <a:avLst/>
            </a:prstGeom>
            <a:noFill/>
          </p:spPr>
          <p:txBody>
            <a:bodyPr wrap="none" rtlCol="0">
              <a:spAutoFit/>
            </a:bodyPr>
            <a:lstStyle/>
            <a:p>
              <a:pPr algn="ctr"/>
              <a:r>
                <a:rPr lang="en-CA" sz="1600" u="none" dirty="0"/>
                <a:t>Exercices de conscience de soi</a:t>
              </a:r>
              <a:endParaRPr lang="en-CA" sz="1600" dirty="0">
                <a:solidFill>
                  <a:schemeClr val="accent3">
                    <a:lumMod val="75000"/>
                  </a:schemeClr>
                </a:solidFill>
              </a:endParaRPr>
            </a:p>
          </p:txBody>
        </p:sp>
      </p:grpSp>
      <p:grpSp>
        <p:nvGrpSpPr>
          <p:cNvPr id="1036" name="Groupe 1035">
            <a:extLst>
              <a:ext uri="{FF2B5EF4-FFF2-40B4-BE49-F238E27FC236}">
                <a16:creationId xmlns:a16="http://schemas.microsoft.com/office/drawing/2014/main" id="{0E666FB5-535C-4458-A253-C24A6179880F}"/>
              </a:ext>
            </a:extLst>
          </p:cNvPr>
          <p:cNvGrpSpPr/>
          <p:nvPr>
            <p:custDataLst>
              <p:tags r:id="rId9"/>
            </p:custDataLst>
          </p:nvPr>
        </p:nvGrpSpPr>
        <p:grpSpPr>
          <a:xfrm>
            <a:off x="568383" y="3316845"/>
            <a:ext cx="1947136" cy="1733600"/>
            <a:chOff x="290393" y="2686557"/>
            <a:chExt cx="2349948" cy="2202202"/>
          </a:xfrm>
        </p:grpSpPr>
        <p:grpSp>
          <p:nvGrpSpPr>
            <p:cNvPr id="8" name="Group 8">
              <a:extLst>
                <a:ext uri="{FF2B5EF4-FFF2-40B4-BE49-F238E27FC236}">
                  <a16:creationId xmlns:a16="http://schemas.microsoft.com/office/drawing/2014/main" id="{3EDFA938-B914-4AD7-8B72-0218E7E54F7B}"/>
                </a:ext>
              </a:extLst>
            </p:cNvPr>
            <p:cNvGrpSpPr/>
            <p:nvPr/>
          </p:nvGrpSpPr>
          <p:grpSpPr>
            <a:xfrm>
              <a:off x="622358" y="2686557"/>
              <a:ext cx="1691899" cy="1866096"/>
              <a:chOff x="1691680" y="5343137"/>
              <a:chExt cx="803649" cy="818086"/>
            </a:xfrm>
          </p:grpSpPr>
          <p:pic>
            <p:nvPicPr>
              <p:cNvPr id="9" name="Picture 10">
                <a:extLst>
                  <a:ext uri="{FF2B5EF4-FFF2-40B4-BE49-F238E27FC236}">
                    <a16:creationId xmlns:a16="http://schemas.microsoft.com/office/drawing/2014/main" id="{FAEF13AC-22E4-40B3-B2B0-12D58F7A5367}"/>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1691680" y="5343137"/>
                <a:ext cx="803649" cy="818086"/>
              </a:xfrm>
              <a:prstGeom prst="rect">
                <a:avLst/>
              </a:prstGeom>
            </p:spPr>
          </p:pic>
          <p:sp>
            <p:nvSpPr>
              <p:cNvPr id="10" name="Oval 12">
                <a:extLst>
                  <a:ext uri="{FF2B5EF4-FFF2-40B4-BE49-F238E27FC236}">
                    <a16:creationId xmlns:a16="http://schemas.microsoft.com/office/drawing/2014/main" id="{79139169-059C-4B38-ABCD-3D12ADAB6127}"/>
                  </a:ext>
                </a:extLst>
              </p:cNvPr>
              <p:cNvSpPr/>
              <p:nvPr/>
            </p:nvSpPr>
            <p:spPr>
              <a:xfrm>
                <a:off x="1773475" y="5471724"/>
                <a:ext cx="637262" cy="569132"/>
              </a:xfrm>
              <a:prstGeom prst="ellipse">
                <a:avLst/>
              </a:prstGeom>
              <a:solidFill>
                <a:srgbClr val="F8F8F8">
                  <a:alpha val="69804"/>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TextBox 35">
              <a:extLst>
                <a:ext uri="{FF2B5EF4-FFF2-40B4-BE49-F238E27FC236}">
                  <a16:creationId xmlns:a16="http://schemas.microsoft.com/office/drawing/2014/main" id="{8B0E9BE8-F63F-4DB6-B8AA-B62CFB7A0390}"/>
                </a:ext>
              </a:extLst>
            </p:cNvPr>
            <p:cNvSpPr txBox="1"/>
            <p:nvPr/>
          </p:nvSpPr>
          <p:spPr>
            <a:xfrm>
              <a:off x="290393" y="4458692"/>
              <a:ext cx="2349948" cy="430067"/>
            </a:xfrm>
            <a:prstGeom prst="rect">
              <a:avLst/>
            </a:prstGeom>
            <a:noFill/>
          </p:spPr>
          <p:txBody>
            <a:bodyPr wrap="none" rtlCol="0">
              <a:spAutoFit/>
            </a:bodyPr>
            <a:lstStyle/>
            <a:p>
              <a:pPr algn="ctr"/>
              <a:r>
                <a:rPr lang="en-CA" sz="1600" u="none" dirty="0"/>
                <a:t>Retours sur l’exercice</a:t>
              </a:r>
              <a:endParaRPr lang="en-CA" sz="1600" dirty="0">
                <a:solidFill>
                  <a:schemeClr val="accent3">
                    <a:lumMod val="75000"/>
                  </a:schemeClr>
                </a:solidFill>
              </a:endParaRPr>
            </a:p>
          </p:txBody>
        </p:sp>
      </p:grpSp>
      <p:grpSp>
        <p:nvGrpSpPr>
          <p:cNvPr id="1037" name="Groupe 1036">
            <a:extLst>
              <a:ext uri="{FF2B5EF4-FFF2-40B4-BE49-F238E27FC236}">
                <a16:creationId xmlns:a16="http://schemas.microsoft.com/office/drawing/2014/main" id="{D929303E-45DD-45D8-8884-30931F3076FC}"/>
              </a:ext>
            </a:extLst>
          </p:cNvPr>
          <p:cNvGrpSpPr/>
          <p:nvPr>
            <p:custDataLst>
              <p:tags r:id="rId10"/>
            </p:custDataLst>
          </p:nvPr>
        </p:nvGrpSpPr>
        <p:grpSpPr>
          <a:xfrm>
            <a:off x="1089247" y="980728"/>
            <a:ext cx="2178957" cy="1524401"/>
            <a:chOff x="1081543" y="794708"/>
            <a:chExt cx="2234112" cy="1731246"/>
          </a:xfrm>
        </p:grpSpPr>
        <p:pic>
          <p:nvPicPr>
            <p:cNvPr id="7" name="Picture 7">
              <a:extLst>
                <a:ext uri="{FF2B5EF4-FFF2-40B4-BE49-F238E27FC236}">
                  <a16:creationId xmlns:a16="http://schemas.microsoft.com/office/drawing/2014/main" id="{FD7EA17C-66A4-47EC-BB5B-06CDC93850F4}"/>
                </a:ext>
              </a:extLst>
            </p:cNvPr>
            <p:cNvPicPr>
              <a:picLocks noChangeAspect="1"/>
            </p:cNvPicPr>
            <p:nvPr/>
          </p:nvPicPr>
          <p:blipFill>
            <a:blip r:embed="rId23">
              <a:clrChange>
                <a:clrFrom>
                  <a:srgbClr val="FFFF99"/>
                </a:clrFrom>
                <a:clrTo>
                  <a:srgbClr val="FFFF99">
                    <a:alpha val="0"/>
                  </a:srgbClr>
                </a:clrTo>
              </a:clrChange>
              <a:duotone>
                <a:schemeClr val="accent1">
                  <a:shade val="45000"/>
                  <a:satMod val="135000"/>
                </a:schemeClr>
                <a:prstClr val="white"/>
              </a:duotone>
            </a:blip>
            <a:srcRect/>
            <a:stretch>
              <a:fillRect/>
            </a:stretch>
          </p:blipFill>
          <p:spPr>
            <a:xfrm>
              <a:off x="1393606" y="794708"/>
              <a:ext cx="1592078" cy="1464712"/>
            </a:xfrm>
            <a:prstGeom prst="rect">
              <a:avLst/>
            </a:prstGeom>
          </p:spPr>
        </p:pic>
        <p:sp>
          <p:nvSpPr>
            <p:cNvPr id="67" name="TextBox 35">
              <a:extLst>
                <a:ext uri="{FF2B5EF4-FFF2-40B4-BE49-F238E27FC236}">
                  <a16:creationId xmlns:a16="http://schemas.microsoft.com/office/drawing/2014/main" id="{18311B85-3B26-40AA-B936-51B18DB8273E}"/>
                </a:ext>
              </a:extLst>
            </p:cNvPr>
            <p:cNvSpPr txBox="1"/>
            <p:nvPr/>
          </p:nvSpPr>
          <p:spPr>
            <a:xfrm>
              <a:off x="1081543" y="2144800"/>
              <a:ext cx="2234112" cy="381154"/>
            </a:xfrm>
            <a:prstGeom prst="rect">
              <a:avLst/>
            </a:prstGeom>
            <a:noFill/>
          </p:spPr>
          <p:txBody>
            <a:bodyPr wrap="none" rtlCol="0">
              <a:spAutoFit/>
            </a:bodyPr>
            <a:lstStyle/>
            <a:p>
              <a:pPr algn="ctr"/>
              <a:r>
                <a:rPr lang="en-CA" sz="1600" u="none" dirty="0"/>
                <a:t>Tenue d’un journal</a:t>
              </a:r>
              <a:endParaRPr lang="en-CA" sz="1600" dirty="0">
                <a:solidFill>
                  <a:schemeClr val="accent3">
                    <a:lumMod val="75000"/>
                  </a:schemeClr>
                </a:solidFill>
              </a:endParaRPr>
            </a:p>
          </p:txBody>
        </p:sp>
      </p:grpSp>
    </p:spTree>
    <p:extLst>
      <p:ext uri="{BB962C8B-B14F-4D97-AF65-F5344CB8AC3E}">
        <p14:creationId xmlns:p14="http://schemas.microsoft.com/office/powerpoint/2010/main" val="268243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6">
                                            <p:bg/>
                                          </p:spTgt>
                                        </p:tgtEl>
                                        <p:attrNameLst>
                                          <p:attrName>style.visibility</p:attrName>
                                        </p:attrNameLst>
                                      </p:cBhvr>
                                      <p:to>
                                        <p:strVal val="visible"/>
                                      </p:to>
                                    </p:set>
                                    <p:animEffect transition="in" filter="fade">
                                      <p:cBhvr>
                                        <p:cTn id="12" dur="500"/>
                                        <p:tgtEl>
                                          <p:spTgt spid="1036">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5">
                                            <p:bg/>
                                          </p:spTgt>
                                        </p:tgtEl>
                                        <p:attrNameLst>
                                          <p:attrName>style.visibility</p:attrName>
                                        </p:attrNameLst>
                                      </p:cBhvr>
                                      <p:to>
                                        <p:strVal val="visible"/>
                                      </p:to>
                                    </p:set>
                                    <p:animEffect transition="in" filter="fade">
                                      <p:cBhvr>
                                        <p:cTn id="17" dur="500"/>
                                        <p:tgtEl>
                                          <p:spTgt spid="103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bg/>
                                          </p:spTgt>
                                        </p:tgtEl>
                                        <p:attrNameLst>
                                          <p:attrName>style.visibility</p:attrName>
                                        </p:attrNameLst>
                                      </p:cBhvr>
                                      <p:to>
                                        <p:strVal val="visible"/>
                                      </p:to>
                                    </p:set>
                                    <p:animEffect transition="in" filter="fade">
                                      <p:cBhvr>
                                        <p:cTn id="22" dur="500"/>
                                        <p:tgtEl>
                                          <p:spTgt spid="1032">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7">
                                            <p:bg/>
                                          </p:spTgt>
                                        </p:tgtEl>
                                        <p:attrNameLst>
                                          <p:attrName>style.visibility</p:attrName>
                                        </p:attrNameLst>
                                      </p:cBhvr>
                                      <p:to>
                                        <p:strVal val="visible"/>
                                      </p:to>
                                    </p:set>
                                    <p:animEffect transition="in" filter="fade">
                                      <p:cBhvr>
                                        <p:cTn id="27" dur="500"/>
                                        <p:tgtEl>
                                          <p:spTgt spid="103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1">
                                            <p:bg/>
                                          </p:spTgt>
                                        </p:tgtEl>
                                        <p:attrNameLst>
                                          <p:attrName>style.visibility</p:attrName>
                                        </p:attrNameLst>
                                      </p:cBhvr>
                                      <p:to>
                                        <p:strVal val="visible"/>
                                      </p:to>
                                    </p:set>
                                    <p:animEffect transition="in" filter="fade">
                                      <p:cBhvr>
                                        <p:cTn id="32" dur="500"/>
                                        <p:tgtEl>
                                          <p:spTgt spid="1031">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34">
                                            <p:bg/>
                                          </p:spTgt>
                                        </p:tgtEl>
                                        <p:attrNameLst>
                                          <p:attrName>style.visibility</p:attrName>
                                        </p:attrNameLst>
                                      </p:cBhvr>
                                      <p:to>
                                        <p:strVal val="visible"/>
                                      </p:to>
                                    </p:set>
                                    <p:animEffect transition="in" filter="fade">
                                      <p:cBhvr>
                                        <p:cTn id="37" dur="500"/>
                                        <p:tgtEl>
                                          <p:spTgt spid="1034">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2">
                                            <p:bg/>
                                          </p:spTgt>
                                        </p:tgtEl>
                                        <p:attrNameLst>
                                          <p:attrName>style.visibility</p:attrName>
                                        </p:attrNameLst>
                                      </p:cBhvr>
                                      <p:to>
                                        <p:strVal val="visible"/>
                                      </p:to>
                                    </p:set>
                                    <p:animEffect transition="in" filter="fade">
                                      <p:cBhvr>
                                        <p:cTn id="42" dur="500"/>
                                        <p:tgtEl>
                                          <p:spTgt spid="42">
                                            <p:bg/>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bg/>
                                          </p:spTgt>
                                        </p:tgtEl>
                                        <p:attrNameLst>
                                          <p:attrName>style.visibility</p:attrName>
                                        </p:attrNameLst>
                                      </p:cBhvr>
                                      <p:to>
                                        <p:strVal val="visible"/>
                                      </p:to>
                                    </p:set>
                                    <p:animEffect transition="in" filter="fade">
                                      <p:cBhvr>
                                        <p:cTn id="47" dur="500"/>
                                        <p:tgtEl>
                                          <p:spTgt spid="103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C32190BA-A395-7E51-872E-9CF856727EB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5482315" y="1027313"/>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u="none" dirty="0"/>
              <a:t>Programme – Semaine 1 – (attention et clarté)</a:t>
            </a:r>
            <a:endParaRPr lang="fr-CA" dirty="0">
              <a:solidFill>
                <a:srgbClr val="FF0000"/>
              </a:solidFill>
            </a:endParaRPr>
          </a:p>
        </p:txBody>
      </p:sp>
      <p:sp>
        <p:nvSpPr>
          <p:cNvPr id="3" name="Content Placeholder 2"/>
          <p:cNvSpPr>
            <a:spLocks noGrp="1"/>
          </p:cNvSpPr>
          <p:nvPr>
            <p:ph idx="1"/>
            <p:custDataLst>
              <p:tags r:id="rId2"/>
            </p:custDataLst>
          </p:nvPr>
        </p:nvSpPr>
        <p:spPr>
          <a:xfrm>
            <a:off x="457200" y="1484784"/>
            <a:ext cx="8229600" cy="5098578"/>
          </a:xfrm>
        </p:spPr>
        <p:txBody>
          <a:bodyPr>
            <a:normAutofit fontScale="87500" lnSpcReduction="20000"/>
          </a:bodyPr>
          <a:lstStyle/>
          <a:p>
            <a:pPr lvl="0"/>
            <a:r>
              <a:rPr lang="fr-CA" dirty="0">
                <a:solidFill>
                  <a:schemeClr val="bg1">
                    <a:lumMod val="50000"/>
                  </a:schemeClr>
                </a:solidFill>
              </a:rPr>
              <a:t>C</a:t>
            </a:r>
            <a:r>
              <a:rPr lang="fr-CA" u="none" dirty="0">
                <a:solidFill>
                  <a:schemeClr val="bg1">
                    <a:lumMod val="50000"/>
                  </a:schemeClr>
                </a:solidFill>
              </a:rPr>
              <a:t>onscience de soi – Exercice de respiration – 2 minutes (terminé)</a:t>
            </a:r>
            <a:endParaRPr lang="fr-CA" sz="2800" dirty="0">
              <a:solidFill>
                <a:schemeClr val="bg1">
                  <a:lumMod val="50000"/>
                </a:schemeClr>
              </a:solidFill>
            </a:endParaRPr>
          </a:p>
          <a:p>
            <a:r>
              <a:rPr lang="fr-CA" u="none" dirty="0">
                <a:solidFill>
                  <a:schemeClr val="bg1">
                    <a:lumMod val="50000"/>
                  </a:schemeClr>
                </a:solidFill>
              </a:rPr>
              <a:t>Bienvenue (</a:t>
            </a:r>
            <a:r>
              <a:rPr lang="fr-CA" dirty="0">
                <a:solidFill>
                  <a:schemeClr val="bg1">
                    <a:lumMod val="50000"/>
                  </a:schemeClr>
                </a:solidFill>
              </a:rPr>
              <a:t>terminé</a:t>
            </a:r>
            <a:r>
              <a:rPr lang="fr-CA" u="none" dirty="0">
                <a:solidFill>
                  <a:schemeClr val="bg1">
                    <a:lumMod val="50000"/>
                  </a:schemeClr>
                </a:solidFill>
              </a:rPr>
              <a:t>)</a:t>
            </a:r>
          </a:p>
          <a:p>
            <a:r>
              <a:rPr lang="fr-CA" u="none" dirty="0">
                <a:solidFill>
                  <a:schemeClr val="bg1">
                    <a:lumMod val="50000"/>
                  </a:schemeClr>
                </a:solidFill>
              </a:rPr>
              <a:t>Divers (</a:t>
            </a:r>
            <a:r>
              <a:rPr lang="fr-CA" dirty="0">
                <a:solidFill>
                  <a:schemeClr val="bg1">
                    <a:lumMod val="50000"/>
                  </a:schemeClr>
                </a:solidFill>
              </a:rPr>
              <a:t>terminé</a:t>
            </a:r>
            <a:r>
              <a:rPr lang="fr-CA" u="none" dirty="0">
                <a:solidFill>
                  <a:schemeClr val="bg1">
                    <a:lumMod val="50000"/>
                  </a:schemeClr>
                </a:solidFill>
              </a:rPr>
              <a:t>)</a:t>
            </a:r>
            <a:endParaRPr lang="fr-CA" dirty="0">
              <a:solidFill>
                <a:schemeClr val="bg1">
                  <a:lumMod val="50000"/>
                </a:schemeClr>
              </a:solidFill>
            </a:endParaRPr>
          </a:p>
          <a:p>
            <a:r>
              <a:rPr lang="fr-CA" u="none" dirty="0" smtClean="0"/>
              <a:t>Étiquette, enregistrements et </a:t>
            </a:r>
            <a:r>
              <a:rPr lang="fr-CA" u="none" dirty="0"/>
              <a:t>public cible</a:t>
            </a:r>
          </a:p>
          <a:p>
            <a:r>
              <a:rPr lang="fr-CA" u="none" dirty="0" smtClean="0"/>
              <a:t>Modèle </a:t>
            </a:r>
            <a:r>
              <a:rPr lang="fr-CA" u="none" dirty="0"/>
              <a:t>de l’escargot</a:t>
            </a:r>
          </a:p>
          <a:p>
            <a:r>
              <a:rPr lang="fr-CA" dirty="0"/>
              <a:t>I</a:t>
            </a:r>
            <a:r>
              <a:rPr lang="fr-CA" u="none" dirty="0"/>
              <a:t>mportance de « tisser des liens » et du système de jumelage</a:t>
            </a:r>
          </a:p>
          <a:p>
            <a:r>
              <a:rPr lang="fr-CA" u="none" dirty="0"/>
              <a:t>Journal de reconnaissance</a:t>
            </a:r>
          </a:p>
          <a:p>
            <a:r>
              <a:rPr lang="fr-CA" dirty="0"/>
              <a:t>D</a:t>
            </a:r>
            <a:r>
              <a:rPr lang="fr-CA" u="none" dirty="0"/>
              <a:t>evoir à faire pour la semaine 1</a:t>
            </a:r>
          </a:p>
          <a:p>
            <a:r>
              <a:rPr lang="fr-CA" u="none" dirty="0"/>
              <a:t>Exercice : </a:t>
            </a:r>
            <a:r>
              <a:rPr lang="fr-CA" u="none" dirty="0" smtClean="0"/>
              <a:t>Balayage corporel - 5</a:t>
            </a:r>
            <a:r>
              <a:rPr lang="fr-CA" u="none" dirty="0"/>
              <a:t> minutes</a:t>
            </a:r>
          </a:p>
          <a:p>
            <a:r>
              <a:rPr lang="fr-CA" dirty="0"/>
              <a:t>Retour sur l’exercice</a:t>
            </a:r>
            <a:endParaRPr lang="fr-CA" u="none" dirty="0"/>
          </a:p>
        </p:txBody>
      </p:sp>
    </p:spTree>
    <p:extLst>
      <p:ext uri="{BB962C8B-B14F-4D97-AF65-F5344CB8AC3E}">
        <p14:creationId xmlns:p14="http://schemas.microsoft.com/office/powerpoint/2010/main" val="308168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srcRect/>
          <a:stretch>
            <a:fillRect/>
          </a:stretch>
        </p:blipFill>
        <p:spPr>
          <a:xfrm>
            <a:off x="5508104" y="1988840"/>
            <a:ext cx="3437998" cy="3135455"/>
          </a:xfrm>
          <a:prstGeom prst="rect">
            <a:avLst/>
          </a:prstGeom>
        </p:spPr>
      </p:pic>
      <p:sp>
        <p:nvSpPr>
          <p:cNvPr id="2" name="Title 1"/>
          <p:cNvSpPr>
            <a:spLocks noGrp="1"/>
          </p:cNvSpPr>
          <p:nvPr>
            <p:ph type="title"/>
            <p:custDataLst>
              <p:tags r:id="rId2"/>
            </p:custDataLst>
          </p:nvPr>
        </p:nvSpPr>
        <p:spPr/>
        <p:txBody>
          <a:bodyPr/>
          <a:lstStyle/>
          <a:p>
            <a:r>
              <a:rPr lang="fr-CA" u="none" dirty="0"/>
              <a:t>Étiquette</a:t>
            </a:r>
          </a:p>
        </p:txBody>
      </p:sp>
      <p:sp>
        <p:nvSpPr>
          <p:cNvPr id="3" name="Content Placeholder 2"/>
          <p:cNvSpPr>
            <a:spLocks noGrp="1"/>
          </p:cNvSpPr>
          <p:nvPr>
            <p:ph idx="1"/>
            <p:custDataLst>
              <p:tags r:id="rId3"/>
            </p:custDataLst>
          </p:nvPr>
        </p:nvSpPr>
        <p:spPr>
          <a:xfrm>
            <a:off x="457200" y="1600200"/>
            <a:ext cx="8291264" cy="4853136"/>
          </a:xfrm>
        </p:spPr>
        <p:txBody>
          <a:bodyPr>
            <a:normAutofit fontScale="97500"/>
          </a:bodyPr>
          <a:lstStyle/>
          <a:p>
            <a:pPr marL="0" indent="0">
              <a:buNone/>
            </a:pPr>
            <a:r>
              <a:rPr lang="fr-CA" u="none" dirty="0"/>
              <a:t>Qu’est-ce que nous aimerions voir se produire dans nos séances et lors du jumelage?</a:t>
            </a:r>
          </a:p>
          <a:p>
            <a:r>
              <a:rPr lang="fr-CA" u="none" dirty="0"/>
              <a:t>Respect</a:t>
            </a:r>
          </a:p>
          <a:p>
            <a:r>
              <a:rPr lang="fr-CA" u="none" dirty="0"/>
              <a:t>Avoir du plaisir</a:t>
            </a:r>
          </a:p>
          <a:p>
            <a:r>
              <a:rPr lang="fr-CA" u="none" dirty="0"/>
              <a:t>Confidentialité</a:t>
            </a:r>
            <a:r>
              <a:rPr lang="fr-CA" dirty="0"/>
              <a:t> </a:t>
            </a:r>
          </a:p>
          <a:p>
            <a:r>
              <a:rPr lang="fr-CA" dirty="0"/>
              <a:t>Considérez</a:t>
            </a:r>
            <a:r>
              <a:rPr lang="fr-CA" u="none" dirty="0"/>
              <a:t> et traitez </a:t>
            </a:r>
            <a:r>
              <a:rPr lang="fr-CA" dirty="0"/>
              <a:t>la </a:t>
            </a:r>
            <a:r>
              <a:rPr lang="fr-CA" u="none" dirty="0"/>
              <a:t>salle de </a:t>
            </a:r>
            <a:br>
              <a:rPr lang="fr-CA" u="none" dirty="0"/>
            </a:br>
            <a:r>
              <a:rPr lang="fr-CA" u="none" dirty="0"/>
              <a:t>classe virtuelle comme un lieu sûr.</a:t>
            </a:r>
          </a:p>
          <a:p>
            <a:r>
              <a:rPr lang="fr-CA" u="none" dirty="0"/>
              <a:t>Nous respectons le </a:t>
            </a:r>
            <a:r>
              <a:rPr lang="fr-CA" u="none" dirty="0">
                <a:hlinkClick r:id="rId7"/>
              </a:rPr>
              <a:t>Code de valeurs et d’éthique du secteur public</a:t>
            </a:r>
            <a:r>
              <a:rPr lang="fr-CA" u="none" dirty="0"/>
              <a:t>.</a:t>
            </a:r>
            <a:endParaRPr lang="fr-CA" dirty="0"/>
          </a:p>
        </p:txBody>
      </p:sp>
    </p:spTree>
    <p:extLst>
      <p:ext uri="{BB962C8B-B14F-4D97-AF65-F5344CB8AC3E}">
        <p14:creationId xmlns:p14="http://schemas.microsoft.com/office/powerpoint/2010/main" val="3305281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u="none" dirty="0"/>
              <a:t>La séance est enregistrée</a:t>
            </a:r>
          </a:p>
        </p:txBody>
      </p:sp>
      <p:sp>
        <p:nvSpPr>
          <p:cNvPr id="3" name="Content Placeholder 2"/>
          <p:cNvSpPr>
            <a:spLocks noGrp="1"/>
          </p:cNvSpPr>
          <p:nvPr>
            <p:ph idx="1"/>
            <p:custDataLst>
              <p:tags r:id="rId2"/>
            </p:custDataLst>
          </p:nvPr>
        </p:nvSpPr>
        <p:spPr>
          <a:xfrm>
            <a:off x="457200" y="1600200"/>
            <a:ext cx="8363272" cy="5069160"/>
          </a:xfrm>
        </p:spPr>
        <p:txBody>
          <a:bodyPr>
            <a:normAutofit fontScale="97500"/>
          </a:bodyPr>
          <a:lstStyle/>
          <a:p>
            <a:pPr marL="0" indent="0">
              <a:buNone/>
            </a:pPr>
            <a:r>
              <a:rPr lang="fr-CA" sz="3300" dirty="0"/>
              <a:t>Communications</a:t>
            </a:r>
            <a:r>
              <a:rPr lang="fr-CA" sz="3300" u="none" dirty="0"/>
              <a:t> dans la Cohorte</a:t>
            </a:r>
          </a:p>
          <a:p>
            <a:pPr marL="171450" lvl="0" indent="-171450"/>
            <a:r>
              <a:rPr lang="fr-CA" sz="2900" dirty="0"/>
              <a:t>Soyez assuré(e) que, si </a:t>
            </a:r>
            <a:r>
              <a:rPr lang="fr-CA" sz="2900" u="none" dirty="0"/>
              <a:t>quelque chose de nature délicate est enregistré, à la demande des personnes intéressées, l’enregistrement en question </a:t>
            </a:r>
            <a:r>
              <a:rPr lang="fr-CA" sz="2900" dirty="0"/>
              <a:t>fera l’objet d’un montage avant la diffusion.</a:t>
            </a:r>
          </a:p>
          <a:p>
            <a:pPr marL="171450" lvl="0" indent="-171450"/>
            <a:r>
              <a:rPr lang="fr-CA" sz="2900" dirty="0"/>
              <a:t>Les salles de sous-groupe ne sont pas enregistrées; donc, ce qui est dit en petits groupes n’en sort pas.</a:t>
            </a:r>
          </a:p>
          <a:p>
            <a:pPr marL="171450" lvl="0" indent="-171450"/>
            <a:r>
              <a:rPr lang="fr-CA" sz="2900" dirty="0"/>
              <a:t>L’enregistrement est par ailleurs très utile au cas où vous manqueriez une séance</a:t>
            </a:r>
            <a:r>
              <a:rPr lang="fr-CA" sz="2900" u="none" dirty="0"/>
              <a:t>.</a:t>
            </a:r>
          </a:p>
        </p:txBody>
      </p:sp>
      <p:pic>
        <p:nvPicPr>
          <p:cNvPr id="3076" name="Picture 4" descr="Video Recording Icons - Download Free Vector Icons | Noun Project"/>
          <p:cNvPicPr>
            <a:picLocks noChangeAspect="1" noChangeArrowheads="1"/>
          </p:cNvPicPr>
          <p:nvPr>
            <p:custDataLst>
              <p:tags r:id="rId3"/>
            </p:custDataLst>
          </p:nvPr>
        </p:nvPicPr>
        <p:blipFill>
          <a:blip r:embed="rId6">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10"/>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9"/>
</p:tagLst>
</file>

<file path=ppt/tags/tag27.xml><?xml version="1.0" encoding="utf-8"?>
<p:tagLst xmlns:a="http://schemas.openxmlformats.org/drawingml/2006/main" xmlns:r="http://schemas.openxmlformats.org/officeDocument/2006/relationships" xmlns:p="http://schemas.openxmlformats.org/presentationml/2006/main">
  <p:tag name="NUM" val="10"/>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0"/>
</p:tagLst>
</file>

<file path=ppt/tags/tag48.xml><?xml version="1.0" encoding="utf-8"?>
<p:tagLst xmlns:a="http://schemas.openxmlformats.org/drawingml/2006/main" xmlns:r="http://schemas.openxmlformats.org/officeDocument/2006/relationships" xmlns:p="http://schemas.openxmlformats.org/presentationml/2006/main">
  <p:tag name="NUM" val="11"/>
</p:tagLst>
</file>

<file path=ppt/tags/tag49.xml><?xml version="1.0" encoding="utf-8"?>
<p:tagLst xmlns:a="http://schemas.openxmlformats.org/drawingml/2006/main" xmlns:r="http://schemas.openxmlformats.org/officeDocument/2006/relationships" xmlns:p="http://schemas.openxmlformats.org/presentationml/2006/main">
  <p:tag name="NUM" val="1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3"/>
</p:tagLst>
</file>

<file path=ppt/tags/tag51.xml><?xml version="1.0" encoding="utf-8"?>
<p:tagLst xmlns:a="http://schemas.openxmlformats.org/drawingml/2006/main" xmlns:r="http://schemas.openxmlformats.org/officeDocument/2006/relationships" xmlns:p="http://schemas.openxmlformats.org/presentationml/2006/main">
  <p:tag name="NUM" val="14"/>
</p:tagLst>
</file>

<file path=ppt/tags/tag52.xml><?xml version="1.0" encoding="utf-8"?>
<p:tagLst xmlns:a="http://schemas.openxmlformats.org/drawingml/2006/main" xmlns:r="http://schemas.openxmlformats.org/officeDocument/2006/relationships" xmlns:p="http://schemas.openxmlformats.org/presentationml/2006/main">
  <p:tag name="NUM" val="15"/>
</p:tagLst>
</file>

<file path=ppt/tags/tag53.xml><?xml version="1.0" encoding="utf-8"?>
<p:tagLst xmlns:a="http://schemas.openxmlformats.org/drawingml/2006/main" xmlns:r="http://schemas.openxmlformats.org/officeDocument/2006/relationships" xmlns:p="http://schemas.openxmlformats.org/presentationml/2006/main">
  <p:tag name="NUM" val="16"/>
</p:tagLst>
</file>

<file path=ppt/tags/tag54.xml><?xml version="1.0" encoding="utf-8"?>
<p:tagLst xmlns:a="http://schemas.openxmlformats.org/drawingml/2006/main" xmlns:r="http://schemas.openxmlformats.org/officeDocument/2006/relationships" xmlns:p="http://schemas.openxmlformats.org/presentationml/2006/main">
  <p:tag name="NUM" val="17"/>
</p:tagLst>
</file>

<file path=ppt/tags/tag55.xml><?xml version="1.0" encoding="utf-8"?>
<p:tagLst xmlns:a="http://schemas.openxmlformats.org/drawingml/2006/main" xmlns:r="http://schemas.openxmlformats.org/officeDocument/2006/relationships" xmlns:p="http://schemas.openxmlformats.org/presentationml/2006/main">
  <p:tag name="NUM" val="18"/>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emplate>
  <TotalTime>15113</TotalTime>
  <Words>4764</Words>
  <Application>Microsoft Office PowerPoint</Application>
  <PresentationFormat>On-screen Show (4:3)</PresentationFormat>
  <Paragraphs>434</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-apple-system</vt:lpstr>
      <vt:lpstr>Arial</vt:lpstr>
      <vt:lpstr>Calibri</vt:lpstr>
      <vt:lpstr>Cavolini</vt:lpstr>
      <vt:lpstr>Comic Sans MS</vt:lpstr>
      <vt:lpstr>Freestyle Script</vt:lpstr>
      <vt:lpstr>Lato</vt:lpstr>
      <vt:lpstr>Roboto</vt:lpstr>
      <vt:lpstr>Symbol</vt:lpstr>
      <vt:lpstr>Times New Roman</vt:lpstr>
      <vt:lpstr>Wingdings 2</vt:lpstr>
      <vt:lpstr>1_Office Theme</vt:lpstr>
      <vt:lpstr>Programme de développement du leadership de changement en pleine-conscience (DLCP)</vt:lpstr>
      <vt:lpstr>PowerPoint Presentation</vt:lpstr>
      <vt:lpstr>Exercice de respiration en pleine conscience – Conscience de soi</vt:lpstr>
      <vt:lpstr>Livré par une équipe d'animateurs  bénévoles</vt:lpstr>
      <vt:lpstr>Il s'agit d'un programme "pratique"</vt:lpstr>
      <vt:lpstr>PowerPoint Presentation</vt:lpstr>
      <vt:lpstr>Programme – Semaine 1 – (attention et clarté)</vt:lpstr>
      <vt:lpstr>Étiquette</vt:lpstr>
      <vt:lpstr>La séance est enregistrée</vt:lpstr>
      <vt:lpstr>PowerPoint Presentation</vt:lpstr>
      <vt:lpstr>Modèle de l’escargot – « Inconscients et  indésirés » vers « Inconscients et désirés »</vt:lpstr>
      <vt:lpstr>Journal de gratitude</vt:lpstr>
      <vt:lpstr>Importance de « tisser des liens »</vt:lpstr>
      <vt:lpstr>Système de jumelage</vt:lpstr>
      <vt:lpstr>Connaître vos compagnons de jumelage</vt:lpstr>
      <vt:lpstr>Semaine 1 : À votre tour</vt:lpstr>
      <vt:lpstr>Exercice : Notions de base (1/2)</vt:lpstr>
      <vt:lpstr>Exercice – Exploration de la pleine conscience – Prise de conscience de son corps</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556</cp:revision>
  <cp:lastPrinted>1969-12-31T19:00:00Z</cp:lastPrinted>
  <dcterms:created xsi:type="dcterms:W3CDTF">2015-04-14T20:39:51Z</dcterms:created>
  <dcterms:modified xsi:type="dcterms:W3CDTF">2023-10-12T19:55:03Z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vt:lpwstr>
  </property>
</Properties>
</file>