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527" r:id="rId1"/>
  </p:sldMasterIdLst>
  <p:notesMasterIdLst>
    <p:notesMasterId r:id="rId23"/>
  </p:notesMasterIdLst>
  <p:sldIdLst>
    <p:sldId id="256" r:id="rId2"/>
    <p:sldId id="5041" r:id="rId3"/>
    <p:sldId id="5061" r:id="rId4"/>
    <p:sldId id="5070" r:id="rId5"/>
    <p:sldId id="5058" r:id="rId6"/>
    <p:sldId id="5077" r:id="rId7"/>
    <p:sldId id="5071" r:id="rId8"/>
    <p:sldId id="5074" r:id="rId9"/>
    <p:sldId id="5075" r:id="rId10"/>
    <p:sldId id="5085" r:id="rId11"/>
    <p:sldId id="5066" r:id="rId12"/>
    <p:sldId id="5068" r:id="rId13"/>
    <p:sldId id="5064" r:id="rId14"/>
    <p:sldId id="5086" r:id="rId15"/>
    <p:sldId id="5079" r:id="rId16"/>
    <p:sldId id="5080" r:id="rId17"/>
    <p:sldId id="423" r:id="rId18"/>
    <p:sldId id="5082" r:id="rId19"/>
    <p:sldId id="5083" r:id="rId20"/>
    <p:sldId id="5084" r:id="rId21"/>
    <p:sldId id="269" r:id="rId22"/>
  </p:sldIdLst>
  <p:sldSz cx="12192000" cy="6858000"/>
  <p:notesSz cx="7026275" cy="9312275"/>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Cover page" id="{600691E0-DE6C-4413-9C4D-F2667C4ECA33}">
          <p14:sldIdLst>
            <p14:sldId id="256"/>
          </p14:sldIdLst>
        </p14:section>
        <p14:section name="Instructions" id="{ABFBB1CB-DA51-487D-86A9-B6681B50DFD0}">
          <p14:sldIdLst>
            <p14:sldId id="5041"/>
          </p14:sldIdLst>
        </p14:section>
        <p14:section name="Presentation/infomation" id="{737B370D-79DE-4E4B-B63D-030292158FA5}">
          <p14:sldIdLst>
            <p14:sldId id="5061"/>
            <p14:sldId id="5070"/>
            <p14:sldId id="5058"/>
            <p14:sldId id="5077"/>
            <p14:sldId id="5071"/>
            <p14:sldId id="5074"/>
            <p14:sldId id="5075"/>
            <p14:sldId id="5085"/>
            <p14:sldId id="5066"/>
            <p14:sldId id="5068"/>
            <p14:sldId id="5064"/>
          </p14:sldIdLst>
        </p14:section>
        <p14:section name="Annex" id="{77CC0F91-6C4C-4681-8411-E63230B7C408}">
          <p14:sldIdLst>
            <p14:sldId id="5086"/>
            <p14:sldId id="5079"/>
            <p14:sldId id="5080"/>
            <p14:sldId id="423"/>
            <p14:sldId id="5082"/>
            <p14:sldId id="5083"/>
            <p14:sldId id="5084"/>
            <p14:sldId id="2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Chantal Bemeur" initials="CB" userId="S::Chantal.Bemeur@tpsgc-pwgsc.gc.ca::97d9d3ea-19b5-4147-b2f7-c6eb9c5930c3"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5"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54"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Véronique Boton" initials="VB" lastIdx="9" clrIdx="34">
    <p:extLst>
      <p:ext uri="{19B8F6BF-5375-455C-9EA6-DF929625EA0E}">
        <p15:presenceInfo xmlns:p15="http://schemas.microsoft.com/office/powerpoint/2012/main" userId="S::Veronique.Boton@tpsgc-pwgsc.gc.ca::9ecb94de-8111-4b3a-95b0-af63f6324db7" providerId="AD"/>
      </p:ext>
    </p:extLst>
  </p:cmAuthor>
  <p:cmAuthor id="7" name="Anne Lalande" initials="" lastIdx="5" clrIdx="6"/>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D4BC2C"/>
    <a:srgbClr val="E6DD68"/>
    <a:srgbClr val="18853F"/>
    <a:srgbClr val="DBCE25"/>
    <a:srgbClr val="66B684"/>
    <a:srgbClr val="E7E7E7"/>
    <a:srgbClr val="F1F2F2"/>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5" autoAdjust="0"/>
    <p:restoredTop sz="82088" autoAdjust="0"/>
  </p:normalViewPr>
  <p:slideViewPr>
    <p:cSldViewPr snapToGrid="0">
      <p:cViewPr varScale="1">
        <p:scale>
          <a:sx n="93" d="100"/>
          <a:sy n="93" d="100"/>
        </p:scale>
        <p:origin x="106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a:t>
            </a:fld>
            <a:endParaRPr lang="en-US" altLang="en-US" dirty="0"/>
          </a:p>
        </p:txBody>
      </p:sp>
    </p:spTree>
    <p:extLst>
      <p:ext uri="{BB962C8B-B14F-4D97-AF65-F5344CB8AC3E}">
        <p14:creationId xmlns:p14="http://schemas.microsoft.com/office/powerpoint/2010/main" val="66644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20" name="Google Shape;5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5</a:t>
            </a:fld>
            <a:endParaRPr lang="en-US" altLang="en-US" dirty="0"/>
          </a:p>
        </p:txBody>
      </p:sp>
    </p:spTree>
    <p:extLst>
      <p:ext uri="{BB962C8B-B14F-4D97-AF65-F5344CB8AC3E}">
        <p14:creationId xmlns:p14="http://schemas.microsoft.com/office/powerpoint/2010/main" val="218821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6</a:t>
            </a:fld>
            <a:endParaRPr lang="en-US" altLang="en-US" dirty="0"/>
          </a:p>
        </p:txBody>
      </p:sp>
    </p:spTree>
    <p:extLst>
      <p:ext uri="{BB962C8B-B14F-4D97-AF65-F5344CB8AC3E}">
        <p14:creationId xmlns:p14="http://schemas.microsoft.com/office/powerpoint/2010/main" val="110138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Flexibility means employees are empowered to decide where it makes the most sense for them to work. Let’s look at a few real-life testimonials.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had an appointment this morning close to home, so I decided to work from home for the rest of the afternoon. I planned my week in advance to save my non-urgent individual tasks to complete this afternoon.“ Can you think of other reasons why it would make more sense for you to work from home?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 working on a project with my colleague today, and since we both live in the same </a:t>
            </a:r>
            <a:r>
              <a:rPr lang="en-CA" sz="1800" dirty="0">
                <a:effectLst/>
                <a:latin typeface="Calibri" panose="020F0502020204030204" pitchFamily="34" charset="0"/>
                <a:ea typeface="Calibri" panose="020F0502020204030204" pitchFamily="34" charset="0"/>
                <a:cs typeface="Times New Roman" panose="02020603050405020304" pitchFamily="18" charset="0"/>
              </a:rPr>
              <a:t>neighbourhood,</a:t>
            </a:r>
            <a:r>
              <a:rPr lang="en-US" sz="1800" dirty="0">
                <a:effectLst/>
                <a:latin typeface="Calibri" panose="020F0502020204030204" pitchFamily="34" charset="0"/>
                <a:ea typeface="Calibri" panose="020F0502020204030204" pitchFamily="34" charset="0"/>
                <a:cs typeface="Times New Roman" panose="02020603050405020304" pitchFamily="18" charset="0"/>
              </a:rPr>
              <a:t> we decided to meet at our local GCcoworking site. This will save us 30 minutes of commute time to the office!“ What are other reasons why you would decide to work from a GCcoworking site?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my team is brainstorming for a new communications tool that we will be developing. The office is the best place for today's tasks as we will need a lot of space and a large TV monitor.“ Can you give examples of situations where going to the office would make the most sense?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"My day today is filled with client meetings! There are no GCcoworking locations nearby and I would lose a lot of time by commuting back and forth to the office so I will be working in a coffee shop in between my meetings.“ When you think about your typical week, can you think of a moment where you would be most efficient at another location like the coffee shop? </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With these examples, we can see that having the flexibility to choose where and how you want to work allows for better productivity and can contribute to work-life balance. Having flexibility is what allows you to define your own ways of working; working where it makes the most sense to you!</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384814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an ACTIVITY-BASED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WORKPLACE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a:t>
            </a:r>
            <a:r>
              <a:rPr lang="en-CA" sz="1800" dirty="0">
                <a:effectLst/>
                <a:latin typeface="Calibri" panose="020F0502020204030204" pitchFamily="34" charset="0"/>
                <a:ea typeface="Calibri" panose="020F0502020204030204" pitchFamily="34" charset="0"/>
                <a:cs typeface="Times New Roman" panose="02020603050405020304" pitchFamily="18" charset="0"/>
              </a:rPr>
              <a:t>n environment that supports a new way of working and is based on the principle of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activity-based working (ABW)</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ACTIVITY-BASED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WORKING (ABW) </a:t>
            </a:r>
            <a:r>
              <a:rPr lang="en-CA" sz="1800" dirty="0">
                <a:effectLst/>
                <a:latin typeface="Calibri" panose="020F0502020204030204" pitchFamily="34" charset="0"/>
                <a:ea typeface="Calibri" panose="020F0502020204030204" pitchFamily="34" charset="0"/>
                <a:cs typeface="Times New Roman" panose="02020603050405020304" pitchFamily="18" charset="0"/>
              </a:rPr>
              <a:t>is a design concept that recognizes that through the course of any day, employees engage in many different activities and that they need and can choose different types of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workpoints</a:t>
            </a:r>
            <a:r>
              <a:rPr lang="en-CA" sz="1800" dirty="0">
                <a:effectLst/>
                <a:latin typeface="Calibri" panose="020F0502020204030204" pitchFamily="34" charset="0"/>
                <a:ea typeface="Calibri" panose="020F0502020204030204" pitchFamily="34" charset="0"/>
                <a:cs typeface="Times New Roman" panose="02020603050405020304" pitchFamily="18" charset="0"/>
              </a:rPr>
              <a:t> to accommodate these activities. An ABW environment focuses on the employees and provides the freedom to decide for themselves: how to work, where to work, which tools to use and with whom to collaborate to get the work done. </a:t>
            </a:r>
          </a:p>
          <a:p>
            <a:endParaRPr lang="en-US" sz="1200" dirty="0">
              <a:solidFill>
                <a:srgbClr val="000000"/>
              </a:solidFill>
            </a:endParaRPr>
          </a:p>
          <a:p>
            <a:endParaRPr lang="en-CA" sz="1050" dirty="0">
              <a:solidFill>
                <a:srgbClr val="000000"/>
              </a:solidFill>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11245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B24C1-AF5D-4DB8-8ED9-FD899DEDE52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28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In your future workplace, you will find a variety of workpoints available to you based on your requirement to perform individual or collaborative work</a:t>
            </a:r>
            <a:r>
              <a:rPr lang="en-CA" sz="1800" dirty="0">
                <a:effectLst/>
                <a:latin typeface="Calibri" panose="020F0502020204030204" pitchFamily="34" charset="0"/>
                <a:ea typeface="Calibri" panose="020F0502020204030204" pitchFamily="34" charset="0"/>
                <a:cs typeface="Calibri" panose="020F0502020204030204" pitchFamily="34" charset="0"/>
              </a:rPr>
              <a:t>—</a:t>
            </a:r>
            <a:r>
              <a:rPr lang="en-CA" sz="1800" dirty="0">
                <a:effectLst/>
                <a:latin typeface="Calibri" panose="020F0502020204030204" pitchFamily="34" charset="0"/>
                <a:ea typeface="Calibri" panose="020F0502020204030204" pitchFamily="34" charset="0"/>
                <a:cs typeface="Times New Roman" panose="02020603050405020304" pitchFamily="18" charset="0"/>
              </a:rPr>
              <a:t>but also if an open, semi-enclosed or closed workpoint is required or preferred to perform your activity.</a:t>
            </a:r>
          </a:p>
          <a:p>
            <a:pPr marL="0" marR="0">
              <a:spcBef>
                <a:spcPts val="0"/>
              </a:spcBef>
              <a:spcAft>
                <a:spcPts val="0"/>
              </a:spcAft>
            </a:pPr>
            <a:r>
              <a:rPr lang="en-CA"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You can go through the different workpoints by naming them and explaining that they are organized by individual/collaborative workpoints, but also by open/semi-enclosed/enclosed workpoints.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373461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19</a:t>
            </a:fld>
            <a:endParaRPr lang="en-US" altLang="en-US" dirty="0"/>
          </a:p>
        </p:txBody>
      </p:sp>
    </p:spTree>
    <p:extLst>
      <p:ext uri="{BB962C8B-B14F-4D97-AF65-F5344CB8AC3E}">
        <p14:creationId xmlns:p14="http://schemas.microsoft.com/office/powerpoint/2010/main" val="1185490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Although you all might be part of the same team, with similar jobs, you all have your own preferences and working styles. There is no wrong way to work, just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different</a:t>
            </a:r>
            <a:r>
              <a:rPr lang="en-CA" sz="1800" dirty="0">
                <a:effectLst/>
                <a:latin typeface="Calibri" panose="020F0502020204030204" pitchFamily="34" charset="0"/>
                <a:ea typeface="Calibri" panose="020F0502020204030204" pitchFamily="34" charset="0"/>
                <a:cs typeface="Times New Roman" panose="02020603050405020304" pitchFamily="18" charset="0"/>
              </a:rPr>
              <a:t> ways. For example, these 4 colleagues:</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They all work in the same team and perform similar activities, but are very different from each other. </a:t>
            </a:r>
            <a:r>
              <a:rPr lang="en-CA"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*Notice that these personas are non-gender specific; therefore, try to refrain from using personal pronouns.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Here’s Alex. Alex is very adaptable, creative and inclusive, and values facetime;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so Alex works best when collaborating with the team.</a:t>
            </a: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This is Sam. Sam is habitual, organized, detail oriented and values personalization;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so Sam thrives when there is a strong routine to count on each day. </a:t>
            </a: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That’s Kris, the dynamic, flexible, early adopter and autonomous one of the group.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Kris finds that trust and confidence from the team is important in order to have an independent working style.</a:t>
            </a:r>
          </a:p>
          <a:p>
            <a:pPr marL="0" marR="0">
              <a:spcBef>
                <a:spcPts val="0"/>
              </a:spcBef>
              <a:spcAft>
                <a:spcPts val="0"/>
              </a:spcAft>
            </a:pP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And finally, he’s Pat; a pragmatic, nonchalant, focused and efficient colleague. </a:t>
            </a:r>
            <a:r>
              <a:rPr lang="en-CA" sz="1800" i="1"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[CLICK TO ANIMATE SLIDE]</a:t>
            </a:r>
            <a:r>
              <a:rPr lang="en-CA" sz="1800" dirty="0">
                <a:solidFill>
                  <a:srgbClr val="0464C5"/>
                </a:solidFill>
                <a:effectLst/>
                <a:latin typeface="Calibri" panose="020F0502020204030204" pitchFamily="34" charset="0"/>
                <a:ea typeface="Calibri" panose="020F0502020204030204" pitchFamily="34" charset="0"/>
                <a:cs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Pat feels that with the right tools and flexibility, the job can get done.</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As you can see, all of them work in the same team and are very different people, but they all benefit from the flexibility of choosing where and how to work.</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3627487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6918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12373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723923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277656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46557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649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71378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146747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90037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900282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341903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94912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475676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250098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441635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80968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58387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6">
            <a:extLst>
              <a:ext uri="{FF2B5EF4-FFF2-40B4-BE49-F238E27FC236}">
                <a16:creationId xmlns:a16="http://schemas.microsoft.com/office/drawing/2014/main" id="{B313E449-AF87-2545-978C-35A6F4CF96C4}"/>
              </a:ext>
            </a:extLst>
          </p:cNvPr>
          <p:cNvSpPr>
            <a:spLocks noGrp="1"/>
          </p:cNvSpPr>
          <p:nvPr>
            <p:ph type="body" sz="quarter" idx="14"/>
          </p:nvPr>
        </p:nvSpPr>
        <p:spPr>
          <a:xfrm>
            <a:off x="528638" y="200025"/>
            <a:ext cx="2428875" cy="236533"/>
          </a:xfrm>
          <a:prstGeom prst="rect">
            <a:avLst/>
          </a:prstGeom>
        </p:spPr>
        <p:txBody>
          <a:bodyPr>
            <a:normAutofit/>
          </a:bodyPr>
          <a:lstStyle>
            <a:lvl1pPr marL="0" indent="0" algn="l">
              <a:lnSpc>
                <a:spcPct val="100000"/>
              </a:lnSpc>
              <a:buNone/>
              <a:defRPr sz="800"/>
            </a:lvl1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9922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arge photography or infographic">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6"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424519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17" y="2276872"/>
            <a:ext cx="10363200" cy="3687366"/>
          </a:xfrm>
          <a:prstGeom prst="rect">
            <a:avLst/>
          </a:prstGeo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11565901" y="5589241"/>
            <a:ext cx="626100" cy="288925"/>
          </a:xfrm>
          <a:prstGeom prst="rect">
            <a:avLst/>
          </a:prstGeom>
          <a:ln/>
        </p:spPr>
        <p:txBody>
          <a:bodyPr/>
          <a:lstStyle>
            <a:lvl1pPr>
              <a:defRPr sz="1400" b="0">
                <a:latin typeface="+mj-lt"/>
              </a:defRPr>
            </a:lvl1pPr>
          </a:lstStyle>
          <a:p>
            <a:pPr>
              <a:defRPr/>
            </a:pPr>
            <a:fld id="{CED21A0C-2E3E-4652-8FB0-B1028A97061C}" type="slidenum">
              <a:rPr lang="en-US" altLang="en-US" smtClean="0"/>
              <a:pPr>
                <a:defRPr/>
              </a:pPr>
              <a:t>‹#›</a:t>
            </a:fld>
            <a:endParaRPr lang="en-US" altLang="en-US"/>
          </a:p>
        </p:txBody>
      </p:sp>
      <p:sp>
        <p:nvSpPr>
          <p:cNvPr id="2" name="Slide Number Placeholder 5">
            <a:extLst>
              <a:ext uri="{FF2B5EF4-FFF2-40B4-BE49-F238E27FC236}">
                <a16:creationId xmlns:a16="http://schemas.microsoft.com/office/drawing/2014/main" id="{8E58B9E4-2941-B941-6F04-CD89EB6B073D}"/>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365035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5A98950-48BD-4C48-BF16-01ED7574D7CE}" type="datetimeFigureOut">
              <a:rPr lang="en-CA" smtClean="0"/>
              <a:t>2023-02-28</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6BD1D86-A2D7-49AE-8699-E2493E2C53AD}" type="slidenum">
              <a:rPr lang="en-CA" smtClean="0"/>
              <a:t>‹#›</a:t>
            </a:fld>
            <a:endParaRPr lang="en-CA"/>
          </a:p>
        </p:txBody>
      </p:sp>
    </p:spTree>
    <p:extLst>
      <p:ext uri="{BB962C8B-B14F-4D97-AF65-F5344CB8AC3E}">
        <p14:creationId xmlns:p14="http://schemas.microsoft.com/office/powerpoint/2010/main" val="2591077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CDBB-3E6C-46A1-856B-F1C4F622E7F3}"/>
              </a:ext>
            </a:extLst>
          </p:cNvPr>
          <p:cNvSpPr>
            <a:spLocks noGrp="1"/>
          </p:cNvSpPr>
          <p:nvPr>
            <p:ph type="title"/>
          </p:nvPr>
        </p:nvSpPr>
        <p:spPr>
          <a:xfrm>
            <a:off x="552450" y="550861"/>
            <a:ext cx="11091862" cy="835027"/>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B55BCD-2C63-42A0-BC76-27E1D1D6F345}"/>
              </a:ext>
            </a:extLst>
          </p:cNvPr>
          <p:cNvSpPr>
            <a:spLocks noGrp="1"/>
          </p:cNvSpPr>
          <p:nvPr>
            <p:ph idx="1"/>
          </p:nvPr>
        </p:nvSpPr>
        <p:spPr>
          <a:xfrm>
            <a:off x="552449" y="1657350"/>
            <a:ext cx="11091863" cy="44577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82961C3-A24A-4072-8690-7F8A3A29A2D3}"/>
              </a:ext>
            </a:extLst>
          </p:cNvPr>
          <p:cNvSpPr>
            <a:spLocks noGrp="1"/>
          </p:cNvSpPr>
          <p:nvPr>
            <p:ph type="dt" sz="half" idx="10"/>
          </p:nvPr>
        </p:nvSpPr>
        <p:spPr>
          <a:xfrm>
            <a:off x="609600" y="6356352"/>
            <a:ext cx="2844800" cy="365125"/>
          </a:xfrm>
          <a:prstGeom prst="rect">
            <a:avLst/>
          </a:prstGeom>
        </p:spPr>
        <p:txBody>
          <a:bodyPr/>
          <a:lstStyle/>
          <a:p>
            <a:endParaRPr lang="en-CA"/>
          </a:p>
        </p:txBody>
      </p:sp>
      <p:sp>
        <p:nvSpPr>
          <p:cNvPr id="5" name="Footer Placeholder 4">
            <a:extLst>
              <a:ext uri="{FF2B5EF4-FFF2-40B4-BE49-F238E27FC236}">
                <a16:creationId xmlns:a16="http://schemas.microsoft.com/office/drawing/2014/main" id="{6FB2E1FD-36CD-4CF4-AA30-AE9E967F3626}"/>
              </a:ext>
            </a:extLst>
          </p:cNvPr>
          <p:cNvSpPr>
            <a:spLocks noGrp="1"/>
          </p:cNvSpPr>
          <p:nvPr>
            <p:ph type="ftr" sz="quarter" idx="11"/>
          </p:nvPr>
        </p:nvSpPr>
        <p:spPr>
          <a:xfrm>
            <a:off x="4165600" y="6356352"/>
            <a:ext cx="3860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E46CE123-B385-4407-93CA-FBF9E9C245A9}"/>
              </a:ext>
            </a:extLst>
          </p:cNvPr>
          <p:cNvSpPr>
            <a:spLocks noGrp="1"/>
          </p:cNvSpPr>
          <p:nvPr>
            <p:ph type="sldNum" sz="quarter" idx="12"/>
          </p:nvPr>
        </p:nvSpPr>
        <p:spPr>
          <a:xfrm>
            <a:off x="8737600" y="6356352"/>
            <a:ext cx="2844800" cy="365125"/>
          </a:xfrm>
          <a:prstGeom prst="rect">
            <a:avLst/>
          </a:prstGeom>
        </p:spPr>
        <p:txBody>
          <a:bodyPr/>
          <a:lstStyle/>
          <a:p>
            <a:fld id="{9EF731D2-3804-4D75-AFD1-6954DB8D479E}" type="slidenum">
              <a:rPr lang="en-CA" smtClean="0"/>
              <a:t>‹#›</a:t>
            </a:fld>
            <a:endParaRPr lang="en-CA"/>
          </a:p>
        </p:txBody>
      </p:sp>
    </p:spTree>
    <p:extLst>
      <p:ext uri="{BB962C8B-B14F-4D97-AF65-F5344CB8AC3E}">
        <p14:creationId xmlns:p14="http://schemas.microsoft.com/office/powerpoint/2010/main" val="6188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22924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CDBB-3E6C-46A1-856B-F1C4F622E7F3}"/>
              </a:ext>
            </a:extLst>
          </p:cNvPr>
          <p:cNvSpPr>
            <a:spLocks noGrp="1"/>
          </p:cNvSpPr>
          <p:nvPr>
            <p:ph type="title"/>
          </p:nvPr>
        </p:nvSpPr>
        <p:spPr>
          <a:xfrm>
            <a:off x="284002" y="324359"/>
            <a:ext cx="11091862" cy="835027"/>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167521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4721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285573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9707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5564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60861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91994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38"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2"/>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3" imgW="473" imgH="473" progId="TCLayout.ActiveDocument.1">
                  <p:embed/>
                </p:oleObj>
              </mc:Choice>
              <mc:Fallback>
                <p:oleObj name="think-cell Slide" r:id="rId33" imgW="473" imgH="473" progId="TCLayout.ActiveDocument.1">
                  <p:embed/>
                  <p:pic>
                    <p:nvPicPr>
                      <p:cNvPr id="4" name="Object 3" hidden="1"/>
                      <p:cNvPicPr/>
                      <p:nvPr/>
                    </p:nvPicPr>
                    <p:blipFill>
                      <a:blip r:embed="rId34"/>
                      <a:stretch>
                        <a:fillRect/>
                      </a:stretch>
                    </p:blipFill>
                    <p:spPr>
                      <a:xfrm>
                        <a:off x="1588" y="1588"/>
                        <a:ext cx="1587" cy="1587"/>
                      </a:xfrm>
                      <a:prstGeom prst="rect">
                        <a:avLst/>
                      </a:prstGeom>
                    </p:spPr>
                  </p:pic>
                </p:oleObj>
              </mc:Fallback>
            </mc:AlternateContent>
          </a:graphicData>
        </a:graphic>
      </p:graphicFrame>
      <p:pic>
        <p:nvPicPr>
          <p:cNvPr id="5" name="Picture 4" descr="Image result for canada wordmark">
            <a:hlinkClick r:id="rId35"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C5796713-E2C3-9EC9-AA55-FE89132C69A0}"/>
              </a:ext>
            </a:extLst>
          </p:cNvPr>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0758922" y="6396193"/>
            <a:ext cx="885392" cy="229331"/>
          </a:xfrm>
          <a:prstGeom prst="rect">
            <a:avLst/>
          </a:prstGeom>
          <a:noFill/>
          <a:ln>
            <a:noFill/>
          </a:ln>
        </p:spPr>
      </p:pic>
      <p:pic>
        <p:nvPicPr>
          <p:cNvPr id="6" name="Picture 5">
            <a:extLst>
              <a:ext uri="{FF2B5EF4-FFF2-40B4-BE49-F238E27FC236}">
                <a16:creationId xmlns:a16="http://schemas.microsoft.com/office/drawing/2014/main" id="{64F27F84-1BD2-DCEA-D830-AA3E9F2A5567}"/>
              </a:ext>
            </a:extLst>
          </p:cNvPr>
          <p:cNvPicPr>
            <a:picLocks noChangeAspect="1"/>
          </p:cNvPicPr>
          <p:nvPr userDrawn="1"/>
        </p:nvPicPr>
        <p:blipFill>
          <a:blip r:embed="rId37" cstate="screen">
            <a:extLst>
              <a:ext uri="{28A0092B-C50C-407E-A947-70E740481C1C}">
                <a14:useLocalDpi xmlns:a14="http://schemas.microsoft.com/office/drawing/2010/main"/>
              </a:ext>
            </a:extLst>
          </a:blip>
          <a:stretch>
            <a:fillRect/>
          </a:stretch>
        </p:blipFill>
        <p:spPr>
          <a:xfrm>
            <a:off x="585681" y="6374997"/>
            <a:ext cx="2036645" cy="250665"/>
          </a:xfrm>
          <a:prstGeom prst="rect">
            <a:avLst/>
          </a:prstGeom>
        </p:spPr>
      </p:pic>
      <p:pic>
        <p:nvPicPr>
          <p:cNvPr id="7" name="Image 9">
            <a:extLst>
              <a:ext uri="{FF2B5EF4-FFF2-40B4-BE49-F238E27FC236}">
                <a16:creationId xmlns:a16="http://schemas.microsoft.com/office/drawing/2014/main" id="{6100A2C9-BF70-A43A-B5BE-A7F96919EA46}"/>
              </a:ext>
              <a:ext uri="{C183D7F6-B498-43B3-948B-1728B52AA6E4}">
                <adec:decorative xmlns:adec="http://schemas.microsoft.com/office/drawing/2017/decorative" val="1"/>
              </a:ext>
            </a:extLst>
          </p:cNvPr>
          <p:cNvPicPr>
            <a:picLocks noChangeAspect="1"/>
          </p:cNvPicPr>
          <p:nvPr userDrawn="1"/>
        </p:nvPicPr>
        <p:blipFill rotWithShape="1">
          <a:blip r:embed="rId38" cstate="screen">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457686547"/>
      </p:ext>
    </p:extLst>
  </p:cSld>
  <p:clrMap bg1="lt1" tx1="dk1" bg2="lt2" tx2="dk2" accent1="accent1" accent2="accent2" accent3="accent3" accent4="accent4" accent5="accent5" accent6="accent6" hlink="hlink" folHlink="folHlink"/>
  <p:sldLayoutIdLst>
    <p:sldLayoutId id="2147487528" r:id="rId1"/>
    <p:sldLayoutId id="2147487529" r:id="rId2"/>
    <p:sldLayoutId id="2147487530" r:id="rId3"/>
    <p:sldLayoutId id="2147487531" r:id="rId4"/>
    <p:sldLayoutId id="2147487532" r:id="rId5"/>
    <p:sldLayoutId id="2147487533" r:id="rId6"/>
    <p:sldLayoutId id="2147487534" r:id="rId7"/>
    <p:sldLayoutId id="2147487535" r:id="rId8"/>
    <p:sldLayoutId id="2147487536" r:id="rId9"/>
    <p:sldLayoutId id="2147487537" r:id="rId10"/>
    <p:sldLayoutId id="2147487538" r:id="rId11"/>
    <p:sldLayoutId id="2147487539" r:id="rId12"/>
    <p:sldLayoutId id="2147487540" r:id="rId13"/>
    <p:sldLayoutId id="2147487541" r:id="rId14"/>
    <p:sldLayoutId id="2147487542" r:id="rId15"/>
    <p:sldLayoutId id="2147487543" r:id="rId16"/>
    <p:sldLayoutId id="2147487544" r:id="rId17"/>
    <p:sldLayoutId id="2147487545" r:id="rId18"/>
    <p:sldLayoutId id="2147487546" r:id="rId19"/>
    <p:sldLayoutId id="2147487547" r:id="rId20"/>
    <p:sldLayoutId id="2147487548" r:id="rId21"/>
    <p:sldLayoutId id="2147487549" r:id="rId22"/>
    <p:sldLayoutId id="2147487550" r:id="rId23"/>
    <p:sldLayoutId id="2147487551" r:id="rId24"/>
    <p:sldLayoutId id="2147487552" r:id="rId25"/>
    <p:sldLayoutId id="2147487553" r:id="rId26"/>
    <p:sldLayoutId id="2147487554" r:id="rId27"/>
    <p:sldLayoutId id="2147487556" r:id="rId28"/>
    <p:sldLayoutId id="2147487557" r:id="rId29"/>
    <p:sldLayoutId id="2147487590" r:id="rId30"/>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image" Target="../media/image39.png"/><Relationship Id="rId1" Type="http://schemas.openxmlformats.org/officeDocument/2006/relationships/slideLayout" Target="../slideLayouts/slideLayout3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8/8b/WTP_-_Pre-opening_Q_A_session_FR.pptx"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4BF1842-1F7C-AA77-C7FD-4F8C554574CE}"/>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[PROJECT LOCATION]</a:t>
            </a:r>
          </a:p>
        </p:txBody>
      </p:sp>
      <p:sp>
        <p:nvSpPr>
          <p:cNvPr id="20" name="Title 19">
            <a:extLst>
              <a:ext uri="{FF2B5EF4-FFF2-40B4-BE49-F238E27FC236}">
                <a16:creationId xmlns:a16="http://schemas.microsoft.com/office/drawing/2014/main" id="{AEF08B2F-6CA0-8E13-8333-B9DBA0854F38}"/>
              </a:ext>
            </a:extLst>
          </p:cNvPr>
          <p:cNvSpPr>
            <a:spLocks noGrp="1"/>
          </p:cNvSpPr>
          <p:nvPr>
            <p:ph type="title" idx="4294967295"/>
          </p:nvPr>
        </p:nvSpPr>
        <p:spPr>
          <a:xfrm>
            <a:off x="3810312" y="3063302"/>
            <a:ext cx="5519664" cy="476267"/>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2800" b="1" i="0" u="none" strike="noStrike" kern="1200" cap="none" spc="0" normalizeH="0" baseline="0" noProof="0" dirty="0">
                <a:ln>
                  <a:noFill/>
                </a:ln>
                <a:solidFill>
                  <a:schemeClr val="accent3"/>
                </a:solidFill>
                <a:effectLst/>
                <a:uLnTx/>
                <a:uFillTx/>
                <a:latin typeface="Avenir Next LT Pro Demi" panose="020B0704020202020204" pitchFamily="34" charset="0"/>
                <a:ea typeface="+mn-ea"/>
                <a:cs typeface="+mn-cs"/>
              </a:rPr>
              <a:t>PRE-OPENING Q&amp;A SESSION</a:t>
            </a:r>
          </a:p>
        </p:txBody>
      </p:sp>
      <p:sp>
        <p:nvSpPr>
          <p:cNvPr id="21" name="Subtitle 2">
            <a:extLst>
              <a:ext uri="{FF2B5EF4-FFF2-40B4-BE49-F238E27FC236}">
                <a16:creationId xmlns:a16="http://schemas.microsoft.com/office/drawing/2014/main" id="{C2133BDD-E157-11AF-C60E-7343B2289BC4}"/>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22" name="Content Placeholder 10">
            <a:extLst>
              <a:ext uri="{FF2B5EF4-FFF2-40B4-BE49-F238E27FC236}">
                <a16:creationId xmlns:a16="http://schemas.microsoft.com/office/drawing/2014/main" id="{DF0D2FF4-AA22-73A7-A35F-BD4DCA710C3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spTree>
    <p:extLst>
      <p:ext uri="{BB962C8B-B14F-4D97-AF65-F5344CB8AC3E}">
        <p14:creationId xmlns:p14="http://schemas.microsoft.com/office/powerpoint/2010/main" val="2610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6D7CAC3-21CF-E66E-4610-A16290EBFCE2}"/>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11251" y="110401"/>
            <a:ext cx="11836924" cy="510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0" cap="none" spc="0" normalizeH="0" baseline="0" noProof="0" dirty="0">
                <a:ln>
                  <a:noFill/>
                </a:ln>
                <a:solidFill>
                  <a:schemeClr val="bg1"/>
                </a:solidFill>
                <a:effectLst/>
                <a:uLnTx/>
                <a:uFillTx/>
                <a:latin typeface="Arial"/>
                <a:ea typeface="Arial"/>
                <a:cs typeface="Arial"/>
                <a:sym typeface="Arial"/>
              </a:rPr>
              <a:t>Sneak peak </a:t>
            </a:r>
            <a:r>
              <a:rPr lang="en-CA" sz="3200" kern="0" dirty="0">
                <a:solidFill>
                  <a:schemeClr val="bg1"/>
                </a:solidFill>
                <a:latin typeface="Arial"/>
                <a:ea typeface="Arial"/>
                <a:cs typeface="Arial"/>
                <a:sym typeface="Arial"/>
              </a:rPr>
              <a:t>of</a:t>
            </a:r>
            <a:r>
              <a:rPr kumimoji="0" lang="en-CA" sz="3200" b="1" i="0" u="none" strike="noStrike" kern="0" cap="none" spc="0" normalizeH="0" baseline="0" noProof="0" dirty="0">
                <a:ln>
                  <a:noFill/>
                </a:ln>
                <a:solidFill>
                  <a:schemeClr val="bg1"/>
                </a:solidFill>
                <a:effectLst/>
                <a:uLnTx/>
                <a:uFillTx/>
                <a:latin typeface="Arial"/>
                <a:ea typeface="Arial"/>
                <a:cs typeface="Arial"/>
                <a:sym typeface="Arial"/>
              </a:rPr>
              <a:t> our new workplace </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 Colours and finishes</a:t>
            </a:r>
            <a:endParaRPr kumimoji="0" lang="en-CA" sz="32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2" name="Picture 1" descr="Mood board 1 picture">
            <a:extLst>
              <a:ext uri="{FF2B5EF4-FFF2-40B4-BE49-F238E27FC236}">
                <a16:creationId xmlns:a16="http://schemas.microsoft.com/office/drawing/2014/main" id="{02F7235B-385D-C4E4-A99B-6A99E2127813}"/>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18800" y="1074459"/>
            <a:ext cx="3643571" cy="1815227"/>
          </a:xfrm>
          <a:prstGeom prst="rect">
            <a:avLst/>
          </a:prstGeom>
          <a:ln>
            <a:solidFill>
              <a:srgbClr val="E0DBD6"/>
            </a:solidFill>
          </a:ln>
          <a:effectLst>
            <a:outerShdw blurRad="50800" dist="38100" dir="2700000" algn="tl" rotWithShape="0">
              <a:prstClr val="black">
                <a:alpha val="40000"/>
              </a:prstClr>
            </a:outerShdw>
          </a:effectLst>
        </p:spPr>
      </p:pic>
      <p:pic>
        <p:nvPicPr>
          <p:cNvPr id="3" name="Picture 2" descr="Mood board 2 picture">
            <a:extLst>
              <a:ext uri="{FF2B5EF4-FFF2-40B4-BE49-F238E27FC236}">
                <a16:creationId xmlns:a16="http://schemas.microsoft.com/office/drawing/2014/main" id="{817FCCFC-A694-6659-A011-5BBAAEC2A847}"/>
              </a:ext>
            </a:extLst>
          </p:cNvPr>
          <p:cNvPicPr>
            <a:picLocks noChangeAspect="1"/>
          </p:cNvPicPr>
          <p:nvPr/>
        </p:nvPicPr>
        <p:blipFill>
          <a:blip r:embed="rId3"/>
          <a:stretch>
            <a:fillRect/>
          </a:stretch>
        </p:blipFill>
        <p:spPr>
          <a:xfrm>
            <a:off x="4433004" y="1090532"/>
            <a:ext cx="3643570" cy="1815227"/>
          </a:xfrm>
          <a:prstGeom prst="rect">
            <a:avLst/>
          </a:prstGeom>
          <a:ln>
            <a:solidFill>
              <a:srgbClr val="E0DBD6"/>
            </a:solidFill>
          </a:ln>
          <a:effectLst>
            <a:outerShdw blurRad="50800" dist="38100" dir="2700000" algn="tl" rotWithShape="0">
              <a:prstClr val="black">
                <a:alpha val="40000"/>
              </a:prstClr>
            </a:outerShdw>
          </a:effectLst>
        </p:spPr>
      </p:pic>
      <p:pic>
        <p:nvPicPr>
          <p:cNvPr id="4" name="Picture 3" descr="Mood board 3 picture">
            <a:extLst>
              <a:ext uri="{FF2B5EF4-FFF2-40B4-BE49-F238E27FC236}">
                <a16:creationId xmlns:a16="http://schemas.microsoft.com/office/drawing/2014/main" id="{1AB35F39-1B4A-0160-45D6-329EE7B41FAF}"/>
              </a:ext>
            </a:extLst>
          </p:cNvPr>
          <p:cNvPicPr>
            <a:picLocks noChangeAspect="1"/>
          </p:cNvPicPr>
          <p:nvPr/>
        </p:nvPicPr>
        <p:blipFill>
          <a:blip r:embed="rId4"/>
          <a:stretch>
            <a:fillRect/>
          </a:stretch>
        </p:blipFill>
        <p:spPr>
          <a:xfrm>
            <a:off x="8304605" y="1079612"/>
            <a:ext cx="3643570" cy="1821785"/>
          </a:xfrm>
          <a:prstGeom prst="rect">
            <a:avLst/>
          </a:prstGeom>
          <a:ln>
            <a:solidFill>
              <a:srgbClr val="E0DBD6"/>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C6A6AFF2-1B76-98C4-A7CF-65B3A018B095}"/>
              </a:ext>
            </a:extLst>
          </p:cNvPr>
          <p:cNvSpPr txBox="1"/>
          <p:nvPr/>
        </p:nvSpPr>
        <p:spPr>
          <a:xfrm>
            <a:off x="1681996" y="3956603"/>
            <a:ext cx="9033950" cy="1200329"/>
          </a:xfrm>
          <a:prstGeom prst="rect">
            <a:avLst/>
          </a:prstGeom>
          <a:noFill/>
        </p:spPr>
        <p:txBody>
          <a:bodyPr wrap="square">
            <a:spAutoFit/>
          </a:bodyPr>
          <a:lstStyle/>
          <a:p>
            <a:pPr algn="ctr"/>
            <a:r>
              <a:rPr lang="en-CA">
                <a:highlight>
                  <a:srgbClr val="F2A920"/>
                </a:highlight>
                <a:latin typeface="+mn-lt"/>
                <a:ea typeface="Calibri" panose="020F0502020204030204" pitchFamily="34" charset="0"/>
                <a:cs typeface="Calibri" panose="020F0502020204030204" pitchFamily="34" charset="0"/>
              </a:rPr>
              <a:t>Show the mood board that was selected by your organization with photos of some of the actual finishes that were used (a photo of a piece of furniture, a design feature, a wall, etc.)</a:t>
            </a:r>
            <a:endParaRPr lang="en-CA" sz="240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400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AF8F37-311D-FB94-EC69-7C2F9BF6A1E8}"/>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D2091D1-DB69-491F-8685-DEC977A169D2}"/>
              </a:ext>
            </a:extLst>
          </p:cNvPr>
          <p:cNvSpPr>
            <a:spLocks noGrp="1"/>
          </p:cNvSpPr>
          <p:nvPr>
            <p:ph type="title"/>
          </p:nvPr>
        </p:nvSpPr>
        <p:spPr>
          <a:xfrm>
            <a:off x="110661" y="86951"/>
            <a:ext cx="11303928" cy="548474"/>
          </a:xfrm>
        </p:spPr>
        <p:txBody>
          <a:bodyPr>
            <a:normAutofit/>
          </a:bodyPr>
          <a:lstStyle/>
          <a:p>
            <a:r>
              <a:rPr lang="en-CA" sz="3200" dirty="0">
                <a:solidFill>
                  <a:schemeClr val="bg1"/>
                </a:solidFill>
              </a:rPr>
              <a:t>Next activities and how to get ready</a:t>
            </a:r>
          </a:p>
        </p:txBody>
      </p:sp>
      <p:sp>
        <p:nvSpPr>
          <p:cNvPr id="3" name="Content Placeholder 2">
            <a:extLst>
              <a:ext uri="{FF2B5EF4-FFF2-40B4-BE49-F238E27FC236}">
                <a16:creationId xmlns:a16="http://schemas.microsoft.com/office/drawing/2014/main" id="{FC94A05C-AE2A-4D6E-B6B1-BC7A708C8790}"/>
              </a:ext>
            </a:extLst>
          </p:cNvPr>
          <p:cNvSpPr>
            <a:spLocks noGrp="1"/>
          </p:cNvSpPr>
          <p:nvPr>
            <p:ph idx="1"/>
          </p:nvPr>
        </p:nvSpPr>
        <p:spPr/>
        <p:txBody>
          <a:bodyPr>
            <a:normAutofit/>
          </a:bodyPr>
          <a:lstStyle/>
          <a:p>
            <a:r>
              <a:rPr lang="en-CA" sz="1800" dirty="0">
                <a:highlight>
                  <a:srgbClr val="F2A920"/>
                </a:highlight>
                <a:latin typeface="Calibri" panose="020F0502020204030204" pitchFamily="34" charset="0"/>
                <a:ea typeface="Calibri" panose="020F0502020204030204" pitchFamily="34" charset="0"/>
                <a:cs typeface="Calibri" panose="020F0502020204030204" pitchFamily="34" charset="0"/>
              </a:rPr>
              <a:t> Reminder to managers to book guided tours for their team</a:t>
            </a:r>
          </a:p>
          <a:p>
            <a:r>
              <a:rPr lang="en-CA" sz="1800" dirty="0">
                <a:highlight>
                  <a:srgbClr val="F2A920"/>
                </a:highlight>
                <a:latin typeface="Calibri" panose="020F0502020204030204" pitchFamily="34" charset="0"/>
                <a:ea typeface="Calibri" panose="020F0502020204030204" pitchFamily="34" charset="0"/>
                <a:cs typeface="Calibri" panose="020F0502020204030204" pitchFamily="34" charset="0"/>
              </a:rPr>
              <a:t> Reminder to employees to attend opening week events</a:t>
            </a:r>
          </a:p>
          <a:p>
            <a:r>
              <a:rPr lang="en-CA" sz="1800" dirty="0">
                <a:highlight>
                  <a:srgbClr val="F2A920"/>
                </a:highlight>
                <a:latin typeface="Calibri" panose="020F0502020204030204" pitchFamily="34" charset="0"/>
                <a:ea typeface="Calibri" panose="020F0502020204030204" pitchFamily="34" charset="0"/>
                <a:cs typeface="Calibri" panose="020F0502020204030204" pitchFamily="34" charset="0"/>
              </a:rPr>
              <a:t> Reminder to book a workpoint for their first day onsite</a:t>
            </a:r>
          </a:p>
          <a:p>
            <a:r>
              <a:rPr lang="en-CA" sz="1800" dirty="0">
                <a:highlight>
                  <a:srgbClr val="F2A920"/>
                </a:highlight>
                <a:latin typeface="Calibri" panose="020F0502020204030204" pitchFamily="34" charset="0"/>
                <a:ea typeface="Calibri" panose="020F0502020204030204" pitchFamily="34" charset="0"/>
                <a:cs typeface="Calibri" panose="020F0502020204030204" pitchFamily="34" charset="0"/>
              </a:rPr>
              <a:t> Reminder to review the Employee Toolkit, intranet site, A day-in-a life presentation and attend organized guided tours</a:t>
            </a:r>
          </a:p>
          <a:p>
            <a:endParaRPr lang="en-CA" sz="1800" dirty="0">
              <a:highlight>
                <a:srgbClr val="F2A920"/>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342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C71A5F-456F-CCA3-2A65-D54D77AABD73}"/>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D2091D1-DB69-491F-8685-DEC977A169D2}"/>
              </a:ext>
            </a:extLst>
          </p:cNvPr>
          <p:cNvSpPr>
            <a:spLocks noGrp="1"/>
          </p:cNvSpPr>
          <p:nvPr>
            <p:ph type="title"/>
          </p:nvPr>
        </p:nvSpPr>
        <p:spPr>
          <a:xfrm>
            <a:off x="110661" y="112636"/>
            <a:ext cx="11160089" cy="472990"/>
          </a:xfrm>
        </p:spPr>
        <p:txBody>
          <a:bodyPr>
            <a:noAutofit/>
          </a:bodyPr>
          <a:lstStyle/>
          <a:p>
            <a:r>
              <a:rPr lang="en-CA" sz="3200" dirty="0">
                <a:solidFill>
                  <a:schemeClr val="bg1"/>
                </a:solidFill>
              </a:rPr>
              <a:t>Q &amp; A</a:t>
            </a:r>
          </a:p>
        </p:txBody>
      </p:sp>
      <p:sp>
        <p:nvSpPr>
          <p:cNvPr id="3" name="Content Placeholder 2">
            <a:extLst>
              <a:ext uri="{FF2B5EF4-FFF2-40B4-BE49-F238E27FC236}">
                <a16:creationId xmlns:a16="http://schemas.microsoft.com/office/drawing/2014/main" id="{FC94A05C-AE2A-4D6E-B6B1-BC7A708C8790}"/>
              </a:ext>
            </a:extLst>
          </p:cNvPr>
          <p:cNvSpPr>
            <a:spLocks noGrp="1"/>
          </p:cNvSpPr>
          <p:nvPr>
            <p:ph idx="1"/>
          </p:nvPr>
        </p:nvSpPr>
        <p:spPr/>
        <p:txBody>
          <a:bodyPr>
            <a:normAutofit/>
          </a:bodyPr>
          <a:lstStyle/>
          <a:p>
            <a:r>
              <a:rPr lang="en-CA" sz="1800" dirty="0">
                <a:highlight>
                  <a:srgbClr val="F2A920"/>
                </a:highlight>
                <a:latin typeface="+mn-lt"/>
              </a:rPr>
              <a:t>Give employees an opportunity to ask questions about the new workplace including design features and amenities available.</a:t>
            </a:r>
          </a:p>
          <a:p>
            <a:r>
              <a:rPr lang="en-CA" sz="1800" dirty="0">
                <a:highlight>
                  <a:srgbClr val="F2A920"/>
                </a:highlight>
                <a:latin typeface="+mn-lt"/>
              </a:rPr>
              <a:t>Address questions/concerns with subject experts/project team in attendance to answer design/feature specific questions</a:t>
            </a:r>
          </a:p>
          <a:p>
            <a:endParaRPr lang="en-CA" sz="1800" dirty="0">
              <a:latin typeface="+mn-lt"/>
            </a:endParaRPr>
          </a:p>
          <a:p>
            <a:endParaRPr lang="en-CA" sz="1800" dirty="0">
              <a:latin typeface="+mn-lt"/>
            </a:endParaRPr>
          </a:p>
        </p:txBody>
      </p:sp>
    </p:spTree>
    <p:extLst>
      <p:ext uri="{BB962C8B-B14F-4D97-AF65-F5344CB8AC3E}">
        <p14:creationId xmlns:p14="http://schemas.microsoft.com/office/powerpoint/2010/main" val="2154877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50C831-CFB6-3F73-F26F-A0E22E451E5D}"/>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8174A61-4ED1-4CE2-9A71-85CD74E669AC}"/>
              </a:ext>
            </a:extLst>
          </p:cNvPr>
          <p:cNvSpPr>
            <a:spLocks noGrp="1"/>
          </p:cNvSpPr>
          <p:nvPr>
            <p:ph type="title"/>
          </p:nvPr>
        </p:nvSpPr>
        <p:spPr>
          <a:xfrm>
            <a:off x="120935" y="117773"/>
            <a:ext cx="11252557" cy="486829"/>
          </a:xfrm>
        </p:spPr>
        <p:txBody>
          <a:bodyPr>
            <a:noAutofit/>
          </a:bodyPr>
          <a:lstStyle/>
          <a:p>
            <a:r>
              <a:rPr lang="en-CA" sz="3200" dirty="0">
                <a:solidFill>
                  <a:schemeClr val="bg1"/>
                </a:solidFill>
              </a:rPr>
              <a:t>Thank you!</a:t>
            </a:r>
          </a:p>
        </p:txBody>
      </p:sp>
      <p:sp>
        <p:nvSpPr>
          <p:cNvPr id="3" name="Content Placeholder 2">
            <a:extLst>
              <a:ext uri="{FF2B5EF4-FFF2-40B4-BE49-F238E27FC236}">
                <a16:creationId xmlns:a16="http://schemas.microsoft.com/office/drawing/2014/main" id="{10ACA8DA-57BB-494D-A9AB-F4CBF931C389}"/>
              </a:ext>
            </a:extLst>
          </p:cNvPr>
          <p:cNvSpPr>
            <a:spLocks noGrp="1"/>
          </p:cNvSpPr>
          <p:nvPr>
            <p:ph idx="1"/>
          </p:nvPr>
        </p:nvSpPr>
        <p:spPr>
          <a:xfrm>
            <a:off x="552450" y="1647076"/>
            <a:ext cx="11091863" cy="4457700"/>
          </a:xfrm>
        </p:spPr>
        <p:txBody>
          <a:bodyPr>
            <a:normAutofit/>
          </a:bodyPr>
          <a:lstStyle/>
          <a:p>
            <a:r>
              <a:rPr kumimoji="0" lang="en-CA" sz="1800" b="0" i="0" u="none" strike="noStrike" kern="1200" cap="none" spc="0" normalizeH="0" baseline="0" noProof="0" dirty="0">
                <a:ln>
                  <a:noFill/>
                </a:ln>
                <a:solidFill>
                  <a:srgbClr val="000000"/>
                </a:solidFill>
                <a:effectLst/>
                <a:highlight>
                  <a:srgbClr val="F2A920"/>
                </a:highlight>
                <a:uLnTx/>
                <a:uFillTx/>
                <a:latin typeface="+mn-lt"/>
                <a:ea typeface="Calibri" panose="020F0502020204030204" pitchFamily="34" charset="0"/>
                <a:cs typeface="Times New Roman" panose="02020603050405020304" pitchFamily="18" charset="0"/>
              </a:rPr>
              <a:t>Thank everyone for attending</a:t>
            </a:r>
          </a:p>
          <a:p>
            <a:r>
              <a:rPr kumimoji="0" lang="en-CA" sz="1800" b="0" i="0" u="none" strike="noStrike" kern="1200" cap="none" spc="0" normalizeH="0" baseline="0" noProof="0" dirty="0">
                <a:ln>
                  <a:noFill/>
                </a:ln>
                <a:solidFill>
                  <a:srgbClr val="000000"/>
                </a:solidFill>
                <a:effectLst/>
                <a:highlight>
                  <a:srgbClr val="F2A920"/>
                </a:highlight>
                <a:uLnTx/>
                <a:uFillTx/>
                <a:latin typeface="+mn-lt"/>
                <a:ea typeface="Calibri" panose="020F0502020204030204" pitchFamily="34" charset="0"/>
                <a:cs typeface="Times New Roman" panose="02020603050405020304" pitchFamily="18" charset="0"/>
              </a:rPr>
              <a:t>We look forward to welcoming you to our new workplace. This is an opportunity to improve our workplace and our ways of working to continue delivering our mandate – from a workspace that will sustain our achievements today and tomorrow. </a:t>
            </a:r>
          </a:p>
          <a:p>
            <a:endParaRPr lang="en-CA" sz="1400" dirty="0">
              <a:latin typeface="+mn-lt"/>
            </a:endParaRPr>
          </a:p>
        </p:txBody>
      </p:sp>
    </p:spTree>
    <p:extLst>
      <p:ext uri="{BB962C8B-B14F-4D97-AF65-F5344CB8AC3E}">
        <p14:creationId xmlns:p14="http://schemas.microsoft.com/office/powerpoint/2010/main" val="330021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A2A716-9D92-4C68-9E95-4AD4BFFFFCD1}"/>
              </a:ext>
            </a:extLst>
          </p:cNvPr>
          <p:cNvSpPr txBox="1"/>
          <p:nvPr/>
        </p:nvSpPr>
        <p:spPr>
          <a:xfrm>
            <a:off x="3685712" y="129898"/>
            <a:ext cx="5267218" cy="4001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Light" panose="020F0302020204030204" pitchFamily="34" charset="0"/>
                <a:ea typeface="+mn-ea"/>
                <a:cs typeface="Calibri Light" panose="020F0302020204030204" pitchFamily="34" charset="0"/>
              </a:rPr>
              <a:t>Instructions – Remove this section before using</a:t>
            </a:r>
          </a:p>
        </p:txBody>
      </p:sp>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a:xfrm>
            <a:off x="513708" y="684371"/>
            <a:ext cx="11001396" cy="701517"/>
          </a:xfrm>
        </p:spPr>
        <p:txBody>
          <a:bodyPr>
            <a:normAutofit/>
          </a:bodyPr>
          <a:lstStyle/>
          <a:p>
            <a:r>
              <a:rPr lang="fr-CA" sz="3200" dirty="0">
                <a:solidFill>
                  <a:schemeClr val="accent5"/>
                </a:solidFill>
              </a:rPr>
              <a:t>Annex</a:t>
            </a:r>
            <a:endParaRPr lang="en-CA" sz="3200" dirty="0">
              <a:solidFill>
                <a:schemeClr val="accent5"/>
              </a:solidFill>
            </a:endParaRPr>
          </a:p>
        </p:txBody>
      </p:sp>
      <p:sp>
        <p:nvSpPr>
          <p:cNvPr id="3" name="TextBox 2">
            <a:extLst>
              <a:ext uri="{FF2B5EF4-FFF2-40B4-BE49-F238E27FC236}">
                <a16:creationId xmlns:a16="http://schemas.microsoft.com/office/drawing/2014/main" id="{E686B431-49F9-44B2-BE29-31394E5A782F}"/>
              </a:ext>
            </a:extLst>
          </p:cNvPr>
          <p:cNvSpPr txBox="1"/>
          <p:nvPr/>
        </p:nvSpPr>
        <p:spPr>
          <a:xfrm>
            <a:off x="513708" y="1427594"/>
            <a:ext cx="11001396" cy="5847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CA" sz="1600" dirty="0">
                <a:solidFill>
                  <a:srgbClr val="000000"/>
                </a:solidFill>
                <a:latin typeface="Calibri Light" panose="020F0302020204030204" pitchFamily="34" charset="0"/>
                <a:cs typeface="Calibri Light" panose="020F0302020204030204" pitchFamily="34" charset="0"/>
              </a:rPr>
              <a:t>This annex</a:t>
            </a:r>
            <a:r>
              <a:rPr kumimoji="0" lang="en-CA" sz="16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rPr>
              <a:t> is a reference section for your presentation. It proposes multiple slides you have used before in the A Day in a life presentation. </a:t>
            </a:r>
          </a:p>
        </p:txBody>
      </p:sp>
      <p:sp>
        <p:nvSpPr>
          <p:cNvPr id="7" name="TextBox 6">
            <a:extLst>
              <a:ext uri="{FF2B5EF4-FFF2-40B4-BE49-F238E27FC236}">
                <a16:creationId xmlns:a16="http://schemas.microsoft.com/office/drawing/2014/main" id="{D60834E1-6FD0-4E98-AC41-C1A5A7A514BF}"/>
              </a:ext>
            </a:extLst>
          </p:cNvPr>
          <p:cNvSpPr txBox="1"/>
          <p:nvPr/>
        </p:nvSpPr>
        <p:spPr>
          <a:xfrm>
            <a:off x="513708" y="2124628"/>
            <a:ext cx="11001396" cy="2062103"/>
          </a:xfrm>
          <a:prstGeom prst="rect">
            <a:avLst/>
          </a:prstGeom>
          <a:noFill/>
        </p:spPr>
        <p:txBody>
          <a:bodyPr wrap="square" rtlCol="0">
            <a:spAutoFit/>
          </a:bodyPr>
          <a:lstStyle>
            <a:defPPr>
              <a:defRPr lang="en-US"/>
            </a:defPPr>
            <a:lvl1pPr marL="0" marR="0" lvl="0" indent="0" defTabSz="914400" latinLnBrk="0">
              <a:lnSpc>
                <a:spcPct val="100000"/>
              </a:lnSpc>
              <a:buClrTx/>
              <a:buSzTx/>
              <a:buFontTx/>
              <a:buNone/>
              <a:tabLst/>
              <a:defRPr sz="1600">
                <a:solidFill>
                  <a:srgbClr val="000000"/>
                </a:solidFill>
                <a:latin typeface="Calibri Light" panose="020F0302020204030204" pitchFamily="34" charset="0"/>
                <a:cs typeface="Calibri Light" panose="020F0302020204030204" pitchFamily="34" charset="0"/>
              </a:defRPr>
            </a:lvl1pPr>
          </a:lstStyle>
          <a:p>
            <a:pPr algn="just"/>
            <a:r>
              <a:rPr lang="en-CA" dirty="0"/>
              <a:t>Use the slides containing information about subjects that still need to be reiterated to employees before the workplace opens. This is one of the last times you will get to communicate this information before the opening week; use this opportunity to ensure employees understand the basics of Activity-based working. </a:t>
            </a:r>
          </a:p>
          <a:p>
            <a:pPr algn="just"/>
            <a:endParaRPr lang="en-CA" dirty="0"/>
          </a:p>
          <a:p>
            <a:pPr algn="just"/>
            <a:r>
              <a:rPr lang="en-CA" dirty="0"/>
              <a:t>The slides can be added to your presentation or simply used as speaking points, depending your organization’s needs. </a:t>
            </a:r>
          </a:p>
          <a:p>
            <a:pPr algn="just"/>
            <a:endParaRPr lang="en-CA" dirty="0"/>
          </a:p>
          <a:p>
            <a:pPr algn="just"/>
            <a:r>
              <a:rPr lang="en-CA" dirty="0"/>
              <a:t>There is proposed </a:t>
            </a:r>
            <a:r>
              <a:rPr lang="en-CA" sz="1600" dirty="0">
                <a:latin typeface="Calibri Light" panose="020F0302020204030204" pitchFamily="34" charset="0"/>
                <a:cs typeface="Calibri Light" panose="020F0302020204030204" pitchFamily="34" charset="0"/>
              </a:rPr>
              <a:t>content </a:t>
            </a:r>
            <a:r>
              <a:rPr lang="en-CA" sz="1600" dirty="0">
                <a:highlight>
                  <a:srgbClr val="F2A920"/>
                </a:highlight>
                <a:latin typeface="Calibri Light" panose="020F0302020204030204" pitchFamily="34" charset="0"/>
                <a:cs typeface="Calibri Light" panose="020F0302020204030204" pitchFamily="34" charset="0"/>
              </a:rPr>
              <a:t>highlighted in yellow</a:t>
            </a:r>
            <a:r>
              <a:rPr lang="en-CA" sz="1600" dirty="0">
                <a:latin typeface="Calibri Light" panose="020F0302020204030204" pitchFamily="34" charset="0"/>
                <a:cs typeface="Calibri Light" panose="020F0302020204030204" pitchFamily="34" charset="0"/>
              </a:rPr>
              <a:t>. Please do not hesitate to adapt to your reality. </a:t>
            </a:r>
          </a:p>
          <a:p>
            <a:pPr algn="just"/>
            <a:endParaRPr lang="fr-CA" dirty="0"/>
          </a:p>
        </p:txBody>
      </p:sp>
    </p:spTree>
    <p:extLst>
      <p:ext uri="{BB962C8B-B14F-4D97-AF65-F5344CB8AC3E}">
        <p14:creationId xmlns:p14="http://schemas.microsoft.com/office/powerpoint/2010/main" val="258736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F5D049C-6986-1B74-3C1B-8E97651A7A69}"/>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05982" y="140209"/>
            <a:ext cx="11907998" cy="442756"/>
          </a:xfrm>
        </p:spPr>
        <p:txBody>
          <a:bodyPr>
            <a:noAutofit/>
          </a:bodyPr>
          <a:lstStyle/>
          <a:p>
            <a:r>
              <a:rPr lang="en-US" dirty="0">
                <a:solidFill>
                  <a:schemeClr val="bg1"/>
                </a:solidFill>
                <a:latin typeface="Arial"/>
                <a:cs typeface="Arial"/>
              </a:rPr>
              <a:t>Understanding the flexibility provided by an ecosystem of spaces</a:t>
            </a:r>
            <a:endParaRPr lang="en-CA" dirty="0">
              <a:solidFill>
                <a:schemeClr val="bg1"/>
              </a:solidFill>
              <a:latin typeface="Arial"/>
              <a:cs typeface="Arial"/>
            </a:endParaRPr>
          </a:p>
        </p:txBody>
      </p:sp>
      <p:sp>
        <p:nvSpPr>
          <p:cNvPr id="11" name="TextBox 10"/>
          <p:cNvSpPr txBox="1"/>
          <p:nvPr/>
        </p:nvSpPr>
        <p:spPr>
          <a:xfrm>
            <a:off x="2052870" y="656201"/>
            <a:ext cx="1867949" cy="400110"/>
          </a:xfrm>
          <a:prstGeom prst="rect">
            <a:avLst/>
          </a:prstGeom>
          <a:noFill/>
        </p:spPr>
        <p:txBody>
          <a:bodyPr wrap="square" rtlCol="0">
            <a:spAutoFit/>
          </a:bodyPr>
          <a:lstStyle/>
          <a:p>
            <a:pPr algn="ctr"/>
            <a:r>
              <a:rPr lang="en-US" sz="20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Home</a:t>
            </a:r>
          </a:p>
        </p:txBody>
      </p:sp>
      <p:sp>
        <p:nvSpPr>
          <p:cNvPr id="16" name="TextBox 15"/>
          <p:cNvSpPr txBox="1"/>
          <p:nvPr/>
        </p:nvSpPr>
        <p:spPr>
          <a:xfrm>
            <a:off x="245294" y="978050"/>
            <a:ext cx="1776883" cy="1615827"/>
          </a:xfrm>
          <a:prstGeom prst="rect">
            <a:avLst/>
          </a:prstGeom>
          <a:noFill/>
        </p:spPr>
        <p:txBody>
          <a:bodyPr wrap="square" rtlCol="0">
            <a:spAutoFi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"I had an appointment this morning close to home, so I decided to work from home for the rest of the afternoon. I planned my week in advance to save my non-urgent individual tasks to complete this afternoon</a:t>
            </a:r>
            <a:r>
              <a:rPr lang="en-US" sz="1100" dirty="0">
                <a:cs typeface="Arial"/>
              </a:rPr>
              <a:t>."</a:t>
            </a:r>
          </a:p>
        </p:txBody>
      </p:sp>
      <p:pic>
        <p:nvPicPr>
          <p:cNvPr id="4" name="Picture 3" descr="An icon of a person working at a home offi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9721" y="1027619"/>
            <a:ext cx="1494249" cy="1426536"/>
          </a:xfrm>
          <a:prstGeom prst="rect">
            <a:avLst/>
          </a:prstGeom>
        </p:spPr>
      </p:pic>
      <p:pic>
        <p:nvPicPr>
          <p:cNvPr id="5" name="Picture 4" descr="An icon of a person walking between home and a GCcoworking lo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80" y="2787860"/>
            <a:ext cx="1068457" cy="1581615"/>
          </a:xfrm>
          <a:prstGeom prst="rect">
            <a:avLst/>
          </a:prstGeom>
        </p:spPr>
      </p:pic>
      <p:sp>
        <p:nvSpPr>
          <p:cNvPr id="12" name="TextBox 11"/>
          <p:cNvSpPr txBox="1"/>
          <p:nvPr/>
        </p:nvSpPr>
        <p:spPr>
          <a:xfrm>
            <a:off x="1855064" y="3325919"/>
            <a:ext cx="1981593" cy="400110"/>
          </a:xfrm>
          <a:prstGeom prst="rect">
            <a:avLst/>
          </a:prstGeom>
          <a:noFill/>
        </p:spPr>
        <p:txBody>
          <a:bodyPr wrap="square" rtlCol="0">
            <a:spAutoFit/>
          </a:bodyPr>
          <a:lstStyle/>
          <a:p>
            <a:pPr algn="ctr"/>
            <a:r>
              <a:rPr lang="en-US" sz="2000" b="1" dirty="0">
                <a:solidFill>
                  <a:srgbClr val="388979"/>
                </a:solidFill>
                <a:latin typeface="Calibri" panose="020F0502020204030204" pitchFamily="34" charset="0"/>
                <a:ea typeface="Calibri" panose="020F0502020204030204" pitchFamily="34" charset="0"/>
                <a:cs typeface="Calibri" panose="020F0502020204030204" pitchFamily="34" charset="0"/>
              </a:rPr>
              <a:t>GCcoworking</a:t>
            </a:r>
          </a:p>
        </p:txBody>
      </p:sp>
      <p:pic>
        <p:nvPicPr>
          <p:cNvPr id="10" name="Picture 9" descr="An icon of two people collaborating at a GCcoworking lo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759" y="3692819"/>
            <a:ext cx="2200205" cy="1602975"/>
          </a:xfrm>
          <a:prstGeom prst="rect">
            <a:avLst/>
          </a:prstGeom>
        </p:spPr>
      </p:pic>
      <p:sp>
        <p:nvSpPr>
          <p:cNvPr id="21" name="TextBox 20"/>
          <p:cNvSpPr txBox="1"/>
          <p:nvPr/>
        </p:nvSpPr>
        <p:spPr>
          <a:xfrm>
            <a:off x="4314199" y="3913764"/>
            <a:ext cx="1714864" cy="1615827"/>
          </a:xfrm>
          <a:prstGeom prst="rect">
            <a:avLst/>
          </a:prstGeom>
          <a:noFill/>
        </p:spPr>
        <p:txBody>
          <a:bodyPr wrap="square" rtlCol="0">
            <a:spAutoFit/>
          </a:bodyPr>
          <a:lstStyle/>
          <a:p>
            <a:pPr algn="ctr"/>
            <a:r>
              <a:rPr lang="en-CA" sz="1100" dirty="0">
                <a:latin typeface="Calibri" panose="020F0502020204030204" pitchFamily="34" charset="0"/>
                <a:ea typeface="Calibri" panose="020F0502020204030204" pitchFamily="34" charset="0"/>
                <a:cs typeface="Calibri" panose="020F0502020204030204" pitchFamily="34" charset="0"/>
              </a:rPr>
              <a:t>"I'm working on a project with my colleague today, and since we both live in the same neighbourhood we decided to meet at our local GCcoworking site. This will save us 30 minutes of commute time to the office!"</a:t>
            </a:r>
          </a:p>
        </p:txBody>
      </p:sp>
      <p:pic>
        <p:nvPicPr>
          <p:cNvPr id="6" name="Picture 5" descr="An icon of a person biking between a GCcoworking location and an offi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1188" y="1698426"/>
            <a:ext cx="1567948" cy="2151488"/>
          </a:xfrm>
          <a:prstGeom prst="rect">
            <a:avLst/>
          </a:prstGeom>
        </p:spPr>
      </p:pic>
      <p:sp>
        <p:nvSpPr>
          <p:cNvPr id="13" name="TextBox 12"/>
          <p:cNvSpPr txBox="1"/>
          <p:nvPr/>
        </p:nvSpPr>
        <p:spPr>
          <a:xfrm>
            <a:off x="5223342" y="826607"/>
            <a:ext cx="3877447" cy="707886"/>
          </a:xfrm>
          <a:prstGeom prst="rect">
            <a:avLst/>
          </a:prstGeom>
          <a:noFill/>
        </p:spPr>
        <p:txBody>
          <a:bodyPr wrap="square" rtlCol="0">
            <a:spAutoFit/>
          </a:bodyPr>
          <a:lstStyle/>
          <a:p>
            <a:pPr algn="ctr"/>
            <a:r>
              <a:rPr lang="en-US" sz="2000" b="1" dirty="0">
                <a:solidFill>
                  <a:srgbClr val="388979"/>
                </a:solidFill>
                <a:latin typeface="Calibri" panose="020F0502020204030204" pitchFamily="34" charset="0"/>
                <a:ea typeface="Calibri" panose="020F0502020204030204" pitchFamily="34" charset="0"/>
                <a:cs typeface="Calibri" panose="020F0502020204030204" pitchFamily="34" charset="0"/>
              </a:rPr>
              <a:t>Office &amp; Functional space</a:t>
            </a:r>
          </a:p>
          <a:p>
            <a:pPr algn="ctr"/>
            <a:endParaRPr lang="en-US" sz="2000" b="1" dirty="0">
              <a:solidFill>
                <a:srgbClr val="388979"/>
              </a:solidFill>
              <a:cs typeface="Arial"/>
            </a:endParaRPr>
          </a:p>
        </p:txBody>
      </p:sp>
      <p:pic>
        <p:nvPicPr>
          <p:cNvPr id="7" name="Picture 6" descr="An icon of a team working at the offi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2734" y="1288497"/>
            <a:ext cx="1861166" cy="1426536"/>
          </a:xfrm>
          <a:prstGeom prst="rect">
            <a:avLst/>
          </a:prstGeom>
        </p:spPr>
      </p:pic>
      <p:sp>
        <p:nvSpPr>
          <p:cNvPr id="26" name="TextBox 25"/>
          <p:cNvSpPr txBox="1"/>
          <p:nvPr/>
        </p:nvSpPr>
        <p:spPr>
          <a:xfrm>
            <a:off x="8958186" y="1049308"/>
            <a:ext cx="3055794" cy="769441"/>
          </a:xfrm>
          <a:prstGeom prst="rect">
            <a:avLst/>
          </a:prstGeom>
          <a:noFill/>
        </p:spPr>
        <p:txBody>
          <a:bodyPr wrap="square" lIns="91440" tIns="45720" rIns="91440" bIns="45720" rtlCol="0" anchor="t">
            <a:spAutoFi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"Today my team is brainstorming for a new communications tool that we will be developing. The office is the best place for today's tasks as we will need a lot of space and a large TV monitor."</a:t>
            </a:r>
            <a:endParaRPr lang="fr-FR" dirty="0">
              <a:latin typeface="Calibri" panose="020F0502020204030204" pitchFamily="34" charset="0"/>
              <a:ea typeface="Calibri" panose="020F0502020204030204" pitchFamily="34" charset="0"/>
              <a:cs typeface="Calibri" panose="020F0502020204030204" pitchFamily="34" charset="0"/>
            </a:endParaRPr>
          </a:p>
        </p:txBody>
      </p:sp>
      <p:pic>
        <p:nvPicPr>
          <p:cNvPr id="10242" name="Picture 2" descr="An icon of a lab, representing functional spaces">
            <a:extLst>
              <a:ext uri="{FF2B5EF4-FFF2-40B4-BE49-F238E27FC236}">
                <a16:creationId xmlns:a16="http://schemas.microsoft.com/office/drawing/2014/main" id="{D4F2D112-EF9C-4AB4-976F-B6DD9A43D98F}"/>
              </a:ext>
            </a:extLst>
          </p:cNvPr>
          <p:cNvPicPr>
            <a:picLocks noChangeAspect="1" noChangeArrowheads="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t="9668" b="17232"/>
          <a:stretch/>
        </p:blipFill>
        <p:spPr bwMode="auto">
          <a:xfrm>
            <a:off x="7036555" y="1785963"/>
            <a:ext cx="1401864" cy="110540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990C1DD4-CA14-427F-9A70-FAF32A6E944C}"/>
              </a:ext>
            </a:extLst>
          </p:cNvPr>
          <p:cNvSpPr txBox="1"/>
          <p:nvPr/>
        </p:nvSpPr>
        <p:spPr>
          <a:xfrm>
            <a:off x="8928645" y="1877634"/>
            <a:ext cx="3121354" cy="938719"/>
          </a:xfrm>
          <a:prstGeom prst="rect">
            <a:avLst/>
          </a:prstGeom>
          <a:noFill/>
        </p:spPr>
        <p:txBody>
          <a:bodyPr wrap="square" lIns="91440" tIns="45720" rIns="91440" bIns="45720" rtlCol="0" anchor="t">
            <a:spAutoFi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"Today I have to work at a lab where I need to perform some testing. This functional space will be the best place for today's tasks. If required, I will be able to also book a workpoint in the office space to perform other type of activities.</a:t>
            </a:r>
            <a:endParaRPr lang="fr-FR"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descr="An icon of a person taking the bus, between the office and a cafe"/>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4070" y="2994313"/>
            <a:ext cx="1775992" cy="2032244"/>
          </a:xfrm>
          <a:prstGeom prst="rect">
            <a:avLst/>
          </a:prstGeom>
        </p:spPr>
      </p:pic>
      <p:sp>
        <p:nvSpPr>
          <p:cNvPr id="14" name="TextBox 13"/>
          <p:cNvSpPr txBox="1"/>
          <p:nvPr/>
        </p:nvSpPr>
        <p:spPr>
          <a:xfrm>
            <a:off x="8093486" y="3744894"/>
            <a:ext cx="1470247" cy="400110"/>
          </a:xfrm>
          <a:prstGeom prst="rect">
            <a:avLst/>
          </a:prstGeom>
          <a:noFill/>
        </p:spPr>
        <p:txBody>
          <a:bodyPr wrap="square" rtlCol="0">
            <a:spAutoFit/>
          </a:bodyPr>
          <a:lstStyle/>
          <a:p>
            <a:pPr algn="ctr"/>
            <a:r>
              <a:rPr lang="en-US" sz="2000" b="1" dirty="0">
                <a:solidFill>
                  <a:srgbClr val="388979"/>
                </a:solidFill>
                <a:latin typeface="Calibri" panose="020F0502020204030204" pitchFamily="34" charset="0"/>
                <a:ea typeface="Calibri" panose="020F0502020204030204" pitchFamily="34" charset="0"/>
                <a:cs typeface="Calibri" panose="020F0502020204030204" pitchFamily="34" charset="0"/>
              </a:rPr>
              <a:t>Other</a:t>
            </a:r>
          </a:p>
        </p:txBody>
      </p:sp>
      <p:sp>
        <p:nvSpPr>
          <p:cNvPr id="31" name="TextBox 30"/>
          <p:cNvSpPr txBox="1"/>
          <p:nvPr/>
        </p:nvSpPr>
        <p:spPr>
          <a:xfrm>
            <a:off x="8019518" y="4124931"/>
            <a:ext cx="1785761" cy="1615827"/>
          </a:xfrm>
          <a:prstGeom prst="rect">
            <a:avLst/>
          </a:prstGeom>
          <a:noFill/>
        </p:spPr>
        <p:txBody>
          <a:bodyPr wrap="square" rtlCol="0">
            <a:spAutoFit/>
          </a:bodyPr>
          <a:lstStyle/>
          <a:p>
            <a:pPr algn="ctr"/>
            <a:r>
              <a:rPr lang="en-US" sz="1100" dirty="0">
                <a:latin typeface="Calibri" panose="020F0502020204030204" pitchFamily="34" charset="0"/>
                <a:ea typeface="Calibri" panose="020F0502020204030204" pitchFamily="34" charset="0"/>
                <a:cs typeface="Calibri" panose="020F0502020204030204" pitchFamily="34" charset="0"/>
              </a:rPr>
              <a:t>"My day today is filled with client meetings! There are no GCcoworking locations nearby and I would lose a lot of time by commuting back and forth to the office so I will be working in a coffee shop in between my meetings."</a:t>
            </a:r>
          </a:p>
        </p:txBody>
      </p:sp>
      <p:pic>
        <p:nvPicPr>
          <p:cNvPr id="9" name="Picture 8" descr="An icon of a person working at a cafe"/>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378168" y="4010435"/>
            <a:ext cx="1417565" cy="1432104"/>
          </a:xfrm>
          <a:prstGeom prst="rect">
            <a:avLst/>
          </a:prstGeom>
        </p:spPr>
      </p:pic>
      <p:sp>
        <p:nvSpPr>
          <p:cNvPr id="35" name="TextBox 34">
            <a:extLst>
              <a:ext uri="{FF2B5EF4-FFF2-40B4-BE49-F238E27FC236}">
                <a16:creationId xmlns:a16="http://schemas.microsoft.com/office/drawing/2014/main" id="{CBD5E3BB-D8F3-490D-92B6-07A834C39F16}"/>
              </a:ext>
            </a:extLst>
          </p:cNvPr>
          <p:cNvSpPr txBox="1"/>
          <p:nvPr/>
        </p:nvSpPr>
        <p:spPr>
          <a:xfrm>
            <a:off x="5875065" y="5751032"/>
            <a:ext cx="6316935" cy="369332"/>
          </a:xfrm>
          <a:prstGeom prst="rect">
            <a:avLst/>
          </a:prstGeom>
          <a:solidFill>
            <a:schemeClr val="accent4"/>
          </a:solidFill>
        </p:spPr>
        <p:txBody>
          <a:bodyPr wrap="square" rtlCol="0">
            <a:spAutoFit/>
          </a:bodyPr>
          <a:lstStyle/>
          <a:p>
            <a:r>
              <a:rPr lang="en-CA" sz="1800" dirty="0">
                <a:latin typeface="Calibri" panose="020F0502020204030204" pitchFamily="34" charset="0"/>
                <a:ea typeface="Calibri" panose="020F0502020204030204" pitchFamily="34" charset="0"/>
                <a:cs typeface="Calibri" panose="020F0502020204030204" pitchFamily="34" charset="0"/>
              </a:rPr>
              <a:t>Review to align to your organization’s ecosystem</a:t>
            </a:r>
          </a:p>
        </p:txBody>
      </p:sp>
      <p:grpSp>
        <p:nvGrpSpPr>
          <p:cNvPr id="17" name="Group 16">
            <a:extLst>
              <a:ext uri="{C183D7F6-B498-43B3-948B-1728B52AA6E4}">
                <adec:decorative xmlns:adec="http://schemas.microsoft.com/office/drawing/2017/decorative" val="1"/>
              </a:ext>
            </a:extLst>
          </p:cNvPr>
          <p:cNvGrpSpPr/>
          <p:nvPr/>
        </p:nvGrpSpPr>
        <p:grpSpPr>
          <a:xfrm>
            <a:off x="2031946" y="978050"/>
            <a:ext cx="226546" cy="1554272"/>
            <a:chOff x="2057049" y="1554951"/>
            <a:chExt cx="226546" cy="1554272"/>
          </a:xfrm>
        </p:grpSpPr>
        <p:cxnSp>
          <p:nvCxnSpPr>
            <p:cNvPr id="18" name="Straight Connector 17"/>
            <p:cNvCxnSpPr/>
            <p:nvPr/>
          </p:nvCxnSpPr>
          <p:spPr>
            <a:xfrm>
              <a:off x="2057049" y="1554951"/>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cxnSpLocks/>
            </p:cNvCxnSpPr>
            <p:nvPr/>
          </p:nvCxnSpPr>
          <p:spPr>
            <a:xfrm>
              <a:off x="2066051" y="2195675"/>
              <a:ext cx="217544" cy="412788"/>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C183D7F6-B498-43B3-948B-1728B52AA6E4}">
                <adec:decorative xmlns:adec="http://schemas.microsoft.com/office/drawing/2017/decorative" val="1"/>
              </a:ext>
            </a:extLst>
          </p:cNvPr>
          <p:cNvGrpSpPr/>
          <p:nvPr/>
        </p:nvGrpSpPr>
        <p:grpSpPr>
          <a:xfrm flipH="1">
            <a:off x="3648303" y="3937703"/>
            <a:ext cx="619720" cy="1554272"/>
            <a:chOff x="4353024" y="4408759"/>
            <a:chExt cx="619720" cy="1554272"/>
          </a:xfrm>
        </p:grpSpPr>
        <p:cxnSp>
          <p:nvCxnSpPr>
            <p:cNvPr id="23" name="Straight Connector 2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53024" y="4758808"/>
              <a:ext cx="619720" cy="234462"/>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32" name="Group 31">
            <a:extLst>
              <a:ext uri="{C183D7F6-B498-43B3-948B-1728B52AA6E4}">
                <adec:decorative xmlns:adec="http://schemas.microsoft.com/office/drawing/2017/decorative" val="1"/>
              </a:ext>
            </a:extLst>
          </p:cNvPr>
          <p:cNvGrpSpPr/>
          <p:nvPr/>
        </p:nvGrpSpPr>
        <p:grpSpPr>
          <a:xfrm>
            <a:off x="9863160" y="4164007"/>
            <a:ext cx="449207" cy="1554272"/>
            <a:chOff x="4353024" y="4408759"/>
            <a:chExt cx="449207" cy="1554272"/>
          </a:xfrm>
        </p:grpSpPr>
        <p:cxnSp>
          <p:nvCxnSpPr>
            <p:cNvPr id="33" name="Straight Connector 32"/>
            <p:cNvCxnSpPr/>
            <p:nvPr/>
          </p:nvCxnSpPr>
          <p:spPr>
            <a:xfrm>
              <a:off x="4362793" y="4408759"/>
              <a:ext cx="0" cy="1554272"/>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4353024" y="4758808"/>
              <a:ext cx="449207" cy="182014"/>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C183D7F6-B498-43B3-948B-1728B52AA6E4}">
                <adec:decorative xmlns:adec="http://schemas.microsoft.com/office/drawing/2017/decorative" val="1"/>
              </a:ext>
            </a:extLst>
          </p:cNvPr>
          <p:cNvGrpSpPr/>
          <p:nvPr/>
        </p:nvGrpSpPr>
        <p:grpSpPr>
          <a:xfrm flipH="1">
            <a:off x="8371482" y="949474"/>
            <a:ext cx="553924" cy="1941788"/>
            <a:chOff x="4689139" y="4428538"/>
            <a:chExt cx="553924" cy="1941788"/>
          </a:xfrm>
        </p:grpSpPr>
        <p:cxnSp>
          <p:nvCxnSpPr>
            <p:cNvPr id="28" name="Straight Connector 27"/>
            <p:cNvCxnSpPr>
              <a:cxnSpLocks/>
            </p:cNvCxnSpPr>
            <p:nvPr/>
          </p:nvCxnSpPr>
          <p:spPr>
            <a:xfrm flipH="1">
              <a:off x="4689139" y="4428538"/>
              <a:ext cx="9769" cy="1941788"/>
            </a:xfrm>
            <a:prstGeom prst="line">
              <a:avLst/>
            </a:prstGeom>
            <a:ln w="38100" cmpd="sng">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a:endCxn id="10242" idx="3"/>
            </p:cNvCxnSpPr>
            <p:nvPr/>
          </p:nvCxnSpPr>
          <p:spPr>
            <a:xfrm>
              <a:off x="4769084" y="5113712"/>
              <a:ext cx="473979" cy="0"/>
            </a:xfrm>
            <a:prstGeom prst="line">
              <a:avLst/>
            </a:prstGeom>
            <a:ln>
              <a:solidFill>
                <a:srgbClr val="4CB6A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4691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E179FD1-C439-F80C-D804-391F76BE8278}"/>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9383" y="116595"/>
            <a:ext cx="11091862" cy="491009"/>
          </a:xfrm>
        </p:spPr>
        <p:txBody>
          <a:bodyPr>
            <a:noAutofit/>
          </a:bodyPr>
          <a:lstStyle/>
          <a:p>
            <a:r>
              <a:rPr lang="en-CA" sz="3200" dirty="0">
                <a:solidFill>
                  <a:schemeClr val="bg1"/>
                </a:solidFill>
                <a:latin typeface="Arial"/>
                <a:cs typeface="Arial"/>
              </a:rPr>
              <a:t>In an office setting…</a:t>
            </a:r>
          </a:p>
        </p:txBody>
      </p:sp>
      <p:grpSp>
        <p:nvGrpSpPr>
          <p:cNvPr id="3" name="Group 2" descr="A building of three levels, with people in the windows: A person in a wheelchair, 3 women and 2 men, as well as a person at the front door.">
            <a:extLst>
              <a:ext uri="{FF2B5EF4-FFF2-40B4-BE49-F238E27FC236}">
                <a16:creationId xmlns:a16="http://schemas.microsoft.com/office/drawing/2014/main" id="{7218A20C-EC7A-654E-5EB2-4E0951062B0B}"/>
              </a:ext>
              <a:ext uri="{C183D7F6-B498-43B3-948B-1728B52AA6E4}">
                <adec:decorative xmlns:adec="http://schemas.microsoft.com/office/drawing/2017/decorative" val="0"/>
              </a:ext>
            </a:extLst>
          </p:cNvPr>
          <p:cNvGrpSpPr/>
          <p:nvPr/>
        </p:nvGrpSpPr>
        <p:grpSpPr>
          <a:xfrm>
            <a:off x="3698769" y="1616646"/>
            <a:ext cx="3785944" cy="4359018"/>
            <a:chOff x="3698769" y="1822129"/>
            <a:chExt cx="3785944" cy="4359018"/>
          </a:xfrm>
        </p:grpSpPr>
        <p:pic>
          <p:nvPicPr>
            <p:cNvPr id="121" name="Picture 120"/>
            <p:cNvPicPr>
              <a:picLocks noChangeAspect="1"/>
            </p:cNvPicPr>
            <p:nvPr/>
          </p:nvPicPr>
          <p:blipFill>
            <a:blip r:embed="rId3"/>
            <a:stretch>
              <a:fillRect/>
            </a:stretch>
          </p:blipFill>
          <p:spPr>
            <a:xfrm>
              <a:off x="3698769" y="1822129"/>
              <a:ext cx="3785944" cy="4359018"/>
            </a:xfrm>
            <a:prstGeom prst="rect">
              <a:avLst/>
            </a:prstGeom>
          </p:spPr>
        </p:pic>
        <p:sp>
          <p:nvSpPr>
            <p:cNvPr id="92" name="Rectangle 91"/>
            <p:cNvSpPr/>
            <p:nvPr/>
          </p:nvSpPr>
          <p:spPr>
            <a:xfrm>
              <a:off x="4991304" y="4827109"/>
              <a:ext cx="1215476" cy="36154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3" name="Freeform 122" descr="Female Tall Icon"/>
            <p:cNvSpPr>
              <a:spLocks noEditPoints="1"/>
            </p:cNvSpPr>
            <p:nvPr/>
          </p:nvSpPr>
          <p:spPr bwMode="auto">
            <a:xfrm>
              <a:off x="5477893" y="3367583"/>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2" name="Freeform 61" descr="Man Woman Icon"/>
            <p:cNvSpPr>
              <a:spLocks noEditPoints="1"/>
            </p:cNvSpPr>
            <p:nvPr/>
          </p:nvSpPr>
          <p:spPr bwMode="auto">
            <a:xfrm>
              <a:off x="6070764" y="2402523"/>
              <a:ext cx="425497" cy="371621"/>
            </a:xfrm>
            <a:custGeom>
              <a:avLst/>
              <a:gdLst>
                <a:gd name="T0" fmla="*/ 1016 w 1339"/>
                <a:gd name="T1" fmla="*/ 1295 h 1346"/>
                <a:gd name="T2" fmla="*/ 965 w 1339"/>
                <a:gd name="T3" fmla="*/ 1346 h 1346"/>
                <a:gd name="T4" fmla="*/ 912 w 1339"/>
                <a:gd name="T5" fmla="*/ 1295 h 1346"/>
                <a:gd name="T6" fmla="*/ 767 w 1339"/>
                <a:gd name="T7" fmla="*/ 909 h 1346"/>
                <a:gd name="T8" fmla="*/ 892 w 1339"/>
                <a:gd name="T9" fmla="*/ 402 h 1346"/>
                <a:gd name="T10" fmla="*/ 820 w 1339"/>
                <a:gd name="T11" fmla="*/ 644 h 1346"/>
                <a:gd name="T12" fmla="*/ 758 w 1339"/>
                <a:gd name="T13" fmla="*/ 737 h 1346"/>
                <a:gd name="T14" fmla="*/ 716 w 1339"/>
                <a:gd name="T15" fmla="*/ 694 h 1346"/>
                <a:gd name="T16" fmla="*/ 730 w 1339"/>
                <a:gd name="T17" fmla="*/ 642 h 1346"/>
                <a:gd name="T18" fmla="*/ 783 w 1339"/>
                <a:gd name="T19" fmla="*/ 460 h 1346"/>
                <a:gd name="T20" fmla="*/ 864 w 1339"/>
                <a:gd name="T21" fmla="*/ 284 h 1346"/>
                <a:gd name="T22" fmla="*/ 1116 w 1339"/>
                <a:gd name="T23" fmla="*/ 252 h 1346"/>
                <a:gd name="T24" fmla="*/ 1243 w 1339"/>
                <a:gd name="T25" fmla="*/ 354 h 1346"/>
                <a:gd name="T26" fmla="*/ 1302 w 1339"/>
                <a:gd name="T27" fmla="*/ 562 h 1346"/>
                <a:gd name="T28" fmla="*/ 1337 w 1339"/>
                <a:gd name="T29" fmla="*/ 680 h 1346"/>
                <a:gd name="T30" fmla="*/ 1308 w 1339"/>
                <a:gd name="T31" fmla="*/ 734 h 1346"/>
                <a:gd name="T32" fmla="*/ 1255 w 1339"/>
                <a:gd name="T33" fmla="*/ 705 h 1346"/>
                <a:gd name="T34" fmla="*/ 1206 w 1339"/>
                <a:gd name="T35" fmla="*/ 541 h 1346"/>
                <a:gd name="T36" fmla="*/ 1139 w 1339"/>
                <a:gd name="T37" fmla="*/ 402 h 1346"/>
                <a:gd name="T38" fmla="*/ 1147 w 1339"/>
                <a:gd name="T39" fmla="*/ 909 h 1346"/>
                <a:gd name="T40" fmla="*/ 1131 w 1339"/>
                <a:gd name="T41" fmla="*/ 1331 h 1346"/>
                <a:gd name="T42" fmla="*/ 1056 w 1339"/>
                <a:gd name="T43" fmla="*/ 1331 h 1346"/>
                <a:gd name="T44" fmla="*/ 1043 w 1339"/>
                <a:gd name="T45" fmla="*/ 909 h 1346"/>
                <a:gd name="T46" fmla="*/ 1031 w 1339"/>
                <a:gd name="T47" fmla="*/ 221 h 1346"/>
                <a:gd name="T48" fmla="*/ 1139 w 1339"/>
                <a:gd name="T49" fmla="*/ 111 h 1346"/>
                <a:gd name="T50" fmla="*/ 1031 w 1339"/>
                <a:gd name="T51" fmla="*/ 0 h 1346"/>
                <a:gd name="T52" fmla="*/ 918 w 1339"/>
                <a:gd name="T53" fmla="*/ 111 h 1346"/>
                <a:gd name="T54" fmla="*/ 1031 w 1339"/>
                <a:gd name="T55" fmla="*/ 221 h 1346"/>
                <a:gd name="T56" fmla="*/ 42 w 1339"/>
                <a:gd name="T57" fmla="*/ 291 h 1346"/>
                <a:gd name="T58" fmla="*/ 0 w 1339"/>
                <a:gd name="T59" fmla="*/ 737 h 1346"/>
                <a:gd name="T60" fmla="*/ 48 w 1339"/>
                <a:gd name="T61" fmla="*/ 784 h 1346"/>
                <a:gd name="T62" fmla="*/ 96 w 1339"/>
                <a:gd name="T63" fmla="*/ 737 h 1346"/>
                <a:gd name="T64" fmla="*/ 121 w 1339"/>
                <a:gd name="T65" fmla="*/ 428 h 1346"/>
                <a:gd name="T66" fmla="*/ 142 w 1339"/>
                <a:gd name="T67" fmla="*/ 1327 h 1346"/>
                <a:gd name="T68" fmla="*/ 233 w 1339"/>
                <a:gd name="T69" fmla="*/ 1327 h 1346"/>
                <a:gd name="T70" fmla="*/ 252 w 1339"/>
                <a:gd name="T71" fmla="*/ 787 h 1346"/>
                <a:gd name="T72" fmla="*/ 280 w 1339"/>
                <a:gd name="T73" fmla="*/ 1283 h 1346"/>
                <a:gd name="T74" fmla="*/ 346 w 1339"/>
                <a:gd name="T75" fmla="*/ 1346 h 1346"/>
                <a:gd name="T76" fmla="*/ 408 w 1339"/>
                <a:gd name="T77" fmla="*/ 1283 h 1346"/>
                <a:gd name="T78" fmla="*/ 434 w 1339"/>
                <a:gd name="T79" fmla="*/ 428 h 1346"/>
                <a:gd name="T80" fmla="*/ 447 w 1339"/>
                <a:gd name="T81" fmla="*/ 771 h 1346"/>
                <a:gd name="T82" fmla="*/ 517 w 1339"/>
                <a:gd name="T83" fmla="*/ 771 h 1346"/>
                <a:gd name="T84" fmla="*/ 530 w 1339"/>
                <a:gd name="T85" fmla="*/ 391 h 1346"/>
                <a:gd name="T86" fmla="*/ 388 w 1339"/>
                <a:gd name="T87" fmla="*/ 249 h 1346"/>
                <a:gd name="T88" fmla="*/ 266 w 1339"/>
                <a:gd name="T89" fmla="*/ 221 h 1346"/>
                <a:gd name="T90" fmla="*/ 376 w 1339"/>
                <a:gd name="T91" fmla="*/ 111 h 1346"/>
                <a:gd name="T92" fmla="*/ 266 w 1339"/>
                <a:gd name="T93" fmla="*/ 0 h 1346"/>
                <a:gd name="T94" fmla="*/ 156 w 1339"/>
                <a:gd name="T95" fmla="*/ 111 h 1346"/>
                <a:gd name="T96" fmla="*/ 266 w 1339"/>
                <a:gd name="T97"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9" h="1346">
                  <a:moveTo>
                    <a:pt x="1016" y="909"/>
                  </a:moveTo>
                  <a:cubicBezTo>
                    <a:pt x="1016" y="1295"/>
                    <a:pt x="1016" y="1295"/>
                    <a:pt x="1016" y="1295"/>
                  </a:cubicBezTo>
                  <a:cubicBezTo>
                    <a:pt x="1016" y="1310"/>
                    <a:pt x="1012" y="1322"/>
                    <a:pt x="1002" y="1331"/>
                  </a:cubicBezTo>
                  <a:cubicBezTo>
                    <a:pt x="993" y="1341"/>
                    <a:pt x="981" y="1346"/>
                    <a:pt x="965" y="1346"/>
                  </a:cubicBezTo>
                  <a:cubicBezTo>
                    <a:pt x="950" y="1346"/>
                    <a:pt x="938" y="1341"/>
                    <a:pt x="927" y="1331"/>
                  </a:cubicBezTo>
                  <a:cubicBezTo>
                    <a:pt x="917" y="1322"/>
                    <a:pt x="912" y="1310"/>
                    <a:pt x="912" y="1295"/>
                  </a:cubicBezTo>
                  <a:cubicBezTo>
                    <a:pt x="912" y="909"/>
                    <a:pt x="912" y="909"/>
                    <a:pt x="912" y="909"/>
                  </a:cubicBezTo>
                  <a:cubicBezTo>
                    <a:pt x="767" y="909"/>
                    <a:pt x="767" y="909"/>
                    <a:pt x="767" y="909"/>
                  </a:cubicBezTo>
                  <a:cubicBezTo>
                    <a:pt x="918" y="402"/>
                    <a:pt x="918" y="402"/>
                    <a:pt x="918" y="402"/>
                  </a:cubicBezTo>
                  <a:cubicBezTo>
                    <a:pt x="892" y="402"/>
                    <a:pt x="892" y="402"/>
                    <a:pt x="892" y="402"/>
                  </a:cubicBezTo>
                  <a:cubicBezTo>
                    <a:pt x="875" y="459"/>
                    <a:pt x="862" y="505"/>
                    <a:pt x="851" y="541"/>
                  </a:cubicBezTo>
                  <a:cubicBezTo>
                    <a:pt x="841" y="577"/>
                    <a:pt x="830" y="611"/>
                    <a:pt x="820" y="644"/>
                  </a:cubicBezTo>
                  <a:cubicBezTo>
                    <a:pt x="810" y="677"/>
                    <a:pt x="803" y="698"/>
                    <a:pt x="802" y="705"/>
                  </a:cubicBezTo>
                  <a:cubicBezTo>
                    <a:pt x="795" y="726"/>
                    <a:pt x="781" y="737"/>
                    <a:pt x="758" y="737"/>
                  </a:cubicBezTo>
                  <a:cubicBezTo>
                    <a:pt x="747" y="734"/>
                    <a:pt x="747" y="734"/>
                    <a:pt x="747" y="734"/>
                  </a:cubicBezTo>
                  <a:cubicBezTo>
                    <a:pt x="727" y="726"/>
                    <a:pt x="716" y="713"/>
                    <a:pt x="716" y="694"/>
                  </a:cubicBezTo>
                  <a:cubicBezTo>
                    <a:pt x="716" y="688"/>
                    <a:pt x="717" y="684"/>
                    <a:pt x="719" y="680"/>
                  </a:cubicBezTo>
                  <a:cubicBezTo>
                    <a:pt x="720" y="676"/>
                    <a:pt x="725" y="663"/>
                    <a:pt x="730" y="642"/>
                  </a:cubicBezTo>
                  <a:cubicBezTo>
                    <a:pt x="736" y="620"/>
                    <a:pt x="744" y="593"/>
                    <a:pt x="753" y="562"/>
                  </a:cubicBezTo>
                  <a:cubicBezTo>
                    <a:pt x="762" y="531"/>
                    <a:pt x="772" y="497"/>
                    <a:pt x="783" y="460"/>
                  </a:cubicBezTo>
                  <a:cubicBezTo>
                    <a:pt x="794" y="424"/>
                    <a:pt x="804" y="388"/>
                    <a:pt x="816" y="354"/>
                  </a:cubicBezTo>
                  <a:cubicBezTo>
                    <a:pt x="823" y="328"/>
                    <a:pt x="839" y="304"/>
                    <a:pt x="864" y="284"/>
                  </a:cubicBezTo>
                  <a:cubicBezTo>
                    <a:pt x="888" y="262"/>
                    <a:pt x="913" y="252"/>
                    <a:pt x="940" y="252"/>
                  </a:cubicBezTo>
                  <a:cubicBezTo>
                    <a:pt x="1116" y="252"/>
                    <a:pt x="1116" y="252"/>
                    <a:pt x="1116" y="252"/>
                  </a:cubicBezTo>
                  <a:cubicBezTo>
                    <a:pt x="1143" y="252"/>
                    <a:pt x="1170" y="262"/>
                    <a:pt x="1194" y="284"/>
                  </a:cubicBezTo>
                  <a:cubicBezTo>
                    <a:pt x="1217" y="304"/>
                    <a:pt x="1234" y="328"/>
                    <a:pt x="1243" y="354"/>
                  </a:cubicBezTo>
                  <a:cubicBezTo>
                    <a:pt x="1252" y="388"/>
                    <a:pt x="1263" y="424"/>
                    <a:pt x="1273" y="460"/>
                  </a:cubicBezTo>
                  <a:cubicBezTo>
                    <a:pt x="1283" y="497"/>
                    <a:pt x="1294" y="531"/>
                    <a:pt x="1302" y="562"/>
                  </a:cubicBezTo>
                  <a:cubicBezTo>
                    <a:pt x="1312" y="593"/>
                    <a:pt x="1319" y="620"/>
                    <a:pt x="1326" y="642"/>
                  </a:cubicBezTo>
                  <a:cubicBezTo>
                    <a:pt x="1331" y="663"/>
                    <a:pt x="1335" y="676"/>
                    <a:pt x="1337" y="680"/>
                  </a:cubicBezTo>
                  <a:cubicBezTo>
                    <a:pt x="1339" y="691"/>
                    <a:pt x="1339" y="691"/>
                    <a:pt x="1339" y="691"/>
                  </a:cubicBezTo>
                  <a:cubicBezTo>
                    <a:pt x="1339" y="714"/>
                    <a:pt x="1329" y="728"/>
                    <a:pt x="1308" y="734"/>
                  </a:cubicBezTo>
                  <a:cubicBezTo>
                    <a:pt x="1297" y="737"/>
                    <a:pt x="1297" y="737"/>
                    <a:pt x="1297" y="737"/>
                  </a:cubicBezTo>
                  <a:cubicBezTo>
                    <a:pt x="1275" y="737"/>
                    <a:pt x="1260" y="726"/>
                    <a:pt x="1255" y="705"/>
                  </a:cubicBezTo>
                  <a:cubicBezTo>
                    <a:pt x="1252" y="698"/>
                    <a:pt x="1246" y="677"/>
                    <a:pt x="1238" y="644"/>
                  </a:cubicBezTo>
                  <a:cubicBezTo>
                    <a:pt x="1228" y="611"/>
                    <a:pt x="1218" y="577"/>
                    <a:pt x="1206" y="541"/>
                  </a:cubicBezTo>
                  <a:cubicBezTo>
                    <a:pt x="1194" y="505"/>
                    <a:pt x="1181" y="459"/>
                    <a:pt x="1164" y="402"/>
                  </a:cubicBezTo>
                  <a:cubicBezTo>
                    <a:pt x="1139" y="402"/>
                    <a:pt x="1139" y="402"/>
                    <a:pt x="1139" y="402"/>
                  </a:cubicBezTo>
                  <a:cubicBezTo>
                    <a:pt x="1289" y="909"/>
                    <a:pt x="1289" y="909"/>
                    <a:pt x="1289" y="909"/>
                  </a:cubicBezTo>
                  <a:cubicBezTo>
                    <a:pt x="1147" y="909"/>
                    <a:pt x="1147" y="909"/>
                    <a:pt x="1147" y="909"/>
                  </a:cubicBezTo>
                  <a:cubicBezTo>
                    <a:pt x="1147" y="1295"/>
                    <a:pt x="1147" y="1295"/>
                    <a:pt x="1147" y="1295"/>
                  </a:cubicBezTo>
                  <a:cubicBezTo>
                    <a:pt x="1147" y="1310"/>
                    <a:pt x="1142" y="1322"/>
                    <a:pt x="1131" y="1331"/>
                  </a:cubicBezTo>
                  <a:cubicBezTo>
                    <a:pt x="1121" y="1341"/>
                    <a:pt x="1109" y="1346"/>
                    <a:pt x="1093" y="1346"/>
                  </a:cubicBezTo>
                  <a:cubicBezTo>
                    <a:pt x="1078" y="1346"/>
                    <a:pt x="1066" y="1341"/>
                    <a:pt x="1056" y="1331"/>
                  </a:cubicBezTo>
                  <a:cubicBezTo>
                    <a:pt x="1047" y="1322"/>
                    <a:pt x="1043" y="1310"/>
                    <a:pt x="1043" y="1295"/>
                  </a:cubicBezTo>
                  <a:cubicBezTo>
                    <a:pt x="1043" y="909"/>
                    <a:pt x="1043" y="909"/>
                    <a:pt x="1043" y="909"/>
                  </a:cubicBezTo>
                  <a:lnTo>
                    <a:pt x="1016" y="909"/>
                  </a:lnTo>
                  <a:close/>
                  <a:moveTo>
                    <a:pt x="1031" y="221"/>
                  </a:moveTo>
                  <a:cubicBezTo>
                    <a:pt x="1061" y="221"/>
                    <a:pt x="1087" y="211"/>
                    <a:pt x="1107" y="190"/>
                  </a:cubicBezTo>
                  <a:cubicBezTo>
                    <a:pt x="1128" y="169"/>
                    <a:pt x="1139" y="143"/>
                    <a:pt x="1139" y="111"/>
                  </a:cubicBezTo>
                  <a:cubicBezTo>
                    <a:pt x="1139" y="80"/>
                    <a:pt x="1128" y="55"/>
                    <a:pt x="1107" y="33"/>
                  </a:cubicBezTo>
                  <a:cubicBezTo>
                    <a:pt x="1087" y="11"/>
                    <a:pt x="1061" y="0"/>
                    <a:pt x="1031" y="0"/>
                  </a:cubicBezTo>
                  <a:cubicBezTo>
                    <a:pt x="998" y="0"/>
                    <a:pt x="972" y="11"/>
                    <a:pt x="950" y="33"/>
                  </a:cubicBezTo>
                  <a:cubicBezTo>
                    <a:pt x="928" y="55"/>
                    <a:pt x="918" y="80"/>
                    <a:pt x="918" y="111"/>
                  </a:cubicBezTo>
                  <a:cubicBezTo>
                    <a:pt x="918" y="143"/>
                    <a:pt x="928" y="169"/>
                    <a:pt x="950" y="190"/>
                  </a:cubicBezTo>
                  <a:cubicBezTo>
                    <a:pt x="972" y="211"/>
                    <a:pt x="999" y="221"/>
                    <a:pt x="1031" y="221"/>
                  </a:cubicBezTo>
                  <a:close/>
                  <a:moveTo>
                    <a:pt x="142" y="249"/>
                  </a:moveTo>
                  <a:cubicBezTo>
                    <a:pt x="103" y="249"/>
                    <a:pt x="71" y="263"/>
                    <a:pt x="42" y="291"/>
                  </a:cubicBezTo>
                  <a:cubicBezTo>
                    <a:pt x="14" y="320"/>
                    <a:pt x="0" y="353"/>
                    <a:pt x="0" y="391"/>
                  </a:cubicBezTo>
                  <a:cubicBezTo>
                    <a:pt x="0" y="737"/>
                    <a:pt x="0" y="737"/>
                    <a:pt x="0" y="737"/>
                  </a:cubicBezTo>
                  <a:cubicBezTo>
                    <a:pt x="0" y="750"/>
                    <a:pt x="4" y="762"/>
                    <a:pt x="14" y="771"/>
                  </a:cubicBezTo>
                  <a:cubicBezTo>
                    <a:pt x="24" y="780"/>
                    <a:pt x="35" y="784"/>
                    <a:pt x="48" y="784"/>
                  </a:cubicBezTo>
                  <a:cubicBezTo>
                    <a:pt x="63" y="784"/>
                    <a:pt x="75" y="780"/>
                    <a:pt x="84" y="771"/>
                  </a:cubicBezTo>
                  <a:cubicBezTo>
                    <a:pt x="92" y="762"/>
                    <a:pt x="96" y="750"/>
                    <a:pt x="96" y="737"/>
                  </a:cubicBezTo>
                  <a:cubicBezTo>
                    <a:pt x="96" y="428"/>
                    <a:pt x="96" y="428"/>
                    <a:pt x="96" y="428"/>
                  </a:cubicBezTo>
                  <a:cubicBezTo>
                    <a:pt x="121" y="428"/>
                    <a:pt x="121" y="428"/>
                    <a:pt x="121" y="428"/>
                  </a:cubicBezTo>
                  <a:cubicBezTo>
                    <a:pt x="121" y="1283"/>
                    <a:pt x="121" y="1283"/>
                    <a:pt x="121" y="1283"/>
                  </a:cubicBezTo>
                  <a:cubicBezTo>
                    <a:pt x="121" y="1300"/>
                    <a:pt x="129" y="1315"/>
                    <a:pt x="142" y="1327"/>
                  </a:cubicBezTo>
                  <a:cubicBezTo>
                    <a:pt x="155" y="1340"/>
                    <a:pt x="170" y="1346"/>
                    <a:pt x="187" y="1346"/>
                  </a:cubicBezTo>
                  <a:cubicBezTo>
                    <a:pt x="206" y="1346"/>
                    <a:pt x="221" y="1340"/>
                    <a:pt x="233" y="1327"/>
                  </a:cubicBezTo>
                  <a:cubicBezTo>
                    <a:pt x="247" y="1315"/>
                    <a:pt x="252" y="1300"/>
                    <a:pt x="252" y="1283"/>
                  </a:cubicBezTo>
                  <a:cubicBezTo>
                    <a:pt x="252" y="787"/>
                    <a:pt x="252" y="787"/>
                    <a:pt x="252" y="787"/>
                  </a:cubicBezTo>
                  <a:cubicBezTo>
                    <a:pt x="280" y="787"/>
                    <a:pt x="280" y="787"/>
                    <a:pt x="280" y="787"/>
                  </a:cubicBezTo>
                  <a:cubicBezTo>
                    <a:pt x="280" y="1283"/>
                    <a:pt x="280" y="1283"/>
                    <a:pt x="280" y="1283"/>
                  </a:cubicBezTo>
                  <a:cubicBezTo>
                    <a:pt x="280" y="1300"/>
                    <a:pt x="287" y="1315"/>
                    <a:pt x="299" y="1327"/>
                  </a:cubicBezTo>
                  <a:cubicBezTo>
                    <a:pt x="311" y="1340"/>
                    <a:pt x="327" y="1346"/>
                    <a:pt x="346" y="1346"/>
                  </a:cubicBezTo>
                  <a:cubicBezTo>
                    <a:pt x="363" y="1346"/>
                    <a:pt x="377" y="1340"/>
                    <a:pt x="390" y="1327"/>
                  </a:cubicBezTo>
                  <a:cubicBezTo>
                    <a:pt x="402" y="1315"/>
                    <a:pt x="408" y="1300"/>
                    <a:pt x="408" y="1283"/>
                  </a:cubicBezTo>
                  <a:cubicBezTo>
                    <a:pt x="408" y="428"/>
                    <a:pt x="408" y="428"/>
                    <a:pt x="408" y="428"/>
                  </a:cubicBezTo>
                  <a:cubicBezTo>
                    <a:pt x="434" y="428"/>
                    <a:pt x="434" y="428"/>
                    <a:pt x="434" y="428"/>
                  </a:cubicBezTo>
                  <a:cubicBezTo>
                    <a:pt x="434" y="737"/>
                    <a:pt x="434" y="737"/>
                    <a:pt x="434" y="737"/>
                  </a:cubicBezTo>
                  <a:cubicBezTo>
                    <a:pt x="434" y="750"/>
                    <a:pt x="438" y="762"/>
                    <a:pt x="447" y="771"/>
                  </a:cubicBezTo>
                  <a:cubicBezTo>
                    <a:pt x="457" y="780"/>
                    <a:pt x="469" y="784"/>
                    <a:pt x="482" y="784"/>
                  </a:cubicBezTo>
                  <a:cubicBezTo>
                    <a:pt x="497" y="784"/>
                    <a:pt x="508" y="780"/>
                    <a:pt x="517" y="771"/>
                  </a:cubicBezTo>
                  <a:cubicBezTo>
                    <a:pt x="525" y="762"/>
                    <a:pt x="530" y="750"/>
                    <a:pt x="530" y="737"/>
                  </a:cubicBezTo>
                  <a:cubicBezTo>
                    <a:pt x="530" y="391"/>
                    <a:pt x="530" y="391"/>
                    <a:pt x="530" y="391"/>
                  </a:cubicBezTo>
                  <a:cubicBezTo>
                    <a:pt x="530" y="353"/>
                    <a:pt x="517" y="320"/>
                    <a:pt x="488" y="291"/>
                  </a:cubicBezTo>
                  <a:cubicBezTo>
                    <a:pt x="461" y="263"/>
                    <a:pt x="428" y="249"/>
                    <a:pt x="388" y="249"/>
                  </a:cubicBezTo>
                  <a:lnTo>
                    <a:pt x="142" y="249"/>
                  </a:lnTo>
                  <a:close/>
                  <a:moveTo>
                    <a:pt x="266" y="221"/>
                  </a:moveTo>
                  <a:cubicBezTo>
                    <a:pt x="296" y="221"/>
                    <a:pt x="323" y="211"/>
                    <a:pt x="344" y="190"/>
                  </a:cubicBezTo>
                  <a:cubicBezTo>
                    <a:pt x="365" y="169"/>
                    <a:pt x="376" y="143"/>
                    <a:pt x="376" y="111"/>
                  </a:cubicBezTo>
                  <a:cubicBezTo>
                    <a:pt x="376" y="80"/>
                    <a:pt x="365" y="55"/>
                    <a:pt x="344" y="33"/>
                  </a:cubicBezTo>
                  <a:cubicBezTo>
                    <a:pt x="322" y="11"/>
                    <a:pt x="296" y="0"/>
                    <a:pt x="266" y="0"/>
                  </a:cubicBezTo>
                  <a:cubicBezTo>
                    <a:pt x="234" y="0"/>
                    <a:pt x="207" y="11"/>
                    <a:pt x="187" y="33"/>
                  </a:cubicBezTo>
                  <a:cubicBezTo>
                    <a:pt x="166" y="55"/>
                    <a:pt x="156" y="80"/>
                    <a:pt x="156" y="111"/>
                  </a:cubicBezTo>
                  <a:cubicBezTo>
                    <a:pt x="156" y="143"/>
                    <a:pt x="166" y="169"/>
                    <a:pt x="187" y="190"/>
                  </a:cubicBezTo>
                  <a:cubicBezTo>
                    <a:pt x="207" y="211"/>
                    <a:pt x="234" y="221"/>
                    <a:pt x="266"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5364" name="Picture 4" descr="Clipart wheelchair person - ClipartAndScrap"/>
            <p:cNvPicPr>
              <a:picLocks noChangeAspect="1" noChangeArrowheads="1"/>
            </p:cNvPicPr>
            <p:nvPr/>
          </p:nvPicPr>
          <p:blipFill>
            <a:blip r:embed="rId4" cstate="print">
              <a:duotone>
                <a:prstClr val="black"/>
                <a:schemeClr val="tx1">
                  <a:lumMod val="50000"/>
                  <a:lumOff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4053248" y="2438377"/>
              <a:ext cx="312159" cy="335767"/>
            </a:xfrm>
            <a:prstGeom prst="rect">
              <a:avLst/>
            </a:prstGeom>
            <a:noFill/>
            <a:extLst>
              <a:ext uri="{909E8E84-426E-40DD-AFC4-6F175D3DCCD1}">
                <a14:hiddenFill xmlns:a14="http://schemas.microsoft.com/office/drawing/2010/main">
                  <a:solidFill>
                    <a:srgbClr val="FFFFFF"/>
                  </a:solidFill>
                </a14:hiddenFill>
              </a:ext>
            </a:extLst>
          </p:spPr>
        </p:pic>
        <p:sp>
          <p:nvSpPr>
            <p:cNvPr id="63" name="Freeform 62" descr="Female Tall Icon"/>
            <p:cNvSpPr>
              <a:spLocks noEditPoints="1"/>
            </p:cNvSpPr>
            <p:nvPr/>
          </p:nvSpPr>
          <p:spPr bwMode="auto">
            <a:xfrm>
              <a:off x="4724552" y="4324005"/>
              <a:ext cx="227695" cy="371136"/>
            </a:xfrm>
            <a:custGeom>
              <a:avLst/>
              <a:gdLst>
                <a:gd name="T0" fmla="*/ 300 w 623"/>
                <a:gd name="T1" fmla="*/ 909 h 1346"/>
                <a:gd name="T2" fmla="*/ 300 w 623"/>
                <a:gd name="T3" fmla="*/ 1295 h 1346"/>
                <a:gd name="T4" fmla="*/ 286 w 623"/>
                <a:gd name="T5" fmla="*/ 1331 h 1346"/>
                <a:gd name="T6" fmla="*/ 249 w 623"/>
                <a:gd name="T7" fmla="*/ 1346 h 1346"/>
                <a:gd name="T8" fmla="*/ 211 w 623"/>
                <a:gd name="T9" fmla="*/ 1331 h 1346"/>
                <a:gd name="T10" fmla="*/ 196 w 623"/>
                <a:gd name="T11" fmla="*/ 1295 h 1346"/>
                <a:gd name="T12" fmla="*/ 196 w 623"/>
                <a:gd name="T13" fmla="*/ 909 h 1346"/>
                <a:gd name="T14" fmla="*/ 51 w 623"/>
                <a:gd name="T15" fmla="*/ 909 h 1346"/>
                <a:gd name="T16" fmla="*/ 202 w 623"/>
                <a:gd name="T17" fmla="*/ 402 h 1346"/>
                <a:gd name="T18" fmla="*/ 176 w 623"/>
                <a:gd name="T19" fmla="*/ 402 h 1346"/>
                <a:gd name="T20" fmla="*/ 135 w 623"/>
                <a:gd name="T21" fmla="*/ 541 h 1346"/>
                <a:gd name="T22" fmla="*/ 104 w 623"/>
                <a:gd name="T23" fmla="*/ 644 h 1346"/>
                <a:gd name="T24" fmla="*/ 86 w 623"/>
                <a:gd name="T25" fmla="*/ 705 h 1346"/>
                <a:gd name="T26" fmla="*/ 42 w 623"/>
                <a:gd name="T27" fmla="*/ 737 h 1346"/>
                <a:gd name="T28" fmla="*/ 31 w 623"/>
                <a:gd name="T29" fmla="*/ 734 h 1346"/>
                <a:gd name="T30" fmla="*/ 0 w 623"/>
                <a:gd name="T31" fmla="*/ 694 h 1346"/>
                <a:gd name="T32" fmla="*/ 3 w 623"/>
                <a:gd name="T33" fmla="*/ 680 h 1346"/>
                <a:gd name="T34" fmla="*/ 14 w 623"/>
                <a:gd name="T35" fmla="*/ 642 h 1346"/>
                <a:gd name="T36" fmla="*/ 37 w 623"/>
                <a:gd name="T37" fmla="*/ 562 h 1346"/>
                <a:gd name="T38" fmla="*/ 67 w 623"/>
                <a:gd name="T39" fmla="*/ 460 h 1346"/>
                <a:gd name="T40" fmla="*/ 100 w 623"/>
                <a:gd name="T41" fmla="*/ 354 h 1346"/>
                <a:gd name="T42" fmla="*/ 148 w 623"/>
                <a:gd name="T43" fmla="*/ 284 h 1346"/>
                <a:gd name="T44" fmla="*/ 224 w 623"/>
                <a:gd name="T45" fmla="*/ 252 h 1346"/>
                <a:gd name="T46" fmla="*/ 400 w 623"/>
                <a:gd name="T47" fmla="*/ 252 h 1346"/>
                <a:gd name="T48" fmla="*/ 478 w 623"/>
                <a:gd name="T49" fmla="*/ 284 h 1346"/>
                <a:gd name="T50" fmla="*/ 527 w 623"/>
                <a:gd name="T51" fmla="*/ 354 h 1346"/>
                <a:gd name="T52" fmla="*/ 557 w 623"/>
                <a:gd name="T53" fmla="*/ 460 h 1346"/>
                <a:gd name="T54" fmla="*/ 586 w 623"/>
                <a:gd name="T55" fmla="*/ 562 h 1346"/>
                <a:gd name="T56" fmla="*/ 610 w 623"/>
                <a:gd name="T57" fmla="*/ 642 h 1346"/>
                <a:gd name="T58" fmla="*/ 621 w 623"/>
                <a:gd name="T59" fmla="*/ 680 h 1346"/>
                <a:gd name="T60" fmla="*/ 623 w 623"/>
                <a:gd name="T61" fmla="*/ 691 h 1346"/>
                <a:gd name="T62" fmla="*/ 592 w 623"/>
                <a:gd name="T63" fmla="*/ 734 h 1346"/>
                <a:gd name="T64" fmla="*/ 581 w 623"/>
                <a:gd name="T65" fmla="*/ 737 h 1346"/>
                <a:gd name="T66" fmla="*/ 539 w 623"/>
                <a:gd name="T67" fmla="*/ 705 h 1346"/>
                <a:gd name="T68" fmla="*/ 522 w 623"/>
                <a:gd name="T69" fmla="*/ 644 h 1346"/>
                <a:gd name="T70" fmla="*/ 490 w 623"/>
                <a:gd name="T71" fmla="*/ 541 h 1346"/>
                <a:gd name="T72" fmla="*/ 448 w 623"/>
                <a:gd name="T73" fmla="*/ 402 h 1346"/>
                <a:gd name="T74" fmla="*/ 423 w 623"/>
                <a:gd name="T75" fmla="*/ 402 h 1346"/>
                <a:gd name="T76" fmla="*/ 573 w 623"/>
                <a:gd name="T77" fmla="*/ 909 h 1346"/>
                <a:gd name="T78" fmla="*/ 431 w 623"/>
                <a:gd name="T79" fmla="*/ 909 h 1346"/>
                <a:gd name="T80" fmla="*/ 431 w 623"/>
                <a:gd name="T81" fmla="*/ 1295 h 1346"/>
                <a:gd name="T82" fmla="*/ 415 w 623"/>
                <a:gd name="T83" fmla="*/ 1331 h 1346"/>
                <a:gd name="T84" fmla="*/ 377 w 623"/>
                <a:gd name="T85" fmla="*/ 1346 h 1346"/>
                <a:gd name="T86" fmla="*/ 340 w 623"/>
                <a:gd name="T87" fmla="*/ 1331 h 1346"/>
                <a:gd name="T88" fmla="*/ 327 w 623"/>
                <a:gd name="T89" fmla="*/ 1295 h 1346"/>
                <a:gd name="T90" fmla="*/ 327 w 623"/>
                <a:gd name="T91" fmla="*/ 909 h 1346"/>
                <a:gd name="T92" fmla="*/ 300 w 623"/>
                <a:gd name="T93" fmla="*/ 909 h 1346"/>
                <a:gd name="T94" fmla="*/ 315 w 623"/>
                <a:gd name="T95" fmla="*/ 221 h 1346"/>
                <a:gd name="T96" fmla="*/ 391 w 623"/>
                <a:gd name="T97" fmla="*/ 190 h 1346"/>
                <a:gd name="T98" fmla="*/ 423 w 623"/>
                <a:gd name="T99" fmla="*/ 111 h 1346"/>
                <a:gd name="T100" fmla="*/ 391 w 623"/>
                <a:gd name="T101" fmla="*/ 33 h 1346"/>
                <a:gd name="T102" fmla="*/ 315 w 623"/>
                <a:gd name="T103" fmla="*/ 0 h 1346"/>
                <a:gd name="T104" fmla="*/ 234 w 623"/>
                <a:gd name="T105" fmla="*/ 33 h 1346"/>
                <a:gd name="T106" fmla="*/ 202 w 623"/>
                <a:gd name="T107" fmla="*/ 111 h 1346"/>
                <a:gd name="T108" fmla="*/ 234 w 623"/>
                <a:gd name="T109" fmla="*/ 190 h 1346"/>
                <a:gd name="T110" fmla="*/ 315 w 623"/>
                <a:gd name="T111" fmla="*/ 221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23" h="1346">
                  <a:moveTo>
                    <a:pt x="300" y="909"/>
                  </a:moveTo>
                  <a:cubicBezTo>
                    <a:pt x="300" y="1295"/>
                    <a:pt x="300" y="1295"/>
                    <a:pt x="300" y="1295"/>
                  </a:cubicBezTo>
                  <a:cubicBezTo>
                    <a:pt x="300" y="1310"/>
                    <a:pt x="296" y="1322"/>
                    <a:pt x="286" y="1331"/>
                  </a:cubicBezTo>
                  <a:cubicBezTo>
                    <a:pt x="277" y="1341"/>
                    <a:pt x="265" y="1346"/>
                    <a:pt x="249" y="1346"/>
                  </a:cubicBezTo>
                  <a:cubicBezTo>
                    <a:pt x="234" y="1346"/>
                    <a:pt x="222" y="1341"/>
                    <a:pt x="211" y="1331"/>
                  </a:cubicBezTo>
                  <a:cubicBezTo>
                    <a:pt x="201" y="1322"/>
                    <a:pt x="196" y="1310"/>
                    <a:pt x="196" y="1295"/>
                  </a:cubicBezTo>
                  <a:cubicBezTo>
                    <a:pt x="196" y="909"/>
                    <a:pt x="196" y="909"/>
                    <a:pt x="196" y="909"/>
                  </a:cubicBezTo>
                  <a:cubicBezTo>
                    <a:pt x="51" y="909"/>
                    <a:pt x="51" y="909"/>
                    <a:pt x="51" y="909"/>
                  </a:cubicBezTo>
                  <a:cubicBezTo>
                    <a:pt x="202" y="402"/>
                    <a:pt x="202" y="402"/>
                    <a:pt x="202" y="402"/>
                  </a:cubicBezTo>
                  <a:cubicBezTo>
                    <a:pt x="176" y="402"/>
                    <a:pt x="176" y="402"/>
                    <a:pt x="176" y="402"/>
                  </a:cubicBezTo>
                  <a:cubicBezTo>
                    <a:pt x="159" y="459"/>
                    <a:pt x="146" y="505"/>
                    <a:pt x="135" y="541"/>
                  </a:cubicBezTo>
                  <a:cubicBezTo>
                    <a:pt x="125" y="577"/>
                    <a:pt x="114" y="611"/>
                    <a:pt x="104" y="644"/>
                  </a:cubicBezTo>
                  <a:cubicBezTo>
                    <a:pt x="94" y="677"/>
                    <a:pt x="87" y="698"/>
                    <a:pt x="86" y="705"/>
                  </a:cubicBezTo>
                  <a:cubicBezTo>
                    <a:pt x="79" y="726"/>
                    <a:pt x="65" y="737"/>
                    <a:pt x="42" y="737"/>
                  </a:cubicBezTo>
                  <a:cubicBezTo>
                    <a:pt x="31" y="734"/>
                    <a:pt x="31" y="734"/>
                    <a:pt x="31" y="734"/>
                  </a:cubicBezTo>
                  <a:cubicBezTo>
                    <a:pt x="11" y="726"/>
                    <a:pt x="0" y="713"/>
                    <a:pt x="0" y="694"/>
                  </a:cubicBezTo>
                  <a:cubicBezTo>
                    <a:pt x="0" y="688"/>
                    <a:pt x="1" y="684"/>
                    <a:pt x="3" y="680"/>
                  </a:cubicBezTo>
                  <a:cubicBezTo>
                    <a:pt x="4" y="676"/>
                    <a:pt x="9" y="663"/>
                    <a:pt x="14" y="642"/>
                  </a:cubicBezTo>
                  <a:cubicBezTo>
                    <a:pt x="20" y="620"/>
                    <a:pt x="28" y="593"/>
                    <a:pt x="37" y="562"/>
                  </a:cubicBezTo>
                  <a:cubicBezTo>
                    <a:pt x="46" y="531"/>
                    <a:pt x="56" y="497"/>
                    <a:pt x="67" y="460"/>
                  </a:cubicBezTo>
                  <a:cubicBezTo>
                    <a:pt x="78" y="424"/>
                    <a:pt x="88" y="388"/>
                    <a:pt x="100" y="354"/>
                  </a:cubicBezTo>
                  <a:cubicBezTo>
                    <a:pt x="107" y="328"/>
                    <a:pt x="123" y="304"/>
                    <a:pt x="148" y="284"/>
                  </a:cubicBezTo>
                  <a:cubicBezTo>
                    <a:pt x="172" y="262"/>
                    <a:pt x="197" y="252"/>
                    <a:pt x="224" y="252"/>
                  </a:cubicBezTo>
                  <a:cubicBezTo>
                    <a:pt x="400" y="252"/>
                    <a:pt x="400" y="252"/>
                    <a:pt x="400" y="252"/>
                  </a:cubicBezTo>
                  <a:cubicBezTo>
                    <a:pt x="427" y="252"/>
                    <a:pt x="454" y="262"/>
                    <a:pt x="478" y="284"/>
                  </a:cubicBezTo>
                  <a:cubicBezTo>
                    <a:pt x="501" y="304"/>
                    <a:pt x="518" y="328"/>
                    <a:pt x="527" y="354"/>
                  </a:cubicBezTo>
                  <a:cubicBezTo>
                    <a:pt x="536" y="388"/>
                    <a:pt x="547" y="424"/>
                    <a:pt x="557" y="460"/>
                  </a:cubicBezTo>
                  <a:cubicBezTo>
                    <a:pt x="567" y="497"/>
                    <a:pt x="578" y="531"/>
                    <a:pt x="586" y="562"/>
                  </a:cubicBezTo>
                  <a:cubicBezTo>
                    <a:pt x="596" y="593"/>
                    <a:pt x="603" y="620"/>
                    <a:pt x="610" y="642"/>
                  </a:cubicBezTo>
                  <a:cubicBezTo>
                    <a:pt x="615" y="663"/>
                    <a:pt x="619" y="676"/>
                    <a:pt x="621" y="680"/>
                  </a:cubicBezTo>
                  <a:cubicBezTo>
                    <a:pt x="623" y="691"/>
                    <a:pt x="623" y="691"/>
                    <a:pt x="623" y="691"/>
                  </a:cubicBezTo>
                  <a:cubicBezTo>
                    <a:pt x="623" y="714"/>
                    <a:pt x="613" y="728"/>
                    <a:pt x="592" y="734"/>
                  </a:cubicBezTo>
                  <a:cubicBezTo>
                    <a:pt x="581" y="737"/>
                    <a:pt x="581" y="737"/>
                    <a:pt x="581" y="737"/>
                  </a:cubicBezTo>
                  <a:cubicBezTo>
                    <a:pt x="559" y="737"/>
                    <a:pt x="544" y="726"/>
                    <a:pt x="539" y="705"/>
                  </a:cubicBezTo>
                  <a:cubicBezTo>
                    <a:pt x="536" y="698"/>
                    <a:pt x="530" y="677"/>
                    <a:pt x="522" y="644"/>
                  </a:cubicBezTo>
                  <a:cubicBezTo>
                    <a:pt x="512" y="611"/>
                    <a:pt x="502" y="577"/>
                    <a:pt x="490" y="541"/>
                  </a:cubicBezTo>
                  <a:cubicBezTo>
                    <a:pt x="478" y="505"/>
                    <a:pt x="465" y="459"/>
                    <a:pt x="448" y="402"/>
                  </a:cubicBezTo>
                  <a:cubicBezTo>
                    <a:pt x="423" y="402"/>
                    <a:pt x="423" y="402"/>
                    <a:pt x="423" y="402"/>
                  </a:cubicBezTo>
                  <a:cubicBezTo>
                    <a:pt x="573" y="909"/>
                    <a:pt x="573" y="909"/>
                    <a:pt x="573" y="909"/>
                  </a:cubicBezTo>
                  <a:cubicBezTo>
                    <a:pt x="431" y="909"/>
                    <a:pt x="431" y="909"/>
                    <a:pt x="431" y="909"/>
                  </a:cubicBezTo>
                  <a:cubicBezTo>
                    <a:pt x="431" y="1295"/>
                    <a:pt x="431" y="1295"/>
                    <a:pt x="431" y="1295"/>
                  </a:cubicBezTo>
                  <a:cubicBezTo>
                    <a:pt x="431" y="1310"/>
                    <a:pt x="426" y="1322"/>
                    <a:pt x="415" y="1331"/>
                  </a:cubicBezTo>
                  <a:cubicBezTo>
                    <a:pt x="405" y="1341"/>
                    <a:pt x="393" y="1346"/>
                    <a:pt x="377" y="1346"/>
                  </a:cubicBezTo>
                  <a:cubicBezTo>
                    <a:pt x="362" y="1346"/>
                    <a:pt x="350" y="1341"/>
                    <a:pt x="340" y="1331"/>
                  </a:cubicBezTo>
                  <a:cubicBezTo>
                    <a:pt x="331" y="1322"/>
                    <a:pt x="327" y="1310"/>
                    <a:pt x="327" y="1295"/>
                  </a:cubicBezTo>
                  <a:cubicBezTo>
                    <a:pt x="327" y="909"/>
                    <a:pt x="327" y="909"/>
                    <a:pt x="327" y="909"/>
                  </a:cubicBezTo>
                  <a:lnTo>
                    <a:pt x="300" y="909"/>
                  </a:lnTo>
                  <a:close/>
                  <a:moveTo>
                    <a:pt x="315" y="221"/>
                  </a:moveTo>
                  <a:cubicBezTo>
                    <a:pt x="345" y="221"/>
                    <a:pt x="371" y="211"/>
                    <a:pt x="391" y="190"/>
                  </a:cubicBezTo>
                  <a:cubicBezTo>
                    <a:pt x="412" y="169"/>
                    <a:pt x="423" y="143"/>
                    <a:pt x="423" y="111"/>
                  </a:cubicBezTo>
                  <a:cubicBezTo>
                    <a:pt x="423" y="80"/>
                    <a:pt x="412" y="55"/>
                    <a:pt x="391" y="33"/>
                  </a:cubicBezTo>
                  <a:cubicBezTo>
                    <a:pt x="371" y="11"/>
                    <a:pt x="345" y="0"/>
                    <a:pt x="315" y="0"/>
                  </a:cubicBezTo>
                  <a:cubicBezTo>
                    <a:pt x="282" y="0"/>
                    <a:pt x="256" y="11"/>
                    <a:pt x="234" y="33"/>
                  </a:cubicBezTo>
                  <a:cubicBezTo>
                    <a:pt x="212" y="55"/>
                    <a:pt x="202" y="80"/>
                    <a:pt x="202" y="111"/>
                  </a:cubicBezTo>
                  <a:cubicBezTo>
                    <a:pt x="202" y="143"/>
                    <a:pt x="212" y="169"/>
                    <a:pt x="234" y="190"/>
                  </a:cubicBezTo>
                  <a:cubicBezTo>
                    <a:pt x="256" y="211"/>
                    <a:pt x="283" y="221"/>
                    <a:pt x="315" y="2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122" name="Freeform 121" descr="Child Icon"/>
            <p:cNvSpPr>
              <a:spLocks noEditPoints="1"/>
            </p:cNvSpPr>
            <p:nvPr/>
          </p:nvSpPr>
          <p:spPr bwMode="auto">
            <a:xfrm>
              <a:off x="6885823" y="4333827"/>
              <a:ext cx="227695" cy="361314"/>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15362" name="Picture 2" descr="GCworkplace Full Colour Reversed 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2479" y="4887187"/>
              <a:ext cx="948285" cy="252536"/>
            </a:xfrm>
            <a:prstGeom prst="rect">
              <a:avLst/>
            </a:prstGeom>
            <a:noFill/>
            <a:extLst>
              <a:ext uri="{909E8E84-426E-40DD-AFC4-6F175D3DCCD1}">
                <a14:hiddenFill xmlns:a14="http://schemas.microsoft.com/office/drawing/2010/main">
                  <a:solidFill>
                    <a:srgbClr val="FFFFFF"/>
                  </a:solidFill>
                </a14:hiddenFill>
              </a:ext>
            </a:extLst>
          </p:spPr>
        </p:pic>
      </p:grpSp>
      <p:sp>
        <p:nvSpPr>
          <p:cNvPr id="87" name="Rectangle 86" descr="Activity-based working, connected by lines to people using the office"/>
          <p:cNvSpPr/>
          <p:nvPr/>
        </p:nvSpPr>
        <p:spPr>
          <a:xfrm>
            <a:off x="8584643" y="2466266"/>
            <a:ext cx="3915092" cy="954107"/>
          </a:xfrm>
          <a:prstGeom prst="rect">
            <a:avLst/>
          </a:prstGeom>
        </p:spPr>
        <p:txBody>
          <a:bodyPr wrap="square">
            <a:spAutoFit/>
          </a:bodyPr>
          <a:lstStyle/>
          <a:p>
            <a:pPr algn="ctr"/>
            <a:r>
              <a:rPr lang="en-US" sz="2800"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ACTIVITY-BASED </a:t>
            </a:r>
            <a:r>
              <a:rPr lang="en-US" sz="2800" b="1" dirty="0">
                <a:solidFill>
                  <a:schemeClr val="accent5">
                    <a:lumMod val="60000"/>
                    <a:lumOff val="40000"/>
                  </a:schemeClr>
                </a:solidFill>
                <a:latin typeface="Calibri" panose="020F0502020204030204" pitchFamily="34" charset="0"/>
                <a:ea typeface="Calibri" panose="020F0502020204030204" pitchFamily="34" charset="0"/>
                <a:cs typeface="Calibri" panose="020F0502020204030204" pitchFamily="34" charset="0"/>
              </a:rPr>
              <a:t>WORKING (ABW)</a:t>
            </a:r>
          </a:p>
        </p:txBody>
      </p:sp>
      <p:sp>
        <p:nvSpPr>
          <p:cNvPr id="65" name="Oval 64">
            <a:extLst>
              <a:ext uri="{C183D7F6-B498-43B3-948B-1728B52AA6E4}">
                <adec:decorative xmlns:adec="http://schemas.microsoft.com/office/drawing/2017/decorative" val="1"/>
              </a:ext>
            </a:extLst>
          </p:cNvPr>
          <p:cNvSpPr/>
          <p:nvPr/>
        </p:nvSpPr>
        <p:spPr>
          <a:xfrm>
            <a:off x="3698769" y="1858193"/>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Oval 67">
            <a:extLst>
              <a:ext uri="{C183D7F6-B498-43B3-948B-1728B52AA6E4}">
                <adec:decorative xmlns:adec="http://schemas.microsoft.com/office/drawing/2017/decorative" val="1"/>
              </a:ext>
            </a:extLst>
          </p:cNvPr>
          <p:cNvSpPr/>
          <p:nvPr/>
        </p:nvSpPr>
        <p:spPr>
          <a:xfrm>
            <a:off x="5723365" y="1836096"/>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C183D7F6-B498-43B3-948B-1728B52AA6E4}">
                <adec:decorative xmlns:adec="http://schemas.microsoft.com/office/drawing/2017/decorative" val="1"/>
              </a:ext>
            </a:extLst>
          </p:cNvPr>
          <p:cNvSpPr/>
          <p:nvPr/>
        </p:nvSpPr>
        <p:spPr>
          <a:xfrm>
            <a:off x="5038835" y="2763294"/>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Oval 66">
            <a:extLst>
              <a:ext uri="{C183D7F6-B498-43B3-948B-1728B52AA6E4}">
                <adec:decorative xmlns:adec="http://schemas.microsoft.com/office/drawing/2017/decorative" val="1"/>
              </a:ext>
            </a:extLst>
          </p:cNvPr>
          <p:cNvSpPr/>
          <p:nvPr/>
        </p:nvSpPr>
        <p:spPr>
          <a:xfrm>
            <a:off x="4340354" y="3721345"/>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Oval 68">
            <a:extLst>
              <a:ext uri="{C183D7F6-B498-43B3-948B-1728B52AA6E4}">
                <adec:decorative xmlns:adec="http://schemas.microsoft.com/office/drawing/2017/decorative" val="1"/>
              </a:ext>
            </a:extLst>
          </p:cNvPr>
          <p:cNvSpPr/>
          <p:nvPr/>
        </p:nvSpPr>
        <p:spPr>
          <a:xfrm>
            <a:off x="6384783" y="3749806"/>
            <a:ext cx="1099930" cy="1000612"/>
          </a:xfrm>
          <a:prstGeom prst="ellipse">
            <a:avLst/>
          </a:prstGeom>
          <a:solidFill>
            <a:schemeClr val="accent5">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1" name="Straight Connector 70">
            <a:extLst>
              <a:ext uri="{C183D7F6-B498-43B3-948B-1728B52AA6E4}">
                <adec:decorative xmlns:adec="http://schemas.microsoft.com/office/drawing/2017/decorative" val="1"/>
              </a:ext>
            </a:extLst>
          </p:cNvPr>
          <p:cNvCxnSpPr>
            <a:stCxn id="69" idx="7"/>
          </p:cNvCxnSpPr>
          <p:nvPr/>
        </p:nvCxnSpPr>
        <p:spPr>
          <a:xfrm flipV="1">
            <a:off x="7323632" y="2889436"/>
            <a:ext cx="1813263" cy="1006906"/>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a:stCxn id="65" idx="6"/>
          </p:cNvCxnSpPr>
          <p:nvPr/>
        </p:nvCxnSpPr>
        <p:spPr>
          <a:xfrm>
            <a:off x="4798699" y="2358499"/>
            <a:ext cx="4338196" cy="530937"/>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a:stCxn id="66" idx="6"/>
          </p:cNvCxnSpPr>
          <p:nvPr/>
        </p:nvCxnSpPr>
        <p:spPr>
          <a:xfrm flipV="1">
            <a:off x="6138765" y="2889436"/>
            <a:ext cx="2998130" cy="37416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a:stCxn id="68" idx="6"/>
          </p:cNvCxnSpPr>
          <p:nvPr/>
        </p:nvCxnSpPr>
        <p:spPr>
          <a:xfrm>
            <a:off x="6823295" y="2336402"/>
            <a:ext cx="2313600" cy="553034"/>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a:stCxn id="67" idx="6"/>
          </p:cNvCxnSpPr>
          <p:nvPr/>
        </p:nvCxnSpPr>
        <p:spPr>
          <a:xfrm flipV="1">
            <a:off x="5440284" y="2889436"/>
            <a:ext cx="3696611" cy="1332215"/>
          </a:xfrm>
          <a:prstGeom prst="line">
            <a:avLst/>
          </a:prstGeom>
          <a:ln>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8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65" grpId="0" animBg="1"/>
      <p:bldP spid="68" grpId="0" animBg="1"/>
      <p:bldP spid="66" grpId="0" animBg="1"/>
      <p:bldP spid="67"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C1B761-141C-FA14-D811-BF341C56290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40164" y="129150"/>
            <a:ext cx="10853184" cy="435929"/>
          </a:xfrm>
        </p:spPr>
        <p:txBody>
          <a:bodyPr vert="horz" lIns="91440" tIns="45720" rIns="91440" bIns="45720" rtlCol="0" anchor="ctr">
            <a:noAutofit/>
          </a:bodyPr>
          <a:lstStyle/>
          <a:p>
            <a:r>
              <a:rPr lang="en-US" sz="3200" kern="1200" dirty="0">
                <a:solidFill>
                  <a:schemeClr val="bg1"/>
                </a:solidFill>
              </a:rPr>
              <a:t>Understanding workpoints</a:t>
            </a:r>
          </a:p>
        </p:txBody>
      </p:sp>
      <p:sp>
        <p:nvSpPr>
          <p:cNvPr id="8" name="Rectangle 7"/>
          <p:cNvSpPr/>
          <p:nvPr/>
        </p:nvSpPr>
        <p:spPr>
          <a:xfrm>
            <a:off x="410303" y="1713895"/>
            <a:ext cx="6586398" cy="2464754"/>
          </a:xfrm>
          <a:prstGeom prst="rect">
            <a:avLst/>
          </a:prstGeom>
        </p:spPr>
        <p:txBody>
          <a:bodyPr vert="horz" lIns="91440" tIns="45720" rIns="91440" bIns="45720" rtlCol="0">
            <a:noAutofit/>
          </a:bodyPr>
          <a:lstStyle/>
          <a:p>
            <a:pPr>
              <a:lnSpc>
                <a:spcPct val="90000"/>
              </a:lnSpc>
              <a:spcAft>
                <a:spcPts val="600"/>
              </a:spcAft>
            </a:pPr>
            <a:r>
              <a:rPr lang="en-US" sz="2000" dirty="0">
                <a:latin typeface="+mn-lt"/>
              </a:rPr>
              <a:t>In an ABW environment, </a:t>
            </a:r>
            <a:r>
              <a:rPr lang="en-US" sz="2000" b="1" dirty="0">
                <a:latin typeface="+mn-lt"/>
              </a:rPr>
              <a:t>WORKPOINTS</a:t>
            </a:r>
            <a:r>
              <a:rPr lang="en-US" sz="2000" dirty="0">
                <a:latin typeface="+mn-lt"/>
              </a:rPr>
              <a:t> are the building blocks and refer to any area where work can be done—this can range from a lounge chair or a desk, to a meeting room or collaborative hub. </a:t>
            </a:r>
          </a:p>
          <a:p>
            <a:pPr>
              <a:lnSpc>
                <a:spcPct val="90000"/>
              </a:lnSpc>
              <a:spcAft>
                <a:spcPts val="600"/>
              </a:spcAft>
            </a:pPr>
            <a:endParaRPr lang="en-US" sz="2000" dirty="0">
              <a:latin typeface="+mn-lt"/>
            </a:endParaRPr>
          </a:p>
          <a:p>
            <a:pPr>
              <a:lnSpc>
                <a:spcPct val="90000"/>
              </a:lnSpc>
              <a:spcAft>
                <a:spcPts val="600"/>
              </a:spcAft>
            </a:pPr>
            <a:r>
              <a:rPr lang="en-US" sz="2000" dirty="0">
                <a:latin typeface="+mn-lt"/>
              </a:rPr>
              <a:t>E</a:t>
            </a:r>
            <a:r>
              <a:rPr lang="en-CA" sz="2000" dirty="0" err="1">
                <a:latin typeface="+mn-lt"/>
              </a:rPr>
              <a:t>mployees</a:t>
            </a:r>
            <a:r>
              <a:rPr lang="en-CA" sz="2000" dirty="0">
                <a:latin typeface="+mn-lt"/>
              </a:rPr>
              <a:t> have access to all workpoints in all zones - both open and enclosed work areas.</a:t>
            </a:r>
          </a:p>
          <a:p>
            <a:pPr>
              <a:lnSpc>
                <a:spcPct val="90000"/>
              </a:lnSpc>
              <a:spcAft>
                <a:spcPts val="600"/>
              </a:spcAft>
            </a:pPr>
            <a:endParaRPr lang="en-CA" sz="2000" dirty="0">
              <a:latin typeface="+mn-lt"/>
            </a:endParaRPr>
          </a:p>
          <a:p>
            <a:pPr>
              <a:lnSpc>
                <a:spcPct val="90000"/>
              </a:lnSpc>
              <a:spcAft>
                <a:spcPts val="600"/>
              </a:spcAft>
            </a:pPr>
            <a:r>
              <a:rPr lang="en-CA" sz="2000" dirty="0">
                <a:latin typeface="+mn-lt"/>
              </a:rPr>
              <a:t>This enables employees to choose from a multitude of settings to perform their work. </a:t>
            </a:r>
          </a:p>
          <a:p>
            <a:pPr>
              <a:lnSpc>
                <a:spcPct val="90000"/>
              </a:lnSpc>
              <a:spcAft>
                <a:spcPts val="600"/>
              </a:spcAft>
            </a:pPr>
            <a:endParaRPr lang="en-CA" sz="2000" dirty="0">
              <a:latin typeface="+mn-lt"/>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CA" sz="20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pic>
        <p:nvPicPr>
          <p:cNvPr id="6" name="Picture 5" descr="A picture of a floor plan"/>
          <p:cNvPicPr>
            <a:picLocks noChangeAspect="1"/>
          </p:cNvPicPr>
          <p:nvPr/>
        </p:nvPicPr>
        <p:blipFill>
          <a:blip r:embed="rId3"/>
          <a:stretch>
            <a:fillRect/>
          </a:stretch>
        </p:blipFill>
        <p:spPr>
          <a:xfrm>
            <a:off x="7699155" y="873304"/>
            <a:ext cx="4082542" cy="4824030"/>
          </a:xfrm>
          <a:prstGeom prst="rect">
            <a:avLst/>
          </a:prstGeom>
        </p:spPr>
      </p:pic>
    </p:spTree>
    <p:extLst>
      <p:ext uri="{BB962C8B-B14F-4D97-AF65-F5344CB8AC3E}">
        <p14:creationId xmlns:p14="http://schemas.microsoft.com/office/powerpoint/2010/main" val="829561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BC6CFB-A195-42C0-032E-719896796EC6}"/>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57" name="Google Shape;684;p20">
            <a:extLst>
              <a:ext uri="{FF2B5EF4-FFF2-40B4-BE49-F238E27FC236}">
                <a16:creationId xmlns:a16="http://schemas.microsoft.com/office/drawing/2014/main" id="{00905AD2-8821-4EB2-98E6-2B5736301931}"/>
              </a:ext>
              <a:ext uri="{C183D7F6-B498-43B3-948B-1728B52AA6E4}">
                <adec:decorative xmlns:adec="http://schemas.microsoft.com/office/drawing/2017/decorative" val="1"/>
              </a:ext>
            </a:extLst>
          </p:cNvPr>
          <p:cNvSpPr/>
          <p:nvPr/>
        </p:nvSpPr>
        <p:spPr>
          <a:xfrm>
            <a:off x="465467" y="906686"/>
            <a:ext cx="11261068" cy="1937515"/>
          </a:xfrm>
          <a:prstGeom prst="roundRect">
            <a:avLst>
              <a:gd name="adj" fmla="val 9254"/>
            </a:avLst>
          </a:prstGeom>
          <a:noFill/>
          <a:ln w="28575">
            <a:solidFill>
              <a:schemeClr val="accent2"/>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 name="Title 3"/>
          <p:cNvSpPr>
            <a:spLocks noGrp="1"/>
          </p:cNvSpPr>
          <p:nvPr>
            <p:ph type="title"/>
          </p:nvPr>
        </p:nvSpPr>
        <p:spPr>
          <a:xfrm>
            <a:off x="80157" y="107658"/>
            <a:ext cx="12038391" cy="543199"/>
          </a:xfrm>
        </p:spPr>
        <p:txBody>
          <a:bodyPr>
            <a:noAutofit/>
          </a:bodyPr>
          <a:lstStyle/>
          <a:p>
            <a:r>
              <a:rPr lang="en-CA" sz="3000" kern="0" dirty="0">
                <a:solidFill>
                  <a:schemeClr val="bg1"/>
                </a:solidFill>
                <a:latin typeface="Arial"/>
                <a:cs typeface="Arial"/>
              </a:rPr>
              <a:t>Understanding workpoints: variety for everyone and every task!</a:t>
            </a:r>
            <a:endParaRPr lang="fr-CA" sz="3000" dirty="0">
              <a:solidFill>
                <a:schemeClr val="bg1"/>
              </a:solidFill>
              <a:latin typeface="Arial"/>
              <a:cs typeface="Arial"/>
            </a:endParaRPr>
          </a:p>
        </p:txBody>
      </p:sp>
      <p:sp>
        <p:nvSpPr>
          <p:cNvPr id="48" name="Google Shape;684;p20">
            <a:extLst>
              <a:ext uri="{FF2B5EF4-FFF2-40B4-BE49-F238E27FC236}">
                <a16:creationId xmlns:a16="http://schemas.microsoft.com/office/drawing/2014/main" id="{FD782E53-3545-20E0-5F90-3EA80029DE4E}"/>
              </a:ext>
            </a:extLst>
          </p:cNvPr>
          <p:cNvSpPr/>
          <p:nvPr/>
        </p:nvSpPr>
        <p:spPr>
          <a:xfrm>
            <a:off x="465466" y="786370"/>
            <a:ext cx="11261068" cy="313254"/>
          </a:xfrm>
          <a:prstGeom prst="roundRect">
            <a:avLst>
              <a:gd name="adj" fmla="val 9254"/>
            </a:avLst>
          </a:prstGeom>
          <a:solidFill>
            <a:schemeClr val="accent2"/>
          </a:solidFill>
          <a:ln w="28575">
            <a:solidFill>
              <a:schemeClr val="accent2"/>
            </a:solidFill>
          </a:ln>
        </p:spPr>
        <p:txBody>
          <a:bodyPr spcFirstLastPara="1" wrap="square" lIns="91425" tIns="45700" rIns="91425" bIns="45700" anchor="ctr" anchorCtr="0">
            <a:noAutofit/>
          </a:bodyPr>
          <a:lstStyle/>
          <a:p>
            <a:pPr algn="ctr">
              <a:defRPr/>
            </a:pPr>
            <a:r>
              <a:rPr lang="en-US" sz="1800" b="1" kern="0" dirty="0">
                <a:latin typeface="Calibri" panose="020F0502020204030204" pitchFamily="34" charset="0"/>
                <a:ea typeface="Calibri" panose="020F0502020204030204" pitchFamily="34" charset="0"/>
                <a:cs typeface="Calibri" panose="020F0502020204030204" pitchFamily="34" charset="0"/>
              </a:rPr>
              <a:t>Types of individual workpoints</a:t>
            </a:r>
            <a:endParaRPr lang="fr-FR" sz="18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descr="3D model of a Workstation workpoint">
            <a:extLst>
              <a:ext uri="{FF2B5EF4-FFF2-40B4-BE49-F238E27FC236}">
                <a16:creationId xmlns:a16="http://schemas.microsoft.com/office/drawing/2014/main" id="{3E89B0FE-41F8-3FC6-7692-F4CAAA072863}"/>
              </a:ext>
            </a:extLst>
          </p:cNvPr>
          <p:cNvGrpSpPr/>
          <p:nvPr/>
        </p:nvGrpSpPr>
        <p:grpSpPr>
          <a:xfrm>
            <a:off x="681290" y="1449116"/>
            <a:ext cx="1193803" cy="1326122"/>
            <a:chOff x="700338" y="1980835"/>
            <a:chExt cx="1193803" cy="1326122"/>
          </a:xfrm>
        </p:grpSpPr>
        <p:sp>
          <p:nvSpPr>
            <p:cNvPr id="5" name="Rectangle 2"/>
            <p:cNvSpPr txBox="1">
              <a:spLocks noChangeArrowheads="1"/>
            </p:cNvSpPr>
            <p:nvPr/>
          </p:nvSpPr>
          <p:spPr bwMode="auto">
            <a:xfrm>
              <a:off x="700889" y="3031278"/>
              <a:ext cx="1193252"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Workstation</a:t>
              </a:r>
            </a:p>
            <a:p>
              <a:pPr eaLnBrk="1" hangingPunct="1">
                <a:defRPr/>
              </a:pPr>
              <a:endParaRPr lang="en-US" sz="1300" kern="0" dirty="0">
                <a:solidFill>
                  <a:schemeClr val="tx1"/>
                </a:solidFill>
                <a:latin typeface="+mn-lt"/>
              </a:endParaRPr>
            </a:p>
          </p:txBody>
        </p:sp>
        <p:pic>
          <p:nvPicPr>
            <p:cNvPr id="11" name="Image 13">
              <a:extLst>
                <a:ext uri="{FF2B5EF4-FFF2-40B4-BE49-F238E27FC236}">
                  <a16:creationId xmlns:a16="http://schemas.microsoft.com/office/drawing/2014/main" id="{6DACAD82-FACC-F320-7189-8BD6BC021206}"/>
                </a:ext>
              </a:extLst>
            </p:cNvPr>
            <p:cNvPicPr>
              <a:picLocks noChangeAspect="1"/>
            </p:cNvPicPr>
            <p:nvPr/>
          </p:nvPicPr>
          <p:blipFill>
            <a:blip r:embed="rId3"/>
            <a:stretch>
              <a:fillRect/>
            </a:stretch>
          </p:blipFill>
          <p:spPr>
            <a:xfrm>
              <a:off x="700338" y="1980835"/>
              <a:ext cx="1066800" cy="904875"/>
            </a:xfrm>
            <a:prstGeom prst="rect">
              <a:avLst/>
            </a:prstGeom>
          </p:spPr>
        </p:pic>
      </p:grpSp>
      <p:grpSp>
        <p:nvGrpSpPr>
          <p:cNvPr id="8" name="Group 7" descr="3D model of a Touchdown workpoint">
            <a:extLst>
              <a:ext uri="{FF2B5EF4-FFF2-40B4-BE49-F238E27FC236}">
                <a16:creationId xmlns:a16="http://schemas.microsoft.com/office/drawing/2014/main" id="{E2DF4A1E-73EA-902C-EFA8-E9617CB8516C}"/>
              </a:ext>
            </a:extLst>
          </p:cNvPr>
          <p:cNvGrpSpPr/>
          <p:nvPr/>
        </p:nvGrpSpPr>
        <p:grpSpPr>
          <a:xfrm>
            <a:off x="2558465" y="1551259"/>
            <a:ext cx="1390650" cy="1253689"/>
            <a:chOff x="2577513" y="2063928"/>
            <a:chExt cx="1390650" cy="1253689"/>
          </a:xfrm>
        </p:grpSpPr>
        <p:sp>
          <p:nvSpPr>
            <p:cNvPr id="7" name="Rectangle 2"/>
            <p:cNvSpPr txBox="1">
              <a:spLocks noChangeArrowheads="1"/>
            </p:cNvSpPr>
            <p:nvPr/>
          </p:nvSpPr>
          <p:spPr bwMode="auto">
            <a:xfrm>
              <a:off x="2728479" y="3036630"/>
              <a:ext cx="113256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Calibri" panose="020F0502020204030204" pitchFamily="34" charset="0"/>
                  <a:ea typeface="Calibri" panose="020F0502020204030204" pitchFamily="34" charset="0"/>
                  <a:cs typeface="Calibri" panose="020F0502020204030204" pitchFamily="34" charset="0"/>
                </a:rPr>
                <a:t>Touchdown</a:t>
              </a:r>
              <a:br>
                <a:rPr lang="en-US" altLang="en-US" sz="1300" dirty="0">
                  <a:latin typeface="Calibri" panose="020F0502020204030204" pitchFamily="34" charset="0"/>
                  <a:ea typeface="Calibri" panose="020F0502020204030204" pitchFamily="34" charset="0"/>
                  <a:cs typeface="Calibri" panose="020F0502020204030204" pitchFamily="34" charset="0"/>
                </a:rPr>
              </a:br>
              <a:endParaRPr lang="en-US" altLang="en-US" sz="1300" dirty="0">
                <a:latin typeface="Calibri" panose="020F0502020204030204" pitchFamily="34" charset="0"/>
                <a:ea typeface="Calibri" panose="020F0502020204030204" pitchFamily="34" charset="0"/>
                <a:cs typeface="Calibri" panose="020F0502020204030204" pitchFamily="34" charset="0"/>
              </a:endParaRPr>
            </a:p>
          </p:txBody>
        </p:sp>
        <p:pic>
          <p:nvPicPr>
            <p:cNvPr id="14" name="Image 29">
              <a:extLst>
                <a:ext uri="{FF2B5EF4-FFF2-40B4-BE49-F238E27FC236}">
                  <a16:creationId xmlns:a16="http://schemas.microsoft.com/office/drawing/2014/main" id="{8D8B4901-7552-ACEC-5B9F-1B377BE71786}"/>
                </a:ext>
              </a:extLst>
            </p:cNvPr>
            <p:cNvPicPr>
              <a:picLocks noChangeAspect="1"/>
            </p:cNvPicPr>
            <p:nvPr/>
          </p:nvPicPr>
          <p:blipFill>
            <a:blip r:embed="rId4"/>
            <a:stretch>
              <a:fillRect/>
            </a:stretch>
          </p:blipFill>
          <p:spPr>
            <a:xfrm>
              <a:off x="2577513" y="2063928"/>
              <a:ext cx="1390650" cy="914400"/>
            </a:xfrm>
            <a:prstGeom prst="rect">
              <a:avLst/>
            </a:prstGeom>
          </p:spPr>
        </p:pic>
      </p:grpSp>
      <p:grpSp>
        <p:nvGrpSpPr>
          <p:cNvPr id="10" name="Group 9" descr="3D model of a Study workpoint">
            <a:extLst>
              <a:ext uri="{FF2B5EF4-FFF2-40B4-BE49-F238E27FC236}">
                <a16:creationId xmlns:a16="http://schemas.microsoft.com/office/drawing/2014/main" id="{757756D1-08DE-1636-F9F8-F776BCF7723D}"/>
              </a:ext>
            </a:extLst>
          </p:cNvPr>
          <p:cNvGrpSpPr/>
          <p:nvPr/>
        </p:nvGrpSpPr>
        <p:grpSpPr>
          <a:xfrm>
            <a:off x="4619670" y="1366575"/>
            <a:ext cx="1417519" cy="1389967"/>
            <a:chOff x="4638718" y="1898294"/>
            <a:chExt cx="1417519" cy="1389967"/>
          </a:xfrm>
        </p:grpSpPr>
        <p:sp>
          <p:nvSpPr>
            <p:cNvPr id="22" name="Rectangle 2"/>
            <p:cNvSpPr txBox="1">
              <a:spLocks noChangeArrowheads="1"/>
            </p:cNvSpPr>
            <p:nvPr/>
          </p:nvSpPr>
          <p:spPr bwMode="auto">
            <a:xfrm>
              <a:off x="4761194" y="3019439"/>
              <a:ext cx="1287150" cy="268822"/>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Study</a:t>
              </a:r>
            </a:p>
          </p:txBody>
        </p:sp>
        <p:pic>
          <p:nvPicPr>
            <p:cNvPr id="2" name="Picture 1">
              <a:extLst>
                <a:ext uri="{FF2B5EF4-FFF2-40B4-BE49-F238E27FC236}">
                  <a16:creationId xmlns:a16="http://schemas.microsoft.com/office/drawing/2014/main" id="{5F3AAD20-B865-FA0F-D7A1-3B1479B2B62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38718" y="1898294"/>
              <a:ext cx="1417519" cy="1159789"/>
            </a:xfrm>
            <a:prstGeom prst="rect">
              <a:avLst/>
            </a:prstGeom>
          </p:spPr>
        </p:pic>
      </p:grpSp>
      <p:grpSp>
        <p:nvGrpSpPr>
          <p:cNvPr id="12" name="Group 11" descr="3D model of a Focus pod workpoint">
            <a:extLst>
              <a:ext uri="{FF2B5EF4-FFF2-40B4-BE49-F238E27FC236}">
                <a16:creationId xmlns:a16="http://schemas.microsoft.com/office/drawing/2014/main" id="{FEE7376F-125F-1BCA-B2DA-186858CCA3D0}"/>
              </a:ext>
            </a:extLst>
          </p:cNvPr>
          <p:cNvGrpSpPr/>
          <p:nvPr/>
        </p:nvGrpSpPr>
        <p:grpSpPr>
          <a:xfrm>
            <a:off x="6797183" y="1319986"/>
            <a:ext cx="1153687" cy="1443674"/>
            <a:chOff x="6816231" y="1851705"/>
            <a:chExt cx="1153687" cy="1443674"/>
          </a:xfrm>
        </p:grpSpPr>
        <p:sp>
          <p:nvSpPr>
            <p:cNvPr id="9" name="Rectangle 2"/>
            <p:cNvSpPr txBox="1">
              <a:spLocks noChangeArrowheads="1"/>
            </p:cNvSpPr>
            <p:nvPr/>
          </p:nvSpPr>
          <p:spPr bwMode="auto">
            <a:xfrm>
              <a:off x="6816231" y="3015979"/>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Focus</a:t>
              </a:r>
              <a:r>
                <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pod</a:t>
              </a:r>
              <a:br>
                <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Image 30">
              <a:extLst>
                <a:ext uri="{FF2B5EF4-FFF2-40B4-BE49-F238E27FC236}">
                  <a16:creationId xmlns:a16="http://schemas.microsoft.com/office/drawing/2014/main" id="{8313BE00-A494-0E78-22A2-298ED4CEE11A}"/>
                </a:ext>
              </a:extLst>
            </p:cNvPr>
            <p:cNvPicPr>
              <a:picLocks noChangeAspect="1"/>
            </p:cNvPicPr>
            <p:nvPr/>
          </p:nvPicPr>
          <p:blipFill>
            <a:blip r:embed="rId6"/>
            <a:stretch>
              <a:fillRect/>
            </a:stretch>
          </p:blipFill>
          <p:spPr>
            <a:xfrm>
              <a:off x="6874628" y="1851705"/>
              <a:ext cx="971550" cy="1123950"/>
            </a:xfrm>
            <a:prstGeom prst="rect">
              <a:avLst/>
            </a:prstGeom>
          </p:spPr>
        </p:pic>
      </p:grpSp>
      <p:grpSp>
        <p:nvGrpSpPr>
          <p:cNvPr id="29" name="Group 28" descr="3D model of a Phone booth workpoint">
            <a:extLst>
              <a:ext uri="{FF2B5EF4-FFF2-40B4-BE49-F238E27FC236}">
                <a16:creationId xmlns:a16="http://schemas.microsoft.com/office/drawing/2014/main" id="{873A823F-680D-BB8E-921E-BC3867ABF84F}"/>
              </a:ext>
            </a:extLst>
          </p:cNvPr>
          <p:cNvGrpSpPr/>
          <p:nvPr/>
        </p:nvGrpSpPr>
        <p:grpSpPr>
          <a:xfrm>
            <a:off x="8650398" y="1401479"/>
            <a:ext cx="1206074" cy="1361511"/>
            <a:chOff x="8669446" y="1933198"/>
            <a:chExt cx="1206074" cy="1361511"/>
          </a:xfrm>
        </p:grpSpPr>
        <p:sp>
          <p:nvSpPr>
            <p:cNvPr id="49" name="Rectangle 2"/>
            <p:cNvSpPr txBox="1">
              <a:spLocks noChangeArrowheads="1"/>
            </p:cNvSpPr>
            <p:nvPr/>
          </p:nvSpPr>
          <p:spPr bwMode="auto">
            <a:xfrm>
              <a:off x="8669446" y="3035946"/>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1300" b="1" dirty="0">
                  <a:latin typeface="Calibri" panose="020F0502020204030204" pitchFamily="34" charset="0"/>
                  <a:ea typeface="Calibri" panose="020F0502020204030204" pitchFamily="34" charset="0"/>
                  <a:cs typeface="Calibri" panose="020F0502020204030204" pitchFamily="34" charset="0"/>
                </a:rPr>
                <a:t>Phonebooth</a:t>
              </a:r>
            </a:p>
          </p:txBody>
        </p:sp>
        <p:pic>
          <p:nvPicPr>
            <p:cNvPr id="31" name="Image 31">
              <a:extLst>
                <a:ext uri="{FF2B5EF4-FFF2-40B4-BE49-F238E27FC236}">
                  <a16:creationId xmlns:a16="http://schemas.microsoft.com/office/drawing/2014/main" id="{CB43C7A4-0E21-4745-F5BE-6B7CFB8B2918}"/>
                </a:ext>
              </a:extLst>
            </p:cNvPr>
            <p:cNvPicPr>
              <a:picLocks noChangeAspect="1"/>
            </p:cNvPicPr>
            <p:nvPr/>
          </p:nvPicPr>
          <p:blipFill>
            <a:blip r:embed="rId7"/>
            <a:stretch>
              <a:fillRect/>
            </a:stretch>
          </p:blipFill>
          <p:spPr>
            <a:xfrm>
              <a:off x="8791471" y="1933198"/>
              <a:ext cx="962025" cy="1057275"/>
            </a:xfrm>
            <a:prstGeom prst="rect">
              <a:avLst/>
            </a:prstGeom>
          </p:spPr>
        </p:pic>
      </p:grpSp>
      <p:grpSp>
        <p:nvGrpSpPr>
          <p:cNvPr id="33" name="Group 32" descr="3D model of a Focus room workpoint">
            <a:extLst>
              <a:ext uri="{FF2B5EF4-FFF2-40B4-BE49-F238E27FC236}">
                <a16:creationId xmlns:a16="http://schemas.microsoft.com/office/drawing/2014/main" id="{DB4A282D-9873-8E07-A988-C445BF57E1E6}"/>
              </a:ext>
            </a:extLst>
          </p:cNvPr>
          <p:cNvGrpSpPr/>
          <p:nvPr/>
        </p:nvGrpSpPr>
        <p:grpSpPr>
          <a:xfrm>
            <a:off x="10338618" y="1439579"/>
            <a:ext cx="1204489" cy="1324411"/>
            <a:chOff x="10357666" y="1971298"/>
            <a:chExt cx="1204489" cy="1324411"/>
          </a:xfrm>
        </p:grpSpPr>
        <p:sp>
          <p:nvSpPr>
            <p:cNvPr id="19" name="Rectangle 2"/>
            <p:cNvSpPr txBox="1">
              <a:spLocks noChangeArrowheads="1"/>
            </p:cNvSpPr>
            <p:nvPr/>
          </p:nvSpPr>
          <p:spPr bwMode="auto">
            <a:xfrm>
              <a:off x="10357666" y="3019484"/>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Focus room</a:t>
              </a:r>
              <a:endPar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2" name="Image 32">
              <a:extLst>
                <a:ext uri="{FF2B5EF4-FFF2-40B4-BE49-F238E27FC236}">
                  <a16:creationId xmlns:a16="http://schemas.microsoft.com/office/drawing/2014/main" id="{86C2D77F-879F-A7C4-ED10-D2C9501D7D50}"/>
                </a:ext>
              </a:extLst>
            </p:cNvPr>
            <p:cNvPicPr>
              <a:picLocks noChangeAspect="1"/>
            </p:cNvPicPr>
            <p:nvPr/>
          </p:nvPicPr>
          <p:blipFill>
            <a:blip r:embed="rId8"/>
            <a:stretch>
              <a:fillRect/>
            </a:stretch>
          </p:blipFill>
          <p:spPr>
            <a:xfrm>
              <a:off x="10446418" y="1971298"/>
              <a:ext cx="1019175" cy="1019175"/>
            </a:xfrm>
            <a:prstGeom prst="rect">
              <a:avLst/>
            </a:prstGeom>
          </p:spPr>
        </p:pic>
      </p:grpSp>
      <p:grpSp>
        <p:nvGrpSpPr>
          <p:cNvPr id="21" name="Group 20" descr="Horizontal arrow point left and right indicating a range from most open workpoint (on the left) to most enclosed workpoint (on the right) with semi-enclosed in the center."/>
          <p:cNvGrpSpPr/>
          <p:nvPr/>
        </p:nvGrpSpPr>
        <p:grpSpPr>
          <a:xfrm>
            <a:off x="465465" y="2914685"/>
            <a:ext cx="11261069" cy="624213"/>
            <a:chOff x="182840" y="3561105"/>
            <a:chExt cx="11871251" cy="624213"/>
          </a:xfrm>
        </p:grpSpPr>
        <p:sp>
          <p:nvSpPr>
            <p:cNvPr id="25" name="Left-Right Arrow 24"/>
            <p:cNvSpPr/>
            <p:nvPr/>
          </p:nvSpPr>
          <p:spPr>
            <a:xfrm>
              <a:off x="182840" y="3561105"/>
              <a:ext cx="11871251" cy="624213"/>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a:scene3d>
              <a:camera prst="orthographicFront">
                <a:rot lat="0" lon="0" rev="0"/>
              </a:camera>
              <a:lightRig rig="threePt" dir="t">
                <a:rot lat="0" lon="0" rev="1200000"/>
              </a:lightRig>
            </a:scene3d>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en-CA" sz="1800" dirty="0">
                <a:solidFill>
                  <a:schemeClr val="tx1"/>
                </a:solidFill>
              </a:endParaRPr>
            </a:p>
          </p:txBody>
        </p:sp>
        <p:sp>
          <p:nvSpPr>
            <p:cNvPr id="26" name="Rectangle 2"/>
            <p:cNvSpPr txBox="1">
              <a:spLocks noChangeArrowheads="1"/>
            </p:cNvSpPr>
            <p:nvPr/>
          </p:nvSpPr>
          <p:spPr bwMode="auto">
            <a:xfrm>
              <a:off x="589366" y="3742978"/>
              <a:ext cx="1103082"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en-US" sz="1600" b="1" kern="0">
                  <a:solidFill>
                    <a:schemeClr val="tx1"/>
                  </a:solidFill>
                  <a:latin typeface="Calibri" panose="020F0502020204030204" pitchFamily="34" charset="0"/>
                  <a:ea typeface="Calibri" panose="020F0502020204030204" pitchFamily="34" charset="0"/>
                  <a:cs typeface="Calibri" panose="020F0502020204030204" pitchFamily="34" charset="0"/>
                </a:rPr>
                <a:t>OPEN</a:t>
              </a:r>
              <a:endParaRPr lang="en-US" sz="1600" i="1" kern="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7" name="Rectangle 2"/>
            <p:cNvSpPr txBox="1">
              <a:spLocks noChangeArrowheads="1"/>
            </p:cNvSpPr>
            <p:nvPr/>
          </p:nvSpPr>
          <p:spPr bwMode="auto">
            <a:xfrm>
              <a:off x="5105612" y="3729917"/>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600" b="1"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SEMI-ENCLOSED</a:t>
              </a:r>
              <a:endParaRPr lang="en-US" sz="1600" kern="0"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Rectangle 2"/>
            <p:cNvSpPr txBox="1">
              <a:spLocks noChangeArrowheads="1"/>
            </p:cNvSpPr>
            <p:nvPr/>
          </p:nvSpPr>
          <p:spPr bwMode="auto">
            <a:xfrm>
              <a:off x="10282857" y="3729918"/>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en-US" sz="1600" b="1" kern="0">
                  <a:solidFill>
                    <a:schemeClr val="bg1"/>
                  </a:solidFill>
                  <a:latin typeface="Calibri" panose="020F0502020204030204" pitchFamily="34" charset="0"/>
                  <a:ea typeface="Calibri" panose="020F0502020204030204" pitchFamily="34" charset="0"/>
                  <a:cs typeface="Calibri" panose="020F0502020204030204" pitchFamily="34" charset="0"/>
                </a:rPr>
                <a:t>ENCLOSED</a:t>
              </a:r>
              <a:endParaRPr lang="en-US" sz="1600" kern="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36" name="Group 35" descr="3D model of a Chat point workpoint">
            <a:extLst>
              <a:ext uri="{FF2B5EF4-FFF2-40B4-BE49-F238E27FC236}">
                <a16:creationId xmlns:a16="http://schemas.microsoft.com/office/drawing/2014/main" id="{5F3CE0D1-AF4B-3DDC-18C3-DF0665FA2717}"/>
              </a:ext>
            </a:extLst>
          </p:cNvPr>
          <p:cNvGrpSpPr/>
          <p:nvPr/>
        </p:nvGrpSpPr>
        <p:grpSpPr>
          <a:xfrm>
            <a:off x="615988" y="4009307"/>
            <a:ext cx="1286366" cy="1068590"/>
            <a:chOff x="635036" y="4541026"/>
            <a:chExt cx="1286366" cy="1068590"/>
          </a:xfrm>
        </p:grpSpPr>
        <p:sp>
          <p:nvSpPr>
            <p:cNvPr id="13" name="Rectangle 2"/>
            <p:cNvSpPr txBox="1">
              <a:spLocks noChangeArrowheads="1"/>
            </p:cNvSpPr>
            <p:nvPr/>
          </p:nvSpPr>
          <p:spPr bwMode="auto">
            <a:xfrm>
              <a:off x="635036" y="5330216"/>
              <a:ext cx="1241765"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Chat</a:t>
              </a:r>
              <a:r>
                <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point</a:t>
              </a:r>
              <a:br>
                <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4" name="Image 34">
              <a:extLst>
                <a:ext uri="{FF2B5EF4-FFF2-40B4-BE49-F238E27FC236}">
                  <a16:creationId xmlns:a16="http://schemas.microsoft.com/office/drawing/2014/main" id="{8223625A-B091-40F1-D6FD-9D891A2561F1}"/>
                </a:ext>
              </a:extLst>
            </p:cNvPr>
            <p:cNvPicPr>
              <a:picLocks noChangeAspect="1"/>
            </p:cNvPicPr>
            <p:nvPr/>
          </p:nvPicPr>
          <p:blipFill>
            <a:blip r:embed="rId9"/>
            <a:stretch>
              <a:fillRect/>
            </a:stretch>
          </p:blipFill>
          <p:spPr>
            <a:xfrm>
              <a:off x="673627" y="4541026"/>
              <a:ext cx="1247775" cy="590550"/>
            </a:xfrm>
            <a:prstGeom prst="rect">
              <a:avLst/>
            </a:prstGeom>
          </p:spPr>
        </p:pic>
      </p:grpSp>
      <p:grpSp>
        <p:nvGrpSpPr>
          <p:cNvPr id="39" name="Group 38" descr="3D model of a Teaming area workpoint">
            <a:extLst>
              <a:ext uri="{FF2B5EF4-FFF2-40B4-BE49-F238E27FC236}">
                <a16:creationId xmlns:a16="http://schemas.microsoft.com/office/drawing/2014/main" id="{05315432-A4A7-B69D-A0CC-3E36B65B413B}"/>
              </a:ext>
            </a:extLst>
          </p:cNvPr>
          <p:cNvGrpSpPr/>
          <p:nvPr/>
        </p:nvGrpSpPr>
        <p:grpSpPr>
          <a:xfrm>
            <a:off x="2352797" y="3771182"/>
            <a:ext cx="1251001" cy="1299076"/>
            <a:chOff x="2371845" y="4302901"/>
            <a:chExt cx="1251001" cy="1299076"/>
          </a:xfrm>
        </p:grpSpPr>
        <p:sp>
          <p:nvSpPr>
            <p:cNvPr id="17" name="Rectangle 2"/>
            <p:cNvSpPr txBox="1">
              <a:spLocks noChangeArrowheads="1"/>
            </p:cNvSpPr>
            <p:nvPr/>
          </p:nvSpPr>
          <p:spPr bwMode="auto">
            <a:xfrm>
              <a:off x="2371845" y="5354327"/>
              <a:ext cx="1234178"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Teaming</a:t>
              </a:r>
              <a:r>
                <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area</a:t>
              </a:r>
              <a:br>
                <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13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5" name="Image 35">
              <a:extLst>
                <a:ext uri="{FF2B5EF4-FFF2-40B4-BE49-F238E27FC236}">
                  <a16:creationId xmlns:a16="http://schemas.microsoft.com/office/drawing/2014/main" id="{E1511522-3DFF-D064-FD68-33E65B4F72DD}"/>
                </a:ext>
              </a:extLst>
            </p:cNvPr>
            <p:cNvPicPr>
              <a:picLocks noChangeAspect="1"/>
            </p:cNvPicPr>
            <p:nvPr/>
          </p:nvPicPr>
          <p:blipFill>
            <a:blip r:embed="rId10"/>
            <a:stretch>
              <a:fillRect/>
            </a:stretch>
          </p:blipFill>
          <p:spPr>
            <a:xfrm>
              <a:off x="2413171" y="4302901"/>
              <a:ext cx="1209675" cy="1066800"/>
            </a:xfrm>
            <a:prstGeom prst="rect">
              <a:avLst/>
            </a:prstGeom>
          </p:spPr>
        </p:pic>
      </p:grpSp>
      <p:grpSp>
        <p:nvGrpSpPr>
          <p:cNvPr id="41" name="Group 40" descr="3D model of a Lounge workpoint">
            <a:extLst>
              <a:ext uri="{FF2B5EF4-FFF2-40B4-BE49-F238E27FC236}">
                <a16:creationId xmlns:a16="http://schemas.microsoft.com/office/drawing/2014/main" id="{55C5D513-974B-A0D0-8514-8E058B0A05B3}"/>
              </a:ext>
            </a:extLst>
          </p:cNvPr>
          <p:cNvGrpSpPr/>
          <p:nvPr/>
        </p:nvGrpSpPr>
        <p:grpSpPr>
          <a:xfrm>
            <a:off x="3940146" y="3804679"/>
            <a:ext cx="1202426" cy="1265579"/>
            <a:chOff x="3959194" y="4336398"/>
            <a:chExt cx="1202426" cy="1265579"/>
          </a:xfrm>
        </p:grpSpPr>
        <p:sp>
          <p:nvSpPr>
            <p:cNvPr id="18" name="Rectangle 2"/>
            <p:cNvSpPr txBox="1">
              <a:spLocks noChangeArrowheads="1"/>
            </p:cNvSpPr>
            <p:nvPr/>
          </p:nvSpPr>
          <p:spPr bwMode="auto">
            <a:xfrm>
              <a:off x="3959194" y="5354327"/>
              <a:ext cx="1202426" cy="24765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Lounge</a:t>
              </a:r>
              <a:br>
                <a:rPr lang="en-US" sz="1300" kern="0" dirty="0">
                  <a:highlight>
                    <a:srgbClr val="FFFF00"/>
                  </a:highlight>
                  <a:latin typeface="Calibri" panose="020F0502020204030204" pitchFamily="34" charset="0"/>
                  <a:ea typeface="Calibri" panose="020F0502020204030204" pitchFamily="34" charset="0"/>
                  <a:cs typeface="Calibri" panose="020F0502020204030204" pitchFamily="34" charset="0"/>
                </a:rPr>
              </a:br>
              <a:endPar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D376619-180F-39D2-FD28-7BF46C8D9B7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59194" y="4336398"/>
              <a:ext cx="1174916" cy="997409"/>
            </a:xfrm>
            <a:prstGeom prst="rect">
              <a:avLst/>
            </a:prstGeom>
          </p:spPr>
        </p:pic>
      </p:grpSp>
      <p:grpSp>
        <p:nvGrpSpPr>
          <p:cNvPr id="42" name="Group 41" descr="3D model of a Huddle workpoint">
            <a:extLst>
              <a:ext uri="{FF2B5EF4-FFF2-40B4-BE49-F238E27FC236}">
                <a16:creationId xmlns:a16="http://schemas.microsoft.com/office/drawing/2014/main" id="{A881F644-5D48-C8EB-D0F1-4C56FE6B263D}"/>
              </a:ext>
            </a:extLst>
          </p:cNvPr>
          <p:cNvGrpSpPr/>
          <p:nvPr/>
        </p:nvGrpSpPr>
        <p:grpSpPr>
          <a:xfrm>
            <a:off x="5343405" y="4046350"/>
            <a:ext cx="1221126" cy="1039783"/>
            <a:chOff x="5362453" y="4578069"/>
            <a:chExt cx="1221126" cy="1039783"/>
          </a:xfrm>
        </p:grpSpPr>
        <p:sp>
          <p:nvSpPr>
            <p:cNvPr id="16" name="Rectangle 2"/>
            <p:cNvSpPr txBox="1">
              <a:spLocks noChangeArrowheads="1"/>
            </p:cNvSpPr>
            <p:nvPr/>
          </p:nvSpPr>
          <p:spPr bwMode="auto">
            <a:xfrm>
              <a:off x="5362453" y="5338452"/>
              <a:ext cx="1221126" cy="279400"/>
            </a:xfrm>
            <a:prstGeom prst="rect">
              <a:avLst/>
            </a:prstGeom>
            <a:noFill/>
            <a:ln w="9525">
              <a:noFill/>
              <a:miter lim="800000"/>
              <a:headEnd/>
              <a:tailEnd/>
            </a:ln>
          </p:spPr>
          <p:txBody>
            <a:bodyPr lIns="68652" tIns="34326" rIns="68652" bIns="34326" anchor="t"/>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Huddle</a:t>
              </a:r>
              <a:endPar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Image 47">
              <a:extLst>
                <a:ext uri="{FF2B5EF4-FFF2-40B4-BE49-F238E27FC236}">
                  <a16:creationId xmlns:a16="http://schemas.microsoft.com/office/drawing/2014/main" id="{CDF9ED79-81EE-CAD9-A580-4DDAD112A0DC}"/>
                </a:ext>
              </a:extLst>
            </p:cNvPr>
            <p:cNvPicPr>
              <a:picLocks noChangeAspect="1"/>
            </p:cNvPicPr>
            <p:nvPr/>
          </p:nvPicPr>
          <p:blipFill>
            <a:blip r:embed="rId12"/>
            <a:stretch>
              <a:fillRect/>
            </a:stretch>
          </p:blipFill>
          <p:spPr>
            <a:xfrm>
              <a:off x="5511559" y="4578069"/>
              <a:ext cx="1020679" cy="689310"/>
            </a:xfrm>
            <a:prstGeom prst="rect">
              <a:avLst/>
            </a:prstGeom>
          </p:spPr>
        </p:pic>
      </p:grpSp>
      <p:grpSp>
        <p:nvGrpSpPr>
          <p:cNvPr id="43" name="Group 42" descr="3D model of a Workroom workpoint">
            <a:extLst>
              <a:ext uri="{FF2B5EF4-FFF2-40B4-BE49-F238E27FC236}">
                <a16:creationId xmlns:a16="http://schemas.microsoft.com/office/drawing/2014/main" id="{04FEE1DD-5D8E-1DBB-B5ED-DFFC62C685BE}"/>
              </a:ext>
            </a:extLst>
          </p:cNvPr>
          <p:cNvGrpSpPr/>
          <p:nvPr/>
        </p:nvGrpSpPr>
        <p:grpSpPr>
          <a:xfrm>
            <a:off x="6846935" y="3934980"/>
            <a:ext cx="1221126" cy="1160137"/>
            <a:chOff x="6865983" y="4466699"/>
            <a:chExt cx="1221126" cy="1160137"/>
          </a:xfrm>
        </p:grpSpPr>
        <p:sp>
          <p:nvSpPr>
            <p:cNvPr id="45" name="Rectangle 2"/>
            <p:cNvSpPr txBox="1">
              <a:spLocks noChangeArrowheads="1"/>
            </p:cNvSpPr>
            <p:nvPr/>
          </p:nvSpPr>
          <p:spPr bwMode="auto">
            <a:xfrm>
              <a:off x="6865983" y="5347436"/>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Workroom</a:t>
              </a:r>
              <a:endPar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7" name="Image 37">
              <a:extLst>
                <a:ext uri="{FF2B5EF4-FFF2-40B4-BE49-F238E27FC236}">
                  <a16:creationId xmlns:a16="http://schemas.microsoft.com/office/drawing/2014/main" id="{8299E41E-67C8-329B-9516-F809A62F1755}"/>
                </a:ext>
              </a:extLst>
            </p:cNvPr>
            <p:cNvPicPr>
              <a:picLocks noChangeAspect="1"/>
            </p:cNvPicPr>
            <p:nvPr/>
          </p:nvPicPr>
          <p:blipFill>
            <a:blip r:embed="rId13"/>
            <a:stretch>
              <a:fillRect/>
            </a:stretch>
          </p:blipFill>
          <p:spPr>
            <a:xfrm>
              <a:off x="6920045" y="4466699"/>
              <a:ext cx="1167064" cy="911894"/>
            </a:xfrm>
            <a:prstGeom prst="rect">
              <a:avLst/>
            </a:prstGeom>
          </p:spPr>
        </p:pic>
      </p:grpSp>
      <p:grpSp>
        <p:nvGrpSpPr>
          <p:cNvPr id="44" name="Group 43" descr="3D model of a Project room workpoint">
            <a:extLst>
              <a:ext uri="{FF2B5EF4-FFF2-40B4-BE49-F238E27FC236}">
                <a16:creationId xmlns:a16="http://schemas.microsoft.com/office/drawing/2014/main" id="{47BD12CE-3DC4-FE35-4C07-30C80E94ED39}"/>
              </a:ext>
            </a:extLst>
          </p:cNvPr>
          <p:cNvGrpSpPr/>
          <p:nvPr/>
        </p:nvGrpSpPr>
        <p:grpSpPr>
          <a:xfrm>
            <a:off x="8388249" y="3994829"/>
            <a:ext cx="1375111" cy="1099996"/>
            <a:chOff x="8407297" y="4526548"/>
            <a:chExt cx="1375111" cy="1099996"/>
          </a:xfrm>
        </p:grpSpPr>
        <p:sp>
          <p:nvSpPr>
            <p:cNvPr id="24" name="Rectangle 2"/>
            <p:cNvSpPr txBox="1">
              <a:spLocks noChangeArrowheads="1"/>
            </p:cNvSpPr>
            <p:nvPr/>
          </p:nvSpPr>
          <p:spPr bwMode="auto">
            <a:xfrm>
              <a:off x="8517051" y="5367106"/>
              <a:ext cx="123222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Project room</a:t>
              </a:r>
              <a:endPar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8" name="Image 39">
              <a:extLst>
                <a:ext uri="{FF2B5EF4-FFF2-40B4-BE49-F238E27FC236}">
                  <a16:creationId xmlns:a16="http://schemas.microsoft.com/office/drawing/2014/main" id="{D97C1228-F41C-E097-86F8-F4C31C5908C4}"/>
                </a:ext>
              </a:extLst>
            </p:cNvPr>
            <p:cNvPicPr>
              <a:picLocks noChangeAspect="1"/>
            </p:cNvPicPr>
            <p:nvPr/>
          </p:nvPicPr>
          <p:blipFill>
            <a:blip r:embed="rId14"/>
            <a:stretch>
              <a:fillRect/>
            </a:stretch>
          </p:blipFill>
          <p:spPr>
            <a:xfrm>
              <a:off x="8407297" y="4526548"/>
              <a:ext cx="1375111" cy="744956"/>
            </a:xfrm>
            <a:prstGeom prst="rect">
              <a:avLst/>
            </a:prstGeom>
          </p:spPr>
        </p:pic>
      </p:grpSp>
      <p:grpSp>
        <p:nvGrpSpPr>
          <p:cNvPr id="46" name="Group 45" descr="3D model of a Meeting room workpoint">
            <a:extLst>
              <a:ext uri="{FF2B5EF4-FFF2-40B4-BE49-F238E27FC236}">
                <a16:creationId xmlns:a16="http://schemas.microsoft.com/office/drawing/2014/main" id="{F2126CCF-F6DD-0E1A-FA59-384B3DB5F419}"/>
              </a:ext>
            </a:extLst>
          </p:cNvPr>
          <p:cNvGrpSpPr/>
          <p:nvPr/>
        </p:nvGrpSpPr>
        <p:grpSpPr>
          <a:xfrm>
            <a:off x="10160169" y="4061336"/>
            <a:ext cx="1286376" cy="1018787"/>
            <a:chOff x="10179217" y="4593055"/>
            <a:chExt cx="1286376" cy="1018787"/>
          </a:xfrm>
        </p:grpSpPr>
        <p:sp>
          <p:nvSpPr>
            <p:cNvPr id="23" name="Rectangle 2"/>
            <p:cNvSpPr txBox="1">
              <a:spLocks noChangeArrowheads="1"/>
            </p:cNvSpPr>
            <p:nvPr/>
          </p:nvSpPr>
          <p:spPr bwMode="auto">
            <a:xfrm>
              <a:off x="10201919" y="5364192"/>
              <a:ext cx="1243011"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en-US" sz="1300" b="1" kern="0" dirty="0">
                  <a:solidFill>
                    <a:schemeClr val="tx1"/>
                  </a:solidFill>
                  <a:latin typeface="Calibri" panose="020F0502020204030204" pitchFamily="34" charset="0"/>
                  <a:ea typeface="Calibri" panose="020F0502020204030204" pitchFamily="34" charset="0"/>
                  <a:cs typeface="Calibri" panose="020F0502020204030204" pitchFamily="34" charset="0"/>
                </a:rPr>
                <a:t>Meeting room</a:t>
              </a:r>
              <a:endParaRPr lang="en-US" sz="13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0" name="Image 40">
              <a:extLst>
                <a:ext uri="{FF2B5EF4-FFF2-40B4-BE49-F238E27FC236}">
                  <a16:creationId xmlns:a16="http://schemas.microsoft.com/office/drawing/2014/main" id="{F3E61005-5AB2-1BA7-F680-90F826848708}"/>
                </a:ext>
              </a:extLst>
            </p:cNvPr>
            <p:cNvPicPr>
              <a:picLocks noChangeAspect="1"/>
            </p:cNvPicPr>
            <p:nvPr/>
          </p:nvPicPr>
          <p:blipFill>
            <a:blip r:embed="rId15"/>
            <a:stretch>
              <a:fillRect/>
            </a:stretch>
          </p:blipFill>
          <p:spPr>
            <a:xfrm>
              <a:off x="10179217" y="4593055"/>
              <a:ext cx="1286376" cy="683796"/>
            </a:xfrm>
            <a:prstGeom prst="rect">
              <a:avLst/>
            </a:prstGeom>
          </p:spPr>
        </p:pic>
      </p:grpSp>
      <p:sp>
        <p:nvSpPr>
          <p:cNvPr id="63" name="Google Shape;697;p20">
            <a:extLst>
              <a:ext uri="{FF2B5EF4-FFF2-40B4-BE49-F238E27FC236}">
                <a16:creationId xmlns:a16="http://schemas.microsoft.com/office/drawing/2014/main" id="{5B858DE3-32A2-49B5-ADBA-36B1436E97B4}"/>
              </a:ext>
            </a:extLst>
          </p:cNvPr>
          <p:cNvSpPr/>
          <p:nvPr/>
        </p:nvSpPr>
        <p:spPr>
          <a:xfrm>
            <a:off x="443179" y="5231643"/>
            <a:ext cx="11286595" cy="344414"/>
          </a:xfrm>
          <a:prstGeom prst="roundRect">
            <a:avLst/>
          </a:prstGeom>
          <a:solidFill>
            <a:schemeClr val="accent4"/>
          </a:solidFill>
          <a:ln>
            <a:solidFill>
              <a:schemeClr val="accent4"/>
            </a:solidFill>
          </a:ln>
        </p:spPr>
        <p:txBody>
          <a:bodyPr spcFirstLastPara="1" wrap="square" lIns="91425" tIns="45700" rIns="91425" bIns="45700" anchor="ctr" anchorCtr="0">
            <a:noAutofit/>
          </a:bodyPr>
          <a:lstStyle/>
          <a:p>
            <a:pPr algn="ctr">
              <a:buClr>
                <a:srgbClr val="000000"/>
              </a:buClr>
              <a:defRPr/>
            </a:pPr>
            <a:r>
              <a:rPr kumimoji="0" lang="en-CA" sz="18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sym typeface="Arial"/>
              </a:rPr>
              <a:t>Types of collaborative workpoints</a:t>
            </a:r>
          </a:p>
        </p:txBody>
      </p:sp>
      <p:sp>
        <p:nvSpPr>
          <p:cNvPr id="20" name="TextBox 19">
            <a:extLst>
              <a:ext uri="{FF2B5EF4-FFF2-40B4-BE49-F238E27FC236}">
                <a16:creationId xmlns:a16="http://schemas.microsoft.com/office/drawing/2014/main" id="{43216AC1-26EC-4F15-BA9B-573FD697D044}"/>
              </a:ext>
            </a:extLst>
          </p:cNvPr>
          <p:cNvSpPr txBox="1"/>
          <p:nvPr/>
        </p:nvSpPr>
        <p:spPr>
          <a:xfrm>
            <a:off x="3038670" y="5755687"/>
            <a:ext cx="9153330" cy="369332"/>
          </a:xfrm>
          <a:prstGeom prst="rect">
            <a:avLst/>
          </a:prstGeom>
          <a:solidFill>
            <a:schemeClr val="accent4"/>
          </a:solidFill>
        </p:spPr>
        <p:txBody>
          <a:bodyPr wrap="square" rtlCol="0">
            <a:spAutoFit/>
          </a:bodyPr>
          <a:lstStyle/>
          <a:p>
            <a:r>
              <a:rPr lang="en-CA" sz="1800" dirty="0">
                <a:latin typeface="Calibri" panose="020F0502020204030204" pitchFamily="34" charset="0"/>
                <a:ea typeface="Calibri" panose="020F0502020204030204" pitchFamily="34" charset="0"/>
                <a:cs typeface="Calibri" panose="020F0502020204030204" pitchFamily="34" charset="0"/>
              </a:rPr>
              <a:t>Confirm with the project team the workpoints that will be available in your future workspace</a:t>
            </a:r>
          </a:p>
        </p:txBody>
      </p:sp>
      <p:sp>
        <p:nvSpPr>
          <p:cNvPr id="58" name="Google Shape;684;p20">
            <a:extLst>
              <a:ext uri="{FF2B5EF4-FFF2-40B4-BE49-F238E27FC236}">
                <a16:creationId xmlns:a16="http://schemas.microsoft.com/office/drawing/2014/main" id="{DA70E052-E0E0-440D-AD37-4CDBA048628A}"/>
              </a:ext>
              <a:ext uri="{C183D7F6-B498-43B3-948B-1728B52AA6E4}">
                <adec:decorative xmlns:adec="http://schemas.microsoft.com/office/drawing/2017/decorative" val="1"/>
              </a:ext>
            </a:extLst>
          </p:cNvPr>
          <p:cNvSpPr/>
          <p:nvPr/>
        </p:nvSpPr>
        <p:spPr>
          <a:xfrm>
            <a:off x="459181" y="3589639"/>
            <a:ext cx="11261069" cy="1937515"/>
          </a:xfrm>
          <a:prstGeom prst="roundRect">
            <a:avLst>
              <a:gd name="adj" fmla="val 9254"/>
            </a:avLst>
          </a:prstGeom>
          <a:noFill/>
          <a:ln w="28575">
            <a:solidFill>
              <a:schemeClr val="accent4"/>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pic>
        <p:nvPicPr>
          <p:cNvPr id="65" name="Google Shape;720;p20">
            <a:extLst>
              <a:ext uri="{FF2B5EF4-FFF2-40B4-BE49-F238E27FC236}">
                <a16:creationId xmlns:a16="http://schemas.microsoft.com/office/drawing/2014/main" id="{366AC001-9005-427E-AF2F-905353029F7C}"/>
              </a:ext>
              <a:ext uri="{C183D7F6-B498-43B3-948B-1728B52AA6E4}">
                <adec:decorative xmlns:adec="http://schemas.microsoft.com/office/drawing/2017/decorative" val="1"/>
              </a:ext>
            </a:extLst>
          </p:cNvPr>
          <p:cNvPicPr preferRelativeResize="0"/>
          <p:nvPr/>
        </p:nvPicPr>
        <p:blipFill rotWithShape="1">
          <a:blip r:embed="rId16">
            <a:alphaModFix/>
          </a:blip>
          <a:srcRect/>
          <a:stretch/>
        </p:blipFill>
        <p:spPr>
          <a:xfrm>
            <a:off x="551607" y="5192141"/>
            <a:ext cx="449059" cy="449059"/>
          </a:xfrm>
          <a:prstGeom prst="rect">
            <a:avLst/>
          </a:prstGeom>
          <a:noFill/>
          <a:ln>
            <a:noFill/>
          </a:ln>
        </p:spPr>
      </p:pic>
      <p:pic>
        <p:nvPicPr>
          <p:cNvPr id="51" name="Google Shape;719;p20">
            <a:extLst>
              <a:ext uri="{FF2B5EF4-FFF2-40B4-BE49-F238E27FC236}">
                <a16:creationId xmlns:a16="http://schemas.microsoft.com/office/drawing/2014/main" id="{8457FD28-FB1E-1E62-1BBF-B30C3DAB51A3}"/>
              </a:ext>
              <a:ext uri="{C183D7F6-B498-43B3-948B-1728B52AA6E4}">
                <adec:decorative xmlns:adec="http://schemas.microsoft.com/office/drawing/2017/decorative" val="1"/>
              </a:ext>
            </a:extLst>
          </p:cNvPr>
          <p:cNvPicPr preferRelativeResize="0"/>
          <p:nvPr/>
        </p:nvPicPr>
        <p:blipFill rotWithShape="1">
          <a:blip r:embed="rId17">
            <a:alphaModFix/>
          </a:blip>
          <a:srcRect/>
          <a:stretch/>
        </p:blipFill>
        <p:spPr>
          <a:xfrm>
            <a:off x="511768" y="785891"/>
            <a:ext cx="339439" cy="339439"/>
          </a:xfrm>
          <a:prstGeom prst="rect">
            <a:avLst/>
          </a:prstGeom>
          <a:noFill/>
          <a:ln>
            <a:noFill/>
          </a:ln>
        </p:spPr>
      </p:pic>
    </p:spTree>
    <p:extLst>
      <p:ext uri="{BB962C8B-B14F-4D97-AF65-F5344CB8AC3E}">
        <p14:creationId xmlns:p14="http://schemas.microsoft.com/office/powerpoint/2010/main" val="101268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B27679-9309-2212-2F8D-BC33B36B7E86}"/>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19615" y="167821"/>
            <a:ext cx="11654569" cy="835027"/>
          </a:xfrm>
        </p:spPr>
        <p:txBody>
          <a:bodyPr>
            <a:noAutofit/>
          </a:bodyPr>
          <a:lstStyle/>
          <a:p>
            <a:r>
              <a:rPr lang="en-CA" sz="2400" dirty="0">
                <a:solidFill>
                  <a:schemeClr val="bg1"/>
                </a:solidFill>
                <a:latin typeface="Arial"/>
                <a:cs typeface="Arial"/>
              </a:rPr>
              <a:t>A GCworkplace is functionally zoned to support a variety of work activities</a:t>
            </a:r>
            <a:br>
              <a:rPr lang="en-CA" sz="2400" dirty="0">
                <a:solidFill>
                  <a:schemeClr val="bg1"/>
                </a:solidFill>
              </a:rPr>
            </a:br>
            <a:endParaRPr lang="en-CA" sz="2400" dirty="0">
              <a:solidFill>
                <a:schemeClr val="bg1"/>
              </a:solidFill>
            </a:endParaRPr>
          </a:p>
        </p:txBody>
      </p:sp>
      <p:grpSp>
        <p:nvGrpSpPr>
          <p:cNvPr id="3" name="Group 2" descr="A picture of a floor plan">
            <a:extLst>
              <a:ext uri="{FF2B5EF4-FFF2-40B4-BE49-F238E27FC236}">
                <a16:creationId xmlns:a16="http://schemas.microsoft.com/office/drawing/2014/main" id="{9F52872E-4A55-FA46-EC85-69D4A0FBB92C}"/>
              </a:ext>
            </a:extLst>
          </p:cNvPr>
          <p:cNvGrpSpPr/>
          <p:nvPr/>
        </p:nvGrpSpPr>
        <p:grpSpPr>
          <a:xfrm>
            <a:off x="516905" y="1960257"/>
            <a:ext cx="5289091" cy="3605911"/>
            <a:chOff x="516905" y="1960257"/>
            <a:chExt cx="5289091" cy="3605911"/>
          </a:xfrm>
        </p:grpSpPr>
        <p:pic>
          <p:nvPicPr>
            <p:cNvPr id="5" name="Picture 4"/>
            <p:cNvPicPr>
              <a:picLocks noChangeAspect="1"/>
            </p:cNvPicPr>
            <p:nvPr/>
          </p:nvPicPr>
          <p:blipFill rotWithShape="1">
            <a:blip r:embed="rId3">
              <a:grayscl/>
              <a:extLst>
                <a:ext uri="{28A0092B-C50C-407E-A947-70E740481C1C}">
                  <a14:useLocalDpi xmlns:a14="http://schemas.microsoft.com/office/drawing/2010/main" val="0"/>
                </a:ext>
              </a:extLst>
            </a:blip>
            <a:srcRect l="2102" r="4456"/>
            <a:stretch/>
          </p:blipFill>
          <p:spPr>
            <a:xfrm>
              <a:off x="516905" y="1960257"/>
              <a:ext cx="5289091" cy="3605911"/>
            </a:xfrm>
            <a:prstGeom prst="rect">
              <a:avLst/>
            </a:prstGeom>
          </p:spPr>
        </p:pic>
        <p:sp>
          <p:nvSpPr>
            <p:cNvPr id="11" name="Oval 10"/>
            <p:cNvSpPr/>
            <p:nvPr/>
          </p:nvSpPr>
          <p:spPr>
            <a:xfrm>
              <a:off x="1357517" y="2272683"/>
              <a:ext cx="568938" cy="568938"/>
            </a:xfrm>
            <a:prstGeom prst="ellipse">
              <a:avLst/>
            </a:prstGeom>
            <a:solidFill>
              <a:schemeClr val="accent5">
                <a:alpha val="60000"/>
              </a:schemeClr>
            </a:solidFill>
            <a:ln w="19050">
              <a:solidFill>
                <a:srgbClr val="4D79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4535723" y="3188179"/>
              <a:ext cx="568938" cy="568938"/>
            </a:xfrm>
            <a:prstGeom prst="ellipse">
              <a:avLst/>
            </a:prstGeom>
            <a:solidFill>
              <a:srgbClr val="FFFF00">
                <a:alpha val="50196"/>
              </a:srgb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2893354" y="4458015"/>
              <a:ext cx="568938" cy="568938"/>
            </a:xfrm>
            <a:prstGeom prst="ellipse">
              <a:avLst/>
            </a:prstGeom>
            <a:solidFill>
              <a:schemeClr val="accent1">
                <a:alpha val="60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0" name="TextBox 9"/>
          <p:cNvSpPr txBox="1"/>
          <p:nvPr/>
        </p:nvSpPr>
        <p:spPr>
          <a:xfrm>
            <a:off x="6776877" y="1767740"/>
            <a:ext cx="4506024" cy="3954929"/>
          </a:xfrm>
          <a:prstGeom prst="rect">
            <a:avLst/>
          </a:prstGeom>
          <a:noFill/>
        </p:spPr>
        <p:txBody>
          <a:bodyPr wrap="square" rtlCol="0">
            <a:spAutoFit/>
          </a:bodyPr>
          <a:lstStyle/>
          <a:p>
            <a:r>
              <a:rPr lang="en-CA" sz="1400" dirty="0">
                <a:latin typeface="Calibri" panose="020F0502020204030204" pitchFamily="34" charset="0"/>
                <a:ea typeface="Calibri" panose="020F0502020204030204" pitchFamily="34" charset="0"/>
                <a:cs typeface="Calibri" panose="020F0502020204030204" pitchFamily="34" charset="0"/>
              </a:rPr>
              <a:t>A </a:t>
            </a:r>
            <a:r>
              <a:rPr lang="en-CA" sz="1400" b="1" dirty="0">
                <a:latin typeface="Calibri" panose="020F0502020204030204" pitchFamily="34" charset="0"/>
                <a:ea typeface="Calibri" panose="020F0502020204030204" pitchFamily="34" charset="0"/>
                <a:cs typeface="Calibri" panose="020F0502020204030204" pitchFamily="34" charset="0"/>
              </a:rPr>
              <a:t>quiet zone </a:t>
            </a:r>
            <a:r>
              <a:rPr lang="en-CA" sz="1400" dirty="0">
                <a:latin typeface="Calibri" panose="020F0502020204030204" pitchFamily="34" charset="0"/>
                <a:ea typeface="Calibri" panose="020F0502020204030204" pitchFamily="34" charset="0"/>
                <a:cs typeface="Calibri" panose="020F0502020204030204" pitchFamily="34" charset="0"/>
              </a:rPr>
              <a:t>includes open, semi-enclosed, and enclosed individual workpoints. In this zone, the intent is to encourage individual </a:t>
            </a:r>
            <a:r>
              <a:rPr lang="en-CA" sz="1600" dirty="0">
                <a:latin typeface="Calibri" panose="020F0502020204030204" pitchFamily="34" charset="0"/>
                <a:ea typeface="Calibri" panose="020F0502020204030204" pitchFamily="34" charset="0"/>
                <a:cs typeface="Calibri" panose="020F0502020204030204" pitchFamily="34" charset="0"/>
              </a:rPr>
              <a:t>focus</a:t>
            </a:r>
            <a:r>
              <a:rPr lang="en-CA" sz="1400" dirty="0">
                <a:latin typeface="Calibri" panose="020F0502020204030204" pitchFamily="34" charset="0"/>
                <a:ea typeface="Calibri" panose="020F0502020204030204" pitchFamily="34" charset="0"/>
                <a:cs typeface="Calibri" panose="020F0502020204030204" pitchFamily="34" charset="0"/>
              </a:rPr>
              <a:t> work and to support the need for quiet or private spaces.</a:t>
            </a:r>
          </a:p>
          <a:p>
            <a:endParaRPr lang="en-CA" sz="1400" dirty="0">
              <a:latin typeface="Calibri" panose="020F0502020204030204" pitchFamily="34" charset="0"/>
              <a:ea typeface="Calibri" panose="020F0502020204030204" pitchFamily="34" charset="0"/>
              <a:cs typeface="Calibri" panose="020F0502020204030204" pitchFamily="34" charset="0"/>
            </a:endParaRPr>
          </a:p>
          <a:p>
            <a:endParaRPr lang="en-CA" sz="1400" dirty="0">
              <a:latin typeface="Calibri" panose="020F0502020204030204" pitchFamily="34" charset="0"/>
              <a:ea typeface="Calibri" panose="020F0502020204030204" pitchFamily="34" charset="0"/>
              <a:cs typeface="Calibri" panose="020F0502020204030204" pitchFamily="34" charset="0"/>
            </a:endParaRPr>
          </a:p>
          <a:p>
            <a:r>
              <a:rPr lang="en-CA" sz="1400" dirty="0">
                <a:latin typeface="Calibri" panose="020F0502020204030204" pitchFamily="34" charset="0"/>
                <a:ea typeface="Calibri" panose="020F0502020204030204" pitchFamily="34" charset="0"/>
                <a:cs typeface="Calibri" panose="020F0502020204030204" pitchFamily="34" charset="0"/>
              </a:rPr>
              <a:t>In an </a:t>
            </a:r>
            <a:r>
              <a:rPr lang="en-CA" sz="1400" b="1" dirty="0">
                <a:latin typeface="Calibri" panose="020F0502020204030204" pitchFamily="34" charset="0"/>
                <a:ea typeface="Calibri" panose="020F0502020204030204" pitchFamily="34" charset="0"/>
                <a:cs typeface="Calibri" panose="020F0502020204030204" pitchFamily="34" charset="0"/>
              </a:rPr>
              <a:t>interactive zone</a:t>
            </a:r>
            <a:r>
              <a:rPr lang="en-CA" sz="1400" dirty="0">
                <a:latin typeface="Calibri" panose="020F0502020204030204" pitchFamily="34" charset="0"/>
                <a:ea typeface="Calibri" panose="020F0502020204030204" pitchFamily="34" charset="0"/>
                <a:cs typeface="Calibri" panose="020F0502020204030204" pitchFamily="34" charset="0"/>
              </a:rPr>
              <a:t>, socialization and group collaboration is promoted and strongly encouraged. Providing a variety of group workpoints, and locating these activities away from the quiet zone.</a:t>
            </a:r>
          </a:p>
          <a:p>
            <a:endParaRPr lang="en-CA" sz="1400" dirty="0">
              <a:latin typeface="Calibri" panose="020F0502020204030204" pitchFamily="34" charset="0"/>
              <a:ea typeface="Calibri" panose="020F0502020204030204" pitchFamily="34" charset="0"/>
              <a:cs typeface="Calibri" panose="020F0502020204030204" pitchFamily="34" charset="0"/>
            </a:endParaRPr>
          </a:p>
          <a:p>
            <a:endParaRPr lang="en-CA" sz="1400" dirty="0">
              <a:latin typeface="Calibri" panose="020F0502020204030204" pitchFamily="34" charset="0"/>
              <a:ea typeface="Calibri" panose="020F0502020204030204" pitchFamily="34" charset="0"/>
              <a:cs typeface="Calibri" panose="020F0502020204030204" pitchFamily="34" charset="0"/>
            </a:endParaRPr>
          </a:p>
          <a:p>
            <a:r>
              <a:rPr lang="en-CA" sz="1400" dirty="0">
                <a:latin typeface="Calibri" panose="020F0502020204030204" pitchFamily="34" charset="0"/>
                <a:ea typeface="Calibri" panose="020F0502020204030204" pitchFamily="34" charset="0"/>
                <a:cs typeface="Calibri" panose="020F0502020204030204" pitchFamily="34" charset="0"/>
              </a:rPr>
              <a:t>A </a:t>
            </a:r>
            <a:r>
              <a:rPr lang="en-CA" sz="1400" b="1" dirty="0">
                <a:latin typeface="Calibri" panose="020F0502020204030204" pitchFamily="34" charset="0"/>
                <a:ea typeface="Calibri" panose="020F0502020204030204" pitchFamily="34" charset="0"/>
                <a:cs typeface="Calibri" panose="020F0502020204030204" pitchFamily="34" charset="0"/>
              </a:rPr>
              <a:t>transitional zone </a:t>
            </a:r>
            <a:r>
              <a:rPr lang="en-CA" sz="1400" dirty="0">
                <a:latin typeface="Calibri" panose="020F0502020204030204" pitchFamily="34" charset="0"/>
                <a:ea typeface="Calibri" panose="020F0502020204030204" pitchFamily="34" charset="0"/>
                <a:cs typeface="Calibri" panose="020F0502020204030204" pitchFamily="34" charset="0"/>
              </a:rPr>
              <a:t>includes a variety of open and enclosed spaces where less intense concentration is supported. The transitional zone may include open individual and group workpoints, semi-enclosed collaboration, and support spaces such as lockers or shared equipment areas.  </a:t>
            </a:r>
          </a:p>
          <a:p>
            <a:endParaRPr lang="en-CA" sz="11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E4CD279-01A2-4DF9-B0DF-9F3C377CD602}"/>
              </a:ext>
            </a:extLst>
          </p:cNvPr>
          <p:cNvSpPr txBox="1"/>
          <p:nvPr/>
        </p:nvSpPr>
        <p:spPr>
          <a:xfrm>
            <a:off x="2893354" y="5757783"/>
            <a:ext cx="9298646" cy="369332"/>
          </a:xfrm>
          <a:prstGeom prst="rect">
            <a:avLst/>
          </a:prstGeom>
          <a:solidFill>
            <a:schemeClr val="accent4"/>
          </a:solidFill>
        </p:spPr>
        <p:txBody>
          <a:bodyPr wrap="square">
            <a:spAutoFit/>
          </a:bodyPr>
          <a:lstStyle/>
          <a:p>
            <a:pPr algn="ct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Consider replacing the sample floorplan with your floorplan and adjusting the zoning accordingly</a:t>
            </a:r>
          </a:p>
        </p:txBody>
      </p:sp>
      <p:cxnSp>
        <p:nvCxnSpPr>
          <p:cNvPr id="13" name="Straight Connector 12">
            <a:extLst>
              <a:ext uri="{C183D7F6-B498-43B3-948B-1728B52AA6E4}">
                <adec:decorative xmlns:adec="http://schemas.microsoft.com/office/drawing/2017/decorative" val="1"/>
              </a:ext>
            </a:extLst>
          </p:cNvPr>
          <p:cNvCxnSpPr>
            <a:stCxn id="11" idx="6"/>
          </p:cNvCxnSpPr>
          <p:nvPr/>
        </p:nvCxnSpPr>
        <p:spPr>
          <a:xfrm flipV="1">
            <a:off x="1926455" y="2547891"/>
            <a:ext cx="4675494" cy="9261"/>
          </a:xfrm>
          <a:prstGeom prst="line">
            <a:avLst/>
          </a:prstGeom>
          <a:ln w="19050">
            <a:solidFill>
              <a:srgbClr val="4D799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C183D7F6-B498-43B3-948B-1728B52AA6E4}">
                <adec:decorative xmlns:adec="http://schemas.microsoft.com/office/drawing/2017/decorative" val="1"/>
              </a:ext>
            </a:extLst>
          </p:cNvPr>
          <p:cNvCxnSpPr>
            <a:stCxn id="15" idx="6"/>
          </p:cNvCxnSpPr>
          <p:nvPr/>
        </p:nvCxnSpPr>
        <p:spPr>
          <a:xfrm>
            <a:off x="5104661" y="3472648"/>
            <a:ext cx="1497288"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C183D7F6-B498-43B3-948B-1728B52AA6E4}">
                <adec:decorative xmlns:adec="http://schemas.microsoft.com/office/drawing/2017/decorative" val="1"/>
              </a:ext>
            </a:extLst>
          </p:cNvPr>
          <p:cNvCxnSpPr>
            <a:stCxn id="17" idx="6"/>
          </p:cNvCxnSpPr>
          <p:nvPr/>
        </p:nvCxnSpPr>
        <p:spPr>
          <a:xfrm>
            <a:off x="3462292" y="4742484"/>
            <a:ext cx="3139657"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069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p:txBody>
          <a:bodyPr>
            <a:normAutofit/>
          </a:bodyPr>
          <a:lstStyle/>
          <a:p>
            <a:r>
              <a:rPr lang="en-CA" sz="3200" dirty="0">
                <a:solidFill>
                  <a:schemeClr val="accent5"/>
                </a:solidFill>
              </a:rPr>
              <a:t>How to use this document</a:t>
            </a:r>
          </a:p>
        </p:txBody>
      </p:sp>
      <p:sp>
        <p:nvSpPr>
          <p:cNvPr id="8" name="TextBox 7">
            <a:extLst>
              <a:ext uri="{FF2B5EF4-FFF2-40B4-BE49-F238E27FC236}">
                <a16:creationId xmlns:a16="http://schemas.microsoft.com/office/drawing/2014/main" id="{91A2A716-9D92-4C68-9E95-4AD4BFFFFCD1}"/>
              </a:ext>
            </a:extLst>
          </p:cNvPr>
          <p:cNvSpPr txBox="1"/>
          <p:nvPr/>
        </p:nvSpPr>
        <p:spPr>
          <a:xfrm>
            <a:off x="3685712" y="129898"/>
            <a:ext cx="5267218" cy="400110"/>
          </a:xfrm>
          <a:prstGeom prst="rect">
            <a:avLst/>
          </a:prstGeom>
          <a:noFill/>
        </p:spPr>
        <p:txBody>
          <a:bodyPr wrap="square">
            <a:spAutoFit/>
          </a:bodyPr>
          <a:lstStyle/>
          <a:p>
            <a:r>
              <a:rPr lang="en-US" sz="2000" b="1" dirty="0">
                <a:solidFill>
                  <a:srgbClr val="FF0000"/>
                </a:solidFill>
                <a:latin typeface="Calibri Light" panose="020F0302020204030204" pitchFamily="34" charset="0"/>
                <a:cs typeface="Calibri Light" panose="020F0302020204030204" pitchFamily="34" charset="0"/>
              </a:rPr>
              <a:t>Instructions – Remove this page before using</a:t>
            </a:r>
          </a:p>
        </p:txBody>
      </p:sp>
      <p:sp>
        <p:nvSpPr>
          <p:cNvPr id="3" name="TextBox 2">
            <a:extLst>
              <a:ext uri="{FF2B5EF4-FFF2-40B4-BE49-F238E27FC236}">
                <a16:creationId xmlns:a16="http://schemas.microsoft.com/office/drawing/2014/main" id="{E686B431-49F9-44B2-BE29-31394E5A782F}"/>
              </a:ext>
            </a:extLst>
          </p:cNvPr>
          <p:cNvSpPr txBox="1"/>
          <p:nvPr/>
        </p:nvSpPr>
        <p:spPr>
          <a:xfrm>
            <a:off x="600364" y="1427594"/>
            <a:ext cx="10914740" cy="584775"/>
          </a:xfrm>
          <a:prstGeom prst="rect">
            <a:avLst/>
          </a:prstGeom>
          <a:noFill/>
        </p:spPr>
        <p:txBody>
          <a:bodyPr wrap="square" rtlCol="0">
            <a:spAutoFit/>
          </a:bodyPr>
          <a:lstStyle/>
          <a:p>
            <a:r>
              <a:rPr lang="en-CA" sz="1600" dirty="0">
                <a:latin typeface="Calibri Light" panose="020F0302020204030204" pitchFamily="34" charset="0"/>
                <a:cs typeface="Calibri Light" panose="020F0302020204030204" pitchFamily="34" charset="0"/>
              </a:rPr>
              <a:t>This presentation template can be use for the pre-opening Q&amp;A session to provide employees with information on the opening of the new workplace including the design and amenities.</a:t>
            </a:r>
          </a:p>
        </p:txBody>
      </p:sp>
      <p:sp>
        <p:nvSpPr>
          <p:cNvPr id="7" name="TextBox 6">
            <a:extLst>
              <a:ext uri="{FF2B5EF4-FFF2-40B4-BE49-F238E27FC236}">
                <a16:creationId xmlns:a16="http://schemas.microsoft.com/office/drawing/2014/main" id="{D60834E1-6FD0-4E98-AC41-C1A5A7A514BF}"/>
              </a:ext>
            </a:extLst>
          </p:cNvPr>
          <p:cNvSpPr txBox="1"/>
          <p:nvPr/>
        </p:nvSpPr>
        <p:spPr>
          <a:xfrm>
            <a:off x="600364" y="2054075"/>
            <a:ext cx="11437914" cy="3539430"/>
          </a:xfrm>
          <a:prstGeom prst="rect">
            <a:avLst/>
          </a:prstGeom>
          <a:noFill/>
        </p:spPr>
        <p:txBody>
          <a:bodyPr wrap="square" rtlCol="0">
            <a:spAutoFit/>
          </a:bodyPr>
          <a:lstStyle/>
          <a:p>
            <a:pPr marL="457200" indent="-457200">
              <a:buFont typeface="+mj-lt"/>
              <a:buAutoNum type="arabicPeriod"/>
            </a:pPr>
            <a:r>
              <a:rPr lang="en-CA" sz="1600" dirty="0">
                <a:latin typeface="Calibri Light" panose="020F0302020204030204" pitchFamily="34" charset="0"/>
                <a:cs typeface="Calibri Light" panose="020F0302020204030204" pitchFamily="34" charset="0"/>
              </a:rPr>
              <a:t>This document is to be used after the </a:t>
            </a:r>
            <a:r>
              <a:rPr lang="en-CA" sz="1600" b="1" dirty="0">
                <a:latin typeface="Calibri Light" panose="020F0302020204030204" pitchFamily="34" charset="0"/>
                <a:cs typeface="Calibri Light" panose="020F0302020204030204" pitchFamily="34" charset="0"/>
              </a:rPr>
              <a:t>opening</a:t>
            </a:r>
            <a:r>
              <a:rPr lang="en-CA" sz="1600" dirty="0">
                <a:latin typeface="Calibri Light" panose="020F0302020204030204" pitchFamily="34" charset="0"/>
                <a:cs typeface="Calibri Light" panose="020F0302020204030204" pitchFamily="34" charset="0"/>
              </a:rPr>
              <a:t> </a:t>
            </a:r>
            <a:r>
              <a:rPr lang="en-CA" sz="1600" b="1" dirty="0">
                <a:latin typeface="Calibri Light" panose="020F0302020204030204" pitchFamily="34" charset="0"/>
                <a:cs typeface="Calibri Light" panose="020F0302020204030204" pitchFamily="34" charset="0"/>
              </a:rPr>
              <a:t>has been announced </a:t>
            </a:r>
            <a:r>
              <a:rPr lang="en-CA" sz="1600" dirty="0">
                <a:latin typeface="Calibri Light" panose="020F0302020204030204" pitchFamily="34" charset="0"/>
                <a:cs typeface="Calibri Light" panose="020F0302020204030204" pitchFamily="34" charset="0"/>
              </a:rPr>
              <a:t>to employees and </a:t>
            </a:r>
            <a:r>
              <a:rPr lang="en-CA" sz="1600" b="1" dirty="0">
                <a:latin typeface="Calibri Light" panose="020F0302020204030204" pitchFamily="34" charset="0"/>
                <a:cs typeface="Calibri Light" panose="020F0302020204030204" pitchFamily="34" charset="0"/>
              </a:rPr>
              <a:t>before the opening week</a:t>
            </a:r>
            <a:r>
              <a:rPr lang="en-CA" sz="1600" dirty="0">
                <a:latin typeface="Calibri Light" panose="020F0302020204030204" pitchFamily="34" charset="0"/>
                <a:cs typeface="Calibri Light" panose="020F0302020204030204" pitchFamily="34" charset="0"/>
              </a:rPr>
              <a:t>.</a:t>
            </a:r>
          </a:p>
          <a:p>
            <a:pPr marL="457200" indent="-457200">
              <a:buFont typeface="+mj-lt"/>
              <a:buAutoNum type="arabicPeriod"/>
            </a:pPr>
            <a:r>
              <a:rPr lang="en-CA" sz="1600" dirty="0">
                <a:latin typeface="Calibri Light" panose="020F0302020204030204" pitchFamily="34" charset="0"/>
                <a:cs typeface="Calibri Light" panose="020F0302020204030204" pitchFamily="34" charset="0"/>
              </a:rPr>
              <a:t>The session should be hosted by the Project Sponsor along with the Integrated project team and the change manager. It is important to have representatives from IM, IT, Security, OSH and HR to this session to respond to employees’ specific questions.  </a:t>
            </a:r>
          </a:p>
          <a:p>
            <a:pPr marL="457200" indent="-457200">
              <a:buFont typeface="+mj-lt"/>
              <a:buAutoNum type="arabicPeriod"/>
            </a:pPr>
            <a:r>
              <a:rPr lang="en-CA" sz="1600" dirty="0">
                <a:latin typeface="Calibri Light" panose="020F0302020204030204" pitchFamily="34" charset="0"/>
                <a:cs typeface="Calibri Light" panose="020F0302020204030204" pitchFamily="34" charset="0"/>
              </a:rPr>
              <a:t>Proposed agenda for this one hour session:</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Introduction (5 min)</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What we have achieved so far (5 min)</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What to expect (2 min)</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Sneak peak at our new workplace (10 min)</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Next activities and how to get ready (5 min)</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Q&amp;A (30min)</a:t>
            </a:r>
          </a:p>
          <a:p>
            <a:pPr marL="914400" lvl="1" indent="-457200">
              <a:buFont typeface="Arial" panose="020B0604020202020204" pitchFamily="34" charset="0"/>
              <a:buChar char="•"/>
            </a:pPr>
            <a:r>
              <a:rPr lang="en-CA" sz="1600" dirty="0">
                <a:latin typeface="Calibri Light" panose="020F0302020204030204" pitchFamily="34" charset="0"/>
                <a:cs typeface="Calibri Light" panose="020F0302020204030204" pitchFamily="34" charset="0"/>
              </a:rPr>
              <a:t>Thank you (3 min)</a:t>
            </a:r>
          </a:p>
          <a:p>
            <a:pPr marL="342900" indent="-342900">
              <a:buFont typeface="+mj-lt"/>
              <a:buAutoNum type="arabicPeriod"/>
            </a:pPr>
            <a:r>
              <a:rPr lang="en-CA" sz="1600" dirty="0">
                <a:latin typeface="Calibri Light" panose="020F0302020204030204" pitchFamily="34" charset="0"/>
                <a:cs typeface="Calibri Light" panose="020F0302020204030204" pitchFamily="34" charset="0"/>
              </a:rPr>
              <a:t>On most slides, we are proposing content </a:t>
            </a:r>
            <a:r>
              <a:rPr lang="en-CA" sz="1600" dirty="0">
                <a:highlight>
                  <a:srgbClr val="F2A920"/>
                </a:highlight>
                <a:latin typeface="Calibri Light" panose="020F0302020204030204" pitchFamily="34" charset="0"/>
                <a:cs typeface="Calibri Light" panose="020F0302020204030204" pitchFamily="34" charset="0"/>
              </a:rPr>
              <a:t>highlighted in yellow</a:t>
            </a:r>
            <a:r>
              <a:rPr lang="en-CA" sz="1600" dirty="0">
                <a:latin typeface="Calibri Light" panose="020F0302020204030204" pitchFamily="34" charset="0"/>
                <a:cs typeface="Calibri Light" panose="020F0302020204030204" pitchFamily="34" charset="0"/>
              </a:rPr>
              <a:t>. Please do not hesitate to adapt to your reality. </a:t>
            </a:r>
          </a:p>
          <a:p>
            <a:pPr marL="342900" indent="-342900">
              <a:buFont typeface="+mj-lt"/>
              <a:buAutoNum type="arabicPeriod"/>
            </a:pPr>
            <a:r>
              <a:rPr lang="en-CA" sz="1600" dirty="0">
                <a:latin typeface="Calibri Light" panose="020F0302020204030204" pitchFamily="34" charset="0"/>
                <a:cs typeface="Calibri Light" panose="020F0302020204030204" pitchFamily="34" charset="0"/>
              </a:rPr>
              <a:t>In the Annex, you will find generic slides on GCworkplace design, Activity-based working and workpoints. If you feel that it would be beneficial to reinforce some of those key concepts, do not hesitate to use these slides.  </a:t>
            </a:r>
            <a:endParaRPr lang="en-CA" sz="1600" dirty="0">
              <a:latin typeface="+mn-lt"/>
            </a:endParaRPr>
          </a:p>
        </p:txBody>
      </p:sp>
      <p:sp>
        <p:nvSpPr>
          <p:cNvPr id="4" name="TextBox 3">
            <a:extLst>
              <a:ext uri="{FF2B5EF4-FFF2-40B4-BE49-F238E27FC236}">
                <a16:creationId xmlns:a16="http://schemas.microsoft.com/office/drawing/2014/main" id="{CAF03CE4-64E1-F860-C5B8-94766FC58475}"/>
              </a:ext>
            </a:extLst>
          </p:cNvPr>
          <p:cNvSpPr txBox="1"/>
          <p:nvPr/>
        </p:nvSpPr>
        <p:spPr>
          <a:xfrm>
            <a:off x="432170" y="5983973"/>
            <a:ext cx="5407315" cy="276999"/>
          </a:xfrm>
          <a:prstGeom prst="rect">
            <a:avLst/>
          </a:prstGeom>
          <a:noFill/>
        </p:spPr>
        <p:txBody>
          <a:bodyPr wrap="square">
            <a:spAutoFit/>
          </a:bodyPr>
          <a:lstStyle/>
          <a:p>
            <a:r>
              <a:rPr lang="en-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hlinkClick r:id="rId2"/>
              </a:rPr>
              <a:t>FR version</a:t>
            </a:r>
            <a:endParaRPr lang="en-CA" sz="1200"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5262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B25A3F-F307-2876-2EE7-FA0534138220}"/>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067" y="95164"/>
            <a:ext cx="11243602" cy="513511"/>
          </a:xfrm>
          <a:ln>
            <a:noFill/>
          </a:ln>
        </p:spPr>
        <p:txBody>
          <a:bodyPr>
            <a:normAutofit fontScale="90000"/>
          </a:bodyPr>
          <a:lstStyle/>
          <a:p>
            <a:r>
              <a:rPr lang="en-CA" sz="3200" dirty="0">
                <a:solidFill>
                  <a:schemeClr val="bg1"/>
                </a:solidFill>
                <a:latin typeface="Arial"/>
                <a:cs typeface="Arial"/>
              </a:rPr>
              <a:t>Different ways of working</a:t>
            </a:r>
          </a:p>
        </p:txBody>
      </p:sp>
      <p:sp>
        <p:nvSpPr>
          <p:cNvPr id="7" name="TextBox 6"/>
          <p:cNvSpPr txBox="1"/>
          <p:nvPr/>
        </p:nvSpPr>
        <p:spPr>
          <a:xfrm>
            <a:off x="1255341" y="1064034"/>
            <a:ext cx="9969396" cy="369332"/>
          </a:xfrm>
          <a:prstGeom prst="rect">
            <a:avLst/>
          </a:prstGeom>
          <a:noFill/>
        </p:spPr>
        <p:txBody>
          <a:bodyPr wrap="none" rtlCol="0">
            <a:spAutoFit/>
          </a:bodyPr>
          <a:lstStyle/>
          <a:p>
            <a:r>
              <a:rPr lang="en-US" sz="1800" dirty="0">
                <a:latin typeface="+mn-lt"/>
                <a:ea typeface="Calibri" panose="020F0502020204030204" pitchFamily="34" charset="0"/>
                <a:cs typeface="Calibri" panose="020F0502020204030204" pitchFamily="34" charset="0"/>
              </a:rPr>
              <a:t>Although we all work on the same team, with similar jobs, we all have </a:t>
            </a:r>
            <a:r>
              <a:rPr lang="en-US" sz="1800" b="1" dirty="0">
                <a:latin typeface="+mn-lt"/>
                <a:ea typeface="Calibri" panose="020F0502020204030204" pitchFamily="34" charset="0"/>
                <a:cs typeface="Calibri" panose="020F0502020204030204" pitchFamily="34" charset="0"/>
              </a:rPr>
              <a:t>different working styles.</a:t>
            </a:r>
            <a:endParaRPr lang="en-CA" sz="1800" b="1" dirty="0">
              <a:latin typeface="+mn-lt"/>
              <a:ea typeface="Calibri" panose="020F0502020204030204" pitchFamily="34" charset="0"/>
              <a:cs typeface="Calibri" panose="020F0502020204030204" pitchFamily="34" charset="0"/>
            </a:endParaRPr>
          </a:p>
        </p:txBody>
      </p:sp>
      <p:sp>
        <p:nvSpPr>
          <p:cNvPr id="8" name="TextBox 7"/>
          <p:cNvSpPr txBox="1"/>
          <p:nvPr/>
        </p:nvSpPr>
        <p:spPr>
          <a:xfrm>
            <a:off x="2788790" y="1491099"/>
            <a:ext cx="6028253" cy="369332"/>
          </a:xfrm>
          <a:prstGeom prst="rect">
            <a:avLst/>
          </a:prstGeom>
          <a:noFill/>
        </p:spPr>
        <p:txBody>
          <a:bodyPr wrap="none" rtlCol="0">
            <a:spAutoFit/>
          </a:bodyPr>
          <a:lstStyle/>
          <a:p>
            <a:r>
              <a:rPr lang="en-US" sz="1800" dirty="0">
                <a:latin typeface="+mn-lt"/>
                <a:ea typeface="Calibri" panose="020F0502020204030204" pitchFamily="34" charset="0"/>
                <a:cs typeface="Calibri" panose="020F0502020204030204" pitchFamily="34" charset="0"/>
              </a:rPr>
              <a:t>There’s no </a:t>
            </a:r>
            <a:r>
              <a:rPr lang="en-US" sz="1800" b="1" dirty="0">
                <a:latin typeface="+mn-lt"/>
                <a:ea typeface="Calibri" panose="020F0502020204030204" pitchFamily="34" charset="0"/>
                <a:cs typeface="Calibri" panose="020F0502020204030204" pitchFamily="34" charset="0"/>
              </a:rPr>
              <a:t>WRONG</a:t>
            </a:r>
            <a:r>
              <a:rPr lang="en-US" sz="1800" dirty="0">
                <a:latin typeface="+mn-lt"/>
                <a:ea typeface="Calibri" panose="020F0502020204030204" pitchFamily="34" charset="0"/>
                <a:cs typeface="Calibri" panose="020F0502020204030204" pitchFamily="34" charset="0"/>
              </a:rPr>
              <a:t> way to work, just </a:t>
            </a:r>
            <a:r>
              <a:rPr lang="en-US" sz="1800" b="1" dirty="0">
                <a:solidFill>
                  <a:schemeClr val="accent1">
                    <a:lumMod val="75000"/>
                  </a:schemeClr>
                </a:solidFill>
                <a:latin typeface="+mn-lt"/>
                <a:ea typeface="Calibri" panose="020F0502020204030204" pitchFamily="34" charset="0"/>
                <a:cs typeface="Calibri" panose="020F0502020204030204" pitchFamily="34" charset="0"/>
              </a:rPr>
              <a:t>DIFFERENT</a:t>
            </a:r>
            <a:r>
              <a:rPr lang="en-US" sz="1800" dirty="0">
                <a:solidFill>
                  <a:schemeClr val="accent1">
                    <a:lumMod val="75000"/>
                  </a:schemeClr>
                </a:solidFill>
                <a:latin typeface="+mn-lt"/>
                <a:ea typeface="Calibri" panose="020F0502020204030204" pitchFamily="34" charset="0"/>
                <a:cs typeface="Calibri" panose="020F0502020204030204" pitchFamily="34" charset="0"/>
              </a:rPr>
              <a:t> </a:t>
            </a:r>
            <a:r>
              <a:rPr lang="en-US" sz="1800" dirty="0">
                <a:latin typeface="+mn-lt"/>
                <a:ea typeface="Calibri" panose="020F0502020204030204" pitchFamily="34" charset="0"/>
                <a:cs typeface="Calibri" panose="020F0502020204030204" pitchFamily="34" charset="0"/>
              </a:rPr>
              <a:t>ways.</a:t>
            </a:r>
            <a:endParaRPr lang="en-CA" sz="1800" dirty="0">
              <a:latin typeface="+mn-lt"/>
              <a:ea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25F42E4F-63CA-46C1-8FC8-DDC6D3CE2B76}"/>
              </a:ext>
            </a:extLst>
          </p:cNvPr>
          <p:cNvSpPr>
            <a:spLocks/>
          </p:cNvSpPr>
          <p:nvPr/>
        </p:nvSpPr>
        <p:spPr bwMode="auto">
          <a:xfrm>
            <a:off x="1445264"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4">
              <a:lumMod val="75000"/>
            </a:schemeClr>
          </a:solidFill>
          <a:ln>
            <a:noFill/>
          </a:ln>
        </p:spPr>
        <p:txBody>
          <a:bodyPr vert="horz" wrap="square" lIns="365760" tIns="274320" rIns="91440" bIns="54864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i="1" dirty="0">
                <a:latin typeface="Comic Sans MS" panose="030F0702030302020204" pitchFamily="66" charset="0"/>
              </a:rPr>
              <a:t>I work best when I’m collaborating with my team.</a:t>
            </a:r>
          </a:p>
        </p:txBody>
      </p:sp>
      <p:grpSp>
        <p:nvGrpSpPr>
          <p:cNvPr id="19" name="Group 18" descr="Cartoon called Alex">
            <a:extLst>
              <a:ext uri="{C183D7F6-B498-43B3-948B-1728B52AA6E4}">
                <adec:decorative xmlns:adec="http://schemas.microsoft.com/office/drawing/2017/decorative" val="0"/>
              </a:ext>
            </a:extLst>
          </p:cNvPr>
          <p:cNvGrpSpPr/>
          <p:nvPr/>
        </p:nvGrpSpPr>
        <p:grpSpPr>
          <a:xfrm>
            <a:off x="1423774" y="3805955"/>
            <a:ext cx="862800" cy="1391334"/>
            <a:chOff x="1375029" y="4298907"/>
            <a:chExt cx="862800" cy="1391334"/>
          </a:xfrm>
        </p:grpSpPr>
        <p:pic>
          <p:nvPicPr>
            <p:cNvPr id="3" name="Image 10" descr="Drawing of Alex - The Collaborator" title="Alex - The Collaborator"/>
            <p:cNvPicPr>
              <a:picLocks noChangeAspect="1"/>
            </p:cNvPicPr>
            <p:nvPr/>
          </p:nvPicPr>
          <p:blipFill rotWithShape="1">
            <a:blip r:embed="rId3"/>
            <a:srcRect l="33758" t="7191" r="32049" b="34004"/>
            <a:stretch/>
          </p:blipFill>
          <p:spPr>
            <a:xfrm flipH="1">
              <a:off x="1375029" y="4298907"/>
              <a:ext cx="795528" cy="1130343"/>
            </a:xfrm>
            <a:prstGeom prst="rect">
              <a:avLst/>
            </a:prstGeom>
          </p:spPr>
        </p:pic>
        <p:sp>
          <p:nvSpPr>
            <p:cNvPr id="18" name="TextBox 17"/>
            <p:cNvSpPr txBox="1"/>
            <p:nvPr/>
          </p:nvSpPr>
          <p:spPr>
            <a:xfrm>
              <a:off x="1437610" y="5320909"/>
              <a:ext cx="800219" cy="369332"/>
            </a:xfrm>
            <a:prstGeom prst="rect">
              <a:avLst/>
            </a:prstGeom>
            <a:noFill/>
          </p:spPr>
          <p:txBody>
            <a:bodyPr wrap="none" rtlCol="0">
              <a:spAutoFit/>
            </a:bodyPr>
            <a:lstStyle/>
            <a:p>
              <a:r>
                <a:rPr lang="en-US" sz="1800" b="1" dirty="0">
                  <a:latin typeface="+mn-lt"/>
                </a:rPr>
                <a:t>ALEX</a:t>
              </a:r>
              <a:endParaRPr lang="en-CA" sz="1800" b="1" dirty="0">
                <a:latin typeface="+mn-lt"/>
              </a:endParaRPr>
            </a:p>
          </p:txBody>
        </p:sp>
      </p:grpSp>
      <p:sp>
        <p:nvSpPr>
          <p:cNvPr id="26" name="TextBox 25"/>
          <p:cNvSpPr txBox="1"/>
          <p:nvPr/>
        </p:nvSpPr>
        <p:spPr>
          <a:xfrm>
            <a:off x="1188294" y="5197288"/>
            <a:ext cx="2086597" cy="764184"/>
          </a:xfrm>
          <a:prstGeom prst="rect">
            <a:avLst/>
          </a:prstGeom>
          <a:noFill/>
        </p:spPr>
        <p:txBody>
          <a:bodyPr wrap="none" rtlCol="0">
            <a:spAutoFit/>
          </a:bodyPr>
          <a:lstStyle/>
          <a:p>
            <a:pPr marL="285750" indent="-285750">
              <a:lnSpc>
                <a:spcPts val="1300"/>
              </a:lnSpc>
              <a:buClr>
                <a:schemeClr val="accent4"/>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Adaptable</a:t>
            </a:r>
          </a:p>
          <a:p>
            <a:pPr marL="285750" indent="-285750">
              <a:lnSpc>
                <a:spcPts val="1300"/>
              </a:lnSpc>
              <a:buClr>
                <a:schemeClr val="accent4"/>
              </a:buClr>
              <a:buFont typeface="Wingdings" panose="05000000000000000000" pitchFamily="2" charset="2"/>
              <a:buChar char="ü"/>
            </a:pPr>
            <a:r>
              <a:rPr lang="en-US" sz="1600" dirty="0">
                <a:latin typeface="+mn-lt"/>
                <a:ea typeface="Calibri" panose="020F0502020204030204" pitchFamily="34" charset="0"/>
                <a:cs typeface="Calibri" panose="020F0502020204030204" pitchFamily="34" charset="0"/>
              </a:rPr>
              <a:t>Creative</a:t>
            </a:r>
          </a:p>
          <a:p>
            <a:pPr marL="285750" indent="-285750">
              <a:lnSpc>
                <a:spcPts val="1300"/>
              </a:lnSpc>
              <a:buClr>
                <a:schemeClr val="accent4"/>
              </a:buClr>
              <a:buFont typeface="Wingdings" panose="05000000000000000000" pitchFamily="2" charset="2"/>
              <a:buChar char="ü"/>
            </a:pPr>
            <a:r>
              <a:rPr lang="en-US" sz="1600" dirty="0">
                <a:latin typeface="+mn-lt"/>
                <a:ea typeface="Calibri" panose="020F0502020204030204" pitchFamily="34" charset="0"/>
                <a:cs typeface="Calibri" panose="020F0502020204030204" pitchFamily="34" charset="0"/>
              </a:rPr>
              <a:t>Inclusive</a:t>
            </a:r>
            <a:endParaRPr lang="en-CA" sz="1600" dirty="0">
              <a:latin typeface="+mn-lt"/>
              <a:ea typeface="Calibri" panose="020F0502020204030204" pitchFamily="34" charset="0"/>
              <a:cs typeface="Calibri" panose="020F0502020204030204" pitchFamily="34" charset="0"/>
            </a:endParaRPr>
          </a:p>
          <a:p>
            <a:pPr marL="285750" indent="-285750">
              <a:lnSpc>
                <a:spcPts val="1300"/>
              </a:lnSpc>
              <a:buClr>
                <a:schemeClr val="accent4"/>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Values interaction</a:t>
            </a:r>
          </a:p>
        </p:txBody>
      </p:sp>
      <p:sp>
        <p:nvSpPr>
          <p:cNvPr id="12" name="Freeform 11">
            <a:extLst>
              <a:ext uri="{FF2B5EF4-FFF2-40B4-BE49-F238E27FC236}">
                <a16:creationId xmlns:a16="http://schemas.microsoft.com/office/drawing/2014/main" id="{25F42E4F-63CA-46C1-8FC8-DDC6D3CE2B76}"/>
              </a:ext>
            </a:extLst>
          </p:cNvPr>
          <p:cNvSpPr>
            <a:spLocks/>
          </p:cNvSpPr>
          <p:nvPr/>
        </p:nvSpPr>
        <p:spPr bwMode="auto">
          <a:xfrm>
            <a:off x="3990595" y="2179511"/>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5">
              <a:lumMod val="40000"/>
              <a:lumOff val="60000"/>
            </a:schemeClr>
          </a:solidFill>
          <a:ln>
            <a:noFill/>
          </a:ln>
        </p:spPr>
        <p:txBody>
          <a:bodyPr vert="horz" wrap="square" lIns="365760" tIns="274320" rIns="91440" bIns="54864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i="1" dirty="0">
                <a:latin typeface="Comic Sans MS" panose="030F0702030302020204" pitchFamily="66" charset="0"/>
              </a:rPr>
              <a:t>I thrive when I have a strong routine that I can count on each day! </a:t>
            </a:r>
          </a:p>
        </p:txBody>
      </p:sp>
      <p:grpSp>
        <p:nvGrpSpPr>
          <p:cNvPr id="25" name="Group 24" descr="Cartoon called Sam">
            <a:extLst>
              <a:ext uri="{C183D7F6-B498-43B3-948B-1728B52AA6E4}">
                <adec:decorative xmlns:adec="http://schemas.microsoft.com/office/drawing/2017/decorative" val="0"/>
              </a:ext>
            </a:extLst>
          </p:cNvPr>
          <p:cNvGrpSpPr/>
          <p:nvPr/>
        </p:nvGrpSpPr>
        <p:grpSpPr>
          <a:xfrm>
            <a:off x="4148686" y="3805955"/>
            <a:ext cx="749808" cy="1391334"/>
            <a:chOff x="4099941" y="4298907"/>
            <a:chExt cx="749808" cy="1391334"/>
          </a:xfrm>
        </p:grpSpPr>
        <p:pic>
          <p:nvPicPr>
            <p:cNvPr id="4" name="Image 9" descr="Drawing of Sam - The Routine Enthusiast" title="Sam - The Routine Enthusiast"/>
            <p:cNvPicPr>
              <a:picLocks noChangeAspect="1"/>
            </p:cNvPicPr>
            <p:nvPr/>
          </p:nvPicPr>
          <p:blipFill rotWithShape="1">
            <a:blip r:embed="rId4"/>
            <a:srcRect l="34124" t="6199" r="26991" b="32614"/>
            <a:stretch/>
          </p:blipFill>
          <p:spPr>
            <a:xfrm>
              <a:off x="4099941" y="4298907"/>
              <a:ext cx="749808" cy="1149393"/>
            </a:xfrm>
            <a:prstGeom prst="rect">
              <a:avLst/>
            </a:prstGeom>
          </p:spPr>
        </p:pic>
        <p:sp>
          <p:nvSpPr>
            <p:cNvPr id="20" name="TextBox 19"/>
            <p:cNvSpPr txBox="1"/>
            <p:nvPr/>
          </p:nvSpPr>
          <p:spPr>
            <a:xfrm>
              <a:off x="4109576" y="5320909"/>
              <a:ext cx="697627" cy="369332"/>
            </a:xfrm>
            <a:prstGeom prst="rect">
              <a:avLst/>
            </a:prstGeom>
            <a:noFill/>
          </p:spPr>
          <p:txBody>
            <a:bodyPr wrap="none" rtlCol="0">
              <a:spAutoFit/>
            </a:bodyPr>
            <a:lstStyle/>
            <a:p>
              <a:r>
                <a:rPr lang="en-US" sz="1800" b="1" dirty="0">
                  <a:latin typeface="+mn-lt"/>
                </a:rPr>
                <a:t>SAM</a:t>
              </a:r>
              <a:endParaRPr lang="en-CA" sz="1800" b="1" dirty="0">
                <a:latin typeface="+mn-lt"/>
              </a:endParaRPr>
            </a:p>
          </p:txBody>
        </p:sp>
      </p:grpSp>
      <p:sp>
        <p:nvSpPr>
          <p:cNvPr id="27" name="TextBox 26"/>
          <p:cNvSpPr txBox="1"/>
          <p:nvPr/>
        </p:nvSpPr>
        <p:spPr>
          <a:xfrm>
            <a:off x="3874722" y="5181512"/>
            <a:ext cx="2278957" cy="764184"/>
          </a:xfrm>
          <a:prstGeom prst="rect">
            <a:avLst/>
          </a:prstGeom>
          <a:noFill/>
        </p:spPr>
        <p:txBody>
          <a:bodyPr wrap="none" rtlCol="0">
            <a:spAutoFit/>
          </a:bodyPr>
          <a:lstStyle/>
          <a:p>
            <a:pPr marL="285750" indent="-285750">
              <a:lnSpc>
                <a:spcPts val="1300"/>
              </a:lnSpc>
              <a:buClr>
                <a:schemeClr val="accent5"/>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Habitual</a:t>
            </a:r>
          </a:p>
          <a:p>
            <a:pPr marL="285750" indent="-285750">
              <a:lnSpc>
                <a:spcPts val="1300"/>
              </a:lnSpc>
              <a:buClr>
                <a:schemeClr val="accent5"/>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Organized</a:t>
            </a:r>
          </a:p>
          <a:p>
            <a:pPr marL="285750" indent="-285750">
              <a:lnSpc>
                <a:spcPts val="1300"/>
              </a:lnSpc>
              <a:buClr>
                <a:schemeClr val="accent5"/>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Detail oriented</a:t>
            </a:r>
          </a:p>
          <a:p>
            <a:pPr marL="285750" indent="-285750">
              <a:lnSpc>
                <a:spcPts val="1300"/>
              </a:lnSpc>
              <a:buClr>
                <a:schemeClr val="accent5"/>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Values predictability</a:t>
            </a:r>
          </a:p>
        </p:txBody>
      </p:sp>
      <p:sp>
        <p:nvSpPr>
          <p:cNvPr id="13" name="Freeform 12">
            <a:extLst>
              <a:ext uri="{FF2B5EF4-FFF2-40B4-BE49-F238E27FC236}">
                <a16:creationId xmlns:a16="http://schemas.microsoft.com/office/drawing/2014/main" id="{25F42E4F-63CA-46C1-8FC8-DDC6D3CE2B76}"/>
              </a:ext>
            </a:extLst>
          </p:cNvPr>
          <p:cNvSpPr>
            <a:spLocks/>
          </p:cNvSpPr>
          <p:nvPr/>
        </p:nvSpPr>
        <p:spPr bwMode="auto">
          <a:xfrm>
            <a:off x="6535926" y="2179508"/>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2"/>
          </a:solidFill>
          <a:ln>
            <a:noFill/>
          </a:ln>
        </p:spPr>
        <p:txBody>
          <a:bodyPr vert="horz" wrap="square" lIns="365760" tIns="274320" rIns="91440" bIns="548640" numCol="1" anchor="t" anchorCtr="0" compatLnSpc="1">
            <a:prstTxWarp prst="textNoShape">
              <a:avLst/>
            </a:prstTxWarp>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i="1" dirty="0">
                <a:latin typeface="Comic Sans MS" panose="030F0702030302020204" pitchFamily="66" charset="0"/>
              </a:rPr>
              <a:t>Trust and confidence from my team is important for my independent working style.</a:t>
            </a:r>
          </a:p>
        </p:txBody>
      </p:sp>
      <p:grpSp>
        <p:nvGrpSpPr>
          <p:cNvPr id="24" name="Group 23" descr="Cartoon called Kris">
            <a:extLst>
              <a:ext uri="{C183D7F6-B498-43B3-948B-1728B52AA6E4}">
                <adec:decorative xmlns:adec="http://schemas.microsoft.com/office/drawing/2017/decorative" val="0"/>
              </a:ext>
            </a:extLst>
          </p:cNvPr>
          <p:cNvGrpSpPr/>
          <p:nvPr/>
        </p:nvGrpSpPr>
        <p:grpSpPr>
          <a:xfrm>
            <a:off x="6690718" y="3772712"/>
            <a:ext cx="825153" cy="1424576"/>
            <a:chOff x="6641973" y="4265664"/>
            <a:chExt cx="825153" cy="1424576"/>
          </a:xfrm>
        </p:grpSpPr>
        <p:pic>
          <p:nvPicPr>
            <p:cNvPr id="5" name="Image 3" descr="Drawing of Kris - The Traveller" title="Kris - The Traveller"/>
            <p:cNvPicPr>
              <a:picLocks noChangeAspect="1"/>
            </p:cNvPicPr>
            <p:nvPr/>
          </p:nvPicPr>
          <p:blipFill rotWithShape="1">
            <a:blip r:embed="rId5"/>
            <a:srcRect l="33592" t="8828" r="25019" b="36378"/>
            <a:stretch/>
          </p:blipFill>
          <p:spPr>
            <a:xfrm>
              <a:off x="6641973" y="4265664"/>
              <a:ext cx="722376" cy="1135011"/>
            </a:xfrm>
            <a:prstGeom prst="rect">
              <a:avLst/>
            </a:prstGeom>
          </p:spPr>
        </p:pic>
        <p:sp>
          <p:nvSpPr>
            <p:cNvPr id="21" name="TextBox 20"/>
            <p:cNvSpPr txBox="1"/>
            <p:nvPr/>
          </p:nvSpPr>
          <p:spPr>
            <a:xfrm>
              <a:off x="6731027" y="5320908"/>
              <a:ext cx="736099" cy="369332"/>
            </a:xfrm>
            <a:prstGeom prst="rect">
              <a:avLst/>
            </a:prstGeom>
            <a:noFill/>
          </p:spPr>
          <p:txBody>
            <a:bodyPr wrap="none" rtlCol="0">
              <a:spAutoFit/>
            </a:bodyPr>
            <a:lstStyle/>
            <a:p>
              <a:r>
                <a:rPr lang="en-US" sz="1800" b="1" dirty="0">
                  <a:latin typeface="+mn-lt"/>
                </a:rPr>
                <a:t>KRIS</a:t>
              </a:r>
              <a:endParaRPr lang="en-CA" sz="1800" b="1" dirty="0">
                <a:latin typeface="+mn-lt"/>
              </a:endParaRPr>
            </a:p>
          </p:txBody>
        </p:sp>
      </p:grpSp>
      <p:sp>
        <p:nvSpPr>
          <p:cNvPr id="29" name="TextBox 28"/>
          <p:cNvSpPr txBox="1"/>
          <p:nvPr/>
        </p:nvSpPr>
        <p:spPr>
          <a:xfrm>
            <a:off x="6499727" y="5184849"/>
            <a:ext cx="1693092" cy="764184"/>
          </a:xfrm>
          <a:prstGeom prst="rect">
            <a:avLst/>
          </a:prstGeom>
          <a:noFill/>
        </p:spPr>
        <p:txBody>
          <a:bodyPr wrap="none" rtlCol="0">
            <a:spAutoFit/>
          </a:bodyPr>
          <a:lstStyle/>
          <a:p>
            <a:pPr marL="285750" indent="-285750">
              <a:lnSpc>
                <a:spcPts val="1300"/>
              </a:lnSpc>
              <a:buClr>
                <a:schemeClr val="accent2"/>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Dynamic</a:t>
            </a:r>
          </a:p>
          <a:p>
            <a:pPr marL="285750" indent="-285750">
              <a:lnSpc>
                <a:spcPts val="1300"/>
              </a:lnSpc>
              <a:buClr>
                <a:schemeClr val="accent2"/>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Flexible</a:t>
            </a:r>
          </a:p>
          <a:p>
            <a:pPr marL="285750" indent="-285750">
              <a:lnSpc>
                <a:spcPts val="1300"/>
              </a:lnSpc>
              <a:buClr>
                <a:schemeClr val="accent2"/>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Early adopter</a:t>
            </a:r>
          </a:p>
          <a:p>
            <a:pPr marL="285750" indent="-285750">
              <a:lnSpc>
                <a:spcPts val="1300"/>
              </a:lnSpc>
              <a:buClr>
                <a:schemeClr val="accent2"/>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Autonomous</a:t>
            </a:r>
          </a:p>
        </p:txBody>
      </p:sp>
      <p:sp>
        <p:nvSpPr>
          <p:cNvPr id="14" name="Freeform 13">
            <a:extLst>
              <a:ext uri="{FF2B5EF4-FFF2-40B4-BE49-F238E27FC236}">
                <a16:creationId xmlns:a16="http://schemas.microsoft.com/office/drawing/2014/main" id="{25F42E4F-63CA-46C1-8FC8-DDC6D3CE2B76}"/>
              </a:ext>
            </a:extLst>
          </p:cNvPr>
          <p:cNvSpPr>
            <a:spLocks/>
          </p:cNvSpPr>
          <p:nvPr/>
        </p:nvSpPr>
        <p:spPr bwMode="auto">
          <a:xfrm>
            <a:off x="9081257" y="2138816"/>
            <a:ext cx="1999821" cy="2036471"/>
          </a:xfrm>
          <a:custGeom>
            <a:avLst/>
            <a:gdLst>
              <a:gd name="T0" fmla="*/ 317 w 408"/>
              <a:gd name="T1" fmla="*/ 23 h 306"/>
              <a:gd name="T2" fmla="*/ 131 w 408"/>
              <a:gd name="T3" fmla="*/ 17 h 306"/>
              <a:gd name="T4" fmla="*/ 79 w 408"/>
              <a:gd name="T5" fmla="*/ 14 h 306"/>
              <a:gd name="T6" fmla="*/ 28 w 408"/>
              <a:gd name="T7" fmla="*/ 57 h 306"/>
              <a:gd name="T8" fmla="*/ 9 w 408"/>
              <a:gd name="T9" fmla="*/ 156 h 306"/>
              <a:gd name="T10" fmla="*/ 9 w 408"/>
              <a:gd name="T11" fmla="*/ 187 h 306"/>
              <a:gd name="T12" fmla="*/ 29 w 408"/>
              <a:gd name="T13" fmla="*/ 215 h 306"/>
              <a:gd name="T14" fmla="*/ 65 w 408"/>
              <a:gd name="T15" fmla="*/ 222 h 306"/>
              <a:gd name="T16" fmla="*/ 230 w 408"/>
              <a:gd name="T17" fmla="*/ 215 h 306"/>
              <a:gd name="T18" fmla="*/ 256 w 408"/>
              <a:gd name="T19" fmla="*/ 216 h 306"/>
              <a:gd name="T20" fmla="*/ 264 w 408"/>
              <a:gd name="T21" fmla="*/ 230 h 306"/>
              <a:gd name="T22" fmla="*/ 248 w 408"/>
              <a:gd name="T23" fmla="*/ 258 h 306"/>
              <a:gd name="T24" fmla="*/ 208 w 408"/>
              <a:gd name="T25" fmla="*/ 296 h 306"/>
              <a:gd name="T26" fmla="*/ 203 w 408"/>
              <a:gd name="T27" fmla="*/ 302 h 306"/>
              <a:gd name="T28" fmla="*/ 210 w 408"/>
              <a:gd name="T29" fmla="*/ 300 h 306"/>
              <a:gd name="T30" fmla="*/ 251 w 408"/>
              <a:gd name="T31" fmla="*/ 281 h 306"/>
              <a:gd name="T32" fmla="*/ 312 w 408"/>
              <a:gd name="T33" fmla="*/ 226 h 306"/>
              <a:gd name="T34" fmla="*/ 328 w 408"/>
              <a:gd name="T35" fmla="*/ 216 h 306"/>
              <a:gd name="T36" fmla="*/ 374 w 408"/>
              <a:gd name="T37" fmla="*/ 200 h 306"/>
              <a:gd name="T38" fmla="*/ 394 w 408"/>
              <a:gd name="T39" fmla="*/ 170 h 306"/>
              <a:gd name="T40" fmla="*/ 401 w 408"/>
              <a:gd name="T41" fmla="*/ 80 h 306"/>
              <a:gd name="T42" fmla="*/ 362 w 408"/>
              <a:gd name="T43" fmla="*/ 24 h 306"/>
              <a:gd name="T44" fmla="*/ 283 w 408"/>
              <a:gd name="T45" fmla="*/ 8 h 306"/>
              <a:gd name="T46" fmla="*/ 261 w 408"/>
              <a:gd name="T47" fmla="*/ 8 h 306"/>
              <a:gd name="T48" fmla="*/ 255 w 408"/>
              <a:gd name="T49" fmla="*/ 4 h 306"/>
              <a:gd name="T50" fmla="*/ 261 w 408"/>
              <a:gd name="T51" fmla="*/ 1 h 306"/>
              <a:gd name="T52" fmla="*/ 373 w 408"/>
              <a:gd name="T53" fmla="*/ 24 h 306"/>
              <a:gd name="T54" fmla="*/ 406 w 408"/>
              <a:gd name="T55" fmla="*/ 76 h 306"/>
              <a:gd name="T56" fmla="*/ 399 w 408"/>
              <a:gd name="T57" fmla="*/ 170 h 306"/>
              <a:gd name="T58" fmla="*/ 355 w 408"/>
              <a:gd name="T59" fmla="*/ 213 h 306"/>
              <a:gd name="T60" fmla="*/ 327 w 408"/>
              <a:gd name="T61" fmla="*/ 220 h 306"/>
              <a:gd name="T62" fmla="*/ 319 w 408"/>
              <a:gd name="T63" fmla="*/ 225 h 306"/>
              <a:gd name="T64" fmla="*/ 236 w 408"/>
              <a:gd name="T65" fmla="*/ 294 h 306"/>
              <a:gd name="T66" fmla="*/ 206 w 408"/>
              <a:gd name="T67" fmla="*/ 305 h 306"/>
              <a:gd name="T68" fmla="*/ 197 w 408"/>
              <a:gd name="T69" fmla="*/ 305 h 306"/>
              <a:gd name="T70" fmla="*/ 200 w 408"/>
              <a:gd name="T71" fmla="*/ 296 h 306"/>
              <a:gd name="T72" fmla="*/ 217 w 408"/>
              <a:gd name="T73" fmla="*/ 280 h 306"/>
              <a:gd name="T74" fmla="*/ 250 w 408"/>
              <a:gd name="T75" fmla="*/ 248 h 306"/>
              <a:gd name="T76" fmla="*/ 260 w 408"/>
              <a:gd name="T77" fmla="*/ 229 h 306"/>
              <a:gd name="T78" fmla="*/ 253 w 408"/>
              <a:gd name="T79" fmla="*/ 222 h 306"/>
              <a:gd name="T80" fmla="*/ 96 w 408"/>
              <a:gd name="T81" fmla="*/ 231 h 306"/>
              <a:gd name="T82" fmla="*/ 29 w 408"/>
              <a:gd name="T83" fmla="*/ 221 h 306"/>
              <a:gd name="T84" fmla="*/ 2 w 408"/>
              <a:gd name="T85" fmla="*/ 183 h 306"/>
              <a:gd name="T86" fmla="*/ 21 w 408"/>
              <a:gd name="T87" fmla="*/ 59 h 306"/>
              <a:gd name="T88" fmla="*/ 41 w 408"/>
              <a:gd name="T89" fmla="*/ 27 h 306"/>
              <a:gd name="T90" fmla="*/ 85 w 408"/>
              <a:gd name="T91" fmla="*/ 7 h 306"/>
              <a:gd name="T92" fmla="*/ 197 w 408"/>
              <a:gd name="T93" fmla="*/ 12 h 306"/>
              <a:gd name="T94" fmla="*/ 288 w 408"/>
              <a:gd name="T95" fmla="*/ 16 h 306"/>
              <a:gd name="T96" fmla="*/ 317 w 408"/>
              <a:gd name="T97" fmla="*/ 19 h 306"/>
              <a:gd name="T98" fmla="*/ 317 w 408"/>
              <a:gd name="T99"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8" h="306">
                <a:moveTo>
                  <a:pt x="317" y="23"/>
                </a:moveTo>
                <a:cubicBezTo>
                  <a:pt x="255" y="21"/>
                  <a:pt x="193" y="19"/>
                  <a:pt x="131" y="17"/>
                </a:cubicBezTo>
                <a:cubicBezTo>
                  <a:pt x="114" y="16"/>
                  <a:pt x="97" y="15"/>
                  <a:pt x="79" y="14"/>
                </a:cubicBezTo>
                <a:cubicBezTo>
                  <a:pt x="58" y="14"/>
                  <a:pt x="38" y="31"/>
                  <a:pt x="28" y="57"/>
                </a:cubicBezTo>
                <a:cubicBezTo>
                  <a:pt x="16" y="89"/>
                  <a:pt x="11" y="122"/>
                  <a:pt x="9" y="156"/>
                </a:cubicBezTo>
                <a:cubicBezTo>
                  <a:pt x="8" y="166"/>
                  <a:pt x="8" y="176"/>
                  <a:pt x="9" y="187"/>
                </a:cubicBezTo>
                <a:cubicBezTo>
                  <a:pt x="9" y="201"/>
                  <a:pt x="15" y="211"/>
                  <a:pt x="29" y="215"/>
                </a:cubicBezTo>
                <a:cubicBezTo>
                  <a:pt x="41" y="218"/>
                  <a:pt x="53" y="221"/>
                  <a:pt x="65" y="222"/>
                </a:cubicBezTo>
                <a:cubicBezTo>
                  <a:pt x="120" y="224"/>
                  <a:pt x="175" y="221"/>
                  <a:pt x="230" y="215"/>
                </a:cubicBezTo>
                <a:cubicBezTo>
                  <a:pt x="238" y="214"/>
                  <a:pt x="247" y="215"/>
                  <a:pt x="256" y="216"/>
                </a:cubicBezTo>
                <a:cubicBezTo>
                  <a:pt x="264" y="217"/>
                  <a:pt x="267" y="223"/>
                  <a:pt x="264" y="230"/>
                </a:cubicBezTo>
                <a:cubicBezTo>
                  <a:pt x="260" y="240"/>
                  <a:pt x="255" y="250"/>
                  <a:pt x="248" y="258"/>
                </a:cubicBezTo>
                <a:cubicBezTo>
                  <a:pt x="235" y="272"/>
                  <a:pt x="221" y="284"/>
                  <a:pt x="208" y="296"/>
                </a:cubicBezTo>
                <a:cubicBezTo>
                  <a:pt x="206" y="298"/>
                  <a:pt x="204" y="300"/>
                  <a:pt x="203" y="302"/>
                </a:cubicBezTo>
                <a:cubicBezTo>
                  <a:pt x="206" y="302"/>
                  <a:pt x="208" y="301"/>
                  <a:pt x="210" y="300"/>
                </a:cubicBezTo>
                <a:cubicBezTo>
                  <a:pt x="224" y="294"/>
                  <a:pt x="237" y="286"/>
                  <a:pt x="251" y="281"/>
                </a:cubicBezTo>
                <a:cubicBezTo>
                  <a:pt x="279" y="270"/>
                  <a:pt x="298" y="251"/>
                  <a:pt x="312" y="226"/>
                </a:cubicBezTo>
                <a:cubicBezTo>
                  <a:pt x="316" y="220"/>
                  <a:pt x="321" y="218"/>
                  <a:pt x="328" y="216"/>
                </a:cubicBezTo>
                <a:cubicBezTo>
                  <a:pt x="344" y="212"/>
                  <a:pt x="360" y="207"/>
                  <a:pt x="374" y="200"/>
                </a:cubicBezTo>
                <a:cubicBezTo>
                  <a:pt x="386" y="194"/>
                  <a:pt x="393" y="182"/>
                  <a:pt x="394" y="170"/>
                </a:cubicBezTo>
                <a:cubicBezTo>
                  <a:pt x="398" y="140"/>
                  <a:pt x="402" y="110"/>
                  <a:pt x="401" y="80"/>
                </a:cubicBezTo>
                <a:cubicBezTo>
                  <a:pt x="401" y="54"/>
                  <a:pt x="388" y="33"/>
                  <a:pt x="362" y="24"/>
                </a:cubicBezTo>
                <a:cubicBezTo>
                  <a:pt x="336" y="15"/>
                  <a:pt x="310" y="9"/>
                  <a:pt x="283" y="8"/>
                </a:cubicBezTo>
                <a:cubicBezTo>
                  <a:pt x="276" y="8"/>
                  <a:pt x="268" y="9"/>
                  <a:pt x="261" y="8"/>
                </a:cubicBezTo>
                <a:cubicBezTo>
                  <a:pt x="259" y="8"/>
                  <a:pt x="257" y="5"/>
                  <a:pt x="255" y="4"/>
                </a:cubicBezTo>
                <a:cubicBezTo>
                  <a:pt x="257" y="3"/>
                  <a:pt x="259" y="1"/>
                  <a:pt x="261" y="1"/>
                </a:cubicBezTo>
                <a:cubicBezTo>
                  <a:pt x="300" y="0"/>
                  <a:pt x="338" y="7"/>
                  <a:pt x="373" y="24"/>
                </a:cubicBezTo>
                <a:cubicBezTo>
                  <a:pt x="395" y="34"/>
                  <a:pt x="403" y="54"/>
                  <a:pt x="406" y="76"/>
                </a:cubicBezTo>
                <a:cubicBezTo>
                  <a:pt x="408" y="108"/>
                  <a:pt x="406" y="139"/>
                  <a:pt x="399" y="170"/>
                </a:cubicBezTo>
                <a:cubicBezTo>
                  <a:pt x="394" y="194"/>
                  <a:pt x="377" y="207"/>
                  <a:pt x="355" y="213"/>
                </a:cubicBezTo>
                <a:cubicBezTo>
                  <a:pt x="346" y="216"/>
                  <a:pt x="336" y="217"/>
                  <a:pt x="327" y="220"/>
                </a:cubicBezTo>
                <a:cubicBezTo>
                  <a:pt x="324" y="221"/>
                  <a:pt x="320" y="222"/>
                  <a:pt x="319" y="225"/>
                </a:cubicBezTo>
                <a:cubicBezTo>
                  <a:pt x="303" y="262"/>
                  <a:pt x="272" y="281"/>
                  <a:pt x="236" y="294"/>
                </a:cubicBezTo>
                <a:cubicBezTo>
                  <a:pt x="226" y="297"/>
                  <a:pt x="216" y="302"/>
                  <a:pt x="206" y="305"/>
                </a:cubicBezTo>
                <a:cubicBezTo>
                  <a:pt x="204" y="306"/>
                  <a:pt x="200" y="305"/>
                  <a:pt x="197" y="305"/>
                </a:cubicBezTo>
                <a:cubicBezTo>
                  <a:pt x="198" y="302"/>
                  <a:pt x="198" y="298"/>
                  <a:pt x="200" y="296"/>
                </a:cubicBezTo>
                <a:cubicBezTo>
                  <a:pt x="205" y="290"/>
                  <a:pt x="211" y="285"/>
                  <a:pt x="217" y="280"/>
                </a:cubicBezTo>
                <a:cubicBezTo>
                  <a:pt x="228" y="269"/>
                  <a:pt x="239" y="259"/>
                  <a:pt x="250" y="248"/>
                </a:cubicBezTo>
                <a:cubicBezTo>
                  <a:pt x="254" y="243"/>
                  <a:pt x="257" y="236"/>
                  <a:pt x="260" y="229"/>
                </a:cubicBezTo>
                <a:cubicBezTo>
                  <a:pt x="262" y="224"/>
                  <a:pt x="259" y="221"/>
                  <a:pt x="253" y="222"/>
                </a:cubicBezTo>
                <a:cubicBezTo>
                  <a:pt x="201" y="230"/>
                  <a:pt x="149" y="233"/>
                  <a:pt x="96" y="231"/>
                </a:cubicBezTo>
                <a:cubicBezTo>
                  <a:pt x="74" y="229"/>
                  <a:pt x="51" y="226"/>
                  <a:pt x="29" y="221"/>
                </a:cubicBezTo>
                <a:cubicBezTo>
                  <a:pt x="11" y="217"/>
                  <a:pt x="2" y="202"/>
                  <a:pt x="2" y="183"/>
                </a:cubicBezTo>
                <a:cubicBezTo>
                  <a:pt x="0" y="140"/>
                  <a:pt x="4" y="99"/>
                  <a:pt x="21" y="59"/>
                </a:cubicBezTo>
                <a:cubicBezTo>
                  <a:pt x="26" y="48"/>
                  <a:pt x="33" y="37"/>
                  <a:pt x="41" y="27"/>
                </a:cubicBezTo>
                <a:cubicBezTo>
                  <a:pt x="52" y="13"/>
                  <a:pt x="68" y="7"/>
                  <a:pt x="85" y="7"/>
                </a:cubicBezTo>
                <a:cubicBezTo>
                  <a:pt x="122" y="8"/>
                  <a:pt x="160" y="10"/>
                  <a:pt x="197" y="12"/>
                </a:cubicBezTo>
                <a:cubicBezTo>
                  <a:pt x="227" y="13"/>
                  <a:pt x="258" y="15"/>
                  <a:pt x="288" y="16"/>
                </a:cubicBezTo>
                <a:cubicBezTo>
                  <a:pt x="298" y="17"/>
                  <a:pt x="307" y="18"/>
                  <a:pt x="317" y="19"/>
                </a:cubicBezTo>
                <a:cubicBezTo>
                  <a:pt x="317" y="20"/>
                  <a:pt x="317" y="21"/>
                  <a:pt x="317" y="23"/>
                </a:cubicBezTo>
              </a:path>
            </a:pathLst>
          </a:custGeom>
          <a:solidFill>
            <a:schemeClr val="accent1"/>
          </a:solidFill>
          <a:ln>
            <a:noFill/>
          </a:ln>
        </p:spPr>
        <p:txBody>
          <a:bodyPr vert="horz" wrap="square" lIns="365760" tIns="274320" rIns="91440" bIns="54864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i="1" dirty="0">
                <a:latin typeface="Comic Sans MS" panose="030F0702030302020204" pitchFamily="66" charset="0"/>
              </a:rPr>
              <a:t>With the right tools and flexibility, I will get the job done!</a:t>
            </a:r>
          </a:p>
        </p:txBody>
      </p:sp>
      <p:grpSp>
        <p:nvGrpSpPr>
          <p:cNvPr id="23" name="Group 22" descr="Cartoon called Pat">
            <a:extLst>
              <a:ext uri="{C183D7F6-B498-43B3-948B-1728B52AA6E4}">
                <adec:decorative xmlns:adec="http://schemas.microsoft.com/office/drawing/2017/decorative" val="0"/>
              </a:ext>
            </a:extLst>
          </p:cNvPr>
          <p:cNvGrpSpPr/>
          <p:nvPr/>
        </p:nvGrpSpPr>
        <p:grpSpPr>
          <a:xfrm>
            <a:off x="9223606" y="3772711"/>
            <a:ext cx="749808" cy="1424577"/>
            <a:chOff x="9174861" y="4265663"/>
            <a:chExt cx="749808" cy="1424577"/>
          </a:xfrm>
        </p:grpSpPr>
        <p:pic>
          <p:nvPicPr>
            <p:cNvPr id="6" name="Image 8" descr="Drawing of Pat - The Efficient One" title="Pat - The Efficient One"/>
            <p:cNvPicPr>
              <a:picLocks noChangeAspect="1"/>
            </p:cNvPicPr>
            <p:nvPr/>
          </p:nvPicPr>
          <p:blipFill rotWithShape="1">
            <a:blip r:embed="rId6"/>
            <a:srcRect l="32017" t="4759" r="31889" b="39756"/>
            <a:stretch/>
          </p:blipFill>
          <p:spPr>
            <a:xfrm>
              <a:off x="9174861" y="4265663"/>
              <a:ext cx="749808" cy="1135011"/>
            </a:xfrm>
            <a:prstGeom prst="rect">
              <a:avLst/>
            </a:prstGeom>
          </p:spPr>
        </p:pic>
        <p:sp>
          <p:nvSpPr>
            <p:cNvPr id="22" name="TextBox 21"/>
            <p:cNvSpPr txBox="1"/>
            <p:nvPr/>
          </p:nvSpPr>
          <p:spPr>
            <a:xfrm>
              <a:off x="9271766" y="5320908"/>
              <a:ext cx="612091" cy="369332"/>
            </a:xfrm>
            <a:prstGeom prst="rect">
              <a:avLst/>
            </a:prstGeom>
            <a:noFill/>
          </p:spPr>
          <p:txBody>
            <a:bodyPr wrap="none" rtlCol="0">
              <a:spAutoFit/>
            </a:bodyPr>
            <a:lstStyle/>
            <a:p>
              <a:r>
                <a:rPr lang="en-US" sz="1800" b="1" dirty="0">
                  <a:latin typeface="+mn-lt"/>
                </a:rPr>
                <a:t>PAT</a:t>
              </a:r>
              <a:endParaRPr lang="en-CA" sz="1800" b="1" dirty="0">
                <a:latin typeface="+mn-lt"/>
              </a:endParaRPr>
            </a:p>
          </p:txBody>
        </p:sp>
      </p:grpSp>
      <p:sp>
        <p:nvSpPr>
          <p:cNvPr id="31" name="TextBox 30"/>
          <p:cNvSpPr txBox="1"/>
          <p:nvPr/>
        </p:nvSpPr>
        <p:spPr>
          <a:xfrm>
            <a:off x="9015723" y="5181512"/>
            <a:ext cx="1463862" cy="764184"/>
          </a:xfrm>
          <a:prstGeom prst="rect">
            <a:avLst/>
          </a:prstGeom>
          <a:noFill/>
        </p:spPr>
        <p:txBody>
          <a:bodyPr wrap="none" rtlCol="0">
            <a:spAutoFit/>
          </a:bodyPr>
          <a:lstStyle/>
          <a:p>
            <a:pPr marL="285750" indent="-285750">
              <a:lnSpc>
                <a:spcPts val="1300"/>
              </a:lnSpc>
              <a:buClr>
                <a:schemeClr val="accent1"/>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Pragmatic</a:t>
            </a:r>
          </a:p>
          <a:p>
            <a:pPr marL="285750" indent="-285750">
              <a:lnSpc>
                <a:spcPts val="1300"/>
              </a:lnSpc>
              <a:buClr>
                <a:schemeClr val="accent1"/>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Composed</a:t>
            </a:r>
          </a:p>
          <a:p>
            <a:pPr marL="285750" indent="-285750">
              <a:lnSpc>
                <a:spcPts val="1300"/>
              </a:lnSpc>
              <a:buClr>
                <a:schemeClr val="accent1"/>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Focused</a:t>
            </a:r>
          </a:p>
          <a:p>
            <a:pPr marL="285750" indent="-285750">
              <a:lnSpc>
                <a:spcPts val="1300"/>
              </a:lnSpc>
              <a:buClr>
                <a:schemeClr val="accent1"/>
              </a:buClr>
              <a:buFont typeface="Wingdings" panose="05000000000000000000" pitchFamily="2" charset="2"/>
              <a:buChar char="ü"/>
            </a:pPr>
            <a:r>
              <a:rPr lang="en-CA" sz="1600" dirty="0">
                <a:latin typeface="+mn-lt"/>
                <a:ea typeface="Calibri" panose="020F0502020204030204" pitchFamily="34" charset="0"/>
                <a:cs typeface="Calibri" panose="020F0502020204030204" pitchFamily="34" charset="0"/>
              </a:rPr>
              <a:t>Efficient</a:t>
            </a:r>
          </a:p>
        </p:txBody>
      </p:sp>
    </p:spTree>
    <p:extLst>
      <p:ext uri="{BB962C8B-B14F-4D97-AF65-F5344CB8AC3E}">
        <p14:creationId xmlns:p14="http://schemas.microsoft.com/office/powerpoint/2010/main" val="59863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p:bldP spid="12" grpId="0" animBg="1"/>
      <p:bldP spid="27" grpId="0"/>
      <p:bldP spid="13" grpId="0" animBg="1"/>
      <p:bldP spid="29" grpId="0"/>
      <p:bldP spid="14" grpId="0" animBg="1"/>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 name="Rectangle 1">
            <a:extLst>
              <a:ext uri="{FF2B5EF4-FFF2-40B4-BE49-F238E27FC236}">
                <a16:creationId xmlns:a16="http://schemas.microsoft.com/office/drawing/2014/main" id="{F2C61C10-4A0C-E5E0-B023-004F3DA1D6F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523" name="Google Shape;523;p14"/>
          <p:cNvSpPr txBox="1">
            <a:spLocks noGrp="1"/>
          </p:cNvSpPr>
          <p:nvPr>
            <p:ph type="title"/>
          </p:nvPr>
        </p:nvSpPr>
        <p:spPr>
          <a:xfrm>
            <a:off x="119615" y="108602"/>
            <a:ext cx="11161410" cy="51811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3000"/>
              <a:buFont typeface="Arial"/>
              <a:buNone/>
            </a:pPr>
            <a:r>
              <a:rPr lang="en-CA" sz="3200" dirty="0">
                <a:solidFill>
                  <a:schemeClr val="bg1"/>
                </a:solidFill>
              </a:rPr>
              <a:t>An accessible and inclusive workplace by design</a:t>
            </a:r>
          </a:p>
        </p:txBody>
      </p:sp>
      <p:sp>
        <p:nvSpPr>
          <p:cNvPr id="525" name="Google Shape;525;p14"/>
          <p:cNvSpPr txBox="1"/>
          <p:nvPr/>
        </p:nvSpPr>
        <p:spPr>
          <a:xfrm>
            <a:off x="544749" y="2153412"/>
            <a:ext cx="3515186" cy="3410712"/>
          </a:xfrm>
          <a:prstGeom prst="rect">
            <a:avLst/>
          </a:prstGeom>
          <a:noFill/>
          <a:ln>
            <a:noFill/>
          </a:ln>
        </p:spPr>
        <p:txBody>
          <a:bodyPr spcFirstLastPara="1" wrap="square" lIns="91425" tIns="45700" rIns="91425" bIns="45700" anchor="t" anchorCtr="0">
            <a:normAutofit/>
          </a:bodyPr>
          <a:lstStyle/>
          <a:p>
            <a:pPr marL="131763" marR="0" lvl="0" algn="l" defTabSz="914400" rtl="0" eaLnBrk="1" fontAlgn="auto" latinLnBrk="0" hangingPunct="1">
              <a:lnSpc>
                <a:spcPct val="90000"/>
              </a:lnSpc>
              <a:spcBef>
                <a:spcPts val="0"/>
              </a:spcBef>
              <a:spcAft>
                <a:spcPts val="0"/>
              </a:spcAft>
              <a:buClr>
                <a:srgbClr val="000000"/>
              </a:buClr>
              <a:buSzPts val="1900"/>
              <a:tabLst/>
              <a:defRPr/>
            </a:pPr>
            <a:r>
              <a:rPr kumimoji="0" lang="en-CA" sz="1900" b="0" i="0" u="none" strike="noStrike" kern="0" cap="none" spc="0" normalizeH="0" baseline="0" noProof="0" dirty="0">
                <a:ln>
                  <a:noFill/>
                </a:ln>
                <a:solidFill>
                  <a:srgbClr val="000000"/>
                </a:solidFill>
                <a:effectLst/>
                <a:uLnTx/>
                <a:uFillTx/>
                <a:latin typeface="Calibri"/>
                <a:ea typeface="Calibri"/>
                <a:cs typeface="Calibri"/>
                <a:sym typeface="Calibri"/>
              </a:rPr>
              <a:t>GCworkplace has been developed to be an accessible and inclusive workplace design standard</a:t>
            </a:r>
            <a:r>
              <a:rPr lang="en-CA" sz="1900" kern="0" dirty="0">
                <a:solidFill>
                  <a:srgbClr val="000000"/>
                </a:solidFill>
                <a:latin typeface="Calibri"/>
                <a:ea typeface="Calibri"/>
                <a:cs typeface="Calibri"/>
                <a:sym typeface="Arial"/>
              </a:rPr>
              <a:t>. It provides </a:t>
            </a:r>
            <a:r>
              <a:rPr lang="en-CA" sz="1900" kern="0" dirty="0">
                <a:solidFill>
                  <a:srgbClr val="000000"/>
                </a:solidFill>
                <a:latin typeface="Calibri"/>
                <a:ea typeface="Calibri"/>
                <a:cs typeface="Calibri"/>
                <a:sym typeface="Calibri"/>
              </a:rPr>
              <a:t>employees </a:t>
            </a:r>
            <a:r>
              <a:rPr kumimoji="0" lang="en-CA" sz="1900" b="0" i="0" u="none" strike="noStrike" kern="0" cap="none" spc="0" normalizeH="0" baseline="0" noProof="0" dirty="0">
                <a:ln>
                  <a:noFill/>
                </a:ln>
                <a:solidFill>
                  <a:srgbClr val="000000"/>
                </a:solidFill>
                <a:effectLst/>
                <a:uLnTx/>
                <a:uFillTx/>
                <a:latin typeface="Calibri"/>
                <a:ea typeface="Calibri"/>
                <a:cs typeface="Calibri"/>
                <a:sym typeface="Calibri"/>
              </a:rPr>
              <a:t>with </a:t>
            </a:r>
            <a:r>
              <a:rPr kumimoji="0" lang="en-CA" sz="1900" b="1" i="0" u="none" strike="noStrike" kern="0" cap="none" spc="0" normalizeH="0" baseline="0" noProof="0" dirty="0">
                <a:ln>
                  <a:noFill/>
                </a:ln>
                <a:solidFill>
                  <a:srgbClr val="000000"/>
                </a:solidFill>
                <a:effectLst/>
                <a:uLnTx/>
                <a:uFillTx/>
                <a:latin typeface="Calibri"/>
                <a:ea typeface="Calibri"/>
                <a:cs typeface="Calibri"/>
                <a:sym typeface="Calibri"/>
              </a:rPr>
              <a:t>full control over the work settings that best suits their functional needs</a:t>
            </a:r>
            <a:r>
              <a:rPr kumimoji="0" lang="en-CA" sz="1900" b="0" i="0" u="none" strike="noStrike" kern="0" cap="none" spc="0" normalizeH="0" baseline="0" noProof="0" dirty="0">
                <a:ln>
                  <a:noFill/>
                </a:ln>
                <a:solidFill>
                  <a:srgbClr val="000000"/>
                </a:solidFill>
                <a:effectLst/>
                <a:uLnTx/>
                <a:uFillTx/>
                <a:latin typeface="Calibri"/>
                <a:ea typeface="Calibri"/>
                <a:cs typeface="Calibri"/>
                <a:sym typeface="Calibri"/>
              </a:rPr>
              <a:t>, knowing that we all have </a:t>
            </a:r>
            <a:r>
              <a:rPr kumimoji="0" lang="en-CA" sz="1900" b="1" i="0" u="none" strike="noStrike" kern="0" cap="none" spc="0" normalizeH="0" baseline="0" noProof="0" dirty="0">
                <a:ln>
                  <a:noFill/>
                </a:ln>
                <a:solidFill>
                  <a:srgbClr val="000000"/>
                </a:solidFill>
                <a:effectLst/>
                <a:uLnTx/>
                <a:uFillTx/>
                <a:latin typeface="Calibri"/>
                <a:ea typeface="Calibri"/>
                <a:cs typeface="Calibri"/>
                <a:sym typeface="Calibri"/>
              </a:rPr>
              <a:t>different abilities, disabilities and personal preferences</a:t>
            </a:r>
            <a:r>
              <a:rPr kumimoji="0" lang="en-CA" sz="19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1" indent="-107950" algn="l" defTabSz="914400" rtl="0" eaLnBrk="1" fontAlgn="auto" latinLnBrk="0" hangingPunct="1">
              <a:lnSpc>
                <a:spcPct val="90000"/>
              </a:lnSpc>
              <a:spcBef>
                <a:spcPts val="375"/>
              </a:spcBef>
              <a:spcAft>
                <a:spcPts val="0"/>
              </a:spcAft>
              <a:buClr>
                <a:srgbClr val="4CB6A0"/>
              </a:buClr>
              <a:buSzPts val="1900"/>
              <a:buFont typeface="Arial"/>
              <a:buNone/>
              <a:tabLst/>
              <a:defRPr/>
            </a:pPr>
            <a:endParaRPr kumimoji="0" sz="1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526" name="Google Shape;526;p14" descr="Image representing people using different inclusive work points. In addition to offering the possibility of teleworking, the GC Workplace offers a wide range of work points:&#10;&#10;Height-adjustable desks&#10;Accessible technologies&#10;Uncluttered workspaces with space for mobility aids&#10;Concentration rooms and capsules offering various levels of visual intimacy&#10;&#10;In addition, it offers great access to natural light but also spaces where the lights are adjustable and dimmable.&#10;" title="Inclusive workplace"/>
          <p:cNvPicPr preferRelativeResize="0"/>
          <p:nvPr/>
        </p:nvPicPr>
        <p:blipFill rotWithShape="1">
          <a:blip r:embed="rId3">
            <a:alphaModFix/>
          </a:blip>
          <a:srcRect t="12954"/>
          <a:stretch/>
        </p:blipFill>
        <p:spPr>
          <a:xfrm>
            <a:off x="3821738" y="1578724"/>
            <a:ext cx="8620657" cy="45600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47804A-B067-BFE9-EC28-DA905F5EFAD7}"/>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8174A61-4ED1-4CE2-9A71-85CD74E669AC}"/>
              </a:ext>
            </a:extLst>
          </p:cNvPr>
          <p:cNvSpPr>
            <a:spLocks noGrp="1"/>
          </p:cNvSpPr>
          <p:nvPr>
            <p:ph type="title"/>
          </p:nvPr>
        </p:nvSpPr>
        <p:spPr>
          <a:xfrm>
            <a:off x="117162" y="76171"/>
            <a:ext cx="11137187" cy="570034"/>
          </a:xfrm>
        </p:spPr>
        <p:txBody>
          <a:bodyPr>
            <a:normAutofit/>
          </a:bodyPr>
          <a:lstStyle/>
          <a:p>
            <a:r>
              <a:rPr lang="en-CA" sz="3200" dirty="0">
                <a:solidFill>
                  <a:schemeClr val="bg1"/>
                </a:solidFill>
              </a:rPr>
              <a:t>Introduction</a:t>
            </a:r>
          </a:p>
        </p:txBody>
      </p:sp>
      <p:sp>
        <p:nvSpPr>
          <p:cNvPr id="3" name="Content Placeholder 2">
            <a:extLst>
              <a:ext uri="{FF2B5EF4-FFF2-40B4-BE49-F238E27FC236}">
                <a16:creationId xmlns:a16="http://schemas.microsoft.com/office/drawing/2014/main" id="{10ACA8DA-57BB-494D-A9AB-F4CBF931C389}"/>
              </a:ext>
            </a:extLst>
          </p:cNvPr>
          <p:cNvSpPr>
            <a:spLocks noGrp="1"/>
          </p:cNvSpPr>
          <p:nvPr>
            <p:ph idx="1"/>
          </p:nvPr>
        </p:nvSpPr>
        <p:spPr>
          <a:xfrm>
            <a:off x="550069" y="1309751"/>
            <a:ext cx="10704280" cy="4754880"/>
          </a:xfrm>
        </p:spPr>
        <p:txBody>
          <a:bodyPr>
            <a:normAutofit/>
          </a:bodyPr>
          <a:lstStyle/>
          <a:p>
            <a:pPr>
              <a:buFont typeface="Arial" panose="020B0604020202020204" pitchFamily="34" charset="0"/>
              <a:buChar char="•"/>
            </a:pPr>
            <a:r>
              <a:rPr lang="en-CA" sz="1800" dirty="0">
                <a:highlight>
                  <a:srgbClr val="F2A920"/>
                </a:highlight>
                <a:latin typeface="+mn-lt"/>
                <a:ea typeface="Calibri" panose="020F0502020204030204" pitchFamily="34" charset="0"/>
                <a:cs typeface="Calibri" panose="020F0502020204030204" pitchFamily="34" charset="0"/>
              </a:rPr>
              <a:t> Project sponsor welcomes everyone</a:t>
            </a:r>
          </a:p>
          <a:p>
            <a:r>
              <a:rPr lang="en-CA" sz="1800" dirty="0">
                <a:highlight>
                  <a:srgbClr val="F2A920"/>
                </a:highlight>
                <a:latin typeface="+mn-lt"/>
                <a:ea typeface="Calibri" panose="020F0502020204030204" pitchFamily="34" charset="0"/>
                <a:cs typeface="Calibri" panose="020F0502020204030204" pitchFamily="34" charset="0"/>
              </a:rPr>
              <a:t>Purpose of this session: </a:t>
            </a:r>
            <a:r>
              <a:rPr lang="en-CA" sz="1800" dirty="0">
                <a:highlight>
                  <a:srgbClr val="F2A920"/>
                </a:highlight>
                <a:latin typeface="+mn-lt"/>
                <a:cs typeface="Calibri Light" panose="020F0302020204030204" pitchFamily="34" charset="0"/>
              </a:rPr>
              <a:t>first look at our new Activity-based workplace, addressing questions from employees on the workplace design and amenities available, communicating next activities and milestones</a:t>
            </a:r>
          </a:p>
          <a:p>
            <a:r>
              <a:rPr lang="en-CA" sz="1800" dirty="0">
                <a:highlight>
                  <a:srgbClr val="F2A920"/>
                </a:highlight>
                <a:latin typeface="+mn-lt"/>
                <a:cs typeface="Calibri Light" panose="020F0302020204030204" pitchFamily="34" charset="0"/>
              </a:rPr>
              <a:t>Provide a personal anecdote that demonstrates </a:t>
            </a:r>
            <a:r>
              <a:rPr lang="en-CA" sz="1800" dirty="0">
                <a:highlight>
                  <a:srgbClr val="F2A920"/>
                </a:highlight>
                <a:latin typeface="+mn-lt"/>
                <a:ea typeface="Calibri" panose="020F0502020204030204" pitchFamily="34" charset="0"/>
                <a:cs typeface="Calibri" panose="020F0502020204030204" pitchFamily="34" charset="0"/>
              </a:rPr>
              <a:t>being open and dedicated to the new way of working, ‘walking the talk’. Explain how other senior leaders will also contribute and participate in this new way of working</a:t>
            </a:r>
            <a:endParaRPr lang="en-CA" sz="1800" dirty="0">
              <a:highlight>
                <a:srgbClr val="F2A920"/>
              </a:highlight>
              <a:latin typeface="+mn-lt"/>
              <a:cs typeface="Calibri Light" panose="020F0302020204030204" pitchFamily="34" charset="0"/>
            </a:endParaRPr>
          </a:p>
          <a:p>
            <a:pPr>
              <a:buFont typeface="Arial" panose="020B0604020202020204" pitchFamily="34" charset="0"/>
              <a:buChar char="•"/>
            </a:pPr>
            <a:r>
              <a:rPr lang="en-CA" sz="1800" dirty="0">
                <a:highlight>
                  <a:srgbClr val="F2A920"/>
                </a:highlight>
                <a:latin typeface="+mn-lt"/>
                <a:ea typeface="Calibri" panose="020F0502020204030204" pitchFamily="34" charset="0"/>
                <a:cs typeface="Calibri" panose="020F0502020204030204" pitchFamily="34" charset="0"/>
              </a:rPr>
              <a:t>Thank everyone for participating</a:t>
            </a:r>
          </a:p>
          <a:p>
            <a:endParaRPr lang="en-CA" sz="1800" dirty="0">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30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EFF46A-8D66-FC09-BB30-7457F6FCB395}"/>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07E02E8-1A82-4BA1-880D-00EBE9F1B5C4}"/>
              </a:ext>
            </a:extLst>
          </p:cNvPr>
          <p:cNvSpPr>
            <a:spLocks noGrp="1"/>
          </p:cNvSpPr>
          <p:nvPr>
            <p:ph type="title"/>
          </p:nvPr>
        </p:nvSpPr>
        <p:spPr>
          <a:xfrm>
            <a:off x="131210" y="112636"/>
            <a:ext cx="11091862" cy="497103"/>
          </a:xfrm>
        </p:spPr>
        <p:txBody>
          <a:bodyPr>
            <a:noAutofit/>
          </a:bodyPr>
          <a:lstStyle/>
          <a:p>
            <a:r>
              <a:rPr lang="en-CA" sz="3200" dirty="0">
                <a:solidFill>
                  <a:schemeClr val="bg1"/>
                </a:solidFill>
              </a:rPr>
              <a:t>What we have achieved so far</a:t>
            </a:r>
          </a:p>
        </p:txBody>
      </p:sp>
      <p:sp>
        <p:nvSpPr>
          <p:cNvPr id="3" name="Content Placeholder 2">
            <a:extLst>
              <a:ext uri="{FF2B5EF4-FFF2-40B4-BE49-F238E27FC236}">
                <a16:creationId xmlns:a16="http://schemas.microsoft.com/office/drawing/2014/main" id="{E6871BBB-A97C-4609-A4BD-DAAE06575FB9}"/>
              </a:ext>
            </a:extLst>
          </p:cNvPr>
          <p:cNvSpPr>
            <a:spLocks noGrp="1"/>
          </p:cNvSpPr>
          <p:nvPr>
            <p:ph idx="1"/>
          </p:nvPr>
        </p:nvSpPr>
        <p:spPr/>
        <p:txBody>
          <a:bodyPr>
            <a:normAutofit/>
          </a:bodyPr>
          <a:lstStyle/>
          <a:p>
            <a:r>
              <a:rPr lang="en-CA" sz="1800" dirty="0">
                <a:highlight>
                  <a:srgbClr val="F2A920"/>
                </a:highlight>
                <a:latin typeface="+mn-lt"/>
              </a:rPr>
              <a:t>Include a timeline with milestones, or projects achievements, statistics on project (e.g. weight of paper disposed, number of filing cabinets emptied,  number of participants to some activities, etc.)</a:t>
            </a:r>
          </a:p>
          <a:p>
            <a:endParaRPr lang="en-CA" sz="1800" dirty="0">
              <a:highlight>
                <a:srgbClr val="F2A920"/>
              </a:highlight>
              <a:latin typeface="+mn-lt"/>
            </a:endParaRPr>
          </a:p>
        </p:txBody>
      </p:sp>
    </p:spTree>
    <p:extLst>
      <p:ext uri="{BB962C8B-B14F-4D97-AF65-F5344CB8AC3E}">
        <p14:creationId xmlns:p14="http://schemas.microsoft.com/office/powerpoint/2010/main" val="1340273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0108EB-1AC5-6491-A2C0-500A4180C7CC}"/>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a:xfrm>
            <a:off x="99008" y="94784"/>
            <a:ext cx="11233388" cy="521665"/>
          </a:xfrm>
        </p:spPr>
        <p:txBody>
          <a:bodyPr>
            <a:noAutofit/>
          </a:bodyPr>
          <a:lstStyle/>
          <a:p>
            <a:r>
              <a:rPr lang="en-CA" sz="3200" dirty="0">
                <a:solidFill>
                  <a:schemeClr val="bg1"/>
                </a:solidFill>
              </a:rPr>
              <a:t>What to expect: our new workplace is opening soon! </a:t>
            </a:r>
            <a:endParaRPr lang="en-CA" sz="3200" i="1" dirty="0">
              <a:solidFill>
                <a:schemeClr val="bg1"/>
              </a:solidFill>
            </a:endParaRPr>
          </a:p>
        </p:txBody>
      </p:sp>
      <p:sp>
        <p:nvSpPr>
          <p:cNvPr id="3" name="TextBox 2">
            <a:extLst>
              <a:ext uri="{FF2B5EF4-FFF2-40B4-BE49-F238E27FC236}">
                <a16:creationId xmlns:a16="http://schemas.microsoft.com/office/drawing/2014/main" id="{E2979813-4856-4748-94B1-BC1AC6C5045F}"/>
              </a:ext>
            </a:extLst>
          </p:cNvPr>
          <p:cNvSpPr txBox="1"/>
          <p:nvPr/>
        </p:nvSpPr>
        <p:spPr>
          <a:xfrm>
            <a:off x="232218" y="1687743"/>
            <a:ext cx="6980240" cy="3737946"/>
          </a:xfrm>
          <a:prstGeom prst="rect">
            <a:avLst/>
          </a:prstGeom>
          <a:noFill/>
        </p:spPr>
        <p:txBody>
          <a:bodyPr wrap="square" rtlCol="0">
            <a:spAutoFit/>
          </a:bodyPr>
          <a:lstStyle/>
          <a:p>
            <a:pPr marL="742950" lvl="1" indent="-285750">
              <a:lnSpc>
                <a:spcPct val="150000"/>
              </a:lnSpc>
              <a:buFont typeface="Arial" panose="020B0604020202020204" pitchFamily="34" charset="0"/>
              <a:buChar char="•"/>
              <a:defRPr/>
            </a:pPr>
            <a:r>
              <a:rPr lang="en-CA" sz="2000" dirty="0">
                <a:solidFill>
                  <a:srgbClr val="000000"/>
                </a:solidFill>
                <a:latin typeface="Calibri" panose="020F0502020204030204" pitchFamily="34" charset="0"/>
                <a:ea typeface="Calibri" panose="020F0502020204030204" pitchFamily="34" charset="0"/>
                <a:cs typeface="Calibri" panose="020F0502020204030204" pitchFamily="34" charset="0"/>
              </a:rPr>
              <a:t>Modern, efficient and inclusive workplace which responds to your needs and supports a flexible way of working.</a:t>
            </a:r>
          </a:p>
          <a:p>
            <a:pPr marL="742950" lvl="1" indent="-285750">
              <a:lnSpc>
                <a:spcPct val="150000"/>
              </a:lnSpc>
              <a:buFont typeface="Arial" panose="020B0604020202020204" pitchFamily="34" charset="0"/>
              <a:buChar char="•"/>
              <a:defRPr/>
            </a:pPr>
            <a:r>
              <a:rPr kumimoji="0" lang="en-CA" sz="2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Activity Based Working (ABW</a:t>
            </a:r>
            <a:r>
              <a:rPr kumimoji="0" lang="en-CA" sz="200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CA" sz="2000">
                <a:solidFill>
                  <a:srgbClr val="000000"/>
                </a:solidFill>
                <a:latin typeface="Calibri" panose="020F0502020204030204" pitchFamily="34" charset="0"/>
                <a:ea typeface="Calibri" panose="020F0502020204030204" pitchFamily="34" charset="0"/>
                <a:cs typeface="Calibri" panose="020F0502020204030204" pitchFamily="34" charset="0"/>
              </a:rPr>
              <a:t>environment </a:t>
            </a:r>
            <a:r>
              <a:rPr kumimoji="0" lang="en-CA" sz="2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that offers all employees shared use to a variety of workpoints, allowing you to choose the optimal setting to perform your tasks and functions.  </a:t>
            </a:r>
          </a:p>
          <a:p>
            <a:pPr marL="742950" lvl="1" indent="-285750">
              <a:lnSpc>
                <a:spcPct val="150000"/>
              </a:lnSpc>
              <a:buFont typeface="Arial" panose="020B0604020202020204" pitchFamily="34" charset="0"/>
              <a:buChar char="•"/>
              <a:defRPr/>
            </a:pPr>
            <a:r>
              <a:rPr kumimoji="0" lang="en-CA" sz="200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Optimal workplace experience </a:t>
            </a:r>
            <a:r>
              <a:rPr kumimoji="0" lang="en-CA" sz="20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as part of a flexible hybrid work model – both at home and in the office.</a:t>
            </a:r>
          </a:p>
        </p:txBody>
      </p:sp>
      <p:sp>
        <p:nvSpPr>
          <p:cNvPr id="8" name="Rectangle: Rounded Corners 7">
            <a:extLst>
              <a:ext uri="{FF2B5EF4-FFF2-40B4-BE49-F238E27FC236}">
                <a16:creationId xmlns:a16="http://schemas.microsoft.com/office/drawing/2014/main" id="{B9E3F77D-3B0E-4413-9230-E8715AFBCD9F}"/>
              </a:ext>
              <a:ext uri="{C183D7F6-B498-43B3-948B-1728B52AA6E4}">
                <adec:decorative xmlns:adec="http://schemas.microsoft.com/office/drawing/2017/decorative" val="1"/>
              </a:ext>
            </a:extLst>
          </p:cNvPr>
          <p:cNvSpPr/>
          <p:nvPr/>
        </p:nvSpPr>
        <p:spPr>
          <a:xfrm>
            <a:off x="7710935" y="1359563"/>
            <a:ext cx="3868707" cy="4661093"/>
          </a:xfrm>
          <a:prstGeom prst="roundRect">
            <a:avLst>
              <a:gd name="adj"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4562C128-1822-4C10-A4BF-EE566B0EE07A}"/>
              </a:ext>
            </a:extLst>
          </p:cNvPr>
          <p:cNvSpPr txBox="1">
            <a:spLocks/>
          </p:cNvSpPr>
          <p:nvPr/>
        </p:nvSpPr>
        <p:spPr bwMode="auto">
          <a:xfrm>
            <a:off x="8099706" y="1247727"/>
            <a:ext cx="3091164"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en-US" sz="2400" dirty="0">
                <a:solidFill>
                  <a:schemeClr val="tx1"/>
                </a:solidFill>
              </a:rPr>
              <a:t>How does this benefit you?</a:t>
            </a:r>
          </a:p>
        </p:txBody>
      </p:sp>
      <p:sp>
        <p:nvSpPr>
          <p:cNvPr id="10" name="Subtitle 2">
            <a:extLst>
              <a:ext uri="{FF2B5EF4-FFF2-40B4-BE49-F238E27FC236}">
                <a16:creationId xmlns:a16="http://schemas.microsoft.com/office/drawing/2014/main" id="{1CD2DC89-9488-4D55-AD8F-02C8FFAE0A33}"/>
              </a:ext>
            </a:extLst>
          </p:cNvPr>
          <p:cNvSpPr txBox="1">
            <a:spLocks/>
          </p:cNvSpPr>
          <p:nvPr/>
        </p:nvSpPr>
        <p:spPr>
          <a:xfrm>
            <a:off x="7849460" y="2137025"/>
            <a:ext cx="3591659" cy="3791164"/>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342900" indent="-285750">
              <a:lnSpc>
                <a:spcPct val="90000"/>
              </a:lnSpc>
              <a:spcAft>
                <a:spcPts val="600"/>
              </a:spcAft>
              <a:buFont typeface="Wingdings" panose="05000000000000000000" pitchFamily="2" charset="2"/>
              <a:buChar char="ü"/>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Choice and flexibility of where &amp; how to work</a:t>
            </a:r>
          </a:p>
          <a:p>
            <a:pPr marL="342900" indent="-285750">
              <a:lnSpc>
                <a:spcPct val="90000"/>
              </a:lnSpc>
              <a:spcAft>
                <a:spcPts val="600"/>
              </a:spcAft>
              <a:buFont typeface="Wingdings" panose="05000000000000000000" pitchFamily="2" charset="2"/>
              <a:buChar char="ü"/>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Adaptable to personal needs &amp; preferences</a:t>
            </a:r>
          </a:p>
          <a:p>
            <a:pPr marL="342900" indent="-285750">
              <a:lnSpc>
                <a:spcPct val="90000"/>
              </a:lnSpc>
              <a:spcAft>
                <a:spcPts val="600"/>
              </a:spcAft>
              <a:buFont typeface="Wingdings" panose="05000000000000000000" pitchFamily="2" charset="2"/>
              <a:buChar char="ü"/>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Access to a wide range of workpoints and amenities</a:t>
            </a:r>
          </a:p>
          <a:p>
            <a:pPr marL="342900" indent="-285750">
              <a:lnSpc>
                <a:spcPct val="90000"/>
              </a:lnSpc>
              <a:spcAft>
                <a:spcPts val="600"/>
              </a:spcAft>
              <a:buFont typeface="Wingdings" panose="05000000000000000000" pitchFamily="2" charset="2"/>
              <a:buChar char="ü"/>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Accessible and inclusive</a:t>
            </a:r>
          </a:p>
          <a:p>
            <a:pPr marL="342900" indent="-285750">
              <a:lnSpc>
                <a:spcPct val="90000"/>
              </a:lnSpc>
              <a:spcAft>
                <a:spcPts val="600"/>
              </a:spcAft>
              <a:buFont typeface="Wingdings" panose="05000000000000000000" pitchFamily="2" charset="2"/>
              <a:buChar char="ü"/>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Enhances your employee experience</a:t>
            </a:r>
          </a:p>
          <a:p>
            <a:pPr marL="342900" indent="-285750">
              <a:lnSpc>
                <a:spcPct val="90000"/>
              </a:lnSpc>
              <a:spcAft>
                <a:spcPts val="600"/>
              </a:spcAft>
              <a:buFont typeface="Wingdings" panose="05000000000000000000" pitchFamily="2" charset="2"/>
              <a:buChar char="ü"/>
            </a:pPr>
            <a:r>
              <a:rPr lang="en-CA" sz="1800" dirty="0">
                <a:effectLst/>
                <a:latin typeface="Calibri" panose="020F0502020204030204" pitchFamily="34" charset="0"/>
                <a:ea typeface="Calibri" panose="020F0502020204030204" pitchFamily="34" charset="0"/>
                <a:cs typeface="Calibri" panose="020F0502020204030204" pitchFamily="34" charset="0"/>
              </a:rPr>
              <a:t>Supports all workplace activities such as learning, focusing, collaborating and socializing</a:t>
            </a: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7955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15B065-D3C2-2FAF-AC76-133D416414C6}"/>
              </a:ext>
              <a:ext uri="{C183D7F6-B498-43B3-948B-1728B52AA6E4}">
                <adec:decorative xmlns:adec="http://schemas.microsoft.com/office/drawing/2017/decorative" val="1"/>
              </a:ext>
            </a:extLst>
          </p:cNvPr>
          <p:cNvSpPr/>
          <p:nvPr/>
        </p:nvSpPr>
        <p:spPr>
          <a:xfrm>
            <a:off x="-10188"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a:xfrm>
            <a:off x="132263" y="120106"/>
            <a:ext cx="11243602" cy="518122"/>
          </a:xfrm>
        </p:spPr>
        <p:txBody>
          <a:bodyPr>
            <a:noAutofit/>
          </a:bodyPr>
          <a:lstStyle/>
          <a:p>
            <a:r>
              <a:rPr lang="en-CA" sz="3200" dirty="0">
                <a:solidFill>
                  <a:schemeClr val="bg1"/>
                </a:solidFill>
              </a:rPr>
              <a:t>What to expect: our new way of working</a:t>
            </a:r>
            <a:endParaRPr lang="en-CA" sz="3200" i="1" dirty="0">
              <a:solidFill>
                <a:schemeClr val="bg1"/>
              </a:solidFill>
            </a:endParaRPr>
          </a:p>
        </p:txBody>
      </p:sp>
      <p:sp>
        <p:nvSpPr>
          <p:cNvPr id="4" name="Content Placeholder 2">
            <a:extLst>
              <a:ext uri="{FF2B5EF4-FFF2-40B4-BE49-F238E27FC236}">
                <a16:creationId xmlns:a16="http://schemas.microsoft.com/office/drawing/2014/main" id="{1ACA0A66-81ED-F09B-F0D2-18AA8C48496E}"/>
              </a:ext>
            </a:extLst>
          </p:cNvPr>
          <p:cNvSpPr txBox="1">
            <a:spLocks/>
          </p:cNvSpPr>
          <p:nvPr/>
        </p:nvSpPr>
        <p:spPr>
          <a:xfrm>
            <a:off x="552449" y="1657350"/>
            <a:ext cx="11091863" cy="4457700"/>
          </a:xfrm>
          <a:prstGeom prst="rect">
            <a:avLst/>
          </a:prstGeom>
        </p:spPr>
        <p:txBody>
          <a:bodyPr vert="horz" lIns="91440" tIns="45720" rIns="91440" bIns="45720" rtlCol="0">
            <a:normAutofit/>
          </a:bodyPr>
          <a:lstStyle>
            <a:defPPr marR="0" lvl="0" algn="l" rtl="0">
              <a:lnSpc>
                <a:spcPct val="100000"/>
              </a:lnSpc>
              <a:spcBef>
                <a:spcPts val="0"/>
              </a:spcBef>
              <a:spcAft>
                <a:spcPts val="0"/>
              </a:spcAft>
            </a:defPPr>
            <a:lvl1pPr marL="228600" indent="-228600" defTabSz="914400" eaLnBrk="1" latinLnBrk="0" hangingPunct="1">
              <a:lnSpc>
                <a:spcPts val="2400"/>
              </a:lnSpc>
              <a:spcBef>
                <a:spcPts val="1000"/>
              </a:spcBef>
              <a:buFont typeface="Arial" panose="020B0604020202020204" pitchFamily="34" charset="0"/>
              <a:buChar char="•"/>
              <a:defRPr sz="1800">
                <a:highlight>
                  <a:srgbClr val="F2A920"/>
                </a:highlight>
                <a:latin typeface="+mn-lt"/>
                <a:cs typeface="Arial" panose="020B0604020202020204" pitchFamily="34" charset="0"/>
              </a:defRPr>
            </a:lvl1pPr>
            <a:lvl2pPr marL="685800" indent="-228600" defTabSz="914400" eaLnBrk="1" latinLnBrk="0" hangingPunct="1">
              <a:lnSpc>
                <a:spcPts val="2400"/>
              </a:lnSpc>
              <a:spcBef>
                <a:spcPts val="500"/>
              </a:spcBef>
              <a:buFont typeface="Arial" panose="020B0604020202020204" pitchFamily="34" charset="0"/>
              <a:buChar char="•"/>
              <a:defRPr sz="1800">
                <a:latin typeface="Arial" panose="020B0604020202020204" pitchFamily="34" charset="0"/>
                <a:cs typeface="Arial" panose="020B0604020202020204" pitchFamily="34" charset="0"/>
              </a:defRPr>
            </a:lvl2pPr>
            <a:lvl3pPr marL="1143000" indent="-228600" defTabSz="914400" eaLnBrk="1" latinLnBrk="0" hangingPunct="1">
              <a:lnSpc>
                <a:spcPts val="2400"/>
              </a:lnSpc>
              <a:spcBef>
                <a:spcPts val="500"/>
              </a:spcBef>
              <a:buFont typeface="Arial" panose="020B0604020202020204" pitchFamily="34" charset="0"/>
              <a:buChar char="•"/>
              <a:defRPr sz="1600">
                <a:latin typeface="Arial" panose="020B0604020202020204" pitchFamily="34" charset="0"/>
                <a:cs typeface="Arial" panose="020B0604020202020204" pitchFamily="34" charset="0"/>
              </a:defRPr>
            </a:lvl3pPr>
            <a:lvl4pPr marL="1600200" indent="-228600" defTabSz="914400" eaLnBrk="1" latinLnBrk="0" hangingPunct="1">
              <a:lnSpc>
                <a:spcPts val="24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4pPr>
            <a:lvl5pPr marL="2057400" indent="-228600" defTabSz="914400" eaLnBrk="1" latinLnBrk="0" hangingPunct="1">
              <a:lnSpc>
                <a:spcPts val="2400"/>
              </a:lnSpc>
              <a:spcBef>
                <a:spcPts val="500"/>
              </a:spcBef>
              <a:buFont typeface="Arial" panose="020B0604020202020204" pitchFamily="34" charset="0"/>
              <a:buChar char="•"/>
              <a:defRPr sz="14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defRPr sz="1800">
                <a:latin typeface="+mn-lt"/>
              </a:defRPr>
            </a:lvl6pPr>
            <a:lvl7pPr marL="2971800" indent="-228600">
              <a:lnSpc>
                <a:spcPct val="90000"/>
              </a:lnSpc>
              <a:spcBef>
                <a:spcPts val="500"/>
              </a:spcBef>
              <a:buFont typeface="Arial" panose="020B0604020202020204" pitchFamily="34" charset="0"/>
              <a:buChar char="•"/>
              <a:defRPr sz="1800">
                <a:latin typeface="+mn-lt"/>
              </a:defRPr>
            </a:lvl7pPr>
            <a:lvl8pPr marL="3429000" indent="-228600">
              <a:lnSpc>
                <a:spcPct val="90000"/>
              </a:lnSpc>
              <a:spcBef>
                <a:spcPts val="500"/>
              </a:spcBef>
              <a:buFont typeface="Arial" panose="020B0604020202020204" pitchFamily="34" charset="0"/>
              <a:buChar char="•"/>
              <a:defRPr sz="1800">
                <a:latin typeface="+mn-lt"/>
              </a:defRPr>
            </a:lvl8pPr>
            <a:lvl9pPr marL="3886200" indent="-228600">
              <a:lnSpc>
                <a:spcPct val="90000"/>
              </a:lnSpc>
              <a:spcBef>
                <a:spcPts val="500"/>
              </a:spcBef>
              <a:buFont typeface="Arial" panose="020B0604020202020204" pitchFamily="34" charset="0"/>
              <a:buChar char="•"/>
              <a:defRPr sz="1800">
                <a:latin typeface="+mn-lt"/>
              </a:defRPr>
            </a:lvl9pPr>
          </a:lstStyle>
          <a:p>
            <a:r>
              <a:rPr lang="en-CA" dirty="0">
                <a:latin typeface="Calibri" panose="020F0502020204030204" pitchFamily="34" charset="0"/>
                <a:ea typeface="Calibri" panose="020F0502020204030204" pitchFamily="34" charset="0"/>
                <a:cs typeface="Calibri" panose="020F0502020204030204" pitchFamily="34" charset="0"/>
              </a:rPr>
              <a:t>If available, include photos of your senior leaders working in the space (photos can be taken during their visit of the space) or of senior leaders ‘walking the talk’ of the new way of working and community norms/workplace etiquette (ex: using a phone booth for a call, having a meeting in a lounge, wiping down a desk after use, storing their bag in a day locker, checking into Archibus, etc.)</a:t>
            </a:r>
          </a:p>
          <a:p>
            <a:endParaRPr lang="en-CA" dirty="0"/>
          </a:p>
        </p:txBody>
      </p:sp>
    </p:spTree>
    <p:extLst>
      <p:ext uri="{BB962C8B-B14F-4D97-AF65-F5344CB8AC3E}">
        <p14:creationId xmlns:p14="http://schemas.microsoft.com/office/powerpoint/2010/main" val="36919960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81163-05ED-14C7-CC1C-ED156E5A2F3F}"/>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42073" y="106111"/>
            <a:ext cx="11007725" cy="510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0" cap="none" spc="0" normalizeH="0" baseline="0" noProof="0" dirty="0">
                <a:ln>
                  <a:noFill/>
                </a:ln>
                <a:solidFill>
                  <a:schemeClr val="bg1"/>
                </a:solidFill>
                <a:effectLst/>
                <a:uLnTx/>
                <a:uFillTx/>
                <a:latin typeface="Arial"/>
                <a:ea typeface="Arial"/>
                <a:cs typeface="Arial"/>
                <a:sym typeface="Arial"/>
              </a:rPr>
              <a:t>Sneak peak </a:t>
            </a:r>
            <a:r>
              <a:rPr lang="en-CA" sz="3200" kern="0" dirty="0">
                <a:solidFill>
                  <a:schemeClr val="bg1"/>
                </a:solidFill>
                <a:latin typeface="Arial"/>
                <a:ea typeface="Arial"/>
                <a:cs typeface="Arial"/>
                <a:sym typeface="Arial"/>
              </a:rPr>
              <a:t>of</a:t>
            </a:r>
            <a:r>
              <a:rPr kumimoji="0" lang="en-CA" sz="3200" b="1" i="0" u="none" strike="noStrike" kern="0" cap="none" spc="0" normalizeH="0" baseline="0" noProof="0" dirty="0">
                <a:ln>
                  <a:noFill/>
                </a:ln>
                <a:solidFill>
                  <a:schemeClr val="bg1"/>
                </a:solidFill>
                <a:effectLst/>
                <a:uLnTx/>
                <a:uFillTx/>
                <a:latin typeface="Arial"/>
                <a:ea typeface="Arial"/>
                <a:cs typeface="Arial"/>
                <a:sym typeface="Arial"/>
              </a:rPr>
              <a:t> our new workplace – Floor plan</a:t>
            </a:r>
            <a:endParaRPr kumimoji="0" lang="en-CA" sz="32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1026" name="Picture 2" descr="Floor plan and zones">
            <a:extLst>
              <a:ext uri="{FF2B5EF4-FFF2-40B4-BE49-F238E27FC236}">
                <a16:creationId xmlns:a16="http://schemas.microsoft.com/office/drawing/2014/main" id="{0268F016-0559-CFE9-81DF-5C28FC7A8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923" y="1048466"/>
            <a:ext cx="8272153" cy="49460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6A6AFF2-1B76-98C4-A7CF-65B3A018B095}"/>
              </a:ext>
            </a:extLst>
          </p:cNvPr>
          <p:cNvSpPr txBox="1"/>
          <p:nvPr/>
        </p:nvSpPr>
        <p:spPr>
          <a:xfrm>
            <a:off x="2596946" y="3105996"/>
            <a:ext cx="6097978" cy="830997"/>
          </a:xfrm>
          <a:prstGeom prst="rect">
            <a:avLst/>
          </a:prstGeom>
          <a:noFill/>
        </p:spPr>
        <p:txBody>
          <a:bodyPr wrap="square">
            <a:spAutoFit/>
          </a:bodyPr>
          <a:lstStyle/>
          <a:p>
            <a:pPr algn="ctr"/>
            <a:r>
              <a:rPr lang="en-CA" sz="2400" dirty="0">
                <a:highlight>
                  <a:srgbClr val="F2A920"/>
                </a:highlight>
                <a:latin typeface="+mn-lt"/>
                <a:ea typeface="Calibri" panose="020F0502020204030204" pitchFamily="34" charset="0"/>
                <a:cs typeface="Calibri" panose="020F0502020204030204" pitchFamily="34" charset="0"/>
              </a:rPr>
              <a:t>Use the plan provided in the Floor Plan announcement activity</a:t>
            </a:r>
          </a:p>
        </p:txBody>
      </p:sp>
    </p:spTree>
    <p:extLst>
      <p:ext uri="{BB962C8B-B14F-4D97-AF65-F5344CB8AC3E}">
        <p14:creationId xmlns:p14="http://schemas.microsoft.com/office/powerpoint/2010/main" val="1427860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C332300-F088-D2E7-2811-C4CE98F0A597}"/>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11250" y="102717"/>
            <a:ext cx="11118404" cy="5169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0" cap="none" spc="0" normalizeH="0" baseline="0" noProof="0" dirty="0">
                <a:ln>
                  <a:noFill/>
                </a:ln>
                <a:solidFill>
                  <a:schemeClr val="bg1"/>
                </a:solidFill>
                <a:effectLst/>
                <a:uLnTx/>
                <a:uFillTx/>
                <a:latin typeface="Arial"/>
                <a:ea typeface="Arial"/>
                <a:cs typeface="Arial"/>
                <a:sym typeface="Arial"/>
              </a:rPr>
              <a:t>Sneak peak </a:t>
            </a:r>
            <a:r>
              <a:rPr lang="en-CA" sz="3200" kern="0" dirty="0">
                <a:solidFill>
                  <a:schemeClr val="bg1"/>
                </a:solidFill>
                <a:latin typeface="Arial"/>
                <a:ea typeface="Arial"/>
                <a:cs typeface="Arial"/>
                <a:sym typeface="Arial"/>
              </a:rPr>
              <a:t>of</a:t>
            </a:r>
            <a:r>
              <a:rPr kumimoji="0" lang="en-CA" sz="3200" b="1" i="0" u="none" strike="noStrike" kern="0" cap="none" spc="0" normalizeH="0" baseline="0" noProof="0" dirty="0">
                <a:ln>
                  <a:noFill/>
                </a:ln>
                <a:solidFill>
                  <a:schemeClr val="bg1"/>
                </a:solidFill>
                <a:effectLst/>
                <a:uLnTx/>
                <a:uFillTx/>
                <a:latin typeface="Arial"/>
                <a:ea typeface="Arial"/>
                <a:cs typeface="Arial"/>
                <a:sym typeface="Arial"/>
              </a:rPr>
              <a:t> our new workplace </a:t>
            </a:r>
            <a:r>
              <a:rPr kumimoji="0" lang="en-CA" sz="32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 Before photos</a:t>
            </a:r>
            <a:endParaRPr kumimoji="0" lang="en-CA" sz="32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2" name="Picture 1" descr="Before pictures of a workplace">
            <a:extLst>
              <a:ext uri="{FF2B5EF4-FFF2-40B4-BE49-F238E27FC236}">
                <a16:creationId xmlns:a16="http://schemas.microsoft.com/office/drawing/2014/main" id="{761DCCDF-76FD-AEE2-F7E3-72E92070DB36}"/>
              </a:ext>
              <a:ext uri="{C183D7F6-B498-43B3-948B-1728B52AA6E4}">
                <adec:decorative xmlns:adec="http://schemas.microsoft.com/office/drawing/2017/decorative" val="0"/>
              </a:ext>
            </a:extLst>
          </p:cNvPr>
          <p:cNvPicPr>
            <a:picLocks noChangeAspect="1"/>
          </p:cNvPicPr>
          <p:nvPr/>
        </p:nvPicPr>
        <p:blipFill rotWithShape="1">
          <a:blip r:embed="rId2"/>
          <a:srcRect t="3555" r="-1" b="12682"/>
          <a:stretch/>
        </p:blipFill>
        <p:spPr>
          <a:xfrm>
            <a:off x="295572" y="1178543"/>
            <a:ext cx="11548872" cy="4280662"/>
          </a:xfrm>
          <a:prstGeom prst="rect">
            <a:avLst/>
          </a:prstGeom>
        </p:spPr>
      </p:pic>
      <p:sp>
        <p:nvSpPr>
          <p:cNvPr id="10" name="TextBox 9">
            <a:extLst>
              <a:ext uri="{FF2B5EF4-FFF2-40B4-BE49-F238E27FC236}">
                <a16:creationId xmlns:a16="http://schemas.microsoft.com/office/drawing/2014/main" id="{C6A6AFF2-1B76-98C4-A7CF-65B3A018B095}"/>
              </a:ext>
            </a:extLst>
          </p:cNvPr>
          <p:cNvSpPr txBox="1"/>
          <p:nvPr/>
        </p:nvSpPr>
        <p:spPr>
          <a:xfrm>
            <a:off x="2395847" y="2690498"/>
            <a:ext cx="7781306" cy="461665"/>
          </a:xfrm>
          <a:prstGeom prst="rect">
            <a:avLst/>
          </a:prstGeom>
          <a:noFill/>
        </p:spPr>
        <p:txBody>
          <a:bodyPr wrap="square">
            <a:spAutoFit/>
          </a:bodyPr>
          <a:lstStyle/>
          <a:p>
            <a:pPr algn="ctr"/>
            <a:r>
              <a:rPr lang="en-CA" sz="2400" dirty="0">
                <a:highlight>
                  <a:srgbClr val="F2A920"/>
                </a:highlight>
                <a:latin typeface="+mn-lt"/>
                <a:ea typeface="Calibri" panose="020F0502020204030204" pitchFamily="34" charset="0"/>
                <a:cs typeface="Calibri" panose="020F0502020204030204" pitchFamily="34" charset="0"/>
              </a:rPr>
              <a:t>Use your before photos if you have any</a:t>
            </a:r>
          </a:p>
        </p:txBody>
      </p:sp>
    </p:spTree>
    <p:extLst>
      <p:ext uri="{BB962C8B-B14F-4D97-AF65-F5344CB8AC3E}">
        <p14:creationId xmlns:p14="http://schemas.microsoft.com/office/powerpoint/2010/main" val="7812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9F9E61-D547-CFDB-7EF1-B9EA58F1B740}"/>
              </a:ext>
              <a:ext uri="{C183D7F6-B498-43B3-948B-1728B52AA6E4}">
                <adec:decorative xmlns:adec="http://schemas.microsoft.com/office/drawing/2017/decorative" val="1"/>
              </a:ext>
            </a:extLst>
          </p:cNvPr>
          <p:cNvSpPr/>
          <p:nvPr/>
        </p:nvSpPr>
        <p:spPr>
          <a:xfrm>
            <a:off x="0" y="0"/>
            <a:ext cx="12202188" cy="72237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CA"/>
          </a:p>
        </p:txBody>
      </p:sp>
      <p:sp>
        <p:nvSpPr>
          <p:cNvPr id="8" name="Title 1">
            <a:extLst>
              <a:ext uri="{FF2B5EF4-FFF2-40B4-BE49-F238E27FC236}">
                <a16:creationId xmlns:a16="http://schemas.microsoft.com/office/drawing/2014/main" id="{302479B6-DAC3-489C-4A28-3EB2FC4E22B0}"/>
              </a:ext>
            </a:extLst>
          </p:cNvPr>
          <p:cNvSpPr txBox="1">
            <a:spLocks noGrp="1"/>
          </p:cNvSpPr>
          <p:nvPr>
            <p:ph type="title" idx="4294967295"/>
          </p:nvPr>
        </p:nvSpPr>
        <p:spPr>
          <a:xfrm>
            <a:off x="100976" y="110461"/>
            <a:ext cx="11185332" cy="5101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0" cap="none" spc="0" normalizeH="0" baseline="0" noProof="0" dirty="0">
                <a:ln>
                  <a:noFill/>
                </a:ln>
                <a:solidFill>
                  <a:schemeClr val="bg1"/>
                </a:solidFill>
                <a:effectLst/>
                <a:uLnTx/>
                <a:uFillTx/>
                <a:latin typeface="Arial"/>
                <a:ea typeface="Arial"/>
                <a:cs typeface="Arial"/>
                <a:sym typeface="Arial"/>
              </a:rPr>
              <a:t>Sneak peak </a:t>
            </a:r>
            <a:r>
              <a:rPr lang="en-CA" sz="3200" kern="0" dirty="0">
                <a:solidFill>
                  <a:schemeClr val="bg1"/>
                </a:solidFill>
                <a:latin typeface="Arial"/>
                <a:ea typeface="Arial"/>
                <a:cs typeface="Arial"/>
                <a:sym typeface="Arial"/>
              </a:rPr>
              <a:t>of</a:t>
            </a:r>
            <a:r>
              <a:rPr kumimoji="0" lang="en-CA" sz="3200" b="1" i="0" u="none" strike="noStrike" kern="0" cap="none" spc="0" normalizeH="0" baseline="0" noProof="0" dirty="0">
                <a:ln>
                  <a:noFill/>
                </a:ln>
                <a:solidFill>
                  <a:schemeClr val="bg1"/>
                </a:solidFill>
                <a:effectLst/>
                <a:uLnTx/>
                <a:uFillTx/>
                <a:latin typeface="Arial"/>
                <a:ea typeface="Arial"/>
                <a:cs typeface="Arial"/>
                <a:sym typeface="Arial"/>
              </a:rPr>
              <a:t> our new workplace – New photos</a:t>
            </a:r>
            <a:endParaRPr kumimoji="0" lang="en-CA" sz="3200" b="1" i="1"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pic>
        <p:nvPicPr>
          <p:cNvPr id="3" name="Picture 2" descr="After modernization pictures of a workplace">
            <a:extLst>
              <a:ext uri="{FF2B5EF4-FFF2-40B4-BE49-F238E27FC236}">
                <a16:creationId xmlns:a16="http://schemas.microsoft.com/office/drawing/2014/main" id="{B25625A5-DF6D-A320-7AA9-F184306D7BD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382438" y="1029008"/>
            <a:ext cx="3137591" cy="4706386"/>
          </a:xfrm>
          <a:prstGeom prst="rect">
            <a:avLst/>
          </a:prstGeom>
        </p:spPr>
      </p:pic>
      <p:pic>
        <p:nvPicPr>
          <p:cNvPr id="4" name="Picture 3" descr="After modernization pictures of a workplace">
            <a:extLst>
              <a:ext uri="{FF2B5EF4-FFF2-40B4-BE49-F238E27FC236}">
                <a16:creationId xmlns:a16="http://schemas.microsoft.com/office/drawing/2014/main" id="{9C0807F8-E562-26E4-BA46-D1097036D96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19804" y="1155960"/>
            <a:ext cx="3004154" cy="4612786"/>
          </a:xfrm>
          <a:prstGeom prst="rect">
            <a:avLst/>
          </a:prstGeom>
        </p:spPr>
      </p:pic>
      <p:pic>
        <p:nvPicPr>
          <p:cNvPr id="5" name="Picture 4" descr="After modernization pictures of a workplace">
            <a:extLst>
              <a:ext uri="{FF2B5EF4-FFF2-40B4-BE49-F238E27FC236}">
                <a16:creationId xmlns:a16="http://schemas.microsoft.com/office/drawing/2014/main" id="{3BD47E7E-F1F1-8D28-6561-A3C1ED47AC2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517472" y="1122606"/>
            <a:ext cx="3199989" cy="4612787"/>
          </a:xfrm>
          <a:prstGeom prst="rect">
            <a:avLst/>
          </a:prstGeom>
        </p:spPr>
      </p:pic>
      <p:sp>
        <p:nvSpPr>
          <p:cNvPr id="10" name="TextBox 9">
            <a:extLst>
              <a:ext uri="{FF2B5EF4-FFF2-40B4-BE49-F238E27FC236}">
                <a16:creationId xmlns:a16="http://schemas.microsoft.com/office/drawing/2014/main" id="{C6A6AFF2-1B76-98C4-A7CF-65B3A018B095}"/>
              </a:ext>
            </a:extLst>
          </p:cNvPr>
          <p:cNvSpPr txBox="1"/>
          <p:nvPr/>
        </p:nvSpPr>
        <p:spPr>
          <a:xfrm>
            <a:off x="525163" y="2966702"/>
            <a:ext cx="11007725" cy="830997"/>
          </a:xfrm>
          <a:prstGeom prst="rect">
            <a:avLst/>
          </a:prstGeom>
          <a:noFill/>
        </p:spPr>
        <p:txBody>
          <a:bodyPr wrap="square">
            <a:spAutoFit/>
          </a:bodyPr>
          <a:lstStyle/>
          <a:p>
            <a:pPr algn="ctr"/>
            <a:r>
              <a:rPr lang="fr-CA" dirty="0">
                <a:highlight>
                  <a:srgbClr val="F2A920"/>
                </a:highlight>
                <a:latin typeface="+mn-lt"/>
                <a:ea typeface="Calibri" panose="020F0502020204030204" pitchFamily="34" charset="0"/>
                <a:cs typeface="Calibri" panose="020F0502020204030204" pitchFamily="34" charset="0"/>
              </a:rPr>
              <a:t>R</a:t>
            </a:r>
            <a:r>
              <a:rPr lang="en-CA" dirty="0" err="1">
                <a:highlight>
                  <a:srgbClr val="F2A920"/>
                </a:highlight>
                <a:latin typeface="+mn-lt"/>
                <a:ea typeface="Calibri" panose="020F0502020204030204" pitchFamily="34" charset="0"/>
                <a:cs typeface="Calibri" panose="020F0502020204030204" pitchFamily="34" charset="0"/>
              </a:rPr>
              <a:t>eplace</a:t>
            </a:r>
            <a:r>
              <a:rPr lang="en-CA" dirty="0">
                <a:highlight>
                  <a:srgbClr val="F2A920"/>
                </a:highlight>
                <a:latin typeface="+mn-lt"/>
                <a:ea typeface="Calibri" panose="020F0502020204030204" pitchFamily="34" charset="0"/>
                <a:cs typeface="Calibri" panose="020F0502020204030204" pitchFamily="34" charset="0"/>
              </a:rPr>
              <a:t> with photos of your new space – Show just enough to get employee’s interest – but to see more they have to take the official tour</a:t>
            </a:r>
            <a:endParaRPr lang="en-CA" sz="2400" dirty="0">
              <a:highlight>
                <a:srgbClr val="F2A920"/>
              </a:highlight>
              <a:latin typeface="+mn-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9749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presentation-eng</Template>
  <TotalTime>34433</TotalTime>
  <Words>2526</Words>
  <Application>Microsoft Office PowerPoint</Application>
  <PresentationFormat>Widescreen</PresentationFormat>
  <Paragraphs>181</Paragraphs>
  <Slides>21</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Avenir Next LT Pro Demi</vt:lpstr>
      <vt:lpstr>Calibri</vt:lpstr>
      <vt:lpstr>Calibri Light</vt:lpstr>
      <vt:lpstr>Comic Sans MS</vt:lpstr>
      <vt:lpstr>Georgia</vt:lpstr>
      <vt:lpstr>Times New Roman</vt:lpstr>
      <vt:lpstr>Wingdings</vt:lpstr>
      <vt:lpstr>Office Theme</vt:lpstr>
      <vt:lpstr>think-cell Slide</vt:lpstr>
      <vt:lpstr>PRE-OPENING Q&amp;A SESSION</vt:lpstr>
      <vt:lpstr>How to use this document</vt:lpstr>
      <vt:lpstr>Introduction</vt:lpstr>
      <vt:lpstr>What we have achieved so far</vt:lpstr>
      <vt:lpstr>What to expect: our new workplace is opening soon! </vt:lpstr>
      <vt:lpstr>What to expect: our new way of working</vt:lpstr>
      <vt:lpstr>Sneak peak of our new workplace – Floor plan</vt:lpstr>
      <vt:lpstr>Sneak peak of our new workplace – Before photos</vt:lpstr>
      <vt:lpstr>Sneak peak of our new workplace – New photos</vt:lpstr>
      <vt:lpstr>Sneak peak of our new workplace – Colours and finishes</vt:lpstr>
      <vt:lpstr>Next activities and how to get ready</vt:lpstr>
      <vt:lpstr>Q &amp; A</vt:lpstr>
      <vt:lpstr>Thank you!</vt:lpstr>
      <vt:lpstr>Annex</vt:lpstr>
      <vt:lpstr>Understanding the flexibility provided by an ecosystem of spaces</vt:lpstr>
      <vt:lpstr>In an office setting…</vt:lpstr>
      <vt:lpstr>Understanding workpoints</vt:lpstr>
      <vt:lpstr>Understanding workpoints: variety for everyone and every task!</vt:lpstr>
      <vt:lpstr>A GCworkplace is functionally zoned to support a variety of work activities </vt:lpstr>
      <vt:lpstr>Different ways of working</vt:lpstr>
      <vt:lpstr>An accessible and inclusive workplace by design</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Mak;Alexandre.Perusse@tpsgc-pwgsc.gc.ca;David.DiSante@tpsgc-pwgsc.gc.ca</dc:creator>
  <cp:lastModifiedBy>Genereux, Sophie (SPAC/PSPC) (elle-la / she-her)</cp:lastModifiedBy>
  <cp:revision>956</cp:revision>
  <cp:lastPrinted>2019-10-07T15:51:32Z</cp:lastPrinted>
  <dcterms:created xsi:type="dcterms:W3CDTF">2017-05-19T14:36:17Z</dcterms:created>
  <dcterms:modified xsi:type="dcterms:W3CDTF">2023-02-28T13:35:30Z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