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E629-E5A6-4F8F-AC47-A9F2D0FC8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5467D-217F-42C4-B49F-DFD2C2ADD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BF002-8974-4367-962A-11BBDFFF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571C0-FDD5-4BC7-8A87-2806C872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2DFDA-B90C-4032-95A8-02D8F952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4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FFDD-DE7D-4C7D-978D-39415C97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D1165-E9E6-44DE-89AB-8A72CA200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85A7C-7F5D-4790-8208-239C38EF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0746-A4EC-40B9-A3A8-7143A0D3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5A1F-188D-495E-817F-6B8D2E06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7D11D-8F35-46B3-AC64-C7B05B88C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F2A2D-0BEA-404A-894D-A86F0DDCA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F796A-C7A6-47F7-9244-8DA18040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5577-21D8-41EA-AABC-36EF5CA3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6B2C-F177-4D1B-A16E-FF9475D6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DB5A-6863-467A-987E-92B5A7CF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25379-EA8C-4DE7-B2BE-D5A00ABE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FB53-9860-4261-9B0C-69C03259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33845-CAF3-4CB7-B20F-6C57C991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DEB9B-CCB9-4051-AE04-2D12FC3C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4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5E3C-B5F2-41B6-BB07-1498D118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A2E56-2313-4B48-8AE5-529EDCC8F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0230-2209-46FF-B8D6-D0B0A164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A4F30-E23F-4B31-840D-B3FA93F6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52AD-162A-4542-82C8-E6DF9CCA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2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CA79-D38D-4698-9244-70EB07ADE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24D89-8987-4F89-B723-2BD74F1EB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4AEDF-4615-45EC-A366-6C307737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8F441-917F-4DB5-96D1-8D28F87E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D31E7-4F8E-48F6-832C-FFABEFA3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7D24-2746-482C-97BF-C5C1E9F6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7CAF-BC36-4B64-87FC-28C3ABD2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7F00B-0662-4F01-968E-D59DD8437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3F3A6-81A4-4ECB-9F58-C0AEFA8DC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64155-A1ED-4664-861F-D1575B22A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CA2AC-2C99-49DA-855C-31BA3D7D0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297AA-505D-4108-A022-32A81404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98089-5604-4E7E-BFCA-7181A398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556E8-0B73-4EE5-9A76-EF95D537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CB2B-B64A-4749-B784-9AB72990F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75931-1FDE-4CC6-9DF3-506545836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0DCBE-2AF5-40A4-BCC9-7932F52F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75538-B361-41E2-97A8-6BB2DEAC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09873-958D-4AF4-9C05-9552C30B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77A7D-2726-4567-8A76-654B3481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AA55B-5B03-4CF0-A808-4EE5CF5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1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C665-80AE-49B1-B3AB-F081466FB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728B0-967B-4EBC-B7A1-1BB0A11C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D2349-CCF0-46BF-B3B8-144B9AF64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9DFB0-194E-4DB1-B1AE-381D1CB0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7D3DA-8912-447D-BF04-0F62514F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B174F-1BE5-46D3-8EF8-864F53C8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B6D14-4526-4ADE-82DC-695B2A14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98BA1B-35E5-4504-89EF-38637354F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41E5C-6FFC-4D33-B0A8-BE0EC4BA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56E2D-E6CA-4C16-B1BD-F4EC23E6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DC0CB-B631-47A2-8781-4ED4C833E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247C0-4E1D-468E-9735-2DC0E154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2F82F-BA3F-44B8-BCFA-44D4DA43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EBB2E-E421-42E0-9448-79542A696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5D65-F350-407B-A302-F92B81EBE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29B4-821B-4639-99C7-1BC8DD0D49BF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1BEF-A018-497D-BE77-7081757E2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24B91-302F-40DF-8211-B63E331A2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B3521-44AA-4202-AA1B-E370EBEC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5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ntranet.atssc-scdata.gc.ca/hr-benefits/forms/employee-arrival-form-en.html" TargetMode="External"/><Relationship Id="rId13" Type="http://schemas.openxmlformats.org/officeDocument/2006/relationships/image" Target="../media/image8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s://catalogue.csps-efpc.gc.ca/product?catalog=COR133&amp;cm_locale=en" TargetMode="External"/><Relationship Id="rId5" Type="http://schemas.openxmlformats.org/officeDocument/2006/relationships/image" Target="../media/image4.svg"/><Relationship Id="rId10" Type="http://schemas.openxmlformats.org/officeDocument/2006/relationships/hyperlink" Target="https://catalogue.csps-efpc.gc.ca/product?catalog=COR132&amp;cm_locale=en" TargetMode="External"/><Relationship Id="rId4" Type="http://schemas.openxmlformats.org/officeDocument/2006/relationships/image" Target="../media/image3.png"/><Relationship Id="rId9" Type="http://schemas.openxmlformats.org/officeDocument/2006/relationships/hyperlink" Target="mailto:Training-Formation@tribunal.gc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7C770B-33C7-43FE-86FC-E472824C0637}"/>
              </a:ext>
            </a:extLst>
          </p:cNvPr>
          <p:cNvSpPr/>
          <p:nvPr/>
        </p:nvSpPr>
        <p:spPr>
          <a:xfrm>
            <a:off x="530119" y="1177155"/>
            <a:ext cx="2049517" cy="2571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25CA86-B692-419B-9B8A-C85F81380F6A}"/>
              </a:ext>
            </a:extLst>
          </p:cNvPr>
          <p:cNvSpPr/>
          <p:nvPr/>
        </p:nvSpPr>
        <p:spPr>
          <a:xfrm>
            <a:off x="2814166" y="1177157"/>
            <a:ext cx="2049517" cy="2571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11FD33-F556-4411-B1C7-B92B141F4DA5}"/>
              </a:ext>
            </a:extLst>
          </p:cNvPr>
          <p:cNvSpPr/>
          <p:nvPr/>
        </p:nvSpPr>
        <p:spPr>
          <a:xfrm>
            <a:off x="5139560" y="1177157"/>
            <a:ext cx="2049517" cy="2571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D03634-6D63-4103-AACB-60C1FE035B65}"/>
              </a:ext>
            </a:extLst>
          </p:cNvPr>
          <p:cNvSpPr/>
          <p:nvPr/>
        </p:nvSpPr>
        <p:spPr>
          <a:xfrm>
            <a:off x="7524520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B709A-2DAD-4C37-8D18-AA424CB2DA9D}"/>
              </a:ext>
            </a:extLst>
          </p:cNvPr>
          <p:cNvSpPr/>
          <p:nvPr/>
        </p:nvSpPr>
        <p:spPr>
          <a:xfrm>
            <a:off x="9848194" y="1177159"/>
            <a:ext cx="2049517" cy="257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 descr="Call center outline">
            <a:extLst>
              <a:ext uri="{FF2B5EF4-FFF2-40B4-BE49-F238E27FC236}">
                <a16:creationId xmlns:a16="http://schemas.microsoft.com/office/drawing/2014/main" id="{0070E7C9-0F42-4402-839E-F4C631D01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90553" y="1103429"/>
            <a:ext cx="692949" cy="692949"/>
          </a:xfrm>
          <a:prstGeom prst="rect">
            <a:avLst/>
          </a:prstGeom>
        </p:spPr>
      </p:pic>
      <p:pic>
        <p:nvPicPr>
          <p:cNvPr id="27" name="Graphic 26" descr="Office worker female outline">
            <a:extLst>
              <a:ext uri="{FF2B5EF4-FFF2-40B4-BE49-F238E27FC236}">
                <a16:creationId xmlns:a16="http://schemas.microsoft.com/office/drawing/2014/main" id="{9B685C34-5FBC-4986-BD9E-1BBB55CA50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98912" y="1095387"/>
            <a:ext cx="692949" cy="692949"/>
          </a:xfrm>
          <a:prstGeom prst="rect">
            <a:avLst/>
          </a:prstGeom>
        </p:spPr>
      </p:pic>
      <p:pic>
        <p:nvPicPr>
          <p:cNvPr id="35" name="Graphic 34" descr="User outline">
            <a:extLst>
              <a:ext uri="{FF2B5EF4-FFF2-40B4-BE49-F238E27FC236}">
                <a16:creationId xmlns:a16="http://schemas.microsoft.com/office/drawing/2014/main" id="{821A7F3E-287B-41B4-9586-BAC519A3A3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98756" y="1106998"/>
            <a:ext cx="692949" cy="692949"/>
          </a:xfrm>
          <a:prstGeom prst="rect">
            <a:avLst/>
          </a:prstGeom>
        </p:spPr>
      </p:pic>
      <p:pic>
        <p:nvPicPr>
          <p:cNvPr id="54" name="Graphic 53" descr="Office worker female outline">
            <a:extLst>
              <a:ext uri="{FF2B5EF4-FFF2-40B4-BE49-F238E27FC236}">
                <a16:creationId xmlns:a16="http://schemas.microsoft.com/office/drawing/2014/main" id="{E39A0A8D-A1EB-437F-A35D-72CBBDDA0C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17843" y="1129024"/>
            <a:ext cx="692949" cy="69294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74AC5BFA-C267-41AB-BCB2-923D23B3E570}"/>
              </a:ext>
            </a:extLst>
          </p:cNvPr>
          <p:cNvSpPr txBox="1"/>
          <p:nvPr/>
        </p:nvSpPr>
        <p:spPr>
          <a:xfrm>
            <a:off x="1036963" y="1660466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Manager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EDF1E7E-759F-4334-B873-E37F91DFE4BE}"/>
              </a:ext>
            </a:extLst>
          </p:cNvPr>
          <p:cNvSpPr txBox="1"/>
          <p:nvPr/>
        </p:nvSpPr>
        <p:spPr>
          <a:xfrm>
            <a:off x="5683289" y="1673147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Manager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1453F7B-8136-4F97-A543-735B7453C89B}"/>
              </a:ext>
            </a:extLst>
          </p:cNvPr>
          <p:cNvSpPr txBox="1"/>
          <p:nvPr/>
        </p:nvSpPr>
        <p:spPr>
          <a:xfrm>
            <a:off x="3298462" y="1653908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Employee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C04226C-BCDA-484E-BAB1-D5812B360A71}"/>
              </a:ext>
            </a:extLst>
          </p:cNvPr>
          <p:cNvSpPr txBox="1"/>
          <p:nvPr/>
        </p:nvSpPr>
        <p:spPr>
          <a:xfrm>
            <a:off x="7785505" y="1691996"/>
            <a:ext cx="17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Training Coord.</a:t>
            </a:r>
            <a:endParaRPr lang="en-US" b="1" dirty="0">
              <a:solidFill>
                <a:srgbClr val="00CCFF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F960693-B89F-4D9C-A1F4-DDE01970D4E6}"/>
              </a:ext>
            </a:extLst>
          </p:cNvPr>
          <p:cNvSpPr txBox="1"/>
          <p:nvPr/>
        </p:nvSpPr>
        <p:spPr>
          <a:xfrm>
            <a:off x="9852792" y="1664262"/>
            <a:ext cx="229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CCFF"/>
                </a:solidFill>
              </a:rPr>
              <a:t>Chief Administrator</a:t>
            </a:r>
            <a:endParaRPr lang="en-US" b="1" dirty="0">
              <a:solidFill>
                <a:srgbClr val="00CCFF"/>
              </a:solidFill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5B27A68-66FF-479F-BB09-95A0E75ADF5A}"/>
              </a:ext>
            </a:extLst>
          </p:cNvPr>
          <p:cNvGrpSpPr/>
          <p:nvPr/>
        </p:nvGrpSpPr>
        <p:grpSpPr>
          <a:xfrm>
            <a:off x="2467308" y="2092263"/>
            <a:ext cx="317935" cy="137832"/>
            <a:chOff x="7136527" y="4467705"/>
            <a:chExt cx="317935" cy="137832"/>
          </a:xfrm>
        </p:grpSpPr>
        <p:sp>
          <p:nvSpPr>
            <p:cNvPr id="62" name="Arrow: Chevron 61">
              <a:extLst>
                <a:ext uri="{FF2B5EF4-FFF2-40B4-BE49-F238E27FC236}">
                  <a16:creationId xmlns:a16="http://schemas.microsoft.com/office/drawing/2014/main" id="{373C7AE1-704E-475D-8B97-AE70E026E161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Arrow: Chevron 62">
              <a:extLst>
                <a:ext uri="{FF2B5EF4-FFF2-40B4-BE49-F238E27FC236}">
                  <a16:creationId xmlns:a16="http://schemas.microsoft.com/office/drawing/2014/main" id="{AF23EB26-2F4A-4735-83BC-979A627C82C3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19B3271-4769-4AA4-936A-2B3CD7214946}"/>
              </a:ext>
            </a:extLst>
          </p:cNvPr>
          <p:cNvCxnSpPr/>
          <p:nvPr/>
        </p:nvCxnSpPr>
        <p:spPr>
          <a:xfrm>
            <a:off x="325821" y="2154621"/>
            <a:ext cx="11676993" cy="0"/>
          </a:xfrm>
          <a:prstGeom prst="line">
            <a:avLst/>
          </a:prstGeom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61A405E-DA92-478A-B3AB-5E172C4746AA}"/>
              </a:ext>
            </a:extLst>
          </p:cNvPr>
          <p:cNvGrpSpPr/>
          <p:nvPr/>
        </p:nvGrpSpPr>
        <p:grpSpPr>
          <a:xfrm>
            <a:off x="4833449" y="2076487"/>
            <a:ext cx="317935" cy="137832"/>
            <a:chOff x="7136527" y="4467705"/>
            <a:chExt cx="317935" cy="137832"/>
          </a:xfrm>
        </p:grpSpPr>
        <p:sp>
          <p:nvSpPr>
            <p:cNvPr id="68" name="Arrow: Chevron 67">
              <a:extLst>
                <a:ext uri="{FF2B5EF4-FFF2-40B4-BE49-F238E27FC236}">
                  <a16:creationId xmlns:a16="http://schemas.microsoft.com/office/drawing/2014/main" id="{57DBB058-07AC-428C-9542-1C8C814030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Arrow: Chevron 68">
              <a:extLst>
                <a:ext uri="{FF2B5EF4-FFF2-40B4-BE49-F238E27FC236}">
                  <a16:creationId xmlns:a16="http://schemas.microsoft.com/office/drawing/2014/main" id="{2BE7E8AF-AAB4-4195-BC67-3C11168655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D5E231A-EEC9-49FD-B30F-D1089F2E35EC}"/>
              </a:ext>
            </a:extLst>
          </p:cNvPr>
          <p:cNvGrpSpPr/>
          <p:nvPr/>
        </p:nvGrpSpPr>
        <p:grpSpPr>
          <a:xfrm>
            <a:off x="7195062" y="2077780"/>
            <a:ext cx="317935" cy="137832"/>
            <a:chOff x="7136527" y="4467705"/>
            <a:chExt cx="317935" cy="137832"/>
          </a:xfrm>
        </p:grpSpPr>
        <p:sp>
          <p:nvSpPr>
            <p:cNvPr id="71" name="Arrow: Chevron 70">
              <a:extLst>
                <a:ext uri="{FF2B5EF4-FFF2-40B4-BE49-F238E27FC236}">
                  <a16:creationId xmlns:a16="http://schemas.microsoft.com/office/drawing/2014/main" id="{C811B051-D488-40EF-8897-ADDE42CE1744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Arrow: Chevron 71">
              <a:extLst>
                <a:ext uri="{FF2B5EF4-FFF2-40B4-BE49-F238E27FC236}">
                  <a16:creationId xmlns:a16="http://schemas.microsoft.com/office/drawing/2014/main" id="{3DD3F0FB-C91C-491C-B57D-DE74D3713548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A7B8767-091B-4BE9-BB66-2C9A71CAE902}"/>
              </a:ext>
            </a:extLst>
          </p:cNvPr>
          <p:cNvGrpSpPr/>
          <p:nvPr/>
        </p:nvGrpSpPr>
        <p:grpSpPr>
          <a:xfrm>
            <a:off x="9540345" y="2084391"/>
            <a:ext cx="317935" cy="137832"/>
            <a:chOff x="7136527" y="4467705"/>
            <a:chExt cx="317935" cy="137832"/>
          </a:xfrm>
        </p:grpSpPr>
        <p:sp>
          <p:nvSpPr>
            <p:cNvPr id="74" name="Arrow: Chevron 73">
              <a:extLst>
                <a:ext uri="{FF2B5EF4-FFF2-40B4-BE49-F238E27FC236}">
                  <a16:creationId xmlns:a16="http://schemas.microsoft.com/office/drawing/2014/main" id="{97BB77A5-DB4D-4140-9AB7-61E8DBF5FC90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Arrow: Chevron 74">
              <a:extLst>
                <a:ext uri="{FF2B5EF4-FFF2-40B4-BE49-F238E27FC236}">
                  <a16:creationId xmlns:a16="http://schemas.microsoft.com/office/drawing/2014/main" id="{735D212F-F829-44A8-9D00-F6082CBF17F0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4B032E1-9B3D-4E9D-8C0B-20E04A2888D3}"/>
              </a:ext>
            </a:extLst>
          </p:cNvPr>
          <p:cNvGrpSpPr/>
          <p:nvPr/>
        </p:nvGrpSpPr>
        <p:grpSpPr>
          <a:xfrm>
            <a:off x="11785382" y="2077120"/>
            <a:ext cx="317935" cy="137832"/>
            <a:chOff x="7136527" y="4467705"/>
            <a:chExt cx="317935" cy="137832"/>
          </a:xfrm>
        </p:grpSpPr>
        <p:sp>
          <p:nvSpPr>
            <p:cNvPr id="77" name="Arrow: Chevron 76">
              <a:extLst>
                <a:ext uri="{FF2B5EF4-FFF2-40B4-BE49-F238E27FC236}">
                  <a16:creationId xmlns:a16="http://schemas.microsoft.com/office/drawing/2014/main" id="{E9D32C59-3BCF-4077-BD7A-10792125CCA7}"/>
                </a:ext>
              </a:extLst>
            </p:cNvPr>
            <p:cNvSpPr/>
            <p:nvPr/>
          </p:nvSpPr>
          <p:spPr>
            <a:xfrm>
              <a:off x="7136527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Arrow: Chevron 77">
              <a:extLst>
                <a:ext uri="{FF2B5EF4-FFF2-40B4-BE49-F238E27FC236}">
                  <a16:creationId xmlns:a16="http://schemas.microsoft.com/office/drawing/2014/main" id="{34545774-8069-4EAD-BA59-F78ABE71403A}"/>
                </a:ext>
              </a:extLst>
            </p:cNvPr>
            <p:cNvSpPr/>
            <p:nvPr/>
          </p:nvSpPr>
          <p:spPr>
            <a:xfrm>
              <a:off x="7295494" y="4467705"/>
              <a:ext cx="158968" cy="137832"/>
            </a:xfrm>
            <a:prstGeom prst="chevron">
              <a:avLst/>
            </a:prstGeom>
            <a:solidFill>
              <a:srgbClr val="00CCFF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9" name="Oval 78">
            <a:extLst>
              <a:ext uri="{FF2B5EF4-FFF2-40B4-BE49-F238E27FC236}">
                <a16:creationId xmlns:a16="http://schemas.microsoft.com/office/drawing/2014/main" id="{73B02682-5819-475D-AE18-51337523E14F}"/>
              </a:ext>
            </a:extLst>
          </p:cNvPr>
          <p:cNvSpPr/>
          <p:nvPr/>
        </p:nvSpPr>
        <p:spPr>
          <a:xfrm>
            <a:off x="1481305" y="2093623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15AA78F-174E-4022-9DFB-065B1B478106}"/>
              </a:ext>
            </a:extLst>
          </p:cNvPr>
          <p:cNvSpPr/>
          <p:nvPr/>
        </p:nvSpPr>
        <p:spPr>
          <a:xfrm>
            <a:off x="10872952" y="2109772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B944765-C0B9-445A-BD04-937836D57727}"/>
              </a:ext>
            </a:extLst>
          </p:cNvPr>
          <p:cNvSpPr/>
          <p:nvPr/>
        </p:nvSpPr>
        <p:spPr>
          <a:xfrm>
            <a:off x="8483795" y="210352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EE0CEC8-F506-4050-89B1-6645774FCB1A}"/>
              </a:ext>
            </a:extLst>
          </p:cNvPr>
          <p:cNvSpPr/>
          <p:nvPr/>
        </p:nvSpPr>
        <p:spPr>
          <a:xfrm>
            <a:off x="6133877" y="2076487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FB0FE7D-33BC-473E-8066-D3C936D9B442}"/>
              </a:ext>
            </a:extLst>
          </p:cNvPr>
          <p:cNvSpPr/>
          <p:nvPr/>
        </p:nvSpPr>
        <p:spPr>
          <a:xfrm>
            <a:off x="3778471" y="2104175"/>
            <a:ext cx="117042" cy="122679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DFE9C4E-5135-4DBE-ADDE-A8A7B2F9FC52}"/>
              </a:ext>
            </a:extLst>
          </p:cNvPr>
          <p:cNvSpPr txBox="1"/>
          <p:nvPr/>
        </p:nvSpPr>
        <p:spPr>
          <a:xfrm>
            <a:off x="559042" y="2354918"/>
            <a:ext cx="2049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delegated human resources signing authority for the employee via the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Arrival Form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by sending an email to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Training-Formation@tribunal.gc.ca</a:t>
            </a:r>
            <a:endParaRPr lang="en-US" sz="1300" dirty="0"/>
          </a:p>
          <a:p>
            <a:endParaRPr lang="en-US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A1F372-EC74-4BD5-8899-9F00732BEE45}"/>
              </a:ext>
            </a:extLst>
          </p:cNvPr>
          <p:cNvSpPr txBox="1"/>
          <p:nvPr/>
        </p:nvSpPr>
        <p:spPr>
          <a:xfrm>
            <a:off x="2826395" y="2396775"/>
            <a:ext cx="204951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appropriate mandatory training </a:t>
            </a:r>
            <a:r>
              <a:rPr lang="en-CA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in possession of an active specimen signature card (financial signing authority) </a:t>
            </a:r>
            <a:endParaRPr 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0FA0C82-DA50-4423-AC23-4A94691E8FE4}"/>
              </a:ext>
            </a:extLst>
          </p:cNvPr>
          <p:cNvSpPr txBox="1"/>
          <p:nvPr/>
        </p:nvSpPr>
        <p:spPr>
          <a:xfrm>
            <a:off x="5208605" y="2379610"/>
            <a:ext cx="2049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Notify and confirm to the </a:t>
            </a:r>
            <a:r>
              <a:rPr lang="en-CA" sz="13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Mandatory Training coordinator</a:t>
            </a:r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all courses have been completed and that the employee holds a valid financial delegation</a:t>
            </a:r>
            <a:endParaRPr lang="en-US" sz="1300" dirty="0"/>
          </a:p>
          <a:p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8783F51-E8BC-42DF-B28B-09DD256C4843}"/>
              </a:ext>
            </a:extLst>
          </p:cNvPr>
          <p:cNvSpPr txBox="1"/>
          <p:nvPr/>
        </p:nvSpPr>
        <p:spPr>
          <a:xfrm>
            <a:off x="7593565" y="2390792"/>
            <a:ext cx="20495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Forward the request to the HR Staffing team who will coordinate with the Chief Administrator’s office</a:t>
            </a:r>
            <a:endParaRPr lang="en-US" sz="1300" dirty="0"/>
          </a:p>
          <a:p>
            <a:endParaRPr lang="en-US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268F78-898D-42A6-9B6E-1B1C348C5043}"/>
              </a:ext>
            </a:extLst>
          </p:cNvPr>
          <p:cNvSpPr txBox="1"/>
          <p:nvPr/>
        </p:nvSpPr>
        <p:spPr>
          <a:xfrm>
            <a:off x="9894832" y="2392951"/>
            <a:ext cx="204951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 letter authorizing human resources signing authority</a:t>
            </a:r>
            <a:endParaRPr lang="en-US" sz="1300" dirty="0"/>
          </a:p>
          <a:p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E9D472B-6659-44B4-93AB-205B5F69D8BA}"/>
              </a:ext>
            </a:extLst>
          </p:cNvPr>
          <p:cNvSpPr txBox="1"/>
          <p:nvPr/>
        </p:nvSpPr>
        <p:spPr>
          <a:xfrm>
            <a:off x="5229625" y="4022440"/>
            <a:ext cx="364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TRAINING</a:t>
            </a:r>
            <a:endParaRPr lang="en-US" sz="28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101" name="Table 100">
            <a:extLst>
              <a:ext uri="{FF2B5EF4-FFF2-40B4-BE49-F238E27FC236}">
                <a16:creationId xmlns:a16="http://schemas.microsoft.com/office/drawing/2014/main" id="{0858518E-B0EA-46E5-B883-6D0286054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917880"/>
              </p:ext>
            </p:extLst>
          </p:nvPr>
        </p:nvGraphicFramePr>
        <p:xfrm>
          <a:off x="3642931" y="5137383"/>
          <a:ext cx="4914900" cy="1111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900">
                  <a:extLst>
                    <a:ext uri="{9D8B030D-6E8A-4147-A177-3AD203B41FA5}">
                      <a16:colId xmlns:a16="http://schemas.microsoft.com/office/drawing/2014/main" val="83878328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P901 – Staffing: A Resourcing Tool for Managers</a:t>
                      </a:r>
                      <a:br>
                        <a:rPr lang="en-US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(Prerequisites: H200 and H205)</a:t>
                      </a:r>
                      <a:endParaRPr lang="en-US" sz="1100" b="1" i="0" u="sng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7956389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1"/>
                        </a:rPr>
                        <a:t>P930 – Introduction to Organization and Classification</a:t>
                      </a:r>
                      <a:endParaRPr lang="en-US" sz="1100" b="1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0100537"/>
                  </a:ext>
                </a:extLst>
              </a:tr>
            </a:tbl>
          </a:graphicData>
        </a:graphic>
      </p:graphicFrame>
      <p:sp>
        <p:nvSpPr>
          <p:cNvPr id="106" name="TextBox 105">
            <a:extLst>
              <a:ext uri="{FF2B5EF4-FFF2-40B4-BE49-F238E27FC236}">
                <a16:creationId xmlns:a16="http://schemas.microsoft.com/office/drawing/2014/main" id="{02EB286E-963F-403A-BA2E-88EA43810243}"/>
              </a:ext>
            </a:extLst>
          </p:cNvPr>
          <p:cNvSpPr txBox="1"/>
          <p:nvPr/>
        </p:nvSpPr>
        <p:spPr>
          <a:xfrm>
            <a:off x="3636584" y="4722048"/>
            <a:ext cx="49149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Managers and Executives</a:t>
            </a:r>
            <a:endParaRPr lang="en-US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F8D6114-7C82-475B-9074-6A22068BEF5E}"/>
              </a:ext>
            </a:extLst>
          </p:cNvPr>
          <p:cNvSpPr txBox="1"/>
          <p:nvPr/>
        </p:nvSpPr>
        <p:spPr>
          <a:xfrm>
            <a:off x="559042" y="232040"/>
            <a:ext cx="10797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Delegation of Human Resources Signing Authority</a:t>
            </a:r>
            <a:endParaRPr lang="en-US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9" name="Graphic 48" descr="Judge male outline">
            <a:extLst>
              <a:ext uri="{FF2B5EF4-FFF2-40B4-BE49-F238E27FC236}">
                <a16:creationId xmlns:a16="http://schemas.microsoft.com/office/drawing/2014/main" id="{9F76C486-3F4C-4A0F-A412-34E97C698DF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535093" y="1086035"/>
            <a:ext cx="692949" cy="69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4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Stevenson, Stéphanie</dc:creator>
  <cp:lastModifiedBy>Stevenson, Stéphanie</cp:lastModifiedBy>
  <cp:revision>20</cp:revision>
  <dcterms:created xsi:type="dcterms:W3CDTF">2022-02-24T12:07:28Z</dcterms:created>
  <dcterms:modified xsi:type="dcterms:W3CDTF">2022-02-24T15:38:38Z</dcterms:modified>
</cp:coreProperties>
</file>