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8"/>
  </p:notesMasterIdLst>
  <p:handoutMasterIdLst>
    <p:handoutMasterId r:id="rId19"/>
  </p:handoutMasterIdLst>
  <p:sldIdLst>
    <p:sldId id="299"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630" autoAdjust="0"/>
  </p:normalViewPr>
  <p:slideViewPr>
    <p:cSldViewPr snapToObjects="1" showGuides="1">
      <p:cViewPr varScale="1">
        <p:scale>
          <a:sx n="48" d="100"/>
          <a:sy n="48" d="100"/>
        </p:scale>
        <p:origin x="48" y="534"/>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s57sce71zN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s57sce71zNI" TargetMode="External"/><Relationship Id="rId4" Type="http://schemas.openxmlformats.org/officeDocument/2006/relationships/hyperlink" Target="https://www.tsw.co.uk/blog/leadership-and-management/daniel-goleman-emotional-intellig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171450" indent="-171450">
              <a:buFont typeface="Arial" panose="020B0604020202020204" pitchFamily="34" charset="0"/>
              <a:buChar char="•"/>
            </a:pPr>
            <a:r>
              <a:rPr lang="fr-CA" baseline="0" dirty="0"/>
              <a:t>In case </a:t>
            </a:r>
            <a:r>
              <a:rPr lang="fr-CA" baseline="0" dirty="0" err="1"/>
              <a:t>needed</a:t>
            </a:r>
            <a:r>
              <a:rPr lang="fr-CA" baseline="0" dirty="0"/>
              <a:t>: https://archive.org/details/LovingKindness15Minsb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3"/>
              </a:rPr>
              <a:t>https://www.youtube.com/watch?v=s57sce71zNI</a:t>
            </a:r>
            <a:r>
              <a:rPr lang="en-CA"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Optional: skip</a:t>
            </a:r>
            <a:r>
              <a:rPr lang="en-US" sz="1200" baseline="0" dirty="0"/>
              <a:t> the body scan, </a:t>
            </a:r>
            <a:r>
              <a:rPr lang="en-US" sz="1200" b="1" baseline="0" dirty="0"/>
              <a:t>starting at around 5:18</a:t>
            </a:r>
            <a:r>
              <a:rPr lang="en-US" sz="1200" baseline="0" dirty="0"/>
              <a:t>, with a quick intro “take a couple of breaths, close your eyes…” and resume the recording</a:t>
            </a:r>
            <a:endParaRPr lang="en-US" sz="1400" dirty="0"/>
          </a:p>
          <a:p>
            <a:pPr marL="628650" lvl="1" indent="-171450">
              <a:buFont typeface="Arial" panose="020B0604020202020204" pitchFamily="34" charset="0"/>
              <a:buChar char="•"/>
            </a:pPr>
            <a:endParaRPr lang="fr-CA" baseline="0" dirty="0"/>
          </a:p>
          <a:p>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Bef>
                <a:spcPts val="600"/>
              </a:spcBef>
              <a:spcAft>
                <a:spcPts val="300"/>
              </a:spcAft>
            </a:pPr>
            <a:r>
              <a:rPr lang="en-US" sz="1300" dirty="0"/>
              <a:t>(read a few bullets, then the quote on the right)</a:t>
            </a:r>
          </a:p>
          <a:p>
            <a:pPr>
              <a:spcBef>
                <a:spcPts val="600"/>
              </a:spcBef>
              <a:spcAft>
                <a:spcPts val="300"/>
              </a:spcAft>
            </a:pPr>
            <a:endParaRPr lang="en-US" sz="1300" dirty="0"/>
          </a:p>
          <a:p>
            <a:pPr>
              <a:spcBef>
                <a:spcPts val="600"/>
              </a:spcBef>
              <a:spcAft>
                <a:spcPts val="300"/>
              </a:spcAft>
            </a:pPr>
            <a:r>
              <a:rPr lang="en-US" sz="1300" dirty="0"/>
              <a:t>Any questions anyone?</a:t>
            </a:r>
          </a:p>
          <a:p>
            <a:pPr>
              <a:spcBef>
                <a:spcPts val="600"/>
              </a:spcBef>
              <a:spcAft>
                <a:spcPts val="300"/>
              </a:spcAft>
            </a:pPr>
            <a:r>
              <a:rPr lang="en-US" sz="1300" dirty="0"/>
              <a:t>(if nobody has a question, perhaps read one/two with the **</a:t>
            </a:r>
          </a:p>
          <a:p>
            <a:pPr>
              <a:spcBef>
                <a:spcPts val="600"/>
              </a:spcBef>
              <a:spcAft>
                <a:spcPts val="300"/>
              </a:spcAft>
            </a:pPr>
            <a:r>
              <a:rPr lang="en-US" sz="1300" dirty="0"/>
              <a:t>if someone has a question regarding the list, read from the text)</a:t>
            </a:r>
          </a:p>
          <a:p>
            <a:pPr>
              <a:spcBef>
                <a:spcPts val="600"/>
              </a:spcBef>
              <a:spcAft>
                <a:spcPts val="300"/>
              </a:spcAft>
            </a:pPr>
            <a:endParaRPr lang="en-US" sz="1300" dirty="0"/>
          </a:p>
          <a:p>
            <a:pPr fontAlgn="base"/>
            <a:r>
              <a:rPr lang="en-US" sz="1200" b="1" i="0" kern="1200" dirty="0">
                <a:solidFill>
                  <a:schemeClr val="tx1"/>
                </a:solidFill>
                <a:effectLst/>
                <a:latin typeface="+mn-lt"/>
                <a:ea typeface="+mn-ea"/>
                <a:cs typeface="+mn-cs"/>
              </a:rPr>
              <a:t>What’s present for me now?</a:t>
            </a:r>
            <a:r>
              <a:rPr lang="en-US" sz="1200" b="0" i="0" kern="1200" dirty="0">
                <a:solidFill>
                  <a:schemeClr val="tx1"/>
                </a:solidFill>
                <a:effectLst/>
                <a:latin typeface="+mn-lt"/>
                <a:ea typeface="+mn-ea"/>
                <a:cs typeface="+mn-cs"/>
              </a:rPr>
              <a:t> This may feel like an esoteric question to start with but it’s a useful one to get present to what’s going on </a:t>
            </a:r>
            <a:r>
              <a:rPr lang="en-US" sz="1200" b="0" i="1" kern="1200" dirty="0">
                <a:solidFill>
                  <a:schemeClr val="tx1"/>
                </a:solidFill>
                <a:effectLst/>
                <a:latin typeface="+mn-lt"/>
                <a:ea typeface="+mn-ea"/>
                <a:cs typeface="+mn-cs"/>
              </a:rPr>
              <a:t>in this moment </a:t>
            </a:r>
            <a:r>
              <a:rPr lang="en-US" sz="1200" b="0" i="0" kern="1200" dirty="0">
                <a:solidFill>
                  <a:schemeClr val="tx1"/>
                </a:solidFill>
                <a:effectLst/>
                <a:latin typeface="+mn-lt"/>
                <a:ea typeface="+mn-ea"/>
                <a:cs typeface="+mn-cs"/>
              </a:rPr>
              <a:t>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a:solidFill>
                  <a:schemeClr val="tx1"/>
                </a:solidFill>
                <a:effectLst/>
                <a:latin typeface="+mn-lt"/>
                <a:ea typeface="+mn-ea"/>
                <a:cs typeface="+mn-cs"/>
              </a:rPr>
              <a:t>What’s going well? What’s creating that? </a:t>
            </a:r>
            <a:r>
              <a:rPr lang="en-US" sz="1200" b="0" i="0" kern="1200" dirty="0">
                <a:solidFill>
                  <a:schemeClr val="tx1"/>
                </a:solidFill>
                <a:effectLst/>
                <a:latin typeface="+mn-lt"/>
                <a:ea typeface="+mn-ea"/>
                <a:cs typeface="+mn-cs"/>
              </a:rPr>
              <a:t>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a:solidFill>
                  <a:schemeClr val="tx1"/>
                </a:solidFill>
                <a:effectLst/>
                <a:latin typeface="+mn-lt"/>
                <a:ea typeface="+mn-ea"/>
                <a:cs typeface="+mn-cs"/>
              </a:rPr>
              <a:t>** What's challenging? What's creating that?</a:t>
            </a:r>
            <a:r>
              <a:rPr lang="en-US" sz="1200" b="0" i="0" kern="1200" dirty="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are </a:t>
            </a:r>
            <a:r>
              <a:rPr lang="en-US" sz="1200" b="1" i="0"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beliefs, attitudes, or actions that contribute to what is challenging for you? This process of taking responsibility (</a:t>
            </a:r>
            <a:r>
              <a:rPr lang="en-US" sz="1200" b="1" i="0" kern="1200" dirty="0">
                <a:solidFill>
                  <a:schemeClr val="tx1"/>
                </a:solidFill>
                <a:effectLst/>
                <a:latin typeface="+mn-lt"/>
                <a:ea typeface="+mn-ea"/>
                <a:cs typeface="+mn-cs"/>
              </a:rPr>
              <a:t>without judgement!</a:t>
            </a:r>
            <a:r>
              <a:rPr lang="en-US" sz="1200" b="0" i="0" kern="1200" dirty="0">
                <a:solidFill>
                  <a:schemeClr val="tx1"/>
                </a:solidFill>
                <a:effectLst/>
                <a:latin typeface="+mn-lt"/>
                <a:ea typeface="+mn-ea"/>
                <a:cs typeface="+mn-cs"/>
              </a:rPr>
              <a:t>) is a key driver to feeling empowered as a leader rather than a victim of circumstances. It opens you up to experimenting with other ways of leading that may be more effective.</a:t>
            </a:r>
          </a:p>
          <a:p>
            <a:pPr fontAlgn="base"/>
            <a:r>
              <a:rPr lang="en-US" sz="1200" b="1" i="0" kern="1200" dirty="0">
                <a:solidFill>
                  <a:schemeClr val="tx1"/>
                </a:solidFill>
                <a:effectLst/>
                <a:latin typeface="+mn-lt"/>
                <a:ea typeface="+mn-ea"/>
                <a:cs typeface="+mn-cs"/>
              </a:rPr>
              <a:t>What needs my attention? </a:t>
            </a:r>
            <a:r>
              <a:rPr lang="en-US" sz="1200" b="0" i="0" kern="1200" dirty="0">
                <a:solidFill>
                  <a:schemeClr val="tx1"/>
                </a:solidFill>
                <a:effectLst/>
                <a:latin typeface="+mn-lt"/>
                <a:ea typeface="+mn-ea"/>
                <a:cs typeface="+mn-cs"/>
              </a:rPr>
              <a:t>This is a great question for scanning your environment, both work and personal. Your quality attention is your most precious asset. This helps you become mindful and choose where you invest it.</a:t>
            </a:r>
          </a:p>
          <a:p>
            <a:pPr fontAlgn="base"/>
            <a:r>
              <a:rPr lang="en-US" sz="1200" b="1" i="0" kern="1200" dirty="0">
                <a:solidFill>
                  <a:schemeClr val="tx1"/>
                </a:solidFill>
                <a:effectLst/>
                <a:latin typeface="+mn-lt"/>
                <a:ea typeface="+mn-ea"/>
                <a:cs typeface="+mn-cs"/>
              </a:rPr>
              <a:t>** What’s meaningful?</a:t>
            </a:r>
            <a:r>
              <a:rPr lang="en-US" sz="1200" b="0" i="0" kern="1200" dirty="0">
                <a:solidFill>
                  <a:schemeClr val="tx1"/>
                </a:solidFill>
                <a:effectLst/>
                <a:latin typeface="+mn-lt"/>
                <a:ea typeface="+mn-ea"/>
                <a:cs typeface="+mn-cs"/>
              </a:rPr>
              <a:t> Finding meaning in each day keeps you fueled. It helps you learn about what values are important to you and then lead from those values. It helps you discover purpose and lead from purpose, inspiring and engaging yourself and those around you. Another question in this same vein is </a:t>
            </a:r>
            <a:r>
              <a:rPr lang="en-US" sz="1200" b="1" i="1" kern="1200" dirty="0">
                <a:solidFill>
                  <a:schemeClr val="tx1"/>
                </a:solidFill>
                <a:effectLst/>
                <a:latin typeface="+mn-lt"/>
                <a:ea typeface="+mn-ea"/>
                <a:cs typeface="+mn-cs"/>
              </a:rPr>
              <a:t>what am I grateful for?</a:t>
            </a:r>
            <a:r>
              <a:rPr lang="en-US" sz="1200" b="0" i="0" kern="1200" dirty="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a:solidFill>
                  <a:schemeClr val="tx1"/>
                </a:solidFill>
                <a:effectLst/>
                <a:latin typeface="+mn-lt"/>
                <a:ea typeface="+mn-ea"/>
                <a:cs typeface="+mn-cs"/>
              </a:rPr>
              <a:t>What strengths do I notice in myself?</a:t>
            </a:r>
            <a:r>
              <a:rPr lang="en-US" sz="1200" b="0" i="0" kern="1200" dirty="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a:solidFill>
                  <a:schemeClr val="tx1"/>
                </a:solidFill>
                <a:effectLst/>
                <a:latin typeface="+mn-lt"/>
                <a:ea typeface="+mn-ea"/>
                <a:cs typeface="+mn-cs"/>
              </a:rPr>
              <a:t>What strengths and contributions do I notice in others?</a:t>
            </a:r>
            <a:r>
              <a:rPr lang="en-US" sz="1200" b="0" i="0" kern="1200" dirty="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a:solidFill>
                  <a:schemeClr val="tx1"/>
                </a:solidFill>
                <a:effectLst/>
                <a:latin typeface="+mn-lt"/>
                <a:ea typeface="+mn-ea"/>
                <a:cs typeface="+mn-cs"/>
              </a:rPr>
              <a:t>What am I learning?</a:t>
            </a:r>
            <a:r>
              <a:rPr lang="en-US" sz="1200" b="0" i="0" kern="1200" dirty="0">
                <a:solidFill>
                  <a:schemeClr val="tx1"/>
                </a:solidFill>
                <a:effectLst/>
                <a:latin typeface="+mn-lt"/>
                <a:ea typeface="+mn-ea"/>
                <a:cs typeface="+mn-cs"/>
              </a:rPr>
              <a:t> Scan your writing. Capture any learning that feels most important.</a:t>
            </a:r>
          </a:p>
          <a:p>
            <a:pPr fontAlgn="base"/>
            <a:r>
              <a:rPr lang="en-US" sz="1200" b="1" i="0" kern="1200" dirty="0">
                <a:solidFill>
                  <a:schemeClr val="tx1"/>
                </a:solidFill>
                <a:effectLst/>
                <a:latin typeface="+mn-lt"/>
                <a:ea typeface="+mn-ea"/>
                <a:cs typeface="+mn-cs"/>
              </a:rPr>
              <a:t>What is an action I am committing to?</a:t>
            </a:r>
            <a:r>
              <a:rPr lang="en-US" sz="1200" b="0" i="0" kern="1200" dirty="0">
                <a:solidFill>
                  <a:schemeClr val="tx1"/>
                </a:solidFill>
                <a:effectLst/>
                <a:latin typeface="+mn-lt"/>
                <a:ea typeface="+mn-ea"/>
                <a:cs typeface="+mn-cs"/>
              </a:rPr>
              <a:t> This helps you move the learning forward into action.</a:t>
            </a:r>
          </a:p>
          <a:p>
            <a:pPr fontAlgn="base"/>
            <a:r>
              <a:rPr lang="en-US" sz="1200" b="0" i="0" kern="1200" dirty="0">
                <a:solidFill>
                  <a:schemeClr val="tx1"/>
                </a:solidFill>
                <a:effectLst/>
                <a:latin typeface="+mn-lt"/>
                <a:ea typeface="+mn-ea"/>
                <a:cs typeface="+mn-cs"/>
              </a:rPr>
              <a:t>Try this exercise. Bullet-point answers are fine. I challenge you to try it as a gift to yourself for the next seven days. My hope is that it will help you to become a more inspired, authentic and agile leader.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Writing Your Way to Happiness – Article </a:t>
            </a:r>
            <a:r>
              <a:rPr lang="en-CA" sz="1100" dirty="0">
                <a:hlinkClick r:id="rId3"/>
              </a:rPr>
              <a:t>http://well.blogs.nytimes.com/2015/01/19/writing-your-way-to-happiness/</a:t>
            </a:r>
            <a:endParaRPr lang="en-US"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To Be An Effective Leader, Keep A Leadership</a:t>
            </a:r>
            <a:r>
              <a:rPr lang="en-US" sz="1200" baseline="0" dirty="0"/>
              <a:t> Journal – Article </a:t>
            </a:r>
            <a:r>
              <a:rPr lang="en-US" sz="1200" dirty="0">
                <a:hlinkClick r:id="rId4"/>
              </a:rPr>
              <a:t>https://www.forbes.com/sites/hennainam/2017/04/02/to-be-an-effective-leader-keep-a-leadership-journal/</a:t>
            </a:r>
            <a:r>
              <a:rPr lang="en-US" sz="1200" dirty="0"/>
              <a:t>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Making a Big (or Small) Decision? Mindfulness Practice Can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(paraphrase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t>Resources</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Article - </a:t>
            </a:r>
            <a:r>
              <a:rPr lang="en-US" sz="1200" dirty="0"/>
              <a:t>Making a Big (or Small) Decision? How Meditation Can Help</a:t>
            </a:r>
            <a:r>
              <a:rPr lang="fr-CA" sz="1200" dirty="0"/>
              <a:t>: </a:t>
            </a:r>
            <a:r>
              <a:rPr lang="en-CA" sz="1200" dirty="0">
                <a:hlinkClick r:id="rId3"/>
              </a:rPr>
              <a:t>http://knowledge.wharton.upenn.edu/article/making-big-small-decision-meditation-can-help/</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Prata"/>
              </a:rPr>
              <a:t>Article - Decision Time: </a:t>
            </a:r>
            <a:r>
              <a:rPr lang="en-US" sz="1200" dirty="0">
                <a:solidFill>
                  <a:srgbClr val="FF0000"/>
                </a:solidFill>
                <a:hlinkClick r:id="rId4"/>
              </a:rPr>
              <a:t>https://dharmawisdom.org/decision-time/</a:t>
            </a:r>
            <a:r>
              <a:rPr lang="en-CA" sz="1200" dirty="0"/>
              <a:t> </a:t>
            </a:r>
            <a:endParaRPr lang="en-US" sz="120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Have better decision-making abilities </a:t>
            </a:r>
            <a:r>
              <a:rPr lang="en-CA" sz="1200" dirty="0">
                <a:hlinkClick r:id="rId3"/>
              </a:rPr>
              <a:t>https://www.artofliving.org/meditation/meditation-for-you/meditation-for-better-decision-making</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 -</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Better Decision Making Ability </a:t>
            </a:r>
            <a:r>
              <a:rPr lang="en-US" sz="1200" dirty="0">
                <a:hlinkClick r:id="rId4"/>
              </a:rPr>
              <a:t>https://www.artofliving.org/us-en/meditation/meditation-for-you/meditation-for-better-decision-making</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Bef>
                <a:spcPts val="600"/>
              </a:spcBef>
              <a:spcAft>
                <a:spcPts val="300"/>
              </a:spcAft>
            </a:pPr>
            <a:r>
              <a:rPr lang="en-US" sz="1300" dirty="0"/>
              <a:t>Iterations, as follows… think about:</a:t>
            </a:r>
          </a:p>
          <a:p>
            <a:pPr marL="285721" indent="-285721">
              <a:spcBef>
                <a:spcPts val="600"/>
              </a:spcBef>
              <a:spcAft>
                <a:spcPts val="300"/>
              </a:spcAft>
              <a:buFont typeface="Arial" panose="020B0604020202020204" pitchFamily="34" charset="0"/>
              <a:buChar char="•"/>
            </a:pPr>
            <a:r>
              <a:rPr lang="en-US" sz="1300" dirty="0"/>
              <a:t>Start with yourself</a:t>
            </a:r>
          </a:p>
          <a:p>
            <a:pPr marL="285721" indent="-285721">
              <a:spcBef>
                <a:spcPts val="600"/>
              </a:spcBef>
              <a:spcAft>
                <a:spcPts val="300"/>
              </a:spcAft>
              <a:buFont typeface="Arial" panose="020B0604020202020204" pitchFamily="34" charset="0"/>
              <a:buChar char="•"/>
            </a:pPr>
            <a:r>
              <a:rPr lang="en-US" sz="1300" dirty="0"/>
              <a:t>Then, move to somebody you care about deeply, someone you admire, bring the image of their face into your mind, their eyes, their smile. And see if you could wish them these good thoughts</a:t>
            </a:r>
          </a:p>
          <a:p>
            <a:pPr marL="285721" indent="-285721">
              <a:spcBef>
                <a:spcPts val="600"/>
              </a:spcBef>
              <a:spcAft>
                <a:spcPts val="300"/>
              </a:spcAft>
              <a:buFont typeface="Arial" panose="020B0604020202020204" pitchFamily="34" charset="0"/>
              <a:buChar char="•"/>
            </a:pPr>
            <a:r>
              <a:rPr lang="en-US" sz="1300" dirty="0"/>
              <a:t>Repeat the sentences; if your mind is struggling, just gently come back to the sensation of your breath, and keep repeating the sentences</a:t>
            </a:r>
          </a:p>
          <a:p>
            <a:pPr marL="285721" indent="-285721">
              <a:spcBef>
                <a:spcPts val="600"/>
              </a:spcBef>
              <a:spcAft>
                <a:spcPts val="300"/>
              </a:spcAft>
              <a:buFont typeface="Arial" panose="020B0604020202020204" pitchFamily="34" charset="0"/>
              <a:buChar char="•"/>
            </a:pPr>
            <a:r>
              <a:rPr lang="en-US" sz="1300" dirty="0"/>
              <a:t>Next, bring to mind somebody you’re familiar with and who is going through a hard time, someone you know would benefit from these good wishes</a:t>
            </a:r>
          </a:p>
          <a:p>
            <a:pPr marL="285721" indent="-285721">
              <a:spcBef>
                <a:spcPts val="600"/>
              </a:spcBef>
              <a:spcAft>
                <a:spcPts val="300"/>
              </a:spcAft>
              <a:buFont typeface="Arial" panose="020B0604020202020204" pitchFamily="34" charset="0"/>
              <a:buChar char="•"/>
            </a:pPr>
            <a:r>
              <a:rPr lang="en-US" sz="1300" dirty="0"/>
              <a:t>Now, bring to mind someone who plays a function in your life, someone who you don’t know very well; it could be the Commissionaire on your way in, perhaps the person who serves you coffee in the coffee shop, the bus driver, or even someone in your office you don’t know that well.</a:t>
            </a:r>
            <a:br>
              <a:rPr lang="en-US" sz="1300" dirty="0"/>
            </a:br>
            <a:r>
              <a:rPr lang="en-US" sz="1300" dirty="0"/>
              <a:t>Get a feeling for their presence, what they look like, see how you can wish them these good thoughts.</a:t>
            </a:r>
          </a:p>
          <a:p>
            <a:pPr marL="285721" indent="-285721">
              <a:spcBef>
                <a:spcPts val="600"/>
              </a:spcBef>
              <a:spcAft>
                <a:spcPts val="300"/>
              </a:spcAft>
              <a:buFont typeface="Arial" panose="020B0604020202020204" pitchFamily="34" charset="0"/>
              <a:buChar char="•"/>
            </a:pPr>
            <a:r>
              <a:rPr lang="en-US" sz="1300" dirty="0"/>
              <a:t>Next, see if you can wish these good thoughts to everyone listening today, see if you can wish these good thoughts to all of your co-workers, everyone in your building, everyone in your city.</a:t>
            </a:r>
          </a:p>
          <a:p>
            <a:pPr marL="285721" indent="-285721">
              <a:spcBef>
                <a:spcPts val="600"/>
              </a:spcBef>
              <a:spcAft>
                <a:spcPts val="300"/>
              </a:spcAft>
              <a:buFont typeface="Arial" panose="020B0604020202020204" pitchFamily="34" charset="0"/>
              <a:buChar char="•"/>
            </a:pPr>
            <a:r>
              <a:rPr lang="en-US" sz="1300" dirty="0"/>
              <a:t>See if you can wish these good thoughts to every single living being (two legs, four legs, more legs) on this planet.</a:t>
            </a:r>
            <a:br>
              <a:rPr lang="en-US" sz="1300" dirty="0"/>
            </a:br>
            <a:endParaRPr lang="en-US" sz="1300" dirty="0"/>
          </a:p>
          <a:p>
            <a:pPr marL="285721" indent="-285721">
              <a:spcBef>
                <a:spcPts val="600"/>
              </a:spcBef>
              <a:spcAft>
                <a:spcPts val="300"/>
              </a:spcAft>
              <a:buFont typeface="Arial" panose="020B0604020202020204" pitchFamily="34" charset="0"/>
              <a:buChar char="•"/>
            </a:pPr>
            <a:endParaRPr lang="en-US" sz="1300" dirty="0"/>
          </a:p>
          <a:p>
            <a:pPr marL="285721" indent="-285721">
              <a:spcBef>
                <a:spcPts val="600"/>
              </a:spcBef>
              <a:spcAft>
                <a:spcPts val="300"/>
              </a:spcAft>
              <a:buFont typeface="Arial" panose="020B0604020202020204" pitchFamily="34" charset="0"/>
              <a:buChar char="•"/>
            </a:pPr>
            <a:r>
              <a:rPr lang="en-US" sz="1300" dirty="0"/>
              <a:t>Keep your eyes closed for a few moments</a:t>
            </a:r>
          </a:p>
          <a:p>
            <a:pPr marL="285721" indent="-285721">
              <a:spcBef>
                <a:spcPts val="600"/>
              </a:spcBef>
              <a:spcAft>
                <a:spcPts val="300"/>
              </a:spcAft>
              <a:buFont typeface="Arial" panose="020B0604020202020204" pitchFamily="34" charset="0"/>
              <a:buChar char="•"/>
            </a:pPr>
            <a:r>
              <a:rPr lang="en-US" sz="1300" dirty="0"/>
              <a:t>Taking a moment to show yourself gratitude for taking the opportunity out of your busy day to slow down, for reconnecting</a:t>
            </a:r>
          </a:p>
          <a:p>
            <a:pPr marL="285721" indent="-285721">
              <a:spcBef>
                <a:spcPts val="600"/>
              </a:spcBef>
              <a:spcAft>
                <a:spcPts val="300"/>
              </a:spcAft>
              <a:buFont typeface="Arial" panose="020B0604020202020204" pitchFamily="34" charset="0"/>
              <a:buChar char="•"/>
            </a:pPr>
            <a:r>
              <a:rPr lang="en-US" sz="1300" dirty="0"/>
              <a:t>The more we practice, the more we’re able to create this gaps between our habitual thoughts and habitual patterns</a:t>
            </a:r>
          </a:p>
          <a:p>
            <a:pPr marL="285721" indent="-285721">
              <a:spcBef>
                <a:spcPts val="600"/>
              </a:spcBef>
              <a:spcAft>
                <a:spcPts val="300"/>
              </a:spcAft>
              <a:buFont typeface="Arial" panose="020B0604020202020204" pitchFamily="34" charset="0"/>
              <a:buChar char="•"/>
            </a:pPr>
            <a:r>
              <a:rPr lang="en-US" sz="1300" dirty="0"/>
              <a:t>When you’re ready, you can rub your hands, creating a bit of heat; and you can put your hands over your eyes; and slowly open your eyes</a:t>
            </a:r>
          </a:p>
          <a:p>
            <a:pPr marL="285721" indent="-285721">
              <a:spcBef>
                <a:spcPts val="600"/>
              </a:spcBef>
              <a:spcAft>
                <a:spcPts val="300"/>
              </a:spcAft>
              <a:buFont typeface="Arial" panose="020B0604020202020204" pitchFamily="34" charset="0"/>
              <a:buChar char="•"/>
            </a:pPr>
            <a:r>
              <a:rPr lang="en-US" sz="1300" dirty="0"/>
              <a:t>And comeback.</a:t>
            </a:r>
          </a:p>
          <a:p>
            <a:pPr marL="285721" indent="-285721">
              <a:spcBef>
                <a:spcPts val="600"/>
              </a:spcBef>
              <a:spcAft>
                <a:spcPts val="300"/>
              </a:spcAft>
              <a:buFont typeface="Arial" panose="020B0604020202020204" pitchFamily="34" charset="0"/>
              <a:buChar char="•"/>
            </a:pPr>
            <a:endParaRPr lang="en-US" sz="1300" dirty="0"/>
          </a:p>
          <a:p>
            <a:r>
              <a:rPr lang="en-US" sz="1400" dirty="0"/>
              <a:t>Mindfulness exercise – Loving Kindness – 15 </a:t>
            </a:r>
            <a:r>
              <a:rPr lang="en-US" sz="1400" dirty="0" err="1"/>
              <a:t>mins</a:t>
            </a:r>
            <a:r>
              <a:rPr lang="en-US" sz="1400" dirty="0"/>
              <a:t> (</a:t>
            </a:r>
            <a:r>
              <a:rPr lang="en-US" sz="1400" dirty="0">
                <a:hlinkClick r:id="rId3"/>
              </a:rPr>
              <a:t>https://archive.org/details/LovingKindness15Minsb</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Optional: skip</a:t>
            </a:r>
            <a:r>
              <a:rPr lang="en-US" sz="1400" baseline="0" dirty="0"/>
              <a:t> the body scan, start at around 4:22, with a quick “take a couple of breaths, close your eyes…” and resume the recording</a:t>
            </a:r>
            <a:endParaRPr lang="en-US" sz="1600" dirty="0"/>
          </a:p>
          <a:p>
            <a:endParaRPr lang="en-US" sz="1400" dirty="0"/>
          </a:p>
          <a:p>
            <a:r>
              <a:rPr lang="en-US" sz="1400" dirty="0"/>
              <a:t>Download link: </a:t>
            </a:r>
            <a:r>
              <a:rPr lang="en-US" sz="1200" dirty="0">
                <a:hlinkClick r:id="rId4"/>
              </a:rPr>
              <a:t>https://archive.org/download/LovingKindness15Minsb/Loving%20Kindness%2015%20minsb.mp3</a:t>
            </a:r>
            <a:r>
              <a:rPr lang="en-US" sz="1200" dirty="0"/>
              <a:t> </a:t>
            </a:r>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As </a:t>
            </a:r>
            <a:r>
              <a:rPr lang="fr-CA" dirty="0" err="1"/>
              <a:t>usual</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r>
              <a:rPr lang="fr-CA" baseline="0" dirty="0"/>
              <a:t> (</a:t>
            </a:r>
            <a:r>
              <a:rPr lang="fr-CA" baseline="0" dirty="0" err="1"/>
              <a:t>until</a:t>
            </a:r>
            <a:r>
              <a:rPr lang="fr-CA" baseline="0" dirty="0"/>
              <a:t> about 20 minutes </a:t>
            </a:r>
            <a:r>
              <a:rPr lang="fr-CA" baseline="0" dirty="0" err="1"/>
              <a:t>before</a:t>
            </a:r>
            <a:r>
              <a:rPr lang="fr-CA" baseline="0" dirty="0"/>
              <a:t> the end of the session):</a:t>
            </a:r>
          </a:p>
          <a:p>
            <a:pPr marL="171450" indent="-171450">
              <a:buFont typeface="Arial" panose="020B0604020202020204" pitchFamily="34" charset="0"/>
              <a:buChar char="•"/>
            </a:pPr>
            <a:r>
              <a:rPr lang="fr-CA" baseline="0" dirty="0" err="1"/>
              <a:t>Mindful</a:t>
            </a:r>
            <a:r>
              <a:rPr lang="fr-CA" baseline="0" dirty="0"/>
              <a:t> </a:t>
            </a:r>
            <a:r>
              <a:rPr lang="fr-CA" baseline="0" dirty="0" err="1"/>
              <a:t>walking</a:t>
            </a:r>
            <a:endParaRPr lang="fr-CA" baseline="0" dirty="0"/>
          </a:p>
          <a:p>
            <a:pPr marL="171450" indent="-171450">
              <a:buFont typeface="Arial" panose="020B0604020202020204" pitchFamily="34" charset="0"/>
              <a:buChar char="•"/>
            </a:pPr>
            <a:r>
              <a:rPr lang="fr-CA" dirty="0"/>
              <a:t>Leadership (</a:t>
            </a:r>
            <a:r>
              <a:rPr lang="fr-CA" dirty="0" err="1"/>
              <a:t>Reflecting</a:t>
            </a:r>
            <a:r>
              <a:rPr lang="fr-CA" dirty="0"/>
              <a:t>) Journal</a:t>
            </a:r>
          </a:p>
          <a:p>
            <a:pPr marL="171450" indent="-171450">
              <a:buFont typeface="Arial" panose="020B0604020202020204" pitchFamily="34" charset="0"/>
              <a:buChar char="•"/>
            </a:pPr>
            <a:r>
              <a:rPr lang="fr-CA" dirty="0" err="1"/>
              <a:t>Better</a:t>
            </a:r>
            <a:r>
              <a:rPr lang="fr-CA" dirty="0"/>
              <a:t> </a:t>
            </a:r>
            <a:r>
              <a:rPr lang="fr-CA" dirty="0" err="1"/>
              <a:t>Decision</a:t>
            </a:r>
            <a:r>
              <a:rPr lang="fr-CA" dirty="0"/>
              <a:t> </a:t>
            </a:r>
            <a:r>
              <a:rPr lang="fr-CA" dirty="0" err="1"/>
              <a:t>Making</a:t>
            </a:r>
            <a:endParaRPr lang="fr-CA" dirty="0"/>
          </a:p>
          <a:p>
            <a:pPr marL="171450" indent="-171450">
              <a:buFont typeface="Arial" panose="020B0604020202020204" pitchFamily="34" charset="0"/>
              <a:buChar char="•"/>
            </a:pPr>
            <a:r>
              <a:rPr lang="fr-CA" dirty="0" err="1"/>
              <a:t>Loving</a:t>
            </a:r>
            <a:r>
              <a:rPr lang="fr-CA" dirty="0"/>
              <a:t> </a:t>
            </a:r>
            <a:r>
              <a:rPr lang="fr-CA" dirty="0" err="1"/>
              <a:t>Kindness</a:t>
            </a:r>
            <a:endParaRPr lang="fr-CA" dirty="0"/>
          </a:p>
          <a:p>
            <a:endParaRPr lang="fr-CA" dirty="0"/>
          </a:p>
          <a:p>
            <a:r>
              <a:rPr lang="fr-CA" dirty="0" err="1"/>
              <a:t>Take</a:t>
            </a:r>
            <a:r>
              <a:rPr lang="fr-CA" dirty="0"/>
              <a:t> the </a:t>
            </a:r>
            <a:r>
              <a:rPr lang="fr-CA" dirty="0" err="1"/>
              <a:t>next</a:t>
            </a:r>
            <a:r>
              <a:rPr lang="fr-CA" dirty="0"/>
              <a:t> few minutes to debrief in </a:t>
            </a:r>
            <a:r>
              <a:rPr lang="fr-CA" dirty="0" err="1"/>
              <a:t>small</a:t>
            </a:r>
            <a:r>
              <a:rPr lang="fr-CA" dirty="0"/>
              <a:t> groups</a:t>
            </a:r>
            <a:r>
              <a:rPr lang="fr-CA" baseline="0" dirty="0"/>
              <a:t> (of 4-6). As in </a:t>
            </a:r>
            <a:r>
              <a:rPr lang="fr-CA" baseline="0" dirty="0" err="1"/>
              <a:t>previous</a:t>
            </a:r>
            <a:r>
              <a:rPr lang="fr-CA" baseline="0" dirty="0"/>
              <a:t> </a:t>
            </a:r>
            <a:r>
              <a:rPr lang="fr-CA" baseline="0" dirty="0" err="1"/>
              <a:t>weeks</a:t>
            </a:r>
            <a:r>
              <a:rPr lang="fr-CA" baseline="0"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pPr marL="171450" indent="-171450">
              <a:buFont typeface="Arial" panose="020B0604020202020204" pitchFamily="34" charset="0"/>
              <a:buChar char="•"/>
            </a:pPr>
            <a:r>
              <a:rPr lang="fr-CA" baseline="0" dirty="0" err="1"/>
              <a:t>etc</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 </a:t>
            </a:r>
            <a:r>
              <a:rPr lang="fr-FR" dirty="0"/>
              <a:t>Vous savez maintenant que vous pouvez exprimer vos commentaires ou poser vos questions dans la langue officielle</a:t>
            </a:r>
            <a:r>
              <a:rPr lang="fr-FR" baseline="0" dirty="0"/>
              <a:t> de votre choix</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CA" baseline="0" noProof="0" dirty="0"/>
              <a:t>Mindful eating</a:t>
            </a:r>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Present</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a:t>
            </a:r>
            <a:r>
              <a:rPr lang="fr-CA" baseline="0" dirty="0" err="1"/>
              <a:t>can</a:t>
            </a:r>
            <a:r>
              <a:rPr lang="fr-CA" baseline="0" dirty="0"/>
              <a:t> in 10 </a:t>
            </a:r>
            <a:r>
              <a:rPr lang="fr-CA" baseline="0" dirty="0" err="1"/>
              <a:t>mins</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Always</a:t>
            </a:r>
            <a:r>
              <a:rPr lang="fr-CA" dirty="0"/>
              <a:t> </a:t>
            </a:r>
            <a:r>
              <a:rPr lang="fr-CA" dirty="0" err="1"/>
              <a:t>be</a:t>
            </a:r>
            <a:r>
              <a:rPr lang="fr-CA" dirty="0"/>
              <a:t> </a:t>
            </a:r>
            <a:r>
              <a:rPr lang="fr-CA" baseline="0" dirty="0" err="1"/>
              <a:t>safe</a:t>
            </a:r>
            <a:r>
              <a:rPr lang="fr-CA" baseline="0" dirty="0"/>
              <a:t> </a:t>
            </a:r>
            <a:r>
              <a:rPr lang="fr-CA" baseline="0" dirty="0" err="1"/>
              <a:t>when</a:t>
            </a:r>
            <a:r>
              <a:rPr lang="fr-CA" baseline="0" dirty="0"/>
              <a:t> </a:t>
            </a:r>
            <a:r>
              <a:rPr lang="fr-CA" baseline="0" dirty="0" err="1"/>
              <a:t>doing</a:t>
            </a:r>
            <a:r>
              <a:rPr lang="fr-CA" baseline="0" dirty="0"/>
              <a:t> the </a:t>
            </a:r>
            <a:r>
              <a:rPr lang="fr-CA" baseline="0" dirty="0" err="1"/>
              <a:t>exercises</a:t>
            </a:r>
            <a:endParaRPr lang="fr-CA" baseline="0" dirty="0"/>
          </a:p>
          <a:p>
            <a:endParaRPr lang="fr-CA" baseline="0" dirty="0"/>
          </a:p>
          <a:p>
            <a:r>
              <a:rPr lang="fr-CA" baseline="0" dirty="0"/>
              <a:t>An alternative to </a:t>
            </a:r>
            <a:r>
              <a:rPr lang="fr-CA" baseline="0" dirty="0" err="1"/>
              <a:t>this</a:t>
            </a:r>
            <a:r>
              <a:rPr lang="fr-CA" baseline="0" dirty="0"/>
              <a:t> </a:t>
            </a:r>
            <a:r>
              <a:rPr lang="fr-CA" baseline="0" dirty="0" err="1"/>
              <a:t>exercise</a:t>
            </a:r>
            <a:r>
              <a:rPr lang="fr-CA" baseline="0" dirty="0"/>
              <a:t> </a:t>
            </a:r>
            <a:r>
              <a:rPr lang="fr-CA" baseline="0" dirty="0" err="1"/>
              <a:t>is</a:t>
            </a:r>
            <a:r>
              <a:rPr lang="fr-CA" baseline="0" dirty="0"/>
              <a:t> to </a:t>
            </a:r>
          </a:p>
          <a:p>
            <a:pPr marL="171450" indent="-171450">
              <a:buFont typeface="Arial" panose="020B0604020202020204" pitchFamily="34" charset="0"/>
              <a:buChar char="•"/>
            </a:pPr>
            <a:r>
              <a:rPr lang="fr-CA" baseline="0" dirty="0"/>
              <a:t>stand up, </a:t>
            </a:r>
          </a:p>
          <a:p>
            <a:pPr marL="171450" indent="-171450">
              <a:buFont typeface="Arial" panose="020B0604020202020204" pitchFamily="34" charset="0"/>
              <a:buChar char="•"/>
            </a:pPr>
            <a:r>
              <a:rPr lang="fr-CA" baseline="0" dirty="0" err="1"/>
              <a:t>hold</a:t>
            </a:r>
            <a:r>
              <a:rPr lang="fr-CA" baseline="0" dirty="0"/>
              <a:t> onto a stable chair, a desk, or a </a:t>
            </a:r>
            <a:r>
              <a:rPr lang="fr-CA" baseline="0" dirty="0" err="1"/>
              <a:t>wall</a:t>
            </a:r>
            <a:endParaRPr lang="fr-CA" baseline="0" dirty="0"/>
          </a:p>
          <a:p>
            <a:pPr marL="171450" indent="-171450">
              <a:buFont typeface="Arial" panose="020B0604020202020204" pitchFamily="34" charset="0"/>
              <a:buChar char="•"/>
            </a:pPr>
            <a:r>
              <a:rPr lang="fr-CA" baseline="0" dirty="0"/>
              <a:t>and </a:t>
            </a:r>
            <a:r>
              <a:rPr lang="fr-CA" baseline="0" dirty="0" err="1"/>
              <a:t>feel</a:t>
            </a:r>
            <a:r>
              <a:rPr lang="fr-CA" baseline="0" dirty="0"/>
              <a:t> </a:t>
            </a:r>
            <a:r>
              <a:rPr lang="fr-CA" baseline="0" dirty="0" err="1"/>
              <a:t>your</a:t>
            </a:r>
            <a:r>
              <a:rPr lang="fr-CA" baseline="0" dirty="0"/>
              <a:t> balance</a:t>
            </a:r>
          </a:p>
          <a:p>
            <a:pPr marL="171450" indent="-171450">
              <a:buFont typeface="Arial" panose="020B0604020202020204" pitchFamily="34" charset="0"/>
              <a:buChar char="•"/>
            </a:pPr>
            <a:r>
              <a:rPr lang="fr-CA" baseline="0" dirty="0" err="1"/>
              <a:t>now</a:t>
            </a:r>
            <a:r>
              <a:rPr lang="fr-CA" baseline="0" dirty="0"/>
              <a:t> close </a:t>
            </a:r>
            <a:r>
              <a:rPr lang="fr-CA" baseline="0" dirty="0" err="1"/>
              <a:t>your</a:t>
            </a:r>
            <a:r>
              <a:rPr lang="fr-CA" baseline="0" dirty="0"/>
              <a:t> </a:t>
            </a:r>
            <a:r>
              <a:rPr lang="fr-CA" baseline="0" dirty="0" err="1"/>
              <a:t>eyes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and notice </a:t>
            </a:r>
            <a:r>
              <a:rPr lang="fr-CA" baseline="0" dirty="0" err="1"/>
              <a:t>your</a:t>
            </a:r>
            <a:r>
              <a:rPr lang="fr-CA" baseline="0" dirty="0"/>
              <a:t> feelings, </a:t>
            </a:r>
            <a:r>
              <a:rPr lang="fr-CA" baseline="0" dirty="0" err="1"/>
              <a:t>your</a:t>
            </a:r>
            <a:r>
              <a:rPr lang="fr-CA" baseline="0" dirty="0"/>
              <a:t> </a:t>
            </a:r>
            <a:r>
              <a:rPr lang="fr-CA" baseline="0" dirty="0" err="1"/>
              <a:t>thoughts</a:t>
            </a:r>
            <a:r>
              <a:rPr lang="fr-CA" baseline="0" dirty="0"/>
              <a:t>…</a:t>
            </a:r>
          </a:p>
          <a:p>
            <a:pPr marL="171450" indent="-171450">
              <a:buFont typeface="Arial" panose="020B0604020202020204" pitchFamily="34" charset="0"/>
              <a:buChar char="•"/>
            </a:pPr>
            <a:r>
              <a:rPr lang="fr-CA" baseline="0" dirty="0" err="1"/>
              <a:t>now</a:t>
            </a:r>
            <a:r>
              <a:rPr lang="fr-CA" baseline="0" dirty="0"/>
              <a:t> lift one </a:t>
            </a:r>
            <a:r>
              <a:rPr lang="fr-CA" baseline="0" dirty="0" err="1"/>
              <a:t>leg</a:t>
            </a:r>
            <a:endParaRPr lang="fr-CA" baseline="0" dirty="0"/>
          </a:p>
          <a:p>
            <a:pPr marL="0" indent="0">
              <a:buFont typeface="Arial" panose="020B0604020202020204" pitchFamily="34" charset="0"/>
              <a:buNone/>
            </a:pPr>
            <a:r>
              <a:rPr lang="fr-CA" baseline="0" dirty="0"/>
              <a:t>… </a:t>
            </a:r>
            <a:r>
              <a:rPr lang="fr-CA" baseline="0" dirty="0" err="1"/>
              <a:t>What</a:t>
            </a:r>
            <a:r>
              <a:rPr lang="fr-CA" baseline="0" dirty="0"/>
              <a:t> </a:t>
            </a:r>
            <a:r>
              <a:rPr lang="fr-CA" baseline="0" dirty="0" err="1"/>
              <a:t>did</a:t>
            </a:r>
            <a:r>
              <a:rPr lang="fr-CA" baseline="0" dirty="0"/>
              <a:t> </a:t>
            </a:r>
            <a:r>
              <a:rPr lang="fr-CA" baseline="0" dirty="0" err="1"/>
              <a:t>you</a:t>
            </a:r>
            <a:r>
              <a:rPr lang="fr-CA" baseline="0" dirty="0"/>
              <a:t> notice</a:t>
            </a:r>
            <a:r>
              <a:rPr lang="en-CA" baseline="0" dirty="0"/>
              <a:t>?</a:t>
            </a:r>
            <a:endParaRPr lang="fr-CA" baseline="0" dirty="0"/>
          </a:p>
          <a:p>
            <a:endParaRPr lang="en-CA" dirty="0"/>
          </a:p>
          <a:p>
            <a:r>
              <a:rPr lang="en-CA" dirty="0"/>
              <a:t>Now for the Mindful Walking exercise… (read the</a:t>
            </a:r>
            <a:r>
              <a:rPr lang="en-CA" baseline="0" dirty="0"/>
              <a:t> slide)</a:t>
            </a:r>
          </a:p>
          <a:p>
            <a:endParaRPr lang="en-CA" baseline="0" dirty="0"/>
          </a:p>
          <a:p>
            <a:r>
              <a:rPr lang="en-CA" baseline="0" dirty="0"/>
              <a:t>Now l</a:t>
            </a:r>
            <a:r>
              <a:rPr lang="en-CA" dirty="0"/>
              <a:t>et’s take 10 minutes to do the exercise… the goal is to</a:t>
            </a:r>
            <a:r>
              <a:rPr lang="en-CA" baseline="0" dirty="0"/>
              <a:t> be aware… of what you feel, how you feel, what you hear, what you think… as always, if your mind wanders, that’s fine; just acknowledge the side-trip and gently bring your mind back to the exercise.</a:t>
            </a:r>
          </a:p>
          <a:p>
            <a:r>
              <a:rPr lang="en-CA" dirty="0"/>
              <a:t>10 mins timer starting now.</a:t>
            </a:r>
          </a:p>
          <a:p>
            <a:endParaRPr lang="en-CA" dirty="0"/>
          </a:p>
          <a:p>
            <a:r>
              <a:rPr lang="en-CA" dirty="0"/>
              <a:t>(after 10 mins… Acknowledge those who came back)</a:t>
            </a:r>
          </a:p>
          <a:p>
            <a:r>
              <a:rPr lang="en-CA" dirty="0"/>
              <a:t>hope everything went well, Remember there will be time to do a debrief</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a:t>(paraphrase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is a story from recognized author and successful leader, he says: “…the </a:t>
            </a:r>
            <a:r>
              <a:rPr lang="en-US" dirty="0"/>
              <a:t>leadership principle a grandfather shared with him as a child, it is the same one I now teach Fortune 500 execs: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leadership principle my grandfather shared with me as a child is the same one I now teach Fortune 500 execs – Article </a:t>
            </a:r>
            <a:br>
              <a:rPr lang="en-US" sz="1200" b="0" i="0" kern="1200" dirty="0">
                <a:solidFill>
                  <a:schemeClr val="tx1"/>
                </a:solidFill>
                <a:effectLst/>
                <a:latin typeface="+mn-lt"/>
                <a:ea typeface="+mn-ea"/>
                <a:cs typeface="+mn-cs"/>
              </a:rPr>
            </a:br>
            <a:r>
              <a:rPr lang="en-CA" sz="1200" dirty="0">
                <a:hlinkClick r:id="rId3"/>
              </a:rPr>
              <a:t>http://www.businessinsider.com/why-empathy-is-key-to-effective-leadership-2017-4</a:t>
            </a:r>
            <a:r>
              <a:rPr lang="en-CA" sz="1200" dirty="0"/>
              <a:t> </a:t>
            </a:r>
            <a:endParaRPr lang="en-CA" dirty="0"/>
          </a:p>
          <a:p>
            <a:pPr marL="171450" indent="-171450">
              <a:buFont typeface="Arial" panose="020B0604020202020204" pitchFamily="34" charset="0"/>
              <a:buChar char="•"/>
            </a:pPr>
            <a:r>
              <a:rPr lang="en-CA" dirty="0"/>
              <a:t>Empathy vs. Compassion -</a:t>
            </a:r>
            <a:r>
              <a:rPr lang="en-CA" baseline="0" dirty="0"/>
              <a:t> https://ascentleader.org/difference-between-empathy-and-compassion/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table shows the 12 competencies related to EQ’s domains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Self-awareness, although the least visible emotion it is an incredible predictor of the level of emotional intelligence. Therefore, Self-aware Leaders Show Higher EQ</a:t>
            </a:r>
          </a:p>
          <a:p>
            <a:pPr marL="171450" indent="-171450">
              <a:buFont typeface="Arial" panose="020B0604020202020204" pitchFamily="34" charset="0"/>
              <a:buChar char="•"/>
            </a:pPr>
            <a:r>
              <a:rPr lang="en-US" sz="1200" dirty="0"/>
              <a:t>And those who have high self-awareness tend to have at least 10 or 12 competencies, while those who are low have one or two</a:t>
            </a:r>
          </a:p>
          <a:p>
            <a:endParaRPr lang="en-US" sz="1200" dirty="0"/>
          </a:p>
          <a:p>
            <a:r>
              <a:rPr lang="en-US" sz="1200" dirty="0"/>
              <a:t>Resources… </a:t>
            </a:r>
            <a:endParaRPr lang="en-US" sz="1200" dirty="0">
              <a:hlinkClick r:id="rId3"/>
            </a:endParaRPr>
          </a:p>
          <a:p>
            <a:pPr marL="171450" indent="-171450">
              <a:buFont typeface="Arial" panose="020B0604020202020204" pitchFamily="34" charset="0"/>
              <a:buChar char="•"/>
            </a:pPr>
            <a:r>
              <a:rPr lang="en-US" sz="1200" dirty="0">
                <a:hlinkClick r:id="rId3"/>
              </a:rPr>
              <a:t>https://hbr.org/2017/02/emotional-intelligence-has-12-elements-which-do-you-need-to-work-on</a:t>
            </a:r>
            <a:r>
              <a:rPr lang="en-US" sz="1200" dirty="0"/>
              <a:t> </a:t>
            </a:r>
          </a:p>
          <a:p>
            <a:pPr marL="171450" indent="-171450">
              <a:buFont typeface="Arial" panose="020B0604020202020204" pitchFamily="34" charset="0"/>
              <a:buChar char="•"/>
            </a:pPr>
            <a:r>
              <a:rPr lang="en-US" sz="1200" dirty="0"/>
              <a:t>Self assessment: </a:t>
            </a:r>
            <a:r>
              <a:rPr lang="en-CA" sz="1200" dirty="0">
                <a:hlinkClick r:id="rId4"/>
              </a:rPr>
              <a:t>https://www.tsw.co.uk/blog/leadership-and-management/daniel-goleman-emotional-intelligence/</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5"/>
              </a:rPr>
              <a:t>https://www.youtube.com/watch?v=s57sce71zNI</a:t>
            </a:r>
            <a:r>
              <a:rPr lang="en-CA" dirty="0"/>
              <a:t> </a:t>
            </a:r>
          </a:p>
          <a:p>
            <a:pPr marL="171450" indent="-171450">
              <a:buFont typeface="Arial" panose="020B0604020202020204" pitchFamily="34" charset="0"/>
              <a:buChar char="•"/>
            </a:pPr>
            <a:endParaRPr lang="fr-CA" sz="1200" dirty="0"/>
          </a:p>
          <a:p>
            <a:pPr marL="0" indent="0">
              <a:buFont typeface="Arial" panose="020B0604020202020204" pitchFamily="34" charset="0"/>
              <a:buNone/>
            </a:pPr>
            <a:r>
              <a:rPr lang="fr-CA" sz="1200" dirty="0" err="1"/>
              <a:t>Resources</a:t>
            </a:r>
            <a:r>
              <a:rPr lang="fr-CA" sz="1200" dirty="0"/>
              <a:t> in French:</a:t>
            </a:r>
          </a:p>
          <a:p>
            <a:pPr marL="171450" indent="-171450">
              <a:buFont typeface="Arial" panose="020B0604020202020204" pitchFamily="34" charset="0"/>
              <a:buChar char="•"/>
            </a:pPr>
            <a:r>
              <a:rPr lang="fr-CA" sz="1200" dirty="0"/>
              <a:t>Self </a:t>
            </a:r>
            <a:r>
              <a:rPr lang="fr-CA" sz="1200" dirty="0" err="1"/>
              <a:t>assessment</a:t>
            </a:r>
            <a:r>
              <a:rPr lang="fr-CA" sz="1200" dirty="0"/>
              <a:t>: https://nomadity.be/blog_confiance/4-piliers-pour-developper-votre-intelligence-emotionnelle/ </a:t>
            </a:r>
          </a:p>
          <a:p>
            <a:pPr marL="171450" indent="-171450">
              <a:buFont typeface="Arial" panose="020B0604020202020204" pitchFamily="34" charset="0"/>
              <a:buChar char="•"/>
            </a:pPr>
            <a:r>
              <a:rPr lang="fr-CA" sz="1200" dirty="0"/>
              <a:t>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4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5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7354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39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252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7384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475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81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0472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538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82092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harmawisdom.org/decision-ti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knowledge.wharton.upenn.edu/article/making-big-small-decision-meditation-can-help/" TargetMode="Externa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meditation-loving-presence-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4.jpe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49.jpg"/><Relationship Id="rId9" Type="http://schemas.openxmlformats.org/officeDocument/2006/relationships/image" Target="../media/image47.jp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jpg"/><Relationship Id="rId3" Type="http://schemas.openxmlformats.org/officeDocument/2006/relationships/notesSlide" Target="../notesSlides/notesSlide4.xml"/><Relationship Id="rId21" Type="http://schemas.openxmlformats.org/officeDocument/2006/relationships/image" Target="../media/image28.wm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3.jpg"/><Relationship Id="rId20" Type="http://schemas.openxmlformats.org/officeDocument/2006/relationships/image" Target="../media/image27.wmf"/><Relationship Id="rId29" Type="http://schemas.openxmlformats.org/officeDocument/2006/relationships/image" Target="../media/image36.png"/><Relationship Id="rId1" Type="http://schemas.openxmlformats.org/officeDocument/2006/relationships/tags" Target="../tags/tag1.xml"/><Relationship Id="rId6" Type="http://schemas.openxmlformats.org/officeDocument/2006/relationships/image" Target="../media/image11.jp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3.png"/><Relationship Id="rId15" Type="http://schemas.openxmlformats.org/officeDocument/2006/relationships/image" Target="../media/image22.jp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jpeg"/><Relationship Id="rId19" Type="http://schemas.openxmlformats.org/officeDocument/2006/relationships/image" Target="../media/image26.wmf"/><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jpg"/><Relationship Id="rId22" Type="http://schemas.openxmlformats.org/officeDocument/2006/relationships/image" Target="../media/image29.wmf"/><Relationship Id="rId27"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tsw.co.uk/blog/leadership-and-management/daniel-goleman-emotional-intellig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4" name="Picture 2" descr="https://ci3.googleusercontent.com/proxy/H5w54P0nL0_IR4ogD8PcmHOfJ_9orXxSA8FEfxdlSzrBo9CRDMMMv3RzFuGMi28B4zJ9W4-Ppn_xpkszBwbC_tX6ec4ZmLijjfvhoyUI0smiAavz7LZUQTDd22ydvN7RdAGd2UTvZVFF8JOB5cUw2hnFHY5Dv_vvxQhGyNI=s0-d-e1-ft#https://gallery.mailchimp.com/2e45f17d3d4a1ef72e24e6d3f/images/b89a7a3b-614c-4ced-84c8-9127cba7ab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Keep A </a:t>
            </a:r>
            <a:br>
              <a:rPr lang="en-US" sz="3600" dirty="0"/>
            </a:br>
            <a:r>
              <a:rPr lang="en-US" sz="3600" dirty="0"/>
              <a:t>Leadership (Reflecting) Journal</a:t>
            </a:r>
          </a:p>
        </p:txBody>
      </p:sp>
      <p:sp>
        <p:nvSpPr>
          <p:cNvPr id="3" name="Content Placeholder 2"/>
          <p:cNvSpPr>
            <a:spLocks noGrp="1"/>
          </p:cNvSpPr>
          <p:nvPr>
            <p:ph idx="1"/>
          </p:nvPr>
        </p:nvSpPr>
        <p:spPr>
          <a:xfrm>
            <a:off x="395537" y="1578662"/>
            <a:ext cx="5256583" cy="4386512"/>
          </a:xfrm>
        </p:spPr>
        <p:txBody>
          <a:bodyPr>
            <a:noAutofit/>
          </a:bodyPr>
          <a:lstStyle/>
          <a:p>
            <a:pPr marL="0" indent="0">
              <a:spcBef>
                <a:spcPts val="600"/>
              </a:spcBef>
              <a:buNone/>
            </a:pPr>
            <a:r>
              <a:rPr lang="en-US" sz="2000" dirty="0"/>
              <a:t>Ten Questions For Your Leadership (Reflecting)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971600" y="6230582"/>
            <a:ext cx="8003232" cy="461665"/>
          </a:xfrm>
          <a:prstGeom prst="rect">
            <a:avLst/>
          </a:prstGeom>
        </p:spPr>
        <p:txBody>
          <a:bodyPr wrap="square">
            <a:spAutoFit/>
          </a:bodyPr>
          <a:lstStyle/>
          <a:p>
            <a:r>
              <a:rPr lang="en-US" sz="1200" dirty="0">
                <a:hlinkClick r:id="rId4"/>
              </a:rPr>
              <a:t>https://www.forbes.com/sites/hennainam/2017/04/02/to-be-an-effective-leader-keep-a-leadership-journal/</a:t>
            </a:r>
            <a:r>
              <a:rPr lang="en-US" sz="1200" dirty="0"/>
              <a:t> </a:t>
            </a:r>
          </a:p>
          <a:p>
            <a:r>
              <a:rPr lang="en-CA" sz="1200" dirty="0">
                <a:hlinkClick r:id="rId5"/>
              </a:rPr>
              <a:t>http://well.blogs.nytimes.com/2015/01/19/writing-your-way-to-happiness/</a:t>
            </a:r>
            <a:r>
              <a:rPr lang="en-CA" sz="1200" dirty="0"/>
              <a:t> </a:t>
            </a:r>
            <a:r>
              <a:rPr lang="en-US" sz="1200" dirty="0"/>
              <a:t> </a:t>
            </a:r>
            <a:endParaRPr lang="en-CA" sz="1200" dirty="0"/>
          </a:p>
        </p:txBody>
      </p:sp>
      <p:sp>
        <p:nvSpPr>
          <p:cNvPr id="7" name="Rectangle 6"/>
          <p:cNvSpPr/>
          <p:nvPr/>
        </p:nvSpPr>
        <p:spPr>
          <a:xfrm>
            <a:off x="5940152" y="3573016"/>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go… I think of expressive writing as a life course correction.”</a:t>
            </a:r>
          </a:p>
          <a:p>
            <a:pPr algn="ctr"/>
            <a:r>
              <a:rPr lang="en-US" sz="2000" dirty="0">
                <a:solidFill>
                  <a:srgbClr val="333333"/>
                </a:solidFill>
              </a:rPr>
              <a:t>		 – 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050904" cy="2006238"/>
          </a:xfrm>
        </p:spPr>
        <p:txBody>
          <a:bodyPr>
            <a:normAutofit/>
          </a:bodyPr>
          <a:lstStyle/>
          <a:p>
            <a:pPr algn="r" fontAlgn="base"/>
            <a:r>
              <a:rPr lang="en-US" sz="4000" dirty="0"/>
              <a:t>Making</a:t>
            </a:r>
            <a:br>
              <a:rPr lang="en-US" sz="4000" dirty="0"/>
            </a:br>
            <a:r>
              <a:rPr lang="en-US" sz="4000" dirty="0"/>
              <a:t>Big or Small</a:t>
            </a:r>
            <a:br>
              <a:rPr lang="en-US" sz="4000" dirty="0"/>
            </a:br>
            <a:r>
              <a:rPr lang="en-US" sz="4000" dirty="0"/>
              <a:t>Decisions?</a:t>
            </a:r>
          </a:p>
        </p:txBody>
      </p:sp>
      <p:sp>
        <p:nvSpPr>
          <p:cNvPr id="2" name="Content Placeholder 1"/>
          <p:cNvSpPr>
            <a:spLocks noGrp="1"/>
          </p:cNvSpPr>
          <p:nvPr>
            <p:ph idx="1"/>
          </p:nvPr>
        </p:nvSpPr>
        <p:spPr>
          <a:xfrm>
            <a:off x="457200" y="2132856"/>
            <a:ext cx="8435280" cy="4320480"/>
          </a:xfrm>
        </p:spPr>
        <p:txBody>
          <a:bodyPr>
            <a:normAutofit fontScale="62500" lnSpcReduction="20000"/>
          </a:bodyPr>
          <a:lstStyle/>
          <a:p>
            <a:pPr>
              <a:spcBef>
                <a:spcPts val="600"/>
              </a:spcBef>
            </a:pPr>
            <a:r>
              <a:rPr lang="en-CA" dirty="0"/>
              <a:t>Resisting the Negative</a:t>
            </a:r>
          </a:p>
          <a:p>
            <a:pPr lvl="1">
              <a:spcBef>
                <a:spcPts val="600"/>
              </a:spcBef>
            </a:pPr>
            <a:r>
              <a:rPr lang="en-US" dirty="0"/>
              <a:t>People who meditated focused less on the past and future, which led to them experiencing less negative emotion,” </a:t>
            </a:r>
            <a:r>
              <a:rPr lang="en-US" dirty="0" err="1"/>
              <a:t>Hafenbrack</a:t>
            </a:r>
            <a:r>
              <a:rPr lang="en-US" dirty="0"/>
              <a:t> says. “That helped them reduce the sunk-cost bias.”</a:t>
            </a:r>
            <a:endParaRPr lang="en-CA" dirty="0"/>
          </a:p>
          <a:p>
            <a:pPr>
              <a:spcBef>
                <a:spcPts val="600"/>
              </a:spcBef>
            </a:pPr>
            <a:r>
              <a:rPr lang="en-CA" dirty="0"/>
              <a:t>Short-term or Long-term?</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a:p>
          <a:p>
            <a:pPr lvl="1">
              <a:spcBef>
                <a:spcPts val="600"/>
              </a:spcBef>
            </a:pPr>
            <a:endParaRPr lang="en-CA" dirty="0"/>
          </a:p>
          <a:p>
            <a:pPr>
              <a:spcBef>
                <a:spcPts val="600"/>
              </a:spcBef>
            </a:pPr>
            <a:endParaRPr lang="en-CA" dirty="0"/>
          </a:p>
          <a:p>
            <a:pPr>
              <a:spcBef>
                <a:spcPts val="600"/>
              </a:spcBef>
            </a:pPr>
            <a:r>
              <a:rPr lang="en-CA" dirty="0"/>
              <a:t>Mindful Decision-making</a:t>
            </a:r>
          </a:p>
          <a:p>
            <a:pPr lvl="1">
              <a:spcBef>
                <a:spcPts val="600"/>
              </a:spcBef>
            </a:pPr>
            <a:r>
              <a:rPr lang="en-US" sz="2900" dirty="0"/>
              <a:t>“Applying mindfulness techniques to decision-making leads to clearer thinking and to staying connected to your core values, which is crucial to your peace of mind.” – Phillip Moffitt</a:t>
            </a:r>
            <a:endParaRPr lang="en-CA" sz="2900" dirty="0"/>
          </a:p>
        </p:txBody>
      </p:sp>
      <p:sp>
        <p:nvSpPr>
          <p:cNvPr id="6" name="Rectangle 5"/>
          <p:cNvSpPr/>
          <p:nvPr/>
        </p:nvSpPr>
        <p:spPr>
          <a:xfrm>
            <a:off x="1187624" y="6218378"/>
            <a:ext cx="6231329" cy="276999"/>
          </a:xfrm>
          <a:prstGeom prst="rect">
            <a:avLst/>
          </a:prstGeom>
        </p:spPr>
        <p:txBody>
          <a:bodyPr wrap="square">
            <a:spAutoFit/>
          </a:bodyPr>
          <a:lstStyle/>
          <a:p>
            <a:r>
              <a:rPr lang="en-US" sz="1200" dirty="0">
                <a:solidFill>
                  <a:srgbClr val="FF0000"/>
                </a:solidFill>
                <a:hlinkClick r:id="rId3"/>
              </a:rPr>
              <a:t>https://dharmawisdom.org/decision-time/</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C3D791-D861-A0F5-674C-2521C4EBE792}"/>
              </a:ext>
            </a:extLst>
          </p:cNvPr>
          <p:cNvSpPr txBox="1"/>
          <p:nvPr/>
        </p:nvSpPr>
        <p:spPr>
          <a:xfrm>
            <a:off x="1187624" y="4577124"/>
            <a:ext cx="64008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5"/>
              </a:rPr>
              <a:t>http://knowledge.wharton.upenn.edu/article/making-big-small-decision-meditation-can-help/</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501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6864" cy="1143000"/>
          </a:xfrm>
        </p:spPr>
        <p:txBody>
          <a:bodyPr>
            <a:normAutofit fontScale="90000"/>
          </a:bodyPr>
          <a:lstStyle/>
          <a:p>
            <a:r>
              <a:rPr lang="en-US" sz="4000" dirty="0"/>
              <a:t>Mindfulness for Better Decision-making</a:t>
            </a:r>
          </a:p>
        </p:txBody>
      </p:sp>
      <p:sp>
        <p:nvSpPr>
          <p:cNvPr id="3" name="Content Placeholder 2"/>
          <p:cNvSpPr>
            <a:spLocks noGrp="1"/>
          </p:cNvSpPr>
          <p:nvPr>
            <p:ph idx="1"/>
          </p:nvPr>
        </p:nvSpPr>
        <p:spPr>
          <a:xfrm>
            <a:off x="457200" y="1600200"/>
            <a:ext cx="5280521" cy="4997152"/>
          </a:xfrm>
        </p:spPr>
        <p:txBody>
          <a:bodyPr>
            <a:normAutofit/>
          </a:bodyPr>
          <a:lstStyle/>
          <a:p>
            <a:pPr marL="0" indent="0">
              <a:buNone/>
            </a:pPr>
            <a:r>
              <a:rPr lang="en-US" sz="2400" dirty="0"/>
              <a:t>A good decision is the reflection </a:t>
            </a:r>
            <a:br>
              <a:rPr lang="en-US" sz="2400" dirty="0"/>
            </a:br>
            <a:r>
              <a:rPr lang="en-US" sz="2400" dirty="0"/>
              <a:t>of your thoughts and experiences, </a:t>
            </a:r>
            <a:br>
              <a:rPr lang="en-US" sz="2400" dirty="0"/>
            </a:br>
            <a:r>
              <a:rPr lang="en-US" sz="2400" dirty="0"/>
              <a:t>and this can be augmented through </a:t>
            </a:r>
            <a:br>
              <a:rPr lang="en-US" sz="2400" dirty="0"/>
            </a:br>
            <a:r>
              <a:rPr lang="en-US" sz="2400" dirty="0"/>
              <a:t>a mindfulness practice.</a:t>
            </a:r>
            <a:endParaRPr lang="en-CA" sz="2400" dirty="0"/>
          </a:p>
          <a:p>
            <a:r>
              <a:rPr lang="en-CA" sz="2400" dirty="0"/>
              <a:t>#1 – Focused 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881" y="3571725"/>
            <a:ext cx="2740750" cy="1569660"/>
          </a:xfrm>
          <a:prstGeom prst="rect">
            <a:avLst/>
          </a:prstGeom>
        </p:spPr>
        <p:txBody>
          <a:bodyPr wrap="none">
            <a:spAutoFit/>
          </a:bodyPr>
          <a:lstStyle/>
          <a:p>
            <a:pPr marL="342900" indent="-342900" fontAlgn="base">
              <a:buFont typeface="+mj-lt"/>
              <a:buAutoNum type="arabicPeriod"/>
            </a:pPr>
            <a:r>
              <a:rPr lang="en-US" sz="2400" dirty="0"/>
              <a:t>Calmer mind</a:t>
            </a:r>
          </a:p>
          <a:p>
            <a:pPr marL="342900" indent="-342900" fontAlgn="base">
              <a:buFont typeface="+mj-lt"/>
              <a:buAutoNum type="arabicPeriod"/>
            </a:pPr>
            <a:r>
              <a:rPr lang="en-US" sz="2400" dirty="0"/>
              <a:t>Drop the baggage</a:t>
            </a:r>
          </a:p>
          <a:p>
            <a:pPr marL="342900" indent="-342900" fontAlgn="base">
              <a:buFont typeface="+mj-lt"/>
              <a:buAutoNum type="arabicPeriod"/>
            </a:pPr>
            <a:r>
              <a:rPr lang="en-US" sz="2400" dirty="0"/>
              <a:t>A strong mind</a:t>
            </a:r>
          </a:p>
          <a:p>
            <a:pPr marL="342900" indent="-342900" fontAlgn="base">
              <a:buFont typeface="+mj-lt"/>
              <a:buAutoNum type="arabicPeriod"/>
            </a:pPr>
            <a:r>
              <a:rPr lang="en-US" sz="2400" dirty="0"/>
              <a:t>Strong intuition</a:t>
            </a:r>
          </a:p>
        </p:txBody>
      </p:sp>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https://www.artofliving.org/us-en/meditation/meditation-for-you/meditation-for-better-decision-making</a:t>
            </a:r>
            <a:endParaRPr lang="en-US" sz="1400" dirty="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Mindful Loving Kindness exercise</a:t>
            </a:r>
          </a:p>
        </p:txBody>
      </p:sp>
      <p:sp>
        <p:nvSpPr>
          <p:cNvPr id="3" name="Content Placeholder 2"/>
          <p:cNvSpPr>
            <a:spLocks noGrp="1"/>
          </p:cNvSpPr>
          <p:nvPr>
            <p:ph idx="1"/>
          </p:nvPr>
        </p:nvSpPr>
        <p:spPr>
          <a:xfrm>
            <a:off x="457200" y="1412776"/>
            <a:ext cx="8507288" cy="4853136"/>
          </a:xfrm>
        </p:spPr>
        <p:txBody>
          <a:bodyPr>
            <a:noAutofit/>
          </a:bodyPr>
          <a:lstStyle/>
          <a:p>
            <a:pPr>
              <a:spcBef>
                <a:spcPts val="600"/>
              </a:spcBef>
            </a:pPr>
            <a:r>
              <a:rPr lang="en-US" sz="2000" dirty="0"/>
              <a:t>Time required – 15 minutes</a:t>
            </a:r>
          </a:p>
          <a:p>
            <a:pPr>
              <a:spcBef>
                <a:spcPts val="600"/>
              </a:spcBef>
            </a:pPr>
            <a:r>
              <a:rPr lang="en-US" sz="2000" dirty="0"/>
              <a:t>First, do a Mindfulness Body Scan – Relaxation exercise</a:t>
            </a:r>
            <a:endParaRPr lang="en-CA" sz="2000" dirty="0"/>
          </a:p>
          <a:p>
            <a:pPr>
              <a:spcBef>
                <a:spcPts val="600"/>
              </a:spcBef>
            </a:pPr>
            <a:r>
              <a:rPr lang="en-US" sz="2000" dirty="0"/>
              <a:t>Then, follow my voice</a:t>
            </a:r>
          </a:p>
          <a:p>
            <a:pPr>
              <a:spcBef>
                <a:spcPts val="600"/>
              </a:spcBef>
            </a:pPr>
            <a:r>
              <a:rPr lang="en-US" sz="2000" dirty="0"/>
              <a:t>During this exercise, I’ll say a few sentences</a:t>
            </a:r>
          </a:p>
          <a:p>
            <a:pPr>
              <a:spcBef>
                <a:spcPts val="600"/>
              </a:spcBef>
            </a:pPr>
            <a:r>
              <a:rPr lang="en-US" sz="2000" dirty="0"/>
              <a:t>I invite you to repeat the ones that resonate with you the most, the ones that are true to yourself</a:t>
            </a:r>
          </a:p>
          <a:p>
            <a:pPr marL="2155825" lvl="1">
              <a:spcBef>
                <a:spcPts val="600"/>
              </a:spcBef>
            </a:pPr>
            <a:r>
              <a:rPr lang="en-US" sz="1600" dirty="0"/>
              <a:t>May I be happy</a:t>
            </a:r>
          </a:p>
          <a:p>
            <a:pPr marL="2155825" lvl="1">
              <a:spcBef>
                <a:spcPts val="600"/>
              </a:spcBef>
            </a:pPr>
            <a:r>
              <a:rPr lang="en-US" sz="1600" dirty="0"/>
              <a:t>May I be healthy</a:t>
            </a:r>
          </a:p>
          <a:p>
            <a:pPr marL="2155825" lvl="1">
              <a:spcBef>
                <a:spcPts val="600"/>
              </a:spcBef>
            </a:pPr>
            <a:r>
              <a:rPr lang="en-US" sz="1600" dirty="0"/>
              <a:t>May I live with ease</a:t>
            </a:r>
          </a:p>
          <a:p>
            <a:pPr marL="2155825" lvl="1">
              <a:spcBef>
                <a:spcPts val="600"/>
              </a:spcBef>
            </a:pPr>
            <a:r>
              <a:rPr lang="en-US" sz="1600" dirty="0"/>
              <a:t>May I be free from pain and suffering</a:t>
            </a:r>
          </a:p>
          <a:p>
            <a:pPr marL="2155825" lvl="1">
              <a:spcBef>
                <a:spcPts val="600"/>
              </a:spcBef>
            </a:pPr>
            <a:r>
              <a:rPr lang="en-US" sz="1600" dirty="0"/>
              <a:t>May I be able to let go of everything </a:t>
            </a:r>
            <a:br>
              <a:rPr lang="en-US" sz="1600" dirty="0"/>
            </a:br>
            <a:r>
              <a:rPr lang="en-US" sz="1600" dirty="0"/>
              <a:t>over which I have no control</a:t>
            </a:r>
          </a:p>
          <a:p>
            <a:pPr marL="2155825" lvl="1">
              <a:spcBef>
                <a:spcPts val="600"/>
              </a:spcBef>
            </a:pPr>
            <a:r>
              <a:rPr lang="en-US" sz="1600" dirty="0"/>
              <a:t>May I find success in all areas about which </a:t>
            </a:r>
            <a:br>
              <a:rPr lang="en-US" sz="1600" dirty="0"/>
            </a:br>
            <a:r>
              <a:rPr lang="en-US" sz="1600" dirty="0"/>
              <a:t>I’m passionate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1612"/>
          <a:stretch/>
        </p:blipFill>
        <p:spPr>
          <a:xfrm>
            <a:off x="7174041" y="1199561"/>
            <a:ext cx="1718439" cy="1906094"/>
          </a:xfrm>
          <a:prstGeom prst="ellipse">
            <a:avLst/>
          </a:prstGeom>
          <a:ln>
            <a:noFill/>
          </a:ln>
          <a:effectLst>
            <a:softEdge rad="112500"/>
          </a:effectLst>
        </p:spPr>
      </p:pic>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spTree>
    <p:extLst>
      <p:ext uri="{BB962C8B-B14F-4D97-AF65-F5344CB8AC3E}">
        <p14:creationId xmlns:p14="http://schemas.microsoft.com/office/powerpoint/2010/main" val="14253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takeaway practice for week 7</a:t>
            </a:r>
            <a:endParaRPr lang="en-US" sz="3600" dirty="0"/>
          </a:p>
        </p:txBody>
      </p:sp>
      <p:sp>
        <p:nvSpPr>
          <p:cNvPr id="3" name="Content Placeholder 2"/>
          <p:cNvSpPr>
            <a:spLocks noGrp="1"/>
          </p:cNvSpPr>
          <p:nvPr>
            <p:ph idx="1"/>
          </p:nvPr>
        </p:nvSpPr>
        <p:spPr>
          <a:xfrm>
            <a:off x="457200" y="1417638"/>
            <a:ext cx="8570710" cy="5035698"/>
          </a:xfrm>
        </p:spPr>
        <p:txBody>
          <a:bodyPr>
            <a:noAutofit/>
          </a:bodyPr>
          <a:lstStyle/>
          <a:p>
            <a:pPr>
              <a:spcBef>
                <a:spcPts val="900"/>
              </a:spcBef>
            </a:pPr>
            <a:r>
              <a:rPr lang="en-CA" sz="2400" dirty="0"/>
              <a:t>Connecting – once a week with your buddy</a:t>
            </a:r>
          </a:p>
          <a:p>
            <a:pPr>
              <a:spcBef>
                <a:spcPts val="900"/>
              </a:spcBef>
            </a:pPr>
            <a:r>
              <a:rPr lang="en-CA" sz="2400" dirty="0"/>
              <a:t>Gratitude Journaling - daily</a:t>
            </a:r>
          </a:p>
          <a:p>
            <a:pPr>
              <a:spcBef>
                <a:spcPts val="900"/>
              </a:spcBef>
            </a:pPr>
            <a:r>
              <a:rPr lang="en-CA" sz="2400" dirty="0"/>
              <a:t>Practice, choose one of the following and 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lvl="1">
              <a:spcBef>
                <a:spcPts val="900"/>
              </a:spcBef>
            </a:pPr>
            <a:r>
              <a:rPr lang="en-CA" sz="2000" dirty="0"/>
              <a:t>Mindful Loving Kindness exercise</a:t>
            </a:r>
            <a:br>
              <a:rPr lang="en-CA" sz="2000" dirty="0"/>
            </a:br>
            <a:r>
              <a:rPr lang="en-CA" sz="1200" dirty="0"/>
              <a:t>15 mins – </a:t>
            </a:r>
            <a:r>
              <a:rPr lang="en-CA" sz="1200" dirty="0">
                <a:hlinkClick r:id="rId6"/>
              </a:rPr>
              <a:t>https://archive.org/details/LovingKindness15Minsb</a:t>
            </a:r>
            <a:r>
              <a:rPr lang="en-CA" sz="1200" dirty="0"/>
              <a:t>  </a:t>
            </a:r>
            <a:br>
              <a:rPr lang="en-CA" sz="1200" dirty="0"/>
            </a:br>
            <a:r>
              <a:rPr lang="en-CA" sz="1200" dirty="0"/>
              <a:t>20 </a:t>
            </a:r>
            <a:r>
              <a:rPr lang="en-CA" sz="1200" dirty="0" err="1"/>
              <a:t>mins</a:t>
            </a:r>
            <a:r>
              <a:rPr lang="en-CA" sz="1200" dirty="0"/>
              <a:t> – </a:t>
            </a:r>
            <a:r>
              <a:rPr lang="en-CA" sz="1200" dirty="0">
                <a:hlinkClick r:id="rId7"/>
              </a:rPr>
              <a:t>https://www.tarabrach.com/meditation-loving-presence-2/</a:t>
            </a:r>
            <a:r>
              <a:rPr lang="en-CA" sz="1200" dirty="0"/>
              <a:t> </a:t>
            </a:r>
          </a:p>
          <a:p>
            <a:pPr>
              <a:spcBef>
                <a:spcPts val="900"/>
              </a:spcBef>
            </a:pPr>
            <a:r>
              <a:rPr lang="en-CA" sz="2400" dirty="0"/>
              <a:t>Apply Mindful Centering – as needed</a:t>
            </a:r>
          </a:p>
          <a:p>
            <a:pPr>
              <a:spcBef>
                <a:spcPts val="900"/>
              </a:spcBef>
            </a:pPr>
            <a:r>
              <a:rPr lang="en-CA" sz="2400" dirty="0"/>
              <a:t>Apply Mindful Walking – as needed</a:t>
            </a:r>
          </a:p>
          <a:p>
            <a:pPr>
              <a:spcBef>
                <a:spcPts val="900"/>
              </a:spcBef>
            </a:pPr>
            <a:r>
              <a:rPr lang="en-CA" sz="2400" dirty="0"/>
              <a:t>For the next and final session: Bring all the questions you have</a:t>
            </a:r>
          </a:p>
        </p:txBody>
      </p:sp>
      <p:pic>
        <p:nvPicPr>
          <p:cNvPr id="1026"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36048"/>
            <a:ext cx="2689520" cy="20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15</a:t>
            </a:fld>
            <a:endParaRPr lang="en-CA" dirty="0"/>
          </a:p>
        </p:txBody>
      </p:sp>
      <p:grpSp>
        <p:nvGrpSpPr>
          <p:cNvPr id="5" name="Group 4"/>
          <p:cNvGrpSpPr/>
          <p:nvPr/>
        </p:nvGrpSpPr>
        <p:grpSpPr>
          <a:xfrm>
            <a:off x="5074643" y="2587703"/>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16888" y="1451563"/>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7 (of 8)</a:t>
            </a:r>
          </a:p>
          <a:p>
            <a:r>
              <a:rPr lang="en-US" dirty="0"/>
              <a:t>6 June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(6)</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nvPicPr>
        <p:blipFill>
          <a:blip r:embed="rId7">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nvGrpSpPr>
        <p:grpSpPr>
          <a:xfrm>
            <a:off x="702922" y="3251513"/>
            <a:ext cx="1149374" cy="1152628"/>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041713" y="5125835"/>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105957" y="5088608"/>
            <a:ext cx="1617323" cy="927079"/>
            <a:chOff x="1126261" y="1342299"/>
            <a:chExt cx="2900521" cy="1625441"/>
          </a:xfrm>
        </p:grpSpPr>
        <p:pic>
          <p:nvPicPr>
            <p:cNvPr id="32" name="Picture 31"/>
            <p:cNvPicPr>
              <a:picLocks noChangeAspect="1"/>
            </p:cNvPicPr>
            <p:nvPr/>
          </p:nvPicPr>
          <p:blipFill>
            <a:blip r:embed="rId12">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31730" y="3356038"/>
            <a:ext cx="1184491" cy="943578"/>
          </a:xfrm>
          <a:prstGeom prst="rect">
            <a:avLst/>
          </a:prstGeom>
        </p:spPr>
      </p:pic>
      <p:pic>
        <p:nvPicPr>
          <p:cNvPr id="34" name="Picture 33"/>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73310" y="3155896"/>
            <a:ext cx="1343862" cy="1343862"/>
          </a:xfrm>
          <a:prstGeom prst="rect">
            <a:avLst/>
          </a:prstGeom>
        </p:spPr>
      </p:pic>
      <p:pic>
        <p:nvPicPr>
          <p:cNvPr id="35" name="Picture 34"/>
          <p:cNvPicPr>
            <a:picLocks noChangeAspect="1"/>
          </p:cNvPicPr>
          <p:nvPr/>
        </p:nvPicPr>
        <p:blipFill>
          <a:blip r:embed="rId1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9385" y="321575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7">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8">
            <a:duotone>
              <a:schemeClr val="bg2">
                <a:shade val="45000"/>
                <a:satMod val="135000"/>
              </a:schemeClr>
              <a:prstClr val="white"/>
            </a:duotone>
          </a:blip>
          <a:stretch>
            <a:fillRect/>
          </a:stretch>
        </p:blipFill>
        <p:spPr>
          <a:xfrm flipH="1">
            <a:off x="5923319" y="1768401"/>
            <a:ext cx="1061499" cy="669561"/>
          </a:xfrm>
          <a:prstGeom prst="rect">
            <a:avLst/>
          </a:prstGeom>
        </p:spPr>
      </p:pic>
      <p:grpSp>
        <p:nvGrpSpPr>
          <p:cNvPr id="38" name="Group 37"/>
          <p:cNvGrpSpPr/>
          <p:nvPr/>
        </p:nvGrpSpPr>
        <p:grpSpPr>
          <a:xfrm>
            <a:off x="4671510" y="5079724"/>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9"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20"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1"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2"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3">
            <a:clrChange>
              <a:clrFrom>
                <a:srgbClr val="FFFFFF"/>
              </a:clrFrom>
              <a:clrTo>
                <a:srgbClr val="FFFFFF">
                  <a:alpha val="0"/>
                </a:srgbClr>
              </a:clrTo>
            </a:clrChange>
            <a:duotone>
              <a:schemeClr val="accent1">
                <a:shade val="45000"/>
                <a:satMod val="135000"/>
              </a:schemeClr>
              <a:prstClr val="white"/>
            </a:duotone>
          </a:blip>
          <a:srcRect b="10852"/>
          <a:stretch/>
        </p:blipFill>
        <p:spPr>
          <a:xfrm>
            <a:off x="6940441" y="5038615"/>
            <a:ext cx="2068354" cy="989558"/>
          </a:xfrm>
          <a:prstGeom prst="rect">
            <a:avLst/>
          </a:prstGeom>
        </p:spPr>
      </p:pic>
      <p:grpSp>
        <p:nvGrpSpPr>
          <p:cNvPr id="44" name="Group 43"/>
          <p:cNvGrpSpPr/>
          <p:nvPr/>
        </p:nvGrpSpPr>
        <p:grpSpPr>
          <a:xfrm>
            <a:off x="6058277" y="5009359"/>
            <a:ext cx="827272" cy="1071501"/>
            <a:chOff x="7495448" y="1124744"/>
            <a:chExt cx="3006535" cy="3631337"/>
          </a:xfrm>
        </p:grpSpPr>
        <p:pic>
          <p:nvPicPr>
            <p:cNvPr id="45" name="Picture 44"/>
            <p:cNvPicPr>
              <a:picLocks noChangeAspect="1"/>
            </p:cNvPicPr>
            <p:nvPr/>
          </p:nvPicPr>
          <p:blipFill>
            <a:blip r:embed="rId2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74261" y="3138528"/>
            <a:ext cx="1222577" cy="1217238"/>
          </a:xfrm>
          <a:prstGeom prst="rect">
            <a:avLst/>
          </a:prstGeom>
        </p:spPr>
      </p:pic>
      <p:grpSp>
        <p:nvGrpSpPr>
          <p:cNvPr id="48" name="Group 47"/>
          <p:cNvGrpSpPr/>
          <p:nvPr/>
        </p:nvGrpSpPr>
        <p:grpSpPr>
          <a:xfrm>
            <a:off x="7653926" y="3110656"/>
            <a:ext cx="989624" cy="1287231"/>
            <a:chOff x="5520395" y="2750930"/>
            <a:chExt cx="1342242" cy="1436914"/>
          </a:xfrm>
        </p:grpSpPr>
        <p:pic>
          <p:nvPicPr>
            <p:cNvPr id="49" name="Picture 48"/>
            <p:cNvPicPr>
              <a:picLocks noChangeAspect="1"/>
            </p:cNvPicPr>
            <p:nvPr/>
          </p:nvPicPr>
          <p:blipFill>
            <a:blip r:embed="rId27">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8">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pic>
        <p:nvPicPr>
          <p:cNvPr id="51" name="Picture 4" descr="http://petercon.freeshell.org/images/sphere.gif">
            <a:extLst>
              <a:ext uri="{FF2B5EF4-FFF2-40B4-BE49-F238E27FC236}">
                <a16:creationId xmlns:a16="http://schemas.microsoft.com/office/drawing/2014/main" id="{230E2E49-D84A-4E20-8D10-33CEC55636DC}"/>
              </a:ext>
            </a:extLst>
          </p:cNvPr>
          <p:cNvPicPr>
            <a:picLocks noChangeAspect="1" noChangeArrowheads="1"/>
          </p:cNvPicPr>
          <p:nvPr>
            <p:custDataLst>
              <p:tags r:id="rId1"/>
            </p:custDataLst>
          </p:nvPr>
        </p:nvPicPr>
        <p:blipFill>
          <a:blip r:embed="rId29">
            <a:duotone>
              <a:schemeClr val="accent1">
                <a:shade val="45000"/>
                <a:satMod val="135000"/>
              </a:schemeClr>
              <a:prstClr val="white"/>
            </a:duotone>
          </a:blip>
          <a:srcRect/>
          <a:stretch>
            <a:fillRect/>
          </a:stretch>
        </p:blipFill>
        <p:spPr bwMode="auto">
          <a:xfrm>
            <a:off x="3825873" y="5261618"/>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7</a:t>
            </a:r>
          </a:p>
        </p:txBody>
      </p:sp>
      <p:sp>
        <p:nvSpPr>
          <p:cNvPr id="3" name="Content Placeholder 2"/>
          <p:cNvSpPr>
            <a:spLocks noGrp="1"/>
          </p:cNvSpPr>
          <p:nvPr>
            <p:ph idx="1"/>
          </p:nvPr>
        </p:nvSpPr>
        <p:spPr>
          <a:xfrm>
            <a:off x="457200" y="1600200"/>
            <a:ext cx="8229600" cy="4925144"/>
          </a:xfrm>
        </p:spPr>
        <p:txBody>
          <a:bodyPr>
            <a:normAutofit/>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(6)</a:t>
            </a:r>
          </a:p>
          <a:p>
            <a:r>
              <a:rPr lang="en-US" dirty="0"/>
              <a:t>Today’s intentions:</a:t>
            </a:r>
            <a:br>
              <a:rPr lang="en-US" dirty="0"/>
            </a:br>
            <a:r>
              <a:rPr lang="en-CA" dirty="0"/>
              <a:t>Focus, Compassion, Clarity, Creativity</a:t>
            </a:r>
            <a:endParaRPr lang="en-US" dirty="0"/>
          </a:p>
          <a:p>
            <a:r>
              <a:rPr lang="en-CA" dirty="0"/>
              <a:t>Mindful Walking Exercise</a:t>
            </a:r>
          </a:p>
          <a:p>
            <a:r>
              <a:rPr lang="en-US" dirty="0"/>
              <a:t>Mindful Loving Kindness</a:t>
            </a:r>
          </a:p>
          <a:p>
            <a:r>
              <a:rPr lang="en-US" dirty="0"/>
              <a:t>Some articles regarding EQ, Leadership</a:t>
            </a:r>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t>Mindful Walking Exercise</a:t>
            </a:r>
          </a:p>
        </p:txBody>
      </p:sp>
      <p:sp>
        <p:nvSpPr>
          <p:cNvPr id="2" name="Content Placeholder 1"/>
          <p:cNvSpPr>
            <a:spLocks noGrp="1"/>
          </p:cNvSpPr>
          <p:nvPr>
            <p:ph idx="1"/>
          </p:nvPr>
        </p:nvSpPr>
        <p:spPr>
          <a:xfrm>
            <a:off x="457200" y="1463675"/>
            <a:ext cx="7427168" cy="5257800"/>
          </a:xfrm>
        </p:spPr>
        <p:txBody>
          <a:bodyPr>
            <a:normAutofit/>
          </a:bodyPr>
          <a:lstStyle/>
          <a:p>
            <a:r>
              <a:rPr lang="en-US" sz="2400" dirty="0"/>
              <a:t>“Where can you take a mindful walk during your day?”</a:t>
            </a:r>
          </a:p>
          <a:p>
            <a:r>
              <a:rPr lang="en-US" sz="2400" dirty="0"/>
              <a:t>“If you can, go outside and into nature when you walk. Researchers in Finland found that city dwellers reported significantly more stress relief when they took a walk through a park or woodland than those who strolled through a city center.”</a:t>
            </a:r>
            <a:r>
              <a:rPr lang="en-US" sz="1200" dirty="0"/>
              <a:t> - </a:t>
            </a:r>
            <a:r>
              <a:rPr lang="en-US" sz="1200" u="sng" dirty="0">
                <a:hlinkClick r:id="rId3"/>
              </a:rPr>
              <a:t>https://siyli.org/mindful-walking/</a:t>
            </a:r>
            <a:endParaRPr lang="en-US" sz="1200" u="sng" dirty="0"/>
          </a:p>
          <a:p>
            <a:r>
              <a:rPr lang="en-US" sz="2400" dirty="0"/>
              <a:t>For us, let’s go for a mindful walk down the hallway, up and down the stairs, or outside in the garden … for 10 minutes</a:t>
            </a:r>
          </a:p>
          <a:p>
            <a:r>
              <a:rPr lang="en-US" sz="2400" dirty="0"/>
              <a:t>Pay attention to your pace, your breathing, your </a:t>
            </a:r>
            <a:br>
              <a:rPr lang="en-US" sz="2400" dirty="0"/>
            </a:br>
            <a:r>
              <a:rPr lang="en-US" sz="2400" dirty="0"/>
              <a:t>steps, your motion, your effort, your balance, </a:t>
            </a:r>
            <a:br>
              <a:rPr lang="en-US" sz="2400" dirty="0"/>
            </a:br>
            <a:r>
              <a:rPr lang="en-US" sz="2400" dirty="0"/>
              <a:t>your heart</a:t>
            </a:r>
          </a:p>
          <a:p>
            <a:r>
              <a:rPr lang="en-US" sz="2400" dirty="0"/>
              <a:t>Be safe</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89A285D8-B1CC-4D45-993F-C26C8FD8DEF7}" type="slidenum">
              <a:rPr lang="en-US" smtClean="0"/>
              <a:pPr/>
              <a:t>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spTree>
    <p:extLst>
      <p:ext uri="{BB962C8B-B14F-4D97-AF65-F5344CB8AC3E}">
        <p14:creationId xmlns:p14="http://schemas.microsoft.com/office/powerpoint/2010/main" val="409152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a:t>EQ: a core leadership skill</a:t>
            </a:r>
          </a:p>
        </p:txBody>
      </p:sp>
      <p:sp>
        <p:nvSpPr>
          <p:cNvPr id="2" name="Content Placeholder 1"/>
          <p:cNvSpPr>
            <a:spLocks noGrp="1"/>
          </p:cNvSpPr>
          <p:nvPr>
            <p:ph idx="1"/>
          </p:nvPr>
        </p:nvSpPr>
        <p:spPr>
          <a:xfrm>
            <a:off x="457200" y="1600200"/>
            <a:ext cx="8507288" cy="4525963"/>
          </a:xfrm>
        </p:spPr>
        <p:txBody>
          <a:bodyPr>
            <a:normAutofit lnSpcReduction="10000"/>
          </a:bodyPr>
          <a:lstStyle/>
          <a:p>
            <a:pPr fontAlgn="base"/>
            <a:r>
              <a:rPr lang="en-US" sz="1800" b="1" dirty="0"/>
              <a:t>Self-awareness</a:t>
            </a:r>
            <a:r>
              <a:rPr lang="en-US" sz="1800" dirty="0"/>
              <a:t>… allows people to tune into their feelings… involves recognizing one’s own emotions and their effects, and also having confidence in one’s self-worth and capabilities.</a:t>
            </a:r>
          </a:p>
          <a:p>
            <a:pPr fontAlgn="base"/>
            <a:r>
              <a:rPr lang="en-US" sz="1800" b="1" dirty="0"/>
              <a:t>Self-control/self-regulation</a:t>
            </a:r>
            <a:r>
              <a:rPr lang="en-US" sz="1800" dirty="0"/>
              <a:t>… ability to manage disruptive impulses and moods, and the propensity to suspend judgment and to think before acting… maintaining standards of honesty and integrity, taking responsibility for one’s </a:t>
            </a:r>
            <a:r>
              <a:rPr lang="en-US" sz="1800" dirty="0" err="1"/>
              <a:t>behaviour</a:t>
            </a:r>
            <a:r>
              <a:rPr lang="en-US" sz="1800" dirty="0"/>
              <a:t>, being adaptable in the face of change and being innovative and open to new ideas. </a:t>
            </a:r>
          </a:p>
          <a:p>
            <a:pPr fontAlgn="base"/>
            <a:r>
              <a:rPr lang="en-US" sz="1800" b="1" dirty="0"/>
              <a:t>Internal Motivation</a:t>
            </a:r>
            <a:r>
              <a:rPr lang="en-US" sz="1800" dirty="0"/>
              <a:t>… passion for work … not just about money and status… inner vision of what is important in life, a joy in doing something, curiosity in learning</a:t>
            </a:r>
          </a:p>
          <a:p>
            <a:pPr fontAlgn="base"/>
            <a:r>
              <a:rPr lang="en-US" sz="1800" b="1" dirty="0"/>
              <a:t>Empathy</a:t>
            </a:r>
            <a:r>
              <a:rPr lang="en-US" sz="1800" dirty="0"/>
              <a:t>… ability to understand others’ emotional makeup, the skill to treat people according to their emotional reactions… can read an organization’s dynamics, emotional currents and relationships, while sensing what people working for… service to clients and customers.</a:t>
            </a:r>
          </a:p>
          <a:p>
            <a:pPr fontAlgn="base"/>
            <a:r>
              <a:rPr lang="en-US" sz="1800" b="1" dirty="0"/>
              <a:t>Social skills/Interpersonal skills</a:t>
            </a:r>
            <a:r>
              <a:rPr lang="en-US" sz="1800" dirty="0"/>
              <a:t>… know how to negotiate and resolve conflicts, collaborate, co-operate, and create group synergy in pursuing collective goals/find common ground and build rapport… managing relationships and building networks… effective in leading change, persuasiveness, and expertise building and leading teams</a:t>
            </a:r>
          </a:p>
        </p:txBody>
      </p:sp>
      <p:sp>
        <p:nvSpPr>
          <p:cNvPr id="5" name="Rectangle 4"/>
          <p:cNvSpPr/>
          <p:nvPr/>
        </p:nvSpPr>
        <p:spPr>
          <a:xfrm>
            <a:off x="848888" y="6375811"/>
            <a:ext cx="6984776" cy="276999"/>
          </a:xfrm>
          <a:prstGeom prst="rect">
            <a:avLst/>
          </a:prstGeom>
        </p:spPr>
        <p:txBody>
          <a:bodyPr wrap="square">
            <a:spAutoFit/>
          </a:bodyPr>
          <a:lstStyle/>
          <a:p>
            <a:r>
              <a:rPr lang="en-US" sz="1200" dirty="0"/>
              <a:t>Adapted from:  </a:t>
            </a:r>
            <a:r>
              <a:rPr lang="en-CA" sz="1200" dirty="0">
                <a:hlinkClick r:id="rId3"/>
              </a:rPr>
              <a:t>https://bluenotes.anz.com/posts/2017/04/emotional-intelligence-a-core-leadership-skill/</a:t>
            </a:r>
            <a:r>
              <a:rPr lang="en-CA" sz="1200" dirty="0"/>
              <a:t> </a:t>
            </a:r>
          </a:p>
        </p:txBody>
      </p:sp>
      <p:pic>
        <p:nvPicPr>
          <p:cNvPr id="4098" name="Picture 2" descr="Image result for Emotional intelligence: a core leadership sk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73" y="53442"/>
            <a:ext cx="2536627"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fontScale="90000"/>
          </a:bodyPr>
          <a:lstStyle/>
          <a:p>
            <a:r>
              <a:rPr lang="en-CA" dirty="0">
                <a:solidFill>
                  <a:srgbClr val="000000"/>
                </a:solidFill>
                <a:latin typeface="Calibri" panose="020F0502020204030204" pitchFamily="34" charset="0"/>
                <a:ea typeface="+mn-ea"/>
                <a:cs typeface="+mn-cs"/>
              </a:rPr>
              <a:t>Empathy: the key to effective leadership</a:t>
            </a:r>
            <a:endParaRPr lang="en-CA" dirty="0"/>
          </a:p>
        </p:txBody>
      </p:sp>
      <p:sp>
        <p:nvSpPr>
          <p:cNvPr id="3" name="Content Placeholder 2"/>
          <p:cNvSpPr>
            <a:spLocks noGrp="1"/>
          </p:cNvSpPr>
          <p:nvPr>
            <p:ph idx="1"/>
          </p:nvPr>
        </p:nvSpPr>
        <p:spPr>
          <a:xfrm>
            <a:off x="457199" y="1600200"/>
            <a:ext cx="8507289" cy="4903175"/>
          </a:xfrm>
        </p:spPr>
        <p:txBody>
          <a:bodyPr>
            <a:normAutofit/>
          </a:bodyPr>
          <a:lstStyle/>
          <a:p>
            <a:pPr marL="0" indent="0">
              <a:buNone/>
            </a:pPr>
            <a:r>
              <a:rPr lang="en-US" dirty="0"/>
              <a:t>“… </a:t>
            </a:r>
            <a:r>
              <a:rPr lang="en-US" b="0" i="0" dirty="0">
                <a:solidFill>
                  <a:srgbClr val="111111"/>
                </a:solidFill>
                <a:effectLst/>
                <a:latin typeface="TiemposTextWeb"/>
              </a:rPr>
              <a:t>You must always remember that whoever you are, you are nothing without other people… </a:t>
            </a:r>
            <a:r>
              <a:rPr lang="en-US" dirty="0"/>
              <a:t>Without empathy, you will never move past zero. </a:t>
            </a:r>
          </a:p>
          <a:p>
            <a:pPr marL="0" indent="0">
              <a:buNone/>
            </a:pPr>
            <a:r>
              <a:rPr lang="en-US" dirty="0"/>
              <a:t>…Empathy means </a:t>
            </a:r>
            <a:br>
              <a:rPr lang="en-US" dirty="0"/>
            </a:br>
            <a:r>
              <a:rPr lang="en-US" dirty="0"/>
              <a:t>understanding that the </a:t>
            </a:r>
            <a:br>
              <a:rPr lang="en-US" dirty="0"/>
            </a:br>
            <a:r>
              <a:rPr lang="en-US" dirty="0"/>
              <a:t>decisions you make </a:t>
            </a:r>
            <a:br>
              <a:rPr lang="en-US" dirty="0"/>
            </a:br>
            <a:r>
              <a:rPr lang="en-US" dirty="0"/>
              <a:t>every single day impact </a:t>
            </a:r>
            <a:br>
              <a:rPr lang="en-US" dirty="0"/>
            </a:br>
            <a:r>
              <a:rPr lang="en-US" dirty="0"/>
              <a:t>not just you… when you </a:t>
            </a:r>
            <a:br>
              <a:rPr lang="en-US" dirty="0"/>
            </a:br>
            <a:r>
              <a:rPr lang="en-US" dirty="0"/>
              <a:t>understand that you move from “me” to “we”… ”</a:t>
            </a:r>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http://www.businessinsider.com/why-empathy-is-key-to-effective-leadership-2017-4</a:t>
            </a:r>
            <a:r>
              <a:rPr lang="en-CA" sz="1200" dirty="0"/>
              <a:t> </a:t>
            </a:r>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245724"/>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Emotional Intelligence Domains and Competencies</a:t>
            </a:r>
          </a:p>
        </p:txBody>
      </p:sp>
      <p:sp>
        <p:nvSpPr>
          <p:cNvPr id="4" name="Rectangle 3"/>
          <p:cNvSpPr/>
          <p:nvPr/>
        </p:nvSpPr>
        <p:spPr>
          <a:xfrm>
            <a:off x="628184" y="6206965"/>
            <a:ext cx="7074024" cy="430887"/>
          </a:xfrm>
          <a:prstGeom prst="rect">
            <a:avLst/>
          </a:prstGeom>
        </p:spPr>
        <p:txBody>
          <a:bodyPr wrap="square">
            <a:spAutoFit/>
          </a:bodyPr>
          <a:lstStyle/>
          <a:p>
            <a:r>
              <a:rPr lang="en-US" sz="1100" dirty="0"/>
              <a:t>Article: </a:t>
            </a:r>
            <a:r>
              <a:rPr lang="en-US" sz="1100" dirty="0">
                <a:hlinkClick r:id="rId3"/>
              </a:rPr>
              <a:t>https://hbr.org/2017/02/emotional-intelligence-has-12-elements-which-do-you-need-to-work-on</a:t>
            </a:r>
            <a:r>
              <a:rPr lang="en-US" sz="1100" dirty="0"/>
              <a:t> </a:t>
            </a:r>
          </a:p>
          <a:p>
            <a:r>
              <a:rPr lang="en-US" sz="1100" dirty="0"/>
              <a:t>Self-assessment: </a:t>
            </a:r>
            <a:r>
              <a:rPr lang="en-CA" sz="1100" dirty="0">
                <a:hlinkClick r:id="rId4"/>
              </a:rPr>
              <a:t>https://www.tsw.co.uk/blog/leadership-and-management/daniel-goleman-emotional-intelligence/</a:t>
            </a:r>
            <a:r>
              <a:rPr lang="en-CA" sz="1100" dirty="0"/>
              <a:t> </a:t>
            </a:r>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2" descr="https://hbr.org/resources/images/article_assets/2017/01/W170124_GOLEMAN_EMOTIONALINTELLIGENCE.png"/>
          <p:cNvPicPr>
            <a:picLocks noChangeAspect="1" noChangeArrowheads="1"/>
          </p:cNvPicPr>
          <p:nvPr/>
        </p:nvPicPr>
        <p:blipFill rotWithShape="1">
          <a:blip r:embed="rId5">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3861</TotalTime>
  <Words>3339</Words>
  <Application>Microsoft Office PowerPoint</Application>
  <PresentationFormat>On-screen Show (4:3)</PresentationFormat>
  <Paragraphs>252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Prata</vt:lpstr>
      <vt:lpstr>TiemposTextWeb</vt:lpstr>
      <vt:lpstr>2_Office Theme</vt:lpstr>
      <vt:lpstr> Welcome</vt:lpstr>
      <vt:lpstr>Mindful Change Leadership Development Program</vt:lpstr>
      <vt:lpstr>Mindful Self-Love Exercise – Centering</vt:lpstr>
      <vt:lpstr>Questions/Insights from last week (6)</vt:lpstr>
      <vt:lpstr>Agenda – week 7</vt:lpstr>
      <vt:lpstr>Mindful Walking Exercise</vt:lpstr>
      <vt:lpstr>EQ: a core leadership skill</vt:lpstr>
      <vt:lpstr>Empathy: the key to effective leadership</vt:lpstr>
      <vt:lpstr>Emotional Intelligence Domains and Competencies</vt:lpstr>
      <vt:lpstr>To Be An Effective Leader, Keep A  Leadership (Reflecting) Journal</vt:lpstr>
      <vt:lpstr>Making Big or Small Decisions?</vt:lpstr>
      <vt:lpstr>Mindfulness for Better Decision-making</vt:lpstr>
      <vt:lpstr>Mindful Loving Kindness exercise</vt:lpstr>
      <vt:lpstr>Your takeaway practice for week 7</vt:lpstr>
      <vt:lpstr>Reflect about today’s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410</cp:revision>
  <cp:lastPrinted>2016-05-02T17:15:08Z</cp:lastPrinted>
  <dcterms:created xsi:type="dcterms:W3CDTF">2015-04-14T20:39:51Z</dcterms:created>
  <dcterms:modified xsi:type="dcterms:W3CDTF">2023-05-16T15:16:48Z</dcterms:modified>
</cp:coreProperties>
</file>