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3.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notesSlides/notesSlide4.xml" ContentType="application/vnd.openxmlformats-officedocument.presentationml.notesSlide+xml"/>
  <Override PartName="/ppt/tags/tag25.xml" ContentType="application/vnd.openxmlformats-officedocument.presentationml.tags+xml"/>
  <Override PartName="/ppt/tags/tag26.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27.xml" ContentType="application/vnd.openxmlformats-officedocument.presentationml.tags+xml"/>
  <Override PartName="/ppt/tags/tag28.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notesSlides/notesSlide9.xml" ContentType="application/vnd.openxmlformats-officedocument.presentationml.notesSlide+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notesSlides/notesSlide12.xml" ContentType="application/vnd.openxmlformats-officedocument.presentationml.notesSlide+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notesSlides/notesSlide13.xml" ContentType="application/vnd.openxmlformats-officedocument.presentationml.notesSlide+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notesSlides/notesSlide14.xml" ContentType="application/vnd.openxmlformats-officedocument.presentationml.notesSlide+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notesSlides/notesSlide15.xml" ContentType="application/vnd.openxmlformats-officedocument.presentationml.notesSlide+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notesSlides/notesSlide16.xml" ContentType="application/vnd.openxmlformats-officedocument.presentationml.notesSlide+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notesSlides/notesSlide17.xml" ContentType="application/vnd.openxmlformats-officedocument.presentationml.notesSlide+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2" r:id="rId1"/>
  </p:sldMasterIdLst>
  <p:notesMasterIdLst>
    <p:notesMasterId r:id="rId20"/>
  </p:notesMasterIdLst>
  <p:handoutMasterIdLst>
    <p:handoutMasterId r:id="rId21"/>
  </p:handoutMasterIdLst>
  <p:sldIdLst>
    <p:sldId id="325" r:id="rId2"/>
    <p:sldId id="364" r:id="rId3"/>
    <p:sldId id="367" r:id="rId4"/>
    <p:sldId id="366" r:id="rId5"/>
    <p:sldId id="278" r:id="rId6"/>
    <p:sldId id="370" r:id="rId7"/>
    <p:sldId id="365" r:id="rId8"/>
    <p:sldId id="372" r:id="rId9"/>
    <p:sldId id="351" r:id="rId10"/>
    <p:sldId id="371" r:id="rId11"/>
    <p:sldId id="373" r:id="rId12"/>
    <p:sldId id="352" r:id="rId13"/>
    <p:sldId id="361" r:id="rId14"/>
    <p:sldId id="362" r:id="rId15"/>
    <p:sldId id="349" r:id="rId16"/>
    <p:sldId id="357" r:id="rId17"/>
    <p:sldId id="368" r:id="rId18"/>
    <p:sldId id="337" r:id="rId19"/>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IC" initials="CIC" lastIdx="1" clrIdx="0"/>
  <p:cmAuthor id="1" name="Annie-Claude Beaudry" initials="AB" lastIdx="31" clrIdx="1">
    <p:extLst>
      <p:ext uri="{19B8F6BF-5375-455C-9EA6-DF929625EA0E}">
        <p15:presenceInfo xmlns:p15="http://schemas.microsoft.com/office/powerpoint/2012/main" userId="S-1-5-21-3900171960-2937217841-1450768761-2369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1918" autoAdjust="0"/>
    <p:restoredTop sz="42252" autoAdjust="0"/>
  </p:normalViewPr>
  <p:slideViewPr>
    <p:cSldViewPr snapToObjects="1" showGuides="1">
      <p:cViewPr varScale="1">
        <p:scale>
          <a:sx n="36" d="100"/>
          <a:sy n="36" d="100"/>
        </p:scale>
        <p:origin x="2208" y="29"/>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snapToObjects="1">
      <p:cViewPr>
        <p:scale>
          <a:sx n="160" d="100"/>
          <a:sy n="160" d="100"/>
        </p:scale>
        <p:origin x="1392" y="-13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5" tIns="46587" rIns="93175" bIns="46587" rtlCol="0"/>
          <a:lstStyle>
            <a:lvl1pPr algn="l">
              <a:defRPr sz="1200"/>
            </a:lvl1pPr>
          </a:lstStyle>
          <a:p>
            <a:endParaRPr lang="en-US"/>
          </a:p>
        </p:txBody>
      </p:sp>
      <p:sp>
        <p:nvSpPr>
          <p:cNvPr id="3" name="Date Placeholder 2"/>
          <p:cNvSpPr>
            <a:spLocks noGrp="1"/>
          </p:cNvSpPr>
          <p:nvPr>
            <p:ph type="dt" sz="quarter" idx="1"/>
          </p:nvPr>
        </p:nvSpPr>
        <p:spPr>
          <a:xfrm>
            <a:off x="3970939" y="0"/>
            <a:ext cx="3037840" cy="464820"/>
          </a:xfrm>
          <a:prstGeom prst="rect">
            <a:avLst/>
          </a:prstGeom>
        </p:spPr>
        <p:txBody>
          <a:bodyPr vert="horz" lIns="93175" tIns="46587" rIns="93175" bIns="46587" rtlCol="0"/>
          <a:lstStyle>
            <a:lvl1pPr algn="r">
              <a:defRPr sz="1200"/>
            </a:lvl1pPr>
          </a:lstStyle>
          <a:p>
            <a:fld id="{8A05F51D-812F-48F9-8F30-7D9BCD825099}" type="datetimeFigureOut">
              <a:rPr lang="en-US" smtClean="0"/>
              <a:pPr/>
              <a:t>11/13/2025</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5" tIns="46587" rIns="93175" bIns="46587" rtlCol="0" anchor="b"/>
          <a:lstStyle>
            <a:lvl1pPr algn="l">
              <a:defRPr sz="1200"/>
            </a:lvl1pPr>
          </a:lstStyle>
          <a:p>
            <a:endParaRPr lang="en-US"/>
          </a:p>
        </p:txBody>
      </p:sp>
      <p:sp>
        <p:nvSpPr>
          <p:cNvPr id="5" name="Slide Number Placeholder 4"/>
          <p:cNvSpPr>
            <a:spLocks noGrp="1"/>
          </p:cNvSpPr>
          <p:nvPr>
            <p:ph type="sldNum" sz="quarter" idx="3"/>
          </p:nvPr>
        </p:nvSpPr>
        <p:spPr>
          <a:xfrm>
            <a:off x="3970939" y="8829967"/>
            <a:ext cx="3037840" cy="464820"/>
          </a:xfrm>
          <a:prstGeom prst="rect">
            <a:avLst/>
          </a:prstGeom>
        </p:spPr>
        <p:txBody>
          <a:bodyPr vert="horz" lIns="93175" tIns="46587" rIns="93175" bIns="46587" rtlCol="0" anchor="b"/>
          <a:lstStyle>
            <a:lvl1pPr algn="r">
              <a:defRPr sz="1200"/>
            </a:lvl1pPr>
          </a:lstStyle>
          <a:p>
            <a:fld id="{2D821E14-76A6-43FE-B5FE-9A64513D664B}" type="slidenum">
              <a:rPr lang="en-US" smtClean="0"/>
              <a:pPr/>
              <a:t>‹#›</a:t>
            </a:fld>
            <a:endParaRPr lang="en-US"/>
          </a:p>
        </p:txBody>
      </p:sp>
    </p:spTree>
    <p:extLst>
      <p:ext uri="{BB962C8B-B14F-4D97-AF65-F5344CB8AC3E}">
        <p14:creationId xmlns:p14="http://schemas.microsoft.com/office/powerpoint/2010/main" val="11785414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5" tIns="46587" rIns="93175" bIns="46587" rtlCol="0"/>
          <a:lstStyle>
            <a:lvl1pPr algn="l">
              <a:defRPr sz="1200"/>
            </a:lvl1pPr>
          </a:lstStyle>
          <a:p>
            <a:endParaRPr lang="en-US"/>
          </a:p>
        </p:txBody>
      </p:sp>
      <p:sp>
        <p:nvSpPr>
          <p:cNvPr id="3" name="Date Placeholder 2"/>
          <p:cNvSpPr>
            <a:spLocks noGrp="1"/>
          </p:cNvSpPr>
          <p:nvPr>
            <p:ph type="dt" idx="1"/>
          </p:nvPr>
        </p:nvSpPr>
        <p:spPr>
          <a:xfrm>
            <a:off x="3970939" y="0"/>
            <a:ext cx="3037840" cy="464820"/>
          </a:xfrm>
          <a:prstGeom prst="rect">
            <a:avLst/>
          </a:prstGeom>
        </p:spPr>
        <p:txBody>
          <a:bodyPr vert="horz" lIns="93175" tIns="46587" rIns="93175" bIns="46587" rtlCol="0"/>
          <a:lstStyle>
            <a:lvl1pPr algn="r">
              <a:defRPr sz="1200"/>
            </a:lvl1pPr>
          </a:lstStyle>
          <a:p>
            <a:fld id="{27CFF8EE-F8A7-4931-B685-A88AF9DB5D80}" type="datetimeFigureOut">
              <a:rPr lang="en-US" smtClean="0"/>
              <a:pPr/>
              <a:t>11/13/2025</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5" tIns="46587" rIns="93175" bIns="46587" rtlCol="0" anchor="ctr"/>
          <a:lstStyle/>
          <a:p>
            <a:endParaRPr lang="en-US"/>
          </a:p>
        </p:txBody>
      </p:sp>
      <p:sp>
        <p:nvSpPr>
          <p:cNvPr id="5" name="Notes Placeholder 4"/>
          <p:cNvSpPr>
            <a:spLocks noGrp="1"/>
          </p:cNvSpPr>
          <p:nvPr>
            <p:ph type="body" sz="quarter" idx="3"/>
          </p:nvPr>
        </p:nvSpPr>
        <p:spPr>
          <a:xfrm>
            <a:off x="701040" y="4415791"/>
            <a:ext cx="5608320" cy="4183380"/>
          </a:xfrm>
          <a:prstGeom prst="rect">
            <a:avLst/>
          </a:prstGeom>
        </p:spPr>
        <p:txBody>
          <a:bodyPr vert="horz" lIns="93175" tIns="46587" rIns="93175" bIns="46587"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5" tIns="46587" rIns="93175" bIns="46587" rtlCol="0" anchor="b"/>
          <a:lstStyle>
            <a:lvl1pPr algn="l">
              <a:defRPr sz="1200"/>
            </a:lvl1pPr>
          </a:lstStyle>
          <a:p>
            <a:endParaRPr lang="en-US"/>
          </a:p>
        </p:txBody>
      </p:sp>
      <p:sp>
        <p:nvSpPr>
          <p:cNvPr id="7" name="Slide Number Placeholder 6"/>
          <p:cNvSpPr>
            <a:spLocks noGrp="1"/>
          </p:cNvSpPr>
          <p:nvPr>
            <p:ph type="sldNum" sz="quarter" idx="5"/>
          </p:nvPr>
        </p:nvSpPr>
        <p:spPr>
          <a:xfrm>
            <a:off x="3970939" y="8829967"/>
            <a:ext cx="3037840" cy="464820"/>
          </a:xfrm>
          <a:prstGeom prst="rect">
            <a:avLst/>
          </a:prstGeom>
        </p:spPr>
        <p:txBody>
          <a:bodyPr vert="horz" lIns="93175" tIns="46587" rIns="93175" bIns="46587" rtlCol="0" anchor="b"/>
          <a:lstStyle>
            <a:lvl1pPr algn="r">
              <a:defRPr sz="1200"/>
            </a:lvl1pPr>
          </a:lstStyle>
          <a:p>
            <a:fld id="{C6C9EB95-B0B3-48AB-917D-E5E386E0913A}" type="slidenum">
              <a:rPr lang="en-US" smtClean="0"/>
              <a:pPr/>
              <a:t>‹#›</a:t>
            </a:fld>
            <a:endParaRPr lang="en-US"/>
          </a:p>
        </p:txBody>
      </p:sp>
    </p:spTree>
    <p:extLst>
      <p:ext uri="{BB962C8B-B14F-4D97-AF65-F5344CB8AC3E}">
        <p14:creationId xmlns:p14="http://schemas.microsoft.com/office/powerpoint/2010/main" val="40014297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youtube.com/watch?v=nnANZeFrS7g"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eatingmindfully.com/" TargetMode="External"/><Relationship Id="rId2" Type="http://schemas.openxmlformats.org/officeDocument/2006/relationships/slide" Target="../slides/slide11.xml"/><Relationship Id="rId1" Type="http://schemas.openxmlformats.org/officeDocument/2006/relationships/notesMaster" Target="../notesMasters/notesMaster1.xml"/><Relationship Id="rId5" Type="http://schemas.openxmlformats.org/officeDocument/2006/relationships/hyperlink" Target="https://www.youtube.com/watch?v=ozyr7jVucz0" TargetMode="External"/><Relationship Id="rId4" Type="http://schemas.openxmlformats.org/officeDocument/2006/relationships/hyperlink" Target="https://www.shutterbite.com/blog/mindful-eating-the-complete-beginners-guide" TargetMode="Externa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youtu.be/TfOE5ykj7EQ"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presencing.com/theoryu" TargetMode="External"/><Relationship Id="rId2" Type="http://schemas.openxmlformats.org/officeDocument/2006/relationships/slide" Target="../slides/slide13.xml"/><Relationship Id="rId1" Type="http://schemas.openxmlformats.org/officeDocument/2006/relationships/notesMaster" Target="../notesMasters/notesMaster1.xml"/><Relationship Id="rId4" Type="http://schemas.openxmlformats.org/officeDocument/2006/relationships/hyperlink" Target="https://www.presencing.com/overview" TargetMode="Externa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presencing.org/aboutus/spt" TargetMode="External"/><Relationship Id="rId2" Type="http://schemas.openxmlformats.org/officeDocument/2006/relationships/slide" Target="../slides/slide14.xml"/><Relationship Id="rId1" Type="http://schemas.openxmlformats.org/officeDocument/2006/relationships/notesMaster" Target="../notesMasters/notesMaster1.xml"/><Relationship Id="rId5" Type="http://schemas.openxmlformats.org/officeDocument/2006/relationships/hyperlink" Target="https://www.youtube.com/watch?v=uo8Yo4UE6g0" TargetMode="External"/><Relationship Id="rId4" Type="http://schemas.openxmlformats.org/officeDocument/2006/relationships/hyperlink" Target="https://www.presencing.org/#/aboutus/theory-u" TargetMode="Externa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instituteformindfulleadership.org/guided-reflection-finding-win-win-win-solution/"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8" Type="http://schemas.openxmlformats.org/officeDocument/2006/relationships/hyperlink" Target="https://www.youtube.com/watch?v=nQSAcY-7Xic" TargetMode="External"/><Relationship Id="rId13" Type="http://schemas.openxmlformats.org/officeDocument/2006/relationships/hyperlink" Target="https://soundcloud.com/user-640851605/self-compassion-giving-and-receiving-meditation-10-minutes" TargetMode="External"/><Relationship Id="rId3" Type="http://schemas.openxmlformats.org/officeDocument/2006/relationships/hyperlink" Target="https://youtu.be/opJpg2T6s2s?t=55" TargetMode="External"/><Relationship Id="rId7" Type="http://schemas.openxmlformats.org/officeDocument/2006/relationships/hyperlink" Target="https://vimeo.com/466742570" TargetMode="External"/><Relationship Id="rId12" Type="http://schemas.openxmlformats.org/officeDocument/2006/relationships/hyperlink" Target="https://soundcloud.com/breathworks-mindfulness/mindfulness-for-women-track-5-self-compassion-meditation" TargetMode="External"/><Relationship Id="rId17" Type="http://schemas.openxmlformats.org/officeDocument/2006/relationships/hyperlink" Target="https://www.tarabrach.com/meditation-loving-presence-2/" TargetMode="External"/><Relationship Id="rId2" Type="http://schemas.openxmlformats.org/officeDocument/2006/relationships/slide" Target="../slides/slide17.xml"/><Relationship Id="rId16" Type="http://schemas.openxmlformats.org/officeDocument/2006/relationships/hyperlink" Target="http://self-compassion.org/wp-content/uploads/meditations/LKM.self-compassion.MP3" TargetMode="External"/><Relationship Id="rId1" Type="http://schemas.openxmlformats.org/officeDocument/2006/relationships/notesMaster" Target="../notesMasters/notesMaster1.xml"/><Relationship Id="rId6" Type="http://schemas.openxmlformats.org/officeDocument/2006/relationships/hyperlink" Target="https://www.youtube.com/watch?v=Fevw8ahkeeU" TargetMode="External"/><Relationship Id="rId11" Type="http://schemas.openxmlformats.org/officeDocument/2006/relationships/hyperlink" Target="https://www.tarabrach.com/brief-meditation-5-minute/" TargetMode="External"/><Relationship Id="rId5" Type="http://schemas.openxmlformats.org/officeDocument/2006/relationships/hyperlink" Target="https://vimeo.com/470384287" TargetMode="External"/><Relationship Id="rId15" Type="http://schemas.openxmlformats.org/officeDocument/2006/relationships/hyperlink" Target="https://soundcloud.com/awakeningcompassion/awakening-compassion-class-4" TargetMode="External"/><Relationship Id="rId10" Type="http://schemas.openxmlformats.org/officeDocument/2006/relationships/hyperlink" Target="https://soundcloud.com/dharma-gus/15-min-body-scan-augusta-mbsr" TargetMode="External"/><Relationship Id="rId4" Type="http://schemas.openxmlformats.org/officeDocument/2006/relationships/hyperlink" Target="https://www.youtube.com/watch?v=rAyJbbLgpA0" TargetMode="External"/><Relationship Id="rId9" Type="http://schemas.openxmlformats.org/officeDocument/2006/relationships/hyperlink" Target="https://www.rightlifeproject.com/meditate" TargetMode="External"/><Relationship Id="rId14" Type="http://schemas.openxmlformats.org/officeDocument/2006/relationships/hyperlink" Target="https://soundcloud.com/mindfullivingcoach/self-compassion-meditation" TargetMode="Externa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upload.wikimedia.org/wikipedia/commons/4/4a/Location_of_Earth_(3x3-English_Annot-smaller).png"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upload.wikimedia.org/wikipedia/commons/4/4a/Location_of_Earth_(3x3-English_Annot-smaller).png"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youtube.com/watch?v=IC3AcItKc3U" TargetMode="External"/><Relationship Id="rId2" Type="http://schemas.openxmlformats.org/officeDocument/2006/relationships/slide" Target="../slides/slide7.xml"/><Relationship Id="rId1" Type="http://schemas.openxmlformats.org/officeDocument/2006/relationships/notesMaster" Target="../notesMasters/notesMaster1.xml"/><Relationship Id="rId4" Type="http://schemas.openxmlformats.org/officeDocument/2006/relationships/hyperlink" Target="https://www.youtube.com/watch?v=EYzO9OcBxNg"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a:t>Mel</a:t>
            </a:r>
          </a:p>
          <a:p>
            <a:pPr defTabSz="912937">
              <a:defRPr/>
            </a:pPr>
            <a:endParaRPr lang="fr-CA" dirty="0"/>
          </a:p>
          <a:p>
            <a:pPr defTabSz="912937">
              <a:defRPr/>
            </a:pPr>
            <a:r>
              <a:rPr lang="fr-CA" dirty="0"/>
              <a:t>J’aimerais vous rappeler que vous pouvez utiliser la langue de votre choix tout au long de la session lorsque vous vous adresser au groupe.  Que se soit pour soumettre vos commentaires ou pour poser des questions.</a:t>
            </a:r>
          </a:p>
          <a:p>
            <a:pPr defTabSz="912937">
              <a:defRPr/>
            </a:pPr>
            <a:endParaRPr lang="fr-CA" dirty="0"/>
          </a:p>
          <a:p>
            <a:r>
              <a:rPr lang="fr-CA" baseline="0" dirty="0" err="1"/>
              <a:t>Feel</a:t>
            </a:r>
            <a:r>
              <a:rPr lang="fr-CA" baseline="0" dirty="0"/>
              <a:t> free to use the </a:t>
            </a:r>
            <a:r>
              <a:rPr lang="fr-CA" baseline="0" dirty="0" err="1"/>
              <a:t>language</a:t>
            </a:r>
            <a:r>
              <a:rPr lang="fr-CA" baseline="0" dirty="0"/>
              <a:t> of </a:t>
            </a:r>
            <a:r>
              <a:rPr lang="fr-CA" baseline="0" dirty="0" err="1"/>
              <a:t>your</a:t>
            </a:r>
            <a:r>
              <a:rPr lang="fr-CA" baseline="0" dirty="0"/>
              <a:t> </a:t>
            </a:r>
            <a:r>
              <a:rPr lang="fr-CA" baseline="0" dirty="0" err="1"/>
              <a:t>choice</a:t>
            </a:r>
            <a:r>
              <a:rPr lang="fr-CA" baseline="0" dirty="0"/>
              <a:t> to express </a:t>
            </a:r>
            <a:r>
              <a:rPr lang="fr-CA" baseline="0" dirty="0" err="1"/>
              <a:t>your</a:t>
            </a:r>
            <a:r>
              <a:rPr lang="fr-CA" baseline="0" dirty="0"/>
              <a:t> </a:t>
            </a:r>
            <a:r>
              <a:rPr lang="fr-CA" baseline="0" dirty="0" err="1"/>
              <a:t>comments</a:t>
            </a:r>
            <a:r>
              <a:rPr lang="fr-CA" baseline="0" dirty="0"/>
              <a:t> or questions </a:t>
            </a:r>
            <a:r>
              <a:rPr lang="fr-CA" baseline="0" dirty="0" err="1"/>
              <a:t>during</a:t>
            </a:r>
            <a:r>
              <a:rPr lang="fr-CA" baseline="0" dirty="0"/>
              <a:t> </a:t>
            </a:r>
            <a:r>
              <a:rPr lang="fr-CA" baseline="0" dirty="0" err="1"/>
              <a:t>this</a:t>
            </a:r>
            <a:r>
              <a:rPr lang="fr-CA" baseline="0" dirty="0"/>
              <a:t> session.</a:t>
            </a:r>
            <a:endParaRPr lang="en-CA" baseline="0" dirty="0"/>
          </a:p>
          <a:p>
            <a:endParaRPr lang="en-US" dirty="0"/>
          </a:p>
          <a:p>
            <a:endParaRPr lang="en-US"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a:t>
            </a:fld>
            <a:endParaRPr lang="en-US"/>
          </a:p>
        </p:txBody>
      </p:sp>
    </p:spTree>
    <p:extLst>
      <p:ext uri="{BB962C8B-B14F-4D97-AF65-F5344CB8AC3E}">
        <p14:creationId xmlns:p14="http://schemas.microsoft.com/office/powerpoint/2010/main" val="2783939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00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dirty="0"/>
              <a:t>Mel</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CA" dirty="0"/>
          </a:p>
          <a:p>
            <a:pPr marL="0" marR="0" lvl="0" indent="0" algn="l" defTabSz="914400" rtl="0" eaLnBrk="1" fontAlgn="auto" latinLnBrk="0" hangingPunct="1">
              <a:lnSpc>
                <a:spcPct val="100000"/>
              </a:lnSpc>
              <a:spcBef>
                <a:spcPts val="0"/>
              </a:spcBef>
              <a:spcAft>
                <a:spcPts val="0"/>
              </a:spcAft>
              <a:buClrTx/>
              <a:buSzTx/>
              <a:buFontTx/>
              <a:buNone/>
              <a:tabLst/>
              <a:defRPr/>
            </a:pPr>
            <a:r>
              <a:rPr lang="fr-CA" dirty="0"/>
              <a:t>Il est temps de faire l’exercice en pleine-conscience, on va parler de manger en pleine conscience… </a:t>
            </a:r>
          </a:p>
          <a:p>
            <a:pPr marL="0" marR="0" lvl="0" indent="0" algn="l" defTabSz="914400" rtl="0" eaLnBrk="1" fontAlgn="auto" latinLnBrk="0" hangingPunct="1">
              <a:lnSpc>
                <a:spcPct val="100000"/>
              </a:lnSpc>
              <a:spcBef>
                <a:spcPts val="0"/>
              </a:spcBef>
              <a:spcAft>
                <a:spcPts val="0"/>
              </a:spcAft>
              <a:buClrTx/>
              <a:buSzTx/>
              <a:buFontTx/>
              <a:buNone/>
              <a:tabLst/>
              <a:defRPr/>
            </a:pPr>
            <a:r>
              <a:rPr lang="fr-CA" dirty="0"/>
              <a:t>Vous avez apporté les petits fruits ou légumes tel que demandé? </a:t>
            </a:r>
          </a:p>
          <a:p>
            <a:pPr marL="0" marR="0" lvl="0" indent="0" algn="l" defTabSz="914400" rtl="0" eaLnBrk="1" fontAlgn="auto" latinLnBrk="0" hangingPunct="1">
              <a:lnSpc>
                <a:spcPct val="100000"/>
              </a:lnSpc>
              <a:spcBef>
                <a:spcPts val="0"/>
              </a:spcBef>
              <a:spcAft>
                <a:spcPts val="0"/>
              </a:spcAft>
              <a:buClrTx/>
              <a:buSzTx/>
              <a:buFontTx/>
              <a:buNone/>
              <a:tabLst/>
              <a:defRPr/>
            </a:pPr>
            <a:r>
              <a:rPr lang="fr-CA" dirty="0"/>
              <a:t>…sinon, c’est le moment d’aller chercher un petit morceau d’aliment que vous pouvez mettre dans votre bouche entièrement sans le croquer.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CA" dirty="0"/>
          </a:p>
          <a:p>
            <a:pPr marL="0" marR="0" lvl="0" indent="0" algn="l" defTabSz="914400" rtl="0" eaLnBrk="1" fontAlgn="auto" latinLnBrk="0" hangingPunct="1">
              <a:lnSpc>
                <a:spcPct val="100000"/>
              </a:lnSpc>
              <a:spcBef>
                <a:spcPts val="0"/>
              </a:spcBef>
              <a:spcAft>
                <a:spcPts val="0"/>
              </a:spcAft>
              <a:buClrTx/>
              <a:buSzTx/>
              <a:buFontTx/>
              <a:buNone/>
              <a:tabLst/>
              <a:defRPr/>
            </a:pPr>
            <a:r>
              <a:rPr lang="fr-CA" dirty="0"/>
              <a:t>Idéalement vous avez en mains un morceau de fruit ou d’un légume.</a:t>
            </a:r>
          </a:p>
          <a:p>
            <a:pPr marL="0" marR="0" lvl="0" indent="0" algn="l" defTabSz="914400" rtl="0" eaLnBrk="1" fontAlgn="auto" latinLnBrk="0" hangingPunct="1">
              <a:lnSpc>
                <a:spcPct val="100000"/>
              </a:lnSpc>
              <a:spcBef>
                <a:spcPts val="0"/>
              </a:spcBef>
              <a:spcAft>
                <a:spcPts val="0"/>
              </a:spcAft>
              <a:buClrTx/>
              <a:buSzTx/>
              <a:buFontTx/>
              <a:buNone/>
              <a:tabLst/>
              <a:defRPr/>
            </a:pPr>
            <a:r>
              <a:rPr lang="fr-CA" dirty="0"/>
              <a:t>Quelque chose comme une tranche d’orange, de pomme, de petits morceaux de concombre, des morceaux de céleri, de carotte ou autre.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fr-CA" dirty="0"/>
              <a:t>Pour cet exercice, nous adoptons une posture digne (répétez les étapes de préparation, comme pour les autres instructions de pleine conscience)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fr-CA" dirty="0"/>
              <a:t>Maintenant, </a:t>
            </a:r>
            <a:r>
              <a:rPr lang="fr-CA" u="sng" dirty="0"/>
              <a:t>pensez</a:t>
            </a:r>
            <a:r>
              <a:rPr lang="fr-CA" dirty="0"/>
              <a:t> à ce fruit ou à ce légume que vous vous apprêtez à manger, </a:t>
            </a:r>
          </a:p>
          <a:p>
            <a:pPr marL="0" marR="0" lvl="0" indent="0" algn="l" defTabSz="914400" rtl="0" eaLnBrk="1" fontAlgn="auto" latinLnBrk="0" hangingPunct="1">
              <a:lnSpc>
                <a:spcPct val="100000"/>
              </a:lnSpc>
              <a:spcBef>
                <a:spcPts val="0"/>
              </a:spcBef>
              <a:spcAft>
                <a:spcPts val="0"/>
              </a:spcAft>
              <a:buClrTx/>
              <a:buSzTx/>
              <a:buFontTx/>
              <a:buNone/>
              <a:tabLst/>
              <a:defRPr/>
            </a:pPr>
            <a:r>
              <a:rPr lang="fr-CA" dirty="0"/>
              <a:t>pensons à son </a:t>
            </a:r>
            <a:r>
              <a:rPr lang="fr-CA" u="sng" dirty="0"/>
              <a:t>origine</a:t>
            </a:r>
            <a:r>
              <a:rPr lang="fr-CA" dirty="0"/>
              <a:t>, imaginons d’où il vient et, pour ce faire, </a:t>
            </a:r>
            <a:r>
              <a:rPr lang="fr-CA" u="sng" dirty="0"/>
              <a:t>remontons dans le temps</a:t>
            </a:r>
            <a:r>
              <a:rPr lang="fr-CA" dirty="0"/>
              <a:t>, jusqu’à ses origines. </a:t>
            </a:r>
          </a:p>
          <a:p>
            <a:pPr marL="0" marR="0" lvl="0" indent="0" algn="l" defTabSz="914400" rtl="0" eaLnBrk="1" fontAlgn="auto" latinLnBrk="0" hangingPunct="1">
              <a:lnSpc>
                <a:spcPct val="100000"/>
              </a:lnSpc>
              <a:spcBef>
                <a:spcPts val="0"/>
              </a:spcBef>
              <a:spcAft>
                <a:spcPts val="0"/>
              </a:spcAft>
              <a:buClrTx/>
              <a:buSzTx/>
              <a:buFontTx/>
              <a:buNone/>
              <a:tabLst/>
              <a:defRPr/>
            </a:pPr>
            <a:r>
              <a:rPr lang="fr-CA" dirty="0"/>
              <a:t>Revenons quelques milliards d’années en arrière, jusqu’au big-bang, que vous pouvez associer à la création de l’univers…et à partir de là, </a:t>
            </a:r>
          </a:p>
          <a:p>
            <a:pPr marL="0" marR="0" lvl="0" indent="0" algn="l" defTabSz="914400" rtl="0" eaLnBrk="1" fontAlgn="auto" latinLnBrk="0" hangingPunct="1">
              <a:lnSpc>
                <a:spcPct val="100000"/>
              </a:lnSpc>
              <a:spcBef>
                <a:spcPts val="0"/>
              </a:spcBef>
              <a:spcAft>
                <a:spcPts val="0"/>
              </a:spcAft>
              <a:buClrTx/>
              <a:buSzTx/>
              <a:buFontTx/>
              <a:buNone/>
              <a:tabLst/>
              <a:defRPr/>
            </a:pPr>
            <a:r>
              <a:rPr lang="fr-CA" dirty="0"/>
              <a:t>pensez à </a:t>
            </a:r>
            <a:r>
              <a:rPr lang="fr-CA" u="sng" dirty="0"/>
              <a:t>tous</a:t>
            </a:r>
            <a:r>
              <a:rPr lang="fr-CA" dirty="0"/>
              <a:t> les milliards </a:t>
            </a:r>
            <a:r>
              <a:rPr lang="fr-CA" b="1" i="1" dirty="0"/>
              <a:t>et milliards </a:t>
            </a:r>
            <a:r>
              <a:rPr lang="fr-CA" dirty="0"/>
              <a:t>d’années qu’il a fallu pour que l’univers se forme. </a:t>
            </a:r>
          </a:p>
          <a:p>
            <a:pPr marL="0" marR="0" lvl="0" indent="0" algn="l" defTabSz="914400" rtl="0" eaLnBrk="1" fontAlgn="auto" latinLnBrk="0" hangingPunct="1">
              <a:lnSpc>
                <a:spcPct val="100000"/>
              </a:lnSpc>
              <a:spcBef>
                <a:spcPts val="0"/>
              </a:spcBef>
              <a:spcAft>
                <a:spcPts val="0"/>
              </a:spcAft>
              <a:buClrTx/>
              <a:buSzTx/>
              <a:buFontTx/>
              <a:buNone/>
              <a:tabLst/>
              <a:defRPr/>
            </a:pPr>
            <a:r>
              <a:rPr lang="fr-CA" dirty="0"/>
              <a:t>Pensez ensuite aux milliards d’années nécessaires </a:t>
            </a:r>
            <a:r>
              <a:rPr lang="fr-CA" u="sng" dirty="0"/>
              <a:t>à la formation de notre système solaire. </a:t>
            </a:r>
          </a:p>
          <a:p>
            <a:pPr marL="0" marR="0" lvl="0" indent="0" algn="l" defTabSz="914400" rtl="0" eaLnBrk="1" fontAlgn="auto" latinLnBrk="0" hangingPunct="1">
              <a:lnSpc>
                <a:spcPct val="100000"/>
              </a:lnSpc>
              <a:spcBef>
                <a:spcPts val="0"/>
              </a:spcBef>
              <a:spcAft>
                <a:spcPts val="0"/>
              </a:spcAft>
              <a:buClrTx/>
              <a:buSzTx/>
              <a:buFontTx/>
              <a:buNone/>
              <a:tabLst/>
              <a:defRPr/>
            </a:pPr>
            <a:r>
              <a:rPr lang="fr-CA" dirty="0"/>
              <a:t>Pensez maintenant aux millions d’années nécessaires pour que la terre se refroidisse, </a:t>
            </a:r>
          </a:p>
          <a:p>
            <a:pPr marL="0" marR="0" lvl="0" indent="0" algn="l" defTabSz="914400" rtl="0" eaLnBrk="1" fontAlgn="auto" latinLnBrk="0" hangingPunct="1">
              <a:lnSpc>
                <a:spcPct val="100000"/>
              </a:lnSpc>
              <a:spcBef>
                <a:spcPts val="0"/>
              </a:spcBef>
              <a:spcAft>
                <a:spcPts val="0"/>
              </a:spcAft>
              <a:buClrTx/>
              <a:buSzTx/>
              <a:buFontTx/>
              <a:buNone/>
              <a:tabLst/>
              <a:defRPr/>
            </a:pPr>
            <a:r>
              <a:rPr lang="fr-CA" dirty="0"/>
              <a:t>que l’air, l’eau et le sol se forment et que la </a:t>
            </a:r>
            <a:r>
              <a:rPr lang="fr-CA" b="1" i="1" dirty="0"/>
              <a:t>vie</a:t>
            </a:r>
            <a:r>
              <a:rPr lang="fr-CA" dirty="0"/>
              <a:t> apparaisse sur notre planète.</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CA" dirty="0"/>
          </a:p>
          <a:p>
            <a:pPr marL="0" marR="0" lvl="0" indent="0" algn="l" defTabSz="914400" rtl="0" eaLnBrk="1" fontAlgn="auto" latinLnBrk="0" hangingPunct="1">
              <a:lnSpc>
                <a:spcPct val="100000"/>
              </a:lnSpc>
              <a:spcBef>
                <a:spcPts val="0"/>
              </a:spcBef>
              <a:spcAft>
                <a:spcPts val="0"/>
              </a:spcAft>
              <a:buClrTx/>
              <a:buSzTx/>
              <a:buFontTx/>
              <a:buNone/>
              <a:tabLst/>
              <a:defRPr/>
            </a:pPr>
            <a:r>
              <a:rPr lang="fr-CA" dirty="0"/>
              <a:t>Maintenant, pensez à une époque plus récente, </a:t>
            </a:r>
          </a:p>
          <a:p>
            <a:pPr marL="0" marR="0" lvl="0" indent="0" algn="l" defTabSz="914400" rtl="0" eaLnBrk="1" fontAlgn="auto" latinLnBrk="0" hangingPunct="1">
              <a:lnSpc>
                <a:spcPct val="100000"/>
              </a:lnSpc>
              <a:spcBef>
                <a:spcPts val="0"/>
              </a:spcBef>
              <a:spcAft>
                <a:spcPts val="0"/>
              </a:spcAft>
              <a:buClrTx/>
              <a:buSzTx/>
              <a:buFontTx/>
              <a:buNone/>
              <a:tabLst/>
              <a:defRPr/>
            </a:pPr>
            <a:r>
              <a:rPr lang="fr-CA" dirty="0"/>
              <a:t>la </a:t>
            </a:r>
            <a:r>
              <a:rPr lang="fr-CA" b="1" dirty="0"/>
              <a:t>graine</a:t>
            </a:r>
            <a:r>
              <a:rPr lang="fr-CA" dirty="0"/>
              <a:t> qui a été semée pour la plante et qui a produit ce que nous sommes sur le point de manger. </a:t>
            </a:r>
          </a:p>
          <a:p>
            <a:pPr marL="0" marR="0" lvl="0" indent="0" algn="l" defTabSz="914400" rtl="0" eaLnBrk="1" fontAlgn="auto" latinLnBrk="0" hangingPunct="1">
              <a:lnSpc>
                <a:spcPct val="100000"/>
              </a:lnSpc>
              <a:spcBef>
                <a:spcPts val="0"/>
              </a:spcBef>
              <a:spcAft>
                <a:spcPts val="0"/>
              </a:spcAft>
              <a:buClrTx/>
              <a:buSzTx/>
              <a:buFontTx/>
              <a:buNone/>
              <a:tabLst/>
              <a:defRPr/>
            </a:pPr>
            <a:r>
              <a:rPr lang="fr-CA" dirty="0"/>
              <a:t>La </a:t>
            </a:r>
            <a:r>
              <a:rPr lang="fr-CA" u="sng" dirty="0"/>
              <a:t>personne</a:t>
            </a:r>
            <a:r>
              <a:rPr lang="fr-CA" dirty="0"/>
              <a:t> qui en a pris soin, qui l’a </a:t>
            </a:r>
            <a:r>
              <a:rPr lang="fr-CA" u="sng" dirty="0"/>
              <a:t>arrosée</a:t>
            </a:r>
            <a:r>
              <a:rPr lang="fr-CA"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fr-CA" dirty="0"/>
              <a:t>le </a:t>
            </a:r>
            <a:r>
              <a:rPr lang="fr-CA" b="1" dirty="0"/>
              <a:t>soleil</a:t>
            </a:r>
            <a:r>
              <a:rPr lang="fr-CA" dirty="0"/>
              <a:t> et </a:t>
            </a:r>
            <a:r>
              <a:rPr lang="fr-CA" b="1" dirty="0"/>
              <a:t>l’air</a:t>
            </a:r>
            <a:r>
              <a:rPr lang="fr-CA" dirty="0"/>
              <a:t> qui l’ont fait grandir.</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CA" dirty="0"/>
          </a:p>
          <a:p>
            <a:pPr marL="0" marR="0" lvl="0" indent="0" algn="l" defTabSz="914400" rtl="0" eaLnBrk="1" fontAlgn="auto" latinLnBrk="0" hangingPunct="1">
              <a:lnSpc>
                <a:spcPct val="100000"/>
              </a:lnSpc>
              <a:spcBef>
                <a:spcPts val="0"/>
              </a:spcBef>
              <a:spcAft>
                <a:spcPts val="0"/>
              </a:spcAft>
              <a:buClrTx/>
              <a:buSzTx/>
              <a:buFontTx/>
              <a:buNone/>
              <a:tabLst/>
              <a:defRPr/>
            </a:pPr>
            <a:r>
              <a:rPr lang="fr-CA" dirty="0"/>
              <a:t>Pensez au </a:t>
            </a:r>
            <a:r>
              <a:rPr lang="fr-CA" b="1" dirty="0"/>
              <a:t>temps</a:t>
            </a:r>
            <a:r>
              <a:rPr lang="fr-CA" dirty="0"/>
              <a:t> qu’il a fallu pour que la plante arrive chez vous.</a:t>
            </a:r>
          </a:p>
          <a:p>
            <a:pPr marL="0" marR="0" lvl="0" indent="0" algn="l" defTabSz="914400" rtl="0" eaLnBrk="1" fontAlgn="auto" latinLnBrk="0" hangingPunct="1">
              <a:lnSpc>
                <a:spcPct val="100000"/>
              </a:lnSpc>
              <a:spcBef>
                <a:spcPts val="0"/>
              </a:spcBef>
              <a:spcAft>
                <a:spcPts val="0"/>
              </a:spcAft>
              <a:buClrTx/>
              <a:buSzTx/>
              <a:buFontTx/>
              <a:buNone/>
              <a:tabLst/>
              <a:defRPr/>
            </a:pPr>
            <a:r>
              <a:rPr lang="fr-CA" dirty="0"/>
              <a:t>Il s’agi peut-être d’un produit que vous avez cultivé vous-même dans votre jardin… </a:t>
            </a:r>
          </a:p>
          <a:p>
            <a:pPr marL="0" marR="0" lvl="0" indent="0" algn="l" defTabSz="914400" rtl="0" eaLnBrk="1" fontAlgn="auto" latinLnBrk="0" hangingPunct="1">
              <a:lnSpc>
                <a:spcPct val="100000"/>
              </a:lnSpc>
              <a:spcBef>
                <a:spcPts val="0"/>
              </a:spcBef>
              <a:spcAft>
                <a:spcPts val="0"/>
              </a:spcAft>
              <a:buClrTx/>
              <a:buSzTx/>
              <a:buFontTx/>
              <a:buNone/>
              <a:tabLst/>
              <a:defRPr/>
            </a:pPr>
            <a:r>
              <a:rPr lang="fr-CA" dirty="0"/>
              <a:t>ou bien que vous avez acheté à l’épicerie.</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CA" dirty="0"/>
          </a:p>
          <a:p>
            <a:pPr marL="0" marR="0" lvl="0" indent="0" algn="l" defTabSz="914400" rtl="0" eaLnBrk="1" fontAlgn="auto" latinLnBrk="0" hangingPunct="1">
              <a:lnSpc>
                <a:spcPct val="100000"/>
              </a:lnSpc>
              <a:spcBef>
                <a:spcPts val="0"/>
              </a:spcBef>
              <a:spcAft>
                <a:spcPts val="0"/>
              </a:spcAft>
              <a:buClrTx/>
              <a:buSzTx/>
              <a:buFontTx/>
              <a:buNone/>
              <a:tabLst/>
              <a:defRPr/>
            </a:pPr>
            <a:r>
              <a:rPr lang="fr-CA" dirty="0"/>
              <a:t>Pensez à la </a:t>
            </a:r>
            <a:r>
              <a:rPr lang="fr-CA" b="1" dirty="0"/>
              <a:t>préparation</a:t>
            </a:r>
            <a:r>
              <a:rPr lang="fr-CA" dirty="0"/>
              <a:t> que vous avez faite, </a:t>
            </a:r>
          </a:p>
          <a:p>
            <a:pPr marL="0" marR="0" lvl="0" indent="0" algn="l" defTabSz="914400" rtl="0" eaLnBrk="1" fontAlgn="auto" latinLnBrk="0" hangingPunct="1">
              <a:lnSpc>
                <a:spcPct val="100000"/>
              </a:lnSpc>
              <a:spcBef>
                <a:spcPts val="0"/>
              </a:spcBef>
              <a:spcAft>
                <a:spcPts val="0"/>
              </a:spcAft>
              <a:buClrTx/>
              <a:buSzTx/>
              <a:buFontTx/>
              <a:buNone/>
              <a:tabLst/>
              <a:defRPr/>
            </a:pPr>
            <a:r>
              <a:rPr lang="fr-CA" dirty="0"/>
              <a:t>vous l’avez lavée, épluchée, coupée, et maintenant cet aliment est devant vous.</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CA" dirty="0"/>
          </a:p>
          <a:p>
            <a:pPr marL="0" marR="0" lvl="0" indent="0" algn="l" defTabSz="914400" rtl="0" eaLnBrk="1" fontAlgn="auto" latinLnBrk="0" hangingPunct="1">
              <a:lnSpc>
                <a:spcPct val="100000"/>
              </a:lnSpc>
              <a:spcBef>
                <a:spcPts val="0"/>
              </a:spcBef>
              <a:spcAft>
                <a:spcPts val="0"/>
              </a:spcAft>
              <a:buClrTx/>
              <a:buSzTx/>
              <a:buFontTx/>
              <a:buNone/>
              <a:tabLst/>
              <a:defRPr/>
            </a:pPr>
            <a:r>
              <a:rPr lang="fr-CA" dirty="0"/>
              <a:t>Maintenant, je vous invite à prendre délicatement et lentement ce morceau de nourriture que vous avez préparé,</a:t>
            </a:r>
          </a:p>
          <a:p>
            <a:pPr marL="0" marR="0" lvl="0" indent="0" algn="l" defTabSz="914400" rtl="0" eaLnBrk="1" fontAlgn="auto" latinLnBrk="0" hangingPunct="1">
              <a:lnSpc>
                <a:spcPct val="100000"/>
              </a:lnSpc>
              <a:spcBef>
                <a:spcPts val="0"/>
              </a:spcBef>
              <a:spcAft>
                <a:spcPts val="0"/>
              </a:spcAft>
              <a:buClrTx/>
              <a:buSzTx/>
              <a:buFontTx/>
              <a:buNone/>
              <a:tabLst/>
              <a:defRPr/>
            </a:pPr>
            <a:r>
              <a:rPr lang="fr-CA" dirty="0"/>
              <a:t>à le sentir dans vos mains, pouvez-vous détecter sa température, sa texture, sa forme. </a:t>
            </a:r>
          </a:p>
          <a:p>
            <a:pPr marL="0" marR="0" lvl="0" indent="0" algn="l" defTabSz="914400" rtl="0" eaLnBrk="1" fontAlgn="auto" latinLnBrk="0" hangingPunct="1">
              <a:lnSpc>
                <a:spcPct val="100000"/>
              </a:lnSpc>
              <a:spcBef>
                <a:spcPts val="0"/>
              </a:spcBef>
              <a:spcAft>
                <a:spcPts val="0"/>
              </a:spcAft>
              <a:buClrTx/>
              <a:buSzTx/>
              <a:buFontTx/>
              <a:buNone/>
              <a:tabLst/>
              <a:defRPr/>
            </a:pPr>
            <a:r>
              <a:rPr lang="fr-CA" dirty="0"/>
              <a:t>Soyez-en conscient(e).</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CA" dirty="0"/>
          </a:p>
          <a:p>
            <a:pPr marL="0" marR="0" lvl="0" indent="0" algn="l" defTabSz="914400" rtl="0" eaLnBrk="1" fontAlgn="auto" latinLnBrk="0" hangingPunct="1">
              <a:lnSpc>
                <a:spcPct val="100000"/>
              </a:lnSpc>
              <a:spcBef>
                <a:spcPts val="0"/>
              </a:spcBef>
              <a:spcAft>
                <a:spcPts val="0"/>
              </a:spcAft>
              <a:buClrTx/>
              <a:buSzTx/>
              <a:buFontTx/>
              <a:buNone/>
              <a:tabLst/>
              <a:defRPr/>
            </a:pPr>
            <a:r>
              <a:rPr lang="fr-CA" dirty="0"/>
              <a:t>Maintenant, je vous invite à le mettre dans votre bouche sans le mordre, avec votre langue, encore une fois, prenez conscience de sa température, sa texture, sa forme. Soyez-en conscient(e).</a:t>
            </a:r>
          </a:p>
          <a:p>
            <a:pPr marL="0" marR="0" lvl="0" indent="0" algn="l" defTabSz="914400" rtl="0" eaLnBrk="1" fontAlgn="auto" latinLnBrk="0" hangingPunct="1">
              <a:lnSpc>
                <a:spcPct val="100000"/>
              </a:lnSpc>
              <a:spcBef>
                <a:spcPts val="0"/>
              </a:spcBef>
              <a:spcAft>
                <a:spcPts val="0"/>
              </a:spcAft>
              <a:buClrTx/>
              <a:buSzTx/>
              <a:buFontTx/>
              <a:buNone/>
              <a:tabLst/>
              <a:defRPr/>
            </a:pPr>
            <a:r>
              <a:rPr lang="fr-CA" dirty="0"/>
              <a:t>Et maintenant, je vous invite à mordre dans cet aliment, en étant conscient(e) de l’explosion de saveurs dans votre bouche, conscient(e) de votre mastication, et à l’avaler quand vous vous sentirez prêt(e) à le faire.</a:t>
            </a:r>
          </a:p>
          <a:p>
            <a:pPr marL="0" marR="0" lvl="0" indent="0" algn="l" defTabSz="914400" rtl="0" eaLnBrk="1" fontAlgn="auto" latinLnBrk="0" hangingPunct="1">
              <a:lnSpc>
                <a:spcPct val="100000"/>
              </a:lnSpc>
              <a:spcBef>
                <a:spcPts val="0"/>
              </a:spcBef>
              <a:spcAft>
                <a:spcPts val="0"/>
              </a:spcAft>
              <a:buClrTx/>
              <a:buSzTx/>
              <a:buFontTx/>
              <a:buNone/>
              <a:tabLst/>
              <a:defRPr/>
            </a:pPr>
            <a:r>
              <a:rPr lang="fr-CA" dirty="0"/>
              <a:t>(donnez un peu de temps aux participants pour mâcher et passer la nourriture)</a:t>
            </a:r>
          </a:p>
          <a:p>
            <a:pPr marL="0" marR="0" lvl="0" indent="0" algn="l" defTabSz="914400" rtl="0" eaLnBrk="1" fontAlgn="auto" latinLnBrk="0" hangingPunct="1">
              <a:lnSpc>
                <a:spcPct val="100000"/>
              </a:lnSpc>
              <a:spcBef>
                <a:spcPts val="0"/>
              </a:spcBef>
              <a:spcAft>
                <a:spcPts val="0"/>
              </a:spcAft>
              <a:buClrTx/>
              <a:buSzTx/>
              <a:buFontTx/>
              <a:buNone/>
              <a:tabLst/>
              <a:defRPr/>
            </a:pPr>
            <a:r>
              <a:rPr lang="fr-CA" sz="1200" b="1" i="0" dirty="0">
                <a:solidFill>
                  <a:schemeClr val="tx1"/>
                </a:solidFill>
                <a:latin typeface="+mn-lt"/>
                <a:ea typeface="+mn-ea"/>
                <a:cs typeface="+mn-cs"/>
              </a:rPr>
              <a:t>Profitez de l’instant présent.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CA" sz="1200" b="0" i="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CA" sz="1200" b="0" i="0" dirty="0">
                <a:solidFill>
                  <a:schemeClr val="tx1"/>
                </a:solidFill>
                <a:latin typeface="+mn-lt"/>
                <a:ea typeface="+mn-ea"/>
                <a:cs typeface="+mn-cs"/>
              </a:rPr>
              <a:t>Si vous avez un deuxième morceau de nourriture, vous pouvez le manger</a:t>
            </a:r>
          </a:p>
          <a:p>
            <a:pPr marL="0" marR="0" lvl="0" indent="0" algn="l" defTabSz="914400" rtl="0" eaLnBrk="1" fontAlgn="auto" latinLnBrk="0" hangingPunct="1">
              <a:lnSpc>
                <a:spcPct val="100000"/>
              </a:lnSpc>
              <a:spcBef>
                <a:spcPts val="0"/>
              </a:spcBef>
              <a:spcAft>
                <a:spcPts val="0"/>
              </a:spcAft>
              <a:buClrTx/>
              <a:buSzTx/>
              <a:buFontTx/>
              <a:buNone/>
              <a:tabLst/>
              <a:defRPr/>
            </a:pPr>
            <a:r>
              <a:rPr lang="fr-CA" sz="1200" b="0" i="0" dirty="0">
                <a:solidFill>
                  <a:schemeClr val="tx1"/>
                </a:solidFill>
                <a:latin typeface="+mn-lt"/>
                <a:ea typeface="+mn-ea"/>
                <a:cs typeface="+mn-cs"/>
              </a:rPr>
              <a:t>(accordez du temps aux participants).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Et </a:t>
            </a:r>
            <a:r>
              <a:rPr lang="en-US" sz="1200" b="0" i="0" kern="1200" dirty="0" err="1">
                <a:solidFill>
                  <a:schemeClr val="tx1"/>
                </a:solidFill>
                <a:effectLst/>
                <a:latin typeface="+mn-lt"/>
                <a:ea typeface="+mn-ea"/>
                <a:cs typeface="+mn-cs"/>
              </a:rPr>
              <a:t>comme</a:t>
            </a:r>
            <a:r>
              <a:rPr lang="en-US" sz="1200" b="0" i="0" kern="1200" dirty="0">
                <a:solidFill>
                  <a:schemeClr val="tx1"/>
                </a:solidFill>
                <a:effectLst/>
                <a:latin typeface="+mn-lt"/>
                <a:ea typeface="+mn-ea"/>
                <a:cs typeface="+mn-cs"/>
              </a:rPr>
              <a:t> suggestion… </a:t>
            </a:r>
            <a:r>
              <a:rPr lang="en-US" sz="1200" b="0" i="0" kern="1200" dirty="0" err="1">
                <a:solidFill>
                  <a:schemeClr val="tx1"/>
                </a:solidFill>
                <a:effectLst/>
                <a:latin typeface="+mn-lt"/>
                <a:ea typeface="+mn-ea"/>
                <a:cs typeface="+mn-cs"/>
              </a:rPr>
              <a:t>choisir</a:t>
            </a:r>
            <a:r>
              <a:rPr lang="en-US" sz="1200" b="0" i="0" kern="1200" dirty="0">
                <a:solidFill>
                  <a:schemeClr val="tx1"/>
                </a:solidFill>
                <a:effectLst/>
                <a:latin typeface="+mn-lt"/>
                <a:ea typeface="+mn-ea"/>
                <a:cs typeface="+mn-cs"/>
              </a:rPr>
              <a:t> des aliments </a:t>
            </a:r>
            <a:r>
              <a:rPr lang="en-US" sz="1200" b="0" i="0" kern="1200" dirty="0" err="1">
                <a:solidFill>
                  <a:schemeClr val="tx1"/>
                </a:solidFill>
                <a:effectLst/>
                <a:latin typeface="+mn-lt"/>
                <a:ea typeface="+mn-ea"/>
                <a:cs typeface="+mn-cs"/>
              </a:rPr>
              <a:t>locaux</a:t>
            </a:r>
            <a:r>
              <a:rPr lang="en-US" sz="1200" b="0" i="0" kern="1200" dirty="0">
                <a:solidFill>
                  <a:schemeClr val="tx1"/>
                </a:solidFill>
                <a:effectLst/>
                <a:latin typeface="+mn-lt"/>
                <a:ea typeface="+mn-ea"/>
                <a:cs typeface="+mn-cs"/>
              </a:rPr>
              <a:t>, le plus possible naturel, </a:t>
            </a:r>
            <a:r>
              <a:rPr lang="en-US" sz="1200" b="0" i="0" kern="1200" dirty="0" err="1">
                <a:solidFill>
                  <a:schemeClr val="tx1"/>
                </a:solidFill>
                <a:effectLst/>
                <a:latin typeface="+mn-lt"/>
                <a:ea typeface="+mn-ea"/>
                <a:cs typeface="+mn-cs"/>
              </a:rPr>
              <a:t>coupez</a:t>
            </a:r>
            <a:r>
              <a:rPr lang="en-US" sz="1200" b="0" i="0" kern="1200" dirty="0">
                <a:solidFill>
                  <a:schemeClr val="tx1"/>
                </a:solidFill>
                <a:effectLst/>
                <a:latin typeface="+mn-lt"/>
                <a:ea typeface="+mn-ea"/>
                <a:cs typeface="+mn-cs"/>
              </a:rPr>
              <a:t> les distractions, </a:t>
            </a:r>
            <a:r>
              <a:rPr lang="en-US" sz="1200" b="0" i="0" kern="1200" dirty="0" err="1">
                <a:solidFill>
                  <a:schemeClr val="tx1"/>
                </a:solidFill>
                <a:effectLst/>
                <a:latin typeface="+mn-lt"/>
                <a:ea typeface="+mn-ea"/>
                <a:cs typeface="+mn-cs"/>
              </a:rPr>
              <a:t>éteingnez</a:t>
            </a:r>
            <a:r>
              <a:rPr lang="en-US" sz="1200" b="0" i="0" kern="1200" dirty="0">
                <a:solidFill>
                  <a:schemeClr val="tx1"/>
                </a:solidFill>
                <a:effectLst/>
                <a:latin typeface="+mn-lt"/>
                <a:ea typeface="+mn-ea"/>
                <a:cs typeface="+mn-cs"/>
              </a:rPr>
              <a:t> la tv, </a:t>
            </a:r>
            <a:r>
              <a:rPr lang="en-US" sz="1200" b="0" i="0" kern="1200" dirty="0" err="1">
                <a:solidFill>
                  <a:schemeClr val="tx1"/>
                </a:solidFill>
                <a:effectLst/>
                <a:latin typeface="+mn-lt"/>
                <a:ea typeface="+mn-ea"/>
                <a:cs typeface="+mn-cs"/>
              </a:rPr>
              <a:t>mettez</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votre</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téléphone</a:t>
            </a:r>
            <a:r>
              <a:rPr lang="en-US" sz="1200" b="0" i="0" kern="1200" dirty="0">
                <a:solidFill>
                  <a:schemeClr val="tx1"/>
                </a:solidFill>
                <a:effectLst/>
                <a:latin typeface="+mn-lt"/>
                <a:ea typeface="+mn-ea"/>
                <a:cs typeface="+mn-cs"/>
              </a:rPr>
              <a:t> en sourdine, </a:t>
            </a:r>
            <a:r>
              <a:rPr lang="en-US" sz="1200" b="0" i="0" kern="1200" dirty="0" err="1">
                <a:solidFill>
                  <a:schemeClr val="tx1"/>
                </a:solidFill>
                <a:effectLst/>
                <a:latin typeface="+mn-lt"/>
                <a:ea typeface="+mn-ea"/>
                <a:cs typeface="+mn-cs"/>
              </a:rPr>
              <a:t>mettez</a:t>
            </a:r>
            <a:r>
              <a:rPr lang="en-US" sz="1200" b="0" i="0" kern="1200" dirty="0">
                <a:solidFill>
                  <a:schemeClr val="tx1"/>
                </a:solidFill>
                <a:effectLst/>
                <a:latin typeface="+mn-lt"/>
                <a:ea typeface="+mn-ea"/>
                <a:cs typeface="+mn-cs"/>
              </a:rPr>
              <a:t> de la musique </a:t>
            </a:r>
            <a:r>
              <a:rPr lang="en-US" sz="1200" b="0" i="0" kern="1200" dirty="0" err="1">
                <a:solidFill>
                  <a:schemeClr val="tx1"/>
                </a:solidFill>
                <a:effectLst/>
                <a:latin typeface="+mn-lt"/>
                <a:ea typeface="+mn-ea"/>
                <a:cs typeface="+mn-cs"/>
              </a:rPr>
              <a:t>douce</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envoyez</a:t>
            </a:r>
            <a:r>
              <a:rPr lang="en-US" sz="1200" b="0" i="0" kern="1200" dirty="0">
                <a:solidFill>
                  <a:schemeClr val="tx1"/>
                </a:solidFill>
                <a:effectLst/>
                <a:latin typeface="+mn-lt"/>
                <a:ea typeface="+mn-ea"/>
                <a:cs typeface="+mn-cs"/>
              </a:rPr>
              <a:t> de belles intentions </a:t>
            </a:r>
            <a:r>
              <a:rPr lang="en-US" sz="1200" b="0" i="0" kern="1200" dirty="0" err="1">
                <a:solidFill>
                  <a:schemeClr val="tx1"/>
                </a:solidFill>
                <a:effectLst/>
                <a:latin typeface="+mn-lt"/>
                <a:ea typeface="+mn-ea"/>
                <a:cs typeface="+mn-cs"/>
              </a:rPr>
              <a:t>envers</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votre</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nourriture</a:t>
            </a:r>
            <a:r>
              <a:rPr lang="en-US" sz="1200" b="0" i="0" kern="1200" dirty="0">
                <a:solidFill>
                  <a:schemeClr val="tx1"/>
                </a:solidFill>
                <a:effectLst/>
                <a:latin typeface="+mn-lt"/>
                <a:ea typeface="+mn-ea"/>
                <a:cs typeface="+mn-cs"/>
              </a:rPr>
              <a:t> et </a:t>
            </a:r>
            <a:r>
              <a:rPr lang="en-US" sz="1200" b="0" i="0" kern="1200" dirty="0" err="1">
                <a:solidFill>
                  <a:schemeClr val="tx1"/>
                </a:solidFill>
                <a:effectLst/>
                <a:latin typeface="+mn-lt"/>
                <a:ea typeface="+mn-ea"/>
                <a:cs typeface="+mn-cs"/>
              </a:rPr>
              <a:t>remercier</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l’univers</a:t>
            </a:r>
            <a:r>
              <a:rPr lang="en-US" sz="1200" b="0" i="0" kern="1200" dirty="0">
                <a:solidFill>
                  <a:schemeClr val="tx1"/>
                </a:solidFill>
                <a:effectLst/>
                <a:latin typeface="+mn-lt"/>
                <a:ea typeface="+mn-ea"/>
                <a:cs typeface="+mn-cs"/>
              </a:rPr>
              <a:t> de </a:t>
            </a:r>
            <a:r>
              <a:rPr lang="en-US" sz="1200" b="0" i="0" kern="1200" dirty="0" err="1">
                <a:solidFill>
                  <a:schemeClr val="tx1"/>
                </a:solidFill>
                <a:effectLst/>
                <a:latin typeface="+mn-lt"/>
                <a:ea typeface="+mn-ea"/>
                <a:cs typeface="+mn-cs"/>
              </a:rPr>
              <a:t>mettre</a:t>
            </a:r>
            <a:r>
              <a:rPr lang="en-US" sz="1200" b="0" i="0" kern="1200" dirty="0">
                <a:solidFill>
                  <a:schemeClr val="tx1"/>
                </a:solidFill>
                <a:effectLst/>
                <a:latin typeface="+mn-lt"/>
                <a:ea typeface="+mn-ea"/>
                <a:cs typeface="+mn-cs"/>
              </a:rPr>
              <a:t> à </a:t>
            </a:r>
            <a:r>
              <a:rPr lang="en-US" sz="1200" b="0" i="0" kern="1200" dirty="0" err="1">
                <a:solidFill>
                  <a:schemeClr val="tx1"/>
                </a:solidFill>
                <a:effectLst/>
                <a:latin typeface="+mn-lt"/>
                <a:ea typeface="+mn-ea"/>
                <a:cs typeface="+mn-cs"/>
              </a:rPr>
              <a:t>votre</a:t>
            </a:r>
            <a:r>
              <a:rPr lang="en-US" sz="1200" b="0" i="0" kern="1200" dirty="0">
                <a:solidFill>
                  <a:schemeClr val="tx1"/>
                </a:solidFill>
                <a:effectLst/>
                <a:latin typeface="+mn-lt"/>
                <a:ea typeface="+mn-ea"/>
                <a:cs typeface="+mn-cs"/>
              </a:rPr>
              <a:t> disposition toute la </a:t>
            </a:r>
            <a:r>
              <a:rPr lang="en-US" sz="1200" b="0" i="0" kern="1200" dirty="0" err="1">
                <a:solidFill>
                  <a:schemeClr val="tx1"/>
                </a:solidFill>
                <a:effectLst/>
                <a:latin typeface="+mn-lt"/>
                <a:ea typeface="+mn-ea"/>
                <a:cs typeface="+mn-cs"/>
              </a:rPr>
              <a:t>nourriture</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dont</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vous</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avez</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besoin</a:t>
            </a:r>
            <a:r>
              <a:rPr lang="en-US" sz="1200" b="0" i="0" kern="1200" dirty="0">
                <a:solidFill>
                  <a:schemeClr val="tx1"/>
                </a:solidFill>
                <a:effectLst/>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b="0" i="0" kern="1200" dirty="0">
                <a:solidFill>
                  <a:schemeClr val="tx1"/>
                </a:solidFill>
                <a:effectLst/>
                <a:latin typeface="+mn-lt"/>
                <a:ea typeface="+mn-ea"/>
                <a:cs typeface="+mn-cs"/>
              </a:rPr>
              <a:t>(click)</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b="0" i="0" kern="1200" dirty="0">
                <a:solidFill>
                  <a:schemeClr val="tx1"/>
                </a:solidFill>
                <a:effectLst/>
                <a:latin typeface="+mn-lt"/>
                <a:ea typeface="+mn-ea"/>
                <a:cs typeface="+mn-cs"/>
              </a:rPr>
              <a:t>Maintenant, nous allons vous mettre sur des petits groupes de 4 personnes pour faire un débriefing d'environ 10 minutes, soyez conscient du temps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err="1">
                <a:solidFill>
                  <a:schemeClr val="tx1"/>
                </a:solidFill>
                <a:effectLst/>
                <a:latin typeface="+mn-lt"/>
                <a:ea typeface="+mn-ea"/>
                <a:cs typeface="+mn-cs"/>
              </a:rPr>
              <a:t>Ressources</a:t>
            </a:r>
            <a:r>
              <a:rPr lang="en-US" sz="1200" b="0" i="0" kern="1200" dirty="0">
                <a:solidFill>
                  <a:schemeClr val="tx1"/>
                </a:solidFill>
                <a:effectLst/>
                <a:latin typeface="+mn-lt"/>
                <a:ea typeface="+mn-ea"/>
                <a:cs typeface="+mn-cs"/>
              </a:rPr>
              <a:t> en </a:t>
            </a:r>
            <a:r>
              <a:rPr lang="en-US" sz="1200" b="0" i="0" kern="1200" dirty="0" err="1">
                <a:solidFill>
                  <a:schemeClr val="tx1"/>
                </a:solidFill>
                <a:effectLst/>
                <a:latin typeface="+mn-lt"/>
                <a:ea typeface="+mn-ea"/>
                <a:cs typeface="+mn-cs"/>
              </a:rPr>
              <a:t>français</a:t>
            </a:r>
            <a:r>
              <a:rPr lang="en-US" sz="1200" b="0" i="0" kern="1200" dirty="0">
                <a:solidFill>
                  <a:schemeClr val="tx1"/>
                </a:solidFill>
                <a:effectLst/>
                <a:latin typeface="+mn-lt"/>
                <a:ea typeface="+mn-ea"/>
                <a:cs typeface="+mn-cs"/>
              </a:rPr>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b="0" i="0" dirty="0">
                <a:effectLst/>
                <a:latin typeface="Roboto" panose="02000000000000000000" pitchFamily="2" charset="0"/>
              </a:rPr>
              <a:t>3 minutes à méditer : Manger en pleine conscience </a:t>
            </a:r>
            <a:r>
              <a:rPr lang="en-US" sz="1200" b="0" i="0" kern="1200" dirty="0">
                <a:solidFill>
                  <a:schemeClr val="tx1"/>
                </a:solidFill>
                <a:effectLst/>
                <a:latin typeface="+mn-lt"/>
                <a:ea typeface="+mn-ea"/>
                <a:cs typeface="+mn-cs"/>
              </a:rPr>
              <a:t>https://www.youtube.com/watch?v=eBjDvnSgE2o</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dirty="0">
                <a:hlinkClick r:id="rId3"/>
              </a:rPr>
              <a:t>Trois minutes à méditer - avec Christophe André - 15/40 - Manger en pleine conscience – YouTube - </a:t>
            </a:r>
            <a:r>
              <a:rPr lang="fr-FR" dirty="0"/>
              <a:t>https://www.youtube.com/watch?v=nnANZeFrS7g</a:t>
            </a:r>
            <a:endParaRPr lang="en-US" sz="1200" b="0" i="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CA" sz="1200" b="0" i="0" dirty="0">
                <a:solidFill>
                  <a:schemeClr val="tx1"/>
                </a:solidFill>
                <a:latin typeface="+mn-lt"/>
                <a:ea typeface="+mn-ea"/>
                <a:cs typeface="+mn-cs"/>
              </a:rPr>
              <a:t>Ressources en anglais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sz="1200" b="0" i="0" dirty="0" err="1">
                <a:solidFill>
                  <a:schemeClr val="tx1"/>
                </a:solidFill>
                <a:latin typeface="+mn-lt"/>
                <a:ea typeface="+mn-ea"/>
                <a:cs typeface="+mn-cs"/>
              </a:rPr>
              <a:t>Why</a:t>
            </a:r>
            <a:r>
              <a:rPr lang="fr-CA" sz="1200" b="0" i="0" dirty="0">
                <a:solidFill>
                  <a:schemeClr val="tx1"/>
                </a:solidFill>
                <a:latin typeface="+mn-lt"/>
                <a:ea typeface="+mn-ea"/>
                <a:cs typeface="+mn-cs"/>
              </a:rPr>
              <a:t> You </a:t>
            </a:r>
            <a:r>
              <a:rPr lang="fr-CA" sz="1200" b="0" i="0" dirty="0" err="1">
                <a:solidFill>
                  <a:schemeClr val="tx1"/>
                </a:solidFill>
                <a:latin typeface="+mn-lt"/>
                <a:ea typeface="+mn-ea"/>
                <a:cs typeface="+mn-cs"/>
              </a:rPr>
              <a:t>Should</a:t>
            </a:r>
            <a:r>
              <a:rPr lang="fr-CA" sz="1200" b="0" i="0" dirty="0">
                <a:solidFill>
                  <a:schemeClr val="tx1"/>
                </a:solidFill>
                <a:latin typeface="+mn-lt"/>
                <a:ea typeface="+mn-ea"/>
                <a:cs typeface="+mn-cs"/>
              </a:rPr>
              <a:t> </a:t>
            </a:r>
            <a:r>
              <a:rPr lang="fr-CA" sz="1200" b="0" i="0" dirty="0" err="1">
                <a:solidFill>
                  <a:schemeClr val="tx1"/>
                </a:solidFill>
                <a:latin typeface="+mn-lt"/>
                <a:ea typeface="+mn-ea"/>
                <a:cs typeface="+mn-cs"/>
              </a:rPr>
              <a:t>Take</a:t>
            </a:r>
            <a:r>
              <a:rPr lang="fr-CA" sz="1200" b="0" i="0" dirty="0">
                <a:solidFill>
                  <a:schemeClr val="tx1"/>
                </a:solidFill>
                <a:latin typeface="+mn-lt"/>
                <a:ea typeface="+mn-ea"/>
                <a:cs typeface="+mn-cs"/>
              </a:rPr>
              <a:t> a </a:t>
            </a:r>
            <a:r>
              <a:rPr lang="fr-CA" sz="1200" b="0" i="0" dirty="0" err="1">
                <a:solidFill>
                  <a:schemeClr val="tx1"/>
                </a:solidFill>
                <a:latin typeface="+mn-lt"/>
                <a:ea typeface="+mn-ea"/>
                <a:cs typeface="+mn-cs"/>
              </a:rPr>
              <a:t>Relaxing</a:t>
            </a:r>
            <a:r>
              <a:rPr lang="fr-CA" sz="1200" b="0" i="0" dirty="0">
                <a:solidFill>
                  <a:schemeClr val="tx1"/>
                </a:solidFill>
                <a:latin typeface="+mn-lt"/>
                <a:ea typeface="+mn-ea"/>
                <a:cs typeface="+mn-cs"/>
              </a:rPr>
              <a:t> Lunch Break (Pourquoi devriez-vous prendre une pause déjeuner relaxante?) – Article </a:t>
            </a:r>
            <a:r>
              <a:rPr lang="fr-CA" sz="1200" u="sng" dirty="0">
                <a:solidFill>
                  <a:schemeClr val="tx1"/>
                </a:solidFill>
                <a:latin typeface="+mn-lt"/>
                <a:ea typeface="+mn-ea"/>
                <a:cs typeface="+mn-cs"/>
                <a:hlinkClick r:id="" action="ppaction://noaction"/>
              </a:rPr>
              <a:t>http://greatergood.berkeley.edu/article/item/why_you_should_take_a_relaxing_lunch_break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fr-CA" sz="1200" u="sng" dirty="0">
              <a:solidFill>
                <a:schemeClr val="tx1"/>
              </a:solidFill>
              <a:latin typeface="+mn-lt"/>
              <a:ea typeface="+mn-ea"/>
              <a:cs typeface="+mn-cs"/>
              <a:hlinkClick r:id="" action="ppaction://noaction"/>
            </a:endParaRPr>
          </a:p>
        </p:txBody>
      </p:sp>
      <p:sp>
        <p:nvSpPr>
          <p:cNvPr id="4" name="Slide Number Placeholder 3"/>
          <p:cNvSpPr>
            <a:spLocks noGrp="1"/>
          </p:cNvSpPr>
          <p:nvPr>
            <p:ph type="sldNum" sz="quarter" idx="10"/>
          </p:nvPr>
        </p:nvSpPr>
        <p:spPr/>
        <p:txBody>
          <a:bodyPr/>
          <a:lstStyle/>
          <a:p>
            <a:fld id="{C6C9EB95-B0B3-48AB-917D-E5E386E0913A}" type="slidenum">
              <a:rPr lang="en-US" smtClean="0"/>
              <a:pPr/>
              <a:t>10</a:t>
            </a:fld>
            <a:endParaRPr lang="en-US"/>
          </a:p>
        </p:txBody>
      </p:sp>
    </p:spTree>
    <p:extLst>
      <p:ext uri="{BB962C8B-B14F-4D97-AF65-F5344CB8AC3E}">
        <p14:creationId xmlns:p14="http://schemas.microsoft.com/office/powerpoint/2010/main" val="30621242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Mel:</a:t>
            </a: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Not to change our diet, just to be more mindful when we eat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CA" dirty="0"/>
          </a:p>
          <a:p>
            <a:pPr marL="0" marR="0" lvl="0" indent="0" algn="l" defTabSz="914400" rtl="0" eaLnBrk="1" fontAlgn="auto" latinLnBrk="0" hangingPunct="1">
              <a:lnSpc>
                <a:spcPct val="100000"/>
              </a:lnSpc>
              <a:spcBef>
                <a:spcPts val="0"/>
              </a:spcBef>
              <a:spcAft>
                <a:spcPts val="0"/>
              </a:spcAft>
              <a:buClrTx/>
              <a:buSzTx/>
              <a:buFontTx/>
              <a:buNone/>
              <a:tabLst/>
              <a:defRPr/>
            </a:pPr>
            <a:r>
              <a:rPr lang="fr-CA" b="1" dirty="0"/>
              <a:t>=== </a:t>
            </a:r>
            <a:r>
              <a:rPr lang="fr-CA" b="1" baseline="0" dirty="0"/>
              <a:t>Ressources </a:t>
            </a:r>
            <a:r>
              <a:rPr lang="fr-CA" b="1" baseline="0" dirty="0" err="1"/>
              <a:t>additionales</a:t>
            </a:r>
            <a:r>
              <a:rPr lang="fr-CA" b="1" baseline="0" dirty="0"/>
              <a:t> en anglais===</a:t>
            </a:r>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hlinkClick r:id="rId3"/>
              </a:rPr>
              <a:t>https://eatingmindfully.com/</a:t>
            </a:r>
            <a:r>
              <a:rPr lang="en-CA"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fr-CA" dirty="0"/>
              <a:t>Article: </a:t>
            </a:r>
            <a:r>
              <a:rPr lang="en-US" dirty="0">
                <a:hlinkClick r:id="rId4"/>
              </a:rPr>
              <a:t>https://www.shutterbite.com/blog/mindful-eating-the-complete-beginners-guide</a:t>
            </a:r>
            <a:r>
              <a:rPr lang="en-US" dirty="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noProof="0"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noProof="0" dirty="0"/>
              <a:t>60 minutes interview of Jon </a:t>
            </a:r>
            <a:r>
              <a:rPr lang="en-CA" noProof="0" dirty="0" err="1"/>
              <a:t>Kabat</a:t>
            </a:r>
            <a:r>
              <a:rPr lang="en-CA" noProof="0" dirty="0"/>
              <a:t>-Zinn</a:t>
            </a:r>
            <a:r>
              <a:rPr lang="en-CA" baseline="0" noProof="0" dirty="0"/>
              <a:t> w/</a:t>
            </a:r>
            <a:r>
              <a:rPr lang="en-CA" noProof="0" dirty="0"/>
              <a:t> </a:t>
            </a:r>
            <a:r>
              <a:rPr lang="en-CA" sz="1200" u="none" kern="1200" noProof="0" dirty="0">
                <a:solidFill>
                  <a:schemeClr val="tx1"/>
                </a:solidFill>
                <a:effectLst/>
                <a:latin typeface="+mn-lt"/>
                <a:ea typeface="+mn-ea"/>
                <a:cs typeface="+mn-cs"/>
              </a:rPr>
              <a:t>Anderson Cooper</a:t>
            </a:r>
            <a:r>
              <a:rPr lang="en-CA" noProof="0" dirty="0"/>
              <a:t>… 13 </a:t>
            </a:r>
            <a:r>
              <a:rPr lang="en-CA" noProof="0" dirty="0" err="1"/>
              <a:t>mins</a:t>
            </a:r>
            <a:r>
              <a:rPr lang="en-CA" noProof="0" dirty="0"/>
              <a:t> -  </a:t>
            </a:r>
            <a:r>
              <a:rPr lang="en-CA" sz="1200" u="sng" noProof="0" dirty="0">
                <a:hlinkClick r:id="rId5"/>
              </a:rPr>
              <a:t>https://www.youtube.com/watch?v=ozyr7jVucz0</a:t>
            </a:r>
            <a:r>
              <a:rPr lang="en-CA" sz="1200" u="sng" noProof="0"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u="none" kern="1200" noProof="0" dirty="0">
                <a:solidFill>
                  <a:schemeClr val="tx1"/>
                </a:solidFill>
                <a:effectLst/>
                <a:latin typeface="+mn-lt"/>
                <a:ea typeface="+mn-ea"/>
                <a:cs typeface="+mn-cs"/>
              </a:rPr>
              <a:t>In it, some interesting people participate</a:t>
            </a:r>
            <a:r>
              <a:rPr lang="en-CA" sz="1200" u="none" kern="1200" baseline="0" noProof="0" dirty="0">
                <a:solidFill>
                  <a:schemeClr val="tx1"/>
                </a:solidFill>
                <a:effectLst/>
                <a:latin typeface="+mn-lt"/>
                <a:ea typeface="+mn-ea"/>
                <a:cs typeface="+mn-cs"/>
              </a:rPr>
              <a:t> including:</a:t>
            </a:r>
            <a:endParaRPr lang="en-CA" sz="1200" u="none" kern="1200" noProof="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u="none" kern="1200" noProof="0" dirty="0">
                <a:solidFill>
                  <a:schemeClr val="tx1"/>
                </a:solidFill>
                <a:effectLst/>
                <a:latin typeface="+mn-lt"/>
                <a:ea typeface="+mn-ea"/>
                <a:cs typeface="+mn-cs"/>
              </a:rPr>
              <a:t>Rich </a:t>
            </a:r>
            <a:r>
              <a:rPr lang="en-CA" sz="1200" u="none" kern="1200" noProof="0" dirty="0" err="1">
                <a:solidFill>
                  <a:schemeClr val="tx1"/>
                </a:solidFill>
                <a:effectLst/>
                <a:latin typeface="+mn-lt"/>
                <a:ea typeface="+mn-ea"/>
                <a:cs typeface="+mn-cs"/>
              </a:rPr>
              <a:t>Fernandes</a:t>
            </a:r>
            <a:r>
              <a:rPr lang="en-CA" sz="1200" u="none" kern="1200" noProof="0" dirty="0">
                <a:solidFill>
                  <a:schemeClr val="tx1"/>
                </a:solidFill>
                <a:effectLst/>
                <a:latin typeface="+mn-lt"/>
                <a:ea typeface="+mn-ea"/>
                <a:cs typeface="+mn-cs"/>
              </a:rPr>
              <a:t>, ex google </a:t>
            </a:r>
            <a:r>
              <a:rPr lang="en-CA" sz="1200" u="none" kern="1200" noProof="0" dirty="0" err="1">
                <a:solidFill>
                  <a:schemeClr val="tx1"/>
                </a:solidFill>
                <a:effectLst/>
                <a:latin typeface="+mn-lt"/>
                <a:ea typeface="+mn-ea"/>
                <a:cs typeface="+mn-cs"/>
              </a:rPr>
              <a:t>Sr</a:t>
            </a:r>
            <a:r>
              <a:rPr lang="en-CA" sz="1200" u="none" kern="1200" noProof="0" dirty="0">
                <a:solidFill>
                  <a:schemeClr val="tx1"/>
                </a:solidFill>
                <a:effectLst/>
                <a:latin typeface="+mn-lt"/>
                <a:ea typeface="+mn-ea"/>
                <a:cs typeface="+mn-cs"/>
              </a:rPr>
              <a:t> People Development Lead, SIY Global/SIYLY CEO</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u="none" kern="1200" noProof="0" dirty="0">
                <a:solidFill>
                  <a:schemeClr val="tx1"/>
                </a:solidFill>
                <a:effectLst/>
                <a:latin typeface="+mn-lt"/>
                <a:ea typeface="+mn-ea"/>
                <a:cs typeface="+mn-cs"/>
              </a:rPr>
              <a:t>Karen May, google VP People Development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u="none" kern="1200" noProof="0" dirty="0">
                <a:solidFill>
                  <a:schemeClr val="tx1"/>
                </a:solidFill>
                <a:effectLst/>
                <a:latin typeface="+mn-lt"/>
                <a:ea typeface="+mn-ea"/>
                <a:cs typeface="+mn-cs"/>
              </a:rPr>
              <a:t>Chad </a:t>
            </a:r>
            <a:r>
              <a:rPr lang="en-CA" sz="1200" u="none" kern="1200" noProof="0" dirty="0" err="1">
                <a:solidFill>
                  <a:schemeClr val="tx1"/>
                </a:solidFill>
                <a:effectLst/>
                <a:latin typeface="+mn-lt"/>
                <a:ea typeface="+mn-ea"/>
                <a:cs typeface="+mn-cs"/>
              </a:rPr>
              <a:t>Meng</a:t>
            </a:r>
            <a:r>
              <a:rPr lang="en-CA" sz="1200" u="none" kern="1200" noProof="0" dirty="0">
                <a:solidFill>
                  <a:schemeClr val="tx1"/>
                </a:solidFill>
                <a:effectLst/>
                <a:latin typeface="+mn-lt"/>
                <a:ea typeface="+mn-ea"/>
                <a:cs typeface="+mn-cs"/>
              </a:rPr>
              <a:t>-Tan, Google Jolly Good Fellow, creator of the SIY mindfulness program</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u="none" kern="1200" noProof="0" dirty="0">
                <a:solidFill>
                  <a:schemeClr val="tx1"/>
                </a:solidFill>
                <a:effectLst/>
                <a:latin typeface="+mn-lt"/>
                <a:ea typeface="+mn-ea"/>
                <a:cs typeface="+mn-cs"/>
              </a:rPr>
              <a:t>Tim Ryan, Ohio democrat, and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u="none" kern="1200" noProof="0" dirty="0">
                <a:solidFill>
                  <a:schemeClr val="tx1"/>
                </a:solidFill>
                <a:effectLst/>
                <a:latin typeface="+mn-lt"/>
                <a:ea typeface="+mn-ea"/>
                <a:cs typeface="+mn-cs"/>
              </a:rPr>
              <a:t>Judson Brewer,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11</a:t>
            </a:fld>
            <a:endParaRPr lang="en-US"/>
          </a:p>
        </p:txBody>
      </p:sp>
    </p:spTree>
    <p:extLst>
      <p:ext uri="{BB962C8B-B14F-4D97-AF65-F5344CB8AC3E}">
        <p14:creationId xmlns:p14="http://schemas.microsoft.com/office/powerpoint/2010/main" val="39290365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dirty="0"/>
              <a:t>Mel</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CA" dirty="0"/>
          </a:p>
          <a:p>
            <a:pPr marL="0" marR="0" lvl="0" indent="0" algn="l" defTabSz="914400" rtl="0" eaLnBrk="1" fontAlgn="auto" latinLnBrk="0" hangingPunct="1">
              <a:lnSpc>
                <a:spcPct val="100000"/>
              </a:lnSpc>
              <a:spcBef>
                <a:spcPts val="0"/>
              </a:spcBef>
              <a:spcAft>
                <a:spcPts val="0"/>
              </a:spcAft>
              <a:buClrTx/>
              <a:buSzTx/>
              <a:buFontTx/>
              <a:buNone/>
              <a:tabLst/>
              <a:defRPr/>
            </a:pPr>
            <a:r>
              <a:rPr lang="fr-CA" dirty="0"/>
              <a:t>Que signifie être présent(e)?</a:t>
            </a:r>
          </a:p>
          <a:p>
            <a:pPr marL="0" marR="0" lvl="0" indent="0" algn="l" defTabSz="914400" rtl="0" eaLnBrk="1" fontAlgn="auto" latinLnBrk="0" hangingPunct="1">
              <a:lnSpc>
                <a:spcPct val="100000"/>
              </a:lnSpc>
              <a:spcBef>
                <a:spcPts val="0"/>
              </a:spcBef>
              <a:spcAft>
                <a:spcPts val="0"/>
              </a:spcAft>
              <a:buClrTx/>
              <a:buSzTx/>
              <a:buFontTx/>
              <a:buNone/>
              <a:tabLst/>
              <a:defRPr/>
            </a:pPr>
            <a:r>
              <a:rPr lang="fr-CA" dirty="0"/>
              <a:t>(lire la diapositive)</a:t>
            </a:r>
          </a:p>
          <a:p>
            <a:endParaRPr lang="en-CA" dirty="0"/>
          </a:p>
          <a:p>
            <a:r>
              <a:rPr lang="fr-CA" dirty="0"/>
              <a:t>(cliquer)</a:t>
            </a:r>
          </a:p>
          <a:p>
            <a:r>
              <a:rPr lang="fr-CA" dirty="0"/>
              <a:t>En d’autres termes, ce que vous dites, ce que vous pensez, ce que vous exprimez, ce que vous faites, ce que vous croyez, toutes ces choses... </a:t>
            </a:r>
          </a:p>
          <a:p>
            <a:endParaRPr lang="en-CA" dirty="0"/>
          </a:p>
          <a:p>
            <a:r>
              <a:rPr lang="fr-CA" dirty="0"/>
              <a:t>(cliquer)</a:t>
            </a:r>
          </a:p>
          <a:p>
            <a:r>
              <a:rPr lang="fr-FR" dirty="0"/>
              <a:t>Se produit parfois dans certaines parties de nous,</a:t>
            </a:r>
            <a:r>
              <a:rPr lang="fr-CA" dirty="0"/>
              <a:t> et parfois, ne sont pas nécessairement alignés; </a:t>
            </a:r>
          </a:p>
          <a:p>
            <a:endParaRPr lang="en-CA" dirty="0"/>
          </a:p>
          <a:p>
            <a:r>
              <a:rPr lang="fr-CA" dirty="0"/>
              <a:t>(cliquer)</a:t>
            </a:r>
          </a:p>
          <a:p>
            <a:r>
              <a:rPr lang="fr-CA" dirty="0"/>
              <a:t>Et être présent, en tant que but ultime de la pleine conscience, signifie que tout ce que je fais, ce que je pense et ce que je ressens ne fait qu’un, est aligné et en harmonie.</a:t>
            </a:r>
          </a:p>
          <a:p>
            <a:endParaRPr lang="fr-CA" dirty="0"/>
          </a:p>
          <a:p>
            <a:r>
              <a:rPr lang="fr-CA" dirty="0"/>
              <a:t>English </a:t>
            </a:r>
            <a:r>
              <a:rPr lang="fr-CA" dirty="0" err="1"/>
              <a:t>resources</a:t>
            </a:r>
            <a:r>
              <a:rPr lang="fr-CA" dirty="0"/>
              <a: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dirty="0" err="1">
                <a:solidFill>
                  <a:srgbClr val="0F0F0F"/>
                </a:solidFill>
                <a:effectLst/>
                <a:latin typeface="YouTube Sans"/>
              </a:rPr>
              <a:t>Streching</a:t>
            </a:r>
            <a:r>
              <a:rPr lang="en-US" b="0" i="0" dirty="0">
                <a:solidFill>
                  <a:srgbClr val="0F0F0F"/>
                </a:solidFill>
                <a:effectLst/>
                <a:latin typeface="YouTube Sans"/>
              </a:rPr>
              <a:t> a bit: Know Your Worth and Where You Belong I </a:t>
            </a:r>
            <a:r>
              <a:rPr lang="en-US" b="0" i="0" dirty="0" err="1">
                <a:solidFill>
                  <a:srgbClr val="0F0F0F"/>
                </a:solidFill>
                <a:effectLst/>
                <a:latin typeface="YouTube Sans"/>
              </a:rPr>
              <a:t>Brené</a:t>
            </a:r>
            <a:r>
              <a:rPr lang="en-US" b="0" i="0" dirty="0">
                <a:solidFill>
                  <a:srgbClr val="0F0F0F"/>
                </a:solidFill>
                <a:effectLst/>
                <a:latin typeface="YouTube Sans"/>
              </a:rPr>
              <a:t> Brown</a:t>
            </a:r>
            <a:r>
              <a:rPr lang="fr-CA" dirty="0"/>
              <a:t> 12 mins - </a:t>
            </a:r>
            <a:r>
              <a:rPr lang="en-US" dirty="0">
                <a:hlinkClick r:id="rId3"/>
              </a:rPr>
              <a:t>https://youtu.be/TfOE5ykj7EQ</a:t>
            </a:r>
            <a:r>
              <a:rPr lang="en-US" dirty="0"/>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p>
            <a:endParaRPr lang="fr-CA"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12</a:t>
            </a:fld>
            <a:endParaRPr lang="en-US"/>
          </a:p>
        </p:txBody>
      </p:sp>
    </p:spTree>
    <p:extLst>
      <p:ext uri="{BB962C8B-B14F-4D97-AF65-F5344CB8AC3E}">
        <p14:creationId xmlns:p14="http://schemas.microsoft.com/office/powerpoint/2010/main" val="26614573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dirty="0"/>
              <a:t>Mel</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CA" dirty="0"/>
          </a:p>
          <a:p>
            <a:pPr marL="0" marR="0" lvl="0" indent="0" algn="l" defTabSz="914400" rtl="0" eaLnBrk="1" fontAlgn="auto" latinLnBrk="0" hangingPunct="1">
              <a:lnSpc>
                <a:spcPct val="100000"/>
              </a:lnSpc>
              <a:spcBef>
                <a:spcPts val="0"/>
              </a:spcBef>
              <a:spcAft>
                <a:spcPts val="0"/>
              </a:spcAft>
              <a:buClrTx/>
              <a:buSzTx/>
              <a:buFontTx/>
              <a:buNone/>
              <a:tabLst/>
              <a:defRPr/>
            </a:pPr>
            <a:r>
              <a:rPr lang="fr-CA" dirty="0"/>
              <a:t>Parlons maintenant du </a:t>
            </a:r>
            <a:r>
              <a:rPr lang="fr-CA" dirty="0" err="1"/>
              <a:t>Presencing</a:t>
            </a:r>
            <a:r>
              <a:rPr lang="fr-CA" dirty="0"/>
              <a:t> Institute. Peut-être</a:t>
            </a:r>
            <a:r>
              <a:rPr lang="fr-CA" baseline="0" dirty="0"/>
              <a:t> que c</a:t>
            </a:r>
            <a:r>
              <a:rPr lang="fr-CA" dirty="0"/>
              <a:t>ertains d’entre vous connaissent déjà cet</a:t>
            </a:r>
            <a:r>
              <a:rPr lang="fr-CA" baseline="0" dirty="0"/>
              <a:t> organisme</a:t>
            </a:r>
            <a:r>
              <a:rPr lang="fr-CA"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fr-CA" dirty="0"/>
              <a:t>« Le </a:t>
            </a:r>
            <a:r>
              <a:rPr lang="fr-CA" dirty="0" err="1"/>
              <a:t>Presencing</a:t>
            </a:r>
            <a:r>
              <a:rPr lang="fr-CA" dirty="0"/>
              <a:t> Institute a été fondé en 2006 par Otto </a:t>
            </a:r>
            <a:r>
              <a:rPr lang="fr-CA" dirty="0" err="1"/>
              <a:t>Scharmer</a:t>
            </a:r>
            <a:r>
              <a:rPr lang="fr-CA" dirty="0"/>
              <a:t>, maître de conférences à la MIT </a:t>
            </a:r>
            <a:r>
              <a:rPr lang="fr-CA" dirty="0" err="1"/>
              <a:t>Sloan</a:t>
            </a:r>
            <a:r>
              <a:rPr lang="fr-CA" dirty="0"/>
              <a:t> </a:t>
            </a:r>
            <a:r>
              <a:rPr lang="fr-CA" dirty="0" err="1"/>
              <a:t>School</a:t>
            </a:r>
            <a:r>
              <a:rPr lang="fr-CA" dirty="0"/>
              <a:t> of Management, et ses collègues afin de créer une plateforme de recherche-action à l'intersection de la science, de la conscience et du changement social et organisationnel profond.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CA" dirty="0"/>
          </a:p>
          <a:p>
            <a:pPr marL="0" marR="0" lvl="0" indent="0" algn="l" defTabSz="914400" rtl="0" eaLnBrk="1" fontAlgn="auto" latinLnBrk="0" hangingPunct="1">
              <a:lnSpc>
                <a:spcPct val="100000"/>
              </a:lnSpc>
              <a:spcBef>
                <a:spcPts val="0"/>
              </a:spcBef>
              <a:spcAft>
                <a:spcPts val="0"/>
              </a:spcAft>
              <a:buClrTx/>
              <a:buSzTx/>
              <a:buFontTx/>
              <a:buNone/>
              <a:tabLst/>
              <a:defRPr/>
            </a:pPr>
            <a:r>
              <a:rPr lang="fr-CA" b="1" dirty="0"/>
              <a:t>(Lire la première puce de la diapositive)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fr-CA" dirty="0"/>
              <a:t>La Théorie du U fait référence à une théorie développée</a:t>
            </a:r>
            <a:r>
              <a:rPr lang="fr-CA" baseline="0" dirty="0"/>
              <a:t> dans cet organisme et </a:t>
            </a:r>
          </a:p>
          <a:p>
            <a:pPr marL="0" marR="0" lvl="0" indent="0" algn="l" defTabSz="914400" rtl="0" eaLnBrk="1" fontAlgn="auto" latinLnBrk="0" hangingPunct="1">
              <a:lnSpc>
                <a:spcPct val="100000"/>
              </a:lnSpc>
              <a:spcBef>
                <a:spcPts val="0"/>
              </a:spcBef>
              <a:spcAft>
                <a:spcPts val="0"/>
              </a:spcAft>
              <a:buClrTx/>
              <a:buSzTx/>
              <a:buFontTx/>
              <a:buNone/>
              <a:tabLst/>
              <a:defRPr/>
            </a:pPr>
            <a:r>
              <a:rPr lang="fr-CA" baseline="0" dirty="0"/>
              <a:t>qui invite à passer de</a:t>
            </a:r>
          </a:p>
          <a:p>
            <a:pPr marL="0" marR="0" lvl="0" indent="0" algn="l" defTabSz="914400" rtl="0" eaLnBrk="1" fontAlgn="auto" latinLnBrk="0" hangingPunct="1">
              <a:lnSpc>
                <a:spcPct val="100000"/>
              </a:lnSpc>
              <a:spcBef>
                <a:spcPts val="0"/>
              </a:spcBef>
              <a:spcAft>
                <a:spcPts val="0"/>
              </a:spcAft>
              <a:buClrTx/>
              <a:buSzTx/>
              <a:buFontTx/>
              <a:buNone/>
              <a:tabLst/>
              <a:defRPr/>
            </a:pPr>
            <a:r>
              <a:rPr lang="fr-CA" baseline="0" dirty="0"/>
              <a:t>…</a:t>
            </a:r>
            <a:r>
              <a:rPr lang="fr-CA" dirty="0"/>
              <a:t>l’Ego, une résultante combinant le désir et la peur, </a:t>
            </a:r>
          </a:p>
          <a:p>
            <a:pPr marL="0" marR="0" lvl="0" indent="0" algn="l" defTabSz="914400" rtl="0" eaLnBrk="1" fontAlgn="auto" latinLnBrk="0" hangingPunct="1">
              <a:lnSpc>
                <a:spcPct val="100000"/>
              </a:lnSpc>
              <a:spcBef>
                <a:spcPts val="0"/>
              </a:spcBef>
              <a:spcAft>
                <a:spcPts val="0"/>
              </a:spcAft>
              <a:buClrTx/>
              <a:buSzTx/>
              <a:buFontTx/>
              <a:buNone/>
              <a:tabLst/>
              <a:defRPr/>
            </a:pPr>
            <a:r>
              <a:rPr lang="fr-CA" dirty="0"/>
              <a:t>…à l’Eco, une résultante de la concentration et de la compassion.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CA" dirty="0"/>
          </a:p>
          <a:p>
            <a:pPr marL="0" marR="0" lvl="0" indent="0" algn="l" defTabSz="914400" rtl="0" eaLnBrk="1" fontAlgn="auto" latinLnBrk="0" hangingPunct="1">
              <a:lnSpc>
                <a:spcPct val="100000"/>
              </a:lnSpc>
              <a:spcBef>
                <a:spcPts val="0"/>
              </a:spcBef>
              <a:spcAft>
                <a:spcPts val="0"/>
              </a:spcAft>
              <a:buClrTx/>
              <a:buSzTx/>
              <a:buFontTx/>
              <a:buNone/>
              <a:tabLst/>
              <a:defRPr/>
            </a:pPr>
            <a:r>
              <a:rPr lang="fr-CA" dirty="0"/>
              <a:t>Passez de la perspective </a:t>
            </a:r>
            <a:r>
              <a:rPr lang="fr-CA" b="1" dirty="0"/>
              <a:t>Égo-systémique</a:t>
            </a:r>
            <a:r>
              <a:rPr lang="fr-CA" dirty="0"/>
              <a:t>, renforcie</a:t>
            </a:r>
            <a:r>
              <a:rPr lang="fr-CA" baseline="0" dirty="0"/>
              <a:t> par le système capitaliste à une perspective </a:t>
            </a:r>
            <a:r>
              <a:rPr lang="fr-CA" b="1" baseline="0" dirty="0" err="1"/>
              <a:t>Éco-systémique</a:t>
            </a:r>
            <a:r>
              <a:rPr lang="fr-CA" baseline="0" dirty="0"/>
              <a:t> qui serait éventuellement un système plus apte à répondre aux défis complexes comme les : changements climatiques, l’approvisionnement alimentaire mondial, l’inégalité et l’exclusion, systèmes d’éducation, de santé et financiers à travers le monde, etc.</a:t>
            </a:r>
            <a:endParaRPr lang="fr-CA"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fr-CA" b="1" dirty="0">
                <a:highlight>
                  <a:srgbClr val="FFFF00"/>
                </a:highlight>
              </a:rPr>
              <a:t>(lire la deuxième puce de la diapositive)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Ressources</a:t>
            </a:r>
            <a:r>
              <a:rPr lang="en-US" dirty="0"/>
              <a:t> en </a:t>
            </a:r>
            <a:r>
              <a:rPr lang="en-US" dirty="0" err="1"/>
              <a:t>français</a:t>
            </a:r>
            <a:r>
              <a:rPr lang="en-US" dirty="0"/>
              <a:t> :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https://www.facebook.com/groups/VoyageGaiaHubFrancophone/?tn-str=*F</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https://www.youtube.com/c/PresencingInstitute/search?query=Francophone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https://www.u-school.org/community/hubs/gaia-francophone-hub</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fr-CA" dirty="0"/>
              <a:t>Ressources en anglais…</a:t>
            </a:r>
          </a:p>
          <a:p>
            <a:pPr marL="171450" indent="-171450">
              <a:buFont typeface="Arial" panose="020B0604020202020204" pitchFamily="34" charset="0"/>
              <a:buChar char="•"/>
            </a:pPr>
            <a:r>
              <a:rPr lang="fr-CA" sz="1200" dirty="0">
                <a:hlinkClick r:id="rId3"/>
              </a:rPr>
              <a:t>https://www.presencing.com/theoryu</a:t>
            </a:r>
            <a:r>
              <a:rPr lang="fr-CA" sz="1200" dirty="0"/>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sz="1200" dirty="0">
                <a:hlinkClick r:id="rId4"/>
              </a:rPr>
              <a:t>https://www.presencing.com/overview</a:t>
            </a:r>
            <a:r>
              <a:rPr lang="fr-CA" sz="1200" dirty="0"/>
              <a:t> </a:t>
            </a:r>
          </a:p>
          <a:p>
            <a:endParaRPr lang="en-CA" sz="1200"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13</a:t>
            </a:fld>
            <a:endParaRPr lang="en-US"/>
          </a:p>
        </p:txBody>
      </p:sp>
    </p:spTree>
    <p:extLst>
      <p:ext uri="{BB962C8B-B14F-4D97-AF65-F5344CB8AC3E}">
        <p14:creationId xmlns:p14="http://schemas.microsoft.com/office/powerpoint/2010/main" val="24541947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dirty="0"/>
              <a:t>Mel</a:t>
            </a:r>
          </a:p>
          <a:p>
            <a:endParaRPr lang="fr-CA" dirty="0"/>
          </a:p>
          <a:p>
            <a:r>
              <a:rPr lang="fr-CA" b="1" dirty="0"/>
              <a:t>(lire les trois premières puces de la diapositive) </a:t>
            </a:r>
          </a:p>
          <a:p>
            <a:pPr marL="0" marR="0" lvl="0" indent="0" algn="l" defTabSz="914400" rtl="0" eaLnBrk="1" fontAlgn="auto" latinLnBrk="0" hangingPunct="1">
              <a:lnSpc>
                <a:spcPct val="100000"/>
              </a:lnSpc>
              <a:spcBef>
                <a:spcPts val="0"/>
              </a:spcBef>
              <a:spcAft>
                <a:spcPts val="0"/>
              </a:spcAft>
              <a:buClrTx/>
              <a:buSzTx/>
              <a:buFontTx/>
              <a:buNone/>
              <a:tabLst/>
              <a:defRPr/>
            </a:pPr>
            <a:r>
              <a:rPr lang="fr-CA" dirty="0"/>
              <a:t>En d’autres termes, ce que fait la Théorie du U, c’est augmenter la conscience, comme la conscience de soi, </a:t>
            </a:r>
          </a:p>
          <a:p>
            <a:pPr marL="0" marR="0" lvl="0" indent="0" algn="l" defTabSz="914400" rtl="0" eaLnBrk="1" fontAlgn="auto" latinLnBrk="0" hangingPunct="1">
              <a:lnSpc>
                <a:spcPct val="100000"/>
              </a:lnSpc>
              <a:spcBef>
                <a:spcPts val="0"/>
              </a:spcBef>
              <a:spcAft>
                <a:spcPts val="0"/>
              </a:spcAft>
              <a:buClrTx/>
              <a:buSzTx/>
              <a:buFontTx/>
              <a:buNone/>
              <a:tabLst/>
              <a:defRPr/>
            </a:pPr>
            <a:r>
              <a:rPr lang="fr-CA" dirty="0"/>
              <a:t>et c’est ce que nous visons dans ce programme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fr-CA" dirty="0"/>
              <a:t>(cliquer)</a:t>
            </a:r>
          </a:p>
          <a:p>
            <a:pPr marL="0" marR="0" lvl="0" indent="0" algn="l" defTabSz="914400" rtl="0" eaLnBrk="1" fontAlgn="auto" latinLnBrk="0" hangingPunct="1">
              <a:lnSpc>
                <a:spcPct val="100000"/>
              </a:lnSpc>
              <a:spcBef>
                <a:spcPts val="0"/>
              </a:spcBef>
              <a:spcAft>
                <a:spcPts val="0"/>
              </a:spcAft>
              <a:buClrTx/>
              <a:buSzTx/>
              <a:buFontTx/>
              <a:buNone/>
              <a:tabLst/>
              <a:defRPr/>
            </a:pPr>
            <a:r>
              <a:rPr lang="fr-CA" dirty="0"/>
              <a:t>La Théorie du U utilise également le « </a:t>
            </a:r>
            <a:r>
              <a:rPr lang="fr-CA" b="1" dirty="0"/>
              <a:t>théâtre de présence sociale </a:t>
            </a:r>
            <a:r>
              <a:rPr lang="fr-CA" dirty="0"/>
              <a:t>», qui est une dynamique très simple, mais très innovante… en incorporant des mouvements théâtraux et d’autres concepts ou éléments, elle accède à l’intuition, rendant visibles des aspects autrement surveillés, créant un changement profond et transformateur.</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fr-CA" dirty="0"/>
              <a:t>Je vous invite à explorer le site Web du </a:t>
            </a:r>
            <a:r>
              <a:rPr lang="fr-CA" i="1" u="sng" dirty="0" err="1"/>
              <a:t>Presencing</a:t>
            </a:r>
            <a:r>
              <a:rPr lang="fr-CA" u="sng" dirty="0"/>
              <a:t> </a:t>
            </a:r>
            <a:r>
              <a:rPr lang="fr-CA" i="1" u="sng" dirty="0"/>
              <a:t>Institute</a:t>
            </a:r>
            <a:r>
              <a:rPr lang="fr-CA" dirty="0"/>
              <a:t> pour obtenir plus de renseignements.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CA" dirty="0"/>
          </a:p>
          <a:p>
            <a:pPr marL="0" marR="0" lvl="0" indent="0" algn="l" defTabSz="914400" rtl="0" eaLnBrk="1" fontAlgn="auto" latinLnBrk="0" hangingPunct="1">
              <a:lnSpc>
                <a:spcPct val="100000"/>
              </a:lnSpc>
              <a:spcBef>
                <a:spcPts val="0"/>
              </a:spcBef>
              <a:spcAft>
                <a:spcPts val="0"/>
              </a:spcAft>
              <a:buClrTx/>
              <a:buSzTx/>
              <a:buFontTx/>
              <a:buNone/>
              <a:tabLst/>
              <a:defRPr/>
            </a:pPr>
            <a:r>
              <a:rPr lang="fr-CA" dirty="0"/>
              <a:t>Ressources en français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dirty="0">
                <a:effectLst/>
                <a:latin typeface="Roboto" panose="02000000000000000000" pitchFamily="2" charset="0"/>
              </a:rPr>
              <a:t>The "I" and the "We" </a:t>
            </a:r>
            <a:r>
              <a:rPr lang="fr-CA" dirty="0"/>
              <a:t>- https://www.youtube.com/watch?v=dIcmpy10PaE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https://www.facebook.com/groups/VoyageGaiaHubFrancophone/?tn-str=*F</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https://www.youtube.com/c/PresencingInstitute/search?query=Francophone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https://www.u-school.org/community/hubs/gaia-francophone-hub</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fr-CA"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fr-CA" dirty="0"/>
          </a:p>
          <a:p>
            <a:pPr marL="0" marR="0" lvl="0" indent="0" algn="l" defTabSz="914400" rtl="0" eaLnBrk="1" fontAlgn="auto" latinLnBrk="0" hangingPunct="1">
              <a:lnSpc>
                <a:spcPct val="100000"/>
              </a:lnSpc>
              <a:spcBef>
                <a:spcPts val="0"/>
              </a:spcBef>
              <a:spcAft>
                <a:spcPts val="0"/>
              </a:spcAft>
              <a:buClrTx/>
              <a:buSzTx/>
              <a:buFontTx/>
              <a:buNone/>
              <a:tabLst/>
              <a:defRPr/>
            </a:pPr>
            <a:r>
              <a:rPr lang="fr-CA" dirty="0"/>
              <a:t>Ressources en anglais…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sz="1200" dirty="0">
                <a:solidFill>
                  <a:srgbClr val="253743"/>
                </a:solidFill>
                <a:latin typeface="PT Sans"/>
                <a:hlinkClick r:id="rId3"/>
              </a:rPr>
              <a:t>https://www.presencing.org/aboutus/spt</a:t>
            </a:r>
            <a:r>
              <a:rPr lang="fr-CA" sz="1200" dirty="0">
                <a:solidFill>
                  <a:srgbClr val="253743"/>
                </a:solidFill>
                <a:latin typeface="PT Sans"/>
              </a:rPr>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sz="1200" dirty="0">
                <a:hlinkClick r:id="rId4"/>
              </a:rPr>
              <a:t>https://www.presencing.org/#/aboutus/theory-u</a:t>
            </a:r>
            <a:r>
              <a:rPr lang="fr-CA" sz="1200" dirty="0"/>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sz="1700" dirty="0"/>
              <a:t>(se rapporte à la conscience collective</a:t>
            </a:r>
            <a:r>
              <a:rPr lang="fr-CA" sz="1700" baseline="0" dirty="0"/>
              <a:t> </a:t>
            </a:r>
            <a:r>
              <a:rPr lang="fr-CA" sz="1700" dirty="0"/>
              <a:t>de Dan Siegel : Me + We = </a:t>
            </a:r>
            <a:r>
              <a:rPr lang="fr-CA" sz="1700" dirty="0" err="1"/>
              <a:t>Mwe</a:t>
            </a:r>
            <a:r>
              <a:rPr lang="fr-CA" sz="1700" dirty="0"/>
              <a:t> </a:t>
            </a:r>
            <a:r>
              <a:rPr lang="fr-CA" sz="1200" dirty="0">
                <a:hlinkClick r:id="rId5"/>
              </a:rPr>
              <a:t>https://www.youtube.com/watch?v=uo8Yo4UE6g0</a:t>
            </a:r>
            <a:r>
              <a:rPr lang="fr-CA" sz="1200" dirty="0"/>
              <a:t>)</a:t>
            </a:r>
          </a:p>
          <a:p>
            <a:endParaRPr lang="fr-CA" sz="1200" dirty="0"/>
          </a:p>
          <a:p>
            <a:endParaRPr lang="en-CA" sz="1200"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14</a:t>
            </a:fld>
            <a:endParaRPr lang="en-US"/>
          </a:p>
        </p:txBody>
      </p:sp>
    </p:spTree>
    <p:extLst>
      <p:ext uri="{BB962C8B-B14F-4D97-AF65-F5344CB8AC3E}">
        <p14:creationId xmlns:p14="http://schemas.microsoft.com/office/powerpoint/2010/main" val="1313023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baseline="0" dirty="0"/>
              <a:t>Alejandro</a:t>
            </a:r>
            <a:endParaRPr lang="fr-CA" b="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fr-CA" dirty="0"/>
          </a:p>
          <a:p>
            <a:pPr marL="0" marR="0" lvl="0" indent="0" algn="l" defTabSz="914400" rtl="0" eaLnBrk="1" fontAlgn="auto" latinLnBrk="0" hangingPunct="1">
              <a:lnSpc>
                <a:spcPct val="100000"/>
              </a:lnSpc>
              <a:spcBef>
                <a:spcPts val="0"/>
              </a:spcBef>
              <a:spcAft>
                <a:spcPts val="0"/>
              </a:spcAft>
              <a:buClrTx/>
              <a:buSzTx/>
              <a:buFontTx/>
              <a:buNone/>
              <a:tabLst/>
              <a:defRPr/>
            </a:pPr>
            <a:r>
              <a:rPr lang="fr-CA" dirty="0"/>
              <a:t>C’est la pratique de l’exercice gagnant-gagnant-gagnant avec la pleine conscience </a:t>
            </a:r>
          </a:p>
          <a:p>
            <a:pPr marL="0" marR="0" lvl="0" indent="0" algn="l" defTabSz="914400" rtl="0" eaLnBrk="1" fontAlgn="auto" latinLnBrk="0" hangingPunct="1">
              <a:lnSpc>
                <a:spcPct val="100000"/>
              </a:lnSpc>
              <a:spcBef>
                <a:spcPts val="0"/>
              </a:spcBef>
              <a:spcAft>
                <a:spcPts val="0"/>
              </a:spcAft>
              <a:buClrTx/>
              <a:buSzTx/>
              <a:buFontTx/>
              <a:buNone/>
              <a:tabLst/>
              <a:defRPr/>
            </a:pPr>
            <a:r>
              <a:rPr lang="fr-CA" dirty="0"/>
              <a:t>(lire la diapositive)</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CA" dirty="0"/>
          </a:p>
          <a:p>
            <a:pPr marL="0" marR="0" lvl="0" indent="0" algn="l" defTabSz="914400" rtl="0" eaLnBrk="1" fontAlgn="auto" latinLnBrk="0" hangingPunct="1">
              <a:lnSpc>
                <a:spcPct val="100000"/>
              </a:lnSpc>
              <a:spcBef>
                <a:spcPts val="0"/>
              </a:spcBef>
              <a:spcAft>
                <a:spcPts val="0"/>
              </a:spcAft>
              <a:buClrTx/>
              <a:buSzTx/>
              <a:buFontTx/>
              <a:buNone/>
              <a:tabLst/>
              <a:defRPr/>
            </a:pPr>
            <a:r>
              <a:rPr lang="fr-CA" dirty="0"/>
              <a:t>Alejandro a trouvé une</a:t>
            </a:r>
            <a:r>
              <a:rPr lang="fr-CA" baseline="0" dirty="0"/>
              <a:t> méditation guidée inspirante réalisée par Patrick </a:t>
            </a:r>
            <a:r>
              <a:rPr lang="fr-CA" baseline="0" dirty="0" err="1"/>
              <a:t>Briody</a:t>
            </a:r>
            <a:r>
              <a:rPr lang="fr-CA" baseline="0" dirty="0"/>
              <a:t> mais non disponible en anglais. Comme nous avons pensé que c’était plus efficace de faire l’exercice en français, je vais vous lire la traduction d’un extrait tiré de cette méditation. Vous trouvez le lien pour l’écoute complète dans les notes des diapositive d’aujourd’hui.</a:t>
            </a:r>
            <a:endParaRPr lang="fr-CA"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fr-CA" b="1" dirty="0"/>
          </a:p>
          <a:p>
            <a:pPr marL="0" marR="0" lvl="0" indent="0" algn="l" defTabSz="914400" rtl="0" eaLnBrk="1" fontAlgn="auto" latinLnBrk="0" hangingPunct="1">
              <a:lnSpc>
                <a:spcPct val="100000"/>
              </a:lnSpc>
              <a:spcBef>
                <a:spcPts val="0"/>
              </a:spcBef>
              <a:spcAft>
                <a:spcPts val="0"/>
              </a:spcAft>
              <a:buClrTx/>
              <a:buSzTx/>
              <a:buFontTx/>
              <a:buNone/>
              <a:tabLst/>
              <a:defRPr/>
            </a:pPr>
            <a:r>
              <a:rPr lang="fr-CA" b="1" dirty="0"/>
              <a:t>(lire le texte) –go </a:t>
            </a:r>
            <a:r>
              <a:rPr lang="fr-CA" b="1" dirty="0" err="1"/>
              <a:t>get</a:t>
            </a:r>
            <a:r>
              <a:rPr lang="fr-CA" b="1" dirty="0"/>
              <a:t> the </a:t>
            </a:r>
            <a:r>
              <a:rPr lang="fr-CA" b="1" dirty="0" err="1"/>
              <a:t>recording</a:t>
            </a:r>
            <a:r>
              <a:rPr lang="fr-CA" b="1" dirty="0"/>
              <a:t> of last </a:t>
            </a:r>
            <a:r>
              <a:rPr lang="fr-CA" b="1" dirty="0" err="1"/>
              <a:t>season</a:t>
            </a:r>
            <a:r>
              <a:rPr lang="fr-CA" b="1" dirty="0"/>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CA" dirty="0"/>
          </a:p>
          <a:p>
            <a:pPr marL="0" marR="0" lvl="0" indent="0" algn="l" defTabSz="914400" rtl="0" eaLnBrk="1" fontAlgn="auto" latinLnBrk="0" hangingPunct="1">
              <a:lnSpc>
                <a:spcPct val="100000"/>
              </a:lnSpc>
              <a:spcBef>
                <a:spcPts val="0"/>
              </a:spcBef>
              <a:spcAft>
                <a:spcPts val="0"/>
              </a:spcAft>
              <a:buClrTx/>
              <a:buSzTx/>
              <a:buFontTx/>
              <a:buNone/>
              <a:tabLst/>
              <a:defRPr/>
            </a:pPr>
            <a:r>
              <a:rPr lang="fr-CA" dirty="0"/>
              <a:t>… et je vous invite à ouvrir les yeux et à revenir.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p>
          <a:p>
            <a:pPr marL="0" marR="0" lvl="0" indent="0" algn="l" defTabSz="914400" rtl="0" eaLnBrk="1" fontAlgn="auto" latinLnBrk="0" hangingPunct="1">
              <a:lnSpc>
                <a:spcPct val="100000"/>
              </a:lnSpc>
              <a:spcBef>
                <a:spcPts val="0"/>
              </a:spcBef>
              <a:spcAft>
                <a:spcPts val="0"/>
              </a:spcAft>
              <a:buClrTx/>
              <a:buSzTx/>
              <a:buFontTx/>
              <a:buNone/>
              <a:tabLst/>
              <a:defRPr/>
            </a:pPr>
            <a:r>
              <a:rPr lang="fr-CA" dirty="0"/>
              <a:t>Maintenez à l’esprit que vous aurez bientôt le temps de communiquer vos réflexions pendant les sous-groupes.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Ressources</a:t>
            </a:r>
            <a:r>
              <a:rPr lang="en-US" dirty="0"/>
              <a:t> en anglaise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dirty="0"/>
              <a:t>Écoutez l’instructeur principal de l’Institute for </a:t>
            </a:r>
            <a:r>
              <a:rPr lang="fr-CA" dirty="0" err="1"/>
              <a:t>Mindful</a:t>
            </a:r>
            <a:r>
              <a:rPr lang="fr-CA" dirty="0"/>
              <a:t> Leadership, Patrick </a:t>
            </a:r>
            <a:r>
              <a:rPr lang="fr-CA" dirty="0" err="1"/>
              <a:t>Briody</a:t>
            </a:r>
            <a:r>
              <a:rPr lang="fr-CA" dirty="0"/>
              <a:t>, mener une courte réflexion guidée sur la manière de résoudre les problèmes difficiles d’une manière qui apporte le plus grand bénéfice à tous :</a:t>
            </a:r>
            <a:br>
              <a:rPr lang="fr-CA" dirty="0"/>
            </a:br>
            <a:r>
              <a:rPr lang="fr-CA" dirty="0"/>
              <a:t>L’audio dure 12 minutes au total, nous allons</a:t>
            </a:r>
            <a:r>
              <a:rPr lang="fr-CA" b="0" dirty="0"/>
              <a:t> commencer à la minute 4 ((</a:t>
            </a:r>
            <a:r>
              <a:rPr lang="fr-CA" b="0" dirty="0" err="1"/>
              <a:t>this</a:t>
            </a:r>
            <a:r>
              <a:rPr lang="fr-CA" b="0" dirty="0"/>
              <a:t> audio </a:t>
            </a:r>
            <a:r>
              <a:rPr lang="fr-CA" b="0" dirty="0" err="1"/>
              <a:t>is</a:t>
            </a:r>
            <a:r>
              <a:rPr lang="fr-CA" b="0" dirty="0"/>
              <a:t> in English, CC </a:t>
            </a:r>
            <a:r>
              <a:rPr lang="fr-CA" b="0" dirty="0" err="1"/>
              <a:t>may</a:t>
            </a:r>
            <a:r>
              <a:rPr lang="fr-CA" b="0" dirty="0"/>
              <a:t> </a:t>
            </a:r>
            <a:r>
              <a:rPr lang="fr-CA" b="0" dirty="0" err="1"/>
              <a:t>be</a:t>
            </a:r>
            <a:r>
              <a:rPr lang="fr-CA" b="0" dirty="0"/>
              <a:t> </a:t>
            </a:r>
            <a:r>
              <a:rPr lang="fr-CA" b="0" dirty="0" err="1"/>
              <a:t>done</a:t>
            </a:r>
            <a:r>
              <a:rPr lang="fr-CA" b="0" dirty="0"/>
              <a:t> via a « </a:t>
            </a:r>
            <a:r>
              <a:rPr lang="fr-CA" b="0" dirty="0" err="1"/>
              <a:t>shortcurt</a:t>
            </a:r>
            <a:r>
              <a:rPr lang="fr-CA" b="0" dirty="0"/>
              <a:t> » ))</a:t>
            </a:r>
            <a:r>
              <a:rPr lang="fr-CA" b="1" dirty="0"/>
              <a:t> </a:t>
            </a:r>
            <a:r>
              <a:rPr lang="fr-CA" sz="1200" dirty="0">
                <a:hlinkClick r:id="rId3"/>
              </a:rPr>
              <a:t>http://instituteformindfulleadership.org/guided-reflection-finding-win-win-win-solution/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p>
          <a:p>
            <a:endParaRPr lang="en-CA"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15</a:t>
            </a:fld>
            <a:endParaRPr lang="en-US"/>
          </a:p>
        </p:txBody>
      </p:sp>
    </p:spTree>
    <p:extLst>
      <p:ext uri="{BB962C8B-B14F-4D97-AF65-F5344CB8AC3E}">
        <p14:creationId xmlns:p14="http://schemas.microsoft.com/office/powerpoint/2010/main" val="9408509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baseline="0" dirty="0"/>
              <a:t>Alejandro</a:t>
            </a:r>
          </a:p>
          <a:p>
            <a:endParaRPr lang="fr-CA" dirty="0"/>
          </a:p>
          <a:p>
            <a:r>
              <a:rPr lang="fr-CA" dirty="0"/>
              <a:t>Maintenant, avant de passer au compte rendu en petits groupes, faisons un compte rendu en plénière, passons le micro</a:t>
            </a:r>
            <a:r>
              <a:rPr lang="fr-CA" baseline="0" dirty="0"/>
              <a:t> à ceux d’entre vous qui souhaitent communiquer leurs réflexions sur les exercices d’aujourd’hui.</a:t>
            </a:r>
          </a:p>
          <a:p>
            <a:pPr marL="171450" indent="-171450">
              <a:buFont typeface="Arial" panose="020B0604020202020204" pitchFamily="34" charset="0"/>
              <a:buChar char="•"/>
            </a:pPr>
            <a:r>
              <a:rPr lang="fr-CA" baseline="0" dirty="0"/>
              <a:t>L’être humain est suffisant</a:t>
            </a:r>
          </a:p>
          <a:p>
            <a:pPr marL="171450" indent="-171450">
              <a:buFont typeface="Arial" panose="020B0604020202020204" pitchFamily="34" charset="0"/>
              <a:buChar char="•"/>
            </a:pPr>
            <a:r>
              <a:rPr lang="fr-CA" sz="1200" baseline="0" dirty="0"/>
              <a:t>Présence</a:t>
            </a:r>
          </a:p>
          <a:p>
            <a:pPr marL="171450" indent="-171450">
              <a:buFont typeface="Arial" panose="020B0604020202020204" pitchFamily="34" charset="0"/>
              <a:buChar char="•"/>
            </a:pPr>
            <a:r>
              <a:rPr lang="fr-CA" sz="1200" dirty="0"/>
              <a:t>Manger en pleine conscience </a:t>
            </a:r>
          </a:p>
          <a:p>
            <a:pPr marL="171450" indent="-171450">
              <a:buFont typeface="Arial" panose="020B0604020202020204" pitchFamily="34" charset="0"/>
              <a:buChar char="•"/>
            </a:pPr>
            <a:r>
              <a:rPr lang="fr-FR" sz="1200" dirty="0"/>
              <a:t>Construire des relations gagnant </a:t>
            </a:r>
            <a:r>
              <a:rPr lang="fr-FR" sz="1200" dirty="0" err="1"/>
              <a:t>gagnant</a:t>
            </a:r>
            <a:r>
              <a:rPr lang="fr-FR" sz="1200" dirty="0"/>
              <a:t> </a:t>
            </a:r>
            <a:r>
              <a:rPr lang="fr-FR" sz="1200" dirty="0" err="1"/>
              <a:t>gagnant</a:t>
            </a:r>
            <a:r>
              <a:rPr lang="fr-CA" sz="1200" dirty="0"/>
              <a:t> avec la pleine conscience</a:t>
            </a:r>
          </a:p>
          <a:p>
            <a:pPr marL="0" indent="0">
              <a:buFont typeface="Arial" panose="020B0604020202020204" pitchFamily="34" charset="0"/>
              <a:buNone/>
            </a:pPr>
            <a:r>
              <a:rPr lang="fr-CA" baseline="0" dirty="0"/>
              <a:t>(Donner la parole à entre 2 et 4 participants, en fonction du temps, afin de commencer l’exercice en petits groupes vers 13 h 40)</a:t>
            </a:r>
          </a:p>
          <a:p>
            <a:pPr marL="0" indent="0">
              <a:buFont typeface="Arial" panose="020B0604020202020204" pitchFamily="34" charset="0"/>
              <a:buNone/>
            </a:pPr>
            <a:r>
              <a:rPr lang="fr-CA" baseline="0" dirty="0"/>
              <a:t>(Puis, si </a:t>
            </a:r>
            <a:r>
              <a:rPr lang="fr-CA" baseline="0" dirty="0" err="1"/>
              <a:t>il’y</a:t>
            </a:r>
            <a:r>
              <a:rPr lang="fr-CA" baseline="0" dirty="0"/>
              <a:t> a besoin ou </a:t>
            </a:r>
            <a:r>
              <a:rPr lang="fr-CA" baseline="0" dirty="0" err="1"/>
              <a:t>disposicion</a:t>
            </a:r>
            <a:r>
              <a:rPr lang="fr-CA" baseline="0" dirty="0"/>
              <a:t>, créer des salles de discussion de 4-5 personnes)</a:t>
            </a:r>
          </a:p>
          <a:p>
            <a:endParaRPr lang="fr-CA" dirty="0"/>
          </a:p>
          <a:p>
            <a:r>
              <a:rPr lang="fr-CA" dirty="0"/>
              <a:t>Comme les</a:t>
            </a:r>
            <a:r>
              <a:rPr lang="fr-CA" baseline="0" dirty="0"/>
              <a:t> semaines précédentes, vous allez être assignés au hasard à une salle de discussion afin que vous puissiez faire vos comptes rendus en petits groupes,</a:t>
            </a:r>
            <a:r>
              <a:rPr lang="fr-CA" dirty="0"/>
              <a:t> </a:t>
            </a:r>
            <a:r>
              <a:rPr lang="fr-CA" baseline="0" dirty="0"/>
              <a:t>on vas revenir depuis XX minutes.</a:t>
            </a:r>
          </a:p>
          <a:p>
            <a:endParaRPr lang="fr-CA" baseline="0" dirty="0"/>
          </a:p>
          <a:p>
            <a:r>
              <a:rPr lang="fr-CA" baseline="0" dirty="0"/>
              <a:t>(Amorcer les salles de discussion en mentionnant ce qui suit)</a:t>
            </a:r>
          </a:p>
          <a:p>
            <a:r>
              <a:rPr lang="fr-CA" baseline="0" dirty="0"/>
              <a:t>N’hésitez pas à faire état :</a:t>
            </a:r>
          </a:p>
          <a:p>
            <a:pPr marL="171450" indent="-171450">
              <a:buFont typeface="Arial" panose="020B0604020202020204" pitchFamily="34" charset="0"/>
              <a:buChar char="•"/>
            </a:pPr>
            <a:r>
              <a:rPr lang="fr-CA" baseline="0" dirty="0"/>
              <a:t>De ce que vous avez remarqué</a:t>
            </a:r>
          </a:p>
          <a:p>
            <a:pPr marL="171450" indent="-171450">
              <a:buFont typeface="Arial" panose="020B0604020202020204" pitchFamily="34" charset="0"/>
              <a:buChar char="•"/>
            </a:pPr>
            <a:r>
              <a:rPr lang="fr-CA" baseline="0" dirty="0"/>
              <a:t>De ce qui vous a causé des difficultés</a:t>
            </a:r>
          </a:p>
          <a:p>
            <a:pPr marL="171450" indent="-171450">
              <a:buFont typeface="Arial" panose="020B0604020202020204" pitchFamily="34" charset="0"/>
              <a:buChar char="•"/>
            </a:pPr>
            <a:r>
              <a:rPr lang="fr-CA" baseline="0" dirty="0"/>
              <a:t>De ce dont vous vous rendez compte</a:t>
            </a:r>
          </a:p>
          <a:p>
            <a:pPr marL="171450" indent="-171450">
              <a:buFont typeface="Arial" panose="020B0604020202020204" pitchFamily="34" charset="0"/>
              <a:buChar char="•"/>
            </a:pPr>
            <a:r>
              <a:rPr lang="fr-CA" baseline="0" dirty="0"/>
              <a:t>D’une intention que vous avez pour la semaine</a:t>
            </a:r>
          </a:p>
          <a:p>
            <a:endParaRPr lang="fr-CA" baseline="0" dirty="0"/>
          </a:p>
          <a:p>
            <a:r>
              <a:rPr lang="fr-CA" baseline="0" dirty="0"/>
              <a:t>Je vous souhaite du bonheur!</a:t>
            </a:r>
          </a:p>
        </p:txBody>
      </p:sp>
      <p:sp>
        <p:nvSpPr>
          <p:cNvPr id="4" name="Slide Number Placeholder 3"/>
          <p:cNvSpPr>
            <a:spLocks noGrp="1"/>
          </p:cNvSpPr>
          <p:nvPr>
            <p:ph type="sldNum" sz="quarter" idx="10"/>
          </p:nvPr>
        </p:nvSpPr>
        <p:spPr/>
        <p:txBody>
          <a:bodyPr/>
          <a:lstStyle/>
          <a:p>
            <a:fld id="{C6C9EB95-B0B3-48AB-917D-E5E386E0913A}" type="slidenum">
              <a:rPr lang="en-US" smtClean="0"/>
              <a:pPr/>
              <a:t>16</a:t>
            </a:fld>
            <a:endParaRPr lang="en-US"/>
          </a:p>
        </p:txBody>
      </p:sp>
    </p:spTree>
    <p:extLst>
      <p:ext uri="{BB962C8B-B14F-4D97-AF65-F5344CB8AC3E}">
        <p14:creationId xmlns:p14="http://schemas.microsoft.com/office/powerpoint/2010/main" val="19691143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32500" lnSpcReduction="20000"/>
          </a:bodyPr>
          <a:lstStyle/>
          <a:p>
            <a:r>
              <a:rPr lang="en-US" baseline="0" dirty="0"/>
              <a:t>Alejandro</a:t>
            </a:r>
          </a:p>
          <a:p>
            <a:endParaRPr lang="en-US" dirty="0"/>
          </a:p>
          <a:p>
            <a:r>
              <a:rPr lang="fr-CA" noProof="0" dirty="0"/>
              <a:t>(lire/paraphraser la diapositive)</a:t>
            </a:r>
          </a:p>
          <a:p>
            <a:pPr marL="457200" lvl="0" indent="-457200">
              <a:spcBef>
                <a:spcPts val="600"/>
              </a:spcBef>
              <a:buFont typeface="Arial" panose="020B0604020202020204" pitchFamily="34" charset="0"/>
              <a:buChar char="•"/>
            </a:pPr>
            <a:r>
              <a:rPr lang="fr-CA" sz="2800" dirty="0"/>
              <a:t>Connexion - système de </a:t>
            </a:r>
            <a:r>
              <a:rPr lang="fr-CA" sz="2800" b="1" i="1" dirty="0">
                <a:latin typeface="Bradley Hand ITC" panose="03070402050302030203" pitchFamily="66" charset="0"/>
              </a:rPr>
              <a:t>Jumelage </a:t>
            </a:r>
            <a:r>
              <a:rPr lang="fr-CA" sz="2800" dirty="0"/>
              <a:t> – une fois par semaine</a:t>
            </a:r>
          </a:p>
          <a:p>
            <a:pPr marL="457200" indent="-457200">
              <a:spcBef>
                <a:spcPts val="600"/>
              </a:spcBef>
              <a:buFont typeface="Arial" panose="020B0604020202020204" pitchFamily="34" charset="0"/>
              <a:buChar char="•"/>
            </a:pPr>
            <a:r>
              <a:rPr lang="fr-CA" sz="2800" dirty="0"/>
              <a:t>Journal de gratitude – quotidiennement</a:t>
            </a:r>
          </a:p>
          <a:p>
            <a:pPr marL="457200" indent="-457200">
              <a:spcBef>
                <a:spcPts val="600"/>
              </a:spcBef>
              <a:buFont typeface="Arial" panose="020B0604020202020204" pitchFamily="34" charset="0"/>
              <a:buChar char="•"/>
            </a:pPr>
            <a:r>
              <a:rPr lang="fr-FR" sz="2800" dirty="0"/>
              <a:t>Exercez de aujourd'hui</a:t>
            </a:r>
          </a:p>
          <a:p>
            <a:pPr marL="742950" marR="0" lvl="1" indent="-285750">
              <a:spcBef>
                <a:spcPts val="600"/>
              </a:spcBef>
              <a:spcAft>
                <a:spcPts val="0"/>
              </a:spcAft>
              <a:buFont typeface="Arial" panose="020B0604020202020204" pitchFamily="34" charset="0"/>
              <a:buChar char="–"/>
              <a:tabLst>
                <a:tab pos="914400" algn="l"/>
              </a:tabLst>
            </a:pPr>
            <a:r>
              <a:rPr lang="fr-FR" sz="2000" dirty="0"/>
              <a:t>L’être humain est suffisant</a:t>
            </a:r>
            <a:endParaRPr lang="fr-FR" sz="2000" dirty="0">
              <a:cs typeface="Times New Roman" panose="02020603050405020304" pitchFamily="18" charset="0"/>
            </a:endParaRPr>
          </a:p>
          <a:p>
            <a:pPr marL="742950" marR="0" lvl="1" indent="-285750">
              <a:spcBef>
                <a:spcPts val="600"/>
              </a:spcBef>
              <a:spcAft>
                <a:spcPts val="0"/>
              </a:spcAft>
              <a:buFont typeface="Arial" panose="020B0604020202020204" pitchFamily="34" charset="0"/>
              <a:buChar char="–"/>
              <a:tabLst>
                <a:tab pos="914400" algn="l"/>
              </a:tabLst>
            </a:pPr>
            <a:r>
              <a:rPr lang="fr-FR" sz="2000" dirty="0"/>
              <a:t>Présence</a:t>
            </a:r>
          </a:p>
          <a:p>
            <a:pPr marL="742950" marR="0" lvl="1" indent="-285750">
              <a:spcBef>
                <a:spcPts val="600"/>
              </a:spcBef>
              <a:spcAft>
                <a:spcPts val="0"/>
              </a:spcAft>
              <a:buFont typeface="Arial" panose="020B0604020202020204" pitchFamily="34" charset="0"/>
              <a:buChar char="–"/>
              <a:tabLst>
                <a:tab pos="914400" algn="l"/>
              </a:tabLst>
            </a:pPr>
            <a:r>
              <a:rPr lang="fr-FR" sz="2000" dirty="0"/>
              <a:t>Manger en pleine conscience </a:t>
            </a:r>
          </a:p>
          <a:p>
            <a:pPr marL="742950" marR="0" lvl="1" indent="-285750">
              <a:spcBef>
                <a:spcPts val="600"/>
              </a:spcBef>
              <a:spcAft>
                <a:spcPts val="0"/>
              </a:spcAft>
              <a:buFont typeface="Arial" panose="020B0604020202020204" pitchFamily="34" charset="0"/>
              <a:buChar char="–"/>
              <a:tabLst>
                <a:tab pos="914400" algn="l"/>
              </a:tabLst>
            </a:pPr>
            <a:r>
              <a:rPr lang="fr-FR" sz="2000" dirty="0"/>
              <a:t>Construire des relations gagnant </a:t>
            </a:r>
            <a:r>
              <a:rPr lang="fr-FR" sz="2000" dirty="0" err="1"/>
              <a:t>gagnant</a:t>
            </a:r>
            <a:r>
              <a:rPr lang="fr-FR" sz="2000" dirty="0"/>
              <a:t> </a:t>
            </a:r>
            <a:r>
              <a:rPr lang="fr-FR" sz="2000" dirty="0" err="1"/>
              <a:t>gagnant</a:t>
            </a:r>
            <a:endParaRPr lang="fr-FR" sz="2000" dirty="0"/>
          </a:p>
          <a:p>
            <a:pPr marL="457200" indent="-457200">
              <a:spcBef>
                <a:spcPts val="600"/>
              </a:spcBef>
              <a:buFont typeface="Arial" panose="020B0604020202020204" pitchFamily="34" charset="0"/>
              <a:buChar char="•"/>
            </a:pPr>
            <a:r>
              <a:rPr lang="fr-FR" sz="2800" dirty="0"/>
              <a:t>faites votre pratique </a:t>
            </a:r>
            <a:r>
              <a:rPr lang="fr-FR" sz="2800" b="1" dirty="0"/>
              <a:t>jusqu'à 15 minutes </a:t>
            </a:r>
            <a:r>
              <a:rPr lang="fr-FR" sz="2800" dirty="0"/>
              <a:t>et continuez à pratiquer tous les jours de la semaine</a:t>
            </a:r>
            <a:endParaRPr lang="fr-CA" sz="2800" dirty="0"/>
          </a:p>
          <a:p>
            <a:pPr marL="742950" marR="0" lvl="1" indent="-285750">
              <a:spcBef>
                <a:spcPts val="600"/>
              </a:spcBef>
              <a:spcAft>
                <a:spcPts val="0"/>
              </a:spcAft>
              <a:buFont typeface="Arial" panose="020B0604020202020204" pitchFamily="34" charset="0"/>
              <a:buChar char="–"/>
              <a:tabLst>
                <a:tab pos="914400" algn="l"/>
              </a:tabLst>
            </a:pPr>
            <a:r>
              <a:rPr lang="fr-CA" sz="2000" dirty="0">
                <a:effectLst/>
                <a:ea typeface="Calibri" panose="020F0502020204030204" pitchFamily="34" charset="0"/>
                <a:cs typeface="Times New Roman" panose="02020603050405020304" pitchFamily="18" charset="0"/>
              </a:rPr>
              <a:t>Scan corporel</a:t>
            </a:r>
          </a:p>
          <a:p>
            <a:pPr marL="742950" marR="0" lvl="1" indent="-285750">
              <a:spcBef>
                <a:spcPts val="600"/>
              </a:spcBef>
              <a:spcAft>
                <a:spcPts val="0"/>
              </a:spcAft>
              <a:buFont typeface="Arial" panose="020B0604020202020204" pitchFamily="34" charset="0"/>
              <a:buChar char="–"/>
              <a:tabLst>
                <a:tab pos="914400" algn="l"/>
              </a:tabLst>
            </a:pPr>
            <a:r>
              <a:rPr lang="fr-CA" sz="2000" dirty="0">
                <a:effectLst/>
                <a:ea typeface="Calibri" panose="020F0502020204030204" pitchFamily="34" charset="0"/>
                <a:cs typeface="Times New Roman" panose="02020603050405020304" pitchFamily="18" charset="0"/>
              </a:rPr>
              <a:t>Respiration</a:t>
            </a:r>
            <a:endParaRPr lang="fr-FR" sz="2000" dirty="0">
              <a:ea typeface="Calibri" panose="020F0502020204030204" pitchFamily="34" charset="0"/>
              <a:cs typeface="Times New Roman" panose="02020603050405020304" pitchFamily="18" charset="0"/>
            </a:endParaRPr>
          </a:p>
          <a:p>
            <a:pPr marL="742950" marR="0" lvl="1" indent="-285750">
              <a:spcBef>
                <a:spcPts val="600"/>
              </a:spcBef>
              <a:spcAft>
                <a:spcPts val="0"/>
              </a:spcAft>
              <a:buFont typeface="Arial" panose="020B0604020202020204" pitchFamily="34" charset="0"/>
              <a:buChar char="–"/>
              <a:tabLst>
                <a:tab pos="914400" algn="l"/>
              </a:tabLst>
            </a:pPr>
            <a:r>
              <a:rPr lang="fr-CA" sz="2000" dirty="0"/>
              <a:t>Autocompassion</a:t>
            </a:r>
            <a:endParaRPr lang="fr-CA" sz="2000" dirty="0">
              <a:effectLst/>
              <a:ea typeface="Calibri" panose="020F0502020204030204" pitchFamily="34" charset="0"/>
              <a:cs typeface="Times New Roman" panose="02020603050405020304" pitchFamily="18" charset="0"/>
            </a:endParaRPr>
          </a:p>
          <a:p>
            <a:endParaRPr lang="fr-CA" noProof="0" dirty="0"/>
          </a:p>
          <a:p>
            <a:r>
              <a:rPr lang="fr-FR" noProof="0" dirty="0"/>
              <a:t>Comme nous l'avons mentionné la semaine dernière</a:t>
            </a:r>
            <a:r>
              <a:rPr lang="fr-CA" noProof="0" dirty="0"/>
              <a:t>, tentez de vous exercer pendant de plus longues périodes chaque jour si cela vous est possible et si vous vous sentez à l’aise ou à la hauteur. Si vous croyez que ce n’est pas possible pour vous, tentez de vous exercer chaque fois que vous le pouvez. Il vaut mieux s’exercer, par exemple, deux minutes chaque jour que de ne rien faire du tout. Il est également plus bénéfique de faire des exercices de pleine conscience de deux minutes tout au long de la journée. Comme vous l’avez sans doute compris, l’essentiel est de s’exercer</a:t>
            </a:r>
            <a:r>
              <a:rPr lang="fr-CA" baseline="0" noProof="0" dirty="0"/>
              <a:t>.</a:t>
            </a:r>
            <a:endParaRPr lang="fr-CA" noProof="0" dirty="0"/>
          </a:p>
          <a:p>
            <a:endParaRPr lang="fr-CA" noProof="0" dirty="0"/>
          </a:p>
          <a:p>
            <a:r>
              <a:rPr lang="fr-CA" noProof="0" dirty="0"/>
              <a:t>Ressources en français : </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914400" algn="l"/>
              </a:tabLst>
              <a:defRPr/>
            </a:pPr>
            <a:r>
              <a:rPr lang="fr-CA" sz="1200" noProof="0" dirty="0">
                <a:effectLst/>
                <a:ea typeface="Calibri" panose="020F0502020204030204" pitchFamily="34" charset="0"/>
                <a:cs typeface="Times New Roman" panose="02020603050405020304" pitchFamily="18" charset="0"/>
              </a:rPr>
              <a:t>Scan corporel ou respiration</a:t>
            </a:r>
            <a:br>
              <a:rPr lang="fr-CA" sz="1200" noProof="0" dirty="0">
                <a:effectLst/>
                <a:ea typeface="Calibri" panose="020F0502020204030204" pitchFamily="34" charset="0"/>
                <a:cs typeface="Times New Roman" panose="02020603050405020304" pitchFamily="18" charset="0"/>
              </a:rPr>
            </a:br>
            <a:r>
              <a:rPr lang="fr-CA" sz="1200" noProof="0" dirty="0">
                <a:effectLst/>
                <a:ea typeface="Calibri" panose="020F0502020204030204" pitchFamily="34" charset="0"/>
                <a:cs typeface="Times New Roman" panose="02020603050405020304" pitchFamily="18" charset="0"/>
              </a:rPr>
              <a:t>10 min – Pleine Conscience Débutant : https://www.youtube.com/watch?v=PLyuSZhyBV4</a:t>
            </a:r>
            <a:br>
              <a:rPr lang="fr-CA" sz="1200" noProof="0" dirty="0">
                <a:effectLst/>
                <a:ea typeface="Calibri" panose="020F0502020204030204" pitchFamily="34" charset="0"/>
                <a:cs typeface="Times New Roman" panose="02020603050405020304" pitchFamily="18" charset="0"/>
              </a:rPr>
            </a:br>
            <a:r>
              <a:rPr lang="fr-CA" sz="1200" noProof="0" dirty="0">
                <a:effectLst/>
                <a:ea typeface="Calibri" panose="020F0502020204030204" pitchFamily="34" charset="0"/>
                <a:cs typeface="Times New Roman" panose="02020603050405020304" pitchFamily="18" charset="0"/>
              </a:rPr>
              <a:t>10 min – Pleine conscience pour débutants, Cédric Michel : https://www.youtube.com/watch?v=PTsk8VHCZjM</a:t>
            </a:r>
            <a:br>
              <a:rPr lang="fr-CA" sz="1200" noProof="0" dirty="0">
                <a:effectLst/>
                <a:ea typeface="Calibri" panose="020F0502020204030204" pitchFamily="34" charset="0"/>
                <a:cs typeface="Times New Roman" panose="02020603050405020304" pitchFamily="18" charset="0"/>
              </a:rPr>
            </a:br>
            <a:r>
              <a:rPr lang="fr-FR" sz="1200" dirty="0">
                <a:effectLst/>
                <a:ea typeface="Calibri" panose="020F0502020204030204" pitchFamily="34" charset="0"/>
                <a:cs typeface="Times New Roman" panose="02020603050405020304" pitchFamily="18" charset="0"/>
              </a:rPr>
              <a:t>10 min –</a:t>
            </a:r>
            <a:r>
              <a:rPr lang="fr-CA" sz="1200" dirty="0"/>
              <a:t> </a:t>
            </a:r>
            <a:r>
              <a:rPr lang="fr-FR" sz="1200" dirty="0">
                <a:hlinkClick r:id="rId3"/>
              </a:rPr>
              <a:t>Initiation à la Méditation : Balayage corporel</a:t>
            </a:r>
            <a:r>
              <a:rPr lang="fr-FR" sz="1200" dirty="0"/>
              <a:t> : https://youtu.be/opJpg2T6s2s?t=55</a:t>
            </a:r>
            <a:br>
              <a:rPr lang="fr-FR" sz="1200" dirty="0"/>
            </a:br>
            <a:r>
              <a:rPr lang="fr-FR" sz="1200" dirty="0"/>
              <a:t>10 min - </a:t>
            </a:r>
            <a:r>
              <a:rPr lang="en-US" b="0" i="0" dirty="0" err="1">
                <a:solidFill>
                  <a:srgbClr val="0F0F0F"/>
                </a:solidFill>
                <a:effectLst/>
                <a:latin typeface="YouTube Sans"/>
              </a:rPr>
              <a:t>Méditation</a:t>
            </a:r>
            <a:r>
              <a:rPr lang="en-US" b="0" i="0" dirty="0">
                <a:solidFill>
                  <a:srgbClr val="0F0F0F"/>
                </a:solidFill>
                <a:effectLst/>
                <a:latin typeface="YouTube Sans"/>
              </a:rPr>
              <a:t> </a:t>
            </a:r>
            <a:r>
              <a:rPr lang="en-US" b="0" i="0" dirty="0" err="1">
                <a:solidFill>
                  <a:srgbClr val="0F0F0F"/>
                </a:solidFill>
                <a:effectLst/>
                <a:latin typeface="YouTube Sans"/>
              </a:rPr>
              <a:t>guidée</a:t>
            </a:r>
            <a:r>
              <a:rPr lang="en-US" b="0" i="0" dirty="0">
                <a:solidFill>
                  <a:srgbClr val="0F0F0F"/>
                </a:solidFill>
                <a:effectLst/>
                <a:latin typeface="YouTube Sans"/>
              </a:rPr>
              <a:t>: scan </a:t>
            </a:r>
            <a:r>
              <a:rPr lang="en-US" b="0" i="0" dirty="0" err="1">
                <a:solidFill>
                  <a:srgbClr val="0F0F0F"/>
                </a:solidFill>
                <a:effectLst/>
                <a:latin typeface="YouTube Sans"/>
              </a:rPr>
              <a:t>corporel</a:t>
            </a:r>
            <a:r>
              <a:rPr lang="en-US" b="0" i="0" dirty="0">
                <a:solidFill>
                  <a:srgbClr val="0F0F0F"/>
                </a:solidFill>
                <a:effectLst/>
                <a:latin typeface="YouTube Sans"/>
              </a:rPr>
              <a:t> : https://www.youtube.com/watch?v=tUOFJ2NjKi8</a:t>
            </a:r>
            <a:br>
              <a:rPr lang="fr-CA" sz="1200" noProof="0" dirty="0">
                <a:effectLst/>
                <a:ea typeface="Calibri" panose="020F0502020204030204" pitchFamily="34" charset="0"/>
                <a:cs typeface="Times New Roman" panose="02020603050405020304" pitchFamily="18" charset="0"/>
              </a:rPr>
            </a:br>
            <a:r>
              <a:rPr lang="fr-FR" sz="1200" dirty="0">
                <a:effectLst/>
                <a:ea typeface="Calibri" panose="020F0502020204030204" pitchFamily="34" charset="0"/>
                <a:cs typeface="Times New Roman" panose="02020603050405020304" pitchFamily="18" charset="0"/>
              </a:rPr>
              <a:t>15 min - </a:t>
            </a:r>
            <a:r>
              <a:rPr lang="fr-FR" sz="1200" dirty="0" err="1">
                <a:effectLst/>
                <a:ea typeface="Calibri" panose="020F0502020204030204" pitchFamily="34" charset="0"/>
                <a:cs typeface="Times New Roman" panose="02020603050405020304" pitchFamily="18" charset="0"/>
                <a:hlinkClick r:id="rId4"/>
              </a:rPr>
              <a:t>Méditation</a:t>
            </a:r>
            <a:r>
              <a:rPr lang="fr-FR" sz="1200" dirty="0">
                <a:effectLst/>
                <a:ea typeface="Calibri" panose="020F0502020204030204" pitchFamily="34" charset="0"/>
                <a:cs typeface="Times New Roman" panose="02020603050405020304" pitchFamily="18" charset="0"/>
                <a:hlinkClick r:id="rId4"/>
              </a:rPr>
              <a:t> guidée sur votre respiration</a:t>
            </a:r>
            <a:r>
              <a:rPr lang="fr-FR" sz="1200" dirty="0">
                <a:effectLst/>
                <a:ea typeface="Calibri" panose="020F0502020204030204" pitchFamily="34" charset="0"/>
                <a:cs typeface="Times New Roman" panose="02020603050405020304" pitchFamily="18" charset="0"/>
              </a:rPr>
              <a:t> : https://www.youtube.com/watch?v=rAyJbbLgpA0</a:t>
            </a:r>
            <a:br>
              <a:rPr lang="fr-FR" sz="1200" dirty="0">
                <a:effectLst/>
                <a:ea typeface="Calibri" panose="020F0502020204030204" pitchFamily="34" charset="0"/>
                <a:cs typeface="Times New Roman" panose="02020603050405020304" pitchFamily="18" charset="0"/>
              </a:rPr>
            </a:br>
            <a:r>
              <a:rPr lang="fr-FR" b="0" i="0" dirty="0">
                <a:solidFill>
                  <a:srgbClr val="333333"/>
                </a:solidFill>
                <a:effectLst/>
                <a:latin typeface="Helvetica" panose="020B0604020202020204" pitchFamily="34" charset="0"/>
              </a:rPr>
              <a:t>15 min - </a:t>
            </a:r>
            <a:r>
              <a:rPr lang="en-US" b="0" i="0" dirty="0">
                <a:effectLst/>
                <a:latin typeface="Roboto" panose="02000000000000000000" pitchFamily="2" charset="0"/>
              </a:rPr>
              <a:t>Le Body Scan - https://www.youtube.com/watch?v=NWNiIG91xew</a:t>
            </a:r>
            <a:br>
              <a:rPr lang="en-US" b="0" i="0" dirty="0">
                <a:effectLst/>
                <a:latin typeface="Roboto" panose="02000000000000000000" pitchFamily="2" charset="0"/>
              </a:rPr>
            </a:br>
            <a:r>
              <a:rPr lang="en-US" b="0" i="0" dirty="0">
                <a:effectLst/>
                <a:latin typeface="Roboto" panose="02000000000000000000" pitchFamily="2" charset="0"/>
              </a:rPr>
              <a:t>15 min - Scan </a:t>
            </a:r>
            <a:r>
              <a:rPr lang="en-US" b="0" i="0" dirty="0" err="1">
                <a:effectLst/>
                <a:latin typeface="Roboto" panose="02000000000000000000" pitchFamily="2" charset="0"/>
              </a:rPr>
              <a:t>Corporel</a:t>
            </a:r>
            <a:r>
              <a:rPr lang="en-US" b="0" i="0" dirty="0">
                <a:solidFill>
                  <a:schemeClr val="tx1"/>
                </a:solidFill>
                <a:effectLst/>
                <a:latin typeface="Roboto" panose="02000000000000000000" pitchFamily="2" charset="0"/>
              </a:rPr>
              <a:t> - https://www.youtube.com/watch?v=RiyIVf8tq4Q</a:t>
            </a:r>
            <a:br>
              <a:rPr lang="fr-FR" b="0" i="0" dirty="0">
                <a:solidFill>
                  <a:srgbClr val="333333"/>
                </a:solidFill>
                <a:effectLst/>
                <a:latin typeface="Helvetica" panose="020B0604020202020204" pitchFamily="34" charset="0"/>
              </a:rPr>
            </a:br>
            <a:r>
              <a:rPr lang="fr-CA" sz="1200" noProof="0" dirty="0">
                <a:effectLst/>
                <a:ea typeface="Calibri" panose="020F0502020204030204" pitchFamily="34" charset="0"/>
                <a:cs typeface="Times New Roman" panose="02020603050405020304" pitchFamily="18" charset="0"/>
              </a:rPr>
              <a:t>20 min – (1) Méditation Guidée Pleine Conscience (Scan Corporel) : https://www.youtube.com/watch?v=UnK47wWTVZk</a:t>
            </a:r>
            <a:br>
              <a:rPr lang="fr-CA" sz="1200" noProof="0" dirty="0">
                <a:effectLst/>
                <a:ea typeface="Calibri" panose="020F0502020204030204" pitchFamily="34" charset="0"/>
                <a:cs typeface="Times New Roman" panose="02020603050405020304" pitchFamily="18" charset="0"/>
              </a:rPr>
            </a:br>
            <a:r>
              <a:rPr lang="fr-CA" sz="1200" noProof="0" dirty="0">
                <a:effectLst/>
                <a:ea typeface="Calibri" panose="020F0502020204030204" pitchFamily="34" charset="0"/>
                <a:cs typeface="Times New Roman" panose="02020603050405020304" pitchFamily="18" charset="0"/>
              </a:rPr>
              <a:t>20 min – (1) Méditation </a:t>
            </a:r>
            <a:r>
              <a:rPr lang="fr-CA" sz="1200" noProof="0" dirty="0" err="1">
                <a:effectLst/>
                <a:ea typeface="Calibri" panose="020F0502020204030204" pitchFamily="34" charset="0"/>
                <a:cs typeface="Times New Roman" panose="02020603050405020304" pitchFamily="18" charset="0"/>
              </a:rPr>
              <a:t>bodyscan</a:t>
            </a:r>
            <a:r>
              <a:rPr lang="fr-CA" sz="1200" noProof="0" dirty="0">
                <a:effectLst/>
                <a:ea typeface="Calibri" panose="020F0502020204030204" pitchFamily="34" charset="0"/>
                <a:cs typeface="Times New Roman" panose="02020603050405020304" pitchFamily="18" charset="0"/>
              </a:rPr>
              <a:t> : https://www.youtube.com/watch?v=gN5_D4xeo9c</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914400" algn="l"/>
              </a:tabLst>
              <a:defRPr/>
            </a:pPr>
            <a:r>
              <a:rPr lang="fr-CA" sz="1200" noProof="0" dirty="0">
                <a:effectLst/>
                <a:ea typeface="Calibri" panose="020F0502020204030204" pitchFamily="34" charset="0"/>
                <a:cs typeface="Times New Roman" panose="02020603050405020304" pitchFamily="18" charset="0"/>
              </a:rPr>
              <a:t>Autocompassion</a:t>
            </a:r>
            <a:br>
              <a:rPr lang="fr-CA" sz="1200" noProof="0" dirty="0">
                <a:effectLst/>
                <a:ea typeface="Calibri" panose="020F0502020204030204" pitchFamily="34" charset="0"/>
                <a:cs typeface="Times New Roman" panose="02020603050405020304" pitchFamily="18" charset="0"/>
              </a:rPr>
            </a:br>
            <a:r>
              <a:rPr lang="fr-CA" sz="1600" noProof="0" dirty="0"/>
              <a:t>5 min – Une pause d’autocompassion : </a:t>
            </a:r>
            <a:r>
              <a:rPr lang="fr-CA" sz="1600" noProof="0" dirty="0">
                <a:hlinkClick r:id="rId5"/>
              </a:rPr>
              <a:t>https://vimeo.com/470384287</a:t>
            </a:r>
            <a:r>
              <a:rPr lang="fr-CA" sz="1600" noProof="0" dirty="0"/>
              <a:t> </a:t>
            </a:r>
            <a:br>
              <a:rPr lang="fr-CA" sz="2400" u="sng" noProof="0" dirty="0">
                <a:solidFill>
                  <a:srgbClr val="2803C3"/>
                </a:solidFill>
                <a:effectLst/>
                <a:latin typeface="Arial" panose="020B0604020202020204" pitchFamily="34" charset="0"/>
                <a:ea typeface="Calibri" panose="020F0502020204030204" pitchFamily="34" charset="0"/>
              </a:rPr>
            </a:br>
            <a:r>
              <a:rPr lang="fr-CA" sz="1600" noProof="0" dirty="0"/>
              <a:t>8 min – La pause d’autocompassion : </a:t>
            </a:r>
            <a:r>
              <a:rPr lang="fr-CA" sz="1200" noProof="0" dirty="0">
                <a:hlinkClick r:id="rId6"/>
              </a:rPr>
              <a:t>https://www.youtube.com/watch?v=Fevw8ahkeeU</a:t>
            </a:r>
            <a:br>
              <a:rPr lang="fr-CA" sz="1200" noProof="0" dirty="0"/>
            </a:br>
            <a:r>
              <a:rPr lang="fr-CA" sz="1200" noProof="0" dirty="0">
                <a:effectLst/>
                <a:ea typeface="Calibri" panose="020F0502020204030204" pitchFamily="34" charset="0"/>
                <a:cs typeface="Times New Roman" panose="02020603050405020304" pitchFamily="18" charset="0"/>
              </a:rPr>
              <a:t>10 min – Viens méditer avec Mon équilibre UL | Carmen Pedneault – Autocompassion: https://www.youtube.com/watch?v=DQQniKP5GHI </a:t>
            </a:r>
            <a:br>
              <a:rPr lang="fr-CA" sz="1200" noProof="0" dirty="0">
                <a:effectLst/>
                <a:ea typeface="Calibri" panose="020F0502020204030204" pitchFamily="34" charset="0"/>
                <a:cs typeface="Times New Roman" panose="02020603050405020304" pitchFamily="18" charset="0"/>
              </a:rPr>
            </a:br>
            <a:r>
              <a:rPr lang="fr-CA" sz="1200" noProof="0" dirty="0">
                <a:effectLst/>
                <a:latin typeface="Calibri" panose="020F0502020204030204" pitchFamily="34" charset="0"/>
                <a:ea typeface="Calibri" panose="020F0502020204030204" pitchFamily="34" charset="0"/>
              </a:rPr>
              <a:t>15 min – Pratique d’autocompassion : </a:t>
            </a:r>
            <a:r>
              <a:rPr lang="fr-CA" sz="1200" u="sng" noProof="0" dirty="0">
                <a:solidFill>
                  <a:srgbClr val="0000FF"/>
                </a:solidFill>
                <a:effectLst/>
                <a:latin typeface="Calibri" panose="020F0502020204030204" pitchFamily="34" charset="0"/>
                <a:ea typeface="Calibri" panose="020F0502020204030204" pitchFamily="34" charset="0"/>
                <a:hlinkClick r:id="rId7"/>
              </a:rPr>
              <a:t>https://vimeo.com/466742570</a:t>
            </a:r>
            <a:r>
              <a:rPr lang="fr-CA" sz="1200" noProof="0" dirty="0">
                <a:effectLst/>
                <a:latin typeface="Calibri" panose="020F0502020204030204" pitchFamily="34" charset="0"/>
                <a:ea typeface="Calibri" panose="020F0502020204030204" pitchFamily="34" charset="0"/>
              </a:rPr>
              <a:t> </a:t>
            </a:r>
            <a:br>
              <a:rPr lang="fr-CA" sz="1200" noProof="0" dirty="0">
                <a:effectLst/>
                <a:latin typeface="Calibri" panose="020F0502020204030204" pitchFamily="34" charset="0"/>
                <a:ea typeface="Calibri" panose="020F0502020204030204" pitchFamily="34" charset="0"/>
              </a:rPr>
            </a:br>
            <a:r>
              <a:rPr lang="fr-CA" sz="1200" baseline="0" noProof="0" dirty="0"/>
              <a:t>17 min – </a:t>
            </a:r>
            <a:r>
              <a:rPr lang="fr-CA" sz="1200" noProof="0" dirty="0"/>
              <a:t>Méditation guidée :</a:t>
            </a:r>
            <a:r>
              <a:rPr lang="fr-CA" sz="1200" baseline="0" noProof="0" dirty="0"/>
              <a:t> votre moment d’autocompassion : </a:t>
            </a:r>
            <a:r>
              <a:rPr lang="fr-CA" sz="1200" noProof="0" dirty="0">
                <a:hlinkClick r:id="rId8"/>
              </a:rPr>
              <a:t>https://www.youtube.com/watch?v=nQSAcY-7Xic</a:t>
            </a:r>
            <a:r>
              <a:rPr lang="fr-CA" sz="1200" noProof="0" dirty="0"/>
              <a:t> </a:t>
            </a:r>
            <a:br>
              <a:rPr lang="fr-CA" sz="1200" noProof="0" dirty="0"/>
            </a:br>
            <a:r>
              <a:rPr lang="fr-CA" sz="1200" noProof="0" dirty="0">
                <a:effectLst/>
                <a:ea typeface="Calibri" panose="020F0502020204030204" pitchFamily="34" charset="0"/>
                <a:cs typeface="Times New Roman" panose="02020603050405020304" pitchFamily="18" charset="0"/>
              </a:rPr>
              <a:t>18 min – Pleine Conscience pour Bien Démarrer la Journée : https://www.youtube.com/watch?v=spFKZfWn07k</a:t>
            </a:r>
            <a:br>
              <a:rPr lang="fr-CA" sz="1200" noProof="0" dirty="0">
                <a:effectLst/>
                <a:ea typeface="Calibri" panose="020F0502020204030204" pitchFamily="34" charset="0"/>
                <a:cs typeface="Times New Roman" panose="02020603050405020304" pitchFamily="18" charset="0"/>
              </a:rPr>
            </a:br>
            <a:r>
              <a:rPr lang="fr-CA" sz="1200" noProof="0" dirty="0">
                <a:effectLst/>
                <a:ea typeface="Calibri" panose="020F0502020204030204" pitchFamily="34" charset="0"/>
                <a:cs typeface="Times New Roman" panose="02020603050405020304" pitchFamily="18" charset="0"/>
              </a:rPr>
              <a:t>20 min – Pleine Conscience Paix Intérieure : https://www.youtube.com/watch?v=aH7Yfzf8-kk</a:t>
            </a:r>
            <a:br>
              <a:rPr lang="fr-CA" sz="1200" noProof="0" dirty="0">
                <a:effectLst/>
                <a:ea typeface="Calibri" panose="020F0502020204030204" pitchFamily="34" charset="0"/>
                <a:cs typeface="Times New Roman" panose="02020603050405020304" pitchFamily="18" charset="0"/>
              </a:rPr>
            </a:br>
            <a:r>
              <a:rPr lang="fr-CA" sz="1200" noProof="0" dirty="0">
                <a:effectLst/>
                <a:ea typeface="Calibri" panose="020F0502020204030204" pitchFamily="34" charset="0"/>
                <a:cs typeface="Times New Roman" panose="02020603050405020304" pitchFamily="18" charset="0"/>
              </a:rPr>
              <a:t>30 min – Développer l’autocompassion : https://www.youtube.com/watch?v=umZpaiLuqCM </a:t>
            </a:r>
          </a:p>
          <a:p>
            <a:endParaRPr lang="fr-CA" noProof="0" dirty="0"/>
          </a:p>
          <a:p>
            <a:r>
              <a:rPr lang="fr-CA" noProof="0" dirty="0"/>
              <a:t>Ressources in English:</a:t>
            </a:r>
          </a:p>
          <a:p>
            <a:pPr lvl="1">
              <a:spcBef>
                <a:spcPts val="0"/>
              </a:spcBef>
            </a:pPr>
            <a:r>
              <a:rPr lang="en-CA" sz="2000" dirty="0"/>
              <a:t>- Body scan or Breathing</a:t>
            </a:r>
            <a:br>
              <a:rPr lang="fr-CA" sz="2000" noProof="0" dirty="0">
                <a:effectLst/>
                <a:ea typeface="Calibri" panose="020F0502020204030204" pitchFamily="34" charset="0"/>
                <a:cs typeface="Times New Roman" panose="02020603050405020304" pitchFamily="18" charset="0"/>
              </a:rPr>
            </a:br>
            <a:r>
              <a:rPr lang="en-CA" sz="1200" dirty="0"/>
              <a:t>15 mins – </a:t>
            </a:r>
            <a:r>
              <a:rPr lang="en-CA" sz="1200" dirty="0">
                <a:solidFill>
                  <a:srgbClr val="FF0000"/>
                </a:solidFill>
                <a:hlinkClick r:id="rId9"/>
              </a:rPr>
              <a:t>https://www.rightlifeproject.com/meditate</a:t>
            </a:r>
            <a:r>
              <a:rPr lang="en-CA" sz="1200" dirty="0"/>
              <a:t> (may need to scroll down)</a:t>
            </a:r>
            <a:br>
              <a:rPr lang="en-CA" sz="1200" dirty="0"/>
            </a:br>
            <a:r>
              <a:rPr lang="en-CA" sz="1200" dirty="0"/>
              <a:t>15 mins – </a:t>
            </a:r>
            <a:r>
              <a:rPr lang="en-CA" sz="1200" dirty="0">
                <a:solidFill>
                  <a:srgbClr val="FF0000"/>
                </a:solidFill>
                <a:hlinkClick r:id="rId10"/>
              </a:rPr>
              <a:t>https://soundcloud.com/dharma-gus/15-min-body-scan-augusta-mbsr</a:t>
            </a:r>
            <a:r>
              <a:rPr lang="en-CA" sz="1200" dirty="0">
                <a:solidFill>
                  <a:srgbClr val="FF0000"/>
                </a:solidFill>
              </a:rPr>
              <a:t> </a:t>
            </a:r>
          </a:p>
          <a:p>
            <a:pPr marL="457200" marR="0" lvl="1" indent="0" algn="l" defTabSz="914400" rtl="0" eaLnBrk="1" fontAlgn="auto" latinLnBrk="0" hangingPunct="1">
              <a:lnSpc>
                <a:spcPct val="100000"/>
              </a:lnSpc>
              <a:spcBef>
                <a:spcPts val="0"/>
              </a:spcBef>
              <a:spcAft>
                <a:spcPts val="0"/>
              </a:spcAft>
              <a:buClrTx/>
              <a:buSzTx/>
              <a:buFontTx/>
              <a:buNone/>
              <a:tabLst/>
              <a:defRPr/>
            </a:pPr>
            <a:r>
              <a:rPr lang="en-CA" sz="2000" dirty="0"/>
              <a:t>- Self-compassion</a:t>
            </a:r>
            <a:br>
              <a:rPr lang="en-CA" sz="2000" dirty="0"/>
            </a:br>
            <a:r>
              <a:rPr lang="fr-CA" sz="2000" dirty="0"/>
              <a:t>5 mins – </a:t>
            </a:r>
            <a:r>
              <a:rPr lang="fr-CA" sz="2000" dirty="0" err="1"/>
              <a:t>Arriving</a:t>
            </a:r>
            <a:r>
              <a:rPr lang="fr-CA" sz="2000" dirty="0"/>
              <a:t> – </a:t>
            </a:r>
            <a:r>
              <a:rPr lang="fr-CA" sz="2000" dirty="0">
                <a:hlinkClick r:id="rId11"/>
              </a:rPr>
              <a:t>https://www.tarabrach.com/brief-meditation-5-minute/</a:t>
            </a:r>
            <a:r>
              <a:rPr lang="fr-CA" sz="2000" dirty="0"/>
              <a:t>  </a:t>
            </a:r>
          </a:p>
          <a:p>
            <a:pPr lvl="1">
              <a:spcBef>
                <a:spcPts val="0"/>
              </a:spcBef>
            </a:pPr>
            <a:r>
              <a:rPr lang="en-CA" sz="1200" dirty="0"/>
              <a:t>10 mins – </a:t>
            </a:r>
            <a:r>
              <a:rPr lang="en-CA" sz="1200" dirty="0">
                <a:hlinkClick r:id="rId12"/>
              </a:rPr>
              <a:t>https://soundcloud.com/breathworks-mindfulness/mindfulness-for-women-track-5-self-compassion-meditation</a:t>
            </a:r>
            <a:br>
              <a:rPr lang="en-CA" sz="1200" dirty="0"/>
            </a:br>
            <a:r>
              <a:rPr lang="en-CA" sz="1200" dirty="0"/>
              <a:t>10 mins – </a:t>
            </a:r>
            <a:r>
              <a:rPr lang="en-CA" sz="1200" dirty="0">
                <a:hlinkClick r:id="rId13"/>
              </a:rPr>
              <a:t>https://soundcloud.com/user-640851605/self-compassion-giving-and-receiving-meditation-10-minutes</a:t>
            </a:r>
            <a:r>
              <a:rPr lang="en-CA" sz="1200" dirty="0"/>
              <a:t>   </a:t>
            </a:r>
            <a:br>
              <a:rPr lang="en-CA" sz="1200" dirty="0"/>
            </a:br>
            <a:r>
              <a:rPr lang="en-CA" sz="1200" dirty="0"/>
              <a:t>15 mins – </a:t>
            </a:r>
            <a:r>
              <a:rPr lang="en-CA" sz="1200" dirty="0">
                <a:hlinkClick r:id="rId14"/>
              </a:rPr>
              <a:t>https://soundcloud.com/mindfullivingcoach/self-compassion-meditation</a:t>
            </a:r>
            <a:br>
              <a:rPr lang="en-CA" sz="1200" dirty="0"/>
            </a:br>
            <a:r>
              <a:rPr lang="en-CA" sz="1200" dirty="0"/>
              <a:t>15 mins – </a:t>
            </a:r>
            <a:r>
              <a:rPr lang="en-CA" sz="1200" dirty="0">
                <a:hlinkClick r:id="rId15"/>
              </a:rPr>
              <a:t>https://soundcloud.com/awakeningcompassion/awakening-compassion-class-4</a:t>
            </a:r>
            <a:r>
              <a:rPr lang="en-CA" sz="1200" dirty="0"/>
              <a:t>   </a:t>
            </a:r>
            <a:br>
              <a:rPr lang="en-CA" sz="1200" dirty="0"/>
            </a:br>
            <a:r>
              <a:rPr lang="en-CA" sz="1200" dirty="0"/>
              <a:t>20 mins – </a:t>
            </a:r>
            <a:r>
              <a:rPr lang="en-CA" sz="1200" dirty="0">
                <a:hlinkClick r:id="rId16"/>
              </a:rPr>
              <a:t>http://self-compassion.org/wp-content/uploads/meditations/LKM.self-compassion.MP3 </a:t>
            </a:r>
            <a:endParaRPr lang="en-CA" sz="1200" dirty="0"/>
          </a:p>
          <a:p>
            <a:pPr lvl="1">
              <a:spcBef>
                <a:spcPts val="0"/>
              </a:spcBef>
            </a:pPr>
            <a:r>
              <a:rPr lang="fr-CA" sz="1200" dirty="0">
                <a:solidFill>
                  <a:srgbClr val="FF0000"/>
                </a:solidFill>
              </a:rPr>
              <a:t>20 mins – Love </a:t>
            </a:r>
            <a:r>
              <a:rPr lang="fr-CA" sz="1200" dirty="0" err="1">
                <a:solidFill>
                  <a:srgbClr val="FF0000"/>
                </a:solidFill>
              </a:rPr>
              <a:t>yourself</a:t>
            </a:r>
            <a:r>
              <a:rPr lang="fr-CA" sz="1200" dirty="0">
                <a:solidFill>
                  <a:srgbClr val="FF0000"/>
                </a:solidFill>
              </a:rPr>
              <a:t> –</a:t>
            </a:r>
            <a:r>
              <a:rPr lang="fr-CA" sz="1200" dirty="0"/>
              <a:t> </a:t>
            </a:r>
            <a:r>
              <a:rPr lang="fr-CA" sz="1200" dirty="0">
                <a:hlinkClick r:id="rId17"/>
              </a:rPr>
              <a:t>https://www.tarabrach.com/meditation-loving-presence-2/</a:t>
            </a:r>
            <a:br>
              <a:rPr lang="fr-CA" sz="1200" dirty="0"/>
            </a:br>
            <a:endParaRPr lang="en-CA" sz="1200" dirty="0"/>
          </a:p>
          <a:p>
            <a:pPr marL="0" marR="0"/>
            <a:endParaRPr lang="fr-CA" sz="1800" noProof="0" dirty="0">
              <a:effectLst/>
              <a:latin typeface="Calibri" panose="020F0502020204030204" pitchFamily="34" charset="0"/>
              <a:ea typeface="Calibri" panose="020F0502020204030204" pitchFamily="34" charset="0"/>
            </a:endParaRPr>
          </a:p>
          <a:p>
            <a:endParaRPr lang="en-US"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17</a:t>
            </a:fld>
            <a:endParaRPr lang="en-US"/>
          </a:p>
        </p:txBody>
      </p:sp>
    </p:spTree>
    <p:extLst>
      <p:ext uri="{BB962C8B-B14F-4D97-AF65-F5344CB8AC3E}">
        <p14:creationId xmlns:p14="http://schemas.microsoft.com/office/powerpoint/2010/main" val="30808366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Alejandro</a:t>
            </a:r>
            <a:endParaRPr lang="en-US" dirty="0"/>
          </a:p>
          <a:p>
            <a:endParaRPr lang="en-US"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18</a:t>
            </a:fld>
            <a:endParaRPr lang="en-US"/>
          </a:p>
        </p:txBody>
      </p:sp>
    </p:spTree>
    <p:extLst>
      <p:ext uri="{BB962C8B-B14F-4D97-AF65-F5344CB8AC3E}">
        <p14:creationId xmlns:p14="http://schemas.microsoft.com/office/powerpoint/2010/main" val="38639222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Mel</a:t>
            </a:r>
          </a:p>
          <a:p>
            <a:endParaRPr lang="fr-CA" dirty="0"/>
          </a:p>
          <a:p>
            <a:r>
              <a:rPr lang="fr-CA" dirty="0"/>
              <a:t>Bonjour Et bienvenue à la 6</a:t>
            </a:r>
            <a:r>
              <a:rPr lang="fr-CA" baseline="30000" dirty="0"/>
              <a:t>e</a:t>
            </a:r>
            <a:r>
              <a:rPr lang="fr-CA" dirty="0"/>
              <a:t> séance !  </a:t>
            </a:r>
          </a:p>
          <a:p>
            <a:endParaRPr lang="fr-CA" dirty="0"/>
          </a:p>
          <a:p>
            <a:r>
              <a:rPr lang="fr-CA" dirty="0"/>
              <a:t>Merci d’être avec nous aujourd’hui. Et félicitation d’investir du temps pour vous dans le cheminement de programme de développement du leadership de changement en pleine-conscience.  </a:t>
            </a:r>
          </a:p>
          <a:p>
            <a:endParaRPr lang="fr-CA" dirty="0"/>
          </a:p>
          <a:p>
            <a:r>
              <a:rPr lang="fr-CA" dirty="0"/>
              <a:t>Je faciliterai la séance d’aujourd’hui avec mon collègue Alejandro.</a:t>
            </a:r>
          </a:p>
          <a:p>
            <a:endParaRPr lang="fr-CA" dirty="0"/>
          </a:p>
          <a:p>
            <a:r>
              <a:rPr lang="fr-CA" dirty="0"/>
              <a:t>Commençons notre réflexion avec quelques citations :</a:t>
            </a:r>
          </a:p>
          <a:p>
            <a:endParaRPr lang="fr-CA" dirty="0"/>
          </a:p>
          <a:p>
            <a:pPr marL="228600" indent="-228600">
              <a:buAutoNum type="arabicPeriod"/>
            </a:pPr>
            <a:r>
              <a:rPr lang="fr-CA" dirty="0"/>
              <a:t>Si tu transformes tes erreurs en leçons et tes peurs en courage, alors tout est réalisable.</a:t>
            </a:r>
          </a:p>
          <a:p>
            <a:pPr marL="228600" indent="-228600">
              <a:buAutoNum type="arabicPeriod"/>
            </a:pPr>
            <a:r>
              <a:rPr lang="fr-CA" dirty="0"/>
              <a:t>La vie est comme une montagne russe, il y a des hauts et des bas mais c’est toi qui décideras si tu cries ou si tu profites du voyage.</a:t>
            </a:r>
          </a:p>
          <a:p>
            <a:pPr marL="228600" indent="-228600">
              <a:buAutoNum type="arabicPeriod"/>
            </a:pPr>
            <a:r>
              <a:rPr lang="fr-CA" dirty="0"/>
              <a:t>Je ne suis pas mes pensée, ni mes émotions, ni mes perceptions sensorielles, ni mes expériences. Je ne suis pas le contenu de ma vie. Je suis la conscience. Je suis le Présent. Je Suis. </a:t>
            </a:r>
            <a:r>
              <a:rPr lang="fr-CA" i="1" dirty="0"/>
              <a:t>(Eckhart </a:t>
            </a:r>
            <a:r>
              <a:rPr lang="fr-CA" i="1" dirty="0" err="1"/>
              <a:t>Tolle</a:t>
            </a:r>
            <a:r>
              <a:rPr lang="fr-CA" i="1" dirty="0"/>
              <a:t>)</a:t>
            </a:r>
            <a:endParaRPr lang="fr-CA"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((Get ready with the following: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dirty="0">
                <a:hlinkClick r:id="rId3"/>
              </a:rPr>
              <a:t>https://upload.wikimedia.org/wikipedia/commons/4/4a/Location_of_Earth_(3x3-English_Annot-smaller).png</a:t>
            </a:r>
            <a:r>
              <a:rPr lang="fr-CA" dirty="0"/>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dirty="0">
                <a:solidFill>
                  <a:srgbClr val="0F0F0F"/>
                </a:solidFill>
                <a:effectLst/>
                <a:latin typeface="YouTube Sans"/>
              </a:rPr>
              <a:t>How Big Is a Nanometer?</a:t>
            </a:r>
            <a:r>
              <a:rPr lang="fr-CA" sz="1200" dirty="0"/>
              <a:t> - </a:t>
            </a:r>
            <a:r>
              <a:rPr lang="en-US" dirty="0"/>
              <a:t>CC in French </a:t>
            </a:r>
            <a:r>
              <a:rPr lang="fr-CA" sz="1200" dirty="0"/>
              <a:t>1.5 mins - https://www.youtube.com/watch?v=IC3AcItKc3U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2</a:t>
            </a:fld>
            <a:endParaRPr lang="en-US"/>
          </a:p>
        </p:txBody>
      </p:sp>
    </p:spTree>
    <p:extLst>
      <p:ext uri="{BB962C8B-B14F-4D97-AF65-F5344CB8AC3E}">
        <p14:creationId xmlns:p14="http://schemas.microsoft.com/office/powerpoint/2010/main" val="24154716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00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Mel</a:t>
            </a:r>
          </a:p>
          <a:p>
            <a:endParaRPr lang="fr-CA" dirty="0"/>
          </a:p>
          <a:p>
            <a:r>
              <a:rPr lang="fr-CA" dirty="0"/>
              <a:t>L’exercice de centrage aujourd’hui sera un petit peu différent mais le but est toujours de passer du «</a:t>
            </a:r>
            <a:r>
              <a:rPr lang="fr-CA" i="1" dirty="0"/>
              <a:t>faire</a:t>
            </a:r>
            <a:r>
              <a:rPr lang="fr-CA" dirty="0"/>
              <a:t>» à «</a:t>
            </a:r>
            <a:r>
              <a:rPr lang="fr-CA" i="1" dirty="0"/>
              <a:t>être</a:t>
            </a:r>
            <a:r>
              <a:rPr lang="fr-CA" dirty="0"/>
              <a:t>».</a:t>
            </a:r>
          </a:p>
          <a:p>
            <a:endParaRPr lang="fr-CA" dirty="0"/>
          </a:p>
          <a:p>
            <a:r>
              <a:rPr lang="fr-CA" dirty="0"/>
              <a:t>Pour que l’énergie circule bien à partir du haut de la tête tout au long de la colonne vertébrale, afin de maximiser l’efficacité de cet exercice, je vous suggère de vous asseoir avec le dos bien droit, détendez vos épaules, respirer profondément, fermer les yeux et recentrer-vous sur le moment présent. Certaines personnes mettent leurs mains sur leur cœur car elles trouvent que c’est aidant pour se centrer.</a:t>
            </a:r>
          </a:p>
          <a:p>
            <a:endParaRPr lang="fr-CA" dirty="0"/>
          </a:p>
          <a:p>
            <a:r>
              <a:rPr lang="fr-CA" dirty="0"/>
              <a:t>Optez pour la position de votre choix et détendez-vous confortablement. </a:t>
            </a:r>
          </a:p>
          <a:p>
            <a:endParaRPr lang="fr-CA" dirty="0"/>
          </a:p>
          <a:p>
            <a:r>
              <a:rPr lang="fr-CA" b="1" dirty="0"/>
              <a:t>Prenons 2 bonnes respirations en inspirant pour un compte de 4, garder la respiration pour 3 secondes et expirer en 5 secondes.</a:t>
            </a:r>
          </a:p>
          <a:p>
            <a:endParaRPr lang="fr-CA" dirty="0"/>
          </a:p>
          <a:p>
            <a:r>
              <a:rPr lang="fr-CA" dirty="0"/>
              <a:t>Concentrez-vous simplement</a:t>
            </a:r>
            <a:r>
              <a:rPr lang="fr-CA" baseline="0" dirty="0"/>
              <a:t> sur votre respiration</a:t>
            </a:r>
          </a:p>
          <a:p>
            <a:r>
              <a:rPr lang="fr-CA" baseline="0" dirty="0"/>
              <a:t>Répétez les phrases suivantes en silence dans vos pensées ou à voix haute si vous êtes dans un endroit qui vous permet de le faire :</a:t>
            </a:r>
          </a:p>
          <a:p>
            <a:endParaRPr lang="en-US" dirty="0"/>
          </a:p>
          <a:p>
            <a:pPr marL="742950" marR="0" lvl="1"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fr-CA" sz="2400" dirty="0"/>
              <a:t>Puis-je être en sécurité</a:t>
            </a:r>
          </a:p>
          <a:p>
            <a:pPr marL="742950" marR="0" lvl="1"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fr-CA" sz="2400" dirty="0"/>
              <a:t>Puis-je être en paix</a:t>
            </a:r>
          </a:p>
          <a:p>
            <a:pPr marL="742950" marR="0" lvl="1"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fr-CA" sz="2400" dirty="0"/>
              <a:t>Puis-je être indulgent(e) envers moi-même</a:t>
            </a:r>
          </a:p>
          <a:p>
            <a:pPr marL="742950" marR="0" lvl="1"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fr-CA" sz="2400" dirty="0"/>
              <a:t>Puis-je m’accepter tel que je suis</a:t>
            </a:r>
          </a:p>
          <a:p>
            <a:pPr marL="457200" marR="0" lvl="1"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endParaRPr lang="fr-CA" sz="2400" dirty="0"/>
          </a:p>
          <a:p>
            <a:pPr marL="742950" marR="0" lvl="1"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fr-CA" sz="2400" dirty="0"/>
              <a:t>Puis-je être en sécurité</a:t>
            </a:r>
          </a:p>
          <a:p>
            <a:pPr marL="742950" marR="0" lvl="1"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fr-CA" sz="2400" dirty="0"/>
              <a:t>Puis-je être en paix</a:t>
            </a:r>
          </a:p>
          <a:p>
            <a:pPr marL="742950" marR="0" lvl="1"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fr-CA" sz="2400" dirty="0"/>
              <a:t>Puis-je être indulgent(e) envers moi-même</a:t>
            </a:r>
          </a:p>
          <a:p>
            <a:pPr marL="742950" marR="0" lvl="1"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fr-CA" sz="2400" dirty="0"/>
              <a:t>Puis-je m’accepter tel que je suis</a:t>
            </a:r>
          </a:p>
          <a:p>
            <a:pPr marL="742950" lvl="1" indent="-285750">
              <a:spcBef>
                <a:spcPts val="600"/>
              </a:spcBef>
              <a:buFont typeface="Arial" panose="020B0604020202020204" pitchFamily="34" charset="0"/>
              <a:buChar char="•"/>
            </a:pPr>
            <a:endParaRPr lang="fr-CA" sz="2400" dirty="0"/>
          </a:p>
          <a:p>
            <a:pPr marL="742950" lvl="1" indent="-285750">
              <a:spcBef>
                <a:spcPts val="600"/>
              </a:spcBef>
              <a:buFont typeface="Arial" panose="020B0604020202020204" pitchFamily="34" charset="0"/>
              <a:buChar char="•"/>
            </a:pPr>
            <a:r>
              <a:rPr lang="fr-CA" sz="2400" dirty="0"/>
              <a:t>Puis-je être en sécurité </a:t>
            </a:r>
          </a:p>
          <a:p>
            <a:pPr marL="742950" marR="0" lvl="1"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fr-CA" sz="2400" dirty="0"/>
              <a:t>Puis-je être en paix</a:t>
            </a:r>
          </a:p>
          <a:p>
            <a:pPr marL="742950" marR="0" lvl="1"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fr-CA" sz="2400" dirty="0"/>
              <a:t>Puis-je être indulgent(e) envers moi-même</a:t>
            </a:r>
          </a:p>
          <a:p>
            <a:pPr marL="742950" marR="0" lvl="1"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fr-CA" sz="2400" dirty="0"/>
              <a:t>Puis-je m’accepter tel que je suis</a:t>
            </a:r>
          </a:p>
          <a:p>
            <a:pPr marL="457200" marR="0" lvl="1"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endParaRPr lang="fr-CA" sz="2400" dirty="0"/>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fr-CA" sz="2400" dirty="0"/>
              <a:t>Maintenant, tout doucement, vous allez ouvrir vos yeux, pour lentement revenir à notre séance…</a:t>
            </a:r>
          </a:p>
        </p:txBody>
      </p:sp>
      <p:sp>
        <p:nvSpPr>
          <p:cNvPr id="4" name="Slide Number Placeholder 3"/>
          <p:cNvSpPr>
            <a:spLocks noGrp="1"/>
          </p:cNvSpPr>
          <p:nvPr>
            <p:ph type="sldNum" sz="quarter" idx="10"/>
          </p:nvPr>
        </p:nvSpPr>
        <p:spPr/>
        <p:txBody>
          <a:bodyPr/>
          <a:lstStyle/>
          <a:p>
            <a:fld id="{C6C9EB95-B0B3-48AB-917D-E5E386E0913A}" type="slidenum">
              <a:rPr lang="en-US" smtClean="0"/>
              <a:pPr/>
              <a:t>3</a:t>
            </a:fld>
            <a:endParaRPr lang="en-US"/>
          </a:p>
        </p:txBody>
      </p:sp>
    </p:spTree>
    <p:extLst>
      <p:ext uri="{BB962C8B-B14F-4D97-AF65-F5344CB8AC3E}">
        <p14:creationId xmlns:p14="http://schemas.microsoft.com/office/powerpoint/2010/main" val="32175912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a:t>Mel</a:t>
            </a:r>
            <a:endParaRPr lang="en-CA" baseline="0" noProof="0" dirty="0"/>
          </a:p>
          <a:p>
            <a:pPr marL="0" indent="0">
              <a:buFont typeface="Arial" panose="020B0604020202020204" pitchFamily="34" charset="0"/>
              <a:buNone/>
            </a:pPr>
            <a:r>
              <a:rPr lang="fr-CA" i="1" baseline="0" noProof="0" dirty="0"/>
              <a:t>(Nous disposons d’environ 10 minutes)</a:t>
            </a:r>
          </a:p>
          <a:p>
            <a:pPr marL="0" indent="0">
              <a:buFont typeface="Arial" panose="020B0604020202020204" pitchFamily="34" charset="0"/>
              <a:buNone/>
            </a:pPr>
            <a:endParaRPr lang="fr-CA" baseline="0" noProof="0" dirty="0"/>
          </a:p>
          <a:p>
            <a:r>
              <a:rPr lang="fr-CA" noProof="0" dirty="0"/>
              <a:t>Comme à toutes les semaines, nous sommes rendus à la période d’échanges.  </a:t>
            </a:r>
          </a:p>
          <a:p>
            <a:r>
              <a:rPr lang="fr-CA" noProof="0" dirty="0"/>
              <a:t>Le micro est ouvert à ceux et celles qui souhaiteraient donner des commentaires, </a:t>
            </a:r>
          </a:p>
          <a:p>
            <a:r>
              <a:rPr lang="fr-CA" noProof="0" dirty="0"/>
              <a:t>poser des questions ou partager leurs expériences</a:t>
            </a:r>
            <a:r>
              <a:rPr lang="fr-CA" baseline="0" noProof="0" dirty="0"/>
              <a:t>. </a:t>
            </a:r>
          </a:p>
          <a:p>
            <a:r>
              <a:rPr lang="fr-CA" baseline="0" noProof="0" dirty="0"/>
              <a:t>Vous pouvez soit le faire en utilisant la fonction CHAT ou en levant la main.  </a:t>
            </a:r>
          </a:p>
          <a:p>
            <a:endParaRPr lang="en-CA" noProof="0" dirty="0"/>
          </a:p>
          <a:p>
            <a:r>
              <a:rPr lang="fr-CA" baseline="0" noProof="0" dirty="0"/>
              <a:t>Réfléchissez aux activités de la semaine dernière et à vos propres expériences, notamment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baseline="0" noProof="0" dirty="0"/>
              <a:t>Votre journal de gratitude</a:t>
            </a:r>
          </a:p>
          <a:p>
            <a:pPr marL="171450" indent="-171450">
              <a:buFont typeface="Arial" panose="020B0604020202020204" pitchFamily="34" charset="0"/>
              <a:buChar char="•"/>
            </a:pPr>
            <a:r>
              <a:rPr lang="fr-CA" baseline="0" noProof="0" dirty="0"/>
              <a:t>La respiration en pleine conscience ou l’analyse corporelle</a:t>
            </a:r>
          </a:p>
          <a:p>
            <a:pPr marL="171450" indent="-171450">
              <a:buFont typeface="Arial" panose="020B0604020202020204" pitchFamily="34" charset="0"/>
              <a:buChar char="•"/>
            </a:pPr>
            <a:r>
              <a:rPr lang="fr-CA" baseline="0" noProof="0" dirty="0"/>
              <a:t>Ou sur la matière que l’on a vue depuis le début</a:t>
            </a:r>
          </a:p>
        </p:txBody>
      </p:sp>
      <p:sp>
        <p:nvSpPr>
          <p:cNvPr id="4" name="Slide Number Placeholder 3"/>
          <p:cNvSpPr>
            <a:spLocks noGrp="1"/>
          </p:cNvSpPr>
          <p:nvPr>
            <p:ph type="sldNum" sz="quarter" idx="10"/>
          </p:nvPr>
        </p:nvSpPr>
        <p:spPr/>
        <p:txBody>
          <a:bodyPr/>
          <a:lstStyle/>
          <a:p>
            <a:fld id="{C6C9EB95-B0B3-48AB-917D-E5E386E0913A}" type="slidenum">
              <a:rPr lang="en-US" smtClean="0"/>
              <a:pPr/>
              <a:t>4</a:t>
            </a:fld>
            <a:endParaRPr lang="en-US"/>
          </a:p>
        </p:txBody>
      </p:sp>
    </p:spTree>
    <p:extLst>
      <p:ext uri="{BB962C8B-B14F-4D97-AF65-F5344CB8AC3E}">
        <p14:creationId xmlns:p14="http://schemas.microsoft.com/office/powerpoint/2010/main" val="24530017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Mel</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CA" dirty="0"/>
          </a:p>
          <a:p>
            <a:pPr defTabSz="912937">
              <a:defRPr/>
            </a:pPr>
            <a:endParaRPr lang="en-US" dirty="0"/>
          </a:p>
          <a:p>
            <a:pPr marL="0" marR="0" lvl="0" indent="0" algn="l" defTabSz="912937" rtl="0" eaLnBrk="1" fontAlgn="auto" latinLnBrk="0" hangingPunct="1">
              <a:lnSpc>
                <a:spcPct val="100000"/>
              </a:lnSpc>
              <a:spcBef>
                <a:spcPts val="0"/>
              </a:spcBef>
              <a:spcAft>
                <a:spcPts val="0"/>
              </a:spcAft>
              <a:buClrTx/>
              <a:buSzTx/>
              <a:buFontTx/>
              <a:buNone/>
              <a:tabLst/>
              <a:defRPr/>
            </a:pPr>
            <a:r>
              <a:rPr lang="fr-CA" sz="1200" dirty="0"/>
              <a:t>Les intentions de la séance d’aujourd’hui touchent la </a:t>
            </a:r>
            <a:r>
              <a:rPr lang="fr-CA" sz="1200" i="1" dirty="0"/>
              <a:t>Concentration</a:t>
            </a:r>
            <a:r>
              <a:rPr lang="fr-CA" sz="1200" dirty="0"/>
              <a:t>, la </a:t>
            </a:r>
            <a:r>
              <a:rPr lang="fr-CA" sz="1200" i="1" dirty="0"/>
              <a:t>Compassion</a:t>
            </a:r>
            <a:r>
              <a:rPr lang="fr-CA" sz="1200" dirty="0"/>
              <a:t>, la </a:t>
            </a:r>
            <a:r>
              <a:rPr lang="fr-CA" sz="1200" i="1" dirty="0"/>
              <a:t>Clarté</a:t>
            </a:r>
            <a:r>
              <a:rPr lang="fr-CA" sz="1200" dirty="0"/>
              <a:t> et la </a:t>
            </a:r>
            <a:r>
              <a:rPr lang="fr-CA" sz="1200" i="1" dirty="0"/>
              <a:t>Créativité</a:t>
            </a:r>
          </a:p>
          <a:p>
            <a:pPr defTabSz="912937">
              <a:defRPr/>
            </a:pPr>
            <a:endParaRPr lang="en-US" dirty="0"/>
          </a:p>
          <a:p>
            <a:pPr marL="228600" indent="-228600">
              <a:buFont typeface="+mj-lt"/>
              <a:buAutoNum type="arabicPeriod"/>
            </a:pPr>
            <a:r>
              <a:rPr lang="fr-CA" sz="1200" dirty="0"/>
              <a:t>Nous allons vous démontrer que </a:t>
            </a:r>
            <a:r>
              <a:rPr lang="fr-CA" sz="1200" b="1" i="1" dirty="0"/>
              <a:t>L’être humain est suffisant</a:t>
            </a:r>
          </a:p>
          <a:p>
            <a:pPr marL="228600" indent="-228600">
              <a:buFont typeface="+mj-lt"/>
              <a:buAutoNum type="arabicPeriod"/>
            </a:pPr>
            <a:r>
              <a:rPr lang="fr-CA" sz="1200" dirty="0"/>
              <a:t>Nous ferons un exercice d’alimentation consciente</a:t>
            </a:r>
          </a:p>
          <a:p>
            <a:pPr marL="228600" indent="-228600">
              <a:buFont typeface="+mj-lt"/>
              <a:buAutoNum type="arabicPeriod"/>
            </a:pPr>
            <a:r>
              <a:rPr lang="fr-CA" sz="1200" dirty="0"/>
              <a:t>Nous allons parler du Présent – de la Présence et de la Présence active</a:t>
            </a:r>
          </a:p>
          <a:p>
            <a:pPr marL="228600" indent="-228600">
              <a:buFont typeface="+mj-lt"/>
              <a:buAutoNum type="arabicPeriod"/>
            </a:pPr>
            <a:r>
              <a:rPr lang="fr-CA" sz="1200" dirty="0"/>
              <a:t>Un Exercice gagnant-gagnant-gagnant de pleine conscience</a:t>
            </a:r>
          </a:p>
          <a:p>
            <a:pPr marL="228600" indent="-228600">
              <a:buFont typeface="+mj-lt"/>
              <a:buAutoNum type="arabicPeriod"/>
            </a:pPr>
            <a:r>
              <a:rPr lang="fr-CA" sz="1200" dirty="0"/>
              <a:t>Et nous passerons en revue les choses à faire cette semaine</a:t>
            </a:r>
          </a:p>
          <a:p>
            <a:pPr marL="0" indent="0">
              <a:buFont typeface="+mj-lt"/>
              <a:buNone/>
            </a:pPr>
            <a:endParaRPr lang="en-US" sz="1200" dirty="0"/>
          </a:p>
          <a:p>
            <a:pPr marL="0" indent="0">
              <a:buFont typeface="+mj-lt"/>
              <a:buNone/>
            </a:pPr>
            <a:r>
              <a:rPr lang="en-US" sz="1200" b="1" dirty="0"/>
              <a:t>Rappel</a:t>
            </a:r>
            <a:r>
              <a:rPr lang="en-US" sz="1200" dirty="0"/>
              <a:t> : </a:t>
            </a:r>
            <a:r>
              <a:rPr lang="en-US" sz="1200" dirty="0" err="1"/>
              <a:t>Prennez</a:t>
            </a:r>
            <a:r>
              <a:rPr lang="en-US" sz="1200" dirty="0"/>
              <a:t> des notes </a:t>
            </a:r>
            <a:r>
              <a:rPr lang="en-US" sz="1200" dirty="0" err="1"/>
              <a:t>lors</a:t>
            </a:r>
            <a:r>
              <a:rPr lang="en-US" sz="1200" dirty="0"/>
              <a:t> de la séance pour </a:t>
            </a:r>
            <a:r>
              <a:rPr lang="en-US" sz="1200" dirty="0" err="1"/>
              <a:t>vos</a:t>
            </a:r>
            <a:r>
              <a:rPr lang="en-US" sz="1200" dirty="0"/>
              <a:t> discussions en sous-</a:t>
            </a:r>
            <a:r>
              <a:rPr lang="en-US" sz="1200" dirty="0" err="1"/>
              <a:t>groupes</a:t>
            </a:r>
            <a:endParaRPr lang="fr-CA" sz="1200"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5</a:t>
            </a:fld>
            <a:endParaRPr lang="en-US"/>
          </a:p>
        </p:txBody>
      </p:sp>
    </p:spTree>
    <p:extLst>
      <p:ext uri="{BB962C8B-B14F-4D97-AF65-F5344CB8AC3E}">
        <p14:creationId xmlns:p14="http://schemas.microsoft.com/office/powerpoint/2010/main" val="98088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Alejandro</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CA" dirty="0"/>
          </a:p>
          <a:p>
            <a:endParaRPr lang="fr-CA" dirty="0"/>
          </a:p>
          <a:p>
            <a:r>
              <a:rPr lang="fr-CA" dirty="0"/>
              <a:t>Passons maintenant à la partie ---- </a:t>
            </a:r>
            <a:r>
              <a:rPr lang="fr-CA" sz="1600" b="1" dirty="0"/>
              <a:t>l’être humain est suffisant – </a:t>
            </a:r>
          </a:p>
          <a:p>
            <a:endParaRPr lang="fr-CA" dirty="0"/>
          </a:p>
          <a:p>
            <a:r>
              <a:rPr lang="fr-CA" dirty="0"/>
              <a:t>On va vous montrer des images, rester avec moi, vous aller comprendre après pourquoi on vous parle de ça.</a:t>
            </a:r>
          </a:p>
          <a:p>
            <a:endParaRPr lang="fr-CA" dirty="0"/>
          </a:p>
          <a:p>
            <a:r>
              <a:rPr lang="fr-CA" dirty="0"/>
              <a:t>En tant qu’êtres humains, où sommes-nous? Pour expliquer cet énoncé, je vous invite à regarder l’image suivante.</a:t>
            </a:r>
          </a:p>
          <a:p>
            <a:endParaRPr lang="fr-CA" dirty="0"/>
          </a:p>
          <a:p>
            <a:r>
              <a:rPr lang="fr-CA" dirty="0"/>
              <a:t>Rappelons-nous que l’univers existe et que nous sommes infiniment petit.</a:t>
            </a:r>
          </a:p>
          <a:p>
            <a:endParaRPr lang="fr-CA" dirty="0"/>
          </a:p>
          <a:p>
            <a:r>
              <a:rPr lang="fr-CA" dirty="0"/>
              <a:t>Nous sommes un mystère, dans l’histoire de l’univers.  L’humanité représente si peu dans ce grand univers.</a:t>
            </a:r>
          </a:p>
          <a:p>
            <a:endParaRPr lang="fr-CA" dirty="0"/>
          </a:p>
          <a:p>
            <a:r>
              <a:rPr lang="fr-CA" dirty="0"/>
              <a:t>Ici sur l’image on aperçoit :</a:t>
            </a:r>
          </a:p>
          <a:p>
            <a:endParaRPr lang="fr-CA" dirty="0"/>
          </a:p>
          <a:p>
            <a:pPr marL="171450" indent="-171450">
              <a:buFont typeface="Arial" panose="020B0604020202020204" pitchFamily="34" charset="0"/>
              <a:buChar char="•"/>
            </a:pPr>
            <a:r>
              <a:rPr lang="fr-CA" dirty="0"/>
              <a:t>Les local </a:t>
            </a:r>
            <a:r>
              <a:rPr lang="fr-CA" dirty="0" err="1"/>
              <a:t>superclusters</a:t>
            </a:r>
            <a:r>
              <a:rPr lang="fr-CA" dirty="0"/>
              <a:t> </a:t>
            </a:r>
          </a:p>
          <a:p>
            <a:pPr marL="171450" indent="-171450">
              <a:buFont typeface="Arial" panose="020B0604020202020204" pitchFamily="34" charset="0"/>
              <a:buChar char="•"/>
            </a:pPr>
            <a:r>
              <a:rPr lang="fr-CA" dirty="0"/>
              <a:t>Ensuite les Laniakea </a:t>
            </a:r>
          </a:p>
          <a:p>
            <a:pPr marL="171450" indent="-171450">
              <a:buFont typeface="Arial" panose="020B0604020202020204" pitchFamily="34" charset="0"/>
              <a:buChar char="•"/>
            </a:pPr>
            <a:r>
              <a:rPr lang="fr-CA" dirty="0"/>
              <a:t>Ensuite le Groupe local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dirty="0"/>
              <a:t>La </a:t>
            </a:r>
            <a:r>
              <a:rPr lang="fr-FR" dirty="0"/>
              <a:t>Galaxie de la voie lactée (</a:t>
            </a:r>
            <a:r>
              <a:rPr lang="fr-CA" dirty="0" err="1"/>
              <a:t>Milky</a:t>
            </a:r>
            <a:r>
              <a:rPr lang="fr-CA" dirty="0"/>
              <a:t> </a:t>
            </a:r>
            <a:r>
              <a:rPr lang="fr-CA" dirty="0" err="1"/>
              <a:t>Way</a:t>
            </a:r>
            <a:r>
              <a:rPr lang="fr-CA" dirty="0"/>
              <a:t> Galaxy en anglais)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dirty="0"/>
              <a:t>Les étoiles les plus proches</a:t>
            </a:r>
          </a:p>
          <a:p>
            <a:pPr marL="171450" indent="-171450">
              <a:buFont typeface="Arial" panose="020B0604020202020204" pitchFamily="34" charset="0"/>
              <a:buChar char="•"/>
            </a:pPr>
            <a:r>
              <a:rPr lang="fr-FR" dirty="0"/>
              <a:t>Le système solaire extérieur</a:t>
            </a:r>
          </a:p>
          <a:p>
            <a:pPr marL="171450" indent="-171450">
              <a:buFont typeface="Arial" panose="020B0604020202020204" pitchFamily="34" charset="0"/>
              <a:buChar char="•"/>
            </a:pPr>
            <a:r>
              <a:rPr lang="fr-FR" dirty="0"/>
              <a:t>Le système solaire intérieur</a:t>
            </a:r>
          </a:p>
          <a:p>
            <a:pPr marL="171450" indent="-171450">
              <a:buFont typeface="Arial" panose="020B0604020202020204" pitchFamily="34" charset="0"/>
              <a:buChar char="•"/>
            </a:pPr>
            <a:r>
              <a:rPr lang="fr-CA" dirty="0"/>
              <a:t>Et la terre sur la quelle il y a les continents, pour nous plus précisément, nous sommes dans l’Amérique du Nord, au Canada, pour ma part en Ontario, à Ottawa, jusqu’à mon quartier et ma maison.</a:t>
            </a:r>
          </a:p>
          <a:p>
            <a:endParaRPr lang="en-US" dirty="0"/>
          </a:p>
          <a:p>
            <a:r>
              <a:rPr lang="fr-CA" dirty="0"/>
              <a:t>Je vais laisser l’image pendant quelques secondes pour que nous puissions bien la synthétiser.</a:t>
            </a:r>
          </a:p>
          <a:p>
            <a:endParaRPr lang="en-US" dirty="0"/>
          </a:p>
          <a:p>
            <a:r>
              <a:rPr lang="en-US" dirty="0" err="1"/>
              <a:t>Ressources</a:t>
            </a:r>
            <a:r>
              <a:rPr lang="en-US" dirty="0"/>
              <a:t> en </a:t>
            </a:r>
            <a:r>
              <a:rPr lang="en-US" dirty="0" err="1"/>
              <a:t>français</a:t>
            </a:r>
            <a:r>
              <a:rPr lang="en-US" dirty="0"/>
              <a:t>…</a:t>
            </a:r>
          </a:p>
          <a:p>
            <a:pPr marL="171450" indent="-171450">
              <a:buFont typeface="Arial" panose="020B0604020202020204" pitchFamily="34" charset="0"/>
              <a:buChar char="•"/>
            </a:pPr>
            <a:r>
              <a:rPr lang="en-US" dirty="0"/>
              <a:t>https://fr.wikipedia.org/wiki/Univers </a:t>
            </a:r>
          </a:p>
          <a:p>
            <a:pPr marL="171450" indent="-171450">
              <a:buFont typeface="Arial" panose="020B0604020202020204" pitchFamily="34" charset="0"/>
              <a:buChar char="•"/>
            </a:pPr>
            <a:r>
              <a:rPr lang="en-US" dirty="0"/>
              <a:t>https://upload.wikimedia.org/wikipedia/commons/3/3a/Observable_Universe_French_Annotations_for_wiki.png </a:t>
            </a:r>
          </a:p>
          <a:p>
            <a:pPr marL="171450" indent="-171450">
              <a:buFont typeface="Arial" panose="020B0604020202020204" pitchFamily="34" charset="0"/>
              <a:buChar char="•"/>
            </a:pPr>
            <a:r>
              <a:rPr lang="en-US" dirty="0"/>
              <a:t>https://fr.wikipedia.org/wiki/Univers#/media/Fichier:Observable_Universe_Logarithmic_Map_(horizontal_layout_french_annotations)_for_wikipedia.png</a:t>
            </a:r>
          </a:p>
          <a:p>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CA" dirty="0" err="1"/>
              <a:t>Ressources</a:t>
            </a:r>
            <a:r>
              <a:rPr lang="en-CA" dirty="0"/>
              <a:t> en </a:t>
            </a:r>
            <a:r>
              <a:rPr lang="en-CA" dirty="0" err="1"/>
              <a:t>anglais</a:t>
            </a:r>
            <a:r>
              <a:rPr lang="en-CA" dirty="0"/>
              <a: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dirty="0">
                <a:hlinkClick r:id="rId3"/>
              </a:rPr>
              <a:t>https://upload.wikimedia.org/wikipedia/commons/4/4a/Location_of_Earth_(3x3-English_Annot-smaller).png</a:t>
            </a:r>
            <a:r>
              <a:rPr lang="fr-CA" dirty="0"/>
              <a:t>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fr-CA" sz="120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fr-CA" sz="1200" u="sng"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fr-CA" sz="1200" u="sng" dirty="0"/>
          </a:p>
          <a:p>
            <a:endParaRPr lang="en-US"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6</a:t>
            </a:fld>
            <a:endParaRPr lang="en-US"/>
          </a:p>
        </p:txBody>
      </p:sp>
    </p:spTree>
    <p:extLst>
      <p:ext uri="{BB962C8B-B14F-4D97-AF65-F5344CB8AC3E}">
        <p14:creationId xmlns:p14="http://schemas.microsoft.com/office/powerpoint/2010/main" val="11754250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Alejandro</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CA" dirty="0"/>
          </a:p>
          <a:p>
            <a:pPr marL="0" marR="0" lvl="0" indent="0" algn="l" defTabSz="914400" rtl="0" eaLnBrk="1" fontAlgn="auto" latinLnBrk="0" hangingPunct="1">
              <a:lnSpc>
                <a:spcPct val="100000"/>
              </a:lnSpc>
              <a:spcBef>
                <a:spcPts val="0"/>
              </a:spcBef>
              <a:spcAft>
                <a:spcPts val="0"/>
              </a:spcAft>
              <a:buClrTx/>
              <a:buSzTx/>
              <a:buFontTx/>
              <a:buNone/>
              <a:tabLst/>
              <a:defRPr/>
            </a:pPr>
            <a:r>
              <a:rPr lang="fr-CA" dirty="0"/>
              <a:t>Sur cette image, nous continuons dans le même chemin du plus petit… nous adressons ici le nanomètre.</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CA" dirty="0"/>
          </a:p>
          <a:p>
            <a:pPr marL="0" marR="0" lvl="0" indent="0" algn="l" defTabSz="914400" rtl="0" eaLnBrk="1" fontAlgn="auto" latinLnBrk="0" hangingPunct="1">
              <a:lnSpc>
                <a:spcPct val="100000"/>
              </a:lnSpc>
              <a:spcBef>
                <a:spcPts val="0"/>
              </a:spcBef>
              <a:spcAft>
                <a:spcPts val="0"/>
              </a:spcAft>
              <a:buClrTx/>
              <a:buSzTx/>
              <a:buFontTx/>
              <a:buNone/>
              <a:tabLst/>
              <a:defRPr/>
            </a:pPr>
            <a:r>
              <a:rPr lang="fr-CA" dirty="0"/>
              <a:t>Nous avons en bas à gauche une balle de baseball de 10 nanomètres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fr-CA" dirty="0"/>
              <a:t>Au dessus, une f</a:t>
            </a:r>
            <a:r>
              <a:rPr lang="en-US" dirty="0" err="1"/>
              <a:t>ourmi</a:t>
            </a:r>
            <a:r>
              <a:rPr lang="en-US" dirty="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Puis</a:t>
            </a:r>
            <a:r>
              <a:rPr lang="en-US" dirty="0"/>
              <a:t> un </a:t>
            </a:r>
            <a:r>
              <a:rPr lang="en-US" dirty="0" err="1"/>
              <a:t>cheveu</a:t>
            </a:r>
            <a:r>
              <a:rPr lang="en-US" dirty="0"/>
              <a:t>, 100,000nm, des globules rouges, 10,000 nm</a:t>
            </a:r>
          </a:p>
          <a:p>
            <a:endParaRPr lang="en-US" dirty="0"/>
          </a:p>
          <a:p>
            <a:r>
              <a:rPr lang="en-US" dirty="0"/>
              <a:t>Des </a:t>
            </a:r>
            <a:r>
              <a:rPr lang="en-US" dirty="0" err="1"/>
              <a:t>bactéries</a:t>
            </a:r>
            <a:r>
              <a:rPr lang="en-US" dirty="0"/>
              <a:t>, 1,000 nm , des virus 100 nm, </a:t>
            </a:r>
            <a:r>
              <a:rPr lang="en-US" dirty="0" err="1"/>
              <a:t>l’AND</a:t>
            </a:r>
            <a:r>
              <a:rPr lang="en-US" dirty="0"/>
              <a:t>, 10nm</a:t>
            </a:r>
          </a:p>
          <a:p>
            <a:endParaRPr lang="en-US" dirty="0"/>
          </a:p>
          <a:p>
            <a:r>
              <a:rPr lang="en-US" dirty="0" err="1"/>
              <a:t>L’hémoglobine</a:t>
            </a:r>
            <a:r>
              <a:rPr lang="en-US" dirty="0"/>
              <a:t>, 5 nm, </a:t>
            </a:r>
            <a:r>
              <a:rPr lang="en-US" dirty="0" err="1"/>
              <a:t>une</a:t>
            </a:r>
            <a:r>
              <a:rPr lang="en-US" dirty="0"/>
              <a:t> molecule de </a:t>
            </a:r>
            <a:r>
              <a:rPr lang="en-US" dirty="0" err="1"/>
              <a:t>molécule</a:t>
            </a:r>
            <a:r>
              <a:rPr lang="en-US" dirty="0"/>
              <a:t> de glucose 1nm, un </a:t>
            </a:r>
            <a:r>
              <a:rPr lang="en-US" dirty="0" err="1"/>
              <a:t>atome</a:t>
            </a:r>
            <a:r>
              <a:rPr lang="en-US" dirty="0"/>
              <a:t> d’or </a:t>
            </a:r>
            <a:r>
              <a:rPr lang="en-US" dirty="0" err="1"/>
              <a:t>suivi</a:t>
            </a:r>
            <a:r>
              <a:rPr lang="en-US" dirty="0"/>
              <a:t> </a:t>
            </a:r>
            <a:r>
              <a:rPr lang="en-US" dirty="0" err="1"/>
              <a:t>d’une</a:t>
            </a:r>
            <a:r>
              <a:rPr lang="en-US" dirty="0"/>
              <a:t> molecule </a:t>
            </a:r>
            <a:r>
              <a:rPr lang="en-US" dirty="0" err="1"/>
              <a:t>d’eau</a:t>
            </a:r>
            <a:endParaRPr lang="en-US" dirty="0"/>
          </a:p>
          <a:p>
            <a:endParaRPr lang="fr-FR" dirty="0"/>
          </a:p>
          <a:p>
            <a:r>
              <a:rPr lang="fr-FR" dirty="0"/>
              <a:t>On a aussi des nanomatériaux comme le liposome, fullerène, dendrimère, nanotube de carbone, graphène</a:t>
            </a:r>
          </a:p>
          <a:p>
            <a:endParaRPr lang="fr-CA" dirty="0"/>
          </a:p>
          <a:p>
            <a:pPr marL="0" marR="0" lvl="0" indent="0" algn="l" defTabSz="914400" rtl="0" eaLnBrk="1" fontAlgn="auto" latinLnBrk="0" hangingPunct="1">
              <a:lnSpc>
                <a:spcPct val="100000"/>
              </a:lnSpc>
              <a:spcBef>
                <a:spcPts val="0"/>
              </a:spcBef>
              <a:spcAft>
                <a:spcPts val="0"/>
              </a:spcAft>
              <a:buClrTx/>
              <a:buSzTx/>
              <a:buFontTx/>
              <a:buNone/>
              <a:tabLst/>
              <a:defRPr/>
            </a:pPr>
            <a:r>
              <a:rPr lang="fr-CA" dirty="0"/>
              <a:t>Alejandro va maintenant mettre une vidéo de 2 mins en anglais avec des sous-titres en français</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CA" dirty="0"/>
          </a:p>
          <a:p>
            <a:pPr marL="0" marR="0" lvl="0" indent="0" algn="l" defTabSz="914400" rtl="0" eaLnBrk="1" fontAlgn="auto" latinLnBrk="0" hangingPunct="1">
              <a:lnSpc>
                <a:spcPct val="100000"/>
              </a:lnSpc>
              <a:spcBef>
                <a:spcPts val="0"/>
              </a:spcBef>
              <a:spcAft>
                <a:spcPts val="0"/>
              </a:spcAft>
              <a:buClrTx/>
              <a:buSzTx/>
              <a:buFontTx/>
              <a:buNone/>
              <a:tabLst/>
              <a:defRPr/>
            </a:pPr>
            <a:r>
              <a:rPr lang="fr-CA" dirty="0"/>
              <a:t>Ressources en anglais…</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CA" sz="1100" b="0" i="0" dirty="0">
                <a:solidFill>
                  <a:srgbClr val="0F0F0F"/>
                </a:solidFill>
                <a:effectLst/>
                <a:latin typeface="YouTube Sans"/>
              </a:rPr>
              <a:t>How Big Is a Nanometer? – 1:28 MINS - </a:t>
            </a:r>
            <a:r>
              <a:rPr lang="fr-CA" sz="1200" dirty="0">
                <a:hlinkClick r:id="rId3"/>
              </a:rPr>
              <a:t>https://www.youtube.com/watch?v=IC3AcItKc3U</a:t>
            </a:r>
            <a:r>
              <a:rPr lang="fr-CA" sz="1200" dirty="0"/>
              <a:t> </a:t>
            </a:r>
            <a:endParaRPr lang="en-US" sz="1200" dirty="0"/>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fr-CA" dirty="0"/>
              <a:t>Nano World – </a:t>
            </a:r>
            <a:r>
              <a:rPr lang="fr-CA" dirty="0" err="1"/>
              <a:t>What</a:t>
            </a:r>
            <a:r>
              <a:rPr lang="fr-CA" dirty="0"/>
              <a:t> </a:t>
            </a:r>
            <a:r>
              <a:rPr lang="fr-CA" dirty="0" err="1"/>
              <a:t>is</a:t>
            </a:r>
            <a:r>
              <a:rPr lang="fr-CA" dirty="0"/>
              <a:t> NANO – How </a:t>
            </a:r>
            <a:r>
              <a:rPr lang="fr-CA" dirty="0" err="1"/>
              <a:t>small</a:t>
            </a:r>
            <a:r>
              <a:rPr lang="fr-CA" dirty="0"/>
              <a:t> </a:t>
            </a:r>
            <a:r>
              <a:rPr lang="fr-CA" dirty="0" err="1"/>
              <a:t>is</a:t>
            </a:r>
            <a:r>
              <a:rPr lang="fr-CA" dirty="0"/>
              <a:t> Nano - 2 mins - </a:t>
            </a:r>
            <a:r>
              <a:rPr lang="fr-CA" sz="1200" dirty="0">
                <a:hlinkClick r:id="rId4"/>
              </a:rPr>
              <a:t>https://www.youtube.com/watch?v=EYzO9OcBxNg</a:t>
            </a:r>
            <a:r>
              <a:rPr lang="fr-CA" sz="1200" dirty="0"/>
              <a:t>  </a:t>
            </a:r>
          </a:p>
        </p:txBody>
      </p:sp>
      <p:sp>
        <p:nvSpPr>
          <p:cNvPr id="4" name="Slide Number Placeholder 3"/>
          <p:cNvSpPr>
            <a:spLocks noGrp="1"/>
          </p:cNvSpPr>
          <p:nvPr>
            <p:ph type="sldNum" sz="quarter" idx="10"/>
          </p:nvPr>
        </p:nvSpPr>
        <p:spPr/>
        <p:txBody>
          <a:bodyPr/>
          <a:lstStyle/>
          <a:p>
            <a:fld id="{C6C9EB95-B0B3-48AB-917D-E5E386E0913A}" type="slidenum">
              <a:rPr lang="en-US" smtClean="0"/>
              <a:pPr/>
              <a:t>7</a:t>
            </a:fld>
            <a:endParaRPr lang="en-US"/>
          </a:p>
        </p:txBody>
      </p:sp>
    </p:spTree>
    <p:extLst>
      <p:ext uri="{BB962C8B-B14F-4D97-AF65-F5344CB8AC3E}">
        <p14:creationId xmlns:p14="http://schemas.microsoft.com/office/powerpoint/2010/main" val="33922695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Alejandro</a:t>
            </a:r>
          </a:p>
          <a:p>
            <a:endParaRPr lang="fr-CA" dirty="0"/>
          </a:p>
          <a:p>
            <a:r>
              <a:rPr lang="fr-CA" dirty="0"/>
              <a:t>English, </a:t>
            </a:r>
            <a:r>
              <a:rPr lang="fr-CA" dirty="0" err="1"/>
              <a:t>with</a:t>
            </a:r>
            <a:r>
              <a:rPr lang="fr-CA" dirty="0"/>
              <a:t> CC en French!!</a:t>
            </a:r>
          </a:p>
          <a:p>
            <a:pPr marL="0" marR="0" lvl="0" indent="0" algn="l" defTabSz="914400" rtl="0" eaLnBrk="1" fontAlgn="auto" latinLnBrk="0" hangingPunct="1">
              <a:lnSpc>
                <a:spcPct val="100000"/>
              </a:lnSpc>
              <a:spcBef>
                <a:spcPts val="0"/>
              </a:spcBef>
              <a:spcAft>
                <a:spcPts val="0"/>
              </a:spcAft>
              <a:buClrTx/>
              <a:buSzTx/>
              <a:buFontTx/>
              <a:buNone/>
              <a:tabLst/>
              <a:defRPr/>
            </a:pPr>
            <a:r>
              <a:rPr lang="fr-CA" sz="1200" dirty="0"/>
              <a:t>https://www.youtube.com/watch?v=IC3AcItKc3U </a:t>
            </a:r>
          </a:p>
          <a:p>
            <a:endParaRPr lang="en-US" dirty="0"/>
          </a:p>
        </p:txBody>
      </p:sp>
      <p:sp>
        <p:nvSpPr>
          <p:cNvPr id="4" name="Slide Number Placeholder 3"/>
          <p:cNvSpPr>
            <a:spLocks noGrp="1"/>
          </p:cNvSpPr>
          <p:nvPr>
            <p:ph type="sldNum" sz="quarter" idx="5"/>
          </p:nvPr>
        </p:nvSpPr>
        <p:spPr/>
        <p:txBody>
          <a:bodyPr/>
          <a:lstStyle/>
          <a:p>
            <a:fld id="{C6C9EB95-B0B3-48AB-917D-E5E386E0913A}" type="slidenum">
              <a:rPr lang="en-US" smtClean="0"/>
              <a:pPr/>
              <a:t>8</a:t>
            </a:fld>
            <a:endParaRPr lang="en-US"/>
          </a:p>
        </p:txBody>
      </p:sp>
    </p:spTree>
    <p:extLst>
      <p:ext uri="{BB962C8B-B14F-4D97-AF65-F5344CB8AC3E}">
        <p14:creationId xmlns:p14="http://schemas.microsoft.com/office/powerpoint/2010/main" val="30728388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Alejandro</a:t>
            </a:r>
            <a:endParaRPr lang="fr-CA"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fr-CA" dirty="0"/>
          </a:p>
          <a:p>
            <a:pPr marL="0" marR="0" lvl="0" indent="0" algn="l" defTabSz="914400" rtl="0" eaLnBrk="1" fontAlgn="auto" latinLnBrk="0" hangingPunct="1">
              <a:lnSpc>
                <a:spcPct val="100000"/>
              </a:lnSpc>
              <a:spcBef>
                <a:spcPts val="0"/>
              </a:spcBef>
              <a:spcAft>
                <a:spcPts val="0"/>
              </a:spcAft>
              <a:buClrTx/>
              <a:buSzTx/>
              <a:buFontTx/>
              <a:buNone/>
              <a:tabLst/>
              <a:defRPr/>
            </a:pPr>
            <a:r>
              <a:rPr lang="fr-CA" dirty="0"/>
              <a:t>Qu’est-ce que l’univers entier et le nanomonde ont à voir avec le programme de pleine conscience?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fr-CA" dirty="0"/>
              <a:t>Eh bien, cela a à voir avec l’être, notre côté humain, contrairement au faire.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fr-CA" dirty="0"/>
              <a:t>(cliquer)</a:t>
            </a:r>
          </a:p>
          <a:p>
            <a:pPr marL="0" marR="0" lvl="0" indent="0" algn="l" defTabSz="914400" rtl="0" eaLnBrk="1" fontAlgn="auto" latinLnBrk="0" hangingPunct="1">
              <a:lnSpc>
                <a:spcPct val="100000"/>
              </a:lnSpc>
              <a:spcBef>
                <a:spcPts val="0"/>
              </a:spcBef>
              <a:spcAft>
                <a:spcPts val="0"/>
              </a:spcAft>
              <a:buClrTx/>
              <a:buSzTx/>
              <a:buFontTx/>
              <a:buNone/>
              <a:tabLst/>
              <a:defRPr/>
            </a:pPr>
            <a:r>
              <a:rPr lang="fr-CA" dirty="0"/>
              <a:t>Sur cette diapositive, en bas, on voit une ligne horizontale, représentant l’espace, le temps et les êtres.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fr-CA" dirty="0"/>
              <a:t>(cliquer)</a:t>
            </a:r>
          </a:p>
          <a:p>
            <a:pPr marL="0" marR="0" lvl="0" indent="0" algn="l" defTabSz="914400" rtl="0" eaLnBrk="1" fontAlgn="auto" latinLnBrk="0" hangingPunct="1">
              <a:lnSpc>
                <a:spcPct val="100000"/>
              </a:lnSpc>
              <a:spcBef>
                <a:spcPts val="0"/>
              </a:spcBef>
              <a:spcAft>
                <a:spcPts val="0"/>
              </a:spcAft>
              <a:buClrTx/>
              <a:buSzTx/>
              <a:buFontTx/>
              <a:buNone/>
              <a:tabLst/>
              <a:defRPr/>
            </a:pPr>
            <a:r>
              <a:rPr lang="fr-CA" dirty="0"/>
              <a:t>Maintenant, il y a un petit point, représentant pour nous représenter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fr-CA" dirty="0"/>
              <a:t>(cliquer)</a:t>
            </a:r>
          </a:p>
          <a:p>
            <a:pPr marL="0" marR="0" lvl="0" indent="0" algn="l" defTabSz="914400" rtl="0" eaLnBrk="1" fontAlgn="auto" latinLnBrk="0" hangingPunct="1">
              <a:lnSpc>
                <a:spcPct val="100000"/>
              </a:lnSpc>
              <a:spcBef>
                <a:spcPts val="0"/>
              </a:spcBef>
              <a:spcAft>
                <a:spcPts val="0"/>
              </a:spcAft>
              <a:buClrTx/>
              <a:buSzTx/>
              <a:buFontTx/>
              <a:buNone/>
              <a:tabLst/>
              <a:defRPr/>
            </a:pPr>
            <a:r>
              <a:rPr lang="fr-CA" dirty="0"/>
              <a:t>Et tout cet espace représente tout ce que nous avons vu dans les deux dernières diapositives, l’univers, le nanomonde et tout ce qui se trouve entre les deux.</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fr-CA" dirty="0"/>
              <a:t>(cliquer)</a:t>
            </a:r>
          </a:p>
          <a:p>
            <a:pPr marL="0" marR="0" lvl="0" indent="0" algn="l" defTabSz="914400" rtl="0" eaLnBrk="1" fontAlgn="auto" latinLnBrk="0" hangingPunct="1">
              <a:lnSpc>
                <a:spcPct val="100000"/>
              </a:lnSpc>
              <a:spcBef>
                <a:spcPts val="0"/>
              </a:spcBef>
              <a:spcAft>
                <a:spcPts val="0"/>
              </a:spcAft>
              <a:buClrTx/>
              <a:buSzTx/>
              <a:buFontTx/>
              <a:buNone/>
              <a:tabLst/>
              <a:defRPr/>
            </a:pPr>
            <a:r>
              <a:rPr lang="fr-CA" dirty="0"/>
              <a:t>Le message clé ici est que le fait d’être est suffisant.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fontAlgn="auto">
              <a:spcBef>
                <a:spcPts val="0"/>
              </a:spcBef>
              <a:spcAft>
                <a:spcPts val="0"/>
              </a:spcAft>
              <a:defRPr/>
            </a:pPr>
            <a:r>
              <a:rPr lang="fr-CA" dirty="0">
                <a:latin typeface="+mn-lt"/>
                <a:cs typeface="+mn-cs"/>
              </a:rPr>
              <a:t>Qui je suis, c’est le moi idéal, c’est</a:t>
            </a:r>
            <a:r>
              <a:rPr lang="fr-CA" dirty="0"/>
              <a:t> suffisant et c’est bien ainsi!</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fr-CA" dirty="0"/>
              <a:t>On a pris un petit détour pour vous démonter que nous sommes uniques, et important même si nous sommes infiniment petit dans l’univers dans lequel nous faisons partie.  Il y a beaucoup plus grand que nous mais il y a aussi infiniment plus petit que nous.  Nous faisons partie d’un tout!</a:t>
            </a:r>
          </a:p>
          <a:p>
            <a:endParaRPr lang="en-CA"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9</a:t>
            </a:fld>
            <a:endParaRPr lang="en-US"/>
          </a:p>
        </p:txBody>
      </p:sp>
    </p:spTree>
    <p:extLst>
      <p:ext uri="{BB962C8B-B14F-4D97-AF65-F5344CB8AC3E}">
        <p14:creationId xmlns:p14="http://schemas.microsoft.com/office/powerpoint/2010/main" val="616959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C9CC0C47-33F6-9454-5D10-E66BEDE3E638}"/>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83044" y="1315144"/>
            <a:ext cx="6777912" cy="1223023"/>
          </a:xfrm>
          <a:prstGeom prst="rect">
            <a:avLst/>
          </a:prstGeom>
          <a:noFill/>
          <a:extLst>
            <a:ext uri="{909E8E84-426E-40DD-AFC4-6F175D3DCCD1}">
              <a14:hiddenFill xmlns:a14="http://schemas.microsoft.com/office/drawing/2010/main">
                <a:solidFill>
                  <a:srgbClr val="FFFFFF"/>
                </a:solidFill>
              </a14:hiddenFill>
            </a:ext>
          </a:extLst>
        </p:spPr>
      </p:pic>
      <p:sp>
        <p:nvSpPr>
          <p:cNvPr id="3" name="Title 1">
            <a:extLst>
              <a:ext uri="{FF2B5EF4-FFF2-40B4-BE49-F238E27FC236}">
                <a16:creationId xmlns:a16="http://schemas.microsoft.com/office/drawing/2014/main" id="{15FD7234-5F4B-9D12-E2A4-3A52538375D4}"/>
              </a:ext>
            </a:extLst>
          </p:cNvPr>
          <p:cNvSpPr>
            <a:spLocks noGrp="1"/>
          </p:cNvSpPr>
          <p:nvPr>
            <p:ph type="ctrTitle"/>
          </p:nvPr>
        </p:nvSpPr>
        <p:spPr>
          <a:xfrm>
            <a:off x="685800" y="2971800"/>
            <a:ext cx="7772400" cy="1470025"/>
          </a:xfrm>
        </p:spPr>
        <p:txBody>
          <a:bodyPr/>
          <a:lstStyle/>
          <a:p>
            <a:r>
              <a:rPr lang="en-US"/>
              <a:t>Click to edit Master title style</a:t>
            </a:r>
            <a:endParaRPr lang="en-CA"/>
          </a:p>
        </p:txBody>
      </p:sp>
      <p:sp>
        <p:nvSpPr>
          <p:cNvPr id="4" name="Subtitle 2">
            <a:extLst>
              <a:ext uri="{FF2B5EF4-FFF2-40B4-BE49-F238E27FC236}">
                <a16:creationId xmlns:a16="http://schemas.microsoft.com/office/drawing/2014/main" id="{1D4CBADA-8710-E1E7-4CDB-422E6E340BAC}"/>
              </a:ext>
            </a:extLst>
          </p:cNvPr>
          <p:cNvSpPr>
            <a:spLocks noGrp="1"/>
          </p:cNvSpPr>
          <p:nvPr>
            <p:ph type="subTitle" idx="1"/>
          </p:nvPr>
        </p:nvSpPr>
        <p:spPr>
          <a:xfrm>
            <a:off x="1371600" y="4737033"/>
            <a:ext cx="6400800" cy="1369736"/>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CA"/>
          </a:p>
        </p:txBody>
      </p:sp>
      <p:sp>
        <p:nvSpPr>
          <p:cNvPr id="5" name="Footer Placeholder 4">
            <a:extLst>
              <a:ext uri="{FF2B5EF4-FFF2-40B4-BE49-F238E27FC236}">
                <a16:creationId xmlns:a16="http://schemas.microsoft.com/office/drawing/2014/main" id="{27B9522B-D5C2-9526-D218-F6E0FAA07EFA}"/>
              </a:ext>
            </a:extLst>
          </p:cNvPr>
          <p:cNvSpPr>
            <a:spLocks noGrp="1"/>
          </p:cNvSpPr>
          <p:nvPr>
            <p:ph type="ftr" sz="quarter" idx="11"/>
          </p:nvPr>
        </p:nvSpPr>
        <p:spPr>
          <a:xfrm>
            <a:off x="3124200" y="6356350"/>
            <a:ext cx="2895600" cy="365125"/>
          </a:xfrm>
        </p:spPr>
        <p:txBody>
          <a:bodyPr/>
          <a:lstStyle/>
          <a:p>
            <a:endParaRPr lang="en-CA"/>
          </a:p>
        </p:txBody>
      </p:sp>
      <p:pic>
        <p:nvPicPr>
          <p:cNvPr id="6" name="Picture 5" descr="govt-of-canada-logo – IISD Experimental Lakes Area">
            <a:extLst>
              <a:ext uri="{FF2B5EF4-FFF2-40B4-BE49-F238E27FC236}">
                <a16:creationId xmlns:a16="http://schemas.microsoft.com/office/drawing/2014/main" id="{CAED8A3B-4EAC-CFD9-B91C-1C87CEF2B931}"/>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15399" y="112494"/>
            <a:ext cx="2987824" cy="32938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8" descr="Federal - Data and Statistics: Canada - Research Guides at University ...">
            <a:extLst>
              <a:ext uri="{FF2B5EF4-FFF2-40B4-BE49-F238E27FC236}">
                <a16:creationId xmlns:a16="http://schemas.microsoft.com/office/drawing/2014/main" id="{9197DD33-813F-28C6-CC41-64E5251B311A}"/>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7581729" y="71296"/>
            <a:ext cx="1375792" cy="327467"/>
          </a:xfrm>
          <a:prstGeom prst="rect">
            <a:avLst/>
          </a:prstGeom>
          <a:noFill/>
          <a:extLst>
            <a:ext uri="{909E8E84-426E-40DD-AFC4-6F175D3DCCD1}">
              <a14:hiddenFill xmlns:a14="http://schemas.microsoft.com/office/drawing/2010/main">
                <a:solidFill>
                  <a:srgbClr val="FFFFFF"/>
                </a:solidFill>
              </a14:hiddenFill>
            </a:ext>
          </a:extLst>
        </p:spPr>
      </p:pic>
      <p:sp>
        <p:nvSpPr>
          <p:cNvPr id="8" name="Date Placeholder 3">
            <a:extLst>
              <a:ext uri="{FF2B5EF4-FFF2-40B4-BE49-F238E27FC236}">
                <a16:creationId xmlns:a16="http://schemas.microsoft.com/office/drawing/2014/main" id="{8905C4C0-BD86-7AF7-DF69-F57D5AD09C29}"/>
              </a:ext>
            </a:extLst>
          </p:cNvPr>
          <p:cNvSpPr>
            <a:spLocks noGrp="1"/>
          </p:cNvSpPr>
          <p:nvPr>
            <p:ph type="dt" sz="half" idx="10"/>
          </p:nvPr>
        </p:nvSpPr>
        <p:spPr>
          <a:xfrm>
            <a:off x="685800" y="6356350"/>
            <a:ext cx="1905000" cy="365125"/>
          </a:xfrm>
        </p:spPr>
        <p:txBody>
          <a:bodyPr/>
          <a:lstStyle/>
          <a:p>
            <a:fld id="{7E62ADF1-26B7-4236-810D-3BE94D1543A2}" type="datetime1">
              <a:rPr lang="en-CA" smtClean="0"/>
              <a:pPr/>
              <a:t>2025-11-13</a:t>
            </a:fld>
            <a:endParaRPr lang="en-CA"/>
          </a:p>
        </p:txBody>
      </p:sp>
      <p:sp>
        <p:nvSpPr>
          <p:cNvPr id="15" name="Rectangle 14">
            <a:extLst>
              <a:ext uri="{FF2B5EF4-FFF2-40B4-BE49-F238E27FC236}">
                <a16:creationId xmlns:a16="http://schemas.microsoft.com/office/drawing/2014/main" id="{6675D2A2-6F54-3F79-BFBE-A12B63B3EE38}"/>
              </a:ext>
            </a:extLst>
          </p:cNvPr>
          <p:cNvSpPr/>
          <p:nvPr userDrawn="1"/>
        </p:nvSpPr>
        <p:spPr>
          <a:xfrm>
            <a:off x="8291210" y="6146460"/>
            <a:ext cx="650776" cy="64024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9340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A421FE31-11E8-4F47-A2E8-B6F31F0A43B3}" type="datetime1">
              <a:rPr lang="en-CA" smtClean="0"/>
              <a:pPr/>
              <a:t>2025-11-13</a:t>
            </a:fld>
            <a:endParaRPr lang="en-CA"/>
          </a:p>
        </p:txBody>
      </p:sp>
      <p:sp>
        <p:nvSpPr>
          <p:cNvPr id="5" name="Footer Placeholder 4"/>
          <p:cNvSpPr>
            <a:spLocks noGrp="1"/>
          </p:cNvSpPr>
          <p:nvPr>
            <p:ph type="ftr" sz="quarter" idx="11"/>
          </p:nvPr>
        </p:nvSpPr>
        <p:spPr/>
        <p:txBody>
          <a:bodyPr/>
          <a:lstStyle/>
          <a:p>
            <a:endParaRPr lang="en-CA"/>
          </a:p>
        </p:txBody>
      </p:sp>
    </p:spTree>
    <p:extLst>
      <p:ext uri="{BB962C8B-B14F-4D97-AF65-F5344CB8AC3E}">
        <p14:creationId xmlns:p14="http://schemas.microsoft.com/office/powerpoint/2010/main" val="28806368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7FBC9CEC-BF8A-4951-913D-9E334DCEB460}" type="datetime1">
              <a:rPr lang="en-CA" smtClean="0"/>
              <a:pPr/>
              <a:t>2025-11-13</a:t>
            </a:fld>
            <a:endParaRPr lang="en-CA"/>
          </a:p>
        </p:txBody>
      </p:sp>
      <p:sp>
        <p:nvSpPr>
          <p:cNvPr id="5" name="Footer Placeholder 4"/>
          <p:cNvSpPr>
            <a:spLocks noGrp="1"/>
          </p:cNvSpPr>
          <p:nvPr>
            <p:ph type="ftr" sz="quarter" idx="11"/>
          </p:nvPr>
        </p:nvSpPr>
        <p:spPr/>
        <p:txBody>
          <a:bodyPr/>
          <a:lstStyle/>
          <a:p>
            <a:endParaRPr lang="en-CA"/>
          </a:p>
        </p:txBody>
      </p:sp>
    </p:spTree>
    <p:extLst>
      <p:ext uri="{BB962C8B-B14F-4D97-AF65-F5344CB8AC3E}">
        <p14:creationId xmlns:p14="http://schemas.microsoft.com/office/powerpoint/2010/main" val="14303720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dirty="0"/>
              <a:t>Click to edit Master title style</a:t>
            </a:r>
            <a:endParaRPr lang="en-CA"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B3FFD2E5-3B4C-457C-A707-CAECF53851F3}" type="datetime1">
              <a:rPr lang="en-CA" smtClean="0"/>
              <a:pPr/>
              <a:t>2025-11-13</a:t>
            </a:fld>
            <a:endParaRPr lang="en-CA"/>
          </a:p>
        </p:txBody>
      </p:sp>
      <p:sp>
        <p:nvSpPr>
          <p:cNvPr id="5" name="Footer Placeholder 4"/>
          <p:cNvSpPr>
            <a:spLocks noGrp="1"/>
          </p:cNvSpPr>
          <p:nvPr>
            <p:ph type="ftr" sz="quarter" idx="11"/>
          </p:nvPr>
        </p:nvSpPr>
        <p:spPr/>
        <p:txBody>
          <a:bodyPr/>
          <a:lstStyle/>
          <a:p>
            <a:endParaRPr lang="en-CA"/>
          </a:p>
        </p:txBody>
      </p:sp>
    </p:spTree>
    <p:extLst>
      <p:ext uri="{BB962C8B-B14F-4D97-AF65-F5344CB8AC3E}">
        <p14:creationId xmlns:p14="http://schemas.microsoft.com/office/powerpoint/2010/main" val="19895909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1D4E487-5F17-4CB7-912A-9AE0C105173B}" type="datetime1">
              <a:rPr lang="en-CA" smtClean="0"/>
              <a:pPr/>
              <a:t>2025-11-13</a:t>
            </a:fld>
            <a:endParaRPr lang="en-CA"/>
          </a:p>
        </p:txBody>
      </p:sp>
      <p:sp>
        <p:nvSpPr>
          <p:cNvPr id="5" name="Footer Placeholder 4"/>
          <p:cNvSpPr>
            <a:spLocks noGrp="1"/>
          </p:cNvSpPr>
          <p:nvPr>
            <p:ph type="ftr" sz="quarter" idx="11"/>
          </p:nvPr>
        </p:nvSpPr>
        <p:spPr/>
        <p:txBody>
          <a:bodyPr/>
          <a:lstStyle/>
          <a:p>
            <a:endParaRPr lang="en-CA"/>
          </a:p>
        </p:txBody>
      </p:sp>
    </p:spTree>
    <p:extLst>
      <p:ext uri="{BB962C8B-B14F-4D97-AF65-F5344CB8AC3E}">
        <p14:creationId xmlns:p14="http://schemas.microsoft.com/office/powerpoint/2010/main" val="42822641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p:cNvSpPr>
            <a:spLocks noGrp="1"/>
          </p:cNvSpPr>
          <p:nvPr>
            <p:ph type="dt" sz="half" idx="10"/>
          </p:nvPr>
        </p:nvSpPr>
        <p:spPr/>
        <p:txBody>
          <a:bodyPr/>
          <a:lstStyle/>
          <a:p>
            <a:fld id="{AF143A4D-778D-4E1D-8883-D0D147E0B0A6}" type="datetime1">
              <a:rPr lang="en-CA" smtClean="0"/>
              <a:pPr/>
              <a:t>2025-11-13</a:t>
            </a:fld>
            <a:endParaRPr lang="en-CA"/>
          </a:p>
        </p:txBody>
      </p:sp>
      <p:sp>
        <p:nvSpPr>
          <p:cNvPr id="6" name="Footer Placeholder 5"/>
          <p:cNvSpPr>
            <a:spLocks noGrp="1"/>
          </p:cNvSpPr>
          <p:nvPr>
            <p:ph type="ftr" sz="quarter" idx="11"/>
          </p:nvPr>
        </p:nvSpPr>
        <p:spPr/>
        <p:txBody>
          <a:bodyPr/>
          <a:lstStyle/>
          <a:p>
            <a:endParaRPr lang="en-CA"/>
          </a:p>
        </p:txBody>
      </p:sp>
    </p:spTree>
    <p:extLst>
      <p:ext uri="{BB962C8B-B14F-4D97-AF65-F5344CB8AC3E}">
        <p14:creationId xmlns:p14="http://schemas.microsoft.com/office/powerpoint/2010/main" val="39315575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p:cNvSpPr>
            <a:spLocks noGrp="1"/>
          </p:cNvSpPr>
          <p:nvPr>
            <p:ph type="dt" sz="half" idx="10"/>
          </p:nvPr>
        </p:nvSpPr>
        <p:spPr/>
        <p:txBody>
          <a:bodyPr/>
          <a:lstStyle/>
          <a:p>
            <a:fld id="{9C267D0B-A901-438E-8482-72801AF4A095}" type="datetime1">
              <a:rPr lang="en-CA" smtClean="0"/>
              <a:pPr/>
              <a:t>2025-11-13</a:t>
            </a:fld>
            <a:endParaRPr lang="en-CA"/>
          </a:p>
        </p:txBody>
      </p:sp>
      <p:sp>
        <p:nvSpPr>
          <p:cNvPr id="8" name="Footer Placeholder 7"/>
          <p:cNvSpPr>
            <a:spLocks noGrp="1"/>
          </p:cNvSpPr>
          <p:nvPr>
            <p:ph type="ftr" sz="quarter" idx="11"/>
          </p:nvPr>
        </p:nvSpPr>
        <p:spPr/>
        <p:txBody>
          <a:bodyPr/>
          <a:lstStyle/>
          <a:p>
            <a:endParaRPr lang="en-CA"/>
          </a:p>
        </p:txBody>
      </p:sp>
    </p:spTree>
    <p:extLst>
      <p:ext uri="{BB962C8B-B14F-4D97-AF65-F5344CB8AC3E}">
        <p14:creationId xmlns:p14="http://schemas.microsoft.com/office/powerpoint/2010/main" val="35744724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Date Placeholder 2"/>
          <p:cNvSpPr>
            <a:spLocks noGrp="1"/>
          </p:cNvSpPr>
          <p:nvPr>
            <p:ph type="dt" sz="half" idx="10"/>
          </p:nvPr>
        </p:nvSpPr>
        <p:spPr/>
        <p:txBody>
          <a:bodyPr/>
          <a:lstStyle/>
          <a:p>
            <a:fld id="{D0E5C0E1-7BC3-43D9-A476-473612BD87C5}" type="datetime1">
              <a:rPr lang="en-CA" smtClean="0"/>
              <a:pPr/>
              <a:t>2025-11-13</a:t>
            </a:fld>
            <a:endParaRPr lang="en-CA"/>
          </a:p>
        </p:txBody>
      </p:sp>
      <p:sp>
        <p:nvSpPr>
          <p:cNvPr id="4" name="Footer Placeholder 3"/>
          <p:cNvSpPr>
            <a:spLocks noGrp="1"/>
          </p:cNvSpPr>
          <p:nvPr>
            <p:ph type="ftr" sz="quarter" idx="11"/>
          </p:nvPr>
        </p:nvSpPr>
        <p:spPr/>
        <p:txBody>
          <a:bodyPr/>
          <a:lstStyle/>
          <a:p>
            <a:endParaRPr lang="en-CA"/>
          </a:p>
        </p:txBody>
      </p:sp>
    </p:spTree>
    <p:extLst>
      <p:ext uri="{BB962C8B-B14F-4D97-AF65-F5344CB8AC3E}">
        <p14:creationId xmlns:p14="http://schemas.microsoft.com/office/powerpoint/2010/main" val="29292722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4C3E6A-3AA7-449B-A4A2-121D55690F32}" type="datetime1">
              <a:rPr lang="en-CA" smtClean="0"/>
              <a:pPr/>
              <a:t>2025-11-13</a:t>
            </a:fld>
            <a:endParaRPr lang="en-CA"/>
          </a:p>
        </p:txBody>
      </p:sp>
      <p:sp>
        <p:nvSpPr>
          <p:cNvPr id="3" name="Footer Placeholder 2"/>
          <p:cNvSpPr>
            <a:spLocks noGrp="1"/>
          </p:cNvSpPr>
          <p:nvPr>
            <p:ph type="ftr" sz="quarter" idx="11"/>
          </p:nvPr>
        </p:nvSpPr>
        <p:spPr/>
        <p:txBody>
          <a:bodyPr/>
          <a:lstStyle/>
          <a:p>
            <a:endParaRPr lang="en-CA"/>
          </a:p>
        </p:txBody>
      </p:sp>
    </p:spTree>
    <p:extLst>
      <p:ext uri="{BB962C8B-B14F-4D97-AF65-F5344CB8AC3E}">
        <p14:creationId xmlns:p14="http://schemas.microsoft.com/office/powerpoint/2010/main" val="26741912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9AA3DD4-242B-4C82-87D1-4C31A6A8B16E}" type="datetime1">
              <a:rPr lang="en-CA" smtClean="0"/>
              <a:pPr/>
              <a:t>2025-11-13</a:t>
            </a:fld>
            <a:endParaRPr lang="en-CA"/>
          </a:p>
        </p:txBody>
      </p:sp>
      <p:sp>
        <p:nvSpPr>
          <p:cNvPr id="6" name="Footer Placeholder 5"/>
          <p:cNvSpPr>
            <a:spLocks noGrp="1"/>
          </p:cNvSpPr>
          <p:nvPr>
            <p:ph type="ftr" sz="quarter" idx="11"/>
          </p:nvPr>
        </p:nvSpPr>
        <p:spPr/>
        <p:txBody>
          <a:bodyPr/>
          <a:lstStyle/>
          <a:p>
            <a:endParaRPr lang="en-CA"/>
          </a:p>
        </p:txBody>
      </p:sp>
    </p:spTree>
    <p:extLst>
      <p:ext uri="{BB962C8B-B14F-4D97-AF65-F5344CB8AC3E}">
        <p14:creationId xmlns:p14="http://schemas.microsoft.com/office/powerpoint/2010/main" val="35985865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478C86D-D389-4592-B37B-4CE098C00C2C}" type="datetime1">
              <a:rPr lang="en-CA" smtClean="0"/>
              <a:pPr/>
              <a:t>2025-11-13</a:t>
            </a:fld>
            <a:endParaRPr lang="en-CA"/>
          </a:p>
        </p:txBody>
      </p:sp>
      <p:sp>
        <p:nvSpPr>
          <p:cNvPr id="6" name="Footer Placeholder 5"/>
          <p:cNvSpPr>
            <a:spLocks noGrp="1"/>
          </p:cNvSpPr>
          <p:nvPr>
            <p:ph type="ftr" sz="quarter" idx="11"/>
          </p:nvPr>
        </p:nvSpPr>
        <p:spPr/>
        <p:txBody>
          <a:bodyPr/>
          <a:lstStyle/>
          <a:p>
            <a:endParaRPr lang="en-CA"/>
          </a:p>
        </p:txBody>
      </p:sp>
    </p:spTree>
    <p:extLst>
      <p:ext uri="{BB962C8B-B14F-4D97-AF65-F5344CB8AC3E}">
        <p14:creationId xmlns:p14="http://schemas.microsoft.com/office/powerpoint/2010/main" val="23662042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98CA5E-6F31-4EF9-827C-C6C4D70B9823}" type="datetime1">
              <a:rPr lang="en-CA" smtClean="0"/>
              <a:pPr/>
              <a:t>2025-11-13</a:t>
            </a:fld>
            <a:endParaRPr lang="en-C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pic>
        <p:nvPicPr>
          <p:cNvPr id="9" name="Picture 4"/>
          <p:cNvPicPr>
            <a:picLocks noChangeAspect="1" noChangeArrowheads="1"/>
          </p:cNvPicPr>
          <p:nvPr userDrawn="1"/>
        </p:nvPicPr>
        <p:blipFill>
          <a:blip r:embed="rId13" cstate="print">
            <a:clrChange>
              <a:clrFrom>
                <a:srgbClr val="FFFFFF"/>
              </a:clrFrom>
              <a:clrTo>
                <a:srgbClr val="FFFFFF">
                  <a:alpha val="0"/>
                </a:srgbClr>
              </a:clrTo>
            </a:clrChange>
          </a:blip>
          <a:srcRect/>
          <a:stretch>
            <a:fillRect/>
          </a:stretch>
        </p:blipFill>
        <p:spPr bwMode="auto">
          <a:xfrm rot="242689">
            <a:off x="8320093" y="6394593"/>
            <a:ext cx="414615" cy="404664"/>
          </a:xfrm>
          <a:prstGeom prst="rect">
            <a:avLst/>
          </a:prstGeom>
          <a:noFill/>
          <a:ln w="9525">
            <a:noFill/>
            <a:miter lim="800000"/>
            <a:headEnd/>
            <a:tailEnd/>
          </a:ln>
        </p:spPr>
      </p:pic>
      <p:sp>
        <p:nvSpPr>
          <p:cNvPr id="8" name="Slide Number Placeholder 3"/>
          <p:cNvSpPr txBox="1">
            <a:spLocks/>
          </p:cNvSpPr>
          <p:nvPr userDrawn="1"/>
        </p:nvSpPr>
        <p:spPr>
          <a:xfrm>
            <a:off x="8388424" y="6448251"/>
            <a:ext cx="36004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28FF02D-F5A3-0648-9CBB-623166A3287F}" type="slidenum">
              <a:rPr lang="en-US" sz="1100" smtClean="0"/>
              <a:pPr/>
              <a:t>‹#›</a:t>
            </a:fld>
            <a:endParaRPr lang="en-US" dirty="0"/>
          </a:p>
        </p:txBody>
      </p:sp>
      <p:sp>
        <p:nvSpPr>
          <p:cNvPr id="7" name="TextBox 6">
            <a:extLst>
              <a:ext uri="{FF2B5EF4-FFF2-40B4-BE49-F238E27FC236}">
                <a16:creationId xmlns:a16="http://schemas.microsoft.com/office/drawing/2014/main" id="{49021799-61DC-DF56-C2C1-CE7B7DA30BDC}"/>
              </a:ext>
            </a:extLst>
          </p:cNvPr>
          <p:cNvSpPr txBox="1"/>
          <p:nvPr userDrawn="1">
            <p:extLst>
              <p:ext uri="{1162E1C5-73C7-4A58-AE30-91384D911F3F}">
                <p184:classification xmlns:p184="http://schemas.microsoft.com/office/powerpoint/2018/4/main" val="hdr"/>
              </p:ext>
            </p:extLst>
          </p:nvPr>
        </p:nvSpPr>
        <p:spPr>
          <a:xfrm>
            <a:off x="7726363" y="63500"/>
            <a:ext cx="1954212" cy="152400"/>
          </a:xfrm>
          <a:prstGeom prst="rect">
            <a:avLst/>
          </a:prstGeom>
        </p:spPr>
        <p:txBody>
          <a:bodyPr horzOverflow="overflow" lIns="0" tIns="0" rIns="0" bIns="0">
            <a:spAutoFit/>
          </a:bodyPr>
          <a:lstStyle/>
          <a:p>
            <a:pPr algn="l"/>
            <a:r>
              <a:rPr lang="fr-CA" sz="1000">
                <a:solidFill>
                  <a:srgbClr val="000000">
                    <a:alpha val="50000"/>
                  </a:srgbClr>
                </a:solidFill>
                <a:latin typeface="Calibri" panose="020F0502020204030204" pitchFamily="34" charset="0"/>
                <a:ea typeface="Calibri" panose="020F0502020204030204" pitchFamily="34" charset="0"/>
                <a:cs typeface="Calibri" panose="020F0502020204030204" pitchFamily="34" charset="0"/>
              </a:rPr>
              <a:t>Non classifié - Unclassified                    </a:t>
            </a:r>
          </a:p>
        </p:txBody>
      </p:sp>
    </p:spTree>
    <p:extLst>
      <p:ext uri="{BB962C8B-B14F-4D97-AF65-F5344CB8AC3E}">
        <p14:creationId xmlns:p14="http://schemas.microsoft.com/office/powerpoint/2010/main" val="2632219367"/>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8" Type="http://schemas.openxmlformats.org/officeDocument/2006/relationships/image" Target="../media/image10.wmf"/><Relationship Id="rId3" Type="http://schemas.openxmlformats.org/officeDocument/2006/relationships/tags" Target="../tags/tag37.xml"/><Relationship Id="rId7" Type="http://schemas.openxmlformats.org/officeDocument/2006/relationships/image" Target="../media/image9.wmf"/><Relationship Id="rId2" Type="http://schemas.openxmlformats.org/officeDocument/2006/relationships/tags" Target="../tags/tag36.xml"/><Relationship Id="rId1" Type="http://schemas.openxmlformats.org/officeDocument/2006/relationships/tags" Target="../tags/tag35.xml"/><Relationship Id="rId6" Type="http://schemas.openxmlformats.org/officeDocument/2006/relationships/image" Target="../media/image8.wmf"/><Relationship Id="rId5" Type="http://schemas.openxmlformats.org/officeDocument/2006/relationships/notesSlide" Target="../notesSlides/notesSlide10.xml"/><Relationship Id="rId10" Type="http://schemas.openxmlformats.org/officeDocument/2006/relationships/image" Target="../media/image45.png"/><Relationship Id="rId4" Type="http://schemas.openxmlformats.org/officeDocument/2006/relationships/slideLayout" Target="../slideLayouts/slideLayout2.xml"/><Relationship Id="rId9" Type="http://schemas.openxmlformats.org/officeDocument/2006/relationships/image" Target="../media/image11.wmf"/></Relationships>
</file>

<file path=ppt/slides/_rels/slide11.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hyperlink" Target="https://www.shutterbite.com/blog/mindful-eating-the-complete-beginners-guide" TargetMode="External"/></Relationships>
</file>

<file path=ppt/slides/_rels/slide12.xml.rels><?xml version="1.0" encoding="UTF-8" standalone="yes"?>
<Relationships xmlns="http://schemas.openxmlformats.org/package/2006/relationships"><Relationship Id="rId8" Type="http://schemas.openxmlformats.org/officeDocument/2006/relationships/tags" Target="../tags/tag45.xml"/><Relationship Id="rId13" Type="http://schemas.openxmlformats.org/officeDocument/2006/relationships/image" Target="../media/image47.jpeg"/><Relationship Id="rId3" Type="http://schemas.openxmlformats.org/officeDocument/2006/relationships/tags" Target="../tags/tag40.xml"/><Relationship Id="rId7" Type="http://schemas.openxmlformats.org/officeDocument/2006/relationships/tags" Target="../tags/tag44.xml"/><Relationship Id="rId12" Type="http://schemas.openxmlformats.org/officeDocument/2006/relationships/notesSlide" Target="../notesSlides/notesSlide12.xml"/><Relationship Id="rId2" Type="http://schemas.openxmlformats.org/officeDocument/2006/relationships/tags" Target="../tags/tag39.xml"/><Relationship Id="rId1" Type="http://schemas.openxmlformats.org/officeDocument/2006/relationships/tags" Target="../tags/tag38.xml"/><Relationship Id="rId6" Type="http://schemas.openxmlformats.org/officeDocument/2006/relationships/tags" Target="../tags/tag43.xml"/><Relationship Id="rId11" Type="http://schemas.openxmlformats.org/officeDocument/2006/relationships/slideLayout" Target="../slideLayouts/slideLayout2.xml"/><Relationship Id="rId5" Type="http://schemas.openxmlformats.org/officeDocument/2006/relationships/tags" Target="../tags/tag42.xml"/><Relationship Id="rId15" Type="http://schemas.openxmlformats.org/officeDocument/2006/relationships/image" Target="../media/image49.png"/><Relationship Id="rId10" Type="http://schemas.openxmlformats.org/officeDocument/2006/relationships/tags" Target="../tags/tag47.xml"/><Relationship Id="rId4" Type="http://schemas.openxmlformats.org/officeDocument/2006/relationships/tags" Target="../tags/tag41.xml"/><Relationship Id="rId9" Type="http://schemas.openxmlformats.org/officeDocument/2006/relationships/tags" Target="../tags/tag46.xml"/><Relationship Id="rId14" Type="http://schemas.openxmlformats.org/officeDocument/2006/relationships/image" Target="../media/image48.png"/></Relationships>
</file>

<file path=ppt/slides/_rels/slide13.xml.rels><?xml version="1.0" encoding="UTF-8" standalone="yes"?>
<Relationships xmlns="http://schemas.openxmlformats.org/package/2006/relationships"><Relationship Id="rId8" Type="http://schemas.openxmlformats.org/officeDocument/2006/relationships/notesSlide" Target="../notesSlides/notesSlide13.xml"/><Relationship Id="rId3" Type="http://schemas.openxmlformats.org/officeDocument/2006/relationships/tags" Target="../tags/tag50.xml"/><Relationship Id="rId7" Type="http://schemas.openxmlformats.org/officeDocument/2006/relationships/slideLayout" Target="../slideLayouts/slideLayout2.xml"/><Relationship Id="rId2" Type="http://schemas.openxmlformats.org/officeDocument/2006/relationships/tags" Target="../tags/tag49.xml"/><Relationship Id="rId1" Type="http://schemas.openxmlformats.org/officeDocument/2006/relationships/tags" Target="../tags/tag48.xml"/><Relationship Id="rId6" Type="http://schemas.openxmlformats.org/officeDocument/2006/relationships/tags" Target="../tags/tag53.xml"/><Relationship Id="rId5" Type="http://schemas.openxmlformats.org/officeDocument/2006/relationships/tags" Target="../tags/tag52.xml"/><Relationship Id="rId10" Type="http://schemas.openxmlformats.org/officeDocument/2006/relationships/image" Target="../media/image50.png"/><Relationship Id="rId4" Type="http://schemas.openxmlformats.org/officeDocument/2006/relationships/tags" Target="../tags/tag51.xml"/><Relationship Id="rId9" Type="http://schemas.openxmlformats.org/officeDocument/2006/relationships/hyperlink" Target="https://www.presencing.com/theoryu" TargetMode="External"/></Relationships>
</file>

<file path=ppt/slides/_rels/slide14.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tags" Target="../tags/tag56.xml"/><Relationship Id="rId7" Type="http://schemas.openxmlformats.org/officeDocument/2006/relationships/notesSlide" Target="../notesSlides/notesSlide14.xml"/><Relationship Id="rId2" Type="http://schemas.openxmlformats.org/officeDocument/2006/relationships/tags" Target="../tags/tag55.xml"/><Relationship Id="rId1" Type="http://schemas.openxmlformats.org/officeDocument/2006/relationships/tags" Target="../tags/tag54.xml"/><Relationship Id="rId6" Type="http://schemas.openxmlformats.org/officeDocument/2006/relationships/slideLayout" Target="../slideLayouts/slideLayout2.xml"/><Relationship Id="rId5" Type="http://schemas.openxmlformats.org/officeDocument/2006/relationships/tags" Target="../tags/tag58.xml"/><Relationship Id="rId4" Type="http://schemas.openxmlformats.org/officeDocument/2006/relationships/tags" Target="../tags/tag57.xml"/><Relationship Id="rId9" Type="http://schemas.openxmlformats.org/officeDocument/2006/relationships/hyperlink" Target="https://www.presencing.org/aboutus/spt" TargetMode="External"/></Relationships>
</file>

<file path=ppt/slides/_rels/slide15.xml.rels><?xml version="1.0" encoding="UTF-8" standalone="yes"?>
<Relationships xmlns="http://schemas.openxmlformats.org/package/2006/relationships"><Relationship Id="rId3" Type="http://schemas.openxmlformats.org/officeDocument/2006/relationships/tags" Target="../tags/tag61.xml"/><Relationship Id="rId2" Type="http://schemas.openxmlformats.org/officeDocument/2006/relationships/tags" Target="../tags/tag60.xml"/><Relationship Id="rId1" Type="http://schemas.openxmlformats.org/officeDocument/2006/relationships/tags" Target="../tags/tag59.xml"/><Relationship Id="rId6" Type="http://schemas.openxmlformats.org/officeDocument/2006/relationships/image" Target="../media/image52.png"/><Relationship Id="rId5" Type="http://schemas.openxmlformats.org/officeDocument/2006/relationships/notesSlide" Target="../notesSlides/notesSlide15.xml"/><Relationship Id="rId4"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slideLayout" Target="../slideLayouts/slideLayout2.xml"/><Relationship Id="rId13" Type="http://schemas.openxmlformats.org/officeDocument/2006/relationships/image" Target="../media/image49.png"/><Relationship Id="rId3" Type="http://schemas.openxmlformats.org/officeDocument/2006/relationships/tags" Target="../tags/tag64.xml"/><Relationship Id="rId7" Type="http://schemas.openxmlformats.org/officeDocument/2006/relationships/tags" Target="../tags/tag68.xml"/><Relationship Id="rId12" Type="http://schemas.openxmlformats.org/officeDocument/2006/relationships/image" Target="../media/image48.png"/><Relationship Id="rId2" Type="http://schemas.openxmlformats.org/officeDocument/2006/relationships/tags" Target="../tags/tag63.xml"/><Relationship Id="rId1" Type="http://schemas.openxmlformats.org/officeDocument/2006/relationships/tags" Target="../tags/tag62.xml"/><Relationship Id="rId6" Type="http://schemas.openxmlformats.org/officeDocument/2006/relationships/tags" Target="../tags/tag67.xml"/><Relationship Id="rId11" Type="http://schemas.openxmlformats.org/officeDocument/2006/relationships/image" Target="../media/image53.png"/><Relationship Id="rId5" Type="http://schemas.openxmlformats.org/officeDocument/2006/relationships/tags" Target="../tags/tag66.xml"/><Relationship Id="rId15" Type="http://schemas.openxmlformats.org/officeDocument/2006/relationships/image" Target="../media/image44.png"/><Relationship Id="rId10" Type="http://schemas.openxmlformats.org/officeDocument/2006/relationships/image" Target="../media/image16.jpg"/><Relationship Id="rId4" Type="http://schemas.openxmlformats.org/officeDocument/2006/relationships/tags" Target="../tags/tag65.xml"/><Relationship Id="rId9" Type="http://schemas.openxmlformats.org/officeDocument/2006/relationships/notesSlide" Target="../notesSlides/notesSlide16.xml"/><Relationship Id="rId14" Type="http://schemas.openxmlformats.org/officeDocument/2006/relationships/image" Target="../media/image52.png"/></Relationships>
</file>

<file path=ppt/slides/_rels/slide17.xml.rels><?xml version="1.0" encoding="UTF-8" standalone="yes"?>
<Relationships xmlns="http://schemas.openxmlformats.org/package/2006/relationships"><Relationship Id="rId8" Type="http://schemas.openxmlformats.org/officeDocument/2006/relationships/image" Target="../media/image56.png"/><Relationship Id="rId3" Type="http://schemas.openxmlformats.org/officeDocument/2006/relationships/tags" Target="../tags/tag71.xml"/><Relationship Id="rId7" Type="http://schemas.openxmlformats.org/officeDocument/2006/relationships/image" Target="../media/image55.jpeg"/><Relationship Id="rId2" Type="http://schemas.openxmlformats.org/officeDocument/2006/relationships/tags" Target="../tags/tag70.xml"/><Relationship Id="rId1" Type="http://schemas.openxmlformats.org/officeDocument/2006/relationships/tags" Target="../tags/tag69.xml"/><Relationship Id="rId6" Type="http://schemas.openxmlformats.org/officeDocument/2006/relationships/image" Target="../media/image54.jpeg"/><Relationship Id="rId11" Type="http://schemas.openxmlformats.org/officeDocument/2006/relationships/image" Target="../media/image19.png"/><Relationship Id="rId5" Type="http://schemas.openxmlformats.org/officeDocument/2006/relationships/notesSlide" Target="../notesSlides/notesSlide17.xml"/><Relationship Id="rId10" Type="http://schemas.openxmlformats.org/officeDocument/2006/relationships/image" Target="../media/image58.png"/><Relationship Id="rId4" Type="http://schemas.openxmlformats.org/officeDocument/2006/relationships/slideLayout" Target="../slideLayouts/slideLayout2.xml"/><Relationship Id="rId9" Type="http://schemas.openxmlformats.org/officeDocument/2006/relationships/image" Target="../media/image57.png"/></Relationships>
</file>

<file path=ppt/slides/_rels/slide18.xml.rels><?xml version="1.0" encoding="UTF-8" standalone="yes"?>
<Relationships xmlns="http://schemas.openxmlformats.org/package/2006/relationships"><Relationship Id="rId3" Type="http://schemas.openxmlformats.org/officeDocument/2006/relationships/tags" Target="../tags/tag74.xml"/><Relationship Id="rId7" Type="http://schemas.openxmlformats.org/officeDocument/2006/relationships/image" Target="../media/image60.png"/><Relationship Id="rId2" Type="http://schemas.openxmlformats.org/officeDocument/2006/relationships/tags" Target="../tags/tag73.xml"/><Relationship Id="rId1" Type="http://schemas.openxmlformats.org/officeDocument/2006/relationships/tags" Target="../tags/tag72.xml"/><Relationship Id="rId6" Type="http://schemas.openxmlformats.org/officeDocument/2006/relationships/image" Target="../media/image59.png"/><Relationship Id="rId5" Type="http://schemas.openxmlformats.org/officeDocument/2006/relationships/notesSlide" Target="../notesSlides/notesSlide18.xml"/><Relationship Id="rId4"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8.wmf"/><Relationship Id="rId3" Type="http://schemas.openxmlformats.org/officeDocument/2006/relationships/slideLayout" Target="../slideLayouts/slideLayout2.xml"/><Relationship Id="rId7" Type="http://schemas.openxmlformats.org/officeDocument/2006/relationships/image" Target="../media/image7.png"/><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image" Target="../media/image6.png"/><Relationship Id="rId11" Type="http://schemas.openxmlformats.org/officeDocument/2006/relationships/image" Target="../media/image11.wmf"/><Relationship Id="rId5" Type="http://schemas.openxmlformats.org/officeDocument/2006/relationships/image" Target="../media/image5.png"/><Relationship Id="rId10" Type="http://schemas.openxmlformats.org/officeDocument/2006/relationships/image" Target="../media/image10.wmf"/><Relationship Id="rId4" Type="http://schemas.openxmlformats.org/officeDocument/2006/relationships/notesSlide" Target="../notesSlides/notesSlide2.xml"/><Relationship Id="rId9" Type="http://schemas.openxmlformats.org/officeDocument/2006/relationships/image" Target="../media/image9.wmf"/></Relationships>
</file>

<file path=ppt/slides/_rels/slide3.xml.rels><?xml version="1.0" encoding="UTF-8" standalone="yes"?>
<Relationships xmlns="http://schemas.openxmlformats.org/package/2006/relationships"><Relationship Id="rId8" Type="http://schemas.openxmlformats.org/officeDocument/2006/relationships/image" Target="../media/image13.gif"/><Relationship Id="rId3" Type="http://schemas.openxmlformats.org/officeDocument/2006/relationships/tags" Target="../tags/tag6.xml"/><Relationship Id="rId7" Type="http://schemas.microsoft.com/office/2007/relationships/hdphoto" Target="../media/hdphoto1.wdp"/><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image" Target="../media/image12.png"/><Relationship Id="rId5" Type="http://schemas.openxmlformats.org/officeDocument/2006/relationships/notesSlide" Target="../notesSlides/notesSlide3.xml"/><Relationship Id="rId10" Type="http://schemas.openxmlformats.org/officeDocument/2006/relationships/image" Target="../media/image15.jpg"/><Relationship Id="rId4" Type="http://schemas.openxmlformats.org/officeDocument/2006/relationships/slideLayout" Target="../slideLayouts/slideLayout2.xml"/><Relationship Id="rId9" Type="http://schemas.openxmlformats.org/officeDocument/2006/relationships/image" Target="../media/image14.png"/></Relationships>
</file>

<file path=ppt/slides/_rels/slide4.xml.rels><?xml version="1.0" encoding="UTF-8" standalone="yes"?>
<Relationships xmlns="http://schemas.openxmlformats.org/package/2006/relationships"><Relationship Id="rId13" Type="http://schemas.openxmlformats.org/officeDocument/2006/relationships/tags" Target="../tags/tag19.xml"/><Relationship Id="rId18" Type="http://schemas.openxmlformats.org/officeDocument/2006/relationships/tags" Target="../tags/tag24.xml"/><Relationship Id="rId26" Type="http://schemas.openxmlformats.org/officeDocument/2006/relationships/image" Target="../media/image20.png"/><Relationship Id="rId39" Type="http://schemas.openxmlformats.org/officeDocument/2006/relationships/image" Target="../media/image32.png"/><Relationship Id="rId21" Type="http://schemas.openxmlformats.org/officeDocument/2006/relationships/image" Target="../media/image16.jpg"/><Relationship Id="rId34" Type="http://schemas.openxmlformats.org/officeDocument/2006/relationships/image" Target="../media/image28.png"/><Relationship Id="rId42" Type="http://schemas.openxmlformats.org/officeDocument/2006/relationships/image" Target="../media/image35.png"/><Relationship Id="rId7" Type="http://schemas.openxmlformats.org/officeDocument/2006/relationships/tags" Target="../tags/tag13.xml"/><Relationship Id="rId2" Type="http://schemas.openxmlformats.org/officeDocument/2006/relationships/tags" Target="../tags/tag8.xml"/><Relationship Id="rId16" Type="http://schemas.openxmlformats.org/officeDocument/2006/relationships/tags" Target="../tags/tag22.xml"/><Relationship Id="rId20" Type="http://schemas.openxmlformats.org/officeDocument/2006/relationships/notesSlide" Target="../notesSlides/notesSlide4.xml"/><Relationship Id="rId29" Type="http://schemas.openxmlformats.org/officeDocument/2006/relationships/image" Target="../media/image23.jpeg"/><Relationship Id="rId41" Type="http://schemas.openxmlformats.org/officeDocument/2006/relationships/image" Target="../media/image34.png"/><Relationship Id="rId1" Type="http://schemas.openxmlformats.org/officeDocument/2006/relationships/tags" Target="../tags/tag7.xml"/><Relationship Id="rId6" Type="http://schemas.openxmlformats.org/officeDocument/2006/relationships/tags" Target="../tags/tag12.xml"/><Relationship Id="rId11" Type="http://schemas.openxmlformats.org/officeDocument/2006/relationships/tags" Target="../tags/tag17.xml"/><Relationship Id="rId24" Type="http://schemas.openxmlformats.org/officeDocument/2006/relationships/image" Target="../media/image19.png"/><Relationship Id="rId32" Type="http://schemas.openxmlformats.org/officeDocument/2006/relationships/image" Target="../media/image26.png"/><Relationship Id="rId37" Type="http://schemas.openxmlformats.org/officeDocument/2006/relationships/image" Target="../media/image31.png"/><Relationship Id="rId40" Type="http://schemas.openxmlformats.org/officeDocument/2006/relationships/image" Target="../media/image33.png"/><Relationship Id="rId5" Type="http://schemas.openxmlformats.org/officeDocument/2006/relationships/tags" Target="../tags/tag11.xml"/><Relationship Id="rId15" Type="http://schemas.openxmlformats.org/officeDocument/2006/relationships/tags" Target="../tags/tag21.xml"/><Relationship Id="rId23" Type="http://schemas.openxmlformats.org/officeDocument/2006/relationships/image" Target="../media/image18.png"/><Relationship Id="rId28" Type="http://schemas.openxmlformats.org/officeDocument/2006/relationships/image" Target="../media/image22.png"/><Relationship Id="rId36" Type="http://schemas.openxmlformats.org/officeDocument/2006/relationships/image" Target="../media/image30.png"/><Relationship Id="rId10" Type="http://schemas.openxmlformats.org/officeDocument/2006/relationships/tags" Target="../tags/tag16.xml"/><Relationship Id="rId19" Type="http://schemas.openxmlformats.org/officeDocument/2006/relationships/slideLayout" Target="../slideLayouts/slideLayout2.xml"/><Relationship Id="rId31" Type="http://schemas.openxmlformats.org/officeDocument/2006/relationships/image" Target="../media/image25.jpeg"/><Relationship Id="rId44" Type="http://schemas.openxmlformats.org/officeDocument/2006/relationships/image" Target="../media/image37.png"/><Relationship Id="rId4" Type="http://schemas.openxmlformats.org/officeDocument/2006/relationships/tags" Target="../tags/tag10.xml"/><Relationship Id="rId9" Type="http://schemas.openxmlformats.org/officeDocument/2006/relationships/tags" Target="../tags/tag15.xml"/><Relationship Id="rId14" Type="http://schemas.openxmlformats.org/officeDocument/2006/relationships/tags" Target="../tags/tag20.xml"/><Relationship Id="rId22" Type="http://schemas.openxmlformats.org/officeDocument/2006/relationships/image" Target="../media/image17.jpeg"/><Relationship Id="rId27" Type="http://schemas.openxmlformats.org/officeDocument/2006/relationships/image" Target="../media/image21.png"/><Relationship Id="rId30" Type="http://schemas.openxmlformats.org/officeDocument/2006/relationships/image" Target="../media/image24.jpeg"/><Relationship Id="rId35" Type="http://schemas.openxmlformats.org/officeDocument/2006/relationships/image" Target="../media/image29.jpeg"/><Relationship Id="rId43" Type="http://schemas.openxmlformats.org/officeDocument/2006/relationships/image" Target="../media/image36.jpeg"/><Relationship Id="rId8" Type="http://schemas.openxmlformats.org/officeDocument/2006/relationships/tags" Target="../tags/tag14.xml"/><Relationship Id="rId3" Type="http://schemas.openxmlformats.org/officeDocument/2006/relationships/tags" Target="../tags/tag9.xml"/><Relationship Id="rId12" Type="http://schemas.openxmlformats.org/officeDocument/2006/relationships/tags" Target="../tags/tag18.xml"/><Relationship Id="rId17" Type="http://schemas.openxmlformats.org/officeDocument/2006/relationships/tags" Target="../tags/tag23.xml"/><Relationship Id="rId25" Type="http://schemas.openxmlformats.org/officeDocument/2006/relationships/image" Target="../media/image15.jpg"/><Relationship Id="rId33" Type="http://schemas.openxmlformats.org/officeDocument/2006/relationships/image" Target="../media/image27.jpeg"/><Relationship Id="rId38" Type="http://schemas.microsoft.com/office/2007/relationships/hdphoto" Target="../media/hdphoto2.wdp"/></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hyperlink" Target="https://pixabay.com/es/informaci%C3%B3n-lapis-escuela-estudio-2866132/" TargetMode="External"/><Relationship Id="rId2" Type="http://schemas.openxmlformats.org/officeDocument/2006/relationships/tags" Target="../tags/tag26.xml"/><Relationship Id="rId1" Type="http://schemas.openxmlformats.org/officeDocument/2006/relationships/tags" Target="../tags/tag25.xml"/><Relationship Id="rId6" Type="http://schemas.microsoft.com/office/2007/relationships/hdphoto" Target="../media/hdphoto3.wdp"/><Relationship Id="rId5" Type="http://schemas.openxmlformats.org/officeDocument/2006/relationships/image" Target="../media/image38.png"/><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hyperlink" Target="https://en.wikipedia.org/wiki/Universe" TargetMode="External"/><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39.png"/></Relationships>
</file>

<file path=ppt/slides/_rels/slide7.xml.rels><?xml version="1.0" encoding="UTF-8" standalone="yes"?>
<Relationships xmlns="http://schemas.openxmlformats.org/package/2006/relationships"><Relationship Id="rId8" Type="http://schemas.openxmlformats.org/officeDocument/2006/relationships/hyperlink" Target="https://www.youtube.com/watch?v=IC3AcItKc3U" TargetMode="External"/><Relationship Id="rId3" Type="http://schemas.openxmlformats.org/officeDocument/2006/relationships/slideLayout" Target="../slideLayouts/slideLayout7.xml"/><Relationship Id="rId7" Type="http://schemas.openxmlformats.org/officeDocument/2006/relationships/image" Target="../media/image42.png"/><Relationship Id="rId2" Type="http://schemas.openxmlformats.org/officeDocument/2006/relationships/tags" Target="../tags/tag28.xml"/><Relationship Id="rId1" Type="http://schemas.openxmlformats.org/officeDocument/2006/relationships/tags" Target="../tags/tag27.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notesSlide" Target="../notesSlides/notesSlide9.xml"/><Relationship Id="rId3" Type="http://schemas.openxmlformats.org/officeDocument/2006/relationships/tags" Target="../tags/tag31.xml"/><Relationship Id="rId7" Type="http://schemas.openxmlformats.org/officeDocument/2006/relationships/slideLayout" Target="../slideLayouts/slideLayout6.xml"/><Relationship Id="rId2" Type="http://schemas.openxmlformats.org/officeDocument/2006/relationships/tags" Target="../tags/tag30.xml"/><Relationship Id="rId1" Type="http://schemas.openxmlformats.org/officeDocument/2006/relationships/tags" Target="../tags/tag29.xml"/><Relationship Id="rId6" Type="http://schemas.openxmlformats.org/officeDocument/2006/relationships/tags" Target="../tags/tag34.xml"/><Relationship Id="rId5" Type="http://schemas.openxmlformats.org/officeDocument/2006/relationships/tags" Target="../tags/tag33.xml"/><Relationship Id="rId4" Type="http://schemas.openxmlformats.org/officeDocument/2006/relationships/tags" Target="../tags/tag32.xml"/><Relationship Id="rId9" Type="http://schemas.openxmlformats.org/officeDocument/2006/relationships/image" Target="../media/image4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2"/>
          <p:cNvSpPr>
            <a:spLocks noGrp="1"/>
          </p:cNvSpPr>
          <p:nvPr>
            <p:ph type="subTitle" idx="4294967295"/>
            <p:custDataLst>
              <p:tags r:id="rId1"/>
            </p:custDataLst>
          </p:nvPr>
        </p:nvSpPr>
        <p:spPr>
          <a:xfrm>
            <a:off x="1371600" y="4581128"/>
            <a:ext cx="6400800" cy="1752600"/>
          </a:xfrm>
        </p:spPr>
        <p:txBody>
          <a:bodyPr>
            <a:normAutofit/>
          </a:bodyPr>
          <a:lstStyle/>
          <a:p>
            <a:pPr marL="0" indent="0" algn="ctr">
              <a:buNone/>
            </a:pPr>
            <a:r>
              <a:rPr lang="fr-CA" dirty="0">
                <a:solidFill>
                  <a:prstClr val="black">
                    <a:tint val="75000"/>
                  </a:prstClr>
                </a:solidFill>
                <a:latin typeface="Calibri"/>
              </a:rPr>
              <a:t>Séance 6 de 8</a:t>
            </a:r>
          </a:p>
          <a:p>
            <a:pPr marL="0" indent="0" algn="ctr">
              <a:buNone/>
              <a:defRPr/>
            </a:pPr>
            <a:r>
              <a:rPr lang="fr-CA" dirty="0">
                <a:solidFill>
                  <a:prstClr val="black">
                    <a:tint val="75000"/>
                  </a:prstClr>
                </a:solidFill>
                <a:latin typeface="Calibri"/>
              </a:rPr>
              <a:t>13 Novembre 2025</a:t>
            </a:r>
          </a:p>
        </p:txBody>
      </p:sp>
      <p:sp>
        <p:nvSpPr>
          <p:cNvPr id="4" name="Title 1">
            <a:extLst>
              <a:ext uri="{FF2B5EF4-FFF2-40B4-BE49-F238E27FC236}">
                <a16:creationId xmlns:a16="http://schemas.microsoft.com/office/drawing/2014/main" id="{42B81353-BEE1-3569-8625-CC089C837662}"/>
              </a:ext>
            </a:extLst>
          </p:cNvPr>
          <p:cNvSpPr txBox="1">
            <a:spLocks/>
          </p:cNvSpPr>
          <p:nvPr/>
        </p:nvSpPr>
        <p:spPr>
          <a:xfrm>
            <a:off x="107504" y="2130425"/>
            <a:ext cx="8928992" cy="1470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CA" dirty="0">
              <a:solidFill>
                <a:schemeClr val="accent1">
                  <a:lumMod val="75000"/>
                </a:schemeClr>
              </a:solidFill>
            </a:endParaRPr>
          </a:p>
        </p:txBody>
      </p:sp>
      <p:sp>
        <p:nvSpPr>
          <p:cNvPr id="3" name="Title 2">
            <a:extLst>
              <a:ext uri="{FF2B5EF4-FFF2-40B4-BE49-F238E27FC236}">
                <a16:creationId xmlns:a16="http://schemas.microsoft.com/office/drawing/2014/main" id="{A1EA00AC-BD40-DB30-8F59-E90BD02E9B5A}"/>
              </a:ext>
            </a:extLst>
          </p:cNvPr>
          <p:cNvSpPr>
            <a:spLocks noGrp="1"/>
          </p:cNvSpPr>
          <p:nvPr>
            <p:ph type="ctrTitle"/>
          </p:nvPr>
        </p:nvSpPr>
        <p:spPr>
          <a:xfrm>
            <a:off x="107504" y="2825353"/>
            <a:ext cx="8928992" cy="1470025"/>
          </a:xfrm>
        </p:spPr>
        <p:txBody>
          <a:bodyPr>
            <a:noAutofit/>
          </a:bodyPr>
          <a:lstStyle/>
          <a:p>
            <a:r>
              <a:rPr lang="fr-FR" sz="3600" dirty="0">
                <a:solidFill>
                  <a:srgbClr val="4F81BD">
                    <a:lumMod val="75000"/>
                  </a:srgbClr>
                </a:solidFill>
                <a:latin typeface="Calibri"/>
              </a:rPr>
              <a:t>Programme de développement du leadership de changement en pleine-conscience (DLCP)</a:t>
            </a:r>
            <a:endParaRPr lang="en-US" sz="3600" dirty="0"/>
          </a:p>
        </p:txBody>
      </p:sp>
    </p:spTree>
    <p:extLst>
      <p:ext uri="{BB962C8B-B14F-4D97-AF65-F5344CB8AC3E}">
        <p14:creationId xmlns:p14="http://schemas.microsoft.com/office/powerpoint/2010/main" val="9223977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custDataLst>
              <p:tags r:id="rId1"/>
            </p:custDataLst>
          </p:nvPr>
        </p:nvSpPr>
        <p:spPr/>
        <p:txBody>
          <a:bodyPr>
            <a:normAutofit/>
          </a:bodyPr>
          <a:lstStyle/>
          <a:p>
            <a:r>
              <a:rPr lang="fr-CA" sz="4000" dirty="0"/>
              <a:t>Exercice - manger en pleine conscience</a:t>
            </a:r>
          </a:p>
        </p:txBody>
      </p:sp>
      <p:sp>
        <p:nvSpPr>
          <p:cNvPr id="2" name="Content Placeholder 1"/>
          <p:cNvSpPr>
            <a:spLocks noGrp="1"/>
          </p:cNvSpPr>
          <p:nvPr>
            <p:ph idx="1"/>
            <p:custDataLst>
              <p:tags r:id="rId2"/>
            </p:custDataLst>
          </p:nvPr>
        </p:nvSpPr>
        <p:spPr>
          <a:xfrm>
            <a:off x="457200" y="1600200"/>
            <a:ext cx="5554960" cy="4493095"/>
          </a:xfrm>
        </p:spPr>
        <p:txBody>
          <a:bodyPr>
            <a:normAutofit/>
          </a:bodyPr>
          <a:lstStyle/>
          <a:p>
            <a:r>
              <a:rPr lang="fr-CA" dirty="0"/>
              <a:t>Asseyez-vous aussi confortablement que possible</a:t>
            </a:r>
          </a:p>
          <a:p>
            <a:r>
              <a:rPr lang="fr-CA" dirty="0"/>
              <a:t>Réfléchissons à ce que nous allons manger</a:t>
            </a:r>
          </a:p>
          <a:p>
            <a:r>
              <a:rPr lang="fr-CA" dirty="0"/>
              <a:t>Pensez au temps qu’il a fallu pour que cette nourriture arrive dans votre assiette...</a:t>
            </a:r>
          </a:p>
        </p:txBody>
      </p:sp>
      <p:grpSp>
        <p:nvGrpSpPr>
          <p:cNvPr id="10" name="Group 9"/>
          <p:cNvGrpSpPr/>
          <p:nvPr>
            <p:custDataLst>
              <p:tags r:id="rId3"/>
            </p:custDataLst>
          </p:nvPr>
        </p:nvGrpSpPr>
        <p:grpSpPr>
          <a:xfrm>
            <a:off x="5816758" y="1916833"/>
            <a:ext cx="2987824" cy="2520280"/>
            <a:chOff x="6660230" y="1988839"/>
            <a:chExt cx="1582907" cy="1296145"/>
          </a:xfrm>
        </p:grpSpPr>
        <p:pic>
          <p:nvPicPr>
            <p:cNvPr id="11" name="Picture 4" descr="C:\Users\alejandro.gonzalez\AppData\Local\Microsoft\Windows\Temporary Internet Files\Content.IE5\0OAHSMHX\MC900232711[1].wmf"/>
            <p:cNvPicPr>
              <a:picLocks noChangeAspect="1" noChangeArrowheads="1"/>
            </p:cNvPicPr>
            <p:nvPr/>
          </p:nvPicPr>
          <p:blipFill>
            <a:blip r:embed="rId6" cstate="print">
              <a:lum bright="70000" contrast="-70000"/>
            </a:blip>
            <a:srcRect/>
            <a:stretch>
              <a:fillRect/>
            </a:stretch>
          </p:blipFill>
          <p:spPr bwMode="auto">
            <a:xfrm>
              <a:off x="7452315" y="1988839"/>
              <a:ext cx="603654" cy="731564"/>
            </a:xfrm>
            <a:prstGeom prst="rect">
              <a:avLst/>
            </a:prstGeom>
            <a:noFill/>
          </p:spPr>
        </p:pic>
        <p:pic>
          <p:nvPicPr>
            <p:cNvPr id="12" name="Picture 5" descr="C:\Users\alejandro.gonzalez\AppData\Local\Microsoft\Windows\Temporary Internet Files\Content.IE5\3IXNHQQP\MC900250834[1].wmf"/>
            <p:cNvPicPr>
              <a:picLocks noChangeAspect="1" noChangeArrowheads="1"/>
            </p:cNvPicPr>
            <p:nvPr/>
          </p:nvPicPr>
          <p:blipFill>
            <a:blip r:embed="rId7" cstate="print">
              <a:lum bright="70000" contrast="-70000"/>
            </a:blip>
            <a:srcRect/>
            <a:stretch>
              <a:fillRect/>
            </a:stretch>
          </p:blipFill>
          <p:spPr bwMode="auto">
            <a:xfrm>
              <a:off x="7596333" y="2204864"/>
              <a:ext cx="646804" cy="1080120"/>
            </a:xfrm>
            <a:prstGeom prst="rect">
              <a:avLst/>
            </a:prstGeom>
            <a:noFill/>
          </p:spPr>
        </p:pic>
        <p:pic>
          <p:nvPicPr>
            <p:cNvPr id="13" name="Picture 17" descr="C:\Users\alejandro.gonzalez\AppData\Local\Microsoft\Windows\Temporary Internet Files\Content.IE5\0OAHSMHX\MC900311128[1].wmf"/>
            <p:cNvPicPr>
              <a:picLocks noChangeAspect="1" noChangeArrowheads="1"/>
            </p:cNvPicPr>
            <p:nvPr/>
          </p:nvPicPr>
          <p:blipFill>
            <a:blip r:embed="rId8" cstate="print">
              <a:duotone>
                <a:schemeClr val="accent3">
                  <a:shade val="45000"/>
                  <a:satMod val="135000"/>
                </a:schemeClr>
                <a:prstClr val="white"/>
              </a:duotone>
              <a:lum bright="30000"/>
            </a:blip>
            <a:srcRect/>
            <a:stretch>
              <a:fillRect/>
            </a:stretch>
          </p:blipFill>
          <p:spPr bwMode="auto">
            <a:xfrm>
              <a:off x="6660230" y="1988840"/>
              <a:ext cx="1047171" cy="976132"/>
            </a:xfrm>
            <a:prstGeom prst="rect">
              <a:avLst/>
            </a:prstGeom>
            <a:noFill/>
          </p:spPr>
        </p:pic>
        <p:pic>
          <p:nvPicPr>
            <p:cNvPr id="14" name="Picture 3" descr="C:\Users\alejandro.gonzalez\AppData\Local\Microsoft\Windows\Temporary Internet Files\Content.IE5\6SEU5BG6\MC900359571[1].wmf"/>
            <p:cNvPicPr>
              <a:picLocks noChangeAspect="1" noChangeArrowheads="1"/>
            </p:cNvPicPr>
            <p:nvPr/>
          </p:nvPicPr>
          <p:blipFill>
            <a:blip r:embed="rId9" cstate="print">
              <a:lum bright="20000"/>
            </a:blip>
            <a:srcRect/>
            <a:stretch>
              <a:fillRect/>
            </a:stretch>
          </p:blipFill>
          <p:spPr bwMode="auto">
            <a:xfrm>
              <a:off x="7164288" y="2348880"/>
              <a:ext cx="797598" cy="869534"/>
            </a:xfrm>
            <a:prstGeom prst="rect">
              <a:avLst/>
            </a:prstGeom>
            <a:noFill/>
          </p:spPr>
        </p:pic>
      </p:grpSp>
      <p:pic>
        <p:nvPicPr>
          <p:cNvPr id="9" name="Picture 8">
            <a:extLst>
              <a:ext uri="{FF2B5EF4-FFF2-40B4-BE49-F238E27FC236}">
                <a16:creationId xmlns:a16="http://schemas.microsoft.com/office/drawing/2014/main" id="{7467D4C8-EC20-4FC3-8CB3-4A9BEE86A016}"/>
              </a:ext>
            </a:extLst>
          </p:cNvPr>
          <p:cNvPicPr>
            <a:picLocks noChangeAspect="1"/>
          </p:cNvPicPr>
          <p:nvPr/>
        </p:nvPicPr>
        <p:blipFill>
          <a:blip r:embed="rId10">
            <a:clrChange>
              <a:clrFrom>
                <a:srgbClr val="FFFFFF"/>
              </a:clrFrom>
              <a:clrTo>
                <a:srgbClr val="FFFFFF">
                  <a:alpha val="0"/>
                </a:srgbClr>
              </a:clrTo>
            </a:clrChange>
          </a:blip>
          <a:stretch>
            <a:fillRect/>
          </a:stretch>
        </p:blipFill>
        <p:spPr>
          <a:xfrm>
            <a:off x="6767297" y="5623182"/>
            <a:ext cx="1089129" cy="1102411"/>
          </a:xfrm>
          <a:prstGeom prst="rect">
            <a:avLst/>
          </a:prstGeom>
        </p:spPr>
      </p:pic>
    </p:spTree>
    <p:extLst>
      <p:ext uri="{BB962C8B-B14F-4D97-AF65-F5344CB8AC3E}">
        <p14:creationId xmlns:p14="http://schemas.microsoft.com/office/powerpoint/2010/main" val="1668873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274638"/>
            <a:ext cx="8892480" cy="1143000"/>
          </a:xfrm>
        </p:spPr>
        <p:txBody>
          <a:bodyPr>
            <a:noAutofit/>
          </a:bodyPr>
          <a:lstStyle/>
          <a:p>
            <a:r>
              <a:rPr lang="fr-FR" sz="4000" dirty="0"/>
              <a:t>Les bienfaits de l'alimentation en pleine conscience</a:t>
            </a:r>
            <a:endParaRPr lang="en-CA" sz="4000" dirty="0"/>
          </a:p>
        </p:txBody>
      </p:sp>
      <p:grpSp>
        <p:nvGrpSpPr>
          <p:cNvPr id="3" name="Group 2">
            <a:extLst>
              <a:ext uri="{FF2B5EF4-FFF2-40B4-BE49-F238E27FC236}">
                <a16:creationId xmlns:a16="http://schemas.microsoft.com/office/drawing/2014/main" id="{06997C50-FBF4-954D-4204-A3DBFA53B90F}"/>
              </a:ext>
            </a:extLst>
          </p:cNvPr>
          <p:cNvGrpSpPr/>
          <p:nvPr/>
        </p:nvGrpSpPr>
        <p:grpSpPr>
          <a:xfrm>
            <a:off x="5292080" y="962396"/>
            <a:ext cx="6181851" cy="4933207"/>
            <a:chOff x="3898940" y="1171178"/>
            <a:chExt cx="6181851" cy="4933207"/>
          </a:xfrm>
        </p:grpSpPr>
        <p:pic>
          <p:nvPicPr>
            <p:cNvPr id="15" name="Picture 14">
              <a:extLst>
                <a:ext uri="{FF2B5EF4-FFF2-40B4-BE49-F238E27FC236}">
                  <a16:creationId xmlns:a16="http://schemas.microsoft.com/office/drawing/2014/main" id="{4E55D5C6-812F-A9E5-A58A-12FCC7B86A4C}"/>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4572000" y="2114277"/>
              <a:ext cx="3607448" cy="3366951"/>
            </a:xfrm>
            <a:prstGeom prst="rect">
              <a:avLst/>
            </a:prstGeom>
          </p:spPr>
        </p:pic>
        <p:sp>
          <p:nvSpPr>
            <p:cNvPr id="4" name="Donut 3">
              <a:extLst>
                <a:ext uri="{C183D7F6-B498-43B3-948B-1728B52AA6E4}">
                  <adec:decorative xmlns:adec="http://schemas.microsoft.com/office/drawing/2017/decorative" val="1"/>
                </a:ext>
              </a:extLst>
            </p:cNvPr>
            <p:cNvSpPr/>
            <p:nvPr/>
          </p:nvSpPr>
          <p:spPr>
            <a:xfrm rot="20624815">
              <a:off x="3898940" y="1171178"/>
              <a:ext cx="6181851" cy="4933207"/>
            </a:xfrm>
            <a:prstGeom prst="donut">
              <a:avLst>
                <a:gd name="adj" fmla="val 22674"/>
              </a:avLst>
            </a:prstGeom>
            <a:solidFill>
              <a:srgbClr val="FFFFFF">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350">
                <a:noFill/>
              </a:endParaRPr>
            </a:p>
          </p:txBody>
        </p:sp>
      </p:grpSp>
      <p:sp>
        <p:nvSpPr>
          <p:cNvPr id="5" name="Content Placeholder 4">
            <a:extLst>
              <a:ext uri="{FF2B5EF4-FFF2-40B4-BE49-F238E27FC236}">
                <a16:creationId xmlns:a16="http://schemas.microsoft.com/office/drawing/2014/main" id="{B93E22B8-78DC-73A6-EBF4-C609785A76C2}"/>
              </a:ext>
            </a:extLst>
          </p:cNvPr>
          <p:cNvSpPr>
            <a:spLocks noGrp="1"/>
          </p:cNvSpPr>
          <p:nvPr>
            <p:ph idx="1"/>
          </p:nvPr>
        </p:nvSpPr>
        <p:spPr>
          <a:xfrm>
            <a:off x="441378" y="1260585"/>
            <a:ext cx="8229600" cy="4983162"/>
          </a:xfrm>
        </p:spPr>
        <p:txBody>
          <a:bodyPr>
            <a:normAutofit fontScale="92500"/>
          </a:bodyPr>
          <a:lstStyle/>
          <a:p>
            <a:r>
              <a:rPr lang="fr-FR" dirty="0"/>
              <a:t>Meilleure conscience de la faim et de la satiété</a:t>
            </a:r>
          </a:p>
          <a:p>
            <a:r>
              <a:rPr lang="fr-FR" dirty="0"/>
              <a:t>Réduction du stress</a:t>
            </a:r>
          </a:p>
          <a:p>
            <a:r>
              <a:rPr lang="fr-FR" dirty="0"/>
              <a:t>Meilleure digestion</a:t>
            </a:r>
          </a:p>
          <a:p>
            <a:r>
              <a:rPr lang="fr-FR" dirty="0"/>
              <a:t>Habitudes alimentaires saines</a:t>
            </a:r>
          </a:p>
          <a:p>
            <a:r>
              <a:rPr lang="fr-FR" dirty="0"/>
              <a:t>Durabilité</a:t>
            </a:r>
          </a:p>
          <a:p>
            <a:r>
              <a:rPr lang="fr-FR" dirty="0"/>
              <a:t>Meilleure relation avec la nourriture</a:t>
            </a:r>
          </a:p>
          <a:p>
            <a:r>
              <a:rPr lang="fr-FR" dirty="0"/>
              <a:t>Diminution de l'alimentation émotionnelle</a:t>
            </a:r>
          </a:p>
          <a:p>
            <a:r>
              <a:rPr lang="fr-FR" dirty="0"/>
              <a:t>Connexion à son corps et à ses sens</a:t>
            </a:r>
          </a:p>
          <a:p>
            <a:r>
              <a:rPr lang="fr-FR" dirty="0"/>
              <a:t>Amélioration de la santé et de la conscience</a:t>
            </a:r>
            <a:endParaRPr lang="en-US" dirty="0"/>
          </a:p>
        </p:txBody>
      </p:sp>
      <p:sp>
        <p:nvSpPr>
          <p:cNvPr id="7" name="TextBox 6">
            <a:extLst>
              <a:ext uri="{FF2B5EF4-FFF2-40B4-BE49-F238E27FC236}">
                <a16:creationId xmlns:a16="http://schemas.microsoft.com/office/drawing/2014/main" id="{37555B95-EE22-F3A6-A3C1-9E661264F94E}"/>
              </a:ext>
            </a:extLst>
          </p:cNvPr>
          <p:cNvSpPr txBox="1"/>
          <p:nvPr/>
        </p:nvSpPr>
        <p:spPr>
          <a:xfrm>
            <a:off x="491927" y="6466820"/>
            <a:ext cx="785363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1400" dirty="0"/>
              <a:t>Adapté du: </a:t>
            </a:r>
            <a:r>
              <a:rPr lang="en-US" sz="1400" dirty="0">
                <a:hlinkClick r:id="rId4"/>
              </a:rPr>
              <a:t>https://www.shutterbite.com/blog/mindful-eating-the-complete-beginners-guide</a:t>
            </a:r>
            <a:r>
              <a:rPr lang="en-US" sz="1400" dirty="0"/>
              <a:t>  </a:t>
            </a:r>
          </a:p>
        </p:txBody>
      </p:sp>
    </p:spTree>
    <p:extLst>
      <p:ext uri="{BB962C8B-B14F-4D97-AF65-F5344CB8AC3E}">
        <p14:creationId xmlns:p14="http://schemas.microsoft.com/office/powerpoint/2010/main" val="17162598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Image result for 3d clipart man"/>
          <p:cNvPicPr>
            <a:picLocks noChangeAspect="1" noChangeArrowheads="1"/>
          </p:cNvPicPr>
          <p:nvPr>
            <p:custDataLst>
              <p:tags r:id="rId1"/>
            </p:custDataLst>
          </p:nvPr>
        </p:nvPicPr>
        <p:blipFill>
          <a:blip r:embed="rId13">
            <a:extLst>
              <a:ext uri="{28A0092B-C50C-407E-A947-70E740481C1C}">
                <a14:useLocalDpi xmlns:a14="http://schemas.microsoft.com/office/drawing/2010/main" val="0"/>
              </a:ext>
            </a:extLst>
          </a:blip>
          <a:srcRect/>
          <a:stretch>
            <a:fillRect/>
          </a:stretch>
        </p:blipFill>
        <p:spPr bwMode="auto">
          <a:xfrm>
            <a:off x="3184236" y="3226262"/>
            <a:ext cx="2370590" cy="2370590"/>
          </a:xfrm>
          <a:prstGeom prst="rect">
            <a:avLst/>
          </a:prstGeom>
          <a:noFill/>
          <a:extLst>
            <a:ext uri="{909E8E84-426E-40DD-AFC4-6F175D3DCCD1}">
              <a14:hiddenFill xmlns:a14="http://schemas.microsoft.com/office/drawing/2010/main">
                <a:solidFill>
                  <a:srgbClr val="FFFFFF"/>
                </a:solidFill>
              </a14:hiddenFill>
            </a:ext>
          </a:extLst>
        </p:spPr>
      </p:pic>
      <p:grpSp>
        <p:nvGrpSpPr>
          <p:cNvPr id="21" name="Group 20"/>
          <p:cNvGrpSpPr/>
          <p:nvPr>
            <p:custDataLst>
              <p:tags r:id="rId2"/>
            </p:custDataLst>
          </p:nvPr>
        </p:nvGrpSpPr>
        <p:grpSpPr>
          <a:xfrm>
            <a:off x="2340236" y="3014629"/>
            <a:ext cx="3168707" cy="3843371"/>
            <a:chOff x="7495448" y="1124744"/>
            <a:chExt cx="3006535" cy="3631337"/>
          </a:xfrm>
        </p:grpSpPr>
        <p:pic>
          <p:nvPicPr>
            <p:cNvPr id="20" name="Picture 19"/>
            <p:cNvPicPr>
              <a:picLocks noChangeAspect="1"/>
            </p:cNvPicPr>
            <p:nvPr/>
          </p:nvPicPr>
          <p:blipFill>
            <a:blip r:embed="rId14"/>
            <a:stretch>
              <a:fillRect/>
            </a:stretch>
          </p:blipFill>
          <p:spPr>
            <a:xfrm>
              <a:off x="8396958" y="1124744"/>
              <a:ext cx="2105025" cy="2914650"/>
            </a:xfrm>
            <a:prstGeom prst="rect">
              <a:avLst/>
            </a:prstGeom>
          </p:spPr>
        </p:pic>
        <p:pic>
          <p:nvPicPr>
            <p:cNvPr id="24" name="Picture 23"/>
            <p:cNvPicPr>
              <a:picLocks noChangeAspect="1"/>
            </p:cNvPicPr>
            <p:nvPr/>
          </p:nvPicPr>
          <p:blipFill>
            <a:blip r:embed="rId15">
              <a:clrChange>
                <a:clrFrom>
                  <a:srgbClr val="FFFFFF"/>
                </a:clrFrom>
                <a:clrTo>
                  <a:srgbClr val="FFFFFF">
                    <a:alpha val="0"/>
                  </a:srgbClr>
                </a:clrTo>
              </a:clrChange>
              <a:duotone>
                <a:schemeClr val="accent1">
                  <a:shade val="45000"/>
                  <a:satMod val="135000"/>
                </a:schemeClr>
                <a:prstClr val="white"/>
              </a:duotone>
            </a:blip>
            <a:stretch>
              <a:fillRect/>
            </a:stretch>
          </p:blipFill>
          <p:spPr>
            <a:xfrm>
              <a:off x="7495448" y="2790786"/>
              <a:ext cx="2989826" cy="1965295"/>
            </a:xfrm>
            <a:prstGeom prst="rect">
              <a:avLst/>
            </a:prstGeom>
          </p:spPr>
        </p:pic>
      </p:grpSp>
      <p:sp>
        <p:nvSpPr>
          <p:cNvPr id="2" name="Title 1"/>
          <p:cNvSpPr>
            <a:spLocks noGrp="1"/>
          </p:cNvSpPr>
          <p:nvPr>
            <p:ph type="title"/>
            <p:custDataLst>
              <p:tags r:id="rId3"/>
            </p:custDataLst>
          </p:nvPr>
        </p:nvSpPr>
        <p:spPr/>
        <p:txBody>
          <a:bodyPr/>
          <a:lstStyle/>
          <a:p>
            <a:r>
              <a:rPr lang="fr-CA" dirty="0"/>
              <a:t>Présent</a:t>
            </a:r>
          </a:p>
        </p:txBody>
      </p:sp>
      <p:sp>
        <p:nvSpPr>
          <p:cNvPr id="3" name="Content Placeholder 2"/>
          <p:cNvSpPr>
            <a:spLocks noGrp="1"/>
          </p:cNvSpPr>
          <p:nvPr>
            <p:ph idx="1"/>
            <p:custDataLst>
              <p:tags r:id="rId4"/>
            </p:custDataLst>
          </p:nvPr>
        </p:nvSpPr>
        <p:spPr>
          <a:xfrm>
            <a:off x="346060" y="1077462"/>
            <a:ext cx="8784976" cy="1775303"/>
          </a:xfrm>
        </p:spPr>
        <p:txBody>
          <a:bodyPr>
            <a:noAutofit/>
          </a:bodyPr>
          <a:lstStyle/>
          <a:p>
            <a:pPr marL="0" indent="0">
              <a:buNone/>
            </a:pPr>
            <a:r>
              <a:rPr lang="fr-CA" sz="2800" dirty="0"/>
              <a:t>«Être pleinement présent signifie que votre concentration, votre attention, vos pensées et vos sentiments sont tous concentrés sur la tâche à accomplir.» </a:t>
            </a:r>
          </a:p>
        </p:txBody>
      </p:sp>
      <p:sp>
        <p:nvSpPr>
          <p:cNvPr id="7" name="Cloud Callout 6"/>
          <p:cNvSpPr/>
          <p:nvPr>
            <p:custDataLst>
              <p:tags r:id="rId5"/>
            </p:custDataLst>
          </p:nvPr>
        </p:nvSpPr>
        <p:spPr>
          <a:xfrm rot="552680" flipH="1">
            <a:off x="1552007" y="2879524"/>
            <a:ext cx="1606653" cy="984298"/>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dirty="0"/>
              <a:t>Pensées</a:t>
            </a:r>
          </a:p>
        </p:txBody>
      </p:sp>
      <p:sp>
        <p:nvSpPr>
          <p:cNvPr id="8" name="Explosion 2 7"/>
          <p:cNvSpPr/>
          <p:nvPr>
            <p:custDataLst>
              <p:tags r:id="rId6"/>
            </p:custDataLst>
          </p:nvPr>
        </p:nvSpPr>
        <p:spPr>
          <a:xfrm>
            <a:off x="994418" y="5551468"/>
            <a:ext cx="2408572" cy="1519261"/>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dirty="0"/>
              <a:t>Exprimer</a:t>
            </a:r>
          </a:p>
        </p:txBody>
      </p:sp>
      <p:sp>
        <p:nvSpPr>
          <p:cNvPr id="9" name="Flowchart: Predefined Process 8"/>
          <p:cNvSpPr/>
          <p:nvPr>
            <p:custDataLst>
              <p:tags r:id="rId7"/>
            </p:custDataLst>
          </p:nvPr>
        </p:nvSpPr>
        <p:spPr>
          <a:xfrm>
            <a:off x="1083428" y="4324161"/>
            <a:ext cx="1296144" cy="971039"/>
          </a:xfrm>
          <a:prstGeom prst="flowChartPredefined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a:t>Faire</a:t>
            </a:r>
          </a:p>
        </p:txBody>
      </p:sp>
      <p:sp>
        <p:nvSpPr>
          <p:cNvPr id="10" name="Oval 9"/>
          <p:cNvSpPr/>
          <p:nvPr>
            <p:custDataLst>
              <p:tags r:id="rId8"/>
            </p:custDataLst>
          </p:nvPr>
        </p:nvSpPr>
        <p:spPr>
          <a:xfrm>
            <a:off x="5493554" y="5692134"/>
            <a:ext cx="1224136" cy="114594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a:t>Croire</a:t>
            </a:r>
          </a:p>
        </p:txBody>
      </p:sp>
      <p:grpSp>
        <p:nvGrpSpPr>
          <p:cNvPr id="5" name="Group 4"/>
          <p:cNvGrpSpPr/>
          <p:nvPr>
            <p:custDataLst>
              <p:tags r:id="rId9"/>
            </p:custDataLst>
          </p:nvPr>
        </p:nvGrpSpPr>
        <p:grpSpPr>
          <a:xfrm>
            <a:off x="5868012" y="4379528"/>
            <a:ext cx="1607624" cy="732311"/>
            <a:chOff x="6281118" y="4617857"/>
            <a:chExt cx="1607624" cy="732311"/>
          </a:xfrm>
        </p:grpSpPr>
        <p:sp>
          <p:nvSpPr>
            <p:cNvPr id="6" name="Oval Callout 5"/>
            <p:cNvSpPr/>
            <p:nvPr/>
          </p:nvSpPr>
          <p:spPr>
            <a:xfrm rot="5400000">
              <a:off x="6718774" y="4180201"/>
              <a:ext cx="732311" cy="1607624"/>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 name="Rectangle 3"/>
            <p:cNvSpPr/>
            <p:nvPr/>
          </p:nvSpPr>
          <p:spPr>
            <a:xfrm>
              <a:off x="6834443" y="4772197"/>
              <a:ext cx="500971" cy="369332"/>
            </a:xfrm>
            <a:prstGeom prst="rect">
              <a:avLst/>
            </a:prstGeom>
          </p:spPr>
          <p:txBody>
            <a:bodyPr wrap="none">
              <a:spAutoFit/>
            </a:bodyPr>
            <a:lstStyle/>
            <a:p>
              <a:r>
                <a:rPr lang="fr-CA">
                  <a:solidFill>
                    <a:schemeClr val="bg1"/>
                  </a:solidFill>
                </a:rPr>
                <a:t>Dire</a:t>
              </a:r>
            </a:p>
          </p:txBody>
        </p:sp>
      </p:grpSp>
      <p:sp>
        <p:nvSpPr>
          <p:cNvPr id="11" name="Double Wave 10"/>
          <p:cNvSpPr/>
          <p:nvPr>
            <p:custDataLst>
              <p:tags r:id="rId10"/>
            </p:custDataLst>
          </p:nvPr>
        </p:nvSpPr>
        <p:spPr>
          <a:xfrm rot="21055786">
            <a:off x="5554142" y="2853492"/>
            <a:ext cx="1440160" cy="936104"/>
          </a:xfrm>
          <a:prstGeom prst="doubleWav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a:t>Émotions</a:t>
            </a:r>
          </a:p>
        </p:txBody>
      </p:sp>
    </p:spTree>
    <p:extLst>
      <p:ext uri="{BB962C8B-B14F-4D97-AF65-F5344CB8AC3E}">
        <p14:creationId xmlns:p14="http://schemas.microsoft.com/office/powerpoint/2010/main" val="2378560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1000"/>
                                        <p:tgtEl>
                                          <p:spTgt spid="8"/>
                                        </p:tgtEl>
                                      </p:cBhvr>
                                    </p:animEffect>
                                  </p:childTnLst>
                                </p:cTn>
                              </p:par>
                            </p:childTnLst>
                          </p:cTn>
                        </p:par>
                        <p:par>
                          <p:cTn id="16" fill="hold">
                            <p:stCondLst>
                              <p:cond delay="2500"/>
                            </p:stCondLst>
                            <p:childTnLst>
                              <p:par>
                                <p:cTn id="17" presetID="10" presetClass="entr" presetSubtype="0"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1000"/>
                                        <p:tgtEl>
                                          <p:spTgt spid="11"/>
                                        </p:tgtEl>
                                      </p:cBhvr>
                                    </p:animEffect>
                                  </p:childTnLst>
                                </p:cTn>
                              </p:par>
                            </p:childTnLst>
                          </p:cTn>
                        </p:par>
                        <p:par>
                          <p:cTn id="20" fill="hold">
                            <p:stCondLst>
                              <p:cond delay="3500"/>
                            </p:stCondLst>
                            <p:childTnLst>
                              <p:par>
                                <p:cTn id="21" presetID="10" presetClass="entr" presetSubtype="0"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1000"/>
                                        <p:tgtEl>
                                          <p:spTgt spid="9"/>
                                        </p:tgtEl>
                                      </p:cBhvr>
                                    </p:animEffect>
                                  </p:childTnLst>
                                </p:cTn>
                              </p:par>
                            </p:childTnLst>
                          </p:cTn>
                        </p:par>
                        <p:par>
                          <p:cTn id="24" fill="hold">
                            <p:stCondLst>
                              <p:cond delay="4500"/>
                            </p:stCondLst>
                            <p:childTnLst>
                              <p:par>
                                <p:cTn id="25" presetID="10" presetClass="entr" presetSubtype="0"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1000"/>
                                        <p:tgtEl>
                                          <p:spTgt spid="10"/>
                                        </p:tgtEl>
                                      </p:cBhvr>
                                    </p:animEffect>
                                  </p:childTnLst>
                                </p:cTn>
                              </p:par>
                            </p:childTnLst>
                          </p:cTn>
                        </p:par>
                        <p:par>
                          <p:cTn id="28" fill="hold">
                            <p:stCondLst>
                              <p:cond delay="5500"/>
                            </p:stCondLst>
                            <p:childTnLst>
                              <p:par>
                                <p:cTn id="29" presetID="10" presetClass="entr" presetSubtype="0" fill="hold" nodeType="afterEffect">
                                  <p:stCondLst>
                                    <p:cond delay="0"/>
                                  </p:stCondLst>
                                  <p:childTnLst>
                                    <p:set>
                                      <p:cBhvr>
                                        <p:cTn id="30" dur="1" fill="hold">
                                          <p:stCondLst>
                                            <p:cond delay="0"/>
                                          </p:stCondLst>
                                        </p:cTn>
                                        <p:tgtEl>
                                          <p:spTgt spid="1028"/>
                                        </p:tgtEl>
                                        <p:attrNameLst>
                                          <p:attrName>style.visibility</p:attrName>
                                        </p:attrNameLst>
                                      </p:cBhvr>
                                      <p:to>
                                        <p:strVal val="visible"/>
                                      </p:to>
                                    </p:set>
                                    <p:animEffect transition="in" filter="fade">
                                      <p:cBhvr>
                                        <p:cTn id="31" dur="500"/>
                                        <p:tgtEl>
                                          <p:spTgt spid="1028"/>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xit" presetSubtype="0" fill="hold" nodeType="clickEffect">
                                  <p:stCondLst>
                                    <p:cond delay="0"/>
                                  </p:stCondLst>
                                  <p:childTnLst>
                                    <p:animEffect transition="out" filter="fade">
                                      <p:cBhvr>
                                        <p:cTn id="35" dur="500"/>
                                        <p:tgtEl>
                                          <p:spTgt spid="5"/>
                                        </p:tgtEl>
                                      </p:cBhvr>
                                    </p:animEffect>
                                    <p:set>
                                      <p:cBhvr>
                                        <p:cTn id="36" dur="1" fill="hold">
                                          <p:stCondLst>
                                            <p:cond delay="499"/>
                                          </p:stCondLst>
                                        </p:cTn>
                                        <p:tgtEl>
                                          <p:spTgt spid="5"/>
                                        </p:tgtEl>
                                        <p:attrNameLst>
                                          <p:attrName>style.visibility</p:attrName>
                                        </p:attrNameLst>
                                      </p:cBhvr>
                                      <p:to>
                                        <p:strVal val="hidden"/>
                                      </p:to>
                                    </p:set>
                                  </p:childTnLst>
                                </p:cTn>
                              </p:par>
                              <p:par>
                                <p:cTn id="37" presetID="10" presetClass="exit" presetSubtype="0" fill="hold" grpId="1" nodeType="withEffect">
                                  <p:stCondLst>
                                    <p:cond delay="0"/>
                                  </p:stCondLst>
                                  <p:childTnLst>
                                    <p:animEffect transition="out" filter="fade">
                                      <p:cBhvr>
                                        <p:cTn id="38" dur="500"/>
                                        <p:tgtEl>
                                          <p:spTgt spid="7"/>
                                        </p:tgtEl>
                                      </p:cBhvr>
                                    </p:animEffect>
                                    <p:set>
                                      <p:cBhvr>
                                        <p:cTn id="39" dur="1" fill="hold">
                                          <p:stCondLst>
                                            <p:cond delay="499"/>
                                          </p:stCondLst>
                                        </p:cTn>
                                        <p:tgtEl>
                                          <p:spTgt spid="7"/>
                                        </p:tgtEl>
                                        <p:attrNameLst>
                                          <p:attrName>style.visibility</p:attrName>
                                        </p:attrNameLst>
                                      </p:cBhvr>
                                      <p:to>
                                        <p:strVal val="hidden"/>
                                      </p:to>
                                    </p:set>
                                  </p:childTnLst>
                                </p:cTn>
                              </p:par>
                              <p:par>
                                <p:cTn id="40" presetID="10" presetClass="exit" presetSubtype="0" fill="hold" grpId="1" nodeType="withEffect">
                                  <p:stCondLst>
                                    <p:cond delay="0"/>
                                  </p:stCondLst>
                                  <p:childTnLst>
                                    <p:animEffect transition="out" filter="fade">
                                      <p:cBhvr>
                                        <p:cTn id="41" dur="500"/>
                                        <p:tgtEl>
                                          <p:spTgt spid="8"/>
                                        </p:tgtEl>
                                      </p:cBhvr>
                                    </p:animEffect>
                                    <p:set>
                                      <p:cBhvr>
                                        <p:cTn id="42" dur="1" fill="hold">
                                          <p:stCondLst>
                                            <p:cond delay="499"/>
                                          </p:stCondLst>
                                        </p:cTn>
                                        <p:tgtEl>
                                          <p:spTgt spid="8"/>
                                        </p:tgtEl>
                                        <p:attrNameLst>
                                          <p:attrName>style.visibility</p:attrName>
                                        </p:attrNameLst>
                                      </p:cBhvr>
                                      <p:to>
                                        <p:strVal val="hidden"/>
                                      </p:to>
                                    </p:set>
                                  </p:childTnLst>
                                </p:cTn>
                              </p:par>
                              <p:par>
                                <p:cTn id="43" presetID="10" presetClass="exit" presetSubtype="0" fill="hold" grpId="1" nodeType="withEffect">
                                  <p:stCondLst>
                                    <p:cond delay="0"/>
                                  </p:stCondLst>
                                  <p:childTnLst>
                                    <p:animEffect transition="out" filter="fade">
                                      <p:cBhvr>
                                        <p:cTn id="44" dur="500"/>
                                        <p:tgtEl>
                                          <p:spTgt spid="11"/>
                                        </p:tgtEl>
                                      </p:cBhvr>
                                    </p:animEffect>
                                    <p:set>
                                      <p:cBhvr>
                                        <p:cTn id="45" dur="1" fill="hold">
                                          <p:stCondLst>
                                            <p:cond delay="499"/>
                                          </p:stCondLst>
                                        </p:cTn>
                                        <p:tgtEl>
                                          <p:spTgt spid="11"/>
                                        </p:tgtEl>
                                        <p:attrNameLst>
                                          <p:attrName>style.visibility</p:attrName>
                                        </p:attrNameLst>
                                      </p:cBhvr>
                                      <p:to>
                                        <p:strVal val="hidden"/>
                                      </p:to>
                                    </p:set>
                                  </p:childTnLst>
                                </p:cTn>
                              </p:par>
                              <p:par>
                                <p:cTn id="46" presetID="10" presetClass="exit" presetSubtype="0" fill="hold" grpId="1" nodeType="withEffect">
                                  <p:stCondLst>
                                    <p:cond delay="0"/>
                                  </p:stCondLst>
                                  <p:childTnLst>
                                    <p:animEffect transition="out" filter="fade">
                                      <p:cBhvr>
                                        <p:cTn id="47" dur="500"/>
                                        <p:tgtEl>
                                          <p:spTgt spid="9"/>
                                        </p:tgtEl>
                                      </p:cBhvr>
                                    </p:animEffect>
                                    <p:set>
                                      <p:cBhvr>
                                        <p:cTn id="48" dur="1" fill="hold">
                                          <p:stCondLst>
                                            <p:cond delay="499"/>
                                          </p:stCondLst>
                                        </p:cTn>
                                        <p:tgtEl>
                                          <p:spTgt spid="9"/>
                                        </p:tgtEl>
                                        <p:attrNameLst>
                                          <p:attrName>style.visibility</p:attrName>
                                        </p:attrNameLst>
                                      </p:cBhvr>
                                      <p:to>
                                        <p:strVal val="hidden"/>
                                      </p:to>
                                    </p:set>
                                  </p:childTnLst>
                                </p:cTn>
                              </p:par>
                              <p:par>
                                <p:cTn id="49" presetID="10" presetClass="exit" presetSubtype="0" fill="hold" grpId="1" nodeType="withEffect">
                                  <p:stCondLst>
                                    <p:cond delay="0"/>
                                  </p:stCondLst>
                                  <p:childTnLst>
                                    <p:animEffect transition="out" filter="fade">
                                      <p:cBhvr>
                                        <p:cTn id="50" dur="500"/>
                                        <p:tgtEl>
                                          <p:spTgt spid="10"/>
                                        </p:tgtEl>
                                      </p:cBhvr>
                                    </p:animEffect>
                                    <p:set>
                                      <p:cBhvr>
                                        <p:cTn id="51" dur="1" fill="hold">
                                          <p:stCondLst>
                                            <p:cond delay="499"/>
                                          </p:stCondLst>
                                        </p:cTn>
                                        <p:tgtEl>
                                          <p:spTgt spid="10"/>
                                        </p:tgtEl>
                                        <p:attrNameLst>
                                          <p:attrName>style.visibility</p:attrName>
                                        </p:attrNameLst>
                                      </p:cBhvr>
                                      <p:to>
                                        <p:strVal val="hidden"/>
                                      </p:to>
                                    </p:set>
                                  </p:childTnLst>
                                </p:cTn>
                              </p:par>
                              <p:par>
                                <p:cTn id="52" presetID="10" presetClass="exit" presetSubtype="0" fill="hold" nodeType="withEffect">
                                  <p:stCondLst>
                                    <p:cond delay="0"/>
                                  </p:stCondLst>
                                  <p:childTnLst>
                                    <p:animEffect transition="out" filter="fade">
                                      <p:cBhvr>
                                        <p:cTn id="53" dur="500"/>
                                        <p:tgtEl>
                                          <p:spTgt spid="1028"/>
                                        </p:tgtEl>
                                      </p:cBhvr>
                                    </p:animEffect>
                                    <p:set>
                                      <p:cBhvr>
                                        <p:cTn id="54" dur="1" fill="hold">
                                          <p:stCondLst>
                                            <p:cond delay="499"/>
                                          </p:stCondLst>
                                        </p:cTn>
                                        <p:tgtEl>
                                          <p:spTgt spid="1028"/>
                                        </p:tgtEl>
                                        <p:attrNameLst>
                                          <p:attrName>style.visibility</p:attrName>
                                        </p:attrNameLst>
                                      </p:cBhvr>
                                      <p:to>
                                        <p:strVal val="hidden"/>
                                      </p:to>
                                    </p:set>
                                  </p:childTnLst>
                                </p:cTn>
                              </p:par>
                            </p:childTnLst>
                          </p:cTn>
                        </p:par>
                        <p:par>
                          <p:cTn id="55" fill="hold">
                            <p:stCondLst>
                              <p:cond delay="500"/>
                            </p:stCondLst>
                            <p:childTnLst>
                              <p:par>
                                <p:cTn id="56" presetID="10" presetClass="entr" presetSubtype="0"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8" grpId="0" animBg="1"/>
      <p:bldP spid="8" grpId="1" animBg="1"/>
      <p:bldP spid="9" grpId="0" animBg="1"/>
      <p:bldP spid="9" grpId="1" animBg="1"/>
      <p:bldP spid="10" grpId="0" animBg="1"/>
      <p:bldP spid="10" grpId="1" animBg="1"/>
      <p:bldP spid="11" grpId="0" animBg="1"/>
      <p:bldP spid="11"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normAutofit fontScale="90000"/>
          </a:bodyPr>
          <a:lstStyle/>
          <a:p>
            <a:r>
              <a:rPr lang="fr-CA" sz="4000" dirty="0"/>
              <a:t>Présence active </a:t>
            </a:r>
            <a:br>
              <a:rPr lang="fr-CA" sz="4000" dirty="0"/>
            </a:br>
            <a:r>
              <a:rPr lang="fr-CA" sz="4000" dirty="0"/>
              <a:t>« </a:t>
            </a:r>
            <a:r>
              <a:rPr lang="en-CA" sz="4000" dirty="0" err="1"/>
              <a:t>Presencing</a:t>
            </a:r>
            <a:r>
              <a:rPr lang="fr-CA" sz="4000" dirty="0"/>
              <a:t> »</a:t>
            </a:r>
            <a:r>
              <a:rPr lang="en-CA" sz="4000" dirty="0"/>
              <a:t> en </a:t>
            </a:r>
            <a:r>
              <a:rPr lang="en-CA" sz="4000" dirty="0" err="1"/>
              <a:t>anglais</a:t>
            </a:r>
            <a:endParaRPr lang="fr-CA" sz="4000" dirty="0"/>
          </a:p>
        </p:txBody>
      </p:sp>
      <p:sp>
        <p:nvSpPr>
          <p:cNvPr id="3" name="Content Placeholder 2"/>
          <p:cNvSpPr>
            <a:spLocks noGrp="1"/>
          </p:cNvSpPr>
          <p:nvPr>
            <p:ph idx="1"/>
            <p:custDataLst>
              <p:tags r:id="rId2"/>
            </p:custDataLst>
          </p:nvPr>
        </p:nvSpPr>
        <p:spPr>
          <a:xfrm>
            <a:off x="457201" y="1600200"/>
            <a:ext cx="5698976" cy="1900808"/>
          </a:xfrm>
        </p:spPr>
        <p:txBody>
          <a:bodyPr>
            <a:normAutofit/>
          </a:bodyPr>
          <a:lstStyle/>
          <a:p>
            <a:pPr lvl="0"/>
            <a:r>
              <a:rPr lang="fr-CA" sz="2400" dirty="0"/>
              <a:t>... est un mot mixte combinant détection « </a:t>
            </a:r>
            <a:r>
              <a:rPr lang="fr-CA" sz="2400" b="1" dirty="0" err="1"/>
              <a:t>sensing</a:t>
            </a:r>
            <a:r>
              <a:rPr lang="fr-CA" sz="2400" b="1" dirty="0"/>
              <a:t> </a:t>
            </a:r>
            <a:r>
              <a:rPr lang="fr-CA" sz="2400" dirty="0"/>
              <a:t>» (pressentir, la possibilité de détecter) et « </a:t>
            </a:r>
            <a:r>
              <a:rPr lang="fr-CA" sz="2400" b="1" dirty="0"/>
              <a:t>présence </a:t>
            </a:r>
            <a:r>
              <a:rPr lang="fr-CA" sz="2400" dirty="0"/>
              <a:t>» (l’état d’être dans le moment présent)</a:t>
            </a:r>
          </a:p>
        </p:txBody>
      </p:sp>
      <p:sp>
        <p:nvSpPr>
          <p:cNvPr id="4" name="Rectangle 3"/>
          <p:cNvSpPr/>
          <p:nvPr>
            <p:custDataLst>
              <p:tags r:id="rId3"/>
            </p:custDataLst>
          </p:nvPr>
        </p:nvSpPr>
        <p:spPr>
          <a:xfrm>
            <a:off x="6179224" y="3137708"/>
            <a:ext cx="2600777" cy="276999"/>
          </a:xfrm>
          <a:prstGeom prst="rect">
            <a:avLst/>
          </a:prstGeom>
        </p:spPr>
        <p:txBody>
          <a:bodyPr wrap="none">
            <a:spAutoFit/>
          </a:bodyPr>
          <a:lstStyle/>
          <a:p>
            <a:r>
              <a:rPr lang="fr-CA" sz="1200">
                <a:hlinkClick r:id="rId9"/>
              </a:rPr>
              <a:t>https://www.presencing.com/theoryu</a:t>
            </a:r>
            <a:r>
              <a:rPr lang="fr-CA" sz="1200"/>
              <a:t> </a:t>
            </a:r>
          </a:p>
        </p:txBody>
      </p:sp>
      <p:pic>
        <p:nvPicPr>
          <p:cNvPr id="8" name="Picture 7"/>
          <p:cNvPicPr>
            <a:picLocks noChangeAspect="1"/>
          </p:cNvPicPr>
          <p:nvPr>
            <p:custDataLst>
              <p:tags r:id="rId4"/>
            </p:custDataLst>
          </p:nvPr>
        </p:nvPicPr>
        <p:blipFill>
          <a:blip r:embed="rId10"/>
          <a:stretch>
            <a:fillRect/>
          </a:stretch>
        </p:blipFill>
        <p:spPr>
          <a:xfrm>
            <a:off x="6186120" y="274638"/>
            <a:ext cx="2702044" cy="2727638"/>
          </a:xfrm>
          <a:prstGeom prst="rect">
            <a:avLst/>
          </a:prstGeom>
        </p:spPr>
      </p:pic>
      <p:sp>
        <p:nvSpPr>
          <p:cNvPr id="10" name="Title 1"/>
          <p:cNvSpPr txBox="1">
            <a:spLocks/>
          </p:cNvSpPr>
          <p:nvPr>
            <p:custDataLst>
              <p:tags r:id="rId5"/>
            </p:custDataLst>
          </p:nvPr>
        </p:nvSpPr>
        <p:spPr>
          <a:xfrm>
            <a:off x="450777" y="3405066"/>
            <a:ext cx="8229600" cy="114300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4400" kern="1200">
                <a:solidFill>
                  <a:schemeClr val="tx1"/>
                </a:solidFill>
                <a:latin typeface="+mj-lt"/>
                <a:ea typeface="+mj-ea"/>
                <a:cs typeface="+mj-cs"/>
              </a:defRPr>
            </a:lvl1pPr>
          </a:lstStyle>
          <a:p>
            <a:r>
              <a:rPr lang="fr-CA" sz="4000" dirty="0"/>
              <a:t>La théorie du U</a:t>
            </a:r>
          </a:p>
        </p:txBody>
      </p:sp>
      <p:sp>
        <p:nvSpPr>
          <p:cNvPr id="11" name="Content Placeholder 2"/>
          <p:cNvSpPr txBox="1">
            <a:spLocks/>
          </p:cNvSpPr>
          <p:nvPr>
            <p:custDataLst>
              <p:tags r:id="rId6"/>
            </p:custDataLst>
          </p:nvPr>
        </p:nvSpPr>
        <p:spPr>
          <a:xfrm>
            <a:off x="450777" y="4365822"/>
            <a:ext cx="8075240" cy="1900808"/>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fr-CA" sz="2400" dirty="0">
                <a:solidFill>
                  <a:srgbClr val="333333"/>
                </a:solidFill>
                <a:latin typeface="Arial" panose="020B0604020202020204" pitchFamily="34" charset="0"/>
              </a:rPr>
              <a:t>La théorie du U postule que la qualité des résultats que nous produisons dans tout type de système social est fonction de la qualité de l’attention ou </a:t>
            </a:r>
            <a:r>
              <a:rPr lang="fr-CA" sz="2400" b="1" dirty="0">
                <a:solidFill>
                  <a:srgbClr val="333333"/>
                </a:solidFill>
                <a:latin typeface="Arial" panose="020B0604020202020204" pitchFamily="34" charset="0"/>
              </a:rPr>
              <a:t>de la conscience avec lesquels agissent les participants dans le système</a:t>
            </a:r>
            <a:r>
              <a:rPr lang="fr-CA" sz="2400" dirty="0">
                <a:solidFill>
                  <a:srgbClr val="333333"/>
                </a:solidFill>
                <a:latin typeface="Arial" panose="020B0604020202020204" pitchFamily="34" charset="0"/>
              </a:rPr>
              <a:t>.  *</a:t>
            </a:r>
          </a:p>
        </p:txBody>
      </p:sp>
    </p:spTree>
    <p:extLst>
      <p:ext uri="{BB962C8B-B14F-4D97-AF65-F5344CB8AC3E}">
        <p14:creationId xmlns:p14="http://schemas.microsoft.com/office/powerpoint/2010/main" val="5426188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https://peacevalleyau.org/sites/default/files/2019-05/Theory%20U%20-%20pictorial%20overview.png"/>
          <p:cNvPicPr>
            <a:picLocks noChangeAspect="1" noChangeArrowheads="1"/>
          </p:cNvPicPr>
          <p:nvPr>
            <p:custDataLst>
              <p:tags r:id="rId1"/>
            </p:custDataLst>
          </p:nvPr>
        </p:nvPicPr>
        <p:blipFill rotWithShape="1">
          <a:blip r:embed="rId8">
            <a:extLst>
              <a:ext uri="{28A0092B-C50C-407E-A947-70E740481C1C}">
                <a14:useLocalDpi xmlns:a14="http://schemas.microsoft.com/office/drawing/2010/main" val="0"/>
              </a:ext>
            </a:extLst>
          </a:blip>
          <a:srcRect t="44833"/>
          <a:stretch/>
        </p:blipFill>
        <p:spPr bwMode="auto">
          <a:xfrm>
            <a:off x="4004240" y="58199"/>
            <a:ext cx="5111596" cy="2650721"/>
          </a:xfrm>
          <a:prstGeom prst="rect">
            <a:avLst/>
          </a:prstGeom>
          <a:noFill/>
          <a:extLst>
            <a:ext uri="{909E8E84-426E-40DD-AFC4-6F175D3DCCD1}">
              <a14:hiddenFill xmlns:a14="http://schemas.microsoft.com/office/drawing/2010/main">
                <a:solidFill>
                  <a:srgbClr val="FFFFFF"/>
                </a:solidFill>
              </a14:hiddenFill>
            </a:ext>
          </a:extLst>
        </p:spPr>
      </p:pic>
      <p:sp>
        <p:nvSpPr>
          <p:cNvPr id="6" name="Title 5"/>
          <p:cNvSpPr>
            <a:spLocks noGrp="1"/>
          </p:cNvSpPr>
          <p:nvPr>
            <p:ph type="title"/>
            <p:custDataLst>
              <p:tags r:id="rId2"/>
            </p:custDataLst>
          </p:nvPr>
        </p:nvSpPr>
        <p:spPr>
          <a:xfrm>
            <a:off x="251520" y="1100090"/>
            <a:ext cx="8229600" cy="1143000"/>
          </a:xfrm>
        </p:spPr>
        <p:txBody>
          <a:bodyPr>
            <a:normAutofit/>
          </a:bodyPr>
          <a:lstStyle/>
          <a:p>
            <a:r>
              <a:rPr lang="fr-CA" dirty="0"/>
              <a:t>La théorie du U</a:t>
            </a:r>
          </a:p>
        </p:txBody>
      </p:sp>
      <p:sp>
        <p:nvSpPr>
          <p:cNvPr id="7" name="Content Placeholder 6"/>
          <p:cNvSpPr>
            <a:spLocks noGrp="1"/>
          </p:cNvSpPr>
          <p:nvPr>
            <p:ph idx="1"/>
            <p:custDataLst>
              <p:tags r:id="rId3"/>
            </p:custDataLst>
          </p:nvPr>
        </p:nvSpPr>
        <p:spPr>
          <a:xfrm>
            <a:off x="423588" y="2755929"/>
            <a:ext cx="8468892" cy="1871509"/>
          </a:xfrm>
        </p:spPr>
        <p:txBody>
          <a:bodyPr>
            <a:normAutofit fontScale="92500" lnSpcReduction="20000"/>
          </a:bodyPr>
          <a:lstStyle/>
          <a:p>
            <a:r>
              <a:rPr lang="fr-CA" sz="2400" dirty="0"/>
              <a:t>« Incarner le changement de systèmes basé sur la prise de conscience... </a:t>
            </a:r>
          </a:p>
          <a:p>
            <a:r>
              <a:rPr lang="fr-CA" sz="2400" dirty="0"/>
              <a:t>Vous ne pouvez changer un système que si vous transformez la conscience.</a:t>
            </a:r>
          </a:p>
          <a:p>
            <a:r>
              <a:rPr lang="fr-CA" sz="2400" dirty="0"/>
              <a:t>Vous ne pouvez transformer la conscience que lorsque le système se voit et se sent lui-même »			-- Otto </a:t>
            </a:r>
            <a:r>
              <a:rPr lang="fr-CA" sz="2400" dirty="0" err="1"/>
              <a:t>Scharmer</a:t>
            </a:r>
            <a:endParaRPr lang="fr-CA" sz="2400" dirty="0"/>
          </a:p>
        </p:txBody>
      </p:sp>
      <p:sp>
        <p:nvSpPr>
          <p:cNvPr id="2" name="Rectangle 1"/>
          <p:cNvSpPr/>
          <p:nvPr>
            <p:custDataLst>
              <p:tags r:id="rId4"/>
            </p:custDataLst>
          </p:nvPr>
        </p:nvSpPr>
        <p:spPr>
          <a:xfrm>
            <a:off x="754362" y="4726713"/>
            <a:ext cx="7898975" cy="1508105"/>
          </a:xfrm>
          <a:prstGeom prst="rect">
            <a:avLst/>
          </a:prstGeom>
          <a:ln>
            <a:solidFill>
              <a:schemeClr val="tx1"/>
            </a:solidFill>
          </a:ln>
        </p:spPr>
        <p:txBody>
          <a:bodyPr wrap="square">
            <a:spAutoFit/>
          </a:bodyPr>
          <a:lstStyle/>
          <a:p>
            <a:r>
              <a:rPr lang="fr-CA" dirty="0">
                <a:solidFill>
                  <a:srgbClr val="253743"/>
                </a:solidFill>
              </a:rPr>
              <a:t>La Théorie du U utilise le «théâtre de présence sociale», ce qui n’est pas du «théâtre» au sens conventionnel du terme. Elle utilise de simples postures et mouvements corporels pour dissoudre les concepts limitatifs, communiquer directement, accéder à l’intuition et rendre visibles la réalité actuelle et les points de levier plus profonds – souvent invisibles – pour créer un changement profond</a:t>
            </a:r>
            <a:r>
              <a:rPr lang="fr-CA" sz="2000" dirty="0">
                <a:solidFill>
                  <a:srgbClr val="253743"/>
                </a:solidFill>
              </a:rPr>
              <a:t>.</a:t>
            </a:r>
          </a:p>
        </p:txBody>
      </p:sp>
      <p:sp>
        <p:nvSpPr>
          <p:cNvPr id="3" name="Rectangle 2"/>
          <p:cNvSpPr/>
          <p:nvPr>
            <p:custDataLst>
              <p:tags r:id="rId5"/>
            </p:custDataLst>
          </p:nvPr>
        </p:nvSpPr>
        <p:spPr>
          <a:xfrm>
            <a:off x="2867975" y="6316993"/>
            <a:ext cx="3408049" cy="307777"/>
          </a:xfrm>
          <a:prstGeom prst="rect">
            <a:avLst/>
          </a:prstGeom>
        </p:spPr>
        <p:txBody>
          <a:bodyPr wrap="none">
            <a:spAutoFit/>
          </a:bodyPr>
          <a:lstStyle/>
          <a:p>
            <a:pPr algn="ctr"/>
            <a:r>
              <a:rPr lang="fr-CA" sz="1400" dirty="0">
                <a:solidFill>
                  <a:srgbClr val="253743"/>
                </a:solidFill>
                <a:latin typeface="PT Sans"/>
                <a:hlinkClick r:id="rId9"/>
              </a:rPr>
              <a:t>https://www.presencing.org/aboutus/spt</a:t>
            </a:r>
            <a:r>
              <a:rPr lang="fr-CA" sz="1400" dirty="0">
                <a:solidFill>
                  <a:srgbClr val="253743"/>
                </a:solidFill>
                <a:latin typeface="PT Sans"/>
              </a:rPr>
              <a:t> </a:t>
            </a:r>
          </a:p>
        </p:txBody>
      </p:sp>
    </p:spTree>
    <p:extLst>
      <p:ext uri="{BB962C8B-B14F-4D97-AF65-F5344CB8AC3E}">
        <p14:creationId xmlns:p14="http://schemas.microsoft.com/office/powerpoint/2010/main" val="4022924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custDataLst>
              <p:tags r:id="rId1"/>
            </p:custDataLst>
          </p:nvPr>
        </p:nvPicPr>
        <p:blipFill rotWithShape="1">
          <a:blip r:embed="rId6"/>
          <a:srcRect b="10852"/>
          <a:stretch/>
        </p:blipFill>
        <p:spPr>
          <a:xfrm>
            <a:off x="2067710" y="4194297"/>
            <a:ext cx="5008580" cy="2396244"/>
          </a:xfrm>
          <a:prstGeom prst="rect">
            <a:avLst/>
          </a:prstGeom>
        </p:spPr>
      </p:pic>
      <p:sp>
        <p:nvSpPr>
          <p:cNvPr id="2" name="Title 1"/>
          <p:cNvSpPr>
            <a:spLocks noGrp="1"/>
          </p:cNvSpPr>
          <p:nvPr>
            <p:ph type="title"/>
            <p:custDataLst>
              <p:tags r:id="rId2"/>
            </p:custDataLst>
          </p:nvPr>
        </p:nvSpPr>
        <p:spPr/>
        <p:txBody>
          <a:bodyPr>
            <a:normAutofit fontScale="90000"/>
          </a:bodyPr>
          <a:lstStyle/>
          <a:p>
            <a:r>
              <a:rPr lang="fr-FR" sz="4000" dirty="0"/>
              <a:t>Élargir le spectre d’impact de nos actions</a:t>
            </a:r>
            <a:endParaRPr lang="fr-CA" sz="4000" dirty="0"/>
          </a:p>
        </p:txBody>
      </p:sp>
      <p:sp>
        <p:nvSpPr>
          <p:cNvPr id="3" name="Content Placeholder 2"/>
          <p:cNvSpPr>
            <a:spLocks noGrp="1"/>
          </p:cNvSpPr>
          <p:nvPr>
            <p:ph idx="1"/>
            <p:custDataLst>
              <p:tags r:id="rId3"/>
            </p:custDataLst>
          </p:nvPr>
        </p:nvSpPr>
        <p:spPr>
          <a:xfrm>
            <a:off x="457200" y="1600200"/>
            <a:ext cx="8229600" cy="2908920"/>
          </a:xfrm>
        </p:spPr>
        <p:txBody>
          <a:bodyPr>
            <a:normAutofit/>
          </a:bodyPr>
          <a:lstStyle/>
          <a:p>
            <a:r>
              <a:rPr lang="fr-CA" dirty="0"/>
              <a:t>Réfléchissez à un problème pour lequel vous aimeriez apporter une solution gagnant-gagnant-gagnant, au bénéfice des membres de votre équipe, de votre organisation et de la communauté élargie.</a:t>
            </a:r>
          </a:p>
        </p:txBody>
      </p:sp>
    </p:spTree>
    <p:extLst>
      <p:ext uri="{BB962C8B-B14F-4D97-AF65-F5344CB8AC3E}">
        <p14:creationId xmlns:p14="http://schemas.microsoft.com/office/powerpoint/2010/main" val="4588899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normAutofit fontScale="90000"/>
          </a:bodyPr>
          <a:lstStyle/>
          <a:p>
            <a:r>
              <a:rPr lang="fr-CA" dirty="0"/>
              <a:t>Réfléchissez aux exercices d’aujourd’hui</a:t>
            </a:r>
          </a:p>
        </p:txBody>
      </p:sp>
      <p:sp>
        <p:nvSpPr>
          <p:cNvPr id="4" name="Slide Number Placeholder 3"/>
          <p:cNvSpPr>
            <a:spLocks noGrp="1"/>
          </p:cNvSpPr>
          <p:nvPr>
            <p:ph type="sldNum" sz="quarter" idx="4294967295"/>
            <p:custDataLst>
              <p:tags r:id="rId2"/>
            </p:custDataLst>
          </p:nvPr>
        </p:nvSpPr>
        <p:spPr/>
        <p:txBody>
          <a:bodyPr/>
          <a:lstStyle/>
          <a:p>
            <a:fld id="{50E449A1-3E28-4EED-877C-2235D0A8D14E}" type="slidenum">
              <a:rPr lang="en-CA" smtClean="0"/>
              <a:pPr/>
              <a:t>16</a:t>
            </a:fld>
            <a:endParaRPr lang="en-CA"/>
          </a:p>
        </p:txBody>
      </p:sp>
      <p:grpSp>
        <p:nvGrpSpPr>
          <p:cNvPr id="5" name="Group 4"/>
          <p:cNvGrpSpPr/>
          <p:nvPr>
            <p:custDataLst>
              <p:tags r:id="rId3"/>
            </p:custDataLst>
          </p:nvPr>
        </p:nvGrpSpPr>
        <p:grpSpPr>
          <a:xfrm>
            <a:off x="4522519" y="2464132"/>
            <a:ext cx="2402918" cy="2618629"/>
            <a:chOff x="1691680" y="5343137"/>
            <a:chExt cx="803649" cy="818086"/>
          </a:xfrm>
        </p:grpSpPr>
        <p:pic>
          <p:nvPicPr>
            <p:cNvPr id="6" name="Picture 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691680" y="5343137"/>
              <a:ext cx="803649" cy="818086"/>
            </a:xfrm>
            <a:prstGeom prst="rect">
              <a:avLst/>
            </a:prstGeom>
          </p:spPr>
        </p:pic>
        <p:sp>
          <p:nvSpPr>
            <p:cNvPr id="7" name="Oval 6"/>
            <p:cNvSpPr/>
            <p:nvPr/>
          </p:nvSpPr>
          <p:spPr>
            <a:xfrm>
              <a:off x="1773475" y="5471724"/>
              <a:ext cx="637262" cy="569132"/>
            </a:xfrm>
            <a:prstGeom prst="ellipse">
              <a:avLst/>
            </a:prstGeom>
            <a:solidFill>
              <a:srgbClr val="F8F8F8">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3" name="Picture 2"/>
          <p:cNvPicPr>
            <a:picLocks noChangeAspect="1"/>
          </p:cNvPicPr>
          <p:nvPr>
            <p:custDataLst>
              <p:tags r:id="rId4"/>
            </p:custDataLst>
          </p:nvPr>
        </p:nvPicPr>
        <p:blipFill>
          <a:blip r:embed="rId11">
            <a:duotone>
              <a:schemeClr val="accent1">
                <a:shade val="45000"/>
                <a:satMod val="135000"/>
              </a:schemeClr>
              <a:prstClr val="white"/>
            </a:duotone>
          </a:blip>
          <a:stretch>
            <a:fillRect/>
          </a:stretch>
        </p:blipFill>
        <p:spPr>
          <a:xfrm>
            <a:off x="2372398" y="3694278"/>
            <a:ext cx="1440160" cy="1260730"/>
          </a:xfrm>
          <a:prstGeom prst="rect">
            <a:avLst/>
          </a:prstGeom>
        </p:spPr>
      </p:pic>
      <p:grpSp>
        <p:nvGrpSpPr>
          <p:cNvPr id="32" name="Group 31"/>
          <p:cNvGrpSpPr/>
          <p:nvPr>
            <p:custDataLst>
              <p:tags r:id="rId5"/>
            </p:custDataLst>
          </p:nvPr>
        </p:nvGrpSpPr>
        <p:grpSpPr>
          <a:xfrm>
            <a:off x="447738" y="2516316"/>
            <a:ext cx="1501011" cy="1749025"/>
            <a:chOff x="7495448" y="1124744"/>
            <a:chExt cx="3006535" cy="3631337"/>
          </a:xfrm>
        </p:grpSpPr>
        <p:pic>
          <p:nvPicPr>
            <p:cNvPr id="33" name="Picture 32"/>
            <p:cNvPicPr>
              <a:picLocks noChangeAspect="1"/>
            </p:cNvPicPr>
            <p:nvPr/>
          </p:nvPicPr>
          <p:blipFill>
            <a:blip r:embed="rId12">
              <a:duotone>
                <a:schemeClr val="accent1">
                  <a:shade val="45000"/>
                  <a:satMod val="135000"/>
                </a:schemeClr>
                <a:prstClr val="white"/>
              </a:duotone>
            </a:blip>
            <a:stretch>
              <a:fillRect/>
            </a:stretch>
          </p:blipFill>
          <p:spPr>
            <a:xfrm>
              <a:off x="8396958" y="1124744"/>
              <a:ext cx="2105025" cy="2914650"/>
            </a:xfrm>
            <a:prstGeom prst="rect">
              <a:avLst/>
            </a:prstGeom>
          </p:spPr>
        </p:pic>
        <p:pic>
          <p:nvPicPr>
            <p:cNvPr id="34" name="Picture 33"/>
            <p:cNvPicPr>
              <a:picLocks noChangeAspect="1"/>
            </p:cNvPicPr>
            <p:nvPr/>
          </p:nvPicPr>
          <p:blipFill>
            <a:blip r:embed="rId13">
              <a:clrChange>
                <a:clrFrom>
                  <a:srgbClr val="FFFFFF"/>
                </a:clrFrom>
                <a:clrTo>
                  <a:srgbClr val="FFFFFF">
                    <a:alpha val="0"/>
                  </a:srgbClr>
                </a:clrTo>
              </a:clrChange>
              <a:duotone>
                <a:schemeClr val="accent1">
                  <a:shade val="45000"/>
                  <a:satMod val="135000"/>
                </a:schemeClr>
                <a:prstClr val="white"/>
              </a:duotone>
            </a:blip>
            <a:stretch>
              <a:fillRect/>
            </a:stretch>
          </p:blipFill>
          <p:spPr>
            <a:xfrm>
              <a:off x="7495448" y="2790786"/>
              <a:ext cx="2989826" cy="1965295"/>
            </a:xfrm>
            <a:prstGeom prst="rect">
              <a:avLst/>
            </a:prstGeom>
          </p:spPr>
        </p:pic>
      </p:grpSp>
      <p:pic>
        <p:nvPicPr>
          <p:cNvPr id="35" name="Picture 34"/>
          <p:cNvPicPr>
            <a:picLocks noChangeAspect="1"/>
          </p:cNvPicPr>
          <p:nvPr>
            <p:custDataLst>
              <p:tags r:id="rId6"/>
            </p:custDataLst>
          </p:nvPr>
        </p:nvPicPr>
        <p:blipFill rotWithShape="1">
          <a:blip r:embed="rId14">
            <a:duotone>
              <a:schemeClr val="accent1">
                <a:shade val="45000"/>
                <a:satMod val="135000"/>
              </a:schemeClr>
              <a:prstClr val="white"/>
            </a:duotone>
          </a:blip>
          <a:srcRect b="10852"/>
          <a:stretch/>
        </p:blipFill>
        <p:spPr>
          <a:xfrm>
            <a:off x="1215919" y="5146348"/>
            <a:ext cx="2454809" cy="1174449"/>
          </a:xfrm>
          <a:prstGeom prst="rect">
            <a:avLst/>
          </a:prstGeom>
        </p:spPr>
      </p:pic>
      <p:pic>
        <p:nvPicPr>
          <p:cNvPr id="12" name="Picture 4" descr="http://petercon.freeshell.org/images/sphere.gif">
            <a:extLst>
              <a:ext uri="{FF2B5EF4-FFF2-40B4-BE49-F238E27FC236}">
                <a16:creationId xmlns:a16="http://schemas.microsoft.com/office/drawing/2014/main" id="{3B10E75F-8C81-8E9D-9DF7-B456627BE7E1}"/>
              </a:ext>
            </a:extLst>
          </p:cNvPr>
          <p:cNvPicPr>
            <a:picLocks noChangeAspect="1" noChangeArrowheads="1"/>
          </p:cNvPicPr>
          <p:nvPr>
            <p:custDataLst>
              <p:tags r:id="rId7"/>
            </p:custDataLst>
          </p:nvPr>
        </p:nvPicPr>
        <p:blipFill>
          <a:blip r:embed="rId15">
            <a:duotone>
              <a:schemeClr val="accent1">
                <a:shade val="45000"/>
                <a:satMod val="135000"/>
              </a:schemeClr>
              <a:prstClr val="white"/>
            </a:duotone>
          </a:blip>
          <a:srcRect/>
          <a:stretch>
            <a:fillRect/>
          </a:stretch>
        </p:blipFill>
        <p:spPr bwMode="auto">
          <a:xfrm>
            <a:off x="2480636" y="2115093"/>
            <a:ext cx="516831" cy="50621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962733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500"/>
                                        <p:tgtEl>
                                          <p:spTgt spid="32"/>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Image result for happy homework"/>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76056" y="5054456"/>
            <a:ext cx="2177988" cy="158711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57200" y="274638"/>
            <a:ext cx="6203032" cy="1143000"/>
          </a:xfrm>
        </p:spPr>
        <p:txBody>
          <a:bodyPr>
            <a:normAutofit fontScale="90000"/>
          </a:bodyPr>
          <a:lstStyle/>
          <a:p>
            <a:r>
              <a:rPr lang="fr-CA" sz="3600" dirty="0"/>
              <a:t>Choses à accomplir cette semaine</a:t>
            </a:r>
            <a:endParaRPr lang="en-US" sz="3600" dirty="0"/>
          </a:p>
        </p:txBody>
      </p:sp>
      <p:sp>
        <p:nvSpPr>
          <p:cNvPr id="3" name="Content Placeholder 2"/>
          <p:cNvSpPr>
            <a:spLocks noGrp="1"/>
          </p:cNvSpPr>
          <p:nvPr>
            <p:ph idx="1"/>
          </p:nvPr>
        </p:nvSpPr>
        <p:spPr>
          <a:xfrm>
            <a:off x="457200" y="1600200"/>
            <a:ext cx="7571184" cy="5069160"/>
          </a:xfrm>
        </p:spPr>
        <p:txBody>
          <a:bodyPr>
            <a:noAutofit/>
          </a:bodyPr>
          <a:lstStyle/>
          <a:p>
            <a:pPr lvl="0">
              <a:spcBef>
                <a:spcPts val="0"/>
              </a:spcBef>
            </a:pPr>
            <a:r>
              <a:rPr lang="fr-CA" sz="2800" dirty="0"/>
              <a:t>Connexion - système de </a:t>
            </a:r>
            <a:r>
              <a:rPr lang="fr-CA" sz="2800" b="1" i="1" dirty="0">
                <a:latin typeface="Bradley Hand ITC" panose="03070402050302030203" pitchFamily="66" charset="0"/>
              </a:rPr>
              <a:t>Jumelage</a:t>
            </a:r>
            <a:endParaRPr lang="fr-CA" sz="2800" dirty="0"/>
          </a:p>
          <a:p>
            <a:pPr>
              <a:spcBef>
                <a:spcPts val="0"/>
              </a:spcBef>
            </a:pPr>
            <a:r>
              <a:rPr lang="fr-CA" sz="2800" dirty="0"/>
              <a:t>Journal de gratitude</a:t>
            </a:r>
          </a:p>
          <a:p>
            <a:pPr>
              <a:spcBef>
                <a:spcPts val="0"/>
              </a:spcBef>
            </a:pPr>
            <a:r>
              <a:rPr lang="fr-FR" sz="2800" dirty="0"/>
              <a:t>Exercez d’aujourd’hui</a:t>
            </a:r>
          </a:p>
          <a:p>
            <a:pPr lvl="1">
              <a:spcBef>
                <a:spcPts val="0"/>
              </a:spcBef>
            </a:pPr>
            <a:r>
              <a:rPr lang="fr-FR" sz="2000" dirty="0"/>
              <a:t>L’être humain est suffisant</a:t>
            </a:r>
          </a:p>
          <a:p>
            <a:pPr lvl="1">
              <a:spcBef>
                <a:spcPts val="0"/>
              </a:spcBef>
            </a:pPr>
            <a:r>
              <a:rPr lang="fr-FR" sz="2000" dirty="0"/>
              <a:t>Présence</a:t>
            </a:r>
          </a:p>
          <a:p>
            <a:pPr lvl="1">
              <a:spcBef>
                <a:spcPts val="0"/>
              </a:spcBef>
            </a:pPr>
            <a:r>
              <a:rPr lang="fr-FR" sz="2000" dirty="0"/>
              <a:t>Manger en pleine conscience </a:t>
            </a:r>
          </a:p>
          <a:p>
            <a:pPr lvl="1">
              <a:spcBef>
                <a:spcPts val="0"/>
              </a:spcBef>
            </a:pPr>
            <a:r>
              <a:rPr lang="fr-FR" sz="2000" dirty="0"/>
              <a:t>Construire des relations gagnant </a:t>
            </a:r>
            <a:r>
              <a:rPr lang="fr-FR" sz="2000" dirty="0" err="1"/>
              <a:t>gagnant</a:t>
            </a:r>
            <a:r>
              <a:rPr lang="fr-FR" sz="2000" dirty="0"/>
              <a:t> </a:t>
            </a:r>
            <a:r>
              <a:rPr lang="fr-FR" sz="2000" dirty="0" err="1"/>
              <a:t>gagnant</a:t>
            </a:r>
            <a:endParaRPr lang="fr-FR" sz="2000" dirty="0"/>
          </a:p>
          <a:p>
            <a:pPr>
              <a:spcBef>
                <a:spcPts val="0"/>
              </a:spcBef>
            </a:pPr>
            <a:r>
              <a:rPr lang="fr-FR" sz="2800" dirty="0"/>
              <a:t>faites votre pratique </a:t>
            </a:r>
            <a:r>
              <a:rPr lang="fr-FR" sz="2800" b="1" dirty="0"/>
              <a:t>jusqu'à 15 minutes </a:t>
            </a:r>
            <a:r>
              <a:rPr lang="fr-FR" sz="2800" dirty="0"/>
              <a:t>et </a:t>
            </a:r>
            <a:br>
              <a:rPr lang="fr-FR" sz="2800" dirty="0"/>
            </a:br>
            <a:r>
              <a:rPr lang="fr-FR" sz="2800" dirty="0"/>
              <a:t>continuez à pratiquer tous les jours de la semaine</a:t>
            </a:r>
            <a:endParaRPr lang="fr-CA" sz="2800" dirty="0"/>
          </a:p>
          <a:p>
            <a:pPr marL="742950" marR="0" lvl="1" indent="-285750">
              <a:spcBef>
                <a:spcPts val="0"/>
              </a:spcBef>
              <a:spcAft>
                <a:spcPts val="0"/>
              </a:spcAft>
              <a:buFont typeface="Arial" panose="020B0604020202020204" pitchFamily="34" charset="0"/>
              <a:buChar char="–"/>
              <a:tabLst>
                <a:tab pos="914400" algn="l"/>
              </a:tabLst>
            </a:pPr>
            <a:r>
              <a:rPr lang="fr-CA" sz="2000" dirty="0">
                <a:effectLst/>
                <a:ea typeface="Calibri" panose="020F0502020204030204" pitchFamily="34" charset="0"/>
                <a:cs typeface="Times New Roman" panose="02020603050405020304" pitchFamily="18" charset="0"/>
              </a:rPr>
              <a:t>Scan corporel</a:t>
            </a:r>
          </a:p>
          <a:p>
            <a:pPr marL="742950" marR="0" lvl="1" indent="-285750">
              <a:spcBef>
                <a:spcPts val="0"/>
              </a:spcBef>
              <a:spcAft>
                <a:spcPts val="0"/>
              </a:spcAft>
              <a:buFont typeface="Arial" panose="020B0604020202020204" pitchFamily="34" charset="0"/>
              <a:buChar char="–"/>
              <a:tabLst>
                <a:tab pos="914400" algn="l"/>
              </a:tabLst>
            </a:pPr>
            <a:r>
              <a:rPr lang="fr-CA" sz="2000" dirty="0">
                <a:effectLst/>
                <a:ea typeface="Calibri" panose="020F0502020204030204" pitchFamily="34" charset="0"/>
                <a:cs typeface="Times New Roman" panose="02020603050405020304" pitchFamily="18" charset="0"/>
              </a:rPr>
              <a:t>Respiration</a:t>
            </a:r>
            <a:endParaRPr lang="fr-FR" sz="2000" dirty="0">
              <a:ea typeface="Calibri" panose="020F0502020204030204" pitchFamily="34" charset="0"/>
              <a:cs typeface="Times New Roman" panose="02020603050405020304" pitchFamily="18" charset="0"/>
            </a:endParaRPr>
          </a:p>
          <a:p>
            <a:pPr marL="742950" marR="0" lvl="1" indent="-285750">
              <a:spcBef>
                <a:spcPts val="0"/>
              </a:spcBef>
              <a:spcAft>
                <a:spcPts val="0"/>
              </a:spcAft>
              <a:buFont typeface="Arial" panose="020B0604020202020204" pitchFamily="34" charset="0"/>
              <a:buChar char="–"/>
              <a:tabLst>
                <a:tab pos="914400" algn="l"/>
              </a:tabLst>
            </a:pPr>
            <a:r>
              <a:rPr lang="fr-CA" sz="2000" dirty="0"/>
              <a:t>Autocompassion</a:t>
            </a:r>
            <a:endParaRPr lang="fr-CA" sz="2000" dirty="0">
              <a:effectLst/>
              <a:ea typeface="Calibri" panose="020F0502020204030204" pitchFamily="34" charset="0"/>
              <a:cs typeface="Times New Roman" panose="02020603050405020304" pitchFamily="18" charset="0"/>
            </a:endParaRPr>
          </a:p>
        </p:txBody>
      </p:sp>
      <p:pic>
        <p:nvPicPr>
          <p:cNvPr id="3078" name="Picture 6" descr="Image result for happy homework"/>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49922" y="93780"/>
            <a:ext cx="2177988" cy="160168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7216DE6B-B19B-6888-3296-CF4E3BC6C0A8}"/>
              </a:ext>
            </a:extLst>
          </p:cNvPr>
          <p:cNvPicPr>
            <a:picLocks noChangeAspect="1"/>
          </p:cNvPicPr>
          <p:nvPr>
            <p:custDataLst>
              <p:tags r:id="rId1"/>
            </p:custDataLst>
          </p:nvPr>
        </p:nvPicPr>
        <p:blipFill>
          <a:blip r:embed="rId8">
            <a:extLst>
              <a:ext uri="{28A0092B-C50C-407E-A947-70E740481C1C}">
                <a14:useLocalDpi xmlns:a14="http://schemas.microsoft.com/office/drawing/2010/main" val="0"/>
              </a:ext>
            </a:extLst>
          </a:blip>
          <a:stretch>
            <a:fillRect/>
          </a:stretch>
        </p:blipFill>
        <p:spPr>
          <a:xfrm rot="2745437">
            <a:off x="7649790" y="1727963"/>
            <a:ext cx="1172680" cy="1209033"/>
          </a:xfrm>
          <a:prstGeom prst="rect">
            <a:avLst/>
          </a:prstGeom>
        </p:spPr>
      </p:pic>
      <p:grpSp>
        <p:nvGrpSpPr>
          <p:cNvPr id="8" name="Group 7">
            <a:extLst>
              <a:ext uri="{FF2B5EF4-FFF2-40B4-BE49-F238E27FC236}">
                <a16:creationId xmlns:a16="http://schemas.microsoft.com/office/drawing/2014/main" id="{F18F76D3-14DE-D9E3-8151-3CAEC2822027}"/>
              </a:ext>
            </a:extLst>
          </p:cNvPr>
          <p:cNvGrpSpPr/>
          <p:nvPr>
            <p:custDataLst>
              <p:tags r:id="rId2"/>
            </p:custDataLst>
          </p:nvPr>
        </p:nvGrpSpPr>
        <p:grpSpPr>
          <a:xfrm>
            <a:off x="7835009" y="3652695"/>
            <a:ext cx="693137" cy="916220"/>
            <a:chOff x="6542261" y="506769"/>
            <a:chExt cx="523699" cy="570787"/>
          </a:xfrm>
        </p:grpSpPr>
        <p:pic>
          <p:nvPicPr>
            <p:cNvPr id="9" name="Picture 8">
              <a:extLst>
                <a:ext uri="{FF2B5EF4-FFF2-40B4-BE49-F238E27FC236}">
                  <a16:creationId xmlns:a16="http://schemas.microsoft.com/office/drawing/2014/main" id="{0C621F60-679A-743B-51F0-9BC8B0881902}"/>
                </a:ext>
              </a:extLst>
            </p:cNvPr>
            <p:cNvPicPr>
              <a:picLocks noChangeAspect="1"/>
            </p:cNvPicPr>
            <p:nvPr/>
          </p:nvPicPr>
          <p:blipFill>
            <a:blip r:embed="rId9">
              <a:clrChange>
                <a:clrFrom>
                  <a:srgbClr val="FFFFFF"/>
                </a:clrFrom>
                <a:clrTo>
                  <a:srgbClr val="FFFFFF">
                    <a:alpha val="0"/>
                  </a:srgbClr>
                </a:clrTo>
              </a:clrChange>
            </a:blip>
            <a:stretch>
              <a:fillRect/>
            </a:stretch>
          </p:blipFill>
          <p:spPr>
            <a:xfrm>
              <a:off x="6542261" y="808286"/>
              <a:ext cx="230884" cy="269270"/>
            </a:xfrm>
            <a:prstGeom prst="rect">
              <a:avLst/>
            </a:prstGeom>
          </p:spPr>
        </p:pic>
        <p:pic>
          <p:nvPicPr>
            <p:cNvPr id="10" name="Picture 9">
              <a:extLst>
                <a:ext uri="{FF2B5EF4-FFF2-40B4-BE49-F238E27FC236}">
                  <a16:creationId xmlns:a16="http://schemas.microsoft.com/office/drawing/2014/main" id="{02B6900B-5329-522E-5A7B-53F229C32CD9}"/>
                </a:ext>
              </a:extLst>
            </p:cNvPr>
            <p:cNvPicPr>
              <a:picLocks noChangeAspect="1"/>
            </p:cNvPicPr>
            <p:nvPr/>
          </p:nvPicPr>
          <p:blipFill>
            <a:blip r:embed="rId10">
              <a:clrChange>
                <a:clrFrom>
                  <a:srgbClr val="FFFFFF"/>
                </a:clrFrom>
                <a:clrTo>
                  <a:srgbClr val="FFFFFF">
                    <a:alpha val="0"/>
                  </a:srgbClr>
                </a:clrTo>
              </a:clrChange>
              <a:duotone>
                <a:prstClr val="black"/>
                <a:srgbClr val="FF0000">
                  <a:tint val="45000"/>
                  <a:satMod val="400000"/>
                </a:srgbClr>
              </a:duotone>
            </a:blip>
            <a:stretch>
              <a:fillRect/>
            </a:stretch>
          </p:blipFill>
          <p:spPr>
            <a:xfrm>
              <a:off x="6626827" y="506769"/>
              <a:ext cx="439133" cy="538540"/>
            </a:xfrm>
            <a:prstGeom prst="rect">
              <a:avLst/>
            </a:prstGeom>
          </p:spPr>
        </p:pic>
      </p:grpSp>
      <p:pic>
        <p:nvPicPr>
          <p:cNvPr id="11" name="Picture 10">
            <a:extLst>
              <a:ext uri="{FF2B5EF4-FFF2-40B4-BE49-F238E27FC236}">
                <a16:creationId xmlns:a16="http://schemas.microsoft.com/office/drawing/2014/main" id="{D7C010FC-88A7-A542-E6A0-F2DD17250A7B}"/>
              </a:ext>
            </a:extLst>
          </p:cNvPr>
          <p:cNvPicPr>
            <a:picLocks noChangeAspect="1"/>
          </p:cNvPicPr>
          <p:nvPr>
            <p:custDataLst>
              <p:tags r:id="rId3"/>
            </p:custDataLst>
          </p:nvPr>
        </p:nvPicPr>
        <p:blipFill>
          <a:blip r:embed="rId11">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7514685" y="2944947"/>
            <a:ext cx="848462" cy="871292"/>
          </a:xfrm>
          <a:prstGeom prst="rect">
            <a:avLst/>
          </a:prstGeom>
        </p:spPr>
      </p:pic>
    </p:spTree>
    <p:extLst>
      <p:ext uri="{BB962C8B-B14F-4D97-AF65-F5344CB8AC3E}">
        <p14:creationId xmlns:p14="http://schemas.microsoft.com/office/powerpoint/2010/main" val="865370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custDataLst>
              <p:tags r:id="rId1"/>
            </p:custDataLst>
          </p:nvPr>
        </p:nvSpPr>
        <p:spPr>
          <a:xfrm>
            <a:off x="1894094" y="5157192"/>
            <a:ext cx="5355954" cy="523220"/>
          </a:xfrm>
          <a:prstGeom prst="rect">
            <a:avLst/>
          </a:prstGeom>
        </p:spPr>
        <p:txBody>
          <a:bodyPr wrap="none">
            <a:spAutoFit/>
          </a:bodyPr>
          <a:lstStyle/>
          <a:p>
            <a:pPr algn="ctr"/>
            <a:r>
              <a:rPr lang="fr-CA" sz="2800" dirty="0">
                <a:solidFill>
                  <a:srgbClr val="000000"/>
                </a:solidFill>
              </a:rPr>
              <a:t>Prenez conscience, soyez heureux/ </a:t>
            </a:r>
          </a:p>
        </p:txBody>
      </p:sp>
      <p:pic>
        <p:nvPicPr>
          <p:cNvPr id="2051" name="Picture 3"/>
          <p:cNvPicPr>
            <a:picLocks noChangeAspect="1" noChangeArrowheads="1"/>
          </p:cNvPicPr>
          <p:nvPr>
            <p:custDataLst>
              <p:tags r:id="rId2"/>
            </p:custDataLst>
          </p:nvPr>
        </p:nvPicPr>
        <p:blipFill>
          <a:blip r:embed="rId6">
            <a:extLst>
              <a:ext uri="{28A0092B-C50C-407E-A947-70E740481C1C}">
                <a14:useLocalDpi xmlns:a14="http://schemas.microsoft.com/office/drawing/2010/main" val="0"/>
              </a:ext>
            </a:extLst>
          </a:blip>
          <a:srcRect/>
          <a:stretch>
            <a:fillRect/>
          </a:stretch>
        </p:blipFill>
        <p:spPr bwMode="auto">
          <a:xfrm>
            <a:off x="72" y="116632"/>
            <a:ext cx="9144000" cy="502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custDataLst>
              <p:tags r:id="rId3"/>
            </p:custDataLst>
          </p:nvPr>
        </p:nvPicPr>
        <p:blipFill>
          <a:blip r:embed="rId7">
            <a:extLst>
              <a:ext uri="{28A0092B-C50C-407E-A947-70E740481C1C}">
                <a14:useLocalDpi xmlns:a14="http://schemas.microsoft.com/office/drawing/2010/main" val="0"/>
              </a:ext>
            </a:extLst>
          </a:blip>
          <a:srcRect/>
          <a:stretch>
            <a:fillRect/>
          </a:stretch>
        </p:blipFill>
        <p:spPr bwMode="auto">
          <a:xfrm rot="20123893">
            <a:off x="3395734" y="401957"/>
            <a:ext cx="2352675" cy="1933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0273555"/>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custDataLst>
              <p:tags r:id="rId1"/>
            </p:custDataLst>
          </p:nvPr>
        </p:nvSpPr>
        <p:spPr>
          <a:xfrm>
            <a:off x="457200" y="274638"/>
            <a:ext cx="6275040" cy="1143000"/>
          </a:xfrm>
        </p:spPr>
        <p:txBody>
          <a:bodyPr>
            <a:noAutofit/>
          </a:bodyPr>
          <a:lstStyle/>
          <a:p>
            <a:br>
              <a:rPr lang="fr-CA" sz="2800" dirty="0">
                <a:solidFill>
                  <a:schemeClr val="bg1"/>
                </a:solidFill>
              </a:rPr>
            </a:br>
            <a:r>
              <a:rPr lang="fr-CA" sz="2800" dirty="0">
                <a:solidFill>
                  <a:schemeClr val="bg1"/>
                </a:solidFill>
              </a:rPr>
              <a:t>Bienvenue</a:t>
            </a:r>
          </a:p>
        </p:txBody>
      </p:sp>
      <p:pic>
        <p:nvPicPr>
          <p:cNvPr id="4" name="Picture 3">
            <a:extLst>
              <a:ext uri="{FF2B5EF4-FFF2-40B4-BE49-F238E27FC236}">
                <a16:creationId xmlns:a16="http://schemas.microsoft.com/office/drawing/2014/main" id="{91F871F3-BFAD-47D8-999E-A00F40F9D26E}"/>
              </a:ext>
            </a:extLst>
          </p:cNvPr>
          <p:cNvPicPr>
            <a:picLocks noChangeAspect="1"/>
          </p:cNvPicPr>
          <p:nvPr/>
        </p:nvPicPr>
        <p:blipFill>
          <a:blip r:embed="rId5"/>
          <a:stretch>
            <a:fillRect/>
          </a:stretch>
        </p:blipFill>
        <p:spPr>
          <a:xfrm>
            <a:off x="0" y="3961"/>
            <a:ext cx="4467225" cy="3686175"/>
          </a:xfrm>
          <a:prstGeom prst="rect">
            <a:avLst/>
          </a:prstGeom>
        </p:spPr>
      </p:pic>
      <p:pic>
        <p:nvPicPr>
          <p:cNvPr id="7" name="Picture 6">
            <a:extLst>
              <a:ext uri="{FF2B5EF4-FFF2-40B4-BE49-F238E27FC236}">
                <a16:creationId xmlns:a16="http://schemas.microsoft.com/office/drawing/2014/main" id="{776E0489-08FE-4C32-A9D4-B0F49CD09F09}"/>
              </a:ext>
            </a:extLst>
          </p:cNvPr>
          <p:cNvPicPr>
            <a:picLocks noChangeAspect="1"/>
          </p:cNvPicPr>
          <p:nvPr/>
        </p:nvPicPr>
        <p:blipFill>
          <a:blip r:embed="rId6"/>
          <a:stretch>
            <a:fillRect/>
          </a:stretch>
        </p:blipFill>
        <p:spPr>
          <a:xfrm>
            <a:off x="4546683" y="3961"/>
            <a:ext cx="4597914" cy="3686174"/>
          </a:xfrm>
          <a:prstGeom prst="rect">
            <a:avLst/>
          </a:prstGeom>
        </p:spPr>
      </p:pic>
      <p:pic>
        <p:nvPicPr>
          <p:cNvPr id="2" name="Picture 1">
            <a:extLst>
              <a:ext uri="{FF2B5EF4-FFF2-40B4-BE49-F238E27FC236}">
                <a16:creationId xmlns:a16="http://schemas.microsoft.com/office/drawing/2014/main" id="{017767DB-B1E4-46E9-838D-96552AC2AD5B}"/>
              </a:ext>
            </a:extLst>
          </p:cNvPr>
          <p:cNvPicPr>
            <a:picLocks noChangeAspect="1"/>
          </p:cNvPicPr>
          <p:nvPr/>
        </p:nvPicPr>
        <p:blipFill>
          <a:blip r:embed="rId7"/>
          <a:stretch>
            <a:fillRect/>
          </a:stretch>
        </p:blipFill>
        <p:spPr>
          <a:xfrm>
            <a:off x="1" y="3666137"/>
            <a:ext cx="6876256" cy="3233206"/>
          </a:xfrm>
          <a:prstGeom prst="rect">
            <a:avLst/>
          </a:prstGeom>
        </p:spPr>
      </p:pic>
      <p:grpSp>
        <p:nvGrpSpPr>
          <p:cNvPr id="3" name="Group 2">
            <a:extLst>
              <a:ext uri="{FF2B5EF4-FFF2-40B4-BE49-F238E27FC236}">
                <a16:creationId xmlns:a16="http://schemas.microsoft.com/office/drawing/2014/main" id="{88F60063-1554-AC12-F6B9-D32DBC679C58}"/>
              </a:ext>
            </a:extLst>
          </p:cNvPr>
          <p:cNvGrpSpPr/>
          <p:nvPr>
            <p:custDataLst>
              <p:tags r:id="rId2"/>
            </p:custDataLst>
          </p:nvPr>
        </p:nvGrpSpPr>
        <p:grpSpPr>
          <a:xfrm>
            <a:off x="7189008" y="4989592"/>
            <a:ext cx="1492720" cy="1381180"/>
            <a:chOff x="6660230" y="1988839"/>
            <a:chExt cx="1582907" cy="1296145"/>
          </a:xfrm>
        </p:grpSpPr>
        <p:pic>
          <p:nvPicPr>
            <p:cNvPr id="6" name="Picture 4" descr="C:\Users\alejandro.gonzalez\AppData\Local\Microsoft\Windows\Temporary Internet Files\Content.IE5\0OAHSMHX\MC900232711[1].wmf">
              <a:extLst>
                <a:ext uri="{FF2B5EF4-FFF2-40B4-BE49-F238E27FC236}">
                  <a16:creationId xmlns:a16="http://schemas.microsoft.com/office/drawing/2014/main" id="{C9AD6140-2082-3219-2F3D-27EAFCB9C24A}"/>
                </a:ext>
              </a:extLst>
            </p:cNvPr>
            <p:cNvPicPr>
              <a:picLocks noChangeAspect="1" noChangeArrowheads="1"/>
            </p:cNvPicPr>
            <p:nvPr/>
          </p:nvPicPr>
          <p:blipFill>
            <a:blip r:embed="rId8" cstate="print">
              <a:lum bright="70000" contrast="-70000"/>
            </a:blip>
            <a:srcRect/>
            <a:stretch>
              <a:fillRect/>
            </a:stretch>
          </p:blipFill>
          <p:spPr bwMode="auto">
            <a:xfrm>
              <a:off x="7452315" y="1988839"/>
              <a:ext cx="603654" cy="731564"/>
            </a:xfrm>
            <a:prstGeom prst="rect">
              <a:avLst/>
            </a:prstGeom>
            <a:noFill/>
          </p:spPr>
        </p:pic>
        <p:pic>
          <p:nvPicPr>
            <p:cNvPr id="8" name="Picture 5" descr="C:\Users\alejandro.gonzalez\AppData\Local\Microsoft\Windows\Temporary Internet Files\Content.IE5\3IXNHQQP\MC900250834[1].wmf">
              <a:extLst>
                <a:ext uri="{FF2B5EF4-FFF2-40B4-BE49-F238E27FC236}">
                  <a16:creationId xmlns:a16="http://schemas.microsoft.com/office/drawing/2014/main" id="{3A390119-53E0-F198-6780-5C99F94803F2}"/>
                </a:ext>
              </a:extLst>
            </p:cNvPr>
            <p:cNvPicPr>
              <a:picLocks noChangeAspect="1" noChangeArrowheads="1"/>
            </p:cNvPicPr>
            <p:nvPr/>
          </p:nvPicPr>
          <p:blipFill>
            <a:blip r:embed="rId9" cstate="print">
              <a:lum bright="70000" contrast="-70000"/>
            </a:blip>
            <a:srcRect/>
            <a:stretch>
              <a:fillRect/>
            </a:stretch>
          </p:blipFill>
          <p:spPr bwMode="auto">
            <a:xfrm>
              <a:off x="7596333" y="2204864"/>
              <a:ext cx="646804" cy="1080120"/>
            </a:xfrm>
            <a:prstGeom prst="rect">
              <a:avLst/>
            </a:prstGeom>
            <a:noFill/>
          </p:spPr>
        </p:pic>
        <p:pic>
          <p:nvPicPr>
            <p:cNvPr id="9" name="Picture 17" descr="C:\Users\alejandro.gonzalez\AppData\Local\Microsoft\Windows\Temporary Internet Files\Content.IE5\0OAHSMHX\MC900311128[1].wmf">
              <a:extLst>
                <a:ext uri="{FF2B5EF4-FFF2-40B4-BE49-F238E27FC236}">
                  <a16:creationId xmlns:a16="http://schemas.microsoft.com/office/drawing/2014/main" id="{7F21E414-DC1C-BCD8-756B-A6621CD9E537}"/>
                </a:ext>
              </a:extLst>
            </p:cNvPr>
            <p:cNvPicPr>
              <a:picLocks noChangeAspect="1" noChangeArrowheads="1"/>
            </p:cNvPicPr>
            <p:nvPr/>
          </p:nvPicPr>
          <p:blipFill>
            <a:blip r:embed="rId10" cstate="print">
              <a:duotone>
                <a:schemeClr val="accent3">
                  <a:shade val="45000"/>
                  <a:satMod val="135000"/>
                </a:schemeClr>
                <a:prstClr val="white"/>
              </a:duotone>
              <a:lum bright="30000"/>
            </a:blip>
            <a:srcRect/>
            <a:stretch>
              <a:fillRect/>
            </a:stretch>
          </p:blipFill>
          <p:spPr bwMode="auto">
            <a:xfrm>
              <a:off x="6660230" y="1988840"/>
              <a:ext cx="1047171" cy="976132"/>
            </a:xfrm>
            <a:prstGeom prst="rect">
              <a:avLst/>
            </a:prstGeom>
            <a:noFill/>
          </p:spPr>
        </p:pic>
        <p:pic>
          <p:nvPicPr>
            <p:cNvPr id="10" name="Picture 3" descr="C:\Users\alejandro.gonzalez\AppData\Local\Microsoft\Windows\Temporary Internet Files\Content.IE5\6SEU5BG6\MC900359571[1].wmf">
              <a:extLst>
                <a:ext uri="{FF2B5EF4-FFF2-40B4-BE49-F238E27FC236}">
                  <a16:creationId xmlns:a16="http://schemas.microsoft.com/office/drawing/2014/main" id="{ADE72CD5-DDFD-81AF-855F-1F5969CC9244}"/>
                </a:ext>
              </a:extLst>
            </p:cNvPr>
            <p:cNvPicPr>
              <a:picLocks noChangeAspect="1" noChangeArrowheads="1"/>
            </p:cNvPicPr>
            <p:nvPr/>
          </p:nvPicPr>
          <p:blipFill>
            <a:blip r:embed="rId11" cstate="print">
              <a:lum bright="20000"/>
            </a:blip>
            <a:srcRect/>
            <a:stretch>
              <a:fillRect/>
            </a:stretch>
          </p:blipFill>
          <p:spPr bwMode="auto">
            <a:xfrm>
              <a:off x="7164288" y="2348880"/>
              <a:ext cx="797598" cy="869534"/>
            </a:xfrm>
            <a:prstGeom prst="rect">
              <a:avLst/>
            </a:prstGeom>
            <a:noFill/>
          </p:spPr>
        </p:pic>
      </p:grpSp>
    </p:spTree>
    <p:extLst>
      <p:ext uri="{BB962C8B-B14F-4D97-AF65-F5344CB8AC3E}">
        <p14:creationId xmlns:p14="http://schemas.microsoft.com/office/powerpoint/2010/main" val="3243729170"/>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457200" y="274638"/>
            <a:ext cx="8686800" cy="1143000"/>
          </a:xfrm>
        </p:spPr>
        <p:txBody>
          <a:bodyPr>
            <a:noAutofit/>
          </a:bodyPr>
          <a:lstStyle/>
          <a:p>
            <a:r>
              <a:rPr lang="fr-CA" sz="2800" dirty="0"/>
              <a:t>Exercice d’autocompassion en pleine conscience – Centrage</a:t>
            </a:r>
          </a:p>
        </p:txBody>
      </p:sp>
      <p:grpSp>
        <p:nvGrpSpPr>
          <p:cNvPr id="5" name="Group 4"/>
          <p:cNvGrpSpPr/>
          <p:nvPr>
            <p:custDataLst>
              <p:tags r:id="rId2"/>
            </p:custDataLst>
          </p:nvPr>
        </p:nvGrpSpPr>
        <p:grpSpPr>
          <a:xfrm>
            <a:off x="4581525" y="2231588"/>
            <a:ext cx="2742809" cy="2385298"/>
            <a:chOff x="4562475" y="2058351"/>
            <a:chExt cx="2742809" cy="2385298"/>
          </a:xfrm>
        </p:grpSpPr>
        <p:pic>
          <p:nvPicPr>
            <p:cNvPr id="3083" name="Picture 11" descr="C:\Users\GonzalA1\AppData\Local\Microsoft\Windows\Temporary Internet Files\Content.IE5\NVPVLCXB\Double_spirale.svg[1].png"/>
            <p:cNvPicPr>
              <a:picLocks noChangeAspect="1" noChangeArrowheads="1"/>
            </p:cNvPicPr>
            <p:nvPr/>
          </p:nvPicPr>
          <p:blipFill>
            <a:blip r:embed="rId6">
              <a:duotone>
                <a:schemeClr val="accent3">
                  <a:shade val="45000"/>
                  <a:satMod val="135000"/>
                </a:schemeClr>
                <a:prstClr val="white"/>
              </a:duotone>
              <a:extLst>
                <a:ext uri="{BEBA8EAE-BF5A-486C-A8C5-ECC9F3942E4B}">
                  <a14:imgProps xmlns:a14="http://schemas.microsoft.com/office/drawing/2010/main">
                    <a14:imgLayer r:embed="rId7">
                      <a14:imgEffect>
                        <a14:artisticPlasticWrap/>
                      </a14:imgEffect>
                    </a14:imgLayer>
                  </a14:imgProps>
                </a:ext>
                <a:ext uri="{28A0092B-C50C-407E-A947-70E740481C1C}">
                  <a14:useLocalDpi xmlns:a14="http://schemas.microsoft.com/office/drawing/2010/main" val="0"/>
                </a:ext>
              </a:extLst>
            </a:blip>
            <a:srcRect/>
            <a:stretch>
              <a:fillRect/>
            </a:stretch>
          </p:blipFill>
          <p:spPr bwMode="auto">
            <a:xfrm>
              <a:off x="5076056" y="2058351"/>
              <a:ext cx="2229228" cy="2385298"/>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C:\Users\GonzalA1\AppData\Local\Microsoft\Windows\Temporary Internet Files\Content.IE5\NVPVLCXB\blockpage[1].gif"/>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62475" y="3424237"/>
              <a:ext cx="19050" cy="9525"/>
            </a:xfrm>
            <a:prstGeom prst="rect">
              <a:avLst/>
            </a:prstGeom>
            <a:noFill/>
            <a:extLst>
              <a:ext uri="{909E8E84-426E-40DD-AFC4-6F175D3DCCD1}">
                <a14:hiddenFill xmlns:a14="http://schemas.microsoft.com/office/drawing/2010/main">
                  <a:solidFill>
                    <a:srgbClr val="FFFFFF"/>
                  </a:solidFill>
                </a14:hiddenFill>
              </a:ext>
            </a:extLst>
          </p:spPr>
        </p:pic>
        <p:pic>
          <p:nvPicPr>
            <p:cNvPr id="3079" name="Picture 7" descr="C:\Users\GonzalA1\AppData\Local\Microsoft\Windows\Temporary Internet Files\Content.IE5\K2UFS5M4\Spiral-Confetti[1].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076056" y="2171315"/>
              <a:ext cx="2165716" cy="2127815"/>
            </a:xfrm>
            <a:prstGeom prst="rect">
              <a:avLst/>
            </a:prstGeom>
            <a:noFill/>
            <a:extLst>
              <a:ext uri="{909E8E84-426E-40DD-AFC4-6F175D3DCCD1}">
                <a14:hiddenFill xmlns:a14="http://schemas.microsoft.com/office/drawing/2010/main">
                  <a:solidFill>
                    <a:srgbClr val="FFFFFF"/>
                  </a:solidFill>
                </a14:hiddenFill>
              </a:ext>
            </a:extLst>
          </p:spPr>
        </p:pic>
      </p:grpSp>
      <p:pic>
        <p:nvPicPr>
          <p:cNvPr id="8" name="Picture 7"/>
          <p:cNvPicPr>
            <a:picLocks noChangeAspect="1"/>
          </p:cNvPicPr>
          <p:nvPr>
            <p:custDataLst>
              <p:tags r:id="rId3"/>
            </p:custDataLst>
          </p:nvPr>
        </p:nvPicPr>
        <p:blipFill>
          <a:blip r:embed="rId10">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136644" y="2137601"/>
            <a:ext cx="3178565" cy="2573272"/>
          </a:xfrm>
          <a:prstGeom prst="rect">
            <a:avLst/>
          </a:prstGeom>
        </p:spPr>
      </p:pic>
    </p:spTree>
    <p:extLst>
      <p:ext uri="{BB962C8B-B14F-4D97-AF65-F5344CB8AC3E}">
        <p14:creationId xmlns:p14="http://schemas.microsoft.com/office/powerpoint/2010/main" val="32392217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p:cNvGrpSpPr/>
          <p:nvPr>
            <p:custDataLst>
              <p:tags r:id="rId1"/>
            </p:custDataLst>
          </p:nvPr>
        </p:nvGrpSpPr>
        <p:grpSpPr>
          <a:xfrm>
            <a:off x="5870636" y="538086"/>
            <a:ext cx="1002074" cy="1012198"/>
            <a:chOff x="1691680" y="5343137"/>
            <a:chExt cx="803649" cy="818086"/>
          </a:xfrm>
        </p:grpSpPr>
        <p:pic>
          <p:nvPicPr>
            <p:cNvPr id="17" name="Picture 16"/>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1691680" y="5343137"/>
              <a:ext cx="803649" cy="818086"/>
            </a:xfrm>
            <a:prstGeom prst="rect">
              <a:avLst/>
            </a:prstGeom>
          </p:spPr>
        </p:pic>
        <p:sp>
          <p:nvSpPr>
            <p:cNvPr id="18" name="Oval 17"/>
            <p:cNvSpPr/>
            <p:nvPr/>
          </p:nvSpPr>
          <p:spPr>
            <a:xfrm>
              <a:off x="1773475" y="5471724"/>
              <a:ext cx="637262" cy="569132"/>
            </a:xfrm>
            <a:prstGeom prst="ellipse">
              <a:avLst/>
            </a:prstGeom>
            <a:solidFill>
              <a:srgbClr val="F8F8F8">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p:cNvSpPr>
            <a:spLocks noGrp="1"/>
          </p:cNvSpPr>
          <p:nvPr>
            <p:ph type="title"/>
            <p:custDataLst>
              <p:tags r:id="rId2"/>
            </p:custDataLst>
          </p:nvPr>
        </p:nvSpPr>
        <p:spPr>
          <a:xfrm>
            <a:off x="457200" y="274638"/>
            <a:ext cx="6194848" cy="1143000"/>
          </a:xfrm>
        </p:spPr>
        <p:txBody>
          <a:bodyPr>
            <a:noAutofit/>
          </a:bodyPr>
          <a:lstStyle/>
          <a:p>
            <a:pPr lvl="0"/>
            <a:r>
              <a:rPr lang="fr-CA" sz="3600" dirty="0"/>
              <a:t>Compte rendu de la semaine dernière (5)</a:t>
            </a:r>
          </a:p>
        </p:txBody>
      </p:sp>
      <p:pic>
        <p:nvPicPr>
          <p:cNvPr id="2052" name="Picture 4" descr="C:\Users\GonzalA1\AppData\Local\Microsoft\Windows\Temporary Internet Files\Content.IE5\3XXIV14Y\1[1].jpg"/>
          <p:cNvPicPr>
            <a:picLocks noChangeAspect="1" noChangeArrowheads="1"/>
          </p:cNvPicPr>
          <p:nvPr>
            <p:custDataLst>
              <p:tags r:id="rId3"/>
            </p:custDataLst>
          </p:nvPr>
        </p:nvPicPr>
        <p:blipFill>
          <a:blip r:embed="rId22">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7205155" y="266999"/>
            <a:ext cx="1950720" cy="1889760"/>
          </a:xfrm>
          <a:prstGeom prst="rect">
            <a:avLst/>
          </a:prstGeom>
          <a:noFill/>
          <a:extLst>
            <a:ext uri="{909E8E84-426E-40DD-AFC4-6F175D3DCCD1}">
              <a14:hiddenFill xmlns:a14="http://schemas.microsoft.com/office/drawing/2010/main">
                <a:solidFill>
                  <a:srgbClr val="FFFFFF"/>
                </a:solidFill>
              </a14:hiddenFill>
            </a:ext>
          </a:extLst>
        </p:spPr>
      </p:pic>
      <p:sp>
        <p:nvSpPr>
          <p:cNvPr id="24" name="Content Placeholder 2"/>
          <p:cNvSpPr>
            <a:spLocks noGrp="1"/>
          </p:cNvSpPr>
          <p:nvPr>
            <p:ph idx="1"/>
            <p:custDataLst>
              <p:tags r:id="rId4"/>
            </p:custDataLst>
          </p:nvPr>
        </p:nvSpPr>
        <p:spPr>
          <a:xfrm>
            <a:off x="457200" y="1676632"/>
            <a:ext cx="8229600" cy="4449531"/>
          </a:xfrm>
        </p:spPr>
        <p:txBody>
          <a:bodyPr>
            <a:normAutofit/>
          </a:bodyPr>
          <a:lstStyle/>
          <a:p>
            <a:pPr marL="0" lvl="0" indent="0">
              <a:buNone/>
            </a:pPr>
            <a:r>
              <a:rPr lang="fr-CA" dirty="0"/>
              <a:t>Avez-vous des observations à formuler?</a:t>
            </a:r>
          </a:p>
        </p:txBody>
      </p:sp>
      <p:pic>
        <p:nvPicPr>
          <p:cNvPr id="33" name="Picture 32">
            <a:extLst>
              <a:ext uri="{FF2B5EF4-FFF2-40B4-BE49-F238E27FC236}">
                <a16:creationId xmlns:a16="http://schemas.microsoft.com/office/drawing/2014/main" id="{57C25BD4-D352-448F-B0EE-DAB7897801FA}"/>
              </a:ext>
            </a:extLst>
          </p:cNvPr>
          <p:cNvPicPr>
            <a:picLocks noChangeAspect="1"/>
          </p:cNvPicPr>
          <p:nvPr>
            <p:custDataLst>
              <p:tags r:id="rId5"/>
            </p:custDataLst>
          </p:nvPr>
        </p:nvPicPr>
        <p:blipFill>
          <a:blip r:embed="rId23">
            <a:extLst>
              <a:ext uri="{28A0092B-C50C-407E-A947-70E740481C1C}">
                <a14:useLocalDpi xmlns:a14="http://schemas.microsoft.com/office/drawing/2010/main" val="0"/>
              </a:ext>
            </a:extLst>
          </a:blip>
          <a:stretch>
            <a:fillRect/>
          </a:stretch>
        </p:blipFill>
        <p:spPr>
          <a:xfrm rot="2745437">
            <a:off x="1161373" y="2166398"/>
            <a:ext cx="1172680" cy="1209033"/>
          </a:xfrm>
          <a:prstGeom prst="rect">
            <a:avLst/>
          </a:prstGeom>
        </p:spPr>
      </p:pic>
      <p:pic>
        <p:nvPicPr>
          <p:cNvPr id="34" name="Picture 33">
            <a:extLst>
              <a:ext uri="{FF2B5EF4-FFF2-40B4-BE49-F238E27FC236}">
                <a16:creationId xmlns:a16="http://schemas.microsoft.com/office/drawing/2014/main" id="{495665D6-738C-42EA-9D33-CD2D6DE658A2}"/>
              </a:ext>
            </a:extLst>
          </p:cNvPr>
          <p:cNvPicPr>
            <a:picLocks noChangeAspect="1"/>
          </p:cNvPicPr>
          <p:nvPr>
            <p:custDataLst>
              <p:tags r:id="rId6"/>
            </p:custDataLst>
          </p:nvPr>
        </p:nvPicPr>
        <p:blipFill>
          <a:blip r:embed="rId24">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2496054" y="2268283"/>
            <a:ext cx="1092677" cy="1005263"/>
          </a:xfrm>
          <a:prstGeom prst="rect">
            <a:avLst/>
          </a:prstGeom>
        </p:spPr>
      </p:pic>
      <p:pic>
        <p:nvPicPr>
          <p:cNvPr id="35" name="Picture 34">
            <a:extLst>
              <a:ext uri="{FF2B5EF4-FFF2-40B4-BE49-F238E27FC236}">
                <a16:creationId xmlns:a16="http://schemas.microsoft.com/office/drawing/2014/main" id="{2E1B6891-49A3-4091-9BB8-EFE1CBD01CF0}"/>
              </a:ext>
            </a:extLst>
          </p:cNvPr>
          <p:cNvPicPr>
            <a:picLocks noChangeAspect="1"/>
          </p:cNvPicPr>
          <p:nvPr>
            <p:custDataLst>
              <p:tags r:id="rId7"/>
            </p:custDataLst>
          </p:nvPr>
        </p:nvPicPr>
        <p:blipFill>
          <a:blip r:embed="rId25">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3732556" y="2168354"/>
            <a:ext cx="1488592" cy="1205120"/>
          </a:xfrm>
          <a:prstGeom prst="rect">
            <a:avLst/>
          </a:prstGeom>
        </p:spPr>
      </p:pic>
      <p:pic>
        <p:nvPicPr>
          <p:cNvPr id="36" name="Picture 35">
            <a:extLst>
              <a:ext uri="{FF2B5EF4-FFF2-40B4-BE49-F238E27FC236}">
                <a16:creationId xmlns:a16="http://schemas.microsoft.com/office/drawing/2014/main" id="{0E090740-496D-45C3-BEDF-2A6052010565}"/>
              </a:ext>
            </a:extLst>
          </p:cNvPr>
          <p:cNvPicPr>
            <a:picLocks noChangeAspect="1"/>
          </p:cNvPicPr>
          <p:nvPr>
            <p:custDataLst>
              <p:tags r:id="rId8"/>
            </p:custDataLst>
          </p:nvPr>
        </p:nvPicPr>
        <p:blipFill>
          <a:blip r:embed="rId26">
            <a:duotone>
              <a:schemeClr val="bg2">
                <a:shade val="45000"/>
                <a:satMod val="135000"/>
              </a:schemeClr>
              <a:prstClr val="white"/>
            </a:duotone>
          </a:blip>
          <a:stretch>
            <a:fillRect/>
          </a:stretch>
        </p:blipFill>
        <p:spPr>
          <a:xfrm>
            <a:off x="658610" y="5420535"/>
            <a:ext cx="1148379" cy="868879"/>
          </a:xfrm>
          <a:prstGeom prst="rect">
            <a:avLst/>
          </a:prstGeom>
        </p:spPr>
      </p:pic>
      <p:grpSp>
        <p:nvGrpSpPr>
          <p:cNvPr id="37" name="Group 36">
            <a:extLst>
              <a:ext uri="{FF2B5EF4-FFF2-40B4-BE49-F238E27FC236}">
                <a16:creationId xmlns:a16="http://schemas.microsoft.com/office/drawing/2014/main" id="{7844D160-97D1-4F57-BF2E-DC3F284DD0D1}"/>
              </a:ext>
            </a:extLst>
          </p:cNvPr>
          <p:cNvGrpSpPr/>
          <p:nvPr>
            <p:custDataLst>
              <p:tags r:id="rId9"/>
            </p:custDataLst>
          </p:nvPr>
        </p:nvGrpSpPr>
        <p:grpSpPr>
          <a:xfrm>
            <a:off x="656893" y="3842015"/>
            <a:ext cx="1149374" cy="1152628"/>
            <a:chOff x="1115917" y="2424130"/>
            <a:chExt cx="2481406" cy="2481406"/>
          </a:xfrm>
        </p:grpSpPr>
        <p:pic>
          <p:nvPicPr>
            <p:cNvPr id="38" name="Picture 37">
              <a:extLst>
                <a:ext uri="{FF2B5EF4-FFF2-40B4-BE49-F238E27FC236}">
                  <a16:creationId xmlns:a16="http://schemas.microsoft.com/office/drawing/2014/main" id="{FBCF4ABF-9E96-4AD9-A0EF-0F82BBE37CC7}"/>
                </a:ext>
              </a:extLst>
            </p:cNvPr>
            <p:cNvPicPr>
              <a:picLocks noChangeAspect="1"/>
            </p:cNvPicPr>
            <p:nvPr/>
          </p:nvPicPr>
          <p:blipFill>
            <a:blip r:embed="rId27">
              <a:clrChange>
                <a:clrFrom>
                  <a:srgbClr val="FFFFFF"/>
                </a:clrFrom>
                <a:clrTo>
                  <a:srgbClr val="FFFFFF">
                    <a:alpha val="0"/>
                  </a:srgbClr>
                </a:clrTo>
              </a:clrChange>
              <a:duotone>
                <a:schemeClr val="bg2">
                  <a:shade val="45000"/>
                  <a:satMod val="135000"/>
                </a:schemeClr>
                <a:prstClr val="white"/>
              </a:duotone>
            </a:blip>
            <a:stretch>
              <a:fillRect/>
            </a:stretch>
          </p:blipFill>
          <p:spPr>
            <a:xfrm>
              <a:off x="1115917" y="2424130"/>
              <a:ext cx="2481406" cy="2481406"/>
            </a:xfrm>
            <a:prstGeom prst="rect">
              <a:avLst/>
            </a:prstGeom>
          </p:spPr>
        </p:pic>
        <p:pic>
          <p:nvPicPr>
            <p:cNvPr id="48" name="Picture 2" descr="Friends Friendship - Free vector graphic on Pixabay">
              <a:extLst>
                <a:ext uri="{FF2B5EF4-FFF2-40B4-BE49-F238E27FC236}">
                  <a16:creationId xmlns:a16="http://schemas.microsoft.com/office/drawing/2014/main" id="{61D5F4E9-D45E-40BF-8A55-EA022782493D}"/>
                </a:ext>
              </a:extLst>
            </p:cNvPr>
            <p:cNvPicPr>
              <a:picLocks noChangeAspect="1" noChangeArrowheads="1"/>
            </p:cNvPicPr>
            <p:nvPr/>
          </p:nvPicPr>
          <p:blipFill>
            <a:blip r:embed="rId28">
              <a:clrChange>
                <a:clrFrom>
                  <a:srgbClr val="FFFFFF"/>
                </a:clrFrom>
                <a:clrTo>
                  <a:srgbClr val="FFFFFF">
                    <a:alpha val="0"/>
                  </a:srgbClr>
                </a:clrTo>
              </a:clrChange>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766970" y="3383389"/>
              <a:ext cx="1179301" cy="1031889"/>
            </a:xfrm>
            <a:prstGeom prst="rect">
              <a:avLst/>
            </a:prstGeom>
            <a:noFill/>
            <a:extLst>
              <a:ext uri="{909E8E84-426E-40DD-AFC4-6F175D3DCCD1}">
                <a14:hiddenFill xmlns:a14="http://schemas.microsoft.com/office/drawing/2010/main">
                  <a:solidFill>
                    <a:srgbClr val="FFFFFF"/>
                  </a:solidFill>
                </a14:hiddenFill>
              </a:ext>
            </a:extLst>
          </p:spPr>
        </p:pic>
      </p:grpSp>
      <p:pic>
        <p:nvPicPr>
          <p:cNvPr id="49" name="Picture 48">
            <a:extLst>
              <a:ext uri="{FF2B5EF4-FFF2-40B4-BE49-F238E27FC236}">
                <a16:creationId xmlns:a16="http://schemas.microsoft.com/office/drawing/2014/main" id="{54D3960B-86CD-480F-B79C-13B9390B81C0}"/>
              </a:ext>
            </a:extLst>
          </p:cNvPr>
          <p:cNvPicPr>
            <a:picLocks noChangeAspect="1"/>
          </p:cNvPicPr>
          <p:nvPr>
            <p:custDataLst>
              <p:tags r:id="rId10"/>
            </p:custDataLst>
          </p:nvPr>
        </p:nvPicPr>
        <p:blipFill>
          <a:blip r:embed="rId29">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359512" y="3946540"/>
            <a:ext cx="1184491" cy="943578"/>
          </a:xfrm>
          <a:prstGeom prst="rect">
            <a:avLst/>
          </a:prstGeom>
        </p:spPr>
      </p:pic>
      <p:pic>
        <p:nvPicPr>
          <p:cNvPr id="50" name="Picture 49">
            <a:extLst>
              <a:ext uri="{FF2B5EF4-FFF2-40B4-BE49-F238E27FC236}">
                <a16:creationId xmlns:a16="http://schemas.microsoft.com/office/drawing/2014/main" id="{4E6659C8-BB3A-4F0B-A097-03BDBA4845F7}"/>
              </a:ext>
            </a:extLst>
          </p:cNvPr>
          <p:cNvPicPr>
            <a:picLocks noChangeAspect="1"/>
          </p:cNvPicPr>
          <p:nvPr>
            <p:custDataLst>
              <p:tags r:id="rId11"/>
            </p:custDataLst>
          </p:nvPr>
        </p:nvPicPr>
        <p:blipFill>
          <a:blip r:embed="rId30">
            <a:clrChange>
              <a:clrFrom>
                <a:srgbClr val="FFFFFF"/>
              </a:clrFrom>
              <a:clrTo>
                <a:srgbClr val="FFFFFF">
                  <a:alpha val="0"/>
                </a:srgbClr>
              </a:clrTo>
            </a:clrChange>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3038224" y="3806261"/>
            <a:ext cx="1265256" cy="1224136"/>
          </a:xfrm>
          <a:prstGeom prst="ellipse">
            <a:avLst/>
          </a:prstGeom>
          <a:ln>
            <a:noFill/>
          </a:ln>
          <a:effectLst>
            <a:softEdge rad="63500"/>
          </a:effectLst>
        </p:spPr>
      </p:pic>
      <p:pic>
        <p:nvPicPr>
          <p:cNvPr id="51" name="Picture 6" descr="C:\Users\GonzalA1\AppData\Local\Microsoft\Windows\Temporary Internet Files\Content.IE5\H7G048II\촉촉한피부1[1].jpg">
            <a:extLst>
              <a:ext uri="{FF2B5EF4-FFF2-40B4-BE49-F238E27FC236}">
                <a16:creationId xmlns:a16="http://schemas.microsoft.com/office/drawing/2014/main" id="{43AF8038-8584-4D8B-8E81-704D77331871}"/>
              </a:ext>
            </a:extLst>
          </p:cNvPr>
          <p:cNvPicPr>
            <a:picLocks noChangeAspect="1" noChangeArrowheads="1"/>
          </p:cNvPicPr>
          <p:nvPr>
            <p:custDataLst>
              <p:tags r:id="rId12"/>
            </p:custDataLst>
          </p:nvPr>
        </p:nvPicPr>
        <p:blipFill>
          <a:blip r:embed="rId31">
            <a:clrChange>
              <a:clrFrom>
                <a:srgbClr val="FEFEFE"/>
              </a:clrFrom>
              <a:clrTo>
                <a:srgbClr val="FEFEFE">
                  <a:alpha val="0"/>
                </a:srgbClr>
              </a:clrTo>
            </a:clrChange>
            <a:grayscl/>
            <a:extLst>
              <a:ext uri="{28A0092B-C50C-407E-A947-70E740481C1C}">
                <a14:useLocalDpi xmlns:a14="http://schemas.microsoft.com/office/drawing/2010/main" val="0"/>
              </a:ext>
            </a:extLst>
          </a:blip>
          <a:srcRect/>
          <a:stretch>
            <a:fillRect/>
          </a:stretch>
        </p:blipFill>
        <p:spPr bwMode="auto">
          <a:xfrm>
            <a:off x="5364973" y="2127456"/>
            <a:ext cx="862875" cy="1286916"/>
          </a:xfrm>
          <a:prstGeom prst="rect">
            <a:avLst/>
          </a:prstGeom>
          <a:noFill/>
          <a:extLst>
            <a:ext uri="{909E8E84-426E-40DD-AFC4-6F175D3DCCD1}">
              <a14:hiddenFill xmlns:a14="http://schemas.microsoft.com/office/drawing/2010/main">
                <a:solidFill>
                  <a:srgbClr val="FFFFFF"/>
                </a:solidFill>
              </a14:hiddenFill>
            </a:ext>
          </a:extLst>
        </p:spPr>
      </p:pic>
      <p:pic>
        <p:nvPicPr>
          <p:cNvPr id="52" name="Picture 51">
            <a:extLst>
              <a:ext uri="{FF2B5EF4-FFF2-40B4-BE49-F238E27FC236}">
                <a16:creationId xmlns:a16="http://schemas.microsoft.com/office/drawing/2014/main" id="{9E4D8822-1E03-4A9F-88BA-4C53CFDCC11F}"/>
              </a:ext>
            </a:extLst>
          </p:cNvPr>
          <p:cNvPicPr>
            <a:picLocks noChangeAspect="1"/>
          </p:cNvPicPr>
          <p:nvPr>
            <p:custDataLst>
              <p:tags r:id="rId13"/>
            </p:custDataLst>
          </p:nvPr>
        </p:nvPicPr>
        <p:blipFill>
          <a:blip r:embed="rId32">
            <a:duotone>
              <a:schemeClr val="bg2">
                <a:shade val="45000"/>
                <a:satMod val="135000"/>
              </a:schemeClr>
              <a:prstClr val="white"/>
            </a:duotone>
          </a:blip>
          <a:stretch>
            <a:fillRect/>
          </a:stretch>
        </p:blipFill>
        <p:spPr>
          <a:xfrm flipH="1">
            <a:off x="6371673" y="2436134"/>
            <a:ext cx="1061499" cy="669561"/>
          </a:xfrm>
          <a:prstGeom prst="rect">
            <a:avLst/>
          </a:prstGeom>
        </p:spPr>
      </p:pic>
      <p:pic>
        <p:nvPicPr>
          <p:cNvPr id="53" name="Picture 52">
            <a:extLst>
              <a:ext uri="{FF2B5EF4-FFF2-40B4-BE49-F238E27FC236}">
                <a16:creationId xmlns:a16="http://schemas.microsoft.com/office/drawing/2014/main" id="{29453EF9-A415-48E5-A6F6-91CB5A50D5B5}"/>
              </a:ext>
            </a:extLst>
          </p:cNvPr>
          <p:cNvPicPr>
            <a:picLocks noChangeAspect="1"/>
          </p:cNvPicPr>
          <p:nvPr>
            <p:custDataLst>
              <p:tags r:id="rId14"/>
            </p:custDataLst>
          </p:nvPr>
        </p:nvPicPr>
        <p:blipFill>
          <a:blip r:embed="rId33">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7078412" y="3809710"/>
            <a:ext cx="1222577" cy="1217238"/>
          </a:xfrm>
          <a:prstGeom prst="rect">
            <a:avLst/>
          </a:prstGeom>
        </p:spPr>
      </p:pic>
      <p:grpSp>
        <p:nvGrpSpPr>
          <p:cNvPr id="54" name="Group 53">
            <a:extLst>
              <a:ext uri="{FF2B5EF4-FFF2-40B4-BE49-F238E27FC236}">
                <a16:creationId xmlns:a16="http://schemas.microsoft.com/office/drawing/2014/main" id="{C3996485-B080-4B49-BC1D-53F7D6134CCF}"/>
              </a:ext>
            </a:extLst>
          </p:cNvPr>
          <p:cNvGrpSpPr/>
          <p:nvPr/>
        </p:nvGrpSpPr>
        <p:grpSpPr>
          <a:xfrm>
            <a:off x="5600035" y="3902338"/>
            <a:ext cx="1422345" cy="1031982"/>
            <a:chOff x="5786974" y="5243827"/>
            <a:chExt cx="1912332" cy="1402658"/>
          </a:xfrm>
        </p:grpSpPr>
        <p:pic>
          <p:nvPicPr>
            <p:cNvPr id="55" name="Picture 2" descr="Hand shake in heart | Free SVG">
              <a:extLst>
                <a:ext uri="{FF2B5EF4-FFF2-40B4-BE49-F238E27FC236}">
                  <a16:creationId xmlns:a16="http://schemas.microsoft.com/office/drawing/2014/main" id="{8C380463-DEDC-4A43-89C3-ADEDDDE83EAE}"/>
                </a:ext>
              </a:extLst>
            </p:cNvPr>
            <p:cNvPicPr>
              <a:picLocks noChangeAspect="1" noChangeArrowheads="1"/>
            </p:cNvPicPr>
            <p:nvPr>
              <p:custDataLst>
                <p:tags r:id="rId17"/>
              </p:custDataLst>
            </p:nvPr>
          </p:nvPicPr>
          <p:blipFill>
            <a:blip r:embed="rId34">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786974" y="5243827"/>
              <a:ext cx="1067924" cy="1067924"/>
            </a:xfrm>
            <a:prstGeom prst="rect">
              <a:avLst/>
            </a:prstGeom>
            <a:noFill/>
            <a:extLst>
              <a:ext uri="{909E8E84-426E-40DD-AFC4-6F175D3DCCD1}">
                <a14:hiddenFill xmlns:a14="http://schemas.microsoft.com/office/drawing/2010/main">
                  <a:solidFill>
                    <a:srgbClr val="FFFFFF"/>
                  </a:solidFill>
                </a14:hiddenFill>
              </a:ext>
            </a:extLst>
          </p:spPr>
        </p:pic>
        <p:pic>
          <p:nvPicPr>
            <p:cNvPr id="56" name="Picture 55">
              <a:extLst>
                <a:ext uri="{FF2B5EF4-FFF2-40B4-BE49-F238E27FC236}">
                  <a16:creationId xmlns:a16="http://schemas.microsoft.com/office/drawing/2014/main" id="{D3914519-C8C9-4C5B-829A-505612B3E916}"/>
                </a:ext>
              </a:extLst>
            </p:cNvPr>
            <p:cNvPicPr>
              <a:picLocks noChangeAspect="1"/>
            </p:cNvPicPr>
            <p:nvPr>
              <p:custDataLst>
                <p:tags r:id="rId18"/>
              </p:custDataLst>
            </p:nvPr>
          </p:nvPicPr>
          <p:blipFill>
            <a:blip r:embed="rId35">
              <a:clrChange>
                <a:clrFrom>
                  <a:srgbClr val="FFFFFF"/>
                </a:clrFrom>
                <a:clrTo>
                  <a:srgbClr val="FFFFFF">
                    <a:alpha val="0"/>
                  </a:srgbClr>
                </a:clrTo>
              </a:clrChange>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6355444" y="5302623"/>
              <a:ext cx="1343862" cy="1343862"/>
            </a:xfrm>
            <a:prstGeom prst="rect">
              <a:avLst/>
            </a:prstGeom>
          </p:spPr>
        </p:pic>
      </p:grpSp>
      <p:pic>
        <p:nvPicPr>
          <p:cNvPr id="57" name="Picture 56">
            <a:extLst>
              <a:ext uri="{FF2B5EF4-FFF2-40B4-BE49-F238E27FC236}">
                <a16:creationId xmlns:a16="http://schemas.microsoft.com/office/drawing/2014/main" id="{5D69F575-35F2-47CA-A6F4-004DC97390D7}"/>
              </a:ext>
            </a:extLst>
          </p:cNvPr>
          <p:cNvPicPr>
            <a:picLocks noChangeAspect="1"/>
          </p:cNvPicPr>
          <p:nvPr>
            <p:custDataLst>
              <p:tags r:id="rId15"/>
            </p:custDataLst>
          </p:nvPr>
        </p:nvPicPr>
        <p:blipFill>
          <a:blip r:embed="rId36">
            <a:clrChange>
              <a:clrFrom>
                <a:srgbClr val="FFFFFF"/>
              </a:clrFrom>
              <a:clrTo>
                <a:srgbClr val="FFFFFF">
                  <a:alpha val="0"/>
                </a:srgbClr>
              </a:clrTo>
            </a:clrChange>
            <a:duotone>
              <a:schemeClr val="bg2">
                <a:shade val="45000"/>
                <a:satMod val="135000"/>
              </a:schemeClr>
              <a:prstClr val="white"/>
            </a:duotone>
          </a:blip>
          <a:stretch>
            <a:fillRect/>
          </a:stretch>
        </p:blipFill>
        <p:spPr>
          <a:xfrm>
            <a:off x="1862299" y="3806261"/>
            <a:ext cx="1392179" cy="2868735"/>
          </a:xfrm>
          <a:prstGeom prst="rect">
            <a:avLst/>
          </a:prstGeom>
        </p:spPr>
      </p:pic>
      <p:grpSp>
        <p:nvGrpSpPr>
          <p:cNvPr id="58" name="Group 57">
            <a:extLst>
              <a:ext uri="{FF2B5EF4-FFF2-40B4-BE49-F238E27FC236}">
                <a16:creationId xmlns:a16="http://schemas.microsoft.com/office/drawing/2014/main" id="{FB452516-925C-42C1-A5F3-0D538A16986A}"/>
              </a:ext>
            </a:extLst>
          </p:cNvPr>
          <p:cNvGrpSpPr/>
          <p:nvPr/>
        </p:nvGrpSpPr>
        <p:grpSpPr>
          <a:xfrm>
            <a:off x="5221148" y="5173037"/>
            <a:ext cx="1675275" cy="1301108"/>
            <a:chOff x="5842728" y="2924639"/>
            <a:chExt cx="1675275" cy="1301108"/>
          </a:xfrm>
        </p:grpSpPr>
        <p:pic>
          <p:nvPicPr>
            <p:cNvPr id="59" name="Picture 58">
              <a:extLst>
                <a:ext uri="{FF2B5EF4-FFF2-40B4-BE49-F238E27FC236}">
                  <a16:creationId xmlns:a16="http://schemas.microsoft.com/office/drawing/2014/main" id="{6E7DFFAC-7AD1-42A4-B8F3-DE55D1C47E80}"/>
                </a:ext>
              </a:extLst>
            </p:cNvPr>
            <p:cNvPicPr>
              <a:picLocks noChangeAspect="1"/>
            </p:cNvPicPr>
            <p:nvPr/>
          </p:nvPicPr>
          <p:blipFill>
            <a:blip r:embed="rId37">
              <a:clrChange>
                <a:clrFrom>
                  <a:srgbClr val="FFFBFB"/>
                </a:clrFrom>
                <a:clrTo>
                  <a:srgbClr val="FFFBFB">
                    <a:alpha val="0"/>
                  </a:srgbClr>
                </a:clrTo>
              </a:clrChange>
              <a:duotone>
                <a:schemeClr val="accent1">
                  <a:shade val="45000"/>
                  <a:satMod val="135000"/>
                </a:schemeClr>
                <a:prstClr val="white"/>
              </a:duotone>
              <a:extLst>
                <a:ext uri="{BEBA8EAE-BF5A-486C-A8C5-ECC9F3942E4B}">
                  <a14:imgProps xmlns:a14="http://schemas.microsoft.com/office/drawing/2010/main">
                    <a14:imgLayer r:embed="rId38">
                      <a14:imgEffect>
                        <a14:artisticPencilGrayscale/>
                      </a14:imgEffect>
                    </a14:imgLayer>
                  </a14:imgProps>
                </a:ext>
              </a:extLst>
            </a:blip>
            <a:stretch>
              <a:fillRect/>
            </a:stretch>
          </p:blipFill>
          <p:spPr>
            <a:xfrm flipH="1">
              <a:off x="6551881" y="2924639"/>
              <a:ext cx="966122" cy="1301108"/>
            </a:xfrm>
            <a:prstGeom prst="rect">
              <a:avLst/>
            </a:prstGeom>
          </p:spPr>
        </p:pic>
        <p:grpSp>
          <p:nvGrpSpPr>
            <p:cNvPr id="60" name="Group 59">
              <a:extLst>
                <a:ext uri="{FF2B5EF4-FFF2-40B4-BE49-F238E27FC236}">
                  <a16:creationId xmlns:a16="http://schemas.microsoft.com/office/drawing/2014/main" id="{7A10F410-5F24-417C-ADFE-A1C39A1257B5}"/>
                </a:ext>
              </a:extLst>
            </p:cNvPr>
            <p:cNvGrpSpPr/>
            <p:nvPr>
              <p:custDataLst>
                <p:tags r:id="rId16"/>
              </p:custDataLst>
            </p:nvPr>
          </p:nvGrpSpPr>
          <p:grpSpPr>
            <a:xfrm>
              <a:off x="5842728" y="3197429"/>
              <a:ext cx="821526" cy="1018611"/>
              <a:chOff x="5520395" y="2750930"/>
              <a:chExt cx="1342242" cy="1436914"/>
            </a:xfrm>
          </p:grpSpPr>
          <p:pic>
            <p:nvPicPr>
              <p:cNvPr id="61" name="Picture 60">
                <a:extLst>
                  <a:ext uri="{FF2B5EF4-FFF2-40B4-BE49-F238E27FC236}">
                    <a16:creationId xmlns:a16="http://schemas.microsoft.com/office/drawing/2014/main" id="{A9107AA9-E407-4C8D-881E-475DB3AA3900}"/>
                  </a:ext>
                </a:extLst>
              </p:cNvPr>
              <p:cNvPicPr>
                <a:picLocks noChangeAspect="1"/>
              </p:cNvPicPr>
              <p:nvPr/>
            </p:nvPicPr>
            <p:blipFill>
              <a:blip r:embed="rId39">
                <a:clrChange>
                  <a:clrFrom>
                    <a:srgbClr val="F7F7F7"/>
                  </a:clrFrom>
                  <a:clrTo>
                    <a:srgbClr val="F7F7F7">
                      <a:alpha val="0"/>
                    </a:srgbClr>
                  </a:clrTo>
                </a:clrChange>
                <a:duotone>
                  <a:schemeClr val="accent1">
                    <a:shade val="45000"/>
                    <a:satMod val="135000"/>
                  </a:schemeClr>
                  <a:prstClr val="white"/>
                </a:duotone>
              </a:blip>
              <a:stretch>
                <a:fillRect/>
              </a:stretch>
            </p:blipFill>
            <p:spPr>
              <a:xfrm flipH="1">
                <a:off x="5520395" y="2750930"/>
                <a:ext cx="755273" cy="1225403"/>
              </a:xfrm>
              <a:prstGeom prst="rect">
                <a:avLst/>
              </a:prstGeom>
            </p:spPr>
          </p:pic>
          <p:pic>
            <p:nvPicPr>
              <p:cNvPr id="62" name="Picture 61">
                <a:extLst>
                  <a:ext uri="{FF2B5EF4-FFF2-40B4-BE49-F238E27FC236}">
                    <a16:creationId xmlns:a16="http://schemas.microsoft.com/office/drawing/2014/main" id="{CC75CAE2-919B-49A5-AA17-3A021654CD9B}"/>
                  </a:ext>
                </a:extLst>
              </p:cNvPr>
              <p:cNvPicPr>
                <a:picLocks noChangeAspect="1"/>
              </p:cNvPicPr>
              <p:nvPr/>
            </p:nvPicPr>
            <p:blipFill>
              <a:blip r:embed="rId40">
                <a:clrChange>
                  <a:clrFrom>
                    <a:srgbClr val="FFFFFF"/>
                  </a:clrFrom>
                  <a:clrTo>
                    <a:srgbClr val="FFFFFF">
                      <a:alpha val="0"/>
                    </a:srgbClr>
                  </a:clrTo>
                </a:clrChange>
                <a:duotone>
                  <a:schemeClr val="accent1">
                    <a:shade val="45000"/>
                    <a:satMod val="135000"/>
                  </a:schemeClr>
                  <a:prstClr val="white"/>
                </a:duotone>
              </a:blip>
              <a:stretch>
                <a:fillRect/>
              </a:stretch>
            </p:blipFill>
            <p:spPr>
              <a:xfrm>
                <a:off x="5791075" y="3116282"/>
                <a:ext cx="1071562" cy="1071562"/>
              </a:xfrm>
              <a:prstGeom prst="rect">
                <a:avLst/>
              </a:prstGeom>
            </p:spPr>
          </p:pic>
        </p:grpSp>
      </p:grpSp>
      <p:grpSp>
        <p:nvGrpSpPr>
          <p:cNvPr id="63" name="Group 62">
            <a:extLst>
              <a:ext uri="{FF2B5EF4-FFF2-40B4-BE49-F238E27FC236}">
                <a16:creationId xmlns:a16="http://schemas.microsoft.com/office/drawing/2014/main" id="{13424E8F-FC89-49FA-BFB3-7D2B3DE5DEB4}"/>
              </a:ext>
            </a:extLst>
          </p:cNvPr>
          <p:cNvGrpSpPr/>
          <p:nvPr/>
        </p:nvGrpSpPr>
        <p:grpSpPr>
          <a:xfrm>
            <a:off x="2269667" y="5149010"/>
            <a:ext cx="2539233" cy="1356110"/>
            <a:chOff x="2891247" y="2900612"/>
            <a:chExt cx="2539233" cy="1356110"/>
          </a:xfrm>
        </p:grpSpPr>
        <p:pic>
          <p:nvPicPr>
            <p:cNvPr id="64" name="Picture 63">
              <a:extLst>
                <a:ext uri="{FF2B5EF4-FFF2-40B4-BE49-F238E27FC236}">
                  <a16:creationId xmlns:a16="http://schemas.microsoft.com/office/drawing/2014/main" id="{C0BB79A3-4878-4E6D-976D-C12936909735}"/>
                </a:ext>
              </a:extLst>
            </p:cNvPr>
            <p:cNvPicPr>
              <a:picLocks noChangeAspect="1"/>
            </p:cNvPicPr>
            <p:nvPr/>
          </p:nvPicPr>
          <p:blipFill>
            <a:blip r:embed="rId41">
              <a:duotone>
                <a:schemeClr val="accent1">
                  <a:shade val="45000"/>
                  <a:satMod val="135000"/>
                </a:schemeClr>
                <a:prstClr val="white"/>
              </a:duotone>
            </a:blip>
            <a:stretch>
              <a:fillRect/>
            </a:stretch>
          </p:blipFill>
          <p:spPr>
            <a:xfrm>
              <a:off x="2891247" y="2900612"/>
              <a:ext cx="351208" cy="1356110"/>
            </a:xfrm>
            <a:prstGeom prst="rect">
              <a:avLst/>
            </a:prstGeom>
          </p:spPr>
        </p:pic>
        <p:pic>
          <p:nvPicPr>
            <p:cNvPr id="65" name="Picture 64">
              <a:extLst>
                <a:ext uri="{FF2B5EF4-FFF2-40B4-BE49-F238E27FC236}">
                  <a16:creationId xmlns:a16="http://schemas.microsoft.com/office/drawing/2014/main" id="{1B46F427-A105-4D52-9D04-F74B5B92A2FA}"/>
                </a:ext>
              </a:extLst>
            </p:cNvPr>
            <p:cNvPicPr>
              <a:picLocks noChangeAspect="1"/>
            </p:cNvPicPr>
            <p:nvPr/>
          </p:nvPicPr>
          <p:blipFill>
            <a:blip r:embed="rId42">
              <a:duotone>
                <a:schemeClr val="accent1">
                  <a:shade val="45000"/>
                  <a:satMod val="135000"/>
                </a:schemeClr>
                <a:prstClr val="white"/>
              </a:duotone>
            </a:blip>
            <a:stretch>
              <a:fillRect/>
            </a:stretch>
          </p:blipFill>
          <p:spPr>
            <a:xfrm>
              <a:off x="3220805" y="3022365"/>
              <a:ext cx="2209675" cy="1005264"/>
            </a:xfrm>
            <a:prstGeom prst="rect">
              <a:avLst/>
            </a:prstGeom>
          </p:spPr>
        </p:pic>
      </p:grpSp>
      <p:grpSp>
        <p:nvGrpSpPr>
          <p:cNvPr id="66" name="Group 65">
            <a:extLst>
              <a:ext uri="{FF2B5EF4-FFF2-40B4-BE49-F238E27FC236}">
                <a16:creationId xmlns:a16="http://schemas.microsoft.com/office/drawing/2014/main" id="{7643925A-4F8F-4C87-8207-D9823DA1F26C}"/>
              </a:ext>
            </a:extLst>
          </p:cNvPr>
          <p:cNvGrpSpPr/>
          <p:nvPr/>
        </p:nvGrpSpPr>
        <p:grpSpPr>
          <a:xfrm>
            <a:off x="7062435" y="5229363"/>
            <a:ext cx="1039286" cy="1097753"/>
            <a:chOff x="6660233" y="980728"/>
            <a:chExt cx="1296144" cy="1224135"/>
          </a:xfrm>
        </p:grpSpPr>
        <p:pic>
          <p:nvPicPr>
            <p:cNvPr id="67" name="Picture 2" descr="Blank stop sign | Free SVG">
              <a:extLst>
                <a:ext uri="{FF2B5EF4-FFF2-40B4-BE49-F238E27FC236}">
                  <a16:creationId xmlns:a16="http://schemas.microsoft.com/office/drawing/2014/main" id="{05BF49E0-4BF4-48A3-A07F-B29A3BFB110B}"/>
                </a:ext>
              </a:extLst>
            </p:cNvPr>
            <p:cNvPicPr>
              <a:picLocks noChangeAspect="1" noChangeArrowheads="1"/>
            </p:cNvPicPr>
            <p:nvPr/>
          </p:nvPicPr>
          <p:blipFill rotWithShape="1">
            <a:blip r:embed="rId43">
              <a:duotone>
                <a:schemeClr val="accent1">
                  <a:shade val="45000"/>
                  <a:satMod val="135000"/>
                </a:schemeClr>
                <a:prstClr val="white"/>
              </a:duotone>
              <a:extLst>
                <a:ext uri="{28A0092B-C50C-407E-A947-70E740481C1C}">
                  <a14:useLocalDpi xmlns:a14="http://schemas.microsoft.com/office/drawing/2010/main" val="0"/>
                </a:ext>
              </a:extLst>
            </a:blip>
            <a:srcRect l="19343" t="5242" r="20178" b="37640"/>
            <a:stretch/>
          </p:blipFill>
          <p:spPr bwMode="auto">
            <a:xfrm>
              <a:off x="6660233" y="980728"/>
              <a:ext cx="1296144" cy="1224135"/>
            </a:xfrm>
            <a:prstGeom prst="rect">
              <a:avLst/>
            </a:prstGeom>
            <a:noFill/>
            <a:extLst>
              <a:ext uri="{909E8E84-426E-40DD-AFC4-6F175D3DCCD1}">
                <a14:hiddenFill xmlns:a14="http://schemas.microsoft.com/office/drawing/2010/main">
                  <a:solidFill>
                    <a:srgbClr val="FFFFFF"/>
                  </a:solidFill>
                </a14:hiddenFill>
              </a:ext>
            </a:extLst>
          </p:spPr>
        </p:pic>
        <p:sp>
          <p:nvSpPr>
            <p:cNvPr id="68" name="TextBox 67">
              <a:extLst>
                <a:ext uri="{FF2B5EF4-FFF2-40B4-BE49-F238E27FC236}">
                  <a16:creationId xmlns:a16="http://schemas.microsoft.com/office/drawing/2014/main" id="{FE36A19B-A6E3-42A1-A1EA-079676FB5844}"/>
                </a:ext>
              </a:extLst>
            </p:cNvPr>
            <p:cNvSpPr txBox="1"/>
            <p:nvPr/>
          </p:nvSpPr>
          <p:spPr>
            <a:xfrm>
              <a:off x="6671282" y="1383964"/>
              <a:ext cx="1247908" cy="422469"/>
            </a:xfrm>
            <a:prstGeom prst="rect">
              <a:avLst/>
            </a:prstGeom>
            <a:noFill/>
          </p:spPr>
          <p:txBody>
            <a:bodyPr wrap="square">
              <a:spAutoFit/>
            </a:bodyPr>
            <a:lstStyle/>
            <a:p>
              <a:pPr algn="ctr"/>
              <a:r>
                <a:rPr lang="en-CA" sz="2000" dirty="0">
                  <a:solidFill>
                    <a:schemeClr val="bg1"/>
                  </a:solidFill>
                </a:rPr>
                <a:t>ARC-RR</a:t>
              </a:r>
              <a:endParaRPr lang="en-US" sz="2000" dirty="0">
                <a:solidFill>
                  <a:schemeClr val="bg1"/>
                </a:solidFill>
              </a:endParaRPr>
            </a:p>
          </p:txBody>
        </p:sp>
      </p:grpSp>
      <p:pic>
        <p:nvPicPr>
          <p:cNvPr id="4" name="Picture 3">
            <a:extLst>
              <a:ext uri="{FF2B5EF4-FFF2-40B4-BE49-F238E27FC236}">
                <a16:creationId xmlns:a16="http://schemas.microsoft.com/office/drawing/2014/main" id="{CB0D6F83-141D-1C33-C1CF-37ECCC525B2A}"/>
              </a:ext>
              <a:ext uri="{C183D7F6-B498-43B3-948B-1728B52AA6E4}">
                <adec:decorative xmlns:adec="http://schemas.microsoft.com/office/drawing/2017/decorative" val="1"/>
              </a:ext>
            </a:extLst>
          </p:cNvPr>
          <p:cNvPicPr>
            <a:picLocks noChangeAspect="1"/>
          </p:cNvPicPr>
          <p:nvPr/>
        </p:nvPicPr>
        <p:blipFill>
          <a:blip r:embed="rId44">
            <a:duotone>
              <a:schemeClr val="accent1">
                <a:shade val="45000"/>
                <a:satMod val="135000"/>
              </a:schemeClr>
              <a:prstClr val="white"/>
            </a:duotone>
          </a:blip>
          <a:stretch>
            <a:fillRect/>
          </a:stretch>
        </p:blipFill>
        <p:spPr>
          <a:xfrm>
            <a:off x="3678163" y="5991541"/>
            <a:ext cx="2462328" cy="1380662"/>
          </a:xfrm>
          <a:prstGeom prst="rect">
            <a:avLst/>
          </a:prstGeom>
        </p:spPr>
      </p:pic>
    </p:spTree>
    <p:extLst>
      <p:ext uri="{BB962C8B-B14F-4D97-AF65-F5344CB8AC3E}">
        <p14:creationId xmlns:p14="http://schemas.microsoft.com/office/powerpoint/2010/main" val="2381373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4">
                                            <p:txEl>
                                              <p:pRg st="0" end="0"/>
                                            </p:txEl>
                                          </p:spTgt>
                                        </p:tgtEl>
                                        <p:attrNameLst>
                                          <p:attrName>style.visibility</p:attrName>
                                        </p:attrNameLst>
                                      </p:cBhvr>
                                      <p:to>
                                        <p:strVal val="visible"/>
                                      </p:to>
                                    </p:set>
                                    <p:animEffect transition="in" filter="fade">
                                      <p:cBhvr>
                                        <p:cTn id="12" dur="500"/>
                                        <p:tgtEl>
                                          <p:spTgt spid="2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Icon&#10;&#10;Description automatically generated">
            <a:extLst>
              <a:ext uri="{FF2B5EF4-FFF2-40B4-BE49-F238E27FC236}">
                <a16:creationId xmlns:a16="http://schemas.microsoft.com/office/drawing/2014/main" id="{2DB14CE2-753E-4FA9-9097-B65EB8400757}"/>
              </a:ext>
            </a:extLst>
          </p:cNvPr>
          <p:cNvPicPr>
            <a:picLocks noChangeAspect="1"/>
          </p:cNvPicPr>
          <p:nvPr/>
        </p:nvPicPr>
        <p:blipFill>
          <a:blip r:embed="rId5">
            <a:extLst>
              <a:ext uri="{BEBA8EAE-BF5A-486C-A8C5-ECC9F3942E4B}">
                <a14:imgProps xmlns:a14="http://schemas.microsoft.com/office/drawing/2010/main">
                  <a14:imgLayer r:embed="rId6">
                    <a14:imgEffect>
                      <a14:artisticPaintBrush/>
                    </a14:imgEffect>
                  </a14:imgLayer>
                </a14:imgProps>
              </a:ext>
              <a:ext uri="{837473B0-CC2E-450A-ABE3-18F120FF3D39}">
                <a1611:picAttrSrcUrl xmlns:a1611="http://schemas.microsoft.com/office/drawing/2016/11/main" r:id="rId7"/>
              </a:ext>
            </a:extLst>
          </a:blip>
          <a:stretch>
            <a:fillRect/>
          </a:stretch>
        </p:blipFill>
        <p:spPr>
          <a:xfrm rot="20857149">
            <a:off x="6053509" y="1606489"/>
            <a:ext cx="4860032" cy="3645024"/>
          </a:xfrm>
          <a:prstGeom prst="rect">
            <a:avLst/>
          </a:prstGeom>
        </p:spPr>
      </p:pic>
      <p:sp>
        <p:nvSpPr>
          <p:cNvPr id="2" name="Title 1"/>
          <p:cNvSpPr>
            <a:spLocks noGrp="1"/>
          </p:cNvSpPr>
          <p:nvPr>
            <p:ph type="title"/>
            <p:custDataLst>
              <p:tags r:id="rId1"/>
            </p:custDataLst>
          </p:nvPr>
        </p:nvSpPr>
        <p:spPr>
          <a:xfrm>
            <a:off x="178992" y="274638"/>
            <a:ext cx="8229600" cy="1143000"/>
          </a:xfrm>
        </p:spPr>
        <p:txBody>
          <a:bodyPr/>
          <a:lstStyle/>
          <a:p>
            <a:r>
              <a:rPr kumimoji="0" lang="fr-CA" sz="3200" b="0" i="0" u="none" strike="noStrike" kern="1200" cap="none" spc="0" normalizeH="0" baseline="0" noProof="0" dirty="0">
                <a:ln>
                  <a:noFill/>
                </a:ln>
                <a:solidFill>
                  <a:prstClr val="black"/>
                </a:solidFill>
                <a:effectLst/>
                <a:uLnTx/>
                <a:uFillTx/>
                <a:latin typeface="Calibri"/>
                <a:ea typeface="+mj-ea"/>
                <a:cs typeface="+mj-cs"/>
              </a:rPr>
              <a:t>Programme – semaine 6</a:t>
            </a:r>
            <a:br>
              <a:rPr kumimoji="0" lang="fr-CA" sz="3200" b="0" i="0" u="none" strike="noStrike" kern="1200" cap="none" spc="0" normalizeH="0" baseline="0" noProof="0" dirty="0">
                <a:ln>
                  <a:noFill/>
                </a:ln>
                <a:solidFill>
                  <a:prstClr val="black"/>
                </a:solidFill>
                <a:effectLst/>
                <a:uLnTx/>
                <a:uFillTx/>
                <a:latin typeface="Calibri"/>
                <a:ea typeface="+mj-ea"/>
                <a:cs typeface="+mj-cs"/>
              </a:rPr>
            </a:br>
            <a:r>
              <a:rPr kumimoji="0" lang="fr-CA" sz="3200" b="0" i="0" u="none" strike="noStrike" kern="1200" cap="none" spc="0" normalizeH="0" baseline="0" noProof="0" dirty="0">
                <a:ln>
                  <a:noFill/>
                </a:ln>
                <a:solidFill>
                  <a:prstClr val="black"/>
                </a:solidFill>
                <a:effectLst/>
                <a:uLnTx/>
                <a:uFillTx/>
                <a:latin typeface="Calibri"/>
                <a:ea typeface="+mj-ea"/>
                <a:cs typeface="+mj-cs"/>
              </a:rPr>
              <a:t>(concentration, compassion, clarté, créativité)</a:t>
            </a:r>
            <a:endParaRPr lang="fr-CA" dirty="0"/>
          </a:p>
        </p:txBody>
      </p:sp>
      <p:sp>
        <p:nvSpPr>
          <p:cNvPr id="3" name="Content Placeholder 2"/>
          <p:cNvSpPr>
            <a:spLocks noGrp="1"/>
          </p:cNvSpPr>
          <p:nvPr>
            <p:ph idx="1"/>
            <p:custDataLst>
              <p:tags r:id="rId2"/>
            </p:custDataLst>
          </p:nvPr>
        </p:nvSpPr>
        <p:spPr>
          <a:xfrm>
            <a:off x="427929" y="1652032"/>
            <a:ext cx="8229600" cy="3577168"/>
          </a:xfrm>
        </p:spPr>
        <p:txBody>
          <a:bodyPr>
            <a:noAutofit/>
          </a:bodyPr>
          <a:lstStyle/>
          <a:p>
            <a:r>
              <a:rPr lang="fr-CA" dirty="0"/>
              <a:t>L’être humain est suffisant</a:t>
            </a:r>
          </a:p>
          <a:p>
            <a:r>
              <a:rPr lang="fr-CA" dirty="0"/>
              <a:t>Exercice - Alimentation en pleine conscience</a:t>
            </a:r>
          </a:p>
          <a:p>
            <a:r>
              <a:rPr lang="fr-CA" dirty="0"/>
              <a:t>Présent – Présence – Présence active</a:t>
            </a:r>
          </a:p>
          <a:p>
            <a:r>
              <a:rPr lang="fr-CA" dirty="0"/>
              <a:t>Exercice gagnant-gagnant-gagnant </a:t>
            </a:r>
            <a:br>
              <a:rPr lang="fr-CA" dirty="0"/>
            </a:br>
            <a:r>
              <a:rPr lang="fr-CA" dirty="0"/>
              <a:t>de pleine conscience</a:t>
            </a:r>
          </a:p>
          <a:p>
            <a:r>
              <a:rPr lang="fr-CA" dirty="0"/>
              <a:t>Choses à accomplir cette semaine</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246219" y="6538518"/>
            <a:ext cx="2651560" cy="276999"/>
          </a:xfrm>
          <a:prstGeom prst="rect">
            <a:avLst/>
          </a:prstGeom>
        </p:spPr>
        <p:txBody>
          <a:bodyPr wrap="none">
            <a:spAutoFit/>
          </a:bodyPr>
          <a:lstStyle/>
          <a:p>
            <a:pPr algn="ctr"/>
            <a:r>
              <a:rPr lang="en-US" sz="1200" dirty="0">
                <a:hlinkClick r:id="rId3"/>
              </a:rPr>
              <a:t>https://en.wikipedia.org/wiki/Universe</a:t>
            </a:r>
            <a:r>
              <a:rPr lang="en-US" sz="1200" dirty="0"/>
              <a:t> </a:t>
            </a:r>
          </a:p>
        </p:txBody>
      </p:sp>
      <p:pic>
        <p:nvPicPr>
          <p:cNvPr id="2" name="Picture 1"/>
          <p:cNvPicPr>
            <a:picLocks noChangeAspect="1"/>
          </p:cNvPicPr>
          <p:nvPr/>
        </p:nvPicPr>
        <p:blipFill>
          <a:blip r:embed="rId4"/>
          <a:stretch>
            <a:fillRect/>
          </a:stretch>
        </p:blipFill>
        <p:spPr>
          <a:xfrm>
            <a:off x="-793" y="0"/>
            <a:ext cx="9144793" cy="6383065"/>
          </a:xfrm>
          <a:prstGeom prst="rect">
            <a:avLst/>
          </a:prstGeom>
        </p:spPr>
      </p:pic>
    </p:spTree>
    <p:extLst>
      <p:ext uri="{BB962C8B-B14F-4D97-AF65-F5344CB8AC3E}">
        <p14:creationId xmlns:p14="http://schemas.microsoft.com/office/powerpoint/2010/main" val="6645762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custDataLst>
              <p:tags r:id="rId1"/>
            </p:custDataLst>
          </p:nvPr>
        </p:nvPicPr>
        <p:blipFill>
          <a:blip r:embed="rId5"/>
          <a:stretch>
            <a:fillRect/>
          </a:stretch>
        </p:blipFill>
        <p:spPr>
          <a:xfrm>
            <a:off x="323528" y="145165"/>
            <a:ext cx="8820472" cy="6118581"/>
          </a:xfrm>
          <a:prstGeom prst="rect">
            <a:avLst/>
          </a:prstGeom>
        </p:spPr>
      </p:pic>
      <p:pic>
        <p:nvPicPr>
          <p:cNvPr id="6" name="Picture 4" descr="C:\Users\GonzalA1\AppData\Local\Microsoft\Windows\Temporary Internet Files\Content.IE5\3XXIV14Y\Movie-icon-2[1].png"/>
          <p:cNvPicPr>
            <a:picLocks noChangeAspect="1" noChangeArrowheads="1"/>
          </p:cNvPicPr>
          <p:nvPr>
            <p:custDataLst>
              <p:tags r:id="rId2"/>
            </p:custDataLst>
          </p:nvPr>
        </p:nvPicPr>
        <p:blipFill>
          <a:blip r:embed="rId6">
            <a:extLst>
              <a:ext uri="{28A0092B-C50C-407E-A947-70E740481C1C}">
                <a14:useLocalDpi xmlns:a14="http://schemas.microsoft.com/office/drawing/2010/main" val="0"/>
              </a:ext>
            </a:extLst>
          </a:blip>
          <a:srcRect/>
          <a:stretch>
            <a:fillRect/>
          </a:stretch>
        </p:blipFill>
        <p:spPr bwMode="auto">
          <a:xfrm>
            <a:off x="4572000" y="6131621"/>
            <a:ext cx="787808" cy="667667"/>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a:extLst>
              <a:ext uri="{FF2B5EF4-FFF2-40B4-BE49-F238E27FC236}">
                <a16:creationId xmlns:a16="http://schemas.microsoft.com/office/drawing/2014/main" id="{3951BCC3-D3E9-48D5-B730-1776ABC3B2AE}"/>
              </a:ext>
            </a:extLst>
          </p:cNvPr>
          <p:cNvPicPr>
            <a:picLocks noChangeAspect="1"/>
          </p:cNvPicPr>
          <p:nvPr/>
        </p:nvPicPr>
        <p:blipFill>
          <a:blip r:embed="rId7"/>
          <a:stretch>
            <a:fillRect/>
          </a:stretch>
        </p:blipFill>
        <p:spPr>
          <a:xfrm>
            <a:off x="5680670" y="5688888"/>
            <a:ext cx="2419978" cy="1081853"/>
          </a:xfrm>
          <a:prstGeom prst="rect">
            <a:avLst/>
          </a:prstGeom>
        </p:spPr>
      </p:pic>
      <p:sp>
        <p:nvSpPr>
          <p:cNvPr id="13" name="TextBox 12">
            <a:extLst>
              <a:ext uri="{FF2B5EF4-FFF2-40B4-BE49-F238E27FC236}">
                <a16:creationId xmlns:a16="http://schemas.microsoft.com/office/drawing/2014/main" id="{B6376C8B-BC80-4AEE-B4BC-97D014A38947}"/>
              </a:ext>
            </a:extLst>
          </p:cNvPr>
          <p:cNvSpPr txBox="1"/>
          <p:nvPr/>
        </p:nvSpPr>
        <p:spPr>
          <a:xfrm>
            <a:off x="1315574" y="6361413"/>
            <a:ext cx="3456384" cy="276999"/>
          </a:xfrm>
          <a:prstGeom prst="rect">
            <a:avLst/>
          </a:prstGeom>
          <a:noFill/>
        </p:spPr>
        <p:txBody>
          <a:bodyPr wrap="square">
            <a:spAutoFit/>
          </a:bodyPr>
          <a:lstStyle/>
          <a:p>
            <a:r>
              <a:rPr lang="fr-CA" sz="1200" dirty="0">
                <a:hlinkClick r:id="rId8"/>
              </a:rPr>
              <a:t>https://www.youtube.com/watch?v=IC3AcItKc3U</a:t>
            </a:r>
            <a:r>
              <a:rPr lang="fr-CA" sz="1200" dirty="0"/>
              <a:t> </a:t>
            </a:r>
            <a:endParaRPr lang="en-US" sz="1200" dirty="0"/>
          </a:p>
        </p:txBody>
      </p:sp>
    </p:spTree>
    <p:extLst>
      <p:ext uri="{BB962C8B-B14F-4D97-AF65-F5344CB8AC3E}">
        <p14:creationId xmlns:p14="http://schemas.microsoft.com/office/powerpoint/2010/main" val="3928031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648636-C8F2-A35E-A7AC-46B48D89F3B6}"/>
              </a:ext>
            </a:extLst>
          </p:cNvPr>
          <p:cNvSpPr>
            <a:spLocks noGrp="1"/>
          </p:cNvSpPr>
          <p:nvPr>
            <p:ph type="title"/>
          </p:nvPr>
        </p:nvSpPr>
        <p:spPr>
          <a:xfrm>
            <a:off x="457200" y="274638"/>
            <a:ext cx="8507288" cy="1143000"/>
          </a:xfrm>
        </p:spPr>
        <p:txBody>
          <a:bodyPr>
            <a:normAutofit fontScale="90000"/>
          </a:bodyPr>
          <a:lstStyle/>
          <a:p>
            <a:r>
              <a:rPr lang="fr-CA" dirty="0"/>
              <a:t>Quelle est la grandeur d’un nanomètre?</a:t>
            </a:r>
            <a:endParaRPr lang="en-US" dirty="0"/>
          </a:p>
        </p:txBody>
      </p:sp>
      <p:pic>
        <p:nvPicPr>
          <p:cNvPr id="7" name="Content Placeholder 6">
            <a:extLst>
              <a:ext uri="{FF2B5EF4-FFF2-40B4-BE49-F238E27FC236}">
                <a16:creationId xmlns:a16="http://schemas.microsoft.com/office/drawing/2014/main" id="{314A98FB-685E-40CF-D14E-1601CBE9AE0A}"/>
              </a:ext>
            </a:extLst>
          </p:cNvPr>
          <p:cNvPicPr>
            <a:picLocks noGrp="1" noChangeAspect="1"/>
          </p:cNvPicPr>
          <p:nvPr>
            <p:ph idx="1"/>
          </p:nvPr>
        </p:nvPicPr>
        <p:blipFill>
          <a:blip r:embed="rId3"/>
          <a:stretch>
            <a:fillRect/>
          </a:stretch>
        </p:blipFill>
        <p:spPr>
          <a:xfrm>
            <a:off x="491058" y="1600200"/>
            <a:ext cx="8161883" cy="4525963"/>
          </a:xfrm>
        </p:spPr>
      </p:pic>
    </p:spTree>
    <p:extLst>
      <p:ext uri="{BB962C8B-B14F-4D97-AF65-F5344CB8AC3E}">
        <p14:creationId xmlns:p14="http://schemas.microsoft.com/office/powerpoint/2010/main" val="21569478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be 3"/>
          <p:cNvSpPr/>
          <p:nvPr>
            <p:custDataLst>
              <p:tags r:id="rId1"/>
            </p:custDataLst>
          </p:nvPr>
        </p:nvSpPr>
        <p:spPr>
          <a:xfrm>
            <a:off x="-1066800" y="0"/>
            <a:ext cx="9906000" cy="7391400"/>
          </a:xfrm>
          <a:prstGeom prst="cube">
            <a:avLst/>
          </a:prstGeom>
          <a:gradFill flip="none" rotWithShape="1">
            <a:gsLst>
              <a:gs pos="0">
                <a:srgbClr val="4F81BD">
                  <a:tint val="66000"/>
                  <a:satMod val="160000"/>
                </a:srgbClr>
              </a:gs>
              <a:gs pos="50000">
                <a:srgbClr val="4F81BD">
                  <a:tint val="44500"/>
                  <a:satMod val="160000"/>
                </a:srgbClr>
              </a:gs>
              <a:gs pos="100000">
                <a:srgbClr val="4F81BD">
                  <a:tint val="23500"/>
                  <a:satMod val="160000"/>
                </a:srgbClr>
              </a:gs>
            </a:gsLst>
            <a:lin ang="10800000" scaled="1"/>
            <a:tileRect/>
          </a:gra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dirty="0"/>
          </a:p>
        </p:txBody>
      </p:sp>
      <p:sp>
        <p:nvSpPr>
          <p:cNvPr id="2" name="Title 1"/>
          <p:cNvSpPr>
            <a:spLocks noGrp="1"/>
          </p:cNvSpPr>
          <p:nvPr>
            <p:ph type="title"/>
            <p:custDataLst>
              <p:tags r:id="rId2"/>
            </p:custDataLst>
          </p:nvPr>
        </p:nvSpPr>
        <p:spPr>
          <a:xfrm>
            <a:off x="0" y="274638"/>
            <a:ext cx="7848600" cy="1143000"/>
          </a:xfrm>
        </p:spPr>
        <p:txBody>
          <a:bodyPr>
            <a:normAutofit/>
          </a:bodyPr>
          <a:lstStyle/>
          <a:p>
            <a:pPr fontAlgn="auto">
              <a:spcAft>
                <a:spcPts val="0"/>
              </a:spcAft>
              <a:defRPr/>
            </a:pPr>
            <a:r>
              <a:rPr lang="fr-CA" sz="3600" dirty="0"/>
              <a:t>Être humain – parce qu’il suffit d’être</a:t>
            </a:r>
          </a:p>
        </p:txBody>
      </p:sp>
      <p:pic>
        <p:nvPicPr>
          <p:cNvPr id="3076" name="Picture 4" descr="http://petercon.freeshell.org/images/sphere.gif"/>
          <p:cNvPicPr>
            <a:picLocks noChangeAspect="1" noChangeArrowheads="1"/>
          </p:cNvPicPr>
          <p:nvPr>
            <p:custDataLst>
              <p:tags r:id="rId3"/>
            </p:custDataLst>
          </p:nvPr>
        </p:nvPicPr>
        <p:blipFill>
          <a:blip r:embed="rId9"/>
          <a:srcRect/>
          <a:stretch>
            <a:fillRect/>
          </a:stretch>
        </p:blipFill>
        <p:spPr bwMode="auto">
          <a:xfrm>
            <a:off x="2514600" y="4648200"/>
            <a:ext cx="231775" cy="227013"/>
          </a:xfrm>
          <a:prstGeom prst="rect">
            <a:avLst/>
          </a:prstGeom>
          <a:ln>
            <a:noFill/>
          </a:ln>
          <a:effectLst>
            <a:outerShdw blurRad="292100" dist="139700" dir="2700000" algn="tl" rotWithShape="0">
              <a:srgbClr val="333333">
                <a:alpha val="65000"/>
              </a:srgbClr>
            </a:outerShdw>
          </a:effectLst>
        </p:spPr>
      </p:pic>
      <p:sp>
        <p:nvSpPr>
          <p:cNvPr id="8" name="TextBox 7"/>
          <p:cNvSpPr txBox="1"/>
          <p:nvPr>
            <p:custDataLst>
              <p:tags r:id="rId4"/>
            </p:custDataLst>
          </p:nvPr>
        </p:nvSpPr>
        <p:spPr>
          <a:xfrm rot="21196710">
            <a:off x="2591851" y="4430436"/>
            <a:ext cx="4187357" cy="1200329"/>
          </a:xfrm>
          <a:prstGeom prst="rect">
            <a:avLst/>
          </a:prstGeom>
          <a:noFill/>
          <a:scene3d>
            <a:camera prst="perspectiveRelaxed"/>
            <a:lightRig rig="threePt" dir="t"/>
          </a:scene3d>
        </p:spPr>
        <p:txBody>
          <a:bodyPr wrap="square">
            <a:spAutoFit/>
          </a:bodyPr>
          <a:lstStyle/>
          <a:p>
            <a:pPr fontAlgn="auto">
              <a:spcBef>
                <a:spcPts val="0"/>
              </a:spcBef>
              <a:spcAft>
                <a:spcPts val="0"/>
              </a:spcAft>
              <a:defRPr/>
            </a:pPr>
            <a:r>
              <a:rPr lang="fr-CA" dirty="0">
                <a:latin typeface="+mn-lt"/>
                <a:cs typeface="+mn-cs"/>
              </a:rPr>
              <a:t>Qui je suis, c’est le moi idéal</a:t>
            </a:r>
          </a:p>
          <a:p>
            <a:pPr fontAlgn="auto">
              <a:spcBef>
                <a:spcPts val="0"/>
              </a:spcBef>
              <a:spcAft>
                <a:spcPts val="0"/>
              </a:spcAft>
              <a:buFont typeface="Arial" charset="0"/>
              <a:buChar char="•"/>
              <a:defRPr/>
            </a:pPr>
            <a:r>
              <a:rPr lang="fr-CA" dirty="0">
                <a:latin typeface="+mn-lt"/>
                <a:cs typeface="+mn-cs"/>
              </a:rPr>
              <a:t> Pas ce que les autres veulent que je sois,</a:t>
            </a:r>
          </a:p>
          <a:p>
            <a:pPr fontAlgn="auto">
              <a:spcBef>
                <a:spcPts val="0"/>
              </a:spcBef>
              <a:spcAft>
                <a:spcPts val="0"/>
              </a:spcAft>
              <a:buFont typeface="Arial" charset="0"/>
              <a:buChar char="•"/>
              <a:defRPr/>
            </a:pPr>
            <a:r>
              <a:rPr lang="fr-CA" dirty="0">
                <a:latin typeface="+mn-lt"/>
                <a:cs typeface="+mn-cs"/>
              </a:rPr>
              <a:t> Pas celui que je préférerais être</a:t>
            </a:r>
          </a:p>
          <a:p>
            <a:pPr fontAlgn="auto">
              <a:spcBef>
                <a:spcPts val="0"/>
              </a:spcBef>
              <a:spcAft>
                <a:spcPts val="0"/>
              </a:spcAft>
              <a:buFont typeface="Arial" charset="0"/>
              <a:buChar char="•"/>
              <a:defRPr/>
            </a:pPr>
            <a:r>
              <a:rPr lang="fr-CA" dirty="0"/>
              <a:t> Je suis suffisant</a:t>
            </a:r>
          </a:p>
        </p:txBody>
      </p:sp>
      <p:sp>
        <p:nvSpPr>
          <p:cNvPr id="21512" name="TextBox 8"/>
          <p:cNvSpPr txBox="1">
            <a:spLocks noChangeArrowheads="1"/>
          </p:cNvSpPr>
          <p:nvPr>
            <p:custDataLst>
              <p:tags r:id="rId5"/>
            </p:custDataLst>
          </p:nvPr>
        </p:nvSpPr>
        <p:spPr bwMode="auto">
          <a:xfrm>
            <a:off x="5753100" y="6324600"/>
            <a:ext cx="226857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entury Schoolbook"/>
              </a:defRPr>
            </a:lvl1pPr>
            <a:lvl2pPr marL="742950" indent="-285750">
              <a:defRPr>
                <a:solidFill>
                  <a:schemeClr val="tx1"/>
                </a:solidFill>
                <a:latin typeface="Century Schoolbook"/>
              </a:defRPr>
            </a:lvl2pPr>
            <a:lvl3pPr marL="1143000" indent="-228600">
              <a:defRPr>
                <a:solidFill>
                  <a:schemeClr val="tx1"/>
                </a:solidFill>
                <a:latin typeface="Century Schoolbook"/>
              </a:defRPr>
            </a:lvl3pPr>
            <a:lvl4pPr marL="1600200" indent="-228600">
              <a:defRPr>
                <a:solidFill>
                  <a:schemeClr val="tx1"/>
                </a:solidFill>
                <a:latin typeface="Century Schoolbook"/>
              </a:defRPr>
            </a:lvl4pPr>
            <a:lvl5pPr marL="2057400" indent="-228600">
              <a:defRPr>
                <a:solidFill>
                  <a:schemeClr val="tx1"/>
                </a:solidFill>
                <a:latin typeface="Century Schoolbook"/>
              </a:defRPr>
            </a:lvl5pPr>
            <a:lvl6pPr marL="2514600" indent="-228600" fontAlgn="base">
              <a:spcBef>
                <a:spcPct val="0"/>
              </a:spcBef>
              <a:spcAft>
                <a:spcPct val="0"/>
              </a:spcAft>
              <a:defRPr>
                <a:solidFill>
                  <a:schemeClr val="tx1"/>
                </a:solidFill>
                <a:latin typeface="Century Schoolbook"/>
              </a:defRPr>
            </a:lvl6pPr>
            <a:lvl7pPr marL="2971800" indent="-228600" fontAlgn="base">
              <a:spcBef>
                <a:spcPct val="0"/>
              </a:spcBef>
              <a:spcAft>
                <a:spcPct val="0"/>
              </a:spcAft>
              <a:defRPr>
                <a:solidFill>
                  <a:schemeClr val="tx1"/>
                </a:solidFill>
                <a:latin typeface="Century Schoolbook"/>
              </a:defRPr>
            </a:lvl7pPr>
            <a:lvl8pPr marL="3429000" indent="-228600" fontAlgn="base">
              <a:spcBef>
                <a:spcPct val="0"/>
              </a:spcBef>
              <a:spcAft>
                <a:spcPct val="0"/>
              </a:spcAft>
              <a:defRPr>
                <a:solidFill>
                  <a:schemeClr val="tx1"/>
                </a:solidFill>
                <a:latin typeface="Century Schoolbook"/>
              </a:defRPr>
            </a:lvl8pPr>
            <a:lvl9pPr marL="3886200" indent="-228600" fontAlgn="base">
              <a:spcBef>
                <a:spcPct val="0"/>
              </a:spcBef>
              <a:spcAft>
                <a:spcPct val="0"/>
              </a:spcAft>
              <a:defRPr>
                <a:solidFill>
                  <a:schemeClr val="tx1"/>
                </a:solidFill>
                <a:latin typeface="Century Schoolbook"/>
              </a:defRPr>
            </a:lvl9pPr>
          </a:lstStyle>
          <a:p>
            <a:r>
              <a:rPr lang="fr-CA" dirty="0"/>
              <a:t>Espace, temps, être</a:t>
            </a:r>
          </a:p>
        </p:txBody>
      </p:sp>
      <p:cxnSp>
        <p:nvCxnSpPr>
          <p:cNvPr id="11" name="Straight Arrow Connector 10"/>
          <p:cNvCxnSpPr/>
          <p:nvPr>
            <p:custDataLst>
              <p:tags r:id="rId6"/>
            </p:custDataLst>
          </p:nvPr>
        </p:nvCxnSpPr>
        <p:spPr>
          <a:xfrm>
            <a:off x="-684584" y="6694488"/>
            <a:ext cx="8533184" cy="11112"/>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41951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512"/>
                                        </p:tgtEl>
                                        <p:attrNameLst>
                                          <p:attrName>style.visibility</p:attrName>
                                        </p:attrNameLst>
                                      </p:cBhvr>
                                      <p:to>
                                        <p:strVal val="visible"/>
                                      </p:to>
                                    </p:set>
                                    <p:animEffect transition="in" filter="fade">
                                      <p:cBhvr>
                                        <p:cTn id="7" dur="500"/>
                                        <p:tgtEl>
                                          <p:spTgt spid="21512"/>
                                        </p:tgtEl>
                                      </p:cBhvr>
                                    </p:animEffect>
                                  </p:childTnLst>
                                </p:cTn>
                              </p:par>
                              <p:par>
                                <p:cTn id="8" presetID="10" presetClass="entr" presetSubtype="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076"/>
                                        </p:tgtEl>
                                        <p:attrNameLst>
                                          <p:attrName>style.visibility</p:attrName>
                                        </p:attrNameLst>
                                      </p:cBhvr>
                                      <p:to>
                                        <p:strVal val="visible"/>
                                      </p:to>
                                    </p:set>
                                    <p:animEffect transition="in" filter="fade">
                                      <p:cBhvr>
                                        <p:cTn id="15" dur="500"/>
                                        <p:tgtEl>
                                          <p:spTgt spid="307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20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p:bldP spid="21512" grpId="0"/>
    </p:bldLst>
  </p:timing>
</p:sld>
</file>

<file path=ppt/tags/tag1.xml><?xml version="1.0" encoding="utf-8"?>
<p:tagLst xmlns:a="http://schemas.openxmlformats.org/drawingml/2006/main" xmlns:r="http://schemas.openxmlformats.org/officeDocument/2006/relationships" xmlns:p="http://schemas.openxmlformats.org/presentationml/2006/main">
  <p:tag name="NUM" val="2"/>
</p:tagLst>
</file>

<file path=ppt/tags/tag10.xml><?xml version="1.0" encoding="utf-8"?>
<p:tagLst xmlns:a="http://schemas.openxmlformats.org/drawingml/2006/main" xmlns:r="http://schemas.openxmlformats.org/officeDocument/2006/relationships" xmlns:p="http://schemas.openxmlformats.org/presentationml/2006/main">
  <p:tag name="NUM" val="7"/>
</p:tagLst>
</file>

<file path=ppt/tags/tag11.xml><?xml version="1.0" encoding="utf-8"?>
<p:tagLst xmlns:a="http://schemas.openxmlformats.org/drawingml/2006/main" xmlns:r="http://schemas.openxmlformats.org/officeDocument/2006/relationships" xmlns:p="http://schemas.openxmlformats.org/presentationml/2006/main">
  <p:tag name="NUM" val="2"/>
</p:tagLst>
</file>

<file path=ppt/tags/tag12.xml><?xml version="1.0" encoding="utf-8"?>
<p:tagLst xmlns:a="http://schemas.openxmlformats.org/drawingml/2006/main" xmlns:r="http://schemas.openxmlformats.org/officeDocument/2006/relationships" xmlns:p="http://schemas.openxmlformats.org/presentationml/2006/main">
  <p:tag name="NUM" val="3"/>
</p:tagLst>
</file>

<file path=ppt/tags/tag13.xml><?xml version="1.0" encoding="utf-8"?>
<p:tagLst xmlns:a="http://schemas.openxmlformats.org/drawingml/2006/main" xmlns:r="http://schemas.openxmlformats.org/officeDocument/2006/relationships" xmlns:p="http://schemas.openxmlformats.org/presentationml/2006/main">
  <p:tag name="NUM" val="4"/>
</p:tagLst>
</file>

<file path=ppt/tags/tag14.xml><?xml version="1.0" encoding="utf-8"?>
<p:tagLst xmlns:a="http://schemas.openxmlformats.org/drawingml/2006/main" xmlns:r="http://schemas.openxmlformats.org/officeDocument/2006/relationships" xmlns:p="http://schemas.openxmlformats.org/presentationml/2006/main">
  <p:tag name="NUM" val="5"/>
</p:tagLst>
</file>

<file path=ppt/tags/tag15.xml><?xml version="1.0" encoding="utf-8"?>
<p:tagLst xmlns:a="http://schemas.openxmlformats.org/drawingml/2006/main" xmlns:r="http://schemas.openxmlformats.org/officeDocument/2006/relationships" xmlns:p="http://schemas.openxmlformats.org/presentationml/2006/main">
  <p:tag name="NUM" val="6"/>
</p:tagLst>
</file>

<file path=ppt/tags/tag16.xml><?xml version="1.0" encoding="utf-8"?>
<p:tagLst xmlns:a="http://schemas.openxmlformats.org/drawingml/2006/main" xmlns:r="http://schemas.openxmlformats.org/officeDocument/2006/relationships" xmlns:p="http://schemas.openxmlformats.org/presentationml/2006/main">
  <p:tag name="NUM" val="9"/>
</p:tagLst>
</file>

<file path=ppt/tags/tag17.xml><?xml version="1.0" encoding="utf-8"?>
<p:tagLst xmlns:a="http://schemas.openxmlformats.org/drawingml/2006/main" xmlns:r="http://schemas.openxmlformats.org/officeDocument/2006/relationships" xmlns:p="http://schemas.openxmlformats.org/presentationml/2006/main">
  <p:tag name="NUM" val="11"/>
</p:tagLst>
</file>

<file path=ppt/tags/tag18.xml><?xml version="1.0" encoding="utf-8"?>
<p:tagLst xmlns:a="http://schemas.openxmlformats.org/drawingml/2006/main" xmlns:r="http://schemas.openxmlformats.org/officeDocument/2006/relationships" xmlns:p="http://schemas.openxmlformats.org/presentationml/2006/main">
  <p:tag name="NUM" val="12"/>
</p:tagLst>
</file>

<file path=ppt/tags/tag19.xml><?xml version="1.0" encoding="utf-8"?>
<p:tagLst xmlns:a="http://schemas.openxmlformats.org/drawingml/2006/main" xmlns:r="http://schemas.openxmlformats.org/officeDocument/2006/relationships" xmlns:p="http://schemas.openxmlformats.org/presentationml/2006/main">
  <p:tag name="NUM" val="13"/>
</p:tagLst>
</file>

<file path=ppt/tags/tag2.xml><?xml version="1.0" encoding="utf-8"?>
<p:tagLst xmlns:a="http://schemas.openxmlformats.org/drawingml/2006/main" xmlns:r="http://schemas.openxmlformats.org/officeDocument/2006/relationships" xmlns:p="http://schemas.openxmlformats.org/presentationml/2006/main">
  <p:tag name="NUM" val="1"/>
</p:tagLst>
</file>

<file path=ppt/tags/tag20.xml><?xml version="1.0" encoding="utf-8"?>
<p:tagLst xmlns:a="http://schemas.openxmlformats.org/drawingml/2006/main" xmlns:r="http://schemas.openxmlformats.org/officeDocument/2006/relationships" xmlns:p="http://schemas.openxmlformats.org/presentationml/2006/main">
  <p:tag name="NUM" val="17"/>
</p:tagLst>
</file>

<file path=ppt/tags/tag21.xml><?xml version="1.0" encoding="utf-8"?>
<p:tagLst xmlns:a="http://schemas.openxmlformats.org/drawingml/2006/main" xmlns:r="http://schemas.openxmlformats.org/officeDocument/2006/relationships" xmlns:p="http://schemas.openxmlformats.org/presentationml/2006/main">
  <p:tag name="NUM" val="1"/>
</p:tagLst>
</file>

<file path=ppt/tags/tag22.xml><?xml version="1.0" encoding="utf-8"?>
<p:tagLst xmlns:a="http://schemas.openxmlformats.org/drawingml/2006/main" xmlns:r="http://schemas.openxmlformats.org/officeDocument/2006/relationships" xmlns:p="http://schemas.openxmlformats.org/presentationml/2006/main">
  <p:tag name="NUM" val="15"/>
</p:tagLst>
</file>

<file path=ppt/tags/tag23.xml><?xml version="1.0" encoding="utf-8"?>
<p:tagLst xmlns:a="http://schemas.openxmlformats.org/drawingml/2006/main" xmlns:r="http://schemas.openxmlformats.org/officeDocument/2006/relationships" xmlns:p="http://schemas.openxmlformats.org/presentationml/2006/main">
  <p:tag name="NUM" val="8"/>
</p:tagLst>
</file>

<file path=ppt/tags/tag24.xml><?xml version="1.0" encoding="utf-8"?>
<p:tagLst xmlns:a="http://schemas.openxmlformats.org/drawingml/2006/main" xmlns:r="http://schemas.openxmlformats.org/officeDocument/2006/relationships" xmlns:p="http://schemas.openxmlformats.org/presentationml/2006/main">
  <p:tag name="NUM" val="9"/>
</p:tagLst>
</file>

<file path=ppt/tags/tag25.xml><?xml version="1.0" encoding="utf-8"?>
<p:tagLst xmlns:a="http://schemas.openxmlformats.org/drawingml/2006/main" xmlns:r="http://schemas.openxmlformats.org/officeDocument/2006/relationships" xmlns:p="http://schemas.openxmlformats.org/presentationml/2006/main">
  <p:tag name="NUM" val="2"/>
</p:tagLst>
</file>

<file path=ppt/tags/tag26.xml><?xml version="1.0" encoding="utf-8"?>
<p:tagLst xmlns:a="http://schemas.openxmlformats.org/drawingml/2006/main" xmlns:r="http://schemas.openxmlformats.org/officeDocument/2006/relationships" xmlns:p="http://schemas.openxmlformats.org/presentationml/2006/main">
  <p:tag name="NUM" val="3"/>
</p:tagLst>
</file>

<file path=ppt/tags/tag27.xml><?xml version="1.0" encoding="utf-8"?>
<p:tagLst xmlns:a="http://schemas.openxmlformats.org/drawingml/2006/main" xmlns:r="http://schemas.openxmlformats.org/officeDocument/2006/relationships" xmlns:p="http://schemas.openxmlformats.org/presentationml/2006/main">
  <p:tag name="NUM" val="2"/>
</p:tagLst>
</file>

<file path=ppt/tags/tag28.xml><?xml version="1.0" encoding="utf-8"?>
<p:tagLst xmlns:a="http://schemas.openxmlformats.org/drawingml/2006/main" xmlns:r="http://schemas.openxmlformats.org/officeDocument/2006/relationships" xmlns:p="http://schemas.openxmlformats.org/presentationml/2006/main">
  <p:tag name="NUM" val="5"/>
</p:tagLst>
</file>

<file path=ppt/tags/tag29.xml><?xml version="1.0" encoding="utf-8"?>
<p:tagLst xmlns:a="http://schemas.openxmlformats.org/drawingml/2006/main" xmlns:r="http://schemas.openxmlformats.org/officeDocument/2006/relationships" xmlns:p="http://schemas.openxmlformats.org/presentationml/2006/main">
  <p:tag name="NUM" val="1"/>
</p:tagLst>
</file>

<file path=ppt/tags/tag3.xml><?xml version="1.0" encoding="utf-8"?>
<p:tagLst xmlns:a="http://schemas.openxmlformats.org/drawingml/2006/main" xmlns:r="http://schemas.openxmlformats.org/officeDocument/2006/relationships" xmlns:p="http://schemas.openxmlformats.org/presentationml/2006/main">
  <p:tag name="NUM" val="4"/>
</p:tagLst>
</file>

<file path=ppt/tags/tag30.xml><?xml version="1.0" encoding="utf-8"?>
<p:tagLst xmlns:a="http://schemas.openxmlformats.org/drawingml/2006/main" xmlns:r="http://schemas.openxmlformats.org/officeDocument/2006/relationships" xmlns:p="http://schemas.openxmlformats.org/presentationml/2006/main">
  <p:tag name="NUM" val="2"/>
</p:tagLst>
</file>

<file path=ppt/tags/tag31.xml><?xml version="1.0" encoding="utf-8"?>
<p:tagLst xmlns:a="http://schemas.openxmlformats.org/drawingml/2006/main" xmlns:r="http://schemas.openxmlformats.org/officeDocument/2006/relationships" xmlns:p="http://schemas.openxmlformats.org/presentationml/2006/main">
  <p:tag name="NUM" val="3"/>
</p:tagLst>
</file>

<file path=ppt/tags/tag32.xml><?xml version="1.0" encoding="utf-8"?>
<p:tagLst xmlns:a="http://schemas.openxmlformats.org/drawingml/2006/main" xmlns:r="http://schemas.openxmlformats.org/officeDocument/2006/relationships" xmlns:p="http://schemas.openxmlformats.org/presentationml/2006/main">
  <p:tag name="NUM" val="4"/>
</p:tagLst>
</file>

<file path=ppt/tags/tag33.xml><?xml version="1.0" encoding="utf-8"?>
<p:tagLst xmlns:a="http://schemas.openxmlformats.org/drawingml/2006/main" xmlns:r="http://schemas.openxmlformats.org/officeDocument/2006/relationships" xmlns:p="http://schemas.openxmlformats.org/presentationml/2006/main">
  <p:tag name="NUM" val="5"/>
</p:tagLst>
</file>

<file path=ppt/tags/tag34.xml><?xml version="1.0" encoding="utf-8"?>
<p:tagLst xmlns:a="http://schemas.openxmlformats.org/drawingml/2006/main" xmlns:r="http://schemas.openxmlformats.org/officeDocument/2006/relationships" xmlns:p="http://schemas.openxmlformats.org/presentationml/2006/main">
  <p:tag name="NUM" val="6"/>
</p:tagLst>
</file>

<file path=ppt/tags/tag35.xml><?xml version="1.0" encoding="utf-8"?>
<p:tagLst xmlns:a="http://schemas.openxmlformats.org/drawingml/2006/main" xmlns:r="http://schemas.openxmlformats.org/officeDocument/2006/relationships" xmlns:p="http://schemas.openxmlformats.org/presentationml/2006/main">
  <p:tag name="NUM" val="1"/>
</p:tagLst>
</file>

<file path=ppt/tags/tag36.xml><?xml version="1.0" encoding="utf-8"?>
<p:tagLst xmlns:a="http://schemas.openxmlformats.org/drawingml/2006/main" xmlns:r="http://schemas.openxmlformats.org/officeDocument/2006/relationships" xmlns:p="http://schemas.openxmlformats.org/presentationml/2006/main">
  <p:tag name="NUM" val="2"/>
</p:tagLst>
</file>

<file path=ppt/tags/tag37.xml><?xml version="1.0" encoding="utf-8"?>
<p:tagLst xmlns:a="http://schemas.openxmlformats.org/drawingml/2006/main" xmlns:r="http://schemas.openxmlformats.org/officeDocument/2006/relationships" xmlns:p="http://schemas.openxmlformats.org/presentationml/2006/main">
  <p:tag name="NUM" val="4"/>
</p:tagLst>
</file>

<file path=ppt/tags/tag38.xml><?xml version="1.0" encoding="utf-8"?>
<p:tagLst xmlns:a="http://schemas.openxmlformats.org/drawingml/2006/main" xmlns:r="http://schemas.openxmlformats.org/officeDocument/2006/relationships" xmlns:p="http://schemas.openxmlformats.org/presentationml/2006/main">
  <p:tag name="NUM" val="1"/>
</p:tagLst>
</file>

<file path=ppt/tags/tag39.xml><?xml version="1.0" encoding="utf-8"?>
<p:tagLst xmlns:a="http://schemas.openxmlformats.org/drawingml/2006/main" xmlns:r="http://schemas.openxmlformats.org/officeDocument/2006/relationships" xmlns:p="http://schemas.openxmlformats.org/presentationml/2006/main">
  <p:tag name="NUM" val="10"/>
</p:tagLst>
</file>

<file path=ppt/tags/tag4.xml><?xml version="1.0" encoding="utf-8"?>
<p:tagLst xmlns:a="http://schemas.openxmlformats.org/drawingml/2006/main" xmlns:r="http://schemas.openxmlformats.org/officeDocument/2006/relationships" xmlns:p="http://schemas.openxmlformats.org/presentationml/2006/main">
  <p:tag name="NUM" val="1"/>
</p:tagLst>
</file>

<file path=ppt/tags/tag40.xml><?xml version="1.0" encoding="utf-8"?>
<p:tagLst xmlns:a="http://schemas.openxmlformats.org/drawingml/2006/main" xmlns:r="http://schemas.openxmlformats.org/officeDocument/2006/relationships" xmlns:p="http://schemas.openxmlformats.org/presentationml/2006/main">
  <p:tag name="NUM" val="2"/>
</p:tagLst>
</file>

<file path=ppt/tags/tag41.xml><?xml version="1.0" encoding="utf-8"?>
<p:tagLst xmlns:a="http://schemas.openxmlformats.org/drawingml/2006/main" xmlns:r="http://schemas.openxmlformats.org/officeDocument/2006/relationships" xmlns:p="http://schemas.openxmlformats.org/presentationml/2006/main">
  <p:tag name="NUM" val="3"/>
</p:tagLst>
</file>

<file path=ppt/tags/tag42.xml><?xml version="1.0" encoding="utf-8"?>
<p:tagLst xmlns:a="http://schemas.openxmlformats.org/drawingml/2006/main" xmlns:r="http://schemas.openxmlformats.org/officeDocument/2006/relationships" xmlns:p="http://schemas.openxmlformats.org/presentationml/2006/main">
  <p:tag name="NUM" val="4"/>
</p:tagLst>
</file>

<file path=ppt/tags/tag43.xml><?xml version="1.0" encoding="utf-8"?>
<p:tagLst xmlns:a="http://schemas.openxmlformats.org/drawingml/2006/main" xmlns:r="http://schemas.openxmlformats.org/officeDocument/2006/relationships" xmlns:p="http://schemas.openxmlformats.org/presentationml/2006/main">
  <p:tag name="NUM" val="5"/>
</p:tagLst>
</file>

<file path=ppt/tags/tag44.xml><?xml version="1.0" encoding="utf-8"?>
<p:tagLst xmlns:a="http://schemas.openxmlformats.org/drawingml/2006/main" xmlns:r="http://schemas.openxmlformats.org/officeDocument/2006/relationships" xmlns:p="http://schemas.openxmlformats.org/presentationml/2006/main">
  <p:tag name="NUM" val="6"/>
</p:tagLst>
</file>

<file path=ppt/tags/tag45.xml><?xml version="1.0" encoding="utf-8"?>
<p:tagLst xmlns:a="http://schemas.openxmlformats.org/drawingml/2006/main" xmlns:r="http://schemas.openxmlformats.org/officeDocument/2006/relationships" xmlns:p="http://schemas.openxmlformats.org/presentationml/2006/main">
  <p:tag name="NUM" val="7"/>
</p:tagLst>
</file>

<file path=ppt/tags/tag46.xml><?xml version="1.0" encoding="utf-8"?>
<p:tagLst xmlns:a="http://schemas.openxmlformats.org/drawingml/2006/main" xmlns:r="http://schemas.openxmlformats.org/officeDocument/2006/relationships" xmlns:p="http://schemas.openxmlformats.org/presentationml/2006/main">
  <p:tag name="NUM" val="8"/>
</p:tagLst>
</file>

<file path=ppt/tags/tag47.xml><?xml version="1.0" encoding="utf-8"?>
<p:tagLst xmlns:a="http://schemas.openxmlformats.org/drawingml/2006/main" xmlns:r="http://schemas.openxmlformats.org/officeDocument/2006/relationships" xmlns:p="http://schemas.openxmlformats.org/presentationml/2006/main">
  <p:tag name="NUM" val="9"/>
</p:tagLst>
</file>

<file path=ppt/tags/tag48.xml><?xml version="1.0" encoding="utf-8"?>
<p:tagLst xmlns:a="http://schemas.openxmlformats.org/drawingml/2006/main" xmlns:r="http://schemas.openxmlformats.org/officeDocument/2006/relationships" xmlns:p="http://schemas.openxmlformats.org/presentationml/2006/main">
  <p:tag name="NUM" val="1"/>
</p:tagLst>
</file>

<file path=ppt/tags/tag49.xml><?xml version="1.0" encoding="utf-8"?>
<p:tagLst xmlns:a="http://schemas.openxmlformats.org/drawingml/2006/main" xmlns:r="http://schemas.openxmlformats.org/officeDocument/2006/relationships" xmlns:p="http://schemas.openxmlformats.org/presentationml/2006/main">
  <p:tag name="NUM" val="2"/>
</p:tagLst>
</file>

<file path=ppt/tags/tag5.xml><?xml version="1.0" encoding="utf-8"?>
<p:tagLst xmlns:a="http://schemas.openxmlformats.org/drawingml/2006/main" xmlns:r="http://schemas.openxmlformats.org/officeDocument/2006/relationships" xmlns:p="http://schemas.openxmlformats.org/presentationml/2006/main">
  <p:tag name="NUM" val="2"/>
</p:tagLst>
</file>

<file path=ppt/tags/tag50.xml><?xml version="1.0" encoding="utf-8"?>
<p:tagLst xmlns:a="http://schemas.openxmlformats.org/drawingml/2006/main" xmlns:r="http://schemas.openxmlformats.org/officeDocument/2006/relationships" xmlns:p="http://schemas.openxmlformats.org/presentationml/2006/main">
  <p:tag name="NUM" val="3"/>
</p:tagLst>
</file>

<file path=ppt/tags/tag51.xml><?xml version="1.0" encoding="utf-8"?>
<p:tagLst xmlns:a="http://schemas.openxmlformats.org/drawingml/2006/main" xmlns:r="http://schemas.openxmlformats.org/officeDocument/2006/relationships" xmlns:p="http://schemas.openxmlformats.org/presentationml/2006/main">
  <p:tag name="NUM" val="4"/>
</p:tagLst>
</file>

<file path=ppt/tags/tag52.xml><?xml version="1.0" encoding="utf-8"?>
<p:tagLst xmlns:a="http://schemas.openxmlformats.org/drawingml/2006/main" xmlns:r="http://schemas.openxmlformats.org/officeDocument/2006/relationships" xmlns:p="http://schemas.openxmlformats.org/presentationml/2006/main">
  <p:tag name="NUM" val="5"/>
</p:tagLst>
</file>

<file path=ppt/tags/tag53.xml><?xml version="1.0" encoding="utf-8"?>
<p:tagLst xmlns:a="http://schemas.openxmlformats.org/drawingml/2006/main" xmlns:r="http://schemas.openxmlformats.org/officeDocument/2006/relationships" xmlns:p="http://schemas.openxmlformats.org/presentationml/2006/main">
  <p:tag name="NUM" val="6"/>
</p:tagLst>
</file>

<file path=ppt/tags/tag54.xml><?xml version="1.0" encoding="utf-8"?>
<p:tagLst xmlns:a="http://schemas.openxmlformats.org/drawingml/2006/main" xmlns:r="http://schemas.openxmlformats.org/officeDocument/2006/relationships" xmlns:p="http://schemas.openxmlformats.org/presentationml/2006/main">
  <p:tag name="NUM" val="1"/>
</p:tagLst>
</file>

<file path=ppt/tags/tag55.xml><?xml version="1.0" encoding="utf-8"?>
<p:tagLst xmlns:a="http://schemas.openxmlformats.org/drawingml/2006/main" xmlns:r="http://schemas.openxmlformats.org/officeDocument/2006/relationships" xmlns:p="http://schemas.openxmlformats.org/presentationml/2006/main">
  <p:tag name="NUM" val="2"/>
</p:tagLst>
</file>

<file path=ppt/tags/tag56.xml><?xml version="1.0" encoding="utf-8"?>
<p:tagLst xmlns:a="http://schemas.openxmlformats.org/drawingml/2006/main" xmlns:r="http://schemas.openxmlformats.org/officeDocument/2006/relationships" xmlns:p="http://schemas.openxmlformats.org/presentationml/2006/main">
  <p:tag name="NUM" val="3"/>
</p:tagLst>
</file>

<file path=ppt/tags/tag57.xml><?xml version="1.0" encoding="utf-8"?>
<p:tagLst xmlns:a="http://schemas.openxmlformats.org/drawingml/2006/main" xmlns:r="http://schemas.openxmlformats.org/officeDocument/2006/relationships" xmlns:p="http://schemas.openxmlformats.org/presentationml/2006/main">
  <p:tag name="NUM" val="4"/>
</p:tagLst>
</file>

<file path=ppt/tags/tag58.xml><?xml version="1.0" encoding="utf-8"?>
<p:tagLst xmlns:a="http://schemas.openxmlformats.org/drawingml/2006/main" xmlns:r="http://schemas.openxmlformats.org/officeDocument/2006/relationships" xmlns:p="http://schemas.openxmlformats.org/presentationml/2006/main">
  <p:tag name="NUM" val="5"/>
</p:tagLst>
</file>

<file path=ppt/tags/tag59.xml><?xml version="1.0" encoding="utf-8"?>
<p:tagLst xmlns:a="http://schemas.openxmlformats.org/drawingml/2006/main" xmlns:r="http://schemas.openxmlformats.org/officeDocument/2006/relationships" xmlns:p="http://schemas.openxmlformats.org/presentationml/2006/main">
  <p:tag name="NUM" val="1"/>
</p:tagLst>
</file>

<file path=ppt/tags/tag6.xml><?xml version="1.0" encoding="utf-8"?>
<p:tagLst xmlns:a="http://schemas.openxmlformats.org/drawingml/2006/main" xmlns:r="http://schemas.openxmlformats.org/officeDocument/2006/relationships" xmlns:p="http://schemas.openxmlformats.org/presentationml/2006/main">
  <p:tag name="NUM" val="3"/>
</p:tagLst>
</file>

<file path=ppt/tags/tag60.xml><?xml version="1.0" encoding="utf-8"?>
<p:tagLst xmlns:a="http://schemas.openxmlformats.org/drawingml/2006/main" xmlns:r="http://schemas.openxmlformats.org/officeDocument/2006/relationships" xmlns:p="http://schemas.openxmlformats.org/presentationml/2006/main">
  <p:tag name="NUM" val="2"/>
</p:tagLst>
</file>

<file path=ppt/tags/tag61.xml><?xml version="1.0" encoding="utf-8"?>
<p:tagLst xmlns:a="http://schemas.openxmlformats.org/drawingml/2006/main" xmlns:r="http://schemas.openxmlformats.org/officeDocument/2006/relationships" xmlns:p="http://schemas.openxmlformats.org/presentationml/2006/main">
  <p:tag name="NUM" val="3"/>
</p:tagLst>
</file>

<file path=ppt/tags/tag62.xml><?xml version="1.0" encoding="utf-8"?>
<p:tagLst xmlns:a="http://schemas.openxmlformats.org/drawingml/2006/main" xmlns:r="http://schemas.openxmlformats.org/officeDocument/2006/relationships" xmlns:p="http://schemas.openxmlformats.org/presentationml/2006/main">
  <p:tag name="NUM" val="1"/>
</p:tagLst>
</file>

<file path=ppt/tags/tag63.xml><?xml version="1.0" encoding="utf-8"?>
<p:tagLst xmlns:a="http://schemas.openxmlformats.org/drawingml/2006/main" xmlns:r="http://schemas.openxmlformats.org/officeDocument/2006/relationships" xmlns:p="http://schemas.openxmlformats.org/presentationml/2006/main">
  <p:tag name="NUM" val="2"/>
</p:tagLst>
</file>

<file path=ppt/tags/tag64.xml><?xml version="1.0" encoding="utf-8"?>
<p:tagLst xmlns:a="http://schemas.openxmlformats.org/drawingml/2006/main" xmlns:r="http://schemas.openxmlformats.org/officeDocument/2006/relationships" xmlns:p="http://schemas.openxmlformats.org/presentationml/2006/main">
  <p:tag name="NUM" val="3"/>
</p:tagLst>
</file>

<file path=ppt/tags/tag65.xml><?xml version="1.0" encoding="utf-8"?>
<p:tagLst xmlns:a="http://schemas.openxmlformats.org/drawingml/2006/main" xmlns:r="http://schemas.openxmlformats.org/officeDocument/2006/relationships" xmlns:p="http://schemas.openxmlformats.org/presentationml/2006/main">
  <p:tag name="NUM" val="4"/>
</p:tagLst>
</file>

<file path=ppt/tags/tag66.xml><?xml version="1.0" encoding="utf-8"?>
<p:tagLst xmlns:a="http://schemas.openxmlformats.org/drawingml/2006/main" xmlns:r="http://schemas.openxmlformats.org/officeDocument/2006/relationships" xmlns:p="http://schemas.openxmlformats.org/presentationml/2006/main">
  <p:tag name="NUM" val="5"/>
</p:tagLst>
</file>

<file path=ppt/tags/tag67.xml><?xml version="1.0" encoding="utf-8"?>
<p:tagLst xmlns:a="http://schemas.openxmlformats.org/drawingml/2006/main" xmlns:r="http://schemas.openxmlformats.org/officeDocument/2006/relationships" xmlns:p="http://schemas.openxmlformats.org/presentationml/2006/main">
  <p:tag name="NUM" val="6"/>
</p:tagLst>
</file>

<file path=ppt/tags/tag68.xml><?xml version="1.0" encoding="utf-8"?>
<p:tagLst xmlns:a="http://schemas.openxmlformats.org/drawingml/2006/main" xmlns:r="http://schemas.openxmlformats.org/officeDocument/2006/relationships" xmlns:p="http://schemas.openxmlformats.org/presentationml/2006/main">
  <p:tag name="NUM" val="7"/>
</p:tagLst>
</file>

<file path=ppt/tags/tag69.xml><?xml version="1.0" encoding="utf-8"?>
<p:tagLst xmlns:a="http://schemas.openxmlformats.org/drawingml/2006/main" xmlns:r="http://schemas.openxmlformats.org/officeDocument/2006/relationships" xmlns:p="http://schemas.openxmlformats.org/presentationml/2006/main">
  <p:tag name="NUM" val="5"/>
</p:tagLst>
</file>

<file path=ppt/tags/tag7.xml><?xml version="1.0" encoding="utf-8"?>
<p:tagLst xmlns:a="http://schemas.openxmlformats.org/drawingml/2006/main" xmlns:r="http://schemas.openxmlformats.org/officeDocument/2006/relationships" xmlns:p="http://schemas.openxmlformats.org/presentationml/2006/main">
  <p:tag name="NUM" val="3"/>
</p:tagLst>
</file>

<file path=ppt/tags/tag70.xml><?xml version="1.0" encoding="utf-8"?>
<p:tagLst xmlns:a="http://schemas.openxmlformats.org/drawingml/2006/main" xmlns:r="http://schemas.openxmlformats.org/officeDocument/2006/relationships" xmlns:p="http://schemas.openxmlformats.org/presentationml/2006/main">
  <p:tag name="NUM" val="6"/>
</p:tagLst>
</file>

<file path=ppt/tags/tag71.xml><?xml version="1.0" encoding="utf-8"?>
<p:tagLst xmlns:a="http://schemas.openxmlformats.org/drawingml/2006/main" xmlns:r="http://schemas.openxmlformats.org/officeDocument/2006/relationships" xmlns:p="http://schemas.openxmlformats.org/presentationml/2006/main">
  <p:tag name="NUM" val="7"/>
</p:tagLst>
</file>

<file path=ppt/tags/tag72.xml><?xml version="1.0" encoding="utf-8"?>
<p:tagLst xmlns:a="http://schemas.openxmlformats.org/drawingml/2006/main" xmlns:r="http://schemas.openxmlformats.org/officeDocument/2006/relationships" xmlns:p="http://schemas.openxmlformats.org/presentationml/2006/main">
  <p:tag name="NUM" val="1"/>
</p:tagLst>
</file>

<file path=ppt/tags/tag73.xml><?xml version="1.0" encoding="utf-8"?>
<p:tagLst xmlns:a="http://schemas.openxmlformats.org/drawingml/2006/main" xmlns:r="http://schemas.openxmlformats.org/officeDocument/2006/relationships" xmlns:p="http://schemas.openxmlformats.org/presentationml/2006/main">
  <p:tag name="NUM" val="2"/>
</p:tagLst>
</file>

<file path=ppt/tags/tag74.xml><?xml version="1.0" encoding="utf-8"?>
<p:tagLst xmlns:a="http://schemas.openxmlformats.org/drawingml/2006/main" xmlns:r="http://schemas.openxmlformats.org/officeDocument/2006/relationships" xmlns:p="http://schemas.openxmlformats.org/presentationml/2006/main">
  <p:tag name="NUM" val="3"/>
</p:tagLst>
</file>

<file path=ppt/tags/tag8.xml><?xml version="1.0" encoding="utf-8"?>
<p:tagLst xmlns:a="http://schemas.openxmlformats.org/drawingml/2006/main" xmlns:r="http://schemas.openxmlformats.org/officeDocument/2006/relationships" xmlns:p="http://schemas.openxmlformats.org/presentationml/2006/main">
  <p:tag name="NUM" val="1"/>
</p:tagLst>
</file>

<file path=ppt/tags/tag9.xml><?xml version="1.0" encoding="utf-8"?>
<p:tagLst xmlns:a="http://schemas.openxmlformats.org/drawingml/2006/main" xmlns:r="http://schemas.openxmlformats.org/officeDocument/2006/relationships" xmlns:p="http://schemas.openxmlformats.org/presentationml/2006/main">
  <p:tag name="NUM" val="2"/>
</p:tagLst>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Metadata/LabelInfo.xml><?xml version="1.0" encoding="utf-8"?>
<clbl:labelList xmlns:clbl="http://schemas.microsoft.com/office/2020/mipLabelMetadata">
  <clbl:label id="{9ed55846-8a81-4246-acd8-b1a01abfc0d1}" enabled="0" method="" siteId="{9ed55846-8a81-4246-acd8-b1a01abfc0d1}" removed="1"/>
</clbl:labelList>
</file>

<file path=docProps/app.xml><?xml version="1.0" encoding="utf-8"?>
<Properties xmlns="http://schemas.openxmlformats.org/officeDocument/2006/extended-properties" xmlns:vt="http://schemas.openxmlformats.org/officeDocument/2006/docPropsVTypes">
  <TotalTime>7290</TotalTime>
  <Words>4604</Words>
  <Application>Microsoft Office PowerPoint</Application>
  <PresentationFormat>On-screen Show (4:3)</PresentationFormat>
  <Paragraphs>445</Paragraphs>
  <Slides>18</Slides>
  <Notes>18</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18</vt:i4>
      </vt:variant>
    </vt:vector>
  </HeadingPairs>
  <TitlesOfParts>
    <vt:vector size="27" baseType="lpstr">
      <vt:lpstr>Arial</vt:lpstr>
      <vt:lpstr>Bradley Hand ITC</vt:lpstr>
      <vt:lpstr>Calibri</vt:lpstr>
      <vt:lpstr>Helvetica</vt:lpstr>
      <vt:lpstr>PT Sans</vt:lpstr>
      <vt:lpstr>Roboto</vt:lpstr>
      <vt:lpstr>Times New Roman</vt:lpstr>
      <vt:lpstr>YouTube Sans</vt:lpstr>
      <vt:lpstr>1_Office Theme</vt:lpstr>
      <vt:lpstr>Programme de développement du leadership de changement en pleine-conscience (DLCP)</vt:lpstr>
      <vt:lpstr> Bienvenue</vt:lpstr>
      <vt:lpstr>Exercice d’autocompassion en pleine conscience – Centrage</vt:lpstr>
      <vt:lpstr>Compte rendu de la semaine dernière (5)</vt:lpstr>
      <vt:lpstr>Programme – semaine 6 (concentration, compassion, clarté, créativité)</vt:lpstr>
      <vt:lpstr>PowerPoint Presentation</vt:lpstr>
      <vt:lpstr>PowerPoint Presentation</vt:lpstr>
      <vt:lpstr>Quelle est la grandeur d’un nanomètre?</vt:lpstr>
      <vt:lpstr>Être humain – parce qu’il suffit d’être</vt:lpstr>
      <vt:lpstr>Exercice - manger en pleine conscience</vt:lpstr>
      <vt:lpstr>Les bienfaits de l'alimentation en pleine conscience</vt:lpstr>
      <vt:lpstr>Présent</vt:lpstr>
      <vt:lpstr>Présence active  « Presencing » en anglais</vt:lpstr>
      <vt:lpstr>La théorie du U</vt:lpstr>
      <vt:lpstr>Élargir le spectre d’impact de nos actions</vt:lpstr>
      <vt:lpstr>Réfléchissez aux exercices d’aujourd’hui</vt:lpstr>
      <vt:lpstr>Choses à accomplir cette semaine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CIC</dc:creator>
  <cp:lastModifiedBy>Gonzalez, Alejandro [NC]</cp:lastModifiedBy>
  <cp:revision>546</cp:revision>
  <cp:lastPrinted>2016-05-02T17:15:08Z</cp:lastPrinted>
  <dcterms:created xsi:type="dcterms:W3CDTF">2015-04-14T20:39:51Z</dcterms:created>
  <dcterms:modified xsi:type="dcterms:W3CDTF">2025-11-13T17:08:26Z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y fmtid="{D5CDD505-2E9C-101B-9397-08002B2CF9AE}" pid="3" name="MSIP_Label_f1bf55f8-4376-44b7-ae00-173280f7de95_Enabled">
    <vt:lpwstr>true</vt:lpwstr>
  </property>
  <property fmtid="{D5CDD505-2E9C-101B-9397-08002B2CF9AE}" pid="4" name="MSIP_Label_f1bf55f8-4376-44b7-ae00-173280f7de95_SetDate">
    <vt:lpwstr>2025-11-10T15:15:23Z</vt:lpwstr>
  </property>
  <property fmtid="{D5CDD505-2E9C-101B-9397-08002B2CF9AE}" pid="5" name="MSIP_Label_f1bf55f8-4376-44b7-ae00-173280f7de95_Method">
    <vt:lpwstr>Standard</vt:lpwstr>
  </property>
  <property fmtid="{D5CDD505-2E9C-101B-9397-08002B2CF9AE}" pid="6" name="MSIP_Label_f1bf55f8-4376-44b7-ae00-173280f7de95_Name">
    <vt:lpwstr>UNCLASSIFIED</vt:lpwstr>
  </property>
  <property fmtid="{D5CDD505-2E9C-101B-9397-08002B2CF9AE}" pid="7" name="MSIP_Label_f1bf55f8-4376-44b7-ae00-173280f7de95_SiteId">
    <vt:lpwstr>497d3999-98ca-4b36-b691-df8fc4d6f9cb</vt:lpwstr>
  </property>
  <property fmtid="{D5CDD505-2E9C-101B-9397-08002B2CF9AE}" pid="8" name="MSIP_Label_f1bf55f8-4376-44b7-ae00-173280f7de95_ActionId">
    <vt:lpwstr>1cb1b203-b925-4279-93d3-25228bbbc49a</vt:lpwstr>
  </property>
  <property fmtid="{D5CDD505-2E9C-101B-9397-08002B2CF9AE}" pid="9" name="MSIP_Label_f1bf55f8-4376-44b7-ae00-173280f7de95_ContentBits">
    <vt:lpwstr>1</vt:lpwstr>
  </property>
  <property fmtid="{D5CDD505-2E9C-101B-9397-08002B2CF9AE}" pid="10" name="MSIP_Label_f1bf55f8-4376-44b7-ae00-173280f7de95_Tag">
    <vt:lpwstr>10, 3, 0, 1</vt:lpwstr>
  </property>
  <property fmtid="{D5CDD505-2E9C-101B-9397-08002B2CF9AE}" pid="11" name="ClassificationContentMarkingHeaderLocations">
    <vt:lpwstr>1_Office Theme:7</vt:lpwstr>
  </property>
  <property fmtid="{D5CDD505-2E9C-101B-9397-08002B2CF9AE}" pid="12" name="ClassificationContentMarkingHeaderText">
    <vt:lpwstr>Non classifié - Unclassified                    </vt:lpwstr>
  </property>
</Properties>
</file>