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ie Dick-Belisle" initials="ED" lastIdx="4" clrIdx="0">
    <p:extLst>
      <p:ext uri="{19B8F6BF-5375-455C-9EA6-DF929625EA0E}">
        <p15:presenceInfo xmlns:p15="http://schemas.microsoft.com/office/powerpoint/2012/main" userId="S::Emilie.Dick-Belisle@tpsgc-pwgsc.gc.ca::df8b0ed3-6a33-4731-83b9-a3fbec7bbc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FFFFC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5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BE629-E5A6-4F8F-AC47-A9F2D0FC8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65467D-217F-42C4-B49F-DFD2C2ADD7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BF002-8974-4367-962A-11BBDFFF0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571C0-FDD5-4BC7-8A87-2806C8722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2DFDA-B90C-4032-95A8-02D8F952E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40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BFFDD-DE7D-4C7D-978D-39415C974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ED1165-E9E6-44DE-89AB-8A72CA200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85A7C-7F5D-4790-8208-239C38EFF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30746-A4EC-40B9-A3A8-7143A0D38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C5A1F-188D-495E-817F-6B8D2E06C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27D11D-8F35-46B3-AC64-C7B05B88CD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DF2A2D-0BEA-404A-894D-A86F0DDCA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F796A-C7A6-47F7-9244-8DA180409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15577-21D8-41EA-AABC-36EF5CA3F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E6B2C-F177-4D1B-A16E-FF9475D6C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7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1DB5A-6863-467A-987E-92B5A7CFF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25379-EA8C-4DE7-B2BE-D5A00ABEF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EFB53-9860-4261-9B0C-69C032599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33845-CAF3-4CB7-B20F-6C57C9919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DEB9B-CCB9-4051-AE04-2D12FC3C7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4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15E3C-B5F2-41B6-BB07-1498D1186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A2E56-2313-4B48-8AE5-529EDCC8F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80230-2209-46FF-B8D6-D0B0A1643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A4F30-E23F-4B31-840D-B3FA93F60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252AD-162A-4542-82C8-E6DF9CCA3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2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8CA79-D38D-4698-9244-70EB07ADE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24D89-8987-4F89-B723-2BD74F1EBF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4AEDF-4615-45EC-A366-6C3077370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8F441-917F-4DB5-96D1-8D28F87E3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D31E7-4F8E-48F6-832C-FFABEFA3F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E7D24-2746-482C-97BF-C5C1E9F6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1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87CAF-BC36-4B64-87FC-28C3ABD2E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07F00B-0662-4F01-968E-D59DD8437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03F3A6-81A4-4ECB-9F58-C0AEFA8DC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D64155-A1ED-4664-861F-D1575B22A8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6CA2AC-2C99-49DA-855C-31BA3D7D04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5297AA-505D-4108-A022-32A81404D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098089-5604-4E7E-BFCA-7181A398D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9556E8-0B73-4EE5-9A76-EF95D537F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3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DCB2B-B64A-4749-B784-9AB72990F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975931-1FDE-4CC6-9DF3-506545836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D0DCBE-2AF5-40A4-BCC9-7932F52F3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C75538-B361-41E2-97A8-6BB2DEACE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4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509873-958D-4AF4-9C05-9552C30BF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677A7D-2726-4567-8A76-654B3481F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BAA55B-5B03-4CF0-A808-4EE5CF5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1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BC665-80AE-49B1-B3AB-F081466FB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728B0-967B-4EBC-B7A1-1BB0A11CB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D2349-CCF0-46BF-B3B8-144B9AF64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9DFB0-194E-4DB1-B1AE-381D1CB06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7D3DA-8912-447D-BF04-0F62514FA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B174F-1BE5-46D3-8EF8-864F53C89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B6D14-4526-4ADE-82DC-695B2A14C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98BA1B-35E5-4504-89EF-38637354F6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141E5C-6FFC-4D33-B0A8-BE0EC4BAD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56E2D-E6CA-4C16-B1BD-F4EC23E62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DC0CB-B631-47A2-8781-4ED4C833E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F247C0-4E1D-468E-9735-2DC0E1543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1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72F82F-BA3F-44B8-BCFA-44D4DA43D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DEBB2E-E421-42E0-9448-79542A696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C5D65-F350-407B-A302-F92B81EBE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F29B4-821B-4639-99C7-1BC8DD0D49B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11BEF-A018-497D-BE77-7081757E2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24B91-302F-40DF-8211-B63E331A27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5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image" Target="../media/image1.png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image" Target="../media/image4.svg"/><Relationship Id="rId47" Type="http://schemas.openxmlformats.org/officeDocument/2006/relationships/hyperlink" Target="https://intranet.atssc-scdata.gc.ca/hr-benefits/forms/employee-arrival-form-fr.html" TargetMode="External"/><Relationship Id="rId50" Type="http://schemas.openxmlformats.org/officeDocument/2006/relationships/hyperlink" Target="https://catalogue.csps-efpc.gc.ca/product?catalog=COR451&amp;cm_locale=fr" TargetMode="Externa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slideLayout" Target="../slideLayouts/slideLayout7.xml"/><Relationship Id="rId46" Type="http://schemas.openxmlformats.org/officeDocument/2006/relationships/image" Target="../media/image8.sv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image" Target="../media/image3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image" Target="../media/image2.svg"/><Relationship Id="rId45" Type="http://schemas.openxmlformats.org/officeDocument/2006/relationships/image" Target="../media/image7.png"/><Relationship Id="rId53" Type="http://schemas.openxmlformats.org/officeDocument/2006/relationships/hyperlink" Target="https://catalogue.csps-efpc.gc.ca/product?catalog=COR254&amp;cm_locale=fr" TargetMode="Externa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hyperlink" Target="https://catalogue.csps-efpc.gc.ca/product?catalog=COR250&amp;cm_locale=fr" TargetMode="Externa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image" Target="../media/image6.svg"/><Relationship Id="rId52" Type="http://schemas.openxmlformats.org/officeDocument/2006/relationships/hyperlink" Target="https://catalogue.csps-efpc.gc.ca/product?catalog=COR253&amp;cm_locale=fr" TargetMode="Externa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image" Target="../media/image5.png"/><Relationship Id="rId48" Type="http://schemas.openxmlformats.org/officeDocument/2006/relationships/hyperlink" Target="mailto:Training-Formation@tribunal.gc.ca" TargetMode="External"/><Relationship Id="rId8" Type="http://schemas.openxmlformats.org/officeDocument/2006/relationships/tags" Target="../tags/tag8.xml"/><Relationship Id="rId51" Type="http://schemas.openxmlformats.org/officeDocument/2006/relationships/hyperlink" Target="https://catalogue.csps-efpc.gc.ca/product?catalog=COR152&amp;cm_locale=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7C770B-33C7-43FE-86FC-E472824C063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30119" y="1177155"/>
            <a:ext cx="2049517" cy="25714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25CA86-B692-419B-9B8A-C85F81380F6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814166" y="1177157"/>
            <a:ext cx="2049517" cy="25714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11FD33-F556-4411-B1C7-B92B141F4DA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5139560" y="1177157"/>
            <a:ext cx="2049517" cy="25714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D03634-6D63-4103-AACB-60C1FE035B6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7524520" y="1177159"/>
            <a:ext cx="2049517" cy="2571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5B709A-2DAD-4C37-8D18-AA424CB2DA9D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9848194" y="1177159"/>
            <a:ext cx="2049517" cy="2571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2" name="Graphic 11" descr="Call center outline">
            <a:extLst>
              <a:ext uri="{FF2B5EF4-FFF2-40B4-BE49-F238E27FC236}">
                <a16:creationId xmlns:a16="http://schemas.microsoft.com/office/drawing/2014/main" id="{0070E7C9-0F42-4402-839E-F4C631D01BFD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8232256" y="1101530"/>
            <a:ext cx="582960" cy="582960"/>
          </a:xfrm>
          <a:prstGeom prst="rect">
            <a:avLst/>
          </a:prstGeom>
        </p:spPr>
      </p:pic>
      <p:pic>
        <p:nvPicPr>
          <p:cNvPr id="18" name="Graphic 17" descr="Desk outline">
            <a:extLst>
              <a:ext uri="{FF2B5EF4-FFF2-40B4-BE49-F238E27FC236}">
                <a16:creationId xmlns:a16="http://schemas.microsoft.com/office/drawing/2014/main" id="{F7EF2FB3-3C32-4E68-9DEF-EF22A3E7598F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10532099" y="1061545"/>
            <a:ext cx="692949" cy="692949"/>
          </a:xfrm>
          <a:prstGeom prst="rect">
            <a:avLst/>
          </a:prstGeom>
        </p:spPr>
      </p:pic>
      <p:pic>
        <p:nvPicPr>
          <p:cNvPr id="27" name="Graphic 26" descr="Office worker female outline">
            <a:extLst>
              <a:ext uri="{FF2B5EF4-FFF2-40B4-BE49-F238E27FC236}">
                <a16:creationId xmlns:a16="http://schemas.microsoft.com/office/drawing/2014/main" id="{9B685C34-5FBC-4986-BD9E-1BBB55CA5015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1198912" y="1095387"/>
            <a:ext cx="692949" cy="692949"/>
          </a:xfrm>
          <a:prstGeom prst="rect">
            <a:avLst/>
          </a:prstGeom>
        </p:spPr>
      </p:pic>
      <p:pic>
        <p:nvPicPr>
          <p:cNvPr id="35" name="Graphic 34" descr="User outline">
            <a:extLst>
              <a:ext uri="{FF2B5EF4-FFF2-40B4-BE49-F238E27FC236}">
                <a16:creationId xmlns:a16="http://schemas.microsoft.com/office/drawing/2014/main" id="{821A7F3E-287B-41B4-9586-BAC519A3A356}"/>
              </a:ext>
            </a:extLst>
          </p:cNvPr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6"/>
              </a:ext>
            </a:extLst>
          </a:blip>
          <a:stretch>
            <a:fillRect/>
          </a:stretch>
        </p:blipFill>
        <p:spPr>
          <a:xfrm>
            <a:off x="3498756" y="1106998"/>
            <a:ext cx="692949" cy="692949"/>
          </a:xfrm>
          <a:prstGeom prst="rect">
            <a:avLst/>
          </a:prstGeom>
        </p:spPr>
      </p:pic>
      <p:pic>
        <p:nvPicPr>
          <p:cNvPr id="54" name="Graphic 53" descr="Office worker female outline">
            <a:extLst>
              <a:ext uri="{FF2B5EF4-FFF2-40B4-BE49-F238E27FC236}">
                <a16:creationId xmlns:a16="http://schemas.microsoft.com/office/drawing/2014/main" id="{E39A0A8D-A1EB-437F-A35D-72CBBDDA0C59}"/>
              </a:ext>
            </a:extLst>
          </p:cNvPr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5817843" y="1129024"/>
            <a:ext cx="692949" cy="692949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74AC5BFA-C267-41AB-BCB2-923D23B3E570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837266" y="1660466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00CCFF"/>
                </a:solidFill>
              </a:rPr>
              <a:t>Gestionnaire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EDF1E7E-759F-4334-B873-E37F91DFE4BE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5462572" y="1673147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00CCFF"/>
                </a:solidFill>
              </a:rPr>
              <a:t>Gestionnaire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1453F7B-8136-4F97-A543-735B7453C89B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3298462" y="1653908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00CCFF"/>
                </a:solidFill>
              </a:rPr>
              <a:t>Employé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C04226C-BCDA-484E-BAB1-D5812B360A71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7637778" y="1602584"/>
            <a:ext cx="1855928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fr-CA" b="1" dirty="0">
                <a:solidFill>
                  <a:srgbClr val="00CCFF"/>
                </a:solidFill>
              </a:rPr>
              <a:t>Coordonnateur de la formation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F960693-B89F-4D9C-A1F4-DDE01970D4E6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10144549" y="1682538"/>
            <a:ext cx="1517332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fr-CA" b="1" dirty="0">
                <a:solidFill>
                  <a:srgbClr val="00CCFF"/>
                </a:solidFill>
              </a:rPr>
              <a:t>Responsables des finances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5B27A68-66FF-479F-BB09-95A0E75ADF5A}"/>
              </a:ext>
            </a:extLst>
          </p:cNvPr>
          <p:cNvGrpSpPr/>
          <p:nvPr>
            <p:custDataLst>
              <p:tags r:id="rId16"/>
            </p:custDataLst>
          </p:nvPr>
        </p:nvGrpSpPr>
        <p:grpSpPr>
          <a:xfrm>
            <a:off x="2467308" y="2134303"/>
            <a:ext cx="317935" cy="137832"/>
            <a:chOff x="7136527" y="4467705"/>
            <a:chExt cx="317935" cy="137832"/>
          </a:xfrm>
        </p:grpSpPr>
        <p:sp>
          <p:nvSpPr>
            <p:cNvPr id="62" name="Arrow: Chevron 61">
              <a:extLst>
                <a:ext uri="{FF2B5EF4-FFF2-40B4-BE49-F238E27FC236}">
                  <a16:creationId xmlns:a16="http://schemas.microsoft.com/office/drawing/2014/main" id="{373C7AE1-704E-475D-8B97-AE70E026E161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  <p:sp>
          <p:nvSpPr>
            <p:cNvPr id="63" name="Arrow: Chevron 62">
              <a:extLst>
                <a:ext uri="{FF2B5EF4-FFF2-40B4-BE49-F238E27FC236}">
                  <a16:creationId xmlns:a16="http://schemas.microsoft.com/office/drawing/2014/main" id="{AF23EB26-2F4A-4735-83BC-979A627C82C3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</p:grp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19B3271-4769-4AA4-936A-2B3CD7214946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325821" y="2196661"/>
            <a:ext cx="11676993" cy="0"/>
          </a:xfrm>
          <a:prstGeom prst="line">
            <a:avLst/>
          </a:prstGeom>
          <a:ln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61A405E-DA92-478A-B3AB-5E172C4746AA}"/>
              </a:ext>
            </a:extLst>
          </p:cNvPr>
          <p:cNvGrpSpPr/>
          <p:nvPr>
            <p:custDataLst>
              <p:tags r:id="rId18"/>
            </p:custDataLst>
          </p:nvPr>
        </p:nvGrpSpPr>
        <p:grpSpPr>
          <a:xfrm>
            <a:off x="4833449" y="2118527"/>
            <a:ext cx="317935" cy="137832"/>
            <a:chOff x="7136527" y="4467705"/>
            <a:chExt cx="317935" cy="137832"/>
          </a:xfrm>
        </p:grpSpPr>
        <p:sp>
          <p:nvSpPr>
            <p:cNvPr id="68" name="Arrow: Chevron 67">
              <a:extLst>
                <a:ext uri="{FF2B5EF4-FFF2-40B4-BE49-F238E27FC236}">
                  <a16:creationId xmlns:a16="http://schemas.microsoft.com/office/drawing/2014/main" id="{57DBB058-07AC-428C-9542-1C8C81403090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  <p:sp>
          <p:nvSpPr>
            <p:cNvPr id="69" name="Arrow: Chevron 68">
              <a:extLst>
                <a:ext uri="{FF2B5EF4-FFF2-40B4-BE49-F238E27FC236}">
                  <a16:creationId xmlns:a16="http://schemas.microsoft.com/office/drawing/2014/main" id="{2BE7E8AF-AAB4-4195-BC67-3C111686553A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D5E231A-EEC9-49FD-B30F-D1089F2E35EC}"/>
              </a:ext>
            </a:extLst>
          </p:cNvPr>
          <p:cNvGrpSpPr/>
          <p:nvPr>
            <p:custDataLst>
              <p:tags r:id="rId19"/>
            </p:custDataLst>
          </p:nvPr>
        </p:nvGrpSpPr>
        <p:grpSpPr>
          <a:xfrm>
            <a:off x="7195062" y="2119820"/>
            <a:ext cx="317935" cy="137832"/>
            <a:chOff x="7136527" y="4467705"/>
            <a:chExt cx="317935" cy="137832"/>
          </a:xfrm>
        </p:grpSpPr>
        <p:sp>
          <p:nvSpPr>
            <p:cNvPr id="71" name="Arrow: Chevron 70">
              <a:extLst>
                <a:ext uri="{FF2B5EF4-FFF2-40B4-BE49-F238E27FC236}">
                  <a16:creationId xmlns:a16="http://schemas.microsoft.com/office/drawing/2014/main" id="{C811B051-D488-40EF-8897-ADDE42CE1744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  <p:sp>
          <p:nvSpPr>
            <p:cNvPr id="72" name="Arrow: Chevron 71">
              <a:extLst>
                <a:ext uri="{FF2B5EF4-FFF2-40B4-BE49-F238E27FC236}">
                  <a16:creationId xmlns:a16="http://schemas.microsoft.com/office/drawing/2014/main" id="{3DD3F0FB-C91C-491C-B57D-DE74D3713548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A7B8767-091B-4BE9-BB66-2C9A71CAE902}"/>
              </a:ext>
            </a:extLst>
          </p:cNvPr>
          <p:cNvGrpSpPr/>
          <p:nvPr>
            <p:custDataLst>
              <p:tags r:id="rId20"/>
            </p:custDataLst>
          </p:nvPr>
        </p:nvGrpSpPr>
        <p:grpSpPr>
          <a:xfrm>
            <a:off x="9540345" y="2126431"/>
            <a:ext cx="317935" cy="137832"/>
            <a:chOff x="7136527" y="4467705"/>
            <a:chExt cx="317935" cy="137832"/>
          </a:xfrm>
        </p:grpSpPr>
        <p:sp>
          <p:nvSpPr>
            <p:cNvPr id="74" name="Arrow: Chevron 73">
              <a:extLst>
                <a:ext uri="{FF2B5EF4-FFF2-40B4-BE49-F238E27FC236}">
                  <a16:creationId xmlns:a16="http://schemas.microsoft.com/office/drawing/2014/main" id="{97BB77A5-DB4D-4140-9AB7-61E8DBF5FC90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  <p:sp>
          <p:nvSpPr>
            <p:cNvPr id="75" name="Arrow: Chevron 74">
              <a:extLst>
                <a:ext uri="{FF2B5EF4-FFF2-40B4-BE49-F238E27FC236}">
                  <a16:creationId xmlns:a16="http://schemas.microsoft.com/office/drawing/2014/main" id="{735D212F-F829-44A8-9D00-F6082CBF17F0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4B032E1-9B3D-4E9D-8C0B-20E04A2888D3}"/>
              </a:ext>
            </a:extLst>
          </p:cNvPr>
          <p:cNvGrpSpPr/>
          <p:nvPr>
            <p:custDataLst>
              <p:tags r:id="rId21"/>
            </p:custDataLst>
          </p:nvPr>
        </p:nvGrpSpPr>
        <p:grpSpPr>
          <a:xfrm>
            <a:off x="11785382" y="2119160"/>
            <a:ext cx="317935" cy="137832"/>
            <a:chOff x="7136527" y="4467705"/>
            <a:chExt cx="317935" cy="137832"/>
          </a:xfrm>
        </p:grpSpPr>
        <p:sp>
          <p:nvSpPr>
            <p:cNvPr id="77" name="Arrow: Chevron 76">
              <a:extLst>
                <a:ext uri="{FF2B5EF4-FFF2-40B4-BE49-F238E27FC236}">
                  <a16:creationId xmlns:a16="http://schemas.microsoft.com/office/drawing/2014/main" id="{E9D32C59-3BCF-4077-BD7A-10792125CCA7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  <p:sp>
          <p:nvSpPr>
            <p:cNvPr id="78" name="Arrow: Chevron 77">
              <a:extLst>
                <a:ext uri="{FF2B5EF4-FFF2-40B4-BE49-F238E27FC236}">
                  <a16:creationId xmlns:a16="http://schemas.microsoft.com/office/drawing/2014/main" id="{34545774-8069-4EAD-BA59-F78ABE71403A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</p:grpSp>
      <p:sp>
        <p:nvSpPr>
          <p:cNvPr id="79" name="Oval 78">
            <a:extLst>
              <a:ext uri="{FF2B5EF4-FFF2-40B4-BE49-F238E27FC236}">
                <a16:creationId xmlns:a16="http://schemas.microsoft.com/office/drawing/2014/main" id="{73B02682-5819-475D-AE18-51337523E14F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481305" y="2135663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E15AA78F-174E-4022-9DFB-065B1B478106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10872952" y="2141302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9B944765-C0B9-445A-BD04-937836D57727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8483795" y="2135057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EE0CEC8-F506-4050-89B1-6645774FCB1A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6133877" y="2139547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DFB0FE7D-33BC-473E-8066-D3C936D9B442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3778471" y="2135705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DFE9C4E-5135-4DBE-ADDE-A8A7B2F9FC52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541338" y="2271542"/>
            <a:ext cx="204951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1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Demandez à ce que l’employé obtienne la délégation du pouvoir de signer des documents financiers au moyen du </a:t>
            </a:r>
            <a:r>
              <a:rPr lang="fr-CA" sz="115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7"/>
              </a:rPr>
              <a:t>Formulaire d’arrivée</a:t>
            </a:r>
            <a:r>
              <a:rPr lang="fr-CA" sz="11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ou faites parvenir un courriel à l’adresse </a:t>
            </a:r>
            <a:r>
              <a:rPr lang="fr-CA" sz="115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8"/>
              </a:rPr>
              <a:t>Training-Formation@tribunal.gc.ca</a:t>
            </a:r>
            <a:r>
              <a:rPr lang="fr-CA" sz="11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CA" sz="1150" dirty="0"/>
          </a:p>
          <a:p>
            <a:endParaRPr lang="fr-CA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8A1F372-EC74-4BD5-8899-9F00732BEE45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2826395" y="2260145"/>
            <a:ext cx="2049517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Suivez les cours pertinents du programme de formation sur la délégation de pouvoirs et envoyez vos certificats à l’adresse </a:t>
            </a:r>
            <a:r>
              <a:rPr lang="fr-CA" sz="13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8"/>
              </a:rPr>
              <a:t>Training-Formation@tribunal.gc.ca</a:t>
            </a:r>
            <a:r>
              <a:rPr lang="fr-CA" sz="1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CA" sz="1300" dirty="0"/>
          </a:p>
          <a:p>
            <a:endParaRPr lang="fr-CA" sz="1300" dirty="0"/>
          </a:p>
          <a:p>
            <a:endParaRPr lang="fr-CA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0FA0C82-DA50-4423-AC23-4A94691E8FE4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5187585" y="2200938"/>
            <a:ext cx="204951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Faites parvenir un courriel au </a:t>
            </a:r>
            <a:r>
              <a:rPr lang="fr-CA" sz="125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8"/>
              </a:rPr>
              <a:t>coordonnateur de la formation obligatoire</a:t>
            </a:r>
            <a:r>
              <a:rPr lang="fr-CA" sz="12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250" dirty="0">
                <a:ea typeface="Calibri" panose="020F0502020204030204" pitchFamily="34" charset="0"/>
                <a:cs typeface="Times New Roman" panose="02020603050405020304" pitchFamily="18" charset="0"/>
              </a:rPr>
              <a:t>pour confirmer qu’</a:t>
            </a:r>
            <a:r>
              <a:rPr lang="fr-CA" sz="12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une </a:t>
            </a:r>
            <a:r>
              <a:rPr lang="fr-CA" sz="1250" dirty="0">
                <a:cs typeface="Times New Roman" panose="02020603050405020304" pitchFamily="18" charset="0"/>
              </a:rPr>
              <a:t>délégation du pouvoir de signer des documents financiers est nécessaire pour votre employé.</a:t>
            </a:r>
          </a:p>
          <a:p>
            <a:endParaRPr lang="fr-CA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8783F51-E8BC-42DF-B28B-09DD256C4843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7593565" y="2390792"/>
            <a:ext cx="2049517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Transmettez le courriel du gestionnaire ainsi que les certificats de cours de l'employé à l'équipe des politiques financières</a:t>
            </a:r>
            <a:r>
              <a:rPr lang="fr-CA" sz="1300" dirty="0"/>
              <a:t>.</a:t>
            </a:r>
          </a:p>
          <a:p>
            <a:endParaRPr lang="fr-CA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3268F78-898D-42A6-9B6E-1B1C348C5043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9894832" y="2392951"/>
            <a:ext cx="204951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Émettez une </a:t>
            </a:r>
            <a:r>
              <a:rPr lang="fr-CA" sz="1300" dirty="0"/>
              <a:t>carte de spécimen de signature </a:t>
            </a:r>
            <a:r>
              <a:rPr lang="fr-CA" sz="1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(nécessaire pour </a:t>
            </a:r>
            <a:r>
              <a:rPr lang="fr-CA" sz="1300" dirty="0"/>
              <a:t>exercer la délégation du pouvoir de signer des documents financiers</a:t>
            </a:r>
            <a:r>
              <a:rPr lang="fr-CA" sz="1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fr-CA" sz="13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E9D472B-6659-44B4-93AB-205B5F69D8BA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5229625" y="4022440"/>
            <a:ext cx="364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FORMATION</a:t>
            </a:r>
          </a:p>
        </p:txBody>
      </p: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829593CE-5FF6-4E2A-8C2C-E9BC2A91814C}"/>
              </a:ext>
            </a:extLst>
          </p:cNvPr>
          <p:cNvGraphicFramePr>
            <a:graphicFrameLocks noGrp="1"/>
          </p:cNvGraphicFramePr>
          <p:nvPr>
            <p:custDataLst>
              <p:tags r:id="rId33"/>
            </p:custDataLst>
            <p:extLst>
              <p:ext uri="{D42A27DB-BD31-4B8C-83A1-F6EECF244321}">
                <p14:modId xmlns:p14="http://schemas.microsoft.com/office/powerpoint/2010/main" val="185573102"/>
              </p:ext>
            </p:extLst>
          </p:nvPr>
        </p:nvGraphicFramePr>
        <p:xfrm>
          <a:off x="997896" y="4981903"/>
          <a:ext cx="4914900" cy="1657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4900">
                  <a:extLst>
                    <a:ext uri="{9D8B030D-6E8A-4147-A177-3AD203B41FA5}">
                      <a16:colId xmlns:a16="http://schemas.microsoft.com/office/drawing/2014/main" val="3666747356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u="sng" strike="noStrike" noProof="0">
                          <a:solidFill>
                            <a:srgbClr val="0563C1"/>
                          </a:solidFill>
                          <a:effectLst/>
                          <a:hlinkClick r:id="rId4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G380 – Formation sur la délégation de pouvoirs : Utiliser les fonds publics de manière responsable</a:t>
                      </a:r>
                      <a:br>
                        <a:rPr lang="fr-CA" sz="1100" u="sng" strike="noStrike" noProof="0">
                          <a:solidFill>
                            <a:srgbClr val="0563C1"/>
                          </a:solidFill>
                          <a:effectLst/>
                          <a:hlinkClick r:id="rId4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fr-CA" sz="1100" u="sng" strike="noStrike" noProof="0">
                          <a:solidFill>
                            <a:schemeClr val="accent2"/>
                          </a:solidFill>
                          <a:effectLst/>
                          <a:hlinkClick r:id="rId4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 revalidation est obligatoire tous les cinq ans</a:t>
                      </a:r>
                      <a:endParaRPr lang="fr-CA" sz="1100" b="1" i="0" u="sng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1431557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  <a:hlinkClick r:id="rId5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G381 </a:t>
                      </a:r>
                      <a: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  <a:hlinkClick r:id="rId4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– </a:t>
                      </a:r>
                      <a: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</a:rPr>
                        <a:t> </a:t>
                      </a:r>
                      <a: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  <a:hlinkClick r:id="rId5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Formation sur la délégation de pouvoirs : </a:t>
                      </a:r>
                      <a:r>
                        <a:rPr lang="fr-CA" sz="1100" u="sng" strike="noStrike" noProof="0">
                          <a:solidFill>
                            <a:srgbClr val="0563C1"/>
                          </a:solidFill>
                          <a:effectLst/>
                          <a:hlinkClick r:id="rId5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Pratiquer l’approvisionnement </a:t>
                      </a:r>
                      <a: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  <a:hlinkClick r:id="rId5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responsable</a:t>
                      </a:r>
                      <a:b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  <a:hlinkClick r:id="rId5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fr-CA" sz="1100" u="sng" strike="noStrike" noProof="0" dirty="0">
                          <a:solidFill>
                            <a:schemeClr val="accent2"/>
                          </a:solidFill>
                          <a:effectLst/>
                          <a:hlinkClick r:id="rId5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 revalidation est obligatoire tous les cinq ans </a:t>
                      </a:r>
                      <a:endParaRPr lang="fr-CA" sz="1100" b="1" i="0" u="sng" strike="noStrike" noProof="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86331333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  <a:hlinkClick r:id="rId5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G382 </a:t>
                      </a:r>
                      <a: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  <a:hlinkClick r:id="rId4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– </a:t>
                      </a:r>
                      <a: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  <a:hlinkClick r:id="rId5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Formation sur la délégation de pouvoirs : Gérer les personnes de manière efficace </a:t>
                      </a:r>
                      <a:b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  <a:hlinkClick r:id="rId5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fr-CA" sz="1100" u="sng" strike="noStrike" noProof="0" dirty="0">
                          <a:solidFill>
                            <a:schemeClr val="accent2"/>
                          </a:solidFill>
                          <a:effectLst/>
                          <a:hlinkClick r:id="rId5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 revalidation est obligatoire tous les cinq ans</a:t>
                      </a:r>
                      <a:endParaRPr lang="fr-CA" sz="1100" b="1" i="0" u="sng" strike="noStrike" noProof="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0125693"/>
                  </a:ext>
                </a:extLst>
              </a:tr>
            </a:tbl>
          </a:graphicData>
        </a:graphic>
      </p:graphicFrame>
      <p:graphicFrame>
        <p:nvGraphicFramePr>
          <p:cNvPr id="101" name="Table 100">
            <a:extLst>
              <a:ext uri="{FF2B5EF4-FFF2-40B4-BE49-F238E27FC236}">
                <a16:creationId xmlns:a16="http://schemas.microsoft.com/office/drawing/2014/main" id="{0858518E-B0EA-46E5-B883-6D0286054827}"/>
              </a:ext>
            </a:extLst>
          </p:cNvPr>
          <p:cNvGraphicFramePr>
            <a:graphicFrameLocks noGrp="1"/>
          </p:cNvGraphicFramePr>
          <p:nvPr>
            <p:custDataLst>
              <p:tags r:id="rId34"/>
            </p:custDataLst>
            <p:extLst>
              <p:ext uri="{D42A27DB-BD31-4B8C-83A1-F6EECF244321}">
                <p14:modId xmlns:p14="http://schemas.microsoft.com/office/powerpoint/2010/main" val="49789255"/>
              </p:ext>
            </p:extLst>
          </p:nvPr>
        </p:nvGraphicFramePr>
        <p:xfrm>
          <a:off x="6333572" y="5021773"/>
          <a:ext cx="4914900" cy="1353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4900">
                  <a:extLst>
                    <a:ext uri="{9D8B030D-6E8A-4147-A177-3AD203B41FA5}">
                      <a16:colId xmlns:a16="http://schemas.microsoft.com/office/drawing/2014/main" val="83878328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  <a:hlinkClick r:id="rId5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G610 – Validation des connaissances relatives à la délégation de pouvoirs pour les cadres</a:t>
                      </a:r>
                      <a:b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  <a:hlinkClick r:id="rId5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fr-CA" sz="1100" u="sng" strike="noStrike" noProof="0" dirty="0">
                          <a:solidFill>
                            <a:srgbClr val="C00000"/>
                          </a:solidFill>
                          <a:effectLst/>
                          <a:hlinkClick r:id="rId5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(prérequis : G380, G381 et G382 ou l’équivalent)</a:t>
                      </a:r>
                      <a:br>
                        <a:rPr lang="fr-CA" sz="1100" u="sng" strike="noStrike" noProof="0" dirty="0">
                          <a:solidFill>
                            <a:srgbClr val="C00000"/>
                          </a:solidFill>
                          <a:effectLst/>
                          <a:hlinkClick r:id="rId5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fr-CA" sz="1100" u="sng" strike="noStrike" noProof="0" dirty="0">
                          <a:solidFill>
                            <a:schemeClr val="accent2"/>
                          </a:solidFill>
                          <a:effectLst/>
                          <a:hlinkClick r:id="rId5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 revalidation est obligatoire tous les cinq ans</a:t>
                      </a:r>
                      <a:endParaRPr lang="fr-CA" sz="1100" b="1" i="0" u="sng" strike="noStrike" noProof="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79563892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  <a:hlinkClick r:id="rId53"/>
                        </a:rPr>
                        <a:t>G610-1 – Revalidation des connaissances relatives à la délégation de pouvoirs pour les cadres</a:t>
                      </a:r>
                      <a:b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</a:rPr>
                      </a:br>
                      <a:r>
                        <a:rPr lang="fr-CA" sz="1100" u="sng" strike="noStrike" noProof="0" dirty="0">
                          <a:solidFill>
                            <a:srgbClr val="C00000"/>
                          </a:solidFill>
                          <a:effectLst/>
                        </a:rPr>
                        <a:t>(prérequis : G610)</a:t>
                      </a:r>
                      <a:br>
                        <a:rPr lang="fr-CA" sz="1100" u="sng" strike="noStrike" noProof="0" dirty="0">
                          <a:solidFill>
                            <a:srgbClr val="C00000"/>
                          </a:solidFill>
                          <a:effectLst/>
                        </a:rPr>
                      </a:br>
                      <a:r>
                        <a:rPr lang="fr-CA" sz="1100" u="sng" strike="noStrike" noProof="0" dirty="0">
                          <a:solidFill>
                            <a:schemeClr val="accent2"/>
                          </a:solidFill>
                          <a:effectLst/>
                          <a:hlinkClick r:id="rId5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 revalidation est obligatoire tous les cinq ans</a:t>
                      </a:r>
                      <a:endParaRPr lang="fr-CA" sz="1100" b="1" i="0" u="sng" strike="noStrike" noProof="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60100537"/>
                  </a:ext>
                </a:extLst>
              </a:tr>
            </a:tbl>
          </a:graphicData>
        </a:graphic>
      </p:graphicFrame>
      <p:sp>
        <p:nvSpPr>
          <p:cNvPr id="105" name="TextBox 104">
            <a:extLst>
              <a:ext uri="{FF2B5EF4-FFF2-40B4-BE49-F238E27FC236}">
                <a16:creationId xmlns:a16="http://schemas.microsoft.com/office/drawing/2014/main" id="{D5A76A5B-2C54-469B-8BD2-F9D2FAF386BD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997896" y="4572808"/>
            <a:ext cx="49149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b="1"/>
              <a:t>Superviseurs et gestionnaires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02EB286E-963F-403A-BA2E-88EA43810243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6327225" y="4606438"/>
            <a:ext cx="49149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b="1"/>
              <a:t>Cadres supérieurs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F8D6114-7C82-475B-9074-6A22068BEF5E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325821" y="232040"/>
            <a:ext cx="11618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Délégation du pouvoir de signer des documents financiers</a:t>
            </a:r>
          </a:p>
        </p:txBody>
      </p:sp>
    </p:spTree>
    <p:extLst>
      <p:ext uri="{BB962C8B-B14F-4D97-AF65-F5344CB8AC3E}">
        <p14:creationId xmlns:p14="http://schemas.microsoft.com/office/powerpoint/2010/main" val="42307805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287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Stevenson, Stéphanie</dc:creator>
  <cp:lastModifiedBy>Stevenson, Stéphanie</cp:lastModifiedBy>
  <cp:revision>40</cp:revision>
  <dcterms:created xsi:type="dcterms:W3CDTF">2022-02-24T12:07:28Z</dcterms:created>
  <dcterms:modified xsi:type="dcterms:W3CDTF">2022-03-07T17:20:56Z</dcterms:modified>
</cp:coreProperties>
</file>