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63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29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26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6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7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42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0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20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03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93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9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63" y="310550"/>
            <a:ext cx="2966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Survey Assessment</a:t>
            </a:r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61713" y="1820174"/>
            <a:ext cx="89110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Surveys raise the bar with respect to user experience over spreadsheets, however, they require the support of a database back office response gathering and reporting system or the cost of contracting out that support.</a:t>
            </a:r>
          </a:p>
          <a:p>
            <a:endParaRPr lang="en-CA" dirty="0"/>
          </a:p>
          <a:p>
            <a:r>
              <a:rPr lang="en-CA" dirty="0" smtClean="0"/>
              <a:t>The spreadsheet model is the core of the business tools at PHAC. </a:t>
            </a:r>
            <a:br>
              <a:rPr lang="en-CA" dirty="0" smtClean="0"/>
            </a:br>
            <a:r>
              <a:rPr lang="en-CA" dirty="0" smtClean="0"/>
              <a:t>Improvements are required.  The following configurations are too busy and the supporting processes can be streamlined.</a:t>
            </a:r>
          </a:p>
          <a:p>
            <a:endParaRPr lang="en-CA" dirty="0"/>
          </a:p>
          <a:p>
            <a:r>
              <a:rPr lang="en-CA" dirty="0" smtClean="0"/>
              <a:t>If the current data gathering paradigm did not use email, had reasonable full page forms with navigation and decoupled or de-synchronized their data gathering, that might be the best solution.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64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6" y="2934088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2519237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7" y="3325641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3" y="2770873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5" y="2524771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12" y="2796793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512" y="3068969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436" y="167912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30066" y="151991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02" y="1993370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6" y="2247582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64" y="2245006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3058443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8" y="3330465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9" y="1990910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16132" y="225727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Survey invites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4" y="2722345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170632" y="3307098"/>
            <a:ext cx="1203802" cy="20658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7755" y="5471868"/>
            <a:ext cx="453917" cy="47426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01613" y="6027124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Server</a:t>
            </a:r>
            <a:endParaRPr lang="en-CA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95" y="4333414"/>
            <a:ext cx="477702" cy="47770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462406" y="3449968"/>
            <a:ext cx="80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 and CSV files containing all responses</a:t>
            </a:r>
            <a:endParaRPr lang="en-CA" sz="1000" dirty="0"/>
          </a:p>
        </p:txBody>
      </p: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5139621" cy="1831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110" y="2429781"/>
            <a:ext cx="380512" cy="38051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835199" y="4251322"/>
            <a:ext cx="111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Clicking on the survey invite takes respondent to the </a:t>
            </a:r>
            <a:r>
              <a:rPr lang="en-CA" sz="1000" dirty="0" err="1" smtClean="0"/>
              <a:t>Voxco</a:t>
            </a:r>
            <a:r>
              <a:rPr lang="en-CA" sz="1000" dirty="0" smtClean="0"/>
              <a:t> server where they complete the survey in their browser</a:t>
            </a:r>
            <a:endParaRPr lang="en-CA" sz="10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666225" y="2532982"/>
            <a:ext cx="1199271" cy="28399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50027" y="741202"/>
            <a:ext cx="228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Survey: </a:t>
            </a:r>
            <a:br>
              <a:rPr lang="en-CA" sz="1000" dirty="0" smtClean="0"/>
            </a:br>
            <a:r>
              <a:rPr lang="en-CA" sz="1000" dirty="0" smtClean="0"/>
              <a:t>      - Create questions </a:t>
            </a:r>
          </a:p>
          <a:p>
            <a:r>
              <a:rPr lang="en-CA" sz="1000" dirty="0" smtClean="0"/>
              <a:t>      - Import drop-down menu values and explanatory notes to the survey’s setup.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10408778" y="3546842"/>
            <a:ext cx="124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Resource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665862" y="80102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5682953" y="83520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2713637" y="201553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2730728" y="204972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185379" y="397432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202470" y="400850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TextBox 99"/>
          <p:cNvSpPr txBox="1"/>
          <p:nvPr/>
        </p:nvSpPr>
        <p:spPr>
          <a:xfrm>
            <a:off x="4160990" y="3359825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4</a:t>
            </a:r>
          </a:p>
        </p:txBody>
      </p:sp>
      <p:sp>
        <p:nvSpPr>
          <p:cNvPr id="101" name="Oval 100"/>
          <p:cNvSpPr/>
          <p:nvPr/>
        </p:nvSpPr>
        <p:spPr>
          <a:xfrm>
            <a:off x="4178081" y="3394009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7315964" y="2533294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03" name="Oval 102"/>
          <p:cNvSpPr/>
          <p:nvPr/>
        </p:nvSpPr>
        <p:spPr>
          <a:xfrm>
            <a:off x="7333055" y="2567478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5" y="180900"/>
            <a:ext cx="330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Survey Interim State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933270" y="2425745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U</a:t>
            </a:r>
            <a:r>
              <a:rPr lang="en-CA" sz="1000" dirty="0" smtClean="0"/>
              <a:t>pdate contains all responses</a:t>
            </a:r>
            <a:endParaRPr lang="en-CA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11451" y="4553567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Data Collection</a:t>
            </a:r>
            <a:endParaRPr lang="en-CA" sz="10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28592" y="4763982"/>
            <a:ext cx="2510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 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* Data arising from deliverables development exercises (Strategic Maps, BSC)</a:t>
            </a:r>
            <a:endParaRPr lang="en-CA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0887155" y="40397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487087" y="4308042"/>
            <a:ext cx="11705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000" dirty="0" smtClean="0"/>
              <a:t>Interim Options:</a:t>
            </a:r>
          </a:p>
          <a:p>
            <a:pPr algn="ctr"/>
            <a:r>
              <a:rPr lang="en-CA" sz="1000" dirty="0" err="1" smtClean="0"/>
              <a:t>Gcdocs</a:t>
            </a:r>
            <a:endParaRPr lang="en-CA" sz="1000" dirty="0" smtClean="0"/>
          </a:p>
          <a:p>
            <a:pPr algn="ctr"/>
            <a:r>
              <a:rPr lang="en-CA" sz="1000" dirty="0" smtClean="0"/>
              <a:t>“V” Drive</a:t>
            </a:r>
          </a:p>
          <a:p>
            <a:pPr algn="ctr"/>
            <a:r>
              <a:rPr lang="en-CA" sz="1000" dirty="0" smtClean="0"/>
              <a:t>Spare Server space</a:t>
            </a:r>
          </a:p>
          <a:p>
            <a:pPr algn="ctr"/>
            <a:endParaRPr lang="en-CA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59729" y="872382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72" y="1130043"/>
            <a:ext cx="462350" cy="256861"/>
          </a:xfrm>
          <a:prstGeom prst="rect">
            <a:avLst/>
          </a:prstGeom>
        </p:spPr>
      </p:pic>
      <p:cxnSp>
        <p:nvCxnSpPr>
          <p:cNvPr id="123" name="Straight Arrow Connector 122"/>
          <p:cNvCxnSpPr/>
          <p:nvPr/>
        </p:nvCxnSpPr>
        <p:spPr>
          <a:xfrm flipH="1">
            <a:off x="5346612" y="1258443"/>
            <a:ext cx="3399596" cy="8621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 rot="20739397">
            <a:off x="7649490" y="1227365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894232" y="98042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126" name="Oval 125"/>
          <p:cNvSpPr/>
          <p:nvPr/>
        </p:nvSpPr>
        <p:spPr>
          <a:xfrm>
            <a:off x="7911323" y="101460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617" y="1869763"/>
            <a:ext cx="380512" cy="380512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 rot="20793247">
            <a:off x="6592152" y="1492487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U</a:t>
            </a:r>
            <a:r>
              <a:rPr lang="en-CA" sz="1000" dirty="0" smtClean="0"/>
              <a:t>pdate contains all responses</a:t>
            </a:r>
            <a:endParaRPr lang="en-CA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6128592" y="190520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30" name="Oval 129"/>
          <p:cNvSpPr/>
          <p:nvPr/>
        </p:nvSpPr>
        <p:spPr>
          <a:xfrm>
            <a:off x="6145683" y="193938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66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6" y="2934088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40" y="3633855"/>
            <a:ext cx="803537" cy="12820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2519237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7" y="3325641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3" y="2770873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5" y="2524771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12" y="2796793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512" y="3068969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436" y="167912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30066" y="151991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02" y="1993370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6" y="2247582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64" y="2245006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3058443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8" y="3330465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9" y="1990910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16132" y="225727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Survey invites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4" y="2722345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170632" y="3307098"/>
            <a:ext cx="1203802" cy="20658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7755" y="5471868"/>
            <a:ext cx="453917" cy="47426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01613" y="6027124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Server</a:t>
            </a:r>
            <a:endParaRPr lang="en-CA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95" y="4333414"/>
            <a:ext cx="477702" cy="47770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462406" y="3449968"/>
            <a:ext cx="80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 and CSV files containing all responses</a:t>
            </a:r>
            <a:endParaRPr lang="en-CA" sz="1000" dirty="0"/>
          </a:p>
        </p:txBody>
      </p: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5139621" cy="1831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28" y="2523787"/>
            <a:ext cx="380512" cy="38051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647191" y="3832572"/>
            <a:ext cx="111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Clicking on the survey invite takes respondent to the </a:t>
            </a:r>
            <a:r>
              <a:rPr lang="en-CA" sz="1000" dirty="0" err="1" smtClean="0"/>
              <a:t>Voxco</a:t>
            </a:r>
            <a:r>
              <a:rPr lang="en-CA" sz="1000" dirty="0" smtClean="0"/>
              <a:t> server where they complete the survey in their browser</a:t>
            </a:r>
            <a:endParaRPr lang="en-CA" sz="10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666225" y="2532982"/>
            <a:ext cx="1199271" cy="28399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50027" y="741202"/>
            <a:ext cx="228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Survey: </a:t>
            </a:r>
            <a:br>
              <a:rPr lang="en-CA" sz="1000" dirty="0" smtClean="0"/>
            </a:br>
            <a:r>
              <a:rPr lang="en-CA" sz="1000" dirty="0" smtClean="0"/>
              <a:t>      - Create questions </a:t>
            </a:r>
          </a:p>
          <a:p>
            <a:r>
              <a:rPr lang="en-CA" sz="1000" dirty="0" smtClean="0"/>
              <a:t>      - Import drop-down menu values and explanatory notes to the survey’s setup.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10188028" y="3019528"/>
            <a:ext cx="124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Data Warehouse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28881" y="910479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4245972" y="944663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2713637" y="201553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2730728" y="204972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1997371" y="355557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014462" y="358975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TextBox 99"/>
          <p:cNvSpPr txBox="1"/>
          <p:nvPr/>
        </p:nvSpPr>
        <p:spPr>
          <a:xfrm>
            <a:off x="4160990" y="3359825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4</a:t>
            </a:r>
          </a:p>
        </p:txBody>
      </p:sp>
      <p:sp>
        <p:nvSpPr>
          <p:cNvPr id="101" name="Oval 100"/>
          <p:cNvSpPr/>
          <p:nvPr/>
        </p:nvSpPr>
        <p:spPr>
          <a:xfrm>
            <a:off x="4178081" y="3394009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7255380" y="216835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03" name="Oval 102"/>
          <p:cNvSpPr/>
          <p:nvPr/>
        </p:nvSpPr>
        <p:spPr>
          <a:xfrm>
            <a:off x="7272471" y="220253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5" y="180900"/>
            <a:ext cx="3003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Survey End State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486116" y="2445346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DW update contains all responses</a:t>
            </a:r>
            <a:endParaRPr lang="en-CA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318200" y="4924156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Data Collection</a:t>
            </a:r>
            <a:endParaRPr lang="en-CA" sz="10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235341" y="5134571"/>
            <a:ext cx="1637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 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* Data arising from deliverables development exercises (Strategic Maps, BSC)</a:t>
            </a:r>
            <a:endParaRPr lang="en-CA" sz="1000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7306645" y="4333414"/>
            <a:ext cx="3102133" cy="604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1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14" y="4137063"/>
            <a:ext cx="538875" cy="53887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6601258" y="3969418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88246" y="4572794"/>
            <a:ext cx="8963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Analysis</a:t>
            </a:r>
            <a:endParaRPr lang="en-CA" sz="10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9131127" y="1498097"/>
            <a:ext cx="1365415" cy="221025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559729" y="872382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72" y="1130043"/>
            <a:ext cx="462350" cy="256861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5346612" y="1258443"/>
            <a:ext cx="3399596" cy="8621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20739397">
            <a:off x="7126983" y="1525104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77" name="TextBox 76"/>
          <p:cNvSpPr txBox="1"/>
          <p:nvPr/>
        </p:nvSpPr>
        <p:spPr>
          <a:xfrm rot="3604479">
            <a:off x="9205887" y="1959786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Financials</a:t>
            </a:r>
            <a:endParaRPr lang="en-CA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9800608" y="232075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81" name="Oval 80"/>
          <p:cNvSpPr/>
          <p:nvPr/>
        </p:nvSpPr>
        <p:spPr>
          <a:xfrm>
            <a:off x="9817699" y="235493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TextBox 82"/>
          <p:cNvSpPr txBox="1"/>
          <p:nvPr/>
        </p:nvSpPr>
        <p:spPr>
          <a:xfrm>
            <a:off x="7371725" y="1278160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8</a:t>
            </a:r>
            <a:endParaRPr lang="en-CA" sz="1200" dirty="0"/>
          </a:p>
        </p:txBody>
      </p:sp>
      <p:sp>
        <p:nvSpPr>
          <p:cNvPr id="84" name="Oval 83"/>
          <p:cNvSpPr/>
          <p:nvPr/>
        </p:nvSpPr>
        <p:spPr>
          <a:xfrm>
            <a:off x="7388816" y="1312344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09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60" y="2692914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68" y="3442180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10" y="4316954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27" y="3710911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19" y="3464809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6" y="3736831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66" y="4009007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27890" y="2619162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21128" y="163808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6" y="2933408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80" y="3187620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918" y="3185044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11" y="3998481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11" y="4321778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43" y="2930948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545730" y="2009621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Spreadsheet links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86" y="2724008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3370641" cy="962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232584" y="3201634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Spreadsheet downloaded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2992335" y="677116"/>
            <a:ext cx="4553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Spreadsheet: </a:t>
            </a:r>
            <a:br>
              <a:rPr lang="en-CA" sz="1000" dirty="0" smtClean="0"/>
            </a:br>
            <a:r>
              <a:rPr lang="en-CA" sz="1000" dirty="0" smtClean="0"/>
              <a:t>      - Create questions, create separate sheets for each group </a:t>
            </a:r>
          </a:p>
          <a:p>
            <a:r>
              <a:rPr lang="en-CA" sz="1000" dirty="0" smtClean="0"/>
              <a:t>      - Import drop-down menu values and explanatory notes to another tab in each workbook and link values to appropriate cells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4943495" y="1398289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4953661" y="1432438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4033577" y="177905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4050668" y="1813242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011851" y="324812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028942" y="3282312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6881911" y="242587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8</a:t>
            </a:r>
          </a:p>
        </p:txBody>
      </p:sp>
      <p:sp>
        <p:nvSpPr>
          <p:cNvPr id="103" name="Oval 102"/>
          <p:cNvSpPr/>
          <p:nvPr/>
        </p:nvSpPr>
        <p:spPr>
          <a:xfrm>
            <a:off x="6899002" y="246006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6" y="180900"/>
            <a:ext cx="2585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Spreadsheet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5010" y="4073191"/>
            <a:ext cx="9323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Spreadsheet completed / saved</a:t>
            </a:r>
            <a:endParaRPr lang="en-CA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028942" y="416043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4</a:t>
            </a:r>
            <a:endParaRPr lang="en-CA" sz="1200" dirty="0"/>
          </a:p>
        </p:txBody>
      </p:sp>
      <p:sp>
        <p:nvSpPr>
          <p:cNvPr id="56" name="Oval 55"/>
          <p:cNvSpPr/>
          <p:nvPr/>
        </p:nvSpPr>
        <p:spPr>
          <a:xfrm>
            <a:off x="2055089" y="418306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3574672" y="3526061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Spreadsheet returned</a:t>
            </a:r>
            <a:endParaRPr lang="en-CA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50716" y="3410917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5</a:t>
            </a:r>
            <a:endParaRPr lang="en-CA" sz="1200" dirty="0"/>
          </a:p>
        </p:txBody>
      </p:sp>
      <p:sp>
        <p:nvSpPr>
          <p:cNvPr id="72" name="Oval 71"/>
          <p:cNvSpPr/>
          <p:nvPr/>
        </p:nvSpPr>
        <p:spPr>
          <a:xfrm>
            <a:off x="3459261" y="3445101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40518" y="2588765"/>
            <a:ext cx="2653808" cy="15445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79611" y="2669784"/>
            <a:ext cx="10010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Data collated in Access DBS or another tool.</a:t>
            </a:r>
            <a:endParaRPr lang="en-CA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4800288" y="2418462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77" name="Oval 76"/>
          <p:cNvSpPr/>
          <p:nvPr/>
        </p:nvSpPr>
        <p:spPr>
          <a:xfrm>
            <a:off x="4831648" y="245241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/>
          <p:cNvSpPr txBox="1"/>
          <p:nvPr/>
        </p:nvSpPr>
        <p:spPr>
          <a:xfrm>
            <a:off x="4865470" y="4070733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Local Data Collection</a:t>
            </a:r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4234305" y="4309882"/>
            <a:ext cx="3042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Data arising from deliverables development exercises (Strategic Maps, BSC)</a:t>
            </a:r>
            <a:endParaRPr lang="en-CA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128201" y="2372740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Create Reports</a:t>
            </a:r>
            <a:endParaRPr lang="en-CA" sz="1000" dirty="0"/>
          </a:p>
        </p:txBody>
      </p:sp>
      <p:sp>
        <p:nvSpPr>
          <p:cNvPr id="87" name="Oval 86"/>
          <p:cNvSpPr/>
          <p:nvPr/>
        </p:nvSpPr>
        <p:spPr>
          <a:xfrm>
            <a:off x="5165731" y="239927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/>
          <p:cNvSpPr txBox="1"/>
          <p:nvPr/>
        </p:nvSpPr>
        <p:spPr>
          <a:xfrm>
            <a:off x="5141255" y="236000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7</a:t>
            </a:r>
            <a:endParaRPr lang="en-CA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6957223" y="2367968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Send Reports</a:t>
            </a:r>
            <a:endParaRPr lang="en-CA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8682528" y="3202202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DGO, Divisions</a:t>
            </a:r>
            <a:endParaRPr lang="en-CA" sz="1000" dirty="0"/>
          </a:p>
        </p:txBody>
      </p:sp>
      <p:sp>
        <p:nvSpPr>
          <p:cNvPr id="21" name="Oval 20"/>
          <p:cNvSpPr/>
          <p:nvPr/>
        </p:nvSpPr>
        <p:spPr>
          <a:xfrm>
            <a:off x="8639798" y="3019528"/>
            <a:ext cx="854580" cy="815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5315327" y="1082847"/>
            <a:ext cx="3671644" cy="958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8823715" y="774135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258" y="1031796"/>
            <a:ext cx="462350" cy="256861"/>
          </a:xfrm>
          <a:prstGeom prst="rect">
            <a:avLst/>
          </a:prstGeom>
        </p:spPr>
      </p:pic>
      <p:cxnSp>
        <p:nvCxnSpPr>
          <p:cNvPr id="108" name="Straight Arrow Connector 107"/>
          <p:cNvCxnSpPr/>
          <p:nvPr/>
        </p:nvCxnSpPr>
        <p:spPr>
          <a:xfrm flipH="1">
            <a:off x="5297207" y="1211651"/>
            <a:ext cx="3689764" cy="9516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rot="20739397">
            <a:off x="6442950" y="1771985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110" name="TextBox 109"/>
          <p:cNvSpPr txBox="1"/>
          <p:nvPr/>
        </p:nvSpPr>
        <p:spPr>
          <a:xfrm rot="20739397">
            <a:off x="6835250" y="1286699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Financials</a:t>
            </a:r>
            <a:endParaRPr lang="en-CA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64434" y="1663877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8</a:t>
            </a:r>
          </a:p>
        </p:txBody>
      </p:sp>
      <p:sp>
        <p:nvSpPr>
          <p:cNvPr id="112" name="Oval 111"/>
          <p:cNvSpPr/>
          <p:nvPr/>
        </p:nvSpPr>
        <p:spPr>
          <a:xfrm>
            <a:off x="5581525" y="1698061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TextBox 112"/>
          <p:cNvSpPr txBox="1"/>
          <p:nvPr/>
        </p:nvSpPr>
        <p:spPr>
          <a:xfrm rot="20643892">
            <a:off x="5609920" y="1491350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Send Reports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32558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634" y="610711"/>
            <a:ext cx="19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Survey  Processing</a:t>
            </a:r>
            <a:endParaRPr lang="en-CA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7600" y="1565249"/>
            <a:ext cx="91643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/>
              <a:t>As survey development proceeds, the team must avoid strategies which create prohibitively large output files.</a:t>
            </a:r>
          </a:p>
          <a:p>
            <a:endParaRPr lang="en-CA" sz="1400" dirty="0">
              <a:solidFill>
                <a:schemeClr val="accent6"/>
              </a:solidFill>
            </a:endParaRPr>
          </a:p>
          <a:p>
            <a:r>
              <a:rPr lang="en-CA" sz="1400" dirty="0">
                <a:solidFill>
                  <a:schemeClr val="accent6"/>
                </a:solidFill>
              </a:rPr>
              <a:t>Large output files = large in-house reporting </a:t>
            </a:r>
            <a:r>
              <a:rPr lang="en-CA" sz="1400" dirty="0">
                <a:solidFill>
                  <a:schemeClr val="accent1"/>
                </a:solidFill>
              </a:rPr>
              <a:t>+ large capacity need for CSV to DBS ETL</a:t>
            </a:r>
            <a:r>
              <a:rPr lang="en-CA" sz="1400" dirty="0">
                <a:solidFill>
                  <a:schemeClr val="accent6"/>
                </a:solidFill>
              </a:rPr>
              <a:t> </a:t>
            </a:r>
            <a:r>
              <a:rPr lang="en-CA" sz="1400" dirty="0"/>
              <a:t>in order to prepare  a DBS to generate useful reports </a:t>
            </a:r>
            <a:r>
              <a:rPr lang="en-CA" sz="1400" dirty="0">
                <a:solidFill>
                  <a:schemeClr val="accent6"/>
                </a:solidFill>
              </a:rPr>
              <a:t/>
            </a:r>
            <a:br>
              <a:rPr lang="en-CA" sz="1400" dirty="0">
                <a:solidFill>
                  <a:schemeClr val="accent6"/>
                </a:solidFill>
              </a:rPr>
            </a:br>
            <a:r>
              <a:rPr lang="en-CA" sz="1400" dirty="0">
                <a:solidFill>
                  <a:schemeClr val="accent6"/>
                </a:solidFill>
              </a:rPr>
              <a:t/>
            </a:r>
            <a:br>
              <a:rPr lang="en-CA" sz="1400" dirty="0">
                <a:solidFill>
                  <a:schemeClr val="accent6"/>
                </a:solidFill>
              </a:rPr>
            </a:br>
            <a:r>
              <a:rPr lang="en-CA" sz="1400" dirty="0"/>
              <a:t>Otherwise they must clearly demonstrate how even larger costs are being avoided by using these strategies.</a:t>
            </a:r>
          </a:p>
          <a:p>
            <a:endParaRPr lang="en-CA" sz="1400" dirty="0"/>
          </a:p>
          <a:p>
            <a:r>
              <a:rPr lang="en-CA" sz="1400" dirty="0"/>
              <a:t>Performing the reporting ourselves raises the required capacity of team members and substitutes IT work for the analytical work </a:t>
            </a:r>
          </a:p>
          <a:p>
            <a:endParaRPr lang="en-CA" sz="1400" dirty="0"/>
          </a:p>
          <a:p>
            <a:r>
              <a:rPr lang="en-CA" sz="1400" dirty="0"/>
              <a:t>In order to maintain the level of analytical bandwidth, PPMG may have to endure the contractor costs of processing some of the CSV files.  </a:t>
            </a:r>
          </a:p>
          <a:p>
            <a:endParaRPr lang="en-CA" sz="1400" dirty="0"/>
          </a:p>
          <a:p>
            <a:r>
              <a:rPr lang="en-CA" sz="1400" dirty="0"/>
              <a:t>In the future, if there is a centralized Data Warehouse and BI Tools component associated, then perhaps</a:t>
            </a:r>
          </a:p>
          <a:p>
            <a:r>
              <a:rPr lang="en-CA" sz="1400" dirty="0"/>
              <a:t> this team can provide the processing capacity.</a:t>
            </a:r>
          </a:p>
          <a:p>
            <a:endParaRPr lang="en-CA" sz="1400" dirty="0"/>
          </a:p>
          <a:p>
            <a:r>
              <a:rPr lang="en-CA" sz="1400" dirty="0"/>
              <a:t>If cost becomes an issue, then PPMG </a:t>
            </a:r>
            <a:r>
              <a:rPr lang="en-CA" sz="1400" dirty="0"/>
              <a:t>can experiment with improving the UX of the spreadsheet </a:t>
            </a:r>
            <a:r>
              <a:rPr lang="en-CA" sz="1400" dirty="0" smtClean="0"/>
              <a:t>strategy.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27611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5350" y="714375"/>
            <a:ext cx="19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Survey  Processing</a:t>
            </a:r>
            <a:endParaRPr lang="en-CA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2247" y="1641959"/>
            <a:ext cx="80511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As survey development proceeds, the team must avoid strategies which create prohibitively large output files.</a:t>
            </a:r>
          </a:p>
          <a:p>
            <a:endParaRPr lang="en-CA" sz="1400" dirty="0">
              <a:solidFill>
                <a:schemeClr val="accent6"/>
              </a:solidFill>
            </a:endParaRPr>
          </a:p>
          <a:p>
            <a:r>
              <a:rPr lang="en-CA" sz="1400" dirty="0" smtClean="0">
                <a:solidFill>
                  <a:schemeClr val="accent6"/>
                </a:solidFill>
              </a:rPr>
              <a:t>Large output files = large in-house reporting </a:t>
            </a:r>
            <a:r>
              <a:rPr lang="en-CA" sz="1400" dirty="0" smtClean="0">
                <a:solidFill>
                  <a:schemeClr val="accent1"/>
                </a:solidFill>
              </a:rPr>
              <a:t>+ large capacity need for CSV to </a:t>
            </a:r>
            <a:r>
              <a:rPr lang="en-CA" sz="1400" dirty="0">
                <a:solidFill>
                  <a:schemeClr val="accent1"/>
                </a:solidFill>
              </a:rPr>
              <a:t>DBS </a:t>
            </a:r>
            <a:r>
              <a:rPr lang="en-CA" sz="1400" dirty="0" smtClean="0">
                <a:solidFill>
                  <a:schemeClr val="accent1"/>
                </a:solidFill>
              </a:rPr>
              <a:t>ETL</a:t>
            </a:r>
            <a:r>
              <a:rPr lang="en-CA" sz="1400" dirty="0" smtClean="0">
                <a:solidFill>
                  <a:schemeClr val="accent6"/>
                </a:solidFill>
              </a:rPr>
              <a:t> </a:t>
            </a:r>
            <a:r>
              <a:rPr lang="en-CA" sz="1400" dirty="0" smtClean="0"/>
              <a:t>in order to prepare  a DBS to generate useful reports </a:t>
            </a:r>
            <a:r>
              <a:rPr lang="en-CA" sz="1400" dirty="0" smtClean="0">
                <a:solidFill>
                  <a:schemeClr val="accent6"/>
                </a:solidFill>
              </a:rPr>
              <a:t/>
            </a:r>
            <a:br>
              <a:rPr lang="en-CA" sz="1400" dirty="0" smtClean="0">
                <a:solidFill>
                  <a:schemeClr val="accent6"/>
                </a:solidFill>
              </a:rPr>
            </a:br>
            <a:r>
              <a:rPr lang="en-CA" sz="1400" dirty="0" smtClean="0">
                <a:solidFill>
                  <a:schemeClr val="accent6"/>
                </a:solidFill>
              </a:rPr>
              <a:t/>
            </a:r>
            <a:br>
              <a:rPr lang="en-CA" sz="1400" dirty="0" smtClean="0">
                <a:solidFill>
                  <a:schemeClr val="accent6"/>
                </a:solidFill>
              </a:rPr>
            </a:br>
            <a:r>
              <a:rPr lang="en-CA" sz="1400" dirty="0" smtClean="0"/>
              <a:t>Otherwise they must clearly demonstrate how even larger costs are being avoided by using these strategies.</a:t>
            </a:r>
          </a:p>
          <a:p>
            <a:endParaRPr lang="en-CA" sz="1400" dirty="0"/>
          </a:p>
          <a:p>
            <a:r>
              <a:rPr lang="en-CA" sz="1400" dirty="0" smtClean="0"/>
              <a:t>Performing the reporting ourselves raises the required capacity of team members and substitutes IT work for the analytical work </a:t>
            </a:r>
          </a:p>
          <a:p>
            <a:endParaRPr lang="en-CA" sz="1400" dirty="0"/>
          </a:p>
          <a:p>
            <a:r>
              <a:rPr lang="en-CA" sz="1400" dirty="0" smtClean="0"/>
              <a:t>In order to maintain the level of analytical bandwidth, PPMG may have to endure the contractor costs of processing some of the CSV files.  </a:t>
            </a:r>
          </a:p>
          <a:p>
            <a:endParaRPr lang="en-CA" sz="1400" dirty="0"/>
          </a:p>
          <a:p>
            <a:r>
              <a:rPr lang="en-CA" sz="1400" dirty="0" smtClean="0"/>
              <a:t>In the future, if there is a centralized Data Warehouse and BI Tools component associated, then perhaps</a:t>
            </a:r>
          </a:p>
          <a:p>
            <a:r>
              <a:rPr lang="en-CA" sz="1400" dirty="0" smtClean="0"/>
              <a:t> this team can provide the processing capacity.</a:t>
            </a:r>
          </a:p>
          <a:p>
            <a:endParaRPr lang="en-CA" sz="1400" dirty="0"/>
          </a:p>
          <a:p>
            <a:r>
              <a:rPr lang="en-CA" sz="1400" dirty="0" smtClean="0"/>
              <a:t>If cost becomes an issue, then PPMG can revert to the stream of spreadsheets strategy which has it’s own capacity requirements and costs to consider.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20687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4311" y="149293"/>
            <a:ext cx="2901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Survey Data Processing Costs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2350" y="1066131"/>
            <a:ext cx="1060634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respondent submits survey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4805" y="765294"/>
            <a:ext cx="942417" cy="95410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CSV Response File created and appended to the file of CSV responses for a given survey on the server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0963" y="818300"/>
            <a:ext cx="1157485" cy="830997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CSV Response File is added (</a:t>
            </a:r>
            <a:r>
              <a:rPr lang="en-CA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ETL’d</a:t>
            </a: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  to a Database as the collection of responses for a given survey.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8539" y="1008054"/>
            <a:ext cx="1740024" cy="46166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  records  are used to populate a summary report of all the responses to a given survey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1862984" y="1235408"/>
            <a:ext cx="501821" cy="6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18" idx="1"/>
          </p:cNvCxnSpPr>
          <p:nvPr/>
        </p:nvCxnSpPr>
        <p:spPr>
          <a:xfrm flipV="1">
            <a:off x="3307222" y="1235505"/>
            <a:ext cx="501821" cy="6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6708448" y="1233799"/>
            <a:ext cx="610091" cy="5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09043" y="1066228"/>
            <a:ext cx="1420983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completed, closed</a:t>
            </a:r>
            <a:b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CSV file ready for pickup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stCxn id="18" idx="3"/>
            <a:endCxn id="7" idx="1"/>
          </p:cNvCxnSpPr>
          <p:nvPr/>
        </p:nvCxnSpPr>
        <p:spPr>
          <a:xfrm flipV="1">
            <a:off x="5230026" y="1233799"/>
            <a:ext cx="320937" cy="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25055" y="1073071"/>
            <a:ext cx="963780" cy="3385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sent out to stakeholders</a:t>
            </a:r>
            <a:endParaRPr lang="en-CA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>
            <a:stCxn id="8" idx="3"/>
            <a:endCxn id="28" idx="1"/>
          </p:cNvCxnSpPr>
          <p:nvPr/>
        </p:nvCxnSpPr>
        <p:spPr>
          <a:xfrm>
            <a:off x="9058563" y="1238887"/>
            <a:ext cx="766492" cy="3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0624" y="3662552"/>
            <a:ext cx="10991894" cy="30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80624" y="3154699"/>
            <a:ext cx="10991894" cy="76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8048" y="3162305"/>
            <a:ext cx="13128" cy="3011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287739" y="3154699"/>
            <a:ext cx="18018" cy="2998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58650" y="3162305"/>
            <a:ext cx="18166" cy="2990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299767" y="3154699"/>
            <a:ext cx="15149" cy="2998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34377" y="2498828"/>
            <a:ext cx="2241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1" dirty="0" smtClean="0"/>
              <a:t>Retrieve file</a:t>
            </a:r>
            <a:br>
              <a:rPr lang="en-CA" sz="1000" i="1" dirty="0" smtClean="0"/>
            </a:br>
            <a:r>
              <a:rPr lang="en-CA" sz="1000" i="1" dirty="0" smtClean="0"/>
              <a:t>Extraction, Transformation and Loading</a:t>
            </a:r>
            <a:endParaRPr lang="en-CA" sz="10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7597714" y="2485501"/>
            <a:ext cx="10342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1" dirty="0" smtClean="0"/>
              <a:t>Design </a:t>
            </a:r>
            <a:r>
              <a:rPr lang="en-CA" sz="1000" i="1" dirty="0"/>
              <a:t>report </a:t>
            </a:r>
            <a:endParaRPr lang="en-CA" sz="1000" i="1" dirty="0" smtClean="0"/>
          </a:p>
          <a:p>
            <a:r>
              <a:rPr lang="en-CA" sz="1000" i="1" dirty="0" smtClean="0"/>
              <a:t>Create report</a:t>
            </a:r>
            <a:br>
              <a:rPr lang="en-CA" sz="1000" i="1" dirty="0" smtClean="0"/>
            </a:br>
            <a:r>
              <a:rPr lang="en-CA" sz="1000" i="1" dirty="0" smtClean="0"/>
              <a:t>Generate report</a:t>
            </a:r>
            <a:endParaRPr lang="en-CA" sz="1000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9539963" y="2556481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i="1" dirty="0" smtClean="0"/>
              <a:t>Provide </a:t>
            </a:r>
            <a:r>
              <a:rPr lang="en-CA" sz="1000" i="1" dirty="0"/>
              <a:t>dates and addresses</a:t>
            </a:r>
          </a:p>
          <a:p>
            <a:r>
              <a:rPr lang="en-CA" sz="1000" i="1" dirty="0" smtClean="0"/>
              <a:t>Distribute report</a:t>
            </a:r>
            <a:endParaRPr lang="en-CA" sz="10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2211427" y="2305064"/>
            <a:ext cx="2025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i="1" dirty="0" smtClean="0"/>
              <a:t>CSV file creation and appending of each as  records to the existing response file for a given survey  performed by the service provider’s server-side code</a:t>
            </a:r>
            <a:endParaRPr lang="en-CA" sz="10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1295416" y="2359782"/>
            <a:ext cx="8066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i="1" dirty="0"/>
              <a:t>A</a:t>
            </a:r>
            <a:r>
              <a:rPr lang="en-CA" sz="1600" i="1" dirty="0" smtClean="0"/>
              <a:t>ctivity</a:t>
            </a:r>
            <a:endParaRPr lang="en-CA" sz="16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81750" y="3211751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Cost </a:t>
            </a:r>
            <a:r>
              <a:rPr lang="en-CA" sz="1600" dirty="0" smtClean="0"/>
              <a:t>Option 1</a:t>
            </a:r>
            <a:endParaRPr lang="en-CA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2591790" y="3277021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Included in License</a:t>
            </a:r>
            <a:endParaRPr lang="en-CA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4890799" y="3240337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Service Provider </a:t>
            </a:r>
            <a:endParaRPr lang="en-CA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7212643" y="3138632"/>
            <a:ext cx="19367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Service Provider creates report</a:t>
            </a:r>
          </a:p>
          <a:p>
            <a:r>
              <a:rPr lang="en-CA" sz="1000" dirty="0"/>
              <a:t>Service Provider </a:t>
            </a:r>
            <a:r>
              <a:rPr lang="en-CA" sz="1000" dirty="0" smtClean="0"/>
              <a:t>generates report</a:t>
            </a:r>
            <a:endParaRPr lang="en-CA" sz="1000" dirty="0"/>
          </a:p>
        </p:txBody>
      </p:sp>
      <p:sp>
        <p:nvSpPr>
          <p:cNvPr id="57" name="TextBox 56"/>
          <p:cNvSpPr txBox="1"/>
          <p:nvPr/>
        </p:nvSpPr>
        <p:spPr>
          <a:xfrm>
            <a:off x="9426052" y="3240337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/>
              <a:t>PPMG </a:t>
            </a:r>
            <a:r>
              <a:rPr lang="en-CA" sz="1000" dirty="0" smtClean="0"/>
              <a:t>distributes report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13273" y="4217955"/>
            <a:ext cx="10956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94535" y="3765397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2</a:t>
            </a:r>
            <a:endParaRPr lang="en-CA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2591790" y="3804878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Included in License</a:t>
            </a:r>
            <a:endParaRPr lang="en-CA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4890799" y="3793566"/>
            <a:ext cx="10567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Service Provider </a:t>
            </a:r>
            <a:endParaRPr lang="en-CA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7481466" y="3663957"/>
            <a:ext cx="1414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PPMG creates report</a:t>
            </a:r>
          </a:p>
          <a:p>
            <a:r>
              <a:rPr lang="en-CA" sz="1000" dirty="0" smtClean="0"/>
              <a:t>PPMG generates report</a:t>
            </a:r>
            <a:endParaRPr lang="en-CA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9441809" y="3755395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 smtClean="0"/>
              <a:t>PPMG distributes report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13273" y="4895711"/>
            <a:ext cx="10956395" cy="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60778" y="4406363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3</a:t>
            </a:r>
            <a:endParaRPr lang="en-CA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2581820" y="4384586"/>
            <a:ext cx="11705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Included in License</a:t>
            </a:r>
            <a:endParaRPr lang="en-CA" sz="1000" dirty="0"/>
          </a:p>
        </p:txBody>
      </p:sp>
      <p:sp>
        <p:nvSpPr>
          <p:cNvPr id="75" name="TextBox 74"/>
          <p:cNvSpPr txBox="1"/>
          <p:nvPr/>
        </p:nvSpPr>
        <p:spPr>
          <a:xfrm>
            <a:off x="4890798" y="4411902"/>
            <a:ext cx="829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BI Reporting</a:t>
            </a:r>
            <a:endParaRPr lang="en-CA" sz="1000" dirty="0"/>
          </a:p>
        </p:txBody>
      </p:sp>
      <p:sp>
        <p:nvSpPr>
          <p:cNvPr id="77" name="TextBox 76"/>
          <p:cNvSpPr txBox="1"/>
          <p:nvPr/>
        </p:nvSpPr>
        <p:spPr>
          <a:xfrm>
            <a:off x="9487411" y="4252312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 smtClean="0"/>
              <a:t>BI Reporting distributes report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613273" y="5450996"/>
            <a:ext cx="10956395" cy="69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7446" y="4967374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4</a:t>
            </a:r>
            <a:endParaRPr lang="en-CA" sz="1600" dirty="0"/>
          </a:p>
        </p:txBody>
      </p:sp>
      <p:sp>
        <p:nvSpPr>
          <p:cNvPr id="80" name="TextBox 79"/>
          <p:cNvSpPr txBox="1"/>
          <p:nvPr/>
        </p:nvSpPr>
        <p:spPr>
          <a:xfrm>
            <a:off x="2750425" y="5055803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PHAC Servers</a:t>
            </a:r>
            <a:endParaRPr lang="en-CA" sz="1000" dirty="0"/>
          </a:p>
        </p:txBody>
      </p:sp>
      <p:sp>
        <p:nvSpPr>
          <p:cNvPr id="81" name="TextBox 80"/>
          <p:cNvSpPr txBox="1"/>
          <p:nvPr/>
        </p:nvSpPr>
        <p:spPr>
          <a:xfrm>
            <a:off x="4890799" y="5030345"/>
            <a:ext cx="8290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/>
              <a:t>BI Reporting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68676" y="4876255"/>
            <a:ext cx="1847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/>
              <a:t>BI </a:t>
            </a:r>
            <a:r>
              <a:rPr lang="en-CA" sz="1000" dirty="0" smtClean="0"/>
              <a:t>Reporting creates report</a:t>
            </a:r>
          </a:p>
          <a:p>
            <a:r>
              <a:rPr lang="en-CA" sz="1000" dirty="0"/>
              <a:t>BI </a:t>
            </a:r>
            <a:r>
              <a:rPr lang="en-CA" sz="1000" dirty="0" smtClean="0"/>
              <a:t>Reporting </a:t>
            </a:r>
            <a:r>
              <a:rPr lang="en-CA" sz="1000" dirty="0"/>
              <a:t>generates report</a:t>
            </a:r>
          </a:p>
          <a:p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9503077" y="4900370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/>
              <a:t>BI Reporting </a:t>
            </a:r>
            <a:r>
              <a:rPr lang="en-CA" sz="1000" dirty="0" smtClean="0"/>
              <a:t>distributes report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68676" y="4252312"/>
            <a:ext cx="1847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BI Reporting creates report</a:t>
            </a:r>
          </a:p>
          <a:p>
            <a:r>
              <a:rPr lang="en-CA" sz="1000" dirty="0"/>
              <a:t>BI </a:t>
            </a:r>
            <a:r>
              <a:rPr lang="en-CA" sz="1000" dirty="0" smtClean="0"/>
              <a:t>Reporting </a:t>
            </a:r>
            <a:r>
              <a:rPr lang="en-CA" sz="1000" dirty="0"/>
              <a:t>generates </a:t>
            </a:r>
            <a:r>
              <a:rPr lang="en-CA" sz="1000" dirty="0" smtClean="0"/>
              <a:t>report</a:t>
            </a:r>
            <a:endParaRPr lang="en-CA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556833" y="413922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*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7477" y="5538515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/>
              <a:t>Cost Option 5</a:t>
            </a:r>
            <a:endParaRPr lang="en-CA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2740456" y="5626944"/>
            <a:ext cx="8867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PHAC Servers</a:t>
            </a:r>
            <a:endParaRPr lang="en-CA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5026111" y="5601486"/>
            <a:ext cx="505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7358707" y="5498672"/>
            <a:ext cx="1847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PPMG designs report</a:t>
            </a:r>
          </a:p>
          <a:p>
            <a:r>
              <a:rPr lang="en-CA" sz="1000" dirty="0" smtClean="0"/>
              <a:t>PPMG creates report</a:t>
            </a:r>
          </a:p>
          <a:p>
            <a:r>
              <a:rPr lang="en-CA" sz="1000" dirty="0" smtClean="0"/>
              <a:t>PPMG generates report</a:t>
            </a:r>
            <a:endParaRPr lang="en-CA" sz="1000" dirty="0"/>
          </a:p>
        </p:txBody>
      </p:sp>
      <p:sp>
        <p:nvSpPr>
          <p:cNvPr id="95" name="TextBox 94"/>
          <p:cNvSpPr txBox="1"/>
          <p:nvPr/>
        </p:nvSpPr>
        <p:spPr>
          <a:xfrm>
            <a:off x="9493108" y="5522787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PPMG provides dates and addresses</a:t>
            </a:r>
          </a:p>
          <a:p>
            <a:r>
              <a:rPr lang="en-CA" sz="1000" dirty="0" smtClean="0"/>
              <a:t>PPMG distributes report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H="1" flipV="1">
            <a:off x="613273" y="2317040"/>
            <a:ext cx="1537902" cy="8472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60778" y="2628740"/>
            <a:ext cx="64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Cost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86320" y="2303444"/>
            <a:ext cx="10986198" cy="38495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/>
          <p:cNvSpPr txBox="1"/>
          <p:nvPr/>
        </p:nvSpPr>
        <p:spPr>
          <a:xfrm>
            <a:off x="4012434" y="6383884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*</a:t>
            </a:r>
            <a:endParaRPr lang="en-CA" sz="3200" dirty="0">
              <a:solidFill>
                <a:srgbClr val="FF0000"/>
              </a:solidFill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2144612" y="2310287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4288179" y="2308861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6756497" y="2298893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9301721" y="2297469"/>
            <a:ext cx="6563" cy="8520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287739" y="6460017"/>
            <a:ext cx="39215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>
                <a:solidFill>
                  <a:srgbClr val="FF0000"/>
                </a:solidFill>
              </a:rPr>
              <a:t>Allows PPMG to retain the maximum bandwidth of analysis </a:t>
            </a:r>
            <a:endParaRPr lang="en-CA" sz="1200" dirty="0"/>
          </a:p>
        </p:txBody>
      </p:sp>
      <p:sp>
        <p:nvSpPr>
          <p:cNvPr id="133" name="Rectangle 132"/>
          <p:cNvSpPr/>
          <p:nvPr/>
        </p:nvSpPr>
        <p:spPr>
          <a:xfrm>
            <a:off x="2416396" y="6167106"/>
            <a:ext cx="73021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200" dirty="0" smtClean="0">
                <a:solidFill>
                  <a:schemeClr val="accent1">
                    <a:lumMod val="75000"/>
                  </a:schemeClr>
                </a:solidFill>
              </a:rPr>
              <a:t>Note that the costs for each strategy do not really change because the same activities are required by each strategy</a:t>
            </a:r>
            <a:endParaRPr lang="en-CA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3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1073</Words>
  <Application>Microsoft Office PowerPoint</Application>
  <PresentationFormat>Widescreen</PresentationFormat>
  <Paragraphs>181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26</cp:revision>
  <dcterms:created xsi:type="dcterms:W3CDTF">2019-11-28T20:49:22Z</dcterms:created>
  <dcterms:modified xsi:type="dcterms:W3CDTF">2020-03-26T03:34:23Z</dcterms:modified>
</cp:coreProperties>
</file>