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4638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729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74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426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964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79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42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403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9200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03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66D9-9019-4DBA-A12E-BAA5E4906F96}" type="datetimeFigureOut">
              <a:rPr lang="en-CA" smtClean="0"/>
              <a:t>2020-03-25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CDE0-53F3-4F06-B496-9F351C9702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993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9.jp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63" y="310550"/>
            <a:ext cx="2966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Survey Assessment</a:t>
            </a:r>
            <a:endParaRPr lang="en-C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061713" y="1820174"/>
            <a:ext cx="89110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Surveys raise the bar with respect to user experience over spreadsheets, however, they require the support of a database back office response gathering and reporting system or the cost of contracting out that support.</a:t>
            </a:r>
          </a:p>
          <a:p>
            <a:endParaRPr lang="en-CA" dirty="0"/>
          </a:p>
          <a:p>
            <a:r>
              <a:rPr lang="en-CA" dirty="0" smtClean="0"/>
              <a:t>The spreadsheet model is the core of the business tools at PHAC. </a:t>
            </a:r>
            <a:br>
              <a:rPr lang="en-CA" dirty="0" smtClean="0"/>
            </a:br>
            <a:r>
              <a:rPr lang="en-CA" dirty="0" smtClean="0"/>
              <a:t>Improvements are required.  The following configurations are too busy and the supporting processes can be streamlined.</a:t>
            </a:r>
          </a:p>
          <a:p>
            <a:endParaRPr lang="en-CA" dirty="0"/>
          </a:p>
          <a:p>
            <a:r>
              <a:rPr lang="en-CA" dirty="0" smtClean="0"/>
              <a:t>If the current data gathering paradigm did not use email, had reasonable full page forms with navigation and decoupled or de-synchronized their data gathering, that might be the best solution.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464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6" y="2934088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2519237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7" y="3325641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3" y="2770873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5" y="2524771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12" y="2796793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512" y="3068969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436" y="167912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30066" y="151991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02" y="1993370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6" y="2247582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64" y="2245006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3058443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8" y="3330465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9" y="1990910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16132" y="225727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Survey invites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4" y="2722345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170632" y="3307098"/>
            <a:ext cx="1203802" cy="20658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7755" y="5471868"/>
            <a:ext cx="453917" cy="47426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01613" y="6027124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Server</a:t>
            </a:r>
            <a:endParaRPr lang="en-CA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95" y="4333414"/>
            <a:ext cx="477702" cy="47770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462406" y="3449968"/>
            <a:ext cx="80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 and CSV files containing all responses</a:t>
            </a:r>
            <a:endParaRPr lang="en-CA" sz="1000" dirty="0"/>
          </a:p>
        </p:txBody>
      </p: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5139621" cy="1831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110" y="2429781"/>
            <a:ext cx="380512" cy="38051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835199" y="4251322"/>
            <a:ext cx="111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Clicking on the survey invite takes respondent to the </a:t>
            </a:r>
            <a:r>
              <a:rPr lang="en-CA" sz="1000" dirty="0" err="1" smtClean="0"/>
              <a:t>Voxco</a:t>
            </a:r>
            <a:r>
              <a:rPr lang="en-CA" sz="1000" dirty="0" smtClean="0"/>
              <a:t> server where they complete the survey in their browser</a:t>
            </a:r>
            <a:endParaRPr lang="en-CA" sz="10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666225" y="2532982"/>
            <a:ext cx="1199271" cy="28399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50027" y="741202"/>
            <a:ext cx="228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Survey: </a:t>
            </a:r>
            <a:br>
              <a:rPr lang="en-CA" sz="1000" dirty="0" smtClean="0"/>
            </a:br>
            <a:r>
              <a:rPr lang="en-CA" sz="1000" dirty="0" smtClean="0"/>
              <a:t>      - Create questions </a:t>
            </a:r>
          </a:p>
          <a:p>
            <a:r>
              <a:rPr lang="en-CA" sz="1000" dirty="0" smtClean="0"/>
              <a:t>      - Import drop-down menu values and explanatory notes to the survey’s setup.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10408778" y="3546842"/>
            <a:ext cx="124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Resource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665862" y="80102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5682953" y="83520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2713637" y="201553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2730728" y="204972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185379" y="397432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202470" y="400850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TextBox 99"/>
          <p:cNvSpPr txBox="1"/>
          <p:nvPr/>
        </p:nvSpPr>
        <p:spPr>
          <a:xfrm>
            <a:off x="4160990" y="3359825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4</a:t>
            </a:r>
          </a:p>
        </p:txBody>
      </p:sp>
      <p:sp>
        <p:nvSpPr>
          <p:cNvPr id="101" name="Oval 100"/>
          <p:cNvSpPr/>
          <p:nvPr/>
        </p:nvSpPr>
        <p:spPr>
          <a:xfrm>
            <a:off x="4178081" y="3394009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7315964" y="2533294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03" name="Oval 102"/>
          <p:cNvSpPr/>
          <p:nvPr/>
        </p:nvSpPr>
        <p:spPr>
          <a:xfrm>
            <a:off x="7333055" y="2567478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5" y="180900"/>
            <a:ext cx="330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Survey Interim State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933270" y="2425745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U</a:t>
            </a:r>
            <a:r>
              <a:rPr lang="en-CA" sz="1000" dirty="0" smtClean="0"/>
              <a:t>pdate contains all responses</a:t>
            </a:r>
            <a:endParaRPr lang="en-CA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211451" y="4553567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Data Collection</a:t>
            </a:r>
            <a:endParaRPr lang="en-CA" sz="10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28592" y="4763982"/>
            <a:ext cx="2510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 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* Data arising from deliverables development exercises (Strategic Maps, BSC)</a:t>
            </a:r>
            <a:endParaRPr lang="en-CA" sz="1000" dirty="0"/>
          </a:p>
        </p:txBody>
      </p:sp>
      <p:sp>
        <p:nvSpPr>
          <p:cNvPr id="119" name="TextBox 118"/>
          <p:cNvSpPr txBox="1"/>
          <p:nvPr/>
        </p:nvSpPr>
        <p:spPr>
          <a:xfrm>
            <a:off x="10887155" y="403976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0487087" y="4308042"/>
            <a:ext cx="11705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1000" dirty="0" smtClean="0"/>
              <a:t>Interim Options:</a:t>
            </a:r>
          </a:p>
          <a:p>
            <a:pPr algn="ctr"/>
            <a:r>
              <a:rPr lang="en-CA" sz="1000" dirty="0" err="1" smtClean="0"/>
              <a:t>Gcdocs</a:t>
            </a:r>
            <a:endParaRPr lang="en-CA" sz="1000" dirty="0" smtClean="0"/>
          </a:p>
          <a:p>
            <a:pPr algn="ctr"/>
            <a:r>
              <a:rPr lang="en-CA" sz="1000" dirty="0" smtClean="0"/>
              <a:t>“V” Drive</a:t>
            </a:r>
          </a:p>
          <a:p>
            <a:pPr algn="ctr"/>
            <a:r>
              <a:rPr lang="en-CA" sz="1000" dirty="0" smtClean="0"/>
              <a:t>Spare Server space</a:t>
            </a:r>
          </a:p>
          <a:p>
            <a:pPr algn="ctr"/>
            <a:endParaRPr lang="en-CA" sz="1000" dirty="0"/>
          </a:p>
        </p:txBody>
      </p:sp>
      <p:sp>
        <p:nvSpPr>
          <p:cNvPr id="121" name="TextBox 120"/>
          <p:cNvSpPr txBox="1"/>
          <p:nvPr/>
        </p:nvSpPr>
        <p:spPr>
          <a:xfrm>
            <a:off x="8559729" y="872382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72" y="1130043"/>
            <a:ext cx="462350" cy="256861"/>
          </a:xfrm>
          <a:prstGeom prst="rect">
            <a:avLst/>
          </a:prstGeom>
        </p:spPr>
      </p:pic>
      <p:cxnSp>
        <p:nvCxnSpPr>
          <p:cNvPr id="123" name="Straight Arrow Connector 122"/>
          <p:cNvCxnSpPr/>
          <p:nvPr/>
        </p:nvCxnSpPr>
        <p:spPr>
          <a:xfrm flipH="1">
            <a:off x="5346612" y="1258443"/>
            <a:ext cx="3399596" cy="8621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 rot="20739397">
            <a:off x="7649490" y="1227365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125" name="TextBox 124"/>
          <p:cNvSpPr txBox="1"/>
          <p:nvPr/>
        </p:nvSpPr>
        <p:spPr>
          <a:xfrm>
            <a:off x="7894232" y="98042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126" name="Oval 125"/>
          <p:cNvSpPr/>
          <p:nvPr/>
        </p:nvSpPr>
        <p:spPr>
          <a:xfrm>
            <a:off x="7911323" y="101460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617" y="1869763"/>
            <a:ext cx="380512" cy="380512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 rot="20793247">
            <a:off x="6592152" y="1492487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/>
              <a:t>U</a:t>
            </a:r>
            <a:r>
              <a:rPr lang="en-CA" sz="1000" dirty="0" smtClean="0"/>
              <a:t>pdate contains all responses</a:t>
            </a:r>
            <a:endParaRPr lang="en-CA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6128592" y="190520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30" name="Oval 129"/>
          <p:cNvSpPr/>
          <p:nvPr/>
        </p:nvSpPr>
        <p:spPr>
          <a:xfrm>
            <a:off x="6145683" y="193938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666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066" y="2934088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40" y="3633855"/>
            <a:ext cx="803537" cy="12820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2519237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7" y="3325641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873" y="2770873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5" y="2524771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812" y="2796793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512" y="3068969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36436" y="1679124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30066" y="1519910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502" y="1993370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526" y="2247582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464" y="2245006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7" y="3058443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58" y="3330465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9" y="1990910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2416132" y="2257275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Survey invites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224" y="2722345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170632" y="3307098"/>
            <a:ext cx="1203802" cy="206584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7755" y="5471868"/>
            <a:ext cx="453917" cy="474265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101613" y="6027124"/>
            <a:ext cx="8659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Server</a:t>
            </a:r>
            <a:endParaRPr lang="en-CA" sz="1000" dirty="0"/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095" y="4333414"/>
            <a:ext cx="477702" cy="477702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462406" y="3449968"/>
            <a:ext cx="8061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Report and CSV files containing all responses</a:t>
            </a:r>
            <a:endParaRPr lang="en-CA" sz="1000" dirty="0"/>
          </a:p>
        </p:txBody>
      </p: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5139621" cy="1831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728" y="2523787"/>
            <a:ext cx="380512" cy="380512"/>
          </a:xfrm>
          <a:prstGeom prst="rect">
            <a:avLst/>
          </a:prstGeom>
        </p:spPr>
      </p:pic>
      <p:sp>
        <p:nvSpPr>
          <p:cNvPr id="85" name="TextBox 84"/>
          <p:cNvSpPr txBox="1"/>
          <p:nvPr/>
        </p:nvSpPr>
        <p:spPr>
          <a:xfrm>
            <a:off x="1647191" y="3832572"/>
            <a:ext cx="1115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Clicking on the survey invite takes respondent to the </a:t>
            </a:r>
            <a:r>
              <a:rPr lang="en-CA" sz="1000" dirty="0" err="1" smtClean="0"/>
              <a:t>Voxco</a:t>
            </a:r>
            <a:r>
              <a:rPr lang="en-CA" sz="1000" dirty="0" smtClean="0"/>
              <a:t> server where they complete the survey in their browser</a:t>
            </a:r>
            <a:endParaRPr lang="en-CA" sz="1000" dirty="0"/>
          </a:p>
        </p:txBody>
      </p:sp>
      <p:cxnSp>
        <p:nvCxnSpPr>
          <p:cNvPr id="89" name="Straight Arrow Connector 88"/>
          <p:cNvCxnSpPr/>
          <p:nvPr/>
        </p:nvCxnSpPr>
        <p:spPr>
          <a:xfrm flipH="1">
            <a:off x="3666225" y="2532982"/>
            <a:ext cx="1199271" cy="28399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250027" y="741202"/>
            <a:ext cx="228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Survey: </a:t>
            </a:r>
            <a:br>
              <a:rPr lang="en-CA" sz="1000" dirty="0" smtClean="0"/>
            </a:br>
            <a:r>
              <a:rPr lang="en-CA" sz="1000" dirty="0" smtClean="0"/>
              <a:t>      - Create questions </a:t>
            </a:r>
          </a:p>
          <a:p>
            <a:r>
              <a:rPr lang="en-CA" sz="1000" dirty="0" smtClean="0"/>
              <a:t>      - Import drop-down menu values and explanatory notes to the survey’s setup.</a:t>
            </a:r>
            <a:endParaRPr lang="en-CA" sz="1000" dirty="0"/>
          </a:p>
        </p:txBody>
      </p:sp>
      <p:sp>
        <p:nvSpPr>
          <p:cNvPr id="92" name="TextBox 91"/>
          <p:cNvSpPr txBox="1"/>
          <p:nvPr/>
        </p:nvSpPr>
        <p:spPr>
          <a:xfrm>
            <a:off x="10188028" y="3019528"/>
            <a:ext cx="124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Data Warehouse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228881" y="910479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4245972" y="944663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2713637" y="201553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2730728" y="204972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1997371" y="355557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014462" y="3589757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0" name="TextBox 99"/>
          <p:cNvSpPr txBox="1"/>
          <p:nvPr/>
        </p:nvSpPr>
        <p:spPr>
          <a:xfrm>
            <a:off x="4160990" y="3359825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4</a:t>
            </a:r>
          </a:p>
        </p:txBody>
      </p:sp>
      <p:sp>
        <p:nvSpPr>
          <p:cNvPr id="101" name="Oval 100"/>
          <p:cNvSpPr/>
          <p:nvPr/>
        </p:nvSpPr>
        <p:spPr>
          <a:xfrm>
            <a:off x="4178081" y="3394009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7255380" y="216835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5</a:t>
            </a:r>
          </a:p>
        </p:txBody>
      </p:sp>
      <p:sp>
        <p:nvSpPr>
          <p:cNvPr id="103" name="Oval 102"/>
          <p:cNvSpPr/>
          <p:nvPr/>
        </p:nvSpPr>
        <p:spPr>
          <a:xfrm>
            <a:off x="7272471" y="220253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5" y="180900"/>
            <a:ext cx="3003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Survey End State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486116" y="2445346"/>
            <a:ext cx="806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DW update contains all responses</a:t>
            </a:r>
            <a:endParaRPr lang="en-CA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318200" y="4924156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Data Collection</a:t>
            </a:r>
            <a:endParaRPr lang="en-CA" sz="1000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235341" y="5134571"/>
            <a:ext cx="16378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* 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* Data arising from deliverables development exercises (Strategic Maps, BSC)</a:t>
            </a:r>
            <a:endParaRPr lang="en-CA" sz="1000" dirty="0"/>
          </a:p>
        </p:txBody>
      </p:sp>
      <p:cxnSp>
        <p:nvCxnSpPr>
          <p:cNvPr id="109" name="Straight Arrow Connector 108"/>
          <p:cNvCxnSpPr/>
          <p:nvPr/>
        </p:nvCxnSpPr>
        <p:spPr>
          <a:xfrm flipV="1">
            <a:off x="7306645" y="4333414"/>
            <a:ext cx="3102133" cy="604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" name="Picture 1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514" y="4137063"/>
            <a:ext cx="538875" cy="538875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6601258" y="3969418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6488246" y="4572794"/>
            <a:ext cx="8963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>
                <a:solidFill>
                  <a:srgbClr val="FF0000"/>
                </a:solidFill>
              </a:rPr>
              <a:t>Local Analysis</a:t>
            </a:r>
            <a:endParaRPr lang="en-CA" sz="1000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9131127" y="1498097"/>
            <a:ext cx="1365415" cy="2210253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559729" y="872382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272" y="1130043"/>
            <a:ext cx="462350" cy="256861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5346612" y="1258443"/>
            <a:ext cx="3399596" cy="8621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20739397">
            <a:off x="7126983" y="1525104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77" name="TextBox 76"/>
          <p:cNvSpPr txBox="1"/>
          <p:nvPr/>
        </p:nvSpPr>
        <p:spPr>
          <a:xfrm rot="3604479">
            <a:off x="9205887" y="1959786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Financials</a:t>
            </a:r>
            <a:endParaRPr lang="en-CA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9800608" y="2320751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81" name="Oval 80"/>
          <p:cNvSpPr/>
          <p:nvPr/>
        </p:nvSpPr>
        <p:spPr>
          <a:xfrm>
            <a:off x="9817699" y="235493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TextBox 82"/>
          <p:cNvSpPr txBox="1"/>
          <p:nvPr/>
        </p:nvSpPr>
        <p:spPr>
          <a:xfrm>
            <a:off x="7371725" y="1278160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8</a:t>
            </a:r>
            <a:endParaRPr lang="en-CA" sz="1200" dirty="0"/>
          </a:p>
        </p:txBody>
      </p:sp>
      <p:sp>
        <p:nvSpPr>
          <p:cNvPr id="84" name="Oval 83"/>
          <p:cNvSpPr/>
          <p:nvPr/>
        </p:nvSpPr>
        <p:spPr>
          <a:xfrm>
            <a:off x="7388816" y="1312344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092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960" y="2692914"/>
            <a:ext cx="764343" cy="595826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249" y="2657385"/>
            <a:ext cx="221389" cy="15813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836" y="2588764"/>
            <a:ext cx="221389" cy="15813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255" y="2532982"/>
            <a:ext cx="221389" cy="15813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68" y="3442180"/>
            <a:ext cx="248655" cy="248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10" y="4316954"/>
            <a:ext cx="248655" cy="2486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327" y="3710911"/>
            <a:ext cx="248655" cy="2486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19" y="3464809"/>
            <a:ext cx="248655" cy="2486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6" y="3736831"/>
            <a:ext cx="248655" cy="24865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966" y="4009007"/>
            <a:ext cx="248655" cy="2486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27890" y="2619162"/>
            <a:ext cx="1087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Respondents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282" y="1962341"/>
            <a:ext cx="538875" cy="53887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4621128" y="1638089"/>
            <a:ext cx="670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CCDIC</a:t>
            </a:r>
            <a:endParaRPr lang="en-CA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56" y="2933408"/>
            <a:ext cx="248655" cy="2486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80" y="3187620"/>
            <a:ext cx="248655" cy="24865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918" y="3185044"/>
            <a:ext cx="248655" cy="24865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11" y="3998481"/>
            <a:ext cx="248655" cy="24865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911" y="4321778"/>
            <a:ext cx="248655" cy="24865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43" y="2930948"/>
            <a:ext cx="248655" cy="248655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4630066" y="1787388"/>
            <a:ext cx="739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err="1" smtClean="0"/>
              <a:t>Voxco</a:t>
            </a:r>
            <a:r>
              <a:rPr lang="en-CA" sz="1000" dirty="0" smtClean="0"/>
              <a:t> App</a:t>
            </a:r>
            <a:endParaRPr lang="en-CA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10" y="2485429"/>
            <a:ext cx="221389" cy="15813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2" y="2464526"/>
            <a:ext cx="239069" cy="152450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187" y="2422149"/>
            <a:ext cx="221389" cy="15813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127" y="2393936"/>
            <a:ext cx="221389" cy="158135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3545730" y="2009621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Spreadsheet links </a:t>
            </a:r>
          </a:p>
          <a:p>
            <a:pPr algn="ctr"/>
            <a:r>
              <a:rPr lang="en-CA" sz="1000" dirty="0" smtClean="0"/>
              <a:t>sent out by email</a:t>
            </a:r>
            <a:endParaRPr lang="en-CA" sz="1000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886" y="2724008"/>
            <a:ext cx="221389" cy="15813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97" y="2816132"/>
            <a:ext cx="221389" cy="15813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>
            <a:off x="2095593" y="2371909"/>
            <a:ext cx="2588519" cy="6476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19" idx="3"/>
          </p:cNvCxnSpPr>
          <p:nvPr/>
        </p:nvCxnSpPr>
        <p:spPr>
          <a:xfrm>
            <a:off x="5269157" y="2231779"/>
            <a:ext cx="3370641" cy="962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232584" y="3201634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Spreadsheet downloaded</a:t>
            </a:r>
            <a:endParaRPr lang="en-CA" sz="1000" dirty="0"/>
          </a:p>
        </p:txBody>
      </p:sp>
      <p:sp>
        <p:nvSpPr>
          <p:cNvPr id="91" name="TextBox 90"/>
          <p:cNvSpPr txBox="1"/>
          <p:nvPr/>
        </p:nvSpPr>
        <p:spPr>
          <a:xfrm>
            <a:off x="2992335" y="677116"/>
            <a:ext cx="45536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Preparing a Spreadsheet: </a:t>
            </a:r>
            <a:br>
              <a:rPr lang="en-CA" sz="1000" dirty="0" smtClean="0"/>
            </a:br>
            <a:r>
              <a:rPr lang="en-CA" sz="1000" dirty="0" smtClean="0"/>
              <a:t>      - Create questions, create separate sheets for each group </a:t>
            </a:r>
          </a:p>
          <a:p>
            <a:r>
              <a:rPr lang="en-CA" sz="1000" dirty="0" smtClean="0"/>
              <a:t>      - Import drop-down menu values and explanatory notes to another tab in each workbook and link values to appropriate cells</a:t>
            </a:r>
            <a:endParaRPr lang="en-CA" sz="1000" dirty="0"/>
          </a:p>
        </p:txBody>
      </p:sp>
      <p:sp>
        <p:nvSpPr>
          <p:cNvPr id="94" name="TextBox 93"/>
          <p:cNvSpPr txBox="1"/>
          <p:nvPr/>
        </p:nvSpPr>
        <p:spPr>
          <a:xfrm>
            <a:off x="4943495" y="1398289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1</a:t>
            </a:r>
            <a:endParaRPr lang="en-CA" sz="1200" dirty="0"/>
          </a:p>
        </p:txBody>
      </p:sp>
      <p:sp>
        <p:nvSpPr>
          <p:cNvPr id="95" name="Oval 94"/>
          <p:cNvSpPr/>
          <p:nvPr/>
        </p:nvSpPr>
        <p:spPr>
          <a:xfrm>
            <a:off x="4953661" y="1432438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TextBox 95"/>
          <p:cNvSpPr txBox="1"/>
          <p:nvPr/>
        </p:nvSpPr>
        <p:spPr>
          <a:xfrm>
            <a:off x="4033577" y="177905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2</a:t>
            </a:r>
          </a:p>
        </p:txBody>
      </p:sp>
      <p:sp>
        <p:nvSpPr>
          <p:cNvPr id="97" name="Oval 96"/>
          <p:cNvSpPr/>
          <p:nvPr/>
        </p:nvSpPr>
        <p:spPr>
          <a:xfrm>
            <a:off x="4050668" y="1813242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TextBox 97"/>
          <p:cNvSpPr txBox="1"/>
          <p:nvPr/>
        </p:nvSpPr>
        <p:spPr>
          <a:xfrm>
            <a:off x="2011851" y="324812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3</a:t>
            </a:r>
          </a:p>
        </p:txBody>
      </p:sp>
      <p:sp>
        <p:nvSpPr>
          <p:cNvPr id="99" name="Oval 98"/>
          <p:cNvSpPr/>
          <p:nvPr/>
        </p:nvSpPr>
        <p:spPr>
          <a:xfrm>
            <a:off x="2028942" y="3282312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2" name="TextBox 101"/>
          <p:cNvSpPr txBox="1"/>
          <p:nvPr/>
        </p:nvSpPr>
        <p:spPr>
          <a:xfrm>
            <a:off x="6881911" y="2425876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8</a:t>
            </a:r>
          </a:p>
        </p:txBody>
      </p:sp>
      <p:sp>
        <p:nvSpPr>
          <p:cNvPr id="103" name="Oval 102"/>
          <p:cNvSpPr/>
          <p:nvPr/>
        </p:nvSpPr>
        <p:spPr>
          <a:xfrm>
            <a:off x="6899002" y="246006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4" name="TextBox 103"/>
          <p:cNvSpPr txBox="1"/>
          <p:nvPr/>
        </p:nvSpPr>
        <p:spPr>
          <a:xfrm>
            <a:off x="294706" y="180900"/>
            <a:ext cx="2585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: Spreadsheet</a:t>
            </a:r>
            <a:endParaRPr lang="en-C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55010" y="4073191"/>
            <a:ext cx="9323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Spreadsheet completed / saved</a:t>
            </a:r>
            <a:endParaRPr lang="en-CA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2028942" y="4160438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4</a:t>
            </a:r>
            <a:endParaRPr lang="en-CA" sz="1200" dirty="0"/>
          </a:p>
        </p:txBody>
      </p:sp>
      <p:sp>
        <p:nvSpPr>
          <p:cNvPr id="56" name="Oval 55"/>
          <p:cNvSpPr/>
          <p:nvPr/>
        </p:nvSpPr>
        <p:spPr>
          <a:xfrm>
            <a:off x="2055089" y="418306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3574672" y="3526061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Spreadsheet returned</a:t>
            </a:r>
            <a:endParaRPr lang="en-CA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3450716" y="3410917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5</a:t>
            </a:r>
            <a:endParaRPr lang="en-CA" sz="1200" dirty="0"/>
          </a:p>
        </p:txBody>
      </p:sp>
      <p:sp>
        <p:nvSpPr>
          <p:cNvPr id="72" name="Oval 71"/>
          <p:cNvSpPr/>
          <p:nvPr/>
        </p:nvSpPr>
        <p:spPr>
          <a:xfrm>
            <a:off x="3459261" y="3445101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040518" y="2588765"/>
            <a:ext cx="2653808" cy="15445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379611" y="2669784"/>
            <a:ext cx="10010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Data collated in Access DBS or another tool.</a:t>
            </a:r>
            <a:endParaRPr lang="en-CA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4800288" y="2418462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6</a:t>
            </a:r>
            <a:endParaRPr lang="en-CA" sz="1200" dirty="0"/>
          </a:p>
        </p:txBody>
      </p:sp>
      <p:sp>
        <p:nvSpPr>
          <p:cNvPr id="77" name="Oval 76"/>
          <p:cNvSpPr/>
          <p:nvPr/>
        </p:nvSpPr>
        <p:spPr>
          <a:xfrm>
            <a:off x="4831648" y="2452410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TextBox 80"/>
          <p:cNvSpPr txBox="1"/>
          <p:nvPr/>
        </p:nvSpPr>
        <p:spPr>
          <a:xfrm>
            <a:off x="4865470" y="4070733"/>
            <a:ext cx="12715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dirty="0" smtClean="0"/>
              <a:t>Local Data Collection</a:t>
            </a:r>
            <a:endParaRPr lang="en-CA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4234305" y="4309882"/>
            <a:ext cx="30421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/>
              <a:t>Saved versions of input sheets to PMR, BOP </a:t>
            </a:r>
            <a:r>
              <a:rPr lang="en-CA" sz="1000" dirty="0" err="1" smtClean="0"/>
              <a:t>etc</a:t>
            </a:r>
            <a:endParaRPr lang="en-CA" sz="1000" dirty="0" smtClean="0"/>
          </a:p>
          <a:p>
            <a:r>
              <a:rPr lang="en-CA" sz="1000" dirty="0" smtClean="0"/>
              <a:t>Data arising from deliverables development exercises (Strategic Maps, BSC)</a:t>
            </a:r>
            <a:endParaRPr lang="en-CA" sz="1000" dirty="0"/>
          </a:p>
        </p:txBody>
      </p:sp>
      <p:sp>
        <p:nvSpPr>
          <p:cNvPr id="86" name="TextBox 85"/>
          <p:cNvSpPr txBox="1"/>
          <p:nvPr/>
        </p:nvSpPr>
        <p:spPr>
          <a:xfrm>
            <a:off x="5128201" y="2372740"/>
            <a:ext cx="9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Create Reports</a:t>
            </a:r>
            <a:endParaRPr lang="en-CA" sz="1000" dirty="0"/>
          </a:p>
        </p:txBody>
      </p:sp>
      <p:sp>
        <p:nvSpPr>
          <p:cNvPr id="87" name="Oval 86"/>
          <p:cNvSpPr/>
          <p:nvPr/>
        </p:nvSpPr>
        <p:spPr>
          <a:xfrm>
            <a:off x="5165731" y="2399275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TextBox 87"/>
          <p:cNvSpPr txBox="1"/>
          <p:nvPr/>
        </p:nvSpPr>
        <p:spPr>
          <a:xfrm>
            <a:off x="5141255" y="2360003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/>
              <a:t>7</a:t>
            </a:r>
            <a:endParaRPr lang="en-CA" sz="1200" dirty="0"/>
          </a:p>
        </p:txBody>
      </p:sp>
      <p:sp>
        <p:nvSpPr>
          <p:cNvPr id="90" name="TextBox 89"/>
          <p:cNvSpPr txBox="1"/>
          <p:nvPr/>
        </p:nvSpPr>
        <p:spPr>
          <a:xfrm>
            <a:off x="6957223" y="2367968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Send Reports</a:t>
            </a:r>
            <a:endParaRPr lang="en-CA" sz="1000" dirty="0"/>
          </a:p>
        </p:txBody>
      </p:sp>
      <p:sp>
        <p:nvSpPr>
          <p:cNvPr id="93" name="TextBox 92"/>
          <p:cNvSpPr txBox="1"/>
          <p:nvPr/>
        </p:nvSpPr>
        <p:spPr>
          <a:xfrm>
            <a:off x="8682528" y="3202202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DGO, Divisions</a:t>
            </a:r>
            <a:endParaRPr lang="en-CA" sz="1000" dirty="0"/>
          </a:p>
        </p:txBody>
      </p:sp>
      <p:sp>
        <p:nvSpPr>
          <p:cNvPr id="21" name="Oval 20"/>
          <p:cNvSpPr/>
          <p:nvPr/>
        </p:nvSpPr>
        <p:spPr>
          <a:xfrm>
            <a:off x="8639798" y="3019528"/>
            <a:ext cx="854580" cy="8157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5" name="Straight Arrow Connector 104"/>
          <p:cNvCxnSpPr/>
          <p:nvPr/>
        </p:nvCxnSpPr>
        <p:spPr>
          <a:xfrm flipV="1">
            <a:off x="5315327" y="1082847"/>
            <a:ext cx="3671644" cy="958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8823715" y="774135"/>
            <a:ext cx="8061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200" dirty="0" smtClean="0">
                <a:solidFill>
                  <a:srgbClr val="FF0000"/>
                </a:solidFill>
              </a:rPr>
              <a:t>OFCO</a:t>
            </a:r>
          </a:p>
          <a:p>
            <a:pPr algn="ctr"/>
            <a:endParaRPr lang="en-CA" sz="1000" dirty="0"/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258" y="1031796"/>
            <a:ext cx="462350" cy="256861"/>
          </a:xfrm>
          <a:prstGeom prst="rect">
            <a:avLst/>
          </a:prstGeom>
        </p:spPr>
      </p:pic>
      <p:cxnSp>
        <p:nvCxnSpPr>
          <p:cNvPr id="108" name="Straight Arrow Connector 107"/>
          <p:cNvCxnSpPr/>
          <p:nvPr/>
        </p:nvCxnSpPr>
        <p:spPr>
          <a:xfrm flipH="1">
            <a:off x="5297207" y="1211651"/>
            <a:ext cx="3689764" cy="9516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 rot="20739397">
            <a:off x="6442950" y="1771985"/>
            <a:ext cx="806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MVR report cycle</a:t>
            </a:r>
            <a:endParaRPr lang="en-CA" sz="1000" dirty="0"/>
          </a:p>
        </p:txBody>
      </p:sp>
      <p:sp>
        <p:nvSpPr>
          <p:cNvPr id="110" name="TextBox 109"/>
          <p:cNvSpPr txBox="1"/>
          <p:nvPr/>
        </p:nvSpPr>
        <p:spPr>
          <a:xfrm rot="20739397">
            <a:off x="6835250" y="1286699"/>
            <a:ext cx="806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Financials</a:t>
            </a:r>
            <a:endParaRPr lang="en-CA" sz="10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564434" y="1663877"/>
            <a:ext cx="42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/>
              <a:t>8</a:t>
            </a:r>
          </a:p>
        </p:txBody>
      </p:sp>
      <p:sp>
        <p:nvSpPr>
          <p:cNvPr id="112" name="Oval 111"/>
          <p:cNvSpPr/>
          <p:nvPr/>
        </p:nvSpPr>
        <p:spPr>
          <a:xfrm>
            <a:off x="5581525" y="1698061"/>
            <a:ext cx="213645" cy="21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TextBox 112"/>
          <p:cNvSpPr txBox="1"/>
          <p:nvPr/>
        </p:nvSpPr>
        <p:spPr>
          <a:xfrm rot="20643892">
            <a:off x="5609920" y="1491350"/>
            <a:ext cx="787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 smtClean="0"/>
              <a:t>Send Reports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325586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464</Words>
  <Application>Microsoft Office PowerPoint</Application>
  <PresentationFormat>Widescreen</PresentationFormat>
  <Paragraphs>96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Taylor</dc:creator>
  <cp:lastModifiedBy>William Taylor</cp:lastModifiedBy>
  <cp:revision>24</cp:revision>
  <dcterms:created xsi:type="dcterms:W3CDTF">2019-11-28T20:49:22Z</dcterms:created>
  <dcterms:modified xsi:type="dcterms:W3CDTF">2020-03-26T02:45:33Z</dcterms:modified>
</cp:coreProperties>
</file>