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66D9-9019-4DBA-A12E-BAA5E4906F96}" type="datetimeFigureOut">
              <a:rPr lang="en-CA" smtClean="0"/>
              <a:t>2020-03-25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CDE0-53F3-4F06-B496-9F351C9702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463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66D9-9019-4DBA-A12E-BAA5E4906F96}" type="datetimeFigureOut">
              <a:rPr lang="en-CA" smtClean="0"/>
              <a:t>2020-03-25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CDE0-53F3-4F06-B496-9F351C9702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729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66D9-9019-4DBA-A12E-BAA5E4906F96}" type="datetimeFigureOut">
              <a:rPr lang="en-CA" smtClean="0"/>
              <a:t>2020-03-25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CDE0-53F3-4F06-B496-9F351C9702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746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66D9-9019-4DBA-A12E-BAA5E4906F96}" type="datetimeFigureOut">
              <a:rPr lang="en-CA" smtClean="0"/>
              <a:t>2020-03-25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CDE0-53F3-4F06-B496-9F351C9702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4266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66D9-9019-4DBA-A12E-BAA5E4906F96}" type="datetimeFigureOut">
              <a:rPr lang="en-CA" smtClean="0"/>
              <a:t>2020-03-25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CDE0-53F3-4F06-B496-9F351C9702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9646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66D9-9019-4DBA-A12E-BAA5E4906F96}" type="datetimeFigureOut">
              <a:rPr lang="en-CA" smtClean="0"/>
              <a:t>2020-03-25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CDE0-53F3-4F06-B496-9F351C9702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77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66D9-9019-4DBA-A12E-BAA5E4906F96}" type="datetimeFigureOut">
              <a:rPr lang="en-CA" smtClean="0"/>
              <a:t>2020-03-25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CDE0-53F3-4F06-B496-9F351C9702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942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66D9-9019-4DBA-A12E-BAA5E4906F96}" type="datetimeFigureOut">
              <a:rPr lang="en-CA" smtClean="0"/>
              <a:t>2020-03-25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CDE0-53F3-4F06-B496-9F351C9702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403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66D9-9019-4DBA-A12E-BAA5E4906F96}" type="datetimeFigureOut">
              <a:rPr lang="en-CA" smtClean="0"/>
              <a:t>2020-03-25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CDE0-53F3-4F06-B496-9F351C9702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19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66D9-9019-4DBA-A12E-BAA5E4906F96}" type="datetimeFigureOut">
              <a:rPr lang="en-CA" smtClean="0"/>
              <a:t>2020-03-25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CDE0-53F3-4F06-B496-9F351C9702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9200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66D9-9019-4DBA-A12E-BAA5E4906F96}" type="datetimeFigureOut">
              <a:rPr lang="en-CA" smtClean="0"/>
              <a:t>2020-03-25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CDE0-53F3-4F06-B496-9F351C9702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903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D66D9-9019-4DBA-A12E-BAA5E4906F96}" type="datetimeFigureOut">
              <a:rPr lang="en-CA" smtClean="0"/>
              <a:t>2020-03-25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2CDE0-53F3-4F06-B496-9F351C9702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993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9.jp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6763" y="310550"/>
            <a:ext cx="2966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smtClean="0"/>
              <a:t>Survey Assessment</a:t>
            </a:r>
            <a:endParaRPr lang="en-CA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061713" y="1820174"/>
            <a:ext cx="89110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Surveys raise the bar with respect to user experience over spreadsheets, however, they require the support of a database back office response gathering and reporting system or the cost of contracting out that support.</a:t>
            </a:r>
          </a:p>
          <a:p>
            <a:endParaRPr lang="en-CA" dirty="0"/>
          </a:p>
          <a:p>
            <a:r>
              <a:rPr lang="en-CA" dirty="0" smtClean="0"/>
              <a:t>The spreadsheet model is the core of the business tools at PHAC. </a:t>
            </a:r>
            <a:br>
              <a:rPr lang="en-CA" dirty="0" smtClean="0"/>
            </a:br>
            <a:r>
              <a:rPr lang="en-CA" dirty="0" smtClean="0"/>
              <a:t>Improvements are required.  The following configurations are too busy and the supporting processes can be streamlined.</a:t>
            </a:r>
          </a:p>
          <a:p>
            <a:endParaRPr lang="en-CA" dirty="0"/>
          </a:p>
          <a:p>
            <a:r>
              <a:rPr lang="en-CA" dirty="0" smtClean="0"/>
              <a:t>If the current data gathering paradigm did not use email, had reasonable full page forms with navigation and decoupled or de-synchronized their data gathering, that might be the best solution.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1464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8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066" y="2934088"/>
            <a:ext cx="764343" cy="595826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249" y="2657385"/>
            <a:ext cx="221389" cy="158135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836" y="2588764"/>
            <a:ext cx="221389" cy="158135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255" y="2532982"/>
            <a:ext cx="221389" cy="15813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457" y="2519237"/>
            <a:ext cx="248655" cy="2486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957" y="3325641"/>
            <a:ext cx="248655" cy="24865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873" y="2770873"/>
            <a:ext cx="248655" cy="2486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265" y="2524771"/>
            <a:ext cx="248655" cy="24865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812" y="2796793"/>
            <a:ext cx="248655" cy="24865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512" y="3068969"/>
            <a:ext cx="248655" cy="24865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036436" y="1679124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Respondents</a:t>
            </a:r>
            <a:endParaRPr lang="en-CA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282" y="1962341"/>
            <a:ext cx="538875" cy="53887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630066" y="151991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CCDIC</a:t>
            </a:r>
            <a:endParaRPr lang="en-CA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502" y="1993370"/>
            <a:ext cx="248655" cy="248655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526" y="2247582"/>
            <a:ext cx="248655" cy="24865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464" y="2245006"/>
            <a:ext cx="248655" cy="248655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457" y="3058443"/>
            <a:ext cx="248655" cy="248655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458" y="3330465"/>
            <a:ext cx="248655" cy="248655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989" y="1990910"/>
            <a:ext cx="248655" cy="248655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4630066" y="1787388"/>
            <a:ext cx="7393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dirty="0" err="1" smtClean="0"/>
              <a:t>Voxco</a:t>
            </a:r>
            <a:r>
              <a:rPr lang="en-CA" sz="1000" dirty="0" smtClean="0"/>
              <a:t> App</a:t>
            </a:r>
            <a:endParaRPr lang="en-CA" sz="1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610" y="2485429"/>
            <a:ext cx="221389" cy="158135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812" y="2464526"/>
            <a:ext cx="239069" cy="152450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187" y="2422149"/>
            <a:ext cx="221389" cy="158135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127" y="2393936"/>
            <a:ext cx="221389" cy="158135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2416132" y="2257275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dirty="0" smtClean="0"/>
              <a:t>Survey invites </a:t>
            </a:r>
          </a:p>
          <a:p>
            <a:pPr algn="ctr"/>
            <a:r>
              <a:rPr lang="en-CA" sz="1000" dirty="0" smtClean="0"/>
              <a:t>sent out by email</a:t>
            </a:r>
            <a:endParaRPr lang="en-CA" sz="1000" dirty="0"/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224" y="2722345"/>
            <a:ext cx="221389" cy="158135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97" y="2816132"/>
            <a:ext cx="221389" cy="158135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 flipH="1">
            <a:off x="2095593" y="2371909"/>
            <a:ext cx="2588519" cy="6476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2170632" y="3307098"/>
            <a:ext cx="1203802" cy="206584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Picture 6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97755" y="5471868"/>
            <a:ext cx="453917" cy="474265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3101613" y="6027124"/>
            <a:ext cx="8659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dirty="0" err="1" smtClean="0"/>
              <a:t>Voxco</a:t>
            </a:r>
            <a:r>
              <a:rPr lang="en-CA" sz="1000" dirty="0" smtClean="0"/>
              <a:t> Server</a:t>
            </a:r>
            <a:endParaRPr lang="en-CA" sz="1000" dirty="0"/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7095" y="4333414"/>
            <a:ext cx="477702" cy="477702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4462406" y="3449968"/>
            <a:ext cx="8061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 smtClean="0"/>
              <a:t>Report and CSV files containing all responses</a:t>
            </a:r>
            <a:endParaRPr lang="en-CA" sz="1000" dirty="0"/>
          </a:p>
        </p:txBody>
      </p:sp>
      <p:cxnSp>
        <p:nvCxnSpPr>
          <p:cNvPr id="78" name="Straight Arrow Connector 77"/>
          <p:cNvCxnSpPr>
            <a:stCxn id="19" idx="3"/>
          </p:cNvCxnSpPr>
          <p:nvPr/>
        </p:nvCxnSpPr>
        <p:spPr>
          <a:xfrm>
            <a:off x="5269157" y="2231779"/>
            <a:ext cx="5139621" cy="1831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9" name="Picture 7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110" y="2429781"/>
            <a:ext cx="380512" cy="380512"/>
          </a:xfrm>
          <a:prstGeom prst="rect">
            <a:avLst/>
          </a:prstGeom>
        </p:spPr>
      </p:pic>
      <p:sp>
        <p:nvSpPr>
          <p:cNvPr id="85" name="TextBox 84"/>
          <p:cNvSpPr txBox="1"/>
          <p:nvPr/>
        </p:nvSpPr>
        <p:spPr>
          <a:xfrm>
            <a:off x="1835199" y="4251322"/>
            <a:ext cx="11151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 smtClean="0"/>
              <a:t>Clicking on the survey invite takes respondent to the </a:t>
            </a:r>
            <a:r>
              <a:rPr lang="en-CA" sz="1000" dirty="0" err="1" smtClean="0"/>
              <a:t>Voxco</a:t>
            </a:r>
            <a:r>
              <a:rPr lang="en-CA" sz="1000" dirty="0" smtClean="0"/>
              <a:t> server where they complete the survey in their browser</a:t>
            </a:r>
            <a:endParaRPr lang="en-CA" sz="1000" dirty="0"/>
          </a:p>
        </p:txBody>
      </p:sp>
      <p:cxnSp>
        <p:nvCxnSpPr>
          <p:cNvPr id="89" name="Straight Arrow Connector 88"/>
          <p:cNvCxnSpPr/>
          <p:nvPr/>
        </p:nvCxnSpPr>
        <p:spPr>
          <a:xfrm flipH="1">
            <a:off x="3666225" y="2532982"/>
            <a:ext cx="1199271" cy="28399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4250027" y="741202"/>
            <a:ext cx="2288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 smtClean="0"/>
              <a:t>Preparing a Survey: </a:t>
            </a:r>
            <a:br>
              <a:rPr lang="en-CA" sz="1000" dirty="0" smtClean="0"/>
            </a:br>
            <a:r>
              <a:rPr lang="en-CA" sz="1000" dirty="0" smtClean="0"/>
              <a:t>      - Create questions </a:t>
            </a:r>
          </a:p>
          <a:p>
            <a:r>
              <a:rPr lang="en-CA" sz="1000" dirty="0" smtClean="0"/>
              <a:t>      - Import drop-down menu values and explanatory notes to the survey’s setup.</a:t>
            </a:r>
            <a:endParaRPr lang="en-CA" sz="1000" dirty="0"/>
          </a:p>
        </p:txBody>
      </p:sp>
      <p:sp>
        <p:nvSpPr>
          <p:cNvPr id="92" name="TextBox 91"/>
          <p:cNvSpPr txBox="1"/>
          <p:nvPr/>
        </p:nvSpPr>
        <p:spPr>
          <a:xfrm>
            <a:off x="10408778" y="3546842"/>
            <a:ext cx="1248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Storage Resource</a:t>
            </a:r>
            <a:endParaRPr lang="en-CA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665862" y="801023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1</a:t>
            </a:r>
            <a:endParaRPr lang="en-CA" sz="1200" dirty="0"/>
          </a:p>
        </p:txBody>
      </p:sp>
      <p:sp>
        <p:nvSpPr>
          <p:cNvPr id="95" name="Oval 94"/>
          <p:cNvSpPr/>
          <p:nvPr/>
        </p:nvSpPr>
        <p:spPr>
          <a:xfrm>
            <a:off x="5682953" y="835207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6" name="TextBox 95"/>
          <p:cNvSpPr txBox="1"/>
          <p:nvPr/>
        </p:nvSpPr>
        <p:spPr>
          <a:xfrm>
            <a:off x="2713637" y="2015536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2</a:t>
            </a:r>
          </a:p>
        </p:txBody>
      </p:sp>
      <p:sp>
        <p:nvSpPr>
          <p:cNvPr id="97" name="Oval 96"/>
          <p:cNvSpPr/>
          <p:nvPr/>
        </p:nvSpPr>
        <p:spPr>
          <a:xfrm>
            <a:off x="2730728" y="2049720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8" name="TextBox 97"/>
          <p:cNvSpPr txBox="1"/>
          <p:nvPr/>
        </p:nvSpPr>
        <p:spPr>
          <a:xfrm>
            <a:off x="2185379" y="3974323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3</a:t>
            </a:r>
          </a:p>
        </p:txBody>
      </p:sp>
      <p:sp>
        <p:nvSpPr>
          <p:cNvPr id="99" name="Oval 98"/>
          <p:cNvSpPr/>
          <p:nvPr/>
        </p:nvSpPr>
        <p:spPr>
          <a:xfrm>
            <a:off x="2202470" y="4008507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0" name="TextBox 99"/>
          <p:cNvSpPr txBox="1"/>
          <p:nvPr/>
        </p:nvSpPr>
        <p:spPr>
          <a:xfrm>
            <a:off x="4160990" y="3359825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4</a:t>
            </a:r>
          </a:p>
        </p:txBody>
      </p:sp>
      <p:sp>
        <p:nvSpPr>
          <p:cNvPr id="101" name="Oval 100"/>
          <p:cNvSpPr/>
          <p:nvPr/>
        </p:nvSpPr>
        <p:spPr>
          <a:xfrm>
            <a:off x="4178081" y="3394009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2" name="TextBox 101"/>
          <p:cNvSpPr txBox="1"/>
          <p:nvPr/>
        </p:nvSpPr>
        <p:spPr>
          <a:xfrm>
            <a:off x="7315964" y="2533294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5</a:t>
            </a:r>
          </a:p>
        </p:txBody>
      </p:sp>
      <p:sp>
        <p:nvSpPr>
          <p:cNvPr id="103" name="Oval 102"/>
          <p:cNvSpPr/>
          <p:nvPr/>
        </p:nvSpPr>
        <p:spPr>
          <a:xfrm>
            <a:off x="7333055" y="2567478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4" name="TextBox 103"/>
          <p:cNvSpPr txBox="1"/>
          <p:nvPr/>
        </p:nvSpPr>
        <p:spPr>
          <a:xfrm>
            <a:off x="294705" y="180900"/>
            <a:ext cx="3303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Data Collection : Survey Interim State</a:t>
            </a:r>
            <a:endParaRPr lang="en-C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7933270" y="2425745"/>
            <a:ext cx="8061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/>
              <a:t>U</a:t>
            </a:r>
            <a:r>
              <a:rPr lang="en-CA" sz="1000" dirty="0" smtClean="0"/>
              <a:t>pdate contains all responses</a:t>
            </a:r>
            <a:endParaRPr lang="en-CA" sz="1000" dirty="0"/>
          </a:p>
        </p:txBody>
      </p:sp>
      <p:sp>
        <p:nvSpPr>
          <p:cNvPr id="106" name="TextBox 105"/>
          <p:cNvSpPr txBox="1"/>
          <p:nvPr/>
        </p:nvSpPr>
        <p:spPr>
          <a:xfrm>
            <a:off x="6211451" y="4553567"/>
            <a:ext cx="12715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dirty="0" smtClean="0">
                <a:solidFill>
                  <a:srgbClr val="FF0000"/>
                </a:solidFill>
              </a:rPr>
              <a:t>Local Data Collection</a:t>
            </a:r>
            <a:endParaRPr lang="en-CA" sz="1000" dirty="0">
              <a:solidFill>
                <a:srgbClr val="FF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128592" y="4763982"/>
            <a:ext cx="2510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 smtClean="0"/>
              <a:t>* Saved versions of input sheets to PMR, BOP </a:t>
            </a:r>
            <a:r>
              <a:rPr lang="en-CA" sz="1000" dirty="0" err="1" smtClean="0"/>
              <a:t>etc</a:t>
            </a:r>
            <a:endParaRPr lang="en-CA" sz="1000" dirty="0" smtClean="0"/>
          </a:p>
          <a:p>
            <a:r>
              <a:rPr lang="en-CA" sz="1000" dirty="0" smtClean="0"/>
              <a:t>* Data arising from deliverables development exercises (Strategic Maps, BSC)</a:t>
            </a:r>
            <a:endParaRPr lang="en-CA" sz="1000" dirty="0"/>
          </a:p>
        </p:txBody>
      </p:sp>
      <p:sp>
        <p:nvSpPr>
          <p:cNvPr id="119" name="TextBox 118"/>
          <p:cNvSpPr txBox="1"/>
          <p:nvPr/>
        </p:nvSpPr>
        <p:spPr>
          <a:xfrm>
            <a:off x="10887155" y="4039768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?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0487087" y="4308042"/>
            <a:ext cx="117051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000" dirty="0" smtClean="0"/>
              <a:t>Interim Options:</a:t>
            </a:r>
          </a:p>
          <a:p>
            <a:pPr algn="ctr"/>
            <a:r>
              <a:rPr lang="en-CA" sz="1000" dirty="0" err="1" smtClean="0"/>
              <a:t>Gcdocs</a:t>
            </a:r>
            <a:endParaRPr lang="en-CA" sz="1000" dirty="0" smtClean="0"/>
          </a:p>
          <a:p>
            <a:pPr algn="ctr"/>
            <a:r>
              <a:rPr lang="en-CA" sz="1000" dirty="0" smtClean="0"/>
              <a:t>“V” Drive</a:t>
            </a:r>
          </a:p>
          <a:p>
            <a:pPr algn="ctr"/>
            <a:r>
              <a:rPr lang="en-CA" sz="1000" dirty="0" smtClean="0"/>
              <a:t>Spare Server space</a:t>
            </a:r>
          </a:p>
          <a:p>
            <a:pPr algn="ctr"/>
            <a:endParaRPr lang="en-CA" sz="1000" dirty="0"/>
          </a:p>
        </p:txBody>
      </p:sp>
      <p:sp>
        <p:nvSpPr>
          <p:cNvPr id="121" name="TextBox 120"/>
          <p:cNvSpPr txBox="1"/>
          <p:nvPr/>
        </p:nvSpPr>
        <p:spPr>
          <a:xfrm>
            <a:off x="8559729" y="872382"/>
            <a:ext cx="8061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dirty="0" smtClean="0">
                <a:solidFill>
                  <a:srgbClr val="FF0000"/>
                </a:solidFill>
              </a:rPr>
              <a:t>OFCO</a:t>
            </a:r>
          </a:p>
          <a:p>
            <a:pPr algn="ctr"/>
            <a:endParaRPr lang="en-CA" sz="1000" dirty="0"/>
          </a:p>
        </p:txBody>
      </p:sp>
      <p:pic>
        <p:nvPicPr>
          <p:cNvPr id="122" name="Picture 12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3272" y="1130043"/>
            <a:ext cx="462350" cy="256861"/>
          </a:xfrm>
          <a:prstGeom prst="rect">
            <a:avLst/>
          </a:prstGeom>
        </p:spPr>
      </p:pic>
      <p:cxnSp>
        <p:nvCxnSpPr>
          <p:cNvPr id="123" name="Straight Arrow Connector 122"/>
          <p:cNvCxnSpPr/>
          <p:nvPr/>
        </p:nvCxnSpPr>
        <p:spPr>
          <a:xfrm flipH="1">
            <a:off x="5346612" y="1258443"/>
            <a:ext cx="3399596" cy="86214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 rot="20739397">
            <a:off x="7649490" y="1227365"/>
            <a:ext cx="806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 smtClean="0"/>
              <a:t>MVR report cycle</a:t>
            </a:r>
            <a:endParaRPr lang="en-CA" sz="1000" dirty="0"/>
          </a:p>
        </p:txBody>
      </p:sp>
      <p:sp>
        <p:nvSpPr>
          <p:cNvPr id="125" name="TextBox 124"/>
          <p:cNvSpPr txBox="1"/>
          <p:nvPr/>
        </p:nvSpPr>
        <p:spPr>
          <a:xfrm>
            <a:off x="7894232" y="980421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6</a:t>
            </a:r>
            <a:endParaRPr lang="en-CA" sz="1200" dirty="0"/>
          </a:p>
        </p:txBody>
      </p:sp>
      <p:sp>
        <p:nvSpPr>
          <p:cNvPr id="126" name="Oval 125"/>
          <p:cNvSpPr/>
          <p:nvPr/>
        </p:nvSpPr>
        <p:spPr>
          <a:xfrm>
            <a:off x="7911323" y="1014605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27" name="Picture 1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617" y="1869763"/>
            <a:ext cx="380512" cy="380512"/>
          </a:xfrm>
          <a:prstGeom prst="rect">
            <a:avLst/>
          </a:prstGeom>
        </p:spPr>
      </p:pic>
      <p:sp>
        <p:nvSpPr>
          <p:cNvPr id="128" name="TextBox 127"/>
          <p:cNvSpPr txBox="1"/>
          <p:nvPr/>
        </p:nvSpPr>
        <p:spPr>
          <a:xfrm rot="20793247">
            <a:off x="6592152" y="1492487"/>
            <a:ext cx="8061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/>
              <a:t>U</a:t>
            </a:r>
            <a:r>
              <a:rPr lang="en-CA" sz="1000" dirty="0" smtClean="0"/>
              <a:t>pdate contains all responses</a:t>
            </a:r>
            <a:endParaRPr lang="en-CA" sz="1000" dirty="0"/>
          </a:p>
        </p:txBody>
      </p:sp>
      <p:sp>
        <p:nvSpPr>
          <p:cNvPr id="129" name="TextBox 128"/>
          <p:cNvSpPr txBox="1"/>
          <p:nvPr/>
        </p:nvSpPr>
        <p:spPr>
          <a:xfrm>
            <a:off x="6128592" y="1905201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5</a:t>
            </a:r>
          </a:p>
        </p:txBody>
      </p:sp>
      <p:sp>
        <p:nvSpPr>
          <p:cNvPr id="130" name="Oval 129"/>
          <p:cNvSpPr/>
          <p:nvPr/>
        </p:nvSpPr>
        <p:spPr>
          <a:xfrm>
            <a:off x="6145683" y="1939385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6669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8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066" y="2934088"/>
            <a:ext cx="764343" cy="595826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249" y="2657385"/>
            <a:ext cx="221389" cy="158135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836" y="2588764"/>
            <a:ext cx="221389" cy="158135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255" y="2532982"/>
            <a:ext cx="221389" cy="1581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6540" y="3633855"/>
            <a:ext cx="803537" cy="12820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457" y="2519237"/>
            <a:ext cx="248655" cy="2486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957" y="3325641"/>
            <a:ext cx="248655" cy="24865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873" y="2770873"/>
            <a:ext cx="248655" cy="2486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265" y="2524771"/>
            <a:ext cx="248655" cy="24865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812" y="2796793"/>
            <a:ext cx="248655" cy="24865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512" y="3068969"/>
            <a:ext cx="248655" cy="24865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036436" y="1679124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Respondents</a:t>
            </a:r>
            <a:endParaRPr lang="en-CA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282" y="1962341"/>
            <a:ext cx="538875" cy="53887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630066" y="151991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CCDIC</a:t>
            </a:r>
            <a:endParaRPr lang="en-CA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502" y="1993370"/>
            <a:ext cx="248655" cy="248655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526" y="2247582"/>
            <a:ext cx="248655" cy="24865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464" y="2245006"/>
            <a:ext cx="248655" cy="248655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457" y="3058443"/>
            <a:ext cx="248655" cy="248655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458" y="3330465"/>
            <a:ext cx="248655" cy="248655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989" y="1990910"/>
            <a:ext cx="248655" cy="248655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4630066" y="1787388"/>
            <a:ext cx="7393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dirty="0" err="1" smtClean="0"/>
              <a:t>Voxco</a:t>
            </a:r>
            <a:r>
              <a:rPr lang="en-CA" sz="1000" dirty="0" smtClean="0"/>
              <a:t> App</a:t>
            </a:r>
            <a:endParaRPr lang="en-CA" sz="1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610" y="2485429"/>
            <a:ext cx="221389" cy="158135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812" y="2464526"/>
            <a:ext cx="239069" cy="152450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187" y="2422149"/>
            <a:ext cx="221389" cy="158135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127" y="2393936"/>
            <a:ext cx="221389" cy="158135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2416132" y="2257275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dirty="0" smtClean="0"/>
              <a:t>Survey invites </a:t>
            </a:r>
          </a:p>
          <a:p>
            <a:pPr algn="ctr"/>
            <a:r>
              <a:rPr lang="en-CA" sz="1000" dirty="0" smtClean="0"/>
              <a:t>sent out by email</a:t>
            </a:r>
            <a:endParaRPr lang="en-CA" sz="1000" dirty="0"/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224" y="2722345"/>
            <a:ext cx="221389" cy="158135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97" y="2816132"/>
            <a:ext cx="221389" cy="158135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 flipH="1">
            <a:off x="2095593" y="2371909"/>
            <a:ext cx="2588519" cy="6476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2170632" y="3307098"/>
            <a:ext cx="1203802" cy="206584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Picture 6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97755" y="5471868"/>
            <a:ext cx="453917" cy="474265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3101613" y="6027124"/>
            <a:ext cx="8659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dirty="0" err="1" smtClean="0"/>
              <a:t>Voxco</a:t>
            </a:r>
            <a:r>
              <a:rPr lang="en-CA" sz="1000" dirty="0" smtClean="0"/>
              <a:t> Server</a:t>
            </a:r>
            <a:endParaRPr lang="en-CA" sz="1000" dirty="0"/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7095" y="4333414"/>
            <a:ext cx="477702" cy="477702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4462406" y="3449968"/>
            <a:ext cx="8061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 smtClean="0"/>
              <a:t>Report and CSV files containing all responses</a:t>
            </a:r>
            <a:endParaRPr lang="en-CA" sz="1000" dirty="0"/>
          </a:p>
        </p:txBody>
      </p:sp>
      <p:cxnSp>
        <p:nvCxnSpPr>
          <p:cNvPr id="78" name="Straight Arrow Connector 77"/>
          <p:cNvCxnSpPr>
            <a:stCxn id="19" idx="3"/>
          </p:cNvCxnSpPr>
          <p:nvPr/>
        </p:nvCxnSpPr>
        <p:spPr>
          <a:xfrm>
            <a:off x="5269157" y="2231779"/>
            <a:ext cx="5139621" cy="1831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9" name="Picture 7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728" y="2523787"/>
            <a:ext cx="380512" cy="380512"/>
          </a:xfrm>
          <a:prstGeom prst="rect">
            <a:avLst/>
          </a:prstGeom>
        </p:spPr>
      </p:pic>
      <p:sp>
        <p:nvSpPr>
          <p:cNvPr id="85" name="TextBox 84"/>
          <p:cNvSpPr txBox="1"/>
          <p:nvPr/>
        </p:nvSpPr>
        <p:spPr>
          <a:xfrm>
            <a:off x="1647191" y="3832572"/>
            <a:ext cx="11151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 smtClean="0"/>
              <a:t>Clicking on the survey invite takes respondent to the </a:t>
            </a:r>
            <a:r>
              <a:rPr lang="en-CA" sz="1000" dirty="0" err="1" smtClean="0"/>
              <a:t>Voxco</a:t>
            </a:r>
            <a:r>
              <a:rPr lang="en-CA" sz="1000" dirty="0" smtClean="0"/>
              <a:t> server where they complete the survey in their browser</a:t>
            </a:r>
            <a:endParaRPr lang="en-CA" sz="1000" dirty="0"/>
          </a:p>
        </p:txBody>
      </p:sp>
      <p:cxnSp>
        <p:nvCxnSpPr>
          <p:cNvPr id="89" name="Straight Arrow Connector 88"/>
          <p:cNvCxnSpPr/>
          <p:nvPr/>
        </p:nvCxnSpPr>
        <p:spPr>
          <a:xfrm flipH="1">
            <a:off x="3666225" y="2532982"/>
            <a:ext cx="1199271" cy="28399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4250027" y="741202"/>
            <a:ext cx="2288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 smtClean="0"/>
              <a:t>Preparing a Survey: </a:t>
            </a:r>
            <a:br>
              <a:rPr lang="en-CA" sz="1000" dirty="0" smtClean="0"/>
            </a:br>
            <a:r>
              <a:rPr lang="en-CA" sz="1000" dirty="0" smtClean="0"/>
              <a:t>      - Create questions </a:t>
            </a:r>
          </a:p>
          <a:p>
            <a:r>
              <a:rPr lang="en-CA" sz="1000" dirty="0" smtClean="0"/>
              <a:t>      - Import drop-down menu values and explanatory notes to the survey’s setup.</a:t>
            </a:r>
            <a:endParaRPr lang="en-CA" sz="1000" dirty="0"/>
          </a:p>
        </p:txBody>
      </p:sp>
      <p:sp>
        <p:nvSpPr>
          <p:cNvPr id="92" name="TextBox 91"/>
          <p:cNvSpPr txBox="1"/>
          <p:nvPr/>
        </p:nvSpPr>
        <p:spPr>
          <a:xfrm>
            <a:off x="10188028" y="3019528"/>
            <a:ext cx="1248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Corporate Data Warehouse</a:t>
            </a:r>
            <a:endParaRPr lang="en-CA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228881" y="910479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1</a:t>
            </a:r>
            <a:endParaRPr lang="en-CA" sz="1200" dirty="0"/>
          </a:p>
        </p:txBody>
      </p:sp>
      <p:sp>
        <p:nvSpPr>
          <p:cNvPr id="95" name="Oval 94"/>
          <p:cNvSpPr/>
          <p:nvPr/>
        </p:nvSpPr>
        <p:spPr>
          <a:xfrm>
            <a:off x="4245972" y="944663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6" name="TextBox 95"/>
          <p:cNvSpPr txBox="1"/>
          <p:nvPr/>
        </p:nvSpPr>
        <p:spPr>
          <a:xfrm>
            <a:off x="2713637" y="2015536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2</a:t>
            </a:r>
          </a:p>
        </p:txBody>
      </p:sp>
      <p:sp>
        <p:nvSpPr>
          <p:cNvPr id="97" name="Oval 96"/>
          <p:cNvSpPr/>
          <p:nvPr/>
        </p:nvSpPr>
        <p:spPr>
          <a:xfrm>
            <a:off x="2730728" y="2049720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8" name="TextBox 97"/>
          <p:cNvSpPr txBox="1"/>
          <p:nvPr/>
        </p:nvSpPr>
        <p:spPr>
          <a:xfrm>
            <a:off x="1997371" y="3555573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3</a:t>
            </a:r>
          </a:p>
        </p:txBody>
      </p:sp>
      <p:sp>
        <p:nvSpPr>
          <p:cNvPr id="99" name="Oval 98"/>
          <p:cNvSpPr/>
          <p:nvPr/>
        </p:nvSpPr>
        <p:spPr>
          <a:xfrm>
            <a:off x="2014462" y="3589757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0" name="TextBox 99"/>
          <p:cNvSpPr txBox="1"/>
          <p:nvPr/>
        </p:nvSpPr>
        <p:spPr>
          <a:xfrm>
            <a:off x="4160990" y="3359825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4</a:t>
            </a:r>
          </a:p>
        </p:txBody>
      </p:sp>
      <p:sp>
        <p:nvSpPr>
          <p:cNvPr id="101" name="Oval 100"/>
          <p:cNvSpPr/>
          <p:nvPr/>
        </p:nvSpPr>
        <p:spPr>
          <a:xfrm>
            <a:off x="4178081" y="3394009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2" name="TextBox 101"/>
          <p:cNvSpPr txBox="1"/>
          <p:nvPr/>
        </p:nvSpPr>
        <p:spPr>
          <a:xfrm>
            <a:off x="7255380" y="2168351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5</a:t>
            </a:r>
          </a:p>
        </p:txBody>
      </p:sp>
      <p:sp>
        <p:nvSpPr>
          <p:cNvPr id="103" name="Oval 102"/>
          <p:cNvSpPr/>
          <p:nvPr/>
        </p:nvSpPr>
        <p:spPr>
          <a:xfrm>
            <a:off x="7272471" y="2202535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4" name="TextBox 103"/>
          <p:cNvSpPr txBox="1"/>
          <p:nvPr/>
        </p:nvSpPr>
        <p:spPr>
          <a:xfrm>
            <a:off x="294705" y="180900"/>
            <a:ext cx="30030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Data Collection : Survey End State</a:t>
            </a:r>
            <a:endParaRPr lang="en-C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7486116" y="2445346"/>
            <a:ext cx="8061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 smtClean="0"/>
              <a:t>DW update contains all responses</a:t>
            </a:r>
            <a:endParaRPr lang="en-CA" sz="1000" dirty="0"/>
          </a:p>
        </p:txBody>
      </p:sp>
      <p:sp>
        <p:nvSpPr>
          <p:cNvPr id="106" name="TextBox 105"/>
          <p:cNvSpPr txBox="1"/>
          <p:nvPr/>
        </p:nvSpPr>
        <p:spPr>
          <a:xfrm>
            <a:off x="6318200" y="4924156"/>
            <a:ext cx="12715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dirty="0" smtClean="0">
                <a:solidFill>
                  <a:srgbClr val="FF0000"/>
                </a:solidFill>
              </a:rPr>
              <a:t>Local Data Collection</a:t>
            </a:r>
            <a:endParaRPr lang="en-CA" sz="1000" dirty="0">
              <a:solidFill>
                <a:srgbClr val="FF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235341" y="5134571"/>
            <a:ext cx="16378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 smtClean="0"/>
              <a:t>* Saved versions of input sheets to PMR, BOP </a:t>
            </a:r>
            <a:r>
              <a:rPr lang="en-CA" sz="1000" dirty="0" err="1" smtClean="0"/>
              <a:t>etc</a:t>
            </a:r>
            <a:endParaRPr lang="en-CA" sz="1000" dirty="0" smtClean="0"/>
          </a:p>
          <a:p>
            <a:r>
              <a:rPr lang="en-CA" sz="1000" dirty="0" smtClean="0"/>
              <a:t>* Data arising from deliverables development exercises (Strategic Maps, BSC)</a:t>
            </a:r>
            <a:endParaRPr lang="en-CA" sz="1000" dirty="0"/>
          </a:p>
        </p:txBody>
      </p:sp>
      <p:cxnSp>
        <p:nvCxnSpPr>
          <p:cNvPr id="109" name="Straight Arrow Connector 108"/>
          <p:cNvCxnSpPr/>
          <p:nvPr/>
        </p:nvCxnSpPr>
        <p:spPr>
          <a:xfrm flipV="1">
            <a:off x="7306645" y="4333414"/>
            <a:ext cx="3102133" cy="604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" name="Picture 1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514" y="4137063"/>
            <a:ext cx="538875" cy="538875"/>
          </a:xfrm>
          <a:prstGeom prst="rect">
            <a:avLst/>
          </a:prstGeom>
        </p:spPr>
      </p:pic>
      <p:sp>
        <p:nvSpPr>
          <p:cNvPr id="113" name="TextBox 112"/>
          <p:cNvSpPr txBox="1"/>
          <p:nvPr/>
        </p:nvSpPr>
        <p:spPr>
          <a:xfrm>
            <a:off x="6601258" y="3969418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CCDIC</a:t>
            </a:r>
            <a:endParaRPr lang="en-CA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488246" y="4572794"/>
            <a:ext cx="8963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dirty="0" smtClean="0">
                <a:solidFill>
                  <a:srgbClr val="FF0000"/>
                </a:solidFill>
              </a:rPr>
              <a:t>Local Analysis</a:t>
            </a:r>
            <a:endParaRPr lang="en-CA" sz="1000" dirty="0">
              <a:solidFill>
                <a:srgbClr val="FF000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9131127" y="1498097"/>
            <a:ext cx="1365415" cy="2210253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8559729" y="872382"/>
            <a:ext cx="8061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dirty="0" smtClean="0">
                <a:solidFill>
                  <a:srgbClr val="FF0000"/>
                </a:solidFill>
              </a:rPr>
              <a:t>OFCO</a:t>
            </a:r>
          </a:p>
          <a:p>
            <a:pPr algn="ctr"/>
            <a:endParaRPr lang="en-CA" sz="1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3272" y="1130043"/>
            <a:ext cx="462350" cy="256861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 flipH="1">
            <a:off x="5346612" y="1258443"/>
            <a:ext cx="3399596" cy="86214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 rot="20739397">
            <a:off x="7126983" y="1525104"/>
            <a:ext cx="806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 smtClean="0"/>
              <a:t>MVR report cycle</a:t>
            </a:r>
            <a:endParaRPr lang="en-CA" sz="1000" dirty="0"/>
          </a:p>
        </p:txBody>
      </p:sp>
      <p:sp>
        <p:nvSpPr>
          <p:cNvPr id="77" name="TextBox 76"/>
          <p:cNvSpPr txBox="1"/>
          <p:nvPr/>
        </p:nvSpPr>
        <p:spPr>
          <a:xfrm rot="3604479">
            <a:off x="9205887" y="1959786"/>
            <a:ext cx="8061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 smtClean="0"/>
              <a:t>Financials</a:t>
            </a:r>
            <a:endParaRPr lang="en-CA" sz="1000" dirty="0"/>
          </a:p>
        </p:txBody>
      </p:sp>
      <p:sp>
        <p:nvSpPr>
          <p:cNvPr id="80" name="TextBox 79"/>
          <p:cNvSpPr txBox="1"/>
          <p:nvPr/>
        </p:nvSpPr>
        <p:spPr>
          <a:xfrm>
            <a:off x="9800608" y="2320751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6</a:t>
            </a:r>
            <a:endParaRPr lang="en-CA" sz="1200" dirty="0"/>
          </a:p>
        </p:txBody>
      </p:sp>
      <p:sp>
        <p:nvSpPr>
          <p:cNvPr id="81" name="Oval 80"/>
          <p:cNvSpPr/>
          <p:nvPr/>
        </p:nvSpPr>
        <p:spPr>
          <a:xfrm>
            <a:off x="9817699" y="2354935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3" name="TextBox 82"/>
          <p:cNvSpPr txBox="1"/>
          <p:nvPr/>
        </p:nvSpPr>
        <p:spPr>
          <a:xfrm>
            <a:off x="7371725" y="1278160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8</a:t>
            </a:r>
            <a:endParaRPr lang="en-CA" sz="1200" dirty="0"/>
          </a:p>
        </p:txBody>
      </p:sp>
      <p:sp>
        <p:nvSpPr>
          <p:cNvPr id="84" name="Oval 83"/>
          <p:cNvSpPr/>
          <p:nvPr/>
        </p:nvSpPr>
        <p:spPr>
          <a:xfrm>
            <a:off x="7388816" y="1312344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0092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8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960" y="2692914"/>
            <a:ext cx="764343" cy="595826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249" y="2657385"/>
            <a:ext cx="221389" cy="158135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836" y="2588764"/>
            <a:ext cx="221389" cy="158135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255" y="2532982"/>
            <a:ext cx="221389" cy="15813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368" y="3442180"/>
            <a:ext cx="248655" cy="2486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410" y="4316954"/>
            <a:ext cx="248655" cy="24865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327" y="3710911"/>
            <a:ext cx="248655" cy="2486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719" y="3464809"/>
            <a:ext cx="248655" cy="24865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266" y="3736831"/>
            <a:ext cx="248655" cy="24865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966" y="4009007"/>
            <a:ext cx="248655" cy="24865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027890" y="2619162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Respondents</a:t>
            </a:r>
            <a:endParaRPr lang="en-CA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282" y="1962341"/>
            <a:ext cx="538875" cy="53887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621128" y="1638089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CCDIC</a:t>
            </a:r>
            <a:endParaRPr lang="en-CA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956" y="2933408"/>
            <a:ext cx="248655" cy="248655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980" y="3187620"/>
            <a:ext cx="248655" cy="24865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918" y="3185044"/>
            <a:ext cx="248655" cy="248655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911" y="3998481"/>
            <a:ext cx="248655" cy="248655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911" y="4321778"/>
            <a:ext cx="248655" cy="248655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443" y="2930948"/>
            <a:ext cx="248655" cy="248655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4630066" y="1787388"/>
            <a:ext cx="7393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dirty="0" err="1" smtClean="0"/>
              <a:t>Voxco</a:t>
            </a:r>
            <a:r>
              <a:rPr lang="en-CA" sz="1000" dirty="0" smtClean="0"/>
              <a:t> App</a:t>
            </a:r>
            <a:endParaRPr lang="en-CA" sz="1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610" y="2485429"/>
            <a:ext cx="221389" cy="158135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812" y="2464526"/>
            <a:ext cx="239069" cy="152450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187" y="2422149"/>
            <a:ext cx="221389" cy="158135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127" y="2393936"/>
            <a:ext cx="221389" cy="158135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3545730" y="2009621"/>
            <a:ext cx="112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dirty="0" smtClean="0"/>
              <a:t>Spreadsheet links </a:t>
            </a:r>
          </a:p>
          <a:p>
            <a:pPr algn="ctr"/>
            <a:r>
              <a:rPr lang="en-CA" sz="1000" dirty="0" smtClean="0"/>
              <a:t>sent out by email</a:t>
            </a:r>
            <a:endParaRPr lang="en-CA" sz="1000" dirty="0"/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886" y="2724008"/>
            <a:ext cx="221389" cy="158135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97" y="2816132"/>
            <a:ext cx="221389" cy="158135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 flipH="1">
            <a:off x="2095593" y="2371909"/>
            <a:ext cx="2588519" cy="6476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19" idx="3"/>
          </p:cNvCxnSpPr>
          <p:nvPr/>
        </p:nvCxnSpPr>
        <p:spPr>
          <a:xfrm>
            <a:off x="5269157" y="2231779"/>
            <a:ext cx="3370641" cy="962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232584" y="3201634"/>
            <a:ext cx="932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 smtClean="0"/>
              <a:t>Spreadsheet downloaded</a:t>
            </a:r>
            <a:endParaRPr lang="en-CA" sz="1000" dirty="0"/>
          </a:p>
        </p:txBody>
      </p:sp>
      <p:sp>
        <p:nvSpPr>
          <p:cNvPr id="91" name="TextBox 90"/>
          <p:cNvSpPr txBox="1"/>
          <p:nvPr/>
        </p:nvSpPr>
        <p:spPr>
          <a:xfrm>
            <a:off x="2992335" y="677116"/>
            <a:ext cx="45536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 smtClean="0"/>
              <a:t>Preparing a Spreadsheet: </a:t>
            </a:r>
            <a:br>
              <a:rPr lang="en-CA" sz="1000" dirty="0" smtClean="0"/>
            </a:br>
            <a:r>
              <a:rPr lang="en-CA" sz="1000" dirty="0" smtClean="0"/>
              <a:t>      - Create questions, create separate sheets for each group </a:t>
            </a:r>
          </a:p>
          <a:p>
            <a:r>
              <a:rPr lang="en-CA" sz="1000" dirty="0" smtClean="0"/>
              <a:t>      - Import drop-down menu values and explanatory notes to another tab in each workbook and link values to appropriate cells</a:t>
            </a:r>
            <a:endParaRPr lang="en-CA" sz="1000" dirty="0"/>
          </a:p>
        </p:txBody>
      </p:sp>
      <p:sp>
        <p:nvSpPr>
          <p:cNvPr id="94" name="TextBox 93"/>
          <p:cNvSpPr txBox="1"/>
          <p:nvPr/>
        </p:nvSpPr>
        <p:spPr>
          <a:xfrm>
            <a:off x="4943495" y="1398289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1</a:t>
            </a:r>
            <a:endParaRPr lang="en-CA" sz="1200" dirty="0"/>
          </a:p>
        </p:txBody>
      </p:sp>
      <p:sp>
        <p:nvSpPr>
          <p:cNvPr id="95" name="Oval 94"/>
          <p:cNvSpPr/>
          <p:nvPr/>
        </p:nvSpPr>
        <p:spPr>
          <a:xfrm>
            <a:off x="4953661" y="1432438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6" name="TextBox 95"/>
          <p:cNvSpPr txBox="1"/>
          <p:nvPr/>
        </p:nvSpPr>
        <p:spPr>
          <a:xfrm>
            <a:off x="4033577" y="1779058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2</a:t>
            </a:r>
          </a:p>
        </p:txBody>
      </p:sp>
      <p:sp>
        <p:nvSpPr>
          <p:cNvPr id="97" name="Oval 96"/>
          <p:cNvSpPr/>
          <p:nvPr/>
        </p:nvSpPr>
        <p:spPr>
          <a:xfrm>
            <a:off x="4050668" y="1813242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8" name="TextBox 97"/>
          <p:cNvSpPr txBox="1"/>
          <p:nvPr/>
        </p:nvSpPr>
        <p:spPr>
          <a:xfrm>
            <a:off x="2011851" y="3248128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3</a:t>
            </a:r>
          </a:p>
        </p:txBody>
      </p:sp>
      <p:sp>
        <p:nvSpPr>
          <p:cNvPr id="99" name="Oval 98"/>
          <p:cNvSpPr/>
          <p:nvPr/>
        </p:nvSpPr>
        <p:spPr>
          <a:xfrm>
            <a:off x="2028942" y="3282312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2" name="TextBox 101"/>
          <p:cNvSpPr txBox="1"/>
          <p:nvPr/>
        </p:nvSpPr>
        <p:spPr>
          <a:xfrm>
            <a:off x="6881911" y="2425876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8</a:t>
            </a:r>
          </a:p>
        </p:txBody>
      </p:sp>
      <p:sp>
        <p:nvSpPr>
          <p:cNvPr id="103" name="Oval 102"/>
          <p:cNvSpPr/>
          <p:nvPr/>
        </p:nvSpPr>
        <p:spPr>
          <a:xfrm>
            <a:off x="6899002" y="2460060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4" name="TextBox 103"/>
          <p:cNvSpPr txBox="1"/>
          <p:nvPr/>
        </p:nvSpPr>
        <p:spPr>
          <a:xfrm>
            <a:off x="294706" y="180900"/>
            <a:ext cx="2585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Data Collection : Spreadsheet</a:t>
            </a:r>
            <a:endParaRPr lang="en-C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155010" y="4073191"/>
            <a:ext cx="9323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 smtClean="0"/>
              <a:t>Spreadsheet completed / saved</a:t>
            </a:r>
            <a:endParaRPr lang="en-CA" sz="1000" dirty="0"/>
          </a:p>
        </p:txBody>
      </p:sp>
      <p:sp>
        <p:nvSpPr>
          <p:cNvPr id="55" name="TextBox 54"/>
          <p:cNvSpPr txBox="1"/>
          <p:nvPr/>
        </p:nvSpPr>
        <p:spPr>
          <a:xfrm>
            <a:off x="2028942" y="4160438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4</a:t>
            </a:r>
            <a:endParaRPr lang="en-CA" sz="1200" dirty="0"/>
          </a:p>
        </p:txBody>
      </p:sp>
      <p:sp>
        <p:nvSpPr>
          <p:cNvPr id="56" name="Oval 55"/>
          <p:cNvSpPr/>
          <p:nvPr/>
        </p:nvSpPr>
        <p:spPr>
          <a:xfrm>
            <a:off x="2055089" y="4183060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7" name="TextBox 56"/>
          <p:cNvSpPr txBox="1"/>
          <p:nvPr/>
        </p:nvSpPr>
        <p:spPr>
          <a:xfrm>
            <a:off x="3574672" y="3526061"/>
            <a:ext cx="932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 smtClean="0"/>
              <a:t>Spreadsheet returned</a:t>
            </a:r>
            <a:endParaRPr lang="en-CA" sz="1000" dirty="0"/>
          </a:p>
        </p:txBody>
      </p:sp>
      <p:sp>
        <p:nvSpPr>
          <p:cNvPr id="71" name="TextBox 70"/>
          <p:cNvSpPr txBox="1"/>
          <p:nvPr/>
        </p:nvSpPr>
        <p:spPr>
          <a:xfrm>
            <a:off x="3450716" y="3410917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5</a:t>
            </a:r>
            <a:endParaRPr lang="en-CA" sz="1200" dirty="0"/>
          </a:p>
        </p:txBody>
      </p:sp>
      <p:sp>
        <p:nvSpPr>
          <p:cNvPr id="72" name="Oval 71"/>
          <p:cNvSpPr/>
          <p:nvPr/>
        </p:nvSpPr>
        <p:spPr>
          <a:xfrm>
            <a:off x="3459261" y="3445101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040518" y="2588765"/>
            <a:ext cx="2653808" cy="154456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379611" y="2669784"/>
            <a:ext cx="10010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 smtClean="0"/>
              <a:t>Data collated in Access DBS or another tool.</a:t>
            </a:r>
            <a:endParaRPr lang="en-CA" sz="1000" dirty="0"/>
          </a:p>
        </p:txBody>
      </p:sp>
      <p:sp>
        <p:nvSpPr>
          <p:cNvPr id="74" name="TextBox 73"/>
          <p:cNvSpPr txBox="1"/>
          <p:nvPr/>
        </p:nvSpPr>
        <p:spPr>
          <a:xfrm>
            <a:off x="4800288" y="2418462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6</a:t>
            </a:r>
            <a:endParaRPr lang="en-CA" sz="1200" dirty="0"/>
          </a:p>
        </p:txBody>
      </p:sp>
      <p:sp>
        <p:nvSpPr>
          <p:cNvPr id="77" name="Oval 76"/>
          <p:cNvSpPr/>
          <p:nvPr/>
        </p:nvSpPr>
        <p:spPr>
          <a:xfrm>
            <a:off x="4831648" y="2452410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1" name="TextBox 80"/>
          <p:cNvSpPr txBox="1"/>
          <p:nvPr/>
        </p:nvSpPr>
        <p:spPr>
          <a:xfrm>
            <a:off x="4865470" y="4070733"/>
            <a:ext cx="12715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dirty="0" smtClean="0"/>
              <a:t>Local Data Collection</a:t>
            </a:r>
            <a:endParaRPr lang="en-CA" sz="1000" dirty="0"/>
          </a:p>
        </p:txBody>
      </p:sp>
      <p:sp>
        <p:nvSpPr>
          <p:cNvPr id="83" name="TextBox 82"/>
          <p:cNvSpPr txBox="1"/>
          <p:nvPr/>
        </p:nvSpPr>
        <p:spPr>
          <a:xfrm>
            <a:off x="4234305" y="4309882"/>
            <a:ext cx="30421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 smtClean="0"/>
              <a:t>Saved versions of input sheets to PMR, BOP </a:t>
            </a:r>
            <a:r>
              <a:rPr lang="en-CA" sz="1000" dirty="0" err="1" smtClean="0"/>
              <a:t>etc</a:t>
            </a:r>
            <a:endParaRPr lang="en-CA" sz="1000" dirty="0" smtClean="0"/>
          </a:p>
          <a:p>
            <a:r>
              <a:rPr lang="en-CA" sz="1000" dirty="0" smtClean="0"/>
              <a:t>Data arising from deliverables development exercises (Strategic Maps, BSC)</a:t>
            </a:r>
            <a:endParaRPr lang="en-CA" sz="1000" dirty="0"/>
          </a:p>
        </p:txBody>
      </p:sp>
      <p:sp>
        <p:nvSpPr>
          <p:cNvPr id="86" name="TextBox 85"/>
          <p:cNvSpPr txBox="1"/>
          <p:nvPr/>
        </p:nvSpPr>
        <p:spPr>
          <a:xfrm>
            <a:off x="5128201" y="2372740"/>
            <a:ext cx="932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 smtClean="0"/>
              <a:t>Create Reports</a:t>
            </a:r>
            <a:endParaRPr lang="en-CA" sz="1000" dirty="0"/>
          </a:p>
        </p:txBody>
      </p:sp>
      <p:sp>
        <p:nvSpPr>
          <p:cNvPr id="87" name="Oval 86"/>
          <p:cNvSpPr/>
          <p:nvPr/>
        </p:nvSpPr>
        <p:spPr>
          <a:xfrm>
            <a:off x="5165731" y="2399275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8" name="TextBox 87"/>
          <p:cNvSpPr txBox="1"/>
          <p:nvPr/>
        </p:nvSpPr>
        <p:spPr>
          <a:xfrm>
            <a:off x="5141255" y="2360003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7</a:t>
            </a:r>
            <a:endParaRPr lang="en-CA" sz="1200" dirty="0"/>
          </a:p>
        </p:txBody>
      </p:sp>
      <p:sp>
        <p:nvSpPr>
          <p:cNvPr id="90" name="TextBox 89"/>
          <p:cNvSpPr txBox="1"/>
          <p:nvPr/>
        </p:nvSpPr>
        <p:spPr>
          <a:xfrm>
            <a:off x="6957223" y="2367968"/>
            <a:ext cx="787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 smtClean="0"/>
              <a:t>Send Reports</a:t>
            </a:r>
            <a:endParaRPr lang="en-CA" sz="1000" dirty="0"/>
          </a:p>
        </p:txBody>
      </p:sp>
      <p:sp>
        <p:nvSpPr>
          <p:cNvPr id="93" name="TextBox 92"/>
          <p:cNvSpPr txBox="1"/>
          <p:nvPr/>
        </p:nvSpPr>
        <p:spPr>
          <a:xfrm>
            <a:off x="8682528" y="3202202"/>
            <a:ext cx="787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 smtClean="0"/>
              <a:t>DGO, Divisions</a:t>
            </a:r>
            <a:endParaRPr lang="en-CA" sz="1000" dirty="0"/>
          </a:p>
        </p:txBody>
      </p:sp>
      <p:sp>
        <p:nvSpPr>
          <p:cNvPr id="21" name="Oval 20"/>
          <p:cNvSpPr/>
          <p:nvPr/>
        </p:nvSpPr>
        <p:spPr>
          <a:xfrm>
            <a:off x="8639798" y="3019528"/>
            <a:ext cx="854580" cy="8157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5" name="Straight Arrow Connector 104"/>
          <p:cNvCxnSpPr/>
          <p:nvPr/>
        </p:nvCxnSpPr>
        <p:spPr>
          <a:xfrm flipV="1">
            <a:off x="5315327" y="1082847"/>
            <a:ext cx="3671644" cy="958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8823715" y="774135"/>
            <a:ext cx="8061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dirty="0" smtClean="0">
                <a:solidFill>
                  <a:srgbClr val="FF0000"/>
                </a:solidFill>
              </a:rPr>
              <a:t>OFCO</a:t>
            </a:r>
          </a:p>
          <a:p>
            <a:pPr algn="ctr"/>
            <a:endParaRPr lang="en-CA" sz="1000" dirty="0"/>
          </a:p>
        </p:txBody>
      </p:sp>
      <p:pic>
        <p:nvPicPr>
          <p:cNvPr id="107" name="Picture 10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258" y="1031796"/>
            <a:ext cx="462350" cy="256861"/>
          </a:xfrm>
          <a:prstGeom prst="rect">
            <a:avLst/>
          </a:prstGeom>
        </p:spPr>
      </p:pic>
      <p:cxnSp>
        <p:nvCxnSpPr>
          <p:cNvPr id="108" name="Straight Arrow Connector 107"/>
          <p:cNvCxnSpPr/>
          <p:nvPr/>
        </p:nvCxnSpPr>
        <p:spPr>
          <a:xfrm flipH="1">
            <a:off x="5297207" y="1211651"/>
            <a:ext cx="3689764" cy="95166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 rot="20739397">
            <a:off x="6442950" y="1771985"/>
            <a:ext cx="806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 smtClean="0"/>
              <a:t>MVR report cycle</a:t>
            </a:r>
            <a:endParaRPr lang="en-CA" sz="1000" dirty="0"/>
          </a:p>
        </p:txBody>
      </p:sp>
      <p:sp>
        <p:nvSpPr>
          <p:cNvPr id="110" name="TextBox 109"/>
          <p:cNvSpPr txBox="1"/>
          <p:nvPr/>
        </p:nvSpPr>
        <p:spPr>
          <a:xfrm rot="20739397">
            <a:off x="6835250" y="1286699"/>
            <a:ext cx="8061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 smtClean="0"/>
              <a:t>Financials</a:t>
            </a:r>
            <a:endParaRPr lang="en-CA" sz="1000" dirty="0"/>
          </a:p>
        </p:txBody>
      </p:sp>
      <p:sp>
        <p:nvSpPr>
          <p:cNvPr id="111" name="TextBox 110"/>
          <p:cNvSpPr txBox="1"/>
          <p:nvPr/>
        </p:nvSpPr>
        <p:spPr>
          <a:xfrm>
            <a:off x="5564434" y="1663877"/>
            <a:ext cx="427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8</a:t>
            </a:r>
          </a:p>
        </p:txBody>
      </p:sp>
      <p:sp>
        <p:nvSpPr>
          <p:cNvPr id="112" name="Oval 111"/>
          <p:cNvSpPr/>
          <p:nvPr/>
        </p:nvSpPr>
        <p:spPr>
          <a:xfrm>
            <a:off x="5581525" y="1698061"/>
            <a:ext cx="213645" cy="2159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3" name="TextBox 112"/>
          <p:cNvSpPr txBox="1"/>
          <p:nvPr/>
        </p:nvSpPr>
        <p:spPr>
          <a:xfrm rot="20643892">
            <a:off x="5609920" y="1491350"/>
            <a:ext cx="787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dirty="0" smtClean="0"/>
              <a:t>Send Reports</a:t>
            </a:r>
            <a:endParaRPr lang="en-CA" sz="1000" dirty="0"/>
          </a:p>
        </p:txBody>
      </p:sp>
    </p:spTree>
    <p:extLst>
      <p:ext uri="{BB962C8B-B14F-4D97-AF65-F5344CB8AC3E}">
        <p14:creationId xmlns:p14="http://schemas.microsoft.com/office/powerpoint/2010/main" val="3255865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464</Words>
  <Application>Microsoft Office PowerPoint</Application>
  <PresentationFormat>Widescreen</PresentationFormat>
  <Paragraphs>96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Health Canada - Santé Canada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Taylor</dc:creator>
  <cp:lastModifiedBy>William Taylor</cp:lastModifiedBy>
  <cp:revision>24</cp:revision>
  <dcterms:created xsi:type="dcterms:W3CDTF">2019-11-28T20:49:22Z</dcterms:created>
  <dcterms:modified xsi:type="dcterms:W3CDTF">2020-03-26T02:45:33Z</dcterms:modified>
</cp:coreProperties>
</file>