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0"/>
  </p:notesMasterIdLst>
  <p:handoutMasterIdLst>
    <p:handoutMasterId r:id="rId21"/>
  </p:handoutMasterIdLst>
  <p:sldIdLst>
    <p:sldId id="342" r:id="rId2"/>
    <p:sldId id="321" r:id="rId3"/>
    <p:sldId id="336" r:id="rId4"/>
    <p:sldId id="366" r:id="rId5"/>
    <p:sldId id="361" r:id="rId6"/>
    <p:sldId id="348" r:id="rId7"/>
    <p:sldId id="323" r:id="rId8"/>
    <p:sldId id="304" r:id="rId9"/>
    <p:sldId id="322" r:id="rId10"/>
    <p:sldId id="335" r:id="rId11"/>
    <p:sldId id="365" r:id="rId12"/>
    <p:sldId id="325" r:id="rId13"/>
    <p:sldId id="363" r:id="rId14"/>
    <p:sldId id="359" r:id="rId15"/>
    <p:sldId id="349" r:id="rId16"/>
    <p:sldId id="360" r:id="rId17"/>
    <p:sldId id="358" r:id="rId18"/>
    <p:sldId id="34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29" autoAdjust="0"/>
    <p:restoredTop sz="43160" autoAdjust="0"/>
  </p:normalViewPr>
  <p:slideViewPr>
    <p:cSldViewPr snapToObjects="1" showGuides="1">
      <p:cViewPr varScale="1">
        <p:scale>
          <a:sx n="84" d="100"/>
          <a:sy n="84" d="100"/>
        </p:scale>
        <p:origin x="768" y="82"/>
      </p:cViewPr>
      <p:guideLst>
        <p:guide orient="horz" pos="2160"/>
        <p:guide pos="2880"/>
      </p:guideLst>
    </p:cSldViewPr>
  </p:slideViewPr>
  <p:outlineViewPr>
    <p:cViewPr>
      <p:scale>
        <a:sx n="33" d="100"/>
        <a:sy n="33" d="100"/>
      </p:scale>
      <p:origin x="0" y="-5611"/>
    </p:cViewPr>
  </p:outlineViewPr>
  <p:notesTextViewPr>
    <p:cViewPr>
      <p:scale>
        <a:sx n="3" d="2"/>
        <a:sy n="3" d="2"/>
      </p:scale>
      <p:origin x="0" y="0"/>
    </p:cViewPr>
  </p:notesTextViewPr>
  <p:sorterViewPr>
    <p:cViewPr>
      <p:scale>
        <a:sx n="125" d="100"/>
        <a:sy n="125" d="100"/>
      </p:scale>
      <p:origin x="0" y="-14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4/30/2024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4/30/2024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olyu.edu.hk/obe/students/files/deep.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youtube.com/watch?v=Rah4IHHZyZU" TargetMode="External"/><Relationship Id="rId5" Type="http://schemas.openxmlformats.org/officeDocument/2006/relationships/hyperlink" Target="http://www.sharonsalzberg.com/body-scan-meditation-audio/" TargetMode="External"/><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compassionate_leaders_are_effective_lea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dirty="0"/>
              <a:t>Dani: </a:t>
            </a:r>
          </a:p>
          <a:p>
            <a:endParaRPr lang="en-US"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Now talking about Compassionate Leadership and Deep Understanding, from this quote by Janice </a:t>
            </a:r>
            <a:r>
              <a:rPr lang="en-CA" sz="1800" noProof="0" dirty="0" err="1"/>
              <a:t>Marturano</a:t>
            </a:r>
            <a:r>
              <a:rPr lang="en-CA" sz="1800" noProof="0" dirty="0"/>
              <a:t>, from Institute for Mindful Leadership, in </a:t>
            </a:r>
            <a:r>
              <a:rPr lang="en-CA" sz="1800" baseline="0" noProof="0" dirty="0"/>
              <a:t>understanding yourself and what you’re experiencing by deep understanding the complexities of suffering in our lives, we can offer ourselves an act of kindness allowing us to understand who we really are. </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(click)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In this table we have left to right the levels of understanding. From surface understanding (Quantitative), to deep understanding as Relational and Extended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As this graphic is not very clear, the next slide explains details on the concepts of Deep Understanding, Relational and Extended</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noProof="0" dirty="0"/>
              <a:t>Huffington Post - Janice </a:t>
            </a:r>
            <a:r>
              <a:rPr lang="en-CA" sz="1700" noProof="0" dirty="0" err="1"/>
              <a:t>Marturano</a:t>
            </a:r>
            <a:r>
              <a:rPr lang="en-CA" sz="1700" noProof="0" dirty="0"/>
              <a:t>, Mindful Leadership Institute, the origins: https://www.youtube.com/watch?v=EZrXwKKWU_E</a:t>
            </a:r>
            <a:endParaRPr lang="en-CA" sz="1800" noProof="0" dirty="0"/>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noProof="0" dirty="0">
                <a:hlinkClick r:id="rId3"/>
              </a:rPr>
              <a:t>http://www.polyu.edu.hk/obe/students/files/deep.pdf</a:t>
            </a:r>
            <a:r>
              <a:rPr lang="en-CA" sz="1800" noProof="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dirty="0"/>
              <a:t>Dani:</a:t>
            </a:r>
          </a:p>
          <a:p>
            <a:endParaRPr lang="fr-CA" dirty="0"/>
          </a:p>
          <a:p>
            <a:r>
              <a:rPr lang="fr-CA" dirty="0" err="1"/>
              <a:t>Here</a:t>
            </a:r>
            <a:r>
              <a:rPr lang="fr-CA" dirty="0"/>
              <a:t> </a:t>
            </a:r>
            <a:r>
              <a:rPr lang="fr-CA" dirty="0" err="1"/>
              <a:t>is</a:t>
            </a:r>
            <a:r>
              <a:rPr lang="fr-CA" dirty="0"/>
              <a:t> a </a:t>
            </a:r>
            <a:r>
              <a:rPr lang="fr-CA" dirty="0" err="1"/>
              <a:t>list</a:t>
            </a:r>
            <a:r>
              <a:rPr lang="fr-CA" dirty="0"/>
              <a:t> of </a:t>
            </a:r>
            <a:r>
              <a:rPr lang="fr-CA" dirty="0" err="1"/>
              <a:t>some</a:t>
            </a:r>
            <a:r>
              <a:rPr lang="fr-CA" dirty="0"/>
              <a:t> of the actions </a:t>
            </a:r>
            <a:r>
              <a:rPr lang="fr-CA" dirty="0" err="1"/>
              <a:t>associated</a:t>
            </a:r>
            <a:r>
              <a:rPr lang="fr-CA" dirty="0"/>
              <a:t> </a:t>
            </a:r>
            <a:r>
              <a:rPr lang="fr-CA" dirty="0" err="1"/>
              <a:t>with</a:t>
            </a:r>
            <a:r>
              <a:rPr lang="fr-CA" dirty="0"/>
              <a:t> </a:t>
            </a:r>
            <a:r>
              <a:rPr lang="fr-CA" dirty="0" err="1"/>
              <a:t>deep</a:t>
            </a:r>
            <a:r>
              <a:rPr lang="fr-CA" dirty="0"/>
              <a:t> </a:t>
            </a:r>
            <a:r>
              <a:rPr lang="fr-CA" dirty="0" err="1"/>
              <a:t>understanding</a:t>
            </a:r>
            <a:endParaRPr lang="fr-CA" dirty="0"/>
          </a:p>
          <a:p>
            <a:endParaRPr lang="fr-CA" dirty="0"/>
          </a:p>
          <a:p>
            <a:r>
              <a:rPr lang="fr-CA" dirty="0"/>
              <a:t>From </a:t>
            </a:r>
            <a:r>
              <a:rPr lang="fr-CA" dirty="0" err="1"/>
              <a:t>here</a:t>
            </a:r>
            <a:r>
              <a:rPr lang="fr-CA" dirty="0"/>
              <a:t>, I like to </a:t>
            </a:r>
            <a:r>
              <a:rPr lang="fr-CA" b="1" dirty="0" err="1"/>
              <a:t>Reflect</a:t>
            </a:r>
            <a:r>
              <a:rPr lang="fr-CA" dirty="0"/>
              <a:t> </a:t>
            </a:r>
            <a:r>
              <a:rPr lang="fr-CA" dirty="0" err="1"/>
              <a:t>because</a:t>
            </a:r>
            <a:r>
              <a:rPr lang="fr-CA" dirty="0"/>
              <a:t> I </a:t>
            </a:r>
            <a:r>
              <a:rPr lang="fr-CA" dirty="0" err="1"/>
              <a:t>usually</a:t>
            </a:r>
            <a:r>
              <a:rPr lang="fr-CA" dirty="0"/>
              <a:t> </a:t>
            </a:r>
            <a:r>
              <a:rPr lang="fr-CA" dirty="0" err="1"/>
              <a:t>take</a:t>
            </a:r>
            <a:r>
              <a:rPr lang="fr-CA" dirty="0"/>
              <a:t> time to </a:t>
            </a:r>
            <a:r>
              <a:rPr lang="fr-CA" dirty="0" err="1"/>
              <a:t>reflect</a:t>
            </a:r>
            <a:r>
              <a:rPr lang="fr-CA" dirty="0"/>
              <a:t> </a:t>
            </a:r>
            <a:r>
              <a:rPr lang="fr-CA" dirty="0" err="1"/>
              <a:t>what</a:t>
            </a:r>
            <a:r>
              <a:rPr lang="fr-CA" dirty="0"/>
              <a:t> </a:t>
            </a:r>
            <a:r>
              <a:rPr lang="fr-CA" dirty="0" err="1"/>
              <a:t>was</a:t>
            </a:r>
            <a:r>
              <a:rPr lang="fr-CA" dirty="0"/>
              <a:t> </a:t>
            </a:r>
            <a:r>
              <a:rPr lang="fr-CA" dirty="0" err="1"/>
              <a:t>said</a:t>
            </a:r>
            <a:r>
              <a:rPr lang="fr-CA" dirty="0"/>
              <a:t>, I </a:t>
            </a:r>
            <a:r>
              <a:rPr lang="fr-CA" dirty="0" err="1"/>
              <a:t>usually</a:t>
            </a:r>
            <a:r>
              <a:rPr lang="fr-CA" dirty="0"/>
              <a:t> </a:t>
            </a:r>
            <a:r>
              <a:rPr lang="fr-CA" dirty="0" err="1"/>
              <a:t>take</a:t>
            </a:r>
            <a:r>
              <a:rPr lang="fr-CA" dirty="0"/>
              <a:t> time to know how to </a:t>
            </a:r>
            <a:r>
              <a:rPr lang="fr-CA" dirty="0" err="1"/>
              <a:t>respond</a:t>
            </a:r>
            <a:r>
              <a:rPr lang="fr-CA" dirty="0"/>
              <a:t> to </a:t>
            </a:r>
            <a:r>
              <a:rPr lang="fr-CA" dirty="0" err="1"/>
              <a:t>difficult</a:t>
            </a:r>
            <a:r>
              <a:rPr lang="fr-CA" dirty="0"/>
              <a:t> emails or conversations, </a:t>
            </a:r>
            <a:r>
              <a:rPr lang="fr-CA" dirty="0" err="1"/>
              <a:t>instead</a:t>
            </a:r>
            <a:r>
              <a:rPr lang="fr-CA" dirty="0"/>
              <a:t> of </a:t>
            </a:r>
            <a:r>
              <a:rPr lang="fr-CA" dirty="0" err="1"/>
              <a:t>just</a:t>
            </a:r>
            <a:r>
              <a:rPr lang="fr-CA" dirty="0"/>
              <a:t> </a:t>
            </a:r>
            <a:r>
              <a:rPr lang="fr-CA" dirty="0" err="1"/>
              <a:t>reacting</a:t>
            </a:r>
            <a:r>
              <a:rPr lang="fr-CA" dirty="0"/>
              <a:t>.</a:t>
            </a:r>
          </a:p>
          <a:p>
            <a:endParaRPr lang="fr-CA" dirty="0"/>
          </a:p>
          <a:p>
            <a:pPr marL="285750" indent="-285750">
              <a:buFont typeface="Arial" panose="020B0604020202020204" pitchFamily="34" charset="0"/>
              <a:buChar char="•"/>
            </a:pPr>
            <a:r>
              <a:rPr lang="en-US" b="1" dirty="0"/>
              <a:t>Factual recall</a:t>
            </a:r>
            <a:r>
              <a:rPr lang="en-US" dirty="0"/>
              <a:t>: Listing of pieces of information in unrelated manner. </a:t>
            </a:r>
            <a:br>
              <a:rPr lang="en-US" dirty="0"/>
            </a:br>
            <a:r>
              <a:rPr lang="en-US" b="1" dirty="0"/>
              <a:t>This is not deep understanding!</a:t>
            </a:r>
            <a:r>
              <a:rPr lang="en-US" dirty="0"/>
              <a:t> </a:t>
            </a:r>
          </a:p>
          <a:p>
            <a:pPr marL="285750" indent="-285750"/>
            <a:r>
              <a:rPr lang="en-US" b="1" dirty="0"/>
              <a:t>Compare</a:t>
            </a:r>
            <a:r>
              <a:rPr lang="en-US" dirty="0"/>
              <a:t>: Show how things are alike or not alike </a:t>
            </a:r>
          </a:p>
          <a:p>
            <a:pPr marL="285750" indent="-285750">
              <a:buFont typeface="Arial" panose="020B0604020202020204" pitchFamily="34" charset="0"/>
              <a:buChar char="•"/>
            </a:pPr>
            <a:r>
              <a:rPr lang="en-US" b="1" dirty="0"/>
              <a:t>Contrast</a:t>
            </a:r>
            <a:r>
              <a:rPr lang="en-US" dirty="0"/>
              <a:t>: Show the important difference between things. </a:t>
            </a:r>
          </a:p>
          <a:p>
            <a:pPr marL="285750" indent="-285750">
              <a:buFont typeface="Arial" panose="020B0604020202020204" pitchFamily="34" charset="0"/>
              <a:buChar char="•"/>
            </a:pPr>
            <a:r>
              <a:rPr lang="en-US" b="1" dirty="0"/>
              <a:t>Explain</a:t>
            </a:r>
            <a:r>
              <a:rPr lang="en-US" dirty="0"/>
              <a:t>: Give the meaning of a topic clearly. </a:t>
            </a:r>
          </a:p>
          <a:p>
            <a:pPr marL="285750" indent="-285750"/>
            <a:r>
              <a:rPr lang="en-US" b="1" dirty="0"/>
              <a:t>Analyze</a:t>
            </a:r>
            <a:r>
              <a:rPr lang="en-US" dirty="0"/>
              <a:t>: Examine in detail the elements of a topic and how they relate to each  other. </a:t>
            </a:r>
          </a:p>
          <a:p>
            <a:pPr marL="285750" indent="-285750">
              <a:buFont typeface="Arial" panose="020B0604020202020204" pitchFamily="34" charset="0"/>
              <a:buChar char="•"/>
            </a:pPr>
            <a:r>
              <a:rPr lang="en-US" b="1" dirty="0"/>
              <a:t>Relate</a:t>
            </a:r>
            <a:r>
              <a:rPr lang="en-US" dirty="0"/>
              <a:t>: Show that the ideas are connected to each other. </a:t>
            </a:r>
          </a:p>
          <a:p>
            <a:pPr marL="285750" indent="-285750">
              <a:buFont typeface="Arial" panose="020B0604020202020204" pitchFamily="34" charset="0"/>
              <a:buChar char="•"/>
            </a:pPr>
            <a:r>
              <a:rPr lang="en-US" b="1" dirty="0"/>
              <a:t>Apply</a:t>
            </a:r>
            <a:r>
              <a:rPr lang="en-US" dirty="0"/>
              <a:t>: Make use of specific knowledge or concepts to solve a problem. </a:t>
            </a:r>
          </a:p>
          <a:p>
            <a:pPr marL="285750" indent="-285750">
              <a:buFont typeface="Arial" panose="020B0604020202020204" pitchFamily="34" charset="0"/>
              <a:buChar char="•"/>
            </a:pPr>
            <a:r>
              <a:rPr lang="en-US" b="1" dirty="0"/>
              <a:t>Recommend</a:t>
            </a:r>
            <a:r>
              <a:rPr lang="en-US" dirty="0"/>
              <a:t>: Suggest what is appropriate to do base on a critical evaluation </a:t>
            </a:r>
            <a:br>
              <a:rPr lang="en-US" dirty="0"/>
            </a:br>
            <a:r>
              <a:rPr lang="en-US" dirty="0"/>
              <a:t>of available information. </a:t>
            </a:r>
          </a:p>
          <a:p>
            <a:pPr marL="285750" indent="-285750"/>
            <a:r>
              <a:rPr lang="en-US" b="1" dirty="0"/>
              <a:t>Theorize</a:t>
            </a:r>
            <a:r>
              <a:rPr lang="en-US" dirty="0"/>
              <a:t>: Form general principles of an art or science. </a:t>
            </a:r>
          </a:p>
          <a:p>
            <a:pPr marL="285750" indent="-285750"/>
            <a:r>
              <a:rPr lang="en-US" b="1" dirty="0"/>
              <a:t>Generalize</a:t>
            </a:r>
            <a:r>
              <a:rPr lang="en-US" dirty="0"/>
              <a:t>: Draw a general conclusion from a number of facts. </a:t>
            </a:r>
          </a:p>
          <a:p>
            <a:pPr marL="285750" indent="-285750">
              <a:buFont typeface="Arial" panose="020B0604020202020204" pitchFamily="34" charset="0"/>
              <a:buChar char="•"/>
            </a:pPr>
            <a:r>
              <a:rPr lang="en-US" b="1" dirty="0"/>
              <a:t>Hypothesize</a:t>
            </a:r>
            <a:r>
              <a:rPr lang="en-US" dirty="0"/>
              <a:t>: Propose an idea which can be used as a starting point for further  study. </a:t>
            </a:r>
          </a:p>
          <a:p>
            <a:pPr marL="285750" indent="-285750">
              <a:buFont typeface="Arial" panose="020B0604020202020204" pitchFamily="34" charset="0"/>
              <a:buChar char="•"/>
            </a:pPr>
            <a:r>
              <a:rPr lang="en-US" b="1" dirty="0"/>
              <a:t>Reflect</a:t>
            </a:r>
            <a:r>
              <a:rPr lang="en-US" dirty="0"/>
              <a:t>: Show new understanding of something by studying past experience. </a:t>
            </a:r>
          </a:p>
          <a:p>
            <a:endParaRPr lang="en-US" dirty="0"/>
          </a:p>
          <a:p>
            <a:pPr marL="0" indent="0">
              <a:buNone/>
            </a:pPr>
            <a:r>
              <a:rPr lang="en-US" dirty="0"/>
              <a:t>You can only catch small fish at the surface. </a:t>
            </a:r>
            <a:r>
              <a:rPr lang="en-US" b="1" i="1" dirty="0"/>
              <a:t>Therefore, think deep! </a:t>
            </a:r>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Dani:</a:t>
            </a:r>
          </a:p>
          <a:p>
            <a:endParaRPr lang="fr-CA" dirty="0"/>
          </a:p>
          <a:p>
            <a:r>
              <a:rPr lang="fr-CA" dirty="0"/>
              <a:t>From </a:t>
            </a:r>
            <a:r>
              <a:rPr lang="fr-CA" dirty="0" err="1"/>
              <a:t>this</a:t>
            </a:r>
            <a:r>
              <a:rPr lang="fr-CA" dirty="0"/>
              <a:t> </a:t>
            </a:r>
            <a:r>
              <a:rPr lang="fr-CA" dirty="0" err="1"/>
              <a:t>list</a:t>
            </a:r>
            <a:r>
              <a:rPr lang="fr-CA" dirty="0"/>
              <a:t> of </a:t>
            </a:r>
            <a:r>
              <a:rPr lang="fr-CA" dirty="0" err="1"/>
              <a:t>what</a:t>
            </a:r>
            <a:r>
              <a:rPr lang="fr-CA" dirty="0"/>
              <a:t> </a:t>
            </a:r>
            <a:r>
              <a:rPr lang="fr-CA" dirty="0" err="1"/>
              <a:t>makes</a:t>
            </a:r>
            <a:r>
              <a:rPr lang="fr-CA" dirty="0"/>
              <a:t> a </a:t>
            </a:r>
            <a:r>
              <a:rPr lang="fr-CA" dirty="0" err="1"/>
              <a:t>great</a:t>
            </a:r>
            <a:r>
              <a:rPr lang="fr-CA" dirty="0"/>
              <a:t> leader, all of </a:t>
            </a:r>
            <a:r>
              <a:rPr lang="fr-CA" dirty="0" err="1"/>
              <a:t>them</a:t>
            </a:r>
            <a:r>
              <a:rPr lang="fr-CA" dirty="0"/>
              <a:t> soft </a:t>
            </a:r>
            <a:r>
              <a:rPr lang="fr-CA" dirty="0" err="1"/>
              <a:t>skills</a:t>
            </a:r>
            <a:r>
              <a:rPr lang="fr-CA" dirty="0"/>
              <a:t>, I </a:t>
            </a:r>
            <a:r>
              <a:rPr lang="fr-CA" dirty="0" err="1"/>
              <a:t>just</a:t>
            </a:r>
            <a:r>
              <a:rPr lang="fr-CA" dirty="0"/>
              <a:t> </a:t>
            </a:r>
            <a:r>
              <a:rPr lang="fr-CA" dirty="0" err="1"/>
              <a:t>want</a:t>
            </a:r>
            <a:r>
              <a:rPr lang="fr-CA" dirty="0"/>
              <a:t> to </a:t>
            </a:r>
            <a:r>
              <a:rPr lang="fr-CA" dirty="0" err="1"/>
              <a:t>get</a:t>
            </a:r>
            <a:r>
              <a:rPr lang="fr-CA" dirty="0"/>
              <a:t> </a:t>
            </a:r>
            <a:r>
              <a:rPr lang="fr-CA" dirty="0" err="1"/>
              <a:t>your</a:t>
            </a:r>
            <a:r>
              <a:rPr lang="fr-CA" dirty="0"/>
              <a:t> attention to the 4th </a:t>
            </a:r>
            <a:r>
              <a:rPr lang="fr-CA" dirty="0" err="1"/>
              <a:t>bullet</a:t>
            </a:r>
            <a:r>
              <a:rPr lang="fr-CA" dirty="0"/>
              <a:t>, (</a:t>
            </a:r>
            <a:r>
              <a:rPr lang="fr-CA" dirty="0" err="1"/>
              <a:t>read</a:t>
            </a:r>
            <a:r>
              <a:rPr lang="fr-CA" dirty="0"/>
              <a:t> the </a:t>
            </a:r>
            <a:r>
              <a:rPr lang="fr-CA" dirty="0" err="1"/>
              <a:t>bullet</a:t>
            </a:r>
            <a:r>
              <a:rPr lang="fr-CA" dirty="0"/>
              <a:t>)</a:t>
            </a:r>
          </a:p>
          <a:p>
            <a:endParaRPr lang="fr-CA" dirty="0"/>
          </a:p>
          <a:p>
            <a:pPr marL="514350" indent="-514350">
              <a:buFont typeface="+mj-lt"/>
              <a:buAutoNum type="arabicPeriod"/>
            </a:pPr>
            <a:r>
              <a:rPr lang="en-US" dirty="0"/>
              <a:t>Self-awareness: understanding one’s own emotions and their effect on others.</a:t>
            </a:r>
          </a:p>
          <a:p>
            <a:pPr marL="514350" indent="-514350">
              <a:buFont typeface="+mj-lt"/>
              <a:buAutoNum type="arabicPeriod"/>
            </a:pPr>
            <a:r>
              <a:rPr lang="en-US" dirty="0"/>
              <a:t>Self-regulation: the ability to control or redirect disruptive impulses.</a:t>
            </a:r>
          </a:p>
          <a:p>
            <a:pPr marL="514350" indent="-514350">
              <a:buFont typeface="+mj-lt"/>
              <a:buAutoNum type="arabicPeriod"/>
            </a:pPr>
            <a:r>
              <a:rPr lang="en-US" dirty="0"/>
              <a:t>Motivation: passion to work with energy and persistence for reasons beyond money or status.</a:t>
            </a:r>
          </a:p>
          <a:p>
            <a:pPr marL="514350" indent="-514350">
              <a:buFont typeface="+mj-lt"/>
              <a:buAutoNum type="arabicPeriod"/>
            </a:pPr>
            <a:r>
              <a:rPr lang="en-US" dirty="0">
                <a:solidFill>
                  <a:srgbClr val="7030A0"/>
                </a:solidFill>
              </a:rPr>
              <a:t>Empathy: ability to understand the emotional needs of others and treat them accordingly.</a:t>
            </a:r>
          </a:p>
          <a:p>
            <a:pPr marL="514350" indent="-514350">
              <a:buFont typeface="+mj-lt"/>
              <a:buAutoNum type="arabicPeriod"/>
            </a:pPr>
            <a:r>
              <a:rPr lang="en-US" dirty="0"/>
              <a:t>Social skill: proficiency in managing relationships, developing networks, building rapport and finding common ground.</a:t>
            </a:r>
            <a:br>
              <a:rPr lang="en-US" dirty="0"/>
            </a:br>
            <a:endParaRPr lang="en-US" dirty="0"/>
          </a:p>
          <a:p>
            <a:pPr marL="0" indent="0">
              <a:buNone/>
            </a:pPr>
            <a:r>
              <a:rPr lang="en-US" sz="900" dirty="0"/>
              <a:t>	Source: </a:t>
            </a:r>
            <a:r>
              <a:rPr lang="en-US" sz="900" u="sng" dirty="0">
                <a:hlinkClick r:id="rId3"/>
              </a:rPr>
              <a:t>https://siyli.org/great-leaders/</a:t>
            </a:r>
            <a:endParaRPr lang="en-CA" sz="900" dirty="0"/>
          </a:p>
          <a:p>
            <a:endParaRPr lang="fr-CA" dirty="0"/>
          </a:p>
          <a:p>
            <a:r>
              <a:rPr lang="fr-CA" dirty="0"/>
              <a:t>As </a:t>
            </a:r>
            <a:r>
              <a:rPr lang="fr-CA" dirty="0" err="1"/>
              <a:t>stated</a:t>
            </a:r>
            <a:r>
              <a:rPr lang="fr-CA" dirty="0"/>
              <a:t> in the </a:t>
            </a:r>
            <a:r>
              <a:rPr lang="fr-CA" dirty="0" err="1"/>
              <a:t>bottom</a:t>
            </a:r>
            <a:r>
              <a:rPr lang="fr-CA" dirty="0"/>
              <a:t>, </a:t>
            </a:r>
            <a:r>
              <a:rPr lang="fr-CA" dirty="0" err="1"/>
              <a:t>this</a:t>
            </a:r>
            <a:r>
              <a:rPr lang="fr-CA" dirty="0"/>
              <a:t> </a:t>
            </a:r>
            <a:r>
              <a:rPr lang="fr-CA" dirty="0" err="1"/>
              <a:t>list</a:t>
            </a:r>
            <a:r>
              <a:rPr lang="fr-CA" dirty="0"/>
              <a:t> </a:t>
            </a:r>
            <a:r>
              <a:rPr lang="fr-CA" dirty="0" err="1"/>
              <a:t>is</a:t>
            </a:r>
            <a:r>
              <a:rPr lang="fr-CA" dirty="0"/>
              <a:t> from the « </a:t>
            </a:r>
            <a:r>
              <a:rPr lang="fr-CA" dirty="0" err="1"/>
              <a:t>Search</a:t>
            </a:r>
            <a:r>
              <a:rPr lang="fr-CA" dirty="0"/>
              <a:t> Inside </a:t>
            </a:r>
            <a:r>
              <a:rPr lang="fr-CA" dirty="0" err="1"/>
              <a:t>Yourself</a:t>
            </a:r>
            <a:r>
              <a:rPr lang="fr-CA" dirty="0"/>
              <a:t> Leadership Institute », or SIYLI for short</a:t>
            </a:r>
          </a:p>
          <a:p>
            <a:endParaRPr lang="fr-CA" dirty="0"/>
          </a:p>
          <a:p>
            <a:r>
              <a:rPr lang="fr-CA" dirty="0" err="1"/>
              <a:t>Resources</a:t>
            </a:r>
            <a:r>
              <a:rPr lang="fr-CA" dirty="0"/>
              <a:t> in English:</a:t>
            </a:r>
          </a:p>
          <a:p>
            <a:pPr marL="171450" indent="-171450">
              <a:buFont typeface="Arial" panose="020B0604020202020204" pitchFamily="34" charset="0"/>
              <a:buChar char="•"/>
            </a:pPr>
            <a:r>
              <a:rPr lang="en-CA" dirty="0"/>
              <a:t>https://gcconnex.gc.ca/blog/view/20353500/i-woke-up-like-this-how-to-be-a-fiece-youth-leader-in-the-public-service</a:t>
            </a:r>
          </a:p>
          <a:p>
            <a:pPr marL="171450" indent="-171450">
              <a:buFont typeface="Arial" panose="020B0604020202020204" pitchFamily="34" charset="0"/>
              <a:buChar char="•"/>
            </a:pPr>
            <a:r>
              <a:rPr lang="en-US" sz="1200" u="sng" dirty="0">
                <a:hlinkClick r:id="rId3"/>
              </a:rPr>
              <a:t>https://siyli.org/great-leaders/</a:t>
            </a:r>
            <a:endParaRPr lang="en-US" sz="1200" u="sng"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Ginette:</a:t>
            </a:r>
          </a:p>
          <a:p>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First,</a:t>
            </a:r>
            <a:r>
              <a:rPr lang="en-CA" baseline="0" noProof="0" dirty="0"/>
              <a:t> </a:t>
            </a:r>
            <a:r>
              <a:rPr lang="en-CA" noProof="0" dirty="0"/>
              <a:t>I’ll explain what we’ll do… </a:t>
            </a:r>
            <a:r>
              <a:rPr lang="en-CA" b="0" i="0" noProof="0" dirty="0"/>
              <a:t>(read the slide: first bullet and sub-bullet)</a:t>
            </a:r>
            <a:br>
              <a:rPr lang="en-CA" noProof="0" dirty="0"/>
            </a:br>
            <a:r>
              <a:rPr lang="en-CA" noProof="0" dirty="0"/>
              <a:t>You can use bullet points,</a:t>
            </a:r>
            <a:r>
              <a:rPr lang="en-CA" baseline="0" noProof="0" dirty="0"/>
              <a:t> and don’t worry about your grammar or writing full sentences, this is not an essay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((continue clicking and reading the bullets until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Keep in mind, there may be more than 2 people per breakout room, if that’s the case, define who’s A, who’s B and the rest will be Observers.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You’ll be responsible for timing yourselves, about 1 minute for A to speak &amp; 1 minute for B to paraphrase.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 broadcast a message will be send half way through for switching.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Now we’ll create the sessions, and you’ll automatically join a breakout room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The following messages will be broadcast…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CA" baseline="0" noProof="0" dirty="0"/>
              <a:t>Start now, “A” speaks, “B” listens…and in about 1 minute, “B” paraphrases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CA" baseline="0" noProof="0" dirty="0"/>
              <a:t>Now switch, “B” speaks and “A” listens…and in about 1 minute, “A” paraphrases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((Then broadcast messages 1 and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Close breakout rooms about 6 minutes have passed))</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spcBef>
                <a:spcPts val="599"/>
              </a:spcBef>
              <a:spcAft>
                <a:spcPts val="300"/>
              </a:spcAft>
            </a:pPr>
            <a:r>
              <a:rPr lang="fr-CA" sz="1400" dirty="0"/>
              <a:t>Ginette</a:t>
            </a:r>
            <a:r>
              <a:rPr lang="fr-CA" sz="1300" dirty="0"/>
              <a:t>: </a:t>
            </a:r>
          </a:p>
          <a:p>
            <a:pPr>
              <a:spcBef>
                <a:spcPts val="599"/>
              </a:spcBef>
              <a:spcAft>
                <a:spcPts val="300"/>
              </a:spcAft>
            </a:pPr>
            <a:endParaRPr lang="fr-CA" sz="1300" dirty="0"/>
          </a:p>
          <a:p>
            <a:pPr>
              <a:spcBef>
                <a:spcPts val="599"/>
              </a:spcBef>
              <a:spcAft>
                <a:spcPts val="300"/>
              </a:spcAft>
            </a:pPr>
            <a:r>
              <a:rPr lang="fr-CA" sz="1300" dirty="0"/>
              <a:t>(click)</a:t>
            </a:r>
          </a:p>
          <a:p>
            <a:pPr marL="285750" indent="-285750">
              <a:spcBef>
                <a:spcPts val="599"/>
              </a:spcBef>
              <a:spcAft>
                <a:spcPts val="300"/>
              </a:spcAft>
              <a:buFont typeface="Arial" panose="020B0604020202020204" pitchFamily="34" charset="0"/>
              <a:buChar char="•"/>
            </a:pPr>
            <a:r>
              <a:rPr lang="en-US" sz="1400" b="1" dirty="0"/>
              <a:t>Practice Mindful Decision-making:</a:t>
            </a:r>
            <a:r>
              <a:rPr lang="en-US" sz="1400" dirty="0"/>
              <a:t> We all make a lot of decisions every day.  Some are minor, while others have far-reaching implications. Whether it’s which toothpaste you buy or the work you dedicate your life to, we’re all faced with a dizzying array of choices. Some of our decisions are made consciously, while others seem to happen on autopilot without our full awareness. </a:t>
            </a:r>
          </a:p>
          <a:p>
            <a:pPr marL="285750" indent="-285750">
              <a:spcBef>
                <a:spcPts val="599"/>
              </a:spcBef>
              <a:spcAft>
                <a:spcPts val="300"/>
              </a:spcAft>
              <a:buFont typeface="Arial" panose="020B0604020202020204" pitchFamily="34" charset="0"/>
              <a:buChar char="•"/>
            </a:pPr>
            <a:r>
              <a:rPr lang="en-US" sz="14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marL="285750" indent="-285750">
              <a:spcBef>
                <a:spcPts val="599"/>
              </a:spcBef>
              <a:spcAft>
                <a:spcPts val="300"/>
              </a:spcAft>
              <a:buFont typeface="Arial" panose="020B0604020202020204" pitchFamily="34" charset="0"/>
              <a:buChar char="•"/>
            </a:pPr>
            <a:r>
              <a:rPr lang="en-US" sz="1400" dirty="0">
                <a:hlinkClick r:id="rId3"/>
              </a:rPr>
              <a:t>Are We In Control of Our Own Decisions</a:t>
            </a:r>
            <a:r>
              <a:rPr lang="en-US" sz="1400" dirty="0"/>
              <a:t> is a TED talk by Dan </a:t>
            </a:r>
            <a:r>
              <a:rPr lang="en-US" sz="1400" dirty="0" err="1"/>
              <a:t>Ariely</a:t>
            </a:r>
            <a:r>
              <a:rPr lang="en-US" sz="1400" dirty="0"/>
              <a:t> that offers some powerful food for thought.</a:t>
            </a:r>
          </a:p>
          <a:p>
            <a:pPr marL="285750" indent="-285750">
              <a:spcBef>
                <a:spcPts val="599"/>
              </a:spcBef>
              <a:spcAft>
                <a:spcPts val="300"/>
              </a:spcAft>
              <a:buFont typeface="Arial" panose="020B0604020202020204" pitchFamily="34" charset="0"/>
              <a:buChar char="•"/>
            </a:pPr>
            <a:r>
              <a:rPr lang="en-US" sz="1600" b="1" dirty="0"/>
              <a:t>Think of an example when your decision was mindless (if you feel like, share example via the chat, and share it in the debrief in your small group)</a:t>
            </a:r>
          </a:p>
          <a:p>
            <a:pPr>
              <a:spcBef>
                <a:spcPts val="600"/>
              </a:spcBef>
            </a:pPr>
            <a:r>
              <a:rPr lang="en-US" sz="1600" b="1" dirty="0"/>
              <a:t>What do you do for a mindful decision-making process?</a:t>
            </a:r>
          </a:p>
          <a:p>
            <a:pPr marL="285750" indent="-285750">
              <a:spcBef>
                <a:spcPts val="599"/>
              </a:spcBef>
              <a:spcAft>
                <a:spcPts val="300"/>
              </a:spcAft>
              <a:buFont typeface="Arial" panose="020B0604020202020204" pitchFamily="34" charset="0"/>
              <a:buChar char="•"/>
            </a:pPr>
            <a:endParaRPr lang="fr-CA" sz="1300" dirty="0"/>
          </a:p>
          <a:p>
            <a:pPr>
              <a:spcBef>
                <a:spcPts val="599"/>
              </a:spcBef>
              <a:spcAft>
                <a:spcPts val="300"/>
              </a:spcAft>
            </a:pPr>
            <a:endParaRPr lang="fr-CA" sz="130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300" dirty="0"/>
              <a:t>(click &amp; paraphrase second </a:t>
            </a:r>
            <a:r>
              <a:rPr lang="fr-CA" sz="1300" dirty="0" err="1"/>
              <a:t>bullet</a:t>
            </a:r>
            <a:r>
              <a:rPr lang="fr-CA" sz="1300" dirty="0"/>
              <a:t>)</a:t>
            </a:r>
          </a:p>
          <a:p>
            <a:pPr>
              <a:spcBef>
                <a:spcPts val="599"/>
              </a:spcBef>
              <a:spcAft>
                <a:spcPts val="300"/>
              </a:spcAft>
            </a:pPr>
            <a:r>
              <a:rPr lang="fr-CA" sz="1300" dirty="0"/>
              <a:t>(</a:t>
            </a:r>
            <a:r>
              <a:rPr lang="fr-CA" sz="1300" dirty="0" err="1"/>
              <a:t>please</a:t>
            </a:r>
            <a:r>
              <a:rPr lang="fr-CA" sz="1300" dirty="0"/>
              <a:t> </a:t>
            </a:r>
            <a:r>
              <a:rPr lang="fr-CA" sz="1300" dirty="0" err="1"/>
              <a:t>feel</a:t>
            </a:r>
            <a:r>
              <a:rPr lang="fr-CA" sz="1300" dirty="0"/>
              <a:t> free to </a:t>
            </a:r>
            <a:r>
              <a:rPr lang="fr-CA" sz="1300" dirty="0" err="1"/>
              <a:t>speak</a:t>
            </a:r>
            <a:r>
              <a:rPr lang="fr-CA" sz="1300" dirty="0"/>
              <a:t> of </a:t>
            </a:r>
            <a:r>
              <a:rPr lang="fr-CA" sz="1300" dirty="0" err="1"/>
              <a:t>your</a:t>
            </a:r>
            <a:r>
              <a:rPr lang="fr-CA" sz="1300" dirty="0"/>
              <a:t> </a:t>
            </a:r>
            <a:r>
              <a:rPr lang="fr-CA" sz="1300" dirty="0" err="1"/>
              <a:t>own</a:t>
            </a:r>
            <a:r>
              <a:rPr lang="fr-CA" sz="1300" dirty="0"/>
              <a:t> </a:t>
            </a:r>
            <a:r>
              <a:rPr lang="fr-CA" sz="1300" dirty="0" err="1"/>
              <a:t>decision-making</a:t>
            </a:r>
            <a:r>
              <a:rPr lang="fr-CA" sz="1300" dirty="0"/>
              <a:t> process, or use the </a:t>
            </a:r>
            <a:r>
              <a:rPr lang="fr-CA" sz="1300" dirty="0" err="1"/>
              <a:t>following</a:t>
            </a:r>
            <a:r>
              <a:rPr lang="fr-CA" sz="1300" baseline="0" dirty="0"/>
              <a:t> as </a:t>
            </a:r>
            <a:r>
              <a:rPr lang="fr-CA" sz="1300" baseline="0" dirty="0" err="1"/>
              <a:t>you</a:t>
            </a:r>
            <a:r>
              <a:rPr lang="fr-CA" sz="1300" baseline="0" dirty="0"/>
              <a:t> </a:t>
            </a:r>
            <a:r>
              <a:rPr lang="fr-CA" sz="1300" baseline="0" dirty="0" err="1"/>
              <a:t>see</a:t>
            </a:r>
            <a:r>
              <a:rPr lang="fr-CA" sz="1300" baseline="0" dirty="0"/>
              <a:t> fit. </a:t>
            </a:r>
            <a:r>
              <a:rPr lang="fr-CA" sz="1300" baseline="0" dirty="0">
                <a:sym typeface="Wingdings" panose="05000000000000000000" pitchFamily="2" charset="2"/>
              </a:rPr>
              <a:t>)</a:t>
            </a:r>
            <a:endParaRPr lang="fr-CA" sz="1300" dirty="0"/>
          </a:p>
          <a:p>
            <a:pPr marL="285750" indent="-285750">
              <a:spcBef>
                <a:spcPts val="600"/>
              </a:spcBef>
              <a:buFont typeface="Arial" panose="020B0604020202020204" pitchFamily="34" charset="0"/>
              <a:buChar char="•"/>
            </a:pPr>
            <a:r>
              <a:rPr lang="en-US" sz="1400" dirty="0"/>
              <a:t>For example, the process I follow when craving... and believe me, I have them. For instance, I just went to buy some snacks, to stretch my legs and get some fresh air. If I think about my decision before getting to the store, I say I will buy a healthy snack (e.g. a banana, an orange, etc.). </a:t>
            </a:r>
          </a:p>
          <a:p>
            <a:pPr marL="285750" indent="-285750">
              <a:spcBef>
                <a:spcPts val="600"/>
              </a:spcBef>
              <a:buFont typeface="Arial" panose="020B0604020202020204" pitchFamily="34" charset="0"/>
              <a:buChar char="•"/>
            </a:pPr>
            <a:r>
              <a:rPr lang="en-US" sz="1400" dirty="0"/>
              <a:t>The trick is to stick to my decision... I often walk</a:t>
            </a:r>
            <a:r>
              <a:rPr lang="en-US" sz="1400" baseline="0" dirty="0"/>
              <a:t> by </a:t>
            </a:r>
            <a:r>
              <a:rPr lang="en-US" sz="1400" dirty="0"/>
              <a:t>the "unhealthy snacks" and take a moment to look at them and if I'm able to be mindful about my eating habits, I'm usually successful in my healthy snack decision. You may have guessed, and you`re right, when I rush my decision process I act on impulse and end up buying the unhealthy snack. </a:t>
            </a:r>
          </a:p>
          <a:p>
            <a:pPr marL="285750" indent="-285750">
              <a:spcBef>
                <a:spcPts val="600"/>
              </a:spcBef>
              <a:buFont typeface="Arial" panose="020B0604020202020204" pitchFamily="34" charset="0"/>
              <a:buChar char="•"/>
            </a:pPr>
            <a:r>
              <a:rPr lang="en-US" sz="1400" dirty="0"/>
              <a:t>The good thing is, with practice, I'm able to choose healthy snacks more often and stay mindful about my decisions.</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fr-CA" sz="1400" dirty="0"/>
              <a:t>(click)</a:t>
            </a:r>
          </a:p>
          <a:p>
            <a:pPr marL="0" indent="0">
              <a:spcBef>
                <a:spcPts val="600"/>
              </a:spcBef>
              <a:buFont typeface="Arial" panose="020B0604020202020204" pitchFamily="34" charset="0"/>
              <a:buNone/>
            </a:pPr>
            <a:r>
              <a:rPr lang="fr-CA" sz="1400" dirty="0" err="1"/>
              <a:t>Here</a:t>
            </a:r>
            <a:r>
              <a:rPr lang="fr-CA" sz="1400" dirty="0"/>
              <a:t> </a:t>
            </a:r>
            <a:r>
              <a:rPr lang="fr-CA" sz="1400" dirty="0" err="1"/>
              <a:t>we</a:t>
            </a:r>
            <a:r>
              <a:rPr lang="fr-CA" sz="1400" dirty="0"/>
              <a:t> have an </a:t>
            </a:r>
            <a:r>
              <a:rPr lang="fr-CA" sz="1400" dirty="0" err="1"/>
              <a:t>interesting</a:t>
            </a:r>
            <a:r>
              <a:rPr lang="fr-CA" sz="1400" dirty="0"/>
              <a:t> </a:t>
            </a:r>
            <a:r>
              <a:rPr lang="fr-CA" sz="1400" dirty="0" err="1"/>
              <a:t>video</a:t>
            </a:r>
            <a:r>
              <a:rPr lang="fr-CA" sz="1400" dirty="0"/>
              <a:t>, « </a:t>
            </a:r>
            <a:r>
              <a:rPr lang="en-US" sz="1400" dirty="0"/>
              <a:t>Are We in Control of Our Own Decisions?</a:t>
            </a:r>
            <a:r>
              <a:rPr lang="fr-CA" sz="1400" dirty="0"/>
              <a:t> (17 mins) » </a:t>
            </a:r>
            <a:r>
              <a:rPr lang="fr-CA" sz="1400" dirty="0" err="1"/>
              <a:t>where</a:t>
            </a:r>
            <a:r>
              <a:rPr lang="fr-CA" sz="1400" dirty="0"/>
              <a:t> Dan </a:t>
            </a:r>
            <a:r>
              <a:rPr lang="fr-CA" sz="1400" dirty="0" err="1"/>
              <a:t>Ariely</a:t>
            </a:r>
            <a:r>
              <a:rPr lang="fr-CA" sz="1400" dirty="0"/>
              <a:t> </a:t>
            </a:r>
            <a:r>
              <a:rPr lang="fr-CA" sz="1400" dirty="0" err="1"/>
              <a:t>he</a:t>
            </a:r>
            <a:r>
              <a:rPr lang="fr-CA" sz="1400" dirty="0"/>
              <a:t> </a:t>
            </a:r>
            <a:r>
              <a:rPr lang="fr-CA" sz="1400" dirty="0" err="1"/>
              <a:t>shares</a:t>
            </a:r>
            <a:r>
              <a:rPr lang="fr-CA" sz="1400" dirty="0"/>
              <a:t> a perspective on how </a:t>
            </a:r>
            <a:r>
              <a:rPr lang="fr-CA" sz="1400" dirty="0" err="1"/>
              <a:t>mindfulness</a:t>
            </a:r>
            <a:r>
              <a:rPr lang="fr-CA" sz="1400" dirty="0"/>
              <a:t> or </a:t>
            </a:r>
            <a:r>
              <a:rPr lang="fr-CA" sz="1400" dirty="0" err="1"/>
              <a:t>mindlessness</a:t>
            </a:r>
            <a:r>
              <a:rPr lang="fr-CA" sz="1400" dirty="0"/>
              <a:t> </a:t>
            </a:r>
            <a:r>
              <a:rPr lang="fr-CA" sz="1400" dirty="0" err="1"/>
              <a:t>we</a:t>
            </a:r>
            <a:r>
              <a:rPr lang="fr-CA" sz="1400" dirty="0"/>
              <a:t> do </a:t>
            </a:r>
            <a:r>
              <a:rPr lang="fr-CA" sz="1400" dirty="0" err="1"/>
              <a:t>decisions</a:t>
            </a:r>
            <a:r>
              <a:rPr lang="fr-CA" sz="1400" dirty="0"/>
              <a:t>.</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en-CA" sz="1400" dirty="0"/>
              <a:t>((Depending on the time: decide))</a:t>
            </a:r>
          </a:p>
          <a:p>
            <a:pPr marL="285750" indent="-285750">
              <a:spcBef>
                <a:spcPts val="600"/>
              </a:spcBef>
              <a:buFont typeface="Arial" panose="020B0604020202020204" pitchFamily="34" charset="0"/>
              <a:buChar char="•"/>
            </a:pPr>
            <a:r>
              <a:rPr lang="en-CA" sz="1400" dirty="0"/>
              <a:t>As we have time, let’s watch this video </a:t>
            </a:r>
            <a:br>
              <a:rPr lang="en-CA" sz="1400" dirty="0"/>
            </a:b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indent="-285750">
              <a:spcBef>
                <a:spcPts val="600"/>
              </a:spcBef>
              <a:buFont typeface="Arial" panose="020B0604020202020204" pitchFamily="34" charset="0"/>
              <a:buChar char="•"/>
            </a:pPr>
            <a:r>
              <a:rPr lang="en-CA" sz="1400" dirty="0"/>
              <a:t>Given the time we have for this session, I invite you to see the video afterwards, it lasts 17 minutes, worth watching</a:t>
            </a:r>
          </a:p>
          <a:p>
            <a:pPr marL="0" indent="0">
              <a:spcBef>
                <a:spcPts val="600"/>
              </a:spcBef>
              <a:buFont typeface="Arial" panose="020B0604020202020204" pitchFamily="34" charset="0"/>
              <a:buNone/>
            </a:pP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(2x click &amp; </a:t>
            </a:r>
            <a:r>
              <a:rPr lang="fr-CA" sz="1400" dirty="0" err="1"/>
              <a:t>read</a:t>
            </a:r>
            <a:r>
              <a:rPr lang="fr-CA" sz="1400" dirty="0"/>
              <a:t> the last 2 </a:t>
            </a:r>
            <a:r>
              <a:rPr lang="fr-CA" sz="1400" dirty="0" err="1"/>
              <a:t>bullets</a:t>
            </a:r>
            <a:r>
              <a:rPr lang="fr-CA" sz="1400" dirty="0"/>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err="1"/>
              <a:t>Now</a:t>
            </a:r>
            <a:r>
              <a:rPr lang="fr-CA" sz="1400" dirty="0"/>
              <a:t>, </a:t>
            </a:r>
            <a:r>
              <a:rPr lang="fr-CA" sz="1400" dirty="0" err="1"/>
              <a:t>let’s</a:t>
            </a:r>
            <a:r>
              <a:rPr lang="fr-CA" sz="1400" dirty="0"/>
              <a:t> </a:t>
            </a:r>
            <a:r>
              <a:rPr lang="fr-CA" sz="1400" dirty="0" err="1"/>
              <a:t>take</a:t>
            </a:r>
            <a:r>
              <a:rPr lang="fr-CA" sz="1400" dirty="0"/>
              <a:t> 2 minutes or </a:t>
            </a:r>
            <a:r>
              <a:rPr lang="fr-CA" sz="1400" dirty="0" err="1"/>
              <a:t>so</a:t>
            </a:r>
            <a:r>
              <a:rPr lang="fr-CA" sz="1400" dirty="0"/>
              <a:t> to </a:t>
            </a:r>
            <a:r>
              <a:rPr lang="fr-CA" sz="1400" dirty="0" err="1"/>
              <a:t>reflect</a:t>
            </a:r>
            <a:r>
              <a:rPr lang="fr-CA" sz="1400" dirty="0"/>
              <a:t> and come </a:t>
            </a:r>
            <a:r>
              <a:rPr lang="fr-CA" sz="1400" dirty="0" err="1"/>
              <a:t>with</a:t>
            </a:r>
            <a:r>
              <a:rPr lang="fr-CA" sz="1400" dirty="0"/>
              <a:t> an </a:t>
            </a:r>
            <a:r>
              <a:rPr lang="fr-CA" sz="1400" dirty="0" err="1"/>
              <a:t>example</a:t>
            </a: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You can use the chat in the </a:t>
            </a:r>
            <a:r>
              <a:rPr lang="fr-CA" sz="1400" dirty="0" err="1"/>
              <a:t>meantime</a:t>
            </a:r>
            <a:r>
              <a:rPr lang="fr-CA" sz="1400" dirty="0"/>
              <a:t> </a:t>
            </a:r>
            <a:r>
              <a:rPr lang="fr-CA" sz="1400" dirty="0" err="1"/>
              <a:t>we</a:t>
            </a:r>
            <a:r>
              <a:rPr lang="fr-CA" sz="1400" dirty="0"/>
              <a:t> </a:t>
            </a:r>
            <a:r>
              <a:rPr lang="fr-CA" sz="1400" dirty="0" err="1"/>
              <a:t>get</a:t>
            </a:r>
            <a:r>
              <a:rPr lang="fr-CA" sz="1400" dirty="0"/>
              <a:t> to the briefing time</a:t>
            </a:r>
          </a:p>
          <a:p>
            <a:pPr marL="0" indent="0">
              <a:spcBef>
                <a:spcPts val="600"/>
              </a:spcBef>
              <a:buFont typeface="Arial" panose="020B0604020202020204" pitchFamily="34" charset="0"/>
              <a:buNone/>
            </a:pPr>
            <a:endParaRPr lang="fr-CA" sz="1400" dirty="0"/>
          </a:p>
          <a:p>
            <a:pPr>
              <a:spcBef>
                <a:spcPts val="599"/>
              </a:spcBef>
              <a:spcAft>
                <a:spcPts val="300"/>
              </a:spcAft>
            </a:pPr>
            <a:r>
              <a:rPr lang="en-CA" sz="1200" dirty="0"/>
              <a:t>Resources in English:</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800" dirty="0"/>
              <a:t>From: </a:t>
            </a:r>
            <a:r>
              <a:rPr lang="en-CA" sz="1800" u="sng" dirty="0">
                <a:hlinkClick r:id="rId4"/>
              </a:rPr>
              <a:t>Day 20/21 days challenge - </a:t>
            </a:r>
            <a:r>
              <a:rPr lang="en-CA" sz="1800" u="sng" dirty="0" err="1">
                <a:hlinkClick r:id="rId4"/>
              </a:rPr>
              <a:t>KindSpring</a:t>
            </a:r>
            <a:r>
              <a:rPr lang="en-CA" sz="1800" u="sng" dirty="0">
                <a:hlinkClick r:id="rId4"/>
              </a:rPr>
              <a:t> - Practice Mindful Decision-Making</a:t>
            </a:r>
            <a:br>
              <a:rPr lang="en-CA" sz="1800" u="sng" dirty="0"/>
            </a:br>
            <a:r>
              <a:rPr lang="en-CA" sz="1100" u="sng" dirty="0"/>
              <a:t>(</a:t>
            </a:r>
            <a:r>
              <a:rPr lang="en-CA" sz="1100" u="sng" dirty="0">
                <a:hlinkClick r:id="rId4"/>
              </a:rPr>
              <a:t>https://gcconnex.gc.ca/blog/view/14866638/day-2021-days-challenge-kindspring-practice-mindful-decision-making</a:t>
            </a:r>
            <a:r>
              <a:rPr lang="en-CA" sz="1100" u="sng" dirty="0"/>
              <a:t>) </a:t>
            </a:r>
            <a:endParaRPr lang="en-CA" sz="18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ts val="599"/>
              </a:spcBef>
              <a:spcAft>
                <a:spcPts val="300"/>
              </a:spcAft>
            </a:pPr>
            <a:r>
              <a:rPr lang="fr-CA" dirty="0"/>
              <a:t>Ginette</a:t>
            </a:r>
            <a:r>
              <a:rPr lang="fr-CA" sz="1200" dirty="0"/>
              <a:t>: </a:t>
            </a:r>
          </a:p>
          <a:p>
            <a:pPr>
              <a:spcBef>
                <a:spcPts val="599"/>
              </a:spcBef>
              <a:spcAft>
                <a:spcPts val="300"/>
              </a:spcAft>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(read from</a:t>
            </a:r>
            <a:r>
              <a:rPr lang="en-CA" sz="1200" baseline="0" dirty="0"/>
              <a:t> the slide, provide an example if you have one)</a:t>
            </a:r>
            <a:endParaRPr lang="en-CA" sz="1200" dirty="0"/>
          </a:p>
          <a:p>
            <a:pPr marL="0" indent="0">
              <a:spcBef>
                <a:spcPts val="600"/>
              </a:spcBef>
              <a:spcAft>
                <a:spcPts val="300"/>
              </a:spcAft>
              <a:buNone/>
            </a:pPr>
            <a:r>
              <a:rPr lang="en-US" sz="1200" dirty="0"/>
              <a:t>There is a powerful exercise, a very simple one, I started using a few years ago.</a:t>
            </a:r>
          </a:p>
          <a:p>
            <a:pPr marL="0" indent="0">
              <a:spcBef>
                <a:spcPts val="600"/>
              </a:spcBef>
              <a:spcAft>
                <a:spcPts val="300"/>
              </a:spcAft>
              <a:buNone/>
            </a:pPr>
            <a:r>
              <a:rPr lang="en-US" sz="1200" dirty="0"/>
              <a:t>Who or what am I focusing on or coming across, either an individual or an insect, your first thought is simply "I wish you happiness." </a:t>
            </a:r>
          </a:p>
          <a:p>
            <a:pPr marL="0" indent="0">
              <a:spcBef>
                <a:spcPts val="600"/>
              </a:spcBef>
              <a:spcAft>
                <a:spcPts val="300"/>
              </a:spcAft>
              <a:buNone/>
            </a:pPr>
            <a:r>
              <a:rPr lang="en-US" sz="1200" dirty="0"/>
              <a:t>This completely transforms what is going to happen between you and the other party. </a:t>
            </a:r>
          </a:p>
          <a:p>
            <a:pPr marL="0" indent="0">
              <a:spcBef>
                <a:spcPts val="600"/>
              </a:spcBef>
              <a:spcAft>
                <a:spcPts val="300"/>
              </a:spcAft>
              <a:buNone/>
            </a:pPr>
            <a:r>
              <a:rPr lang="en-US" sz="1200" dirty="0"/>
              <a:t>At this point, you create the opportunity to make more space around you ... You see how any negative emotion disappears and gives you time to transform ... You see things as they are, as simply ignorance, anger, fear, sadness … don</a:t>
            </a:r>
            <a:r>
              <a:rPr lang="en-CA" sz="1200" dirty="0"/>
              <a:t>’t blame </a:t>
            </a:r>
            <a:r>
              <a:rPr lang="en-US" sz="1200" dirty="0"/>
              <a:t>the other party, but see it as ignorance on your part … you don’t know their history or how their day has been … you remove your interpretation or reaction. You transform this, you let go, you become love.</a:t>
            </a:r>
          </a:p>
          <a:p>
            <a:pPr marL="0" indent="0">
              <a:spcBef>
                <a:spcPts val="600"/>
              </a:spcBef>
              <a:spcAft>
                <a:spcPts val="300"/>
              </a:spcAft>
              <a:buNone/>
            </a:pPr>
            <a:r>
              <a:rPr lang="en-US" sz="1200" b="1" dirty="0">
                <a:solidFill>
                  <a:srgbClr val="7030A0"/>
                </a:solidFill>
              </a:rPr>
              <a:t>I WISH YOU HAPPINESS!</a:t>
            </a:r>
          </a:p>
          <a:p>
            <a:pPr marL="0" indent="0">
              <a:spcBef>
                <a:spcPts val="600"/>
              </a:spcBef>
              <a:spcAft>
                <a:spcPts val="300"/>
              </a:spcAft>
              <a:buNone/>
            </a:pPr>
            <a:r>
              <a:rPr lang="en-US" sz="1200" dirty="0"/>
              <a:t>Try it and see everything change in your life.  ~ Richard Gere</a:t>
            </a:r>
            <a:endParaRPr lang="en-CA" sz="1200" dirty="0"/>
          </a:p>
          <a:p>
            <a:endParaRPr lang="en-CA" sz="1200" dirty="0"/>
          </a:p>
          <a:p>
            <a:r>
              <a:rPr lang="en-CA" sz="1200" dirty="0"/>
              <a:t>Resources in English: </a:t>
            </a:r>
            <a:endParaRPr lang="en-CA" sz="1200" dirty="0">
              <a:hlinkClick r:id="rId3"/>
            </a:endParaRP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GT America"/>
              </a:rPr>
              <a:t>Summary: </a:t>
            </a:r>
            <a:r>
              <a:rPr lang="en-US"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599"/>
              </a:spcBef>
              <a:spcAft>
                <a:spcPts val="300"/>
              </a:spcAft>
            </a:pPr>
            <a:r>
              <a:rPr lang="fr-CA" dirty="0"/>
              <a:t>Ginette:</a:t>
            </a:r>
          </a:p>
          <a:p>
            <a:pPr>
              <a:spcBef>
                <a:spcPts val="599"/>
              </a:spcBef>
              <a:spcAft>
                <a:spcPts val="300"/>
              </a:spcAft>
            </a:pPr>
            <a:endParaRPr lang="fr-CA" sz="1200" dirty="0"/>
          </a:p>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marL="171450" indent="-171450" defTabSz="933142">
              <a:buFont typeface="Arial" panose="020B0604020202020204" pitchFamily="34" charset="0"/>
              <a:buChar char="•"/>
              <a:defRPr/>
            </a:pPr>
            <a:r>
              <a:rPr lang="en-US" dirty="0"/>
              <a:t>You’ll have </a:t>
            </a:r>
            <a:r>
              <a:rPr lang="en-US" dirty="0" err="1"/>
              <a:t>approx</a:t>
            </a:r>
            <a:r>
              <a:rPr lang="en-US" dirty="0"/>
              <a:t> X amount of minutes to debrief, a 2 minutes warning message will be sent before closing</a:t>
            </a:r>
          </a:p>
          <a:p>
            <a:pPr marL="171450" indent="-171450" defTabSz="933142">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599"/>
              </a:spcBef>
              <a:spcAft>
                <a:spcPts val="300"/>
              </a:spcAft>
            </a:pPr>
            <a:r>
              <a:rPr lang="fr-CA" dirty="0"/>
              <a:t>Ginette</a:t>
            </a:r>
            <a:r>
              <a:rPr lang="fr-CA" sz="1200" dirty="0"/>
              <a:t>: </a:t>
            </a:r>
          </a:p>
          <a:p>
            <a:pPr>
              <a:spcBef>
                <a:spcPts val="599"/>
              </a:spcBef>
              <a:spcAft>
                <a:spcPts val="300"/>
              </a:spcAft>
            </a:pPr>
            <a:endParaRPr lang="fr-CA" sz="1200" dirty="0"/>
          </a:p>
          <a:p>
            <a:pPr marL="342900" lvl="0" indent="-342900">
              <a:spcBef>
                <a:spcPts val="0"/>
              </a:spcBef>
              <a:buFont typeface="Arial" panose="020B0604020202020204" pitchFamily="34" charset="0"/>
              <a:buChar char="•"/>
            </a:pPr>
            <a:r>
              <a:rPr lang="en-CA" sz="2400" dirty="0"/>
              <a:t>Connecting – once a week with your buddies</a:t>
            </a:r>
          </a:p>
          <a:p>
            <a:pPr marL="342900" lvl="0" indent="-342900">
              <a:spcBef>
                <a:spcPts val="0"/>
              </a:spcBef>
              <a:buFont typeface="Arial" panose="020B0604020202020204" pitchFamily="34" charset="0"/>
              <a:buChar char="•"/>
            </a:pPr>
            <a:r>
              <a:rPr lang="en-CA" sz="2400" dirty="0"/>
              <a:t>Gratitude Journaling – daily</a:t>
            </a:r>
          </a:p>
          <a:p>
            <a:pPr marL="342900" lvl="0" indent="-342900">
              <a:spcBef>
                <a:spcPts val="0"/>
              </a:spcBef>
              <a:buFont typeface="Arial" panose="020B0604020202020204" pitchFamily="34" charset="0"/>
              <a:buChar char="•"/>
            </a:pPr>
            <a:r>
              <a:rPr lang="en-CA" sz="2400" dirty="0"/>
              <a:t>Practice 10 mins… chose one of the following and keep doing it for the whole week - daily</a:t>
            </a:r>
          </a:p>
          <a:p>
            <a:pPr lvl="1">
              <a:spcBef>
                <a:spcPts val="0"/>
              </a:spcBef>
            </a:pPr>
            <a:r>
              <a:rPr lang="en-CA" sz="2000" dirty="0"/>
              <a:t>- Body scan</a:t>
            </a:r>
            <a:br>
              <a:rPr lang="en-CA" sz="2000" dirty="0"/>
            </a:br>
            <a:r>
              <a:rPr lang="en-CA" sz="1200" dirty="0">
                <a:hlinkClick r:id="rId3"/>
              </a:rPr>
              <a:t>https://archive.org/details/MFBodyScan10Minsb</a:t>
            </a:r>
            <a:br>
              <a:rPr lang="en-CA" sz="1200" dirty="0"/>
            </a:br>
            <a:r>
              <a:rPr lang="en-CA" sz="1200" dirty="0">
                <a:hlinkClick r:id="rId4"/>
              </a:rPr>
              <a:t>http://elishagoldstein.com/videos/10-minute-body-scan/</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 Breathing</a:t>
            </a:r>
            <a:br>
              <a:rPr lang="en-CA" sz="2000" dirty="0"/>
            </a:br>
            <a:r>
              <a:rPr lang="en-CA" sz="1200" u="sng" dirty="0">
                <a:hlinkClick r:id="rId6"/>
              </a:rPr>
              <a:t>https://www.youtube.com/watch?v=Rah4IHHZyZU </a:t>
            </a:r>
            <a:br>
              <a:rPr lang="en-CA" sz="1200" u="sng" dirty="0"/>
            </a:br>
            <a:r>
              <a:rPr lang="en-CA" sz="1200" u="sng" dirty="0">
                <a:hlinkClick r:id="rId7"/>
              </a:rPr>
              <a:t>https://www.youtube.com/watch?v=aXItOY0sLRY</a:t>
            </a:r>
            <a:br>
              <a:rPr lang="en-CA" sz="1200" u="sng" dirty="0"/>
            </a:br>
            <a:r>
              <a:rPr lang="en-CA" sz="1200" u="sng" dirty="0">
                <a:hlinkClick r:id="rId8"/>
              </a:rPr>
              <a:t>https://www.mindful.org/10-minute-nourishing-breath-meditation/</a:t>
            </a:r>
            <a:r>
              <a:rPr lang="en-CA" sz="1200" u="sng" dirty="0"/>
              <a:t> </a:t>
            </a:r>
            <a:endParaRPr lang="en-CA" sz="1200" dirty="0"/>
          </a:p>
          <a:p>
            <a:pPr marL="342900" indent="-342900">
              <a:spcBef>
                <a:spcPts val="0"/>
              </a:spcBef>
              <a:buFont typeface="Arial" panose="020B0604020202020204" pitchFamily="34" charset="0"/>
              <a:buChar char="•"/>
            </a:pPr>
            <a:r>
              <a:rPr lang="en-CA" sz="2400" dirty="0"/>
              <a:t>Apply Mindful Listening as a Leader </a:t>
            </a:r>
          </a:p>
          <a:p>
            <a:pPr marL="342900" indent="-342900">
              <a:spcBef>
                <a:spcPts val="0"/>
              </a:spcBef>
              <a:buFont typeface="Arial" panose="020B0604020202020204" pitchFamily="34" charset="0"/>
              <a:buChar char="•"/>
            </a:pPr>
            <a:r>
              <a:rPr lang="en-CA" sz="2400" dirty="0"/>
              <a:t>Apply Mindful Decision-making </a:t>
            </a:r>
          </a:p>
          <a:p>
            <a:pPr marL="342900" indent="-342900">
              <a:spcBef>
                <a:spcPts val="0"/>
              </a:spcBef>
              <a:buFont typeface="Arial" panose="020B0604020202020204" pitchFamily="34" charset="0"/>
              <a:buChar char="•"/>
            </a:pPr>
            <a:r>
              <a:rPr lang="en-CA" sz="2400" dirty="0"/>
              <a:t>Apply Compassion "I wish you happiness"</a:t>
            </a:r>
            <a:r>
              <a:rPr lang="en-CA" sz="1600" u="sng" dirty="0">
                <a:hlinkClick r:id="rId9"/>
              </a:rPr>
              <a:t>​</a:t>
            </a:r>
            <a:endParaRPr lang="en-CA" sz="1600" u="sng" dirty="0"/>
          </a:p>
          <a:p>
            <a:pPr marL="342900" indent="-342900">
              <a:spcBef>
                <a:spcPts val="0"/>
              </a:spcBef>
              <a:buFont typeface="Arial" panose="020B0604020202020204" pitchFamily="34" charset="0"/>
              <a:buChar char="•"/>
            </a:pPr>
            <a:r>
              <a:rPr lang="en-CA" sz="2400" dirty="0"/>
              <a:t>Remember to use the Cohort if you have questions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up to, try increasing your daily mindfulness practice to 10 mins, if not, continue doing</a:t>
            </a:r>
            <a:r>
              <a:rPr lang="en-US" baseline="0" dirty="0"/>
              <a:t> the 5 mins version of either option Body Scan or Breathing. WHATEVER WORKS FOR YOU; the goal is to practice and enjoy or challenge yourself… not to suffer because of it </a:t>
            </a:r>
            <a:r>
              <a:rPr lang="en-US" baseline="0" dirty="0">
                <a:sym typeface="Wingdings" panose="05000000000000000000" pitchFamily="2" charset="2"/>
              </a:rPr>
              <a:t></a:t>
            </a:r>
            <a:endParaRPr lang="en-US" dirty="0"/>
          </a:p>
          <a:p>
            <a:endParaRPr lang="en-US" dirty="0"/>
          </a:p>
          <a:p>
            <a:r>
              <a:rPr lang="en-US" dirty="0"/>
              <a:t>Resources in English:</a:t>
            </a:r>
          </a:p>
          <a:p>
            <a:pPr marL="171450" indent="-171450">
              <a:buFont typeface="Arial" panose="020B0604020202020204" pitchFamily="34" charset="0"/>
              <a:buChar char="•"/>
            </a:pPr>
            <a:r>
              <a:rPr lang="en-US" dirty="0"/>
              <a:t>http://marc.ucla.edu/mindful-meditations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99"/>
              </a:spcBef>
              <a:spcAft>
                <a:spcPts val="300"/>
              </a:spcAft>
            </a:pPr>
            <a:r>
              <a:rPr lang="fr-CA" dirty="0"/>
              <a:t>Ginette</a:t>
            </a:r>
            <a:r>
              <a:rPr lang="fr-CA" sz="1200" dirty="0"/>
              <a:t>: </a:t>
            </a:r>
          </a:p>
          <a:p>
            <a:pPr>
              <a:spcBef>
                <a:spcPts val="599"/>
              </a:spcBef>
              <a:spcAft>
                <a:spcPts val="300"/>
              </a:spcAft>
            </a:pPr>
            <a:endParaRPr lang="fr-CA" sz="1200" dirty="0"/>
          </a:p>
          <a:p>
            <a:r>
              <a:rPr lang="en-CA" dirty="0"/>
              <a:t>Any question?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Mary-Lyne:</a:t>
            </a:r>
          </a:p>
          <a:p>
            <a:endParaRPr lang="en-CA" noProof="0" dirty="0"/>
          </a:p>
          <a:p>
            <a:pPr defTabSz="912937">
              <a:defRPr/>
            </a:pPr>
            <a:r>
              <a:rPr lang="fr-FR"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a:t>
            </a:r>
            <a:r>
              <a:rPr lang="fr-FR" dirty="0" err="1"/>
              <a:t>GCConnex</a:t>
            </a:r>
            <a:r>
              <a:rPr lang="fr-FR" dirty="0"/>
              <a:t> (ou donner des dates précises, si disponible).</a:t>
            </a:r>
            <a:endParaRPr lang="en-US" dirty="0"/>
          </a:p>
          <a:p>
            <a:endParaRPr lang="en-US" baseline="0" dirty="0"/>
          </a:p>
          <a:p>
            <a:r>
              <a:rPr lang="en-US" strike="noStrike" baseline="0" dirty="0"/>
              <a:t>As with all </a:t>
            </a:r>
            <a:r>
              <a:rPr lang="en-US" strike="noStrike" baseline="0" dirty="0" err="1"/>
              <a:t>GoC</a:t>
            </a:r>
            <a:r>
              <a:rPr lang="en-US" strike="noStrike" baseline="0" dirty="0"/>
              <a:t> sessions, please, feel free to use the language of your choice to ask questions or participate in the discussion., today’s session will be conducted  mainly in French, there will be other sessions in English that will be promoted via the </a:t>
            </a:r>
            <a:r>
              <a:rPr lang="en-US" strike="noStrike" baseline="0" dirty="0" err="1"/>
              <a:t>GCConnex</a:t>
            </a:r>
            <a:r>
              <a:rPr lang="en-US" strike="noStrike" baseline="0" dirty="0"/>
              <a:t> group (or give specific dates, if available).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Mary-Lyne:</a:t>
            </a:r>
          </a:p>
          <a:p>
            <a:endParaRPr lang="en-CA" noProof="0" dirty="0"/>
          </a:p>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Dan Siegel: Me + We = Mwe</a:t>
            </a:r>
            <a:r>
              <a:rPr lang="en-CA" sz="1200" b="0" i="0" dirty="0">
                <a:effectLst/>
                <a:latin typeface="Roboto" panose="02000000000000000000" pitchFamily="2" charset="0"/>
              </a:rPr>
              <a:t> -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t>NOT working!! - Janice </a:t>
            </a:r>
            <a:r>
              <a:rPr lang="en-CA" sz="1200" noProof="0" dirty="0" err="1"/>
              <a:t>Marturano</a:t>
            </a:r>
            <a:r>
              <a:rPr lang="en-CA" sz="1200" noProof="0" dirty="0"/>
              <a:t>: Deep Understanding WEF - </a:t>
            </a:r>
            <a:r>
              <a:rPr lang="en-CA" sz="1200" dirty="0">
                <a:hlinkClick r:id="rId4"/>
              </a:rPr>
              <a:t>https://soundcloud.com/33voices/compassion-is-a-deep-understanding-janice-marturano</a:t>
            </a:r>
            <a:r>
              <a:rPr lang="en-CA"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Select a part of this long video</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noProof="0" dirty="0"/>
              <a:t>Mary-Lyne:</a:t>
            </a:r>
          </a:p>
          <a:p>
            <a:endParaRPr lang="en-CA" noProof="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Mary-Lyne:</a:t>
            </a:r>
          </a:p>
          <a:p>
            <a:endParaRPr lang="en-CA" noProof="0" dirty="0"/>
          </a:p>
          <a:p>
            <a:r>
              <a:rPr lang="fr-CA" dirty="0"/>
              <a:t>The </a:t>
            </a:r>
            <a:r>
              <a:rPr lang="fr-CA" dirty="0" err="1"/>
              <a:t>idea</a:t>
            </a:r>
            <a:r>
              <a:rPr lang="fr-CA" dirty="0"/>
              <a:t> </a:t>
            </a:r>
            <a:r>
              <a:rPr lang="fr-CA" dirty="0" err="1"/>
              <a:t>is</a:t>
            </a:r>
            <a:r>
              <a:rPr lang="fr-CA" dirty="0"/>
              <a:t> to have 2 or 3 people </a:t>
            </a:r>
            <a:r>
              <a:rPr lang="fr-CA" dirty="0" err="1"/>
              <a:t>share</a:t>
            </a:r>
            <a:r>
              <a:rPr lang="fr-CA" dirty="0"/>
              <a:t> </a:t>
            </a:r>
            <a:r>
              <a:rPr lang="fr-CA" dirty="0" err="1"/>
              <a:t>any</a:t>
            </a:r>
            <a:r>
              <a:rPr lang="fr-CA" baseline="0" dirty="0"/>
              <a:t> insights </a:t>
            </a:r>
            <a:r>
              <a:rPr lang="fr-CA" baseline="0" dirty="0" err="1"/>
              <a:t>they</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r>
              <a:rPr lang="fr-CA" baseline="0" dirty="0"/>
              <a:t> the Buddy System, the </a:t>
            </a:r>
            <a:r>
              <a:rPr lang="fr-CA" baseline="0" dirty="0" err="1"/>
              <a:t>Mindful</a:t>
            </a:r>
            <a:r>
              <a:rPr lang="fr-CA" baseline="0" dirty="0"/>
              <a:t> </a:t>
            </a:r>
            <a:r>
              <a:rPr lang="fr-CA" baseline="0" dirty="0" err="1"/>
              <a:t>Breathing</a:t>
            </a:r>
            <a:r>
              <a:rPr lang="fr-CA" baseline="0" dirty="0"/>
              <a:t>, and the gratitude journaling </a:t>
            </a:r>
            <a:r>
              <a:rPr lang="fr-CA" baseline="0" dirty="0" err="1"/>
              <a:t>exercises</a:t>
            </a:r>
            <a:r>
              <a:rPr lang="fr-CA" baseline="0" dirty="0"/>
              <a:t>.</a:t>
            </a:r>
          </a:p>
          <a:p>
            <a:endParaRPr lang="fr-CA" baseline="0" dirty="0"/>
          </a:p>
          <a:p>
            <a:r>
              <a:rPr lang="fr-CA" baseline="0" dirty="0" err="1"/>
              <a:t>Everyone</a:t>
            </a:r>
            <a:r>
              <a:rPr lang="fr-CA" baseline="0" dirty="0"/>
              <a:t> met </a:t>
            </a:r>
            <a:r>
              <a:rPr lang="fr-CA" baseline="0" dirty="0" err="1"/>
              <a:t>with</a:t>
            </a:r>
            <a:r>
              <a:rPr lang="fr-CA" baseline="0" dirty="0"/>
              <a:t> </a:t>
            </a:r>
            <a:r>
              <a:rPr lang="fr-CA" baseline="0" dirty="0" err="1"/>
              <a:t>their</a:t>
            </a:r>
            <a:r>
              <a:rPr lang="fr-CA" baseline="0" dirty="0"/>
              <a:t> Buddy System?</a:t>
            </a:r>
          </a:p>
          <a:p>
            <a:endParaRPr lang="fr-CA" baseline="0" dirty="0"/>
          </a:p>
          <a:p>
            <a:r>
              <a:rPr lang="en-US" baseline="0" dirty="0"/>
              <a:t>(click)</a:t>
            </a:r>
          </a:p>
          <a:p>
            <a:r>
              <a:rPr lang="en-US" baseline="0" dirty="0"/>
              <a:t>With honesty, please comment on the following:</a:t>
            </a:r>
          </a:p>
          <a:p>
            <a:pPr marL="171450" indent="-171450">
              <a:buFont typeface="Arial" panose="020B0604020202020204" pitchFamily="34" charset="0"/>
              <a:buChar char="•"/>
            </a:pPr>
            <a:r>
              <a:rPr lang="en-US" baseline="0" dirty="0"/>
              <a:t>What are your difficulties?</a:t>
            </a:r>
          </a:p>
          <a:p>
            <a:pPr marL="171450" indent="-171450">
              <a:buFont typeface="Arial" panose="020B0604020202020204" pitchFamily="34" charset="0"/>
              <a:buChar char="•"/>
            </a:pPr>
            <a:r>
              <a:rPr lang="en-US" baseline="0" dirty="0"/>
              <a:t>What did you notice?</a:t>
            </a:r>
          </a:p>
          <a:p>
            <a:pPr marL="171450" indent="-171450">
              <a:buFont typeface="Arial" panose="020B0604020202020204" pitchFamily="34" charset="0"/>
              <a:buChar char="•"/>
            </a:pPr>
            <a:r>
              <a:rPr lang="en-US" baseline="0" dirty="0"/>
              <a:t>Ideas that you have realized?</a:t>
            </a:r>
          </a:p>
          <a:p>
            <a:r>
              <a:rPr lang="en-US" baseline="0" dirty="0"/>
              <a:t>(click)</a:t>
            </a:r>
          </a:p>
          <a:p>
            <a:r>
              <a:rPr lang="en-US" baseline="0" dirty="0"/>
              <a:t>(lesson from the slide)</a:t>
            </a:r>
          </a:p>
          <a:p>
            <a:r>
              <a:rPr lang="en-US" baseline="0" dirty="0"/>
              <a:t>(click)</a:t>
            </a:r>
          </a:p>
          <a:p>
            <a:r>
              <a:rPr lang="en-US" baseline="0" dirty="0"/>
              <a:t>(lesson from the slide)</a:t>
            </a: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Mary-Lyne:</a:t>
            </a:r>
          </a:p>
          <a:p>
            <a:endParaRPr lang="en-CA" noProof="0" dirty="0"/>
          </a:p>
          <a:p>
            <a:r>
              <a:rPr lang="en-CA" dirty="0"/>
              <a:t>Just read the bullets</a:t>
            </a:r>
            <a:r>
              <a:rPr lang="en-CA" baseline="0" dirty="0"/>
              <a:t> off the slide…</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Mary-Lyne</a:t>
            </a:r>
            <a:r>
              <a:rPr lang="en-US" dirty="0"/>
              <a:t>: </a:t>
            </a:r>
          </a:p>
          <a:p>
            <a:endParaRPr lang="en-US" dirty="0"/>
          </a:p>
          <a:p>
            <a:r>
              <a:rPr lang="en-US" dirty="0"/>
              <a:t>Leadership is </a:t>
            </a:r>
            <a:r>
              <a:rPr lang="en-US" b="0" i="0" dirty="0">
                <a:solidFill>
                  <a:srgbClr val="202124"/>
                </a:solidFill>
                <a:effectLst/>
                <a:latin typeface="arial" panose="020B0604020202020204" pitchFamily="34" charset="0"/>
              </a:rPr>
              <a:t>the action of leading a group of people or an organization, but what makes a good leader?</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Emotional intelligence</a:t>
            </a:r>
            <a:r>
              <a:rPr lang="en-US" b="0" i="0" baseline="0" dirty="0">
                <a:solidFill>
                  <a:srgbClr val="202124"/>
                </a:solidFill>
                <a:effectLst/>
                <a:latin typeface="arial" panose="020B0604020202020204" pitchFamily="34" charset="0"/>
              </a:rPr>
              <a:t> is more about soft skills than hard skills – a good leader inspires and motivates, communicates, sets clear goals, focuses on the team, is creative, has a vision and makes decisions with a focus on the team, supports and encourages, sets a good example, recognizes their staff </a:t>
            </a: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(click)</a:t>
            </a:r>
          </a:p>
          <a:p>
            <a:r>
              <a:rPr lang="en-US" dirty="0"/>
              <a:t>I’d like to get your attention to the bottom right image, we have a list of competencies that separates the star performers (paraphrase from the image)… from the top 6 skills, only 2 are purely intellectual, which ones are those? Can you guess? From 6 core</a:t>
            </a:r>
            <a:r>
              <a:rPr lang="en-US" baseline="0" dirty="0"/>
              <a:t> competencies 4 are soft skills.</a:t>
            </a:r>
            <a:endParaRPr lang="en-US" dirty="0"/>
          </a:p>
          <a:p>
            <a:r>
              <a:rPr lang="en-US" dirty="0"/>
              <a:t>(click)</a:t>
            </a:r>
          </a:p>
          <a:p>
            <a:r>
              <a:rPr lang="en-US" dirty="0"/>
              <a:t>The third and the fourth.</a:t>
            </a:r>
          </a:p>
          <a:p>
            <a:endParaRPr lang="en-US" dirty="0"/>
          </a:p>
          <a:p>
            <a:r>
              <a:rPr lang="en-CA" sz="1200" u="none" dirty="0"/>
              <a:t>Resources in English:</a:t>
            </a:r>
          </a:p>
          <a:p>
            <a:pPr marL="171450" indent="-171450">
              <a:buFont typeface="Arial" panose="020B0604020202020204" pitchFamily="34" charset="0"/>
              <a:buChar char="•"/>
            </a:pPr>
            <a:r>
              <a:rPr lang="en-CA" sz="1200" u="none" dirty="0"/>
              <a:t>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https://www.amazon.ca/Search-Inside-Yourself-Productivity-Creativity/dp/0062116924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Dani: </a:t>
            </a:r>
          </a:p>
          <a:p>
            <a:endParaRPr lang="en-US" dirty="0"/>
          </a:p>
          <a:p>
            <a:r>
              <a:rPr lang="en-CA" dirty="0"/>
              <a:t>You see many different logos here. You may know some of them. All of these organizations are large companies. This is a serious reason why they implement these mindfulness programs.</a:t>
            </a:r>
          </a:p>
          <a:p>
            <a:endParaRPr lang="en-CA" dirty="0"/>
          </a:p>
          <a:p>
            <a:r>
              <a:rPr lang="en-CA" dirty="0"/>
              <a:t>(((chose the ones you’d like to speak about))</a:t>
            </a:r>
          </a:p>
          <a:p>
            <a:r>
              <a:rPr lang="en-US" dirty="0"/>
              <a:t>- - - </a:t>
            </a:r>
          </a:p>
          <a:p>
            <a:r>
              <a:rPr lang="en-CA" dirty="0"/>
              <a:t>Although this slide was created about</a:t>
            </a:r>
            <a:r>
              <a:rPr lang="en-CA" baseline="0" dirty="0"/>
              <a:t> 6 years ago </a:t>
            </a:r>
            <a:r>
              <a:rPr lang="en-CA" dirty="0"/>
              <a:t>(2017’ish),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 He asked NBA</a:t>
            </a:r>
            <a:r>
              <a:rPr lang="en-US" baseline="0" dirty="0"/>
              <a:t> players to work on mindfulness exercises he called it being in the Zone – if you read the book 11 rings it will explain more about this.</a:t>
            </a:r>
          </a:p>
          <a:p>
            <a:pPr marL="171432" indent="-171432">
              <a:buFont typeface="Arial" panose="020B0604020202020204" pitchFamily="34" charset="0"/>
              <a:buChar char="•"/>
            </a:pP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Competition</a:t>
            </a:r>
          </a:p>
          <a:p>
            <a:pPr lvl="1"/>
            <a:endParaRPr lang="en-US" b="0" dirty="0"/>
          </a:p>
          <a:p>
            <a:pPr lvl="1"/>
            <a:r>
              <a:rPr lang="en-US" b="0" dirty="0"/>
              <a:t>To me that speaks</a:t>
            </a:r>
            <a:r>
              <a:rPr lang="en-US" b="0" baseline="0" dirty="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mindfulness program in Google with great success that other silicon valley companies asked for it, they created a non for profit organization called Search Inside Yourself (SIY) book and it grew so big that now there is a SIY Leadership Institute (SIYLI). </a:t>
            </a: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You</a:t>
            </a:r>
            <a:r>
              <a:rPr lang="en-CA" b="0" i="0" baseline="0" dirty="0">
                <a:solidFill>
                  <a:srgbClr val="7030A0"/>
                </a:solidFill>
              </a:rPr>
              <a:t> will find the mindfulness theory particularly at the bottom of the circle.  </a:t>
            </a:r>
            <a:r>
              <a:rPr lang="en-CA" b="0" i="0" dirty="0">
                <a:solidFill>
                  <a:srgbClr val="7030A0"/>
                </a:solidFill>
              </a:rPr>
              <a:t>The 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p>
          <a:p>
            <a:pPr marL="171450" indent="-171450">
              <a:buFont typeface="Arial" panose="020B0604020202020204" pitchFamily="34" charset="0"/>
              <a:buChar char="•"/>
            </a:pPr>
            <a:r>
              <a:rPr lang="en-CA" dirty="0"/>
              <a:t>I now want to draw your attention to 3 logos in particular:</a:t>
            </a:r>
          </a:p>
          <a:p>
            <a:pPr marL="628650" lvl="1" indent="-171450">
              <a:buFont typeface="Arial" panose="020B0604020202020204" pitchFamily="34" charset="0"/>
              <a:buChar char="•"/>
            </a:pPr>
            <a:r>
              <a:rPr lang="en-US" baseline="0" dirty="0"/>
              <a:t>RCMP / GRC</a:t>
            </a:r>
          </a:p>
          <a:p>
            <a:pPr marL="628650" lvl="1" indent="-171450">
              <a:buFont typeface="Arial" panose="020B0604020202020204" pitchFamily="34" charset="0"/>
              <a:buChar char="•"/>
            </a:pPr>
            <a:r>
              <a:rPr lang="en-US" baseline="0" dirty="0"/>
              <a:t>Peel Regional Police</a:t>
            </a:r>
          </a:p>
          <a:p>
            <a:pPr marL="628650" lvl="1" indent="-171450">
              <a:buFont typeface="Arial" panose="020B0604020202020204" pitchFamily="34" charset="0"/>
              <a:buChar char="•"/>
            </a:pPr>
            <a:r>
              <a:rPr lang="en-US" baseline="0" dirty="0"/>
              <a:t>Community Oriented Policing Services, US Department of Justice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All of these organizations have Mindfulness related programs</a:t>
            </a:r>
            <a:endParaRPr lang="en-US" dirty="0"/>
          </a:p>
          <a:p>
            <a:endParaRPr lang="en-US" dirty="0"/>
          </a:p>
          <a:p>
            <a:r>
              <a:rPr lang="en-US" dirty="0"/>
              <a:t>You can</a:t>
            </a:r>
            <a:r>
              <a:rPr lang="en-US" baseline="0" dirty="0"/>
              <a:t> find details in the links provided in the speaking points of these slides</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https://www.meditationasmedicine.ca/blog/meditating-cop-peel-Ontario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https://www.rcmp-grc.gc.ca/en/gazette/mindfulness-difference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https://cops.usdoj.gov/html/dispatch/05-2021/mindfulness_training.html</a:t>
            </a:r>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17295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Dani: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 ok we are changing topics</a:t>
            </a:r>
            <a:r>
              <a:rPr lang="en-US" sz="1200" b="0" baseline="0" dirty="0">
                <a:solidFill>
                  <a:srgbClr val="7030A0"/>
                </a:solidFill>
              </a:rPr>
              <a:t> here to compassionate leadership </a:t>
            </a:r>
          </a:p>
          <a:p>
            <a:r>
              <a:rPr lang="en-US" dirty="0"/>
              <a:t> read three pillars</a:t>
            </a:r>
          </a:p>
          <a:p>
            <a:endParaRPr lang="en-US" dirty="0"/>
          </a:p>
          <a:p>
            <a:r>
              <a:rPr lang="en-US" dirty="0"/>
              <a:t>Particularly</a:t>
            </a:r>
            <a:r>
              <a:rPr lang="en-US" baseline="0" dirty="0"/>
              <a:t> for these I can explain the three pillars specifically </a:t>
            </a:r>
          </a:p>
          <a:p>
            <a:endParaRPr lang="en-US" baseline="0" dirty="0"/>
          </a:p>
          <a:p>
            <a:r>
              <a:rPr lang="en-US" baseline="0" dirty="0"/>
              <a:t>The first…</a:t>
            </a:r>
          </a:p>
          <a:p>
            <a:r>
              <a:rPr lang="en-US" baseline="0" dirty="0"/>
              <a:t>The second… </a:t>
            </a:r>
          </a:p>
          <a:p>
            <a:r>
              <a:rPr lang="en-US" baseline="0" dirty="0"/>
              <a:t>The third…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(Read the 6 </a:t>
            </a:r>
            <a:r>
              <a:rPr lang="fr-CA" dirty="0" err="1"/>
              <a:t>bullets</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Then</a:t>
            </a:r>
            <a:r>
              <a:rPr lang="fr-CA" dirty="0"/>
              <a:t> m</a:t>
            </a:r>
            <a:r>
              <a:rPr lang="en-US" sz="1200" dirty="0" err="1"/>
              <a:t>ention</a:t>
            </a:r>
            <a:r>
              <a:rPr lang="en-US" sz="1200" dirty="0"/>
              <a:t>:) This shift is the </a:t>
            </a:r>
            <a:r>
              <a:rPr lang="en-US" sz="1200" b="0" dirty="0">
                <a:solidFill>
                  <a:srgbClr val="7030A0"/>
                </a:solidFill>
              </a:rPr>
              <a:t>transformation from “I” (me) to “We.” Great leaders have this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Showing you a video from Dan</a:t>
            </a:r>
            <a:r>
              <a:rPr lang="en-US" sz="1200" b="0" baseline="0" dirty="0">
                <a:solidFill>
                  <a:srgbClr val="7030A0"/>
                </a:solidFill>
              </a:rPr>
              <a:t> Siegel – the MWE</a:t>
            </a: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Play video: </a:t>
            </a: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is an interconnectedness</a:t>
            </a:r>
            <a:r>
              <a:rPr lang="en-US" sz="1200" b="0" baseline="0" dirty="0">
                <a:solidFill>
                  <a:srgbClr val="7030A0"/>
                </a:solidFill>
              </a:rPr>
              <a:t> and </a:t>
            </a:r>
            <a:r>
              <a:rPr lang="en-US" sz="1200" b="0" baseline="0" dirty="0" err="1">
                <a:solidFill>
                  <a:srgbClr val="7030A0"/>
                </a:solidFill>
              </a:rPr>
              <a:t>and</a:t>
            </a:r>
            <a:r>
              <a:rPr lang="en-US" sz="1200" b="0" baseline="0" dirty="0">
                <a:solidFill>
                  <a:srgbClr val="7030A0"/>
                </a:solidFill>
              </a:rPr>
              <a:t> </a:t>
            </a:r>
            <a:r>
              <a:rPr lang="en-US" sz="1200" b="0" baseline="0" dirty="0" err="1">
                <a:solidFill>
                  <a:srgbClr val="7030A0"/>
                </a:solidFill>
              </a:rPr>
              <a:t>interresilience</a:t>
            </a:r>
            <a:r>
              <a:rPr lang="en-US" sz="1200" b="0" baseline="0" dirty="0">
                <a:solidFill>
                  <a:srgbClr val="7030A0"/>
                </a:solidFill>
              </a:rPr>
              <a:t> Great leaders have this transformations within themselves it’s a way for them to support themselves if they happen to realize that there is a MWE</a:t>
            </a: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are similarities with indigenous traditions and other ancient practices, we all are interconnected, including the plants, the animals, everything. An example of this is, the oxygen in the air we breathe, when exhaling comes out as </a:t>
            </a:r>
            <a:r>
              <a:rPr lang="en-US" b="0" i="0" dirty="0">
                <a:solidFill>
                  <a:srgbClr val="202124"/>
                </a:solidFill>
                <a:effectLst/>
                <a:latin typeface="arial" panose="020B0604020202020204" pitchFamily="34" charset="0"/>
              </a:rPr>
              <a:t>carbon dioxide, </a:t>
            </a:r>
            <a:r>
              <a:rPr lang="en-US" sz="1200" b="0" dirty="0">
                <a:solidFill>
                  <a:srgbClr val="7030A0"/>
                </a:solidFill>
              </a:rPr>
              <a:t>then goes through another process and the trees transform it back to oxygen in the air, right there is proof we all are interdependent and interconnected.  We are all connected. We </a:t>
            </a:r>
            <a:r>
              <a:rPr lang="en-US" sz="1200" b="0" dirty="0" err="1">
                <a:solidFill>
                  <a:srgbClr val="7030A0"/>
                </a:solidFill>
              </a:rPr>
              <a:t>musn’t</a:t>
            </a:r>
            <a:r>
              <a:rPr lang="en-US" sz="1200" b="0" dirty="0">
                <a:solidFill>
                  <a:srgbClr val="7030A0"/>
                </a:solidFill>
              </a:rPr>
              <a:t> miss sight</a:t>
            </a:r>
            <a:r>
              <a:rPr lang="en-US" sz="1200" b="0" baseline="0" dirty="0">
                <a:solidFill>
                  <a:srgbClr val="7030A0"/>
                </a:solidFill>
              </a:rPr>
              <a:t> of this</a:t>
            </a: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in English:</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https://siyli.org/resources/ (</a:t>
            </a:r>
            <a:r>
              <a:rPr lang="en-CA" sz="1800" dirty="0"/>
              <a:t>Expired - </a:t>
            </a:r>
            <a:r>
              <a:rPr lang="en-CA" sz="1800" u="sng" dirty="0"/>
              <a:t>https://siyli.org/3-pillars-compassionate-leadership/</a:t>
            </a:r>
            <a:r>
              <a:rPr lang="nl-NL" sz="17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Compassionate Leaders are Effective Leaders - </a:t>
            </a:r>
            <a:r>
              <a:rPr lang="en-US" sz="1100" dirty="0">
                <a:hlinkClick r:id="rId4"/>
              </a:rPr>
              <a:t>http://greatergood.berkeley.edu/article/item/compassionate_leaders_are_effective_leaders</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Power of One Tree - The Very Air We Breathe - https://www.usda.gov/media/blog/2015/03/17/power-one-tree-very-air-we-breathe#:~:text=Through%20a%20process%20called%20photosynthesis,and%20released%20by%20the%20tree.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9063"/>
          <a:stretch/>
        </p:blipFill>
        <p:spPr bwMode="auto">
          <a:xfrm>
            <a:off x="1814262" y="1057275"/>
            <a:ext cx="4387299" cy="12991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2024-04-30</a:t>
            </a:fld>
            <a:endParaRPr lang="en-CA"/>
          </a:p>
        </p:txBody>
      </p:sp>
    </p:spTree>
    <p:extLst>
      <p:ext uri="{BB962C8B-B14F-4D97-AF65-F5344CB8AC3E}">
        <p14:creationId xmlns:p14="http://schemas.microsoft.com/office/powerpoint/2010/main" val="16110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2024-04-30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5158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2024-04-30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49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2024-04-30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76314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2024-04-30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519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2024-04-30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8177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2024-04-30</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9426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2024-04-30</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162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2024-04-30</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13845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2024-04-30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4626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2024-04-30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935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2024-04-30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8159349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olyu.edu.hk/obe/students/files/deep.pdf"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jp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g"/><Relationship Id="rId4" Type="http://schemas.openxmlformats.org/officeDocument/2006/relationships/image" Target="../media/image69.jpg"/></Relationships>
</file>

<file path=ppt/slides/_rels/slide14.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73.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65.png"/><Relationship Id="rId7"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69.jpg"/><Relationship Id="rId4" Type="http://schemas.openxmlformats.org/officeDocument/2006/relationships/image" Target="../media/image73.jpg"/></Relationships>
</file>

<file path=ppt/slides/_rels/slide1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image" Target="../media/image13.jpeg"/><Relationship Id="rId7" Type="http://schemas.microsoft.com/office/2007/relationships/hdphoto" Target="../media/hdphoto2.wdp"/><Relationship Id="rId12"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2.jp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www.mindfulnet.org/" TargetMode="External"/><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38.png"/><Relationship Id="rId25" Type="http://schemas.openxmlformats.org/officeDocument/2006/relationships/image" Target="../media/image46.jpeg"/><Relationship Id="rId33" Type="http://schemas.openxmlformats.org/officeDocument/2006/relationships/image" Target="../media/image54.jpeg"/><Relationship Id="rId38" Type="http://schemas.openxmlformats.org/officeDocument/2006/relationships/image" Target="../media/image59.png"/><Relationship Id="rId2" Type="http://schemas.openxmlformats.org/officeDocument/2006/relationships/notesSlide" Target="../notesSlides/notesSlide8.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5" Type="http://schemas.openxmlformats.org/officeDocument/2006/relationships/hyperlink" Target="http://www.siyli.org/" TargetMode="External"/><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3.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hyperlink" Target="http://instituteformindfulleadership.org/" TargetMode="External"/><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8" Type="http://schemas.openxmlformats.org/officeDocument/2006/relationships/image" Target="../media/image31.png"/><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notesSlide" Target="../notesSlides/notesSlide9.xml"/><Relationship Id="rId7" Type="http://schemas.openxmlformats.org/officeDocument/2006/relationships/hyperlink" Target="https://www.youtube.com/watch?v=uo8Yo4UE6g0"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greatergood.berkeley.edu/article/item/compassionate_leaders_are_effective_leaders" TargetMode="External"/><Relationship Id="rId5" Type="http://schemas.openxmlformats.org/officeDocument/2006/relationships/image" Target="../media/image62.png"/><Relationship Id="rId4" Type="http://schemas.openxmlformats.org/officeDocument/2006/relationships/image" Target="../media/image6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8" name="Picture 4" descr="60 Easy Things To Draw For Beginner Artists">
            <a:extLst>
              <a:ext uri="{FF2B5EF4-FFF2-40B4-BE49-F238E27FC236}">
                <a16:creationId xmlns:a16="http://schemas.microsoft.com/office/drawing/2014/main" id="{4A7D2FF6-9617-89E6-27E0-D5FFE3930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268760"/>
            <a:ext cx="4868906" cy="4868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5 Cute Doodles To Draw Anytime • Art Makes People">
            <a:extLst>
              <a:ext uri="{FF2B5EF4-FFF2-40B4-BE49-F238E27FC236}">
                <a16:creationId xmlns:a16="http://schemas.microsoft.com/office/drawing/2014/main" id="{827F0FEB-36EE-D936-D9FD-CB3DA38A0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268759"/>
            <a:ext cx="3816424" cy="4942132"/>
          </a:xfrm>
          <a:prstGeom prst="rect">
            <a:avLst/>
          </a:prstGeom>
          <a:noFill/>
          <a:extLst>
            <a:ext uri="{909E8E84-426E-40DD-AFC4-6F175D3DCCD1}">
              <a14:hiddenFill xmlns:a14="http://schemas.microsoft.com/office/drawing/2010/main">
                <a:solidFill>
                  <a:srgbClr val="FFFFFF"/>
                </a:solidFill>
              </a14:hiddenFill>
            </a:ext>
          </a:extLst>
        </p:spPr>
      </p:pic>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2"/>
            </p:custDataLst>
          </p:nvPr>
        </p:nvPicPr>
        <p:blipFill>
          <a:blip r:embed="rId7"/>
          <a:srcRect/>
          <a:stretch>
            <a:fillRect/>
          </a:stretch>
        </p:blipFill>
        <p:spPr>
          <a:xfrm>
            <a:off x="8277330" y="4243912"/>
            <a:ext cx="731528" cy="731528"/>
          </a:xfrm>
          <a:prstGeom prst="rect">
            <a:avLst/>
          </a:prstGeom>
        </p:spPr>
      </p:pic>
    </p:spTree>
    <p:extLst>
      <p:ext uri="{BB962C8B-B14F-4D97-AF65-F5344CB8AC3E}">
        <p14:creationId xmlns:p14="http://schemas.microsoft.com/office/powerpoint/2010/main" val="16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dirty="0"/>
              <a:t>Compassionate Leadership </a:t>
            </a:r>
            <a:r>
              <a:rPr lang="en-US" sz="2800" dirty="0"/>
              <a:t>– Deep Understanding</a:t>
            </a:r>
            <a:r>
              <a:rPr lang="en-CA" sz="2800" dirty="0"/>
              <a:t> </a:t>
            </a:r>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endParaRPr lang="en-US" sz="1050" dirty="0"/>
          </a:p>
          <a:p>
            <a:pPr marL="285750" fontAlgn="base"/>
            <a:endParaRPr lang="en-US" sz="16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5656" y="2862946"/>
            <a:ext cx="6336702" cy="3063196"/>
          </a:xfrm>
          <a:prstGeom prst="rect">
            <a:avLst/>
          </a:prstGeom>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a:t>The next time you have something to observe or listen to, do so with the intention of understanding it deeply… </a:t>
            </a:r>
            <a:br>
              <a:rPr lang="en-US" sz="2000" dirty="0"/>
            </a:br>
            <a:r>
              <a:rPr lang="en-US" sz="1200" dirty="0">
                <a:hlinkClick r:id="rId4"/>
              </a:rPr>
              <a:t>http://www.polyu.edu.hk/obe/students/files/deep.pdf</a:t>
            </a:r>
            <a:r>
              <a:rPr lang="en-US" sz="16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1429-1538-40C5-C622-B945A41222E4}"/>
              </a:ext>
            </a:extLst>
          </p:cNvPr>
          <p:cNvSpPr>
            <a:spLocks noGrp="1"/>
          </p:cNvSpPr>
          <p:nvPr>
            <p:ph type="title"/>
          </p:nvPr>
        </p:nvSpPr>
        <p:spPr/>
        <p:txBody>
          <a:bodyPr>
            <a:noAutofit/>
          </a:bodyPr>
          <a:lstStyle/>
          <a:p>
            <a:pPr algn="l"/>
            <a:r>
              <a:rPr lang="en-US" sz="3600" dirty="0"/>
              <a:t>Deep Understanding, </a:t>
            </a:r>
            <a:br>
              <a:rPr lang="en-US" sz="3600" dirty="0"/>
            </a:br>
            <a:r>
              <a:rPr lang="en-US" sz="3600" dirty="0"/>
              <a:t>Some of the Actions</a:t>
            </a:r>
          </a:p>
        </p:txBody>
      </p:sp>
      <p:sp>
        <p:nvSpPr>
          <p:cNvPr id="10" name="Content Placeholder 9">
            <a:extLst>
              <a:ext uri="{FF2B5EF4-FFF2-40B4-BE49-F238E27FC236}">
                <a16:creationId xmlns:a16="http://schemas.microsoft.com/office/drawing/2014/main" id="{409CC4E5-DD5D-CD87-2B91-AC541FAFB90C}"/>
              </a:ext>
            </a:extLst>
          </p:cNvPr>
          <p:cNvSpPr>
            <a:spLocks noGrp="1"/>
          </p:cNvSpPr>
          <p:nvPr>
            <p:ph sz="half" idx="2"/>
          </p:nvPr>
        </p:nvSpPr>
        <p:spPr>
          <a:xfrm>
            <a:off x="5459075" y="1988840"/>
            <a:ext cx="2418928" cy="3917032"/>
          </a:xfrm>
        </p:spPr>
        <p:txBody>
          <a:bodyPr>
            <a:normAutofit/>
          </a:bodyPr>
          <a:lstStyle/>
          <a:p>
            <a:pPr marL="0" indent="0">
              <a:buNone/>
            </a:pPr>
            <a:r>
              <a:rPr lang="en-US" sz="2400" i="1" dirty="0"/>
              <a:t>Deep Extended:</a:t>
            </a:r>
          </a:p>
          <a:p>
            <a:pPr marL="285750" indent="-285750">
              <a:buFont typeface="Arial" panose="020B0604020202020204" pitchFamily="34" charset="0"/>
              <a:buChar char="•"/>
            </a:pPr>
            <a:r>
              <a:rPr lang="en-US" sz="2400" dirty="0"/>
              <a:t>Recommend</a:t>
            </a:r>
          </a:p>
          <a:p>
            <a:pPr marL="285750" indent="-285750"/>
            <a:r>
              <a:rPr lang="en-US" sz="2400" dirty="0"/>
              <a:t>Theorize</a:t>
            </a:r>
          </a:p>
          <a:p>
            <a:pPr marL="285750" indent="-285750"/>
            <a:r>
              <a:rPr lang="en-US" sz="2400" dirty="0"/>
              <a:t>Generalize</a:t>
            </a:r>
          </a:p>
          <a:p>
            <a:pPr marL="285750" indent="-285750">
              <a:buFont typeface="Arial" panose="020B0604020202020204" pitchFamily="34" charset="0"/>
              <a:buChar char="•"/>
            </a:pPr>
            <a:r>
              <a:rPr lang="en-US" sz="2400" dirty="0"/>
              <a:t>Hypothesize</a:t>
            </a:r>
          </a:p>
          <a:p>
            <a:pPr marL="285750" indent="-285750">
              <a:buFont typeface="Arial" panose="020B0604020202020204" pitchFamily="34" charset="0"/>
              <a:buChar char="•"/>
            </a:pPr>
            <a:r>
              <a:rPr lang="en-US" sz="2400" dirty="0"/>
              <a:t>Reflect</a:t>
            </a:r>
          </a:p>
        </p:txBody>
      </p:sp>
      <p:sp>
        <p:nvSpPr>
          <p:cNvPr id="6" name="TextBox 5">
            <a:extLst>
              <a:ext uri="{FF2B5EF4-FFF2-40B4-BE49-F238E27FC236}">
                <a16:creationId xmlns:a16="http://schemas.microsoft.com/office/drawing/2014/main" id="{6B743AF3-CE7B-3C41-487B-5785431D7DDA}"/>
              </a:ext>
            </a:extLst>
          </p:cNvPr>
          <p:cNvSpPr txBox="1"/>
          <p:nvPr/>
        </p:nvSpPr>
        <p:spPr>
          <a:xfrm>
            <a:off x="612627" y="5641108"/>
            <a:ext cx="6524266" cy="954107"/>
          </a:xfrm>
          <a:prstGeom prst="rect">
            <a:avLst/>
          </a:prstGeom>
          <a:noFill/>
        </p:spPr>
        <p:txBody>
          <a:bodyPr wrap="square">
            <a:spAutoFit/>
          </a:bodyPr>
          <a:lstStyle/>
          <a:p>
            <a:pPr marL="0" indent="0">
              <a:buNone/>
            </a:pPr>
            <a:r>
              <a:rPr lang="en-US" sz="2800" dirty="0"/>
              <a:t>You can only catch small fish at the surface. </a:t>
            </a:r>
            <a:r>
              <a:rPr lang="en-US" sz="2800" b="1" i="1" dirty="0"/>
              <a:t>Therefore, think deep! </a:t>
            </a:r>
          </a:p>
        </p:txBody>
      </p:sp>
      <p:sp>
        <p:nvSpPr>
          <p:cNvPr id="14" name="Content Placeholder 2">
            <a:extLst>
              <a:ext uri="{FF2B5EF4-FFF2-40B4-BE49-F238E27FC236}">
                <a16:creationId xmlns:a16="http://schemas.microsoft.com/office/drawing/2014/main" id="{C62852B6-25E2-CB91-DF28-CCF56DBF8043}"/>
              </a:ext>
            </a:extLst>
          </p:cNvPr>
          <p:cNvSpPr>
            <a:spLocks noGrp="1"/>
          </p:cNvSpPr>
          <p:nvPr>
            <p:ph sz="half" idx="1"/>
          </p:nvPr>
        </p:nvSpPr>
        <p:spPr>
          <a:xfrm>
            <a:off x="186869" y="1988840"/>
            <a:ext cx="2258304" cy="3917032"/>
          </a:xfrm>
        </p:spPr>
        <p:txBody>
          <a:bodyPr>
            <a:normAutofit/>
          </a:bodyPr>
          <a:lstStyle/>
          <a:p>
            <a:pPr marL="0" indent="0">
              <a:buNone/>
            </a:pPr>
            <a:r>
              <a:rPr lang="en-US" sz="2400" i="1" dirty="0"/>
              <a:t>Surface:</a:t>
            </a:r>
          </a:p>
          <a:p>
            <a:pPr marL="285750" indent="-285750">
              <a:buFont typeface="Arial" panose="020B0604020202020204" pitchFamily="34" charset="0"/>
              <a:buChar char="•"/>
            </a:pPr>
            <a:r>
              <a:rPr lang="en-US" sz="2400" dirty="0"/>
              <a:t>Factual recall</a:t>
            </a:r>
          </a:p>
        </p:txBody>
      </p:sp>
      <p:pic>
        <p:nvPicPr>
          <p:cNvPr id="15" name="Picture 14">
            <a:extLst>
              <a:ext uri="{FF2B5EF4-FFF2-40B4-BE49-F238E27FC236}">
                <a16:creationId xmlns:a16="http://schemas.microsoft.com/office/drawing/2014/main" id="{4499AB97-E377-8F90-1FEE-3B81632CC7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clrChange>
              <a:clrFrom>
                <a:srgbClr val="FFFFFF"/>
              </a:clrFrom>
              <a:clrTo>
                <a:srgbClr val="FFFFFF">
                  <a:alpha val="0"/>
                </a:srgbClr>
              </a:clrTo>
            </a:clrChange>
          </a:blip>
          <a:stretch>
            <a:fillRect/>
          </a:stretch>
        </p:blipFill>
        <p:spPr>
          <a:xfrm>
            <a:off x="6865263" y="397805"/>
            <a:ext cx="2262434" cy="4661988"/>
          </a:xfrm>
          <a:prstGeom prst="rect">
            <a:avLst/>
          </a:prstGeom>
        </p:spPr>
      </p:pic>
      <p:grpSp>
        <p:nvGrpSpPr>
          <p:cNvPr id="16" name="Group 15">
            <a:extLst>
              <a:ext uri="{FF2B5EF4-FFF2-40B4-BE49-F238E27FC236}">
                <a16:creationId xmlns:a16="http://schemas.microsoft.com/office/drawing/2014/main" id="{247F3623-92D8-2D3E-C583-1F7F4D2222C8}"/>
              </a:ext>
              <a:ext uri="{C183D7F6-B498-43B3-948B-1728B52AA6E4}">
                <adec:decorative xmlns:adec="http://schemas.microsoft.com/office/drawing/2017/decorative" val="1"/>
              </a:ext>
            </a:extLst>
          </p:cNvPr>
          <p:cNvGrpSpPr/>
          <p:nvPr>
            <p:custDataLst>
              <p:tags r:id="rId2"/>
            </p:custDataLst>
          </p:nvPr>
        </p:nvGrpSpPr>
        <p:grpSpPr>
          <a:xfrm>
            <a:off x="7057472" y="4619553"/>
            <a:ext cx="2070225" cy="1522953"/>
            <a:chOff x="6996844" y="5165472"/>
            <a:chExt cx="2070225" cy="1522953"/>
          </a:xfrm>
        </p:grpSpPr>
        <p:pic>
          <p:nvPicPr>
            <p:cNvPr id="17" name="Picture 2" descr="Free Jesus Fish Clipart">
              <a:extLst>
                <a:ext uri="{FF2B5EF4-FFF2-40B4-BE49-F238E27FC236}">
                  <a16:creationId xmlns:a16="http://schemas.microsoft.com/office/drawing/2014/main" id="{B5EF2B64-F25F-B910-928F-F0BBA8241E37}"/>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ree Jesus Fish Clipart">
              <a:extLst>
                <a:ext uri="{FF2B5EF4-FFF2-40B4-BE49-F238E27FC236}">
                  <a16:creationId xmlns:a16="http://schemas.microsoft.com/office/drawing/2014/main" id="{9481F55D-D921-7865-CC3C-F06519A45F3A}"/>
                </a:ext>
              </a:extLst>
            </p:cNvPr>
            <p:cNvPicPr>
              <a:picLocks noChangeAspect="1" noChangeArrowheads="1"/>
            </p:cNvPicPr>
            <p:nvPr/>
          </p:nvPicPr>
          <p:blipFill>
            <a:blip r:embed="rId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C5479D1B-4FE2-08A0-3AAD-7D64946B216F}"/>
              </a:ext>
            </a:extLst>
          </p:cNvPr>
          <p:cNvSpPr txBox="1">
            <a:spLocks/>
          </p:cNvSpPr>
          <p:nvPr/>
        </p:nvSpPr>
        <p:spPr>
          <a:xfrm>
            <a:off x="2671587" y="1988840"/>
            <a:ext cx="2561075" cy="3917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400" i="1" dirty="0"/>
              <a:t>Deep Relational:</a:t>
            </a:r>
          </a:p>
          <a:p>
            <a:pPr marL="285750" indent="-285750"/>
            <a:r>
              <a:rPr lang="en-US" sz="2400" dirty="0"/>
              <a:t>Compare</a:t>
            </a:r>
          </a:p>
          <a:p>
            <a:pPr marL="285750" indent="-285750"/>
            <a:r>
              <a:rPr lang="en-US" sz="2400" dirty="0"/>
              <a:t>Contrast</a:t>
            </a:r>
          </a:p>
          <a:p>
            <a:pPr marL="285750" indent="-285750"/>
            <a:r>
              <a:rPr lang="en-US" sz="2400" dirty="0"/>
              <a:t>Explain</a:t>
            </a:r>
          </a:p>
          <a:p>
            <a:pPr marL="285750" indent="-285750"/>
            <a:r>
              <a:rPr lang="en-US" sz="2400" dirty="0"/>
              <a:t>Analyze</a:t>
            </a:r>
          </a:p>
          <a:p>
            <a:pPr marL="285750" indent="-285750"/>
            <a:r>
              <a:rPr lang="en-US" sz="2400" dirty="0"/>
              <a:t>Relate</a:t>
            </a:r>
          </a:p>
          <a:p>
            <a:pPr marL="285750" indent="-285750"/>
            <a:r>
              <a:rPr lang="en-US" sz="2400" dirty="0"/>
              <a:t>Apply</a:t>
            </a:r>
          </a:p>
        </p:txBody>
      </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Makes a Great Leader?</a:t>
            </a:r>
            <a:endParaRPr lang="en-CA" dirty="0"/>
          </a:p>
        </p:txBody>
      </p:sp>
      <p:sp>
        <p:nvSpPr>
          <p:cNvPr id="2" name="Content Placeholder 1"/>
          <p:cNvSpPr>
            <a:spLocks noGrp="1"/>
          </p:cNvSpPr>
          <p:nvPr>
            <p:ph idx="1"/>
          </p:nvPr>
        </p:nvSpPr>
        <p:spPr>
          <a:xfrm>
            <a:off x="457200" y="2060848"/>
            <a:ext cx="5194920" cy="4392488"/>
          </a:xfrm>
        </p:spPr>
        <p:txBody>
          <a:bodyPr>
            <a:normAutofit/>
          </a:bodyPr>
          <a:lstStyle/>
          <a:p>
            <a:pPr marL="514350" indent="-514350">
              <a:buFont typeface="+mj-lt"/>
              <a:buAutoNum type="arabicPeriod"/>
            </a:pPr>
            <a:r>
              <a:rPr lang="en-US" dirty="0"/>
              <a:t>Self-awareness</a:t>
            </a:r>
          </a:p>
          <a:p>
            <a:pPr marL="514350" indent="-514350">
              <a:buFont typeface="+mj-lt"/>
              <a:buAutoNum type="arabicPeriod"/>
            </a:pPr>
            <a:r>
              <a:rPr lang="en-US" dirty="0"/>
              <a:t>Self-regulation</a:t>
            </a:r>
          </a:p>
          <a:p>
            <a:pPr marL="514350" indent="-514350">
              <a:buFont typeface="+mj-lt"/>
              <a:buAutoNum type="arabicPeriod"/>
            </a:pPr>
            <a:r>
              <a:rPr lang="en-US" dirty="0"/>
              <a:t>Motivation</a:t>
            </a:r>
          </a:p>
          <a:p>
            <a:pPr marL="514350" indent="-514350">
              <a:buFont typeface="+mj-lt"/>
              <a:buAutoNum type="arabicPeriod"/>
            </a:pPr>
            <a:r>
              <a:rPr lang="en-US" dirty="0">
                <a:solidFill>
                  <a:srgbClr val="7030A0"/>
                </a:solidFill>
              </a:rPr>
              <a:t>Empathy</a:t>
            </a:r>
          </a:p>
          <a:p>
            <a:pPr marL="514350" indent="-514350">
              <a:buFont typeface="+mj-lt"/>
              <a:buAutoNum type="arabicPeriod"/>
            </a:pPr>
            <a:r>
              <a:rPr lang="en-US" dirty="0"/>
              <a:t>Social skill</a:t>
            </a:r>
          </a:p>
          <a:p>
            <a:pPr marL="514350" indent="-514350">
              <a:buFont typeface="+mj-lt"/>
              <a:buAutoNum type="arabicPeriod"/>
            </a:pPr>
            <a:endParaRPr lang="en-US" dirty="0"/>
          </a:p>
          <a:p>
            <a:pPr marL="0" indent="0">
              <a:buNone/>
            </a:pPr>
            <a:r>
              <a:rPr lang="en-US" dirty="0"/>
              <a:t>	</a:t>
            </a:r>
            <a:r>
              <a:rPr kumimoji="0" lang="en-US" sz="1700" b="0" i="0" u="sng" strike="noStrike" kern="1200" cap="none" spc="0" normalizeH="0" baseline="0" noProof="0" dirty="0">
                <a:ln>
                  <a:noFill/>
                </a:ln>
                <a:solidFill>
                  <a:prstClr val="black"/>
                </a:solidFill>
                <a:effectLst/>
                <a:uLnTx/>
                <a:uFillTx/>
                <a:latin typeface="Calibri"/>
                <a:ea typeface="+mn-ea"/>
                <a:cs typeface="+mn-cs"/>
                <a:hlinkClick r:id="rId3"/>
              </a:rPr>
              <a:t>https://siyli.org/great-leaders/</a:t>
            </a:r>
            <a:endParaRPr kumimoji="0" lang="en-CA" sz="17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dirty="0"/>
          </a:p>
        </p:txBody>
      </p:sp>
      <p:pic>
        <p:nvPicPr>
          <p:cNvPr id="5" name="Picture 4" descr="&quot;You don't have to hold a position in order to be a Leader&quot; - Henry Fo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671" y="2060848"/>
            <a:ext cx="3903129" cy="3148524"/>
          </a:xfrm>
          <a:prstGeom prst="rect">
            <a:avLst/>
          </a:prstGeom>
        </p:spPr>
      </p:pic>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212430"/>
          </a:xfrm>
        </p:spPr>
        <p:txBody>
          <a:bodyPr>
            <a:noAutofit/>
          </a:bodyPr>
          <a:lstStyle/>
          <a:p>
            <a:pPr>
              <a:spcBef>
                <a:spcPts val="0"/>
              </a:spcBef>
            </a:pPr>
            <a:r>
              <a:rPr lang="en-CA" sz="2000" dirty="0"/>
              <a:t>You’ll introduce yourself </a:t>
            </a:r>
          </a:p>
          <a:p>
            <a:pPr lvl="1">
              <a:spcBef>
                <a:spcPts val="0"/>
              </a:spcBef>
            </a:pPr>
            <a:r>
              <a:rPr lang="en-CA" sz="1600" dirty="0"/>
              <a:t>Include things you are familiar with, like your job (positions, responsibilities, place, others), about yourself (where you were born, what you studied, hobbies, others).</a:t>
            </a:r>
          </a:p>
          <a:p>
            <a:pPr>
              <a:spcBef>
                <a:spcPts val="0"/>
              </a:spcBef>
            </a:pPr>
            <a:r>
              <a:rPr lang="en-US" sz="2000" dirty="0"/>
              <a:t>Identify who is “A”</a:t>
            </a:r>
          </a:p>
          <a:p>
            <a:pPr>
              <a:spcBef>
                <a:spcPts val="0"/>
              </a:spcBef>
            </a:pPr>
            <a:r>
              <a:rPr lang="en-CA" sz="2000" dirty="0"/>
              <a:t>A talks for 1 minute, B listens</a:t>
            </a:r>
          </a:p>
          <a:p>
            <a:pPr>
              <a:spcBef>
                <a:spcPts val="0"/>
              </a:spcBef>
            </a:pPr>
            <a:r>
              <a:rPr lang="en-CA" sz="2000" dirty="0"/>
              <a:t>After the 1 minute is over, B will paraphrase what they heard A say</a:t>
            </a:r>
            <a:endParaRPr lang="en-US" sz="2000" dirty="0"/>
          </a:p>
          <a:p>
            <a:pPr>
              <a:spcBef>
                <a:spcPts val="0"/>
              </a:spcBef>
            </a:pPr>
            <a:endParaRPr lang="en-US" sz="2000" dirty="0"/>
          </a:p>
          <a:p>
            <a:pPr>
              <a:spcBef>
                <a:spcPts val="0"/>
              </a:spcBef>
            </a:pPr>
            <a:r>
              <a:rPr lang="en-US" sz="2000" dirty="0"/>
              <a:t>For the </a:t>
            </a:r>
            <a:r>
              <a:rPr lang="en-US" sz="2000" b="1" dirty="0"/>
              <a:t>Speaker</a:t>
            </a:r>
          </a:p>
          <a:p>
            <a:pPr lvl="1">
              <a:spcBef>
                <a:spcPts val="0"/>
              </a:spcBef>
            </a:pPr>
            <a:r>
              <a:rPr lang="en-US" sz="1600" dirty="0"/>
              <a:t>Feel free to talk without notes </a:t>
            </a:r>
          </a:p>
          <a:p>
            <a:pPr lvl="1">
              <a:spcBef>
                <a:spcPts val="0"/>
              </a:spcBef>
            </a:pPr>
            <a:r>
              <a:rPr lang="en-US" sz="1600" dirty="0"/>
              <a:t>Remember, you’re in a safe environment, nobody will judge you</a:t>
            </a:r>
          </a:p>
          <a:p>
            <a:pPr>
              <a:spcBef>
                <a:spcPts val="0"/>
              </a:spcBef>
            </a:pPr>
            <a:r>
              <a:rPr lang="en-US" sz="2000" dirty="0"/>
              <a:t>For the </a:t>
            </a:r>
            <a:r>
              <a:rPr lang="en-US" sz="2000" b="1" dirty="0"/>
              <a:t>Listener</a:t>
            </a:r>
          </a:p>
          <a:p>
            <a:pPr lvl="1">
              <a:spcBef>
                <a:spcPts val="0"/>
              </a:spcBef>
            </a:pPr>
            <a:r>
              <a:rPr lang="en-US" sz="1600" dirty="0"/>
              <a:t>Give 100% of your attention and hold back any reactions you may </a:t>
            </a:r>
            <a:br>
              <a:rPr lang="en-US" sz="1600" dirty="0"/>
            </a:br>
            <a:r>
              <a:rPr lang="en-US" sz="1600" dirty="0"/>
              <a:t>have to interject/respond/assent.</a:t>
            </a:r>
          </a:p>
          <a:p>
            <a:pPr lvl="1">
              <a:spcBef>
                <a:spcPts val="0"/>
              </a:spcBef>
            </a:pPr>
            <a:r>
              <a:rPr lang="en-US" sz="1600" dirty="0"/>
              <a:t>You’ll paraphrase what you heard</a:t>
            </a:r>
          </a:p>
          <a:p>
            <a:pPr lvl="1">
              <a:spcBef>
                <a:spcPts val="0"/>
              </a:spcBef>
            </a:pPr>
            <a:r>
              <a:rPr lang="en-US" sz="1600" dirty="0"/>
              <a:t>No need to ask for clarification, unless you can’t hear; </a:t>
            </a:r>
            <a:br>
              <a:rPr lang="en-US" sz="1600" dirty="0"/>
            </a:br>
            <a:r>
              <a:rPr lang="en-US" sz="1600" dirty="0">
                <a:highlight>
                  <a:srgbClr val="FFFF00"/>
                </a:highlight>
              </a:rPr>
              <a:t>this is an OBSERVATION exercise</a:t>
            </a:r>
            <a:endParaRPr lang="en-CA" sz="1600" dirty="0">
              <a:highlight>
                <a:srgbClr val="FFFF00"/>
              </a:highlight>
            </a:endParaRPr>
          </a:p>
          <a:p>
            <a:pPr>
              <a:spcBef>
                <a:spcPts val="0"/>
              </a:spcBef>
            </a:pPr>
            <a:endParaRPr lang="en-CA" sz="2000" dirty="0"/>
          </a:p>
          <a:p>
            <a:pPr>
              <a:spcBef>
                <a:spcPts val="0"/>
              </a:spcBef>
            </a:pPr>
            <a:r>
              <a:rPr lang="en-CA" sz="2000" dirty="0"/>
              <a:t>Then you switch: B talks and A listens and paraphrases</a:t>
            </a:r>
          </a:p>
        </p:txBody>
      </p:sp>
      <p:grpSp>
        <p:nvGrpSpPr>
          <p:cNvPr id="6" name="Group 5">
            <a:extLst>
              <a:ext uri="{C183D7F6-B498-43B3-948B-1728B52AA6E4}">
                <adec:decorative xmlns:adec="http://schemas.microsoft.com/office/drawing/2017/decorative" val="1"/>
              </a:ext>
            </a:extLst>
          </p:cNvPr>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a:extLst>
              <a:ext uri="{C183D7F6-B498-43B3-948B-1728B52AA6E4}">
                <adec:decorative xmlns:adec="http://schemas.microsoft.com/office/drawing/2017/decorative" val="1"/>
              </a:ext>
            </a:extLst>
          </p:cNvPr>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Decision-making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2200" b="1" dirty="0"/>
              <a:t>Practice Mindful Decision-making</a:t>
            </a:r>
            <a:r>
              <a:rPr lang="en-US" sz="2200" dirty="0"/>
              <a:t>. </a:t>
            </a:r>
          </a:p>
          <a:p>
            <a:pPr>
              <a:spcBef>
                <a:spcPts val="600"/>
              </a:spcBef>
            </a:pPr>
            <a:r>
              <a:rPr lang="en-US" sz="22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a:spcBef>
                <a:spcPts val="600"/>
              </a:spcBef>
            </a:pPr>
            <a:r>
              <a:rPr lang="en-US" sz="2200" dirty="0">
                <a:hlinkClick r:id="rId3"/>
              </a:rPr>
              <a:t>Are We In Control of Our Own Decisions</a:t>
            </a:r>
            <a:r>
              <a:rPr lang="en-US" sz="2200" dirty="0"/>
              <a:t> is a TED talk by Dan </a:t>
            </a:r>
            <a:r>
              <a:rPr lang="en-US" sz="2200" dirty="0" err="1"/>
              <a:t>Ariely</a:t>
            </a:r>
            <a:r>
              <a:rPr lang="en-US" sz="2200" dirty="0"/>
              <a:t> that offers some powerful food for thought.</a:t>
            </a:r>
          </a:p>
          <a:p>
            <a:pPr>
              <a:spcBef>
                <a:spcPts val="600"/>
              </a:spcBef>
            </a:pPr>
            <a:r>
              <a:rPr lang="en-US" sz="2200" b="1" dirty="0"/>
              <a:t>Think of an example when your decision was mindless (if you feel like, share example via the chat, and share it in the debrief in your small group)</a:t>
            </a:r>
          </a:p>
          <a:p>
            <a:pPr>
              <a:spcBef>
                <a:spcPts val="600"/>
              </a:spcBef>
            </a:pPr>
            <a:r>
              <a:rPr lang="en-US" sz="2200" b="1" dirty="0"/>
              <a:t>What do you do for a mindful decision-making process?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a:extLst>
              <a:ext uri="{FF2B5EF4-FFF2-40B4-BE49-F238E27FC236}">
                <a16:creationId xmlns:a16="http://schemas.microsoft.com/office/drawing/2014/main" id="{C6EE9B28-E025-E378-7C93-3BCB9A65A69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166" y="622947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Mindful Compassion exercise - I wish you happiness</a:t>
            </a:r>
          </a:p>
        </p:txBody>
      </p:sp>
      <p:sp>
        <p:nvSpPr>
          <p:cNvPr id="3" name="Content Placeholder 2"/>
          <p:cNvSpPr>
            <a:spLocks noGrp="1"/>
          </p:cNvSpPr>
          <p:nvPr>
            <p:ph idx="1"/>
          </p:nvPr>
        </p:nvSpPr>
        <p:spPr>
          <a:xfrm>
            <a:off x="457200" y="4941168"/>
            <a:ext cx="8507288" cy="1512168"/>
          </a:xfrm>
        </p:spPr>
        <p:txBody>
          <a:bodyPr>
            <a:noAutofit/>
          </a:bodyPr>
          <a:lstStyle/>
          <a:p>
            <a:pPr marL="0" indent="0">
              <a:spcBef>
                <a:spcPts val="600"/>
              </a:spcBef>
              <a:spcAft>
                <a:spcPts val="300"/>
              </a:spcAft>
              <a:buNone/>
            </a:pPr>
            <a:r>
              <a:rPr lang="en-US" b="1" dirty="0">
                <a:solidFill>
                  <a:srgbClr val="7030A0"/>
                </a:solidFill>
              </a:rPr>
              <a:t>I WISH YOU HAPPINESS!</a:t>
            </a:r>
          </a:p>
          <a:p>
            <a:pPr marL="0" indent="0">
              <a:spcBef>
                <a:spcPts val="600"/>
              </a:spcBef>
              <a:spcAft>
                <a:spcPts val="300"/>
              </a:spcAft>
              <a:buNone/>
            </a:pPr>
            <a:r>
              <a:rPr lang="en-US" sz="2000" dirty="0"/>
              <a:t>Try it and see everything change in your life.  ~ Richard Gere</a:t>
            </a:r>
            <a:endParaRPr lang="en-CA" sz="2000" dirty="0"/>
          </a:p>
        </p:txBody>
      </p:sp>
      <p:grpSp>
        <p:nvGrpSpPr>
          <p:cNvPr id="7" name="Group 6">
            <a:extLst>
              <a:ext uri="{FF2B5EF4-FFF2-40B4-BE49-F238E27FC236}">
                <a16:creationId xmlns:a16="http://schemas.microsoft.com/office/drawing/2014/main" id="{FBBDE38D-A43A-C070-E14A-040174575149}"/>
              </a:ext>
              <a:ext uri="{C183D7F6-B498-43B3-948B-1728B52AA6E4}">
                <adec:decorative xmlns:adec="http://schemas.microsoft.com/office/drawing/2017/decorative" val="1"/>
              </a:ext>
            </a:extLst>
          </p:cNvPr>
          <p:cNvGrpSpPr/>
          <p:nvPr/>
        </p:nvGrpSpPr>
        <p:grpSpPr>
          <a:xfrm>
            <a:off x="2843808" y="1815824"/>
            <a:ext cx="4216657" cy="2975857"/>
            <a:chOff x="6854728" y="5324737"/>
            <a:chExt cx="2077945" cy="1512168"/>
          </a:xfrm>
        </p:grpSpPr>
        <p:pic>
          <p:nvPicPr>
            <p:cNvPr id="8" name="Picture 2" descr="Hand shake in heart | Free SVG">
              <a:extLst>
                <a:ext uri="{FF2B5EF4-FFF2-40B4-BE49-F238E27FC236}">
                  <a16:creationId xmlns:a16="http://schemas.microsoft.com/office/drawing/2014/main" id="{9194C9D4-6D2D-ED7C-3CFD-BFE78C9ABC4C}"/>
                </a:ext>
              </a:extLst>
            </p:cNvPr>
            <p:cNvPicPr>
              <a:picLocks noChangeAspect="1" noChangeArrowheads="1"/>
            </p:cNvPicPr>
            <p:nvPr>
              <p:custDataLst>
                <p:tags r:id="rId1"/>
              </p:custDataLst>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9FBE8F-B160-7749-2A08-ED8645987B17}"/>
                </a:ext>
              </a:extLst>
            </p:cNvPr>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630998" y="2216449"/>
            <a:ext cx="1392179" cy="2868735"/>
          </a:xfrm>
          <a:prstGeom prst="rect">
            <a:avLst/>
          </a:prstGeom>
        </p:spPr>
      </p:pic>
      <p:sp>
        <p:nvSpPr>
          <p:cNvPr id="2" name="Title 1"/>
          <p:cNvSpPr>
            <a:spLocks noGrp="1"/>
          </p:cNvSpPr>
          <p:nvPr>
            <p:ph type="title"/>
          </p:nvPr>
        </p:nvSpPr>
        <p:spPr>
          <a:xfrm>
            <a:off x="457200" y="274638"/>
            <a:ext cx="6982023" cy="1143000"/>
          </a:xfrm>
        </p:spPr>
        <p:txBody>
          <a:bodyPr>
            <a:noAutofit/>
          </a:bodyPr>
          <a:lstStyle/>
          <a:p>
            <a:r>
              <a:rPr lang="en-CA" sz="3600" dirty="0"/>
              <a:t>Debrief – Breakout rooms</a:t>
            </a:r>
            <a:br>
              <a:rPr lang="en-CA" sz="3600" dirty="0"/>
            </a:br>
            <a:r>
              <a:rPr lang="fr-CA" sz="3600" dirty="0" err="1"/>
              <a:t>What</a:t>
            </a:r>
            <a:r>
              <a:rPr lang="fr-CA" sz="3600" dirty="0"/>
              <a:t> </a:t>
            </a:r>
            <a:r>
              <a:rPr lang="fr-CA" sz="3600" dirty="0" err="1"/>
              <a:t>got</a:t>
            </a:r>
            <a:r>
              <a:rPr lang="fr-CA" sz="3600" dirty="0"/>
              <a:t> </a:t>
            </a:r>
            <a:r>
              <a:rPr lang="fr-CA" sz="3600" dirty="0" err="1"/>
              <a:t>your</a:t>
            </a:r>
            <a:r>
              <a:rPr lang="fr-CA" sz="3600" dirty="0"/>
              <a:t> attention?</a:t>
            </a:r>
            <a:endParaRPr lang="en-US" sz="3600" dirty="0"/>
          </a:p>
        </p:txBody>
      </p:sp>
      <p:sp>
        <p:nvSpPr>
          <p:cNvPr id="14" name="Content Placeholder 2"/>
          <p:cNvSpPr>
            <a:spLocks noGrp="1"/>
          </p:cNvSpPr>
          <p:nvPr>
            <p:ph idx="1"/>
          </p:nvPr>
        </p:nvSpPr>
        <p:spPr>
          <a:xfrm>
            <a:off x="457199" y="1600200"/>
            <a:ext cx="6134990" cy="4983162"/>
          </a:xfrm>
        </p:spPr>
        <p:txBody>
          <a:bodyPr>
            <a:normAutofit/>
          </a:bodyPr>
          <a:lstStyle/>
          <a:p>
            <a:pPr lvl="0">
              <a:spcBef>
                <a:spcPts val="1200"/>
              </a:spcBef>
            </a:pPr>
            <a:r>
              <a:rPr lang="en-CA" dirty="0"/>
              <a:t>Compassionate Leadership</a:t>
            </a:r>
            <a:endParaRPr lang="en-CA" sz="2600" dirty="0"/>
          </a:p>
          <a:p>
            <a:pPr lvl="1">
              <a:spcBef>
                <a:spcPts val="1200"/>
              </a:spcBef>
            </a:pPr>
            <a:r>
              <a:rPr lang="en-US" dirty="0"/>
              <a:t>3 Pillars </a:t>
            </a:r>
          </a:p>
          <a:p>
            <a:pPr lvl="1">
              <a:spcBef>
                <a:spcPts val="1200"/>
              </a:spcBef>
            </a:pPr>
            <a:r>
              <a:rPr lang="en-US" dirty="0"/>
              <a:t>Deep Understanding</a:t>
            </a:r>
          </a:p>
          <a:p>
            <a:pPr lvl="0">
              <a:spcBef>
                <a:spcPts val="1200"/>
              </a:spcBef>
            </a:pPr>
            <a:r>
              <a:rPr lang="en-US" dirty="0"/>
              <a:t>Mindful Leadership exercises</a:t>
            </a:r>
          </a:p>
          <a:p>
            <a:pPr lvl="1">
              <a:spcBef>
                <a:spcPts val="1200"/>
              </a:spcBef>
            </a:pPr>
            <a:r>
              <a:rPr lang="en-US" dirty="0"/>
              <a:t>Listening as a Leader</a:t>
            </a:r>
          </a:p>
          <a:p>
            <a:pPr lvl="1">
              <a:spcBef>
                <a:spcPts val="1200"/>
              </a:spcBef>
            </a:pPr>
            <a:r>
              <a:rPr lang="en-CA" dirty="0"/>
              <a:t>Decision-making </a:t>
            </a:r>
          </a:p>
          <a:p>
            <a:pPr lvl="1">
              <a:spcBef>
                <a:spcPts val="1200"/>
              </a:spcBef>
            </a:pPr>
            <a:r>
              <a:rPr lang="en-CA" dirty="0"/>
              <a:t>I wish you happiness</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5108" y="4073456"/>
            <a:ext cx="1184491" cy="943578"/>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166793"/>
            <a:ext cx="1265256" cy="1224136"/>
          </a:xfrm>
          <a:prstGeom prst="ellipse">
            <a:avLst/>
          </a:prstGeom>
          <a:ln>
            <a:noFill/>
          </a:ln>
          <a:effectLst>
            <a:softEdge rad="63500"/>
          </a:effectLst>
        </p:spPr>
      </p:pic>
      <p:grpSp>
        <p:nvGrpSpPr>
          <p:cNvPr id="11" name="Group 10">
            <a:extLst>
              <a:ext uri="{C183D7F6-B498-43B3-948B-1728B52AA6E4}">
                <adec:decorative xmlns:adec="http://schemas.microsoft.com/office/drawing/2017/decorative" val="1"/>
              </a:ext>
            </a:extLst>
          </p:cNvPr>
          <p:cNvGrpSpPr/>
          <p:nvPr/>
        </p:nvGrpSpPr>
        <p:grpSpPr>
          <a:xfrm>
            <a:off x="5840060" y="90190"/>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853988" y="1645660"/>
            <a:ext cx="2538049" cy="1200329"/>
          </a:xfrm>
          <a:prstGeom prst="rect">
            <a:avLst/>
          </a:prstGeom>
        </p:spPr>
        <p:txBody>
          <a:bodyPr wrap="square">
            <a:spAutoFit/>
          </a:bodyPr>
          <a:lstStyle/>
          <a:p>
            <a:r>
              <a:rPr lang="en-US" dirty="0">
                <a:solidFill>
                  <a:schemeClr val="accent1">
                    <a:lumMod val="75000"/>
                  </a:schemeClr>
                </a:solidFill>
              </a:rPr>
              <a:t>Compassion: </a:t>
            </a:r>
          </a:p>
          <a:p>
            <a:pPr marL="285750" indent="-285750">
              <a:buFont typeface="Arial" panose="020B0604020202020204" pitchFamily="34" charset="0"/>
              <a:buChar char="•"/>
            </a:pPr>
            <a:r>
              <a:rPr lang="en-US" dirty="0">
                <a:solidFill>
                  <a:schemeClr val="accent1">
                    <a:lumMod val="75000"/>
                  </a:schemeClr>
                </a:solidFill>
              </a:rPr>
              <a:t>“I understand you”, </a:t>
            </a:r>
            <a:br>
              <a:rPr lang="en-US" dirty="0">
                <a:solidFill>
                  <a:schemeClr val="accent1">
                    <a:lumMod val="75000"/>
                  </a:schemeClr>
                </a:solidFill>
              </a:rPr>
            </a:br>
            <a:r>
              <a:rPr lang="en-US" dirty="0">
                <a:solidFill>
                  <a:schemeClr val="accent1">
                    <a:lumMod val="75000"/>
                  </a:schemeClr>
                </a:solidFill>
              </a:rPr>
              <a:t>“I feel for you”, </a:t>
            </a:r>
          </a:p>
          <a:p>
            <a:pPr marL="285750" indent="-285750">
              <a:buFont typeface="Arial" panose="020B0604020202020204" pitchFamily="34" charset="0"/>
              <a:buChar char="•"/>
            </a:pPr>
            <a:r>
              <a:rPr lang="en-US" dirty="0">
                <a:solidFill>
                  <a:schemeClr val="accent1">
                    <a:lumMod val="75000"/>
                  </a:schemeClr>
                </a:solidFill>
              </a:rPr>
              <a:t>“I want to help you”</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4287" y="5103546"/>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2757" y="5162342"/>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6056" y="2282727"/>
            <a:ext cx="831200" cy="764704"/>
          </a:xfrm>
          <a:prstGeom prst="rect">
            <a:avLst/>
          </a:prstGeom>
        </p:spPr>
      </p:pic>
      <p:sp>
        <p:nvSpPr>
          <p:cNvPr id="2" name="Title 1"/>
          <p:cNvSpPr>
            <a:spLocks noGrp="1"/>
          </p:cNvSpPr>
          <p:nvPr>
            <p:ph type="title"/>
          </p:nvPr>
        </p:nvSpPr>
        <p:spPr>
          <a:xfrm>
            <a:off x="457200" y="274638"/>
            <a:ext cx="6059016" cy="1143000"/>
          </a:xfrm>
        </p:spPr>
        <p:txBody>
          <a:bodyPr>
            <a:normAutofit/>
          </a:bodyPr>
          <a:lstStyle/>
          <a:p>
            <a:r>
              <a:rPr lang="en-CA" sz="3600" dirty="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900"/>
              </a:spcBef>
            </a:pPr>
            <a:r>
              <a:rPr lang="en-CA" sz="2400" dirty="0"/>
              <a:t>Connecting – once a week with your buddies</a:t>
            </a:r>
            <a:br>
              <a:rPr lang="en-CA" sz="2400" dirty="0"/>
            </a:br>
            <a:r>
              <a:rPr lang="en-CA" sz="2400" dirty="0"/>
              <a:t>(Remember of you have questions, ask your buddies first)</a:t>
            </a:r>
          </a:p>
          <a:p>
            <a:pPr>
              <a:spcBef>
                <a:spcPts val="900"/>
              </a:spcBef>
            </a:pPr>
            <a:r>
              <a:rPr lang="en-CA" sz="2400" dirty="0"/>
              <a:t>Gratitude Journaling – daily</a:t>
            </a:r>
            <a:endParaRPr lang="en-CA" sz="1200" dirty="0"/>
          </a:p>
          <a:p>
            <a:pPr>
              <a:spcBef>
                <a:spcPts val="900"/>
              </a:spcBef>
            </a:pPr>
            <a:r>
              <a:rPr lang="en-CA" sz="2400" dirty="0"/>
              <a:t>Apply Mindful Listening as a Leader </a:t>
            </a:r>
          </a:p>
          <a:p>
            <a:pPr>
              <a:spcBef>
                <a:spcPts val="900"/>
              </a:spcBef>
            </a:pPr>
            <a:r>
              <a:rPr lang="en-CA" sz="2400" dirty="0"/>
              <a:t>Apply Mindful Decision-making </a:t>
            </a:r>
          </a:p>
          <a:p>
            <a:pPr>
              <a:spcBef>
                <a:spcPts val="900"/>
              </a:spcBef>
            </a:pPr>
            <a:r>
              <a:rPr lang="en-CA" sz="2400" dirty="0"/>
              <a:t>Apply Compassion "I wish you happiness"</a:t>
            </a:r>
            <a:r>
              <a:rPr lang="en-CA" sz="1600" u="sng" dirty="0">
                <a:hlinkClick r:id="rId4"/>
              </a:rPr>
              <a:t>​</a:t>
            </a:r>
            <a:endParaRPr lang="en-CA" sz="1600" u="sng" dirty="0"/>
          </a:p>
          <a:p>
            <a:pPr marL="342900" marR="0" lvl="0" indent="-342900" algn="l" defTabSz="914400" rtl="0" eaLnBrk="1" fontAlgn="auto" latinLnBrk="0" hangingPunct="1">
              <a:spcBef>
                <a:spcPts val="900"/>
              </a:spcBef>
              <a:spcAft>
                <a:spcPts val="0"/>
              </a:spcAft>
              <a:buClrTx/>
              <a:buSzTx/>
              <a:buFont typeface="Arial"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Practice ideally up to 10 mins – daily</a:t>
            </a:r>
            <a:br>
              <a:rPr kumimoji="0" lang="en-CA" sz="2400" b="0" i="0" u="none" strike="noStrike" kern="1200" cap="none" spc="0" normalizeH="0" baseline="0" noProof="0" dirty="0">
                <a:ln>
                  <a:noFill/>
                </a:ln>
                <a:solidFill>
                  <a:prstClr val="black"/>
                </a:solidFill>
                <a:effectLst/>
                <a:uLnTx/>
                <a:uFillTx/>
                <a:latin typeface="Calibri"/>
                <a:ea typeface="+mn-ea"/>
                <a:cs typeface="+mn-cs"/>
              </a:rPr>
            </a:br>
            <a:r>
              <a:rPr kumimoji="0" lang="en-CA" sz="2400" b="0" i="0" u="none" strike="noStrike" kern="1200" cap="none" spc="0" normalizeH="0" baseline="0" noProof="0" dirty="0">
                <a:ln>
                  <a:noFill/>
                </a:ln>
                <a:solidFill>
                  <a:prstClr val="black"/>
                </a:solidFill>
                <a:effectLst/>
                <a:uLnTx/>
                <a:uFillTx/>
                <a:latin typeface="Calibri"/>
                <a:ea typeface="+mn-ea"/>
                <a:cs typeface="+mn-cs"/>
              </a:rPr>
              <a:t>(Either body scan or breathing)</a:t>
            </a:r>
          </a:p>
          <a:p>
            <a:pPr marL="342900" marR="0" lvl="0" indent="-342900" algn="l" defTabSz="914400" rtl="0" eaLnBrk="1" fontAlgn="auto" latinLnBrk="0" hangingPunct="1">
              <a:spcBef>
                <a:spcPts val="900"/>
              </a:spcBef>
              <a:spcAft>
                <a:spcPts val="0"/>
              </a:spcAft>
              <a:buClrTx/>
              <a:buSzTx/>
              <a:buFont typeface="Arial" pitchFamily="34" charset="0"/>
              <a:buChar char="•"/>
              <a:tabLst/>
              <a:defRPr/>
            </a:pPr>
            <a:r>
              <a:rPr lang="en-CA" sz="2400" dirty="0"/>
              <a:t>In case you still have a question, </a:t>
            </a:r>
            <a:br>
              <a:rPr lang="en-CA" sz="2400" dirty="0"/>
            </a:br>
            <a:r>
              <a:rPr lang="en-CA" sz="2400" dirty="0"/>
              <a:t>a comment or want to share </a:t>
            </a:r>
            <a:br>
              <a:rPr lang="en-CA" sz="2400" dirty="0"/>
            </a:br>
            <a:r>
              <a:rPr lang="en-CA" sz="2400" dirty="0"/>
              <a:t>something, please do so via the Cohort</a:t>
            </a:r>
            <a:endParaRPr kumimoji="0" lang="en-CA"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6571614" y="948331"/>
            <a:ext cx="1172680" cy="1209033"/>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6133194" y="3209894"/>
            <a:ext cx="959086" cy="1126893"/>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2" descr="MCL Cohort - Closed Group'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4611" y="552310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3702820-7872-73CD-6C6D-85E92C54146A}"/>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6056" y="4163977"/>
            <a:ext cx="1537632" cy="1244821"/>
          </a:xfrm>
          <a:prstGeom prst="rect">
            <a:avLst/>
          </a:prstGeom>
        </p:spPr>
      </p:pic>
    </p:spTree>
    <p:extLst>
      <p:ext uri="{BB962C8B-B14F-4D97-AF65-F5344CB8AC3E}">
        <p14:creationId xmlns:p14="http://schemas.microsoft.com/office/powerpoint/2010/main" val="67396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56762"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3 (of 8)</a:t>
            </a:r>
          </a:p>
          <a:p>
            <a:r>
              <a:rPr lang="en-US" dirty="0"/>
              <a:t>May 6, 2024</a:t>
            </a: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The challenge of leadership is to be stron, but not rude; be kind, but not weak; be bold, but not bully; be thoughtful, but not lazy; be humble, but not timid; be proud, but not arrogant; have humor, but without folly.&quot;&#10;Quote from Jim Rohn">
            <a:extLst>
              <a:ext uri="{FF2B5EF4-FFF2-40B4-BE49-F238E27FC236}">
                <a16:creationId xmlns:a16="http://schemas.microsoft.com/office/drawing/2014/main" id="{B81253F6-25DF-3DE1-58C0-66923DC66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8" y="476672"/>
            <a:ext cx="4536504" cy="4423896"/>
          </a:xfrm>
          <a:prstGeom prst="rect">
            <a:avLst/>
          </a:prstGeom>
        </p:spPr>
      </p:pic>
      <p:sp>
        <p:nvSpPr>
          <p:cNvPr id="3" name="Title 2">
            <a:extLst>
              <a:ext uri="{FF2B5EF4-FFF2-40B4-BE49-F238E27FC236}">
                <a16:creationId xmlns:a16="http://schemas.microsoft.com/office/drawing/2014/main" id="{F674FF6A-E1F1-62D5-90EF-BC36709E8AA9}"/>
              </a:ext>
            </a:extLst>
          </p:cNvPr>
          <p:cNvSpPr>
            <a:spLocks noGrp="1"/>
          </p:cNvSpPr>
          <p:nvPr>
            <p:ph type="title"/>
          </p:nvPr>
        </p:nvSpPr>
        <p:spPr>
          <a:xfrm>
            <a:off x="457200" y="-1143000"/>
            <a:ext cx="8229600" cy="1143000"/>
          </a:xfrm>
        </p:spPr>
        <p:txBody>
          <a:bodyPr vert="horz" lIns="91440" tIns="45720" rIns="91440" bIns="45720" rtlCol="0" anchor="b">
            <a:normAutofit fontScale="90000"/>
          </a:bodyPr>
          <a:lstStyle/>
          <a:p>
            <a:r>
              <a:rPr lang="fr-CA" dirty="0" err="1"/>
              <a:t>Quote</a:t>
            </a:r>
            <a:r>
              <a:rPr lang="fr-CA" dirty="0"/>
              <a:t> </a:t>
            </a:r>
            <a:r>
              <a:rPr lang="fr-CA" dirty="0" err="1"/>
              <a:t>from</a:t>
            </a:r>
            <a:r>
              <a:rPr lang="fr-CA" dirty="0"/>
              <a:t> Jim Rohn about leadership challenges</a:t>
            </a:r>
            <a:endParaRPr lang="en-US" dirty="0"/>
          </a:p>
        </p:txBody>
      </p:sp>
    </p:spTree>
    <p:extLst>
      <p:ext uri="{BB962C8B-B14F-4D97-AF65-F5344CB8AC3E}">
        <p14:creationId xmlns:p14="http://schemas.microsoft.com/office/powerpoint/2010/main" val="262021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6825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a:extLst>
              <a:ext uri="{C183D7F6-B498-43B3-948B-1728B52AA6E4}">
                <adec:decorative xmlns:adec="http://schemas.microsoft.com/office/drawing/2017/decorative" val="1"/>
              </a:ext>
            </a:extLst>
          </p:cNvPr>
          <p:cNvGrpSpPr/>
          <p:nvPr/>
        </p:nvGrpSpPr>
        <p:grpSpPr>
          <a:xfrm>
            <a:off x="4952557" y="3784146"/>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5077" y="3796855"/>
            <a:ext cx="831200" cy="764704"/>
          </a:xfrm>
          <a:prstGeom prst="rect">
            <a:avLst/>
          </a:prstGeom>
        </p:spPr>
      </p:pic>
      <p:grpSp>
        <p:nvGrpSpPr>
          <p:cNvPr id="16" name="Group 15">
            <a:extLst>
              <a:ext uri="{C183D7F6-B498-43B3-948B-1728B52AA6E4}">
                <adec:decorative xmlns:adec="http://schemas.microsoft.com/office/drawing/2017/decorative" val="1"/>
              </a:ext>
            </a:extLst>
          </p:cNvPr>
          <p:cNvGrpSpPr/>
          <p:nvPr/>
        </p:nvGrpSpPr>
        <p:grpSpPr>
          <a:xfrm>
            <a:off x="6321075" y="2941177"/>
            <a:ext cx="1002074" cy="1313968"/>
            <a:chOff x="1691680" y="5099238"/>
            <a:chExt cx="803649"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38701" y="5099238"/>
              <a:ext cx="749394" cy="298504"/>
            </a:xfrm>
            <a:prstGeom prst="rect">
              <a:avLst/>
            </a:prstGeom>
            <a:noFill/>
          </p:spPr>
          <p:txBody>
            <a:bodyPr wrap="none" rtlCol="0">
              <a:spAutoFit/>
            </a:bodyPr>
            <a:lstStyle/>
            <a:p>
              <a:pPr algn="ctr"/>
              <a:r>
                <a:rPr lang="en-CA" dirty="0"/>
                <a:t>Debrief </a:t>
              </a:r>
              <a:endParaRPr lang="en-CA" dirty="0">
                <a:solidFill>
                  <a:schemeClr val="accent3">
                    <a:lumMod val="75000"/>
                  </a:schemeClr>
                </a:solidFill>
              </a:endParaRPr>
            </a:p>
          </p:txBody>
        </p:sp>
      </p:grpSp>
      <p:sp>
        <p:nvSpPr>
          <p:cNvPr id="4" name="Right Brace 3">
            <a:extLst>
              <a:ext uri="{C183D7F6-B498-43B3-948B-1728B52AA6E4}">
                <adec:decorative xmlns:adec="http://schemas.microsoft.com/office/drawing/2017/decorative" val="1"/>
              </a:ext>
            </a:extLst>
          </p:cNvPr>
          <p:cNvSpPr/>
          <p:nvPr/>
        </p:nvSpPr>
        <p:spPr>
          <a:xfrm>
            <a:off x="5520452" y="2208116"/>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59" y="5826986"/>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Anything we may be missing?</a:t>
            </a:r>
          </a:p>
        </p:txBody>
      </p:sp>
      <p:pic>
        <p:nvPicPr>
          <p:cNvPr id="22"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1670" y="45262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ADE24D0-1803-83A1-3422-24AEA7D9351B}"/>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8263" y="3607002"/>
            <a:ext cx="1375410" cy="1113491"/>
          </a:xfrm>
          <a:prstGeom prst="rect">
            <a:avLst/>
          </a:prstGeom>
        </p:spPr>
      </p:pic>
      <p:pic>
        <p:nvPicPr>
          <p:cNvPr id="6" name="Picture 5">
            <a:extLst>
              <a:ext uri="{FF2B5EF4-FFF2-40B4-BE49-F238E27FC236}">
                <a16:creationId xmlns:a16="http://schemas.microsoft.com/office/drawing/2014/main" id="{A595496F-14FC-CA29-176C-3510AF3277CC}"/>
              </a:ext>
              <a:ext uri="{C183D7F6-B498-43B3-948B-1728B52AA6E4}">
                <adec:decorative xmlns:adec="http://schemas.microsoft.com/office/drawing/2017/decorative" val="1"/>
              </a:ext>
            </a:extLst>
          </p:cNvPr>
          <p:cNvPicPr>
            <a:picLocks noChangeAspect="1"/>
          </p:cNvPicPr>
          <p:nvPr/>
        </p:nvPicPr>
        <p:blipFill>
          <a:blip r:embed="rId12">
            <a:duotone>
              <a:schemeClr val="accent1">
                <a:shade val="45000"/>
                <a:satMod val="135000"/>
              </a:schemeClr>
              <a:prstClr val="white"/>
            </a:duotone>
          </a:blip>
          <a:stretch>
            <a:fillRect/>
          </a:stretch>
        </p:blipFill>
        <p:spPr>
          <a:xfrm>
            <a:off x="2982000" y="4789043"/>
            <a:ext cx="1202036" cy="692685"/>
          </a:xfrm>
          <a:prstGeom prst="rect">
            <a:avLst/>
          </a:prstGeom>
        </p:spPr>
      </p:pic>
      <p:pic>
        <p:nvPicPr>
          <p:cNvPr id="7" name="Picture 11">
            <a:extLst>
              <a:ext uri="{FF2B5EF4-FFF2-40B4-BE49-F238E27FC236}">
                <a16:creationId xmlns:a16="http://schemas.microsoft.com/office/drawing/2014/main" id="{F4BC3C3E-ED8A-E6E7-713D-89842D094735}"/>
              </a:ext>
              <a:ext uri="{C183D7F6-B498-43B3-948B-1728B52AA6E4}">
                <adec:decorative xmlns:adec="http://schemas.microsoft.com/office/drawing/2017/decorative" val="1"/>
              </a:ext>
            </a:extLst>
          </p:cNvPr>
          <p:cNvPicPr>
            <a:picLocks noChangeAspect="1" noChangeArrowheads="1"/>
          </p:cNvPicPr>
          <p:nvPr/>
        </p:nvPicPr>
        <p:blipFill>
          <a:blip r:embed="rId13">
            <a:duotone>
              <a:schemeClr val="accent1">
                <a:shade val="45000"/>
                <a:satMod val="135000"/>
              </a:schemeClr>
              <a:prstClr val="white"/>
            </a:duotone>
          </a:blip>
          <a:srcRect/>
          <a:stretch>
            <a:fillRect/>
          </a:stretch>
        </p:blipFill>
        <p:spPr bwMode="auto">
          <a:xfrm>
            <a:off x="1743508" y="4735535"/>
            <a:ext cx="1129508" cy="662645"/>
          </a:xfrm>
          <a:prstGeom prst="rect">
            <a:avLst/>
          </a:prstGeom>
          <a:noFill/>
        </p:spPr>
      </p:pic>
      <p:grpSp>
        <p:nvGrpSpPr>
          <p:cNvPr id="8" name="Group 7">
            <a:extLst>
              <a:ext uri="{FF2B5EF4-FFF2-40B4-BE49-F238E27FC236}">
                <a16:creationId xmlns:a16="http://schemas.microsoft.com/office/drawing/2014/main" id="{1269A267-72F2-74E6-1013-9BA0DE7C5BE6}"/>
              </a:ext>
              <a:ext uri="{C183D7F6-B498-43B3-948B-1728B52AA6E4}">
                <adec:decorative xmlns:adec="http://schemas.microsoft.com/office/drawing/2017/decorative" val="1"/>
              </a:ext>
            </a:extLst>
          </p:cNvPr>
          <p:cNvGrpSpPr/>
          <p:nvPr/>
        </p:nvGrpSpPr>
        <p:grpSpPr>
          <a:xfrm>
            <a:off x="4231530" y="4690288"/>
            <a:ext cx="1267937" cy="948913"/>
            <a:chOff x="6522616" y="0"/>
            <a:chExt cx="2621384" cy="2558412"/>
          </a:xfrm>
        </p:grpSpPr>
        <p:pic>
          <p:nvPicPr>
            <p:cNvPr id="9" name="Picture 3" descr="C:\Users\Alejandro.Gonzalez\AppData\Local\Microsoft\Windows\Temporary Internet Files\Content.IE5\1BVHMIKZ\cold_by_however_improbable-d61j5pj[1].png">
              <a:extLst>
                <a:ext uri="{FF2B5EF4-FFF2-40B4-BE49-F238E27FC236}">
                  <a16:creationId xmlns:a16="http://schemas.microsoft.com/office/drawing/2014/main" id="{F5790307-DAD9-8AE0-B1EE-A69879D952C6}"/>
                </a:ext>
              </a:extLst>
            </p:cNvPr>
            <p:cNvPicPr>
              <a:picLocks noChangeAspect="1" noChangeArrowheads="1"/>
            </p:cNvPicPr>
            <p:nvPr/>
          </p:nvPicPr>
          <p:blipFill>
            <a:blip r:embed="rId14">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1" name="Picture 2" descr="C:\Users\Alejandro.Gonzalez\AppData\Local\Microsoft\Windows\Temporary Internet Files\Content.IE5\SVNU93EQ\Breathe1[1].png">
              <a:extLst>
                <a:ext uri="{FF2B5EF4-FFF2-40B4-BE49-F238E27FC236}">
                  <a16:creationId xmlns:a16="http://schemas.microsoft.com/office/drawing/2014/main" id="{4200E74D-9469-515F-7524-6E3E9032A184}"/>
                </a:ext>
              </a:extLst>
            </p:cNvPr>
            <p:cNvPicPr>
              <a:picLocks noChangeAspect="1" noChangeArrowheads="1"/>
            </p:cNvPicPr>
            <p:nvPr/>
          </p:nvPicPr>
          <p:blipFill>
            <a:blip r:embed="rId15">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25" name="Picture 24">
            <a:extLst>
              <a:ext uri="{FF2B5EF4-FFF2-40B4-BE49-F238E27FC236}">
                <a16:creationId xmlns:a16="http://schemas.microsoft.com/office/drawing/2014/main" id="{7E902A94-DE39-58F6-B668-068C6CE8F6C0}"/>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333987" y="4648860"/>
            <a:ext cx="1095375" cy="923925"/>
          </a:xfrm>
          <a:prstGeom prst="rect">
            <a:avLst/>
          </a:prstGeom>
        </p:spPr>
      </p:pic>
    </p:spTree>
    <p:extLst>
      <p:ext uri="{BB962C8B-B14F-4D97-AF65-F5344CB8AC3E}">
        <p14:creationId xmlns:p14="http://schemas.microsoft.com/office/powerpoint/2010/main" val="30110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8A84FE-5E09-A53E-EC4F-2E6658F9EA20}"/>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rcRect l="21857" t="13821" r="21879" b="11631"/>
          <a:stretch/>
        </p:blipFill>
        <p:spPr>
          <a:xfrm rot="20857149">
            <a:off x="7519909" y="219868"/>
            <a:ext cx="1976979" cy="1964570"/>
          </a:xfrm>
          <a:prstGeom prst="rect">
            <a:avLst/>
          </a:prstGeom>
        </p:spPr>
      </p:pic>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a:bodyPr>
          <a:lstStyle/>
          <a:p>
            <a:pPr lvl="0">
              <a:spcBef>
                <a:spcPts val="600"/>
              </a:spcBef>
            </a:pPr>
            <a:r>
              <a:rPr lang="en-US" dirty="0">
                <a:solidFill>
                  <a:schemeClr val="bg1">
                    <a:lumMod val="50000"/>
                  </a:schemeClr>
                </a:solidFill>
              </a:rPr>
              <a:t>Centering breathing exercise – 2 minutes</a:t>
            </a:r>
          </a:p>
          <a:p>
            <a:pPr lvl="0">
              <a:spcBef>
                <a:spcPts val="600"/>
              </a:spcBef>
            </a:pPr>
            <a:r>
              <a:rPr lang="en-US" dirty="0">
                <a:solidFill>
                  <a:schemeClr val="bg1">
                    <a:lumMod val="50000"/>
                  </a:schemeClr>
                </a:solidFill>
              </a:rPr>
              <a:t>Debrief from last week (2)</a:t>
            </a:r>
          </a:p>
          <a:p>
            <a:pPr lvl="0">
              <a:spcBef>
                <a:spcPts val="600"/>
              </a:spcBef>
            </a:pPr>
            <a:r>
              <a:rPr lang="en-US" dirty="0"/>
              <a:t>Leadership References</a:t>
            </a:r>
          </a:p>
          <a:p>
            <a:pPr>
              <a:spcBef>
                <a:spcPts val="600"/>
              </a:spcBef>
            </a:pPr>
            <a:r>
              <a:rPr lang="en-CA" dirty="0"/>
              <a:t>Listening as a Leader</a:t>
            </a:r>
          </a:p>
          <a:p>
            <a:pPr>
              <a:spcBef>
                <a:spcPts val="600"/>
              </a:spcBef>
            </a:pPr>
            <a:r>
              <a:rPr lang="en-CA" dirty="0"/>
              <a:t>Mindful Decisions</a:t>
            </a:r>
            <a:endParaRPr lang="en-CA" sz="2600" dirty="0"/>
          </a:p>
          <a:p>
            <a:pPr>
              <a:spcBef>
                <a:spcPts val="600"/>
              </a:spcBef>
            </a:pPr>
            <a:r>
              <a:rPr lang="en-CA" dirty="0"/>
              <a:t>Compassionate Leader: I whish you happiness</a:t>
            </a:r>
            <a:endParaRPr lang="en-US" dirty="0"/>
          </a:p>
          <a:p>
            <a:pPr lvl="0">
              <a:spcBef>
                <a:spcPts val="600"/>
              </a:spcBef>
            </a:pPr>
            <a:r>
              <a:rPr lang="en-US" dirty="0"/>
              <a:t>Your turn for week 3</a:t>
            </a:r>
          </a:p>
          <a:p>
            <a:pPr lvl="0">
              <a:spcBef>
                <a:spcPts val="600"/>
              </a:spcBef>
            </a:pPr>
            <a:r>
              <a:rPr lang="en-US" dirty="0"/>
              <a:t>Debriefs: Plenary and small group</a:t>
            </a:r>
            <a:endParaRPr lang="en-CA"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en-US" sz="1600" dirty="0">
                <a:solidFill>
                  <a:schemeClr val="bg1"/>
                </a:solidFill>
              </a:rPr>
              <a:t>Competencies that distinguish star performers…</a:t>
            </a:r>
          </a:p>
          <a:p>
            <a:pPr marL="263525" indent="-263525">
              <a:buAutoNum type="arabicPeriod"/>
            </a:pPr>
            <a:r>
              <a:rPr lang="en-US" sz="1600" dirty="0">
                <a:solidFill>
                  <a:schemeClr val="bg1"/>
                </a:solidFill>
              </a:rPr>
              <a:t>Strong 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a:solidFill>
                <a:schemeClr val="bg1"/>
              </a:solidFill>
            </a:endParaRPr>
          </a:p>
          <a:p>
            <a:r>
              <a:rPr lang="en-US" sz="1600" dirty="0">
                <a:solidFill>
                  <a:schemeClr val="bg1"/>
                </a:solidFill>
              </a:rPr>
              <a:t>Of 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3"/>
            <a:ext cx="8229600" cy="1872208"/>
          </a:xfrm>
        </p:spPr>
        <p:txBody>
          <a:bodyPr>
            <a:normAutofit/>
          </a:bodyPr>
          <a:lstStyle/>
          <a:p>
            <a:r>
              <a:rPr lang="en-US" sz="2400" dirty="0"/>
              <a:t>The Characteristics of a Good Leader  (Self-Awareness, Self-Direction, Vision, Ability to Motivate and Social Awareness)</a:t>
            </a:r>
          </a:p>
          <a:p>
            <a:r>
              <a:rPr lang="en-CA" sz="2400" dirty="0"/>
              <a:t>Emotional Intelligence and Leadership - </a:t>
            </a:r>
            <a:r>
              <a:rPr lang="en-US" sz="2400" dirty="0"/>
              <a:t>Leadership is more often about “soft skills” than “hard skills”</a:t>
            </a:r>
            <a:r>
              <a:rPr lang="en-US" sz="1200" dirty="0"/>
              <a:t> 					</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3">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a:extLst>
              <a:ext uri="{C183D7F6-B498-43B3-948B-1728B52AA6E4}">
                <adec:decorative xmlns:adec="http://schemas.microsoft.com/office/drawing/2017/decorative" val="1"/>
              </a:ext>
            </a:extLst>
          </p:cNvPr>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1081" y="3740882"/>
            <a:ext cx="1492705" cy="624222"/>
          </a:xfrm>
          <a:prstGeom prst="rect">
            <a:avLst/>
          </a:prstGeom>
        </p:spPr>
      </p:pic>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5"/>
              </a:rPr>
              <a:t>http://www.siyli.org</a:t>
            </a:r>
            <a:r>
              <a:rPr lang="fr-CA" sz="1600" dirty="0"/>
              <a:t> </a:t>
            </a:r>
            <a:endParaRPr lang="en-CA" sz="1600" dirty="0"/>
          </a:p>
        </p:txBody>
      </p:sp>
      <p:pic>
        <p:nvPicPr>
          <p:cNvPr id="5" name="Picture 1">
            <a:extLs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8" cstate="print"/>
          <a:srcRect/>
          <a:stretch>
            <a:fillRect/>
          </a:stretch>
        </p:blipFill>
        <p:spPr bwMode="auto">
          <a:xfrm>
            <a:off x="2020723" y="1569369"/>
            <a:ext cx="1324120" cy="347464"/>
          </a:xfrm>
          <a:prstGeom prst="rect">
            <a:avLst/>
          </a:prstGeom>
          <a:noFill/>
          <a:ln w="9525">
            <a:noFill/>
            <a:miter lim="800000"/>
            <a:headEnd/>
            <a:tailEnd/>
          </a:ln>
        </p:spPr>
      </p:pic>
      <p:pic>
        <p:nvPicPr>
          <p:cNvPr id="9" name="Picture 5">
            <a:extLst>
              <a:ext uri="{C183D7F6-B498-43B3-948B-1728B52AA6E4}">
                <adec:decorative xmlns:adec="http://schemas.microsoft.com/office/drawing/2017/decorative" val="1"/>
              </a:ext>
            </a:extLst>
          </p:cNvPr>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a:extLst>
              <a:ext uri="{C183D7F6-B498-43B3-948B-1728B52AA6E4}">
                <adec:decorative xmlns:adec="http://schemas.microsoft.com/office/drawing/2017/decorative" val="1"/>
              </a:ext>
            </a:extLst>
          </p:cNvPr>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a:extLst>
              <a:ext uri="{C183D7F6-B498-43B3-948B-1728B52AA6E4}">
                <adec:decorative xmlns:adec="http://schemas.microsoft.com/office/drawing/2017/decorative" val="1"/>
              </a:ext>
            </a:extLst>
          </p:cNvPr>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a:extLst>
              <a:ext uri="{C183D7F6-B498-43B3-948B-1728B52AA6E4}">
                <adec:decorative xmlns:adec="http://schemas.microsoft.com/office/drawing/2017/decorative" val="1"/>
              </a:ext>
            </a:extLst>
          </p:cNvPr>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a:extLst>
              <a:ext uri="{C183D7F6-B498-43B3-948B-1728B52AA6E4}">
                <adec:decorative xmlns:adec="http://schemas.microsoft.com/office/drawing/2017/decorative" val="1"/>
              </a:ext>
            </a:extLst>
          </p:cNvPr>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a:extLst>
              <a:ext uri="{C183D7F6-B498-43B3-948B-1728B52AA6E4}">
                <adec:decorative xmlns:adec="http://schemas.microsoft.com/office/drawing/2017/decorative" val="1"/>
              </a:ext>
            </a:extLst>
          </p:cNvPr>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a:extLst>
              <a:ext uri="{C183D7F6-B498-43B3-948B-1728B52AA6E4}">
                <adec:decorative xmlns:adec="http://schemas.microsoft.com/office/drawing/2017/decorative" val="1"/>
              </a:ext>
            </a:extLst>
          </p:cNvPr>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a:extLst>
              <a:ext uri="{C183D7F6-B498-43B3-948B-1728B52AA6E4}">
                <adec:decorative xmlns:adec="http://schemas.microsoft.com/office/drawing/2017/decorative" val="1"/>
              </a:ext>
            </a:extLst>
          </p:cNvPr>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a:extLst>
              <a:ext uri="{C183D7F6-B498-43B3-948B-1728B52AA6E4}">
                <adec:decorative xmlns:adec="http://schemas.microsoft.com/office/drawing/2017/decorative" val="1"/>
              </a:ext>
            </a:extLst>
          </p:cNvPr>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a:extLst>
              <a:ext uri="{C183D7F6-B498-43B3-948B-1728B52AA6E4}">
                <adec:decorative xmlns:adec="http://schemas.microsoft.com/office/drawing/2017/decorative" val="1"/>
              </a:ext>
            </a:extLst>
          </p:cNvPr>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a:extLst>
              <a:ext uri="{C183D7F6-B498-43B3-948B-1728B52AA6E4}">
                <adec:decorative xmlns:adec="http://schemas.microsoft.com/office/drawing/2017/decorative" val="1"/>
              </a:ext>
            </a:extLst>
          </p:cNvPr>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a:extLst>
              <a:ext uri="{C183D7F6-B498-43B3-948B-1728B52AA6E4}">
                <adec:decorative xmlns:adec="http://schemas.microsoft.com/office/drawing/2017/decorative" val="1"/>
              </a:ext>
            </a:extLst>
          </p:cNvPr>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4" name="Picture 40">
            <a:extLst>
              <a:ext uri="{C183D7F6-B498-43B3-948B-1728B52AA6E4}">
                <adec:decorative xmlns:adec="http://schemas.microsoft.com/office/drawing/2017/decorative" val="1"/>
              </a:ext>
            </a:extLst>
          </p:cNvPr>
          <p:cNvPicPr>
            <a:picLocks noChangeAspect="1" noChangeArrowheads="1"/>
          </p:cNvPicPr>
          <p:nvPr/>
        </p:nvPicPr>
        <p:blipFill>
          <a:blip r:embed="rId23"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a:extLst>
              <a:ext uri="{C183D7F6-B498-43B3-948B-1728B52AA6E4}">
                <adec:decorative xmlns:adec="http://schemas.microsoft.com/office/drawing/2017/decorative" val="1"/>
              </a:ext>
            </a:extLst>
          </p:cNvPr>
          <p:cNvPicPr>
            <a:picLocks noChangeAspect="1" noChangeArrowheads="1"/>
          </p:cNvPicPr>
          <p:nvPr/>
        </p:nvPicPr>
        <p:blipFill>
          <a:blip r:embed="rId24" cstate="print"/>
          <a:srcRect/>
          <a:stretch>
            <a:fillRect/>
          </a:stretch>
        </p:blipFill>
        <p:spPr bwMode="auto">
          <a:xfrm>
            <a:off x="1990725" y="2983632"/>
            <a:ext cx="1209675" cy="557755"/>
          </a:xfrm>
          <a:prstGeom prst="rect">
            <a:avLst/>
          </a:prstGeom>
          <a:noFill/>
          <a:ln w="9525">
            <a:noFill/>
            <a:miter lim="800000"/>
            <a:headEnd/>
            <a:tailEnd/>
          </a:ln>
        </p:spPr>
      </p:pic>
      <p:pic>
        <p:nvPicPr>
          <p:cNvPr id="27" name="Picture 9">
            <a:extLst>
              <a:ext uri="{C183D7F6-B498-43B3-948B-1728B52AA6E4}">
                <adec:decorative xmlns:adec="http://schemas.microsoft.com/office/drawing/2017/decorative" val="1"/>
              </a:ext>
            </a:extLst>
          </p:cNvPr>
          <p:cNvPicPr>
            <a:picLocks noChangeAspect="1" noChangeArrowheads="1"/>
          </p:cNvPicPr>
          <p:nvPr/>
        </p:nvPicPr>
        <p:blipFill>
          <a:blip r:embed="rId25" cstate="print"/>
          <a:srcRect/>
          <a:stretch>
            <a:fillRect/>
          </a:stretch>
        </p:blipFill>
        <p:spPr bwMode="auto">
          <a:xfrm>
            <a:off x="1625650" y="4521696"/>
            <a:ext cx="800100" cy="894452"/>
          </a:xfrm>
          <a:prstGeom prst="rect">
            <a:avLst/>
          </a:prstGeom>
          <a:noFill/>
        </p:spPr>
      </p:pic>
      <p:pic>
        <p:nvPicPr>
          <p:cNvPr id="28" name="Picture 8">
            <a:extLst>
              <a:ext uri="{C183D7F6-B498-43B3-948B-1728B52AA6E4}">
                <adec:decorative xmlns:adec="http://schemas.microsoft.com/office/drawing/2017/decorative" val="1"/>
              </a:ext>
            </a:extLst>
          </p:cNvPr>
          <p:cNvPicPr>
            <a:picLocks noChangeAspect="1" noChangeArrowheads="1"/>
          </p:cNvPicPr>
          <p:nvPr/>
        </p:nvPicPr>
        <p:blipFill>
          <a:blip r:embed="rId26" cstate="print"/>
          <a:srcRect/>
          <a:stretch>
            <a:fillRect/>
          </a:stretch>
        </p:blipFill>
        <p:spPr bwMode="auto">
          <a:xfrm>
            <a:off x="4893666" y="4311122"/>
            <a:ext cx="1212707" cy="1212707"/>
          </a:xfrm>
          <a:prstGeom prst="rect">
            <a:avLst/>
          </a:prstGeom>
          <a:noFill/>
        </p:spPr>
      </p:pic>
      <p:pic>
        <p:nvPicPr>
          <p:cNvPr id="29" name="Picture 10">
            <a:extLst>
              <a:ext uri="{C183D7F6-B498-43B3-948B-1728B52AA6E4}">
                <adec:decorative xmlns:adec="http://schemas.microsoft.com/office/drawing/2017/decorative" val="1"/>
              </a:ext>
            </a:extLst>
          </p:cNvPr>
          <p:cNvPicPr>
            <a:picLocks noChangeAspect="1" noChangeArrowheads="1"/>
          </p:cNvPicPr>
          <p:nvPr/>
        </p:nvPicPr>
        <p:blipFill>
          <a:blip r:embed="rId27" cstate="print"/>
          <a:srcRect/>
          <a:stretch>
            <a:fillRect/>
          </a:stretch>
        </p:blipFill>
        <p:spPr bwMode="auto">
          <a:xfrm>
            <a:off x="5597566" y="3699539"/>
            <a:ext cx="786834" cy="794593"/>
          </a:xfrm>
          <a:prstGeom prst="rect">
            <a:avLst/>
          </a:prstGeom>
          <a:noFill/>
        </p:spPr>
      </p:pic>
      <p:pic>
        <p:nvPicPr>
          <p:cNvPr id="31" name="Picture 14">
            <a:extLst>
              <a:ext uri="{C183D7F6-B498-43B3-948B-1728B52AA6E4}">
                <adec:decorative xmlns:adec="http://schemas.microsoft.com/office/drawing/2017/decorative" val="1"/>
              </a:ext>
            </a:extLst>
          </p:cNvPr>
          <p:cNvPicPr>
            <a:picLocks noChangeAspect="1" noChangeArrowheads="1"/>
          </p:cNvPicPr>
          <p:nvPr/>
        </p:nvPicPr>
        <p:blipFill>
          <a:blip r:embed="rId28" cstate="print"/>
          <a:srcRect/>
          <a:stretch>
            <a:fillRect/>
          </a:stretch>
        </p:blipFill>
        <p:spPr bwMode="auto">
          <a:xfrm>
            <a:off x="3563888" y="2874666"/>
            <a:ext cx="1971675" cy="698350"/>
          </a:xfrm>
          <a:prstGeom prst="rect">
            <a:avLst/>
          </a:prstGeom>
          <a:noFill/>
        </p:spPr>
      </p:pic>
      <p:pic>
        <p:nvPicPr>
          <p:cNvPr id="32" name="Picture 16">
            <a:extLst>
              <a:ext uri="{C183D7F6-B498-43B3-948B-1728B52AA6E4}">
                <adec:decorative xmlns:adec="http://schemas.microsoft.com/office/drawing/2017/decorative" val="1"/>
              </a:ext>
            </a:extLst>
          </p:cNvPr>
          <p:cNvPicPr>
            <a:picLocks noChangeAspect="1" noChangeArrowheads="1"/>
          </p:cNvPicPr>
          <p:nvPr/>
        </p:nvPicPr>
        <p:blipFill>
          <a:blip r:embed="rId29" cstate="print"/>
          <a:srcRect/>
          <a:stretch>
            <a:fillRect/>
          </a:stretch>
        </p:blipFill>
        <p:spPr bwMode="auto">
          <a:xfrm>
            <a:off x="3657600" y="2221632"/>
            <a:ext cx="2133600" cy="568434"/>
          </a:xfrm>
          <a:prstGeom prst="rect">
            <a:avLst/>
          </a:prstGeom>
          <a:noFill/>
        </p:spPr>
      </p:pic>
      <p:pic>
        <p:nvPicPr>
          <p:cNvPr id="33" name="Picture 17">
            <a:extLst>
              <a:ext uri="{C183D7F6-B498-43B3-948B-1728B52AA6E4}">
                <adec:decorative xmlns:adec="http://schemas.microsoft.com/office/drawing/2017/decorative" val="1"/>
              </a:ext>
            </a:extLst>
          </p:cNvPr>
          <p:cNvPicPr>
            <a:picLocks noChangeAspect="1" noChangeArrowheads="1"/>
          </p:cNvPicPr>
          <p:nvPr/>
        </p:nvPicPr>
        <p:blipFill>
          <a:blip r:embed="rId3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a:extLst>
              <a:ext uri="{C183D7F6-B498-43B3-948B-1728B52AA6E4}">
                <adec:decorative xmlns:adec="http://schemas.microsoft.com/office/drawing/2017/decorative" val="1"/>
              </a:ext>
            </a:extLst>
          </p:cNvPr>
          <p:cNvPicPr>
            <a:picLocks noChangeAspect="1" noChangeArrowheads="1"/>
          </p:cNvPicPr>
          <p:nvPr/>
        </p:nvPicPr>
        <p:blipFill>
          <a:blip r:embed="rId3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2" cstate="print"/>
          <a:srcRect/>
          <a:stretch>
            <a:fillRect/>
          </a:stretch>
        </p:blipFill>
        <p:spPr bwMode="auto">
          <a:xfrm>
            <a:off x="6983683" y="4489538"/>
            <a:ext cx="1188717" cy="304800"/>
          </a:xfrm>
          <a:prstGeom prst="rect">
            <a:avLst/>
          </a:prstGeom>
          <a:noFill/>
        </p:spPr>
      </p:pic>
      <p:pic>
        <p:nvPicPr>
          <p:cNvPr id="36" name="Picture 6">
            <a:extLst>
              <a:ext uri="{C183D7F6-B498-43B3-948B-1728B52AA6E4}">
                <adec:decorative xmlns:adec="http://schemas.microsoft.com/office/drawing/2017/decorative" val="1"/>
              </a:ext>
            </a:extLst>
          </p:cNvPr>
          <p:cNvPicPr>
            <a:picLocks noChangeAspect="1" noChangeArrowheads="1"/>
          </p:cNvPicPr>
          <p:nvPr/>
        </p:nvPicPr>
        <p:blipFill>
          <a:blip r:embed="rId3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4" cstate="print"/>
          <a:srcRect/>
          <a:stretch>
            <a:fillRect/>
          </a:stretch>
        </p:blipFill>
        <p:spPr bwMode="auto">
          <a:xfrm>
            <a:off x="3552825" y="5589240"/>
            <a:ext cx="1048578" cy="457200"/>
          </a:xfrm>
          <a:prstGeom prst="rect">
            <a:avLst/>
          </a:prstGeom>
          <a:noFill/>
        </p:spPr>
      </p:pic>
      <p:pic>
        <p:nvPicPr>
          <p:cNvPr id="38" name="Picture 2">
            <a:extLst>
              <a:ext uri="{C183D7F6-B498-43B3-948B-1728B52AA6E4}">
                <adec:decorative xmlns:adec="http://schemas.microsoft.com/office/drawing/2017/decorative" val="1"/>
              </a:ext>
            </a:extLst>
          </p:cNvPr>
          <p:cNvPicPr>
            <a:picLocks noChangeAspect="1" noChangeArrowheads="1"/>
          </p:cNvPicPr>
          <p:nvPr/>
        </p:nvPicPr>
        <p:blipFill>
          <a:blip r:embed="rId35" cstate="print"/>
          <a:srcRect/>
          <a:stretch>
            <a:fillRect/>
          </a:stretch>
        </p:blipFill>
        <p:spPr bwMode="auto">
          <a:xfrm>
            <a:off x="7448550" y="1312760"/>
            <a:ext cx="1333500" cy="828675"/>
          </a:xfrm>
          <a:prstGeom prst="rect">
            <a:avLst/>
          </a:prstGeom>
          <a:noFill/>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6"/>
          <a:srcRect/>
          <a:stretch>
            <a:fillRect/>
          </a:stretch>
        </p:blipFill>
        <p:spPr bwMode="auto">
          <a:xfrm>
            <a:off x="7427311" y="2319815"/>
            <a:ext cx="1293784" cy="372068"/>
          </a:xfrm>
          <a:prstGeom prst="rect">
            <a:avLst/>
          </a:prstGeom>
          <a:noFill/>
          <a:ln w="9525">
            <a:noFill/>
            <a:miter lim="800000"/>
            <a:headEnd/>
            <a:tailEnd/>
          </a:ln>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C183D7F6-B498-43B3-948B-1728B52AA6E4}">
                <adec:decorative xmlns:adec="http://schemas.microsoft.com/office/drawing/2017/decorative" val="1"/>
              </a:ext>
            </a:extLst>
          </p:cNvPr>
          <p:cNvPicPr>
            <a:picLocks noChangeAspect="1"/>
          </p:cNvPicPr>
          <p:nvPr/>
        </p:nvPicPr>
        <p:blipFill>
          <a:blip r:embed="rId38"/>
          <a:stretch>
            <a:fillRect/>
          </a:stretch>
        </p:blipFill>
        <p:spPr>
          <a:xfrm>
            <a:off x="637655" y="3361184"/>
            <a:ext cx="902387" cy="1059483"/>
          </a:xfrm>
          <a:prstGeom prst="rect">
            <a:avLst/>
          </a:prstGeom>
        </p:spPr>
      </p:pic>
      <p:grpSp>
        <p:nvGrpSpPr>
          <p:cNvPr id="45" name="Group 44">
            <a:extLst>
              <a:ext uri="{C183D7F6-B498-43B3-948B-1728B52AA6E4}">
                <adec:decorative xmlns:adec="http://schemas.microsoft.com/office/drawing/2017/decorative" val="1"/>
              </a:ext>
            </a:extLst>
          </p:cNvPr>
          <p:cNvGrpSpPr/>
          <p:nvPr/>
        </p:nvGrpSpPr>
        <p:grpSpPr>
          <a:xfrm>
            <a:off x="434163" y="195914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10117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028"/>
                                        </p:tgtEl>
                                        <p:attrNameLst>
                                          <p:attrName>style.visibility</p:attrName>
                                        </p:attrNameLst>
                                      </p:cBhvr>
                                      <p:to>
                                        <p:strVal val="visible"/>
                                      </p:to>
                                    </p:set>
                                    <p:animEffect transition="in" filter="fade">
                                      <p:cBhvr>
                                        <p:cTn id="131" dur="500"/>
                                        <p:tgtEl>
                                          <p:spTgt spid="102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6"/>
                                        </p:tgtEl>
                                        <p:attrNameLst>
                                          <p:attrName>style.visibility</p:attrName>
                                        </p:attrNameLst>
                                      </p:cBhvr>
                                      <p:to>
                                        <p:strVal val="visible"/>
                                      </p:to>
                                    </p:set>
                                    <p:animEffect transition="in" filter="fade">
                                      <p:cBhvr>
                                        <p:cTn id="1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92500" lnSpcReduction="20000"/>
          </a:bodyPr>
          <a:lstStyle/>
          <a:p>
            <a:r>
              <a:rPr lang="en-CA" sz="1800" dirty="0"/>
              <a:t>Pillar #1: Cognitive Understanding </a:t>
            </a:r>
          </a:p>
          <a:p>
            <a:r>
              <a:rPr lang="en-CA" sz="1800" dirty="0"/>
              <a:t>Pillar #2: Affective (Emotional) Understanding</a:t>
            </a:r>
          </a:p>
          <a:p>
            <a:r>
              <a:rPr lang="en-CA" sz="1800" dirty="0"/>
              <a:t>Pillar #3: A Motivational Connection</a:t>
            </a:r>
            <a:br>
              <a:rPr lang="en-CA" sz="1800" dirty="0"/>
            </a:br>
            <a:endParaRPr lang="en-CA" sz="1800"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532" y="1456184"/>
            <a:ext cx="2087146" cy="2128612"/>
          </a:xfrm>
          <a:prstGeom prst="rect">
            <a:avLst/>
          </a:prstGeom>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041" y="5887880"/>
            <a:ext cx="1068968" cy="90595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50942" y="2498890"/>
            <a:ext cx="6257064" cy="1326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“…Specifically defines compassion as having three components:</a:t>
            </a:r>
          </a:p>
          <a:p>
            <a:pPr>
              <a:lnSpc>
                <a:spcPct val="80000"/>
              </a:lnSpc>
            </a:pPr>
            <a:r>
              <a:rPr lang="en-US" sz="1800" dirty="0"/>
              <a:t>A cognitive component: “I understand you”</a:t>
            </a:r>
          </a:p>
          <a:p>
            <a:pPr>
              <a:lnSpc>
                <a:spcPct val="80000"/>
              </a:lnSpc>
            </a:pPr>
            <a:r>
              <a:rPr lang="en-US" sz="1800" dirty="0"/>
              <a:t>An affective component: “I feel for you”</a:t>
            </a:r>
          </a:p>
          <a:p>
            <a:pPr>
              <a:lnSpc>
                <a:spcPct val="80000"/>
              </a:lnSpc>
            </a:pPr>
            <a:r>
              <a:rPr lang="en-US" sz="1800" dirty="0"/>
              <a:t>A motivational component: “I want to help you”</a:t>
            </a:r>
          </a:p>
        </p:txBody>
      </p:sp>
      <p:sp>
        <p:nvSpPr>
          <p:cNvPr id="18" name="Content Placeholder 1"/>
          <p:cNvSpPr txBox="1">
            <a:spLocks/>
          </p:cNvSpPr>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…This shift is the </a:t>
            </a:r>
            <a:r>
              <a:rPr lang="en-US" sz="1800" b="1" dirty="0">
                <a:solidFill>
                  <a:srgbClr val="7030A0"/>
                </a:solidFill>
              </a:rPr>
              <a:t>transformation from “I” (me) to “We.” </a:t>
            </a:r>
            <a:r>
              <a:rPr lang="en-US" sz="1800" dirty="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None/>
            </a:pPr>
            <a:r>
              <a:rPr lang="en-US" sz="1200" dirty="0">
                <a:hlinkClick r:id="rId6"/>
              </a:rPr>
              <a:t>http://greatergood.berkeley.edu/article/item/compassionate_leaders_are_effective_leaders</a:t>
            </a:r>
            <a:endParaRPr lang="en-US" sz="1200" dirty="0"/>
          </a:p>
        </p:txBody>
      </p:sp>
      <p:sp>
        <p:nvSpPr>
          <p:cNvPr id="19" name="TextBox 18">
            <a:extLst>
              <a:ext uri="{FF2B5EF4-FFF2-40B4-BE49-F238E27FC236}">
                <a16:creationId xmlns:a16="http://schemas.microsoft.com/office/drawing/2014/main" id="{6F285F08-7F9A-8CA7-7EB2-C5724DEF0699}"/>
              </a:ext>
            </a:extLst>
          </p:cNvPr>
          <p:cNvSpPr txBox="1"/>
          <p:nvPr/>
        </p:nvSpPr>
        <p:spPr>
          <a:xfrm>
            <a:off x="503526" y="6348911"/>
            <a:ext cx="6124478" cy="2769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nl-NL" sz="1200" dirty="0"/>
              <a:t>Dan </a:t>
            </a:r>
            <a:r>
              <a:rPr lang="nl-NL" sz="1200" dirty="0" err="1"/>
              <a:t>Siegel</a:t>
            </a:r>
            <a:r>
              <a:rPr lang="nl-NL" sz="1200" dirty="0"/>
              <a:t>: </a:t>
            </a:r>
            <a:r>
              <a:rPr lang="nl-NL" sz="1200" dirty="0">
                <a:solidFill>
                  <a:srgbClr val="7030A0"/>
                </a:solidFill>
              </a:rPr>
              <a:t>Me + We = </a:t>
            </a:r>
            <a:r>
              <a:rPr lang="nl-NL" sz="1200" dirty="0" err="1">
                <a:solidFill>
                  <a:srgbClr val="7030A0"/>
                </a:solidFill>
              </a:rPr>
              <a:t>Mwe</a:t>
            </a:r>
            <a:r>
              <a:rPr lang="nl-NL" sz="1200" dirty="0">
                <a:solidFill>
                  <a:srgbClr val="7030A0"/>
                </a:solidFill>
              </a:rPr>
              <a:t> </a:t>
            </a:r>
            <a:r>
              <a:rPr lang="en-CA" sz="1200" dirty="0">
                <a:hlinkClick r:id="rId7"/>
              </a:rPr>
              <a:t>https://www.youtube.com/watch?v=uo8Yo4UE6g0</a:t>
            </a:r>
            <a:r>
              <a:rPr lang="en-CA" sz="1200" dirty="0"/>
              <a:t> </a:t>
            </a:r>
          </a:p>
        </p:txBody>
      </p:sp>
      <p:pic>
        <p:nvPicPr>
          <p:cNvPr id="3" name="Picture 6">
            <a:extLst>
              <a:ext uri="{FF2B5EF4-FFF2-40B4-BE49-F238E27FC236}">
                <a16:creationId xmlns:a16="http://schemas.microsoft.com/office/drawing/2014/main" id="{487623F7-3129-1248-8C08-B4B967275AEE}"/>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144387" y="4104313"/>
            <a:ext cx="1467435" cy="101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5123</TotalTime>
  <Words>5070</Words>
  <Application>Microsoft Office PowerPoint</Application>
  <PresentationFormat>On-screen Show (4:3)</PresentationFormat>
  <Paragraphs>437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Bradley Hand ITC</vt:lpstr>
      <vt:lpstr>Calibri</vt:lpstr>
      <vt:lpstr>GT America</vt:lpstr>
      <vt:lpstr>Roboto</vt:lpstr>
      <vt:lpstr>2_Office Theme</vt:lpstr>
      <vt:lpstr>While we start, use the Annotate tool… have fun</vt:lpstr>
      <vt:lpstr>Mindful Change Leadership Development Program</vt:lpstr>
      <vt:lpstr>Quote from Jim Rohn about leadership challenges</vt:lpstr>
      <vt:lpstr>Mindful Breathing Exercise – Centering</vt:lpstr>
      <vt:lpstr>Debrief from last week (2)</vt:lpstr>
      <vt:lpstr>Agenda – Week 3</vt:lpstr>
      <vt:lpstr>What is "Leadership" and What Makes a Good Leader?</vt:lpstr>
      <vt:lpstr>Organizations with Mindfulness Programs</vt:lpstr>
      <vt:lpstr>3 Pillars of Compassionate Leadership</vt:lpstr>
      <vt:lpstr>Compassionate Leadership – Deep Understanding </vt:lpstr>
      <vt:lpstr>Deep Understanding,  Some of the Actions</vt:lpstr>
      <vt:lpstr>What Makes a Great Leader?</vt:lpstr>
      <vt:lpstr>Mindful Listening as a Leader Exercise</vt:lpstr>
      <vt:lpstr>Mindful Decision-making </vt:lpstr>
      <vt:lpstr>Mindful Compassion exercise - I wish you happiness</vt:lpstr>
      <vt:lpstr>Debrief – Breakout rooms What got your attention?</vt:lpstr>
      <vt:lpstr>Your turn for week 3</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424</cp:revision>
  <cp:lastPrinted>2016-05-02T17:15:08Z</cp:lastPrinted>
  <dcterms:created xsi:type="dcterms:W3CDTF">2015-04-14T20:39:51Z</dcterms:created>
  <dcterms:modified xsi:type="dcterms:W3CDTF">2024-04-30T18:25:32Z</dcterms:modified>
</cp:coreProperties>
</file>