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64" r:id="rId2"/>
    <p:sldId id="369" r:id="rId3"/>
    <p:sldId id="325" r:id="rId4"/>
    <p:sldId id="367" r:id="rId5"/>
    <p:sldId id="366" r:id="rId6"/>
    <p:sldId id="278" r:id="rId7"/>
    <p:sldId id="370" r:id="rId8"/>
    <p:sldId id="365" r:id="rId9"/>
    <p:sldId id="372" r:id="rId10"/>
    <p:sldId id="351" r:id="rId11"/>
    <p:sldId id="371" r:id="rId12"/>
    <p:sldId id="352" r:id="rId13"/>
    <p:sldId id="361" r:id="rId14"/>
    <p:sldId id="362" r:id="rId15"/>
    <p:sldId id="349" r:id="rId16"/>
    <p:sldId id="357" r:id="rId17"/>
    <p:sldId id="368"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Annie-Claude Beaudry" initials="AB" lastIdx="31" clrIdx="1">
    <p:extLst>
      <p:ext uri="{19B8F6BF-5375-455C-9EA6-DF929625EA0E}">
        <p15:presenceInfo xmlns:p15="http://schemas.microsoft.com/office/powerpoint/2012/main" userId="S-1-5-21-3900171960-2937217841-1450768761-2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18" autoAdjust="0"/>
    <p:restoredTop sz="53144" autoAdjust="0"/>
  </p:normalViewPr>
  <p:slideViewPr>
    <p:cSldViewPr snapToObjects="1" showGuides="1">
      <p:cViewPr varScale="1">
        <p:scale>
          <a:sx n="105" d="100"/>
          <a:sy n="105" d="100"/>
        </p:scale>
        <p:origin x="144"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napToObjects="1">
      <p:cViewPr>
        <p:scale>
          <a:sx n="160" d="100"/>
          <a:sy n="160" d="100"/>
        </p:scale>
        <p:origin x="1392"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nnANZeFrS7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TfOE5ykj7E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aboutus/theory-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user-640851605/self-compassion-giving-and-receiving-meditation-10-minutes"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breathworks-mindfulness/mindfulness-for-women-track-5-self-compassion-meditation" TargetMode="External"/><Relationship Id="rId17" Type="http://schemas.openxmlformats.org/officeDocument/2006/relationships/hyperlink" Target="https://www.tarabrach.com/meditation-loving-presence-2/" TargetMode="External"/><Relationship Id="rId2" Type="http://schemas.openxmlformats.org/officeDocument/2006/relationships/slide" Target="../slides/slide17.xml"/><Relationship Id="rId16" Type="http://schemas.openxmlformats.org/officeDocument/2006/relationships/hyperlink" Target="http://self-compassion.org/wp-content/uploads/meditations/LKM.self-compassion.MP3" TargetMode="Externa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www.tarabrach.com/brief-meditation-5-minute/" TargetMode="External"/><Relationship Id="rId5" Type="http://schemas.openxmlformats.org/officeDocument/2006/relationships/hyperlink" Target="https://vimeo.com/470384287" TargetMode="External"/><Relationship Id="rId15" Type="http://schemas.openxmlformats.org/officeDocument/2006/relationships/hyperlink" Target="https://soundcloud.com/awakeningcompassion/awakening-compassion-class-4"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mindfullivingcoach/self-compassion-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Sonia</a:t>
            </a:r>
          </a:p>
          <a:p>
            <a:endParaRPr lang="fr-CA" dirty="0"/>
          </a:p>
          <a:p>
            <a:r>
              <a:rPr lang="fr-CA" dirty="0"/>
              <a:t>Bonjour Et bienvenue à la 6</a:t>
            </a:r>
            <a:r>
              <a:rPr lang="fr-CA" baseline="30000" dirty="0"/>
              <a:t>e</a:t>
            </a:r>
            <a:r>
              <a:rPr lang="fr-CA" dirty="0"/>
              <a:t> session!  </a:t>
            </a:r>
          </a:p>
          <a:p>
            <a:endParaRPr lang="fr-CA" dirty="0"/>
          </a:p>
          <a:p>
            <a:r>
              <a:rPr lang="fr-CA" dirty="0"/>
              <a:t>Merci d’être parmi nous aujourd’hui.  </a:t>
            </a:r>
          </a:p>
          <a:p>
            <a:endParaRPr lang="fr-CA" dirty="0"/>
          </a:p>
          <a:p>
            <a:r>
              <a:rPr lang="fr-CA" dirty="0"/>
              <a:t>Mon nom est Ginette et la session d’aujourd’hui sera partagée entre ma collègue Annie-Claude et moi.</a:t>
            </a:r>
          </a:p>
          <a:p>
            <a:endParaRPr lang="fr-CA" dirty="0"/>
          </a:p>
          <a:p>
            <a:r>
              <a:rPr lang="fr-CA" dirty="0"/>
              <a:t>Commençons avec quelques citations pour vous faire réfléchir:</a:t>
            </a:r>
          </a:p>
          <a:p>
            <a:endParaRPr lang="fr-CA" dirty="0"/>
          </a:p>
          <a:p>
            <a:pPr marL="228600" indent="-228600">
              <a:buAutoNum type="arabicPeriod"/>
            </a:pPr>
            <a:r>
              <a:rPr lang="fr-CA" dirty="0"/>
              <a:t>Si tu transformes tes erreurs en leçons et tes peurs en courage, alors tout est réalisable.</a:t>
            </a:r>
          </a:p>
          <a:p>
            <a:pPr marL="228600" indent="-228600">
              <a:buAutoNum type="arabicPeriod"/>
            </a:pPr>
            <a:endParaRPr lang="fr-CA" dirty="0"/>
          </a:p>
          <a:p>
            <a:pPr marL="228600" indent="-228600">
              <a:buAutoNum type="arabicPeriod"/>
            </a:pPr>
            <a:r>
              <a:rPr lang="fr-CA" dirty="0"/>
              <a:t>La vie est comme une montagne russe, il y a des hauts et des bas mais c’est toi qui décide si tu cries ou si tu profites du voyage.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ready with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How Big Is a Nanometer?</a:t>
            </a:r>
            <a:r>
              <a:rPr lang="fr-CA" sz="1200" dirty="0"/>
              <a:t> - </a:t>
            </a:r>
            <a:r>
              <a:rPr lang="en-US" dirty="0"/>
              <a:t>CC in French </a:t>
            </a:r>
            <a:r>
              <a:rPr lang="fr-CA" sz="1200" dirty="0"/>
              <a:t>1.5 mins - https://www.youtube.com/watch?v=IC3AcItKc3U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Qu’est-ce que l’univers entier et le nanomonde ont à voir avec le programme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cela a à voir avec l’être, notre côté humain, contrairement au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diapositive, en bas, on voit une ligne horizontale, représentant l’espace, le temps et les êtres.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il y a un petit point, représentant pour nous représenter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tout cet espace représente tout ce que nous avons vu dans les deux dernières diapositives, l’univers, le nanomonde et tout ce qui se trouve entre les deux.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message clé ici est que le fait d’être est suffisant.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fr-CA" dirty="0">
                <a:latin typeface="+mn-lt"/>
                <a:cs typeface="+mn-cs"/>
              </a:rPr>
              <a:t>Qui je suis, c’est le moi idéal, c’est</a:t>
            </a:r>
            <a:r>
              <a:rPr lang="fr-CA" dirty="0"/>
              <a:t> suffisant et c’est bien ainsi!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a pris un petit détour pour vous démonter que nous sommes uniques, et important même si nous sommes infiniment petit dans l’univers dans lequel nous faisons partie.  Il y a beaucoup plus grand que nous mais il y a aussi infiniment plus petit que nous.  Nous faisons partie d’un tout!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616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temps de faire l’exercice en pleine-conscience, on va parler de manger en pleine conscience… j’espère que vous avez apporté avec vous les petits fruits ou légumes demandés, sinon, c’est le moment d’aller chercher quelque chose de petit que vous pouvez mettre dans votre bouche sans le mordre.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Idéalement vous avez en mains un fruit ou un légume.  Quelque chose comme des tranches d’orange, de pomme, de petits morceaux de concombre, des morceaux de céleri ou de carotte,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cet exercice, nous adoptons une posture digne (répétez les étapes de préparation, comme pour les autres instructions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ce fruit ou à ce légume que vous vous apprêtez à manger, pensons à son origine, imaginons d’où il vient et, pour ce faire, remontons dans le temps, jusqu’à ses origines. Revenons quelques milliards d’années en arrière, jusqu’au big-bang, que vous pouvez associer à la création de l’univers… et à partir de là, pensez à tous les milliards et milliards d’années qu’il a fallu pour que l’univers se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ensuite aux milliards d’années nécessaires à la formation de notre système solaire. Pensez maintenant aux millions d’années nécessaires pour que la terre se refroidisse, que l’air, l’eau et le sol se forment et que la vie apparaisse sur notre planète.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une époque plus récente, la graine qui a été semée pour la plante qui a produit ce que nous sommes sur le point de manger. La personne qui en a pris soin, qui l’a arrosée, le soleil et l’air qui l’ont fait grandir.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au temps qu’il a fallu pour que la plante arrive chez vous. Il peut s’agir d’un produit que vous avez cultivé dans votre jardin ou que vous avez acheté à l’épicerie.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la préparation que vous avez faite, vous l’avez peut-être lavée, épluchée, coupée, et maintenant elle est devant vous.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prendre le morceau de nourriture que vous vous apprêtez à manger, à le ramasser, à le sentir dans vos mains, pouvez-vous détecter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le mettre dans votre bouche sans le mordre, avec votre langue, encore une fois, prenez conscience de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maintenant, je vous invite à mordre dans cet aliment, en étant conscient(e) de l’explosion de saveurs dans votre bouche, conscient(e) de votre mastication, et à l’avaler quand vous vous sentirez prêt(e) à le faire.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(donnez un peu de temps aux participants pour mâcher et passer la nourriture)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Profitez de l’instant présent.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Si vous avez un deuxième morceau de nourriture, vous pouvez le manger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(accordez du temps aux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 et lorsque vous aurez terminé, je vous invite à nous rejoindre et à revenir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suggestion…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des aliments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le plus possible naturel, </a:t>
            </a:r>
            <a:r>
              <a:rPr lang="en-US" sz="1200" b="0" i="0" kern="1200" dirty="0" err="1">
                <a:solidFill>
                  <a:schemeClr val="tx1"/>
                </a:solidFill>
                <a:effectLst/>
                <a:latin typeface="+mn-lt"/>
                <a:ea typeface="+mn-ea"/>
                <a:cs typeface="+mn-cs"/>
              </a:rPr>
              <a:t>couper</a:t>
            </a:r>
            <a:r>
              <a:rPr lang="en-US" sz="1200" b="0" i="0" kern="1200" dirty="0">
                <a:solidFill>
                  <a:schemeClr val="tx1"/>
                </a:solidFill>
                <a:effectLst/>
                <a:latin typeface="+mn-lt"/>
                <a:ea typeface="+mn-ea"/>
                <a:cs typeface="+mn-cs"/>
              </a:rPr>
              <a:t> les distractions, </a:t>
            </a:r>
            <a:r>
              <a:rPr lang="en-US" sz="1200" b="0" i="0" kern="1200" dirty="0" err="1">
                <a:solidFill>
                  <a:schemeClr val="tx1"/>
                </a:solidFill>
                <a:effectLst/>
                <a:latin typeface="+mn-lt"/>
                <a:ea typeface="+mn-ea"/>
                <a:cs typeface="+mn-cs"/>
              </a:rPr>
              <a:t>éteingnez</a:t>
            </a:r>
            <a:r>
              <a:rPr lang="en-US" sz="1200" b="0" i="0" kern="1200" dirty="0">
                <a:solidFill>
                  <a:schemeClr val="tx1"/>
                </a:solidFill>
                <a:effectLst/>
                <a:latin typeface="+mn-lt"/>
                <a:ea typeface="+mn-ea"/>
                <a:cs typeface="+mn-cs"/>
              </a:rPr>
              <a:t> la tv,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en sourdine,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de la musique </a:t>
            </a:r>
            <a:r>
              <a:rPr lang="en-US" sz="1200" b="0" i="0" kern="1200" dirty="0" err="1">
                <a:solidFill>
                  <a:schemeClr val="tx1"/>
                </a:solidFill>
                <a:effectLst/>
                <a:latin typeface="+mn-lt"/>
                <a:ea typeface="+mn-ea"/>
                <a:cs typeface="+mn-cs"/>
              </a:rPr>
              <a:t>douce,envoyez</a:t>
            </a:r>
            <a:r>
              <a:rPr lang="en-US" sz="1200" b="0" i="0" kern="1200" dirty="0">
                <a:solidFill>
                  <a:schemeClr val="tx1"/>
                </a:solidFill>
                <a:effectLst/>
                <a:latin typeface="+mn-lt"/>
                <a:ea typeface="+mn-ea"/>
                <a:cs typeface="+mn-cs"/>
              </a:rPr>
              <a:t> de belles intentions </a:t>
            </a:r>
            <a:r>
              <a:rPr lang="en-US" sz="1200" b="0" i="0" kern="1200" dirty="0" err="1">
                <a:solidFill>
                  <a:schemeClr val="tx1"/>
                </a:solidFill>
                <a:effectLst/>
                <a:latin typeface="+mn-lt"/>
                <a:ea typeface="+mn-ea"/>
                <a:cs typeface="+mn-cs"/>
              </a:rPr>
              <a:t>envers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remercier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l’univers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mettre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disposition </a:t>
            </a:r>
            <a:r>
              <a:rPr lang="en-US" sz="1200" b="0" i="0" kern="1200" dirty="0" err="1">
                <a:solidFill>
                  <a:schemeClr val="tx1"/>
                </a:solidFill>
                <a:effectLst/>
                <a:latin typeface="+mn-lt"/>
                <a:ea typeface="+mn-ea"/>
                <a:cs typeface="+mn-cs"/>
              </a:rPr>
              <a:t>toute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don’t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besoin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Ressources</a:t>
            </a:r>
            <a:r>
              <a:rPr lang="en-US" sz="1200" b="0" i="0" kern="1200" dirty="0">
                <a:solidFill>
                  <a:schemeClr val="tx1"/>
                </a:solidFill>
                <a:effectLst/>
                <a:latin typeface="+mn-lt"/>
                <a:ea typeface="+mn-ea"/>
                <a:cs typeface="+mn-cs"/>
              </a:rPr>
              <a:t>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3 minutes à méditer : Manger en pleine conscience </a:t>
            </a:r>
            <a:r>
              <a:rPr lang="en-US" sz="1200" b="0" i="0" kern="1200" dirty="0">
                <a:solidFill>
                  <a:schemeClr val="tx1"/>
                </a:solidFill>
                <a:effectLst/>
                <a:latin typeface="+mn-lt"/>
                <a:ea typeface="+mn-ea"/>
                <a:cs typeface="+mn-cs"/>
              </a:rPr>
              <a:t>https://www.youtube.com/watch?v=eBjDvnSgE2o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Trois minutes à méditer - avec Christophe André - 15/40 - Manger en pleine conscience – YouTube - </a:t>
            </a:r>
            <a:r>
              <a:rPr lang="fr-FR" dirty="0"/>
              <a:t>https://www.youtube.com/watch?v=nnANZeFrS7g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dirty="0" err="1">
                <a:solidFill>
                  <a:schemeClr val="tx1"/>
                </a:solidFill>
                <a:latin typeface="+mn-lt"/>
                <a:ea typeface="+mn-ea"/>
                <a:cs typeface="+mn-cs"/>
              </a:rPr>
              <a:t>Why</a:t>
            </a:r>
            <a:r>
              <a:rPr lang="fr-CA" sz="1200" b="0" i="0" dirty="0">
                <a:solidFill>
                  <a:schemeClr val="tx1"/>
                </a:solidFill>
                <a:latin typeface="+mn-lt"/>
                <a:ea typeface="+mn-ea"/>
                <a:cs typeface="+mn-cs"/>
              </a:rPr>
              <a:t> You </a:t>
            </a:r>
            <a:r>
              <a:rPr lang="fr-CA" sz="1200" b="0" i="0" dirty="0" err="1">
                <a:solidFill>
                  <a:schemeClr val="tx1"/>
                </a:solidFill>
                <a:latin typeface="+mn-lt"/>
                <a:ea typeface="+mn-ea"/>
                <a:cs typeface="+mn-cs"/>
              </a:rPr>
              <a:t>Should</a:t>
            </a:r>
            <a:r>
              <a:rPr lang="fr-CA" sz="1200" b="0" i="0" dirty="0">
                <a:solidFill>
                  <a:schemeClr val="tx1"/>
                </a:solidFill>
                <a:latin typeface="+mn-lt"/>
                <a:ea typeface="+mn-ea"/>
                <a:cs typeface="+mn-cs"/>
              </a:rPr>
              <a:t> </a:t>
            </a:r>
            <a:r>
              <a:rPr lang="fr-CA" sz="1200" b="0" i="0" dirty="0" err="1">
                <a:solidFill>
                  <a:schemeClr val="tx1"/>
                </a:solidFill>
                <a:latin typeface="+mn-lt"/>
                <a:ea typeface="+mn-ea"/>
                <a:cs typeface="+mn-cs"/>
              </a:rPr>
              <a:t>Take</a:t>
            </a:r>
            <a:r>
              <a:rPr lang="fr-CA" sz="1200" b="0" i="0" dirty="0">
                <a:solidFill>
                  <a:schemeClr val="tx1"/>
                </a:solidFill>
                <a:latin typeface="+mn-lt"/>
                <a:ea typeface="+mn-ea"/>
                <a:cs typeface="+mn-cs"/>
              </a:rPr>
              <a:t> a </a:t>
            </a:r>
            <a:r>
              <a:rPr lang="fr-CA" sz="1200" b="0" i="0" dirty="0" err="1">
                <a:solidFill>
                  <a:schemeClr val="tx1"/>
                </a:solidFill>
                <a:latin typeface="+mn-lt"/>
                <a:ea typeface="+mn-ea"/>
                <a:cs typeface="+mn-cs"/>
              </a:rPr>
              <a:t>Relaxing</a:t>
            </a:r>
            <a:r>
              <a:rPr lang="fr-CA" sz="1200" b="0" i="0" dirty="0">
                <a:solidFill>
                  <a:schemeClr val="tx1"/>
                </a:solidFill>
                <a:latin typeface="+mn-lt"/>
                <a:ea typeface="+mn-ea"/>
                <a:cs typeface="+mn-cs"/>
              </a:rPr>
              <a:t> Lunch Break (Pourquoi devriez-vous prendre une pause déjeuner relaxante?) – Article </a:t>
            </a:r>
            <a:r>
              <a:rPr lang="fr-CA" sz="1200" u="sng" dirty="0">
                <a:solidFill>
                  <a:schemeClr val="tx1"/>
                </a:solidFill>
                <a:latin typeface="+mn-lt"/>
                <a:ea typeface="+mn-ea"/>
                <a:cs typeface="+mn-cs"/>
                <a:hlinkClick r:id="" action="ppaction://noaction"/>
              </a:rPr>
              <a:t>http://greatergood.berkeley.edu/article/item/why_you_should_take_a_relaxing_lunch_break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solidFill>
                <a:schemeClr val="tx1"/>
              </a:solidFill>
              <a:latin typeface="+mn-lt"/>
              <a:ea typeface="+mn-ea"/>
              <a:cs typeface="+mn-cs"/>
              <a:hlinkClick r:id="" action="ppaction://noaction"/>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 être présent(e)?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endParaRPr lang="en-CA" dirty="0"/>
          </a:p>
          <a:p>
            <a:r>
              <a:rPr lang="fr-CA" dirty="0"/>
              <a:t>(cliquer)</a:t>
            </a:r>
          </a:p>
          <a:p>
            <a:r>
              <a:rPr lang="fr-CA" dirty="0"/>
              <a:t>En d’autres termes, ce que vous dites, ce que vous pensez, ce que vous exprimez, ce que vous faites, ce que vous croyez, toutes ces choses... </a:t>
            </a:r>
          </a:p>
          <a:p>
            <a:endParaRPr lang="en-CA" dirty="0"/>
          </a:p>
          <a:p>
            <a:r>
              <a:rPr lang="fr-CA" dirty="0"/>
              <a:t>(cliquer)</a:t>
            </a:r>
          </a:p>
          <a:p>
            <a:r>
              <a:rPr lang="fr-FR" dirty="0"/>
              <a:t>Se produit parfois dans certaines parties de nous,</a:t>
            </a:r>
            <a:r>
              <a:rPr lang="fr-CA" dirty="0"/>
              <a:t> et parfois, ne sont pas nécessairement alignés; </a:t>
            </a:r>
          </a:p>
          <a:p>
            <a:endParaRPr lang="en-CA" dirty="0"/>
          </a:p>
          <a:p>
            <a:r>
              <a:rPr lang="fr-CA" dirty="0"/>
              <a:t>(cliquer)</a:t>
            </a:r>
          </a:p>
          <a:p>
            <a:r>
              <a:rPr lang="fr-CA" dirty="0"/>
              <a:t>Et être présent, en tant que but ultime de la pleine conscience, signifie que tout ce que je fais, ce que je pense et ce que je ressens ne fait qu’un, est aligné et en harmonie.</a:t>
            </a:r>
          </a:p>
          <a:p>
            <a:endParaRPr lang="fr-CA" dirty="0"/>
          </a:p>
          <a:p>
            <a:r>
              <a:rPr lang="fr-CA" dirty="0"/>
              <a:t>English </a:t>
            </a: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0F0F0F"/>
                </a:solidFill>
                <a:effectLst/>
                <a:latin typeface="YouTube Sans"/>
              </a:rPr>
              <a:t>Streching</a:t>
            </a:r>
            <a:r>
              <a:rPr lang="en-US" b="0" i="0" dirty="0">
                <a:solidFill>
                  <a:srgbClr val="0F0F0F"/>
                </a:solidFill>
                <a:effectLst/>
                <a:latin typeface="YouTube Sans"/>
              </a:rPr>
              <a:t> a bit: Know Your Worth and Where You Belong I </a:t>
            </a:r>
            <a:r>
              <a:rPr lang="en-US" b="0" i="0" dirty="0" err="1">
                <a:solidFill>
                  <a:srgbClr val="0F0F0F"/>
                </a:solidFill>
                <a:effectLst/>
                <a:latin typeface="YouTube Sans"/>
              </a:rPr>
              <a:t>Brené</a:t>
            </a:r>
            <a:r>
              <a:rPr lang="en-US" b="0" i="0" dirty="0">
                <a:solidFill>
                  <a:srgbClr val="0F0F0F"/>
                </a:solidFill>
                <a:effectLst/>
                <a:latin typeface="YouTube Sans"/>
              </a:rPr>
              <a:t> Brown</a:t>
            </a:r>
            <a:r>
              <a:rPr lang="fr-CA" dirty="0"/>
              <a:t> 12 mins - </a:t>
            </a:r>
            <a:r>
              <a:rPr lang="en-US" dirty="0">
                <a:hlinkClick r:id="rId3"/>
              </a:rPr>
              <a:t>https://youtu.be/TfOE5ykj7EQ</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Parlons maintenant du </a:t>
            </a:r>
            <a:r>
              <a:rPr lang="fr-CA" dirty="0" err="1"/>
              <a:t>Presencing</a:t>
            </a:r>
            <a:r>
              <a:rPr lang="fr-CA" dirty="0"/>
              <a:t> Institute. Peut-être</a:t>
            </a:r>
            <a:r>
              <a:rPr lang="fr-CA" baseline="0" dirty="0"/>
              <a:t> que c</a:t>
            </a:r>
            <a:r>
              <a:rPr lang="fr-CA" dirty="0"/>
              <a:t>ertains d’entre vous connaissent déjà cet</a:t>
            </a:r>
            <a:r>
              <a:rPr lang="fr-CA" baseline="0" dirty="0"/>
              <a:t> organisme</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Le </a:t>
            </a:r>
            <a:r>
              <a:rPr lang="fr-CA" dirty="0" err="1"/>
              <a:t>Presencing</a:t>
            </a:r>
            <a:r>
              <a:rPr lang="fr-CA" dirty="0"/>
              <a:t> Institute a été fondé en 2006 par Otto </a:t>
            </a:r>
            <a:r>
              <a:rPr lang="fr-CA" dirty="0" err="1"/>
              <a:t>Scharmer</a:t>
            </a:r>
            <a:r>
              <a:rPr lang="fr-CA" dirty="0"/>
              <a:t>, maître de conférences à la MIT </a:t>
            </a:r>
            <a:r>
              <a:rPr lang="fr-CA" dirty="0" err="1"/>
              <a:t>Sloan</a:t>
            </a:r>
            <a:r>
              <a:rPr lang="fr-CA" dirty="0"/>
              <a:t> </a:t>
            </a:r>
            <a:r>
              <a:rPr lang="fr-CA" dirty="0" err="1"/>
              <a:t>School</a:t>
            </a:r>
            <a:r>
              <a:rPr lang="fr-CA" dirty="0"/>
              <a:t> of Management, et ses collègues afin de créer une plateforme de recherche-action à l'intersection de la science, de la conscience et du changement social et organisationnel profond.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première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la Théorie du U fait référence à une théorie développée</a:t>
            </a:r>
            <a:r>
              <a:rPr lang="fr-CA" baseline="0" dirty="0"/>
              <a:t> dans cet organisme et qui invite à passer de </a:t>
            </a:r>
            <a:r>
              <a:rPr lang="fr-CA" dirty="0"/>
              <a:t>l’Ego, résumé par le désir et la peur, à l’Eco, résumé par la concentration et la compassion. Passez de la perspective Égo-systémique, renforcie</a:t>
            </a:r>
            <a:r>
              <a:rPr lang="fr-CA" baseline="0" dirty="0"/>
              <a:t> par le système capitaliste à une perspective </a:t>
            </a:r>
            <a:r>
              <a:rPr lang="fr-CA" baseline="0" dirty="0" err="1"/>
              <a:t>Éco-systémique</a:t>
            </a:r>
            <a:r>
              <a:rPr lang="fr-CA" baseline="0" dirty="0"/>
              <a:t> qui serait éventuellement un système plus apte à répondre aux défis complexes qui se présentent à nous aujourd’hui: changements climatiques, approvisionnement alimentaire mondial, inégalité et exclusion, systèmes d’éducation, de santé et financiers à travers le monde, etc.</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deuxième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t>
            </a:r>
            <a:r>
              <a:rPr lang="en-US" dirty="0" err="1"/>
              <a:t>français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indent="-171450">
              <a:buFont typeface="Arial" panose="020B0604020202020204" pitchFamily="34" charset="0"/>
              <a:buChar char="•"/>
            </a:pPr>
            <a:r>
              <a:rPr lang="fr-CA" sz="1200" dirty="0">
                <a:hlinkClick r:id="rId3"/>
              </a:rPr>
              <a:t>https://www.presencing.com/theoryu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https://www.presencing.com/overview</a:t>
            </a:r>
            <a:r>
              <a:rPr lang="fr-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endParaRPr lang="fr-CA" dirty="0"/>
          </a:p>
          <a:p>
            <a:r>
              <a:rPr lang="fr-CA" dirty="0"/>
              <a:t>(lire les trois premières puces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d’autres termes, ce que fait la Théorie du U, c’est augmenter la conscience, comme la conscience de soi, et c’est ce que nous visons dans ce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utilise également le « théâtre de présence sociale », qui est une dynamique très simple, mais très innovante… en incorporant des mouvements théâtraux et d’autres concepts ou éléments, elle accède à l’intuition, rendant visibles des aspects autrement surveillés, créant un changement profond et transformateur.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vous invite à explorer le site Web du </a:t>
            </a:r>
            <a:r>
              <a:rPr lang="fr-CA" dirty="0" err="1"/>
              <a:t>Presencing</a:t>
            </a:r>
            <a:r>
              <a:rPr lang="fr-CA" dirty="0"/>
              <a:t> Institute pour obtenir plus de renseignements.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253743"/>
                </a:solidFill>
                <a:latin typeface="PT Sans"/>
                <a:hlinkClick r:id="rId3"/>
              </a:rPr>
              <a:t>https://www.presencing.org/aboutus/spt</a:t>
            </a:r>
            <a:r>
              <a:rPr lang="fr-CA" sz="1200" dirty="0">
                <a:solidFill>
                  <a:srgbClr val="253743"/>
                </a:solidFill>
                <a:latin typeface="PT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https://www.presencing.org/#/aboutus/theory-u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700" dirty="0"/>
              <a:t>(se rapporte à la conscience collective</a:t>
            </a:r>
            <a:r>
              <a:rPr lang="fr-CA" sz="1700" baseline="0" dirty="0"/>
              <a:t> </a:t>
            </a:r>
            <a:r>
              <a:rPr lang="fr-CA" sz="1700" dirty="0"/>
              <a:t>de Dan Siegel : Me + We = </a:t>
            </a:r>
            <a:r>
              <a:rPr lang="fr-CA" sz="1700" dirty="0" err="1"/>
              <a:t>Mwe</a:t>
            </a:r>
            <a:r>
              <a:rPr lang="fr-CA" sz="1700" dirty="0"/>
              <a:t> </a:t>
            </a:r>
            <a:r>
              <a:rPr lang="fr-CA" sz="1200" dirty="0">
                <a:hlinkClick r:id="rId5"/>
              </a:rPr>
              <a:t>https://www.youtube.com/watch?v=uo8Yo4UE6g0</a:t>
            </a:r>
            <a:r>
              <a:rPr lang="fr-CA" sz="1200" dirty="0"/>
              <a:t>)</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la pratique de l’exercice gagnant-gagnant-gagnant avec la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a trouvé une</a:t>
            </a:r>
            <a:r>
              <a:rPr lang="fr-CA" baseline="0" dirty="0"/>
              <a:t> méditation guidée inspirante réalisée par Patrick </a:t>
            </a:r>
            <a:r>
              <a:rPr lang="fr-CA" baseline="0" dirty="0" err="1"/>
              <a:t>Briody</a:t>
            </a:r>
            <a:r>
              <a:rPr lang="fr-CA" baseline="0" dirty="0"/>
              <a:t> mais non disponible en anglais. Comme nous avons pensé que c’était plus efficace de faire l’exercice en français, je vais vous lire la traduction d’un extrait tiré de cette méditation. Vous trouvez le lien pour l’écoute complète dans les notes des diapositive d’aujourd’hui.</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le texte)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et je vous invite à ouvrir les yeux et à revenir.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Maintenez à l’esprit que vous aurez bientôt le temps de communiquer vos réflexions lors du compte rendu.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anglaise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Écoutez l’instructeur principal de l’Institute for </a:t>
            </a:r>
            <a:r>
              <a:rPr lang="fr-CA" dirty="0" err="1"/>
              <a:t>Mindful</a:t>
            </a:r>
            <a:r>
              <a:rPr lang="fr-CA" dirty="0"/>
              <a:t> Leadership, Patrick </a:t>
            </a:r>
            <a:r>
              <a:rPr lang="fr-CA" dirty="0" err="1"/>
              <a:t>Briody</a:t>
            </a:r>
            <a:r>
              <a:rPr lang="fr-CA" dirty="0"/>
              <a:t>, mener une courte réflexion guidée sur la manière de résoudre les problèmes difficiles d’une manière qui apporte le plus grand bénéfice à tous :</a:t>
            </a:r>
            <a:br>
              <a:rPr lang="fr-CA" dirty="0"/>
            </a:br>
            <a:r>
              <a:rPr lang="fr-CA" dirty="0"/>
              <a:t>L’audio dure 12 minutes au total, nous allons</a:t>
            </a:r>
            <a:r>
              <a:rPr lang="fr-CA" b="0" dirty="0"/>
              <a:t> commencer à la minute 4 ((</a:t>
            </a:r>
            <a:r>
              <a:rPr lang="fr-CA" b="0" dirty="0" err="1"/>
              <a:t>this</a:t>
            </a:r>
            <a:r>
              <a:rPr lang="fr-CA" b="0" dirty="0"/>
              <a:t> audio </a:t>
            </a:r>
            <a:r>
              <a:rPr lang="fr-CA" b="0" dirty="0" err="1"/>
              <a:t>is</a:t>
            </a:r>
            <a:r>
              <a:rPr lang="fr-CA" b="0" dirty="0"/>
              <a:t> in English, CC </a:t>
            </a:r>
            <a:r>
              <a:rPr lang="fr-CA" b="0" dirty="0" err="1"/>
              <a:t>may</a:t>
            </a:r>
            <a:r>
              <a:rPr lang="fr-CA" b="0" dirty="0"/>
              <a:t> </a:t>
            </a:r>
            <a:r>
              <a:rPr lang="fr-CA" b="0" dirty="0" err="1"/>
              <a:t>be</a:t>
            </a:r>
            <a:r>
              <a:rPr lang="fr-CA" b="0" dirty="0"/>
              <a:t> </a:t>
            </a:r>
            <a:r>
              <a:rPr lang="fr-CA" b="0" dirty="0" err="1"/>
              <a:t>done</a:t>
            </a:r>
            <a:r>
              <a:rPr lang="fr-CA" b="0" dirty="0"/>
              <a:t> via a « </a:t>
            </a:r>
            <a:r>
              <a:rPr lang="fr-CA" b="0" dirty="0" err="1"/>
              <a:t>shortcurt</a:t>
            </a:r>
            <a:r>
              <a:rPr lang="fr-CA" b="0" dirty="0"/>
              <a:t> » ))</a:t>
            </a:r>
            <a:r>
              <a:rPr lang="fr-CA" b="1" dirty="0"/>
              <a:t> </a:t>
            </a:r>
            <a:r>
              <a:rPr lang="fr-CA" sz="1200" dirty="0">
                <a:hlinkClick r:id="rId3"/>
              </a:rPr>
              <a:t>http://instituteformindfulleadership.org/guided-reflection-finding-win-win-win-solution/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Robert</a:t>
            </a:r>
          </a:p>
          <a:p>
            <a:endParaRPr lang="fr-CA" dirty="0"/>
          </a:p>
          <a:p>
            <a:r>
              <a:rPr lang="fr-CA" dirty="0"/>
              <a:t>Maintenant, avant de passer au compte rendu en petits groupes, faisons un compte rendu en plénière, passons le micro</a:t>
            </a:r>
            <a:r>
              <a:rPr lang="fr-CA" baseline="0" dirty="0"/>
              <a:t> à ceux d’entre vous qui souhaitent communiquer leurs réflexions sur les exercices d’aujourd’hui.</a:t>
            </a:r>
          </a:p>
          <a:p>
            <a:pPr marL="171450" indent="-171450">
              <a:buFont typeface="Arial" panose="020B0604020202020204" pitchFamily="34" charset="0"/>
              <a:buChar char="•"/>
            </a:pPr>
            <a:r>
              <a:rPr lang="fr-CA" baseline="0" dirty="0"/>
              <a:t>L’être humain est suffisant</a:t>
            </a:r>
          </a:p>
          <a:p>
            <a:pPr marL="171450" indent="-171450">
              <a:buFont typeface="Arial" panose="020B0604020202020204" pitchFamily="34" charset="0"/>
              <a:buChar char="•"/>
            </a:pPr>
            <a:r>
              <a:rPr lang="fr-CA" sz="1200" baseline="0" dirty="0"/>
              <a:t>Présence</a:t>
            </a:r>
          </a:p>
          <a:p>
            <a:pPr marL="171450" indent="-171450">
              <a:buFont typeface="Arial" panose="020B0604020202020204" pitchFamily="34" charset="0"/>
              <a:buChar char="•"/>
            </a:pPr>
            <a:r>
              <a:rPr lang="fr-CA" sz="1200" dirty="0"/>
              <a:t>Manger en pleine conscience </a:t>
            </a:r>
          </a:p>
          <a:p>
            <a:pPr marL="171450" indent="-171450">
              <a:buFont typeface="Arial" panose="020B0604020202020204" pitchFamily="34" charset="0"/>
              <a:buChar char="•"/>
            </a:pPr>
            <a:r>
              <a:rPr lang="fr-FR" sz="1200" dirty="0"/>
              <a:t>Construire des relations gagnant </a:t>
            </a:r>
            <a:r>
              <a:rPr lang="fr-FR" sz="1200" dirty="0" err="1"/>
              <a:t>gagnant</a:t>
            </a:r>
            <a:r>
              <a:rPr lang="fr-FR" sz="1200" dirty="0"/>
              <a:t> </a:t>
            </a:r>
            <a:r>
              <a:rPr lang="fr-FR" sz="1200" dirty="0" err="1"/>
              <a:t>gagnant</a:t>
            </a:r>
            <a:r>
              <a:rPr lang="fr-CA" sz="1200" dirty="0"/>
              <a:t> avec la pleine conscience</a:t>
            </a:r>
          </a:p>
          <a:p>
            <a:pPr marL="0" indent="0">
              <a:buFont typeface="Arial" panose="020B0604020202020204" pitchFamily="34" charset="0"/>
              <a:buNone/>
            </a:pPr>
            <a:r>
              <a:rPr lang="fr-CA" baseline="0" dirty="0"/>
              <a:t>(Donner la parole à entre 2 et 4 participants, en fonction du temps, afin de commencer l’exercice en petits groupes vers 13 h 40)</a:t>
            </a:r>
          </a:p>
          <a:p>
            <a:pPr marL="0" indent="0">
              <a:buFont typeface="Arial" panose="020B0604020202020204" pitchFamily="34" charset="0"/>
              <a:buNone/>
            </a:pPr>
            <a:r>
              <a:rPr lang="fr-CA" baseline="0" dirty="0"/>
              <a:t>(Puis, si </a:t>
            </a:r>
            <a:r>
              <a:rPr lang="fr-CA" baseline="0" dirty="0" err="1"/>
              <a:t>il’y</a:t>
            </a:r>
            <a:r>
              <a:rPr lang="fr-CA" baseline="0" dirty="0"/>
              <a:t> a besoin ou </a:t>
            </a:r>
            <a:r>
              <a:rPr lang="fr-CA" baseline="0" dirty="0" err="1"/>
              <a:t>disposicion</a:t>
            </a:r>
            <a:r>
              <a:rPr lang="fr-CA" baseline="0" dirty="0"/>
              <a:t>, créer des salles de discussion de 4-5 personnes)</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on vas revenir depuis XX minutes.</a:t>
            </a:r>
          </a:p>
          <a:p>
            <a:endParaRPr lang="fr-CA" baseline="0" dirty="0"/>
          </a:p>
          <a:p>
            <a:r>
              <a:rPr lang="fr-CA" baseline="0" dirty="0"/>
              <a:t>(Amorcer les salles de discussion en mentionnant ce qui suit)</a:t>
            </a:r>
          </a:p>
          <a:p>
            <a:r>
              <a:rPr lang="fr-CA" baseline="0" dirty="0"/>
              <a:t>N’hésitez pas à faire état :</a:t>
            </a:r>
          </a:p>
          <a:p>
            <a:pPr marL="171450" indent="-171450">
              <a:buFont typeface="Arial" panose="020B0604020202020204" pitchFamily="34" charset="0"/>
              <a:buChar char="•"/>
            </a:pPr>
            <a:r>
              <a:rPr lang="fr-CA" baseline="0" dirty="0"/>
              <a:t>De ce que vous avez remarqué</a:t>
            </a:r>
          </a:p>
          <a:p>
            <a:pPr marL="171450" indent="-171450">
              <a:buFont typeface="Arial" panose="020B0604020202020204" pitchFamily="34" charset="0"/>
              <a:buChar char="•"/>
            </a:pPr>
            <a:r>
              <a:rPr lang="fr-CA" baseline="0" dirty="0"/>
              <a:t>De ce qui vous a causé des difficultés</a:t>
            </a:r>
          </a:p>
          <a:p>
            <a:pPr marL="171450" indent="-171450">
              <a:buFont typeface="Arial" panose="020B0604020202020204" pitchFamily="34" charset="0"/>
              <a:buChar char="•"/>
            </a:pPr>
            <a:r>
              <a:rPr lang="fr-CA" baseline="0" dirty="0"/>
              <a:t>De ce dont vous vous rendez compte</a:t>
            </a:r>
          </a:p>
          <a:p>
            <a:pPr marL="171450" indent="-171450">
              <a:buFont typeface="Arial" panose="020B0604020202020204" pitchFamily="34" charset="0"/>
              <a:buChar char="•"/>
            </a:pPr>
            <a:r>
              <a:rPr lang="fr-CA" baseline="0" dirty="0"/>
              <a:t>D’une intention que vous avez pour la semaine</a:t>
            </a:r>
          </a:p>
          <a:p>
            <a:endParaRPr lang="fr-CA" baseline="0" dirty="0"/>
          </a:p>
          <a:p>
            <a:r>
              <a:rPr lang="fr-CA" baseline="0"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a:t>Robert</a:t>
            </a:r>
          </a:p>
          <a:p>
            <a:endParaRPr lang="en-US" dirty="0"/>
          </a:p>
          <a:p>
            <a:r>
              <a:rPr lang="fr-CA" noProof="0" dirty="0"/>
              <a:t>(lire/paraphraser la diapositive)</a:t>
            </a:r>
          </a:p>
          <a:p>
            <a:pPr marL="457200" lvl="0" indent="-457200">
              <a:spcBef>
                <a:spcPts val="600"/>
              </a:spcBef>
              <a:buFont typeface="Arial" panose="020B0604020202020204" pitchFamily="34" charset="0"/>
              <a:buChar char="•"/>
            </a:pPr>
            <a:r>
              <a:rPr lang="fr-CA" sz="2800" dirty="0"/>
              <a:t>Connexion - système de </a:t>
            </a:r>
            <a:r>
              <a:rPr lang="fr-CA" sz="2800" b="1" i="1" dirty="0">
                <a:latin typeface="Bradley Hand ITC" panose="03070402050302030203" pitchFamily="66" charset="0"/>
              </a:rPr>
              <a:t>Jumelage </a:t>
            </a:r>
            <a:r>
              <a:rPr lang="fr-CA" sz="2800" dirty="0"/>
              <a:t> – une fois par semaine</a:t>
            </a:r>
          </a:p>
          <a:p>
            <a:pPr marL="457200" indent="-457200">
              <a:spcBef>
                <a:spcPts val="600"/>
              </a:spcBef>
              <a:buFont typeface="Arial" panose="020B0604020202020204" pitchFamily="34" charset="0"/>
              <a:buChar char="•"/>
            </a:pPr>
            <a:r>
              <a:rPr lang="fr-CA" sz="2800" dirty="0"/>
              <a:t>Journal de gratitude – quotidiennement</a:t>
            </a:r>
          </a:p>
          <a:p>
            <a:pPr marL="457200" indent="-457200">
              <a:spcBef>
                <a:spcPts val="600"/>
              </a:spcBef>
              <a:buFont typeface="Arial" panose="020B0604020202020204" pitchFamily="34" charset="0"/>
              <a:buChar char="•"/>
            </a:pPr>
            <a:r>
              <a:rPr lang="fr-FR" sz="2800" dirty="0"/>
              <a:t>Exercez de aujourd'hui</a:t>
            </a:r>
          </a:p>
          <a:p>
            <a:pPr marL="742950" marR="0" lvl="1" indent="-285750">
              <a:spcBef>
                <a:spcPts val="600"/>
              </a:spcBef>
              <a:spcAft>
                <a:spcPts val="0"/>
              </a:spcAft>
              <a:buFont typeface="Arial" panose="020B0604020202020204" pitchFamily="34" charset="0"/>
              <a:buChar char="–"/>
              <a:tabLst>
                <a:tab pos="914400" algn="l"/>
              </a:tabLst>
            </a:pPr>
            <a:r>
              <a:rPr lang="fr-FR" sz="2000" dirty="0"/>
              <a:t>L’être humain est suffisant</a:t>
            </a:r>
            <a:endParaRPr lang="fr-FR" sz="20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FR" sz="2000" dirty="0"/>
              <a:t>Présence</a:t>
            </a:r>
          </a:p>
          <a:p>
            <a:pPr marL="742950" marR="0" lvl="1" indent="-285750">
              <a:spcBef>
                <a:spcPts val="600"/>
              </a:spcBef>
              <a:spcAft>
                <a:spcPts val="0"/>
              </a:spcAft>
              <a:buFont typeface="Arial" panose="020B0604020202020204" pitchFamily="34" charset="0"/>
              <a:buChar char="–"/>
              <a:tabLst>
                <a:tab pos="914400" algn="l"/>
              </a:tabLst>
            </a:pPr>
            <a:r>
              <a:rPr lang="fr-FR" sz="2000" dirty="0"/>
              <a:t>Manger en pleine conscience </a:t>
            </a:r>
          </a:p>
          <a:p>
            <a:pPr marL="742950" marR="0" lvl="1" indent="-285750">
              <a:spcBef>
                <a:spcPts val="600"/>
              </a:spcBef>
              <a:spcAft>
                <a:spcPts val="0"/>
              </a:spcAft>
              <a:buFont typeface="Arial" panose="020B0604020202020204" pitchFamily="34" charset="0"/>
              <a:buChar char="–"/>
              <a:tabLst>
                <a:tab pos="914400" algn="l"/>
              </a:tabLst>
            </a:pPr>
            <a:r>
              <a:rPr lang="fr-FR" sz="2000" dirty="0"/>
              <a:t>Construire des relations gagnant </a:t>
            </a:r>
            <a:r>
              <a:rPr lang="fr-FR" sz="2000" dirty="0" err="1"/>
              <a:t>gagnant</a:t>
            </a:r>
            <a:r>
              <a:rPr lang="fr-FR" sz="2000" dirty="0"/>
              <a:t> </a:t>
            </a:r>
            <a:r>
              <a:rPr lang="fr-FR" sz="2000" dirty="0" err="1"/>
              <a:t>gagnant</a:t>
            </a:r>
            <a:endParaRPr lang="fr-FR" sz="2000" dirty="0"/>
          </a:p>
          <a:p>
            <a:pPr marL="457200" indent="-457200">
              <a:spcBef>
                <a:spcPts val="600"/>
              </a:spcBef>
              <a:buFont typeface="Arial" panose="020B0604020202020204" pitchFamily="34" charset="0"/>
              <a:buChar char="•"/>
            </a:pPr>
            <a:r>
              <a:rPr lang="fr-FR" sz="2800" dirty="0"/>
              <a:t>faites votre pratique </a:t>
            </a:r>
            <a:r>
              <a:rPr lang="fr-FR" sz="2800" b="1" dirty="0"/>
              <a:t>jusqu'à 15 minutes </a:t>
            </a:r>
            <a:r>
              <a:rPr lang="fr-FR" sz="2800" dirty="0"/>
              <a:t>et continuez 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2000" dirty="0"/>
              <a:t>- Self-compassion</a:t>
            </a:r>
            <a:br>
              <a:rPr lang="en-CA" sz="2000" dirty="0"/>
            </a:br>
            <a:r>
              <a:rPr lang="fr-CA" sz="2000" dirty="0"/>
              <a:t>5 mins – </a:t>
            </a:r>
            <a:r>
              <a:rPr lang="fr-CA" sz="2000" dirty="0" err="1"/>
              <a:t>Arriving</a:t>
            </a:r>
            <a:r>
              <a:rPr lang="fr-CA" sz="2000" dirty="0"/>
              <a:t> – </a:t>
            </a:r>
            <a:r>
              <a:rPr lang="fr-CA" sz="2000" dirty="0">
                <a:hlinkClick r:id="rId11"/>
              </a:rPr>
              <a:t>https://www.tarabrach.com/brief-meditation-5-minute/</a:t>
            </a:r>
            <a:r>
              <a:rPr lang="fr-CA" sz="2000" dirty="0"/>
              <a:t>  </a:t>
            </a:r>
          </a:p>
          <a:p>
            <a:pPr lvl="1">
              <a:spcBef>
                <a:spcPts val="0"/>
              </a:spcBef>
            </a:pPr>
            <a:r>
              <a:rPr lang="en-CA" sz="1200" dirty="0"/>
              <a:t>10 mins – </a:t>
            </a:r>
            <a:r>
              <a:rPr lang="en-CA" sz="1200" dirty="0">
                <a:hlinkClick r:id="rId12"/>
              </a:rPr>
              <a:t>https://soundcloud.com/breathworks-mindfulness/mindfulness-for-women-track-5-self-compassion-meditation</a:t>
            </a:r>
            <a:br>
              <a:rPr lang="en-CA" sz="1200" dirty="0"/>
            </a:br>
            <a:r>
              <a:rPr lang="en-CA" sz="1200" dirty="0"/>
              <a:t>10 mins – </a:t>
            </a:r>
            <a:r>
              <a:rPr lang="en-CA" sz="1200" dirty="0">
                <a:hlinkClick r:id="rId13"/>
              </a:rPr>
              <a:t>https://soundcloud.com/user-640851605/self-compassion-giving-and-receiving-meditation-10-minutes</a:t>
            </a:r>
            <a:r>
              <a:rPr lang="en-CA" sz="1200" dirty="0"/>
              <a:t>   </a:t>
            </a:r>
            <a:br>
              <a:rPr lang="en-CA" sz="1200" dirty="0"/>
            </a:br>
            <a:r>
              <a:rPr lang="en-CA" sz="1200" dirty="0"/>
              <a:t>15 mins – </a:t>
            </a:r>
            <a:r>
              <a:rPr lang="en-CA" sz="1200" dirty="0">
                <a:hlinkClick r:id="rId14"/>
              </a:rPr>
              <a:t>https://soundcloud.com/mindfullivingcoach/self-compassion-meditation</a:t>
            </a:r>
            <a:br>
              <a:rPr lang="en-CA" sz="1200" dirty="0"/>
            </a:br>
            <a:r>
              <a:rPr lang="en-CA" sz="1200" dirty="0"/>
              <a:t>15 mins – </a:t>
            </a:r>
            <a:r>
              <a:rPr lang="en-CA" sz="1200" dirty="0">
                <a:hlinkClick r:id="rId15"/>
              </a:rPr>
              <a:t>https://soundcloud.com/awakeningcompassion/awakening-compassion-class-4</a:t>
            </a:r>
            <a:r>
              <a:rPr lang="en-CA" sz="1200" dirty="0"/>
              <a:t>   </a:t>
            </a:r>
            <a:br>
              <a:rPr lang="en-CA" sz="1200" dirty="0"/>
            </a:br>
            <a:r>
              <a:rPr lang="en-CA" sz="1200" dirty="0"/>
              <a:t>20 mins – </a:t>
            </a:r>
            <a:r>
              <a:rPr lang="en-CA" sz="1200" dirty="0">
                <a:hlinkClick r:id="rId16"/>
              </a:rPr>
              <a:t>http://self-compassion.org/wp-content/uploads/meditations/LKM.self-compassion.MP3 </a:t>
            </a:r>
            <a:endParaRPr lang="en-CA" sz="1200" dirty="0"/>
          </a:p>
          <a:p>
            <a:pPr lvl="1">
              <a:spcBef>
                <a:spcPts val="0"/>
              </a:spcBef>
            </a:pPr>
            <a:r>
              <a:rPr lang="fr-CA" sz="1200" dirty="0">
                <a:solidFill>
                  <a:srgbClr val="FF0000"/>
                </a:solidFill>
              </a:rPr>
              <a:t>20 mins – Love </a:t>
            </a:r>
            <a:r>
              <a:rPr lang="fr-CA" sz="1200" dirty="0" err="1">
                <a:solidFill>
                  <a:srgbClr val="FF0000"/>
                </a:solidFill>
              </a:rPr>
              <a:t>yourself</a:t>
            </a:r>
            <a:r>
              <a:rPr lang="fr-CA" sz="1200" dirty="0">
                <a:solidFill>
                  <a:srgbClr val="FF0000"/>
                </a:solidFill>
              </a:rPr>
              <a:t> –</a:t>
            </a:r>
            <a:r>
              <a:rPr lang="fr-CA" sz="1200" dirty="0"/>
              <a:t> </a:t>
            </a:r>
            <a:r>
              <a:rPr lang="fr-CA" sz="1200" dirty="0">
                <a:hlinkClick r:id="rId17"/>
              </a:rPr>
              <a:t>https://www.tarabrach.com/meditation-loving-presence-2/</a:t>
            </a:r>
            <a:br>
              <a:rPr lang="fr-CA" sz="1200" dirty="0"/>
            </a:br>
            <a:endParaRPr lang="en-CA" sz="120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aseline="0" dirty="0"/>
              <a:t>Sonia</a:t>
            </a:r>
          </a:p>
          <a:p>
            <a:pPr marL="0" indent="0">
              <a:buNone/>
            </a:pPr>
            <a:endParaRPr lang="fr-CA" dirty="0"/>
          </a:p>
          <a:p>
            <a:pPr marL="0" indent="0">
              <a:buNone/>
            </a:pPr>
            <a:r>
              <a:rPr lang="fr-CA" dirty="0"/>
              <a:t>Et la dernière….</a:t>
            </a:r>
          </a:p>
          <a:p>
            <a:pPr marL="0" indent="0">
              <a:buNone/>
            </a:pPr>
            <a:endParaRPr lang="fr-CA" dirty="0"/>
          </a:p>
          <a:p>
            <a:pPr marL="0" indent="0">
              <a:buNone/>
            </a:pPr>
            <a:r>
              <a:rPr lang="fr-CA" dirty="0"/>
              <a:t>Je ne suis ni mes pensées, ni mes émotions, ni mes perceptions sensorielles, ni mes expériences.  </a:t>
            </a:r>
          </a:p>
          <a:p>
            <a:pPr marL="0" indent="0">
              <a:buNone/>
            </a:pPr>
            <a:endParaRPr lang="fr-CA" dirty="0"/>
          </a:p>
          <a:p>
            <a:pPr marL="0" indent="0">
              <a:buNone/>
            </a:pPr>
            <a:r>
              <a:rPr lang="fr-CA" dirty="0"/>
              <a:t>Je ne suis pas le contenu de ma vie.</a:t>
            </a:r>
          </a:p>
          <a:p>
            <a:pPr marL="0" indent="0">
              <a:buNone/>
            </a:pPr>
            <a:endParaRPr lang="fr-CA" dirty="0"/>
          </a:p>
          <a:p>
            <a:pPr marL="0" indent="0">
              <a:buNone/>
            </a:pPr>
            <a:r>
              <a:rPr lang="fr-CA" dirty="0"/>
              <a:t>Je suis l’espace dans lequel tout se produit.  Je suis la conscience. Je suis le Présent.  Je Suis.</a:t>
            </a:r>
          </a:p>
          <a:p>
            <a:pPr marL="0" indent="0">
              <a:buNone/>
            </a:pPr>
            <a:endParaRPr lang="fr-CA" dirty="0"/>
          </a:p>
          <a:p>
            <a:endParaRPr lang="en-CA" dirty="0"/>
          </a:p>
          <a:p>
            <a:endParaRPr lang="fr-CA" dirty="0"/>
          </a:p>
        </p:txBody>
      </p:sp>
      <p:sp>
        <p:nvSpPr>
          <p:cNvPr id="4" name="Espace réservé du numéro de diapositive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46915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Sonia</a:t>
            </a:r>
          </a:p>
          <a:p>
            <a:pPr defTabSz="912937">
              <a:defRPr/>
            </a:pPr>
            <a:endParaRPr lang="fr-CA" dirty="0"/>
          </a:p>
          <a:p>
            <a:pPr defTabSz="912937">
              <a:defRPr/>
            </a:pPr>
            <a:r>
              <a:rPr lang="fr-CA" dirty="0"/>
              <a:t>J’aimerais vous rappeler que vous pouvez utiliser la langue de votre choix tout au long de la session lorsque vous vous adresser au groupe.  Que se soit pour soumettre vos commentaires ou pour poser des questions.</a:t>
            </a:r>
          </a:p>
          <a:p>
            <a:pPr defTabSz="912937">
              <a:defRPr/>
            </a:pPr>
            <a:endParaRPr lang="fr-CA" dirty="0"/>
          </a:p>
          <a:p>
            <a:r>
              <a:rPr lang="fr-CA" baseline="0" dirty="0" err="1"/>
              <a:t>Feel</a:t>
            </a:r>
            <a:r>
              <a:rPr lang="fr-CA" baseline="0" dirty="0"/>
              <a:t> free to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 </a:t>
            </a:r>
            <a:r>
              <a:rPr lang="fr-CA" baseline="0" dirty="0" err="1"/>
              <a:t>during</a:t>
            </a:r>
            <a:r>
              <a:rPr lang="fr-CA" baseline="0" dirty="0"/>
              <a:t> </a:t>
            </a:r>
            <a:r>
              <a:rPr lang="fr-CA" baseline="0" dirty="0" err="1"/>
              <a:t>this</a:t>
            </a:r>
            <a:r>
              <a:rPr lang="fr-CA" baseline="0" dirty="0"/>
              <a:t> session.</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aseline="0" dirty="0"/>
              <a:t>Sonia</a:t>
            </a:r>
          </a:p>
          <a:p>
            <a:endParaRPr lang="fr-CA" dirty="0"/>
          </a:p>
          <a:p>
            <a:r>
              <a:rPr lang="fr-CA" dirty="0"/>
              <a:t>Aujourd’hui, on va faire un petit exercice de centrage un petit peu différent mais le but comme tel est toujours de passer du «faire» à l’«être».</a:t>
            </a:r>
          </a:p>
          <a:p>
            <a:endParaRPr lang="fr-CA" dirty="0"/>
          </a:p>
          <a:p>
            <a:r>
              <a:rPr lang="fr-CA" dirty="0"/>
              <a:t>Pour maximiser l’efficacité de cet exercice, moi je vous suggère de vous asseoir avec le dos droit (pour que l’énergie circule bien à partir du haut de la tête tout au long de la colonne vertébrale), de fermer les yeux et de personnellement je trouve que de mettre les mains sur le cœur aide à se centrer.</a:t>
            </a:r>
          </a:p>
          <a:p>
            <a:endParaRPr lang="fr-CA" dirty="0"/>
          </a:p>
          <a:p>
            <a:r>
              <a:rPr lang="fr-CA" dirty="0"/>
              <a:t>Si cette position ne vous convient pas, prenez la position qui vous convient le mieux. </a:t>
            </a:r>
          </a:p>
          <a:p>
            <a:endParaRPr lang="fr-CA" dirty="0"/>
          </a:p>
          <a:p>
            <a:r>
              <a:rPr lang="fr-CA" dirty="0"/>
              <a:t>On va prendre 2 bonnes respirations en inspirant pour un compte de 4, garder la respiration pour 3 secondes et expirer en 5 secondes.</a:t>
            </a:r>
          </a:p>
          <a:p>
            <a:endParaRPr lang="fr-CA" dirty="0"/>
          </a:p>
          <a:p>
            <a:r>
              <a:rPr lang="fr-CA" dirty="0"/>
              <a:t>Pour l’exercice qu’on veut faire, il s’agit simplement de vous concentrez</a:t>
            </a:r>
            <a:r>
              <a:rPr lang="fr-CA" baseline="0" dirty="0"/>
              <a:t> sur votre respiration et de les répétez è vous-même dans votre esprit ou à vois haute les phrases suivantes..</a:t>
            </a:r>
          </a:p>
          <a:p>
            <a:endParaRPr lang="en-US"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lvl="1" indent="-285750">
              <a:spcBef>
                <a:spcPts val="600"/>
              </a:spcBef>
              <a:buFont typeface="Arial" panose="020B0604020202020204" pitchFamily="34" charset="0"/>
              <a:buChar char="•"/>
            </a:pPr>
            <a:endParaRPr lang="fr-CA" sz="2400" dirty="0"/>
          </a:p>
          <a:p>
            <a:pPr marL="742950" lvl="1" indent="-285750">
              <a:spcBef>
                <a:spcPts val="600"/>
              </a:spcBef>
              <a:buFont typeface="Arial" panose="020B0604020202020204" pitchFamily="34" charset="0"/>
              <a:buChar char="•"/>
            </a:pPr>
            <a:r>
              <a:rPr lang="fr-CA" sz="2400" dirty="0"/>
              <a:t>Puis-je être en sécurité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Tout doucement, vous pouvez ouvrir vos yeux et revenir parmi nous……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Sonia</a:t>
            </a:r>
          </a:p>
          <a:p>
            <a:endParaRPr lang="fr-CA" noProof="0" dirty="0"/>
          </a:p>
          <a:p>
            <a:r>
              <a:rPr lang="fr-CA" noProof="0" dirty="0"/>
              <a:t>Comme à toutes les semaines, nous sommes rendu à la période d’échanges.  Le micro est ouvert à ceux et celles qui souhaiteraient donner des commentaires, poser des questions ou partager leurs expériences</a:t>
            </a:r>
            <a:r>
              <a:rPr lang="fr-CA" baseline="0" noProof="0" dirty="0"/>
              <a:t>. Vous pouvez soit le faire en utilisant la fonction CHAT ou en levant la main.  </a:t>
            </a:r>
          </a:p>
          <a:p>
            <a:endParaRPr lang="en-CA" noProof="0" dirty="0"/>
          </a:p>
          <a:p>
            <a:r>
              <a:rPr lang="fr-CA" baseline="0" noProof="0" dirty="0"/>
              <a:t>Réfléchissez aux activités de la semaine dernière et à vos propres expériences, notamment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Votre journal de gratitude</a:t>
            </a:r>
          </a:p>
          <a:p>
            <a:pPr marL="171450" indent="-171450">
              <a:buFont typeface="Arial" panose="020B0604020202020204" pitchFamily="34" charset="0"/>
              <a:buChar char="•"/>
            </a:pPr>
            <a:r>
              <a:rPr lang="fr-CA" baseline="0" noProof="0" dirty="0"/>
              <a:t>La respiration en pleine conscience ou l’analyse corporelle</a:t>
            </a:r>
          </a:p>
          <a:p>
            <a:pPr marL="171450" indent="-171450">
              <a:buFont typeface="Arial" panose="020B0604020202020204" pitchFamily="34" charset="0"/>
              <a:buChar char="•"/>
            </a:pPr>
            <a:r>
              <a:rPr lang="fr-CA" baseline="0" noProof="0" dirty="0"/>
              <a:t>Ou sur la matière que l’on a vue depuis le début</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fr-CA" baseline="0" noProof="0" dirty="0"/>
              <a:t>(Nous disposons d’environ 10 minutes)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err="1"/>
              <a:t>L’ordre</a:t>
            </a:r>
            <a:r>
              <a:rPr lang="en-US" dirty="0"/>
              <a:t> du jour pour la session </a:t>
            </a:r>
            <a:r>
              <a:rPr lang="en-US" dirty="0" err="1"/>
              <a:t>d’aujourd’hui</a:t>
            </a:r>
            <a:r>
              <a:rPr lang="en-US" dirty="0"/>
              <a:t>, </a:t>
            </a:r>
            <a:r>
              <a:rPr lang="fr-CA" sz="1200" dirty="0"/>
              <a:t>Les intentions de la séance d’aujourd’hui concernent la Concentration, la Compassion, la Clarté et la Créativité</a:t>
            </a:r>
          </a:p>
          <a:p>
            <a:pPr defTabSz="912937">
              <a:defRPr/>
            </a:pPr>
            <a:endParaRPr lang="en-US" dirty="0"/>
          </a:p>
          <a:p>
            <a:pPr marL="228600" lvl="0" indent="-228600">
              <a:spcBef>
                <a:spcPts val="600"/>
              </a:spcBef>
              <a:buFont typeface="+mj-lt"/>
              <a:buAutoNum type="arabicPeriod"/>
            </a:pPr>
            <a:r>
              <a:rPr lang="fr-CA" sz="1200" dirty="0">
                <a:solidFill>
                  <a:schemeClr val="bg1">
                    <a:lumMod val="50000"/>
                  </a:schemeClr>
                </a:solidFill>
              </a:rPr>
              <a:t>Nous avons déjà fait l’exercice de Respiration profonde centrée</a:t>
            </a:r>
          </a:p>
          <a:p>
            <a:pPr marL="228600" lvl="0" indent="-228600">
              <a:spcBef>
                <a:spcPts val="600"/>
              </a:spcBef>
              <a:buFont typeface="+mj-lt"/>
              <a:buAutoNum type="arabicPeriod"/>
            </a:pPr>
            <a:r>
              <a:rPr lang="fr-CA" sz="1200" dirty="0">
                <a:solidFill>
                  <a:schemeClr val="bg1">
                    <a:lumMod val="50000"/>
                  </a:schemeClr>
                </a:solidFill>
              </a:rPr>
              <a:t>Et avons aussi fait le Compte rendu de la semaine 5</a:t>
            </a:r>
          </a:p>
          <a:p>
            <a:pPr marL="228600" indent="-228600">
              <a:buFont typeface="+mj-lt"/>
              <a:buAutoNum type="arabicPeriod"/>
            </a:pPr>
            <a:r>
              <a:rPr lang="fr-CA" sz="1200" dirty="0"/>
              <a:t>Nous allons vous démontrer que L’être humain est suffisant</a:t>
            </a:r>
          </a:p>
          <a:p>
            <a:pPr marL="228600" indent="-228600">
              <a:buFont typeface="+mj-lt"/>
              <a:buAutoNum type="arabicPeriod"/>
            </a:pPr>
            <a:r>
              <a:rPr lang="fr-CA" sz="1200" dirty="0"/>
              <a:t>Nous ferons un Exercice d’alimentation consciente</a:t>
            </a:r>
          </a:p>
          <a:p>
            <a:pPr marL="228600" indent="-228600">
              <a:buFont typeface="+mj-lt"/>
              <a:buAutoNum type="arabicPeriod"/>
            </a:pPr>
            <a:r>
              <a:rPr lang="fr-CA" sz="1200" dirty="0"/>
              <a:t>Nous allons parler du Présent – de la Présence et de la Présence active</a:t>
            </a:r>
          </a:p>
          <a:p>
            <a:pPr marL="228600" indent="-228600">
              <a:buFont typeface="+mj-lt"/>
              <a:buAutoNum type="arabicPeriod"/>
            </a:pPr>
            <a:r>
              <a:rPr lang="fr-CA" sz="1200" dirty="0"/>
              <a:t>UN Exercice gagnant-gagnant-gagnant de pleine conscience</a:t>
            </a:r>
          </a:p>
          <a:p>
            <a:pPr marL="228600" indent="-228600">
              <a:buFont typeface="+mj-lt"/>
              <a:buAutoNum type="arabicPeriod"/>
            </a:pPr>
            <a:r>
              <a:rPr lang="fr-CA" sz="1200" dirty="0"/>
              <a:t>Et nous passerons en revue vos petits devoirs de la semaine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Passons maintenant à la partie ---- </a:t>
            </a:r>
            <a:r>
              <a:rPr lang="fr-CA" sz="1600" b="1" dirty="0"/>
              <a:t>l’être humain est suffisant – </a:t>
            </a:r>
          </a:p>
          <a:p>
            <a:endParaRPr lang="fr-CA" dirty="0"/>
          </a:p>
          <a:p>
            <a:r>
              <a:rPr lang="fr-CA" dirty="0"/>
              <a:t>On va vous montrer des images, rester avec moi, vous aller comprendre après pourquoi on vous parle de ça.</a:t>
            </a:r>
          </a:p>
          <a:p>
            <a:endParaRPr lang="fr-CA" dirty="0"/>
          </a:p>
          <a:p>
            <a:r>
              <a:rPr lang="fr-CA" dirty="0"/>
              <a:t>En tant qu’êtres humains, où sommes-nous? Pour expliquer cet énoncé, je vous invite à regarder l’image suivante.</a:t>
            </a:r>
          </a:p>
          <a:p>
            <a:endParaRPr lang="fr-CA" dirty="0"/>
          </a:p>
          <a:p>
            <a:r>
              <a:rPr lang="fr-CA" dirty="0"/>
              <a:t>Rappelons –nous que l’univers existe et que nous sommes infiniment petit.</a:t>
            </a:r>
          </a:p>
          <a:p>
            <a:endParaRPr lang="fr-CA" dirty="0"/>
          </a:p>
          <a:p>
            <a:r>
              <a:rPr lang="fr-CA" dirty="0"/>
              <a:t>Nous sommes un mystère, dans l’histoire de l’univers.  L’humanité représente si peu dans ce grand univers.</a:t>
            </a:r>
          </a:p>
          <a:p>
            <a:endParaRPr lang="fr-CA" dirty="0"/>
          </a:p>
          <a:p>
            <a:r>
              <a:rPr lang="fr-CA" dirty="0"/>
              <a:t>Ici sur l’image on aperçoit :</a:t>
            </a:r>
          </a:p>
          <a:p>
            <a:endParaRPr lang="fr-CA" dirty="0"/>
          </a:p>
          <a:p>
            <a:pPr marL="171450" indent="-171450">
              <a:buFont typeface="Arial" panose="020B0604020202020204" pitchFamily="34" charset="0"/>
              <a:buChar char="•"/>
            </a:pPr>
            <a:r>
              <a:rPr lang="fr-CA" dirty="0"/>
              <a:t>Les local </a:t>
            </a:r>
            <a:r>
              <a:rPr lang="fr-CA" dirty="0" err="1"/>
              <a:t>superclusters</a:t>
            </a:r>
            <a:r>
              <a:rPr lang="fr-CA" dirty="0"/>
              <a:t> </a:t>
            </a:r>
          </a:p>
          <a:p>
            <a:pPr marL="171450" indent="-171450">
              <a:buFont typeface="Arial" panose="020B0604020202020204" pitchFamily="34" charset="0"/>
              <a:buChar char="•"/>
            </a:pPr>
            <a:r>
              <a:rPr lang="fr-CA" dirty="0"/>
              <a:t>Ensuite les Laniakea </a:t>
            </a:r>
          </a:p>
          <a:p>
            <a:pPr marL="171450" indent="-171450">
              <a:buFont typeface="Arial" panose="020B0604020202020204" pitchFamily="34" charset="0"/>
              <a:buChar char="•"/>
            </a:pPr>
            <a:r>
              <a:rPr lang="fr-CA" dirty="0"/>
              <a:t>Ensuite le Groupe local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a:t>
            </a:r>
            <a:r>
              <a:rPr lang="fr-FR" dirty="0"/>
              <a:t>Galaxie de la voie lactée (</a:t>
            </a:r>
            <a:r>
              <a:rPr lang="fr-CA" dirty="0" err="1"/>
              <a:t>Milky</a:t>
            </a:r>
            <a:r>
              <a:rPr lang="fr-CA" dirty="0"/>
              <a:t> </a:t>
            </a:r>
            <a:r>
              <a:rPr lang="fr-CA" dirty="0" err="1"/>
              <a:t>Way</a:t>
            </a:r>
            <a:r>
              <a:rPr lang="fr-CA" dirty="0"/>
              <a:t> Galaxy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étoiles les plus proches</a:t>
            </a:r>
          </a:p>
          <a:p>
            <a:pPr marL="171450" indent="-171450">
              <a:buFont typeface="Arial" panose="020B0604020202020204" pitchFamily="34" charset="0"/>
              <a:buChar char="•"/>
            </a:pPr>
            <a:r>
              <a:rPr lang="fr-FR" dirty="0"/>
              <a:t>Le système solaire extérieur</a:t>
            </a:r>
          </a:p>
          <a:p>
            <a:pPr marL="171450" indent="-171450">
              <a:buFont typeface="Arial" panose="020B0604020202020204" pitchFamily="34" charset="0"/>
              <a:buChar char="•"/>
            </a:pPr>
            <a:r>
              <a:rPr lang="fr-FR" dirty="0"/>
              <a:t>Le système solaire intérieur</a:t>
            </a:r>
          </a:p>
          <a:p>
            <a:pPr marL="171450" indent="-171450">
              <a:buFont typeface="Arial" panose="020B0604020202020204" pitchFamily="34" charset="0"/>
              <a:buChar char="•"/>
            </a:pPr>
            <a:r>
              <a:rPr lang="fr-CA" dirty="0"/>
              <a:t>Et la terre sur la quelle il y a les continents, pour nous plus précisément, nous sommes dans l’Amérique du Nord, au Canada, pour ma part en Ontario, à Ottawa, jusqu’à mon quartier et ma maison.</a:t>
            </a:r>
          </a:p>
          <a:p>
            <a:endParaRPr lang="en-US" dirty="0"/>
          </a:p>
          <a:p>
            <a:r>
              <a:rPr lang="fr-CA" dirty="0"/>
              <a:t>Je vais laisser l’image pendant quelques secondes pour que nous puissions bien la synthétiser.</a:t>
            </a:r>
          </a:p>
          <a:p>
            <a:endParaRPr lang="en-US" dirty="0"/>
          </a:p>
          <a:p>
            <a:r>
              <a:rPr lang="en-US" dirty="0" err="1"/>
              <a:t>Ressources</a:t>
            </a:r>
            <a:r>
              <a:rPr lang="en-US" dirty="0"/>
              <a:t> en </a:t>
            </a:r>
            <a:r>
              <a:rPr lang="en-US" dirty="0" err="1"/>
              <a:t>français</a:t>
            </a:r>
            <a:r>
              <a:rPr lang="en-US" dirty="0"/>
              <a:t>…</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pPr marL="171450" indent="-171450">
              <a:buFont typeface="Arial" panose="020B0604020202020204" pitchFamily="34" charset="0"/>
              <a:buChar char="•"/>
            </a:pPr>
            <a:r>
              <a:rPr lang="en-US" dirty="0"/>
              <a:t>https://fr.wikipedia.org/wiki/Univers#/media/Fichier:Observable_Universe_Logarithmic_Map_(horizontal_layout_french_annotations)_for_wikipedia.png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17542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Sonia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image, nous continuons dans le même chemin du plus petit… nous adressons ici le nanomètre.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en bas à gauche une balle de baseball de 10 nanomètres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dessus, une f</a:t>
            </a:r>
            <a:r>
              <a:rPr lang="en-US" dirty="0" err="1"/>
              <a:t>ourmi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Puis</a:t>
            </a:r>
            <a:r>
              <a:rPr lang="en-US" dirty="0"/>
              <a:t> un </a:t>
            </a:r>
            <a:r>
              <a:rPr lang="en-US" dirty="0" err="1"/>
              <a:t>cheveu</a:t>
            </a:r>
            <a:r>
              <a:rPr lang="en-US" dirty="0"/>
              <a:t>, 100,000nm, des globules rouges, 10,000 nm</a:t>
            </a:r>
          </a:p>
          <a:p>
            <a:endParaRPr lang="en-US" dirty="0"/>
          </a:p>
          <a:p>
            <a:r>
              <a:rPr lang="en-US" dirty="0"/>
              <a:t>Des </a:t>
            </a:r>
            <a:r>
              <a:rPr lang="en-US" dirty="0" err="1"/>
              <a:t>bactéries</a:t>
            </a:r>
            <a:r>
              <a:rPr lang="en-US" dirty="0"/>
              <a:t>, 1,000 nm , des virus 100 nm, </a:t>
            </a:r>
            <a:r>
              <a:rPr lang="en-US" dirty="0" err="1"/>
              <a:t>l’AND</a:t>
            </a:r>
            <a:r>
              <a:rPr lang="en-US" dirty="0"/>
              <a:t>, 10nm</a:t>
            </a:r>
          </a:p>
          <a:p>
            <a:endParaRPr lang="en-US" dirty="0"/>
          </a:p>
          <a:p>
            <a:r>
              <a:rPr lang="en-US" dirty="0" err="1"/>
              <a:t>L’hémoglobine</a:t>
            </a:r>
            <a:r>
              <a:rPr lang="en-US" dirty="0"/>
              <a:t>, 5 nm, </a:t>
            </a:r>
            <a:r>
              <a:rPr lang="en-US" dirty="0" err="1"/>
              <a:t>une</a:t>
            </a:r>
            <a:r>
              <a:rPr lang="en-US" dirty="0"/>
              <a:t> molecule de </a:t>
            </a:r>
            <a:r>
              <a:rPr lang="en-US" dirty="0" err="1"/>
              <a:t>molécule</a:t>
            </a:r>
            <a:r>
              <a:rPr lang="en-US" dirty="0"/>
              <a:t> de glucose 1nm, un </a:t>
            </a:r>
            <a:r>
              <a:rPr lang="en-US" dirty="0" err="1"/>
              <a:t>atome</a:t>
            </a:r>
            <a:r>
              <a:rPr lang="en-US" dirty="0"/>
              <a:t> d’or </a:t>
            </a:r>
            <a:r>
              <a:rPr lang="en-US" dirty="0" err="1"/>
              <a:t>suivi</a:t>
            </a:r>
            <a:r>
              <a:rPr lang="en-US" dirty="0"/>
              <a:t> </a:t>
            </a:r>
            <a:r>
              <a:rPr lang="en-US" dirty="0" err="1"/>
              <a:t>d’une</a:t>
            </a:r>
            <a:r>
              <a:rPr lang="en-US" dirty="0"/>
              <a:t> molecule </a:t>
            </a:r>
            <a:r>
              <a:rPr lang="en-US" dirty="0" err="1"/>
              <a:t>d’eau</a:t>
            </a:r>
            <a:endParaRPr lang="en-US" dirty="0"/>
          </a:p>
          <a:p>
            <a:endParaRPr lang="fr-FR" dirty="0"/>
          </a:p>
          <a:p>
            <a:r>
              <a:rPr lang="fr-FR" dirty="0"/>
              <a:t>On a aussi des nanomatériaux comme le liposome, fullerène, dendrimère, nanotube de carbone, graphène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va maintenant mettre une vidéo de 2 mins en anglais avec des 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0" i="0" dirty="0">
                <a:solidFill>
                  <a:srgbClr val="0F0F0F"/>
                </a:solidFill>
                <a:effectLst/>
                <a:latin typeface="YouTube Sans"/>
              </a:rPr>
              <a:t>How Big Is a Nanometer? – 1:28 MINS - </a:t>
            </a:r>
            <a:r>
              <a:rPr lang="fr-CA" sz="1200" dirty="0">
                <a:hlinkClick r:id="rId3"/>
              </a:rPr>
              <a:t>https://www.youtube.com/watch?v=IC3AcItKc3U</a:t>
            </a:r>
            <a:r>
              <a:rPr lang="fr-CA" sz="1200" dirty="0"/>
              <a:t>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dirty="0"/>
              <a:t>Nano World – </a:t>
            </a:r>
            <a:r>
              <a:rPr lang="fr-CA" dirty="0" err="1"/>
              <a:t>What</a:t>
            </a:r>
            <a:r>
              <a:rPr lang="fr-CA" dirty="0"/>
              <a:t> </a:t>
            </a:r>
            <a:r>
              <a:rPr lang="fr-CA" dirty="0" err="1"/>
              <a:t>is</a:t>
            </a:r>
            <a:r>
              <a:rPr lang="fr-CA" dirty="0"/>
              <a:t> NANO – How </a:t>
            </a:r>
            <a:r>
              <a:rPr lang="fr-CA" dirty="0" err="1"/>
              <a:t>small</a:t>
            </a:r>
            <a:r>
              <a:rPr lang="fr-CA" dirty="0"/>
              <a:t> </a:t>
            </a:r>
            <a:r>
              <a:rPr lang="fr-CA" dirty="0" err="1"/>
              <a:t>is</a:t>
            </a:r>
            <a:r>
              <a:rPr lang="fr-CA" dirty="0"/>
              <a:t> Nano - 2 mins - </a:t>
            </a:r>
            <a:r>
              <a:rPr lang="fr-CA" sz="1200" dirty="0">
                <a:hlinkClick r:id="rId4"/>
              </a:rPr>
              <a:t>https://www.youtube.com/watch?v=EYzO9OcBxNg</a:t>
            </a:r>
            <a:r>
              <a:rPr lang="fr-CA" sz="120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Sonia</a:t>
            </a:r>
          </a:p>
          <a:p>
            <a:endParaRPr lang="fr-CA" dirty="0"/>
          </a:p>
          <a:p>
            <a:r>
              <a:rPr lang="fr-CA" dirty="0"/>
              <a:t>English, </a:t>
            </a:r>
            <a:r>
              <a:rPr lang="fr-CA" dirty="0" err="1"/>
              <a:t>with</a:t>
            </a:r>
            <a:r>
              <a:rPr lang="fr-CA" dirty="0"/>
              <a:t> CC en French!!</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https://www.youtube.com/watch?v=IC3AcItKc3U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072838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CC0C47-33F6-9454-5D10-E66BEDE3E6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5FD7234-5F4B-9D12-E2A4-3A52538375D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1D4CBADA-8710-E1E7-4CDB-422E6E340B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7B9522B-D5C2-9526-D218-F6E0FAA07EFA}"/>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CAED8A3B-4EAC-CFD9-B91C-1C87CEF2B9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9197DD33-813F-28C6-CC41-64E5251B31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8905C4C0-BD86-7AF7-DF69-F57D5AD09C29}"/>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2024-11-05</a:t>
            </a:fld>
            <a:endParaRPr lang="en-CA"/>
          </a:p>
        </p:txBody>
      </p:sp>
      <p:sp>
        <p:nvSpPr>
          <p:cNvPr id="15" name="Rectangle 14">
            <a:extLst>
              <a:ext uri="{FF2B5EF4-FFF2-40B4-BE49-F238E27FC236}">
                <a16:creationId xmlns:a16="http://schemas.microsoft.com/office/drawing/2014/main" id="{6675D2A2-6F54-3F79-BFBE-A12B63B3EE3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2024-11-05</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2024-11-05</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2024-11-05</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2024-11-05</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2024-11-05</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2024-11-05</a:t>
            </a:fld>
            <a:endParaRPr lang="en-CA"/>
          </a:p>
        </p:txBody>
      </p:sp>
      <p:sp>
        <p:nvSpPr>
          <p:cNvPr id="8" name="Footer Placeholder 7"/>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2024-11-05</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2024-11-05</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2024-11-05</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2024-11-05</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2024-11-05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0.xml"/><Relationship Id="rId7"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tags" Target="../tags/tag36.xml"/><Relationship Id="rId7" Type="http://schemas.openxmlformats.org/officeDocument/2006/relationships/image" Target="../media/image41.w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0.wmf"/><Relationship Id="rId5" Type="http://schemas.openxmlformats.org/officeDocument/2006/relationships/notesSlide" Target="../notesSlides/notesSlide11.xml"/><Relationship Id="rId10" Type="http://schemas.openxmlformats.org/officeDocument/2006/relationships/image" Target="../media/image44.png"/><Relationship Id="rId4" Type="http://schemas.openxmlformats.org/officeDocument/2006/relationships/slideLayout" Target="../slideLayouts/slideLayout2.xml"/><Relationship Id="rId9" Type="http://schemas.openxmlformats.org/officeDocument/2006/relationships/image" Target="../media/image43.wmf"/></Relationships>
</file>

<file path=ppt/slides/_rels/slide1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45.jpe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notesSlide" Target="../notesSlides/notesSlide1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2.xml"/><Relationship Id="rId5" Type="http://schemas.openxmlformats.org/officeDocument/2006/relationships/tags" Target="../tags/tag41.xml"/><Relationship Id="rId15" Type="http://schemas.openxmlformats.org/officeDocument/2006/relationships/image" Target="../media/image47.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48.png"/><Relationship Id="rId4" Type="http://schemas.openxmlformats.org/officeDocument/2006/relationships/tags" Target="../tags/tag50.xml"/><Relationship Id="rId9" Type="http://schemas.openxmlformats.org/officeDocument/2006/relationships/hyperlink" Target="https://www.presencing.com/theory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5.xml"/><Relationship Id="rId7" Type="http://schemas.openxmlformats.org/officeDocument/2006/relationships/notesSlide" Target="../notesSlides/notesSlide1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hyperlink" Target="https://www.presencing.org/aboutus/spt" TargetMode="Externa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0.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7.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46.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51.png"/><Relationship Id="rId5" Type="http://schemas.openxmlformats.org/officeDocument/2006/relationships/tags" Target="../tags/tag65.xml"/><Relationship Id="rId15" Type="http://schemas.openxmlformats.org/officeDocument/2006/relationships/image" Target="../media/image39.png"/><Relationship Id="rId10" Type="http://schemas.openxmlformats.org/officeDocument/2006/relationships/image" Target="../media/image12.jpg"/><Relationship Id="rId4" Type="http://schemas.openxmlformats.org/officeDocument/2006/relationships/tags" Target="../tags/tag64.xml"/><Relationship Id="rId9" Type="http://schemas.openxmlformats.org/officeDocument/2006/relationships/notesSlide" Target="../notesSlides/notesSlide16.xml"/><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70.xml"/><Relationship Id="rId7" Type="http://schemas.openxmlformats.org/officeDocument/2006/relationships/image" Target="../media/image53.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52.jpeg"/><Relationship Id="rId11" Type="http://schemas.openxmlformats.org/officeDocument/2006/relationships/image" Target="../media/image15.png"/><Relationship Id="rId5" Type="http://schemas.openxmlformats.org/officeDocument/2006/relationships/notesSlide" Target="../notesSlides/notesSlide17.xml"/><Relationship Id="rId10"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5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7.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4.xml"/><Relationship Id="rId10" Type="http://schemas.openxmlformats.org/officeDocument/2006/relationships/image" Target="../media/image11.jpg"/><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16.png"/><Relationship Id="rId39" Type="http://schemas.openxmlformats.org/officeDocument/2006/relationships/image" Target="../media/image28.png"/><Relationship Id="rId21" Type="http://schemas.openxmlformats.org/officeDocument/2006/relationships/image" Target="../media/image12.jpg"/><Relationship Id="rId34" Type="http://schemas.openxmlformats.org/officeDocument/2006/relationships/image" Target="../media/image24.png"/><Relationship Id="rId42" Type="http://schemas.openxmlformats.org/officeDocument/2006/relationships/image" Target="../media/image31.png"/><Relationship Id="rId7" Type="http://schemas.openxmlformats.org/officeDocument/2006/relationships/tags" Target="../tags/tag1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notesSlide" Target="../notesSlides/notesSlide5.xml"/><Relationship Id="rId29" Type="http://schemas.openxmlformats.org/officeDocument/2006/relationships/image" Target="../media/image19.jpeg"/><Relationship Id="rId41" Type="http://schemas.openxmlformats.org/officeDocument/2006/relationships/image" Target="../media/image30.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5.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29.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4.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ags" Target="../tags/tag15.xml"/><Relationship Id="rId19" Type="http://schemas.openxmlformats.org/officeDocument/2006/relationships/slideLayout" Target="../slideLayouts/slideLayout2.xml"/><Relationship Id="rId31" Type="http://schemas.openxmlformats.org/officeDocument/2006/relationships/image" Target="../media/image21.jpe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3.jpeg"/><Relationship Id="rId27" Type="http://schemas.openxmlformats.org/officeDocument/2006/relationships/image" Target="../media/image17.png"/><Relationship Id="rId30" Type="http://schemas.openxmlformats.org/officeDocument/2006/relationships/image" Target="../media/image20.jpeg"/><Relationship Id="rId35" Type="http://schemas.openxmlformats.org/officeDocument/2006/relationships/image" Target="../media/image25.jpeg"/><Relationship Id="rId43" Type="http://schemas.openxmlformats.org/officeDocument/2006/relationships/image" Target="../media/image32.jpeg"/><Relationship Id="rId8" Type="http://schemas.openxmlformats.org/officeDocument/2006/relationships/tags" Target="../tags/tag1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1.jpg"/><Relationship Id="rId33" Type="http://schemas.openxmlformats.org/officeDocument/2006/relationships/image" Target="../media/image23.jpeg"/><Relationship Id="rId38"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5.xml"/><Relationship Id="rId1" Type="http://schemas.openxmlformats.org/officeDocument/2006/relationships/tags" Target="../tags/tag24.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IC3AcItKc3U" TargetMode="External"/><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IC3AcItKc3U?feature=oembed" TargetMode="Externa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57200" y="274638"/>
            <a:ext cx="6275040" cy="1143000"/>
          </a:xfrm>
        </p:spPr>
        <p:txBody>
          <a:bodyPr>
            <a:noAutofit/>
          </a:bodyPr>
          <a:lstStyle/>
          <a:p>
            <a:br>
              <a:rPr lang="fr-CA" sz="2800" dirty="0">
                <a:solidFill>
                  <a:schemeClr val="bg1"/>
                </a:solidFill>
              </a:rPr>
            </a:br>
            <a:r>
              <a:rPr lang="fr-CA" sz="2800" dirty="0">
                <a:solidFill>
                  <a:schemeClr val="bg1"/>
                </a:solidFill>
              </a:rPr>
              <a:t>Bienvenue</a:t>
            </a:r>
          </a:p>
        </p:txBody>
      </p:sp>
      <p:pic>
        <p:nvPicPr>
          <p:cNvPr id="4" name="Picture 3">
            <a:extLst>
              <a:ext uri="{FF2B5EF4-FFF2-40B4-BE49-F238E27FC236}">
                <a16:creationId xmlns:a16="http://schemas.microsoft.com/office/drawing/2014/main" id="{91F871F3-BFAD-47D8-999E-A00F40F9D26E}"/>
              </a:ext>
            </a:extLst>
          </p:cNvPr>
          <p:cNvPicPr>
            <a:picLocks noChangeAspect="1"/>
          </p:cNvPicPr>
          <p:nvPr/>
        </p:nvPicPr>
        <p:blipFill>
          <a:blip r:embed="rId4"/>
          <a:stretch>
            <a:fillRect/>
          </a:stretch>
        </p:blipFill>
        <p:spPr>
          <a:xfrm>
            <a:off x="116698" y="274638"/>
            <a:ext cx="4467225" cy="3686175"/>
          </a:xfrm>
          <a:prstGeom prst="rect">
            <a:avLst/>
          </a:prstGeom>
        </p:spPr>
      </p:pic>
      <p:pic>
        <p:nvPicPr>
          <p:cNvPr id="7" name="Picture 6">
            <a:extLst>
              <a:ext uri="{FF2B5EF4-FFF2-40B4-BE49-F238E27FC236}">
                <a16:creationId xmlns:a16="http://schemas.microsoft.com/office/drawing/2014/main" id="{776E0489-08FE-4C32-A9D4-B0F49CD09F09}"/>
              </a:ext>
            </a:extLst>
          </p:cNvPr>
          <p:cNvPicPr>
            <a:picLocks noChangeAspect="1"/>
          </p:cNvPicPr>
          <p:nvPr/>
        </p:nvPicPr>
        <p:blipFill>
          <a:blip r:embed="rId5"/>
          <a:stretch>
            <a:fillRect/>
          </a:stretch>
        </p:blipFill>
        <p:spPr>
          <a:xfrm>
            <a:off x="4644008" y="2564904"/>
            <a:ext cx="4467225" cy="3581400"/>
          </a:xfrm>
          <a:prstGeom prst="rect">
            <a:avLst/>
          </a:prstGeom>
        </p:spPr>
      </p:pic>
    </p:spTree>
    <p:extLst>
      <p:ext uri="{BB962C8B-B14F-4D97-AF65-F5344CB8AC3E}">
        <p14:creationId xmlns:p14="http://schemas.microsoft.com/office/powerpoint/2010/main" val="3243729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custDataLst>
              <p:tags r:id="rId1"/>
            </p:custDataLst>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custDataLst>
              <p:tags r:id="rId2"/>
            </p:custDataLst>
          </p:nvPr>
        </p:nvSpPr>
        <p:spPr>
          <a:xfrm>
            <a:off x="0" y="274638"/>
            <a:ext cx="7848600" cy="1143000"/>
          </a:xfrm>
        </p:spPr>
        <p:txBody>
          <a:bodyPr>
            <a:normAutofit/>
          </a:bodyPr>
          <a:lstStyle/>
          <a:p>
            <a:pPr fontAlgn="auto">
              <a:spcAft>
                <a:spcPts val="0"/>
              </a:spcAft>
              <a:defRPr/>
            </a:pPr>
            <a:r>
              <a:rPr lang="fr-CA" sz="3600" dirty="0"/>
              <a:t>Être humain – parce qu’il suffit d’être</a:t>
            </a:r>
          </a:p>
        </p:txBody>
      </p:sp>
      <p:pic>
        <p:nvPicPr>
          <p:cNvPr id="3076" name="Picture 4" descr="http://petercon.freeshell.org/images/sphere.gif"/>
          <p:cNvPicPr>
            <a:picLocks noChangeAspect="1" noChangeArrowheads="1"/>
          </p:cNvPicPr>
          <p:nvPr>
            <p:custDataLst>
              <p:tags r:id="rId3"/>
            </p:custDataLst>
          </p:nvPr>
        </p:nvPicPr>
        <p:blipFill>
          <a:blip r:embed="rId9"/>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4"/>
            </p:custDataLst>
          </p:nvPr>
        </p:nvSpPr>
        <p:spPr>
          <a:xfrm rot="21196710">
            <a:off x="2591851" y="4430436"/>
            <a:ext cx="4187357" cy="1200329"/>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fr-CA" dirty="0">
                <a:latin typeface="+mn-lt"/>
                <a:cs typeface="+mn-cs"/>
              </a:rPr>
              <a:t>Qui je suis, c’est le moi idéal</a:t>
            </a:r>
          </a:p>
          <a:p>
            <a:pPr fontAlgn="auto">
              <a:spcBef>
                <a:spcPts val="0"/>
              </a:spcBef>
              <a:spcAft>
                <a:spcPts val="0"/>
              </a:spcAft>
              <a:buFont typeface="Arial" charset="0"/>
              <a:buChar char="•"/>
              <a:defRPr/>
            </a:pPr>
            <a:r>
              <a:rPr lang="fr-CA" dirty="0">
                <a:latin typeface="+mn-lt"/>
                <a:cs typeface="+mn-cs"/>
              </a:rPr>
              <a:t> Pas ce que les autres veulent que je sois,</a:t>
            </a:r>
          </a:p>
          <a:p>
            <a:pPr fontAlgn="auto">
              <a:spcBef>
                <a:spcPts val="0"/>
              </a:spcBef>
              <a:spcAft>
                <a:spcPts val="0"/>
              </a:spcAft>
              <a:buFont typeface="Arial" charset="0"/>
              <a:buChar char="•"/>
              <a:defRPr/>
            </a:pPr>
            <a:r>
              <a:rPr lang="fr-CA" dirty="0">
                <a:latin typeface="+mn-lt"/>
                <a:cs typeface="+mn-cs"/>
              </a:rPr>
              <a:t> Pas celui que je préférerais être</a:t>
            </a:r>
          </a:p>
          <a:p>
            <a:pPr fontAlgn="auto">
              <a:spcBef>
                <a:spcPts val="0"/>
              </a:spcBef>
              <a:spcAft>
                <a:spcPts val="0"/>
              </a:spcAft>
              <a:buFont typeface="Arial" charset="0"/>
              <a:buChar char="•"/>
              <a:defRPr/>
            </a:pPr>
            <a:r>
              <a:rPr lang="fr-CA" dirty="0"/>
              <a:t> Je suis suffisant</a:t>
            </a:r>
          </a:p>
        </p:txBody>
      </p:sp>
      <p:sp>
        <p:nvSpPr>
          <p:cNvPr id="21512" name="TextBox 8"/>
          <p:cNvSpPr txBox="1">
            <a:spLocks noChangeArrowheads="1"/>
          </p:cNvSpPr>
          <p:nvPr>
            <p:custDataLst>
              <p:tags r:id="rId5"/>
            </p:custDataLst>
          </p:nvPr>
        </p:nvSpPr>
        <p:spPr bwMode="auto">
          <a:xfrm>
            <a:off x="5753100" y="6324600"/>
            <a:ext cx="2268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fr-CA" dirty="0"/>
              <a:t>Espace, temps, être</a:t>
            </a:r>
          </a:p>
        </p:txBody>
      </p:sp>
      <p:cxnSp>
        <p:nvCxnSpPr>
          <p:cNvPr id="11" name="Straight Arrow Connector 10"/>
          <p:cNvCxnSpPr/>
          <p:nvPr>
            <p:custDataLst>
              <p:tags r:id="rId6"/>
            </p:custDataLst>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4000" dirty="0"/>
              <a:t>Exercice - manger en pleine conscience</a:t>
            </a:r>
          </a:p>
        </p:txBody>
      </p:sp>
      <p:sp>
        <p:nvSpPr>
          <p:cNvPr id="2" name="Content Placeholder 1"/>
          <p:cNvSpPr>
            <a:spLocks noGrp="1"/>
          </p:cNvSpPr>
          <p:nvPr>
            <p:ph idx="1"/>
            <p:custDataLst>
              <p:tags r:id="rId2"/>
            </p:custDataLst>
          </p:nvPr>
        </p:nvSpPr>
        <p:spPr>
          <a:xfrm>
            <a:off x="457200" y="1600200"/>
            <a:ext cx="5554960" cy="4493095"/>
          </a:xfrm>
        </p:spPr>
        <p:txBody>
          <a:bodyPr>
            <a:normAutofit/>
          </a:bodyPr>
          <a:lstStyle/>
          <a:p>
            <a:r>
              <a:rPr lang="fr-CA" dirty="0"/>
              <a:t>Asseyez-vous aussi confortablement que possible</a:t>
            </a:r>
          </a:p>
          <a:p>
            <a:r>
              <a:rPr lang="fr-CA" dirty="0"/>
              <a:t>Réfléchissons à ce que nous allons manger</a:t>
            </a:r>
          </a:p>
          <a:p>
            <a:r>
              <a:rPr lang="fr-CA" dirty="0"/>
              <a:t>Pensez au temps qu’il a fallu pour que cette nourriture arrive dans votre assiette...</a:t>
            </a:r>
          </a:p>
        </p:txBody>
      </p:sp>
      <p:grpSp>
        <p:nvGrpSpPr>
          <p:cNvPr id="10" name="Group 9"/>
          <p:cNvGrpSpPr/>
          <p:nvPr>
            <p:custDataLst>
              <p:tags r:id="rId3"/>
            </p:custDataLst>
          </p:nvPr>
        </p:nvGrpSpPr>
        <p:grpSpPr>
          <a:xfrm>
            <a:off x="5816758" y="1916833"/>
            <a:ext cx="2987824" cy="2520280"/>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6"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7"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8"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9" cstate="print">
              <a:lum bright="20000"/>
            </a:blip>
            <a:srcRect/>
            <a:stretch>
              <a:fillRect/>
            </a:stretch>
          </p:blipFill>
          <p:spPr bwMode="auto">
            <a:xfrm>
              <a:off x="7164288" y="2348880"/>
              <a:ext cx="797598" cy="869534"/>
            </a:xfrm>
            <a:prstGeom prst="rect">
              <a:avLst/>
            </a:prstGeom>
            <a:noFill/>
          </p:spPr>
        </p:pic>
      </p:grpSp>
      <p:pic>
        <p:nvPicPr>
          <p:cNvPr id="9" name="Picture 8">
            <a:extLst>
              <a:ext uri="{FF2B5EF4-FFF2-40B4-BE49-F238E27FC236}">
                <a16:creationId xmlns:a16="http://schemas.microsoft.com/office/drawing/2014/main" id="{7467D4C8-EC20-4FC3-8CB3-4A9BEE86A0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767297" y="5623182"/>
            <a:ext cx="1089129" cy="1102411"/>
          </a:xfrm>
          <a:prstGeom prst="rect">
            <a:avLst/>
          </a:prstGeom>
        </p:spPr>
      </p:pic>
    </p:spTree>
    <p:extLst>
      <p:ext uri="{BB962C8B-B14F-4D97-AF65-F5344CB8AC3E}">
        <p14:creationId xmlns:p14="http://schemas.microsoft.com/office/powerpoint/2010/main" val="1668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custDataLst>
              <p:tags r:id="rId2"/>
            </p:custDataLst>
          </p:nvPr>
        </p:nvGrpSpPr>
        <p:grpSpPr>
          <a:xfrm>
            <a:off x="2340236" y="3014629"/>
            <a:ext cx="3168707" cy="3843371"/>
            <a:chOff x="7495448" y="1124744"/>
            <a:chExt cx="3006535" cy="3631337"/>
          </a:xfrm>
        </p:grpSpPr>
        <p:pic>
          <p:nvPicPr>
            <p:cNvPr id="20" name="Picture 19"/>
            <p:cNvPicPr>
              <a:picLocks noChangeAspect="1"/>
            </p:cNvPicPr>
            <p:nvPr/>
          </p:nvPicPr>
          <p:blipFill>
            <a:blip r:embed="rId1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2" name="Title 1"/>
          <p:cNvSpPr>
            <a:spLocks noGrp="1"/>
          </p:cNvSpPr>
          <p:nvPr>
            <p:ph type="title"/>
            <p:custDataLst>
              <p:tags r:id="rId3"/>
            </p:custDataLst>
          </p:nvPr>
        </p:nvSpPr>
        <p:spPr/>
        <p:txBody>
          <a:bodyPr/>
          <a:lstStyle/>
          <a:p>
            <a:r>
              <a:rPr lang="fr-CA" dirty="0"/>
              <a:t>Présent</a:t>
            </a:r>
          </a:p>
        </p:txBody>
      </p:sp>
      <p:sp>
        <p:nvSpPr>
          <p:cNvPr id="3" name="Content Placeholder 2"/>
          <p:cNvSpPr>
            <a:spLocks noGrp="1"/>
          </p:cNvSpPr>
          <p:nvPr>
            <p:ph idx="1"/>
            <p:custDataLst>
              <p:tags r:id="rId4"/>
            </p:custDataLst>
          </p:nvPr>
        </p:nvSpPr>
        <p:spPr>
          <a:xfrm>
            <a:off x="251520" y="1450959"/>
            <a:ext cx="8784976" cy="1775303"/>
          </a:xfrm>
        </p:spPr>
        <p:txBody>
          <a:bodyPr>
            <a:noAutofit/>
          </a:bodyPr>
          <a:lstStyle/>
          <a:p>
            <a:pPr marL="0" indent="0">
              <a:buNone/>
            </a:pPr>
            <a:r>
              <a:rPr lang="fr-CA" sz="2800" dirty="0"/>
              <a:t>«Être pleinement présent signifie que votre concentration, votre attention, vos pensées et vos sentiments sont tous concentrés sur la tâche à accomplir.» </a:t>
            </a:r>
          </a:p>
        </p:txBody>
      </p:sp>
      <p:sp>
        <p:nvSpPr>
          <p:cNvPr id="7" name="Cloud Callout 6"/>
          <p:cNvSpPr/>
          <p:nvPr>
            <p:custDataLst>
              <p:tags r:id="rId5"/>
            </p:custDataLst>
          </p:nvPr>
        </p:nvSpPr>
        <p:spPr>
          <a:xfrm rot="552680" flipH="1">
            <a:off x="1552007" y="287952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Pensées</a:t>
            </a:r>
          </a:p>
        </p:txBody>
      </p:sp>
      <p:sp>
        <p:nvSpPr>
          <p:cNvPr id="8" name="Explosion 2 7"/>
          <p:cNvSpPr/>
          <p:nvPr>
            <p:custDataLst>
              <p:tags r:id="rId6"/>
            </p:custDataLst>
          </p:nvPr>
        </p:nvSpPr>
        <p:spPr>
          <a:xfrm>
            <a:off x="994418" y="5551468"/>
            <a:ext cx="2408572"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Exprimer</a:t>
            </a:r>
          </a:p>
        </p:txBody>
      </p:sp>
      <p:sp>
        <p:nvSpPr>
          <p:cNvPr id="9" name="Flowchart: Predefined Process 8"/>
          <p:cNvSpPr/>
          <p:nvPr>
            <p:custDataLst>
              <p:tags r:id="rId7"/>
            </p:custDataLst>
          </p:nvPr>
        </p:nvSpPr>
        <p:spPr>
          <a:xfrm>
            <a:off x="1083428" y="4324161"/>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Faire</a:t>
            </a:r>
          </a:p>
        </p:txBody>
      </p:sp>
      <p:sp>
        <p:nvSpPr>
          <p:cNvPr id="10" name="Oval 9"/>
          <p:cNvSpPr/>
          <p:nvPr>
            <p:custDataLst>
              <p:tags r:id="rId8"/>
            </p:custDataLst>
          </p:nvPr>
        </p:nvSpPr>
        <p:spPr>
          <a:xfrm>
            <a:off x="5493554" y="5692134"/>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Croire</a:t>
            </a:r>
          </a:p>
        </p:txBody>
      </p:sp>
      <p:grpSp>
        <p:nvGrpSpPr>
          <p:cNvPr id="5" name="Group 4"/>
          <p:cNvGrpSpPr/>
          <p:nvPr>
            <p:custDataLst>
              <p:tags r:id="rId9"/>
            </p:custDataLst>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fr-CA">
                  <a:solidFill>
                    <a:schemeClr val="bg1"/>
                  </a:solidFill>
                </a:rPr>
                <a:t>Dire</a:t>
              </a:r>
            </a:p>
          </p:txBody>
        </p:sp>
      </p:grpSp>
      <p:sp>
        <p:nvSpPr>
          <p:cNvPr id="11" name="Double Wave 10"/>
          <p:cNvSpPr/>
          <p:nvPr>
            <p:custDataLst>
              <p:tags r:id="rId10"/>
            </p:custDataLst>
          </p:nvPr>
        </p:nvSpPr>
        <p:spPr>
          <a:xfrm rot="21055786">
            <a:off x="5554142" y="2853492"/>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Émotions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028"/>
                                        </p:tgtEl>
                                      </p:cBhvr>
                                    </p:animEffect>
                                    <p:set>
                                      <p:cBhvr>
                                        <p:cTn id="54" dur="1" fill="hold">
                                          <p:stCondLst>
                                            <p:cond delay="499"/>
                                          </p:stCondLst>
                                        </p:cTn>
                                        <p:tgtEl>
                                          <p:spTgt spid="1028"/>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Présence active </a:t>
            </a:r>
            <a:br>
              <a:rPr lang="fr-CA" sz="4000" dirty="0"/>
            </a:br>
            <a:r>
              <a:rPr lang="fr-CA" sz="4000" dirty="0"/>
              <a:t>« </a:t>
            </a:r>
            <a:r>
              <a:rPr lang="en-CA" sz="4000" dirty="0" err="1"/>
              <a:t>Presencing</a:t>
            </a:r>
            <a:r>
              <a:rPr lang="fr-CA" sz="4000" dirty="0"/>
              <a:t> »</a:t>
            </a:r>
            <a:r>
              <a:rPr lang="en-CA" sz="4000" dirty="0"/>
              <a:t> en </a:t>
            </a:r>
            <a:r>
              <a:rPr lang="en-CA" sz="4000" dirty="0" err="1"/>
              <a:t>anglais</a:t>
            </a:r>
            <a:endParaRPr lang="fr-CA" sz="4000" dirty="0"/>
          </a:p>
        </p:txBody>
      </p:sp>
      <p:sp>
        <p:nvSpPr>
          <p:cNvPr id="3" name="Content Placeholder 2"/>
          <p:cNvSpPr>
            <a:spLocks noGrp="1"/>
          </p:cNvSpPr>
          <p:nvPr>
            <p:ph idx="1"/>
            <p:custDataLst>
              <p:tags r:id="rId2"/>
            </p:custDataLst>
          </p:nvPr>
        </p:nvSpPr>
        <p:spPr>
          <a:xfrm>
            <a:off x="457201" y="1600200"/>
            <a:ext cx="5698976" cy="1900808"/>
          </a:xfrm>
        </p:spPr>
        <p:txBody>
          <a:bodyPr>
            <a:normAutofit/>
          </a:bodyPr>
          <a:lstStyle/>
          <a:p>
            <a:pPr lvl="0"/>
            <a:r>
              <a:rPr lang="fr-CA" sz="2400" dirty="0"/>
              <a:t>... est un mot mixte combinant détection « </a:t>
            </a:r>
            <a:r>
              <a:rPr lang="fr-CA" sz="2400" b="1" dirty="0" err="1"/>
              <a:t>sensing</a:t>
            </a:r>
            <a:r>
              <a:rPr lang="fr-CA" sz="2400" b="1" dirty="0"/>
              <a:t> </a:t>
            </a:r>
            <a:r>
              <a:rPr lang="fr-CA" sz="2400" dirty="0"/>
              <a:t>» (pressentir, la possibilité de détecter) et « </a:t>
            </a:r>
            <a:r>
              <a:rPr lang="fr-CA" sz="2400" b="1" dirty="0"/>
              <a:t>présence </a:t>
            </a:r>
            <a:r>
              <a:rPr lang="fr-CA" sz="2400" dirty="0"/>
              <a:t>» (l’état d’être dans le moment présent)</a:t>
            </a:r>
          </a:p>
        </p:txBody>
      </p:sp>
      <p:sp>
        <p:nvSpPr>
          <p:cNvPr id="4" name="Rectangle 3"/>
          <p:cNvSpPr/>
          <p:nvPr>
            <p:custDataLst>
              <p:tags r:id="rId3"/>
            </p:custDataLst>
          </p:nvPr>
        </p:nvSpPr>
        <p:spPr>
          <a:xfrm>
            <a:off x="6179224" y="3137708"/>
            <a:ext cx="2600777" cy="276999"/>
          </a:xfrm>
          <a:prstGeom prst="rect">
            <a:avLst/>
          </a:prstGeom>
        </p:spPr>
        <p:txBody>
          <a:bodyPr wrap="none">
            <a:spAutoFit/>
          </a:bodyPr>
          <a:lstStyle/>
          <a:p>
            <a:r>
              <a:rPr lang="fr-CA" sz="1200">
                <a:hlinkClick r:id="rId9"/>
              </a:rPr>
              <a:t>https://www.presencing.com/theoryu</a:t>
            </a:r>
            <a:r>
              <a:rPr lang="fr-CA" sz="1200"/>
              <a:t> </a:t>
            </a:r>
          </a:p>
        </p:txBody>
      </p:sp>
      <p:pic>
        <p:nvPicPr>
          <p:cNvPr id="8" name="Picture 7"/>
          <p:cNvPicPr>
            <a:picLocks noChangeAspect="1"/>
          </p:cNvPicPr>
          <p:nvPr>
            <p:custDataLst>
              <p:tags r:id="rId4"/>
            </p:custDataLst>
          </p:nvPr>
        </p:nvPicPr>
        <p:blipFill>
          <a:blip r:embed="rId10"/>
          <a:stretch>
            <a:fillRect/>
          </a:stretch>
        </p:blipFill>
        <p:spPr>
          <a:xfrm>
            <a:off x="6186120" y="274638"/>
            <a:ext cx="2702044" cy="2727638"/>
          </a:xfrm>
          <a:prstGeom prst="rect">
            <a:avLst/>
          </a:prstGeom>
        </p:spPr>
      </p:pic>
      <p:sp>
        <p:nvSpPr>
          <p:cNvPr id="10" name="Title 1"/>
          <p:cNvSpPr txBox="1">
            <a:spLocks/>
          </p:cNvSpPr>
          <p:nvPr>
            <p:custDataLst>
              <p:tags r:id="rId5"/>
            </p:custDataLst>
          </p:nvPr>
        </p:nvSpPr>
        <p:spPr>
          <a:xfrm>
            <a:off x="450777" y="340506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CA" sz="4000" dirty="0"/>
              <a:t>La théorie du U</a:t>
            </a:r>
          </a:p>
        </p:txBody>
      </p:sp>
      <p:sp>
        <p:nvSpPr>
          <p:cNvPr id="11" name="Content Placeholder 2"/>
          <p:cNvSpPr txBox="1">
            <a:spLocks/>
          </p:cNvSpPr>
          <p:nvPr>
            <p:custDataLst>
              <p:tags r:id="rId6"/>
            </p:custDataLst>
          </p:nvPr>
        </p:nvSpPr>
        <p:spPr>
          <a:xfrm>
            <a:off x="450777" y="4365822"/>
            <a:ext cx="8075240" cy="19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a:solidFill>
                  <a:srgbClr val="333333"/>
                </a:solidFill>
                <a:latin typeface="Arial" panose="020B0604020202020204" pitchFamily="34" charset="0"/>
              </a:rPr>
              <a:t>La théorie du U postule que la qualité des résultats que nous produisons dans tout type de système social est fonction de la qualité de l’attention ou </a:t>
            </a:r>
            <a:r>
              <a:rPr lang="fr-CA" sz="2400" b="1" dirty="0">
                <a:solidFill>
                  <a:srgbClr val="333333"/>
                </a:solidFill>
                <a:latin typeface="Arial" panose="020B0604020202020204" pitchFamily="34" charset="0"/>
              </a:rPr>
              <a:t>de la conscience avec lesquels agissent les participants dans le système</a:t>
            </a:r>
            <a:r>
              <a:rPr lang="fr-CA" sz="2400" dirty="0">
                <a:solidFill>
                  <a:srgbClr val="333333"/>
                </a:solidFill>
                <a:latin typeface="Arial" panose="020B0604020202020204" pitchFamily="34" charset="0"/>
              </a:rPr>
              <a:t>.  *</a:t>
            </a:r>
          </a:p>
        </p:txBody>
      </p:sp>
    </p:spTree>
    <p:extLst>
      <p:ext uri="{BB962C8B-B14F-4D97-AF65-F5344CB8AC3E}">
        <p14:creationId xmlns:p14="http://schemas.microsoft.com/office/powerpoint/2010/main" val="5426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t="44833"/>
          <a:stretch/>
        </p:blipFill>
        <p:spPr bwMode="auto">
          <a:xfrm>
            <a:off x="4004240" y="58199"/>
            <a:ext cx="5111596" cy="26507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custDataLst>
              <p:tags r:id="rId2"/>
            </p:custDataLst>
          </p:nvPr>
        </p:nvSpPr>
        <p:spPr>
          <a:xfrm>
            <a:off x="251520" y="1100090"/>
            <a:ext cx="8229600" cy="1143000"/>
          </a:xfrm>
        </p:spPr>
        <p:txBody>
          <a:bodyPr>
            <a:normAutofit/>
          </a:bodyPr>
          <a:lstStyle/>
          <a:p>
            <a:r>
              <a:rPr lang="fr-CA" dirty="0"/>
              <a:t>La théorie du U</a:t>
            </a:r>
          </a:p>
        </p:txBody>
      </p:sp>
      <p:sp>
        <p:nvSpPr>
          <p:cNvPr id="7" name="Content Placeholder 6"/>
          <p:cNvSpPr>
            <a:spLocks noGrp="1"/>
          </p:cNvSpPr>
          <p:nvPr>
            <p:ph idx="1"/>
            <p:custDataLst>
              <p:tags r:id="rId3"/>
            </p:custDataLst>
          </p:nvPr>
        </p:nvSpPr>
        <p:spPr>
          <a:xfrm>
            <a:off x="423588" y="2755929"/>
            <a:ext cx="8468892" cy="1871509"/>
          </a:xfrm>
        </p:spPr>
        <p:txBody>
          <a:bodyPr>
            <a:normAutofit fontScale="92500" lnSpcReduction="20000"/>
          </a:bodyPr>
          <a:lstStyle/>
          <a:p>
            <a:r>
              <a:rPr lang="fr-CA" sz="2400" dirty="0"/>
              <a:t>« Incarner le changement de systèmes basé sur la prise de conscience... </a:t>
            </a:r>
          </a:p>
          <a:p>
            <a:r>
              <a:rPr lang="fr-CA" sz="2400" dirty="0"/>
              <a:t>Vous ne pouvez changer un système que si vous transformez la conscience.</a:t>
            </a:r>
          </a:p>
          <a:p>
            <a:r>
              <a:rPr lang="fr-CA" sz="2400" dirty="0"/>
              <a:t>Vous ne pouvez transformer la conscience que lorsque le système se voit et se sent lui-même »			-- Otto </a:t>
            </a:r>
            <a:r>
              <a:rPr lang="fr-CA" sz="2400" dirty="0" err="1"/>
              <a:t>Scharmer</a:t>
            </a:r>
            <a:endParaRPr lang="fr-CA" sz="2400" dirty="0"/>
          </a:p>
        </p:txBody>
      </p:sp>
      <p:sp>
        <p:nvSpPr>
          <p:cNvPr id="2" name="Rectangle 1"/>
          <p:cNvSpPr/>
          <p:nvPr>
            <p:custDataLst>
              <p:tags r:id="rId4"/>
            </p:custDataLst>
          </p:nvPr>
        </p:nvSpPr>
        <p:spPr>
          <a:xfrm>
            <a:off x="754362" y="4726713"/>
            <a:ext cx="7898975" cy="1938992"/>
          </a:xfrm>
          <a:prstGeom prst="rect">
            <a:avLst/>
          </a:prstGeom>
          <a:ln>
            <a:solidFill>
              <a:schemeClr val="tx1"/>
            </a:solidFill>
          </a:ln>
        </p:spPr>
        <p:txBody>
          <a:bodyPr wrap="square">
            <a:spAutoFit/>
          </a:bodyPr>
          <a:lstStyle/>
          <a:p>
            <a:r>
              <a:rPr lang="fr-CA" sz="2000" dirty="0">
                <a:solidFill>
                  <a:srgbClr val="253743"/>
                </a:solidFill>
              </a:rPr>
              <a:t>La Théorie du U utilise le «théâtre de présence sociale», ce qui n’est pas du «théâtre» au sens conventionnel du terme. Elle utilise de simples postures et mouvements corporels pour dissoudre les concepts limitatifs, communiquer directement, accéder à l’intuition et rendre visibles la réalité actuelle et les points de levier plus profonds – souvent invisibles – pour créer un changement profond.</a:t>
            </a:r>
          </a:p>
        </p:txBody>
      </p:sp>
      <p:sp>
        <p:nvSpPr>
          <p:cNvPr id="3" name="Rectangle 2"/>
          <p:cNvSpPr/>
          <p:nvPr>
            <p:custDataLst>
              <p:tags r:id="rId5"/>
            </p:custDataLst>
          </p:nvPr>
        </p:nvSpPr>
        <p:spPr>
          <a:xfrm>
            <a:off x="3923928" y="6549955"/>
            <a:ext cx="3408049" cy="307777"/>
          </a:xfrm>
          <a:prstGeom prst="rect">
            <a:avLst/>
          </a:prstGeom>
        </p:spPr>
        <p:txBody>
          <a:bodyPr wrap="none">
            <a:spAutoFit/>
          </a:bodyPr>
          <a:lstStyle/>
          <a:p>
            <a:pPr algn="ctr"/>
            <a:r>
              <a:rPr lang="fr-CA" sz="1400" dirty="0">
                <a:solidFill>
                  <a:srgbClr val="253743"/>
                </a:solidFill>
                <a:latin typeface="PT Sans"/>
                <a:hlinkClick r:id="rId9"/>
              </a:rPr>
              <a:t>https://www.presencing.org/aboutus/spt</a:t>
            </a:r>
            <a:r>
              <a:rPr lang="fr-CA"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6"/>
          <a:srcRect b="10852"/>
          <a:stretch/>
        </p:blipFill>
        <p:spPr>
          <a:xfrm>
            <a:off x="2067710" y="4194297"/>
            <a:ext cx="5008580" cy="2396244"/>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FR" sz="4000" dirty="0"/>
              <a:t>Élargir le spectre d’impact de nos actions</a:t>
            </a:r>
            <a:endParaRPr lang="fr-CA" sz="4000" dirty="0"/>
          </a:p>
        </p:txBody>
      </p:sp>
      <p:sp>
        <p:nvSpPr>
          <p:cNvPr id="3" name="Content Placeholder 2"/>
          <p:cNvSpPr>
            <a:spLocks noGrp="1"/>
          </p:cNvSpPr>
          <p:nvPr>
            <p:ph idx="1"/>
            <p:custDataLst>
              <p:tags r:id="rId3"/>
            </p:custDataLst>
          </p:nvPr>
        </p:nvSpPr>
        <p:spPr>
          <a:xfrm>
            <a:off x="457200" y="1600200"/>
            <a:ext cx="8229600" cy="2908920"/>
          </a:xfrm>
        </p:spPr>
        <p:txBody>
          <a:bodyPr>
            <a:normAutofit/>
          </a:bodyPr>
          <a:lstStyle/>
          <a:p>
            <a:r>
              <a:rPr lang="fr-CA" dirty="0"/>
              <a:t>Réfléchissez à un problème pour lequel vous aimeriez apporter une solution gagnant-gagnant-gagnant, au bénéfice des membres de votre équipe, de votre organisation et de la communauté élargie.</a:t>
            </a:r>
          </a:p>
        </p:txBody>
      </p:sp>
      <p:pic>
        <p:nvPicPr>
          <p:cNvPr id="6" name="Picture 5">
            <a:extLst>
              <a:ext uri="{FF2B5EF4-FFF2-40B4-BE49-F238E27FC236}">
                <a16:creationId xmlns:a16="http://schemas.microsoft.com/office/drawing/2014/main" id="{A1417EDC-102F-4966-ABD2-9A9634D0E6C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846917" y="5488666"/>
            <a:ext cx="1259632" cy="1274993"/>
          </a:xfrm>
          <a:prstGeom prst="rect">
            <a:avLst/>
          </a:prstGeom>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Réfléchissez aux exercices d’aujourd’hui</a:t>
            </a:r>
          </a:p>
        </p:txBody>
      </p:sp>
      <p:sp>
        <p:nvSpPr>
          <p:cNvPr id="4" name="Slide Number Placeholder 3"/>
          <p:cNvSpPr>
            <a:spLocks noGrp="1"/>
          </p:cNvSpPr>
          <p:nvPr>
            <p:ph type="sldNum" sz="quarter" idx="4294967295"/>
            <p:custDataLst>
              <p:tags r:id="rId2"/>
            </p:custDataLst>
          </p:nvPr>
        </p:nvSpPr>
        <p:spPr/>
        <p:txBody>
          <a:bodyPr/>
          <a:lstStyle/>
          <a:p>
            <a:fld id="{50E449A1-3E28-4EED-877C-2235D0A8D14E}" type="slidenum">
              <a:rPr lang="en-CA" smtClean="0"/>
              <a:pPr/>
              <a:t>16</a:t>
            </a:fld>
            <a:endParaRPr lang="en-CA"/>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custDataLst>
              <p:tags r:id="rId4"/>
            </p:custDataLst>
          </p:nvPr>
        </p:nvPicPr>
        <p:blipFill>
          <a:blip r:embed="rId11">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custDataLst>
              <p:tags r:id="rId5"/>
            </p:custDataLst>
          </p:nvPr>
        </p:nvGrpSpPr>
        <p:grpSpPr>
          <a:xfrm>
            <a:off x="447738" y="2516316"/>
            <a:ext cx="1501011" cy="1749025"/>
            <a:chOff x="7495448" y="1124744"/>
            <a:chExt cx="3006535" cy="3631337"/>
          </a:xfrm>
        </p:grpSpPr>
        <p:pic>
          <p:nvPicPr>
            <p:cNvPr id="33" name="Picture 32"/>
            <p:cNvPicPr>
              <a:picLocks noChangeAspect="1"/>
            </p:cNvPicPr>
            <p:nvPr/>
          </p:nvPicPr>
          <p:blipFill>
            <a:blip r:embed="rId12">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custDataLst>
              <p:tags r:id="rId6"/>
            </p:custDataLst>
          </p:nvPr>
        </p:nvPicPr>
        <p:blipFill rotWithShape="1">
          <a:blip r:embed="rId14">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custDataLst>
              <p:tags r:id="rId7"/>
            </p:custDataLst>
          </p:nvPr>
        </p:nvPicPr>
        <p:blipFill>
          <a:blip r:embed="rId15">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05445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800" dirty="0"/>
              <a:t>Connexion - système de </a:t>
            </a:r>
            <a:r>
              <a:rPr lang="fr-CA" sz="2800" b="1" i="1" dirty="0">
                <a:latin typeface="Bradley Hand ITC" panose="03070402050302030203" pitchFamily="66" charset="0"/>
              </a:rPr>
              <a:t>Jumelage</a:t>
            </a:r>
            <a:endParaRPr lang="fr-CA" sz="2800" dirty="0"/>
          </a:p>
          <a:p>
            <a:pPr>
              <a:spcBef>
                <a:spcPts val="0"/>
              </a:spcBef>
            </a:pPr>
            <a:r>
              <a:rPr lang="fr-CA" sz="2800" dirty="0"/>
              <a:t>Journal de gratitude</a:t>
            </a:r>
          </a:p>
          <a:p>
            <a:pPr>
              <a:spcBef>
                <a:spcPts val="0"/>
              </a:spcBef>
            </a:pPr>
            <a:r>
              <a:rPr lang="fr-FR" sz="2800" dirty="0"/>
              <a:t>Exercez d’aujourd’hui</a:t>
            </a:r>
          </a:p>
          <a:p>
            <a:pPr lvl="1">
              <a:spcBef>
                <a:spcPts val="0"/>
              </a:spcBef>
            </a:pPr>
            <a:r>
              <a:rPr lang="fr-FR" sz="2000" dirty="0"/>
              <a:t>L’être humain est suffisant</a:t>
            </a:r>
          </a:p>
          <a:p>
            <a:pPr lvl="1">
              <a:spcBef>
                <a:spcPts val="0"/>
              </a:spcBef>
            </a:pPr>
            <a:r>
              <a:rPr lang="fr-FR" sz="2000" dirty="0"/>
              <a:t>Présence</a:t>
            </a:r>
          </a:p>
          <a:p>
            <a:pPr lvl="1">
              <a:spcBef>
                <a:spcPts val="0"/>
              </a:spcBef>
            </a:pPr>
            <a:r>
              <a:rPr lang="fr-FR" sz="2000" dirty="0"/>
              <a:t>Manger en pleine conscience </a:t>
            </a:r>
          </a:p>
          <a:p>
            <a:pPr lvl="1">
              <a:spcBef>
                <a:spcPts val="0"/>
              </a:spcBef>
            </a:pPr>
            <a:r>
              <a:rPr lang="fr-FR" sz="2000" dirty="0"/>
              <a:t>Construire des relations gagnant </a:t>
            </a:r>
            <a:r>
              <a:rPr lang="fr-FR" sz="2000" dirty="0" err="1"/>
              <a:t>gagnant</a:t>
            </a:r>
            <a:r>
              <a:rPr lang="fr-FR" sz="2000" dirty="0"/>
              <a:t> </a:t>
            </a:r>
            <a:r>
              <a:rPr lang="fr-FR" sz="2000" dirty="0" err="1"/>
              <a:t>gagnant</a:t>
            </a:r>
            <a:endParaRPr lang="fr-FR" sz="2000" dirty="0"/>
          </a:p>
          <a:p>
            <a:pPr>
              <a:spcBef>
                <a:spcPts val="0"/>
              </a:spcBef>
            </a:pPr>
            <a:r>
              <a:rPr lang="fr-FR" sz="2800" dirty="0"/>
              <a:t>faites votre pratique </a:t>
            </a:r>
            <a:r>
              <a:rPr lang="fr-FR" sz="2800" b="1" dirty="0"/>
              <a:t>jusqu'à 15 minutes </a:t>
            </a:r>
            <a:r>
              <a:rPr lang="fr-FR" sz="2800" dirty="0"/>
              <a:t>et </a:t>
            </a:r>
            <a:br>
              <a:rPr lang="fr-FR" sz="2800" dirty="0"/>
            </a:br>
            <a:r>
              <a:rPr lang="fr-FR" sz="2800" dirty="0"/>
              <a:t>continuez à pratiquer tous les jours de la semaine</a:t>
            </a:r>
            <a:endParaRPr lang="fr-CA" sz="2800" dirty="0"/>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7835009" y="365269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685" y="2944947"/>
            <a:ext cx="848462" cy="871292"/>
          </a:xfrm>
          <a:prstGeom prst="rect">
            <a:avLst/>
          </a:prstGeom>
        </p:spPr>
      </p:pic>
    </p:spTree>
    <p:extLst>
      <p:ext uri="{BB962C8B-B14F-4D97-AF65-F5344CB8AC3E}">
        <p14:creationId xmlns:p14="http://schemas.microsoft.com/office/powerpoint/2010/main" val="8653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1894094" y="5157192"/>
            <a:ext cx="5355954" cy="523220"/>
          </a:xfrm>
          <a:prstGeom prst="rect">
            <a:avLst/>
          </a:prstGeom>
        </p:spPr>
        <p:txBody>
          <a:bodyPr wrap="none">
            <a:spAutoFit/>
          </a:bodyPr>
          <a:lstStyle/>
          <a:p>
            <a:pPr algn="ctr"/>
            <a:r>
              <a:rPr lang="fr-CA" sz="2800" dirty="0">
                <a:solidFill>
                  <a:srgbClr val="000000"/>
                </a:solidFill>
              </a:rPr>
              <a:t>Prenez conscience, soyez heureux/ </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7767DB-B1E4-46E9-838D-96552AC2AD5B}"/>
              </a:ext>
            </a:extLst>
          </p:cNvPr>
          <p:cNvPicPr>
            <a:picLocks noChangeAspect="1"/>
          </p:cNvPicPr>
          <p:nvPr/>
        </p:nvPicPr>
        <p:blipFill>
          <a:blip r:embed="rId3"/>
          <a:stretch>
            <a:fillRect/>
          </a:stretch>
        </p:blipFill>
        <p:spPr>
          <a:xfrm>
            <a:off x="976312" y="1738312"/>
            <a:ext cx="7191375" cy="3381375"/>
          </a:xfrm>
          <a:prstGeom prst="rect">
            <a:avLst/>
          </a:prstGeom>
        </p:spPr>
      </p:pic>
    </p:spTree>
    <p:extLst>
      <p:ext uri="{BB962C8B-B14F-4D97-AF65-F5344CB8AC3E}">
        <p14:creationId xmlns:p14="http://schemas.microsoft.com/office/powerpoint/2010/main" val="31026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custDataLst>
              <p:tags r:id="rId1"/>
            </p:custDataLst>
          </p:nvPr>
        </p:nvSpPr>
        <p:spPr>
          <a:xfrm>
            <a:off x="1371600" y="4581128"/>
            <a:ext cx="6400800" cy="1752600"/>
          </a:xfrm>
        </p:spPr>
        <p:txBody>
          <a:bodyPr>
            <a:normAutofit/>
          </a:bodyPr>
          <a:lstStyle/>
          <a:p>
            <a:pPr marL="0" indent="0" algn="ctr">
              <a:buNone/>
            </a:pPr>
            <a:r>
              <a:rPr lang="fr-CA" dirty="0">
                <a:solidFill>
                  <a:prstClr val="black">
                    <a:tint val="75000"/>
                  </a:prstClr>
                </a:solidFill>
                <a:latin typeface="Calibri"/>
              </a:rPr>
              <a:t>Séance 6 de 8</a:t>
            </a:r>
          </a:p>
          <a:p>
            <a:pPr marL="0" indent="0" algn="ctr">
              <a:buNone/>
              <a:defRPr/>
            </a:pPr>
            <a:r>
              <a:rPr lang="fr-CA" dirty="0">
                <a:solidFill>
                  <a:prstClr val="black">
                    <a:tint val="75000"/>
                  </a:prstClr>
                </a:solidFill>
                <a:latin typeface="Calibri"/>
              </a:rPr>
              <a:t>7 Novembre 2023</a:t>
            </a:r>
          </a:p>
        </p:txBody>
      </p:sp>
      <p:sp>
        <p:nvSpPr>
          <p:cNvPr id="4" name="Title 1">
            <a:extLst>
              <a:ext uri="{FF2B5EF4-FFF2-40B4-BE49-F238E27FC236}">
                <a16:creationId xmlns:a16="http://schemas.microsoft.com/office/drawing/2014/main" id="{42B81353-BEE1-3569-8625-CC089C837662}"/>
              </a:ext>
            </a:extLst>
          </p:cNvPr>
          <p:cNvSpPr txBox="1">
            <a:spLocks/>
          </p:cNvSpPr>
          <p:nvPr/>
        </p:nvSpPr>
        <p:spPr>
          <a:xfrm>
            <a:off x="107504" y="2130425"/>
            <a:ext cx="892899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accent1">
                  <a:lumMod val="75000"/>
                </a:schemeClr>
              </a:solidFill>
            </a:endParaRPr>
          </a:p>
        </p:txBody>
      </p:sp>
      <p:sp>
        <p:nvSpPr>
          <p:cNvPr id="3" name="Title 2">
            <a:extLst>
              <a:ext uri="{FF2B5EF4-FFF2-40B4-BE49-F238E27FC236}">
                <a16:creationId xmlns:a16="http://schemas.microsoft.com/office/drawing/2014/main" id="{A1EA00AC-BD40-DB30-8F59-E90BD02E9B5A}"/>
              </a:ext>
            </a:extLst>
          </p:cNvPr>
          <p:cNvSpPr>
            <a:spLocks noGrp="1"/>
          </p:cNvSpPr>
          <p:nvPr>
            <p:ph type="ctrTitle"/>
          </p:nvPr>
        </p:nvSpPr>
        <p:spPr>
          <a:xfrm>
            <a:off x="107504" y="2825353"/>
            <a:ext cx="8928992" cy="1470025"/>
          </a:xfrm>
        </p:spPr>
        <p:txBody>
          <a:bodyPr>
            <a:noAutofit/>
          </a:bodyPr>
          <a:lstStyle/>
          <a:p>
            <a:r>
              <a:rPr lang="fr-FR" sz="3600" dirty="0">
                <a:solidFill>
                  <a:srgbClr val="4F81BD">
                    <a:lumMod val="75000"/>
                  </a:srgbClr>
                </a:solidFill>
                <a:latin typeface="Calibri"/>
              </a:rPr>
              <a:t>Programme de développement du leadership de changement en pleine-conscience (DLCP)</a:t>
            </a:r>
            <a:endParaRPr lang="en-US" sz="3600" dirty="0"/>
          </a:p>
        </p:txBody>
      </p:sp>
    </p:spTree>
    <p:extLst>
      <p:ext uri="{BB962C8B-B14F-4D97-AF65-F5344CB8AC3E}">
        <p14:creationId xmlns:p14="http://schemas.microsoft.com/office/powerpoint/2010/main" val="9223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d’autocompassion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1"/>
            </p:custDataLst>
          </p:nvPr>
        </p:nvGrpSpPr>
        <p:grpSpPr>
          <a:xfrm>
            <a:off x="5870636" y="538086"/>
            <a:ext cx="1002074" cy="1012198"/>
            <a:chOff x="1691680" y="5343137"/>
            <a:chExt cx="803649" cy="818086"/>
          </a:xfrm>
        </p:grpSpPr>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custDataLst>
              <p:tags r:id="rId2"/>
            </p:custDataLst>
          </p:nvPr>
        </p:nvSpPr>
        <p:spPr>
          <a:xfrm>
            <a:off x="457200" y="274638"/>
            <a:ext cx="6194848" cy="1143000"/>
          </a:xfrm>
        </p:spPr>
        <p:txBody>
          <a:bodyPr>
            <a:noAutofit/>
          </a:bodyPr>
          <a:lstStyle/>
          <a:p>
            <a:pPr lvl="0"/>
            <a:r>
              <a:rPr lang="fr-CA" sz="3600" dirty="0"/>
              <a:t>Compte rendu de la semaine dernière (5)</a:t>
            </a:r>
          </a:p>
        </p:txBody>
      </p:sp>
      <p:pic>
        <p:nvPicPr>
          <p:cNvPr id="2052" name="Picture 4" descr="C:\Users\GonzalA1\AppData\Local\Microsoft\Windows\Temporary Internet Files\Content.IE5\3XXIV14Y\1[1].jpg"/>
          <p:cNvPicPr>
            <a:picLocks noChangeAspect="1" noChangeArrowheads="1"/>
          </p:cNvPicPr>
          <p:nvPr>
            <p:custDataLst>
              <p:tags r:id="rId3"/>
            </p:custDataLst>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5155" y="266999"/>
            <a:ext cx="1950720" cy="188976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a:spLocks noGrp="1"/>
          </p:cNvSpPr>
          <p:nvPr>
            <p:ph idx="1"/>
            <p:custDataLst>
              <p:tags r:id="rId4"/>
            </p:custDataLst>
          </p:nvPr>
        </p:nvSpPr>
        <p:spPr>
          <a:xfrm>
            <a:off x="457200" y="1676632"/>
            <a:ext cx="8229600" cy="4449531"/>
          </a:xfrm>
        </p:spPr>
        <p:txBody>
          <a:bodyPr>
            <a:normAutofit/>
          </a:bodyPr>
          <a:lstStyle/>
          <a:p>
            <a:pPr marL="0" lvl="0" indent="0">
              <a:buNone/>
            </a:pPr>
            <a:r>
              <a:rPr lang="fr-CA" dirty="0"/>
              <a:t>Avez-vous des observations à formuler?</a:t>
            </a:r>
          </a:p>
        </p:txBody>
      </p:sp>
      <p:pic>
        <p:nvPicPr>
          <p:cNvPr id="33" name="Picture 32">
            <a:extLst>
              <a:ext uri="{FF2B5EF4-FFF2-40B4-BE49-F238E27FC236}">
                <a16:creationId xmlns:a16="http://schemas.microsoft.com/office/drawing/2014/main" id="{57C25BD4-D352-448F-B0EE-DAB7897801FA}"/>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rot="2745437">
            <a:off x="1161373" y="2166398"/>
            <a:ext cx="1172680" cy="1209033"/>
          </a:xfrm>
          <a:prstGeom prst="rect">
            <a:avLst/>
          </a:prstGeom>
        </p:spPr>
      </p:pic>
      <p:pic>
        <p:nvPicPr>
          <p:cNvPr id="34" name="Picture 33">
            <a:extLst>
              <a:ext uri="{FF2B5EF4-FFF2-40B4-BE49-F238E27FC236}">
                <a16:creationId xmlns:a16="http://schemas.microsoft.com/office/drawing/2014/main" id="{495665D6-738C-42EA-9D33-CD2D6DE658A2}"/>
              </a:ext>
            </a:extLst>
          </p:cNvPr>
          <p:cNvPicPr>
            <a:picLocks noChangeAspect="1"/>
          </p:cNvPicPr>
          <p:nvPr>
            <p:custDataLst>
              <p:tags r:id="rId6"/>
            </p:custDataLst>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054" y="2268283"/>
            <a:ext cx="1092677" cy="1005263"/>
          </a:xfrm>
          <a:prstGeom prst="rect">
            <a:avLst/>
          </a:prstGeom>
        </p:spPr>
      </p:pic>
      <p:pic>
        <p:nvPicPr>
          <p:cNvPr id="35" name="Picture 34">
            <a:extLst>
              <a:ext uri="{FF2B5EF4-FFF2-40B4-BE49-F238E27FC236}">
                <a16:creationId xmlns:a16="http://schemas.microsoft.com/office/drawing/2014/main" id="{2E1B6891-49A3-4091-9BB8-EFE1CBD01CF0}"/>
              </a:ext>
            </a:extLst>
          </p:cNvPr>
          <p:cNvPicPr>
            <a:picLocks noChangeAspect="1"/>
          </p:cNvPicPr>
          <p:nvPr>
            <p:custDataLst>
              <p:tags r:id="rId7"/>
            </p:custDataLst>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2556" y="2168354"/>
            <a:ext cx="1488592" cy="1205120"/>
          </a:xfrm>
          <a:prstGeom prst="rect">
            <a:avLst/>
          </a:prstGeom>
        </p:spPr>
      </p:pic>
      <p:pic>
        <p:nvPicPr>
          <p:cNvPr id="36" name="Picture 35">
            <a:extLst>
              <a:ext uri="{FF2B5EF4-FFF2-40B4-BE49-F238E27FC236}">
                <a16:creationId xmlns:a16="http://schemas.microsoft.com/office/drawing/2014/main" id="{0E090740-496D-45C3-BEDF-2A6052010565}"/>
              </a:ext>
            </a:extLst>
          </p:cNvPr>
          <p:cNvPicPr>
            <a:picLocks noChangeAspect="1"/>
          </p:cNvPicPr>
          <p:nvPr>
            <p:custDataLst>
              <p:tags r:id="rId8"/>
            </p:custDataLst>
          </p:nvPr>
        </p:nvPicPr>
        <p:blipFill>
          <a:blip r:embed="rId26">
            <a:duotone>
              <a:schemeClr val="bg2">
                <a:shade val="45000"/>
                <a:satMod val="135000"/>
              </a:schemeClr>
              <a:prstClr val="white"/>
            </a:duotone>
          </a:blip>
          <a:stretch>
            <a:fillRect/>
          </a:stretch>
        </p:blipFill>
        <p:spPr>
          <a:xfrm>
            <a:off x="658610" y="5420535"/>
            <a:ext cx="1148379" cy="868879"/>
          </a:xfrm>
          <a:prstGeom prst="rect">
            <a:avLst/>
          </a:prstGeom>
        </p:spPr>
      </p:pic>
      <p:grpSp>
        <p:nvGrpSpPr>
          <p:cNvPr id="37" name="Group 36">
            <a:extLst>
              <a:ext uri="{FF2B5EF4-FFF2-40B4-BE49-F238E27FC236}">
                <a16:creationId xmlns:a16="http://schemas.microsoft.com/office/drawing/2014/main" id="{7844D160-97D1-4F57-BF2E-DC3F284DD0D1}"/>
              </a:ext>
            </a:extLst>
          </p:cNvPr>
          <p:cNvGrpSpPr/>
          <p:nvPr>
            <p:custDataLst>
              <p:tags r:id="rId9"/>
            </p:custDataLst>
          </p:nvPr>
        </p:nvGrpSpPr>
        <p:grpSpPr>
          <a:xfrm>
            <a:off x="656893" y="3842015"/>
            <a:ext cx="1149374" cy="1152628"/>
            <a:chOff x="1115917" y="2424130"/>
            <a:chExt cx="2481406" cy="2481406"/>
          </a:xfrm>
        </p:grpSpPr>
        <p:pic>
          <p:nvPicPr>
            <p:cNvPr id="38" name="Picture 37">
              <a:extLst>
                <a:ext uri="{FF2B5EF4-FFF2-40B4-BE49-F238E27FC236}">
                  <a16:creationId xmlns:a16="http://schemas.microsoft.com/office/drawing/2014/main" id="{FBCF4ABF-9E96-4AD9-A0EF-0F82BBE37CC7}"/>
                </a:ext>
              </a:extLst>
            </p:cNvPr>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48" name="Picture 2" descr="Friends Friendship - Free vector graphic on Pixabay">
              <a:extLst>
                <a:ext uri="{FF2B5EF4-FFF2-40B4-BE49-F238E27FC236}">
                  <a16:creationId xmlns:a16="http://schemas.microsoft.com/office/drawing/2014/main" id="{61D5F4E9-D45E-40BF-8A55-EA022782493D}"/>
                </a:ext>
              </a:extLst>
            </p:cNvPr>
            <p:cNvPicPr>
              <a:picLocks noChangeAspect="1" noChangeArrowheads="1"/>
            </p:cNvPicPr>
            <p:nvPr/>
          </p:nvPicPr>
          <p:blipFill>
            <a:blip r:embed="rId2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54D3960B-86CD-480F-B79C-13B9390B81C0}"/>
              </a:ext>
            </a:extLst>
          </p:cNvPr>
          <p:cNvPicPr>
            <a:picLocks noChangeAspect="1"/>
          </p:cNvPicPr>
          <p:nvPr>
            <p:custDataLst>
              <p:tags r:id="rId10"/>
            </p:custDataLst>
          </p:nvPr>
        </p:nvPicPr>
        <p:blipFill>
          <a:blip r:embed="rId2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9512" y="3946540"/>
            <a:ext cx="1184491" cy="943578"/>
          </a:xfrm>
          <a:prstGeom prst="rect">
            <a:avLst/>
          </a:prstGeom>
        </p:spPr>
      </p:pic>
      <p:pic>
        <p:nvPicPr>
          <p:cNvPr id="50" name="Picture 49">
            <a:extLst>
              <a:ext uri="{FF2B5EF4-FFF2-40B4-BE49-F238E27FC236}">
                <a16:creationId xmlns:a16="http://schemas.microsoft.com/office/drawing/2014/main" id="{4E6659C8-BB3A-4F0B-A097-03BDBA4845F7}"/>
              </a:ext>
            </a:extLst>
          </p:cNvPr>
          <p:cNvPicPr>
            <a:picLocks noChangeAspect="1"/>
          </p:cNvPicPr>
          <p:nvPr>
            <p:custDataLst>
              <p:tags r:id="rId11"/>
            </p:custDataLst>
          </p:nvPr>
        </p:nvPicPr>
        <p:blipFill>
          <a:blip r:embed="rId3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8224" y="3806261"/>
            <a:ext cx="1265256" cy="1224136"/>
          </a:xfrm>
          <a:prstGeom prst="ellipse">
            <a:avLst/>
          </a:prstGeom>
          <a:ln>
            <a:noFill/>
          </a:ln>
          <a:effectLst>
            <a:softEdge rad="63500"/>
          </a:effectLst>
        </p:spPr>
      </p:pic>
      <p:pic>
        <p:nvPicPr>
          <p:cNvPr id="51" name="Picture 6" descr="C:\Users\GonzalA1\AppData\Local\Microsoft\Windows\Temporary Internet Files\Content.IE5\H7G048II\촉촉한피부1[1].jpg">
            <a:extLst>
              <a:ext uri="{FF2B5EF4-FFF2-40B4-BE49-F238E27FC236}">
                <a16:creationId xmlns:a16="http://schemas.microsoft.com/office/drawing/2014/main" id="{43AF8038-8584-4D8B-8E81-704D77331871}"/>
              </a:ext>
            </a:extLst>
          </p:cNvPr>
          <p:cNvPicPr>
            <a:picLocks noChangeAspect="1" noChangeArrowheads="1"/>
          </p:cNvPicPr>
          <p:nvPr>
            <p:custDataLst>
              <p:tags r:id="rId12"/>
            </p:custDataLst>
          </p:nvPr>
        </p:nvPicPr>
        <p:blipFill>
          <a:blip r:embed="rId31">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364973" y="212745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E4D8822-1E03-4A9F-88BA-4C53CFDCC11F}"/>
              </a:ext>
            </a:extLst>
          </p:cNvPr>
          <p:cNvPicPr>
            <a:picLocks noChangeAspect="1"/>
          </p:cNvPicPr>
          <p:nvPr>
            <p:custDataLst>
              <p:tags r:id="rId13"/>
            </p:custDataLst>
          </p:nvPr>
        </p:nvPicPr>
        <p:blipFill>
          <a:blip r:embed="rId32">
            <a:duotone>
              <a:schemeClr val="bg2">
                <a:shade val="45000"/>
                <a:satMod val="135000"/>
              </a:schemeClr>
              <a:prstClr val="white"/>
            </a:duotone>
          </a:blip>
          <a:stretch>
            <a:fillRect/>
          </a:stretch>
        </p:blipFill>
        <p:spPr>
          <a:xfrm flipH="1">
            <a:off x="6371673" y="2436134"/>
            <a:ext cx="1061499" cy="669561"/>
          </a:xfrm>
          <a:prstGeom prst="rect">
            <a:avLst/>
          </a:prstGeom>
        </p:spPr>
      </p:pic>
      <p:pic>
        <p:nvPicPr>
          <p:cNvPr id="53" name="Picture 52">
            <a:extLst>
              <a:ext uri="{FF2B5EF4-FFF2-40B4-BE49-F238E27FC236}">
                <a16:creationId xmlns:a16="http://schemas.microsoft.com/office/drawing/2014/main" id="{29453EF9-A415-48E5-A6F6-91CB5A50D5B5}"/>
              </a:ext>
            </a:extLst>
          </p:cNvPr>
          <p:cNvPicPr>
            <a:picLocks noChangeAspect="1"/>
          </p:cNvPicPr>
          <p:nvPr>
            <p:custDataLst>
              <p:tags r:id="rId14"/>
            </p:custDataLst>
          </p:nvPr>
        </p:nvPicPr>
        <p:blipFill>
          <a:blip r:embed="rId3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8412" y="3809710"/>
            <a:ext cx="1222577" cy="1217238"/>
          </a:xfrm>
          <a:prstGeom prst="rect">
            <a:avLst/>
          </a:prstGeom>
        </p:spPr>
      </p:pic>
      <p:grpSp>
        <p:nvGrpSpPr>
          <p:cNvPr id="54" name="Group 53">
            <a:extLst>
              <a:ext uri="{FF2B5EF4-FFF2-40B4-BE49-F238E27FC236}">
                <a16:creationId xmlns:a16="http://schemas.microsoft.com/office/drawing/2014/main" id="{C3996485-B080-4B49-BC1D-53F7D6134CCF}"/>
              </a:ext>
            </a:extLst>
          </p:cNvPr>
          <p:cNvGrpSpPr/>
          <p:nvPr/>
        </p:nvGrpSpPr>
        <p:grpSpPr>
          <a:xfrm>
            <a:off x="5600035" y="3902338"/>
            <a:ext cx="1422345" cy="1031982"/>
            <a:chOff x="5786974" y="5243827"/>
            <a:chExt cx="1912332" cy="1402658"/>
          </a:xfrm>
        </p:grpSpPr>
        <p:pic>
          <p:nvPicPr>
            <p:cNvPr id="55" name="Picture 2" descr="Hand shake in heart | Free SVG">
              <a:extLst>
                <a:ext uri="{FF2B5EF4-FFF2-40B4-BE49-F238E27FC236}">
                  <a16:creationId xmlns:a16="http://schemas.microsoft.com/office/drawing/2014/main" id="{8C380463-DEDC-4A43-89C3-ADEDDDE83EAE}"/>
                </a:ext>
              </a:extLst>
            </p:cNvPr>
            <p:cNvPicPr>
              <a:picLocks noChangeAspect="1" noChangeArrowheads="1"/>
            </p:cNvPicPr>
            <p:nvPr>
              <p:custDataLst>
                <p:tags r:id="rId17"/>
              </p:custDataLst>
            </p:nvPr>
          </p:nvPicPr>
          <p:blipFill>
            <a:blip r:embed="rId3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914519-C8C9-4C5B-829A-505612B3E916}"/>
                </a:ext>
              </a:extLst>
            </p:cNvPr>
            <p:cNvPicPr>
              <a:picLocks noChangeAspect="1"/>
            </p:cNvPicPr>
            <p:nvPr>
              <p:custDataLst>
                <p:tags r:id="rId18"/>
              </p:custDataLst>
            </p:nvPr>
          </p:nvPicPr>
          <p:blipFill>
            <a:blip r:embed="rId3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57" name="Picture 56">
            <a:extLst>
              <a:ext uri="{FF2B5EF4-FFF2-40B4-BE49-F238E27FC236}">
                <a16:creationId xmlns:a16="http://schemas.microsoft.com/office/drawing/2014/main" id="{5D69F575-35F2-47CA-A6F4-004DC97390D7}"/>
              </a:ext>
            </a:extLst>
          </p:cNvPr>
          <p:cNvPicPr>
            <a:picLocks noChangeAspect="1"/>
          </p:cNvPicPr>
          <p:nvPr>
            <p:custDataLst>
              <p:tags r:id="rId15"/>
            </p:custDataLst>
          </p:nvPr>
        </p:nvPicPr>
        <p:blipFill>
          <a:blip r:embed="rId36">
            <a:clrChange>
              <a:clrFrom>
                <a:srgbClr val="FFFFFF"/>
              </a:clrFrom>
              <a:clrTo>
                <a:srgbClr val="FFFFFF">
                  <a:alpha val="0"/>
                </a:srgbClr>
              </a:clrTo>
            </a:clrChange>
            <a:duotone>
              <a:schemeClr val="bg2">
                <a:shade val="45000"/>
                <a:satMod val="135000"/>
              </a:schemeClr>
              <a:prstClr val="white"/>
            </a:duotone>
          </a:blip>
          <a:stretch>
            <a:fillRect/>
          </a:stretch>
        </p:blipFill>
        <p:spPr>
          <a:xfrm>
            <a:off x="1862299" y="3806261"/>
            <a:ext cx="1392179" cy="2868735"/>
          </a:xfrm>
          <a:prstGeom prst="rect">
            <a:avLst/>
          </a:prstGeom>
        </p:spPr>
      </p:pic>
      <p:grpSp>
        <p:nvGrpSpPr>
          <p:cNvPr id="58" name="Group 57">
            <a:extLst>
              <a:ext uri="{FF2B5EF4-FFF2-40B4-BE49-F238E27FC236}">
                <a16:creationId xmlns:a16="http://schemas.microsoft.com/office/drawing/2014/main" id="{FB452516-925C-42C1-A5F3-0D538A16986A}"/>
              </a:ext>
            </a:extLst>
          </p:cNvPr>
          <p:cNvGrpSpPr/>
          <p:nvPr/>
        </p:nvGrpSpPr>
        <p:grpSpPr>
          <a:xfrm>
            <a:off x="5221148" y="5173037"/>
            <a:ext cx="1675275" cy="1301108"/>
            <a:chOff x="5842728" y="2924639"/>
            <a:chExt cx="1675275" cy="1301108"/>
          </a:xfrm>
        </p:grpSpPr>
        <p:pic>
          <p:nvPicPr>
            <p:cNvPr id="59" name="Picture 58">
              <a:extLst>
                <a:ext uri="{FF2B5EF4-FFF2-40B4-BE49-F238E27FC236}">
                  <a16:creationId xmlns:a16="http://schemas.microsoft.com/office/drawing/2014/main" id="{6E7DFFAC-7AD1-42A4-B8F3-DE55D1C47E80}"/>
                </a:ext>
              </a:extLst>
            </p:cNvPr>
            <p:cNvPicPr>
              <a:picLocks noChangeAspect="1"/>
            </p:cNvPicPr>
            <p:nvPr/>
          </p:nvPicPr>
          <p:blipFill>
            <a:blip r:embed="rId37">
              <a:clrChange>
                <a:clrFrom>
                  <a:srgbClr val="FFFBFB"/>
                </a:clrFrom>
                <a:clrTo>
                  <a:srgbClr val="FFFBF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8">
                      <a14:imgEffect>
                        <a14:artisticPencilGrayscale/>
                      </a14:imgEffect>
                    </a14:imgLayer>
                  </a14:imgProps>
                </a:ext>
              </a:extLst>
            </a:blip>
            <a:stretch>
              <a:fillRect/>
            </a:stretch>
          </p:blipFill>
          <p:spPr>
            <a:xfrm flipH="1">
              <a:off x="6551881" y="2924639"/>
              <a:ext cx="966122" cy="1301108"/>
            </a:xfrm>
            <a:prstGeom prst="rect">
              <a:avLst/>
            </a:prstGeom>
          </p:spPr>
        </p:pic>
        <p:grpSp>
          <p:nvGrpSpPr>
            <p:cNvPr id="60" name="Group 59">
              <a:extLst>
                <a:ext uri="{FF2B5EF4-FFF2-40B4-BE49-F238E27FC236}">
                  <a16:creationId xmlns:a16="http://schemas.microsoft.com/office/drawing/2014/main" id="{7A10F410-5F24-417C-ADFE-A1C39A1257B5}"/>
                </a:ext>
              </a:extLst>
            </p:cNvPr>
            <p:cNvGrpSpPr/>
            <p:nvPr>
              <p:custDataLst>
                <p:tags r:id="rId16"/>
              </p:custDataLst>
            </p:nvPr>
          </p:nvGrpSpPr>
          <p:grpSpPr>
            <a:xfrm>
              <a:off x="5842728" y="3197429"/>
              <a:ext cx="821526" cy="1018611"/>
              <a:chOff x="5520395" y="2750930"/>
              <a:chExt cx="1342242" cy="1436914"/>
            </a:xfrm>
          </p:grpSpPr>
          <p:pic>
            <p:nvPicPr>
              <p:cNvPr id="61" name="Picture 60">
                <a:extLst>
                  <a:ext uri="{FF2B5EF4-FFF2-40B4-BE49-F238E27FC236}">
                    <a16:creationId xmlns:a16="http://schemas.microsoft.com/office/drawing/2014/main" id="{A9107AA9-E407-4C8D-881E-475DB3AA3900}"/>
                  </a:ext>
                </a:extLst>
              </p:cNvPr>
              <p:cNvPicPr>
                <a:picLocks noChangeAspect="1"/>
              </p:cNvPicPr>
              <p:nvPr/>
            </p:nvPicPr>
            <p:blipFill>
              <a:blip r:embed="rId39">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62" name="Picture 61">
                <a:extLst>
                  <a:ext uri="{FF2B5EF4-FFF2-40B4-BE49-F238E27FC236}">
                    <a16:creationId xmlns:a16="http://schemas.microsoft.com/office/drawing/2014/main" id="{CC75CAE2-919B-49A5-AA17-3A021654CD9B}"/>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grpSp>
      <p:grpSp>
        <p:nvGrpSpPr>
          <p:cNvPr id="63" name="Group 62">
            <a:extLst>
              <a:ext uri="{FF2B5EF4-FFF2-40B4-BE49-F238E27FC236}">
                <a16:creationId xmlns:a16="http://schemas.microsoft.com/office/drawing/2014/main" id="{13424E8F-FC89-49FA-BFB3-7D2B3DE5DEB4}"/>
              </a:ext>
            </a:extLst>
          </p:cNvPr>
          <p:cNvGrpSpPr/>
          <p:nvPr/>
        </p:nvGrpSpPr>
        <p:grpSpPr>
          <a:xfrm>
            <a:off x="2269667" y="5149010"/>
            <a:ext cx="2539233" cy="1356110"/>
            <a:chOff x="2891247" y="2900612"/>
            <a:chExt cx="2539233" cy="1356110"/>
          </a:xfrm>
        </p:grpSpPr>
        <p:pic>
          <p:nvPicPr>
            <p:cNvPr id="64" name="Picture 63">
              <a:extLst>
                <a:ext uri="{FF2B5EF4-FFF2-40B4-BE49-F238E27FC236}">
                  <a16:creationId xmlns:a16="http://schemas.microsoft.com/office/drawing/2014/main" id="{C0BB79A3-4878-4E6D-976D-C12936909735}"/>
                </a:ext>
              </a:extLst>
            </p:cNvPr>
            <p:cNvPicPr>
              <a:picLocks noChangeAspect="1"/>
            </p:cNvPicPr>
            <p:nvPr/>
          </p:nvPicPr>
          <p:blipFill>
            <a:blip r:embed="rId41">
              <a:duotone>
                <a:schemeClr val="accent1">
                  <a:shade val="45000"/>
                  <a:satMod val="135000"/>
                </a:schemeClr>
                <a:prstClr val="white"/>
              </a:duotone>
            </a:blip>
            <a:stretch>
              <a:fillRect/>
            </a:stretch>
          </p:blipFill>
          <p:spPr>
            <a:xfrm>
              <a:off x="2891247" y="2900612"/>
              <a:ext cx="351208" cy="1356110"/>
            </a:xfrm>
            <a:prstGeom prst="rect">
              <a:avLst/>
            </a:prstGeom>
          </p:spPr>
        </p:pic>
        <p:pic>
          <p:nvPicPr>
            <p:cNvPr id="65" name="Picture 64">
              <a:extLst>
                <a:ext uri="{FF2B5EF4-FFF2-40B4-BE49-F238E27FC236}">
                  <a16:creationId xmlns:a16="http://schemas.microsoft.com/office/drawing/2014/main" id="{1B46F427-A105-4D52-9D04-F74B5B92A2FA}"/>
                </a:ext>
              </a:extLst>
            </p:cNvPr>
            <p:cNvPicPr>
              <a:picLocks noChangeAspect="1"/>
            </p:cNvPicPr>
            <p:nvPr/>
          </p:nvPicPr>
          <p:blipFill>
            <a:blip r:embed="rId42">
              <a:duotone>
                <a:schemeClr val="accent1">
                  <a:shade val="45000"/>
                  <a:satMod val="135000"/>
                </a:schemeClr>
                <a:prstClr val="white"/>
              </a:duotone>
            </a:blip>
            <a:stretch>
              <a:fillRect/>
            </a:stretch>
          </p:blipFill>
          <p:spPr>
            <a:xfrm>
              <a:off x="3220805" y="3022365"/>
              <a:ext cx="2209675" cy="1005264"/>
            </a:xfrm>
            <a:prstGeom prst="rect">
              <a:avLst/>
            </a:prstGeom>
          </p:spPr>
        </p:pic>
      </p:grpSp>
      <p:grpSp>
        <p:nvGrpSpPr>
          <p:cNvPr id="66" name="Group 65">
            <a:extLst>
              <a:ext uri="{FF2B5EF4-FFF2-40B4-BE49-F238E27FC236}">
                <a16:creationId xmlns:a16="http://schemas.microsoft.com/office/drawing/2014/main" id="{7643925A-4F8F-4C87-8207-D9823DA1F26C}"/>
              </a:ext>
            </a:extLst>
          </p:cNvPr>
          <p:cNvGrpSpPr/>
          <p:nvPr/>
        </p:nvGrpSpPr>
        <p:grpSpPr>
          <a:xfrm>
            <a:off x="7062435" y="5229363"/>
            <a:ext cx="1039286" cy="1097753"/>
            <a:chOff x="6660233" y="980728"/>
            <a:chExt cx="1296144" cy="1224135"/>
          </a:xfrm>
        </p:grpSpPr>
        <p:pic>
          <p:nvPicPr>
            <p:cNvPr id="67" name="Picture 2" descr="Blank stop sign | Free SVG">
              <a:extLst>
                <a:ext uri="{FF2B5EF4-FFF2-40B4-BE49-F238E27FC236}">
                  <a16:creationId xmlns:a16="http://schemas.microsoft.com/office/drawing/2014/main" id="{05BF49E0-4BF4-48A3-A07F-B29A3BFB110B}"/>
                </a:ext>
              </a:extLst>
            </p:cNvPr>
            <p:cNvPicPr>
              <a:picLocks noChangeAspect="1" noChangeArrowheads="1"/>
            </p:cNvPicPr>
            <p:nvPr/>
          </p:nvPicPr>
          <p:blipFill rotWithShape="1">
            <a:blip r:embed="rId43">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E36A19B-A6E3-42A1-A1EA-079676FB5844}"/>
                </a:ext>
              </a:extLst>
            </p:cNvPr>
            <p:cNvSpPr txBox="1"/>
            <p:nvPr/>
          </p:nvSpPr>
          <p:spPr>
            <a:xfrm>
              <a:off x="6671282" y="1383964"/>
              <a:ext cx="1247908" cy="422469"/>
            </a:xfrm>
            <a:prstGeom prst="rect">
              <a:avLst/>
            </a:prstGeom>
            <a:noFill/>
          </p:spPr>
          <p:txBody>
            <a:bodyPr wrap="square">
              <a:spAutoFit/>
            </a:bodyPr>
            <a:lstStyle/>
            <a:p>
              <a:pPr algn="ctr"/>
              <a:r>
                <a:rPr lang="en-CA" sz="2000" dirty="0">
                  <a:solidFill>
                    <a:schemeClr val="bg1"/>
                  </a:solidFill>
                </a:rPr>
                <a:t>ARC-RR</a:t>
              </a:r>
              <a:endParaRPr lang="en-US" sz="2000" dirty="0">
                <a:solidFill>
                  <a:schemeClr val="bg1"/>
                </a:solidFill>
              </a:endParaRPr>
            </a:p>
          </p:txBody>
        </p:sp>
      </p:grpSp>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DB14CE2-753E-4FA9-9097-B65EB8400757}"/>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6053509" y="1606489"/>
            <a:ext cx="4860032" cy="3645024"/>
          </a:xfrm>
          <a:prstGeom prst="rect">
            <a:avLst/>
          </a:prstGeom>
        </p:spPr>
      </p:pic>
      <p:sp>
        <p:nvSpPr>
          <p:cNvPr id="2" name="Title 1"/>
          <p:cNvSpPr>
            <a:spLocks noGrp="1"/>
          </p:cNvSpPr>
          <p:nvPr>
            <p:ph type="title"/>
            <p:custDataLst>
              <p:tags r:id="rId1"/>
            </p:custDataLst>
          </p:nvPr>
        </p:nvSpPr>
        <p:spPr>
          <a:xfrm>
            <a:off x="178992" y="274638"/>
            <a:ext cx="8229600" cy="1143000"/>
          </a:xfrm>
        </p:spPr>
        <p:txBody>
          <a:bodyPr/>
          <a:lstStyle/>
          <a:p>
            <a:r>
              <a:rPr kumimoji="0" lang="fr-CA" sz="3200" b="0" i="0" u="none" strike="noStrike" kern="1200" cap="none" spc="0" normalizeH="0" baseline="0" noProof="0" dirty="0">
                <a:ln>
                  <a:noFill/>
                </a:ln>
                <a:solidFill>
                  <a:prstClr val="black"/>
                </a:solidFill>
                <a:effectLst/>
                <a:uLnTx/>
                <a:uFillTx/>
                <a:latin typeface="Calibri"/>
                <a:ea typeface="+mj-ea"/>
                <a:cs typeface="+mj-cs"/>
              </a:rPr>
              <a:t>Programme – semaine 6</a:t>
            </a:r>
            <a:br>
              <a:rPr kumimoji="0" lang="fr-CA" sz="3200" b="0" i="0" u="none" strike="noStrike" kern="1200" cap="none" spc="0" normalizeH="0" baseline="0" noProof="0" dirty="0">
                <a:ln>
                  <a:noFill/>
                </a:ln>
                <a:solidFill>
                  <a:prstClr val="black"/>
                </a:solidFill>
                <a:effectLst/>
                <a:uLnTx/>
                <a:uFillTx/>
                <a:latin typeface="Calibri"/>
                <a:ea typeface="+mj-ea"/>
                <a:cs typeface="+mj-cs"/>
              </a:rPr>
            </a:br>
            <a:r>
              <a:rPr kumimoji="0" lang="fr-CA" sz="3200" b="0" i="0" u="none" strike="noStrike" kern="1200" cap="none" spc="0" normalizeH="0" baseline="0" noProof="0" dirty="0">
                <a:ln>
                  <a:noFill/>
                </a:ln>
                <a:solidFill>
                  <a:prstClr val="black"/>
                </a:solidFill>
                <a:effectLst/>
                <a:uLnTx/>
                <a:uFillTx/>
                <a:latin typeface="Calibri"/>
                <a:ea typeface="+mj-ea"/>
                <a:cs typeface="+mj-cs"/>
              </a:rPr>
              <a:t>(concentration, compassion, clarté, créativité)</a:t>
            </a:r>
            <a:endParaRPr lang="fr-CA" dirty="0"/>
          </a:p>
        </p:txBody>
      </p:sp>
      <p:sp>
        <p:nvSpPr>
          <p:cNvPr id="3" name="Content Placeholder 2"/>
          <p:cNvSpPr>
            <a:spLocks noGrp="1"/>
          </p:cNvSpPr>
          <p:nvPr>
            <p:ph idx="1"/>
            <p:custDataLst>
              <p:tags r:id="rId2"/>
            </p:custDataLst>
          </p:nvPr>
        </p:nvSpPr>
        <p:spPr>
          <a:xfrm>
            <a:off x="427929" y="1652032"/>
            <a:ext cx="8229600" cy="4931330"/>
          </a:xfrm>
        </p:spPr>
        <p:txBody>
          <a:bodyPr>
            <a:noAutofit/>
          </a:bodyPr>
          <a:lstStyle/>
          <a:p>
            <a:pPr lvl="0">
              <a:spcBef>
                <a:spcPts val="600"/>
              </a:spcBef>
            </a:pPr>
            <a:r>
              <a:rPr lang="fr-CA" sz="2800" dirty="0">
                <a:solidFill>
                  <a:schemeClr val="bg1">
                    <a:lumMod val="50000"/>
                  </a:schemeClr>
                </a:solidFill>
              </a:rPr>
              <a:t>Respiration profonde centrée</a:t>
            </a:r>
          </a:p>
          <a:p>
            <a:pPr lvl="0">
              <a:spcBef>
                <a:spcPts val="600"/>
              </a:spcBef>
            </a:pPr>
            <a:r>
              <a:rPr lang="fr-CA" sz="2800" dirty="0">
                <a:solidFill>
                  <a:schemeClr val="bg1">
                    <a:lumMod val="50000"/>
                  </a:schemeClr>
                </a:solidFill>
              </a:rPr>
              <a:t>Compte rendu de la semaine 5</a:t>
            </a:r>
          </a:p>
          <a:p>
            <a:r>
              <a:rPr lang="fr-CA" sz="2800" dirty="0"/>
              <a:t>L’être humain est suffisant</a:t>
            </a:r>
          </a:p>
          <a:p>
            <a:r>
              <a:rPr lang="fr-CA" sz="2800" dirty="0"/>
              <a:t>Exercice manger en pleine conscience</a:t>
            </a:r>
          </a:p>
          <a:p>
            <a:r>
              <a:rPr lang="fr-CA" sz="2800" dirty="0"/>
              <a:t>Présent – Présence – Présence active</a:t>
            </a:r>
          </a:p>
          <a:p>
            <a:r>
              <a:rPr lang="fr-CA" sz="2800" dirty="0"/>
              <a:t>Exercice gagnant-gagnant-gagnant avec la </a:t>
            </a:r>
            <a:br>
              <a:rPr lang="fr-CA" sz="2800" dirty="0"/>
            </a:br>
            <a:r>
              <a:rPr lang="fr-CA" sz="2800" dirty="0"/>
              <a:t>pleine conscience</a:t>
            </a:r>
          </a:p>
          <a:p>
            <a:r>
              <a:rPr lang="fr-CA" sz="2800" dirty="0"/>
              <a:t>Choses à accomplir cette semaine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66457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323528" y="145165"/>
            <a:ext cx="8820472" cy="6118581"/>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613162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51BCC3-D3E9-48D5-B730-1776ABC3B2AE}"/>
              </a:ext>
            </a:extLst>
          </p:cNvPr>
          <p:cNvPicPr>
            <a:picLocks noChangeAspect="1"/>
          </p:cNvPicPr>
          <p:nvPr/>
        </p:nvPicPr>
        <p:blipFill>
          <a:blip r:embed="rId7"/>
          <a:stretch>
            <a:fillRect/>
          </a:stretch>
        </p:blipFill>
        <p:spPr>
          <a:xfrm>
            <a:off x="5680670" y="5688888"/>
            <a:ext cx="2419978" cy="1081853"/>
          </a:xfrm>
          <a:prstGeom prst="rect">
            <a:avLst/>
          </a:prstGeom>
        </p:spPr>
      </p:pic>
      <p:sp>
        <p:nvSpPr>
          <p:cNvPr id="13" name="TextBox 12">
            <a:extLst>
              <a:ext uri="{FF2B5EF4-FFF2-40B4-BE49-F238E27FC236}">
                <a16:creationId xmlns:a16="http://schemas.microsoft.com/office/drawing/2014/main" id="{B6376C8B-BC80-4AEE-B4BC-97D014A38947}"/>
              </a:ext>
            </a:extLst>
          </p:cNvPr>
          <p:cNvSpPr txBox="1"/>
          <p:nvPr/>
        </p:nvSpPr>
        <p:spPr>
          <a:xfrm>
            <a:off x="1315574" y="6361413"/>
            <a:ext cx="3456384" cy="276999"/>
          </a:xfrm>
          <a:prstGeom prst="rect">
            <a:avLst/>
          </a:prstGeom>
          <a:noFill/>
        </p:spPr>
        <p:txBody>
          <a:bodyPr wrap="square">
            <a:spAutoFit/>
          </a:bodyPr>
          <a:lstStyle/>
          <a:p>
            <a:r>
              <a:rPr lang="fr-CA" sz="1200" dirty="0">
                <a:hlinkClick r:id="rId8"/>
              </a:rPr>
              <a:t>https://www.youtube.com/watch?v=IC3AcItKc3U</a:t>
            </a:r>
            <a:r>
              <a:rPr lang="fr-CA" sz="1200" dirty="0"/>
              <a:t> </a:t>
            </a:r>
            <a:endParaRPr lang="en-US" sz="1200"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8636-C8F2-A35E-A7AC-46B48D89F3B6}"/>
              </a:ext>
            </a:extLst>
          </p:cNvPr>
          <p:cNvSpPr>
            <a:spLocks noGrp="1"/>
          </p:cNvSpPr>
          <p:nvPr>
            <p:ph type="title"/>
          </p:nvPr>
        </p:nvSpPr>
        <p:spPr>
          <a:xfrm>
            <a:off x="457200" y="274638"/>
            <a:ext cx="8507288" cy="1143000"/>
          </a:xfrm>
        </p:spPr>
        <p:txBody>
          <a:bodyPr>
            <a:normAutofit fontScale="90000"/>
          </a:bodyPr>
          <a:lstStyle/>
          <a:p>
            <a:r>
              <a:rPr lang="fr-CA" dirty="0"/>
              <a:t>Quelle est la grandeur d’un nanomètre?</a:t>
            </a:r>
            <a:endParaRPr lang="en-US" dirty="0"/>
          </a:p>
        </p:txBody>
      </p:sp>
      <p:pic>
        <p:nvPicPr>
          <p:cNvPr id="4" name="Online Media 3" title="How Big Is a Nanometer?">
            <a:hlinkClick r:id="" action="ppaction://media"/>
            <a:extLst>
              <a:ext uri="{FF2B5EF4-FFF2-40B4-BE49-F238E27FC236}">
                <a16:creationId xmlns:a16="http://schemas.microsoft.com/office/drawing/2014/main" id="{EF029049-614C-D8C8-A948-858AF9142CDD}"/>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21569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7036</TotalTime>
  <Words>4470</Words>
  <Application>Microsoft Office PowerPoint</Application>
  <PresentationFormat>On-screen Show (4:3)</PresentationFormat>
  <Paragraphs>404</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Bradley Hand ITC</vt:lpstr>
      <vt:lpstr>Calibri</vt:lpstr>
      <vt:lpstr>Century Schoolbook</vt:lpstr>
      <vt:lpstr>Helvetica</vt:lpstr>
      <vt:lpstr>PT Sans</vt:lpstr>
      <vt:lpstr>Roboto</vt:lpstr>
      <vt:lpstr>YouTube Sans</vt:lpstr>
      <vt:lpstr>1_Office Theme</vt:lpstr>
      <vt:lpstr> Bienvenue</vt:lpstr>
      <vt:lpstr>PowerPoint Presentation</vt:lpstr>
      <vt:lpstr>Programme de développement du leadership de changement en pleine-conscience (DLCP)</vt:lpstr>
      <vt:lpstr>Exercice d’autocompassion en pleine conscience – Centrage</vt:lpstr>
      <vt:lpstr>Compte rendu de la semaine dernière (5)</vt:lpstr>
      <vt:lpstr>Programme – semaine 6 (concentration, compassion, clarté, créativité)</vt:lpstr>
      <vt:lpstr>PowerPoint Presentation</vt:lpstr>
      <vt:lpstr>PowerPoint Presentation</vt:lpstr>
      <vt:lpstr>Quelle est la grandeur d’un nanomètre?</vt:lpstr>
      <vt:lpstr>Être humain – parce qu’il suffit d’être</vt:lpstr>
      <vt:lpstr>Exercice - manger en pleine conscience</vt:lpstr>
      <vt:lpstr>Présent</vt:lpstr>
      <vt:lpstr>Présence active  « Presencing » en anglais</vt:lpstr>
      <vt:lpstr>La théorie du U</vt:lpstr>
      <vt:lpstr>Élargir le spectre d’impact de nos actions</vt:lpstr>
      <vt:lpstr>Réfléchissez aux exercices d’aujourd’hui</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537</cp:revision>
  <cp:lastPrinted>2016-05-02T17:15:08Z</cp:lastPrinted>
  <dcterms:created xsi:type="dcterms:W3CDTF">2015-04-14T20:39:51Z</dcterms:created>
  <dcterms:modified xsi:type="dcterms:W3CDTF">2024-11-05T15:01:00Z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