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handoutMasterIdLst>
    <p:handoutMasterId r:id="rId13"/>
  </p:handoutMasterIdLst>
  <p:sldIdLst>
    <p:sldId id="256" r:id="rId2"/>
    <p:sldId id="257" r:id="rId3"/>
    <p:sldId id="258" r:id="rId4"/>
    <p:sldId id="264" r:id="rId5"/>
    <p:sldId id="265" r:id="rId6"/>
    <p:sldId id="259" r:id="rId7"/>
    <p:sldId id="260" r:id="rId8"/>
    <p:sldId id="261" r:id="rId9"/>
    <p:sldId id="262" r:id="rId10"/>
    <p:sldId id="263" r:id="rId1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1F"/>
    <a:srgbClr val="4F0D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52" d="100"/>
          <a:sy n="152" d="100"/>
        </p:scale>
        <p:origin x="206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1A6AACD-1004-EE4A-AB37-69E9B78E6AA4}" type="datetimeFigureOut">
              <a:rPr lang="en-US"/>
              <a:pPr>
                <a:defRPr/>
              </a:pPr>
              <a:t>2/11/2022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FF7ACD7-9C4E-1140-A315-861CDB2CD6A4}" type="slidenum">
              <a:rPr/>
              <a:pPr>
                <a:defRPr/>
              </a:pPr>
              <a:t>‹#›</a:t>
            </a:fld>
            <a:endParaRPr lang="en-US"/>
          </a:p>
        </p:txBody>
      </p:sp>
    </p:spTree>
    <p:extLst>
      <p:ext uri="{BB962C8B-B14F-4D97-AF65-F5344CB8AC3E}">
        <p14:creationId xmlns:p14="http://schemas.microsoft.com/office/powerpoint/2010/main" val="3973662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7B8B9EB-0130-BA4E-BED0-559D328BDBFD}" type="datetimeFigureOut">
              <a:rPr lang="en-US"/>
              <a:pPr>
                <a:defRPr/>
              </a:pPr>
              <a:t>2/11/2022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6BC6EEA-261D-544E-873D-80389CA1E991}" type="slidenum">
              <a:rPr/>
              <a:pPr>
                <a:defRPr/>
              </a:pPr>
              <a:t>‹#›</a:t>
            </a:fld>
            <a:endParaRPr lang="en-US"/>
          </a:p>
        </p:txBody>
      </p:sp>
    </p:spTree>
    <p:extLst>
      <p:ext uri="{BB962C8B-B14F-4D97-AF65-F5344CB8AC3E}">
        <p14:creationId xmlns:p14="http://schemas.microsoft.com/office/powerpoint/2010/main" val="428206230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5</a:t>
            </a:fld>
            <a:endParaRPr lang="en-CA"/>
          </a:p>
        </p:txBody>
      </p:sp>
    </p:spTree>
    <p:extLst>
      <p:ext uri="{BB962C8B-B14F-4D97-AF65-F5344CB8AC3E}">
        <p14:creationId xmlns:p14="http://schemas.microsoft.com/office/powerpoint/2010/main" val="3220499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02-15-1540-PPT-HC-EN-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0817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9B7E2D-3590-504F-A9E3-AC7A4EA1259E}" type="slidenum">
              <a:rPr/>
              <a:pPr>
                <a:defRPr/>
              </a:pPr>
              <a:t>‹#›</a:t>
            </a:fld>
            <a:endParaRPr lang="en-US"/>
          </a:p>
        </p:txBody>
      </p:sp>
      <p:sp>
        <p:nvSpPr>
          <p:cNvPr id="7" name="TextBox 6"/>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8"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81878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9813"/>
            <a:ext cx="2057400" cy="567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4163" y="449813"/>
            <a:ext cx="6192837" cy="567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17F668-5B09-3046-BD55-065934E644F6}" type="slidenum">
              <a:rPr/>
              <a:pPr>
                <a:defRPr/>
              </a:pPr>
              <a:t>‹#›</a:t>
            </a:fld>
            <a:endParaRPr lang="en-US"/>
          </a:p>
        </p:txBody>
      </p:sp>
      <p:sp>
        <p:nvSpPr>
          <p:cNvPr id="7" name="TextBox 6"/>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8"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37610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TextBox 9"/>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294545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2070D5-899D-F34C-B13B-E10395409A4A}" type="slidenum">
              <a:rPr/>
              <a:pPr>
                <a:defRPr/>
              </a:pPr>
              <a:t>‹#›</a:t>
            </a:fld>
            <a:endParaRPr lang="en-US"/>
          </a:p>
        </p:txBody>
      </p:sp>
      <p:sp>
        <p:nvSpPr>
          <p:cNvPr id="7" name="TextBox 6"/>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8"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99976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F1474E9-1593-ED4C-B4F1-72E7E3FF61B1}" type="slidenum">
              <a:rPr/>
              <a:pPr>
                <a:defRPr/>
              </a:pPr>
              <a:t>‹#›</a:t>
            </a:fld>
            <a:endParaRPr lang="en-US"/>
          </a:p>
        </p:txBody>
      </p:sp>
      <p:sp>
        <p:nvSpPr>
          <p:cNvPr id="8" name="TextBox 7"/>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5473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C2EF2-EB39-294A-B5C9-3BBCE65BE39E}" type="slidenum">
              <a:rPr/>
              <a:pPr>
                <a:defRPr/>
              </a:pPr>
              <a:t>‹#›</a:t>
            </a:fld>
            <a:endParaRPr lang="en-US"/>
          </a:p>
        </p:txBody>
      </p:sp>
      <p:sp>
        <p:nvSpPr>
          <p:cNvPr id="10" name="TextBox 9"/>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11"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418386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C737DB3-97FB-3B49-9A34-CC4556C5C1A4}" type="slidenum">
              <a:rPr/>
              <a:pPr>
                <a:defRPr/>
              </a:pPr>
              <a:t>‹#›</a:t>
            </a:fld>
            <a:endParaRPr lang="en-US"/>
          </a:p>
        </p:txBody>
      </p:sp>
      <p:sp>
        <p:nvSpPr>
          <p:cNvPr id="6" name="TextBox 5"/>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7"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45977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022F70E-DDE2-264D-AA44-5937ACB31EFA}" type="slidenum">
              <a:rPr/>
              <a:pPr>
                <a:defRPr/>
              </a:pPr>
              <a:t>‹#›</a:t>
            </a:fld>
            <a:endParaRPr lang="en-US"/>
          </a:p>
        </p:txBody>
      </p:sp>
      <p:sp>
        <p:nvSpPr>
          <p:cNvPr id="5" name="TextBox 4"/>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6"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256851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84"/>
            <a:ext cx="3008313" cy="998516"/>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36584"/>
            <a:ext cx="5111750" cy="56895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986487F-DCF7-6045-8843-2A43B6A0F7B6}" type="slidenum">
              <a:rPr/>
              <a:pPr>
                <a:defRPr/>
              </a:pPr>
              <a:t>‹#›</a:t>
            </a:fld>
            <a:endParaRPr lang="en-US"/>
          </a:p>
        </p:txBody>
      </p:sp>
      <p:sp>
        <p:nvSpPr>
          <p:cNvPr id="8" name="TextBox 7"/>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310488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B7ADA53-3033-8944-8167-FE46E4FBACFF}" type="slidenum">
              <a:rPr/>
              <a:pPr>
                <a:defRPr/>
              </a:pPr>
              <a:t>‹#›</a:t>
            </a:fld>
            <a:endParaRPr lang="en-US"/>
          </a:p>
        </p:txBody>
      </p:sp>
      <p:sp>
        <p:nvSpPr>
          <p:cNvPr id="8" name="TextBox 7"/>
          <p:cNvSpPr txBox="1"/>
          <p:nvPr userDrawn="1"/>
        </p:nvSpPr>
        <p:spPr>
          <a:xfrm>
            <a:off x="0" y="0"/>
            <a:ext cx="9144000" cy="369332"/>
          </a:xfrm>
          <a:prstGeom prst="rect">
            <a:avLst/>
          </a:prstGeom>
          <a:solidFill>
            <a:srgbClr val="99001F"/>
          </a:solidFill>
        </p:spPr>
        <p:txBody>
          <a:bodyPr wrap="square" rtlCol="0">
            <a:spAutoFit/>
          </a:bodyPr>
          <a:lstStyle/>
          <a:p>
            <a:endParaRPr lang="en-US"/>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Tree>
    <p:extLst>
      <p:ext uri="{BB962C8B-B14F-4D97-AF65-F5344CB8AC3E}">
        <p14:creationId xmlns:p14="http://schemas.microsoft.com/office/powerpoint/2010/main" val="1062321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02-15-1540-PPT-HC-EN-Insid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7" name="Title Placeholder 1"/>
          <p:cNvSpPr>
            <a:spLocks noGrp="1"/>
          </p:cNvSpPr>
          <p:nvPr>
            <p:ph type="title"/>
          </p:nvPr>
        </p:nvSpPr>
        <p:spPr bwMode="auto">
          <a:xfrm>
            <a:off x="284163" y="473892"/>
            <a:ext cx="8582025" cy="5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endParaRPr lang="en-US" dirty="0"/>
          </a:p>
        </p:txBody>
      </p:sp>
      <p:sp>
        <p:nvSpPr>
          <p:cNvPr id="1028" name="Text Placeholder 2"/>
          <p:cNvSpPr>
            <a:spLocks noGrp="1"/>
          </p:cNvSpPr>
          <p:nvPr>
            <p:ph type="body" idx="1"/>
          </p:nvPr>
        </p:nvSpPr>
        <p:spPr bwMode="auto">
          <a:xfrm>
            <a:off x="284163" y="1139825"/>
            <a:ext cx="85820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424863" y="6449951"/>
            <a:ext cx="568325" cy="365125"/>
          </a:xfrm>
          <a:prstGeom prst="rect">
            <a:avLst/>
          </a:prstGeom>
        </p:spPr>
        <p:txBody>
          <a:bodyPr vert="horz" lIns="91440" tIns="45720" rIns="91440" bIns="45720" rtlCol="0" anchor="ctr"/>
          <a:lstStyle>
            <a:lvl1pPr algn="l" fontAlgn="auto">
              <a:spcBef>
                <a:spcPts val="0"/>
              </a:spcBef>
              <a:spcAft>
                <a:spcPts val="0"/>
              </a:spcAft>
              <a:defRPr sz="1100" b="0" i="0">
                <a:solidFill>
                  <a:schemeClr val="bg1"/>
                </a:solidFill>
                <a:latin typeface="+mn-lt"/>
                <a:ea typeface="+mn-ea"/>
                <a:cs typeface="+mn-cs"/>
              </a:defRPr>
            </a:lvl1pPr>
          </a:lstStyle>
          <a:p>
            <a:pPr>
              <a:defRPr/>
            </a:pPr>
            <a:fld id="{41744592-566B-0243-B595-EAA4B98E38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2400" b="1" kern="1200">
          <a:solidFill>
            <a:srgbClr val="4F0D1E"/>
          </a:solidFill>
          <a:latin typeface="+mj-lt"/>
          <a:ea typeface="ＭＳ Ｐゴシック" charset="0"/>
          <a:cs typeface="ＭＳ Ｐゴシック" charset="0"/>
        </a:defRPr>
      </a:lvl1pPr>
      <a:lvl2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341" y="2755781"/>
            <a:ext cx="8504237" cy="566985"/>
          </a:xfrm>
        </p:spPr>
        <p:txBody>
          <a:bodyPr rtlCol="0">
            <a:noAutofit/>
          </a:bodyPr>
          <a:lstStyle/>
          <a:p>
            <a:pPr fontAlgn="auto">
              <a:spcAft>
                <a:spcPts val="0"/>
              </a:spcAft>
              <a:defRPr/>
            </a:pPr>
            <a:r>
              <a:rPr lang="en-US" sz="3000" dirty="0" smtClean="0">
                <a:ea typeface="+mj-ea"/>
                <a:cs typeface="Arial"/>
              </a:rPr>
              <a:t>NNHPD New Employee &amp; Student </a:t>
            </a:r>
            <a:br>
              <a:rPr lang="en-US" sz="3000" dirty="0" smtClean="0">
                <a:ea typeface="+mj-ea"/>
                <a:cs typeface="Arial"/>
              </a:rPr>
            </a:br>
            <a:r>
              <a:rPr lang="en-US" sz="3000" dirty="0" smtClean="0">
                <a:ea typeface="+mj-ea"/>
                <a:cs typeface="Arial"/>
              </a:rPr>
              <a:t>Welcome </a:t>
            </a:r>
            <a:r>
              <a:rPr lang="en-US" sz="3000" dirty="0" smtClean="0">
                <a:ea typeface="+mj-ea"/>
                <a:cs typeface="Arial"/>
              </a:rPr>
              <a:t>Kits Guide</a:t>
            </a:r>
            <a:endParaRPr lang="en-US" sz="3000" dirty="0">
              <a:ea typeface="+mj-ea"/>
              <a:cs typeface="Aria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578" y="453006"/>
            <a:ext cx="8582025" cy="463579"/>
          </a:xfrm>
        </p:spPr>
        <p:txBody>
          <a:bodyPr/>
          <a:lstStyle/>
          <a:p>
            <a:r>
              <a:rPr lang="en-US" dirty="0" smtClean="0"/>
              <a:t>Your First 3 Months</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660857" y="497684"/>
            <a:ext cx="2352137" cy="6032421"/>
          </a:xfrm>
          <a:prstGeom prst="rect">
            <a:avLst/>
          </a:prstGeom>
          <a:noFill/>
        </p:spPr>
        <p:txBody>
          <a:bodyPr wrap="square" rtlCol="0">
            <a:spAutoFit/>
          </a:bodyPr>
          <a:lstStyle/>
          <a:p>
            <a:pPr marL="285750" indent="-285750">
              <a:buFont typeface="Arial" panose="020B0604020202020204" pitchFamily="34" charset="0"/>
              <a:buChar char="•"/>
            </a:pPr>
            <a:r>
              <a:rPr lang="en-CA" sz="1600" dirty="0"/>
              <a:t>By this point in time, you will be more familiar with your work environment and the expectations that come with your new </a:t>
            </a:r>
            <a:r>
              <a:rPr lang="en-CA" sz="1600" dirty="0" smtClean="0"/>
              <a:t>position in NNHPD. </a:t>
            </a:r>
            <a:endParaRPr lang="en-CA" sz="1600" dirty="0"/>
          </a:p>
          <a:p>
            <a:pPr marL="285750" indent="-285750">
              <a:buFont typeface="Arial" panose="020B0604020202020204" pitchFamily="34" charset="0"/>
              <a:buChar char="•"/>
            </a:pPr>
            <a:r>
              <a:rPr lang="en-CA" sz="1600" dirty="0" smtClean="0"/>
              <a:t>There </a:t>
            </a:r>
            <a:r>
              <a:rPr lang="en-CA" sz="1600" dirty="0"/>
              <a:t>are a few additional administrative tasks that will need to be finalized after the 3 month </a:t>
            </a:r>
            <a:r>
              <a:rPr lang="en-CA" sz="1600" dirty="0" smtClean="0"/>
              <a:t>mark. </a:t>
            </a:r>
          </a:p>
          <a:p>
            <a:pPr marL="285750" indent="-285750">
              <a:buFont typeface="Arial" panose="020B0604020202020204" pitchFamily="34" charset="0"/>
              <a:buChar char="•"/>
            </a:pPr>
            <a:r>
              <a:rPr lang="en-CA" sz="1600" dirty="0" smtClean="0"/>
              <a:t>Another survey will be available </a:t>
            </a:r>
            <a:r>
              <a:rPr lang="en-CA" sz="1600" dirty="0"/>
              <a:t>to gauge how you are feeling in your new role, as well as how you feel about your experiences in the overall onboarding process. </a:t>
            </a:r>
          </a:p>
          <a:p>
            <a:pPr marL="285750" indent="-285750">
              <a:buFont typeface="Arial" panose="020B0604020202020204" pitchFamily="34" charset="0"/>
              <a:buChar char="•"/>
            </a:pPr>
            <a:endParaRPr lang="en-CA" dirty="0" smtClean="0"/>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58343" y="948464"/>
            <a:ext cx="6602514" cy="5091522"/>
          </a:xfrm>
          <a:prstGeom prst="rect">
            <a:avLst/>
          </a:prstGeom>
        </p:spPr>
      </p:pic>
    </p:spTree>
    <p:extLst>
      <p:ext uri="{BB962C8B-B14F-4D97-AF65-F5344CB8AC3E}">
        <p14:creationId xmlns:p14="http://schemas.microsoft.com/office/powerpoint/2010/main" val="3834851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4163" y="980434"/>
            <a:ext cx="8582025" cy="2563914"/>
          </a:xfrm>
        </p:spPr>
        <p:txBody>
          <a:bodyPr/>
          <a:lstStyle/>
          <a:p>
            <a:r>
              <a:rPr lang="en-US" sz="1600" dirty="0" smtClean="0"/>
              <a:t>The NNHPD New Employee &amp; Student Welcome Kits act as a central hub where the user can click directly on information that will lead them to files to help guide them through the onboarding process.</a:t>
            </a:r>
          </a:p>
          <a:p>
            <a:r>
              <a:rPr lang="en-US" sz="1600" dirty="0" smtClean="0"/>
              <a:t>It was designed for new employees and new students to the NNHPD in Health Canada so that they have one universal document they can use to walk step by step through the many aspects of starting their new role.</a:t>
            </a:r>
          </a:p>
          <a:p>
            <a:r>
              <a:rPr lang="en-US" sz="1600" dirty="0" smtClean="0"/>
              <a:t>The info contained within the kits is structured in a way that will take the user from one resource to another in a chronological sequence spanning their first 3 months as a new public servant in the NNHPD. </a:t>
            </a:r>
          </a:p>
        </p:txBody>
      </p:sp>
      <p:sp>
        <p:nvSpPr>
          <p:cNvPr id="3" name="Title 2"/>
          <p:cNvSpPr>
            <a:spLocks noGrp="1"/>
          </p:cNvSpPr>
          <p:nvPr>
            <p:ph type="title"/>
          </p:nvPr>
        </p:nvSpPr>
        <p:spPr>
          <a:xfrm>
            <a:off x="284163" y="407626"/>
            <a:ext cx="8582025" cy="564333"/>
          </a:xfrm>
        </p:spPr>
        <p:txBody>
          <a:bodyPr/>
          <a:lstStyle/>
          <a:p>
            <a:r>
              <a:rPr lang="en-US" dirty="0" smtClean="0"/>
              <a:t>What is it?</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544" y="3179599"/>
            <a:ext cx="3813468" cy="2948558"/>
          </a:xfrm>
          <a:prstGeom prst="rect">
            <a:avLst/>
          </a:prstGeom>
          <a:ln>
            <a:noFill/>
          </a:ln>
          <a:effectLst>
            <a:softEdge rad="112500"/>
          </a:effectLst>
        </p:spPr>
      </p:pic>
    </p:spTree>
    <p:extLst>
      <p:ext uri="{BB962C8B-B14F-4D97-AF65-F5344CB8AC3E}">
        <p14:creationId xmlns:p14="http://schemas.microsoft.com/office/powerpoint/2010/main" val="459459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4163" y="955266"/>
            <a:ext cx="8582025" cy="5135141"/>
          </a:xfrm>
        </p:spPr>
        <p:txBody>
          <a:bodyPr/>
          <a:lstStyle/>
          <a:p>
            <a:r>
              <a:rPr lang="en-US" sz="1600" dirty="0" smtClean="0"/>
              <a:t>The Placemat contains multiple pages that each represent a different stage of the onboarding process.</a:t>
            </a:r>
          </a:p>
          <a:p>
            <a:r>
              <a:rPr lang="en-US" sz="1600" dirty="0" smtClean="0"/>
              <a:t>Each page has a number of text boxes that are sequentially listed in the order that they should be explored. </a:t>
            </a:r>
          </a:p>
          <a:p>
            <a:pPr marL="400050"/>
            <a:r>
              <a:rPr lang="en-US" sz="1600" dirty="0" smtClean="0"/>
              <a:t>As the Red Arrow indicates on the page, the text boxes can be clicked on directly which will link the user to the page(s) necessary to complete that step of the onboarding process.</a:t>
            </a:r>
          </a:p>
          <a:p>
            <a:pPr marL="57150" indent="0">
              <a:buNone/>
            </a:pPr>
            <a:r>
              <a:rPr lang="en-US" sz="1600" dirty="0" smtClean="0"/>
              <a:t> </a:t>
            </a:r>
          </a:p>
          <a:p>
            <a:pPr marL="400050"/>
            <a:endParaRPr lang="en-US" sz="1600" dirty="0" smtClean="0"/>
          </a:p>
          <a:p>
            <a:pPr marL="400050"/>
            <a:endParaRPr lang="en-US" sz="1600" dirty="0" smtClean="0"/>
          </a:p>
          <a:p>
            <a:pPr marL="400050"/>
            <a:endParaRPr lang="en-US" sz="1600" dirty="0" smtClean="0"/>
          </a:p>
        </p:txBody>
      </p:sp>
      <p:sp>
        <p:nvSpPr>
          <p:cNvPr id="3" name="Title 2"/>
          <p:cNvSpPr>
            <a:spLocks noGrp="1"/>
          </p:cNvSpPr>
          <p:nvPr>
            <p:ph type="title"/>
          </p:nvPr>
        </p:nvSpPr>
        <p:spPr>
          <a:xfrm>
            <a:off x="284163" y="352455"/>
            <a:ext cx="8582025" cy="564333"/>
          </a:xfrm>
        </p:spPr>
        <p:txBody>
          <a:bodyPr/>
          <a:lstStyle/>
          <a:p>
            <a:r>
              <a:rPr lang="en-US" dirty="0" smtClean="0"/>
              <a:t>How does it Work?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8" name="Right Arrow 7"/>
          <p:cNvSpPr/>
          <p:nvPr/>
        </p:nvSpPr>
        <p:spPr>
          <a:xfrm>
            <a:off x="1181642" y="2644189"/>
            <a:ext cx="1471339" cy="1459448"/>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CA" sz="1100" dirty="0">
                <a:ln>
                  <a:noFill/>
                </a:ln>
                <a:solidFill>
                  <a:srgbClr val="FFFFFF"/>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*Click* on the Text Box to go to the Page</a:t>
            </a:r>
            <a:endParaRPr lang="en-CA" sz="1100" dirty="0">
              <a:effectLst/>
              <a:ea typeface="Calibri" panose="020F0502020204030204" pitchFamily="34" charset="0"/>
              <a:cs typeface="Times New Roman" panose="02020603050405020304" pitchFamily="18" charset="0"/>
            </a:endParaRPr>
          </a:p>
        </p:txBody>
      </p:sp>
      <p:sp>
        <p:nvSpPr>
          <p:cNvPr id="9" name="Rectangle 8"/>
          <p:cNvSpPr/>
          <p:nvPr/>
        </p:nvSpPr>
        <p:spPr>
          <a:xfrm>
            <a:off x="3296459" y="3350988"/>
            <a:ext cx="2557431"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STEP 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334333" y="4067216"/>
            <a:ext cx="8481681" cy="923330"/>
          </a:xfrm>
          <a:prstGeom prst="rect">
            <a:avLst/>
          </a:prstGeom>
          <a:noFill/>
        </p:spPr>
        <p:txBody>
          <a:bodyPr wrap="none" lIns="91440" tIns="45720" rIns="91440" bIns="45720">
            <a:spAutoFit/>
          </a:bodyPr>
          <a:lstStyle/>
          <a:p>
            <a:pPr algn="ctr"/>
            <a:r>
              <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*CLICK* On The Text Box</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2" name="Rectangle 11"/>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2"/>
          <a:stretch>
            <a:fillRect/>
          </a:stretch>
        </p:blipFill>
        <p:spPr>
          <a:xfrm>
            <a:off x="2107916" y="5236800"/>
            <a:ext cx="4943031" cy="986383"/>
          </a:xfrm>
          <a:prstGeom prst="rect">
            <a:avLst/>
          </a:prstGeom>
        </p:spPr>
      </p:pic>
      <p:sp>
        <p:nvSpPr>
          <p:cNvPr id="11" name="Down Arrow 10"/>
          <p:cNvSpPr/>
          <p:nvPr/>
        </p:nvSpPr>
        <p:spPr>
          <a:xfrm>
            <a:off x="4520644" y="4869585"/>
            <a:ext cx="276837" cy="371484"/>
          </a:xfrm>
          <a:prstGeom prst="downArrow">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46984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Does it Work?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8" name="Rectangle 7"/>
          <p:cNvSpPr/>
          <p:nvPr/>
        </p:nvSpPr>
        <p:spPr>
          <a:xfrm>
            <a:off x="3296458" y="1808474"/>
            <a:ext cx="2557431"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STEP 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1886856" y="3235459"/>
            <a:ext cx="5955476" cy="923330"/>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NOW LOADING…</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6" name="Rectangle 5"/>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695967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1" y="473892"/>
            <a:ext cx="8582025" cy="564333"/>
          </a:xfrm>
        </p:spPr>
        <p:txBody>
          <a:bodyPr/>
          <a:lstStyle/>
          <a:p>
            <a:r>
              <a:rPr lang="en-US" dirty="0" smtClean="0"/>
              <a:t>How Does it Work?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Content Placeholder 5"/>
          <p:cNvSpPr>
            <a:spLocks noGrp="1"/>
          </p:cNvSpPr>
          <p:nvPr>
            <p:ph idx="1"/>
          </p:nvPr>
        </p:nvSpPr>
        <p:spPr>
          <a:xfrm>
            <a:off x="690236" y="1344725"/>
            <a:ext cx="2557431" cy="923330"/>
          </a:xfrm>
          <a:prstGeom prst="rect">
            <a:avLst/>
          </a:prstGeom>
          <a:noFill/>
        </p:spPr>
        <p:txBody>
          <a:bodyPr wrap="none" lIns="91440" tIns="45720" rIns="91440" bIns="45720">
            <a:spAutoFit/>
          </a:bodyPr>
          <a:lstStyle/>
          <a:p>
            <a:pPr marL="0" indent="0" algn="ctr">
              <a:buNone/>
            </a:pPr>
            <a:r>
              <a:rPr lang="en-US" sz="5400" b="1" dirty="0" smtClean="0">
                <a:ln w="22225">
                  <a:solidFill>
                    <a:schemeClr val="accent2"/>
                  </a:solidFill>
                  <a:prstDash val="solid"/>
                </a:ln>
                <a:solidFill>
                  <a:schemeClr val="accent2">
                    <a:lumMod val="40000"/>
                    <a:lumOff val="60000"/>
                  </a:schemeClr>
                </a:solidFill>
              </a:rPr>
              <a:t>STEP 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178426" y="2366886"/>
            <a:ext cx="4468664" cy="1754326"/>
          </a:xfrm>
          <a:prstGeom prst="rect">
            <a:avLst/>
          </a:prstGeom>
          <a:noFill/>
        </p:spPr>
        <p:txBody>
          <a:bodyPr wrap="square" lIns="91440" tIns="45720" rIns="91440" bIns="45720">
            <a:spAutoFit/>
          </a:bodyPr>
          <a:lstStyle/>
          <a:p>
            <a:pPr algn="ctr"/>
            <a:r>
              <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The </a:t>
            </a: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link has opened!</a:t>
            </a:r>
            <a:endPar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8" name="Right Arrow 7"/>
          <p:cNvSpPr/>
          <p:nvPr/>
        </p:nvSpPr>
        <p:spPr>
          <a:xfrm>
            <a:off x="1514149" y="4121212"/>
            <a:ext cx="1317072" cy="721453"/>
          </a:xfrm>
          <a:prstGeom prst="rightArrow">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3"/>
          <a:stretch>
            <a:fillRect/>
          </a:stretch>
        </p:blipFill>
        <p:spPr>
          <a:xfrm>
            <a:off x="4116328" y="845385"/>
            <a:ext cx="4988614" cy="4450516"/>
          </a:xfrm>
          <a:prstGeom prst="rect">
            <a:avLst/>
          </a:prstGeom>
        </p:spPr>
      </p:pic>
      <p:sp>
        <p:nvSpPr>
          <p:cNvPr id="10" name="Rectangle 9"/>
          <p:cNvSpPr/>
          <p:nvPr/>
        </p:nvSpPr>
        <p:spPr>
          <a:xfrm>
            <a:off x="265736" y="5244495"/>
            <a:ext cx="4055807"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smtClean="0">
                <a:ln/>
                <a:solidFill>
                  <a:srgbClr val="0070C0"/>
                </a:solidFill>
              </a:rPr>
              <a:t>***Some links will only work when connected to VPN*** </a:t>
            </a:r>
            <a:endParaRPr lang="en-US" b="1" dirty="0">
              <a:ln/>
              <a:solidFill>
                <a:srgbClr val="0070C0"/>
              </a:solidFill>
            </a:endParaRPr>
          </a:p>
        </p:txBody>
      </p:sp>
    </p:spTree>
    <p:extLst>
      <p:ext uri="{BB962C8B-B14F-4D97-AF65-F5344CB8AC3E}">
        <p14:creationId xmlns:p14="http://schemas.microsoft.com/office/powerpoint/2010/main" val="370544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882" y="329195"/>
            <a:ext cx="8582025" cy="564333"/>
          </a:xfrm>
        </p:spPr>
        <p:txBody>
          <a:bodyPr/>
          <a:lstStyle/>
          <a:p>
            <a:r>
              <a:rPr lang="en-US" dirty="0" smtClean="0"/>
              <a:t>Before You Begin</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814198" y="566190"/>
            <a:ext cx="2296246" cy="5262979"/>
          </a:xfrm>
          <a:prstGeom prst="rect">
            <a:avLst/>
          </a:prstGeom>
          <a:noFill/>
        </p:spPr>
        <p:txBody>
          <a:bodyPr wrap="square" rtlCol="0">
            <a:spAutoFit/>
          </a:bodyPr>
          <a:lstStyle/>
          <a:p>
            <a:pPr marL="285750" indent="-285750">
              <a:buFont typeface="Arial" panose="020B0604020202020204" pitchFamily="34" charset="0"/>
              <a:buChar char="•"/>
            </a:pPr>
            <a:r>
              <a:rPr lang="en-CA" sz="1600" dirty="0" smtClean="0"/>
              <a:t>These documents and webpages will walk you through the steps necessary to take before you start on your first day in your new role.</a:t>
            </a:r>
          </a:p>
          <a:p>
            <a:pPr marL="285750" indent="-285750">
              <a:buFont typeface="Arial" panose="020B0604020202020204" pitchFamily="34" charset="0"/>
              <a:buChar char="•"/>
            </a:pPr>
            <a:r>
              <a:rPr lang="en-CA" sz="1600" dirty="0" smtClean="0"/>
              <a:t>There are resources for general Health Canada knowledge, as well as remote and onsite working guides. </a:t>
            </a:r>
          </a:p>
          <a:p>
            <a:pPr marL="285750" indent="-285750">
              <a:buFont typeface="Arial" panose="020B0604020202020204" pitchFamily="34" charset="0"/>
              <a:buChar char="•"/>
            </a:pPr>
            <a:r>
              <a:rPr lang="en-CA" sz="1600" dirty="0" smtClean="0"/>
              <a:t>It is also important to note that all public servants </a:t>
            </a:r>
            <a:r>
              <a:rPr lang="en-CA" sz="1600" b="1" dirty="0" smtClean="0"/>
              <a:t>must </a:t>
            </a:r>
            <a:r>
              <a:rPr lang="en-CA" sz="1600" dirty="0" smtClean="0"/>
              <a:t>be vaccinated per the “COVID-19 Vaccination Policy”.</a:t>
            </a:r>
            <a:endParaRPr lang="en-CA" sz="1600" dirty="0"/>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89673" y="939657"/>
            <a:ext cx="6665801" cy="5145074"/>
          </a:xfrm>
          <a:prstGeom prst="rect">
            <a:avLst/>
          </a:prstGeom>
        </p:spPr>
      </p:pic>
    </p:spTree>
    <p:extLst>
      <p:ext uri="{BB962C8B-B14F-4D97-AF65-F5344CB8AC3E}">
        <p14:creationId xmlns:p14="http://schemas.microsoft.com/office/powerpoint/2010/main" val="503720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578" y="427839"/>
            <a:ext cx="8582025" cy="476163"/>
          </a:xfrm>
        </p:spPr>
        <p:txBody>
          <a:bodyPr/>
          <a:lstStyle/>
          <a:p>
            <a:r>
              <a:rPr lang="en-US" dirty="0" smtClean="0"/>
              <a:t>Your First Day</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755476" y="369332"/>
            <a:ext cx="2296246" cy="5755422"/>
          </a:xfrm>
          <a:prstGeom prst="rect">
            <a:avLst/>
          </a:prstGeom>
          <a:noFill/>
        </p:spPr>
        <p:txBody>
          <a:bodyPr wrap="square" rtlCol="0">
            <a:spAutoFit/>
          </a:bodyPr>
          <a:lstStyle/>
          <a:p>
            <a:pPr marL="285750" indent="-285750">
              <a:buFont typeface="Arial" panose="020B0604020202020204" pitchFamily="34" charset="0"/>
              <a:buChar char="•"/>
            </a:pPr>
            <a:r>
              <a:rPr lang="en-CA" sz="1600" dirty="0" smtClean="0"/>
              <a:t>On your first day you will set up your workstation, be introduced to your new team leaders, and learn about the structure of Health Canada and the NNHPD.</a:t>
            </a:r>
          </a:p>
          <a:p>
            <a:pPr marL="285750" indent="-285750">
              <a:buFont typeface="Arial" panose="020B0604020202020204" pitchFamily="34" charset="0"/>
              <a:buChar char="•"/>
            </a:pPr>
            <a:r>
              <a:rPr lang="en-CA" sz="1600" dirty="0" smtClean="0"/>
              <a:t>An Onboarding Checklist is available as well as additional resources on your first day to ensure you have all of the necessary tools to be set up for success. </a:t>
            </a:r>
          </a:p>
          <a:p>
            <a:pPr marL="285750" indent="-285750">
              <a:buFont typeface="Arial" panose="020B0604020202020204" pitchFamily="34" charset="0"/>
              <a:buChar char="•"/>
            </a:pPr>
            <a:r>
              <a:rPr lang="en-CA" sz="1600" dirty="0" smtClean="0"/>
              <a:t>You will also set up your SAP account and learn of the critical importance of time tracking.</a:t>
            </a:r>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55643" y="962509"/>
            <a:ext cx="6760412" cy="5217347"/>
          </a:xfrm>
          <a:prstGeom prst="rect">
            <a:avLst/>
          </a:prstGeom>
        </p:spPr>
      </p:pic>
    </p:spTree>
    <p:extLst>
      <p:ext uri="{BB962C8B-B14F-4D97-AF65-F5344CB8AC3E}">
        <p14:creationId xmlns:p14="http://schemas.microsoft.com/office/powerpoint/2010/main" val="656990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28" y="440691"/>
            <a:ext cx="8582025" cy="421634"/>
          </a:xfrm>
        </p:spPr>
        <p:txBody>
          <a:bodyPr/>
          <a:lstStyle/>
          <a:p>
            <a:r>
              <a:rPr lang="en-US" dirty="0" smtClean="0"/>
              <a:t>Your First Week</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800672" y="859786"/>
            <a:ext cx="2296246" cy="5016758"/>
          </a:xfrm>
          <a:prstGeom prst="rect">
            <a:avLst/>
          </a:prstGeom>
          <a:noFill/>
        </p:spPr>
        <p:txBody>
          <a:bodyPr wrap="square" rtlCol="0">
            <a:spAutoFit/>
          </a:bodyPr>
          <a:lstStyle/>
          <a:p>
            <a:pPr marL="285750" indent="-285750">
              <a:buFont typeface="Arial" panose="020B0604020202020204" pitchFamily="34" charset="0"/>
              <a:buChar char="•"/>
            </a:pPr>
            <a:r>
              <a:rPr lang="en-CA" sz="1600" dirty="0"/>
              <a:t>Your first week in your new position will </a:t>
            </a:r>
            <a:r>
              <a:rPr lang="en-CA" sz="1600" dirty="0" smtClean="0"/>
              <a:t>be filled with learnings and training sessions that will help ease you into your new role with the NNHPD.</a:t>
            </a:r>
          </a:p>
          <a:p>
            <a:pPr marL="285750" indent="-285750">
              <a:buFont typeface="Arial" panose="020B0604020202020204" pitchFamily="34" charset="0"/>
              <a:buChar char="•"/>
            </a:pPr>
            <a:r>
              <a:rPr lang="en-CA" sz="1600" dirty="0" smtClean="0"/>
              <a:t>You will focus on your initial orientation and all of the knowledge you gather from the week will culminate in a brief survey to </a:t>
            </a:r>
            <a:r>
              <a:rPr lang="en-CA" sz="1600" dirty="0"/>
              <a:t>see how you are feeling based on your </a:t>
            </a:r>
            <a:r>
              <a:rPr lang="en-CA" sz="1600" dirty="0" smtClean="0"/>
              <a:t>new experiences.</a:t>
            </a:r>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37631" y="859786"/>
            <a:ext cx="6768797" cy="5225036"/>
          </a:xfrm>
          <a:prstGeom prst="rect">
            <a:avLst/>
          </a:prstGeom>
        </p:spPr>
      </p:pic>
    </p:spTree>
    <p:extLst>
      <p:ext uri="{BB962C8B-B14F-4D97-AF65-F5344CB8AC3E}">
        <p14:creationId xmlns:p14="http://schemas.microsoft.com/office/powerpoint/2010/main" val="2010925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356" y="369332"/>
            <a:ext cx="8582025" cy="497135"/>
          </a:xfrm>
        </p:spPr>
        <p:txBody>
          <a:bodyPr/>
          <a:lstStyle/>
          <a:p>
            <a:r>
              <a:rPr lang="en-US" dirty="0" smtClean="0"/>
              <a:t>Your First Month</a:t>
            </a:r>
            <a:endParaRPr lang="en-US" dirty="0"/>
          </a:p>
        </p:txBody>
      </p:sp>
      <p:sp>
        <p:nvSpPr>
          <p:cNvPr id="4" name="Text Placeholder 3"/>
          <p:cNvSpPr>
            <a:spLocks noGrp="1"/>
          </p:cNvSpPr>
          <p:nvPr>
            <p:ph type="body" sz="quarter" idx="10"/>
          </p:nvPr>
        </p:nvSpPr>
        <p:spPr/>
        <p:txBody>
          <a:bodyPr/>
          <a:lstStyle/>
          <a:p>
            <a:r>
              <a:rPr lang="en-US" dirty="0" smtClean="0"/>
              <a:t>Natural and Non-prescription Health Products Directorate</a:t>
            </a:r>
            <a:endParaRPr lang="en-US" dirty="0"/>
          </a:p>
        </p:txBody>
      </p:sp>
      <p:sp>
        <p:nvSpPr>
          <p:cNvPr id="6" name="TextBox 5"/>
          <p:cNvSpPr txBox="1"/>
          <p:nvPr/>
        </p:nvSpPr>
        <p:spPr>
          <a:xfrm>
            <a:off x="6784587" y="524226"/>
            <a:ext cx="2250356" cy="5632311"/>
          </a:xfrm>
          <a:prstGeom prst="rect">
            <a:avLst/>
          </a:prstGeom>
          <a:noFill/>
        </p:spPr>
        <p:txBody>
          <a:bodyPr wrap="square" rtlCol="0">
            <a:spAutoFit/>
          </a:bodyPr>
          <a:lstStyle/>
          <a:p>
            <a:pPr marL="285750" indent="-285750">
              <a:buFont typeface="Arial" panose="020B0604020202020204" pitchFamily="34" charset="0"/>
              <a:buChar char="•"/>
            </a:pPr>
            <a:r>
              <a:rPr lang="en-CA" dirty="0" smtClean="0"/>
              <a:t>In addition to the orientation process </a:t>
            </a:r>
            <a:r>
              <a:rPr lang="en-CA" dirty="0"/>
              <a:t>of your first week, your first month will include additional supplementary training courses that can be accessed to gain a wealth of knowledge specific to your new role.</a:t>
            </a:r>
          </a:p>
          <a:p>
            <a:pPr marL="285750" indent="-285750">
              <a:buFont typeface="Arial" panose="020B0604020202020204" pitchFamily="34" charset="0"/>
              <a:buChar char="•"/>
            </a:pPr>
            <a:r>
              <a:rPr lang="en-CA" dirty="0" smtClean="0"/>
              <a:t>There are also resources available on pay and benefits, as well as talent  management. </a:t>
            </a:r>
          </a:p>
        </p:txBody>
      </p:sp>
      <p:sp>
        <p:nvSpPr>
          <p:cNvPr id="5" name="Rectangle 4"/>
          <p:cNvSpPr/>
          <p:nvPr/>
        </p:nvSpPr>
        <p:spPr>
          <a:xfrm>
            <a:off x="7050947" y="6550223"/>
            <a:ext cx="2093053" cy="307777"/>
          </a:xfrm>
          <a:prstGeom prst="rect">
            <a:avLst/>
          </a:prstGeom>
          <a:solidFill>
            <a:srgbClr val="99001F"/>
          </a:solidFill>
        </p:spPr>
        <p:txBody>
          <a:bodyPr wrap="square" lIns="91440" tIns="45720" rIns="91440" bIns="45720">
            <a:spAutoFit/>
          </a:bodyPr>
          <a:lstStyle/>
          <a:p>
            <a:pPr algn="ctr"/>
            <a:r>
              <a:rPr lang="en-US" sz="1400" b="1" spc="50" dirty="0" smtClean="0">
                <a:ln w="0"/>
                <a:solidFill>
                  <a:schemeClr val="bg2"/>
                </a:solidFill>
                <a:effectLst>
                  <a:innerShdw blurRad="63500" dist="50800" dir="13500000">
                    <a:srgbClr val="000000">
                      <a:alpha val="50000"/>
                    </a:srgbClr>
                  </a:innerShdw>
                </a:effectLst>
              </a:rPr>
              <a:t>NNHPD Welcome Kit</a:t>
            </a:r>
            <a:endParaRPr lang="en-US" sz="1400" b="1" spc="50" dirty="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50405" y="870142"/>
            <a:ext cx="6734182" cy="5193813"/>
          </a:xfrm>
          <a:prstGeom prst="rect">
            <a:avLst/>
          </a:prstGeom>
        </p:spPr>
      </p:pic>
    </p:spTree>
    <p:extLst>
      <p:ext uri="{BB962C8B-B14F-4D97-AF65-F5344CB8AC3E}">
        <p14:creationId xmlns:p14="http://schemas.microsoft.com/office/powerpoint/2010/main" val="3683113467"/>
      </p:ext>
    </p:extLst>
  </p:cSld>
  <p:clrMapOvr>
    <a:masterClrMapping/>
  </p:clrMapOvr>
  <p:timing>
    <p:tnLst>
      <p:par>
        <p:cTn id="1" dur="indefinite" restart="never" nodeType="tmRoot"/>
      </p:par>
    </p:tnLst>
  </p:timing>
</p:sld>
</file>

<file path=ppt/theme/theme1.xml><?xml version="1.0" encoding="utf-8"?>
<a:theme xmlns:a="http://schemas.openxmlformats.org/drawingml/2006/main" name="HC - SC Engl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HC - SC English</Template>
  <TotalTime>576</TotalTime>
  <Words>693</Words>
  <Application>Microsoft Office PowerPoint</Application>
  <PresentationFormat>On-screen Show (4:3)</PresentationFormat>
  <Paragraphs>58</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ＭＳ Ｐゴシック</vt:lpstr>
      <vt:lpstr>Arial</vt:lpstr>
      <vt:lpstr>Calibri</vt:lpstr>
      <vt:lpstr>Times New Roman</vt:lpstr>
      <vt:lpstr>HC - SC English</vt:lpstr>
      <vt:lpstr>NNHPD New Employee &amp; Student  Welcome Kits Guide</vt:lpstr>
      <vt:lpstr>What is it?</vt:lpstr>
      <vt:lpstr>How does it Work?</vt:lpstr>
      <vt:lpstr>How Does it Work?</vt:lpstr>
      <vt:lpstr>How Does it Work?</vt:lpstr>
      <vt:lpstr>Before You Begin</vt:lpstr>
      <vt:lpstr>Your First Day</vt:lpstr>
      <vt:lpstr>Your First Week</vt:lpstr>
      <vt:lpstr>Your First Month</vt:lpstr>
      <vt:lpstr>Your First 3 Months</vt:lpstr>
    </vt:vector>
  </TitlesOfParts>
  <Company>Health Canada - Santé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Mireille  Charbonneau</dc:creator>
  <cp:lastModifiedBy>Billings, Samuel (HC/SC)</cp:lastModifiedBy>
  <cp:revision>28</cp:revision>
  <cp:lastPrinted>2015-10-30T16:33:26Z</cp:lastPrinted>
  <dcterms:created xsi:type="dcterms:W3CDTF">2015-12-17T17:15:57Z</dcterms:created>
  <dcterms:modified xsi:type="dcterms:W3CDTF">2022-02-11T17:39:50Z</dcterms:modified>
</cp:coreProperties>
</file>