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384" r:id="rId2"/>
    <p:sldId id="4970" r:id="rId3"/>
    <p:sldId id="4981" r:id="rId4"/>
    <p:sldId id="4971" r:id="rId5"/>
    <p:sldId id="4974" r:id="rId6"/>
    <p:sldId id="5159" r:id="rId7"/>
    <p:sldId id="5144" r:id="rId8"/>
    <p:sldId id="5145" r:id="rId9"/>
    <p:sldId id="5146"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7946D-5789-4E92-AD98-7ED4FD9A482A}" v="1" dt="2023-08-08T14:29:5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684" autoAdjust="0"/>
  </p:normalViewPr>
  <p:slideViewPr>
    <p:cSldViewPr snapToGrid="0" snapToObjects="1">
      <p:cViewPr varScale="1">
        <p:scale>
          <a:sx n="109" d="100"/>
          <a:sy n="109" d="100"/>
        </p:scale>
        <p:origin x="678" y="96"/>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30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2623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0487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EEF8-3556-23A6-7071-7A496E7DB7E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a:extLst>
              <a:ext uri="{FF2B5EF4-FFF2-40B4-BE49-F238E27FC236}">
                <a16:creationId xmlns:a16="http://schemas.microsoft.com/office/drawing/2014/main" id="{57D3ADF8-F92F-35BF-76DD-8F30DAF5145F}"/>
              </a:ext>
              <a:ext uri="{C183D7F6-B498-43B3-948B-1728B52AA6E4}">
                <adec:decorative xmlns:adec="http://schemas.microsoft.com/office/drawing/2017/decorative" val="1"/>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a:fillRect/>
          </a:stretch>
        </p:blipFill>
        <p:spPr bwMode="auto">
          <a:xfrm>
            <a:off x="10376746" y="152955"/>
            <a:ext cx="1611023" cy="309145"/>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6.png"/><Relationship Id="rId4" Type="http://schemas.openxmlformats.org/officeDocument/2006/relationships/image" Target="../media/image4.jp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7/7b/WTP_-_Mood_board_activity_guide_EN.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18.png"/><Relationship Id="rId21" Type="http://schemas.openxmlformats.org/officeDocument/2006/relationships/image" Target="../media/image43.jpeg"/><Relationship Id="rId7" Type="http://schemas.openxmlformats.org/officeDocument/2006/relationships/image" Target="../media/image21.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7.png"/><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3.png"/><Relationship Id="rId24" Type="http://schemas.openxmlformats.org/officeDocument/2006/relationships/image" Target="../media/image30.svg"/><Relationship Id="rId5" Type="http://schemas.openxmlformats.org/officeDocument/2006/relationships/image" Target="../media/image19.png"/><Relationship Id="rId15" Type="http://schemas.openxmlformats.org/officeDocument/2006/relationships/image" Target="../media/image37.png"/><Relationship Id="rId23" Type="http://schemas.openxmlformats.org/officeDocument/2006/relationships/image" Target="../media/image29.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36.png"/><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9.png"/><Relationship Id="rId18" Type="http://schemas.openxmlformats.org/officeDocument/2006/relationships/image" Target="../media/image53.jpeg"/><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48.png"/><Relationship Id="rId17" Type="http://schemas.openxmlformats.org/officeDocument/2006/relationships/image" Target="../media/image52.jpeg"/><Relationship Id="rId2" Type="http://schemas.openxmlformats.org/officeDocument/2006/relationships/image" Target="../media/image45.png"/><Relationship Id="rId16" Type="http://schemas.openxmlformats.org/officeDocument/2006/relationships/image" Target="../media/image51.pn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50.png"/><Relationship Id="rId10" Type="http://schemas.openxmlformats.org/officeDocument/2006/relationships/image" Target="../media/image47.png"/><Relationship Id="rId19" Type="http://schemas.openxmlformats.org/officeDocument/2006/relationships/image" Target="../media/image54.jpeg"/><Relationship Id="rId4" Type="http://schemas.openxmlformats.org/officeDocument/2006/relationships/image" Target="../media/image18.png"/><Relationship Id="rId9" Type="http://schemas.openxmlformats.org/officeDocument/2006/relationships/image" Target="../media/image46.jpeg"/><Relationship Id="rId14" Type="http://schemas.openxmlformats.org/officeDocument/2006/relationships/image" Target="../media/image37.png"/><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Guide de l’activité de sélection de la planche de tendances</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Directives pour les gestionnaires du changement</a:t>
            </a: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Septembre 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0" name="Picture 9">
            <a:extLst>
              <a:ext uri="{FF2B5EF4-FFF2-40B4-BE49-F238E27FC236}">
                <a16:creationId xmlns:a16="http://schemas.microsoft.com/office/drawing/2014/main" id="{C0F921F1-5131-9CBD-A61D-B2010BD802E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682" y="422912"/>
            <a:ext cx="2832765" cy="553034"/>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a:xfrm>
            <a:off x="508758" y="439287"/>
            <a:ext cx="11006345" cy="835027"/>
          </a:xfrm>
        </p:spPr>
        <p:txBody>
          <a:bodyPr/>
          <a:lstStyle/>
          <a:p>
            <a:r>
              <a:rPr lang="fr-CA" dirty="0">
                <a:solidFill>
                  <a:schemeClr val="accent5"/>
                </a:solidFill>
                <a:latin typeface="Arial Rounded MT Bold" panose="020F0704030504030204" pitchFamily="34" charset="0"/>
              </a:rPr>
              <a:t>À propos du guide</a:t>
            </a: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159590"/>
            <a:ext cx="11006345" cy="4996240"/>
          </a:xfrm>
          <a:prstGeom prst="rect">
            <a:avLst/>
          </a:prstGeom>
          <a:noFill/>
        </p:spPr>
        <p:txBody>
          <a:bodyPr wrap="square" rtlCol="0">
            <a:spAutoFit/>
          </a:bodyPr>
          <a:lstStyle/>
          <a:p>
            <a:pPr>
              <a:spcAft>
                <a:spcPts val="100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Nous avons préparé ces lignes directrices afin de vous aider à mener cette activité amusante avec tous les employés touchés. Cette activité vise à habiliter les employés et à faire en sorte qu’ils s’approprient le milieu de travail en participant au processus de sélection de la planche de tendances.</a:t>
            </a:r>
          </a:p>
          <a:p>
            <a:pPr>
              <a:spcAft>
                <a:spcPts val="100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Dans le cadre de votre projet PTMdT, l'équipe de conception du projet proposera jusqu'à trois planches de tendances uniques présentant différents éléments de conception (combinaisons de couleurs, finitions, etc.) qui seront soumises au vote des employés dans le cadre d'une activité de mobilisation. L'équipe de conception du projet utilisera la planche de tendances choisie pour orienter la sélection des couleurs pour l'espace. Les éléments présentés dans la planche de tendances ne seront pas exactement les mêmes dans le futur milieu de travail.</a:t>
            </a:r>
          </a:p>
          <a:p>
            <a:pPr>
              <a:spcAft>
                <a:spcPts val="100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Nous avons ajouté les éléments d’inspiration à la conception des projets PTMdT en tant qu'information complémentaire pour votre compréhension. Nous avons également fourni des exemples de planches de tendances pour vous donner une idée de ce que proposera votre équipe de projet de conception.</a:t>
            </a:r>
          </a:p>
          <a:p>
            <a:pPr>
              <a:spcAft>
                <a:spcPts val="100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Cette activité est essentielle pour votre projet car elle façonnera l'aspect et l’ambiance de votre nouveau milieu de travail. En utilisant la méthode de vote de votre choix (MS Outlook, MS Forms, Slido, codes QR, etc.), invitez tous les employés touchés ou vos représentants des employés (en fonction du nombre d'employés et/ou du calendrier du projet) à voter pour leur planche de tendances préféré. Annoncez la planche de tendances choisie à tous les employés et informez-en l'équipe de conception du projet.</a:t>
            </a:r>
          </a:p>
          <a:p>
            <a:pPr>
              <a:spcAft>
                <a:spcPts val="1000"/>
              </a:spcAft>
            </a:pPr>
            <a:r>
              <a:rPr lang="fr-FR" sz="1400" dirty="0">
                <a:latin typeface="Calibri Light" panose="020F0302020204030204" pitchFamily="34" charset="0"/>
                <a:ea typeface="Calibri Light" panose="020F0302020204030204" pitchFamily="34" charset="0"/>
                <a:cs typeface="Calibri Light" panose="020F0302020204030204" pitchFamily="34" charset="0"/>
              </a:rPr>
              <a:t>Vous trouverez dans ce guide : </a:t>
            </a:r>
          </a:p>
          <a:p>
            <a:pPr marL="285750" indent="-285750">
              <a:spcAft>
                <a:spcPts val="1000"/>
              </a:spcAft>
              <a:buFont typeface="Arial" panose="020B0604020202020204" pitchFamily="34" charset="0"/>
              <a:buChar char="•"/>
            </a:pPr>
            <a:r>
              <a:rPr lang="fr-FR" sz="1400" dirty="0">
                <a:latin typeface="Calibri Light" panose="020F0302020204030204" pitchFamily="34" charset="0"/>
                <a:ea typeface="Calibri Light" panose="020F0302020204030204" pitchFamily="34" charset="0"/>
                <a:cs typeface="Calibri Light" panose="020F0302020204030204" pitchFamily="34" charset="0"/>
              </a:rPr>
              <a:t>Feuille de route des activités</a:t>
            </a:r>
          </a:p>
          <a:p>
            <a:pPr marL="285750" indent="-285750">
              <a:spcAft>
                <a:spcPts val="1000"/>
              </a:spcAft>
              <a:buFont typeface="Arial" panose="020B0604020202020204" pitchFamily="34" charset="0"/>
              <a:buChar char="•"/>
            </a:pPr>
            <a:r>
              <a:rPr lang="fr-FR" sz="1400" dirty="0">
                <a:latin typeface="Calibri Light" panose="020F0302020204030204" pitchFamily="34" charset="0"/>
                <a:ea typeface="Calibri Light" panose="020F0302020204030204" pitchFamily="34" charset="0"/>
                <a:cs typeface="Calibri Light" panose="020F0302020204030204" pitchFamily="34" charset="0"/>
              </a:rPr>
              <a:t>Pratiques exemplaires</a:t>
            </a:r>
          </a:p>
          <a:p>
            <a:pPr marL="285750" indent="-285750">
              <a:spcAft>
                <a:spcPts val="1000"/>
              </a:spcAft>
              <a:buFont typeface="Arial" panose="020B0604020202020204" pitchFamily="34" charset="0"/>
              <a:buChar char="•"/>
            </a:pPr>
            <a:r>
              <a:rPr lang="fr-FR" sz="1400" dirty="0">
                <a:latin typeface="Calibri Light" panose="020F0302020204030204" pitchFamily="34" charset="0"/>
                <a:ea typeface="Calibri Light" panose="020F0302020204030204" pitchFamily="34" charset="0"/>
                <a:cs typeface="Calibri Light" panose="020F0302020204030204" pitchFamily="34" charset="0"/>
              </a:rPr>
              <a:t>Inspiration pour le concept</a:t>
            </a:r>
          </a:p>
          <a:p>
            <a:pPr marL="285750" indent="-285750">
              <a:spcAft>
                <a:spcPts val="1000"/>
              </a:spcAft>
              <a:buFont typeface="Arial" panose="020B0604020202020204" pitchFamily="34" charset="0"/>
              <a:buChar char="•"/>
            </a:pPr>
            <a:r>
              <a:rPr lang="fr-FR" sz="1400" dirty="0">
                <a:latin typeface="Calibri Light" panose="020F0302020204030204" pitchFamily="34" charset="0"/>
                <a:ea typeface="Calibri Light" panose="020F0302020204030204" pitchFamily="34" charset="0"/>
                <a:cs typeface="Calibri Light" panose="020F0302020204030204" pitchFamily="34" charset="0"/>
              </a:rPr>
              <a:t>Exemples de planches de tendances</a:t>
            </a: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La version anglaise du document est disponible :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3"/>
              </a:rPr>
              <a:t>version ANG</a:t>
            </a:r>
            <a:endPar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489317"/>
            <a:ext cx="11006345" cy="835027"/>
          </a:xfrm>
        </p:spPr>
        <p:txBody>
          <a:bodyPr/>
          <a:lstStyle/>
          <a:p>
            <a:r>
              <a:rPr lang="fr-CA" dirty="0">
                <a:solidFill>
                  <a:schemeClr val="accent5"/>
                </a:solidFill>
                <a:latin typeface="Arial Rounded MT Bold" panose="020F0704030504030204" pitchFamily="34" charset="0"/>
              </a:rPr>
              <a:t>Feuille de route de l’activité (1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24344"/>
            <a:ext cx="11096340" cy="4580741"/>
          </a:xfrm>
          <a:prstGeom prst="rect">
            <a:avLst/>
          </a:prstGeom>
          <a:noFill/>
        </p:spPr>
        <p:txBody>
          <a:bodyPr wrap="square" rtlCol="0">
            <a:spAutoFit/>
          </a:bodyPr>
          <a:lstStyle/>
          <a:p>
            <a:pPr marL="342900" indent="-342900">
              <a:spcAft>
                <a:spcPts val="1000"/>
              </a:spcAft>
              <a:buFont typeface="+mj-lt"/>
              <a:buAutoNum type="arabicPeriod"/>
            </a:pPr>
            <a:r>
              <a:rPr lang="fr-FR" sz="1500" b="1" dirty="0">
                <a:latin typeface="Calibri Light" panose="020F0302020204030204" pitchFamily="34" charset="0"/>
                <a:ea typeface="Calibri Light" panose="020F0302020204030204" pitchFamily="34" charset="0"/>
                <a:cs typeface="Calibri Light" panose="020F0302020204030204" pitchFamily="34" charset="0"/>
              </a:rPr>
              <a:t>Consultez l'équipe de conception du projet pour déterminer si une telle activité de mobilisation peut être organisée compte tenu du calendrier du projet. Dans l'affirmative, veuillez demander quand vous pouvez vous attendre à recevoir les planches de tendances et quand la planche choisie doit être communiquée.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Dans le cadre de votre projet, vous recevrez trois planches de tendances proposées par l'équipe de conception du projet. Chaque planche de tendances a un thème unique et est composée d'un ensemble différent de couleurs, de finitions, de textures et d'accessoires pour votre nouvel espace de travail.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Travaillez en collaboration avec l'équipe de conception du projet pour donner un nom significatif à chaque planche de tendances si elles ne sont que numérotées.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La planche de tendances choisie orientera l'aspect et l’ambiance de votre nouvel espace de travail.</a:t>
            </a:r>
          </a:p>
          <a:p>
            <a:pPr marL="800100" lvl="1" indent="-342900">
              <a:spcAft>
                <a:spcPts val="1000"/>
              </a:spcAft>
              <a:buFont typeface="+mj-lt"/>
              <a:buAutoNum type="arabicPeriod"/>
            </a:pPr>
            <a:endParaRPr lang="fr-FR" sz="15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a:pPr>
            <a:r>
              <a:rPr lang="fr-FR" sz="1500" b="1" dirty="0">
                <a:latin typeface="Calibri Light" panose="020F0302020204030204" pitchFamily="34" charset="0"/>
                <a:ea typeface="Calibri Light" panose="020F0302020204030204" pitchFamily="34" charset="0"/>
                <a:cs typeface="Calibri Light" panose="020F0302020204030204" pitchFamily="34" charset="0"/>
              </a:rPr>
              <a:t>Passez en revue ce guide et déterminez comment vous allez mener l'activité.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Mettez à jour les informations contenues dans le modèle d'invitation à l'activité de sélection de la planche de tendances </a:t>
            </a:r>
            <a:r>
              <a:rPr lang="fr-FR" sz="15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(tous les éléments surlignés en jaune)</a:t>
            </a:r>
            <a:r>
              <a:rPr lang="fr-FR" sz="1500" i="1" dirty="0">
                <a:latin typeface="Calibri Light" panose="020F0302020204030204" pitchFamily="34" charset="0"/>
                <a:ea typeface="Calibri Light" panose="020F0302020204030204" pitchFamily="34" charset="0"/>
                <a:cs typeface="Calibri Light" panose="020F0302020204030204" pitchFamily="34" charset="0"/>
              </a:rPr>
              <a:t>.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Déterminez l'outil que vous comptez utiliser pour recueillir les votes (MS Outlook, MS Forms, Slido, QR code, etc.).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Consultez les </a:t>
            </a:r>
            <a:r>
              <a:rPr lang="fr-FR" sz="1500" i="1" dirty="0">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pratiques exemplaires</a:t>
            </a:r>
            <a:r>
              <a:rPr lang="fr-FR" sz="1500" i="1" dirty="0">
                <a:latin typeface="Calibri Light" panose="020F0302020204030204" pitchFamily="34" charset="0"/>
                <a:ea typeface="Calibri Light" panose="020F0302020204030204" pitchFamily="34" charset="0"/>
                <a:cs typeface="Calibri Light" panose="020F0302020204030204" pitchFamily="34" charset="0"/>
              </a:rPr>
              <a:t> pour obtenir des conseils et des astuces quant à la manière de mener cette activité.</a:t>
            </a:r>
            <a:endParaRPr lang="en-US" sz="15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6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Feuille de route de l’activité (2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47830" y="1322032"/>
            <a:ext cx="11096340" cy="5365571"/>
          </a:xfrm>
          <a:prstGeom prst="rect">
            <a:avLst/>
          </a:prstGeom>
          <a:noFill/>
        </p:spPr>
        <p:txBody>
          <a:bodyPr wrap="square" rtlCol="0">
            <a:spAutoFit/>
          </a:bodyPr>
          <a:lstStyle/>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Invitez tous les employés touchés ou leurs représentants à participer à l'activité.</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L'invitation doit être envoyée par le parrain exécutif.</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L'activité de vote peut être menée de différentes manières :</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Courriel présentant les planches de tendances virtuelles avec un lien pour voter (MS Outlook, MS Forms, Slido, etc.);</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Activité de vote avec les représentants des employés lors d'une réunion d’un sous-comité;</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Affichage des planches de tendances virtuelles lors d'une réunion ouverte et utilisation de codes QR permettant aux employés de voter sur place.   </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Surveillez la participation et envoyez un rappel si nécessaire.</a:t>
            </a:r>
          </a:p>
          <a:p>
            <a:pPr lvl="1">
              <a:spcAft>
                <a:spcPts val="600"/>
              </a:spcAft>
            </a:pPr>
            <a:endParaRPr lang="fr-FR" sz="1500" i="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Compilez les votes et informez l'équipe de conception du projet quant à la planche de tendances choisie.</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Veillez à informer l'équipe de conception du projet dans les délais impartis. </a:t>
            </a:r>
          </a:p>
          <a:p>
            <a:pPr lvl="1">
              <a:spcAft>
                <a:spcPts val="600"/>
              </a:spcAft>
            </a:pPr>
            <a:endParaRPr lang="fr-FR" sz="15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Annoncer la planche de tendances choisie à tous les employés touchés.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Mettez à jour le modèle « Annonce des résultats du vote de sélection de la planche de tendances » en conséquence </a:t>
            </a:r>
            <a:r>
              <a:rPr lang="fr-FR" sz="15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(tous les éléments surlignés en jaune)</a:t>
            </a:r>
            <a:r>
              <a:rPr lang="fr-FR" sz="1500" i="1" dirty="0">
                <a:latin typeface="Calibri Light" panose="020F0302020204030204" pitchFamily="34" charset="0"/>
                <a:ea typeface="Calibri Light" panose="020F0302020204030204" pitchFamily="34" charset="0"/>
                <a:cs typeface="Calibri Light" panose="020F0302020204030204" pitchFamily="34" charset="0"/>
              </a:rPr>
              <a:t>.</a:t>
            </a:r>
            <a:r>
              <a:rPr lang="en-US" sz="1500" i="1" dirty="0">
                <a:latin typeface="Calibri Light" panose="020F0302020204030204" pitchFamily="34" charset="0"/>
                <a:ea typeface="Calibri Light" panose="020F0302020204030204" pitchFamily="34" charset="0"/>
                <a:cs typeface="Calibri Light" panose="020F0302020204030204" pitchFamily="34" charset="0"/>
              </a:rPr>
              <a:t> </a:t>
            </a:r>
          </a:p>
          <a:p>
            <a:pPr lvl="1">
              <a:spcAft>
                <a:spcPts val="1000"/>
              </a:spcAft>
            </a:pP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93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191-0B5B-46C4-9B91-FEA8592023EA}"/>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Pratiques exemplaires</a:t>
            </a:r>
          </a:p>
        </p:txBody>
      </p:sp>
      <p:sp>
        <p:nvSpPr>
          <p:cNvPr id="3" name="TextBox 2">
            <a:extLst>
              <a:ext uri="{FF2B5EF4-FFF2-40B4-BE49-F238E27FC236}">
                <a16:creationId xmlns:a16="http://schemas.microsoft.com/office/drawing/2014/main" id="{6D8E1D2F-D8D5-4CE7-8503-DF520DECFB03}"/>
              </a:ext>
            </a:extLst>
          </p:cNvPr>
          <p:cNvSpPr txBox="1"/>
          <p:nvPr/>
        </p:nvSpPr>
        <p:spPr>
          <a:xfrm>
            <a:off x="508758" y="1306083"/>
            <a:ext cx="11006345" cy="50475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Selon le nombre d'employés touchés ou la période de temps pour réaliser l'activité, vous pouvez faire appel à des représentants des employés qui voteront en leur nom ou encore réduire le temps imparti pour voter.</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Afin de promouvoir la mobilisation et la participation des employés, la planche de tendances doit être choisie par les employés ou leurs représentants, et non par la direction. Nous vous recommandons d'utiliser votre réseau d'agents du changement.</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Nommez vos planches de tendances plutôt que des numéros afin de mobiliser les employés et de les encourager à participer. Choisissez des noms ou des thèmes auxquels les employés peuvent s'identifier. Soyez prudent dans votre sélection afin d'éviter les préjugés tout en garantissant l'inclusion :</a:t>
            </a:r>
          </a:p>
          <a:p>
            <a:pPr marL="742950" lvl="1"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Valables - nature, saisons, paysages régionaux, mandat de l'organisation, etc.</a:t>
            </a:r>
          </a:p>
          <a:p>
            <a:pPr marL="742950" lvl="1"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Évitez les noms de villes, de montagnes, de rivières, etc. qui ne représentent qu'une seule région du Canada (à moins que vous n'ayez l'intention de mettre en évidence une perspective régionale).</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Demandez à l'équipe de conception du projet des échantillons de couleurs, de tissus et de textures si vous avez l'intention de faire une présentation en personne.</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Pour être représentatif, un taux de participation de 40 % et plus est idéal.</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11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942F92-2FC5-481F-8D8D-5A805BF919D7}"/>
              </a:ext>
            </a:extLst>
          </p:cNvPr>
          <p:cNvSpPr txBox="1"/>
          <p:nvPr/>
        </p:nvSpPr>
        <p:spPr>
          <a:xfrm>
            <a:off x="621641" y="1608987"/>
            <a:ext cx="4436111" cy="3755366"/>
          </a:xfrm>
          <a:prstGeom prst="rect">
            <a:avLst/>
          </a:prstGeom>
          <a:solidFill>
            <a:schemeClr val="bg1">
              <a:alpha val="70000"/>
            </a:schemeClr>
          </a:solidFill>
        </p:spPr>
        <p:txBody>
          <a:bodyPr vert="horz" lIns="91440" tIns="45720" rIns="91440" bIns="45720" rtlCol="0" anchor="t">
            <a:noAutofit/>
          </a:bodyPr>
          <a:lstStyle/>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 programme de transformation du milieu de travail s'inspire des </a:t>
            </a:r>
            <a:r>
              <a:rPr kumimoji="0" lang="fr-FR" sz="1600" b="1" i="0" u="none" strike="noStrike" kern="1200" cap="none" spc="0" normalizeH="0" baseline="0" noProof="0" dirty="0">
                <a:ln>
                  <a:noFill/>
                </a:ln>
                <a:solidFill>
                  <a:schemeClr val="bg2">
                    <a:lumMod val="25000"/>
                  </a:schemeClr>
                </a:solidFill>
                <a:effectLst/>
                <a:uLnTx/>
                <a:uFillTx/>
                <a:latin typeface="+mj-lt"/>
              </a:rPr>
              <a:t>paysages naturels du Canada</a:t>
            </a:r>
            <a:r>
              <a:rPr kumimoji="0" lang="fr-FR" sz="1600" b="0" i="0" u="none" strike="noStrike" kern="1200" cap="none" spc="0" normalizeH="0" baseline="0" noProof="0" dirty="0">
                <a:ln>
                  <a:noFill/>
                </a:ln>
                <a:solidFill>
                  <a:schemeClr val="bg2">
                    <a:lumMod val="25000"/>
                  </a:schemeClr>
                </a:solidFill>
                <a:effectLst/>
                <a:uLnTx/>
                <a:uFillTx/>
                <a:latin typeface="+mj-lt"/>
              </a:rPr>
              <a:t>.</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 monde naturel est rempli de couleurs qui attirent l'attention, qui se fondent magnifiquement dans le décor et qui créent des spectacles extraordinaires. </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Les milieux de travail aménagés dans le cadre de ce programme s'efforceront de mettre en valeur la beauté de notre pays et l'inspiration qu'il procure en mettant en évidence les couleurs étonnantes que l’on retrouve dans la nature.</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Les concepts intégreront des images de paysages canadiens, des couleurs et des matériaux naturels et mettront délibérément l'accent sur la prise en compte d'éléments de conception autochtones.</a:t>
            </a:r>
            <a:endParaRPr kumimoji="0" lang="en-US" sz="1600" b="0" i="0" u="none" strike="noStrike" kern="1200" cap="none" spc="0" normalizeH="0" baseline="0" noProof="0" dirty="0">
              <a:ln>
                <a:noFill/>
              </a:ln>
              <a:solidFill>
                <a:schemeClr val="bg2">
                  <a:lumMod val="25000"/>
                </a:schemeClr>
              </a:solidFill>
              <a:effectLst/>
              <a:uLnTx/>
              <a:uFillTx/>
              <a:latin typeface="+mj-lt"/>
            </a:endParaRPr>
          </a:p>
        </p:txBody>
      </p:sp>
      <p:grpSp>
        <p:nvGrpSpPr>
          <p:cNvPr id="4" name="Group 3">
            <a:extLst>
              <a:ext uri="{FF2B5EF4-FFF2-40B4-BE49-F238E27FC236}">
                <a16:creationId xmlns:a16="http://schemas.microsoft.com/office/drawing/2014/main" id="{877FC8EE-1B12-FFCF-24B0-FBC4AD22F837}"/>
              </a:ext>
            </a:extLst>
          </p:cNvPr>
          <p:cNvGrpSpPr/>
          <p:nvPr/>
        </p:nvGrpSpPr>
        <p:grpSpPr>
          <a:xfrm>
            <a:off x="5985597" y="485198"/>
            <a:ext cx="5453699" cy="1797377"/>
            <a:chOff x="5694344" y="291755"/>
            <a:chExt cx="5453699" cy="1797377"/>
          </a:xfrm>
        </p:grpSpPr>
        <p:pic>
          <p:nvPicPr>
            <p:cNvPr id="8" name="Picture 7" descr="A body of water with mountains in the back&#10;&#10;Description automatically generated with medium confidence">
              <a:extLst>
                <a:ext uri="{FF2B5EF4-FFF2-40B4-BE49-F238E27FC236}">
                  <a16:creationId xmlns:a16="http://schemas.microsoft.com/office/drawing/2014/main" id="{9EC75BA1-AFA8-49AF-A999-7E7868022CB6}"/>
                </a:ext>
              </a:extLst>
            </p:cNvPr>
            <p:cNvPicPr/>
            <p:nvPr/>
          </p:nvPicPr>
          <p:blipFill rotWithShape="1">
            <a:blip r:embed="rId2" cstate="screen">
              <a:extLst>
                <a:ext uri="{28A0092B-C50C-407E-A947-70E740481C1C}">
                  <a14:useLocalDpi xmlns:a14="http://schemas.microsoft.com/office/drawing/2010/main" val="0"/>
                </a:ext>
              </a:extLst>
            </a:blip>
            <a:srcRect b="-2"/>
            <a:stretch/>
          </p:blipFill>
          <p:spPr bwMode="auto">
            <a:xfrm>
              <a:off x="9412420" y="351141"/>
              <a:ext cx="1735623" cy="1666013"/>
            </a:xfrm>
            <a:prstGeom prst="ellipse">
              <a:avLst/>
            </a:prstGeom>
            <a:noFill/>
            <a:ln>
              <a:solidFill>
                <a:schemeClr val="bg2">
                  <a:lumMod val="90000"/>
                </a:schemeClr>
              </a:solidFill>
            </a:ln>
          </p:spPr>
        </p:pic>
        <p:pic>
          <p:nvPicPr>
            <p:cNvPr id="12" name="Picture 11">
              <a:extLst>
                <a:ext uri="{FF2B5EF4-FFF2-40B4-BE49-F238E27FC236}">
                  <a16:creationId xmlns:a16="http://schemas.microsoft.com/office/drawing/2014/main" id="{45D03375-19E5-4D4C-A069-8245FB75C22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694344" y="291755"/>
              <a:ext cx="3227070" cy="1797377"/>
            </a:xfrm>
            <a:prstGeom prst="rect">
              <a:avLst/>
            </a:prstGeom>
            <a:ln>
              <a:solidFill>
                <a:srgbClr val="E0DBD6"/>
              </a:solidFill>
            </a:ln>
            <a:effectLst>
              <a:outerShdw blurRad="50800" dist="38100" dir="2700000" algn="tl" rotWithShape="0">
                <a:prstClr val="black">
                  <a:alpha val="40000"/>
                </a:prstClr>
              </a:outerShdw>
            </a:effectLst>
          </p:spPr>
        </p:pic>
      </p:grpSp>
      <p:grpSp>
        <p:nvGrpSpPr>
          <p:cNvPr id="5" name="Group 4">
            <a:extLst>
              <a:ext uri="{FF2B5EF4-FFF2-40B4-BE49-F238E27FC236}">
                <a16:creationId xmlns:a16="http://schemas.microsoft.com/office/drawing/2014/main" id="{8EE0EADE-6FF0-603C-714A-56B40A42B0D8}"/>
              </a:ext>
            </a:extLst>
          </p:cNvPr>
          <p:cNvGrpSpPr/>
          <p:nvPr/>
        </p:nvGrpSpPr>
        <p:grpSpPr>
          <a:xfrm>
            <a:off x="5985598" y="2476018"/>
            <a:ext cx="5453698" cy="1809470"/>
            <a:chOff x="5694345" y="2282575"/>
            <a:chExt cx="5453698" cy="1809470"/>
          </a:xfrm>
        </p:grpSpPr>
        <p:pic>
          <p:nvPicPr>
            <p:cNvPr id="7" name="Picture 6" descr="A river with rocks and trees&#10;&#10;Description automatically generated with low confidence">
              <a:extLst>
                <a:ext uri="{FF2B5EF4-FFF2-40B4-BE49-F238E27FC236}">
                  <a16:creationId xmlns:a16="http://schemas.microsoft.com/office/drawing/2014/main" id="{49A82347-9532-40F0-80F0-363A10F597E8}"/>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9412420" y="2354303"/>
              <a:ext cx="1735623" cy="1666013"/>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solidFill>
                <a:schemeClr val="bg2">
                  <a:lumMod val="90000"/>
                </a:schemeClr>
              </a:solidFill>
            </a:ln>
          </p:spPr>
        </p:pic>
        <p:pic>
          <p:nvPicPr>
            <p:cNvPr id="13" name="Picture 12">
              <a:extLst>
                <a:ext uri="{FF2B5EF4-FFF2-40B4-BE49-F238E27FC236}">
                  <a16:creationId xmlns:a16="http://schemas.microsoft.com/office/drawing/2014/main" id="{71CFD017-116E-4EC3-A4A1-73345C80827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5694345" y="2282575"/>
              <a:ext cx="3227070" cy="1809470"/>
            </a:xfrm>
            <a:prstGeom prst="rect">
              <a:avLst/>
            </a:prstGeom>
            <a:ln>
              <a:solidFill>
                <a:srgbClr val="E0DBD6"/>
              </a:solidFill>
            </a:ln>
            <a:effectLst>
              <a:outerShdw blurRad="50800" dist="38100" dir="2700000" algn="tl" rotWithShape="0">
                <a:prstClr val="black">
                  <a:alpha val="40000"/>
                </a:prstClr>
              </a:outerShdw>
            </a:effectLst>
          </p:spPr>
        </p:pic>
      </p:grpSp>
      <p:grpSp>
        <p:nvGrpSpPr>
          <p:cNvPr id="9" name="Group 8">
            <a:extLst>
              <a:ext uri="{FF2B5EF4-FFF2-40B4-BE49-F238E27FC236}">
                <a16:creationId xmlns:a16="http://schemas.microsoft.com/office/drawing/2014/main" id="{1D34BBDA-DBBD-8D44-375A-32B1A691EC0D}"/>
              </a:ext>
            </a:extLst>
          </p:cNvPr>
          <p:cNvGrpSpPr/>
          <p:nvPr/>
        </p:nvGrpSpPr>
        <p:grpSpPr>
          <a:xfrm>
            <a:off x="5979769" y="4524251"/>
            <a:ext cx="5459527" cy="1807957"/>
            <a:chOff x="5688516" y="4330808"/>
            <a:chExt cx="5459527" cy="1807957"/>
          </a:xfrm>
        </p:grpSpPr>
        <p:pic>
          <p:nvPicPr>
            <p:cNvPr id="6" name="Picture 5" descr="A grassy area with a mountain in the background&#10;&#10;Description automatically generated with low confidence">
              <a:extLst>
                <a:ext uri="{FF2B5EF4-FFF2-40B4-BE49-F238E27FC236}">
                  <a16:creationId xmlns:a16="http://schemas.microsoft.com/office/drawing/2014/main" id="{0C82B79B-3C0C-45F0-A02C-DA488CD841AF}"/>
                </a:ext>
              </a:extLst>
            </p:cNvPr>
            <p:cNvPicPr/>
            <p:nvPr/>
          </p:nvPicPr>
          <p:blipFill rotWithShape="1">
            <a:blip r:embed="rId6" cstate="screen">
              <a:alphaModFix/>
              <a:extLst>
                <a:ext uri="{28A0092B-C50C-407E-A947-70E740481C1C}">
                  <a14:useLocalDpi xmlns:a14="http://schemas.microsoft.com/office/drawing/2010/main" val="0"/>
                </a:ext>
              </a:extLst>
            </a:blip>
            <a:srcRect/>
            <a:stretch/>
          </p:blipFill>
          <p:spPr bwMode="auto">
            <a:xfrm>
              <a:off x="9412420" y="4404417"/>
              <a:ext cx="1735623" cy="1666013"/>
            </a:xfrm>
            <a:prstGeom prst="ellipse">
              <a:avLst/>
            </a:prstGeom>
            <a:noFill/>
            <a:ln>
              <a:solidFill>
                <a:schemeClr val="bg2">
                  <a:lumMod val="90000"/>
                </a:schemeClr>
              </a:solidFill>
            </a:ln>
          </p:spPr>
        </p:pic>
        <p:pic>
          <p:nvPicPr>
            <p:cNvPr id="14" name="Picture 13">
              <a:extLst>
                <a:ext uri="{FF2B5EF4-FFF2-40B4-BE49-F238E27FC236}">
                  <a16:creationId xmlns:a16="http://schemas.microsoft.com/office/drawing/2014/main" id="{D2BCAA82-8B8B-402D-AA94-D562317A6E43}"/>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5688516" y="4330808"/>
              <a:ext cx="3238728" cy="1807957"/>
            </a:xfrm>
            <a:prstGeom prst="rect">
              <a:avLst/>
            </a:prstGeom>
            <a:ln>
              <a:solidFill>
                <a:srgbClr val="E0DBD6"/>
              </a:solidFill>
            </a:ln>
            <a:effectLst>
              <a:outerShdw blurRad="50800" dist="38100" dir="2700000" algn="tl" rotWithShape="0">
                <a:prstClr val="black">
                  <a:alpha val="40000"/>
                </a:prstClr>
              </a:outerShdw>
            </a:effectLst>
          </p:spPr>
        </p:pic>
      </p:grpSp>
      <p:sp>
        <p:nvSpPr>
          <p:cNvPr id="3" name="Text Placeholder 3">
            <a:extLst>
              <a:ext uri="{FF2B5EF4-FFF2-40B4-BE49-F238E27FC236}">
                <a16:creationId xmlns:a16="http://schemas.microsoft.com/office/drawing/2014/main" id="{35FF63A9-6FDA-B849-EE90-96C0293BB99E}"/>
              </a:ext>
            </a:extLst>
          </p:cNvPr>
          <p:cNvSpPr txBox="1">
            <a:spLocks/>
          </p:cNvSpPr>
          <p:nvPr/>
        </p:nvSpPr>
        <p:spPr>
          <a:xfrm>
            <a:off x="603494" y="705644"/>
            <a:ext cx="4751677" cy="479804"/>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89341">
              <a:lnSpc>
                <a:spcPct val="100000"/>
              </a:lnSpc>
              <a:spcBef>
                <a:spcPts val="316"/>
              </a:spcBef>
              <a:defRPr/>
            </a:pPr>
            <a:r>
              <a:rPr lang="fr-CA" sz="2800" dirty="0">
                <a:solidFill>
                  <a:schemeClr val="accent5"/>
                </a:solidFill>
                <a:latin typeface="Arial Rounded MT Bold" panose="020F0704030504030204" pitchFamily="34" charset="0"/>
              </a:rPr>
              <a:t>Inspiration pour le concept</a:t>
            </a:r>
          </a:p>
        </p:txBody>
      </p:sp>
      <p:sp>
        <p:nvSpPr>
          <p:cNvPr id="11" name="TextBox 10">
            <a:extLst>
              <a:ext uri="{FF2B5EF4-FFF2-40B4-BE49-F238E27FC236}">
                <a16:creationId xmlns:a16="http://schemas.microsoft.com/office/drawing/2014/main" id="{B6D3FD83-C0AA-148D-0ED0-B51B83CB00F0}"/>
              </a:ext>
            </a:extLst>
          </p:cNvPr>
          <p:cNvSpPr txBox="1"/>
          <p:nvPr/>
        </p:nvSpPr>
        <p:spPr>
          <a:xfrm>
            <a:off x="473348" y="5663719"/>
            <a:ext cx="4751677" cy="830997"/>
          </a:xfrm>
          <a:prstGeom prst="rect">
            <a:avLst/>
          </a:prstGeom>
          <a:noFill/>
        </p:spPr>
        <p:txBody>
          <a:bodyPr wrap="square">
            <a:spAutoFit/>
          </a:bodyPr>
          <a:lstStyle/>
          <a:p>
            <a:pPr algn="ctr"/>
            <a:r>
              <a:rPr lang="fr-FR" sz="1600" dirty="0">
                <a:highlight>
                  <a:srgbClr val="FFFF00"/>
                </a:highlight>
              </a:rPr>
              <a:t>EXEMPLES DE PLANCHES DE TENDANCES SEULEMENT- UTILISEZ LES PLANCHES DE TENDANCES FOURNIES PAR L'ÉQUIPE DE CONCEPTION DE VOTRE PROJET</a:t>
            </a:r>
            <a:r>
              <a:rPr lang="fr-CA" sz="1600" dirty="0">
                <a:highlight>
                  <a:srgbClr val="FFFF00"/>
                </a:highlight>
              </a:rPr>
              <a:t> </a:t>
            </a:r>
            <a:endParaRPr lang="en-CA" sz="1600" dirty="0">
              <a:solidFill>
                <a:schemeClr val="tx1"/>
              </a:solidFill>
              <a:highlight>
                <a:srgbClr val="FFFF00"/>
              </a:highlight>
            </a:endParaRPr>
          </a:p>
        </p:txBody>
      </p:sp>
    </p:spTree>
    <p:extLst>
      <p:ext uri="{BB962C8B-B14F-4D97-AF65-F5344CB8AC3E}">
        <p14:creationId xmlns:p14="http://schemas.microsoft.com/office/powerpoint/2010/main" val="1035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94268" y="317128"/>
            <a:ext cx="10777352" cy="821991"/>
          </a:xfrm>
        </p:spPr>
        <p:txBody>
          <a:bodyPr anchor="ctr">
            <a:normAutofit/>
          </a:bodyPr>
          <a:lstStyle/>
          <a:p>
            <a:r>
              <a:rPr lang="fr-CA" sz="2800" dirty="0">
                <a:solidFill>
                  <a:schemeClr val="accent5"/>
                </a:solidFill>
                <a:latin typeface="Arial Rounded MT Bold" panose="020F0704030504030204" pitchFamily="34" charset="0"/>
              </a:rPr>
              <a:t>Planche de tendances 1   </a:t>
            </a:r>
          </a:p>
        </p:txBody>
      </p:sp>
      <p:sp>
        <p:nvSpPr>
          <p:cNvPr id="10" name="Content Placeholder 2">
            <a:extLst>
              <a:ext uri="{FF2B5EF4-FFF2-40B4-BE49-F238E27FC236}">
                <a16:creationId xmlns:a16="http://schemas.microsoft.com/office/drawing/2014/main" id="{6393A0DB-A898-46FD-B5FC-2D17089F7A67}"/>
              </a:ext>
            </a:extLst>
          </p:cNvPr>
          <p:cNvSpPr txBox="1">
            <a:spLocks/>
          </p:cNvSpPr>
          <p:nvPr/>
        </p:nvSpPr>
        <p:spPr>
          <a:xfrm>
            <a:off x="394268" y="2347977"/>
            <a:ext cx="7136204" cy="1999622"/>
          </a:xfrm>
          <a:prstGeom prst="rect">
            <a:avLst/>
          </a:prstGeom>
        </p:spPr>
        <p:txBody>
          <a:bodyPr vert="horz" lIns="0" tIns="0" rIns="0" bIns="0" rtlCol="0">
            <a:normAutofit/>
          </a:bodyPr>
          <a:lst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8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24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20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750"/>
              </a:spcBef>
              <a:spcAft>
                <a:spcPct val="0"/>
              </a:spcAft>
              <a:buClrTx/>
              <a:buSzPct val="100000"/>
              <a:buFont typeface="Wingdings 2" panose="05020102010507070707" pitchFamily="18" charset="2"/>
              <a:buNone/>
              <a:tabLst/>
              <a:defRPr/>
            </a:pPr>
            <a:endParaRPr kumimoji="0" lang="fr-CA" sz="1800" b="0" i="0" u="none" strike="noStrike" kern="1200" cap="none" spc="0" normalizeH="0" baseline="0" dirty="0">
              <a:ln>
                <a:noFill/>
              </a:ln>
              <a:solidFill>
                <a:srgbClr val="636466"/>
              </a:solidFill>
              <a:effectLst/>
              <a:uLnTx/>
              <a:uFillTx/>
              <a:latin typeface="Arial"/>
              <a:ea typeface="+mn-ea"/>
              <a:cs typeface="+mn-cs"/>
            </a:endParaRPr>
          </a:p>
        </p:txBody>
      </p:sp>
      <p:pic>
        <p:nvPicPr>
          <p:cNvPr id="3" name="Picture 2">
            <a:extLst>
              <a:ext uri="{FF2B5EF4-FFF2-40B4-BE49-F238E27FC236}">
                <a16:creationId xmlns:a16="http://schemas.microsoft.com/office/drawing/2014/main" id="{D03CAF67-B8B2-2D35-D36E-FFAC880DD26F}"/>
              </a:ext>
            </a:extLst>
          </p:cNvPr>
          <p:cNvPicPr>
            <a:picLocks noChangeAspect="1"/>
          </p:cNvPicPr>
          <p:nvPr/>
        </p:nvPicPr>
        <p:blipFill>
          <a:blip r:embed="rId2"/>
          <a:stretch>
            <a:fillRect/>
          </a:stretch>
        </p:blipFill>
        <p:spPr>
          <a:xfrm>
            <a:off x="4409880" y="1600625"/>
            <a:ext cx="523875" cy="1656829"/>
          </a:xfrm>
          <a:prstGeom prst="rect">
            <a:avLst/>
          </a:prstGeom>
        </p:spPr>
      </p:pic>
      <p:sp>
        <p:nvSpPr>
          <p:cNvPr id="5" name="TextBox 4">
            <a:extLst>
              <a:ext uri="{FF2B5EF4-FFF2-40B4-BE49-F238E27FC236}">
                <a16:creationId xmlns:a16="http://schemas.microsoft.com/office/drawing/2014/main" id="{F5665692-9516-D350-8B89-8E11D78FA888}"/>
              </a:ext>
            </a:extLst>
          </p:cNvPr>
          <p:cNvSpPr txBox="1"/>
          <p:nvPr/>
        </p:nvSpPr>
        <p:spPr>
          <a:xfrm>
            <a:off x="3126747" y="3268771"/>
            <a:ext cx="1708014"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Palette de couleurs</a:t>
            </a:r>
          </a:p>
        </p:txBody>
      </p:sp>
      <p:sp>
        <p:nvSpPr>
          <p:cNvPr id="7" name="TextBox 6">
            <a:extLst>
              <a:ext uri="{FF2B5EF4-FFF2-40B4-BE49-F238E27FC236}">
                <a16:creationId xmlns:a16="http://schemas.microsoft.com/office/drawing/2014/main" id="{08BBC14D-CDC1-49C4-3294-F155037022B6}"/>
              </a:ext>
            </a:extLst>
          </p:cNvPr>
          <p:cNvSpPr txBox="1"/>
          <p:nvPr/>
        </p:nvSpPr>
        <p:spPr>
          <a:xfrm>
            <a:off x="7229347" y="3275431"/>
            <a:ext cx="22782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Concept artistique et éléments muraux</a:t>
            </a:r>
          </a:p>
        </p:txBody>
      </p:sp>
      <p:sp>
        <p:nvSpPr>
          <p:cNvPr id="9" name="TextBox 8">
            <a:extLst>
              <a:ext uri="{FF2B5EF4-FFF2-40B4-BE49-F238E27FC236}">
                <a16:creationId xmlns:a16="http://schemas.microsoft.com/office/drawing/2014/main" id="{16F1370C-3CA9-6992-D298-0C023FD26AA0}"/>
              </a:ext>
            </a:extLst>
          </p:cNvPr>
          <p:cNvSpPr txBox="1"/>
          <p:nvPr/>
        </p:nvSpPr>
        <p:spPr>
          <a:xfrm>
            <a:off x="7875223" y="6000568"/>
            <a:ext cx="2959687"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Éléments acoustiques</a:t>
            </a:r>
          </a:p>
        </p:txBody>
      </p:sp>
      <p:sp>
        <p:nvSpPr>
          <p:cNvPr id="13" name="TextBox 12">
            <a:extLst>
              <a:ext uri="{FF2B5EF4-FFF2-40B4-BE49-F238E27FC236}">
                <a16:creationId xmlns:a16="http://schemas.microsoft.com/office/drawing/2014/main" id="{308B57A3-56E8-5BE3-990D-BEA2852A1281}"/>
              </a:ext>
            </a:extLst>
          </p:cNvPr>
          <p:cNvSpPr txBox="1"/>
          <p:nvPr/>
        </p:nvSpPr>
        <p:spPr>
          <a:xfrm>
            <a:off x="3000097" y="5917242"/>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Tissus et textiles</a:t>
            </a:r>
          </a:p>
        </p:txBody>
      </p:sp>
      <p:pic>
        <p:nvPicPr>
          <p:cNvPr id="15" name="Picture 14">
            <a:extLst>
              <a:ext uri="{FF2B5EF4-FFF2-40B4-BE49-F238E27FC236}">
                <a16:creationId xmlns:a16="http://schemas.microsoft.com/office/drawing/2014/main" id="{158EE31D-D412-BB68-2FC7-4F5C7266D961}"/>
              </a:ext>
            </a:extLst>
          </p:cNvPr>
          <p:cNvPicPr/>
          <p:nvPr/>
        </p:nvPicPr>
        <p:blipFill>
          <a:blip r:embed="rId3"/>
          <a:stretch>
            <a:fillRect/>
          </a:stretch>
        </p:blipFill>
        <p:spPr>
          <a:xfrm>
            <a:off x="3822899" y="1602914"/>
            <a:ext cx="519841" cy="1644980"/>
          </a:xfrm>
          <a:prstGeom prst="rect">
            <a:avLst/>
          </a:prstGeom>
        </p:spPr>
      </p:pic>
      <p:pic>
        <p:nvPicPr>
          <p:cNvPr id="16" name="Picture 15">
            <a:extLst>
              <a:ext uri="{FF2B5EF4-FFF2-40B4-BE49-F238E27FC236}">
                <a16:creationId xmlns:a16="http://schemas.microsoft.com/office/drawing/2014/main" id="{056689A0-538F-2FA7-69B1-2071AB74D208}"/>
              </a:ext>
            </a:extLst>
          </p:cNvPr>
          <p:cNvPicPr>
            <a:picLocks noChangeAspect="1"/>
          </p:cNvPicPr>
          <p:nvPr/>
        </p:nvPicPr>
        <p:blipFill>
          <a:blip r:embed="rId4"/>
          <a:stretch>
            <a:fillRect/>
          </a:stretch>
        </p:blipFill>
        <p:spPr>
          <a:xfrm>
            <a:off x="3240440" y="1603259"/>
            <a:ext cx="523876" cy="1645328"/>
          </a:xfrm>
          <a:prstGeom prst="rect">
            <a:avLst/>
          </a:prstGeom>
        </p:spPr>
      </p:pic>
      <p:pic>
        <p:nvPicPr>
          <p:cNvPr id="17" name="Picture 16">
            <a:extLst>
              <a:ext uri="{FF2B5EF4-FFF2-40B4-BE49-F238E27FC236}">
                <a16:creationId xmlns:a16="http://schemas.microsoft.com/office/drawing/2014/main" id="{A41AA556-6661-8691-1B5F-DBCA2E956C5C}"/>
              </a:ext>
            </a:extLst>
          </p:cNvPr>
          <p:cNvPicPr/>
          <p:nvPr/>
        </p:nvPicPr>
        <p:blipFill rotWithShape="1">
          <a:blip r:embed="rId5" cstate="screen">
            <a:extLst>
              <a:ext uri="{28A0092B-C50C-407E-A947-70E740481C1C}">
                <a14:useLocalDpi xmlns:a14="http://schemas.microsoft.com/office/drawing/2010/main" val="0"/>
              </a:ext>
            </a:extLst>
          </a:blip>
          <a:srcRect/>
          <a:stretch/>
        </p:blipFill>
        <p:spPr bwMode="auto">
          <a:xfrm>
            <a:off x="7312636" y="1574318"/>
            <a:ext cx="2115588" cy="1720333"/>
          </a:xfrm>
          <a:prstGeom prst="rect">
            <a:avLst/>
          </a:prstGeom>
          <a:noFill/>
          <a:ln>
            <a:noFill/>
          </a:ln>
        </p:spPr>
      </p:pic>
      <p:grpSp>
        <p:nvGrpSpPr>
          <p:cNvPr id="19" name="Group 18">
            <a:extLst>
              <a:ext uri="{FF2B5EF4-FFF2-40B4-BE49-F238E27FC236}">
                <a16:creationId xmlns:a16="http://schemas.microsoft.com/office/drawing/2014/main" id="{C6A00C47-5EBE-A281-7A07-CFF55141ADAE}"/>
              </a:ext>
            </a:extLst>
          </p:cNvPr>
          <p:cNvGrpSpPr/>
          <p:nvPr/>
        </p:nvGrpSpPr>
        <p:grpSpPr>
          <a:xfrm>
            <a:off x="551327" y="1604693"/>
            <a:ext cx="2183062" cy="4793499"/>
            <a:chOff x="9074088" y="1319332"/>
            <a:chExt cx="2113687" cy="4697632"/>
          </a:xfrm>
        </p:grpSpPr>
        <p:pic>
          <p:nvPicPr>
            <p:cNvPr id="20" name="Picture 19">
              <a:extLst>
                <a:ext uri="{FF2B5EF4-FFF2-40B4-BE49-F238E27FC236}">
                  <a16:creationId xmlns:a16="http://schemas.microsoft.com/office/drawing/2014/main" id="{2ED3BD2D-B74D-3943-80E6-E06ED610D355}"/>
                </a:ext>
              </a:extLst>
            </p:cNvPr>
            <p:cNvPicPr>
              <a:picLocks noChangeAspect="1"/>
            </p:cNvPicPr>
            <p:nvPr/>
          </p:nvPicPr>
          <p:blipFill>
            <a:blip r:embed="rId6"/>
            <a:stretch>
              <a:fillRect/>
            </a:stretch>
          </p:blipFill>
          <p:spPr>
            <a:xfrm>
              <a:off x="9149515" y="1446301"/>
              <a:ext cx="1419078" cy="1484048"/>
            </a:xfrm>
            <a:prstGeom prst="rect">
              <a:avLst/>
            </a:prstGeom>
          </p:spPr>
        </p:pic>
        <p:pic>
          <p:nvPicPr>
            <p:cNvPr id="21" name="Picture 20">
              <a:extLst>
                <a:ext uri="{FF2B5EF4-FFF2-40B4-BE49-F238E27FC236}">
                  <a16:creationId xmlns:a16="http://schemas.microsoft.com/office/drawing/2014/main" id="{3C412083-0EA1-B437-AD63-531A272C79D1}"/>
                </a:ext>
              </a:extLst>
            </p:cNvPr>
            <p:cNvPicPr>
              <a:picLocks noChangeAspect="1"/>
            </p:cNvPicPr>
            <p:nvPr/>
          </p:nvPicPr>
          <p:blipFill>
            <a:blip r:embed="rId7"/>
            <a:stretch>
              <a:fillRect/>
            </a:stretch>
          </p:blipFill>
          <p:spPr>
            <a:xfrm>
              <a:off x="10405581" y="1319332"/>
              <a:ext cx="520463" cy="1688460"/>
            </a:xfrm>
            <a:prstGeom prst="rect">
              <a:avLst/>
            </a:prstGeom>
          </p:spPr>
        </p:pic>
        <p:pic>
          <p:nvPicPr>
            <p:cNvPr id="22" name="Picture 21">
              <a:extLst>
                <a:ext uri="{FF2B5EF4-FFF2-40B4-BE49-F238E27FC236}">
                  <a16:creationId xmlns:a16="http://schemas.microsoft.com/office/drawing/2014/main" id="{C7DB9F93-D5DD-D6A0-B38E-7969E588ED61}"/>
                </a:ext>
              </a:extLst>
            </p:cNvPr>
            <p:cNvPicPr>
              <a:picLocks noChangeAspect="1"/>
            </p:cNvPicPr>
            <p:nvPr/>
          </p:nvPicPr>
          <p:blipFill>
            <a:blip r:embed="rId4"/>
            <a:stretch>
              <a:fillRect/>
            </a:stretch>
          </p:blipFill>
          <p:spPr>
            <a:xfrm>
              <a:off x="10663899" y="1548119"/>
              <a:ext cx="523876" cy="1698799"/>
            </a:xfrm>
            <a:prstGeom prst="rect">
              <a:avLst/>
            </a:prstGeom>
          </p:spPr>
        </p:pic>
        <p:sp>
          <p:nvSpPr>
            <p:cNvPr id="23" name="TextBox 22">
              <a:extLst>
                <a:ext uri="{FF2B5EF4-FFF2-40B4-BE49-F238E27FC236}">
                  <a16:creationId xmlns:a16="http://schemas.microsoft.com/office/drawing/2014/main" id="{0C85B2CB-2D27-312A-D45D-B8385B52B831}"/>
                </a:ext>
              </a:extLst>
            </p:cNvPr>
            <p:cNvSpPr txBox="1"/>
            <p:nvPr/>
          </p:nvSpPr>
          <p:spPr>
            <a:xfrm>
              <a:off x="9074088" y="2959040"/>
              <a:ext cx="1474175" cy="256378"/>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Armoires et tuiles</a:t>
              </a:r>
            </a:p>
          </p:txBody>
        </p:sp>
        <p:pic>
          <p:nvPicPr>
            <p:cNvPr id="24" name="Picture 23">
              <a:extLst>
                <a:ext uri="{FF2B5EF4-FFF2-40B4-BE49-F238E27FC236}">
                  <a16:creationId xmlns:a16="http://schemas.microsoft.com/office/drawing/2014/main" id="{2CD09968-1FD9-7738-1A76-BE867FD2188F}"/>
                </a:ext>
              </a:extLst>
            </p:cNvPr>
            <p:cNvPicPr>
              <a:picLocks noChangeAspect="1"/>
            </p:cNvPicPr>
            <p:nvPr/>
          </p:nvPicPr>
          <p:blipFill>
            <a:blip r:embed="rId8"/>
            <a:stretch>
              <a:fillRect/>
            </a:stretch>
          </p:blipFill>
          <p:spPr>
            <a:xfrm>
              <a:off x="9468721" y="3469058"/>
              <a:ext cx="1062980" cy="1170308"/>
            </a:xfrm>
            <a:prstGeom prst="rect">
              <a:avLst/>
            </a:prstGeom>
          </p:spPr>
        </p:pic>
        <p:pic>
          <p:nvPicPr>
            <p:cNvPr id="25" name="Picture 24">
              <a:extLst>
                <a:ext uri="{FF2B5EF4-FFF2-40B4-BE49-F238E27FC236}">
                  <a16:creationId xmlns:a16="http://schemas.microsoft.com/office/drawing/2014/main" id="{71C9D58D-3AC7-7499-1C2F-2A1E3A0E13E2}"/>
                </a:ext>
              </a:extLst>
            </p:cNvPr>
            <p:cNvPicPr>
              <a:picLocks noChangeAspect="1"/>
            </p:cNvPicPr>
            <p:nvPr/>
          </p:nvPicPr>
          <p:blipFill>
            <a:blip r:embed="rId9"/>
            <a:stretch>
              <a:fillRect/>
            </a:stretch>
          </p:blipFill>
          <p:spPr>
            <a:xfrm>
              <a:off x="10182694" y="3806185"/>
              <a:ext cx="981714" cy="1462287"/>
            </a:xfrm>
            <a:prstGeom prst="rect">
              <a:avLst/>
            </a:prstGeom>
          </p:spPr>
        </p:pic>
        <p:pic>
          <p:nvPicPr>
            <p:cNvPr id="26" name="Picture 25">
              <a:extLst>
                <a:ext uri="{FF2B5EF4-FFF2-40B4-BE49-F238E27FC236}">
                  <a16:creationId xmlns:a16="http://schemas.microsoft.com/office/drawing/2014/main" id="{F190BC55-9168-792B-58DB-0342954E4F3B}"/>
                </a:ext>
              </a:extLst>
            </p:cNvPr>
            <p:cNvPicPr>
              <a:picLocks noChangeAspect="1"/>
            </p:cNvPicPr>
            <p:nvPr/>
          </p:nvPicPr>
          <p:blipFill>
            <a:blip r:embed="rId10"/>
            <a:stretch>
              <a:fillRect/>
            </a:stretch>
          </p:blipFill>
          <p:spPr>
            <a:xfrm>
              <a:off x="9135967" y="4329155"/>
              <a:ext cx="1226944" cy="1242296"/>
            </a:xfrm>
            <a:prstGeom prst="rect">
              <a:avLst/>
            </a:prstGeom>
          </p:spPr>
        </p:pic>
        <p:sp>
          <p:nvSpPr>
            <p:cNvPr id="27" name="TextBox 26">
              <a:extLst>
                <a:ext uri="{FF2B5EF4-FFF2-40B4-BE49-F238E27FC236}">
                  <a16:creationId xmlns:a16="http://schemas.microsoft.com/office/drawing/2014/main" id="{CEA4BDB9-4B3F-0ABF-08D9-ACECC49B2E56}"/>
                </a:ext>
              </a:extLst>
            </p:cNvPr>
            <p:cNvSpPr txBox="1"/>
            <p:nvPr/>
          </p:nvSpPr>
          <p:spPr>
            <a:xfrm>
              <a:off x="9086045" y="5594695"/>
              <a:ext cx="1237099" cy="422269"/>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Revêtements de plancher</a:t>
              </a:r>
            </a:p>
          </p:txBody>
        </p:sp>
      </p:grpSp>
      <p:sp>
        <p:nvSpPr>
          <p:cNvPr id="28" name="TextBox 27">
            <a:extLst>
              <a:ext uri="{FF2B5EF4-FFF2-40B4-BE49-F238E27FC236}">
                <a16:creationId xmlns:a16="http://schemas.microsoft.com/office/drawing/2014/main" id="{B726653B-578B-6DA6-C067-536F86C8CA35}"/>
              </a:ext>
            </a:extLst>
          </p:cNvPr>
          <p:cNvSpPr txBox="1"/>
          <p:nvPr/>
        </p:nvSpPr>
        <p:spPr>
          <a:xfrm>
            <a:off x="500745" y="1385500"/>
            <a:ext cx="1677819"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pic>
        <p:nvPicPr>
          <p:cNvPr id="29" name="Picture 28" descr="A picture containing floor, indoor, window, living&#10;&#10;Description automatically generated">
            <a:extLst>
              <a:ext uri="{FF2B5EF4-FFF2-40B4-BE49-F238E27FC236}">
                <a16:creationId xmlns:a16="http://schemas.microsoft.com/office/drawing/2014/main" id="{6C4F7302-8070-41A8-1BF7-2E22E3CB696F}"/>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940791" y="3671043"/>
            <a:ext cx="3574175" cy="2298483"/>
          </a:xfrm>
          <a:prstGeom prst="rect">
            <a:avLst/>
          </a:prstGeom>
        </p:spPr>
      </p:pic>
      <p:pic>
        <p:nvPicPr>
          <p:cNvPr id="30" name="Picture 10" descr="Detail">
            <a:extLst>
              <a:ext uri="{FF2B5EF4-FFF2-40B4-BE49-F238E27FC236}">
                <a16:creationId xmlns:a16="http://schemas.microsoft.com/office/drawing/2014/main" id="{7A47619B-4236-5618-1730-724D4901C03F}"/>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503399" y="3654125"/>
            <a:ext cx="1492611" cy="14926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Detail">
            <a:extLst>
              <a:ext uri="{FF2B5EF4-FFF2-40B4-BE49-F238E27FC236}">
                <a16:creationId xmlns:a16="http://schemas.microsoft.com/office/drawing/2014/main" id="{E2909C9A-73A4-D6C2-A194-965428A4F279}"/>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4739651" y="4647802"/>
            <a:ext cx="1260698" cy="12606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Birch Stems - bw - Wallpaper - Office">
            <a:extLst>
              <a:ext uri="{FF2B5EF4-FFF2-40B4-BE49-F238E27FC236}">
                <a16:creationId xmlns:a16="http://schemas.microsoft.com/office/drawing/2014/main" id="{FE4A15A7-0338-BB71-13E8-D762EC3C8AC1}"/>
              </a:ext>
            </a:extLst>
          </p:cNvPr>
          <p:cNvPicPr>
            <a:picLocks noChangeAspect="1" noChangeArrowheads="1"/>
          </p:cNvPicPr>
          <p:nvPr/>
        </p:nvPicPr>
        <p:blipFill rotWithShape="1">
          <a:blip r:embed="rId14" cstate="screen">
            <a:extLst>
              <a:ext uri="{28A0092B-C50C-407E-A947-70E740481C1C}">
                <a14:useLocalDpi xmlns:a14="http://schemas.microsoft.com/office/drawing/2010/main" val="0"/>
              </a:ext>
            </a:extLst>
          </a:blip>
          <a:srcRect/>
          <a:stretch/>
        </p:blipFill>
        <p:spPr bwMode="auto">
          <a:xfrm>
            <a:off x="9706357" y="1577146"/>
            <a:ext cx="1808609" cy="200618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205D8FE-0A26-9DEE-F582-D13DBBF8018C}"/>
              </a:ext>
            </a:extLst>
          </p:cNvPr>
          <p:cNvSpPr/>
          <p:nvPr/>
        </p:nvSpPr>
        <p:spPr>
          <a:xfrm>
            <a:off x="4989460" y="1593504"/>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a:extLst>
              <a:ext uri="{FF2B5EF4-FFF2-40B4-BE49-F238E27FC236}">
                <a16:creationId xmlns:a16="http://schemas.microsoft.com/office/drawing/2014/main" id="{5BA62D27-C41B-F52F-787E-E29637E70E90}"/>
              </a:ext>
            </a:extLst>
          </p:cNvPr>
          <p:cNvSpPr/>
          <p:nvPr/>
        </p:nvSpPr>
        <p:spPr>
          <a:xfrm>
            <a:off x="5582015" y="1609199"/>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Rectangle 36">
            <a:extLst>
              <a:ext uri="{FF2B5EF4-FFF2-40B4-BE49-F238E27FC236}">
                <a16:creationId xmlns:a16="http://schemas.microsoft.com/office/drawing/2014/main" id="{31ECC008-E68B-F0C7-7586-934FCEE63075}"/>
              </a:ext>
            </a:extLst>
          </p:cNvPr>
          <p:cNvSpPr/>
          <p:nvPr/>
        </p:nvSpPr>
        <p:spPr>
          <a:xfrm>
            <a:off x="6200143" y="1610236"/>
            <a:ext cx="523875" cy="1667109"/>
          </a:xfrm>
          <a:prstGeom prst="rect">
            <a:avLst/>
          </a:prstGeom>
          <a:solidFill>
            <a:srgbClr val="F1F2ED"/>
          </a:solidFill>
          <a:ln>
            <a:solidFill>
              <a:schemeClr val="bg2"/>
            </a:solidFill>
          </a:ln>
          <a:effectLst>
            <a:outerShdw blurRad="508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8" name="Picture 2" descr="BuzziMood, biophilic acoustic panel | BuzziSpace">
            <a:extLst>
              <a:ext uri="{FF2B5EF4-FFF2-40B4-BE49-F238E27FC236}">
                <a16:creationId xmlns:a16="http://schemas.microsoft.com/office/drawing/2014/main" id="{9D538CDB-7E92-26B5-0603-9481CCD74B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0761" y="3670760"/>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etail">
            <a:extLst>
              <a:ext uri="{FF2B5EF4-FFF2-40B4-BE49-F238E27FC236}">
                <a16:creationId xmlns:a16="http://schemas.microsoft.com/office/drawing/2014/main" id="{AE1AAF37-B9C0-12CF-C293-B081B94E0A62}"/>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072804" y="3867887"/>
            <a:ext cx="1704843" cy="17048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232EB0A-5C6C-FD3C-610E-A0C9A8F409A0}"/>
              </a:ext>
            </a:extLst>
          </p:cNvPr>
          <p:cNvPicPr>
            <a:picLocks noChangeAspect="1"/>
          </p:cNvPicPr>
          <p:nvPr/>
        </p:nvPicPr>
        <p:blipFill>
          <a:blip r:embed="rId17"/>
          <a:stretch>
            <a:fillRect/>
          </a:stretch>
        </p:blipFill>
        <p:spPr>
          <a:xfrm>
            <a:off x="3447918" y="4419353"/>
            <a:ext cx="1565981" cy="1480174"/>
          </a:xfrm>
          <a:prstGeom prst="rect">
            <a:avLst/>
          </a:prstGeom>
        </p:spPr>
      </p:pic>
      <p:sp>
        <p:nvSpPr>
          <p:cNvPr id="41" name="TextBox 40">
            <a:extLst>
              <a:ext uri="{FF2B5EF4-FFF2-40B4-BE49-F238E27FC236}">
                <a16:creationId xmlns:a16="http://schemas.microsoft.com/office/drawing/2014/main" id="{D9EFE132-C888-B602-602B-13601C6A6FCC}"/>
              </a:ext>
            </a:extLst>
          </p:cNvPr>
          <p:cNvSpPr txBox="1"/>
          <p:nvPr/>
        </p:nvSpPr>
        <p:spPr>
          <a:xfrm>
            <a:off x="6340762" y="5995386"/>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sp>
        <p:nvSpPr>
          <p:cNvPr id="6" name="TextBox 5">
            <a:extLst>
              <a:ext uri="{FF2B5EF4-FFF2-40B4-BE49-F238E27FC236}">
                <a16:creationId xmlns:a16="http://schemas.microsoft.com/office/drawing/2014/main" id="{A8219325-6C54-BCEB-21C5-58EF3D70CFE6}"/>
              </a:ext>
            </a:extLst>
          </p:cNvPr>
          <p:cNvSpPr txBox="1"/>
          <p:nvPr/>
        </p:nvSpPr>
        <p:spPr>
          <a:xfrm rot="20363669">
            <a:off x="2547357" y="3276308"/>
            <a:ext cx="6813573" cy="584775"/>
          </a:xfrm>
          <a:prstGeom prst="rect">
            <a:avLst/>
          </a:prstGeom>
          <a:noFill/>
        </p:spPr>
        <p:txBody>
          <a:bodyPr wrap="square">
            <a:spAutoFit/>
          </a:bodyPr>
          <a:lstStyle/>
          <a:p>
            <a:pPr algn="ctr"/>
            <a:r>
              <a:rPr lang="fr-FR" sz="1600" dirty="0">
                <a:highlight>
                  <a:srgbClr val="FFFF00"/>
                </a:highlight>
              </a:rPr>
              <a:t>EXEMPLES DE PLANCHES DE TENDANCES SEULEMENT- UTILISEZ LES PLANCHES DE TENDANCES FOURNIES PAR L'ÉQUIPE DE CONCEPTION DE VOTRE PROJET</a:t>
            </a:r>
            <a:r>
              <a:rPr lang="fr-CA" sz="1600" dirty="0">
                <a:highlight>
                  <a:srgbClr val="FFFF00"/>
                </a:highlight>
              </a:rPr>
              <a:t> </a:t>
            </a:r>
            <a:endParaRPr lang="en-CA" sz="1600" dirty="0">
              <a:solidFill>
                <a:schemeClr val="tx1"/>
              </a:solidFill>
              <a:highlight>
                <a:srgbClr val="FFFF00"/>
              </a:highlight>
            </a:endParaRPr>
          </a:p>
        </p:txBody>
      </p:sp>
      <p:sp>
        <p:nvSpPr>
          <p:cNvPr id="4" name="TextBox 3">
            <a:extLst>
              <a:ext uri="{FF2B5EF4-FFF2-40B4-BE49-F238E27FC236}">
                <a16:creationId xmlns:a16="http://schemas.microsoft.com/office/drawing/2014/main" id="{A0264B39-12A0-366D-6827-46918E3B57D3}"/>
              </a:ext>
            </a:extLst>
          </p:cNvPr>
          <p:cNvSpPr txBox="1"/>
          <p:nvPr/>
        </p:nvSpPr>
        <p:spPr>
          <a:xfrm>
            <a:off x="4834761" y="513672"/>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pic>
        <p:nvPicPr>
          <p:cNvPr id="11" name="Graphic 10">
            <a:extLst>
              <a:ext uri="{FF2B5EF4-FFF2-40B4-BE49-F238E27FC236}">
                <a16:creationId xmlns:a16="http://schemas.microsoft.com/office/drawing/2014/main" id="{32B196A7-CC0C-31D7-E4AA-D531DC7B2099}"/>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745211">
            <a:off x="4508741" y="157918"/>
            <a:ext cx="549200" cy="549200"/>
          </a:xfrm>
          <a:prstGeom prst="rect">
            <a:avLst/>
          </a:prstGeom>
        </p:spPr>
      </p:pic>
    </p:spTree>
    <p:extLst>
      <p:ext uri="{BB962C8B-B14F-4D97-AF65-F5344CB8AC3E}">
        <p14:creationId xmlns:p14="http://schemas.microsoft.com/office/powerpoint/2010/main" val="144291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122"/>
            <a:ext cx="10777352" cy="821991"/>
          </a:xfrm>
        </p:spPr>
        <p:txBody>
          <a:bodyPr anchor="ctr">
            <a:normAutofit/>
          </a:bodyPr>
          <a:lstStyle/>
          <a:p>
            <a:r>
              <a:rPr lang="fr-CA" sz="2800" dirty="0">
                <a:solidFill>
                  <a:schemeClr val="accent5"/>
                </a:solidFill>
                <a:latin typeface="Arial Rounded MT Bold" panose="020F0704030504030204" pitchFamily="34" charset="0"/>
              </a:rPr>
              <a:t>Planches de tendances 2 </a:t>
            </a:r>
            <a:endParaRPr lang="fr-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54958"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2"/>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3"/>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4"/>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Armoires et tuiles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5"/>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6"/>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7"/>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Revêtements de plancher</a:t>
              </a:r>
            </a:p>
          </p:txBody>
        </p:sp>
      </p:grpSp>
      <p:sp>
        <p:nvSpPr>
          <p:cNvPr id="44" name="TextBox 43">
            <a:extLst>
              <a:ext uri="{FF2B5EF4-FFF2-40B4-BE49-F238E27FC236}">
                <a16:creationId xmlns:a16="http://schemas.microsoft.com/office/drawing/2014/main" id="{DCE8829B-05E3-ACB9-060E-616113EDEDAA}"/>
              </a:ext>
            </a:extLst>
          </p:cNvPr>
          <p:cNvSpPr txBox="1"/>
          <p:nvPr/>
        </p:nvSpPr>
        <p:spPr>
          <a:xfrm>
            <a:off x="354131" y="1439718"/>
            <a:ext cx="1703269"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sp>
        <p:nvSpPr>
          <p:cNvPr id="47" name="TextBox 46">
            <a:extLst>
              <a:ext uri="{FF2B5EF4-FFF2-40B4-BE49-F238E27FC236}">
                <a16:creationId xmlns:a16="http://schemas.microsoft.com/office/drawing/2014/main" id="{451030C2-B313-2E95-86B8-E2B1905F7D01}"/>
              </a:ext>
            </a:extLst>
          </p:cNvPr>
          <p:cNvSpPr txBox="1"/>
          <p:nvPr/>
        </p:nvSpPr>
        <p:spPr>
          <a:xfrm>
            <a:off x="3058072" y="5852981"/>
            <a:ext cx="196131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Tissus et textiles</a:t>
            </a:r>
          </a:p>
        </p:txBody>
      </p:sp>
      <p:pic>
        <p:nvPicPr>
          <p:cNvPr id="48" name="Picture 47">
            <a:extLst>
              <a:ext uri="{FF2B5EF4-FFF2-40B4-BE49-F238E27FC236}">
                <a16:creationId xmlns:a16="http://schemas.microsoft.com/office/drawing/2014/main" id="{EA9A6F58-E604-A14D-C619-E091FBF3543D}"/>
              </a:ext>
            </a:extLst>
          </p:cNvPr>
          <p:cNvPicPr>
            <a:picLocks noChangeAspect="1"/>
          </p:cNvPicPr>
          <p:nvPr/>
        </p:nvPicPr>
        <p:blipFill>
          <a:blip r:embed="rId8"/>
          <a:stretch>
            <a:fillRect/>
          </a:stretch>
        </p:blipFill>
        <p:spPr>
          <a:xfrm>
            <a:off x="6759908" y="1486791"/>
            <a:ext cx="523875" cy="1752807"/>
          </a:xfrm>
          <a:prstGeom prst="rect">
            <a:avLst/>
          </a:prstGeom>
        </p:spPr>
      </p:pic>
      <p:pic>
        <p:nvPicPr>
          <p:cNvPr id="49" name="Picture 48">
            <a:extLst>
              <a:ext uri="{FF2B5EF4-FFF2-40B4-BE49-F238E27FC236}">
                <a16:creationId xmlns:a16="http://schemas.microsoft.com/office/drawing/2014/main" id="{A1A377EC-3141-E403-E59B-2D3594D004F6}"/>
              </a:ext>
            </a:extLst>
          </p:cNvPr>
          <p:cNvPicPr>
            <a:picLocks noChangeAspect="1"/>
          </p:cNvPicPr>
          <p:nvPr/>
        </p:nvPicPr>
        <p:blipFill>
          <a:blip r:embed="rId9"/>
          <a:stretch>
            <a:fillRect/>
          </a:stretch>
        </p:blipFill>
        <p:spPr>
          <a:xfrm>
            <a:off x="6153598" y="1486791"/>
            <a:ext cx="523875" cy="1752807"/>
          </a:xfrm>
          <a:prstGeom prst="rect">
            <a:avLst/>
          </a:prstGeom>
        </p:spPr>
      </p:pic>
      <p:pic>
        <p:nvPicPr>
          <p:cNvPr id="50" name="Picture 49">
            <a:extLst>
              <a:ext uri="{FF2B5EF4-FFF2-40B4-BE49-F238E27FC236}">
                <a16:creationId xmlns:a16="http://schemas.microsoft.com/office/drawing/2014/main" id="{04B7E08A-520C-B9B9-5CE7-6932643AB14C}"/>
              </a:ext>
            </a:extLst>
          </p:cNvPr>
          <p:cNvPicPr>
            <a:picLocks noChangeAspect="1"/>
          </p:cNvPicPr>
          <p:nvPr/>
        </p:nvPicPr>
        <p:blipFill>
          <a:blip r:embed="rId10"/>
          <a:stretch>
            <a:fillRect/>
          </a:stretch>
        </p:blipFill>
        <p:spPr>
          <a:xfrm>
            <a:off x="7357357" y="1475046"/>
            <a:ext cx="519841" cy="1745484"/>
          </a:xfrm>
          <a:prstGeom prst="rect">
            <a:avLst/>
          </a:prstGeom>
        </p:spPr>
      </p:pic>
      <p:pic>
        <p:nvPicPr>
          <p:cNvPr id="51" name="Picture 50">
            <a:extLst>
              <a:ext uri="{FF2B5EF4-FFF2-40B4-BE49-F238E27FC236}">
                <a16:creationId xmlns:a16="http://schemas.microsoft.com/office/drawing/2014/main" id="{37AC89A5-0EF4-3F5C-EE43-159923D6D4E6}"/>
              </a:ext>
            </a:extLst>
          </p:cNvPr>
          <p:cNvPicPr>
            <a:picLocks noChangeAspect="1"/>
          </p:cNvPicPr>
          <p:nvPr/>
        </p:nvPicPr>
        <p:blipFill>
          <a:blip r:embed="rId11"/>
          <a:stretch>
            <a:fillRect/>
          </a:stretch>
        </p:blipFill>
        <p:spPr>
          <a:xfrm>
            <a:off x="4344329" y="1494612"/>
            <a:ext cx="542925" cy="1714113"/>
          </a:xfrm>
          <a:prstGeom prst="rect">
            <a:avLst/>
          </a:prstGeom>
        </p:spPr>
      </p:pic>
      <p:pic>
        <p:nvPicPr>
          <p:cNvPr id="52" name="Picture 51">
            <a:extLst>
              <a:ext uri="{FF2B5EF4-FFF2-40B4-BE49-F238E27FC236}">
                <a16:creationId xmlns:a16="http://schemas.microsoft.com/office/drawing/2014/main" id="{CA30B3A5-0337-B46D-9B15-F53D59D74CB8}"/>
              </a:ext>
            </a:extLst>
          </p:cNvPr>
          <p:cNvPicPr>
            <a:picLocks noChangeAspect="1"/>
          </p:cNvPicPr>
          <p:nvPr/>
        </p:nvPicPr>
        <p:blipFill>
          <a:blip r:embed="rId12"/>
          <a:stretch>
            <a:fillRect/>
          </a:stretch>
        </p:blipFill>
        <p:spPr>
          <a:xfrm>
            <a:off x="4946698" y="1482792"/>
            <a:ext cx="542925" cy="1737738"/>
          </a:xfrm>
          <a:prstGeom prst="rect">
            <a:avLst/>
          </a:prstGeom>
        </p:spPr>
      </p:pic>
      <p:pic>
        <p:nvPicPr>
          <p:cNvPr id="53" name="Picture 52">
            <a:extLst>
              <a:ext uri="{FF2B5EF4-FFF2-40B4-BE49-F238E27FC236}">
                <a16:creationId xmlns:a16="http://schemas.microsoft.com/office/drawing/2014/main" id="{3BAACAD0-EB27-699D-ABD0-DF62F220D286}"/>
              </a:ext>
            </a:extLst>
          </p:cNvPr>
          <p:cNvPicPr>
            <a:picLocks noChangeAspect="1"/>
          </p:cNvPicPr>
          <p:nvPr/>
        </p:nvPicPr>
        <p:blipFill>
          <a:blip r:embed="rId13"/>
          <a:stretch>
            <a:fillRect/>
          </a:stretch>
        </p:blipFill>
        <p:spPr>
          <a:xfrm>
            <a:off x="5556149" y="1482792"/>
            <a:ext cx="523875" cy="1737738"/>
          </a:xfrm>
          <a:prstGeom prst="rect">
            <a:avLst/>
          </a:prstGeom>
        </p:spPr>
      </p:pic>
      <p:pic>
        <p:nvPicPr>
          <p:cNvPr id="54" name="Picture 53">
            <a:extLst>
              <a:ext uri="{FF2B5EF4-FFF2-40B4-BE49-F238E27FC236}">
                <a16:creationId xmlns:a16="http://schemas.microsoft.com/office/drawing/2014/main" id="{7D776290-A7F5-45F1-2368-544CFC00CAEA}"/>
              </a:ext>
            </a:extLst>
          </p:cNvPr>
          <p:cNvPicPr>
            <a:picLocks noChangeAspect="1"/>
          </p:cNvPicPr>
          <p:nvPr/>
        </p:nvPicPr>
        <p:blipFill>
          <a:blip r:embed="rId14"/>
          <a:stretch>
            <a:fillRect/>
          </a:stretch>
        </p:blipFill>
        <p:spPr>
          <a:xfrm>
            <a:off x="3139581" y="1495019"/>
            <a:ext cx="1132251" cy="1736349"/>
          </a:xfrm>
          <a:prstGeom prst="rect">
            <a:avLst/>
          </a:prstGeom>
        </p:spPr>
      </p:pic>
      <p:pic>
        <p:nvPicPr>
          <p:cNvPr id="55" name="Picture 54">
            <a:extLst>
              <a:ext uri="{FF2B5EF4-FFF2-40B4-BE49-F238E27FC236}">
                <a16:creationId xmlns:a16="http://schemas.microsoft.com/office/drawing/2014/main" id="{06310398-022D-ED01-DB61-2CF833E4A389}"/>
              </a:ext>
            </a:extLst>
          </p:cNvPr>
          <p:cNvPicPr>
            <a:picLocks noChangeAspect="1"/>
          </p:cNvPicPr>
          <p:nvPr/>
        </p:nvPicPr>
        <p:blipFill>
          <a:blip r:embed="rId15"/>
          <a:stretch>
            <a:fillRect/>
          </a:stretch>
        </p:blipFill>
        <p:spPr>
          <a:xfrm>
            <a:off x="8285455" y="3408905"/>
            <a:ext cx="2646885" cy="1470491"/>
          </a:xfrm>
          <a:prstGeom prst="rect">
            <a:avLst/>
          </a:prstGeom>
        </p:spPr>
      </p:pic>
      <p:pic>
        <p:nvPicPr>
          <p:cNvPr id="56" name="Picture 55">
            <a:extLst>
              <a:ext uri="{FF2B5EF4-FFF2-40B4-BE49-F238E27FC236}">
                <a16:creationId xmlns:a16="http://schemas.microsoft.com/office/drawing/2014/main" id="{28ACF62D-B5C8-393F-CE41-157C4EA106F2}"/>
              </a:ext>
            </a:extLst>
          </p:cNvPr>
          <p:cNvPicPr>
            <a:picLocks noChangeAspect="1"/>
          </p:cNvPicPr>
          <p:nvPr/>
        </p:nvPicPr>
        <p:blipFill>
          <a:blip r:embed="rId16"/>
          <a:stretch>
            <a:fillRect/>
          </a:stretch>
        </p:blipFill>
        <p:spPr>
          <a:xfrm>
            <a:off x="8285455" y="4742537"/>
            <a:ext cx="3010928" cy="1008223"/>
          </a:xfrm>
          <a:prstGeom prst="rect">
            <a:avLst/>
          </a:prstGeom>
        </p:spPr>
      </p:pic>
      <p:sp>
        <p:nvSpPr>
          <p:cNvPr id="57" name="TextBox 56">
            <a:extLst>
              <a:ext uri="{FF2B5EF4-FFF2-40B4-BE49-F238E27FC236}">
                <a16:creationId xmlns:a16="http://schemas.microsoft.com/office/drawing/2014/main" id="{AF95072C-95B5-EBAA-D137-DEC85A54A6D4}"/>
              </a:ext>
            </a:extLst>
          </p:cNvPr>
          <p:cNvSpPr txBox="1"/>
          <p:nvPr/>
        </p:nvSpPr>
        <p:spPr>
          <a:xfrm>
            <a:off x="3112470" y="3301632"/>
            <a:ext cx="161836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Palette de couleurs</a:t>
            </a:r>
          </a:p>
        </p:txBody>
      </p:sp>
      <p:pic>
        <p:nvPicPr>
          <p:cNvPr id="58" name="Picture 57">
            <a:extLst>
              <a:ext uri="{FF2B5EF4-FFF2-40B4-BE49-F238E27FC236}">
                <a16:creationId xmlns:a16="http://schemas.microsoft.com/office/drawing/2014/main" id="{422F07F8-21D8-115B-1E43-D472B9F22E39}"/>
              </a:ext>
            </a:extLst>
          </p:cNvPr>
          <p:cNvPicPr>
            <a:picLocks noChangeAspect="1"/>
          </p:cNvPicPr>
          <p:nvPr/>
        </p:nvPicPr>
        <p:blipFill>
          <a:blip r:embed="rId17"/>
          <a:stretch>
            <a:fillRect/>
          </a:stretch>
        </p:blipFill>
        <p:spPr>
          <a:xfrm>
            <a:off x="5933275" y="4497451"/>
            <a:ext cx="1928628" cy="1256561"/>
          </a:xfrm>
          <a:prstGeom prst="rect">
            <a:avLst/>
          </a:prstGeom>
        </p:spPr>
      </p:pic>
      <p:sp>
        <p:nvSpPr>
          <p:cNvPr id="59" name="TextBox 58">
            <a:extLst>
              <a:ext uri="{FF2B5EF4-FFF2-40B4-BE49-F238E27FC236}">
                <a16:creationId xmlns:a16="http://schemas.microsoft.com/office/drawing/2014/main" id="{42C85DD4-1797-EC47-BA75-214673597B82}"/>
              </a:ext>
            </a:extLst>
          </p:cNvPr>
          <p:cNvSpPr txBox="1"/>
          <p:nvPr/>
        </p:nvSpPr>
        <p:spPr>
          <a:xfrm>
            <a:off x="8285455" y="5793454"/>
            <a:ext cx="2380422" cy="25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Éléments acoustiques</a:t>
            </a:r>
          </a:p>
        </p:txBody>
      </p:sp>
      <p:pic>
        <p:nvPicPr>
          <p:cNvPr id="60" name="Content Placeholder 3">
            <a:extLst>
              <a:ext uri="{FF2B5EF4-FFF2-40B4-BE49-F238E27FC236}">
                <a16:creationId xmlns:a16="http://schemas.microsoft.com/office/drawing/2014/main" id="{874BFCE8-7D69-2A50-B26F-00B6330FDBCC}"/>
              </a:ext>
            </a:extLst>
          </p:cNvPr>
          <p:cNvPicPr>
            <a:picLocks/>
          </p:cNvPicPr>
          <p:nvPr/>
        </p:nvPicPr>
        <p:blipFill rotWithShape="1">
          <a:blip r:embed="rId18" cstate="screen">
            <a:extLst>
              <a:ext uri="{28A0092B-C50C-407E-A947-70E740481C1C}">
                <a14:useLocalDpi xmlns:a14="http://schemas.microsoft.com/office/drawing/2010/main" val="0"/>
              </a:ext>
            </a:extLst>
          </a:blip>
          <a:stretch/>
        </p:blipFill>
        <p:spPr bwMode="auto">
          <a:xfrm>
            <a:off x="8285455" y="1421997"/>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B27281CF-1096-9E4B-E3EB-2C923FAD5982}"/>
              </a:ext>
            </a:extLst>
          </p:cNvPr>
          <p:cNvPicPr>
            <a:picLocks noChangeAspect="1"/>
          </p:cNvPicPr>
          <p:nvPr/>
        </p:nvPicPr>
        <p:blipFill>
          <a:blip r:embed="rId19"/>
          <a:stretch>
            <a:fillRect/>
          </a:stretch>
        </p:blipFill>
        <p:spPr>
          <a:xfrm>
            <a:off x="6609146" y="3548447"/>
            <a:ext cx="1237267" cy="1289214"/>
          </a:xfrm>
          <a:prstGeom prst="rect">
            <a:avLst/>
          </a:prstGeom>
        </p:spPr>
      </p:pic>
      <p:pic>
        <p:nvPicPr>
          <p:cNvPr id="64" name="Picture 28" descr="Campana">
            <a:extLst>
              <a:ext uri="{FF2B5EF4-FFF2-40B4-BE49-F238E27FC236}">
                <a16:creationId xmlns:a16="http://schemas.microsoft.com/office/drawing/2014/main" id="{313BB611-4312-0A55-7283-CC9E89219103}"/>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3042954" y="3813960"/>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Detail">
            <a:extLst>
              <a:ext uri="{FF2B5EF4-FFF2-40B4-BE49-F238E27FC236}">
                <a16:creationId xmlns:a16="http://schemas.microsoft.com/office/drawing/2014/main" id="{5EC15E42-E2A1-8F2A-3B7B-A3AE7CBD055B}"/>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4169213" y="3548447"/>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1174EA4C-824D-426E-51C1-CC5942667314}"/>
              </a:ext>
            </a:extLst>
          </p:cNvPr>
          <p:cNvPicPr>
            <a:picLocks noChangeAspect="1"/>
          </p:cNvPicPr>
          <p:nvPr/>
        </p:nvPicPr>
        <p:blipFill>
          <a:blip r:embed="rId22"/>
          <a:stretch>
            <a:fillRect/>
          </a:stretch>
        </p:blipFill>
        <p:spPr>
          <a:xfrm>
            <a:off x="3591400" y="4225991"/>
            <a:ext cx="1467156" cy="1528021"/>
          </a:xfrm>
          <a:prstGeom prst="rect">
            <a:avLst/>
          </a:prstGeom>
        </p:spPr>
      </p:pic>
      <p:sp>
        <p:nvSpPr>
          <p:cNvPr id="3" name="TextBox 2">
            <a:extLst>
              <a:ext uri="{FF2B5EF4-FFF2-40B4-BE49-F238E27FC236}">
                <a16:creationId xmlns:a16="http://schemas.microsoft.com/office/drawing/2014/main" id="{25EF1D58-C145-7379-4C77-E9185EB7B981}"/>
              </a:ext>
            </a:extLst>
          </p:cNvPr>
          <p:cNvSpPr txBox="1"/>
          <p:nvPr/>
        </p:nvSpPr>
        <p:spPr>
          <a:xfrm>
            <a:off x="5841915" y="5755370"/>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sp>
        <p:nvSpPr>
          <p:cNvPr id="7" name="TextBox 6">
            <a:extLst>
              <a:ext uri="{FF2B5EF4-FFF2-40B4-BE49-F238E27FC236}">
                <a16:creationId xmlns:a16="http://schemas.microsoft.com/office/drawing/2014/main" id="{0739E65A-FD3C-3D58-0B55-6A266054F558}"/>
              </a:ext>
            </a:extLst>
          </p:cNvPr>
          <p:cNvSpPr txBox="1"/>
          <p:nvPr/>
        </p:nvSpPr>
        <p:spPr>
          <a:xfrm rot="20242795">
            <a:off x="2501150" y="3440795"/>
            <a:ext cx="6813573" cy="584775"/>
          </a:xfrm>
          <a:prstGeom prst="rect">
            <a:avLst/>
          </a:prstGeom>
          <a:noFill/>
        </p:spPr>
        <p:txBody>
          <a:bodyPr wrap="square">
            <a:spAutoFit/>
          </a:bodyPr>
          <a:lstStyle/>
          <a:p>
            <a:pPr algn="ctr"/>
            <a:r>
              <a:rPr lang="fr-FR" sz="1600" dirty="0">
                <a:highlight>
                  <a:srgbClr val="FFFF00"/>
                </a:highlight>
              </a:rPr>
              <a:t>EXEMPLES DE PLANCHES DE TENDANCES SEULEMENT- UTILISEZ LES PLANCHES DE TENDANCES FOURNIES PAR L'ÉQUIPE DE CONCEPTION DE VOTRE PROJET</a:t>
            </a:r>
            <a:r>
              <a:rPr lang="fr-CA" sz="1600" dirty="0">
                <a:highlight>
                  <a:srgbClr val="FFFF00"/>
                </a:highlight>
              </a:rPr>
              <a:t> </a:t>
            </a:r>
            <a:endParaRPr lang="en-CA" sz="1600" dirty="0">
              <a:solidFill>
                <a:schemeClr val="tx1"/>
              </a:solidFill>
              <a:highlight>
                <a:srgbClr val="FFFF00"/>
              </a:highlight>
            </a:endParaRPr>
          </a:p>
        </p:txBody>
      </p:sp>
      <p:pic>
        <p:nvPicPr>
          <p:cNvPr id="5" name="Graphic 4">
            <a:extLst>
              <a:ext uri="{FF2B5EF4-FFF2-40B4-BE49-F238E27FC236}">
                <a16:creationId xmlns:a16="http://schemas.microsoft.com/office/drawing/2014/main" id="{E5581D81-0494-9DE3-DFDD-6B81B37E658A}"/>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745211">
            <a:off x="4714651" y="148814"/>
            <a:ext cx="549200" cy="549200"/>
          </a:xfrm>
          <a:prstGeom prst="rect">
            <a:avLst/>
          </a:prstGeom>
        </p:spPr>
      </p:pic>
      <p:sp>
        <p:nvSpPr>
          <p:cNvPr id="10" name="TextBox 9">
            <a:extLst>
              <a:ext uri="{FF2B5EF4-FFF2-40B4-BE49-F238E27FC236}">
                <a16:creationId xmlns:a16="http://schemas.microsoft.com/office/drawing/2014/main" id="{A4A06201-2D0B-76CD-8AEA-F5E718CD5170}"/>
              </a:ext>
            </a:extLst>
          </p:cNvPr>
          <p:cNvSpPr txBox="1"/>
          <p:nvPr/>
        </p:nvSpPr>
        <p:spPr>
          <a:xfrm>
            <a:off x="5019385" y="480090"/>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368817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Alex Janvier: Modern Indigenous Master [Glenbow Museum] | National Gallery  of Canada">
            <a:extLst>
              <a:ext uri="{FF2B5EF4-FFF2-40B4-BE49-F238E27FC236}">
                <a16:creationId xmlns:a16="http://schemas.microsoft.com/office/drawing/2014/main" id="{10093CC1-9D5B-A1FB-B86D-0CDD3BF0B00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464156" y="1488188"/>
            <a:ext cx="3187350" cy="19476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578"/>
            <a:ext cx="10777352" cy="821991"/>
          </a:xfrm>
        </p:spPr>
        <p:txBody>
          <a:bodyPr anchor="ctr">
            <a:normAutofit/>
          </a:bodyPr>
          <a:lstStyle/>
          <a:p>
            <a:r>
              <a:rPr lang="fr-CA" sz="2800" dirty="0">
                <a:solidFill>
                  <a:schemeClr val="accent5"/>
                </a:solidFill>
                <a:latin typeface="Arial Rounded MT Bold" panose="020F0704030504030204" pitchFamily="34" charset="0"/>
              </a:rPr>
              <a:t>Planche de tendances 3  </a:t>
            </a:r>
            <a:endParaRPr lang="fr-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79234"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3"/>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4"/>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5"/>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Armoires et tuiles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6"/>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7"/>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8"/>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Revêtements de plancher</a:t>
              </a:r>
            </a:p>
          </p:txBody>
        </p:sp>
      </p:grpSp>
      <p:pic>
        <p:nvPicPr>
          <p:cNvPr id="3" name="Picture 16">
            <a:extLst>
              <a:ext uri="{FF2B5EF4-FFF2-40B4-BE49-F238E27FC236}">
                <a16:creationId xmlns:a16="http://schemas.microsoft.com/office/drawing/2014/main" id="{B73EFA81-3B3F-440D-0A64-E7912E478217}"/>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9430700" y="3249193"/>
            <a:ext cx="1961313" cy="2503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168C23-8EA3-F292-FC5F-8D4016916BFA}"/>
              </a:ext>
            </a:extLst>
          </p:cNvPr>
          <p:cNvSpPr txBox="1"/>
          <p:nvPr/>
        </p:nvSpPr>
        <p:spPr>
          <a:xfrm>
            <a:off x="2877759" y="5850862"/>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Tissus et textiles</a:t>
            </a:r>
          </a:p>
        </p:txBody>
      </p:sp>
      <p:sp>
        <p:nvSpPr>
          <p:cNvPr id="7" name="TextBox 6">
            <a:extLst>
              <a:ext uri="{FF2B5EF4-FFF2-40B4-BE49-F238E27FC236}">
                <a16:creationId xmlns:a16="http://schemas.microsoft.com/office/drawing/2014/main" id="{9E85B9C2-3370-7E02-A1BF-782D80A72C0C}"/>
              </a:ext>
            </a:extLst>
          </p:cNvPr>
          <p:cNvSpPr txBox="1"/>
          <p:nvPr/>
        </p:nvSpPr>
        <p:spPr>
          <a:xfrm>
            <a:off x="8683403" y="5837309"/>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Éléments acoustiques</a:t>
            </a:r>
          </a:p>
        </p:txBody>
      </p:sp>
      <p:pic>
        <p:nvPicPr>
          <p:cNvPr id="9" name="Picture 8">
            <a:extLst>
              <a:ext uri="{FF2B5EF4-FFF2-40B4-BE49-F238E27FC236}">
                <a16:creationId xmlns:a16="http://schemas.microsoft.com/office/drawing/2014/main" id="{B43EEEA4-EE54-962A-A499-0360F08F2EF5}"/>
              </a:ext>
            </a:extLst>
          </p:cNvPr>
          <p:cNvPicPr>
            <a:picLocks noChangeAspect="1"/>
          </p:cNvPicPr>
          <p:nvPr/>
        </p:nvPicPr>
        <p:blipFill>
          <a:blip r:embed="rId10"/>
          <a:stretch>
            <a:fillRect/>
          </a:stretch>
        </p:blipFill>
        <p:spPr>
          <a:xfrm>
            <a:off x="2958730" y="1545108"/>
            <a:ext cx="519841" cy="1657350"/>
          </a:xfrm>
          <a:prstGeom prst="rect">
            <a:avLst/>
          </a:prstGeom>
        </p:spPr>
      </p:pic>
      <p:pic>
        <p:nvPicPr>
          <p:cNvPr id="10" name="Picture 9">
            <a:extLst>
              <a:ext uri="{FF2B5EF4-FFF2-40B4-BE49-F238E27FC236}">
                <a16:creationId xmlns:a16="http://schemas.microsoft.com/office/drawing/2014/main" id="{1A382CCF-DF94-F255-2A20-A381D2FA4A81}"/>
              </a:ext>
            </a:extLst>
          </p:cNvPr>
          <p:cNvPicPr>
            <a:picLocks noChangeAspect="1"/>
          </p:cNvPicPr>
          <p:nvPr/>
        </p:nvPicPr>
        <p:blipFill>
          <a:blip r:embed="rId11"/>
          <a:stretch>
            <a:fillRect/>
          </a:stretch>
        </p:blipFill>
        <p:spPr>
          <a:xfrm>
            <a:off x="5913202" y="1510767"/>
            <a:ext cx="491758" cy="1690322"/>
          </a:xfrm>
          <a:prstGeom prst="rect">
            <a:avLst/>
          </a:prstGeom>
        </p:spPr>
      </p:pic>
      <p:pic>
        <p:nvPicPr>
          <p:cNvPr id="13" name="Picture 12">
            <a:extLst>
              <a:ext uri="{FF2B5EF4-FFF2-40B4-BE49-F238E27FC236}">
                <a16:creationId xmlns:a16="http://schemas.microsoft.com/office/drawing/2014/main" id="{068F1F2E-A677-F511-173E-C50C91DCFEC4}"/>
              </a:ext>
            </a:extLst>
          </p:cNvPr>
          <p:cNvPicPr>
            <a:picLocks noChangeAspect="1"/>
          </p:cNvPicPr>
          <p:nvPr/>
        </p:nvPicPr>
        <p:blipFill>
          <a:blip r:embed="rId12"/>
          <a:stretch>
            <a:fillRect/>
          </a:stretch>
        </p:blipFill>
        <p:spPr>
          <a:xfrm>
            <a:off x="3528989" y="1536048"/>
            <a:ext cx="519842" cy="1678048"/>
          </a:xfrm>
          <a:prstGeom prst="rect">
            <a:avLst/>
          </a:prstGeom>
        </p:spPr>
      </p:pic>
      <p:sp>
        <p:nvSpPr>
          <p:cNvPr id="15" name="TextBox 14">
            <a:extLst>
              <a:ext uri="{FF2B5EF4-FFF2-40B4-BE49-F238E27FC236}">
                <a16:creationId xmlns:a16="http://schemas.microsoft.com/office/drawing/2014/main" id="{FED26331-9944-2DD2-9184-608A2B04FE08}"/>
              </a:ext>
            </a:extLst>
          </p:cNvPr>
          <p:cNvSpPr txBox="1"/>
          <p:nvPr/>
        </p:nvSpPr>
        <p:spPr>
          <a:xfrm>
            <a:off x="2877759" y="3219949"/>
            <a:ext cx="1869330"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Palette de couleurs</a:t>
            </a:r>
          </a:p>
        </p:txBody>
      </p:sp>
      <p:pic>
        <p:nvPicPr>
          <p:cNvPr id="16" name="Picture 15">
            <a:extLst>
              <a:ext uri="{FF2B5EF4-FFF2-40B4-BE49-F238E27FC236}">
                <a16:creationId xmlns:a16="http://schemas.microsoft.com/office/drawing/2014/main" id="{B62F9E94-D3C9-83A5-22E6-B1422622633D}"/>
              </a:ext>
            </a:extLst>
          </p:cNvPr>
          <p:cNvPicPr>
            <a:picLocks noChangeAspect="1"/>
          </p:cNvPicPr>
          <p:nvPr/>
        </p:nvPicPr>
        <p:blipFill>
          <a:blip r:embed="rId13"/>
          <a:stretch>
            <a:fillRect/>
          </a:stretch>
        </p:blipFill>
        <p:spPr>
          <a:xfrm>
            <a:off x="8411292" y="4011269"/>
            <a:ext cx="1426255" cy="1753455"/>
          </a:xfrm>
          <a:prstGeom prst="rect">
            <a:avLst/>
          </a:prstGeom>
        </p:spPr>
      </p:pic>
      <p:pic>
        <p:nvPicPr>
          <p:cNvPr id="19" name="Picture 18">
            <a:extLst>
              <a:ext uri="{FF2B5EF4-FFF2-40B4-BE49-F238E27FC236}">
                <a16:creationId xmlns:a16="http://schemas.microsoft.com/office/drawing/2014/main" id="{BB344D2A-A2E9-509F-0264-C654F6DC6CC1}"/>
              </a:ext>
            </a:extLst>
          </p:cNvPr>
          <p:cNvPicPr>
            <a:picLocks noChangeAspect="1"/>
          </p:cNvPicPr>
          <p:nvPr/>
        </p:nvPicPr>
        <p:blipFill>
          <a:blip r:embed="rId14"/>
          <a:stretch>
            <a:fillRect/>
          </a:stretch>
        </p:blipFill>
        <p:spPr>
          <a:xfrm>
            <a:off x="9693334" y="4824507"/>
            <a:ext cx="1572484" cy="873602"/>
          </a:xfrm>
          <a:prstGeom prst="rect">
            <a:avLst/>
          </a:prstGeom>
        </p:spPr>
      </p:pic>
      <p:pic>
        <p:nvPicPr>
          <p:cNvPr id="21" name="Picture 20">
            <a:extLst>
              <a:ext uri="{FF2B5EF4-FFF2-40B4-BE49-F238E27FC236}">
                <a16:creationId xmlns:a16="http://schemas.microsoft.com/office/drawing/2014/main" id="{A2F265C1-B4FA-9DA0-AB1F-C725BEC51132}"/>
              </a:ext>
            </a:extLst>
          </p:cNvPr>
          <p:cNvPicPr>
            <a:picLocks noChangeAspect="1"/>
          </p:cNvPicPr>
          <p:nvPr/>
        </p:nvPicPr>
        <p:blipFill>
          <a:blip r:embed="rId15"/>
          <a:stretch>
            <a:fillRect/>
          </a:stretch>
        </p:blipFill>
        <p:spPr>
          <a:xfrm>
            <a:off x="6552330" y="1515783"/>
            <a:ext cx="2298991" cy="1947671"/>
          </a:xfrm>
          <a:prstGeom prst="rect">
            <a:avLst/>
          </a:prstGeom>
        </p:spPr>
      </p:pic>
      <p:sp>
        <p:nvSpPr>
          <p:cNvPr id="23" name="TextBox 22">
            <a:extLst>
              <a:ext uri="{FF2B5EF4-FFF2-40B4-BE49-F238E27FC236}">
                <a16:creationId xmlns:a16="http://schemas.microsoft.com/office/drawing/2014/main" id="{1ECC9B1E-E359-3A90-856F-70B663FFEC36}"/>
              </a:ext>
            </a:extLst>
          </p:cNvPr>
          <p:cNvSpPr txBox="1"/>
          <p:nvPr/>
        </p:nvSpPr>
        <p:spPr>
          <a:xfrm>
            <a:off x="6499897" y="3514969"/>
            <a:ext cx="2424295"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Inspiration artistique et murale</a:t>
            </a:r>
          </a:p>
        </p:txBody>
      </p:sp>
      <p:pic>
        <p:nvPicPr>
          <p:cNvPr id="24" name="Picture 23">
            <a:extLst>
              <a:ext uri="{FF2B5EF4-FFF2-40B4-BE49-F238E27FC236}">
                <a16:creationId xmlns:a16="http://schemas.microsoft.com/office/drawing/2014/main" id="{75AC4CBF-8BCB-5968-409A-C8E85B2A61CB}"/>
              </a:ext>
            </a:extLst>
          </p:cNvPr>
          <p:cNvPicPr>
            <a:picLocks noChangeAspect="1"/>
          </p:cNvPicPr>
          <p:nvPr/>
        </p:nvPicPr>
        <p:blipFill>
          <a:blip r:embed="rId16"/>
          <a:stretch>
            <a:fillRect/>
          </a:stretch>
        </p:blipFill>
        <p:spPr>
          <a:xfrm>
            <a:off x="4324911" y="3820702"/>
            <a:ext cx="1997233" cy="1944397"/>
          </a:xfrm>
          <a:prstGeom prst="rect">
            <a:avLst/>
          </a:prstGeom>
        </p:spPr>
      </p:pic>
      <p:sp>
        <p:nvSpPr>
          <p:cNvPr id="25" name="Rectangle 24">
            <a:extLst>
              <a:ext uri="{FF2B5EF4-FFF2-40B4-BE49-F238E27FC236}">
                <a16:creationId xmlns:a16="http://schemas.microsoft.com/office/drawing/2014/main" id="{0B60A544-B0D5-10BE-0762-36A549885A86}"/>
              </a:ext>
            </a:extLst>
          </p:cNvPr>
          <p:cNvSpPr/>
          <p:nvPr/>
        </p:nvSpPr>
        <p:spPr>
          <a:xfrm>
            <a:off x="5307538" y="1536794"/>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Rectangle 25">
            <a:extLst>
              <a:ext uri="{FF2B5EF4-FFF2-40B4-BE49-F238E27FC236}">
                <a16:creationId xmlns:a16="http://schemas.microsoft.com/office/drawing/2014/main" id="{3F57CD72-E75A-53EC-308A-BBD55AA0D5EA}"/>
              </a:ext>
            </a:extLst>
          </p:cNvPr>
          <p:cNvSpPr/>
          <p:nvPr/>
        </p:nvSpPr>
        <p:spPr>
          <a:xfrm>
            <a:off x="4699364" y="1542611"/>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a:extLst>
              <a:ext uri="{FF2B5EF4-FFF2-40B4-BE49-F238E27FC236}">
                <a16:creationId xmlns:a16="http://schemas.microsoft.com/office/drawing/2014/main" id="{02B0BA38-DED8-C6FA-3B5A-ECE890FF4388}"/>
              </a:ext>
            </a:extLst>
          </p:cNvPr>
          <p:cNvSpPr/>
          <p:nvPr/>
        </p:nvSpPr>
        <p:spPr>
          <a:xfrm>
            <a:off x="4102956" y="1536048"/>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8" name="Picture 6" descr="Detail">
            <a:extLst>
              <a:ext uri="{FF2B5EF4-FFF2-40B4-BE49-F238E27FC236}">
                <a16:creationId xmlns:a16="http://schemas.microsoft.com/office/drawing/2014/main" id="{8F491675-A9C1-08E5-180D-FDA7DB748637}"/>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2986398" y="4138691"/>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Base Image">
            <a:extLst>
              <a:ext uri="{FF2B5EF4-FFF2-40B4-BE49-F238E27FC236}">
                <a16:creationId xmlns:a16="http://schemas.microsoft.com/office/drawing/2014/main" id="{69194AB6-284E-00EB-C590-1849A1BB67FE}"/>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3288510" y="3542506"/>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tail">
            <a:extLst>
              <a:ext uri="{FF2B5EF4-FFF2-40B4-BE49-F238E27FC236}">
                <a16:creationId xmlns:a16="http://schemas.microsoft.com/office/drawing/2014/main" id="{967E39EE-7310-1E78-719F-09ED8CAC4884}"/>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3787895" y="4079312"/>
            <a:ext cx="1490390" cy="14903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77605AC-DAB6-9772-8ABC-D5FB557E7DF3}"/>
              </a:ext>
            </a:extLst>
          </p:cNvPr>
          <p:cNvSpPr txBox="1"/>
          <p:nvPr/>
        </p:nvSpPr>
        <p:spPr>
          <a:xfrm>
            <a:off x="6552330" y="5837309"/>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pic>
        <p:nvPicPr>
          <p:cNvPr id="1030" name="Picture 6" descr="The Ultimate Guide for Moss Walls 2021 - Greenleaf IPS - Blog">
            <a:extLst>
              <a:ext uri="{FF2B5EF4-FFF2-40B4-BE49-F238E27FC236}">
                <a16:creationId xmlns:a16="http://schemas.microsoft.com/office/drawing/2014/main" id="{43EE256E-85C9-BE23-D9B5-021812BDD3B1}"/>
              </a:ext>
            </a:extLst>
          </p:cNvPr>
          <p:cNvPicPr>
            <a:picLocks noChangeAspect="1" noChangeArrowheads="1"/>
          </p:cNvPicPr>
          <p:nvPr/>
        </p:nvPicPr>
        <p:blipFill rotWithShape="1">
          <a:blip r:embed="rId20" cstate="screen">
            <a:extLst>
              <a:ext uri="{28A0092B-C50C-407E-A947-70E740481C1C}">
                <a14:useLocalDpi xmlns:a14="http://schemas.microsoft.com/office/drawing/2010/main" val="0"/>
              </a:ext>
            </a:extLst>
          </a:blip>
          <a:srcRect/>
          <a:stretch/>
        </p:blipFill>
        <p:spPr bwMode="auto">
          <a:xfrm>
            <a:off x="6608383" y="3794304"/>
            <a:ext cx="1636274" cy="20037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B9E2CF-56D2-2581-5A7A-F3C48D90E6CD}"/>
              </a:ext>
            </a:extLst>
          </p:cNvPr>
          <p:cNvSpPr txBox="1"/>
          <p:nvPr/>
        </p:nvSpPr>
        <p:spPr>
          <a:xfrm>
            <a:off x="354131" y="1439718"/>
            <a:ext cx="1747231"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sp>
        <p:nvSpPr>
          <p:cNvPr id="31" name="TextBox 30">
            <a:extLst>
              <a:ext uri="{FF2B5EF4-FFF2-40B4-BE49-F238E27FC236}">
                <a16:creationId xmlns:a16="http://schemas.microsoft.com/office/drawing/2014/main" id="{B2CD67E7-8E31-72F6-CEB1-F7D484F76DB1}"/>
              </a:ext>
            </a:extLst>
          </p:cNvPr>
          <p:cNvSpPr txBox="1"/>
          <p:nvPr/>
        </p:nvSpPr>
        <p:spPr>
          <a:xfrm rot="20335569">
            <a:off x="2842517" y="3267031"/>
            <a:ext cx="6813573" cy="584775"/>
          </a:xfrm>
          <a:prstGeom prst="rect">
            <a:avLst/>
          </a:prstGeom>
          <a:noFill/>
        </p:spPr>
        <p:txBody>
          <a:bodyPr wrap="square">
            <a:spAutoFit/>
          </a:bodyPr>
          <a:lstStyle/>
          <a:p>
            <a:pPr algn="ctr"/>
            <a:r>
              <a:rPr lang="fr-FR" sz="1600" dirty="0">
                <a:highlight>
                  <a:srgbClr val="FFFF00"/>
                </a:highlight>
              </a:rPr>
              <a:t>EXEMPLES DE PLANCHES DE TENDANCES SEULEMENT- UTILISEZ LES PLANCHES DE TENDANCES FOURNIES PAR L'ÉQUIPE DE CONCEPTION DE VOTRE PROJET</a:t>
            </a:r>
            <a:r>
              <a:rPr lang="fr-CA" sz="1600" dirty="0">
                <a:highlight>
                  <a:srgbClr val="FFFF00"/>
                </a:highlight>
              </a:rPr>
              <a:t> </a:t>
            </a:r>
            <a:endParaRPr lang="en-CA" sz="1600" dirty="0">
              <a:solidFill>
                <a:schemeClr val="tx1"/>
              </a:solidFill>
              <a:highlight>
                <a:srgbClr val="FFFF00"/>
              </a:highlight>
            </a:endParaRPr>
          </a:p>
        </p:txBody>
      </p:sp>
      <p:pic>
        <p:nvPicPr>
          <p:cNvPr id="20" name="Graphic 19">
            <a:extLst>
              <a:ext uri="{FF2B5EF4-FFF2-40B4-BE49-F238E27FC236}">
                <a16:creationId xmlns:a16="http://schemas.microsoft.com/office/drawing/2014/main" id="{21DA14F0-A3D4-9DE6-C861-B2999277CC81}"/>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745211">
            <a:off x="4508741" y="157918"/>
            <a:ext cx="549200" cy="549200"/>
          </a:xfrm>
          <a:prstGeom prst="rect">
            <a:avLst/>
          </a:prstGeom>
        </p:spPr>
      </p:pic>
      <p:sp>
        <p:nvSpPr>
          <p:cNvPr id="35" name="TextBox 34">
            <a:extLst>
              <a:ext uri="{FF2B5EF4-FFF2-40B4-BE49-F238E27FC236}">
                <a16:creationId xmlns:a16="http://schemas.microsoft.com/office/drawing/2014/main" id="{F4F585D2-07DE-F26E-3570-EF5481DAB14B}"/>
              </a:ext>
            </a:extLst>
          </p:cNvPr>
          <p:cNvSpPr txBox="1"/>
          <p:nvPr/>
        </p:nvSpPr>
        <p:spPr>
          <a:xfrm>
            <a:off x="4810604" y="522741"/>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1902972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35332</TotalTime>
  <Words>1281</Words>
  <Application>Microsoft Office PowerPoint</Application>
  <PresentationFormat>Widescreen</PresentationFormat>
  <Paragraphs>88</Paragraphs>
  <Slides>9</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0" baseType="lpstr">
      <vt:lpstr>Arial</vt:lpstr>
      <vt:lpstr>Arial Rounded MT Bold</vt:lpstr>
      <vt:lpstr>Avenir Next LT Pro</vt:lpstr>
      <vt:lpstr>Avenir Next LT Pro Demi</vt:lpstr>
      <vt:lpstr>Calibri</vt:lpstr>
      <vt:lpstr>Calibri Light</vt:lpstr>
      <vt:lpstr>Georgia</vt:lpstr>
      <vt:lpstr>Wingdings</vt:lpstr>
      <vt:lpstr>Wingdings 2</vt:lpstr>
      <vt:lpstr>1_Office Theme</vt:lpstr>
      <vt:lpstr>think-cell Slide</vt:lpstr>
      <vt:lpstr>Guide de l’activité de sélection de la planche de tendances</vt:lpstr>
      <vt:lpstr>À propos du guide</vt:lpstr>
      <vt:lpstr>Feuille de route de l’activité (1 de 2)</vt:lpstr>
      <vt:lpstr>Feuille de route de l’activité (2 de 2)</vt:lpstr>
      <vt:lpstr>Pratiques exemplaires</vt:lpstr>
      <vt:lpstr>PowerPoint Presentation</vt:lpstr>
      <vt:lpstr>Planche de tendances 1   </vt:lpstr>
      <vt:lpstr>Planches de tendances 2 </vt:lpstr>
      <vt:lpstr>Planche de tendances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632</cp:revision>
  <dcterms:created xsi:type="dcterms:W3CDTF">2018-01-23T15:59:12Z</dcterms:created>
  <dcterms:modified xsi:type="dcterms:W3CDTF">2023-09-12T13:12:07Z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2023-07-24T14:20:11Z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fca945fe-f1ab-481b-a3c0-8ffc46531101</vt:lpwstr>
  </property>
  <property fmtid="{D5CDD505-2E9C-101B-9397-08002B2CF9AE}" pid="8" name="MSIP_Label_834ed4f5-eae4-40c7-82be-b1cdf720a1b9_ContentBits">
    <vt:lpwstr>1</vt:lpwstr>
  </property>
  <property fmtid="{D5CDD505-2E9C-101B-9397-08002B2CF9AE}" pid="9" name="ClassificationContentMarkingHeaderLocations">
    <vt:lpwstr>1_Office Theme:6</vt:lpwstr>
  </property>
  <property fmtid="{D5CDD505-2E9C-101B-9397-08002B2CF9AE}" pid="10" name="ClassificationContentMarkingHeaderText">
    <vt:lpwstr>UNCLASSIFIED - NON CLASSIFIÉ</vt:lpwstr>
  </property>
  <property fmtid="{D5CDD505-2E9C-101B-9397-08002B2CF9AE}" pid="11" name="_AdHocReviewCycleID">
    <vt:i4>1984386393</vt:i4>
  </property>
  <property fmtid="{D5CDD505-2E9C-101B-9397-08002B2CF9AE}" pid="12" name="_NewReviewCycle">
    <vt:lpwstr/>
  </property>
  <property fmtid="{D5CDD505-2E9C-101B-9397-08002B2CF9AE}" pid="13" name="_EmailSubject">
    <vt:lpwstr/>
  </property>
  <property fmtid="{D5CDD505-2E9C-101B-9397-08002B2CF9AE}" pid="14" name="_AuthorEmail">
    <vt:lpwstr>Sophie.Genereux@tpsgc-pwgsc.gc.ca</vt:lpwstr>
  </property>
  <property fmtid="{D5CDD505-2E9C-101B-9397-08002B2CF9AE}" pid="15" name="_AuthorEmailDisplayName">
    <vt:lpwstr>Genereux, Sophie (SPAC/PSPC) (elle-la / she-her)</vt:lpwstr>
  </property>
  <property fmtid="{D5CDD505-2E9C-101B-9397-08002B2CF9AE}" pid="16" name="_PreviousAdHocReviewCycleID">
    <vt:i4>1526300750</vt:i4>
  </property>
</Properties>
</file>