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4" r:id="rId2"/>
    <p:sldId id="266" r:id="rId3"/>
  </p:sldIdLst>
  <p:sldSz cx="12192000" cy="6858000"/>
  <p:notesSz cx="7315200" cy="96012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AA2"/>
    <a:srgbClr val="000000"/>
    <a:srgbClr val="D2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25" autoAdjust="0"/>
  </p:normalViewPr>
  <p:slideViewPr>
    <p:cSldViewPr snapToGrid="0" showGuides="1">
      <p:cViewPr varScale="1">
        <p:scale>
          <a:sx n="104" d="100"/>
          <a:sy n="104" d="100"/>
        </p:scale>
        <p:origin x="14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9"/>
          </a:xfrm>
          <a:prstGeom prst="rect">
            <a:avLst/>
          </a:prstGeom>
        </p:spPr>
        <p:txBody>
          <a:bodyPr vert="horz" lIns="96649" tIns="48325" rIns="96649" bIns="48325" rtlCol="0"/>
          <a:lstStyle>
            <a:lvl1pPr algn="l">
              <a:defRPr sz="1300"/>
            </a:lvl1pPr>
          </a:lstStyle>
          <a:p>
            <a:endParaRPr lang="en-CA"/>
          </a:p>
        </p:txBody>
      </p:sp>
      <p:sp>
        <p:nvSpPr>
          <p:cNvPr id="3" name="Date Placeholder 2"/>
          <p:cNvSpPr>
            <a:spLocks noGrp="1"/>
          </p:cNvSpPr>
          <p:nvPr>
            <p:ph type="dt" idx="1"/>
          </p:nvPr>
        </p:nvSpPr>
        <p:spPr>
          <a:xfrm>
            <a:off x="4143587" y="0"/>
            <a:ext cx="3169920" cy="481729"/>
          </a:xfrm>
          <a:prstGeom prst="rect">
            <a:avLst/>
          </a:prstGeom>
        </p:spPr>
        <p:txBody>
          <a:bodyPr vert="horz" lIns="96649" tIns="48325" rIns="96649" bIns="48325" rtlCol="0"/>
          <a:lstStyle>
            <a:lvl1pPr algn="r">
              <a:defRPr sz="1300"/>
            </a:lvl1pPr>
          </a:lstStyle>
          <a:p>
            <a:fld id="{3C279B4F-AF13-4F78-88C4-C620BF37115E}" type="datetimeFigureOut">
              <a:rPr lang="en-CA" smtClean="0"/>
              <a:t>2019-08-06</a:t>
            </a:fld>
            <a:endParaRPr lang="en-CA"/>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49" tIns="48325" rIns="96649" bIns="48325" rtlCol="0" anchor="ctr"/>
          <a:lstStyle/>
          <a:p>
            <a:endParaRPr lang="en-CA"/>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9" tIns="48325" rIns="96649"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5"/>
            <a:ext cx="3169920" cy="481727"/>
          </a:xfrm>
          <a:prstGeom prst="rect">
            <a:avLst/>
          </a:prstGeom>
        </p:spPr>
        <p:txBody>
          <a:bodyPr vert="horz" lIns="96649" tIns="48325" rIns="96649" bIns="48325"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49" tIns="48325" rIns="96649" bIns="48325" rtlCol="0" anchor="b"/>
          <a:lstStyle>
            <a:lvl1pPr algn="r">
              <a:defRPr sz="1300"/>
            </a:lvl1pPr>
          </a:lstStyle>
          <a:p>
            <a:fld id="{D949441B-F4BB-4DDD-93C3-D0FE4172B105}" type="slidenum">
              <a:rPr lang="en-CA" smtClean="0"/>
              <a:t>‹#›</a:t>
            </a:fld>
            <a:endParaRPr lang="en-CA"/>
          </a:p>
        </p:txBody>
      </p:sp>
    </p:spTree>
    <p:extLst>
      <p:ext uri="{BB962C8B-B14F-4D97-AF65-F5344CB8AC3E}">
        <p14:creationId xmlns:p14="http://schemas.microsoft.com/office/powerpoint/2010/main" val="160793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119AF3-990D-4369-A0CE-32E8F72069AE}"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81562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949441B-F4BB-4DDD-93C3-D0FE4172B105}" type="slidenum">
              <a:rPr lang="en-CA" smtClean="0"/>
              <a:t>2</a:t>
            </a:fld>
            <a:endParaRPr lang="en-CA"/>
          </a:p>
        </p:txBody>
      </p:sp>
    </p:spTree>
    <p:extLst>
      <p:ext uri="{BB962C8B-B14F-4D97-AF65-F5344CB8AC3E}">
        <p14:creationId xmlns:p14="http://schemas.microsoft.com/office/powerpoint/2010/main" val="746651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9612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8352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613172375"/>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37056412"/>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3563588112"/>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3706923"/>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3255196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smtClean="0">
                <a:solidFill>
                  <a:prstClr val="black"/>
                </a:solidFill>
              </a:rPr>
              <a:t>This is the sample</a:t>
            </a:r>
            <a:br>
              <a:rPr lang="en-CA" sz="1200" dirty="0" smtClean="0">
                <a:solidFill>
                  <a:prstClr val="black"/>
                </a:solidFill>
              </a:rPr>
            </a:br>
            <a:r>
              <a:rPr lang="en-CA" sz="1200" dirty="0" smtClean="0">
                <a:solidFill>
                  <a:prstClr val="black"/>
                </a:solidFill>
              </a:rPr>
              <a:t>icon page.</a:t>
            </a:r>
          </a:p>
          <a:p>
            <a:endParaRPr lang="en-CA" sz="1200" dirty="0" smtClean="0">
              <a:solidFill>
                <a:prstClr val="black"/>
              </a:solidFill>
            </a:endParaRPr>
          </a:p>
          <a:p>
            <a:r>
              <a:rPr lang="en-CA" sz="1200" dirty="0" smtClean="0">
                <a:solidFill>
                  <a:prstClr val="black"/>
                </a:solidFill>
              </a:rPr>
              <a:t>It features a </a:t>
            </a:r>
            <a:br>
              <a:rPr lang="en-CA" sz="1200" dirty="0" smtClean="0">
                <a:solidFill>
                  <a:prstClr val="black"/>
                </a:solidFill>
              </a:rPr>
            </a:br>
            <a:r>
              <a:rPr lang="en-CA" sz="1200" dirty="0" smtClean="0">
                <a:solidFill>
                  <a:prstClr val="black"/>
                </a:solidFill>
              </a:rPr>
              <a:t>selection of symbols</a:t>
            </a:r>
            <a:br>
              <a:rPr lang="en-CA" sz="1200" dirty="0" smtClean="0">
                <a:solidFill>
                  <a:prstClr val="black"/>
                </a:solidFill>
              </a:rPr>
            </a:br>
            <a:r>
              <a:rPr lang="en-CA" sz="1200" dirty="0" smtClean="0">
                <a:solidFill>
                  <a:prstClr val="black"/>
                </a:solidFill>
              </a:rPr>
              <a:t>for use in your presentation.</a:t>
            </a:r>
          </a:p>
          <a:p>
            <a:endParaRPr lang="en-CA" sz="1200" dirty="0" smtClean="0">
              <a:solidFill>
                <a:prstClr val="black"/>
              </a:solidFill>
            </a:endParaRPr>
          </a:p>
          <a:p>
            <a:r>
              <a:rPr lang="en-CA" sz="1200" dirty="0" smtClean="0">
                <a:solidFill>
                  <a:prstClr val="black"/>
                </a:solidFill>
              </a:rPr>
              <a:t>To use a particular symbol, simply go to the </a:t>
            </a:r>
            <a:r>
              <a:rPr lang="en-CA" sz="1200" b="1" dirty="0" smtClean="0">
                <a:solidFill>
                  <a:prstClr val="black"/>
                </a:solidFill>
              </a:rPr>
              <a:t>(1) View </a:t>
            </a:r>
            <a:r>
              <a:rPr lang="en-CA" sz="1200" dirty="0" smtClean="0">
                <a:solidFill>
                  <a:prstClr val="black"/>
                </a:solidFill>
              </a:rPr>
              <a:t>Tab and select </a:t>
            </a:r>
            <a:r>
              <a:rPr lang="en-CA" sz="1200" b="1" dirty="0" smtClean="0">
                <a:solidFill>
                  <a:prstClr val="black"/>
                </a:solidFill>
              </a:rPr>
              <a:t>Slide Master (2)</a:t>
            </a:r>
            <a:r>
              <a:rPr lang="en-CA" sz="1200" dirty="0" smtClean="0">
                <a:solidFill>
                  <a:prstClr val="black"/>
                </a:solidFill>
              </a:rPr>
              <a:t>. Navigate to the last layout and select the icon(s) you would like to use. Copy them, return to </a:t>
            </a:r>
            <a:r>
              <a:rPr lang="en-CA" sz="1200" b="1" dirty="0" smtClean="0">
                <a:solidFill>
                  <a:prstClr val="black"/>
                </a:solidFill>
              </a:rPr>
              <a:t>(3) Normal</a:t>
            </a:r>
            <a:r>
              <a:rPr lang="en-CA" sz="1200" dirty="0" smtClean="0">
                <a:solidFill>
                  <a:prstClr val="black"/>
                </a:solidFill>
              </a:rPr>
              <a:t> view and paste them on the correct slide. Change the colour by choosing a new shape fill if you wish.</a:t>
            </a:r>
            <a:endParaRPr lang="en-CA" sz="120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1</a:t>
              </a:r>
              <a:endParaRPr lang="en-CA" b="1" dirty="0">
                <a:solidFill>
                  <a:srgbClr val="FFFFFF"/>
                </a:solidFill>
              </a:endParaRP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2</a:t>
              </a:r>
              <a:endParaRPr lang="en-CA" b="1" dirty="0">
                <a:solidFill>
                  <a:srgbClr val="FFFFFF"/>
                </a:solidFill>
              </a:endParaRP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3</a:t>
              </a:r>
              <a:endParaRPr lang="en-CA" b="1" dirty="0">
                <a:solidFill>
                  <a:srgbClr val="FFFFFF"/>
                </a:solidFill>
              </a:endParaRP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2016187044"/>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a:solidFill>
                <a:srgbClr val="000000"/>
              </a:solidFill>
              <a:latin typeface="arial"/>
            </a:endParaRPr>
          </a:p>
        </p:txBody>
      </p:sp>
    </p:spTree>
    <p:extLst>
      <p:ext uri="{BB962C8B-B14F-4D97-AF65-F5344CB8AC3E}">
        <p14:creationId xmlns:p14="http://schemas.microsoft.com/office/powerpoint/2010/main" val="2629919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open.canada.ca/en/proactive-disclosu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mailto:open-ouvert@tbs-sct.gc.ca" TargetMode="External"/><Relationship Id="rId4" Type="http://schemas.openxmlformats.org/officeDocument/2006/relationships/hyperlink" Target="http://www.gcpedia.gc.ca/wiki/ATI/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8139588" y="750936"/>
            <a:ext cx="3875627" cy="5989729"/>
          </a:xfrm>
          <a:prstGeom prst="rect">
            <a:avLst/>
          </a:prstGeom>
          <a:solidFill>
            <a:schemeClr val="bg1">
              <a:lumMod val="95000"/>
            </a:scheme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CA" sz="800" b="0" i="0" u="none" strike="noStrike" kern="0" cap="none" spc="0" normalizeH="0" baseline="0" noProof="0" dirty="0">
              <a:ln>
                <a:noFill/>
              </a:ln>
              <a:solidFill>
                <a:srgbClr val="FFFFFF">
                  <a:lumMod val="50000"/>
                </a:srgbClr>
              </a:solidFill>
              <a:effectLst/>
              <a:uLnTx/>
              <a:uFillTx/>
              <a:latin typeface="Calibri"/>
              <a:ea typeface="+mn-ea"/>
              <a:cs typeface="+mn-cs"/>
            </a:endParaRPr>
          </a:p>
        </p:txBody>
      </p:sp>
      <p:sp>
        <p:nvSpPr>
          <p:cNvPr id="69" name="Rectangle 68"/>
          <p:cNvSpPr/>
          <p:nvPr/>
        </p:nvSpPr>
        <p:spPr>
          <a:xfrm>
            <a:off x="123016" y="755961"/>
            <a:ext cx="7908773" cy="5989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lumMod val="50000"/>
                </a:prstClr>
              </a:solidFill>
            </a:endParaRPr>
          </a:p>
        </p:txBody>
      </p:sp>
      <p:sp>
        <p:nvSpPr>
          <p:cNvPr id="5" name="TextBox 4"/>
          <p:cNvSpPr txBox="1"/>
          <p:nvPr/>
        </p:nvSpPr>
        <p:spPr>
          <a:xfrm>
            <a:off x="-17582" y="31914"/>
            <a:ext cx="12209582" cy="307777"/>
          </a:xfrm>
          <a:prstGeom prst="rect">
            <a:avLst/>
          </a:prstGeom>
          <a:noFill/>
        </p:spPr>
        <p:txBody>
          <a:bodyPr wrap="square" rtlCol="0">
            <a:spAutoFit/>
          </a:bodyPr>
          <a:lstStyle/>
          <a:p>
            <a:pPr algn="ctr"/>
            <a:r>
              <a:rPr lang="en-CA" sz="1400" b="1" dirty="0" smtClean="0">
                <a:latin typeface="Century Gothic" panose="020B0502020202020204" pitchFamily="34" charset="0"/>
              </a:rPr>
              <a:t>The Updated ATIA: Meeting Proactive Publication Requirements</a:t>
            </a:r>
            <a:endParaRPr lang="en-CA" sz="1400" b="1" dirty="0">
              <a:latin typeface="Century Gothic" panose="020B0502020202020204" pitchFamily="34" charset="0"/>
            </a:endParaRPr>
          </a:p>
        </p:txBody>
      </p:sp>
      <p:grpSp>
        <p:nvGrpSpPr>
          <p:cNvPr id="9" name="Group 8"/>
          <p:cNvGrpSpPr/>
          <p:nvPr/>
        </p:nvGrpSpPr>
        <p:grpSpPr>
          <a:xfrm>
            <a:off x="239401" y="1832542"/>
            <a:ext cx="5520280" cy="438582"/>
            <a:chOff x="239401" y="1832542"/>
            <a:chExt cx="5520280" cy="438582"/>
          </a:xfrm>
        </p:grpSpPr>
        <p:sp>
          <p:nvSpPr>
            <p:cNvPr id="10" name="TextBox 9"/>
            <p:cNvSpPr txBox="1"/>
            <p:nvPr/>
          </p:nvSpPr>
          <p:spPr>
            <a:xfrm>
              <a:off x="493341" y="1832542"/>
              <a:ext cx="5266340"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Tabled Reports</a:t>
              </a:r>
              <a:r>
                <a:rPr lang="en-CA" sz="1000" dirty="0" smtClean="0">
                  <a:solidFill>
                    <a:schemeClr val="tx1">
                      <a:lumMod val="65000"/>
                      <a:lumOff val="35000"/>
                    </a:schemeClr>
                  </a:solidFill>
                  <a:latin typeface="Century Gothic" panose="020B0502020202020204" pitchFamily="34" charset="0"/>
                </a:rPr>
                <a:t> s. 84</a:t>
              </a:r>
            </a:p>
            <a:p>
              <a:pPr>
                <a:spcAft>
                  <a:spcPts val="600"/>
                </a:spcAft>
              </a:pPr>
              <a:r>
                <a:rPr lang="en-CA" sz="1000" dirty="0" smtClean="0">
                  <a:solidFill>
                    <a:schemeClr val="tx1">
                      <a:lumMod val="65000"/>
                      <a:lumOff val="35000"/>
                    </a:schemeClr>
                  </a:solidFill>
                  <a:latin typeface="Century Gothic" panose="020B0502020202020204" pitchFamily="34" charset="0"/>
                </a:rPr>
                <a:t>Reports tabled in Parliament pursuant to a statutory requirement</a:t>
              </a:r>
            </a:p>
          </p:txBody>
        </p:sp>
        <p:sp>
          <p:nvSpPr>
            <p:cNvPr id="11" name="Freeform 10"/>
            <p:cNvSpPr>
              <a:spLocks noEditPoints="1"/>
            </p:cNvSpPr>
            <p:nvPr/>
          </p:nvSpPr>
          <p:spPr bwMode="auto">
            <a:xfrm>
              <a:off x="239401" y="1911675"/>
              <a:ext cx="288000" cy="216000"/>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25" name="Group 24"/>
          <p:cNvGrpSpPr/>
          <p:nvPr/>
        </p:nvGrpSpPr>
        <p:grpSpPr>
          <a:xfrm>
            <a:off x="284401" y="4713741"/>
            <a:ext cx="5488732" cy="438582"/>
            <a:chOff x="284401" y="4813629"/>
            <a:chExt cx="5488732" cy="438582"/>
          </a:xfrm>
        </p:grpSpPr>
        <p:sp>
          <p:nvSpPr>
            <p:cNvPr id="4" name="TextBox 3"/>
            <p:cNvSpPr txBox="1"/>
            <p:nvPr/>
          </p:nvSpPr>
          <p:spPr>
            <a:xfrm>
              <a:off x="493341" y="4813629"/>
              <a:ext cx="5279792"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Grants &amp; Contributions</a:t>
              </a:r>
              <a:r>
                <a:rPr lang="en-CA" sz="1000" dirty="0" smtClean="0">
                  <a:solidFill>
                    <a:schemeClr val="tx1">
                      <a:lumMod val="65000"/>
                      <a:lumOff val="35000"/>
                    </a:schemeClr>
                  </a:solidFill>
                  <a:latin typeface="Century Gothic" panose="020B0502020202020204" pitchFamily="34" charset="0"/>
                </a:rPr>
                <a:t> s. 87</a:t>
              </a:r>
            </a:p>
            <a:p>
              <a:pPr>
                <a:spcAft>
                  <a:spcPts val="300"/>
                </a:spcAft>
              </a:pPr>
              <a:r>
                <a:rPr lang="en-CA" sz="1000" dirty="0" smtClean="0">
                  <a:solidFill>
                    <a:schemeClr val="tx1">
                      <a:lumMod val="65000"/>
                      <a:lumOff val="35000"/>
                    </a:schemeClr>
                  </a:solidFill>
                  <a:latin typeface="Century Gothic" panose="020B0502020202020204" pitchFamily="34" charset="0"/>
                </a:rPr>
                <a:t>Grants or contributions over $25,000, and any amendments</a:t>
              </a:r>
              <a:endParaRPr lang="en-CA" sz="1000" dirty="0">
                <a:solidFill>
                  <a:schemeClr val="tx1">
                    <a:lumMod val="65000"/>
                    <a:lumOff val="35000"/>
                  </a:schemeClr>
                </a:solidFill>
                <a:latin typeface="Century Gothic" panose="020B0502020202020204" pitchFamily="34" charset="0"/>
              </a:endParaRPr>
            </a:p>
          </p:txBody>
        </p:sp>
        <p:sp>
          <p:nvSpPr>
            <p:cNvPr id="12" name="Freeform 11"/>
            <p:cNvSpPr>
              <a:spLocks/>
            </p:cNvSpPr>
            <p:nvPr/>
          </p:nvSpPr>
          <p:spPr bwMode="auto">
            <a:xfrm>
              <a:off x="284401" y="4893999"/>
              <a:ext cx="198000" cy="250089"/>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2" name="Group 1"/>
          <p:cNvGrpSpPr/>
          <p:nvPr/>
        </p:nvGrpSpPr>
        <p:grpSpPr>
          <a:xfrm>
            <a:off x="275401" y="820397"/>
            <a:ext cx="5510912" cy="438582"/>
            <a:chOff x="275401" y="820397"/>
            <a:chExt cx="5510912" cy="438582"/>
          </a:xfrm>
        </p:grpSpPr>
        <p:sp>
          <p:nvSpPr>
            <p:cNvPr id="14" name="TextBox 13"/>
            <p:cNvSpPr txBox="1"/>
            <p:nvPr/>
          </p:nvSpPr>
          <p:spPr>
            <a:xfrm>
              <a:off x="493341" y="820397"/>
              <a:ext cx="5292972"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Travel </a:t>
              </a:r>
              <a:r>
                <a:rPr lang="en-CA" sz="1000" dirty="0" smtClean="0">
                  <a:solidFill>
                    <a:schemeClr val="tx1">
                      <a:lumMod val="65000"/>
                      <a:lumOff val="35000"/>
                    </a:schemeClr>
                  </a:solidFill>
                  <a:latin typeface="Century Gothic" panose="020B0502020202020204" pitchFamily="34" charset="0"/>
                </a:rPr>
                <a:t>s. 75, 82</a:t>
              </a:r>
            </a:p>
            <a:p>
              <a:pPr>
                <a:spcAft>
                  <a:spcPts val="300"/>
                </a:spcAft>
              </a:pPr>
              <a:r>
                <a:rPr lang="en-CA" sz="1000" dirty="0" smtClean="0">
                  <a:solidFill>
                    <a:schemeClr val="tx1">
                      <a:lumMod val="65000"/>
                      <a:lumOff val="35000"/>
                    </a:schemeClr>
                  </a:solidFill>
                  <a:latin typeface="Century Gothic" panose="020B0502020202020204" pitchFamily="34" charset="0"/>
                </a:rPr>
                <a:t>Expenses related to travel – ministers’ offices, senior officials</a:t>
              </a:r>
              <a:endParaRPr lang="en-CA" sz="1000" dirty="0">
                <a:solidFill>
                  <a:schemeClr val="tx1">
                    <a:lumMod val="65000"/>
                    <a:lumOff val="35000"/>
                  </a:schemeClr>
                </a:solidFill>
                <a:latin typeface="Century Gothic" panose="020B0502020202020204" pitchFamily="34" charset="0"/>
              </a:endParaRPr>
            </a:p>
          </p:txBody>
        </p:sp>
        <p:sp>
          <p:nvSpPr>
            <p:cNvPr id="15" name="Freeform 14"/>
            <p:cNvSpPr>
              <a:spLocks/>
            </p:cNvSpPr>
            <p:nvPr/>
          </p:nvSpPr>
          <p:spPr bwMode="auto">
            <a:xfrm>
              <a:off x="275401" y="909763"/>
              <a:ext cx="216000" cy="216000"/>
            </a:xfrm>
            <a:custGeom>
              <a:avLst/>
              <a:gdLst>
                <a:gd name="T0" fmla="*/ 182 w 189"/>
                <a:gd name="T1" fmla="*/ 0 h 188"/>
                <a:gd name="T2" fmla="*/ 178 w 189"/>
                <a:gd name="T3" fmla="*/ 1 h 188"/>
                <a:gd name="T4" fmla="*/ 3 w 189"/>
                <a:gd name="T5" fmla="*/ 102 h 188"/>
                <a:gd name="T6" fmla="*/ 0 w 189"/>
                <a:gd name="T7" fmla="*/ 108 h 188"/>
                <a:gd name="T8" fmla="*/ 4 w 189"/>
                <a:gd name="T9" fmla="*/ 114 h 188"/>
                <a:gd name="T10" fmla="*/ 46 w 189"/>
                <a:gd name="T11" fmla="*/ 131 h 188"/>
                <a:gd name="T12" fmla="*/ 158 w 189"/>
                <a:gd name="T13" fmla="*/ 33 h 188"/>
                <a:gd name="T14" fmla="*/ 67 w 189"/>
                <a:gd name="T15" fmla="*/ 145 h 188"/>
                <a:gd name="T16" fmla="*/ 67 w 189"/>
                <a:gd name="T17" fmla="*/ 181 h 188"/>
                <a:gd name="T18" fmla="*/ 68 w 189"/>
                <a:gd name="T19" fmla="*/ 185 h 188"/>
                <a:gd name="T20" fmla="*/ 72 w 189"/>
                <a:gd name="T21" fmla="*/ 188 h 188"/>
                <a:gd name="T22" fmla="*/ 74 w 189"/>
                <a:gd name="T23" fmla="*/ 188 h 188"/>
                <a:gd name="T24" fmla="*/ 79 w 189"/>
                <a:gd name="T25" fmla="*/ 186 h 188"/>
                <a:gd name="T26" fmla="*/ 105 w 189"/>
                <a:gd name="T27" fmla="*/ 155 h 188"/>
                <a:gd name="T28" fmla="*/ 152 w 189"/>
                <a:gd name="T29" fmla="*/ 174 h 188"/>
                <a:gd name="T30" fmla="*/ 155 w 189"/>
                <a:gd name="T31" fmla="*/ 175 h 188"/>
                <a:gd name="T32" fmla="*/ 158 w 189"/>
                <a:gd name="T33" fmla="*/ 174 h 188"/>
                <a:gd name="T34" fmla="*/ 161 w 189"/>
                <a:gd name="T35" fmla="*/ 169 h 188"/>
                <a:gd name="T36" fmla="*/ 188 w 189"/>
                <a:gd name="T37" fmla="*/ 8 h 188"/>
                <a:gd name="T38" fmla="*/ 185 w 189"/>
                <a:gd name="T39" fmla="*/ 1 h 188"/>
                <a:gd name="T40" fmla="*/ 182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182" y="0"/>
                  </a:moveTo>
                  <a:cubicBezTo>
                    <a:pt x="178" y="1"/>
                    <a:pt x="178" y="1"/>
                    <a:pt x="178" y="1"/>
                  </a:cubicBezTo>
                  <a:cubicBezTo>
                    <a:pt x="3" y="102"/>
                    <a:pt x="3" y="102"/>
                    <a:pt x="3" y="102"/>
                  </a:cubicBezTo>
                  <a:cubicBezTo>
                    <a:pt x="1" y="103"/>
                    <a:pt x="0" y="105"/>
                    <a:pt x="0" y="108"/>
                  </a:cubicBezTo>
                  <a:cubicBezTo>
                    <a:pt x="0" y="111"/>
                    <a:pt x="2" y="113"/>
                    <a:pt x="4" y="114"/>
                  </a:cubicBezTo>
                  <a:cubicBezTo>
                    <a:pt x="46" y="131"/>
                    <a:pt x="46" y="131"/>
                    <a:pt x="46" y="131"/>
                  </a:cubicBezTo>
                  <a:cubicBezTo>
                    <a:pt x="158" y="33"/>
                    <a:pt x="158" y="33"/>
                    <a:pt x="158" y="33"/>
                  </a:cubicBezTo>
                  <a:cubicBezTo>
                    <a:pt x="67" y="145"/>
                    <a:pt x="67" y="145"/>
                    <a:pt x="67" y="145"/>
                  </a:cubicBezTo>
                  <a:cubicBezTo>
                    <a:pt x="67" y="181"/>
                    <a:pt x="67" y="181"/>
                    <a:pt x="67" y="181"/>
                  </a:cubicBezTo>
                  <a:cubicBezTo>
                    <a:pt x="68" y="185"/>
                    <a:pt x="68" y="185"/>
                    <a:pt x="68" y="185"/>
                  </a:cubicBezTo>
                  <a:cubicBezTo>
                    <a:pt x="72" y="188"/>
                    <a:pt x="72" y="188"/>
                    <a:pt x="72" y="188"/>
                  </a:cubicBezTo>
                  <a:cubicBezTo>
                    <a:pt x="74" y="188"/>
                    <a:pt x="74" y="188"/>
                    <a:pt x="74" y="188"/>
                  </a:cubicBezTo>
                  <a:cubicBezTo>
                    <a:pt x="76" y="188"/>
                    <a:pt x="78" y="187"/>
                    <a:pt x="79" y="186"/>
                  </a:cubicBezTo>
                  <a:cubicBezTo>
                    <a:pt x="105" y="155"/>
                    <a:pt x="105" y="155"/>
                    <a:pt x="105" y="155"/>
                  </a:cubicBezTo>
                  <a:cubicBezTo>
                    <a:pt x="152" y="174"/>
                    <a:pt x="152" y="174"/>
                    <a:pt x="152" y="174"/>
                  </a:cubicBezTo>
                  <a:cubicBezTo>
                    <a:pt x="155" y="175"/>
                    <a:pt x="155" y="175"/>
                    <a:pt x="155" y="175"/>
                  </a:cubicBezTo>
                  <a:cubicBezTo>
                    <a:pt x="158" y="174"/>
                    <a:pt x="158" y="174"/>
                    <a:pt x="158" y="174"/>
                  </a:cubicBezTo>
                  <a:cubicBezTo>
                    <a:pt x="160" y="173"/>
                    <a:pt x="161" y="171"/>
                    <a:pt x="161" y="169"/>
                  </a:cubicBezTo>
                  <a:cubicBezTo>
                    <a:pt x="188" y="8"/>
                    <a:pt x="188" y="8"/>
                    <a:pt x="188" y="8"/>
                  </a:cubicBezTo>
                  <a:cubicBezTo>
                    <a:pt x="189" y="5"/>
                    <a:pt x="188" y="3"/>
                    <a:pt x="185" y="1"/>
                  </a:cubicBezTo>
                  <a:lnTo>
                    <a:pt x="1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13" name="Group 12"/>
          <p:cNvGrpSpPr/>
          <p:nvPr/>
        </p:nvGrpSpPr>
        <p:grpSpPr>
          <a:xfrm>
            <a:off x="257401" y="2353078"/>
            <a:ext cx="5624229" cy="823302"/>
            <a:chOff x="257401" y="2353078"/>
            <a:chExt cx="5624229" cy="823302"/>
          </a:xfrm>
        </p:grpSpPr>
        <p:sp>
          <p:nvSpPr>
            <p:cNvPr id="17" name="TextBox 16"/>
            <p:cNvSpPr txBox="1"/>
            <p:nvPr/>
          </p:nvSpPr>
          <p:spPr>
            <a:xfrm>
              <a:off x="493341" y="2353078"/>
              <a:ext cx="5388289" cy="82330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Briefing Packages</a:t>
              </a:r>
              <a:r>
                <a:rPr lang="en-CA" sz="1000" dirty="0" smtClean="0">
                  <a:solidFill>
                    <a:schemeClr val="tx1">
                      <a:lumMod val="65000"/>
                      <a:lumOff val="35000"/>
                    </a:schemeClr>
                  </a:solidFill>
                  <a:latin typeface="Century Gothic" panose="020B0502020202020204" pitchFamily="34" charset="0"/>
                </a:rPr>
                <a:t> s. 74, 88</a:t>
              </a:r>
            </a:p>
            <a:p>
              <a:pPr>
                <a:spcAft>
                  <a:spcPts val="600"/>
                </a:spcAft>
              </a:pPr>
              <a:r>
                <a:rPr lang="en-CA" sz="1000" dirty="0" smtClean="0">
                  <a:solidFill>
                    <a:schemeClr val="tx1">
                      <a:lumMod val="65000"/>
                      <a:lumOff val="35000"/>
                    </a:schemeClr>
                  </a:solidFill>
                  <a:latin typeface="Century Gothic" panose="020B0502020202020204" pitchFamily="34" charset="0"/>
                </a:rPr>
                <a:t>Briefing packages prepared for </a:t>
              </a:r>
              <a:r>
                <a:rPr lang="en-CA" sz="1000" b="1" dirty="0" smtClean="0">
                  <a:solidFill>
                    <a:schemeClr val="tx1">
                      <a:lumMod val="65000"/>
                      <a:lumOff val="35000"/>
                    </a:schemeClr>
                  </a:solidFill>
                  <a:latin typeface="Century Gothic" panose="020B0502020202020204" pitchFamily="34" charset="0"/>
                </a:rPr>
                <a:t>new or incoming </a:t>
              </a:r>
              <a:r>
                <a:rPr lang="en-CA" sz="1000" dirty="0" smtClean="0">
                  <a:solidFill>
                    <a:schemeClr val="tx1">
                      <a:lumMod val="65000"/>
                      <a:lumOff val="35000"/>
                    </a:schemeClr>
                  </a:solidFill>
                  <a:latin typeface="Century Gothic" panose="020B0502020202020204" pitchFamily="34" charset="0"/>
                </a:rPr>
                <a:t>ministers and deputy heads</a:t>
              </a:r>
            </a:p>
            <a:p>
              <a:pPr>
                <a:spcAft>
                  <a:spcPts val="600"/>
                </a:spcAft>
              </a:pPr>
              <a:r>
                <a:rPr lang="en-CA" sz="1000" dirty="0" smtClean="0">
                  <a:solidFill>
                    <a:schemeClr val="tx1">
                      <a:lumMod val="65000"/>
                      <a:lumOff val="35000"/>
                    </a:schemeClr>
                  </a:solidFill>
                  <a:latin typeface="Century Gothic" panose="020B0502020202020204" pitchFamily="34" charset="0"/>
                </a:rPr>
                <a:t>Briefing packages for </a:t>
              </a:r>
              <a:r>
                <a:rPr lang="en-CA" sz="1000" b="1" dirty="0" smtClean="0">
                  <a:solidFill>
                    <a:schemeClr val="tx1">
                      <a:lumMod val="65000"/>
                      <a:lumOff val="35000"/>
                    </a:schemeClr>
                  </a:solidFill>
                  <a:latin typeface="Century Gothic" panose="020B0502020202020204" pitchFamily="34" charset="0"/>
                </a:rPr>
                <a:t>Parliamentary Committee appearances </a:t>
              </a:r>
              <a:r>
                <a:rPr lang="en-CA" sz="1000" dirty="0" smtClean="0">
                  <a:solidFill>
                    <a:schemeClr val="tx1">
                      <a:lumMod val="65000"/>
                      <a:lumOff val="35000"/>
                    </a:schemeClr>
                  </a:solidFill>
                  <a:latin typeface="Century Gothic" panose="020B0502020202020204" pitchFamily="34" charset="0"/>
                </a:rPr>
                <a:t>for ministers and deputy heads</a:t>
              </a:r>
              <a:endParaRPr lang="en-CA" sz="1000" dirty="0">
                <a:solidFill>
                  <a:schemeClr val="tx1">
                    <a:lumMod val="65000"/>
                    <a:lumOff val="35000"/>
                  </a:schemeClr>
                </a:solidFill>
                <a:latin typeface="Century Gothic" panose="020B0502020202020204" pitchFamily="34" charset="0"/>
              </a:endParaRPr>
            </a:p>
          </p:txBody>
        </p:sp>
        <p:sp>
          <p:nvSpPr>
            <p:cNvPr id="18" name="Freeform 17"/>
            <p:cNvSpPr>
              <a:spLocks noEditPoints="1"/>
            </p:cNvSpPr>
            <p:nvPr/>
          </p:nvSpPr>
          <p:spPr bwMode="auto">
            <a:xfrm>
              <a:off x="257401" y="2440912"/>
              <a:ext cx="252000" cy="216000"/>
            </a:xfrm>
            <a:custGeom>
              <a:avLst/>
              <a:gdLst>
                <a:gd name="T0" fmla="*/ 390 w 404"/>
                <a:gd name="T1" fmla="*/ 73 h 346"/>
                <a:gd name="T2" fmla="*/ 354 w 404"/>
                <a:gd name="T3" fmla="*/ 58 h 346"/>
                <a:gd name="T4" fmla="*/ 340 w 404"/>
                <a:gd name="T5" fmla="*/ 58 h 346"/>
                <a:gd name="T6" fmla="*/ 340 w 404"/>
                <a:gd name="T7" fmla="*/ 346 h 346"/>
                <a:gd name="T8" fmla="*/ 354 w 404"/>
                <a:gd name="T9" fmla="*/ 346 h 346"/>
                <a:gd name="T10" fmla="*/ 390 w 404"/>
                <a:gd name="T11" fmla="*/ 332 h 346"/>
                <a:gd name="T12" fmla="*/ 404 w 404"/>
                <a:gd name="T13" fmla="*/ 296 h 346"/>
                <a:gd name="T14" fmla="*/ 404 w 404"/>
                <a:gd name="T15" fmla="*/ 108 h 346"/>
                <a:gd name="T16" fmla="*/ 390 w 404"/>
                <a:gd name="T17" fmla="*/ 73 h 346"/>
                <a:gd name="T18" fmla="*/ 289 w 404"/>
                <a:gd name="T19" fmla="*/ 58 h 346"/>
                <a:gd name="T20" fmla="*/ 289 w 404"/>
                <a:gd name="T21" fmla="*/ 22 h 346"/>
                <a:gd name="T22" fmla="*/ 283 w 404"/>
                <a:gd name="T23" fmla="*/ 6 h 346"/>
                <a:gd name="T24" fmla="*/ 267 w 404"/>
                <a:gd name="T25" fmla="*/ 0 h 346"/>
                <a:gd name="T26" fmla="*/ 137 w 404"/>
                <a:gd name="T27" fmla="*/ 0 h 346"/>
                <a:gd name="T28" fmla="*/ 122 w 404"/>
                <a:gd name="T29" fmla="*/ 6 h 346"/>
                <a:gd name="T30" fmla="*/ 116 w 404"/>
                <a:gd name="T31" fmla="*/ 22 h 346"/>
                <a:gd name="T32" fmla="*/ 116 w 404"/>
                <a:gd name="T33" fmla="*/ 58 h 346"/>
                <a:gd name="T34" fmla="*/ 87 w 404"/>
                <a:gd name="T35" fmla="*/ 58 h 346"/>
                <a:gd name="T36" fmla="*/ 87 w 404"/>
                <a:gd name="T37" fmla="*/ 346 h 346"/>
                <a:gd name="T38" fmla="*/ 318 w 404"/>
                <a:gd name="T39" fmla="*/ 346 h 346"/>
                <a:gd name="T40" fmla="*/ 318 w 404"/>
                <a:gd name="T41" fmla="*/ 58 h 346"/>
                <a:gd name="T42" fmla="*/ 289 w 404"/>
                <a:gd name="T43" fmla="*/ 58 h 346"/>
                <a:gd name="T44" fmla="*/ 51 w 404"/>
                <a:gd name="T45" fmla="*/ 58 h 346"/>
                <a:gd name="T46" fmla="*/ 15 w 404"/>
                <a:gd name="T47" fmla="*/ 73 h 346"/>
                <a:gd name="T48" fmla="*/ 0 w 404"/>
                <a:gd name="T49" fmla="*/ 108 h 346"/>
                <a:gd name="T50" fmla="*/ 0 w 404"/>
                <a:gd name="T51" fmla="*/ 296 h 346"/>
                <a:gd name="T52" fmla="*/ 15 w 404"/>
                <a:gd name="T53" fmla="*/ 332 h 346"/>
                <a:gd name="T54" fmla="*/ 51 w 404"/>
                <a:gd name="T55" fmla="*/ 346 h 346"/>
                <a:gd name="T56" fmla="*/ 65 w 404"/>
                <a:gd name="T57" fmla="*/ 346 h 346"/>
                <a:gd name="T58" fmla="*/ 65 w 404"/>
                <a:gd name="T59" fmla="*/ 58 h 346"/>
                <a:gd name="T60" fmla="*/ 51 w 404"/>
                <a:gd name="T61" fmla="*/ 58 h 346"/>
                <a:gd name="T62" fmla="*/ 145 w 404"/>
                <a:gd name="T63" fmla="*/ 29 h 346"/>
                <a:gd name="T64" fmla="*/ 260 w 404"/>
                <a:gd name="T65" fmla="*/ 29 h 346"/>
                <a:gd name="T66" fmla="*/ 260 w 404"/>
                <a:gd name="T67" fmla="*/ 58 h 346"/>
                <a:gd name="T68" fmla="*/ 145 w 404"/>
                <a:gd name="T69" fmla="*/ 58 h 346"/>
                <a:gd name="T70" fmla="*/ 145 w 404"/>
                <a:gd name="T71" fmla="*/ 2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346">
                  <a:moveTo>
                    <a:pt x="390" y="73"/>
                  </a:moveTo>
                  <a:cubicBezTo>
                    <a:pt x="380" y="63"/>
                    <a:pt x="368" y="58"/>
                    <a:pt x="354" y="58"/>
                  </a:cubicBezTo>
                  <a:cubicBezTo>
                    <a:pt x="340" y="58"/>
                    <a:pt x="340" y="58"/>
                    <a:pt x="340" y="58"/>
                  </a:cubicBezTo>
                  <a:cubicBezTo>
                    <a:pt x="340" y="346"/>
                    <a:pt x="340" y="346"/>
                    <a:pt x="340" y="346"/>
                  </a:cubicBezTo>
                  <a:cubicBezTo>
                    <a:pt x="354" y="346"/>
                    <a:pt x="354" y="346"/>
                    <a:pt x="354" y="346"/>
                  </a:cubicBezTo>
                  <a:cubicBezTo>
                    <a:pt x="368" y="346"/>
                    <a:pt x="380" y="341"/>
                    <a:pt x="390" y="332"/>
                  </a:cubicBezTo>
                  <a:cubicBezTo>
                    <a:pt x="400" y="322"/>
                    <a:pt x="404" y="310"/>
                    <a:pt x="404" y="296"/>
                  </a:cubicBezTo>
                  <a:cubicBezTo>
                    <a:pt x="404" y="108"/>
                    <a:pt x="404" y="108"/>
                    <a:pt x="404" y="108"/>
                  </a:cubicBezTo>
                  <a:cubicBezTo>
                    <a:pt x="404" y="94"/>
                    <a:pt x="400" y="83"/>
                    <a:pt x="390" y="73"/>
                  </a:cubicBezTo>
                  <a:close/>
                  <a:moveTo>
                    <a:pt x="289" y="58"/>
                  </a:moveTo>
                  <a:cubicBezTo>
                    <a:pt x="289" y="22"/>
                    <a:pt x="289" y="22"/>
                    <a:pt x="289" y="22"/>
                  </a:cubicBezTo>
                  <a:cubicBezTo>
                    <a:pt x="289" y="16"/>
                    <a:pt x="287" y="10"/>
                    <a:pt x="283" y="6"/>
                  </a:cubicBezTo>
                  <a:cubicBezTo>
                    <a:pt x="278" y="2"/>
                    <a:pt x="273" y="0"/>
                    <a:pt x="267" y="0"/>
                  </a:cubicBezTo>
                  <a:cubicBezTo>
                    <a:pt x="137" y="0"/>
                    <a:pt x="137" y="0"/>
                    <a:pt x="137" y="0"/>
                  </a:cubicBezTo>
                  <a:cubicBezTo>
                    <a:pt x="131" y="0"/>
                    <a:pt x="126" y="2"/>
                    <a:pt x="122" y="6"/>
                  </a:cubicBezTo>
                  <a:cubicBezTo>
                    <a:pt x="118" y="10"/>
                    <a:pt x="116" y="16"/>
                    <a:pt x="116" y="22"/>
                  </a:cubicBezTo>
                  <a:cubicBezTo>
                    <a:pt x="116" y="58"/>
                    <a:pt x="116" y="58"/>
                    <a:pt x="116" y="58"/>
                  </a:cubicBezTo>
                  <a:cubicBezTo>
                    <a:pt x="87" y="58"/>
                    <a:pt x="87" y="58"/>
                    <a:pt x="87" y="58"/>
                  </a:cubicBezTo>
                  <a:cubicBezTo>
                    <a:pt x="87" y="346"/>
                    <a:pt x="87" y="346"/>
                    <a:pt x="87" y="346"/>
                  </a:cubicBezTo>
                  <a:cubicBezTo>
                    <a:pt x="318" y="346"/>
                    <a:pt x="318" y="346"/>
                    <a:pt x="318" y="346"/>
                  </a:cubicBezTo>
                  <a:cubicBezTo>
                    <a:pt x="318" y="58"/>
                    <a:pt x="318" y="58"/>
                    <a:pt x="318" y="58"/>
                  </a:cubicBezTo>
                  <a:lnTo>
                    <a:pt x="289" y="58"/>
                  </a:lnTo>
                  <a:close/>
                  <a:moveTo>
                    <a:pt x="51" y="58"/>
                  </a:moveTo>
                  <a:cubicBezTo>
                    <a:pt x="37" y="58"/>
                    <a:pt x="25" y="63"/>
                    <a:pt x="15" y="73"/>
                  </a:cubicBezTo>
                  <a:cubicBezTo>
                    <a:pt x="5" y="83"/>
                    <a:pt x="0" y="94"/>
                    <a:pt x="0" y="108"/>
                  </a:cubicBezTo>
                  <a:cubicBezTo>
                    <a:pt x="0" y="296"/>
                    <a:pt x="0" y="296"/>
                    <a:pt x="0" y="296"/>
                  </a:cubicBezTo>
                  <a:cubicBezTo>
                    <a:pt x="0" y="310"/>
                    <a:pt x="5" y="322"/>
                    <a:pt x="15" y="332"/>
                  </a:cubicBezTo>
                  <a:cubicBezTo>
                    <a:pt x="25" y="341"/>
                    <a:pt x="37" y="346"/>
                    <a:pt x="51" y="346"/>
                  </a:cubicBezTo>
                  <a:cubicBezTo>
                    <a:pt x="65" y="346"/>
                    <a:pt x="65" y="346"/>
                    <a:pt x="65" y="346"/>
                  </a:cubicBezTo>
                  <a:cubicBezTo>
                    <a:pt x="65" y="58"/>
                    <a:pt x="65" y="58"/>
                    <a:pt x="65" y="58"/>
                  </a:cubicBezTo>
                  <a:lnTo>
                    <a:pt x="51" y="58"/>
                  </a:lnTo>
                  <a:close/>
                  <a:moveTo>
                    <a:pt x="145" y="29"/>
                  </a:moveTo>
                  <a:cubicBezTo>
                    <a:pt x="260" y="29"/>
                    <a:pt x="260" y="29"/>
                    <a:pt x="260" y="29"/>
                  </a:cubicBezTo>
                  <a:cubicBezTo>
                    <a:pt x="260" y="58"/>
                    <a:pt x="260" y="58"/>
                    <a:pt x="260" y="58"/>
                  </a:cubicBezTo>
                  <a:cubicBezTo>
                    <a:pt x="145" y="58"/>
                    <a:pt x="145" y="58"/>
                    <a:pt x="145" y="58"/>
                  </a:cubicBezTo>
                  <a:lnTo>
                    <a:pt x="145" y="2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27" name="Group 26"/>
          <p:cNvGrpSpPr/>
          <p:nvPr/>
        </p:nvGrpSpPr>
        <p:grpSpPr>
          <a:xfrm>
            <a:off x="286256" y="5728971"/>
            <a:ext cx="5453667" cy="438582"/>
            <a:chOff x="286256" y="5812095"/>
            <a:chExt cx="5453667" cy="438582"/>
          </a:xfrm>
        </p:grpSpPr>
        <p:sp>
          <p:nvSpPr>
            <p:cNvPr id="20" name="TextBox 19"/>
            <p:cNvSpPr txBox="1"/>
            <p:nvPr/>
          </p:nvSpPr>
          <p:spPr>
            <a:xfrm>
              <a:off x="493341" y="5812095"/>
              <a:ext cx="5246582"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Ministers’ Offices Expenses </a:t>
              </a:r>
              <a:r>
                <a:rPr lang="en-CA" sz="1000" dirty="0" smtClean="0">
                  <a:solidFill>
                    <a:schemeClr val="tx1">
                      <a:lumMod val="65000"/>
                      <a:lumOff val="35000"/>
                    </a:schemeClr>
                  </a:solidFill>
                  <a:latin typeface="Century Gothic" panose="020B0502020202020204" pitchFamily="34" charset="0"/>
                </a:rPr>
                <a:t>s. 78</a:t>
              </a:r>
            </a:p>
            <a:p>
              <a:pPr>
                <a:spcAft>
                  <a:spcPts val="300"/>
                </a:spcAft>
              </a:pPr>
              <a:r>
                <a:rPr lang="en-CA" sz="1000" dirty="0" smtClean="0">
                  <a:solidFill>
                    <a:schemeClr val="tx1">
                      <a:lumMod val="65000"/>
                      <a:lumOff val="35000"/>
                    </a:schemeClr>
                  </a:solidFill>
                  <a:latin typeface="Century Gothic" panose="020B0502020202020204" pitchFamily="34" charset="0"/>
                </a:rPr>
                <a:t>Annual report of all expenses incurred by a minister’s office</a:t>
              </a:r>
              <a:endParaRPr lang="en-CA" sz="1000" dirty="0">
                <a:solidFill>
                  <a:schemeClr val="tx1">
                    <a:lumMod val="65000"/>
                    <a:lumOff val="35000"/>
                  </a:schemeClr>
                </a:solidFill>
                <a:latin typeface="Century Gothic" panose="020B0502020202020204" pitchFamily="34" charset="0"/>
              </a:endParaRPr>
            </a:p>
          </p:txBody>
        </p:sp>
        <p:sp>
          <p:nvSpPr>
            <p:cNvPr id="21" name="Freeform 20"/>
            <p:cNvSpPr>
              <a:spLocks noEditPoints="1"/>
            </p:cNvSpPr>
            <p:nvPr/>
          </p:nvSpPr>
          <p:spPr bwMode="auto">
            <a:xfrm>
              <a:off x="286256" y="5880688"/>
              <a:ext cx="194291" cy="194291"/>
            </a:xfrm>
            <a:custGeom>
              <a:avLst/>
              <a:gdLst>
                <a:gd name="T0" fmla="*/ 21 w 314"/>
                <a:gd name="T1" fmla="*/ 26 h 366"/>
                <a:gd name="T2" fmla="*/ 0 w 314"/>
                <a:gd name="T3" fmla="*/ 52 h 366"/>
                <a:gd name="T4" fmla="*/ 0 w 314"/>
                <a:gd name="T5" fmla="*/ 78 h 366"/>
                <a:gd name="T6" fmla="*/ 21 w 314"/>
                <a:gd name="T7" fmla="*/ 104 h 366"/>
                <a:gd name="T8" fmla="*/ 78 w 314"/>
                <a:gd name="T9" fmla="*/ 123 h 366"/>
                <a:gd name="T10" fmla="*/ 157 w 314"/>
                <a:gd name="T11" fmla="*/ 130 h 366"/>
                <a:gd name="T12" fmla="*/ 235 w 314"/>
                <a:gd name="T13" fmla="*/ 123 h 366"/>
                <a:gd name="T14" fmla="*/ 293 w 314"/>
                <a:gd name="T15" fmla="*/ 104 h 366"/>
                <a:gd name="T16" fmla="*/ 314 w 314"/>
                <a:gd name="T17" fmla="*/ 78 h 366"/>
                <a:gd name="T18" fmla="*/ 314 w 314"/>
                <a:gd name="T19" fmla="*/ 52 h 366"/>
                <a:gd name="T20" fmla="*/ 293 w 314"/>
                <a:gd name="T21" fmla="*/ 26 h 366"/>
                <a:gd name="T22" fmla="*/ 235 w 314"/>
                <a:gd name="T23" fmla="*/ 7 h 366"/>
                <a:gd name="T24" fmla="*/ 157 w 314"/>
                <a:gd name="T25" fmla="*/ 0 h 366"/>
                <a:gd name="T26" fmla="*/ 78 w 314"/>
                <a:gd name="T27" fmla="*/ 7 h 366"/>
                <a:gd name="T28" fmla="*/ 21 w 314"/>
                <a:gd name="T29" fmla="*/ 26 h 366"/>
                <a:gd name="T30" fmla="*/ 0 w 314"/>
                <a:gd name="T31" fmla="*/ 200 h 366"/>
                <a:gd name="T32" fmla="*/ 0 w 314"/>
                <a:gd name="T33" fmla="*/ 235 h 366"/>
                <a:gd name="T34" fmla="*/ 21 w 314"/>
                <a:gd name="T35" fmla="*/ 261 h 366"/>
                <a:gd name="T36" fmla="*/ 78 w 314"/>
                <a:gd name="T37" fmla="*/ 280 h 366"/>
                <a:gd name="T38" fmla="*/ 157 w 314"/>
                <a:gd name="T39" fmla="*/ 287 h 366"/>
                <a:gd name="T40" fmla="*/ 235 w 314"/>
                <a:gd name="T41" fmla="*/ 280 h 366"/>
                <a:gd name="T42" fmla="*/ 293 w 314"/>
                <a:gd name="T43" fmla="*/ 261 h 366"/>
                <a:gd name="T44" fmla="*/ 314 w 314"/>
                <a:gd name="T45" fmla="*/ 235 h 366"/>
                <a:gd name="T46" fmla="*/ 314 w 314"/>
                <a:gd name="T47" fmla="*/ 200 h 366"/>
                <a:gd name="T48" fmla="*/ 247 w 314"/>
                <a:gd name="T49" fmla="*/ 226 h 366"/>
                <a:gd name="T50" fmla="*/ 157 w 314"/>
                <a:gd name="T51" fmla="*/ 235 h 366"/>
                <a:gd name="T52" fmla="*/ 66 w 314"/>
                <a:gd name="T53" fmla="*/ 226 h 366"/>
                <a:gd name="T54" fmla="*/ 0 w 314"/>
                <a:gd name="T55" fmla="*/ 200 h 366"/>
                <a:gd name="T56" fmla="*/ 0 w 314"/>
                <a:gd name="T57" fmla="*/ 279 h 366"/>
                <a:gd name="T58" fmla="*/ 0 w 314"/>
                <a:gd name="T59" fmla="*/ 313 h 366"/>
                <a:gd name="T60" fmla="*/ 21 w 314"/>
                <a:gd name="T61" fmla="*/ 339 h 366"/>
                <a:gd name="T62" fmla="*/ 78 w 314"/>
                <a:gd name="T63" fmla="*/ 358 h 366"/>
                <a:gd name="T64" fmla="*/ 157 w 314"/>
                <a:gd name="T65" fmla="*/ 366 h 366"/>
                <a:gd name="T66" fmla="*/ 235 w 314"/>
                <a:gd name="T67" fmla="*/ 358 h 366"/>
                <a:gd name="T68" fmla="*/ 293 w 314"/>
                <a:gd name="T69" fmla="*/ 339 h 366"/>
                <a:gd name="T70" fmla="*/ 314 w 314"/>
                <a:gd name="T71" fmla="*/ 313 h 366"/>
                <a:gd name="T72" fmla="*/ 314 w 314"/>
                <a:gd name="T73" fmla="*/ 279 h 366"/>
                <a:gd name="T74" fmla="*/ 247 w 314"/>
                <a:gd name="T75" fmla="*/ 304 h 366"/>
                <a:gd name="T76" fmla="*/ 157 w 314"/>
                <a:gd name="T77" fmla="*/ 313 h 366"/>
                <a:gd name="T78" fmla="*/ 66 w 314"/>
                <a:gd name="T79" fmla="*/ 304 h 366"/>
                <a:gd name="T80" fmla="*/ 0 w 314"/>
                <a:gd name="T81" fmla="*/ 279 h 366"/>
                <a:gd name="T82" fmla="*/ 0 w 314"/>
                <a:gd name="T83" fmla="*/ 122 h 366"/>
                <a:gd name="T84" fmla="*/ 0 w 314"/>
                <a:gd name="T85" fmla="*/ 157 h 366"/>
                <a:gd name="T86" fmla="*/ 21 w 314"/>
                <a:gd name="T87" fmla="*/ 183 h 366"/>
                <a:gd name="T88" fmla="*/ 78 w 314"/>
                <a:gd name="T89" fmla="*/ 202 h 366"/>
                <a:gd name="T90" fmla="*/ 157 w 314"/>
                <a:gd name="T91" fmla="*/ 209 h 366"/>
                <a:gd name="T92" fmla="*/ 235 w 314"/>
                <a:gd name="T93" fmla="*/ 202 h 366"/>
                <a:gd name="T94" fmla="*/ 293 w 314"/>
                <a:gd name="T95" fmla="*/ 183 h 366"/>
                <a:gd name="T96" fmla="*/ 314 w 314"/>
                <a:gd name="T97" fmla="*/ 157 h 366"/>
                <a:gd name="T98" fmla="*/ 314 w 314"/>
                <a:gd name="T99" fmla="*/ 122 h 366"/>
                <a:gd name="T100" fmla="*/ 247 w 314"/>
                <a:gd name="T101" fmla="*/ 148 h 366"/>
                <a:gd name="T102" fmla="*/ 157 w 314"/>
                <a:gd name="T103" fmla="*/ 157 h 366"/>
                <a:gd name="T104" fmla="*/ 66 w 314"/>
                <a:gd name="T105" fmla="*/ 148 h 366"/>
                <a:gd name="T106" fmla="*/ 0 w 314"/>
                <a:gd name="T107" fmla="*/ 12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4" h="366">
                  <a:moveTo>
                    <a:pt x="21" y="26"/>
                  </a:moveTo>
                  <a:cubicBezTo>
                    <a:pt x="7" y="34"/>
                    <a:pt x="0" y="43"/>
                    <a:pt x="0" y="52"/>
                  </a:cubicBezTo>
                  <a:cubicBezTo>
                    <a:pt x="0" y="78"/>
                    <a:pt x="0" y="78"/>
                    <a:pt x="0" y="78"/>
                  </a:cubicBezTo>
                  <a:cubicBezTo>
                    <a:pt x="0" y="88"/>
                    <a:pt x="7" y="96"/>
                    <a:pt x="21" y="104"/>
                  </a:cubicBezTo>
                  <a:cubicBezTo>
                    <a:pt x="35" y="112"/>
                    <a:pt x="54" y="119"/>
                    <a:pt x="78" y="123"/>
                  </a:cubicBezTo>
                  <a:cubicBezTo>
                    <a:pt x="102" y="128"/>
                    <a:pt x="129" y="130"/>
                    <a:pt x="157" y="130"/>
                  </a:cubicBezTo>
                  <a:cubicBezTo>
                    <a:pt x="185" y="130"/>
                    <a:pt x="211" y="128"/>
                    <a:pt x="235" y="123"/>
                  </a:cubicBezTo>
                  <a:cubicBezTo>
                    <a:pt x="260" y="119"/>
                    <a:pt x="279" y="112"/>
                    <a:pt x="293" y="104"/>
                  </a:cubicBezTo>
                  <a:cubicBezTo>
                    <a:pt x="307" y="96"/>
                    <a:pt x="314" y="88"/>
                    <a:pt x="314" y="78"/>
                  </a:cubicBezTo>
                  <a:cubicBezTo>
                    <a:pt x="314" y="52"/>
                    <a:pt x="314" y="52"/>
                    <a:pt x="314" y="52"/>
                  </a:cubicBezTo>
                  <a:cubicBezTo>
                    <a:pt x="314" y="43"/>
                    <a:pt x="307" y="34"/>
                    <a:pt x="293" y="26"/>
                  </a:cubicBezTo>
                  <a:cubicBezTo>
                    <a:pt x="279" y="18"/>
                    <a:pt x="260" y="11"/>
                    <a:pt x="235" y="7"/>
                  </a:cubicBezTo>
                  <a:cubicBezTo>
                    <a:pt x="211" y="2"/>
                    <a:pt x="185" y="0"/>
                    <a:pt x="157" y="0"/>
                  </a:cubicBezTo>
                  <a:cubicBezTo>
                    <a:pt x="129" y="0"/>
                    <a:pt x="102" y="2"/>
                    <a:pt x="78" y="7"/>
                  </a:cubicBezTo>
                  <a:cubicBezTo>
                    <a:pt x="54" y="11"/>
                    <a:pt x="35" y="18"/>
                    <a:pt x="21" y="26"/>
                  </a:cubicBezTo>
                  <a:close/>
                  <a:moveTo>
                    <a:pt x="0" y="200"/>
                  </a:moveTo>
                  <a:cubicBezTo>
                    <a:pt x="0" y="235"/>
                    <a:pt x="0" y="235"/>
                    <a:pt x="0" y="235"/>
                  </a:cubicBezTo>
                  <a:cubicBezTo>
                    <a:pt x="0" y="244"/>
                    <a:pt x="7" y="253"/>
                    <a:pt x="21" y="261"/>
                  </a:cubicBezTo>
                  <a:cubicBezTo>
                    <a:pt x="35" y="269"/>
                    <a:pt x="54" y="275"/>
                    <a:pt x="78" y="280"/>
                  </a:cubicBezTo>
                  <a:cubicBezTo>
                    <a:pt x="102" y="285"/>
                    <a:pt x="129" y="287"/>
                    <a:pt x="157" y="287"/>
                  </a:cubicBezTo>
                  <a:cubicBezTo>
                    <a:pt x="185" y="287"/>
                    <a:pt x="211" y="285"/>
                    <a:pt x="235" y="280"/>
                  </a:cubicBezTo>
                  <a:cubicBezTo>
                    <a:pt x="260" y="275"/>
                    <a:pt x="279" y="269"/>
                    <a:pt x="293" y="261"/>
                  </a:cubicBezTo>
                  <a:cubicBezTo>
                    <a:pt x="307" y="253"/>
                    <a:pt x="314" y="244"/>
                    <a:pt x="314" y="235"/>
                  </a:cubicBezTo>
                  <a:cubicBezTo>
                    <a:pt x="314" y="200"/>
                    <a:pt x="314" y="200"/>
                    <a:pt x="314" y="200"/>
                  </a:cubicBezTo>
                  <a:cubicBezTo>
                    <a:pt x="297" y="212"/>
                    <a:pt x="275" y="220"/>
                    <a:pt x="247" y="226"/>
                  </a:cubicBezTo>
                  <a:cubicBezTo>
                    <a:pt x="219" y="232"/>
                    <a:pt x="189" y="235"/>
                    <a:pt x="157" y="235"/>
                  </a:cubicBezTo>
                  <a:cubicBezTo>
                    <a:pt x="125" y="235"/>
                    <a:pt x="94" y="232"/>
                    <a:pt x="66" y="226"/>
                  </a:cubicBezTo>
                  <a:cubicBezTo>
                    <a:pt x="38" y="220"/>
                    <a:pt x="16" y="212"/>
                    <a:pt x="0" y="200"/>
                  </a:cubicBezTo>
                  <a:close/>
                  <a:moveTo>
                    <a:pt x="0" y="279"/>
                  </a:moveTo>
                  <a:cubicBezTo>
                    <a:pt x="0" y="313"/>
                    <a:pt x="0" y="313"/>
                    <a:pt x="0" y="313"/>
                  </a:cubicBezTo>
                  <a:cubicBezTo>
                    <a:pt x="0" y="323"/>
                    <a:pt x="7" y="331"/>
                    <a:pt x="21" y="339"/>
                  </a:cubicBezTo>
                  <a:cubicBezTo>
                    <a:pt x="35" y="347"/>
                    <a:pt x="54" y="354"/>
                    <a:pt x="78" y="358"/>
                  </a:cubicBezTo>
                  <a:cubicBezTo>
                    <a:pt x="102" y="363"/>
                    <a:pt x="129" y="366"/>
                    <a:pt x="157" y="366"/>
                  </a:cubicBezTo>
                  <a:cubicBezTo>
                    <a:pt x="185" y="366"/>
                    <a:pt x="211" y="363"/>
                    <a:pt x="235" y="358"/>
                  </a:cubicBezTo>
                  <a:cubicBezTo>
                    <a:pt x="260" y="354"/>
                    <a:pt x="279" y="347"/>
                    <a:pt x="293" y="339"/>
                  </a:cubicBezTo>
                  <a:cubicBezTo>
                    <a:pt x="307" y="331"/>
                    <a:pt x="314" y="323"/>
                    <a:pt x="314" y="313"/>
                  </a:cubicBezTo>
                  <a:cubicBezTo>
                    <a:pt x="314" y="279"/>
                    <a:pt x="314" y="279"/>
                    <a:pt x="314" y="279"/>
                  </a:cubicBezTo>
                  <a:cubicBezTo>
                    <a:pt x="297" y="290"/>
                    <a:pt x="275" y="299"/>
                    <a:pt x="247" y="304"/>
                  </a:cubicBezTo>
                  <a:cubicBezTo>
                    <a:pt x="219" y="310"/>
                    <a:pt x="189" y="313"/>
                    <a:pt x="157" y="313"/>
                  </a:cubicBezTo>
                  <a:cubicBezTo>
                    <a:pt x="125" y="313"/>
                    <a:pt x="94" y="310"/>
                    <a:pt x="66" y="304"/>
                  </a:cubicBezTo>
                  <a:cubicBezTo>
                    <a:pt x="38" y="299"/>
                    <a:pt x="16" y="290"/>
                    <a:pt x="0" y="279"/>
                  </a:cubicBezTo>
                  <a:close/>
                  <a:moveTo>
                    <a:pt x="0" y="122"/>
                  </a:moveTo>
                  <a:cubicBezTo>
                    <a:pt x="0" y="157"/>
                    <a:pt x="0" y="157"/>
                    <a:pt x="0" y="157"/>
                  </a:cubicBezTo>
                  <a:cubicBezTo>
                    <a:pt x="0" y="166"/>
                    <a:pt x="7" y="175"/>
                    <a:pt x="21" y="183"/>
                  </a:cubicBezTo>
                  <a:cubicBezTo>
                    <a:pt x="35" y="191"/>
                    <a:pt x="54" y="197"/>
                    <a:pt x="78" y="202"/>
                  </a:cubicBezTo>
                  <a:cubicBezTo>
                    <a:pt x="102" y="206"/>
                    <a:pt x="129" y="209"/>
                    <a:pt x="157" y="209"/>
                  </a:cubicBezTo>
                  <a:cubicBezTo>
                    <a:pt x="185" y="209"/>
                    <a:pt x="211" y="206"/>
                    <a:pt x="235" y="202"/>
                  </a:cubicBezTo>
                  <a:cubicBezTo>
                    <a:pt x="260" y="197"/>
                    <a:pt x="279" y="191"/>
                    <a:pt x="293" y="183"/>
                  </a:cubicBezTo>
                  <a:cubicBezTo>
                    <a:pt x="307" y="175"/>
                    <a:pt x="314" y="166"/>
                    <a:pt x="314" y="157"/>
                  </a:cubicBezTo>
                  <a:cubicBezTo>
                    <a:pt x="314" y="122"/>
                    <a:pt x="314" y="122"/>
                    <a:pt x="314" y="122"/>
                  </a:cubicBezTo>
                  <a:cubicBezTo>
                    <a:pt x="297" y="133"/>
                    <a:pt x="275" y="142"/>
                    <a:pt x="247" y="148"/>
                  </a:cubicBezTo>
                  <a:cubicBezTo>
                    <a:pt x="219" y="154"/>
                    <a:pt x="189" y="157"/>
                    <a:pt x="157" y="157"/>
                  </a:cubicBezTo>
                  <a:cubicBezTo>
                    <a:pt x="125" y="157"/>
                    <a:pt x="94" y="154"/>
                    <a:pt x="66" y="148"/>
                  </a:cubicBezTo>
                  <a:cubicBezTo>
                    <a:pt x="38" y="142"/>
                    <a:pt x="16" y="133"/>
                    <a:pt x="0" y="12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28" name="Group 27"/>
          <p:cNvGrpSpPr/>
          <p:nvPr/>
        </p:nvGrpSpPr>
        <p:grpSpPr>
          <a:xfrm>
            <a:off x="239401" y="6197314"/>
            <a:ext cx="5375727" cy="438582"/>
            <a:chOff x="239401" y="6308148"/>
            <a:chExt cx="5375727" cy="438582"/>
          </a:xfrm>
        </p:grpSpPr>
        <p:sp>
          <p:nvSpPr>
            <p:cNvPr id="23" name="TextBox 22"/>
            <p:cNvSpPr txBox="1"/>
            <p:nvPr/>
          </p:nvSpPr>
          <p:spPr>
            <a:xfrm>
              <a:off x="493341" y="6308148"/>
              <a:ext cx="5121787"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Reclassification of Positions</a:t>
              </a:r>
              <a:r>
                <a:rPr lang="en-CA" sz="1000" dirty="0" smtClean="0">
                  <a:solidFill>
                    <a:schemeClr val="tx1">
                      <a:lumMod val="65000"/>
                      <a:lumOff val="35000"/>
                    </a:schemeClr>
                  </a:solidFill>
                  <a:latin typeface="Century Gothic" panose="020B0502020202020204" pitchFamily="34" charset="0"/>
                </a:rPr>
                <a:t> s. 85</a:t>
              </a:r>
            </a:p>
            <a:p>
              <a:pPr>
                <a:spcAft>
                  <a:spcPts val="300"/>
                </a:spcAft>
              </a:pPr>
              <a:r>
                <a:rPr lang="en-CA" sz="1000" dirty="0" smtClean="0">
                  <a:solidFill>
                    <a:schemeClr val="tx1">
                      <a:lumMod val="65000"/>
                      <a:lumOff val="35000"/>
                    </a:schemeClr>
                  </a:solidFill>
                  <a:latin typeface="Century Gothic" panose="020B0502020202020204" pitchFamily="34" charset="0"/>
                </a:rPr>
                <a:t>All reclassifications</a:t>
              </a:r>
            </a:p>
          </p:txBody>
        </p:sp>
        <p:sp>
          <p:nvSpPr>
            <p:cNvPr id="24" name="Freeform 23"/>
            <p:cNvSpPr>
              <a:spLocks noEditPoints="1"/>
            </p:cNvSpPr>
            <p:nvPr/>
          </p:nvSpPr>
          <p:spPr bwMode="auto">
            <a:xfrm>
              <a:off x="239401" y="6400254"/>
              <a:ext cx="288000" cy="216000"/>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sp>
        <p:nvSpPr>
          <p:cNvPr id="29" name="TextBox 28"/>
          <p:cNvSpPr txBox="1"/>
          <p:nvPr/>
        </p:nvSpPr>
        <p:spPr>
          <a:xfrm>
            <a:off x="123017" y="460377"/>
            <a:ext cx="5614070" cy="261610"/>
          </a:xfrm>
          <a:prstGeom prst="rect">
            <a:avLst/>
          </a:prstGeom>
          <a:noFill/>
        </p:spPr>
        <p:txBody>
          <a:bodyPr wrap="square" rtlCol="0">
            <a:spAutoFit/>
          </a:bodyPr>
          <a:lstStyle/>
          <a:p>
            <a:pPr algn="ctr"/>
            <a:r>
              <a:rPr lang="en-CA" sz="1050" b="1" dirty="0" smtClean="0">
                <a:solidFill>
                  <a:schemeClr val="tx1">
                    <a:lumMod val="65000"/>
                    <a:lumOff val="35000"/>
                  </a:schemeClr>
                </a:solidFill>
                <a:latin typeface="Century Gothic" panose="020B0502020202020204" pitchFamily="34" charset="0"/>
              </a:rPr>
              <a:t>Proactive Publication Requirements</a:t>
            </a:r>
            <a:endParaRPr lang="en-CA" sz="1050" b="1" dirty="0">
              <a:solidFill>
                <a:schemeClr val="tx1">
                  <a:lumMod val="65000"/>
                  <a:lumOff val="35000"/>
                </a:schemeClr>
              </a:solidFill>
              <a:latin typeface="Century Gothic" panose="020B0502020202020204" pitchFamily="34" charset="0"/>
            </a:endParaRPr>
          </a:p>
        </p:txBody>
      </p:sp>
      <p:sp>
        <p:nvSpPr>
          <p:cNvPr id="30" name="TextBox 29"/>
          <p:cNvSpPr txBox="1"/>
          <p:nvPr/>
        </p:nvSpPr>
        <p:spPr>
          <a:xfrm>
            <a:off x="5874841" y="460377"/>
            <a:ext cx="2134447" cy="261610"/>
          </a:xfrm>
          <a:prstGeom prst="rect">
            <a:avLst/>
          </a:prstGeom>
          <a:noFill/>
        </p:spPr>
        <p:txBody>
          <a:bodyPr wrap="square" rtlCol="0">
            <a:spAutoFit/>
          </a:bodyPr>
          <a:lstStyle/>
          <a:p>
            <a:pPr algn="ctr"/>
            <a:r>
              <a:rPr lang="en-CA" sz="1050" b="1" dirty="0" smtClean="0">
                <a:solidFill>
                  <a:schemeClr val="tx1">
                    <a:lumMod val="65000"/>
                    <a:lumOff val="35000"/>
                  </a:schemeClr>
                </a:solidFill>
                <a:latin typeface="Century Gothic" panose="020B0502020202020204" pitchFamily="34" charset="0"/>
              </a:rPr>
              <a:t>Deadline (in calendar days)</a:t>
            </a:r>
            <a:endParaRPr lang="en-CA" sz="1050" b="1" dirty="0">
              <a:solidFill>
                <a:schemeClr val="tx1">
                  <a:lumMod val="65000"/>
                  <a:lumOff val="35000"/>
                </a:schemeClr>
              </a:solidFill>
              <a:latin typeface="Century Gothic" panose="020B0502020202020204" pitchFamily="34" charset="0"/>
            </a:endParaRPr>
          </a:p>
        </p:txBody>
      </p:sp>
      <p:sp>
        <p:nvSpPr>
          <p:cNvPr id="31" name="TextBox 30"/>
          <p:cNvSpPr txBox="1"/>
          <p:nvPr/>
        </p:nvSpPr>
        <p:spPr>
          <a:xfrm>
            <a:off x="5881631" y="856774"/>
            <a:ext cx="2117686" cy="400110"/>
          </a:xfrm>
          <a:prstGeom prst="rect">
            <a:avLst/>
          </a:prstGeom>
          <a:noFill/>
        </p:spPr>
        <p:txBody>
          <a:bodyPr wrap="square" rtlCol="0">
            <a:spAutoFit/>
          </a:bodyPr>
          <a:lstStyle/>
          <a:p>
            <a:pPr>
              <a:spcAft>
                <a:spcPts val="300"/>
              </a:spcAft>
            </a:pPr>
            <a:r>
              <a:rPr lang="en-CA" sz="1000" b="1" dirty="0" smtClean="0">
                <a:solidFill>
                  <a:srgbClr val="3095B4"/>
                </a:solidFill>
                <a:latin typeface="Century Gothic" panose="020B0502020202020204" pitchFamily="34" charset="0"/>
              </a:rPr>
              <a:t>30 days after the end of the month of reimbursement</a:t>
            </a:r>
            <a:endParaRPr lang="en-CA" sz="1000" dirty="0">
              <a:solidFill>
                <a:srgbClr val="3095B4"/>
              </a:solidFill>
              <a:latin typeface="Century Gothic" panose="020B0502020202020204" pitchFamily="34" charset="0"/>
            </a:endParaRPr>
          </a:p>
        </p:txBody>
      </p:sp>
      <p:sp>
        <p:nvSpPr>
          <p:cNvPr id="32" name="TextBox 31"/>
          <p:cNvSpPr txBox="1"/>
          <p:nvPr/>
        </p:nvSpPr>
        <p:spPr>
          <a:xfrm>
            <a:off x="5881631" y="1928723"/>
            <a:ext cx="2099395" cy="246221"/>
          </a:xfrm>
          <a:prstGeom prst="rect">
            <a:avLst/>
          </a:prstGeom>
          <a:noFill/>
        </p:spPr>
        <p:txBody>
          <a:bodyPr wrap="square" rtlCol="0">
            <a:spAutoFit/>
          </a:bodyPr>
          <a:lstStyle/>
          <a:p>
            <a:pPr>
              <a:spcAft>
                <a:spcPts val="300"/>
              </a:spcAft>
            </a:pPr>
            <a:r>
              <a:rPr lang="en-CA" sz="1000" b="1" dirty="0" smtClean="0">
                <a:solidFill>
                  <a:srgbClr val="004D71"/>
                </a:solidFill>
                <a:latin typeface="Century Gothic" panose="020B0502020202020204" pitchFamily="34" charset="0"/>
              </a:rPr>
              <a:t>30 days after tabling</a:t>
            </a:r>
            <a:endParaRPr lang="en-CA" sz="1000" dirty="0">
              <a:solidFill>
                <a:srgbClr val="004D71"/>
              </a:solidFill>
              <a:latin typeface="Century Gothic" panose="020B0502020202020204" pitchFamily="34" charset="0"/>
            </a:endParaRPr>
          </a:p>
        </p:txBody>
      </p:sp>
      <p:grpSp>
        <p:nvGrpSpPr>
          <p:cNvPr id="26" name="Group 25"/>
          <p:cNvGrpSpPr/>
          <p:nvPr/>
        </p:nvGrpSpPr>
        <p:grpSpPr>
          <a:xfrm>
            <a:off x="248938" y="5131322"/>
            <a:ext cx="5784800" cy="592470"/>
            <a:chOff x="248938" y="5316046"/>
            <a:chExt cx="5784800" cy="592470"/>
          </a:xfrm>
        </p:grpSpPr>
        <p:sp>
          <p:nvSpPr>
            <p:cNvPr id="39" name="TextBox 38"/>
            <p:cNvSpPr txBox="1"/>
            <p:nvPr/>
          </p:nvSpPr>
          <p:spPr>
            <a:xfrm>
              <a:off x="493341" y="5316046"/>
              <a:ext cx="5540397" cy="592470"/>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Contracts </a:t>
              </a:r>
              <a:r>
                <a:rPr lang="en-CA" sz="1000" dirty="0" smtClean="0">
                  <a:solidFill>
                    <a:schemeClr val="tx1">
                      <a:lumMod val="65000"/>
                      <a:lumOff val="35000"/>
                    </a:schemeClr>
                  </a:solidFill>
                  <a:latin typeface="Century Gothic" panose="020B0502020202020204" pitchFamily="34" charset="0"/>
                </a:rPr>
                <a:t>s. 77, 86</a:t>
              </a:r>
            </a:p>
            <a:p>
              <a:pPr>
                <a:spcAft>
                  <a:spcPts val="300"/>
                </a:spcAft>
              </a:pPr>
              <a:r>
                <a:rPr lang="en-CA" sz="1000" dirty="0" smtClean="0">
                  <a:solidFill>
                    <a:schemeClr val="tx1">
                      <a:lumMod val="65000"/>
                      <a:lumOff val="35000"/>
                    </a:schemeClr>
                  </a:solidFill>
                  <a:latin typeface="Century Gothic" panose="020B0502020202020204" pitchFamily="34" charset="0"/>
                </a:rPr>
                <a:t>Contracts over $10,000, amendments that increase the value of contracts to over $10,000, and amendments over $10,000 </a:t>
              </a:r>
              <a:r>
                <a:rPr lang="en-CA" sz="1000" dirty="0">
                  <a:solidFill>
                    <a:schemeClr val="tx1">
                      <a:lumMod val="65000"/>
                      <a:lumOff val="35000"/>
                    </a:schemeClr>
                  </a:solidFill>
                  <a:latin typeface="Century Gothic" panose="020B0502020202020204" pitchFamily="34" charset="0"/>
                </a:rPr>
                <a:t>– m</a:t>
              </a:r>
              <a:r>
                <a:rPr lang="en-CA" sz="1000" dirty="0" smtClean="0">
                  <a:solidFill>
                    <a:schemeClr val="tx1">
                      <a:lumMod val="65000"/>
                      <a:lumOff val="35000"/>
                    </a:schemeClr>
                  </a:solidFill>
                  <a:latin typeface="Century Gothic" panose="020B0502020202020204" pitchFamily="34" charset="0"/>
                </a:rPr>
                <a:t>inister’s offices, institutions</a:t>
              </a:r>
              <a:endParaRPr lang="en-CA" sz="1000" dirty="0">
                <a:solidFill>
                  <a:schemeClr val="tx1">
                    <a:lumMod val="65000"/>
                    <a:lumOff val="35000"/>
                  </a:schemeClr>
                </a:solidFill>
                <a:latin typeface="Century Gothic" panose="020B0502020202020204" pitchFamily="34" charset="0"/>
              </a:endParaRPr>
            </a:p>
          </p:txBody>
        </p:sp>
        <p:sp>
          <p:nvSpPr>
            <p:cNvPr id="40" name="Freeform 39"/>
            <p:cNvSpPr>
              <a:spLocks noEditPoints="1"/>
            </p:cNvSpPr>
            <p:nvPr/>
          </p:nvSpPr>
          <p:spPr bwMode="auto">
            <a:xfrm>
              <a:off x="248938" y="5421913"/>
              <a:ext cx="268927" cy="216000"/>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sp>
        <p:nvSpPr>
          <p:cNvPr id="41" name="TextBox 40"/>
          <p:cNvSpPr txBox="1"/>
          <p:nvPr/>
        </p:nvSpPr>
        <p:spPr>
          <a:xfrm>
            <a:off x="5881631" y="3162197"/>
            <a:ext cx="2130764" cy="400110"/>
          </a:xfrm>
          <a:prstGeom prst="rect">
            <a:avLst/>
          </a:prstGeom>
          <a:noFill/>
        </p:spPr>
        <p:txBody>
          <a:bodyPr wrap="square" rtlCol="0">
            <a:spAutoFit/>
          </a:bodyPr>
          <a:lstStyle/>
          <a:p>
            <a:pPr>
              <a:spcAft>
                <a:spcPts val="300"/>
              </a:spcAft>
            </a:pPr>
            <a:r>
              <a:rPr lang="en-CA" sz="1000" b="1" dirty="0">
                <a:solidFill>
                  <a:srgbClr val="63CECA">
                    <a:lumMod val="50000"/>
                  </a:srgbClr>
                </a:solidFill>
                <a:latin typeface="Century Gothic" panose="020B0502020202020204" pitchFamily="34" charset="0"/>
              </a:rPr>
              <a:t>30 days after the end of the month received</a:t>
            </a:r>
          </a:p>
        </p:txBody>
      </p:sp>
      <p:sp>
        <p:nvSpPr>
          <p:cNvPr id="37" name="TextBox 36"/>
          <p:cNvSpPr txBox="1"/>
          <p:nvPr/>
        </p:nvSpPr>
        <p:spPr>
          <a:xfrm>
            <a:off x="5881631" y="2467885"/>
            <a:ext cx="2083608" cy="246221"/>
          </a:xfrm>
          <a:prstGeom prst="rect">
            <a:avLst/>
          </a:prstGeom>
          <a:noFill/>
        </p:spPr>
        <p:txBody>
          <a:bodyPr wrap="square" rtlCol="0">
            <a:spAutoFit/>
          </a:bodyPr>
          <a:lstStyle/>
          <a:p>
            <a:pPr>
              <a:spcAft>
                <a:spcPts val="300"/>
              </a:spcAft>
            </a:pPr>
            <a:r>
              <a:rPr lang="en-CA" sz="1000" b="1" dirty="0" smtClean="0">
                <a:solidFill>
                  <a:srgbClr val="63CECA"/>
                </a:solidFill>
                <a:latin typeface="Century Gothic" panose="020B0502020202020204" pitchFamily="34" charset="0"/>
              </a:rPr>
              <a:t>120 days after appointment</a:t>
            </a:r>
            <a:endParaRPr lang="en-CA" sz="1000" dirty="0">
              <a:solidFill>
                <a:srgbClr val="63CECA"/>
              </a:solidFill>
              <a:latin typeface="Century Gothic" panose="020B0502020202020204" pitchFamily="34" charset="0"/>
            </a:endParaRPr>
          </a:p>
        </p:txBody>
      </p:sp>
      <p:sp>
        <p:nvSpPr>
          <p:cNvPr id="42" name="TextBox 41"/>
          <p:cNvSpPr txBox="1"/>
          <p:nvPr/>
        </p:nvSpPr>
        <p:spPr>
          <a:xfrm>
            <a:off x="5881631" y="2791745"/>
            <a:ext cx="2117685" cy="246221"/>
          </a:xfrm>
          <a:prstGeom prst="rect">
            <a:avLst/>
          </a:prstGeom>
          <a:noFill/>
        </p:spPr>
        <p:txBody>
          <a:bodyPr wrap="square" rtlCol="0">
            <a:spAutoFit/>
          </a:bodyPr>
          <a:lstStyle/>
          <a:p>
            <a:pPr>
              <a:spcAft>
                <a:spcPts val="300"/>
              </a:spcAft>
            </a:pPr>
            <a:r>
              <a:rPr lang="en-CA" sz="1000" b="1" dirty="0" smtClean="0">
                <a:solidFill>
                  <a:srgbClr val="63CECA"/>
                </a:solidFill>
                <a:latin typeface="Century Gothic" panose="020B0502020202020204" pitchFamily="34" charset="0"/>
              </a:rPr>
              <a:t>120 days after appearance</a:t>
            </a:r>
            <a:endParaRPr lang="en-CA" sz="1000" dirty="0">
              <a:solidFill>
                <a:srgbClr val="63CECA"/>
              </a:solidFill>
              <a:latin typeface="Century Gothic" panose="020B0502020202020204" pitchFamily="34" charset="0"/>
            </a:endParaRPr>
          </a:p>
        </p:txBody>
      </p:sp>
      <p:sp>
        <p:nvSpPr>
          <p:cNvPr id="43" name="TextBox 42"/>
          <p:cNvSpPr txBox="1"/>
          <p:nvPr/>
        </p:nvSpPr>
        <p:spPr>
          <a:xfrm>
            <a:off x="5881631" y="4826897"/>
            <a:ext cx="2099396" cy="246221"/>
          </a:xfrm>
          <a:prstGeom prst="rect">
            <a:avLst/>
          </a:prstGeom>
          <a:noFill/>
        </p:spPr>
        <p:txBody>
          <a:bodyPr wrap="square" rtlCol="0">
            <a:spAutoFit/>
          </a:bodyPr>
          <a:lstStyle/>
          <a:p>
            <a:pPr>
              <a:spcAft>
                <a:spcPts val="300"/>
              </a:spcAft>
            </a:pPr>
            <a:r>
              <a:rPr lang="en-CA" sz="1000" b="1" dirty="0" smtClean="0">
                <a:solidFill>
                  <a:srgbClr val="CD202C"/>
                </a:solidFill>
                <a:latin typeface="Century Gothic" panose="020B0502020202020204" pitchFamily="34" charset="0"/>
              </a:rPr>
              <a:t>30 days after the quarter</a:t>
            </a:r>
            <a:endParaRPr lang="en-CA" sz="1000" b="1" dirty="0">
              <a:solidFill>
                <a:srgbClr val="CD202C"/>
              </a:solidFill>
              <a:latin typeface="Century Gothic" panose="020B0502020202020204" pitchFamily="34" charset="0"/>
            </a:endParaRPr>
          </a:p>
        </p:txBody>
      </p:sp>
      <p:sp>
        <p:nvSpPr>
          <p:cNvPr id="44" name="TextBox 43"/>
          <p:cNvSpPr txBox="1"/>
          <p:nvPr/>
        </p:nvSpPr>
        <p:spPr>
          <a:xfrm>
            <a:off x="5881631" y="5206126"/>
            <a:ext cx="2117685" cy="553998"/>
          </a:xfrm>
          <a:prstGeom prst="rect">
            <a:avLst/>
          </a:prstGeom>
          <a:noFill/>
        </p:spPr>
        <p:txBody>
          <a:bodyPr wrap="square" rtlCol="0">
            <a:spAutoFit/>
          </a:bodyPr>
          <a:lstStyle/>
          <a:p>
            <a:pPr>
              <a:spcAft>
                <a:spcPts val="300"/>
              </a:spcAft>
            </a:pPr>
            <a:r>
              <a:rPr lang="en-CA" sz="1000" b="1" dirty="0" smtClean="0">
                <a:solidFill>
                  <a:srgbClr val="CD202C">
                    <a:lumMod val="40000"/>
                    <a:lumOff val="60000"/>
                  </a:srgbClr>
                </a:solidFill>
                <a:latin typeface="Century Gothic" panose="020B0502020202020204" pitchFamily="34" charset="0"/>
              </a:rPr>
              <a:t>30 days after the quarter for Q1-Q3, 60 days after the quarter for Q4</a:t>
            </a:r>
            <a:endParaRPr lang="en-CA" sz="1000" b="1" dirty="0">
              <a:solidFill>
                <a:srgbClr val="CD202C">
                  <a:lumMod val="40000"/>
                  <a:lumOff val="60000"/>
                </a:srgbClr>
              </a:solidFill>
              <a:latin typeface="Century Gothic" panose="020B0502020202020204" pitchFamily="34" charset="0"/>
            </a:endParaRPr>
          </a:p>
        </p:txBody>
      </p:sp>
      <p:sp>
        <p:nvSpPr>
          <p:cNvPr id="65" name="TextBox 64"/>
          <p:cNvSpPr txBox="1"/>
          <p:nvPr/>
        </p:nvSpPr>
        <p:spPr>
          <a:xfrm>
            <a:off x="5881631" y="5788204"/>
            <a:ext cx="2144929" cy="246221"/>
          </a:xfrm>
          <a:prstGeom prst="rect">
            <a:avLst/>
          </a:prstGeom>
          <a:noFill/>
        </p:spPr>
        <p:txBody>
          <a:bodyPr wrap="square" rtlCol="0">
            <a:spAutoFit/>
          </a:bodyPr>
          <a:lstStyle/>
          <a:p>
            <a:pPr>
              <a:spcAft>
                <a:spcPts val="300"/>
              </a:spcAft>
            </a:pPr>
            <a:r>
              <a:rPr lang="en-CA" sz="1000" b="1" dirty="0" smtClean="0">
                <a:solidFill>
                  <a:srgbClr val="CD202C">
                    <a:lumMod val="75000"/>
                  </a:srgbClr>
                </a:solidFill>
                <a:latin typeface="Century Gothic" panose="020B0502020202020204" pitchFamily="34" charset="0"/>
              </a:rPr>
              <a:t>120 days after fiscal year end</a:t>
            </a:r>
            <a:endParaRPr lang="en-CA" sz="1000" b="1" dirty="0">
              <a:solidFill>
                <a:srgbClr val="CD202C">
                  <a:lumMod val="75000"/>
                </a:srgbClr>
              </a:solidFill>
              <a:latin typeface="Century Gothic" panose="020B0502020202020204" pitchFamily="34" charset="0"/>
            </a:endParaRPr>
          </a:p>
        </p:txBody>
      </p:sp>
      <p:sp>
        <p:nvSpPr>
          <p:cNvPr id="72" name="TextBox 71"/>
          <p:cNvSpPr txBox="1"/>
          <p:nvPr/>
        </p:nvSpPr>
        <p:spPr>
          <a:xfrm>
            <a:off x="5881631" y="6090293"/>
            <a:ext cx="2117685" cy="707886"/>
          </a:xfrm>
          <a:prstGeom prst="rect">
            <a:avLst/>
          </a:prstGeom>
          <a:noFill/>
        </p:spPr>
        <p:txBody>
          <a:bodyPr wrap="square" rtlCol="0">
            <a:spAutoFit/>
          </a:bodyPr>
          <a:lstStyle/>
          <a:p>
            <a:pPr>
              <a:spcAft>
                <a:spcPts val="300"/>
              </a:spcAft>
            </a:pPr>
            <a:r>
              <a:rPr lang="en-CA" sz="1000" b="1" dirty="0" smtClean="0">
                <a:solidFill>
                  <a:prstClr val="black"/>
                </a:solidFill>
                <a:latin typeface="Century Gothic" panose="020B0502020202020204" pitchFamily="34" charset="0"/>
              </a:rPr>
              <a:t>30 days after the quarter, for government institutions for which the Treasury Board is the employer</a:t>
            </a:r>
            <a:endParaRPr lang="en-CA" sz="1000" b="1" dirty="0">
              <a:solidFill>
                <a:prstClr val="black"/>
              </a:solidFill>
              <a:latin typeface="Century Gothic" panose="020B0502020202020204" pitchFamily="34" charset="0"/>
            </a:endParaRPr>
          </a:p>
        </p:txBody>
      </p:sp>
      <p:sp>
        <p:nvSpPr>
          <p:cNvPr id="92" name="TextBox 91"/>
          <p:cNvSpPr txBox="1"/>
          <p:nvPr/>
        </p:nvSpPr>
        <p:spPr>
          <a:xfrm>
            <a:off x="5881631" y="1352823"/>
            <a:ext cx="2117685" cy="400110"/>
          </a:xfrm>
          <a:prstGeom prst="rect">
            <a:avLst/>
          </a:prstGeom>
          <a:noFill/>
        </p:spPr>
        <p:txBody>
          <a:bodyPr wrap="square" rtlCol="0">
            <a:spAutoFit/>
          </a:bodyPr>
          <a:lstStyle/>
          <a:p>
            <a:pPr>
              <a:spcAft>
                <a:spcPts val="300"/>
              </a:spcAft>
            </a:pPr>
            <a:r>
              <a:rPr lang="en-CA" sz="1000" b="1" dirty="0" smtClean="0">
                <a:solidFill>
                  <a:srgbClr val="333E48">
                    <a:lumMod val="60000"/>
                    <a:lumOff val="40000"/>
                  </a:srgbClr>
                </a:solidFill>
                <a:latin typeface="Century Gothic" panose="020B0502020202020204" pitchFamily="34" charset="0"/>
              </a:rPr>
              <a:t>30 days after the end of the month of reimbursement</a:t>
            </a:r>
            <a:endParaRPr lang="en-CA" sz="1000" dirty="0">
              <a:solidFill>
                <a:srgbClr val="333E48">
                  <a:lumMod val="60000"/>
                  <a:lumOff val="40000"/>
                </a:srgbClr>
              </a:solidFill>
              <a:latin typeface="Century Gothic" panose="020B0502020202020204" pitchFamily="34" charset="0"/>
            </a:endParaRPr>
          </a:p>
        </p:txBody>
      </p:sp>
      <p:grpSp>
        <p:nvGrpSpPr>
          <p:cNvPr id="3" name="Group 2"/>
          <p:cNvGrpSpPr/>
          <p:nvPr/>
        </p:nvGrpSpPr>
        <p:grpSpPr>
          <a:xfrm>
            <a:off x="236187" y="1333587"/>
            <a:ext cx="5544084" cy="438582"/>
            <a:chOff x="236187" y="1333587"/>
            <a:chExt cx="5544084" cy="438582"/>
          </a:xfrm>
        </p:grpSpPr>
        <p:sp>
          <p:nvSpPr>
            <p:cNvPr id="91" name="TextBox 90"/>
            <p:cNvSpPr txBox="1"/>
            <p:nvPr/>
          </p:nvSpPr>
          <p:spPr>
            <a:xfrm>
              <a:off x="493341" y="1333587"/>
              <a:ext cx="5286930"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Hospitality</a:t>
              </a:r>
              <a:r>
                <a:rPr lang="en-CA" sz="1000" dirty="0" smtClean="0">
                  <a:solidFill>
                    <a:schemeClr val="tx1">
                      <a:lumMod val="65000"/>
                      <a:lumOff val="35000"/>
                    </a:schemeClr>
                  </a:solidFill>
                  <a:latin typeface="Century Gothic" panose="020B0502020202020204" pitchFamily="34" charset="0"/>
                </a:rPr>
                <a:t> s. 76, 83</a:t>
              </a:r>
            </a:p>
            <a:p>
              <a:pPr>
                <a:spcAft>
                  <a:spcPts val="300"/>
                </a:spcAft>
              </a:pPr>
              <a:r>
                <a:rPr lang="en-CA" sz="1000" dirty="0" smtClean="0">
                  <a:solidFill>
                    <a:schemeClr val="tx1">
                      <a:lumMod val="65000"/>
                      <a:lumOff val="35000"/>
                    </a:schemeClr>
                  </a:solidFill>
                  <a:latin typeface="Century Gothic" panose="020B0502020202020204" pitchFamily="34" charset="0"/>
                </a:rPr>
                <a:t>Expenses related to hospitality – ministers’ offices, senior officials</a:t>
              </a:r>
              <a:endParaRPr lang="en-CA" sz="1000" dirty="0">
                <a:solidFill>
                  <a:schemeClr val="tx1">
                    <a:lumMod val="65000"/>
                    <a:lumOff val="35000"/>
                  </a:schemeClr>
                </a:solidFill>
                <a:latin typeface="Century Gothic" panose="020B0502020202020204" pitchFamily="34" charset="0"/>
              </a:endParaRPr>
            </a:p>
          </p:txBody>
        </p:sp>
        <p:sp>
          <p:nvSpPr>
            <p:cNvPr id="93" name="Freeform 92"/>
            <p:cNvSpPr>
              <a:spLocks noEditPoints="1"/>
            </p:cNvSpPr>
            <p:nvPr/>
          </p:nvSpPr>
          <p:spPr bwMode="auto">
            <a:xfrm>
              <a:off x="236187" y="1415208"/>
              <a:ext cx="294428" cy="173617"/>
            </a:xfrm>
            <a:custGeom>
              <a:avLst/>
              <a:gdLst>
                <a:gd name="T0" fmla="*/ 111 w 140"/>
                <a:gd name="T1" fmla="*/ 0 h 106"/>
                <a:gd name="T2" fmla="*/ 24 w 140"/>
                <a:gd name="T3" fmla="*/ 0 h 106"/>
                <a:gd name="T4" fmla="*/ 21 w 140"/>
                <a:gd name="T5" fmla="*/ 1 h 106"/>
                <a:gd name="T6" fmla="*/ 19 w 140"/>
                <a:gd name="T7" fmla="*/ 5 h 106"/>
                <a:gd name="T8" fmla="*/ 19 w 140"/>
                <a:gd name="T9" fmla="*/ 60 h 106"/>
                <a:gd name="T10" fmla="*/ 24 w 140"/>
                <a:gd name="T11" fmla="*/ 72 h 106"/>
                <a:gd name="T12" fmla="*/ 36 w 140"/>
                <a:gd name="T13" fmla="*/ 77 h 106"/>
                <a:gd name="T14" fmla="*/ 89 w 140"/>
                <a:gd name="T15" fmla="*/ 77 h 106"/>
                <a:gd name="T16" fmla="*/ 101 w 140"/>
                <a:gd name="T17" fmla="*/ 72 h 106"/>
                <a:gd name="T18" fmla="*/ 106 w 140"/>
                <a:gd name="T19" fmla="*/ 60 h 106"/>
                <a:gd name="T20" fmla="*/ 106 w 140"/>
                <a:gd name="T21" fmla="*/ 58 h 106"/>
                <a:gd name="T22" fmla="*/ 111 w 140"/>
                <a:gd name="T23" fmla="*/ 58 h 106"/>
                <a:gd name="T24" fmla="*/ 132 w 140"/>
                <a:gd name="T25" fmla="*/ 49 h 106"/>
                <a:gd name="T26" fmla="*/ 140 w 140"/>
                <a:gd name="T27" fmla="*/ 29 h 106"/>
                <a:gd name="T28" fmla="*/ 132 w 140"/>
                <a:gd name="T29" fmla="*/ 9 h 106"/>
                <a:gd name="T30" fmla="*/ 111 w 140"/>
                <a:gd name="T31" fmla="*/ 0 h 106"/>
                <a:gd name="T32" fmla="*/ 6 w 140"/>
                <a:gd name="T33" fmla="*/ 100 h 106"/>
                <a:gd name="T34" fmla="*/ 19 w 140"/>
                <a:gd name="T35" fmla="*/ 106 h 106"/>
                <a:gd name="T36" fmla="*/ 116 w 140"/>
                <a:gd name="T37" fmla="*/ 106 h 106"/>
                <a:gd name="T38" fmla="*/ 130 w 140"/>
                <a:gd name="T39" fmla="*/ 100 h 106"/>
                <a:gd name="T40" fmla="*/ 135 w 140"/>
                <a:gd name="T41" fmla="*/ 87 h 106"/>
                <a:gd name="T42" fmla="*/ 0 w 140"/>
                <a:gd name="T43" fmla="*/ 87 h 106"/>
                <a:gd name="T44" fmla="*/ 6 w 140"/>
                <a:gd name="T45" fmla="*/ 100 h 106"/>
                <a:gd name="T46" fmla="*/ 111 w 140"/>
                <a:gd name="T47" fmla="*/ 43 h 106"/>
                <a:gd name="T48" fmla="*/ 106 w 140"/>
                <a:gd name="T49" fmla="*/ 43 h 106"/>
                <a:gd name="T50" fmla="*/ 106 w 140"/>
                <a:gd name="T51" fmla="*/ 14 h 106"/>
                <a:gd name="T52" fmla="*/ 111 w 140"/>
                <a:gd name="T53" fmla="*/ 14 h 106"/>
                <a:gd name="T54" fmla="*/ 121 w 140"/>
                <a:gd name="T55" fmla="*/ 19 h 106"/>
                <a:gd name="T56" fmla="*/ 126 w 140"/>
                <a:gd name="T57" fmla="*/ 29 h 106"/>
                <a:gd name="T58" fmla="*/ 121 w 140"/>
                <a:gd name="T59" fmla="*/ 39 h 106"/>
                <a:gd name="T60" fmla="*/ 111 w 140"/>
                <a:gd name="T6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6">
                  <a:moveTo>
                    <a:pt x="111" y="0"/>
                  </a:moveTo>
                  <a:cubicBezTo>
                    <a:pt x="24" y="0"/>
                    <a:pt x="24" y="0"/>
                    <a:pt x="24" y="0"/>
                  </a:cubicBezTo>
                  <a:cubicBezTo>
                    <a:pt x="23" y="0"/>
                    <a:pt x="22" y="1"/>
                    <a:pt x="21" y="1"/>
                  </a:cubicBezTo>
                  <a:cubicBezTo>
                    <a:pt x="20" y="2"/>
                    <a:pt x="19" y="4"/>
                    <a:pt x="19" y="5"/>
                  </a:cubicBezTo>
                  <a:cubicBezTo>
                    <a:pt x="19" y="60"/>
                    <a:pt x="19" y="60"/>
                    <a:pt x="19" y="60"/>
                  </a:cubicBezTo>
                  <a:cubicBezTo>
                    <a:pt x="19" y="65"/>
                    <a:pt x="21" y="69"/>
                    <a:pt x="24" y="72"/>
                  </a:cubicBezTo>
                  <a:cubicBezTo>
                    <a:pt x="28" y="76"/>
                    <a:pt x="32" y="77"/>
                    <a:pt x="36" y="77"/>
                  </a:cubicBezTo>
                  <a:cubicBezTo>
                    <a:pt x="89" y="77"/>
                    <a:pt x="89" y="77"/>
                    <a:pt x="89" y="77"/>
                  </a:cubicBezTo>
                  <a:cubicBezTo>
                    <a:pt x="94" y="77"/>
                    <a:pt x="98" y="76"/>
                    <a:pt x="101" y="72"/>
                  </a:cubicBezTo>
                  <a:cubicBezTo>
                    <a:pt x="105" y="69"/>
                    <a:pt x="106" y="65"/>
                    <a:pt x="106" y="60"/>
                  </a:cubicBezTo>
                  <a:cubicBezTo>
                    <a:pt x="106" y="58"/>
                    <a:pt x="106" y="58"/>
                    <a:pt x="106" y="58"/>
                  </a:cubicBezTo>
                  <a:cubicBezTo>
                    <a:pt x="111" y="58"/>
                    <a:pt x="111" y="58"/>
                    <a:pt x="111" y="58"/>
                  </a:cubicBezTo>
                  <a:cubicBezTo>
                    <a:pt x="119" y="58"/>
                    <a:pt x="126" y="55"/>
                    <a:pt x="132" y="49"/>
                  </a:cubicBezTo>
                  <a:cubicBezTo>
                    <a:pt x="137" y="44"/>
                    <a:pt x="140" y="37"/>
                    <a:pt x="140" y="29"/>
                  </a:cubicBezTo>
                  <a:cubicBezTo>
                    <a:pt x="140" y="21"/>
                    <a:pt x="137" y="14"/>
                    <a:pt x="132" y="9"/>
                  </a:cubicBezTo>
                  <a:cubicBezTo>
                    <a:pt x="126" y="3"/>
                    <a:pt x="119" y="0"/>
                    <a:pt x="111" y="0"/>
                  </a:cubicBezTo>
                  <a:close/>
                  <a:moveTo>
                    <a:pt x="6" y="100"/>
                  </a:moveTo>
                  <a:cubicBezTo>
                    <a:pt x="10" y="104"/>
                    <a:pt x="14" y="106"/>
                    <a:pt x="19" y="106"/>
                  </a:cubicBezTo>
                  <a:cubicBezTo>
                    <a:pt x="116" y="106"/>
                    <a:pt x="116" y="106"/>
                    <a:pt x="116" y="106"/>
                  </a:cubicBezTo>
                  <a:cubicBezTo>
                    <a:pt x="121" y="106"/>
                    <a:pt x="126" y="104"/>
                    <a:pt x="130" y="100"/>
                  </a:cubicBezTo>
                  <a:cubicBezTo>
                    <a:pt x="133" y="97"/>
                    <a:pt x="135" y="92"/>
                    <a:pt x="135" y="87"/>
                  </a:cubicBezTo>
                  <a:cubicBezTo>
                    <a:pt x="0" y="87"/>
                    <a:pt x="0" y="87"/>
                    <a:pt x="0" y="87"/>
                  </a:cubicBezTo>
                  <a:cubicBezTo>
                    <a:pt x="0" y="92"/>
                    <a:pt x="2" y="97"/>
                    <a:pt x="6" y="100"/>
                  </a:cubicBezTo>
                  <a:close/>
                  <a:moveTo>
                    <a:pt x="111" y="43"/>
                  </a:moveTo>
                  <a:cubicBezTo>
                    <a:pt x="106" y="43"/>
                    <a:pt x="106" y="43"/>
                    <a:pt x="106" y="43"/>
                  </a:cubicBezTo>
                  <a:cubicBezTo>
                    <a:pt x="106" y="14"/>
                    <a:pt x="106" y="14"/>
                    <a:pt x="106" y="14"/>
                  </a:cubicBezTo>
                  <a:cubicBezTo>
                    <a:pt x="111" y="14"/>
                    <a:pt x="111" y="14"/>
                    <a:pt x="111" y="14"/>
                  </a:cubicBezTo>
                  <a:cubicBezTo>
                    <a:pt x="115" y="14"/>
                    <a:pt x="119" y="16"/>
                    <a:pt x="121" y="19"/>
                  </a:cubicBezTo>
                  <a:cubicBezTo>
                    <a:pt x="124" y="22"/>
                    <a:pt x="126" y="25"/>
                    <a:pt x="126" y="29"/>
                  </a:cubicBezTo>
                  <a:cubicBezTo>
                    <a:pt x="126" y="33"/>
                    <a:pt x="124" y="36"/>
                    <a:pt x="121" y="39"/>
                  </a:cubicBezTo>
                  <a:cubicBezTo>
                    <a:pt x="119" y="42"/>
                    <a:pt x="115" y="43"/>
                    <a:pt x="111" y="43"/>
                  </a:cubicBezTo>
                  <a:close/>
                </a:path>
              </a:pathLst>
            </a:cu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grpSp>
      <p:grpSp>
        <p:nvGrpSpPr>
          <p:cNvPr id="22" name="Group 21"/>
          <p:cNvGrpSpPr/>
          <p:nvPr/>
        </p:nvGrpSpPr>
        <p:grpSpPr>
          <a:xfrm>
            <a:off x="249834" y="4089293"/>
            <a:ext cx="4895920" cy="438582"/>
            <a:chOff x="249834" y="4307166"/>
            <a:chExt cx="5487252" cy="438582"/>
          </a:xfrm>
        </p:grpSpPr>
        <p:sp>
          <p:nvSpPr>
            <p:cNvPr id="184" name="TextBox 183"/>
            <p:cNvSpPr txBox="1"/>
            <p:nvPr/>
          </p:nvSpPr>
          <p:spPr>
            <a:xfrm>
              <a:off x="493341" y="4307166"/>
              <a:ext cx="5243745"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QP Notes </a:t>
              </a:r>
              <a:r>
                <a:rPr lang="en-CA" sz="1000" dirty="0" smtClean="0">
                  <a:solidFill>
                    <a:schemeClr val="tx1">
                      <a:lumMod val="65000"/>
                      <a:lumOff val="35000"/>
                    </a:schemeClr>
                  </a:solidFill>
                  <a:latin typeface="Century Gothic" panose="020B0502020202020204" pitchFamily="34" charset="0"/>
                </a:rPr>
                <a:t>s. 74</a:t>
              </a:r>
            </a:p>
            <a:p>
              <a:pPr>
                <a:spcAft>
                  <a:spcPts val="600"/>
                </a:spcAft>
              </a:pPr>
              <a:r>
                <a:rPr lang="en-CA" sz="1000" dirty="0" smtClean="0">
                  <a:solidFill>
                    <a:schemeClr val="tx1">
                      <a:lumMod val="65000"/>
                      <a:lumOff val="35000"/>
                    </a:schemeClr>
                  </a:solidFill>
                  <a:latin typeface="Century Gothic" panose="020B0502020202020204" pitchFamily="34" charset="0"/>
                </a:rPr>
                <a:t>Question Period notes in use on the last sitting day in June and December</a:t>
              </a:r>
            </a:p>
          </p:txBody>
        </p:sp>
        <p:pic>
          <p:nvPicPr>
            <p:cNvPr id="185" name="Picture 4" descr="Image result for icon papers"/>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9814" t="11025" r="10882" b="11367"/>
            <a:stretch/>
          </p:blipFill>
          <p:spPr bwMode="auto">
            <a:xfrm>
              <a:off x="249834" y="4389671"/>
              <a:ext cx="267135" cy="236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79110" y="3594127"/>
            <a:ext cx="5457976" cy="438582"/>
            <a:chOff x="279110" y="3810137"/>
            <a:chExt cx="5457976" cy="438582"/>
          </a:xfrm>
        </p:grpSpPr>
        <p:sp>
          <p:nvSpPr>
            <p:cNvPr id="8" name="Freeform 7"/>
            <p:cNvSpPr>
              <a:spLocks noEditPoints="1"/>
            </p:cNvSpPr>
            <p:nvPr/>
          </p:nvSpPr>
          <p:spPr bwMode="auto">
            <a:xfrm>
              <a:off x="279110" y="3876487"/>
              <a:ext cx="208582" cy="252000"/>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chemeClr val="tx1">
                    <a:lumMod val="65000"/>
                    <a:lumOff val="35000"/>
                  </a:schemeClr>
                </a:solidFill>
              </a:endParaRPr>
            </a:p>
          </p:txBody>
        </p:sp>
        <p:sp>
          <p:nvSpPr>
            <p:cNvPr id="154" name="TextBox 153"/>
            <p:cNvSpPr txBox="1"/>
            <p:nvPr/>
          </p:nvSpPr>
          <p:spPr>
            <a:xfrm>
              <a:off x="493341" y="3810137"/>
              <a:ext cx="5243745" cy="438582"/>
            </a:xfrm>
            <a:prstGeom prst="rect">
              <a:avLst/>
            </a:prstGeom>
            <a:noFill/>
          </p:spPr>
          <p:txBody>
            <a:bodyPr wrap="square" rtlCol="0">
              <a:spAutoFit/>
            </a:bodyPr>
            <a:lstStyle/>
            <a:p>
              <a:pPr>
                <a:spcAft>
                  <a:spcPts val="300"/>
                </a:spcAft>
              </a:pPr>
              <a:r>
                <a:rPr lang="en-CA" sz="1000" b="1" dirty="0" smtClean="0">
                  <a:solidFill>
                    <a:schemeClr val="tx1">
                      <a:lumMod val="65000"/>
                      <a:lumOff val="35000"/>
                    </a:schemeClr>
                  </a:solidFill>
                  <a:latin typeface="Century Gothic" panose="020B0502020202020204" pitchFamily="34" charset="0"/>
                </a:rPr>
                <a:t>Mandate Letters </a:t>
              </a:r>
              <a:r>
                <a:rPr lang="en-CA" sz="1000" dirty="0" smtClean="0">
                  <a:solidFill>
                    <a:schemeClr val="tx1">
                      <a:lumMod val="65000"/>
                      <a:lumOff val="35000"/>
                    </a:schemeClr>
                  </a:solidFill>
                  <a:latin typeface="Century Gothic" panose="020B0502020202020204" pitchFamily="34" charset="0"/>
                </a:rPr>
                <a:t>s. 73</a:t>
              </a:r>
            </a:p>
            <a:p>
              <a:pPr>
                <a:spcAft>
                  <a:spcPts val="600"/>
                </a:spcAft>
              </a:pPr>
              <a:r>
                <a:rPr lang="en-CA" sz="1000" dirty="0" smtClean="0">
                  <a:solidFill>
                    <a:schemeClr val="tx1">
                      <a:lumMod val="65000"/>
                      <a:lumOff val="35000"/>
                    </a:schemeClr>
                  </a:solidFill>
                  <a:latin typeface="Century Gothic" panose="020B0502020202020204" pitchFamily="34" charset="0"/>
                </a:rPr>
                <a:t>New or revised mandate letters for ministers (published by the Prime Minister)</a:t>
              </a:r>
            </a:p>
          </p:txBody>
        </p:sp>
      </p:grpSp>
      <p:sp>
        <p:nvSpPr>
          <p:cNvPr id="156" name="TextBox 155"/>
          <p:cNvSpPr txBox="1"/>
          <p:nvPr/>
        </p:nvSpPr>
        <p:spPr>
          <a:xfrm>
            <a:off x="5881631" y="3684873"/>
            <a:ext cx="2130764" cy="246221"/>
          </a:xfrm>
          <a:prstGeom prst="rect">
            <a:avLst/>
          </a:prstGeom>
          <a:noFill/>
        </p:spPr>
        <p:txBody>
          <a:bodyPr wrap="square" rtlCol="0">
            <a:spAutoFit/>
          </a:bodyPr>
          <a:lstStyle/>
          <a:p>
            <a:pPr>
              <a:spcAft>
                <a:spcPts val="300"/>
              </a:spcAft>
            </a:pPr>
            <a:r>
              <a:rPr lang="en-CA" sz="1000" b="1" dirty="0">
                <a:solidFill>
                  <a:srgbClr val="63CECA">
                    <a:lumMod val="60000"/>
                    <a:lumOff val="40000"/>
                  </a:srgbClr>
                </a:solidFill>
                <a:latin typeface="Century Gothic" panose="020B0502020202020204" pitchFamily="34" charset="0"/>
              </a:rPr>
              <a:t>30 days after </a:t>
            </a:r>
            <a:r>
              <a:rPr lang="en-CA" sz="1000" b="1" dirty="0" smtClean="0">
                <a:solidFill>
                  <a:srgbClr val="63CECA">
                    <a:lumMod val="60000"/>
                    <a:lumOff val="40000"/>
                  </a:srgbClr>
                </a:solidFill>
                <a:latin typeface="Century Gothic" panose="020B0502020202020204" pitchFamily="34" charset="0"/>
              </a:rPr>
              <a:t>being issued</a:t>
            </a:r>
            <a:endParaRPr lang="en-CA" sz="1000" b="1" dirty="0">
              <a:solidFill>
                <a:srgbClr val="63CECA">
                  <a:lumMod val="60000"/>
                  <a:lumOff val="40000"/>
                </a:srgbClr>
              </a:solidFill>
              <a:latin typeface="Century Gothic" panose="020B0502020202020204" pitchFamily="34" charset="0"/>
            </a:endParaRPr>
          </a:p>
        </p:txBody>
      </p:sp>
      <p:grpSp>
        <p:nvGrpSpPr>
          <p:cNvPr id="16" name="Group 15"/>
          <p:cNvGrpSpPr/>
          <p:nvPr/>
        </p:nvGrpSpPr>
        <p:grpSpPr>
          <a:xfrm>
            <a:off x="218088" y="3133722"/>
            <a:ext cx="6106646" cy="438582"/>
            <a:chOff x="218088" y="3306613"/>
            <a:chExt cx="6106646" cy="438582"/>
          </a:xfrm>
        </p:grpSpPr>
        <p:sp>
          <p:nvSpPr>
            <p:cNvPr id="7" name="TextBox 6"/>
            <p:cNvSpPr txBox="1"/>
            <p:nvPr/>
          </p:nvSpPr>
          <p:spPr>
            <a:xfrm>
              <a:off x="493341" y="3306613"/>
              <a:ext cx="5831393" cy="438582"/>
            </a:xfrm>
            <a:prstGeom prst="rect">
              <a:avLst/>
            </a:prstGeom>
            <a:noFill/>
          </p:spPr>
          <p:txBody>
            <a:bodyPr wrap="square" rtlCol="0">
              <a:spAutoFit/>
            </a:bodyPr>
            <a:lstStyle/>
            <a:p>
              <a:pPr>
                <a:spcAft>
                  <a:spcPts val="300"/>
                </a:spcAft>
              </a:pPr>
              <a:r>
                <a:rPr lang="en-CA" sz="1000" b="1" dirty="0">
                  <a:solidFill>
                    <a:schemeClr val="tx1">
                      <a:lumMod val="65000"/>
                      <a:lumOff val="35000"/>
                    </a:schemeClr>
                  </a:solidFill>
                  <a:latin typeface="Century Gothic" panose="020B0502020202020204" pitchFamily="34" charset="0"/>
                </a:rPr>
                <a:t>Memoranda titles and reference numbers s. 74, 88</a:t>
              </a:r>
            </a:p>
            <a:p>
              <a:pPr>
                <a:spcAft>
                  <a:spcPts val="300"/>
                </a:spcAft>
              </a:pPr>
              <a:r>
                <a:rPr lang="en-CA" sz="1000" dirty="0">
                  <a:solidFill>
                    <a:schemeClr val="tx1">
                      <a:lumMod val="65000"/>
                      <a:lumOff val="35000"/>
                    </a:schemeClr>
                  </a:solidFill>
                  <a:latin typeface="Century Gothic" panose="020B0502020202020204" pitchFamily="34" charset="0"/>
                </a:rPr>
                <a:t>Titles and reference numbers of memoranda received by ministers and deputy heads</a:t>
              </a:r>
            </a:p>
          </p:txBody>
        </p:sp>
        <p:sp>
          <p:nvSpPr>
            <p:cNvPr id="157" name="Freeform 156"/>
            <p:cNvSpPr>
              <a:spLocks noEditPoints="1"/>
            </p:cNvSpPr>
            <p:nvPr/>
          </p:nvSpPr>
          <p:spPr bwMode="auto">
            <a:xfrm>
              <a:off x="218088" y="3380457"/>
              <a:ext cx="312155" cy="269714"/>
            </a:xfrm>
            <a:custGeom>
              <a:avLst/>
              <a:gdLst>
                <a:gd name="T0" fmla="*/ 53 w 123"/>
                <a:gd name="T1" fmla="*/ 114 h 123"/>
                <a:gd name="T2" fmla="*/ 53 w 123"/>
                <a:gd name="T3" fmla="*/ 70 h 123"/>
                <a:gd name="T4" fmla="*/ 81 w 123"/>
                <a:gd name="T5" fmla="*/ 70 h 123"/>
                <a:gd name="T6" fmla="*/ 86 w 123"/>
                <a:gd name="T7" fmla="*/ 68 h 123"/>
                <a:gd name="T8" fmla="*/ 88 w 123"/>
                <a:gd name="T9" fmla="*/ 63 h 123"/>
                <a:gd name="T10" fmla="*/ 88 w 123"/>
                <a:gd name="T11" fmla="*/ 35 h 123"/>
                <a:gd name="T12" fmla="*/ 114 w 123"/>
                <a:gd name="T13" fmla="*/ 35 h 123"/>
                <a:gd name="T14" fmla="*/ 114 w 123"/>
                <a:gd name="T15" fmla="*/ 114 h 123"/>
                <a:gd name="T16" fmla="*/ 53 w 123"/>
                <a:gd name="T17" fmla="*/ 114 h 123"/>
                <a:gd name="T18" fmla="*/ 45 w 123"/>
                <a:gd name="T19" fmla="*/ 64 h 123"/>
                <a:gd name="T20" fmla="*/ 44 w 123"/>
                <a:gd name="T21" fmla="*/ 70 h 123"/>
                <a:gd name="T22" fmla="*/ 44 w 123"/>
                <a:gd name="T23" fmla="*/ 87 h 123"/>
                <a:gd name="T24" fmla="*/ 9 w 123"/>
                <a:gd name="T25" fmla="*/ 87 h 123"/>
                <a:gd name="T26" fmla="*/ 9 w 123"/>
                <a:gd name="T27" fmla="*/ 43 h 123"/>
                <a:gd name="T28" fmla="*/ 37 w 123"/>
                <a:gd name="T29" fmla="*/ 43 h 123"/>
                <a:gd name="T30" fmla="*/ 42 w 123"/>
                <a:gd name="T31" fmla="*/ 42 h 123"/>
                <a:gd name="T32" fmla="*/ 44 w 123"/>
                <a:gd name="T33" fmla="*/ 37 h 123"/>
                <a:gd name="T34" fmla="*/ 44 w 123"/>
                <a:gd name="T35" fmla="*/ 8 h 123"/>
                <a:gd name="T36" fmla="*/ 70 w 123"/>
                <a:gd name="T37" fmla="*/ 8 h 123"/>
                <a:gd name="T38" fmla="*/ 70 w 123"/>
                <a:gd name="T39" fmla="*/ 37 h 123"/>
                <a:gd name="T40" fmla="*/ 49 w 123"/>
                <a:gd name="T41" fmla="*/ 59 h 123"/>
                <a:gd name="T42" fmla="*/ 45 w 123"/>
                <a:gd name="T43" fmla="*/ 64 h 123"/>
                <a:gd name="T44" fmla="*/ 35 w 123"/>
                <a:gd name="T45" fmla="*/ 35 h 123"/>
                <a:gd name="T46" fmla="*/ 15 w 123"/>
                <a:gd name="T47" fmla="*/ 35 h 123"/>
                <a:gd name="T48" fmla="*/ 35 w 123"/>
                <a:gd name="T49" fmla="*/ 14 h 123"/>
                <a:gd name="T50" fmla="*/ 35 w 123"/>
                <a:gd name="T51" fmla="*/ 35 h 123"/>
                <a:gd name="T52" fmla="*/ 79 w 123"/>
                <a:gd name="T53" fmla="*/ 61 h 123"/>
                <a:gd name="T54" fmla="*/ 59 w 123"/>
                <a:gd name="T55" fmla="*/ 61 h 123"/>
                <a:gd name="T56" fmla="*/ 79 w 123"/>
                <a:gd name="T57" fmla="*/ 41 h 123"/>
                <a:gd name="T58" fmla="*/ 79 w 123"/>
                <a:gd name="T59" fmla="*/ 61 h 123"/>
                <a:gd name="T60" fmla="*/ 88 w 123"/>
                <a:gd name="T61" fmla="*/ 26 h 123"/>
                <a:gd name="T62" fmla="*/ 79 w 123"/>
                <a:gd name="T63" fmla="*/ 29 h 123"/>
                <a:gd name="T64" fmla="*/ 79 w 123"/>
                <a:gd name="T65" fmla="*/ 6 h 123"/>
                <a:gd name="T66" fmla="*/ 77 w 123"/>
                <a:gd name="T67" fmla="*/ 1 h 123"/>
                <a:gd name="T68" fmla="*/ 72 w 123"/>
                <a:gd name="T69" fmla="*/ 0 h 123"/>
                <a:gd name="T70" fmla="*/ 44 w 123"/>
                <a:gd name="T71" fmla="*/ 0 h 123"/>
                <a:gd name="T72" fmla="*/ 38 w 123"/>
                <a:gd name="T73" fmla="*/ 1 h 123"/>
                <a:gd name="T74" fmla="*/ 33 w 123"/>
                <a:gd name="T75" fmla="*/ 4 h 123"/>
                <a:gd name="T76" fmla="*/ 5 w 123"/>
                <a:gd name="T77" fmla="*/ 32 h 123"/>
                <a:gd name="T78" fmla="*/ 1 w 123"/>
                <a:gd name="T79" fmla="*/ 37 h 123"/>
                <a:gd name="T80" fmla="*/ 0 w 123"/>
                <a:gd name="T81" fmla="*/ 43 h 123"/>
                <a:gd name="T82" fmla="*/ 0 w 123"/>
                <a:gd name="T83" fmla="*/ 90 h 123"/>
                <a:gd name="T84" fmla="*/ 2 w 123"/>
                <a:gd name="T85" fmla="*/ 94 h 123"/>
                <a:gd name="T86" fmla="*/ 7 w 123"/>
                <a:gd name="T87" fmla="*/ 96 h 123"/>
                <a:gd name="T88" fmla="*/ 44 w 123"/>
                <a:gd name="T89" fmla="*/ 96 h 123"/>
                <a:gd name="T90" fmla="*/ 44 w 123"/>
                <a:gd name="T91" fmla="*/ 116 h 123"/>
                <a:gd name="T92" fmla="*/ 46 w 123"/>
                <a:gd name="T93" fmla="*/ 121 h 123"/>
                <a:gd name="T94" fmla="*/ 50 w 123"/>
                <a:gd name="T95" fmla="*/ 123 h 123"/>
                <a:gd name="T96" fmla="*/ 116 w 123"/>
                <a:gd name="T97" fmla="*/ 123 h 123"/>
                <a:gd name="T98" fmla="*/ 121 w 123"/>
                <a:gd name="T99" fmla="*/ 121 h 123"/>
                <a:gd name="T100" fmla="*/ 123 w 123"/>
                <a:gd name="T101" fmla="*/ 116 h 123"/>
                <a:gd name="T102" fmla="*/ 123 w 123"/>
                <a:gd name="T103" fmla="*/ 32 h 123"/>
                <a:gd name="T104" fmla="*/ 121 w 123"/>
                <a:gd name="T105" fmla="*/ 28 h 123"/>
                <a:gd name="T106" fmla="*/ 116 w 123"/>
                <a:gd name="T107" fmla="*/ 26 h 123"/>
                <a:gd name="T108" fmla="*/ 88 w 123"/>
                <a:gd name="T109"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23">
                  <a:moveTo>
                    <a:pt x="53" y="114"/>
                  </a:moveTo>
                  <a:cubicBezTo>
                    <a:pt x="53" y="70"/>
                    <a:pt x="53" y="70"/>
                    <a:pt x="53" y="70"/>
                  </a:cubicBezTo>
                  <a:cubicBezTo>
                    <a:pt x="81" y="70"/>
                    <a:pt x="81" y="70"/>
                    <a:pt x="81" y="70"/>
                  </a:cubicBezTo>
                  <a:cubicBezTo>
                    <a:pt x="83" y="70"/>
                    <a:pt x="85" y="69"/>
                    <a:pt x="86" y="68"/>
                  </a:cubicBezTo>
                  <a:cubicBezTo>
                    <a:pt x="87" y="67"/>
                    <a:pt x="88" y="65"/>
                    <a:pt x="88" y="63"/>
                  </a:cubicBezTo>
                  <a:cubicBezTo>
                    <a:pt x="88" y="35"/>
                    <a:pt x="88" y="35"/>
                    <a:pt x="88" y="35"/>
                  </a:cubicBezTo>
                  <a:cubicBezTo>
                    <a:pt x="114" y="35"/>
                    <a:pt x="114" y="35"/>
                    <a:pt x="114" y="35"/>
                  </a:cubicBezTo>
                  <a:cubicBezTo>
                    <a:pt x="114" y="114"/>
                    <a:pt x="114" y="114"/>
                    <a:pt x="114" y="114"/>
                  </a:cubicBezTo>
                  <a:lnTo>
                    <a:pt x="53" y="114"/>
                  </a:lnTo>
                  <a:close/>
                  <a:moveTo>
                    <a:pt x="45" y="64"/>
                  </a:moveTo>
                  <a:cubicBezTo>
                    <a:pt x="44" y="66"/>
                    <a:pt x="44" y="68"/>
                    <a:pt x="44" y="70"/>
                  </a:cubicBezTo>
                  <a:cubicBezTo>
                    <a:pt x="44" y="87"/>
                    <a:pt x="44" y="87"/>
                    <a:pt x="44" y="87"/>
                  </a:cubicBezTo>
                  <a:cubicBezTo>
                    <a:pt x="9" y="87"/>
                    <a:pt x="9" y="87"/>
                    <a:pt x="9" y="87"/>
                  </a:cubicBezTo>
                  <a:cubicBezTo>
                    <a:pt x="9" y="43"/>
                    <a:pt x="9" y="43"/>
                    <a:pt x="9" y="43"/>
                  </a:cubicBezTo>
                  <a:cubicBezTo>
                    <a:pt x="37" y="43"/>
                    <a:pt x="37" y="43"/>
                    <a:pt x="37" y="43"/>
                  </a:cubicBezTo>
                  <a:cubicBezTo>
                    <a:pt x="39" y="43"/>
                    <a:pt x="41" y="43"/>
                    <a:pt x="42" y="42"/>
                  </a:cubicBezTo>
                  <a:cubicBezTo>
                    <a:pt x="43" y="40"/>
                    <a:pt x="44" y="39"/>
                    <a:pt x="44" y="37"/>
                  </a:cubicBezTo>
                  <a:cubicBezTo>
                    <a:pt x="44" y="8"/>
                    <a:pt x="44" y="8"/>
                    <a:pt x="44" y="8"/>
                  </a:cubicBezTo>
                  <a:cubicBezTo>
                    <a:pt x="70" y="8"/>
                    <a:pt x="70" y="8"/>
                    <a:pt x="70" y="8"/>
                  </a:cubicBezTo>
                  <a:cubicBezTo>
                    <a:pt x="70" y="37"/>
                    <a:pt x="70" y="37"/>
                    <a:pt x="70" y="37"/>
                  </a:cubicBezTo>
                  <a:cubicBezTo>
                    <a:pt x="49" y="59"/>
                    <a:pt x="49" y="59"/>
                    <a:pt x="49" y="59"/>
                  </a:cubicBezTo>
                  <a:cubicBezTo>
                    <a:pt x="47" y="60"/>
                    <a:pt x="46" y="62"/>
                    <a:pt x="45" y="64"/>
                  </a:cubicBezTo>
                  <a:close/>
                  <a:moveTo>
                    <a:pt x="35" y="35"/>
                  </a:moveTo>
                  <a:cubicBezTo>
                    <a:pt x="15" y="35"/>
                    <a:pt x="15" y="35"/>
                    <a:pt x="15" y="35"/>
                  </a:cubicBezTo>
                  <a:cubicBezTo>
                    <a:pt x="35" y="14"/>
                    <a:pt x="35" y="14"/>
                    <a:pt x="35" y="14"/>
                  </a:cubicBezTo>
                  <a:lnTo>
                    <a:pt x="35" y="35"/>
                  </a:lnTo>
                  <a:close/>
                  <a:moveTo>
                    <a:pt x="79" y="61"/>
                  </a:moveTo>
                  <a:cubicBezTo>
                    <a:pt x="59" y="61"/>
                    <a:pt x="59" y="61"/>
                    <a:pt x="59" y="61"/>
                  </a:cubicBezTo>
                  <a:cubicBezTo>
                    <a:pt x="79" y="41"/>
                    <a:pt x="79" y="41"/>
                    <a:pt x="79" y="41"/>
                  </a:cubicBezTo>
                  <a:lnTo>
                    <a:pt x="79" y="61"/>
                  </a:lnTo>
                  <a:close/>
                  <a:moveTo>
                    <a:pt x="88" y="26"/>
                  </a:moveTo>
                  <a:cubicBezTo>
                    <a:pt x="85" y="26"/>
                    <a:pt x="82" y="27"/>
                    <a:pt x="79" y="29"/>
                  </a:cubicBezTo>
                  <a:cubicBezTo>
                    <a:pt x="79" y="6"/>
                    <a:pt x="79" y="6"/>
                    <a:pt x="79" y="6"/>
                  </a:cubicBezTo>
                  <a:cubicBezTo>
                    <a:pt x="79" y="4"/>
                    <a:pt x="78" y="3"/>
                    <a:pt x="77" y="1"/>
                  </a:cubicBezTo>
                  <a:cubicBezTo>
                    <a:pt x="76" y="0"/>
                    <a:pt x="74" y="0"/>
                    <a:pt x="72" y="0"/>
                  </a:cubicBezTo>
                  <a:cubicBezTo>
                    <a:pt x="44" y="0"/>
                    <a:pt x="44" y="0"/>
                    <a:pt x="44" y="0"/>
                  </a:cubicBezTo>
                  <a:cubicBezTo>
                    <a:pt x="42" y="0"/>
                    <a:pt x="40" y="0"/>
                    <a:pt x="38" y="1"/>
                  </a:cubicBezTo>
                  <a:cubicBezTo>
                    <a:pt x="36" y="2"/>
                    <a:pt x="34" y="3"/>
                    <a:pt x="33" y="4"/>
                  </a:cubicBezTo>
                  <a:cubicBezTo>
                    <a:pt x="5" y="32"/>
                    <a:pt x="5" y="32"/>
                    <a:pt x="5" y="32"/>
                  </a:cubicBezTo>
                  <a:cubicBezTo>
                    <a:pt x="3" y="33"/>
                    <a:pt x="2" y="35"/>
                    <a:pt x="1" y="37"/>
                  </a:cubicBezTo>
                  <a:cubicBezTo>
                    <a:pt x="0" y="40"/>
                    <a:pt x="0" y="42"/>
                    <a:pt x="0" y="43"/>
                  </a:cubicBezTo>
                  <a:cubicBezTo>
                    <a:pt x="0" y="90"/>
                    <a:pt x="0" y="90"/>
                    <a:pt x="0" y="90"/>
                  </a:cubicBezTo>
                  <a:cubicBezTo>
                    <a:pt x="0" y="91"/>
                    <a:pt x="1" y="93"/>
                    <a:pt x="2" y="94"/>
                  </a:cubicBezTo>
                  <a:cubicBezTo>
                    <a:pt x="3" y="96"/>
                    <a:pt x="5" y="96"/>
                    <a:pt x="7" y="96"/>
                  </a:cubicBezTo>
                  <a:cubicBezTo>
                    <a:pt x="44" y="96"/>
                    <a:pt x="44" y="96"/>
                    <a:pt x="44" y="96"/>
                  </a:cubicBezTo>
                  <a:cubicBezTo>
                    <a:pt x="44" y="116"/>
                    <a:pt x="44" y="116"/>
                    <a:pt x="44" y="116"/>
                  </a:cubicBezTo>
                  <a:cubicBezTo>
                    <a:pt x="44" y="118"/>
                    <a:pt x="45" y="119"/>
                    <a:pt x="46" y="121"/>
                  </a:cubicBezTo>
                  <a:cubicBezTo>
                    <a:pt x="47" y="122"/>
                    <a:pt x="49" y="123"/>
                    <a:pt x="50" y="123"/>
                  </a:cubicBezTo>
                  <a:cubicBezTo>
                    <a:pt x="116" y="123"/>
                    <a:pt x="116" y="123"/>
                    <a:pt x="116" y="123"/>
                  </a:cubicBezTo>
                  <a:cubicBezTo>
                    <a:pt x="118" y="123"/>
                    <a:pt x="120" y="122"/>
                    <a:pt x="121" y="121"/>
                  </a:cubicBezTo>
                  <a:cubicBezTo>
                    <a:pt x="122" y="119"/>
                    <a:pt x="123" y="118"/>
                    <a:pt x="123" y="116"/>
                  </a:cubicBezTo>
                  <a:cubicBezTo>
                    <a:pt x="123" y="32"/>
                    <a:pt x="123" y="32"/>
                    <a:pt x="123" y="32"/>
                  </a:cubicBezTo>
                  <a:cubicBezTo>
                    <a:pt x="123" y="31"/>
                    <a:pt x="122" y="29"/>
                    <a:pt x="121" y="28"/>
                  </a:cubicBezTo>
                  <a:cubicBezTo>
                    <a:pt x="120" y="27"/>
                    <a:pt x="118" y="26"/>
                    <a:pt x="116" y="26"/>
                  </a:cubicBezTo>
                  <a:lnTo>
                    <a:pt x="88" y="26"/>
                  </a:lnTo>
                  <a:close/>
                </a:path>
              </a:pathLst>
            </a:custGeom>
            <a:solidFill>
              <a:schemeClr val="accent4">
                <a:lumMod val="5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chemeClr val="tx1">
                    <a:lumMod val="65000"/>
                    <a:lumOff val="35000"/>
                  </a:schemeClr>
                </a:solidFill>
              </a:endParaRPr>
            </a:p>
          </p:txBody>
        </p:sp>
      </p:grpSp>
      <p:pic>
        <p:nvPicPr>
          <p:cNvPr id="159" name="Picture 158"/>
          <p:cNvPicPr>
            <a:picLocks noChangeAspect="1"/>
          </p:cNvPicPr>
          <p:nvPr/>
        </p:nvPicPr>
        <p:blipFill rotWithShape="1">
          <a:blip r:embed="rId4"/>
          <a:srcRect l="17383" t="10920" r="75258" b="63786"/>
          <a:stretch/>
        </p:blipFill>
        <p:spPr>
          <a:xfrm>
            <a:off x="8176534" y="811377"/>
            <a:ext cx="2583308" cy="2524979"/>
          </a:xfrm>
          <a:prstGeom prst="rect">
            <a:avLst/>
          </a:prstGeom>
        </p:spPr>
      </p:pic>
      <p:pic>
        <p:nvPicPr>
          <p:cNvPr id="166" name="Picture 165"/>
          <p:cNvPicPr>
            <a:picLocks noChangeAspect="1"/>
          </p:cNvPicPr>
          <p:nvPr/>
        </p:nvPicPr>
        <p:blipFill rotWithShape="1">
          <a:blip r:embed="rId4"/>
          <a:srcRect l="24782" t="10920" r="67838" b="63786"/>
          <a:stretch/>
        </p:blipFill>
        <p:spPr>
          <a:xfrm>
            <a:off x="8176533" y="3272136"/>
            <a:ext cx="3026419" cy="2949758"/>
          </a:xfrm>
          <a:prstGeom prst="rect">
            <a:avLst/>
          </a:prstGeom>
        </p:spPr>
      </p:pic>
      <p:sp>
        <p:nvSpPr>
          <p:cNvPr id="173" name="TextBox 172"/>
          <p:cNvSpPr txBox="1"/>
          <p:nvPr/>
        </p:nvSpPr>
        <p:spPr>
          <a:xfrm>
            <a:off x="8139588" y="378153"/>
            <a:ext cx="3875627" cy="392415"/>
          </a:xfrm>
          <a:prstGeom prst="rect">
            <a:avLst/>
          </a:prstGeom>
          <a:noFill/>
        </p:spPr>
        <p:txBody>
          <a:bodyPr wrap="square" rtlCol="0">
            <a:spAutoFit/>
          </a:bodyPr>
          <a:lstStyle/>
          <a:p>
            <a:pPr algn="ctr"/>
            <a:r>
              <a:rPr lang="en-CA" sz="1050" b="1" dirty="0" smtClean="0">
                <a:solidFill>
                  <a:schemeClr val="tx1">
                    <a:lumMod val="65000"/>
                    <a:lumOff val="35000"/>
                  </a:schemeClr>
                </a:solidFill>
                <a:latin typeface="Century Gothic" panose="020B0502020202020204" pitchFamily="34" charset="0"/>
              </a:rPr>
              <a:t>First Publication under Bill C-58</a:t>
            </a:r>
          </a:p>
          <a:p>
            <a:pPr algn="ctr"/>
            <a:r>
              <a:rPr lang="en-CA" sz="900" dirty="0" smtClean="0">
                <a:solidFill>
                  <a:schemeClr val="tx1">
                    <a:lumMod val="65000"/>
                    <a:lumOff val="35000"/>
                  </a:schemeClr>
                </a:solidFill>
                <a:latin typeface="Century Gothic" panose="020B0502020202020204" pitchFamily="34" charset="0"/>
              </a:rPr>
              <a:t>(Royal Assent on June 21, 2019)</a:t>
            </a:r>
            <a:endParaRPr lang="en-CA" sz="900" dirty="0">
              <a:solidFill>
                <a:schemeClr val="tx1">
                  <a:lumMod val="65000"/>
                  <a:lumOff val="35000"/>
                </a:schemeClr>
              </a:solidFill>
              <a:latin typeface="Century Gothic" panose="020B0502020202020204" pitchFamily="34" charset="0"/>
            </a:endParaRPr>
          </a:p>
        </p:txBody>
      </p:sp>
      <p:grpSp>
        <p:nvGrpSpPr>
          <p:cNvPr id="174" name="Group 173"/>
          <p:cNvGrpSpPr/>
          <p:nvPr/>
        </p:nvGrpSpPr>
        <p:grpSpPr>
          <a:xfrm>
            <a:off x="9925623" y="1443743"/>
            <a:ext cx="2034328" cy="1302468"/>
            <a:chOff x="181211" y="3839433"/>
            <a:chExt cx="2616378" cy="1302468"/>
          </a:xfrm>
        </p:grpSpPr>
        <p:grpSp>
          <p:nvGrpSpPr>
            <p:cNvPr id="175" name="Group 174"/>
            <p:cNvGrpSpPr/>
            <p:nvPr/>
          </p:nvGrpSpPr>
          <p:grpSpPr>
            <a:xfrm>
              <a:off x="1706753" y="3839433"/>
              <a:ext cx="1090836" cy="517731"/>
              <a:chOff x="1290535" y="4504454"/>
              <a:chExt cx="1370580" cy="1519631"/>
            </a:xfrm>
          </p:grpSpPr>
          <p:sp>
            <p:nvSpPr>
              <p:cNvPr id="179" name="Rectangle 178"/>
              <p:cNvSpPr/>
              <p:nvPr/>
            </p:nvSpPr>
            <p:spPr>
              <a:xfrm>
                <a:off x="1290535" y="4504454"/>
                <a:ext cx="1370580" cy="1519631"/>
              </a:xfrm>
              <a:prstGeom prst="rect">
                <a:avLst/>
              </a:prstGeom>
              <a:solidFill>
                <a:sysClr val="window" lastClr="FFFFFF">
                  <a:lumMod val="85000"/>
                  <a:alpha val="60000"/>
                </a:sys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CA" sz="800" b="0" i="0" u="none" strike="noStrike" kern="0" cap="none" spc="0" normalizeH="0" baseline="0" noProof="0" dirty="0">
                  <a:ln>
                    <a:noFill/>
                  </a:ln>
                  <a:solidFill>
                    <a:srgbClr val="FFFFFF">
                      <a:lumMod val="50000"/>
                    </a:srgbClr>
                  </a:solidFill>
                  <a:effectLst/>
                  <a:uLnTx/>
                  <a:uFillTx/>
                  <a:latin typeface="Calibri"/>
                  <a:ea typeface="+mn-ea"/>
                  <a:cs typeface="+mn-cs"/>
                </a:endParaRPr>
              </a:p>
            </p:txBody>
          </p:sp>
          <p:sp>
            <p:nvSpPr>
              <p:cNvPr id="180" name="Rectangle 179"/>
              <p:cNvSpPr/>
              <p:nvPr/>
            </p:nvSpPr>
            <p:spPr>
              <a:xfrm>
                <a:off x="1337566" y="4801262"/>
                <a:ext cx="1291856" cy="842334"/>
              </a:xfrm>
              <a:prstGeom prst="rect">
                <a:avLst/>
              </a:prstGeom>
              <a:solidFill>
                <a:sysClr val="window" lastClr="FFFFFF"/>
              </a:solidFill>
            </p:spPr>
            <p:txBody>
              <a:bodyPr wrap="square" rtlCol="0" anchor="ctr">
                <a:noAutofit/>
              </a:bodyPr>
              <a:lstStyle/>
              <a:p>
                <a:pPr lvl="0" algn="ctr"/>
                <a:r>
                  <a:rPr kumimoji="0" lang="en-CA" sz="700" b="0" i="0" u="none" strike="noStrike" kern="0" cap="none" spc="0" normalizeH="0" baseline="0" noProof="0" dirty="0" smtClean="0">
                    <a:ln>
                      <a:noFill/>
                    </a:ln>
                    <a:solidFill>
                      <a:schemeClr val="tx1">
                        <a:lumMod val="65000"/>
                        <a:lumOff val="35000"/>
                      </a:schemeClr>
                    </a:solidFill>
                    <a:effectLst/>
                    <a:uLnTx/>
                    <a:uFillTx/>
                    <a:latin typeface="Century Gothic" panose="020B0502020202020204" pitchFamily="34" charset="0"/>
                    <a:cs typeface="Arial" pitchFamily="34" charset="0"/>
                  </a:rPr>
                  <a:t>Royal Assent</a:t>
                </a:r>
              </a:p>
            </p:txBody>
          </p:sp>
        </p:grpSp>
        <p:pic>
          <p:nvPicPr>
            <p:cNvPr id="176" name="Picture 175"/>
            <p:cNvPicPr>
              <a:picLocks noChangeAspect="1"/>
            </p:cNvPicPr>
            <p:nvPr/>
          </p:nvPicPr>
          <p:blipFill rotWithShape="1">
            <a:blip r:embed="rId5"/>
            <a:srcRect l="16703" t="-4099" r="16928" b="-11851"/>
            <a:stretch/>
          </p:blipFill>
          <p:spPr>
            <a:xfrm>
              <a:off x="1112076" y="3858787"/>
              <a:ext cx="558079" cy="423011"/>
            </a:xfrm>
            <a:prstGeom prst="ellipse">
              <a:avLst/>
            </a:prstGeom>
            <a:ln>
              <a:solidFill>
                <a:schemeClr val="bg1">
                  <a:lumMod val="75000"/>
                </a:schemeClr>
              </a:solidFill>
            </a:ln>
          </p:spPr>
        </p:pic>
        <p:cxnSp>
          <p:nvCxnSpPr>
            <p:cNvPr id="177" name="Curved Connector 176"/>
            <p:cNvCxnSpPr>
              <a:stCxn id="178" idx="8"/>
              <a:endCxn id="176" idx="0"/>
            </p:cNvCxnSpPr>
            <p:nvPr/>
          </p:nvCxnSpPr>
          <p:spPr>
            <a:xfrm flipV="1">
              <a:off x="799265" y="3858787"/>
              <a:ext cx="591850" cy="946111"/>
            </a:xfrm>
            <a:prstGeom prst="curvedConnector4">
              <a:avLst>
                <a:gd name="adj1" fmla="val 20146"/>
                <a:gd name="adj2" fmla="val 124162"/>
              </a:avLst>
            </a:prstGeom>
            <a:noFill/>
            <a:ln w="9525" cap="flat" cmpd="sng" algn="ctr">
              <a:solidFill>
                <a:schemeClr val="accent5"/>
              </a:solidFill>
              <a:prstDash val="solid"/>
              <a:tailEnd type="triangle"/>
            </a:ln>
            <a:effectLst/>
          </p:spPr>
        </p:cxnSp>
        <p:sp>
          <p:nvSpPr>
            <p:cNvPr id="178" name="Freeform 177"/>
            <p:cNvSpPr>
              <a:spLocks/>
            </p:cNvSpPr>
            <p:nvPr/>
          </p:nvSpPr>
          <p:spPr bwMode="auto">
            <a:xfrm>
              <a:off x="181211" y="4585382"/>
              <a:ext cx="692390" cy="556519"/>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8" name="Freeform 197"/>
          <p:cNvSpPr>
            <a:spLocks/>
          </p:cNvSpPr>
          <p:nvPr/>
        </p:nvSpPr>
        <p:spPr bwMode="auto">
          <a:xfrm>
            <a:off x="9049098" y="5489979"/>
            <a:ext cx="461131" cy="230346"/>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chemeClr val="accent5"/>
          </a:solidFill>
          <a:ln>
            <a:solidFill>
              <a:schemeClr val="accent5"/>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99" name="Curved Connector 198"/>
          <p:cNvCxnSpPr>
            <a:stCxn id="198" idx="14"/>
            <a:endCxn id="201" idx="2"/>
          </p:cNvCxnSpPr>
          <p:nvPr/>
        </p:nvCxnSpPr>
        <p:spPr>
          <a:xfrm flipV="1">
            <a:off x="9489011" y="3554388"/>
            <a:ext cx="1851051" cy="2026450"/>
          </a:xfrm>
          <a:prstGeom prst="curvedConnector3">
            <a:avLst>
              <a:gd name="adj1" fmla="val 50000"/>
            </a:avLst>
          </a:prstGeom>
          <a:noFill/>
          <a:ln w="9525" cap="flat" cmpd="sng" algn="ctr">
            <a:solidFill>
              <a:schemeClr val="accent5"/>
            </a:solidFill>
            <a:prstDash val="solid"/>
            <a:tailEnd type="triangle"/>
          </a:ln>
          <a:effectLst/>
        </p:spPr>
      </p:cxnSp>
      <p:cxnSp>
        <p:nvCxnSpPr>
          <p:cNvPr id="224" name="Curved Connector 223"/>
          <p:cNvCxnSpPr>
            <a:stCxn id="198" idx="14"/>
            <a:endCxn id="205" idx="2"/>
          </p:cNvCxnSpPr>
          <p:nvPr/>
        </p:nvCxnSpPr>
        <p:spPr>
          <a:xfrm flipV="1">
            <a:off x="9489011" y="3956047"/>
            <a:ext cx="1851051" cy="1624791"/>
          </a:xfrm>
          <a:prstGeom prst="curvedConnector3">
            <a:avLst>
              <a:gd name="adj1" fmla="val 50000"/>
            </a:avLst>
          </a:prstGeom>
          <a:noFill/>
          <a:ln w="9525" cap="flat" cmpd="sng" algn="ctr">
            <a:solidFill>
              <a:schemeClr val="accent5"/>
            </a:solidFill>
            <a:prstDash val="solid"/>
            <a:tailEnd type="triangle"/>
          </a:ln>
          <a:effectLst/>
        </p:spPr>
      </p:cxnSp>
      <p:cxnSp>
        <p:nvCxnSpPr>
          <p:cNvPr id="225" name="Curved Connector 224"/>
          <p:cNvCxnSpPr>
            <a:stCxn id="198" idx="14"/>
            <a:endCxn id="210" idx="2"/>
          </p:cNvCxnSpPr>
          <p:nvPr/>
        </p:nvCxnSpPr>
        <p:spPr>
          <a:xfrm flipV="1">
            <a:off x="9489011" y="4357706"/>
            <a:ext cx="1851051" cy="1223132"/>
          </a:xfrm>
          <a:prstGeom prst="curvedConnector3">
            <a:avLst>
              <a:gd name="adj1" fmla="val 50000"/>
            </a:avLst>
          </a:prstGeom>
          <a:noFill/>
          <a:ln w="9525" cap="flat" cmpd="sng" algn="ctr">
            <a:solidFill>
              <a:schemeClr val="accent5"/>
            </a:solidFill>
            <a:prstDash val="solid"/>
            <a:tailEnd type="triangle"/>
          </a:ln>
          <a:effectLst/>
        </p:spPr>
      </p:cxnSp>
      <p:cxnSp>
        <p:nvCxnSpPr>
          <p:cNvPr id="226" name="Curved Connector 225"/>
          <p:cNvCxnSpPr>
            <a:stCxn id="198" idx="14"/>
            <a:endCxn id="213" idx="2"/>
          </p:cNvCxnSpPr>
          <p:nvPr/>
        </p:nvCxnSpPr>
        <p:spPr>
          <a:xfrm flipV="1">
            <a:off x="9489011" y="4759365"/>
            <a:ext cx="1851051" cy="821473"/>
          </a:xfrm>
          <a:prstGeom prst="curvedConnector3">
            <a:avLst>
              <a:gd name="adj1" fmla="val 50000"/>
            </a:avLst>
          </a:prstGeom>
          <a:noFill/>
          <a:ln w="9525" cap="flat" cmpd="sng" algn="ctr">
            <a:solidFill>
              <a:schemeClr val="accent5"/>
            </a:solidFill>
            <a:prstDash val="solid"/>
            <a:tailEnd type="triangle"/>
          </a:ln>
          <a:effectLst/>
        </p:spPr>
      </p:cxnSp>
      <p:grpSp>
        <p:nvGrpSpPr>
          <p:cNvPr id="60" name="Group 59"/>
          <p:cNvGrpSpPr/>
          <p:nvPr/>
        </p:nvGrpSpPr>
        <p:grpSpPr>
          <a:xfrm>
            <a:off x="11340062" y="3339143"/>
            <a:ext cx="506404" cy="430489"/>
            <a:chOff x="10958694" y="3481267"/>
            <a:chExt cx="506404" cy="430489"/>
          </a:xfrm>
        </p:grpSpPr>
        <p:sp>
          <p:nvSpPr>
            <p:cNvPr id="201" name="Oval 200"/>
            <p:cNvSpPr/>
            <p:nvPr/>
          </p:nvSpPr>
          <p:spPr>
            <a:xfrm>
              <a:off x="10958694" y="3481267"/>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3" name="Freeform 202"/>
            <p:cNvSpPr>
              <a:spLocks/>
            </p:cNvSpPr>
            <p:nvPr/>
          </p:nvSpPr>
          <p:spPr bwMode="auto">
            <a:xfrm>
              <a:off x="11091136" y="3587757"/>
              <a:ext cx="216000" cy="216000"/>
            </a:xfrm>
            <a:custGeom>
              <a:avLst/>
              <a:gdLst>
                <a:gd name="T0" fmla="*/ 182 w 189"/>
                <a:gd name="T1" fmla="*/ 0 h 188"/>
                <a:gd name="T2" fmla="*/ 178 w 189"/>
                <a:gd name="T3" fmla="*/ 1 h 188"/>
                <a:gd name="T4" fmla="*/ 3 w 189"/>
                <a:gd name="T5" fmla="*/ 102 h 188"/>
                <a:gd name="T6" fmla="*/ 0 w 189"/>
                <a:gd name="T7" fmla="*/ 108 h 188"/>
                <a:gd name="T8" fmla="*/ 4 w 189"/>
                <a:gd name="T9" fmla="*/ 114 h 188"/>
                <a:gd name="T10" fmla="*/ 46 w 189"/>
                <a:gd name="T11" fmla="*/ 131 h 188"/>
                <a:gd name="T12" fmla="*/ 158 w 189"/>
                <a:gd name="T13" fmla="*/ 33 h 188"/>
                <a:gd name="T14" fmla="*/ 67 w 189"/>
                <a:gd name="T15" fmla="*/ 145 h 188"/>
                <a:gd name="T16" fmla="*/ 67 w 189"/>
                <a:gd name="T17" fmla="*/ 181 h 188"/>
                <a:gd name="T18" fmla="*/ 68 w 189"/>
                <a:gd name="T19" fmla="*/ 185 h 188"/>
                <a:gd name="T20" fmla="*/ 72 w 189"/>
                <a:gd name="T21" fmla="*/ 188 h 188"/>
                <a:gd name="T22" fmla="*/ 74 w 189"/>
                <a:gd name="T23" fmla="*/ 188 h 188"/>
                <a:gd name="T24" fmla="*/ 79 w 189"/>
                <a:gd name="T25" fmla="*/ 186 h 188"/>
                <a:gd name="T26" fmla="*/ 105 w 189"/>
                <a:gd name="T27" fmla="*/ 155 h 188"/>
                <a:gd name="T28" fmla="*/ 152 w 189"/>
                <a:gd name="T29" fmla="*/ 174 h 188"/>
                <a:gd name="T30" fmla="*/ 155 w 189"/>
                <a:gd name="T31" fmla="*/ 175 h 188"/>
                <a:gd name="T32" fmla="*/ 158 w 189"/>
                <a:gd name="T33" fmla="*/ 174 h 188"/>
                <a:gd name="T34" fmla="*/ 161 w 189"/>
                <a:gd name="T35" fmla="*/ 169 h 188"/>
                <a:gd name="T36" fmla="*/ 188 w 189"/>
                <a:gd name="T37" fmla="*/ 8 h 188"/>
                <a:gd name="T38" fmla="*/ 185 w 189"/>
                <a:gd name="T39" fmla="*/ 1 h 188"/>
                <a:gd name="T40" fmla="*/ 182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182" y="0"/>
                  </a:moveTo>
                  <a:cubicBezTo>
                    <a:pt x="178" y="1"/>
                    <a:pt x="178" y="1"/>
                    <a:pt x="178" y="1"/>
                  </a:cubicBezTo>
                  <a:cubicBezTo>
                    <a:pt x="3" y="102"/>
                    <a:pt x="3" y="102"/>
                    <a:pt x="3" y="102"/>
                  </a:cubicBezTo>
                  <a:cubicBezTo>
                    <a:pt x="1" y="103"/>
                    <a:pt x="0" y="105"/>
                    <a:pt x="0" y="108"/>
                  </a:cubicBezTo>
                  <a:cubicBezTo>
                    <a:pt x="0" y="111"/>
                    <a:pt x="2" y="113"/>
                    <a:pt x="4" y="114"/>
                  </a:cubicBezTo>
                  <a:cubicBezTo>
                    <a:pt x="46" y="131"/>
                    <a:pt x="46" y="131"/>
                    <a:pt x="46" y="131"/>
                  </a:cubicBezTo>
                  <a:cubicBezTo>
                    <a:pt x="158" y="33"/>
                    <a:pt x="158" y="33"/>
                    <a:pt x="158" y="33"/>
                  </a:cubicBezTo>
                  <a:cubicBezTo>
                    <a:pt x="67" y="145"/>
                    <a:pt x="67" y="145"/>
                    <a:pt x="67" y="145"/>
                  </a:cubicBezTo>
                  <a:cubicBezTo>
                    <a:pt x="67" y="181"/>
                    <a:pt x="67" y="181"/>
                    <a:pt x="67" y="181"/>
                  </a:cubicBezTo>
                  <a:cubicBezTo>
                    <a:pt x="68" y="185"/>
                    <a:pt x="68" y="185"/>
                    <a:pt x="68" y="185"/>
                  </a:cubicBezTo>
                  <a:cubicBezTo>
                    <a:pt x="72" y="188"/>
                    <a:pt x="72" y="188"/>
                    <a:pt x="72" y="188"/>
                  </a:cubicBezTo>
                  <a:cubicBezTo>
                    <a:pt x="74" y="188"/>
                    <a:pt x="74" y="188"/>
                    <a:pt x="74" y="188"/>
                  </a:cubicBezTo>
                  <a:cubicBezTo>
                    <a:pt x="76" y="188"/>
                    <a:pt x="78" y="187"/>
                    <a:pt x="79" y="186"/>
                  </a:cubicBezTo>
                  <a:cubicBezTo>
                    <a:pt x="105" y="155"/>
                    <a:pt x="105" y="155"/>
                    <a:pt x="105" y="155"/>
                  </a:cubicBezTo>
                  <a:cubicBezTo>
                    <a:pt x="152" y="174"/>
                    <a:pt x="152" y="174"/>
                    <a:pt x="152" y="174"/>
                  </a:cubicBezTo>
                  <a:cubicBezTo>
                    <a:pt x="155" y="175"/>
                    <a:pt x="155" y="175"/>
                    <a:pt x="155" y="175"/>
                  </a:cubicBezTo>
                  <a:cubicBezTo>
                    <a:pt x="158" y="174"/>
                    <a:pt x="158" y="174"/>
                    <a:pt x="158" y="174"/>
                  </a:cubicBezTo>
                  <a:cubicBezTo>
                    <a:pt x="160" y="173"/>
                    <a:pt x="161" y="171"/>
                    <a:pt x="161" y="169"/>
                  </a:cubicBezTo>
                  <a:cubicBezTo>
                    <a:pt x="188" y="8"/>
                    <a:pt x="188" y="8"/>
                    <a:pt x="188" y="8"/>
                  </a:cubicBezTo>
                  <a:cubicBezTo>
                    <a:pt x="189" y="5"/>
                    <a:pt x="188" y="3"/>
                    <a:pt x="185" y="1"/>
                  </a:cubicBezTo>
                  <a:lnTo>
                    <a:pt x="1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prstClr val="white">
                    <a:lumMod val="50000"/>
                  </a:prstClr>
                </a:solidFill>
              </a:endParaRPr>
            </a:p>
          </p:txBody>
        </p:sp>
      </p:grpSp>
      <p:grpSp>
        <p:nvGrpSpPr>
          <p:cNvPr id="62" name="Group 61"/>
          <p:cNvGrpSpPr/>
          <p:nvPr/>
        </p:nvGrpSpPr>
        <p:grpSpPr>
          <a:xfrm>
            <a:off x="11340062" y="3740802"/>
            <a:ext cx="506404" cy="430489"/>
            <a:chOff x="11203591" y="3746877"/>
            <a:chExt cx="506404" cy="430489"/>
          </a:xfrm>
        </p:grpSpPr>
        <p:sp>
          <p:nvSpPr>
            <p:cNvPr id="205" name="Oval 204"/>
            <p:cNvSpPr/>
            <p:nvPr/>
          </p:nvSpPr>
          <p:spPr>
            <a:xfrm>
              <a:off x="11203591" y="3746877"/>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7" name="Freeform 206"/>
            <p:cNvSpPr>
              <a:spLocks noEditPoints="1"/>
            </p:cNvSpPr>
            <p:nvPr/>
          </p:nvSpPr>
          <p:spPr bwMode="auto">
            <a:xfrm>
              <a:off x="11309579" y="3895395"/>
              <a:ext cx="294428" cy="173617"/>
            </a:xfrm>
            <a:custGeom>
              <a:avLst/>
              <a:gdLst>
                <a:gd name="T0" fmla="*/ 111 w 140"/>
                <a:gd name="T1" fmla="*/ 0 h 106"/>
                <a:gd name="T2" fmla="*/ 24 w 140"/>
                <a:gd name="T3" fmla="*/ 0 h 106"/>
                <a:gd name="T4" fmla="*/ 21 w 140"/>
                <a:gd name="T5" fmla="*/ 1 h 106"/>
                <a:gd name="T6" fmla="*/ 19 w 140"/>
                <a:gd name="T7" fmla="*/ 5 h 106"/>
                <a:gd name="T8" fmla="*/ 19 w 140"/>
                <a:gd name="T9" fmla="*/ 60 h 106"/>
                <a:gd name="T10" fmla="*/ 24 w 140"/>
                <a:gd name="T11" fmla="*/ 72 h 106"/>
                <a:gd name="T12" fmla="*/ 36 w 140"/>
                <a:gd name="T13" fmla="*/ 77 h 106"/>
                <a:gd name="T14" fmla="*/ 89 w 140"/>
                <a:gd name="T15" fmla="*/ 77 h 106"/>
                <a:gd name="T16" fmla="*/ 101 w 140"/>
                <a:gd name="T17" fmla="*/ 72 h 106"/>
                <a:gd name="T18" fmla="*/ 106 w 140"/>
                <a:gd name="T19" fmla="*/ 60 h 106"/>
                <a:gd name="T20" fmla="*/ 106 w 140"/>
                <a:gd name="T21" fmla="*/ 58 h 106"/>
                <a:gd name="T22" fmla="*/ 111 w 140"/>
                <a:gd name="T23" fmla="*/ 58 h 106"/>
                <a:gd name="T24" fmla="*/ 132 w 140"/>
                <a:gd name="T25" fmla="*/ 49 h 106"/>
                <a:gd name="T26" fmla="*/ 140 w 140"/>
                <a:gd name="T27" fmla="*/ 29 h 106"/>
                <a:gd name="T28" fmla="*/ 132 w 140"/>
                <a:gd name="T29" fmla="*/ 9 h 106"/>
                <a:gd name="T30" fmla="*/ 111 w 140"/>
                <a:gd name="T31" fmla="*/ 0 h 106"/>
                <a:gd name="T32" fmla="*/ 6 w 140"/>
                <a:gd name="T33" fmla="*/ 100 h 106"/>
                <a:gd name="T34" fmla="*/ 19 w 140"/>
                <a:gd name="T35" fmla="*/ 106 h 106"/>
                <a:gd name="T36" fmla="*/ 116 w 140"/>
                <a:gd name="T37" fmla="*/ 106 h 106"/>
                <a:gd name="T38" fmla="*/ 130 w 140"/>
                <a:gd name="T39" fmla="*/ 100 h 106"/>
                <a:gd name="T40" fmla="*/ 135 w 140"/>
                <a:gd name="T41" fmla="*/ 87 h 106"/>
                <a:gd name="T42" fmla="*/ 0 w 140"/>
                <a:gd name="T43" fmla="*/ 87 h 106"/>
                <a:gd name="T44" fmla="*/ 6 w 140"/>
                <a:gd name="T45" fmla="*/ 100 h 106"/>
                <a:gd name="T46" fmla="*/ 111 w 140"/>
                <a:gd name="T47" fmla="*/ 43 h 106"/>
                <a:gd name="T48" fmla="*/ 106 w 140"/>
                <a:gd name="T49" fmla="*/ 43 h 106"/>
                <a:gd name="T50" fmla="*/ 106 w 140"/>
                <a:gd name="T51" fmla="*/ 14 h 106"/>
                <a:gd name="T52" fmla="*/ 111 w 140"/>
                <a:gd name="T53" fmla="*/ 14 h 106"/>
                <a:gd name="T54" fmla="*/ 121 w 140"/>
                <a:gd name="T55" fmla="*/ 19 h 106"/>
                <a:gd name="T56" fmla="*/ 126 w 140"/>
                <a:gd name="T57" fmla="*/ 29 h 106"/>
                <a:gd name="T58" fmla="*/ 121 w 140"/>
                <a:gd name="T59" fmla="*/ 39 h 106"/>
                <a:gd name="T60" fmla="*/ 111 w 140"/>
                <a:gd name="T6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6">
                  <a:moveTo>
                    <a:pt x="111" y="0"/>
                  </a:moveTo>
                  <a:cubicBezTo>
                    <a:pt x="24" y="0"/>
                    <a:pt x="24" y="0"/>
                    <a:pt x="24" y="0"/>
                  </a:cubicBezTo>
                  <a:cubicBezTo>
                    <a:pt x="23" y="0"/>
                    <a:pt x="22" y="1"/>
                    <a:pt x="21" y="1"/>
                  </a:cubicBezTo>
                  <a:cubicBezTo>
                    <a:pt x="20" y="2"/>
                    <a:pt x="19" y="4"/>
                    <a:pt x="19" y="5"/>
                  </a:cubicBezTo>
                  <a:cubicBezTo>
                    <a:pt x="19" y="60"/>
                    <a:pt x="19" y="60"/>
                    <a:pt x="19" y="60"/>
                  </a:cubicBezTo>
                  <a:cubicBezTo>
                    <a:pt x="19" y="65"/>
                    <a:pt x="21" y="69"/>
                    <a:pt x="24" y="72"/>
                  </a:cubicBezTo>
                  <a:cubicBezTo>
                    <a:pt x="28" y="76"/>
                    <a:pt x="32" y="77"/>
                    <a:pt x="36" y="77"/>
                  </a:cubicBezTo>
                  <a:cubicBezTo>
                    <a:pt x="89" y="77"/>
                    <a:pt x="89" y="77"/>
                    <a:pt x="89" y="77"/>
                  </a:cubicBezTo>
                  <a:cubicBezTo>
                    <a:pt x="94" y="77"/>
                    <a:pt x="98" y="76"/>
                    <a:pt x="101" y="72"/>
                  </a:cubicBezTo>
                  <a:cubicBezTo>
                    <a:pt x="105" y="69"/>
                    <a:pt x="106" y="65"/>
                    <a:pt x="106" y="60"/>
                  </a:cubicBezTo>
                  <a:cubicBezTo>
                    <a:pt x="106" y="58"/>
                    <a:pt x="106" y="58"/>
                    <a:pt x="106" y="58"/>
                  </a:cubicBezTo>
                  <a:cubicBezTo>
                    <a:pt x="111" y="58"/>
                    <a:pt x="111" y="58"/>
                    <a:pt x="111" y="58"/>
                  </a:cubicBezTo>
                  <a:cubicBezTo>
                    <a:pt x="119" y="58"/>
                    <a:pt x="126" y="55"/>
                    <a:pt x="132" y="49"/>
                  </a:cubicBezTo>
                  <a:cubicBezTo>
                    <a:pt x="137" y="44"/>
                    <a:pt x="140" y="37"/>
                    <a:pt x="140" y="29"/>
                  </a:cubicBezTo>
                  <a:cubicBezTo>
                    <a:pt x="140" y="21"/>
                    <a:pt x="137" y="14"/>
                    <a:pt x="132" y="9"/>
                  </a:cubicBezTo>
                  <a:cubicBezTo>
                    <a:pt x="126" y="3"/>
                    <a:pt x="119" y="0"/>
                    <a:pt x="111" y="0"/>
                  </a:cubicBezTo>
                  <a:close/>
                  <a:moveTo>
                    <a:pt x="6" y="100"/>
                  </a:moveTo>
                  <a:cubicBezTo>
                    <a:pt x="10" y="104"/>
                    <a:pt x="14" y="106"/>
                    <a:pt x="19" y="106"/>
                  </a:cubicBezTo>
                  <a:cubicBezTo>
                    <a:pt x="116" y="106"/>
                    <a:pt x="116" y="106"/>
                    <a:pt x="116" y="106"/>
                  </a:cubicBezTo>
                  <a:cubicBezTo>
                    <a:pt x="121" y="106"/>
                    <a:pt x="126" y="104"/>
                    <a:pt x="130" y="100"/>
                  </a:cubicBezTo>
                  <a:cubicBezTo>
                    <a:pt x="133" y="97"/>
                    <a:pt x="135" y="92"/>
                    <a:pt x="135" y="87"/>
                  </a:cubicBezTo>
                  <a:cubicBezTo>
                    <a:pt x="0" y="87"/>
                    <a:pt x="0" y="87"/>
                    <a:pt x="0" y="87"/>
                  </a:cubicBezTo>
                  <a:cubicBezTo>
                    <a:pt x="0" y="92"/>
                    <a:pt x="2" y="97"/>
                    <a:pt x="6" y="100"/>
                  </a:cubicBezTo>
                  <a:close/>
                  <a:moveTo>
                    <a:pt x="111" y="43"/>
                  </a:moveTo>
                  <a:cubicBezTo>
                    <a:pt x="106" y="43"/>
                    <a:pt x="106" y="43"/>
                    <a:pt x="106" y="43"/>
                  </a:cubicBezTo>
                  <a:cubicBezTo>
                    <a:pt x="106" y="14"/>
                    <a:pt x="106" y="14"/>
                    <a:pt x="106" y="14"/>
                  </a:cubicBezTo>
                  <a:cubicBezTo>
                    <a:pt x="111" y="14"/>
                    <a:pt x="111" y="14"/>
                    <a:pt x="111" y="14"/>
                  </a:cubicBezTo>
                  <a:cubicBezTo>
                    <a:pt x="115" y="14"/>
                    <a:pt x="119" y="16"/>
                    <a:pt x="121" y="19"/>
                  </a:cubicBezTo>
                  <a:cubicBezTo>
                    <a:pt x="124" y="22"/>
                    <a:pt x="126" y="25"/>
                    <a:pt x="126" y="29"/>
                  </a:cubicBezTo>
                  <a:cubicBezTo>
                    <a:pt x="126" y="33"/>
                    <a:pt x="124" y="36"/>
                    <a:pt x="121" y="39"/>
                  </a:cubicBezTo>
                  <a:cubicBezTo>
                    <a:pt x="119" y="42"/>
                    <a:pt x="115" y="43"/>
                    <a:pt x="111" y="43"/>
                  </a:cubicBezTo>
                  <a:close/>
                </a:path>
              </a:pathLst>
            </a:cu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srgbClr val="004D71"/>
                </a:solidFill>
              </a:endParaRPr>
            </a:p>
          </p:txBody>
        </p:sp>
      </p:grpSp>
      <p:grpSp>
        <p:nvGrpSpPr>
          <p:cNvPr id="67" name="Group 66"/>
          <p:cNvGrpSpPr/>
          <p:nvPr/>
        </p:nvGrpSpPr>
        <p:grpSpPr>
          <a:xfrm>
            <a:off x="11340062" y="4142461"/>
            <a:ext cx="506404" cy="430489"/>
            <a:chOff x="10274284" y="3596105"/>
            <a:chExt cx="506404" cy="430489"/>
          </a:xfrm>
        </p:grpSpPr>
        <p:sp>
          <p:nvSpPr>
            <p:cNvPr id="210" name="Oval 209"/>
            <p:cNvSpPr/>
            <p:nvPr/>
          </p:nvSpPr>
          <p:spPr>
            <a:xfrm>
              <a:off x="10274284" y="3596105"/>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8" name="Freeform 207"/>
            <p:cNvSpPr>
              <a:spLocks noEditPoints="1"/>
            </p:cNvSpPr>
            <p:nvPr/>
          </p:nvSpPr>
          <p:spPr bwMode="auto">
            <a:xfrm>
              <a:off x="10376409" y="3669283"/>
              <a:ext cx="312155" cy="269714"/>
            </a:xfrm>
            <a:custGeom>
              <a:avLst/>
              <a:gdLst>
                <a:gd name="T0" fmla="*/ 53 w 123"/>
                <a:gd name="T1" fmla="*/ 114 h 123"/>
                <a:gd name="T2" fmla="*/ 53 w 123"/>
                <a:gd name="T3" fmla="*/ 70 h 123"/>
                <a:gd name="T4" fmla="*/ 81 w 123"/>
                <a:gd name="T5" fmla="*/ 70 h 123"/>
                <a:gd name="T6" fmla="*/ 86 w 123"/>
                <a:gd name="T7" fmla="*/ 68 h 123"/>
                <a:gd name="T8" fmla="*/ 88 w 123"/>
                <a:gd name="T9" fmla="*/ 63 h 123"/>
                <a:gd name="T10" fmla="*/ 88 w 123"/>
                <a:gd name="T11" fmla="*/ 35 h 123"/>
                <a:gd name="T12" fmla="*/ 114 w 123"/>
                <a:gd name="T13" fmla="*/ 35 h 123"/>
                <a:gd name="T14" fmla="*/ 114 w 123"/>
                <a:gd name="T15" fmla="*/ 114 h 123"/>
                <a:gd name="T16" fmla="*/ 53 w 123"/>
                <a:gd name="T17" fmla="*/ 114 h 123"/>
                <a:gd name="T18" fmla="*/ 45 w 123"/>
                <a:gd name="T19" fmla="*/ 64 h 123"/>
                <a:gd name="T20" fmla="*/ 44 w 123"/>
                <a:gd name="T21" fmla="*/ 70 h 123"/>
                <a:gd name="T22" fmla="*/ 44 w 123"/>
                <a:gd name="T23" fmla="*/ 87 h 123"/>
                <a:gd name="T24" fmla="*/ 9 w 123"/>
                <a:gd name="T25" fmla="*/ 87 h 123"/>
                <a:gd name="T26" fmla="*/ 9 w 123"/>
                <a:gd name="T27" fmla="*/ 43 h 123"/>
                <a:gd name="T28" fmla="*/ 37 w 123"/>
                <a:gd name="T29" fmla="*/ 43 h 123"/>
                <a:gd name="T30" fmla="*/ 42 w 123"/>
                <a:gd name="T31" fmla="*/ 42 h 123"/>
                <a:gd name="T32" fmla="*/ 44 w 123"/>
                <a:gd name="T33" fmla="*/ 37 h 123"/>
                <a:gd name="T34" fmla="*/ 44 w 123"/>
                <a:gd name="T35" fmla="*/ 8 h 123"/>
                <a:gd name="T36" fmla="*/ 70 w 123"/>
                <a:gd name="T37" fmla="*/ 8 h 123"/>
                <a:gd name="T38" fmla="*/ 70 w 123"/>
                <a:gd name="T39" fmla="*/ 37 h 123"/>
                <a:gd name="T40" fmla="*/ 49 w 123"/>
                <a:gd name="T41" fmla="*/ 59 h 123"/>
                <a:gd name="T42" fmla="*/ 45 w 123"/>
                <a:gd name="T43" fmla="*/ 64 h 123"/>
                <a:gd name="T44" fmla="*/ 35 w 123"/>
                <a:gd name="T45" fmla="*/ 35 h 123"/>
                <a:gd name="T46" fmla="*/ 15 w 123"/>
                <a:gd name="T47" fmla="*/ 35 h 123"/>
                <a:gd name="T48" fmla="*/ 35 w 123"/>
                <a:gd name="T49" fmla="*/ 14 h 123"/>
                <a:gd name="T50" fmla="*/ 35 w 123"/>
                <a:gd name="T51" fmla="*/ 35 h 123"/>
                <a:gd name="T52" fmla="*/ 79 w 123"/>
                <a:gd name="T53" fmla="*/ 61 h 123"/>
                <a:gd name="T54" fmla="*/ 59 w 123"/>
                <a:gd name="T55" fmla="*/ 61 h 123"/>
                <a:gd name="T56" fmla="*/ 79 w 123"/>
                <a:gd name="T57" fmla="*/ 41 h 123"/>
                <a:gd name="T58" fmla="*/ 79 w 123"/>
                <a:gd name="T59" fmla="*/ 61 h 123"/>
                <a:gd name="T60" fmla="*/ 88 w 123"/>
                <a:gd name="T61" fmla="*/ 26 h 123"/>
                <a:gd name="T62" fmla="*/ 79 w 123"/>
                <a:gd name="T63" fmla="*/ 29 h 123"/>
                <a:gd name="T64" fmla="*/ 79 w 123"/>
                <a:gd name="T65" fmla="*/ 6 h 123"/>
                <a:gd name="T66" fmla="*/ 77 w 123"/>
                <a:gd name="T67" fmla="*/ 1 h 123"/>
                <a:gd name="T68" fmla="*/ 72 w 123"/>
                <a:gd name="T69" fmla="*/ 0 h 123"/>
                <a:gd name="T70" fmla="*/ 44 w 123"/>
                <a:gd name="T71" fmla="*/ 0 h 123"/>
                <a:gd name="T72" fmla="*/ 38 w 123"/>
                <a:gd name="T73" fmla="*/ 1 h 123"/>
                <a:gd name="T74" fmla="*/ 33 w 123"/>
                <a:gd name="T75" fmla="*/ 4 h 123"/>
                <a:gd name="T76" fmla="*/ 5 w 123"/>
                <a:gd name="T77" fmla="*/ 32 h 123"/>
                <a:gd name="T78" fmla="*/ 1 w 123"/>
                <a:gd name="T79" fmla="*/ 37 h 123"/>
                <a:gd name="T80" fmla="*/ 0 w 123"/>
                <a:gd name="T81" fmla="*/ 43 h 123"/>
                <a:gd name="T82" fmla="*/ 0 w 123"/>
                <a:gd name="T83" fmla="*/ 90 h 123"/>
                <a:gd name="T84" fmla="*/ 2 w 123"/>
                <a:gd name="T85" fmla="*/ 94 h 123"/>
                <a:gd name="T86" fmla="*/ 7 w 123"/>
                <a:gd name="T87" fmla="*/ 96 h 123"/>
                <a:gd name="T88" fmla="*/ 44 w 123"/>
                <a:gd name="T89" fmla="*/ 96 h 123"/>
                <a:gd name="T90" fmla="*/ 44 w 123"/>
                <a:gd name="T91" fmla="*/ 116 h 123"/>
                <a:gd name="T92" fmla="*/ 46 w 123"/>
                <a:gd name="T93" fmla="*/ 121 h 123"/>
                <a:gd name="T94" fmla="*/ 50 w 123"/>
                <a:gd name="T95" fmla="*/ 123 h 123"/>
                <a:gd name="T96" fmla="*/ 116 w 123"/>
                <a:gd name="T97" fmla="*/ 123 h 123"/>
                <a:gd name="T98" fmla="*/ 121 w 123"/>
                <a:gd name="T99" fmla="*/ 121 h 123"/>
                <a:gd name="T100" fmla="*/ 123 w 123"/>
                <a:gd name="T101" fmla="*/ 116 h 123"/>
                <a:gd name="T102" fmla="*/ 123 w 123"/>
                <a:gd name="T103" fmla="*/ 32 h 123"/>
                <a:gd name="T104" fmla="*/ 121 w 123"/>
                <a:gd name="T105" fmla="*/ 28 h 123"/>
                <a:gd name="T106" fmla="*/ 116 w 123"/>
                <a:gd name="T107" fmla="*/ 26 h 123"/>
                <a:gd name="T108" fmla="*/ 88 w 123"/>
                <a:gd name="T109" fmla="*/ 2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23">
                  <a:moveTo>
                    <a:pt x="53" y="114"/>
                  </a:moveTo>
                  <a:cubicBezTo>
                    <a:pt x="53" y="70"/>
                    <a:pt x="53" y="70"/>
                    <a:pt x="53" y="70"/>
                  </a:cubicBezTo>
                  <a:cubicBezTo>
                    <a:pt x="81" y="70"/>
                    <a:pt x="81" y="70"/>
                    <a:pt x="81" y="70"/>
                  </a:cubicBezTo>
                  <a:cubicBezTo>
                    <a:pt x="83" y="70"/>
                    <a:pt x="85" y="69"/>
                    <a:pt x="86" y="68"/>
                  </a:cubicBezTo>
                  <a:cubicBezTo>
                    <a:pt x="87" y="67"/>
                    <a:pt x="88" y="65"/>
                    <a:pt x="88" y="63"/>
                  </a:cubicBezTo>
                  <a:cubicBezTo>
                    <a:pt x="88" y="35"/>
                    <a:pt x="88" y="35"/>
                    <a:pt x="88" y="35"/>
                  </a:cubicBezTo>
                  <a:cubicBezTo>
                    <a:pt x="114" y="35"/>
                    <a:pt x="114" y="35"/>
                    <a:pt x="114" y="35"/>
                  </a:cubicBezTo>
                  <a:cubicBezTo>
                    <a:pt x="114" y="114"/>
                    <a:pt x="114" y="114"/>
                    <a:pt x="114" y="114"/>
                  </a:cubicBezTo>
                  <a:lnTo>
                    <a:pt x="53" y="114"/>
                  </a:lnTo>
                  <a:close/>
                  <a:moveTo>
                    <a:pt x="45" y="64"/>
                  </a:moveTo>
                  <a:cubicBezTo>
                    <a:pt x="44" y="66"/>
                    <a:pt x="44" y="68"/>
                    <a:pt x="44" y="70"/>
                  </a:cubicBezTo>
                  <a:cubicBezTo>
                    <a:pt x="44" y="87"/>
                    <a:pt x="44" y="87"/>
                    <a:pt x="44" y="87"/>
                  </a:cubicBezTo>
                  <a:cubicBezTo>
                    <a:pt x="9" y="87"/>
                    <a:pt x="9" y="87"/>
                    <a:pt x="9" y="87"/>
                  </a:cubicBezTo>
                  <a:cubicBezTo>
                    <a:pt x="9" y="43"/>
                    <a:pt x="9" y="43"/>
                    <a:pt x="9" y="43"/>
                  </a:cubicBezTo>
                  <a:cubicBezTo>
                    <a:pt x="37" y="43"/>
                    <a:pt x="37" y="43"/>
                    <a:pt x="37" y="43"/>
                  </a:cubicBezTo>
                  <a:cubicBezTo>
                    <a:pt x="39" y="43"/>
                    <a:pt x="41" y="43"/>
                    <a:pt x="42" y="42"/>
                  </a:cubicBezTo>
                  <a:cubicBezTo>
                    <a:pt x="43" y="40"/>
                    <a:pt x="44" y="39"/>
                    <a:pt x="44" y="37"/>
                  </a:cubicBezTo>
                  <a:cubicBezTo>
                    <a:pt x="44" y="8"/>
                    <a:pt x="44" y="8"/>
                    <a:pt x="44" y="8"/>
                  </a:cubicBezTo>
                  <a:cubicBezTo>
                    <a:pt x="70" y="8"/>
                    <a:pt x="70" y="8"/>
                    <a:pt x="70" y="8"/>
                  </a:cubicBezTo>
                  <a:cubicBezTo>
                    <a:pt x="70" y="37"/>
                    <a:pt x="70" y="37"/>
                    <a:pt x="70" y="37"/>
                  </a:cubicBezTo>
                  <a:cubicBezTo>
                    <a:pt x="49" y="59"/>
                    <a:pt x="49" y="59"/>
                    <a:pt x="49" y="59"/>
                  </a:cubicBezTo>
                  <a:cubicBezTo>
                    <a:pt x="47" y="60"/>
                    <a:pt x="46" y="62"/>
                    <a:pt x="45" y="64"/>
                  </a:cubicBezTo>
                  <a:close/>
                  <a:moveTo>
                    <a:pt x="35" y="35"/>
                  </a:moveTo>
                  <a:cubicBezTo>
                    <a:pt x="15" y="35"/>
                    <a:pt x="15" y="35"/>
                    <a:pt x="15" y="35"/>
                  </a:cubicBezTo>
                  <a:cubicBezTo>
                    <a:pt x="35" y="14"/>
                    <a:pt x="35" y="14"/>
                    <a:pt x="35" y="14"/>
                  </a:cubicBezTo>
                  <a:lnTo>
                    <a:pt x="35" y="35"/>
                  </a:lnTo>
                  <a:close/>
                  <a:moveTo>
                    <a:pt x="79" y="61"/>
                  </a:moveTo>
                  <a:cubicBezTo>
                    <a:pt x="59" y="61"/>
                    <a:pt x="59" y="61"/>
                    <a:pt x="59" y="61"/>
                  </a:cubicBezTo>
                  <a:cubicBezTo>
                    <a:pt x="79" y="41"/>
                    <a:pt x="79" y="41"/>
                    <a:pt x="79" y="41"/>
                  </a:cubicBezTo>
                  <a:lnTo>
                    <a:pt x="79" y="61"/>
                  </a:lnTo>
                  <a:close/>
                  <a:moveTo>
                    <a:pt x="88" y="26"/>
                  </a:moveTo>
                  <a:cubicBezTo>
                    <a:pt x="85" y="26"/>
                    <a:pt x="82" y="27"/>
                    <a:pt x="79" y="29"/>
                  </a:cubicBezTo>
                  <a:cubicBezTo>
                    <a:pt x="79" y="6"/>
                    <a:pt x="79" y="6"/>
                    <a:pt x="79" y="6"/>
                  </a:cubicBezTo>
                  <a:cubicBezTo>
                    <a:pt x="79" y="4"/>
                    <a:pt x="78" y="3"/>
                    <a:pt x="77" y="1"/>
                  </a:cubicBezTo>
                  <a:cubicBezTo>
                    <a:pt x="76" y="0"/>
                    <a:pt x="74" y="0"/>
                    <a:pt x="72" y="0"/>
                  </a:cubicBezTo>
                  <a:cubicBezTo>
                    <a:pt x="44" y="0"/>
                    <a:pt x="44" y="0"/>
                    <a:pt x="44" y="0"/>
                  </a:cubicBezTo>
                  <a:cubicBezTo>
                    <a:pt x="42" y="0"/>
                    <a:pt x="40" y="0"/>
                    <a:pt x="38" y="1"/>
                  </a:cubicBezTo>
                  <a:cubicBezTo>
                    <a:pt x="36" y="2"/>
                    <a:pt x="34" y="3"/>
                    <a:pt x="33" y="4"/>
                  </a:cubicBezTo>
                  <a:cubicBezTo>
                    <a:pt x="5" y="32"/>
                    <a:pt x="5" y="32"/>
                    <a:pt x="5" y="32"/>
                  </a:cubicBezTo>
                  <a:cubicBezTo>
                    <a:pt x="3" y="33"/>
                    <a:pt x="2" y="35"/>
                    <a:pt x="1" y="37"/>
                  </a:cubicBezTo>
                  <a:cubicBezTo>
                    <a:pt x="0" y="40"/>
                    <a:pt x="0" y="42"/>
                    <a:pt x="0" y="43"/>
                  </a:cubicBezTo>
                  <a:cubicBezTo>
                    <a:pt x="0" y="90"/>
                    <a:pt x="0" y="90"/>
                    <a:pt x="0" y="90"/>
                  </a:cubicBezTo>
                  <a:cubicBezTo>
                    <a:pt x="0" y="91"/>
                    <a:pt x="1" y="93"/>
                    <a:pt x="2" y="94"/>
                  </a:cubicBezTo>
                  <a:cubicBezTo>
                    <a:pt x="3" y="96"/>
                    <a:pt x="5" y="96"/>
                    <a:pt x="7" y="96"/>
                  </a:cubicBezTo>
                  <a:cubicBezTo>
                    <a:pt x="44" y="96"/>
                    <a:pt x="44" y="96"/>
                    <a:pt x="44" y="96"/>
                  </a:cubicBezTo>
                  <a:cubicBezTo>
                    <a:pt x="44" y="116"/>
                    <a:pt x="44" y="116"/>
                    <a:pt x="44" y="116"/>
                  </a:cubicBezTo>
                  <a:cubicBezTo>
                    <a:pt x="44" y="118"/>
                    <a:pt x="45" y="119"/>
                    <a:pt x="46" y="121"/>
                  </a:cubicBezTo>
                  <a:cubicBezTo>
                    <a:pt x="47" y="122"/>
                    <a:pt x="49" y="123"/>
                    <a:pt x="50" y="123"/>
                  </a:cubicBezTo>
                  <a:cubicBezTo>
                    <a:pt x="116" y="123"/>
                    <a:pt x="116" y="123"/>
                    <a:pt x="116" y="123"/>
                  </a:cubicBezTo>
                  <a:cubicBezTo>
                    <a:pt x="118" y="123"/>
                    <a:pt x="120" y="122"/>
                    <a:pt x="121" y="121"/>
                  </a:cubicBezTo>
                  <a:cubicBezTo>
                    <a:pt x="122" y="119"/>
                    <a:pt x="123" y="118"/>
                    <a:pt x="123" y="116"/>
                  </a:cubicBezTo>
                  <a:cubicBezTo>
                    <a:pt x="123" y="32"/>
                    <a:pt x="123" y="32"/>
                    <a:pt x="123" y="32"/>
                  </a:cubicBezTo>
                  <a:cubicBezTo>
                    <a:pt x="123" y="31"/>
                    <a:pt x="122" y="29"/>
                    <a:pt x="121" y="28"/>
                  </a:cubicBezTo>
                  <a:cubicBezTo>
                    <a:pt x="120" y="27"/>
                    <a:pt x="118" y="26"/>
                    <a:pt x="116" y="26"/>
                  </a:cubicBezTo>
                  <a:lnTo>
                    <a:pt x="88" y="26"/>
                  </a:lnTo>
                  <a:close/>
                </a:path>
              </a:pathLst>
            </a:custGeom>
            <a:solidFill>
              <a:srgbClr val="63CECA">
                <a:lumMod val="50000"/>
              </a:srgb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p:cNvGrpSpPr/>
          <p:nvPr/>
        </p:nvGrpSpPr>
        <p:grpSpPr>
          <a:xfrm>
            <a:off x="11340062" y="4544120"/>
            <a:ext cx="506404" cy="430489"/>
            <a:chOff x="11619270" y="3682930"/>
            <a:chExt cx="506404" cy="430489"/>
          </a:xfrm>
        </p:grpSpPr>
        <p:sp>
          <p:nvSpPr>
            <p:cNvPr id="213" name="Oval 212"/>
            <p:cNvSpPr/>
            <p:nvPr/>
          </p:nvSpPr>
          <p:spPr>
            <a:xfrm>
              <a:off x="11619270" y="3682930"/>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 name="Freeform 214"/>
            <p:cNvSpPr>
              <a:spLocks/>
            </p:cNvSpPr>
            <p:nvPr/>
          </p:nvSpPr>
          <p:spPr bwMode="auto">
            <a:xfrm>
              <a:off x="11764472" y="3801852"/>
              <a:ext cx="216000" cy="216000"/>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000">
                <a:solidFill>
                  <a:prstClr val="white">
                    <a:lumMod val="50000"/>
                  </a:prstClr>
                </a:solidFill>
              </a:endParaRPr>
            </a:p>
          </p:txBody>
        </p:sp>
      </p:grpSp>
      <p:grpSp>
        <p:nvGrpSpPr>
          <p:cNvPr id="63" name="Group 62"/>
          <p:cNvGrpSpPr/>
          <p:nvPr/>
        </p:nvGrpSpPr>
        <p:grpSpPr>
          <a:xfrm>
            <a:off x="11340062" y="4945779"/>
            <a:ext cx="506404" cy="430489"/>
            <a:chOff x="10888487" y="3605735"/>
            <a:chExt cx="506404" cy="430489"/>
          </a:xfrm>
        </p:grpSpPr>
        <p:sp>
          <p:nvSpPr>
            <p:cNvPr id="218" name="Oval 217"/>
            <p:cNvSpPr/>
            <p:nvPr/>
          </p:nvSpPr>
          <p:spPr>
            <a:xfrm>
              <a:off x="10888487" y="3605735"/>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Freeform 220"/>
            <p:cNvSpPr>
              <a:spLocks noEditPoints="1"/>
            </p:cNvSpPr>
            <p:nvPr/>
          </p:nvSpPr>
          <p:spPr bwMode="auto">
            <a:xfrm>
              <a:off x="11034487" y="3710960"/>
              <a:ext cx="252000" cy="216000"/>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rgbClr val="CD202C">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prstClr val="white">
                    <a:lumMod val="50000"/>
                  </a:prstClr>
                </a:solidFill>
                <a:effectLst/>
                <a:uLnTx/>
                <a:uFillTx/>
                <a:latin typeface="Calibri"/>
                <a:ea typeface="+mn-ea"/>
                <a:cs typeface="+mn-cs"/>
              </a:endParaRPr>
            </a:p>
          </p:txBody>
        </p:sp>
      </p:grpSp>
      <p:cxnSp>
        <p:nvCxnSpPr>
          <p:cNvPr id="229" name="Curved Connector 228"/>
          <p:cNvCxnSpPr>
            <a:stCxn id="198" idx="14"/>
          </p:cNvCxnSpPr>
          <p:nvPr/>
        </p:nvCxnSpPr>
        <p:spPr>
          <a:xfrm flipV="1">
            <a:off x="9489011" y="5169517"/>
            <a:ext cx="1831024" cy="411321"/>
          </a:xfrm>
          <a:prstGeom prst="curvedConnector3">
            <a:avLst>
              <a:gd name="adj1" fmla="val 50000"/>
            </a:avLst>
          </a:prstGeom>
          <a:noFill/>
          <a:ln w="9525" cap="flat" cmpd="sng" algn="ctr">
            <a:solidFill>
              <a:schemeClr val="accent5"/>
            </a:solidFill>
            <a:prstDash val="solid"/>
            <a:tailEnd type="triangle"/>
          </a:ln>
          <a:effectLst/>
        </p:spPr>
      </p:cxnSp>
      <p:grpSp>
        <p:nvGrpSpPr>
          <p:cNvPr id="66" name="Group 65"/>
          <p:cNvGrpSpPr/>
          <p:nvPr/>
        </p:nvGrpSpPr>
        <p:grpSpPr>
          <a:xfrm>
            <a:off x="11340062" y="5347440"/>
            <a:ext cx="506404" cy="430489"/>
            <a:chOff x="11262040" y="4259239"/>
            <a:chExt cx="506404" cy="430489"/>
          </a:xfrm>
        </p:grpSpPr>
        <p:sp>
          <p:nvSpPr>
            <p:cNvPr id="223" name="Oval 222"/>
            <p:cNvSpPr/>
            <p:nvPr/>
          </p:nvSpPr>
          <p:spPr>
            <a:xfrm>
              <a:off x="11262040" y="4259239"/>
              <a:ext cx="506404" cy="430489"/>
            </a:xfrm>
            <a:prstGeom prst="ellipse">
              <a:avLst/>
            </a:prstGeom>
            <a:solidFill>
              <a:schemeClr val="bg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2" name="Freeform 221"/>
            <p:cNvSpPr>
              <a:spLocks noEditPoints="1"/>
            </p:cNvSpPr>
            <p:nvPr/>
          </p:nvSpPr>
          <p:spPr bwMode="auto">
            <a:xfrm>
              <a:off x="11387215" y="4362553"/>
              <a:ext cx="288000" cy="216000"/>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a:ln>
                  <a:noFill/>
                </a:ln>
                <a:solidFill>
                  <a:prstClr val="white">
                    <a:lumMod val="50000"/>
                  </a:prstClr>
                </a:solidFill>
                <a:effectLst/>
                <a:uLnTx/>
                <a:uFillTx/>
                <a:latin typeface="Calibri"/>
                <a:ea typeface="+mn-ea"/>
                <a:cs typeface="+mn-cs"/>
              </a:endParaRPr>
            </a:p>
          </p:txBody>
        </p:sp>
      </p:grpSp>
      <p:pic>
        <p:nvPicPr>
          <p:cNvPr id="128" name="Picture 127"/>
          <p:cNvPicPr>
            <a:picLocks noChangeAspect="1"/>
          </p:cNvPicPr>
          <p:nvPr/>
        </p:nvPicPr>
        <p:blipFill rotWithShape="1">
          <a:blip r:embed="rId6"/>
          <a:srcRect l="10104" t="61548" r="80257" b="31228"/>
          <a:stretch/>
        </p:blipFill>
        <p:spPr>
          <a:xfrm>
            <a:off x="8271565" y="5902578"/>
            <a:ext cx="2870620" cy="611781"/>
          </a:xfrm>
          <a:prstGeom prst="rect">
            <a:avLst/>
          </a:prstGeom>
        </p:spPr>
      </p:pic>
      <p:cxnSp>
        <p:nvCxnSpPr>
          <p:cNvPr id="231" name="Curved Connector 230"/>
          <p:cNvCxnSpPr>
            <a:stCxn id="198" idx="14"/>
            <a:endCxn id="223" idx="2"/>
          </p:cNvCxnSpPr>
          <p:nvPr/>
        </p:nvCxnSpPr>
        <p:spPr>
          <a:xfrm flipV="1">
            <a:off x="9489011" y="5562685"/>
            <a:ext cx="1851051" cy="18153"/>
          </a:xfrm>
          <a:prstGeom prst="curvedConnector3">
            <a:avLst>
              <a:gd name="adj1" fmla="val 50000"/>
            </a:avLst>
          </a:prstGeom>
          <a:noFill/>
          <a:ln w="9525" cap="flat" cmpd="sng" algn="ctr">
            <a:solidFill>
              <a:schemeClr val="accent5"/>
            </a:solidFill>
            <a:prstDash val="solid"/>
            <a:tailEnd type="triangle"/>
          </a:ln>
          <a:effectLst/>
        </p:spPr>
      </p:cxnSp>
      <p:sp>
        <p:nvSpPr>
          <p:cNvPr id="103" name="TextBox 102"/>
          <p:cNvSpPr txBox="1"/>
          <p:nvPr/>
        </p:nvSpPr>
        <p:spPr>
          <a:xfrm>
            <a:off x="5874196" y="4090624"/>
            <a:ext cx="2189074" cy="707886"/>
          </a:xfrm>
          <a:prstGeom prst="rect">
            <a:avLst/>
          </a:prstGeom>
          <a:noFill/>
        </p:spPr>
        <p:txBody>
          <a:bodyPr wrap="square" rtlCol="0">
            <a:spAutoFit/>
          </a:bodyPr>
          <a:lstStyle/>
          <a:p>
            <a:pPr>
              <a:spcAft>
                <a:spcPts val="300"/>
              </a:spcAft>
            </a:pPr>
            <a:r>
              <a:rPr lang="en-CA" sz="1000" b="1" dirty="0" smtClean="0">
                <a:solidFill>
                  <a:schemeClr val="bg1">
                    <a:lumMod val="50000"/>
                  </a:schemeClr>
                </a:solidFill>
                <a:latin typeface="Century Gothic" panose="020B0502020202020204" pitchFamily="34" charset="0"/>
              </a:rPr>
              <a:t>30 days after the last sitting day in Jun and Dec, or no later than July 31 or Jan 31 if the HoC is not sitting in Jun or Dec</a:t>
            </a:r>
          </a:p>
        </p:txBody>
      </p:sp>
      <p:sp>
        <p:nvSpPr>
          <p:cNvPr id="228" name="Rectangle 227"/>
          <p:cNvSpPr/>
          <p:nvPr/>
        </p:nvSpPr>
        <p:spPr>
          <a:xfrm>
            <a:off x="10035136" y="2355326"/>
            <a:ext cx="288000" cy="288000"/>
          </a:xfrm>
          <a:prstGeom prst="rect">
            <a:avLst/>
          </a:prstGeom>
          <a:pattFill prst="wdUpDiag">
            <a:fgClr>
              <a:schemeClr val="tx1">
                <a:lumMod val="50000"/>
                <a:lumOff val="50000"/>
              </a:schemeClr>
            </a:fgClr>
            <a:bgClr>
              <a:srgbClr val="B3CAA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TextBox 231"/>
          <p:cNvSpPr txBox="1"/>
          <p:nvPr/>
        </p:nvSpPr>
        <p:spPr>
          <a:xfrm>
            <a:off x="10012040" y="2362831"/>
            <a:ext cx="360000" cy="261610"/>
          </a:xfrm>
          <a:prstGeom prst="rect">
            <a:avLst/>
          </a:prstGeom>
          <a:noFill/>
        </p:spPr>
        <p:txBody>
          <a:bodyPr wrap="square" rtlCol="0">
            <a:spAutoFit/>
          </a:bodyPr>
          <a:lstStyle/>
          <a:p>
            <a:r>
              <a:rPr lang="en-CA" sz="1100" dirty="0" smtClean="0">
                <a:solidFill>
                  <a:schemeClr val="tx1">
                    <a:lumMod val="65000"/>
                    <a:lumOff val="35000"/>
                  </a:schemeClr>
                </a:solidFill>
                <a:latin typeface="Arial" panose="020B0604020202020204" pitchFamily="34" charset="0"/>
                <a:cs typeface="Arial" panose="020B0604020202020204" pitchFamily="34" charset="0"/>
              </a:rPr>
              <a:t>21</a:t>
            </a:r>
            <a:endParaRPr lang="en-CA"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0" name="TextBox 89"/>
          <p:cNvSpPr txBox="1"/>
          <p:nvPr/>
        </p:nvSpPr>
        <p:spPr>
          <a:xfrm>
            <a:off x="9223375" y="6110081"/>
            <a:ext cx="900000" cy="180000"/>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10563827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7295" y="382268"/>
            <a:ext cx="11671754" cy="5886888"/>
            <a:chOff x="317295" y="425813"/>
            <a:chExt cx="11671754" cy="5783557"/>
          </a:xfrm>
        </p:grpSpPr>
        <p:grpSp>
          <p:nvGrpSpPr>
            <p:cNvPr id="15" name="Group 14"/>
            <p:cNvGrpSpPr/>
            <p:nvPr/>
          </p:nvGrpSpPr>
          <p:grpSpPr>
            <a:xfrm>
              <a:off x="1518081" y="425814"/>
              <a:ext cx="10470968" cy="5783556"/>
              <a:chOff x="1518081" y="425814"/>
              <a:chExt cx="10470968" cy="5783556"/>
            </a:xfrm>
          </p:grpSpPr>
          <p:sp>
            <p:nvSpPr>
              <p:cNvPr id="13" name="Rectangle 12"/>
              <p:cNvSpPr/>
              <p:nvPr/>
            </p:nvSpPr>
            <p:spPr>
              <a:xfrm>
                <a:off x="5002748" y="425814"/>
                <a:ext cx="3492000" cy="5783556"/>
              </a:xfrm>
              <a:prstGeom prst="rect">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8497049" y="426698"/>
                <a:ext cx="3492000" cy="5782671"/>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518081" y="426700"/>
                <a:ext cx="3492000" cy="57826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Rectangle 15"/>
            <p:cNvSpPr/>
            <p:nvPr/>
          </p:nvSpPr>
          <p:spPr>
            <a:xfrm>
              <a:off x="317295" y="425813"/>
              <a:ext cx="1191600" cy="578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3" name="Table 2"/>
          <p:cNvGraphicFramePr>
            <a:graphicFrameLocks noGrp="1"/>
          </p:cNvGraphicFramePr>
          <p:nvPr>
            <p:extLst>
              <p:ext uri="{D42A27DB-BD31-4B8C-83A1-F6EECF244321}">
                <p14:modId xmlns:p14="http://schemas.microsoft.com/office/powerpoint/2010/main" val="1093962816"/>
              </p:ext>
            </p:extLst>
          </p:nvPr>
        </p:nvGraphicFramePr>
        <p:xfrm>
          <a:off x="317295" y="368592"/>
          <a:ext cx="11667152" cy="5898445"/>
        </p:xfrm>
        <a:graphic>
          <a:graphicData uri="http://schemas.openxmlformats.org/drawingml/2006/table">
            <a:tbl>
              <a:tblPr firstRow="1" bandRow="1"/>
              <a:tblGrid>
                <a:gridCol w="1191152"/>
                <a:gridCol w="3492000"/>
                <a:gridCol w="3492000"/>
                <a:gridCol w="3492000"/>
              </a:tblGrid>
              <a:tr h="214115">
                <a:tc>
                  <a:txBody>
                    <a:bodyPr/>
                    <a:lstStyle/>
                    <a:p>
                      <a:pPr marL="0" algn="ctr" defTabSz="914400" rtl="0" eaLnBrk="1" latinLnBrk="0" hangingPunct="1"/>
                      <a:r>
                        <a:rPr lang="en-CA" sz="800" b="1" kern="1200" dirty="0" smtClean="0">
                          <a:solidFill>
                            <a:schemeClr val="tx1">
                              <a:lumMod val="65000"/>
                              <a:lumOff val="35000"/>
                            </a:schemeClr>
                          </a:solidFill>
                          <a:latin typeface="Century Gothic" panose="020B0502020202020204" pitchFamily="34" charset="0"/>
                          <a:ea typeface="+mn-ea"/>
                          <a:cs typeface="+mn-cs"/>
                        </a:rPr>
                        <a:t>Requirement</a:t>
                      </a:r>
                      <a:endParaRPr lang="en-CA" sz="800" b="1"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CA" sz="800" b="1" kern="1200" dirty="0" smtClean="0">
                          <a:solidFill>
                            <a:schemeClr val="tx1">
                              <a:lumMod val="65000"/>
                              <a:lumOff val="35000"/>
                            </a:schemeClr>
                          </a:solidFill>
                          <a:latin typeface="Century Gothic" panose="020B0502020202020204" pitchFamily="34" charset="0"/>
                          <a:ea typeface="+mn-ea"/>
                          <a:cs typeface="+mn-cs"/>
                        </a:rPr>
                        <a:t>Ministers</a:t>
                      </a:r>
                      <a:endParaRPr lang="en-CA" sz="800" b="1"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CA" sz="800" b="1" kern="1200" dirty="0" smtClean="0">
                          <a:solidFill>
                            <a:schemeClr val="tx1">
                              <a:lumMod val="65000"/>
                              <a:lumOff val="35000"/>
                            </a:schemeClr>
                          </a:solidFill>
                          <a:latin typeface="Century Gothic" panose="020B0502020202020204" pitchFamily="34" charset="0"/>
                          <a:ea typeface="+mn-ea"/>
                          <a:cs typeface="+mn-cs"/>
                        </a:rPr>
                        <a:t>Government Entities</a:t>
                      </a:r>
                      <a:endParaRPr lang="en-CA" sz="800" b="1"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CA" sz="800" b="1" kern="1200" dirty="0" smtClean="0">
                          <a:solidFill>
                            <a:schemeClr val="tx1">
                              <a:lumMod val="65000"/>
                              <a:lumOff val="35000"/>
                            </a:schemeClr>
                          </a:solidFill>
                          <a:latin typeface="Century Gothic" panose="020B0502020202020204" pitchFamily="34" charset="0"/>
                          <a:ea typeface="+mn-ea"/>
                          <a:cs typeface="+mn-cs"/>
                        </a:rPr>
                        <a:t>Crown Corporations* and other government institutions</a:t>
                      </a:r>
                      <a:endParaRPr lang="en-CA" sz="800" b="1"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14115">
                <a:tc>
                  <a:txBody>
                    <a:bodyPr/>
                    <a:lstStyle/>
                    <a:p>
                      <a:pPr algn="l"/>
                      <a:r>
                        <a:rPr lang="en-CA" sz="800" b="1" dirty="0" smtClean="0">
                          <a:solidFill>
                            <a:schemeClr val="accent2"/>
                          </a:solidFill>
                          <a:latin typeface="Century Gothic" panose="020B0502020202020204" pitchFamily="34" charset="0"/>
                        </a:rPr>
                        <a:t>Travel</a:t>
                      </a:r>
                      <a:endParaRPr lang="en-CA" sz="800" b="1" dirty="0">
                        <a:solidFill>
                          <a:schemeClr val="accent2"/>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For the month when Royal Assent is received, </a:t>
                      </a:r>
                      <a:r>
                        <a:rPr lang="en-CA" sz="750" b="1" dirty="0" smtClean="0">
                          <a:solidFill>
                            <a:schemeClr val="tx1">
                              <a:lumMod val="65000"/>
                              <a:lumOff val="35000"/>
                            </a:schemeClr>
                          </a:solidFill>
                          <a:latin typeface="Century Gothic" panose="020B0502020202020204" pitchFamily="34" charset="0"/>
                          <a:ea typeface="Times New Roman" panose="02020603050405020304" pitchFamily="18" charset="0"/>
                        </a:rPr>
                        <a:t>publish the travel expenses for that full month </a:t>
                      </a: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under the requirements of Bill C-58, so</a:t>
                      </a:r>
                      <a:r>
                        <a:rPr lang="en-CA" sz="750" baseline="0" dirty="0" smtClean="0">
                          <a:solidFill>
                            <a:schemeClr val="tx1">
                              <a:lumMod val="65000"/>
                              <a:lumOff val="35000"/>
                            </a:schemeClr>
                          </a:solidFill>
                          <a:latin typeface="Century Gothic" panose="020B0502020202020204" pitchFamily="34" charset="0"/>
                          <a:ea typeface="Times New Roman" panose="02020603050405020304" pitchFamily="18" charset="0"/>
                        </a:rPr>
                        <a:t> publish </a:t>
                      </a: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all expenses from June 1 to June 30, by July 30.</a:t>
                      </a:r>
                      <a:endParaRPr lang="en-CA" sz="750" dirty="0" smtClean="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800" dirty="0" smtClean="0">
                        <a:latin typeface="Century Gothic" panose="020B0502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800" dirty="0" smtClean="0">
                        <a:latin typeface="Century Gothic" panose="020B0502020202020204" pitchFamily="34" charset="0"/>
                      </a:endParaRPr>
                    </a:p>
                  </a:txBody>
                  <a:tcPr/>
                </a:tc>
              </a:tr>
              <a:tr h="217467">
                <a:tc>
                  <a:txBody>
                    <a:bodyPr/>
                    <a:lstStyle/>
                    <a:p>
                      <a:pPr algn="l"/>
                      <a:r>
                        <a:rPr lang="en-CA" sz="800" b="1" kern="1200" dirty="0" smtClean="0">
                          <a:solidFill>
                            <a:srgbClr val="333E48">
                              <a:lumMod val="60000"/>
                              <a:lumOff val="40000"/>
                            </a:srgbClr>
                          </a:solidFill>
                          <a:latin typeface="Century Gothic" panose="020B0502020202020204" pitchFamily="34" charset="0"/>
                          <a:ea typeface="+mn-ea"/>
                          <a:cs typeface="+mn-cs"/>
                        </a:rPr>
                        <a:t>Hospitality</a:t>
                      </a:r>
                      <a:endParaRPr lang="en-CA" sz="800" b="1" kern="1200" dirty="0">
                        <a:solidFill>
                          <a:srgbClr val="333E48">
                            <a:lumMod val="60000"/>
                            <a:lumOff val="40000"/>
                          </a:srgbClr>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750" dirty="0" smtClean="0">
                          <a:solidFill>
                            <a:schemeClr val="tx1">
                              <a:lumMod val="65000"/>
                              <a:lumOff val="35000"/>
                            </a:schemeClr>
                          </a:solidFill>
                          <a:latin typeface="Century Gothic" panose="020B0502020202020204" pitchFamily="34" charset="0"/>
                        </a:rPr>
                        <a:t>For the month when Royal Assent is received, </a:t>
                      </a:r>
                      <a:r>
                        <a:rPr lang="en-CA" sz="750" b="1" dirty="0" smtClean="0">
                          <a:solidFill>
                            <a:schemeClr val="tx1">
                              <a:lumMod val="65000"/>
                              <a:lumOff val="35000"/>
                            </a:schemeClr>
                          </a:solidFill>
                          <a:latin typeface="Century Gothic" panose="020B0502020202020204" pitchFamily="34" charset="0"/>
                        </a:rPr>
                        <a:t>publish the hospitality expenses for that full month </a:t>
                      </a:r>
                      <a:r>
                        <a:rPr lang="en-CA" sz="750" dirty="0" smtClean="0">
                          <a:solidFill>
                            <a:schemeClr val="tx1">
                              <a:lumMod val="65000"/>
                              <a:lumOff val="35000"/>
                            </a:schemeClr>
                          </a:solidFill>
                          <a:latin typeface="Century Gothic" panose="020B0502020202020204" pitchFamily="34" charset="0"/>
                        </a:rPr>
                        <a:t>under the requirements of Bill C-58, so</a:t>
                      </a:r>
                      <a:r>
                        <a:rPr lang="en-CA" sz="750" baseline="0" dirty="0" smtClean="0">
                          <a:solidFill>
                            <a:schemeClr val="tx1">
                              <a:lumMod val="65000"/>
                              <a:lumOff val="35000"/>
                            </a:schemeClr>
                          </a:solidFill>
                          <a:latin typeface="Century Gothic" panose="020B0502020202020204" pitchFamily="34" charset="0"/>
                        </a:rPr>
                        <a:t> publish </a:t>
                      </a:r>
                      <a:r>
                        <a:rPr lang="en-CA" sz="750" dirty="0" smtClean="0">
                          <a:solidFill>
                            <a:schemeClr val="tx1">
                              <a:lumMod val="65000"/>
                              <a:lumOff val="35000"/>
                            </a:schemeClr>
                          </a:solidFill>
                          <a:latin typeface="Century Gothic" panose="020B0502020202020204" pitchFamily="34" charset="0"/>
                        </a:rPr>
                        <a:t>all expenses for June 1 to June 30 by July 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800" dirty="0" smtClean="0">
                        <a:latin typeface="Century Gothic" panose="020B0502020202020204" pitchFamily="34" charset="0"/>
                      </a:endParaRPr>
                    </a:p>
                  </a:txBody>
                  <a:tcPr/>
                </a:tc>
                <a:tc hMerge="1">
                  <a:txBody>
                    <a:bodyPr/>
                    <a:lstStyle/>
                    <a:p>
                      <a:endParaRPr lang="en-CA" sz="800" dirty="0" smtClean="0">
                        <a:latin typeface="Century Gothic" panose="020B0502020202020204" pitchFamily="34" charset="0"/>
                      </a:endParaRPr>
                    </a:p>
                  </a:txBody>
                  <a:tcPr/>
                </a:tc>
              </a:tr>
              <a:tr h="321171">
                <a:tc>
                  <a:txBody>
                    <a:bodyPr/>
                    <a:lstStyle/>
                    <a:p>
                      <a:pPr algn="l"/>
                      <a:r>
                        <a:rPr lang="en-CA" sz="800" b="1" kern="1200" dirty="0" smtClean="0">
                          <a:solidFill>
                            <a:srgbClr val="004D71"/>
                          </a:solidFill>
                          <a:latin typeface="Century Gothic" panose="020B0502020202020204" pitchFamily="34" charset="0"/>
                          <a:ea typeface="+mn-ea"/>
                          <a:cs typeface="+mn-cs"/>
                        </a:rPr>
                        <a:t>Tabled reports</a:t>
                      </a:r>
                      <a:endParaRPr lang="en-CA" sz="800" b="1" kern="1200" dirty="0">
                        <a:solidFill>
                          <a:srgbClr val="004D71"/>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750" b="1" dirty="0" smtClean="0">
                        <a:solidFill>
                          <a:schemeClr val="tx1">
                            <a:lumMod val="65000"/>
                            <a:lumOff val="35000"/>
                          </a:schemeClr>
                        </a:solidFill>
                        <a:latin typeface="Century Gothic" panose="020B0502020202020204" pitchFamily="34" charset="0"/>
                        <a:ea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gridSpan="2">
                  <a:txBody>
                    <a:bodyPr/>
                    <a:lstStyle/>
                    <a:p>
                      <a:r>
                        <a:rPr lang="en-CA" sz="750" dirty="0" smtClean="0">
                          <a:solidFill>
                            <a:schemeClr val="tx1">
                              <a:lumMod val="65000"/>
                              <a:lumOff val="35000"/>
                            </a:schemeClr>
                          </a:solidFill>
                          <a:latin typeface="Century Gothic" panose="020B0502020202020204" pitchFamily="34" charset="0"/>
                        </a:rPr>
                        <a:t>Publish any report that, under an Act of Parliament, was tabled in Parliament on or after the date of Royal Assent, within</a:t>
                      </a:r>
                      <a:r>
                        <a:rPr lang="en-CA" sz="750" baseline="0" dirty="0" smtClean="0">
                          <a:solidFill>
                            <a:schemeClr val="tx1">
                              <a:lumMod val="65000"/>
                              <a:lumOff val="35000"/>
                            </a:schemeClr>
                          </a:solidFill>
                          <a:latin typeface="Century Gothic" panose="020B0502020202020204" pitchFamily="34" charset="0"/>
                        </a:rPr>
                        <a:t> 30 days of the tabling date.</a:t>
                      </a:r>
                      <a:endParaRPr lang="en-CA" sz="750" b="1"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800" dirty="0">
                        <a:latin typeface="Century Gothic" panose="020B0502020202020204" pitchFamily="34" charset="0"/>
                      </a:endParaRPr>
                    </a:p>
                  </a:txBody>
                  <a:tcPr/>
                </a:tc>
              </a:tr>
              <a:tr h="332659">
                <a:tc>
                  <a:txBody>
                    <a:bodyPr/>
                    <a:lstStyle/>
                    <a:p>
                      <a:pPr algn="l"/>
                      <a:r>
                        <a:rPr lang="en-CA" sz="800" b="1" kern="1200" dirty="0" smtClean="0">
                          <a:solidFill>
                            <a:srgbClr val="63CECA"/>
                          </a:solidFill>
                          <a:latin typeface="Century Gothic" panose="020B0502020202020204" pitchFamily="34" charset="0"/>
                          <a:ea typeface="+mn-ea"/>
                          <a:cs typeface="+mn-cs"/>
                        </a:rPr>
                        <a:t>Briefing packages</a:t>
                      </a:r>
                      <a:endParaRPr lang="en-CA" sz="800" b="1" kern="1200" dirty="0">
                        <a:solidFill>
                          <a:srgbClr val="63CECA"/>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Publish full package of briefing materials for any appointment (first date in new role) or </a:t>
                      </a:r>
                      <a:r>
                        <a:rPr lang="en-CA" sz="750" dirty="0" smtClean="0">
                          <a:solidFill>
                            <a:schemeClr val="tx1">
                              <a:lumMod val="65000"/>
                              <a:lumOff val="35000"/>
                            </a:schemeClr>
                          </a:solidFill>
                          <a:latin typeface="Century Gothic" panose="020B0502020202020204" pitchFamily="34" charset="0"/>
                        </a:rPr>
                        <a:t>Parliamentary Committee appearance </a:t>
                      </a: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that occurs on or after the date of Royal Assent within 120 days of appointment</a:t>
                      </a:r>
                      <a:r>
                        <a:rPr lang="en-CA" sz="750" baseline="0" dirty="0" smtClean="0">
                          <a:solidFill>
                            <a:schemeClr val="tx1">
                              <a:lumMod val="65000"/>
                              <a:lumOff val="35000"/>
                            </a:schemeClr>
                          </a:solidFill>
                          <a:latin typeface="Century Gothic" panose="020B0502020202020204" pitchFamily="34" charset="0"/>
                          <a:ea typeface="Times New Roman" panose="02020603050405020304" pitchFamily="18" charset="0"/>
                        </a:rPr>
                        <a:t> or appearance.</a:t>
                      </a:r>
                      <a:endPar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800" dirty="0">
                        <a:latin typeface="Century Gothic" panose="020B0502020202020204" pitchFamily="34" charset="0"/>
                      </a:endParaRPr>
                    </a:p>
                  </a:txBody>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321171">
                <a:tc>
                  <a:txBody>
                    <a:bodyPr/>
                    <a:lstStyle/>
                    <a:p>
                      <a:pPr algn="l"/>
                      <a:r>
                        <a:rPr lang="en-CA" sz="800" b="1" kern="1200" smtClean="0">
                          <a:solidFill>
                            <a:srgbClr val="63CECA">
                              <a:lumMod val="50000"/>
                            </a:srgbClr>
                          </a:solidFill>
                          <a:latin typeface="Century Gothic" panose="020B0502020202020204" pitchFamily="34" charset="0"/>
                          <a:ea typeface="+mn-ea"/>
                          <a:cs typeface="+mn-cs"/>
                        </a:rPr>
                        <a:t>Memoranda</a:t>
                      </a:r>
                      <a:endParaRPr lang="en-CA" sz="800" b="1" kern="1200" dirty="0">
                        <a:solidFill>
                          <a:srgbClr val="63CECA">
                            <a:lumMod val="50000"/>
                          </a:srgbClr>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For the month when Royal Assent is received, </a:t>
                      </a:r>
                      <a:r>
                        <a:rPr lang="en-CA" sz="750" b="1" dirty="0" smtClean="0">
                          <a:solidFill>
                            <a:schemeClr val="tx1">
                              <a:lumMod val="65000"/>
                              <a:lumOff val="35000"/>
                            </a:schemeClr>
                          </a:solidFill>
                          <a:latin typeface="Century Gothic" panose="020B0502020202020204" pitchFamily="34" charset="0"/>
                          <a:ea typeface="Times New Roman" panose="02020603050405020304" pitchFamily="18" charset="0"/>
                        </a:rPr>
                        <a:t>publish the title and reference number of all memoranda received in that month </a:t>
                      </a: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under the requirements of Bill C-58, so publish the</a:t>
                      </a:r>
                      <a:r>
                        <a:rPr lang="en-CA" sz="750" baseline="0" dirty="0" smtClean="0">
                          <a:solidFill>
                            <a:schemeClr val="tx1">
                              <a:lumMod val="65000"/>
                              <a:lumOff val="35000"/>
                            </a:schemeClr>
                          </a:solidFill>
                          <a:latin typeface="Century Gothic" panose="020B0502020202020204" pitchFamily="34" charset="0"/>
                          <a:ea typeface="Times New Roman" panose="02020603050405020304" pitchFamily="18" charset="0"/>
                        </a:rPr>
                        <a:t> </a:t>
                      </a:r>
                      <a:r>
                        <a:rPr lang="en-CA" sz="750" dirty="0" smtClean="0">
                          <a:solidFill>
                            <a:schemeClr val="tx1">
                              <a:lumMod val="65000"/>
                              <a:lumOff val="35000"/>
                            </a:schemeClr>
                          </a:solidFill>
                          <a:latin typeface="Century Gothic" panose="020B0502020202020204" pitchFamily="34" charset="0"/>
                          <a:ea typeface="Times New Roman" panose="02020603050405020304" pitchFamily="18" charset="0"/>
                        </a:rPr>
                        <a:t>titles and reference numbers of memoranda received from June 1 to June 30, by July 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800" dirty="0">
                        <a:latin typeface="Century Gothic" panose="020B0502020202020204" pitchFamily="34" charset="0"/>
                      </a:endParaRPr>
                    </a:p>
                  </a:txBody>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264318">
                <a:tc>
                  <a:txBody>
                    <a:bodyPr/>
                    <a:lstStyle/>
                    <a:p>
                      <a:pPr algn="l"/>
                      <a:r>
                        <a:rPr lang="en-CA" sz="800" b="1" kern="1200" dirty="0" smtClean="0">
                          <a:solidFill>
                            <a:srgbClr val="63CECA"/>
                          </a:solidFill>
                          <a:latin typeface="Century Gothic" panose="020B0502020202020204" pitchFamily="34" charset="0"/>
                          <a:ea typeface="+mn-ea"/>
                          <a:cs typeface="+mn-cs"/>
                        </a:rPr>
                        <a:t>Mandate letters</a:t>
                      </a:r>
                      <a:endParaRPr lang="en-CA" sz="800" b="1" kern="1200" dirty="0">
                        <a:solidFill>
                          <a:srgbClr val="63CECA"/>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750" b="1" kern="1200" dirty="0" smtClean="0">
                        <a:solidFill>
                          <a:schemeClr val="tx1">
                            <a:lumMod val="65000"/>
                            <a:lumOff val="35000"/>
                          </a:schemeClr>
                        </a:solidFill>
                        <a:latin typeface="Century Gothic" panose="020B0502020202020204" pitchFamily="34" charset="0"/>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750" b="1" kern="1200" dirty="0" smtClean="0">
                        <a:solidFill>
                          <a:schemeClr val="tx1">
                            <a:lumMod val="65000"/>
                            <a:lumOff val="35000"/>
                          </a:schemeClr>
                        </a:solidFill>
                        <a:latin typeface="Century Gothic" panose="020B0502020202020204" pitchFamily="34" charset="0"/>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750" b="1" kern="1200" dirty="0" smtClean="0">
                        <a:solidFill>
                          <a:schemeClr val="tx1">
                            <a:lumMod val="65000"/>
                            <a:lumOff val="35000"/>
                          </a:schemeClr>
                        </a:solidFill>
                        <a:latin typeface="Century Gothic" panose="020B0502020202020204" pitchFamily="34" charset="0"/>
                        <a:ea typeface="Times New Roman" panose="02020603050405020304" pitchFamily="18"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584015">
                <a:tc>
                  <a:txBody>
                    <a:bodyPr/>
                    <a:lstStyle/>
                    <a:p>
                      <a:pPr algn="l"/>
                      <a:r>
                        <a:rPr lang="en-CA" sz="800" b="1" kern="1200" dirty="0" smtClean="0">
                          <a:solidFill>
                            <a:schemeClr val="bg1">
                              <a:lumMod val="50000"/>
                            </a:schemeClr>
                          </a:solidFill>
                          <a:latin typeface="Century Gothic" panose="020B0502020202020204" pitchFamily="34" charset="0"/>
                          <a:ea typeface="+mn-ea"/>
                          <a:cs typeface="+mn-cs"/>
                        </a:rPr>
                        <a:t>QP Notes</a:t>
                      </a:r>
                      <a:endParaRPr lang="en-CA" sz="800" b="1" kern="1200" dirty="0">
                        <a:solidFill>
                          <a:schemeClr val="bg1">
                            <a:lumMod val="50000"/>
                          </a:schemeClr>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300"/>
                        </a:spcAft>
                      </a:pPr>
                      <a:r>
                        <a:rPr lang="en-CA" sz="750" kern="1200" dirty="0" smtClean="0">
                          <a:solidFill>
                            <a:schemeClr val="tx1">
                              <a:lumMod val="65000"/>
                              <a:lumOff val="35000"/>
                            </a:schemeClr>
                          </a:solidFill>
                          <a:latin typeface="Century Gothic" panose="020B0502020202020204" pitchFamily="34" charset="0"/>
                          <a:ea typeface="+mn-ea"/>
                          <a:cs typeface="+mn-cs"/>
                        </a:rPr>
                        <a:t>The first publication under section 74(c) will be for QP notes in use on the last sitting day in December 2019 (or no later than January 31, 2020 if the House</a:t>
                      </a:r>
                      <a:r>
                        <a:rPr lang="en-CA" sz="750" kern="1200" baseline="0" dirty="0" smtClean="0">
                          <a:solidFill>
                            <a:schemeClr val="tx1">
                              <a:lumMod val="65000"/>
                              <a:lumOff val="35000"/>
                            </a:schemeClr>
                          </a:solidFill>
                          <a:latin typeface="Century Gothic" panose="020B0502020202020204" pitchFamily="34" charset="0"/>
                          <a:ea typeface="+mn-ea"/>
                          <a:cs typeface="+mn-cs"/>
                        </a:rPr>
                        <a:t> of Commons is </a:t>
                      </a:r>
                      <a:r>
                        <a:rPr lang="en-CA" sz="750" kern="1200" dirty="0" smtClean="0">
                          <a:solidFill>
                            <a:schemeClr val="tx1">
                              <a:lumMod val="65000"/>
                              <a:lumOff val="35000"/>
                            </a:schemeClr>
                          </a:solidFill>
                          <a:latin typeface="Century Gothic" panose="020B0502020202020204" pitchFamily="34" charset="0"/>
                          <a:ea typeface="+mn-ea"/>
                          <a:cs typeface="+mn-cs"/>
                        </a:rPr>
                        <a:t>not sitting </a:t>
                      </a:r>
                      <a:r>
                        <a:rPr lang="en-CA" sz="750" kern="1200" smtClean="0">
                          <a:solidFill>
                            <a:schemeClr val="tx1">
                              <a:lumMod val="65000"/>
                              <a:lumOff val="35000"/>
                            </a:schemeClr>
                          </a:solidFill>
                          <a:latin typeface="Century Gothic" panose="020B0502020202020204" pitchFamily="34" charset="0"/>
                          <a:ea typeface="+mn-ea"/>
                          <a:cs typeface="+mn-cs"/>
                        </a:rPr>
                        <a:t>in December).</a:t>
                      </a:r>
                      <a:endParaRPr lang="en-CA" sz="750"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894691">
                <a:tc>
                  <a:txBody>
                    <a:bodyPr/>
                    <a:lstStyle/>
                    <a:p>
                      <a:pPr algn="l"/>
                      <a:r>
                        <a:rPr lang="en-CA" sz="800" b="1" kern="1200" dirty="0" smtClean="0">
                          <a:solidFill>
                            <a:srgbClr val="CD202C"/>
                          </a:solidFill>
                          <a:latin typeface="Century Gothic" panose="020B0502020202020204" pitchFamily="34" charset="0"/>
                          <a:ea typeface="+mn-ea"/>
                          <a:cs typeface="+mn-cs"/>
                        </a:rPr>
                        <a:t>Grants and Contributions</a:t>
                      </a:r>
                      <a:endParaRPr lang="en-CA" sz="800" b="1" kern="1200" dirty="0">
                        <a:solidFill>
                          <a:srgbClr val="CD202C"/>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750" kern="1200" dirty="0">
                        <a:solidFill>
                          <a:schemeClr val="tx1">
                            <a:lumMod val="65000"/>
                            <a:lumOff val="35000"/>
                          </a:schemeClr>
                        </a:solidFill>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p>
                      <a:r>
                        <a:rPr lang="en-CA" sz="750" dirty="0" smtClean="0">
                          <a:solidFill>
                            <a:schemeClr val="tx1">
                              <a:lumMod val="65000"/>
                              <a:lumOff val="35000"/>
                            </a:schemeClr>
                          </a:solidFill>
                          <a:latin typeface="Century Gothic" panose="020B0502020202020204" pitchFamily="34" charset="0"/>
                        </a:rPr>
                        <a:t>For the month when Royal Assent is received, publish information about grants or contributions entered into or amended for that </a:t>
                      </a:r>
                      <a:r>
                        <a:rPr lang="en-CA" sz="750" b="1" dirty="0" smtClean="0">
                          <a:solidFill>
                            <a:schemeClr val="tx1">
                              <a:lumMod val="65000"/>
                              <a:lumOff val="35000"/>
                            </a:schemeClr>
                          </a:solidFill>
                          <a:latin typeface="Century Gothic" panose="020B0502020202020204" pitchFamily="34" charset="0"/>
                        </a:rPr>
                        <a:t>full month </a:t>
                      </a:r>
                      <a:r>
                        <a:rPr lang="en-CA" sz="750" dirty="0" smtClean="0">
                          <a:solidFill>
                            <a:schemeClr val="tx1">
                              <a:lumMod val="65000"/>
                              <a:lumOff val="35000"/>
                            </a:schemeClr>
                          </a:solidFill>
                          <a:latin typeface="Century Gothic" panose="020B0502020202020204" pitchFamily="34" charset="0"/>
                        </a:rPr>
                        <a:t>under the requirements of Bill C-58, so publish grants or contribution agreements entered into or amended from June 1 to June 30, by July 30. Information on grants or contributions of $25,000 or less should still be published in accordance with the Guidelines on the Reporting of Grants and Contributions Awards.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321171">
                <a:tc>
                  <a:txBody>
                    <a:bodyPr/>
                    <a:lstStyle/>
                    <a:p>
                      <a:pPr algn="l"/>
                      <a:r>
                        <a:rPr lang="en-CA" sz="800" b="1" kern="1200" dirty="0" smtClean="0">
                          <a:solidFill>
                            <a:srgbClr val="CD202C">
                              <a:lumMod val="40000"/>
                              <a:lumOff val="60000"/>
                            </a:srgbClr>
                          </a:solidFill>
                          <a:latin typeface="Century Gothic" panose="020B0502020202020204" pitchFamily="34" charset="0"/>
                          <a:ea typeface="+mn-ea"/>
                          <a:cs typeface="+mn-cs"/>
                        </a:rPr>
                        <a:t>Contracts</a:t>
                      </a:r>
                      <a:endParaRPr lang="en-CA" sz="800" b="1" kern="1200" dirty="0">
                        <a:solidFill>
                          <a:srgbClr val="CD202C">
                            <a:lumMod val="40000"/>
                            <a:lumOff val="60000"/>
                          </a:srgbClr>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CA" sz="750" kern="1200" dirty="0" smtClean="0">
                          <a:solidFill>
                            <a:schemeClr val="tx1">
                              <a:lumMod val="65000"/>
                              <a:lumOff val="35000"/>
                            </a:schemeClr>
                          </a:solidFill>
                          <a:effectLst/>
                          <a:latin typeface="Century Gothic" panose="020B0502020202020204" pitchFamily="34" charset="0"/>
                          <a:ea typeface="+mn-ea"/>
                          <a:cs typeface="+mn-cs"/>
                        </a:rPr>
                        <a:t>For the month when Royal Assent is received, </a:t>
                      </a:r>
                      <a:r>
                        <a:rPr lang="en-CA" sz="750" b="1" kern="1200" dirty="0" smtClean="0">
                          <a:solidFill>
                            <a:schemeClr val="tx1">
                              <a:lumMod val="65000"/>
                              <a:lumOff val="35000"/>
                            </a:schemeClr>
                          </a:solidFill>
                          <a:effectLst/>
                          <a:latin typeface="Century Gothic" panose="020B0502020202020204" pitchFamily="34" charset="0"/>
                          <a:ea typeface="+mn-ea"/>
                          <a:cs typeface="+mn-cs"/>
                        </a:rPr>
                        <a:t>publish contract information for contracts that were entered into or amended for that full month </a:t>
                      </a:r>
                      <a:r>
                        <a:rPr lang="en-CA" sz="750" kern="1200" dirty="0" smtClean="0">
                          <a:solidFill>
                            <a:schemeClr val="tx1">
                              <a:lumMod val="65000"/>
                              <a:lumOff val="35000"/>
                            </a:schemeClr>
                          </a:solidFill>
                          <a:effectLst/>
                          <a:latin typeface="Century Gothic" panose="020B0502020202020204" pitchFamily="34" charset="0"/>
                          <a:ea typeface="+mn-ea"/>
                          <a:cs typeface="+mn-cs"/>
                        </a:rPr>
                        <a:t>under the requirements of Bill C-58, so publish contracts entered into or amended from June 1 to June 30,</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a:t>
                      </a:r>
                      <a:r>
                        <a:rPr lang="en-CA" sz="750" kern="1200" dirty="0" smtClean="0">
                          <a:solidFill>
                            <a:schemeClr val="tx1">
                              <a:lumMod val="65000"/>
                              <a:lumOff val="35000"/>
                            </a:schemeClr>
                          </a:solidFill>
                          <a:effectLst/>
                          <a:latin typeface="Century Gothic" panose="020B0502020202020204" pitchFamily="34" charset="0"/>
                          <a:ea typeface="+mn-ea"/>
                          <a:cs typeface="+mn-cs"/>
                        </a:rPr>
                        <a:t>by July 30.</a:t>
                      </a:r>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800" dirty="0" smtClean="0">
                        <a:latin typeface="Century Gothic" panose="020B0502020202020204" pitchFamily="34" charset="0"/>
                      </a:endParaRPr>
                    </a:p>
                  </a:txBody>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779987">
                <a:tc>
                  <a:txBody>
                    <a:bodyPr/>
                    <a:lstStyle/>
                    <a:p>
                      <a:pPr algn="l"/>
                      <a:r>
                        <a:rPr lang="en-CA" sz="800" b="1" kern="1200" dirty="0" smtClean="0">
                          <a:solidFill>
                            <a:srgbClr val="CD202C">
                              <a:lumMod val="75000"/>
                            </a:srgbClr>
                          </a:solidFill>
                          <a:latin typeface="Century Gothic" panose="020B0502020202020204" pitchFamily="34" charset="0"/>
                          <a:ea typeface="+mn-ea"/>
                          <a:cs typeface="+mn-cs"/>
                        </a:rPr>
                        <a:t>Ministers’ Offices Expenses</a:t>
                      </a:r>
                      <a:endParaRPr lang="en-CA" sz="800" b="1" kern="1200" dirty="0">
                        <a:solidFill>
                          <a:srgbClr val="CD202C">
                            <a:lumMod val="75000"/>
                          </a:srgbClr>
                        </a:solidFill>
                        <a:latin typeface="Century Gothic" panose="020B0502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750" dirty="0" smtClean="0">
                          <a:solidFill>
                            <a:schemeClr val="tx1">
                              <a:lumMod val="65000"/>
                              <a:lumOff val="35000"/>
                            </a:schemeClr>
                          </a:solidFill>
                          <a:latin typeface="Century Gothic" panose="020B0502020202020204" pitchFamily="34" charset="0"/>
                        </a:rPr>
                        <a:t>For expenses incurred in fiscal year </a:t>
                      </a:r>
                      <a:r>
                        <a:rPr lang="en-CA" sz="750" b="1" dirty="0" smtClean="0">
                          <a:solidFill>
                            <a:schemeClr val="tx1">
                              <a:lumMod val="65000"/>
                              <a:lumOff val="35000"/>
                            </a:schemeClr>
                          </a:solidFill>
                          <a:latin typeface="Century Gothic" panose="020B0502020202020204" pitchFamily="34" charset="0"/>
                        </a:rPr>
                        <a:t>2018-19</a:t>
                      </a:r>
                      <a:r>
                        <a:rPr lang="en-CA" sz="750" dirty="0" smtClean="0">
                          <a:solidFill>
                            <a:schemeClr val="tx1">
                              <a:lumMod val="65000"/>
                              <a:lumOff val="35000"/>
                            </a:schemeClr>
                          </a:solidFill>
                          <a:latin typeface="Century Gothic" panose="020B0502020202020204" pitchFamily="34" charset="0"/>
                        </a:rPr>
                        <a:t>, report in the Public Accounts of Canada according to the current process, pursuant to former section 72.1 of the </a:t>
                      </a:r>
                      <a:r>
                        <a:rPr lang="en-CA" sz="750" i="1" dirty="0" smtClean="0">
                          <a:solidFill>
                            <a:schemeClr val="tx1">
                              <a:lumMod val="65000"/>
                              <a:lumOff val="35000"/>
                            </a:schemeClr>
                          </a:solidFill>
                          <a:latin typeface="Century Gothic" panose="020B0502020202020204" pitchFamily="34" charset="0"/>
                        </a:rPr>
                        <a:t>Access to Information Act</a:t>
                      </a:r>
                      <a:r>
                        <a:rPr lang="en-CA" sz="750" dirty="0" smtClean="0">
                          <a:solidFill>
                            <a:schemeClr val="tx1">
                              <a:lumMod val="65000"/>
                              <a:lumOff val="35000"/>
                            </a:schemeClr>
                          </a:solidFill>
                          <a:latin typeface="Century Gothic" panose="020B0502020202020204" pitchFamily="34" charset="0"/>
                        </a:rPr>
                        <a:t>.</a:t>
                      </a:r>
                      <a:r>
                        <a:rPr lang="en-CA" sz="750" baseline="0" dirty="0" smtClean="0">
                          <a:solidFill>
                            <a:schemeClr val="tx1">
                              <a:lumMod val="65000"/>
                              <a:lumOff val="35000"/>
                            </a:schemeClr>
                          </a:solidFill>
                          <a:latin typeface="Century Gothic" panose="020B0502020202020204" pitchFamily="34" charset="0"/>
                        </a:rPr>
                        <a:t> </a:t>
                      </a:r>
                    </a:p>
                    <a:p>
                      <a:r>
                        <a:rPr lang="en-CA" sz="750" dirty="0" smtClean="0">
                          <a:solidFill>
                            <a:schemeClr val="tx1">
                              <a:lumMod val="65000"/>
                              <a:lumOff val="35000"/>
                            </a:schemeClr>
                          </a:solidFill>
                          <a:latin typeface="Century Gothic" panose="020B0502020202020204" pitchFamily="34" charset="0"/>
                        </a:rPr>
                        <a:t>For expenses incurred in fiscal year </a:t>
                      </a:r>
                      <a:r>
                        <a:rPr lang="en-CA" sz="750" b="1" dirty="0" smtClean="0">
                          <a:solidFill>
                            <a:schemeClr val="tx1">
                              <a:lumMod val="65000"/>
                              <a:lumOff val="35000"/>
                            </a:schemeClr>
                          </a:solidFill>
                          <a:latin typeface="Century Gothic" panose="020B0502020202020204" pitchFamily="34" charset="0"/>
                        </a:rPr>
                        <a:t>2019-20,</a:t>
                      </a:r>
                      <a:r>
                        <a:rPr lang="en-CA" sz="750" dirty="0" smtClean="0">
                          <a:solidFill>
                            <a:schemeClr val="tx1">
                              <a:lumMod val="65000"/>
                              <a:lumOff val="35000"/>
                            </a:schemeClr>
                          </a:solidFill>
                          <a:latin typeface="Century Gothic" panose="020B0502020202020204" pitchFamily="34" charset="0"/>
                        </a:rPr>
                        <a:t> publish by July 29, 2020 on open.canada.ca pursuant to new section 78 of the </a:t>
                      </a:r>
                      <a:r>
                        <a:rPr lang="en-CA" sz="750" i="1" dirty="0" smtClean="0">
                          <a:solidFill>
                            <a:schemeClr val="tx1">
                              <a:lumMod val="65000"/>
                              <a:lumOff val="35000"/>
                            </a:schemeClr>
                          </a:solidFill>
                          <a:latin typeface="Century Gothic" panose="020B0502020202020204" pitchFamily="34" charset="0"/>
                        </a:rPr>
                        <a:t>Access to Information Act</a:t>
                      </a:r>
                      <a:r>
                        <a:rPr lang="en-CA" sz="750" dirty="0" smtClean="0">
                          <a:solidFill>
                            <a:schemeClr val="tx1">
                              <a:lumMod val="65000"/>
                              <a:lumOff val="35000"/>
                            </a:schemeClr>
                          </a:solidFill>
                          <a:latin typeface="Century Gothic" panose="020B0502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r>
              <a:tr h="550579">
                <a:tc>
                  <a:txBody>
                    <a:bodyPr/>
                    <a:lstStyle/>
                    <a:p>
                      <a:pPr algn="l"/>
                      <a:r>
                        <a:rPr lang="en-CA" sz="800" b="1" dirty="0" smtClean="0">
                          <a:latin typeface="Century Gothic" panose="020B0502020202020204" pitchFamily="34" charset="0"/>
                        </a:rPr>
                        <a:t>Reclassification of Positions</a:t>
                      </a:r>
                      <a:endParaRPr lang="en-CA" sz="800" b="1" dirty="0">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750" dirty="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85000"/>
                        </a:schemeClr>
                      </a:fgClr>
                      <a:bgClr>
                        <a:schemeClr val="bg1"/>
                      </a:bgClr>
                    </a:pattFill>
                  </a:tcPr>
                </a:tc>
                <a:tc>
                  <a:txBody>
                    <a:bodyPr/>
                    <a:lstStyle/>
                    <a:p>
                      <a:r>
                        <a:rPr lang="en-CA" sz="750" dirty="0" smtClean="0">
                          <a:solidFill>
                            <a:schemeClr val="tx1">
                              <a:lumMod val="65000"/>
                              <a:lumOff val="35000"/>
                            </a:schemeClr>
                          </a:solidFill>
                          <a:latin typeface="Century Gothic" panose="020B0502020202020204" pitchFamily="34" charset="0"/>
                        </a:rPr>
                        <a:t>For the month when Royal Assent is received, </a:t>
                      </a:r>
                      <a:r>
                        <a:rPr lang="en-CA" sz="750" b="1" dirty="0" smtClean="0">
                          <a:solidFill>
                            <a:schemeClr val="tx1">
                              <a:lumMod val="65000"/>
                              <a:lumOff val="35000"/>
                            </a:schemeClr>
                          </a:solidFill>
                          <a:latin typeface="Century Gothic" panose="020B0502020202020204" pitchFamily="34" charset="0"/>
                        </a:rPr>
                        <a:t>publish the reclassification information for that full quarter</a:t>
                      </a:r>
                      <a:r>
                        <a:rPr lang="en-CA" sz="750" dirty="0" smtClean="0">
                          <a:solidFill>
                            <a:schemeClr val="tx1">
                              <a:lumMod val="65000"/>
                              <a:lumOff val="35000"/>
                            </a:schemeClr>
                          </a:solidFill>
                          <a:latin typeface="Century Gothic" panose="020B0502020202020204" pitchFamily="34" charset="0"/>
                        </a:rPr>
                        <a:t> under the requirements of Bill C-58, so publish reclassifications that occurred from April 1 to June 30,</a:t>
                      </a:r>
                      <a:r>
                        <a:rPr lang="en-CA" sz="750" baseline="0" dirty="0" smtClean="0">
                          <a:solidFill>
                            <a:schemeClr val="tx1">
                              <a:lumMod val="65000"/>
                              <a:lumOff val="35000"/>
                            </a:schemeClr>
                          </a:solidFill>
                          <a:latin typeface="Century Gothic" panose="020B0502020202020204" pitchFamily="34" charset="0"/>
                        </a:rPr>
                        <a:t> </a:t>
                      </a:r>
                      <a:r>
                        <a:rPr lang="en-CA" sz="750" dirty="0" smtClean="0">
                          <a:solidFill>
                            <a:schemeClr val="tx1">
                              <a:lumMod val="65000"/>
                              <a:lumOff val="35000"/>
                            </a:schemeClr>
                          </a:solidFill>
                          <a:latin typeface="Century Gothic" panose="020B0502020202020204" pitchFamily="34" charset="0"/>
                        </a:rPr>
                        <a:t>by July 30.</a:t>
                      </a:r>
                      <a:endParaRPr lang="en-CA" sz="750" i="1" dirty="0" smtClean="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750" i="0" baseline="0" dirty="0" smtClean="0">
                          <a:solidFill>
                            <a:schemeClr val="tx1">
                              <a:lumMod val="65000"/>
                              <a:lumOff val="35000"/>
                            </a:schemeClr>
                          </a:solidFill>
                          <a:latin typeface="Century Gothic" panose="020B0502020202020204" pitchFamily="34" charset="0"/>
                        </a:rPr>
                        <a:t>Canadian Dairy Commission also subject to this requirement.</a:t>
                      </a:r>
                      <a:endParaRPr lang="en-CA" sz="750" i="0" dirty="0" smtClean="0">
                        <a:solidFill>
                          <a:schemeClr val="tx1">
                            <a:lumMod val="65000"/>
                            <a:lumOff val="35000"/>
                          </a:schemeClr>
                        </a:solidFill>
                        <a:latin typeface="Century Gothic" panose="020B0502020202020204" pitchFamily="34" charset="0"/>
                      </a:endParaRPr>
                    </a:p>
                    <a:p>
                      <a:endParaRPr lang="en-CA" sz="750" i="1" dirty="0" smtClean="0">
                        <a:solidFill>
                          <a:schemeClr val="tx1">
                            <a:lumMod val="65000"/>
                            <a:lumOff val="35000"/>
                          </a:schemeClr>
                        </a:solidFill>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7703">
                <a:tc rowSpan="2">
                  <a:txBody>
                    <a:bodyPr/>
                    <a:lstStyle/>
                    <a:p>
                      <a:pPr algn="l"/>
                      <a:r>
                        <a:rPr lang="en-CA" sz="800" b="1" dirty="0" smtClean="0">
                          <a:latin typeface="Century Gothic" panose="020B0502020202020204" pitchFamily="34" charset="0"/>
                        </a:rPr>
                        <a:t>Where to publish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CA" sz="750" kern="1200" dirty="0" smtClean="0">
                          <a:solidFill>
                            <a:schemeClr val="tx1">
                              <a:lumMod val="65000"/>
                              <a:lumOff val="35000"/>
                            </a:schemeClr>
                          </a:solidFill>
                          <a:effectLst/>
                          <a:latin typeface="Century Gothic" panose="020B0502020202020204" pitchFamily="34" charset="0"/>
                          <a:ea typeface="+mn-ea"/>
                          <a:cs typeface="+mn-cs"/>
                        </a:rPr>
                        <a:t>Information must be uploaded to the Open Government Registry </a:t>
                      </a:r>
                      <a:r>
                        <a:rPr lang="en-CA" sz="750" b="1" kern="1200" dirty="0" smtClean="0">
                          <a:solidFill>
                            <a:schemeClr val="tx1">
                              <a:lumMod val="65000"/>
                              <a:lumOff val="35000"/>
                            </a:schemeClr>
                          </a:solidFill>
                          <a:effectLst/>
                          <a:latin typeface="Century Gothic" panose="020B0502020202020204" pitchFamily="34" charset="0"/>
                          <a:ea typeface="+mn-ea"/>
                          <a:cs typeface="+mn-cs"/>
                        </a:rPr>
                        <a:t>the day before the deadline for proactive publication</a:t>
                      </a:r>
                      <a:r>
                        <a:rPr lang="en-CA" sz="750" kern="1200" dirty="0" smtClean="0">
                          <a:solidFill>
                            <a:schemeClr val="tx1">
                              <a:lumMod val="65000"/>
                              <a:lumOff val="35000"/>
                            </a:schemeClr>
                          </a:solidFill>
                          <a:effectLst/>
                          <a:latin typeface="Century Gothic" panose="020B0502020202020204" pitchFamily="34" charset="0"/>
                          <a:ea typeface="+mn-ea"/>
                          <a:cs typeface="+mn-cs"/>
                        </a:rPr>
                        <a:t> so that information can be published overnight to meet the legislated timeline for publication.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CA"/>
                    </a:p>
                  </a:txBody>
                  <a:tcPr/>
                </a:tc>
                <a:tc hMerge="1">
                  <a:txBody>
                    <a:bodyPr/>
                    <a:lstStyle/>
                    <a:p>
                      <a:endParaRPr lang="en-CA" sz="800" kern="1200" dirty="0" smtClean="0">
                        <a:solidFill>
                          <a:schemeClr val="tx1"/>
                        </a:solidFill>
                        <a:effectLst/>
                        <a:latin typeface="Century Gothic" panose="020B0502020202020204" pitchFamily="34" charset="0"/>
                        <a:ea typeface="+mn-ea"/>
                        <a:cs typeface="+mn-cs"/>
                      </a:endParaRPr>
                    </a:p>
                  </a:txBody>
                  <a:tcPr/>
                </a:tc>
              </a:tr>
              <a:tr h="665283">
                <a:tc vMerge="1">
                  <a:txBody>
                    <a:bodyPr/>
                    <a:lstStyle/>
                    <a:p>
                      <a:pPr algn="r"/>
                      <a:endParaRPr lang="en-CA" sz="1000" dirty="0" smtClean="0">
                        <a:latin typeface="Century Gothic" panose="020B0502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750" kern="1200" dirty="0" smtClean="0">
                          <a:solidFill>
                            <a:schemeClr val="tx1">
                              <a:lumMod val="65000"/>
                              <a:lumOff val="35000"/>
                            </a:schemeClr>
                          </a:solidFill>
                          <a:effectLst/>
                          <a:latin typeface="Century Gothic" panose="020B0502020202020204" pitchFamily="34" charset="0"/>
                          <a:ea typeface="+mn-ea"/>
                          <a:cs typeface="+mn-cs"/>
                        </a:rPr>
                        <a:t>Travel and hospitality expenses,</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t</a:t>
                      </a:r>
                      <a:r>
                        <a:rPr lang="en-CA" sz="750" kern="1200" dirty="0" smtClean="0">
                          <a:solidFill>
                            <a:schemeClr val="tx1">
                              <a:lumMod val="65000"/>
                              <a:lumOff val="35000"/>
                            </a:schemeClr>
                          </a:solidFill>
                          <a:effectLst/>
                          <a:latin typeface="Century Gothic" panose="020B0502020202020204" pitchFamily="34" charset="0"/>
                          <a:ea typeface="+mn-ea"/>
                          <a:cs typeface="+mn-cs"/>
                        </a:rPr>
                        <a:t>itles and reference numbers of memoranda,</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c</a:t>
                      </a:r>
                      <a:r>
                        <a:rPr lang="en-CA" sz="750" kern="1200" dirty="0" smtClean="0">
                          <a:solidFill>
                            <a:schemeClr val="tx1">
                              <a:lumMod val="65000"/>
                              <a:lumOff val="35000"/>
                            </a:schemeClr>
                          </a:solidFill>
                          <a:effectLst/>
                          <a:latin typeface="Century Gothic" panose="020B0502020202020204" pitchFamily="34" charset="0"/>
                          <a:ea typeface="+mn-ea"/>
                          <a:cs typeface="+mn-cs"/>
                        </a:rPr>
                        <a:t>ontracts over $10,000, grants and contributions and position reclassification</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a:t>
                      </a:r>
                      <a:r>
                        <a:rPr lang="en-CA" sz="750" kern="1200" dirty="0" smtClean="0">
                          <a:solidFill>
                            <a:schemeClr val="tx1">
                              <a:lumMod val="65000"/>
                              <a:lumOff val="35000"/>
                            </a:schemeClr>
                          </a:solidFill>
                          <a:effectLst/>
                          <a:latin typeface="Century Gothic" panose="020B0502020202020204" pitchFamily="34" charset="0"/>
                          <a:ea typeface="+mn-ea"/>
                          <a:cs typeface="+mn-cs"/>
                        </a:rPr>
                        <a:t>must be published to </a:t>
                      </a:r>
                      <a:r>
                        <a:rPr lang="en-CA" sz="750" u="sng" kern="1200" dirty="0" smtClean="0">
                          <a:solidFill>
                            <a:schemeClr val="tx1"/>
                          </a:solidFill>
                          <a:effectLst/>
                          <a:latin typeface="Century Gothic" panose="020B0502020202020204" pitchFamily="34" charset="0"/>
                          <a:ea typeface="+mn-ea"/>
                          <a:cs typeface="+mn-cs"/>
                          <a:hlinkClick r:id="rId3"/>
                        </a:rPr>
                        <a:t>open.canada.ca</a:t>
                      </a:r>
                      <a:endParaRPr lang="en-CA" sz="750" u="sng" kern="1200" dirty="0" smtClean="0">
                        <a:solidFill>
                          <a:schemeClr val="tx1"/>
                        </a:solidFill>
                        <a:effectLst/>
                        <a:latin typeface="Century Gothic" panose="020B0502020202020204" pitchFamily="34" charset="0"/>
                        <a:ea typeface="+mn-ea"/>
                        <a:cs typeface="+mn-cs"/>
                      </a:endParaRPr>
                    </a:p>
                    <a:p>
                      <a:r>
                        <a:rPr lang="en-CA" sz="750" kern="1200" dirty="0" smtClean="0">
                          <a:solidFill>
                            <a:schemeClr val="tx1">
                              <a:lumMod val="65000"/>
                              <a:lumOff val="35000"/>
                            </a:schemeClr>
                          </a:solidFill>
                          <a:effectLst/>
                          <a:latin typeface="Century Gothic" panose="020B0502020202020204" pitchFamily="34" charset="0"/>
                          <a:ea typeface="+mn-ea"/>
                          <a:cs typeface="+mn-cs"/>
                        </a:rPr>
                        <a:t>Other proactive publication requirements</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a:t>
                      </a:r>
                      <a:r>
                        <a:rPr lang="en-CA" sz="750" kern="1200" dirty="0" smtClean="0">
                          <a:solidFill>
                            <a:schemeClr val="tx1">
                              <a:lumMod val="65000"/>
                              <a:lumOff val="35000"/>
                            </a:schemeClr>
                          </a:solidFill>
                          <a:effectLst/>
                          <a:latin typeface="Century Gothic" panose="020B0502020202020204" pitchFamily="34" charset="0"/>
                          <a:ea typeface="+mn-ea"/>
                          <a:cs typeface="+mn-cs"/>
                        </a:rPr>
                        <a:t>may</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be </a:t>
                      </a:r>
                      <a:r>
                        <a:rPr lang="en-CA" sz="750" u="none" kern="1200" baseline="0" dirty="0" smtClean="0">
                          <a:solidFill>
                            <a:schemeClr val="tx1">
                              <a:lumMod val="65000"/>
                              <a:lumOff val="35000"/>
                            </a:schemeClr>
                          </a:solidFill>
                          <a:effectLst/>
                          <a:latin typeface="Century Gothic" panose="020B0502020202020204" pitchFamily="34" charset="0"/>
                          <a:ea typeface="+mn-ea"/>
                          <a:cs typeface="+mn-cs"/>
                        </a:rPr>
                        <a:t>p</a:t>
                      </a:r>
                      <a:r>
                        <a:rPr lang="en-CA" sz="750" u="none" kern="1200" dirty="0" smtClean="0">
                          <a:solidFill>
                            <a:schemeClr val="tx1">
                              <a:lumMod val="65000"/>
                              <a:lumOff val="35000"/>
                            </a:schemeClr>
                          </a:solidFill>
                          <a:effectLst/>
                          <a:latin typeface="Century Gothic" panose="020B0502020202020204" pitchFamily="34" charset="0"/>
                          <a:ea typeface="+mn-ea"/>
                          <a:cs typeface="+mn-cs"/>
                        </a:rPr>
                        <a:t>ublished to </a:t>
                      </a:r>
                      <a:r>
                        <a:rPr lang="en-CA" sz="750" u="sng" kern="1200" dirty="0" smtClean="0">
                          <a:solidFill>
                            <a:schemeClr val="tx1"/>
                          </a:solidFill>
                          <a:effectLst/>
                          <a:latin typeface="Century Gothic" panose="020B0502020202020204" pitchFamily="34" charset="0"/>
                          <a:ea typeface="+mn-ea"/>
                          <a:cs typeface="+mn-cs"/>
                          <a:hlinkClick r:id="rId3"/>
                        </a:rPr>
                        <a:t>open.canada.ca</a:t>
                      </a:r>
                      <a:r>
                        <a:rPr lang="en-CA" sz="750" kern="1200" dirty="0" smtClean="0">
                          <a:solidFill>
                            <a:schemeClr val="tx1"/>
                          </a:solidFill>
                          <a:effectLst/>
                          <a:latin typeface="Century Gothic" panose="020B0502020202020204" pitchFamily="34" charset="0"/>
                          <a:ea typeface="+mn-ea"/>
                          <a:cs typeface="+mn-cs"/>
                        </a:rPr>
                        <a:t> </a:t>
                      </a:r>
                      <a:r>
                        <a:rPr lang="en-CA" sz="750" kern="1200" dirty="0" smtClean="0">
                          <a:solidFill>
                            <a:schemeClr val="tx1">
                              <a:lumMod val="65000"/>
                              <a:lumOff val="35000"/>
                            </a:schemeClr>
                          </a:solidFill>
                          <a:effectLst/>
                          <a:latin typeface="Century Gothic" panose="020B0502020202020204" pitchFamily="34" charset="0"/>
                          <a:ea typeface="+mn-ea"/>
                          <a:cs typeface="+mn-cs"/>
                        </a:rPr>
                        <a:t>as an ‘Open Information’ resource, or published to the institutional page along with a metadata record on </a:t>
                      </a:r>
                      <a:r>
                        <a:rPr lang="en-CA" sz="750" u="sng" kern="1200" dirty="0" smtClean="0">
                          <a:solidFill>
                            <a:schemeClr val="tx1"/>
                          </a:solidFill>
                          <a:effectLst/>
                          <a:latin typeface="Century Gothic" panose="020B0502020202020204" pitchFamily="34" charset="0"/>
                          <a:ea typeface="+mn-ea"/>
                          <a:cs typeface="+mn-cs"/>
                          <a:hlinkClick r:id="rId3"/>
                        </a:rPr>
                        <a:t>open.canada.ca</a:t>
                      </a:r>
                      <a:r>
                        <a:rPr lang="en-CA" sz="750" kern="1200" dirty="0" smtClean="0">
                          <a:solidFill>
                            <a:schemeClr val="tx1">
                              <a:lumMod val="65000"/>
                              <a:lumOff val="35000"/>
                            </a:schemeClr>
                          </a:solidFill>
                          <a:effectLst/>
                          <a:latin typeface="Century Gothic" panose="020B0502020202020204" pitchFamily="34" charset="0"/>
                          <a:ea typeface="+mn-ea"/>
                          <a:cs typeface="+mn-cs"/>
                        </a:rPr>
                        <a:t>. This ensures that all proactive publications are searchable on</a:t>
                      </a:r>
                      <a:r>
                        <a:rPr lang="en-CA" sz="750" u="none" kern="1200" dirty="0" smtClean="0">
                          <a:solidFill>
                            <a:schemeClr val="tx1">
                              <a:lumMod val="65000"/>
                              <a:lumOff val="35000"/>
                            </a:schemeClr>
                          </a:solidFill>
                          <a:effectLst/>
                          <a:latin typeface="Century Gothic" panose="020B0502020202020204" pitchFamily="34" charset="0"/>
                          <a:ea typeface="+mn-ea"/>
                          <a:cs typeface="+mn-cs"/>
                        </a:rPr>
                        <a:t> </a:t>
                      </a:r>
                      <a:r>
                        <a:rPr lang="en-CA" sz="750" u="sng" kern="1200" dirty="0" smtClean="0">
                          <a:solidFill>
                            <a:schemeClr val="tx1"/>
                          </a:solidFill>
                          <a:effectLst/>
                          <a:latin typeface="Century Gothic" panose="020B0502020202020204" pitchFamily="34" charset="0"/>
                          <a:ea typeface="+mn-ea"/>
                          <a:cs typeface="+mn-cs"/>
                          <a:hlinkClick r:id="rId3"/>
                        </a:rPr>
                        <a:t>open.canada.ca</a:t>
                      </a:r>
                      <a:r>
                        <a:rPr lang="en-CA" sz="750" kern="1200" dirty="0" smtClean="0">
                          <a:solidFill>
                            <a:schemeClr val="tx1"/>
                          </a:solidFill>
                          <a:effectLst/>
                          <a:latin typeface="Century Gothic" panose="020B0502020202020204" pitchFamily="34" charset="0"/>
                          <a:ea typeface="+mn-ea"/>
                          <a:cs typeface="+mn-cs"/>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a:txBody>
                    <a:bodyPr/>
                    <a:lstStyle/>
                    <a:p>
                      <a:r>
                        <a:rPr lang="en-CA" sz="750" kern="1200" dirty="0" smtClean="0">
                          <a:solidFill>
                            <a:schemeClr val="tx1">
                              <a:lumMod val="65000"/>
                              <a:lumOff val="35000"/>
                            </a:schemeClr>
                          </a:solidFill>
                          <a:effectLst/>
                          <a:latin typeface="Century Gothic" panose="020B0502020202020204" pitchFamily="34" charset="0"/>
                          <a:ea typeface="+mn-ea"/>
                          <a:cs typeface="+mn-cs"/>
                        </a:rPr>
                        <a:t>Crown corporations and other</a:t>
                      </a:r>
                      <a:r>
                        <a:rPr lang="en-CA" sz="750" kern="1200" baseline="0" dirty="0" smtClean="0">
                          <a:solidFill>
                            <a:schemeClr val="tx1">
                              <a:lumMod val="65000"/>
                              <a:lumOff val="35000"/>
                            </a:schemeClr>
                          </a:solidFill>
                          <a:effectLst/>
                          <a:latin typeface="Century Gothic" panose="020B0502020202020204" pitchFamily="34" charset="0"/>
                          <a:ea typeface="+mn-ea"/>
                          <a:cs typeface="+mn-cs"/>
                        </a:rPr>
                        <a:t> government institutions </a:t>
                      </a:r>
                      <a:r>
                        <a:rPr lang="en-CA" sz="750" kern="1200" dirty="0" smtClean="0">
                          <a:solidFill>
                            <a:schemeClr val="tx1">
                              <a:lumMod val="65000"/>
                              <a:lumOff val="35000"/>
                            </a:schemeClr>
                          </a:solidFill>
                          <a:effectLst/>
                          <a:latin typeface="Century Gothic" panose="020B0502020202020204" pitchFamily="34" charset="0"/>
                          <a:ea typeface="+mn-ea"/>
                          <a:cs typeface="+mn-cs"/>
                        </a:rPr>
                        <a:t>may publish information to their own websites or to </a:t>
                      </a:r>
                      <a:r>
                        <a:rPr lang="en-CA" sz="750" u="sng" kern="1200" dirty="0" smtClean="0">
                          <a:solidFill>
                            <a:schemeClr val="tx1"/>
                          </a:solidFill>
                          <a:effectLst/>
                          <a:latin typeface="Century Gothic" panose="020B0502020202020204" pitchFamily="34" charset="0"/>
                          <a:ea typeface="+mn-ea"/>
                          <a:cs typeface="+mn-cs"/>
                          <a:hlinkClick r:id="rId3"/>
                        </a:rPr>
                        <a:t>open.canada.ca</a:t>
                      </a:r>
                      <a:r>
                        <a:rPr lang="en-CA" sz="750" kern="1200" dirty="0" smtClean="0">
                          <a:solidFill>
                            <a:schemeClr val="tx1"/>
                          </a:solidFill>
                          <a:effectLst/>
                          <a:latin typeface="Century Gothic" panose="020B0502020202020204" pitchFamily="34" charset="0"/>
                          <a:ea typeface="+mn-ea"/>
                          <a:cs typeface="+mn-cs"/>
                        </a:rPr>
                        <a:t>. </a:t>
                      </a:r>
                      <a:r>
                        <a:rPr lang="en-CA" sz="750" kern="1200" dirty="0" smtClean="0">
                          <a:solidFill>
                            <a:schemeClr val="tx1">
                              <a:lumMod val="65000"/>
                              <a:lumOff val="35000"/>
                            </a:schemeClr>
                          </a:solidFill>
                          <a:effectLst/>
                          <a:latin typeface="Century Gothic" panose="020B0502020202020204" pitchFamily="34" charset="0"/>
                          <a:ea typeface="+mn-ea"/>
                          <a:cs typeface="+mn-cs"/>
                        </a:rPr>
                        <a:t>Wholly-owned subsidiaries publishing to a parent Crown Corporation’s website should publish as clearly identifiable entities.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17582" y="58379"/>
            <a:ext cx="12209582" cy="307777"/>
          </a:xfrm>
          <a:prstGeom prst="rect">
            <a:avLst/>
          </a:prstGeom>
          <a:noFill/>
        </p:spPr>
        <p:txBody>
          <a:bodyPr wrap="square" rtlCol="0">
            <a:spAutoFit/>
          </a:bodyPr>
          <a:lstStyle/>
          <a:p>
            <a:pPr algn="ctr"/>
            <a:r>
              <a:rPr lang="en-CA" sz="1400" b="1" dirty="0" smtClean="0">
                <a:latin typeface="Century Gothic" panose="020B0502020202020204" pitchFamily="34" charset="0"/>
              </a:rPr>
              <a:t>When, what and where to publish</a:t>
            </a:r>
            <a:endParaRPr lang="en-CA" sz="1400" b="1" dirty="0">
              <a:latin typeface="Century Gothic" panose="020B0502020202020204" pitchFamily="34" charset="0"/>
            </a:endParaRPr>
          </a:p>
        </p:txBody>
      </p:sp>
      <p:sp>
        <p:nvSpPr>
          <p:cNvPr id="11" name="Rectangle 10"/>
          <p:cNvSpPr/>
          <p:nvPr/>
        </p:nvSpPr>
        <p:spPr>
          <a:xfrm>
            <a:off x="319596" y="6480669"/>
            <a:ext cx="11519999" cy="331200"/>
          </a:xfrm>
          <a:prstGeom prst="rect">
            <a:avLst/>
          </a:prstGeom>
        </p:spPr>
        <p:txBody>
          <a:bodyPr wrap="square">
            <a:spAutoFit/>
          </a:bodyPr>
          <a:lstStyle/>
          <a:p>
            <a:pPr algn="ctr"/>
            <a:r>
              <a:rPr lang="en-CA" sz="800" dirty="0">
                <a:latin typeface="Century Gothic" panose="020B0502020202020204" pitchFamily="34" charset="0"/>
              </a:rPr>
              <a:t>For further guidance about publishing non-standardized information to </a:t>
            </a:r>
            <a:r>
              <a:rPr lang="en-CA" sz="800" u="sng" dirty="0">
                <a:latin typeface="Century Gothic" panose="020B0502020202020204" pitchFamily="34" charset="0"/>
                <a:hlinkClick r:id="rId3"/>
              </a:rPr>
              <a:t>open.canada.ca</a:t>
            </a:r>
            <a:r>
              <a:rPr lang="en-CA" sz="800" dirty="0">
                <a:latin typeface="Century Gothic" panose="020B0502020202020204" pitchFamily="34" charset="0"/>
              </a:rPr>
              <a:t>, please refer to the document “Bill C-58 Guidance: Non-Standardized Proactive Disclosure Types” available on </a:t>
            </a:r>
            <a:r>
              <a:rPr lang="en-CA" sz="800" u="sng" dirty="0" err="1">
                <a:latin typeface="Century Gothic" panose="020B0502020202020204" pitchFamily="34" charset="0"/>
                <a:hlinkClick r:id="rId4"/>
              </a:rPr>
              <a:t>GCpedia</a:t>
            </a:r>
            <a:r>
              <a:rPr lang="en-CA" sz="800" dirty="0">
                <a:latin typeface="Century Gothic" panose="020B0502020202020204" pitchFamily="34" charset="0"/>
              </a:rPr>
              <a:t>.</a:t>
            </a:r>
          </a:p>
          <a:p>
            <a:pPr algn="ctr"/>
            <a:r>
              <a:rPr lang="en-CA" sz="800" dirty="0">
                <a:latin typeface="Century Gothic" panose="020B0502020202020204" pitchFamily="34" charset="0"/>
              </a:rPr>
              <a:t>For more information or technical support posting to </a:t>
            </a:r>
            <a:r>
              <a:rPr lang="en-CA" sz="800" u="sng" dirty="0">
                <a:latin typeface="Century Gothic" panose="020B0502020202020204" pitchFamily="34" charset="0"/>
                <a:hlinkClick r:id="rId3"/>
              </a:rPr>
              <a:t>open.canada.ca</a:t>
            </a:r>
            <a:r>
              <a:rPr lang="en-CA" sz="800" dirty="0">
                <a:latin typeface="Century Gothic" panose="020B0502020202020204" pitchFamily="34" charset="0"/>
              </a:rPr>
              <a:t>, please contact the Open Government Portal team at </a:t>
            </a:r>
            <a:r>
              <a:rPr lang="en-CA" sz="800" u="sng" dirty="0">
                <a:latin typeface="Century Gothic" panose="020B0502020202020204" pitchFamily="34" charset="0"/>
                <a:hlinkClick r:id="rId5"/>
              </a:rPr>
              <a:t>open-ouvert@tbs-sct.gc.ca</a:t>
            </a:r>
            <a:r>
              <a:rPr lang="en-CA" sz="800" dirty="0">
                <a:latin typeface="Century Gothic" panose="020B0502020202020204" pitchFamily="34" charset="0"/>
              </a:rPr>
              <a:t>. </a:t>
            </a:r>
          </a:p>
        </p:txBody>
      </p:sp>
      <p:sp>
        <p:nvSpPr>
          <p:cNvPr id="2" name="TextBox 1"/>
          <p:cNvSpPr txBox="1"/>
          <p:nvPr/>
        </p:nvSpPr>
        <p:spPr>
          <a:xfrm>
            <a:off x="318054" y="6267037"/>
            <a:ext cx="6271591" cy="215444"/>
          </a:xfrm>
          <a:prstGeom prst="rect">
            <a:avLst/>
          </a:prstGeom>
          <a:noFill/>
        </p:spPr>
        <p:txBody>
          <a:bodyPr wrap="square" rtlCol="0">
            <a:spAutoFit/>
          </a:bodyPr>
          <a:lstStyle/>
          <a:p>
            <a:r>
              <a:rPr lang="en-CA" sz="800" i="1" dirty="0">
                <a:latin typeface="Century Gothic" panose="020B0502020202020204" pitchFamily="34" charset="0"/>
              </a:rPr>
              <a:t>* </a:t>
            </a:r>
            <a:r>
              <a:rPr lang="en-CA" sz="800" i="1" dirty="0" smtClean="0">
                <a:latin typeface="Century Gothic" panose="020B0502020202020204" pitchFamily="34" charset="0"/>
              </a:rPr>
              <a:t>with </a:t>
            </a:r>
            <a:r>
              <a:rPr lang="en-CA" sz="800" i="1" dirty="0">
                <a:latin typeface="Century Gothic" panose="020B0502020202020204" pitchFamily="34" charset="0"/>
              </a:rPr>
              <a:t>the exception of the Canada Pension Plan Investment Board which is not presently subject to the ATIA</a:t>
            </a:r>
          </a:p>
        </p:txBody>
      </p:sp>
    </p:spTree>
    <p:extLst>
      <p:ext uri="{BB962C8B-B14F-4D97-AF65-F5344CB8AC3E}">
        <p14:creationId xmlns:p14="http://schemas.microsoft.com/office/powerpoint/2010/main" val="2934796804"/>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d49c121393632308c32a22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1090</Words>
  <Application>Microsoft Office PowerPoint</Application>
  <PresentationFormat>Widescreen</PresentationFormat>
  <Paragraphs>80</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맑은 고딕</vt:lpstr>
      <vt:lpstr>Arial</vt:lpstr>
      <vt:lpstr>Arial</vt:lpstr>
      <vt:lpstr>Calibri</vt:lpstr>
      <vt:lpstr>Century Gothic</vt:lpstr>
      <vt:lpstr>Times New Roman</vt:lpstr>
      <vt:lpstr>1_Office Theme</vt:lpstr>
      <vt:lpstr>PowerPoint Presentation</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Ledent, Christophe</dc:creator>
  <cp:lastModifiedBy>Cole-Wilcox, Danielle</cp:lastModifiedBy>
  <cp:revision>157</cp:revision>
  <cp:lastPrinted>2019-07-02T20:56:51Z</cp:lastPrinted>
  <dcterms:created xsi:type="dcterms:W3CDTF">2019-05-02T17:18:03Z</dcterms:created>
  <dcterms:modified xsi:type="dcterms:W3CDTF">2019-08-06T18:04:18Z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94af8905-934a-43c3-bc31-9b30b77687cc</vt:lpwstr>
  </property>
  <property fmtid="{D5CDD505-2E9C-101B-9397-08002B2CF9AE}" pid="3" name="SECCLASS">
    <vt:lpwstr>CLASSU</vt:lpwstr>
  </property>
  <property fmtid="{D5CDD505-2E9C-101B-9397-08002B2CF9AE}" pid="4" name="TBSSCTCLASSIFICATION">
    <vt:lpwstr>UNCLASSIFIED</vt:lpwstr>
  </property>
  <property fmtid="{D5CDD505-2E9C-101B-9397-08002B2CF9AE}" pid="5" name="TBSSCTVISUALMARKINGNO">
    <vt:lpwstr>NO</vt:lpwstr>
  </property>
</Properties>
</file>