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281" r:id="rId4"/>
    <p:sldId id="285" r:id="rId5"/>
    <p:sldId id="276" r:id="rId6"/>
    <p:sldId id="283" r:id="rId7"/>
    <p:sldId id="284" r:id="rId8"/>
    <p:sldId id="286" r:id="rId9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Yxe63TDYY8/2mZL6tBE8sxYnb9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 Harper" initials="" lastIdx="15" clrIdx="0"/>
  <p:cmAuthor id="1" name="Laura Piper" initials="" lastIdx="2" clrIdx="1"/>
  <p:cmAuthor id="2" name="Peter Smith" initials="" lastIdx="2" clrIdx="2"/>
  <p:cmAuthor id="3" name="Michele-Renee Charbonneau" initials="" lastIdx="2" clrIdx="3"/>
  <p:cmAuthor id="4" name="Pierre Savard" initials="PS" lastIdx="14" clrIdx="4">
    <p:extLst>
      <p:ext uri="{19B8F6BF-5375-455C-9EA6-DF929625EA0E}">
        <p15:presenceInfo xmlns:p15="http://schemas.microsoft.com/office/powerpoint/2012/main" userId="S-1-5-21-3874007654-1566841883-3423792957-912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DF0E8-EEFC-4E99-8E4A-9A3D0FD38732}" v="32" dt="2020-05-05T12:19:55.828"/>
    <p1510:client id="{B359BC65-33E1-4406-9427-858D35AD7A2F}" v="664" dt="2020-05-06T12:56:58.758"/>
    <p1510:client id="{FBEE96B2-DE7C-436B-8EE4-B39B26B2FF36}" v="38" dt="2020-05-07T15:27:34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5667" autoAdjust="0"/>
  </p:normalViewPr>
  <p:slideViewPr>
    <p:cSldViewPr snapToGrid="0">
      <p:cViewPr varScale="1">
        <p:scale>
          <a:sx n="141" d="100"/>
          <a:sy n="141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55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49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tags" Target="tags/tag1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48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12DF0E8-EEFC-4E99-8E4A-9A3D0FD38732}"/>
    <pc:docChg chg="modSld sldOrd">
      <pc:chgData name="" userId="" providerId="" clId="Web-{312DF0E8-EEFC-4E99-8E4A-9A3D0FD38732}" dt="2020-05-05T12:19:55.828" v="31" actId="20577"/>
      <pc:docMkLst>
        <pc:docMk/>
      </pc:docMkLst>
      <pc:sldChg chg="modSp">
        <pc:chgData name="" userId="" providerId="" clId="Web-{312DF0E8-EEFC-4E99-8E4A-9A3D0FD38732}" dt="2020-05-05T12:18:41.719" v="28" actId="20577"/>
        <pc:sldMkLst>
          <pc:docMk/>
          <pc:sldMk cId="562927084" sldId="275"/>
        </pc:sldMkLst>
        <pc:spChg chg="mod">
          <ac:chgData name="" userId="" providerId="" clId="Web-{312DF0E8-EEFC-4E99-8E4A-9A3D0FD38732}" dt="2020-05-05T12:18:41.719" v="28" actId="20577"/>
          <ac:spMkLst>
            <pc:docMk/>
            <pc:sldMk cId="562927084" sldId="275"/>
            <ac:spMk id="83" creationId="{00000000-0000-0000-0000-000000000000}"/>
          </ac:spMkLst>
        </pc:spChg>
      </pc:sldChg>
      <pc:sldChg chg="modSp ord">
        <pc:chgData name="" userId="" providerId="" clId="Web-{312DF0E8-EEFC-4E99-8E4A-9A3D0FD38732}" dt="2020-05-05T12:19:55.828" v="31" actId="20577"/>
        <pc:sldMkLst>
          <pc:docMk/>
          <pc:sldMk cId="2981621628" sldId="280"/>
        </pc:sldMkLst>
        <pc:spChg chg="mod">
          <ac:chgData name="" userId="" providerId="" clId="Web-{312DF0E8-EEFC-4E99-8E4A-9A3D0FD38732}" dt="2020-05-05T12:19:55.828" v="31" actId="20577"/>
          <ac:spMkLst>
            <pc:docMk/>
            <pc:sldMk cId="2981621628" sldId="280"/>
            <ac:spMk id="6" creationId="{00000000-0000-0000-0000-000000000000}"/>
          </ac:spMkLst>
        </pc:spChg>
        <pc:spChg chg="mod">
          <ac:chgData name="" userId="" providerId="" clId="Web-{312DF0E8-EEFC-4E99-8E4A-9A3D0FD38732}" dt="2020-05-05T12:17:54.625" v="17" actId="20577"/>
          <ac:spMkLst>
            <pc:docMk/>
            <pc:sldMk cId="2981621628" sldId="280"/>
            <ac:spMk id="10" creationId="{00000000-0000-0000-0000-000000000000}"/>
          </ac:spMkLst>
        </pc:spChg>
      </pc:sldChg>
    </pc:docChg>
  </pc:docChgLst>
  <pc:docChgLst>
    <pc:chgData clId="Web-{B359BC65-33E1-4406-9427-858D35AD7A2F}"/>
    <pc:docChg chg="delSld modSld">
      <pc:chgData name="" userId="" providerId="" clId="Web-{B359BC65-33E1-4406-9427-858D35AD7A2F}" dt="2020-05-06T12:56:58.758" v="661" actId="20577"/>
      <pc:docMkLst>
        <pc:docMk/>
      </pc:docMkLst>
      <pc:sldChg chg="del">
        <pc:chgData name="" userId="" providerId="" clId="Web-{B359BC65-33E1-4406-9427-858D35AD7A2F}" dt="2020-05-06T12:31:47.770" v="423"/>
        <pc:sldMkLst>
          <pc:docMk/>
          <pc:sldMk cId="562927084" sldId="275"/>
        </pc:sldMkLst>
      </pc:sldChg>
      <pc:sldChg chg="modSp">
        <pc:chgData name="" userId="" providerId="" clId="Web-{B359BC65-33E1-4406-9427-858D35AD7A2F}" dt="2020-05-06T12:56:58.758" v="661" actId="20577"/>
        <pc:sldMkLst>
          <pc:docMk/>
          <pc:sldMk cId="2981621628" sldId="280"/>
        </pc:sldMkLst>
        <pc:spChg chg="mod">
          <ac:chgData name="" userId="" providerId="" clId="Web-{B359BC65-33E1-4406-9427-858D35AD7A2F}" dt="2020-05-06T12:56:58.758" v="661" actId="20577"/>
          <ac:spMkLst>
            <pc:docMk/>
            <pc:sldMk cId="2981621628" sldId="280"/>
            <ac:spMk id="6" creationId="{00000000-0000-0000-0000-000000000000}"/>
          </ac:spMkLst>
        </pc:spChg>
        <pc:spChg chg="mod">
          <ac:chgData name="" userId="" providerId="" clId="Web-{B359BC65-33E1-4406-9427-858D35AD7A2F}" dt="2020-05-06T12:43:47.552" v="450" actId="20577"/>
          <ac:spMkLst>
            <pc:docMk/>
            <pc:sldMk cId="2981621628" sldId="280"/>
            <ac:spMk id="12" creationId="{00000000-0000-0000-0000-000000000000}"/>
          </ac:spMkLst>
        </pc:spChg>
      </pc:sldChg>
      <pc:sldChg chg="modSp">
        <pc:chgData name="" userId="" providerId="" clId="Web-{B359BC65-33E1-4406-9427-858D35AD7A2F}" dt="2020-05-06T12:19:19.986" v="355" actId="20577"/>
        <pc:sldMkLst>
          <pc:docMk/>
          <pc:sldMk cId="1121418138" sldId="281"/>
        </pc:sldMkLst>
        <pc:spChg chg="mod">
          <ac:chgData name="" userId="" providerId="" clId="Web-{B359BC65-33E1-4406-9427-858D35AD7A2F}" dt="2020-05-06T12:19:19.986" v="355" actId="20577"/>
          <ac:spMkLst>
            <pc:docMk/>
            <pc:sldMk cId="1121418138" sldId="281"/>
            <ac:spMk id="8" creationId="{00000000-0000-0000-0000-000000000000}"/>
          </ac:spMkLst>
        </pc:spChg>
      </pc:sldChg>
      <pc:sldChg chg="modSp">
        <pc:chgData name="" userId="" providerId="" clId="Web-{B359BC65-33E1-4406-9427-858D35AD7A2F}" dt="2020-05-06T12:55:21.537" v="657" actId="20577"/>
        <pc:sldMkLst>
          <pc:docMk/>
          <pc:sldMk cId="2432147509" sldId="283"/>
        </pc:sldMkLst>
        <pc:spChg chg="mod">
          <ac:chgData name="" userId="" providerId="" clId="Web-{B359BC65-33E1-4406-9427-858D35AD7A2F}" dt="2020-05-06T12:55:21.537" v="657" actId="20577"/>
          <ac:spMkLst>
            <pc:docMk/>
            <pc:sldMk cId="2432147509" sldId="283"/>
            <ac:spMk id="8" creationId="{00000000-0000-0000-0000-000000000000}"/>
          </ac:spMkLst>
        </pc:spChg>
      </pc:sldChg>
      <pc:sldChg chg="modSp">
        <pc:chgData name="" userId="" providerId="" clId="Web-{B359BC65-33E1-4406-9427-858D35AD7A2F}" dt="2020-05-06T12:34:20.211" v="440" actId="20577"/>
        <pc:sldMkLst>
          <pc:docMk/>
          <pc:sldMk cId="252807395" sldId="284"/>
        </pc:sldMkLst>
        <pc:spChg chg="mod">
          <ac:chgData name="" userId="" providerId="" clId="Web-{B359BC65-33E1-4406-9427-858D35AD7A2F}" dt="2020-05-06T12:34:20.211" v="440" actId="20577"/>
          <ac:spMkLst>
            <pc:docMk/>
            <pc:sldMk cId="252807395" sldId="284"/>
            <ac:spMk id="2" creationId="{00000000-0000-0000-0000-000000000000}"/>
          </ac:spMkLst>
        </pc:spChg>
        <pc:spChg chg="mod">
          <ac:chgData name="" userId="" providerId="" clId="Web-{B359BC65-33E1-4406-9427-858D35AD7A2F}" dt="2020-05-06T12:32:14.598" v="428" actId="20577"/>
          <ac:spMkLst>
            <pc:docMk/>
            <pc:sldMk cId="252807395" sldId="284"/>
            <ac:spMk id="3" creationId="{00000000-0000-0000-0000-000000000000}"/>
          </ac:spMkLst>
        </pc:spChg>
      </pc:sldChg>
    </pc:docChg>
  </pc:docChgLst>
  <pc:docChgLst>
    <pc:chgData clId="Web-{FBEE96B2-DE7C-436B-8EE4-B39B26B2FF36}"/>
    <pc:docChg chg="modSld">
      <pc:chgData name="" userId="" providerId="" clId="Web-{FBEE96B2-DE7C-436B-8EE4-B39B26B2FF36}" dt="2020-05-07T15:27:37.634" v="44" actId="20577"/>
      <pc:docMkLst>
        <pc:docMk/>
      </pc:docMkLst>
      <pc:sldChg chg="modSp">
        <pc:chgData name="" userId="" providerId="" clId="Web-{FBEE96B2-DE7C-436B-8EE4-B39B26B2FF36}" dt="2020-05-07T15:27:37.634" v="44" actId="20577"/>
        <pc:sldMkLst>
          <pc:docMk/>
          <pc:sldMk cId="3785102942" sldId="276"/>
        </pc:sldMkLst>
        <pc:spChg chg="mod">
          <ac:chgData name="" userId="" providerId="" clId="Web-{FBEE96B2-DE7C-436B-8EE4-B39B26B2FF36}" dt="2020-05-07T15:27:37.634" v="44" actId="20577"/>
          <ac:spMkLst>
            <pc:docMk/>
            <pc:sldMk cId="3785102942" sldId="276"/>
            <ac:spMk id="8" creationId="{00000000-0000-0000-0000-000000000000}"/>
          </ac:spMkLst>
        </pc:spChg>
      </pc:sldChg>
      <pc:sldChg chg="modSp">
        <pc:chgData name="" userId="" providerId="" clId="Web-{FBEE96B2-DE7C-436B-8EE4-B39B26B2FF36}" dt="2020-05-07T15:24:56.650" v="29" actId="20577"/>
        <pc:sldMkLst>
          <pc:docMk/>
          <pc:sldMk cId="2981621628" sldId="280"/>
        </pc:sldMkLst>
        <pc:spChg chg="mod">
          <ac:chgData name="" userId="" providerId="" clId="Web-{FBEE96B2-DE7C-436B-8EE4-B39B26B2FF36}" dt="2020-05-07T15:24:56.650" v="29" actId="20577"/>
          <ac:spMkLst>
            <pc:docMk/>
            <pc:sldMk cId="2981621628" sldId="280"/>
            <ac:spMk id="4" creationId="{00000000-0000-0000-0000-000000000000}"/>
          </ac:spMkLst>
        </pc:spChg>
        <pc:spChg chg="mod">
          <ac:chgData name="" userId="" providerId="" clId="Web-{FBEE96B2-DE7C-436B-8EE4-B39B26B2FF36}" dt="2020-05-07T15:09:55.272" v="1" actId="20577"/>
          <ac:spMkLst>
            <pc:docMk/>
            <pc:sldMk cId="2981621628" sldId="280"/>
            <ac:spMk id="6" creationId="{00000000-0000-0000-0000-000000000000}"/>
          </ac:spMkLst>
        </pc:spChg>
        <pc:spChg chg="mod">
          <ac:chgData name="" userId="" providerId="" clId="Web-{FBEE96B2-DE7C-436B-8EE4-B39B26B2FF36}" dt="2020-05-07T15:24:11.009" v="27" actId="20577"/>
          <ac:spMkLst>
            <pc:docMk/>
            <pc:sldMk cId="2981621628" sldId="280"/>
            <ac:spMk id="10" creationId="{00000000-0000-0000-0000-000000000000}"/>
          </ac:spMkLst>
        </pc:spChg>
        <pc:spChg chg="mod">
          <ac:chgData name="" userId="" providerId="" clId="Web-{FBEE96B2-DE7C-436B-8EE4-B39B26B2FF36}" dt="2020-05-07T15:14:05.335" v="8" actId="1076"/>
          <ac:spMkLst>
            <pc:docMk/>
            <pc:sldMk cId="2981621628" sldId="280"/>
            <ac:spMk id="11" creationId="{00000000-0000-0000-0000-000000000000}"/>
          </ac:spMkLst>
        </pc:spChg>
        <pc:spChg chg="mod">
          <ac:chgData name="" userId="" providerId="" clId="Web-{FBEE96B2-DE7C-436B-8EE4-B39B26B2FF36}" dt="2020-05-07T15:14:17.304" v="10" actId="1076"/>
          <ac:spMkLst>
            <pc:docMk/>
            <pc:sldMk cId="2981621628" sldId="280"/>
            <ac:spMk id="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-infobase.canada.ca/covid-19/visual-data-gallery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Topic list page with collection: 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Epidemiological and economic research data </a:t>
            </a:r>
          </a:p>
          <a:p>
            <a:pPr marL="158750" indent="0">
              <a:buNone/>
            </a:pPr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Data visualizations (</a:t>
            </a:r>
            <a:r>
              <a:rPr lang="en-CA" u="sng" dirty="0" smtClean="0">
                <a:hlinkClick r:id="rId3"/>
              </a:rPr>
              <a:t>Visual data gallery</a:t>
            </a:r>
            <a:r>
              <a:rPr lang="en-CA" u="sng" dirty="0" smtClean="0"/>
              <a:t>)</a:t>
            </a:r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Interactive data visualization of COVID-19 in Canada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Interactive data visualization of COVID-19 in the world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Situational Awareness Dashboard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Epidemic curve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Demographics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Canadian Economic Dashboard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Data and modelling</a:t>
            </a:r>
          </a:p>
          <a:p>
            <a:pPr marL="158750" indent="0">
              <a:buNone/>
            </a:pPr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 come: 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Second version of the Situational Awareness Dashboard 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Vulnerability Dashboard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Disease outcome and government response dashboard</a:t>
            </a:r>
          </a:p>
          <a:p>
            <a:pPr marL="158750" indent="0">
              <a:buNone/>
            </a:pPr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 Hold: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Mobility trend Dashboard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922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sposition personnalisée">
  <p:cSld name="Disposition personnalisé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g73bd4125de_17_3" descr="Une image contenant oiseau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73bd4125de_17_9"/>
          <p:cNvSpPr txBox="1">
            <a:spLocks noGrp="1"/>
          </p:cNvSpPr>
          <p:nvPr>
            <p:ph type="body" idx="1"/>
          </p:nvPr>
        </p:nvSpPr>
        <p:spPr>
          <a:xfrm>
            <a:off x="628650" y="1661120"/>
            <a:ext cx="7886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g73bd4125de_17_9"/>
          <p:cNvSpPr txBox="1">
            <a:spLocks noGrp="1"/>
          </p:cNvSpPr>
          <p:nvPr>
            <p:ph type="title"/>
          </p:nvPr>
        </p:nvSpPr>
        <p:spPr>
          <a:xfrm>
            <a:off x="628650" y="565745"/>
            <a:ext cx="78867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73bd4125de_17_12"/>
          <p:cNvSpPr txBox="1">
            <a:spLocks noGrp="1"/>
          </p:cNvSpPr>
          <p:nvPr>
            <p:ph type="body" idx="1"/>
          </p:nvPr>
        </p:nvSpPr>
        <p:spPr>
          <a:xfrm>
            <a:off x="628650" y="1713843"/>
            <a:ext cx="4014000" cy="24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g73bd4125de_17_12"/>
          <p:cNvSpPr txBox="1">
            <a:spLocks noGrp="1"/>
          </p:cNvSpPr>
          <p:nvPr>
            <p:ph type="body" idx="2"/>
          </p:nvPr>
        </p:nvSpPr>
        <p:spPr>
          <a:xfrm>
            <a:off x="4778828" y="1713842"/>
            <a:ext cx="4071300" cy="24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g73bd4125de_17_12"/>
          <p:cNvSpPr txBox="1"/>
          <p:nvPr/>
        </p:nvSpPr>
        <p:spPr>
          <a:xfrm>
            <a:off x="628650" y="643300"/>
            <a:ext cx="82215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CA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11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73bd4125de_17_16"/>
          <p:cNvSpPr txBox="1"/>
          <p:nvPr/>
        </p:nvSpPr>
        <p:spPr>
          <a:xfrm>
            <a:off x="628650" y="673203"/>
            <a:ext cx="78867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CA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11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73bd4125de_17_18"/>
          <p:cNvSpPr txBox="1">
            <a:spLocks noGrp="1"/>
          </p:cNvSpPr>
          <p:nvPr>
            <p:ph type="title"/>
          </p:nvPr>
        </p:nvSpPr>
        <p:spPr>
          <a:xfrm>
            <a:off x="629841" y="62942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g73bd4125de_17_18"/>
          <p:cNvSpPr txBox="1">
            <a:spLocks noGrp="1"/>
          </p:cNvSpPr>
          <p:nvPr>
            <p:ph type="body" idx="1"/>
          </p:nvPr>
        </p:nvSpPr>
        <p:spPr>
          <a:xfrm>
            <a:off x="3887391" y="1124135"/>
            <a:ext cx="4629000" cy="3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g73bd4125de_17_18"/>
          <p:cNvSpPr txBox="1">
            <a:spLocks noGrp="1"/>
          </p:cNvSpPr>
          <p:nvPr>
            <p:ph type="body" idx="2"/>
          </p:nvPr>
        </p:nvSpPr>
        <p:spPr>
          <a:xfrm>
            <a:off x="629841" y="1842510"/>
            <a:ext cx="2949300" cy="22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73bd4125de_17_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g73bd4125de_17_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73bd4125de_17_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73bd4125de_17_26"/>
          <p:cNvSpPr txBox="1">
            <a:spLocks noGrp="1"/>
          </p:cNvSpPr>
          <p:nvPr>
            <p:ph type="title"/>
          </p:nvPr>
        </p:nvSpPr>
        <p:spPr>
          <a:xfrm>
            <a:off x="279775" y="253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g73bd4125de_17_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4" name="Google Shape;34;g73bd4125de_17_26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73bd4125de_17_26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73bd4125de_17_26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73bd4125de_17_26"/>
          <p:cNvSpPr txBox="1"/>
          <p:nvPr/>
        </p:nvSpPr>
        <p:spPr>
          <a:xfrm>
            <a:off x="311700" y="989325"/>
            <a:ext cx="7942800" cy="3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73bd4125de_17_3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g73bd4125de_17_3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g73bd4125de_17_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grpSp>
        <p:nvGrpSpPr>
          <p:cNvPr id="42" name="Google Shape;42;g73bd4125de_17_33"/>
          <p:cNvGrpSpPr/>
          <p:nvPr/>
        </p:nvGrpSpPr>
        <p:grpSpPr>
          <a:xfrm>
            <a:off x="-508" y="-2"/>
            <a:ext cx="9144003" cy="113110"/>
            <a:chOff x="-508" y="1190445"/>
            <a:chExt cx="9144003" cy="150813"/>
          </a:xfrm>
        </p:grpSpPr>
        <p:sp>
          <p:nvSpPr>
            <p:cNvPr id="43" name="Google Shape;43;g73bd4125de_17_33"/>
            <p:cNvSpPr/>
            <p:nvPr/>
          </p:nvSpPr>
          <p:spPr>
            <a:xfrm>
              <a:off x="6962270" y="1190445"/>
              <a:ext cx="2181225" cy="150813"/>
            </a:xfrm>
            <a:custGeom>
              <a:avLst/>
              <a:gdLst/>
              <a:ahLst/>
              <a:cxnLst/>
              <a:rect l="l" t="t" r="r" b="b"/>
              <a:pathLst>
                <a:path w="1374" h="95" extrusionOk="0">
                  <a:moveTo>
                    <a:pt x="96" y="0"/>
                  </a:moveTo>
                  <a:lnTo>
                    <a:pt x="90" y="0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1374" y="95"/>
                  </a:lnTo>
                  <a:lnTo>
                    <a:pt x="137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333E48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60"/>
                <a:buFont typeface="Arial"/>
                <a:buNone/>
              </a:pPr>
              <a:endParaRPr sz="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g73bd4125de_17_33"/>
            <p:cNvSpPr/>
            <p:nvPr/>
          </p:nvSpPr>
          <p:spPr>
            <a:xfrm>
              <a:off x="6828920" y="1190445"/>
              <a:ext cx="276225" cy="150813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96" y="0"/>
                  </a:moveTo>
                  <a:lnTo>
                    <a:pt x="96" y="0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84" y="95"/>
                  </a:lnTo>
                  <a:lnTo>
                    <a:pt x="17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FDE00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60"/>
                <a:buFont typeface="Arial"/>
                <a:buNone/>
              </a:pPr>
              <a:endParaRPr sz="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g73bd4125de_17_33"/>
            <p:cNvSpPr/>
            <p:nvPr/>
          </p:nvSpPr>
          <p:spPr>
            <a:xfrm>
              <a:off x="-508" y="1190445"/>
              <a:ext cx="6981825" cy="150813"/>
            </a:xfrm>
            <a:custGeom>
              <a:avLst/>
              <a:gdLst/>
              <a:ahLst/>
              <a:cxnLst/>
              <a:rect l="l" t="t" r="r" b="b"/>
              <a:pathLst>
                <a:path w="4398" h="95" extrusionOk="0">
                  <a:moveTo>
                    <a:pt x="4398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302" y="95"/>
                  </a:lnTo>
                  <a:lnTo>
                    <a:pt x="439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60"/>
                <a:buFont typeface="Arial"/>
                <a:buNone/>
              </a:pPr>
              <a:endParaRPr sz="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g73bd4125de_17_33"/>
          <p:cNvSpPr txBox="1">
            <a:spLocks noGrp="1"/>
          </p:cNvSpPr>
          <p:nvPr>
            <p:ph type="body" idx="1"/>
          </p:nvPr>
        </p:nvSpPr>
        <p:spPr>
          <a:xfrm>
            <a:off x="180976" y="150558"/>
            <a:ext cx="8824800" cy="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4D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g73bd4125de_17_33"/>
          <p:cNvSpPr txBox="1">
            <a:spLocks noGrp="1"/>
          </p:cNvSpPr>
          <p:nvPr>
            <p:ph type="body" idx="2"/>
          </p:nvPr>
        </p:nvSpPr>
        <p:spPr>
          <a:xfrm>
            <a:off x="180975" y="1066144"/>
            <a:ext cx="8867700" cy="3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g73bd4125de_17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64" y="0"/>
            <a:ext cx="91304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g73bd4125de_17_0"/>
          <p:cNvSpPr txBox="1"/>
          <p:nvPr/>
        </p:nvSpPr>
        <p:spPr>
          <a:xfrm>
            <a:off x="8392525" y="4821314"/>
            <a:ext cx="5838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fld id="{00000000-1234-1234-1234-123412341234}" type="slidenum">
              <a:rPr lang="en-CA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CA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endParaRPr sz="11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canada.ca/crisis/content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canada.ca/en/public-health/services/diseases/coronavirus-disease-covid-19/epidemiological-economic-research-dat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public-health/services/diseases/coronavirus-disease-covid-19/epidemiological-economic-research-data.html" TargetMode="External"/><Relationship Id="rId2" Type="http://schemas.openxmlformats.org/officeDocument/2006/relationships/hyperlink" Target="https://design.canada.ca/crisis/conten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alth-infobase.canada.ca/covid-19/visual-data-galler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>
            <a:spLocks noGrp="1"/>
          </p:cNvSpPr>
          <p:nvPr>
            <p:ph type="ctrTitle"/>
          </p:nvPr>
        </p:nvSpPr>
        <p:spPr>
          <a:xfrm>
            <a:off x="212575" y="1940400"/>
            <a:ext cx="86988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>
              <a:buSzPts val="5200"/>
            </a:pPr>
            <a:r>
              <a:rPr lang="fr-CA" sz="48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COVID-19 </a:t>
            </a:r>
            <a:r>
              <a:rPr lang="fr-CA" sz="48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data </a:t>
            </a:r>
            <a:r>
              <a:rPr lang="fr-CA" sz="4800" b="1" dirty="0" err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integration</a:t>
            </a:r>
            <a:r>
              <a:rPr lang="fr-CA" sz="48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and </a:t>
            </a:r>
            <a:r>
              <a:rPr lang="fr-CA" sz="4800" b="1" dirty="0" err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visualization</a:t>
            </a:r>
            <a:endParaRPr sz="4800" b="1"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" name="Google Shape;53;p1"/>
          <p:cNvSpPr txBox="1">
            <a:spLocks noGrp="1"/>
          </p:cNvSpPr>
          <p:nvPr>
            <p:ph type="subTitle" idx="1"/>
          </p:nvPr>
        </p:nvSpPr>
        <p:spPr>
          <a:xfrm>
            <a:off x="2983750" y="3518525"/>
            <a:ext cx="5961300" cy="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 sz="1800" dirty="0" smtClean="0">
                <a:latin typeface="Arial Narrow"/>
                <a:ea typeface="Arial Narrow"/>
                <a:cs typeface="Arial Narrow"/>
                <a:sym typeface="Arial Narrow"/>
              </a:rPr>
              <a:t>Theme </a:t>
            </a:r>
            <a:r>
              <a:rPr lang="en-CA" sz="1800" dirty="0">
                <a:latin typeface="Arial Narrow"/>
                <a:ea typeface="Arial Narrow"/>
                <a:cs typeface="Arial Narrow"/>
                <a:sym typeface="Arial Narrow"/>
              </a:rPr>
              <a:t>Management Committee and COVID-19 web working groups</a:t>
            </a:r>
            <a:br>
              <a:rPr lang="en-CA" sz="1800" dirty="0">
                <a:latin typeface="Arial Narrow"/>
                <a:ea typeface="Arial Narrow"/>
                <a:cs typeface="Arial Narrow"/>
                <a:sym typeface="Arial Narrow"/>
              </a:rPr>
            </a:br>
            <a:endParaRPr sz="18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 sz="1800" dirty="0" smtClean="0">
                <a:latin typeface="Arial Narrow"/>
                <a:ea typeface="Arial Narrow"/>
                <a:cs typeface="Arial Narrow"/>
                <a:sym typeface="Arial Narrow"/>
              </a:rPr>
              <a:t>July </a:t>
            </a:r>
            <a:r>
              <a:rPr lang="en-CA" sz="1800" dirty="0" smtClean="0">
                <a:latin typeface="Arial Narrow"/>
                <a:ea typeface="Arial Narrow"/>
                <a:cs typeface="Arial Narrow"/>
                <a:sym typeface="Arial Narrow"/>
              </a:rPr>
              <a:t>7&amp;8, </a:t>
            </a:r>
            <a:r>
              <a:rPr lang="en-CA" sz="1800" dirty="0">
                <a:latin typeface="Arial Narrow"/>
                <a:ea typeface="Arial Narrow"/>
                <a:cs typeface="Arial Narrow"/>
                <a:sym typeface="Arial Narrow"/>
              </a:rPr>
              <a:t>2020</a:t>
            </a:r>
            <a:endParaRPr sz="18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3353" y="443033"/>
            <a:ext cx="8040700" cy="977100"/>
          </a:xfrm>
        </p:spPr>
        <p:txBody>
          <a:bodyPr/>
          <a:lstStyle/>
          <a:p>
            <a:r>
              <a:rPr lang="en-CA" sz="3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COVID-19 data integration and visualization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02177" y="1565729"/>
            <a:ext cx="61266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/>
            <a:endParaRPr lang="en-CA" sz="1600" dirty="0"/>
          </a:p>
          <a:p>
            <a:pPr marL="457200" lvl="1"/>
            <a:endParaRPr lang="en-CA" sz="1600" dirty="0"/>
          </a:p>
          <a:p>
            <a:pPr marL="457200" lvl="1"/>
            <a:endParaRPr lang="en-CA" sz="1600" dirty="0"/>
          </a:p>
          <a:p>
            <a:pPr marL="457200" lvl="1"/>
            <a:endParaRPr lang="en-CA" sz="1600" dirty="0"/>
          </a:p>
          <a:p>
            <a:pPr marL="457200" lvl="1"/>
            <a:endParaRPr lang="en-CA" sz="1600" dirty="0"/>
          </a:p>
          <a:p>
            <a:pPr marL="457200" lvl="1"/>
            <a:endParaRPr lang="en-CA" sz="1600" dirty="0"/>
          </a:p>
          <a:p>
            <a:pPr marL="457200" lvl="1"/>
            <a:r>
              <a:rPr lang="en-CA" sz="1600" dirty="0"/>
              <a:t> </a:t>
            </a:r>
          </a:p>
        </p:txBody>
      </p:sp>
      <p:sp>
        <p:nvSpPr>
          <p:cNvPr id="6" name="Google Shape;88;g749ca9c10e_11_12"/>
          <p:cNvSpPr txBox="1">
            <a:spLocks noGrp="1"/>
          </p:cNvSpPr>
          <p:nvPr>
            <p:ph type="body" idx="1"/>
          </p:nvPr>
        </p:nvSpPr>
        <p:spPr>
          <a:xfrm>
            <a:off x="155999" y="858779"/>
            <a:ext cx="8844101" cy="965471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n-CA" sz="1200" dirty="0"/>
              <a:t>Since the outbreak of the </a:t>
            </a:r>
            <a:r>
              <a:rPr lang="en-CA" sz="1200" dirty="0" smtClean="0"/>
              <a:t>COVID-19, there </a:t>
            </a:r>
            <a:r>
              <a:rPr lang="en-CA" sz="1200" dirty="0"/>
              <a:t>has been a need for visual tools </a:t>
            </a:r>
            <a:r>
              <a:rPr lang="en-CA" sz="1200" dirty="0" smtClean="0"/>
              <a:t>that</a:t>
            </a:r>
            <a:r>
              <a:rPr lang="en-CA" sz="1200" dirty="0"/>
              <a:t>:</a:t>
            </a:r>
            <a:r>
              <a:rPr lang="en-CA" sz="1100" dirty="0" smtClean="0"/>
              <a:t/>
            </a:r>
            <a:br>
              <a:rPr lang="en-CA" sz="1100" dirty="0" smtClean="0"/>
            </a:br>
            <a:r>
              <a:rPr lang="en-CA" sz="1100" dirty="0" smtClean="0"/>
              <a:t>         - </a:t>
            </a:r>
            <a:r>
              <a:rPr lang="en-CA" sz="1100" dirty="0"/>
              <a:t>help decision makers </a:t>
            </a:r>
            <a:r>
              <a:rPr lang="en-CA" sz="1100" dirty="0" smtClean="0"/>
              <a:t>interpret and report on </a:t>
            </a:r>
            <a:r>
              <a:rPr lang="en-CA" sz="1100" dirty="0"/>
              <a:t>the data </a:t>
            </a:r>
            <a:r>
              <a:rPr lang="en-CA" sz="1100" dirty="0" smtClean="0"/>
              <a:t/>
            </a:r>
            <a:br>
              <a:rPr lang="en-CA" sz="1100" dirty="0" smtClean="0"/>
            </a:br>
            <a:r>
              <a:rPr lang="en-CA" sz="1100" dirty="0" smtClean="0"/>
              <a:t>         - </a:t>
            </a:r>
            <a:r>
              <a:rPr lang="en-CA" sz="1100" dirty="0"/>
              <a:t>help the public </a:t>
            </a:r>
            <a:r>
              <a:rPr lang="en-CA" sz="1100" dirty="0" smtClean="0"/>
              <a:t>understand </a:t>
            </a:r>
            <a:r>
              <a:rPr lang="en-CA" sz="1100" dirty="0"/>
              <a:t>the </a:t>
            </a:r>
            <a:r>
              <a:rPr lang="en-CA" sz="1100" dirty="0" smtClean="0"/>
              <a:t>data and how decisions are being made</a:t>
            </a:r>
            <a:br>
              <a:rPr lang="en-CA" sz="1100" dirty="0" smtClean="0"/>
            </a:br>
            <a:r>
              <a:rPr lang="en-CA" sz="1100" dirty="0"/>
              <a:t>  </a:t>
            </a:r>
            <a:r>
              <a:rPr lang="en-CA" sz="1100" dirty="0" smtClean="0"/>
              <a:t>       - </a:t>
            </a:r>
            <a:r>
              <a:rPr lang="en-CA" sz="1100" dirty="0" smtClean="0"/>
              <a:t>are useful</a:t>
            </a:r>
            <a:r>
              <a:rPr lang="en-CA" sz="1100" dirty="0" smtClean="0"/>
              <a:t> </a:t>
            </a:r>
            <a:r>
              <a:rPr lang="en-CA" sz="1100" dirty="0"/>
              <a:t>for researchers and health </a:t>
            </a:r>
            <a:r>
              <a:rPr lang="en-CA" sz="1100" dirty="0" smtClean="0"/>
              <a:t>professionals</a:t>
            </a:r>
          </a:p>
          <a:p>
            <a:r>
              <a:rPr lang="en-CA" sz="1200" dirty="0" smtClean="0"/>
              <a:t>Accurate</a:t>
            </a:r>
            <a:r>
              <a:rPr lang="en-CA" sz="1200" dirty="0"/>
              <a:t>, consistent and timely information, collected from a number of sources (PHAC, National Microbiology Lab, </a:t>
            </a:r>
            <a:r>
              <a:rPr lang="en-CA" sz="1200" dirty="0" err="1"/>
              <a:t>StatsCan</a:t>
            </a:r>
            <a:r>
              <a:rPr lang="en-CA" sz="1200" dirty="0"/>
              <a:t>, Provinces and Territories</a:t>
            </a:r>
            <a:r>
              <a:rPr lang="en-CA" sz="1200" dirty="0" smtClean="0"/>
              <a:t>)</a:t>
            </a:r>
            <a:endParaRPr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5999" y="2208486"/>
            <a:ext cx="2951065" cy="25699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5250"/>
            <a:r>
              <a:rPr lang="en-CA" sz="1700" b="1" dirty="0" smtClean="0"/>
              <a:t>Problem</a:t>
            </a:r>
            <a:endParaRPr lang="en-CA" sz="800" b="1" dirty="0"/>
          </a:p>
          <a:p>
            <a:pPr marL="381000" indent="-285750">
              <a:buFont typeface="Arial" panose="020B0604020202020204" pitchFamily="34" charset="0"/>
              <a:buChar char="•"/>
            </a:pPr>
            <a:r>
              <a:rPr lang="en-CA" sz="1200" dirty="0"/>
              <a:t>Multiple data </a:t>
            </a:r>
            <a:r>
              <a:rPr lang="en-CA" sz="1200" dirty="0" smtClean="0"/>
              <a:t>sources</a:t>
            </a:r>
            <a:endParaRPr lang="en-CA" sz="1200" dirty="0"/>
          </a:p>
          <a:p>
            <a:pPr marL="381000" indent="-285750">
              <a:buFont typeface="Arial" panose="020B0604020202020204" pitchFamily="34" charset="0"/>
              <a:buChar char="•"/>
            </a:pPr>
            <a:r>
              <a:rPr lang="en-CA" sz="1200" dirty="0"/>
              <a:t>Difficult to understand in raw form leaving room for misinterpretation</a:t>
            </a:r>
          </a:p>
          <a:p>
            <a:pPr marL="381000" indent="-285750">
              <a:buFont typeface="Arial" panose="020B0604020202020204" pitchFamily="34" charset="0"/>
              <a:buChar char="•"/>
            </a:pPr>
            <a:r>
              <a:rPr lang="en-CA" sz="1200" dirty="0" smtClean="0"/>
              <a:t>Need to provide </a:t>
            </a:r>
            <a:r>
              <a:rPr lang="en-CA" sz="1200" dirty="0"/>
              <a:t>context</a:t>
            </a:r>
          </a:p>
          <a:p>
            <a:pPr marL="381000" indent="-285750">
              <a:buFont typeface="Arial" panose="020B0604020202020204" pitchFamily="34" charset="0"/>
              <a:buChar char="•"/>
            </a:pPr>
            <a:r>
              <a:rPr lang="en-CA" sz="1200" dirty="0"/>
              <a:t>Multiple audiences with different </a:t>
            </a:r>
            <a:r>
              <a:rPr lang="en-CA" sz="1200" dirty="0" smtClean="0"/>
              <a:t>needs (public, media, health professionals, researchers, senior officials)</a:t>
            </a:r>
            <a:endParaRPr lang="en-CA" sz="1200" dirty="0"/>
          </a:p>
          <a:p>
            <a:pPr marL="381000" indent="-285750">
              <a:buFont typeface="Arial" panose="020B0604020202020204" pitchFamily="34" charset="0"/>
              <a:buChar char="•"/>
            </a:pPr>
            <a:r>
              <a:rPr lang="en-CA" sz="1200" dirty="0" smtClean="0"/>
              <a:t>Accessibility and usability across digital platforms</a:t>
            </a:r>
            <a:endParaRPr lang="en-CA" sz="1200" dirty="0"/>
          </a:p>
          <a:p>
            <a:pPr marL="381000" indent="-285750">
              <a:buFont typeface="Arial" panose="020B0604020202020204" pitchFamily="34" charset="0"/>
              <a:buChar char="•"/>
            </a:pPr>
            <a:r>
              <a:rPr lang="en-CA" sz="1200" dirty="0"/>
              <a:t>D</a:t>
            </a:r>
            <a:r>
              <a:rPr lang="en-CA" sz="1200" dirty="0" smtClean="0"/>
              <a:t>ata consistency </a:t>
            </a:r>
            <a:r>
              <a:rPr lang="en-CA" sz="1200" dirty="0"/>
              <a:t>across </a:t>
            </a:r>
            <a:r>
              <a:rPr lang="en-CA" sz="1200" dirty="0" smtClean="0"/>
              <a:t>websites </a:t>
            </a:r>
            <a:r>
              <a:rPr lang="en-CA" sz="1200" dirty="0" smtClean="0"/>
              <a:t>and tools </a:t>
            </a:r>
            <a:r>
              <a:rPr lang="en-CA" sz="1200" dirty="0"/>
              <a:t>(manual updates)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3199" y="2208486"/>
            <a:ext cx="3068455" cy="22006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5250" indent="0">
              <a:buNone/>
            </a:pPr>
            <a:r>
              <a:rPr lang="en-CA" sz="1700" b="1" dirty="0" smtClean="0"/>
              <a:t>Goal</a:t>
            </a:r>
            <a:endParaRPr lang="en-CA" sz="800" b="1" dirty="0"/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en-CA" sz="1200" dirty="0"/>
              <a:t>E</a:t>
            </a:r>
            <a:r>
              <a:rPr lang="en-CA" sz="1200" dirty="0" smtClean="0"/>
              <a:t>nsure </a:t>
            </a:r>
            <a:r>
              <a:rPr lang="en-CA" sz="1200" dirty="0"/>
              <a:t>that data is usable by different audiences, </a:t>
            </a:r>
            <a:r>
              <a:rPr lang="en-CA" sz="1200" dirty="0" smtClean="0"/>
              <a:t>that it’s </a:t>
            </a:r>
            <a:r>
              <a:rPr lang="en-CA" sz="1200" dirty="0" smtClean="0"/>
              <a:t>organized in a logical way and findable, that </a:t>
            </a:r>
            <a:r>
              <a:rPr lang="en-CA" sz="1200" dirty="0"/>
              <a:t>it’s </a:t>
            </a:r>
            <a:r>
              <a:rPr lang="en-CA" sz="1200" dirty="0" smtClean="0"/>
              <a:t>understandable, </a:t>
            </a:r>
            <a:r>
              <a:rPr lang="en-CA" sz="1200" dirty="0"/>
              <a:t>leaving </a:t>
            </a:r>
            <a:r>
              <a:rPr lang="en-CA" sz="1200" dirty="0" smtClean="0"/>
              <a:t>as little room as possible </a:t>
            </a:r>
            <a:r>
              <a:rPr lang="en-CA" sz="1200" dirty="0"/>
              <a:t>for </a:t>
            </a:r>
            <a:r>
              <a:rPr lang="en-CA" sz="1200" dirty="0" smtClean="0"/>
              <a:t>misinterpretation, </a:t>
            </a:r>
            <a:r>
              <a:rPr lang="en-CA" sz="1200" dirty="0"/>
              <a:t>and that the data is consistent across all government channels</a:t>
            </a:r>
            <a:r>
              <a:rPr lang="en-CA" sz="1200" dirty="0" smtClean="0"/>
              <a:t>. </a:t>
            </a:r>
            <a:r>
              <a:rPr lang="en-CA" sz="1200" dirty="0" smtClean="0"/>
              <a:t>(</a:t>
            </a:r>
            <a:r>
              <a:rPr lang="en-CA" sz="1200" dirty="0" smtClean="0"/>
              <a:t>reduce risk of human error and provide a reliable source of information to Canadians and senior officials)</a:t>
            </a:r>
            <a:endParaRPr lang="en-CA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175519" y="2208486"/>
            <a:ext cx="2786828" cy="26007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5250" indent="0">
              <a:buNone/>
            </a:pPr>
            <a:r>
              <a:rPr lang="en-CA" sz="1700" b="1" dirty="0" smtClean="0"/>
              <a:t>Strategy</a:t>
            </a:r>
            <a:endParaRPr lang="en-CA" sz="800" b="1" dirty="0"/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en-CA" sz="1200" dirty="0"/>
              <a:t>D</a:t>
            </a:r>
            <a:r>
              <a:rPr lang="en-CA" sz="1200" dirty="0" smtClean="0"/>
              <a:t>evelop </a:t>
            </a:r>
            <a:r>
              <a:rPr lang="en-CA" sz="1200" dirty="0"/>
              <a:t>and implement visual solutions such as dashboards to meet the needs of senior </a:t>
            </a:r>
            <a:r>
              <a:rPr lang="en-CA" sz="1200" dirty="0" smtClean="0"/>
              <a:t>officials</a:t>
            </a:r>
            <a:endParaRPr lang="en-CA" sz="1200" dirty="0"/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S</a:t>
            </a:r>
            <a:r>
              <a:rPr lang="en-CA" sz="1200" dirty="0" smtClean="0"/>
              <a:t>hare </a:t>
            </a:r>
            <a:r>
              <a:rPr lang="en-CA" sz="1200" dirty="0"/>
              <a:t>raw data through </a:t>
            </a:r>
            <a:r>
              <a:rPr lang="en-CA" sz="1200" dirty="0" err="1"/>
              <a:t>StatsCan</a:t>
            </a:r>
            <a:r>
              <a:rPr lang="en-CA" sz="1200" dirty="0"/>
              <a:t> and </a:t>
            </a:r>
            <a:r>
              <a:rPr lang="en-CA" sz="1200" dirty="0" err="1"/>
              <a:t>OpenGov</a:t>
            </a:r>
            <a:r>
              <a:rPr lang="en-CA" sz="1200" dirty="0"/>
              <a:t> portals for researchers and other </a:t>
            </a:r>
            <a:r>
              <a:rPr lang="en-CA" sz="1200" dirty="0" smtClean="0"/>
              <a:t>stakeholders</a:t>
            </a:r>
            <a:endParaRPr lang="en-CA" sz="1200" dirty="0"/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en-CA" sz="1200" dirty="0"/>
              <a:t>C</a:t>
            </a:r>
            <a:r>
              <a:rPr lang="en-CA" sz="1200" dirty="0" smtClean="0"/>
              <a:t>reate </a:t>
            </a:r>
            <a:r>
              <a:rPr lang="en-CA" sz="1200" dirty="0"/>
              <a:t>accessible HTML </a:t>
            </a:r>
            <a:r>
              <a:rPr lang="en-CA" sz="1200" dirty="0" smtClean="0"/>
              <a:t>pages for the public </a:t>
            </a:r>
            <a:r>
              <a:rPr lang="en-CA" sz="1200" dirty="0"/>
              <a:t>with web written context pieces that draw data from the same </a:t>
            </a:r>
            <a:r>
              <a:rPr lang="en-CA" sz="1200" dirty="0" smtClean="0"/>
              <a:t>sources</a:t>
            </a:r>
            <a:endParaRPr lang="en-CA" sz="1200" dirty="0"/>
          </a:p>
          <a:p>
            <a:pPr marL="9525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16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177" y="1003068"/>
            <a:ext cx="1851785" cy="37085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8110" y="458177"/>
            <a:ext cx="7886700" cy="977100"/>
          </a:xfrm>
        </p:spPr>
        <p:txBody>
          <a:bodyPr/>
          <a:lstStyle/>
          <a:p>
            <a:r>
              <a:rPr lang="en-CA" sz="3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COVID-19 data integration and visualization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250144" y="910017"/>
            <a:ext cx="7274321" cy="547842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lvl="1"/>
            <a:r>
              <a:rPr lang="en-CA" sz="2000" b="1" dirty="0"/>
              <a:t> Approach</a:t>
            </a:r>
          </a:p>
          <a:p>
            <a:pPr marL="457200" lvl="1"/>
            <a:endParaRPr lang="en-CA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Respond to requests </a:t>
            </a:r>
            <a:r>
              <a:rPr lang="en-CA" sz="1600" dirty="0"/>
              <a:t>from senior officials</a:t>
            </a:r>
            <a:endParaRPr lang="en-CA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Create data visualization dashboards using ArcGIS platform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Point to tabular data sources (PTs, </a:t>
            </a:r>
            <a:r>
              <a:rPr lang="en-CA" sz="1600" dirty="0" err="1" smtClean="0"/>
              <a:t>StatsCan</a:t>
            </a:r>
            <a:r>
              <a:rPr lang="en-CA" sz="1600" dirty="0" smtClean="0"/>
              <a:t> and </a:t>
            </a:r>
            <a:r>
              <a:rPr lang="en-CA" sz="1600" dirty="0" err="1" smtClean="0"/>
              <a:t>OpenGov</a:t>
            </a:r>
            <a:r>
              <a:rPr lang="en-CA" sz="1600" dirty="0" smtClean="0"/>
              <a:t> portals)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Leverage Digital </a:t>
            </a:r>
            <a:r>
              <a:rPr lang="en-CA" sz="1600" dirty="0" err="1" smtClean="0"/>
              <a:t>Comms</a:t>
            </a:r>
            <a:r>
              <a:rPr lang="en-CA" sz="1600" dirty="0" smtClean="0"/>
              <a:t> team web writers to adapt information from data specialists and write for web audience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Build accessible and mobile friendly web pages that automatically update from the same data sources as the dashboards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Collaborate with </a:t>
            </a:r>
            <a:r>
              <a:rPr lang="en-CA" sz="1600" dirty="0"/>
              <a:t>colleagues, experts, institutional and interdepartmental partners </a:t>
            </a:r>
            <a:r>
              <a:rPr lang="en-CA" sz="1600" dirty="0" smtClean="0"/>
              <a:t>(PTs, </a:t>
            </a:r>
            <a:r>
              <a:rPr lang="en-CA" sz="1600" dirty="0" err="1" smtClean="0"/>
              <a:t>NRCan</a:t>
            </a:r>
            <a:r>
              <a:rPr lang="en-CA" sz="1600" dirty="0"/>
              <a:t>, </a:t>
            </a:r>
            <a:r>
              <a:rPr lang="en-CA" sz="1600" dirty="0" err="1"/>
              <a:t>StatsCan</a:t>
            </a:r>
            <a:r>
              <a:rPr lang="en-CA" sz="1600" dirty="0"/>
              <a:t>, HC, PHAC </a:t>
            </a:r>
            <a:r>
              <a:rPr lang="en-CA" sz="1600" dirty="0" err="1"/>
              <a:t>etc</a:t>
            </a:r>
            <a:r>
              <a:rPr lang="en-CA" sz="1600" dirty="0"/>
              <a:t>)</a:t>
            </a:r>
            <a:endParaRPr lang="fr-CA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600" dirty="0" err="1" smtClean="0"/>
              <a:t>Promote</a:t>
            </a:r>
            <a:r>
              <a:rPr lang="fr-CA" sz="1600" dirty="0" smtClean="0"/>
              <a:t> </a:t>
            </a:r>
            <a:r>
              <a:rPr lang="fr-CA" sz="1600" dirty="0" err="1" smtClean="0"/>
              <a:t>with</a:t>
            </a:r>
            <a:r>
              <a:rPr lang="fr-CA" sz="1600" dirty="0" smtClean="0"/>
              <a:t> social media, </a:t>
            </a:r>
            <a:r>
              <a:rPr lang="fr-CA" sz="1600" dirty="0" err="1" smtClean="0"/>
              <a:t>depending</a:t>
            </a:r>
            <a:r>
              <a:rPr lang="fr-CA" sz="1600" dirty="0" smtClean="0"/>
              <a:t> </a:t>
            </a:r>
            <a:r>
              <a:rPr lang="fr-CA" sz="1600" dirty="0" smtClean="0"/>
              <a:t>on </a:t>
            </a:r>
            <a:r>
              <a:rPr lang="fr-CA" sz="1600" dirty="0" smtClean="0"/>
              <a:t>audience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600" dirty="0" err="1" smtClean="0"/>
              <a:t>Evaluate</a:t>
            </a:r>
            <a:r>
              <a:rPr lang="fr-CA" sz="1600" dirty="0" smtClean="0"/>
              <a:t> p</a:t>
            </a:r>
            <a:r>
              <a:rPr lang="en-CA" sz="1600" dirty="0" err="1" smtClean="0"/>
              <a:t>erformance</a:t>
            </a:r>
            <a:r>
              <a:rPr lang="en-CA" sz="1600" dirty="0" smtClean="0"/>
              <a:t> through analytics and Social Media engagement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800" b="1" dirty="0"/>
          </a:p>
          <a:p>
            <a:pPr marL="457200" lvl="1"/>
            <a:endParaRPr lang="en-CA" sz="1800" b="1" dirty="0"/>
          </a:p>
          <a:p>
            <a:pPr marL="457200" lvl="1"/>
            <a:endParaRPr lang="en-CA" sz="1800" b="1" dirty="0"/>
          </a:p>
          <a:p>
            <a:pPr marL="457200" lvl="1"/>
            <a:endParaRPr lang="en-CA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457200" lvl="1"/>
            <a:r>
              <a:rPr lang="en-CA" sz="16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338" y="1537465"/>
            <a:ext cx="1551846" cy="23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177" y="1003068"/>
            <a:ext cx="1851785" cy="37085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8110" y="458177"/>
            <a:ext cx="7886700" cy="630558"/>
          </a:xfrm>
        </p:spPr>
        <p:txBody>
          <a:bodyPr/>
          <a:lstStyle/>
          <a:p>
            <a:r>
              <a:rPr lang="en-CA" sz="3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COVID-19 data integration and visualization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250144" y="1088735"/>
            <a:ext cx="7274321" cy="524759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lvl="1"/>
            <a:r>
              <a:rPr lang="en-CA" sz="2000" b="1" dirty="0" smtClean="0"/>
              <a:t>Considerations</a:t>
            </a:r>
            <a:endParaRPr lang="en-CA" sz="2000" b="1" dirty="0"/>
          </a:p>
          <a:p>
            <a:pPr marL="457200" lvl="1"/>
            <a:endParaRPr lang="en-CA" sz="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hlinkClick r:id="rId3"/>
              </a:rPr>
              <a:t>Crisis</a:t>
            </a:r>
            <a:r>
              <a:rPr lang="fr-FR" dirty="0">
                <a:hlinkClick r:id="rId3"/>
              </a:rPr>
              <a:t> communications content design checklist</a:t>
            </a:r>
            <a:endParaRPr lang="en-C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Who </a:t>
            </a:r>
            <a:r>
              <a:rPr lang="en-CA" dirty="0"/>
              <a:t>is the audience? (</a:t>
            </a:r>
            <a:r>
              <a:rPr lang="en-CA" dirty="0" smtClean="0"/>
              <a:t>internal officials and employees, public, health professionals, researchers, media)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Ensure that senior officials are informed and able to answer questions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If </a:t>
            </a:r>
            <a:r>
              <a:rPr lang="en-CA" dirty="0"/>
              <a:t>internal do we risk being seen as withholding information from the public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If </a:t>
            </a:r>
            <a:r>
              <a:rPr lang="en-CA" dirty="0"/>
              <a:t>external do we risk data overload making it difficult for the public to understand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Can </a:t>
            </a:r>
            <a:r>
              <a:rPr lang="en-CA" dirty="0"/>
              <a:t>the data be </a:t>
            </a:r>
            <a:r>
              <a:rPr lang="en-CA" dirty="0" smtClean="0"/>
              <a:t>misinterpreted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Much of the data is collected by Provinces and Territories </a:t>
            </a:r>
            <a:r>
              <a:rPr lang="en-CA" dirty="0"/>
              <a:t>and by reporting on it is the Fed </a:t>
            </a:r>
            <a:r>
              <a:rPr lang="en-CA" dirty="0" err="1"/>
              <a:t>Gov</a:t>
            </a:r>
            <a:r>
              <a:rPr lang="en-CA" dirty="0"/>
              <a:t> overstepping - responsibilities?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PT’s </a:t>
            </a:r>
            <a:r>
              <a:rPr lang="en-CA" dirty="0"/>
              <a:t>report at different times can cause </a:t>
            </a:r>
            <a:r>
              <a:rPr lang="en-CA" dirty="0" smtClean="0"/>
              <a:t>inconsistencies </a:t>
            </a:r>
            <a:r>
              <a:rPr lang="en-CA" dirty="0"/>
              <a:t>in the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Privacy </a:t>
            </a:r>
            <a:r>
              <a:rPr lang="en-CA" dirty="0"/>
              <a:t>concerns depending on granularity of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Urgency </a:t>
            </a:r>
            <a:r>
              <a:rPr lang="en-CA" dirty="0"/>
              <a:t>to release the data (difficult to meet all accessibility and web writing requirements</a:t>
            </a:r>
            <a:r>
              <a:rPr lang="en-CA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Base release of data on advice and recommendations from senior officials,  analytics and environmental scans (what are people looking for) </a:t>
            </a:r>
            <a:endParaRPr lang="en-CA" dirty="0"/>
          </a:p>
          <a:p>
            <a:pPr marL="457200" lvl="1"/>
            <a:endParaRPr lang="en-CA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800" b="1" dirty="0"/>
          </a:p>
          <a:p>
            <a:pPr marL="457200" lvl="1"/>
            <a:endParaRPr lang="en-CA" sz="1800" dirty="0">
              <a:solidFill>
                <a:srgbClr val="FF0000"/>
              </a:solidFill>
            </a:endParaRPr>
          </a:p>
          <a:p>
            <a:pPr marL="457200" lvl="1"/>
            <a:endParaRPr lang="en-CA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457200" lvl="1"/>
            <a:r>
              <a:rPr lang="en-CA" sz="16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917" y="1435277"/>
            <a:ext cx="1432305" cy="277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177" y="1003068"/>
            <a:ext cx="1851785" cy="37085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9262" y="458177"/>
            <a:ext cx="7886700" cy="977100"/>
          </a:xfrm>
        </p:spPr>
        <p:txBody>
          <a:bodyPr/>
          <a:lstStyle/>
          <a:p>
            <a:r>
              <a:rPr lang="en-CA" sz="3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COVID-19 data integration and visualization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68803" y="786253"/>
            <a:ext cx="727432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/>
            <a:endParaRPr lang="en-CA" sz="1600" dirty="0"/>
          </a:p>
          <a:p>
            <a:pPr marL="457200" lvl="1"/>
            <a:r>
              <a:rPr lang="en-CA" sz="2000" b="1" dirty="0" smtClean="0"/>
              <a:t>Ensuring consistency across digital tools</a:t>
            </a:r>
            <a:endParaRPr lang="en-CA" sz="2000" b="1" dirty="0"/>
          </a:p>
          <a:p>
            <a:pPr marL="457200" lvl="1"/>
            <a:endParaRPr lang="en-CA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700" dirty="0" smtClean="0"/>
              <a:t>Automated updates from central data source (import PHAC data automatically every 5 minutes as opposed to manually updated twice a day</a:t>
            </a:r>
            <a:r>
              <a:rPr lang="en-CA" sz="17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700" dirty="0"/>
              <a:t>Leverage capacity of Service Canada’s MWS system (AEM) which is built to support high volumes of incoming </a:t>
            </a:r>
            <a:r>
              <a:rPr lang="en-CA" sz="1700" dirty="0" smtClean="0"/>
              <a:t>information</a:t>
            </a:r>
            <a:endParaRPr lang="en-CA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700" dirty="0" smtClean="0"/>
              <a:t> </a:t>
            </a:r>
            <a:endParaRPr lang="en-CA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700" dirty="0" smtClean="0"/>
              <a:t>Linking to authoritative sources (Provincial and territorial information,  Stats Can, PHAC)</a:t>
            </a:r>
            <a:endParaRPr lang="en-CA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457200" lvl="1"/>
            <a:r>
              <a:rPr lang="en-CA" sz="18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518" y="1520912"/>
            <a:ext cx="1489103" cy="267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8110" y="458177"/>
            <a:ext cx="7886700" cy="977100"/>
          </a:xfrm>
        </p:spPr>
        <p:txBody>
          <a:bodyPr/>
          <a:lstStyle/>
          <a:p>
            <a:r>
              <a:rPr lang="en-CA" sz="3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COVID-19 data integration and visualization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250143" y="1142919"/>
            <a:ext cx="4563352" cy="52014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lvl="1"/>
            <a:r>
              <a:rPr lang="en-CA" sz="2000" b="1" dirty="0" smtClean="0"/>
              <a:t>Impact</a:t>
            </a:r>
          </a:p>
          <a:p>
            <a:pPr marL="457200" lvl="1"/>
            <a:endParaRPr lang="en-CA" sz="18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Consistent data across </a:t>
            </a:r>
            <a:r>
              <a:rPr lang="en-CA" sz="1600" dirty="0" err="1" smtClean="0"/>
              <a:t>GoC</a:t>
            </a:r>
            <a:r>
              <a:rPr lang="en-CA" sz="1600" dirty="0" smtClean="0"/>
              <a:t> </a:t>
            </a:r>
            <a:r>
              <a:rPr lang="en-CA" sz="1600" dirty="0" smtClean="0"/>
              <a:t>platforms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An informed </a:t>
            </a:r>
            <a:r>
              <a:rPr lang="en-CA" sz="1600" dirty="0" smtClean="0"/>
              <a:t>public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Tools available to help decision </a:t>
            </a:r>
            <a:r>
              <a:rPr lang="en-CA" sz="1600" dirty="0" smtClean="0"/>
              <a:t>makers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Release of more data to meet senior official, stakeholder and public </a:t>
            </a:r>
            <a:r>
              <a:rPr lang="en-CA" sz="1600" dirty="0" smtClean="0"/>
              <a:t>demand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Data available to stakeholders in format that best meets their needs</a:t>
            </a:r>
            <a:br>
              <a:rPr lang="en-CA" sz="1600" dirty="0" smtClean="0"/>
            </a:br>
            <a:endParaRPr lang="en-CA" sz="1600" dirty="0" smtClean="0"/>
          </a:p>
          <a:p>
            <a:pPr marL="457200" lvl="1"/>
            <a:endParaRPr lang="en-CA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800" b="1" dirty="0"/>
          </a:p>
          <a:p>
            <a:pPr marL="457200" lvl="1"/>
            <a:endParaRPr lang="en-CA" sz="1800" dirty="0">
              <a:solidFill>
                <a:srgbClr val="FF0000"/>
              </a:solidFill>
            </a:endParaRPr>
          </a:p>
          <a:p>
            <a:pPr marL="457200" lvl="1"/>
            <a:endParaRPr lang="en-CA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457200" lvl="1"/>
            <a:r>
              <a:rPr lang="en-CA" sz="1600" dirty="0"/>
              <a:t> </a:t>
            </a:r>
          </a:p>
        </p:txBody>
      </p:sp>
      <p:pic>
        <p:nvPicPr>
          <p:cNvPr id="1026" name="Pictur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58" y="1522773"/>
            <a:ext cx="43910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41361" y="1142919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1">
              <a:lnSpc>
                <a:spcPct val="105000"/>
              </a:lnSpc>
            </a:pPr>
            <a:r>
              <a:rPr lang="en-CA" sz="1000" u="sng" dirty="0"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Epidemiological and economic research data</a:t>
            </a:r>
            <a:r>
              <a:rPr lang="en-CA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: we’ve received </a:t>
            </a:r>
            <a:r>
              <a:rPr lang="en-CA" sz="1000" b="1" dirty="0">
                <a:latin typeface="Calibri" panose="020F0502020204030204" pitchFamily="34" charset="0"/>
                <a:ea typeface="Times New Roman" panose="02020603050405020304" pitchFamily="18" charset="0"/>
              </a:rPr>
              <a:t>32K visits </a:t>
            </a:r>
            <a:r>
              <a:rPr lang="en-CA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last week, for a total of </a:t>
            </a:r>
            <a:r>
              <a:rPr lang="en-CA" sz="1000" b="1" dirty="0">
                <a:latin typeface="Calibri" panose="020F0502020204030204" pitchFamily="34" charset="0"/>
                <a:ea typeface="Times New Roman" panose="02020603050405020304" pitchFamily="18" charset="0"/>
              </a:rPr>
              <a:t>152K visits</a:t>
            </a:r>
            <a:r>
              <a:rPr lang="en-CA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since launch.</a:t>
            </a:r>
            <a:endParaRPr lang="en-CA" sz="1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68" y="3153319"/>
            <a:ext cx="4178174" cy="16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21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6601" y="469997"/>
            <a:ext cx="5636278" cy="977100"/>
          </a:xfrm>
        </p:spPr>
        <p:txBody>
          <a:bodyPr/>
          <a:lstStyle/>
          <a:p>
            <a:r>
              <a:rPr lang="en-CA" sz="3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Key Takeaways </a:t>
            </a:r>
          </a:p>
        </p:txBody>
      </p:sp>
      <p:sp>
        <p:nvSpPr>
          <p:cNvPr id="8" name="Rectangle 7"/>
          <p:cNvSpPr/>
          <p:nvPr/>
        </p:nvSpPr>
        <p:spPr>
          <a:xfrm>
            <a:off x="-250144" y="767798"/>
            <a:ext cx="72743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/>
            <a:endParaRPr lang="en-CA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2000" b="1" dirty="0"/>
          </a:p>
          <a:p>
            <a:pPr marL="457200" lvl="1"/>
            <a:endParaRPr lang="en-CA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457200" lvl="1"/>
            <a:r>
              <a:rPr lang="en-CA" sz="18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5612" y="1149295"/>
            <a:ext cx="6087266" cy="22467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This solution is </a:t>
            </a:r>
            <a:r>
              <a:rPr lang="en-CA" sz="2000" b="1" dirty="0"/>
              <a:t>repeatable</a:t>
            </a:r>
            <a:r>
              <a:rPr lang="en-CA" sz="2000" dirty="0"/>
              <a:t> and can be leveraged for future similar needs for other </a:t>
            </a:r>
            <a:r>
              <a:rPr lang="en-CA" sz="2000" dirty="0" smtClean="0"/>
              <a:t>departments</a:t>
            </a: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The </a:t>
            </a:r>
            <a:r>
              <a:rPr lang="en-CA" sz="2000" b="1" dirty="0"/>
              <a:t>collaborative nature</a:t>
            </a:r>
            <a:r>
              <a:rPr lang="en-CA" sz="2000" dirty="0"/>
              <a:t> of the approach </a:t>
            </a:r>
            <a:r>
              <a:rPr lang="en-CA" sz="2000" dirty="0" smtClean="0"/>
              <a:t>allows </a:t>
            </a:r>
            <a:r>
              <a:rPr lang="en-CA" sz="2000" dirty="0"/>
              <a:t>for </a:t>
            </a:r>
            <a:r>
              <a:rPr lang="en-CA" sz="2000" dirty="0" smtClean="0"/>
              <a:t>data to </a:t>
            </a:r>
            <a:r>
              <a:rPr lang="en-CA" sz="2000" dirty="0"/>
              <a:t>be </a:t>
            </a:r>
            <a:r>
              <a:rPr lang="en-CA" sz="2000" dirty="0" smtClean="0"/>
              <a:t>delivered in a timely manner and ensure that it meets the needs of all Canadians and </a:t>
            </a:r>
            <a:r>
              <a:rPr lang="en-CA" sz="2000" dirty="0" smtClean="0"/>
              <a:t>stakeholders</a:t>
            </a:r>
            <a:endParaRPr lang="en-CA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040" y="1112649"/>
            <a:ext cx="1851785" cy="3708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113" y="1544858"/>
            <a:ext cx="1475639" cy="273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8650" y="973016"/>
            <a:ext cx="7886700" cy="3914520"/>
          </a:xfrm>
        </p:spPr>
        <p:txBody>
          <a:bodyPr/>
          <a:lstStyle/>
          <a:p>
            <a:r>
              <a:rPr lang="fr-FR" sz="1200" dirty="0" err="1" smtClean="0">
                <a:hlinkClick r:id="rId2"/>
              </a:rPr>
              <a:t>Crisis</a:t>
            </a:r>
            <a:r>
              <a:rPr lang="fr-FR" sz="1200" dirty="0" smtClean="0">
                <a:hlinkClick r:id="rId2"/>
              </a:rPr>
              <a:t> </a:t>
            </a:r>
            <a:r>
              <a:rPr lang="fr-FR" sz="1200" dirty="0">
                <a:hlinkClick r:id="rId2"/>
              </a:rPr>
              <a:t>communications content design </a:t>
            </a:r>
            <a:r>
              <a:rPr lang="fr-FR" sz="1200" dirty="0" smtClean="0">
                <a:hlinkClick r:id="rId2"/>
              </a:rPr>
              <a:t>checklist</a:t>
            </a:r>
            <a:endParaRPr lang="en-CA" sz="100" b="1" dirty="0" smtClean="0"/>
          </a:p>
          <a:p>
            <a:pPr marL="95250" indent="0">
              <a:buNone/>
            </a:pPr>
            <a:r>
              <a:rPr lang="en-CA" sz="1200" b="1" dirty="0" smtClean="0"/>
              <a:t>Topic </a:t>
            </a:r>
            <a:r>
              <a:rPr lang="en-CA" sz="1200" b="1" dirty="0"/>
              <a:t>list page with collection: </a:t>
            </a:r>
          </a:p>
          <a:p>
            <a:r>
              <a:rPr lang="en-CA" sz="1200" dirty="0">
                <a:hlinkClick r:id="rId3"/>
              </a:rPr>
              <a:t>Epidemiological and economic research data</a:t>
            </a:r>
            <a:r>
              <a:rPr lang="en-CA" sz="1200" dirty="0"/>
              <a:t> </a:t>
            </a:r>
            <a:endParaRPr lang="en-CA" sz="1200" dirty="0" smtClean="0"/>
          </a:p>
          <a:p>
            <a:r>
              <a:rPr lang="en-CA" sz="1200" dirty="0">
                <a:hlinkClick r:id="rId4"/>
              </a:rPr>
              <a:t>Visual data gallery</a:t>
            </a:r>
            <a:endParaRPr lang="fr-FR" sz="1200" b="1" dirty="0">
              <a:hlinkClick r:id="rId2"/>
            </a:endParaRPr>
          </a:p>
          <a:p>
            <a:pPr lvl="1"/>
            <a:r>
              <a:rPr lang="en-CA" sz="900" dirty="0" smtClean="0"/>
              <a:t>Interactive </a:t>
            </a:r>
            <a:r>
              <a:rPr lang="en-CA" sz="900" dirty="0"/>
              <a:t>data visualization of COVID-19 in Canada</a:t>
            </a:r>
          </a:p>
          <a:p>
            <a:pPr lvl="1"/>
            <a:r>
              <a:rPr lang="en-CA" sz="900" dirty="0"/>
              <a:t>Interactive data visualization of COVID-19 in the world</a:t>
            </a:r>
          </a:p>
          <a:p>
            <a:pPr lvl="1"/>
            <a:r>
              <a:rPr lang="en-CA" sz="900" dirty="0"/>
              <a:t>Situational Awareness Dashboard</a:t>
            </a:r>
          </a:p>
          <a:p>
            <a:pPr lvl="1"/>
            <a:r>
              <a:rPr lang="en-CA" sz="900" dirty="0"/>
              <a:t>Epidemic curve</a:t>
            </a:r>
          </a:p>
          <a:p>
            <a:pPr lvl="1"/>
            <a:r>
              <a:rPr lang="en-CA" sz="900" dirty="0"/>
              <a:t>Demographics</a:t>
            </a:r>
          </a:p>
          <a:p>
            <a:pPr lvl="1"/>
            <a:r>
              <a:rPr lang="en-CA" sz="900" dirty="0"/>
              <a:t>Canadian Economic Dashboard</a:t>
            </a:r>
          </a:p>
          <a:p>
            <a:pPr lvl="1"/>
            <a:r>
              <a:rPr lang="en-CA" sz="900" dirty="0"/>
              <a:t>Data and modelling</a:t>
            </a:r>
          </a:p>
          <a:p>
            <a:pPr marL="95250" indent="0">
              <a:buNone/>
            </a:pPr>
            <a:r>
              <a:rPr lang="en-CA" sz="1200" b="1" dirty="0"/>
              <a:t>To come: </a:t>
            </a:r>
          </a:p>
          <a:p>
            <a:r>
              <a:rPr lang="en-CA" sz="1200" dirty="0"/>
              <a:t>Second version of the Situational Awareness Dashboard </a:t>
            </a:r>
          </a:p>
          <a:p>
            <a:r>
              <a:rPr lang="en-CA" sz="1200" dirty="0"/>
              <a:t>Vulnerability Dashboard</a:t>
            </a:r>
          </a:p>
          <a:p>
            <a:r>
              <a:rPr lang="en-CA" sz="1200" dirty="0"/>
              <a:t>Disease outcome and government response dashboard</a:t>
            </a:r>
          </a:p>
          <a:p>
            <a:pPr marL="95250" indent="0">
              <a:buNone/>
            </a:pPr>
            <a:r>
              <a:rPr lang="en-CA" sz="1200" b="1" dirty="0"/>
              <a:t>On Hold:</a:t>
            </a:r>
          </a:p>
          <a:p>
            <a:r>
              <a:rPr lang="en-CA" sz="1200" dirty="0"/>
              <a:t>Mobility trend Dashboard</a:t>
            </a:r>
          </a:p>
          <a:p>
            <a:endParaRPr lang="en-CA" u="sng" dirty="0"/>
          </a:p>
          <a:p>
            <a:endParaRPr lang="fr-FR" u="sng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11561"/>
            <a:ext cx="7886700" cy="488550"/>
          </a:xfrm>
        </p:spPr>
        <p:txBody>
          <a:bodyPr/>
          <a:lstStyle/>
          <a:p>
            <a:r>
              <a:rPr lang="fr-CA" sz="3000" b="1" dirty="0" err="1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Related</a:t>
            </a:r>
            <a:r>
              <a:rPr lang="fr-CA" sz="3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 content and </a:t>
            </a:r>
            <a:r>
              <a:rPr lang="fr-CA" sz="3000" b="1" dirty="0" err="1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tools</a:t>
            </a:r>
            <a:endParaRPr lang="en-CA" sz="3000" b="1" dirty="0">
              <a:solidFill>
                <a:srgbClr val="4D5625"/>
              </a:solidFill>
              <a:latin typeface="Arial Narrow"/>
              <a:ea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43209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5f034e0831354227a0175f96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5834</TotalTime>
  <Words>858</Words>
  <Application>Microsoft Office PowerPoint</Application>
  <PresentationFormat>On-screen Show (16:9)</PresentationFormat>
  <Paragraphs>139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 Narrow</vt:lpstr>
      <vt:lpstr>Calibri</vt:lpstr>
      <vt:lpstr>Arial</vt:lpstr>
      <vt:lpstr>Times New Roman</vt:lpstr>
      <vt:lpstr>Office Theme</vt:lpstr>
      <vt:lpstr>COVID-19 data integration and visualization</vt:lpstr>
      <vt:lpstr>COVID-19 data integration and visualization</vt:lpstr>
      <vt:lpstr>COVID-19 data integration and visualization</vt:lpstr>
      <vt:lpstr>COVID-19 data integration and visualization</vt:lpstr>
      <vt:lpstr>COVID-19 data integration and visualization</vt:lpstr>
      <vt:lpstr>COVID-19 data integration and visualization</vt:lpstr>
      <vt:lpstr>Key Takeaways </vt:lpstr>
      <vt:lpstr>Related content and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COVID-19  FOR CANADA.CA</dc:title>
  <dc:creator>Charbonneau, Michèle-Renée</dc:creator>
  <cp:lastModifiedBy>Robert Wiebe</cp:lastModifiedBy>
  <cp:revision>237</cp:revision>
  <dcterms:modified xsi:type="dcterms:W3CDTF">2020-07-07T14:26:06Z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e9c6679a-72ad-4f82-a143-64e68d6ac0d2</vt:lpwstr>
  </property>
  <property fmtid="{D5CDD505-2E9C-101B-9397-08002B2CF9AE}" pid="3" name="SECCLASS">
    <vt:lpwstr>CLASSU</vt:lpwstr>
  </property>
  <property fmtid="{D5CDD505-2E9C-101B-9397-08002B2CF9AE}" pid="4" name="TBSSCTCLASSIFICATION">
    <vt:lpwstr>UNCLASSIFIED</vt:lpwstr>
  </property>
  <property fmtid="{D5CDD505-2E9C-101B-9397-08002B2CF9AE}" pid="5" name="TBSSCTVISUALMARKINGNO">
    <vt:lpwstr>NO</vt:lpwstr>
  </property>
  <property fmtid="{D5CDD505-2E9C-101B-9397-08002B2CF9AE}" pid="6" name="MSIP_Label_dd4203d7-225b-41a9-8c54-a31e0ceca5df_Enabled">
    <vt:lpwstr>True</vt:lpwstr>
  </property>
  <property fmtid="{D5CDD505-2E9C-101B-9397-08002B2CF9AE}" pid="7" name="MSIP_Label_dd4203d7-225b-41a9-8c54-a31e0ceca5df_SiteId">
    <vt:lpwstr>6397df10-4595-4047-9c4f-03311282152b</vt:lpwstr>
  </property>
  <property fmtid="{D5CDD505-2E9C-101B-9397-08002B2CF9AE}" pid="8" name="MSIP_Label_dd4203d7-225b-41a9-8c54-a31e0ceca5df_Owner">
    <vt:lpwstr>AMERRITT@tbs-sct.gc.ca</vt:lpwstr>
  </property>
  <property fmtid="{D5CDD505-2E9C-101B-9397-08002B2CF9AE}" pid="9" name="MSIP_Label_dd4203d7-225b-41a9-8c54-a31e0ceca5df_SetDate">
    <vt:lpwstr>2020-03-02T21:09:02.0880008Z</vt:lpwstr>
  </property>
  <property fmtid="{D5CDD505-2E9C-101B-9397-08002B2CF9AE}" pid="10" name="MSIP_Label_dd4203d7-225b-41a9-8c54-a31e0ceca5df_Name">
    <vt:lpwstr>NO MARKING VISIBLE</vt:lpwstr>
  </property>
  <property fmtid="{D5CDD505-2E9C-101B-9397-08002B2CF9AE}" pid="11" name="MSIP_Label_dd4203d7-225b-41a9-8c54-a31e0ceca5df_Application">
    <vt:lpwstr>Microsoft Azure Information Protection</vt:lpwstr>
  </property>
  <property fmtid="{D5CDD505-2E9C-101B-9397-08002B2CF9AE}" pid="12" name="MSIP_Label_dd4203d7-225b-41a9-8c54-a31e0ceca5df_ActionId">
    <vt:lpwstr>3a1aff56-93bc-46ca-937a-37e8f0eb2b56</vt:lpwstr>
  </property>
  <property fmtid="{D5CDD505-2E9C-101B-9397-08002B2CF9AE}" pid="13" name="MSIP_Label_dd4203d7-225b-41a9-8c54-a31e0ceca5df_Extended_MSFT_Method">
    <vt:lpwstr>Automatic</vt:lpwstr>
  </property>
  <property fmtid="{D5CDD505-2E9C-101B-9397-08002B2CF9AE}" pid="14" name="MSIP_Label_3515d617-256d-4284-aedb-1064be1c4b48_Enabled">
    <vt:lpwstr>True</vt:lpwstr>
  </property>
  <property fmtid="{D5CDD505-2E9C-101B-9397-08002B2CF9AE}" pid="15" name="MSIP_Label_3515d617-256d-4284-aedb-1064be1c4b48_SiteId">
    <vt:lpwstr>6397df10-4595-4047-9c4f-03311282152b</vt:lpwstr>
  </property>
  <property fmtid="{D5CDD505-2E9C-101B-9397-08002B2CF9AE}" pid="16" name="MSIP_Label_3515d617-256d-4284-aedb-1064be1c4b48_Owner">
    <vt:lpwstr>AMERRITT@tbs-sct.gc.ca</vt:lpwstr>
  </property>
  <property fmtid="{D5CDD505-2E9C-101B-9397-08002B2CF9AE}" pid="17" name="MSIP_Label_3515d617-256d-4284-aedb-1064be1c4b48_SetDate">
    <vt:lpwstr>2020-03-02T21:09:02.0880008Z</vt:lpwstr>
  </property>
  <property fmtid="{D5CDD505-2E9C-101B-9397-08002B2CF9AE}" pid="18" name="MSIP_Label_3515d617-256d-4284-aedb-1064be1c4b48_Name">
    <vt:lpwstr>UNCLASSIFIED</vt:lpwstr>
  </property>
  <property fmtid="{D5CDD505-2E9C-101B-9397-08002B2CF9AE}" pid="19" name="MSIP_Label_3515d617-256d-4284-aedb-1064be1c4b48_Application">
    <vt:lpwstr>Microsoft Azure Information Protection</vt:lpwstr>
  </property>
  <property fmtid="{D5CDD505-2E9C-101B-9397-08002B2CF9AE}" pid="20" name="MSIP_Label_3515d617-256d-4284-aedb-1064be1c4b48_ActionId">
    <vt:lpwstr>3a1aff56-93bc-46ca-937a-37e8f0eb2b56</vt:lpwstr>
  </property>
  <property fmtid="{D5CDD505-2E9C-101B-9397-08002B2CF9AE}" pid="21" name="MSIP_Label_3515d617-256d-4284-aedb-1064be1c4b48_Parent">
    <vt:lpwstr>dd4203d7-225b-41a9-8c54-a31e0ceca5df</vt:lpwstr>
  </property>
  <property fmtid="{D5CDD505-2E9C-101B-9397-08002B2CF9AE}" pid="22" name="MSIP_Label_3515d617-256d-4284-aedb-1064be1c4b48_Extended_MSFT_Method">
    <vt:lpwstr>Automatic</vt:lpwstr>
  </property>
  <property fmtid="{D5CDD505-2E9C-101B-9397-08002B2CF9AE}" pid="23" name="Sensitivity">
    <vt:lpwstr>NO MARKING VISIBLE UNCLASSIFIED</vt:lpwstr>
  </property>
</Properties>
</file>