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6" r:id="rId2"/>
    <p:sldId id="796" r:id="rId3"/>
    <p:sldId id="800" r:id="rId4"/>
    <p:sldId id="798" r:id="rId5"/>
    <p:sldId id="805" r:id="rId6"/>
    <p:sldId id="807" r:id="rId7"/>
    <p:sldId id="799" r:id="rId8"/>
    <p:sldId id="812" r:id="rId9"/>
    <p:sldId id="806" r:id="rId10"/>
    <p:sldId id="813" r:id="rId11"/>
    <p:sldId id="816" r:id="rId12"/>
    <p:sldId id="817" r:id="rId13"/>
    <p:sldId id="810" r:id="rId14"/>
    <p:sldId id="808" r:id="rId15"/>
    <p:sldId id="8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19FE14-8DF7-6106-1976-F48D74961776}" name="Sebastien Nadeau" initials="SN" userId="S::sebastien.nadeau@pc.gc.ca::41ac76bc-84da-420e-848f-5afdf98fc064" providerId="AD"/>
  <p188:author id="{2EE61341-DF4C-24CD-A60F-F8A546780CFF}" name="Maude Provencal" initials="MP" userId="S::maude.provencal@pc.gc.ca::4f4857cf-2ae6-4d91-b7e3-561ad8e275bf" providerId="AD"/>
  <p188:author id="{5BC25088-4998-43FF-E6C1-69C807AD8852}" name="Michael Beaudet" initials="MB" userId="S::michael.beaudet@pc.gc.ca::3abf2a35-d4d6-43cf-8d2a-cf9d5f4a82ee" providerId="AD"/>
  <p188:author id="{A87E21C0-BD5F-8CE2-CA0D-F6117B7AB33C}" name="Michael St-Denis" initials="MSD" userId="S::michael.st-denis@pc.gc.ca::d097397f-5341-4385-adaf-c813e3be8a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000"/>
    <a:srgbClr val="FFBC37"/>
    <a:srgbClr val="66CCFF"/>
    <a:srgbClr val="632D09"/>
    <a:srgbClr val="FF99CC"/>
    <a:srgbClr val="F5C9FF"/>
    <a:srgbClr val="EDA3FF"/>
    <a:srgbClr val="FFC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90327" autoAdjust="0"/>
  </p:normalViewPr>
  <p:slideViewPr>
    <p:cSldViewPr snapToGrid="0">
      <p:cViewPr varScale="1">
        <p:scale>
          <a:sx n="74" d="100"/>
          <a:sy n="74" d="100"/>
        </p:scale>
        <p:origin x="1046" y="67"/>
      </p:cViewPr>
      <p:guideLst/>
    </p:cSldViewPr>
  </p:slideViewPr>
  <p:outlineViewPr>
    <p:cViewPr>
      <p:scale>
        <a:sx n="33" d="100"/>
        <a:sy n="33" d="100"/>
      </p:scale>
      <p:origin x="0" y="-29942"/>
    </p:cViewPr>
  </p:outlineViewPr>
  <p:notesTextViewPr>
    <p:cViewPr>
      <p:scale>
        <a:sx n="1" d="1"/>
        <a:sy n="1" d="1"/>
      </p:scale>
      <p:origin x="0" y="0"/>
    </p:cViewPr>
  </p:notesTextViewPr>
  <p:sorterViewPr>
    <p:cViewPr>
      <p:scale>
        <a:sx n="100" d="100"/>
        <a:sy n="100" d="100"/>
      </p:scale>
      <p:origin x="0" y="-606"/>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6180F-842E-4776-A05C-3DF39B60FF50}" type="datetimeFigureOut">
              <a:rPr lang="en-CA" smtClean="0"/>
              <a:t>2024-01-24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1C985-109F-4B08-B342-1DFC612595A7}" type="slidenum">
              <a:rPr lang="en-CA" smtClean="0"/>
              <a:t>‹#›</a:t>
            </a:fld>
            <a:endParaRPr lang="en-CA"/>
          </a:p>
        </p:txBody>
      </p:sp>
    </p:spTree>
    <p:extLst>
      <p:ext uri="{BB962C8B-B14F-4D97-AF65-F5344CB8AC3E}">
        <p14:creationId xmlns:p14="http://schemas.microsoft.com/office/powerpoint/2010/main" val="364095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978A70-033B-440B-A874-F6A3F03CAC87}" type="slidenum">
              <a:rPr lang="fr-CA" smtClean="0"/>
              <a:t>1</a:t>
            </a:fld>
            <a:endParaRPr lang="fr-CA"/>
          </a:p>
        </p:txBody>
      </p:sp>
    </p:spTree>
    <p:extLst>
      <p:ext uri="{BB962C8B-B14F-4D97-AF65-F5344CB8AC3E}">
        <p14:creationId xmlns:p14="http://schemas.microsoft.com/office/powerpoint/2010/main" val="323512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10</a:t>
            </a:fld>
            <a:endParaRPr lang="en-CA"/>
          </a:p>
        </p:txBody>
      </p:sp>
    </p:spTree>
    <p:extLst>
      <p:ext uri="{BB962C8B-B14F-4D97-AF65-F5344CB8AC3E}">
        <p14:creationId xmlns:p14="http://schemas.microsoft.com/office/powerpoint/2010/main" val="1575066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11</a:t>
            </a:fld>
            <a:endParaRPr lang="en-CA"/>
          </a:p>
        </p:txBody>
      </p:sp>
    </p:spTree>
    <p:extLst>
      <p:ext uri="{BB962C8B-B14F-4D97-AF65-F5344CB8AC3E}">
        <p14:creationId xmlns:p14="http://schemas.microsoft.com/office/powerpoint/2010/main" val="126925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12</a:t>
            </a:fld>
            <a:endParaRPr lang="en-CA"/>
          </a:p>
        </p:txBody>
      </p:sp>
    </p:spTree>
    <p:extLst>
      <p:ext uri="{BB962C8B-B14F-4D97-AF65-F5344CB8AC3E}">
        <p14:creationId xmlns:p14="http://schemas.microsoft.com/office/powerpoint/2010/main" val="3620005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13</a:t>
            </a:fld>
            <a:endParaRPr lang="en-CA"/>
          </a:p>
        </p:txBody>
      </p:sp>
    </p:spTree>
    <p:extLst>
      <p:ext uri="{BB962C8B-B14F-4D97-AF65-F5344CB8AC3E}">
        <p14:creationId xmlns:p14="http://schemas.microsoft.com/office/powerpoint/2010/main" val="419140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14</a:t>
            </a:fld>
            <a:endParaRPr lang="en-CA"/>
          </a:p>
        </p:txBody>
      </p:sp>
    </p:spTree>
    <p:extLst>
      <p:ext uri="{BB962C8B-B14F-4D97-AF65-F5344CB8AC3E}">
        <p14:creationId xmlns:p14="http://schemas.microsoft.com/office/powerpoint/2010/main" val="1225808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978A70-033B-440B-A874-F6A3F03CAC87}" type="slidenum">
              <a:rPr lang="fr-CA" smtClean="0"/>
              <a:t>15</a:t>
            </a:fld>
            <a:endParaRPr lang="fr-CA"/>
          </a:p>
        </p:txBody>
      </p:sp>
    </p:spTree>
    <p:extLst>
      <p:ext uri="{BB962C8B-B14F-4D97-AF65-F5344CB8AC3E}">
        <p14:creationId xmlns:p14="http://schemas.microsoft.com/office/powerpoint/2010/main" val="370954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2</a:t>
            </a:fld>
            <a:endParaRPr lang="en-CA"/>
          </a:p>
        </p:txBody>
      </p:sp>
    </p:spTree>
    <p:extLst>
      <p:ext uri="{BB962C8B-B14F-4D97-AF65-F5344CB8AC3E}">
        <p14:creationId xmlns:p14="http://schemas.microsoft.com/office/powerpoint/2010/main" val="384380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3</a:t>
            </a:fld>
            <a:endParaRPr lang="en-CA"/>
          </a:p>
        </p:txBody>
      </p:sp>
    </p:spTree>
    <p:extLst>
      <p:ext uri="{BB962C8B-B14F-4D97-AF65-F5344CB8AC3E}">
        <p14:creationId xmlns:p14="http://schemas.microsoft.com/office/powerpoint/2010/main" val="1193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4</a:t>
            </a:fld>
            <a:endParaRPr lang="en-CA"/>
          </a:p>
        </p:txBody>
      </p:sp>
    </p:spTree>
    <p:extLst>
      <p:ext uri="{BB962C8B-B14F-4D97-AF65-F5344CB8AC3E}">
        <p14:creationId xmlns:p14="http://schemas.microsoft.com/office/powerpoint/2010/main" val="399838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5</a:t>
            </a:fld>
            <a:endParaRPr lang="en-CA"/>
          </a:p>
        </p:txBody>
      </p:sp>
    </p:spTree>
    <p:extLst>
      <p:ext uri="{BB962C8B-B14F-4D97-AF65-F5344CB8AC3E}">
        <p14:creationId xmlns:p14="http://schemas.microsoft.com/office/powerpoint/2010/main" val="264535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6</a:t>
            </a:fld>
            <a:endParaRPr lang="en-CA"/>
          </a:p>
        </p:txBody>
      </p:sp>
    </p:spTree>
    <p:extLst>
      <p:ext uri="{BB962C8B-B14F-4D97-AF65-F5344CB8AC3E}">
        <p14:creationId xmlns:p14="http://schemas.microsoft.com/office/powerpoint/2010/main" val="806314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2013: launch of new (current) reservation service</a:t>
            </a:r>
          </a:p>
          <a:p>
            <a:r>
              <a:rPr lang="en-US" dirty="0"/>
              <a:t>2017: Canada150</a:t>
            </a:r>
          </a:p>
          <a:p>
            <a:r>
              <a:rPr lang="en-US" dirty="0"/>
              <a:t>2018: Addition of parking space reservations</a:t>
            </a:r>
          </a:p>
          <a:p>
            <a:r>
              <a:rPr lang="en-US" dirty="0"/>
              <a:t>2019: Whistlers campground (700+ campsites) closed for 2 years, 10% of all reservations</a:t>
            </a:r>
          </a:p>
          <a:p>
            <a:r>
              <a:rPr lang="en-US" dirty="0"/>
              <a:t>2020: COVID-19 closures, travel restrictions</a:t>
            </a:r>
          </a:p>
          <a:p>
            <a:r>
              <a:rPr lang="en-US" dirty="0"/>
              <a:t>2021: Addition of shuttle seat reservations</a:t>
            </a:r>
          </a:p>
        </p:txBody>
      </p:sp>
      <p:sp>
        <p:nvSpPr>
          <p:cNvPr id="4" name="Slide Number Placeholder 3"/>
          <p:cNvSpPr>
            <a:spLocks noGrp="1"/>
          </p:cNvSpPr>
          <p:nvPr>
            <p:ph type="sldNum" sz="quarter" idx="5"/>
          </p:nvPr>
        </p:nvSpPr>
        <p:spPr/>
        <p:txBody>
          <a:bodyPr/>
          <a:lstStyle/>
          <a:p>
            <a:fld id="{8C2543FF-701B-48A9-8C50-7E49956A4BDA}" type="slidenum">
              <a:rPr lang="en-CA" smtClean="0"/>
              <a:t>7</a:t>
            </a:fld>
            <a:endParaRPr lang="en-CA"/>
          </a:p>
        </p:txBody>
      </p:sp>
    </p:spTree>
    <p:extLst>
      <p:ext uri="{BB962C8B-B14F-4D97-AF65-F5344CB8AC3E}">
        <p14:creationId xmlns:p14="http://schemas.microsoft.com/office/powerpoint/2010/main" val="178055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8</a:t>
            </a:fld>
            <a:endParaRPr lang="en-CA"/>
          </a:p>
        </p:txBody>
      </p:sp>
    </p:spTree>
    <p:extLst>
      <p:ext uri="{BB962C8B-B14F-4D97-AF65-F5344CB8AC3E}">
        <p14:creationId xmlns:p14="http://schemas.microsoft.com/office/powerpoint/2010/main" val="60939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543FF-701B-48A9-8C50-7E49956A4BDA}" type="slidenum">
              <a:rPr lang="en-CA" smtClean="0"/>
              <a:t>9</a:t>
            </a:fld>
            <a:endParaRPr lang="en-CA"/>
          </a:p>
        </p:txBody>
      </p:sp>
    </p:spTree>
    <p:extLst>
      <p:ext uri="{BB962C8B-B14F-4D97-AF65-F5344CB8AC3E}">
        <p14:creationId xmlns:p14="http://schemas.microsoft.com/office/powerpoint/2010/main" val="3340314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0CD6-984E-1A08-0925-68E12CB0C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CA0AF8A-303A-25A0-D55D-5BF81CFDF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F694ECD-FC83-71CB-D420-7E507617D0D3}"/>
              </a:ext>
            </a:extLst>
          </p:cNvPr>
          <p:cNvSpPr>
            <a:spLocks noGrp="1"/>
          </p:cNvSpPr>
          <p:nvPr>
            <p:ph type="dt" sz="half" idx="10"/>
          </p:nvPr>
        </p:nvSpPr>
        <p:spPr/>
        <p:txBody>
          <a:bodyPr/>
          <a:lstStyle/>
          <a:p>
            <a:fld id="{8FCE37A8-B294-4C63-A8F8-207BDC252689}" type="datetimeFigureOut">
              <a:rPr lang="en-CA" smtClean="0"/>
              <a:t>2024-01-24</a:t>
            </a:fld>
            <a:endParaRPr lang="en-CA"/>
          </a:p>
        </p:txBody>
      </p:sp>
      <p:sp>
        <p:nvSpPr>
          <p:cNvPr id="5" name="Footer Placeholder 4">
            <a:extLst>
              <a:ext uri="{FF2B5EF4-FFF2-40B4-BE49-F238E27FC236}">
                <a16:creationId xmlns:a16="http://schemas.microsoft.com/office/drawing/2014/main" id="{298A1532-D48A-FB06-06EE-1EA76636CF2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A598631-C5AE-EE0C-F234-5C2AF9D07AE5}"/>
              </a:ext>
            </a:extLst>
          </p:cNvPr>
          <p:cNvSpPr>
            <a:spLocks noGrp="1"/>
          </p:cNvSpPr>
          <p:nvPr>
            <p:ph type="sldNum" sz="quarter" idx="12"/>
          </p:nvPr>
        </p:nvSpPr>
        <p:spPr/>
        <p:txBody>
          <a:bodyPr/>
          <a:lstStyle/>
          <a:p>
            <a:fld id="{A9C375ED-AB9C-4D29-8A94-5AEC98F17E90}" type="slidenum">
              <a:rPr lang="en-CA" smtClean="0"/>
              <a:t>‹#›</a:t>
            </a:fld>
            <a:endParaRPr lang="en-CA"/>
          </a:p>
        </p:txBody>
      </p:sp>
    </p:spTree>
    <p:extLst>
      <p:ext uri="{BB962C8B-B14F-4D97-AF65-F5344CB8AC3E}">
        <p14:creationId xmlns:p14="http://schemas.microsoft.com/office/powerpoint/2010/main" val="205690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F715D-DACC-E416-10B9-A5EAAF80DC0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31DAE04-2615-8921-E89E-0F24A012B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8DF85F-C80E-7BF3-2AAA-BF5B3B9D7632}"/>
              </a:ext>
            </a:extLst>
          </p:cNvPr>
          <p:cNvSpPr>
            <a:spLocks noGrp="1"/>
          </p:cNvSpPr>
          <p:nvPr>
            <p:ph type="dt" sz="half" idx="10"/>
          </p:nvPr>
        </p:nvSpPr>
        <p:spPr/>
        <p:txBody>
          <a:bodyPr/>
          <a:lstStyle/>
          <a:p>
            <a:fld id="{8FCE37A8-B294-4C63-A8F8-207BDC252689}" type="datetimeFigureOut">
              <a:rPr lang="en-CA" smtClean="0"/>
              <a:t>2024-01-24</a:t>
            </a:fld>
            <a:endParaRPr lang="en-CA"/>
          </a:p>
        </p:txBody>
      </p:sp>
      <p:sp>
        <p:nvSpPr>
          <p:cNvPr id="5" name="Footer Placeholder 4">
            <a:extLst>
              <a:ext uri="{FF2B5EF4-FFF2-40B4-BE49-F238E27FC236}">
                <a16:creationId xmlns:a16="http://schemas.microsoft.com/office/drawing/2014/main" id="{E32D3632-7F5C-03D4-2CEF-731B9EC2B92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A7D857D-C3CC-DA0A-96C3-7BCDEB3E65E4}"/>
              </a:ext>
            </a:extLst>
          </p:cNvPr>
          <p:cNvSpPr>
            <a:spLocks noGrp="1"/>
          </p:cNvSpPr>
          <p:nvPr>
            <p:ph type="sldNum" sz="quarter" idx="12"/>
          </p:nvPr>
        </p:nvSpPr>
        <p:spPr/>
        <p:txBody>
          <a:bodyPr/>
          <a:lstStyle/>
          <a:p>
            <a:fld id="{A9C375ED-AB9C-4D29-8A94-5AEC98F17E90}" type="slidenum">
              <a:rPr lang="en-CA" smtClean="0"/>
              <a:t>‹#›</a:t>
            </a:fld>
            <a:endParaRPr lang="en-CA"/>
          </a:p>
        </p:txBody>
      </p:sp>
    </p:spTree>
    <p:extLst>
      <p:ext uri="{BB962C8B-B14F-4D97-AF65-F5344CB8AC3E}">
        <p14:creationId xmlns:p14="http://schemas.microsoft.com/office/powerpoint/2010/main" val="264154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31C0B-1647-AFA6-C1B9-2B417FD315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F545E7F-B9A9-C1C7-4FC1-E462E14004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169ADA1-0EAB-2C5E-3B61-EED596661756}"/>
              </a:ext>
            </a:extLst>
          </p:cNvPr>
          <p:cNvSpPr>
            <a:spLocks noGrp="1"/>
          </p:cNvSpPr>
          <p:nvPr>
            <p:ph type="dt" sz="half" idx="10"/>
          </p:nvPr>
        </p:nvSpPr>
        <p:spPr/>
        <p:txBody>
          <a:bodyPr/>
          <a:lstStyle/>
          <a:p>
            <a:fld id="{8FCE37A8-B294-4C63-A8F8-207BDC252689}" type="datetimeFigureOut">
              <a:rPr lang="en-CA" smtClean="0"/>
              <a:t>2024-01-24</a:t>
            </a:fld>
            <a:endParaRPr lang="en-CA"/>
          </a:p>
        </p:txBody>
      </p:sp>
      <p:sp>
        <p:nvSpPr>
          <p:cNvPr id="5" name="Footer Placeholder 4">
            <a:extLst>
              <a:ext uri="{FF2B5EF4-FFF2-40B4-BE49-F238E27FC236}">
                <a16:creationId xmlns:a16="http://schemas.microsoft.com/office/drawing/2014/main" id="{984FC77F-3AF5-049A-0FCF-F0C094105D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D4F341-D996-03D1-2F3C-C6BD37B93BD0}"/>
              </a:ext>
            </a:extLst>
          </p:cNvPr>
          <p:cNvSpPr>
            <a:spLocks noGrp="1"/>
          </p:cNvSpPr>
          <p:nvPr>
            <p:ph type="sldNum" sz="quarter" idx="12"/>
          </p:nvPr>
        </p:nvSpPr>
        <p:spPr/>
        <p:txBody>
          <a:bodyPr/>
          <a:lstStyle/>
          <a:p>
            <a:fld id="{A9C375ED-AB9C-4D29-8A94-5AEC98F17E90}" type="slidenum">
              <a:rPr lang="en-CA" smtClean="0"/>
              <a:t>‹#›</a:t>
            </a:fld>
            <a:endParaRPr lang="en-CA"/>
          </a:p>
        </p:txBody>
      </p:sp>
    </p:spTree>
    <p:extLst>
      <p:ext uri="{BB962C8B-B14F-4D97-AF65-F5344CB8AC3E}">
        <p14:creationId xmlns:p14="http://schemas.microsoft.com/office/powerpoint/2010/main" val="4038191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E11">
    <p:bg>
      <p:bgPr>
        <a:solidFill>
          <a:srgbClr val="2B4635"/>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87596" y="1304227"/>
            <a:ext cx="10980627" cy="1800477"/>
          </a:xfrm>
          <a:prstGeom prst="rect">
            <a:avLst/>
          </a:prstGeom>
        </p:spPr>
        <p:txBody>
          <a:bodyPr/>
          <a:lstStyle>
            <a:lvl1pPr marL="0" indent="0">
              <a:lnSpc>
                <a:spcPct val="100000"/>
              </a:lnSpc>
              <a:spcBef>
                <a:spcPts val="0"/>
              </a:spcBef>
              <a:buFontTx/>
              <a:buNone/>
              <a:defRPr sz="5333" baseline="0">
                <a:solidFill>
                  <a:schemeClr val="bg1"/>
                </a:solidFill>
                <a:latin typeface="+mj-lt"/>
              </a:defRPr>
            </a:lvl1pPr>
          </a:lstStyle>
          <a:p>
            <a:pPr lvl="0"/>
            <a:r>
              <a:rPr lang="en-CA" dirty="0"/>
              <a:t>Click to add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56640"/>
          </a:xfrm>
          <a:prstGeom prst="rect">
            <a:avLst/>
          </a:prstGeom>
        </p:spPr>
      </p:pic>
      <p:sp>
        <p:nvSpPr>
          <p:cNvPr id="4" name="Rectangle 3"/>
          <p:cNvSpPr/>
          <p:nvPr userDrawn="1"/>
        </p:nvSpPr>
        <p:spPr>
          <a:xfrm>
            <a:off x="11541627" y="6324884"/>
            <a:ext cx="638861" cy="297454"/>
          </a:xfrm>
          <a:prstGeom prst="rect">
            <a:avLst/>
          </a:prstGeom>
        </p:spPr>
        <p:txBody>
          <a:bodyPr wrap="square">
            <a:spAutoFit/>
          </a:bodyPr>
          <a:lstStyle/>
          <a:p>
            <a:fld id="{02331D4B-F436-428B-A67B-030348AA8C70}" type="slidenum">
              <a:rPr lang="fr-CA" sz="1333" smtClean="0">
                <a:solidFill>
                  <a:schemeClr val="bg1"/>
                </a:solidFill>
              </a:rPr>
              <a:pPr/>
              <a:t>‹#›</a:t>
            </a:fld>
            <a:endParaRPr lang="fr-CA" sz="1333" dirty="0">
              <a:solidFill>
                <a:schemeClr val="bg1"/>
              </a:solidFill>
            </a:endParaRPr>
          </a:p>
        </p:txBody>
      </p:sp>
    </p:spTree>
    <p:extLst>
      <p:ext uri="{BB962C8B-B14F-4D97-AF65-F5344CB8AC3E}">
        <p14:creationId xmlns:p14="http://schemas.microsoft.com/office/powerpoint/2010/main" val="918637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_E11">
    <p:bg>
      <p:bgPr>
        <a:solidFill>
          <a:srgbClr val="2B463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917" y="189092"/>
            <a:ext cx="950977" cy="735585"/>
          </a:xfrm>
          <a:prstGeom prst="rect">
            <a:avLst/>
          </a:prstGeom>
        </p:spPr>
      </p:pic>
      <p:sp>
        <p:nvSpPr>
          <p:cNvPr id="12" name="Text Placeholder 8"/>
          <p:cNvSpPr>
            <a:spLocks noGrp="1"/>
          </p:cNvSpPr>
          <p:nvPr>
            <p:ph type="body" sz="quarter" idx="10" hasCustomPrompt="1"/>
          </p:nvPr>
        </p:nvSpPr>
        <p:spPr>
          <a:xfrm>
            <a:off x="587596" y="907285"/>
            <a:ext cx="10980627" cy="1800477"/>
          </a:xfrm>
          <a:prstGeom prst="rect">
            <a:avLst/>
          </a:prstGeom>
        </p:spPr>
        <p:txBody>
          <a:bodyPr/>
          <a:lstStyle>
            <a:lvl1pPr marL="0" indent="0">
              <a:lnSpc>
                <a:spcPct val="100000"/>
              </a:lnSpc>
              <a:spcBef>
                <a:spcPts val="0"/>
              </a:spcBef>
              <a:buFontTx/>
              <a:buNone/>
              <a:defRPr sz="5333" baseline="0">
                <a:solidFill>
                  <a:schemeClr val="bg1"/>
                </a:solidFill>
                <a:latin typeface="+mj-lt"/>
              </a:defRPr>
            </a:lvl1pPr>
          </a:lstStyle>
          <a:p>
            <a:pPr lvl="0"/>
            <a:r>
              <a:rPr lang="en-CA" dirty="0"/>
              <a:t>Click to add title</a:t>
            </a:r>
          </a:p>
        </p:txBody>
      </p:sp>
      <p:sp>
        <p:nvSpPr>
          <p:cNvPr id="13" name="Text Placeholder 10"/>
          <p:cNvSpPr>
            <a:spLocks noGrp="1"/>
          </p:cNvSpPr>
          <p:nvPr>
            <p:ph type="body" sz="quarter" idx="11" hasCustomPrompt="1"/>
          </p:nvPr>
        </p:nvSpPr>
        <p:spPr>
          <a:xfrm>
            <a:off x="587597" y="3153833"/>
            <a:ext cx="8169543" cy="3183172"/>
          </a:xfrm>
          <a:prstGeom prst="rect">
            <a:avLst/>
          </a:prstGeom>
        </p:spPr>
        <p:txBody>
          <a:bodyPr/>
          <a:lstStyle>
            <a:lvl1pPr marL="0" indent="0">
              <a:lnSpc>
                <a:spcPct val="100000"/>
              </a:lnSpc>
              <a:spcBef>
                <a:spcPts val="0"/>
              </a:spcBef>
              <a:buFontTx/>
              <a:buNone/>
              <a:defRPr sz="2667">
                <a:solidFill>
                  <a:schemeClr val="bg1"/>
                </a:solidFill>
              </a:defRPr>
            </a:lvl1pPr>
          </a:lstStyle>
          <a:p>
            <a:pPr lvl="0"/>
            <a:r>
              <a:rPr lang="en-US" dirty="0"/>
              <a:t>Click to add text</a:t>
            </a:r>
          </a:p>
        </p:txBody>
      </p:sp>
      <p:sp>
        <p:nvSpPr>
          <p:cNvPr id="5" name="Rectangle 4"/>
          <p:cNvSpPr/>
          <p:nvPr userDrawn="1"/>
        </p:nvSpPr>
        <p:spPr>
          <a:xfrm>
            <a:off x="11541627" y="6324884"/>
            <a:ext cx="638861" cy="297454"/>
          </a:xfrm>
          <a:prstGeom prst="rect">
            <a:avLst/>
          </a:prstGeom>
        </p:spPr>
        <p:txBody>
          <a:bodyPr wrap="square">
            <a:spAutoFit/>
          </a:bodyPr>
          <a:lstStyle/>
          <a:p>
            <a:fld id="{02331D4B-F436-428B-A67B-030348AA8C70}" type="slidenum">
              <a:rPr lang="fr-CA" sz="1333" smtClean="0">
                <a:solidFill>
                  <a:schemeClr val="bg1"/>
                </a:solidFill>
              </a:rPr>
              <a:pPr/>
              <a:t>‹#›</a:t>
            </a:fld>
            <a:endParaRPr lang="fr-CA" sz="1333" dirty="0">
              <a:solidFill>
                <a:schemeClr val="bg1"/>
              </a:solidFill>
            </a:endParaRPr>
          </a:p>
        </p:txBody>
      </p:sp>
    </p:spTree>
    <p:extLst>
      <p:ext uri="{BB962C8B-B14F-4D97-AF65-F5344CB8AC3E}">
        <p14:creationId xmlns:p14="http://schemas.microsoft.com/office/powerpoint/2010/main" val="184910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D60B-9ECF-54A7-4397-98287AE49C1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81C084F-4A6A-C7FB-6965-9BF317828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5A3FC83-4B5C-DF9E-4C20-D73AD75B986D}"/>
              </a:ext>
            </a:extLst>
          </p:cNvPr>
          <p:cNvSpPr>
            <a:spLocks noGrp="1"/>
          </p:cNvSpPr>
          <p:nvPr>
            <p:ph type="dt" sz="half" idx="10"/>
          </p:nvPr>
        </p:nvSpPr>
        <p:spPr/>
        <p:txBody>
          <a:bodyPr/>
          <a:lstStyle/>
          <a:p>
            <a:fld id="{8FCE37A8-B294-4C63-A8F8-207BDC252689}" type="datetimeFigureOut">
              <a:rPr lang="en-CA" smtClean="0"/>
              <a:t>2024-01-24</a:t>
            </a:fld>
            <a:endParaRPr lang="en-CA"/>
          </a:p>
        </p:txBody>
      </p:sp>
      <p:sp>
        <p:nvSpPr>
          <p:cNvPr id="5" name="Footer Placeholder 4">
            <a:extLst>
              <a:ext uri="{FF2B5EF4-FFF2-40B4-BE49-F238E27FC236}">
                <a16:creationId xmlns:a16="http://schemas.microsoft.com/office/drawing/2014/main" id="{CDB00F0F-16EA-9971-5E8D-949F98E139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BB4C7D9-2F9E-302C-473A-6CDEB83BC6C4}"/>
              </a:ext>
            </a:extLst>
          </p:cNvPr>
          <p:cNvSpPr>
            <a:spLocks noGrp="1"/>
          </p:cNvSpPr>
          <p:nvPr>
            <p:ph type="sldNum" sz="quarter" idx="12"/>
          </p:nvPr>
        </p:nvSpPr>
        <p:spPr/>
        <p:txBody>
          <a:bodyPr/>
          <a:lstStyle/>
          <a:p>
            <a:fld id="{A9C375ED-AB9C-4D29-8A94-5AEC98F17E90}" type="slidenum">
              <a:rPr lang="en-CA" smtClean="0"/>
              <a:t>‹#›</a:t>
            </a:fld>
            <a:endParaRPr lang="en-CA"/>
          </a:p>
        </p:txBody>
      </p:sp>
    </p:spTree>
    <p:extLst>
      <p:ext uri="{BB962C8B-B14F-4D97-AF65-F5344CB8AC3E}">
        <p14:creationId xmlns:p14="http://schemas.microsoft.com/office/powerpoint/2010/main" val="8633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1964-4A64-9621-C3E1-0492BD33CF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E6F85F0-45F8-DB04-8D1B-A5BB1135CB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C8F40A-5756-ED5C-8FA4-90017391CE6E}"/>
              </a:ext>
            </a:extLst>
          </p:cNvPr>
          <p:cNvSpPr>
            <a:spLocks noGrp="1"/>
          </p:cNvSpPr>
          <p:nvPr>
            <p:ph type="dt" sz="half" idx="10"/>
          </p:nvPr>
        </p:nvSpPr>
        <p:spPr/>
        <p:txBody>
          <a:bodyPr/>
          <a:lstStyle/>
          <a:p>
            <a:fld id="{8FCE37A8-B294-4C63-A8F8-207BDC252689}" type="datetimeFigureOut">
              <a:rPr lang="en-CA" smtClean="0"/>
              <a:t>2024-01-24</a:t>
            </a:fld>
            <a:endParaRPr lang="en-CA"/>
          </a:p>
        </p:txBody>
      </p:sp>
      <p:sp>
        <p:nvSpPr>
          <p:cNvPr id="5" name="Footer Placeholder 4">
            <a:extLst>
              <a:ext uri="{FF2B5EF4-FFF2-40B4-BE49-F238E27FC236}">
                <a16:creationId xmlns:a16="http://schemas.microsoft.com/office/drawing/2014/main" id="{EB6C3024-318B-954B-1D79-48829EEAE1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212421-49B8-182A-12E8-BEE6CD7F7511}"/>
              </a:ext>
            </a:extLst>
          </p:cNvPr>
          <p:cNvSpPr>
            <a:spLocks noGrp="1"/>
          </p:cNvSpPr>
          <p:nvPr>
            <p:ph type="sldNum" sz="quarter" idx="12"/>
          </p:nvPr>
        </p:nvSpPr>
        <p:spPr/>
        <p:txBody>
          <a:bodyPr/>
          <a:lstStyle/>
          <a:p>
            <a:fld id="{A9C375ED-AB9C-4D29-8A94-5AEC98F17E90}" type="slidenum">
              <a:rPr lang="en-CA" smtClean="0"/>
              <a:t>‹#›</a:t>
            </a:fld>
            <a:endParaRPr lang="en-CA"/>
          </a:p>
        </p:txBody>
      </p:sp>
    </p:spTree>
    <p:extLst>
      <p:ext uri="{BB962C8B-B14F-4D97-AF65-F5344CB8AC3E}">
        <p14:creationId xmlns:p14="http://schemas.microsoft.com/office/powerpoint/2010/main" val="288735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3B51-E49E-8B82-2F0E-02FF435EFB3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64A811-96C6-5F9D-84A9-9F80D53558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CE5FBA2-8C90-A7CA-5640-0E5DA3FCD4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C605ABA-B281-AC2C-0A28-0367B6A49B5D}"/>
              </a:ext>
            </a:extLst>
          </p:cNvPr>
          <p:cNvSpPr>
            <a:spLocks noGrp="1"/>
          </p:cNvSpPr>
          <p:nvPr>
            <p:ph type="dt" sz="half" idx="10"/>
          </p:nvPr>
        </p:nvSpPr>
        <p:spPr/>
        <p:txBody>
          <a:bodyPr/>
          <a:lstStyle/>
          <a:p>
            <a:fld id="{8FCE37A8-B294-4C63-A8F8-207BDC252689}" type="datetimeFigureOut">
              <a:rPr lang="en-CA" smtClean="0"/>
              <a:t>2024-01-24</a:t>
            </a:fld>
            <a:endParaRPr lang="en-CA"/>
          </a:p>
        </p:txBody>
      </p:sp>
      <p:sp>
        <p:nvSpPr>
          <p:cNvPr id="6" name="Footer Placeholder 5">
            <a:extLst>
              <a:ext uri="{FF2B5EF4-FFF2-40B4-BE49-F238E27FC236}">
                <a16:creationId xmlns:a16="http://schemas.microsoft.com/office/drawing/2014/main" id="{B2A78AB8-AEF0-AB32-7742-760BF26CA3A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35D95D6-FBF9-D572-5F5A-5A2DDB396C5F}"/>
              </a:ext>
            </a:extLst>
          </p:cNvPr>
          <p:cNvSpPr>
            <a:spLocks noGrp="1"/>
          </p:cNvSpPr>
          <p:nvPr>
            <p:ph type="sldNum" sz="quarter" idx="12"/>
          </p:nvPr>
        </p:nvSpPr>
        <p:spPr/>
        <p:txBody>
          <a:bodyPr/>
          <a:lstStyle/>
          <a:p>
            <a:fld id="{A9C375ED-AB9C-4D29-8A94-5AEC98F17E90}" type="slidenum">
              <a:rPr lang="en-CA" smtClean="0"/>
              <a:t>‹#›</a:t>
            </a:fld>
            <a:endParaRPr lang="en-CA"/>
          </a:p>
        </p:txBody>
      </p:sp>
    </p:spTree>
    <p:extLst>
      <p:ext uri="{BB962C8B-B14F-4D97-AF65-F5344CB8AC3E}">
        <p14:creationId xmlns:p14="http://schemas.microsoft.com/office/powerpoint/2010/main" val="111932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285C-82DC-8D8F-D2C7-C0AA9B0B109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72E9820-B675-BA63-94A2-0EDEAAEE4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CA4797-0F77-A689-0605-A269F6185D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08BC026-A6E3-9E27-0464-7A88C0A2C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88D99-2E27-EF43-FAE7-DF13F419C3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93F1227-69C2-EED2-C622-654A60DFE26F}"/>
              </a:ext>
            </a:extLst>
          </p:cNvPr>
          <p:cNvSpPr>
            <a:spLocks noGrp="1"/>
          </p:cNvSpPr>
          <p:nvPr>
            <p:ph type="dt" sz="half" idx="10"/>
          </p:nvPr>
        </p:nvSpPr>
        <p:spPr/>
        <p:txBody>
          <a:bodyPr/>
          <a:lstStyle/>
          <a:p>
            <a:fld id="{8FCE37A8-B294-4C63-A8F8-207BDC252689}" type="datetimeFigureOut">
              <a:rPr lang="en-CA" smtClean="0"/>
              <a:t>2024-01-24</a:t>
            </a:fld>
            <a:endParaRPr lang="en-CA"/>
          </a:p>
        </p:txBody>
      </p:sp>
      <p:sp>
        <p:nvSpPr>
          <p:cNvPr id="8" name="Footer Placeholder 7">
            <a:extLst>
              <a:ext uri="{FF2B5EF4-FFF2-40B4-BE49-F238E27FC236}">
                <a16:creationId xmlns:a16="http://schemas.microsoft.com/office/drawing/2014/main" id="{C79ECF5D-8F7E-9401-E4F4-DC2789C6B6A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90B160B-A371-C749-23E9-67F5089C927B}"/>
              </a:ext>
            </a:extLst>
          </p:cNvPr>
          <p:cNvSpPr>
            <a:spLocks noGrp="1"/>
          </p:cNvSpPr>
          <p:nvPr>
            <p:ph type="sldNum" sz="quarter" idx="12"/>
          </p:nvPr>
        </p:nvSpPr>
        <p:spPr/>
        <p:txBody>
          <a:bodyPr/>
          <a:lstStyle/>
          <a:p>
            <a:fld id="{A9C375ED-AB9C-4D29-8A94-5AEC98F17E90}" type="slidenum">
              <a:rPr lang="en-CA" smtClean="0"/>
              <a:t>‹#›</a:t>
            </a:fld>
            <a:endParaRPr lang="en-CA"/>
          </a:p>
        </p:txBody>
      </p:sp>
    </p:spTree>
    <p:extLst>
      <p:ext uri="{BB962C8B-B14F-4D97-AF65-F5344CB8AC3E}">
        <p14:creationId xmlns:p14="http://schemas.microsoft.com/office/powerpoint/2010/main" val="420375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61CF-DA0F-05D9-CE77-AED5A391FA0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D6C4699-1E68-DB12-ADCD-C39F189E2F99}"/>
              </a:ext>
            </a:extLst>
          </p:cNvPr>
          <p:cNvSpPr>
            <a:spLocks noGrp="1"/>
          </p:cNvSpPr>
          <p:nvPr>
            <p:ph type="dt" sz="half" idx="10"/>
          </p:nvPr>
        </p:nvSpPr>
        <p:spPr/>
        <p:txBody>
          <a:bodyPr/>
          <a:lstStyle/>
          <a:p>
            <a:fld id="{8FCE37A8-B294-4C63-A8F8-207BDC252689}" type="datetimeFigureOut">
              <a:rPr lang="en-CA" smtClean="0"/>
              <a:t>2024-01-24</a:t>
            </a:fld>
            <a:endParaRPr lang="en-CA"/>
          </a:p>
        </p:txBody>
      </p:sp>
      <p:sp>
        <p:nvSpPr>
          <p:cNvPr id="4" name="Footer Placeholder 3">
            <a:extLst>
              <a:ext uri="{FF2B5EF4-FFF2-40B4-BE49-F238E27FC236}">
                <a16:creationId xmlns:a16="http://schemas.microsoft.com/office/drawing/2014/main" id="{B9E4391B-9830-9A19-01C6-863E8307E4C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B070777-9191-23B9-1E25-B5C14A25B34A}"/>
              </a:ext>
            </a:extLst>
          </p:cNvPr>
          <p:cNvSpPr>
            <a:spLocks noGrp="1"/>
          </p:cNvSpPr>
          <p:nvPr>
            <p:ph type="sldNum" sz="quarter" idx="12"/>
          </p:nvPr>
        </p:nvSpPr>
        <p:spPr/>
        <p:txBody>
          <a:bodyPr/>
          <a:lstStyle/>
          <a:p>
            <a:fld id="{A9C375ED-AB9C-4D29-8A94-5AEC98F17E90}" type="slidenum">
              <a:rPr lang="en-CA" smtClean="0"/>
              <a:t>‹#›</a:t>
            </a:fld>
            <a:endParaRPr lang="en-CA"/>
          </a:p>
        </p:txBody>
      </p:sp>
    </p:spTree>
    <p:extLst>
      <p:ext uri="{BB962C8B-B14F-4D97-AF65-F5344CB8AC3E}">
        <p14:creationId xmlns:p14="http://schemas.microsoft.com/office/powerpoint/2010/main" val="1520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AED37B-05AE-D0DE-5EA4-7503BC4BAAC0}"/>
              </a:ext>
            </a:extLst>
          </p:cNvPr>
          <p:cNvSpPr>
            <a:spLocks noGrp="1"/>
          </p:cNvSpPr>
          <p:nvPr>
            <p:ph type="dt" sz="half" idx="10"/>
          </p:nvPr>
        </p:nvSpPr>
        <p:spPr/>
        <p:txBody>
          <a:bodyPr/>
          <a:lstStyle/>
          <a:p>
            <a:fld id="{8FCE37A8-B294-4C63-A8F8-207BDC252689}" type="datetimeFigureOut">
              <a:rPr lang="en-CA" smtClean="0"/>
              <a:t>2024-01-24</a:t>
            </a:fld>
            <a:endParaRPr lang="en-CA"/>
          </a:p>
        </p:txBody>
      </p:sp>
      <p:sp>
        <p:nvSpPr>
          <p:cNvPr id="3" name="Footer Placeholder 2">
            <a:extLst>
              <a:ext uri="{FF2B5EF4-FFF2-40B4-BE49-F238E27FC236}">
                <a16:creationId xmlns:a16="http://schemas.microsoft.com/office/drawing/2014/main" id="{8E988FB6-8F07-A6C4-78B4-2FDE2B5894F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5E6135C-8E6C-8EC0-2738-A89676B564F0}"/>
              </a:ext>
            </a:extLst>
          </p:cNvPr>
          <p:cNvSpPr>
            <a:spLocks noGrp="1"/>
          </p:cNvSpPr>
          <p:nvPr>
            <p:ph type="sldNum" sz="quarter" idx="12"/>
          </p:nvPr>
        </p:nvSpPr>
        <p:spPr/>
        <p:txBody>
          <a:bodyPr/>
          <a:lstStyle/>
          <a:p>
            <a:fld id="{A9C375ED-AB9C-4D29-8A94-5AEC98F17E90}" type="slidenum">
              <a:rPr lang="en-CA" smtClean="0"/>
              <a:t>‹#›</a:t>
            </a:fld>
            <a:endParaRPr lang="en-CA"/>
          </a:p>
        </p:txBody>
      </p:sp>
    </p:spTree>
    <p:extLst>
      <p:ext uri="{BB962C8B-B14F-4D97-AF65-F5344CB8AC3E}">
        <p14:creationId xmlns:p14="http://schemas.microsoft.com/office/powerpoint/2010/main" val="247546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80D8-135F-247B-80D5-A387AA9E4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C670FA6-1252-325D-0B88-F4C9BB3215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021EC42-F0AC-FB54-5F8F-FFE50A425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4C4A8A-B7F1-DF1B-D200-A1782E843DB5}"/>
              </a:ext>
            </a:extLst>
          </p:cNvPr>
          <p:cNvSpPr>
            <a:spLocks noGrp="1"/>
          </p:cNvSpPr>
          <p:nvPr>
            <p:ph type="dt" sz="half" idx="10"/>
          </p:nvPr>
        </p:nvSpPr>
        <p:spPr/>
        <p:txBody>
          <a:bodyPr/>
          <a:lstStyle/>
          <a:p>
            <a:fld id="{8FCE37A8-B294-4C63-A8F8-207BDC252689}" type="datetimeFigureOut">
              <a:rPr lang="en-CA" smtClean="0"/>
              <a:t>2024-01-24</a:t>
            </a:fld>
            <a:endParaRPr lang="en-CA"/>
          </a:p>
        </p:txBody>
      </p:sp>
      <p:sp>
        <p:nvSpPr>
          <p:cNvPr id="6" name="Footer Placeholder 5">
            <a:extLst>
              <a:ext uri="{FF2B5EF4-FFF2-40B4-BE49-F238E27FC236}">
                <a16:creationId xmlns:a16="http://schemas.microsoft.com/office/drawing/2014/main" id="{1075F5A4-0FE7-7445-2E90-B3406EC65D1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D856FB8-2662-177A-FA62-DB0B48857704}"/>
              </a:ext>
            </a:extLst>
          </p:cNvPr>
          <p:cNvSpPr>
            <a:spLocks noGrp="1"/>
          </p:cNvSpPr>
          <p:nvPr>
            <p:ph type="sldNum" sz="quarter" idx="12"/>
          </p:nvPr>
        </p:nvSpPr>
        <p:spPr/>
        <p:txBody>
          <a:bodyPr/>
          <a:lstStyle/>
          <a:p>
            <a:fld id="{A9C375ED-AB9C-4D29-8A94-5AEC98F17E90}" type="slidenum">
              <a:rPr lang="en-CA" smtClean="0"/>
              <a:t>‹#›</a:t>
            </a:fld>
            <a:endParaRPr lang="en-CA"/>
          </a:p>
        </p:txBody>
      </p:sp>
    </p:spTree>
    <p:extLst>
      <p:ext uri="{BB962C8B-B14F-4D97-AF65-F5344CB8AC3E}">
        <p14:creationId xmlns:p14="http://schemas.microsoft.com/office/powerpoint/2010/main" val="345219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7FA1-44B4-E80F-5142-7E3085FB8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2EA5A67-9E6D-FF1A-122E-3EA7BA38EF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D59AC5F-0821-D4C5-D68B-2DAC91E54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9C9A4-EB31-6218-CE53-3B8CFBCF7C8F}"/>
              </a:ext>
            </a:extLst>
          </p:cNvPr>
          <p:cNvSpPr>
            <a:spLocks noGrp="1"/>
          </p:cNvSpPr>
          <p:nvPr>
            <p:ph type="dt" sz="half" idx="10"/>
          </p:nvPr>
        </p:nvSpPr>
        <p:spPr/>
        <p:txBody>
          <a:bodyPr/>
          <a:lstStyle/>
          <a:p>
            <a:fld id="{8FCE37A8-B294-4C63-A8F8-207BDC252689}" type="datetimeFigureOut">
              <a:rPr lang="en-CA" smtClean="0"/>
              <a:t>2024-01-24</a:t>
            </a:fld>
            <a:endParaRPr lang="en-CA"/>
          </a:p>
        </p:txBody>
      </p:sp>
      <p:sp>
        <p:nvSpPr>
          <p:cNvPr id="6" name="Footer Placeholder 5">
            <a:extLst>
              <a:ext uri="{FF2B5EF4-FFF2-40B4-BE49-F238E27FC236}">
                <a16:creationId xmlns:a16="http://schemas.microsoft.com/office/drawing/2014/main" id="{129382CA-A678-BB11-DC9F-F0AC7822A2A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F97799-97D1-0A40-9A40-6EAF95D3BCE7}"/>
              </a:ext>
            </a:extLst>
          </p:cNvPr>
          <p:cNvSpPr>
            <a:spLocks noGrp="1"/>
          </p:cNvSpPr>
          <p:nvPr>
            <p:ph type="sldNum" sz="quarter" idx="12"/>
          </p:nvPr>
        </p:nvSpPr>
        <p:spPr/>
        <p:txBody>
          <a:bodyPr/>
          <a:lstStyle/>
          <a:p>
            <a:fld id="{A9C375ED-AB9C-4D29-8A94-5AEC98F17E90}" type="slidenum">
              <a:rPr lang="en-CA" smtClean="0"/>
              <a:t>‹#›</a:t>
            </a:fld>
            <a:endParaRPr lang="en-CA"/>
          </a:p>
        </p:txBody>
      </p:sp>
    </p:spTree>
    <p:extLst>
      <p:ext uri="{BB962C8B-B14F-4D97-AF65-F5344CB8AC3E}">
        <p14:creationId xmlns:p14="http://schemas.microsoft.com/office/powerpoint/2010/main" val="182153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9A9780-2A6B-82E8-C015-182E34174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F1C96F6-703D-5731-04B9-1BE5694E1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3AF120-0F29-D03C-1B86-74FBA4919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E37A8-B294-4C63-A8F8-207BDC252689}" type="datetimeFigureOut">
              <a:rPr lang="en-CA" smtClean="0"/>
              <a:t>2024-01-24</a:t>
            </a:fld>
            <a:endParaRPr lang="en-CA"/>
          </a:p>
        </p:txBody>
      </p:sp>
      <p:sp>
        <p:nvSpPr>
          <p:cNvPr id="5" name="Footer Placeholder 4">
            <a:extLst>
              <a:ext uri="{FF2B5EF4-FFF2-40B4-BE49-F238E27FC236}">
                <a16:creationId xmlns:a16="http://schemas.microsoft.com/office/drawing/2014/main" id="{54F98DFF-009F-D484-26E6-5AF836D6C2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7BD3AD7-B8ED-38D1-C37E-DD0554720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375ED-AB9C-4D29-8A94-5AEC98F17E90}" type="slidenum">
              <a:rPr lang="en-CA" smtClean="0"/>
              <a:t>‹#›</a:t>
            </a:fld>
            <a:endParaRPr lang="en-CA"/>
          </a:p>
        </p:txBody>
      </p:sp>
    </p:spTree>
    <p:extLst>
      <p:ext uri="{BB962C8B-B14F-4D97-AF65-F5344CB8AC3E}">
        <p14:creationId xmlns:p14="http://schemas.microsoft.com/office/powerpoint/2010/main" val="1408290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reservation.pc.gc.ca"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FF3A9C2-4116-3EF2-6A40-350B6A8C473F}"/>
              </a:ext>
            </a:extLst>
          </p:cNvPr>
          <p:cNvPicPr>
            <a:picLocks noChangeAspect="1"/>
          </p:cNvPicPr>
          <p:nvPr/>
        </p:nvPicPr>
        <p:blipFill rotWithShape="1">
          <a:blip r:embed="rId3"/>
          <a:srcRect l="5044"/>
          <a:stretch/>
        </p:blipFill>
        <p:spPr>
          <a:xfrm>
            <a:off x="0" y="3377421"/>
            <a:ext cx="5075272" cy="1753200"/>
          </a:xfrm>
          <a:prstGeom prst="rect">
            <a:avLst/>
          </a:prstGeom>
          <a:ln>
            <a:solidFill>
              <a:schemeClr val="bg1"/>
            </a:solidFill>
          </a:ln>
        </p:spPr>
      </p:pic>
      <p:sp>
        <p:nvSpPr>
          <p:cNvPr id="3" name="Text Placeholder 2"/>
          <p:cNvSpPr>
            <a:spLocks noGrp="1"/>
          </p:cNvSpPr>
          <p:nvPr>
            <p:ph type="body" sz="quarter" idx="10"/>
          </p:nvPr>
        </p:nvSpPr>
        <p:spPr>
          <a:xfrm>
            <a:off x="844422" y="1422445"/>
            <a:ext cx="10503156" cy="1800477"/>
          </a:xfrm>
        </p:spPr>
        <p:txBody>
          <a:bodyPr>
            <a:normAutofit/>
          </a:bodyPr>
          <a:lstStyle/>
          <a:p>
            <a:pPr algn="l"/>
            <a:r>
              <a:rPr lang="en-CA" sz="2400" b="1" i="0" dirty="0">
                <a:effectLst/>
                <a:latin typeface="Open Sans ExtraBold" panose="020B0604020202020204" pitchFamily="34" charset="0"/>
              </a:rPr>
              <a:t>20</a:t>
            </a:r>
            <a:r>
              <a:rPr lang="en-CA" sz="2400" b="1" i="0" dirty="0">
                <a:solidFill>
                  <a:srgbClr val="00A69C"/>
                </a:solidFill>
                <a:effectLst/>
                <a:latin typeface="Open Sans ExtraBold" panose="020B0604020202020204" pitchFamily="34" charset="0"/>
              </a:rPr>
              <a:t>24</a:t>
            </a:r>
          </a:p>
          <a:p>
            <a:pPr algn="l"/>
            <a:r>
              <a:rPr lang="fr-FR" sz="2400" b="1" i="0" dirty="0">
                <a:effectLst/>
                <a:latin typeface="Open Sans" panose="020B0606030504020204" pitchFamily="34" charset="0"/>
              </a:rPr>
              <a:t>SOMMET DES DIRIGEANTS DU GOUVERNEMENT </a:t>
            </a:r>
            <a:r>
              <a:rPr lang="fr-FR" sz="2400" b="1" i="0" dirty="0">
                <a:solidFill>
                  <a:srgbClr val="00A69C"/>
                </a:solidFill>
                <a:effectLst/>
                <a:latin typeface="Open Sans" panose="020B0606030504020204" pitchFamily="34" charset="0"/>
              </a:rPr>
              <a:t>NUMÉRIQUE</a:t>
            </a:r>
          </a:p>
          <a:p>
            <a:pPr algn="l"/>
            <a:r>
              <a:rPr lang="en-US" sz="2400" dirty="0">
                <a:latin typeface="HelveticaNeue LT 55 Roman" panose="020B0604020202020204" pitchFamily="34" charset="0"/>
              </a:rPr>
              <a:t>Service de </a:t>
            </a:r>
            <a:r>
              <a:rPr lang="fr-CA" sz="2400" dirty="0">
                <a:latin typeface="HelveticaNeue LT 55 Roman" panose="020B0604020202020204" pitchFamily="34" charset="0"/>
              </a:rPr>
              <a:t>réservation</a:t>
            </a:r>
            <a:r>
              <a:rPr lang="en-US" sz="2400" dirty="0">
                <a:latin typeface="HelveticaNeue LT 55 Roman" panose="020B0604020202020204" pitchFamily="34" charset="0"/>
              </a:rPr>
              <a:t> de Parcs Canada (SRPC)</a:t>
            </a:r>
          </a:p>
          <a:p>
            <a:pPr algn="ctr"/>
            <a:r>
              <a:rPr lang="en-US" sz="2400" dirty="0">
                <a:latin typeface="HelveticaNeue LT 55 Roman" panose="020B0604020202020204" pitchFamily="34" charset="0"/>
              </a:rPr>
              <a:t>29-30 janvier, 2024</a:t>
            </a:r>
            <a:endParaRPr lang="en-US" sz="2667" dirty="0"/>
          </a:p>
          <a:p>
            <a:endParaRPr lang="en-US" sz="2133" dirty="0">
              <a:latin typeface="+mn-lt"/>
            </a:endParaRPr>
          </a:p>
          <a:p>
            <a:endParaRPr lang="en-US" sz="2133" dirty="0">
              <a:latin typeface="+mn-lt"/>
            </a:endParaRPr>
          </a:p>
          <a:p>
            <a:endParaRPr lang="en-US" sz="2133" dirty="0">
              <a:latin typeface="+mn-lt"/>
            </a:endParaRPr>
          </a:p>
          <a:p>
            <a:endParaRPr lang="en-US" sz="2133" dirty="0">
              <a:latin typeface="+mn-lt"/>
            </a:endParaRPr>
          </a:p>
          <a:p>
            <a:endParaRPr lang="en-US" sz="2133" dirty="0">
              <a:latin typeface="+mn-lt"/>
            </a:endParaRPr>
          </a:p>
          <a:p>
            <a:endParaRPr lang="en-US" sz="2133" dirty="0">
              <a:latin typeface="+mn-lt"/>
            </a:endParaRPr>
          </a:p>
          <a:p>
            <a:endParaRPr lang="en-US" sz="2133" dirty="0">
              <a:latin typeface="+mn-lt"/>
            </a:endParaRPr>
          </a:p>
          <a:p>
            <a:endParaRPr lang="en-US" sz="2133" dirty="0">
              <a:latin typeface="+mn-lt"/>
            </a:endParaRPr>
          </a:p>
        </p:txBody>
      </p:sp>
      <p:sp>
        <p:nvSpPr>
          <p:cNvPr id="5" name="Espace réservé du texte 2"/>
          <p:cNvSpPr txBox="1">
            <a:spLocks/>
          </p:cNvSpPr>
          <p:nvPr/>
        </p:nvSpPr>
        <p:spPr>
          <a:xfrm>
            <a:off x="6942378" y="5563259"/>
            <a:ext cx="4903258" cy="107215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fr-CA" sz="2133" dirty="0">
                <a:solidFill>
                  <a:schemeClr val="bg1"/>
                </a:solidFill>
                <a:latin typeface="Georgia" panose="02040502050405020303" pitchFamily="18" charset="0"/>
              </a:rPr>
              <a:t>Michael Beaudet</a:t>
            </a:r>
          </a:p>
          <a:p>
            <a:pPr marL="0" indent="0">
              <a:spcBef>
                <a:spcPts val="0"/>
              </a:spcBef>
              <a:buNone/>
            </a:pPr>
            <a:r>
              <a:rPr lang="fr-CA" sz="1467" dirty="0">
                <a:solidFill>
                  <a:schemeClr val="bg1"/>
                </a:solidFill>
                <a:latin typeface="Georgia" panose="02040502050405020303" pitchFamily="18" charset="0"/>
              </a:rPr>
              <a:t>Conseiller, Renouvellement des transactions numériques</a:t>
            </a:r>
            <a:endParaRPr lang="fr-CA" sz="1600" dirty="0">
              <a:solidFill>
                <a:schemeClr val="bg1"/>
              </a:solidFill>
              <a:latin typeface="Georgia" panose="02040502050405020303" pitchFamily="18" charset="0"/>
            </a:endParaRPr>
          </a:p>
        </p:txBody>
      </p:sp>
      <p:sp>
        <p:nvSpPr>
          <p:cNvPr id="6" name="Espace réservé du texte 2">
            <a:extLst>
              <a:ext uri="{FF2B5EF4-FFF2-40B4-BE49-F238E27FC236}">
                <a16:creationId xmlns:a16="http://schemas.microsoft.com/office/drawing/2014/main" id="{2C36790E-6B06-6D75-6646-325D0B9D0BF4}"/>
              </a:ext>
            </a:extLst>
          </p:cNvPr>
          <p:cNvSpPr txBox="1">
            <a:spLocks/>
          </p:cNvSpPr>
          <p:nvPr/>
        </p:nvSpPr>
        <p:spPr>
          <a:xfrm>
            <a:off x="2699808" y="5563258"/>
            <a:ext cx="3503757" cy="107215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fr-CA" sz="2133" dirty="0">
                <a:solidFill>
                  <a:schemeClr val="bg1"/>
                </a:solidFill>
                <a:latin typeface="Georgia" panose="02040502050405020303" pitchFamily="18" charset="0"/>
              </a:rPr>
              <a:t>Marie-Hélène Brisson</a:t>
            </a:r>
          </a:p>
          <a:p>
            <a:pPr marL="0" indent="0">
              <a:spcBef>
                <a:spcPts val="0"/>
              </a:spcBef>
              <a:buNone/>
            </a:pPr>
            <a:r>
              <a:rPr lang="fr-CA" sz="1467" dirty="0">
                <a:solidFill>
                  <a:schemeClr val="bg1"/>
                </a:solidFill>
                <a:latin typeface="Georgia" panose="02040502050405020303" pitchFamily="18" charset="0"/>
              </a:rPr>
              <a:t>Directrice, Expérience du visiteur</a:t>
            </a:r>
          </a:p>
          <a:p>
            <a:pPr marL="0" indent="0">
              <a:buNone/>
            </a:pPr>
            <a:endParaRPr lang="fr-CA" sz="1600" dirty="0">
              <a:solidFill>
                <a:schemeClr val="bg1"/>
              </a:solidFill>
              <a:latin typeface="Georgia" panose="02040502050405020303" pitchFamily="18" charset="0"/>
            </a:endParaRPr>
          </a:p>
        </p:txBody>
      </p:sp>
      <p:pic>
        <p:nvPicPr>
          <p:cNvPr id="2" name="Image 2">
            <a:extLst>
              <a:ext uri="{FF2B5EF4-FFF2-40B4-BE49-F238E27FC236}">
                <a16:creationId xmlns:a16="http://schemas.microsoft.com/office/drawing/2014/main" id="{10AA76E6-826E-AFA9-9521-D0A1085BFCE2}"/>
              </a:ext>
            </a:extLst>
          </p:cNvPr>
          <p:cNvPicPr>
            <a:picLocks noChangeAspect="1"/>
          </p:cNvPicPr>
          <p:nvPr/>
        </p:nvPicPr>
        <p:blipFill>
          <a:blip r:embed="rId4"/>
          <a:stretch>
            <a:fillRect/>
          </a:stretch>
        </p:blipFill>
        <p:spPr>
          <a:xfrm>
            <a:off x="8071779" y="3377421"/>
            <a:ext cx="4120221" cy="1753200"/>
          </a:xfrm>
          <a:prstGeom prst="rect">
            <a:avLst/>
          </a:prstGeom>
          <a:ln>
            <a:solidFill>
              <a:schemeClr val="bg1"/>
            </a:solidFill>
          </a:ln>
        </p:spPr>
      </p:pic>
      <p:pic>
        <p:nvPicPr>
          <p:cNvPr id="13" name="Picture 12">
            <a:extLst>
              <a:ext uri="{FF2B5EF4-FFF2-40B4-BE49-F238E27FC236}">
                <a16:creationId xmlns:a16="http://schemas.microsoft.com/office/drawing/2014/main" id="{0C4EBEE4-2891-7CC6-A88F-5A5E75F8B0A6}"/>
              </a:ext>
            </a:extLst>
          </p:cNvPr>
          <p:cNvPicPr>
            <a:picLocks noChangeAspect="1"/>
          </p:cNvPicPr>
          <p:nvPr/>
        </p:nvPicPr>
        <p:blipFill rotWithShape="1">
          <a:blip r:embed="rId5"/>
          <a:srcRect t="29671" r="5380" b="262"/>
          <a:stretch/>
        </p:blipFill>
        <p:spPr>
          <a:xfrm>
            <a:off x="4068740" y="3374743"/>
            <a:ext cx="4003039" cy="1753201"/>
          </a:xfrm>
          <a:prstGeom prst="rect">
            <a:avLst/>
          </a:prstGeom>
          <a:ln>
            <a:solidFill>
              <a:schemeClr val="bg1"/>
            </a:solidFill>
          </a:ln>
        </p:spPr>
      </p:pic>
      <p:pic>
        <p:nvPicPr>
          <p:cNvPr id="4" name="Picture 4">
            <a:extLst>
              <a:ext uri="{FF2B5EF4-FFF2-40B4-BE49-F238E27FC236}">
                <a16:creationId xmlns:a16="http://schemas.microsoft.com/office/drawing/2014/main" id="{5012056A-D609-6776-08BC-080F762B30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377420"/>
            <a:ext cx="2629801" cy="1753200"/>
          </a:xfrm>
          <a:prstGeom prst="rect">
            <a:avLst/>
          </a:prstGeom>
          <a:ln>
            <a:solidFill>
              <a:schemeClr val="bg1"/>
            </a:solidFill>
          </a:ln>
          <a:effectLst>
            <a:outerShdw blurRad="292100" dist="139700" dir="2700000" algn="tl" rotWithShape="0">
              <a:srgbClr val="333333">
                <a:alpha val="65000"/>
              </a:srgbClr>
            </a:outerShdw>
          </a:effectLst>
        </p:spPr>
      </p:pic>
      <p:pic>
        <p:nvPicPr>
          <p:cNvPr id="7" name="Picture 3">
            <a:extLst>
              <a:ext uri="{FF2B5EF4-FFF2-40B4-BE49-F238E27FC236}">
                <a16:creationId xmlns:a16="http://schemas.microsoft.com/office/drawing/2014/main" id="{2173B336-D635-9801-E778-18A47061025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642"/>
          <a:stretch/>
        </p:blipFill>
        <p:spPr>
          <a:xfrm>
            <a:off x="2495492" y="3380099"/>
            <a:ext cx="1772208" cy="1753200"/>
          </a:xfrm>
          <a:prstGeom prst="rect">
            <a:avLst/>
          </a:prstGeom>
          <a:ln>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7587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p:txBody>
          <a:bodyPr>
            <a:normAutofit/>
          </a:bodyPr>
          <a:lstStyle/>
          <a:p>
            <a:r>
              <a:rPr lang="en-US" dirty="0"/>
              <a:t>Succès du SRPC</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587596" y="1807523"/>
            <a:ext cx="11135480" cy="4288286"/>
          </a:xfrm>
        </p:spPr>
        <p:txBody>
          <a:bodyPr>
            <a:normAutofit/>
          </a:bodyPr>
          <a:lstStyle/>
          <a:p>
            <a:pPr>
              <a:spcBef>
                <a:spcPts val="600"/>
              </a:spcBef>
            </a:pPr>
            <a:r>
              <a:rPr lang="fr-FR" sz="2400" dirty="0">
                <a:latin typeface="Calibri" panose="020F0502020204030204" pitchFamily="34" charset="0"/>
                <a:ea typeface="Calibri" panose="020F0502020204030204" pitchFamily="34" charset="0"/>
              </a:rPr>
              <a:t>Rejoindre les attentes de nos visiteurs </a:t>
            </a:r>
            <a:r>
              <a:rPr lang="fr-CA" sz="2400" dirty="0">
                <a:latin typeface="Calibri" panose="020F0502020204030204" pitchFamily="34" charset="0"/>
              </a:rPr>
              <a:t>pour le processus de connexion en ligne</a:t>
            </a:r>
            <a:endParaRPr lang="en-CA" sz="2400" dirty="0">
              <a:latin typeface="Calibri" panose="020F0502020204030204" pitchFamily="34" charset="0"/>
            </a:endParaRPr>
          </a:p>
          <a:p>
            <a:pPr marL="457200" indent="-457200">
              <a:spcBef>
                <a:spcPts val="600"/>
              </a:spcBef>
              <a:buFont typeface="Arial" panose="020B0604020202020204" pitchFamily="34" charset="0"/>
              <a:buChar char="•"/>
            </a:pPr>
            <a:r>
              <a:rPr lang="fr-FR" sz="2200" dirty="0">
                <a:latin typeface="Calibri" panose="020F0502020204030204" pitchFamily="34" charset="0"/>
                <a:ea typeface="Calibri" panose="020F0502020204030204" pitchFamily="34" charset="0"/>
              </a:rPr>
              <a:t>Réussir à faire valoir une manière simplifier d’inscription en ligne auprès du CT Conseil d'Évaluation d'Architecture Intégrée, ce qui a permis d’obtenir une </a:t>
            </a:r>
            <a:r>
              <a:rPr lang="fr-FR" sz="2200" b="1" dirty="0">
                <a:solidFill>
                  <a:srgbClr val="00B050"/>
                </a:solidFill>
                <a:latin typeface="Calibri" panose="020F0502020204030204" pitchFamily="34" charset="0"/>
                <a:ea typeface="Calibri" panose="020F0502020204030204" pitchFamily="34" charset="0"/>
              </a:rPr>
              <a:t>exemption</a:t>
            </a:r>
            <a:r>
              <a:rPr lang="fr-FR" sz="2200" dirty="0">
                <a:latin typeface="Calibri" panose="020F0502020204030204" pitchFamily="34" charset="0"/>
                <a:ea typeface="Calibri" panose="020F0502020204030204" pitchFamily="34" charset="0"/>
              </a:rPr>
              <a:t> de la CléGC/InteracID autorisant l’utilisation de l’ouverture de session via les médias sociaux.</a:t>
            </a:r>
          </a:p>
        </p:txBody>
      </p:sp>
      <p:pic>
        <p:nvPicPr>
          <p:cNvPr id="7" name="Picture 6">
            <a:extLst>
              <a:ext uri="{FF2B5EF4-FFF2-40B4-BE49-F238E27FC236}">
                <a16:creationId xmlns:a16="http://schemas.microsoft.com/office/drawing/2014/main" id="{6F1837EE-F9DF-206F-F7E9-23CBBABC4CFE}"/>
              </a:ext>
            </a:extLst>
          </p:cNvPr>
          <p:cNvPicPr>
            <a:picLocks noChangeAspect="1"/>
          </p:cNvPicPr>
          <p:nvPr/>
        </p:nvPicPr>
        <p:blipFill>
          <a:blip r:embed="rId3"/>
          <a:stretch>
            <a:fillRect/>
          </a:stretch>
        </p:blipFill>
        <p:spPr>
          <a:xfrm>
            <a:off x="7950053" y="3429000"/>
            <a:ext cx="2045770" cy="3240000"/>
          </a:xfrm>
          <a:prstGeom prst="rect">
            <a:avLst/>
          </a:prstGeom>
        </p:spPr>
      </p:pic>
      <p:sp>
        <p:nvSpPr>
          <p:cNvPr id="9" name="Plus Sign 8">
            <a:extLst>
              <a:ext uri="{FF2B5EF4-FFF2-40B4-BE49-F238E27FC236}">
                <a16:creationId xmlns:a16="http://schemas.microsoft.com/office/drawing/2014/main" id="{7A3802BD-8B98-A155-8DB8-CFA992754317}"/>
              </a:ext>
            </a:extLst>
          </p:cNvPr>
          <p:cNvSpPr/>
          <p:nvPr/>
        </p:nvSpPr>
        <p:spPr>
          <a:xfrm>
            <a:off x="6587957" y="4434426"/>
            <a:ext cx="1080654" cy="1018309"/>
          </a:xfrm>
          <a:prstGeom prst="mathPlus">
            <a:avLst>
              <a:gd name="adj1" fmla="val 1331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B47CDC34-1AC8-A554-704D-F5917FFF0933}"/>
              </a:ext>
            </a:extLst>
          </p:cNvPr>
          <p:cNvPicPr>
            <a:picLocks noChangeAspect="1"/>
          </p:cNvPicPr>
          <p:nvPr/>
        </p:nvPicPr>
        <p:blipFill rotWithShape="1">
          <a:blip r:embed="rId4"/>
          <a:srcRect t="19935"/>
          <a:stretch/>
        </p:blipFill>
        <p:spPr>
          <a:xfrm>
            <a:off x="1424235" y="3459480"/>
            <a:ext cx="4964988" cy="3240000"/>
          </a:xfrm>
          <a:prstGeom prst="rect">
            <a:avLst/>
          </a:prstGeom>
        </p:spPr>
      </p:pic>
    </p:spTree>
    <p:extLst>
      <p:ext uri="{BB962C8B-B14F-4D97-AF65-F5344CB8AC3E}">
        <p14:creationId xmlns:p14="http://schemas.microsoft.com/office/powerpoint/2010/main" val="393537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p:txBody>
          <a:bodyPr>
            <a:normAutofit/>
          </a:bodyPr>
          <a:lstStyle/>
          <a:p>
            <a:r>
              <a:rPr lang="en-US" dirty="0"/>
              <a:t>Renouvellement du SRPC</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587596" y="1953490"/>
            <a:ext cx="11434685" cy="4904509"/>
          </a:xfrm>
        </p:spPr>
        <p:txBody>
          <a:bodyPr>
            <a:normAutofit fontScale="85000" lnSpcReduction="10000"/>
          </a:bodyPr>
          <a:lstStyle/>
          <a:p>
            <a:pPr>
              <a:spcBef>
                <a:spcPts val="600"/>
              </a:spcBef>
            </a:pPr>
            <a:r>
              <a:rPr lang="fr-FR" sz="3000" dirty="0"/>
              <a:t>En 2018, Parcs Canada a commencé le processus d’acquisition d’un nouveau SRPC :</a:t>
            </a:r>
          </a:p>
          <a:p>
            <a:pPr marL="1028700" lvl="1" indent="-342900">
              <a:spcBef>
                <a:spcPts val="1200"/>
              </a:spcBef>
              <a:buClr>
                <a:srgbClr val="00B050"/>
              </a:buClr>
              <a:buFont typeface="Wingdings" panose="05000000000000000000" pitchFamily="2" charset="2"/>
              <a:buChar char="ü"/>
            </a:pPr>
            <a:r>
              <a:rPr lang="fr-FR" b="1" dirty="0">
                <a:solidFill>
                  <a:srgbClr val="00B050"/>
                </a:solidFill>
                <a:latin typeface="Calibri" panose="020F0502020204030204" pitchFamily="34" charset="0"/>
              </a:rPr>
              <a:t>Équipe dédiée </a:t>
            </a:r>
            <a:r>
              <a:rPr lang="fr-FR" dirty="0">
                <a:solidFill>
                  <a:schemeClr val="bg1"/>
                </a:solidFill>
                <a:latin typeface="Calibri" panose="020F0502020204030204" pitchFamily="34" charset="0"/>
              </a:rPr>
              <a:t>(afin que les opérations du SRPC en cours n’en souffrent pas)</a:t>
            </a:r>
          </a:p>
          <a:p>
            <a:pPr marL="1028700" lvl="1" indent="-342900">
              <a:spcBef>
                <a:spcPts val="1200"/>
              </a:spcBef>
              <a:buClr>
                <a:srgbClr val="00B050"/>
              </a:buClr>
              <a:buFont typeface="Wingdings" panose="05000000000000000000" pitchFamily="2" charset="2"/>
              <a:buChar char="ü"/>
            </a:pPr>
            <a:r>
              <a:rPr lang="fr-FR" b="1" dirty="0">
                <a:solidFill>
                  <a:srgbClr val="00B050"/>
                </a:solidFill>
                <a:latin typeface="Calibri" panose="020F0502020204030204" pitchFamily="34" charset="0"/>
              </a:rPr>
              <a:t>Collaboration rapide et continuel</a:t>
            </a:r>
            <a:r>
              <a:rPr lang="fr-FR" b="1" dirty="0">
                <a:solidFill>
                  <a:schemeClr val="bg1"/>
                </a:solidFill>
                <a:latin typeface="Calibri" panose="020F0502020204030204" pitchFamily="34" charset="0"/>
              </a:rPr>
              <a:t> </a:t>
            </a:r>
            <a:r>
              <a:rPr lang="fr-FR" dirty="0">
                <a:solidFill>
                  <a:schemeClr val="bg1"/>
                </a:solidFill>
                <a:latin typeface="Calibri" panose="020F0502020204030204" pitchFamily="34" charset="0"/>
              </a:rPr>
              <a:t>entre la direction l’Expérience du visiteur (expérience utilisateur) et le DPIO (exigences techniques, normes modernes, etc.)</a:t>
            </a:r>
          </a:p>
          <a:p>
            <a:pPr>
              <a:spcBef>
                <a:spcPts val="1200"/>
              </a:spcBef>
            </a:pPr>
            <a:r>
              <a:rPr lang="en-US" sz="3000" dirty="0"/>
              <a:t>Pourquoi une solution SaaS ?</a:t>
            </a:r>
          </a:p>
          <a:p>
            <a:pPr marL="1028700" lvl="1" indent="-342900">
              <a:spcBef>
                <a:spcPts val="1200"/>
              </a:spcBef>
              <a:buClr>
                <a:srgbClr val="00B050"/>
              </a:buClr>
              <a:buFont typeface="Wingdings" panose="05000000000000000000" pitchFamily="2" charset="2"/>
              <a:buChar char="ü"/>
            </a:pPr>
            <a:r>
              <a:rPr lang="fr-FR" dirty="0">
                <a:solidFill>
                  <a:schemeClr val="bg1"/>
                </a:solidFill>
              </a:rPr>
              <a:t>L’expertise → PC peut apprendre de l’expérience du fournisseur avec d’autres clients</a:t>
            </a:r>
          </a:p>
          <a:p>
            <a:pPr marL="1028700" lvl="1" indent="-342900">
              <a:spcBef>
                <a:spcPts val="1200"/>
              </a:spcBef>
              <a:buClr>
                <a:srgbClr val="00B050"/>
              </a:buClr>
              <a:buFont typeface="Wingdings" panose="05000000000000000000" pitchFamily="2" charset="2"/>
              <a:buChar char="ü"/>
            </a:pPr>
            <a:r>
              <a:rPr lang="fr-FR" dirty="0">
                <a:solidFill>
                  <a:schemeClr val="bg1"/>
                </a:solidFill>
              </a:rPr>
              <a:t>Objectifs communs → PC bénéficie d’améliorations pour d’autres clients</a:t>
            </a:r>
          </a:p>
          <a:p>
            <a:pPr marL="1028700" lvl="1" indent="-342900">
              <a:spcBef>
                <a:spcPts val="1200"/>
              </a:spcBef>
              <a:buClr>
                <a:srgbClr val="00B050"/>
              </a:buClr>
              <a:buFont typeface="Wingdings" panose="05000000000000000000" pitchFamily="2" charset="2"/>
              <a:buChar char="ü"/>
            </a:pPr>
            <a:r>
              <a:rPr lang="fr-FR" dirty="0">
                <a:solidFill>
                  <a:schemeClr val="bg1"/>
                </a:solidFill>
              </a:rPr>
              <a:t>Interface familière pour les utilisateurs d’autres solutions</a:t>
            </a:r>
          </a:p>
          <a:p>
            <a:pPr marL="1028700" lvl="1" indent="-342900">
              <a:spcBef>
                <a:spcPts val="1200"/>
              </a:spcBef>
              <a:buClr>
                <a:srgbClr val="00B050"/>
              </a:buClr>
              <a:buFont typeface="Wingdings" panose="05000000000000000000" pitchFamily="2" charset="2"/>
              <a:buChar char="ü"/>
            </a:pPr>
            <a:r>
              <a:rPr lang="fr-FR" dirty="0">
                <a:solidFill>
                  <a:schemeClr val="bg1"/>
                </a:solidFill>
              </a:rPr>
              <a:t>Rétroaction → la plupart de l’industrie s’est éloignés des solutions personnalisées</a:t>
            </a:r>
          </a:p>
          <a:p>
            <a:pPr marL="1028700" lvl="1" indent="-342900">
              <a:spcBef>
                <a:spcPts val="1200"/>
              </a:spcBef>
              <a:buClr>
                <a:srgbClr val="00B050"/>
              </a:buClr>
              <a:buFont typeface="Wingdings" panose="05000000000000000000" pitchFamily="2" charset="2"/>
              <a:buChar char="ü"/>
            </a:pPr>
            <a:r>
              <a:rPr lang="fr-FR" dirty="0">
                <a:solidFill>
                  <a:schemeClr val="bg1"/>
                </a:solidFill>
              </a:rPr>
              <a:t>Solution toujours actualisée → fournisseur responsable de suivre l’évolution des normes de l’industrie</a:t>
            </a:r>
          </a:p>
          <a:p>
            <a:pPr marL="1703388" lvl="2" indent="-342900">
              <a:spcBef>
                <a:spcPts val="600"/>
              </a:spcBef>
              <a:buClr>
                <a:schemeClr val="bg1"/>
              </a:buClr>
              <a:buFont typeface="Symbol" panose="05050102010706020507" pitchFamily="18" charset="2"/>
              <a:buChar char=""/>
            </a:pPr>
            <a:r>
              <a:rPr lang="fr-FR" sz="2200" dirty="0">
                <a:solidFill>
                  <a:schemeClr val="bg1"/>
                </a:solidFill>
                <a:latin typeface="Calibri" panose="020F0502020204030204" pitchFamily="34" charset="0"/>
              </a:rPr>
              <a:t>En 2017, notre fournisseur a migré le SRPC aux serveurs infonuagique MS Azure :</a:t>
            </a:r>
          </a:p>
          <a:p>
            <a:pPr marL="2160588" lvl="3" indent="-342900">
              <a:spcBef>
                <a:spcPts val="600"/>
              </a:spcBef>
              <a:buClr>
                <a:schemeClr val="bg1"/>
              </a:buClr>
              <a:buFont typeface="Symbol" panose="05050102010706020507" pitchFamily="18" charset="2"/>
              <a:buChar char=""/>
            </a:pPr>
            <a:r>
              <a:rPr lang="fr-FR" sz="2200" dirty="0">
                <a:solidFill>
                  <a:schemeClr val="bg1"/>
                </a:solidFill>
              </a:rPr>
              <a:t>Flexibilité pour faire face aux pics de demande, ajouter des environnements de test, etc.</a:t>
            </a:r>
          </a:p>
        </p:txBody>
      </p:sp>
    </p:spTree>
    <p:extLst>
      <p:ext uri="{BB962C8B-B14F-4D97-AF65-F5344CB8AC3E}">
        <p14:creationId xmlns:p14="http://schemas.microsoft.com/office/powerpoint/2010/main" val="117317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p:txBody>
          <a:bodyPr>
            <a:normAutofit/>
          </a:bodyPr>
          <a:lstStyle/>
          <a:p>
            <a:r>
              <a:rPr lang="en-US" dirty="0"/>
              <a:t>Renouvellement du SRPC</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587596" y="1953491"/>
            <a:ext cx="11434685" cy="3664989"/>
          </a:xfrm>
        </p:spPr>
        <p:txBody>
          <a:bodyPr>
            <a:normAutofit fontScale="70000" lnSpcReduction="20000"/>
          </a:bodyPr>
          <a:lstStyle/>
          <a:p>
            <a:pPr>
              <a:spcBef>
                <a:spcPts val="600"/>
              </a:spcBef>
            </a:pPr>
            <a:r>
              <a:rPr lang="fr-FR" sz="3700" dirty="0"/>
              <a:t>En 2023, Parcs Canada a attribué le nouveau contrat du SRPC pour les 10 prochaines années :</a:t>
            </a:r>
            <a:endParaRPr lang="en-CA" sz="3700" dirty="0"/>
          </a:p>
          <a:p>
            <a:pPr marL="1028700" lvl="1" indent="-342900">
              <a:spcBef>
                <a:spcPts val="1200"/>
              </a:spcBef>
              <a:buClr>
                <a:srgbClr val="00B050"/>
              </a:buClr>
              <a:buFont typeface="Wingdings" panose="05000000000000000000" pitchFamily="2" charset="2"/>
              <a:buChar char="ü"/>
            </a:pPr>
            <a:r>
              <a:rPr lang="fr-FR" sz="2900" dirty="0">
                <a:solidFill>
                  <a:schemeClr val="bg1"/>
                </a:solidFill>
              </a:rPr>
              <a:t>Des mois de </a:t>
            </a:r>
            <a:r>
              <a:rPr lang="fr-FR" sz="2900" b="1" dirty="0">
                <a:solidFill>
                  <a:srgbClr val="00B050"/>
                </a:solidFill>
              </a:rPr>
              <a:t>collaboration et de recherche avec des collègues </a:t>
            </a:r>
            <a:r>
              <a:rPr lang="fr-FR" sz="2900" dirty="0">
                <a:solidFill>
                  <a:schemeClr val="bg1"/>
                </a:solidFill>
              </a:rPr>
              <a:t>dans les parcs provinciaux canadiens, américains et à l’international </a:t>
            </a:r>
          </a:p>
          <a:p>
            <a:pPr marL="1028700" lvl="1" indent="-342900">
              <a:spcBef>
                <a:spcPts val="1200"/>
              </a:spcBef>
              <a:buClr>
                <a:srgbClr val="00B050"/>
              </a:buClr>
              <a:buFont typeface="Wingdings" panose="05000000000000000000" pitchFamily="2" charset="2"/>
              <a:buChar char="ü"/>
            </a:pPr>
            <a:r>
              <a:rPr lang="fr-FR" sz="2900" dirty="0">
                <a:solidFill>
                  <a:schemeClr val="bg1"/>
                </a:solidFill>
              </a:rPr>
              <a:t>Un groupe de travail interne composé </a:t>
            </a:r>
            <a:r>
              <a:rPr lang="fr-FR" sz="2900" b="1" dirty="0">
                <a:solidFill>
                  <a:srgbClr val="00B050"/>
                </a:solidFill>
              </a:rPr>
              <a:t>d’experts en la matière </a:t>
            </a:r>
            <a:r>
              <a:rPr lang="fr-FR" sz="2900" dirty="0">
                <a:solidFill>
                  <a:schemeClr val="bg1"/>
                </a:solidFill>
              </a:rPr>
              <a:t>a permis d’identifier les « incontournables » et les « agréables à avoir »</a:t>
            </a:r>
          </a:p>
          <a:p>
            <a:pPr marL="1028700" lvl="1" indent="-342900">
              <a:spcBef>
                <a:spcPts val="1200"/>
              </a:spcBef>
              <a:buClr>
                <a:srgbClr val="00B050"/>
              </a:buClr>
              <a:buFont typeface="Wingdings" panose="05000000000000000000" pitchFamily="2" charset="2"/>
              <a:buChar char="ü"/>
            </a:pPr>
            <a:r>
              <a:rPr lang="fr-FR" sz="2900" dirty="0">
                <a:solidFill>
                  <a:schemeClr val="bg1"/>
                </a:solidFill>
              </a:rPr>
              <a:t>Appuyée par une </a:t>
            </a:r>
            <a:r>
              <a:rPr lang="fr-FR" sz="2900" b="1" dirty="0">
                <a:solidFill>
                  <a:srgbClr val="00B050"/>
                </a:solidFill>
              </a:rPr>
              <a:t>équipe solide d’approvisionnement </a:t>
            </a:r>
            <a:r>
              <a:rPr lang="fr-FR" sz="2900" dirty="0">
                <a:solidFill>
                  <a:schemeClr val="bg1"/>
                </a:solidFill>
              </a:rPr>
              <a:t>de SPAC, avec une expertise interne appelée au besoin</a:t>
            </a:r>
          </a:p>
          <a:p>
            <a:pPr marL="1028700" lvl="1" indent="-342900">
              <a:spcBef>
                <a:spcPts val="1200"/>
              </a:spcBef>
              <a:buClr>
                <a:srgbClr val="00B050"/>
              </a:buClr>
              <a:buFont typeface="Wingdings" panose="05000000000000000000" pitchFamily="2" charset="2"/>
              <a:buChar char="ü"/>
            </a:pPr>
            <a:r>
              <a:rPr lang="fr-FR" sz="2900" dirty="0">
                <a:solidFill>
                  <a:schemeClr val="bg1"/>
                </a:solidFill>
              </a:rPr>
              <a:t>Nous avons effectué une </a:t>
            </a:r>
            <a:r>
              <a:rPr lang="fr-FR" sz="2900" b="1" dirty="0">
                <a:solidFill>
                  <a:srgbClr val="00B050"/>
                </a:solidFill>
              </a:rPr>
              <a:t>demande d’information (RFI) et affinement des exigences (RRR) </a:t>
            </a:r>
            <a:r>
              <a:rPr lang="fr-FR" sz="2900" dirty="0">
                <a:solidFill>
                  <a:schemeClr val="bg1"/>
                </a:solidFill>
              </a:rPr>
              <a:t>pour nous assurer que nos besoins correspondaient à ce que l’industrie peut fournir.</a:t>
            </a:r>
          </a:p>
          <a:p>
            <a:pPr marL="1028700" lvl="1" indent="-342900">
              <a:spcBef>
                <a:spcPts val="1200"/>
              </a:spcBef>
              <a:buClr>
                <a:srgbClr val="00B050"/>
              </a:buClr>
              <a:buFont typeface="Wingdings" panose="05000000000000000000" pitchFamily="2" charset="2"/>
              <a:buChar char="ü"/>
            </a:pPr>
            <a:r>
              <a:rPr lang="fr-FR" sz="2900" dirty="0">
                <a:solidFill>
                  <a:schemeClr val="bg1"/>
                </a:solidFill>
              </a:rPr>
              <a:t>La </a:t>
            </a:r>
            <a:r>
              <a:rPr lang="fr-FR" sz="2900" b="1" dirty="0">
                <a:solidFill>
                  <a:srgbClr val="00B050"/>
                </a:solidFill>
              </a:rPr>
              <a:t>phase de ISQ </a:t>
            </a:r>
            <a:r>
              <a:rPr lang="fr-FR" sz="2900" dirty="0">
                <a:solidFill>
                  <a:schemeClr val="bg1"/>
                </a:solidFill>
              </a:rPr>
              <a:t>à réduire le champ a seulement les fournisseurs expérimentés : processus plus efficace</a:t>
            </a:r>
            <a:endParaRPr lang="en-CA" sz="2900" dirty="0">
              <a:solidFill>
                <a:schemeClr val="bg1"/>
              </a:solidFill>
              <a:latin typeface="Calibri" panose="020F0502020204030204" pitchFamily="34" charset="0"/>
              <a:ea typeface="Calibri" panose="020F0502020204030204" pitchFamily="34" charset="0"/>
            </a:endParaRPr>
          </a:p>
          <a:p>
            <a:pPr marL="1028700" lvl="1" indent="-342900">
              <a:spcBef>
                <a:spcPts val="1200"/>
              </a:spcBef>
              <a:buClr>
                <a:srgbClr val="00B050"/>
              </a:buClr>
              <a:buFont typeface="Wingdings" panose="05000000000000000000" pitchFamily="2" charset="2"/>
              <a:buChar char="ü"/>
            </a:pPr>
            <a:endParaRPr lang="en-CA" sz="2133" dirty="0">
              <a:solidFill>
                <a:schemeClr val="bg1"/>
              </a:solidFill>
            </a:endParaRPr>
          </a:p>
          <a:p>
            <a:pPr marL="1600200" lvl="2" indent="-457200">
              <a:spcBef>
                <a:spcPts val="600"/>
              </a:spcBef>
            </a:pPr>
            <a:endParaRPr lang="en-CA" sz="2133" dirty="0">
              <a:solidFill>
                <a:schemeClr val="bg1"/>
              </a:solidFill>
            </a:endParaRPr>
          </a:p>
        </p:txBody>
      </p:sp>
      <p:pic>
        <p:nvPicPr>
          <p:cNvPr id="8" name="Picture 7">
            <a:extLst>
              <a:ext uri="{FF2B5EF4-FFF2-40B4-BE49-F238E27FC236}">
                <a16:creationId xmlns:a16="http://schemas.microsoft.com/office/drawing/2014/main" id="{7F4395B3-13E8-12D3-D639-8892B7AA4D14}"/>
              </a:ext>
            </a:extLst>
          </p:cNvPr>
          <p:cNvPicPr>
            <a:picLocks noChangeAspect="1"/>
          </p:cNvPicPr>
          <p:nvPr/>
        </p:nvPicPr>
        <p:blipFill rotWithShape="1">
          <a:blip r:embed="rId3"/>
          <a:srcRect t="2933"/>
          <a:stretch/>
        </p:blipFill>
        <p:spPr>
          <a:xfrm>
            <a:off x="3086099" y="5378200"/>
            <a:ext cx="7523713" cy="1145030"/>
          </a:xfrm>
          <a:prstGeom prst="rect">
            <a:avLst/>
          </a:prstGeom>
        </p:spPr>
      </p:pic>
    </p:spTree>
    <p:extLst>
      <p:ext uri="{BB962C8B-B14F-4D97-AF65-F5344CB8AC3E}">
        <p14:creationId xmlns:p14="http://schemas.microsoft.com/office/powerpoint/2010/main" val="241507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p:txBody>
          <a:bodyPr>
            <a:normAutofit/>
          </a:bodyPr>
          <a:lstStyle/>
          <a:p>
            <a:r>
              <a:rPr lang="en-US" dirty="0"/>
              <a:t>Regardant vers l’avenir</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587597" y="2048719"/>
            <a:ext cx="11268430" cy="4632636"/>
          </a:xfrm>
        </p:spPr>
        <p:txBody>
          <a:bodyPr>
            <a:normAutofit/>
          </a:bodyPr>
          <a:lstStyle/>
          <a:p>
            <a:pPr marL="457200" indent="-457200">
              <a:spcBef>
                <a:spcPts val="600"/>
              </a:spcBef>
              <a:buFont typeface="Arial" panose="020B0604020202020204" pitchFamily="34" charset="0"/>
              <a:buChar char="•"/>
            </a:pPr>
            <a:r>
              <a:rPr lang="fr-FR" sz="2800" dirty="0"/>
              <a:t>Nos recherches sur le parcours du visiteur ont montré que ceux qui visitent pour la première fois ont fait beaucoup plus de planification avant leur voyage que les visiteurs réguliers, et ont rencontré plus de défis</a:t>
            </a:r>
          </a:p>
          <a:p>
            <a:pPr marL="1143000" lvl="1" indent="-457200">
              <a:spcBef>
                <a:spcPts val="600"/>
              </a:spcBef>
            </a:pPr>
            <a:r>
              <a:rPr lang="fr-FR" sz="2300" dirty="0">
                <a:solidFill>
                  <a:schemeClr val="bg1"/>
                </a:solidFill>
              </a:rPr>
              <a:t>Avec des améliorations en convivialité, communications, promotions croisées et en l’intégration de tiers, Parcs Canada vise à </a:t>
            </a:r>
            <a:r>
              <a:rPr lang="fr-FR" sz="2300" b="1" dirty="0">
                <a:solidFill>
                  <a:srgbClr val="00B050"/>
                </a:solidFill>
              </a:rPr>
              <a:t>améliorer l’expérience des nouveaux visiteurs </a:t>
            </a:r>
            <a:r>
              <a:rPr lang="fr-FR" sz="2300" dirty="0">
                <a:solidFill>
                  <a:schemeClr val="bg1"/>
                </a:solidFill>
              </a:rPr>
              <a:t>et à accroître les revenus et l’engagement dans les endroits gérés par PC. </a:t>
            </a:r>
          </a:p>
          <a:p>
            <a:pPr marL="457200" indent="-457200">
              <a:spcBef>
                <a:spcPts val="600"/>
              </a:spcBef>
              <a:buFont typeface="Arial" panose="020B0604020202020204" pitchFamily="34" charset="0"/>
              <a:buChar char="•"/>
            </a:pPr>
            <a:r>
              <a:rPr lang="fr-FR" sz="2800" dirty="0"/>
              <a:t>Le personnel sur place est très apprécié et son absence se fait sentir</a:t>
            </a:r>
          </a:p>
          <a:p>
            <a:pPr marL="1143000" lvl="1" indent="-457200">
              <a:spcBef>
                <a:spcPts val="600"/>
              </a:spcBef>
            </a:pPr>
            <a:r>
              <a:rPr lang="fr-FR" sz="2200" dirty="0">
                <a:solidFill>
                  <a:schemeClr val="bg1"/>
                </a:solidFill>
              </a:rPr>
              <a:t>Le nouveau SRCP offrira un plus grand nombre d’activités et produits de Parcs Canada sous une seule solution (et un seul contrat), ce qui permettra au personnel de passer moins de temps à effectuer des tâches administratives et transactionnelles, ce qui </a:t>
            </a:r>
            <a:r>
              <a:rPr lang="fr-FR" sz="2200" b="1" dirty="0">
                <a:solidFill>
                  <a:srgbClr val="00B050"/>
                </a:solidFill>
              </a:rPr>
              <a:t>permettra au personnel de se concentrer sur les besoins des visiteurs sur place</a:t>
            </a:r>
          </a:p>
        </p:txBody>
      </p:sp>
    </p:spTree>
    <p:extLst>
      <p:ext uri="{BB962C8B-B14F-4D97-AF65-F5344CB8AC3E}">
        <p14:creationId xmlns:p14="http://schemas.microsoft.com/office/powerpoint/2010/main" val="364790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p:txBody>
          <a:bodyPr>
            <a:normAutofit/>
          </a:bodyPr>
          <a:lstStyle/>
          <a:p>
            <a:r>
              <a:rPr lang="en-US" sz="4400" dirty="0"/>
              <a:t>Regardant vers l’avenir</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358995" y="1880756"/>
            <a:ext cx="5948286" cy="4977244"/>
          </a:xfrm>
        </p:spPr>
        <p:txBody>
          <a:bodyPr>
            <a:normAutofit fontScale="85000" lnSpcReduction="20000"/>
          </a:bodyPr>
          <a:lstStyle/>
          <a:p>
            <a:pPr marL="342900" indent="-342900">
              <a:lnSpc>
                <a:spcPct val="110000"/>
              </a:lnSpc>
              <a:spcBef>
                <a:spcPts val="600"/>
              </a:spcBef>
              <a:buClr>
                <a:srgbClr val="00B050"/>
              </a:buClr>
              <a:buFont typeface="Wingdings" panose="05000000000000000000" pitchFamily="2" charset="2"/>
              <a:buChar char="ü"/>
            </a:pPr>
            <a:r>
              <a:rPr lang="fr-FR" sz="2600" dirty="0">
                <a:solidFill>
                  <a:schemeClr val="bg1"/>
                </a:solidFill>
              </a:rPr>
              <a:t>Maintenir le noyau de réservations de </a:t>
            </a:r>
          </a:p>
          <a:p>
            <a:pPr>
              <a:lnSpc>
                <a:spcPct val="110000"/>
              </a:lnSpc>
              <a:buClr>
                <a:srgbClr val="00B050"/>
              </a:buClr>
              <a:tabLst>
                <a:tab pos="355600" algn="l"/>
              </a:tabLst>
            </a:pPr>
            <a:r>
              <a:rPr lang="fr-FR" sz="2600" dirty="0"/>
              <a:t>	</a:t>
            </a:r>
            <a:r>
              <a:rPr lang="fr-FR" sz="2600" dirty="0">
                <a:solidFill>
                  <a:schemeClr val="bg1"/>
                </a:solidFill>
              </a:rPr>
              <a:t>camping flexibles</a:t>
            </a:r>
          </a:p>
          <a:p>
            <a:pPr marL="342900" indent="-342900">
              <a:lnSpc>
                <a:spcPct val="110000"/>
              </a:lnSpc>
              <a:spcBef>
                <a:spcPts val="600"/>
              </a:spcBef>
              <a:buClr>
                <a:srgbClr val="00B050"/>
              </a:buClr>
              <a:buFont typeface="Wingdings" panose="05000000000000000000" pitchFamily="2" charset="2"/>
              <a:buChar char="ü"/>
            </a:pPr>
            <a:r>
              <a:rPr lang="fr-FR" sz="2600" dirty="0">
                <a:solidFill>
                  <a:schemeClr val="bg1"/>
                </a:solidFill>
              </a:rPr>
              <a:t>Élargir la variété d’ offres et de produits disponibles en ligne → « guichet unique »</a:t>
            </a:r>
          </a:p>
          <a:p>
            <a:pPr marL="342900" indent="-342900">
              <a:lnSpc>
                <a:spcPct val="110000"/>
              </a:lnSpc>
              <a:spcBef>
                <a:spcPts val="600"/>
              </a:spcBef>
              <a:buClr>
                <a:srgbClr val="00B050"/>
              </a:buClr>
              <a:buFont typeface="Wingdings" panose="05000000000000000000" pitchFamily="2" charset="2"/>
              <a:buChar char="ü"/>
            </a:pPr>
            <a:r>
              <a:rPr lang="fr-FR" sz="2600" dirty="0">
                <a:solidFill>
                  <a:schemeClr val="bg1"/>
                </a:solidFill>
              </a:rPr>
              <a:t>Améliorer l’expérience aux visiteurs :</a:t>
            </a:r>
          </a:p>
          <a:p>
            <a:pPr marL="1143000" lvl="1" indent="-457200">
              <a:lnSpc>
                <a:spcPct val="110000"/>
              </a:lnSpc>
              <a:spcBef>
                <a:spcPts val="0"/>
              </a:spcBef>
              <a:buClr>
                <a:schemeClr val="bg1"/>
              </a:buClr>
            </a:pPr>
            <a:r>
              <a:rPr lang="fr-FR" sz="2300" dirty="0">
                <a:solidFill>
                  <a:schemeClr val="bg1"/>
                </a:solidFill>
              </a:rPr>
              <a:t>Alertes de disponibilité</a:t>
            </a:r>
          </a:p>
          <a:p>
            <a:pPr marL="1143000" lvl="1" indent="-457200">
              <a:lnSpc>
                <a:spcPct val="110000"/>
              </a:lnSpc>
              <a:spcBef>
                <a:spcPts val="0"/>
              </a:spcBef>
              <a:buClr>
                <a:schemeClr val="bg1"/>
              </a:buClr>
            </a:pPr>
            <a:r>
              <a:rPr lang="fr-FR" sz="2300" dirty="0">
                <a:solidFill>
                  <a:schemeClr val="bg1"/>
                </a:solidFill>
              </a:rPr>
              <a:t>Communications et promotions ciblées</a:t>
            </a:r>
          </a:p>
          <a:p>
            <a:pPr marL="1143000" lvl="1" indent="-457200">
              <a:lnSpc>
                <a:spcPct val="110000"/>
              </a:lnSpc>
              <a:spcBef>
                <a:spcPts val="0"/>
              </a:spcBef>
              <a:buClr>
                <a:schemeClr val="bg1"/>
              </a:buClr>
            </a:pPr>
            <a:r>
              <a:rPr lang="fr-FR" sz="2300" dirty="0">
                <a:solidFill>
                  <a:schemeClr val="bg1"/>
                </a:solidFill>
              </a:rPr>
              <a:t>Amélioration des fonctionnalités mobiles</a:t>
            </a:r>
          </a:p>
          <a:p>
            <a:pPr marL="1143000" lvl="1" indent="-457200">
              <a:lnSpc>
                <a:spcPct val="110000"/>
              </a:lnSpc>
              <a:spcBef>
                <a:spcPts val="0"/>
              </a:spcBef>
              <a:buClr>
                <a:schemeClr val="bg1"/>
              </a:buClr>
            </a:pPr>
            <a:r>
              <a:rPr lang="fr-FR" sz="2300" dirty="0">
                <a:solidFill>
                  <a:schemeClr val="bg1"/>
                </a:solidFill>
              </a:rPr>
              <a:t>Appuis aux tour-opérateurs : comptes de paiement, règles commerciales personnalisées, etc.</a:t>
            </a:r>
          </a:p>
          <a:p>
            <a:pPr marL="342900" indent="-342900">
              <a:lnSpc>
                <a:spcPct val="110000"/>
              </a:lnSpc>
              <a:spcBef>
                <a:spcPts val="600"/>
              </a:spcBef>
              <a:buClr>
                <a:srgbClr val="00B050"/>
              </a:buClr>
              <a:buFont typeface="Wingdings" panose="05000000000000000000" pitchFamily="2" charset="2"/>
              <a:buChar char="ü"/>
            </a:pPr>
            <a:r>
              <a:rPr lang="fr-FR" sz="2600" dirty="0">
                <a:solidFill>
                  <a:schemeClr val="bg1"/>
                </a:solidFill>
              </a:rPr>
              <a:t>Intégrations améliorées </a:t>
            </a:r>
            <a:r>
              <a:rPr lang="fr-FR" sz="2600" dirty="0"/>
              <a:t>avec des logiciels tiers :</a:t>
            </a:r>
          </a:p>
          <a:p>
            <a:pPr marL="1143000" lvl="1" indent="-457200">
              <a:lnSpc>
                <a:spcPct val="110000"/>
              </a:lnSpc>
              <a:spcBef>
                <a:spcPts val="0"/>
              </a:spcBef>
              <a:buClr>
                <a:schemeClr val="bg1"/>
              </a:buClr>
            </a:pPr>
            <a:r>
              <a:rPr lang="fr-FR" dirty="0">
                <a:solidFill>
                  <a:schemeClr val="bg1"/>
                </a:solidFill>
              </a:rPr>
              <a:t>Solution de point de vente de Parcs Canada</a:t>
            </a:r>
          </a:p>
          <a:p>
            <a:pPr marL="1143000" lvl="1" indent="-457200">
              <a:lnSpc>
                <a:spcPct val="110000"/>
              </a:lnSpc>
              <a:spcBef>
                <a:spcPts val="0"/>
              </a:spcBef>
              <a:buClr>
                <a:schemeClr val="bg1"/>
              </a:buClr>
            </a:pPr>
            <a:r>
              <a:rPr lang="fr-FR" dirty="0">
                <a:solidFill>
                  <a:schemeClr val="bg1"/>
                </a:solidFill>
              </a:rPr>
              <a:t>Application mobile de Parcs Canada</a:t>
            </a:r>
          </a:p>
          <a:p>
            <a:pPr marL="1143000" lvl="1" indent="-457200">
              <a:lnSpc>
                <a:spcPct val="110000"/>
              </a:lnSpc>
              <a:spcBef>
                <a:spcPts val="0"/>
              </a:spcBef>
              <a:buClr>
                <a:schemeClr val="bg1"/>
              </a:buClr>
            </a:pPr>
            <a:r>
              <a:rPr lang="fr-FR" dirty="0">
                <a:solidFill>
                  <a:schemeClr val="bg1"/>
                </a:solidFill>
              </a:rPr>
              <a:t>Fournisseur des laissez-passer annuels</a:t>
            </a:r>
          </a:p>
          <a:p>
            <a:pPr marL="1143000" lvl="1" indent="-457200">
              <a:lnSpc>
                <a:spcPct val="110000"/>
              </a:lnSpc>
              <a:spcBef>
                <a:spcPts val="0"/>
              </a:spcBef>
              <a:buClr>
                <a:schemeClr val="bg1"/>
              </a:buClr>
            </a:pPr>
            <a:r>
              <a:rPr lang="fr-FR" dirty="0">
                <a:solidFill>
                  <a:schemeClr val="bg1"/>
                </a:solidFill>
              </a:rPr>
              <a:t>Portails d’entrées automatisées</a:t>
            </a:r>
          </a:p>
        </p:txBody>
      </p:sp>
      <p:pic>
        <p:nvPicPr>
          <p:cNvPr id="8" name="Picture 7">
            <a:extLst>
              <a:ext uri="{FF2B5EF4-FFF2-40B4-BE49-F238E27FC236}">
                <a16:creationId xmlns:a16="http://schemas.microsoft.com/office/drawing/2014/main" id="{874F36C8-995A-12F1-4562-0CBE5AFCB5F6}"/>
              </a:ext>
            </a:extLst>
          </p:cNvPr>
          <p:cNvPicPr>
            <a:picLocks noChangeAspect="1"/>
          </p:cNvPicPr>
          <p:nvPr/>
        </p:nvPicPr>
        <p:blipFill>
          <a:blip r:embed="rId3"/>
          <a:stretch>
            <a:fillRect/>
          </a:stretch>
        </p:blipFill>
        <p:spPr>
          <a:xfrm>
            <a:off x="6096000" y="789622"/>
            <a:ext cx="5907194" cy="5580000"/>
          </a:xfrm>
          <a:prstGeom prst="rect">
            <a:avLst/>
          </a:prstGeom>
        </p:spPr>
      </p:pic>
    </p:spTree>
    <p:extLst>
      <p:ext uri="{BB962C8B-B14F-4D97-AF65-F5344CB8AC3E}">
        <p14:creationId xmlns:p14="http://schemas.microsoft.com/office/powerpoint/2010/main" val="4048471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44422" y="1422446"/>
            <a:ext cx="10503156" cy="1167156"/>
          </a:xfrm>
        </p:spPr>
        <p:txBody>
          <a:bodyPr>
            <a:normAutofit/>
          </a:bodyPr>
          <a:lstStyle/>
          <a:p>
            <a:pPr>
              <a:spcBef>
                <a:spcPts val="1200"/>
              </a:spcBef>
            </a:pPr>
            <a:r>
              <a:rPr lang="en-US" sz="3600" dirty="0">
                <a:latin typeface="HelveticaNeue LT 55 Roman" panose="020B0604020202020204" pitchFamily="34" charset="0"/>
              </a:rPr>
              <a:t>Service de réservation de Parcs Canada</a:t>
            </a:r>
            <a:endParaRPr lang="en-US" sz="3600" dirty="0">
              <a:latin typeface="+mn-lt"/>
            </a:endParaRPr>
          </a:p>
          <a:p>
            <a:r>
              <a:rPr lang="en-US" sz="2800" dirty="0">
                <a:solidFill>
                  <a:schemeClr val="accent5"/>
                </a:solidFill>
                <a:latin typeface="+mn-lt"/>
                <a:hlinkClick r:id="rId3" action="ppaction://hlinkfile">
                  <a:extLst>
                    <a:ext uri="{A12FA001-AC4F-418D-AE19-62706E023703}">
                      <ahyp:hlinkClr xmlns:ahyp="http://schemas.microsoft.com/office/drawing/2018/hyperlinkcolor" val="tx"/>
                    </a:ext>
                  </a:extLst>
                </a:hlinkClick>
              </a:rPr>
              <a:t>reservation.pc.gc.ca </a:t>
            </a:r>
            <a:endParaRPr lang="en-US" sz="2800" dirty="0">
              <a:solidFill>
                <a:schemeClr val="accent5"/>
              </a:solidFill>
              <a:latin typeface="+mn-lt"/>
            </a:endParaRPr>
          </a:p>
          <a:p>
            <a:endParaRPr lang="en-US" sz="2133" dirty="0">
              <a:latin typeface="+mn-lt"/>
            </a:endParaRPr>
          </a:p>
          <a:p>
            <a:endParaRPr lang="en-US" sz="2133" dirty="0">
              <a:latin typeface="+mn-lt"/>
            </a:endParaRPr>
          </a:p>
          <a:p>
            <a:endParaRPr lang="en-US" sz="2133" dirty="0">
              <a:latin typeface="+mn-lt"/>
            </a:endParaRPr>
          </a:p>
          <a:p>
            <a:endParaRPr lang="en-US" sz="2133" dirty="0">
              <a:latin typeface="+mn-lt"/>
            </a:endParaRPr>
          </a:p>
          <a:p>
            <a:endParaRPr lang="en-US" sz="2133" dirty="0">
              <a:latin typeface="+mn-lt"/>
            </a:endParaRPr>
          </a:p>
          <a:p>
            <a:endParaRPr lang="en-US" sz="2133" dirty="0">
              <a:latin typeface="+mn-lt"/>
            </a:endParaRPr>
          </a:p>
          <a:p>
            <a:endParaRPr lang="en-US" sz="2133" dirty="0">
              <a:latin typeface="+mn-lt"/>
            </a:endParaRPr>
          </a:p>
        </p:txBody>
      </p:sp>
      <p:sp>
        <p:nvSpPr>
          <p:cNvPr id="5" name="Espace réservé du texte 2"/>
          <p:cNvSpPr txBox="1">
            <a:spLocks/>
          </p:cNvSpPr>
          <p:nvPr/>
        </p:nvSpPr>
        <p:spPr>
          <a:xfrm>
            <a:off x="7843821" y="4502424"/>
            <a:ext cx="3503757" cy="107215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fr-CA" sz="2200" dirty="0">
                <a:solidFill>
                  <a:schemeClr val="bg1"/>
                </a:solidFill>
                <a:latin typeface="Georgia" panose="02040502050405020303" pitchFamily="18" charset="0"/>
              </a:rPr>
              <a:t>Michael Beaudet</a:t>
            </a:r>
          </a:p>
          <a:p>
            <a:pPr marL="0" indent="0">
              <a:spcBef>
                <a:spcPts val="0"/>
              </a:spcBef>
              <a:buNone/>
            </a:pPr>
            <a:r>
              <a:rPr lang="fr-CA" sz="1500" dirty="0">
                <a:solidFill>
                  <a:schemeClr val="bg1"/>
                </a:solidFill>
                <a:latin typeface="Georgia" panose="02040502050405020303" pitchFamily="18" charset="0"/>
              </a:rPr>
              <a:t>Conseiller, Renouvellement des transactions numériques</a:t>
            </a:r>
          </a:p>
          <a:p>
            <a:pPr marL="0" indent="0">
              <a:buNone/>
            </a:pPr>
            <a:endParaRPr lang="fr-CA" sz="1600" dirty="0">
              <a:solidFill>
                <a:schemeClr val="bg1"/>
              </a:solidFill>
              <a:latin typeface="Georgia" panose="02040502050405020303" pitchFamily="18" charset="0"/>
            </a:endParaRPr>
          </a:p>
        </p:txBody>
      </p:sp>
      <p:sp>
        <p:nvSpPr>
          <p:cNvPr id="6" name="Espace réservé du texte 2">
            <a:extLst>
              <a:ext uri="{FF2B5EF4-FFF2-40B4-BE49-F238E27FC236}">
                <a16:creationId xmlns:a16="http://schemas.microsoft.com/office/drawing/2014/main" id="{2C36790E-6B06-6D75-6646-325D0B9D0BF4}"/>
              </a:ext>
            </a:extLst>
          </p:cNvPr>
          <p:cNvSpPr txBox="1">
            <a:spLocks/>
          </p:cNvSpPr>
          <p:nvPr/>
        </p:nvSpPr>
        <p:spPr>
          <a:xfrm>
            <a:off x="1536124" y="4502424"/>
            <a:ext cx="3503757" cy="107215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fr-CA" sz="2200" dirty="0">
                <a:solidFill>
                  <a:schemeClr val="bg1"/>
                </a:solidFill>
                <a:latin typeface="Georgia" panose="02040502050405020303" pitchFamily="18" charset="0"/>
              </a:rPr>
              <a:t>Marie-Hélène Brisson</a:t>
            </a:r>
          </a:p>
          <a:p>
            <a:pPr marL="0" indent="0">
              <a:spcBef>
                <a:spcPts val="0"/>
              </a:spcBef>
              <a:buNone/>
            </a:pPr>
            <a:r>
              <a:rPr lang="fr-CA" sz="1500" dirty="0">
                <a:solidFill>
                  <a:schemeClr val="bg1"/>
                </a:solidFill>
                <a:latin typeface="Georgia" panose="02040502050405020303" pitchFamily="18" charset="0"/>
              </a:rPr>
              <a:t>Directrice, Expérience du visiteur</a:t>
            </a:r>
          </a:p>
          <a:p>
            <a:pPr marL="0" indent="0">
              <a:buNone/>
            </a:pPr>
            <a:endParaRPr lang="fr-CA" sz="1600" dirty="0">
              <a:solidFill>
                <a:schemeClr val="bg1"/>
              </a:solidFill>
              <a:latin typeface="Georgia" panose="02040502050405020303" pitchFamily="18" charset="0"/>
            </a:endParaRPr>
          </a:p>
        </p:txBody>
      </p:sp>
      <p:sp>
        <p:nvSpPr>
          <p:cNvPr id="4" name="Espace réservé du texte 2">
            <a:extLst>
              <a:ext uri="{FF2B5EF4-FFF2-40B4-BE49-F238E27FC236}">
                <a16:creationId xmlns:a16="http://schemas.microsoft.com/office/drawing/2014/main" id="{01D9BAF9-685C-5F06-3401-062EDEF253F8}"/>
              </a:ext>
            </a:extLst>
          </p:cNvPr>
          <p:cNvSpPr txBox="1">
            <a:spLocks/>
          </p:cNvSpPr>
          <p:nvPr/>
        </p:nvSpPr>
        <p:spPr>
          <a:xfrm>
            <a:off x="4604022" y="3336007"/>
            <a:ext cx="2983953" cy="42001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fr-CA" sz="1600" dirty="0">
                <a:solidFill>
                  <a:schemeClr val="bg1"/>
                </a:solidFill>
              </a:rPr>
              <a:t>Scannez pour plus d’infos !</a:t>
            </a:r>
          </a:p>
          <a:p>
            <a:pPr marL="0" indent="0" algn="ctr">
              <a:buNone/>
            </a:pPr>
            <a:endParaRPr lang="fr-CA" sz="1600" dirty="0">
              <a:solidFill>
                <a:schemeClr val="bg1"/>
              </a:solidFill>
            </a:endParaRPr>
          </a:p>
        </p:txBody>
      </p:sp>
      <p:pic>
        <p:nvPicPr>
          <p:cNvPr id="10" name="Picture 9" descr="A qr code with a rabbit logo&#10;&#10;Description automatically generated">
            <a:extLst>
              <a:ext uri="{FF2B5EF4-FFF2-40B4-BE49-F238E27FC236}">
                <a16:creationId xmlns:a16="http://schemas.microsoft.com/office/drawing/2014/main" id="{F5D28F34-763C-F159-541F-B01B29C55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122" y="3695451"/>
            <a:ext cx="2261755" cy="2261755"/>
          </a:xfrm>
          <a:prstGeom prst="rect">
            <a:avLst/>
          </a:prstGeom>
        </p:spPr>
      </p:pic>
      <p:pic>
        <p:nvPicPr>
          <p:cNvPr id="7" name="Picture 6">
            <a:extLst>
              <a:ext uri="{FF2B5EF4-FFF2-40B4-BE49-F238E27FC236}">
                <a16:creationId xmlns:a16="http://schemas.microsoft.com/office/drawing/2014/main" id="{8D2AA54C-F2BE-0287-140B-1E505A995B6C}"/>
              </a:ext>
            </a:extLst>
          </p:cNvPr>
          <p:cNvPicPr>
            <a:picLocks noChangeAspect="1"/>
          </p:cNvPicPr>
          <p:nvPr/>
        </p:nvPicPr>
        <p:blipFill>
          <a:blip r:embed="rId5"/>
          <a:stretch>
            <a:fillRect/>
          </a:stretch>
        </p:blipFill>
        <p:spPr>
          <a:xfrm>
            <a:off x="8788401" y="2006024"/>
            <a:ext cx="3113511" cy="1440000"/>
          </a:xfrm>
          <a:prstGeom prst="rect">
            <a:avLst/>
          </a:prstGeom>
        </p:spPr>
      </p:pic>
    </p:spTree>
    <p:extLst>
      <p:ext uri="{BB962C8B-B14F-4D97-AF65-F5344CB8AC3E}">
        <p14:creationId xmlns:p14="http://schemas.microsoft.com/office/powerpoint/2010/main" val="154854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p:txBody>
          <a:bodyPr>
            <a:normAutofit/>
          </a:bodyPr>
          <a:lstStyle/>
          <a:p>
            <a:r>
              <a:rPr lang="en-US" dirty="0"/>
              <a:t>Service de réservation de Parcs Canada</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587597" y="1965592"/>
            <a:ext cx="11135480" cy="4288286"/>
          </a:xfrm>
        </p:spPr>
        <p:txBody>
          <a:bodyPr>
            <a:noAutofit/>
          </a:bodyPr>
          <a:lstStyle/>
          <a:p>
            <a:pPr marL="342900" indent="-342900">
              <a:spcBef>
                <a:spcPts val="600"/>
              </a:spcBef>
              <a:buFont typeface="Arial" panose="020B0604020202020204" pitchFamily="34" charset="0"/>
              <a:buChar char="•"/>
            </a:pPr>
            <a:r>
              <a:rPr lang="fr-FR" sz="2000" dirty="0">
                <a:effectLst/>
                <a:ea typeface="Calibri" panose="020F0502020204030204" pitchFamily="34" charset="0"/>
              </a:rPr>
              <a:t>Depuis 2004, Parcs Canada utilise un service de réservation centralisé qui a remplacé des dizaines de systèmes disparates à divers endroits au pays. </a:t>
            </a:r>
          </a:p>
          <a:p>
            <a:pPr marL="342900" indent="-342900">
              <a:spcBef>
                <a:spcPts val="600"/>
              </a:spcBef>
              <a:buFont typeface="Arial" panose="020B0604020202020204" pitchFamily="34" charset="0"/>
              <a:buChar char="•"/>
            </a:pPr>
            <a:r>
              <a:rPr lang="fr-FR" sz="2000" dirty="0">
                <a:effectLst/>
                <a:ea typeface="Calibri" panose="020F0502020204030204" pitchFamily="34" charset="0"/>
              </a:rPr>
              <a:t>Il s’agit du principal service pour réserver les expériences dans les lieux gérés par Parcs Canada :</a:t>
            </a:r>
          </a:p>
          <a:p>
            <a:pPr marL="1066773" lvl="1" indent="-380990">
              <a:lnSpc>
                <a:spcPct val="100000"/>
              </a:lnSpc>
              <a:spcBef>
                <a:spcPts val="600"/>
              </a:spcBef>
            </a:pPr>
            <a:r>
              <a:rPr lang="fr-FR" sz="1800" dirty="0">
                <a:solidFill>
                  <a:schemeClr val="bg1"/>
                </a:solidFill>
              </a:rPr>
              <a:t>Emplacements de camping, hébergements, séjours dans l’arrière-pays, activités guidées, sièges de navette et places de stationnement dans les endroits achalandés</a:t>
            </a:r>
          </a:p>
          <a:p>
            <a:pPr marL="1066773" lvl="1" indent="-380990">
              <a:lnSpc>
                <a:spcPct val="100000"/>
              </a:lnSpc>
              <a:spcBef>
                <a:spcPts val="600"/>
              </a:spcBef>
            </a:pPr>
            <a:r>
              <a:rPr lang="fr-FR" sz="1800" dirty="0">
                <a:solidFill>
                  <a:schemeClr val="bg1"/>
                </a:solidFill>
              </a:rPr>
              <a:t>Fournit une assurance aux visiteurs qui parcourent de longues distances, aide à gérer les visites</a:t>
            </a:r>
          </a:p>
        </p:txBody>
      </p:sp>
      <p:pic>
        <p:nvPicPr>
          <p:cNvPr id="8" name="Picture 7">
            <a:extLst>
              <a:ext uri="{FF2B5EF4-FFF2-40B4-BE49-F238E27FC236}">
                <a16:creationId xmlns:a16="http://schemas.microsoft.com/office/drawing/2014/main" id="{68C849E2-659F-75ED-6EBB-572A95E2F6DB}"/>
              </a:ext>
            </a:extLst>
          </p:cNvPr>
          <p:cNvPicPr>
            <a:picLocks noChangeAspect="1"/>
          </p:cNvPicPr>
          <p:nvPr/>
        </p:nvPicPr>
        <p:blipFill>
          <a:blip r:embed="rId3"/>
          <a:stretch>
            <a:fillRect/>
          </a:stretch>
        </p:blipFill>
        <p:spPr>
          <a:xfrm>
            <a:off x="2533673" y="4031240"/>
            <a:ext cx="7088472" cy="2700000"/>
          </a:xfrm>
          <a:prstGeom prst="rect">
            <a:avLst/>
          </a:prstGeom>
        </p:spPr>
      </p:pic>
    </p:spTree>
    <p:extLst>
      <p:ext uri="{BB962C8B-B14F-4D97-AF65-F5344CB8AC3E}">
        <p14:creationId xmlns:p14="http://schemas.microsoft.com/office/powerpoint/2010/main" val="242312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p:txBody>
          <a:bodyPr>
            <a:normAutofit/>
          </a:bodyPr>
          <a:lstStyle/>
          <a:p>
            <a:r>
              <a:rPr lang="en-US" dirty="0"/>
              <a:t>Service de réservation de Parcs Canada</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425036" y="2020126"/>
            <a:ext cx="11377254" cy="4588492"/>
          </a:xfrm>
        </p:spPr>
        <p:txBody>
          <a:bodyPr>
            <a:noAutofit/>
          </a:bodyPr>
          <a:lstStyle/>
          <a:p>
            <a:pPr marL="342900" indent="-342900">
              <a:spcBef>
                <a:spcPts val="600"/>
              </a:spcBef>
              <a:buFont typeface="Arial" panose="020B0604020202020204" pitchFamily="34" charset="0"/>
              <a:buChar char="•"/>
            </a:pPr>
            <a:r>
              <a:rPr lang="fr-FR" sz="2400" dirty="0"/>
              <a:t>Nos « clients » ne sont PAS des employés ni de l’industrie !</a:t>
            </a:r>
          </a:p>
          <a:p>
            <a:pPr marL="1028700" lvl="1" indent="-342900">
              <a:spcBef>
                <a:spcPts val="600"/>
              </a:spcBef>
            </a:pPr>
            <a:r>
              <a:rPr lang="fr-FR" sz="2000" dirty="0">
                <a:solidFill>
                  <a:schemeClr val="bg1"/>
                </a:solidFill>
              </a:rPr>
              <a:t>Des Canadiens qui veulent faire du camping cette fin de semaine</a:t>
            </a:r>
          </a:p>
          <a:p>
            <a:pPr marL="1028700" lvl="1" indent="-342900">
              <a:spcBef>
                <a:spcPts val="600"/>
              </a:spcBef>
            </a:pPr>
            <a:r>
              <a:rPr lang="fr-FR" sz="2000" dirty="0">
                <a:solidFill>
                  <a:schemeClr val="bg1"/>
                </a:solidFill>
              </a:rPr>
              <a:t>Un couple âgé essayant de planifier leur voyage en VR</a:t>
            </a:r>
          </a:p>
          <a:p>
            <a:pPr marL="1028700" lvl="1" indent="-342900">
              <a:spcBef>
                <a:spcPts val="600"/>
              </a:spcBef>
            </a:pPr>
            <a:r>
              <a:rPr lang="fr-FR" sz="2000" dirty="0">
                <a:solidFill>
                  <a:schemeClr val="bg1"/>
                </a:solidFill>
              </a:rPr>
              <a:t>Des familles étrangères visitant le Canada pour la première fois</a:t>
            </a:r>
          </a:p>
          <a:p>
            <a:pPr marL="342900" indent="-342900">
              <a:spcBef>
                <a:spcPts val="600"/>
              </a:spcBef>
              <a:buFont typeface="Arial" panose="020B0604020202020204" pitchFamily="34" charset="0"/>
              <a:buChar char="•"/>
            </a:pPr>
            <a:r>
              <a:rPr lang="fr-FR" sz="2400" dirty="0"/>
              <a:t>Ils </a:t>
            </a:r>
            <a:r>
              <a:rPr lang="fr-FR" sz="2400" b="1" dirty="0">
                <a:solidFill>
                  <a:srgbClr val="00B050"/>
                </a:solidFill>
              </a:rPr>
              <a:t>ont d’autres options </a:t>
            </a:r>
            <a:r>
              <a:rPr lang="fr-FR" sz="2400" dirty="0"/>
              <a:t>pour dépenser leur argent</a:t>
            </a:r>
          </a:p>
          <a:p>
            <a:pPr marL="342900" indent="-342900">
              <a:spcBef>
                <a:spcPts val="600"/>
              </a:spcBef>
              <a:buFont typeface="Arial" panose="020B0604020202020204" pitchFamily="34" charset="0"/>
              <a:buChar char="•"/>
            </a:pPr>
            <a:r>
              <a:rPr lang="fr-FR" sz="2400" dirty="0"/>
              <a:t>Un SRPC efficace est essentiel pour créer un </a:t>
            </a:r>
            <a:r>
              <a:rPr lang="fr-FR" sz="2400" b="1" dirty="0">
                <a:solidFill>
                  <a:srgbClr val="00B050"/>
                </a:solidFill>
              </a:rPr>
              <a:t>sentiment de </a:t>
            </a:r>
          </a:p>
          <a:p>
            <a:pPr>
              <a:tabLst>
                <a:tab pos="363538" algn="l"/>
              </a:tabLst>
            </a:pPr>
            <a:r>
              <a:rPr lang="fr-FR" sz="2400" b="1" dirty="0">
                <a:solidFill>
                  <a:srgbClr val="00B050"/>
                </a:solidFill>
              </a:rPr>
              <a:t>	connexion</a:t>
            </a:r>
            <a:r>
              <a:rPr lang="fr-FR" sz="2400" dirty="0"/>
              <a:t> et de maintenir notre position sur le marché</a:t>
            </a:r>
          </a:p>
          <a:p>
            <a:pPr marL="342900" indent="-342900">
              <a:spcBef>
                <a:spcPts val="600"/>
              </a:spcBef>
              <a:buFont typeface="Arial" panose="020B0604020202020204" pitchFamily="34" charset="0"/>
              <a:buChar char="•"/>
              <a:tabLst>
                <a:tab pos="363538" algn="l"/>
              </a:tabLst>
            </a:pPr>
            <a:r>
              <a:rPr lang="fr-FR" sz="2400" dirty="0"/>
              <a:t>Le SRCP aide à respecter l’engagement du GdC à l’égard des </a:t>
            </a:r>
          </a:p>
          <a:p>
            <a:pPr>
              <a:tabLst>
                <a:tab pos="363538" algn="l"/>
              </a:tabLst>
            </a:pPr>
            <a:r>
              <a:rPr lang="fr-FR" sz="2400" dirty="0"/>
              <a:t>	services numériques, et </a:t>
            </a:r>
            <a:r>
              <a:rPr lang="fr-FR" sz="2400" b="1" dirty="0">
                <a:solidFill>
                  <a:srgbClr val="00B050"/>
                </a:solidFill>
              </a:rPr>
              <a:t>s’aligne sur les attentes </a:t>
            </a:r>
            <a:r>
              <a:rPr lang="fr-FR" sz="2400" dirty="0"/>
              <a:t>de l’industrie touristique et des jeunes</a:t>
            </a:r>
          </a:p>
          <a:p>
            <a:pPr marL="342900" indent="-342900">
              <a:spcBef>
                <a:spcPts val="600"/>
              </a:spcBef>
              <a:buFont typeface="Arial" panose="020B0604020202020204" pitchFamily="34" charset="0"/>
              <a:buChar char="•"/>
              <a:tabLst>
                <a:tab pos="363538" algn="l"/>
              </a:tabLst>
            </a:pPr>
            <a:r>
              <a:rPr lang="fr-FR" sz="2400" dirty="0"/>
              <a:t>Aide à doter Parcs Canada d’un plus grand nombre d’outils numériques pour </a:t>
            </a:r>
            <a:r>
              <a:rPr lang="fr-FR" sz="2400" b="1" dirty="0">
                <a:solidFill>
                  <a:srgbClr val="00B050"/>
                </a:solidFill>
              </a:rPr>
              <a:t>améliorer l’efficacité</a:t>
            </a:r>
            <a:r>
              <a:rPr lang="fr-FR" sz="2400" dirty="0"/>
              <a:t> dans le marché du travail qui devra faire face à des défis de recrutement jusqu'aux années 2030</a:t>
            </a:r>
            <a:endParaRPr lang="en-US" sz="2400" dirty="0"/>
          </a:p>
        </p:txBody>
      </p:sp>
      <p:pic>
        <p:nvPicPr>
          <p:cNvPr id="7" name="Picture 6">
            <a:extLst>
              <a:ext uri="{FF2B5EF4-FFF2-40B4-BE49-F238E27FC236}">
                <a16:creationId xmlns:a16="http://schemas.microsoft.com/office/drawing/2014/main" id="{9D1FB699-FC12-22A1-F6FE-47C4E11F1E8A}"/>
              </a:ext>
            </a:extLst>
          </p:cNvPr>
          <p:cNvPicPr>
            <a:picLocks noChangeAspect="1"/>
          </p:cNvPicPr>
          <p:nvPr/>
        </p:nvPicPr>
        <p:blipFill>
          <a:blip r:embed="rId3"/>
          <a:stretch>
            <a:fillRect/>
          </a:stretch>
        </p:blipFill>
        <p:spPr>
          <a:xfrm>
            <a:off x="9264850" y="3373623"/>
            <a:ext cx="2700000" cy="1816612"/>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9" name="Group 18">
            <a:extLst>
              <a:ext uri="{FF2B5EF4-FFF2-40B4-BE49-F238E27FC236}">
                <a16:creationId xmlns:a16="http://schemas.microsoft.com/office/drawing/2014/main" id="{4B645323-D80A-A509-30AD-D29466A37209}"/>
              </a:ext>
            </a:extLst>
          </p:cNvPr>
          <p:cNvGrpSpPr/>
          <p:nvPr/>
        </p:nvGrpSpPr>
        <p:grpSpPr>
          <a:xfrm>
            <a:off x="8317893" y="1859478"/>
            <a:ext cx="1686096" cy="1419622"/>
            <a:chOff x="7013957" y="1763526"/>
            <a:chExt cx="2370389" cy="1660278"/>
          </a:xfrm>
        </p:grpSpPr>
        <p:pic>
          <p:nvPicPr>
            <p:cNvPr id="9" name="Picture 8">
              <a:extLst>
                <a:ext uri="{FF2B5EF4-FFF2-40B4-BE49-F238E27FC236}">
                  <a16:creationId xmlns:a16="http://schemas.microsoft.com/office/drawing/2014/main" id="{D528CCC9-721C-1114-CD8C-0F17B6630DBF}"/>
                </a:ext>
              </a:extLst>
            </p:cNvPr>
            <p:cNvPicPr>
              <a:picLocks noChangeAspect="1"/>
            </p:cNvPicPr>
            <p:nvPr/>
          </p:nvPicPr>
          <p:blipFill rotWithShape="1">
            <a:blip r:embed="rId4"/>
            <a:srcRect t="6395" b="3048"/>
            <a:stretch/>
          </p:blipFill>
          <p:spPr>
            <a:xfrm>
              <a:off x="7013957" y="1763526"/>
              <a:ext cx="2370389" cy="1660278"/>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1" name="Straight Connector 10">
              <a:extLst>
                <a:ext uri="{FF2B5EF4-FFF2-40B4-BE49-F238E27FC236}">
                  <a16:creationId xmlns:a16="http://schemas.microsoft.com/office/drawing/2014/main" id="{4461FD2C-24EC-7ED6-6382-9A190E2C7559}"/>
                </a:ext>
              </a:extLst>
            </p:cNvPr>
            <p:cNvCxnSpPr>
              <a:cxnSpLocks/>
              <a:stCxn id="9" idx="1"/>
              <a:endCxn id="9" idx="5"/>
            </p:cNvCxnSpPr>
            <p:nvPr/>
          </p:nvCxnSpPr>
          <p:spPr>
            <a:xfrm>
              <a:off x="7361092" y="2006668"/>
              <a:ext cx="1676119" cy="11739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6FD790EF-349D-E881-CC54-63E733EAEB5F}"/>
              </a:ext>
            </a:extLst>
          </p:cNvPr>
          <p:cNvCxnSpPr>
            <a:cxnSpLocks/>
          </p:cNvCxnSpPr>
          <p:nvPr/>
        </p:nvCxnSpPr>
        <p:spPr>
          <a:xfrm>
            <a:off x="9621985" y="3200676"/>
            <a:ext cx="238991" cy="310229"/>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59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a:xfrm>
            <a:off x="587596" y="907285"/>
            <a:ext cx="10980627" cy="1141435"/>
          </a:xfrm>
        </p:spPr>
        <p:txBody>
          <a:bodyPr>
            <a:normAutofit/>
          </a:bodyPr>
          <a:lstStyle/>
          <a:p>
            <a:r>
              <a:rPr lang="fr-FR" dirty="0"/>
              <a:t>Pourquoi le SRPC est-il important ?</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587596" y="2048720"/>
            <a:ext cx="11456767" cy="4288286"/>
          </a:xfrm>
        </p:spPr>
        <p:txBody>
          <a:bodyPr>
            <a:normAutofit fontScale="92500"/>
          </a:bodyPr>
          <a:lstStyle/>
          <a:p>
            <a:pPr lvl="0">
              <a:spcBef>
                <a:spcPts val="600"/>
              </a:spcBef>
            </a:pPr>
            <a:r>
              <a:rPr lang="fr-FR" sz="3000" dirty="0">
                <a:effectLst/>
                <a:latin typeface="Calibri" panose="020F0502020204030204" pitchFamily="34" charset="0"/>
                <a:ea typeface="Calibri" panose="020F0502020204030204" pitchFamily="34" charset="0"/>
              </a:rPr>
              <a:t>Le SRPC est devenu </a:t>
            </a:r>
            <a:r>
              <a:rPr lang="fr-FR" sz="3000" i="1" dirty="0">
                <a:effectLst/>
                <a:latin typeface="Calibri" panose="020F0502020204030204" pitchFamily="34" charset="0"/>
                <a:ea typeface="Calibri" panose="020F0502020204030204" pitchFamily="34" charset="0"/>
              </a:rPr>
              <a:t>bien plus </a:t>
            </a:r>
            <a:r>
              <a:rPr lang="fr-FR" sz="3000" dirty="0">
                <a:effectLst/>
                <a:latin typeface="Calibri" panose="020F0502020204030204" pitchFamily="34" charset="0"/>
                <a:ea typeface="Calibri" panose="020F0502020204030204" pitchFamily="34" charset="0"/>
              </a:rPr>
              <a:t>qu’une simple promesse d’un site de camping!</a:t>
            </a:r>
          </a:p>
          <a:p>
            <a:pPr>
              <a:spcBef>
                <a:spcPts val="1200"/>
              </a:spcBef>
            </a:pPr>
            <a:r>
              <a:rPr lang="fr-FR" sz="2400" b="1" dirty="0">
                <a:solidFill>
                  <a:srgbClr val="00B050"/>
                </a:solidFill>
                <a:latin typeface="Calibri" panose="020F0502020204030204" pitchFamily="34" charset="0"/>
              </a:rPr>
              <a:t>LES VISITEURS peuvent...</a:t>
            </a:r>
          </a:p>
          <a:p>
            <a:pPr marL="1703388" lvl="1" indent="-342900">
              <a:spcBef>
                <a:spcPts val="1200"/>
              </a:spcBef>
              <a:buClr>
                <a:srgbClr val="00B050"/>
              </a:buClr>
              <a:buFont typeface="Wingdings" panose="05000000000000000000" pitchFamily="2" charset="2"/>
              <a:buChar char="ü"/>
            </a:pPr>
            <a:r>
              <a:rPr lang="en-CA" sz="2000" dirty="0">
                <a:solidFill>
                  <a:schemeClr val="bg1"/>
                </a:solidFill>
                <a:effectLst/>
                <a:latin typeface="Calibri" panose="020F0502020204030204" pitchFamily="34" charset="0"/>
                <a:ea typeface="Calibri" panose="020F0502020204030204" pitchFamily="34" charset="0"/>
              </a:rPr>
              <a:t>…</a:t>
            </a:r>
            <a:r>
              <a:rPr lang="fr-FR" sz="2000" dirty="0">
                <a:solidFill>
                  <a:schemeClr val="bg1"/>
                </a:solidFill>
                <a:effectLst/>
                <a:latin typeface="Calibri" panose="020F0502020204030204" pitchFamily="34" charset="0"/>
                <a:ea typeface="Calibri" panose="020F0502020204030204" pitchFamily="34" charset="0"/>
              </a:rPr>
              <a:t>voyager à un rythme détendu et profiter durant leur voyage, sachant que leur site les attend</a:t>
            </a:r>
          </a:p>
          <a:p>
            <a:pPr marL="1703388" lvl="1" indent="-342900">
              <a:spcBef>
                <a:spcPts val="1200"/>
              </a:spcBef>
              <a:buClr>
                <a:srgbClr val="00B050"/>
              </a:buClr>
              <a:buFont typeface="Wingdings" panose="05000000000000000000" pitchFamily="2" charset="2"/>
              <a:buChar char="ü"/>
            </a:pPr>
            <a:r>
              <a:rPr lang="en-CA" sz="2000" dirty="0">
                <a:solidFill>
                  <a:schemeClr val="bg1"/>
                </a:solidFill>
                <a:effectLst/>
                <a:latin typeface="Calibri" panose="020F0502020204030204" pitchFamily="34" charset="0"/>
                <a:ea typeface="Calibri" panose="020F0502020204030204" pitchFamily="34" charset="0"/>
              </a:rPr>
              <a:t>…</a:t>
            </a:r>
            <a:r>
              <a:rPr lang="fr-FR" sz="2000" dirty="0">
                <a:solidFill>
                  <a:schemeClr val="bg1"/>
                </a:solidFill>
                <a:effectLst/>
                <a:latin typeface="Calibri" panose="020F0502020204030204" pitchFamily="34" charset="0"/>
                <a:ea typeface="Calibri" panose="020F0502020204030204" pitchFamily="34" charset="0"/>
              </a:rPr>
              <a:t>garder leur portefeuille dans leur poche plus souvent durant leur visite </a:t>
            </a:r>
          </a:p>
          <a:p>
            <a:pPr marL="1703388" lvl="1" indent="-342900">
              <a:spcBef>
                <a:spcPts val="1200"/>
              </a:spcBef>
              <a:buClr>
                <a:srgbClr val="00B050"/>
              </a:buClr>
              <a:buFont typeface="Wingdings" panose="05000000000000000000" pitchFamily="2" charset="2"/>
              <a:buChar char="ü"/>
            </a:pPr>
            <a:r>
              <a:rPr lang="en-CA" sz="2000" dirty="0">
                <a:solidFill>
                  <a:schemeClr val="bg1"/>
                </a:solidFill>
                <a:latin typeface="Calibri" panose="020F0502020204030204" pitchFamily="34" charset="0"/>
                <a:ea typeface="Calibri" panose="020F0502020204030204" pitchFamily="34" charset="0"/>
              </a:rPr>
              <a:t>…</a:t>
            </a:r>
            <a:r>
              <a:rPr lang="fr-FR" sz="2000" dirty="0">
                <a:solidFill>
                  <a:schemeClr val="bg1"/>
                </a:solidFill>
                <a:latin typeface="Calibri" panose="020F0502020204030204" pitchFamily="34" charset="0"/>
                <a:ea typeface="Calibri" panose="020F0502020204030204" pitchFamily="34" charset="0"/>
              </a:rPr>
              <a:t>gérer leur itinéraire à toute heure du jour ou de la nuit, sans avoir besoin de s’y rendre pendant les heures de bureau</a:t>
            </a:r>
          </a:p>
          <a:p>
            <a:pPr marL="1703388" lvl="1" indent="-342900">
              <a:spcBef>
                <a:spcPts val="1200"/>
              </a:spcBef>
              <a:buClr>
                <a:srgbClr val="00B050"/>
              </a:buClr>
              <a:buFont typeface="Wingdings" panose="05000000000000000000" pitchFamily="2" charset="2"/>
              <a:buChar char="ü"/>
            </a:pPr>
            <a:r>
              <a:rPr lang="en-CA" sz="2000" dirty="0">
                <a:solidFill>
                  <a:schemeClr val="bg1"/>
                </a:solidFill>
                <a:effectLst/>
                <a:latin typeface="Calibri" panose="020F0502020204030204" pitchFamily="34" charset="0"/>
                <a:ea typeface="Calibri" panose="020F0502020204030204" pitchFamily="34" charset="0"/>
              </a:rPr>
              <a:t>…</a:t>
            </a:r>
            <a:r>
              <a:rPr lang="fr-FR" sz="2000" dirty="0">
                <a:solidFill>
                  <a:schemeClr val="bg1"/>
                </a:solidFill>
                <a:effectLst/>
                <a:latin typeface="Calibri" panose="020F0502020204030204" pitchFamily="34" charset="0"/>
                <a:ea typeface="Calibri" panose="020F0502020204030204" pitchFamily="34" charset="0"/>
              </a:rPr>
              <a:t>utiliser le service en ligne et se rendre directement au point de départ, évitant ainsi un long </a:t>
            </a:r>
            <a:r>
              <a:rPr lang="fr-FR" sz="2000" dirty="0">
                <a:solidFill>
                  <a:schemeClr val="bg1"/>
                </a:solidFill>
                <a:latin typeface="Calibri" panose="020F0502020204030204" pitchFamily="34" charset="0"/>
                <a:ea typeface="Calibri" panose="020F0502020204030204" pitchFamily="34" charset="0"/>
              </a:rPr>
              <a:t>trajet </a:t>
            </a:r>
            <a:r>
              <a:rPr lang="fr-FR" sz="2000" dirty="0">
                <a:solidFill>
                  <a:schemeClr val="bg1"/>
                </a:solidFill>
                <a:effectLst/>
                <a:latin typeface="Calibri" panose="020F0502020204030204" pitchFamily="34" charset="0"/>
                <a:ea typeface="Calibri" panose="020F0502020204030204" pitchFamily="34" charset="0"/>
              </a:rPr>
              <a:t>jusqu’à un centre d’accueil</a:t>
            </a:r>
          </a:p>
          <a:p>
            <a:pPr>
              <a:spcBef>
                <a:spcPts val="1200"/>
              </a:spcBef>
            </a:pPr>
            <a:r>
              <a:rPr lang="fr-FR" sz="2400" dirty="0">
                <a:solidFill>
                  <a:schemeClr val="bg1"/>
                </a:solidFill>
                <a:effectLst/>
                <a:latin typeface="Calibri" panose="020F0502020204030204" pitchFamily="34" charset="0"/>
                <a:ea typeface="Calibri" panose="020F0502020204030204" pitchFamily="34" charset="0"/>
              </a:rPr>
              <a:t>Même les visiteurs sans réservation arrivent avec des attentes </a:t>
            </a:r>
            <a:r>
              <a:rPr lang="fr-FR" sz="2400" dirty="0">
                <a:latin typeface="Calibri" panose="020F0502020204030204" pitchFamily="34" charset="0"/>
                <a:ea typeface="Calibri" panose="020F0502020204030204" pitchFamily="34" charset="0"/>
              </a:rPr>
              <a:t>réalistes</a:t>
            </a:r>
            <a:r>
              <a:rPr lang="fr-FR" sz="2400" dirty="0">
                <a:solidFill>
                  <a:schemeClr val="bg1"/>
                </a:solidFill>
                <a:effectLst/>
                <a:latin typeface="Calibri" panose="020F0502020204030204" pitchFamily="34" charset="0"/>
                <a:ea typeface="Calibri" panose="020F0502020204030204" pitchFamily="34" charset="0"/>
              </a:rPr>
              <a:t> de ce qui est disponible</a:t>
            </a:r>
          </a:p>
        </p:txBody>
      </p:sp>
      <p:pic>
        <p:nvPicPr>
          <p:cNvPr id="7" name="Picture 6">
            <a:extLst>
              <a:ext uri="{FF2B5EF4-FFF2-40B4-BE49-F238E27FC236}">
                <a16:creationId xmlns:a16="http://schemas.microsoft.com/office/drawing/2014/main" id="{1E311D7E-F73C-C92D-373A-0AEED5A3FC84}"/>
              </a:ext>
            </a:extLst>
          </p:cNvPr>
          <p:cNvPicPr>
            <a:picLocks noChangeAspect="1"/>
          </p:cNvPicPr>
          <p:nvPr/>
        </p:nvPicPr>
        <p:blipFill>
          <a:blip r:embed="rId3"/>
          <a:stretch>
            <a:fillRect/>
          </a:stretch>
        </p:blipFill>
        <p:spPr>
          <a:xfrm>
            <a:off x="587596" y="3652863"/>
            <a:ext cx="1080000" cy="1080000"/>
          </a:xfrm>
          <a:prstGeom prst="rect">
            <a:avLst/>
          </a:prstGeom>
        </p:spPr>
      </p:pic>
    </p:spTree>
    <p:extLst>
      <p:ext uri="{BB962C8B-B14F-4D97-AF65-F5344CB8AC3E}">
        <p14:creationId xmlns:p14="http://schemas.microsoft.com/office/powerpoint/2010/main" val="409479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p:txBody>
          <a:bodyPr>
            <a:normAutofit/>
          </a:bodyPr>
          <a:lstStyle/>
          <a:p>
            <a:r>
              <a:rPr lang="fr-FR" dirty="0"/>
              <a:t>Pourquoi le SRPC est-il important ?</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587596" y="2048720"/>
            <a:ext cx="11604404" cy="4288286"/>
          </a:xfrm>
        </p:spPr>
        <p:txBody>
          <a:bodyPr>
            <a:normAutofit/>
          </a:bodyPr>
          <a:lstStyle/>
          <a:p>
            <a:pPr lvl="0">
              <a:spcBef>
                <a:spcPts val="600"/>
              </a:spcBef>
            </a:pPr>
            <a:r>
              <a:rPr lang="fr-FR" sz="2800" dirty="0">
                <a:effectLst/>
                <a:latin typeface="Calibri" panose="020F0502020204030204" pitchFamily="34" charset="0"/>
                <a:ea typeface="Calibri" panose="020F0502020204030204" pitchFamily="34" charset="0"/>
              </a:rPr>
              <a:t>Le SRPC est devenu </a:t>
            </a:r>
            <a:r>
              <a:rPr lang="fr-FR" sz="2800" i="1" dirty="0">
                <a:effectLst/>
                <a:latin typeface="Calibri" panose="020F0502020204030204" pitchFamily="34" charset="0"/>
                <a:ea typeface="Calibri" panose="020F0502020204030204" pitchFamily="34" charset="0"/>
              </a:rPr>
              <a:t>bien plus </a:t>
            </a:r>
            <a:r>
              <a:rPr lang="fr-FR" sz="2800" dirty="0">
                <a:effectLst/>
                <a:latin typeface="Calibri" panose="020F0502020204030204" pitchFamily="34" charset="0"/>
                <a:ea typeface="Calibri" panose="020F0502020204030204" pitchFamily="34" charset="0"/>
              </a:rPr>
              <a:t>qu’une simple promesse d’un site de camping!</a:t>
            </a:r>
          </a:p>
          <a:p>
            <a:pPr lvl="0">
              <a:spcBef>
                <a:spcPts val="1200"/>
              </a:spcBef>
            </a:pPr>
            <a:r>
              <a:rPr lang="fr-FR" sz="2400" b="1" dirty="0">
                <a:solidFill>
                  <a:srgbClr val="00B050"/>
                </a:solidFill>
                <a:effectLst/>
                <a:latin typeface="Calibri" panose="020F0502020204030204" pitchFamily="34" charset="0"/>
                <a:ea typeface="Calibri" panose="020F0502020204030204" pitchFamily="34" charset="0"/>
              </a:rPr>
              <a:t>Le PERSONNEL DU PARC profite</a:t>
            </a:r>
            <a:r>
              <a:rPr lang="en-CA" sz="2400" b="1" dirty="0">
                <a:solidFill>
                  <a:srgbClr val="00B050"/>
                </a:solidFill>
                <a:effectLst/>
                <a:latin typeface="Calibri" panose="020F0502020204030204" pitchFamily="34" charset="0"/>
                <a:ea typeface="Calibri" panose="020F0502020204030204" pitchFamily="34" charset="0"/>
              </a:rPr>
              <a:t>…</a:t>
            </a:r>
          </a:p>
          <a:p>
            <a:pPr marL="1703388" lvl="1" indent="-342900">
              <a:spcBef>
                <a:spcPts val="1200"/>
              </a:spcBef>
              <a:buClr>
                <a:srgbClr val="00B050"/>
              </a:buClr>
              <a:buFont typeface="Wingdings" panose="05000000000000000000" pitchFamily="2" charset="2"/>
              <a:buChar char="ü"/>
            </a:pPr>
            <a:r>
              <a:rPr lang="en-CA" sz="2000" dirty="0">
                <a:solidFill>
                  <a:schemeClr val="bg1"/>
                </a:solidFill>
                <a:effectLst/>
                <a:latin typeface="Calibri" panose="020F0502020204030204" pitchFamily="34" charset="0"/>
                <a:ea typeface="Calibri" panose="020F0502020204030204" pitchFamily="34" charset="0"/>
              </a:rPr>
              <a:t>…d’</a:t>
            </a:r>
            <a:r>
              <a:rPr lang="fr-FR" sz="2000" dirty="0">
                <a:solidFill>
                  <a:schemeClr val="bg1"/>
                </a:solidFill>
                <a:effectLst/>
                <a:latin typeface="Calibri" panose="020F0502020204030204" pitchFamily="34" charset="0"/>
                <a:ea typeface="Calibri" panose="020F0502020204030204" pitchFamily="34" charset="0"/>
              </a:rPr>
              <a:t>un accueil plus efficace dans le parc, les visiteurs arrivants déjà enregistrés et sachant où aller </a:t>
            </a:r>
          </a:p>
          <a:p>
            <a:pPr marL="1703388" lvl="1" indent="-342900">
              <a:spcBef>
                <a:spcPts val="1200"/>
              </a:spcBef>
              <a:buClr>
                <a:srgbClr val="00B050"/>
              </a:buClr>
              <a:buFont typeface="Wingdings" panose="05000000000000000000" pitchFamily="2" charset="2"/>
              <a:buChar char="ü"/>
            </a:pPr>
            <a:r>
              <a:rPr lang="en-CA" sz="2000" dirty="0">
                <a:solidFill>
                  <a:schemeClr val="bg1"/>
                </a:solidFill>
                <a:effectLst/>
                <a:latin typeface="Calibri" panose="020F0502020204030204" pitchFamily="34" charset="0"/>
                <a:ea typeface="Calibri" panose="020F0502020204030204" pitchFamily="34" charset="0"/>
              </a:rPr>
              <a:t>… de </a:t>
            </a:r>
            <a:r>
              <a:rPr lang="fr-FR" sz="2000" dirty="0">
                <a:solidFill>
                  <a:schemeClr val="bg1"/>
                </a:solidFill>
                <a:effectLst/>
                <a:latin typeface="Calibri" panose="020F0502020204030204" pitchFamily="34" charset="0"/>
                <a:ea typeface="Calibri" panose="020F0502020204030204" pitchFamily="34" charset="0"/>
              </a:rPr>
              <a:t>moins de temps passé aux tâches administratives, comme l’enregistrement des coordonnées des visiteurs et la délivrance de permis</a:t>
            </a:r>
          </a:p>
          <a:p>
            <a:pPr marL="1703388" lvl="1" indent="-342900">
              <a:spcBef>
                <a:spcPts val="1200"/>
              </a:spcBef>
              <a:buClr>
                <a:srgbClr val="00B050"/>
              </a:buClr>
              <a:buFont typeface="Wingdings" panose="05000000000000000000" pitchFamily="2" charset="2"/>
              <a:buChar char="ü"/>
            </a:pPr>
            <a:r>
              <a:rPr lang="en-CA" sz="2000" dirty="0">
                <a:solidFill>
                  <a:schemeClr val="bg1"/>
                </a:solidFill>
                <a:effectLst/>
                <a:latin typeface="Calibri" panose="020F0502020204030204" pitchFamily="34" charset="0"/>
                <a:ea typeface="Calibri" panose="020F0502020204030204" pitchFamily="34" charset="0"/>
              </a:rPr>
              <a:t>…d’</a:t>
            </a:r>
            <a:r>
              <a:rPr lang="fr-FR" sz="2000" dirty="0">
                <a:solidFill>
                  <a:schemeClr val="bg1"/>
                </a:solidFill>
                <a:effectLst/>
                <a:latin typeface="Calibri" panose="020F0502020204030204" pitchFamily="34" charset="0"/>
                <a:ea typeface="Calibri" panose="020F0502020204030204" pitchFamily="34" charset="0"/>
              </a:rPr>
              <a:t>une réduction de la congestion ; moins de personnes arrivent en même temps</a:t>
            </a:r>
          </a:p>
          <a:p>
            <a:pPr marL="1703388" lvl="1" indent="-342900">
              <a:spcBef>
                <a:spcPts val="1200"/>
              </a:spcBef>
              <a:buClr>
                <a:srgbClr val="00B050"/>
              </a:buClr>
              <a:buFont typeface="Wingdings" panose="05000000000000000000" pitchFamily="2" charset="2"/>
              <a:buChar char="ü"/>
            </a:pPr>
            <a:r>
              <a:rPr lang="en-CA" sz="2000" dirty="0">
                <a:solidFill>
                  <a:schemeClr val="bg1"/>
                </a:solidFill>
                <a:effectLst/>
                <a:latin typeface="Calibri" panose="020F0502020204030204" pitchFamily="34" charset="0"/>
                <a:ea typeface="Calibri" panose="020F0502020204030204" pitchFamily="34" charset="0"/>
              </a:rPr>
              <a:t>…de </a:t>
            </a:r>
            <a:r>
              <a:rPr lang="fr-FR" sz="2000" dirty="0">
                <a:solidFill>
                  <a:schemeClr val="bg1"/>
                </a:solidFill>
                <a:effectLst/>
                <a:latin typeface="Calibri" panose="020F0502020204030204" pitchFamily="34" charset="0"/>
                <a:ea typeface="Calibri" panose="020F0502020204030204" pitchFamily="34" charset="0"/>
              </a:rPr>
              <a:t>meilleures interactions avec les visiteurs :</a:t>
            </a:r>
          </a:p>
          <a:p>
            <a:pPr marL="2160588" lvl="3" indent="-342900">
              <a:spcBef>
                <a:spcPts val="600"/>
              </a:spcBef>
              <a:buClr>
                <a:schemeClr val="bg1"/>
              </a:buClr>
              <a:buFont typeface="Symbol" panose="05050102010706020507" pitchFamily="18" charset="2"/>
              <a:buChar char=""/>
            </a:pPr>
            <a:r>
              <a:rPr lang="fr-FR" dirty="0">
                <a:solidFill>
                  <a:schemeClr val="bg1"/>
                </a:solidFill>
                <a:latin typeface="Calibri" panose="020F0502020204030204" pitchFamily="34" charset="0"/>
              </a:rPr>
              <a:t>Les visiteurs sortent moins souvent leur </a:t>
            </a:r>
            <a:r>
              <a:rPr lang="fr-FR" sz="1800" dirty="0">
                <a:solidFill>
                  <a:schemeClr val="bg1"/>
                </a:solidFill>
                <a:effectLst/>
                <a:latin typeface="Calibri" panose="020F0502020204030204" pitchFamily="34" charset="0"/>
                <a:ea typeface="Calibri" panose="020F0502020204030204" pitchFamily="34" charset="0"/>
              </a:rPr>
              <a:t>portefeuille</a:t>
            </a:r>
            <a:endParaRPr lang="fr-FR" dirty="0">
              <a:solidFill>
                <a:schemeClr val="bg1"/>
              </a:solidFill>
              <a:latin typeface="Calibri" panose="020F0502020204030204" pitchFamily="34" charset="0"/>
            </a:endParaRPr>
          </a:p>
          <a:p>
            <a:pPr marL="2160588" lvl="3" indent="-342900">
              <a:spcBef>
                <a:spcPts val="600"/>
              </a:spcBef>
              <a:buClr>
                <a:schemeClr val="bg1"/>
              </a:buClr>
              <a:buFont typeface="Symbol" panose="05050102010706020507" pitchFamily="18" charset="2"/>
              <a:buChar char=""/>
            </a:pPr>
            <a:r>
              <a:rPr lang="fr-FR" dirty="0">
                <a:solidFill>
                  <a:schemeClr val="bg1"/>
                </a:solidFill>
                <a:latin typeface="Calibri" panose="020F0502020204030204" pitchFamily="34" charset="0"/>
              </a:rPr>
              <a:t>Plus de visiteurs arrivent avec des attentes précises et réalistes</a:t>
            </a:r>
          </a:p>
        </p:txBody>
      </p:sp>
      <p:pic>
        <p:nvPicPr>
          <p:cNvPr id="6" name="Picture 5">
            <a:extLst>
              <a:ext uri="{FF2B5EF4-FFF2-40B4-BE49-F238E27FC236}">
                <a16:creationId xmlns:a16="http://schemas.microsoft.com/office/drawing/2014/main" id="{596B0C1B-814C-7F5B-0C75-0D82225541EE}"/>
              </a:ext>
            </a:extLst>
          </p:cNvPr>
          <p:cNvPicPr>
            <a:picLocks noChangeAspect="1"/>
          </p:cNvPicPr>
          <p:nvPr/>
        </p:nvPicPr>
        <p:blipFill>
          <a:blip r:embed="rId3"/>
          <a:stretch>
            <a:fillRect/>
          </a:stretch>
        </p:blipFill>
        <p:spPr>
          <a:xfrm>
            <a:off x="587596" y="3652863"/>
            <a:ext cx="1086545" cy="1080000"/>
          </a:xfrm>
          <a:prstGeom prst="rect">
            <a:avLst/>
          </a:prstGeom>
        </p:spPr>
      </p:pic>
    </p:spTree>
    <p:extLst>
      <p:ext uri="{BB962C8B-B14F-4D97-AF65-F5344CB8AC3E}">
        <p14:creationId xmlns:p14="http://schemas.microsoft.com/office/powerpoint/2010/main" val="75538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p:txBody>
          <a:bodyPr>
            <a:normAutofit/>
          </a:bodyPr>
          <a:lstStyle/>
          <a:p>
            <a:r>
              <a:rPr lang="fr-FR" dirty="0"/>
              <a:t>Pourquoi le SRPC est-il important ?</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587596" y="2048720"/>
            <a:ext cx="11604404" cy="4288286"/>
          </a:xfrm>
        </p:spPr>
        <p:txBody>
          <a:bodyPr>
            <a:normAutofit/>
          </a:bodyPr>
          <a:lstStyle/>
          <a:p>
            <a:pPr>
              <a:spcBef>
                <a:spcPts val="600"/>
              </a:spcBef>
            </a:pPr>
            <a:r>
              <a:rPr lang="fr-FR" sz="2800" dirty="0">
                <a:effectLst/>
                <a:latin typeface="Calibri" panose="020F0502020204030204" pitchFamily="34" charset="0"/>
                <a:ea typeface="Calibri" panose="020F0502020204030204" pitchFamily="34" charset="0"/>
              </a:rPr>
              <a:t>Le SRPC est devenu </a:t>
            </a:r>
            <a:r>
              <a:rPr lang="fr-FR" sz="2800" i="1" dirty="0">
                <a:effectLst/>
                <a:latin typeface="Calibri" panose="020F0502020204030204" pitchFamily="34" charset="0"/>
                <a:ea typeface="Calibri" panose="020F0502020204030204" pitchFamily="34" charset="0"/>
              </a:rPr>
              <a:t>bien plus </a:t>
            </a:r>
            <a:r>
              <a:rPr lang="fr-FR" sz="2800" dirty="0">
                <a:effectLst/>
                <a:latin typeface="Calibri" panose="020F0502020204030204" pitchFamily="34" charset="0"/>
                <a:ea typeface="Calibri" panose="020F0502020204030204" pitchFamily="34" charset="0"/>
              </a:rPr>
              <a:t>qu’une simple promesse d’un site de camping!</a:t>
            </a:r>
          </a:p>
          <a:p>
            <a:pPr lvl="0">
              <a:spcBef>
                <a:spcPts val="1200"/>
              </a:spcBef>
            </a:pPr>
            <a:r>
              <a:rPr lang="fr-FR" sz="2400" b="1" dirty="0">
                <a:solidFill>
                  <a:srgbClr val="00B050"/>
                </a:solidFill>
                <a:effectLst/>
                <a:latin typeface="Calibri" panose="020F0502020204030204" pitchFamily="34" charset="0"/>
                <a:ea typeface="Calibri" panose="020F0502020204030204" pitchFamily="34" charset="0"/>
              </a:rPr>
              <a:t>Les GESTIONNAIRES DE PARC bénéficient</a:t>
            </a:r>
            <a:r>
              <a:rPr lang="en-CA" sz="2400" b="1" dirty="0">
                <a:solidFill>
                  <a:srgbClr val="00B050"/>
                </a:solidFill>
                <a:effectLst/>
                <a:latin typeface="Calibri" panose="020F0502020204030204" pitchFamily="34" charset="0"/>
                <a:ea typeface="Calibri" panose="020F0502020204030204" pitchFamily="34" charset="0"/>
              </a:rPr>
              <a:t>…</a:t>
            </a:r>
          </a:p>
          <a:p>
            <a:pPr marL="1703388" lvl="1" indent="-342900">
              <a:spcBef>
                <a:spcPts val="1200"/>
              </a:spcBef>
              <a:buClr>
                <a:srgbClr val="00B050"/>
              </a:buClr>
              <a:buFont typeface="Wingdings" panose="05000000000000000000" pitchFamily="2" charset="2"/>
              <a:buChar char="ü"/>
            </a:pPr>
            <a:r>
              <a:rPr lang="en-CA" sz="2000" dirty="0">
                <a:solidFill>
                  <a:schemeClr val="bg1"/>
                </a:solidFill>
                <a:effectLst/>
                <a:latin typeface="Calibri" panose="020F0502020204030204" pitchFamily="34" charset="0"/>
                <a:ea typeface="Calibri" panose="020F0502020204030204" pitchFamily="34" charset="0"/>
              </a:rPr>
              <a:t>…d’</a:t>
            </a:r>
            <a:r>
              <a:rPr lang="fr-FR" sz="2000" dirty="0">
                <a:solidFill>
                  <a:schemeClr val="bg1"/>
                </a:solidFill>
                <a:effectLst/>
                <a:latin typeface="Calibri" panose="020F0502020204030204" pitchFamily="34" charset="0"/>
                <a:ea typeface="Calibri" panose="020F0502020204030204" pitchFamily="34" charset="0"/>
              </a:rPr>
              <a:t>outils améliorés de sécurité des visiteurs, pour les alerter rapidement des facteurs affectant leur visite, ou pour indiquer qui sera dans le parc à tel date ; réduction de </a:t>
            </a:r>
            <a:r>
              <a:rPr lang="fr-CA" sz="2000" dirty="0">
                <a:solidFill>
                  <a:schemeClr val="bg1"/>
                </a:solidFill>
                <a:effectLst/>
                <a:latin typeface="Calibri" panose="020F0502020204030204" pitchFamily="34" charset="0"/>
                <a:ea typeface="Calibri" panose="020F0502020204030204" pitchFamily="34" charset="0"/>
              </a:rPr>
              <a:t>la manipulation de l’argent comptant </a:t>
            </a:r>
            <a:r>
              <a:rPr lang="fr-FR" sz="2000" dirty="0">
                <a:solidFill>
                  <a:schemeClr val="bg1"/>
                </a:solidFill>
                <a:effectLst/>
                <a:latin typeface="Calibri" panose="020F0502020204030204" pitchFamily="34" charset="0"/>
                <a:ea typeface="Calibri" panose="020F0502020204030204" pitchFamily="34" charset="0"/>
              </a:rPr>
              <a:t>dans les régions éloignées</a:t>
            </a:r>
          </a:p>
          <a:p>
            <a:pPr marL="1703388" lvl="1" indent="-342900">
              <a:spcBef>
                <a:spcPts val="1200"/>
              </a:spcBef>
              <a:buClr>
                <a:srgbClr val="00B050"/>
              </a:buClr>
              <a:buFont typeface="Wingdings" panose="05000000000000000000" pitchFamily="2" charset="2"/>
              <a:buChar char="ü"/>
            </a:pPr>
            <a:r>
              <a:rPr lang="en-CA" sz="2000" dirty="0">
                <a:solidFill>
                  <a:schemeClr val="bg1"/>
                </a:solidFill>
                <a:latin typeface="Calibri" panose="020F0502020204030204" pitchFamily="34" charset="0"/>
                <a:ea typeface="Calibri" panose="020F0502020204030204" pitchFamily="34" charset="0"/>
              </a:rPr>
              <a:t>…d’</a:t>
            </a:r>
            <a:r>
              <a:rPr lang="fr-FR" sz="2000" dirty="0">
                <a:solidFill>
                  <a:schemeClr val="bg1"/>
                </a:solidFill>
                <a:latin typeface="Calibri" panose="020F0502020204030204" pitchFamily="34" charset="0"/>
                <a:ea typeface="Calibri" panose="020F0502020204030204" pitchFamily="34" charset="0"/>
              </a:rPr>
              <a:t>une capacité </a:t>
            </a:r>
            <a:r>
              <a:rPr lang="fr-FR" sz="2000" dirty="0">
                <a:solidFill>
                  <a:schemeClr val="bg1"/>
                </a:solidFill>
                <a:effectLst/>
                <a:latin typeface="Calibri" panose="020F0502020204030204" pitchFamily="34" charset="0"/>
                <a:ea typeface="Calibri" panose="020F0502020204030204" pitchFamily="34" charset="0"/>
              </a:rPr>
              <a:t>améliorée</a:t>
            </a:r>
            <a:r>
              <a:rPr lang="fr-FR" sz="2000" dirty="0">
                <a:solidFill>
                  <a:schemeClr val="bg1"/>
                </a:solidFill>
                <a:latin typeface="Calibri" panose="020F0502020204030204" pitchFamily="34" charset="0"/>
                <a:ea typeface="Calibri" panose="020F0502020204030204" pitchFamily="34" charset="0"/>
              </a:rPr>
              <a:t> de promouvoir et d’améliorer la sensibilisation à d’autres activités</a:t>
            </a:r>
            <a:endParaRPr lang="en-CA" sz="2000" dirty="0">
              <a:solidFill>
                <a:schemeClr val="bg1"/>
              </a:solidFill>
              <a:latin typeface="Calibri" panose="020F0502020204030204" pitchFamily="34" charset="0"/>
              <a:ea typeface="Calibri" panose="020F0502020204030204" pitchFamily="34" charset="0"/>
            </a:endParaRPr>
          </a:p>
          <a:p>
            <a:pPr marL="1703388" lvl="1" indent="-342900">
              <a:spcBef>
                <a:spcPts val="1200"/>
              </a:spcBef>
              <a:buClr>
                <a:srgbClr val="00B050"/>
              </a:buClr>
              <a:buFont typeface="Wingdings" panose="05000000000000000000" pitchFamily="2" charset="2"/>
              <a:buChar char="ü"/>
            </a:pPr>
            <a:r>
              <a:rPr lang="en-CA" sz="2000" dirty="0">
                <a:solidFill>
                  <a:schemeClr val="bg1"/>
                </a:solidFill>
                <a:effectLst/>
                <a:latin typeface="Calibri" panose="020F0502020204030204" pitchFamily="34" charset="0"/>
                <a:ea typeface="Calibri" panose="020F0502020204030204" pitchFamily="34" charset="0"/>
              </a:rPr>
              <a:t>…de </a:t>
            </a:r>
            <a:r>
              <a:rPr lang="fr-FR" sz="2000" dirty="0">
                <a:solidFill>
                  <a:schemeClr val="bg1"/>
                </a:solidFill>
                <a:effectLst/>
                <a:latin typeface="Calibri" panose="020F0502020204030204" pitchFamily="34" charset="0"/>
                <a:ea typeface="Calibri" panose="020F0502020204030204" pitchFamily="34" charset="0"/>
              </a:rPr>
              <a:t>mieux comprendre nos visiteurs et leurs habitudes de planification de voyage</a:t>
            </a:r>
            <a:endParaRPr lang="en-CA" sz="2000" dirty="0">
              <a:solidFill>
                <a:schemeClr val="bg1"/>
              </a:solidFill>
              <a:effectLst/>
              <a:latin typeface="Calibri" panose="020F0502020204030204" pitchFamily="34" charset="0"/>
              <a:ea typeface="Calibri" panose="020F0502020204030204" pitchFamily="34" charset="0"/>
            </a:endParaRPr>
          </a:p>
          <a:p>
            <a:pPr marL="1703388" lvl="1" indent="-342900">
              <a:spcBef>
                <a:spcPts val="1200"/>
              </a:spcBef>
              <a:buClr>
                <a:srgbClr val="00B050"/>
              </a:buClr>
              <a:buFont typeface="Wingdings" panose="05000000000000000000" pitchFamily="2" charset="2"/>
              <a:buChar char="ü"/>
            </a:pPr>
            <a:r>
              <a:rPr lang="en-CA" sz="2000" dirty="0">
                <a:solidFill>
                  <a:schemeClr val="bg1"/>
                </a:solidFill>
                <a:latin typeface="Calibri" panose="020F0502020204030204" pitchFamily="34" charset="0"/>
                <a:ea typeface="Calibri" panose="020F0502020204030204" pitchFamily="34" charset="0"/>
              </a:rPr>
              <a:t>…d’</a:t>
            </a:r>
            <a:r>
              <a:rPr lang="fr-FR" sz="2000" dirty="0">
                <a:solidFill>
                  <a:schemeClr val="bg1"/>
                </a:solidFill>
                <a:latin typeface="Calibri" panose="020F0502020204030204" pitchFamily="34" charset="0"/>
                <a:ea typeface="Calibri" panose="020F0502020204030204" pitchFamily="34" charset="0"/>
              </a:rPr>
              <a:t>un personnel qui passe moins de temps à effectuer des tâches administratives ou à refuser des visiteurs → un personnel plus heureux → une meilleure rétention du personnel</a:t>
            </a:r>
          </a:p>
        </p:txBody>
      </p:sp>
      <p:pic>
        <p:nvPicPr>
          <p:cNvPr id="5" name="Picture 4">
            <a:extLst>
              <a:ext uri="{FF2B5EF4-FFF2-40B4-BE49-F238E27FC236}">
                <a16:creationId xmlns:a16="http://schemas.microsoft.com/office/drawing/2014/main" id="{C5564929-5E5F-2748-56E5-713CC7A07FE0}"/>
              </a:ext>
            </a:extLst>
          </p:cNvPr>
          <p:cNvPicPr>
            <a:picLocks noChangeAspect="1"/>
          </p:cNvPicPr>
          <p:nvPr/>
        </p:nvPicPr>
        <p:blipFill>
          <a:blip r:embed="rId3"/>
          <a:stretch>
            <a:fillRect/>
          </a:stretch>
        </p:blipFill>
        <p:spPr>
          <a:xfrm>
            <a:off x="587596" y="3652863"/>
            <a:ext cx="1080000" cy="1080000"/>
          </a:xfrm>
          <a:prstGeom prst="rect">
            <a:avLst/>
          </a:prstGeom>
        </p:spPr>
      </p:pic>
    </p:spTree>
    <p:extLst>
      <p:ext uri="{BB962C8B-B14F-4D97-AF65-F5344CB8AC3E}">
        <p14:creationId xmlns:p14="http://schemas.microsoft.com/office/powerpoint/2010/main" val="246169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a:xfrm>
            <a:off x="587596" y="907285"/>
            <a:ext cx="10980627" cy="994251"/>
          </a:xfrm>
        </p:spPr>
        <p:txBody>
          <a:bodyPr>
            <a:normAutofit/>
          </a:bodyPr>
          <a:lstStyle/>
          <a:p>
            <a:r>
              <a:rPr lang="en-US" dirty="0"/>
              <a:t>Succès du SRPC</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329045" y="2562288"/>
            <a:ext cx="4517275" cy="4399622"/>
          </a:xfrm>
        </p:spPr>
        <p:txBody>
          <a:bodyPr>
            <a:normAutofit/>
          </a:bodyPr>
          <a:lstStyle/>
          <a:p>
            <a:pPr marL="252000" indent="-252000">
              <a:spcBef>
                <a:spcPts val="600"/>
              </a:spcBef>
              <a:buFont typeface="Arial" panose="020B0604020202020204" pitchFamily="34" charset="0"/>
              <a:buChar char="•"/>
            </a:pPr>
            <a:r>
              <a:rPr lang="fr-FR" sz="2000" dirty="0">
                <a:ea typeface="Calibri" panose="020F0502020204030204" pitchFamily="34" charset="0"/>
              </a:rPr>
              <a:t>Améliorations en fonction des commentaires des visiteurs, y compris les </a:t>
            </a:r>
            <a:r>
              <a:rPr lang="fr-FR" sz="2000" b="1" dirty="0">
                <a:solidFill>
                  <a:srgbClr val="00B050"/>
                </a:solidFill>
              </a:rPr>
              <a:t>courriels aux ministres </a:t>
            </a:r>
          </a:p>
          <a:p>
            <a:pPr marL="252000" indent="-252000">
              <a:spcBef>
                <a:spcPts val="600"/>
              </a:spcBef>
              <a:buFont typeface="Arial" panose="020B0604020202020204" pitchFamily="34" charset="0"/>
              <a:buChar char="•"/>
            </a:pPr>
            <a:r>
              <a:rPr lang="fr-FR" sz="2000" dirty="0">
                <a:ea typeface="Calibri" panose="020F0502020204030204" pitchFamily="34" charset="0"/>
              </a:rPr>
              <a:t>Commentaires des</a:t>
            </a:r>
            <a:r>
              <a:rPr lang="fr-FR" sz="2000" dirty="0"/>
              <a:t> préposés de première ligne </a:t>
            </a:r>
            <a:r>
              <a:rPr lang="fr-FR" sz="2000" b="1" dirty="0">
                <a:solidFill>
                  <a:srgbClr val="00B050"/>
                </a:solidFill>
              </a:rPr>
              <a:t>aux terrains de camping</a:t>
            </a:r>
            <a:r>
              <a:rPr lang="fr-FR" sz="2000" dirty="0">
                <a:ea typeface="Calibri" panose="020F0502020204030204" pitchFamily="34" charset="0"/>
              </a:rPr>
              <a:t> </a:t>
            </a:r>
          </a:p>
          <a:p>
            <a:pPr marL="252000" indent="-252000">
              <a:spcBef>
                <a:spcPts val="600"/>
              </a:spcBef>
              <a:buFont typeface="Arial" panose="020B0604020202020204" pitchFamily="34" charset="0"/>
              <a:buChar char="•"/>
            </a:pPr>
            <a:r>
              <a:rPr lang="fr-FR" sz="2000" dirty="0">
                <a:effectLst/>
                <a:ea typeface="Calibri" panose="020F0502020204030204" pitchFamily="34" charset="0"/>
              </a:rPr>
              <a:t>Discussions avec </a:t>
            </a:r>
            <a:r>
              <a:rPr lang="fr-FR" sz="2000" b="1" dirty="0">
                <a:solidFill>
                  <a:srgbClr val="00B050"/>
                </a:solidFill>
              </a:rPr>
              <a:t>l’industrie touristique</a:t>
            </a:r>
            <a:endParaRPr lang="en-US" sz="2000" b="1" dirty="0">
              <a:solidFill>
                <a:srgbClr val="00B050"/>
              </a:solidFill>
            </a:endParaRPr>
          </a:p>
          <a:p>
            <a:pPr marL="252000" indent="-252000">
              <a:spcBef>
                <a:spcPts val="600"/>
              </a:spcBef>
              <a:buFont typeface="Arial" panose="020B0604020202020204" pitchFamily="34" charset="0"/>
              <a:buChar char="•"/>
            </a:pPr>
            <a:r>
              <a:rPr lang="fr-FR" sz="2000" dirty="0">
                <a:effectLst/>
                <a:ea typeface="Calibri" panose="020F0502020204030204" pitchFamily="34" charset="0"/>
              </a:rPr>
              <a:t>Le service de réservation est passé de 120 000 réservations en 2012 à </a:t>
            </a:r>
            <a:r>
              <a:rPr lang="fr-FR" sz="2000" b="1" dirty="0">
                <a:solidFill>
                  <a:srgbClr val="00B050"/>
                </a:solidFill>
              </a:rPr>
              <a:t>près de 700 000 </a:t>
            </a:r>
            <a:r>
              <a:rPr lang="fr-FR" sz="2000" dirty="0">
                <a:effectLst/>
                <a:ea typeface="Calibri" panose="020F0502020204030204" pitchFamily="34" charset="0"/>
              </a:rPr>
              <a:t>en 2023.</a:t>
            </a:r>
          </a:p>
          <a:p>
            <a:pPr marL="252000" indent="-252000">
              <a:spcBef>
                <a:spcPts val="600"/>
              </a:spcBef>
              <a:buFont typeface="Arial" panose="020B0604020202020204" pitchFamily="34" charset="0"/>
              <a:buChar char="•"/>
            </a:pPr>
            <a:r>
              <a:rPr lang="fr-FR" sz="2000" dirty="0">
                <a:effectLst/>
                <a:ea typeface="Calibri" panose="020F0502020204030204" pitchFamily="34" charset="0"/>
              </a:rPr>
              <a:t>Collecte des </a:t>
            </a:r>
            <a:r>
              <a:rPr lang="fr-FR" sz="2000" b="1" dirty="0">
                <a:solidFill>
                  <a:srgbClr val="00B050"/>
                </a:solidFill>
              </a:rPr>
              <a:t>revenus annuels de 50 M$</a:t>
            </a:r>
            <a:r>
              <a:rPr lang="fr-FR" sz="2000" dirty="0">
                <a:effectLst/>
                <a:ea typeface="Calibri" panose="020F0502020204030204" pitchFamily="34" charset="0"/>
              </a:rPr>
              <a:t> pour l’Agence. </a:t>
            </a:r>
          </a:p>
          <a:p>
            <a:pPr marL="252000" indent="-252000">
              <a:spcBef>
                <a:spcPts val="600"/>
              </a:spcBef>
              <a:buFont typeface="Arial" panose="020B0604020202020204" pitchFamily="34" charset="0"/>
              <a:buChar char="•"/>
            </a:pPr>
            <a:endParaRPr lang="en-CA" sz="2000" dirty="0">
              <a:effectLst/>
              <a:ea typeface="Calibri" panose="020F0502020204030204" pitchFamily="34" charset="0"/>
            </a:endParaRPr>
          </a:p>
          <a:p>
            <a:pPr>
              <a:spcBef>
                <a:spcPts val="600"/>
              </a:spcBef>
            </a:pPr>
            <a:endParaRPr lang="en-US" sz="2000" dirty="0"/>
          </a:p>
        </p:txBody>
      </p:sp>
      <p:sp>
        <p:nvSpPr>
          <p:cNvPr id="5" name="Text Placeholder 2">
            <a:extLst>
              <a:ext uri="{FF2B5EF4-FFF2-40B4-BE49-F238E27FC236}">
                <a16:creationId xmlns:a16="http://schemas.microsoft.com/office/drawing/2014/main" id="{FB065028-B1AC-CAAC-8BE2-6C84BC3F1B81}"/>
              </a:ext>
            </a:extLst>
          </p:cNvPr>
          <p:cNvSpPr txBox="1">
            <a:spLocks/>
          </p:cNvSpPr>
          <p:nvPr/>
        </p:nvSpPr>
        <p:spPr>
          <a:xfrm>
            <a:off x="587597" y="1903246"/>
            <a:ext cx="11135480" cy="64865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2667"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fr-FR" sz="2800" dirty="0">
                <a:latin typeface="Calibri" panose="020F0502020204030204" pitchFamily="34" charset="0"/>
                <a:ea typeface="Calibri" panose="020F0502020204030204" pitchFamily="34" charset="0"/>
              </a:rPr>
              <a:t>Il place l’utilisateur au centre du développement</a:t>
            </a:r>
          </a:p>
        </p:txBody>
      </p:sp>
      <p:pic>
        <p:nvPicPr>
          <p:cNvPr id="7" name="Picture 6">
            <a:extLst>
              <a:ext uri="{FF2B5EF4-FFF2-40B4-BE49-F238E27FC236}">
                <a16:creationId xmlns:a16="http://schemas.microsoft.com/office/drawing/2014/main" id="{4176E6D2-F31B-0A8D-EC3A-7A7B99C6B974}"/>
              </a:ext>
            </a:extLst>
          </p:cNvPr>
          <p:cNvPicPr>
            <a:picLocks noChangeAspect="1"/>
          </p:cNvPicPr>
          <p:nvPr/>
        </p:nvPicPr>
        <p:blipFill>
          <a:blip r:embed="rId3"/>
          <a:stretch>
            <a:fillRect/>
          </a:stretch>
        </p:blipFill>
        <p:spPr>
          <a:xfrm>
            <a:off x="4820227" y="2562636"/>
            <a:ext cx="7159844" cy="3725095"/>
          </a:xfrm>
          <a:prstGeom prst="rect">
            <a:avLst/>
          </a:prstGeom>
        </p:spPr>
      </p:pic>
    </p:spTree>
    <p:extLst>
      <p:ext uri="{BB962C8B-B14F-4D97-AF65-F5344CB8AC3E}">
        <p14:creationId xmlns:p14="http://schemas.microsoft.com/office/powerpoint/2010/main" val="76419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p:txBody>
          <a:bodyPr>
            <a:normAutofit/>
          </a:bodyPr>
          <a:lstStyle/>
          <a:p>
            <a:r>
              <a:rPr lang="en-US" dirty="0"/>
              <a:t>Succès du SRPC</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587597" y="2048720"/>
            <a:ext cx="11135480" cy="4288286"/>
          </a:xfrm>
        </p:spPr>
        <p:txBody>
          <a:bodyPr>
            <a:normAutofit/>
          </a:bodyPr>
          <a:lstStyle/>
          <a:p>
            <a:pPr>
              <a:spcBef>
                <a:spcPts val="600"/>
              </a:spcBef>
            </a:pPr>
            <a:r>
              <a:rPr lang="fr-FR" sz="2600" dirty="0">
                <a:effectLst/>
                <a:latin typeface="Calibri" panose="020F0502020204030204" pitchFamily="34" charset="0"/>
                <a:ea typeface="Calibri" panose="020F0502020204030204" pitchFamily="34" charset="0"/>
              </a:rPr>
              <a:t>Succès du projet pilote et inclusion d’une </a:t>
            </a:r>
            <a:r>
              <a:rPr lang="fr-FR" sz="2600" b="1" dirty="0">
                <a:solidFill>
                  <a:srgbClr val="00B050"/>
                </a:solidFill>
                <a:effectLst/>
                <a:latin typeface="Calibri" panose="020F0502020204030204" pitchFamily="34" charset="0"/>
                <a:ea typeface="Calibri" panose="020F0502020204030204" pitchFamily="34" charset="0"/>
              </a:rPr>
              <a:t>file d’attente le jour de l’ouverture </a:t>
            </a:r>
            <a:r>
              <a:rPr lang="fr-FR" sz="2600" dirty="0">
                <a:effectLst/>
                <a:latin typeface="Calibri" panose="020F0502020204030204" pitchFamily="34" charset="0"/>
                <a:ea typeface="Calibri" panose="020F0502020204030204" pitchFamily="34" charset="0"/>
              </a:rPr>
              <a:t>et d’un processus de </a:t>
            </a:r>
            <a:r>
              <a:rPr lang="fr-FR" sz="2600" b="1" dirty="0">
                <a:solidFill>
                  <a:srgbClr val="00B050"/>
                </a:solidFill>
                <a:effectLst/>
                <a:latin typeface="Calibri" panose="020F0502020204030204" pitchFamily="34" charset="0"/>
                <a:ea typeface="Calibri" panose="020F0502020204030204" pitchFamily="34" charset="0"/>
              </a:rPr>
              <a:t>tirage au sort </a:t>
            </a:r>
            <a:r>
              <a:rPr lang="fr-FR" sz="2600" dirty="0">
                <a:effectLst/>
                <a:latin typeface="Calibri" panose="020F0502020204030204" pitchFamily="34" charset="0"/>
                <a:ea typeface="Calibri" panose="020F0502020204030204" pitchFamily="34" charset="0"/>
              </a:rPr>
              <a:t>pour gérer les lancements de réservations de plus en plus compétitifs</a:t>
            </a:r>
          </a:p>
          <a:p>
            <a:pPr marL="457200" indent="-457200">
              <a:spcBef>
                <a:spcPts val="1200"/>
              </a:spcBef>
              <a:buFont typeface="Arial" panose="020B0604020202020204" pitchFamily="34" charset="0"/>
              <a:buChar char="•"/>
              <a:tabLst>
                <a:tab pos="446088" algn="l"/>
              </a:tabLst>
            </a:pPr>
            <a:r>
              <a:rPr lang="fr-FR" sz="2200" dirty="0">
                <a:latin typeface="Calibri" panose="020F0502020204030204" pitchFamily="34" charset="0"/>
                <a:ea typeface="Calibri" panose="020F0502020204030204" pitchFamily="34" charset="0"/>
              </a:rPr>
              <a:t>Expérience plus calme</a:t>
            </a:r>
          </a:p>
          <a:p>
            <a:pPr>
              <a:tabLst>
                <a:tab pos="446088" algn="l"/>
              </a:tabLst>
            </a:pPr>
            <a:r>
              <a:rPr lang="fr-FR" sz="2200" dirty="0">
                <a:latin typeface="Calibri" panose="020F0502020204030204" pitchFamily="34" charset="0"/>
                <a:ea typeface="Calibri" panose="020F0502020204030204" pitchFamily="34" charset="0"/>
              </a:rPr>
              <a:t>	pour nos visiteurs</a:t>
            </a:r>
          </a:p>
          <a:p>
            <a:pPr marL="457200" indent="-457200">
              <a:spcBef>
                <a:spcPts val="600"/>
              </a:spcBef>
              <a:buFont typeface="Arial" panose="020B0604020202020204" pitchFamily="34" charset="0"/>
              <a:buChar char="•"/>
              <a:tabLst>
                <a:tab pos="446088" algn="l"/>
              </a:tabLst>
            </a:pPr>
            <a:r>
              <a:rPr lang="fr-FR" sz="2200" dirty="0">
                <a:latin typeface="Calibri" panose="020F0502020204030204" pitchFamily="34" charset="0"/>
                <a:ea typeface="Calibri" panose="020F0502020204030204" pitchFamily="34" charset="0"/>
              </a:rPr>
              <a:t>Moins de stress sur les </a:t>
            </a:r>
          </a:p>
          <a:p>
            <a:pPr>
              <a:tabLst>
                <a:tab pos="446088" algn="l"/>
              </a:tabLst>
            </a:pPr>
            <a:r>
              <a:rPr lang="fr-FR" sz="2200" dirty="0">
                <a:latin typeface="Calibri" panose="020F0502020204030204" pitchFamily="34" charset="0"/>
                <a:ea typeface="Calibri" panose="020F0502020204030204" pitchFamily="34" charset="0"/>
              </a:rPr>
              <a:t>	ressources du système</a:t>
            </a:r>
          </a:p>
          <a:p>
            <a:pPr marL="457200" indent="-457200">
              <a:spcBef>
                <a:spcPts val="600"/>
              </a:spcBef>
              <a:buFont typeface="Arial" panose="020B0604020202020204" pitchFamily="34" charset="0"/>
              <a:buChar char="•"/>
              <a:tabLst>
                <a:tab pos="446088" algn="l"/>
              </a:tabLst>
            </a:pPr>
            <a:r>
              <a:rPr lang="fr-FR" sz="2200" dirty="0">
                <a:latin typeface="Calibri" panose="020F0502020204030204" pitchFamily="34" charset="0"/>
                <a:ea typeface="Calibri" panose="020F0502020204030204" pitchFamily="34" charset="0"/>
              </a:rPr>
              <a:t>Augmentation des </a:t>
            </a:r>
          </a:p>
          <a:p>
            <a:pPr>
              <a:tabLst>
                <a:tab pos="446088" algn="l"/>
              </a:tabLst>
            </a:pPr>
            <a:r>
              <a:rPr lang="fr-FR" sz="2200" dirty="0">
                <a:latin typeface="Calibri" panose="020F0502020204030204" pitchFamily="34" charset="0"/>
                <a:ea typeface="Calibri" panose="020F0502020204030204" pitchFamily="34" charset="0"/>
              </a:rPr>
              <a:t>	réservations</a:t>
            </a:r>
            <a:endParaRPr lang="en-CA" sz="2200"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B3193F0B-0312-040F-08A9-150280D73E4E}"/>
              </a:ext>
            </a:extLst>
          </p:cNvPr>
          <p:cNvPicPr>
            <a:picLocks noChangeAspect="1"/>
          </p:cNvPicPr>
          <p:nvPr/>
        </p:nvPicPr>
        <p:blipFill rotWithShape="1">
          <a:blip r:embed="rId3"/>
          <a:srcRect l="1195" t="3592" r="1899" b="1393"/>
          <a:stretch/>
        </p:blipFill>
        <p:spPr>
          <a:xfrm>
            <a:off x="3828223" y="3386318"/>
            <a:ext cx="7740000" cy="3310575"/>
          </a:xfrm>
          <a:prstGeom prst="rect">
            <a:avLst/>
          </a:prstGeom>
        </p:spPr>
      </p:pic>
    </p:spTree>
    <p:extLst>
      <p:ext uri="{BB962C8B-B14F-4D97-AF65-F5344CB8AC3E}">
        <p14:creationId xmlns:p14="http://schemas.microsoft.com/office/powerpoint/2010/main" val="442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20ADF-EF75-D392-9CF3-4ACBBDB126A8}"/>
              </a:ext>
            </a:extLst>
          </p:cNvPr>
          <p:cNvSpPr>
            <a:spLocks noGrp="1"/>
          </p:cNvSpPr>
          <p:nvPr>
            <p:ph type="body" sz="quarter" idx="10"/>
          </p:nvPr>
        </p:nvSpPr>
        <p:spPr/>
        <p:txBody>
          <a:bodyPr>
            <a:normAutofit/>
          </a:bodyPr>
          <a:lstStyle/>
          <a:p>
            <a:r>
              <a:rPr lang="en-US" dirty="0"/>
              <a:t>Succès du SRPC</a:t>
            </a:r>
          </a:p>
        </p:txBody>
      </p:sp>
      <p:sp>
        <p:nvSpPr>
          <p:cNvPr id="3" name="Text Placeholder 2">
            <a:extLst>
              <a:ext uri="{FF2B5EF4-FFF2-40B4-BE49-F238E27FC236}">
                <a16:creationId xmlns:a16="http://schemas.microsoft.com/office/drawing/2014/main" id="{013FBB9C-A14C-6F2C-4425-8300582048DE}"/>
              </a:ext>
            </a:extLst>
          </p:cNvPr>
          <p:cNvSpPr>
            <a:spLocks noGrp="1"/>
          </p:cNvSpPr>
          <p:nvPr>
            <p:ph type="body" sz="quarter" idx="11"/>
          </p:nvPr>
        </p:nvSpPr>
        <p:spPr>
          <a:xfrm>
            <a:off x="587597" y="2048720"/>
            <a:ext cx="11135480" cy="648652"/>
          </a:xfrm>
        </p:spPr>
        <p:txBody>
          <a:bodyPr>
            <a:normAutofit fontScale="85000" lnSpcReduction="10000"/>
          </a:bodyPr>
          <a:lstStyle/>
          <a:p>
            <a:pPr lvl="0">
              <a:spcBef>
                <a:spcPts val="600"/>
              </a:spcBef>
            </a:pPr>
            <a:r>
              <a:rPr lang="fr-FR" sz="2800" dirty="0">
                <a:effectLst/>
                <a:latin typeface="Calibri" panose="020F0502020204030204" pitchFamily="34" charset="0"/>
                <a:ea typeface="Calibri" panose="020F0502020204030204" pitchFamily="34" charset="0"/>
              </a:rPr>
              <a:t>Intégration de places de stationnement réservable pour la Grotto de la Péninsule-Bruce</a:t>
            </a:r>
          </a:p>
        </p:txBody>
      </p:sp>
      <p:sp>
        <p:nvSpPr>
          <p:cNvPr id="5" name="Text Placeholder 2">
            <a:extLst>
              <a:ext uri="{FF2B5EF4-FFF2-40B4-BE49-F238E27FC236}">
                <a16:creationId xmlns:a16="http://schemas.microsoft.com/office/drawing/2014/main" id="{22CCAD41-D835-5538-A31A-F6E1DD0ADCDF}"/>
              </a:ext>
            </a:extLst>
          </p:cNvPr>
          <p:cNvSpPr txBox="1">
            <a:spLocks/>
          </p:cNvSpPr>
          <p:nvPr/>
        </p:nvSpPr>
        <p:spPr>
          <a:xfrm>
            <a:off x="432742" y="2707762"/>
            <a:ext cx="5196065" cy="4288286"/>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Tx/>
              <a:buNone/>
              <a:defRPr sz="2667"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spcBef>
                <a:spcPts val="600"/>
              </a:spcBef>
              <a:buFont typeface="Arial" panose="020B0604020202020204" pitchFamily="34" charset="0"/>
              <a:buChar char="•"/>
              <a:tabLst>
                <a:tab pos="446088" algn="l"/>
              </a:tabLst>
            </a:pPr>
            <a:r>
              <a:rPr lang="fr-FR" sz="2200" dirty="0">
                <a:latin typeface="Calibri" panose="020F0502020204030204" pitchFamily="34" charset="0"/>
                <a:ea typeface="Calibri" panose="020F0502020204030204" pitchFamily="34" charset="0"/>
              </a:rPr>
              <a:t>Plus de 24 000 véhicules refusés au stationnement de la Grotto en 2016 </a:t>
            </a:r>
          </a:p>
          <a:p>
            <a:pPr marL="360000" indent="-360000">
              <a:spcBef>
                <a:spcPts val="600"/>
              </a:spcBef>
              <a:buFont typeface="Arial" panose="020B0604020202020204" pitchFamily="34" charset="0"/>
              <a:buChar char="•"/>
              <a:tabLst>
                <a:tab pos="446088" algn="l"/>
              </a:tabLst>
            </a:pPr>
            <a:r>
              <a:rPr lang="fr-FR" sz="2200" dirty="0">
                <a:latin typeface="Calibri" panose="020F0502020204030204" pitchFamily="34" charset="0"/>
                <a:ea typeface="Calibri" panose="020F0502020204030204" pitchFamily="34" charset="0"/>
              </a:rPr>
              <a:t>Le SRPC a lancé les réservations de stationnement en 2017 → </a:t>
            </a:r>
            <a:r>
              <a:rPr lang="fr-FR" sz="2200" b="1" dirty="0">
                <a:solidFill>
                  <a:srgbClr val="00B050"/>
                </a:solidFill>
                <a:latin typeface="Calibri" panose="020F0502020204030204" pitchFamily="34" charset="0"/>
                <a:ea typeface="Calibri" panose="020F0502020204030204" pitchFamily="34" charset="0"/>
              </a:rPr>
              <a:t>40 % moins de refus</a:t>
            </a:r>
          </a:p>
          <a:p>
            <a:pPr marL="360000" indent="-360000">
              <a:spcBef>
                <a:spcPts val="600"/>
              </a:spcBef>
              <a:buFont typeface="Arial" panose="020B0604020202020204" pitchFamily="34" charset="0"/>
              <a:buChar char="•"/>
              <a:tabLst>
                <a:tab pos="446088" algn="l"/>
              </a:tabLst>
            </a:pPr>
            <a:r>
              <a:rPr lang="fr-FR" sz="2200" dirty="0">
                <a:latin typeface="Calibri" panose="020F0502020204030204" pitchFamily="34" charset="0"/>
              </a:rPr>
              <a:t>Réduction importante des interactions négatives avec les visiteurs </a:t>
            </a:r>
          </a:p>
          <a:p>
            <a:pPr marL="360000" indent="-360000">
              <a:spcBef>
                <a:spcPts val="600"/>
              </a:spcBef>
              <a:buFont typeface="Arial" panose="020B0604020202020204" pitchFamily="34" charset="0"/>
              <a:buChar char="•"/>
              <a:tabLst>
                <a:tab pos="446088" algn="l"/>
              </a:tabLst>
            </a:pPr>
            <a:r>
              <a:rPr lang="fr-FR" sz="2200" dirty="0">
                <a:latin typeface="Calibri" panose="020F0502020204030204" pitchFamily="34" charset="0"/>
              </a:rPr>
              <a:t>58 000 réservations annuelles pour les visiteurs qui maintenant </a:t>
            </a:r>
            <a:r>
              <a:rPr lang="fr-FR" sz="2200" b="1" dirty="0">
                <a:solidFill>
                  <a:srgbClr val="00B050"/>
                </a:solidFill>
                <a:latin typeface="Calibri" panose="020F0502020204030204" pitchFamily="34" charset="0"/>
              </a:rPr>
              <a:t>arrivent et commencent immédiatement à profiter</a:t>
            </a:r>
            <a:r>
              <a:rPr lang="fr-FR" sz="2200" dirty="0">
                <a:latin typeface="Calibri" panose="020F0502020204030204" pitchFamily="34" charset="0"/>
              </a:rPr>
              <a:t> de la Grotto → réduit la marche au ralenti, les embouteillages, etc. </a:t>
            </a:r>
          </a:p>
        </p:txBody>
      </p:sp>
      <p:pic>
        <p:nvPicPr>
          <p:cNvPr id="7" name="Picture 6">
            <a:extLst>
              <a:ext uri="{FF2B5EF4-FFF2-40B4-BE49-F238E27FC236}">
                <a16:creationId xmlns:a16="http://schemas.microsoft.com/office/drawing/2014/main" id="{938362C8-E2FA-FB0C-E18A-D6BE26DBDEB5}"/>
              </a:ext>
            </a:extLst>
          </p:cNvPr>
          <p:cNvPicPr>
            <a:picLocks noChangeAspect="1"/>
          </p:cNvPicPr>
          <p:nvPr/>
        </p:nvPicPr>
        <p:blipFill>
          <a:blip r:embed="rId3"/>
          <a:stretch>
            <a:fillRect/>
          </a:stretch>
        </p:blipFill>
        <p:spPr>
          <a:xfrm>
            <a:off x="5615329" y="2697372"/>
            <a:ext cx="6184615" cy="3600000"/>
          </a:xfrm>
          <a:prstGeom prst="rect">
            <a:avLst/>
          </a:prstGeom>
        </p:spPr>
      </p:pic>
    </p:spTree>
    <p:extLst>
      <p:ext uri="{BB962C8B-B14F-4D97-AF65-F5344CB8AC3E}">
        <p14:creationId xmlns:p14="http://schemas.microsoft.com/office/powerpoint/2010/main" val="876718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16118</TotalTime>
  <Words>1480</Words>
  <Application>Microsoft Office PowerPoint</Application>
  <PresentationFormat>Widescreen</PresentationFormat>
  <Paragraphs>149</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Georgia</vt:lpstr>
      <vt:lpstr>HelveticaNeue LT 55 Roman</vt:lpstr>
      <vt:lpstr>Open Sans</vt:lpstr>
      <vt:lpstr>Open Sans ExtraBold</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Beaudet</dc:creator>
  <cp:lastModifiedBy>Michael Beaudet</cp:lastModifiedBy>
  <cp:revision>145</cp:revision>
  <dcterms:created xsi:type="dcterms:W3CDTF">2023-08-21T12:39:06Z</dcterms:created>
  <dcterms:modified xsi:type="dcterms:W3CDTF">2024-01-24T18:01:47Z</dcterms:modified>
</cp:coreProperties>
</file>