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7"/>
  </p:notesMasterIdLst>
  <p:sldIdLst>
    <p:sldId id="257" r:id="rId5"/>
    <p:sldId id="258"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9D8323A-26A7-DB1C-BF9C-AFDE80421CFC}" name="Jacob, Karen (SPAC/PSPC) (elle-la / she-her)" initials="Js" userId="S::karen.jacob@tpsgc-pwgsc.gc.ca::66e9cce0-e37b-4645-a907-f7690bd68dfb" providerId="AD"/>
  <p188:author id="{34A31841-5869-0A34-11AD-50B439177F3F}" name="Caya, Marie-Pierre (SPAC/PSPC) (elle-la / she-her)" initials="CMP((l/sh" userId="S::Marie-Pierre.Caya@tpsgc-pwgsc.gc.ca::6e3667ce-97a1-44d3-936c-001348de0840" providerId="AD"/>
  <p188:author id="{AE579E51-16C4-6074-BDF9-70829480D16D}" name="Yassa, Marie-Catherine (SPAC/PSPC)" initials="YMC(" userId="S::Marie-Catherine.Yassa@tpsgc-pwgsc.gc.ca::267c140e-fceb-445b-84ed-5b781d522844" providerId="AD"/>
  <p188:author id="{C4F7FC8C-FA32-A26C-6472-C5E7A783F647}" name="Caya, Marie-Pierre (SPAC/PSPC) (elle-la / she-her)" initials="Cs" userId="S::marie-pierre.caya@tpsgc-pwgsc.gc.ca::6e3667ce-97a1-44d3-936c-001348de0840" providerId="AD"/>
  <p188:author id="{685D0F8D-5798-DA56-B0ED-0D6E00F4CB73}" name="Dion3, Alain (SPAC/PSPC) (il-lui / he-him)" initials="DA((l/hh" userId="S::alain.dion3@tpsgc-pwgsc.gc.ca::b5972ad0-fee1-4393-9fd4-8bc589782ac7" providerId="AD"/>
  <p188:author id="{0725D58D-19FC-2C41-5C3A-CFBED0122820}" name="Genereux, Sophie (SPAC/PSPC) (elle-la / she-her)" initials="GS((l/sh" userId="S::Sophie.Genereux@tpsgc-pwgsc.gc.ca::fb217e55-5cbd-4b07-9ec1-a590548adf68" providerId="AD"/>
  <p188:author id="{AEFAB8D5-CA47-598D-73FD-E7AAE1CFCBE6}" name="Chris Konski" initials="CK" userId="Chris Konsk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894"/>
    <a:srgbClr val="D3E37F"/>
    <a:srgbClr val="113243"/>
    <a:srgbClr val="8EC6E2"/>
    <a:srgbClr val="E4F1F8"/>
    <a:srgbClr val="A1B929"/>
    <a:srgbClr val="B8B8B8"/>
    <a:srgbClr val="39997B"/>
    <a:srgbClr val="41AD8C"/>
    <a:srgbClr val="4FC1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9" autoAdjust="0"/>
    <p:restoredTop sz="96684" autoAdjust="0"/>
  </p:normalViewPr>
  <p:slideViewPr>
    <p:cSldViewPr snapToGrid="0">
      <p:cViewPr varScale="1">
        <p:scale>
          <a:sx n="113" d="100"/>
          <a:sy n="113" d="100"/>
        </p:scale>
        <p:origin x="7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F772D-F1AA-455E-AB23-10F64B3467ED}" type="datetimeFigureOut">
              <a:rPr lang="fr-CA" smtClean="0"/>
              <a:t>2024-12-23</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5A36F-D3F7-4B49-A6DD-2BE851546367}" type="slidenum">
              <a:rPr lang="fr-CA" smtClean="0"/>
              <a:t>‹N°›</a:t>
            </a:fld>
            <a:endParaRPr lang="fr-CA"/>
          </a:p>
        </p:txBody>
      </p:sp>
    </p:spTree>
    <p:extLst>
      <p:ext uri="{BB962C8B-B14F-4D97-AF65-F5344CB8AC3E}">
        <p14:creationId xmlns:p14="http://schemas.microsoft.com/office/powerpoint/2010/main" val="297929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595A36F-D3F7-4B49-A6DD-2BE851546367}" type="slidenum">
              <a:rPr lang="fr-CA" smtClean="0"/>
              <a:t>1</a:t>
            </a:fld>
            <a:endParaRPr lang="fr-CA"/>
          </a:p>
        </p:txBody>
      </p:sp>
    </p:spTree>
    <p:extLst>
      <p:ext uri="{BB962C8B-B14F-4D97-AF65-F5344CB8AC3E}">
        <p14:creationId xmlns:p14="http://schemas.microsoft.com/office/powerpoint/2010/main" val="332666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595A36F-D3F7-4B49-A6DD-2BE851546367}" type="slidenum">
              <a:rPr lang="fr-CA" smtClean="0"/>
              <a:t>2</a:t>
            </a:fld>
            <a:endParaRPr lang="fr-CA"/>
          </a:p>
        </p:txBody>
      </p:sp>
    </p:spTree>
    <p:extLst>
      <p:ext uri="{BB962C8B-B14F-4D97-AF65-F5344CB8AC3E}">
        <p14:creationId xmlns:p14="http://schemas.microsoft.com/office/powerpoint/2010/main" val="332666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EB1B-53E8-DEB1-0BDC-35F306BF0578}"/>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FC8D668B-26E1-BB95-F6DC-0E46EAE2853D}"/>
              </a:ext>
            </a:extLst>
          </p:cNvPr>
          <p:cNvSpPr>
            <a:spLocks noGrp="1"/>
          </p:cNvSpPr>
          <p:nvPr>
            <p:ph type="sldNum" sz="quarter" idx="12"/>
          </p:nvPr>
        </p:nvSpPr>
        <p:spPr/>
        <p:txBody>
          <a:bodyPr/>
          <a:lstStyle/>
          <a:p>
            <a:fld id="{23E873C0-95A3-4050-B578-E805ECB8F0F8}" type="slidenum">
              <a:rPr lang="en-CA" smtClean="0"/>
              <a:t>‹N°›</a:t>
            </a:fld>
            <a:endParaRPr lang="en-CA"/>
          </a:p>
        </p:txBody>
      </p:sp>
    </p:spTree>
    <p:extLst>
      <p:ext uri="{BB962C8B-B14F-4D97-AF65-F5344CB8AC3E}">
        <p14:creationId xmlns:p14="http://schemas.microsoft.com/office/powerpoint/2010/main" val="382006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F49ECD-1351-8FB1-59BE-E571696B2B82}"/>
              </a:ext>
            </a:extLst>
          </p:cNvPr>
          <p:cNvSpPr>
            <a:spLocks noGrp="1"/>
          </p:cNvSpPr>
          <p:nvPr>
            <p:ph type="sldNum" sz="quarter" idx="12"/>
          </p:nvPr>
        </p:nvSpPr>
        <p:spPr/>
        <p:txBody>
          <a:bodyPr/>
          <a:lstStyle/>
          <a:p>
            <a:fld id="{23E873C0-95A3-4050-B578-E805ECB8F0F8}" type="slidenum">
              <a:rPr lang="en-CA" smtClean="0"/>
              <a:t>‹N°›</a:t>
            </a:fld>
            <a:endParaRPr lang="en-CA"/>
          </a:p>
        </p:txBody>
      </p:sp>
    </p:spTree>
    <p:extLst>
      <p:ext uri="{BB962C8B-B14F-4D97-AF65-F5344CB8AC3E}">
        <p14:creationId xmlns:p14="http://schemas.microsoft.com/office/powerpoint/2010/main" val="268925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0217-E9B4-192B-A6DB-9B2BC915EAFB}"/>
              </a:ext>
            </a:extLst>
          </p:cNvPr>
          <p:cNvSpPr>
            <a:spLocks noGrp="1"/>
          </p:cNvSpPr>
          <p:nvPr>
            <p:ph type="title"/>
          </p:nvPr>
        </p:nvSpPr>
        <p:spPr>
          <a:xfrm>
            <a:off x="721801"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BDC8D12-97B8-CAAE-E6D4-F02B18F68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A62CD7D-94F9-9173-A711-83A6A9FE85D2}"/>
              </a:ext>
            </a:extLst>
          </p:cNvPr>
          <p:cNvSpPr>
            <a:spLocks noGrp="1"/>
          </p:cNvSpPr>
          <p:nvPr>
            <p:ph type="body" sz="half" idx="2"/>
          </p:nvPr>
        </p:nvSpPr>
        <p:spPr>
          <a:xfrm>
            <a:off x="72180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F03F028-AF70-0DAD-247A-9DCCC184F057}"/>
              </a:ext>
            </a:extLst>
          </p:cNvPr>
          <p:cNvSpPr>
            <a:spLocks noGrp="1"/>
          </p:cNvSpPr>
          <p:nvPr>
            <p:ph type="sldNum" sz="quarter" idx="12"/>
          </p:nvPr>
        </p:nvSpPr>
        <p:spPr/>
        <p:txBody>
          <a:bodyPr/>
          <a:lstStyle/>
          <a:p>
            <a:fld id="{23E873C0-95A3-4050-B578-E805ECB8F0F8}" type="slidenum">
              <a:rPr lang="en-CA" smtClean="0"/>
              <a:t>‹N°›</a:t>
            </a:fld>
            <a:endParaRPr lang="en-CA"/>
          </a:p>
        </p:txBody>
      </p:sp>
    </p:spTree>
    <p:extLst>
      <p:ext uri="{BB962C8B-B14F-4D97-AF65-F5344CB8AC3E}">
        <p14:creationId xmlns:p14="http://schemas.microsoft.com/office/powerpoint/2010/main" val="186880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4565-B075-2A7A-2377-D39470F97B84}"/>
              </a:ext>
            </a:extLst>
          </p:cNvPr>
          <p:cNvSpPr>
            <a:spLocks noGrp="1"/>
          </p:cNvSpPr>
          <p:nvPr>
            <p:ph type="title"/>
          </p:nvPr>
        </p:nvSpPr>
        <p:spPr>
          <a:xfrm>
            <a:off x="721801"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94C1CF7-CD8D-61BA-5CDF-4DBBB9373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E28F4E0-5480-DC3D-F3AB-DBE0682B4841}"/>
              </a:ext>
            </a:extLst>
          </p:cNvPr>
          <p:cNvSpPr>
            <a:spLocks noGrp="1"/>
          </p:cNvSpPr>
          <p:nvPr>
            <p:ph type="body" sz="half" idx="2"/>
          </p:nvPr>
        </p:nvSpPr>
        <p:spPr>
          <a:xfrm>
            <a:off x="72180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2402D64-AFC1-E864-DB80-068129BBD892}"/>
              </a:ext>
            </a:extLst>
          </p:cNvPr>
          <p:cNvSpPr>
            <a:spLocks noGrp="1"/>
          </p:cNvSpPr>
          <p:nvPr>
            <p:ph type="sldNum" sz="quarter" idx="12"/>
          </p:nvPr>
        </p:nvSpPr>
        <p:spPr/>
        <p:txBody>
          <a:bodyPr/>
          <a:lstStyle/>
          <a:p>
            <a:fld id="{23E873C0-95A3-4050-B578-E805ECB8F0F8}" type="slidenum">
              <a:rPr lang="en-CA" smtClean="0"/>
              <a:t>‹N°›</a:t>
            </a:fld>
            <a:endParaRPr lang="en-CA"/>
          </a:p>
        </p:txBody>
      </p:sp>
    </p:spTree>
    <p:extLst>
      <p:ext uri="{BB962C8B-B14F-4D97-AF65-F5344CB8AC3E}">
        <p14:creationId xmlns:p14="http://schemas.microsoft.com/office/powerpoint/2010/main" val="241761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707F01C-5207-986F-9151-476775E38E40}"/>
              </a:ext>
              <a:ext uri="{C183D7F6-B498-43B3-948B-1728B52AA6E4}">
                <adec:decorative xmlns:adec="http://schemas.microsoft.com/office/drawing/2017/decorative" val="1"/>
              </a:ext>
            </a:extLst>
          </p:cNvPr>
          <p:cNvSpPr/>
          <p:nvPr userDrawn="1"/>
        </p:nvSpPr>
        <p:spPr>
          <a:xfrm>
            <a:off x="0" y="1"/>
            <a:ext cx="12192000" cy="946344"/>
          </a:xfrm>
          <a:prstGeom prst="rect">
            <a:avLst/>
          </a:prstGeom>
          <a:gradFill>
            <a:gsLst>
              <a:gs pos="0">
                <a:srgbClr val="023C5B"/>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0303FF58-EB77-D896-3391-D4E8FAAA7B24}"/>
              </a:ext>
            </a:extLst>
          </p:cNvPr>
          <p:cNvSpPr/>
          <p:nvPr userDrawn="1"/>
        </p:nvSpPr>
        <p:spPr>
          <a:xfrm rot="10800000" flipV="1">
            <a:off x="10080522" y="977"/>
            <a:ext cx="2111476" cy="938855"/>
          </a:xfrm>
          <a:custGeom>
            <a:avLst/>
            <a:gdLst>
              <a:gd name="connsiteX0" fmla="*/ 0 w 3559847"/>
              <a:gd name="connsiteY0" fmla="*/ 1582864 h 1582864"/>
              <a:gd name="connsiteX1" fmla="*/ 2904015 w 3559847"/>
              <a:gd name="connsiteY1" fmla="*/ 1582864 h 1582864"/>
              <a:gd name="connsiteX2" fmla="*/ 3559847 w 3559847"/>
              <a:gd name="connsiteY2" fmla="*/ 6778 h 1582864"/>
              <a:gd name="connsiteX3" fmla="*/ 0 w 3559847"/>
              <a:gd name="connsiteY3" fmla="*/ 0 h 1582864"/>
            </a:gdLst>
            <a:ahLst/>
            <a:cxnLst>
              <a:cxn ang="0">
                <a:pos x="connsiteX0" y="connsiteY0"/>
              </a:cxn>
              <a:cxn ang="0">
                <a:pos x="connsiteX1" y="connsiteY1"/>
              </a:cxn>
              <a:cxn ang="0">
                <a:pos x="connsiteX2" y="connsiteY2"/>
              </a:cxn>
              <a:cxn ang="0">
                <a:pos x="connsiteX3" y="connsiteY3"/>
              </a:cxn>
            </a:cxnLst>
            <a:rect l="l" t="t" r="r" b="b"/>
            <a:pathLst>
              <a:path w="3559847" h="1582864">
                <a:moveTo>
                  <a:pt x="0" y="1582864"/>
                </a:moveTo>
                <a:lnTo>
                  <a:pt x="2904015" y="1582864"/>
                </a:lnTo>
                <a:lnTo>
                  <a:pt x="3559847" y="6778"/>
                </a:lnTo>
                <a:lnTo>
                  <a:pt x="0" y="0"/>
                </a:lnTo>
                <a:close/>
              </a:path>
            </a:pathLst>
          </a:custGeom>
          <a:gradFill>
            <a:gsLst>
              <a:gs pos="0">
                <a:srgbClr val="023C5B"/>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nvGrpSpPr>
          <p:cNvPr id="25" name="Group 24">
            <a:extLst>
              <a:ext uri="{FF2B5EF4-FFF2-40B4-BE49-F238E27FC236}">
                <a16:creationId xmlns:a16="http://schemas.microsoft.com/office/drawing/2014/main" id="{7E2334B9-CAA5-78A2-EEF5-9F159BAF6DEC}"/>
              </a:ext>
            </a:extLst>
          </p:cNvPr>
          <p:cNvGrpSpPr/>
          <p:nvPr userDrawn="1"/>
        </p:nvGrpSpPr>
        <p:grpSpPr>
          <a:xfrm>
            <a:off x="0" y="909901"/>
            <a:ext cx="11599998" cy="61678"/>
            <a:chOff x="0" y="909901"/>
            <a:chExt cx="11599998" cy="61678"/>
          </a:xfrm>
        </p:grpSpPr>
        <p:grpSp>
          <p:nvGrpSpPr>
            <p:cNvPr id="26" name="Group 25">
              <a:extLst>
                <a:ext uri="{FF2B5EF4-FFF2-40B4-BE49-F238E27FC236}">
                  <a16:creationId xmlns:a16="http://schemas.microsoft.com/office/drawing/2014/main" id="{C8FCECB1-B392-7964-477E-7A5A9FFB4F5B}"/>
                </a:ext>
              </a:extLst>
            </p:cNvPr>
            <p:cNvGrpSpPr/>
            <p:nvPr/>
          </p:nvGrpSpPr>
          <p:grpSpPr>
            <a:xfrm>
              <a:off x="0" y="909901"/>
              <a:ext cx="4303366" cy="61678"/>
              <a:chOff x="647910" y="1629252"/>
              <a:chExt cx="4303366" cy="61678"/>
            </a:xfrm>
            <a:solidFill>
              <a:srgbClr val="C3D941"/>
            </a:solidFill>
          </p:grpSpPr>
          <p:sp>
            <p:nvSpPr>
              <p:cNvPr id="33" name="Freeform: Shape 32">
                <a:extLst>
                  <a:ext uri="{FF2B5EF4-FFF2-40B4-BE49-F238E27FC236}">
                    <a16:creationId xmlns:a16="http://schemas.microsoft.com/office/drawing/2014/main" id="{BC3860FC-4740-3C11-3AAA-CD2EB13FF02F}"/>
                  </a:ext>
                </a:extLst>
              </p:cNvPr>
              <p:cNvSpPr/>
              <p:nvPr/>
            </p:nvSpPr>
            <p:spPr>
              <a:xfrm flipH="1">
                <a:off x="1147781"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4" name="Freeform: Shape 33">
                <a:extLst>
                  <a:ext uri="{FF2B5EF4-FFF2-40B4-BE49-F238E27FC236}">
                    <a16:creationId xmlns:a16="http://schemas.microsoft.com/office/drawing/2014/main" id="{FC88B7AA-B32A-EDC1-1E0A-666366EB1226}"/>
                  </a:ext>
                </a:extLst>
              </p:cNvPr>
              <p:cNvSpPr/>
              <p:nvPr/>
            </p:nvSpPr>
            <p:spPr>
              <a:xfrm flipH="1">
                <a:off x="647910"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27" name="Group 26">
              <a:extLst>
                <a:ext uri="{FF2B5EF4-FFF2-40B4-BE49-F238E27FC236}">
                  <a16:creationId xmlns:a16="http://schemas.microsoft.com/office/drawing/2014/main" id="{FBB73A87-634E-9660-0F34-FFA02F0FCC85}"/>
                </a:ext>
              </a:extLst>
            </p:cNvPr>
            <p:cNvGrpSpPr/>
            <p:nvPr/>
          </p:nvGrpSpPr>
          <p:grpSpPr>
            <a:xfrm>
              <a:off x="7296632" y="909901"/>
              <a:ext cx="4303366" cy="61678"/>
              <a:chOff x="647910" y="1629252"/>
              <a:chExt cx="4303366" cy="61678"/>
            </a:xfrm>
            <a:solidFill>
              <a:srgbClr val="C3D941"/>
            </a:solidFill>
          </p:grpSpPr>
          <p:sp>
            <p:nvSpPr>
              <p:cNvPr id="31" name="Freeform: Shape 30">
                <a:extLst>
                  <a:ext uri="{FF2B5EF4-FFF2-40B4-BE49-F238E27FC236}">
                    <a16:creationId xmlns:a16="http://schemas.microsoft.com/office/drawing/2014/main" id="{E6A2C7FB-ACD0-BB70-770E-5A0B297F6C72}"/>
                  </a:ext>
                </a:extLst>
              </p:cNvPr>
              <p:cNvSpPr/>
              <p:nvPr/>
            </p:nvSpPr>
            <p:spPr>
              <a:xfrm flipH="1">
                <a:off x="1147781"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Freeform: Shape 31">
                <a:extLst>
                  <a:ext uri="{FF2B5EF4-FFF2-40B4-BE49-F238E27FC236}">
                    <a16:creationId xmlns:a16="http://schemas.microsoft.com/office/drawing/2014/main" id="{5D2EA742-56D7-FF70-8A58-1FC41DDED0D4}"/>
                  </a:ext>
                </a:extLst>
              </p:cNvPr>
              <p:cNvSpPr/>
              <p:nvPr/>
            </p:nvSpPr>
            <p:spPr>
              <a:xfrm flipH="1">
                <a:off x="647910"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nvGrpSpPr>
            <p:cNvPr id="28" name="Group 27">
              <a:extLst>
                <a:ext uri="{FF2B5EF4-FFF2-40B4-BE49-F238E27FC236}">
                  <a16:creationId xmlns:a16="http://schemas.microsoft.com/office/drawing/2014/main" id="{3880CA84-147A-1928-FAB3-3C35A959FB56}"/>
                </a:ext>
              </a:extLst>
            </p:cNvPr>
            <p:cNvGrpSpPr/>
            <p:nvPr/>
          </p:nvGrpSpPr>
          <p:grpSpPr>
            <a:xfrm>
              <a:off x="3226651" y="909901"/>
              <a:ext cx="4303366" cy="61678"/>
              <a:chOff x="647910" y="1629252"/>
              <a:chExt cx="4303366" cy="61678"/>
            </a:xfrm>
            <a:solidFill>
              <a:srgbClr val="C3D941"/>
            </a:solidFill>
          </p:grpSpPr>
          <p:sp>
            <p:nvSpPr>
              <p:cNvPr id="29" name="Freeform: Shape 28">
                <a:extLst>
                  <a:ext uri="{FF2B5EF4-FFF2-40B4-BE49-F238E27FC236}">
                    <a16:creationId xmlns:a16="http://schemas.microsoft.com/office/drawing/2014/main" id="{E2D008F6-6F3E-A959-3F21-B1712395ECF9}"/>
                  </a:ext>
                </a:extLst>
              </p:cNvPr>
              <p:cNvSpPr/>
              <p:nvPr/>
            </p:nvSpPr>
            <p:spPr>
              <a:xfrm flipH="1">
                <a:off x="1147781"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0" name="Freeform: Shape 29">
                <a:extLst>
                  <a:ext uri="{FF2B5EF4-FFF2-40B4-BE49-F238E27FC236}">
                    <a16:creationId xmlns:a16="http://schemas.microsoft.com/office/drawing/2014/main" id="{123011A1-AB6F-241B-0F29-ED26B66E60CB}"/>
                  </a:ext>
                </a:extLst>
              </p:cNvPr>
              <p:cNvSpPr/>
              <p:nvPr/>
            </p:nvSpPr>
            <p:spPr>
              <a:xfrm flipH="1">
                <a:off x="647910" y="1629252"/>
                <a:ext cx="3803495" cy="61678"/>
              </a:xfrm>
              <a:custGeom>
                <a:avLst/>
                <a:gdLst>
                  <a:gd name="connsiteX0" fmla="*/ 45199 w 3803495"/>
                  <a:gd name="connsiteY0" fmla="*/ 0 h 61678"/>
                  <a:gd name="connsiteX1" fmla="*/ 0 w 3803495"/>
                  <a:gd name="connsiteY1" fmla="*/ 61184 h 61678"/>
                  <a:gd name="connsiteX2" fmla="*/ 3803495 w 3803495"/>
                  <a:gd name="connsiteY2" fmla="*/ 61678 h 61678"/>
                  <a:gd name="connsiteX3" fmla="*/ 3803495 w 3803495"/>
                  <a:gd name="connsiteY3" fmla="*/ 244 h 61678"/>
                </a:gdLst>
                <a:ahLst/>
                <a:cxnLst>
                  <a:cxn ang="0">
                    <a:pos x="connsiteX0" y="connsiteY0"/>
                  </a:cxn>
                  <a:cxn ang="0">
                    <a:pos x="connsiteX1" y="connsiteY1"/>
                  </a:cxn>
                  <a:cxn ang="0">
                    <a:pos x="connsiteX2" y="connsiteY2"/>
                  </a:cxn>
                  <a:cxn ang="0">
                    <a:pos x="connsiteX3" y="connsiteY3"/>
                  </a:cxn>
                </a:cxnLst>
                <a:rect l="l" t="t" r="r" b="b"/>
                <a:pathLst>
                  <a:path w="3803495" h="61678">
                    <a:moveTo>
                      <a:pt x="45199" y="0"/>
                    </a:moveTo>
                    <a:lnTo>
                      <a:pt x="0" y="61184"/>
                    </a:lnTo>
                    <a:lnTo>
                      <a:pt x="3803495" y="61678"/>
                    </a:lnTo>
                    <a:lnTo>
                      <a:pt x="3803495" y="244"/>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grpSp>
      </p:grpSp>
      <p:sp>
        <p:nvSpPr>
          <p:cNvPr id="2" name="Title Placeholder 1">
            <a:extLst>
              <a:ext uri="{FF2B5EF4-FFF2-40B4-BE49-F238E27FC236}">
                <a16:creationId xmlns:a16="http://schemas.microsoft.com/office/drawing/2014/main" id="{E487D898-C122-81C5-825B-38E009117CC9}"/>
              </a:ext>
            </a:extLst>
          </p:cNvPr>
          <p:cNvSpPr>
            <a:spLocks noGrp="1"/>
          </p:cNvSpPr>
          <p:nvPr>
            <p:ph type="title"/>
          </p:nvPr>
        </p:nvSpPr>
        <p:spPr>
          <a:xfrm>
            <a:off x="680532" y="209730"/>
            <a:ext cx="10515600" cy="736615"/>
          </a:xfrm>
          <a:prstGeom prst="rect">
            <a:avLst/>
          </a:prstGeom>
        </p:spPr>
        <p:txBody>
          <a:bodyPr vert="horz" lIns="91440" tIns="45720" rIns="91440" bIns="45720" rtlCol="0" anchor="t">
            <a:noAutofit/>
          </a:bodyPr>
          <a:lstStyle/>
          <a:p>
            <a:r>
              <a:rPr lang="en-US"/>
              <a:t>Cliquez pour modifier le style du titre principal</a:t>
            </a:r>
            <a:endParaRPr lang="en-CA"/>
          </a:p>
        </p:txBody>
      </p:sp>
      <p:sp>
        <p:nvSpPr>
          <p:cNvPr id="3" name="Text Placeholder 2">
            <a:extLst>
              <a:ext uri="{FF2B5EF4-FFF2-40B4-BE49-F238E27FC236}">
                <a16:creationId xmlns:a16="http://schemas.microsoft.com/office/drawing/2014/main" id="{6AA1F7A0-8E05-43A4-62C3-DDDCB1166888}"/>
              </a:ext>
            </a:extLst>
          </p:cNvPr>
          <p:cNvSpPr>
            <a:spLocks noGrp="1"/>
          </p:cNvSpPr>
          <p:nvPr>
            <p:ph type="body" idx="1"/>
          </p:nvPr>
        </p:nvSpPr>
        <p:spPr>
          <a:xfrm>
            <a:off x="680532"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Slide Number Placeholder 5">
            <a:extLst>
              <a:ext uri="{FF2B5EF4-FFF2-40B4-BE49-F238E27FC236}">
                <a16:creationId xmlns:a16="http://schemas.microsoft.com/office/drawing/2014/main" id="{76F1C9C0-A467-EF2C-55A6-5FF41E1997F0}"/>
              </a:ext>
            </a:extLst>
          </p:cNvPr>
          <p:cNvSpPr>
            <a:spLocks noGrp="1"/>
          </p:cNvSpPr>
          <p:nvPr>
            <p:ph type="sldNum" sz="quarter" idx="4"/>
          </p:nvPr>
        </p:nvSpPr>
        <p:spPr>
          <a:xfrm>
            <a:off x="8826910" y="5690642"/>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3E873C0-95A3-4050-B578-E805ECB8F0F8}" type="slidenum">
              <a:rPr lang="en-CA" smtClean="0"/>
              <a:t>‹N°›</a:t>
            </a:fld>
            <a:endParaRPr lang="en-CA"/>
          </a:p>
        </p:txBody>
      </p:sp>
      <p:pic>
        <p:nvPicPr>
          <p:cNvPr id="14" name="Picture 13">
            <a:extLst>
              <a:ext uri="{FF2B5EF4-FFF2-40B4-BE49-F238E27FC236}">
                <a16:creationId xmlns:a16="http://schemas.microsoft.com/office/drawing/2014/main" id="{91CD86B8-31AE-0072-297F-2B5029F9A1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497695" y="6377270"/>
            <a:ext cx="1134535" cy="271000"/>
          </a:xfrm>
          <a:prstGeom prst="rect">
            <a:avLst/>
          </a:prstGeom>
        </p:spPr>
      </p:pic>
      <p:pic>
        <p:nvPicPr>
          <p:cNvPr id="16" name="Picture 15">
            <a:extLst>
              <a:ext uri="{FF2B5EF4-FFF2-40B4-BE49-F238E27FC236}">
                <a16:creationId xmlns:a16="http://schemas.microsoft.com/office/drawing/2014/main" id="{9F2B8BEA-3E88-D90A-3CF9-B8F95EB6619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96269"/>
            <a:ext cx="11570110" cy="173285"/>
          </a:xfrm>
          <a:prstGeom prst="rect">
            <a:avLst/>
          </a:prstGeom>
        </p:spPr>
      </p:pic>
      <p:pic>
        <p:nvPicPr>
          <p:cNvPr id="21" name="Picture 20">
            <a:extLst>
              <a:ext uri="{FF2B5EF4-FFF2-40B4-BE49-F238E27FC236}">
                <a16:creationId xmlns:a16="http://schemas.microsoft.com/office/drawing/2014/main" id="{85F76B9E-A732-3492-36A9-110CE6DEBB4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71938" y="6377271"/>
            <a:ext cx="3064510" cy="216000"/>
          </a:xfrm>
          <a:prstGeom prst="rect">
            <a:avLst/>
          </a:prstGeom>
        </p:spPr>
      </p:pic>
    </p:spTree>
    <p:extLst>
      <p:ext uri="{BB962C8B-B14F-4D97-AF65-F5344CB8AC3E}">
        <p14:creationId xmlns:p14="http://schemas.microsoft.com/office/powerpoint/2010/main" val="37875618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4400" rtl="0" eaLnBrk="1" latinLnBrk="0" hangingPunct="1">
        <a:lnSpc>
          <a:spcPct val="90000"/>
        </a:lnSpc>
        <a:spcBef>
          <a:spcPct val="0"/>
        </a:spcBef>
        <a:buNone/>
        <a:defRPr sz="4400" b="1" kern="1200">
          <a:solidFill>
            <a:srgbClr val="C3D942"/>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slideLayout" Target="../slideLayouts/slideLayout1.xml"/><Relationship Id="rId47" Type="http://schemas.openxmlformats.org/officeDocument/2006/relationships/hyperlink" Target="mailto:TPSGC.SIMilieudeTravailGC-RPSGCWorkplace.PWGSC@tpsgc-pwgsc.gc.ca" TargetMode="External"/><Relationship Id="rId50" Type="http://schemas.openxmlformats.org/officeDocument/2006/relationships/hyperlink" Target="https://view.officeapps.live.com/op/view.aspx?src=https%3A%2F%2Fwiki.gccollab.ca%2Fimages%2F7%2F77%2FCM_Program_Optimization-Leadership-Presentation_FR.pptx&amp;wdOrigin=BROWSELINK" TargetMode="External"/><Relationship Id="rId55" Type="http://schemas.openxmlformats.org/officeDocument/2006/relationships/hyperlink" Target="https://wiki.gccollab.ca/images/6/6a/WTP_-_Employee_toolkit_FR.pptx" TargetMode="Externa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hyperlink" Target="https://view.officeapps.live.com/op/view.aspx?src=https%3A%2F%2Fwiki.gccollab.ca%2Fimages%2Fc%2Fc7%2FOptimization_-_Guide_for_Retrieval_of_personal_and_business_assets_FR.pptx&amp;wdOrigin=BROWSELINK"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hyperlink" Target="https://wiki.gccollab.ca/images/a/a4/Optimisation-PRET_FR.xlsm" TargetMode="External"/><Relationship Id="rId53" Type="http://schemas.openxmlformats.org/officeDocument/2006/relationships/hyperlink" Target="https://wiki.gccollab.ca/images/5/51/WTP_-_Communication_channels_annnouncement_FR.docx" TargetMode="External"/><Relationship Id="rId58" Type="http://schemas.openxmlformats.org/officeDocument/2006/relationships/hyperlink" Target="https://wiki.gccollab.ca/images/b/bb/WTP_-_Reinforcement_communications_FR.docx" TargetMode="Externa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hyperlink" Target="https://wiki.gccollab.ca/CM_Program_in-a-box_-_Programme_en_bo%C3%AEte_de_GdC" TargetMode="External"/><Relationship Id="rId57" Type="http://schemas.openxmlformats.org/officeDocument/2006/relationships/hyperlink" Target="https://wiki.gccollab.ca/images/5/57/WTP_-_Guide_to_collecting_employee_experience_feedback_FR.pptx" TargetMode="External"/><Relationship Id="rId61"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hyperlink" Target="https://wiki.gccollab.ca/images/2/23/GuideSWAG_EBAUCHE_May.2023_FR.pdf" TargetMode="External"/><Relationship Id="rId52" Type="http://schemas.openxmlformats.org/officeDocument/2006/relationships/hyperlink" Target="https://view.officeapps.live.com/op/view.aspx?src=https%3A%2F%2Fwiki.gccollab.ca%2Fimages%2F7%2F7d%2FCM_Program_optimization-Rencontre_annonce_personnel_FR.pptx&amp;wdOrigin=BROWSELINK" TargetMode="External"/><Relationship Id="rId60"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notesSlide" Target="../notesSlides/notesSlide1.xml"/><Relationship Id="rId48" Type="http://schemas.openxmlformats.org/officeDocument/2006/relationships/hyperlink" Target="https://wiki.gccollab.ca/images/1/11/SWAGguide_DRAFT_Feb.2023.pdf" TargetMode="External"/><Relationship Id="rId56" Type="http://schemas.openxmlformats.org/officeDocument/2006/relationships/hyperlink" Target="https://wiki.gccollab.ca/images/2/26/CM_Program_optimization-Workplace_Community_Norms_Guide_FR.docx" TargetMode="External"/><Relationship Id="rId8" Type="http://schemas.openxmlformats.org/officeDocument/2006/relationships/tags" Target="../tags/tag8.xml"/><Relationship Id="rId51" Type="http://schemas.openxmlformats.org/officeDocument/2006/relationships/hyperlink" Target="https://view.officeapps.live.com/op/view.aspx?src=https%3A%2F%2Fwiki.gccollab.ca%2Fimages%2Fb%2Fb9%2FCM_Program_Optimization-Manager_Presentation_FR.pptx&amp;wdOrigin=BROWSELINK" TargetMode="Externa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hyperlink" Target="https://wiki.gccollab.ca/images/1/1e/Engagements_et_responsabilit%C3%A9s_en_mati%C3%A8re_de_parrainage.pdf" TargetMode="External"/><Relationship Id="rId59" Type="http://schemas.openxmlformats.org/officeDocument/2006/relationships/hyperlink" Target="https://wiki.gccollab.ca/images/f/f5/WTP_-_Change_sustainment_checklist_FR.docx" TargetMode="External"/></Relationships>
</file>

<file path=ppt/slides/_rels/slide2.xml.rels><?xml version="1.0" encoding="UTF-8" standalone="yes"?>
<Relationships xmlns="http://schemas.openxmlformats.org/package/2006/relationships"><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9" Type="http://schemas.openxmlformats.org/officeDocument/2006/relationships/tags" Target="../tags/tag80.xml"/><Relationship Id="rId21" Type="http://schemas.openxmlformats.org/officeDocument/2006/relationships/tags" Target="../tags/tag62.xml"/><Relationship Id="rId34" Type="http://schemas.openxmlformats.org/officeDocument/2006/relationships/tags" Target="../tags/tag75.xml"/><Relationship Id="rId42" Type="http://schemas.openxmlformats.org/officeDocument/2006/relationships/tags" Target="../tags/tag83.xml"/><Relationship Id="rId47" Type="http://schemas.openxmlformats.org/officeDocument/2006/relationships/hyperlink" Target="https://wiki.gccollab.ca/images/1/11/Sponsorship_Commitments_and_Responsibilities_.pdf" TargetMode="External"/><Relationship Id="rId50" Type="http://schemas.openxmlformats.org/officeDocument/2006/relationships/hyperlink" Target="https://wiki.gccollab.ca/images/9/90/CM_Program_Optimization-Leadership-Presentation_EN.pptx" TargetMode="External"/><Relationship Id="rId55" Type="http://schemas.openxmlformats.org/officeDocument/2006/relationships/hyperlink" Target="https://wiki.gccollab.ca/images/3/3a/WTP_-_Employee_toolkit_EN.pptx" TargetMode="External"/><Relationship Id="rId7" Type="http://schemas.openxmlformats.org/officeDocument/2006/relationships/tags" Target="../tags/tag4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tags" Target="../tags/tag70.xml"/><Relationship Id="rId41" Type="http://schemas.openxmlformats.org/officeDocument/2006/relationships/tags" Target="../tags/tag82.xml"/><Relationship Id="rId54" Type="http://schemas.openxmlformats.org/officeDocument/2006/relationships/hyperlink" Target="https://wiki.gccollab.ca/images/f/ff/Optimization_-_Guide_for_Retrieval_of_personal_and_business_assets_EN.pptx" TargetMode="External"/><Relationship Id="rId62" Type="http://schemas.openxmlformats.org/officeDocument/2006/relationships/image" Target="../media/image2.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openxmlformats.org/officeDocument/2006/relationships/hyperlink" Target="https://wiki.gccollab.ca/images/1/11/SWAGguide_DRAFT_Feb.2023.pdf" TargetMode="External"/><Relationship Id="rId53" Type="http://schemas.openxmlformats.org/officeDocument/2006/relationships/hyperlink" Target="https://wiki.gccollab.ca/images/6/6e/WTP_-_Communication_channels_annnouncement_EN.docx" TargetMode="External"/><Relationship Id="rId58" Type="http://schemas.openxmlformats.org/officeDocument/2006/relationships/hyperlink" Target="https://wiki.gccollab.ca/images/7/73/WTP_-_Reinforcement_communications_EN.docx" TargetMode="Externa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49" Type="http://schemas.openxmlformats.org/officeDocument/2006/relationships/hyperlink" Target="https://wiki.gccollab.ca/CM_Program_in-a-box_-_Programme_en_bo%C3%AEte_de_GdC" TargetMode="External"/><Relationship Id="rId57" Type="http://schemas.openxmlformats.org/officeDocument/2006/relationships/hyperlink" Target="https://wiki.gccollab.ca/images/e/ec/WTP_-_Guide_to_collecting_employee_experience_feedback_EN.pptx" TargetMode="External"/><Relationship Id="rId61" Type="http://schemas.openxmlformats.org/officeDocument/2006/relationships/image" Target="../media/image8.png"/><Relationship Id="rId10" Type="http://schemas.openxmlformats.org/officeDocument/2006/relationships/tags" Target="../tags/tag51.xml"/><Relationship Id="rId19" Type="http://schemas.openxmlformats.org/officeDocument/2006/relationships/tags" Target="../tags/tag60.xml"/><Relationship Id="rId31" Type="http://schemas.openxmlformats.org/officeDocument/2006/relationships/tags" Target="../tags/tag72.xml"/><Relationship Id="rId44" Type="http://schemas.openxmlformats.org/officeDocument/2006/relationships/notesSlide" Target="../notesSlides/notesSlide2.xml"/><Relationship Id="rId52" Type="http://schemas.openxmlformats.org/officeDocument/2006/relationships/hyperlink" Target="https://view.officeapps.live.com/op/view.aspx?src=https%3A%2F%2Fwiki.gccollab.ca%2Fimages%2F0%2F00%2FCM_Program_optimization-Rencontre_annonce_personnel_EN.pptx&amp;wdOrigin=BROWSELINK" TargetMode="External"/><Relationship Id="rId60" Type="http://schemas.openxmlformats.org/officeDocument/2006/relationships/image" Target="../media/image7.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slideLayout" Target="../slideLayouts/slideLayout1.xml"/><Relationship Id="rId48" Type="http://schemas.openxmlformats.org/officeDocument/2006/relationships/hyperlink" Target="mailto:SPAC.SICENgestionduchangement-RPchangemanagementNCOE.PSPC@tpsgc-pwgsc.gc.ca" TargetMode="External"/><Relationship Id="rId56" Type="http://schemas.openxmlformats.org/officeDocument/2006/relationships/hyperlink" Target="https://wiki.gccollab.ca/images/7/7a/CM_Program_optimization_-_Workplace_Community_Norms_Guide_EN.docx" TargetMode="External"/><Relationship Id="rId8" Type="http://schemas.openxmlformats.org/officeDocument/2006/relationships/tags" Target="../tags/tag49.xml"/><Relationship Id="rId51" Type="http://schemas.openxmlformats.org/officeDocument/2006/relationships/hyperlink" Target="https://wiki.gccollab.ca/images/9/98/CM_Program_Optimization-Manager_Presentation_EN.pptx" TargetMode="External"/><Relationship Id="rId3" Type="http://schemas.openxmlformats.org/officeDocument/2006/relationships/tags" Target="../tags/tag44.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hyperlink" Target="https://wiki.gccollab.ca/images/4/45/Optimizaton_PRET_EN.xlsm" TargetMode="External"/><Relationship Id="rId59" Type="http://schemas.openxmlformats.org/officeDocument/2006/relationships/hyperlink" Target="https://wiki.gccollab.ca/images/8/81/WTP_-_Change_sustainment_checklist_E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5C62F-0F7B-353D-95DD-CB78A5072A37}"/>
              </a:ext>
            </a:extLst>
          </p:cNvPr>
          <p:cNvSpPr/>
          <p:nvPr>
            <p:custDataLst>
              <p:tags r:id="rId1"/>
            </p:custDataLst>
          </p:nvPr>
        </p:nvSpPr>
        <p:spPr>
          <a:xfrm>
            <a:off x="134814" y="2624350"/>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fr-CA" sz="13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4" name="Text Placeholder 3">
            <a:extLst>
              <a:ext uri="{FF2B5EF4-FFF2-40B4-BE49-F238E27FC236}">
                <a16:creationId xmlns:a16="http://schemas.microsoft.com/office/drawing/2014/main" id="{B91168C7-C2D7-095D-FBD8-4893738A5278}"/>
              </a:ext>
            </a:extLst>
          </p:cNvPr>
          <p:cNvSpPr txBox="1">
            <a:spLocks/>
          </p:cNvSpPr>
          <p:nvPr>
            <p:custDataLst>
              <p:tags r:id="rId2"/>
            </p:custDataLst>
          </p:nvPr>
        </p:nvSpPr>
        <p:spPr>
          <a:xfrm>
            <a:off x="523218" y="2624350"/>
            <a:ext cx="1417908" cy="490121"/>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fr-CA" dirty="0"/>
              <a:t> </a:t>
            </a:r>
          </a:p>
        </p:txBody>
      </p:sp>
      <p:sp>
        <p:nvSpPr>
          <p:cNvPr id="5" name="TextBox 18">
            <a:extLst>
              <a:ext uri="{FF2B5EF4-FFF2-40B4-BE49-F238E27FC236}">
                <a16:creationId xmlns:a16="http://schemas.microsoft.com/office/drawing/2014/main" id="{FF558186-C5EA-86FC-5E65-5A989520E0FD}"/>
              </a:ext>
            </a:extLst>
          </p:cNvPr>
          <p:cNvSpPr txBox="1"/>
          <p:nvPr>
            <p:custDataLst>
              <p:tags r:id="rId3"/>
            </p:custDataLst>
          </p:nvPr>
        </p:nvSpPr>
        <p:spPr>
          <a:xfrm>
            <a:off x="60538" y="2220066"/>
            <a:ext cx="506393"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algn="ctr">
              <a:defRPr/>
            </a:pPr>
            <a:r>
              <a:rPr lang="fr-CA" sz="9000" b="1" dirty="0">
                <a:solidFill>
                  <a:srgbClr val="1F5F83"/>
                </a:solidFill>
                <a:latin typeface="Aptos" panose="020B0004020202020204" pitchFamily="34" charset="0"/>
                <a:cs typeface="Aharoni" panose="02010803020104030203" pitchFamily="2" charset="-79"/>
              </a:rPr>
              <a:t>1</a:t>
            </a:r>
          </a:p>
        </p:txBody>
      </p:sp>
      <p:sp>
        <p:nvSpPr>
          <p:cNvPr id="8" name="Text Placeholder 3">
            <a:extLst>
              <a:ext uri="{FF2B5EF4-FFF2-40B4-BE49-F238E27FC236}">
                <a16:creationId xmlns:a16="http://schemas.microsoft.com/office/drawing/2014/main" id="{2C08689B-8303-0A28-0DBD-19F0F2E9C13B}"/>
              </a:ext>
            </a:extLst>
          </p:cNvPr>
          <p:cNvSpPr txBox="1">
            <a:spLocks/>
          </p:cNvSpPr>
          <p:nvPr>
            <p:custDataLst>
              <p:tags r:id="rId4"/>
            </p:custDataLst>
          </p:nvPr>
        </p:nvSpPr>
        <p:spPr>
          <a:xfrm>
            <a:off x="144339" y="2272232"/>
            <a:ext cx="11883078" cy="254105"/>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676F492-FB8D-C1C2-FEA0-5EC744AE721E}"/>
              </a:ext>
            </a:extLst>
          </p:cNvPr>
          <p:cNvSpPr txBox="1"/>
          <p:nvPr>
            <p:custDataLst>
              <p:tags r:id="rId5"/>
            </p:custDataLst>
          </p:nvPr>
        </p:nvSpPr>
        <p:spPr>
          <a:xfrm>
            <a:off x="1389379" y="105108"/>
            <a:ext cx="9413242"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a:cs typeface="Calibri" panose="020F0502020204030204"/>
              </a:rPr>
              <a:t>5 étapes vers des postes de travail non attribués</a:t>
            </a:r>
            <a:endParaRPr kumimoji="0" lang="fr-CA" sz="3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1" name="Rectangle 10">
            <a:extLst>
              <a:ext uri="{FF2B5EF4-FFF2-40B4-BE49-F238E27FC236}">
                <a16:creationId xmlns:a16="http://schemas.microsoft.com/office/drawing/2014/main" id="{9E60D9F0-CFD8-0936-128D-B587F43E3FB5}"/>
              </a:ext>
            </a:extLst>
          </p:cNvPr>
          <p:cNvSpPr/>
          <p:nvPr>
            <p:custDataLst>
              <p:tags r:id="rId6"/>
            </p:custDataLst>
          </p:nvPr>
        </p:nvSpPr>
        <p:spPr>
          <a:xfrm>
            <a:off x="2191926" y="2624350"/>
            <a:ext cx="1908000" cy="334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latin typeface="Aptos" panose="020B0004020202020204" pitchFamily="34" charset="0"/>
            </a:endParaRPr>
          </a:p>
        </p:txBody>
      </p:sp>
      <p:sp>
        <p:nvSpPr>
          <p:cNvPr id="12" name="Rectangle 11">
            <a:extLst>
              <a:ext uri="{FF2B5EF4-FFF2-40B4-BE49-F238E27FC236}">
                <a16:creationId xmlns:a16="http://schemas.microsoft.com/office/drawing/2014/main" id="{4A829659-ED96-3106-2472-748906E2403F}"/>
              </a:ext>
            </a:extLst>
          </p:cNvPr>
          <p:cNvSpPr/>
          <p:nvPr>
            <p:custDataLst>
              <p:tags r:id="rId7"/>
            </p:custDataLst>
          </p:nvPr>
        </p:nvSpPr>
        <p:spPr>
          <a:xfrm>
            <a:off x="4238730" y="2599865"/>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Sans-Serif"/>
              <a:buChar char="•"/>
            </a:pPr>
            <a:endParaRPr lang="fr-CA" sz="1300" dirty="0">
              <a:solidFill>
                <a:prstClr val="black"/>
              </a:solidFill>
              <a:latin typeface="Aptos" panose="020B0004020202020204" pitchFamily="34" charset="0"/>
              <a:ea typeface="Calibri"/>
              <a:cs typeface="Calibri"/>
            </a:endParaRPr>
          </a:p>
        </p:txBody>
      </p:sp>
      <p:sp>
        <p:nvSpPr>
          <p:cNvPr id="13" name="Rectangle 12">
            <a:extLst>
              <a:ext uri="{FF2B5EF4-FFF2-40B4-BE49-F238E27FC236}">
                <a16:creationId xmlns:a16="http://schemas.microsoft.com/office/drawing/2014/main" id="{2A072FC7-B810-260A-6847-685C3C60F64D}"/>
              </a:ext>
            </a:extLst>
          </p:cNvPr>
          <p:cNvSpPr/>
          <p:nvPr>
            <p:custDataLst>
              <p:tags r:id="rId8"/>
            </p:custDataLst>
          </p:nvPr>
        </p:nvSpPr>
        <p:spPr>
          <a:xfrm>
            <a:off x="6294839" y="2624350"/>
            <a:ext cx="1908000" cy="334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4" name="Rectangle 13">
            <a:extLst>
              <a:ext uri="{FF2B5EF4-FFF2-40B4-BE49-F238E27FC236}">
                <a16:creationId xmlns:a16="http://schemas.microsoft.com/office/drawing/2014/main" id="{08E5C094-4AB8-327C-B9C8-ED7FF208253A}"/>
              </a:ext>
            </a:extLst>
          </p:cNvPr>
          <p:cNvSpPr/>
          <p:nvPr>
            <p:custDataLst>
              <p:tags r:id="rId9"/>
            </p:custDataLst>
          </p:nvPr>
        </p:nvSpPr>
        <p:spPr>
          <a:xfrm>
            <a:off x="8350170" y="2624350"/>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3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5" name="Rectangle 14">
            <a:extLst>
              <a:ext uri="{FF2B5EF4-FFF2-40B4-BE49-F238E27FC236}">
                <a16:creationId xmlns:a16="http://schemas.microsoft.com/office/drawing/2014/main" id="{028E455B-823F-20A5-4976-10E4A84A56F6}"/>
              </a:ext>
            </a:extLst>
          </p:cNvPr>
          <p:cNvSpPr/>
          <p:nvPr>
            <p:custDataLst>
              <p:tags r:id="rId10"/>
            </p:custDataLst>
          </p:nvPr>
        </p:nvSpPr>
        <p:spPr>
          <a:xfrm>
            <a:off x="10395129" y="2624350"/>
            <a:ext cx="1632288" cy="3348000"/>
          </a:xfrm>
          <a:prstGeom prst="rect">
            <a:avLst/>
          </a:prstGeom>
          <a:solidFill>
            <a:srgbClr val="DAE8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8" name="TextBox 17">
            <a:extLst>
              <a:ext uri="{FF2B5EF4-FFF2-40B4-BE49-F238E27FC236}">
                <a16:creationId xmlns:a16="http://schemas.microsoft.com/office/drawing/2014/main" id="{DFC6CE76-9B82-DDCF-5340-3FB4B0FC5A22}"/>
              </a:ext>
            </a:extLst>
          </p:cNvPr>
          <p:cNvSpPr txBox="1"/>
          <p:nvPr>
            <p:custDataLst>
              <p:tags r:id="rId11"/>
            </p:custDataLst>
          </p:nvPr>
        </p:nvSpPr>
        <p:spPr>
          <a:xfrm>
            <a:off x="2172369" y="3355607"/>
            <a:ext cx="1989449" cy="243656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mn-cs"/>
              </a:rPr>
              <a:t>Les groupes qui seront affectés et la séquence</a:t>
            </a:r>
          </a:p>
          <a:p>
            <a:pPr marL="171450" marR="0" lvl="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mn-cs"/>
              </a:rPr>
              <a:t>Les </a:t>
            </a:r>
            <a:r>
              <a:rPr kumimoji="0" lang="fr-CA" sz="1200" b="0" i="0" u="none" strike="noStrike" kern="1200" cap="none" spc="0" normalizeH="0" baseline="0" noProof="0" dirty="0">
                <a:ln>
                  <a:noFill/>
                </a:ln>
                <a:solidFill>
                  <a:prstClr val="black"/>
                </a:solidFill>
                <a:effectLst/>
                <a:uLnTx/>
                <a:uFillTx/>
                <a:latin typeface="Aptos"/>
                <a:ea typeface="+mn-ea"/>
                <a:cs typeface="+mn-cs"/>
                <a:hlinkClick r:id="rId44"/>
              </a:rPr>
              <a:t>stratégies d'utilisation du milieu de travail</a:t>
            </a:r>
            <a:endParaRPr kumimoji="0" lang="fr-CA" sz="12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ptos"/>
                <a:ea typeface="+mn-ea"/>
                <a:cs typeface="+mn-cs"/>
              </a:rPr>
              <a:t>Voisinages</a:t>
            </a:r>
          </a:p>
          <a:p>
            <a:pPr marL="361950" marR="0" lvl="1" indent="-952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ptos"/>
                <a:ea typeface="+mn-ea"/>
                <a:cs typeface="+mn-cs"/>
              </a:rPr>
              <a:t>Zones acoustiques</a:t>
            </a:r>
            <a:endParaRPr kumimoji="0" lang="fr-CA" sz="1100" b="0" i="0" u="none" strike="noStrike" kern="1200" cap="none" spc="0" normalizeH="0" baseline="0" noProof="0" dirty="0">
              <a:ln>
                <a:noFill/>
              </a:ln>
              <a:solidFill>
                <a:prstClr val="black"/>
              </a:solidFill>
              <a:effectLst/>
              <a:uLnTx/>
              <a:uFillTx/>
              <a:latin typeface="Aptos"/>
              <a:ea typeface="Calibri"/>
              <a:cs typeface="Calibri"/>
            </a:endParaRPr>
          </a:p>
          <a:p>
            <a:pPr marL="361950" marR="0" lvl="1" indent="-952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ptos"/>
                <a:ea typeface="+mn-ea"/>
                <a:cs typeface="+mn-cs"/>
              </a:rPr>
              <a:t>Accès spécial</a:t>
            </a:r>
            <a:endParaRPr kumimoji="0" lang="fr-CA" sz="11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ptos"/>
                <a:ea typeface="+mn-ea"/>
                <a:cs typeface="+mn-cs"/>
              </a:rPr>
              <a:t>Casiers </a:t>
            </a:r>
            <a:endParaRPr kumimoji="0" lang="fr-CA" sz="11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ptos"/>
                <a:ea typeface="+mn-ea"/>
                <a:cs typeface="+mn-cs"/>
              </a:rPr>
              <a:t>Système de réservation</a:t>
            </a:r>
            <a:endParaRPr kumimoji="0" lang="fr-CA" sz="1200" b="0" i="0" u="none" strike="noStrike" kern="1200" cap="none" spc="0" normalizeH="0" baseline="0" noProof="0" dirty="0">
              <a:ln>
                <a:noFill/>
              </a:ln>
              <a:solidFill>
                <a:prstClr val="black"/>
              </a:solidFill>
              <a:effectLst/>
              <a:uLnTx/>
              <a:uFillTx/>
              <a:latin typeface="Aptos"/>
              <a:ea typeface="+mn-ea"/>
              <a:cs typeface="+mn-cs"/>
            </a:endParaRPr>
          </a:p>
          <a:p>
            <a:pPr marL="182245" marR="0" lvl="0" indent="-182245" algn="l" defTabSz="914400" rtl="0" eaLnBrk="1" fontAlgn="auto" latinLnBrk="0" hangingPunct="1">
              <a:lnSpc>
                <a:spcPct val="100000"/>
              </a:lnSpc>
              <a:spcBef>
                <a:spcPts val="0"/>
              </a:spcBef>
              <a:spcAft>
                <a:spcPts val="800"/>
              </a:spcAft>
              <a:buClrTx/>
              <a:buSzTx/>
              <a:buFont typeface="Arial,Sans-Serif" panose="020B0604020202020204" pitchFamily="34" charset="0"/>
              <a:buChar char="•"/>
              <a:tabLst/>
              <a:defRPr/>
            </a:pPr>
            <a:r>
              <a:rPr lang="fr-CA" sz="1200" dirty="0">
                <a:solidFill>
                  <a:prstClr val="black"/>
                </a:solidFill>
                <a:latin typeface="Aptos"/>
                <a:hlinkClick r:id="rId45"/>
              </a:rPr>
              <a:t>L’expérience positive en milieu de travail </a:t>
            </a:r>
            <a:endParaRPr kumimoji="0" lang="fr-CA" sz="120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TextBox 19">
            <a:extLst>
              <a:ext uri="{FF2B5EF4-FFF2-40B4-BE49-F238E27FC236}">
                <a16:creationId xmlns:a16="http://schemas.microsoft.com/office/drawing/2014/main" id="{547D257E-6E01-1728-3EE6-8444F539CA92}"/>
              </a:ext>
            </a:extLst>
          </p:cNvPr>
          <p:cNvSpPr txBox="1"/>
          <p:nvPr>
            <p:custDataLst>
              <p:tags r:id="rId12"/>
            </p:custDataLst>
          </p:nvPr>
        </p:nvSpPr>
        <p:spPr>
          <a:xfrm>
            <a:off x="196463" y="3355076"/>
            <a:ext cx="1667369" cy="243143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Se familiariser avec le plan </a:t>
            </a:r>
            <a:r>
              <a:rPr kumimoji="0" lang="fr-CA" sz="1200" b="0" i="0" u="none" strike="noStrike" kern="1200" cap="none" spc="0" normalizeH="0" baseline="0" dirty="0">
                <a:ln>
                  <a:noFill/>
                </a:ln>
                <a:solidFill>
                  <a:prstClr val="black"/>
                </a:solidFill>
                <a:effectLst/>
                <a:uLnTx/>
                <a:uFillTx/>
                <a:latin typeface="Aptos" panose="020B0004020202020204" pitchFamily="34" charset="0"/>
                <a:ea typeface="Calibri" panose="020F0502020204030204"/>
                <a:cs typeface="Calibri" panose="020F0502020204030204"/>
              </a:rPr>
              <a:t>d’am</a:t>
            </a:r>
            <a:r>
              <a:rPr lang="fr-CA" sz="1200" dirty="0">
                <a:solidFill>
                  <a:prstClr val="black"/>
                </a:solidFill>
                <a:latin typeface="Aptos" panose="020B0004020202020204" pitchFamily="34" charset="0"/>
                <a:ea typeface="Calibri" panose="020F0502020204030204"/>
                <a:cs typeface="Calibri" panose="020F0502020204030204"/>
              </a:rPr>
              <a:t>énagement</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Recueillir des données et évaluer l'état de préparation </a:t>
            </a: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46"/>
              </a:rPr>
              <a:t>Identifier et préparer le parrain</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Arial"/>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hlinkClick r:id="rId45"/>
              </a:rPr>
              <a:t>Constituer l'équipe de projet intégrée </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21" name="Text Placeholder 3">
            <a:extLst>
              <a:ext uri="{FF2B5EF4-FFF2-40B4-BE49-F238E27FC236}">
                <a16:creationId xmlns:a16="http://schemas.microsoft.com/office/drawing/2014/main" id="{0E5FBC65-1BF5-FA36-B446-E8422CDDC39D}"/>
              </a:ext>
            </a:extLst>
          </p:cNvPr>
          <p:cNvSpPr txBox="1">
            <a:spLocks/>
          </p:cNvSpPr>
          <p:nvPr>
            <p:custDataLst>
              <p:tags r:id="rId13"/>
            </p:custDataLst>
          </p:nvPr>
        </p:nvSpPr>
        <p:spPr>
          <a:xfrm>
            <a:off x="2710225" y="2659453"/>
            <a:ext cx="1290394" cy="489600"/>
          </a:xfrm>
          <a:prstGeom prst="flowChartAlternateProcess">
            <a:avLst/>
          </a:prstGeom>
          <a:solidFill>
            <a:schemeClr val="bg1">
              <a:lumMod val="65000"/>
            </a:schemeClr>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fr-CA" dirty="0"/>
              <a:t> </a:t>
            </a:r>
          </a:p>
        </p:txBody>
      </p:sp>
      <p:sp>
        <p:nvSpPr>
          <p:cNvPr id="22" name="TextBox 21">
            <a:extLst>
              <a:ext uri="{FF2B5EF4-FFF2-40B4-BE49-F238E27FC236}">
                <a16:creationId xmlns:a16="http://schemas.microsoft.com/office/drawing/2014/main" id="{58BFB89F-145F-394A-4DF5-DDB40D782595}"/>
              </a:ext>
            </a:extLst>
          </p:cNvPr>
          <p:cNvSpPr txBox="1"/>
          <p:nvPr>
            <p:custDataLst>
              <p:tags r:id="rId14"/>
            </p:custDataLst>
          </p:nvPr>
        </p:nvSpPr>
        <p:spPr>
          <a:xfrm>
            <a:off x="10323273" y="2746134"/>
            <a:ext cx="1769091" cy="1992853"/>
          </a:xfrm>
          <a:prstGeom prst="rect">
            <a:avLst/>
          </a:prstGeom>
          <a:noFill/>
        </p:spPr>
        <p:txBody>
          <a:bodyPr wrap="square" lIns="91440" tIns="45720" rIns="91440" bIns="45720" rtlCol="0" anchor="t">
            <a:spAutoFit/>
          </a:bodyPr>
          <a:lstStyle/>
          <a:p>
            <a:pPr algn="ctr">
              <a:defRPr/>
            </a:pPr>
            <a:r>
              <a:rPr kumimoji="0" lang="fr-CA" sz="1200" b="1" i="0" u="none" strike="noStrike" kern="1200" cap="none" spc="0" normalizeH="0" baseline="0" noProof="0" dirty="0">
                <a:ln>
                  <a:noFill/>
                </a:ln>
                <a:solidFill>
                  <a:prstClr val="black"/>
                </a:solidFill>
                <a:effectLst/>
                <a:uLnTx/>
                <a:uFillTx/>
                <a:latin typeface="Aptos"/>
              </a:rPr>
              <a:t>Restez à l’affût! </a:t>
            </a:r>
          </a:p>
          <a:p>
            <a:pPr algn="ctr">
              <a:defRPr/>
            </a:pPr>
            <a:endParaRPr kumimoji="0" lang="fr-CA" sz="500" b="1" i="0" u="none" strike="noStrike" kern="1200" cap="none" spc="0" normalizeH="0" baseline="0" noProof="0" dirty="0">
              <a:ln>
                <a:noFill/>
              </a:ln>
              <a:solidFill>
                <a:prstClr val="black"/>
              </a:solidFill>
              <a:effectLst/>
              <a:uLnTx/>
              <a:uFillTx/>
              <a:latin typeface="Aptos"/>
            </a:endParaRPr>
          </a:p>
          <a:p>
            <a:pPr algn="ctr">
              <a:defRPr/>
            </a:pPr>
            <a:r>
              <a:rPr kumimoji="0" lang="fr-CA" sz="1050" b="0" i="0" u="none" strike="noStrike" kern="1200" cap="none" spc="0" normalizeH="0" baseline="0" noProof="0" dirty="0">
                <a:ln>
                  <a:noFill/>
                </a:ln>
                <a:solidFill>
                  <a:prstClr val="black"/>
                </a:solidFill>
                <a:effectLst/>
                <a:uLnTx/>
                <a:uFillTx/>
                <a:latin typeface="Aptos"/>
              </a:rPr>
              <a:t>Nous procédons régulièrement à des mises à jour de nos outils. D’ici là, nous vous invitons  à </a:t>
            </a:r>
            <a:r>
              <a:rPr kumimoji="0" lang="fr-CA" sz="1050" b="1" i="0" u="none" strike="noStrike" kern="1200" cap="none" spc="0" normalizeH="0" baseline="0" noProof="0" dirty="0">
                <a:ln>
                  <a:noFill/>
                </a:ln>
                <a:solidFill>
                  <a:prstClr val="black"/>
                </a:solidFill>
                <a:effectLst/>
                <a:uLnTx/>
                <a:uFillTx/>
                <a:latin typeface="Aptos"/>
                <a:hlinkClick r:id="rId47"/>
              </a:rPr>
              <a:t>communiquer avec nous</a:t>
            </a:r>
            <a:r>
              <a:rPr kumimoji="0" lang="fr-CA" sz="1050" b="1" i="0" u="none" strike="noStrike" kern="1200" cap="none" spc="0" normalizeH="0" baseline="0" noProof="0" dirty="0">
                <a:ln>
                  <a:noFill/>
                </a:ln>
                <a:solidFill>
                  <a:prstClr val="black"/>
                </a:solidFill>
                <a:effectLst/>
                <a:uLnTx/>
                <a:uFillTx/>
                <a:latin typeface="Aptos"/>
              </a:rPr>
              <a:t> </a:t>
            </a:r>
            <a:r>
              <a:rPr kumimoji="0" lang="fr-CA" sz="1050" b="0" i="0" u="none" strike="noStrike" kern="1200" cap="none" spc="0" normalizeH="0" baseline="0" noProof="0" dirty="0">
                <a:ln>
                  <a:noFill/>
                </a:ln>
                <a:solidFill>
                  <a:prstClr val="black"/>
                </a:solidFill>
                <a:effectLst/>
                <a:uLnTx/>
                <a:uFillTx/>
                <a:latin typeface="Aptos"/>
              </a:rPr>
              <a:t>ou à consulter fréquemment le </a:t>
            </a:r>
            <a:r>
              <a:rPr kumimoji="0" lang="fr-CA" sz="1050" b="1" i="0" u="none" strike="noStrike" kern="1200" cap="none" spc="0" normalizeH="0" baseline="0" noProof="0" dirty="0">
                <a:ln>
                  <a:noFill/>
                </a:ln>
                <a:solidFill>
                  <a:prstClr val="black"/>
                </a:solidFill>
                <a:effectLst/>
                <a:uLnTx/>
                <a:uFillTx/>
                <a:latin typeface="Aptos"/>
                <a:hlinkClick r:id="rId48"/>
              </a:rPr>
              <a:t>Guide SWAG </a:t>
            </a:r>
            <a:r>
              <a:rPr kumimoji="0" lang="fr-CA" sz="1050" b="0" i="0" u="none" strike="noStrike" kern="1200" cap="none" spc="0" normalizeH="0" baseline="0" noProof="0" dirty="0">
                <a:ln>
                  <a:noFill/>
                </a:ln>
                <a:solidFill>
                  <a:prstClr val="black"/>
                </a:solidFill>
                <a:effectLst/>
                <a:uLnTx/>
                <a:uFillTx/>
                <a:latin typeface="Aptos"/>
              </a:rPr>
              <a:t>et le </a:t>
            </a:r>
            <a:r>
              <a:rPr kumimoji="0" lang="fr-FR" sz="1050" b="1" i="0" u="none" strike="noStrike" kern="1200" cap="none" spc="0" normalizeH="0" baseline="0" noProof="0" dirty="0">
                <a:ln>
                  <a:noFill/>
                </a:ln>
                <a:solidFill>
                  <a:prstClr val="black"/>
                </a:solidFill>
                <a:effectLst/>
                <a:uLnTx/>
                <a:uFillTx/>
                <a:latin typeface="Aptos"/>
                <a:hlinkClick r:id="rId49"/>
              </a:rPr>
              <a:t>Programme en boîte de </a:t>
            </a:r>
            <a:r>
              <a:rPr kumimoji="0" lang="fr-FR" sz="1050" b="1" i="0" u="none" strike="noStrike" kern="1200" cap="none" spc="0" normalizeH="0" baseline="0" noProof="0">
                <a:ln>
                  <a:noFill/>
                </a:ln>
                <a:solidFill>
                  <a:prstClr val="black"/>
                </a:solidFill>
                <a:effectLst/>
                <a:uLnTx/>
                <a:uFillTx/>
                <a:latin typeface="Aptos"/>
                <a:hlinkClick r:id="rId49"/>
              </a:rPr>
              <a:t>GdC</a:t>
            </a:r>
            <a:endParaRPr lang="fr-CA" sz="1050" dirty="0">
              <a:solidFill>
                <a:prstClr val="black"/>
              </a:solidFill>
              <a:latin typeface="Aptos"/>
            </a:endParaRPr>
          </a:p>
          <a:p>
            <a:pPr algn="ctr">
              <a:defRPr/>
            </a:pPr>
            <a:endParaRPr kumimoji="0" lang="fr-CA" sz="1200" b="0" i="0" u="none" strike="noStrike" kern="1200" cap="none" spc="0" normalizeH="0" baseline="0" noProof="0" dirty="0">
              <a:ln>
                <a:noFill/>
              </a:ln>
              <a:solidFill>
                <a:prstClr val="black"/>
              </a:solidFill>
              <a:effectLst/>
              <a:uLnTx/>
              <a:uFillTx/>
              <a:latin typeface="Aptos"/>
            </a:endParaRPr>
          </a:p>
        </p:txBody>
      </p:sp>
      <p:sp>
        <p:nvSpPr>
          <p:cNvPr id="24" name="Text Placeholder 3">
            <a:extLst>
              <a:ext uri="{FF2B5EF4-FFF2-40B4-BE49-F238E27FC236}">
                <a16:creationId xmlns:a16="http://schemas.microsoft.com/office/drawing/2014/main" id="{3DA72692-A5CD-0CEC-C06A-F19B37C70C86}"/>
              </a:ext>
            </a:extLst>
          </p:cNvPr>
          <p:cNvSpPr txBox="1">
            <a:spLocks/>
          </p:cNvSpPr>
          <p:nvPr>
            <p:custDataLst>
              <p:tags r:id="rId15"/>
            </p:custDataLst>
          </p:nvPr>
        </p:nvSpPr>
        <p:spPr>
          <a:xfrm>
            <a:off x="4805606" y="2664612"/>
            <a:ext cx="1290394" cy="489600"/>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fr-CA" dirty="0"/>
              <a:t> </a:t>
            </a:r>
          </a:p>
        </p:txBody>
      </p:sp>
      <p:sp>
        <p:nvSpPr>
          <p:cNvPr id="26" name="Text Placeholder 3">
            <a:extLst>
              <a:ext uri="{FF2B5EF4-FFF2-40B4-BE49-F238E27FC236}">
                <a16:creationId xmlns:a16="http://schemas.microsoft.com/office/drawing/2014/main" id="{6971F89A-B60A-5BD4-CEFF-0E47CC0E9B5A}"/>
              </a:ext>
            </a:extLst>
          </p:cNvPr>
          <p:cNvSpPr txBox="1">
            <a:spLocks/>
          </p:cNvSpPr>
          <p:nvPr>
            <p:custDataLst>
              <p:tags r:id="rId16"/>
            </p:custDataLst>
          </p:nvPr>
        </p:nvSpPr>
        <p:spPr>
          <a:xfrm>
            <a:off x="6791369" y="2636913"/>
            <a:ext cx="1351269" cy="489600"/>
          </a:xfrm>
          <a:prstGeom prst="flowChartAlternateProcess">
            <a:avLst/>
          </a:prstGeom>
          <a:solidFill>
            <a:schemeClr val="bg1">
              <a:lumMod val="65000"/>
            </a:schemeClr>
          </a:solidFill>
          <a:ln>
            <a:noFill/>
          </a:ln>
          <a:effectLst>
            <a:outerShdw blurRad="44450" dist="27940" dir="5400000" algn="ctr">
              <a:srgbClr val="000000">
                <a:alpha val="32000"/>
              </a:srgbClr>
            </a:outerShdw>
          </a:effectLst>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 </a:t>
            </a: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27" name="Text Placeholder 3">
            <a:extLst>
              <a:ext uri="{FF2B5EF4-FFF2-40B4-BE49-F238E27FC236}">
                <a16:creationId xmlns:a16="http://schemas.microsoft.com/office/drawing/2014/main" id="{F23F4345-4680-569B-1EA9-DC2332B31438}"/>
              </a:ext>
            </a:extLst>
          </p:cNvPr>
          <p:cNvSpPr txBox="1">
            <a:spLocks/>
          </p:cNvSpPr>
          <p:nvPr>
            <p:custDataLst>
              <p:tags r:id="rId17"/>
            </p:custDataLst>
          </p:nvPr>
        </p:nvSpPr>
        <p:spPr>
          <a:xfrm>
            <a:off x="8878228" y="2659453"/>
            <a:ext cx="1288800" cy="489600"/>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 </a:t>
            </a: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7081A810-6CC8-AF7A-74D1-1629E568CFAC}"/>
              </a:ext>
            </a:extLst>
          </p:cNvPr>
          <p:cNvSpPr txBox="1"/>
          <p:nvPr>
            <p:custDataLst>
              <p:tags r:id="rId18"/>
            </p:custDataLst>
          </p:nvPr>
        </p:nvSpPr>
        <p:spPr>
          <a:xfrm>
            <a:off x="4310959" y="3390030"/>
            <a:ext cx="1785041" cy="2246769"/>
          </a:xfrm>
          <a:prstGeom prst="rect">
            <a:avLst/>
          </a:prstGeom>
          <a:noFill/>
        </p:spPr>
        <p:txBody>
          <a:bodyPr wrap="square" lIns="91440" tIns="45720" rIns="91440" bIns="45720" rtlCol="0" anchor="t">
            <a:spAutoFit/>
          </a:bodyPr>
          <a:lstStyle/>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rPr>
              <a:t>Annoncer le projet aux </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hlinkClick r:id="rId50"/>
              </a:rPr>
              <a:t>cadres</a:t>
            </a:r>
            <a:r>
              <a:rPr lang="fr-CA" sz="1200" dirty="0">
                <a:solidFill>
                  <a:prstClr val="black"/>
                </a:solidFill>
                <a:latin typeface="Aptos" panose="020B0004020202020204" pitchFamily="34" charset="0"/>
              </a:rPr>
              <a:t> et</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rPr>
              <a:t> aux </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hlinkClick r:id="rId51"/>
              </a:rPr>
              <a:t>gestionnaires</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ndParaRP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Informer et engager </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2"/>
              </a:rPr>
              <a:t>les employés</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endParaRPr>
          </a:p>
          <a:p>
            <a:pPr marL="171450" indent="-171450">
              <a:spcAft>
                <a:spcPts val="800"/>
              </a:spcAft>
              <a:buFont typeface="Arial" panose="020B0604020202020204" pitchFamily="34" charset="0"/>
              <a:buChar char="•"/>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hlinkClick r:id="rId53"/>
              </a:rPr>
              <a:t>Lancer des outils et des canaux de communication</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9" name="TextBox 28">
            <a:extLst>
              <a:ext uri="{FF2B5EF4-FFF2-40B4-BE49-F238E27FC236}">
                <a16:creationId xmlns:a16="http://schemas.microsoft.com/office/drawing/2014/main" id="{D2BEEBA8-DA0E-E169-12A2-C2FE42E2B10E}"/>
              </a:ext>
            </a:extLst>
          </p:cNvPr>
          <p:cNvSpPr txBox="1"/>
          <p:nvPr>
            <p:custDataLst>
              <p:tags r:id="rId19"/>
            </p:custDataLst>
          </p:nvPr>
        </p:nvSpPr>
        <p:spPr>
          <a:xfrm>
            <a:off x="6332195" y="3348119"/>
            <a:ext cx="1870644" cy="2492990"/>
          </a:xfrm>
          <a:prstGeom prst="rect">
            <a:avLst/>
          </a:prstGeom>
          <a:noFill/>
        </p:spPr>
        <p:txBody>
          <a:bodyPr wrap="square" lIns="91440" tIns="45720" rIns="91440" bIns="45720" rtlCol="0" anchor="t">
            <a:spAutoFit/>
          </a:bodyPr>
          <a:lstStyle/>
          <a:p>
            <a:pPr marL="182245" indent="-182245">
              <a:buFont typeface="Arial" panose="020B0604020202020204" pitchFamily="34" charset="0"/>
              <a:buChar char="•"/>
              <a:defRPr/>
            </a:pPr>
            <a:r>
              <a:rPr lang="fr-CA" sz="1200" dirty="0">
                <a:solidFill>
                  <a:prstClr val="black"/>
                </a:solidFill>
                <a:latin typeface="Aptos"/>
                <a:hlinkClick r:id="rId54"/>
              </a:rPr>
              <a:t>Retrait des effets personnels </a:t>
            </a:r>
            <a:endParaRPr lang="fr-CA" sz="1200" dirty="0">
              <a:solidFill>
                <a:prstClr val="black"/>
              </a:solidFill>
              <a:latin typeface="Apto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a:ea typeface="+mn-ea"/>
              <a:cs typeface="+mn-cs"/>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mn-cs"/>
              </a:rPr>
              <a:t>Retrait du matériel organisationnel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prstClr val="black"/>
                </a:solidFill>
                <a:latin typeface="Aptos"/>
                <a:cs typeface="Calibri"/>
              </a:rPr>
              <a:t>Élimination</a:t>
            </a:r>
            <a:r>
              <a:rPr kumimoji="0" lang="fr-CA" sz="1200" b="0" i="0" u="none" strike="noStrike" kern="1200" cap="none" spc="0" normalizeH="0" baseline="0" noProof="0" dirty="0">
                <a:ln>
                  <a:noFill/>
                </a:ln>
                <a:solidFill>
                  <a:prstClr val="black"/>
                </a:solidFill>
                <a:effectLst/>
                <a:uLnTx/>
                <a:uFillTx/>
                <a:latin typeface="Aptos"/>
                <a:ea typeface="+mn-ea"/>
                <a:cs typeface="Calibri"/>
              </a:rPr>
              <a:t> du papier et numérisation de la documentation organisationnelle</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Calibri"/>
              </a:rPr>
              <a:t>Mise en œuvre des stratégies d'utilisation</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30" name="TextBox 29">
            <a:extLst>
              <a:ext uri="{FF2B5EF4-FFF2-40B4-BE49-F238E27FC236}">
                <a16:creationId xmlns:a16="http://schemas.microsoft.com/office/drawing/2014/main" id="{BA2261E9-0788-39A1-9C24-BFB5C93FE4B1}"/>
              </a:ext>
            </a:extLst>
          </p:cNvPr>
          <p:cNvSpPr txBox="1"/>
          <p:nvPr>
            <p:custDataLst>
              <p:tags r:id="rId20"/>
            </p:custDataLst>
          </p:nvPr>
        </p:nvSpPr>
        <p:spPr>
          <a:xfrm>
            <a:off x="8294350" y="3126513"/>
            <a:ext cx="1922447" cy="286232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Calibri"/>
              </a:rPr>
              <a:t>Les employés (</a:t>
            </a:r>
            <a:r>
              <a:rPr kumimoji="0" lang="fr-CA" sz="1200" b="0" i="0" u="none" strike="noStrike" kern="1200" cap="none" spc="0" normalizeH="0" baseline="0" noProof="0" dirty="0">
                <a:ln>
                  <a:noFill/>
                </a:ln>
                <a:solidFill>
                  <a:prstClr val="black"/>
                </a:solidFill>
                <a:effectLst/>
                <a:uLnTx/>
                <a:uFillTx/>
                <a:latin typeface="Aptos"/>
                <a:ea typeface="+mn-ea"/>
                <a:cs typeface="Calibri"/>
                <a:hlinkClick r:id="rId55"/>
              </a:rPr>
              <a:t>boîte à outils</a:t>
            </a:r>
            <a:r>
              <a:rPr kumimoji="0" lang="fr-CA" sz="1200" b="0" i="0" u="none" strike="noStrike" kern="1200" cap="none" spc="0" normalizeH="0" baseline="0" noProof="0" dirty="0">
                <a:ln>
                  <a:noFill/>
                </a:ln>
                <a:solidFill>
                  <a:prstClr val="black"/>
                </a:solidFill>
                <a:effectLst/>
                <a:uLnTx/>
                <a:uFillTx/>
                <a:latin typeface="Aptos"/>
                <a:ea typeface="+mn-ea"/>
                <a:cs typeface="Calibri"/>
              </a:rPr>
              <a:t>, </a:t>
            </a:r>
            <a:r>
              <a:rPr lang="fr-CA" sz="1200" dirty="0">
                <a:solidFill>
                  <a:prstClr val="black"/>
                </a:solidFill>
                <a:latin typeface="Aptos"/>
                <a:cs typeface="Calibri"/>
                <a:hlinkClick r:id="rId56"/>
              </a:rPr>
              <a:t>normes communautaires</a:t>
            </a:r>
            <a:r>
              <a:rPr kumimoji="0" lang="fr-CA" sz="1200" b="0" i="0" u="none" strike="noStrike" kern="1200" cap="none" spc="0" normalizeH="0" baseline="0" noProof="0" dirty="0">
                <a:ln>
                  <a:noFill/>
                </a:ln>
                <a:solidFill>
                  <a:prstClr val="black"/>
                </a:solidFill>
                <a:effectLst/>
                <a:uLnTx/>
                <a:uFillTx/>
                <a:latin typeface="Aptos"/>
                <a:cs typeface="Calibri"/>
                <a:hlinkClick r:id="rId56"/>
              </a:rPr>
              <a:t> en milieu de travail</a:t>
            </a:r>
            <a:r>
              <a:rPr kumimoji="0" lang="fr-CA" sz="1200" b="0" i="0" u="none" strike="noStrike" kern="1200" cap="none" spc="0" normalizeH="0" baseline="0" noProof="0" dirty="0">
                <a:ln>
                  <a:noFill/>
                </a:ln>
                <a:solidFill>
                  <a:prstClr val="black"/>
                </a:solidFill>
                <a:effectLst/>
                <a:uLnTx/>
                <a:uFillTx/>
                <a:latin typeface="Aptos"/>
                <a:ea typeface="+mn-ea"/>
                <a:cs typeface="Calibri"/>
              </a:rPr>
              <a:t>)</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Calibri"/>
                <a:hlinkClick r:id="rId57"/>
              </a:rPr>
              <a:t>Recueillir la rétroaction et surveiller l'adoption</a:t>
            </a:r>
            <a:endParaRPr kumimoji="0" lang="fr-CA" sz="1200" b="0" i="0" u="none" strike="noStrike" kern="1200" cap="none" spc="0" normalizeH="0" baseline="0" noProof="0" dirty="0">
              <a:ln>
                <a:noFill/>
              </a:ln>
              <a:solidFill>
                <a:prstClr val="black"/>
              </a:solidFill>
              <a:effectLs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a:ea typeface="+mn-ea"/>
                <a:cs typeface="Calibri"/>
              </a:rPr>
              <a:t>S'adapter et s'ajuster en permanence </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8"/>
              </a:rPr>
              <a:t>Renforcer</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 et </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9"/>
              </a:rPr>
              <a:t>maintenir</a:t>
            </a:r>
            <a:r>
              <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 les bonnes habitudes</a:t>
            </a: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32" name="TextBox 18">
            <a:extLst>
              <a:ext uri="{FF2B5EF4-FFF2-40B4-BE49-F238E27FC236}">
                <a16:creationId xmlns:a16="http://schemas.microsoft.com/office/drawing/2014/main" id="{E35EABBF-586B-66CA-437E-6FDE20E1C87E}"/>
              </a:ext>
            </a:extLst>
          </p:cNvPr>
          <p:cNvSpPr txBox="1"/>
          <p:nvPr>
            <p:custDataLst>
              <p:tags r:id="rId21"/>
            </p:custDataLst>
          </p:nvPr>
        </p:nvSpPr>
        <p:spPr>
          <a:xfrm>
            <a:off x="2181059" y="2190896"/>
            <a:ext cx="427291"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algn="ctr">
              <a:defRPr/>
            </a:pPr>
            <a:r>
              <a:rPr lang="fr-CA" sz="9000" b="1" dirty="0">
                <a:solidFill>
                  <a:schemeClr val="bg1">
                    <a:lumMod val="65000"/>
                  </a:schemeClr>
                </a:solidFill>
                <a:latin typeface="Aptos" panose="020B0004020202020204" pitchFamily="34" charset="0"/>
                <a:cs typeface="Aharoni" panose="02010803020104030203" pitchFamily="2" charset="-79"/>
              </a:rPr>
              <a:t>2</a:t>
            </a:r>
          </a:p>
        </p:txBody>
      </p:sp>
      <p:sp>
        <p:nvSpPr>
          <p:cNvPr id="35" name="TextBox 18">
            <a:extLst>
              <a:ext uri="{FF2B5EF4-FFF2-40B4-BE49-F238E27FC236}">
                <a16:creationId xmlns:a16="http://schemas.microsoft.com/office/drawing/2014/main" id="{78850E7B-1DFF-6C88-A40F-865850FD459E}"/>
              </a:ext>
            </a:extLst>
          </p:cNvPr>
          <p:cNvSpPr txBox="1"/>
          <p:nvPr>
            <p:custDataLst>
              <p:tags r:id="rId22"/>
            </p:custDataLst>
          </p:nvPr>
        </p:nvSpPr>
        <p:spPr>
          <a:xfrm>
            <a:off x="4245619" y="2190896"/>
            <a:ext cx="449307"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R="0" lvl="0" indent="0" algn="ctr" fontAlgn="auto">
              <a:lnSpc>
                <a:spcPct val="100000"/>
              </a:lnSpc>
              <a:spcBef>
                <a:spcPts val="0"/>
              </a:spcBef>
              <a:spcAft>
                <a:spcPts val="0"/>
              </a:spcAft>
              <a:buClrTx/>
              <a:buSzTx/>
              <a:buFontTx/>
              <a:buNone/>
              <a:tabLst/>
              <a:defRPr/>
            </a:pPr>
            <a:r>
              <a:rPr lang="fr-CA" sz="9000" b="1" dirty="0">
                <a:solidFill>
                  <a:srgbClr val="1F5F83"/>
                </a:solidFill>
                <a:latin typeface="Aptos" panose="020B0004020202020204" pitchFamily="34" charset="0"/>
                <a:cs typeface="Aharoni" panose="02010803020104030203" pitchFamily="2" charset="-79"/>
              </a:rPr>
              <a:t>3</a:t>
            </a:r>
          </a:p>
        </p:txBody>
      </p:sp>
      <p:sp>
        <p:nvSpPr>
          <p:cNvPr id="36" name="TextBox 18">
            <a:extLst>
              <a:ext uri="{FF2B5EF4-FFF2-40B4-BE49-F238E27FC236}">
                <a16:creationId xmlns:a16="http://schemas.microsoft.com/office/drawing/2014/main" id="{4A247326-E50D-9A5A-55E8-834B4EE9FF6B}"/>
              </a:ext>
            </a:extLst>
          </p:cNvPr>
          <p:cNvSpPr txBox="1"/>
          <p:nvPr>
            <p:custDataLst>
              <p:tags r:id="rId23"/>
            </p:custDataLst>
          </p:nvPr>
        </p:nvSpPr>
        <p:spPr>
          <a:xfrm>
            <a:off x="6300364" y="2198704"/>
            <a:ext cx="389033"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0" b="1"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n-ea"/>
                <a:cs typeface="Aharoni" panose="02010803020104030203" pitchFamily="2" charset="-79"/>
              </a:rPr>
              <a:t>4</a:t>
            </a:r>
            <a:endParaRPr kumimoji="0" lang="fr-CA" sz="9000" b="0"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n-ea"/>
              <a:cs typeface="Aharoni" panose="02010803020104030203" pitchFamily="2" charset="-79"/>
            </a:endParaRPr>
          </a:p>
        </p:txBody>
      </p:sp>
      <p:sp>
        <p:nvSpPr>
          <p:cNvPr id="37" name="TextBox 18">
            <a:extLst>
              <a:ext uri="{FF2B5EF4-FFF2-40B4-BE49-F238E27FC236}">
                <a16:creationId xmlns:a16="http://schemas.microsoft.com/office/drawing/2014/main" id="{359CEF5E-62FE-F64B-8D47-FE20B7812AB0}"/>
              </a:ext>
            </a:extLst>
          </p:cNvPr>
          <p:cNvSpPr txBox="1"/>
          <p:nvPr>
            <p:custDataLst>
              <p:tags r:id="rId24"/>
            </p:custDataLst>
          </p:nvPr>
        </p:nvSpPr>
        <p:spPr>
          <a:xfrm>
            <a:off x="8342460" y="2204917"/>
            <a:ext cx="432612"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0" b="1" i="0" u="none" strike="noStrike" kern="1200" cap="none" spc="0" normalizeH="0" baseline="0" noProof="0" dirty="0">
                <a:ln>
                  <a:noFill/>
                </a:ln>
                <a:solidFill>
                  <a:srgbClr val="1F5F83"/>
                </a:solidFill>
                <a:effectLst/>
                <a:uLnTx/>
                <a:uFillTx/>
                <a:latin typeface="Aptos" panose="020B0004020202020204" pitchFamily="34" charset="0"/>
                <a:ea typeface="+mn-ea"/>
                <a:cs typeface="Aharoni" panose="02010803020104030203" pitchFamily="2" charset="-79"/>
              </a:rPr>
              <a:t>5</a:t>
            </a:r>
            <a:endParaRPr kumimoji="0" lang="fr-CA" sz="9000" b="0" i="0" u="none" strike="noStrike" kern="1200" cap="none" spc="0" normalizeH="0" baseline="0" noProof="0" dirty="0">
              <a:ln>
                <a:noFill/>
              </a:ln>
              <a:solidFill>
                <a:srgbClr val="1F5F83"/>
              </a:solidFill>
              <a:effectLst/>
              <a:uLnTx/>
              <a:uFillTx/>
              <a:latin typeface="Aptos" panose="020B0004020202020204" pitchFamily="34" charset="0"/>
              <a:ea typeface="+mn-ea"/>
              <a:cs typeface="Aharoni" panose="02010803020104030203" pitchFamily="2" charset="-79"/>
            </a:endParaRPr>
          </a:p>
        </p:txBody>
      </p:sp>
      <p:sp>
        <p:nvSpPr>
          <p:cNvPr id="39" name="TextBox 38">
            <a:extLst>
              <a:ext uri="{FF2B5EF4-FFF2-40B4-BE49-F238E27FC236}">
                <a16:creationId xmlns:a16="http://schemas.microsoft.com/office/drawing/2014/main" id="{9C1709EE-9385-898A-F3E3-232C0EB69C1E}"/>
              </a:ext>
            </a:extLst>
          </p:cNvPr>
          <p:cNvSpPr txBox="1"/>
          <p:nvPr>
            <p:custDataLst>
              <p:tags r:id="rId25"/>
            </p:custDataLst>
          </p:nvPr>
        </p:nvSpPr>
        <p:spPr>
          <a:xfrm>
            <a:off x="8928666" y="2684681"/>
            <a:ext cx="1146037"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uLnTx/>
                <a:uFillTx/>
                <a:latin typeface="Aptos" panose="020B0004020202020204" pitchFamily="34" charset="0"/>
                <a:cs typeface="Calibri"/>
              </a:rPr>
              <a:t>Outiller</a:t>
            </a:r>
          </a:p>
        </p:txBody>
      </p:sp>
      <p:sp>
        <p:nvSpPr>
          <p:cNvPr id="40" name="TextBox 39">
            <a:extLst>
              <a:ext uri="{FF2B5EF4-FFF2-40B4-BE49-F238E27FC236}">
                <a16:creationId xmlns:a16="http://schemas.microsoft.com/office/drawing/2014/main" id="{0B3F9D14-6A89-65A7-DA33-0BC1F21E0B7D}"/>
              </a:ext>
            </a:extLst>
          </p:cNvPr>
          <p:cNvSpPr txBox="1"/>
          <p:nvPr>
            <p:custDataLst>
              <p:tags r:id="rId26"/>
            </p:custDataLst>
          </p:nvPr>
        </p:nvSpPr>
        <p:spPr>
          <a:xfrm>
            <a:off x="6665771" y="2542220"/>
            <a:ext cx="1620869"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noProof="0" dirty="0">
                <a:ln>
                  <a:noFill/>
                </a:ln>
                <a:solidFill>
                  <a:prstClr val="white"/>
                </a:solidFill>
                <a:effectLst/>
                <a:uLnTx/>
                <a:uFillTx/>
                <a:latin typeface="Aptos" panose="020B0004020202020204" pitchFamily="34" charset="0"/>
              </a:rPr>
              <a:t>Mettre en œuvre</a:t>
            </a:r>
          </a:p>
        </p:txBody>
      </p:sp>
      <p:sp>
        <p:nvSpPr>
          <p:cNvPr id="41" name="TextBox 40">
            <a:extLst>
              <a:ext uri="{FF2B5EF4-FFF2-40B4-BE49-F238E27FC236}">
                <a16:creationId xmlns:a16="http://schemas.microsoft.com/office/drawing/2014/main" id="{86E298C9-9430-97E7-6807-02EC94D6A066}"/>
              </a:ext>
            </a:extLst>
          </p:cNvPr>
          <p:cNvSpPr txBox="1"/>
          <p:nvPr>
            <p:custDataLst>
              <p:tags r:id="rId27"/>
            </p:custDataLst>
          </p:nvPr>
        </p:nvSpPr>
        <p:spPr>
          <a:xfrm>
            <a:off x="4823696" y="2684272"/>
            <a:ext cx="12607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uLnTx/>
                <a:uFillTx/>
                <a:latin typeface="Aptos" panose="020B0004020202020204" pitchFamily="34" charset="0"/>
              </a:rPr>
              <a:t>Informer</a:t>
            </a:r>
          </a:p>
        </p:txBody>
      </p:sp>
      <p:sp>
        <p:nvSpPr>
          <p:cNvPr id="42" name="TextBox 41">
            <a:extLst>
              <a:ext uri="{FF2B5EF4-FFF2-40B4-BE49-F238E27FC236}">
                <a16:creationId xmlns:a16="http://schemas.microsoft.com/office/drawing/2014/main" id="{204DC9FC-19FE-BF2D-4488-0B01AE6D0DF0}"/>
              </a:ext>
            </a:extLst>
          </p:cNvPr>
          <p:cNvSpPr txBox="1"/>
          <p:nvPr>
            <p:custDataLst>
              <p:tags r:id="rId28"/>
            </p:custDataLst>
          </p:nvPr>
        </p:nvSpPr>
        <p:spPr>
          <a:xfrm>
            <a:off x="2610015" y="2685263"/>
            <a:ext cx="14863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uLnTx/>
                <a:uFillTx/>
                <a:latin typeface="Aptos" panose="020B0004020202020204" pitchFamily="34" charset="0"/>
              </a:rPr>
              <a:t>Définir</a:t>
            </a:r>
          </a:p>
        </p:txBody>
      </p:sp>
      <p:sp>
        <p:nvSpPr>
          <p:cNvPr id="43" name="TextBox 42">
            <a:extLst>
              <a:ext uri="{FF2B5EF4-FFF2-40B4-BE49-F238E27FC236}">
                <a16:creationId xmlns:a16="http://schemas.microsoft.com/office/drawing/2014/main" id="{F784D934-53CA-D272-F256-E47D7F4FA103}"/>
              </a:ext>
            </a:extLst>
          </p:cNvPr>
          <p:cNvSpPr txBox="1"/>
          <p:nvPr>
            <p:custDataLst>
              <p:tags r:id="rId29"/>
            </p:custDataLst>
          </p:nvPr>
        </p:nvSpPr>
        <p:spPr>
          <a:xfrm>
            <a:off x="432880" y="2667382"/>
            <a:ext cx="1596133"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white"/>
                </a:solidFill>
                <a:effectLst/>
                <a:uLnTx/>
                <a:uFillTx/>
                <a:latin typeface="Aptos" panose="020B0004020202020204" pitchFamily="34" charset="0"/>
              </a:rPr>
              <a:t>Commencer</a:t>
            </a:r>
            <a:endParaRPr kumimoji="0" lang="fr-CA" b="0"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44" name="Rectangle: Rounded Corners 43">
            <a:extLst>
              <a:ext uri="{FF2B5EF4-FFF2-40B4-BE49-F238E27FC236}">
                <a16:creationId xmlns:a16="http://schemas.microsoft.com/office/drawing/2014/main" id="{C0C905BD-8248-73FB-CD35-CC87A4BDA4D2}"/>
              </a:ext>
            </a:extLst>
          </p:cNvPr>
          <p:cNvSpPr/>
          <p:nvPr>
            <p:custDataLst>
              <p:tags r:id="rId30"/>
            </p:custDataLst>
          </p:nvPr>
        </p:nvSpPr>
        <p:spPr>
          <a:xfrm>
            <a:off x="4144829" y="1051481"/>
            <a:ext cx="4251587" cy="1137600"/>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ptos"/>
                <a:ea typeface="+mn-ea"/>
                <a:cs typeface="+mn-cs"/>
              </a:rPr>
              <a:t>Les postes de travail non attribués font référence à la stratégie d'utilisation des bureaux dans laquelle </a:t>
            </a:r>
            <a:r>
              <a:rPr kumimoji="0" lang="fr-CA" sz="1050" b="1" i="0" u="none" strike="noStrike" kern="1200" cap="none" spc="0" normalizeH="0" baseline="0" noProof="0" dirty="0">
                <a:ln>
                  <a:noFill/>
                </a:ln>
                <a:solidFill>
                  <a:srgbClr val="000000"/>
                </a:solidFill>
                <a:effectLst/>
                <a:uLnTx/>
                <a:uFillTx/>
                <a:latin typeface="Aptos"/>
                <a:ea typeface="+mn-ea"/>
                <a:cs typeface="+mn-cs"/>
              </a:rPr>
              <a:t>tous les employés </a:t>
            </a:r>
            <a:r>
              <a:rPr kumimoji="0" lang="fr-CA" sz="1050" b="0" i="0" u="none" strike="noStrike" kern="1200" cap="none" spc="0" normalizeH="0" baseline="0" noProof="0" dirty="0">
                <a:ln>
                  <a:noFill/>
                </a:ln>
                <a:solidFill>
                  <a:srgbClr val="000000"/>
                </a:solidFill>
                <a:effectLst/>
                <a:uLnTx/>
                <a:uFillTx/>
                <a:latin typeface="Aptos"/>
                <a:ea typeface="+mn-ea"/>
                <a:cs typeface="+mn-cs"/>
              </a:rPr>
              <a:t>partagent des postes de travail individuels au cours d'une journée donnée. Les postes de travail peuvent être différents d'un jour à l'autre, les employés peuvent choisir le poste de travail qui correspond le mieux au travail qu'ils effectuent 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ptos"/>
                <a:ea typeface="+mn-ea"/>
                <a:cs typeface="+mn-cs"/>
              </a:rPr>
              <a:t>jour-là.</a:t>
            </a:r>
            <a:endParaRPr kumimoji="0" lang="fr-CA" sz="1050" b="0" i="0" u="none" strike="noStrike" kern="1200" cap="none" spc="0" normalizeH="0" baseline="0" noProof="0" dirty="0">
              <a:ln>
                <a:noFill/>
              </a:ln>
              <a:solidFill>
                <a:srgbClr val="002060"/>
              </a:solidFill>
              <a:effectLst/>
              <a:uLnTx/>
              <a:uFillTx/>
              <a:latin typeface="Aptos"/>
              <a:ea typeface="+mn-ea"/>
              <a:cs typeface="Calibri"/>
            </a:endParaRPr>
          </a:p>
        </p:txBody>
      </p:sp>
      <p:sp>
        <p:nvSpPr>
          <p:cNvPr id="45" name="Rectangle: Rounded Corners 44">
            <a:extLst>
              <a:ext uri="{FF2B5EF4-FFF2-40B4-BE49-F238E27FC236}">
                <a16:creationId xmlns:a16="http://schemas.microsoft.com/office/drawing/2014/main" id="{4D6C1D17-E2BD-D762-1E0E-D4EF30E507DB}"/>
              </a:ext>
            </a:extLst>
          </p:cNvPr>
          <p:cNvSpPr/>
          <p:nvPr>
            <p:custDataLst>
              <p:tags r:id="rId31"/>
            </p:custDataLst>
          </p:nvPr>
        </p:nvSpPr>
        <p:spPr>
          <a:xfrm>
            <a:off x="8504016" y="1022612"/>
            <a:ext cx="3523399" cy="1137600"/>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dirty="0">
              <a:ln>
                <a:noFill/>
              </a:ln>
              <a:solidFill>
                <a:srgbClr val="000000"/>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rgbClr val="000000"/>
                </a:solidFill>
                <a:effectLst/>
                <a:uLnTx/>
                <a:uFillTx/>
                <a:latin typeface="Aptos"/>
                <a:ea typeface="+mn-ea"/>
                <a:cs typeface="+mn-cs"/>
              </a:rPr>
              <a:t>Lorsqu’il y a une transition vers un modèle hybride et des postes de travail non attribués, une consolidation de l'espace, une réduction imminente de l'espace, le passage à un espace transitoire, etc. Si des services de numérisation sont nécessaires, commencez à planifier 1 à 2 ans à l'avance.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46" name="Rectangle: Rounded Corners 45">
            <a:extLst>
              <a:ext uri="{FF2B5EF4-FFF2-40B4-BE49-F238E27FC236}">
                <a16:creationId xmlns:a16="http://schemas.microsoft.com/office/drawing/2014/main" id="{C14D36AF-960D-BA6E-C648-4C721E2D111A}"/>
              </a:ext>
            </a:extLst>
          </p:cNvPr>
          <p:cNvSpPr/>
          <p:nvPr>
            <p:custDataLst>
              <p:tags r:id="rId32"/>
            </p:custDataLst>
          </p:nvPr>
        </p:nvSpPr>
        <p:spPr>
          <a:xfrm>
            <a:off x="164585" y="1044215"/>
            <a:ext cx="3870000" cy="1138606"/>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rgbClr val="000000"/>
                </a:solidFill>
                <a:effectLst/>
                <a:uLnTx/>
                <a:uFillTx/>
                <a:latin typeface="Aptos"/>
                <a:ea typeface="+mn-ea"/>
                <a:cs typeface="+mn-cs"/>
              </a:rPr>
              <a:t>Dans le cadre de la mise en œuvre d'un modèle de travail hybride et du Plan de réduction du portefeuille de locaux à bureaux du gouvernement du Canada (PRPLB), l'espace doit être utilisé différemment et plus efficacement, ce qui inclut le passage à des </a:t>
            </a:r>
            <a:r>
              <a:rPr lang="fr-CA" sz="1100" b="1" dirty="0">
                <a:solidFill>
                  <a:srgbClr val="000000"/>
                </a:solidFill>
                <a:latin typeface="Aptos"/>
              </a:rPr>
              <a:t>postes de travail</a:t>
            </a:r>
            <a:r>
              <a:rPr kumimoji="0" lang="fr-CA" sz="1100" b="1" i="0" u="none" strike="noStrike" kern="1200" cap="none" spc="0" normalizeH="0" baseline="0" noProof="0" dirty="0">
                <a:ln>
                  <a:noFill/>
                </a:ln>
                <a:solidFill>
                  <a:srgbClr val="000000"/>
                </a:solidFill>
                <a:effectLst/>
                <a:uLnTx/>
                <a:uFillTx/>
                <a:latin typeface="Aptos"/>
                <a:ea typeface="+mn-ea"/>
                <a:cs typeface="+mn-cs"/>
              </a:rPr>
              <a:t> non attribués pour tous. </a:t>
            </a:r>
          </a:p>
        </p:txBody>
      </p:sp>
      <p:sp>
        <p:nvSpPr>
          <p:cNvPr id="7" name="Text Placeholder 3">
            <a:extLst>
              <a:ext uri="{FF2B5EF4-FFF2-40B4-BE49-F238E27FC236}">
                <a16:creationId xmlns:a16="http://schemas.microsoft.com/office/drawing/2014/main" id="{16A4A3EE-0BCE-7FA0-3B1E-781C60F33B3C}"/>
              </a:ext>
            </a:extLst>
          </p:cNvPr>
          <p:cNvSpPr txBox="1">
            <a:spLocks/>
          </p:cNvSpPr>
          <p:nvPr>
            <p:custDataLst>
              <p:tags r:id="rId33"/>
            </p:custDataLst>
          </p:nvPr>
        </p:nvSpPr>
        <p:spPr>
          <a:xfrm>
            <a:off x="164585" y="712337"/>
            <a:ext cx="1549432" cy="288000"/>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  </a:t>
            </a: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47" name="Text Placeholder 3">
            <a:extLst>
              <a:ext uri="{FF2B5EF4-FFF2-40B4-BE49-F238E27FC236}">
                <a16:creationId xmlns:a16="http://schemas.microsoft.com/office/drawing/2014/main" id="{37D71AE6-2A9B-A49F-4C55-AD84D1848B37}"/>
              </a:ext>
            </a:extLst>
          </p:cNvPr>
          <p:cNvSpPr txBox="1">
            <a:spLocks/>
          </p:cNvSpPr>
          <p:nvPr>
            <p:custDataLst>
              <p:tags r:id="rId34"/>
            </p:custDataLst>
          </p:nvPr>
        </p:nvSpPr>
        <p:spPr>
          <a:xfrm>
            <a:off x="4156061" y="726803"/>
            <a:ext cx="1549432" cy="288000"/>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  </a:t>
            </a: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48" name="Text Placeholder 3">
            <a:extLst>
              <a:ext uri="{FF2B5EF4-FFF2-40B4-BE49-F238E27FC236}">
                <a16:creationId xmlns:a16="http://schemas.microsoft.com/office/drawing/2014/main" id="{BECD6076-0BD5-C3E5-3A47-F8DCDE05D72B}"/>
              </a:ext>
            </a:extLst>
          </p:cNvPr>
          <p:cNvSpPr txBox="1">
            <a:spLocks/>
          </p:cNvSpPr>
          <p:nvPr>
            <p:custDataLst>
              <p:tags r:id="rId35"/>
            </p:custDataLst>
          </p:nvPr>
        </p:nvSpPr>
        <p:spPr>
          <a:xfrm>
            <a:off x="8499105" y="701353"/>
            <a:ext cx="1549432" cy="288000"/>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  </a:t>
            </a:r>
            <a:endParaRPr kumimoji="0" lang="fr-CA" sz="16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81F95BFF-9323-CD89-19A5-0DF52590E8EA}"/>
              </a:ext>
            </a:extLst>
          </p:cNvPr>
          <p:cNvSpPr txBox="1"/>
          <p:nvPr>
            <p:custDataLst>
              <p:tags r:id="rId36"/>
            </p:custDataLst>
          </p:nvPr>
        </p:nvSpPr>
        <p:spPr>
          <a:xfrm>
            <a:off x="4517659" y="676305"/>
            <a:ext cx="933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QUOI</a:t>
            </a: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0FEB21D3-EB88-B6CA-7E61-5A848F314B9B}"/>
              </a:ext>
            </a:extLst>
          </p:cNvPr>
          <p:cNvSpPr txBox="1"/>
          <p:nvPr>
            <p:custDataLst>
              <p:tags r:id="rId37"/>
            </p:custDataLst>
          </p:nvPr>
        </p:nvSpPr>
        <p:spPr>
          <a:xfrm>
            <a:off x="258593" y="673817"/>
            <a:ext cx="15494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POURQUOI</a:t>
            </a: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D5AD801-34E3-E9D9-C6C7-B2A9793AD3B3}"/>
              </a:ext>
            </a:extLst>
          </p:cNvPr>
          <p:cNvSpPr txBox="1"/>
          <p:nvPr>
            <p:custDataLst>
              <p:tags r:id="rId38"/>
            </p:custDataLst>
          </p:nvPr>
        </p:nvSpPr>
        <p:spPr>
          <a:xfrm>
            <a:off x="8775679" y="664760"/>
            <a:ext cx="11445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QUAND</a:t>
            </a: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30EEF459-8460-7B4A-61AC-A7A89B6C5BCA}"/>
              </a:ext>
            </a:extLst>
          </p:cNvPr>
          <p:cNvSpPr txBox="1"/>
          <p:nvPr>
            <p:custDataLst>
              <p:tags r:id="rId39"/>
            </p:custDataLst>
          </p:nvPr>
        </p:nvSpPr>
        <p:spPr>
          <a:xfrm>
            <a:off x="161096" y="2208639"/>
            <a:ext cx="14848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FFFF"/>
                </a:solidFill>
                <a:effectLst/>
                <a:uLnTx/>
                <a:uFillTx/>
                <a:latin typeface="Aptos" panose="020B0004020202020204" pitchFamily="34" charset="0"/>
                <a:ea typeface="+mn-ea"/>
                <a:cs typeface="Arial"/>
              </a:rPr>
              <a:t>COMMENT</a:t>
            </a:r>
            <a:endPar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6" name="Picture 55">
            <a:hlinkClick r:id="rId49"/>
            <a:extLst>
              <a:ext uri="{FF2B5EF4-FFF2-40B4-BE49-F238E27FC236}">
                <a16:creationId xmlns:a16="http://schemas.microsoft.com/office/drawing/2014/main" id="{87EA65A3-783D-232C-83CC-E9A38D3ABD54}"/>
              </a:ext>
            </a:extLst>
          </p:cNvPr>
          <p:cNvPicPr>
            <a:picLocks noChangeAspect="1"/>
          </p:cNvPicPr>
          <p:nvPr>
            <p:custDataLst>
              <p:tags r:id="rId40"/>
            </p:custDataLst>
          </p:nvPr>
        </p:nvPicPr>
        <p:blipFill>
          <a:blip r:embed="rId60">
            <a:extLst>
              <a:ext uri="{28A0092B-C50C-407E-A947-70E740481C1C}">
                <a14:useLocalDpi xmlns:a14="http://schemas.microsoft.com/office/drawing/2010/main" val="0"/>
              </a:ext>
            </a:extLst>
          </a:blip>
          <a:srcRect/>
          <a:stretch/>
        </p:blipFill>
        <p:spPr>
          <a:xfrm>
            <a:off x="10745254" y="5166789"/>
            <a:ext cx="1172989" cy="655991"/>
          </a:xfrm>
          <a:prstGeom prst="rect">
            <a:avLst/>
          </a:prstGeom>
          <a:ln>
            <a:noFill/>
          </a:ln>
          <a:effectLst>
            <a:outerShdw blurRad="190500" algn="tl" rotWithShape="0">
              <a:srgbClr val="000000">
                <a:alpha val="70000"/>
              </a:srgbClr>
            </a:outerShdw>
          </a:effectLst>
        </p:spPr>
      </p:pic>
      <p:pic>
        <p:nvPicPr>
          <p:cNvPr id="55" name="Picture 54">
            <a:hlinkClick r:id="rId48"/>
            <a:extLst>
              <a:ext uri="{FF2B5EF4-FFF2-40B4-BE49-F238E27FC236}">
                <a16:creationId xmlns:a16="http://schemas.microsoft.com/office/drawing/2014/main" id="{D6A7CACD-4E2E-A3DD-77F3-3D94CE5C252B}"/>
              </a:ext>
            </a:extLst>
          </p:cNvPr>
          <p:cNvPicPr>
            <a:picLocks noChangeAspect="1"/>
          </p:cNvPicPr>
          <p:nvPr>
            <p:custDataLst>
              <p:tags r:id="rId41"/>
            </p:custDataLst>
          </p:nvPr>
        </p:nvPicPr>
        <p:blipFill>
          <a:blip r:embed="rId61">
            <a:extLst>
              <a:ext uri="{28A0092B-C50C-407E-A947-70E740481C1C}">
                <a14:useLocalDpi xmlns:a14="http://schemas.microsoft.com/office/drawing/2010/main" val="0"/>
              </a:ext>
            </a:extLst>
          </a:blip>
          <a:srcRect/>
          <a:stretch/>
        </p:blipFill>
        <p:spPr>
          <a:xfrm>
            <a:off x="10496049" y="4586908"/>
            <a:ext cx="1116339" cy="628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03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5C62F-0F7B-353D-95DD-CB78A5072A37}"/>
              </a:ext>
            </a:extLst>
          </p:cNvPr>
          <p:cNvSpPr/>
          <p:nvPr>
            <p:custDataLst>
              <p:tags r:id="rId1"/>
            </p:custDataLst>
          </p:nvPr>
        </p:nvSpPr>
        <p:spPr>
          <a:xfrm>
            <a:off x="134814" y="2624350"/>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CA" sz="13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p:txBody>
      </p:sp>
      <p:sp>
        <p:nvSpPr>
          <p:cNvPr id="4" name="Text Placeholder 3">
            <a:extLst>
              <a:ext uri="{FF2B5EF4-FFF2-40B4-BE49-F238E27FC236}">
                <a16:creationId xmlns:a16="http://schemas.microsoft.com/office/drawing/2014/main" id="{B91168C7-C2D7-095D-FBD8-4893738A5278}"/>
              </a:ext>
            </a:extLst>
          </p:cNvPr>
          <p:cNvSpPr txBox="1">
            <a:spLocks/>
          </p:cNvSpPr>
          <p:nvPr>
            <p:custDataLst>
              <p:tags r:id="rId2"/>
            </p:custDataLst>
          </p:nvPr>
        </p:nvSpPr>
        <p:spPr>
          <a:xfrm>
            <a:off x="650732" y="2624350"/>
            <a:ext cx="1290394" cy="490121"/>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CA"/>
              <a:t> </a:t>
            </a:r>
          </a:p>
        </p:txBody>
      </p:sp>
      <p:sp>
        <p:nvSpPr>
          <p:cNvPr id="5" name="TextBox 18">
            <a:extLst>
              <a:ext uri="{FF2B5EF4-FFF2-40B4-BE49-F238E27FC236}">
                <a16:creationId xmlns:a16="http://schemas.microsoft.com/office/drawing/2014/main" id="{FF558186-C5EA-86FC-5E65-5A989520E0FD}"/>
              </a:ext>
            </a:extLst>
          </p:cNvPr>
          <p:cNvSpPr txBox="1"/>
          <p:nvPr>
            <p:custDataLst>
              <p:tags r:id="rId3"/>
            </p:custDataLst>
          </p:nvPr>
        </p:nvSpPr>
        <p:spPr>
          <a:xfrm>
            <a:off x="60538" y="2220066"/>
            <a:ext cx="506393"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algn="ctr">
              <a:defRPr/>
            </a:pPr>
            <a:r>
              <a:rPr lang="en-US" sz="9000" b="1">
                <a:solidFill>
                  <a:srgbClr val="1F5F83"/>
                </a:solidFill>
                <a:latin typeface="Aptos" panose="020B0004020202020204" pitchFamily="34" charset="0"/>
                <a:cs typeface="Aharoni" panose="02010803020104030203" pitchFamily="2" charset="-79"/>
              </a:rPr>
              <a:t>1</a:t>
            </a:r>
          </a:p>
        </p:txBody>
      </p:sp>
      <p:sp>
        <p:nvSpPr>
          <p:cNvPr id="8" name="Text Placeholder 3">
            <a:extLst>
              <a:ext uri="{FF2B5EF4-FFF2-40B4-BE49-F238E27FC236}">
                <a16:creationId xmlns:a16="http://schemas.microsoft.com/office/drawing/2014/main" id="{2C08689B-8303-0A28-0DBD-19F0F2E9C13B}"/>
              </a:ext>
            </a:extLst>
          </p:cNvPr>
          <p:cNvSpPr txBox="1">
            <a:spLocks/>
          </p:cNvSpPr>
          <p:nvPr>
            <p:custDataLst>
              <p:tags r:id="rId4"/>
            </p:custDataLst>
          </p:nvPr>
        </p:nvSpPr>
        <p:spPr>
          <a:xfrm>
            <a:off x="144339" y="2272232"/>
            <a:ext cx="11883078" cy="254105"/>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676F492-FB8D-C1C2-FEA0-5EC744AE721E}"/>
              </a:ext>
            </a:extLst>
          </p:cNvPr>
          <p:cNvSpPr txBox="1"/>
          <p:nvPr>
            <p:custDataLst>
              <p:tags r:id="rId5"/>
            </p:custDataLst>
          </p:nvPr>
        </p:nvSpPr>
        <p:spPr>
          <a:xfrm>
            <a:off x="2542080" y="89755"/>
            <a:ext cx="720439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a:cs typeface="Calibri" panose="020F0502020204030204"/>
              </a:rPr>
              <a:t>5-steps toward unassigned seating</a:t>
            </a:r>
            <a:endParaRPr kumimoji="0" lang="fr-FR" sz="3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11" name="Rectangle 10">
            <a:extLst>
              <a:ext uri="{FF2B5EF4-FFF2-40B4-BE49-F238E27FC236}">
                <a16:creationId xmlns:a16="http://schemas.microsoft.com/office/drawing/2014/main" id="{9E60D9F0-CFD8-0936-128D-B587F43E3FB5}"/>
              </a:ext>
            </a:extLst>
          </p:cNvPr>
          <p:cNvSpPr/>
          <p:nvPr>
            <p:custDataLst>
              <p:tags r:id="rId6"/>
            </p:custDataLst>
          </p:nvPr>
        </p:nvSpPr>
        <p:spPr>
          <a:xfrm>
            <a:off x="2191926" y="2624350"/>
            <a:ext cx="1908000" cy="334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latin typeface="Aptos" panose="020B0004020202020204" pitchFamily="34" charset="0"/>
            </a:endParaRPr>
          </a:p>
        </p:txBody>
      </p:sp>
      <p:sp>
        <p:nvSpPr>
          <p:cNvPr id="12" name="Rectangle 11">
            <a:extLst>
              <a:ext uri="{FF2B5EF4-FFF2-40B4-BE49-F238E27FC236}">
                <a16:creationId xmlns:a16="http://schemas.microsoft.com/office/drawing/2014/main" id="{4A829659-ED96-3106-2472-748906E2403F}"/>
              </a:ext>
            </a:extLst>
          </p:cNvPr>
          <p:cNvSpPr/>
          <p:nvPr>
            <p:custDataLst>
              <p:tags r:id="rId7"/>
            </p:custDataLst>
          </p:nvPr>
        </p:nvSpPr>
        <p:spPr>
          <a:xfrm>
            <a:off x="4236279" y="2624350"/>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Sans-Serif"/>
              <a:buChar char="•"/>
            </a:pPr>
            <a:endParaRPr lang="fr-CA" sz="1300">
              <a:solidFill>
                <a:prstClr val="black"/>
              </a:solidFill>
              <a:latin typeface="Aptos" panose="020B0004020202020204" pitchFamily="34" charset="0"/>
              <a:ea typeface="Calibri"/>
              <a:cs typeface="Calibri"/>
            </a:endParaRPr>
          </a:p>
        </p:txBody>
      </p:sp>
      <p:sp>
        <p:nvSpPr>
          <p:cNvPr id="13" name="Rectangle 12">
            <a:extLst>
              <a:ext uri="{FF2B5EF4-FFF2-40B4-BE49-F238E27FC236}">
                <a16:creationId xmlns:a16="http://schemas.microsoft.com/office/drawing/2014/main" id="{2A072FC7-B810-260A-6847-685C3C60F64D}"/>
              </a:ext>
            </a:extLst>
          </p:cNvPr>
          <p:cNvSpPr/>
          <p:nvPr>
            <p:custDataLst>
              <p:tags r:id="rId8"/>
            </p:custDataLst>
          </p:nvPr>
        </p:nvSpPr>
        <p:spPr>
          <a:xfrm>
            <a:off x="6294839" y="2624350"/>
            <a:ext cx="1908000" cy="334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4" name="Rectangle 13">
            <a:extLst>
              <a:ext uri="{FF2B5EF4-FFF2-40B4-BE49-F238E27FC236}">
                <a16:creationId xmlns:a16="http://schemas.microsoft.com/office/drawing/2014/main" id="{08E5C094-4AB8-327C-B9C8-ED7FF208253A}"/>
              </a:ext>
            </a:extLst>
          </p:cNvPr>
          <p:cNvSpPr/>
          <p:nvPr>
            <p:custDataLst>
              <p:tags r:id="rId9"/>
            </p:custDataLst>
          </p:nvPr>
        </p:nvSpPr>
        <p:spPr>
          <a:xfrm>
            <a:off x="8350170" y="2624350"/>
            <a:ext cx="1908000" cy="3348000"/>
          </a:xfrm>
          <a:prstGeom prst="rect">
            <a:avLst/>
          </a:prstGeom>
          <a:solidFill>
            <a:srgbClr val="E4F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5" name="Rectangle 14">
            <a:extLst>
              <a:ext uri="{FF2B5EF4-FFF2-40B4-BE49-F238E27FC236}">
                <a16:creationId xmlns:a16="http://schemas.microsoft.com/office/drawing/2014/main" id="{028E455B-823F-20A5-4976-10E4A84A56F6}"/>
              </a:ext>
            </a:extLst>
          </p:cNvPr>
          <p:cNvSpPr/>
          <p:nvPr>
            <p:custDataLst>
              <p:tags r:id="rId10"/>
            </p:custDataLst>
          </p:nvPr>
        </p:nvSpPr>
        <p:spPr>
          <a:xfrm>
            <a:off x="10395129" y="2624350"/>
            <a:ext cx="1632288" cy="3382902"/>
          </a:xfrm>
          <a:prstGeom prst="rect">
            <a:avLst/>
          </a:prstGeom>
          <a:solidFill>
            <a:srgbClr val="DAE8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8" name="TextBox 17">
            <a:extLst>
              <a:ext uri="{FF2B5EF4-FFF2-40B4-BE49-F238E27FC236}">
                <a16:creationId xmlns:a16="http://schemas.microsoft.com/office/drawing/2014/main" id="{DFC6CE76-9B82-DDCF-5340-3FB4B0FC5A22}"/>
              </a:ext>
            </a:extLst>
          </p:cNvPr>
          <p:cNvSpPr txBox="1"/>
          <p:nvPr>
            <p:custDataLst>
              <p:tags r:id="rId11"/>
            </p:custDataLst>
          </p:nvPr>
        </p:nvSpPr>
        <p:spPr>
          <a:xfrm>
            <a:off x="2137377" y="3321416"/>
            <a:ext cx="2064986" cy="249812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The groups that will be affected and sequence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The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45"/>
              </a:rPr>
              <a:t>workplace utilization strategies</a:t>
            </a:r>
            <a:endParaRPr kumimoji="0" lang="en-CA" sz="18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Neighborhoods</a:t>
            </a:r>
          </a:p>
          <a:p>
            <a:pPr marL="361950" marR="0" lvl="1"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Acoustical zones</a:t>
            </a:r>
            <a:endParaRPr kumimoji="0" lang="en-CA" sz="1300" b="0" i="0" u="none" strike="noStrike" kern="1200" cap="none" spc="0" normalizeH="0" baseline="0" noProof="0" dirty="0">
              <a:ln>
                <a:noFill/>
              </a:ln>
              <a:solidFill>
                <a:prstClr val="black"/>
              </a:solidFill>
              <a:effectLst/>
              <a:uLnTx/>
              <a:uFillTx/>
              <a:latin typeface="Aptos"/>
              <a:ea typeface="Calibri"/>
              <a:cs typeface="Calibri"/>
            </a:endParaRPr>
          </a:p>
          <a:p>
            <a:pPr marL="361950" marR="0" lvl="1"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Special Access</a:t>
            </a:r>
            <a:endParaRPr kumimoji="0" lang="en-CA" sz="13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Lockers </a:t>
            </a:r>
            <a:endParaRPr kumimoji="0" lang="en-CA" sz="1300" b="0" i="0" u="none" strike="noStrike" kern="1200" cap="none" spc="0" normalizeH="0" baseline="0" noProof="0" dirty="0">
              <a:ln>
                <a:noFill/>
              </a:ln>
              <a:solidFill>
                <a:prstClr val="black"/>
              </a:solidFill>
              <a:effectLst/>
              <a:uLnTx/>
              <a:uFillTx/>
              <a:latin typeface="Aptos"/>
              <a:ea typeface="+mn-ea"/>
              <a:cs typeface="Calibri"/>
            </a:endParaRPr>
          </a:p>
          <a:p>
            <a:pPr marL="361950" marR="0" lvl="1" indent="-952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Booking system</a:t>
            </a:r>
          </a:p>
          <a:p>
            <a:pPr marL="182245" marR="0" lvl="0" indent="-182245"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hlinkClick r:id="rId46"/>
              </a:rPr>
              <a:t>The</a:t>
            </a:r>
            <a:r>
              <a:rPr lang="en-CA" sz="1300" dirty="0">
                <a:solidFill>
                  <a:prstClr val="black"/>
                </a:solidFill>
                <a:latin typeface="Aptos"/>
                <a:hlinkClick r:id="rId46"/>
              </a:rPr>
              <a:t>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46"/>
              </a:rPr>
              <a:t>positive workplace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46"/>
              </a:rPr>
              <a:t>experience</a:t>
            </a:r>
            <a:endParaRPr kumimoji="0" lang="en-CA" sz="130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TextBox 19">
            <a:extLst>
              <a:ext uri="{FF2B5EF4-FFF2-40B4-BE49-F238E27FC236}">
                <a16:creationId xmlns:a16="http://schemas.microsoft.com/office/drawing/2014/main" id="{547D257E-6E01-1728-3EE6-8444F539CA92}"/>
              </a:ext>
            </a:extLst>
          </p:cNvPr>
          <p:cNvSpPr txBox="1"/>
          <p:nvPr>
            <p:custDataLst>
              <p:tags r:id="rId12"/>
            </p:custDataLst>
          </p:nvPr>
        </p:nvSpPr>
        <p:spPr>
          <a:xfrm>
            <a:off x="200303" y="3353937"/>
            <a:ext cx="1807556" cy="220060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Get familiar with the accommodation    plan</a:t>
            </a: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Gather data and assess readiness </a:t>
            </a: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hlinkClick r:id="rId47"/>
              </a:rPr>
              <a:t>Identify and prepare the sponsor</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Arial"/>
              <a:cs typeface="Arial"/>
            </a:endParaRPr>
          </a:p>
          <a:p>
            <a:pPr marL="171450" marR="0" lvl="0" indent="-171450" algn="l" defTabSz="914400" rtl="0" eaLnBrk="1" fontAlgn="auto" latinLnBrk="0" hangingPunct="1">
              <a:lnSpc>
                <a:spcPct val="100000"/>
              </a:lnSpc>
              <a:spcBef>
                <a:spcPts val="0"/>
              </a:spcBef>
              <a:spcAft>
                <a:spcPts val="800"/>
              </a:spcAft>
              <a:buClrTx/>
              <a:buSzTx/>
              <a:buFont typeface="Arial,Sans-Serif"/>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hlinkClick r:id="rId46"/>
              </a:rPr>
              <a:t>Build the integrated project team </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sp>
        <p:nvSpPr>
          <p:cNvPr id="21" name="Text Placeholder 3">
            <a:extLst>
              <a:ext uri="{FF2B5EF4-FFF2-40B4-BE49-F238E27FC236}">
                <a16:creationId xmlns:a16="http://schemas.microsoft.com/office/drawing/2014/main" id="{0E5FBC65-1BF5-FA36-B446-E8422CDDC39D}"/>
              </a:ext>
            </a:extLst>
          </p:cNvPr>
          <p:cNvSpPr txBox="1">
            <a:spLocks/>
          </p:cNvSpPr>
          <p:nvPr>
            <p:custDataLst>
              <p:tags r:id="rId13"/>
            </p:custDataLst>
          </p:nvPr>
        </p:nvSpPr>
        <p:spPr>
          <a:xfrm>
            <a:off x="2710225" y="2659453"/>
            <a:ext cx="1290394" cy="489600"/>
          </a:xfrm>
          <a:prstGeom prst="flowChartAlternateProcess">
            <a:avLst/>
          </a:prstGeom>
          <a:solidFill>
            <a:schemeClr val="bg1">
              <a:lumMod val="65000"/>
            </a:schemeClr>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CA"/>
              <a:t> </a:t>
            </a:r>
          </a:p>
        </p:txBody>
      </p:sp>
      <p:sp>
        <p:nvSpPr>
          <p:cNvPr id="22" name="TextBox 21">
            <a:extLst>
              <a:ext uri="{FF2B5EF4-FFF2-40B4-BE49-F238E27FC236}">
                <a16:creationId xmlns:a16="http://schemas.microsoft.com/office/drawing/2014/main" id="{58BFB89F-145F-394A-4DF5-DDB40D782595}"/>
              </a:ext>
            </a:extLst>
          </p:cNvPr>
          <p:cNvSpPr txBox="1"/>
          <p:nvPr>
            <p:custDataLst>
              <p:tags r:id="rId14"/>
            </p:custDataLst>
          </p:nvPr>
        </p:nvSpPr>
        <p:spPr>
          <a:xfrm>
            <a:off x="10386940" y="2659453"/>
            <a:ext cx="1622621" cy="2023631"/>
          </a:xfrm>
          <a:prstGeom prst="rect">
            <a:avLst/>
          </a:prstGeom>
          <a:noFill/>
        </p:spPr>
        <p:txBody>
          <a:bodyPr wrap="square" lIns="91440" tIns="45720" rIns="91440" bIns="45720" rtlCol="0" anchor="t">
            <a:spAutoFit/>
          </a:bodyPr>
          <a:lstStyle/>
          <a:p>
            <a:pPr algn="ctr">
              <a:defRPr/>
            </a:pPr>
            <a:r>
              <a:rPr kumimoji="0" lang="en-CA" sz="1300" b="1" i="0" u="none" strike="noStrike" kern="1200" cap="none" spc="0" normalizeH="0" baseline="0" noProof="0" dirty="0">
                <a:ln>
                  <a:noFill/>
                </a:ln>
                <a:solidFill>
                  <a:prstClr val="black"/>
                </a:solidFill>
                <a:effectLst/>
                <a:uLnTx/>
                <a:uFillTx/>
                <a:latin typeface="Aptos"/>
              </a:rPr>
              <a:t>Stay tuned! </a:t>
            </a:r>
          </a:p>
          <a:p>
            <a:pPr algn="ctr">
              <a:defRPr/>
            </a:pPr>
            <a:endParaRPr kumimoji="0" lang="en-CA" sz="1250" b="1" i="0" u="none" strike="noStrike" kern="1200" cap="none" spc="0" normalizeH="0" baseline="0" noProof="0" dirty="0">
              <a:ln>
                <a:noFill/>
              </a:ln>
              <a:solidFill>
                <a:prstClr val="black"/>
              </a:solidFill>
              <a:effectLst/>
              <a:uLnTx/>
              <a:uFillTx/>
              <a:latin typeface="Aptos"/>
            </a:endParaRPr>
          </a:p>
          <a:p>
            <a:pPr algn="ctr">
              <a:defRPr/>
            </a:pPr>
            <a:r>
              <a:rPr kumimoji="0" lang="en-CA" sz="1250" b="0" i="0" u="none" strike="noStrike" kern="1200" cap="none" spc="0" normalizeH="0" baseline="0" noProof="0" dirty="0">
                <a:ln>
                  <a:noFill/>
                </a:ln>
                <a:solidFill>
                  <a:prstClr val="black"/>
                </a:solidFill>
                <a:effectLst/>
                <a:uLnTx/>
                <a:uFillTx/>
                <a:latin typeface="Aptos"/>
              </a:rPr>
              <a:t>We regularly update our tools. Until then, we invite you to </a:t>
            </a:r>
            <a:r>
              <a:rPr kumimoji="0" lang="en-CA" sz="1250" b="1" i="0" u="none" strike="noStrike" kern="1200" cap="none" spc="0" normalizeH="0" baseline="0" noProof="0" dirty="0">
                <a:ln>
                  <a:noFill/>
                </a:ln>
                <a:solidFill>
                  <a:prstClr val="black"/>
                </a:solidFill>
                <a:effectLst/>
                <a:uLnTx/>
                <a:uFillTx/>
                <a:latin typeface="Aptos"/>
                <a:hlinkClick r:id="rId48"/>
              </a:rPr>
              <a:t>contact us</a:t>
            </a:r>
            <a:r>
              <a:rPr kumimoji="0" lang="en-CA" sz="1250" b="0" i="0" u="none" strike="noStrike" kern="1200" cap="none" spc="0" normalizeH="0" baseline="0" noProof="0" dirty="0">
                <a:ln>
                  <a:noFill/>
                </a:ln>
                <a:solidFill>
                  <a:prstClr val="black"/>
                </a:solidFill>
                <a:effectLst/>
                <a:uLnTx/>
                <a:uFillTx/>
                <a:latin typeface="Aptos"/>
              </a:rPr>
              <a:t>, or frequently consult the </a:t>
            </a:r>
            <a:r>
              <a:rPr kumimoji="0" lang="en-CA" sz="1250" b="1" i="0" u="none" strike="noStrike" kern="1200" cap="none" spc="0" normalizeH="0" baseline="0" noProof="0" dirty="0">
                <a:ln>
                  <a:noFill/>
                </a:ln>
                <a:solidFill>
                  <a:prstClr val="black"/>
                </a:solidFill>
                <a:effectLst/>
                <a:uLnTx/>
                <a:uFillTx/>
                <a:latin typeface="Aptos"/>
                <a:hlinkClick r:id="rId45"/>
              </a:rPr>
              <a:t>SWAG guide</a:t>
            </a:r>
            <a:r>
              <a:rPr kumimoji="0" lang="en-CA" sz="1250" b="1" i="0" u="none" strike="noStrike" kern="1200" cap="none" spc="0" normalizeH="0" baseline="0" noProof="0" dirty="0">
                <a:ln>
                  <a:noFill/>
                </a:ln>
                <a:solidFill>
                  <a:prstClr val="black"/>
                </a:solidFill>
                <a:effectLst/>
                <a:uLnTx/>
                <a:uFillTx/>
                <a:latin typeface="Aptos"/>
              </a:rPr>
              <a:t> </a:t>
            </a:r>
            <a:r>
              <a:rPr kumimoji="0" lang="en-CA" sz="1250" b="0" i="0" u="none" strike="noStrike" kern="1200" cap="none" spc="0" normalizeH="0" baseline="0" noProof="0" dirty="0">
                <a:ln>
                  <a:noFill/>
                </a:ln>
                <a:solidFill>
                  <a:prstClr val="black"/>
                </a:solidFill>
                <a:effectLst/>
                <a:uLnTx/>
                <a:uFillTx/>
                <a:latin typeface="Aptos"/>
              </a:rPr>
              <a:t>and the </a:t>
            </a:r>
            <a:r>
              <a:rPr kumimoji="0" lang="en-CA" sz="1250" b="1" i="0" u="none" strike="noStrike" kern="1200" cap="none" spc="0" normalizeH="0" baseline="0" noProof="0" dirty="0">
                <a:ln>
                  <a:noFill/>
                </a:ln>
                <a:solidFill>
                  <a:prstClr val="black"/>
                </a:solidFill>
                <a:effectLst/>
                <a:uLnTx/>
                <a:uFillTx/>
                <a:latin typeface="Aptos"/>
                <a:hlinkClick r:id="rId49"/>
              </a:rPr>
              <a:t>CM Program in-a-box </a:t>
            </a:r>
            <a:endParaRPr kumimoji="0" lang="fr-CA" sz="1250" b="0" i="0" u="none" strike="noStrike" kern="1200" cap="none" spc="0" normalizeH="0" baseline="0" noProof="0" dirty="0">
              <a:ln>
                <a:noFill/>
              </a:ln>
              <a:solidFill>
                <a:prstClr val="black"/>
              </a:solidFill>
              <a:effectLst/>
              <a:uLnTx/>
              <a:uFillTx/>
              <a:latin typeface="Aptos"/>
            </a:endParaRPr>
          </a:p>
        </p:txBody>
      </p:sp>
      <p:sp>
        <p:nvSpPr>
          <p:cNvPr id="24" name="Text Placeholder 3">
            <a:extLst>
              <a:ext uri="{FF2B5EF4-FFF2-40B4-BE49-F238E27FC236}">
                <a16:creationId xmlns:a16="http://schemas.microsoft.com/office/drawing/2014/main" id="{3DA72692-A5CD-0CEC-C06A-F19B37C70C86}"/>
              </a:ext>
            </a:extLst>
          </p:cNvPr>
          <p:cNvSpPr txBox="1">
            <a:spLocks/>
          </p:cNvSpPr>
          <p:nvPr>
            <p:custDataLst>
              <p:tags r:id="rId15"/>
            </p:custDataLst>
          </p:nvPr>
        </p:nvSpPr>
        <p:spPr>
          <a:xfrm>
            <a:off x="4805606" y="2664612"/>
            <a:ext cx="1290394" cy="489600"/>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defPPr>
              <a:defRPr lang="fr-FR"/>
            </a:defPPr>
            <a:lvl1pPr marR="0" lvl="0" indent="0" algn="ctr"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CA"/>
              <a:t> </a:t>
            </a:r>
          </a:p>
        </p:txBody>
      </p:sp>
      <p:sp>
        <p:nvSpPr>
          <p:cNvPr id="26" name="Text Placeholder 3">
            <a:extLst>
              <a:ext uri="{FF2B5EF4-FFF2-40B4-BE49-F238E27FC236}">
                <a16:creationId xmlns:a16="http://schemas.microsoft.com/office/drawing/2014/main" id="{6971F89A-B60A-5BD4-CEFF-0E47CC0E9B5A}"/>
              </a:ext>
            </a:extLst>
          </p:cNvPr>
          <p:cNvSpPr txBox="1">
            <a:spLocks/>
          </p:cNvSpPr>
          <p:nvPr>
            <p:custDataLst>
              <p:tags r:id="rId16"/>
            </p:custDataLst>
          </p:nvPr>
        </p:nvSpPr>
        <p:spPr>
          <a:xfrm>
            <a:off x="6852244" y="2636913"/>
            <a:ext cx="1290394" cy="489600"/>
          </a:xfrm>
          <a:prstGeom prst="flowChartAlternateProcess">
            <a:avLst/>
          </a:prstGeom>
          <a:solidFill>
            <a:schemeClr val="bg1">
              <a:lumMod val="65000"/>
            </a:schemeClr>
          </a:solidFill>
          <a:ln>
            <a:noFill/>
          </a:ln>
          <a:effectLst>
            <a:outerShdw blurRad="44450" dist="27940" dir="5400000" algn="ctr">
              <a:srgbClr val="000000">
                <a:alpha val="32000"/>
              </a:srgbClr>
            </a:outerShdw>
          </a:effectLst>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 </a:t>
            </a:r>
            <a:endPar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27" name="Text Placeholder 3">
            <a:extLst>
              <a:ext uri="{FF2B5EF4-FFF2-40B4-BE49-F238E27FC236}">
                <a16:creationId xmlns:a16="http://schemas.microsoft.com/office/drawing/2014/main" id="{F23F4345-4680-569B-1EA9-DC2332B31438}"/>
              </a:ext>
            </a:extLst>
          </p:cNvPr>
          <p:cNvSpPr txBox="1">
            <a:spLocks/>
          </p:cNvSpPr>
          <p:nvPr>
            <p:custDataLst>
              <p:tags r:id="rId17"/>
            </p:custDataLst>
          </p:nvPr>
        </p:nvSpPr>
        <p:spPr>
          <a:xfrm>
            <a:off x="8878228" y="2659453"/>
            <a:ext cx="1288800" cy="489600"/>
          </a:xfrm>
          <a:prstGeom prst="flowChartAlternateProcess">
            <a:avLst/>
          </a:prstGeom>
          <a:solidFill>
            <a:srgbClr val="1F5F83"/>
          </a:solidFill>
          <a:ln>
            <a:noFill/>
          </a:ln>
          <a:effectLst>
            <a:outerShdw blurRad="44450" dist="27940" dir="5400000" algn="ctr">
              <a:srgbClr val="000000">
                <a:alpha val="32000"/>
              </a:srgbClr>
            </a:outerShdw>
          </a:effectLst>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 </a:t>
            </a:r>
            <a:endPar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7081A810-6CC8-AF7A-74D1-1629E568CFAC}"/>
              </a:ext>
            </a:extLst>
          </p:cNvPr>
          <p:cNvSpPr txBox="1"/>
          <p:nvPr>
            <p:custDataLst>
              <p:tags r:id="rId18"/>
            </p:custDataLst>
          </p:nvPr>
        </p:nvSpPr>
        <p:spPr>
          <a:xfrm>
            <a:off x="4234011" y="3324363"/>
            <a:ext cx="1850473" cy="2503249"/>
          </a:xfrm>
          <a:prstGeom prst="rect">
            <a:avLst/>
          </a:prstGeom>
          <a:noFill/>
        </p:spPr>
        <p:txBody>
          <a:bodyPr wrap="square" lIns="91440" tIns="45720" rIns="91440" bIns="45720" rtlCol="0" anchor="t">
            <a:spAutoFit/>
          </a:bodyPr>
          <a:lstStyle/>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Announce the project to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50"/>
              </a:rPr>
              <a:t>executives</a:t>
            </a:r>
            <a:r>
              <a:rPr kumimoji="0" lang="en-CA" sz="1300" b="0" i="0" u="none" strike="noStrike" kern="1200" cap="none" spc="0" normalizeH="0" baseline="0" noProof="0" dirty="0">
                <a:ln>
                  <a:noFill/>
                </a:ln>
                <a:solidFill>
                  <a:prstClr val="black"/>
                </a:solidFill>
                <a:effectLst/>
                <a:uLnTx/>
                <a:uFillTx/>
                <a:latin typeface="Aptos"/>
                <a:ea typeface="+mn-ea"/>
                <a:cs typeface="+mn-cs"/>
              </a:rPr>
              <a:t> and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51"/>
              </a:rPr>
              <a:t>managers</a:t>
            </a:r>
            <a:endParaRPr kumimoji="0" lang="en-CA" sz="1300" b="0" i="0" u="none" strike="noStrike" kern="1200" cap="none" spc="0" normalizeH="0" baseline="0" noProof="0" dirty="0">
              <a:ln>
                <a:noFill/>
              </a:ln>
              <a:solidFill>
                <a:prstClr val="black"/>
              </a:solidFill>
              <a:effectLst/>
              <a:uLnTx/>
              <a:uFillTx/>
              <a:latin typeface="Aptos"/>
              <a:ea typeface="+mn-ea"/>
              <a:cs typeface="+mn-cs"/>
            </a:endParaRP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2"/>
              </a:rPr>
              <a:t>Inform and engage employees</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endParaRPr>
          </a:p>
          <a:p>
            <a:pPr marL="182245" indent="-182245">
              <a:spcAft>
                <a:spcPts val="800"/>
              </a:spcAft>
              <a:buFont typeface="Arial" panose="020B0604020202020204" pitchFamily="34" charset="0"/>
              <a:buChar char="•"/>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Launch </a:t>
            </a:r>
            <a:r>
              <a:rPr kumimoji="0" lang="en-CA" sz="1300" b="0" i="0" u="none" strike="noStrike" kern="1200" cap="none" spc="0" normalizeH="0" baseline="0" noProof="0" dirty="0">
                <a:ln>
                  <a:noFill/>
                </a:ln>
                <a:solidFill>
                  <a:prstClr val="black"/>
                </a:solidFill>
                <a:effectLst/>
                <a:uLnTx/>
                <a:uFillTx/>
                <a:latin typeface="Aptos"/>
                <a:ea typeface="+mn-ea"/>
                <a:cs typeface="+mn-cs"/>
                <a:hlinkClick r:id="rId53"/>
              </a:rPr>
              <a:t>communication tools and channels</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R="0" lvl="0" algn="l" defTabSz="914400" rtl="0" eaLnBrk="1" fontAlgn="auto" latinLnBrk="0" hangingPunct="1">
              <a:lnSpc>
                <a:spcPct val="100000"/>
              </a:lnSpc>
              <a:spcBef>
                <a:spcPts val="0"/>
              </a:spcBef>
              <a:spcAft>
                <a:spcPts val="800"/>
              </a:spcAft>
              <a:buClrTx/>
              <a:buSzTx/>
              <a:tabLst/>
              <a:defRPr/>
            </a:pP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9" name="TextBox 28">
            <a:extLst>
              <a:ext uri="{FF2B5EF4-FFF2-40B4-BE49-F238E27FC236}">
                <a16:creationId xmlns:a16="http://schemas.microsoft.com/office/drawing/2014/main" id="{D2BEEBA8-DA0E-E169-12A2-C2FE42E2B10E}"/>
              </a:ext>
            </a:extLst>
          </p:cNvPr>
          <p:cNvSpPr txBox="1"/>
          <p:nvPr>
            <p:custDataLst>
              <p:tags r:id="rId19"/>
            </p:custDataLst>
          </p:nvPr>
        </p:nvSpPr>
        <p:spPr>
          <a:xfrm>
            <a:off x="6339195" y="3311372"/>
            <a:ext cx="1963291" cy="2200602"/>
          </a:xfrm>
          <a:prstGeom prst="rect">
            <a:avLst/>
          </a:prstGeom>
          <a:noFill/>
        </p:spPr>
        <p:txBody>
          <a:bodyPr wrap="square" lIns="91440" tIns="45720" rIns="91440" bIns="45720" rtlCol="0" anchor="t">
            <a:spAutoFit/>
          </a:bodyPr>
          <a:lstStyle/>
          <a:p>
            <a:pPr marL="182245" indent="-182245">
              <a:spcAft>
                <a:spcPts val="800"/>
              </a:spcAft>
              <a:buFont typeface="Arial" panose="020B0604020202020204" pitchFamily="34" charset="0"/>
              <a:buChar char="•"/>
              <a:defRPr/>
            </a:pPr>
            <a:r>
              <a:rPr lang="en-CA" sz="1300" dirty="0">
                <a:solidFill>
                  <a:prstClr val="black"/>
                </a:solidFill>
                <a:latin typeface="Aptos"/>
                <a:hlinkClick r:id="rId54"/>
              </a:rPr>
              <a:t>Removal of personal belongings </a:t>
            </a:r>
            <a:endParaRPr kumimoji="0" lang="en-CA" sz="1300" b="0" i="0" u="none" strike="noStrike" kern="1200" cap="none" spc="0" normalizeH="0" baseline="0" noProof="0" dirty="0">
              <a:ln>
                <a:noFill/>
              </a:ln>
              <a:solidFill>
                <a:prstClr val="black"/>
              </a:solidFill>
              <a:effectLst/>
              <a:uLnTx/>
              <a:uFillTx/>
              <a:latin typeface="Aptos"/>
              <a:ea typeface="+mn-ea"/>
              <a:cs typeface="+mn-cs"/>
            </a:endParaRPr>
          </a:p>
          <a:p>
            <a:pPr marL="182245" marR="0" lvl="0" indent="-182245" algn="l" defTabSz="914400" rtl="0" eaLnBrk="1" fontAlgn="auto" latinLnBrk="0" hangingPunct="1">
              <a:lnSpc>
                <a:spcPct val="100000"/>
              </a:lnSpc>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mn-cs"/>
              </a:rPr>
              <a:t>Removal of business materials</a:t>
            </a:r>
            <a:endParaRPr kumimoji="0" lang="en-CA" sz="13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Calibri"/>
              </a:rPr>
              <a:t>Paper clean-up and digitization of business information</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182245" marR="0" lvl="0" indent="-182245" algn="l" defTabSz="914400" rtl="0" eaLnBrk="1" fontAlgn="auto" latinLnBrk="0" hangingPunct="1">
              <a:lnSpc>
                <a:spcPct val="100000"/>
              </a:lnSpc>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Calibri"/>
              </a:rPr>
              <a:t>Implement the utilization strategies</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30" name="TextBox 29">
            <a:extLst>
              <a:ext uri="{FF2B5EF4-FFF2-40B4-BE49-F238E27FC236}">
                <a16:creationId xmlns:a16="http://schemas.microsoft.com/office/drawing/2014/main" id="{BA2261E9-0788-39A1-9C24-BFB5C93FE4B1}"/>
              </a:ext>
            </a:extLst>
          </p:cNvPr>
          <p:cNvSpPr txBox="1"/>
          <p:nvPr>
            <p:custDataLst>
              <p:tags r:id="rId20"/>
            </p:custDataLst>
          </p:nvPr>
        </p:nvSpPr>
        <p:spPr>
          <a:xfrm>
            <a:off x="8414657" y="3119177"/>
            <a:ext cx="1990844" cy="240065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3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Calibri"/>
              </a:rPr>
              <a:t>Employees (</a:t>
            </a:r>
            <a:r>
              <a:rPr kumimoji="0" lang="en-CA" sz="1300" b="0" i="0" u="none" strike="noStrike" kern="1200" cap="none" spc="0" normalizeH="0" baseline="0" noProof="0" dirty="0">
                <a:ln>
                  <a:noFill/>
                </a:ln>
                <a:solidFill>
                  <a:prstClr val="black"/>
                </a:solidFill>
                <a:effectLst/>
                <a:uLnTx/>
                <a:uFillTx/>
                <a:latin typeface="Aptos"/>
                <a:ea typeface="+mn-ea"/>
                <a:cs typeface="Calibri"/>
                <a:hlinkClick r:id="rId55"/>
              </a:rPr>
              <a:t>toolkit</a:t>
            </a:r>
            <a:r>
              <a:rPr kumimoji="0" lang="en-CA" sz="1300" b="0" i="0" u="none" strike="noStrike" kern="1200" cap="none" spc="0" normalizeH="0" baseline="0" noProof="0" dirty="0">
                <a:ln>
                  <a:noFill/>
                </a:ln>
                <a:solidFill>
                  <a:prstClr val="black"/>
                </a:solidFill>
                <a:effectLst/>
                <a:uLnTx/>
                <a:uFillTx/>
                <a:latin typeface="Aptos"/>
                <a:ea typeface="+mn-ea"/>
                <a:cs typeface="Calibri"/>
              </a:rPr>
              <a:t>, </a:t>
            </a:r>
            <a:r>
              <a:rPr kumimoji="0" lang="en-CA" sz="1300" b="0" i="0" u="none" strike="noStrike" kern="1200" cap="none" spc="0" normalizeH="0" baseline="0" noProof="0" dirty="0">
                <a:ln>
                  <a:noFill/>
                </a:ln>
                <a:solidFill>
                  <a:prstClr val="black"/>
                </a:solidFill>
                <a:effectLst/>
                <a:uLnTx/>
                <a:uFillTx/>
                <a:latin typeface="Aptos"/>
                <a:ea typeface="+mn-ea"/>
                <a:cs typeface="Calibri"/>
                <a:hlinkClick r:id="rId56"/>
              </a:rPr>
              <a:t>workplace community norms</a:t>
            </a:r>
            <a:r>
              <a:rPr kumimoji="0" lang="en-CA" sz="1300" b="0" i="0" u="none" strike="noStrike" kern="1200" cap="none" spc="0" normalizeH="0" baseline="0" noProof="0" dirty="0">
                <a:ln>
                  <a:noFill/>
                </a:ln>
                <a:solidFill>
                  <a:prstClr val="black"/>
                </a:solidFill>
                <a:effectLst/>
                <a:uLnTx/>
                <a:uFillTx/>
                <a:latin typeface="Aptos"/>
                <a:ea typeface="+mn-ea"/>
                <a:cs typeface="Calibri"/>
              </a:rPr>
              <a:t>)</a:t>
            </a: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Calibri"/>
                <a:hlinkClick r:id="rId57"/>
              </a:rPr>
              <a:t>Gather feedback and monitor adoption</a:t>
            </a:r>
            <a:endParaRPr kumimoji="0" lang="en-CA" sz="1300" b="0" i="0" u="none" strike="noStrike" kern="1200" cap="none" spc="0" normalizeH="0" baseline="0" noProof="0" dirty="0">
              <a:ln>
                <a:noFill/>
              </a:ln>
              <a:solidFill>
                <a:prstClr val="black"/>
              </a:solidFill>
              <a:effectLst/>
              <a:uLnTx/>
              <a:uFillTx/>
              <a:latin typeface="Aptos"/>
              <a:ea typeface="+mn-ea"/>
              <a:cs typeface="Calibri"/>
            </a:endParaRP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a:ea typeface="+mn-ea"/>
                <a:cs typeface="Calibri"/>
              </a:rPr>
              <a:t>Continuously adapt and adjust </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a:p>
            <a:pPr marL="182245" marR="0" lvl="0" indent="-182245"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8"/>
              </a:rPr>
              <a:t>Reinforce</a:t>
            </a: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 and </a:t>
            </a: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hlinkClick r:id="rId59"/>
              </a:rPr>
              <a:t>sustain</a:t>
            </a:r>
            <a:r>
              <a:rPr kumimoji="0" lang="en-CA" sz="13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a:cs typeface="Calibri" panose="020F0502020204030204"/>
              </a:rPr>
              <a:t> good habits</a:t>
            </a:r>
            <a:endParaRPr kumimoji="0" lang="en-CA" sz="13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sp>
        <p:nvSpPr>
          <p:cNvPr id="32" name="TextBox 18">
            <a:extLst>
              <a:ext uri="{FF2B5EF4-FFF2-40B4-BE49-F238E27FC236}">
                <a16:creationId xmlns:a16="http://schemas.microsoft.com/office/drawing/2014/main" id="{E35EABBF-586B-66CA-437E-6FDE20E1C87E}"/>
              </a:ext>
            </a:extLst>
          </p:cNvPr>
          <p:cNvSpPr txBox="1"/>
          <p:nvPr>
            <p:custDataLst>
              <p:tags r:id="rId21"/>
            </p:custDataLst>
          </p:nvPr>
        </p:nvSpPr>
        <p:spPr>
          <a:xfrm>
            <a:off x="2181059" y="2190896"/>
            <a:ext cx="427291"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algn="ctr">
              <a:defRPr/>
            </a:pPr>
            <a:r>
              <a:rPr lang="en-US" sz="9000" b="1" dirty="0">
                <a:solidFill>
                  <a:schemeClr val="bg1">
                    <a:lumMod val="65000"/>
                  </a:schemeClr>
                </a:solidFill>
                <a:latin typeface="Aptos" panose="020B0004020202020204" pitchFamily="34" charset="0"/>
                <a:cs typeface="Aharoni" panose="02010803020104030203" pitchFamily="2" charset="-79"/>
              </a:rPr>
              <a:t>2</a:t>
            </a:r>
          </a:p>
        </p:txBody>
      </p:sp>
      <p:sp>
        <p:nvSpPr>
          <p:cNvPr id="35" name="TextBox 18">
            <a:extLst>
              <a:ext uri="{FF2B5EF4-FFF2-40B4-BE49-F238E27FC236}">
                <a16:creationId xmlns:a16="http://schemas.microsoft.com/office/drawing/2014/main" id="{78850E7B-1DFF-6C88-A40F-865850FD459E}"/>
              </a:ext>
            </a:extLst>
          </p:cNvPr>
          <p:cNvSpPr txBox="1"/>
          <p:nvPr>
            <p:custDataLst>
              <p:tags r:id="rId22"/>
            </p:custDataLst>
          </p:nvPr>
        </p:nvSpPr>
        <p:spPr>
          <a:xfrm>
            <a:off x="4245619" y="2190896"/>
            <a:ext cx="449307"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R="0" lvl="0" indent="0" algn="ctr" fontAlgn="auto">
              <a:lnSpc>
                <a:spcPct val="100000"/>
              </a:lnSpc>
              <a:spcBef>
                <a:spcPts val="0"/>
              </a:spcBef>
              <a:spcAft>
                <a:spcPts val="0"/>
              </a:spcAft>
              <a:buClrTx/>
              <a:buSzTx/>
              <a:buFontTx/>
              <a:buNone/>
              <a:tabLst/>
              <a:defRPr/>
            </a:pPr>
            <a:r>
              <a:rPr lang="en-US" sz="9000" b="1" dirty="0">
                <a:solidFill>
                  <a:srgbClr val="1F5F83"/>
                </a:solidFill>
                <a:latin typeface="Aptos" panose="020B0004020202020204" pitchFamily="34" charset="0"/>
                <a:cs typeface="Aharoni" panose="02010803020104030203" pitchFamily="2" charset="-79"/>
              </a:rPr>
              <a:t>3</a:t>
            </a:r>
          </a:p>
        </p:txBody>
      </p:sp>
      <p:sp>
        <p:nvSpPr>
          <p:cNvPr id="36" name="TextBox 18">
            <a:extLst>
              <a:ext uri="{FF2B5EF4-FFF2-40B4-BE49-F238E27FC236}">
                <a16:creationId xmlns:a16="http://schemas.microsoft.com/office/drawing/2014/main" id="{4A247326-E50D-9A5A-55E8-834B4EE9FF6B}"/>
              </a:ext>
            </a:extLst>
          </p:cNvPr>
          <p:cNvSpPr txBox="1"/>
          <p:nvPr>
            <p:custDataLst>
              <p:tags r:id="rId23"/>
            </p:custDataLst>
          </p:nvPr>
        </p:nvSpPr>
        <p:spPr>
          <a:xfrm>
            <a:off x="6300364" y="2198704"/>
            <a:ext cx="389033"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n-ea"/>
                <a:cs typeface="Aharoni" panose="02010803020104030203" pitchFamily="2" charset="-79"/>
              </a:rPr>
              <a:t>4</a:t>
            </a:r>
            <a:endParaRPr kumimoji="0" lang="en-US" sz="9000" b="0"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n-ea"/>
              <a:cs typeface="Aharoni" panose="02010803020104030203" pitchFamily="2" charset="-79"/>
            </a:endParaRPr>
          </a:p>
        </p:txBody>
      </p:sp>
      <p:sp>
        <p:nvSpPr>
          <p:cNvPr id="37" name="TextBox 18">
            <a:extLst>
              <a:ext uri="{FF2B5EF4-FFF2-40B4-BE49-F238E27FC236}">
                <a16:creationId xmlns:a16="http://schemas.microsoft.com/office/drawing/2014/main" id="{359CEF5E-62FE-F64B-8D47-FE20B7812AB0}"/>
              </a:ext>
            </a:extLst>
          </p:cNvPr>
          <p:cNvSpPr txBox="1"/>
          <p:nvPr>
            <p:custDataLst>
              <p:tags r:id="rId24"/>
            </p:custDataLst>
          </p:nvPr>
        </p:nvSpPr>
        <p:spPr>
          <a:xfrm>
            <a:off x="8342460" y="2204917"/>
            <a:ext cx="432612" cy="1477328"/>
          </a:xfrm>
          <a:prstGeom prst="rect">
            <a:avLst/>
          </a:prstGeom>
          <a:noFill/>
        </p:spPr>
        <p:txBody>
          <a:bodyPr wrap="square">
            <a:spAutoFit/>
          </a:bodyPr>
          <a:lstStyle>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srgbClr val="1F5F83"/>
                </a:solidFill>
                <a:effectLst/>
                <a:uLnTx/>
                <a:uFillTx/>
                <a:latin typeface="Aptos" panose="020B0004020202020204" pitchFamily="34" charset="0"/>
                <a:ea typeface="+mn-ea"/>
                <a:cs typeface="Aharoni" panose="02010803020104030203" pitchFamily="2" charset="-79"/>
              </a:rPr>
              <a:t>5</a:t>
            </a:r>
            <a:endParaRPr kumimoji="0" lang="en-US" sz="9000" b="0" i="0" u="none" strike="noStrike" kern="1200" cap="none" spc="0" normalizeH="0" baseline="0" noProof="0">
              <a:ln>
                <a:noFill/>
              </a:ln>
              <a:solidFill>
                <a:srgbClr val="1F5F83"/>
              </a:solidFill>
              <a:effectLst/>
              <a:uLnTx/>
              <a:uFillTx/>
              <a:latin typeface="Aptos" panose="020B0004020202020204" pitchFamily="34" charset="0"/>
              <a:ea typeface="+mn-ea"/>
              <a:cs typeface="Aharoni" panose="02010803020104030203" pitchFamily="2" charset="-79"/>
            </a:endParaRPr>
          </a:p>
        </p:txBody>
      </p:sp>
      <p:sp>
        <p:nvSpPr>
          <p:cNvPr id="39" name="TextBox 38">
            <a:extLst>
              <a:ext uri="{FF2B5EF4-FFF2-40B4-BE49-F238E27FC236}">
                <a16:creationId xmlns:a16="http://schemas.microsoft.com/office/drawing/2014/main" id="{9C1709EE-9385-898A-F3E3-232C0EB69C1E}"/>
              </a:ext>
            </a:extLst>
          </p:cNvPr>
          <p:cNvSpPr txBox="1"/>
          <p:nvPr>
            <p:custDataLst>
              <p:tags r:id="rId25"/>
            </p:custDataLst>
          </p:nvPr>
        </p:nvSpPr>
        <p:spPr>
          <a:xfrm>
            <a:off x="8928666" y="2684681"/>
            <a:ext cx="1146037"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white"/>
                </a:solidFill>
                <a:effectLst/>
                <a:uLnTx/>
                <a:uFillTx/>
                <a:latin typeface="Aptos" panose="020B0004020202020204" pitchFamily="34" charset="0"/>
                <a:cs typeface="Calibri"/>
              </a:rPr>
              <a:t>Equip</a:t>
            </a:r>
          </a:p>
        </p:txBody>
      </p:sp>
      <p:sp>
        <p:nvSpPr>
          <p:cNvPr id="40" name="TextBox 39">
            <a:extLst>
              <a:ext uri="{FF2B5EF4-FFF2-40B4-BE49-F238E27FC236}">
                <a16:creationId xmlns:a16="http://schemas.microsoft.com/office/drawing/2014/main" id="{0B3F9D14-6A89-65A7-DA33-0BC1F21E0B7D}"/>
              </a:ext>
            </a:extLst>
          </p:cNvPr>
          <p:cNvSpPr txBox="1"/>
          <p:nvPr>
            <p:custDataLst>
              <p:tags r:id="rId26"/>
            </p:custDataLst>
          </p:nvPr>
        </p:nvSpPr>
        <p:spPr>
          <a:xfrm>
            <a:off x="6681617" y="2677508"/>
            <a:ext cx="1620869"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Aptos" panose="020B0004020202020204" pitchFamily="34" charset="0"/>
              </a:rPr>
              <a:t>Implement</a:t>
            </a: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1" name="TextBox 40">
            <a:extLst>
              <a:ext uri="{FF2B5EF4-FFF2-40B4-BE49-F238E27FC236}">
                <a16:creationId xmlns:a16="http://schemas.microsoft.com/office/drawing/2014/main" id="{86E298C9-9430-97E7-6807-02EC94D6A066}"/>
              </a:ext>
            </a:extLst>
          </p:cNvPr>
          <p:cNvSpPr txBox="1"/>
          <p:nvPr>
            <p:custDataLst>
              <p:tags r:id="rId27"/>
            </p:custDataLst>
          </p:nvPr>
        </p:nvSpPr>
        <p:spPr>
          <a:xfrm>
            <a:off x="4823696" y="2684272"/>
            <a:ext cx="12607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white"/>
                </a:solidFill>
                <a:effectLst/>
                <a:uLnTx/>
                <a:uFillTx/>
                <a:latin typeface="Aptos" panose="020B0004020202020204" pitchFamily="34" charset="0"/>
              </a:rPr>
              <a:t>Inform</a:t>
            </a:r>
            <a:endParaRPr kumimoji="0" lang="fr-CA" sz="20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2" name="TextBox 41">
            <a:extLst>
              <a:ext uri="{FF2B5EF4-FFF2-40B4-BE49-F238E27FC236}">
                <a16:creationId xmlns:a16="http://schemas.microsoft.com/office/drawing/2014/main" id="{204DC9FC-19FE-BF2D-4488-0B01AE6D0DF0}"/>
              </a:ext>
            </a:extLst>
          </p:cNvPr>
          <p:cNvSpPr txBox="1"/>
          <p:nvPr>
            <p:custDataLst>
              <p:tags r:id="rId28"/>
            </p:custDataLst>
          </p:nvPr>
        </p:nvSpPr>
        <p:spPr>
          <a:xfrm>
            <a:off x="2610015" y="2685263"/>
            <a:ext cx="14863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white"/>
                </a:solidFill>
                <a:effectLst/>
                <a:uLnTx/>
                <a:uFillTx/>
                <a:latin typeface="Aptos" panose="020B0004020202020204" pitchFamily="34" charset="0"/>
              </a:rPr>
              <a:t>Define</a:t>
            </a:r>
            <a:endParaRPr kumimoji="0" lang="fr-CA" sz="20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3" name="TextBox 42">
            <a:extLst>
              <a:ext uri="{FF2B5EF4-FFF2-40B4-BE49-F238E27FC236}">
                <a16:creationId xmlns:a16="http://schemas.microsoft.com/office/drawing/2014/main" id="{F784D934-53CA-D272-F256-E47D7F4FA103}"/>
              </a:ext>
            </a:extLst>
          </p:cNvPr>
          <p:cNvSpPr txBox="1"/>
          <p:nvPr>
            <p:custDataLst>
              <p:tags r:id="rId29"/>
            </p:custDataLst>
          </p:nvPr>
        </p:nvSpPr>
        <p:spPr>
          <a:xfrm>
            <a:off x="562017" y="2667381"/>
            <a:ext cx="1486322"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white"/>
                </a:solidFill>
                <a:effectLst/>
                <a:uLnTx/>
                <a:uFillTx/>
                <a:latin typeface="Aptos" panose="020B0004020202020204" pitchFamily="34" charset="0"/>
              </a:rPr>
              <a:t>Get started</a:t>
            </a: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4" name="Rectangle: Rounded Corners 43">
            <a:extLst>
              <a:ext uri="{FF2B5EF4-FFF2-40B4-BE49-F238E27FC236}">
                <a16:creationId xmlns:a16="http://schemas.microsoft.com/office/drawing/2014/main" id="{C0C905BD-8248-73FB-CD35-CC87A4BDA4D2}"/>
              </a:ext>
            </a:extLst>
          </p:cNvPr>
          <p:cNvSpPr/>
          <p:nvPr>
            <p:custDataLst>
              <p:tags r:id="rId30"/>
            </p:custDataLst>
          </p:nvPr>
        </p:nvSpPr>
        <p:spPr>
          <a:xfrm>
            <a:off x="4156061" y="1045221"/>
            <a:ext cx="3870000" cy="1137600"/>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0000"/>
                </a:solidFill>
                <a:effectLst/>
                <a:uLnTx/>
                <a:uFillTx/>
                <a:latin typeface="Aptos"/>
                <a:ea typeface="+mn-ea"/>
                <a:cs typeface="+mn-cs"/>
              </a:rPr>
              <a:t>Unassigned seating refers to the office utilization strategy where </a:t>
            </a:r>
            <a:r>
              <a:rPr kumimoji="0" lang="en-CA" sz="1200" b="1" i="0" u="none" strike="noStrike" kern="1200" cap="none" spc="0" normalizeH="0" baseline="0" noProof="0">
                <a:ln>
                  <a:noFill/>
                </a:ln>
                <a:solidFill>
                  <a:srgbClr val="000000"/>
                </a:solidFill>
                <a:effectLst/>
                <a:uLnTx/>
                <a:uFillTx/>
                <a:latin typeface="Aptos"/>
                <a:ea typeface="+mn-ea"/>
                <a:cs typeface="+mn-cs"/>
              </a:rPr>
              <a:t>all employees </a:t>
            </a:r>
            <a:r>
              <a:rPr kumimoji="0" lang="en-CA" sz="1200" b="0" i="0" u="none" strike="noStrike" kern="1200" cap="none" spc="0" normalizeH="0" baseline="0" noProof="0">
                <a:ln>
                  <a:noFill/>
                </a:ln>
                <a:solidFill>
                  <a:srgbClr val="000000"/>
                </a:solidFill>
                <a:effectLst/>
                <a:uLnTx/>
                <a:uFillTx/>
                <a:latin typeface="Aptos"/>
                <a:ea typeface="+mn-ea"/>
                <a:cs typeface="+mn-cs"/>
              </a:rPr>
              <a:t>share individual workpoints on any given day. The workpoints can be different from one day to the next, employees can choose the workpoint that best matches the work they are doing that day.</a:t>
            </a:r>
            <a:endParaRPr kumimoji="0" lang="en-CA" sz="1200" b="0" i="0" u="none" strike="noStrike" kern="1200" cap="none" spc="0" normalizeH="0" baseline="0" noProof="0">
              <a:ln>
                <a:noFill/>
              </a:ln>
              <a:solidFill>
                <a:srgbClr val="002060"/>
              </a:solidFill>
              <a:effectLst/>
              <a:uLnTx/>
              <a:uFillTx/>
              <a:latin typeface="Aptos"/>
              <a:ea typeface="+mn-ea"/>
              <a:cs typeface="Calibri"/>
            </a:endParaRPr>
          </a:p>
        </p:txBody>
      </p:sp>
      <p:sp>
        <p:nvSpPr>
          <p:cNvPr id="45" name="Rectangle: Rounded Corners 44">
            <a:extLst>
              <a:ext uri="{FF2B5EF4-FFF2-40B4-BE49-F238E27FC236}">
                <a16:creationId xmlns:a16="http://schemas.microsoft.com/office/drawing/2014/main" id="{4D6C1D17-E2BD-D762-1E0E-D4EF30E507DB}"/>
              </a:ext>
            </a:extLst>
          </p:cNvPr>
          <p:cNvSpPr/>
          <p:nvPr>
            <p:custDataLst>
              <p:tags r:id="rId31"/>
            </p:custDataLst>
          </p:nvPr>
        </p:nvSpPr>
        <p:spPr>
          <a:xfrm>
            <a:off x="8157417" y="1062894"/>
            <a:ext cx="3870000" cy="1137600"/>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srgbClr val="000000"/>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0000"/>
                </a:solidFill>
                <a:effectLst/>
                <a:uLnTx/>
                <a:uFillTx/>
                <a:latin typeface="Aptos"/>
                <a:ea typeface="+mn-ea"/>
                <a:cs typeface="+mn-cs"/>
              </a:rPr>
              <a:t>There is a transition towards a hybrid model and unassigned seating, a space consolidation, imminent reduction of space, moving to a swing space, etc. If digitization services are required, start planning 1 to 2 year in advance.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p:txBody>
      </p:sp>
      <p:sp>
        <p:nvSpPr>
          <p:cNvPr id="46" name="Rectangle: Rounded Corners 45">
            <a:extLst>
              <a:ext uri="{FF2B5EF4-FFF2-40B4-BE49-F238E27FC236}">
                <a16:creationId xmlns:a16="http://schemas.microsoft.com/office/drawing/2014/main" id="{C14D36AF-960D-BA6E-C648-4C721E2D111A}"/>
              </a:ext>
            </a:extLst>
          </p:cNvPr>
          <p:cNvSpPr/>
          <p:nvPr>
            <p:custDataLst>
              <p:tags r:id="rId32"/>
            </p:custDataLst>
          </p:nvPr>
        </p:nvSpPr>
        <p:spPr>
          <a:xfrm>
            <a:off x="164585" y="1044215"/>
            <a:ext cx="3870000" cy="1138606"/>
          </a:xfrm>
          <a:prstGeom prst="roundRect">
            <a:avLst>
              <a:gd name="adj" fmla="val 35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0000"/>
                </a:solidFill>
                <a:effectLst/>
                <a:uLnTx/>
                <a:uFillTx/>
                <a:latin typeface="Aptos"/>
                <a:ea typeface="+mn-ea"/>
                <a:cs typeface="+mn-cs"/>
              </a:rPr>
              <a:t>As part of the implementation of a hybrid work model and the Government of Canada Office Portfolio Reduction Plan (GC-OPRP), space must be used differently and more efficiently which includes moving to </a:t>
            </a:r>
            <a:r>
              <a:rPr kumimoji="0" lang="en-CA" sz="1200" b="1" i="0" u="none" strike="noStrike" kern="1200" cap="none" spc="0" normalizeH="0" baseline="0" noProof="0">
                <a:ln>
                  <a:noFill/>
                </a:ln>
                <a:solidFill>
                  <a:srgbClr val="000000"/>
                </a:solidFill>
                <a:effectLst/>
                <a:uLnTx/>
                <a:uFillTx/>
                <a:latin typeface="Aptos"/>
                <a:ea typeface="+mn-ea"/>
                <a:cs typeface="+mn-cs"/>
              </a:rPr>
              <a:t>unassigned seating for all</a:t>
            </a:r>
            <a:r>
              <a:rPr kumimoji="0" lang="en-CA" sz="1200" b="0" i="0" u="none" strike="noStrike" kern="1200" cap="none" spc="0" normalizeH="0" baseline="0" noProof="0">
                <a:ln>
                  <a:noFill/>
                </a:ln>
                <a:solidFill>
                  <a:srgbClr val="000000"/>
                </a:solidFill>
                <a:effectLst/>
                <a:uLnTx/>
                <a:uFillTx/>
                <a:latin typeface="Aptos"/>
                <a:ea typeface="+mn-ea"/>
                <a:cs typeface="+mn-cs"/>
              </a:rPr>
              <a:t>. </a:t>
            </a:r>
            <a:endParaRPr kumimoji="0" lang="en-CA" sz="1200" b="1" i="0" u="none" strike="noStrike" kern="1200" cap="none" spc="0" normalizeH="0" baseline="0" noProof="0">
              <a:ln>
                <a:noFill/>
              </a:ln>
              <a:solidFill>
                <a:srgbClr val="000000"/>
              </a:solidFill>
              <a:effectLst/>
              <a:uLnTx/>
              <a:uFillTx/>
              <a:latin typeface="Aptos"/>
              <a:ea typeface="+mn-ea"/>
              <a:cs typeface="+mn-cs"/>
            </a:endParaRPr>
          </a:p>
        </p:txBody>
      </p:sp>
      <p:sp>
        <p:nvSpPr>
          <p:cNvPr id="7" name="Text Placeholder 3">
            <a:extLst>
              <a:ext uri="{FF2B5EF4-FFF2-40B4-BE49-F238E27FC236}">
                <a16:creationId xmlns:a16="http://schemas.microsoft.com/office/drawing/2014/main" id="{16A4A3EE-0BCE-7FA0-3B1E-781C60F33B3C}"/>
              </a:ext>
            </a:extLst>
          </p:cNvPr>
          <p:cNvSpPr txBox="1">
            <a:spLocks/>
          </p:cNvSpPr>
          <p:nvPr>
            <p:custDataLst>
              <p:tags r:id="rId33"/>
            </p:custDataLst>
          </p:nvPr>
        </p:nvSpPr>
        <p:spPr>
          <a:xfrm>
            <a:off x="164585" y="712337"/>
            <a:ext cx="1549432" cy="288000"/>
          </a:xfrm>
          <a:prstGeom prst="flowChartAlternateProcess">
            <a:avLst/>
          </a:prstGeom>
          <a:solidFill>
            <a:schemeClr val="bg1">
              <a:lumMod val="65000"/>
            </a:schemeClr>
          </a:solidFill>
        </p:spPr>
        <p:txBody>
          <a:bodyPr vert="horz" lIns="91440" tIns="45720" rIns="91440" bIns="45720" rtlCol="0" anchor="t">
            <a:noAutofit/>
          </a:bodyPr>
          <a:lstStyle>
            <a:defPPr>
              <a:defRPr lang="fr-FR"/>
            </a:defPPr>
            <a:lvl1pPr marR="0" lvl="0" indent="0" fontAlgn="auto">
              <a:lnSpc>
                <a:spcPct val="100000"/>
              </a:lnSpc>
              <a:spcBef>
                <a:spcPts val="1000"/>
              </a:spcBef>
              <a:spcAft>
                <a:spcPts val="0"/>
              </a:spcAft>
              <a:buClrTx/>
              <a:buSzTx/>
              <a:buFont typeface="Arial" panose="020B0604020202020204" pitchFamily="34" charset="0"/>
              <a:buNone/>
              <a:tabLst/>
              <a:defRPr kumimoji="0" sz="1600" b="1" i="0" u="none" strike="noStrike" cap="none" spc="0" normalizeH="0" baseline="0">
                <a:ln>
                  <a:noFill/>
                </a:ln>
                <a:solidFill>
                  <a:srgbClr val="FFFFFF"/>
                </a:solidFill>
                <a:effectLst/>
                <a:uLnTx/>
                <a:uFillTx/>
                <a:latin typeface="Aptos" panose="020B0004020202020204" pitchFamily="34" charset="0"/>
                <a:cs typeface="Arial" panose="020B0604020202020204" pitchFamily="34" charset="0"/>
              </a:defRPr>
            </a:lvl1pPr>
            <a:lvl2pPr indent="0">
              <a:lnSpc>
                <a:spcPts val="2400"/>
              </a:lnSpc>
              <a:spcBef>
                <a:spcPts val="500"/>
              </a:spcBef>
              <a:buFont typeface="Arial" panose="020B0604020202020204" pitchFamily="34" charset="0"/>
              <a:buNone/>
              <a:defRPr sz="2000" b="1">
                <a:latin typeface="Arial" panose="020B0604020202020204" pitchFamily="34" charset="0"/>
                <a:cs typeface="Arial" panose="020B0604020202020204" pitchFamily="34" charset="0"/>
              </a:defRPr>
            </a:lvl2pPr>
            <a:lvl3pPr indent="0">
              <a:lnSpc>
                <a:spcPts val="2400"/>
              </a:lnSpc>
              <a:spcBef>
                <a:spcPts val="500"/>
              </a:spcBef>
              <a:buFont typeface="Arial" panose="020B0604020202020204" pitchFamily="34" charset="0"/>
              <a:buNone/>
              <a:defRPr b="1">
                <a:latin typeface="Arial" panose="020B0604020202020204" pitchFamily="34" charset="0"/>
                <a:cs typeface="Arial" panose="020B0604020202020204" pitchFamily="34" charset="0"/>
              </a:defRPr>
            </a:lvl3pPr>
            <a:lvl4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4pPr>
            <a:lvl5pPr indent="0">
              <a:lnSpc>
                <a:spcPts val="2400"/>
              </a:lnSpc>
              <a:spcBef>
                <a:spcPts val="500"/>
              </a:spcBef>
              <a:buFont typeface="Arial" panose="020B0604020202020204" pitchFamily="34" charset="0"/>
              <a:buNone/>
              <a:defRPr sz="1600" b="1">
                <a:latin typeface="Arial" panose="020B0604020202020204" pitchFamily="34" charset="0"/>
                <a:cs typeface="Arial" panose="020B060402020202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CA"/>
              <a:t>  </a:t>
            </a:r>
          </a:p>
        </p:txBody>
      </p:sp>
      <p:sp>
        <p:nvSpPr>
          <p:cNvPr id="47" name="Text Placeholder 3">
            <a:extLst>
              <a:ext uri="{FF2B5EF4-FFF2-40B4-BE49-F238E27FC236}">
                <a16:creationId xmlns:a16="http://schemas.microsoft.com/office/drawing/2014/main" id="{37D71AE6-2A9B-A49F-4C55-AD84D1848B37}"/>
              </a:ext>
            </a:extLst>
          </p:cNvPr>
          <p:cNvSpPr txBox="1">
            <a:spLocks/>
          </p:cNvSpPr>
          <p:nvPr>
            <p:custDataLst>
              <p:tags r:id="rId34"/>
            </p:custDataLst>
          </p:nvPr>
        </p:nvSpPr>
        <p:spPr>
          <a:xfrm>
            <a:off x="4156061" y="726803"/>
            <a:ext cx="1549432" cy="288000"/>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  </a:t>
            </a:r>
            <a:endPar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48" name="Text Placeholder 3">
            <a:extLst>
              <a:ext uri="{FF2B5EF4-FFF2-40B4-BE49-F238E27FC236}">
                <a16:creationId xmlns:a16="http://schemas.microsoft.com/office/drawing/2014/main" id="{BECD6076-0BD5-C3E5-3A47-F8DCDE05D72B}"/>
              </a:ext>
            </a:extLst>
          </p:cNvPr>
          <p:cNvSpPr txBox="1">
            <a:spLocks/>
          </p:cNvSpPr>
          <p:nvPr>
            <p:custDataLst>
              <p:tags r:id="rId35"/>
            </p:custDataLst>
          </p:nvPr>
        </p:nvSpPr>
        <p:spPr>
          <a:xfrm>
            <a:off x="8142638" y="741237"/>
            <a:ext cx="1549432" cy="288000"/>
          </a:xfrm>
          <a:prstGeom prst="flowChartAlternateProcess">
            <a:avLst/>
          </a:prstGeom>
          <a:solidFill>
            <a:schemeClr val="bg1">
              <a:lumMod val="65000"/>
            </a:schemeClr>
          </a:solidFill>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  </a:t>
            </a:r>
            <a:endParaRPr kumimoji="0" lang="en-CA" sz="1600" b="1" i="0" u="none" strike="noStrike" kern="1200" cap="none" spc="0" normalizeH="0" baseline="0" noProof="0">
              <a:ln>
                <a:noFill/>
              </a:ln>
              <a:solidFill>
                <a:srgbClr val="FFFFFF"/>
              </a:solidFill>
              <a:effectLst/>
              <a:uLnTx/>
              <a:uFillTx/>
              <a:latin typeface="Aptos" panose="020B00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81F95BFF-9323-CD89-19A5-0DF52590E8EA}"/>
              </a:ext>
            </a:extLst>
          </p:cNvPr>
          <p:cNvSpPr txBox="1"/>
          <p:nvPr>
            <p:custDataLst>
              <p:tags r:id="rId36"/>
            </p:custDataLst>
          </p:nvPr>
        </p:nvSpPr>
        <p:spPr>
          <a:xfrm>
            <a:off x="4517659" y="676305"/>
            <a:ext cx="933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WHAT</a:t>
            </a:r>
            <a:endParaRPr kumimoji="0" lang="fr-CA"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0FEB21D3-EB88-B6CA-7E61-5A848F314B9B}"/>
              </a:ext>
            </a:extLst>
          </p:cNvPr>
          <p:cNvSpPr txBox="1"/>
          <p:nvPr>
            <p:custDataLst>
              <p:tags r:id="rId37"/>
            </p:custDataLst>
          </p:nvPr>
        </p:nvSpPr>
        <p:spPr>
          <a:xfrm>
            <a:off x="519795" y="671671"/>
            <a:ext cx="933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WHY</a:t>
            </a:r>
            <a:endParaRPr kumimoji="0" lang="fr-CA"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D5AD801-34E3-E9D9-C6C7-B2A9793AD3B3}"/>
              </a:ext>
            </a:extLst>
          </p:cNvPr>
          <p:cNvSpPr txBox="1"/>
          <p:nvPr>
            <p:custDataLst>
              <p:tags r:id="rId38"/>
            </p:custDataLst>
          </p:nvPr>
        </p:nvSpPr>
        <p:spPr>
          <a:xfrm>
            <a:off x="8495834" y="689129"/>
            <a:ext cx="933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WHEN</a:t>
            </a:r>
            <a:endParaRPr kumimoji="0" lang="fr-CA"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30EEF459-8460-7B4A-61AC-A7A89B6C5BCA}"/>
              </a:ext>
            </a:extLst>
          </p:cNvPr>
          <p:cNvSpPr txBox="1"/>
          <p:nvPr>
            <p:custDataLst>
              <p:tags r:id="rId39"/>
            </p:custDataLst>
          </p:nvPr>
        </p:nvSpPr>
        <p:spPr>
          <a:xfrm>
            <a:off x="161097" y="2208639"/>
            <a:ext cx="933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ptos" panose="020B0004020202020204" pitchFamily="34" charset="0"/>
                <a:ea typeface="+mn-ea"/>
                <a:cs typeface="Arial"/>
              </a:rPr>
              <a:t>HOW</a:t>
            </a:r>
            <a:endParaRPr kumimoji="0" lang="fr-CA"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Picture 55">
            <a:hlinkClick r:id="rId49"/>
            <a:extLst>
              <a:ext uri="{FF2B5EF4-FFF2-40B4-BE49-F238E27FC236}">
                <a16:creationId xmlns:a16="http://schemas.microsoft.com/office/drawing/2014/main" id="{87EA65A3-783D-232C-83CC-E9A38D3ABD54}"/>
              </a:ext>
            </a:extLst>
          </p:cNvPr>
          <p:cNvPicPr>
            <a:picLocks noChangeAspect="1"/>
          </p:cNvPicPr>
          <p:nvPr>
            <p:custDataLst>
              <p:tags r:id="rId40"/>
            </p:custDataLst>
          </p:nvPr>
        </p:nvPicPr>
        <p:blipFill>
          <a:blip r:embed="rId60" cstate="screen">
            <a:extLst>
              <a:ext uri="{28A0092B-C50C-407E-A947-70E740481C1C}">
                <a14:useLocalDpi xmlns:a14="http://schemas.microsoft.com/office/drawing/2010/main"/>
              </a:ext>
            </a:extLst>
          </a:blip>
          <a:stretch>
            <a:fillRect/>
          </a:stretch>
        </p:blipFill>
        <p:spPr>
          <a:xfrm>
            <a:off x="10745254" y="5227445"/>
            <a:ext cx="1172989" cy="660970"/>
          </a:xfrm>
          <a:prstGeom prst="rect">
            <a:avLst/>
          </a:prstGeom>
          <a:ln>
            <a:noFill/>
          </a:ln>
          <a:effectLst>
            <a:outerShdw blurRad="190500" algn="tl" rotWithShape="0">
              <a:srgbClr val="000000">
                <a:alpha val="70000"/>
              </a:srgbClr>
            </a:outerShdw>
          </a:effectLst>
        </p:spPr>
      </p:pic>
      <p:pic>
        <p:nvPicPr>
          <p:cNvPr id="55" name="Picture 54">
            <a:hlinkClick r:id="rId45"/>
            <a:extLst>
              <a:ext uri="{FF2B5EF4-FFF2-40B4-BE49-F238E27FC236}">
                <a16:creationId xmlns:a16="http://schemas.microsoft.com/office/drawing/2014/main" id="{D6A7CACD-4E2E-A3DD-77F3-3D94CE5C252B}"/>
              </a:ext>
            </a:extLst>
          </p:cNvPr>
          <p:cNvPicPr>
            <a:picLocks noChangeAspect="1"/>
          </p:cNvPicPr>
          <p:nvPr>
            <p:custDataLst>
              <p:tags r:id="rId41"/>
            </p:custDataLst>
          </p:nvPr>
        </p:nvPicPr>
        <p:blipFill>
          <a:blip r:embed="rId61"/>
          <a:stretch>
            <a:fillRect/>
          </a:stretch>
        </p:blipFill>
        <p:spPr>
          <a:xfrm>
            <a:off x="10509179" y="4696047"/>
            <a:ext cx="1120583" cy="62886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F3AEB62-EE5C-C36A-5367-E9ECE62D0824}"/>
              </a:ext>
            </a:extLst>
          </p:cNvPr>
          <p:cNvPicPr>
            <a:picLocks noChangeAspect="1"/>
          </p:cNvPicPr>
          <p:nvPr>
            <p:custDataLst>
              <p:tags r:id="rId42"/>
            </p:custDataLst>
          </p:nvPr>
        </p:nvPicPr>
        <p:blipFill>
          <a:blip r:embed="rId62">
            <a:extLst>
              <a:ext uri="{28A0092B-C50C-407E-A947-70E740481C1C}">
                <a14:useLocalDpi xmlns:a14="http://schemas.microsoft.com/office/drawing/2010/main" val="0"/>
              </a:ext>
            </a:extLst>
          </a:blip>
          <a:stretch>
            <a:fillRect/>
          </a:stretch>
        </p:blipFill>
        <p:spPr>
          <a:xfrm>
            <a:off x="0" y="6040337"/>
            <a:ext cx="11570110" cy="173285"/>
          </a:xfrm>
          <a:prstGeom prst="rect">
            <a:avLst/>
          </a:prstGeom>
        </p:spPr>
      </p:pic>
    </p:spTree>
    <p:extLst>
      <p:ext uri="{BB962C8B-B14F-4D97-AF65-F5344CB8AC3E}">
        <p14:creationId xmlns:p14="http://schemas.microsoft.com/office/powerpoint/2010/main" val="2863901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59.xml><?xml version="1.0" encoding="utf-8"?>
<p:tagLst xmlns:a="http://schemas.openxmlformats.org/drawingml/2006/main" xmlns:r="http://schemas.openxmlformats.org/officeDocument/2006/relationships" xmlns:p="http://schemas.openxmlformats.org/presentationml/2006/main">
  <p:tag name="NUM" val="18"/>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9"/>
</p:tagLst>
</file>

<file path=ppt/tags/tag61.xml><?xml version="1.0" encoding="utf-8"?>
<p:tagLst xmlns:a="http://schemas.openxmlformats.org/drawingml/2006/main" xmlns:r="http://schemas.openxmlformats.org/officeDocument/2006/relationships" xmlns:p="http://schemas.openxmlformats.org/presentationml/2006/main">
  <p:tag name="NUM" val="20"/>
</p:tagLst>
</file>

<file path=ppt/tags/tag62.xml><?xml version="1.0" encoding="utf-8"?>
<p:tagLst xmlns:a="http://schemas.openxmlformats.org/drawingml/2006/main" xmlns:r="http://schemas.openxmlformats.org/officeDocument/2006/relationships" xmlns:p="http://schemas.openxmlformats.org/presentationml/2006/main">
  <p:tag name="NUM" val="21"/>
</p:tagLst>
</file>

<file path=ppt/tags/tag63.xml><?xml version="1.0" encoding="utf-8"?>
<p:tagLst xmlns:a="http://schemas.openxmlformats.org/drawingml/2006/main" xmlns:r="http://schemas.openxmlformats.org/officeDocument/2006/relationships" xmlns:p="http://schemas.openxmlformats.org/presentationml/2006/main">
  <p:tag name="NUM" val="22"/>
</p:tagLst>
</file>

<file path=ppt/tags/tag64.xml><?xml version="1.0" encoding="utf-8"?>
<p:tagLst xmlns:a="http://schemas.openxmlformats.org/drawingml/2006/main" xmlns:r="http://schemas.openxmlformats.org/officeDocument/2006/relationships" xmlns:p="http://schemas.openxmlformats.org/presentationml/2006/main">
  <p:tag name="NUM" val="23"/>
</p:tagLst>
</file>

<file path=ppt/tags/tag65.xml><?xml version="1.0" encoding="utf-8"?>
<p:tagLst xmlns:a="http://schemas.openxmlformats.org/drawingml/2006/main" xmlns:r="http://schemas.openxmlformats.org/officeDocument/2006/relationships" xmlns:p="http://schemas.openxmlformats.org/presentationml/2006/main">
  <p:tag name="NUM" val="24"/>
</p:tagLst>
</file>

<file path=ppt/tags/tag66.xml><?xml version="1.0" encoding="utf-8"?>
<p:tagLst xmlns:a="http://schemas.openxmlformats.org/drawingml/2006/main" xmlns:r="http://schemas.openxmlformats.org/officeDocument/2006/relationships" xmlns:p="http://schemas.openxmlformats.org/presentationml/2006/main">
  <p:tag name="NUM" val="25"/>
</p:tagLst>
</file>

<file path=ppt/tags/tag67.xml><?xml version="1.0" encoding="utf-8"?>
<p:tagLst xmlns:a="http://schemas.openxmlformats.org/drawingml/2006/main" xmlns:r="http://schemas.openxmlformats.org/officeDocument/2006/relationships" xmlns:p="http://schemas.openxmlformats.org/presentationml/2006/main">
  <p:tag name="NUM" val="26"/>
</p:tagLst>
</file>

<file path=ppt/tags/tag68.xml><?xml version="1.0" encoding="utf-8"?>
<p:tagLst xmlns:a="http://schemas.openxmlformats.org/drawingml/2006/main" xmlns:r="http://schemas.openxmlformats.org/officeDocument/2006/relationships" xmlns:p="http://schemas.openxmlformats.org/presentationml/2006/main">
  <p:tag name="NUM" val="27"/>
</p:tagLst>
</file>

<file path=ppt/tags/tag69.xml><?xml version="1.0" encoding="utf-8"?>
<p:tagLst xmlns:a="http://schemas.openxmlformats.org/drawingml/2006/main" xmlns:r="http://schemas.openxmlformats.org/officeDocument/2006/relationships" xmlns:p="http://schemas.openxmlformats.org/presentationml/2006/main">
  <p:tag name="NUM" val="28"/>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9"/>
</p:tagLst>
</file>

<file path=ppt/tags/tag71.xml><?xml version="1.0" encoding="utf-8"?>
<p:tagLst xmlns:a="http://schemas.openxmlformats.org/drawingml/2006/main" xmlns:r="http://schemas.openxmlformats.org/officeDocument/2006/relationships" xmlns:p="http://schemas.openxmlformats.org/presentationml/2006/main">
  <p:tag name="NUM" val="30"/>
</p:tagLst>
</file>

<file path=ppt/tags/tag72.xml><?xml version="1.0" encoding="utf-8"?>
<p:tagLst xmlns:a="http://schemas.openxmlformats.org/drawingml/2006/main" xmlns:r="http://schemas.openxmlformats.org/officeDocument/2006/relationships" xmlns:p="http://schemas.openxmlformats.org/presentationml/2006/main">
  <p:tag name="NUM" val="31"/>
</p:tagLst>
</file>

<file path=ppt/tags/tag73.xml><?xml version="1.0" encoding="utf-8"?>
<p:tagLst xmlns:a="http://schemas.openxmlformats.org/drawingml/2006/main" xmlns:r="http://schemas.openxmlformats.org/officeDocument/2006/relationships" xmlns:p="http://schemas.openxmlformats.org/presentationml/2006/main">
  <p:tag name="NUM" val="32"/>
</p:tagLst>
</file>

<file path=ppt/tags/tag74.xml><?xml version="1.0" encoding="utf-8"?>
<p:tagLst xmlns:a="http://schemas.openxmlformats.org/drawingml/2006/main" xmlns:r="http://schemas.openxmlformats.org/officeDocument/2006/relationships" xmlns:p="http://schemas.openxmlformats.org/presentationml/2006/main">
  <p:tag name="NUM" val="33"/>
</p:tagLst>
</file>

<file path=ppt/tags/tag75.xml><?xml version="1.0" encoding="utf-8"?>
<p:tagLst xmlns:a="http://schemas.openxmlformats.org/drawingml/2006/main" xmlns:r="http://schemas.openxmlformats.org/officeDocument/2006/relationships" xmlns:p="http://schemas.openxmlformats.org/presentationml/2006/main">
  <p:tag name="NUM" val="34"/>
</p:tagLst>
</file>

<file path=ppt/tags/tag76.xml><?xml version="1.0" encoding="utf-8"?>
<p:tagLst xmlns:a="http://schemas.openxmlformats.org/drawingml/2006/main" xmlns:r="http://schemas.openxmlformats.org/officeDocument/2006/relationships" xmlns:p="http://schemas.openxmlformats.org/presentationml/2006/main">
  <p:tag name="NUM" val="35"/>
</p:tagLst>
</file>

<file path=ppt/tags/tag77.xml><?xml version="1.0" encoding="utf-8"?>
<p:tagLst xmlns:a="http://schemas.openxmlformats.org/drawingml/2006/main" xmlns:r="http://schemas.openxmlformats.org/officeDocument/2006/relationships" xmlns:p="http://schemas.openxmlformats.org/presentationml/2006/main">
  <p:tag name="NUM" val="36"/>
</p:tagLst>
</file>

<file path=ppt/tags/tag78.xml><?xml version="1.0" encoding="utf-8"?>
<p:tagLst xmlns:a="http://schemas.openxmlformats.org/drawingml/2006/main" xmlns:r="http://schemas.openxmlformats.org/officeDocument/2006/relationships" xmlns:p="http://schemas.openxmlformats.org/presentationml/2006/main">
  <p:tag name="NUM" val="37"/>
</p:tagLst>
</file>

<file path=ppt/tags/tag79.xml><?xml version="1.0" encoding="utf-8"?>
<p:tagLst xmlns:a="http://schemas.openxmlformats.org/drawingml/2006/main" xmlns:r="http://schemas.openxmlformats.org/officeDocument/2006/relationships" xmlns:p="http://schemas.openxmlformats.org/presentationml/2006/main">
  <p:tag name="NUM" val="38"/>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39"/>
</p:tagLst>
</file>

<file path=ppt/tags/tag81.xml><?xml version="1.0" encoding="utf-8"?>
<p:tagLst xmlns:a="http://schemas.openxmlformats.org/drawingml/2006/main" xmlns:r="http://schemas.openxmlformats.org/officeDocument/2006/relationships" xmlns:p="http://schemas.openxmlformats.org/presentationml/2006/main">
  <p:tag name="NUM" val="40"/>
</p:tagLst>
</file>

<file path=ppt/tags/tag82.xml><?xml version="1.0" encoding="utf-8"?>
<p:tagLst xmlns:a="http://schemas.openxmlformats.org/drawingml/2006/main" xmlns:r="http://schemas.openxmlformats.org/officeDocument/2006/relationships" xmlns:p="http://schemas.openxmlformats.org/presentationml/2006/main">
  <p:tag name="NUM" val="41"/>
</p:tagLst>
</file>

<file path=ppt/tags/tag83.xml><?xml version="1.0" encoding="utf-8"?>
<p:tagLst xmlns:a="http://schemas.openxmlformats.org/drawingml/2006/main" xmlns:r="http://schemas.openxmlformats.org/officeDocument/2006/relationships" xmlns:p="http://schemas.openxmlformats.org/presentationml/2006/main">
  <p:tag name="NUM" val="4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Custom Design">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7" ma:contentTypeDescription="Create a new document." ma:contentTypeScope="" ma:versionID="f4b84c55a4b3560009fe7772bfce1120">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5eb3a3b56fd8ddaa4ee4d3cda9d33252"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DF5411-30F2-4589-B7EE-338306A773CE}">
  <ds:schemaRefs>
    <ds:schemaRef ds:uri="caeee0c2-a6fe-41a5-8764-9a82c84a3982"/>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43949aa-1718-4751-939d-0516039f5b87"/>
    <ds:schemaRef ds:uri="http://www.w3.org/XML/1998/namespace"/>
  </ds:schemaRefs>
</ds:datastoreItem>
</file>

<file path=customXml/itemProps2.xml><?xml version="1.0" encoding="utf-8"?>
<ds:datastoreItem xmlns:ds="http://schemas.openxmlformats.org/officeDocument/2006/customXml" ds:itemID="{CC1D04FF-35CC-43B5-A2B3-2919180BF62F}">
  <ds:schemaRefs>
    <ds:schemaRef ds:uri="http://schemas.microsoft.com/sharepoint/v3/contenttype/forms"/>
  </ds:schemaRefs>
</ds:datastoreItem>
</file>

<file path=customXml/itemProps3.xml><?xml version="1.0" encoding="utf-8"?>
<ds:datastoreItem xmlns:ds="http://schemas.openxmlformats.org/officeDocument/2006/customXml" ds:itemID="{50CEE99A-4DC0-4E48-AD93-753BFBF29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949aa-1718-4751-939d-0516039f5b87"/>
    <ds:schemaRef ds:uri="caeee0c2-a6fe-41a5-8764-9a82c84a3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666</Words>
  <Application>Microsoft Office PowerPoint</Application>
  <PresentationFormat>Grand écran</PresentationFormat>
  <Paragraphs>118</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Aptos</vt:lpstr>
      <vt:lpstr>Arial</vt:lpstr>
      <vt:lpstr>Arial,Sans-Serif</vt:lpstr>
      <vt:lpstr>Avenir Next LT Pro</vt:lpstr>
      <vt:lpstr>Calibri</vt:lpstr>
      <vt:lpstr>Custom Design</vt:lpstr>
      <vt:lpstr>Présentation PowerPoint</vt:lpstr>
      <vt:lpstr>Présentation PowerPoint</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Caya, Marie-Pierre (SPAC/PSPC) (elle-la / she-her)</dc:creator>
  <cp:keywords>, docId:F592CCDC0B610D147ADAC33F378C02FF</cp:keywords>
  <cp:lastModifiedBy>Jacob, Karen (SPAC/PSPC) (elle-la / she-her)</cp:lastModifiedBy>
  <cp:revision>19</cp:revision>
  <dcterms:created xsi:type="dcterms:W3CDTF">2024-04-25T14:52:56Z</dcterms:created>
  <dcterms:modified xsi:type="dcterms:W3CDTF">2024-12-23T14:55:22Z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2024-04-25T15:02:05Z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27080053-b756-4ece-8715-e4a7a20e0c48</vt:lpwstr>
  </property>
  <property fmtid="{D5CDD505-2E9C-101B-9397-08002B2CF9AE}" pid="8" name="MSIP_Label_834ed4f5-eae4-40c7-82be-b1cdf720a1b9_ContentBits">
    <vt:lpwstr>0</vt:lpwstr>
  </property>
  <property fmtid="{D5CDD505-2E9C-101B-9397-08002B2CF9AE}" pid="9" name="_AdHocReviewCycleID">
    <vt:i4>587150781</vt:i4>
  </property>
  <property fmtid="{D5CDD505-2E9C-101B-9397-08002B2CF9AE}" pid="10" name="_NewReviewCycle">
    <vt:lpwstr/>
  </property>
  <property fmtid="{D5CDD505-2E9C-101B-9397-08002B2CF9AE}" pid="11" name="_EmailSubject">
    <vt:lpwstr>Traduction 5 steps</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ContentTypeId">
    <vt:lpwstr>0x010100BE54892B55CAAB449B583BD1176524FB</vt:lpwstr>
  </property>
</Properties>
</file>