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0" r:id="rId3"/>
    <p:sldId id="299" r:id="rId4"/>
    <p:sldId id="283" r:id="rId5"/>
    <p:sldId id="284" r:id="rId6"/>
    <p:sldId id="285" r:id="rId7"/>
    <p:sldId id="286" r:id="rId8"/>
    <p:sldId id="288" r:id="rId9"/>
    <p:sldId id="287"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E6814F-44DB-F820-5DA3-70E1789C7573}" name="Sylvie Laliberté" initials="SL" userId="S::sylvie.laliberte@Cfp-psc.gc.ca::a39159bf-d0a4-44c4-8ea3-e9609b729c2d" providerId="AD"/>
  <p188:author id="{9A7C0E62-2049-DF29-A9D4-845FFFC57391}" name="Deggen God" initials="DG" userId="S::deggen.god@Cfp-psc.gc.ca::8bdbc2b7-5d85-4a37-b9ee-6abec2c2dc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78" autoAdjust="0"/>
    <p:restoredTop sz="96357" autoAdjust="0"/>
  </p:normalViewPr>
  <p:slideViewPr>
    <p:cSldViewPr snapToGrid="0">
      <p:cViewPr varScale="1">
        <p:scale>
          <a:sx n="103" d="100"/>
          <a:sy n="103" d="100"/>
        </p:scale>
        <p:origin x="114" y="204"/>
      </p:cViewPr>
      <p:guideLst/>
    </p:cSldViewPr>
  </p:slideViewPr>
  <p:outlineViewPr>
    <p:cViewPr>
      <p:scale>
        <a:sx n="33" d="100"/>
        <a:sy n="33" d="100"/>
      </p:scale>
      <p:origin x="0" y="-430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FB86AC-61EF-46EA-98FD-DA3D7D22E3F6}" type="datetimeFigureOut">
              <a:rPr lang="en-CA" smtClean="0"/>
              <a:t>2025-06-04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7AB33-2C3D-4A59-AF62-574391AD669B}" type="slidenum">
              <a:rPr lang="en-CA" smtClean="0"/>
              <a:t>‹#›</a:t>
            </a:fld>
            <a:endParaRPr lang="en-CA"/>
          </a:p>
        </p:txBody>
      </p:sp>
    </p:spTree>
    <p:extLst>
      <p:ext uri="{BB962C8B-B14F-4D97-AF65-F5344CB8AC3E}">
        <p14:creationId xmlns:p14="http://schemas.microsoft.com/office/powerpoint/2010/main" val="1737324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1</a:t>
            </a:fld>
            <a:endParaRPr lang="en-CA" dirty="0"/>
          </a:p>
        </p:txBody>
      </p:sp>
    </p:spTree>
    <p:extLst>
      <p:ext uri="{BB962C8B-B14F-4D97-AF65-F5344CB8AC3E}">
        <p14:creationId xmlns:p14="http://schemas.microsoft.com/office/powerpoint/2010/main" val="1494426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CA" dirty="0"/>
          </a:p>
        </p:txBody>
      </p:sp>
      <p:sp>
        <p:nvSpPr>
          <p:cNvPr id="4" name="Espace réservé du numéro de diapositive 3"/>
          <p:cNvSpPr>
            <a:spLocks noGrp="1"/>
          </p:cNvSpPr>
          <p:nvPr>
            <p:ph type="sldNum" sz="quarter" idx="5"/>
          </p:nvPr>
        </p:nvSpPr>
        <p:spPr/>
        <p:txBody>
          <a:bodyPr/>
          <a:lstStyle/>
          <a:p>
            <a:fld id="{26527A51-F9FD-4D9E-B420-126C00800768}" type="slidenum">
              <a:rPr lang="en-CA" smtClean="0"/>
              <a:t>10</a:t>
            </a:fld>
            <a:endParaRPr lang="en-CA"/>
          </a:p>
        </p:txBody>
      </p:sp>
    </p:spTree>
    <p:extLst>
      <p:ext uri="{BB962C8B-B14F-4D97-AF65-F5344CB8AC3E}">
        <p14:creationId xmlns:p14="http://schemas.microsoft.com/office/powerpoint/2010/main" val="2443582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2</a:t>
            </a:fld>
            <a:endParaRPr lang="en-CA" dirty="0"/>
          </a:p>
        </p:txBody>
      </p:sp>
    </p:spTree>
    <p:extLst>
      <p:ext uri="{BB962C8B-B14F-4D97-AF65-F5344CB8AC3E}">
        <p14:creationId xmlns:p14="http://schemas.microsoft.com/office/powerpoint/2010/main" val="115409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3</a:t>
            </a:fld>
            <a:endParaRPr lang="en-CA" dirty="0"/>
          </a:p>
        </p:txBody>
      </p:sp>
    </p:spTree>
    <p:extLst>
      <p:ext uri="{BB962C8B-B14F-4D97-AF65-F5344CB8AC3E}">
        <p14:creationId xmlns:p14="http://schemas.microsoft.com/office/powerpoint/2010/main" val="2050077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4</a:t>
            </a:fld>
            <a:endParaRPr lang="en-CA" dirty="0"/>
          </a:p>
        </p:txBody>
      </p:sp>
    </p:spTree>
    <p:extLst>
      <p:ext uri="{BB962C8B-B14F-4D97-AF65-F5344CB8AC3E}">
        <p14:creationId xmlns:p14="http://schemas.microsoft.com/office/powerpoint/2010/main" val="458535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5</a:t>
            </a:fld>
            <a:endParaRPr lang="en-CA" dirty="0"/>
          </a:p>
        </p:txBody>
      </p:sp>
    </p:spTree>
    <p:extLst>
      <p:ext uri="{BB962C8B-B14F-4D97-AF65-F5344CB8AC3E}">
        <p14:creationId xmlns:p14="http://schemas.microsoft.com/office/powerpoint/2010/main" val="3794374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6</a:t>
            </a:fld>
            <a:endParaRPr lang="en-CA" dirty="0"/>
          </a:p>
        </p:txBody>
      </p:sp>
    </p:spTree>
    <p:extLst>
      <p:ext uri="{BB962C8B-B14F-4D97-AF65-F5344CB8AC3E}">
        <p14:creationId xmlns:p14="http://schemas.microsoft.com/office/powerpoint/2010/main" val="3324360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7</a:t>
            </a:fld>
            <a:endParaRPr lang="en-CA" dirty="0"/>
          </a:p>
        </p:txBody>
      </p:sp>
    </p:spTree>
    <p:extLst>
      <p:ext uri="{BB962C8B-B14F-4D97-AF65-F5344CB8AC3E}">
        <p14:creationId xmlns:p14="http://schemas.microsoft.com/office/powerpoint/2010/main" val="4169666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E1BB-E20D-909A-42CD-B9498A6650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113953-720D-48F8-5BB7-A3208E1841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A95DB4-C619-3C69-0025-A6C53E34D0C6}"/>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C2DEE16D-4CF0-B02F-676F-ADBAF15161B4}"/>
              </a:ext>
            </a:extLst>
          </p:cNvPr>
          <p:cNvSpPr>
            <a:spLocks noGrp="1"/>
          </p:cNvSpPr>
          <p:nvPr>
            <p:ph type="sldNum" sz="quarter" idx="5"/>
          </p:nvPr>
        </p:nvSpPr>
        <p:spPr/>
        <p:txBody>
          <a:bodyPr/>
          <a:lstStyle/>
          <a:p>
            <a:fld id="{E027AB33-2C3D-4A59-AF62-574391AD669B}" type="slidenum">
              <a:rPr lang="en-CA" smtClean="0"/>
              <a:t>8</a:t>
            </a:fld>
            <a:endParaRPr lang="en-CA" dirty="0"/>
          </a:p>
        </p:txBody>
      </p:sp>
    </p:spTree>
    <p:extLst>
      <p:ext uri="{BB962C8B-B14F-4D97-AF65-F5344CB8AC3E}">
        <p14:creationId xmlns:p14="http://schemas.microsoft.com/office/powerpoint/2010/main" val="2396956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027AB33-2C3D-4A59-AF62-574391AD669B}" type="slidenum">
              <a:rPr lang="en-CA" smtClean="0"/>
              <a:t>9</a:t>
            </a:fld>
            <a:endParaRPr lang="en-CA" dirty="0"/>
          </a:p>
        </p:txBody>
      </p:sp>
    </p:spTree>
    <p:extLst>
      <p:ext uri="{BB962C8B-B14F-4D97-AF65-F5344CB8AC3E}">
        <p14:creationId xmlns:p14="http://schemas.microsoft.com/office/powerpoint/2010/main" val="15630104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ge couverture - FR">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français de la Commission de la fonction publique du Canada à gauche et le mot-symbole Canada à droite / Banner with the Public Service Commission of Canada's Frenc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6654"/>
            <a:ext cx="10899083" cy="360097"/>
          </a:xfrm>
          <a:prstGeom prst="rect">
            <a:avLst/>
          </a:prstGeom>
        </p:spPr>
      </p:pic>
    </p:spTree>
    <p:extLst>
      <p:ext uri="{BB962C8B-B14F-4D97-AF65-F5344CB8AC3E}">
        <p14:creationId xmlns:p14="http://schemas.microsoft.com/office/powerpoint/2010/main" val="2974647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2025-06-04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59962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199041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24487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Page-EN">
    <p:spTree>
      <p:nvGrpSpPr>
        <p:cNvPr id="1" name=""/>
        <p:cNvGrpSpPr/>
        <p:nvPr/>
      </p:nvGrpSpPr>
      <p:grpSpPr>
        <a:xfrm>
          <a:off x="0" y="0"/>
          <a:ext cx="0" cy="0"/>
          <a:chOff x="0" y="0"/>
          <a:chExt cx="0" cy="0"/>
        </a:xfrm>
      </p:grpSpPr>
      <p:sp>
        <p:nvSpPr>
          <p:cNvPr id="2" name="Title 1"/>
          <p:cNvSpPr>
            <a:spLocks noGrp="1"/>
          </p:cNvSpPr>
          <p:nvPr>
            <p:ph type="ctrTitle"/>
          </p:nvPr>
        </p:nvSpPr>
        <p:spPr>
          <a:xfrm>
            <a:off x="1247775" y="1122363"/>
            <a:ext cx="10297766" cy="2387600"/>
          </a:xfrm>
        </p:spPr>
        <p:txBody>
          <a:bodyPr anchor="t"/>
          <a:lstStyle>
            <a:lvl1pPr algn="l">
              <a:defRPr sz="6000"/>
            </a:lvl1pPr>
          </a:lstStyle>
          <a:p>
            <a:r>
              <a:rPr lang="en-US"/>
              <a:t>Click to edit Master title style</a:t>
            </a:r>
            <a:endParaRPr lang="en-CA"/>
          </a:p>
        </p:txBody>
      </p:sp>
      <p:sp>
        <p:nvSpPr>
          <p:cNvPr id="3" name="Subtitle 2"/>
          <p:cNvSpPr>
            <a:spLocks noGrp="1"/>
          </p:cNvSpPr>
          <p:nvPr>
            <p:ph type="subTitle" idx="1"/>
          </p:nvPr>
        </p:nvSpPr>
        <p:spPr>
          <a:xfrm>
            <a:off x="1247775" y="3582988"/>
            <a:ext cx="6362700" cy="13890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018817"/>
            <a:ext cx="12200592" cy="2848708"/>
          </a:xfrm>
          <a:prstGeom prst="rect">
            <a:avLst/>
          </a:prstGeom>
        </p:spPr>
      </p:pic>
      <p:pic>
        <p:nvPicPr>
          <p:cNvPr id="8" name="Picture 7" descr="Bannière avec la signature en anglais de la Commission de la fonction publique du Canada à gauche et le mot-symbole Canada à droite / Banner with the Public Service Commission of Canada's English signature on the left and the Canada wordmark on the right "/>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46458" y="377509"/>
            <a:ext cx="10899083" cy="358387"/>
          </a:xfrm>
          <a:prstGeom prst="rect">
            <a:avLst/>
          </a:prstGeom>
        </p:spPr>
      </p:pic>
    </p:spTree>
    <p:extLst>
      <p:ext uri="{BB962C8B-B14F-4D97-AF65-F5344CB8AC3E}">
        <p14:creationId xmlns:p14="http://schemas.microsoft.com/office/powerpoint/2010/main" val="221285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lvl1pPr marL="0" indent="0">
              <a:lnSpc>
                <a:spcPct val="100000"/>
              </a:lnSpc>
              <a:buNone/>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D140B101-5F2A-4A1B-B125-8F7A618A4CD7}" type="datetimeFigureOut">
              <a:rPr lang="en-CA" smtClean="0"/>
              <a:t>2025-06-04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59704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671513"/>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35512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B101-5F2A-4A1B-B125-8F7A618A4CD7}" type="datetimeFigureOut">
              <a:rPr lang="en-CA" smtClean="0"/>
              <a:t>2025-06-04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573481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106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D140B101-5F2A-4A1B-B125-8F7A618A4CD7}" type="datetimeFigureOut">
              <a:rPr lang="en-CA" smtClean="0"/>
              <a:t>2025-06-04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10782300" y="6418263"/>
            <a:ext cx="1219200" cy="365125"/>
          </a:xfrm>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286506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27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D140B101-5F2A-4A1B-B125-8F7A618A4CD7}" type="datetimeFigureOut">
              <a:rPr lang="en-CA" smtClean="0"/>
              <a:t>2025-06-04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33862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D140B101-5F2A-4A1B-B125-8F7A618A4CD7}" type="datetimeFigureOut">
              <a:rPr lang="en-CA" smtClean="0"/>
              <a:t>2025-06-04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077783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0B101-5F2A-4A1B-B125-8F7A618A4CD7}" type="datetimeFigureOut">
              <a:rPr lang="en-CA" smtClean="0"/>
              <a:t>2025-06-04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180094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40B101-5F2A-4A1B-B125-8F7A618A4CD7}" type="datetimeFigureOut">
              <a:rPr lang="en-CA" smtClean="0"/>
              <a:t>2025-06-04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9E7B19F-562E-4687-915F-44F4066EA527}" type="slidenum">
              <a:rPr lang="en-CA" smtClean="0"/>
              <a:t>‹#›</a:t>
            </a:fld>
            <a:endParaRPr lang="en-CA"/>
          </a:p>
        </p:txBody>
      </p:sp>
    </p:spTree>
    <p:extLst>
      <p:ext uri="{BB962C8B-B14F-4D97-AF65-F5344CB8AC3E}">
        <p14:creationId xmlns:p14="http://schemas.microsoft.com/office/powerpoint/2010/main" val="366650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1068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59324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B101-5F2A-4A1B-B125-8F7A618A4CD7}" type="datetimeFigureOut">
              <a:rPr lang="en-CA" smtClean="0"/>
              <a:t>2025-06-04</a:t>
            </a:fld>
            <a:endParaRPr lang="en-CA"/>
          </a:p>
        </p:txBody>
      </p:sp>
      <p:sp>
        <p:nvSpPr>
          <p:cNvPr id="5" name="Footer Placeholder 4"/>
          <p:cNvSpPr>
            <a:spLocks noGrp="1"/>
          </p:cNvSpPr>
          <p:nvPr>
            <p:ph type="ftr" sz="quarter" idx="3"/>
          </p:nvPr>
        </p:nvSpPr>
        <p:spPr>
          <a:xfrm>
            <a:off x="4038600" y="59324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778" y="6025960"/>
            <a:ext cx="12194778" cy="832040"/>
          </a:xfrm>
          <a:prstGeom prst="rect">
            <a:avLst/>
          </a:prstGeom>
        </p:spPr>
      </p:pic>
      <p:sp>
        <p:nvSpPr>
          <p:cNvPr id="6" name="Slide Number Placeholder 5"/>
          <p:cNvSpPr>
            <a:spLocks noGrp="1"/>
          </p:cNvSpPr>
          <p:nvPr>
            <p:ph type="sldNum" sz="quarter" idx="4"/>
          </p:nvPr>
        </p:nvSpPr>
        <p:spPr>
          <a:xfrm>
            <a:off x="10801350" y="6418263"/>
            <a:ext cx="12001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7B19F-562E-4687-915F-44F4066EA527}" type="slidenum">
              <a:rPr lang="en-CA" smtClean="0"/>
              <a:t>‹#›</a:t>
            </a:fld>
            <a:endParaRPr lang="en-CA"/>
          </a:p>
        </p:txBody>
      </p:sp>
      <p:sp>
        <p:nvSpPr>
          <p:cNvPr id="9" name="TextBox 8">
            <a:extLst>
              <a:ext uri="{FF2B5EF4-FFF2-40B4-BE49-F238E27FC236}">
                <a16:creationId xmlns:a16="http://schemas.microsoft.com/office/drawing/2014/main" id="{0F2B2238-DE45-1268-12ED-C84452177E38}"/>
              </a:ext>
            </a:extLst>
          </p:cNvPr>
          <p:cNvSpPr txBox="1"/>
          <p:nvPr userDrawn="1">
            <p:extLst>
              <p:ext uri="{1162E1C5-73C7-4A58-AE30-91384D911F3F}">
                <p184:classification xmlns:p184="http://schemas.microsoft.com/office/powerpoint/2018/4/main" val="hdr"/>
              </p:ext>
            </p:extLst>
          </p:nvPr>
        </p:nvSpPr>
        <p:spPr>
          <a:xfrm>
            <a:off x="10188575" y="63500"/>
            <a:ext cx="1974850" cy="182880"/>
          </a:xfrm>
          <a:prstGeom prst="rect">
            <a:avLst/>
          </a:prstGeom>
        </p:spPr>
        <p:txBody>
          <a:bodyPr horzOverflow="overflow" lIns="0" tIns="0" rIns="0" bIns="0">
            <a:spAutoFit/>
          </a:bodyPr>
          <a:lstStyle/>
          <a:p>
            <a:pPr algn="l"/>
            <a:r>
              <a:rPr lang="en-CA" sz="1200">
                <a:solidFill>
                  <a:srgbClr val="000000">
                    <a:alpha val="50000"/>
                  </a:srgbClr>
                </a:solidFill>
                <a:latin typeface="Calibri" panose="020F0502020204030204" pitchFamily="34" charset="0"/>
                <a:cs typeface="Calibri" panose="020F0502020204030204" pitchFamily="34" charset="0"/>
              </a:rPr>
              <a:t>NON CLASSIFIÉ / UNCLASSIFIED</a:t>
            </a:r>
          </a:p>
        </p:txBody>
      </p:sp>
    </p:spTree>
    <p:extLst>
      <p:ext uri="{BB962C8B-B14F-4D97-AF65-F5344CB8AC3E}">
        <p14:creationId xmlns:p14="http://schemas.microsoft.com/office/powerpoint/2010/main" val="846385033"/>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cid:image001.jpg@01DBC106.1577D120" TargetMode="Externa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s://www.canada.ca/en/shared-services/corporate/aaact-program/how-aaact-help-you.html"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hyperlink" Target="https://linktr.ee/infinityinfinit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canada.ca/en/public-service-commission/services/appointment-framework/student-bridging.html"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3" Type="http://schemas.openxmlformats.org/officeDocument/2006/relationships/hyperlink" Target="mailto:cfp.psh-prog-pwd.psc@cfp-psc.gc.ca"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8C71393-32E8-41B2-841C-F4B475721282}"/>
              </a:ext>
            </a:extLst>
          </p:cNvPr>
          <p:cNvSpPr>
            <a:spLocks noGrp="1"/>
          </p:cNvSpPr>
          <p:nvPr>
            <p:ph type="ctrTitle"/>
          </p:nvPr>
        </p:nvSpPr>
        <p:spPr>
          <a:xfrm>
            <a:off x="206478" y="1102281"/>
            <a:ext cx="11779044" cy="2887084"/>
          </a:xfrm>
        </p:spPr>
        <p:txBody>
          <a:bodyPr>
            <a:normAutofit/>
          </a:bodyPr>
          <a:lstStyle/>
          <a:p>
            <a:br>
              <a:rPr lang="en-CA" sz="4900" dirty="0">
                <a:latin typeface="Segoe UI Semibold" panose="020B0702040204020203" pitchFamily="34" charset="0"/>
                <a:cs typeface="Segoe UI Semibold" panose="020B0702040204020203" pitchFamily="34" charset="0"/>
              </a:rPr>
            </a:br>
            <a:r>
              <a:rPr lang="en-CA" sz="4400" dirty="0">
                <a:solidFill>
                  <a:schemeClr val="accent3"/>
                </a:solidFill>
                <a:latin typeface="Segoe UI Semibold" panose="020B0702040204020203" pitchFamily="34" charset="0"/>
                <a:cs typeface="Segoe UI Semibold" panose="020B0702040204020203" pitchFamily="34" charset="0"/>
              </a:rPr>
              <a:t>EOSD Welcome Event 2025</a:t>
            </a:r>
            <a:br>
              <a:rPr lang="en-CA" sz="4400" dirty="0">
                <a:solidFill>
                  <a:schemeClr val="accent3"/>
                </a:solidFill>
                <a:latin typeface="Segoe UI Semibold" panose="020B0702040204020203" pitchFamily="34" charset="0"/>
                <a:cs typeface="Segoe UI Semibold" panose="020B0702040204020203" pitchFamily="34" charset="0"/>
              </a:rPr>
            </a:br>
            <a:br>
              <a:rPr lang="en-CA" sz="3000" dirty="0">
                <a:latin typeface="Segoe UI Semibold" panose="020B0702040204020203" pitchFamily="34" charset="0"/>
                <a:cs typeface="Segoe UI Semibold" panose="020B0702040204020203" pitchFamily="34" charset="0"/>
              </a:rPr>
            </a:br>
            <a:r>
              <a:rPr lang="en-CA" sz="3200" dirty="0">
                <a:solidFill>
                  <a:schemeClr val="accent3"/>
                </a:solidFill>
                <a:latin typeface="Segoe UI Semibold" panose="020B0702040204020203" pitchFamily="34" charset="0"/>
                <a:cs typeface="Segoe UI Semibold" panose="020B0702040204020203" pitchFamily="34" charset="0"/>
              </a:rPr>
              <a:t>Employment Opportunity for Students with Disabilities (EOSD)</a:t>
            </a:r>
            <a:endParaRPr lang="fr-CA" sz="3000" dirty="0">
              <a:solidFill>
                <a:schemeClr val="accent3"/>
              </a:solidFill>
              <a:latin typeface="Segoe UI Semibold" panose="020B0702040204020203" pitchFamily="34" charset="0"/>
              <a:cs typeface="Segoe UI Semibold" panose="020B0702040204020203" pitchFamily="34" charset="0"/>
            </a:endParaRPr>
          </a:p>
        </p:txBody>
      </p:sp>
      <p:sp>
        <p:nvSpPr>
          <p:cNvPr id="9" name="Subtitle 8">
            <a:extLst>
              <a:ext uri="{FF2B5EF4-FFF2-40B4-BE49-F238E27FC236}">
                <a16:creationId xmlns:a16="http://schemas.microsoft.com/office/drawing/2014/main" id="{325CD1E0-E51A-47C7-AA21-4635048A1273}"/>
              </a:ext>
            </a:extLst>
          </p:cNvPr>
          <p:cNvSpPr>
            <a:spLocks noGrp="1"/>
          </p:cNvSpPr>
          <p:nvPr>
            <p:ph type="subTitle" idx="1"/>
          </p:nvPr>
        </p:nvSpPr>
        <p:spPr>
          <a:xfrm>
            <a:off x="8307003" y="6341568"/>
            <a:ext cx="3720297" cy="516432"/>
          </a:xfrm>
        </p:spPr>
        <p:txBody>
          <a:bodyPr>
            <a:normAutofit/>
          </a:bodyPr>
          <a:lstStyle/>
          <a:p>
            <a:pPr algn="r"/>
            <a:r>
              <a:rPr lang="fr-CA" sz="2200" dirty="0">
                <a:solidFill>
                  <a:schemeClr val="accent3"/>
                </a:solidFill>
                <a:latin typeface="Segoe UI Semibold" panose="020B0702040204020203" pitchFamily="34" charset="0"/>
                <a:cs typeface="Segoe UI Semibold" panose="020B0702040204020203" pitchFamily="34" charset="0"/>
              </a:rPr>
              <a:t>June 9, 2025</a:t>
            </a:r>
          </a:p>
        </p:txBody>
      </p:sp>
    </p:spTree>
    <p:extLst>
      <p:ext uri="{BB962C8B-B14F-4D97-AF65-F5344CB8AC3E}">
        <p14:creationId xmlns:p14="http://schemas.microsoft.com/office/powerpoint/2010/main" val="2811539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636FBBE7-B23F-41DA-8741-13389066DA17}"/>
              </a:ext>
            </a:extLst>
          </p:cNvPr>
          <p:cNvSpPr>
            <a:spLocks noGrp="1"/>
          </p:cNvSpPr>
          <p:nvPr>
            <p:ph type="ctrTitle"/>
          </p:nvPr>
        </p:nvSpPr>
        <p:spPr>
          <a:xfrm>
            <a:off x="947117" y="1041400"/>
            <a:ext cx="10297766" cy="2387600"/>
          </a:xfrm>
        </p:spPr>
        <p:txBody>
          <a:bodyPr vert="horz" lIns="91440" tIns="45720" rIns="91440" bIns="45720" rtlCol="0" anchor="t">
            <a:normAutofit fontScale="90000"/>
          </a:bodyPr>
          <a:lstStyle/>
          <a:p>
            <a:pPr marL="0" indent="0" algn="ctr">
              <a:buNone/>
            </a:pPr>
            <a:r>
              <a:rPr lang="en-US" sz="4400" dirty="0"/>
              <a:t>Thank you  / Merci / </a:t>
            </a:r>
            <a:r>
              <a:rPr lang="en-US" sz="4400" dirty="0" err="1"/>
              <a:t>Ekosani</a:t>
            </a:r>
            <a:r>
              <a:rPr lang="en-US" sz="4400" dirty="0"/>
              <a:t> / Miigwech / Meegwetch / </a:t>
            </a:r>
            <a:r>
              <a:rPr lang="en-US" sz="4400" dirty="0" err="1"/>
              <a:t>Niá:wen</a:t>
            </a:r>
            <a:r>
              <a:rPr lang="en-US" sz="4400" dirty="0"/>
              <a:t> / </a:t>
            </a:r>
            <a:r>
              <a:rPr lang="en-US" sz="4400" dirty="0" err="1"/>
              <a:t>Mahseecho</a:t>
            </a:r>
            <a:r>
              <a:rPr lang="en-US" sz="4400" dirty="0"/>
              <a:t> / </a:t>
            </a:r>
            <a:r>
              <a:rPr lang="en-US" sz="4400" dirty="0" err="1"/>
              <a:t>Mutna</a:t>
            </a:r>
            <a:r>
              <a:rPr lang="en-US" sz="4400" dirty="0"/>
              <a:t> / </a:t>
            </a:r>
            <a:r>
              <a:rPr lang="en-US" sz="4400" dirty="0" err="1"/>
              <a:t>Wopida</a:t>
            </a:r>
            <a:r>
              <a:rPr lang="en-US" sz="4400" dirty="0"/>
              <a:t> / </a:t>
            </a:r>
            <a:r>
              <a:rPr lang="en-US" sz="4400" dirty="0" err="1"/>
              <a:t>Hei</a:t>
            </a:r>
            <a:r>
              <a:rPr lang="en-US" sz="4400" dirty="0"/>
              <a:t> </a:t>
            </a:r>
            <a:r>
              <a:rPr lang="en-US" sz="4400" dirty="0" err="1"/>
              <a:t>Hei</a:t>
            </a:r>
            <a:r>
              <a:rPr lang="en-US" sz="4400" dirty="0"/>
              <a:t> / Marci Cho /  </a:t>
            </a:r>
            <a:r>
              <a:rPr lang="en-US" sz="4400" dirty="0" err="1"/>
              <a:t>ᖁᐊᓇᖅᑯᑎᑦ</a:t>
            </a:r>
            <a:r>
              <a:rPr lang="en-US" sz="4400" dirty="0"/>
              <a:t> / </a:t>
            </a:r>
            <a:r>
              <a:rPr lang="en-US" sz="4400" dirty="0" err="1"/>
              <a:t>Quanaqqutit</a:t>
            </a:r>
            <a:r>
              <a:rPr lang="en-US" sz="4400" dirty="0"/>
              <a:t> / </a:t>
            </a:r>
            <a:r>
              <a:rPr lang="en-US" sz="4400" dirty="0" err="1"/>
              <a:t>ᓇᑯᕐᒦᒃ</a:t>
            </a:r>
            <a:r>
              <a:rPr lang="en-US" sz="4400" dirty="0"/>
              <a:t> (</a:t>
            </a:r>
            <a:r>
              <a:rPr lang="en-US" sz="4400" dirty="0" err="1"/>
              <a:t>Nakurmik</a:t>
            </a:r>
            <a:r>
              <a:rPr lang="en-US" sz="4400" dirty="0"/>
              <a:t>) / </a:t>
            </a:r>
            <a:r>
              <a:rPr lang="en-US" sz="4400" dirty="0" err="1"/>
              <a:t>Qujannamiik</a:t>
            </a:r>
            <a:r>
              <a:rPr lang="en-US" sz="4400" dirty="0"/>
              <a:t> / </a:t>
            </a:r>
            <a:r>
              <a:rPr lang="en-US" sz="4400" dirty="0" err="1"/>
              <a:t>Qujanaq</a:t>
            </a:r>
            <a:r>
              <a:rPr lang="en-US" sz="4400" dirty="0"/>
              <a:t> / </a:t>
            </a:r>
            <a:r>
              <a:rPr lang="en-US" sz="4400" dirty="0" err="1"/>
              <a:t>Kukwstsétsemc</a:t>
            </a:r>
            <a:r>
              <a:rPr lang="en-US" sz="4400" dirty="0"/>
              <a:t> / </a:t>
            </a:r>
            <a:r>
              <a:rPr lang="en-US" sz="4400" dirty="0" err="1"/>
              <a:t>Woliwon</a:t>
            </a:r>
            <a:r>
              <a:rPr lang="en-US" sz="4400" dirty="0"/>
              <a:t> / </a:t>
            </a:r>
            <a:r>
              <a:rPr lang="en-US" sz="4400" dirty="0" err="1"/>
              <a:t>Woliwun</a:t>
            </a:r>
            <a:r>
              <a:rPr lang="en-US" sz="4400" dirty="0"/>
              <a:t> / </a:t>
            </a:r>
            <a:r>
              <a:rPr lang="en-US" sz="4400" dirty="0" err="1"/>
              <a:t>Wela’lin</a:t>
            </a:r>
            <a:endParaRPr lang="en-US" sz="4400" dirty="0"/>
          </a:p>
        </p:txBody>
      </p:sp>
      <p:sp>
        <p:nvSpPr>
          <p:cNvPr id="2" name="Slide Number Placeholder 1" hidden="1"/>
          <p:cNvSpPr>
            <a:spLocks noGrp="1"/>
          </p:cNvSpPr>
          <p:nvPr>
            <p:ph type="sldNum" sz="quarter" idx="4294967295"/>
          </p:nvPr>
        </p:nvSpPr>
        <p:spPr>
          <a:xfrm>
            <a:off x="10801350" y="6418263"/>
            <a:ext cx="1200150" cy="365125"/>
          </a:xfrm>
        </p:spPr>
        <p:txBody>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C9E7B19F-562E-4687-915F-44F4066EA527}" type="slidenum">
              <a:rPr kumimoji="0" lang="en-CA" sz="1200" b="0" i="0" u="none" strike="noStrike" kern="1200" cap="none" spc="0" normalizeH="0" baseline="0" noProof="0" smtClean="0">
                <a:ln>
                  <a:noFill/>
                </a:ln>
                <a:solidFill>
                  <a:srgbClr val="54575A">
                    <a:tint val="75000"/>
                  </a:srgbClr>
                </a:solidFill>
                <a:effectLst/>
                <a:uLnTx/>
                <a:uFillTx/>
                <a:latin typeface="Segoe UI Semilight"/>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CA" sz="1200" b="0" i="0" u="none" strike="noStrike" kern="1200" cap="none" spc="0" normalizeH="0" baseline="0" noProof="0">
              <a:ln>
                <a:noFill/>
              </a:ln>
              <a:solidFill>
                <a:srgbClr val="54575A">
                  <a:tint val="75000"/>
                </a:srgbClr>
              </a:solidFill>
              <a:effectLst/>
              <a:uLnTx/>
              <a:uFillTx/>
              <a:latin typeface="Segoe UI Semilight"/>
              <a:ea typeface="+mn-ea"/>
              <a:cs typeface="+mn-cs"/>
            </a:endParaRPr>
          </a:p>
        </p:txBody>
      </p:sp>
      <p:sp>
        <p:nvSpPr>
          <p:cNvPr id="3" name="Slide Number Placeholder 4">
            <a:extLst>
              <a:ext uri="{FF2B5EF4-FFF2-40B4-BE49-F238E27FC236}">
                <a16:creationId xmlns:a16="http://schemas.microsoft.com/office/drawing/2014/main" id="{723F6961-8856-7B6F-EBDA-D75240A9240F}"/>
              </a:ext>
            </a:extLst>
          </p:cNvPr>
          <p:cNvSpPr txBox="1">
            <a:spLocks/>
          </p:cNvSpPr>
          <p:nvPr/>
        </p:nvSpPr>
        <p:spPr>
          <a:xfrm>
            <a:off x="10782300" y="6418263"/>
            <a:ext cx="1219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C9E7B19F-562E-4687-915F-44F4066EA527}" type="slidenum">
              <a:rPr lang="en-CA" sz="1200" smtClean="0"/>
              <a:pPr algn="r"/>
              <a:t>10</a:t>
            </a:fld>
            <a:endParaRPr lang="en-CA" sz="1200" dirty="0"/>
          </a:p>
        </p:txBody>
      </p:sp>
    </p:spTree>
    <p:extLst>
      <p:ext uri="{BB962C8B-B14F-4D97-AF65-F5344CB8AC3E}">
        <p14:creationId xmlns:p14="http://schemas.microsoft.com/office/powerpoint/2010/main" val="410281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168842" y="641231"/>
            <a:ext cx="5854311"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Land Acknowledgement</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1996611" y="2056004"/>
            <a:ext cx="8198774" cy="3671722"/>
          </a:xfrm>
        </p:spPr>
        <p:txBody>
          <a:bodyPr>
            <a:noAutofit/>
          </a:bodyPr>
          <a:lstStyle/>
          <a:p>
            <a:r>
              <a:rPr lang="en-CA" sz="2400" noProof="0" dirty="0"/>
              <a:t>Take time to develop our own personal approach and understanding of what these territorial acknowledgements mean to us and be intentional about connecting them to our own participation in systemic change. </a:t>
            </a:r>
          </a:p>
          <a:p>
            <a:r>
              <a:rPr lang="en-CA" sz="2400" noProof="0" dirty="0"/>
              <a:t>We encourage you to use this time to do some personal reflection on your own relationship with the traditional indigenous territory where you work and live. </a:t>
            </a:r>
          </a:p>
          <a:p>
            <a:endParaRPr lang="en-CA" sz="2400" noProof="0" dirty="0"/>
          </a:p>
        </p:txBody>
      </p:sp>
      <p:sp>
        <p:nvSpPr>
          <p:cNvPr id="5" name="Slide Number Placeholder 4">
            <a:extLst>
              <a:ext uri="{FF2B5EF4-FFF2-40B4-BE49-F238E27FC236}">
                <a16:creationId xmlns:a16="http://schemas.microsoft.com/office/drawing/2014/main" id="{6C79AE32-2193-999A-5CC8-3C06A2F70D7B}"/>
              </a:ext>
            </a:extLst>
          </p:cNvPr>
          <p:cNvSpPr>
            <a:spLocks noGrp="1"/>
          </p:cNvSpPr>
          <p:nvPr>
            <p:ph type="sldNum" sz="quarter" idx="12"/>
          </p:nvPr>
        </p:nvSpPr>
        <p:spPr/>
        <p:txBody>
          <a:bodyPr/>
          <a:lstStyle/>
          <a:p>
            <a:fld id="{C9E7B19F-562E-4687-915F-44F4066EA527}" type="slidenum">
              <a:rPr lang="en-CA" noProof="0" smtClean="0"/>
              <a:t>2</a:t>
            </a:fld>
            <a:endParaRPr lang="en-CA" noProof="0" dirty="0"/>
          </a:p>
        </p:txBody>
      </p:sp>
    </p:spTree>
    <p:extLst>
      <p:ext uri="{BB962C8B-B14F-4D97-AF65-F5344CB8AC3E}">
        <p14:creationId xmlns:p14="http://schemas.microsoft.com/office/powerpoint/2010/main" val="1162435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582542" y="733384"/>
            <a:ext cx="5026915" cy="10752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3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Housekeeping Guidelines</a:t>
            </a:r>
          </a:p>
        </p:txBody>
      </p:sp>
      <p:sp>
        <p:nvSpPr>
          <p:cNvPr id="3" name="Content Placeholder 2">
            <a:extLst>
              <a:ext uri="{FF2B5EF4-FFF2-40B4-BE49-F238E27FC236}">
                <a16:creationId xmlns:a16="http://schemas.microsoft.com/office/drawing/2014/main" id="{BAA31434-3536-4D98-8160-DEA7A7803F7E}"/>
              </a:ext>
            </a:extLst>
          </p:cNvPr>
          <p:cNvSpPr>
            <a:spLocks noGrp="1"/>
          </p:cNvSpPr>
          <p:nvPr>
            <p:ph sz="half" idx="1"/>
          </p:nvPr>
        </p:nvSpPr>
        <p:spPr>
          <a:xfrm>
            <a:off x="842688" y="1962928"/>
            <a:ext cx="9704958" cy="2932143"/>
          </a:xfrm>
        </p:spPr>
        <p:txBody>
          <a:bodyPr>
            <a:noAutofit/>
          </a:bodyPr>
          <a:lstStyle/>
          <a:p>
            <a:pPr marL="342900" indent="-342900">
              <a:buFont typeface="Arial" panose="020B0604020202020204" pitchFamily="34" charset="0"/>
              <a:buChar char="•"/>
            </a:pPr>
            <a:r>
              <a:rPr lang="en-CA" sz="2200" dirty="0"/>
              <a:t>Ensure you’re on mute for the duration of the presentation</a:t>
            </a:r>
          </a:p>
          <a:p>
            <a:pPr marL="342900" indent="-342900">
              <a:buFont typeface="Arial" panose="020B0604020202020204" pitchFamily="34" charset="0"/>
              <a:buChar char="•"/>
            </a:pPr>
            <a:r>
              <a:rPr lang="en-CA" sz="2200" dirty="0"/>
              <a:t>This is intended to be an interactive session with discussion. If you would like to ask a question or provide a comment, there are two options:</a:t>
            </a:r>
          </a:p>
          <a:p>
            <a:pPr marL="1143000" lvl="1" indent="-457200">
              <a:buFont typeface="+mj-lt"/>
              <a:buAutoNum type="arabicPeriod"/>
            </a:pPr>
            <a:r>
              <a:rPr lang="en-CA" sz="2200" dirty="0"/>
              <a:t>Raise your hand and wait for the moderator to ask you to unmute</a:t>
            </a:r>
          </a:p>
          <a:p>
            <a:pPr marL="1143000" lvl="1" indent="-457200">
              <a:buFont typeface="+mj-lt"/>
              <a:buAutoNum type="arabicPeriod"/>
            </a:pPr>
            <a:r>
              <a:rPr lang="en-CA" sz="2200" dirty="0"/>
              <a:t>Write in the chat function of MS Teams</a:t>
            </a:r>
          </a:p>
          <a:p>
            <a:pPr marL="342900" indent="-342900">
              <a:buFont typeface="Arial" panose="020B0604020202020204" pitchFamily="34" charset="0"/>
              <a:buChar char="•"/>
            </a:pPr>
            <a:r>
              <a:rPr lang="en-CA" sz="2200" dirty="0"/>
              <a:t>This session is being held in both official languages </a:t>
            </a:r>
          </a:p>
          <a:p>
            <a:pPr marL="342900" indent="-342900">
              <a:buFont typeface="Arial" panose="020B0604020202020204" pitchFamily="34" charset="0"/>
              <a:buChar char="•"/>
            </a:pPr>
            <a:r>
              <a:rPr lang="en-CA" sz="2200" dirty="0"/>
              <a:t>The MS Teams Live Captioning feature has been enabled and </a:t>
            </a:r>
            <a:r>
              <a:rPr lang="en-CA" sz="2400" dirty="0" err="1"/>
              <a:t>Wordly</a:t>
            </a:r>
            <a:r>
              <a:rPr lang="en-CA" sz="2400" dirty="0"/>
              <a:t> AI is available to provide translated captions and simultaneous translation. </a:t>
            </a:r>
          </a:p>
          <a:p>
            <a:pPr marL="342900" indent="-342900">
              <a:buFont typeface="Arial" panose="020B0604020202020204" pitchFamily="34" charset="0"/>
              <a:buChar char="•"/>
            </a:pPr>
            <a:endParaRPr lang="en-CA" sz="2200" dirty="0"/>
          </a:p>
        </p:txBody>
      </p:sp>
      <p:sp>
        <p:nvSpPr>
          <p:cNvPr id="5" name="Slide Number Placeholder 4">
            <a:extLst>
              <a:ext uri="{FF2B5EF4-FFF2-40B4-BE49-F238E27FC236}">
                <a16:creationId xmlns:a16="http://schemas.microsoft.com/office/drawing/2014/main" id="{DF206ADE-1D3A-7D0A-118F-FFFF585DB8C2}"/>
              </a:ext>
            </a:extLst>
          </p:cNvPr>
          <p:cNvSpPr>
            <a:spLocks noGrp="1"/>
          </p:cNvSpPr>
          <p:nvPr>
            <p:ph type="sldNum" sz="quarter" idx="12"/>
          </p:nvPr>
        </p:nvSpPr>
        <p:spPr/>
        <p:txBody>
          <a:bodyPr/>
          <a:lstStyle/>
          <a:p>
            <a:fld id="{C9E7B19F-562E-4687-915F-44F4066EA527}" type="slidenum">
              <a:rPr lang="en-CA" smtClean="0"/>
              <a:t>3</a:t>
            </a:fld>
            <a:endParaRPr lang="en-CA"/>
          </a:p>
        </p:txBody>
      </p:sp>
      <p:pic>
        <p:nvPicPr>
          <p:cNvPr id="2" name="Graphic 1" descr="Clipboard Checked with solid fill">
            <a:extLst>
              <a:ext uri="{FF2B5EF4-FFF2-40B4-BE49-F238E27FC236}">
                <a16:creationId xmlns:a16="http://schemas.microsoft.com/office/drawing/2014/main" id="{5558A000-5308-25C4-3584-B5B339D6188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547646" y="2687216"/>
            <a:ext cx="1352251" cy="1352251"/>
          </a:xfrm>
          <a:prstGeom prst="rect">
            <a:avLst/>
          </a:prstGeom>
        </p:spPr>
      </p:pic>
    </p:spTree>
    <p:extLst>
      <p:ext uri="{BB962C8B-B14F-4D97-AF65-F5344CB8AC3E}">
        <p14:creationId xmlns:p14="http://schemas.microsoft.com/office/powerpoint/2010/main" val="205129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 uri="{C183D7F6-B498-43B3-948B-1728B52AA6E4}">
                <adec:decorative xmlns:adec="http://schemas.microsoft.com/office/drawing/2017/decorative" val="0"/>
              </a:ext>
            </a:extLst>
          </p:cNvPr>
          <p:cNvSpPr txBox="1">
            <a:spLocks noGrp="1"/>
          </p:cNvSpPr>
          <p:nvPr>
            <p:ph type="title" idx="4294967295"/>
          </p:nvPr>
        </p:nvSpPr>
        <p:spPr>
          <a:xfrm>
            <a:off x="4655713" y="453538"/>
            <a:ext cx="5905229"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Topics and Guest Speakers</a:t>
            </a:r>
          </a:p>
        </p:txBody>
      </p:sp>
      <p:sp>
        <p:nvSpPr>
          <p:cNvPr id="10" name="Content Placeholder 2">
            <a:extLst>
              <a:ext uri="{FF2B5EF4-FFF2-40B4-BE49-F238E27FC236}">
                <a16:creationId xmlns:a16="http://schemas.microsoft.com/office/drawing/2014/main" id="{67A0B85D-1DEF-20F5-1876-F4032AADA351}"/>
              </a:ext>
              <a:ext uri="{C183D7F6-B498-43B3-948B-1728B52AA6E4}">
                <adec:decorative xmlns:adec="http://schemas.microsoft.com/office/drawing/2017/decorative" val="0"/>
              </a:ext>
            </a:extLst>
          </p:cNvPr>
          <p:cNvSpPr txBox="1">
            <a:spLocks/>
          </p:cNvSpPr>
          <p:nvPr/>
        </p:nvSpPr>
        <p:spPr>
          <a:xfrm>
            <a:off x="3588382" y="1508655"/>
            <a:ext cx="8039893" cy="4517273"/>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CA" sz="2400" dirty="0">
                <a:solidFill>
                  <a:schemeClr val="accent6">
                    <a:lumMod val="75000"/>
                  </a:schemeClr>
                </a:solidFill>
                <a:latin typeface="Segoe UI Semibold" panose="020B0702040204020203" pitchFamily="34" charset="0"/>
                <a:cs typeface="Segoe UI Semibold" panose="020B0702040204020203" pitchFamily="34" charset="0"/>
              </a:rPr>
              <a:t>Welcoming Remarks</a:t>
            </a:r>
          </a:p>
          <a:p>
            <a:pPr algn="ctr">
              <a:spcBef>
                <a:spcPts val="0"/>
              </a:spcBef>
            </a:pPr>
            <a:r>
              <a:rPr lang="en-CA" sz="1600" dirty="0">
                <a:latin typeface="Segoe UI Semibold" panose="020B0702040204020203" pitchFamily="34" charset="0"/>
                <a:cs typeface="Segoe UI Semibold" panose="020B0702040204020203" pitchFamily="34" charset="0"/>
              </a:rPr>
              <a:t>Marie-Chantal Girard (she/her)</a:t>
            </a:r>
          </a:p>
          <a:p>
            <a:pPr algn="ctr">
              <a:spcBef>
                <a:spcPts val="0"/>
              </a:spcBef>
            </a:pPr>
            <a:r>
              <a:rPr lang="en-CA" sz="1600" dirty="0"/>
              <a:t>President, Public Service Commission of Canada</a:t>
            </a:r>
          </a:p>
          <a:p>
            <a:pPr algn="ctr">
              <a:spcBef>
                <a:spcPts val="0"/>
              </a:spcBef>
            </a:pPr>
            <a:endParaRPr lang="en-CA" sz="1200" dirty="0"/>
          </a:p>
          <a:p>
            <a:pPr algn="ctr">
              <a:spcBef>
                <a:spcPts val="0"/>
              </a:spcBef>
            </a:pPr>
            <a:r>
              <a:rPr lang="en-CA" sz="2400" dirty="0">
                <a:solidFill>
                  <a:schemeClr val="accent6">
                    <a:lumMod val="75000"/>
                  </a:schemeClr>
                </a:solidFill>
                <a:latin typeface="Segoe UI Semibold" panose="020B0702040204020203" pitchFamily="34" charset="0"/>
                <a:cs typeface="Segoe UI Semibold" panose="020B0702040204020203" pitchFamily="34" charset="0"/>
              </a:rPr>
              <a:t>Keynote Speech</a:t>
            </a:r>
          </a:p>
          <a:p>
            <a:pPr algn="ctr">
              <a:spcBef>
                <a:spcPts val="0"/>
              </a:spcBef>
            </a:pPr>
            <a:r>
              <a:rPr lang="en-CA" sz="1600" dirty="0">
                <a:latin typeface="Segoe UI Semibold" panose="020B0702040204020203" pitchFamily="34" charset="0"/>
                <a:cs typeface="Segoe UI Semibold" panose="020B0702040204020203" pitchFamily="34" charset="0"/>
              </a:rPr>
              <a:t>Tina Namiesniowski (she/her)</a:t>
            </a:r>
          </a:p>
          <a:p>
            <a:pPr algn="ctr">
              <a:spcBef>
                <a:spcPts val="0"/>
              </a:spcBef>
            </a:pPr>
            <a:r>
              <a:rPr lang="en-CA" sz="1600" dirty="0"/>
              <a:t>Deputy Minister Champion for Federal Employees with Disabilities </a:t>
            </a:r>
          </a:p>
          <a:p>
            <a:pPr algn="ctr">
              <a:spcBef>
                <a:spcPts val="0"/>
              </a:spcBef>
            </a:pPr>
            <a:r>
              <a:rPr lang="en-CA" sz="1600" dirty="0"/>
              <a:t>Senior Associate Deputy Minister, Employment and Social Development Canada</a:t>
            </a:r>
          </a:p>
          <a:p>
            <a:pPr algn="ctr">
              <a:spcBef>
                <a:spcPts val="0"/>
              </a:spcBef>
            </a:pPr>
            <a:endParaRPr lang="en-CA" sz="1200" b="1" dirty="0">
              <a:solidFill>
                <a:schemeClr val="accent6">
                  <a:lumMod val="75000"/>
                </a:schemeClr>
              </a:solidFill>
            </a:endParaRPr>
          </a:p>
          <a:p>
            <a:pPr algn="ctr">
              <a:spcBef>
                <a:spcPts val="0"/>
              </a:spcBef>
            </a:pPr>
            <a:r>
              <a:rPr lang="en-CA" sz="1800" dirty="0">
                <a:solidFill>
                  <a:schemeClr val="accent6">
                    <a:lumMod val="75000"/>
                  </a:schemeClr>
                </a:solidFill>
                <a:latin typeface="Segoe UI Semibold" panose="020B0702040204020203" pitchFamily="34" charset="0"/>
                <a:cs typeface="Segoe UI Semibold" panose="020B0702040204020203" pitchFamily="34" charset="0"/>
              </a:rPr>
              <a:t>Employment Opportunity for Students with Disabilities </a:t>
            </a:r>
          </a:p>
          <a:p>
            <a:pPr algn="ctr">
              <a:spcBef>
                <a:spcPts val="0"/>
              </a:spcBef>
            </a:pPr>
            <a:r>
              <a:rPr lang="en-CA" sz="1600" dirty="0">
                <a:latin typeface="Segoe UI Semibold" panose="020B0702040204020203" pitchFamily="34" charset="0"/>
                <a:cs typeface="Segoe UI Semibold" panose="020B0702040204020203" pitchFamily="34" charset="0"/>
              </a:rPr>
              <a:t>Camila Das Gupta (she/her) and Sylvie Laliberté (she/her)</a:t>
            </a:r>
          </a:p>
          <a:p>
            <a:pPr algn="ctr">
              <a:spcBef>
                <a:spcPts val="0"/>
              </a:spcBef>
            </a:pPr>
            <a:r>
              <a:rPr lang="en-CA" sz="1600" dirty="0"/>
              <a:t>National Recruitment Directorate, Public Service Commission of Canada</a:t>
            </a:r>
          </a:p>
          <a:p>
            <a:pPr algn="ctr">
              <a:spcBef>
                <a:spcPts val="0"/>
              </a:spcBef>
            </a:pPr>
            <a:endParaRPr lang="en-CA" sz="1200" b="1" dirty="0">
              <a:solidFill>
                <a:schemeClr val="accent6">
                  <a:lumMod val="75000"/>
                </a:schemeClr>
              </a:solidFill>
            </a:endParaRPr>
          </a:p>
          <a:p>
            <a:pPr algn="ctr">
              <a:spcBef>
                <a:spcPts val="0"/>
              </a:spcBef>
            </a:pPr>
            <a:r>
              <a:rPr lang="en-CA" sz="2400" dirty="0">
                <a:solidFill>
                  <a:schemeClr val="accent6">
                    <a:lumMod val="75000"/>
                  </a:schemeClr>
                </a:solidFill>
                <a:latin typeface="Segoe UI Semibold" panose="020B0702040204020203" pitchFamily="34" charset="0"/>
                <a:cs typeface="Segoe UI Semibold" panose="020B0702040204020203" pitchFamily="34" charset="0"/>
              </a:rPr>
              <a:t>Indigenous Student Employment Opportunity </a:t>
            </a:r>
          </a:p>
          <a:p>
            <a:pPr algn="ctr">
              <a:spcBef>
                <a:spcPts val="0"/>
              </a:spcBef>
            </a:pPr>
            <a:r>
              <a:rPr lang="en-CA" sz="1600" dirty="0">
                <a:latin typeface="Segoe UI Semibold" panose="020B0702040204020203" pitchFamily="34" charset="0"/>
                <a:cs typeface="Segoe UI Semibold" panose="020B0702040204020203" pitchFamily="34" charset="0"/>
              </a:rPr>
              <a:t>Véronique Picard (she/her)</a:t>
            </a:r>
          </a:p>
          <a:p>
            <a:pPr algn="ctr">
              <a:spcBef>
                <a:spcPts val="0"/>
              </a:spcBef>
            </a:pPr>
            <a:r>
              <a:rPr lang="en-CA" sz="1600" dirty="0"/>
              <a:t>National Recruitment Directorate, Public Service Commission of Canada</a:t>
            </a:r>
          </a:p>
          <a:p>
            <a:pPr algn="ctr">
              <a:spcBef>
                <a:spcPts val="0"/>
              </a:spcBef>
            </a:pPr>
            <a:endParaRPr lang="en-CA" sz="1200" dirty="0"/>
          </a:p>
          <a:p>
            <a:pPr algn="ctr">
              <a:spcBef>
                <a:spcPts val="0"/>
              </a:spcBef>
            </a:pPr>
            <a:r>
              <a:rPr lang="en-CA" sz="2400" dirty="0">
                <a:solidFill>
                  <a:schemeClr val="accent6">
                    <a:lumMod val="75000"/>
                  </a:schemeClr>
                </a:solidFill>
              </a:rPr>
              <a:t> </a:t>
            </a:r>
            <a:endParaRPr lang="en-CA" sz="1600" dirty="0"/>
          </a:p>
        </p:txBody>
      </p:sp>
      <p:pic>
        <p:nvPicPr>
          <p:cNvPr id="15" name="Picture 14">
            <a:extLst>
              <a:ext uri="{FF2B5EF4-FFF2-40B4-BE49-F238E27FC236}">
                <a16:creationId xmlns:a16="http://schemas.microsoft.com/office/drawing/2014/main" id="{6340C8F2-F19C-9E60-500B-7163EE91FB5F}"/>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rcRect l="31250" r="31250" b="9381"/>
          <a:stretch/>
        </p:blipFill>
        <p:spPr>
          <a:xfrm>
            <a:off x="1363521" y="868575"/>
            <a:ext cx="1059522" cy="1280160"/>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9" name="Picture 8">
            <a:extLst>
              <a:ext uri="{FF2B5EF4-FFF2-40B4-BE49-F238E27FC236}">
                <a16:creationId xmlns:a16="http://schemas.microsoft.com/office/drawing/2014/main" id="{26088095-38F8-3124-0683-5109B33271A2}"/>
              </a:ext>
              <a:ext uri="{C183D7F6-B498-43B3-948B-1728B52AA6E4}">
                <adec:decorative xmlns:adec="http://schemas.microsoft.com/office/drawing/2017/decorative" val="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6601" t="2000" r="6601" b="10338"/>
          <a:stretch/>
        </p:blipFill>
        <p:spPr>
          <a:xfrm>
            <a:off x="2685672" y="2148735"/>
            <a:ext cx="1059522" cy="1371600"/>
          </a:xfrm>
          <a:prstGeom prst="ellipse">
            <a:avLst/>
          </a:prstGeom>
          <a:ln w="127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Slide Number Placeholder 4">
            <a:extLst>
              <a:ext uri="{FF2B5EF4-FFF2-40B4-BE49-F238E27FC236}">
                <a16:creationId xmlns:a16="http://schemas.microsoft.com/office/drawing/2014/main" id="{3F4199E7-45DC-9765-9C5F-FD3F618406B4}"/>
              </a:ext>
            </a:extLst>
          </p:cNvPr>
          <p:cNvSpPr>
            <a:spLocks noGrp="1"/>
          </p:cNvSpPr>
          <p:nvPr>
            <p:ph type="sldNum" sz="quarter" idx="12"/>
          </p:nvPr>
        </p:nvSpPr>
        <p:spPr>
          <a:xfrm>
            <a:off x="10782300" y="6418263"/>
            <a:ext cx="1219200" cy="365125"/>
          </a:xfrm>
        </p:spPr>
        <p:txBody>
          <a:bodyPr/>
          <a:lstStyle/>
          <a:p>
            <a:fld id="{C9E7B19F-562E-4687-915F-44F4066EA527}" type="slidenum">
              <a:rPr lang="en-CA" noProof="0" smtClean="0"/>
              <a:t>4</a:t>
            </a:fld>
            <a:endParaRPr lang="en-CA" noProof="0" dirty="0"/>
          </a:p>
        </p:txBody>
      </p:sp>
      <p:pic>
        <p:nvPicPr>
          <p:cNvPr id="3" name="Picture 2" descr="Une image contenant texte, Visage humain, sourire, habits&#10;&#10;Description générée automatiquement">
            <a:extLst>
              <a:ext uri="{FF2B5EF4-FFF2-40B4-BE49-F238E27FC236}">
                <a16:creationId xmlns:a16="http://schemas.microsoft.com/office/drawing/2014/main" id="{7ECB446B-5A9B-8271-4D3F-53BA7CEC953D}"/>
              </a:ext>
            </a:extLst>
          </p:cNvPr>
          <p:cNvPicPr>
            <a:picLocks noChangeAspect="1"/>
          </p:cNvPicPr>
          <p:nvPr/>
        </p:nvPicPr>
        <p:blipFill>
          <a:blip r:embed="rId5" r:link="rId6" cstate="print">
            <a:extLst>
              <a:ext uri="{28A0092B-C50C-407E-A947-70E740481C1C}">
                <a14:useLocalDpi xmlns:a14="http://schemas.microsoft.com/office/drawing/2010/main" val="0"/>
              </a:ext>
            </a:extLst>
          </a:blip>
          <a:srcRect/>
          <a:stretch>
            <a:fillRect/>
          </a:stretch>
        </p:blipFill>
        <p:spPr bwMode="auto">
          <a:xfrm>
            <a:off x="629545" y="4082622"/>
            <a:ext cx="3276600" cy="1638300"/>
          </a:xfrm>
          <a:prstGeom prst="rect">
            <a:avLst/>
          </a:prstGeom>
          <a:noFill/>
          <a:ln>
            <a:solidFill>
              <a:schemeClr val="bg1">
                <a:lumMod val="95000"/>
              </a:schemeClr>
            </a:solidFill>
          </a:ln>
        </p:spPr>
      </p:pic>
    </p:spTree>
    <p:extLst>
      <p:ext uri="{BB962C8B-B14F-4D97-AF65-F5344CB8AC3E}">
        <p14:creationId xmlns:p14="http://schemas.microsoft.com/office/powerpoint/2010/main" val="1403879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365291" y="0"/>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2025 Summer Events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2926727" y="962663"/>
            <a:ext cx="6338546" cy="5352941"/>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pPr>
            <a:r>
              <a:rPr lang="en-CA" sz="1650" dirty="0">
                <a:latin typeface="Segoe UI Semibold" panose="020B0702040204020203" pitchFamily="34" charset="0"/>
                <a:cs typeface="Segoe UI Semibold" panose="020B0702040204020203" pitchFamily="34" charset="0"/>
              </a:rPr>
              <a:t>Let’s Talk About Accommodations &amp; Neurodivergence – June 19</a:t>
            </a:r>
          </a:p>
          <a:p>
            <a:pPr marL="342900" indent="-342900" algn="ctr">
              <a:spcBef>
                <a:spcPts val="0"/>
              </a:spcBef>
            </a:pPr>
            <a:r>
              <a:rPr lang="en-CA" sz="1650" dirty="0">
                <a:hlinkClick r:id="rId3"/>
              </a:rPr>
              <a:t>Lending Library Service</a:t>
            </a:r>
            <a:r>
              <a:rPr lang="en-CA" sz="1650" dirty="0"/>
              <a:t> and </a:t>
            </a:r>
            <a:r>
              <a:rPr lang="en-CA" sz="1650" dirty="0">
                <a:hlinkClick r:id="rId4"/>
              </a:rPr>
              <a:t>Infinity Network</a:t>
            </a:r>
            <a:endParaRPr lang="en-CA" sz="1650" dirty="0"/>
          </a:p>
          <a:p>
            <a:pPr marL="342900" indent="-342900" algn="ctr">
              <a:spcBef>
                <a:spcPts val="0"/>
              </a:spcBef>
            </a:pPr>
            <a:r>
              <a:rPr lang="en-CA" sz="1650" dirty="0"/>
              <a:t>1:00 pm to 2:00 pm (ET) | English and French</a:t>
            </a:r>
          </a:p>
          <a:p>
            <a:pPr marL="342900" indent="-342900" algn="ctr">
              <a:spcBef>
                <a:spcPts val="0"/>
              </a:spcBef>
            </a:pPr>
            <a:endParaRPr lang="en-CA" sz="1650" dirty="0"/>
          </a:p>
          <a:p>
            <a:pPr algn="ctr">
              <a:spcBef>
                <a:spcPts val="0"/>
              </a:spcBef>
            </a:pPr>
            <a:r>
              <a:rPr lang="en-CA" sz="1650" dirty="0">
                <a:latin typeface="Segoe UI Semibold" panose="020B0702040204020203" pitchFamily="34" charset="0"/>
                <a:cs typeface="Segoe UI Semibold" panose="020B0702040204020203" pitchFamily="34" charset="0"/>
              </a:rPr>
              <a:t>How to Apply to Government of Canada Jobs – June 26</a:t>
            </a:r>
          </a:p>
          <a:p>
            <a:pPr marL="342900" indent="-342900" algn="ctr">
              <a:spcBef>
                <a:spcPts val="0"/>
              </a:spcBef>
            </a:pPr>
            <a:r>
              <a:rPr lang="en-CA" sz="1650" dirty="0"/>
              <a:t>1:00 pm to 2:30 pm (ET) | English and French</a:t>
            </a:r>
          </a:p>
          <a:p>
            <a:pPr marL="342900" indent="-342900" algn="ctr">
              <a:spcBef>
                <a:spcPts val="0"/>
              </a:spcBef>
            </a:pPr>
            <a:endParaRPr lang="en-CA" sz="1650" dirty="0"/>
          </a:p>
          <a:p>
            <a:pPr algn="ctr">
              <a:spcBef>
                <a:spcPts val="0"/>
              </a:spcBef>
            </a:pPr>
            <a:r>
              <a:rPr lang="en-CA" sz="1650" dirty="0">
                <a:latin typeface="Segoe UI Semibold" panose="020B0702040204020203" pitchFamily="34" charset="0"/>
                <a:cs typeface="Segoe UI Semibold" panose="020B0702040204020203" pitchFamily="34" charset="0"/>
              </a:rPr>
              <a:t>Speed Mentorship Session #1 – July 21</a:t>
            </a:r>
          </a:p>
          <a:p>
            <a:pPr algn="ctr">
              <a:spcBef>
                <a:spcPts val="0"/>
              </a:spcBef>
            </a:pPr>
            <a:r>
              <a:rPr lang="en-CA" sz="1650" dirty="0">
                <a:solidFill>
                  <a:schemeClr val="accent4"/>
                </a:solidFill>
              </a:rPr>
              <a:t>(registration required – more info will be emailed)</a:t>
            </a:r>
          </a:p>
          <a:p>
            <a:pPr marL="342900" indent="-342900" algn="ctr">
              <a:spcBef>
                <a:spcPts val="0"/>
              </a:spcBef>
            </a:pPr>
            <a:r>
              <a:rPr lang="en-CA" sz="1650" dirty="0"/>
              <a:t>1:00 pm to 2:30 pm (ET) | English and French</a:t>
            </a:r>
          </a:p>
          <a:p>
            <a:pPr algn="ctr">
              <a:spcBef>
                <a:spcPts val="0"/>
              </a:spcBef>
            </a:pPr>
            <a:r>
              <a:rPr lang="en-CA" sz="1650" dirty="0"/>
              <a:t>Participant Limit: 40 Students</a:t>
            </a:r>
          </a:p>
          <a:p>
            <a:pPr algn="ctr">
              <a:spcBef>
                <a:spcPts val="0"/>
              </a:spcBef>
            </a:pPr>
            <a:endParaRPr lang="en-CA" sz="1650" dirty="0"/>
          </a:p>
          <a:p>
            <a:pPr algn="ctr">
              <a:spcBef>
                <a:spcPts val="0"/>
              </a:spcBef>
            </a:pPr>
            <a:r>
              <a:rPr lang="en-CA" sz="1650" dirty="0">
                <a:latin typeface="Segoe UI Semibold" panose="020B0702040204020203" pitchFamily="34" charset="0"/>
                <a:cs typeface="Segoe UI Semibold" panose="020B0702040204020203" pitchFamily="34" charset="0"/>
              </a:rPr>
              <a:t>Speed Mentorship Session #2 – August 14</a:t>
            </a:r>
          </a:p>
          <a:p>
            <a:pPr algn="ctr">
              <a:spcBef>
                <a:spcPts val="0"/>
              </a:spcBef>
            </a:pPr>
            <a:r>
              <a:rPr lang="en-CA" sz="1650" dirty="0">
                <a:solidFill>
                  <a:schemeClr val="accent4"/>
                </a:solidFill>
              </a:rPr>
              <a:t>(registration required – more info will be emailed)</a:t>
            </a:r>
          </a:p>
          <a:p>
            <a:pPr algn="ctr">
              <a:spcBef>
                <a:spcPts val="0"/>
              </a:spcBef>
            </a:pPr>
            <a:r>
              <a:rPr lang="en-CA" sz="1650" dirty="0"/>
              <a:t>1:00 pm to 2:30 pm (ET) | English and French</a:t>
            </a:r>
          </a:p>
          <a:p>
            <a:pPr algn="ctr">
              <a:spcBef>
                <a:spcPts val="0"/>
              </a:spcBef>
            </a:pPr>
            <a:r>
              <a:rPr lang="en-CA" sz="1650" dirty="0"/>
              <a:t>Participant Limit: 40 Students</a:t>
            </a:r>
          </a:p>
          <a:p>
            <a:pPr algn="ctr">
              <a:spcBef>
                <a:spcPts val="0"/>
              </a:spcBef>
            </a:pPr>
            <a:endParaRPr lang="en-CA" sz="1650" dirty="0"/>
          </a:p>
          <a:p>
            <a:pPr algn="ctr">
              <a:spcBef>
                <a:spcPts val="0"/>
              </a:spcBef>
            </a:pPr>
            <a:r>
              <a:rPr lang="en-CA" sz="1650" dirty="0">
                <a:latin typeface="Segoe UI Semibold" panose="020B0702040204020203" pitchFamily="34" charset="0"/>
                <a:cs typeface="Segoe UI Semibold" panose="020B0702040204020203" pitchFamily="34" charset="0"/>
              </a:rPr>
              <a:t>EOSD Summer Closing Event – August 20</a:t>
            </a:r>
          </a:p>
          <a:p>
            <a:pPr marL="342900" indent="-342900" algn="ctr">
              <a:spcBef>
                <a:spcPts val="0"/>
              </a:spcBef>
            </a:pPr>
            <a:r>
              <a:rPr lang="en-CA" sz="1650" dirty="0"/>
              <a:t>1:00 pm to 2:00 pm (ET) | English and French</a:t>
            </a:r>
          </a:p>
          <a:p>
            <a:endParaRPr lang="en-CA" sz="1650" dirty="0"/>
          </a:p>
        </p:txBody>
      </p:sp>
      <p:pic>
        <p:nvPicPr>
          <p:cNvPr id="4" name="Graphic 3" descr="Bunting with solid fill">
            <a:extLst>
              <a:ext uri="{FF2B5EF4-FFF2-40B4-BE49-F238E27FC236}">
                <a16:creationId xmlns:a16="http://schemas.microsoft.com/office/drawing/2014/main" id="{F66F0C9D-416B-243D-2267-C520D37D6CE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31252" y="2453013"/>
            <a:ext cx="1951973" cy="1951973"/>
          </a:xfrm>
          <a:prstGeom prst="rect">
            <a:avLst/>
          </a:prstGeom>
        </p:spPr>
      </p:pic>
      <p:sp>
        <p:nvSpPr>
          <p:cNvPr id="3" name="Slide Number Placeholder 4">
            <a:extLst>
              <a:ext uri="{FF2B5EF4-FFF2-40B4-BE49-F238E27FC236}">
                <a16:creationId xmlns:a16="http://schemas.microsoft.com/office/drawing/2014/main" id="{B4D53434-C87B-2848-EC28-04254A056CD7}"/>
              </a:ext>
            </a:extLst>
          </p:cNvPr>
          <p:cNvSpPr>
            <a:spLocks noGrp="1"/>
          </p:cNvSpPr>
          <p:nvPr>
            <p:ph type="sldNum" sz="quarter" idx="12"/>
          </p:nvPr>
        </p:nvSpPr>
        <p:spPr>
          <a:xfrm>
            <a:off x="10782300" y="6418263"/>
            <a:ext cx="1219200" cy="365125"/>
          </a:xfrm>
        </p:spPr>
        <p:txBody>
          <a:bodyPr/>
          <a:lstStyle/>
          <a:p>
            <a:r>
              <a:rPr lang="en-CA" sz="1200">
                <a:solidFill>
                  <a:srgbClr val="999A9B"/>
                </a:solidFill>
                <a:effectLst/>
                <a:latin typeface="Segoe UI Semilight" panose="020B0402040204020203" pitchFamily="34" charset="0"/>
              </a:rPr>
              <a:t>5</a:t>
            </a:r>
            <a:endParaRPr lang="en-CA" noProof="0" dirty="0"/>
          </a:p>
        </p:txBody>
      </p:sp>
    </p:spTree>
    <p:extLst>
      <p:ext uri="{BB962C8B-B14F-4D97-AF65-F5344CB8AC3E}">
        <p14:creationId xmlns:p14="http://schemas.microsoft.com/office/powerpoint/2010/main" val="3751090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3365291" y="786898"/>
            <a:ext cx="5461418"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Mentorship Program</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1928393" y="2273875"/>
            <a:ext cx="8335214" cy="2310249"/>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spcBef>
                <a:spcPts val="0"/>
              </a:spcBef>
              <a:spcAft>
                <a:spcPts val="600"/>
              </a:spcAft>
              <a:buFont typeface="Arial" panose="020B0604020202020204" pitchFamily="34" charset="0"/>
              <a:buChar char="•"/>
            </a:pPr>
            <a:r>
              <a:rPr lang="en-CA" sz="2200" dirty="0"/>
              <a:t>Mentoring plays an important role in career development</a:t>
            </a:r>
          </a:p>
          <a:p>
            <a:pPr marL="457200" indent="-457200">
              <a:spcBef>
                <a:spcPts val="0"/>
              </a:spcBef>
              <a:spcAft>
                <a:spcPts val="600"/>
              </a:spcAft>
              <a:buFont typeface="Arial" panose="020B0604020202020204" pitchFamily="34" charset="0"/>
              <a:buChar char="•"/>
            </a:pPr>
            <a:r>
              <a:rPr lang="en-CA" sz="2200" dirty="0"/>
              <a:t>Helpful to see yourself in your mentor and have similar values</a:t>
            </a:r>
          </a:p>
          <a:p>
            <a:pPr marL="457200" indent="-457200">
              <a:spcBef>
                <a:spcPts val="0"/>
              </a:spcBef>
              <a:spcAft>
                <a:spcPts val="600"/>
              </a:spcAft>
              <a:buFont typeface="Arial" panose="020B0604020202020204" pitchFamily="34" charset="0"/>
              <a:buChar char="•"/>
            </a:pPr>
            <a:r>
              <a:rPr lang="en-CA" sz="2200" dirty="0"/>
              <a:t>Over 50 mentors who are part of the disability community</a:t>
            </a:r>
          </a:p>
          <a:p>
            <a:pPr marL="457200" indent="-457200">
              <a:spcBef>
                <a:spcPts val="0"/>
              </a:spcBef>
              <a:spcAft>
                <a:spcPts val="600"/>
              </a:spcAft>
              <a:buFont typeface="Arial" panose="020B0604020202020204" pitchFamily="34" charset="0"/>
              <a:buChar char="•"/>
            </a:pPr>
            <a:r>
              <a:rPr lang="en-CA" sz="2200" dirty="0"/>
              <a:t>Two ways to find a mentor: finding your own mentor (self-led) or being matched</a:t>
            </a:r>
          </a:p>
          <a:p>
            <a:pPr marL="457200" indent="-457200">
              <a:spcBef>
                <a:spcPts val="0"/>
              </a:spcBef>
              <a:spcAft>
                <a:spcPts val="600"/>
              </a:spcAft>
              <a:buFont typeface="Arial" panose="020B0604020202020204" pitchFamily="34" charset="0"/>
              <a:buChar char="•"/>
            </a:pPr>
            <a:r>
              <a:rPr lang="en-CA" sz="2200" dirty="0"/>
              <a:t>Participants are encouraged to have more than one mentor</a:t>
            </a:r>
          </a:p>
        </p:txBody>
      </p:sp>
      <p:sp>
        <p:nvSpPr>
          <p:cNvPr id="3" name="Slide Number Placeholder 4">
            <a:extLst>
              <a:ext uri="{FF2B5EF4-FFF2-40B4-BE49-F238E27FC236}">
                <a16:creationId xmlns:a16="http://schemas.microsoft.com/office/drawing/2014/main" id="{6CF2B699-C0D9-20A4-A8C5-68B7B6543EA2}"/>
              </a:ext>
            </a:extLst>
          </p:cNvPr>
          <p:cNvSpPr>
            <a:spLocks noGrp="1"/>
          </p:cNvSpPr>
          <p:nvPr>
            <p:ph type="sldNum" sz="quarter" idx="12"/>
          </p:nvPr>
        </p:nvSpPr>
        <p:spPr>
          <a:xfrm>
            <a:off x="10782300" y="6418263"/>
            <a:ext cx="1219200" cy="365125"/>
          </a:xfrm>
        </p:spPr>
        <p:txBody>
          <a:bodyPr/>
          <a:lstStyle/>
          <a:p>
            <a:fld id="{C9E7B19F-562E-4687-915F-44F4066EA527}" type="slidenum">
              <a:rPr lang="en-CA" noProof="0" smtClean="0"/>
              <a:t>6</a:t>
            </a:fld>
            <a:endParaRPr lang="en-CA" noProof="0" dirty="0"/>
          </a:p>
        </p:txBody>
      </p:sp>
    </p:spTree>
    <p:extLst>
      <p:ext uri="{BB962C8B-B14F-4D97-AF65-F5344CB8AC3E}">
        <p14:creationId xmlns:p14="http://schemas.microsoft.com/office/powerpoint/2010/main" val="1550743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1060823" y="727375"/>
            <a:ext cx="10070353"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Support with after graduation employment</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1706771" y="2105491"/>
            <a:ext cx="8778456" cy="2647018"/>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90000"/>
              </a:lnSpc>
              <a:buFont typeface="Arial" panose="020B0604020202020204" pitchFamily="34" charset="0"/>
              <a:buChar char="•"/>
            </a:pPr>
            <a:r>
              <a:rPr lang="en-CA" sz="2200" dirty="0"/>
              <a:t>Graduates who previously participated in the EOSD program can be hired through </a:t>
            </a:r>
            <a:r>
              <a:rPr lang="en-CA" sz="2200" dirty="0">
                <a:hlinkClick r:id="rId3"/>
              </a:rPr>
              <a:t>student bridging</a:t>
            </a:r>
            <a:r>
              <a:rPr lang="en-CA" sz="2200" dirty="0"/>
              <a:t>. </a:t>
            </a:r>
          </a:p>
          <a:p>
            <a:pPr marL="457200" indent="-457200">
              <a:lnSpc>
                <a:spcPct val="90000"/>
              </a:lnSpc>
              <a:buFont typeface="Arial" panose="020B0604020202020204" pitchFamily="34" charset="0"/>
              <a:buChar char="•"/>
            </a:pPr>
            <a:r>
              <a:rPr lang="en-CA" sz="2200" dirty="0"/>
              <a:t>Those who sign up for the </a:t>
            </a:r>
            <a:r>
              <a:rPr lang="en-CA" sz="2200" b="1" dirty="0">
                <a:latin typeface="Segoe UI Semibold" panose="020B0702040204020203" pitchFamily="34" charset="0"/>
                <a:cs typeface="Segoe UI Semibold" panose="020B0702040204020203" pitchFamily="34" charset="0"/>
              </a:rPr>
              <a:t>Virtual Door to Talent with Disabilities – Graduate Inventory </a:t>
            </a:r>
            <a:r>
              <a:rPr lang="en-CA" sz="2200" dirty="0"/>
              <a:t>will be able to include their CV in our inventory, which is accessible to hiring managers across the public service. </a:t>
            </a:r>
          </a:p>
          <a:p>
            <a:pPr marL="457200" indent="-457200">
              <a:lnSpc>
                <a:spcPct val="90000"/>
              </a:lnSpc>
              <a:buFont typeface="Arial" panose="020B0604020202020204" pitchFamily="34" charset="0"/>
              <a:buChar char="•"/>
            </a:pPr>
            <a:r>
              <a:rPr lang="en-CA" sz="2200" dirty="0"/>
              <a:t>EOSD participants will receive an e-mail with information about the intake and application process at the end of the summer.</a:t>
            </a:r>
          </a:p>
          <a:p>
            <a:pPr marL="457200" indent="-457200">
              <a:lnSpc>
                <a:spcPct val="90000"/>
              </a:lnSpc>
              <a:buFont typeface="Arial" panose="020B0604020202020204" pitchFamily="34" charset="0"/>
              <a:buChar char="•"/>
            </a:pPr>
            <a:r>
              <a:rPr lang="en-CA" sz="2200" dirty="0"/>
              <a:t>Join us on June 26 for our session “How to Apply for Government of Canada Jobs” to learn more.</a:t>
            </a:r>
          </a:p>
        </p:txBody>
      </p:sp>
      <p:sp>
        <p:nvSpPr>
          <p:cNvPr id="3" name="Slide Number Placeholder 4">
            <a:extLst>
              <a:ext uri="{FF2B5EF4-FFF2-40B4-BE49-F238E27FC236}">
                <a16:creationId xmlns:a16="http://schemas.microsoft.com/office/drawing/2014/main" id="{BFBE06C9-9D45-35E6-40F0-3EA440931717}"/>
              </a:ext>
            </a:extLst>
          </p:cNvPr>
          <p:cNvSpPr>
            <a:spLocks noGrp="1"/>
          </p:cNvSpPr>
          <p:nvPr>
            <p:ph type="sldNum" sz="quarter" idx="12"/>
          </p:nvPr>
        </p:nvSpPr>
        <p:spPr>
          <a:xfrm>
            <a:off x="10782300" y="6418263"/>
            <a:ext cx="1219200" cy="365125"/>
          </a:xfrm>
        </p:spPr>
        <p:txBody>
          <a:bodyPr/>
          <a:lstStyle/>
          <a:p>
            <a:fld id="{C9E7B19F-562E-4687-915F-44F4066EA527}" type="slidenum">
              <a:rPr lang="en-CA" noProof="0" smtClean="0"/>
              <a:t>7</a:t>
            </a:fld>
            <a:endParaRPr lang="en-CA" noProof="0" dirty="0"/>
          </a:p>
        </p:txBody>
      </p:sp>
    </p:spTree>
    <p:extLst>
      <p:ext uri="{BB962C8B-B14F-4D97-AF65-F5344CB8AC3E}">
        <p14:creationId xmlns:p14="http://schemas.microsoft.com/office/powerpoint/2010/main" val="117348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2E8E8B-4F83-3D2D-8F36-4A992B548F23}"/>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BEE02D4F-CEE2-9B12-0863-A27F725DB2B6}"/>
              </a:ext>
            </a:extLst>
          </p:cNvPr>
          <p:cNvSpPr txBox="1">
            <a:spLocks noGrp="1"/>
          </p:cNvSpPr>
          <p:nvPr>
            <p:ph type="title" idx="4294967295"/>
          </p:nvPr>
        </p:nvSpPr>
        <p:spPr>
          <a:xfrm>
            <a:off x="1060822" y="904656"/>
            <a:ext cx="10070353"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960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Questions?</a:t>
            </a:r>
          </a:p>
        </p:txBody>
      </p:sp>
      <p:pic>
        <p:nvPicPr>
          <p:cNvPr id="4" name="Graphic 3" descr="Thought bubble outline">
            <a:extLst>
              <a:ext uri="{FF2B5EF4-FFF2-40B4-BE49-F238E27FC236}">
                <a16:creationId xmlns:a16="http://schemas.microsoft.com/office/drawing/2014/main" id="{1041BE3B-91B4-E99A-F50D-4BBA853B752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255537" y="2348781"/>
            <a:ext cx="3680924" cy="3680924"/>
          </a:xfrm>
          <a:prstGeom prst="rect">
            <a:avLst/>
          </a:prstGeom>
        </p:spPr>
      </p:pic>
      <p:sp>
        <p:nvSpPr>
          <p:cNvPr id="2" name="Slide Number Placeholder 4">
            <a:extLst>
              <a:ext uri="{FF2B5EF4-FFF2-40B4-BE49-F238E27FC236}">
                <a16:creationId xmlns:a16="http://schemas.microsoft.com/office/drawing/2014/main" id="{4284BD44-10B3-2466-F174-C399116FD859}"/>
              </a:ext>
            </a:extLst>
          </p:cNvPr>
          <p:cNvSpPr>
            <a:spLocks noGrp="1"/>
          </p:cNvSpPr>
          <p:nvPr>
            <p:ph type="sldNum" sz="quarter" idx="12"/>
          </p:nvPr>
        </p:nvSpPr>
        <p:spPr>
          <a:xfrm>
            <a:off x="10782300" y="6418263"/>
            <a:ext cx="1219200" cy="365125"/>
          </a:xfrm>
        </p:spPr>
        <p:txBody>
          <a:bodyPr/>
          <a:lstStyle/>
          <a:p>
            <a:fld id="{C9E7B19F-562E-4687-915F-44F4066EA527}" type="slidenum">
              <a:rPr lang="en-CA" noProof="0" smtClean="0"/>
              <a:t>8</a:t>
            </a:fld>
            <a:endParaRPr lang="en-CA" noProof="0" dirty="0"/>
          </a:p>
        </p:txBody>
      </p:sp>
    </p:spTree>
    <p:extLst>
      <p:ext uri="{BB962C8B-B14F-4D97-AF65-F5344CB8AC3E}">
        <p14:creationId xmlns:p14="http://schemas.microsoft.com/office/powerpoint/2010/main" val="343180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0C5CA7E-3238-4985-BF86-5CF7432E3D8B}"/>
              </a:ext>
            </a:extLst>
          </p:cNvPr>
          <p:cNvSpPr txBox="1">
            <a:spLocks noGrp="1"/>
          </p:cNvSpPr>
          <p:nvPr>
            <p:ph type="title" idx="4294967295"/>
          </p:nvPr>
        </p:nvSpPr>
        <p:spPr>
          <a:xfrm>
            <a:off x="4632692" y="845391"/>
            <a:ext cx="2926611" cy="10376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CA" sz="3600" b="0" i="0" u="none" strike="noStrike" kern="1200" cap="none" spc="0" normalizeH="0" baseline="0" noProof="0" dirty="0">
                <a:ln>
                  <a:noFill/>
                </a:ln>
                <a:solidFill>
                  <a:schemeClr val="accent3"/>
                </a:solidFill>
                <a:effectLst/>
                <a:uLnTx/>
                <a:uFillTx/>
                <a:latin typeface="Segoe UI Semibold" panose="020B0702040204020203" pitchFamily="34" charset="0"/>
                <a:cs typeface="Segoe UI Semibold" panose="020B0702040204020203" pitchFamily="34" charset="0"/>
              </a:rPr>
              <a:t>Contact Us!</a:t>
            </a:r>
          </a:p>
        </p:txBody>
      </p:sp>
      <p:sp>
        <p:nvSpPr>
          <p:cNvPr id="2" name="Content Placeholder 2">
            <a:extLst>
              <a:ext uri="{FF2B5EF4-FFF2-40B4-BE49-F238E27FC236}">
                <a16:creationId xmlns:a16="http://schemas.microsoft.com/office/drawing/2014/main" id="{3FF5B98D-E066-9804-8DAC-8881A34BD3AF}"/>
              </a:ext>
            </a:extLst>
          </p:cNvPr>
          <p:cNvSpPr txBox="1">
            <a:spLocks/>
          </p:cNvSpPr>
          <p:nvPr/>
        </p:nvSpPr>
        <p:spPr>
          <a:xfrm>
            <a:off x="3694497" y="2028782"/>
            <a:ext cx="4803003" cy="2226077"/>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CA" sz="2400" dirty="0"/>
              <a:t>Have questions, comments, or ideas to share?</a:t>
            </a:r>
          </a:p>
          <a:p>
            <a:pPr algn="ctr"/>
            <a:endParaRPr lang="en-CA" sz="2400" dirty="0"/>
          </a:p>
          <a:p>
            <a:pPr algn="ctr"/>
            <a:r>
              <a:rPr lang="en-CA" sz="2400" dirty="0"/>
              <a:t>Contact us at the email below:</a:t>
            </a:r>
          </a:p>
        </p:txBody>
      </p:sp>
      <p:sp>
        <p:nvSpPr>
          <p:cNvPr id="3" name="TextBox 2">
            <a:extLst>
              <a:ext uri="{FF2B5EF4-FFF2-40B4-BE49-F238E27FC236}">
                <a16:creationId xmlns:a16="http://schemas.microsoft.com/office/drawing/2014/main" id="{48B6C702-F538-620A-297E-77412DE19353}"/>
              </a:ext>
            </a:extLst>
          </p:cNvPr>
          <p:cNvSpPr txBox="1"/>
          <p:nvPr/>
        </p:nvSpPr>
        <p:spPr>
          <a:xfrm>
            <a:off x="1461651" y="4400600"/>
            <a:ext cx="9268691" cy="707886"/>
          </a:xfrm>
          <a:prstGeom prst="rect">
            <a:avLst/>
          </a:prstGeom>
          <a:noFill/>
        </p:spPr>
        <p:txBody>
          <a:bodyPr wrap="square" rtlCol="0">
            <a:spAutoFit/>
          </a:bodyPr>
          <a:lstStyle/>
          <a:p>
            <a:pPr algn="ctr"/>
            <a:r>
              <a:rPr lang="en-US" sz="4000" dirty="0">
                <a:solidFill>
                  <a:schemeClr val="accent5">
                    <a:lumMod val="75000"/>
                  </a:schemeClr>
                </a:solidFill>
                <a:hlinkClick r:id="rId3">
                  <a:extLst>
                    <a:ext uri="{A12FA001-AC4F-418D-AE19-62706E023703}">
                      <ahyp:hlinkClr xmlns:ahyp="http://schemas.microsoft.com/office/drawing/2018/hyperlinkcolor" val="tx"/>
                    </a:ext>
                  </a:extLst>
                </a:hlinkClick>
              </a:rPr>
              <a:t>cfp.psh-prog-pwd.psc@cfp-psc.gc.ca</a:t>
            </a:r>
            <a:endParaRPr lang="en-US" sz="4000" dirty="0">
              <a:solidFill>
                <a:schemeClr val="accent5">
                  <a:lumMod val="75000"/>
                </a:schemeClr>
              </a:solidFill>
            </a:endParaRPr>
          </a:p>
        </p:txBody>
      </p:sp>
      <p:sp>
        <p:nvSpPr>
          <p:cNvPr id="4" name="Slide Number Placeholder 4">
            <a:extLst>
              <a:ext uri="{FF2B5EF4-FFF2-40B4-BE49-F238E27FC236}">
                <a16:creationId xmlns:a16="http://schemas.microsoft.com/office/drawing/2014/main" id="{B2186173-5A7E-2E78-3255-8FED5B07531C}"/>
              </a:ext>
            </a:extLst>
          </p:cNvPr>
          <p:cNvSpPr>
            <a:spLocks noGrp="1"/>
          </p:cNvSpPr>
          <p:nvPr>
            <p:ph type="sldNum" sz="quarter" idx="12"/>
          </p:nvPr>
        </p:nvSpPr>
        <p:spPr>
          <a:xfrm>
            <a:off x="10782300" y="6418263"/>
            <a:ext cx="1219200" cy="365125"/>
          </a:xfrm>
        </p:spPr>
        <p:txBody>
          <a:bodyPr/>
          <a:lstStyle/>
          <a:p>
            <a:fld id="{C9E7B19F-562E-4687-915F-44F4066EA527}" type="slidenum">
              <a:rPr lang="en-CA" noProof="0" smtClean="0"/>
              <a:t>9</a:t>
            </a:fld>
            <a:endParaRPr lang="en-CA" noProof="0" dirty="0"/>
          </a:p>
        </p:txBody>
      </p:sp>
    </p:spTree>
    <p:extLst>
      <p:ext uri="{BB962C8B-B14F-4D97-AF65-F5344CB8AC3E}">
        <p14:creationId xmlns:p14="http://schemas.microsoft.com/office/powerpoint/2010/main" val="3087349963"/>
      </p:ext>
    </p:extLst>
  </p:cSld>
  <p:clrMapOvr>
    <a:masterClrMapping/>
  </p:clrMapOvr>
</p:sld>
</file>

<file path=ppt/theme/theme1.xml><?xml version="1.0" encoding="utf-8"?>
<a:theme xmlns:a="http://schemas.openxmlformats.org/drawingml/2006/main" name="CFP-PSC 2019">
  <a:themeElements>
    <a:clrScheme name="Custom 9">
      <a:dk1>
        <a:srgbClr val="54575A"/>
      </a:dk1>
      <a:lt1>
        <a:sysClr val="window" lastClr="FFFFFF"/>
      </a:lt1>
      <a:dk2>
        <a:srgbClr val="54575A"/>
      </a:dk2>
      <a:lt2>
        <a:srgbClr val="F2F2F2"/>
      </a:lt2>
      <a:accent1>
        <a:srgbClr val="D50057"/>
      </a:accent1>
      <a:accent2>
        <a:srgbClr val="5B315E"/>
      </a:accent2>
      <a:accent3>
        <a:srgbClr val="0099A8"/>
      </a:accent3>
      <a:accent4>
        <a:srgbClr val="FF5100"/>
      </a:accent4>
      <a:accent5>
        <a:srgbClr val="C2D500"/>
      </a:accent5>
      <a:accent6>
        <a:srgbClr val="F7BE00"/>
      </a:accent6>
      <a:hlink>
        <a:srgbClr val="919F00"/>
      </a:hlink>
      <a:folHlink>
        <a:srgbClr val="FF4C95"/>
      </a:folHlink>
    </a:clrScheme>
    <a:fontScheme name="Custom 2">
      <a:majorFont>
        <a:latin typeface="Segoe UI Light"/>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C-CFP-PPT-2021.pptx" id="{6D648DEE-6277-4B25-97B0-65E24D95817C}" vid="{F853FB55-511C-469E-9DFD-7B48389635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dd</Template>
  <TotalTime>1615</TotalTime>
  <Words>672</Words>
  <Application>Microsoft Office PowerPoint</Application>
  <PresentationFormat>Widescreen</PresentationFormat>
  <Paragraphs>89</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Segoe UI Light</vt:lpstr>
      <vt:lpstr>Segoe UI Semibold</vt:lpstr>
      <vt:lpstr>Segoe UI Semilight</vt:lpstr>
      <vt:lpstr>CFP-PSC 2019</vt:lpstr>
      <vt:lpstr> EOSD Welcome Event 2025  Employment Opportunity for Students with Disabilities (EOSD)</vt:lpstr>
      <vt:lpstr>Land Acknowledgement</vt:lpstr>
      <vt:lpstr>Housekeeping Guidelines</vt:lpstr>
      <vt:lpstr>Topics and Guest Speakers</vt:lpstr>
      <vt:lpstr>2025 Summer Events</vt:lpstr>
      <vt:lpstr>Mentorship Program</vt:lpstr>
      <vt:lpstr>Support with after graduation employment</vt:lpstr>
      <vt:lpstr>Questions?</vt:lpstr>
      <vt:lpstr>Contact Us!</vt:lpstr>
      <vt:lpstr>Thank you  / Merci / Ekosani / Miigwech / Meegwetch / Niá:wen / Mahseecho / Mutna / Wopida / Hei Hei / Marci Cho /  ᖁᐊᓇᖅᑯᑎᑦ / Quanaqqutit / ᓇᑯᕐᒦᒃ (Nakurmik) / Qujannamiik / Qujanaq / Kukwstsétsemc / Woliwon / Woliwun / Wela’lin</vt:lpstr>
    </vt:vector>
  </TitlesOfParts>
  <Company>CFP-PSC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Camila Das Gupta</dc:creator>
  <cp:lastModifiedBy>Camila Das Gupta</cp:lastModifiedBy>
  <cp:revision>212</cp:revision>
  <dcterms:created xsi:type="dcterms:W3CDTF">2022-04-06T12:41:11Z</dcterms:created>
  <dcterms:modified xsi:type="dcterms:W3CDTF">2025-06-04T16:33:11Z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5ce0569-6254-4927-8a83-745c477111b5_Enabled">
    <vt:lpwstr>true</vt:lpwstr>
  </property>
  <property fmtid="{D5CDD505-2E9C-101B-9397-08002B2CF9AE}" pid="3" name="MSIP_Label_95ce0569-6254-4927-8a83-745c477111b5_SetDate">
    <vt:lpwstr>2025-05-28T12:06:07Z</vt:lpwstr>
  </property>
  <property fmtid="{D5CDD505-2E9C-101B-9397-08002B2CF9AE}" pid="4" name="MSIP_Label_95ce0569-6254-4927-8a83-745c477111b5_Method">
    <vt:lpwstr>Privileged</vt:lpwstr>
  </property>
  <property fmtid="{D5CDD505-2E9C-101B-9397-08002B2CF9AE}" pid="5" name="MSIP_Label_95ce0569-6254-4927-8a83-745c477111b5_Name">
    <vt:lpwstr>Unclassified Document</vt:lpwstr>
  </property>
  <property fmtid="{D5CDD505-2E9C-101B-9397-08002B2CF9AE}" pid="6" name="MSIP_Label_95ce0569-6254-4927-8a83-745c477111b5_SiteId">
    <vt:lpwstr>961b30aa-d439-4bc7-b674-9c4a389b0be3</vt:lpwstr>
  </property>
  <property fmtid="{D5CDD505-2E9C-101B-9397-08002B2CF9AE}" pid="7" name="MSIP_Label_95ce0569-6254-4927-8a83-745c477111b5_ActionId">
    <vt:lpwstr>4d82a23b-a887-409d-ab3f-ebd667318c2b</vt:lpwstr>
  </property>
  <property fmtid="{D5CDD505-2E9C-101B-9397-08002B2CF9AE}" pid="8" name="MSIP_Label_95ce0569-6254-4927-8a83-745c477111b5_ContentBits">
    <vt:lpwstr>1</vt:lpwstr>
  </property>
  <property fmtid="{D5CDD505-2E9C-101B-9397-08002B2CF9AE}" pid="9" name="MSIP_Label_95ce0569-6254-4927-8a83-745c477111b5_Tag">
    <vt:lpwstr>10, 0, 1, 1</vt:lpwstr>
  </property>
  <property fmtid="{D5CDD505-2E9C-101B-9397-08002B2CF9AE}" pid="10" name="ClassificationContentMarkingHeaderLocations">
    <vt:lpwstr>CFP-PSC 2019:9</vt:lpwstr>
  </property>
  <property fmtid="{D5CDD505-2E9C-101B-9397-08002B2CF9AE}" pid="11" name="ClassificationContentMarkingHeaderText">
    <vt:lpwstr>NON CLASSIFIÉ / UNCLASSIFIED</vt:lpwstr>
  </property>
</Properties>
</file>