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1"/>
  </p:notesMasterIdLst>
  <p:handoutMasterIdLst>
    <p:handoutMasterId r:id="rId22"/>
  </p:handoutMasterIdLst>
  <p:sldIdLst>
    <p:sldId id="332" r:id="rId2"/>
    <p:sldId id="345" r:id="rId3"/>
    <p:sldId id="526" r:id="rId4"/>
    <p:sldId id="354" r:id="rId5"/>
    <p:sldId id="278" r:id="rId6"/>
    <p:sldId id="358" r:id="rId7"/>
    <p:sldId id="335" r:id="rId8"/>
    <p:sldId id="529" r:id="rId9"/>
    <p:sldId id="528" r:id="rId10"/>
    <p:sldId id="349" r:id="rId11"/>
    <p:sldId id="322" r:id="rId12"/>
    <p:sldId id="357" r:id="rId13"/>
    <p:sldId id="346" r:id="rId14"/>
    <p:sldId id="324" r:id="rId15"/>
    <p:sldId id="340" r:id="rId16"/>
    <p:sldId id="359" r:id="rId17"/>
    <p:sldId id="360" r:id="rId18"/>
    <p:sldId id="338" r:id="rId19"/>
    <p:sldId id="343" r:id="rId20"/>
  </p:sldIdLst>
  <p:sldSz cx="9144000" cy="6858000" type="screen4x3"/>
  <p:notesSz cx="7010400" cy="92964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A6102F-6076-4A3C-A160-DF8CA2867648}" v="57" dt="2023-05-13T23:16:30.100"/>
    <p1510:client id="{C88A7A5E-DAB1-4E92-B17C-0928235DD0A7}" v="5" dt="2023-05-14T22:30:55.5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19" autoAdjust="0"/>
    <p:restoredTop sz="54770" autoAdjust="0"/>
  </p:normalViewPr>
  <p:slideViewPr>
    <p:cSldViewPr snapToObjects="1" showGuides="1">
      <p:cViewPr varScale="1">
        <p:scale>
          <a:sx n="58" d="100"/>
          <a:sy n="58" d="100"/>
        </p:scale>
        <p:origin x="408" y="7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zawiola, Alison" userId="122cdc3e-0be4-40f6-97b3-cdce0694a0c5" providerId="ADAL" clId="{C88A7A5E-DAB1-4E92-B17C-0928235DD0A7}"/>
    <pc:docChg chg="custSel modSld replTag">
      <pc:chgData name="Szawiola, Alison" userId="122cdc3e-0be4-40f6-97b3-cdce0694a0c5" providerId="ADAL" clId="{C88A7A5E-DAB1-4E92-B17C-0928235DD0A7}" dt="2023-05-14T22:31:11.870" v="184"/>
      <pc:docMkLst>
        <pc:docMk/>
      </pc:docMkLst>
      <pc:sldChg chg="modSp mod">
        <pc:chgData name="Szawiola, Alison" userId="122cdc3e-0be4-40f6-97b3-cdce0694a0c5" providerId="ADAL" clId="{C88A7A5E-DAB1-4E92-B17C-0928235DD0A7}" dt="2023-05-14T16:22:22.934" v="168" actId="20577"/>
        <pc:sldMkLst>
          <pc:docMk/>
          <pc:sldMk cId="3861274803" sldId="340"/>
        </pc:sldMkLst>
        <pc:spChg chg="mod">
          <ac:chgData name="Szawiola, Alison" userId="122cdc3e-0be4-40f6-97b3-cdce0694a0c5" providerId="ADAL" clId="{C88A7A5E-DAB1-4E92-B17C-0928235DD0A7}" dt="2023-05-14T16:22:22.934" v="168" actId="20577"/>
          <ac:spMkLst>
            <pc:docMk/>
            <pc:sldMk cId="3861274803" sldId="340"/>
            <ac:spMk id="3" creationId="{00000000-0000-0000-0000-000000000000}"/>
          </ac:spMkLst>
        </pc:spChg>
        <pc:picChg chg="mod">
          <ac:chgData name="Szawiola, Alison" userId="122cdc3e-0be4-40f6-97b3-cdce0694a0c5" providerId="ADAL" clId="{C88A7A5E-DAB1-4E92-B17C-0928235DD0A7}" dt="2023-05-14T16:21:27.844" v="96" actId="1076"/>
          <ac:picMkLst>
            <pc:docMk/>
            <pc:sldMk cId="3861274803" sldId="340"/>
            <ac:picMk id="5" creationId="{00000000-0000-0000-0000-000000000000}"/>
          </ac:picMkLst>
        </pc:picChg>
      </pc:sldChg>
      <pc:sldChg chg="modNotesTx">
        <pc:chgData name="Szawiola, Alison" userId="122cdc3e-0be4-40f6-97b3-cdce0694a0c5" providerId="ADAL" clId="{C88A7A5E-DAB1-4E92-B17C-0928235DD0A7}" dt="2023-05-14T16:19:41.877" v="0" actId="20577"/>
        <pc:sldMkLst>
          <pc:docMk/>
          <pc:sldMk cId="1996737457" sldId="345"/>
        </pc:sldMkLst>
      </pc:sldChg>
      <pc:sldChg chg="delSp modSp mod">
        <pc:chgData name="Szawiola, Alison" userId="122cdc3e-0be4-40f6-97b3-cdce0694a0c5" providerId="ADAL" clId="{C88A7A5E-DAB1-4E92-B17C-0928235DD0A7}" dt="2023-05-14T16:20:03.092" v="6" actId="478"/>
        <pc:sldMkLst>
          <pc:docMk/>
          <pc:sldMk cId="1644987264" sldId="354"/>
        </pc:sldMkLst>
        <pc:spChg chg="mod">
          <ac:chgData name="Szawiola, Alison" userId="122cdc3e-0be4-40f6-97b3-cdce0694a0c5" providerId="ADAL" clId="{C88A7A5E-DAB1-4E92-B17C-0928235DD0A7}" dt="2023-05-14T16:19:59.297" v="4" actId="20577"/>
          <ac:spMkLst>
            <pc:docMk/>
            <pc:sldMk cId="1644987264" sldId="354"/>
            <ac:spMk id="2" creationId="{00000000-0000-0000-0000-000000000000}"/>
          </ac:spMkLst>
        </pc:spChg>
        <pc:picChg chg="del">
          <ac:chgData name="Szawiola, Alison" userId="122cdc3e-0be4-40f6-97b3-cdce0694a0c5" providerId="ADAL" clId="{C88A7A5E-DAB1-4E92-B17C-0928235DD0A7}" dt="2023-05-14T16:20:03.092" v="6" actId="478"/>
          <ac:picMkLst>
            <pc:docMk/>
            <pc:sldMk cId="1644987264" sldId="354"/>
            <ac:picMk id="2052" creationId="{00000000-0000-0000-0000-000000000000}"/>
          </ac:picMkLst>
        </pc:picChg>
      </pc:sldChg>
      <pc:sldChg chg="modNotes">
        <pc:chgData name="Szawiola, Alison" userId="122cdc3e-0be4-40f6-97b3-cdce0694a0c5" providerId="ADAL" clId="{C88A7A5E-DAB1-4E92-B17C-0928235DD0A7}" dt="2023-05-14T16:20:03.206" v="8" actId="27636"/>
        <pc:sldMkLst>
          <pc:docMk/>
          <pc:sldMk cId="3056502181" sldId="528"/>
        </pc:sldMkLst>
      </pc:sldChg>
      <pc:sldChg chg="addSp delSp modSp mod modNotes modNotesTx">
        <pc:chgData name="Szawiola, Alison" userId="122cdc3e-0be4-40f6-97b3-cdce0694a0c5" providerId="ADAL" clId="{C88A7A5E-DAB1-4E92-B17C-0928235DD0A7}" dt="2023-05-14T22:31:07.486" v="183"/>
        <pc:sldMkLst>
          <pc:docMk/>
          <pc:sldMk cId="929387499" sldId="529"/>
        </pc:sldMkLst>
        <pc:spChg chg="add del mod">
          <ac:chgData name="Szawiola, Alison" userId="122cdc3e-0be4-40f6-97b3-cdce0694a0c5" providerId="ADAL" clId="{C88A7A5E-DAB1-4E92-B17C-0928235DD0A7}" dt="2023-05-14T22:30:52.723" v="179" actId="478"/>
          <ac:spMkLst>
            <pc:docMk/>
            <pc:sldMk cId="929387499" sldId="529"/>
            <ac:spMk id="3" creationId="{DFB3EF19-91DF-C83B-691B-216C5EEABC95}"/>
          </ac:spMkLst>
        </pc:spChg>
        <pc:picChg chg="add del mod modCrop">
          <ac:chgData name="Szawiola, Alison" userId="122cdc3e-0be4-40f6-97b3-cdce0694a0c5" providerId="ADAL" clId="{C88A7A5E-DAB1-4E92-B17C-0928235DD0A7}" dt="2023-05-14T22:30:44.772" v="176" actId="478"/>
          <ac:picMkLst>
            <pc:docMk/>
            <pc:sldMk cId="929387499" sldId="529"/>
            <ac:picMk id="9" creationId="{DD3F0F03-F262-D942-64EE-E64BFF8258D6}"/>
          </ac:picMkLst>
        </pc:picChg>
        <pc:picChg chg="add mod">
          <ac:chgData name="Szawiola, Alison" userId="122cdc3e-0be4-40f6-97b3-cdce0694a0c5" providerId="ADAL" clId="{C88A7A5E-DAB1-4E92-B17C-0928235DD0A7}" dt="2023-05-14T22:30:55.500" v="181" actId="1076"/>
          <ac:picMkLst>
            <pc:docMk/>
            <pc:sldMk cId="929387499" sldId="529"/>
            <ac:picMk id="10" creationId="{552B8B03-E8E4-68EE-A0A3-081EAF5FDAA3}"/>
          </ac:picMkLst>
        </pc:picChg>
        <pc:picChg chg="del">
          <ac:chgData name="Szawiola, Alison" userId="122cdc3e-0be4-40f6-97b3-cdce0694a0c5" providerId="ADAL" clId="{C88A7A5E-DAB1-4E92-B17C-0928235DD0A7}" dt="2023-05-14T22:29:23.277" v="170" actId="478"/>
          <ac:picMkLst>
            <pc:docMk/>
            <pc:sldMk cId="929387499" sldId="529"/>
            <ac:picMk id="1026" creationId="{AD642CFC-6BA4-30AD-DC6B-79785D81627F}"/>
          </ac:picMkLst>
        </pc:picChg>
      </pc:sldChg>
    </pc:docChg>
  </pc:docChgLst>
  <pc:docChgLst>
    <pc:chgData name="Szawiola, Alison" userId="122cdc3e-0be4-40f6-97b3-cdce0694a0c5" providerId="ADAL" clId="{E87210BC-A0D3-47FF-BCA4-F32AE9C3F22D}"/>
    <pc:docChg chg="undo custSel addSld delSld modSld replTag">
      <pc:chgData name="Szawiola, Alison" userId="122cdc3e-0be4-40f6-97b3-cdce0694a0c5" providerId="ADAL" clId="{E87210BC-A0D3-47FF-BCA4-F32AE9C3F22D}" dt="2023-05-11T14:55:21.588" v="3765"/>
      <pc:docMkLst>
        <pc:docMk/>
      </pc:docMkLst>
      <pc:sldChg chg="modSp del mod modNotes modNotesTx">
        <pc:chgData name="Szawiola, Alison" userId="122cdc3e-0be4-40f6-97b3-cdce0694a0c5" providerId="ADAL" clId="{E87210BC-A0D3-47FF-BCA4-F32AE9C3F22D}" dt="2023-05-11T14:24:13.886" v="3101" actId="47"/>
        <pc:sldMkLst>
          <pc:docMk/>
          <pc:sldMk cId="3747422719" sldId="317"/>
        </pc:sldMkLst>
        <pc:picChg chg="mod">
          <ac:chgData name="Szawiola, Alison" userId="122cdc3e-0be4-40f6-97b3-cdce0694a0c5" providerId="ADAL" clId="{E87210BC-A0D3-47FF-BCA4-F32AE9C3F22D}" dt="2023-05-11T13:40:56.877" v="1942" actId="1076"/>
          <ac:picMkLst>
            <pc:docMk/>
            <pc:sldMk cId="3747422719" sldId="317"/>
            <ac:picMk id="18" creationId="{00000000-0000-0000-0000-000000000000}"/>
          </ac:picMkLst>
        </pc:picChg>
        <pc:picChg chg="mod">
          <ac:chgData name="Szawiola, Alison" userId="122cdc3e-0be4-40f6-97b3-cdce0694a0c5" providerId="ADAL" clId="{E87210BC-A0D3-47FF-BCA4-F32AE9C3F22D}" dt="2023-05-11T14:08:39.687" v="2773" actId="1076"/>
          <ac:picMkLst>
            <pc:docMk/>
            <pc:sldMk cId="3747422719" sldId="317"/>
            <ac:picMk id="1026" creationId="{00000000-0000-0000-0000-000000000000}"/>
          </ac:picMkLst>
        </pc:picChg>
      </pc:sldChg>
      <pc:sldChg chg="modSp mod modNotesTx">
        <pc:chgData name="Szawiola, Alison" userId="122cdc3e-0be4-40f6-97b3-cdce0694a0c5" providerId="ADAL" clId="{E87210BC-A0D3-47FF-BCA4-F32AE9C3F22D}" dt="2023-05-11T14:54:32.121" v="3762" actId="20577"/>
        <pc:sldMkLst>
          <pc:docMk/>
          <pc:sldMk cId="806726748" sldId="322"/>
        </pc:sldMkLst>
        <pc:spChg chg="mod">
          <ac:chgData name="Szawiola, Alison" userId="122cdc3e-0be4-40f6-97b3-cdce0694a0c5" providerId="ADAL" clId="{E87210BC-A0D3-47FF-BCA4-F32AE9C3F22D}" dt="2023-05-11T14:44:15.296" v="3366" actId="20577"/>
          <ac:spMkLst>
            <pc:docMk/>
            <pc:sldMk cId="806726748" sldId="322"/>
            <ac:spMk id="3" creationId="{00000000-0000-0000-0000-000000000000}"/>
          </ac:spMkLst>
        </pc:spChg>
      </pc:sldChg>
      <pc:sldChg chg="modNotesTx">
        <pc:chgData name="Szawiola, Alison" userId="122cdc3e-0be4-40f6-97b3-cdce0694a0c5" providerId="ADAL" clId="{E87210BC-A0D3-47FF-BCA4-F32AE9C3F22D}" dt="2023-05-11T14:48:23.989" v="3598" actId="20577"/>
        <pc:sldMkLst>
          <pc:docMk/>
          <pc:sldMk cId="4104315159" sldId="335"/>
        </pc:sldMkLst>
      </pc:sldChg>
      <pc:sldChg chg="modNotesTx">
        <pc:chgData name="Szawiola, Alison" userId="122cdc3e-0be4-40f6-97b3-cdce0694a0c5" providerId="ADAL" clId="{E87210BC-A0D3-47FF-BCA4-F32AE9C3F22D}" dt="2023-05-11T14:52:41.770" v="3754" actId="20577"/>
        <pc:sldMkLst>
          <pc:docMk/>
          <pc:sldMk cId="855804005" sldId="349"/>
        </pc:sldMkLst>
      </pc:sldChg>
      <pc:sldChg chg="modNotes modNotesTx">
        <pc:chgData name="Szawiola, Alison" userId="122cdc3e-0be4-40f6-97b3-cdce0694a0c5" providerId="ADAL" clId="{E87210BC-A0D3-47FF-BCA4-F32AE9C3F22D}" dt="2023-05-11T14:45:58.917" v="3461" actId="20577"/>
        <pc:sldMkLst>
          <pc:docMk/>
          <pc:sldMk cId="3118329893" sldId="527"/>
        </pc:sldMkLst>
      </pc:sldChg>
      <pc:sldChg chg="addSp delSp modSp mod modAnim modNotesTx">
        <pc:chgData name="Szawiola, Alison" userId="122cdc3e-0be4-40f6-97b3-cdce0694a0c5" providerId="ADAL" clId="{E87210BC-A0D3-47FF-BCA4-F32AE9C3F22D}" dt="2023-05-11T14:51:58.713" v="3749" actId="20577"/>
        <pc:sldMkLst>
          <pc:docMk/>
          <pc:sldMk cId="3056502181" sldId="528"/>
        </pc:sldMkLst>
        <pc:spChg chg="ord">
          <ac:chgData name="Szawiola, Alison" userId="122cdc3e-0be4-40f6-97b3-cdce0694a0c5" providerId="ADAL" clId="{E87210BC-A0D3-47FF-BCA4-F32AE9C3F22D}" dt="2023-05-11T14:02:03.305" v="2730" actId="13244"/>
          <ac:spMkLst>
            <pc:docMk/>
            <pc:sldMk cId="3056502181" sldId="528"/>
            <ac:spMk id="2" creationId="{567ACFB8-3362-55DD-92C4-DD790CCC9474}"/>
          </ac:spMkLst>
        </pc:spChg>
        <pc:spChg chg="del">
          <ac:chgData name="Szawiola, Alison" userId="122cdc3e-0be4-40f6-97b3-cdce0694a0c5" providerId="ADAL" clId="{E87210BC-A0D3-47FF-BCA4-F32AE9C3F22D}" dt="2023-05-11T12:40:08.042" v="691" actId="478"/>
          <ac:spMkLst>
            <pc:docMk/>
            <pc:sldMk cId="3056502181" sldId="528"/>
            <ac:spMk id="3" creationId="{0B7EE785-3218-4ED1-EADA-383A160823A8}"/>
          </ac:spMkLst>
        </pc:spChg>
        <pc:spChg chg="ord">
          <ac:chgData name="Szawiola, Alison" userId="122cdc3e-0be4-40f6-97b3-cdce0694a0c5" providerId="ADAL" clId="{E87210BC-A0D3-47FF-BCA4-F32AE9C3F22D}" dt="2023-05-11T14:01:26.785" v="2722" actId="13244"/>
          <ac:spMkLst>
            <pc:docMk/>
            <pc:sldMk cId="3056502181" sldId="528"/>
            <ac:spMk id="4" creationId="{A577CD78-656B-FBA0-53D8-8B79D82B542E}"/>
          </ac:spMkLst>
        </pc:spChg>
        <pc:spChg chg="add del">
          <ac:chgData name="Szawiola, Alison" userId="122cdc3e-0be4-40f6-97b3-cdce0694a0c5" providerId="ADAL" clId="{E87210BC-A0D3-47FF-BCA4-F32AE9C3F22D}" dt="2023-05-11T12:41:28.232" v="696" actId="22"/>
          <ac:spMkLst>
            <pc:docMk/>
            <pc:sldMk cId="3056502181" sldId="528"/>
            <ac:spMk id="10" creationId="{6D44B1F3-D0F8-271D-0594-A94373213F3D}"/>
          </ac:spMkLst>
        </pc:spChg>
        <pc:spChg chg="add mod ord">
          <ac:chgData name="Szawiola, Alison" userId="122cdc3e-0be4-40f6-97b3-cdce0694a0c5" providerId="ADAL" clId="{E87210BC-A0D3-47FF-BCA4-F32AE9C3F22D}" dt="2023-05-11T14:08:49.296" v="2775" actId="14100"/>
          <ac:spMkLst>
            <pc:docMk/>
            <pc:sldMk cId="3056502181" sldId="528"/>
            <ac:spMk id="11" creationId="{27A642FB-B461-9745-6FCC-E06C4BDE4485}"/>
          </ac:spMkLst>
        </pc:spChg>
        <pc:spChg chg="add mod ord">
          <ac:chgData name="Szawiola, Alison" userId="122cdc3e-0be4-40f6-97b3-cdce0694a0c5" providerId="ADAL" clId="{E87210BC-A0D3-47FF-BCA4-F32AE9C3F22D}" dt="2023-05-11T14:02:57.895" v="2739" actId="13244"/>
          <ac:spMkLst>
            <pc:docMk/>
            <pc:sldMk cId="3056502181" sldId="528"/>
            <ac:spMk id="12" creationId="{B2BF2BE3-DDB7-2080-4373-20A2C39006F8}"/>
          </ac:spMkLst>
        </pc:spChg>
        <pc:spChg chg="add del">
          <ac:chgData name="Szawiola, Alison" userId="122cdc3e-0be4-40f6-97b3-cdce0694a0c5" providerId="ADAL" clId="{E87210BC-A0D3-47FF-BCA4-F32AE9C3F22D}" dt="2023-05-11T13:42:02.095" v="1991" actId="22"/>
          <ac:spMkLst>
            <pc:docMk/>
            <pc:sldMk cId="3056502181" sldId="528"/>
            <ac:spMk id="14" creationId="{358793AA-3142-E5AC-9144-EA356330346F}"/>
          </ac:spMkLst>
        </pc:spChg>
        <pc:spChg chg="add mod ord">
          <ac:chgData name="Szawiola, Alison" userId="122cdc3e-0be4-40f6-97b3-cdce0694a0c5" providerId="ADAL" clId="{E87210BC-A0D3-47FF-BCA4-F32AE9C3F22D}" dt="2023-05-11T14:20:57.565" v="3075" actId="6549"/>
          <ac:spMkLst>
            <pc:docMk/>
            <pc:sldMk cId="3056502181" sldId="528"/>
            <ac:spMk id="16" creationId="{D0D8F257-F93B-D481-80E8-06D518EC581D}"/>
          </ac:spMkLst>
        </pc:spChg>
        <pc:spChg chg="add mod ord">
          <ac:chgData name="Szawiola, Alison" userId="122cdc3e-0be4-40f6-97b3-cdce0694a0c5" providerId="ADAL" clId="{E87210BC-A0D3-47FF-BCA4-F32AE9C3F22D}" dt="2023-05-11T14:12:41.411" v="2820" actId="14100"/>
          <ac:spMkLst>
            <pc:docMk/>
            <pc:sldMk cId="3056502181" sldId="528"/>
            <ac:spMk id="17" creationId="{77E1674B-842D-E3D8-9398-885634736C57}"/>
          </ac:spMkLst>
        </pc:spChg>
        <pc:spChg chg="add mod">
          <ac:chgData name="Szawiola, Alison" userId="122cdc3e-0be4-40f6-97b3-cdce0694a0c5" providerId="ADAL" clId="{E87210BC-A0D3-47FF-BCA4-F32AE9C3F22D}" dt="2023-05-11T14:20:53.697" v="3073" actId="20577"/>
          <ac:spMkLst>
            <pc:docMk/>
            <pc:sldMk cId="3056502181" sldId="528"/>
            <ac:spMk id="21" creationId="{C9B442AE-231B-D9EF-C0AB-5A00ED72D2D1}"/>
          </ac:spMkLst>
        </pc:spChg>
        <pc:grpChg chg="add mod ord">
          <ac:chgData name="Szawiola, Alison" userId="122cdc3e-0be4-40f6-97b3-cdce0694a0c5" providerId="ADAL" clId="{E87210BC-A0D3-47FF-BCA4-F32AE9C3F22D}" dt="2023-05-11T14:01:57.839" v="2728" actId="13244"/>
          <ac:grpSpMkLst>
            <pc:docMk/>
            <pc:sldMk cId="3056502181" sldId="528"/>
            <ac:grpSpMk id="5" creationId="{0856B5A6-3676-E246-98E0-BF53B4A9E7E8}"/>
          </ac:grpSpMkLst>
        </pc:grpChg>
        <pc:picChg chg="mod">
          <ac:chgData name="Szawiola, Alison" userId="122cdc3e-0be4-40f6-97b3-cdce0694a0c5" providerId="ADAL" clId="{E87210BC-A0D3-47FF-BCA4-F32AE9C3F22D}" dt="2023-05-11T12:16:25.011" v="662"/>
          <ac:picMkLst>
            <pc:docMk/>
            <pc:sldMk cId="3056502181" sldId="528"/>
            <ac:picMk id="6" creationId="{DB38FCE6-9F1D-22A7-3CCB-47A96BFBC328}"/>
          </ac:picMkLst>
        </pc:picChg>
        <pc:picChg chg="mod">
          <ac:chgData name="Szawiola, Alison" userId="122cdc3e-0be4-40f6-97b3-cdce0694a0c5" providerId="ADAL" clId="{E87210BC-A0D3-47FF-BCA4-F32AE9C3F22D}" dt="2023-05-11T12:16:25.011" v="662"/>
          <ac:picMkLst>
            <pc:docMk/>
            <pc:sldMk cId="3056502181" sldId="528"/>
            <ac:picMk id="7" creationId="{6AFA6216-9F4F-8D43-F78C-0C609CEC21CD}"/>
          </ac:picMkLst>
        </pc:picChg>
        <pc:picChg chg="add del mod">
          <ac:chgData name="Szawiola, Alison" userId="122cdc3e-0be4-40f6-97b3-cdce0694a0c5" providerId="ADAL" clId="{E87210BC-A0D3-47FF-BCA4-F32AE9C3F22D}" dt="2023-05-11T14:03:59.978" v="2751" actId="478"/>
          <ac:picMkLst>
            <pc:docMk/>
            <pc:sldMk cId="3056502181" sldId="528"/>
            <ac:picMk id="18" creationId="{443A8D84-2231-06E7-C6EA-7A5A10337C68}"/>
          </ac:picMkLst>
        </pc:picChg>
        <pc:picChg chg="add mod">
          <ac:chgData name="Szawiola, Alison" userId="122cdc3e-0be4-40f6-97b3-cdce0694a0c5" providerId="ADAL" clId="{E87210BC-A0D3-47FF-BCA4-F32AE9C3F22D}" dt="2023-05-11T14:22:56.168" v="3087" actId="1076"/>
          <ac:picMkLst>
            <pc:docMk/>
            <pc:sldMk cId="3056502181" sldId="528"/>
            <ac:picMk id="20" creationId="{BA3CBD3C-B3A4-DF8F-4BB0-2AB7F5452AFD}"/>
          </ac:picMkLst>
        </pc:picChg>
        <pc:picChg chg="add del mod">
          <ac:chgData name="Szawiola, Alison" userId="122cdc3e-0be4-40f6-97b3-cdce0694a0c5" providerId="ADAL" clId="{E87210BC-A0D3-47FF-BCA4-F32AE9C3F22D}" dt="2023-05-11T12:42:18.963" v="701" actId="478"/>
          <ac:picMkLst>
            <pc:docMk/>
            <pc:sldMk cId="3056502181" sldId="528"/>
            <ac:picMk id="1026" creationId="{5CB9E674-B98E-2C6A-F65A-D3CD206DB36C}"/>
          </ac:picMkLst>
        </pc:picChg>
        <pc:picChg chg="add mod">
          <ac:chgData name="Szawiola, Alison" userId="122cdc3e-0be4-40f6-97b3-cdce0694a0c5" providerId="ADAL" clId="{E87210BC-A0D3-47FF-BCA4-F32AE9C3F22D}" dt="2023-05-11T14:10:05.126" v="2789" actId="1076"/>
          <ac:picMkLst>
            <pc:docMk/>
            <pc:sldMk cId="3056502181" sldId="528"/>
            <ac:picMk id="1028" creationId="{41CC91F6-22E7-8178-F128-2189838E7140}"/>
          </ac:picMkLst>
        </pc:picChg>
        <pc:picChg chg="add mod">
          <ac:chgData name="Szawiola, Alison" userId="122cdc3e-0be4-40f6-97b3-cdce0694a0c5" providerId="ADAL" clId="{E87210BC-A0D3-47FF-BCA4-F32AE9C3F22D}" dt="2023-05-11T14:01:31.809" v="2723" actId="13244"/>
          <ac:picMkLst>
            <pc:docMk/>
            <pc:sldMk cId="3056502181" sldId="528"/>
            <ac:picMk id="1030" creationId="{9FA7DF81-B505-9CC3-0E92-04521094E459}"/>
          </ac:picMkLst>
        </pc:picChg>
        <pc:picChg chg="add del mod">
          <ac:chgData name="Szawiola, Alison" userId="122cdc3e-0be4-40f6-97b3-cdce0694a0c5" providerId="ADAL" clId="{E87210BC-A0D3-47FF-BCA4-F32AE9C3F22D}" dt="2023-05-11T12:45:34.869" v="731" actId="478"/>
          <ac:picMkLst>
            <pc:docMk/>
            <pc:sldMk cId="3056502181" sldId="528"/>
            <ac:picMk id="1032" creationId="{CF99219F-FDEC-29C1-D4C5-447127D1951C}"/>
          </ac:picMkLst>
        </pc:picChg>
      </pc:sldChg>
      <pc:sldChg chg="del">
        <pc:chgData name="Szawiola, Alison" userId="122cdc3e-0be4-40f6-97b3-cdce0694a0c5" providerId="ADAL" clId="{E87210BC-A0D3-47FF-BCA4-F32AE9C3F22D}" dt="2023-05-11T12:18:21.618" v="684" actId="47"/>
        <pc:sldMkLst>
          <pc:docMk/>
          <pc:sldMk cId="1344763489" sldId="529"/>
        </pc:sldMkLst>
      </pc:sldChg>
      <pc:sldChg chg="addSp delSp modSp new del mod delAnim modAnim">
        <pc:chgData name="Szawiola, Alison" userId="122cdc3e-0be4-40f6-97b3-cdce0694a0c5" providerId="ADAL" clId="{E87210BC-A0D3-47FF-BCA4-F32AE9C3F22D}" dt="2023-05-11T14:13:00.619" v="2825" actId="47"/>
        <pc:sldMkLst>
          <pc:docMk/>
          <pc:sldMk cId="2585308678" sldId="529"/>
        </pc:sldMkLst>
        <pc:spChg chg="del">
          <ac:chgData name="Szawiola, Alison" userId="122cdc3e-0be4-40f6-97b3-cdce0694a0c5" providerId="ADAL" clId="{E87210BC-A0D3-47FF-BCA4-F32AE9C3F22D}" dt="2023-05-11T14:10:48.741" v="2802" actId="478"/>
          <ac:spMkLst>
            <pc:docMk/>
            <pc:sldMk cId="2585308678" sldId="529"/>
            <ac:spMk id="3" creationId="{2A85B13E-4625-BC03-D808-C1AC743D82F9}"/>
          </ac:spMkLst>
        </pc:spChg>
        <pc:spChg chg="add del mod">
          <ac:chgData name="Szawiola, Alison" userId="122cdc3e-0be4-40f6-97b3-cdce0694a0c5" providerId="ADAL" clId="{E87210BC-A0D3-47FF-BCA4-F32AE9C3F22D}" dt="2023-05-11T14:10:19.250" v="2793" actId="478"/>
          <ac:spMkLst>
            <pc:docMk/>
            <pc:sldMk cId="2585308678" sldId="529"/>
            <ac:spMk id="7" creationId="{0400453E-21A1-CFC3-F8DB-D3C316AF3197}"/>
          </ac:spMkLst>
        </pc:spChg>
        <pc:spChg chg="add mod">
          <ac:chgData name="Szawiola, Alison" userId="122cdc3e-0be4-40f6-97b3-cdce0694a0c5" providerId="ADAL" clId="{E87210BC-A0D3-47FF-BCA4-F32AE9C3F22D}" dt="2023-05-11T14:10:40.052" v="2800" actId="1076"/>
          <ac:spMkLst>
            <pc:docMk/>
            <pc:sldMk cId="2585308678" sldId="529"/>
            <ac:spMk id="8" creationId="{5D5E2DCB-3220-F797-C303-F01CDC952692}"/>
          </ac:spMkLst>
        </pc:spChg>
        <pc:picChg chg="add mod">
          <ac:chgData name="Szawiola, Alison" userId="122cdc3e-0be4-40f6-97b3-cdce0694a0c5" providerId="ADAL" clId="{E87210BC-A0D3-47FF-BCA4-F32AE9C3F22D}" dt="2023-05-11T14:09:32.321" v="2781" actId="1076"/>
          <ac:picMkLst>
            <pc:docMk/>
            <pc:sldMk cId="2585308678" sldId="529"/>
            <ac:picMk id="5" creationId="{0F00C359-ADB7-A0FE-5A34-D2E9EE3F2732}"/>
          </ac:picMkLst>
        </pc:picChg>
        <pc:picChg chg="add mod">
          <ac:chgData name="Szawiola, Alison" userId="122cdc3e-0be4-40f6-97b3-cdce0694a0c5" providerId="ADAL" clId="{E87210BC-A0D3-47FF-BCA4-F32AE9C3F22D}" dt="2023-05-11T14:10:00.453" v="2787" actId="1076"/>
          <ac:picMkLst>
            <pc:docMk/>
            <pc:sldMk cId="2585308678" sldId="529"/>
            <ac:picMk id="6" creationId="{1359AE12-9C00-E4D4-763B-AA5AFAEC8176}"/>
          </ac:picMkLst>
        </pc:picChg>
      </pc:sldChg>
    </pc:docChg>
  </pc:docChgLst>
  <pc:docChgLst>
    <pc:chgData name="Szawiola, Alison" userId="122cdc3e-0be4-40f6-97b3-cdce0694a0c5" providerId="ADAL" clId="{DB07721F-444C-43C4-B52D-45187926F01D}"/>
    <pc:docChg chg="custSel modSld replTag">
      <pc:chgData name="Szawiola, Alison" userId="122cdc3e-0be4-40f6-97b3-cdce0694a0c5" providerId="ADAL" clId="{DB07721F-444C-43C4-B52D-45187926F01D}" dt="2023-05-11T16:23:03.840" v="368"/>
      <pc:docMkLst>
        <pc:docMk/>
      </pc:docMkLst>
      <pc:sldChg chg="modNotesTx">
        <pc:chgData name="Szawiola, Alison" userId="122cdc3e-0be4-40f6-97b3-cdce0694a0c5" providerId="ADAL" clId="{DB07721F-444C-43C4-B52D-45187926F01D}" dt="2023-05-11T16:22:55.784" v="367" actId="20577"/>
        <pc:sldMkLst>
          <pc:docMk/>
          <pc:sldMk cId="4104315159" sldId="335"/>
        </pc:sldMkLst>
      </pc:sldChg>
      <pc:sldChg chg="addSp modSp mod">
        <pc:chgData name="Szawiola, Alison" userId="122cdc3e-0be4-40f6-97b3-cdce0694a0c5" providerId="ADAL" clId="{DB07721F-444C-43C4-B52D-45187926F01D}" dt="2023-05-11T16:18:28.139" v="252" actId="207"/>
        <pc:sldMkLst>
          <pc:docMk/>
          <pc:sldMk cId="855804005" sldId="349"/>
        </pc:sldMkLst>
        <pc:spChg chg="add mod">
          <ac:chgData name="Szawiola, Alison" userId="122cdc3e-0be4-40f6-97b3-cdce0694a0c5" providerId="ADAL" clId="{DB07721F-444C-43C4-B52D-45187926F01D}" dt="2023-05-11T16:18:28.139" v="252" actId="207"/>
          <ac:spMkLst>
            <pc:docMk/>
            <pc:sldMk cId="855804005" sldId="349"/>
            <ac:spMk id="2" creationId="{73770B50-179D-B45E-B09C-E4408F7F879F}"/>
          </ac:spMkLst>
        </pc:spChg>
      </pc:sldChg>
      <pc:sldChg chg="modNotesTx">
        <pc:chgData name="Szawiola, Alison" userId="122cdc3e-0be4-40f6-97b3-cdce0694a0c5" providerId="ADAL" clId="{DB07721F-444C-43C4-B52D-45187926F01D}" dt="2023-05-11T16:21:45.734" v="364" actId="20577"/>
        <pc:sldMkLst>
          <pc:docMk/>
          <pc:sldMk cId="3118329893" sldId="527"/>
        </pc:sldMkLst>
      </pc:sldChg>
      <pc:sldChg chg="modNotes">
        <pc:chgData name="Szawiola, Alison" userId="122cdc3e-0be4-40f6-97b3-cdce0694a0c5" providerId="ADAL" clId="{DB07721F-444C-43C4-B52D-45187926F01D}" dt="2023-05-11T16:17:49.323" v="214" actId="27636"/>
        <pc:sldMkLst>
          <pc:docMk/>
          <pc:sldMk cId="3056502181" sldId="528"/>
        </pc:sldMkLst>
      </pc:sldChg>
    </pc:docChg>
  </pc:docChgLst>
  <pc:docChgLst>
    <pc:chgData name="Szawiola, Alison" userId="122cdc3e-0be4-40f6-97b3-cdce0694a0c5" providerId="ADAL" clId="{97A6102F-6076-4A3C-A160-DF8CA2867648}"/>
    <pc:docChg chg="undo custSel addSld delSld modSld sldOrd replTag">
      <pc:chgData name="Szawiola, Alison" userId="122cdc3e-0be4-40f6-97b3-cdce0694a0c5" providerId="ADAL" clId="{97A6102F-6076-4A3C-A160-DF8CA2867648}" dt="2023-05-13T23:16:38.860" v="4167"/>
      <pc:docMkLst>
        <pc:docMk/>
      </pc:docMkLst>
      <pc:sldChg chg="delSp modSp mod modNotesTx">
        <pc:chgData name="Szawiola, Alison" userId="122cdc3e-0be4-40f6-97b3-cdce0694a0c5" providerId="ADAL" clId="{97A6102F-6076-4A3C-A160-DF8CA2867648}" dt="2023-05-13T23:11:31.810" v="4094" actId="20577"/>
        <pc:sldMkLst>
          <pc:docMk/>
          <pc:sldMk cId="0" sldId="278"/>
        </pc:sldMkLst>
        <pc:spChg chg="mod">
          <ac:chgData name="Szawiola, Alison" userId="122cdc3e-0be4-40f6-97b3-cdce0694a0c5" providerId="ADAL" clId="{97A6102F-6076-4A3C-A160-DF8CA2867648}" dt="2023-05-13T22:41:20.406" v="1422" actId="20577"/>
          <ac:spMkLst>
            <pc:docMk/>
            <pc:sldMk cId="0" sldId="278"/>
            <ac:spMk id="2" creationId="{00000000-0000-0000-0000-000000000000}"/>
          </ac:spMkLst>
        </pc:spChg>
        <pc:spChg chg="mod">
          <ac:chgData name="Szawiola, Alison" userId="122cdc3e-0be4-40f6-97b3-cdce0694a0c5" providerId="ADAL" clId="{97A6102F-6076-4A3C-A160-DF8CA2867648}" dt="2023-05-13T23:11:31.810" v="4094" actId="20577"/>
          <ac:spMkLst>
            <pc:docMk/>
            <pc:sldMk cId="0" sldId="278"/>
            <ac:spMk id="3" creationId="{00000000-0000-0000-0000-000000000000}"/>
          </ac:spMkLst>
        </pc:spChg>
        <pc:picChg chg="del">
          <ac:chgData name="Szawiola, Alison" userId="122cdc3e-0be4-40f6-97b3-cdce0694a0c5" providerId="ADAL" clId="{97A6102F-6076-4A3C-A160-DF8CA2867648}" dt="2023-05-12T19:41:49.889" v="18" actId="478"/>
          <ac:picMkLst>
            <pc:docMk/>
            <pc:sldMk cId="0" sldId="278"/>
            <ac:picMk id="5" creationId="{00000000-0000-0000-0000-000000000000}"/>
          </ac:picMkLst>
        </pc:picChg>
      </pc:sldChg>
      <pc:sldChg chg="modNotesTx">
        <pc:chgData name="Szawiola, Alison" userId="122cdc3e-0be4-40f6-97b3-cdce0694a0c5" providerId="ADAL" clId="{97A6102F-6076-4A3C-A160-DF8CA2867648}" dt="2023-05-13T23:06:17.402" v="3540" actId="20577"/>
        <pc:sldMkLst>
          <pc:docMk/>
          <pc:sldMk cId="806726748" sldId="322"/>
        </pc:sldMkLst>
      </pc:sldChg>
      <pc:sldChg chg="ord modNotes modNotesTx">
        <pc:chgData name="Szawiola, Alison" userId="122cdc3e-0be4-40f6-97b3-cdce0694a0c5" providerId="ADAL" clId="{97A6102F-6076-4A3C-A160-DF8CA2867648}" dt="2023-05-13T23:08:59.835" v="3868" actId="27636"/>
        <pc:sldMkLst>
          <pc:docMk/>
          <pc:sldMk cId="1121350838" sldId="332"/>
        </pc:sldMkLst>
      </pc:sldChg>
      <pc:sldChg chg="modSp mod modNotes modNotesTx">
        <pc:chgData name="Szawiola, Alison" userId="122cdc3e-0be4-40f6-97b3-cdce0694a0c5" providerId="ADAL" clId="{97A6102F-6076-4A3C-A160-DF8CA2867648}" dt="2023-05-13T23:16:33.455" v="4166" actId="14100"/>
        <pc:sldMkLst>
          <pc:docMk/>
          <pc:sldMk cId="4104315159" sldId="335"/>
        </pc:sldMkLst>
        <pc:spChg chg="mod">
          <ac:chgData name="Szawiola, Alison" userId="122cdc3e-0be4-40f6-97b3-cdce0694a0c5" providerId="ADAL" clId="{97A6102F-6076-4A3C-A160-DF8CA2867648}" dt="2023-05-13T23:16:33.455" v="4166" actId="14100"/>
          <ac:spMkLst>
            <pc:docMk/>
            <pc:sldMk cId="4104315159" sldId="335"/>
            <ac:spMk id="15" creationId="{AA6C03A6-20A0-3D88-F35B-717AB5994721}"/>
          </ac:spMkLst>
        </pc:spChg>
        <pc:picChg chg="mod">
          <ac:chgData name="Szawiola, Alison" userId="122cdc3e-0be4-40f6-97b3-cdce0694a0c5" providerId="ADAL" clId="{97A6102F-6076-4A3C-A160-DF8CA2867648}" dt="2023-05-13T23:16:30.100" v="4165" actId="1076"/>
          <ac:picMkLst>
            <pc:docMk/>
            <pc:sldMk cId="4104315159" sldId="335"/>
            <ac:picMk id="3074" creationId="{FF3447BE-86CA-3AA2-7385-A6BF48DBF5C3}"/>
          </ac:picMkLst>
        </pc:picChg>
      </pc:sldChg>
      <pc:sldChg chg="modNotesTx">
        <pc:chgData name="Szawiola, Alison" userId="122cdc3e-0be4-40f6-97b3-cdce0694a0c5" providerId="ADAL" clId="{97A6102F-6076-4A3C-A160-DF8CA2867648}" dt="2023-05-13T23:13:14.789" v="4150" actId="20577"/>
        <pc:sldMkLst>
          <pc:docMk/>
          <pc:sldMk cId="3861274803" sldId="340"/>
        </pc:sldMkLst>
      </pc:sldChg>
      <pc:sldChg chg="modNotesTx">
        <pc:chgData name="Szawiola, Alison" userId="122cdc3e-0be4-40f6-97b3-cdce0694a0c5" providerId="ADAL" clId="{97A6102F-6076-4A3C-A160-DF8CA2867648}" dt="2023-05-13T23:13:42.661" v="4163" actId="20577"/>
        <pc:sldMkLst>
          <pc:docMk/>
          <pc:sldMk cId="3923302756" sldId="343"/>
        </pc:sldMkLst>
      </pc:sldChg>
      <pc:sldChg chg="addSp delSp modSp modNotesTx">
        <pc:chgData name="Szawiola, Alison" userId="122cdc3e-0be4-40f6-97b3-cdce0694a0c5" providerId="ADAL" clId="{97A6102F-6076-4A3C-A160-DF8CA2867648}" dt="2023-05-13T23:08:30.771" v="3865" actId="20577"/>
        <pc:sldMkLst>
          <pc:docMk/>
          <pc:sldMk cId="1996737457" sldId="345"/>
        </pc:sldMkLst>
        <pc:picChg chg="add del mod">
          <ac:chgData name="Szawiola, Alison" userId="122cdc3e-0be4-40f6-97b3-cdce0694a0c5" providerId="ADAL" clId="{97A6102F-6076-4A3C-A160-DF8CA2867648}" dt="2023-05-13T22:40:44.352" v="1417" actId="14100"/>
          <ac:picMkLst>
            <pc:docMk/>
            <pc:sldMk cId="1996737457" sldId="345"/>
            <ac:picMk id="1028" creationId="{00000000-0000-0000-0000-000000000000}"/>
          </ac:picMkLst>
        </pc:picChg>
      </pc:sldChg>
      <pc:sldChg chg="modSp mod">
        <pc:chgData name="Szawiola, Alison" userId="122cdc3e-0be4-40f6-97b3-cdce0694a0c5" providerId="ADAL" clId="{97A6102F-6076-4A3C-A160-DF8CA2867648}" dt="2023-05-13T23:12:43.490" v="4135" actId="688"/>
        <pc:sldMkLst>
          <pc:docMk/>
          <pc:sldMk cId="3389705227" sldId="346"/>
        </pc:sldMkLst>
        <pc:spChg chg="mod">
          <ac:chgData name="Szawiola, Alison" userId="122cdc3e-0be4-40f6-97b3-cdce0694a0c5" providerId="ADAL" clId="{97A6102F-6076-4A3C-A160-DF8CA2867648}" dt="2023-05-13T23:12:43.490" v="4135" actId="688"/>
          <ac:spMkLst>
            <pc:docMk/>
            <pc:sldMk cId="3389705227" sldId="346"/>
            <ac:spMk id="107" creationId="{00000000-0000-0000-0000-000000000000}"/>
          </ac:spMkLst>
        </pc:spChg>
      </pc:sldChg>
      <pc:sldChg chg="modSp modNotesTx">
        <pc:chgData name="Szawiola, Alison" userId="122cdc3e-0be4-40f6-97b3-cdce0694a0c5" providerId="ADAL" clId="{97A6102F-6076-4A3C-A160-DF8CA2867648}" dt="2023-05-13T23:09:59.364" v="4014" actId="20577"/>
        <pc:sldMkLst>
          <pc:docMk/>
          <pc:sldMk cId="1644987264" sldId="354"/>
        </pc:sldMkLst>
        <pc:spChg chg="mod">
          <ac:chgData name="Szawiola, Alison" userId="122cdc3e-0be4-40f6-97b3-cdce0694a0c5" providerId="ADAL" clId="{97A6102F-6076-4A3C-A160-DF8CA2867648}" dt="2023-05-13T23:09:13.722" v="3884" actId="20577"/>
          <ac:spMkLst>
            <pc:docMk/>
            <pc:sldMk cId="1644987264" sldId="354"/>
            <ac:spMk id="3" creationId="{00000000-0000-0000-0000-000000000000}"/>
          </ac:spMkLst>
        </pc:spChg>
      </pc:sldChg>
      <pc:sldChg chg="modSp mod modNotesTx">
        <pc:chgData name="Szawiola, Alison" userId="122cdc3e-0be4-40f6-97b3-cdce0694a0c5" providerId="ADAL" clId="{97A6102F-6076-4A3C-A160-DF8CA2867648}" dt="2023-05-13T23:12:30.883" v="4133" actId="20577"/>
        <pc:sldMkLst>
          <pc:docMk/>
          <pc:sldMk cId="674116701" sldId="357"/>
        </pc:sldMkLst>
        <pc:spChg chg="mod">
          <ac:chgData name="Szawiola, Alison" userId="122cdc3e-0be4-40f6-97b3-cdce0694a0c5" providerId="ADAL" clId="{97A6102F-6076-4A3C-A160-DF8CA2867648}" dt="2023-05-13T23:12:30.883" v="4133" actId="20577"/>
          <ac:spMkLst>
            <pc:docMk/>
            <pc:sldMk cId="674116701" sldId="357"/>
            <ac:spMk id="156" creationId="{00000000-0000-0000-0000-000000000000}"/>
          </ac:spMkLst>
        </pc:spChg>
      </pc:sldChg>
      <pc:sldChg chg="modSp add mod modShow modNotes modNotesTx">
        <pc:chgData name="Szawiola, Alison" userId="122cdc3e-0be4-40f6-97b3-cdce0694a0c5" providerId="ADAL" clId="{97A6102F-6076-4A3C-A160-DF8CA2867648}" dt="2023-05-13T22:45:31.650" v="1510" actId="27636"/>
        <pc:sldMkLst>
          <pc:docMk/>
          <pc:sldMk cId="1074061543" sldId="358"/>
        </pc:sldMkLst>
        <pc:spChg chg="mod">
          <ac:chgData name="Szawiola, Alison" userId="122cdc3e-0be4-40f6-97b3-cdce0694a0c5" providerId="ADAL" clId="{97A6102F-6076-4A3C-A160-DF8CA2867648}" dt="2023-05-13T22:43:53.747" v="1505" actId="20577"/>
          <ac:spMkLst>
            <pc:docMk/>
            <pc:sldMk cId="1074061543" sldId="358"/>
            <ac:spMk id="10" creationId="{254E1D13-3D67-64B3-76C0-FB6BEB88FAC0}"/>
          </ac:spMkLst>
        </pc:spChg>
        <pc:spChg chg="mod">
          <ac:chgData name="Szawiola, Alison" userId="122cdc3e-0be4-40f6-97b3-cdce0694a0c5" providerId="ADAL" clId="{97A6102F-6076-4A3C-A160-DF8CA2867648}" dt="2023-05-13T22:43:42.622" v="1503" actId="20577"/>
          <ac:spMkLst>
            <pc:docMk/>
            <pc:sldMk cId="1074061543" sldId="358"/>
            <ac:spMk id="11" creationId="{CFA0D02A-5DAC-4D48-6252-205ED8FBA73B}"/>
          </ac:spMkLst>
        </pc:spChg>
      </pc:sldChg>
      <pc:sldChg chg="modNotesTx">
        <pc:chgData name="Szawiola, Alison" userId="122cdc3e-0be4-40f6-97b3-cdce0694a0c5" providerId="ADAL" clId="{97A6102F-6076-4A3C-A160-DF8CA2867648}" dt="2023-05-13T23:13:21.949" v="4158" actId="20577"/>
        <pc:sldMkLst>
          <pc:docMk/>
          <pc:sldMk cId="795870821" sldId="359"/>
        </pc:sldMkLst>
      </pc:sldChg>
      <pc:sldChg chg="modSp mod">
        <pc:chgData name="Szawiola, Alison" userId="122cdc3e-0be4-40f6-97b3-cdce0694a0c5" providerId="ADAL" clId="{97A6102F-6076-4A3C-A160-DF8CA2867648}" dt="2023-05-13T23:12:05.948" v="4115" actId="20577"/>
        <pc:sldMkLst>
          <pc:docMk/>
          <pc:sldMk cId="2339532835" sldId="360"/>
        </pc:sldMkLst>
        <pc:spChg chg="mod">
          <ac:chgData name="Szawiola, Alison" userId="122cdc3e-0be4-40f6-97b3-cdce0694a0c5" providerId="ADAL" clId="{97A6102F-6076-4A3C-A160-DF8CA2867648}" dt="2023-05-13T23:12:05.948" v="4115" actId="20577"/>
          <ac:spMkLst>
            <pc:docMk/>
            <pc:sldMk cId="2339532835" sldId="360"/>
            <ac:spMk id="3" creationId="{00000000-0000-0000-0000-000000000000}"/>
          </ac:spMkLst>
        </pc:spChg>
      </pc:sldChg>
      <pc:sldChg chg="modNotesTx">
        <pc:chgData name="Szawiola, Alison" userId="122cdc3e-0be4-40f6-97b3-cdce0694a0c5" providerId="ADAL" clId="{97A6102F-6076-4A3C-A160-DF8CA2867648}" dt="2023-05-12T19:40:19.140" v="11" actId="20577"/>
        <pc:sldMkLst>
          <pc:docMk/>
          <pc:sldMk cId="2814734070" sldId="526"/>
        </pc:sldMkLst>
      </pc:sldChg>
      <pc:sldChg chg="addSp delSp modSp del mod modAnim modNotesTx">
        <pc:chgData name="Szawiola, Alison" userId="122cdc3e-0be4-40f6-97b3-cdce0694a0c5" providerId="ADAL" clId="{97A6102F-6076-4A3C-A160-DF8CA2867648}" dt="2023-05-13T22:42:45.973" v="1425" actId="47"/>
        <pc:sldMkLst>
          <pc:docMk/>
          <pc:sldMk cId="3118329893" sldId="527"/>
        </pc:sldMkLst>
        <pc:spChg chg="mod">
          <ac:chgData name="Szawiola, Alison" userId="122cdc3e-0be4-40f6-97b3-cdce0694a0c5" providerId="ADAL" clId="{97A6102F-6076-4A3C-A160-DF8CA2867648}" dt="2023-05-13T22:37:00.395" v="1252" actId="20577"/>
          <ac:spMkLst>
            <pc:docMk/>
            <pc:sldMk cId="3118329893" sldId="527"/>
            <ac:spMk id="2" creationId="{6399EC4F-DB7C-70FF-D8C9-7E9C7A04BA4F}"/>
          </ac:spMkLst>
        </pc:spChg>
        <pc:picChg chg="add mod">
          <ac:chgData name="Szawiola, Alison" userId="122cdc3e-0be4-40f6-97b3-cdce0694a0c5" providerId="ADAL" clId="{97A6102F-6076-4A3C-A160-DF8CA2867648}" dt="2023-05-13T22:36:57.929" v="1248" actId="1076"/>
          <ac:picMkLst>
            <pc:docMk/>
            <pc:sldMk cId="3118329893" sldId="527"/>
            <ac:picMk id="3" creationId="{D45E7412-DB1D-1563-C3C4-45B7A48B15A7}"/>
          </ac:picMkLst>
        </pc:picChg>
        <pc:picChg chg="del">
          <ac:chgData name="Szawiola, Alison" userId="122cdc3e-0be4-40f6-97b3-cdce0694a0c5" providerId="ADAL" clId="{97A6102F-6076-4A3C-A160-DF8CA2867648}" dt="2023-05-13T22:36:56.233" v="1247" actId="478"/>
          <ac:picMkLst>
            <pc:docMk/>
            <pc:sldMk cId="3118329893" sldId="527"/>
            <ac:picMk id="1026" creationId="{A2D9E3A5-D7EC-D43F-6E63-D3B3547389AF}"/>
          </ac:picMkLst>
        </pc:picChg>
      </pc:sldChg>
      <pc:sldChg chg="modSp mod modNotes modNotesTx">
        <pc:chgData name="Szawiola, Alison" userId="122cdc3e-0be4-40f6-97b3-cdce0694a0c5" providerId="ADAL" clId="{97A6102F-6076-4A3C-A160-DF8CA2867648}" dt="2023-05-13T23:06:09.523" v="3538" actId="20577"/>
        <pc:sldMkLst>
          <pc:docMk/>
          <pc:sldMk cId="3056502181" sldId="528"/>
        </pc:sldMkLst>
        <pc:spChg chg="mod">
          <ac:chgData name="Szawiola, Alison" userId="122cdc3e-0be4-40f6-97b3-cdce0694a0c5" providerId="ADAL" clId="{97A6102F-6076-4A3C-A160-DF8CA2867648}" dt="2023-05-13T22:58:46.088" v="3154" actId="20577"/>
          <ac:spMkLst>
            <pc:docMk/>
            <pc:sldMk cId="3056502181" sldId="528"/>
            <ac:spMk id="2" creationId="{567ACFB8-3362-55DD-92C4-DD790CCC9474}"/>
          </ac:spMkLst>
        </pc:spChg>
        <pc:spChg chg="mod">
          <ac:chgData name="Szawiola, Alison" userId="122cdc3e-0be4-40f6-97b3-cdce0694a0c5" providerId="ADAL" clId="{97A6102F-6076-4A3C-A160-DF8CA2867648}" dt="2023-05-13T23:01:53.261" v="3321" actId="14100"/>
          <ac:spMkLst>
            <pc:docMk/>
            <pc:sldMk cId="3056502181" sldId="528"/>
            <ac:spMk id="21" creationId="{C9B442AE-231B-D9EF-C0AB-5A00ED72D2D1}"/>
          </ac:spMkLst>
        </pc:spChg>
        <pc:picChg chg="mod">
          <ac:chgData name="Szawiola, Alison" userId="122cdc3e-0be4-40f6-97b3-cdce0694a0c5" providerId="ADAL" clId="{97A6102F-6076-4A3C-A160-DF8CA2867648}" dt="2023-05-12T20:04:26.282" v="123" actId="1076"/>
          <ac:picMkLst>
            <pc:docMk/>
            <pc:sldMk cId="3056502181" sldId="528"/>
            <ac:picMk id="20" creationId="{BA3CBD3C-B3A4-DF8F-4BB0-2AB7F5452AFD}"/>
          </ac:picMkLst>
        </pc:picChg>
      </pc:sldChg>
      <pc:sldChg chg="addSp delSp modSp new mod ord modNotesTx">
        <pc:chgData name="Szawiola, Alison" userId="122cdc3e-0be4-40f6-97b3-cdce0694a0c5" providerId="ADAL" clId="{97A6102F-6076-4A3C-A160-DF8CA2867648}" dt="2023-05-13T23:05:33.024" v="3427"/>
        <pc:sldMkLst>
          <pc:docMk/>
          <pc:sldMk cId="929387499" sldId="529"/>
        </pc:sldMkLst>
        <pc:spChg chg="mod">
          <ac:chgData name="Szawiola, Alison" userId="122cdc3e-0be4-40f6-97b3-cdce0694a0c5" providerId="ADAL" clId="{97A6102F-6076-4A3C-A160-DF8CA2867648}" dt="2023-05-13T22:58:52.585" v="3176" actId="20577"/>
          <ac:spMkLst>
            <pc:docMk/>
            <pc:sldMk cId="929387499" sldId="529"/>
            <ac:spMk id="2" creationId="{7CC4F5A4-1BD3-308C-0B37-8BB9F79994FF}"/>
          </ac:spMkLst>
        </pc:spChg>
        <pc:spChg chg="del">
          <ac:chgData name="Szawiola, Alison" userId="122cdc3e-0be4-40f6-97b3-cdce0694a0c5" providerId="ADAL" clId="{97A6102F-6076-4A3C-A160-DF8CA2867648}" dt="2023-05-13T23:03:30.962" v="3323"/>
          <ac:spMkLst>
            <pc:docMk/>
            <pc:sldMk cId="929387499" sldId="529"/>
            <ac:spMk id="3" creationId="{BC37667A-94BD-A6B5-6BE5-6E4E5B646007}"/>
          </ac:spMkLst>
        </pc:spChg>
        <pc:grpChg chg="add mod">
          <ac:chgData name="Szawiola, Alison" userId="122cdc3e-0be4-40f6-97b3-cdce0694a0c5" providerId="ADAL" clId="{97A6102F-6076-4A3C-A160-DF8CA2867648}" dt="2023-05-13T22:58:56.520" v="3177"/>
          <ac:grpSpMkLst>
            <pc:docMk/>
            <pc:sldMk cId="929387499" sldId="529"/>
            <ac:grpSpMk id="5" creationId="{9294E67D-EA9E-B1C0-2791-B101F8BEBBFD}"/>
          </ac:grpSpMkLst>
        </pc:grpChg>
        <pc:picChg chg="mod">
          <ac:chgData name="Szawiola, Alison" userId="122cdc3e-0be4-40f6-97b3-cdce0694a0c5" providerId="ADAL" clId="{97A6102F-6076-4A3C-A160-DF8CA2867648}" dt="2023-05-13T22:58:56.520" v="3177"/>
          <ac:picMkLst>
            <pc:docMk/>
            <pc:sldMk cId="929387499" sldId="529"/>
            <ac:picMk id="6" creationId="{20F4574F-C326-3388-77F4-0F40FCDF0398}"/>
          </ac:picMkLst>
        </pc:picChg>
        <pc:picChg chg="mod">
          <ac:chgData name="Szawiola, Alison" userId="122cdc3e-0be4-40f6-97b3-cdce0694a0c5" providerId="ADAL" clId="{97A6102F-6076-4A3C-A160-DF8CA2867648}" dt="2023-05-13T22:58:56.520" v="3177"/>
          <ac:picMkLst>
            <pc:docMk/>
            <pc:sldMk cId="929387499" sldId="529"/>
            <ac:picMk id="7" creationId="{E7233D50-4B84-E9E5-B550-41D31EBCE96F}"/>
          </ac:picMkLst>
        </pc:picChg>
        <pc:picChg chg="add mod">
          <ac:chgData name="Szawiola, Alison" userId="122cdc3e-0be4-40f6-97b3-cdce0694a0c5" providerId="ADAL" clId="{97A6102F-6076-4A3C-A160-DF8CA2867648}" dt="2023-05-13T23:04:03.802" v="3347" actId="14100"/>
          <ac:picMkLst>
            <pc:docMk/>
            <pc:sldMk cId="929387499" sldId="529"/>
            <ac:picMk id="1026" creationId="{AD642CFC-6BA4-30AD-DC6B-79785D81627F}"/>
          </ac:picMkLst>
        </pc:picChg>
      </pc:sldChg>
    </pc:docChg>
  </pc:docChgLst>
  <pc:docChgLst>
    <pc:chgData name="Szawiola, Alison" userId="122cdc3e-0be4-40f6-97b3-cdce0694a0c5" providerId="ADAL" clId="{1270A5D7-BC8A-4686-AB8B-5B63019BFD84}"/>
    <pc:docChg chg="custSel modSld replTag">
      <pc:chgData name="Szawiola, Alison" userId="122cdc3e-0be4-40f6-97b3-cdce0694a0c5" providerId="ADAL" clId="{1270A5D7-BC8A-4686-AB8B-5B63019BFD84}" dt="2023-05-12T19:21:21.435" v="231"/>
      <pc:docMkLst>
        <pc:docMk/>
      </pc:docMkLst>
      <pc:sldChg chg="modNotesTx">
        <pc:chgData name="Szawiola, Alison" userId="122cdc3e-0be4-40f6-97b3-cdce0694a0c5" providerId="ADAL" clId="{1270A5D7-BC8A-4686-AB8B-5B63019BFD84}" dt="2023-05-12T18:50:35.056" v="31" actId="20577"/>
        <pc:sldMkLst>
          <pc:docMk/>
          <pc:sldMk cId="0" sldId="278"/>
        </pc:sldMkLst>
      </pc:sldChg>
      <pc:sldChg chg="modNotesTx">
        <pc:chgData name="Szawiola, Alison" userId="122cdc3e-0be4-40f6-97b3-cdce0694a0c5" providerId="ADAL" clId="{1270A5D7-BC8A-4686-AB8B-5B63019BFD84}" dt="2023-05-12T19:20:02.714" v="212" actId="20577"/>
        <pc:sldMkLst>
          <pc:docMk/>
          <pc:sldMk cId="806726748" sldId="322"/>
        </pc:sldMkLst>
      </pc:sldChg>
      <pc:sldChg chg="delSp mod modNotesTx">
        <pc:chgData name="Szawiola, Alison" userId="122cdc3e-0be4-40f6-97b3-cdce0694a0c5" providerId="ADAL" clId="{1270A5D7-BC8A-4686-AB8B-5B63019BFD84}" dt="2023-05-12T19:20:31.375" v="228" actId="478"/>
        <pc:sldMkLst>
          <pc:docMk/>
          <pc:sldMk cId="3662815120" sldId="324"/>
        </pc:sldMkLst>
        <pc:picChg chg="del">
          <ac:chgData name="Szawiola, Alison" userId="122cdc3e-0be4-40f6-97b3-cdce0694a0c5" providerId="ADAL" clId="{1270A5D7-BC8A-4686-AB8B-5B63019BFD84}" dt="2023-05-12T19:20:31.375" v="228" actId="478"/>
          <ac:picMkLst>
            <pc:docMk/>
            <pc:sldMk cId="3662815120" sldId="324"/>
            <ac:picMk id="5" creationId="{00000000-0000-0000-0000-000000000000}"/>
          </ac:picMkLst>
        </pc:picChg>
      </pc:sldChg>
      <pc:sldChg chg="modNotesTx">
        <pc:chgData name="Szawiola, Alison" userId="122cdc3e-0be4-40f6-97b3-cdce0694a0c5" providerId="ADAL" clId="{1270A5D7-BC8A-4686-AB8B-5B63019BFD84}" dt="2023-05-12T18:50:16.919" v="11" actId="20577"/>
        <pc:sldMkLst>
          <pc:docMk/>
          <pc:sldMk cId="1121350838" sldId="332"/>
        </pc:sldMkLst>
      </pc:sldChg>
      <pc:sldChg chg="modNotesTx">
        <pc:chgData name="Szawiola, Alison" userId="122cdc3e-0be4-40f6-97b3-cdce0694a0c5" providerId="ADAL" clId="{1270A5D7-BC8A-4686-AB8B-5B63019BFD84}" dt="2023-05-12T19:09:09.279" v="193" actId="20577"/>
        <pc:sldMkLst>
          <pc:docMk/>
          <pc:sldMk cId="4104315159" sldId="335"/>
        </pc:sldMkLst>
      </pc:sldChg>
      <pc:sldChg chg="modNotesTx">
        <pc:chgData name="Szawiola, Alison" userId="122cdc3e-0be4-40f6-97b3-cdce0694a0c5" providerId="ADAL" clId="{1270A5D7-BC8A-4686-AB8B-5B63019BFD84}" dt="2023-05-12T18:50:12.175" v="5" actId="20577"/>
        <pc:sldMkLst>
          <pc:docMk/>
          <pc:sldMk cId="1996737457" sldId="345"/>
        </pc:sldMkLst>
      </pc:sldChg>
      <pc:sldChg chg="modNotesTx">
        <pc:chgData name="Szawiola, Alison" userId="122cdc3e-0be4-40f6-97b3-cdce0694a0c5" providerId="ADAL" clId="{1270A5D7-BC8A-4686-AB8B-5B63019BFD84}" dt="2023-05-12T19:20:18.006" v="219" actId="20577"/>
        <pc:sldMkLst>
          <pc:docMk/>
          <pc:sldMk cId="3389705227" sldId="346"/>
        </pc:sldMkLst>
      </pc:sldChg>
      <pc:sldChg chg="delSp modAnim modNotesTx">
        <pc:chgData name="Szawiola, Alison" userId="122cdc3e-0be4-40f6-97b3-cdce0694a0c5" providerId="ADAL" clId="{1270A5D7-BC8A-4686-AB8B-5B63019BFD84}" dt="2023-05-12T19:21:12.670" v="230" actId="478"/>
        <pc:sldMkLst>
          <pc:docMk/>
          <pc:sldMk cId="1644987264" sldId="354"/>
        </pc:sldMkLst>
        <pc:picChg chg="del">
          <ac:chgData name="Szawiola, Alison" userId="122cdc3e-0be4-40f6-97b3-cdce0694a0c5" providerId="ADAL" clId="{1270A5D7-BC8A-4686-AB8B-5B63019BFD84}" dt="2023-05-12T19:21:12.670" v="230" actId="478"/>
          <ac:picMkLst>
            <pc:docMk/>
            <pc:sldMk cId="1644987264" sldId="354"/>
            <ac:picMk id="2050" creationId="{00000000-0000-0000-0000-000000000000}"/>
          </ac:picMkLst>
        </pc:picChg>
      </pc:sldChg>
      <pc:sldChg chg="modSp mod">
        <pc:chgData name="Szawiola, Alison" userId="122cdc3e-0be4-40f6-97b3-cdce0694a0c5" providerId="ADAL" clId="{1270A5D7-BC8A-4686-AB8B-5B63019BFD84}" dt="2023-05-12T18:51:37.774" v="33" actId="1076"/>
        <pc:sldMkLst>
          <pc:docMk/>
          <pc:sldMk cId="674116701" sldId="357"/>
        </pc:sldMkLst>
        <pc:picChg chg="mod">
          <ac:chgData name="Szawiola, Alison" userId="122cdc3e-0be4-40f6-97b3-cdce0694a0c5" providerId="ADAL" clId="{1270A5D7-BC8A-4686-AB8B-5B63019BFD84}" dt="2023-05-12T18:51:37.774" v="33" actId="1076"/>
          <ac:picMkLst>
            <pc:docMk/>
            <pc:sldMk cId="674116701" sldId="357"/>
            <ac:picMk id="157" creationId="{00000000-0000-0000-0000-000000000000}"/>
          </ac:picMkLst>
        </pc:picChg>
      </pc:sldChg>
      <pc:sldChg chg="modNotesTx">
        <pc:chgData name="Szawiola, Alison" userId="122cdc3e-0be4-40f6-97b3-cdce0694a0c5" providerId="ADAL" clId="{1270A5D7-BC8A-4686-AB8B-5B63019BFD84}" dt="2023-05-12T18:50:21.070" v="18" actId="20577"/>
        <pc:sldMkLst>
          <pc:docMk/>
          <pc:sldMk cId="2814734070" sldId="526"/>
        </pc:sldMkLst>
      </pc:sldChg>
      <pc:sldChg chg="modNotesTx">
        <pc:chgData name="Szawiola, Alison" userId="122cdc3e-0be4-40f6-97b3-cdce0694a0c5" providerId="ADAL" clId="{1270A5D7-BC8A-4686-AB8B-5B63019BFD84}" dt="2023-05-12T19:07:16.208" v="51" actId="20577"/>
        <pc:sldMkLst>
          <pc:docMk/>
          <pc:sldMk cId="3056502181" sldId="52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5/16/2023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5/16/2023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mentalworkout.com/white-papers/how-mindfulness-can-help-your-employees-and-improve-your-companys-bottom-lin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hbr.org/2015/12/how-meditation-benefits-ceos"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bcg.com/en-ca/publications/2018/unleashing-power-of-mindfulness-in-corporations" TargetMode="External"/><Relationship Id="rId4" Type="http://schemas.openxmlformats.org/officeDocument/2006/relationships/hyperlink" Target="https://www.mindful.org/7-qualities-mindfulness-trained-body-scan/"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thecalmmonkey.com/#!meditation-recordings/g6x73"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ZE-r-x2T4o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ZE-r-x2T4ok"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psychologytoday.com/us/blog/conquer-fear-flying/201306/emotional-control-top-down-or-bottom" TargetMode="External"/><Relationship Id="rId4" Type="http://schemas.openxmlformats.org/officeDocument/2006/relationships/hyperlink" Target="https://soundcloud.com/mindfulmagazine/3-minute-body-scan-meditation"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mazon.ca/What-Happened-You-Understanding-Resilience/dp/1250223180/"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youtube.com/watch?v=JlS8ApNBtuU&amp;t=546s" TargetMode="External"/><Relationship Id="rId5" Type="http://schemas.openxmlformats.org/officeDocument/2006/relationships/hyperlink" Target="https://www.youtube.com/watch?v=JlS8ApNBtuU&amp;t=357s" TargetMode="External"/><Relationship Id="rId4" Type="http://schemas.openxmlformats.org/officeDocument/2006/relationships/hyperlink" Target="https://www.youtube.com/watch?v=JlS8ApNBtuU&amp;t=7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tstalkscience.ca/educational-resources/backgrounders/stress-and-brai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ELpfYCZa87g"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thinkrightme.com/how-meditation-increases-neuroplasticity-in-the-brain/"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rsoph.com/blog/2018/7/16/6-ways-mindfulness-meditation-affects-the-brai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12937">
              <a:defRPr/>
            </a:pPr>
            <a:r>
              <a:rPr lang="fr-CA" dirty="0"/>
              <a:t>Alison:</a:t>
            </a:r>
          </a:p>
          <a:p>
            <a:pPr defTabSz="912937">
              <a:defRPr/>
            </a:pPr>
            <a:endParaRPr lang="fr-CA" dirty="0"/>
          </a:p>
          <a:p>
            <a:pPr defTabSz="912937">
              <a:defRPr/>
            </a:pPr>
            <a:r>
              <a:rPr lang="fr-CA" dirty="0" err="1"/>
              <a:t>Welcome</a:t>
            </a:r>
            <a:r>
              <a:rPr lang="fr-CA" dirty="0"/>
              <a:t> to </a:t>
            </a:r>
            <a:r>
              <a:rPr lang="fr-CA" dirty="0" err="1"/>
              <a:t>week</a:t>
            </a:r>
            <a:r>
              <a:rPr lang="fr-CA" dirty="0"/>
              <a:t> 2</a:t>
            </a:r>
          </a:p>
          <a:p>
            <a:pPr defTabSz="912937">
              <a:defRPr/>
            </a:pPr>
            <a:endParaRPr lang="fr-CA" dirty="0"/>
          </a:p>
          <a:p>
            <a:pPr defTabSz="912937">
              <a:defRPr/>
            </a:pPr>
            <a:r>
              <a:rPr lang="fr-CA" dirty="0"/>
              <a:t>Alison, she/her</a:t>
            </a:r>
          </a:p>
          <a:p>
            <a:pPr defTabSz="912937">
              <a:defRPr/>
            </a:pPr>
            <a:endParaRPr lang="fr-CA" dirty="0"/>
          </a:p>
          <a:p>
            <a:pPr defTabSz="912937">
              <a:defRPr/>
            </a:pPr>
            <a:r>
              <a:rPr lang="fr-CA" dirty="0"/>
              <a:t>A </a:t>
            </a:r>
            <a:r>
              <a:rPr lang="fr-CA" dirty="0" err="1"/>
              <a:t>reminder</a:t>
            </a:r>
            <a:r>
              <a:rPr lang="fr-CA" dirty="0"/>
              <a:t> </a:t>
            </a:r>
            <a:r>
              <a:rPr lang="fr-CA" dirty="0" err="1"/>
              <a:t>this</a:t>
            </a:r>
            <a:r>
              <a:rPr lang="fr-CA" dirty="0"/>
              <a:t> session </a:t>
            </a:r>
            <a:r>
              <a:rPr lang="fr-CA" dirty="0" err="1"/>
              <a:t>will</a:t>
            </a:r>
            <a:r>
              <a:rPr lang="fr-CA" dirty="0"/>
              <a:t> </a:t>
            </a:r>
            <a:r>
              <a:rPr lang="fr-CA" dirty="0" err="1"/>
              <a:t>be</a:t>
            </a:r>
            <a:r>
              <a:rPr lang="fr-CA" dirty="0"/>
              <a:t> </a:t>
            </a:r>
            <a:r>
              <a:rPr lang="fr-CA" dirty="0" err="1"/>
              <a:t>recorded</a:t>
            </a:r>
            <a:r>
              <a:rPr lang="fr-CA" dirty="0"/>
              <a:t>, for </a:t>
            </a:r>
            <a:r>
              <a:rPr lang="fr-CA" dirty="0" err="1"/>
              <a:t>those</a:t>
            </a:r>
            <a:r>
              <a:rPr lang="fr-CA" dirty="0"/>
              <a:t> </a:t>
            </a:r>
            <a:r>
              <a:rPr lang="fr-CA" dirty="0" err="1"/>
              <a:t>who</a:t>
            </a:r>
            <a:r>
              <a:rPr lang="fr-CA" dirty="0"/>
              <a:t> have </a:t>
            </a:r>
            <a:r>
              <a:rPr lang="fr-CA" dirty="0" err="1"/>
              <a:t>missed</a:t>
            </a:r>
            <a:r>
              <a:rPr lang="fr-CA" dirty="0"/>
              <a:t> the session or if </a:t>
            </a:r>
            <a:r>
              <a:rPr lang="fr-CA" dirty="0" err="1"/>
              <a:t>anyone</a:t>
            </a:r>
            <a:r>
              <a:rPr lang="fr-CA" dirty="0"/>
              <a:t> </a:t>
            </a:r>
            <a:r>
              <a:rPr lang="fr-CA" dirty="0" err="1"/>
              <a:t>would</a:t>
            </a:r>
            <a:r>
              <a:rPr lang="fr-CA" dirty="0"/>
              <a:t> like to </a:t>
            </a:r>
            <a:r>
              <a:rPr lang="fr-CA" dirty="0" err="1"/>
              <a:t>review</a:t>
            </a:r>
            <a:r>
              <a:rPr lang="fr-CA" dirty="0"/>
              <a:t> the content </a:t>
            </a:r>
            <a:r>
              <a:rPr lang="fr-CA" dirty="0" err="1"/>
              <a:t>again</a:t>
            </a:r>
            <a:r>
              <a:rPr lang="fr-CA" dirty="0"/>
              <a:t>.</a:t>
            </a:r>
          </a:p>
          <a:p>
            <a:pPr defTabSz="912937">
              <a:defRPr/>
            </a:pPr>
            <a:endParaRPr lang="fr-CA" dirty="0"/>
          </a:p>
          <a:p>
            <a:pPr marL="0" marR="0" lvl="0" indent="0" algn="l" defTabSz="914400" rtl="0" eaLnBrk="1" fontAlgn="base" latinLnBrk="0" hangingPunct="1">
              <a:lnSpc>
                <a:spcPct val="100000"/>
              </a:lnSpc>
              <a:spcBef>
                <a:spcPts val="0"/>
              </a:spcBef>
              <a:spcAft>
                <a:spcPts val="0"/>
              </a:spcAft>
              <a:buClrTx/>
              <a:buSzTx/>
              <a:buFontTx/>
              <a:buNone/>
              <a:tabLst/>
              <a:defRPr/>
            </a:pPr>
            <a:r>
              <a:rPr lang="en-CA" noProof="0" dirty="0"/>
              <a:t>Land acknowledgement </a:t>
            </a:r>
            <a:r>
              <a:rPr lang="en-CA" sz="1200" i="1" kern="1200" dirty="0">
                <a:solidFill>
                  <a:schemeClr val="tx1"/>
                </a:solidFill>
                <a:effectLst/>
                <a:latin typeface="+mn-lt"/>
                <a:ea typeface="+mn-ea"/>
                <a:cs typeface="+mn-cs"/>
              </a:rPr>
              <a:t>I am grateful to be speaking to you from the </a:t>
            </a:r>
            <a:r>
              <a:rPr lang="en-US" b="1" i="0" dirty="0">
                <a:solidFill>
                  <a:srgbClr val="003366"/>
                </a:solidFill>
                <a:effectLst/>
                <a:latin typeface="Roboto" panose="02000000000000000000" pitchFamily="2" charset="0"/>
              </a:rPr>
              <a:t>Treaty Lands and Territory of the </a:t>
            </a:r>
            <a:r>
              <a:rPr lang="en-US" b="1" i="0" dirty="0" err="1">
                <a:solidFill>
                  <a:srgbClr val="003366"/>
                </a:solidFill>
                <a:effectLst/>
                <a:latin typeface="Roboto" panose="02000000000000000000" pitchFamily="2" charset="0"/>
              </a:rPr>
              <a:t>Mississaugas</a:t>
            </a:r>
            <a:r>
              <a:rPr lang="en-US" b="1" i="0" dirty="0">
                <a:solidFill>
                  <a:srgbClr val="003366"/>
                </a:solidFill>
                <a:effectLst/>
                <a:latin typeface="Roboto" panose="02000000000000000000" pitchFamily="2" charset="0"/>
              </a:rPr>
              <a:t> of the Credit. You may known it as Burlington.</a:t>
            </a:r>
            <a:r>
              <a:rPr lang="en-US" b="0" i="0" dirty="0">
                <a:solidFill>
                  <a:srgbClr val="7A7A7A"/>
                </a:solidFill>
                <a:effectLst/>
                <a:latin typeface="Roboto" panose="02000000000000000000" pitchFamily="2" charset="0"/>
              </a:rPr>
              <a:t> </a:t>
            </a:r>
            <a:r>
              <a:rPr lang="en-US" b="0" i="0" dirty="0">
                <a:solidFill>
                  <a:srgbClr val="000000"/>
                </a:solidFill>
                <a:effectLst/>
                <a:latin typeface="verb"/>
              </a:rPr>
              <a:t>Burlington as we know it today is rich in history and modern traditions of many First Nations and the Métis. From the Anishinaabeg to the Haudenosaunee (ho-din-no-</a:t>
            </a:r>
            <a:r>
              <a:rPr lang="en-US" b="0" i="0" dirty="0" err="1">
                <a:solidFill>
                  <a:srgbClr val="000000"/>
                </a:solidFill>
                <a:effectLst/>
                <a:latin typeface="verb"/>
              </a:rPr>
              <a:t>shoni</a:t>
            </a:r>
            <a:r>
              <a:rPr lang="en-US" b="0" i="0" dirty="0">
                <a:solidFill>
                  <a:srgbClr val="000000"/>
                </a:solidFill>
                <a:effectLst/>
                <a:latin typeface="verb"/>
              </a:rPr>
              <a:t>), and the Métis.</a:t>
            </a:r>
            <a:endParaRPr lang="en-US" b="0" i="0" dirty="0">
              <a:solidFill>
                <a:srgbClr val="7A7A7A"/>
              </a:solidFill>
              <a:effectLst/>
              <a:latin typeface="Roboto" panose="02000000000000000000" pitchFamily="2" charset="0"/>
            </a:endParaRPr>
          </a:p>
          <a:p>
            <a:pPr algn="l"/>
            <a:r>
              <a:rPr lang="en-US" b="0" i="0" dirty="0">
                <a:solidFill>
                  <a:srgbClr val="333333"/>
                </a:solidFill>
                <a:effectLst/>
                <a:latin typeface="Noto Sans" panose="020B0502040504020204" pitchFamily="34" charset="0"/>
              </a:rPr>
              <a:t>Wherever you find yourself today, I encourage you, in turn, to think about the presence of the Indigenous Peoples, past and present, who call these lands home."</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b="0" i="0" dirty="0">
              <a:solidFill>
                <a:srgbClr val="7A7A7A"/>
              </a:solidFill>
              <a:effectLst/>
              <a:latin typeface="Roboto" panose="02000000000000000000" pitchFamily="2" charset="0"/>
            </a:endParaRPr>
          </a:p>
          <a:p>
            <a:pPr defTabSz="912937">
              <a:defRPr/>
            </a:pPr>
            <a:endParaRPr lang="fr-CA" dirty="0"/>
          </a:p>
          <a:p>
            <a:pPr defTabSz="912937">
              <a:defRPr/>
            </a:pPr>
            <a:endParaRPr lang="fr-CA"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To mention the </a:t>
            </a:r>
            <a:r>
              <a:rPr lang="fr-FR" dirty="0" err="1"/>
              <a:t>following</a:t>
            </a:r>
            <a:r>
              <a:rPr lang="fr-FR" dirty="0"/>
              <a:t> in French:</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 Comme avec toutes les sessions du GC, s'il vous plaît, sentez-vous libre d'utiliser la langue de votre choix pour poser des questions ou participer à la discussion., La séance d'aujourd'hui sera conduit principalement en anglais, il y aura d'autres sessions en français qui seront promus via le </a:t>
            </a:r>
            <a:r>
              <a:rPr lang="fr-FR" dirty="0" err="1"/>
              <a:t>GCTools</a:t>
            </a:r>
            <a:r>
              <a:rPr lang="fr-FR" dirty="0"/>
              <a:t> (ou donner des dates précises, si disponible). »</a:t>
            </a:r>
            <a:endParaRPr lang="en-US" b="1" i="1" baseline="0" dirty="0"/>
          </a:p>
          <a:p>
            <a:endParaRPr lang="en-US" baseline="0" dirty="0"/>
          </a:p>
          <a:p>
            <a:r>
              <a:rPr lang="en-US" baseline="0" dirty="0"/>
              <a:t>As with all </a:t>
            </a:r>
            <a:r>
              <a:rPr lang="en-US" baseline="0" dirty="0" err="1"/>
              <a:t>GoC</a:t>
            </a:r>
            <a:r>
              <a:rPr lang="en-US" baseline="0" dirty="0"/>
              <a:t> sessions, please, feel free to use the language of your choice to ask questions or participate in the discussion., today’s session will be conducted  mainly in English, there will be other sessions in French that will be promoted via the </a:t>
            </a:r>
            <a:r>
              <a:rPr lang="en-US" baseline="0" dirty="0" err="1"/>
              <a:t>GCTools</a:t>
            </a:r>
            <a:r>
              <a:rPr lang="en-US" baseline="0" dirty="0"/>
              <a:t> (or give specific dates, if available). </a:t>
            </a:r>
          </a:p>
          <a:p>
            <a:endParaRPr lang="en-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Alison: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space Viktor Frankl refers to is the focus of a Mindfulness practice. The idea is to be more conscious about this space, so we can respond to situations in a conscious and wise way as opposed to reacting impulsively due to emotions such as anger or fear.</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3344787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indent="0">
              <a:buFont typeface="Arial" panose="020B0604020202020204" pitchFamily="34" charset="0"/>
              <a:buNone/>
            </a:pPr>
            <a:r>
              <a:rPr lang="en-US" sz="1100" b="0" i="0" kern="1200" dirty="0">
                <a:solidFill>
                  <a:schemeClr val="tx1"/>
                </a:solidFill>
                <a:effectLst/>
                <a:latin typeface="+mn-lt"/>
                <a:ea typeface="+mn-ea"/>
                <a:cs typeface="+mn-cs"/>
              </a:rPr>
              <a:t>Robert:</a:t>
            </a:r>
          </a:p>
          <a:p>
            <a:pPr marL="0" indent="0">
              <a:buFont typeface="Arial" panose="020B0604020202020204" pitchFamily="34" charset="0"/>
              <a:buNone/>
            </a:pPr>
            <a:r>
              <a:rPr lang="en-US" sz="1100" b="0" i="0" kern="1200" dirty="0">
                <a:solidFill>
                  <a:schemeClr val="tx1"/>
                </a:solidFill>
                <a:effectLst/>
                <a:latin typeface="+mn-lt"/>
                <a:ea typeface="+mn-ea"/>
                <a:cs typeface="+mn-cs"/>
              </a:rPr>
              <a:t>How can a mindfulness practice translate to being mindful in everyday life or in the workplace?</a:t>
            </a:r>
          </a:p>
          <a:p>
            <a:pPr marL="0" indent="0">
              <a:buFont typeface="Arial" panose="020B0604020202020204" pitchFamily="34" charset="0"/>
              <a:buNone/>
            </a:pPr>
            <a:endParaRPr lang="en-US" sz="1100" b="0" i="0" kern="1200" dirty="0">
              <a:solidFill>
                <a:schemeClr val="tx1"/>
              </a:solidFill>
              <a:effectLst/>
              <a:latin typeface="+mn-lt"/>
              <a:ea typeface="+mn-ea"/>
              <a:cs typeface="+mn-cs"/>
            </a:endParaRPr>
          </a:p>
          <a:p>
            <a:pPr marL="176195" indent="-176195">
              <a:buFont typeface="Arial" pitchFamily="34" charset="0"/>
              <a:buChar char="•"/>
            </a:pPr>
            <a:r>
              <a:rPr lang="en-CA" sz="1100" b="1" dirty="0"/>
              <a:t>Increased resilience: </a:t>
            </a:r>
            <a:r>
              <a:rPr lang="en-CA" sz="1100" dirty="0"/>
              <a:t>being mindful increases the ability to be open to new perspectives, to think creatively, to distinguish thoughts from feelings, and to respond to challenges rather than merely reacting. For a leader this helps with strategic thinking.</a:t>
            </a:r>
          </a:p>
          <a:p>
            <a:pPr marL="176195" indent="-176195">
              <a:buFont typeface="Arial" pitchFamily="34" charset="0"/>
              <a:buChar char="•"/>
            </a:pPr>
            <a:r>
              <a:rPr lang="en-CA" sz="1100" b="1" dirty="0"/>
              <a:t>Focus and concentration:</a:t>
            </a:r>
            <a:r>
              <a:rPr lang="en-CA" sz="1100" dirty="0"/>
              <a:t> after an eight-week mindfulness course, participants could concentrate better, stay on task longer, more effectively, and remember what they’d done better. In a fast-paced environment where leaders have to react quickly to situation this is a great capacity to have.</a:t>
            </a:r>
          </a:p>
          <a:p>
            <a:pPr marL="176195" indent="-176195">
              <a:buFont typeface="Arial" pitchFamily="34" charset="0"/>
              <a:buChar char="•"/>
            </a:pPr>
            <a:r>
              <a:rPr lang="en-CA" sz="1100" b="1" dirty="0"/>
              <a:t>Workplace harmony: </a:t>
            </a:r>
            <a:r>
              <a:rPr lang="en-CA" sz="1100" dirty="0"/>
              <a:t>being mindful promotes and creates more empathy and altruism in the workplace. As a leader we are expected to foster a respectful workplace.</a:t>
            </a:r>
          </a:p>
          <a:p>
            <a:pPr marL="176195" indent="-176195">
              <a:buFont typeface="Arial" pitchFamily="34" charset="0"/>
              <a:buChar char="•"/>
            </a:pPr>
            <a:r>
              <a:rPr lang="en-CA" sz="1100" b="1" dirty="0"/>
              <a:t>Fewer sick days:</a:t>
            </a:r>
            <a:r>
              <a:rPr lang="en-CA" sz="1100" dirty="0"/>
              <a:t> those who have a practice missed 76% fewer days of work.</a:t>
            </a:r>
          </a:p>
          <a:p>
            <a:pPr marL="176195" indent="-176195">
              <a:buFont typeface="Arial" pitchFamily="34" charset="0"/>
              <a:buChar char="•"/>
            </a:pPr>
            <a:r>
              <a:rPr lang="en-CA" sz="1100" b="1" dirty="0"/>
              <a:t>Stress reduction:</a:t>
            </a:r>
            <a:r>
              <a:rPr lang="en-CA" sz="1100" dirty="0"/>
              <a:t> just being mindful helps in reducing stress, anxiety, and depression. The practice helps reduce the levels of the primary stress hormone. As a leader we are put under a lot of stress and any tools that can help manage the pressure is something to be considered.</a:t>
            </a:r>
            <a:endParaRPr lang="en-US" sz="1100" b="0" i="0" kern="1200" dirty="0">
              <a:solidFill>
                <a:schemeClr val="tx1"/>
              </a:solidFill>
              <a:effectLst/>
              <a:latin typeface="+mn-lt"/>
              <a:ea typeface="+mn-ea"/>
              <a:cs typeface="+mn-cs"/>
            </a:endParaRPr>
          </a:p>
          <a:p>
            <a:pPr marL="0" indent="0">
              <a:buFont typeface="Arial" panose="020B0604020202020204" pitchFamily="34" charset="0"/>
              <a:buNone/>
            </a:pPr>
            <a:r>
              <a:rPr lang="en-US" sz="1100" b="0" i="0" kern="1200" dirty="0">
                <a:solidFill>
                  <a:schemeClr val="tx1"/>
                </a:solidFill>
                <a:effectLst/>
                <a:latin typeface="+mn-lt"/>
                <a:ea typeface="+mn-ea"/>
                <a:cs typeface="+mn-cs"/>
              </a:rPr>
              <a:t>*Just a note to say that a mindfulness practice is not the be all solution to every challenge in the workplace, as an organization it is important to provide systemic and organizational support to employees in response to challenges of burnout, and work overload amongst others.</a:t>
            </a:r>
          </a:p>
          <a:p>
            <a:pPr marL="0" indent="0">
              <a:buFont typeface="Arial" panose="020B0604020202020204" pitchFamily="34" charset="0"/>
              <a:buNone/>
            </a:pPr>
            <a:endParaRPr lang="en-US" sz="1100" b="0" i="0" kern="1200" dirty="0">
              <a:solidFill>
                <a:schemeClr val="tx1"/>
              </a:solidFill>
              <a:effectLst/>
              <a:latin typeface="+mn-lt"/>
              <a:ea typeface="+mn-ea"/>
              <a:cs typeface="+mn-cs"/>
            </a:endParaRPr>
          </a:p>
          <a:p>
            <a:pPr marL="0" indent="0">
              <a:buFont typeface="Arial" panose="020B0604020202020204" pitchFamily="34" charset="0"/>
              <a:buNone/>
            </a:pPr>
            <a:endParaRPr lang="en-US" sz="1100" b="0" i="0" kern="1200" dirty="0">
              <a:solidFill>
                <a:schemeClr val="tx1"/>
              </a:solidFill>
              <a:effectLst/>
              <a:latin typeface="+mn-lt"/>
              <a:ea typeface="+mn-ea"/>
              <a:cs typeface="+mn-cs"/>
            </a:endParaRPr>
          </a:p>
          <a:p>
            <a:pPr>
              <a:buFont typeface="Arial" pitchFamily="34" charset="0"/>
              <a:buNone/>
            </a:pPr>
            <a:r>
              <a:rPr lang="en-CA" sz="1100" dirty="0"/>
              <a:t>Let’s quickly see some ideas around the importance of Mindfulness... How do you see Mindfulness having an impact in the workplace?</a:t>
            </a:r>
          </a:p>
          <a:p>
            <a:pPr>
              <a:buFont typeface="Arial" pitchFamily="34" charset="0"/>
              <a:buNone/>
            </a:pPr>
            <a:endParaRPr lang="en-CA" sz="1100" dirty="0"/>
          </a:p>
          <a:p>
            <a:pPr defTabSz="914307">
              <a:defRPr/>
            </a:pPr>
            <a:r>
              <a:rPr lang="en-US" sz="1100" dirty="0"/>
              <a:t>How mindfulness can help your employees and improve your company's bottom line – white paper, Mental workout</a:t>
            </a:r>
            <a:br>
              <a:rPr lang="en-CA" sz="1100" dirty="0"/>
            </a:br>
            <a:r>
              <a:rPr lang="en-CA" sz="1100" dirty="0">
                <a:hlinkClick r:id="rId3"/>
              </a:rPr>
              <a:t>http://www.mentalworkout.com/white-papers/how-mindfulness-can-help-your-employees-and-improve-your-companys-bottom-line/</a:t>
            </a:r>
            <a:r>
              <a:rPr lang="en-CA" sz="1100" dirty="0"/>
              <a:t> </a:t>
            </a:r>
          </a:p>
          <a:p>
            <a:pPr>
              <a:buFont typeface="Arial" pitchFamily="34" charset="0"/>
              <a:buChar char="•"/>
            </a:pPr>
            <a:endParaRPr lang="en-CA" sz="11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906285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701040" y="4415791"/>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Robert:</a:t>
            </a:r>
          </a:p>
          <a:p>
            <a:pPr marL="0" lvl="0" indent="0" algn="l" rtl="0">
              <a:spcBef>
                <a:spcPts val="0"/>
              </a:spcBef>
              <a:spcAft>
                <a:spcPts val="0"/>
              </a:spcAft>
              <a:buClr>
                <a:schemeClr val="dk1"/>
              </a:buClr>
              <a:buSzPts val="1100"/>
              <a:buFont typeface="Arial"/>
              <a:buNone/>
            </a:pPr>
            <a:endParaRPr lang="en-CA" sz="11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I’ll let people read the two lists at the top</a:t>
            </a:r>
          </a:p>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(wait a few seconds)</a:t>
            </a:r>
          </a:p>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I just want to highlight on the left “Improves your relationship” because you come more authentic and empathic. </a:t>
            </a:r>
          </a:p>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And also on the right, “Leaning into unpleasant experiences”, for example when there is an “elephant on the room” we may feel like we don’t want to talk about it but we need to, mindfulness practice allows you to have a discussion in a more human way, emphatic, compassionate, overall in a better way. </a:t>
            </a:r>
          </a:p>
          <a:p>
            <a:pPr marL="0" lvl="0" indent="0" algn="l" rtl="0">
              <a:spcBef>
                <a:spcPts val="0"/>
              </a:spcBef>
              <a:spcAft>
                <a:spcPts val="0"/>
              </a:spcAft>
              <a:buClr>
                <a:schemeClr val="dk1"/>
              </a:buClr>
              <a:buSzPts val="1100"/>
              <a:buFont typeface="Arial"/>
              <a:buNone/>
            </a:pPr>
            <a:endParaRPr lang="en-CA" sz="11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(click)</a:t>
            </a:r>
          </a:p>
          <a:p>
            <a:pPr marL="0" lvl="0" indent="0" algn="l" rtl="0">
              <a:spcBef>
                <a:spcPts val="0"/>
              </a:spcBef>
              <a:spcAft>
                <a:spcPts val="0"/>
              </a:spcAft>
              <a:buClr>
                <a:schemeClr val="dk1"/>
              </a:buClr>
              <a:buSzPts val="1100"/>
              <a:buFont typeface="Arial"/>
              <a:buNone/>
            </a:pPr>
            <a:r>
              <a:rPr lang="en-US" sz="1100" b="0" dirty="0">
                <a:latin typeface="Merriweather"/>
                <a:ea typeface="Merriweather"/>
                <a:cs typeface="Merriweather"/>
                <a:sym typeface="Merriweather"/>
              </a:rPr>
              <a:t>Now, we have a quote from BCG –which is a huge consultant global group-, I’d like to highlight from the quote that... “</a:t>
            </a:r>
            <a:r>
              <a:rPr lang="en-CA" sz="1100" b="0" dirty="0">
                <a:latin typeface="Merriweather"/>
                <a:ea typeface="Merriweather"/>
                <a:cs typeface="Merriweather"/>
                <a:sym typeface="Merriweather"/>
              </a:rPr>
              <a:t>Mindfulness practices increases trust in leadership, and boosts employee engagement. What’s more, it helps to unlock the full potential of digital and agile transformation.”</a:t>
            </a:r>
          </a:p>
          <a:p>
            <a:pPr marL="0" lvl="0" indent="0" algn="l" rtl="0">
              <a:spcBef>
                <a:spcPts val="0"/>
              </a:spcBef>
              <a:spcAft>
                <a:spcPts val="0"/>
              </a:spcAft>
              <a:buClr>
                <a:schemeClr val="dk1"/>
              </a:buClr>
              <a:buSzPts val="1100"/>
              <a:buFont typeface="Arial"/>
              <a:buNone/>
            </a:pPr>
            <a:endParaRPr lang="en-CA" sz="11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Sources:</a:t>
            </a:r>
          </a:p>
          <a:p>
            <a:pPr marL="0" lvl="0" indent="0" algn="l" rtl="0">
              <a:spcBef>
                <a:spcPts val="0"/>
              </a:spcBef>
              <a:spcAft>
                <a:spcPts val="0"/>
              </a:spcAft>
              <a:buClr>
                <a:schemeClr val="dk1"/>
              </a:buClr>
              <a:buSzPts val="1100"/>
              <a:buFont typeface="Arial"/>
              <a:buNone/>
            </a:pPr>
            <a:r>
              <a:rPr lang="en-CA" sz="1100" u="sng" dirty="0">
                <a:solidFill>
                  <a:schemeClr val="hlink"/>
                </a:solidFill>
                <a:latin typeface="Arial"/>
                <a:ea typeface="Arial"/>
                <a:cs typeface="Arial"/>
                <a:sym typeface="Arial"/>
                <a:hlinkClick r:id="rId3"/>
              </a:rPr>
              <a:t>https://hbr.org/2015/12/how-meditation-benefits-ceos</a:t>
            </a:r>
            <a:endParaRPr sz="1100" dirty="0"/>
          </a:p>
          <a:p>
            <a:pPr marL="0" lvl="0" indent="0" algn="l" rtl="0">
              <a:lnSpc>
                <a:spcPct val="90000"/>
              </a:lnSpc>
              <a:spcBef>
                <a:spcPts val="0"/>
              </a:spcBef>
              <a:spcAft>
                <a:spcPts val="0"/>
              </a:spcAft>
              <a:buSzPts val="1400"/>
              <a:buNone/>
            </a:pPr>
            <a:r>
              <a:rPr lang="en-CA" sz="1100" u="sng" dirty="0">
                <a:solidFill>
                  <a:schemeClr val="hlink"/>
                </a:solidFill>
                <a:latin typeface="Arial"/>
                <a:ea typeface="Arial"/>
                <a:cs typeface="Arial"/>
                <a:sym typeface="Arial"/>
                <a:hlinkClick r:id="rId4"/>
              </a:rPr>
              <a:t>https://www.mindful.org/7-qualities-mindfulness-trained-body-scan/</a:t>
            </a:r>
            <a:endParaRPr b="1"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r>
              <a:rPr lang="en-CA" b="0" u="sng" dirty="0">
                <a:solidFill>
                  <a:schemeClr val="hlink"/>
                </a:solidFill>
                <a:latin typeface="Merriweather"/>
                <a:ea typeface="Merriweather"/>
                <a:cs typeface="Merriweather"/>
                <a:sym typeface="Merriweather"/>
                <a:hlinkClick r:id="rId5"/>
              </a:rPr>
              <a:t>https://www.bcg.com/en-ca/publications/2018/unleashing-power-of-mindfulness-in-corporations</a:t>
            </a:r>
            <a:r>
              <a:rPr lang="en-CA" b="0" dirty="0">
                <a:latin typeface="Merriweather"/>
                <a:ea typeface="Merriweather"/>
                <a:cs typeface="Merriweather"/>
                <a:sym typeface="Merriweather"/>
              </a:rPr>
              <a:t> </a:t>
            </a:r>
            <a:endParaRPr b="0"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p:txBody>
      </p:sp>
      <p:sp>
        <p:nvSpPr>
          <p:cNvPr id="151" name="Google Shape;151;p6: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12</a:t>
            </a:fld>
            <a:endParaRPr/>
          </a:p>
        </p:txBody>
      </p:sp>
    </p:spTree>
    <p:extLst>
      <p:ext uri="{BB962C8B-B14F-4D97-AF65-F5344CB8AC3E}">
        <p14:creationId xmlns:p14="http://schemas.microsoft.com/office/powerpoint/2010/main" val="3541839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c22de5f0f_0_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g8c22de5f0f_0_20:notes"/>
          <p:cNvSpPr txBox="1">
            <a:spLocks noGrp="1"/>
          </p:cNvSpPr>
          <p:nvPr>
            <p:ph type="body" idx="1"/>
          </p:nvPr>
        </p:nvSpPr>
        <p:spPr>
          <a:xfrm>
            <a:off x="701040" y="4415791"/>
            <a:ext cx="5608200" cy="418350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Clr>
                <a:schemeClr val="dk1"/>
              </a:buClr>
              <a:buSzPts val="1100"/>
              <a:buFont typeface="Arial"/>
              <a:buNone/>
            </a:pPr>
            <a:r>
              <a:rPr lang="en-CA" sz="1200" b="0" dirty="0">
                <a:latin typeface="Merriweather"/>
                <a:ea typeface="Merriweather"/>
                <a:cs typeface="Merriweather"/>
                <a:sym typeface="Merriweather"/>
              </a:rPr>
              <a:t>Robert: </a:t>
            </a:r>
          </a:p>
          <a:p>
            <a:pPr marL="0" lvl="0" indent="0" algn="l" rtl="0">
              <a:spcBef>
                <a:spcPts val="0"/>
              </a:spcBef>
              <a:spcAft>
                <a:spcPts val="0"/>
              </a:spcAft>
              <a:buClr>
                <a:schemeClr val="dk1"/>
              </a:buClr>
              <a:buSzPts val="1100"/>
              <a:buFont typeface="Arial"/>
              <a:buNone/>
            </a:pPr>
            <a:endParaRPr lang="en-CA" sz="1200" b="0" dirty="0">
              <a:latin typeface="Merriweather"/>
              <a:ea typeface="Merriweather"/>
              <a:cs typeface="Merriweather"/>
              <a:sym typeface="Merriweather"/>
            </a:endParaRPr>
          </a:p>
          <a:p>
            <a:pPr marL="0" lvl="0" indent="0" algn="l" rtl="0">
              <a:lnSpc>
                <a:spcPct val="100000"/>
              </a:lnSpc>
              <a:spcBef>
                <a:spcPts val="0"/>
              </a:spcBef>
              <a:spcAft>
                <a:spcPts val="0"/>
              </a:spcAft>
              <a:buSzPts val="1400"/>
              <a:buNone/>
            </a:pPr>
            <a:r>
              <a:rPr lang="fr-CA" dirty="0" err="1"/>
              <a:t>Quickly</a:t>
            </a:r>
            <a:r>
              <a:rPr lang="fr-CA" dirty="0"/>
              <a:t>, a </a:t>
            </a:r>
            <a:r>
              <a:rPr lang="fr-CA" dirty="0" err="1"/>
              <a:t>reminder</a:t>
            </a:r>
            <a:r>
              <a:rPr lang="fr-CA" dirty="0"/>
              <a:t> of the goal of the program… (</a:t>
            </a:r>
            <a:r>
              <a:rPr lang="fr-CA" dirty="0" err="1"/>
              <a:t>read</a:t>
            </a:r>
            <a:r>
              <a:rPr lang="fr-CA" dirty="0"/>
              <a:t> from the slide)</a:t>
            </a:r>
            <a:endParaRPr dirty="0"/>
          </a:p>
        </p:txBody>
      </p:sp>
      <p:sp>
        <p:nvSpPr>
          <p:cNvPr id="104" name="Google Shape;104;g8c22de5f0f_0_20:notes"/>
          <p:cNvSpPr txBox="1">
            <a:spLocks noGrp="1"/>
          </p:cNvSpPr>
          <p:nvPr>
            <p:ph type="sldNum" idx="12"/>
          </p:nvPr>
        </p:nvSpPr>
        <p:spPr>
          <a:xfrm>
            <a:off x="3970939" y="8829967"/>
            <a:ext cx="3037800" cy="4647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13</a:t>
            </a:fld>
            <a:endParaRPr/>
          </a:p>
        </p:txBody>
      </p:sp>
    </p:spTree>
    <p:extLst>
      <p:ext uri="{BB962C8B-B14F-4D97-AF65-F5344CB8AC3E}">
        <p14:creationId xmlns:p14="http://schemas.microsoft.com/office/powerpoint/2010/main" val="429482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lvl="0" indent="0" algn="l" rtl="0">
              <a:spcBef>
                <a:spcPts val="0"/>
              </a:spcBef>
              <a:spcAft>
                <a:spcPts val="0"/>
              </a:spcAft>
              <a:buClr>
                <a:schemeClr val="dk1"/>
              </a:buClr>
              <a:buSzPts val="1100"/>
              <a:buFont typeface="Arial"/>
              <a:buNone/>
            </a:pPr>
            <a:r>
              <a:rPr lang="en-CA" sz="1100" b="0" dirty="0">
                <a:latin typeface="Merriweather"/>
                <a:ea typeface="Merriweather"/>
                <a:cs typeface="Merriweather"/>
                <a:sym typeface="Merriweather"/>
              </a:rPr>
              <a:t>Robert: </a:t>
            </a:r>
          </a:p>
          <a:p>
            <a:pPr marL="0" lvl="0" indent="0" algn="l" rtl="0">
              <a:spcBef>
                <a:spcPts val="0"/>
              </a:spcBef>
              <a:spcAft>
                <a:spcPts val="0"/>
              </a:spcAft>
              <a:buClr>
                <a:schemeClr val="dk1"/>
              </a:buClr>
              <a:buSzPts val="1100"/>
              <a:buFont typeface="Arial"/>
              <a:buNone/>
            </a:pPr>
            <a:endParaRPr lang="en-CA" sz="1100" b="0" dirty="0">
              <a:latin typeface="Merriweather"/>
              <a:ea typeface="Merriweather"/>
              <a:cs typeface="Merriweather"/>
              <a:sym typeface="Merriweather"/>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en-US" sz="1100" b="0" dirty="0"/>
              <a:t>In the following table, we have the </a:t>
            </a:r>
            <a:r>
              <a:rPr lang="en-US" sz="1600" b="0" i="0" dirty="0">
                <a:solidFill>
                  <a:srgbClr val="333333"/>
                </a:solidFill>
                <a:effectLst/>
                <a:latin typeface="Lato" panose="020F0502020204030203" pitchFamily="34" charset="0"/>
              </a:rPr>
              <a:t>Key Leadership Competency profile from TBS on the left column, and on the top row we have the Mindful Change Leadership skills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Lato" panose="020F0502020204030203" pitchFamily="34" charset="0"/>
              </a:rPr>
              <a:t>This table indicates which competencies is supported by which skill</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Lato" panose="020F0502020204030203" pitchFamily="34" charset="0"/>
              </a:rPr>
              <a:t>(click) – in the case of the “Create Vision and Strategy” competency is supported primarily by Clarity and Compassion in the service of others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0" i="0" dirty="0">
                <a:solidFill>
                  <a:srgbClr val="333333"/>
                </a:solidFill>
                <a:effectLst/>
                <a:latin typeface="Lato" panose="020F0502020204030203" pitchFamily="34" charset="0"/>
              </a:rPr>
              <a:t>(click) – “Mobilize people” competency is supported by Focus, Clarity and Compassion in the service of others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100" b="0" i="0" dirty="0">
                <a:solidFill>
                  <a:srgbClr val="333333"/>
                </a:solidFill>
                <a:effectLst/>
                <a:latin typeface="Lato" panose="020F0502020204030203" pitchFamily="34" charset="0"/>
              </a:rPr>
              <a:t>(click) and so on and so forth</a:t>
            </a:r>
          </a:p>
          <a:p>
            <a:pPr marL="0" marR="0" lvl="0" indent="0" algn="l" defTabSz="933142" rtl="0" eaLnBrk="1" fontAlgn="auto" latinLnBrk="0" hangingPunct="1">
              <a:lnSpc>
                <a:spcPct val="100000"/>
              </a:lnSpc>
              <a:spcBef>
                <a:spcPts val="0"/>
              </a:spcBef>
              <a:spcAft>
                <a:spcPts val="0"/>
              </a:spcAft>
              <a:buClrTx/>
              <a:buSzTx/>
              <a:buFontTx/>
              <a:buNone/>
              <a:tabLst/>
              <a:defRPr/>
            </a:pPr>
            <a:endParaRPr lang="en-US" sz="11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en-US" sz="1100" b="0" i="0" dirty="0">
                <a:solidFill>
                  <a:srgbClr val="333333"/>
                </a:solidFill>
                <a:effectLst/>
                <a:latin typeface="Lato" panose="020F0502020204030203" pitchFamily="34" charset="0"/>
              </a:rPr>
              <a:t>Now, you may think, well, actually all of the competencies are supported by all of the skills, in a sense yes, the table indicates the skill most predominant or directly related to the competency.</a:t>
            </a:r>
            <a:endParaRPr lang="en-US" sz="1100" dirty="0"/>
          </a:p>
          <a:p>
            <a:pPr defTabSz="933142">
              <a:defRPr/>
            </a:pPr>
            <a:endParaRPr lang="en-US" sz="1100" dirty="0"/>
          </a:p>
          <a:p>
            <a:pPr defTabSz="933142">
              <a:defRPr/>
            </a:pPr>
            <a:r>
              <a:rPr lang="en-US" sz="1100" dirty="0"/>
              <a:t>Resources…</a:t>
            </a:r>
          </a:p>
          <a:p>
            <a:pPr marL="0" marR="0" lvl="0" indent="0" algn="l" defTabSz="933142" rtl="0" eaLnBrk="1" fontAlgn="auto" latinLnBrk="0" hangingPunct="1">
              <a:lnSpc>
                <a:spcPct val="100000"/>
              </a:lnSpc>
              <a:spcBef>
                <a:spcPts val="0"/>
              </a:spcBef>
              <a:spcAft>
                <a:spcPts val="0"/>
              </a:spcAft>
              <a:buClrTx/>
              <a:buSzTx/>
              <a:buFontTx/>
              <a:buNone/>
              <a:tabLst/>
              <a:defRPr/>
            </a:pPr>
            <a:r>
              <a:rPr lang="en-US" sz="1600" b="1" i="0" dirty="0">
                <a:solidFill>
                  <a:srgbClr val="333333"/>
                </a:solidFill>
                <a:effectLst/>
                <a:latin typeface="Lato" panose="020F0502020204030203" pitchFamily="34" charset="0"/>
              </a:rPr>
              <a:t>Key Leadership Competency profile and examples of effective and ineffective </a:t>
            </a:r>
            <a:r>
              <a:rPr lang="en-US" sz="1600" b="1" i="0" dirty="0" err="1">
                <a:solidFill>
                  <a:srgbClr val="333333"/>
                </a:solidFill>
                <a:effectLst/>
                <a:latin typeface="Lato" panose="020F0502020204030203" pitchFamily="34" charset="0"/>
              </a:rPr>
              <a:t>behaviours</a:t>
            </a:r>
            <a:r>
              <a:rPr lang="en-US" sz="1600" b="1" i="0" dirty="0">
                <a:solidFill>
                  <a:srgbClr val="333333"/>
                </a:solidFill>
                <a:effectLst/>
                <a:latin typeface="Lato" panose="020F0502020204030203" pitchFamily="34" charset="0"/>
              </a:rPr>
              <a:t>…</a:t>
            </a:r>
          </a:p>
          <a:p>
            <a:pPr defTabSz="933142">
              <a:defRPr/>
            </a:pPr>
            <a:endParaRPr lang="en-CA" sz="1100" dirty="0"/>
          </a:p>
          <a:p>
            <a:r>
              <a:rPr lang="en-US" sz="1100" b="1" dirty="0"/>
              <a:t>Create Vision and Strategy</a:t>
            </a:r>
          </a:p>
          <a:p>
            <a:r>
              <a:rPr lang="en-US" sz="1100" dirty="0"/>
              <a:t>Leaders define the future and chart a path forward. They are adept at understanding and communicating context, factoring in the economic, social and political environment. Intellectually agile, they leverage their deep and broad knowledge, build on diverse ideas and perspectives and create consensus around compelling visions. Leaders balance organizational and government-wide priorities and improve outcomes for Canada and Canadians.</a:t>
            </a:r>
          </a:p>
          <a:p>
            <a:endParaRPr lang="en-CA" sz="1100" dirty="0"/>
          </a:p>
          <a:p>
            <a:r>
              <a:rPr lang="en-US" sz="1100" b="1" dirty="0"/>
              <a:t>Mobilize People</a:t>
            </a:r>
          </a:p>
          <a:p>
            <a:r>
              <a:rPr lang="en-US" sz="1100" dirty="0"/>
              <a:t>Leaders inspire and motivate the people they lead. They manage performance, provide constructive and respectful feedback to encourage and enable performance excellence. They lead by example, setting goals for themselves that are more demanding than those that they set for others.</a:t>
            </a:r>
          </a:p>
          <a:p>
            <a:endParaRPr lang="en-CA" sz="1100" dirty="0"/>
          </a:p>
          <a:p>
            <a:r>
              <a:rPr lang="en-US" sz="1100" b="1" dirty="0"/>
              <a:t>Uphold Integrity and Respect</a:t>
            </a:r>
          </a:p>
          <a:p>
            <a:r>
              <a:rPr lang="en-US" sz="1100" dirty="0"/>
              <a:t>Leaders exemplify ethical practices, professionalism and personal integrity. They create respectful and trusting work environments where sound advice is valued. They encourage the expression of diverse opinions and perspectives, while fostering collegiality. Leaders are self-aware and seek out opportunities for personal growth.</a:t>
            </a:r>
          </a:p>
          <a:p>
            <a:endParaRPr lang="en-CA" sz="1100" dirty="0"/>
          </a:p>
          <a:p>
            <a:r>
              <a:rPr lang="en-US" sz="1100" b="1" dirty="0"/>
              <a:t>Collaborate with Partners and Stakeholders</a:t>
            </a:r>
          </a:p>
          <a:p>
            <a:r>
              <a:rPr lang="en-US" sz="1100" dirty="0"/>
              <a:t>Leaders are deliberate and resourceful about seeking the widest possible spectrum of perspectives. They demonstrate openness and flexibility to forge consensus and improve outcomes. They bring a whole-of-government perspective to their interactions. In negotiating solutions, they are open to alternatives and skillful at managing expectations. Leaders share recognition with their teams and partners.</a:t>
            </a:r>
          </a:p>
          <a:p>
            <a:endParaRPr lang="en-CA" sz="1100" dirty="0"/>
          </a:p>
          <a:p>
            <a:r>
              <a:rPr lang="en-US" sz="1100" b="1" dirty="0"/>
              <a:t>Promote Innovation and Guide Change</a:t>
            </a:r>
          </a:p>
          <a:p>
            <a:r>
              <a:rPr lang="en-US" sz="1100" dirty="0"/>
              <a:t>Leaders have the courage and resilience to challenge convention. They create an environment that supports bold thinking, experimentation and intelligent risk taking. They use setbacks as a valuable source of insight and learning. Leaders take change in their stride, aligning and adjusting milestones and targets to maintain forward momentum.</a:t>
            </a:r>
          </a:p>
          <a:p>
            <a:endParaRPr lang="en-CA" sz="1100" dirty="0"/>
          </a:p>
          <a:p>
            <a:r>
              <a:rPr lang="en-US" sz="1100" b="1" dirty="0"/>
              <a:t>Achieve Results</a:t>
            </a:r>
          </a:p>
          <a:p>
            <a:r>
              <a:rPr lang="en-US" sz="1100" dirty="0"/>
              <a:t>Leaders mobilize and manage resources to deliver on the priorities of the Government, improve outcomes and add value. They consider context, risks and business intelligence to support high-quality and timely decisions. They anticipate, plan, monitor progress and adjust as needed. Leaders take personal responsibility for their actions and outcomes of their decisions.</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From: https://www.canada.ca/en/treasury-board-secretariat/services/professional-development/key-leadership-competency-profile/examples-effective-ineffective-behaviours.html</a:t>
            </a:r>
          </a:p>
          <a:p>
            <a:endParaRPr lang="en-US" sz="11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197989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lgn="l" rtl="0">
              <a:spcBef>
                <a:spcPts val="0"/>
              </a:spcBef>
              <a:spcAft>
                <a:spcPts val="0"/>
              </a:spcAft>
              <a:buClr>
                <a:schemeClr val="dk1"/>
              </a:buClr>
              <a:buSzPts val="1100"/>
              <a:buFont typeface="Arial"/>
              <a:buNone/>
            </a:pPr>
            <a:r>
              <a:rPr lang="en-CA" sz="1200" b="0" dirty="0">
                <a:latin typeface="Merriweather"/>
                <a:ea typeface="Merriweather"/>
                <a:cs typeface="Merriweather"/>
                <a:sym typeface="Merriweather"/>
              </a:rPr>
              <a:t>Robert:</a:t>
            </a:r>
          </a:p>
          <a:p>
            <a:pPr defTabSz="912937">
              <a:defRPr/>
            </a:pPr>
            <a:endParaRPr lang="en-CA" u="sng" dirty="0">
              <a:hlinkClick r:id="rId3"/>
            </a:endParaRPr>
          </a:p>
          <a:p>
            <a:pPr defTabSz="912937">
              <a:defRPr/>
            </a:pPr>
            <a:r>
              <a:rPr lang="en-CA" u="sng" dirty="0">
                <a:hlinkClick r:id="rId3"/>
              </a:rPr>
              <a:t>http://www.thecalmmonkey.com/#!meditation-recordings/g6x73</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98210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lgn="l" rtl="0">
              <a:spcBef>
                <a:spcPts val="0"/>
              </a:spcBef>
              <a:spcAft>
                <a:spcPts val="0"/>
              </a:spcAft>
              <a:buClr>
                <a:schemeClr val="dk1"/>
              </a:buClr>
              <a:buSzPts val="1100"/>
              <a:buFont typeface="Arial"/>
              <a:buNone/>
            </a:pPr>
            <a:r>
              <a:rPr lang="en-CA" sz="1200" b="0" dirty="0">
                <a:latin typeface="Merriweather"/>
                <a:ea typeface="Merriweather"/>
                <a:cs typeface="Merriweather"/>
                <a:sym typeface="Merriweather"/>
              </a:rPr>
              <a:t>Robert:</a:t>
            </a:r>
          </a:p>
          <a:p>
            <a:pPr marL="0" lvl="0" indent="0" algn="l" rtl="0">
              <a:spcBef>
                <a:spcPts val="0"/>
              </a:spcBef>
              <a:spcAft>
                <a:spcPts val="0"/>
              </a:spcAft>
              <a:buClr>
                <a:schemeClr val="dk1"/>
              </a:buClr>
              <a:buSzPts val="1100"/>
              <a:buFont typeface="Arial"/>
              <a:buNone/>
            </a:pPr>
            <a:endParaRPr lang="en-CA" sz="1200" b="0" dirty="0">
              <a:latin typeface="Merriweather"/>
              <a:ea typeface="Merriweather"/>
              <a:cs typeface="Merriweather"/>
              <a:sym typeface="Merriweather"/>
            </a:endParaRPr>
          </a:p>
          <a:p>
            <a:pPr defTabSz="933142">
              <a:defRPr/>
            </a:pPr>
            <a:r>
              <a:rPr lang="en-CA" dirty="0"/>
              <a:t>Mindful breathing </a:t>
            </a:r>
            <a:r>
              <a:rPr lang="en-CA" dirty="0">
                <a:hlinkClick r:id="rId3"/>
              </a:rPr>
              <a:t>https://www.youtube.com/watch?v=ZE-r-x2T4ok</a:t>
            </a:r>
            <a:r>
              <a:rPr lang="en-CA" dirty="0"/>
              <a:t> </a:t>
            </a:r>
          </a:p>
          <a:p>
            <a:endParaRPr lang="en-CA" dirty="0"/>
          </a:p>
          <a:p>
            <a:r>
              <a:rPr lang="en-CA" dirty="0"/>
              <a:t>This is one way of doing it, getting it depends on the practice of.</a:t>
            </a:r>
          </a:p>
          <a:p>
            <a:endParaRPr lang="en-CA" dirty="0"/>
          </a:p>
          <a:p>
            <a:r>
              <a:rPr lang="en-CA" dirty="0"/>
              <a:t>Noticing</a:t>
            </a:r>
            <a:r>
              <a:rPr lang="en-CA" baseline="0" dirty="0"/>
              <a:t> is very important in the practice of Mindfulness.</a:t>
            </a:r>
          </a:p>
          <a:p>
            <a:endParaRPr lang="en-CA" baseline="0" dirty="0"/>
          </a:p>
          <a:p>
            <a:r>
              <a:rPr lang="en-CA" baseline="0" dirty="0"/>
              <a:t>Noticing where your thinking is, that’s the first step to become more Mindful.</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173972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Robert:</a:t>
            </a:r>
          </a:p>
          <a:p>
            <a:endParaRPr lang="en-CA" dirty="0"/>
          </a:p>
          <a:p>
            <a:r>
              <a:rPr lang="en-CA" dirty="0"/>
              <a:t>We’re going to do the debriefs in a few minutes, both in plenary and in small groups. Just before we do that, is there any question regarding the homework?</a:t>
            </a:r>
          </a:p>
          <a:p>
            <a:r>
              <a:rPr lang="en-CA" dirty="0"/>
              <a:t>(give people a few seconds)</a:t>
            </a:r>
          </a:p>
          <a:p>
            <a:endParaRPr lang="en-CA" dirty="0"/>
          </a:p>
          <a:p>
            <a:r>
              <a:rPr lang="en-CA" dirty="0"/>
              <a:t>Well, now, I’d like to open the floor to 2 or 3 people who would like to do a debrief in plenary. If you’re the first one, just open your mike and speak, if you’re the second or third one, please rise your hand.</a:t>
            </a:r>
          </a:p>
          <a:p>
            <a:endParaRPr lang="en-CA" dirty="0"/>
          </a:p>
          <a:p>
            <a:r>
              <a:rPr lang="en-CA" dirty="0"/>
              <a:t>((prep for the breakout rooms))</a:t>
            </a:r>
          </a:p>
          <a:p>
            <a:r>
              <a:rPr lang="en-CA" dirty="0"/>
              <a:t>And now, you’ll have the opportunity to do a debrief, in small groups of 4-6 people who are randomly assigned. Just be conscious and share the “airtime” among participants</a:t>
            </a:r>
          </a:p>
          <a:p>
            <a:pPr marL="0" indent="0" defTabSz="933142">
              <a:buFont typeface="Arial" panose="020B0604020202020204" pitchFamily="34" charset="0"/>
              <a:buNone/>
              <a:defRPr/>
            </a:pPr>
            <a:endParaRPr lang="en-US" dirty="0"/>
          </a:p>
          <a:p>
            <a:pPr marL="0" indent="0" defTabSz="933142">
              <a:buFont typeface="Arial" panose="020B0604020202020204" pitchFamily="34" charset="0"/>
              <a:buNone/>
              <a:defRPr/>
            </a:pPr>
            <a:r>
              <a:rPr lang="en-US" dirty="0"/>
              <a:t>Debrief on today's exercises, Talk about how the experience went for you.</a:t>
            </a:r>
          </a:p>
          <a:p>
            <a:pPr marL="171450" indent="-171450" defTabSz="933142">
              <a:buFont typeface="Arial" panose="020B0604020202020204" pitchFamily="34" charset="0"/>
              <a:buChar char="•"/>
              <a:defRPr/>
            </a:pPr>
            <a:r>
              <a:rPr lang="en-US" dirty="0"/>
              <a:t>What did you learn ?</a:t>
            </a:r>
          </a:p>
          <a:p>
            <a:pPr marL="171450" indent="-171450" defTabSz="933142">
              <a:buFont typeface="Arial" panose="020B0604020202020204" pitchFamily="34" charset="0"/>
              <a:buChar char="•"/>
              <a:defRPr/>
            </a:pPr>
            <a:r>
              <a:rPr lang="en-US" dirty="0"/>
              <a:t>What did you notice?</a:t>
            </a:r>
          </a:p>
          <a:p>
            <a:pPr marL="171450" indent="-171450" defTabSz="933142">
              <a:buFont typeface="Arial" panose="020B0604020202020204" pitchFamily="34" charset="0"/>
              <a:buChar char="•"/>
              <a:defRPr/>
            </a:pPr>
            <a:r>
              <a:rPr lang="en-US" dirty="0"/>
              <a:t>What was difficult or excessively easy?</a:t>
            </a:r>
          </a:p>
          <a:p>
            <a:pPr marL="0" indent="0" defTabSz="933142">
              <a:buFont typeface="Arial" panose="020B0604020202020204" pitchFamily="34" charset="0"/>
              <a:buNone/>
              <a:defRPr/>
            </a:pPr>
            <a:endParaRPr lang="en-US" dirty="0"/>
          </a:p>
          <a:p>
            <a:pPr marL="0" indent="0" defTabSz="933142">
              <a:buFont typeface="Arial" panose="020B0604020202020204" pitchFamily="34" charset="0"/>
              <a:buNone/>
              <a:defRPr/>
            </a:pPr>
            <a:r>
              <a:rPr lang="en-US" dirty="0"/>
              <a:t>((open the breakout rooms))</a:t>
            </a:r>
          </a:p>
          <a:p>
            <a:pPr defTabSz="933142">
              <a:defRPr/>
            </a:pPr>
            <a:r>
              <a:rPr lang="en-US" dirty="0"/>
              <a:t>When done, you can simply</a:t>
            </a:r>
            <a:r>
              <a:rPr lang="en-US" baseline="0" dirty="0"/>
              <a:t> exit the WebEx, or come back if you have questions or would like to express a comment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1641917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Robert:</a:t>
            </a:r>
          </a:p>
          <a:p>
            <a:endParaRPr lang="en-CA" dirty="0"/>
          </a:p>
          <a:p>
            <a:pPr marL="0" indent="0">
              <a:buFont typeface="Arial" panose="020B0604020202020204" pitchFamily="34" charset="0"/>
              <a:buNone/>
            </a:pPr>
            <a:r>
              <a:rPr lang="en-US" dirty="0"/>
              <a:t>For this week, similar to last week… if you have any questions, now is the time to ask… </a:t>
            </a:r>
          </a:p>
          <a:p>
            <a:pPr marL="0" indent="0">
              <a:buFont typeface="Arial" panose="020B0604020202020204" pitchFamily="34" charset="0"/>
              <a:buNone/>
            </a:pPr>
            <a:r>
              <a:rPr lang="en-US" dirty="0"/>
              <a:t>((click &amp; read from slide until the end))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Other resources…</a:t>
            </a:r>
          </a:p>
          <a:p>
            <a:pPr marL="171450" indent="-171450">
              <a:buFont typeface="Arial" panose="020B0604020202020204" pitchFamily="34" charset="0"/>
              <a:buChar char="•"/>
            </a:pPr>
            <a:r>
              <a:rPr lang="en-US" dirty="0"/>
              <a:t>http://marc.ucla.edu/mindful-meditations</a:t>
            </a:r>
          </a:p>
          <a:p>
            <a:pPr marL="171450" indent="-171450" defTabSz="931649">
              <a:buFont typeface="Arial" panose="020B0604020202020204" pitchFamily="34" charset="0"/>
              <a:buChar char="•"/>
              <a:defRPr/>
            </a:pPr>
            <a:r>
              <a:rPr lang="en-CA" dirty="0"/>
              <a:t>Mindful breathing </a:t>
            </a:r>
            <a:r>
              <a:rPr lang="en-CA" dirty="0">
                <a:hlinkClick r:id="rId3"/>
              </a:rPr>
              <a:t>https://www.youtube.com/watch?v=ZE-r-x2T4ok</a:t>
            </a:r>
            <a:r>
              <a:rPr lang="en-CA" dirty="0"/>
              <a:t> </a:t>
            </a:r>
          </a:p>
          <a:p>
            <a:pPr marL="171450" lvl="0" indent="-171450" algn="l" rtl="0">
              <a:lnSpc>
                <a:spcPct val="90000"/>
              </a:lnSpc>
              <a:spcBef>
                <a:spcPts val="0"/>
              </a:spcBef>
              <a:spcAft>
                <a:spcPts val="0"/>
              </a:spcAft>
              <a:buSzPts val="1400"/>
              <a:buFont typeface="Arial" panose="020B0604020202020204" pitchFamily="34" charset="0"/>
              <a:buChar char="•"/>
            </a:pPr>
            <a:r>
              <a:rPr lang="en-US" b="0" dirty="0">
                <a:latin typeface="Merriweather"/>
                <a:ea typeface="Merriweather"/>
                <a:cs typeface="Merriweather"/>
                <a:sym typeface="Merriweather"/>
              </a:rPr>
              <a:t>3 mins body scan: </a:t>
            </a:r>
            <a:r>
              <a:rPr lang="en-US" b="0" u="sng" dirty="0">
                <a:solidFill>
                  <a:schemeClr val="hlink"/>
                </a:solidFill>
                <a:latin typeface="Merriweather"/>
                <a:ea typeface="Merriweather"/>
                <a:cs typeface="Merriweather"/>
                <a:sym typeface="Merriweather"/>
                <a:hlinkClick r:id="rId4"/>
              </a:rPr>
              <a:t>https://soundcloud.com/mindfulmagazine/3-minute-body-scan-meditation</a:t>
            </a:r>
            <a:endParaRPr lang="en-US" b="0" dirty="0">
              <a:latin typeface="Merriweather"/>
              <a:ea typeface="Merriweather"/>
              <a:cs typeface="Merriweather"/>
              <a:sym typeface="Merriweather"/>
            </a:endParaRPr>
          </a:p>
          <a:p>
            <a:pPr marL="171450" lvl="0" indent="-171450" algn="l" rtl="0">
              <a:lnSpc>
                <a:spcPct val="90000"/>
              </a:lnSpc>
              <a:spcBef>
                <a:spcPts val="0"/>
              </a:spcBef>
              <a:spcAft>
                <a:spcPts val="0"/>
              </a:spcAft>
              <a:buSzPts val="1400"/>
              <a:buFont typeface="Arial" panose="020B0604020202020204" pitchFamily="34" charset="0"/>
              <a:buChar char="•"/>
            </a:pPr>
            <a:r>
              <a:rPr lang="en-US" b="0" dirty="0">
                <a:latin typeface="Merriweather"/>
                <a:ea typeface="Merriweather"/>
                <a:cs typeface="Merriweather"/>
                <a:sym typeface="Merriweather"/>
              </a:rPr>
              <a:t>Bottom-up: </a:t>
            </a:r>
            <a:r>
              <a:rPr lang="en-US" sz="1200" u="sng" dirty="0">
                <a:solidFill>
                  <a:schemeClr val="hlink"/>
                </a:solidFill>
                <a:latin typeface="Arial"/>
                <a:ea typeface="Arial"/>
                <a:cs typeface="Arial"/>
                <a:sym typeface="Arial"/>
                <a:hlinkClick r:id="rId5"/>
              </a:rPr>
              <a:t>https://www.psychologytoday.com/us/blog/conquer-fear-flying/201306/emotional-control-top-down-or-bottom</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1720842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Robert:</a:t>
            </a:r>
          </a:p>
          <a:p>
            <a:endParaRPr lang="en-CA" dirty="0"/>
          </a:p>
          <a:p>
            <a:r>
              <a:rPr lang="en-CA" dirty="0"/>
              <a:t>Any question?</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199475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a:t>Alison:</a:t>
            </a:r>
            <a:r>
              <a:rPr lang="en-US" dirty="0"/>
              <a:t> To start with a quotation: it is never too late to be who you might have been.</a:t>
            </a: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33360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33126" rtl="0" eaLnBrk="1" fontAlgn="auto" latinLnBrk="0" hangingPunct="1">
              <a:lnSpc>
                <a:spcPct val="100000"/>
              </a:lnSpc>
              <a:spcBef>
                <a:spcPts val="0"/>
              </a:spcBef>
              <a:spcAft>
                <a:spcPts val="0"/>
              </a:spcAft>
              <a:buClrTx/>
              <a:buSzTx/>
              <a:buFontTx/>
              <a:buNone/>
              <a:tabLst/>
              <a:defRPr/>
            </a:pPr>
            <a:r>
              <a:rPr lang="fr-CA" dirty="0"/>
              <a:t>Alison:</a:t>
            </a:r>
          </a:p>
          <a:p>
            <a:pPr marL="0" marR="0" lvl="0" indent="0" algn="l" defTabSz="933126"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3126" rtl="0" eaLnBrk="1" fontAlgn="auto" latinLnBrk="0" hangingPunct="1">
              <a:lnSpc>
                <a:spcPct val="100000"/>
              </a:lnSpc>
              <a:spcBef>
                <a:spcPts val="0"/>
              </a:spcBef>
              <a:spcAft>
                <a:spcPts val="0"/>
              </a:spcAft>
              <a:buClrTx/>
              <a:buSzTx/>
              <a:buFontTx/>
              <a:buNone/>
              <a:tabLst/>
              <a:defRPr/>
            </a:pPr>
            <a:r>
              <a:rPr lang="en-US" dirty="0"/>
              <a:t>With this we will come into a mindful </a:t>
            </a:r>
            <a:r>
              <a:rPr lang="en-CA" dirty="0"/>
              <a:t>centering exercise to bring our attention and awareness to this moment and to set the space for a beneficial session for all.</a:t>
            </a:r>
          </a:p>
          <a:p>
            <a:pPr marL="0" marR="0" lvl="0" indent="0" algn="l" defTabSz="933126" rtl="0" eaLnBrk="1" fontAlgn="auto" latinLnBrk="0" hangingPunct="1">
              <a:lnSpc>
                <a:spcPct val="100000"/>
              </a:lnSpc>
              <a:spcBef>
                <a:spcPts val="0"/>
              </a:spcBef>
              <a:spcAft>
                <a:spcPts val="0"/>
              </a:spcAft>
              <a:buClrTx/>
              <a:buSzTx/>
              <a:buFontTx/>
              <a:buNone/>
              <a:tabLst/>
              <a:defRPr/>
            </a:pPr>
            <a:endParaRPr lang="en-CA" dirty="0"/>
          </a:p>
          <a:p>
            <a:pPr marL="0" marR="0" lvl="0" indent="0" algn="l" defTabSz="933126" rtl="0" eaLnBrk="1" fontAlgn="auto" latinLnBrk="0" hangingPunct="1">
              <a:lnSpc>
                <a:spcPct val="100000"/>
              </a:lnSpc>
              <a:spcBef>
                <a:spcPts val="0"/>
              </a:spcBef>
              <a:spcAft>
                <a:spcPts val="0"/>
              </a:spcAft>
              <a:buClrTx/>
              <a:buSzTx/>
              <a:buFontTx/>
              <a:buNone/>
              <a:tabLst/>
              <a:defRPr/>
            </a:pPr>
            <a:r>
              <a:rPr lang="en-CA" sz="1200" dirty="0"/>
              <a:t>Sit as comfortable as possible in a position that allows you to be awake, attentive and comfortable at the same time</a:t>
            </a:r>
          </a:p>
          <a:p>
            <a:r>
              <a:rPr lang="en-CA" sz="1200" dirty="0"/>
              <a:t>You can 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not worry about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Just focus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out</a:t>
            </a:r>
          </a:p>
          <a:p>
            <a:r>
              <a:rPr lang="en-US" baseline="0" dirty="0"/>
              <a:t>If at any time your mind wanders away, being gently with yourself, acknowledge that thought, let it be, and bring back your attention to your focus of attention, your breathing</a:t>
            </a:r>
          </a:p>
          <a:p>
            <a:r>
              <a:rPr lang="en-US" baseline="0" dirty="0"/>
              <a:t>Breathing in</a:t>
            </a:r>
          </a:p>
          <a:p>
            <a:r>
              <a:rPr lang="en-US" baseline="0" dirty="0"/>
              <a:t>Breathing out</a:t>
            </a:r>
          </a:p>
          <a:p>
            <a:endParaRPr lang="en-US" baseline="0" dirty="0"/>
          </a:p>
          <a:p>
            <a:r>
              <a:rPr lang="en-US" baseline="0" dirty="0"/>
              <a:t>Now, we’ll take one full minute of breathing for centering ourselves</a:t>
            </a:r>
          </a:p>
          <a:p>
            <a:r>
              <a:rPr lang="en-US" baseline="0" dirty="0"/>
              <a:t>I’ll let you know when the minute is 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Just continue focusing on your breathing</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99932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Alison:</a:t>
            </a:r>
          </a:p>
          <a:p>
            <a:endParaRPr lang="fr-CA" dirty="0"/>
          </a:p>
          <a:p>
            <a:r>
              <a:rPr lang="fr-CA" dirty="0"/>
              <a:t>(</a:t>
            </a:r>
            <a:r>
              <a:rPr lang="fr-CA" dirty="0" err="1"/>
              <a:t>Give</a:t>
            </a:r>
            <a:r>
              <a:rPr lang="fr-CA" dirty="0"/>
              <a:t> </a:t>
            </a:r>
            <a:r>
              <a:rPr lang="fr-CA" dirty="0" err="1"/>
              <a:t>space</a:t>
            </a:r>
            <a:r>
              <a:rPr lang="fr-CA" dirty="0"/>
              <a:t> for 2/3 people to </a:t>
            </a:r>
            <a:r>
              <a:rPr lang="fr-CA" dirty="0" err="1"/>
              <a:t>share</a:t>
            </a:r>
            <a:r>
              <a:rPr lang="fr-CA" dirty="0"/>
              <a:t>)</a:t>
            </a:r>
          </a:p>
          <a:p>
            <a:endParaRPr lang="fr-CA" dirty="0"/>
          </a:p>
          <a:p>
            <a:r>
              <a:rPr lang="fr-CA" dirty="0" err="1"/>
              <a:t>Any</a:t>
            </a:r>
            <a:r>
              <a:rPr lang="fr-CA" dirty="0"/>
              <a:t> </a:t>
            </a:r>
            <a:r>
              <a:rPr lang="fr-CA" dirty="0" err="1"/>
              <a:t>specific</a:t>
            </a:r>
            <a:r>
              <a:rPr lang="fr-CA" dirty="0"/>
              <a:t> </a:t>
            </a:r>
            <a:r>
              <a:rPr lang="fr-CA" dirty="0" err="1"/>
              <a:t>individual</a:t>
            </a:r>
            <a:r>
              <a:rPr lang="fr-CA" dirty="0"/>
              <a:t> issues, </a:t>
            </a:r>
            <a:r>
              <a:rPr lang="fr-CA" dirty="0" err="1"/>
              <a:t>technical</a:t>
            </a:r>
            <a:r>
              <a:rPr lang="fr-CA" dirty="0"/>
              <a:t> or </a:t>
            </a:r>
            <a:r>
              <a:rPr lang="fr-CA" dirty="0" err="1"/>
              <a:t>adminstrative</a:t>
            </a:r>
            <a:r>
              <a:rPr lang="fr-CA" dirty="0"/>
              <a:t> </a:t>
            </a:r>
            <a:r>
              <a:rPr lang="fr-CA" dirty="0" err="1"/>
              <a:t>we</a:t>
            </a:r>
            <a:r>
              <a:rPr lang="fr-CA" dirty="0"/>
              <a:t> can chat about </a:t>
            </a:r>
            <a:r>
              <a:rPr lang="fr-CA" dirty="0" err="1"/>
              <a:t>them</a:t>
            </a:r>
            <a:r>
              <a:rPr lang="fr-CA" dirty="0"/>
              <a:t> at the end of the session</a:t>
            </a:r>
          </a:p>
          <a:p>
            <a:endParaRPr lang="fr-CA" dirty="0"/>
          </a:p>
          <a:p>
            <a:r>
              <a:rPr lang="fr-CA" dirty="0"/>
              <a:t>(click)</a:t>
            </a:r>
          </a:p>
          <a:p>
            <a:r>
              <a:rPr lang="fr-CA" dirty="0" err="1"/>
              <a:t>With</a:t>
            </a:r>
            <a:r>
              <a:rPr lang="fr-CA" dirty="0"/>
              <a:t> </a:t>
            </a:r>
            <a:r>
              <a:rPr lang="fr-CA" dirty="0" err="1"/>
              <a:t>honesty</a:t>
            </a:r>
            <a:r>
              <a:rPr lang="fr-CA" dirty="0"/>
              <a:t>, report on</a:t>
            </a:r>
            <a:r>
              <a:rPr lang="fr-CA" baseline="0" dirty="0"/>
              <a:t> :</a:t>
            </a:r>
          </a:p>
          <a:p>
            <a:pPr marL="171450" indent="-171450">
              <a:buFont typeface="Arial" panose="020B0604020202020204" pitchFamily="34" charset="0"/>
              <a:buChar char="•"/>
            </a:pPr>
            <a:r>
              <a:rPr lang="fr-CA" baseline="0" dirty="0" err="1"/>
              <a:t>Were</a:t>
            </a:r>
            <a:r>
              <a:rPr lang="fr-CA" baseline="0" dirty="0"/>
              <a:t> </a:t>
            </a:r>
            <a:r>
              <a:rPr lang="fr-CA" baseline="0" dirty="0" err="1"/>
              <a:t>there</a:t>
            </a:r>
            <a:r>
              <a:rPr lang="fr-CA" baseline="0" dirty="0"/>
              <a:t> </a:t>
            </a:r>
            <a:r>
              <a:rPr lang="fr-CA" baseline="0" dirty="0" err="1"/>
              <a:t>any</a:t>
            </a:r>
            <a:r>
              <a:rPr lang="fr-CA" baseline="0" dirty="0"/>
              <a:t> challenges?</a:t>
            </a:r>
          </a:p>
          <a:p>
            <a:pPr marL="171450" indent="-171450">
              <a:buFont typeface="Arial" panose="020B0604020202020204" pitchFamily="34" charset="0"/>
              <a:buChar char="•"/>
            </a:pPr>
            <a:r>
              <a:rPr lang="fr-CA" baseline="0" dirty="0" err="1"/>
              <a:t>What</a:t>
            </a:r>
            <a:r>
              <a:rPr lang="fr-CA" baseline="0" dirty="0"/>
              <a:t> </a:t>
            </a:r>
            <a:r>
              <a:rPr lang="fr-CA" baseline="0" dirty="0" err="1"/>
              <a:t>you</a:t>
            </a:r>
            <a:r>
              <a:rPr lang="fr-CA" baseline="0" dirty="0"/>
              <a:t> </a:t>
            </a:r>
            <a:r>
              <a:rPr lang="fr-CA" baseline="0" dirty="0" err="1"/>
              <a:t>noticed</a:t>
            </a:r>
            <a:r>
              <a:rPr lang="fr-CA" baseline="0" dirty="0"/>
              <a:t>?</a:t>
            </a:r>
          </a:p>
          <a:p>
            <a:pPr marL="171450" indent="-171450">
              <a:buFont typeface="Arial" panose="020B0604020202020204" pitchFamily="34" charset="0"/>
              <a:buChar char="•"/>
            </a:pPr>
            <a:r>
              <a:rPr lang="fr-CA" baseline="0" dirty="0" err="1"/>
              <a:t>Any</a:t>
            </a:r>
            <a:r>
              <a:rPr lang="fr-CA" baseline="0" dirty="0"/>
              <a:t> insights </a:t>
            </a:r>
            <a:r>
              <a:rPr lang="fr-CA" baseline="0" dirty="0" err="1"/>
              <a:t>you</a:t>
            </a:r>
            <a:r>
              <a:rPr lang="fr-CA" baseline="0" dirty="0"/>
              <a:t> </a:t>
            </a:r>
            <a:r>
              <a:rPr lang="fr-CA" baseline="0" dirty="0" err="1"/>
              <a:t>realized</a:t>
            </a:r>
            <a:r>
              <a:rPr lang="fr-CA" baseline="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(click)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dirty="0"/>
              <a:t>(</a:t>
            </a:r>
            <a:r>
              <a:rPr lang="fr-CA" baseline="0" dirty="0" err="1"/>
              <a:t>read</a:t>
            </a:r>
            <a:r>
              <a:rPr lang="fr-CA" baseline="0" dirty="0"/>
              <a:t> </a:t>
            </a:r>
            <a:r>
              <a:rPr lang="fr-CA" baseline="0" dirty="0" err="1"/>
              <a:t>from</a:t>
            </a:r>
            <a:r>
              <a:rPr lang="fr-CA" baseline="0" dirty="0"/>
              <a:t>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(click)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dirty="0"/>
              <a:t>(</a:t>
            </a:r>
            <a:r>
              <a:rPr lang="fr-CA" baseline="0" dirty="0" err="1"/>
              <a:t>read</a:t>
            </a:r>
            <a:r>
              <a:rPr lang="fr-CA" baseline="0" dirty="0"/>
              <a:t> </a:t>
            </a:r>
            <a:r>
              <a:rPr lang="fr-CA" baseline="0" dirty="0" err="1"/>
              <a:t>from</a:t>
            </a:r>
            <a:r>
              <a:rPr lang="fr-CA" baseline="0" dirty="0"/>
              <a:t>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45886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lang="fr-CA" dirty="0"/>
              <a:t>Alison:</a:t>
            </a:r>
          </a:p>
          <a:p>
            <a:pPr>
              <a:spcBef>
                <a:spcPts val="1800"/>
              </a:spcBef>
            </a:pPr>
            <a:endParaRPr lang="en-US" dirty="0"/>
          </a:p>
          <a:p>
            <a:pPr>
              <a:spcBef>
                <a:spcPts val="1800"/>
              </a:spcBef>
            </a:pPr>
            <a:r>
              <a:rPr lang="en-US" dirty="0"/>
              <a:t>The agenda for today…</a:t>
            </a:r>
          </a:p>
          <a:p>
            <a:pPr>
              <a:spcBef>
                <a:spcPts val="1800"/>
              </a:spcBef>
            </a:pPr>
            <a:endParaRPr lang="en-US" dirty="0"/>
          </a:p>
          <a:p>
            <a:pPr>
              <a:spcBef>
                <a:spcPts val="1800"/>
              </a:spcBef>
            </a:pPr>
            <a:r>
              <a:rPr lang="en-US" dirty="0"/>
              <a:t>Today, we will explore two of the skills that a Mindful Leader shows: Clarity and Focus </a:t>
            </a:r>
          </a:p>
          <a:p>
            <a:pPr>
              <a:spcBef>
                <a:spcPts val="1800"/>
              </a:spcBef>
            </a:pPr>
            <a:r>
              <a:rPr lang="en-US" dirty="0"/>
              <a:t>Today, we’ll practice </a:t>
            </a:r>
          </a:p>
          <a:p>
            <a:pPr marL="171450" lvl="0" indent="-171450">
              <a:spcBef>
                <a:spcPts val="1800"/>
              </a:spcBef>
              <a:buFont typeface="Arial" panose="020B0604020202020204" pitchFamily="34" charset="0"/>
              <a:buChar char="•"/>
            </a:pPr>
            <a:r>
              <a:rPr lang="en-US" dirty="0"/>
              <a:t>Clarity by understanding what happens in the brain and body during stress and mindfulness</a:t>
            </a:r>
          </a:p>
          <a:p>
            <a:pPr marL="171450" lvl="0" indent="-171450">
              <a:spcBef>
                <a:spcPts val="1800"/>
              </a:spcBef>
              <a:buFont typeface="Arial" panose="020B0604020202020204" pitchFamily="34" charset="0"/>
              <a:buChar char="•"/>
            </a:pPr>
            <a:r>
              <a:rPr lang="en-US" dirty="0"/>
              <a:t>Introduce Mindful Leadership concepts</a:t>
            </a:r>
          </a:p>
          <a:p>
            <a:pPr marL="171450" lvl="0" indent="-171450">
              <a:spcBef>
                <a:spcPts val="1800"/>
              </a:spcBef>
              <a:buFont typeface="Arial" panose="020B0604020202020204" pitchFamily="34" charset="0"/>
              <a:buChar char="•"/>
            </a:pPr>
            <a:r>
              <a:rPr lang="en-US" dirty="0"/>
              <a:t>Focus by doing Mindful Breathing</a:t>
            </a:r>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a:t>
            </a:r>
            <a:r>
              <a:rPr lang="en-US" b="0" i="0" dirty="0">
                <a:solidFill>
                  <a:srgbClr val="666666"/>
                </a:solidFill>
                <a:effectLst/>
                <a:latin typeface="roboto" panose="02000000000000000000" pitchFamily="2" charset="0"/>
              </a:rPr>
              <a:t>in neuroscience and evolutionary biology </a:t>
            </a:r>
            <a:r>
              <a:rPr lang="en-US" b="1" i="0" dirty="0">
                <a:solidFill>
                  <a:srgbClr val="666666"/>
                </a:solidFill>
                <a:effectLst/>
                <a:latin typeface="roboto" panose="02000000000000000000" pitchFamily="2" charset="0"/>
              </a:rPr>
              <a:t>it is considered that the model of the three brains (neocortex, limbic and reptilian) is out of phase</a:t>
            </a:r>
            <a:r>
              <a:rPr lang="en-US" b="0" i="0" dirty="0">
                <a:solidFill>
                  <a:srgbClr val="666666"/>
                </a:solidFill>
                <a:effectLst/>
                <a:latin typeface="roboto" panose="02000000000000000000" pitchFamily="2" charset="0"/>
              </a:rPr>
              <a:t> , among other things, because it understands the development of the brain as a process of construction by "pieces" that have been mounted on each other and that execute certain tasks by themselves. Nowadays, the opposite is believed: that in brain functioning it does not matter so much the function performed by the parts of the brain on their own as the way in which they connect with each other to work together and in real time.)*</a:t>
            </a: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This model talks about how the brain is formed; it has 4 parts to it. The interesting part of this model is that the prefrontal cortex is where the creativity, the thinking, the language, the values, the concept of time and the hope occur in the brain.</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When the body gets into a fight or fly response, its reaction is to focus on the basic instincts, managed by the Brainstem and focused on the temperature, the respiration and the cardiac functions.</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Just reiterating, this</a:t>
            </a:r>
            <a:r>
              <a:rPr lang="en-US" sz="1200" b="0" i="0" kern="1200" baseline="0" dirty="0">
                <a:solidFill>
                  <a:schemeClr val="tx1"/>
                </a:solidFill>
                <a:effectLst/>
                <a:latin typeface="+mn-lt"/>
                <a:ea typeface="+mn-ea"/>
                <a:cs typeface="+mn-cs"/>
              </a:rPr>
              <a:t> program is focused on awareness and how to be present and access the pre-frontal cortex.</a:t>
            </a: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((This program is NOT focused on trauma and healing, if you need help on that matter, please contact a specialist or EAP.))</a:t>
            </a:r>
          </a:p>
          <a:p>
            <a:pPr marL="0" indent="0">
              <a:buFont typeface="Arial" panose="020B0604020202020204" pitchFamily="34" charset="0"/>
              <a:buNone/>
            </a:pPr>
            <a:endParaRPr lang="en-US" sz="1200" b="0" i="0" kern="1200" baseline="0" dirty="0">
              <a:solidFill>
                <a:schemeClr val="tx1"/>
              </a:solidFill>
              <a:effectLst/>
              <a:latin typeface="+mn-lt"/>
              <a:ea typeface="+mn-ea"/>
              <a:cs typeface="+mn-cs"/>
            </a:endParaRP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Happened to you? : Conversations on Trauma, Resilience, and Healing - </a:t>
            </a:r>
            <a:r>
              <a:rPr lang="en-US" sz="1200" dirty="0">
                <a:hlinkClick r:id="rId3"/>
              </a:rPr>
              <a:t>https://www.amazon.ca/What-Happened-You-Understanding-Resilience/dp/1250223180/</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Jay interviewing Opra</a:t>
            </a:r>
            <a:r>
              <a:rPr lang="en-US" baseline="0" dirty="0"/>
              <a:t>h - </a:t>
            </a:r>
            <a:r>
              <a:rPr lang="en-US" sz="1200" dirty="0">
                <a:hlinkClick r:id="rId4"/>
              </a:rPr>
              <a:t>https://www.youtube.com/watch?v=JlS8ApNBtuU&amp;t=7s</a:t>
            </a:r>
            <a:r>
              <a:rPr lang="en-US" sz="1200" dirty="0"/>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hlinkClick r:id="rId5"/>
              </a:rPr>
              <a:t>05:57</a:t>
            </a:r>
            <a:r>
              <a:rPr lang="en-US" sz="1200" b="0" i="0" kern="1200" dirty="0">
                <a:solidFill>
                  <a:schemeClr val="tx1"/>
                </a:solidFill>
                <a:effectLst/>
                <a:latin typeface="+mn-lt"/>
                <a:ea typeface="+mn-ea"/>
                <a:cs typeface="+mn-cs"/>
              </a:rPr>
              <a:t> Commonly misunderstood concept about trauma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hlinkClick r:id="rId6"/>
              </a:rPr>
              <a:t>09:06</a:t>
            </a:r>
            <a:r>
              <a:rPr lang="en-US" sz="1200" b="0" i="0" kern="1200" dirty="0">
                <a:solidFill>
                  <a:schemeClr val="tx1"/>
                </a:solidFill>
                <a:effectLst/>
                <a:latin typeface="+mn-lt"/>
                <a:ea typeface="+mn-ea"/>
                <a:cs typeface="+mn-cs"/>
              </a:rPr>
              <a:t> Going beyond success to heal your trauma</a:t>
            </a:r>
          </a:p>
          <a:p>
            <a:pPr marL="0" indent="0">
              <a:buFont typeface="Arial" panose="020B0604020202020204" pitchFamily="34" charset="0"/>
              <a:buNone/>
            </a:pP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1636575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Alison:</a:t>
            </a:r>
          </a:p>
          <a:p>
            <a:pPr marL="0" indent="0">
              <a:buFont typeface="Arial" panose="020B0604020202020204" pitchFamily="34" charset="0"/>
              <a:buNone/>
            </a:pPr>
            <a:r>
              <a:rPr lang="en-US" b="0" i="0" dirty="0">
                <a:solidFill>
                  <a:srgbClr val="444444"/>
                </a:solidFill>
                <a:effectLst/>
                <a:latin typeface="Arial" panose="020B0604020202020204" pitchFamily="34" charset="0"/>
              </a:rPr>
              <a:t>When under stress, our brains have evolved to automatically shut down the functions that don’t have to do with immediate survival both. </a:t>
            </a:r>
          </a:p>
          <a:p>
            <a:pPr marL="0" indent="0">
              <a:buFont typeface="Arial" panose="020B0604020202020204" pitchFamily="34" charset="0"/>
              <a:buNone/>
            </a:pPr>
            <a:r>
              <a:rPr lang="en-US" b="0" i="0" dirty="0">
                <a:solidFill>
                  <a:srgbClr val="444444"/>
                </a:solidFill>
                <a:effectLst/>
                <a:latin typeface="Arial" panose="020B0604020202020204" pitchFamily="34" charset="0"/>
              </a:rPr>
              <a:t>It diverts resources to address the stressor. </a:t>
            </a:r>
          </a:p>
          <a:p>
            <a:pPr marL="0" indent="0">
              <a:buFont typeface="Arial" panose="020B0604020202020204" pitchFamily="34" charset="0"/>
              <a:buNone/>
            </a:pPr>
            <a:r>
              <a:rPr lang="en-US" b="0" i="0" dirty="0">
                <a:solidFill>
                  <a:srgbClr val="444444"/>
                </a:solidFill>
                <a:effectLst/>
                <a:latin typeface="Arial" panose="020B0604020202020204" pitchFamily="34" charset="0"/>
              </a:rPr>
              <a:t>Think of fight, flight or freeze symptoms – increasing heart rate and breathing rate incase you need the extra energy to flee or fight. </a:t>
            </a:r>
          </a:p>
          <a:p>
            <a:pPr marL="0" indent="0">
              <a:buFont typeface="Arial" panose="020B0604020202020204" pitchFamily="34" charset="0"/>
              <a:buNone/>
            </a:pPr>
            <a:endParaRPr lang="en-US" b="0" i="0" dirty="0">
              <a:solidFill>
                <a:srgbClr val="444444"/>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Immune and digestive functions are suppressed as well as the higher functions like reasoning, and clear thinking. Consider how focused, or clear headed you felt the last time you were dealing with a stressful situation. Being under stress long term can result in more illness and digestive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same time, the brain directs energy functions such as increasing blood pressure, stress hormone production like adrenaline, heart rate, breathing rate, and muscle tension) – common symptoms of stress. If you really were in danger and needed to escape increases in blood flow, and adrenaline could really help you. But our bodies are not meant to experience this all the time.</a:t>
            </a:r>
          </a:p>
          <a:p>
            <a:pPr marL="0" indent="0">
              <a:buFont typeface="Arial" panose="020B0604020202020204" pitchFamily="34" charset="0"/>
              <a:buNone/>
            </a:pPr>
            <a:endParaRPr lang="en-US" b="0" i="0" dirty="0">
              <a:solidFill>
                <a:srgbClr val="444444"/>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This </a:t>
            </a:r>
            <a:r>
              <a:rPr lang="en-US" sz="1200" b="0" i="0" kern="1200" baseline="0" dirty="0">
                <a:solidFill>
                  <a:schemeClr val="tx1"/>
                </a:solidFill>
                <a:effectLst/>
                <a:latin typeface="+mn-lt"/>
                <a:ea typeface="+mn-ea"/>
                <a:cs typeface="+mn-cs"/>
              </a:rPr>
              <a:t>program through the practice of mindfulness, focuses on developing the awareness of our unconscious stress responses in our daily life, how to be present, increase our focus and clarity intentionally and be less reactive amongst the daily ups and down of everyday life.</a:t>
            </a:r>
            <a:endParaRPr lang="en-US" b="0" i="0" dirty="0">
              <a:solidFill>
                <a:srgbClr val="444444"/>
              </a:solidFill>
              <a:effectLst/>
              <a:latin typeface="Arial" panose="020B0604020202020204" pitchFamily="34" charset="0"/>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https://letstalkscience.ca/educational-resources/backgrounders/stress-and-brain</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769228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Now we will look at the mindfulness practice and how it can benefit our brain.</a:t>
            </a:r>
          </a:p>
          <a:p>
            <a:endParaRPr lang="en-US" dirty="0"/>
          </a:p>
          <a:p>
            <a:r>
              <a:rPr lang="en-US" dirty="0"/>
              <a:t>Use the raise hand function if you are familiar with this term: Neuroplasticity</a:t>
            </a:r>
          </a:p>
          <a:p>
            <a:endParaRPr lang="en-US" dirty="0"/>
          </a:p>
          <a:p>
            <a:r>
              <a:rPr lang="en-US" dirty="0"/>
              <a:t>Play video: </a:t>
            </a:r>
            <a:r>
              <a:rPr lang="en-CA" sz="1200" dirty="0">
                <a:latin typeface="Times New Roman" panose="02020603050405020304" pitchFamily="18" charset="0"/>
                <a:ea typeface="Calibri" panose="020F0502020204030204" pitchFamily="34" charset="0"/>
                <a:hlinkClick r:id="rId3"/>
              </a:rPr>
              <a:t>https://www.youtube.com/watch?v=ELpfYCZa87g</a:t>
            </a:r>
            <a:r>
              <a:rPr lang="en-CA" sz="1200" dirty="0">
                <a:latin typeface="Times New Roman" panose="02020603050405020304" pitchFamily="18" charset="0"/>
                <a:ea typeface="Calibri" panose="020F0502020204030204" pitchFamily="34" charset="0"/>
              </a:rPr>
              <a:t> </a:t>
            </a:r>
            <a:endParaRPr lang="en-US" dirty="0"/>
          </a:p>
          <a:p>
            <a:endParaRPr lang="en-US" dirty="0"/>
          </a:p>
          <a:p>
            <a:r>
              <a:rPr lang="en-US" b="1" dirty="0"/>
              <a:t>OR (if video does not work): </a:t>
            </a:r>
            <a:r>
              <a:rPr lang="en-US" dirty="0"/>
              <a:t>It refers to our brains ability to change and grow as we break old habits and create new ones.</a:t>
            </a:r>
          </a:p>
          <a:p>
            <a:r>
              <a:rPr lang="en-US" dirty="0"/>
              <a:t>Example: for example, say I drive to work the same way every time, it is second nature. One day my route is blocked due to construction. It takes me more effort and takes me a little longer, but eventually I get to work. The following day, my regular route is still blocked but I remember the new route I took yesterday so it becomes easier and quicker. On the third day, it is even easier to take this new route.</a:t>
            </a:r>
          </a:p>
          <a:p>
            <a:endParaRPr lang="en-US" dirty="0"/>
          </a:p>
          <a:p>
            <a:r>
              <a:rPr lang="en-US" dirty="0"/>
              <a:t>Similarly in our brain we have things called neural pathways which allows brain cells to talk to one another and carry out functions in our body, these “turn on” every time we do, think, or feel something. The more we do, think or feel the same thing, the stronger the pathway becomes. In my example my route to work was like a very strong neural pathway.</a:t>
            </a:r>
          </a:p>
          <a:p>
            <a:r>
              <a:rPr lang="en-US" dirty="0"/>
              <a:t>If you do something new, or change a thinking pattern, a new pathway will form. In my example it was like my new route to work.</a:t>
            </a:r>
          </a:p>
          <a:p>
            <a:endParaRPr lang="en-US" dirty="0"/>
          </a:p>
          <a:p>
            <a:r>
              <a:rPr lang="en-US" dirty="0"/>
              <a:t>Alison: </a:t>
            </a:r>
          </a:p>
          <a:p>
            <a:r>
              <a:rPr lang="en-US" dirty="0"/>
              <a:t>---</a:t>
            </a:r>
          </a:p>
          <a:p>
            <a:r>
              <a:rPr lang="en-US" dirty="0"/>
              <a:t>Mindfulness can strengthen our most important pathways:</a:t>
            </a:r>
          </a:p>
          <a:p>
            <a:pPr algn="l">
              <a:buFont typeface="Arial" panose="020B0604020202020204" pitchFamily="34" charset="0"/>
              <a:buChar char="•"/>
            </a:pPr>
            <a:r>
              <a:rPr lang="en-US" dirty="0"/>
              <a:t>Pathways of:</a:t>
            </a:r>
          </a:p>
          <a:p>
            <a:pPr algn="l">
              <a:buFont typeface="Arial" panose="020B0604020202020204" pitchFamily="34" charset="0"/>
              <a:buChar char="•"/>
            </a:pPr>
            <a:r>
              <a:rPr lang="en-US" dirty="0"/>
              <a:t> </a:t>
            </a:r>
            <a:r>
              <a:rPr lang="en-US" b="0" i="0" dirty="0">
                <a:solidFill>
                  <a:srgbClr val="000000"/>
                </a:solidFill>
                <a:effectLst/>
                <a:latin typeface="Libre Franklin" pitchFamily="2" charset="0"/>
              </a:rPr>
              <a:t>Attention control</a:t>
            </a:r>
          </a:p>
          <a:p>
            <a:pPr algn="l">
              <a:buFont typeface="Arial" panose="020B0604020202020204" pitchFamily="34" charset="0"/>
              <a:buChar char="•"/>
            </a:pPr>
            <a:r>
              <a:rPr lang="en-US" b="0" i="0" dirty="0">
                <a:solidFill>
                  <a:srgbClr val="000000"/>
                </a:solidFill>
                <a:effectLst/>
                <a:latin typeface="Libre Franklin" pitchFamily="2" charset="0"/>
              </a:rPr>
              <a:t>emotional regulation</a:t>
            </a:r>
          </a:p>
          <a:p>
            <a:pPr algn="l">
              <a:buFont typeface="Arial" panose="020B0604020202020204" pitchFamily="34" charset="0"/>
              <a:buChar char="•"/>
            </a:pPr>
            <a:r>
              <a:rPr lang="en-US" b="0" i="0" dirty="0">
                <a:solidFill>
                  <a:srgbClr val="000000"/>
                </a:solidFill>
                <a:effectLst/>
                <a:latin typeface="Libre Franklin" pitchFamily="2" charset="0"/>
              </a:rPr>
              <a:t>Self-awareness</a:t>
            </a:r>
            <a:endParaRPr lang="en-US" dirty="0"/>
          </a:p>
          <a:p>
            <a:endParaRPr lang="en-US" dirty="0"/>
          </a:p>
          <a:p>
            <a:endParaRPr lang="en-US" dirty="0"/>
          </a:p>
          <a:p>
            <a:r>
              <a:rPr lang="en-US" dirty="0"/>
              <a:t>Image resource: </a:t>
            </a:r>
            <a:r>
              <a:rPr lang="en-US" dirty="0">
                <a:hlinkClick r:id="rId4"/>
              </a:rPr>
              <a:t>How Meditation Increases Neuroplasticity in the Brain? (thinkrightme.com)</a:t>
            </a:r>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2271541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Alison: </a:t>
            </a:r>
          </a:p>
          <a:p>
            <a:r>
              <a:rPr lang="en-US" dirty="0"/>
              <a:t>---</a:t>
            </a:r>
          </a:p>
          <a:p>
            <a:r>
              <a:rPr lang="en-US" dirty="0"/>
              <a:t>Mindfulness can strengthen our most important pathways:</a:t>
            </a:r>
          </a:p>
          <a:p>
            <a:pPr algn="l">
              <a:buFont typeface="Arial" panose="020B0604020202020204" pitchFamily="34" charset="0"/>
              <a:buChar char="•"/>
            </a:pPr>
            <a:r>
              <a:rPr lang="en-US" dirty="0"/>
              <a:t>Pathways of:</a:t>
            </a:r>
          </a:p>
          <a:p>
            <a:pPr algn="l">
              <a:buFont typeface="Arial" panose="020B0604020202020204" pitchFamily="34" charset="0"/>
              <a:buChar char="•"/>
            </a:pPr>
            <a:r>
              <a:rPr lang="en-US" dirty="0"/>
              <a:t> </a:t>
            </a:r>
            <a:r>
              <a:rPr lang="en-US" b="0" i="0" dirty="0">
                <a:solidFill>
                  <a:srgbClr val="000000"/>
                </a:solidFill>
                <a:effectLst/>
                <a:latin typeface="Libre Franklin" pitchFamily="2" charset="0"/>
              </a:rPr>
              <a:t>Attention control</a:t>
            </a:r>
          </a:p>
          <a:p>
            <a:pPr algn="l">
              <a:buFont typeface="Arial" panose="020B0604020202020204" pitchFamily="34" charset="0"/>
              <a:buChar char="•"/>
            </a:pPr>
            <a:r>
              <a:rPr lang="en-US" b="0" i="0" dirty="0">
                <a:solidFill>
                  <a:srgbClr val="000000"/>
                </a:solidFill>
                <a:effectLst/>
                <a:latin typeface="Libre Franklin" pitchFamily="2" charset="0"/>
              </a:rPr>
              <a:t>emotional regulation</a:t>
            </a:r>
          </a:p>
          <a:p>
            <a:pPr algn="l">
              <a:buFont typeface="Arial" panose="020B0604020202020204" pitchFamily="34" charset="0"/>
              <a:buChar char="•"/>
            </a:pPr>
            <a:r>
              <a:rPr lang="en-US" b="0" i="0" dirty="0">
                <a:solidFill>
                  <a:srgbClr val="000000"/>
                </a:solidFill>
                <a:effectLst/>
                <a:latin typeface="Libre Franklin" pitchFamily="2" charset="0"/>
              </a:rPr>
              <a:t>Self-awareness</a:t>
            </a:r>
            <a:endParaRPr lang="en-US" dirty="0"/>
          </a:p>
          <a:p>
            <a:endParaRPr lang="en-US" dirty="0"/>
          </a:p>
          <a:p>
            <a:r>
              <a:rPr lang="en-US" dirty="0"/>
              <a:t>Benefits: there is a lot of research to show how the brain is changed for the better through mindfulness practices and mindful awareness throughout your day.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These include growth in the pre frontal cortex – an area</a:t>
            </a:r>
            <a:r>
              <a:rPr lang="en-US" b="0" i="0" dirty="0">
                <a:effectLst/>
                <a:latin typeface="itc-avant-garde-gothic-pro"/>
              </a:rPr>
              <a:t> responsible for higher-level thinking processes (language, reasoning, decision making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itc-avant-garde-gothic-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also mindfulness increases grey matter in the brain (essential for healthy brains) and shrinks the amygdala a small part of the brain where our emotional responses are located, including fear (it initiates the fight, flight or freeze responses/symptoms of stress)</a:t>
            </a:r>
          </a:p>
          <a:p>
            <a:endParaRPr lang="en-US" dirty="0"/>
          </a:p>
          <a:p>
            <a:r>
              <a:rPr lang="en-US" dirty="0"/>
              <a:t>See this animation, to how mindful practices can shrink our amygdala</a:t>
            </a:r>
          </a:p>
          <a:p>
            <a:r>
              <a:rPr lang="en-US" dirty="0"/>
              <a:t>Here is an individual and brain,</a:t>
            </a:r>
          </a:p>
          <a:p>
            <a:r>
              <a:rPr lang="en-CA" dirty="0"/>
              <a:t>(click) – </a:t>
            </a:r>
            <a:r>
              <a:rPr lang="en-US" dirty="0"/>
              <a:t>This orange circle represents the amygdala, </a:t>
            </a:r>
          </a:p>
          <a:p>
            <a:r>
              <a:rPr lang="en-CA" dirty="0"/>
              <a:t>(click)- in most stressed out brains, the brain sees day to day unpredictable, challenging events such as work-related interruptions, family related matters, social media, current events, etc. as “danger” and responds with the fear stress response, stimulating the amygdala</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(click) –  as the brain continues to respond to day-to-day stimulus as if it is danger, studies have seen the amygdala become overstimulated and grow, making one more sensitive to stress</a:t>
            </a:r>
          </a:p>
          <a:p>
            <a:r>
              <a:rPr lang="en-CA" dirty="0"/>
              <a:t>(click) –in a Mindfulness practice, we can revert these effects and have the amygdala shrink, but also increase grey matter, so other beneficial parts of the brain, </a:t>
            </a:r>
          </a:p>
          <a:p>
            <a:endParaRPr lang="en-CA" dirty="0"/>
          </a:p>
          <a:p>
            <a:r>
              <a:rPr lang="en-CA" dirty="0"/>
              <a:t>Similar to the muscles in our body, with a practice of Mindfulness we can strengthen our brains</a:t>
            </a:r>
          </a:p>
          <a:p>
            <a:endParaRPr lang="en-US" dirty="0"/>
          </a:p>
          <a:p>
            <a:r>
              <a:rPr lang="en-US" dirty="0"/>
              <a:t>If you are interested in other benefits there are some resources in the deck.</a:t>
            </a:r>
          </a:p>
          <a:p>
            <a:endParaRPr lang="en-US" dirty="0"/>
          </a:p>
          <a:p>
            <a:r>
              <a:rPr lang="en-CA" dirty="0"/>
              <a:t>Resources…</a:t>
            </a:r>
          </a:p>
          <a:p>
            <a:r>
              <a:rPr lang="en-CA" dirty="0"/>
              <a:t>https://gcconnex.gc.ca/blog/view/93957388/neuroplasticity-your-survival-superpower-neuroplasticite-votre-superpuissance-de-survie?language=en </a:t>
            </a:r>
          </a:p>
          <a:p>
            <a:endParaRPr lang="fr-CA" dirty="0"/>
          </a:p>
          <a:p>
            <a:pPr marL="171450" indent="-171450" defTabSz="912937">
              <a:buFont typeface="Arial" panose="020B0604020202020204" pitchFamily="34" charset="0"/>
              <a:buChar char="•"/>
              <a:defRPr/>
            </a:pPr>
            <a:r>
              <a:rPr lang="en-CA" dirty="0"/>
              <a:t>https://en.wikipedia.org/wiki/Amygdala_hijack</a:t>
            </a:r>
          </a:p>
          <a:p>
            <a:pPr marL="171450" indent="-171450" defTabSz="912937">
              <a:buFont typeface="Arial" panose="020B0604020202020204" pitchFamily="34" charset="0"/>
              <a:buChar char="•"/>
              <a:defRPr/>
            </a:pPr>
            <a:r>
              <a:rPr lang="en-CA" dirty="0"/>
              <a:t>http://www.gostrengths.com/what-is-an-amygdala-hijack/</a:t>
            </a:r>
          </a:p>
          <a:p>
            <a:pPr marL="171450" indent="-171450" defTabSz="912937">
              <a:buFont typeface="Arial" panose="020B0604020202020204" pitchFamily="34" charset="0"/>
              <a:buChar char="•"/>
              <a:defRPr/>
            </a:pPr>
            <a:r>
              <a:rPr lang="en-CA" dirty="0"/>
              <a:t>https://siyli.org/even-old-dogs-can-learn-siyli-tricks-2/</a:t>
            </a:r>
            <a:endParaRPr lang="en-US" dirty="0"/>
          </a:p>
          <a:p>
            <a:r>
              <a:rPr lang="en-US" dirty="0">
                <a:hlinkClick r:id="rId3"/>
              </a:rPr>
              <a:t>6 Ways Mindfulness Meditation Affects Your Brain (In a Good Way) — Dr Soph</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3490495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7" name="Picture 6">
            <a:extLst>
              <a:ext uri="{FF2B5EF4-FFF2-40B4-BE49-F238E27FC236}">
                <a16:creationId xmlns:a16="http://schemas.microsoft.com/office/drawing/2014/main" id="{C66C4F12-5B0E-29DA-BBFD-10344748B061}"/>
              </a:ext>
            </a:extLst>
          </p:cNvPr>
          <p:cNvPicPr>
            <a:picLocks noChangeAspect="1"/>
          </p:cNvPicPr>
          <p:nvPr userDrawn="1"/>
        </p:nvPicPr>
        <p:blipFill>
          <a:blip r:embed="rId2"/>
          <a:stretch>
            <a:fillRect/>
          </a:stretch>
        </p:blipFill>
        <p:spPr>
          <a:xfrm>
            <a:off x="1609311" y="656091"/>
            <a:ext cx="5925377" cy="1047896"/>
          </a:xfrm>
          <a:prstGeom prst="rect">
            <a:avLst/>
          </a:prstGeom>
        </p:spPr>
      </p:pic>
      <p:pic>
        <p:nvPicPr>
          <p:cNvPr id="15" name="Picture 2">
            <a:extLst>
              <a:ext uri="{FF2B5EF4-FFF2-40B4-BE49-F238E27FC236}">
                <a16:creationId xmlns:a16="http://schemas.microsoft.com/office/drawing/2014/main" id="{CD06E592-85F6-3D1C-7B6F-1CF577349567}"/>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8"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2023-05-16</a:t>
            </a:fld>
            <a:endParaRPr lang="en-CA"/>
          </a:p>
        </p:txBody>
      </p:sp>
      <p:sp>
        <p:nvSpPr>
          <p:cNvPr id="19" name="Rectangle 18">
            <a:extLst>
              <a:ext uri="{FF2B5EF4-FFF2-40B4-BE49-F238E27FC236}">
                <a16:creationId xmlns:a16="http://schemas.microsoft.com/office/drawing/2014/main" id="{13AA2C3B-7A80-15C9-2985-99C0B983C9BE}"/>
              </a:ext>
            </a:extLst>
          </p:cNvPr>
          <p:cNvSpPr/>
          <p:nvPr userDrawn="1"/>
        </p:nvSpPr>
        <p:spPr>
          <a:xfrm>
            <a:off x="35024" y="616530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8243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2023-05-16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78183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2023-05-16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48056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2023-05-16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53109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2023-05-16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5584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2023-05-16</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8724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2023-05-16</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5188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2023-05-16</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969958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2023-05-16</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43715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2023-05-16</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4324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2023-05-16</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87178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CB7FF01-3578-557A-0F93-968F2BB17F08}"/>
              </a:ext>
            </a:extLst>
          </p:cNvPr>
          <p:cNvPicPr>
            <a:picLocks noChangeAspect="1"/>
          </p:cNvPicPr>
          <p:nvPr userDrawn="1"/>
        </p:nvPicPr>
        <p:blipFill>
          <a:blip r:embed="rId13"/>
          <a:stretch>
            <a:fillRect/>
          </a:stretch>
        </p:blipFill>
        <p:spPr>
          <a:xfrm>
            <a:off x="101352" y="6355844"/>
            <a:ext cx="582216" cy="421341"/>
          </a:xfrm>
          <a:prstGeom prst="rect">
            <a:avLst/>
          </a:prstGeom>
        </p:spPr>
      </p:pic>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2023-05-16</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25083544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mentalworkout.com/white-papers/how-mindfulness-can-help-your-employees-and-improve-your-companys-bottom-lin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hbr.org/2015/12/how-meditation-benefits-ceo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bcg.com/en-ca/publications/2018/unleashing-power-of-mindfulness-in-corporations" TargetMode="External"/><Relationship Id="rId5" Type="http://schemas.openxmlformats.org/officeDocument/2006/relationships/image" Target="../media/image24.png"/><Relationship Id="rId4" Type="http://schemas.openxmlformats.org/officeDocument/2006/relationships/hyperlink" Target="https://www.mindful.org/7-qualities-mindfulness-trained-body-sca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0.png"/><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marc.ucla.edu/mpeg/01_Breathing_Meditation.mp3" TargetMode="External"/><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soundcloud.com/mindfulmagazine/5-minute-breathing-meditation" TargetMode="External"/><Relationship Id="rId9"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mazon.ca/What-Happened-You-Understanding-Resilience/dp/125022318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youtube.com/watch?v=JlS8ApNBtuU&amp;t=7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youtube.com/watch?v=Awd0kgxcZws" TargetMode="External"/><Relationship Id="rId7"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www.youtube.com/watch?v=ELpfYCZa87g" TargetMode="External"/><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96952"/>
            <a:ext cx="7772400" cy="1470025"/>
          </a:xfrm>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4" name="Subtitle 2"/>
          <p:cNvSpPr>
            <a:spLocks noGrp="1"/>
          </p:cNvSpPr>
          <p:nvPr>
            <p:ph type="subTitle" idx="4294967295"/>
          </p:nvPr>
        </p:nvSpPr>
        <p:spPr>
          <a:xfrm>
            <a:off x="1371600" y="4752727"/>
            <a:ext cx="6400800" cy="1752600"/>
          </a:xfrm>
        </p:spPr>
        <p:txBody>
          <a:bodyPr>
            <a:normAutofit/>
          </a:bodyPr>
          <a:lstStyle/>
          <a:p>
            <a:pPr marL="0" indent="0" algn="ctr">
              <a:buNone/>
            </a:pPr>
            <a:r>
              <a:rPr lang="en-US" dirty="0"/>
              <a:t>Session 2 (of 8)</a:t>
            </a:r>
          </a:p>
          <a:p>
            <a:pPr marL="0" indent="0" algn="ctr">
              <a:buNone/>
            </a:pPr>
            <a:r>
              <a:rPr lang="en-US" dirty="0">
                <a:solidFill>
                  <a:schemeClr val="tx1">
                    <a:lumMod val="50000"/>
                    <a:lumOff val="50000"/>
                  </a:schemeClr>
                </a:solidFill>
              </a:rPr>
              <a:t>May 15, 2023</a:t>
            </a:r>
          </a:p>
        </p:txBody>
      </p:sp>
    </p:spTree>
    <p:extLst>
      <p:ext uri="{BB962C8B-B14F-4D97-AF65-F5344CB8AC3E}">
        <p14:creationId xmlns:p14="http://schemas.microsoft.com/office/powerpoint/2010/main" val="1121350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Viktor Frankl quotes"/>
          <p:cNvPicPr>
            <a:picLocks noChangeAspect="1" noChangeArrowheads="1"/>
          </p:cNvPicPr>
          <p:nvPr/>
        </p:nvPicPr>
        <p:blipFill rotWithShape="1">
          <a:blip r:embed="rId3">
            <a:extLst>
              <a:ext uri="{28A0092B-C50C-407E-A947-70E740481C1C}">
                <a14:useLocalDpi xmlns:a14="http://schemas.microsoft.com/office/drawing/2010/main" val="0"/>
              </a:ext>
            </a:extLst>
          </a:blip>
          <a:srcRect b="12502"/>
          <a:stretch/>
        </p:blipFill>
        <p:spPr bwMode="auto">
          <a:xfrm>
            <a:off x="395535" y="404664"/>
            <a:ext cx="8461391" cy="55526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3770B50-179D-B45E-B09C-E4408F7F879F}"/>
              </a:ext>
            </a:extLst>
          </p:cNvPr>
          <p:cNvSpPr txBox="1"/>
          <p:nvPr/>
        </p:nvSpPr>
        <p:spPr>
          <a:xfrm>
            <a:off x="683568" y="3547781"/>
            <a:ext cx="7776864" cy="2246769"/>
          </a:xfrm>
          <a:prstGeom prst="rect">
            <a:avLst/>
          </a:prstGeom>
          <a:solidFill>
            <a:schemeClr val="tx1"/>
          </a:solidFill>
        </p:spPr>
        <p:txBody>
          <a:bodyPr wrap="square" rtlCol="0">
            <a:spAutoFit/>
          </a:bodyPr>
          <a:lstStyle/>
          <a:p>
            <a:r>
              <a:rPr lang="en-US" sz="2800" b="1" i="0" dirty="0">
                <a:solidFill>
                  <a:schemeClr val="bg1"/>
                </a:solidFill>
                <a:effectLst/>
                <a:latin typeface="Roboto" panose="02000000000000000000" pitchFamily="2" charset="0"/>
              </a:rPr>
              <a:t>Between stimulus and response there is a space</a:t>
            </a:r>
            <a:r>
              <a:rPr lang="en-US" sz="2800" b="0" i="0" dirty="0">
                <a:solidFill>
                  <a:schemeClr val="bg1"/>
                </a:solidFill>
                <a:effectLst/>
                <a:latin typeface="Roboto" panose="02000000000000000000" pitchFamily="2" charset="0"/>
              </a:rPr>
              <a:t>. In that space is our power to choose our response. In our response lies our growth and our freedom.</a:t>
            </a:r>
          </a:p>
          <a:p>
            <a:r>
              <a:rPr lang="en-US" sz="2800" dirty="0">
                <a:solidFill>
                  <a:schemeClr val="bg1"/>
                </a:solidFill>
                <a:latin typeface="Roboto" panose="02000000000000000000" pitchFamily="2" charset="0"/>
              </a:rPr>
              <a:t>- Viktor Frankl</a:t>
            </a:r>
            <a:endParaRPr lang="en-US" sz="2800" dirty="0">
              <a:solidFill>
                <a:schemeClr val="bg1"/>
              </a:solidFill>
            </a:endParaRPr>
          </a:p>
        </p:txBody>
      </p:sp>
    </p:spTree>
    <p:extLst>
      <p:ext uri="{BB962C8B-B14F-4D97-AF65-F5344CB8AC3E}">
        <p14:creationId xmlns:p14="http://schemas.microsoft.com/office/powerpoint/2010/main" val="855804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 Being Mindful Matters</a:t>
            </a:r>
            <a:endParaRPr lang="en-US" dirty="0"/>
          </a:p>
        </p:txBody>
      </p:sp>
      <p:sp>
        <p:nvSpPr>
          <p:cNvPr id="3" name="Content Placeholder 2"/>
          <p:cNvSpPr>
            <a:spLocks noGrp="1"/>
          </p:cNvSpPr>
          <p:nvPr>
            <p:ph idx="1"/>
          </p:nvPr>
        </p:nvSpPr>
        <p:spPr/>
        <p:txBody>
          <a:bodyPr>
            <a:normAutofit fontScale="92500" lnSpcReduction="10000"/>
          </a:bodyPr>
          <a:lstStyle/>
          <a:p>
            <a:pPr>
              <a:lnSpc>
                <a:spcPct val="150000"/>
              </a:lnSpc>
              <a:buFont typeface="Arial" pitchFamily="34" charset="0"/>
              <a:buChar char="•"/>
            </a:pPr>
            <a:r>
              <a:rPr lang="en-CA" dirty="0"/>
              <a:t>Increased resilience</a:t>
            </a:r>
          </a:p>
          <a:p>
            <a:pPr>
              <a:lnSpc>
                <a:spcPct val="150000"/>
              </a:lnSpc>
              <a:buFont typeface="Arial" pitchFamily="34" charset="0"/>
              <a:buChar char="•"/>
            </a:pPr>
            <a:r>
              <a:rPr lang="en-CA" dirty="0"/>
              <a:t>Focus and concentration</a:t>
            </a:r>
          </a:p>
          <a:p>
            <a:pPr>
              <a:lnSpc>
                <a:spcPct val="150000"/>
              </a:lnSpc>
              <a:buFont typeface="Arial" pitchFamily="34" charset="0"/>
              <a:buChar char="•"/>
            </a:pPr>
            <a:r>
              <a:rPr lang="en-CA" dirty="0"/>
              <a:t>Workplace harmony</a:t>
            </a:r>
          </a:p>
          <a:p>
            <a:pPr>
              <a:lnSpc>
                <a:spcPct val="150000"/>
              </a:lnSpc>
              <a:buFont typeface="Arial" pitchFamily="34" charset="0"/>
              <a:buChar char="•"/>
            </a:pPr>
            <a:r>
              <a:rPr lang="en-CA" dirty="0"/>
              <a:t>Fewer sick days</a:t>
            </a:r>
          </a:p>
          <a:p>
            <a:pPr>
              <a:lnSpc>
                <a:spcPct val="150000"/>
              </a:lnSpc>
              <a:buFont typeface="Arial" pitchFamily="34" charset="0"/>
              <a:buChar char="•"/>
            </a:pPr>
            <a:r>
              <a:rPr lang="en-CA" dirty="0"/>
              <a:t>Stress reduction</a:t>
            </a:r>
          </a:p>
          <a:p>
            <a:pPr>
              <a:lnSpc>
                <a:spcPct val="150000"/>
              </a:lnSpc>
              <a:buFont typeface="Arial" pitchFamily="34" charset="0"/>
              <a:buChar char="•"/>
            </a:pPr>
            <a:r>
              <a:rPr lang="en-CA" dirty="0"/>
              <a:t>Others? (add to chat)</a:t>
            </a:r>
          </a:p>
        </p:txBody>
      </p:sp>
      <p:sp>
        <p:nvSpPr>
          <p:cNvPr id="4" name="Rectangle 3"/>
          <p:cNvSpPr/>
          <p:nvPr/>
        </p:nvSpPr>
        <p:spPr>
          <a:xfrm>
            <a:off x="642550" y="6177920"/>
            <a:ext cx="7858900" cy="261610"/>
          </a:xfrm>
          <a:prstGeom prst="rect">
            <a:avLst/>
          </a:prstGeom>
        </p:spPr>
        <p:txBody>
          <a:bodyPr wrap="square">
            <a:spAutoFit/>
          </a:bodyPr>
          <a:lstStyle/>
          <a:p>
            <a:r>
              <a:rPr lang="en-CA" sz="1100" dirty="0">
                <a:hlinkClick r:id="rId3"/>
              </a:rPr>
              <a:t>http://www.mentalworkout.com/white-papers/how-mindfulness-can-help-your-employees-and-improve-your-companys-bottom-line/</a:t>
            </a:r>
            <a:endParaRPr lang="en-US" sz="1100" dirty="0"/>
          </a:p>
        </p:txBody>
      </p:sp>
    </p:spTree>
    <p:extLst>
      <p:ext uri="{BB962C8B-B14F-4D97-AF65-F5344CB8AC3E}">
        <p14:creationId xmlns:p14="http://schemas.microsoft.com/office/powerpoint/2010/main" val="806726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6"/>
          <p:cNvSpPr txBox="1">
            <a:spLocks noGrp="1"/>
          </p:cNvSpPr>
          <p:nvPr>
            <p:ph type="body" idx="1"/>
          </p:nvPr>
        </p:nvSpPr>
        <p:spPr>
          <a:xfrm>
            <a:off x="457200" y="1203491"/>
            <a:ext cx="4257600" cy="2592300"/>
          </a:xfrm>
          <a:prstGeom prst="rect">
            <a:avLst/>
          </a:prstGeom>
          <a:noFill/>
          <a:ln>
            <a:noFill/>
          </a:ln>
        </p:spPr>
        <p:txBody>
          <a:bodyPr spcFirstLastPara="1" wrap="square" lIns="91425" tIns="45700" rIns="91425" bIns="45700" anchor="t" anchorCtr="0">
            <a:normAutofit/>
          </a:bodyPr>
          <a:lstStyle/>
          <a:p>
            <a:pPr marL="342900" lvl="0" indent="-279400" algn="l" rtl="0">
              <a:lnSpc>
                <a:spcPct val="100000"/>
              </a:lnSpc>
              <a:spcBef>
                <a:spcPts val="200"/>
              </a:spcBef>
              <a:spcAft>
                <a:spcPts val="0"/>
              </a:spcAft>
              <a:buClr>
                <a:schemeClr val="dk1"/>
              </a:buClr>
              <a:buSzPts val="2200"/>
              <a:buChar char="•"/>
            </a:pPr>
            <a:r>
              <a:rPr lang="en-CA" sz="2200"/>
              <a:t>builds resilience </a:t>
            </a:r>
            <a:endParaRPr sz="2200"/>
          </a:p>
          <a:p>
            <a:pPr marL="342900" lvl="0" indent="-279400" algn="l" rtl="0">
              <a:lnSpc>
                <a:spcPct val="100000"/>
              </a:lnSpc>
              <a:spcBef>
                <a:spcPts val="200"/>
              </a:spcBef>
              <a:spcAft>
                <a:spcPts val="0"/>
              </a:spcAft>
              <a:buClr>
                <a:schemeClr val="dk1"/>
              </a:buClr>
              <a:buSzPts val="2200"/>
              <a:buChar char="•"/>
            </a:pPr>
            <a:r>
              <a:rPr lang="en-CA" sz="2200"/>
              <a:t>boosts emotional intelligence</a:t>
            </a:r>
            <a:endParaRPr sz="2200"/>
          </a:p>
          <a:p>
            <a:pPr marL="342900" lvl="0" indent="-279400" algn="l" rtl="0">
              <a:lnSpc>
                <a:spcPct val="100000"/>
              </a:lnSpc>
              <a:spcBef>
                <a:spcPts val="200"/>
              </a:spcBef>
              <a:spcAft>
                <a:spcPts val="0"/>
              </a:spcAft>
              <a:buClr>
                <a:schemeClr val="dk1"/>
              </a:buClr>
              <a:buSzPts val="2200"/>
              <a:buChar char="•"/>
            </a:pPr>
            <a:r>
              <a:rPr lang="en-CA" sz="2200"/>
              <a:t>enhances creativity </a:t>
            </a:r>
            <a:endParaRPr sz="2200"/>
          </a:p>
          <a:p>
            <a:pPr marL="342900" lvl="0" indent="-279400" algn="l" rtl="0">
              <a:lnSpc>
                <a:spcPct val="100000"/>
              </a:lnSpc>
              <a:spcBef>
                <a:spcPts val="200"/>
              </a:spcBef>
              <a:spcAft>
                <a:spcPts val="0"/>
              </a:spcAft>
              <a:buClr>
                <a:schemeClr val="dk1"/>
              </a:buClr>
              <a:buSzPts val="2200"/>
              <a:buChar char="•"/>
            </a:pPr>
            <a:r>
              <a:rPr lang="en-CA" sz="2200"/>
              <a:t>improves your relationships</a:t>
            </a:r>
            <a:endParaRPr sz="2200"/>
          </a:p>
          <a:p>
            <a:pPr marL="342900" lvl="0" indent="-279400" algn="l" rtl="0">
              <a:lnSpc>
                <a:spcPct val="100000"/>
              </a:lnSpc>
              <a:spcBef>
                <a:spcPts val="200"/>
              </a:spcBef>
              <a:spcAft>
                <a:spcPts val="0"/>
              </a:spcAft>
              <a:buClr>
                <a:schemeClr val="dk1"/>
              </a:buClr>
              <a:buSzPts val="2200"/>
              <a:buChar char="•"/>
            </a:pPr>
            <a:r>
              <a:rPr lang="en-CA" sz="2200"/>
              <a:t>helps you focus</a:t>
            </a:r>
            <a:endParaRPr sz="2200"/>
          </a:p>
        </p:txBody>
      </p:sp>
      <p:sp>
        <p:nvSpPr>
          <p:cNvPr id="154" name="Google Shape;15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240"/>
              <a:buFont typeface="Calibri"/>
              <a:buNone/>
            </a:pPr>
            <a:r>
              <a:rPr lang="en-CA" sz="3240"/>
              <a:t>How Mindfulness Practice Benefits CEOs</a:t>
            </a:r>
            <a:endParaRPr sz="3240"/>
          </a:p>
        </p:txBody>
      </p:sp>
      <p:sp>
        <p:nvSpPr>
          <p:cNvPr id="155" name="Google Shape;155;p6"/>
          <p:cNvSpPr/>
          <p:nvPr/>
        </p:nvSpPr>
        <p:spPr>
          <a:xfrm>
            <a:off x="457200" y="3247975"/>
            <a:ext cx="4822500" cy="54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CA" sz="1100" b="0" i="0" u="none" strike="noStrike" cap="none">
                <a:solidFill>
                  <a:schemeClr val="dk1"/>
                </a:solidFill>
                <a:latin typeface="Calibri"/>
                <a:ea typeface="Calibri"/>
                <a:cs typeface="Calibri"/>
                <a:sym typeface="Calibri"/>
              </a:rPr>
              <a:t>* Adapted from: </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CA" sz="1100" u="sng">
                <a:solidFill>
                  <a:schemeClr val="hlink"/>
                </a:solidFill>
                <a:hlinkClick r:id="rId3"/>
              </a:rPr>
              <a:t>https://hbr.org/2015/12/how-meditation-benefits-ceos</a:t>
            </a: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CA" sz="1100" u="sng">
                <a:solidFill>
                  <a:schemeClr val="hlink"/>
                </a:solidFill>
                <a:hlinkClick r:id="rId4"/>
              </a:rPr>
              <a:t>https://www.mindful.org/7-qualities-mindfulness-trained-body-scan/</a:t>
            </a:r>
            <a:endParaRPr sz="1100">
              <a:solidFill>
                <a:schemeClr val="dk1"/>
              </a:solidFill>
              <a:latin typeface="Calibri"/>
              <a:ea typeface="Calibri"/>
              <a:cs typeface="Calibri"/>
              <a:sym typeface="Calibri"/>
            </a:endParaRPr>
          </a:p>
        </p:txBody>
      </p:sp>
      <p:sp>
        <p:nvSpPr>
          <p:cNvPr id="156" name="Google Shape;156;p6"/>
          <p:cNvSpPr txBox="1">
            <a:spLocks noGrp="1"/>
          </p:cNvSpPr>
          <p:nvPr>
            <p:ph type="body" idx="1"/>
          </p:nvPr>
        </p:nvSpPr>
        <p:spPr>
          <a:xfrm>
            <a:off x="4832800" y="1203475"/>
            <a:ext cx="4257600" cy="2592300"/>
          </a:xfrm>
          <a:prstGeom prst="rect">
            <a:avLst/>
          </a:prstGeom>
          <a:noFill/>
          <a:ln>
            <a:noFill/>
          </a:ln>
        </p:spPr>
        <p:txBody>
          <a:bodyPr spcFirstLastPara="1" wrap="square" lIns="91425" tIns="45700" rIns="91425" bIns="45700" anchor="t" anchorCtr="0">
            <a:noAutofit/>
          </a:bodyPr>
          <a:lstStyle/>
          <a:p>
            <a:pPr marL="342900" lvl="0" indent="-279400" algn="l" rtl="0">
              <a:lnSpc>
                <a:spcPct val="100000"/>
              </a:lnSpc>
              <a:spcBef>
                <a:spcPts val="200"/>
              </a:spcBef>
              <a:spcAft>
                <a:spcPts val="0"/>
              </a:spcAft>
              <a:buSzPts val="2200"/>
              <a:buChar char="•"/>
            </a:pPr>
            <a:r>
              <a:rPr lang="en-CA" sz="2200" dirty="0"/>
              <a:t>Attention </a:t>
            </a:r>
            <a:endParaRPr sz="2200" dirty="0"/>
          </a:p>
          <a:p>
            <a:pPr marL="342900" lvl="0" indent="-279400" algn="l" rtl="0">
              <a:lnSpc>
                <a:spcPct val="100000"/>
              </a:lnSpc>
              <a:spcBef>
                <a:spcPts val="200"/>
              </a:spcBef>
              <a:spcAft>
                <a:spcPts val="0"/>
              </a:spcAft>
              <a:buSzPts val="2200"/>
              <a:buChar char="•"/>
            </a:pPr>
            <a:r>
              <a:rPr lang="en-CA" sz="2200" dirty="0"/>
              <a:t>Awareness </a:t>
            </a:r>
            <a:endParaRPr sz="2200" dirty="0"/>
          </a:p>
          <a:p>
            <a:pPr marL="342900" lvl="0" indent="-279400" algn="l" rtl="0">
              <a:lnSpc>
                <a:spcPct val="100000"/>
              </a:lnSpc>
              <a:spcBef>
                <a:spcPts val="200"/>
              </a:spcBef>
              <a:spcAft>
                <a:spcPts val="0"/>
              </a:spcAft>
              <a:buSzPts val="2200"/>
              <a:buChar char="•"/>
            </a:pPr>
            <a:r>
              <a:rPr lang="en-CA" sz="2200" dirty="0"/>
              <a:t>Letting things be </a:t>
            </a:r>
            <a:endParaRPr sz="2200" dirty="0"/>
          </a:p>
          <a:p>
            <a:pPr marL="342900" lvl="0" indent="-279400" algn="l" rtl="0">
              <a:lnSpc>
                <a:spcPct val="100000"/>
              </a:lnSpc>
              <a:spcBef>
                <a:spcPts val="200"/>
              </a:spcBef>
              <a:spcAft>
                <a:spcPts val="0"/>
              </a:spcAft>
              <a:buSzPts val="2200"/>
              <a:buChar char="•"/>
            </a:pPr>
            <a:r>
              <a:rPr lang="en-CA" sz="2200" dirty="0"/>
              <a:t>Leaning into unpleasant experiences </a:t>
            </a:r>
            <a:endParaRPr sz="2200" dirty="0"/>
          </a:p>
          <a:p>
            <a:pPr marL="342900" lvl="0" indent="-279400" algn="l" rtl="0">
              <a:lnSpc>
                <a:spcPct val="100000"/>
              </a:lnSpc>
              <a:spcBef>
                <a:spcPts val="200"/>
              </a:spcBef>
              <a:spcAft>
                <a:spcPts val="0"/>
              </a:spcAft>
              <a:buSzPts val="2200"/>
              <a:buChar char="•"/>
            </a:pPr>
            <a:r>
              <a:rPr lang="en-CA" sz="2200" dirty="0"/>
              <a:t>Appreciation </a:t>
            </a:r>
            <a:endParaRPr sz="2200" dirty="0"/>
          </a:p>
          <a:p>
            <a:pPr marL="342900" lvl="0" indent="-279400" algn="l" rtl="0">
              <a:lnSpc>
                <a:spcPct val="100000"/>
              </a:lnSpc>
              <a:spcBef>
                <a:spcPts val="200"/>
              </a:spcBef>
              <a:spcAft>
                <a:spcPts val="0"/>
              </a:spcAft>
              <a:buSzPts val="2200"/>
              <a:buChar char="•"/>
            </a:pPr>
            <a:r>
              <a:rPr lang="en-CA" sz="2200" dirty="0"/>
              <a:t>Getting unstuck</a:t>
            </a:r>
            <a:endParaRPr sz="2200" dirty="0"/>
          </a:p>
        </p:txBody>
      </p:sp>
      <p:pic>
        <p:nvPicPr>
          <p:cNvPr id="157" name="Google Shape;157;p6"/>
          <p:cNvPicPr preferRelativeResize="0"/>
          <p:nvPr/>
        </p:nvPicPr>
        <p:blipFill rotWithShape="1">
          <a:blip r:embed="rId5">
            <a:alphaModFix/>
          </a:blip>
          <a:srcRect b="46991"/>
          <a:stretch/>
        </p:blipFill>
        <p:spPr>
          <a:xfrm>
            <a:off x="1110350" y="4227658"/>
            <a:ext cx="6300825" cy="2337950"/>
          </a:xfrm>
          <a:prstGeom prst="rect">
            <a:avLst/>
          </a:prstGeom>
          <a:noFill/>
          <a:ln>
            <a:noFill/>
          </a:ln>
        </p:spPr>
      </p:pic>
      <p:cxnSp>
        <p:nvCxnSpPr>
          <p:cNvPr id="158" name="Google Shape;158;p6"/>
          <p:cNvCxnSpPr/>
          <p:nvPr/>
        </p:nvCxnSpPr>
        <p:spPr>
          <a:xfrm rot="10800000" flipH="1">
            <a:off x="2741375" y="4089175"/>
            <a:ext cx="2723100" cy="18300"/>
          </a:xfrm>
          <a:prstGeom prst="straightConnector1">
            <a:avLst/>
          </a:prstGeom>
          <a:noFill/>
          <a:ln w="9525" cap="flat" cmpd="sng">
            <a:solidFill>
              <a:schemeClr val="dk2"/>
            </a:solidFill>
            <a:prstDash val="solid"/>
            <a:round/>
            <a:headEnd type="none" w="med" len="med"/>
            <a:tailEnd type="none" w="med" len="med"/>
          </a:ln>
        </p:spPr>
      </p:cxnSp>
      <p:sp>
        <p:nvSpPr>
          <p:cNvPr id="159" name="Google Shape;159;p6"/>
          <p:cNvSpPr txBox="1"/>
          <p:nvPr/>
        </p:nvSpPr>
        <p:spPr>
          <a:xfrm>
            <a:off x="891750" y="6519300"/>
            <a:ext cx="6943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1000"/>
              <a:t>from: </a:t>
            </a:r>
            <a:r>
              <a:rPr lang="en-CA" sz="1000" u="sng">
                <a:solidFill>
                  <a:schemeClr val="hlink"/>
                </a:solidFill>
                <a:hlinkClick r:id="rId6"/>
              </a:rPr>
              <a:t>https://www.bcg.com/en-ca/publications/2018/unleashing-power-of-mindfulness-in-corporations</a:t>
            </a:r>
            <a:r>
              <a:rPr lang="en-CA" sz="1000"/>
              <a:t> </a:t>
            </a:r>
            <a:endParaRPr sz="1000"/>
          </a:p>
        </p:txBody>
      </p:sp>
    </p:spTree>
    <p:extLst>
      <p:ext uri="{BB962C8B-B14F-4D97-AF65-F5344CB8AC3E}">
        <p14:creationId xmlns:p14="http://schemas.microsoft.com/office/powerpoint/2010/main" val="67411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1000"/>
                                        <p:tgtEl>
                                          <p:spTgt spid="158"/>
                                        </p:tgtEl>
                                      </p:cBhvr>
                                    </p:animEffect>
                                  </p:childTnLst>
                                </p:cTn>
                              </p:par>
                              <p:par>
                                <p:cTn id="8" presetID="10" presetClass="entr" presetSubtype="0" fill="hold" nodeType="withEffect">
                                  <p:stCondLst>
                                    <p:cond delay="0"/>
                                  </p:stCondLst>
                                  <p:childTnLst>
                                    <p:set>
                                      <p:cBhvr>
                                        <p:cTn id="9" dur="1" fill="hold">
                                          <p:stCondLst>
                                            <p:cond delay="0"/>
                                          </p:stCondLst>
                                        </p:cTn>
                                        <p:tgtEl>
                                          <p:spTgt spid="157"/>
                                        </p:tgtEl>
                                        <p:attrNameLst>
                                          <p:attrName>style.visibility</p:attrName>
                                        </p:attrNameLst>
                                      </p:cBhvr>
                                      <p:to>
                                        <p:strVal val="visible"/>
                                      </p:to>
                                    </p:set>
                                    <p:animEffect transition="in" filter="fade">
                                      <p:cBhvr>
                                        <p:cTn id="10" dur="10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g8c22de5f0f_0_20"/>
          <p:cNvPicPr preferRelativeResize="0"/>
          <p:nvPr/>
        </p:nvPicPr>
        <p:blipFill rotWithShape="1">
          <a:blip r:embed="rId3">
            <a:alphaModFix/>
          </a:blip>
          <a:srcRect/>
          <a:stretch/>
        </p:blipFill>
        <p:spPr>
          <a:xfrm>
            <a:off x="3743250" y="176300"/>
            <a:ext cx="5400751" cy="3763250"/>
          </a:xfrm>
          <a:prstGeom prst="rect">
            <a:avLst/>
          </a:prstGeom>
          <a:noFill/>
          <a:ln>
            <a:noFill/>
          </a:ln>
        </p:spPr>
      </p:pic>
      <p:sp>
        <p:nvSpPr>
          <p:cNvPr id="107" name="Google Shape;107;g8c22de5f0f_0_20"/>
          <p:cNvSpPr txBox="1"/>
          <p:nvPr/>
        </p:nvSpPr>
        <p:spPr>
          <a:xfrm>
            <a:off x="619475" y="753375"/>
            <a:ext cx="2862000" cy="260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CA" sz="3500" dirty="0">
                <a:solidFill>
                  <a:schemeClr val="dk1"/>
                </a:solidFill>
                <a:latin typeface="Trebuchet MS"/>
                <a:ea typeface="Trebuchet MS"/>
                <a:cs typeface="Trebuchet MS"/>
                <a:sym typeface="Trebuchet MS"/>
              </a:rPr>
              <a:t>What is</a:t>
            </a:r>
            <a:br>
              <a:rPr lang="en-CA" sz="3500" dirty="0">
                <a:solidFill>
                  <a:schemeClr val="dk1"/>
                </a:solidFill>
                <a:latin typeface="Trebuchet MS"/>
                <a:ea typeface="Trebuchet MS"/>
                <a:cs typeface="Trebuchet MS"/>
                <a:sym typeface="Trebuchet MS"/>
              </a:rPr>
            </a:br>
            <a:r>
              <a:rPr lang="en-CA" sz="3500" dirty="0">
                <a:solidFill>
                  <a:schemeClr val="dk1"/>
                </a:solidFill>
                <a:latin typeface="Trebuchet MS"/>
                <a:ea typeface="Trebuchet MS"/>
                <a:cs typeface="Trebuchet MS"/>
                <a:sym typeface="Trebuchet MS"/>
              </a:rPr>
              <a:t>Mindful </a:t>
            </a:r>
            <a:br>
              <a:rPr lang="en-CA" sz="3500" dirty="0">
                <a:solidFill>
                  <a:schemeClr val="dk1"/>
                </a:solidFill>
                <a:latin typeface="Trebuchet MS"/>
                <a:ea typeface="Trebuchet MS"/>
                <a:cs typeface="Trebuchet MS"/>
                <a:sym typeface="Trebuchet MS"/>
              </a:rPr>
            </a:br>
            <a:r>
              <a:rPr lang="en-CA" sz="3500" dirty="0">
                <a:solidFill>
                  <a:schemeClr val="dk1"/>
                </a:solidFill>
                <a:latin typeface="Trebuchet MS"/>
                <a:ea typeface="Trebuchet MS"/>
                <a:cs typeface="Trebuchet MS"/>
                <a:sym typeface="Trebuchet MS"/>
              </a:rPr>
              <a:t>Change </a:t>
            </a:r>
            <a:br>
              <a:rPr lang="en-CA" sz="3500" dirty="0">
                <a:solidFill>
                  <a:schemeClr val="dk1"/>
                </a:solidFill>
                <a:latin typeface="Trebuchet MS"/>
                <a:ea typeface="Trebuchet MS"/>
                <a:cs typeface="Trebuchet MS"/>
                <a:sym typeface="Trebuchet MS"/>
              </a:rPr>
            </a:br>
            <a:r>
              <a:rPr lang="en-CA" sz="3500" dirty="0">
                <a:solidFill>
                  <a:schemeClr val="dk1"/>
                </a:solidFill>
                <a:latin typeface="Trebuchet MS"/>
                <a:ea typeface="Trebuchet MS"/>
                <a:cs typeface="Trebuchet MS"/>
                <a:sym typeface="Trebuchet MS"/>
              </a:rPr>
              <a:t>Leadership?</a:t>
            </a:r>
            <a:endParaRPr sz="3500" dirty="0">
              <a:solidFill>
                <a:schemeClr val="dk1"/>
              </a:solidFill>
              <a:latin typeface="Trebuchet MS"/>
              <a:ea typeface="Trebuchet MS"/>
              <a:cs typeface="Trebuchet MS"/>
              <a:sym typeface="Trebuchet MS"/>
            </a:endParaRPr>
          </a:p>
        </p:txBody>
      </p:sp>
      <p:sp>
        <p:nvSpPr>
          <p:cNvPr id="108" name="Google Shape;108;g8c22de5f0f_0_20"/>
          <p:cNvSpPr txBox="1"/>
          <p:nvPr/>
        </p:nvSpPr>
        <p:spPr>
          <a:xfrm>
            <a:off x="296575" y="3742875"/>
            <a:ext cx="8298900" cy="302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CA" sz="1900">
                <a:solidFill>
                  <a:schemeClr val="dk1"/>
                </a:solidFill>
                <a:latin typeface="Trebuchet MS"/>
                <a:ea typeface="Trebuchet MS"/>
                <a:cs typeface="Trebuchet MS"/>
                <a:sym typeface="Trebuchet MS"/>
              </a:rPr>
              <a:t>Refers to the person who is present, non judgmental and cultivates several aspects during their interactions. These aspects are visible and tangible in the Mindful Change Leader:</a:t>
            </a:r>
            <a:endParaRPr sz="1900">
              <a:solidFill>
                <a:schemeClr val="dk1"/>
              </a:solidFill>
              <a:latin typeface="Trebuchet MS"/>
              <a:ea typeface="Trebuchet MS"/>
              <a:cs typeface="Trebuchet MS"/>
              <a:sym typeface="Trebuchet MS"/>
            </a:endParaRPr>
          </a:p>
          <a:p>
            <a:pPr marL="457200" lvl="0" indent="-339725" algn="l" rtl="0">
              <a:lnSpc>
                <a:spcPct val="115000"/>
              </a:lnSpc>
              <a:spcBef>
                <a:spcPts val="1400"/>
              </a:spcBef>
              <a:spcAft>
                <a:spcPts val="0"/>
              </a:spcAft>
              <a:buClr>
                <a:srgbClr val="38761D"/>
              </a:buClr>
              <a:buSzPts val="1750"/>
              <a:buFont typeface="Trebuchet MS"/>
              <a:buChar char="●"/>
            </a:pPr>
            <a:r>
              <a:rPr lang="en-CA" sz="1750">
                <a:solidFill>
                  <a:srgbClr val="38761D"/>
                </a:solidFill>
                <a:latin typeface="Trebuchet MS"/>
                <a:ea typeface="Trebuchet MS"/>
                <a:cs typeface="Trebuchet MS"/>
                <a:sym typeface="Trebuchet MS"/>
              </a:rPr>
              <a:t>Focus (focus of attention)</a:t>
            </a:r>
            <a:endParaRPr sz="1750">
              <a:solidFill>
                <a:srgbClr val="38761D"/>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0000FF"/>
              </a:buClr>
              <a:buSzPts val="1750"/>
              <a:buFont typeface="Trebuchet MS"/>
              <a:buChar char="●"/>
            </a:pPr>
            <a:r>
              <a:rPr lang="en-CA" sz="1750">
                <a:solidFill>
                  <a:srgbClr val="0000FF"/>
                </a:solidFill>
                <a:latin typeface="Trebuchet MS"/>
                <a:ea typeface="Trebuchet MS"/>
                <a:cs typeface="Trebuchet MS"/>
                <a:sym typeface="Trebuchet MS"/>
              </a:rPr>
              <a:t>Clarity (self awareness &amp; emotional intelligence)</a:t>
            </a:r>
            <a:endParaRPr sz="1750">
              <a:solidFill>
                <a:srgbClr val="0000FF"/>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FF0000"/>
              </a:buClr>
              <a:buSzPts val="1750"/>
              <a:buFont typeface="Trebuchet MS"/>
              <a:buChar char="●"/>
            </a:pPr>
            <a:r>
              <a:rPr lang="en-CA" sz="1750">
                <a:solidFill>
                  <a:srgbClr val="FF0000"/>
                </a:solidFill>
                <a:latin typeface="Trebuchet MS"/>
                <a:ea typeface="Trebuchet MS"/>
                <a:cs typeface="Trebuchet MS"/>
                <a:sym typeface="Trebuchet MS"/>
              </a:rPr>
              <a:t>Creativity (innovation &amp; decision making)</a:t>
            </a:r>
            <a:endParaRPr sz="1750">
              <a:solidFill>
                <a:srgbClr val="FF0000"/>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1155CC"/>
              </a:buClr>
              <a:buSzPts val="1750"/>
              <a:buFont typeface="Trebuchet MS"/>
              <a:buChar char="●"/>
            </a:pPr>
            <a:r>
              <a:rPr lang="en-CA" sz="1750">
                <a:solidFill>
                  <a:srgbClr val="1155CC"/>
                </a:solidFill>
                <a:latin typeface="Trebuchet MS"/>
                <a:ea typeface="Trebuchet MS"/>
                <a:cs typeface="Trebuchet MS"/>
                <a:sym typeface="Trebuchet MS"/>
              </a:rPr>
              <a:t>Compassion in the service of others (presence, deep listening)</a:t>
            </a:r>
            <a:endParaRPr sz="1750">
              <a:solidFill>
                <a:srgbClr val="1155CC"/>
              </a:solidFill>
              <a:latin typeface="Trebuchet MS"/>
              <a:ea typeface="Trebuchet MS"/>
              <a:cs typeface="Trebuchet MS"/>
              <a:sym typeface="Trebuchet MS"/>
            </a:endParaRPr>
          </a:p>
        </p:txBody>
      </p:sp>
    </p:spTree>
    <p:extLst>
      <p:ext uri="{BB962C8B-B14F-4D97-AF65-F5344CB8AC3E}">
        <p14:creationId xmlns:p14="http://schemas.microsoft.com/office/powerpoint/2010/main" val="3389705227"/>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33237">
              <a:spcBef>
                <a:spcPts val="0"/>
              </a:spcBef>
              <a:defRPr/>
            </a:pPr>
            <a:r>
              <a:rPr lang="en-US" sz="2800" dirty="0"/>
              <a:t>Which Mindful Change Leadership skills support the Key Leadership Competencies?</a:t>
            </a:r>
            <a:endParaRPr lang="en-US" sz="2000" dirty="0"/>
          </a:p>
        </p:txBody>
      </p:sp>
      <p:graphicFrame>
        <p:nvGraphicFramePr>
          <p:cNvPr id="6" name="Content Placeholder 5"/>
          <p:cNvGraphicFramePr>
            <a:graphicFrameLocks noGrp="1"/>
          </p:cNvGraphicFramePr>
          <p:nvPr>
            <p:ph idx="1"/>
          </p:nvPr>
        </p:nvGraphicFramePr>
        <p:xfrm>
          <a:off x="457200" y="1600200"/>
          <a:ext cx="8229625" cy="4930333"/>
        </p:xfrm>
        <a:graphic>
          <a:graphicData uri="http://schemas.openxmlformats.org/drawingml/2006/table">
            <a:tbl>
              <a:tblPr/>
              <a:tblGrid>
                <a:gridCol w="2068936">
                  <a:extLst>
                    <a:ext uri="{9D8B030D-6E8A-4147-A177-3AD203B41FA5}">
                      <a16:colId xmlns:a16="http://schemas.microsoft.com/office/drawing/2014/main" val="20000"/>
                    </a:ext>
                  </a:extLst>
                </a:gridCol>
                <a:gridCol w="1041057">
                  <a:extLst>
                    <a:ext uri="{9D8B030D-6E8A-4147-A177-3AD203B41FA5}">
                      <a16:colId xmlns:a16="http://schemas.microsoft.com/office/drawing/2014/main" val="20001"/>
                    </a:ext>
                  </a:extLst>
                </a:gridCol>
                <a:gridCol w="1097065">
                  <a:extLst>
                    <a:ext uri="{9D8B030D-6E8A-4147-A177-3AD203B41FA5}">
                      <a16:colId xmlns:a16="http://schemas.microsoft.com/office/drawing/2014/main" val="20002"/>
                    </a:ext>
                  </a:extLst>
                </a:gridCol>
                <a:gridCol w="1502286">
                  <a:extLst>
                    <a:ext uri="{9D8B030D-6E8A-4147-A177-3AD203B41FA5}">
                      <a16:colId xmlns:a16="http://schemas.microsoft.com/office/drawing/2014/main" val="20003"/>
                    </a:ext>
                  </a:extLst>
                </a:gridCol>
                <a:gridCol w="2520281">
                  <a:extLst>
                    <a:ext uri="{9D8B030D-6E8A-4147-A177-3AD203B41FA5}">
                      <a16:colId xmlns:a16="http://schemas.microsoft.com/office/drawing/2014/main" val="20004"/>
                    </a:ext>
                  </a:extLst>
                </a:gridCol>
              </a:tblGrid>
              <a:tr h="650467">
                <a:tc>
                  <a:txBody>
                    <a:bodyPr/>
                    <a:lstStyle/>
                    <a:p>
                      <a:pPr algn="l" fontAlgn="b"/>
                      <a:r>
                        <a:rPr lang="en-US" sz="1000" b="1" i="0" u="none" strike="noStrike" dirty="0">
                          <a:solidFill>
                            <a:srgbClr val="FFFFFF"/>
                          </a:solidFill>
                          <a:latin typeface="Calibri"/>
                        </a:rPr>
                        <a:t> </a:t>
                      </a:r>
                    </a:p>
                  </a:txBody>
                  <a:tcPr marL="6714" marR="6714" marT="6051"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Focus </a:t>
                      </a: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Clarity </a:t>
                      </a: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Creativity </a:t>
                      </a: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Compassion in the </a:t>
                      </a:r>
                    </a:p>
                    <a:p>
                      <a:pPr algn="l" fontAlgn="b"/>
                      <a:r>
                        <a:rPr lang="en-US" sz="2000" b="1" i="0" u="none" strike="noStrike" dirty="0">
                          <a:solidFill>
                            <a:schemeClr val="bg1"/>
                          </a:solidFill>
                          <a:latin typeface="Calibri"/>
                        </a:rPr>
                        <a:t>    service of others</a:t>
                      </a:r>
                    </a:p>
                  </a:txBody>
                  <a:tcPr marL="6714" marR="6714" marT="6051"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525377">
                <a:tc>
                  <a:txBody>
                    <a:bodyPr/>
                    <a:lstStyle/>
                    <a:p>
                      <a:pPr algn="l" fontAlgn="b"/>
                      <a:r>
                        <a:rPr lang="en-US" sz="2000" b="1" i="0" u="none" strike="noStrike" dirty="0">
                          <a:solidFill>
                            <a:srgbClr val="000000"/>
                          </a:solidFill>
                          <a:latin typeface="Calibri"/>
                        </a:rPr>
                        <a:t>Create Vision and Strategy </a:t>
                      </a:r>
                    </a:p>
                  </a:txBody>
                  <a:tcPr marL="6714" marR="6714" marT="6051"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525377">
                <a:tc>
                  <a:txBody>
                    <a:bodyPr/>
                    <a:lstStyle/>
                    <a:p>
                      <a:pPr algn="l" fontAlgn="b"/>
                      <a:r>
                        <a:rPr lang="en-US" sz="2000" b="1" i="0" u="none" strike="noStrike" dirty="0">
                          <a:solidFill>
                            <a:srgbClr val="000000"/>
                          </a:solidFill>
                          <a:latin typeface="Calibri"/>
                        </a:rPr>
                        <a:t>Mobilize People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200" b="0" i="0" u="none" strike="noStrike">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788067">
                <a:tc>
                  <a:txBody>
                    <a:bodyPr/>
                    <a:lstStyle/>
                    <a:p>
                      <a:pPr algn="l" fontAlgn="b"/>
                      <a:r>
                        <a:rPr lang="en-US" sz="2000" b="1" i="0" u="none" strike="noStrike" dirty="0">
                          <a:solidFill>
                            <a:srgbClr val="000000"/>
                          </a:solidFill>
                          <a:latin typeface="Calibri"/>
                        </a:rPr>
                        <a:t>Uphold Integrity and Respect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875629">
                <a:tc>
                  <a:txBody>
                    <a:bodyPr/>
                    <a:lstStyle/>
                    <a:p>
                      <a:pPr algn="l" fontAlgn="b"/>
                      <a:r>
                        <a:rPr lang="en-US" sz="1800" b="1" i="0" u="none" strike="noStrike" dirty="0">
                          <a:solidFill>
                            <a:srgbClr val="333333"/>
                          </a:solidFill>
                          <a:latin typeface="Arial"/>
                        </a:rPr>
                        <a:t>Collaborate with Partners and Stakeholders</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788067">
                <a:tc>
                  <a:txBody>
                    <a:bodyPr/>
                    <a:lstStyle/>
                    <a:p>
                      <a:pPr algn="l" fontAlgn="b"/>
                      <a:r>
                        <a:rPr lang="en-US" sz="2000" b="1" i="0" u="none" strike="noStrike" dirty="0">
                          <a:solidFill>
                            <a:srgbClr val="000000"/>
                          </a:solidFill>
                          <a:latin typeface="Calibri"/>
                        </a:rPr>
                        <a:t>Promote Innovation and Guide Change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5"/>
                  </a:ext>
                </a:extLst>
              </a:tr>
              <a:tr h="525377">
                <a:tc>
                  <a:txBody>
                    <a:bodyPr/>
                    <a:lstStyle/>
                    <a:p>
                      <a:pPr algn="l" fontAlgn="b"/>
                      <a:r>
                        <a:rPr lang="en-US" sz="2000" b="1" i="0" u="none" strike="noStrike" dirty="0">
                          <a:solidFill>
                            <a:srgbClr val="000000"/>
                          </a:solidFill>
                          <a:latin typeface="Calibri"/>
                        </a:rPr>
                        <a:t>Achieve Results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dirty="0"/>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dirty="0"/>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6"/>
                  </a:ext>
                </a:extLst>
              </a:tr>
            </a:tbl>
          </a:graphicData>
        </a:graphic>
      </p:graphicFrame>
      <p:pic>
        <p:nvPicPr>
          <p:cNvPr id="1030"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925440" y="2416244"/>
            <a:ext cx="362362" cy="362362"/>
          </a:xfrm>
          <a:prstGeom prst="rect">
            <a:avLst/>
          </a:prstGeom>
          <a:noFill/>
        </p:spPr>
      </p:pic>
      <p:pic>
        <p:nvPicPr>
          <p:cNvPr id="30"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729918" y="2416244"/>
            <a:ext cx="362362" cy="362362"/>
          </a:xfrm>
          <a:prstGeom prst="rect">
            <a:avLst/>
          </a:prstGeom>
          <a:noFill/>
        </p:spPr>
      </p:pic>
      <p:pic>
        <p:nvPicPr>
          <p:cNvPr id="42"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2991373" y="2920300"/>
            <a:ext cx="362362" cy="362362"/>
          </a:xfrm>
          <a:prstGeom prst="rect">
            <a:avLst/>
          </a:prstGeom>
          <a:noFill/>
        </p:spPr>
      </p:pic>
      <p:pic>
        <p:nvPicPr>
          <p:cNvPr id="44"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925440" y="2920300"/>
            <a:ext cx="362362" cy="362362"/>
          </a:xfrm>
          <a:prstGeom prst="rect">
            <a:avLst/>
          </a:prstGeom>
          <a:noFill/>
        </p:spPr>
      </p:pic>
      <p:pic>
        <p:nvPicPr>
          <p:cNvPr id="45"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729918" y="2920300"/>
            <a:ext cx="362362" cy="362362"/>
          </a:xfrm>
          <a:prstGeom prst="rect">
            <a:avLst/>
          </a:prstGeom>
          <a:noFill/>
        </p:spPr>
      </p:pic>
      <p:pic>
        <p:nvPicPr>
          <p:cNvPr id="46"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925440" y="3570694"/>
            <a:ext cx="362362" cy="362362"/>
          </a:xfrm>
          <a:prstGeom prst="rect">
            <a:avLst/>
          </a:prstGeom>
          <a:noFill/>
        </p:spPr>
      </p:pic>
      <p:pic>
        <p:nvPicPr>
          <p:cNvPr id="47"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729918" y="3562240"/>
            <a:ext cx="362362" cy="362362"/>
          </a:xfrm>
          <a:prstGeom prst="rect">
            <a:avLst/>
          </a:prstGeom>
          <a:noFill/>
        </p:spPr>
      </p:pic>
      <p:pic>
        <p:nvPicPr>
          <p:cNvPr id="48"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2981135" y="4360460"/>
            <a:ext cx="362362" cy="362362"/>
          </a:xfrm>
          <a:prstGeom prst="rect">
            <a:avLst/>
          </a:prstGeom>
          <a:noFill/>
        </p:spPr>
      </p:pic>
      <p:pic>
        <p:nvPicPr>
          <p:cNvPr id="50"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149576" y="4360460"/>
            <a:ext cx="362362" cy="362362"/>
          </a:xfrm>
          <a:prstGeom prst="rect">
            <a:avLst/>
          </a:prstGeom>
          <a:noFill/>
        </p:spPr>
      </p:pic>
      <p:pic>
        <p:nvPicPr>
          <p:cNvPr id="51"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729918" y="4360460"/>
            <a:ext cx="362362" cy="362362"/>
          </a:xfrm>
          <a:prstGeom prst="rect">
            <a:avLst/>
          </a:prstGeom>
          <a:noFill/>
        </p:spPr>
      </p:pic>
      <p:pic>
        <p:nvPicPr>
          <p:cNvPr id="52"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2991373" y="5298886"/>
            <a:ext cx="362362" cy="362362"/>
          </a:xfrm>
          <a:prstGeom prst="rect">
            <a:avLst/>
          </a:prstGeom>
          <a:noFill/>
        </p:spPr>
      </p:pic>
      <p:pic>
        <p:nvPicPr>
          <p:cNvPr id="54"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149576" y="5298886"/>
            <a:ext cx="362362" cy="362362"/>
          </a:xfrm>
          <a:prstGeom prst="rect">
            <a:avLst/>
          </a:prstGeom>
          <a:noFill/>
        </p:spPr>
      </p:pic>
      <p:pic>
        <p:nvPicPr>
          <p:cNvPr id="55"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6729918" y="5298886"/>
            <a:ext cx="362362" cy="362362"/>
          </a:xfrm>
          <a:prstGeom prst="rect">
            <a:avLst/>
          </a:prstGeom>
          <a:noFill/>
        </p:spPr>
      </p:pic>
      <p:pic>
        <p:nvPicPr>
          <p:cNvPr id="56"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2938145" y="6018966"/>
            <a:ext cx="362362" cy="362362"/>
          </a:xfrm>
          <a:prstGeom prst="rect">
            <a:avLst/>
          </a:prstGeom>
          <a:noFill/>
        </p:spPr>
      </p:pic>
      <p:pic>
        <p:nvPicPr>
          <p:cNvPr id="57"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3925440" y="6018966"/>
            <a:ext cx="362362" cy="362362"/>
          </a:xfrm>
          <a:prstGeom prst="rect">
            <a:avLst/>
          </a:prstGeom>
          <a:noFill/>
        </p:spPr>
      </p:pic>
      <p:pic>
        <p:nvPicPr>
          <p:cNvPr id="58" name="Picture 6" descr="C:\Users\Alejandro.Gonzalez\AppData\Local\Microsoft\Windows\Temporary Internet Files\Content.IE5\OSPZM3V7\512px-Check-blue.svg[1].png"/>
          <p:cNvPicPr>
            <a:picLocks noChangeAspect="1" noChangeArrowheads="1"/>
          </p:cNvPicPr>
          <p:nvPr/>
        </p:nvPicPr>
        <p:blipFill>
          <a:blip r:embed="rId3">
            <a:duotone>
              <a:schemeClr val="accent3">
                <a:shade val="45000"/>
                <a:satMod val="135000"/>
              </a:schemeClr>
              <a:prstClr val="white"/>
            </a:duotone>
          </a:blip>
          <a:srcRect/>
          <a:stretch>
            <a:fillRect/>
          </a:stretch>
        </p:blipFill>
        <p:spPr bwMode="auto">
          <a:xfrm>
            <a:off x="5149576" y="6018966"/>
            <a:ext cx="362362" cy="362362"/>
          </a:xfrm>
          <a:prstGeom prst="rect">
            <a:avLst/>
          </a:prstGeom>
          <a:noFill/>
        </p:spPr>
      </p:pic>
    </p:spTree>
    <p:extLst>
      <p:ext uri="{BB962C8B-B14F-4D97-AF65-F5344CB8AC3E}">
        <p14:creationId xmlns:p14="http://schemas.microsoft.com/office/powerpoint/2010/main" val="366281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par>
                                <p:cTn id="37" presetID="10"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par>
                                <p:cTn id="47" presetID="10" presetClass="entr" presetSubtype="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500"/>
                                        <p:tgtEl>
                                          <p:spTgt spid="55"/>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par>
                                <p:cTn id="54" presetID="10" presetClass="entr" presetSubtype="0" fill="hold"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childTnLst>
                                </p:cTn>
                              </p:par>
                              <p:par>
                                <p:cTn id="57" presetID="10"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the basics</a:t>
            </a:r>
            <a:r>
              <a:rPr lang="en-US" sz="3600" dirty="0"/>
              <a:t> (1/2)</a:t>
            </a:r>
          </a:p>
        </p:txBody>
      </p:sp>
      <p:sp>
        <p:nvSpPr>
          <p:cNvPr id="3" name="Content Placeholder 2"/>
          <p:cNvSpPr>
            <a:spLocks noGrp="1"/>
          </p:cNvSpPr>
          <p:nvPr>
            <p:ph idx="1"/>
          </p:nvPr>
        </p:nvSpPr>
        <p:spPr>
          <a:xfrm>
            <a:off x="457200" y="1600200"/>
            <a:ext cx="8229600" cy="4781128"/>
          </a:xfrm>
        </p:spPr>
        <p:txBody>
          <a:bodyPr>
            <a:normAutofit fontScale="77500" lnSpcReduction="20000"/>
          </a:bodyPr>
          <a:lstStyle/>
          <a:p>
            <a:pPr lvl="0"/>
            <a:r>
              <a:rPr lang="en-US" dirty="0"/>
              <a:t>Have an intention of being (as opposed to doing)</a:t>
            </a:r>
          </a:p>
          <a:p>
            <a:pPr lvl="1"/>
            <a:r>
              <a:rPr lang="en-US" dirty="0"/>
              <a:t>Posture: sit with a straight back, as comfortable as possible </a:t>
            </a:r>
            <a:br>
              <a:rPr lang="en-US" dirty="0"/>
            </a:br>
            <a:r>
              <a:rPr lang="en-US" dirty="0"/>
              <a:t>in your chair, soles of the feet flat on the floor (or cross legged if you feel comfortable)</a:t>
            </a:r>
          </a:p>
          <a:p>
            <a:pPr lvl="1"/>
            <a:r>
              <a:rPr lang="en-US" dirty="0"/>
              <a:t>Keep an open mindset, to just experience things as is</a:t>
            </a:r>
          </a:p>
          <a:p>
            <a:pPr lvl="1"/>
            <a:r>
              <a:rPr lang="en-US" dirty="0"/>
              <a:t>You experience may vary each day, all is good</a:t>
            </a:r>
          </a:p>
          <a:p>
            <a:pPr lvl="1"/>
            <a:r>
              <a:rPr lang="en-US" dirty="0"/>
              <a:t>Focus on the breathing</a:t>
            </a:r>
          </a:p>
          <a:p>
            <a:pPr lvl="1"/>
            <a:r>
              <a:rPr lang="en-US" dirty="0"/>
              <a:t>Notice and observe</a:t>
            </a:r>
            <a:endParaRPr lang="en-CA" dirty="0"/>
          </a:p>
          <a:p>
            <a:r>
              <a:rPr lang="en-CA" dirty="0"/>
              <a:t>It is about feeling the way you feel, about noticing without judging</a:t>
            </a:r>
          </a:p>
          <a:p>
            <a:pPr marL="971550" lvl="1" indent="-514350">
              <a:buFont typeface="+mj-lt"/>
              <a:buAutoNum type="arabicPeriod"/>
            </a:pPr>
            <a:r>
              <a:rPr lang="en-CA" dirty="0"/>
              <a:t>have no expectations</a:t>
            </a:r>
          </a:p>
          <a:p>
            <a:pPr marL="971550" lvl="1" indent="-514350">
              <a:buFont typeface="+mj-lt"/>
              <a:buAutoNum type="arabicPeriod"/>
            </a:pPr>
            <a:r>
              <a:rPr lang="en-CA" dirty="0"/>
              <a:t>have no judgement</a:t>
            </a:r>
          </a:p>
          <a:p>
            <a:pPr marL="971550" lvl="1" indent="-514350">
              <a:buFont typeface="+mj-lt"/>
              <a:buAutoNum type="arabicPeriod"/>
            </a:pPr>
            <a:r>
              <a:rPr lang="en-CA" dirty="0"/>
              <a:t>have a beginner’s mindset</a:t>
            </a:r>
          </a:p>
          <a:p>
            <a:pPr marL="971550" lvl="1" indent="-514350">
              <a:buFont typeface="+mj-lt"/>
              <a:buAutoNum type="arabicPeriod"/>
            </a:pPr>
            <a:r>
              <a:rPr lang="en-CA" dirty="0"/>
              <a:t>be an observer... our minds may be busy and noisy</a:t>
            </a:r>
          </a:p>
        </p:txBody>
      </p:sp>
      <p:pic>
        <p:nvPicPr>
          <p:cNvPr id="5" name="Picture 4"/>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8264" y="-99392"/>
            <a:ext cx="2579432" cy="2088232"/>
          </a:xfrm>
          <a:prstGeom prst="rect">
            <a:avLst/>
          </a:prstGeom>
        </p:spPr>
      </p:pic>
    </p:spTree>
    <p:extLst>
      <p:ext uri="{BB962C8B-B14F-4D97-AF65-F5344CB8AC3E}">
        <p14:creationId xmlns:p14="http://schemas.microsoft.com/office/powerpoint/2010/main" val="3861274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1143000"/>
          </a:xfrm>
        </p:spPr>
        <p:txBody>
          <a:bodyPr>
            <a:noAutofit/>
          </a:bodyPr>
          <a:lstStyle/>
          <a:p>
            <a:r>
              <a:rPr lang="en-CA" sz="2800" dirty="0"/>
              <a:t>Mindful Breathing Exercise – Breathing </a:t>
            </a:r>
            <a:r>
              <a:rPr lang="en-CA" sz="2000" dirty="0"/>
              <a:t>(2/2)</a:t>
            </a:r>
            <a:endParaRPr lang="en-US" sz="2800" dirty="0"/>
          </a:p>
        </p:txBody>
      </p:sp>
      <p:sp>
        <p:nvSpPr>
          <p:cNvPr id="3" name="Content Placeholder 2"/>
          <p:cNvSpPr>
            <a:spLocks noGrp="1"/>
          </p:cNvSpPr>
          <p:nvPr>
            <p:ph idx="1"/>
          </p:nvPr>
        </p:nvSpPr>
        <p:spPr/>
        <p:txBody>
          <a:bodyPr>
            <a:normAutofit fontScale="85000" lnSpcReduction="20000"/>
          </a:bodyPr>
          <a:lstStyle/>
          <a:p>
            <a:r>
              <a:rPr lang="en-CA" dirty="0"/>
              <a:t>Time required: 5 minutes</a:t>
            </a:r>
          </a:p>
          <a:p>
            <a:r>
              <a:rPr lang="en-CA" dirty="0"/>
              <a:t>The trick is to shift from “doing” to “being”</a:t>
            </a:r>
          </a:p>
          <a:p>
            <a:r>
              <a:rPr lang="en-CA" dirty="0"/>
              <a:t>Let’s start by doing the following...</a:t>
            </a:r>
          </a:p>
          <a:p>
            <a:pPr lvl="1"/>
            <a:r>
              <a:rPr lang="en-CA" dirty="0"/>
              <a:t>Sit with a straight position, as comfortable as possible</a:t>
            </a:r>
          </a:p>
          <a:p>
            <a:pPr lvl="1"/>
            <a:r>
              <a:rPr lang="en-CA" dirty="0"/>
              <a:t>It helps if you close or semi-close your eyes</a:t>
            </a:r>
          </a:p>
          <a:p>
            <a:pPr lvl="1"/>
            <a:r>
              <a:rPr lang="en-CA" dirty="0"/>
              <a:t>Let’s not worry about time</a:t>
            </a:r>
          </a:p>
          <a:p>
            <a:pPr lvl="1"/>
            <a:r>
              <a:rPr lang="en-CA" dirty="0"/>
              <a:t>And take a minute, only a minute...</a:t>
            </a:r>
          </a:p>
          <a:p>
            <a:pPr lvl="1"/>
            <a:r>
              <a:rPr lang="en-CA" dirty="0"/>
              <a:t>To breathe, just to breathe</a:t>
            </a:r>
          </a:p>
          <a:p>
            <a:pPr lvl="1"/>
            <a:r>
              <a:rPr lang="en-CA" dirty="0"/>
              <a:t>That simple</a:t>
            </a:r>
          </a:p>
          <a:p>
            <a:pPr lvl="1"/>
            <a:r>
              <a:rPr lang="en-CA" dirty="0"/>
              <a:t>I’ll let you know when the time is over.</a:t>
            </a:r>
          </a:p>
          <a:p>
            <a:pPr lvl="1"/>
            <a:r>
              <a:rPr lang="en-CA" dirty="0"/>
              <a:t>Just continue breathing… for one more minute</a:t>
            </a:r>
          </a:p>
        </p:txBody>
      </p:sp>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3">
                <a:shade val="45000"/>
                <a:satMod val="135000"/>
              </a:schemeClr>
              <a:prstClr val="white"/>
            </a:duotone>
          </a:blip>
          <a:srcRect/>
          <a:stretch>
            <a:fillRect/>
          </a:stretch>
        </p:blipFill>
        <p:spPr bwMode="auto">
          <a:xfrm>
            <a:off x="6522616" y="0"/>
            <a:ext cx="1930400" cy="144780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flipH="1">
            <a:off x="7179201" y="641988"/>
            <a:ext cx="1964799" cy="1916424"/>
          </a:xfrm>
          <a:prstGeom prst="rect">
            <a:avLst/>
          </a:prstGeom>
          <a:noFill/>
        </p:spPr>
      </p:pic>
    </p:spTree>
    <p:extLst>
      <p:ext uri="{BB962C8B-B14F-4D97-AF65-F5344CB8AC3E}">
        <p14:creationId xmlns:p14="http://schemas.microsoft.com/office/powerpoint/2010/main" val="795870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23EE60-5E18-B059-026D-04B1A1382D9C}"/>
              </a:ext>
            </a:extLst>
          </p:cNvPr>
          <p:cNvPicPr>
            <a:picLocks noChangeAspect="1"/>
          </p:cNvPicPr>
          <p:nvPr/>
        </p:nvPicPr>
        <p:blipFill>
          <a:blip r:embed="rId3">
            <a:duotone>
              <a:schemeClr val="accent1">
                <a:shade val="45000"/>
                <a:satMod val="135000"/>
              </a:schemeClr>
              <a:prstClr val="white"/>
            </a:duotone>
          </a:blip>
          <a:stretch>
            <a:fillRect/>
          </a:stretch>
        </p:blipFill>
        <p:spPr>
          <a:xfrm>
            <a:off x="7308304" y="1236163"/>
            <a:ext cx="1181681" cy="1420917"/>
          </a:xfrm>
          <a:prstGeom prst="rect">
            <a:avLst/>
          </a:prstGeom>
        </p:spPr>
      </p:pic>
      <p:sp>
        <p:nvSpPr>
          <p:cNvPr id="2" name="Title 1"/>
          <p:cNvSpPr>
            <a:spLocks noGrp="1"/>
          </p:cNvSpPr>
          <p:nvPr>
            <p:ph type="title"/>
          </p:nvPr>
        </p:nvSpPr>
        <p:spPr>
          <a:xfrm>
            <a:off x="457200" y="274638"/>
            <a:ext cx="6635080" cy="1143000"/>
          </a:xfrm>
        </p:spPr>
        <p:txBody>
          <a:bodyPr>
            <a:noAutofit/>
          </a:bodyPr>
          <a:lstStyle/>
          <a:p>
            <a:r>
              <a:rPr lang="en-CA" sz="2800" dirty="0"/>
              <a:t>Debrief – Breakout rooms</a:t>
            </a:r>
            <a:br>
              <a:rPr lang="en-CA" sz="2800" dirty="0"/>
            </a:br>
            <a:r>
              <a:rPr lang="fr-CA" sz="2800" dirty="0" err="1"/>
              <a:t>What</a:t>
            </a:r>
            <a:r>
              <a:rPr lang="fr-CA" sz="2800" dirty="0"/>
              <a:t> </a:t>
            </a:r>
            <a:r>
              <a:rPr lang="fr-CA" sz="2800" dirty="0" err="1"/>
              <a:t>got</a:t>
            </a:r>
            <a:r>
              <a:rPr lang="fr-CA" sz="2800" dirty="0"/>
              <a:t> </a:t>
            </a:r>
            <a:r>
              <a:rPr lang="fr-CA" sz="2800" dirty="0" err="1"/>
              <a:t>your</a:t>
            </a:r>
            <a:r>
              <a:rPr lang="fr-CA" sz="2800" dirty="0"/>
              <a:t> attention?</a:t>
            </a:r>
            <a:endParaRPr lang="en-US" sz="2800" dirty="0"/>
          </a:p>
        </p:txBody>
      </p:sp>
      <p:sp>
        <p:nvSpPr>
          <p:cNvPr id="3" name="Content Placeholder 2"/>
          <p:cNvSpPr>
            <a:spLocks noGrp="1"/>
          </p:cNvSpPr>
          <p:nvPr>
            <p:ph idx="1"/>
          </p:nvPr>
        </p:nvSpPr>
        <p:spPr>
          <a:xfrm>
            <a:off x="457199" y="1600200"/>
            <a:ext cx="5410945" cy="4781128"/>
          </a:xfrm>
        </p:spPr>
        <p:txBody>
          <a:bodyPr>
            <a:normAutofit fontScale="85000" lnSpcReduction="20000"/>
          </a:bodyPr>
          <a:lstStyle/>
          <a:p>
            <a:pPr marL="0" indent="0">
              <a:lnSpc>
                <a:spcPct val="110000"/>
              </a:lnSpc>
              <a:spcBef>
                <a:spcPts val="600"/>
              </a:spcBef>
              <a:buNone/>
            </a:pPr>
            <a:r>
              <a:rPr lang="fr-CA" dirty="0" err="1"/>
              <a:t>What</a:t>
            </a:r>
            <a:r>
              <a:rPr lang="fr-CA" dirty="0"/>
              <a:t> </a:t>
            </a:r>
            <a:r>
              <a:rPr lang="fr-CA" dirty="0" err="1"/>
              <a:t>got</a:t>
            </a:r>
            <a:r>
              <a:rPr lang="fr-CA" dirty="0"/>
              <a:t> </a:t>
            </a:r>
            <a:r>
              <a:rPr lang="fr-CA" dirty="0" err="1"/>
              <a:t>your</a:t>
            </a:r>
            <a:r>
              <a:rPr lang="fr-CA" dirty="0"/>
              <a:t> attention the </a:t>
            </a:r>
            <a:r>
              <a:rPr lang="fr-CA" dirty="0" err="1"/>
              <a:t>most</a:t>
            </a:r>
            <a:r>
              <a:rPr lang="fr-CA" dirty="0"/>
              <a:t>?</a:t>
            </a:r>
            <a:endParaRPr lang="en-CA" dirty="0"/>
          </a:p>
          <a:p>
            <a:pPr>
              <a:lnSpc>
                <a:spcPct val="110000"/>
              </a:lnSpc>
              <a:spcBef>
                <a:spcPts val="600"/>
              </a:spcBef>
            </a:pPr>
            <a:r>
              <a:rPr lang="en-US" dirty="0"/>
              <a:t>What Happens under stress and Neuroplasticity</a:t>
            </a:r>
          </a:p>
          <a:p>
            <a:pPr>
              <a:lnSpc>
                <a:spcPct val="110000"/>
              </a:lnSpc>
              <a:spcBef>
                <a:spcPts val="600"/>
              </a:spcBef>
            </a:pPr>
            <a:r>
              <a:rPr lang="en-US" dirty="0"/>
              <a:t>Why Mindfulness Matters and the Benefits to CEO’s</a:t>
            </a:r>
          </a:p>
          <a:p>
            <a:pPr>
              <a:lnSpc>
                <a:spcPct val="110000"/>
              </a:lnSpc>
              <a:spcBef>
                <a:spcPts val="600"/>
              </a:spcBef>
            </a:pPr>
            <a:r>
              <a:rPr lang="en-US" dirty="0"/>
              <a:t>How the Mindful Change Leadership skills support the Key Leadership Competencies</a:t>
            </a:r>
          </a:p>
          <a:p>
            <a:pPr>
              <a:lnSpc>
                <a:spcPct val="110000"/>
              </a:lnSpc>
              <a:spcBef>
                <a:spcPts val="600"/>
              </a:spcBef>
            </a:pPr>
            <a:r>
              <a:rPr lang="en-US" dirty="0"/>
              <a:t>Breathing Exercise (possibly compared to the Body Scan from last week)</a:t>
            </a:r>
            <a:endParaRPr lang="fr-CA" dirty="0"/>
          </a:p>
        </p:txBody>
      </p:sp>
      <p:grpSp>
        <p:nvGrpSpPr>
          <p:cNvPr id="10" name="Group 9"/>
          <p:cNvGrpSpPr/>
          <p:nvPr/>
        </p:nvGrpSpPr>
        <p:grpSpPr>
          <a:xfrm>
            <a:off x="4752359" y="1"/>
            <a:ext cx="1475825" cy="1592914"/>
            <a:chOff x="1691680" y="5343137"/>
            <a:chExt cx="803649" cy="818086"/>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2" name="Oval 11"/>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p:cNvPicPr>
            <a:picLocks noChangeAspect="1"/>
          </p:cNvPicPr>
          <p:nvPr/>
        </p:nvPicPr>
        <p:blipFill>
          <a:blip r:embed="rId5">
            <a:duotone>
              <a:schemeClr val="accent1">
                <a:shade val="45000"/>
                <a:satMod val="135000"/>
              </a:schemeClr>
              <a:prstClr val="white"/>
            </a:duotone>
          </a:blip>
          <a:stretch>
            <a:fillRect/>
          </a:stretch>
        </p:blipFill>
        <p:spPr>
          <a:xfrm>
            <a:off x="7228370" y="3774904"/>
            <a:ext cx="1974349" cy="1137738"/>
          </a:xfrm>
          <a:prstGeom prst="rect">
            <a:avLst/>
          </a:prstGeom>
        </p:spPr>
      </p:pic>
      <p:pic>
        <p:nvPicPr>
          <p:cNvPr id="51" name="Picture 11" descr="C:\Users\Alejandro.Gonzalez\AppData\Local\Microsoft\Windows\Temporary Internet Files\Content.IE5\DT8C0HKT\drawingpad18-300x176[1].jpg"/>
          <p:cNvPicPr>
            <a:picLocks noChangeAspect="1" noChangeArrowheads="1"/>
          </p:cNvPicPr>
          <p:nvPr/>
        </p:nvPicPr>
        <p:blipFill rotWithShape="1">
          <a:blip r:embed="rId6">
            <a:duotone>
              <a:schemeClr val="accent1">
                <a:shade val="45000"/>
                <a:satMod val="135000"/>
              </a:schemeClr>
              <a:prstClr val="white"/>
            </a:duotone>
          </a:blip>
          <a:srcRect r="15058"/>
          <a:stretch/>
        </p:blipFill>
        <p:spPr bwMode="auto">
          <a:xfrm>
            <a:off x="5890551" y="2475604"/>
            <a:ext cx="1606656" cy="1109666"/>
          </a:xfrm>
          <a:prstGeom prst="rect">
            <a:avLst/>
          </a:prstGeom>
          <a:noFill/>
        </p:spPr>
      </p:pic>
      <p:grpSp>
        <p:nvGrpSpPr>
          <p:cNvPr id="6" name="Group 5"/>
          <p:cNvGrpSpPr/>
          <p:nvPr/>
        </p:nvGrpSpPr>
        <p:grpSpPr>
          <a:xfrm>
            <a:off x="5960434" y="4963225"/>
            <a:ext cx="1721792" cy="1644399"/>
            <a:chOff x="6522616" y="0"/>
            <a:chExt cx="2621384" cy="2558412"/>
          </a:xfrm>
        </p:grpSpPr>
        <p:pic>
          <p:nvPicPr>
            <p:cNvPr id="52" name="Picture 3" descr="C:\Users\Alejandro.Gonzalez\AppData\Local\Microsoft\Windows\Temporary Internet Files\Content.IE5\1BVHMIKZ\cold_by_however_improbable-d61j5pj[1].png"/>
            <p:cNvPicPr>
              <a:picLocks noChangeAspect="1" noChangeArrowheads="1"/>
            </p:cNvPicPr>
            <p:nvPr/>
          </p:nvPicPr>
          <p:blipFill>
            <a:blip r:embed="rId7">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53" name="Picture 2" descr="C:\Users\Alejandro.Gonzalez\AppData\Local\Microsoft\Windows\Temporary Internet Files\Content.IE5\SVNU93EQ\Breathe1[1].png"/>
            <p:cNvPicPr>
              <a:picLocks noChangeAspect="1" noChangeArrowheads="1"/>
            </p:cNvPicPr>
            <p:nvPr/>
          </p:nvPicPr>
          <p:blipFill>
            <a:blip r:embed="rId8">
              <a:duotone>
                <a:schemeClr val="accent1">
                  <a:shade val="45000"/>
                  <a:satMod val="135000"/>
                </a:schemeClr>
                <a:prstClr val="white"/>
              </a:duotone>
            </a:blip>
            <a:srcRect/>
            <a:stretch>
              <a:fillRect/>
            </a:stretch>
          </p:blipFill>
          <p:spPr bwMode="auto">
            <a:xfrm flipH="1">
              <a:off x="7179201" y="641988"/>
              <a:ext cx="1964799" cy="1916424"/>
            </a:xfrm>
            <a:prstGeom prst="rect">
              <a:avLst/>
            </a:prstGeom>
            <a:noFill/>
          </p:spPr>
        </p:pic>
      </p:grpSp>
    </p:spTree>
    <p:extLst>
      <p:ext uri="{BB962C8B-B14F-4D97-AF65-F5344CB8AC3E}">
        <p14:creationId xmlns:p14="http://schemas.microsoft.com/office/powerpoint/2010/main" val="2339532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a:bodyPr>
          <a:lstStyle/>
          <a:p>
            <a:r>
              <a:rPr lang="en-CA" sz="3600" dirty="0"/>
              <a:t>Your turn for week 2</a:t>
            </a:r>
            <a:endParaRPr lang="en-US" sz="3600" dirty="0"/>
          </a:p>
        </p:txBody>
      </p:sp>
      <p:sp>
        <p:nvSpPr>
          <p:cNvPr id="3" name="Content Placeholder 2"/>
          <p:cNvSpPr>
            <a:spLocks noGrp="1"/>
          </p:cNvSpPr>
          <p:nvPr>
            <p:ph idx="1"/>
          </p:nvPr>
        </p:nvSpPr>
        <p:spPr>
          <a:xfrm>
            <a:off x="457200" y="1600200"/>
            <a:ext cx="8229600" cy="4925144"/>
          </a:xfrm>
        </p:spPr>
        <p:txBody>
          <a:bodyPr>
            <a:noAutofit/>
          </a:bodyPr>
          <a:lstStyle/>
          <a:p>
            <a:pPr lvl="0">
              <a:spcBef>
                <a:spcPts val="0"/>
              </a:spcBef>
            </a:pPr>
            <a:r>
              <a:rPr lang="en-CA" sz="2700" dirty="0"/>
              <a:t>Connecting – once a week with your buddies</a:t>
            </a:r>
          </a:p>
          <a:p>
            <a:pPr lvl="1">
              <a:spcBef>
                <a:spcPts val="0"/>
              </a:spcBef>
            </a:pPr>
            <a:r>
              <a:rPr lang="en-CA" sz="2400" dirty="0"/>
              <a:t>Recommended call of 5 mins for each person, you may want to chat about what you found interesting, what was challenging, what you like the most</a:t>
            </a:r>
          </a:p>
          <a:p>
            <a:pPr>
              <a:spcBef>
                <a:spcPts val="0"/>
              </a:spcBef>
            </a:pPr>
            <a:r>
              <a:rPr lang="en-CA" sz="2700" dirty="0"/>
              <a:t>Gratitude Journaling – daily</a:t>
            </a:r>
          </a:p>
          <a:p>
            <a:pPr lvl="0"/>
            <a:r>
              <a:rPr lang="en-CA" sz="2700" dirty="0">
                <a:solidFill>
                  <a:prstClr val="black"/>
                </a:solidFill>
              </a:rPr>
              <a:t>Practice 5 </a:t>
            </a:r>
            <a:r>
              <a:rPr lang="en-CA" sz="2700" dirty="0" err="1">
                <a:solidFill>
                  <a:prstClr val="black"/>
                </a:solidFill>
              </a:rPr>
              <a:t>mins</a:t>
            </a:r>
            <a:r>
              <a:rPr lang="en-CA" sz="2700" dirty="0">
                <a:solidFill>
                  <a:prstClr val="black"/>
                </a:solidFill>
              </a:rPr>
              <a:t> breathing – daily</a:t>
            </a:r>
            <a:br>
              <a:rPr lang="en-CA" sz="2700" dirty="0">
                <a:solidFill>
                  <a:prstClr val="black"/>
                </a:solidFill>
              </a:rPr>
            </a:br>
            <a:r>
              <a:rPr lang="en-CA" sz="1600" dirty="0">
                <a:solidFill>
                  <a:prstClr val="black"/>
                </a:solidFill>
                <a:hlinkClick r:id="rId3"/>
              </a:rPr>
              <a:t>http://marc.ucla.edu/mpeg/01_Breathing_Meditation.mp3</a:t>
            </a:r>
            <a:r>
              <a:rPr lang="en-CA" sz="1600" dirty="0">
                <a:solidFill>
                  <a:prstClr val="black"/>
                </a:solidFill>
              </a:rPr>
              <a:t> </a:t>
            </a:r>
            <a:br>
              <a:rPr lang="en-CA" sz="1600" dirty="0">
                <a:solidFill>
                  <a:prstClr val="black"/>
                </a:solidFill>
              </a:rPr>
            </a:br>
            <a:r>
              <a:rPr lang="en-CA" sz="1600" dirty="0">
                <a:solidFill>
                  <a:prstClr val="black"/>
                </a:solidFill>
                <a:hlinkClick r:id="rId4"/>
              </a:rPr>
              <a:t>https://soundcloud.com/mindfulmagazine/5-minute-breathing-meditation</a:t>
            </a:r>
            <a:r>
              <a:rPr lang="en-CA" sz="1600" dirty="0">
                <a:solidFill>
                  <a:prstClr val="black"/>
                </a:solidFill>
              </a:rPr>
              <a:t> </a:t>
            </a:r>
          </a:p>
          <a:p>
            <a:pPr>
              <a:spcBef>
                <a:spcPts val="0"/>
              </a:spcBef>
            </a:pPr>
            <a:r>
              <a:rPr lang="en-CA" sz="2800" dirty="0"/>
              <a:t>In case you have a question, a comment </a:t>
            </a:r>
            <a:br>
              <a:rPr lang="en-CA" sz="2800" dirty="0"/>
            </a:br>
            <a:r>
              <a:rPr lang="en-CA" sz="2800" dirty="0"/>
              <a:t>or want to share something, please do </a:t>
            </a:r>
            <a:br>
              <a:rPr lang="en-CA" sz="2800" dirty="0"/>
            </a:br>
            <a:r>
              <a:rPr lang="en-CA" sz="2800" dirty="0"/>
              <a:t>so via the Cohort</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45437">
            <a:off x="5744043" y="220034"/>
            <a:ext cx="1172680" cy="1209033"/>
          </a:xfrm>
          <a:prstGeom prst="rect">
            <a:avLst/>
          </a:prstGeom>
        </p:spPr>
      </p:pic>
      <p:grpSp>
        <p:nvGrpSpPr>
          <p:cNvPr id="7" name="Group 6"/>
          <p:cNvGrpSpPr/>
          <p:nvPr/>
        </p:nvGrpSpPr>
        <p:grpSpPr>
          <a:xfrm>
            <a:off x="7903818" y="394848"/>
            <a:ext cx="766043" cy="910869"/>
            <a:chOff x="6542261" y="506769"/>
            <a:chExt cx="523699" cy="570787"/>
          </a:xfrm>
        </p:grpSpPr>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7">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0" name="Picture 9"/>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1482" y="442200"/>
            <a:ext cx="831200" cy="764704"/>
          </a:xfrm>
          <a:prstGeom prst="rect">
            <a:avLst/>
          </a:prstGeom>
        </p:spPr>
      </p:pic>
      <p:pic>
        <p:nvPicPr>
          <p:cNvPr id="11" name="Picture 2" descr="MCL Cohort - Closed Group's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0730" y="4608462"/>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95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56762" y="5157192"/>
            <a:ext cx="3430618" cy="523220"/>
          </a:xfrm>
          <a:prstGeom prst="rect">
            <a:avLst/>
          </a:prstGeom>
        </p:spPr>
        <p:txBody>
          <a:bodyPr wrap="none">
            <a:spAutoFit/>
          </a:bodyPr>
          <a:lstStyle/>
          <a:p>
            <a:pPr algn="ctr"/>
            <a:r>
              <a:rPr lang="en-CA" sz="2800" dirty="0">
                <a:solidFill>
                  <a:srgbClr val="000000"/>
                </a:solidFill>
              </a:rPr>
              <a:t>Be Mindful, Be Happy</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3027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25423"/>
          <a:stretch/>
        </p:blipFill>
        <p:spPr bwMode="auto">
          <a:xfrm>
            <a:off x="1154893" y="692696"/>
            <a:ext cx="6952045"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673745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47248" cy="4781128"/>
          </a:xfrm>
        </p:spPr>
        <p:txBody>
          <a:bodyPr>
            <a:normAutofit/>
          </a:bodyPr>
          <a:lstStyle/>
          <a:p>
            <a:r>
              <a:rPr lang="en-CA" dirty="0"/>
              <a:t>Time required: 2 minutes</a:t>
            </a:r>
          </a:p>
          <a:p>
            <a:pPr lvl="1"/>
            <a:r>
              <a:rPr lang="en-CA" dirty="0"/>
              <a:t>Sit comfortable, with back as straight as possible</a:t>
            </a:r>
          </a:p>
          <a:p>
            <a:pPr lvl="1"/>
            <a:r>
              <a:rPr lang="en-CA" dirty="0"/>
              <a:t>Close your eyes or find a soft gaze</a:t>
            </a:r>
          </a:p>
          <a:p>
            <a:pPr lvl="1"/>
            <a:r>
              <a:rPr lang="en-CA" dirty="0"/>
              <a:t>Focus on your breath</a:t>
            </a:r>
          </a:p>
        </p:txBody>
      </p:sp>
      <p:sp>
        <p:nvSpPr>
          <p:cNvPr id="14" name="Title 1">
            <a:extLst>
              <a:ext uri="{FF2B5EF4-FFF2-40B4-BE49-F238E27FC236}">
                <a16:creationId xmlns:a16="http://schemas.microsoft.com/office/drawing/2014/main" id="{4115BFF7-3A79-C2C9-84A9-DC7E2C24D284}"/>
              </a:ext>
            </a:extLst>
          </p:cNvPr>
          <p:cNvSpPr>
            <a:spLocks noGrp="1"/>
          </p:cNvSpPr>
          <p:nvPr>
            <p:ph type="title"/>
          </p:nvPr>
        </p:nvSpPr>
        <p:spPr>
          <a:xfrm>
            <a:off x="457200" y="274638"/>
            <a:ext cx="6275040" cy="1143000"/>
          </a:xfrm>
        </p:spPr>
        <p:txBody>
          <a:bodyPr>
            <a:noAutofit/>
          </a:bodyPr>
          <a:lstStyle/>
          <a:p>
            <a:r>
              <a:rPr lang="en-CA" sz="2800" dirty="0"/>
              <a:t>Mindful Breathing Exercise – Centering</a:t>
            </a:r>
            <a:endParaRPr lang="en-US" sz="2800" dirty="0"/>
          </a:p>
        </p:txBody>
      </p:sp>
      <p:grpSp>
        <p:nvGrpSpPr>
          <p:cNvPr id="8" name="Group 7">
            <a:extLst>
              <a:ext uri="{FF2B5EF4-FFF2-40B4-BE49-F238E27FC236}">
                <a16:creationId xmlns:a16="http://schemas.microsoft.com/office/drawing/2014/main" id="{C7842E95-6710-09BD-E4FE-BDA7E4BCEEC3}"/>
              </a:ext>
            </a:extLst>
          </p:cNvPr>
          <p:cNvGrpSpPr/>
          <p:nvPr/>
        </p:nvGrpSpPr>
        <p:grpSpPr>
          <a:xfrm>
            <a:off x="5508104" y="3685980"/>
            <a:ext cx="2229228" cy="2385298"/>
            <a:chOff x="6732240" y="3667"/>
            <a:chExt cx="2229228" cy="2385298"/>
          </a:xfrm>
        </p:grpSpPr>
        <p:pic>
          <p:nvPicPr>
            <p:cNvPr id="9" name="Picture 11" descr="C:\Users\GonzalA1\AppData\Local\Microsoft\Windows\Temporary Internet Files\Content.IE5\NVPVLCXB\Double_spirale.svg[1].png">
              <a:extLst>
                <a:ext uri="{FF2B5EF4-FFF2-40B4-BE49-F238E27FC236}">
                  <a16:creationId xmlns:a16="http://schemas.microsoft.com/office/drawing/2014/main" id="{E6B5750C-AA3C-D722-CA1C-244D4C3F42AD}"/>
                </a:ext>
              </a:extLst>
            </p:cNvPr>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GonzalA1\AppData\Local\Microsoft\Windows\Temporary Internet Files\Content.IE5\K2UFS5M4\Spiral-Confetti[1].png">
              <a:extLst>
                <a:ext uri="{FF2B5EF4-FFF2-40B4-BE49-F238E27FC236}">
                  <a16:creationId xmlns:a16="http://schemas.microsoft.com/office/drawing/2014/main" id="{E42E500E-E0F1-D4B9-7542-99EB267FC1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14734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Debrief from last week</a:t>
            </a:r>
            <a:r>
              <a:rPr lang="en-US" sz="3600" dirty="0"/>
              <a:t> </a:t>
            </a:r>
            <a:endParaRPr lang="en-US" dirty="0"/>
          </a:p>
        </p:txBody>
      </p:sp>
      <p:sp>
        <p:nvSpPr>
          <p:cNvPr id="3" name="Content Placeholder 2"/>
          <p:cNvSpPr>
            <a:spLocks noGrp="1"/>
          </p:cNvSpPr>
          <p:nvPr>
            <p:ph idx="1"/>
          </p:nvPr>
        </p:nvSpPr>
        <p:spPr>
          <a:xfrm>
            <a:off x="662460" y="1660136"/>
            <a:ext cx="6692887" cy="3164224"/>
          </a:xfrm>
        </p:spPr>
        <p:txBody>
          <a:bodyPr>
            <a:normAutofit/>
          </a:bodyPr>
          <a:lstStyle/>
          <a:p>
            <a:pPr marL="0" lvl="0" indent="0">
              <a:buNone/>
            </a:pPr>
            <a:r>
              <a:rPr lang="en-US" dirty="0"/>
              <a:t>Any </a:t>
            </a:r>
            <a:r>
              <a:rPr lang="en-US" b="1" i="1" dirty="0"/>
              <a:t>insights</a:t>
            </a:r>
            <a:r>
              <a:rPr lang="en-US" dirty="0"/>
              <a:t> about:</a:t>
            </a:r>
          </a:p>
          <a:p>
            <a:pPr marL="0" lvl="0" indent="0">
              <a:buNone/>
            </a:pPr>
            <a:endParaRPr lang="en-US" sz="2000" dirty="0"/>
          </a:p>
          <a:p>
            <a:pPr lvl="0"/>
            <a:r>
              <a:rPr lang="en-US" dirty="0"/>
              <a:t>Your </a:t>
            </a:r>
            <a:r>
              <a:rPr lang="en-CA" b="1" i="1" dirty="0">
                <a:latin typeface="Bradley Hand ITC" panose="03070402050302030203" pitchFamily="66" charset="0"/>
              </a:rPr>
              <a:t>Buddy System</a:t>
            </a:r>
            <a:endParaRPr lang="en-US" dirty="0"/>
          </a:p>
          <a:p>
            <a:pPr lvl="0"/>
            <a:endParaRPr lang="en-US" dirty="0"/>
          </a:p>
          <a:p>
            <a:pPr lvl="0"/>
            <a:r>
              <a:rPr lang="en-US" dirty="0"/>
              <a:t>Your practice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4468530" y="2208465"/>
            <a:ext cx="1172680" cy="1209033"/>
          </a:xfrm>
          <a:prstGeom prst="rect">
            <a:avLst/>
          </a:prstGeom>
        </p:spPr>
      </p:pic>
      <p:grpSp>
        <p:nvGrpSpPr>
          <p:cNvPr id="12" name="Group 11"/>
          <p:cNvGrpSpPr/>
          <p:nvPr/>
        </p:nvGrpSpPr>
        <p:grpSpPr>
          <a:xfrm>
            <a:off x="4608940" y="3513818"/>
            <a:ext cx="766043" cy="910869"/>
            <a:chOff x="6542261" y="506769"/>
            <a:chExt cx="523699" cy="570787"/>
          </a:xfrm>
        </p:grpSpPr>
        <p:pic>
          <p:nvPicPr>
            <p:cNvPr id="13" name="Picture 12"/>
            <p:cNvPicPr>
              <a:picLocks noChangeAspect="1"/>
            </p:cNvPicPr>
            <p:nvPr/>
          </p:nvPicPr>
          <p:blipFill>
            <a:blip r:embed="rId4">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4" name="Picture 13"/>
            <p:cNvPicPr>
              <a:picLocks noChangeAspect="1"/>
            </p:cNvPicPr>
            <p:nvPr/>
          </p:nvPicPr>
          <p:blipFill>
            <a:blip r:embed="rId5">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6">
                      <a14:imgEffect>
                        <a14:saturation sat="300000"/>
                      </a14:imgEffect>
                    </a14:imgLayer>
                  </a14:imgProps>
                </a:ext>
              </a:extLst>
            </a:blip>
            <a:stretch>
              <a:fillRect/>
            </a:stretch>
          </p:blipFill>
          <p:spPr>
            <a:xfrm>
              <a:off x="6626827" y="506769"/>
              <a:ext cx="439133" cy="538540"/>
            </a:xfrm>
            <a:prstGeom prst="rect">
              <a:avLst/>
            </a:prstGeom>
          </p:spPr>
        </p:pic>
      </p:grpSp>
      <p:pic>
        <p:nvPicPr>
          <p:cNvPr id="15" name="Picture 14"/>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593303" y="3586901"/>
            <a:ext cx="831200" cy="764704"/>
          </a:xfrm>
          <a:prstGeom prst="rect">
            <a:avLst/>
          </a:prstGeom>
        </p:spPr>
      </p:pic>
      <p:grpSp>
        <p:nvGrpSpPr>
          <p:cNvPr id="16" name="Group 15"/>
          <p:cNvGrpSpPr/>
          <p:nvPr/>
        </p:nvGrpSpPr>
        <p:grpSpPr>
          <a:xfrm>
            <a:off x="6003366" y="2655660"/>
            <a:ext cx="1165137" cy="1313968"/>
            <a:chOff x="1646186" y="5099238"/>
            <a:chExt cx="934423" cy="1061985"/>
          </a:xfrm>
        </p:grpSpPr>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46186" y="5099238"/>
              <a:ext cx="934423" cy="369332"/>
            </a:xfrm>
            <a:prstGeom prst="rect">
              <a:avLst/>
            </a:prstGeom>
            <a:noFill/>
          </p:spPr>
          <p:txBody>
            <a:bodyPr wrap="none" rtlCol="0">
              <a:spAutoFit/>
            </a:bodyPr>
            <a:lstStyle/>
            <a:p>
              <a:r>
                <a:rPr lang="en-CA" dirty="0"/>
                <a:t>Debrief </a:t>
              </a:r>
              <a:endParaRPr lang="en-CA" dirty="0">
                <a:solidFill>
                  <a:schemeClr val="accent3">
                    <a:lumMod val="75000"/>
                  </a:schemeClr>
                </a:solidFill>
              </a:endParaRPr>
            </a:p>
          </p:txBody>
        </p:sp>
      </p:grpSp>
      <p:sp>
        <p:nvSpPr>
          <p:cNvPr id="4" name="Right Brace 3"/>
          <p:cNvSpPr/>
          <p:nvPr/>
        </p:nvSpPr>
        <p:spPr>
          <a:xfrm>
            <a:off x="5346322" y="2208117"/>
            <a:ext cx="755251" cy="23518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Content Placeholder 2"/>
          <p:cNvSpPr txBox="1">
            <a:spLocks/>
          </p:cNvSpPr>
          <p:nvPr/>
        </p:nvSpPr>
        <p:spPr>
          <a:xfrm>
            <a:off x="662460" y="4856202"/>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Any outstanding issues?</a:t>
            </a:r>
          </a:p>
        </p:txBody>
      </p:sp>
    </p:spTree>
    <p:extLst>
      <p:ext uri="{BB962C8B-B14F-4D97-AF65-F5344CB8AC3E}">
        <p14:creationId xmlns:p14="http://schemas.microsoft.com/office/powerpoint/2010/main" val="164498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Agenda – </a:t>
            </a:r>
            <a:r>
              <a:rPr lang="en-US" dirty="0"/>
              <a:t>Week 2: </a:t>
            </a:r>
            <a:r>
              <a:rPr lang="en-CA" dirty="0"/>
              <a:t>The brain</a:t>
            </a:r>
            <a:r>
              <a:rPr lang="en-US" dirty="0"/>
              <a:t> (</a:t>
            </a:r>
            <a:r>
              <a:rPr lang="en-CA" dirty="0"/>
              <a:t>focus, clarity</a:t>
            </a:r>
            <a:r>
              <a:rPr lang="en-US" dirty="0"/>
              <a:t>)</a:t>
            </a:r>
          </a:p>
        </p:txBody>
      </p:sp>
      <p:sp>
        <p:nvSpPr>
          <p:cNvPr id="3" name="Content Placeholder 2"/>
          <p:cNvSpPr>
            <a:spLocks noGrp="1"/>
          </p:cNvSpPr>
          <p:nvPr>
            <p:ph idx="1"/>
          </p:nvPr>
        </p:nvSpPr>
        <p:spPr>
          <a:xfrm>
            <a:off x="457200" y="1794392"/>
            <a:ext cx="8229600" cy="4525963"/>
          </a:xfrm>
        </p:spPr>
        <p:txBody>
          <a:bodyPr>
            <a:normAutofit/>
          </a:bodyPr>
          <a:lstStyle/>
          <a:p>
            <a:pPr lvl="0"/>
            <a:r>
              <a:rPr lang="en-US" sz="2800" dirty="0">
                <a:solidFill>
                  <a:schemeClr val="bg1">
                    <a:lumMod val="50000"/>
                  </a:schemeClr>
                </a:solidFill>
              </a:rPr>
              <a:t>Breathing exercise – 2 minutes</a:t>
            </a:r>
          </a:p>
          <a:p>
            <a:pPr lvl="0"/>
            <a:r>
              <a:rPr lang="en-US" sz="2800" dirty="0">
                <a:solidFill>
                  <a:schemeClr val="bg1">
                    <a:lumMod val="50000"/>
                  </a:schemeClr>
                </a:solidFill>
              </a:rPr>
              <a:t>Debrief from last week</a:t>
            </a:r>
          </a:p>
          <a:p>
            <a:pPr lvl="0"/>
            <a:r>
              <a:rPr lang="en-US" sz="2800" dirty="0"/>
              <a:t>Mindfulness, The Brain &amp; Neuroplasticity</a:t>
            </a:r>
            <a:endParaRPr lang="en-CA" sz="2800" dirty="0"/>
          </a:p>
          <a:p>
            <a:pPr lvl="0"/>
            <a:r>
              <a:rPr lang="fr-CA" sz="2800" dirty="0"/>
              <a:t>Mindful Change Leadership &amp; </a:t>
            </a:r>
            <a:r>
              <a:rPr lang="en-US" sz="2800" dirty="0"/>
              <a:t>The Key Leadership Competencies</a:t>
            </a:r>
          </a:p>
          <a:p>
            <a:r>
              <a:rPr lang="en-US" sz="2800" dirty="0"/>
              <a:t>Practice: Mindful Breathing</a:t>
            </a:r>
          </a:p>
          <a:p>
            <a:r>
              <a:rPr lang="en-US" sz="2800" dirty="0"/>
              <a:t>Breakout Rooms Debrief</a:t>
            </a:r>
            <a:endParaRPr lang="en-CA"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755576" y="6314384"/>
            <a:ext cx="6984776" cy="523220"/>
          </a:xfrm>
          <a:prstGeom prst="rect">
            <a:avLst/>
          </a:prstGeom>
        </p:spPr>
        <p:txBody>
          <a:bodyPr wrap="square">
            <a:spAutoFit/>
          </a:bodyPr>
          <a:lstStyle/>
          <a:p>
            <a:r>
              <a:rPr lang="en-US" sz="1400" dirty="0">
                <a:hlinkClick r:id="rId3"/>
              </a:rPr>
              <a:t>https://www.amazon.ca/What-Happened-You-Understanding-Resilience/dp/1250223180/</a:t>
            </a:r>
            <a:endParaRPr lang="en-US" sz="1400" dirty="0"/>
          </a:p>
          <a:p>
            <a:r>
              <a:rPr lang="en-US" sz="1400" dirty="0">
                <a:hlinkClick r:id="rId4"/>
              </a:rPr>
              <a:t>https://www.youtube.com/watch?v=JlS8ApNBtuU&amp;t=7s</a:t>
            </a:r>
            <a:r>
              <a:rPr lang="en-US" sz="1400" dirty="0"/>
              <a:t> </a:t>
            </a:r>
          </a:p>
        </p:txBody>
      </p:sp>
      <p:pic>
        <p:nvPicPr>
          <p:cNvPr id="4" name="Picture 3">
            <a:extLst>
              <a:ext uri="{FF2B5EF4-FFF2-40B4-BE49-F238E27FC236}">
                <a16:creationId xmlns:a16="http://schemas.microsoft.com/office/drawing/2014/main" id="{73F67250-5CFC-C0D7-B8AB-44269ECF8A60}"/>
              </a:ext>
            </a:extLst>
          </p:cNvPr>
          <p:cNvPicPr>
            <a:picLocks noChangeAspect="1"/>
          </p:cNvPicPr>
          <p:nvPr/>
        </p:nvPicPr>
        <p:blipFill>
          <a:blip r:embed="rId5"/>
          <a:stretch>
            <a:fillRect/>
          </a:stretch>
        </p:blipFill>
        <p:spPr>
          <a:xfrm>
            <a:off x="3324348" y="436267"/>
            <a:ext cx="6311566" cy="5441005"/>
          </a:xfrm>
          <a:prstGeom prst="rect">
            <a:avLst/>
          </a:prstGeom>
        </p:spPr>
      </p:pic>
      <p:sp>
        <p:nvSpPr>
          <p:cNvPr id="8" name="Content Placeholder 7">
            <a:extLst>
              <a:ext uri="{FF2B5EF4-FFF2-40B4-BE49-F238E27FC236}">
                <a16:creationId xmlns:a16="http://schemas.microsoft.com/office/drawing/2014/main" id="{FA8AA18B-642D-8280-808F-C13CD2B78F88}"/>
              </a:ext>
            </a:extLst>
          </p:cNvPr>
          <p:cNvSpPr>
            <a:spLocks noGrp="1"/>
          </p:cNvSpPr>
          <p:nvPr>
            <p:ph idx="1"/>
          </p:nvPr>
        </p:nvSpPr>
        <p:spPr>
          <a:xfrm>
            <a:off x="457200" y="1600200"/>
            <a:ext cx="2242592" cy="3810001"/>
          </a:xfrm>
        </p:spPr>
        <p:txBody>
          <a:bodyPr/>
          <a:lstStyle/>
          <a:p>
            <a:pPr marL="0" indent="0">
              <a:buNone/>
            </a:pPr>
            <a:r>
              <a:rPr lang="en-US" sz="3200" dirty="0"/>
              <a:t>“What Happened to You?...”</a:t>
            </a:r>
            <a:endParaRPr lang="en-US" dirty="0"/>
          </a:p>
        </p:txBody>
      </p:sp>
      <p:sp>
        <p:nvSpPr>
          <p:cNvPr id="10" name="Title 9">
            <a:extLst>
              <a:ext uri="{FF2B5EF4-FFF2-40B4-BE49-F238E27FC236}">
                <a16:creationId xmlns:a16="http://schemas.microsoft.com/office/drawing/2014/main" id="{254E1D13-3D67-64B3-76C0-FB6BEB88FAC0}"/>
              </a:ext>
            </a:extLst>
          </p:cNvPr>
          <p:cNvSpPr>
            <a:spLocks noGrp="1"/>
          </p:cNvSpPr>
          <p:nvPr>
            <p:ph type="title"/>
          </p:nvPr>
        </p:nvSpPr>
        <p:spPr/>
        <p:txBody>
          <a:bodyPr/>
          <a:lstStyle/>
          <a:p>
            <a:r>
              <a:rPr lang="fr-CA" dirty="0"/>
              <a:t>*The Brain</a:t>
            </a:r>
            <a:endParaRPr lang="en-US" dirty="0"/>
          </a:p>
        </p:txBody>
      </p:sp>
      <p:sp>
        <p:nvSpPr>
          <p:cNvPr id="11" name="TextBox 10">
            <a:extLst>
              <a:ext uri="{FF2B5EF4-FFF2-40B4-BE49-F238E27FC236}">
                <a16:creationId xmlns:a16="http://schemas.microsoft.com/office/drawing/2014/main" id="{CFA0D02A-5DAC-4D48-6252-205ED8FBA73B}"/>
              </a:ext>
            </a:extLst>
          </p:cNvPr>
          <p:cNvSpPr txBox="1"/>
          <p:nvPr/>
        </p:nvSpPr>
        <p:spPr>
          <a:xfrm>
            <a:off x="437697" y="3278322"/>
            <a:ext cx="4854383" cy="2862322"/>
          </a:xfrm>
          <a:prstGeom prst="rect">
            <a:avLst/>
          </a:prstGeom>
          <a:noFill/>
        </p:spPr>
        <p:txBody>
          <a:bodyPr wrap="square" rtlCol="0">
            <a:spAutoFit/>
          </a:bodyPr>
          <a:lstStyle/>
          <a:p>
            <a:r>
              <a:rPr lang="en-CA" dirty="0"/>
              <a:t>Hierarchical organization of the human </a:t>
            </a:r>
            <a:br>
              <a:rPr lang="en-CA" dirty="0"/>
            </a:br>
            <a:r>
              <a:rPr lang="en-CA" dirty="0"/>
              <a:t>brain – The brain can be divided into four interconnected areas: brainstem, diencephalon (reptilian, limbic, and neocortex. The structural and functional complexity increases from the lower, simpler areas of the brainstem up to the cortex. The cortex mediates the most uniquely “human” functions such as speech and language, abstract cognition, and the capacity to reflect on the past and envision the future</a:t>
            </a:r>
          </a:p>
        </p:txBody>
      </p:sp>
    </p:spTree>
    <p:extLst>
      <p:ext uri="{BB962C8B-B14F-4D97-AF65-F5344CB8AC3E}">
        <p14:creationId xmlns:p14="http://schemas.microsoft.com/office/powerpoint/2010/main" val="1074061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Stress Response</a:t>
            </a:r>
          </a:p>
        </p:txBody>
      </p:sp>
      <p:sp>
        <p:nvSpPr>
          <p:cNvPr id="15" name="TextBox 14">
            <a:extLst>
              <a:ext uri="{FF2B5EF4-FFF2-40B4-BE49-F238E27FC236}">
                <a16:creationId xmlns:a16="http://schemas.microsoft.com/office/drawing/2014/main" id="{AA6C03A6-20A0-3D88-F35B-717AB5994721}"/>
              </a:ext>
            </a:extLst>
          </p:cNvPr>
          <p:cNvSpPr txBox="1"/>
          <p:nvPr/>
        </p:nvSpPr>
        <p:spPr>
          <a:xfrm>
            <a:off x="251520" y="2132856"/>
            <a:ext cx="2088232" cy="2308324"/>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a:latin typeface="Arial" panose="020B0604020202020204" pitchFamily="34" charset="0"/>
                <a:cs typeface="Arial" panose="020B0604020202020204" pitchFamily="34" charset="0"/>
              </a:rPr>
              <a:t>In times of stress, the brain reduces resources that are normally allocated to systems that are not needed during an emergency.</a:t>
            </a:r>
            <a:endParaRPr lang="fr-CA" dirty="0">
              <a:latin typeface="Arial" panose="020B0604020202020204" pitchFamily="34" charset="0"/>
              <a:cs typeface="Arial" panose="020B0604020202020204" pitchFamily="34" charset="0"/>
            </a:endParaRPr>
          </a:p>
        </p:txBody>
      </p:sp>
      <p:pic>
        <p:nvPicPr>
          <p:cNvPr id="3074" name="Picture 2" descr="Diagram showing the pathway between the brain, the pituitary gland and the adrenal gland that is responsible for controlling stress-related reactions in the body">
            <a:extLst>
              <a:ext uri="{FF2B5EF4-FFF2-40B4-BE49-F238E27FC236}">
                <a16:creationId xmlns:a16="http://schemas.microsoft.com/office/drawing/2014/main" id="{FF3447BE-86CA-3AA2-7385-A6BF48DBF5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725" b="7408"/>
          <a:stretch/>
        </p:blipFill>
        <p:spPr bwMode="auto">
          <a:xfrm>
            <a:off x="2915816" y="1209099"/>
            <a:ext cx="6087573" cy="566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31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4F5A4-1BD3-308C-0B37-8BB9F79994FF}"/>
              </a:ext>
            </a:extLst>
          </p:cNvPr>
          <p:cNvSpPr>
            <a:spLocks noGrp="1"/>
          </p:cNvSpPr>
          <p:nvPr>
            <p:ph type="title"/>
          </p:nvPr>
        </p:nvSpPr>
        <p:spPr/>
        <p:txBody>
          <a:bodyPr/>
          <a:lstStyle/>
          <a:p>
            <a:r>
              <a:rPr lang="en-US" dirty="0"/>
              <a:t>Neuroplasticity</a:t>
            </a:r>
          </a:p>
        </p:txBody>
      </p:sp>
      <p:grpSp>
        <p:nvGrpSpPr>
          <p:cNvPr id="5" name="Group 4">
            <a:extLst>
              <a:ext uri="{FF2B5EF4-FFF2-40B4-BE49-F238E27FC236}">
                <a16:creationId xmlns:a16="http://schemas.microsoft.com/office/drawing/2014/main" id="{9294E67D-EA9E-B1C0-2791-B101F8BEBBFD}"/>
              </a:ext>
            </a:extLst>
          </p:cNvPr>
          <p:cNvGrpSpPr/>
          <p:nvPr/>
        </p:nvGrpSpPr>
        <p:grpSpPr>
          <a:xfrm>
            <a:off x="7931292" y="376407"/>
            <a:ext cx="766887" cy="496444"/>
            <a:chOff x="7056197" y="474531"/>
            <a:chExt cx="1838325" cy="1276350"/>
          </a:xfrm>
        </p:grpSpPr>
        <p:pic>
          <p:nvPicPr>
            <p:cNvPr id="6" name="Picture 5">
              <a:extLst>
                <a:ext uri="{FF2B5EF4-FFF2-40B4-BE49-F238E27FC236}">
                  <a16:creationId xmlns:a16="http://schemas.microsoft.com/office/drawing/2014/main" id="{20F4574F-C326-3388-77F4-0F40FCDF0398}"/>
                </a:ext>
              </a:extLst>
            </p:cNvPr>
            <p:cNvPicPr>
              <a:picLocks noChangeAspect="1"/>
            </p:cNvPicPr>
            <p:nvPr/>
          </p:nvPicPr>
          <p:blipFill>
            <a:blip r:embed="rId3">
              <a:duotone>
                <a:schemeClr val="accent4">
                  <a:shade val="45000"/>
                  <a:satMod val="135000"/>
                </a:schemeClr>
                <a:prstClr val="white"/>
              </a:duotone>
            </a:blip>
            <a:stretch>
              <a:fillRect/>
            </a:stretch>
          </p:blipFill>
          <p:spPr>
            <a:xfrm>
              <a:off x="7056197" y="474531"/>
              <a:ext cx="1838325" cy="1276350"/>
            </a:xfrm>
            <a:prstGeom prst="rect">
              <a:avLst/>
            </a:prstGeom>
          </p:spPr>
        </p:pic>
        <p:pic>
          <p:nvPicPr>
            <p:cNvPr id="7" name="Picture 6">
              <a:extLst>
                <a:ext uri="{FF2B5EF4-FFF2-40B4-BE49-F238E27FC236}">
                  <a16:creationId xmlns:a16="http://schemas.microsoft.com/office/drawing/2014/main" id="{E7233D50-4B84-E9E5-B550-41D31EBCE96F}"/>
                </a:ext>
              </a:extLst>
            </p:cNvPr>
            <p:cNvPicPr>
              <a:picLocks noChangeAspect="1"/>
            </p:cNvPicPr>
            <p:nvPr/>
          </p:nvPicPr>
          <p:blipFill>
            <a:blip r:embed="rId4"/>
            <a:stretch>
              <a:fillRect/>
            </a:stretch>
          </p:blipFill>
          <p:spPr>
            <a:xfrm>
              <a:off x="7215374" y="576734"/>
              <a:ext cx="1114425" cy="1028700"/>
            </a:xfrm>
            <a:prstGeom prst="ellipse">
              <a:avLst/>
            </a:prstGeom>
            <a:ln>
              <a:noFill/>
            </a:ln>
            <a:effectLst>
              <a:softEdge rad="112500"/>
            </a:effectLst>
          </p:spPr>
        </p:pic>
      </p:grpSp>
      <p:pic>
        <p:nvPicPr>
          <p:cNvPr id="10" name="Picture 2" descr="How Meditation Increases Neuroplasticity in the Brain?">
            <a:extLst>
              <a:ext uri="{FF2B5EF4-FFF2-40B4-BE49-F238E27FC236}">
                <a16:creationId xmlns:a16="http://schemas.microsoft.com/office/drawing/2014/main" id="{552B8B03-E8E4-68EE-A0A3-081EAF5FDA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151" y="1519407"/>
            <a:ext cx="7591598"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387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4ED761-88FA-952B-9D54-F05729662A1A}"/>
              </a:ext>
            </a:extLst>
          </p:cNvPr>
          <p:cNvSpPr/>
          <p:nvPr/>
        </p:nvSpPr>
        <p:spPr>
          <a:xfrm>
            <a:off x="677314" y="6149723"/>
            <a:ext cx="7727004" cy="584775"/>
          </a:xfrm>
          <a:prstGeom prst="rect">
            <a:avLst/>
          </a:prstGeom>
        </p:spPr>
        <p:txBody>
          <a:bodyPr wrap="square">
            <a:spAutoFit/>
          </a:bodyPr>
          <a:lstStyle/>
          <a:p>
            <a:r>
              <a:rPr lang="en-CA" sz="1600" dirty="0">
                <a:effectLst/>
                <a:latin typeface="Times New Roman" panose="02020603050405020304" pitchFamily="18" charset="0"/>
                <a:ea typeface="Calibri" panose="020F0502020204030204" pitchFamily="34" charset="0"/>
              </a:rPr>
              <a:t>Watch this video at home (15 </a:t>
            </a:r>
            <a:r>
              <a:rPr lang="en-CA" sz="1600" dirty="0" err="1">
                <a:effectLst/>
                <a:latin typeface="Times New Roman" panose="02020603050405020304" pitchFamily="18" charset="0"/>
                <a:ea typeface="Calibri" panose="020F0502020204030204" pitchFamily="34" charset="0"/>
              </a:rPr>
              <a:t>mins</a:t>
            </a:r>
            <a:r>
              <a:rPr lang="en-CA" sz="1600" dirty="0">
                <a:effectLst/>
                <a:latin typeface="Times New Roman" panose="02020603050405020304" pitchFamily="18" charset="0"/>
                <a:ea typeface="Calibri" panose="020F0502020204030204" pitchFamily="34" charset="0"/>
              </a:rPr>
              <a:t>):  </a:t>
            </a:r>
            <a:r>
              <a:rPr lang="en-CA" sz="1200" u="sng" dirty="0">
                <a:solidFill>
                  <a:srgbClr val="0000FF"/>
                </a:solidFill>
                <a:latin typeface="Times New Roman" panose="02020603050405020304" pitchFamily="18" charset="0"/>
                <a:ea typeface="Calibri" panose="020F0502020204030204" pitchFamily="34" charset="0"/>
                <a:hlinkClick r:id="rId3"/>
              </a:rPr>
              <a:t>https://www.youtube.com/watch?v=Awd0kgxcZws</a:t>
            </a:r>
            <a:endParaRPr lang="en-CA" sz="1200" u="sng" dirty="0">
              <a:solidFill>
                <a:srgbClr val="0000FF"/>
              </a:solidFill>
              <a:latin typeface="Times New Roman" panose="02020603050405020304" pitchFamily="18" charset="0"/>
              <a:ea typeface="Calibri" panose="020F0502020204030204" pitchFamily="34" charset="0"/>
            </a:endParaRPr>
          </a:p>
          <a:p>
            <a:r>
              <a:rPr lang="en-CA" sz="1600" dirty="0">
                <a:latin typeface="Times New Roman" panose="02020603050405020304" pitchFamily="18" charset="0"/>
                <a:ea typeface="Calibri" panose="020F0502020204030204" pitchFamily="34" charset="0"/>
              </a:rPr>
              <a:t>or this video (2 </a:t>
            </a:r>
            <a:r>
              <a:rPr lang="en-CA" sz="1600" dirty="0" err="1">
                <a:latin typeface="Times New Roman" panose="02020603050405020304" pitchFamily="18" charset="0"/>
                <a:ea typeface="Calibri" panose="020F0502020204030204" pitchFamily="34" charset="0"/>
              </a:rPr>
              <a:t>mins</a:t>
            </a:r>
            <a:r>
              <a:rPr lang="en-CA" sz="1600" dirty="0">
                <a:latin typeface="Times New Roman" panose="02020603050405020304" pitchFamily="18" charset="0"/>
                <a:ea typeface="Calibri" panose="020F0502020204030204" pitchFamily="34" charset="0"/>
              </a:rPr>
              <a:t>) : </a:t>
            </a:r>
            <a:r>
              <a:rPr lang="en-CA" sz="1200" dirty="0">
                <a:latin typeface="Times New Roman" panose="02020603050405020304" pitchFamily="18" charset="0"/>
                <a:ea typeface="Calibri" panose="020F0502020204030204" pitchFamily="34" charset="0"/>
                <a:hlinkClick r:id="rId4"/>
              </a:rPr>
              <a:t>https://www.youtube.com/watch?v=ELpfYCZa87g</a:t>
            </a:r>
            <a:r>
              <a:rPr lang="en-CA" sz="1200" dirty="0">
                <a:latin typeface="Times New Roman" panose="02020603050405020304" pitchFamily="18" charset="0"/>
                <a:ea typeface="Calibri" panose="020F0502020204030204" pitchFamily="34" charset="0"/>
              </a:rPr>
              <a:t> </a:t>
            </a:r>
          </a:p>
        </p:txBody>
      </p:sp>
      <p:grpSp>
        <p:nvGrpSpPr>
          <p:cNvPr id="5" name="Group 4">
            <a:extLst>
              <a:ext uri="{FF2B5EF4-FFF2-40B4-BE49-F238E27FC236}">
                <a16:creationId xmlns:a16="http://schemas.microsoft.com/office/drawing/2014/main" id="{0856B5A6-3676-E246-98E0-BF53B4A9E7E8}"/>
              </a:ext>
            </a:extLst>
          </p:cNvPr>
          <p:cNvGrpSpPr/>
          <p:nvPr/>
        </p:nvGrpSpPr>
        <p:grpSpPr>
          <a:xfrm>
            <a:off x="7931292" y="376407"/>
            <a:ext cx="766887" cy="496444"/>
            <a:chOff x="7056197" y="474531"/>
            <a:chExt cx="1838325" cy="1276350"/>
          </a:xfrm>
        </p:grpSpPr>
        <p:pic>
          <p:nvPicPr>
            <p:cNvPr id="6" name="Picture 5">
              <a:extLst>
                <a:ext uri="{FF2B5EF4-FFF2-40B4-BE49-F238E27FC236}">
                  <a16:creationId xmlns:a16="http://schemas.microsoft.com/office/drawing/2014/main" id="{DB38FCE6-9F1D-22A7-3CCB-47A96BFBC328}"/>
                </a:ext>
              </a:extLst>
            </p:cNvPr>
            <p:cNvPicPr>
              <a:picLocks noChangeAspect="1"/>
            </p:cNvPicPr>
            <p:nvPr/>
          </p:nvPicPr>
          <p:blipFill>
            <a:blip r:embed="rId5">
              <a:duotone>
                <a:schemeClr val="accent4">
                  <a:shade val="45000"/>
                  <a:satMod val="135000"/>
                </a:schemeClr>
                <a:prstClr val="white"/>
              </a:duotone>
            </a:blip>
            <a:stretch>
              <a:fillRect/>
            </a:stretch>
          </p:blipFill>
          <p:spPr>
            <a:xfrm>
              <a:off x="7056197" y="474531"/>
              <a:ext cx="1838325" cy="1276350"/>
            </a:xfrm>
            <a:prstGeom prst="rect">
              <a:avLst/>
            </a:prstGeom>
          </p:spPr>
        </p:pic>
        <p:pic>
          <p:nvPicPr>
            <p:cNvPr id="7" name="Picture 6">
              <a:extLst>
                <a:ext uri="{FF2B5EF4-FFF2-40B4-BE49-F238E27FC236}">
                  <a16:creationId xmlns:a16="http://schemas.microsoft.com/office/drawing/2014/main" id="{6AFA6216-9F4F-8D43-F78C-0C609CEC21CD}"/>
                </a:ext>
              </a:extLst>
            </p:cNvPr>
            <p:cNvPicPr>
              <a:picLocks noChangeAspect="1"/>
            </p:cNvPicPr>
            <p:nvPr/>
          </p:nvPicPr>
          <p:blipFill>
            <a:blip r:embed="rId6"/>
            <a:stretch>
              <a:fillRect/>
            </a:stretch>
          </p:blipFill>
          <p:spPr>
            <a:xfrm>
              <a:off x="7215374" y="576734"/>
              <a:ext cx="1114425" cy="1028700"/>
            </a:xfrm>
            <a:prstGeom prst="ellipse">
              <a:avLst/>
            </a:prstGeom>
            <a:ln>
              <a:noFill/>
            </a:ln>
            <a:effectLst>
              <a:softEdge rad="112500"/>
            </a:effectLst>
          </p:spPr>
        </p:pic>
      </p:grpSp>
      <p:pic>
        <p:nvPicPr>
          <p:cNvPr id="1030" name="Picture 6" descr="10 Human outlines ideas | body template, fashion templates, person outline">
            <a:extLst>
              <a:ext uri="{FF2B5EF4-FFF2-40B4-BE49-F238E27FC236}">
                <a16:creationId xmlns:a16="http://schemas.microsoft.com/office/drawing/2014/main" id="{9FA7DF81-B505-9CC3-0E92-04521094E45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6222" b="6835"/>
          <a:stretch/>
        </p:blipFill>
        <p:spPr bwMode="auto">
          <a:xfrm flipH="1">
            <a:off x="2123728" y="1400486"/>
            <a:ext cx="4085737" cy="45939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rain Black And White Clipart | Free download on ClipArtMag">
            <a:extLst>
              <a:ext uri="{FF2B5EF4-FFF2-40B4-BE49-F238E27FC236}">
                <a16:creationId xmlns:a16="http://schemas.microsoft.com/office/drawing/2014/main" id="{41CC91F6-22E7-8178-F128-2189838E7140}"/>
              </a:ext>
            </a:extLst>
          </p:cNvPr>
          <p:cNvPicPr>
            <a:picLocks noChangeAspect="1" noChangeArrowheads="1"/>
          </p:cNvPicPr>
          <p:nvPr/>
        </p:nvPicPr>
        <p:blipFill>
          <a:blip r:embed="rId8">
            <a:alphaModFix amt="55000"/>
            <a:extLst>
              <a:ext uri="{28A0092B-C50C-407E-A947-70E740481C1C}">
                <a14:useLocalDpi xmlns:a14="http://schemas.microsoft.com/office/drawing/2010/main" val="0"/>
              </a:ext>
            </a:extLst>
          </a:blip>
          <a:srcRect/>
          <a:stretch>
            <a:fillRect/>
          </a:stretch>
        </p:blipFill>
        <p:spPr bwMode="auto">
          <a:xfrm>
            <a:off x="2834818" y="1572934"/>
            <a:ext cx="2852936" cy="285293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2BF2BE3-DDB7-2080-4373-20A2C39006F8}"/>
              </a:ext>
            </a:extLst>
          </p:cNvPr>
          <p:cNvSpPr txBox="1"/>
          <p:nvPr/>
        </p:nvSpPr>
        <p:spPr>
          <a:xfrm>
            <a:off x="6209465" y="1572934"/>
            <a:ext cx="2403648" cy="1200329"/>
          </a:xfrm>
          <a:prstGeom prst="rect">
            <a:avLst/>
          </a:prstGeom>
          <a:noFill/>
        </p:spPr>
        <p:txBody>
          <a:bodyPr wrap="square" rtlCol="0">
            <a:spAutoFit/>
          </a:bodyPr>
          <a:lstStyle/>
          <a:p>
            <a:r>
              <a:rPr lang="en-US" b="1" dirty="0"/>
              <a:t>Higher functions: </a:t>
            </a:r>
          </a:p>
          <a:p>
            <a:pPr marL="285750" indent="-285750">
              <a:buFont typeface="Arial" panose="020B0604020202020204" pitchFamily="34" charset="0"/>
              <a:buChar char="•"/>
            </a:pPr>
            <a:r>
              <a:rPr lang="en-US" dirty="0"/>
              <a:t>Reason</a:t>
            </a:r>
          </a:p>
          <a:p>
            <a:pPr marL="285750" indent="-285750">
              <a:buFont typeface="Arial" panose="020B0604020202020204" pitchFamily="34" charset="0"/>
              <a:buChar char="•"/>
            </a:pPr>
            <a:r>
              <a:rPr lang="en-US" dirty="0"/>
              <a:t>Language </a:t>
            </a:r>
          </a:p>
          <a:p>
            <a:pPr marL="285750" indent="-285750">
              <a:buFont typeface="Arial" panose="020B0604020202020204" pitchFamily="34" charset="0"/>
              <a:buChar char="•"/>
            </a:pPr>
            <a:r>
              <a:rPr lang="en-US" dirty="0"/>
              <a:t>Decision making</a:t>
            </a:r>
          </a:p>
        </p:txBody>
      </p:sp>
      <p:sp>
        <p:nvSpPr>
          <p:cNvPr id="11" name="Oval 10">
            <a:extLst>
              <a:ext uri="{FF2B5EF4-FFF2-40B4-BE49-F238E27FC236}">
                <a16:creationId xmlns:a16="http://schemas.microsoft.com/office/drawing/2014/main" id="{27A642FB-B461-9745-6FCC-E06C4BDE4485}"/>
              </a:ext>
            </a:extLst>
          </p:cNvPr>
          <p:cNvSpPr/>
          <p:nvPr/>
        </p:nvSpPr>
        <p:spPr>
          <a:xfrm>
            <a:off x="4166596" y="3212976"/>
            <a:ext cx="189380" cy="216024"/>
          </a:xfrm>
          <a:prstGeom prst="ellipse">
            <a:avLst/>
          </a:prstGeom>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7E1674B-842D-E3D8-9398-885634736C57}"/>
              </a:ext>
            </a:extLst>
          </p:cNvPr>
          <p:cNvSpPr/>
          <p:nvPr/>
        </p:nvSpPr>
        <p:spPr>
          <a:xfrm>
            <a:off x="4098780" y="2999402"/>
            <a:ext cx="442036" cy="461410"/>
          </a:xfrm>
          <a:prstGeom prst="ellipse">
            <a:avLst/>
          </a:prstGeom>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0D8F257-F93B-D481-80E8-06D518EC581D}"/>
              </a:ext>
            </a:extLst>
          </p:cNvPr>
          <p:cNvSpPr txBox="1"/>
          <p:nvPr/>
        </p:nvSpPr>
        <p:spPr>
          <a:xfrm>
            <a:off x="220844" y="4085451"/>
            <a:ext cx="2092263" cy="923330"/>
          </a:xfrm>
          <a:prstGeom prst="rect">
            <a:avLst/>
          </a:prstGeom>
          <a:noFill/>
        </p:spPr>
        <p:txBody>
          <a:bodyPr wrap="square">
            <a:spAutoFit/>
          </a:bodyPr>
          <a:lstStyle/>
          <a:p>
            <a:r>
              <a:rPr lang="en-CA" dirty="0">
                <a:sym typeface="Wingdings" panose="05000000000000000000" pitchFamily="2" charset="2"/>
              </a:rPr>
              <a:t>day to day over stimulus –</a:t>
            </a:r>
            <a:r>
              <a:rPr lang="en-US" dirty="0">
                <a:sym typeface="Wingdings" panose="05000000000000000000" pitchFamily="2" charset="2"/>
              </a:rPr>
              <a:t>&gt; growth of amygdala</a:t>
            </a:r>
            <a:endParaRPr lang="en-CA" dirty="0"/>
          </a:p>
        </p:txBody>
      </p:sp>
      <p:sp>
        <p:nvSpPr>
          <p:cNvPr id="2" name="Title 1">
            <a:extLst>
              <a:ext uri="{FF2B5EF4-FFF2-40B4-BE49-F238E27FC236}">
                <a16:creationId xmlns:a16="http://schemas.microsoft.com/office/drawing/2014/main" id="{567ACFB8-3362-55DD-92C4-DD790CCC9474}"/>
              </a:ext>
            </a:extLst>
          </p:cNvPr>
          <p:cNvSpPr>
            <a:spLocks noGrp="1"/>
          </p:cNvSpPr>
          <p:nvPr>
            <p:ph type="title"/>
          </p:nvPr>
        </p:nvSpPr>
        <p:spPr/>
        <p:txBody>
          <a:bodyPr/>
          <a:lstStyle/>
          <a:p>
            <a:r>
              <a:rPr lang="en-US" dirty="0"/>
              <a:t>Mindfulness and the Brain</a:t>
            </a:r>
          </a:p>
        </p:txBody>
      </p:sp>
      <p:pic>
        <p:nvPicPr>
          <p:cNvPr id="20" name="Picture 19">
            <a:extLst>
              <a:ext uri="{FF2B5EF4-FFF2-40B4-BE49-F238E27FC236}">
                <a16:creationId xmlns:a16="http://schemas.microsoft.com/office/drawing/2014/main" id="{BA3CBD3C-B3A4-DF8F-4BB0-2AB7F5452AFD}"/>
              </a:ext>
            </a:extLst>
          </p:cNvPr>
          <p:cNvPicPr>
            <a:picLocks noChangeAspect="1"/>
          </p:cNvPicPr>
          <p:nvPr/>
        </p:nvPicPr>
        <p:blipFill>
          <a:blip r:embed="rId9"/>
          <a:stretch>
            <a:fillRect/>
          </a:stretch>
        </p:blipFill>
        <p:spPr>
          <a:xfrm>
            <a:off x="2296597" y="1316059"/>
            <a:ext cx="3973323" cy="4779947"/>
          </a:xfrm>
          <a:prstGeom prst="rect">
            <a:avLst/>
          </a:prstGeom>
        </p:spPr>
      </p:pic>
      <p:sp>
        <p:nvSpPr>
          <p:cNvPr id="21" name="TextBox 20">
            <a:extLst>
              <a:ext uri="{FF2B5EF4-FFF2-40B4-BE49-F238E27FC236}">
                <a16:creationId xmlns:a16="http://schemas.microsoft.com/office/drawing/2014/main" id="{C9B442AE-231B-D9EF-C0AB-5A00ED72D2D1}"/>
              </a:ext>
            </a:extLst>
          </p:cNvPr>
          <p:cNvSpPr txBox="1"/>
          <p:nvPr/>
        </p:nvSpPr>
        <p:spPr>
          <a:xfrm>
            <a:off x="899592" y="2499640"/>
            <a:ext cx="1717139" cy="1200329"/>
          </a:xfrm>
          <a:prstGeom prst="rect">
            <a:avLst/>
          </a:prstGeom>
          <a:noFill/>
        </p:spPr>
        <p:txBody>
          <a:bodyPr wrap="square" rtlCol="0">
            <a:spAutoFit/>
          </a:bodyPr>
          <a:lstStyle/>
          <a:p>
            <a:r>
              <a:rPr lang="en-CA" dirty="0"/>
              <a:t>Work</a:t>
            </a:r>
          </a:p>
          <a:p>
            <a:r>
              <a:rPr lang="en-CA" dirty="0"/>
              <a:t>Family</a:t>
            </a:r>
          </a:p>
          <a:p>
            <a:r>
              <a:rPr lang="en-CA" dirty="0"/>
              <a:t>Social Media</a:t>
            </a:r>
          </a:p>
          <a:p>
            <a:r>
              <a:rPr lang="en-CA" dirty="0"/>
              <a:t>News </a:t>
            </a:r>
          </a:p>
        </p:txBody>
      </p:sp>
    </p:spTree>
    <p:extLst>
      <p:ext uri="{BB962C8B-B14F-4D97-AF65-F5344CB8AC3E}">
        <p14:creationId xmlns:p14="http://schemas.microsoft.com/office/powerpoint/2010/main" val="305650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animBg="1"/>
      <p:bldP spid="17" grpId="0" animBg="1"/>
      <p:bldP spid="16"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461612f4638320d4c902d5a&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9006</TotalTime>
  <Words>4295</Words>
  <Application>Microsoft Office PowerPoint</Application>
  <PresentationFormat>On-screen Show (4:3)</PresentationFormat>
  <Paragraphs>399</Paragraphs>
  <Slides>19</Slides>
  <Notes>19</Notes>
  <HiddenSlides>1</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19</vt:i4>
      </vt:variant>
    </vt:vector>
  </HeadingPairs>
  <TitlesOfParts>
    <vt:vector size="34" baseType="lpstr">
      <vt:lpstr>Arial</vt:lpstr>
      <vt:lpstr>Bradley Hand ITC</vt:lpstr>
      <vt:lpstr>Calibri</vt:lpstr>
      <vt:lpstr>itc-avant-garde-gothic-pro</vt:lpstr>
      <vt:lpstr>Lato</vt:lpstr>
      <vt:lpstr>Libre Franklin</vt:lpstr>
      <vt:lpstr>Merriweather</vt:lpstr>
      <vt:lpstr>Noto Sans</vt:lpstr>
      <vt:lpstr>Roboto</vt:lpstr>
      <vt:lpstr>Roboto</vt:lpstr>
      <vt:lpstr>Times New Roman</vt:lpstr>
      <vt:lpstr>Trebuchet MS</vt:lpstr>
      <vt:lpstr>verb</vt:lpstr>
      <vt:lpstr>Wingdings</vt:lpstr>
      <vt:lpstr>1_Office Theme</vt:lpstr>
      <vt:lpstr>Mindful Change Leadership Development Program</vt:lpstr>
      <vt:lpstr>PowerPoint Presentation</vt:lpstr>
      <vt:lpstr>Mindful Breathing Exercise – Centering</vt:lpstr>
      <vt:lpstr>Debrief from last week </vt:lpstr>
      <vt:lpstr>Agenda – Week 2: The brain (focus, clarity)</vt:lpstr>
      <vt:lpstr>*The Brain</vt:lpstr>
      <vt:lpstr>Stress Response</vt:lpstr>
      <vt:lpstr>Neuroplasticity</vt:lpstr>
      <vt:lpstr>Mindfulness and the Brain</vt:lpstr>
      <vt:lpstr>PowerPoint Presentation</vt:lpstr>
      <vt:lpstr>Why Being Mindful Matters</vt:lpstr>
      <vt:lpstr>How Mindfulness Practice Benefits CEOs</vt:lpstr>
      <vt:lpstr>PowerPoint Presentation</vt:lpstr>
      <vt:lpstr>Which Mindful Change Leadership skills support the Key Leadership Competencies?</vt:lpstr>
      <vt:lpstr>Reviewing the basics (1/2)</vt:lpstr>
      <vt:lpstr>Mindful Breathing Exercise – Breathing (2/2)</vt:lpstr>
      <vt:lpstr>Debrief – Breakout rooms What got your attention?</vt:lpstr>
      <vt:lpstr>Your turn for week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385</cp:revision>
  <cp:lastPrinted>2016-05-02T17:15:08Z</cp:lastPrinted>
  <dcterms:created xsi:type="dcterms:W3CDTF">2015-04-14T20:39:51Z</dcterms:created>
  <dcterms:modified xsi:type="dcterms:W3CDTF">2023-05-16T11:39:59Z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15d617-256d-4284-aedb-1064be1c4b48_Enabled">
    <vt:lpwstr>true</vt:lpwstr>
  </property>
  <property fmtid="{D5CDD505-2E9C-101B-9397-08002B2CF9AE}" pid="3" name="MSIP_Label_3515d617-256d-4284-aedb-1064be1c4b48_SetDate">
    <vt:lpwstr>2023-05-11T11:09:15Z</vt:lpwstr>
  </property>
  <property fmtid="{D5CDD505-2E9C-101B-9397-08002B2CF9AE}" pid="4" name="MSIP_Label_3515d617-256d-4284-aedb-1064be1c4b48_Method">
    <vt:lpwstr>Privileged</vt:lpwstr>
  </property>
  <property fmtid="{D5CDD505-2E9C-101B-9397-08002B2CF9AE}" pid="5" name="MSIP_Label_3515d617-256d-4284-aedb-1064be1c4b48_Name">
    <vt:lpwstr>3515d617-256d-4284-aedb-1064be1c4b48</vt:lpwstr>
  </property>
  <property fmtid="{D5CDD505-2E9C-101B-9397-08002B2CF9AE}" pid="6" name="MSIP_Label_3515d617-256d-4284-aedb-1064be1c4b48_SiteId">
    <vt:lpwstr>6397df10-4595-4047-9c4f-03311282152b</vt:lpwstr>
  </property>
  <property fmtid="{D5CDD505-2E9C-101B-9397-08002B2CF9AE}" pid="7" name="MSIP_Label_3515d617-256d-4284-aedb-1064be1c4b48_ActionId">
    <vt:lpwstr>f3b5e098-090d-485b-b3da-6ee8248e222d</vt:lpwstr>
  </property>
  <property fmtid="{D5CDD505-2E9C-101B-9397-08002B2CF9AE}" pid="8" name="MSIP_Label_3515d617-256d-4284-aedb-1064be1c4b48_ContentBits">
    <vt:lpwstr>0</vt:lpwstr>
  </property>
</Properties>
</file>