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83" r:id="rId2"/>
    <p:sldId id="5071" r:id="rId3"/>
    <p:sldId id="426" r:id="rId4"/>
    <p:sldId id="427" r:id="rId5"/>
    <p:sldId id="5067" r:id="rId6"/>
    <p:sldId id="5060" r:id="rId7"/>
    <p:sldId id="5063" r:id="rId8"/>
    <p:sldId id="5064" r:id="rId9"/>
    <p:sldId id="5065" r:id="rId10"/>
    <p:sldId id="5066" r:id="rId11"/>
    <p:sldId id="5069" r:id="rId12"/>
    <p:sldId id="5061" r:id="rId13"/>
    <p:sldId id="5070" r:id="rId14"/>
    <p:sldId id="5059" r:id="rId15"/>
    <p:sldId id="395" r:id="rId16"/>
    <p:sldId id="5068" r:id="rId17"/>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ratégie de GdC" id="{8275AB77-EB51-4550-A1BF-EE3F51701D61}">
          <p14:sldIdLst>
            <p14:sldId id="383"/>
            <p14:sldId id="5071"/>
            <p14:sldId id="426"/>
            <p14:sldId id="427"/>
            <p14:sldId id="5067"/>
            <p14:sldId id="5060"/>
            <p14:sldId id="5063"/>
            <p14:sldId id="5064"/>
            <p14:sldId id="5065"/>
            <p14:sldId id="5066"/>
            <p14:sldId id="5069"/>
            <p14:sldId id="5061"/>
            <p14:sldId id="5070"/>
            <p14:sldId id="5059"/>
          </p14:sldIdLst>
        </p14:section>
        <p14:section name="Annexes" id="{BFE6B769-581C-4ADF-B4D4-2DD3371C3F3C}">
          <p14:sldIdLst>
            <p14:sldId id="395"/>
            <p14:sldId id="506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cmAuthor id="2" name="Jeremy N Gooden" initials="JNG" lastIdx="1" clrIdx="1"/>
  <p:cmAuthor id="3" name="Microsoft Office User" initials="Office [5]" lastIdx="1" clrIdx="2"/>
  <p:cmAuthor id="4" name="Microsoft Office User" initials="Office [3]" lastIdx="1" clrIdx="3"/>
  <p:cmAuthor id="5" name="Microsoft Office User" initials="Office [4]" lastIdx="1" clrIdx="4"/>
  <p:cmAuthor id="6" name="Microsoft Office User" initials="Office" lastIdx="1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A8CF76"/>
    <a:srgbClr val="DCDD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48" autoAdjust="0"/>
    <p:restoredTop sz="87483" autoAdjust="0"/>
  </p:normalViewPr>
  <p:slideViewPr>
    <p:cSldViewPr snapToGrid="0" snapToObjects="1">
      <p:cViewPr varScale="1">
        <p:scale>
          <a:sx n="99" d="100"/>
          <a:sy n="99" d="100"/>
        </p:scale>
        <p:origin x="1242" y="7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5/9/2023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5/9/2023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t>1</a:t>
            </a:fld>
            <a:endParaRPr lang="en-US" dirty="0"/>
          </a:p>
        </p:txBody>
      </p:sp>
    </p:spTree>
    <p:extLst>
      <p:ext uri="{BB962C8B-B14F-4D97-AF65-F5344CB8AC3E}">
        <p14:creationId xmlns:p14="http://schemas.microsoft.com/office/powerpoint/2010/main" val="316459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98858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1782004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1598939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339604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3670507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16</a:t>
            </a:fld>
            <a:endParaRPr lang="en-US" dirty="0"/>
          </a:p>
        </p:txBody>
      </p:sp>
    </p:spTree>
    <p:extLst>
      <p:ext uri="{BB962C8B-B14F-4D97-AF65-F5344CB8AC3E}">
        <p14:creationId xmlns:p14="http://schemas.microsoft.com/office/powerpoint/2010/main" val="2069698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3029706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a:prstGeom prst="rect">
            <a:avLst/>
          </a:prstGeo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a:prstGeom prst="rect">
            <a:avLst/>
          </a:prstGeo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a:prstGeom prst="rect">
            <a:avLst/>
          </a:prstGeo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80316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9651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4525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28849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16990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
        <p:nvSpPr>
          <p:cNvPr id="2" name="Title 1">
            <a:extLst>
              <a:ext uri="{FF2B5EF4-FFF2-40B4-BE49-F238E27FC236}">
                <a16:creationId xmlns:a16="http://schemas.microsoft.com/office/drawing/2014/main" id="{054C0462-D8A2-14A1-6C44-D9CFB6DDAFAD}"/>
              </a:ext>
            </a:extLst>
          </p:cNvPr>
          <p:cNvSpPr>
            <a:spLocks noGrp="1"/>
          </p:cNvSpPr>
          <p:nvPr>
            <p:ph type="title"/>
          </p:nvPr>
        </p:nvSpPr>
        <p:spPr>
          <a:xfrm>
            <a:off x="233981" y="351234"/>
            <a:ext cx="5595070" cy="471990"/>
          </a:xfrm>
          <a:prstGeom prst="rect">
            <a:avLst/>
          </a:prstGeom>
        </p:spPr>
        <p:txBody>
          <a:bodyPr/>
          <a:lstStyle>
            <a:lvl1pPr>
              <a:defRPr b="0">
                <a:solidFill>
                  <a:schemeClr val="accent5"/>
                </a:solidFill>
                <a:latin typeface="Arial Rounded MT Bold" panose="020F0704030504030204" pitchFamily="34" charset="0"/>
              </a:defRPr>
            </a:lvl1pPr>
          </a:lstStyle>
          <a:p>
            <a:r>
              <a:rPr lang="en-US" dirty="0"/>
              <a:t>Click to edit Master title style</a:t>
            </a:r>
          </a:p>
        </p:txBody>
      </p:sp>
    </p:spTree>
    <p:extLst>
      <p:ext uri="{BB962C8B-B14F-4D97-AF65-F5344CB8AC3E}">
        <p14:creationId xmlns:p14="http://schemas.microsoft.com/office/powerpoint/2010/main" val="176628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035823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6439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43043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53741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834200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5292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340672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00892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36475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5569383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16720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24337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5411270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6404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8862878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6168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0592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14809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76944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1130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031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oleObject" Target="../embeddings/oleObject1.bin"/><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goc_fip_2c_f.png"/>
          <p:cNvPicPr>
            <a:picLocks noChangeAspect="1"/>
          </p:cNvPicPr>
          <p:nvPr userDrawn="1"/>
        </p:nvPicPr>
        <p:blipFill>
          <a:blip r:embed="rId26" cstate="email">
            <a:extLst>
              <a:ext uri="{28A0092B-C50C-407E-A947-70E740481C1C}">
                <a14:useLocalDpi xmlns:a14="http://schemas.microsoft.com/office/drawing/2010/main"/>
              </a:ext>
            </a:extLst>
          </a:blip>
          <a:stretch>
            <a:fillRect/>
          </a:stretch>
        </p:blipFill>
        <p:spPr>
          <a:xfrm>
            <a:off x="615684" y="6396331"/>
            <a:ext cx="2294641" cy="217128"/>
          </a:xfrm>
          <a:prstGeom prst="rect">
            <a:avLst/>
          </a:prstGeom>
        </p:spPr>
      </p:pic>
      <p:graphicFrame>
        <p:nvGraphicFramePr>
          <p:cNvPr id="4" name="Object 3" hidden="1"/>
          <p:cNvGraphicFramePr>
            <a:graphicFrameLocks noChangeAspect="1"/>
          </p:cNvGraphicFramePr>
          <p:nvPr userDrawn="1">
            <p:custDataLst>
              <p:tags r:id="rId25"/>
            </p:custDataLst>
            <p:extLst>
              <p:ext uri="{D42A27DB-BD31-4B8C-83A1-F6EECF244321}">
                <p14:modId xmlns:p14="http://schemas.microsoft.com/office/powerpoint/2010/main" val="12059187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7" imgW="473" imgH="473" progId="TCLayout.ActiveDocument.1">
                  <p:embed/>
                </p:oleObj>
              </mc:Choice>
              <mc:Fallback>
                <p:oleObj name="think-cell Slide" r:id="rId27" imgW="473" imgH="473" progId="TCLayout.ActiveDocument.1">
                  <p:embed/>
                  <p:pic>
                    <p:nvPicPr>
                      <p:cNvPr id="0" name=""/>
                      <p:cNvPicPr/>
                      <p:nvPr/>
                    </p:nvPicPr>
                    <p:blipFill>
                      <a:blip r:embed="rId28"/>
                      <a:stretch>
                        <a:fillRect/>
                      </a:stretch>
                    </p:blipFill>
                    <p:spPr>
                      <a:xfrm>
                        <a:off x="1588" y="1588"/>
                        <a:ext cx="1587" cy="1587"/>
                      </a:xfrm>
                      <a:prstGeom prst="rect">
                        <a:avLst/>
                      </a:prstGeom>
                    </p:spPr>
                  </p:pic>
                </p:oleObj>
              </mc:Fallback>
            </mc:AlternateContent>
          </a:graphicData>
        </a:graphic>
      </p:graphicFrame>
      <p:pic>
        <p:nvPicPr>
          <p:cNvPr id="9" name="Picture 8" descr="Image result for canada wordmark">
            <a:hlinkClick r:id="rId29"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0" cstate="email">
            <a:extLst>
              <a:ext uri="{28A0092B-C50C-407E-A947-70E740481C1C}">
                <a14:useLocalDpi xmlns:a14="http://schemas.microsoft.com/office/drawing/2010/main"/>
              </a:ext>
            </a:extLst>
          </a:blip>
          <a:srcRect/>
          <a:stretch>
            <a:fillRect/>
          </a:stretch>
        </p:blipFill>
        <p:spPr bwMode="auto">
          <a:xfrm>
            <a:off x="10758920" y="6396193"/>
            <a:ext cx="885392" cy="229331"/>
          </a:xfrm>
          <a:prstGeom prst="rect">
            <a:avLst/>
          </a:prstGeom>
          <a:noFill/>
          <a:ln>
            <a:noFill/>
          </a:ln>
        </p:spPr>
      </p:pic>
      <p:pic>
        <p:nvPicPr>
          <p:cNvPr id="11" name="Picture 10">
            <a:extLst>
              <a:ext uri="{FF2B5EF4-FFF2-40B4-BE49-F238E27FC236}">
                <a16:creationId xmlns:a16="http://schemas.microsoft.com/office/drawing/2014/main" id="{B08D7994-03E8-08BC-D0B1-0244860361F1}"/>
              </a:ext>
            </a:extLst>
          </p:cNvPr>
          <p:cNvPicPr>
            <a:picLocks noChangeAspect="1"/>
          </p:cNvPicPr>
          <p:nvPr userDrawn="1"/>
        </p:nvPicPr>
        <p:blipFill>
          <a:blip r:embed="rId31">
            <a:extLst>
              <a:ext uri="{28A0092B-C50C-407E-A947-70E740481C1C}">
                <a14:useLocalDpi xmlns:a14="http://schemas.microsoft.com/office/drawing/2010/main" val="0"/>
              </a:ext>
            </a:extLst>
          </a:blip>
          <a:srcRect/>
          <a:stretch/>
        </p:blipFill>
        <p:spPr>
          <a:xfrm>
            <a:off x="10179685" y="206942"/>
            <a:ext cx="1753667" cy="343919"/>
          </a:xfrm>
          <a:prstGeom prst="rect">
            <a:avLst/>
          </a:prstGeom>
        </p:spPr>
      </p:pic>
    </p:spTree>
    <p:extLst>
      <p:ext uri="{BB962C8B-B14F-4D97-AF65-F5344CB8AC3E}">
        <p14:creationId xmlns:p14="http://schemas.microsoft.com/office/powerpoint/2010/main" val="360177643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3" r:id="rId3"/>
    <p:sldLayoutId id="2147483674" r:id="rId4"/>
    <p:sldLayoutId id="2147483672" r:id="rId5"/>
    <p:sldLayoutId id="2147483652" r:id="rId6"/>
    <p:sldLayoutId id="2147483653" r:id="rId7"/>
    <p:sldLayoutId id="2147483660" r:id="rId8"/>
    <p:sldLayoutId id="2147483661" r:id="rId9"/>
    <p:sldLayoutId id="2147483662" r:id="rId10"/>
    <p:sldLayoutId id="2147483665" r:id="rId11"/>
    <p:sldLayoutId id="2147483666" r:id="rId12"/>
    <p:sldLayoutId id="2147483667" r:id="rId13"/>
    <p:sldLayoutId id="2147483654" r:id="rId14"/>
    <p:sldLayoutId id="2147483655" r:id="rId15"/>
    <p:sldLayoutId id="2147483656" r:id="rId16"/>
    <p:sldLayoutId id="2147483663" r:id="rId17"/>
    <p:sldLayoutId id="2147483664" r:id="rId18"/>
    <p:sldLayoutId id="2147483668" r:id="rId19"/>
    <p:sldLayoutId id="2147483669" r:id="rId20"/>
    <p:sldLayoutId id="2147483670" r:id="rId21"/>
    <p:sldLayoutId id="2147483657" r:id="rId22"/>
    <p:sldLayoutId id="2147483671"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2.emf"/><Relationship Id="rId5" Type="http://schemas.openxmlformats.org/officeDocument/2006/relationships/oleObject" Target="../embeddings/oleObject7.bin"/><Relationship Id="rId10" Type="http://schemas.openxmlformats.org/officeDocument/2006/relationships/image" Target="../media/image1.png"/><Relationship Id="rId4" Type="http://schemas.openxmlformats.org/officeDocument/2006/relationships/image" Target="../media/image5.jpeg"/><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hyperlink" Target="https://wiki.gccollab.ca/images/b/b1/WTP_-_Programme_en_boite_de_GdC_FR.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33" y="0"/>
            <a:ext cx="12189212" cy="6867848"/>
          </a:xfrm>
          <a:prstGeom prst="rect">
            <a:avLst/>
          </a:prstGeom>
        </p:spPr>
      </p:pic>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9489091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Rectangle 7">
            <a:extLst>
              <a:ext uri="{C183D7F6-B498-43B3-948B-1728B52AA6E4}">
                <adec:decorative xmlns:adec="http://schemas.microsoft.com/office/drawing/2017/decorative" val="1"/>
              </a:ext>
            </a:extLst>
          </p:cNvPr>
          <p:cNvSpPr/>
          <p:nvPr/>
        </p:nvSpPr>
        <p:spPr>
          <a:xfrm>
            <a:off x="10133" y="0"/>
            <a:ext cx="5852163" cy="6867848"/>
          </a:xfrm>
          <a:prstGeom prst="rect">
            <a:avLst/>
          </a:prstGeom>
          <a:gradFill flip="none" rotWithShape="1">
            <a:gsLst>
              <a:gs pos="0">
                <a:schemeClr val="tx1">
                  <a:alpha val="65000"/>
                </a:schemeClr>
              </a:gs>
              <a:gs pos="24000">
                <a:schemeClr val="tx1">
                  <a:alpha val="59000"/>
                </a:schemeClr>
              </a:gs>
              <a:gs pos="100000">
                <a:schemeClr val="tx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5682" y="422911"/>
            <a:ext cx="2906818" cy="567491"/>
          </a:xfrm>
          <a:prstGeom prst="rect">
            <a:avLst/>
          </a:prstGeom>
        </p:spPr>
      </p:pic>
      <p:sp>
        <p:nvSpPr>
          <p:cNvPr id="2" name="Title 1"/>
          <p:cNvSpPr>
            <a:spLocks noGrp="1"/>
          </p:cNvSpPr>
          <p:nvPr>
            <p:ph type="ctrTitle"/>
          </p:nvPr>
        </p:nvSpPr>
        <p:spPr>
          <a:xfrm>
            <a:off x="511883" y="2189001"/>
            <a:ext cx="4608758" cy="1441857"/>
          </a:xfrm>
        </p:spPr>
        <p:txBody>
          <a:bodyPr>
            <a:normAutofit fontScale="90000"/>
          </a:bodyPr>
          <a:lstStyle/>
          <a:p>
            <a:r>
              <a:rPr lang="fr-CA" dirty="0">
                <a:solidFill>
                  <a:schemeClr val="bg1"/>
                </a:solidFill>
                <a:latin typeface="Arial Rounded MT Bold" panose="020F0704030504030204" pitchFamily="34" charset="0"/>
              </a:rPr>
              <a:t>Stratégie de gestion du changement</a:t>
            </a:r>
            <a:endParaRPr lang="fr-CA" dirty="0">
              <a:latin typeface="Arial Rounded MT Bold" panose="020F0704030504030204" pitchFamily="34" charset="0"/>
            </a:endParaRPr>
          </a:p>
        </p:txBody>
      </p:sp>
      <p:sp>
        <p:nvSpPr>
          <p:cNvPr id="3" name="Subtitle 2"/>
          <p:cNvSpPr>
            <a:spLocks noGrp="1"/>
          </p:cNvSpPr>
          <p:nvPr>
            <p:ph type="subTitle" idx="1"/>
          </p:nvPr>
        </p:nvSpPr>
        <p:spPr>
          <a:xfrm>
            <a:off x="545307" y="3657327"/>
            <a:ext cx="2997993" cy="678352"/>
          </a:xfrm>
        </p:spPr>
        <p:txBody>
          <a:bodyPr>
            <a:normAutofit/>
          </a:bodyPr>
          <a:lstStyle/>
          <a:p>
            <a:r>
              <a:rPr lang="fr-FR" dirty="0">
                <a:solidFill>
                  <a:schemeClr val="accent2"/>
                </a:solidFill>
                <a:latin typeface="Calibri Light" panose="020F0302020204030204" pitchFamily="34" charset="0"/>
                <a:ea typeface="Calibri Light" panose="020F0302020204030204" pitchFamily="34" charset="0"/>
                <a:cs typeface="Calibri Light" panose="020F0302020204030204" pitchFamily="34" charset="0"/>
              </a:rPr>
              <a:t>Modèle </a:t>
            </a:r>
            <a:endParaRPr lang="en-US" dirty="0">
              <a:solidFill>
                <a:schemeClr val="accent2"/>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ext Placeholder 4"/>
          <p:cNvSpPr>
            <a:spLocks noGrp="1"/>
          </p:cNvSpPr>
          <p:nvPr>
            <p:ph type="body" sz="quarter" idx="13"/>
          </p:nvPr>
        </p:nvSpPr>
        <p:spPr>
          <a:xfrm>
            <a:off x="545307" y="4045293"/>
            <a:ext cx="3494087" cy="526957"/>
          </a:xfrm>
        </p:spPr>
        <p:txBody>
          <a:bodyPr/>
          <a:lstStyle/>
          <a:p>
            <a:r>
              <a:rPr lang="en-US" sz="1100"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VERSION 2</a:t>
            </a:r>
          </a:p>
          <a:p>
            <a:r>
              <a:rPr lang="en-US" sz="1100"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MAI 2023</a:t>
            </a:r>
          </a:p>
        </p:txBody>
      </p:sp>
      <p:sp>
        <p:nvSpPr>
          <p:cNvPr id="9" name="Rectangle 8">
            <a:extLst>
              <a:ext uri="{C183D7F6-B498-43B3-948B-1728B52AA6E4}">
                <adec:decorative xmlns:adec="http://schemas.microsoft.com/office/drawing/2017/decorative" val="1"/>
              </a:ext>
            </a:extLst>
          </p:cNvPr>
          <p:cNvSpPr/>
          <p:nvPr/>
        </p:nvSpPr>
        <p:spPr>
          <a:xfrm>
            <a:off x="-2" y="6130345"/>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hlinkClick r:id="rId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C183D7F6-B498-43B3-948B-1728B52AA6E4}">
                <adec:decorative xmlns:adec="http://schemas.microsoft.com/office/drawing/2017/decorative" val="1"/>
              </a:ext>
            </a:extLst>
          </p:cNvPr>
          <p:cNvPicPr/>
          <p:nvPr/>
        </p:nvPicPr>
        <p:blipFill>
          <a:blip r:embed="rId9" cstate="email">
            <a:extLst>
              <a:ext uri="{28A0092B-C50C-407E-A947-70E740481C1C}">
                <a14:useLocalDpi xmlns:a14="http://schemas.microsoft.com/office/drawing/2010/main"/>
              </a:ext>
            </a:extLst>
          </a:blip>
          <a:srcRect/>
          <a:stretch>
            <a:fillRect/>
          </a:stretch>
        </p:blipFill>
        <p:spPr bwMode="auto">
          <a:xfrm>
            <a:off x="10752888" y="6396331"/>
            <a:ext cx="885392" cy="229331"/>
          </a:xfrm>
          <a:prstGeom prst="rect">
            <a:avLst/>
          </a:prstGeom>
          <a:noFill/>
          <a:ln>
            <a:noFill/>
          </a:ln>
        </p:spPr>
      </p:pic>
      <p:pic>
        <p:nvPicPr>
          <p:cNvPr id="12" name="Picture 11">
            <a:extLst>
              <a:ext uri="{C183D7F6-B498-43B3-948B-1728B52AA6E4}">
                <adec:decorative xmlns:adec="http://schemas.microsoft.com/office/drawing/2017/decorative" val="1"/>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27023" y="6396331"/>
            <a:ext cx="2294641" cy="217128"/>
          </a:xfrm>
          <a:prstGeom prst="rect">
            <a:avLst/>
          </a:prstGeom>
        </p:spPr>
      </p:pic>
    </p:spTree>
    <p:extLst>
      <p:ext uri="{BB962C8B-B14F-4D97-AF65-F5344CB8AC3E}">
        <p14:creationId xmlns:p14="http://schemas.microsoft.com/office/powerpoint/2010/main" val="3780333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64606"/>
            <a:ext cx="5595070" cy="471990"/>
          </a:xfrm>
        </p:spPr>
        <p:txBody>
          <a:bodyPr/>
          <a:lstStyle/>
          <a:p>
            <a:r>
              <a:rPr lang="fr-CA"/>
              <a:t>Objectif 4 - Renforcer</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Renforcer le changement par l’entremise de gestionnaires de personnel et de cadres supérieurs, afin d’assurer que les employés adoptent et maintiennent la nouvelle mentalité et les nouveaux comportements.</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284473"/>
            <a:ext cx="10886452" cy="1857368"/>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Communication du parrain de projet</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Communiqués sur le maintien du changement</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Sondage sur la performance du milieu de travail</a:t>
            </a: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Communication directe des gestionnaires de personnel aux employés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Boîte à outils du gestionnaire</a:t>
            </a:r>
          </a:p>
          <a:p>
            <a:pPr marL="1200150" lvl="2" indent="-285750" algn="just" fontAlgn="base">
              <a:lnSpc>
                <a:spcPct val="107000"/>
              </a:lnSpc>
              <a:buClr>
                <a:srgbClr val="000000"/>
              </a:buClr>
              <a:buSzPts val="1100"/>
              <a:buFont typeface="Arial" panose="020B0604020202020204" pitchFamily="34" charset="0"/>
              <a:buChar char="•"/>
            </a:pPr>
            <a:endParaRPr lang="fr-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8623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82367"/>
            <a:ext cx="5595070" cy="471990"/>
          </a:xfrm>
        </p:spPr>
        <p:txBody>
          <a:bodyPr>
            <a:normAutofit fontScale="90000"/>
          </a:bodyPr>
          <a:lstStyle/>
          <a:p>
            <a:r>
              <a:rPr lang="fr-FR" dirty="0"/>
              <a:t>Risques et considérations (1 de 2)</a:t>
            </a:r>
            <a:endParaRPr lang="en-US" dirty="0"/>
          </a:p>
        </p:txBody>
      </p:sp>
      <p:sp>
        <p:nvSpPr>
          <p:cNvPr id="7" name="Content Placeholder 6">
            <a:extLst>
              <a:ext uri="{FF2B5EF4-FFF2-40B4-BE49-F238E27FC236}">
                <a16:creationId xmlns:a16="http://schemas.microsoft.com/office/drawing/2014/main" id="{2E803C38-94FE-480E-B3BD-3B39B8535837}"/>
              </a:ext>
            </a:extLst>
          </p:cNvPr>
          <p:cNvSpPr>
            <a:spLocks noGrp="1"/>
          </p:cNvSpPr>
          <p:nvPr>
            <p:ph idx="4294967295"/>
          </p:nvPr>
        </p:nvSpPr>
        <p:spPr>
          <a:xfrm>
            <a:off x="0" y="1539893"/>
            <a:ext cx="12192000" cy="4563750"/>
          </a:xfrm>
          <a:prstGeom prst="rect">
            <a:avLst/>
          </a:prstGeom>
          <a:solidFill>
            <a:srgbClr val="FFFF00"/>
          </a:solidFill>
        </p:spPr>
        <p:txBody>
          <a:bodyPr wrap="square">
            <a:spAutoFit/>
          </a:bodyPr>
          <a:lstStyle/>
          <a:p>
            <a:pPr marL="342900" indent="-342900" algn="just" fontAlgn="base">
              <a:lnSpc>
                <a:spcPct val="107000"/>
              </a:lnSpc>
              <a:buClr>
                <a:srgbClr val="000000"/>
              </a:buClr>
              <a:buSzPts val="1100"/>
              <a:buChar char="▪"/>
            </a:pP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Ajoutez les énoncés </a:t>
            </a: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d’état de préparation à la gestion de projet </a:t>
            </a: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et </a:t>
            </a: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d’état de préparation au changement</a:t>
            </a: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qui correspondent quelque peu ou peu à la réalité de votre organisation. Ajoutez un petit paragraphe sur la façon dont vous prévoyez traiter la ou les conditions.</a:t>
            </a:r>
          </a:p>
          <a:p>
            <a:pPr algn="just" fontAlgn="base">
              <a:lnSpc>
                <a:spcPct val="107000"/>
              </a:lnSpc>
              <a:buClr>
                <a:srgbClr val="000000"/>
              </a:buClr>
              <a:buSzPts val="1100"/>
            </a:pPr>
            <a:r>
              <a:rPr lang="fr-FR" sz="1400" i="1" u="sng"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EXEMPLE:</a:t>
            </a:r>
            <a:r>
              <a:rPr lang="fr-FR" sz="1400" i="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Les cadres supérieurs sont plutôt prêts à communiquer ce changement dans le contexte d’autres priorités concurrentes et sont plutôt prêts à passer à la parole. Afin de nous assurer que nos cadres supérieurs sont bien équipés pour gérer ce changement, nous organiserons une séance obligatoire de 1h sur la façon de gérer le changement où le parrain du projet réitérera la priorité de cette initiative et son succès. Nous fournirons également une trousse d’outils de leadership qui contient des ressources pertinentes pour équiper les cadres </a:t>
            </a:r>
            <a:r>
              <a:rPr lang="fr-FR" sz="1400" i="1" dirty="0" err="1">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dupérieurs</a:t>
            </a:r>
            <a:r>
              <a:rPr lang="fr-FR" sz="1400" i="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[inclure des détails supplémentaires sur la façon dont vous allez vous y prendre] </a:t>
            </a: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Ajoutez toute considération relative aux </a:t>
            </a: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contributeurs</a:t>
            </a: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t>
            </a:r>
          </a:p>
          <a:p>
            <a:pPr marL="800100" lvl="1" indent="-342900" algn="just" fontAlgn="base">
              <a:lnSpc>
                <a:spcPct val="107000"/>
              </a:lnSpc>
              <a:buClr>
                <a:srgbClr val="000000"/>
              </a:buClr>
              <a:buSzPts val="1100"/>
              <a:buChar char="▪"/>
            </a:pPr>
            <a:r>
              <a:rPr lang="fr-FR" sz="13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Énumérez tous les </a:t>
            </a:r>
            <a:r>
              <a:rPr lang="fr-FR" sz="13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groupes de résistants </a:t>
            </a:r>
            <a:r>
              <a:rPr lang="fr-FR" sz="13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et leurs défis et barrières. Ajoutez un petit paragraphe sur la façon dont vous prévoyez traiter la ou les conditions.</a:t>
            </a:r>
          </a:p>
          <a:p>
            <a:pPr lvl="1" algn="just" fontAlgn="base">
              <a:lnSpc>
                <a:spcPct val="107000"/>
              </a:lnSpc>
              <a:buClr>
                <a:srgbClr val="000000"/>
              </a:buClr>
              <a:buSzPts val="1100"/>
            </a:pPr>
            <a:r>
              <a:rPr lang="fr-FR" sz="1300" i="1" u="sng"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EXEMPLE:</a:t>
            </a:r>
            <a:r>
              <a:rPr lang="fr-FR" sz="1300" i="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Les employés de la Direction générale XYZ ont montré de la résistance au nouveau milieu de travail, car l’étage en cours de rénovation était autrefois « leur » étage et ils ne sont pas heureux qu’il soit maintenant partagé avec l’ensemble de l’organisation. Nous allons outiller les gestionnaires et les cadres supérieurs de la Direction générale pour renforcer les messages clés tels que le « pourquoi » du changement et le « Qu’est-ce que cela va m’apporter » pour les employés. D’autres séances d’information, des périodes de questions et réponses ainsi que des séances de question avec les cadres supérieurs seront prévues. [inclure des détails supplémentaires sur la façon dont vous allez vous y prendre]</a:t>
            </a:r>
            <a:r>
              <a:rPr lang="fr-FR" sz="13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Dressez la liste de tous les </a:t>
            </a:r>
            <a:r>
              <a:rPr lang="fr-FR" sz="13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groupes d’enthousiastes</a:t>
            </a:r>
            <a:r>
              <a:rPr lang="fr-FR" sz="13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avec leurs opportunités. Ajoutez un petit paragraphe sur la façon dont vous prévoyez utiliser ces groupes pour vous aider dans votre stratégie.
</a:t>
            </a:r>
            <a:r>
              <a:rPr lang="fr-FR" sz="1300" i="1" u="sng"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EXEMPLE:</a:t>
            </a:r>
            <a:r>
              <a:rPr lang="fr-FR" sz="1300" i="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Notre organisation s’est engagée activement auprès de nos syndicats et ils sont de fervents partisans du nouveau milieu de travail, car il offrira une flexibilité aux employés qui choisissent de travailler à partir du bureau. À ce titre, nous travaillerons avec le ou les syndicats et les employés représentants pour communiquer les éléments clés du nouveau milieu de travail directement aux employés. [inclure des détails supplémentaires sur la façon dont vous allez vous y prendre]</a:t>
            </a:r>
            <a:endParaRPr lang="en-US" sz="13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2AC7BC83-8D2D-43EA-A99B-BDB0CC39E398}"/>
              </a:ext>
            </a:extLst>
          </p:cNvPr>
          <p:cNvSpPr txBox="1"/>
          <p:nvPr/>
        </p:nvSpPr>
        <p:spPr>
          <a:xfrm>
            <a:off x="0" y="842726"/>
            <a:ext cx="12192000" cy="543162"/>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Remplissez cette section en fonction des résultats des évaluations de l’état de préparation dans le tableau PRET et contributeurs du Cahier de travail de la GdC, ainsi que des résultats de la séance de lancement de la GdC.</a:t>
            </a:r>
            <a:endPar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1319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89087"/>
            <a:ext cx="5595070" cy="471990"/>
          </a:xfrm>
        </p:spPr>
        <p:txBody>
          <a:bodyPr>
            <a:normAutofit fontScale="90000"/>
          </a:bodyPr>
          <a:lstStyle/>
          <a:p>
            <a:r>
              <a:rPr lang="fr-FR" dirty="0"/>
              <a:t>Risques et considérations (2 de 2)</a:t>
            </a:r>
            <a:endParaRPr lang="en-US" dirty="0"/>
          </a:p>
        </p:txBody>
      </p:sp>
      <p:sp>
        <p:nvSpPr>
          <p:cNvPr id="4" name="Content Placeholder 6">
            <a:extLst>
              <a:ext uri="{FF2B5EF4-FFF2-40B4-BE49-F238E27FC236}">
                <a16:creationId xmlns:a16="http://schemas.microsoft.com/office/drawing/2014/main" id="{5C7D019C-8491-4444-AF4A-A8441C8819F3}"/>
              </a:ext>
            </a:extLst>
          </p:cNvPr>
          <p:cNvSpPr>
            <a:spLocks noGrp="1"/>
          </p:cNvSpPr>
          <p:nvPr>
            <p:ph idx="4294967295"/>
          </p:nvPr>
        </p:nvSpPr>
        <p:spPr>
          <a:xfrm>
            <a:off x="127084" y="2169983"/>
            <a:ext cx="11933371" cy="1824217"/>
          </a:xfrm>
          <a:prstGeom prst="rect">
            <a:avLst/>
          </a:prstGeom>
          <a:solidFill>
            <a:srgbClr val="FFFF00"/>
          </a:solidFill>
        </p:spPr>
        <p:txBody>
          <a:bodyPr wrap="square">
            <a:spAutoFit/>
          </a:bodyPr>
          <a:lstStyle/>
          <a:p>
            <a:pPr marL="342900" indent="-342900" algn="just" fontAlgn="base">
              <a:lnSpc>
                <a:spcPct val="107000"/>
              </a:lnSpc>
              <a:buClr>
                <a:srgbClr val="000000"/>
              </a:buClr>
              <a:buSzPts val="1100"/>
              <a:buChar char="▪"/>
            </a:pP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Ajoutez toutes les initiatives des secteurs habilitants du client dans </a:t>
            </a: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l’inventaire des changements et évaluation des répercussions </a:t>
            </a: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qui ont des répercussions élevées / moyennes et qui ont des conditions spécifiques qui doivent être adressées dans le cadre de votre stratégie.</a:t>
            </a:r>
          </a:p>
          <a:p>
            <a:pPr marL="457200" lvl="1" indent="0" algn="just" fontAlgn="base">
              <a:lnSpc>
                <a:spcPct val="107000"/>
              </a:lnSpc>
              <a:buClr>
                <a:srgbClr val="000000"/>
              </a:buClr>
              <a:buSzPts val="1100"/>
              <a:buNone/>
            </a:pPr>
            <a:r>
              <a:rPr lang="fr-FR" sz="1400" i="1" u="sng"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EXEMPLE:</a:t>
            </a:r>
            <a:r>
              <a:rPr lang="fr-FR" sz="1400" i="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La création d’une nouvelle entente intérimaire/de télétravail a pris plus de temps que prévu. Par conséquent, des questions à ce sujet sont posées lors de toutes nos consultations concernant le Projet de transformation du milieu de travail. Les employés sont préoccupés et confus quant à ce à quoi ressemblera l’avenir du travail hybride dans notre organisation et risquent donc de devenir résistants. Pour résoudre ce problème, nous travaillerons avec le représentant des RH de notre équipe de projet intégrée pour voir si des communications plus fréquentes sur les ententes de travail intérimaire/de télétravail peuvent être partagées avec les employés. [inclure des détails supplémentaires sur la façon dont vous allez vous y prendre] </a:t>
            </a:r>
            <a:endParaRPr lang="en-US"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29D8E8AF-6349-4EE1-B796-40882D07247C}"/>
              </a:ext>
            </a:extLst>
          </p:cNvPr>
          <p:cNvSpPr txBox="1"/>
          <p:nvPr/>
        </p:nvSpPr>
        <p:spPr>
          <a:xfrm>
            <a:off x="0" y="1280664"/>
            <a:ext cx="12192000" cy="543162"/>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Remplissez cette section en fonction des résultats des évaluations de l’état de préparation dans le tableau PRET et contributeurs du Cahier de travail de la GdC, ainsi que des résultats de la séance de lancement de la GdC.</a:t>
            </a:r>
            <a:endPar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7269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a:xfrm>
            <a:off x="233980" y="201952"/>
            <a:ext cx="8178499" cy="471990"/>
          </a:xfrm>
          <a:prstGeom prst="rect">
            <a:avLst/>
          </a:prstGeom>
        </p:spPr>
        <p:txBody>
          <a:bodyPr>
            <a:normAutofit fontScale="90000"/>
          </a:bodyPr>
          <a:lstStyle/>
          <a:p>
            <a:r>
              <a:rPr lang="fr-FR" dirty="0"/>
              <a:t>Plan de gestion du changement de haut niveau</a:t>
            </a:r>
            <a:endParaRPr lang="en-CA" dirty="0"/>
          </a:p>
        </p:txBody>
      </p:sp>
      <p:sp>
        <p:nvSpPr>
          <p:cNvPr id="7" name="TextBox 6">
            <a:extLst>
              <a:ext uri="{FF2B5EF4-FFF2-40B4-BE49-F238E27FC236}">
                <a16:creationId xmlns:a16="http://schemas.microsoft.com/office/drawing/2014/main" id="{90059FE5-43D6-4695-92D1-F87E9EF2511E}"/>
              </a:ext>
            </a:extLst>
          </p:cNvPr>
          <p:cNvSpPr txBox="1"/>
          <p:nvPr/>
        </p:nvSpPr>
        <p:spPr>
          <a:xfrm>
            <a:off x="0" y="787825"/>
            <a:ext cx="12192000" cy="543162"/>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Présentez ici un plan de GdC de haut niveau. Vous pouvez utiliser la vue d’ensemble du contenu incluse dans la boîte du programme en GdC (comme indiqué ci-dessous) ou votre propre calendrier.</a:t>
            </a:r>
            <a:endPar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5" name="Picture 4" descr="Image de l'aperçu du contenu du Programme en boîte de la Gestion du changement en milieu de travail">
            <a:extLst>
              <a:ext uri="{FF2B5EF4-FFF2-40B4-BE49-F238E27FC236}">
                <a16:creationId xmlns:a16="http://schemas.microsoft.com/office/drawing/2014/main" id="{3FDA74E8-2760-54AA-D6AF-8BA64DA8DF21}"/>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80844" y="1385889"/>
            <a:ext cx="7614679" cy="4288727"/>
          </a:xfrm>
          <a:prstGeom prst="rect">
            <a:avLst/>
          </a:prstGeom>
        </p:spPr>
      </p:pic>
      <p:sp>
        <p:nvSpPr>
          <p:cNvPr id="10" name="TextBox 9">
            <a:extLst>
              <a:ext uri="{FF2B5EF4-FFF2-40B4-BE49-F238E27FC236}">
                <a16:creationId xmlns:a16="http://schemas.microsoft.com/office/drawing/2014/main" id="{B63B0BB3-6C5C-AF31-E799-57D4844B94F2}"/>
              </a:ext>
            </a:extLst>
          </p:cNvPr>
          <p:cNvSpPr txBox="1"/>
          <p:nvPr/>
        </p:nvSpPr>
        <p:spPr>
          <a:xfrm>
            <a:off x="0" y="5814760"/>
            <a:ext cx="12191999" cy="461665"/>
          </a:xfrm>
          <a:prstGeom prst="rect">
            <a:avLst/>
          </a:prstGeom>
          <a:noFill/>
        </p:spPr>
        <p:txBody>
          <a:bodyPr wrap="square">
            <a:spAutoFit/>
          </a:bodyPr>
          <a:lstStyle/>
          <a:p>
            <a:pPr algn="ctr"/>
            <a:r>
              <a:rPr lang="en-CA" sz="1200" dirty="0" err="1">
                <a:highlight>
                  <a:srgbClr val="FFFF00"/>
                </a:highlight>
              </a:rPr>
              <a:t>Accédez</a:t>
            </a:r>
            <a:r>
              <a:rPr lang="en-CA" sz="1200" dirty="0">
                <a:highlight>
                  <a:srgbClr val="FFFF00"/>
                </a:highlight>
              </a:rPr>
              <a:t> la version la plus </a:t>
            </a:r>
            <a:r>
              <a:rPr lang="en-CA" sz="1200" dirty="0" err="1">
                <a:highlight>
                  <a:srgbClr val="FFFF00"/>
                </a:highlight>
              </a:rPr>
              <a:t>récente</a:t>
            </a:r>
            <a:r>
              <a:rPr lang="en-CA" sz="1200" dirty="0">
                <a:highlight>
                  <a:srgbClr val="FFFF00"/>
                </a:highlight>
              </a:rPr>
              <a:t> </a:t>
            </a:r>
            <a:r>
              <a:rPr lang="en-CA" sz="1200" dirty="0" err="1">
                <a:highlight>
                  <a:srgbClr val="FFFF00"/>
                </a:highlight>
              </a:rPr>
              <a:t>en</a:t>
            </a:r>
            <a:r>
              <a:rPr lang="en-CA" sz="1200" dirty="0">
                <a:highlight>
                  <a:srgbClr val="FFFF00"/>
                </a:highlight>
              </a:rPr>
              <a:t> consultant </a:t>
            </a:r>
            <a:r>
              <a:rPr lang="en-CA" sz="1200" dirty="0" err="1">
                <a:highlight>
                  <a:srgbClr val="FFFF00"/>
                </a:highlight>
              </a:rPr>
              <a:t>ce</a:t>
            </a:r>
            <a:r>
              <a:rPr lang="en-CA" sz="1200" dirty="0">
                <a:highlight>
                  <a:srgbClr val="FFFF00"/>
                </a:highlight>
              </a:rPr>
              <a:t> lien : </a:t>
            </a:r>
            <a:r>
              <a:rPr lang="en-CA" sz="1200" dirty="0">
                <a:highlight>
                  <a:srgbClr val="FFFF00"/>
                </a:highlight>
                <a:hlinkClick r:id="rId4"/>
              </a:rPr>
              <a:t>https://wiki.gccollab.ca/images/b/b1/WTP_-_Programme_en_boite_de_GdC_FR.pdf</a:t>
            </a:r>
            <a:r>
              <a:rPr lang="en-CA" sz="1200" dirty="0">
                <a:highlight>
                  <a:srgbClr val="FFFF00"/>
                </a:highlight>
              </a:rPr>
              <a:t> </a:t>
            </a:r>
          </a:p>
          <a:p>
            <a:pPr algn="ctr"/>
            <a:r>
              <a:rPr lang="en-CA" sz="1200" dirty="0">
                <a:highlight>
                  <a:srgbClr val="FFFF00"/>
                </a:highlight>
              </a:rPr>
              <a:t>Si </a:t>
            </a:r>
            <a:r>
              <a:rPr lang="en-CA" sz="1200" dirty="0" err="1">
                <a:highlight>
                  <a:srgbClr val="FFFF00"/>
                </a:highlight>
              </a:rPr>
              <a:t>vous</a:t>
            </a:r>
            <a:r>
              <a:rPr lang="en-CA" sz="1200" dirty="0">
                <a:highlight>
                  <a:srgbClr val="FFFF00"/>
                </a:highlight>
              </a:rPr>
              <a:t> </a:t>
            </a:r>
            <a:r>
              <a:rPr lang="en-CA" sz="1200" dirty="0" err="1">
                <a:highlight>
                  <a:srgbClr val="FFFF00"/>
                </a:highlight>
              </a:rPr>
              <a:t>aimeriez</a:t>
            </a:r>
            <a:r>
              <a:rPr lang="en-CA" sz="1200" dirty="0">
                <a:highlight>
                  <a:srgbClr val="FFFF00"/>
                </a:highlight>
              </a:rPr>
              <a:t> </a:t>
            </a:r>
            <a:r>
              <a:rPr lang="en-CA" sz="1200" dirty="0" err="1">
                <a:highlight>
                  <a:srgbClr val="FFFF00"/>
                </a:highlight>
              </a:rPr>
              <a:t>obtenir</a:t>
            </a:r>
            <a:r>
              <a:rPr lang="en-CA" sz="1200" dirty="0">
                <a:highlight>
                  <a:srgbClr val="FFFF00"/>
                </a:highlight>
              </a:rPr>
              <a:t> une version modifiable, </a:t>
            </a:r>
            <a:r>
              <a:rPr lang="en-CA" sz="1200" dirty="0" err="1">
                <a:highlight>
                  <a:srgbClr val="FFFF00"/>
                </a:highlight>
              </a:rPr>
              <a:t>contactez</a:t>
            </a:r>
            <a:r>
              <a:rPr lang="en-CA" sz="1200" dirty="0">
                <a:highlight>
                  <a:srgbClr val="FFFF00"/>
                </a:highlight>
              </a:rPr>
              <a:t> le Centre </a:t>
            </a:r>
            <a:r>
              <a:rPr lang="en-CA" sz="1200" dirty="0" err="1">
                <a:highlight>
                  <a:srgbClr val="FFFF00"/>
                </a:highlight>
              </a:rPr>
              <a:t>d’expertise</a:t>
            </a:r>
            <a:r>
              <a:rPr lang="en-CA" sz="1200" dirty="0">
                <a:highlight>
                  <a:srgbClr val="FFFF00"/>
                </a:highlight>
              </a:rPr>
              <a:t> </a:t>
            </a:r>
            <a:r>
              <a:rPr lang="en-CA" sz="1200" dirty="0" err="1">
                <a:highlight>
                  <a:srgbClr val="FFFF00"/>
                </a:highlight>
              </a:rPr>
              <a:t>nationale</a:t>
            </a:r>
            <a:r>
              <a:rPr lang="en-CA" sz="1200" dirty="0">
                <a:highlight>
                  <a:srgbClr val="FFFF00"/>
                </a:highlight>
              </a:rPr>
              <a:t> de la gestion du </a:t>
            </a:r>
            <a:r>
              <a:rPr lang="en-CA" sz="1200" dirty="0" err="1">
                <a:highlight>
                  <a:srgbClr val="FFFF00"/>
                </a:highlight>
              </a:rPr>
              <a:t>changement</a:t>
            </a:r>
            <a:r>
              <a:rPr lang="en-CA" sz="1200" dirty="0">
                <a:highlight>
                  <a:srgbClr val="FFFF00"/>
                </a:highlight>
              </a:rPr>
              <a:t> </a:t>
            </a:r>
            <a:r>
              <a:rPr lang="en-CA" sz="1200" dirty="0" err="1">
                <a:highlight>
                  <a:srgbClr val="FFFF00"/>
                </a:highlight>
              </a:rPr>
              <a:t>en</a:t>
            </a:r>
            <a:r>
              <a:rPr lang="en-CA" sz="1200" dirty="0">
                <a:highlight>
                  <a:srgbClr val="FFFF00"/>
                </a:highlight>
              </a:rPr>
              <a:t> milieu de travail.</a:t>
            </a:r>
          </a:p>
        </p:txBody>
      </p:sp>
      <p:pic>
        <p:nvPicPr>
          <p:cNvPr id="12" name="Graphic 11" descr="Information with solid fill">
            <a:extLst>
              <a:ext uri="{FF2B5EF4-FFF2-40B4-BE49-F238E27FC236}">
                <a16:creationId xmlns:a16="http://schemas.microsoft.com/office/drawing/2014/main" id="{558B4693-003D-0E8F-730B-DFF9E4A621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90719" y="5854479"/>
            <a:ext cx="384077" cy="384077"/>
          </a:xfrm>
          <a:prstGeom prst="rect">
            <a:avLst/>
          </a:prstGeom>
        </p:spPr>
      </p:pic>
    </p:spTree>
    <p:extLst>
      <p:ext uri="{BB962C8B-B14F-4D97-AF65-F5344CB8AC3E}">
        <p14:creationId xmlns:p14="http://schemas.microsoft.com/office/powerpoint/2010/main" val="4036639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a:xfrm>
            <a:off x="233981" y="279462"/>
            <a:ext cx="5595070" cy="471990"/>
          </a:xfrm>
          <a:prstGeom prst="rect">
            <a:avLst/>
          </a:prstGeom>
        </p:spPr>
        <p:txBody>
          <a:bodyPr>
            <a:normAutofit fontScale="90000"/>
          </a:bodyPr>
          <a:lstStyle/>
          <a:p>
            <a:r>
              <a:rPr lang="fr-CA" dirty="0"/>
              <a:t>Résultats attendus </a:t>
            </a:r>
          </a:p>
        </p:txBody>
      </p:sp>
      <p:sp>
        <p:nvSpPr>
          <p:cNvPr id="4" name="TextBox 3">
            <a:extLst>
              <a:ext uri="{FF2B5EF4-FFF2-40B4-BE49-F238E27FC236}">
                <a16:creationId xmlns:a16="http://schemas.microsoft.com/office/drawing/2014/main" id="{42DF6507-9FF9-49B1-A9CE-2A38EC80CAFF}"/>
              </a:ext>
            </a:extLst>
          </p:cNvPr>
          <p:cNvSpPr txBox="1"/>
          <p:nvPr/>
        </p:nvSpPr>
        <p:spPr>
          <a:xfrm>
            <a:off x="508759" y="1315300"/>
            <a:ext cx="5587241" cy="4791248"/>
          </a:xfrm>
          <a:prstGeom prst="rect">
            <a:avLst/>
          </a:prstGeom>
          <a:noFill/>
        </p:spPr>
        <p:txBody>
          <a:bodyPr wrap="square">
            <a:spAutoFit/>
          </a:bodyPr>
          <a:lstStyle/>
          <a:p>
            <a:pPr marL="342900" indent="-342900" algn="just" fontAlgn="base">
              <a:lnSpc>
                <a:spcPct val="107000"/>
              </a:lnSpc>
              <a:buClr>
                <a:srgbClr val="000000"/>
              </a:buClr>
              <a:buSzPct val="100000"/>
              <a:buFont typeface="+mj-lt"/>
              <a:buAutoNum type="arabicPeriod"/>
            </a:pPr>
            <a:r>
              <a:rPr lang="fr-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Informer</a:t>
            </a:r>
          </a:p>
          <a:p>
            <a:pPr marL="800100" lvl="1" indent="-34290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employés sont bien informés des changements qui auront lieu dans leur milieu de travail
Les employés comprennent les raisons des changements à venir dans leur milieu de travail</a:t>
            </a:r>
            <a:endParaRPr lang="fr-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employés comprennent les répercussions des changements à venir dans leur milieu de travail sur leurs activités professionnelles quotidiennes</a:t>
            </a:r>
            <a:endParaRPr lang="fr-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342900" indent="-342900" algn="just" fontAlgn="base">
              <a:lnSpc>
                <a:spcPct val="107000"/>
              </a:lnSpc>
              <a:buClr>
                <a:srgbClr val="000000"/>
              </a:buClr>
              <a:buSzPts val="1100"/>
              <a:buFont typeface="+mj-lt"/>
              <a:buAutoNum type="arabicPeriod"/>
            </a:pPr>
            <a:endParaRPr lang="fr-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342900" indent="-342900" algn="just" fontAlgn="base">
              <a:lnSpc>
                <a:spcPct val="107000"/>
              </a:lnSpc>
              <a:buClr>
                <a:srgbClr val="000000"/>
              </a:buClr>
              <a:buSzPct val="100000"/>
              <a:buFont typeface="+mj-lt"/>
              <a:buAutoNum type="arabicPeriod"/>
            </a:pPr>
            <a:r>
              <a:rPr lang="fr-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Impliquer</a:t>
            </a:r>
          </a:p>
          <a:p>
            <a:pPr marL="800100" lvl="1" indent="-342900" algn="just" fontAlgn="base">
              <a:lnSpc>
                <a:spcPct val="107000"/>
              </a:lnSpc>
              <a:buClr>
                <a:srgbClr val="000000"/>
              </a:buClr>
              <a:buSzPts val="1100"/>
              <a:buFont typeface="Wingdings" panose="05000000000000000000" pitchFamily="2" charset="2"/>
              <a:buChar char="q"/>
            </a:pP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gestionnaires de personnel, les cadres supérieurs et tous les employés sont motivés à faire partie du changement dans leur milieu de travail
Les gestionnaires des personnes, les cadres supérieurs et tous les employés attendent avec impatience les changements apportés à leur milieu de travail</a:t>
            </a:r>
            <a:endPar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ts val="1100"/>
              <a:buFont typeface="Wingdings" panose="05000000000000000000" pitchFamily="2" charset="2"/>
              <a:buChar char="q"/>
            </a:pP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employés estiment que les gestionnaires de personnel appuient le changement</a:t>
            </a:r>
            <a:endPar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ts val="1100"/>
              <a:buFont typeface="Wingdings" panose="05000000000000000000" pitchFamily="2" charset="2"/>
              <a:buChar char="q"/>
            </a:pP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employés estiment que les cadres supérieurs appuient le changement</a:t>
            </a:r>
            <a:endPar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51C7044-FDD6-405F-8DCD-FCA1B47710A4}"/>
              </a:ext>
            </a:extLst>
          </p:cNvPr>
          <p:cNvSpPr txBox="1"/>
          <p:nvPr/>
        </p:nvSpPr>
        <p:spPr>
          <a:xfrm>
            <a:off x="6483220" y="1301446"/>
            <a:ext cx="5160957" cy="4822602"/>
          </a:xfrm>
          <a:prstGeom prst="rect">
            <a:avLst/>
          </a:prstGeom>
          <a:noFill/>
        </p:spPr>
        <p:txBody>
          <a:bodyPr wrap="square">
            <a:spAutoFit/>
          </a:bodyPr>
          <a:lstStyle/>
          <a:p>
            <a:pPr marL="342900" indent="-342900" algn="just" fontAlgn="base">
              <a:lnSpc>
                <a:spcPct val="107000"/>
              </a:lnSpc>
              <a:buClr>
                <a:srgbClr val="000000"/>
              </a:buClr>
              <a:buSzPct val="100000"/>
              <a:buFont typeface="+mj-lt"/>
              <a:buAutoNum type="arabicPeriod" startAt="3"/>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t>
            </a:r>
            <a:r>
              <a:rPr lang="fr-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Équiper</a:t>
            </a:r>
          </a:p>
          <a:p>
            <a:pPr marL="742950" lvl="1" indent="-28575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employés savent où aller pour obtenir de l’information sur les changements à venir à leur milieu de travail
Les employés ont les connaissances nécessaires pour réussir dans leur nouvel environnement de travail
Les employés sont confiants qu’ils seront en mesure d’exécuter leurs activités efficacement dans leur futur environnement de travail</a:t>
            </a:r>
          </a:p>
          <a:p>
            <a:pPr marL="742950" lvl="1" indent="-28575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employés ont accès à des ressources (formation/personnes) pour acquérir les capacités de travailler efficacement dans leur nouveau milieu de travail
</a:t>
            </a:r>
            <a:endParaRPr lang="fr-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342900" indent="-342900" algn="just" fontAlgn="base">
              <a:lnSpc>
                <a:spcPct val="107000"/>
              </a:lnSpc>
              <a:buClr>
                <a:srgbClr val="000000"/>
              </a:buClr>
              <a:buSzPct val="100000"/>
              <a:buFont typeface="+mj-lt"/>
              <a:buAutoNum type="arabicPeriod" startAt="3"/>
            </a:pPr>
            <a:r>
              <a:rPr lang="fr-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Renforcer</a:t>
            </a:r>
          </a:p>
          <a:p>
            <a:pPr marL="742950" lvl="1" indent="-28575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employés estiment que l’organisation aide ses employés à travailler de manière mobile
Les cadres supérieurs sont favorables à de nouvelles méthodes de travail</a:t>
            </a:r>
          </a:p>
          <a:p>
            <a:pPr marL="742950" lvl="1" indent="-285750" algn="just" fontAlgn="base">
              <a:lnSpc>
                <a:spcPct val="107000"/>
              </a:lnSpc>
              <a:buClr>
                <a:srgbClr val="000000"/>
              </a:buClr>
              <a:buSzPts val="1100"/>
              <a:buFont typeface="Wingdings" panose="05000000000000000000" pitchFamily="2" charset="2"/>
              <a:buChar char="q"/>
            </a:pPr>
            <a:r>
              <a:rPr lang="fr-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Les gestionnaires de personnel sont favorables à de nouvelles méthodes de travail</a:t>
            </a:r>
          </a:p>
          <a:p>
            <a:pPr lvl="0" algn="just" fontAlgn="base">
              <a:lnSpc>
                <a:spcPct val="107000"/>
              </a:lnSpc>
              <a:buClr>
                <a:srgbClr val="000000"/>
              </a:buClr>
              <a:buSzPts val="1100"/>
            </a:pPr>
            <a:endParaRPr lang="fr-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6684B537-8CDD-4098-8290-33EC570D0647}"/>
              </a:ext>
            </a:extLst>
          </p:cNvPr>
          <p:cNvSpPr txBox="1"/>
          <p:nvPr/>
        </p:nvSpPr>
        <p:spPr>
          <a:xfrm>
            <a:off x="0" y="906398"/>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[FACULTATIF] Si vous avez ajouté des objectifs supplémentaires à la page Objectifs, assurez-vous d’inclure leurs résultats attendus ici.</a:t>
            </a:r>
            <a:endParaRPr lang="en-CA" sz="14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5866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33980" y="284185"/>
            <a:ext cx="10142053" cy="471990"/>
          </a:xfrm>
        </p:spPr>
        <p:txBody>
          <a:bodyPr>
            <a:normAutofit fontScale="90000"/>
          </a:bodyPr>
          <a:lstStyle/>
          <a:p>
            <a:r>
              <a:rPr lang="fr-FR" dirty="0"/>
              <a:t>Inventaire des changements et évaluation des répercussions</a:t>
            </a:r>
            <a:endParaRPr lang="en-US" dirty="0"/>
          </a:p>
        </p:txBody>
      </p:sp>
      <p:sp>
        <p:nvSpPr>
          <p:cNvPr id="14" name="TextBox 13">
            <a:extLst>
              <a:ext uri="{FF2B5EF4-FFF2-40B4-BE49-F238E27FC236}">
                <a16:creationId xmlns:a16="http://schemas.microsoft.com/office/drawing/2014/main" id="{E5CCDC82-94EC-43E1-8317-39090BCA8736}"/>
              </a:ext>
            </a:extLst>
          </p:cNvPr>
          <p:cNvSpPr txBox="1"/>
          <p:nvPr/>
        </p:nvSpPr>
        <p:spPr>
          <a:xfrm>
            <a:off x="0" y="916240"/>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Inclure les résultats de votre inventaire des changements et évaluation des répercussions</a:t>
            </a:r>
            <a:endPar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B8E20BB2-FD0A-4A0D-A644-5B1FE1B6B273}"/>
              </a:ext>
            </a:extLst>
          </p:cNvPr>
          <p:cNvSpPr txBox="1"/>
          <p:nvPr/>
        </p:nvSpPr>
        <p:spPr>
          <a:xfrm>
            <a:off x="3034364" y="2960308"/>
            <a:ext cx="6107228" cy="1477328"/>
          </a:xfrm>
          <a:prstGeom prst="rect">
            <a:avLst/>
          </a:prstGeom>
          <a:noFill/>
        </p:spPr>
        <p:txBody>
          <a:bodyPr wrap="square">
            <a:spAutoFit/>
          </a:bodyPr>
          <a:lstStyle/>
          <a:p>
            <a:pPr algn="ctr"/>
            <a:r>
              <a:rPr lang="en-US" dirty="0">
                <a:solidFill>
                  <a:schemeClr val="tx1"/>
                </a:solidFill>
                <a:highlight>
                  <a:srgbClr val="FFFF00"/>
                </a:highlight>
              </a:rPr>
              <a:t>EXEMPLE </a:t>
            </a:r>
          </a:p>
          <a:p>
            <a:pPr algn="ctr"/>
            <a:endParaRPr lang="en-US" dirty="0">
              <a:solidFill>
                <a:schemeClr val="tx1"/>
              </a:solidFill>
              <a:highlight>
                <a:srgbClr val="FFFF00"/>
              </a:highlight>
            </a:endParaRPr>
          </a:p>
          <a:p>
            <a:pPr algn="ctr"/>
            <a:r>
              <a:rPr lang="en-US" dirty="0">
                <a:solidFill>
                  <a:schemeClr val="tx1"/>
                </a:solidFill>
                <a:highlight>
                  <a:srgbClr val="FFFF00"/>
                </a:highlight>
              </a:rPr>
              <a:t>REMPLACER PAR UNE PHOTO DES RÉSULTATS DE VOTRE INVENTAIRE DES CHANGEMENTS ET ÉVALUATION DES RÉPERCUSSIONS</a:t>
            </a:r>
            <a:endParaRPr lang="en-CA" dirty="0">
              <a:solidFill>
                <a:schemeClr val="tx1"/>
              </a:solidFill>
              <a:highlight>
                <a:srgbClr val="FFFF00"/>
              </a:highlight>
            </a:endParaRPr>
          </a:p>
        </p:txBody>
      </p:sp>
      <p:pic>
        <p:nvPicPr>
          <p:cNvPr id="3" name="Picture 2" descr="Image d'un exemple de résultats d'un inventaire des changements et évaluation des répercussions">
            <a:extLst>
              <a:ext uri="{FF2B5EF4-FFF2-40B4-BE49-F238E27FC236}">
                <a16:creationId xmlns:a16="http://schemas.microsoft.com/office/drawing/2014/main" id="{28BF86D5-C644-4DF4-AB35-326CE8B0BA5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57832" y="1385889"/>
            <a:ext cx="5860292" cy="4626166"/>
          </a:xfrm>
          <a:prstGeom prst="rect">
            <a:avLst/>
          </a:prstGeom>
        </p:spPr>
      </p:pic>
    </p:spTree>
    <p:extLst>
      <p:ext uri="{BB962C8B-B14F-4D97-AF65-F5344CB8AC3E}">
        <p14:creationId xmlns:p14="http://schemas.microsoft.com/office/powerpoint/2010/main" val="270335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33981" y="204668"/>
            <a:ext cx="5595070" cy="471990"/>
          </a:xfrm>
        </p:spPr>
        <p:txBody>
          <a:bodyPr>
            <a:normAutofit fontScale="90000"/>
          </a:bodyPr>
          <a:lstStyle/>
          <a:p>
            <a:r>
              <a:rPr lang="fr-CA" dirty="0"/>
              <a:t>Tableau des contributeurs</a:t>
            </a:r>
          </a:p>
        </p:txBody>
      </p:sp>
      <p:sp>
        <p:nvSpPr>
          <p:cNvPr id="14" name="TextBox 13">
            <a:extLst>
              <a:ext uri="{FF2B5EF4-FFF2-40B4-BE49-F238E27FC236}">
                <a16:creationId xmlns:a16="http://schemas.microsoft.com/office/drawing/2014/main" id="{E5CCDC82-94EC-43E1-8317-39090BCA8736}"/>
              </a:ext>
            </a:extLst>
          </p:cNvPr>
          <p:cNvSpPr txBox="1"/>
          <p:nvPr/>
        </p:nvSpPr>
        <p:spPr>
          <a:xfrm>
            <a:off x="0" y="861192"/>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Inclure les résultats de votre tableau des contributeurs </a:t>
            </a:r>
            <a:endPar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4" name="Picture 3" descr="Image d'un exemple de résultats de tableau des contributeurs">
            <a:extLst>
              <a:ext uri="{FF2B5EF4-FFF2-40B4-BE49-F238E27FC236}">
                <a16:creationId xmlns:a16="http://schemas.microsoft.com/office/drawing/2014/main" id="{E3B03FF2-3510-4137-BCE9-27251F0DB5A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27895" y="1251727"/>
            <a:ext cx="9536208" cy="4718477"/>
          </a:xfrm>
          <a:prstGeom prst="rect">
            <a:avLst/>
          </a:prstGeom>
        </p:spPr>
      </p:pic>
      <p:sp>
        <p:nvSpPr>
          <p:cNvPr id="2" name="TextBox 1">
            <a:extLst>
              <a:ext uri="{FF2B5EF4-FFF2-40B4-BE49-F238E27FC236}">
                <a16:creationId xmlns:a16="http://schemas.microsoft.com/office/drawing/2014/main" id="{AB589084-5658-07C6-768E-417F5F8FF5AC}"/>
              </a:ext>
            </a:extLst>
          </p:cNvPr>
          <p:cNvSpPr txBox="1"/>
          <p:nvPr/>
        </p:nvSpPr>
        <p:spPr>
          <a:xfrm>
            <a:off x="3034364" y="2960308"/>
            <a:ext cx="6107228" cy="1200329"/>
          </a:xfrm>
          <a:prstGeom prst="rect">
            <a:avLst/>
          </a:prstGeom>
          <a:noFill/>
        </p:spPr>
        <p:txBody>
          <a:bodyPr wrap="square">
            <a:spAutoFit/>
          </a:bodyPr>
          <a:lstStyle/>
          <a:p>
            <a:pPr algn="ctr"/>
            <a:r>
              <a:rPr lang="en-US" dirty="0">
                <a:solidFill>
                  <a:schemeClr val="tx1"/>
                </a:solidFill>
                <a:highlight>
                  <a:srgbClr val="FFFF00"/>
                </a:highlight>
              </a:rPr>
              <a:t>EXEMPLE </a:t>
            </a:r>
          </a:p>
          <a:p>
            <a:pPr algn="ctr"/>
            <a:endParaRPr lang="en-US" dirty="0">
              <a:solidFill>
                <a:schemeClr val="tx1"/>
              </a:solidFill>
              <a:highlight>
                <a:srgbClr val="FFFF00"/>
              </a:highlight>
            </a:endParaRPr>
          </a:p>
          <a:p>
            <a:pPr algn="ctr"/>
            <a:r>
              <a:rPr lang="en-US" dirty="0">
                <a:solidFill>
                  <a:schemeClr val="tx1"/>
                </a:solidFill>
                <a:highlight>
                  <a:srgbClr val="FFFF00"/>
                </a:highlight>
              </a:rPr>
              <a:t>REMPLACER PAR UNE PHOTO DES RÉSULTATS DE VOTRE TABLEAU DES CONTRIBUTEURS</a:t>
            </a:r>
            <a:endParaRPr lang="en-CA" dirty="0">
              <a:solidFill>
                <a:schemeClr val="tx1"/>
              </a:solidFill>
              <a:highlight>
                <a:srgbClr val="FFFF00"/>
              </a:highlight>
            </a:endParaRPr>
          </a:p>
        </p:txBody>
      </p:sp>
    </p:spTree>
    <p:extLst>
      <p:ext uri="{BB962C8B-B14F-4D97-AF65-F5344CB8AC3E}">
        <p14:creationId xmlns:p14="http://schemas.microsoft.com/office/powerpoint/2010/main" val="400745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714CF0-D6D1-47C9-A331-9A2C0423FFCE}"/>
              </a:ext>
            </a:extLst>
          </p:cNvPr>
          <p:cNvSpPr>
            <a:spLocks noGrp="1"/>
          </p:cNvSpPr>
          <p:nvPr>
            <p:ph type="title"/>
          </p:nvPr>
        </p:nvSpPr>
        <p:spPr>
          <a:xfrm>
            <a:off x="508759" y="954744"/>
            <a:ext cx="7181826" cy="419024"/>
          </a:xfrm>
          <a:prstGeom prst="rect">
            <a:avLst/>
          </a:prstGeom>
        </p:spPr>
        <p:txBody>
          <a:bodyPr>
            <a:noAutofit/>
          </a:bodyPr>
          <a:lstStyle/>
          <a:p>
            <a:r>
              <a:rPr lang="fr-CA" dirty="0">
                <a:solidFill>
                  <a:schemeClr val="accent5"/>
                </a:solidFill>
              </a:rPr>
              <a:t>Comment utiliser ce document</a:t>
            </a:r>
          </a:p>
        </p:txBody>
      </p:sp>
      <p:sp>
        <p:nvSpPr>
          <p:cNvPr id="6" name="TextBox 5">
            <a:extLst>
              <a:ext uri="{FF2B5EF4-FFF2-40B4-BE49-F238E27FC236}">
                <a16:creationId xmlns:a16="http://schemas.microsoft.com/office/drawing/2014/main" id="{B070CF94-C053-4ADE-8FC2-F63B047182DD}"/>
              </a:ext>
            </a:extLst>
          </p:cNvPr>
          <p:cNvSpPr txBox="1"/>
          <p:nvPr/>
        </p:nvSpPr>
        <p:spPr>
          <a:xfrm>
            <a:off x="508759" y="1623527"/>
            <a:ext cx="11176310" cy="3139321"/>
          </a:xfrm>
          <a:prstGeom prst="rect">
            <a:avLst/>
          </a:prstGeom>
          <a:noFill/>
        </p:spPr>
        <p:txBody>
          <a:bodyPr wrap="square" rtlCol="0">
            <a:spAutoFit/>
          </a:bodyPr>
          <a:lstStyle/>
          <a:p>
            <a:r>
              <a:rPr lang="fr-CA" dirty="0">
                <a:latin typeface="Calibri Light" panose="020F0302020204030204" pitchFamily="34" charset="0"/>
                <a:ea typeface="Calibri Light" panose="020F0302020204030204" pitchFamily="34" charset="0"/>
                <a:cs typeface="Calibri Light" panose="020F0302020204030204" pitchFamily="34" charset="0"/>
              </a:rPr>
              <a:t>Pour utiliser ce modèle, nous vous recommandons fortement de remplir les 3 premiers onglets du Cahier de travail de la GdC: </a:t>
            </a:r>
          </a:p>
          <a:p>
            <a:pPr marL="800100" lvl="1" indent="-342900">
              <a:buFont typeface="+mj-lt"/>
              <a:buAutoNum type="arabicPeriod"/>
            </a:pPr>
            <a:r>
              <a:rPr lang="fr-CA" dirty="0">
                <a:latin typeface="Calibri Light" panose="020F0302020204030204" pitchFamily="34" charset="0"/>
                <a:ea typeface="Calibri Light" panose="020F0302020204030204" pitchFamily="34" charset="0"/>
                <a:cs typeface="Calibri Light" panose="020F0302020204030204" pitchFamily="34" charset="0"/>
              </a:rPr>
              <a:t>Formulaire PRET (Section de l’état de préparation au changement)</a:t>
            </a:r>
          </a:p>
          <a:p>
            <a:pPr marL="800100" lvl="1" indent="-342900">
              <a:buFont typeface="+mj-lt"/>
              <a:buAutoNum type="arabicPeriod"/>
            </a:pPr>
            <a:r>
              <a:rPr lang="fr-CA" dirty="0">
                <a:latin typeface="Calibri Light" panose="020F0302020204030204" pitchFamily="34" charset="0"/>
                <a:ea typeface="Calibri Light" panose="020F0302020204030204" pitchFamily="34" charset="0"/>
                <a:cs typeface="Calibri Light" panose="020F0302020204030204" pitchFamily="34" charset="0"/>
              </a:rPr>
              <a:t>Inventaire des changements et évaluation des répercussions </a:t>
            </a:r>
          </a:p>
          <a:p>
            <a:pPr marL="800100" lvl="1" indent="-342900">
              <a:buFont typeface="+mj-lt"/>
              <a:buAutoNum type="arabicPeriod"/>
            </a:pPr>
            <a:r>
              <a:rPr lang="fr-CA" dirty="0">
                <a:latin typeface="Calibri Light" panose="020F0302020204030204" pitchFamily="34" charset="0"/>
                <a:ea typeface="Calibri Light" panose="020F0302020204030204" pitchFamily="34" charset="0"/>
                <a:cs typeface="Calibri Light" panose="020F0302020204030204" pitchFamily="34" charset="0"/>
              </a:rPr>
              <a:t>Tableau des contributeurs </a:t>
            </a:r>
          </a:p>
          <a:p>
            <a:endParaRPr lang="fr-CA" b="0" i="0" dirty="0">
              <a:effectLst/>
              <a:latin typeface="Calibri Light" panose="020F0302020204030204" pitchFamily="34" charset="0"/>
              <a:ea typeface="Calibri Light" panose="020F0302020204030204" pitchFamily="34" charset="0"/>
              <a:cs typeface="Calibri Light" panose="020F0302020204030204" pitchFamily="34" charset="0"/>
            </a:endParaRPr>
          </a:p>
          <a:p>
            <a:r>
              <a:rPr lang="fr-CA" dirty="0">
                <a:latin typeface="Calibri Light" panose="020F0302020204030204" pitchFamily="34" charset="0"/>
                <a:ea typeface="Calibri Light" panose="020F0302020204030204" pitchFamily="34" charset="0"/>
                <a:cs typeface="Calibri Light" panose="020F0302020204030204" pitchFamily="34" charset="0"/>
              </a:rPr>
              <a:t>Les résultats de ces 3 documents d’évaluation vous fourniront des informations qui vous aideront à transformer cette stratégie de GdC prédéfinie en une stratégie qui sera adaptée aux besoins de votre organisation. </a:t>
            </a:r>
          </a:p>
          <a:p>
            <a:r>
              <a:rPr lang="fr-CA" dirty="0">
                <a:latin typeface="Calibri Light" panose="020F0302020204030204" pitchFamily="34" charset="0"/>
                <a:ea typeface="Calibri Light" panose="020F0302020204030204" pitchFamily="34" charset="0"/>
                <a:cs typeface="Calibri Light" panose="020F0302020204030204" pitchFamily="34" charset="0"/>
              </a:rPr>
              <a:t>
Tout au long de ce document, il y a des conseils et des recommandations </a:t>
            </a:r>
            <a:r>
              <a:rPr lang="fr-CA"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rPr>
              <a:t>surlignées en jaune </a:t>
            </a:r>
            <a:r>
              <a:rPr lang="fr-CA" dirty="0">
                <a:latin typeface="Calibri Light" panose="020F0302020204030204" pitchFamily="34" charset="0"/>
                <a:ea typeface="Calibri Light" panose="020F0302020204030204" pitchFamily="34" charset="0"/>
                <a:cs typeface="Calibri Light" panose="020F0302020204030204" pitchFamily="34" charset="0"/>
              </a:rPr>
              <a:t>sur la façon d’adapter chaque page.</a:t>
            </a:r>
            <a:endParaRPr lang="fr-CA" b="0" i="0" dirty="0">
              <a:effectLst/>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5129F9C4-A2E8-4369-AEAE-F6E721E533FE}"/>
              </a:ext>
            </a:extLst>
          </p:cNvPr>
          <p:cNvSpPr txBox="1"/>
          <p:nvPr/>
        </p:nvSpPr>
        <p:spPr>
          <a:xfrm>
            <a:off x="3712106" y="183533"/>
            <a:ext cx="5351684" cy="369332"/>
          </a:xfrm>
          <a:prstGeom prst="rect">
            <a:avLst/>
          </a:prstGeom>
          <a:noFill/>
        </p:spPr>
        <p:txBody>
          <a:bodyPr wrap="square">
            <a:spAutoFit/>
          </a:bodyPr>
          <a:lstStyle/>
          <a:p>
            <a:r>
              <a:rPr lang="fr-FR" b="1" i="1" dirty="0">
                <a:solidFill>
                  <a:srgbClr val="FF0000"/>
                </a:solidFill>
                <a:latin typeface="Calibri Light" panose="020F0302020204030204" pitchFamily="34" charset="0"/>
                <a:ea typeface="Calibri Light" panose="020F0302020204030204" pitchFamily="34" charset="0"/>
                <a:cs typeface="Calibri Light" panose="020F0302020204030204" pitchFamily="34" charset="0"/>
              </a:rPr>
              <a:t>Instructions – Supprimez cette page avant utilisation</a:t>
            </a:r>
            <a:endParaRPr lang="en-US" sz="1800" b="1" i="1" dirty="0">
              <a:solidFill>
                <a:srgbClr val="FF0000"/>
              </a:solid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9406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43236"/>
            <a:ext cx="8842642" cy="471990"/>
          </a:xfrm>
        </p:spPr>
        <p:txBody>
          <a:bodyPr>
            <a:normAutofit fontScale="90000"/>
          </a:bodyPr>
          <a:lstStyle/>
          <a:p>
            <a:r>
              <a:rPr lang="fr-FR" dirty="0"/>
              <a:t>Contexte : Vision organisationnelle et de projet</a:t>
            </a:r>
            <a:endParaRPr lang="en-US" dirty="0"/>
          </a:p>
        </p:txBody>
      </p:sp>
      <p:sp>
        <p:nvSpPr>
          <p:cNvPr id="7" name="Content Placeholder 6"/>
          <p:cNvSpPr>
            <a:spLocks noGrp="1"/>
          </p:cNvSpPr>
          <p:nvPr>
            <p:ph idx="4294967295"/>
          </p:nvPr>
        </p:nvSpPr>
        <p:spPr>
          <a:xfrm>
            <a:off x="-1" y="827772"/>
            <a:ext cx="12192001" cy="471990"/>
          </a:xfrm>
          <a:prstGeom prst="rect">
            <a:avLst/>
          </a:prstGeom>
          <a:solidFill>
            <a:srgbClr val="FFFF00"/>
          </a:solidFill>
        </p:spPr>
        <p:txBody>
          <a:bodyPr>
            <a:noAutofit/>
          </a:bodyPr>
          <a:lstStyle/>
          <a:p>
            <a:pPr marL="0" indent="0" algn="ctr">
              <a:buNone/>
            </a:pPr>
            <a:r>
              <a:rPr lang="fr-FR" sz="1400" b="1"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rPr>
              <a:t>Inclure ici la vision élaborée en collaboration avec le Groupe conseil stratégique pour le milieu de travail (SWAGS) de SPAC et approuvée par vos cadres supérieurs
</a:t>
            </a:r>
            <a:endParaRPr lang="en-US" sz="1400" b="1"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3" name="TextBox 12">
            <a:extLst>
              <a:ext uri="{FF2B5EF4-FFF2-40B4-BE49-F238E27FC236}">
                <a16:creationId xmlns:a16="http://schemas.microsoft.com/office/drawing/2014/main" id="{DC57D075-8405-4843-9F3F-03FBDFA84CF1}"/>
              </a:ext>
            </a:extLst>
          </p:cNvPr>
          <p:cNvSpPr txBox="1"/>
          <p:nvPr/>
        </p:nvSpPr>
        <p:spPr>
          <a:xfrm>
            <a:off x="606489" y="1585265"/>
            <a:ext cx="11006345" cy="4110979"/>
          </a:xfrm>
          <a:prstGeom prst="rect">
            <a:avLst/>
          </a:prstGeom>
          <a:solidFill>
            <a:schemeClr val="accent2">
              <a:lumMod val="40000"/>
              <a:lumOff val="60000"/>
            </a:schemeClr>
          </a:solidFill>
        </p:spPr>
        <p:txBody>
          <a:bodyPr wrap="square">
            <a:noAutofit/>
          </a:bodyPr>
          <a:lstStyle>
            <a:defPPr>
              <a:defRPr lang="en-US"/>
            </a:defPPr>
            <a:lvl1pPr>
              <a:defRPr b="0" i="0" u="none" strike="noStrike">
                <a:solidFill>
                  <a:srgbClr val="000000"/>
                </a:solidFill>
                <a:effectLst/>
                <a:latin typeface="Century Gothic" panose="020B0502020202020204" pitchFamily="34" charset="0"/>
              </a:defRPr>
            </a:lvl1pPr>
          </a:lstStyle>
          <a:p>
            <a:pPr marL="457200"/>
            <a:r>
              <a:rPr lang="fr-FR" sz="1600" i="1" dirty="0">
                <a:latin typeface="Calibri Light" panose="020F0302020204030204" pitchFamily="34" charset="0"/>
                <a:ea typeface="Calibri Light" panose="020F0302020204030204" pitchFamily="34" charset="0"/>
                <a:cs typeface="Calibri Light" panose="020F0302020204030204" pitchFamily="34" charset="0"/>
              </a:rPr>
              <a:t>Après avoir travaillé à domicile au cours des deux dernières années, il est maintenant temps de regarder vers l’avenir et de planifier notre retour au travail.
</a:t>
            </a:r>
            <a:r>
              <a:rPr lang="fr-FR" sz="1600" b="1" i="1" dirty="0">
                <a:latin typeface="Calibri Light" panose="020F0302020204030204" pitchFamily="34" charset="0"/>
                <a:ea typeface="Calibri Light" panose="020F0302020204030204" pitchFamily="34" charset="0"/>
                <a:cs typeface="Calibri Light" panose="020F0302020204030204" pitchFamily="34" charset="0"/>
              </a:rPr>
              <a:t>[L’organisation] </a:t>
            </a:r>
            <a:r>
              <a:rPr lang="fr-FR" sz="1600" i="1" dirty="0">
                <a:latin typeface="Calibri Light" panose="020F0302020204030204" pitchFamily="34" charset="0"/>
                <a:ea typeface="Calibri Light" panose="020F0302020204030204" pitchFamily="34" charset="0"/>
                <a:cs typeface="Calibri Light" panose="020F0302020204030204" pitchFamily="34" charset="0"/>
              </a:rPr>
              <a:t>participera au Programme de transformation du milieu de travail, qui vise à fournir un milieu de travail modernisé à l’échelle du ministère qui appuiera tous les employés dans un nouveau modèle de travail hybride.
L’espace à </a:t>
            </a:r>
            <a:r>
              <a:rPr lang="fr-FR" sz="1600" b="1" i="1" dirty="0">
                <a:latin typeface="Calibri Light" panose="020F0302020204030204" pitchFamily="34" charset="0"/>
                <a:ea typeface="Calibri Light" panose="020F0302020204030204" pitchFamily="34" charset="0"/>
                <a:cs typeface="Calibri Light" panose="020F0302020204030204" pitchFamily="34" charset="0"/>
              </a:rPr>
              <a:t>[Emplacement] </a:t>
            </a:r>
            <a:r>
              <a:rPr lang="fr-FR" sz="1600" i="1" dirty="0">
                <a:latin typeface="Calibri Light" panose="020F0302020204030204" pitchFamily="34" charset="0"/>
                <a:ea typeface="Calibri Light" panose="020F0302020204030204" pitchFamily="34" charset="0"/>
                <a:cs typeface="Calibri Light" panose="020F0302020204030204" pitchFamily="34" charset="0"/>
              </a:rPr>
              <a:t>sera conçu pour favoriser une culture d’innovation et améliorer la technologie numérique afin d’encourager la collaboration, la souplesse et l’efficacité à l’échelle du gouvernement. Il intégrera également la durabilité et améliorera la santé et le bien-être global des employés et assurera l’inclusivité pour tous. 
Comme point de départ de notre modèle hybride, les employés auront le choix de travailler à partir du bureau en fonction des exigences opérationnelles, des fonctions ou des préférences personnelles. Avec la flexibilité à l’esprit, ce modèle de travail peut évoluer au fil du temps en fonction de la rétroaction des employés. 
Nous continuerons de nous adapter et d’offrir du soutien à tous les employés au cours de ce projet de modernisation. Ensemble, nos contributions contribuent à façonner l’avenir de notre organisation!</a:t>
            </a:r>
            <a:r>
              <a:rPr lang="fr-FR" sz="1600" i="1"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rPr>
              <a:t>
</a:t>
            </a:r>
            <a:endParaRPr lang="en-CA" sz="1200" i="1" dirty="0">
              <a:solidFill>
                <a:schemeClr val="tx1"/>
              </a:solidFill>
              <a:effectLst/>
              <a:highlight>
                <a:srgbClr val="FFFF00"/>
              </a:highlight>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TextBox 2">
            <a:extLst>
              <a:ext uri="{FF2B5EF4-FFF2-40B4-BE49-F238E27FC236}">
                <a16:creationId xmlns:a16="http://schemas.microsoft.com/office/drawing/2014/main" id="{F86D8FEA-DA01-7E4A-796A-811F95DB53CC}"/>
              </a:ext>
            </a:extLst>
          </p:cNvPr>
          <p:cNvSpPr txBox="1"/>
          <p:nvPr/>
        </p:nvSpPr>
        <p:spPr>
          <a:xfrm>
            <a:off x="3034363" y="3167390"/>
            <a:ext cx="6494647" cy="523220"/>
          </a:xfrm>
          <a:prstGeom prst="rect">
            <a:avLst/>
          </a:prstGeom>
          <a:noFill/>
        </p:spPr>
        <p:txBody>
          <a:bodyPr wrap="square">
            <a:spAutoFit/>
          </a:bodyPr>
          <a:lstStyle/>
          <a:p>
            <a:pPr algn="ctr"/>
            <a:r>
              <a:rPr lang="en-US" sz="2800" dirty="0">
                <a:solidFill>
                  <a:schemeClr val="tx1"/>
                </a:solidFill>
                <a:highlight>
                  <a:srgbClr val="FFFF00"/>
                </a:highlight>
              </a:rPr>
              <a:t>EXEMPLE </a:t>
            </a:r>
          </a:p>
        </p:txBody>
      </p:sp>
    </p:spTree>
    <p:extLst>
      <p:ext uri="{BB962C8B-B14F-4D97-AF65-F5344CB8AC3E}">
        <p14:creationId xmlns:p14="http://schemas.microsoft.com/office/powerpoint/2010/main" val="312076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80096"/>
            <a:ext cx="9189152" cy="471990"/>
          </a:xfrm>
        </p:spPr>
        <p:txBody>
          <a:bodyPr>
            <a:normAutofit fontScale="90000"/>
          </a:bodyPr>
          <a:lstStyle/>
          <a:p>
            <a:r>
              <a:rPr lang="fr-FR" dirty="0"/>
              <a:t>Contexte : État de préparation à la gestion de projet</a:t>
            </a:r>
            <a:endParaRPr lang="en-US" dirty="0"/>
          </a:p>
        </p:txBody>
      </p:sp>
      <p:sp>
        <p:nvSpPr>
          <p:cNvPr id="7" name="Content Placeholder 6"/>
          <p:cNvSpPr>
            <a:spLocks noGrp="1"/>
          </p:cNvSpPr>
          <p:nvPr>
            <p:ph idx="4294967295"/>
          </p:nvPr>
        </p:nvSpPr>
        <p:spPr>
          <a:xfrm>
            <a:off x="0" y="981222"/>
            <a:ext cx="12192000" cy="542925"/>
          </a:xfrm>
          <a:prstGeom prst="rect">
            <a:avLst/>
          </a:prstGeom>
          <a:solidFill>
            <a:srgbClr val="FFFF00"/>
          </a:solidFill>
        </p:spPr>
        <p:txBody>
          <a:bodyPr wrap="square">
            <a:spAutoFit/>
          </a:bodyPr>
          <a:lstStyle/>
          <a:p>
            <a:pPr marL="0" indent="0" algn="ctr" fontAlgn="base">
              <a:lnSpc>
                <a:spcPct val="107000"/>
              </a:lnSpc>
              <a:buClr>
                <a:srgbClr val="000000"/>
              </a:buClr>
              <a:buSzPts val="1100"/>
              <a:buNone/>
            </a:pP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Voici les 4 énoncés de </a:t>
            </a: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l’état de préparation à la gestion de projet </a:t>
            </a: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inclus dans le PRET. S’ils sont vrais pour votre organisation, incluez-les ici comme contexte. Si les énoncés correspondent quelque peu ou peu à la réalité de votre organisation, incluez-les dans à la page Risques et considérations.</a:t>
            </a:r>
            <a:endParaRPr lang="en-US"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E94E8B23-00D5-4C6A-8066-0BF8EA72C6BB}"/>
              </a:ext>
            </a:extLst>
          </p:cNvPr>
          <p:cNvSpPr txBox="1"/>
          <p:nvPr/>
        </p:nvSpPr>
        <p:spPr>
          <a:xfrm>
            <a:off x="594307" y="1835400"/>
            <a:ext cx="11003386" cy="923330"/>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fr-FR" dirty="0">
                <a:latin typeface="Calibri Light" panose="020F0302020204030204" pitchFamily="34" charset="0"/>
                <a:ea typeface="Calibri Light" panose="020F0302020204030204" pitchFamily="34" charset="0"/>
                <a:cs typeface="Calibri Light" panose="020F0302020204030204" pitchFamily="34" charset="0"/>
              </a:rPr>
              <a:t>La stratégie de milieu de travail de notre organisation est soutenue par un parrain de projet qui peut être actif et visible tout au long du projet. Le parrain du projet a l’autorité nécessaire sur les personnes, les processus et les systèmes pour autoriser et financer les changements nécessaires. </a:t>
            </a:r>
            <a:endParaRPr lang="en-CA"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CD0C2F60-245B-4308-891F-253AD3EC420C}"/>
              </a:ext>
            </a:extLst>
          </p:cNvPr>
          <p:cNvSpPr txBox="1"/>
          <p:nvPr/>
        </p:nvSpPr>
        <p:spPr>
          <a:xfrm>
            <a:off x="591347" y="2953144"/>
            <a:ext cx="11006345" cy="646331"/>
          </a:xfrm>
          <a:prstGeom prst="rect">
            <a:avLst/>
          </a:prstGeom>
          <a:solidFill>
            <a:schemeClr val="accent2">
              <a:lumMod val="20000"/>
              <a:lumOff val="80000"/>
            </a:schemeClr>
          </a:solidFill>
        </p:spPr>
        <p:txBody>
          <a:bodyPr wrap="square">
            <a:spAutoFit/>
          </a:bodyPr>
          <a:lstStyle/>
          <a:p>
            <a:r>
              <a:rPr lang="fr-FR"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Les cadres supérieurs de notre organisation ont fait de la modernisation du milieu de travail une priorité. Ils sont prêts à communiquer ce changement dans le contexte d’autres priorités concurrentes et sont prêts à passer à la parole. </a:t>
            </a:r>
            <a:endParaRPr lang="en-CA"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9" name="TextBox 8">
            <a:extLst>
              <a:ext uri="{FF2B5EF4-FFF2-40B4-BE49-F238E27FC236}">
                <a16:creationId xmlns:a16="http://schemas.microsoft.com/office/drawing/2014/main" id="{2307928C-A0E2-4BF9-8898-F2A02A48BF35}"/>
              </a:ext>
            </a:extLst>
          </p:cNvPr>
          <p:cNvSpPr txBox="1"/>
          <p:nvPr/>
        </p:nvSpPr>
        <p:spPr>
          <a:xfrm>
            <a:off x="591346" y="3793889"/>
            <a:ext cx="11006346" cy="923330"/>
          </a:xfrm>
          <a:prstGeom prst="rect">
            <a:avLst/>
          </a:prstGeom>
          <a:solidFill>
            <a:schemeClr val="accent2">
              <a:lumMod val="20000"/>
              <a:lumOff val="80000"/>
            </a:schemeClr>
          </a:solidFill>
        </p:spPr>
        <p:txBody>
          <a:bodyPr wrap="square">
            <a:spAutoFit/>
          </a:bodyPr>
          <a:lstStyle/>
          <a:p>
            <a:r>
              <a:rPr lang="fr-FR"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Notre organisation a élaboré une stratégie de modernisation du milieu de travail et dispose des ressources nécessaires pour mettre en œuvre la stratégie, y compris des parrains exécutifs, un intégrateur de projet et des experts en la matière. </a:t>
            </a:r>
            <a:endParaRPr lang="en-CA"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2" name="TextBox 11">
            <a:extLst>
              <a:ext uri="{FF2B5EF4-FFF2-40B4-BE49-F238E27FC236}">
                <a16:creationId xmlns:a16="http://schemas.microsoft.com/office/drawing/2014/main" id="{69745D5F-9FFC-4654-AE04-661DD1657872}"/>
              </a:ext>
            </a:extLst>
          </p:cNvPr>
          <p:cNvSpPr txBox="1"/>
          <p:nvPr/>
        </p:nvSpPr>
        <p:spPr>
          <a:xfrm>
            <a:off x="594306" y="4911633"/>
            <a:ext cx="11003386" cy="923330"/>
          </a:xfrm>
          <a:prstGeom prst="rect">
            <a:avLst/>
          </a:prstGeom>
          <a:solidFill>
            <a:schemeClr val="accent2">
              <a:lumMod val="40000"/>
              <a:lumOff val="60000"/>
            </a:schemeClr>
          </a:solidFill>
        </p:spPr>
        <p:txBody>
          <a:bodyPr wrap="square">
            <a:spAutoFit/>
          </a:bodyPr>
          <a:lstStyle/>
          <a:p>
            <a:r>
              <a:rPr lang="fr-FR"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Notre organisation dispose d’une approche structurée de gestion du changement pour le projet et a identifié des ressources formées pour la gestion du changement. Des ressources sont disponibles pour fournir des conseils en communication, élaborer des produits de communication et offrir de la formation aux employés. </a:t>
            </a:r>
            <a:endParaRPr lang="en-CA"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7548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0" y="271497"/>
            <a:ext cx="7754987" cy="471990"/>
          </a:xfrm>
        </p:spPr>
        <p:txBody>
          <a:bodyPr>
            <a:normAutofit fontScale="90000"/>
          </a:bodyPr>
          <a:lstStyle/>
          <a:p>
            <a:r>
              <a:rPr lang="fr-FR" dirty="0"/>
              <a:t>Contexte : État de préparation au changement</a:t>
            </a:r>
            <a:endParaRPr lang="en-US" dirty="0"/>
          </a:p>
        </p:txBody>
      </p:sp>
      <p:sp>
        <p:nvSpPr>
          <p:cNvPr id="7" name="Content Placeholder 6"/>
          <p:cNvSpPr>
            <a:spLocks noGrp="1"/>
          </p:cNvSpPr>
          <p:nvPr>
            <p:ph idx="4294967295"/>
          </p:nvPr>
        </p:nvSpPr>
        <p:spPr>
          <a:xfrm>
            <a:off x="0" y="987434"/>
            <a:ext cx="12192000" cy="542925"/>
          </a:xfrm>
          <a:prstGeom prst="rect">
            <a:avLst/>
          </a:prstGeom>
          <a:solidFill>
            <a:srgbClr val="FFFF00"/>
          </a:solidFill>
        </p:spPr>
        <p:txBody>
          <a:bodyPr wrap="square">
            <a:spAutoFit/>
          </a:bodyPr>
          <a:lstStyle/>
          <a:p>
            <a:pPr marL="0" indent="0" algn="ctr" fontAlgn="base">
              <a:lnSpc>
                <a:spcPct val="107000"/>
              </a:lnSpc>
              <a:buClr>
                <a:srgbClr val="000000"/>
              </a:buClr>
              <a:buSzPts val="1100"/>
              <a:buNone/>
            </a:pP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Voici les 4 énoncés </a:t>
            </a: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d’état de préparation au changement </a:t>
            </a:r>
            <a:r>
              <a:rPr lang="fr-FR"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inclus dans le PRET. S’ils sont vrais pour votre organisation, incluez-les ici comme contexte. Si les énoncés correspondent quelque peu ou peu à la réalité de votre organisation, incluez-les dans à la page Risques et considérations </a:t>
            </a:r>
            <a:endParaRPr lang="en-US"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E94E8B23-00D5-4C6A-8066-0BF8EA72C6BB}"/>
              </a:ext>
            </a:extLst>
          </p:cNvPr>
          <p:cNvSpPr txBox="1"/>
          <p:nvPr/>
        </p:nvSpPr>
        <p:spPr>
          <a:xfrm>
            <a:off x="665722" y="2027259"/>
            <a:ext cx="11003386" cy="646331"/>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fr-FR" dirty="0">
                <a:latin typeface="Calibri Light" panose="020F0302020204030204" pitchFamily="34" charset="0"/>
                <a:ea typeface="Calibri Light" panose="020F0302020204030204" pitchFamily="34" charset="0"/>
                <a:cs typeface="Calibri Light" panose="020F0302020204030204" pitchFamily="34" charset="0"/>
              </a:rPr>
              <a:t>Notre organisation a eu du succès avec des changements précédents, les employés ont accueilli les changements passés et ne sont pas revenus aux anciennes méthodes. </a:t>
            </a:r>
            <a:endParaRPr lang="en-CA"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CD0C2F60-245B-4308-891F-253AD3EC420C}"/>
              </a:ext>
            </a:extLst>
          </p:cNvPr>
          <p:cNvSpPr txBox="1"/>
          <p:nvPr/>
        </p:nvSpPr>
        <p:spPr>
          <a:xfrm>
            <a:off x="662762" y="2922067"/>
            <a:ext cx="11006345" cy="646331"/>
          </a:xfrm>
          <a:prstGeom prst="rect">
            <a:avLst/>
          </a:prstGeom>
          <a:solidFill>
            <a:schemeClr val="accent2">
              <a:lumMod val="20000"/>
              <a:lumOff val="80000"/>
            </a:schemeClr>
          </a:solidFill>
        </p:spPr>
        <p:txBody>
          <a:bodyPr wrap="square">
            <a:spAutoFit/>
          </a:bodyPr>
          <a:lstStyle/>
          <a:p>
            <a:r>
              <a:rPr lang="fr-FR"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Notre organisation est ouverte aux nouvelles idées et à l’innovation, les employés sont récompensés pour la prise de risques et l’acceptation du changement. </a:t>
            </a:r>
            <a:endPar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9" name="TextBox 8">
            <a:extLst>
              <a:ext uri="{FF2B5EF4-FFF2-40B4-BE49-F238E27FC236}">
                <a16:creationId xmlns:a16="http://schemas.microsoft.com/office/drawing/2014/main" id="{2307928C-A0E2-4BF9-8898-F2A02A48BF35}"/>
              </a:ext>
            </a:extLst>
          </p:cNvPr>
          <p:cNvSpPr txBox="1"/>
          <p:nvPr/>
        </p:nvSpPr>
        <p:spPr>
          <a:xfrm>
            <a:off x="662762" y="3761063"/>
            <a:ext cx="11006346" cy="646331"/>
          </a:xfrm>
          <a:prstGeom prst="rect">
            <a:avLst/>
          </a:prstGeom>
          <a:solidFill>
            <a:schemeClr val="accent2">
              <a:lumMod val="20000"/>
              <a:lumOff val="80000"/>
            </a:schemeClr>
          </a:solidFill>
        </p:spPr>
        <p:txBody>
          <a:bodyPr wrap="square">
            <a:spAutoFit/>
          </a:bodyPr>
          <a:lstStyle/>
          <a:p>
            <a:r>
              <a:rPr lang="fr-FR"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Les cadres supérieurs et les gestionnaires de personnel de notre organisation sont hautement qualifiés pour gérer le changement, le rendement est évalué en fonction des résultats et non en fonction de la présence des employés. </a:t>
            </a:r>
            <a:endPar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2" name="TextBox 11">
            <a:extLst>
              <a:ext uri="{FF2B5EF4-FFF2-40B4-BE49-F238E27FC236}">
                <a16:creationId xmlns:a16="http://schemas.microsoft.com/office/drawing/2014/main" id="{69745D5F-9FFC-4654-AE04-661DD1657872}"/>
              </a:ext>
            </a:extLst>
          </p:cNvPr>
          <p:cNvSpPr txBox="1"/>
          <p:nvPr/>
        </p:nvSpPr>
        <p:spPr>
          <a:xfrm>
            <a:off x="665722" y="4600059"/>
            <a:ext cx="11003386" cy="923330"/>
          </a:xfrm>
          <a:prstGeom prst="rect">
            <a:avLst/>
          </a:prstGeom>
          <a:solidFill>
            <a:schemeClr val="accent2">
              <a:lumMod val="40000"/>
              <a:lumOff val="60000"/>
            </a:schemeClr>
          </a:solidFill>
        </p:spPr>
        <p:txBody>
          <a:bodyPr wrap="square">
            <a:spAutoFit/>
          </a:bodyPr>
          <a:lstStyle/>
          <a:p>
            <a:r>
              <a:rPr lang="fr-FR"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Notre organisation encourage, habilite et est confiante en nos employés afin qu’ils fassent des choix sensés sur le moment, l’endroit et la façon dont ils travaillent. Le travail à distance (c.-à-d. le télétravail) est appuyé par des politiques, des ententes et/ou d’autres mécanismes. </a:t>
            </a:r>
            <a:endPar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7964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0" y="278869"/>
            <a:ext cx="8361379" cy="471990"/>
          </a:xfrm>
        </p:spPr>
        <p:txBody>
          <a:bodyPr>
            <a:normAutofit fontScale="90000"/>
          </a:bodyPr>
          <a:lstStyle/>
          <a:p>
            <a:r>
              <a:rPr lang="fr-FR" dirty="0"/>
              <a:t>Objectifs de la stratégie de gestion du changement</a:t>
            </a:r>
            <a:endParaRPr lang="en-US" dirty="0"/>
          </a:p>
        </p:txBody>
      </p:sp>
      <p:sp>
        <p:nvSpPr>
          <p:cNvPr id="8" name="TextBox 7">
            <a:extLst>
              <a:ext uri="{FF2B5EF4-FFF2-40B4-BE49-F238E27FC236}">
                <a16:creationId xmlns:a16="http://schemas.microsoft.com/office/drawing/2014/main" id="{FAFE59C0-349C-44E5-A1A8-8C9F5C87EA5F}"/>
              </a:ext>
            </a:extLst>
          </p:cNvPr>
          <p:cNvSpPr txBox="1"/>
          <p:nvPr/>
        </p:nvSpPr>
        <p:spPr>
          <a:xfrm>
            <a:off x="566511" y="1356194"/>
            <a:ext cx="11006344" cy="4394793"/>
          </a:xfrm>
          <a:prstGeom prst="rect">
            <a:avLst/>
          </a:prstGeom>
          <a:noFill/>
        </p:spPr>
        <p:txBody>
          <a:bodyPr wrap="square">
            <a:spAutoFit/>
          </a:bodyPr>
          <a:lstStyle/>
          <a:p>
            <a:pPr lvl="0" algn="just" fontAlgn="base">
              <a:lnSpc>
                <a:spcPct val="107000"/>
              </a:lnSpc>
              <a:buClr>
                <a:srgbClr val="000000"/>
              </a:buClr>
              <a:buSzPts val="1100"/>
            </a:pPr>
            <a:r>
              <a:rPr lang="fr-FR"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Informer</a:t>
            </a: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t>
            </a:r>
            <a:r>
              <a:rPr lang="fr-FR"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impliquer</a:t>
            </a: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et </a:t>
            </a:r>
            <a:r>
              <a:rPr lang="fr-FR"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outiller</a:t>
            </a: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les employés concernés par le changement et </a:t>
            </a:r>
            <a:r>
              <a:rPr lang="fr-FR"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renforcer</a:t>
            </a: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la nouvelle culture et les nouveaux comportements pour l’avenir.</a:t>
            </a:r>
          </a:p>
          <a:p>
            <a:pPr lvl="0" algn="just" fontAlgn="base">
              <a:lnSpc>
                <a:spcPct val="107000"/>
              </a:lnSpc>
              <a:buClr>
                <a:srgbClr val="000000"/>
              </a:buClr>
              <a:buSzPts val="1100"/>
            </a:pPr>
            <a:endPar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Veiller à ce que les employés se sentent informés et soutenus pendant que le changement se produit, en démontrant la nécessité du changement, les impacts et les avantages que les nouvelles façons de travailler auront sur leurs activités de travail quotidiennes. </a:t>
            </a:r>
          </a:p>
          <a:p>
            <a:pPr marL="800100" lvl="1" indent="-342900" algn="just" fontAlgn="base">
              <a:lnSpc>
                <a:spcPct val="107000"/>
              </a:lnSpc>
              <a:buClr>
                <a:srgbClr val="000000"/>
              </a:buClr>
              <a:buSzPct val="100000"/>
              <a:buFont typeface="+mj-lt"/>
              <a:buAutoNum type="arabicPeriod"/>
            </a:pPr>
            <a:endParaRPr lang="fr-FR"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Susciter le désir des gestionnaires de personnel, des cadres supérieurs et de tous les employés de participer activement au changement qui a une incidence sur leur milieu de travail, afin de développer un sentiment d’appartenance qui assurera le maintien d’une nouvelle culture et de nouveaux comportements. </a:t>
            </a:r>
          </a:p>
          <a:p>
            <a:pPr marL="800100" lvl="1" indent="-342900" algn="just" fontAlgn="base">
              <a:lnSpc>
                <a:spcPct val="107000"/>
              </a:lnSpc>
              <a:buClr>
                <a:srgbClr val="000000"/>
              </a:buClr>
              <a:buSzPct val="100000"/>
              <a:buFont typeface="+mj-lt"/>
              <a:buAutoNum type="arabicPeriod"/>
            </a:pPr>
            <a:endParaRPr lang="fr-FR"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Outiller les employés de ressources, des formations et des guides en lien avec les façons de travailler et les comportements a adopter, afin d’assurer qu’ils soient aptes à travailler de manière efficace et productive dans le nouveau milieu de travail.</a:t>
            </a:r>
          </a:p>
          <a:p>
            <a:pPr marL="800100" lvl="1" indent="-342900" algn="just" fontAlgn="base">
              <a:lnSpc>
                <a:spcPct val="107000"/>
              </a:lnSpc>
              <a:buClr>
                <a:srgbClr val="000000"/>
              </a:buClr>
              <a:buSzPct val="100000"/>
              <a:buFont typeface="+mj-lt"/>
              <a:buAutoNum type="arabicPeriod"/>
            </a:pPr>
            <a:endParaRPr lang="fr-FR"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ct val="100000"/>
              <a:buFont typeface="+mj-lt"/>
              <a:buAutoNum type="arabicPeriod"/>
            </a:pPr>
            <a:r>
              <a:rPr lang="fr-FR"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Renforcer le changement par l’entremise de gestionnaires de personnel et de cadres supérieurs, afin d’assurer que les employés adoptent et maintiennent la nouvelle culture et les nouveaux comportements.</a:t>
            </a:r>
            <a:endParaRPr lang="en-CA"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0" name="TextBox 9">
            <a:extLst>
              <a:ext uri="{FF2B5EF4-FFF2-40B4-BE49-F238E27FC236}">
                <a16:creationId xmlns:a16="http://schemas.microsoft.com/office/drawing/2014/main" id="{25CFE93E-8130-4F92-AFD4-1446252E65E8}"/>
              </a:ext>
            </a:extLst>
          </p:cNvPr>
          <p:cNvSpPr txBox="1"/>
          <p:nvPr/>
        </p:nvSpPr>
        <p:spPr>
          <a:xfrm>
            <a:off x="1" y="967339"/>
            <a:ext cx="12191999"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[FACULTATIF] Ajouter des objectifs supplémentaires fondés sur les évaluations de l’état de préparation et les résultats de la séance de lancement de la GdC.</a:t>
            </a:r>
            <a:endParaRPr lang="en-CA" sz="14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2453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26472"/>
            <a:ext cx="5595070" cy="471990"/>
          </a:xfrm>
        </p:spPr>
        <p:txBody>
          <a:bodyPr/>
          <a:lstStyle/>
          <a:p>
            <a:r>
              <a:rPr lang="en-US" dirty="0"/>
              <a:t>Objectif 1 - Informer</a:t>
            </a:r>
          </a:p>
        </p:txBody>
      </p:sp>
      <p:sp>
        <p:nvSpPr>
          <p:cNvPr id="18" name="TextBox 17">
            <a:extLst>
              <a:ext uri="{FF2B5EF4-FFF2-40B4-BE49-F238E27FC236}">
                <a16:creationId xmlns:a16="http://schemas.microsoft.com/office/drawing/2014/main" id="{FBBA4D89-40A8-4D25-A68D-FFF331F7D5A6}"/>
              </a:ext>
            </a:extLst>
          </p:cNvPr>
          <p:cNvSpPr txBox="1"/>
          <p:nvPr/>
        </p:nvSpPr>
        <p:spPr>
          <a:xfrm>
            <a:off x="1" y="974198"/>
            <a:ext cx="12192000" cy="543162"/>
          </a:xfrm>
          <a:prstGeom prst="rect">
            <a:avLst/>
          </a:prstGeom>
          <a:solidFill>
            <a:srgbClr val="FFFF00"/>
          </a:solidFill>
        </p:spPr>
        <p:txBody>
          <a:bodyPr wrap="square">
            <a:spAutoFit/>
          </a:bodyPr>
          <a:lstStyle/>
          <a:p>
            <a:pPr lvl="0" algn="ctr" fontAlgn="base">
              <a:lnSpc>
                <a:spcPct val="107000"/>
              </a:lnSpc>
              <a:buClr>
                <a:srgbClr val="000000"/>
              </a:buClr>
              <a:buSzPts val="1100"/>
            </a:pPr>
            <a:r>
              <a:rPr lang="fr-FR"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Si vous présentez votre stratégie à un public de cadres supérieurs, nous vous recommandons de ne pas inclure les 4 diapositives suivantes car les informations présentées sont trop détaillées. Vous pouvez utiliser la diapositive 13 Plan de GdC de haut niveau comme vue d’ensemble pour ce public. </a:t>
            </a:r>
            <a:endPar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FAFE59C0-349C-44E5-A1A8-8C9F5C87EA5F}"/>
              </a:ext>
            </a:extLst>
          </p:cNvPr>
          <p:cNvSpPr txBox="1"/>
          <p:nvPr/>
        </p:nvSpPr>
        <p:spPr>
          <a:xfrm>
            <a:off x="687116" y="1675752"/>
            <a:ext cx="10886453" cy="968278"/>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Veiller à ce que les employés se sentent informés et soutenus pendant que le changement se produit, en démontrant la nécessité du changement, les impacts et les avantages que les nouvelles façons de travailler auront sur leurs activités de travail quotidiennes.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87116" y="2794637"/>
            <a:ext cx="10863558" cy="3042821"/>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Annonces du </a:t>
            </a:r>
            <a:r>
              <a:rPr lang="fr-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parrain du projet</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Annonce du projet</a:t>
            </a:r>
          </a:p>
          <a:p>
            <a:pPr marL="1200150" lvl="2" indent="-285750" algn="just" fontAlgn="base">
              <a:lnSpc>
                <a:spcPct val="107000"/>
              </a:lnSpc>
              <a:buClr>
                <a:srgbClr val="000000"/>
              </a:buClr>
              <a:buSzPts val="1100"/>
              <a:buFont typeface="Arial" panose="020B0604020202020204" pitchFamily="34" charset="0"/>
              <a:buChar char="•"/>
            </a:pPr>
            <a:r>
              <a:rPr lang="fr-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Annonce des plans d'étage </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Annonces de </a:t>
            </a:r>
            <a:r>
              <a:rPr lang="fr-CA" dirty="0" err="1">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pré-ouverture</a:t>
            </a:r>
            <a:endPar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Canaux de communication et contenu (page web, infolettre et/ou canal MS Teams)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Questions fréquentes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Messages clés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Collection d’histoires de projet de SPAC</a:t>
            </a: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Communication directe des gestionnaires de personnel aux employés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Boîte à outils du gestionnaire</a:t>
            </a:r>
          </a:p>
        </p:txBody>
      </p:sp>
    </p:spTree>
    <p:extLst>
      <p:ext uri="{BB962C8B-B14F-4D97-AF65-F5344CB8AC3E}">
        <p14:creationId xmlns:p14="http://schemas.microsoft.com/office/powerpoint/2010/main" val="355569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54982"/>
            <a:ext cx="5595070" cy="471990"/>
          </a:xfrm>
        </p:spPr>
        <p:txBody>
          <a:bodyPr/>
          <a:lstStyle/>
          <a:p>
            <a:r>
              <a:rPr lang="fr-CA" dirty="0"/>
              <a:t>Objectif 2 - Impliquer</a:t>
            </a:r>
          </a:p>
        </p:txBody>
      </p:sp>
      <p:sp>
        <p:nvSpPr>
          <p:cNvPr id="8" name="TextBox 7">
            <a:extLst>
              <a:ext uri="{FF2B5EF4-FFF2-40B4-BE49-F238E27FC236}">
                <a16:creationId xmlns:a16="http://schemas.microsoft.com/office/drawing/2014/main" id="{FAFE59C0-349C-44E5-A1A8-8C9F5C87EA5F}"/>
              </a:ext>
            </a:extLst>
          </p:cNvPr>
          <p:cNvSpPr txBox="1"/>
          <p:nvPr/>
        </p:nvSpPr>
        <p:spPr>
          <a:xfrm>
            <a:off x="664221" y="924983"/>
            <a:ext cx="10886453" cy="968278"/>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Susciter le désir des gestionnaires de personnel, des cadres supérieurs et de tous les employés de participer activement au changement qui a une incidence sur leur milieu de travail, afin de développer un sentiment d’appartenance qui assurera le maintien d’une nouvelle mentalité et de nouveaux comportements.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64221" y="1986090"/>
            <a:ext cx="10863558" cy="3931910"/>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Séances d’information ouvertes et évènements</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Séance d’information ouverte avec les employés</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Séance d’information ouverte de </a:t>
            </a:r>
            <a:r>
              <a:rPr lang="fr-FR" dirty="0" err="1">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pré-ouverture</a:t>
            </a:r>
            <a:endPar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Visite du nouveau milieu de travail</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Cérémonie d'ouverture hybride</a:t>
            </a:r>
          </a:p>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Activités de mobilisation pour le projet</a:t>
            </a:r>
          </a:p>
          <a:p>
            <a:pPr marL="1200150" lvl="2" indent="-285750" algn="just" fontAlgn="base">
              <a:lnSpc>
                <a:spcPct val="107000"/>
              </a:lnSpc>
              <a:buClr>
                <a:srgbClr val="000000"/>
              </a:buClr>
              <a:buSzPts val="1100"/>
              <a:buFont typeface="Arial" panose="020B0604020202020204" pitchFamily="34" charset="0"/>
              <a:buChar char="•"/>
            </a:pPr>
            <a:r>
              <a:rPr lang="fr-FR"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Sondage sur la programmation fonctionnelle</a:t>
            </a:r>
          </a:p>
          <a:p>
            <a:pPr marL="1200150" lvl="2" indent="-285750" algn="just" fontAlgn="base">
              <a:lnSpc>
                <a:spcPct val="107000"/>
              </a:lnSpc>
              <a:buClr>
                <a:srgbClr val="000000"/>
              </a:buClr>
              <a:buSzPts val="1100"/>
              <a:buFont typeface="Arial" panose="020B0604020202020204" pitchFamily="34" charset="0"/>
              <a:buChar char="•"/>
            </a:pPr>
            <a:r>
              <a:rPr lang="fr-FR"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Retrait des biens professionnels et personnels</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Nomination des salles de conférence</a:t>
            </a:r>
          </a:p>
          <a:p>
            <a:pPr marL="742950" lvl="1" indent="-285750" algn="just" fontAlgn="base">
              <a:lnSpc>
                <a:spcPct val="107000"/>
              </a:lnSpc>
              <a:buClr>
                <a:srgbClr val="000000"/>
              </a:buClr>
              <a:buSzPts val="1100"/>
              <a:buFont typeface="Arial" panose="020B0604020202020204" pitchFamily="34" charset="0"/>
              <a:buChar char="•"/>
            </a:pPr>
            <a:r>
              <a:rPr lang="fr-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Nouvelles façons de travailler</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Normes communautaires (étiquette)</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Chartes d’équipe</a:t>
            </a:r>
          </a:p>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Réseau d’agents du changement</a:t>
            </a:r>
          </a:p>
        </p:txBody>
      </p:sp>
    </p:spTree>
    <p:extLst>
      <p:ext uri="{BB962C8B-B14F-4D97-AF65-F5344CB8AC3E}">
        <p14:creationId xmlns:p14="http://schemas.microsoft.com/office/powerpoint/2010/main" val="213860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81" y="283857"/>
            <a:ext cx="5595070" cy="471990"/>
          </a:xfrm>
        </p:spPr>
        <p:txBody>
          <a:bodyPr/>
          <a:lstStyle/>
          <a:p>
            <a:r>
              <a:rPr lang="fr-CA" dirty="0"/>
              <a:t>Objectif 3 - Outiller</a:t>
            </a:r>
          </a:p>
        </p:txBody>
      </p:sp>
      <p:sp>
        <p:nvSpPr>
          <p:cNvPr id="8" name="TextBox 7">
            <a:extLst>
              <a:ext uri="{FF2B5EF4-FFF2-40B4-BE49-F238E27FC236}">
                <a16:creationId xmlns:a16="http://schemas.microsoft.com/office/drawing/2014/main" id="{FAFE59C0-349C-44E5-A1A8-8C9F5C87EA5F}"/>
              </a:ext>
            </a:extLst>
          </p:cNvPr>
          <p:cNvSpPr txBox="1"/>
          <p:nvPr/>
        </p:nvSpPr>
        <p:spPr>
          <a:xfrm>
            <a:off x="652771" y="1348492"/>
            <a:ext cx="10886453" cy="968278"/>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fr-FR"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Équiper les employés de ressources, de formation et des outils nécessaires sur la façon de changer leur façon de travailler et leurs comportements, afin d’assurer qu’ils sont confiants de travailler de manière efficace et productive dans le nouveau milieu de travail.</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52773" y="2481505"/>
            <a:ext cx="10886453" cy="2450094"/>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Boîtes à outils/guide de l’utilisateur</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Gestionnaires de personnel</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Employés</a:t>
            </a:r>
          </a:p>
          <a:p>
            <a:pPr marL="742950" lvl="1" indent="-285750" algn="just" fontAlgn="base">
              <a:lnSpc>
                <a:spcPct val="107000"/>
              </a:lnSpc>
              <a:buClr>
                <a:srgbClr val="000000"/>
              </a:buClr>
              <a:buSzPts val="1100"/>
              <a:buFont typeface="Arial" panose="020B0604020202020204" pitchFamily="34" charset="0"/>
              <a:buChar char="•"/>
            </a:pPr>
            <a:r>
              <a:rPr lang="fr-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Formation</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Guides et tutoriels</a:t>
            </a:r>
          </a:p>
          <a:p>
            <a:pPr marL="1200150" lvl="2" indent="-285750" algn="just" fontAlgn="base">
              <a:lnSpc>
                <a:spcPct val="107000"/>
              </a:lnSpc>
              <a:buClr>
                <a:srgbClr val="000000"/>
              </a:buClr>
              <a:buSzPts val="1100"/>
              <a:buFont typeface="Arial" panose="020B0604020202020204" pitchFamily="34" charset="0"/>
              <a:buChar char="•"/>
            </a:pPr>
            <a:r>
              <a:rPr lang="fr-FR"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Présentation « une journée dans la vie »</a:t>
            </a:r>
          </a:p>
          <a:p>
            <a:pPr marL="1200150" lvl="2" indent="-285750" algn="just" fontAlgn="base">
              <a:lnSpc>
                <a:spcPct val="107000"/>
              </a:lnSpc>
              <a:buClr>
                <a:srgbClr val="000000"/>
              </a:buClr>
              <a:buSzPts val="1100"/>
              <a:buFont typeface="Arial" panose="020B0604020202020204" pitchFamily="34" charset="0"/>
              <a:buChar char="•"/>
            </a:pPr>
            <a:r>
              <a:rPr lang="fr-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Contenu de formation</a:t>
            </a:r>
          </a:p>
          <a:p>
            <a:pPr marL="1200150" lvl="2" indent="-285750" algn="just" fontAlgn="base">
              <a:lnSpc>
                <a:spcPct val="107000"/>
              </a:lnSpc>
              <a:buClr>
                <a:srgbClr val="000000"/>
              </a:buClr>
              <a:buSzPts val="1100"/>
              <a:buFont typeface="Arial" panose="020B0604020202020204" pitchFamily="34" charset="0"/>
              <a:buChar char="•"/>
            </a:pPr>
            <a:endParaRPr lang="fr-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599794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GCworkplace">
      <a:dk1>
        <a:srgbClr val="000000"/>
      </a:dk1>
      <a:lt1>
        <a:srgbClr val="FFFFFF"/>
      </a:lt1>
      <a:dk2>
        <a:srgbClr val="77797C"/>
      </a:dk2>
      <a:lt2>
        <a:srgbClr val="E7E6E6"/>
      </a:lt2>
      <a:accent1>
        <a:srgbClr val="A8CE75"/>
      </a:accent1>
      <a:accent2>
        <a:srgbClr val="45A895"/>
      </a:accent2>
      <a:accent3>
        <a:srgbClr val="1C9848"/>
      </a:accent3>
      <a:accent4>
        <a:srgbClr val="DF990D"/>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5686</TotalTime>
  <Words>2590</Words>
  <Application>Microsoft Office PowerPoint</Application>
  <PresentationFormat>Widescreen</PresentationFormat>
  <Paragraphs>131</Paragraphs>
  <Slides>16</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Arial Rounded MT Bold</vt:lpstr>
      <vt:lpstr>Calibri</vt:lpstr>
      <vt:lpstr>Calibri Light</vt:lpstr>
      <vt:lpstr>Georgia</vt:lpstr>
      <vt:lpstr>Wingdings</vt:lpstr>
      <vt:lpstr>Office Theme</vt:lpstr>
      <vt:lpstr>think-cell Slide</vt:lpstr>
      <vt:lpstr>Stratégie de gestion du changement</vt:lpstr>
      <vt:lpstr>Comment utiliser ce document</vt:lpstr>
      <vt:lpstr>Contexte : Vision organisationnelle et de projet</vt:lpstr>
      <vt:lpstr>Contexte : État de préparation à la gestion de projet</vt:lpstr>
      <vt:lpstr>Contexte : État de préparation au changement</vt:lpstr>
      <vt:lpstr>Objectifs de la stratégie de gestion du changement</vt:lpstr>
      <vt:lpstr>Objectif 1 - Informer</vt:lpstr>
      <vt:lpstr>Objectif 2 - Impliquer</vt:lpstr>
      <vt:lpstr>Objectif 3 - Outiller</vt:lpstr>
      <vt:lpstr>Objectif 4 - Renforcer</vt:lpstr>
      <vt:lpstr>Risques et considérations (1 de 2)</vt:lpstr>
      <vt:lpstr>Risques et considérations (2 de 2)</vt:lpstr>
      <vt:lpstr>Plan de gestion du changement de haut niveau</vt:lpstr>
      <vt:lpstr>Résultats attendus </vt:lpstr>
      <vt:lpstr>Inventaire des changements et évaluation des répercussions</vt:lpstr>
      <vt:lpstr>Tableau des contributeurs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lastModifiedBy>Genereux, Sophie (SPAC/PSPC) (elle-la / she-her)</cp:lastModifiedBy>
  <cp:revision>310</cp:revision>
  <dcterms:created xsi:type="dcterms:W3CDTF">2018-01-23T15:59:12Z</dcterms:created>
  <dcterms:modified xsi:type="dcterms:W3CDTF">2023-05-09T19:21:45Z</dcterms:modified>
</cp:coreProperties>
</file>