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342" r:id="rId2"/>
    <p:sldId id="343" r:id="rId3"/>
    <p:sldId id="420" r:id="rId4"/>
    <p:sldId id="435" r:id="rId5"/>
    <p:sldId id="446" r:id="rId6"/>
    <p:sldId id="422" r:id="rId7"/>
    <p:sldId id="374" r:id="rId8"/>
    <p:sldId id="352" r:id="rId9"/>
    <p:sldId id="431" r:id="rId10"/>
    <p:sldId id="430" r:id="rId11"/>
    <p:sldId id="354" r:id="rId12"/>
    <p:sldId id="355" r:id="rId13"/>
    <p:sldId id="361" r:id="rId14"/>
    <p:sldId id="362" r:id="rId15"/>
    <p:sldId id="336" r:id="rId16"/>
    <p:sldId id="360" r:id="rId17"/>
    <p:sldId id="395" r:id="rId18"/>
    <p:sldId id="396" r:id="rId19"/>
    <p:sldId id="458" r:id="rId20"/>
    <p:sldId id="391" r:id="rId21"/>
    <p:sldId id="460" r:id="rId22"/>
    <p:sldId id="311" r:id="rId23"/>
  </p:sldIdLst>
  <p:sldSz cx="12192000" cy="6858000"/>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CC458C-012C-9D48-B070-D44F312C78FB}">
          <p14:sldIdLst>
            <p14:sldId id="342"/>
            <p14:sldId id="343"/>
          </p14:sldIdLst>
        </p14:section>
        <p14:section name="Recrutement postsecondaire (RP)" id="{1B312F10-2EE9-4124-8D46-8E6CD45BFB0F}">
          <p14:sldIdLst>
            <p14:sldId id="420"/>
            <p14:sldId id="435"/>
            <p14:sldId id="446"/>
            <p14:sldId id="422"/>
          </p14:sldIdLst>
        </p14:section>
        <p14:section name="Comment postuler - En détails" id="{78930129-3279-9246-8B24-B8612069C56E}">
          <p14:sldIdLst>
            <p14:sldId id="374"/>
            <p14:sldId id="352"/>
            <p14:sldId id="431"/>
            <p14:sldId id="430"/>
            <p14:sldId id="354"/>
            <p14:sldId id="355"/>
            <p14:sldId id="361"/>
            <p14:sldId id="362"/>
          </p14:sldIdLst>
        </p14:section>
        <p14:section name="Mesures d'adaptation" id="{16DD6EF7-ACCA-2148-8D6D-2018652A5B01}">
          <p14:sldIdLst>
            <p14:sldId id="336"/>
            <p14:sldId id="360"/>
            <p14:sldId id="395"/>
            <p14:sldId id="396"/>
          </p14:sldIdLst>
        </p14:section>
        <p14:section name="Autodéclaration" id="{C796D323-EC37-9140-AB40-E63632FA83BD}">
          <p14:sldIdLst>
            <p14:sldId id="458"/>
            <p14:sldId id="391"/>
            <p14:sldId id="460"/>
          </p14:sldIdLst>
        </p14:section>
        <p14:section name="Réseaux sociaux" id="{BA161E2D-2CAF-4ECE-BC20-9E2DA9EC3F41}">
          <p14:sldIdLst>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Gratton" initials="IG" lastIdx="1" clrIdx="0">
    <p:extLst>
      <p:ext uri="{19B8F6BF-5375-455C-9EA6-DF929625EA0E}">
        <p15:presenceInfo xmlns:p15="http://schemas.microsoft.com/office/powerpoint/2012/main" userId="S-1-5-21-793608233-524142043-3570203803-25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FE5"/>
    <a:srgbClr val="29B7E1"/>
    <a:srgbClr val="33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64160" autoAdjust="0"/>
  </p:normalViewPr>
  <p:slideViewPr>
    <p:cSldViewPr snapToGrid="0">
      <p:cViewPr varScale="1">
        <p:scale>
          <a:sx n="73" d="100"/>
          <a:sy n="73" d="100"/>
        </p:scale>
        <p:origin x="1236" y="66"/>
      </p:cViewPr>
      <p:guideLst/>
    </p:cSldViewPr>
  </p:slideViewPr>
  <p:outlineViewPr>
    <p:cViewPr>
      <p:scale>
        <a:sx n="33" d="100"/>
        <a:sy n="33" d="100"/>
      </p:scale>
      <p:origin x="0" y="-88692"/>
    </p:cViewPr>
  </p:outlineViewPr>
  <p:notesTextViewPr>
    <p:cViewPr>
      <p:scale>
        <a:sx n="1" d="1"/>
        <a:sy n="1" d="1"/>
      </p:scale>
      <p:origin x="0" y="0"/>
    </p:cViewPr>
  </p:notesTextViewPr>
  <p:notesViewPr>
    <p:cSldViewPr snapToGrid="0">
      <p:cViewPr>
        <p:scale>
          <a:sx n="110" d="100"/>
          <a:sy n="110" d="100"/>
        </p:scale>
        <p:origin x="1531" y="-208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18CF2F-5C80-481D-8C9F-329BEC0231E2}" type="datetimeFigureOut">
              <a:rPr lang="en-CA" smtClean="0"/>
              <a:t>2022-10-20</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136A7C-1E6B-4596-BF6D-4E7A076C8740}" type="slidenum">
              <a:rPr lang="en-CA" smtClean="0"/>
              <a:t>‹#›</a:t>
            </a:fld>
            <a:endParaRPr lang="en-CA" dirty="0"/>
          </a:p>
        </p:txBody>
      </p:sp>
    </p:spTree>
    <p:extLst>
      <p:ext uri="{BB962C8B-B14F-4D97-AF65-F5344CB8AC3E}">
        <p14:creationId xmlns:p14="http://schemas.microsoft.com/office/powerpoint/2010/main" val="382094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anada.ca/fr/commission-fonction-publique/emplois/services/emplois-gc.html" TargetMode="External"/><Relationship Id="rId13" Type="http://schemas.openxmlformats.org/officeDocument/2006/relationships/hyperlink" Target="http://www.tbs-sct.gc.ca/pol/doc-fra.aspx?id=12588" TargetMode="External"/><Relationship Id="rId3" Type="http://schemas.openxmlformats.org/officeDocument/2006/relationships/hyperlink" Target="https://www.canada.ca/fr/secretariat-conseil-tresor/site/fiers-servir.html" TargetMode="External"/><Relationship Id="rId7" Type="http://schemas.openxmlformats.org/officeDocument/2006/relationships/hyperlink" Target="http://www.dfo-mpo.gc.ca/index-fra.htm" TargetMode="External"/><Relationship Id="rId12" Type="http://schemas.openxmlformats.org/officeDocument/2006/relationships/hyperlink" Target="http://www.tbs-sct.gc.ca/pol/doc-fra.aspx?id=1255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hc-sc.gc.ca/index-fra.php" TargetMode="External"/><Relationship Id="rId11" Type="http://schemas.openxmlformats.org/officeDocument/2006/relationships/hyperlink" Target="https://www.canada.ca/fr/gouvernement/fonctionpublique/remuneration.html" TargetMode="External"/><Relationship Id="rId5" Type="http://schemas.openxmlformats.org/officeDocument/2006/relationships/hyperlink" Target="http://www.justice.gc.ca/fra/index.html" TargetMode="External"/><Relationship Id="rId15" Type="http://schemas.openxmlformats.org/officeDocument/2006/relationships/hyperlink" Target="https://www.canada.ca/fr/gouvernement/fonctionpublique/modernisation.html" TargetMode="External"/><Relationship Id="rId10" Type="http://schemas.openxmlformats.org/officeDocument/2006/relationships/hyperlink" Target="https://www.canada.ca/fr/secretariat-conseil-tresor/sujets/valeurs-ethique/diversite-equite.html" TargetMode="External"/><Relationship Id="rId4" Type="http://schemas.openxmlformats.org/officeDocument/2006/relationships/hyperlink" Target="http://www.swc-cfc.gc.ca/index-fr.html" TargetMode="External"/><Relationship Id="rId9" Type="http://schemas.openxmlformats.org/officeDocument/2006/relationships/hyperlink" Target="http://www.csps-efpc.gc.ca/index-fra.aspx" TargetMode="External"/><Relationship Id="rId14" Type="http://schemas.openxmlformats.org/officeDocument/2006/relationships/hyperlink" Target="https://www.canada.ca/fr/secretariat-conseil-tresor/services/innovation/statistiques-ressources-humaines/effectif-fonction-publique-federale-region-geographique-periode-affectation.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fr-CA" sz="1200" kern="1200" noProof="0" dirty="0">
                <a:solidFill>
                  <a:schemeClr val="tx1"/>
                </a:solidFill>
                <a:effectLst/>
                <a:latin typeface="+mn-lt"/>
                <a:ea typeface="+mn-ea"/>
                <a:cs typeface="+mn-cs"/>
              </a:rPr>
              <a:t>Bonjour et bienvenue ! </a:t>
            </a:r>
            <a:r>
              <a:rPr lang="fr-CA" noProof="0" dirty="0"/>
              <a:t>Merci à toutes et à tous d'avoir pris le temps d'être ici aujourd'hui !</a:t>
            </a:r>
          </a:p>
          <a:p>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Je m'appelle Michel et je vais faire la présentation aujourd'hui. Je suis accompagné de deux collègues, ______ et _______, qui répondront à vos question en clavardage (chat). </a:t>
            </a:r>
          </a:p>
          <a:p>
            <a:r>
              <a:rPr lang="fr-CA" sz="1800" dirty="0">
                <a:effectLst/>
                <a:latin typeface="Calibri" panose="020F0502020204030204" pitchFamily="34" charset="0"/>
                <a:ea typeface="Calibri" panose="020F0502020204030204" pitchFamily="34" charset="0"/>
              </a:rPr>
              <a:t>Nous avons aussi avec nous un(e) expert(e) en la matière, ______, qui nous aidera avec les questions plus spécifiques aux spécialistes des données.</a:t>
            </a:r>
            <a:endParaRPr lang="en-CA" sz="1800" dirty="0">
              <a:effectLst/>
              <a:latin typeface="Calibri" panose="020F0502020204030204" pitchFamily="34" charset="0"/>
              <a:ea typeface="Calibri" panose="020F0502020204030204" pitchFamily="34" charset="0"/>
            </a:endParaRPr>
          </a:p>
          <a:p>
            <a:r>
              <a:rPr lang="fr-CA" sz="1800" dirty="0">
                <a:effectLst/>
                <a:latin typeface="Calibri" panose="020F050202020403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endParaRPr lang="fr-CA"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Quelques points avant de commencer :</a:t>
            </a:r>
            <a:r>
              <a:rPr lang="fr-CA" sz="1200" kern="1200" baseline="0" noProof="0" dirty="0">
                <a:solidFill>
                  <a:schemeClr val="tx1"/>
                </a:solidFill>
                <a:effectLst/>
                <a:latin typeface="+mn-lt"/>
                <a:ea typeface="+mn-ea"/>
                <a:cs typeface="+mn-cs"/>
              </a:rPr>
              <a:t> </a:t>
            </a:r>
          </a:p>
          <a:p>
            <a:pPr marL="171450" indent="-171450">
              <a:buFont typeface="Arial" panose="020B0604020202020204" pitchFamily="34" charset="0"/>
              <a:buChar char="•"/>
            </a:pPr>
            <a:r>
              <a:rPr lang="fr-CA" sz="1200" dirty="0">
                <a:effectLst/>
                <a:latin typeface="Calibri" panose="020F0502020204030204" pitchFamily="34" charset="0"/>
                <a:ea typeface="Calibri" panose="020F0502020204030204" pitchFamily="34" charset="0"/>
              </a:rPr>
              <a:t>Cette séance d'information porte sur la façon de postuler aux répertoires de recrutement postsecondaire (RP). Nous vous fournirons des informations générales qui peuvent vous aider à améliorer</a:t>
            </a:r>
          </a:p>
          <a:p>
            <a:pPr marL="0" indent="0">
              <a:buFont typeface="Arial" panose="020B0604020202020204" pitchFamily="34" charset="0"/>
              <a:buNone/>
            </a:pPr>
            <a:r>
              <a:rPr lang="fr-CA" sz="1200" dirty="0">
                <a:effectLst/>
                <a:latin typeface="Calibri" panose="020F0502020204030204" pitchFamily="34" charset="0"/>
                <a:ea typeface="Calibri" panose="020F0502020204030204" pitchFamily="34" charset="0"/>
              </a:rPr>
              <a:t>     votre candidature. Nous pouvons également répondre à des questions spécifiques sur ce répertoire de RP ou sur le processus de sélection. </a:t>
            </a:r>
            <a:endParaRPr lang="en-CA" sz="12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fr-CA" noProof="0" dirty="0"/>
              <a:t>Veuillez</a:t>
            </a:r>
            <a:r>
              <a:rPr lang="fr-CA" sz="1200" kern="1200" baseline="0" noProof="0" dirty="0">
                <a:solidFill>
                  <a:schemeClr val="tx1"/>
                </a:solidFill>
                <a:effectLst/>
                <a:latin typeface="+mn-lt"/>
                <a:ea typeface="+mn-ea"/>
                <a:cs typeface="+mn-cs"/>
              </a:rPr>
              <a:t> garder votre micro désactivé/ en sourdine pendant la présentation</a:t>
            </a:r>
          </a:p>
          <a:p>
            <a:pPr marL="171450" indent="-171450">
              <a:buFont typeface="Arial" panose="020B0604020202020204" pitchFamily="34" charset="0"/>
              <a:buChar char="•"/>
            </a:pPr>
            <a:r>
              <a:rPr lang="fr-CA" noProof="0" dirty="0"/>
              <a:t>Nous répondrons aux questions dans le clavardage (chat) et après la présentation.. Vous pouvez donc poser vos questions à tout moment. Nous ferons de notre mieux pour répondre à toutes les questions. </a:t>
            </a:r>
          </a:p>
          <a:p>
            <a:pPr marL="171450" indent="-171450">
              <a:buFont typeface="Arial" panose="020B0604020202020204" pitchFamily="34" charset="0"/>
              <a:buChar char="•"/>
            </a:pPr>
            <a:r>
              <a:rPr lang="fr-CA" noProof="0" dirty="0"/>
              <a:t>La présentation durera environ 30 à 40 minutes. Une fois la présentation terminée, nous resterons en ligne pendant le reste de l'heure pour répondre à d'autres questions dans le clavardage (chat). </a:t>
            </a:r>
          </a:p>
          <a:p>
            <a:pPr marL="171450" indent="-171450">
              <a:buFont typeface="Arial" panose="020B0604020202020204" pitchFamily="34" charset="0"/>
              <a:buChar char="•"/>
            </a:pPr>
            <a:r>
              <a:rPr lang="fr-CA" noProof="0" dirty="0"/>
              <a:t>Une interprétation en LSQ est disponible pour la présentation. </a:t>
            </a:r>
            <a:r>
              <a:rPr lang="fr-CA" sz="1200" kern="1200" baseline="0" noProof="0" dirty="0">
                <a:solidFill>
                  <a:schemeClr val="tx1"/>
                </a:solidFill>
                <a:effectLst/>
                <a:latin typeface="+mn-lt"/>
                <a:ea typeface="+mn-ea"/>
                <a:cs typeface="+mn-cs"/>
              </a:rPr>
              <a:t>Vous pouvez “épingler” la fenêtre de notre interprète de Langue des signes québécois afin de la voir en tout temps. Notre interprète aujourd’hui s’appelle ___(nom)___.   Prenez un moment pour trouver sa fenêtre et l’épingler, si vous voulez vous prévaloir de ce service.   </a:t>
            </a:r>
          </a:p>
        </p:txBody>
      </p:sp>
      <p:sp>
        <p:nvSpPr>
          <p:cNvPr id="4" name="Slide Number Placeholder 3"/>
          <p:cNvSpPr>
            <a:spLocks noGrp="1"/>
          </p:cNvSpPr>
          <p:nvPr>
            <p:ph type="sldNum" sz="quarter" idx="10"/>
          </p:nvPr>
        </p:nvSpPr>
        <p:spPr/>
        <p:txBody>
          <a:bodyPr/>
          <a:lstStyle/>
          <a:p>
            <a:fld id="{EE136A7C-1E6B-4596-BF6D-4E7A076C8740}" type="slidenum">
              <a:rPr lang="en-CA" smtClean="0"/>
              <a:t>1</a:t>
            </a:fld>
            <a:endParaRPr lang="en-CA" dirty="0"/>
          </a:p>
        </p:txBody>
      </p:sp>
    </p:spTree>
    <p:extLst>
      <p:ext uri="{BB962C8B-B14F-4D97-AF65-F5344CB8AC3E}">
        <p14:creationId xmlns:p14="http://schemas.microsoft.com/office/powerpoint/2010/main" val="10195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b="1" dirty="0"/>
              <a:t>Note : </a:t>
            </a:r>
            <a:r>
              <a:rPr lang="fr-FR" altLang="en-US" dirty="0"/>
              <a:t>Fournissez une description de l'image - * Utiliser une capture d’écran d’une question de présélection du processus Carrières en sciences des données lorsque celui-ci sera lancé.</a:t>
            </a:r>
          </a:p>
          <a:p>
            <a:pPr eaLnBrk="1" fontAlgn="t" hangingPunct="1">
              <a:spcBef>
                <a:spcPct val="0"/>
              </a:spcBef>
            </a:pPr>
            <a:endParaRPr lang="fr-FR" altLang="en-US" dirty="0"/>
          </a:p>
          <a:p>
            <a:pPr eaLnBrk="1" fontAlgn="t" hangingPunct="1">
              <a:spcBef>
                <a:spcPct val="0"/>
              </a:spcBef>
            </a:pPr>
            <a:endParaRPr lang="fr-FR" altLang="en-US" dirty="0"/>
          </a:p>
          <a:p>
            <a:pPr eaLnBrk="1" fontAlgn="t" hangingPunct="1">
              <a:spcBef>
                <a:spcPct val="0"/>
              </a:spcBef>
            </a:pPr>
            <a:r>
              <a:rPr lang="fr-FR" altLang="en-US" dirty="0"/>
              <a:t>- Pour augmenter les chances d'être sélectionné, utilisez des exemples </a:t>
            </a:r>
            <a:r>
              <a:rPr lang="fr-FR" altLang="en-US" b="1" u="sng" dirty="0"/>
              <a:t>précis</a:t>
            </a:r>
            <a:r>
              <a:rPr lang="fr-FR" altLang="en-US" dirty="0"/>
              <a:t> et </a:t>
            </a:r>
            <a:r>
              <a:rPr lang="fr-FR" altLang="en-US" b="1" u="sng" dirty="0"/>
              <a:t>concrets</a:t>
            </a:r>
            <a:r>
              <a:rPr lang="fr-FR" altLang="en-US" dirty="0"/>
              <a:t> de votre expérience de travail.  </a:t>
            </a:r>
          </a:p>
          <a:p>
            <a:pPr marL="171450" indent="-171450" eaLnBrk="1" fontAlgn="t" hangingPunct="1">
              <a:spcBef>
                <a:spcPct val="0"/>
              </a:spcBef>
              <a:buFontTx/>
              <a:buChar char="-"/>
            </a:pPr>
            <a:r>
              <a:rPr lang="fr-FR" altLang="en-US" dirty="0"/>
              <a:t>Assurez-vous de préciser quand et où vous avez acquis l'expérience. Il est également important de vous concentrer sur ce que vous avez accompli et sur les résultats que vous avez obtenus.</a:t>
            </a:r>
          </a:p>
          <a:p>
            <a:pPr marL="0" indent="0" eaLnBrk="1" fontAlgn="t" hangingPunct="1">
              <a:spcBef>
                <a:spcPct val="0"/>
              </a:spcBef>
              <a:buFontTx/>
              <a:buNone/>
            </a:pPr>
            <a:endParaRPr lang="fr-FR" sz="1800" b="1" dirty="0">
              <a:effectLst/>
              <a:latin typeface="Calibri" panose="020F0502020204030204" pitchFamily="34" charset="0"/>
              <a:ea typeface="Calibri" panose="020F0502020204030204" pitchFamily="34" charset="0"/>
            </a:endParaRPr>
          </a:p>
          <a:p>
            <a:pPr marL="0" indent="0" eaLnBrk="1" fontAlgn="t" hangingPunct="1">
              <a:spcBef>
                <a:spcPct val="0"/>
              </a:spcBef>
              <a:buFontTx/>
              <a:buNone/>
            </a:pPr>
            <a:r>
              <a:rPr lang="fr-CA" sz="1800" b="1" u="sng" dirty="0">
                <a:effectLst/>
                <a:latin typeface="Calibri" panose="020F0502020204030204" pitchFamily="34" charset="0"/>
                <a:ea typeface="Calibri" panose="020F0502020204030204" pitchFamily="34" charset="0"/>
              </a:rPr>
              <a:t>Exemples:</a:t>
            </a:r>
          </a:p>
          <a:p>
            <a:pPr marL="0" indent="0" eaLnBrk="1" fontAlgn="t" hangingPunct="1">
              <a:spcBef>
                <a:spcPct val="0"/>
              </a:spcBef>
              <a:buFontTx/>
              <a:buNone/>
            </a:pPr>
            <a:r>
              <a:rPr lang="fr-CA" sz="1800" b="1" dirty="0">
                <a:effectLst/>
                <a:latin typeface="Calibri" panose="020F0502020204030204" pitchFamily="34" charset="0"/>
                <a:ea typeface="Calibri" panose="020F0502020204030204" pitchFamily="34" charset="0"/>
              </a:rPr>
              <a:t>Bonne réponse : </a:t>
            </a:r>
            <a:r>
              <a:rPr lang="fr-CA" sz="1800" dirty="0">
                <a:effectLst/>
                <a:latin typeface="Calibri" panose="020F0502020204030204" pitchFamily="34" charset="0"/>
                <a:ea typeface="Calibri" panose="020F0502020204030204" pitchFamily="34" charset="0"/>
              </a:rPr>
              <a:t>De telle date à telle date, dans mon rôle  de spécialiste des données à la société ABC, j’ai obtenu de l’expérience  dans le traitement de données en accomplissant les tâches suivantes…</a:t>
            </a:r>
            <a:endParaRPr lang="en-CA" sz="1800" b="0" dirty="0">
              <a:effectLst/>
              <a:latin typeface="Calibri" panose="020F0502020204030204" pitchFamily="34" charset="0"/>
              <a:ea typeface="Calibri" panose="020F0502020204030204" pitchFamily="34" charset="0"/>
            </a:endParaRPr>
          </a:p>
          <a:p>
            <a:pPr marL="0" indent="0" eaLnBrk="1" fontAlgn="t" hangingPunct="1">
              <a:spcBef>
                <a:spcPct val="0"/>
              </a:spcBef>
              <a:buFontTx/>
              <a:buNone/>
            </a:pPr>
            <a:r>
              <a:rPr lang="fr-CA" sz="1800" b="1" dirty="0">
                <a:effectLst/>
                <a:latin typeface="Calibri" panose="020F0502020204030204" pitchFamily="34" charset="0"/>
                <a:ea typeface="Calibri" panose="020F0502020204030204" pitchFamily="34" charset="0"/>
              </a:rPr>
              <a:t>Mauvaise réponse </a:t>
            </a:r>
            <a:r>
              <a:rPr lang="fr-CA" sz="1800" dirty="0">
                <a:effectLst/>
                <a:latin typeface="Calibri" panose="020F0502020204030204" pitchFamily="34" charset="0"/>
                <a:ea typeface="Calibri" panose="020F0502020204030204" pitchFamily="34" charset="0"/>
              </a:rPr>
              <a:t>: Voir mon CV pour plus de détails, j’ai 2 ans d’expérience dans le traitement des données</a:t>
            </a:r>
            <a:endParaRPr lang="en-CA" sz="1800" dirty="0">
              <a:effectLst/>
              <a:latin typeface="Calibri" panose="020F0502020204030204" pitchFamily="34" charset="0"/>
              <a:ea typeface="Calibri" panose="020F0502020204030204" pitchFamily="34" charset="0"/>
            </a:endParaRPr>
          </a:p>
          <a:p>
            <a:r>
              <a:rPr lang="fr-CA" sz="1800" dirty="0">
                <a:effectLst/>
                <a:latin typeface="Calibri" panose="020F050202020403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indent="0" eaLnBrk="1" fontAlgn="t" hangingPunct="1">
              <a:spcBef>
                <a:spcPct val="0"/>
              </a:spcBef>
              <a:buFontTx/>
              <a:buNone/>
            </a:pPr>
            <a:endParaRPr lang="fr-FR" altLang="en-US" dirty="0"/>
          </a:p>
          <a:p>
            <a:pPr eaLnBrk="1" fontAlgn="t" hangingPunct="1">
              <a:spcBef>
                <a:spcPct val="0"/>
              </a:spcBef>
            </a:pPr>
            <a:endParaRPr lang="fr-FR" altLang="en-US" dirty="0"/>
          </a:p>
          <a:p>
            <a:pPr eaLnBrk="1" fontAlgn="t" hangingPunct="1">
              <a:spcBef>
                <a:spcPct val="0"/>
              </a:spcBef>
            </a:pPr>
            <a:endParaRPr lang="fr-FR" altLang="en-US" dirty="0"/>
          </a:p>
          <a:p>
            <a:pPr eaLnBrk="1" fontAlgn="t" hangingPunct="1">
              <a:spcBef>
                <a:spcPct val="0"/>
              </a:spcBef>
            </a:pPr>
            <a:endParaRPr lang="fr-FR" altLang="en-US" dirty="0"/>
          </a:p>
          <a:p>
            <a:pPr eaLnBrk="1" fontAlgn="t" hangingPunct="1">
              <a:spcBef>
                <a:spcPct val="0"/>
              </a:spcBef>
            </a:pPr>
            <a:endParaRPr lang="fr-FR" altLang="en-US" dirty="0"/>
          </a:p>
        </p:txBody>
      </p:sp>
      <p:sp>
        <p:nvSpPr>
          <p:cNvPr id="4" name="Slide Number Placeholder 3"/>
          <p:cNvSpPr>
            <a:spLocks noGrp="1"/>
          </p:cNvSpPr>
          <p:nvPr>
            <p:ph type="sldNum" sz="quarter" idx="10"/>
          </p:nvPr>
        </p:nvSpPr>
        <p:spPr/>
        <p:txBody>
          <a:bodyPr/>
          <a:lstStyle/>
          <a:p>
            <a:fld id="{EE136A7C-1E6B-4596-BF6D-4E7A076C8740}" type="slidenum">
              <a:rPr lang="en-CA" smtClean="0"/>
              <a:t>11</a:t>
            </a:fld>
            <a:endParaRPr lang="en-CA" dirty="0"/>
          </a:p>
        </p:txBody>
      </p:sp>
    </p:spTree>
    <p:extLst>
      <p:ext uri="{BB962C8B-B14F-4D97-AF65-F5344CB8AC3E}">
        <p14:creationId xmlns:p14="http://schemas.microsoft.com/office/powerpoint/2010/main" val="128426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tant que candidat, vous pouvez choisir d’être évalué ou que</a:t>
            </a:r>
            <a:r>
              <a:rPr lang="fr-FR" baseline="0" dirty="0"/>
              <a:t> l’on communique avec vous </a:t>
            </a:r>
            <a:r>
              <a:rPr lang="fr-FR" dirty="0"/>
              <a:t>en français ou en anglais à tout moment dans le cadre du processus de</a:t>
            </a:r>
            <a:r>
              <a:rPr lang="fr-FR" baseline="0" dirty="0"/>
              <a:t> sélection </a:t>
            </a:r>
            <a:r>
              <a:rPr lang="fr-FR" dirty="0"/>
              <a:t>(évaluations</a:t>
            </a:r>
            <a:r>
              <a:rPr lang="fr-FR" baseline="0" dirty="0"/>
              <a:t> peuvent être faites via un examen, une entrevue). </a:t>
            </a:r>
            <a:r>
              <a:rPr lang="fr-FR" dirty="0"/>
              <a:t> </a:t>
            </a:r>
          </a:p>
          <a:p>
            <a:endParaRPr lang="fr-FR" dirty="0"/>
          </a:p>
          <a:p>
            <a:r>
              <a:rPr lang="fr-FR" dirty="0"/>
              <a:t>Votre entrevue d'emploi, les tests que vous devez passer, les échanges de courriels ou les conversations téléphoniques avec les ressources humaines ou le gestionnaire d'embauche, peuvent se faire en français ou en anglais.  L'exception, bien sûr, ce sont les tests d'Evaluation</a:t>
            </a:r>
            <a:r>
              <a:rPr lang="fr-FR" baseline="0" dirty="0"/>
              <a:t> de langue seconde (ELS)</a:t>
            </a:r>
            <a:r>
              <a:rPr lang="fr-FR" dirty="0"/>
              <a:t> !</a:t>
            </a:r>
          </a:p>
          <a:p>
            <a:r>
              <a:rPr lang="fr-FR" dirty="0"/>
              <a:t>https://www.canada.ca/fr/commission-fonction-publique/services/evaluation-langue-seconde.html    </a:t>
            </a:r>
          </a:p>
          <a:p>
            <a:endParaRPr lang="fr-FR" dirty="0"/>
          </a:p>
          <a:p>
            <a:r>
              <a:rPr lang="fr-FR" dirty="0"/>
              <a:t>Les Évaluation de langue seconde:</a:t>
            </a:r>
          </a:p>
          <a:p>
            <a:pPr marL="171450" indent="-171450">
              <a:buFont typeface="Arial" panose="020B0604020202020204" pitchFamily="34" charset="0"/>
              <a:buChar char="•"/>
            </a:pPr>
            <a:r>
              <a:rPr lang="fr-FR" dirty="0"/>
              <a:t>Dans la fonction publique du Canada, tous les postes sont identifiés comme étant unilingues ou bilingues.</a:t>
            </a:r>
          </a:p>
          <a:p>
            <a:pPr marL="171450" indent="-171450">
              <a:buFont typeface="Arial" panose="020B0604020202020204" pitchFamily="34" charset="0"/>
              <a:buChar char="•"/>
            </a:pPr>
            <a:r>
              <a:rPr lang="fr-FR" dirty="0"/>
              <a:t>Les postes unilingues sont désignés « français essentiel », « anglais essentiel » ou « français ou anglais essentiel ». Les postes bilingues exigent l'usage du français et de l'anglais.</a:t>
            </a:r>
          </a:p>
          <a:p>
            <a:pPr marL="171450" indent="-171450">
              <a:buFont typeface="Arial" panose="020B0604020202020204" pitchFamily="34" charset="0"/>
              <a:buChar char="•"/>
            </a:pPr>
            <a:r>
              <a:rPr lang="fr-FR" dirty="0"/>
              <a:t>Dans le cas des postes bilingues, il existe trois sortes de compétences générales en langue seconde : la compréhension de l'écrit, l'expression écrite et l'interaction orale.</a:t>
            </a:r>
          </a:p>
          <a:p>
            <a:pPr marL="171450" indent="-171450">
              <a:buFont typeface="Arial" panose="020B0604020202020204" pitchFamily="34" charset="0"/>
              <a:buChar char="•"/>
            </a:pPr>
            <a:r>
              <a:rPr lang="fr-FR" dirty="0"/>
              <a:t>Si vous postulez aux postes bilingue, vous devrez passer les évaluations de langue seconde afin de déterminer si vous répondez aux exigences linguistiques du poste à combler.  </a:t>
            </a:r>
          </a:p>
          <a:p>
            <a:pPr marL="171450" indent="-171450">
              <a:buFont typeface="Arial" panose="020B0604020202020204" pitchFamily="34" charset="0"/>
              <a:buChar char="•"/>
            </a:pPr>
            <a:r>
              <a:rPr lang="fr-FR" dirty="0"/>
              <a:t>Pour vous aider à décider si vous devez postuler à un poste bilingue, vous pouvez essayer les tests d’autoévaluation pour la compréhension de l’écrit et l’expression écrite avant de passer les tests officiels.</a:t>
            </a:r>
          </a:p>
          <a:p>
            <a:endParaRPr lang="fr-FR"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45C2B940-8256-45ED-9B4B-022F507E6BD6}" type="slidenum">
              <a:rPr lang="en-CA" smtClean="0"/>
              <a:t>13</a:t>
            </a:fld>
            <a:endParaRPr lang="en-CA"/>
          </a:p>
        </p:txBody>
      </p:sp>
    </p:spTree>
    <p:extLst>
      <p:ext uri="{BB962C8B-B14F-4D97-AF65-F5344CB8AC3E}">
        <p14:creationId xmlns:p14="http://schemas.microsoft.com/office/powerpoint/2010/main" val="370903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136A7C-1E6B-4596-BF6D-4E7A076C8740}" type="slidenum">
              <a:rPr lang="en-CA" smtClean="0"/>
              <a:t>14</a:t>
            </a:fld>
            <a:endParaRPr lang="en-CA" dirty="0"/>
          </a:p>
        </p:txBody>
      </p:sp>
    </p:spTree>
    <p:extLst>
      <p:ext uri="{BB962C8B-B14F-4D97-AF65-F5344CB8AC3E}">
        <p14:creationId xmlns:p14="http://schemas.microsoft.com/office/powerpoint/2010/main" val="87860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Vous pouvez demander des mesures d'adaptation en matière d'évaluation à tout moment du processus, y compris lors des tests en ligne non supervisés. </a:t>
            </a:r>
          </a:p>
          <a:p>
            <a:endParaRPr lang="fr-FR"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Arial" panose="020B0604020202020204" pitchFamily="34" charset="0"/>
                <a:cs typeface="Arial" panose="020B0604020202020204" pitchFamily="34" charset="0"/>
              </a:rPr>
              <a:t>Les mesures d'adaptation aident à éliminer les </a:t>
            </a:r>
            <a:r>
              <a:rPr lang="fr-FR" sz="1200" b="1" dirty="0">
                <a:solidFill>
                  <a:schemeClr val="tx1"/>
                </a:solidFill>
                <a:latin typeface="Arial" panose="020B0604020202020204" pitchFamily="34" charset="0"/>
                <a:cs typeface="Arial" panose="020B0604020202020204" pitchFamily="34" charset="0"/>
              </a:rPr>
              <a:t>obstacles</a:t>
            </a:r>
            <a:r>
              <a:rPr lang="fr-FR" sz="1200" dirty="0">
                <a:solidFill>
                  <a:schemeClr val="tx1"/>
                </a:solidFill>
                <a:latin typeface="Arial" panose="020B0604020202020204" pitchFamily="34" charset="0"/>
                <a:cs typeface="Arial" panose="020B0604020202020204" pitchFamily="34" charset="0"/>
              </a:rPr>
              <a:t> potentiels liés aux tests (examen / entrevue) afin de vous permettre de démontrer pleinement vos capacités</a:t>
            </a:r>
            <a:r>
              <a:rPr lang="fr-CA" sz="120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avez des limitations fonctionnelles liées à un handicap pouvant avoir une incidence sur votre rendement au cours du processus de sélection, par exemple pendant un examen ou une entrevue, vous pourriez avoir besoin de mesures d’adaptation.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limitation fonctionnelle peut être temporaire, visible </a:t>
            </a:r>
            <a:r>
              <a:rPr lang="fr-CA" baseline="0" dirty="0"/>
              <a:t>ou invisible.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postulants DOIVENT </a:t>
            </a:r>
            <a:r>
              <a:rPr lang="fr-CA" sz="1100" dirty="0"/>
              <a:t>fournir des renseignements sur leurs limitations fonctionnelles pour que des</a:t>
            </a:r>
            <a:r>
              <a:rPr lang="fr-CA" sz="1100" baseline="0" dirty="0"/>
              <a:t> </a:t>
            </a:r>
            <a:r>
              <a:rPr lang="fr-CA" sz="1100" dirty="0"/>
              <a:t>mesures d’adaptation soient prises. Ils n’ont pas à en fournir la cause, mais ils doivent préciser en quoi la limitation fonctionnelle influe sur l’évaluation.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mesures d’adaptation en matière d’évaluation </a:t>
            </a:r>
            <a:r>
              <a:rPr lang="fr-CA" b="1" u="sng" dirty="0"/>
              <a:t>NE CONSISTENT PAS</a:t>
            </a:r>
            <a:r>
              <a:rPr lang="fr-CA" b="1" dirty="0"/>
              <a:t> </a:t>
            </a:r>
            <a:r>
              <a:rPr lang="fr-CA" dirty="0"/>
              <a:t>à modifier les qualifications évaluées ni le niveau de compétence requis, mais elles peuvent occasionner des changements à la façon d’évaluer une qualification ou à l’environnement où l’évaluation aura lieu.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dirty="0">
                <a:solidFill>
                  <a:schemeClr val="tx1"/>
                </a:solidFill>
                <a:latin typeface="Arial" panose="020B0604020202020204" pitchFamily="34" charset="0"/>
                <a:cs typeface="Arial" panose="020B0604020202020204" pitchFamily="34" charset="0"/>
              </a:rPr>
              <a:t>Si vous avez besoin de mesures d'adaptation en matière d'évaluation, consultez l‘offre d'emploi ou la convocation à l'évaluation pour identifier la personne-ressource responsable et l'informer de vos besoins le plus tôt possible.</a:t>
            </a:r>
            <a:endParaRPr lang="en-CA" dirty="0"/>
          </a:p>
          <a:p>
            <a:endParaRPr lang="en-CA" dirty="0"/>
          </a:p>
        </p:txBody>
      </p:sp>
      <p:sp>
        <p:nvSpPr>
          <p:cNvPr id="4" name="Slide Number Placeholder 3"/>
          <p:cNvSpPr>
            <a:spLocks noGrp="1"/>
          </p:cNvSpPr>
          <p:nvPr>
            <p:ph type="sldNum" sz="quarter" idx="10"/>
          </p:nvPr>
        </p:nvSpPr>
        <p:spPr/>
        <p:txBody>
          <a:bodyPr/>
          <a:lstStyle/>
          <a:p>
            <a:fld id="{EE136A7C-1E6B-4596-BF6D-4E7A076C8740}" type="slidenum">
              <a:rPr lang="en-CA" smtClean="0"/>
              <a:t>15</a:t>
            </a:fld>
            <a:endParaRPr lang="en-CA" dirty="0"/>
          </a:p>
        </p:txBody>
      </p:sp>
    </p:spTree>
    <p:extLst>
      <p:ext uri="{BB962C8B-B14F-4D97-AF65-F5344CB8AC3E}">
        <p14:creationId xmlns:p14="http://schemas.microsoft.com/office/powerpoint/2010/main" val="48034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De nombreux facteurs potentiels peuvent influer sur votre rendement au cours du processus de sélection, par exemple : </a:t>
            </a:r>
          </a:p>
          <a:p>
            <a:endParaRPr lang="fr-FR" b="0" dirty="0"/>
          </a:p>
          <a:p>
            <a:pPr marL="171450" indent="-171450">
              <a:buFont typeface="Arial" panose="020B0604020202020204" pitchFamily="34" charset="0"/>
              <a:buChar char="•"/>
            </a:pPr>
            <a:r>
              <a:rPr lang="fr-FR" b="0" dirty="0"/>
              <a:t>Un handicap visible ou invisible (y compris le handicap temporaire) </a:t>
            </a:r>
          </a:p>
          <a:p>
            <a:pPr marL="171450" indent="-171450">
              <a:buFont typeface="Arial" panose="020B0604020202020204" pitchFamily="34" charset="0"/>
              <a:buChar char="•"/>
            </a:pPr>
            <a:r>
              <a:rPr lang="fr-FR" b="0" dirty="0"/>
              <a:t>Raisons religieuses </a:t>
            </a:r>
          </a:p>
          <a:p>
            <a:pPr marL="171450" indent="-171450">
              <a:buFont typeface="Arial" panose="020B0604020202020204" pitchFamily="34" charset="0"/>
              <a:buChar char="•"/>
            </a:pPr>
            <a:r>
              <a:rPr lang="fr-FR" b="0" dirty="0"/>
              <a:t>Besoins personnels (contraintes familiales, contraintes de temps, maladie)</a:t>
            </a:r>
          </a:p>
          <a:p>
            <a:endParaRPr lang="fr-FR" b="0" dirty="0"/>
          </a:p>
          <a:p>
            <a:endParaRPr lang="fr-FR" b="0" dirty="0"/>
          </a:p>
          <a:p>
            <a:pPr defTabSz="931774">
              <a:defRPr/>
            </a:pPr>
            <a:endParaRPr lang="en-CA" dirty="0">
              <a:latin typeface="Arial" panose="020B0604020202020204" pitchFamily="34" charset="0"/>
              <a:cs typeface="Arial" panose="020B0604020202020204" pitchFamily="34" charset="0"/>
            </a:endParaRPr>
          </a:p>
          <a:p>
            <a:endParaRPr lang="en-CA" dirty="0"/>
          </a:p>
          <a:p>
            <a:pPr defTabSz="931774">
              <a:defRPr/>
            </a:pPr>
            <a:endParaRPr lang="en-CA" dirty="0"/>
          </a:p>
          <a:p>
            <a:endParaRPr lang="en-CA" dirty="0"/>
          </a:p>
        </p:txBody>
      </p:sp>
      <p:sp>
        <p:nvSpPr>
          <p:cNvPr id="4" name="Slide Number Placeholder 3"/>
          <p:cNvSpPr>
            <a:spLocks noGrp="1"/>
          </p:cNvSpPr>
          <p:nvPr>
            <p:ph type="sldNum" sz="quarter" idx="10"/>
          </p:nvPr>
        </p:nvSpPr>
        <p:spPr/>
        <p:txBody>
          <a:bodyPr/>
          <a:lstStyle/>
          <a:p>
            <a:fld id="{EE136A7C-1E6B-4596-BF6D-4E7A076C8740}" type="slidenum">
              <a:rPr lang="en-CA" smtClean="0"/>
              <a:t>16</a:t>
            </a:fld>
            <a:endParaRPr lang="en-CA" dirty="0"/>
          </a:p>
        </p:txBody>
      </p:sp>
    </p:spTree>
    <p:extLst>
      <p:ext uri="{BB962C8B-B14F-4D97-AF65-F5344CB8AC3E}">
        <p14:creationId xmlns:p14="http://schemas.microsoft.com/office/powerpoint/2010/main" val="156607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Le Centre de psychologie du personnel a permis des</a:t>
            </a:r>
            <a:r>
              <a:rPr lang="fr-CA" altLang="en-US" baseline="0" dirty="0"/>
              <a:t> adaptations pour une</a:t>
            </a:r>
            <a:r>
              <a:rPr lang="fr-CA" altLang="en-US" dirty="0"/>
              <a:t> variété de limitations fonctionnelles. Certains exemples sont énumérés ici - des limitations temporaires telles que le rétablissement d'une blessure; </a:t>
            </a:r>
            <a:r>
              <a:rPr lang="fr-FR" altLang="en-US" dirty="0"/>
              <a:t>limitations fonctionnelles visibles telles que problèmes visuels ou de mobilité</a:t>
            </a:r>
            <a:endParaRPr lang="fr-CA" altLang="en-US" dirty="0"/>
          </a:p>
          <a:p>
            <a:pPr eaLnBrk="1" hangingPunct="1">
              <a:spcBef>
                <a:spcPct val="0"/>
              </a:spcBef>
            </a:pPr>
            <a:endParaRPr lang="en-CA" altLang="fr-FR" dirty="0"/>
          </a:p>
          <a:p>
            <a:pPr eaLnBrk="1" hangingPunct="1">
              <a:spcBef>
                <a:spcPct val="0"/>
              </a:spcBef>
            </a:pPr>
            <a:r>
              <a:rPr lang="fr-FR" altLang="fr-FR" dirty="0"/>
              <a:t>Quel type de documentation est requis ?</a:t>
            </a:r>
            <a:endParaRPr lang="en-CA" altLang="fr-FR" dirty="0"/>
          </a:p>
          <a:p>
            <a:pPr marL="171450" indent="-171450">
              <a:buFont typeface="Arial" panose="020B0604020202020204" pitchFamily="34" charset="0"/>
              <a:buChar char="•"/>
            </a:pPr>
            <a:r>
              <a:rPr lang="fr-FR" dirty="0"/>
              <a:t>Dans bien des cas, un simple formulaire rempli par le candidat est suffisant. </a:t>
            </a:r>
          </a:p>
          <a:p>
            <a:pPr marL="171450" indent="-171450">
              <a:buFont typeface="Arial" panose="020B0604020202020204" pitchFamily="34" charset="0"/>
              <a:buChar char="•"/>
            </a:pPr>
            <a:r>
              <a:rPr lang="fr-FR" dirty="0"/>
              <a:t>Les candidats qui ont une condition complexe ou inapparente pourraient se voir demander de fournir un formulaire dûment rempli par un professionnel de la santé (habituellement un médecin). </a:t>
            </a:r>
          </a:p>
          <a:p>
            <a:pPr marL="171450" indent="-171450">
              <a:buFont typeface="Arial" panose="020B0604020202020204" pitchFamily="34" charset="0"/>
              <a:buChar char="•"/>
            </a:pPr>
            <a:r>
              <a:rPr lang="fr-FR" b="0" i="0" dirty="0">
                <a:solidFill>
                  <a:srgbClr val="333333"/>
                </a:solidFill>
                <a:effectLst/>
                <a:latin typeface="Helvetica Neue"/>
              </a:rPr>
              <a:t>Les renseignements reçus au sujet de mesures d’adaptation seront traités confidentiellement.</a:t>
            </a:r>
            <a:endParaRPr lang="en-CA" altLang="fr-FR"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4C5F59-6B43-47A6-ACDA-C60FA02751A1}" type="slidenum">
              <a:rPr lang="en-CA" altLang="fr-FR" smtClean="0"/>
              <a:pPr fontAlgn="base">
                <a:spcBef>
                  <a:spcPct val="0"/>
                </a:spcBef>
                <a:spcAft>
                  <a:spcPct val="0"/>
                </a:spcAft>
              </a:pPr>
              <a:t>17</a:t>
            </a:fld>
            <a:endParaRPr lang="en-CA" altLang="fr-FR"/>
          </a:p>
        </p:txBody>
      </p:sp>
    </p:spTree>
    <p:extLst>
      <p:ext uri="{BB962C8B-B14F-4D97-AF65-F5344CB8AC3E}">
        <p14:creationId xmlns:p14="http://schemas.microsoft.com/office/powerpoint/2010/main" val="3014013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1" dirty="0"/>
              <a:t>Paramètres: </a:t>
            </a:r>
            <a:r>
              <a:rPr lang="fr-CA" altLang="en-US" dirty="0"/>
              <a:t>pour modifier les paramètres de l'évaluation. Par exemple, modifier l'emplacement du test s'il n'est pas accessible en fauteuil roulant, fournir une table et une chaise offrant un meilleur support physique, ou modifier les conditions d'éclairage dans la salle d'évaluation.</a:t>
            </a:r>
          </a:p>
          <a:p>
            <a:endParaRPr lang="fr-CA" altLang="en-US" dirty="0"/>
          </a:p>
          <a:p>
            <a:r>
              <a:rPr lang="fr-CA" altLang="en-US" b="1" dirty="0"/>
              <a:t>Format de réponse</a:t>
            </a:r>
            <a:r>
              <a:rPr lang="fr-CA" altLang="en-US" dirty="0"/>
              <a:t>: Permettre aux personnes handicapées de donner des réponses en utilisant leur mode de communication préféré. Par exemple, demander au répondant d'utiliser un magnétophone, un ordinateur, un graveur Braille ou son propre équipement d'adaptation pour répondre à des questions.</a:t>
            </a:r>
          </a:p>
          <a:p>
            <a:pPr eaLnBrk="1" hangingPunct="1">
              <a:spcBef>
                <a:spcPct val="0"/>
              </a:spcBef>
            </a:pPr>
            <a:endParaRPr lang="en-CA" altLang="en-US" dirty="0">
              <a:latin typeface="Arial" panose="020B0604020202020204" pitchFamily="34" charset="0"/>
              <a:cs typeface="Arial" panose="020B0604020202020204" pitchFamily="34" charset="0"/>
            </a:endParaRPr>
          </a:p>
          <a:p>
            <a:r>
              <a:rPr lang="fr-CA" altLang="en-US" b="1" dirty="0"/>
              <a:t>Planification et calendrier</a:t>
            </a:r>
            <a:r>
              <a:rPr lang="fr-CA" altLang="en-US" dirty="0"/>
              <a:t>: une autre stratégie d'adaptation consiste à modifier le calendrier de l'évaluation, par exemple en prolongeant le temps nécessaire pour passer un test ou une interview et / ou plusieurs pauses pendant une période d'évaluation plus longue. Il peut également inclure la planification d’une session d’évaluation à l’heure la plus appropriée de la journée pour une personne.</a:t>
            </a:r>
          </a:p>
          <a:p>
            <a:pPr eaLnBrk="1" hangingPunct="1">
              <a:spcBef>
                <a:spcPct val="0"/>
              </a:spcBef>
            </a:pPr>
            <a:endParaRPr lang="en-CA" altLang="en-US" dirty="0">
              <a:latin typeface="Arial" panose="020B0604020202020204" pitchFamily="34" charset="0"/>
              <a:cs typeface="Arial" panose="020B0604020202020204" pitchFamily="34" charset="0"/>
            </a:endParaRPr>
          </a:p>
          <a:p>
            <a:pPr eaLnBrk="1" hangingPunct="1">
              <a:spcBef>
                <a:spcPct val="0"/>
              </a:spcBef>
            </a:pPr>
            <a:r>
              <a:rPr lang="fr-FR" altLang="en-US" b="1" dirty="0"/>
              <a:t>Support de la présentation</a:t>
            </a:r>
            <a:r>
              <a:rPr lang="fr-FR" altLang="en-US" dirty="0"/>
              <a:t>: Pour modifier le support utilisé pour présenter les instructions ou les questions à la personne. Par exemple, un cahier de test peut être produit en braille, en gros caractères ou en format audio. Un lecteur pourrait également convenir aux aveugles. Un autre exemple serait de donner des instructions par le biais de la langue des signes ou par écrit.</a:t>
            </a:r>
            <a:endParaRPr lang="en-CA"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9BB4C3-39F3-47FD-AA4E-6EE999A9D09D}" type="slidenum">
              <a:rPr lang="en-CA" altLang="en-US" smtClean="0"/>
              <a:pPr fontAlgn="base">
                <a:spcBef>
                  <a:spcPct val="0"/>
                </a:spcBef>
                <a:spcAft>
                  <a:spcPct val="0"/>
                </a:spcAft>
              </a:pPr>
              <a:t>18</a:t>
            </a:fld>
            <a:endParaRPr lang="en-CA" altLang="en-US"/>
          </a:p>
        </p:txBody>
      </p:sp>
    </p:spTree>
    <p:extLst>
      <p:ext uri="{BB962C8B-B14F-4D97-AF65-F5344CB8AC3E}">
        <p14:creationId xmlns:p14="http://schemas.microsoft.com/office/powerpoint/2010/main" val="236287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b="0" kern="1200" dirty="0">
                <a:solidFill>
                  <a:schemeClr val="tx1"/>
                </a:solidFill>
                <a:effectLst/>
                <a:latin typeface="+mn-lt"/>
                <a:ea typeface="+mn-ea"/>
                <a:cs typeface="+mn-cs"/>
              </a:rPr>
              <a:t>Certains emplois sont ouverts spécifiquement aux membres d'un groupe d'équité en matière d'emploi, y compris le répertoire de </a:t>
            </a:r>
            <a:r>
              <a:rPr lang="fr-CA" sz="1800" b="0" dirty="0">
                <a:effectLst/>
                <a:latin typeface="Times New Roman" panose="02020603050405020304" pitchFamily="18" charset="0"/>
                <a:ea typeface="Times New Roman" panose="02020603050405020304" pitchFamily="18" charset="0"/>
              </a:rPr>
              <a:t>Programmes et services aux canadiens - Possibilités d'emploi pour personnes en situation de handicap</a:t>
            </a:r>
            <a:endParaRPr lang="fr-FR"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136A7C-1E6B-4596-BF6D-4E7A076C8740}" type="slidenum">
              <a:rPr lang="en-CA" smtClean="0"/>
              <a:t>19</a:t>
            </a:fld>
            <a:endParaRPr lang="en-CA" dirty="0"/>
          </a:p>
        </p:txBody>
      </p:sp>
    </p:spTree>
    <p:extLst>
      <p:ext uri="{BB962C8B-B14F-4D97-AF65-F5344CB8AC3E}">
        <p14:creationId xmlns:p14="http://schemas.microsoft.com/office/powerpoint/2010/main" val="48262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0" i="0" kern="1200" dirty="0">
                <a:solidFill>
                  <a:schemeClr val="tx1"/>
                </a:solidFill>
                <a:effectLst/>
                <a:latin typeface="+mn-lt"/>
                <a:ea typeface="+mn-ea"/>
                <a:cs typeface="+mn-cs"/>
              </a:rPr>
              <a:t>Note: Vous pouvez vous </a:t>
            </a:r>
            <a:r>
              <a:rPr lang="fr-FR" sz="1200" b="0" i="0" kern="1200" dirty="0" err="1">
                <a:solidFill>
                  <a:schemeClr val="tx1"/>
                </a:solidFill>
                <a:effectLst/>
                <a:latin typeface="+mn-lt"/>
                <a:ea typeface="+mn-ea"/>
                <a:cs typeface="+mn-cs"/>
              </a:rPr>
              <a:t>autodéclarez</a:t>
            </a:r>
            <a:r>
              <a:rPr lang="fr-FR" sz="1200" b="0" i="0" kern="1200" baseline="0" dirty="0">
                <a:solidFill>
                  <a:schemeClr val="tx1"/>
                </a:solidFill>
                <a:effectLst/>
                <a:latin typeface="+mn-lt"/>
                <a:ea typeface="+mn-ea"/>
                <a:cs typeface="+mn-cs"/>
              </a:rPr>
              <a:t> pour plus d’un groupe désigné</a:t>
            </a:r>
            <a:endParaRPr lang="fr-FR" sz="1200" b="0" i="0"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Autochtones</a:t>
            </a:r>
            <a:r>
              <a:rPr lang="fr-FR" sz="1200" b="0" i="0" kern="1200" dirty="0">
                <a:solidFill>
                  <a:schemeClr val="tx1"/>
                </a:solidFill>
                <a:effectLst/>
                <a:latin typeface="+mn-lt"/>
                <a:ea typeface="+mn-ea"/>
                <a:cs typeface="+mn-cs"/>
              </a:rPr>
              <a:t> Les Indiens, les Inuit et les Métis. (</a:t>
            </a:r>
            <a:r>
              <a:rPr lang="fr-FR" sz="1200" b="0" i="1" kern="1200" dirty="0" err="1">
                <a:solidFill>
                  <a:schemeClr val="tx1"/>
                </a:solidFill>
                <a:effectLst/>
                <a:latin typeface="+mn-lt"/>
                <a:ea typeface="+mn-ea"/>
                <a:cs typeface="+mn-cs"/>
              </a:rPr>
              <a:t>aboriginal</a:t>
            </a:r>
            <a:r>
              <a:rPr lang="fr-FR" sz="1200" b="0" i="1" kern="1200" dirty="0">
                <a:solidFill>
                  <a:schemeClr val="tx1"/>
                </a:solidFill>
                <a:effectLst/>
                <a:latin typeface="+mn-lt"/>
                <a:ea typeface="+mn-ea"/>
                <a:cs typeface="+mn-cs"/>
              </a:rPr>
              <a:t> peoples</a:t>
            </a:r>
            <a:r>
              <a:rPr lang="fr-FR" sz="1200" b="0" i="0" kern="1200" dirty="0">
                <a:solidFill>
                  <a:schemeClr val="tx1"/>
                </a:solidFill>
                <a:effectLst/>
                <a:latin typeface="+mn-lt"/>
                <a:ea typeface="+mn-ea"/>
                <a:cs typeface="+mn-cs"/>
              </a:rPr>
              <a:t>) – définit</a:t>
            </a:r>
            <a:r>
              <a:rPr lang="fr-FR" sz="1200" b="0" i="0" kern="1200" baseline="0" dirty="0">
                <a:solidFill>
                  <a:schemeClr val="tx1"/>
                </a:solidFill>
                <a:effectLst/>
                <a:latin typeface="+mn-lt"/>
                <a:ea typeface="+mn-ea"/>
                <a:cs typeface="+mn-cs"/>
              </a:rPr>
              <a:t> par la loi.</a:t>
            </a:r>
            <a:endParaRPr lang="fr-FR" sz="1200" b="0" i="0"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Personnes handicapées</a:t>
            </a:r>
            <a:r>
              <a:rPr lang="fr-FR" sz="1200" b="0" i="0" kern="1200" dirty="0">
                <a:solidFill>
                  <a:schemeClr val="tx1"/>
                </a:solidFill>
                <a:effectLst/>
                <a:latin typeface="+mn-lt"/>
                <a:ea typeface="+mn-ea"/>
                <a:cs typeface="+mn-cs"/>
              </a:rPr>
              <a:t> Les personnes qui ont une déficience durable ou récurrente soit de leurs capacités physiques, mentales ou sensorielles, soit d’ordre psychiatrique ou en matière d’apprentissage et :</a:t>
            </a:r>
          </a:p>
          <a:p>
            <a:r>
              <a:rPr lang="fr-FR" sz="1200" b="1" i="0" u="none" strike="noStrike" kern="1200" dirty="0">
                <a:solidFill>
                  <a:schemeClr val="tx1"/>
                </a:solidFill>
                <a:effectLst/>
                <a:latin typeface="+mn-lt"/>
                <a:ea typeface="+mn-ea"/>
                <a:cs typeface="+mn-cs"/>
              </a:rPr>
              <a:t>a)</a:t>
            </a:r>
            <a:r>
              <a:rPr lang="fr-FR" sz="1200" b="0" i="0" kern="1200" dirty="0">
                <a:solidFill>
                  <a:schemeClr val="tx1"/>
                </a:solidFill>
                <a:effectLst/>
                <a:latin typeface="+mn-lt"/>
                <a:ea typeface="+mn-ea"/>
                <a:cs typeface="+mn-cs"/>
              </a:rPr>
              <a:t> soit considèrent qu’elles ont des aptitudes réduites pour exercer un emploi;</a:t>
            </a:r>
          </a:p>
          <a:p>
            <a:r>
              <a:rPr lang="fr-FR" sz="1200" b="1" i="0" u="none" strike="noStrike" kern="1200" dirty="0">
                <a:solidFill>
                  <a:schemeClr val="tx1"/>
                </a:solidFill>
                <a:effectLst/>
                <a:latin typeface="+mn-lt"/>
                <a:ea typeface="+mn-ea"/>
                <a:cs typeface="+mn-cs"/>
              </a:rPr>
              <a:t>b)</a:t>
            </a:r>
            <a:r>
              <a:rPr lang="fr-FR" sz="1200" b="0" i="0" kern="1200" dirty="0">
                <a:solidFill>
                  <a:schemeClr val="tx1"/>
                </a:solidFill>
                <a:effectLst/>
                <a:latin typeface="+mn-lt"/>
                <a:ea typeface="+mn-ea"/>
                <a:cs typeface="+mn-cs"/>
              </a:rPr>
              <a:t> soit pensent qu’elles risquent d’être classées dans cette catégorie par leur employeur ou par d’éventuels employeurs en raison d’une telle déficience.</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Minorités visibles</a:t>
            </a:r>
            <a:r>
              <a:rPr lang="fr-FR" sz="1200" b="0" i="0" kern="1200" dirty="0">
                <a:solidFill>
                  <a:schemeClr val="tx1"/>
                </a:solidFill>
                <a:effectLst/>
                <a:latin typeface="+mn-lt"/>
                <a:ea typeface="+mn-ea"/>
                <a:cs typeface="+mn-cs"/>
              </a:rPr>
              <a:t> Font partie des minorités visibles les personnes, autres que les autochtones, qui ne sont pas de race blanche ou qui n’ont pas la peau blanche. (</a:t>
            </a:r>
            <a:r>
              <a:rPr lang="fr-FR" sz="1200" b="0" i="1" kern="1200" dirty="0" err="1">
                <a:solidFill>
                  <a:schemeClr val="tx1"/>
                </a:solidFill>
                <a:effectLst/>
                <a:latin typeface="+mn-lt"/>
                <a:ea typeface="+mn-ea"/>
                <a:cs typeface="+mn-cs"/>
              </a:rPr>
              <a:t>members</a:t>
            </a:r>
            <a:r>
              <a:rPr lang="fr-FR" sz="1200" b="0" i="1" kern="1200" dirty="0">
                <a:solidFill>
                  <a:schemeClr val="tx1"/>
                </a:solidFill>
                <a:effectLst/>
                <a:latin typeface="+mn-lt"/>
                <a:ea typeface="+mn-ea"/>
                <a:cs typeface="+mn-cs"/>
              </a:rPr>
              <a:t> of visible </a:t>
            </a:r>
            <a:r>
              <a:rPr lang="fr-FR" sz="1200" b="0" i="1" kern="1200" dirty="0" err="1">
                <a:solidFill>
                  <a:schemeClr val="tx1"/>
                </a:solidFill>
                <a:effectLst/>
                <a:latin typeface="+mn-lt"/>
                <a:ea typeface="+mn-ea"/>
                <a:cs typeface="+mn-cs"/>
              </a:rPr>
              <a:t>minorities</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L’objet de Loi sur l’équité en matière d’emploi</a:t>
            </a:r>
            <a:r>
              <a:rPr lang="fr-FR" sz="1200" b="1" i="0" kern="1200" baseline="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présente loi a pour objet de </a:t>
            </a:r>
            <a:r>
              <a:rPr lang="fr-FR" sz="1200" b="1" i="0" kern="1200" dirty="0">
                <a:solidFill>
                  <a:schemeClr val="tx1"/>
                </a:solidFill>
                <a:effectLst/>
                <a:latin typeface="+mn-lt"/>
                <a:ea typeface="+mn-ea"/>
                <a:cs typeface="+mn-cs"/>
              </a:rPr>
              <a:t>réaliser l’égalité en milieu de travail</a:t>
            </a:r>
            <a:r>
              <a:rPr lang="fr-FR" sz="1200" b="0" i="0" kern="1200" dirty="0">
                <a:solidFill>
                  <a:schemeClr val="tx1"/>
                </a:solidFill>
                <a:effectLst/>
                <a:latin typeface="+mn-lt"/>
                <a:ea typeface="+mn-ea"/>
                <a:cs typeface="+mn-cs"/>
              </a:rPr>
              <a:t> de façon que nul ne se voie refuser d’avantages ou de chances en matière d’emploi pour des motifs étrangers à sa compétence et, à cette fin, de </a:t>
            </a:r>
            <a:r>
              <a:rPr lang="fr-FR" sz="1200" b="1" i="0" kern="1200" dirty="0">
                <a:solidFill>
                  <a:schemeClr val="tx1"/>
                </a:solidFill>
                <a:effectLst/>
                <a:latin typeface="+mn-lt"/>
                <a:ea typeface="+mn-ea"/>
                <a:cs typeface="+mn-cs"/>
              </a:rPr>
              <a:t>corriger les désavantages subis, dans le domaine de l’emploi, par les femmes, les autochtones, les personnes handicapées et les personnes qui font partie des minorités visibles,</a:t>
            </a:r>
            <a:r>
              <a:rPr lang="fr-FR" sz="1200" b="0" i="0" kern="1200" dirty="0">
                <a:solidFill>
                  <a:schemeClr val="tx1"/>
                </a:solidFill>
                <a:effectLst/>
                <a:latin typeface="+mn-lt"/>
                <a:ea typeface="+mn-ea"/>
                <a:cs typeface="+mn-cs"/>
              </a:rPr>
              <a:t> conformément au principe selon lequel l’équité en matière d’emploi requiert, outre un traitement identique des personnes, des mesures spéciales et des aménagements adaptés aux différences.</a:t>
            </a:r>
          </a:p>
          <a:p>
            <a:pPr eaLnBrk="1" hangingPunct="1">
              <a:spcBef>
                <a:spcPct val="0"/>
              </a:spcBef>
            </a:pPr>
            <a:endParaRPr lang="en-CA"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F12B88-44C0-40D8-B1C5-D04939A392DB}" type="slidenum">
              <a:rPr lang="en-CA" altLang="en-US" smtClean="0"/>
              <a:pPr fontAlgn="base">
                <a:spcBef>
                  <a:spcPct val="0"/>
                </a:spcBef>
                <a:spcAft>
                  <a:spcPct val="0"/>
                </a:spcAft>
              </a:pPr>
              <a:t>20</a:t>
            </a:fld>
            <a:endParaRPr lang="en-CA" altLang="en-US"/>
          </a:p>
        </p:txBody>
      </p:sp>
    </p:spTree>
    <p:extLst>
      <p:ext uri="{BB962C8B-B14F-4D97-AF65-F5344CB8AC3E}">
        <p14:creationId xmlns:p14="http://schemas.microsoft.com/office/powerpoint/2010/main" val="150563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BAB660-C799-46E6-A027-4A3D5643D64E}" type="slidenum">
              <a:rPr lang="en-CA" altLang="en-US" smtClean="0"/>
              <a:pPr fontAlgn="base">
                <a:spcBef>
                  <a:spcPct val="0"/>
                </a:spcBef>
                <a:spcAft>
                  <a:spcPct val="0"/>
                </a:spcAft>
              </a:pPr>
              <a:t>21</a:t>
            </a:fld>
            <a:endParaRPr lang="en-CA" altLang="en-US"/>
          </a:p>
        </p:txBody>
      </p:sp>
    </p:spTree>
    <p:extLst>
      <p:ext uri="{BB962C8B-B14F-4D97-AF65-F5344CB8AC3E}">
        <p14:creationId xmlns:p14="http://schemas.microsoft.com/office/powerpoint/2010/main" val="293243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 </a:t>
            </a:r>
            <a:r>
              <a:rPr lang="fr-FR" b="1" dirty="0"/>
              <a:t>Faire la différence </a:t>
            </a:r>
          </a:p>
          <a:p>
            <a:r>
              <a:rPr lang="fr-FR" dirty="0"/>
              <a:t>Le travail à la fonction publique a des effets bien tangibles sur la vie des Canadiennes et des Canadiens. Ce que nous faisons est important, qu’il s’agisse de repousser les limites de la science, de sauver des vies ou de contribuer à la sécurité mondiale. Pour en savoir plus, veuillez consulter la page Web </a:t>
            </a:r>
            <a:r>
              <a:rPr lang="fr-FR" dirty="0">
                <a:hlinkClick r:id="rId3"/>
              </a:rPr>
              <a:t>Fiers de servir les Canadiennes et les Canadiens</a:t>
            </a:r>
            <a:endParaRPr lang="fr-FR" dirty="0"/>
          </a:p>
          <a:p>
            <a:endParaRPr lang="fr-FR" dirty="0"/>
          </a:p>
          <a:p>
            <a:r>
              <a:rPr lang="en-CA" b="1" u="none" dirty="0"/>
              <a:t>2. </a:t>
            </a:r>
            <a:r>
              <a:rPr lang="fr-FR" b="1" dirty="0"/>
              <a:t>Une carrière à la hauteur de votre passion </a:t>
            </a:r>
          </a:p>
          <a:p>
            <a:r>
              <a:rPr lang="fr-FR" dirty="0">
                <a:hlinkClick r:id="rId4"/>
              </a:rPr>
              <a:t>Enjeux de justice sociale</a:t>
            </a:r>
            <a:r>
              <a:rPr lang="fr-FR" dirty="0"/>
              <a:t>? </a:t>
            </a:r>
            <a:r>
              <a:rPr lang="fr-FR" dirty="0">
                <a:hlinkClick r:id="rId5"/>
              </a:rPr>
              <a:t>Développement international</a:t>
            </a:r>
            <a:r>
              <a:rPr lang="fr-FR" dirty="0"/>
              <a:t>? </a:t>
            </a:r>
            <a:r>
              <a:rPr lang="fr-FR" dirty="0">
                <a:hlinkClick r:id="rId6"/>
              </a:rPr>
              <a:t>Mode de vie sain</a:t>
            </a:r>
            <a:r>
              <a:rPr lang="fr-FR" dirty="0"/>
              <a:t>? </a:t>
            </a:r>
            <a:r>
              <a:rPr lang="fr-FR" dirty="0">
                <a:hlinkClick r:id="rId7"/>
              </a:rPr>
              <a:t>Sciences de la mer</a:t>
            </a:r>
            <a:r>
              <a:rPr lang="fr-FR" dirty="0"/>
              <a:t>? Peu importe votre passion ou vos intérêts, la fonction publique pourrait avoir une occasion à vous offrir. Consultez le site Web </a:t>
            </a:r>
            <a:r>
              <a:rPr lang="fr-FR" dirty="0">
                <a:hlinkClick r:id="rId8"/>
              </a:rPr>
              <a:t>Emplois GC</a:t>
            </a:r>
            <a:r>
              <a:rPr lang="fr-FR" dirty="0"/>
              <a:t>. </a:t>
            </a:r>
          </a:p>
          <a:p>
            <a:endParaRPr lang="fr-FR" dirty="0"/>
          </a:p>
          <a:p>
            <a:r>
              <a:rPr lang="en-CA" b="1" u="none" dirty="0"/>
              <a:t>3. Progression </a:t>
            </a:r>
            <a:r>
              <a:rPr lang="fr-CA" b="1" u="none" noProof="0" dirty="0"/>
              <a:t>professionnelle</a:t>
            </a:r>
            <a:endParaRPr lang="fr-CA" b="1" noProof="0" dirty="0"/>
          </a:p>
          <a:p>
            <a:r>
              <a:rPr lang="fr-FR" dirty="0"/>
              <a:t>Vous avez l’occasion de faire progresser votre carrière au sein de la fonction publique en mettant à profit des réseaux, des formations en cours d’emploi, des programmes de mentorat, de la mobilité de l’emploi et d’autres outils de perfectionnement professionnels. Nous appuyons l’apprentissage continu, et nous disposons même de notre propre </a:t>
            </a:r>
            <a:r>
              <a:rPr lang="fr-FR" dirty="0">
                <a:hlinkClick r:id="rId9"/>
              </a:rPr>
              <a:t>École de la fonction publique du Canada</a:t>
            </a:r>
            <a:r>
              <a:rPr lang="fr-FR" dirty="0"/>
              <a:t> afin de vous permettre de vous perfectionner tout au long de votre carrière. </a:t>
            </a:r>
          </a:p>
          <a:p>
            <a:endParaRPr lang="fr-FR" dirty="0"/>
          </a:p>
          <a:p>
            <a:r>
              <a:rPr lang="en-CA" b="1" u="none" dirty="0"/>
              <a:t>4. </a:t>
            </a:r>
            <a:r>
              <a:rPr lang="fr-FR" b="1" dirty="0"/>
              <a:t>Environnement respectueux et inclusif</a:t>
            </a:r>
          </a:p>
          <a:p>
            <a:r>
              <a:rPr lang="fr-FR" dirty="0"/>
              <a:t>La diversité de notre population et les idées qui en émanent sont notre force. Parmi nos </a:t>
            </a:r>
            <a:r>
              <a:rPr lang="fr-FR" dirty="0">
                <a:hlinkClick r:id="rId10"/>
              </a:rPr>
              <a:t>valeurs fondamentales</a:t>
            </a:r>
            <a:r>
              <a:rPr lang="fr-FR" dirty="0"/>
              <a:t> figure le traitement de chaque personne avec respect, dignité et équité, où l’engagement et l’inclusion constituent les éléments constitutifs d’un milieu de travail sain. </a:t>
            </a:r>
          </a:p>
          <a:p>
            <a:endParaRPr lang="en-CA" b="1" u="none" dirty="0"/>
          </a:p>
          <a:p>
            <a:r>
              <a:rPr lang="en-CA" b="1" u="none" dirty="0"/>
              <a:t>5. </a:t>
            </a:r>
            <a:r>
              <a:rPr lang="fr-FR" b="1" dirty="0"/>
              <a:t>Bons salaires et avantages sociaux </a:t>
            </a:r>
          </a:p>
          <a:p>
            <a:r>
              <a:rPr lang="fr-FR" dirty="0"/>
              <a:t>Nous offrons des </a:t>
            </a:r>
            <a:r>
              <a:rPr lang="fr-FR" dirty="0">
                <a:hlinkClick r:id="rId11"/>
              </a:rPr>
              <a:t>salaires et avantages sociaux concurrentiels</a:t>
            </a:r>
            <a:r>
              <a:rPr lang="fr-FR" dirty="0"/>
              <a:t>, lesquels comprennent un régime d’assurance-maladie complémentaire, un régime de soins dentaires et des congés annuels généreux.</a:t>
            </a:r>
            <a:r>
              <a:rPr lang="fr-FR" b="1" dirty="0"/>
              <a:t> </a:t>
            </a:r>
            <a:endParaRPr lang="fr-FR" dirty="0"/>
          </a:p>
          <a:p>
            <a:endParaRPr lang="en-CA" b="1" u="none" dirty="0"/>
          </a:p>
          <a:p>
            <a:r>
              <a:rPr lang="en-CA" b="1" u="none" dirty="0"/>
              <a:t>6. </a:t>
            </a:r>
            <a:r>
              <a:rPr lang="fr-FR" b="1" dirty="0"/>
              <a:t>Conciliation travail-vie personnelle</a:t>
            </a:r>
          </a:p>
          <a:p>
            <a:r>
              <a:rPr lang="fr-FR" dirty="0"/>
              <a:t>La fonction publique offre des modalités de travail souples, des congés parentaux et d’autres congés spéciaux comme le </a:t>
            </a:r>
            <a:r>
              <a:rPr lang="fr-FR" dirty="0">
                <a:hlinkClick r:id="rId12"/>
              </a:rPr>
              <a:t>congé avec étalement du revenu</a:t>
            </a:r>
            <a:r>
              <a:rPr lang="fr-FR" dirty="0"/>
              <a:t> et le </a:t>
            </a:r>
            <a:r>
              <a:rPr lang="fr-FR" dirty="0">
                <a:hlinkClick r:id="rId13"/>
              </a:rPr>
              <a:t>congé auto-financé</a:t>
            </a:r>
            <a:r>
              <a:rPr lang="fr-FR" dirty="0"/>
              <a:t>. </a:t>
            </a:r>
          </a:p>
          <a:p>
            <a:endParaRPr lang="en-CA" b="1" u="none" dirty="0"/>
          </a:p>
          <a:p>
            <a:r>
              <a:rPr lang="en-CA" b="1" u="none" dirty="0"/>
              <a:t>7. </a:t>
            </a:r>
            <a:r>
              <a:rPr lang="fr-FR" b="1" dirty="0"/>
              <a:t>Emplacement, emplacement, emplacement</a:t>
            </a:r>
          </a:p>
          <a:p>
            <a:r>
              <a:rPr lang="fr-FR" dirty="0"/>
              <a:t>Les emplois dans la fonction publique ne se trouvent pas qu’à Ottawa – en fait, la majorité des emplois se trouvent à l’extérieur de la région de la capitale nationale. </a:t>
            </a:r>
            <a:r>
              <a:rPr lang="fr-FR" dirty="0">
                <a:hlinkClick r:id="rId14"/>
              </a:rPr>
              <a:t>Il y a des emplois dans toutes les provinces et partout dans le monde</a:t>
            </a:r>
            <a:r>
              <a:rPr lang="fr-FR" dirty="0"/>
              <a:t>. Vous pouvez travailler sur terre, en mer ou dans les airs. </a:t>
            </a:r>
          </a:p>
          <a:p>
            <a:endParaRPr lang="en-CA" b="1" u="none" dirty="0"/>
          </a:p>
          <a:p>
            <a:r>
              <a:rPr lang="en-CA" b="1" u="none" dirty="0"/>
              <a:t>8. </a:t>
            </a:r>
            <a:r>
              <a:rPr lang="fr-FR" b="1" dirty="0"/>
              <a:t>Nous avons besoin</a:t>
            </a:r>
            <a:r>
              <a:rPr lang="fr-FR" b="1" baseline="0" dirty="0"/>
              <a:t> </a:t>
            </a:r>
            <a:r>
              <a:rPr lang="fr-FR" b="1" dirty="0"/>
              <a:t>de vos idées</a:t>
            </a:r>
          </a:p>
          <a:p>
            <a:r>
              <a:rPr lang="fr-FR" dirty="0"/>
              <a:t>La fonction publique subit en ce moment d’importants changements afin d’instaurer une culture qui favorise plus d’</a:t>
            </a:r>
            <a:r>
              <a:rPr lang="fr-FR" dirty="0">
                <a:hlinkClick r:id="rId15"/>
              </a:rPr>
              <a:t>innovation</a:t>
            </a:r>
            <a:r>
              <a:rPr lang="fr-FR" dirty="0"/>
              <a:t>, de nouvelles idées et approches, ainsi qu’une meilleure collaboration et mobilisation. Contribuez à l’établissement d’une fonction publique moderne. </a:t>
            </a:r>
          </a:p>
          <a:p>
            <a:endParaRPr lang="en-CA" u="none" dirty="0"/>
          </a:p>
          <a:p>
            <a:endParaRPr lang="en-CA" u="none" dirty="0"/>
          </a:p>
        </p:txBody>
      </p:sp>
      <p:sp>
        <p:nvSpPr>
          <p:cNvPr id="4" name="Slide Number Placeholder 3"/>
          <p:cNvSpPr>
            <a:spLocks noGrp="1"/>
          </p:cNvSpPr>
          <p:nvPr>
            <p:ph type="sldNum" sz="quarter" idx="10"/>
          </p:nvPr>
        </p:nvSpPr>
        <p:spPr/>
        <p:txBody>
          <a:bodyPr/>
          <a:lstStyle/>
          <a:p>
            <a:fld id="{EE136A7C-1E6B-4596-BF6D-4E7A076C8740}" type="slidenum">
              <a:rPr lang="en-CA" smtClean="0"/>
              <a:t>2</a:t>
            </a:fld>
            <a:endParaRPr lang="en-CA" dirty="0"/>
          </a:p>
        </p:txBody>
      </p:sp>
    </p:spTree>
    <p:extLst>
      <p:ext uri="{BB962C8B-B14F-4D97-AF65-F5344CB8AC3E}">
        <p14:creationId xmlns:p14="http://schemas.microsoft.com/office/powerpoint/2010/main" val="144753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N’oubliez pas de vérifier régulièrement la page wiki pour les plus récentes mises à jour.</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36A7C-1E6B-4596-BF6D-4E7A076C874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fr-FR" sz="1800" b="1" u="sng" dirty="0">
                <a:effectLst/>
                <a:latin typeface="Verdana" panose="020B0604030504040204" pitchFamily="34" charset="0"/>
                <a:ea typeface="Verdana" panose="020B0604030504040204" pitchFamily="34" charset="0"/>
                <a:cs typeface="Verdana" panose="020B0604030504040204" pitchFamily="34" charset="0"/>
              </a:rPr>
              <a:t>Tâches</a:t>
            </a:r>
          </a:p>
          <a:p>
            <a:pPr marL="0" lvl="0" indent="0">
              <a:buFont typeface="Symbol" panose="05050102010706020507" pitchFamily="18" charset="2"/>
              <a:buNone/>
            </a:pPr>
            <a:endParaRPr lang="fr-FR" sz="18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fr-FR" sz="1800" dirty="0">
                <a:effectLst/>
                <a:latin typeface="Verdana" panose="020B0604030504040204" pitchFamily="34" charset="0"/>
                <a:ea typeface="Verdana" panose="020B0604030504040204" pitchFamily="34" charset="0"/>
                <a:cs typeface="Verdana" panose="020B0604030504040204" pitchFamily="34" charset="0"/>
              </a:rPr>
              <a:t>Participer à la définition, à l'élaboration et à la mise en œuvre d'un programme de science des données qui établit clairement les possibilités d'utilisation des données internes et scientifiques ; concevoir et mettre en œuvre des projets visant à améliorer et à faciliter l'utilisation des données internes et scientifiques par les utilisateurs internes et externes.</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215900" indent="-137795">
              <a:spcBef>
                <a:spcPts val="265"/>
              </a:spcBef>
            </a:pPr>
            <a:r>
              <a:rPr lang="fr-FR" sz="1800" dirty="0">
                <a:effectLst/>
                <a:latin typeface="Verdana" panose="020B0604030504040204" pitchFamily="34" charset="0"/>
                <a:ea typeface="Verdana" panose="020B0604030504040204" pitchFamily="34" charset="0"/>
                <a:cs typeface="Verdana" panose="020B0604030504040204" pitchFamily="34" charset="0"/>
              </a:rPr>
              <a:t> </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fr-FR" sz="1800" dirty="0">
                <a:effectLst/>
                <a:latin typeface="Verdana" panose="020B0604030504040204" pitchFamily="34" charset="0"/>
                <a:ea typeface="Verdana" panose="020B0604030504040204" pitchFamily="34" charset="0"/>
                <a:cs typeface="Verdana" panose="020B0604030504040204" pitchFamily="34" charset="0"/>
              </a:rPr>
              <a:t>Fournir des conseils et un encadrement au personnel du GC sur l'analyse des données internes et scientifiques et les activités connexes à l'appui du mandat ; tenir à jour les documents sur les pratiques et les normes de l'industrie et du milieu universitaire en matière de science des données.</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215900" indent="-137795">
              <a:spcBef>
                <a:spcPts val="265"/>
              </a:spcBef>
            </a:pPr>
            <a:r>
              <a:rPr lang="fr-FR" sz="1800" dirty="0">
                <a:effectLst/>
                <a:latin typeface="Verdana" panose="020B0604030504040204" pitchFamily="34" charset="0"/>
                <a:ea typeface="Verdana" panose="020B0604030504040204" pitchFamily="34" charset="0"/>
                <a:cs typeface="Verdana" panose="020B0604030504040204" pitchFamily="34" charset="0"/>
              </a:rPr>
              <a:t> </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fr-FR" sz="1800" dirty="0">
                <a:effectLst/>
                <a:latin typeface="Verdana" panose="020B0604030504040204" pitchFamily="34" charset="0"/>
                <a:ea typeface="Verdana" panose="020B0604030504040204" pitchFamily="34" charset="0"/>
                <a:cs typeface="Verdana" panose="020B0604030504040204" pitchFamily="34" charset="0"/>
              </a:rPr>
              <a:t>Mener des études pour déterminer les forces, les possibilités, les faiblesses et les domaines à améliorer dans l'utilisation et la gestion des données par le GC et faire des recommandations à la direction ou à d'autres intervenants sur de nouvelles approches, initiatives et projets d'exploitation des données.</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215900" indent="-137795">
              <a:spcBef>
                <a:spcPts val="265"/>
              </a:spcBef>
            </a:pPr>
            <a:r>
              <a:rPr lang="fr-FR" sz="1800" dirty="0">
                <a:effectLst/>
                <a:latin typeface="Verdana" panose="020B0604030504040204" pitchFamily="34" charset="0"/>
                <a:ea typeface="Verdana" panose="020B0604030504040204" pitchFamily="34" charset="0"/>
                <a:cs typeface="Verdana" panose="020B0604030504040204" pitchFamily="34" charset="0"/>
              </a:rPr>
              <a:t> </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fr-FR" sz="1800" dirty="0">
                <a:effectLst/>
                <a:latin typeface="Verdana" panose="020B0604030504040204" pitchFamily="34" charset="0"/>
                <a:ea typeface="Verdana" panose="020B0604030504040204" pitchFamily="34" charset="0"/>
                <a:cs typeface="Verdana" panose="020B0604030504040204" pitchFamily="34" charset="0"/>
              </a:rPr>
              <a:t>Diriger ou participer à des équipes de projet pour élaborer et mettre en œuvre des programmes, services ou produits nouveaux ou modifiés pour l'exploitation des données.</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fr-FR" sz="1200" b="0" i="0" noProof="0" dirty="0">
              <a:solidFill>
                <a:srgbClr val="333333"/>
              </a:solidFill>
              <a:effectLst/>
              <a:latin typeface="Helvetica Neue"/>
            </a:endParaRPr>
          </a:p>
        </p:txBody>
      </p:sp>
      <p:sp>
        <p:nvSpPr>
          <p:cNvPr id="4" name="Slide Number Placeholder 3"/>
          <p:cNvSpPr>
            <a:spLocks noGrp="1"/>
          </p:cNvSpPr>
          <p:nvPr>
            <p:ph type="sldNum" sz="quarter" idx="10"/>
          </p:nvPr>
        </p:nvSpPr>
        <p:spPr/>
        <p:txBody>
          <a:bodyPr/>
          <a:lstStyle/>
          <a:p>
            <a:fld id="{EE136A7C-1E6B-4596-BF6D-4E7A076C8740}" type="slidenum">
              <a:rPr lang="en-CA" smtClean="0"/>
              <a:t>4</a:t>
            </a:fld>
            <a:endParaRPr lang="en-CA" dirty="0"/>
          </a:p>
        </p:txBody>
      </p:sp>
    </p:spTree>
    <p:extLst>
      <p:ext uri="{BB962C8B-B14F-4D97-AF65-F5344CB8AC3E}">
        <p14:creationId xmlns:p14="http://schemas.microsoft.com/office/powerpoint/2010/main" val="16839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7000"/>
              </a:lnSpc>
              <a:buFont typeface="Arial" panose="020B0604020202020204" pitchFamily="34" charset="0"/>
              <a:buChar char="•"/>
            </a:pPr>
            <a:r>
              <a:rPr lang="fr-FR" sz="1800" spc="-15" dirty="0">
                <a:effectLst/>
                <a:latin typeface="Verdana" panose="020B0604030504040204" pitchFamily="34" charset="0"/>
                <a:ea typeface="Verdana" panose="020B0604030504040204" pitchFamily="34" charset="0"/>
                <a:cs typeface="Verdana" panose="020B0604030504040204" pitchFamily="34" charset="0"/>
              </a:rPr>
              <a:t>Vous devez déjà avoir obtenu votre diplôme ou l'obtenir avant le 30 juin 2023.</a:t>
            </a:r>
            <a:r>
              <a:rPr lang="en-CA" sz="1800" spc="0" dirty="0">
                <a:effectLst/>
                <a:latin typeface="Verdana" panose="020B0604030504040204" pitchFamily="34" charset="0"/>
                <a:ea typeface="Verdana" panose="020B0604030504040204" pitchFamily="34" charset="0"/>
                <a:cs typeface="Verdana" panose="020B0604030504040204" pitchFamily="34" charset="0"/>
              </a:rPr>
              <a:t> </a:t>
            </a:r>
            <a:r>
              <a:rPr lang="fr-FR" sz="1800" spc="-15" dirty="0">
                <a:effectLst/>
                <a:latin typeface="Verdana" panose="020B0604030504040204" pitchFamily="34" charset="0"/>
                <a:ea typeface="Verdana" panose="020B0604030504040204" pitchFamily="34" charset="0"/>
                <a:cs typeface="Verdana" panose="020B0604030504040204" pitchFamily="34" charset="0"/>
              </a:rPr>
              <a:t>La spécialisation est obtenue par un minimum de quatre cours complétés en économie, sociologie, ou statistiques.  La spécialisation peut également être obtenue par un agencement d’études, de formation et/ou d’expérience.  </a:t>
            </a:r>
          </a:p>
          <a:p>
            <a:pPr marL="0" indent="0">
              <a:lnSpc>
                <a:spcPct val="117000"/>
              </a:lnSpc>
              <a:buFont typeface="Arial" panose="020B0604020202020204" pitchFamily="34" charset="0"/>
              <a:buNone/>
            </a:pPr>
            <a:endParaRPr lang="en-CA" sz="1800" spc="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7000"/>
              </a:lnSpc>
              <a:buFont typeface="Arial" panose="020B0604020202020204" pitchFamily="34" charset="0"/>
              <a:buChar char="•"/>
            </a:pPr>
            <a:r>
              <a:rPr lang="fr-FR" sz="1800" spc="-15" dirty="0">
                <a:effectLst/>
                <a:latin typeface="Verdana" panose="020B0604030504040204" pitchFamily="34" charset="0"/>
                <a:ea typeface="Verdana" panose="020B0604030504040204" pitchFamily="34" charset="0"/>
                <a:cs typeface="Verdana" panose="020B0604030504040204" pitchFamily="34" charset="0"/>
              </a:rPr>
              <a:t>Une preuve de ce diplôme et la spécialisation (relevé de notes) seront demandées aux candidats qui réussissent l’évaluation plus tard dans le processus.</a:t>
            </a:r>
            <a:endParaRPr lang="fr-FR" sz="1800" b="0" i="0" spc="-15" dirty="0">
              <a:solidFill>
                <a:srgbClr val="333333"/>
              </a:solidFill>
              <a:effectLst/>
              <a:latin typeface="Helvetica Neue"/>
              <a:ea typeface="Verdana" panose="020B0604030504040204" pitchFamily="34" charset="0"/>
              <a:cs typeface="Verdana" panose="020B0604030504040204" pitchFamily="34" charset="0"/>
            </a:endParaRPr>
          </a:p>
          <a:p>
            <a:pPr marL="285750" indent="-285750">
              <a:lnSpc>
                <a:spcPct val="117000"/>
              </a:lnSpc>
              <a:buFont typeface="Arial" panose="020B0604020202020204" pitchFamily="34" charset="0"/>
              <a:buChar char="•"/>
            </a:pPr>
            <a:endParaRPr lang="fr-FR" sz="1800" b="0" i="0" spc="-15" dirty="0">
              <a:solidFill>
                <a:srgbClr val="333333"/>
              </a:solidFill>
              <a:effectLst/>
              <a:latin typeface="Helvetica Neue"/>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17000"/>
              </a:lnSpc>
              <a:spcBef>
                <a:spcPts val="0"/>
              </a:spcBef>
              <a:spcAft>
                <a:spcPts val="0"/>
              </a:spcAft>
              <a:buClrTx/>
              <a:buSzTx/>
              <a:buFont typeface="Arial" panose="020B0604020202020204" pitchFamily="34" charset="0"/>
              <a:buChar char="•"/>
              <a:tabLst/>
              <a:defRPr/>
            </a:pPr>
            <a:r>
              <a:rPr lang="fr-FR" sz="1800" dirty="0">
                <a:effectLst/>
                <a:latin typeface="Verdana" panose="020B0604030504040204" pitchFamily="34" charset="0"/>
                <a:ea typeface="Verdana" panose="020B0604030504040204" pitchFamily="34" charset="0"/>
                <a:cs typeface="Verdana" panose="020B0604030504040204" pitchFamily="34" charset="0"/>
              </a:rPr>
              <a:t>Veuillez noter que l'expérience pertinente peut être acquise dans le cadre de vos travaux ou projets scolaires et universitaires, d'activités bénévoles, et/ou de travail rémunéré.</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17000"/>
              </a:lnSpc>
              <a:buFont typeface="Arial" panose="020B0604020202020204" pitchFamily="34" charset="0"/>
              <a:buNone/>
            </a:pPr>
            <a:endParaRPr lang="fr-FR" sz="1800" b="0" i="0" spc="-15" dirty="0">
              <a:solidFill>
                <a:srgbClr val="333333"/>
              </a:solidFill>
              <a:effectLst/>
              <a:latin typeface="Helvetica Neue"/>
              <a:ea typeface="Verdana" panose="020B0604030504040204" pitchFamily="34" charset="0"/>
              <a:cs typeface="Verdana" panose="020B0604030504040204" pitchFamily="34" charset="0"/>
            </a:endParaRPr>
          </a:p>
          <a:p>
            <a:pPr marL="285750" indent="-285750">
              <a:lnSpc>
                <a:spcPct val="117000"/>
              </a:lnSpc>
              <a:buFont typeface="Arial" panose="020B0604020202020204" pitchFamily="34" charset="0"/>
              <a:buChar char="•"/>
            </a:pPr>
            <a:r>
              <a:rPr lang="fr-CA" sz="1800" dirty="0">
                <a:effectLst/>
                <a:latin typeface="Verdana" panose="020B0604030504040204" pitchFamily="34" charset="0"/>
                <a:ea typeface="Verdana" panose="020B0604030504040204" pitchFamily="34" charset="0"/>
                <a:cs typeface="Verdana" panose="020B0604030504040204" pitchFamily="34" charset="0"/>
              </a:rPr>
              <a:t>Vous êtes admissible si vous avez obtenu votre diplôme à l'extérieur du Canada. Assurez-vous simplement d'obtenir votre équivalence d'études avant le début de la période d'examen.</a:t>
            </a:r>
          </a:p>
          <a:p>
            <a:pPr marL="0" indent="0">
              <a:lnSpc>
                <a:spcPct val="117000"/>
              </a:lnSpc>
              <a:buFont typeface="Arial" panose="020B0604020202020204" pitchFamily="34" charset="0"/>
              <a:buNone/>
            </a:pPr>
            <a:endParaRPr lang="fr-CA" sz="18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7000"/>
              </a:lnSpc>
              <a:buFont typeface="Arial" panose="020B0604020202020204" pitchFamily="34" charset="0"/>
              <a:buChar char="•"/>
            </a:pPr>
            <a:r>
              <a:rPr lang="fr-CA" sz="1800" dirty="0">
                <a:effectLst/>
                <a:latin typeface="Verdana" panose="020B0604030504040204" pitchFamily="34" charset="0"/>
                <a:ea typeface="Verdana" panose="020B0604030504040204" pitchFamily="34" charset="0"/>
                <a:cs typeface="Verdana" panose="020B0604030504040204" pitchFamily="34" charset="0"/>
              </a:rPr>
              <a:t>Si vous n'êtes pas citoyen canadien et que vous vivez au Canada, vous pouvez postuler, mais la préférence sera accordée aux anciens combattants canadiens, aux citoyens canadiens et aux résidents permanents qui répondent aux exigences de l'offre d'emploi.</a:t>
            </a:r>
          </a:p>
          <a:p>
            <a:pPr marL="285750" indent="-285750">
              <a:lnSpc>
                <a:spcPct val="117000"/>
              </a:lnSpc>
              <a:buFont typeface="Arial" panose="020B0604020202020204" pitchFamily="34" charset="0"/>
              <a:buChar char="•"/>
            </a:pPr>
            <a:endParaRPr lang="fr-CA" sz="18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7000"/>
              </a:lnSpc>
              <a:buFont typeface="Arial" panose="020B0604020202020204" pitchFamily="34" charset="0"/>
              <a:buChar char="•"/>
            </a:pPr>
            <a:r>
              <a:rPr lang="fr-CA" sz="1800" dirty="0">
                <a:effectLst/>
                <a:latin typeface="Verdana" panose="020B0604030504040204" pitchFamily="34" charset="0"/>
                <a:ea typeface="Verdana" panose="020B0604030504040204" pitchFamily="34" charset="0"/>
                <a:cs typeface="Verdana" panose="020B0604030504040204" pitchFamily="34" charset="0"/>
              </a:rPr>
              <a:t>Sur l'affiche, vous verrez également les qualifications constituant un atout, mais ne vous inquiétez pas si vous ne les rencontrez pas toutes. Vous ne serez pas éliminé du processus parce que vous n'avez pas une qualification constituant un atout.</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5</a:t>
            </a:fld>
            <a:endParaRPr lang="en-CA" dirty="0"/>
          </a:p>
        </p:txBody>
      </p:sp>
    </p:spTree>
    <p:extLst>
      <p:ext uri="{BB962C8B-B14F-4D97-AF65-F5344CB8AC3E}">
        <p14:creationId xmlns:p14="http://schemas.microsoft.com/office/powerpoint/2010/main" val="219767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b="1" noProof="0" dirty="0"/>
              <a:t>Lancement de la campagne:</a:t>
            </a:r>
          </a:p>
          <a:p>
            <a:pPr marL="171450" indent="-171450">
              <a:buFont typeface="Arial" panose="020B0604020202020204" pitchFamily="34" charset="0"/>
              <a:buChar char="•"/>
            </a:pPr>
            <a:r>
              <a:rPr lang="fr-CA" altLang="fr-FR" noProof="0" dirty="0"/>
              <a:t>La processus Carrières en sciences des données de cette année a été lancée le 2 novembre. N'oubliez pas de postuler avant la date de clôture du 30 novembre, 23h59, heure du pacifique.</a:t>
            </a:r>
          </a:p>
          <a:p>
            <a:endParaRPr lang="fr-CA" altLang="fr-FR" noProof="0" dirty="0"/>
          </a:p>
          <a:p>
            <a:r>
              <a:rPr lang="fr-CA" altLang="fr-FR" b="1" noProof="0" dirty="0"/>
              <a:t>Phase d’évaluation:</a:t>
            </a:r>
          </a:p>
          <a:p>
            <a:pPr marL="171450" indent="-171450">
              <a:buFont typeface="Arial" panose="020B0604020202020204" pitchFamily="34" charset="0"/>
              <a:buChar char="•"/>
            </a:pPr>
            <a:r>
              <a:rPr lang="fr-CA" sz="1800" noProof="0" dirty="0">
                <a:effectLst/>
                <a:latin typeface="Times New Roman" panose="02020603050405020304" pitchFamily="18" charset="0"/>
                <a:ea typeface="Times New Roman" panose="02020603050405020304" pitchFamily="18" charset="0"/>
              </a:rPr>
              <a:t>Phase de présélection : les réponses aux questions de présélection seront évaluées (doit rencontrer les qualifications essentielles) – Décembre 2022 à janvier 2023.</a:t>
            </a:r>
          </a:p>
          <a:p>
            <a:pPr marL="171450" indent="-171450">
              <a:buFont typeface="Arial" panose="020B0604020202020204" pitchFamily="34" charset="0"/>
              <a:buChar char="•"/>
            </a:pPr>
            <a:r>
              <a:rPr lang="fr-CA" sz="1800" b="0" noProof="0" dirty="0">
                <a:effectLst/>
                <a:latin typeface="Times New Roman" panose="02020603050405020304" pitchFamily="18" charset="0"/>
                <a:ea typeface="Times New Roman" panose="02020603050405020304" pitchFamily="18" charset="0"/>
              </a:rPr>
              <a:t>Examen écrit à la maison – Février à mars 2023.</a:t>
            </a:r>
          </a:p>
          <a:p>
            <a:pPr marL="171450" indent="-171450">
              <a:buFont typeface="Arial" panose="020B0604020202020204" pitchFamily="34" charset="0"/>
              <a:buChar char="•"/>
            </a:pPr>
            <a:r>
              <a:rPr lang="fr-CA" sz="1800" b="0" noProof="0" dirty="0">
                <a:effectLst/>
                <a:latin typeface="Times New Roman" panose="02020603050405020304" pitchFamily="18" charset="0"/>
                <a:ea typeface="Times New Roman" panose="02020603050405020304" pitchFamily="18" charset="0"/>
              </a:rPr>
              <a:t>Événements de jumelage entre les candidats qualifiés qui ont réussi l’examen écrit et les gestionnaires d’embauche (entrevues) – Avril à mai 2023.</a:t>
            </a:r>
          </a:p>
          <a:p>
            <a:pPr marL="0" indent="0">
              <a:buFont typeface="Arial" panose="020B0604020202020204" pitchFamily="34" charset="0"/>
              <a:buNone/>
            </a:pPr>
            <a:endParaRPr lang="fr-CA" sz="1800" b="0" noProof="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fr-CA" sz="1800" b="0" noProof="0" dirty="0">
                <a:effectLst/>
                <a:latin typeface="Times New Roman" panose="02020603050405020304" pitchFamily="18" charset="0"/>
                <a:ea typeface="Times New Roman" panose="02020603050405020304" pitchFamily="18" charset="0"/>
              </a:rPr>
              <a:t>Consultez régulièrement la page wiki pour des mises à jour du calendrier, vu que celui-ci peut changer. </a:t>
            </a:r>
          </a:p>
          <a:p>
            <a:pPr marL="171450" indent="-171450">
              <a:buFont typeface="Arial" panose="020B0604020202020204" pitchFamily="34" charset="0"/>
              <a:buChar char="•"/>
            </a:pPr>
            <a:endParaRPr lang="fr-CA" sz="1800" b="0" noProof="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a:defRPr/>
            </a:pPr>
            <a:fld id="{27B2670A-357C-417A-8621-350A4948C973}" type="slidenum">
              <a:rPr lang="en-CA" smtClean="0"/>
              <a:pPr>
                <a:defRPr/>
              </a:pPr>
              <a:t>6</a:t>
            </a:fld>
            <a:endParaRPr lang="en-CA" dirty="0"/>
          </a:p>
        </p:txBody>
      </p:sp>
    </p:spTree>
    <p:extLst>
      <p:ext uri="{BB962C8B-B14F-4D97-AF65-F5344CB8AC3E}">
        <p14:creationId xmlns:p14="http://schemas.microsoft.com/office/powerpoint/2010/main" val="33922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noProof="0" dirty="0"/>
              <a:t>Avant de postuler, lisez attentivement l'affiche d’emploi ! Sur une affiche d’emploi vous trouverez des renseignements sur l'évaluation, ce que vous devez fournir lorsque vous postulez, les qualifications essentielles, les conditions d'emploi et de nombreux autres facteurs importants.</a:t>
            </a:r>
          </a:p>
          <a:p>
            <a:pPr marL="0" lvl="0" indent="0">
              <a:spcAft>
                <a:spcPts val="0"/>
              </a:spcAft>
              <a:buFont typeface="Symbol" panose="05050102010706020507" pitchFamily="18" charset="2"/>
              <a:buNone/>
            </a:pPr>
            <a:endPar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noProof="0" dirty="0"/>
              <a:t>Les affiches d'emploi utilisent également la terminologie </a:t>
            </a:r>
            <a:r>
              <a:rPr lang="fr-FR" sz="1400" noProof="0"/>
              <a:t>suivante :</a:t>
            </a:r>
            <a:endPar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Durée d‘emploi : désigne la période d'emploi. Par exemple, une période déterminée avec des dates de début et de fin précises ou une période indéterminée où il n'y a pas de date de fin définie, d'intérim, etc.</a:t>
            </a:r>
          </a:p>
          <a:p>
            <a:pPr marL="342900" lvl="0" indent="-342900">
              <a:spcAft>
                <a:spcPts val="0"/>
              </a:spcAft>
              <a:buFont typeface="Symbol" panose="05050102010706020507" pitchFamily="18" charset="2"/>
              <a:buChar char=""/>
            </a:pPr>
            <a:r>
              <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Intention du processus : désigne la raison d'être du processus. Par exemple, pour créer un bassin de candidats qualifiés.</a:t>
            </a:r>
          </a:p>
          <a:p>
            <a:pPr marL="342900" lvl="0" indent="-342900">
              <a:spcAft>
                <a:spcPts val="0"/>
              </a:spcAft>
              <a:buFont typeface="Symbol" panose="05050102010706020507" pitchFamily="18" charset="2"/>
              <a:buChar char=""/>
            </a:pPr>
            <a:r>
              <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Essentiel pour l'emploi : les qualifications ou critères minimaux qui sont nécessaires pour le poste. </a:t>
            </a:r>
          </a:p>
          <a:p>
            <a:pPr marL="342900" lvl="0" indent="-342900">
              <a:spcAft>
                <a:spcPts val="0"/>
              </a:spcAft>
              <a:buFont typeface="Symbol" panose="05050102010706020507" pitchFamily="18" charset="2"/>
              <a:buChar char=""/>
            </a:pPr>
            <a:r>
              <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Peut être nécessaire : les qualifications ou les critères qui peuvent être requis pour le poste.</a:t>
            </a:r>
          </a:p>
          <a:p>
            <a:pPr marL="342900" lvl="0" indent="-342900">
              <a:spcAft>
                <a:spcPts val="0"/>
              </a:spcAft>
              <a:buFont typeface="Symbol" panose="05050102010706020507" pitchFamily="18" charset="2"/>
              <a:buChar char=""/>
            </a:pPr>
            <a:r>
              <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Bilingue impératif : signifie que les exigences linguistiques du poste doivent être satisfaites au moment de la nomination.</a:t>
            </a:r>
          </a:p>
          <a:p>
            <a:pPr marL="342900" lvl="0" indent="-342900">
              <a:spcAft>
                <a:spcPts val="0"/>
              </a:spcAft>
              <a:buFont typeface="Symbol" panose="05050102010706020507" pitchFamily="18" charset="2"/>
              <a:buChar char=""/>
            </a:pPr>
            <a:endPar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fr-FR" sz="1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EE136A7C-1E6B-4596-BF6D-4E7A076C8740}" type="slidenum">
              <a:rPr lang="en-CA" smtClean="0"/>
              <a:t>7</a:t>
            </a:fld>
            <a:endParaRPr lang="en-CA" dirty="0"/>
          </a:p>
        </p:txBody>
      </p:sp>
    </p:spTree>
    <p:extLst>
      <p:ext uri="{BB962C8B-B14F-4D97-AF65-F5344CB8AC3E}">
        <p14:creationId xmlns:p14="http://schemas.microsoft.com/office/powerpoint/2010/main" val="47319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ltLang="en-US" b="1" dirty="0"/>
              <a:t>Note : </a:t>
            </a:r>
            <a:r>
              <a:rPr lang="fr-FR" altLang="en-US" dirty="0"/>
              <a:t>Fournissez une description de l'image</a:t>
            </a:r>
          </a:p>
          <a:p>
            <a:pPr eaLnBrk="1" hangingPunct="1">
              <a:spcBef>
                <a:spcPct val="0"/>
              </a:spcBef>
            </a:pPr>
            <a:endParaRPr lang="fr-FR" altLang="en-US" dirty="0"/>
          </a:p>
          <a:p>
            <a:pPr eaLnBrk="1" hangingPunct="1">
              <a:spcBef>
                <a:spcPct val="0"/>
              </a:spcBef>
            </a:pPr>
            <a:r>
              <a:rPr lang="fr-FR" altLang="en-US" dirty="0"/>
              <a:t>Une fois que vous aurez cliqué sur </a:t>
            </a:r>
            <a:r>
              <a:rPr lang="fr-FR" altLang="en-US" u="sng" dirty="0"/>
              <a:t>Postuler maintenant</a:t>
            </a:r>
            <a:r>
              <a:rPr lang="fr-FR" altLang="en-US" dirty="0"/>
              <a:t>, vous serez redirigé vers cet écran qui vous permettra de vous assurer que vous avez bien rempli toutes les sections. Dans la plupart des cas, vous n'aurez pas besoin d'une lettre d'accompagnement pour soumettre votre demande. On vous demandera plutôt de répondre à des questions de présélection qui aideront les employeurs à trouver le bon candidat.</a:t>
            </a:r>
          </a:p>
          <a:p>
            <a:pPr eaLnBrk="1" hangingPunct="1">
              <a:spcBef>
                <a:spcPct val="0"/>
              </a:spcBef>
            </a:pPr>
            <a:endParaRPr lang="fr-FR" altLang="en-US" dirty="0"/>
          </a:p>
          <a:p>
            <a:pPr eaLnBrk="1" hangingPunct="1">
              <a:spcBef>
                <a:spcPct val="0"/>
              </a:spcBef>
            </a:pPr>
            <a:r>
              <a:rPr lang="fr-FR" altLang="en-US" dirty="0"/>
              <a:t>* Utiliser une capture d’écran du processus Carrières en sciences des données lorsque celui-ci sera lancé.</a:t>
            </a:r>
          </a:p>
          <a:p>
            <a:pPr eaLnBrk="1" hangingPunct="1">
              <a:spcBef>
                <a:spcPct val="0"/>
              </a:spcBef>
            </a:pPr>
            <a:endParaRPr lang="fr-FR" altLang="en-US" dirty="0"/>
          </a:p>
          <a:p>
            <a:endParaRPr lang="en-CA" dirty="0"/>
          </a:p>
        </p:txBody>
      </p:sp>
      <p:sp>
        <p:nvSpPr>
          <p:cNvPr id="4" name="Slide Number Placeholder 3"/>
          <p:cNvSpPr>
            <a:spLocks noGrp="1"/>
          </p:cNvSpPr>
          <p:nvPr>
            <p:ph type="sldNum" sz="quarter" idx="10"/>
          </p:nvPr>
        </p:nvSpPr>
        <p:spPr/>
        <p:txBody>
          <a:bodyPr/>
          <a:lstStyle/>
          <a:p>
            <a:fld id="{EE136A7C-1E6B-4596-BF6D-4E7A076C8740}" type="slidenum">
              <a:rPr lang="en-CA" smtClean="0"/>
              <a:t>8</a:t>
            </a:fld>
            <a:endParaRPr lang="en-CA" dirty="0"/>
          </a:p>
        </p:txBody>
      </p:sp>
    </p:spTree>
    <p:extLst>
      <p:ext uri="{BB962C8B-B14F-4D97-AF65-F5344CB8AC3E}">
        <p14:creationId xmlns:p14="http://schemas.microsoft.com/office/powerpoint/2010/main" val="333502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82575" indent="-482575">
              <a:buFont typeface="Arial" panose="020B0604020202020204" pitchFamily="34" charset="0"/>
              <a:buChar char="•"/>
              <a:defRPr/>
            </a:pPr>
            <a:r>
              <a:rPr lang="fr-FR" sz="1200" dirty="0">
                <a:latin typeface="Arial" panose="020B0604020202020204" pitchFamily="34" charset="0"/>
                <a:cs typeface="Arial" panose="020B0604020202020204" pitchFamily="34" charset="0"/>
              </a:rPr>
              <a:t>Utiliser des verbes au passé, and des verbes d’action</a:t>
            </a:r>
          </a:p>
          <a:p>
            <a:pPr marL="482575" indent="-482575">
              <a:buFont typeface="Arial" panose="020B0604020202020204" pitchFamily="34" charset="0"/>
              <a:buChar char="•"/>
              <a:defRPr/>
            </a:pPr>
            <a:r>
              <a:rPr lang="en-CA" sz="1200" dirty="0">
                <a:latin typeface="Arial" panose="020B0604020202020204" pitchFamily="34" charset="0"/>
                <a:cs typeface="Arial" panose="020B0604020202020204" pitchFamily="34" charset="0"/>
              </a:rPr>
              <a:t>Donner des exemples clairs</a:t>
            </a:r>
          </a:p>
          <a:p>
            <a:pPr marL="482575" indent="-482575">
              <a:buFont typeface="Arial" panose="020B0604020202020204" pitchFamily="34" charset="0"/>
              <a:buChar char="•"/>
              <a:defRPr/>
            </a:pPr>
            <a:endParaRPr lang="en-CA" sz="1200" dirty="0">
              <a:latin typeface="Arial" panose="020B0604020202020204" pitchFamily="34" charset="0"/>
              <a:cs typeface="Arial" panose="020B0604020202020204" pitchFamily="34" charset="0"/>
            </a:endParaRPr>
          </a:p>
          <a:p>
            <a:pPr eaLnBrk="1" hangingPunct="1">
              <a:spcBef>
                <a:spcPct val="0"/>
              </a:spcBef>
            </a:pPr>
            <a:r>
              <a:rPr lang="fr-CA" altLang="en-US" dirty="0"/>
              <a:t>Exemples de points saillants de vos compétences :  nombre d'années d'expérience, compétences informatiques, langues parlées, profil linguistique, etc.</a:t>
            </a:r>
          </a:p>
          <a:p>
            <a:pPr eaLnBrk="1" hangingPunct="1">
              <a:spcBef>
                <a:spcPct val="0"/>
              </a:spcBef>
            </a:pPr>
            <a:endParaRPr lang="en-CA" altLang="fr-FR"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F187CC-52D7-4366-A00B-DF130F603A13}" type="slidenum">
              <a:rPr lang="en-CA" altLang="fr-FR" smtClean="0"/>
              <a:pPr fontAlgn="base">
                <a:spcBef>
                  <a:spcPct val="0"/>
                </a:spcBef>
                <a:spcAft>
                  <a:spcPct val="0"/>
                </a:spcAft>
              </a:pPr>
              <a:t>9</a:t>
            </a:fld>
            <a:endParaRPr lang="en-CA" altLang="fr-FR"/>
          </a:p>
        </p:txBody>
      </p:sp>
    </p:spTree>
    <p:extLst>
      <p:ext uri="{BB962C8B-B14F-4D97-AF65-F5344CB8AC3E}">
        <p14:creationId xmlns:p14="http://schemas.microsoft.com/office/powerpoint/2010/main" val="357030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a:t>1) Lisez l’offre d'emploi </a:t>
            </a:r>
            <a:r>
              <a:rPr lang="fr-CA" altLang="fr-FR" b="1" u="sng" dirty="0"/>
              <a:t>dans son intégralité</a:t>
            </a:r>
            <a:r>
              <a:rPr lang="fr-CA" altLang="fr-FR" dirty="0"/>
              <a:t> (y compris les notes).</a:t>
            </a:r>
          </a:p>
          <a:p>
            <a:pPr eaLnBrk="1" hangingPunct="1">
              <a:spcBef>
                <a:spcPct val="0"/>
              </a:spcBef>
            </a:pPr>
            <a:endParaRPr lang="fr-CA" altLang="fr-FR" dirty="0"/>
          </a:p>
          <a:p>
            <a:pPr eaLnBrk="1" hangingPunct="1">
              <a:spcBef>
                <a:spcPct val="0"/>
              </a:spcBef>
            </a:pPr>
            <a:r>
              <a:rPr lang="fr-CA" altLang="fr-FR" dirty="0"/>
              <a:t>Assurez-vous de soumettre votre candidature avant la date limite ! N'attendez pas à la dernière minute pour commencer le processus de candidature - certaines offres d’emploi vous demanderont de répondre à des questions spécifiques avec des exemples concrets - prévoyez suffisamment de temps pour répondre à toutes les questions.</a:t>
            </a:r>
          </a:p>
          <a:p>
            <a:pPr eaLnBrk="1" hangingPunct="1">
              <a:spcBef>
                <a:spcPct val="0"/>
              </a:spcBef>
            </a:pPr>
            <a:endParaRPr lang="fr-CA" altLang="fr-FR" dirty="0"/>
          </a:p>
          <a:p>
            <a:pPr eaLnBrk="1" hangingPunct="1">
              <a:spcBef>
                <a:spcPct val="0"/>
              </a:spcBef>
            </a:pPr>
            <a:r>
              <a:rPr lang="fr-CA" altLang="fr-FR" b="1" dirty="0"/>
              <a:t>Les mots clés ne suffisent pas</a:t>
            </a:r>
            <a:r>
              <a:rPr lang="fr-CA" altLang="fr-FR" dirty="0"/>
              <a:t>.  Dans votre candidature, vous devez fournir des exemples précis afin </a:t>
            </a:r>
            <a:r>
              <a:rPr lang="fr-CA" altLang="fr-FR" b="1" u="sng" dirty="0"/>
              <a:t>d’illustrer</a:t>
            </a:r>
            <a:r>
              <a:rPr lang="fr-CA" altLang="fr-FR" dirty="0"/>
              <a:t> de quelle manière vous répondez aux qualifications essentielles énumérées.</a:t>
            </a:r>
          </a:p>
          <a:p>
            <a:pPr eaLnBrk="1" hangingPunct="1">
              <a:spcBef>
                <a:spcPct val="0"/>
              </a:spcBef>
            </a:pPr>
            <a:endParaRPr lang="fr-CA" altLang="fr-FR" dirty="0"/>
          </a:p>
          <a:p>
            <a:pPr eaLnBrk="1" hangingPunct="1">
              <a:spcBef>
                <a:spcPct val="0"/>
              </a:spcBef>
            </a:pPr>
            <a:r>
              <a:rPr lang="fr-FR" altLang="fr-FR" dirty="0"/>
              <a:t>- Utilisez des exemples </a:t>
            </a:r>
            <a:r>
              <a:rPr lang="fr-FR" altLang="fr-FR" b="1" dirty="0"/>
              <a:t>spécifiques</a:t>
            </a:r>
            <a:r>
              <a:rPr lang="fr-FR" altLang="fr-FR" dirty="0"/>
              <a:t> et </a:t>
            </a:r>
            <a:r>
              <a:rPr lang="fr-FR" altLang="fr-FR" b="1" dirty="0"/>
              <a:t>concrets</a:t>
            </a:r>
            <a:r>
              <a:rPr lang="fr-FR" altLang="fr-FR" dirty="0"/>
              <a:t> de votre expérience professionnelle.  </a:t>
            </a:r>
          </a:p>
          <a:p>
            <a:pPr eaLnBrk="1" hangingPunct="1">
              <a:spcBef>
                <a:spcPct val="0"/>
              </a:spcBef>
            </a:pPr>
            <a:r>
              <a:rPr lang="fr-FR" altLang="fr-FR" dirty="0"/>
              <a:t>- Les dates et le lieu ou</a:t>
            </a:r>
            <a:r>
              <a:rPr lang="fr-FR" altLang="fr-FR" baseline="0" dirty="0"/>
              <a:t> vous avez acquis l</a:t>
            </a:r>
            <a:r>
              <a:rPr lang="fr-FR" altLang="fr-FR" dirty="0"/>
              <a:t>'expérience sont également importants.</a:t>
            </a:r>
          </a:p>
          <a:p>
            <a:pPr eaLnBrk="1" hangingPunct="1">
              <a:spcBef>
                <a:spcPct val="0"/>
              </a:spcBef>
            </a:pPr>
            <a:r>
              <a:rPr lang="fr-FR" altLang="fr-FR" dirty="0"/>
              <a:t>Par exemple : "Dans mon rôle de __ chez l'employeur X, j'ai rédigé des rapports relatifs au système _. Par exemple, en janvier 2012, j'ai rédigé un rapport sur les avantages de l'amélioration du système. Pour ce faire, j'ai dû mener des recherches à travers plusieurs études de revues académiques afin de déterminer que..."</a:t>
            </a:r>
          </a:p>
          <a:p>
            <a:pPr eaLnBrk="1" hangingPunct="1">
              <a:spcBef>
                <a:spcPct val="0"/>
              </a:spcBef>
            </a:pPr>
            <a:r>
              <a:rPr lang="fr-FR" altLang="fr-FR" dirty="0"/>
              <a:t>- Concentrez-vous sur ce que VOUS avez fait, et sur les résultats que VOUS avez obtenus.</a:t>
            </a:r>
          </a:p>
          <a:p>
            <a:pPr eaLnBrk="1" hangingPunct="1">
              <a:spcBef>
                <a:spcPct val="0"/>
              </a:spcBef>
            </a:pPr>
            <a:endParaRPr lang="fr-CA" altLang="fr-FR" dirty="0"/>
          </a:p>
          <a:p>
            <a:pPr eaLnBrk="1" hangingPunct="1">
              <a:spcBef>
                <a:spcPct val="0"/>
              </a:spcBef>
            </a:pPr>
            <a:r>
              <a:rPr lang="fr-CA" altLang="fr-FR" dirty="0"/>
              <a:t>Soumettez seulement ce qui a été demandé.</a:t>
            </a:r>
          </a:p>
          <a:p>
            <a:pPr eaLnBrk="1" hangingPunct="1">
              <a:spcBef>
                <a:spcPct val="0"/>
              </a:spcBef>
            </a:pPr>
            <a:endParaRPr lang="fr-CA" altLang="fr-FR" dirty="0"/>
          </a:p>
          <a:p>
            <a:pPr eaLnBrk="1" hangingPunct="1">
              <a:spcBef>
                <a:spcPct val="0"/>
              </a:spcBef>
            </a:pPr>
            <a:r>
              <a:rPr lang="fr-CA" altLang="fr-FR" dirty="0"/>
              <a:t>Soyez concis, mais on accepte que vous dépassiez  la norme voulant qu’un curriculum vitae fasse deux pages.</a:t>
            </a:r>
            <a:endParaRPr lang="en-CA" altLang="fr-FR"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1A4E95-AD82-467E-AEDC-28A1549442A6}" type="slidenum">
              <a:rPr lang="en-CA" altLang="fr-FR" smtClean="0"/>
              <a:pPr fontAlgn="base">
                <a:spcBef>
                  <a:spcPct val="0"/>
                </a:spcBef>
                <a:spcAft>
                  <a:spcPct val="0"/>
                </a:spcAft>
              </a:pPr>
              <a:t>10</a:t>
            </a:fld>
            <a:endParaRPr lang="en-CA" altLang="fr-FR"/>
          </a:p>
        </p:txBody>
      </p:sp>
    </p:spTree>
    <p:extLst>
      <p:ext uri="{BB962C8B-B14F-4D97-AF65-F5344CB8AC3E}">
        <p14:creationId xmlns:p14="http://schemas.microsoft.com/office/powerpoint/2010/main" val="312477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E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2200"/>
            <a:ext cx="12192000" cy="685800"/>
          </a:xfrm>
          <a:prstGeom prst="rect">
            <a:avLst/>
          </a:prstGeom>
        </p:spPr>
      </p:pic>
      <p:sp>
        <p:nvSpPr>
          <p:cNvPr id="2" name="Title 1"/>
          <p:cNvSpPr>
            <a:spLocks noGrp="1"/>
          </p:cNvSpPr>
          <p:nvPr>
            <p:ph type="ctrTitle" hasCustomPrompt="1"/>
          </p:nvPr>
        </p:nvSpPr>
        <p:spPr>
          <a:xfrm>
            <a:off x="838200" y="1018498"/>
            <a:ext cx="10515600" cy="1898701"/>
          </a:xfrm>
        </p:spPr>
        <p:txBody>
          <a:bodyPr anchor="b"/>
          <a:lstStyle>
            <a:lvl1pPr algn="l">
              <a:defRPr sz="6000">
                <a:solidFill>
                  <a:schemeClr val="accent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838200" y="3069708"/>
            <a:ext cx="10515600" cy="1091674"/>
          </a:xfrm>
        </p:spPr>
        <p:txBody>
          <a:bodyPr>
            <a:normAutofit/>
          </a:bodyPr>
          <a:lstStyle>
            <a:lvl1pPr marL="0" indent="0" algn="l">
              <a:buNone/>
              <a:defRPr sz="2800" i="1">
                <a:solidFill>
                  <a:srgbClr val="474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EF9CB241-3F81-4BC5-B8C2-C14861AD0A26}" type="datetime1">
              <a:rPr lang="en-CA" smtClean="0"/>
              <a:t>2022-10-20</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5125"/>
            <a:ext cx="2654436" cy="3175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878" y="4457531"/>
            <a:ext cx="1158922" cy="139665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6515" y="253703"/>
            <a:ext cx="1687286" cy="402734"/>
          </a:xfrm>
          <a:prstGeom prst="rect">
            <a:avLst/>
          </a:prstGeom>
        </p:spPr>
      </p:pic>
    </p:spTree>
    <p:extLst>
      <p:ext uri="{BB962C8B-B14F-4D97-AF65-F5344CB8AC3E}">
        <p14:creationId xmlns:p14="http://schemas.microsoft.com/office/powerpoint/2010/main" val="141797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780145"/>
            <a:ext cx="6172200" cy="508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839788" y="1698171"/>
            <a:ext cx="4204485" cy="4170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F7F28-2FB1-4E5D-BFCE-E15279B39A68}" type="datetime1">
              <a:rPr lang="en-CA" smtClean="0"/>
              <a:t>2022-10-20</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
        <p:nvSpPr>
          <p:cNvPr id="8" name="Title 1"/>
          <p:cNvSpPr>
            <a:spLocks noGrp="1"/>
          </p:cNvSpPr>
          <p:nvPr>
            <p:ph type="title"/>
          </p:nvPr>
        </p:nvSpPr>
        <p:spPr>
          <a:xfrm>
            <a:off x="838200" y="780145"/>
            <a:ext cx="4206073" cy="828660"/>
          </a:xfrm>
        </p:spPr>
        <p:txBody>
          <a:bodyPr anchor="t">
            <a:normAutofit/>
          </a:bodyPr>
          <a:lstStyle>
            <a:lvl1pPr>
              <a:defRPr sz="2800"/>
            </a:lvl1pPr>
          </a:lstStyle>
          <a:p>
            <a:r>
              <a:rPr lang="en-US"/>
              <a:t>Click to edit Master title style</a:t>
            </a:r>
            <a:endParaRPr lang="en-CA" dirty="0"/>
          </a:p>
        </p:txBody>
      </p:sp>
    </p:spTree>
    <p:extLst>
      <p:ext uri="{BB962C8B-B14F-4D97-AF65-F5344CB8AC3E}">
        <p14:creationId xmlns:p14="http://schemas.microsoft.com/office/powerpoint/2010/main" val="347830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F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2200"/>
            <a:ext cx="12192000" cy="685800"/>
          </a:xfrm>
          <a:prstGeom prst="rect">
            <a:avLst/>
          </a:prstGeom>
        </p:spPr>
      </p:pic>
      <p:sp>
        <p:nvSpPr>
          <p:cNvPr id="4" name="Date Placeholder 3"/>
          <p:cNvSpPr>
            <a:spLocks noGrp="1"/>
          </p:cNvSpPr>
          <p:nvPr>
            <p:ph type="dt" sz="half" idx="10"/>
          </p:nvPr>
        </p:nvSpPr>
        <p:spPr/>
        <p:txBody>
          <a:bodyPr/>
          <a:lstStyle/>
          <a:p>
            <a:fld id="{67864785-26E2-4C30-BE2B-5FCFA7EF2A93}" type="datetime1">
              <a:rPr lang="en-CA" smtClean="0"/>
              <a:t>2022-10-20</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5125"/>
            <a:ext cx="2654436" cy="3175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6515" y="253703"/>
            <a:ext cx="1687286" cy="402734"/>
          </a:xfrm>
          <a:prstGeom prst="rect">
            <a:avLst/>
          </a:prstGeom>
        </p:spPr>
      </p:pic>
      <p:sp>
        <p:nvSpPr>
          <p:cNvPr id="17" name="Title 1"/>
          <p:cNvSpPr>
            <a:spLocks noGrp="1"/>
          </p:cNvSpPr>
          <p:nvPr>
            <p:ph type="ctrTitle" hasCustomPrompt="1"/>
          </p:nvPr>
        </p:nvSpPr>
        <p:spPr>
          <a:xfrm>
            <a:off x="838200" y="1018498"/>
            <a:ext cx="10515600" cy="1898701"/>
          </a:xfrm>
        </p:spPr>
        <p:txBody>
          <a:bodyPr anchor="b"/>
          <a:lstStyle>
            <a:lvl1pPr algn="l">
              <a:defRPr sz="6000">
                <a:solidFill>
                  <a:schemeClr val="accent1"/>
                </a:solidFill>
              </a:defRPr>
            </a:lvl1pPr>
          </a:lstStyle>
          <a:p>
            <a:r>
              <a:rPr lang="en-US" dirty="0"/>
              <a:t>Click To Edit Master Title Style</a:t>
            </a:r>
            <a:endParaRPr lang="en-CA" dirty="0"/>
          </a:p>
        </p:txBody>
      </p:sp>
      <p:sp>
        <p:nvSpPr>
          <p:cNvPr id="18" name="Subtitle 2"/>
          <p:cNvSpPr>
            <a:spLocks noGrp="1"/>
          </p:cNvSpPr>
          <p:nvPr>
            <p:ph type="subTitle" idx="1"/>
          </p:nvPr>
        </p:nvSpPr>
        <p:spPr>
          <a:xfrm>
            <a:off x="838200" y="3069708"/>
            <a:ext cx="10515600" cy="1091674"/>
          </a:xfrm>
        </p:spPr>
        <p:txBody>
          <a:bodyPr>
            <a:normAutofit/>
          </a:bodyPr>
          <a:lstStyle>
            <a:lvl1pPr marL="0" indent="0" algn="l">
              <a:buNone/>
              <a:defRPr sz="2800" i="1">
                <a:solidFill>
                  <a:srgbClr val="474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878" y="4457531"/>
            <a:ext cx="1158922" cy="1396650"/>
          </a:xfrm>
          <a:prstGeom prst="rect">
            <a:avLst/>
          </a:prstGeom>
        </p:spPr>
      </p:pic>
    </p:spTree>
    <p:extLst>
      <p:ext uri="{BB962C8B-B14F-4D97-AF65-F5344CB8AC3E}">
        <p14:creationId xmlns:p14="http://schemas.microsoft.com/office/powerpoint/2010/main" val="326429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2AC"/>
                </a:solidFill>
              </a:defRPr>
            </a:lvl1pPr>
          </a:lstStyle>
          <a:p>
            <a:r>
              <a:rPr lang="en-US"/>
              <a:t>Click to edit Master title style</a:t>
            </a:r>
            <a:endParaRPr lang="en-CA" dirty="0"/>
          </a:p>
        </p:txBody>
      </p:sp>
      <p:sp>
        <p:nvSpPr>
          <p:cNvPr id="3" name="Content Placeholder 2"/>
          <p:cNvSpPr>
            <a:spLocks noGrp="1"/>
          </p:cNvSpPr>
          <p:nvPr>
            <p:ph idx="1"/>
          </p:nvPr>
        </p:nvSpPr>
        <p:spPr/>
        <p:txBody>
          <a:bodyPr/>
          <a:lstStyle>
            <a:lvl1pPr>
              <a:defRPr>
                <a:solidFill>
                  <a:srgbClr val="53565C"/>
                </a:solidFill>
              </a:defRPr>
            </a:lvl1pPr>
            <a:lvl2pPr>
              <a:defRPr>
                <a:solidFill>
                  <a:srgbClr val="53565C"/>
                </a:solidFill>
              </a:defRPr>
            </a:lvl2pPr>
            <a:lvl3pPr>
              <a:defRPr>
                <a:solidFill>
                  <a:srgbClr val="53565C"/>
                </a:solidFill>
              </a:defRPr>
            </a:lvl3pPr>
            <a:lvl4pPr>
              <a:defRPr>
                <a:solidFill>
                  <a:srgbClr val="53565C"/>
                </a:solidFill>
              </a:defRPr>
            </a:lvl4pPr>
            <a:lvl5pPr>
              <a:defRPr>
                <a:solidFill>
                  <a:srgbClr val="5356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sz="1100"/>
            </a:lvl1pPr>
          </a:lstStyle>
          <a:p>
            <a:fld id="{1A698771-4615-4886-97F5-1CD6FE7EB304}" type="datetime1">
              <a:rPr lang="en-CA" smtClean="0"/>
              <a:t>2022-10-20</a:t>
            </a:fld>
            <a:endParaRPr lang="en-CA" dirty="0"/>
          </a:p>
        </p:txBody>
      </p:sp>
      <p:sp>
        <p:nvSpPr>
          <p:cNvPr id="6" name="Slide Number Placeholder 5"/>
          <p:cNvSpPr>
            <a:spLocks noGrp="1"/>
          </p:cNvSpPr>
          <p:nvPr>
            <p:ph type="sldNum" sz="quarter" idx="12"/>
          </p:nvPr>
        </p:nvSpPr>
        <p:spPr/>
        <p:txBody>
          <a:bodyPr/>
          <a:lstStyle>
            <a:lvl1pPr>
              <a:defRPr sz="1100"/>
            </a:lvl1pPr>
          </a:lstStyle>
          <a:p>
            <a:fld id="{D84A5B15-C6B4-4F19-8A81-2103BFA33481}" type="slidenum">
              <a:rPr lang="en-CA" smtClean="0"/>
              <a:t>‹#›</a:t>
            </a:fld>
            <a:endParaRPr lang="en-CA" dirty="0"/>
          </a:p>
        </p:txBody>
      </p:sp>
      <p:sp>
        <p:nvSpPr>
          <p:cNvPr id="8" name="Footer Placeholder 4"/>
          <p:cNvSpPr>
            <a:spLocks noGrp="1"/>
          </p:cNvSpPr>
          <p:nvPr>
            <p:ph type="ftr" sz="quarter" idx="3"/>
          </p:nvPr>
        </p:nvSpPr>
        <p:spPr>
          <a:xfrm>
            <a:off x="838200" y="6492875"/>
            <a:ext cx="3226806"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r>
              <a:rPr lang="en-CA" dirty="0"/>
              <a:t>Connecting you and your future</a:t>
            </a:r>
          </a:p>
        </p:txBody>
      </p:sp>
    </p:spTree>
    <p:extLst>
      <p:ext uri="{BB962C8B-B14F-4D97-AF65-F5344CB8AC3E}">
        <p14:creationId xmlns:p14="http://schemas.microsoft.com/office/powerpoint/2010/main" val="20539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22189"/>
            <a:ext cx="10515600" cy="2852737"/>
          </a:xfrm>
        </p:spPr>
        <p:txBody>
          <a:bodyPr anchor="b"/>
          <a:lstStyle>
            <a:lvl1pPr>
              <a:defRPr sz="6000"/>
            </a:lvl1pPr>
          </a:lstStyle>
          <a:p>
            <a:r>
              <a:rPr lang="en-US"/>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F92FF-B6F1-4306-9582-59E3907988B3}" type="datetime1">
              <a:rPr lang="en-CA" smtClean="0"/>
              <a:t>2022-10-20</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262531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0" y="583645"/>
            <a:ext cx="10515599" cy="828660"/>
          </a:xfrm>
        </p:spPr>
        <p:txBody>
          <a:bodyPr/>
          <a:lstStyle>
            <a:lvl1pPr>
              <a:defRPr>
                <a:solidFill>
                  <a:srgbClr val="6062AC"/>
                </a:solidFill>
              </a:defRPr>
            </a:lvl1pPr>
          </a:lstStyle>
          <a:p>
            <a:r>
              <a:rPr lang="en-US"/>
              <a:t>Click to edit Master title style</a:t>
            </a:r>
            <a:endParaRPr lang="en-CA" dirty="0"/>
          </a:p>
        </p:txBody>
      </p:sp>
      <p:sp>
        <p:nvSpPr>
          <p:cNvPr id="3" name="Content Placeholder 2"/>
          <p:cNvSpPr>
            <a:spLocks noGrp="1"/>
          </p:cNvSpPr>
          <p:nvPr>
            <p:ph sz="half" idx="1"/>
          </p:nvPr>
        </p:nvSpPr>
        <p:spPr>
          <a:xfrm>
            <a:off x="838200" y="1504381"/>
            <a:ext cx="5181600" cy="4491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504381"/>
            <a:ext cx="5181600" cy="4491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54C106B-4E71-47E7-9461-789B3469359B}" type="datetime1">
              <a:rPr lang="en-CA" smtClean="0"/>
              <a:t>2022-10-20</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70931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8200" y="583645"/>
            <a:ext cx="10515599" cy="828660"/>
          </a:xfrm>
        </p:spPr>
        <p:txBody>
          <a:bodyPr/>
          <a:lstStyle>
            <a:lvl1pPr>
              <a:defRPr>
                <a:solidFill>
                  <a:srgbClr val="6062AC"/>
                </a:solidFill>
              </a:defRPr>
            </a:lvl1pPr>
          </a:lstStyle>
          <a:p>
            <a:r>
              <a:rPr lang="en-US"/>
              <a:t>Click to edit Master title style</a:t>
            </a:r>
            <a:endParaRPr lang="en-CA" dirty="0"/>
          </a:p>
        </p:txBody>
      </p:sp>
      <p:sp>
        <p:nvSpPr>
          <p:cNvPr id="3" name="Text Placeholder 2"/>
          <p:cNvSpPr>
            <a:spLocks noGrp="1"/>
          </p:cNvSpPr>
          <p:nvPr>
            <p:ph type="body" idx="1"/>
          </p:nvPr>
        </p:nvSpPr>
        <p:spPr>
          <a:xfrm>
            <a:off x="839788" y="14931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91774"/>
            <a:ext cx="5157787" cy="3573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72200" y="14931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91774"/>
            <a:ext cx="5183188" cy="3573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78AD67F2-E652-4D41-BC3A-6E0754B281F8}" type="datetime1">
              <a:rPr lang="en-CA" smtClean="0"/>
              <a:t>2022-10-20</a:t>
            </a:fld>
            <a:endParaRPr lang="en-CA" dirty="0"/>
          </a:p>
        </p:txBody>
      </p:sp>
      <p:sp>
        <p:nvSpPr>
          <p:cNvPr id="8" name="Footer Placeholder 7"/>
          <p:cNvSpPr>
            <a:spLocks noGrp="1"/>
          </p:cNvSpPr>
          <p:nvPr>
            <p:ph type="ftr" sz="quarter" idx="11"/>
          </p:nvPr>
        </p:nvSpPr>
        <p:spPr/>
        <p:txBody>
          <a:bodyPr/>
          <a:lstStyle/>
          <a:p>
            <a:r>
              <a:rPr lang="en-CA" dirty="0"/>
              <a:t>Connecting you and your future</a:t>
            </a:r>
          </a:p>
        </p:txBody>
      </p:sp>
      <p:sp>
        <p:nvSpPr>
          <p:cNvPr id="9" name="Slide Number Placeholder 8"/>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410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57A6EAA-8F7B-4788-AA1A-702707E1DBAB}" type="datetime1">
              <a:rPr lang="en-CA" smtClean="0"/>
              <a:t>2022-10-20</a:t>
            </a:fld>
            <a:endParaRPr lang="en-CA" dirty="0"/>
          </a:p>
        </p:txBody>
      </p:sp>
      <p:sp>
        <p:nvSpPr>
          <p:cNvPr id="4" name="Footer Placeholder 3"/>
          <p:cNvSpPr>
            <a:spLocks noGrp="1"/>
          </p:cNvSpPr>
          <p:nvPr>
            <p:ph type="ftr" sz="quarter" idx="11"/>
          </p:nvPr>
        </p:nvSpPr>
        <p:spPr/>
        <p:txBody>
          <a:bodyPr/>
          <a:lstStyle/>
          <a:p>
            <a:r>
              <a:rPr lang="en-CA" dirty="0"/>
              <a:t>Connecting you and your future</a:t>
            </a:r>
          </a:p>
        </p:txBody>
      </p:sp>
      <p:sp>
        <p:nvSpPr>
          <p:cNvPr id="5" name="Slide Number Placeholder 4"/>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345328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D0B7C-2BD2-4429-9D66-94D2226A1EF4}" type="datetime1">
              <a:rPr lang="en-CA" smtClean="0"/>
              <a:t>2022-10-20</a:t>
            </a:fld>
            <a:endParaRPr lang="en-CA" dirty="0"/>
          </a:p>
        </p:txBody>
      </p:sp>
      <p:sp>
        <p:nvSpPr>
          <p:cNvPr id="3" name="Footer Placeholder 2"/>
          <p:cNvSpPr>
            <a:spLocks noGrp="1"/>
          </p:cNvSpPr>
          <p:nvPr>
            <p:ph type="ftr" sz="quarter" idx="11"/>
          </p:nvPr>
        </p:nvSpPr>
        <p:spPr/>
        <p:txBody>
          <a:bodyPr/>
          <a:lstStyle/>
          <a:p>
            <a:r>
              <a:rPr lang="en-CA" dirty="0"/>
              <a:t>Connecting you and your future</a:t>
            </a:r>
          </a:p>
        </p:txBody>
      </p:sp>
      <p:sp>
        <p:nvSpPr>
          <p:cNvPr id="4" name="Slide Number Placeholder 3"/>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235901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780145"/>
            <a:ext cx="6172200" cy="53263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9788" y="1698170"/>
            <a:ext cx="4204485" cy="4408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81B0-1A0F-43B9-AEA2-3D26B5D8CDBD}" type="datetime1">
              <a:rPr lang="en-CA" smtClean="0"/>
              <a:t>2022-10-20</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
        <p:nvSpPr>
          <p:cNvPr id="10" name="Title 1"/>
          <p:cNvSpPr>
            <a:spLocks noGrp="1"/>
          </p:cNvSpPr>
          <p:nvPr>
            <p:ph type="title"/>
          </p:nvPr>
        </p:nvSpPr>
        <p:spPr>
          <a:xfrm>
            <a:off x="838200" y="780145"/>
            <a:ext cx="4206073" cy="828660"/>
          </a:xfrm>
        </p:spPr>
        <p:txBody>
          <a:bodyPr anchor="t">
            <a:normAutofit/>
          </a:bodyPr>
          <a:lstStyle>
            <a:lvl1pPr>
              <a:defRPr sz="2800"/>
            </a:lvl1pPr>
          </a:lstStyle>
          <a:p>
            <a:r>
              <a:rPr lang="en-US"/>
              <a:t>Click to edit Master title style</a:t>
            </a:r>
            <a:endParaRPr lang="en-CA" dirty="0"/>
          </a:p>
        </p:txBody>
      </p:sp>
    </p:spTree>
    <p:extLst>
      <p:ext uri="{BB962C8B-B14F-4D97-AF65-F5344CB8AC3E}">
        <p14:creationId xmlns:p14="http://schemas.microsoft.com/office/powerpoint/2010/main" val="204419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410469"/>
            <a:ext cx="12192000" cy="457200"/>
          </a:xfrm>
          <a:prstGeom prst="rect">
            <a:avLst/>
          </a:prstGeom>
        </p:spPr>
      </p:pic>
      <p:sp>
        <p:nvSpPr>
          <p:cNvPr id="2" name="Title Placeholder 1"/>
          <p:cNvSpPr>
            <a:spLocks noGrp="1"/>
          </p:cNvSpPr>
          <p:nvPr>
            <p:ph type="title"/>
          </p:nvPr>
        </p:nvSpPr>
        <p:spPr>
          <a:xfrm>
            <a:off x="838200" y="583645"/>
            <a:ext cx="10515599" cy="82866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504381"/>
            <a:ext cx="10515600" cy="4486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724399" y="6492875"/>
            <a:ext cx="2743200"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fld id="{94661E3D-1B2A-4078-AE1C-F30478584245}" type="datetime1">
              <a:rPr lang="en-CA" smtClean="0"/>
              <a:t>2022-10-20</a:t>
            </a:fld>
            <a:endParaRPr lang="en-CA" dirty="0"/>
          </a:p>
        </p:txBody>
      </p:sp>
      <p:sp>
        <p:nvSpPr>
          <p:cNvPr id="5" name="Footer Placeholder 4"/>
          <p:cNvSpPr>
            <a:spLocks noGrp="1"/>
          </p:cNvSpPr>
          <p:nvPr>
            <p:ph type="ftr" sz="quarter" idx="3"/>
          </p:nvPr>
        </p:nvSpPr>
        <p:spPr>
          <a:xfrm>
            <a:off x="838200" y="6492875"/>
            <a:ext cx="3226806"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r>
              <a:rPr lang="en-CA" dirty="0"/>
              <a:t>Connecting you and your future</a:t>
            </a:r>
          </a:p>
        </p:txBody>
      </p:sp>
      <p:sp>
        <p:nvSpPr>
          <p:cNvPr id="6" name="Slide Number Placeholder 5"/>
          <p:cNvSpPr>
            <a:spLocks noGrp="1"/>
          </p:cNvSpPr>
          <p:nvPr>
            <p:ph type="sldNum" sz="quarter" idx="4"/>
          </p:nvPr>
        </p:nvSpPr>
        <p:spPr>
          <a:xfrm>
            <a:off x="8610600" y="6492875"/>
            <a:ext cx="2743200" cy="292389"/>
          </a:xfrm>
          <a:prstGeom prst="rect">
            <a:avLst/>
          </a:prstGeom>
        </p:spPr>
        <p:txBody>
          <a:bodyPr vert="horz" lIns="91440" tIns="45720" rIns="91440" bIns="45720" rtlCol="0" anchor="ctr"/>
          <a:lstStyle>
            <a:lvl1pPr algn="r">
              <a:defRPr sz="1100">
                <a:solidFill>
                  <a:srgbClr val="53565C"/>
                </a:solidFill>
                <a:latin typeface="Arial Narrow" panose="020B0606020202030204" pitchFamily="34" charset="0"/>
              </a:defRPr>
            </a:lvl1pPr>
          </a:lstStyle>
          <a:p>
            <a:fld id="{D84A5B15-C6B4-4F19-8A81-2103BFA33481}" type="slidenum">
              <a:rPr lang="en-CA" smtClean="0"/>
              <a:t>‹#›</a:t>
            </a:fld>
            <a:endParaRPr lang="en-CA" dirty="0"/>
          </a:p>
        </p:txBody>
      </p:sp>
    </p:spTree>
    <p:extLst>
      <p:ext uri="{BB962C8B-B14F-4D97-AF65-F5344CB8AC3E}">
        <p14:creationId xmlns:p14="http://schemas.microsoft.com/office/powerpoint/2010/main" val="52033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dt="0"/>
  <p:txStyles>
    <p:title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3565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53565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53565C"/>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anada.ca/fr/commission-fonction-publique/emplois/services/emplois-gc/equivalence-diplomes.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9.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7.png"/><Relationship Id="rId5" Type="http://schemas.openxmlformats.org/officeDocument/2006/relationships/tags" Target="../tags/tag18.xml"/><Relationship Id="rId15" Type="http://schemas.openxmlformats.org/officeDocument/2006/relationships/image" Target="../media/image21.png"/><Relationship Id="rId10" Type="http://schemas.openxmlformats.org/officeDocument/2006/relationships/notesSlide" Target="../notesSlides/notesSlide13.xml"/><Relationship Id="rId4" Type="http://schemas.openxmlformats.org/officeDocument/2006/relationships/tags" Target="../tags/tag17.xml"/><Relationship Id="rId9" Type="http://schemas.openxmlformats.org/officeDocument/2006/relationships/slideLayout" Target="../slideLayouts/slideLayout3.xml"/><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4.xml"/><Relationship Id="rId7" Type="http://schemas.openxmlformats.org/officeDocument/2006/relationships/notesSlide" Target="../notesSlides/notesSlide14.xml"/><Relationship Id="rId12"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3.xml"/><Relationship Id="rId11" Type="http://schemas.openxmlformats.org/officeDocument/2006/relationships/image" Target="../media/image20.png"/><Relationship Id="rId5" Type="http://schemas.openxmlformats.org/officeDocument/2006/relationships/tags" Target="../tags/tag26.xml"/><Relationship Id="rId10" Type="http://schemas.openxmlformats.org/officeDocument/2006/relationships/image" Target="../media/image19.png"/><Relationship Id="rId4" Type="http://schemas.openxmlformats.org/officeDocument/2006/relationships/tags" Target="../tags/tag25.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9.xml"/><Relationship Id="rId7" Type="http://schemas.openxmlformats.org/officeDocument/2006/relationships/slideLayout" Target="../slideLayouts/slideLayout3.xml"/><Relationship Id="rId12" Type="http://schemas.openxmlformats.org/officeDocument/2006/relationships/image" Target="../media/image2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7.png"/><Relationship Id="rId5" Type="http://schemas.openxmlformats.org/officeDocument/2006/relationships/tags" Target="../tags/tag31.xml"/><Relationship Id="rId10" Type="http://schemas.openxmlformats.org/officeDocument/2006/relationships/image" Target="../media/image23.png"/><Relationship Id="rId4" Type="http://schemas.openxmlformats.org/officeDocument/2006/relationships/tags" Target="../tags/tag30.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www.canada.ca/fr/commission-fonction-publique/emplois/services/emplois-gc/equite-matiere-emploi.html" TargetMode="External"/><Relationship Id="rId5" Type="http://schemas.openxmlformats.org/officeDocument/2006/relationships/hyperlink" Target="https://www.canada.ca/fr/services/emplois/opportunites/gouvernement.html"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7.xml"/><Relationship Id="rId7" Type="http://schemas.openxmlformats.org/officeDocument/2006/relationships/hyperlink" Target="https://lois-laws.justice.gc.ca/fra/lois/E-5.401/"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3.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hyperlink" Target="https://www.canada.ca/fr/commission-fonction-publique/emplois/services/recrutement/diplomes/recrutement-postsecondaire.html" TargetMode="External"/><Relationship Id="rId4" Type="http://schemas.openxmlformats.org/officeDocument/2006/relationships/tags" Target="../tags/tag9.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
          <p:cNvPicPr>
            <a:picLocks noChangeAspect="1"/>
          </p:cNvPicPr>
          <p:nvPr/>
        </p:nvPicPr>
        <p:blipFill rotWithShape="1">
          <a:blip r:embed="rId3" cstate="print">
            <a:extLst>
              <a:ext uri="{28A0092B-C50C-407E-A947-70E740481C1C}">
                <a14:useLocalDpi xmlns:a14="http://schemas.microsoft.com/office/drawing/2010/main" val="0"/>
              </a:ext>
            </a:extLst>
          </a:blip>
          <a:srcRect t="-19" r="577" b="10903"/>
          <a:stretch/>
        </p:blipFill>
        <p:spPr>
          <a:xfrm>
            <a:off x="796600" y="-5898"/>
            <a:ext cx="10586736" cy="6108392"/>
          </a:xfrm>
          <a:prstGeom prst="rect">
            <a:avLst/>
          </a:prstGeom>
        </p:spPr>
      </p:pic>
      <p:pic>
        <p:nvPicPr>
          <p:cNvPr id="12" name="Picture 11" descr="Gouvernement du Canada et logo du drapeau de Canada"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87" y="6323599"/>
            <a:ext cx="2356130" cy="317516"/>
          </a:xfrm>
          <a:prstGeom prst="rect">
            <a:avLst/>
          </a:prstGeom>
        </p:spPr>
      </p:pic>
      <p:pic>
        <p:nvPicPr>
          <p:cNvPr id="13" name="Picture 12" descr="Canada et drapeau"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1588" y="6320623"/>
            <a:ext cx="1497669" cy="402734"/>
          </a:xfrm>
          <a:prstGeom prst="rect">
            <a:avLst/>
          </a:prstGeom>
        </p:spPr>
      </p:pic>
      <p:sp>
        <p:nvSpPr>
          <p:cNvPr id="10" name="Title 1"/>
          <p:cNvSpPr txBox="1">
            <a:spLocks/>
          </p:cNvSpPr>
          <p:nvPr/>
        </p:nvSpPr>
        <p:spPr>
          <a:xfrm>
            <a:off x="1960766" y="1280456"/>
            <a:ext cx="4532701" cy="2944134"/>
          </a:xfrm>
          <a:prstGeom prst="rect">
            <a:avLst/>
          </a:prstGeom>
        </p:spPr>
        <p:txBody>
          <a:bodyPr vert="horz" lIns="77213" tIns="38606" rIns="77213" bIns="38606" rtlCol="0" anchor="b">
            <a:normAutofit fontScale="92500"/>
          </a:bodyPr>
          <a:lstStyle>
            <a:lvl1pPr algn="l" defTabSz="915314" rtl="0" eaLnBrk="1" latinLnBrk="0" hangingPunct="1">
              <a:lnSpc>
                <a:spcPct val="90000"/>
              </a:lnSpc>
              <a:spcBef>
                <a:spcPct val="0"/>
              </a:spcBef>
              <a:buNone/>
              <a:defRPr sz="6006" kern="1200">
                <a:solidFill>
                  <a:schemeClr val="accent1"/>
                </a:solidFill>
                <a:latin typeface="Arial Narrow" panose="020B0606020202030204" pitchFamily="34" charset="0"/>
                <a:ea typeface="+mj-ea"/>
                <a:cs typeface="+mj-cs"/>
              </a:defRPr>
            </a:lvl1pPr>
          </a:lstStyle>
          <a:p>
            <a:br>
              <a:rPr lang="fr-CA" sz="6755" b="1" dirty="0">
                <a:solidFill>
                  <a:schemeClr val="bg1"/>
                </a:solidFill>
                <a:latin typeface="Helvetica" pitchFamily="34" charset="0"/>
              </a:rPr>
            </a:br>
            <a:r>
              <a:rPr lang="fr-CA" sz="6586" b="1" dirty="0">
                <a:solidFill>
                  <a:schemeClr val="tx1"/>
                </a:solidFill>
                <a:latin typeface="Arial" panose="020B0604020202020204" pitchFamily="34" charset="0"/>
                <a:cs typeface="Arial" panose="020B0604020202020204" pitchFamily="34" charset="0"/>
              </a:rPr>
              <a:t>EmploisGC</a:t>
            </a:r>
            <a:br>
              <a:rPr lang="fr-CA" sz="6755" b="1" dirty="0">
                <a:solidFill>
                  <a:schemeClr val="tx1"/>
                </a:solidFill>
                <a:latin typeface="Helvetica" pitchFamily="34" charset="0"/>
              </a:rPr>
            </a:br>
            <a:r>
              <a:rPr lang="fr-CA" sz="6755" b="1" dirty="0">
                <a:solidFill>
                  <a:schemeClr val="tx1"/>
                </a:solidFill>
                <a:latin typeface="Helvetica" pitchFamily="34" charset="0"/>
              </a:rPr>
              <a:t> </a:t>
            </a:r>
            <a:endParaRPr lang="en-CA" sz="6755" b="1" dirty="0">
              <a:solidFill>
                <a:schemeClr val="tx1"/>
              </a:solidFill>
              <a:latin typeface="Helvetica" pitchFamily="34" charset="0"/>
            </a:endParaRPr>
          </a:p>
        </p:txBody>
      </p:sp>
      <p:sp>
        <p:nvSpPr>
          <p:cNvPr id="11" name="Title 1"/>
          <p:cNvSpPr txBox="1">
            <a:spLocks/>
          </p:cNvSpPr>
          <p:nvPr/>
        </p:nvSpPr>
        <p:spPr>
          <a:xfrm>
            <a:off x="1960766" y="3048298"/>
            <a:ext cx="3980199" cy="2046944"/>
          </a:xfrm>
          <a:prstGeom prst="rect">
            <a:avLst/>
          </a:prstGeom>
        </p:spPr>
        <p:txBody>
          <a:bodyPr vert="horz" lIns="77213" tIns="38606" rIns="77213" bIns="38606" rtlCol="0" anchor="ctr">
            <a:normAutofit/>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r>
              <a:rPr lang="fr-FR" sz="3715" dirty="0">
                <a:solidFill>
                  <a:schemeClr val="tx1"/>
                </a:solidFill>
                <a:latin typeface="Arial" panose="020B0604020202020204" pitchFamily="34" charset="0"/>
                <a:cs typeface="Arial" panose="020B0604020202020204" pitchFamily="34" charset="0"/>
              </a:rPr>
              <a:t>Accédez à votre avenir</a:t>
            </a:r>
            <a:endParaRPr lang="en-CA" sz="3715"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29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8003" y="1452069"/>
            <a:ext cx="38608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1"/>
          <p:cNvSpPr>
            <a:spLocks noGrp="1"/>
          </p:cNvSpPr>
          <p:nvPr>
            <p:ph type="title"/>
          </p:nvPr>
        </p:nvSpPr>
        <p:spPr>
          <a:xfrm>
            <a:off x="660070" y="638175"/>
            <a:ext cx="10515599" cy="828660"/>
          </a:xfrm>
        </p:spPr>
        <p:txBody>
          <a:bodyPr>
            <a:normAutofit/>
          </a:bodyPr>
          <a:lstStyle/>
          <a:p>
            <a:r>
              <a:rPr lang="en-CA" altLang="fr-FR" b="1" dirty="0">
                <a:latin typeface="Helvetica" panose="020B0604020202020204" pitchFamily="34" charset="0"/>
                <a:cs typeface="Helvetica" panose="020B0604020202020204" pitchFamily="34" charset="0"/>
              </a:rPr>
              <a:t>Lisez attentivement et….</a:t>
            </a:r>
          </a:p>
        </p:txBody>
      </p:sp>
      <p:sp>
        <p:nvSpPr>
          <p:cNvPr id="3" name="Content Placeholder 2"/>
          <p:cNvSpPr>
            <a:spLocks noGrp="1"/>
          </p:cNvSpPr>
          <p:nvPr>
            <p:ph idx="1"/>
          </p:nvPr>
        </p:nvSpPr>
        <p:spPr>
          <a:xfrm>
            <a:off x="285008" y="1671872"/>
            <a:ext cx="7469579" cy="4487862"/>
          </a:xfrm>
          <a:ln>
            <a:noFill/>
          </a:ln>
        </p:spPr>
        <p:txBody>
          <a:bodyPr rtlCol="0">
            <a:normAutofit/>
          </a:bodyPr>
          <a:lstStyle/>
          <a:p>
            <a:pPr fontAlgn="auto">
              <a:lnSpc>
                <a:spcPct val="100000"/>
              </a:lnSpc>
              <a:spcBef>
                <a:spcPts val="0"/>
              </a:spcBef>
              <a:buClrTx/>
              <a:defRPr/>
            </a:pPr>
            <a:r>
              <a:rPr lang="en-US" altLang="en-US" sz="2400" dirty="0">
                <a:solidFill>
                  <a:schemeClr val="tx1"/>
                </a:solidFill>
                <a:latin typeface="Arial" panose="020B0604020202020204" pitchFamily="34" charset="0"/>
                <a:cs typeface="Arial" panose="020B0604020202020204" pitchFamily="34" charset="0"/>
              </a:rPr>
              <a:t>Suivez les instructions </a:t>
            </a:r>
            <a:r>
              <a:rPr lang="en-US" altLang="en-US" sz="2400" dirty="0" err="1">
                <a:solidFill>
                  <a:schemeClr val="tx1"/>
                </a:solidFill>
                <a:latin typeface="Arial" panose="020B0604020202020204" pitchFamily="34" charset="0"/>
                <a:cs typeface="Arial" panose="020B0604020202020204" pitchFamily="34" charset="0"/>
              </a:rPr>
              <a:t>incluses</a:t>
            </a:r>
            <a:r>
              <a:rPr lang="en-US" altLang="en-US" sz="2400" dirty="0">
                <a:solidFill>
                  <a:schemeClr val="tx1"/>
                </a:solidFill>
                <a:latin typeface="Arial" panose="020B0604020202020204" pitchFamily="34" charset="0"/>
                <a:cs typeface="Arial" panose="020B0604020202020204" pitchFamily="34" charset="0"/>
              </a:rPr>
              <a:t> dans </a:t>
            </a:r>
            <a:r>
              <a:rPr lang="en-US" altLang="en-US" sz="2400" dirty="0" err="1">
                <a:solidFill>
                  <a:schemeClr val="tx1"/>
                </a:solidFill>
                <a:latin typeface="Arial" panose="020B0604020202020204" pitchFamily="34" charset="0"/>
                <a:cs typeface="Arial" panose="020B0604020202020204" pitchFamily="34" charset="0"/>
              </a:rPr>
              <a:t>l’offre</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d’emploi</a:t>
            </a:r>
            <a:endParaRPr lang="en-US" altLang="en-US" sz="2400" dirty="0">
              <a:solidFill>
                <a:schemeClr val="tx1"/>
              </a:solidFill>
              <a:latin typeface="Arial" panose="020B0604020202020204" pitchFamily="34" charset="0"/>
              <a:cs typeface="Arial" panose="020B0604020202020204" pitchFamily="34" charset="0"/>
            </a:endParaRPr>
          </a:p>
          <a:p>
            <a:pPr marL="0" indent="0" fontAlgn="auto">
              <a:lnSpc>
                <a:spcPct val="100000"/>
              </a:lnSpc>
              <a:spcBef>
                <a:spcPts val="0"/>
              </a:spcBef>
              <a:buClrTx/>
              <a:buNone/>
              <a:defRPr/>
            </a:pPr>
            <a:endParaRPr lang="en-CA" altLang="en-US" sz="1000" dirty="0">
              <a:solidFill>
                <a:schemeClr val="tx1"/>
              </a:solidFill>
              <a:latin typeface="Arial" panose="020B0604020202020204" pitchFamily="34" charset="0"/>
              <a:cs typeface="Arial" panose="020B0604020202020204" pitchFamily="34" charset="0"/>
            </a:endParaRPr>
          </a:p>
          <a:p>
            <a:pPr fontAlgn="auto">
              <a:lnSpc>
                <a:spcPct val="100000"/>
              </a:lnSpc>
              <a:spcBef>
                <a:spcPts val="0"/>
              </a:spcBef>
              <a:buClrTx/>
              <a:defRPr/>
            </a:pPr>
            <a:r>
              <a:rPr lang="en-CA" altLang="en-US" sz="2400" dirty="0">
                <a:solidFill>
                  <a:schemeClr val="tx1"/>
                </a:solidFill>
                <a:latin typeface="Arial" panose="020B0604020202020204" pitchFamily="34" charset="0"/>
                <a:cs typeface="Arial" panose="020B0604020202020204" pitchFamily="34" charset="0"/>
              </a:rPr>
              <a:t>Déposez votre candidature </a:t>
            </a:r>
            <a:r>
              <a:rPr lang="en-CA" altLang="en-US" sz="2400" b="1" dirty="0">
                <a:solidFill>
                  <a:schemeClr val="tx1"/>
                </a:solidFill>
                <a:latin typeface="Arial" panose="020B0604020202020204" pitchFamily="34" charset="0"/>
                <a:cs typeface="Arial" panose="020B0604020202020204" pitchFamily="34" charset="0"/>
              </a:rPr>
              <a:t>avant</a:t>
            </a:r>
            <a:r>
              <a:rPr lang="en-CA" altLang="en-US" sz="2400" dirty="0">
                <a:solidFill>
                  <a:schemeClr val="tx1"/>
                </a:solidFill>
                <a:latin typeface="Arial" panose="020B0604020202020204" pitchFamily="34" charset="0"/>
                <a:cs typeface="Arial" panose="020B0604020202020204" pitchFamily="34" charset="0"/>
              </a:rPr>
              <a:t> la date </a:t>
            </a:r>
            <a:r>
              <a:rPr lang="en-CA" altLang="en-US" sz="2400" dirty="0" err="1">
                <a:solidFill>
                  <a:schemeClr val="tx1"/>
                </a:solidFill>
                <a:latin typeface="Arial" panose="020B0604020202020204" pitchFamily="34" charset="0"/>
                <a:cs typeface="Arial" panose="020B0604020202020204" pitchFamily="34" charset="0"/>
              </a:rPr>
              <a:t>limite</a:t>
            </a:r>
            <a:endParaRPr lang="en-CA" altLang="en-US" sz="2400" dirty="0">
              <a:solidFill>
                <a:schemeClr val="tx1"/>
              </a:solidFill>
              <a:latin typeface="Arial" panose="020B0604020202020204" pitchFamily="34" charset="0"/>
              <a:cs typeface="Arial" panose="020B0604020202020204" pitchFamily="34" charset="0"/>
            </a:endParaRPr>
          </a:p>
          <a:p>
            <a:pPr marL="0" indent="0" fontAlgn="auto">
              <a:lnSpc>
                <a:spcPct val="100000"/>
              </a:lnSpc>
              <a:spcBef>
                <a:spcPts val="0"/>
              </a:spcBef>
              <a:buClrTx/>
              <a:buNone/>
              <a:defRPr/>
            </a:pPr>
            <a:endParaRPr lang="en-CA" altLang="en-US" sz="1000" dirty="0">
              <a:solidFill>
                <a:schemeClr val="tx1"/>
              </a:solidFill>
              <a:latin typeface="Arial" panose="020B0604020202020204" pitchFamily="34" charset="0"/>
              <a:cs typeface="Arial" panose="020B0604020202020204" pitchFamily="34" charset="0"/>
            </a:endParaRPr>
          </a:p>
          <a:p>
            <a:pPr fontAlgn="auto">
              <a:lnSpc>
                <a:spcPct val="100000"/>
              </a:lnSpc>
              <a:spcBef>
                <a:spcPts val="0"/>
              </a:spcBef>
              <a:buClrTx/>
              <a:defRPr/>
            </a:pPr>
            <a:r>
              <a:rPr lang="en-CA" altLang="en-US" sz="2400" dirty="0">
                <a:solidFill>
                  <a:schemeClr val="tx1"/>
                </a:solidFill>
                <a:latin typeface="Arial" panose="020B0604020202020204" pitchFamily="34" charset="0"/>
                <a:cs typeface="Arial" panose="020B0604020202020204" pitchFamily="34" charset="0"/>
              </a:rPr>
              <a:t>Présentez seulement ce qui </a:t>
            </a:r>
            <a:r>
              <a:rPr lang="en-CA" altLang="en-US" sz="2400" dirty="0" err="1">
                <a:solidFill>
                  <a:schemeClr val="tx1"/>
                </a:solidFill>
                <a:latin typeface="Arial" panose="020B0604020202020204" pitchFamily="34" charset="0"/>
                <a:cs typeface="Arial" panose="020B0604020202020204" pitchFamily="34" charset="0"/>
              </a:rPr>
              <a:t>est</a:t>
            </a:r>
            <a:r>
              <a:rPr lang="en-CA" altLang="en-US" sz="2400" dirty="0">
                <a:solidFill>
                  <a:schemeClr val="tx1"/>
                </a:solidFill>
                <a:latin typeface="Arial" panose="020B0604020202020204" pitchFamily="34" charset="0"/>
                <a:cs typeface="Arial" panose="020B0604020202020204" pitchFamily="34" charset="0"/>
              </a:rPr>
              <a:t> </a:t>
            </a:r>
            <a:r>
              <a:rPr lang="en-CA" altLang="en-US" sz="2400" dirty="0" err="1">
                <a:solidFill>
                  <a:schemeClr val="tx1"/>
                </a:solidFill>
                <a:latin typeface="Arial" panose="020B0604020202020204" pitchFamily="34" charset="0"/>
                <a:cs typeface="Arial" panose="020B0604020202020204" pitchFamily="34" charset="0"/>
              </a:rPr>
              <a:t>demandé</a:t>
            </a:r>
            <a:endParaRPr lang="en-CA" altLang="en-US" sz="2400" dirty="0">
              <a:solidFill>
                <a:schemeClr val="tx1"/>
              </a:solidFill>
              <a:latin typeface="Arial" panose="020B0604020202020204" pitchFamily="34" charset="0"/>
              <a:cs typeface="Arial" panose="020B0604020202020204" pitchFamily="34" charset="0"/>
            </a:endParaRPr>
          </a:p>
          <a:p>
            <a:pPr marL="0" indent="0" fontAlgn="auto">
              <a:lnSpc>
                <a:spcPct val="100000"/>
              </a:lnSpc>
              <a:spcBef>
                <a:spcPts val="0"/>
              </a:spcBef>
              <a:buClrTx/>
              <a:buNone/>
              <a:defRPr/>
            </a:pPr>
            <a:endParaRPr lang="en-CA" altLang="en-US" sz="1000" dirty="0">
              <a:solidFill>
                <a:schemeClr val="tx1"/>
              </a:solidFill>
              <a:latin typeface="Arial" panose="020B0604020202020204" pitchFamily="34" charset="0"/>
              <a:cs typeface="Arial" panose="020B0604020202020204" pitchFamily="34" charset="0"/>
            </a:endParaRPr>
          </a:p>
          <a:p>
            <a:pPr fontAlgn="auto">
              <a:lnSpc>
                <a:spcPct val="100000"/>
              </a:lnSpc>
              <a:spcBef>
                <a:spcPts val="0"/>
              </a:spcBef>
              <a:buClrTx/>
              <a:defRPr/>
            </a:pPr>
            <a:r>
              <a:rPr lang="fr-CA" altLang="en-US" sz="2400" dirty="0">
                <a:solidFill>
                  <a:schemeClr val="tx1"/>
                </a:solidFill>
                <a:latin typeface="Arial" panose="020B0604020202020204" pitchFamily="34" charset="0"/>
                <a:cs typeface="Arial" panose="020B0604020202020204" pitchFamily="34" charset="0"/>
              </a:rPr>
              <a:t>Assurez-vous que les renseignements qui apparaissent dans votre lettre de présentation et dans votre CV concordent</a:t>
            </a:r>
          </a:p>
          <a:p>
            <a:pPr marL="0" indent="0" fontAlgn="auto">
              <a:lnSpc>
                <a:spcPct val="100000"/>
              </a:lnSpc>
              <a:spcBef>
                <a:spcPts val="0"/>
              </a:spcBef>
              <a:buClrTx/>
              <a:buNone/>
              <a:defRPr/>
            </a:pPr>
            <a:endParaRPr lang="en-US" altLang="en-US" sz="1000" dirty="0">
              <a:solidFill>
                <a:schemeClr val="tx1"/>
              </a:solidFill>
              <a:latin typeface="Arial" panose="020B0604020202020204" pitchFamily="34" charset="0"/>
              <a:cs typeface="Arial" panose="020B0604020202020204" pitchFamily="34" charset="0"/>
            </a:endParaRPr>
          </a:p>
          <a:p>
            <a:pPr fontAlgn="auto">
              <a:lnSpc>
                <a:spcPct val="100000"/>
              </a:lnSpc>
              <a:spcBef>
                <a:spcPts val="0"/>
              </a:spcBef>
              <a:buClrTx/>
              <a:defRPr/>
            </a:pPr>
            <a:r>
              <a:rPr lang="en-US" altLang="en-US" sz="2400" dirty="0">
                <a:solidFill>
                  <a:schemeClr val="tx1"/>
                </a:solidFill>
                <a:latin typeface="Arial" panose="020B0604020202020204" pitchFamily="34" charset="0"/>
                <a:cs typeface="Arial" panose="020B0604020202020204" pitchFamily="34" charset="0"/>
              </a:rPr>
              <a:t>Soyez clair et précis</a:t>
            </a:r>
          </a:p>
          <a:p>
            <a:pPr marL="0" indent="0" fontAlgn="auto">
              <a:lnSpc>
                <a:spcPct val="100000"/>
              </a:lnSpc>
              <a:spcBef>
                <a:spcPts val="0"/>
              </a:spcBef>
              <a:buClrTx/>
              <a:buNone/>
              <a:defRPr/>
            </a:pPr>
            <a:endParaRPr lang="en-US" altLang="en-US" sz="1000" dirty="0">
              <a:solidFill>
                <a:schemeClr val="tx1"/>
              </a:solidFill>
              <a:latin typeface="Arial" panose="020B0604020202020204" pitchFamily="34" charset="0"/>
              <a:cs typeface="Arial" panose="020B0604020202020204" pitchFamily="34" charset="0"/>
            </a:endParaRPr>
          </a:p>
          <a:p>
            <a:pPr fontAlgn="auto">
              <a:lnSpc>
                <a:spcPct val="100000"/>
              </a:lnSpc>
              <a:spcBef>
                <a:spcPts val="0"/>
              </a:spcBef>
              <a:buClrTx/>
              <a:defRPr/>
            </a:pPr>
            <a:r>
              <a:rPr lang="en-US" altLang="en-US" sz="2400" dirty="0" err="1">
                <a:solidFill>
                  <a:schemeClr val="tx1"/>
                </a:solidFill>
                <a:latin typeface="Arial" panose="020B0604020202020204" pitchFamily="34" charset="0"/>
                <a:cs typeface="Arial" panose="020B0604020202020204" pitchFamily="34" charset="0"/>
              </a:rPr>
              <a:t>N’oubliez</a:t>
            </a:r>
            <a:r>
              <a:rPr lang="en-US" altLang="en-US" sz="2400" dirty="0">
                <a:solidFill>
                  <a:schemeClr val="tx1"/>
                </a:solidFill>
                <a:latin typeface="Arial" panose="020B0604020202020204" pitchFamily="34" charset="0"/>
                <a:cs typeface="Arial" panose="020B0604020202020204" pitchFamily="34" charset="0"/>
              </a:rPr>
              <a:t> pas que les </a:t>
            </a:r>
            <a:r>
              <a:rPr lang="en-US" altLang="en-US" sz="2400" dirty="0" err="1">
                <a:solidFill>
                  <a:schemeClr val="tx1"/>
                </a:solidFill>
                <a:latin typeface="Arial" panose="020B0604020202020204" pitchFamily="34" charset="0"/>
                <a:cs typeface="Arial" panose="020B0604020202020204" pitchFamily="34" charset="0"/>
              </a:rPr>
              <a:t>mesures</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d’accommodements</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sont</a:t>
            </a:r>
            <a:r>
              <a:rPr lang="en-US" altLang="en-US" sz="2400" dirty="0">
                <a:solidFill>
                  <a:schemeClr val="tx1"/>
                </a:solidFill>
                <a:latin typeface="Arial" panose="020B0604020202020204" pitchFamily="34" charset="0"/>
                <a:cs typeface="Arial" panose="020B0604020202020204" pitchFamily="34" charset="0"/>
              </a:rPr>
              <a:t> </a:t>
            </a:r>
            <a:r>
              <a:rPr lang="en-US" altLang="en-US" sz="2400" dirty="0" err="1">
                <a:solidFill>
                  <a:schemeClr val="tx1"/>
                </a:solidFill>
                <a:latin typeface="Arial" panose="020B0604020202020204" pitchFamily="34" charset="0"/>
                <a:cs typeface="Arial" panose="020B0604020202020204" pitchFamily="34" charset="0"/>
              </a:rPr>
              <a:t>là</a:t>
            </a:r>
            <a:r>
              <a:rPr lang="en-US" altLang="en-US" sz="2400" dirty="0">
                <a:solidFill>
                  <a:schemeClr val="tx1"/>
                </a:solidFill>
                <a:latin typeface="Arial" panose="020B0604020202020204" pitchFamily="34" charset="0"/>
                <a:cs typeface="Arial" panose="020B0604020202020204" pitchFamily="34" charset="0"/>
              </a:rPr>
              <a:t> pour </a:t>
            </a:r>
            <a:r>
              <a:rPr lang="en-US" altLang="en-US" sz="2400" dirty="0" err="1">
                <a:solidFill>
                  <a:schemeClr val="tx1"/>
                </a:solidFill>
                <a:latin typeface="Arial" panose="020B0604020202020204" pitchFamily="34" charset="0"/>
                <a:cs typeface="Arial" panose="020B0604020202020204" pitchFamily="34" charset="0"/>
              </a:rPr>
              <a:t>vous</a:t>
            </a:r>
            <a:r>
              <a:rPr lang="en-US" altLang="en-US" sz="2400" dirty="0">
                <a:solidFill>
                  <a:schemeClr val="tx1"/>
                </a:solidFill>
                <a:latin typeface="Arial" panose="020B0604020202020204" pitchFamily="34" charset="0"/>
                <a:cs typeface="Arial" panose="020B0604020202020204" pitchFamily="34" charset="0"/>
              </a:rPr>
              <a:t> aider</a:t>
            </a:r>
          </a:p>
          <a:p>
            <a:pPr fontAlgn="auto">
              <a:spcAft>
                <a:spcPts val="1600"/>
              </a:spcAft>
              <a:buClrTx/>
              <a:defRPr/>
            </a:pPr>
            <a:endParaRPr lang="en-US" altLang="en-US" dirty="0">
              <a:solidFill>
                <a:schemeClr val="tx1"/>
              </a:solidFill>
              <a:latin typeface="Arial" panose="020B0604020202020204" pitchFamily="34" charset="0"/>
              <a:cs typeface="Arial" panose="020B0604020202020204" pitchFamily="34" charset="0"/>
            </a:endParaRPr>
          </a:p>
          <a:p>
            <a:pPr fontAlgn="auto">
              <a:spcAft>
                <a:spcPts val="0"/>
              </a:spcAft>
              <a:defRPr/>
            </a:pPr>
            <a:endParaRPr lang="en-CA" dirty="0"/>
          </a:p>
        </p:txBody>
      </p:sp>
      <p:sp>
        <p:nvSpPr>
          <p:cNvPr id="778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32FDFFCB-4AA9-4EFA-B133-5607B02D51DB}" type="slidenum">
              <a:rPr lang="en-CA" altLang="fr-FR" sz="1100" smtClean="0"/>
              <a:pPr>
                <a:lnSpc>
                  <a:spcPct val="100000"/>
                </a:lnSpc>
                <a:spcBef>
                  <a:spcPct val="0"/>
                </a:spcBef>
                <a:buClrTx/>
                <a:buFontTx/>
                <a:buNone/>
              </a:pPr>
              <a:t>10</a:t>
            </a:fld>
            <a:endParaRPr lang="en-CA" altLang="fr-FR" sz="1100"/>
          </a:p>
        </p:txBody>
      </p:sp>
      <p:sp>
        <p:nvSpPr>
          <p:cNvPr id="7" name="TextBox 6"/>
          <p:cNvSpPr txBox="1"/>
          <p:nvPr/>
        </p:nvSpPr>
        <p:spPr>
          <a:xfrm>
            <a:off x="9009627" y="4788543"/>
            <a:ext cx="3003254" cy="830997"/>
          </a:xfrm>
          <a:prstGeom prst="rect">
            <a:avLst/>
          </a:prstGeom>
          <a:solidFill>
            <a:schemeClr val="accent1"/>
          </a:solidFill>
          <a:ln>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fontAlgn="auto" hangingPunct="1">
              <a:spcBef>
                <a:spcPts val="0"/>
              </a:spcBef>
              <a:spcAft>
                <a:spcPts val="0"/>
              </a:spcAft>
              <a:defRPr/>
            </a:pPr>
            <a:r>
              <a:rPr lang="en-CA" sz="2400" b="1" dirty="0">
                <a:solidFill>
                  <a:schemeClr val="bg1"/>
                </a:solidFill>
                <a:latin typeface="Arial" panose="020B0604020202020204" pitchFamily="34" charset="0"/>
                <a:cs typeface="Arial" panose="020B0604020202020204" pitchFamily="34" charset="0"/>
              </a:rPr>
              <a:t>Les mots-</a:t>
            </a:r>
            <a:r>
              <a:rPr lang="en-CA" sz="2400" b="1" dirty="0" err="1">
                <a:solidFill>
                  <a:schemeClr val="bg1"/>
                </a:solidFill>
                <a:latin typeface="Arial" panose="020B0604020202020204" pitchFamily="34" charset="0"/>
                <a:cs typeface="Arial" panose="020B0604020202020204" pitchFamily="34" charset="0"/>
              </a:rPr>
              <a:t>clés</a:t>
            </a:r>
            <a:r>
              <a:rPr lang="en-CA" sz="2400" b="1" dirty="0">
                <a:solidFill>
                  <a:schemeClr val="bg1"/>
                </a:solidFill>
                <a:latin typeface="Arial" panose="020B0604020202020204" pitchFamily="34" charset="0"/>
                <a:cs typeface="Arial" panose="020B0604020202020204" pitchFamily="34" charset="0"/>
              </a:rPr>
              <a:t> ne </a:t>
            </a:r>
            <a:r>
              <a:rPr lang="en-CA" sz="2400" b="1" dirty="0" err="1">
                <a:solidFill>
                  <a:schemeClr val="bg1"/>
                </a:solidFill>
                <a:latin typeface="Arial" panose="020B0604020202020204" pitchFamily="34" charset="0"/>
                <a:cs typeface="Arial" panose="020B0604020202020204" pitchFamily="34" charset="0"/>
              </a:rPr>
              <a:t>suffisent</a:t>
            </a:r>
            <a:r>
              <a:rPr lang="en-CA" sz="2400" b="1" dirty="0">
                <a:solidFill>
                  <a:schemeClr val="bg1"/>
                </a:solidFill>
                <a:latin typeface="Arial" panose="020B0604020202020204" pitchFamily="34" charset="0"/>
                <a:cs typeface="Arial" panose="020B0604020202020204" pitchFamily="34" charset="0"/>
              </a:rPr>
              <a:t> pas!</a:t>
            </a:r>
            <a:endParaRPr lang="en-CA" sz="2400" dirty="0">
              <a:solidFill>
                <a:schemeClr val="bg1"/>
              </a:solidFill>
              <a:latin typeface="Arial" panose="020B0604020202020204" pitchFamily="34" charset="0"/>
              <a:cs typeface="Arial" panose="020B0604020202020204" pitchFamily="34" charset="0"/>
            </a:endParaRPr>
          </a:p>
        </p:txBody>
      </p:sp>
      <p:sp>
        <p:nvSpPr>
          <p:cNvPr id="77833" name="TextBox 7"/>
          <p:cNvSpPr txBox="1">
            <a:spLocks noChangeArrowheads="1"/>
          </p:cNvSpPr>
          <p:nvPr/>
        </p:nvSpPr>
        <p:spPr bwMode="auto">
          <a:xfrm>
            <a:off x="5324475" y="0"/>
            <a:ext cx="14446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fr-FR" sz="1800">
              <a:solidFill>
                <a:schemeClr val="tx1"/>
              </a:solidFill>
              <a:latin typeface="Calibri" panose="020F0502020204030204" pitchFamily="34" charset="0"/>
            </a:endParaRPr>
          </a:p>
        </p:txBody>
      </p:sp>
    </p:spTree>
    <p:extLst>
      <p:ext uri="{BB962C8B-B14F-4D97-AF65-F5344CB8AC3E}">
        <p14:creationId xmlns:p14="http://schemas.microsoft.com/office/powerpoint/2010/main" val="267578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356990"/>
            <a:ext cx="10688782" cy="1151716"/>
          </a:xfrm>
        </p:spPr>
        <p:txBody>
          <a:bodyPr>
            <a:noAutofit/>
          </a:bodyPr>
          <a:lstStyle/>
          <a:p>
            <a:pPr algn="ctr"/>
            <a:r>
              <a:rPr lang="fr-FR" sz="4500" b="1" dirty="0">
                <a:solidFill>
                  <a:schemeClr val="accent1"/>
                </a:solidFill>
                <a:latin typeface="Arial" panose="020B0604020202020204" pitchFamily="34" charset="0"/>
                <a:cs typeface="Arial" panose="020B0604020202020204" pitchFamily="34" charset="0"/>
              </a:rPr>
              <a:t>Section des questions de présélection</a:t>
            </a:r>
            <a:endParaRPr lang="en-CA" sz="4500" b="1" dirty="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84A5B15-C6B4-4F19-8A81-2103BFA33481}" type="slidenum">
              <a:rPr lang="en-CA" smtClean="0"/>
              <a:t>11</a:t>
            </a:fld>
            <a:endParaRPr lang="en-CA" dirty="0"/>
          </a:p>
        </p:txBody>
      </p:sp>
      <p:pic>
        <p:nvPicPr>
          <p:cNvPr id="6" name="Picture 2" descr="Capture d'écran d'un exemple de questions de présélection" title="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6058" y="1645935"/>
            <a:ext cx="9869622" cy="470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3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97" y="776864"/>
            <a:ext cx="10515599" cy="828660"/>
          </a:xfrm>
        </p:spPr>
        <p:txBody>
          <a:bodyPr>
            <a:normAutofit/>
          </a:bodyPr>
          <a:lstStyle/>
          <a:p>
            <a:r>
              <a:rPr lang="fr-FR" sz="4500" b="1" dirty="0">
                <a:solidFill>
                  <a:schemeClr val="accent1"/>
                </a:solidFill>
                <a:latin typeface="Arial" panose="020B0604020202020204" pitchFamily="34" charset="0"/>
                <a:cs typeface="Arial" panose="020B0604020202020204" pitchFamily="34" charset="0"/>
              </a:rPr>
              <a:t>Études</a:t>
            </a:r>
            <a:endParaRPr lang="en-CA" sz="4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84A5B15-C6B4-4F19-8A81-2103BFA33481}" type="slidenum">
              <a:rPr lang="en-CA" smtClean="0"/>
              <a:t>12</a:t>
            </a:fld>
            <a:endParaRPr lang="en-CA" dirty="0"/>
          </a:p>
        </p:txBody>
      </p:sp>
      <p:sp>
        <p:nvSpPr>
          <p:cNvPr id="6" name="Rounded Rectangle 5"/>
          <p:cNvSpPr/>
          <p:nvPr/>
        </p:nvSpPr>
        <p:spPr>
          <a:xfrm>
            <a:off x="838201" y="1605524"/>
            <a:ext cx="5357306" cy="3397363"/>
          </a:xfrm>
          <a:prstGeom prst="roundRect">
            <a:avLst/>
          </a:prstGeom>
          <a:ln w="57150">
            <a:noFill/>
          </a:ln>
        </p:spPr>
        <p:style>
          <a:lnRef idx="2">
            <a:schemeClr val="accent3"/>
          </a:lnRef>
          <a:fillRef idx="1">
            <a:schemeClr val="lt1"/>
          </a:fillRef>
          <a:effectRef idx="0">
            <a:schemeClr val="accent3"/>
          </a:effectRef>
          <a:fontRef idx="minor">
            <a:schemeClr val="dk1"/>
          </a:fontRef>
        </p:style>
        <p:txBody>
          <a:bodyPr rtlCol="0" anchor="ctr"/>
          <a:lstStyle/>
          <a:p>
            <a:r>
              <a:rPr lang="fr-FR" sz="2800" dirty="0">
                <a:solidFill>
                  <a:schemeClr val="tx1"/>
                </a:solidFill>
                <a:latin typeface="Arial" panose="020B0604020202020204" pitchFamily="34" charset="0"/>
                <a:cs typeface="Arial" panose="020B0604020202020204" pitchFamily="34" charset="0"/>
              </a:rPr>
              <a:t>Si vous avez obtenu votre diplôme à l’extérieur du Canada; assurez-vous simplement d’obtenir une </a:t>
            </a:r>
            <a:r>
              <a:rPr lang="fr-FR" sz="2800" dirty="0">
                <a:solidFill>
                  <a:schemeClr val="tx2"/>
                </a:solidFill>
                <a:latin typeface="Arial" panose="020B0604020202020204" pitchFamily="34" charset="0"/>
                <a:cs typeface="Arial" panose="020B0604020202020204" pitchFamily="34" charset="0"/>
                <a:hlinkClick r:id="rId2"/>
              </a:rPr>
              <a:t>preuve d'équivalence canadienne </a:t>
            </a:r>
            <a:r>
              <a:rPr lang="fr-FR" sz="2800" dirty="0">
                <a:solidFill>
                  <a:schemeClr val="tx1"/>
                </a:solidFill>
                <a:latin typeface="Arial" panose="020B0604020202020204" pitchFamily="34" charset="0"/>
                <a:cs typeface="Arial" panose="020B0604020202020204" pitchFamily="34" charset="0"/>
              </a:rPr>
              <a:t>avant le début de la période des examens</a:t>
            </a:r>
            <a:endParaRPr lang="en-CA" sz="2800" dirty="0">
              <a:solidFill>
                <a:schemeClr val="tx1"/>
              </a:solidFill>
              <a:latin typeface="Arial" panose="020B0604020202020204" pitchFamily="34" charset="0"/>
              <a:cs typeface="Arial" panose="020B0604020202020204" pitchFamily="34" charset="0"/>
            </a:endParaRPr>
          </a:p>
        </p:txBody>
      </p:sp>
      <p:pic>
        <p:nvPicPr>
          <p:cNvPr id="7" name="Picture 6" descr="Photo de dos d'étudiants lors de leur graduation portant un Mortarboard (chapeau de graduation)" title="Photo"/>
          <p:cNvPicPr>
            <a:picLocks noChangeAspect="1"/>
          </p:cNvPicPr>
          <p:nvPr/>
        </p:nvPicPr>
        <p:blipFill rotWithShape="1">
          <a:blip r:embed="rId3">
            <a:extLst>
              <a:ext uri="{28A0092B-C50C-407E-A947-70E740481C1C}">
                <a14:useLocalDpi xmlns:a14="http://schemas.microsoft.com/office/drawing/2010/main" val="0"/>
              </a:ext>
            </a:extLst>
          </a:blip>
          <a:srcRect l="11121" t="29" r="7766" b="-1"/>
          <a:stretch/>
        </p:blipFill>
        <p:spPr>
          <a:xfrm>
            <a:off x="6332475" y="3041285"/>
            <a:ext cx="5021324" cy="2869329"/>
          </a:xfrm>
          <a:prstGeom prst="rect">
            <a:avLst/>
          </a:prstGeom>
        </p:spPr>
      </p:pic>
    </p:spTree>
    <p:extLst>
      <p:ext uri="{BB962C8B-B14F-4D97-AF65-F5344CB8AC3E}">
        <p14:creationId xmlns:p14="http://schemas.microsoft.com/office/powerpoint/2010/main" val="345903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8" y="582407"/>
            <a:ext cx="11186556" cy="1349622"/>
          </a:xfrm>
        </p:spPr>
        <p:txBody>
          <a:bodyPr>
            <a:noAutofit/>
          </a:bodyPr>
          <a:lstStyle/>
          <a:p>
            <a:r>
              <a:rPr lang="fr-FR" sz="4500" b="1" dirty="0">
                <a:solidFill>
                  <a:schemeClr val="accent1"/>
                </a:solidFill>
                <a:latin typeface="Arial" panose="020B0604020202020204" pitchFamily="34" charset="0"/>
                <a:cs typeface="Arial" panose="020B0604020202020204" pitchFamily="34" charset="0"/>
              </a:rPr>
              <a:t>Les langues officielles</a:t>
            </a:r>
          </a:p>
        </p:txBody>
      </p:sp>
      <p:sp>
        <p:nvSpPr>
          <p:cNvPr id="4" name="Slide Number Placeholder 3"/>
          <p:cNvSpPr>
            <a:spLocks noGrp="1"/>
          </p:cNvSpPr>
          <p:nvPr>
            <p:ph type="sldNum" sz="quarter" idx="12"/>
          </p:nvPr>
        </p:nvSpPr>
        <p:spPr/>
        <p:txBody>
          <a:bodyPr/>
          <a:lstStyle/>
          <a:p>
            <a:fld id="{E724904A-A32A-434C-A098-0729EF85A8F5}" type="slidenum">
              <a:rPr lang="en-CA" smtClean="0"/>
              <a:pPr/>
              <a:t>13</a:t>
            </a:fld>
            <a:endParaRPr lang="en-CA" dirty="0"/>
          </a:p>
        </p:txBody>
      </p:sp>
      <p:sp>
        <p:nvSpPr>
          <p:cNvPr id="14" name="Content Placeholder 2" descr="Deux femmes (une femme blanche et une femme asiatique), " title="Photo"/>
          <p:cNvSpPr txBox="1">
            <a:spLocks/>
          </p:cNvSpPr>
          <p:nvPr/>
        </p:nvSpPr>
        <p:spPr>
          <a:xfrm>
            <a:off x="1246909" y="2168031"/>
            <a:ext cx="4671811" cy="3339016"/>
          </a:xfrm>
          <a:prstGeom prst="rect">
            <a:avLst/>
          </a:prstGeom>
        </p:spPr>
        <p:txBody>
          <a:bodyPr vert="horz" lIns="77213" tIns="38606" rIns="77213" bIns="38606" rtlCol="0">
            <a:noAutofit/>
          </a:bodyPr>
          <a:lstStyle>
            <a:lvl1pPr marL="228829" indent="-228829" algn="l" defTabSz="915314" rtl="0" eaLnBrk="1" latinLnBrk="0" hangingPunct="1">
              <a:lnSpc>
                <a:spcPct val="90000"/>
              </a:lnSpc>
              <a:spcBef>
                <a:spcPts val="1001"/>
              </a:spcBef>
              <a:buClr>
                <a:schemeClr val="accent1"/>
              </a:buClr>
              <a:buFont typeface="Arial" panose="020B0604020202020204" pitchFamily="34" charset="0"/>
              <a:buChar char="•"/>
              <a:defRPr sz="2803" kern="1200">
                <a:solidFill>
                  <a:srgbClr val="53565C"/>
                </a:solidFill>
                <a:latin typeface="Arial Narrow" panose="020B0606020202030204" pitchFamily="34" charset="0"/>
                <a:ea typeface="+mn-ea"/>
                <a:cs typeface="+mn-cs"/>
              </a:defRPr>
            </a:lvl1pPr>
            <a:lvl2pPr marL="686486" indent="-228829" algn="l" defTabSz="915314" rtl="0" eaLnBrk="1" latinLnBrk="0" hangingPunct="1">
              <a:lnSpc>
                <a:spcPct val="90000"/>
              </a:lnSpc>
              <a:spcBef>
                <a:spcPts val="501"/>
              </a:spcBef>
              <a:buClr>
                <a:schemeClr val="accent1"/>
              </a:buClr>
              <a:buFont typeface="Arial" panose="020B0604020202020204" pitchFamily="34" charset="0"/>
              <a:buChar char="•"/>
              <a:defRPr sz="2402" kern="1200">
                <a:solidFill>
                  <a:srgbClr val="53565C"/>
                </a:solidFill>
                <a:latin typeface="Arial Narrow" panose="020B0606020202030204" pitchFamily="34" charset="0"/>
                <a:ea typeface="+mn-ea"/>
                <a:cs typeface="+mn-cs"/>
              </a:defRPr>
            </a:lvl2pPr>
            <a:lvl3pPr marL="1144143" indent="-228829" algn="l" defTabSz="915314" rtl="0" eaLnBrk="1" latinLnBrk="0" hangingPunct="1">
              <a:lnSpc>
                <a:spcPct val="90000"/>
              </a:lnSpc>
              <a:spcBef>
                <a:spcPts val="501"/>
              </a:spcBef>
              <a:buClr>
                <a:schemeClr val="accent1"/>
              </a:buClr>
              <a:buFont typeface="Arial" panose="020B0604020202020204" pitchFamily="34" charset="0"/>
              <a:buChar char="•"/>
              <a:defRPr sz="2002" kern="1200">
                <a:solidFill>
                  <a:srgbClr val="53565C"/>
                </a:solidFill>
                <a:latin typeface="Arial Narrow" panose="020B0606020202030204" pitchFamily="34" charset="0"/>
                <a:ea typeface="+mn-ea"/>
                <a:cs typeface="+mn-cs"/>
              </a:defRPr>
            </a:lvl3pPr>
            <a:lvl4pPr marL="1601800"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4pPr>
            <a:lvl5pPr marL="2059457"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5pPr>
            <a:lvl6pPr marL="2517115"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6pPr>
            <a:lvl7pPr marL="2974772"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7pPr>
            <a:lvl8pPr marL="3432429"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8pPr>
            <a:lvl9pPr marL="3890086"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9pPr>
          </a:lstStyle>
          <a:p>
            <a:pPr marL="0" indent="0">
              <a:lnSpc>
                <a:spcPct val="107000"/>
              </a:lnSpc>
              <a:spcAft>
                <a:spcPts val="710"/>
              </a:spcAft>
              <a:buNone/>
            </a:pP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Vous pouvez choisir d'utiliser le français ou l'anglais à n'importe quelle étape du processus d'embauche, </a:t>
            </a:r>
            <a:r>
              <a:rPr lang="fr-CA" sz="2400" dirty="0">
                <a:solidFill>
                  <a:schemeClr val="tx1"/>
                </a:solidFill>
                <a:latin typeface="Arial" panose="020B0604020202020204" pitchFamily="34" charset="0"/>
                <a:ea typeface="Calibri" panose="020F0502020204030204" pitchFamily="34" charset="0"/>
                <a:cs typeface="Arial" panose="020B0604020202020204" pitchFamily="34" charset="0"/>
              </a:rPr>
              <a:t>peu importe où vous vous trouvez au Canada.</a:t>
            </a:r>
            <a:endParaRPr lang="en-CA" sz="24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7906549" y="1122007"/>
            <a:ext cx="3269053" cy="5134866"/>
          </a:xfrm>
          <a:prstGeom prst="roundRect">
            <a:avLst/>
          </a:prstGeom>
          <a:noFill/>
          <a:ln w="57150">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sz="1520"/>
          </a:p>
        </p:txBody>
      </p:sp>
      <p:pic>
        <p:nvPicPr>
          <p:cNvPr id="8" name="Picture 7" title="Photo">
            <a:extLst>
              <a:ext uri="{FF2B5EF4-FFF2-40B4-BE49-F238E27FC236}">
                <a16:creationId xmlns:a16="http://schemas.microsoft.com/office/drawing/2014/main" id="{3ADF57F4-49BD-BF49-9A80-63B2D937D238}"/>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b="9768"/>
          <a:stretch/>
        </p:blipFill>
        <p:spPr>
          <a:xfrm>
            <a:off x="6214683" y="2683823"/>
            <a:ext cx="5411261" cy="3261448"/>
          </a:xfrm>
          <a:prstGeom prst="rect">
            <a:avLst/>
          </a:prstGeom>
        </p:spPr>
      </p:pic>
    </p:spTree>
    <p:extLst>
      <p:ext uri="{BB962C8B-B14F-4D97-AF65-F5344CB8AC3E}">
        <p14:creationId xmlns:p14="http://schemas.microsoft.com/office/powerpoint/2010/main" val="184361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4A5B15-C6B4-4F19-8A81-2103BFA33481}" type="slidenum">
              <a:rPr lang="en-CA" smtClean="0"/>
              <a:t>14</a:t>
            </a:fld>
            <a:endParaRPr lang="en-CA" dirty="0"/>
          </a:p>
        </p:txBody>
      </p:sp>
      <p:sp>
        <p:nvSpPr>
          <p:cNvPr id="7" name="Rounded Rectangle 6"/>
          <p:cNvSpPr/>
          <p:nvPr/>
        </p:nvSpPr>
        <p:spPr>
          <a:xfrm>
            <a:off x="1669389" y="1779038"/>
            <a:ext cx="8915023" cy="427096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520" dirty="0"/>
          </a:p>
        </p:txBody>
      </p:sp>
      <p:sp>
        <p:nvSpPr>
          <p:cNvPr id="11" name="TextBox 10"/>
          <p:cNvSpPr txBox="1"/>
          <p:nvPr/>
        </p:nvSpPr>
        <p:spPr>
          <a:xfrm>
            <a:off x="2484565" y="2239567"/>
            <a:ext cx="7611331" cy="3539430"/>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Si vous n’êtes pas un citoyen canadien mais que vous résidez au Canada, </a:t>
            </a:r>
            <a:r>
              <a:rPr lang="fr-FR" sz="3200" b="1" dirty="0">
                <a:latin typeface="Arial" panose="020B0604020202020204" pitchFamily="34" charset="0"/>
                <a:cs typeface="Arial" panose="020B0604020202020204" pitchFamily="34" charset="0"/>
              </a:rPr>
              <a:t>votre candidature est la bienvenue</a:t>
            </a:r>
            <a:r>
              <a:rPr lang="fr-FR" sz="3200" dirty="0">
                <a:latin typeface="Arial" panose="020B0604020202020204" pitchFamily="34" charset="0"/>
                <a:cs typeface="Arial" panose="020B0604020202020204" pitchFamily="34" charset="0"/>
              </a:rPr>
              <a:t>, mais la préférence sera accordée aux vétérans, aux citoyens canadiens et aux résidents permanents qui répondent aux exigences du poste à doter.</a:t>
            </a:r>
            <a:endParaRPr lang="en-CA" sz="3200" dirty="0">
              <a:latin typeface="Arial" panose="020B0604020202020204" pitchFamily="34" charset="0"/>
              <a:cs typeface="Arial" panose="020B0604020202020204" pitchFamily="34" charset="0"/>
            </a:endParaRPr>
          </a:p>
        </p:txBody>
      </p:sp>
      <p:sp>
        <p:nvSpPr>
          <p:cNvPr id="9" name="TextBox 8"/>
          <p:cNvSpPr txBox="1"/>
          <p:nvPr/>
        </p:nvSpPr>
        <p:spPr>
          <a:xfrm>
            <a:off x="3917441" y="1054388"/>
            <a:ext cx="4745581" cy="646331"/>
          </a:xfrm>
          <a:prstGeom prst="rect">
            <a:avLst/>
          </a:prstGeom>
          <a:noFill/>
        </p:spPr>
        <p:txBody>
          <a:bodyPr wrap="square" rtlCol="0">
            <a:spAutoFit/>
          </a:bodyPr>
          <a:lstStyle/>
          <a:p>
            <a:r>
              <a:rPr lang="fr-CA" sz="3600" b="1" dirty="0">
                <a:latin typeface="Arial" panose="020B0604020202020204" pitchFamily="34" charset="0"/>
                <a:cs typeface="Helvetica" panose="020B0604020202020204" pitchFamily="34" charset="0"/>
              </a:rPr>
              <a:t>N'oubliez pas que.... </a:t>
            </a:r>
          </a:p>
        </p:txBody>
      </p:sp>
      <p:pic>
        <p:nvPicPr>
          <p:cNvPr id="3" name="Picture 2" descr="Signe d'avertissement" titl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653" y="411734"/>
            <a:ext cx="695612" cy="706874"/>
          </a:xfrm>
          <a:prstGeom prst="rect">
            <a:avLst/>
          </a:prstGeom>
        </p:spPr>
      </p:pic>
    </p:spTree>
    <p:extLst>
      <p:ext uri="{BB962C8B-B14F-4D97-AF65-F5344CB8AC3E}">
        <p14:creationId xmlns:p14="http://schemas.microsoft.com/office/powerpoint/2010/main" val="75277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custDataLst>
              <p:tags r:id="rId1"/>
            </p:custDataLst>
          </p:nvPr>
        </p:nvSpPr>
        <p:spPr>
          <a:xfrm>
            <a:off x="729049" y="1374338"/>
            <a:ext cx="8143102" cy="4497684"/>
          </a:xfrm>
          <a:prstGeom prst="round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sz="1520" dirty="0"/>
          </a:p>
        </p:txBody>
      </p:sp>
      <p:sp>
        <p:nvSpPr>
          <p:cNvPr id="2" name="Title 1"/>
          <p:cNvSpPr>
            <a:spLocks noGrp="1"/>
          </p:cNvSpPr>
          <p:nvPr>
            <p:ph type="title"/>
            <p:custDataLst>
              <p:tags r:id="rId2"/>
            </p:custDataLst>
          </p:nvPr>
        </p:nvSpPr>
        <p:spPr>
          <a:xfrm>
            <a:off x="166256" y="728381"/>
            <a:ext cx="10034648" cy="578932"/>
          </a:xfrm>
        </p:spPr>
        <p:txBody>
          <a:bodyPr>
            <a:normAutofit fontScale="90000"/>
          </a:bodyPr>
          <a:lstStyle/>
          <a:p>
            <a:br>
              <a:rPr lang="fr-CA" dirty="0"/>
            </a:br>
            <a:r>
              <a:rPr lang="fr-CA" dirty="0"/>
              <a:t>	</a:t>
            </a:r>
            <a:br>
              <a:rPr lang="fr-CA" dirty="0"/>
            </a:br>
            <a:br>
              <a:rPr lang="fr-CA" dirty="0"/>
            </a:br>
            <a:r>
              <a:rPr lang="fr-CA" sz="5000" b="1" dirty="0">
                <a:latin typeface="Helveta"/>
              </a:rPr>
              <a:t>Mesures d’adaptation - Évaluation</a:t>
            </a:r>
            <a:br>
              <a:rPr lang="fr-CA" dirty="0"/>
            </a:br>
            <a:br>
              <a:rPr lang="fr-CA" dirty="0"/>
            </a:br>
            <a:br>
              <a:rPr lang="fr-CA" dirty="0"/>
            </a:br>
            <a:br>
              <a:rPr lang="fr-CA" dirty="0"/>
            </a:br>
            <a:endParaRPr lang="fr-CA" dirty="0"/>
          </a:p>
        </p:txBody>
      </p:sp>
      <p:sp>
        <p:nvSpPr>
          <p:cNvPr id="15" name="Content Placeholder 14"/>
          <p:cNvSpPr>
            <a:spLocks noGrp="1"/>
          </p:cNvSpPr>
          <p:nvPr>
            <p:ph idx="1"/>
          </p:nvPr>
        </p:nvSpPr>
        <p:spPr>
          <a:xfrm>
            <a:off x="1149987" y="2093920"/>
            <a:ext cx="7573883" cy="2976255"/>
          </a:xfrm>
        </p:spPr>
        <p:txBody>
          <a:bodyPr>
            <a:normAutofit lnSpcReduction="10000"/>
          </a:bodyPr>
          <a:lstStyle/>
          <a:p>
            <a:pPr marL="0" indent="0">
              <a:buNone/>
            </a:pPr>
            <a:r>
              <a:rPr lang="fr-CA" sz="3200" b="1" dirty="0">
                <a:solidFill>
                  <a:schemeClr val="tx1"/>
                </a:solidFill>
                <a:latin typeface="Arial" panose="020B0604020202020204" pitchFamily="34" charset="0"/>
                <a:cs typeface="Helvetica" panose="020B0604020202020204" pitchFamily="34" charset="0"/>
              </a:rPr>
              <a:t>Les mesures d’adaptation en matière d’évaluation </a:t>
            </a:r>
            <a:r>
              <a:rPr lang="fr-CA" sz="3200" dirty="0">
                <a:solidFill>
                  <a:schemeClr val="tx1"/>
                </a:solidFill>
                <a:latin typeface="Arial" panose="020B0604020202020204" pitchFamily="34" charset="0"/>
                <a:cs typeface="Helvetica" panose="020B0604020202020204" pitchFamily="34" charset="0"/>
              </a:rPr>
              <a:t>éliminent les obstacles du processus de sélection pour vous permettre de démontrer pleinement vos aptitudes!</a:t>
            </a:r>
            <a:br>
              <a:rPr lang="fr-CA" dirty="0">
                <a:solidFill>
                  <a:schemeClr val="tx1"/>
                </a:solidFill>
                <a:latin typeface="Arial" panose="020B0604020202020204" pitchFamily="34" charset="0"/>
                <a:cs typeface="Helvetica" panose="020B0604020202020204" pitchFamily="34" charset="0"/>
              </a:rPr>
            </a:br>
            <a:br>
              <a:rPr lang="fr-CA" dirty="0">
                <a:solidFill>
                  <a:schemeClr val="tx1"/>
                </a:solidFill>
                <a:latin typeface="Arial" panose="020B0604020202020204" pitchFamily="34" charset="0"/>
                <a:cs typeface="Helvetica" panose="020B0604020202020204" pitchFamily="34" charset="0"/>
              </a:rPr>
            </a:br>
            <a:r>
              <a:rPr lang="fr-CA" sz="2000" dirty="0">
                <a:latin typeface="Arial" panose="020B0604020202020204" pitchFamily="34" charset="0"/>
                <a:cs typeface="Arial" panose="020B0604020202020204" pitchFamily="34" charset="0"/>
              </a:rPr>
              <a:t>Consultez l’annonce d’emploi pour savoir avec qui communiquer au sujet des mesures d’adaptation</a:t>
            </a:r>
            <a:endParaRPr lang="en-CA" sz="2000" dirty="0"/>
          </a:p>
        </p:txBody>
      </p:sp>
      <p:sp>
        <p:nvSpPr>
          <p:cNvPr id="9" name="Espace réservé du contenu 5"/>
          <p:cNvSpPr txBox="1">
            <a:spLocks/>
          </p:cNvSpPr>
          <p:nvPr>
            <p:custDataLst>
              <p:tags r:id="rId3"/>
            </p:custDataLst>
          </p:nvPr>
        </p:nvSpPr>
        <p:spPr>
          <a:xfrm>
            <a:off x="1323975" y="1055329"/>
            <a:ext cx="6848476" cy="2964221"/>
          </a:xfrm>
          <a:prstGeom prst="rect">
            <a:avLst/>
          </a:prstGeom>
        </p:spPr>
        <p:txBody>
          <a:bodyPr vert="horz" lIns="81164" tIns="40582" rIns="81164" bIns="4058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3565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53565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53565C"/>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616" indent="-271616">
              <a:buClrTx/>
              <a:defRPr/>
            </a:pPr>
            <a:endParaRPr lang="en-CA" sz="2485" dirty="0">
              <a:latin typeface="Arial" panose="020B0604020202020204" pitchFamily="34" charset="0"/>
              <a:cs typeface="Arial" panose="020B0604020202020204" pitchFamily="34" charset="0"/>
            </a:endParaRPr>
          </a:p>
        </p:txBody>
      </p:sp>
      <p:pic>
        <p:nvPicPr>
          <p:cNvPr id="11" name="Image 7" descr="Image illustrant le langage des signes" title="Image"/>
          <p:cNvPicPr>
            <a:picLocks noChangeAspect="1"/>
          </p:cNvPicPr>
          <p:nvPr>
            <p:custDataLst>
              <p:tags r:id="rId4"/>
            </p:custDataLst>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21539" y="3912663"/>
            <a:ext cx="1173588" cy="1157512"/>
          </a:xfrm>
          <a:prstGeom prst="rect">
            <a:avLst/>
          </a:prstGeom>
        </p:spPr>
      </p:pic>
      <p:pic>
        <p:nvPicPr>
          <p:cNvPr id="6" name="Image 4" descr="Image d'une chaise roulante" title="Image"/>
          <p:cNvPicPr>
            <a:picLocks noChangeAspect="1"/>
          </p:cNvPicPr>
          <p:nvPr>
            <p:custDataLst>
              <p:tags r:id="rId5"/>
            </p:custDataLst>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67748" y="412887"/>
            <a:ext cx="1185396" cy="1185396"/>
          </a:xfrm>
          <a:prstGeom prst="rect">
            <a:avLst/>
          </a:prstGeom>
        </p:spPr>
      </p:pic>
      <p:pic>
        <p:nvPicPr>
          <p:cNvPr id="8" name="Image 5" descr="Image illustrant des limitations liées à l'audition" title="Image"/>
          <p:cNvPicPr>
            <a:picLocks noChangeAspect="1"/>
          </p:cNvPicPr>
          <p:nvPr>
            <p:custDataLst>
              <p:tags r:id="rId6"/>
            </p:custDataLst>
          </p:nvPr>
        </p:nvPicPr>
        <p:blipFill>
          <a:blip r:embed="rId1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534602" y="1693396"/>
            <a:ext cx="1015995" cy="1002076"/>
          </a:xfrm>
          <a:prstGeom prst="rect">
            <a:avLst/>
          </a:prstGeom>
        </p:spPr>
      </p:pic>
      <p:pic>
        <p:nvPicPr>
          <p:cNvPr id="10" name="Image 6" descr="Image d'une personne marchant avec une canne" title="Image"/>
          <p:cNvPicPr>
            <a:picLocks noChangeAspect="1"/>
          </p:cNvPicPr>
          <p:nvPr>
            <p:custDataLst>
              <p:tags r:id="rId7"/>
            </p:custDataLst>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565982" y="2791724"/>
            <a:ext cx="1029145" cy="1029145"/>
          </a:xfrm>
          <a:prstGeom prst="rect">
            <a:avLst/>
          </a:prstGeom>
        </p:spPr>
      </p:pic>
      <p:pic>
        <p:nvPicPr>
          <p:cNvPr id="12" name="Image 8" descr="Image illustrant les limitations invisibles" title="Image"/>
          <p:cNvPicPr>
            <a:picLocks noChangeAspect="1"/>
          </p:cNvPicPr>
          <p:nvPr>
            <p:custDataLst>
              <p:tags r:id="rId8"/>
            </p:custDataLst>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93761" y="5161504"/>
            <a:ext cx="909281" cy="896825"/>
          </a:xfrm>
          <a:prstGeom prst="rect">
            <a:avLst/>
          </a:prstGeom>
        </p:spPr>
      </p:pic>
    </p:spTree>
    <p:extLst>
      <p:ext uri="{BB962C8B-B14F-4D97-AF65-F5344CB8AC3E}">
        <p14:creationId xmlns:p14="http://schemas.microsoft.com/office/powerpoint/2010/main" val="361771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1" y="812421"/>
            <a:ext cx="10515599" cy="828660"/>
          </a:xfrm>
        </p:spPr>
        <p:txBody>
          <a:bodyPr>
            <a:normAutofit fontScale="90000"/>
          </a:bodyPr>
          <a:lstStyle/>
          <a:p>
            <a:pPr algn="ctr"/>
            <a:r>
              <a:rPr lang="fr-CA" b="1" dirty="0">
                <a:solidFill>
                  <a:schemeClr val="accent1"/>
                </a:solidFill>
                <a:latin typeface="Arial" panose="020B0604020202020204" pitchFamily="34" charset="0"/>
                <a:cs typeface="Arial" panose="020B0604020202020204" pitchFamily="34" charset="0"/>
              </a:rPr>
              <a:t>Les mesures d’adaptation en matière d’évaluation</a:t>
            </a:r>
            <a:br>
              <a:rPr lang="en-CA" b="1" dirty="0">
                <a:solidFill>
                  <a:schemeClr val="accent1"/>
                </a:solidFill>
                <a:latin typeface="Arial" panose="020B0604020202020204" pitchFamily="34" charset="0"/>
                <a:cs typeface="Arial" panose="020B0604020202020204" pitchFamily="34" charset="0"/>
              </a:rPr>
            </a:br>
            <a:endParaRPr lang="en-CA" dirty="0"/>
          </a:p>
        </p:txBody>
      </p:sp>
      <p:sp>
        <p:nvSpPr>
          <p:cNvPr id="6" name="Content Placeholder 5"/>
          <p:cNvSpPr>
            <a:spLocks noGrp="1"/>
          </p:cNvSpPr>
          <p:nvPr>
            <p:ph idx="1"/>
          </p:nvPr>
        </p:nvSpPr>
        <p:spPr>
          <a:xfrm>
            <a:off x="1983179" y="1959526"/>
            <a:ext cx="8372104" cy="2382609"/>
          </a:xfrm>
        </p:spPr>
        <p:txBody>
          <a:bodyPr/>
          <a:lstStyle/>
          <a:p>
            <a:pPr marL="0" indent="0">
              <a:buNone/>
            </a:pPr>
            <a:r>
              <a:rPr lang="fr-CA" b="1" dirty="0">
                <a:solidFill>
                  <a:schemeClr val="tx1"/>
                </a:solidFill>
                <a:latin typeface="Arial" panose="020B0604020202020204" pitchFamily="34" charset="0"/>
                <a:cs typeface="Arial" panose="020B0604020202020204" pitchFamily="34" charset="0"/>
              </a:rPr>
              <a:t>Dans le cas de:</a:t>
            </a:r>
          </a:p>
          <a:p>
            <a:endParaRPr lang="fr-CA" sz="1200" b="1" dirty="0">
              <a:solidFill>
                <a:schemeClr val="tx1"/>
              </a:solidFill>
              <a:latin typeface="Arial" panose="020B0604020202020204" pitchFamily="34" charset="0"/>
              <a:cs typeface="Arial" panose="020B0604020202020204" pitchFamily="34" charset="0"/>
            </a:endParaRPr>
          </a:p>
          <a:p>
            <a:pPr>
              <a:buClrTx/>
            </a:pPr>
            <a:r>
              <a:rPr lang="en-CA" dirty="0">
                <a:solidFill>
                  <a:schemeClr val="tx1"/>
                </a:solidFill>
                <a:latin typeface="Arial" panose="020B0604020202020204" pitchFamily="34" charset="0"/>
                <a:cs typeface="Arial" panose="020B0604020202020204" pitchFamily="34" charset="0"/>
              </a:rPr>
              <a:t>Handicaps </a:t>
            </a:r>
            <a:r>
              <a:rPr lang="en-CA" dirty="0" err="1">
                <a:solidFill>
                  <a:schemeClr val="tx1"/>
                </a:solidFill>
                <a:latin typeface="Arial" panose="020B0604020202020204" pitchFamily="34" charset="0"/>
                <a:cs typeface="Arial" panose="020B0604020202020204" pitchFamily="34" charset="0"/>
              </a:rPr>
              <a:t>visibles</a:t>
            </a:r>
            <a:r>
              <a:rPr lang="en-CA" dirty="0">
                <a:solidFill>
                  <a:schemeClr val="tx1"/>
                </a:solidFill>
                <a:latin typeface="Arial" panose="020B0604020202020204" pitchFamily="34" charset="0"/>
                <a:cs typeface="Arial" panose="020B0604020202020204" pitchFamily="34" charset="0"/>
              </a:rPr>
              <a:t> </a:t>
            </a:r>
            <a:r>
              <a:rPr lang="en-CA" dirty="0" err="1">
                <a:solidFill>
                  <a:schemeClr val="tx1"/>
                </a:solidFill>
                <a:latin typeface="Arial" panose="020B0604020202020204" pitchFamily="34" charset="0"/>
                <a:cs typeface="Arial" panose="020B0604020202020204" pitchFamily="34" charset="0"/>
              </a:rPr>
              <a:t>ou</a:t>
            </a:r>
            <a:r>
              <a:rPr lang="en-CA" dirty="0">
                <a:solidFill>
                  <a:schemeClr val="tx1"/>
                </a:solidFill>
                <a:latin typeface="Arial" panose="020B0604020202020204" pitchFamily="34" charset="0"/>
                <a:cs typeface="Arial" panose="020B0604020202020204" pitchFamily="34" charset="0"/>
              </a:rPr>
              <a:t> invisibles</a:t>
            </a:r>
          </a:p>
          <a:p>
            <a:pPr>
              <a:buClrTx/>
            </a:pPr>
            <a:r>
              <a:rPr lang="en-CA" dirty="0">
                <a:solidFill>
                  <a:schemeClr val="tx1"/>
                </a:solidFill>
                <a:latin typeface="Arial" panose="020B0604020202020204" pitchFamily="34" charset="0"/>
                <a:cs typeface="Arial" panose="020B0604020202020204" pitchFamily="34" charset="0"/>
              </a:rPr>
              <a:t>Motifs religieux</a:t>
            </a:r>
          </a:p>
          <a:p>
            <a:pPr>
              <a:buClrTx/>
            </a:pPr>
            <a:r>
              <a:rPr lang="en-CA" dirty="0" err="1">
                <a:solidFill>
                  <a:schemeClr val="tx1"/>
                </a:solidFill>
                <a:latin typeface="Arial" panose="020B0604020202020204" pitchFamily="34" charset="0"/>
                <a:cs typeface="Arial" panose="020B0604020202020204" pitchFamily="34" charset="0"/>
              </a:rPr>
              <a:t>Besoins</a:t>
            </a:r>
            <a:r>
              <a:rPr lang="en-CA" dirty="0">
                <a:solidFill>
                  <a:schemeClr val="tx1"/>
                </a:solidFill>
                <a:latin typeface="Arial" panose="020B0604020202020204" pitchFamily="34" charset="0"/>
                <a:cs typeface="Arial" panose="020B0604020202020204" pitchFamily="34" charset="0"/>
              </a:rPr>
              <a:t> </a:t>
            </a:r>
            <a:r>
              <a:rPr lang="en-CA" dirty="0" err="1">
                <a:solidFill>
                  <a:schemeClr val="tx1"/>
                </a:solidFill>
                <a:latin typeface="Arial" panose="020B0604020202020204" pitchFamily="34" charset="0"/>
                <a:cs typeface="Arial" panose="020B0604020202020204" pitchFamily="34" charset="0"/>
              </a:rPr>
              <a:t>personnels</a:t>
            </a:r>
            <a:endParaRPr lang="en-C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2"/>
          </p:nvPr>
        </p:nvSpPr>
        <p:spPr/>
        <p:txBody>
          <a:bodyPr/>
          <a:lstStyle/>
          <a:p>
            <a:fld id="{D84A5B15-C6B4-4F19-8A81-2103BFA33481}" type="slidenum">
              <a:rPr lang="en-CA" smtClean="0"/>
              <a:pPr/>
              <a:t>16</a:t>
            </a:fld>
            <a:endParaRPr lang="en-CA" dirty="0"/>
          </a:p>
        </p:txBody>
      </p:sp>
      <p:pic>
        <p:nvPicPr>
          <p:cNvPr id="8" name="Image 7" descr="Image illustrant le langage des signes" title="Image"/>
          <p:cNvPicPr>
            <a:picLocks noChangeAspect="1"/>
          </p:cNvPicPr>
          <p:nvPr>
            <p:custDataLst>
              <p:tags r:id="rId1"/>
            </p:custDataLst>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54755" y="4968868"/>
            <a:ext cx="1300703" cy="1282885"/>
          </a:xfrm>
          <a:prstGeom prst="rect">
            <a:avLst/>
          </a:prstGeom>
        </p:spPr>
      </p:pic>
      <p:pic>
        <p:nvPicPr>
          <p:cNvPr id="9" name="Image 4" descr="Image d'une chaise roulante" title="Image"/>
          <p:cNvPicPr>
            <a:picLocks noChangeAspect="1"/>
          </p:cNvPicPr>
          <p:nvPr>
            <p:custDataLst>
              <p:tags r:id="rId2"/>
            </p:custDataLst>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87836" y="4872222"/>
            <a:ext cx="1278672" cy="1278672"/>
          </a:xfrm>
          <a:prstGeom prst="rect">
            <a:avLst/>
          </a:prstGeom>
        </p:spPr>
      </p:pic>
      <p:pic>
        <p:nvPicPr>
          <p:cNvPr id="10" name="Image 5" descr="Image illustrant les limitations auditives" title="Image"/>
          <p:cNvPicPr>
            <a:picLocks noChangeAspect="1"/>
          </p:cNvPicPr>
          <p:nvPr>
            <p:custDataLst>
              <p:tags r:id="rId3"/>
            </p:custDataLst>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011577" y="4872222"/>
            <a:ext cx="1259035" cy="1241787"/>
          </a:xfrm>
          <a:prstGeom prst="rect">
            <a:avLst/>
          </a:prstGeom>
        </p:spPr>
      </p:pic>
      <p:pic>
        <p:nvPicPr>
          <p:cNvPr id="11" name="Image 6" descr="Image d'une personne marchant avec une canne" title="Image"/>
          <p:cNvPicPr>
            <a:picLocks noChangeAspect="1"/>
          </p:cNvPicPr>
          <p:nvPr>
            <p:custDataLst>
              <p:tags r:id="rId4"/>
            </p:custDataLst>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591900" y="4932192"/>
            <a:ext cx="1218702" cy="1218702"/>
          </a:xfrm>
          <a:prstGeom prst="rect">
            <a:avLst/>
          </a:prstGeom>
        </p:spPr>
      </p:pic>
      <p:pic>
        <p:nvPicPr>
          <p:cNvPr id="12" name="Image 8" descr="Image illustrant les limitations invisibles" title="Image"/>
          <p:cNvPicPr>
            <a:picLocks noChangeAspect="1"/>
          </p:cNvPicPr>
          <p:nvPr>
            <p:custDataLst>
              <p:tags r:id="rId5"/>
            </p:custDataLst>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368435" y="4912842"/>
            <a:ext cx="1147793" cy="1132069"/>
          </a:xfrm>
          <a:prstGeom prst="rect">
            <a:avLst/>
          </a:prstGeom>
        </p:spPr>
      </p:pic>
      <p:sp>
        <p:nvSpPr>
          <p:cNvPr id="15" name="Title 1"/>
          <p:cNvSpPr txBox="1">
            <a:spLocks/>
          </p:cNvSpPr>
          <p:nvPr/>
        </p:nvSpPr>
        <p:spPr>
          <a:xfrm>
            <a:off x="1215551" y="1339881"/>
            <a:ext cx="3707426" cy="1253861"/>
          </a:xfrm>
          <a:prstGeom prst="rect">
            <a:avLst/>
          </a:prstGeom>
        </p:spPr>
        <p:txBody>
          <a:bodyPr vert="horz" lIns="77213" tIns="38606" rIns="77213" bIns="38606" rtlCol="0" anchor="ctr">
            <a:noAutofit/>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algn="ctr"/>
            <a:endParaRPr lang="en-US" sz="3200" dirty="0">
              <a:solidFill>
                <a:schemeClr val="tx1"/>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1609229" y="2407491"/>
            <a:ext cx="7709985" cy="2336991"/>
          </a:xfrm>
          <a:prstGeom prst="rect">
            <a:avLst/>
          </a:prstGeom>
          <a:ln>
            <a:noFill/>
          </a:ln>
        </p:spPr>
        <p:txBody>
          <a:bodyPr vert="horz" lIns="77213" tIns="38606" rIns="77213" bIns="38606" rtlCol="0">
            <a:normAutofit/>
          </a:bodyPr>
          <a:lstStyle>
            <a:lvl1pPr marL="228829" indent="-228829" algn="l" defTabSz="915314" rtl="0" eaLnBrk="1" latinLnBrk="0" hangingPunct="1">
              <a:lnSpc>
                <a:spcPct val="90000"/>
              </a:lnSpc>
              <a:spcBef>
                <a:spcPts val="1001"/>
              </a:spcBef>
              <a:buClr>
                <a:schemeClr val="accent1"/>
              </a:buClr>
              <a:buFont typeface="Arial" panose="020B0604020202020204" pitchFamily="34" charset="0"/>
              <a:buChar char="•"/>
              <a:defRPr sz="2803" kern="1200">
                <a:solidFill>
                  <a:srgbClr val="53565C"/>
                </a:solidFill>
                <a:latin typeface="Arial Narrow" panose="020B0606020202030204" pitchFamily="34" charset="0"/>
                <a:ea typeface="+mn-ea"/>
                <a:cs typeface="+mn-cs"/>
              </a:defRPr>
            </a:lvl1pPr>
            <a:lvl2pPr marL="686486" indent="-228829" algn="l" defTabSz="915314" rtl="0" eaLnBrk="1" latinLnBrk="0" hangingPunct="1">
              <a:lnSpc>
                <a:spcPct val="90000"/>
              </a:lnSpc>
              <a:spcBef>
                <a:spcPts val="501"/>
              </a:spcBef>
              <a:buClr>
                <a:schemeClr val="accent1"/>
              </a:buClr>
              <a:buFont typeface="Arial" panose="020B0604020202020204" pitchFamily="34" charset="0"/>
              <a:buChar char="•"/>
              <a:defRPr sz="2402" kern="1200">
                <a:solidFill>
                  <a:srgbClr val="53565C"/>
                </a:solidFill>
                <a:latin typeface="Arial Narrow" panose="020B0606020202030204" pitchFamily="34" charset="0"/>
                <a:ea typeface="+mn-ea"/>
                <a:cs typeface="+mn-cs"/>
              </a:defRPr>
            </a:lvl2pPr>
            <a:lvl3pPr marL="1144143" indent="-228829" algn="l" defTabSz="915314" rtl="0" eaLnBrk="1" latinLnBrk="0" hangingPunct="1">
              <a:lnSpc>
                <a:spcPct val="90000"/>
              </a:lnSpc>
              <a:spcBef>
                <a:spcPts val="501"/>
              </a:spcBef>
              <a:buClr>
                <a:schemeClr val="accent1"/>
              </a:buClr>
              <a:buFont typeface="Arial" panose="020B0604020202020204" pitchFamily="34" charset="0"/>
              <a:buChar char="•"/>
              <a:defRPr sz="2002" kern="1200">
                <a:solidFill>
                  <a:srgbClr val="53565C"/>
                </a:solidFill>
                <a:latin typeface="Arial Narrow" panose="020B0606020202030204" pitchFamily="34" charset="0"/>
                <a:ea typeface="+mn-ea"/>
                <a:cs typeface="+mn-cs"/>
              </a:defRPr>
            </a:lvl3pPr>
            <a:lvl4pPr marL="1601800"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4pPr>
            <a:lvl5pPr marL="2059457"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5pPr>
            <a:lvl6pPr marL="2517115"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6pPr>
            <a:lvl7pPr marL="2974772"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7pPr>
            <a:lvl8pPr marL="3432429"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8pPr>
            <a:lvl9pPr marL="3890086"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9pPr>
          </a:lstStyle>
          <a:p>
            <a:pPr>
              <a:buClrTx/>
            </a:pPr>
            <a:endParaRPr lang="en-CA" sz="3200" dirty="0">
              <a:solidFill>
                <a:schemeClr val="tx1"/>
              </a:solidFill>
              <a:latin typeface="Arial" panose="020B0604020202020204" pitchFamily="34" charset="0"/>
              <a:cs typeface="Arial" panose="020B0604020202020204" pitchFamily="34" charset="0"/>
            </a:endParaRPr>
          </a:p>
        </p:txBody>
      </p:sp>
      <p:sp>
        <p:nvSpPr>
          <p:cNvPr id="17" name="Rounded Rectangle 16" descr="Encadre le texte" title="Cadre"/>
          <p:cNvSpPr/>
          <p:nvPr/>
        </p:nvSpPr>
        <p:spPr>
          <a:xfrm>
            <a:off x="1520042" y="1734936"/>
            <a:ext cx="8996186" cy="2926696"/>
          </a:xfrm>
          <a:prstGeom prst="round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sz="1520"/>
          </a:p>
        </p:txBody>
      </p:sp>
      <p:sp>
        <p:nvSpPr>
          <p:cNvPr id="19" name="Content Placeholder 2"/>
          <p:cNvSpPr txBox="1">
            <a:spLocks/>
          </p:cNvSpPr>
          <p:nvPr/>
        </p:nvSpPr>
        <p:spPr>
          <a:xfrm>
            <a:off x="7401520" y="2489046"/>
            <a:ext cx="3461771" cy="2101165"/>
          </a:xfrm>
          <a:prstGeom prst="rect">
            <a:avLst/>
          </a:prstGeom>
          <a:ln>
            <a:noFill/>
          </a:ln>
        </p:spPr>
        <p:txBody>
          <a:bodyPr vert="horz" lIns="77213" tIns="38606" rIns="77213" bIns="38606" rtlCol="0">
            <a:normAutofit/>
          </a:bodyPr>
          <a:lstStyle>
            <a:lvl1pPr marL="228829" indent="-228829" algn="l" defTabSz="915314" rtl="0" eaLnBrk="1" latinLnBrk="0" hangingPunct="1">
              <a:lnSpc>
                <a:spcPct val="90000"/>
              </a:lnSpc>
              <a:spcBef>
                <a:spcPts val="1001"/>
              </a:spcBef>
              <a:buClr>
                <a:schemeClr val="accent1"/>
              </a:buClr>
              <a:buFont typeface="Arial" panose="020B0604020202020204" pitchFamily="34" charset="0"/>
              <a:buChar char="•"/>
              <a:defRPr sz="2803" kern="1200">
                <a:solidFill>
                  <a:srgbClr val="53565C"/>
                </a:solidFill>
                <a:latin typeface="Arial Narrow" panose="020B0606020202030204" pitchFamily="34" charset="0"/>
                <a:ea typeface="+mn-ea"/>
                <a:cs typeface="+mn-cs"/>
              </a:defRPr>
            </a:lvl1pPr>
            <a:lvl2pPr marL="686486" indent="-228829" algn="l" defTabSz="915314" rtl="0" eaLnBrk="1" latinLnBrk="0" hangingPunct="1">
              <a:lnSpc>
                <a:spcPct val="90000"/>
              </a:lnSpc>
              <a:spcBef>
                <a:spcPts val="501"/>
              </a:spcBef>
              <a:buClr>
                <a:schemeClr val="accent1"/>
              </a:buClr>
              <a:buFont typeface="Arial" panose="020B0604020202020204" pitchFamily="34" charset="0"/>
              <a:buChar char="•"/>
              <a:defRPr sz="2402" kern="1200">
                <a:solidFill>
                  <a:srgbClr val="53565C"/>
                </a:solidFill>
                <a:latin typeface="Arial Narrow" panose="020B0606020202030204" pitchFamily="34" charset="0"/>
                <a:ea typeface="+mn-ea"/>
                <a:cs typeface="+mn-cs"/>
              </a:defRPr>
            </a:lvl2pPr>
            <a:lvl3pPr marL="1144143" indent="-228829" algn="l" defTabSz="915314" rtl="0" eaLnBrk="1" latinLnBrk="0" hangingPunct="1">
              <a:lnSpc>
                <a:spcPct val="90000"/>
              </a:lnSpc>
              <a:spcBef>
                <a:spcPts val="501"/>
              </a:spcBef>
              <a:buClr>
                <a:schemeClr val="accent1"/>
              </a:buClr>
              <a:buFont typeface="Arial" panose="020B0604020202020204" pitchFamily="34" charset="0"/>
              <a:buChar char="•"/>
              <a:defRPr sz="2002" kern="1200">
                <a:solidFill>
                  <a:srgbClr val="53565C"/>
                </a:solidFill>
                <a:latin typeface="Arial Narrow" panose="020B0606020202030204" pitchFamily="34" charset="0"/>
                <a:ea typeface="+mn-ea"/>
                <a:cs typeface="+mn-cs"/>
              </a:defRPr>
            </a:lvl3pPr>
            <a:lvl4pPr marL="1601800"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4pPr>
            <a:lvl5pPr marL="2059457"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5pPr>
            <a:lvl6pPr marL="2517115"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6pPr>
            <a:lvl7pPr marL="2974772"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7pPr>
            <a:lvl8pPr marL="3432429"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8pPr>
            <a:lvl9pPr marL="3890086"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9pPr>
          </a:lstStyle>
          <a:p>
            <a:pPr>
              <a:buClrTx/>
            </a:pPr>
            <a:endParaRPr lang="en-CA"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32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8136" y="583645"/>
            <a:ext cx="10985664" cy="828660"/>
          </a:xfrm>
        </p:spPr>
        <p:txBody>
          <a:bodyPr>
            <a:normAutofit/>
          </a:bodyPr>
          <a:lstStyle/>
          <a:p>
            <a:r>
              <a:rPr lang="en-US" altLang="en-US" sz="4500" b="1" dirty="0">
                <a:latin typeface="Helveta"/>
                <a:cs typeface="Arial" panose="020B0604020202020204" pitchFamily="34" charset="0"/>
              </a:rPr>
              <a:t>Exemples de handicap</a:t>
            </a:r>
            <a:endParaRPr lang="en-CA" altLang="fr-FR" sz="4500" b="1" dirty="0">
              <a:latin typeface="Helveta"/>
              <a:cs typeface="Arial" panose="020B0604020202020204" pitchFamily="34" charset="0"/>
            </a:endParaRP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C804D8A6-081F-40AB-810A-1F6B0E87A282}" type="slidenum">
              <a:rPr lang="en-CA" altLang="fr-FR" sz="1100" smtClean="0"/>
              <a:pPr>
                <a:lnSpc>
                  <a:spcPct val="100000"/>
                </a:lnSpc>
                <a:spcBef>
                  <a:spcPct val="0"/>
                </a:spcBef>
                <a:buClrTx/>
                <a:buFontTx/>
                <a:buNone/>
              </a:pPr>
              <a:t>17</a:t>
            </a:fld>
            <a:endParaRPr lang="en-CA" altLang="fr-FR" sz="1100"/>
          </a:p>
        </p:txBody>
      </p:sp>
      <p:sp>
        <p:nvSpPr>
          <p:cNvPr id="21508" name="TextBox 9"/>
          <p:cNvSpPr txBox="1">
            <a:spLocks noChangeArrowheads="1"/>
          </p:cNvSpPr>
          <p:nvPr/>
        </p:nvSpPr>
        <p:spPr bwMode="auto">
          <a:xfrm>
            <a:off x="5324475" y="0"/>
            <a:ext cx="14446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fr-FR" sz="1800">
              <a:solidFill>
                <a:schemeClr val="tx1"/>
              </a:solidFill>
              <a:latin typeface="Calibri" panose="020F0502020204030204" pitchFamily="34" charset="0"/>
            </a:endParaRPr>
          </a:p>
        </p:txBody>
      </p:sp>
      <p:graphicFrame>
        <p:nvGraphicFramePr>
          <p:cNvPr id="11" name="Table 6"/>
          <p:cNvGraphicFramePr>
            <a:graphicFrameLocks noGrp="1"/>
          </p:cNvGraphicFramePr>
          <p:nvPr>
            <p:extLst>
              <p:ext uri="{D42A27DB-BD31-4B8C-83A1-F6EECF244321}">
                <p14:modId xmlns:p14="http://schemas.microsoft.com/office/powerpoint/2010/main" val="3663902624"/>
              </p:ext>
            </p:extLst>
          </p:nvPr>
        </p:nvGraphicFramePr>
        <p:xfrm>
          <a:off x="203200" y="1571625"/>
          <a:ext cx="11474451" cy="4145244"/>
        </p:xfrm>
        <a:graphic>
          <a:graphicData uri="http://schemas.openxmlformats.org/drawingml/2006/table">
            <a:tbl>
              <a:tblPr firstRow="1" bandRow="1">
                <a:tableStyleId>{5C22544A-7EE6-4342-B048-85BDC9FD1C3A}</a:tableStyleId>
              </a:tblPr>
              <a:tblGrid>
                <a:gridCol w="2316218">
                  <a:extLst>
                    <a:ext uri="{9D8B030D-6E8A-4147-A177-3AD203B41FA5}">
                      <a16:colId xmlns:a16="http://schemas.microsoft.com/office/drawing/2014/main" val="20000"/>
                    </a:ext>
                  </a:extLst>
                </a:gridCol>
                <a:gridCol w="2437104">
                  <a:extLst>
                    <a:ext uri="{9D8B030D-6E8A-4147-A177-3AD203B41FA5}">
                      <a16:colId xmlns:a16="http://schemas.microsoft.com/office/drawing/2014/main" val="20001"/>
                    </a:ext>
                  </a:extLst>
                </a:gridCol>
                <a:gridCol w="2582170">
                  <a:extLst>
                    <a:ext uri="{9D8B030D-6E8A-4147-A177-3AD203B41FA5}">
                      <a16:colId xmlns:a16="http://schemas.microsoft.com/office/drawing/2014/main" val="20002"/>
                    </a:ext>
                  </a:extLst>
                </a:gridCol>
                <a:gridCol w="4138959">
                  <a:extLst>
                    <a:ext uri="{9D8B030D-6E8A-4147-A177-3AD203B41FA5}">
                      <a16:colId xmlns:a16="http://schemas.microsoft.com/office/drawing/2014/main" val="20003"/>
                    </a:ext>
                  </a:extLst>
                </a:gridCol>
              </a:tblGrid>
              <a:tr h="7009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err="1">
                          <a:latin typeface="Arial" panose="020B0604020202020204" pitchFamily="34" charset="0"/>
                          <a:cs typeface="Arial" panose="020B0604020202020204" pitchFamily="34" charset="0"/>
                        </a:rPr>
                        <a:t>Temporaire</a:t>
                      </a:r>
                      <a:endParaRPr lang="en-CA" sz="2000" dirty="0">
                        <a:latin typeface="Arial" panose="020B0604020202020204" pitchFamily="34" charset="0"/>
                        <a:cs typeface="Arial" panose="020B0604020202020204" pitchFamily="34" charset="0"/>
                      </a:endParaRPr>
                    </a:p>
                    <a:p>
                      <a:endParaRPr lang="en-CA" sz="2000" dirty="0"/>
                    </a:p>
                  </a:txBody>
                  <a:tcPr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chemeClr val="bg1"/>
                          </a:solidFill>
                          <a:latin typeface="Arial" panose="020B0604020202020204" pitchFamily="34" charset="0"/>
                          <a:cs typeface="Arial" panose="020B0604020202020204" pitchFamily="34" charset="0"/>
                        </a:rPr>
                        <a:t>Visible</a:t>
                      </a:r>
                      <a:endParaRPr lang="en-US" sz="2000" b="1" dirty="0">
                        <a:solidFill>
                          <a:schemeClr val="bg1"/>
                        </a:solidFill>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txBody>
                  <a:tcPr marT="45711" marB="45711"/>
                </a:tc>
                <a:tc>
                  <a:txBody>
                    <a:bodyPr/>
                    <a:lstStyle/>
                    <a:p>
                      <a:pPr algn="ctr"/>
                      <a:r>
                        <a:rPr lang="en-CA" sz="2000" b="1" dirty="0" err="1">
                          <a:latin typeface="Arial" panose="020B0604020202020204" pitchFamily="34" charset="0"/>
                          <a:cs typeface="Arial" panose="020B0604020202020204" pitchFamily="34" charset="0"/>
                        </a:rPr>
                        <a:t>Complexe</a:t>
                      </a:r>
                      <a:r>
                        <a:rPr lang="en-CA" sz="2000" b="1" baseline="0" dirty="0">
                          <a:latin typeface="Arial" panose="020B0604020202020204" pitchFamily="34" charset="0"/>
                          <a:cs typeface="Arial" panose="020B0604020202020204" pitchFamily="34" charset="0"/>
                        </a:rPr>
                        <a:t> </a:t>
                      </a:r>
                      <a:endParaRPr lang="en-CA" sz="2000" b="1" dirty="0">
                        <a:latin typeface="Arial" panose="020B0604020202020204" pitchFamily="34" charset="0"/>
                        <a:cs typeface="Arial" panose="020B0604020202020204" pitchFamily="34" charset="0"/>
                      </a:endParaRPr>
                    </a:p>
                  </a:txBody>
                  <a:tcPr marT="45711" marB="45711"/>
                </a:tc>
                <a:tc>
                  <a:txBody>
                    <a:bodyPr/>
                    <a:lstStyle/>
                    <a:p>
                      <a:pPr algn="ctr"/>
                      <a:r>
                        <a:rPr lang="en-CA" sz="2000" dirty="0">
                          <a:latin typeface="Arial" panose="020B0604020202020204" pitchFamily="34" charset="0"/>
                          <a:cs typeface="Arial" panose="020B0604020202020204" pitchFamily="34" charset="0"/>
                        </a:rPr>
                        <a:t>Invisible</a:t>
                      </a:r>
                    </a:p>
                  </a:txBody>
                  <a:tcPr marT="45711" marB="45711"/>
                </a:tc>
                <a:extLst>
                  <a:ext uri="{0D108BD9-81ED-4DB2-BD59-A6C34878D82A}">
                    <a16:rowId xmlns:a16="http://schemas.microsoft.com/office/drawing/2014/main" val="10000"/>
                  </a:ext>
                </a:extLst>
              </a:tr>
              <a:tr h="3443985">
                <a:tc>
                  <a:txBody>
                    <a:bodyPr/>
                    <a:lstStyle/>
                    <a:p>
                      <a:r>
                        <a:rPr lang="en-CA" sz="2000" dirty="0" err="1">
                          <a:solidFill>
                            <a:schemeClr val="tx1"/>
                          </a:solidFill>
                          <a:latin typeface="Arial" panose="020B0604020202020204" pitchFamily="34" charset="0"/>
                          <a:cs typeface="Arial" panose="020B0604020202020204" pitchFamily="34" charset="0"/>
                        </a:rPr>
                        <a:t>Une</a:t>
                      </a:r>
                      <a:r>
                        <a:rPr lang="en-CA" sz="2000" dirty="0">
                          <a:solidFill>
                            <a:schemeClr val="tx1"/>
                          </a:solidFill>
                          <a:latin typeface="Arial" panose="020B0604020202020204" pitchFamily="34" charset="0"/>
                          <a:cs typeface="Arial" panose="020B0604020202020204" pitchFamily="34" charset="0"/>
                        </a:rPr>
                        <a:t> limitation </a:t>
                      </a:r>
                      <a:r>
                        <a:rPr lang="en-CA" sz="2000" dirty="0" err="1">
                          <a:solidFill>
                            <a:schemeClr val="tx1"/>
                          </a:solidFill>
                          <a:latin typeface="Arial" panose="020B0604020202020204" pitchFamily="34" charset="0"/>
                          <a:cs typeface="Arial" panose="020B0604020202020204" pitchFamily="34" charset="0"/>
                        </a:rPr>
                        <a:t>fonctionnelle</a:t>
                      </a:r>
                      <a:r>
                        <a:rPr lang="en-CA" sz="2000" baseline="0" dirty="0">
                          <a:solidFill>
                            <a:schemeClr val="tx1"/>
                          </a:solidFill>
                          <a:latin typeface="Arial" panose="020B0604020202020204" pitchFamily="34" charset="0"/>
                          <a:cs typeface="Arial" panose="020B0604020202020204" pitchFamily="34" charset="0"/>
                        </a:rPr>
                        <a:t> l</a:t>
                      </a:r>
                      <a:r>
                        <a:rPr lang="fr-CA" sz="2000" b="0" kern="1200" dirty="0" err="1">
                          <a:solidFill>
                            <a:schemeClr val="dk1"/>
                          </a:solidFill>
                          <a:effectLst/>
                          <a:latin typeface="Arial" panose="020B0604020202020204" pitchFamily="34" charset="0"/>
                          <a:ea typeface="+mn-ea"/>
                          <a:cs typeface="Arial" panose="020B0604020202020204" pitchFamily="34" charset="0"/>
                        </a:rPr>
                        <a:t>orsque</a:t>
                      </a:r>
                      <a:r>
                        <a:rPr lang="fr-CA" sz="2000" b="0" kern="1200" dirty="0">
                          <a:solidFill>
                            <a:schemeClr val="dk1"/>
                          </a:solidFill>
                          <a:effectLst/>
                          <a:latin typeface="Arial" panose="020B0604020202020204" pitchFamily="34" charset="0"/>
                          <a:ea typeface="+mn-ea"/>
                          <a:cs typeface="Arial" panose="020B0604020202020204" pitchFamily="34" charset="0"/>
                        </a:rPr>
                        <a:t> l’on se remet d'une blessure ou d'une opération.</a:t>
                      </a:r>
                    </a:p>
                    <a:p>
                      <a:endParaRPr lang="en-CA" sz="20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endParaRPr lang="en-CA" sz="2000" dirty="0"/>
                    </a:p>
                  </a:txBody>
                  <a:tcPr marT="45711" marB="45711"/>
                </a:tc>
                <a:tc>
                  <a:txBody>
                    <a:bodyPr/>
                    <a:lstStyle/>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Mobilité</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Dextérité</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Visuelle</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Auditif</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Syndrome de Down</a:t>
                      </a:r>
                    </a:p>
                    <a:p>
                      <a:endParaRPr lang="en-CA" sz="2000" dirty="0"/>
                    </a:p>
                  </a:txBody>
                  <a:tcPr marT="45711" marB="45711"/>
                </a:tc>
                <a:tc>
                  <a:txBody>
                    <a:bodyPr/>
                    <a:lstStyle/>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Sclérose</a:t>
                      </a:r>
                      <a:r>
                        <a:rPr lang="en-CA" sz="2000" baseline="0" dirty="0">
                          <a:solidFill>
                            <a:schemeClr val="tx1"/>
                          </a:solidFill>
                          <a:latin typeface="Arial" panose="020B0604020202020204" pitchFamily="34" charset="0"/>
                          <a:cs typeface="Arial" panose="020B0604020202020204" pitchFamily="34" charset="0"/>
                        </a:rPr>
                        <a:t> en Plaque</a:t>
                      </a:r>
                      <a:endParaRPr lang="en-CA"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Dystrophie musculaire</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Fibromyalgie</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Fatigue chronique</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Arthrite dégénérative</a:t>
                      </a:r>
                      <a:endParaRPr lang="en-CA" sz="2000" dirty="0"/>
                    </a:p>
                  </a:txBody>
                  <a:tcPr marT="45711" marB="45711"/>
                </a:tc>
                <a:tc>
                  <a:txBody>
                    <a:bodyPr/>
                    <a:lstStyle/>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Maladies environnementales</a:t>
                      </a:r>
                    </a:p>
                    <a:p>
                      <a:pPr marL="285750" indent="-285750">
                        <a:buFont typeface="Arial" panose="020B0604020202020204" pitchFamily="34" charset="0"/>
                        <a:buChar char="•"/>
                      </a:pPr>
                      <a:r>
                        <a:rPr lang="en-US" altLang="en-US" sz="2000" dirty="0" err="1">
                          <a:solidFill>
                            <a:schemeClr val="tx1"/>
                          </a:solidFill>
                          <a:latin typeface="Arial" panose="020B0604020202020204" pitchFamily="34" charset="0"/>
                          <a:cs typeface="Arial" panose="020B0604020202020204" pitchFamily="34" charset="0"/>
                        </a:rPr>
                        <a:t>Daltonisme</a:t>
                      </a:r>
                      <a:endParaRPr lang="fr-CA"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000" dirty="0">
                          <a:solidFill>
                            <a:schemeClr val="tx1"/>
                          </a:solidFill>
                          <a:latin typeface="Arial" panose="020B0604020202020204" pitchFamily="34" charset="0"/>
                          <a:cs typeface="Arial" panose="020B0604020202020204" pitchFamily="34" charset="0"/>
                        </a:rPr>
                        <a:t>Perte partielle de la vision</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Vision tunnel</a:t>
                      </a:r>
                      <a:endParaRPr lang="en-CA"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Malentendant</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Troubles </a:t>
                      </a:r>
                      <a:r>
                        <a:rPr lang="en-CA" sz="2000" dirty="0" err="1">
                          <a:solidFill>
                            <a:schemeClr val="tx1"/>
                          </a:solidFill>
                          <a:latin typeface="Arial" panose="020B0604020202020204" pitchFamily="34" charset="0"/>
                          <a:cs typeface="Arial" panose="020B0604020202020204" pitchFamily="34" charset="0"/>
                        </a:rPr>
                        <a:t>d’apprentissage</a:t>
                      </a:r>
                      <a:endParaRPr lang="en-CA"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000" dirty="0">
                          <a:solidFill>
                            <a:schemeClr val="tx1"/>
                          </a:solidFill>
                          <a:latin typeface="Arial" panose="020B0604020202020204" pitchFamily="34" charset="0"/>
                          <a:cs typeface="Arial" panose="020B0604020202020204" pitchFamily="34" charset="0"/>
                        </a:rPr>
                        <a:t>Trouble d'hyperactivité avec déficit de l'attention</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Dyslexie </a:t>
                      </a:r>
                    </a:p>
                    <a:p>
                      <a:pPr marL="285750" indent="-285750">
                        <a:buFont typeface="Arial" panose="020B0604020202020204" pitchFamily="34" charset="0"/>
                        <a:buChar char="•"/>
                      </a:pPr>
                      <a:r>
                        <a:rPr lang="en-CA" sz="2000" dirty="0">
                          <a:solidFill>
                            <a:schemeClr val="tx1"/>
                          </a:solidFill>
                          <a:latin typeface="Arial" panose="020B0604020202020204" pitchFamily="34" charset="0"/>
                          <a:cs typeface="Arial" panose="020B0604020202020204" pitchFamily="34" charset="0"/>
                        </a:rPr>
                        <a:t>Troubles sociaux</a:t>
                      </a:r>
                    </a:p>
                    <a:p>
                      <a:pPr marL="285750" indent="-285750">
                        <a:buFont typeface="Arial" panose="020B0604020202020204" pitchFamily="34" charset="0"/>
                        <a:buChar char="•"/>
                      </a:pPr>
                      <a:r>
                        <a:rPr lang="en-CA" sz="2000" dirty="0" err="1">
                          <a:solidFill>
                            <a:schemeClr val="tx1"/>
                          </a:solidFill>
                          <a:latin typeface="Arial" panose="020B0604020202020204" pitchFamily="34" charset="0"/>
                          <a:cs typeface="Arial" panose="020B0604020202020204" pitchFamily="34" charset="0"/>
                        </a:rPr>
                        <a:t>Problèmes</a:t>
                      </a:r>
                      <a:r>
                        <a:rPr lang="en-CA" sz="2000" dirty="0">
                          <a:solidFill>
                            <a:schemeClr val="tx1"/>
                          </a:solidFill>
                          <a:latin typeface="Arial" panose="020B0604020202020204" pitchFamily="34" charset="0"/>
                          <a:cs typeface="Arial" panose="020B0604020202020204" pitchFamily="34" charset="0"/>
                        </a:rPr>
                        <a:t> de santé</a:t>
                      </a:r>
                      <a:r>
                        <a:rPr lang="en-CA" sz="2000" baseline="0" dirty="0">
                          <a:solidFill>
                            <a:schemeClr val="tx1"/>
                          </a:solidFill>
                          <a:latin typeface="Arial" panose="020B0604020202020204" pitchFamily="34" charset="0"/>
                          <a:cs typeface="Arial" panose="020B0604020202020204" pitchFamily="34" charset="0"/>
                        </a:rPr>
                        <a:t> </a:t>
                      </a:r>
                      <a:r>
                        <a:rPr lang="en-CA" sz="2000" baseline="0" dirty="0" err="1">
                          <a:solidFill>
                            <a:schemeClr val="tx1"/>
                          </a:solidFill>
                          <a:latin typeface="Arial" panose="020B0604020202020204" pitchFamily="34" charset="0"/>
                          <a:cs typeface="Arial" panose="020B0604020202020204" pitchFamily="34" charset="0"/>
                        </a:rPr>
                        <a:t>mentale</a:t>
                      </a:r>
                      <a:endParaRPr lang="en-CA" sz="2000" dirty="0">
                        <a:solidFill>
                          <a:schemeClr val="tx1"/>
                        </a:solidFill>
                        <a:latin typeface="Arial" panose="020B0604020202020204" pitchFamily="34" charset="0"/>
                        <a:cs typeface="Arial" panose="020B0604020202020204" pitchFamily="34" charset="0"/>
                      </a:endParaRPr>
                    </a:p>
                  </a:txBody>
                  <a:tcPr marT="45711" marB="4571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399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a:xfrm>
            <a:off x="722123" y="357188"/>
            <a:ext cx="10880725" cy="828675"/>
          </a:xfrm>
        </p:spPr>
        <p:txBody>
          <a:bodyPr>
            <a:noAutofit/>
          </a:bodyPr>
          <a:lstStyle/>
          <a:p>
            <a:pPr algn="ctr" eaLnBrk="1" hangingPunct="1"/>
            <a:r>
              <a:rPr lang="en-CA" altLang="en-US" sz="4000" b="1" dirty="0">
                <a:latin typeface="Helvetica" panose="020B0604020202020204" pitchFamily="34" charset="0"/>
                <a:cs typeface="Helvetica" panose="020B0604020202020204" pitchFamily="34" charset="0"/>
              </a:rPr>
              <a:t>Mesures d’adaptation pendant le processus de sélection</a:t>
            </a:r>
          </a:p>
        </p:txBody>
      </p:sp>
      <p:sp>
        <p:nvSpPr>
          <p:cNvPr id="23555" name="Slide Number Placeholder 3"/>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EBDC6067-19C4-43AC-9286-2EEB7ED4F5AF}" type="slidenum">
              <a:rPr lang="en-CA" altLang="en-US" sz="1100" smtClean="0"/>
              <a:pPr>
                <a:lnSpc>
                  <a:spcPct val="100000"/>
                </a:lnSpc>
                <a:spcBef>
                  <a:spcPct val="0"/>
                </a:spcBef>
                <a:buClrTx/>
                <a:buFontTx/>
                <a:buNone/>
              </a:pPr>
              <a:t>18</a:t>
            </a:fld>
            <a:endParaRPr lang="en-CA" altLang="en-US" sz="1100"/>
          </a:p>
        </p:txBody>
      </p:sp>
      <p:grpSp>
        <p:nvGrpSpPr>
          <p:cNvPr id="23557" name="Group 28" descr="Boîte encadrant le texte" title="Boîte "/>
          <p:cNvGrpSpPr>
            <a:grpSpLocks/>
          </p:cNvGrpSpPr>
          <p:nvPr/>
        </p:nvGrpSpPr>
        <p:grpSpPr bwMode="auto">
          <a:xfrm>
            <a:off x="2671582" y="1416859"/>
            <a:ext cx="9947275" cy="1271587"/>
            <a:chOff x="92170" y="1039880"/>
            <a:chExt cx="8429980" cy="1198328"/>
          </a:xfrm>
        </p:grpSpPr>
        <p:sp>
          <p:nvSpPr>
            <p:cNvPr id="7" name="Rounded Rectangle 2" descr="Encadre le texte" title="Cadre"/>
            <p:cNvSpPr/>
            <p:nvPr>
              <p:custDataLst>
                <p:tags r:id="rId6"/>
              </p:custDataLst>
            </p:nvPr>
          </p:nvSpPr>
          <p:spPr>
            <a:xfrm>
              <a:off x="1411961" y="1077281"/>
              <a:ext cx="4219026" cy="109659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US" sz="2800" b="1" dirty="0" err="1">
                  <a:solidFill>
                    <a:schemeClr val="tx1"/>
                  </a:solidFill>
                  <a:latin typeface="Arial" panose="020B0604020202020204" pitchFamily="34" charset="0"/>
                  <a:cs typeface="Arial" panose="020B0604020202020204" pitchFamily="34" charset="0"/>
                </a:rPr>
                <a:t>Paramètres</a:t>
              </a:r>
              <a:endParaRPr lang="en-US" sz="2800" b="1" dirty="0">
                <a:solidFill>
                  <a:schemeClr val="tx1"/>
                </a:solidFill>
                <a:latin typeface="Arial" panose="020B0604020202020204" pitchFamily="34" charset="0"/>
                <a:cs typeface="Arial" panose="020B0604020202020204" pitchFamily="34" charset="0"/>
              </a:endParaRPr>
            </a:p>
          </p:txBody>
        </p:sp>
        <p:pic>
          <p:nvPicPr>
            <p:cNvPr id="8" name="Picture 2" descr="Image illustrant des paramètres" title="Image"/>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5357" t="-1290" r="28687"/>
            <a:stretch/>
          </p:blipFill>
          <p:spPr bwMode="auto">
            <a:xfrm>
              <a:off x="92170" y="1039880"/>
              <a:ext cx="1169128" cy="1198328"/>
            </a:xfrm>
            <a:prstGeom prst="rect">
              <a:avLst/>
            </a:prstGeom>
            <a:noFill/>
            <a:extLst>
              <a:ext uri="{909E8E84-426E-40DD-AFC4-6F175D3DCCD1}">
                <a14:hiddenFill xmlns:a14="http://schemas.microsoft.com/office/drawing/2010/main">
                  <a:solidFill>
                    <a:srgbClr val="FFFFFF"/>
                  </a:solidFill>
                </a14:hiddenFill>
              </a:ext>
            </a:extLst>
          </p:spPr>
        </p:pic>
        <p:sp>
          <p:nvSpPr>
            <p:cNvPr id="23567" name="Rectangle 8"/>
            <p:cNvSpPr>
              <a:spLocks noChangeArrowheads="1"/>
            </p:cNvSpPr>
            <p:nvPr/>
          </p:nvSpPr>
          <p:spPr bwMode="auto">
            <a:xfrm>
              <a:off x="2087724" y="1124744"/>
              <a:ext cx="6434426" cy="35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en-US" sz="1800">
                <a:solidFill>
                  <a:schemeClr val="tx1"/>
                </a:solidFill>
                <a:latin typeface="Arial" panose="020B0604020202020204" pitchFamily="34" charset="0"/>
                <a:cs typeface="Arial" panose="020B0604020202020204" pitchFamily="34" charset="0"/>
              </a:endParaRPr>
            </a:p>
          </p:txBody>
        </p:sp>
      </p:grpSp>
      <p:sp>
        <p:nvSpPr>
          <p:cNvPr id="10" name="Rounded Rectangle 3" descr="Encadre le texte" title="Cadre"/>
          <p:cNvSpPr/>
          <p:nvPr>
            <p:custDataLst>
              <p:tags r:id="rId3"/>
            </p:custDataLst>
          </p:nvPr>
        </p:nvSpPr>
        <p:spPr>
          <a:xfrm>
            <a:off x="4200345" y="2783696"/>
            <a:ext cx="5053012" cy="1098550"/>
          </a:xfrm>
          <a:prstGeom prst="roundRect">
            <a:avLst/>
          </a:prstGeom>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2800" b="1" dirty="0">
                <a:solidFill>
                  <a:schemeClr val="tx1"/>
                </a:solidFill>
                <a:latin typeface="Arial" panose="020B0604020202020204" pitchFamily="34" charset="0"/>
                <a:cs typeface="Arial" panose="020B0604020202020204" pitchFamily="34" charset="0"/>
              </a:rPr>
              <a:t>Format de </a:t>
            </a:r>
            <a:r>
              <a:rPr lang="en-US" sz="2800" b="1" dirty="0" err="1">
                <a:solidFill>
                  <a:schemeClr val="tx1"/>
                </a:solidFill>
                <a:latin typeface="Arial" panose="020B0604020202020204" pitchFamily="34" charset="0"/>
                <a:cs typeface="Arial" panose="020B0604020202020204" pitchFamily="34" charset="0"/>
              </a:rPr>
              <a:t>réponse</a:t>
            </a:r>
            <a:r>
              <a:rPr lang="en-US" sz="2800" b="1" dirty="0">
                <a:solidFill>
                  <a:schemeClr val="tx1"/>
                </a:solidFill>
                <a:latin typeface="Arial" panose="020B0604020202020204" pitchFamily="34" charset="0"/>
                <a:cs typeface="Arial" panose="020B0604020202020204" pitchFamily="34" charset="0"/>
              </a:rPr>
              <a:t> </a:t>
            </a:r>
          </a:p>
        </p:txBody>
      </p:sp>
      <p:grpSp>
        <p:nvGrpSpPr>
          <p:cNvPr id="23559" name="Group 30"/>
          <p:cNvGrpSpPr>
            <a:grpSpLocks/>
          </p:cNvGrpSpPr>
          <p:nvPr/>
        </p:nvGrpSpPr>
        <p:grpSpPr bwMode="auto">
          <a:xfrm>
            <a:off x="2709682" y="3994959"/>
            <a:ext cx="6543675" cy="1042987"/>
            <a:chOff x="222698" y="3481681"/>
            <a:chExt cx="5505172" cy="1397600"/>
          </a:xfrm>
        </p:grpSpPr>
        <p:sp>
          <p:nvSpPr>
            <p:cNvPr id="12" name="Rounded Rectangle 4" descr="Encadre le texte" title="Cadre"/>
            <p:cNvSpPr/>
            <p:nvPr>
              <p:custDataLst>
                <p:tags r:id="rId5"/>
              </p:custDataLst>
            </p:nvPr>
          </p:nvSpPr>
          <p:spPr>
            <a:xfrm>
              <a:off x="1476788" y="3481681"/>
              <a:ext cx="4251082" cy="1397600"/>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a:defRPr/>
              </a:pPr>
              <a:r>
                <a:rPr lang="en-US" sz="2800" b="1" dirty="0" err="1">
                  <a:solidFill>
                    <a:schemeClr val="tx1"/>
                  </a:solidFill>
                  <a:latin typeface="Arial" panose="020B0604020202020204" pitchFamily="34" charset="0"/>
                  <a:cs typeface="Arial" panose="020B0604020202020204" pitchFamily="34" charset="0"/>
                </a:rPr>
                <a:t>Planification</a:t>
              </a:r>
              <a:r>
                <a:rPr lang="en-US" sz="2800" b="1" dirty="0">
                  <a:solidFill>
                    <a:schemeClr val="tx1"/>
                  </a:solidFill>
                  <a:latin typeface="Arial" panose="020B0604020202020204" pitchFamily="34" charset="0"/>
                  <a:cs typeface="Arial" panose="020B0604020202020204" pitchFamily="34" charset="0"/>
                </a:rPr>
                <a:t> et </a:t>
              </a:r>
              <a:r>
                <a:rPr lang="en-US" sz="2800" b="1" dirty="0" err="1">
                  <a:solidFill>
                    <a:schemeClr val="tx1"/>
                  </a:solidFill>
                  <a:latin typeface="Arial" panose="020B0604020202020204" pitchFamily="34" charset="0"/>
                  <a:cs typeface="Arial" panose="020B0604020202020204" pitchFamily="34" charset="0"/>
                </a:rPr>
                <a:t>calendrier</a:t>
              </a:r>
              <a:endParaRPr lang="en-US" sz="2800" b="1" dirty="0">
                <a:solidFill>
                  <a:schemeClr val="tx1"/>
                </a:solidFill>
                <a:latin typeface="Arial" panose="020B0604020202020204" pitchFamily="34" charset="0"/>
                <a:cs typeface="Arial" panose="020B0604020202020204" pitchFamily="34" charset="0"/>
              </a:endParaRPr>
            </a:p>
          </p:txBody>
        </p:sp>
        <p:pic>
          <p:nvPicPr>
            <p:cNvPr id="13" name="Picture 16" descr="Image d'un calendrier et d'une horloge" title="Image"/>
            <p:cNvPicPr>
              <a:picLocks noChangeAspect="1"/>
            </p:cNvPicPr>
            <p:nvPr/>
          </p:nvPicPr>
          <p:blipFill>
            <a:blip r:embed="rId10">
              <a:duotone>
                <a:schemeClr val="accent3">
                  <a:shade val="45000"/>
                  <a:satMod val="135000"/>
                </a:schemeClr>
                <a:prstClr val="white"/>
              </a:duotone>
            </a:blip>
            <a:stretch>
              <a:fillRect/>
            </a:stretch>
          </p:blipFill>
          <p:spPr>
            <a:xfrm>
              <a:off x="222698" y="3600768"/>
              <a:ext cx="1025530" cy="1025531"/>
            </a:xfrm>
            <a:prstGeom prst="rect">
              <a:avLst/>
            </a:prstGeom>
          </p:spPr>
        </p:pic>
      </p:grpSp>
      <p:pic>
        <p:nvPicPr>
          <p:cNvPr id="23560" name="Picture 1" descr="Image illustrant le langage des signes" title="Imag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93474" y="5149071"/>
            <a:ext cx="122396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5" descr="Encadre le texte" title="Cadre"/>
          <p:cNvSpPr/>
          <p:nvPr>
            <p:custDataLst>
              <p:tags r:id="rId4"/>
            </p:custDataLst>
          </p:nvPr>
        </p:nvSpPr>
        <p:spPr>
          <a:xfrm>
            <a:off x="4203520" y="5260196"/>
            <a:ext cx="4979987" cy="985838"/>
          </a:xfrm>
          <a:prstGeom prst="round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anchor="ctr"/>
          <a:lstStyle/>
          <a:p>
            <a:pPr>
              <a:defRPr/>
            </a:pPr>
            <a:r>
              <a:rPr lang="en-US" sz="2800" b="1" dirty="0">
                <a:solidFill>
                  <a:schemeClr val="tx1"/>
                </a:solidFill>
                <a:latin typeface="Arial" panose="020B0604020202020204" pitchFamily="34" charset="0"/>
                <a:cs typeface="Arial" panose="020B0604020202020204" pitchFamily="34" charset="0"/>
              </a:rPr>
              <a:t>Support de la </a:t>
            </a:r>
            <a:r>
              <a:rPr lang="en-US" sz="2800" b="1" dirty="0" err="1">
                <a:solidFill>
                  <a:schemeClr val="tx1"/>
                </a:solidFill>
                <a:latin typeface="Arial" panose="020B0604020202020204" pitchFamily="34" charset="0"/>
                <a:cs typeface="Arial" panose="020B0604020202020204" pitchFamily="34" charset="0"/>
              </a:rPr>
              <a:t>présentation</a:t>
            </a:r>
            <a:r>
              <a:rPr lang="en-US" sz="2800" b="1" dirty="0">
                <a:solidFill>
                  <a:schemeClr val="tx1"/>
                </a:solidFill>
                <a:latin typeface="Arial" panose="020B0604020202020204" pitchFamily="34" charset="0"/>
                <a:cs typeface="Arial" panose="020B0604020202020204" pitchFamily="34" charset="0"/>
              </a:rPr>
              <a:t> </a:t>
            </a:r>
          </a:p>
        </p:txBody>
      </p:sp>
      <p:pic>
        <p:nvPicPr>
          <p:cNvPr id="16" name="Picture 4"/>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2825" y="2784306"/>
            <a:ext cx="1093996" cy="8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3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custDataLst>
              <p:tags r:id="rId1"/>
            </p:custDataLst>
          </p:nvPr>
        </p:nvCxnSpPr>
        <p:spPr>
          <a:xfrm>
            <a:off x="3059723" y="5000417"/>
            <a:ext cx="0" cy="15335"/>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09173" y="601289"/>
            <a:ext cx="10515599" cy="828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a:lstStyle>
          <a:p>
            <a:r>
              <a:rPr lang="en-CA" altLang="en-US" sz="4500" b="1" dirty="0" err="1">
                <a:latin typeface="Arial" panose="020B0604020202020204" pitchFamily="34" charset="0"/>
                <a:cs typeface="Arial" panose="020B0604020202020204" pitchFamily="34" charset="0"/>
              </a:rPr>
              <a:t>L’autodéclaration</a:t>
            </a:r>
            <a:r>
              <a:rPr lang="en-CA" altLang="en-US" sz="4500" b="1" dirty="0">
                <a:latin typeface="Arial" panose="020B0604020202020204" pitchFamily="34" charset="0"/>
                <a:cs typeface="Arial" panose="020B0604020202020204" pitchFamily="34" charset="0"/>
              </a:rPr>
              <a:t>, de quoi </a:t>
            </a:r>
            <a:r>
              <a:rPr lang="en-CA" altLang="en-US" sz="4500" b="1" dirty="0" err="1">
                <a:latin typeface="Arial" panose="020B0604020202020204" pitchFamily="34" charset="0"/>
                <a:cs typeface="Arial" panose="020B0604020202020204" pitchFamily="34" charset="0"/>
              </a:rPr>
              <a:t>s’agit-il</a:t>
            </a:r>
            <a:r>
              <a:rPr lang="en-CA" altLang="en-US" sz="4500" b="1" dirty="0">
                <a:latin typeface="Arial" panose="020B0604020202020204" pitchFamily="34" charset="0"/>
                <a:cs typeface="Arial" panose="020B0604020202020204" pitchFamily="34" charset="0"/>
              </a:rPr>
              <a:t>? </a:t>
            </a:r>
            <a:endParaRPr lang="en-CA" sz="4500" dirty="0">
              <a:latin typeface="Arial" panose="020B0604020202020204" pitchFamily="34" charset="0"/>
              <a:cs typeface="Arial" panose="020B0604020202020204" pitchFamily="34" charset="0"/>
            </a:endParaRPr>
          </a:p>
        </p:txBody>
      </p:sp>
      <p:sp>
        <p:nvSpPr>
          <p:cNvPr id="7" name="TextBox 7"/>
          <p:cNvSpPr txBox="1"/>
          <p:nvPr>
            <p:custDataLst>
              <p:tags r:id="rId2"/>
            </p:custDataLst>
          </p:nvPr>
        </p:nvSpPr>
        <p:spPr>
          <a:xfrm>
            <a:off x="641268" y="1722338"/>
            <a:ext cx="11294796" cy="4770537"/>
          </a:xfrm>
          <a:prstGeom prst="rect">
            <a:avLst/>
          </a:prstGeom>
          <a:noFill/>
          <a:ln w="38100">
            <a:noFill/>
          </a:ln>
        </p:spPr>
        <p:txBody>
          <a:bodyPr wrap="square">
            <a:spAutoFit/>
          </a:bodyPr>
          <a:lstStyle/>
          <a:p>
            <a:pPr>
              <a:defRPr/>
            </a:pPr>
            <a:r>
              <a:rPr lang="fr-FR" sz="2800" dirty="0"/>
              <a:t>Lorsque vous postulez un </a:t>
            </a:r>
            <a:r>
              <a:rPr lang="fr-FR" sz="2800" u="sng" dirty="0">
                <a:hlinkClick r:id="rId5"/>
              </a:rPr>
              <a:t>emploi au gouvernement du Canada</a:t>
            </a:r>
            <a:r>
              <a:rPr lang="fr-FR" sz="2800" dirty="0"/>
              <a:t>, on vous demandera de remplir un formulaire d’</a:t>
            </a:r>
            <a:r>
              <a:rPr lang="fr-FR" sz="2800" dirty="0" err="1"/>
              <a:t>autodéclaration</a:t>
            </a:r>
            <a:r>
              <a:rPr lang="fr-FR" sz="2800" dirty="0"/>
              <a:t> afin de vous identifier comme membre d’un groupe d’</a:t>
            </a:r>
            <a:r>
              <a:rPr lang="fr-FR" sz="2800" u="sng" dirty="0">
                <a:hlinkClick r:id="rId6"/>
              </a:rPr>
              <a:t>équité en matière d’emploi</a:t>
            </a:r>
            <a:r>
              <a:rPr lang="fr-FR" sz="2800" dirty="0"/>
              <a:t>. </a:t>
            </a:r>
          </a:p>
          <a:p>
            <a:pPr>
              <a:defRPr/>
            </a:pPr>
            <a:endParaRPr lang="fr-FR" sz="2800" dirty="0"/>
          </a:p>
          <a:p>
            <a:pPr marL="342900" indent="-342900">
              <a:buFont typeface="Arial" panose="020B0604020202020204" pitchFamily="34" charset="0"/>
              <a:buChar char="•"/>
              <a:defRPr/>
            </a:pPr>
            <a:r>
              <a:rPr lang="fr-FR" sz="2800" dirty="0"/>
              <a:t>L’</a:t>
            </a:r>
            <a:r>
              <a:rPr lang="fr-FR" sz="2800" dirty="0" err="1"/>
              <a:t>autodéclaration</a:t>
            </a:r>
            <a:r>
              <a:rPr lang="fr-FR" sz="2800" dirty="0"/>
              <a:t> est </a:t>
            </a:r>
            <a:r>
              <a:rPr lang="fr-FR" sz="2800" b="1" dirty="0"/>
              <a:t>volontaire </a:t>
            </a:r>
          </a:p>
          <a:p>
            <a:pPr marL="342900" indent="-342900">
              <a:buFont typeface="Arial" panose="020B0604020202020204" pitchFamily="34" charset="0"/>
              <a:buChar char="•"/>
              <a:defRPr/>
            </a:pPr>
            <a:r>
              <a:rPr lang="fr-FR" sz="2800" dirty="0"/>
              <a:t>L’</a:t>
            </a:r>
            <a:r>
              <a:rPr lang="fr-FR" sz="2800" dirty="0" err="1"/>
              <a:t>autodéclaration</a:t>
            </a:r>
            <a:r>
              <a:rPr lang="fr-FR" sz="2800" dirty="0"/>
              <a:t> est </a:t>
            </a:r>
            <a:r>
              <a:rPr lang="fr-FR" sz="2800" b="1" dirty="0"/>
              <a:t>fortement recommandée</a:t>
            </a:r>
          </a:p>
          <a:p>
            <a:pPr marL="342900" indent="-342900">
              <a:buFont typeface="Arial" panose="020B0604020202020204" pitchFamily="34" charset="0"/>
              <a:buChar char="•"/>
              <a:defRPr/>
            </a:pPr>
            <a:r>
              <a:rPr lang="fr-FR" sz="2800" dirty="0"/>
              <a:t>L’</a:t>
            </a:r>
            <a:r>
              <a:rPr lang="fr-FR" sz="2800" dirty="0" err="1"/>
              <a:t>autodéclaration</a:t>
            </a:r>
            <a:r>
              <a:rPr lang="fr-FR" sz="2800" dirty="0"/>
              <a:t> vous </a:t>
            </a:r>
            <a:r>
              <a:rPr lang="fr-FR" sz="2800" b="1" dirty="0"/>
              <a:t>donne la possibilité de montrer pleinement</a:t>
            </a:r>
            <a:r>
              <a:rPr lang="fr-FR" sz="2800" dirty="0"/>
              <a:t> vos compétences et aptitudes</a:t>
            </a:r>
          </a:p>
          <a:p>
            <a:pPr marL="342900" indent="-342900">
              <a:buFont typeface="Arial" panose="020B0604020202020204" pitchFamily="34" charset="0"/>
              <a:buChar char="•"/>
              <a:defRPr/>
            </a:pPr>
            <a:r>
              <a:rPr lang="fr-FR" sz="2800" dirty="0"/>
              <a:t>L’</a:t>
            </a:r>
            <a:r>
              <a:rPr lang="fr-FR" sz="2800" dirty="0" err="1"/>
              <a:t>autodéclaration</a:t>
            </a:r>
            <a:r>
              <a:rPr lang="fr-FR" sz="2800" dirty="0"/>
              <a:t> </a:t>
            </a:r>
            <a:r>
              <a:rPr lang="fr-FR" sz="2800" b="1" dirty="0"/>
              <a:t>aide à améliorer la représentation</a:t>
            </a:r>
            <a:r>
              <a:rPr lang="fr-FR" sz="2800" dirty="0"/>
              <a:t> au sein de la fonction publique fédérale. </a:t>
            </a:r>
            <a:endParaRPr lang="en-CA" sz="2800" dirty="0"/>
          </a:p>
          <a:p>
            <a:pPr marL="342900" indent="-342900">
              <a:buFont typeface="Arial" panose="020B0604020202020204" pitchFamily="34" charset="0"/>
              <a:buChar char="•"/>
              <a:defRPr/>
            </a:pPr>
            <a:endParaRPr lang="en-CA" sz="2400" dirty="0"/>
          </a:p>
        </p:txBody>
      </p:sp>
    </p:spTree>
    <p:extLst>
      <p:ext uri="{BB962C8B-B14F-4D97-AF65-F5344CB8AC3E}">
        <p14:creationId xmlns:p14="http://schemas.microsoft.com/office/powerpoint/2010/main" val="144233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39" y="627402"/>
            <a:ext cx="4044106" cy="1361761"/>
          </a:xfrm>
        </p:spPr>
        <p:txBody>
          <a:bodyPr>
            <a:normAutofit fontScale="90000"/>
          </a:bodyPr>
          <a:lstStyle/>
          <a:p>
            <a:r>
              <a:rPr lang="fr-FR" sz="3040" b="1" dirty="0">
                <a:latin typeface="Arial" panose="020B0604020202020204" pitchFamily="34" charset="0"/>
                <a:cs typeface="Arial" panose="020B0604020202020204" pitchFamily="34" charset="0"/>
              </a:rPr>
              <a:t>Pourquoi vous joindre à la fonction publique du Canada?</a:t>
            </a:r>
            <a:endParaRPr lang="en-CA" sz="3040" b="1" dirty="0">
              <a:latin typeface="Arial" panose="020B0604020202020204" pitchFamily="34" charset="0"/>
              <a:cs typeface="Arial" panose="020B0604020202020204" pitchFamily="34" charset="0"/>
            </a:endParaRPr>
          </a:p>
        </p:txBody>
      </p:sp>
      <p:pic>
        <p:nvPicPr>
          <p:cNvPr id="6" name="Content Placeholder 5" title="Phot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 r="34863" b="-725"/>
          <a:stretch/>
        </p:blipFill>
        <p:spPr>
          <a:xfrm>
            <a:off x="998875" y="478311"/>
            <a:ext cx="5527892" cy="5698717"/>
          </a:xfrm>
        </p:spPr>
      </p:pic>
      <p:sp>
        <p:nvSpPr>
          <p:cNvPr id="4" name="Slide Number Placeholder 3"/>
          <p:cNvSpPr>
            <a:spLocks noGrp="1"/>
          </p:cNvSpPr>
          <p:nvPr>
            <p:ph type="sldNum" sz="quarter" idx="12"/>
          </p:nvPr>
        </p:nvSpPr>
        <p:spPr/>
        <p:txBody>
          <a:bodyPr/>
          <a:lstStyle/>
          <a:p>
            <a:fld id="{D84A5B15-C6B4-4F19-8A81-2103BFA33481}" type="slidenum">
              <a:rPr lang="en-CA" smtClean="0"/>
              <a:t>2</a:t>
            </a:fld>
            <a:endParaRPr lang="en-CA" dirty="0"/>
          </a:p>
        </p:txBody>
      </p:sp>
      <p:sp>
        <p:nvSpPr>
          <p:cNvPr id="7" name="Rounded Rectangle 6"/>
          <p:cNvSpPr/>
          <p:nvPr/>
        </p:nvSpPr>
        <p:spPr>
          <a:xfrm>
            <a:off x="6800600" y="423648"/>
            <a:ext cx="4872844" cy="5808043"/>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520"/>
          </a:p>
        </p:txBody>
      </p:sp>
      <p:sp>
        <p:nvSpPr>
          <p:cNvPr id="10" name="Rectangle 9"/>
          <p:cNvSpPr/>
          <p:nvPr/>
        </p:nvSpPr>
        <p:spPr>
          <a:xfrm>
            <a:off x="7115940" y="1931722"/>
            <a:ext cx="4237859" cy="3745641"/>
          </a:xfrm>
          <a:prstGeom prst="rect">
            <a:avLst/>
          </a:prstGeom>
        </p:spPr>
        <p:txBody>
          <a:bodyPr wrap="square">
            <a:spAutoFit/>
          </a:bodyPr>
          <a:lstStyle/>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en-CA" dirty="0">
                <a:latin typeface="Arial" panose="020B0604020202020204" pitchFamily="34" charset="0"/>
                <a:cs typeface="Arial" panose="020B0604020202020204" pitchFamily="34" charset="0"/>
              </a:rPr>
              <a:t>Faire </a:t>
            </a:r>
            <a:r>
              <a:rPr lang="en-CA" dirty="0" err="1">
                <a:latin typeface="Arial" panose="020B0604020202020204" pitchFamily="34" charset="0"/>
                <a:cs typeface="Arial" panose="020B0604020202020204" pitchFamily="34" charset="0"/>
              </a:rPr>
              <a:t>une</a:t>
            </a:r>
            <a:r>
              <a:rPr lang="en-CA" dirty="0">
                <a:latin typeface="Arial" panose="020B0604020202020204" pitchFamily="34" charset="0"/>
                <a:cs typeface="Arial" panose="020B0604020202020204" pitchFamily="34" charset="0"/>
              </a:rPr>
              <a:t> différence </a:t>
            </a:r>
          </a:p>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fr-FR" dirty="0">
                <a:latin typeface="Arial" panose="020B0604020202020204" pitchFamily="34" charset="0"/>
                <a:cs typeface="Arial" panose="020B0604020202020204" pitchFamily="34" charset="0"/>
              </a:rPr>
              <a:t>Une carrière à la hauteur de vos passions</a:t>
            </a:r>
          </a:p>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fr-CA" dirty="0">
                <a:latin typeface="Arial" panose="020B0604020202020204" pitchFamily="34" charset="0"/>
                <a:cs typeface="Arial" panose="020B0604020202020204" pitchFamily="34" charset="0"/>
              </a:rPr>
              <a:t>Progression professionnelle</a:t>
            </a:r>
            <a:endParaRPr lang="fr-CA" dirty="0">
              <a:latin typeface="Arial" panose="020B0604020202020204" pitchFamily="34" charset="0"/>
              <a:ea typeface="Calibri" panose="020F0502020204030204" pitchFamily="34" charset="0"/>
              <a:cs typeface="Arial" panose="020B0604020202020204" pitchFamily="34" charset="0"/>
            </a:endParaRPr>
          </a:p>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Environnement respectueux et inclusif</a:t>
            </a:r>
          </a:p>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fr-FR" dirty="0">
                <a:latin typeface="Arial" panose="020B0604020202020204" pitchFamily="34" charset="0"/>
                <a:cs typeface="Arial" panose="020B0604020202020204" pitchFamily="34" charset="0"/>
              </a:rPr>
              <a:t>Bons salaires et avantages sociaux</a:t>
            </a:r>
          </a:p>
          <a:p>
            <a:pPr marL="241287" indent="-241287">
              <a:lnSpc>
                <a:spcPct val="107000"/>
              </a:lnSpc>
              <a:spcBef>
                <a:spcPts val="1013"/>
              </a:spcBef>
              <a:spcAft>
                <a:spcPts val="1013"/>
              </a:spcAft>
              <a:buClr>
                <a:srgbClr val="6162AC"/>
              </a:buClr>
              <a:buSzPts val="1400"/>
              <a:buFont typeface="Arial" panose="020B0604020202020204" pitchFamily="34" charset="0"/>
              <a:buChar char="•"/>
            </a:pPr>
            <a:r>
              <a:rPr lang="en-CA" dirty="0">
                <a:latin typeface="Arial" panose="020B0604020202020204" pitchFamily="34" charset="0"/>
                <a:cs typeface="Arial" panose="020B0604020202020204" pitchFamily="34" charset="0"/>
              </a:rPr>
              <a:t>Conciliation travail-vie personnelle</a:t>
            </a:r>
            <a:endParaRPr lang="en-C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890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642938" y="587375"/>
            <a:ext cx="10515600" cy="828675"/>
          </a:xfrm>
        </p:spPr>
        <p:txBody>
          <a:bodyPr>
            <a:normAutofit/>
          </a:bodyPr>
          <a:lstStyle/>
          <a:p>
            <a:pPr eaLnBrk="1" hangingPunct="1"/>
            <a:r>
              <a:rPr lang="en-CA" altLang="en-US" sz="4500" b="1" dirty="0">
                <a:latin typeface="Helvetica" panose="020B0604020202020204" pitchFamily="34" charset="0"/>
                <a:cs typeface="Helvetica" panose="020B0604020202020204" pitchFamily="34" charset="0"/>
              </a:rPr>
              <a:t>Qui </a:t>
            </a:r>
            <a:r>
              <a:rPr lang="en-CA" altLang="en-US" sz="4500" b="1" dirty="0" err="1">
                <a:latin typeface="Helvetica" panose="020B0604020202020204" pitchFamily="34" charset="0"/>
                <a:cs typeface="Helvetica" panose="020B0604020202020204" pitchFamily="34" charset="0"/>
              </a:rPr>
              <a:t>peut</a:t>
            </a:r>
            <a:r>
              <a:rPr lang="en-CA" altLang="en-US" sz="4500" b="1" dirty="0">
                <a:latin typeface="Helvetica" panose="020B0604020202020204" pitchFamily="34" charset="0"/>
                <a:cs typeface="Helvetica" panose="020B0604020202020204" pitchFamily="34" charset="0"/>
              </a:rPr>
              <a:t> </a:t>
            </a:r>
            <a:r>
              <a:rPr lang="en-CA" altLang="en-US" sz="4500" b="1" dirty="0" err="1">
                <a:latin typeface="Helvetica" panose="020B0604020202020204" pitchFamily="34" charset="0"/>
                <a:cs typeface="Helvetica" panose="020B0604020202020204" pitchFamily="34" charset="0"/>
              </a:rPr>
              <a:t>s’autodéclarer</a:t>
            </a:r>
            <a:r>
              <a:rPr lang="en-CA" altLang="en-US" sz="4500" b="1" dirty="0">
                <a:latin typeface="Helvetica" panose="020B0604020202020204" pitchFamily="34" charset="0"/>
                <a:cs typeface="Helvetica" panose="020B0604020202020204" pitchFamily="34" charset="0"/>
              </a:rPr>
              <a:t> ?</a:t>
            </a:r>
          </a:p>
        </p:txBody>
      </p:sp>
      <p:sp>
        <p:nvSpPr>
          <p:cNvPr id="14339" name="Slide Number Placeholder 3"/>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27A45541-ADB5-4040-B131-A475DC6BBDAE}" type="slidenum">
              <a:rPr lang="en-CA" altLang="en-US" sz="1100" smtClean="0"/>
              <a:pPr>
                <a:lnSpc>
                  <a:spcPct val="100000"/>
                </a:lnSpc>
                <a:spcBef>
                  <a:spcPct val="0"/>
                </a:spcBef>
                <a:buClrTx/>
                <a:buFontTx/>
                <a:buNone/>
              </a:pPr>
              <a:t>20</a:t>
            </a:fld>
            <a:endParaRPr lang="en-CA" altLang="en-US" sz="1100"/>
          </a:p>
        </p:txBody>
      </p:sp>
      <p:sp>
        <p:nvSpPr>
          <p:cNvPr id="14341" name="TextBox 11"/>
          <p:cNvSpPr txBox="1">
            <a:spLocks noChangeArrowheads="1"/>
          </p:cNvSpPr>
          <p:nvPr/>
        </p:nvSpPr>
        <p:spPr bwMode="auto">
          <a:xfrm>
            <a:off x="5324475" y="80963"/>
            <a:ext cx="1435100"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en-US" sz="1800">
              <a:solidFill>
                <a:schemeClr val="tx1"/>
              </a:solidFill>
              <a:latin typeface="Calibri" panose="020F0502020204030204" pitchFamily="34" charset="0"/>
            </a:endParaRPr>
          </a:p>
        </p:txBody>
      </p:sp>
      <p:sp>
        <p:nvSpPr>
          <p:cNvPr id="13" name="TextBox 7"/>
          <p:cNvSpPr txBox="1"/>
          <p:nvPr>
            <p:custDataLst>
              <p:tags r:id="rId3"/>
            </p:custDataLst>
          </p:nvPr>
        </p:nvSpPr>
        <p:spPr>
          <a:xfrm>
            <a:off x="838200" y="2920627"/>
            <a:ext cx="10756392" cy="2893100"/>
          </a:xfrm>
          <a:prstGeom prst="rect">
            <a:avLst/>
          </a:prstGeom>
          <a:noFill/>
          <a:ln w="38100">
            <a:noFill/>
          </a:ln>
        </p:spPr>
        <p:txBody>
          <a:bodyPr wrap="square">
            <a:spAutoFit/>
          </a:bodyPr>
          <a:lstStyle/>
          <a:p>
            <a:r>
              <a:rPr lang="fr-FR" sz="2500" dirty="0">
                <a:latin typeface="Arial" panose="020B0604020202020204" pitchFamily="34" charset="0"/>
                <a:cs typeface="Arial" panose="020B0604020202020204" pitchFamily="34" charset="0"/>
              </a:rPr>
              <a:t>Selon la </a:t>
            </a:r>
            <a:r>
              <a:rPr lang="fr-FR" sz="2500" i="1" dirty="0">
                <a:latin typeface="Arial" panose="020B0604020202020204" pitchFamily="34" charset="0"/>
                <a:cs typeface="Arial" panose="020B0604020202020204" pitchFamily="34" charset="0"/>
                <a:hlinkClick r:id="rId7"/>
              </a:rPr>
              <a:t>Loi sur l'équité en matière d'emploi</a:t>
            </a:r>
            <a:r>
              <a:rPr lang="fr-FR" sz="2500" dirty="0">
                <a:latin typeface="Arial" panose="020B0604020202020204" pitchFamily="34" charset="0"/>
                <a:cs typeface="Arial" panose="020B0604020202020204" pitchFamily="34" charset="0"/>
              </a:rPr>
              <a:t>, les quatre groupes désignés sont les suivants :</a:t>
            </a:r>
          </a:p>
          <a:p>
            <a:endParaRPr lang="fr-FR" sz="1600" b="1" dirty="0">
              <a:latin typeface="Arial" panose="020B0604020202020204" pitchFamily="34" charset="0"/>
              <a:cs typeface="Arial" panose="020B0604020202020204" pitchFamily="34" charset="0"/>
            </a:endParaRPr>
          </a:p>
          <a:p>
            <a:pPr marL="380990" indent="-380990" eaLnBrk="1" fontAlgn="auto" hangingPunct="1">
              <a:spcBef>
                <a:spcPts val="0"/>
              </a:spcBef>
              <a:spcAft>
                <a:spcPts val="0"/>
              </a:spcAft>
              <a:buFont typeface="Arial" panose="020B0604020202020204" pitchFamily="34" charset="0"/>
              <a:buChar char="•"/>
              <a:defRPr/>
            </a:pPr>
            <a:r>
              <a:rPr lang="en-US" sz="2500" dirty="0">
                <a:latin typeface="Arial" panose="020B0604020202020204" pitchFamily="34" charset="0"/>
                <a:cs typeface="Arial" panose="020B0604020202020204" pitchFamily="34" charset="0"/>
              </a:rPr>
              <a:t>Les femmes</a:t>
            </a:r>
          </a:p>
          <a:p>
            <a:pPr marL="380990" indent="-380990" eaLnBrk="1" fontAlgn="auto" hangingPunct="1">
              <a:spcBef>
                <a:spcPts val="0"/>
              </a:spcBef>
              <a:spcAft>
                <a:spcPts val="0"/>
              </a:spcAft>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Peuples</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autochtones</a:t>
            </a:r>
            <a:endParaRPr lang="en-US" sz="25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Personnes</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en</a:t>
            </a:r>
            <a:r>
              <a:rPr lang="en-US" sz="2500" dirty="0">
                <a:latin typeface="Arial" panose="020B0604020202020204" pitchFamily="34" charset="0"/>
                <a:cs typeface="Arial" panose="020B0604020202020204" pitchFamily="34" charset="0"/>
              </a:rPr>
              <a:t> situation de handicap</a:t>
            </a:r>
          </a:p>
          <a:p>
            <a:pPr marL="380990" indent="-380990" eaLnBrk="1" fontAlgn="auto" hangingPunct="1">
              <a:spcBef>
                <a:spcPts val="0"/>
              </a:spcBef>
              <a:spcAft>
                <a:spcPts val="0"/>
              </a:spcAft>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Membres</a:t>
            </a:r>
            <a:r>
              <a:rPr lang="en-US" sz="2500" dirty="0">
                <a:latin typeface="Arial" panose="020B0604020202020204" pitchFamily="34" charset="0"/>
                <a:cs typeface="Arial" panose="020B0604020202020204" pitchFamily="34" charset="0"/>
              </a:rPr>
              <a:t> des </a:t>
            </a:r>
            <a:r>
              <a:rPr lang="en-US" sz="2500" dirty="0" err="1">
                <a:latin typeface="Arial" panose="020B0604020202020204" pitchFamily="34" charset="0"/>
                <a:cs typeface="Arial" panose="020B0604020202020204" pitchFamily="34" charset="0"/>
              </a:rPr>
              <a:t>minorités</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visibles</a:t>
            </a:r>
            <a:endParaRPr lang="en-US" sz="2500" dirty="0">
              <a:latin typeface="Arial" panose="020B0604020202020204" pitchFamily="34" charset="0"/>
              <a:cs typeface="Arial" panose="020B0604020202020204" pitchFamily="34" charset="0"/>
            </a:endParaRPr>
          </a:p>
          <a:p>
            <a:pPr algn="ctr">
              <a:defRPr/>
            </a:pPr>
            <a:endParaRPr lang="fr-FR" sz="1600" b="1" i="1" dirty="0">
              <a:latin typeface="Arial" panose="020B0604020202020204" pitchFamily="34" charset="0"/>
              <a:cs typeface="Arial" panose="020B0604020202020204" pitchFamily="34" charset="0"/>
            </a:endParaRPr>
          </a:p>
        </p:txBody>
      </p:sp>
      <p:pic>
        <p:nvPicPr>
          <p:cNvPr id="8" name="Picture 2" title="Photo"/>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913124" y="1391320"/>
            <a:ext cx="10440676" cy="139469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0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1"/>
            </p:custDataLst>
          </p:nvPr>
        </p:nvSpPr>
        <p:spPr>
          <a:xfrm>
            <a:off x="642938" y="587375"/>
            <a:ext cx="10515600" cy="828675"/>
          </a:xfrm>
        </p:spPr>
        <p:txBody>
          <a:bodyPr>
            <a:normAutofit/>
          </a:bodyPr>
          <a:lstStyle/>
          <a:p>
            <a:pPr eaLnBrk="1" hangingPunct="1"/>
            <a:r>
              <a:rPr lang="en-CA" altLang="en-US" sz="4500" b="1" dirty="0" err="1">
                <a:latin typeface="Arial" panose="020B0604020202020204" pitchFamily="34" charset="0"/>
                <a:cs typeface="Arial" panose="020B0604020202020204" pitchFamily="34" charset="0"/>
              </a:rPr>
              <a:t>Pourquoi</a:t>
            </a:r>
            <a:r>
              <a:rPr lang="en-CA" altLang="en-US" sz="4500" b="1" dirty="0">
                <a:latin typeface="Arial" panose="020B0604020202020204" pitchFamily="34" charset="0"/>
                <a:cs typeface="Arial" panose="020B0604020202020204" pitchFamily="34" charset="0"/>
              </a:rPr>
              <a:t> </a:t>
            </a:r>
            <a:r>
              <a:rPr lang="en-CA" altLang="en-US" sz="4500" b="1" dirty="0" err="1">
                <a:latin typeface="Arial" panose="020B0604020202020204" pitchFamily="34" charset="0"/>
                <a:cs typeface="Arial" panose="020B0604020202020204" pitchFamily="34" charset="0"/>
              </a:rPr>
              <a:t>s’autodéclarer</a:t>
            </a:r>
            <a:r>
              <a:rPr lang="en-CA" altLang="en-US" sz="4500" b="1" dirty="0">
                <a:latin typeface="Arial" panose="020B0604020202020204" pitchFamily="34" charset="0"/>
                <a:cs typeface="Arial" panose="020B0604020202020204" pitchFamily="34" charset="0"/>
              </a:rPr>
              <a:t> ?</a:t>
            </a:r>
          </a:p>
        </p:txBody>
      </p:sp>
      <p:sp>
        <p:nvSpPr>
          <p:cNvPr id="16387" name="Content Placeholder 4"/>
          <p:cNvSpPr>
            <a:spLocks noGrp="1"/>
          </p:cNvSpPr>
          <p:nvPr>
            <p:ph idx="1"/>
            <p:custDataLst>
              <p:tags r:id="rId2"/>
            </p:custDataLst>
          </p:nvPr>
        </p:nvSpPr>
        <p:spPr>
          <a:xfrm>
            <a:off x="748145" y="1651000"/>
            <a:ext cx="11004118" cy="3984168"/>
          </a:xfrm>
        </p:spPr>
        <p:txBody>
          <a:bodyPr wrap="square">
            <a:spAutoFit/>
          </a:bodyPr>
          <a:lstStyle/>
          <a:p>
            <a:pPr>
              <a:spcBef>
                <a:spcPct val="0"/>
              </a:spcBef>
            </a:pPr>
            <a:r>
              <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rPr>
              <a:t>Pour contribuer à la création d'une fonction publique </a:t>
            </a:r>
            <a:r>
              <a:rPr lang="fr-FR" altLang="fr-FR" sz="2500" b="1" dirty="0">
                <a:solidFill>
                  <a:schemeClr val="tx1"/>
                </a:solidFill>
                <a:latin typeface="Arial" panose="020B0604020202020204" pitchFamily="34" charset="0"/>
                <a:ea typeface="Calibri" panose="020F0502020204030204" pitchFamily="34" charset="0"/>
                <a:cs typeface="Arial" panose="020B0604020202020204" pitchFamily="34" charset="0"/>
              </a:rPr>
              <a:t>diversifiée et inclusive</a:t>
            </a:r>
            <a:r>
              <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rPr>
              <a:t> qui soit véritablement représentative de la population que nous servons</a:t>
            </a:r>
          </a:p>
          <a:p>
            <a:pPr marL="0" indent="0">
              <a:spcBef>
                <a:spcPct val="0"/>
              </a:spcBef>
              <a:buNone/>
            </a:pPr>
            <a:endPar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spcBef>
                <a:spcPct val="0"/>
              </a:spcBef>
            </a:pPr>
            <a:r>
              <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rPr>
              <a:t>Pour vous donner la possibilité d'</a:t>
            </a:r>
            <a:r>
              <a:rPr lang="fr-FR" altLang="fr-FR" sz="2500" b="1" dirty="0">
                <a:solidFill>
                  <a:schemeClr val="tx1"/>
                </a:solidFill>
                <a:latin typeface="Arial" panose="020B0604020202020204" pitchFamily="34" charset="0"/>
                <a:ea typeface="Calibri" panose="020F0502020204030204" pitchFamily="34" charset="0"/>
                <a:cs typeface="Arial" panose="020B0604020202020204" pitchFamily="34" charset="0"/>
              </a:rPr>
              <a:t>être pleinement vous-même </a:t>
            </a:r>
            <a:r>
              <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rPr>
              <a:t>dans votre environnement de travail </a:t>
            </a:r>
          </a:p>
          <a:p>
            <a:pPr marL="0" indent="0">
              <a:spcBef>
                <a:spcPct val="0"/>
              </a:spcBef>
              <a:buNone/>
            </a:pPr>
            <a:endPar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spcBef>
                <a:spcPct val="0"/>
              </a:spcBef>
            </a:pPr>
            <a:r>
              <a:rPr lang="fr-FR" altLang="fr-FR" sz="2500" dirty="0">
                <a:solidFill>
                  <a:schemeClr val="tx1"/>
                </a:solidFill>
                <a:latin typeface="Arial" panose="020B0604020202020204" pitchFamily="34" charset="0"/>
                <a:ea typeface="Calibri" panose="020F0502020204030204" pitchFamily="34" charset="0"/>
                <a:cs typeface="Arial" panose="020B0604020202020204" pitchFamily="34" charset="0"/>
              </a:rPr>
              <a:t>Pour avoir accès à des emplois ouverts spécifiquement aux membres d'un groupe d'équité en matière d'emploi</a:t>
            </a:r>
          </a:p>
          <a:p>
            <a:pPr>
              <a:spcBef>
                <a:spcPct val="0"/>
              </a:spcBef>
            </a:pPr>
            <a:endParaRPr lang="fr-FR" b="1" dirty="0">
              <a:solidFill>
                <a:schemeClr val="tx1"/>
              </a:solidFill>
              <a:latin typeface="Arial" panose="020B0604020202020204" pitchFamily="34" charset="0"/>
              <a:cs typeface="Arial" panose="020B0604020202020204" pitchFamily="34" charset="0"/>
            </a:endParaRPr>
          </a:p>
          <a:p>
            <a:pPr marL="0" indent="0">
              <a:spcBef>
                <a:spcPct val="0"/>
              </a:spcBef>
              <a:buNone/>
            </a:pPr>
            <a:r>
              <a:rPr lang="fr-CA" b="1" dirty="0" err="1">
                <a:latin typeface="Arial" panose="020B0604020202020204" pitchFamily="34" charset="0"/>
                <a:cs typeface="Arial" panose="020B0604020202020204" pitchFamily="34" charset="0"/>
              </a:rPr>
              <a:t>Autodéclarez</a:t>
            </a:r>
            <a:r>
              <a:rPr lang="fr-CA" b="1" dirty="0">
                <a:latin typeface="Arial" panose="020B0604020202020204" pitchFamily="34" charset="0"/>
                <a:cs typeface="Arial" panose="020B0604020202020204" pitchFamily="34" charset="0"/>
              </a:rPr>
              <a:t>-vous, parce que vous comptez pour nous!</a:t>
            </a:r>
            <a:endParaRPr lang="fr-FR" b="1" dirty="0">
              <a:solidFill>
                <a:schemeClr val="tx1"/>
              </a:solidFill>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1264B31B-1367-4D70-B6C4-F5E253A06ADC}" type="slidenum">
              <a:rPr lang="en-CA" altLang="en-US" sz="1100" smtClean="0"/>
              <a:pPr>
                <a:lnSpc>
                  <a:spcPct val="100000"/>
                </a:lnSpc>
                <a:spcBef>
                  <a:spcPct val="0"/>
                </a:spcBef>
                <a:buClrTx/>
                <a:buFontTx/>
                <a:buNone/>
              </a:pPr>
              <a:t>21</a:t>
            </a:fld>
            <a:endParaRPr lang="en-CA" altLang="en-US" sz="1100"/>
          </a:p>
        </p:txBody>
      </p:sp>
      <p:sp>
        <p:nvSpPr>
          <p:cNvPr id="16389" name="TextBox 11"/>
          <p:cNvSpPr txBox="1">
            <a:spLocks noChangeArrowheads="1"/>
          </p:cNvSpPr>
          <p:nvPr/>
        </p:nvSpPr>
        <p:spPr bwMode="auto">
          <a:xfrm>
            <a:off x="5324475" y="80963"/>
            <a:ext cx="1435100"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en-US" sz="1800">
              <a:solidFill>
                <a:schemeClr val="tx1"/>
              </a:solidFill>
              <a:latin typeface="Calibri" panose="020F0502020204030204" pitchFamily="34" charset="0"/>
            </a:endParaRPr>
          </a:p>
        </p:txBody>
      </p:sp>
    </p:spTree>
    <p:extLst>
      <p:ext uri="{BB962C8B-B14F-4D97-AF65-F5344CB8AC3E}">
        <p14:creationId xmlns:p14="http://schemas.microsoft.com/office/powerpoint/2010/main" val="351701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439721"/>
            <a:ext cx="10515599" cy="828660"/>
          </a:xfrm>
        </p:spPr>
        <p:txBody>
          <a:bodyPr>
            <a:normAutofit fontScale="90000"/>
          </a:bodyPr>
          <a:lstStyle/>
          <a:p>
            <a:pPr algn="ctr"/>
            <a:r>
              <a:rPr lang="en-CA" sz="5600" b="1" dirty="0" err="1">
                <a:solidFill>
                  <a:schemeClr val="accent1"/>
                </a:solidFill>
                <a:latin typeface="Arial" panose="020B0604020202020204" pitchFamily="34" charset="0"/>
                <a:cs typeface="Arial" panose="020B0604020202020204" pitchFamily="34" charset="0"/>
              </a:rPr>
              <a:t>Emplois</a:t>
            </a:r>
            <a:r>
              <a:rPr lang="en-CA" sz="5600" b="1" dirty="0">
                <a:solidFill>
                  <a:schemeClr val="accent1"/>
                </a:solidFill>
                <a:latin typeface="Arial" panose="020B0604020202020204" pitchFamily="34" charset="0"/>
                <a:cs typeface="Arial" panose="020B0604020202020204" pitchFamily="34" charset="0"/>
              </a:rPr>
              <a:t> GC</a:t>
            </a:r>
            <a:br>
              <a:rPr lang="en-CA" sz="5600" b="1" dirty="0">
                <a:solidFill>
                  <a:schemeClr val="accent1"/>
                </a:solidFill>
                <a:latin typeface="Arial" panose="020B0604020202020204" pitchFamily="34" charset="0"/>
                <a:cs typeface="Arial" panose="020B0604020202020204" pitchFamily="34" charset="0"/>
              </a:rPr>
            </a:br>
            <a:r>
              <a:rPr lang="en-US" b="1" dirty="0" err="1">
                <a:solidFill>
                  <a:schemeClr val="accent1"/>
                </a:solidFill>
                <a:latin typeface="Arial" panose="020B0604020202020204" pitchFamily="34" charset="0"/>
                <a:cs typeface="Arial" panose="020B0604020202020204" pitchFamily="34" charset="0"/>
              </a:rPr>
              <a:t>Accédez</a:t>
            </a:r>
            <a:r>
              <a:rPr lang="en-US" b="1" dirty="0">
                <a:solidFill>
                  <a:schemeClr val="accent1"/>
                </a:solidFill>
                <a:latin typeface="Arial" panose="020B0604020202020204" pitchFamily="34" charset="0"/>
                <a:cs typeface="Arial" panose="020B0604020202020204" pitchFamily="34" charset="0"/>
              </a:rPr>
              <a:t> à </a:t>
            </a:r>
            <a:r>
              <a:rPr lang="en-US" b="1" dirty="0" err="1">
                <a:solidFill>
                  <a:schemeClr val="accent1"/>
                </a:solidFill>
                <a:latin typeface="Arial" panose="020B0604020202020204" pitchFamily="34" charset="0"/>
                <a:cs typeface="Arial" panose="020B0604020202020204" pitchFamily="34" charset="0"/>
              </a:rPr>
              <a:t>votre</a:t>
            </a:r>
            <a:r>
              <a:rPr lang="en-US" b="1" dirty="0">
                <a:solidFill>
                  <a:schemeClr val="accent1"/>
                </a:solidFill>
                <a:latin typeface="Arial" panose="020B0604020202020204" pitchFamily="34" charset="0"/>
                <a:cs typeface="Arial" panose="020B0604020202020204" pitchFamily="34" charset="0"/>
              </a:rPr>
              <a:t> avenir</a:t>
            </a:r>
            <a:endParaRPr lang="en-C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A5B15-C6B4-4F19-8A81-2103BFA33481}" type="slidenum">
              <a:rPr kumimoji="0" lang="en-CA" sz="1100" b="0" i="0" u="none" strike="noStrike" kern="1200" cap="none" spc="0" normalizeH="0" baseline="0" noProof="0" smtClean="0">
                <a:ln>
                  <a:noFill/>
                </a:ln>
                <a:solidFill>
                  <a:srgbClr val="53565C"/>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100" b="0" i="0" u="none" strike="noStrike" kern="1200" cap="none" spc="0" normalizeH="0" baseline="0" noProof="0" dirty="0">
              <a:ln>
                <a:noFill/>
              </a:ln>
              <a:solidFill>
                <a:srgbClr val="53565C"/>
              </a:solidFill>
              <a:effectLst/>
              <a:uLnTx/>
              <a:uFillTx/>
              <a:latin typeface="Arial Narrow" panose="020B0606020202030204" pitchFamily="34" charset="0"/>
              <a:ea typeface="+mn-ea"/>
              <a:cs typeface="+mn-cs"/>
            </a:endParaRPr>
          </a:p>
        </p:txBody>
      </p:sp>
      <p:sp>
        <p:nvSpPr>
          <p:cNvPr id="21" name="Rounded Rectangle 20"/>
          <p:cNvSpPr/>
          <p:nvPr/>
        </p:nvSpPr>
        <p:spPr>
          <a:xfrm>
            <a:off x="2577168" y="4636090"/>
            <a:ext cx="7571064" cy="911231"/>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CA" sz="2000" dirty="0">
                <a:solidFill>
                  <a:schemeClr val="tx1"/>
                </a:solidFill>
                <a:latin typeface="Arial" panose="020B0604020202020204" pitchFamily="34" charset="0"/>
                <a:cs typeface="Arial" panose="020B0604020202020204" pitchFamily="34" charset="0"/>
              </a:rPr>
              <a:t>Suivez </a:t>
            </a:r>
            <a:r>
              <a:rPr lang="en-CA" sz="2000" dirty="0" err="1">
                <a:solidFill>
                  <a:schemeClr val="tx1"/>
                </a:solidFill>
                <a:latin typeface="Arial" panose="020B0604020202020204" pitchFamily="34" charset="0"/>
                <a:cs typeface="Arial" panose="020B0604020202020204" pitchFamily="34" charset="0"/>
              </a:rPr>
              <a:t>notre</a:t>
            </a:r>
            <a:r>
              <a:rPr lang="en-CA" sz="2000" dirty="0">
                <a:solidFill>
                  <a:schemeClr val="tx1"/>
                </a:solidFill>
                <a:latin typeface="Arial" panose="020B0604020202020204" pitchFamily="34" charset="0"/>
                <a:cs typeface="Arial" panose="020B0604020202020204" pitchFamily="34" charset="0"/>
              </a:rPr>
              <a:t> </a:t>
            </a:r>
            <a:r>
              <a:rPr lang="en-CA" sz="2000" dirty="0" err="1">
                <a:solidFill>
                  <a:schemeClr val="tx1"/>
                </a:solidFill>
                <a:latin typeface="Arial" panose="020B0604020202020204" pitchFamily="34" charset="0"/>
                <a:cs typeface="Arial" panose="020B0604020202020204" pitchFamily="34" charset="0"/>
              </a:rPr>
              <a:t>compte</a:t>
            </a:r>
            <a:r>
              <a:rPr lang="en-CA" sz="2000" dirty="0">
                <a:solidFill>
                  <a:schemeClr val="tx1"/>
                </a:solidFill>
                <a:latin typeface="Arial" panose="020B0604020202020204" pitchFamily="34" charset="0"/>
                <a:cs typeface="Arial" panose="020B0604020202020204" pitchFamily="34" charset="0"/>
              </a:rPr>
              <a:t> Instagram </a:t>
            </a:r>
            <a:r>
              <a:rPr lang="fr-CA" sz="2000" b="1" dirty="0">
                <a:solidFill>
                  <a:schemeClr val="tx1"/>
                </a:solidFill>
                <a:latin typeface="Arial" panose="020B0604020202020204" pitchFamily="34" charset="0"/>
                <a:cs typeface="Arial" panose="020B0604020202020204" pitchFamily="34" charset="0"/>
              </a:rPr>
              <a:t>@emplois_gc </a:t>
            </a:r>
            <a:r>
              <a:rPr lang="fr-CA" sz="2000" dirty="0">
                <a:solidFill>
                  <a:schemeClr val="tx1"/>
                </a:solidFill>
                <a:latin typeface="Arial" panose="020B0604020202020204" pitchFamily="34" charset="0"/>
                <a:cs typeface="Arial" panose="020B0604020202020204" pitchFamily="34" charset="0"/>
              </a:rPr>
              <a:t>pour en apprendre davantage sur les offres d’emploi disponibles et plus</a:t>
            </a:r>
            <a:endParaRPr lang="en-CA" sz="2000" dirty="0">
              <a:solidFill>
                <a:schemeClr val="tx2"/>
              </a:solidFill>
              <a:latin typeface="Arial" panose="020B0604020202020204" pitchFamily="34" charset="0"/>
              <a:cs typeface="Arial" panose="020B0604020202020204" pitchFamily="34" charset="0"/>
            </a:endParaRPr>
          </a:p>
        </p:txBody>
      </p:sp>
      <p:pic>
        <p:nvPicPr>
          <p:cNvPr id="23" name="Picture 22" descr="Twitter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959" y="3695700"/>
            <a:ext cx="709294" cy="684804"/>
          </a:xfrm>
          <a:prstGeom prst="rect">
            <a:avLst/>
          </a:prstGeom>
          <a:ln>
            <a:noFill/>
          </a:ln>
          <a:effectLst>
            <a:outerShdw blurRad="50800" dist="38100" dir="5400000" algn="t" rotWithShape="0">
              <a:prstClr val="black">
                <a:alpha val="40000"/>
              </a:prstClr>
            </a:outerShdw>
          </a:effectLst>
        </p:spPr>
      </p:pic>
      <p:pic>
        <p:nvPicPr>
          <p:cNvPr id="24" name="Picture 23" descr="Facebook Logo"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959" y="2709572"/>
            <a:ext cx="709294" cy="684804"/>
          </a:xfrm>
          <a:prstGeom prst="rect">
            <a:avLst/>
          </a:prstGeom>
          <a:ln>
            <a:noFill/>
          </a:ln>
          <a:effectLst>
            <a:outerShdw blurRad="50800" dist="38100" dir="5400000" algn="t" rotWithShape="0">
              <a:prstClr val="black">
                <a:alpha val="40000"/>
              </a:prstClr>
            </a:outerShdw>
          </a:effectLst>
        </p:spPr>
      </p:pic>
      <p:pic>
        <p:nvPicPr>
          <p:cNvPr id="25" name="Picture 24" descr="Instagram Logo"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892" y="4695057"/>
            <a:ext cx="815427" cy="759871"/>
          </a:xfrm>
          <a:prstGeom prst="rect">
            <a:avLst/>
          </a:prstGeom>
          <a:ln>
            <a:noFill/>
          </a:ln>
          <a:effectLst>
            <a:outerShdw blurRad="50800" dist="38100" dir="2700000" algn="tl" rotWithShape="0">
              <a:prstClr val="black">
                <a:alpha val="40000"/>
              </a:prstClr>
            </a:outerShdw>
          </a:effectLst>
        </p:spPr>
      </p:pic>
      <p:sp>
        <p:nvSpPr>
          <p:cNvPr id="26" name="Rounded Rectangle 25"/>
          <p:cNvSpPr/>
          <p:nvPr/>
        </p:nvSpPr>
        <p:spPr>
          <a:xfrm>
            <a:off x="2577168" y="2561634"/>
            <a:ext cx="7571064" cy="878922"/>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algn="ctr"/>
            <a:r>
              <a:rPr lang="fr-FR" sz="2000" dirty="0">
                <a:latin typeface="Arial" panose="020B0604020202020204" pitchFamily="34" charset="0"/>
                <a:cs typeface="Arial" panose="020B0604020202020204" pitchFamily="34" charset="0"/>
              </a:rPr>
              <a:t>Suivez notre page Facebook </a:t>
            </a:r>
            <a:r>
              <a:rPr lang="fr-FR" sz="2000" b="1" dirty="0">
                <a:latin typeface="Arial" panose="020B0604020202020204" pitchFamily="34" charset="0"/>
                <a:cs typeface="Arial" panose="020B0604020202020204" pitchFamily="34" charset="0"/>
              </a:rPr>
              <a:t>Emplois GC</a:t>
            </a:r>
            <a:r>
              <a:rPr lang="fr-FR" sz="2000" dirty="0">
                <a:latin typeface="Arial" panose="020B0604020202020204" pitchFamily="34" charset="0"/>
                <a:cs typeface="Arial" panose="020B0604020202020204" pitchFamily="34" charset="0"/>
              </a:rPr>
              <a:t> pour en apprendre davantage sur les offres d'emploi disponibles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7" name="Rounded Rectangle 26"/>
          <p:cNvSpPr/>
          <p:nvPr/>
        </p:nvSpPr>
        <p:spPr>
          <a:xfrm>
            <a:off x="2577168" y="3567832"/>
            <a:ext cx="7571064" cy="89668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r>
              <a:rPr lang="fr-FR" sz="2000" dirty="0">
                <a:latin typeface="Arial" panose="020B0604020202020204" pitchFamily="34" charset="0"/>
                <a:cs typeface="Arial" panose="020B0604020202020204" pitchFamily="34" charset="0"/>
              </a:rPr>
              <a:t>Suivez notre compte Twitter </a:t>
            </a:r>
            <a:r>
              <a:rPr lang="fr-FR" sz="2000" b="1" dirty="0">
                <a:latin typeface="Arial" panose="020B0604020202020204" pitchFamily="34" charset="0"/>
                <a:cs typeface="Arial" panose="020B0604020202020204" pitchFamily="34" charset="0"/>
              </a:rPr>
              <a:t>@emplois_gc </a:t>
            </a:r>
            <a:r>
              <a:rPr lang="fr-FR" sz="2000" dirty="0">
                <a:latin typeface="Arial" panose="020B0604020202020204" pitchFamily="34" charset="0"/>
                <a:cs typeface="Arial" panose="020B0604020202020204" pitchFamily="34" charset="0"/>
              </a:rPr>
              <a:t>pour en apprendre davantage sur les offres d'emploi disponibles</a:t>
            </a:r>
          </a:p>
        </p:txBody>
      </p:sp>
      <p:sp>
        <p:nvSpPr>
          <p:cNvPr id="6" name="Rectangle 5"/>
          <p:cNvSpPr/>
          <p:nvPr/>
        </p:nvSpPr>
        <p:spPr>
          <a:xfrm>
            <a:off x="3823855" y="5718894"/>
            <a:ext cx="4239738" cy="523220"/>
          </a:xfrm>
          <a:prstGeom prst="rect">
            <a:avLst/>
          </a:prstGeom>
        </p:spPr>
        <p:txBody>
          <a:bodyPr wrap="square">
            <a:spAutoFit/>
          </a:bodyPr>
          <a:lstStyle/>
          <a:p>
            <a:pPr algn="ctr"/>
            <a:r>
              <a:rPr lang="fr-CA" sz="2800" b="1" dirty="0">
                <a:solidFill>
                  <a:schemeClr val="accent1"/>
                </a:solidFill>
                <a:latin typeface="Arial" panose="020B0604020202020204" pitchFamily="34" charset="0"/>
                <a:cs typeface="Arial" panose="020B0604020202020204" pitchFamily="34" charset="0"/>
              </a:rPr>
              <a:t>Canada.ca/</a:t>
            </a:r>
            <a:r>
              <a:rPr lang="fr-CA" sz="2800" b="1" dirty="0" err="1">
                <a:solidFill>
                  <a:schemeClr val="accent1"/>
                </a:solidFill>
                <a:latin typeface="Arial" panose="020B0604020202020204" pitchFamily="34" charset="0"/>
                <a:cs typeface="Arial" panose="020B0604020202020204" pitchFamily="34" charset="0"/>
              </a:rPr>
              <a:t>EmploisGC</a:t>
            </a:r>
            <a:endParaRPr lang="en-CA" sz="2800" b="1"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1423834" y="1484737"/>
            <a:ext cx="981541" cy="963251"/>
          </a:xfrm>
          <a:prstGeom prst="rect">
            <a:avLst/>
          </a:prstGeom>
        </p:spPr>
      </p:pic>
      <p:sp>
        <p:nvSpPr>
          <p:cNvPr id="14" name="Rounded Rectangle 13"/>
          <p:cNvSpPr/>
          <p:nvPr/>
        </p:nvSpPr>
        <p:spPr>
          <a:xfrm>
            <a:off x="2577168" y="1532409"/>
            <a:ext cx="7571064" cy="878922"/>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Envoyez-nous un courriel: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cfp.rp-psr.psc@cfp-psc.gc.ca</a:t>
            </a:r>
            <a:endParaRPr kumimoji="0" lang="en-CA"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160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1394758" y="1609649"/>
            <a:ext cx="9632074" cy="1819351"/>
          </a:xfrm>
          <a:prstGeom prst="rect">
            <a:avLst/>
          </a:prstGeom>
          <a:solidFill>
            <a:schemeClr val="accent1"/>
          </a:solidFill>
          <a:ln>
            <a:noFill/>
          </a:ln>
          <a:effectLst/>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endParaRPr lang="en-CA" sz="1200" b="1" dirty="0">
              <a:latin typeface="Arial Narrow" panose="020B0606020202030204" pitchFamily="34" charset="0"/>
              <a:cs typeface="Calibri" panose="020F0502020204030204" pitchFamily="34" charset="0"/>
            </a:endParaRPr>
          </a:p>
          <a:p>
            <a:pPr algn="ctr" fontAlgn="auto">
              <a:spcAft>
                <a:spcPts val="0"/>
              </a:spcAft>
              <a:defRPr/>
            </a:pPr>
            <a:r>
              <a:rPr lang="en-CA" sz="3600" b="1" dirty="0">
                <a:latin typeface="Arial" panose="020B0604020202020204" pitchFamily="34" charset="0"/>
                <a:cs typeface="Arial" panose="020B0604020202020204" pitchFamily="34" charset="0"/>
              </a:rPr>
              <a:t>Recrutement postsecondaire (RP)</a:t>
            </a:r>
          </a:p>
          <a:p>
            <a:pPr algn="ctr" fontAlgn="auto">
              <a:spcAft>
                <a:spcPts val="0"/>
              </a:spcAft>
              <a:defRPr/>
            </a:pPr>
            <a:r>
              <a:rPr lang="en-CA" sz="3600" b="1" dirty="0" err="1">
                <a:latin typeface="Arial" panose="020B0604020202020204" pitchFamily="34" charset="0"/>
                <a:cs typeface="Arial" panose="020B0604020202020204" pitchFamily="34" charset="0"/>
              </a:rPr>
              <a:t>Carrières</a:t>
            </a:r>
            <a:r>
              <a:rPr lang="en-CA" sz="3600" b="1" dirty="0">
                <a:latin typeface="Arial" panose="020B0604020202020204" pitchFamily="34" charset="0"/>
                <a:cs typeface="Arial" panose="020B0604020202020204" pitchFamily="34" charset="0"/>
              </a:rPr>
              <a:t> </a:t>
            </a:r>
            <a:r>
              <a:rPr lang="en-CA" sz="3600" b="1" dirty="0" err="1">
                <a:latin typeface="Arial" panose="020B0604020202020204" pitchFamily="34" charset="0"/>
                <a:cs typeface="Arial" panose="020B0604020202020204" pitchFamily="34" charset="0"/>
              </a:rPr>
              <a:t>en</a:t>
            </a:r>
            <a:r>
              <a:rPr lang="en-CA" sz="3600" b="1" dirty="0">
                <a:latin typeface="Arial" panose="020B0604020202020204" pitchFamily="34" charset="0"/>
                <a:cs typeface="Arial" panose="020B0604020202020204" pitchFamily="34" charset="0"/>
              </a:rPr>
              <a:t> sciences des </a:t>
            </a:r>
            <a:r>
              <a:rPr lang="en-CA" sz="3600" b="1" dirty="0" err="1">
                <a:latin typeface="Arial" panose="020B0604020202020204" pitchFamily="34" charset="0"/>
                <a:cs typeface="Arial" panose="020B0604020202020204" pitchFamily="34" charset="0"/>
              </a:rPr>
              <a:t>données</a:t>
            </a:r>
            <a:r>
              <a:rPr lang="en-CA" sz="3600" b="1" dirty="0">
                <a:latin typeface="Arial" panose="020B0604020202020204" pitchFamily="34" charset="0"/>
                <a:cs typeface="Arial" panose="020B0604020202020204" pitchFamily="34" charset="0"/>
              </a:rPr>
              <a:t> </a:t>
            </a:r>
          </a:p>
        </p:txBody>
      </p:sp>
      <p:sp>
        <p:nvSpPr>
          <p:cNvPr id="6" name="Rounded Rectangle 5" descr="Une courte description de l'initiative est encadrée" title="Cadre"/>
          <p:cNvSpPr/>
          <p:nvPr>
            <p:custDataLst>
              <p:tags r:id="rId2"/>
            </p:custDataLst>
          </p:nvPr>
        </p:nvSpPr>
        <p:spPr>
          <a:xfrm>
            <a:off x="2375065" y="3517523"/>
            <a:ext cx="7671460" cy="2116271"/>
          </a:xfrm>
          <a:prstGeom prst="round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CA" dirty="0"/>
          </a:p>
        </p:txBody>
      </p:sp>
      <p:sp>
        <p:nvSpPr>
          <p:cNvPr id="62470" name="Rectangle 4"/>
          <p:cNvSpPr>
            <a:spLocks noChangeArrowheads="1"/>
          </p:cNvSpPr>
          <p:nvPr>
            <p:custDataLst>
              <p:tags r:id="rId3"/>
            </p:custDataLst>
          </p:nvPr>
        </p:nvSpPr>
        <p:spPr bwMode="auto">
          <a:xfrm>
            <a:off x="2648197" y="3617858"/>
            <a:ext cx="712519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gn="ctr" eaLnBrk="1" hangingPunct="1">
              <a:lnSpc>
                <a:spcPct val="100000"/>
              </a:lnSpc>
              <a:spcBef>
                <a:spcPct val="0"/>
              </a:spcBef>
              <a:buClrTx/>
              <a:buFontTx/>
              <a:buNone/>
            </a:pPr>
            <a:r>
              <a:rPr lang="fr-FR" altLang="en-US" sz="2500" b="1" dirty="0">
                <a:solidFill>
                  <a:schemeClr val="tx1"/>
                </a:solidFill>
                <a:latin typeface="Arial" panose="020B0604020202020204" pitchFamily="34" charset="0"/>
                <a:cs typeface="Arial" panose="020B0604020202020204" pitchFamily="34" charset="0"/>
              </a:rPr>
              <a:t>Lancez votre carrière ou faites-la progresser dans le domaine passionnant et avant-gardiste des sciences des données! Le gouvernement du Canada a besoin de scientifiques des données plus que jamais!</a:t>
            </a:r>
          </a:p>
        </p:txBody>
      </p:sp>
      <p:sp>
        <p:nvSpPr>
          <p:cNvPr id="62471" name="Slide Number Placeholder 1"/>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C70B151B-D4CF-4CCF-AB71-C12A5DCE3EF9}" type="slidenum">
              <a:rPr lang="en-CA" altLang="en-US" sz="1100" smtClean="0"/>
              <a:pPr>
                <a:lnSpc>
                  <a:spcPct val="100000"/>
                </a:lnSpc>
                <a:spcBef>
                  <a:spcPct val="0"/>
                </a:spcBef>
                <a:buClrTx/>
                <a:buFontTx/>
                <a:buNone/>
              </a:pPr>
              <a:t>3</a:t>
            </a:fld>
            <a:endParaRPr lang="en-CA" altLang="en-US" sz="1100"/>
          </a:p>
        </p:txBody>
      </p:sp>
      <p:sp>
        <p:nvSpPr>
          <p:cNvPr id="62472" name="TextBox 6"/>
          <p:cNvSpPr txBox="1">
            <a:spLocks noChangeArrowheads="1"/>
          </p:cNvSpPr>
          <p:nvPr/>
        </p:nvSpPr>
        <p:spPr bwMode="auto">
          <a:xfrm>
            <a:off x="5324475" y="80963"/>
            <a:ext cx="1435100"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en-US" sz="1800">
              <a:solidFill>
                <a:schemeClr val="tx1"/>
              </a:solidFill>
              <a:latin typeface="Calibri" panose="020F0502020204030204" pitchFamily="34" charset="0"/>
            </a:endParaRPr>
          </a:p>
        </p:txBody>
      </p:sp>
    </p:spTree>
    <p:extLst>
      <p:ext uri="{BB962C8B-B14F-4D97-AF65-F5344CB8AC3E}">
        <p14:creationId xmlns:p14="http://schemas.microsoft.com/office/powerpoint/2010/main" val="427108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6" y="600355"/>
            <a:ext cx="10515599" cy="828660"/>
          </a:xfrm>
        </p:spPr>
        <p:txBody>
          <a:bodyPr>
            <a:normAutofit/>
          </a:bodyPr>
          <a:lstStyle/>
          <a:p>
            <a:r>
              <a:rPr lang="en-CA" altLang="en-US" sz="4500" b="1" dirty="0">
                <a:latin typeface="Helvetica" panose="020B0604020202020204" pitchFamily="34" charset="0"/>
                <a:cs typeface="Helvetica" panose="020B0604020202020204" pitchFamily="34" charset="0"/>
              </a:rPr>
              <a:t>De quoi s’agit-il? </a:t>
            </a:r>
            <a:endParaRPr lang="en-CA" sz="45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009404" y="1563374"/>
            <a:ext cx="10942690" cy="4486923"/>
          </a:xfrm>
        </p:spPr>
        <p:txBody>
          <a:bodyPr>
            <a:normAutofit/>
          </a:bodyPr>
          <a:lstStyle/>
          <a:p>
            <a:r>
              <a:rPr lang="fr-FR" sz="2400" dirty="0">
                <a:solidFill>
                  <a:schemeClr val="tx1"/>
                </a:solidFill>
                <a:latin typeface="Arial" panose="020B0604020202020204" pitchFamily="34" charset="0"/>
                <a:cs typeface="Arial" panose="020B0604020202020204" pitchFamily="34" charset="0"/>
              </a:rPr>
              <a:t>Ce processus vise à recruter des candidats intéressés par des carrières en science des données dans la fonction publique fédérale. </a:t>
            </a:r>
          </a:p>
          <a:p>
            <a:r>
              <a:rPr lang="fr-FR" sz="2400" dirty="0">
                <a:solidFill>
                  <a:schemeClr val="tx1"/>
                </a:solidFill>
                <a:latin typeface="Arial" panose="020B0604020202020204" pitchFamily="34" charset="0"/>
                <a:cs typeface="Arial" panose="020B0604020202020204" pitchFamily="34" charset="0"/>
              </a:rPr>
              <a:t>Ces postes font partie intégrante de la capacité du gouvernement du Canada à offrir aux Canadiens des services et des programmes essentiels axés sur les données.</a:t>
            </a:r>
            <a:endParaRPr lang="en-CA" sz="2400" dirty="0">
              <a:solidFill>
                <a:schemeClr val="tx1"/>
              </a:solidFill>
              <a:latin typeface="Arial" panose="020B0604020202020204" pitchFamily="34" charset="0"/>
              <a:cs typeface="Arial" panose="020B0604020202020204" pitchFamily="34" charset="0"/>
            </a:endParaRPr>
          </a:p>
          <a:p>
            <a:endParaRPr lang="en-CA" sz="2400" dirty="0">
              <a:solidFill>
                <a:schemeClr val="tx1"/>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14174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4500" b="1" dirty="0" err="1">
                <a:latin typeface="Arial" panose="020B0604020202020204" pitchFamily="34" charset="0"/>
                <a:cs typeface="Arial" panose="020B0604020202020204" pitchFamily="34" charset="0"/>
              </a:rPr>
              <a:t>Critères</a:t>
            </a:r>
            <a:r>
              <a:rPr lang="en-CA" altLang="en-US" sz="4500" b="1" dirty="0">
                <a:latin typeface="Arial" panose="020B0604020202020204" pitchFamily="34" charset="0"/>
                <a:cs typeface="Arial" panose="020B0604020202020204" pitchFamily="34" charset="0"/>
              </a:rPr>
              <a:t> </a:t>
            </a:r>
            <a:r>
              <a:rPr lang="en-CA" altLang="en-US" sz="4500" b="1" dirty="0" err="1">
                <a:latin typeface="Arial" panose="020B0604020202020204" pitchFamily="34" charset="0"/>
                <a:cs typeface="Arial" panose="020B0604020202020204" pitchFamily="34" charset="0"/>
              </a:rPr>
              <a:t>d’admissibilité</a:t>
            </a:r>
            <a:endParaRPr lang="en-CA" sz="4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8784" y="1504381"/>
            <a:ext cx="10095016" cy="4486923"/>
          </a:xfrm>
        </p:spPr>
        <p:txBody>
          <a:bodyPr>
            <a:normAutofit fontScale="92500" lnSpcReduction="20000"/>
          </a:bodyPr>
          <a:lstStyle/>
          <a:p>
            <a:pPr>
              <a:lnSpc>
                <a:spcPct val="117000"/>
              </a:lnSpc>
            </a:pPr>
            <a:r>
              <a:rPr lang="fr-FR" sz="2400" dirty="0">
                <a:solidFill>
                  <a:schemeClr val="tx1"/>
                </a:solidFill>
                <a:latin typeface="Arial" panose="020B0604020202020204" pitchFamily="34" charset="0"/>
                <a:cs typeface="Arial" panose="020B0604020202020204" pitchFamily="34" charset="0"/>
              </a:rPr>
              <a:t>Un grade (minimum d’un baccalauréat) d’un établissement d’enseignement postsecondaire reconnu avec une spécialisation en économie, en sociologie ou en statistique.</a:t>
            </a:r>
            <a:endParaRPr lang="en-CA" sz="2400" dirty="0">
              <a:solidFill>
                <a:schemeClr val="tx1"/>
              </a:solidFill>
              <a:latin typeface="Arial" panose="020B0604020202020204" pitchFamily="34" charset="0"/>
              <a:cs typeface="Arial" panose="020B0604020202020204" pitchFamily="34" charset="0"/>
            </a:endParaRPr>
          </a:p>
          <a:p>
            <a:pPr>
              <a:lnSpc>
                <a:spcPct val="117000"/>
              </a:lnSpc>
            </a:pPr>
            <a:r>
              <a:rPr lang="fr-FR" sz="2400" dirty="0">
                <a:solidFill>
                  <a:schemeClr val="tx1"/>
                </a:solidFill>
                <a:latin typeface="Arial" panose="020B0604020202020204" pitchFamily="34" charset="0"/>
                <a:cs typeface="Arial" panose="020B0604020202020204" pitchFamily="34" charset="0"/>
              </a:rPr>
              <a:t>Expérience de travail avec des données structurées ou non structurées, par exemple dans l'extraction, la validation, le traitement, le nettoyage, la gestion, la catégorisation, la visualisation et l'analyse de données.</a:t>
            </a:r>
          </a:p>
          <a:p>
            <a:pPr>
              <a:lnSpc>
                <a:spcPct val="117000"/>
              </a:lnSpc>
            </a:pPr>
            <a:r>
              <a:rPr lang="fr-CA" sz="2400" dirty="0">
                <a:solidFill>
                  <a:schemeClr val="tx1"/>
                </a:solidFill>
                <a:latin typeface="Arial" panose="020B0604020202020204" pitchFamily="34" charset="0"/>
                <a:cs typeface="Arial" panose="020B0604020202020204" pitchFamily="34" charset="0"/>
              </a:rPr>
              <a:t>Expérience de l'utilisation de méthodes et de logiciels d'analyse quantitative de données statistiques, par exemple Python, R, JavaScript, Ruby, MATLAB, Stata, etc.</a:t>
            </a:r>
            <a:endParaRPr lang="fr-FR" sz="2400" dirty="0">
              <a:solidFill>
                <a:schemeClr val="tx1"/>
              </a:solidFill>
              <a:latin typeface="Arial" panose="020B0604020202020204" pitchFamily="34" charset="0"/>
              <a:cs typeface="Arial" panose="020B0604020202020204" pitchFamily="34" charset="0"/>
            </a:endParaRPr>
          </a:p>
          <a:p>
            <a:r>
              <a:rPr lang="fr-CA" sz="2400" dirty="0">
                <a:solidFill>
                  <a:schemeClr val="tx1"/>
                </a:solidFill>
                <a:latin typeface="Arial" panose="020B0604020202020204" pitchFamily="34" charset="0"/>
                <a:cs typeface="Arial" panose="020B0604020202020204" pitchFamily="34" charset="0"/>
              </a:rPr>
              <a:t>Expérience de la synthèse de résultats empiriques et de la présentation d’observations dans un rapport, un tableau de bord ou tout autre document technique.</a:t>
            </a:r>
            <a:endParaRPr lang="en-CA" altLang="en-US" sz="2400" dirty="0">
              <a:solidFill>
                <a:schemeClr val="tx2"/>
              </a:solidFill>
            </a:endParaRPr>
          </a:p>
          <a:p>
            <a:endParaRPr lang="en-CA" sz="2400" dirty="0">
              <a:solidFill>
                <a:schemeClr val="tx2"/>
              </a:solidFill>
            </a:endParaRPr>
          </a:p>
          <a:p>
            <a:endParaRPr lang="en-CA" dirty="0"/>
          </a:p>
        </p:txBody>
      </p:sp>
    </p:spTree>
    <p:extLst>
      <p:ext uri="{BB962C8B-B14F-4D97-AF65-F5344CB8AC3E}">
        <p14:creationId xmlns:p14="http://schemas.microsoft.com/office/powerpoint/2010/main" val="33547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custDataLst>
              <p:tags r:id="rId1"/>
            </p:custDataLst>
          </p:nvPr>
        </p:nvSpPr>
        <p:spPr>
          <a:xfrm>
            <a:off x="237539" y="493558"/>
            <a:ext cx="10958358" cy="828660"/>
          </a:xfrm>
        </p:spPr>
        <p:txBody>
          <a:bodyPr>
            <a:noAutofit/>
          </a:bodyPr>
          <a:lstStyle/>
          <a:p>
            <a:pPr algn="ctr"/>
            <a:r>
              <a:rPr lang="en-CA" altLang="en-US" sz="4200" b="1" dirty="0">
                <a:latin typeface="Helvetica" panose="020B0604020202020204" pitchFamily="34" charset="0"/>
                <a:cs typeface="Helvetica" panose="020B0604020202020204" pitchFamily="34" charset="0"/>
              </a:rPr>
              <a:t>Calendrier du recrutement postsecondaire</a:t>
            </a:r>
            <a:endParaRPr lang="fr-CA" altLang="fr-FR" sz="4200" b="1" dirty="0">
              <a:latin typeface="Helvetica" panose="020B0604020202020204" pitchFamily="34" charset="0"/>
              <a:cs typeface="Helvetica" panose="020B0604020202020204" pitchFamily="34" charset="0"/>
            </a:endParaRPr>
          </a:p>
        </p:txBody>
      </p:sp>
      <p:sp>
        <p:nvSpPr>
          <p:cNvPr id="65539" name="Espace réservé du numéro de diapositive 3"/>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8E67BC91-6313-4516-BF51-27AF35835F7D}" type="slidenum">
              <a:rPr lang="en-CA" altLang="fr-FR" sz="1100" smtClean="0"/>
              <a:pPr>
                <a:lnSpc>
                  <a:spcPct val="100000"/>
                </a:lnSpc>
                <a:spcBef>
                  <a:spcPct val="0"/>
                </a:spcBef>
                <a:buClrTx/>
                <a:buFontTx/>
                <a:buNone/>
              </a:pPr>
              <a:t>6</a:t>
            </a:fld>
            <a:endParaRPr lang="en-CA" altLang="fr-FR" sz="1100"/>
          </a:p>
        </p:txBody>
      </p:sp>
      <p:sp>
        <p:nvSpPr>
          <p:cNvPr id="5" name="Flèche droite 4" descr="Grande flèche qui illustre la chronologie de chaque étape/section" title="Bannière en forme de flèche"/>
          <p:cNvSpPr/>
          <p:nvPr>
            <p:custDataLst>
              <p:tags r:id="rId3"/>
            </p:custDataLst>
          </p:nvPr>
        </p:nvSpPr>
        <p:spPr>
          <a:xfrm>
            <a:off x="425449" y="1402737"/>
            <a:ext cx="11156950" cy="11572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fr-CA" sz="2000" b="1" dirty="0">
                <a:solidFill>
                  <a:schemeClr val="tx1"/>
                </a:solidFill>
                <a:latin typeface="Arial" panose="020B0604020202020204" pitchFamily="34" charset="0"/>
                <a:cs typeface="Arial" panose="020B0604020202020204" pitchFamily="34" charset="0"/>
              </a:rPr>
              <a:t>Automne</a:t>
            </a:r>
            <a:endParaRPr lang="en-CA" sz="2000" b="1" dirty="0">
              <a:solidFill>
                <a:schemeClr val="tx1"/>
              </a:solidFill>
              <a:latin typeface="Arial" panose="020B0604020202020204" pitchFamily="34" charset="0"/>
              <a:cs typeface="Arial" panose="020B0604020202020204" pitchFamily="34" charset="0"/>
            </a:endParaRPr>
          </a:p>
        </p:txBody>
      </p:sp>
      <p:grpSp>
        <p:nvGrpSpPr>
          <p:cNvPr id="65541" name="Groupe 5" descr="Première étape" title="Bloc"/>
          <p:cNvGrpSpPr>
            <a:grpSpLocks/>
          </p:cNvGrpSpPr>
          <p:nvPr>
            <p:custDataLst>
              <p:tags r:id="rId4"/>
            </p:custDataLst>
          </p:nvPr>
        </p:nvGrpSpPr>
        <p:grpSpPr bwMode="auto">
          <a:xfrm>
            <a:off x="317221" y="2720097"/>
            <a:ext cx="3410281" cy="3017069"/>
            <a:chOff x="-151585" y="1247290"/>
            <a:chExt cx="2689649" cy="2226708"/>
          </a:xfrm>
        </p:grpSpPr>
        <p:sp>
          <p:nvSpPr>
            <p:cNvPr id="7" name="Rectangle 6"/>
            <p:cNvSpPr/>
            <p:nvPr/>
          </p:nvSpPr>
          <p:spPr>
            <a:xfrm>
              <a:off x="-151585" y="1247290"/>
              <a:ext cx="2689649" cy="222613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le 7"/>
            <p:cNvSpPr/>
            <p:nvPr/>
          </p:nvSpPr>
          <p:spPr>
            <a:xfrm>
              <a:off x="-69399" y="1247290"/>
              <a:ext cx="2438077" cy="2226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fr-CA" altLang="fr-FR" cap="small" dirty="0">
                  <a:latin typeface="Arial" panose="020B0604020202020204" pitchFamily="34" charset="0"/>
                  <a:ea typeface="Calibri" panose="020F0502020204030204" pitchFamily="34" charset="0"/>
                  <a:cs typeface="Arial" panose="020B0604020202020204" pitchFamily="34" charset="0"/>
                </a:rPr>
                <a:t>Lancement de la campagne</a:t>
              </a:r>
            </a:p>
            <a:p>
              <a:pPr>
                <a:defRPr/>
              </a:pPr>
              <a:endParaRPr lang="en-CA" altLang="fr-FR" sz="1200" dirty="0">
                <a:latin typeface="Arial" panose="020B0604020202020204" pitchFamily="34" charset="0"/>
                <a:cs typeface="Arial" panose="020B0604020202020204" pitchFamily="34" charset="0"/>
              </a:endParaRPr>
            </a:p>
            <a:p>
              <a:pPr>
                <a:defRPr/>
              </a:pPr>
              <a:r>
                <a:rPr lang="en-CA" altLang="fr-FR" dirty="0">
                  <a:latin typeface="Arial" panose="020B0604020202020204" pitchFamily="34" charset="0"/>
                  <a:ea typeface="Calibri" panose="020F0502020204030204" pitchFamily="34" charset="0"/>
                  <a:cs typeface="Arial" panose="020B0604020202020204" pitchFamily="34" charset="0"/>
                </a:rPr>
                <a:t>Les candidats sont invités à postuler à des emplois précis /parcours de carrière</a:t>
              </a:r>
            </a:p>
            <a:p>
              <a:pPr>
                <a:defRPr/>
              </a:pPr>
              <a:endParaRPr lang="en-CA" altLang="fr-FR" sz="5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nSpc>
                  <a:spcPct val="90000"/>
                </a:lnSpc>
                <a:spcAft>
                  <a:spcPct val="35000"/>
                </a:spcAft>
                <a:defRPr/>
              </a:pPr>
              <a:r>
                <a:rPr lang="en-CA" altLang="fr-FR" b="1" u="sng" dirty="0">
                  <a:solidFill>
                    <a:srgbClr val="00B0F0"/>
                  </a:solidFill>
                  <a:latin typeface="Arial" panose="020B0604020202020204" pitchFamily="34" charset="0"/>
                  <a:cs typeface="Arial" panose="020B0604020202020204" pitchFamily="34" charset="0"/>
                  <a:hlinkClick r:id="rId10"/>
                </a:rPr>
                <a:t>canada.ca/recrutement-postsecondaire</a:t>
              </a:r>
              <a:endParaRPr lang="en-CA" altLang="fr-FR"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grpSp>
      <p:sp>
        <p:nvSpPr>
          <p:cNvPr id="12" name="Rectangle 11" descr="Deuxième étape" title="Bloc"/>
          <p:cNvSpPr/>
          <p:nvPr>
            <p:custDataLst>
              <p:tags r:id="rId5"/>
            </p:custDataLst>
          </p:nvPr>
        </p:nvSpPr>
        <p:spPr>
          <a:xfrm>
            <a:off x="3839275" y="2720097"/>
            <a:ext cx="3754885" cy="301621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6" descr="Troisième étape" title="Bloc"/>
          <p:cNvSpPr txBox="1"/>
          <p:nvPr>
            <p:custDataLst>
              <p:tags r:id="rId6"/>
            </p:custDataLst>
          </p:nvPr>
        </p:nvSpPr>
        <p:spPr>
          <a:xfrm>
            <a:off x="7586593" y="2720956"/>
            <a:ext cx="3348160" cy="30162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fr-FR" cap="small" dirty="0">
                <a:solidFill>
                  <a:schemeClr val="tx1"/>
                </a:solidFill>
                <a:latin typeface="Arial" panose="020B0604020202020204" pitchFamily="34" charset="0"/>
                <a:ea typeface="Calibri" panose="020F0502020204030204" pitchFamily="34" charset="0"/>
                <a:cs typeface="Arial" panose="020B0604020202020204" pitchFamily="34" charset="0"/>
              </a:rPr>
              <a:t>Répertoires disponibles</a:t>
            </a:r>
          </a:p>
          <a:p>
            <a:pPr eaLnBrk="1" fontAlgn="auto" hangingPunct="1">
              <a:spcBef>
                <a:spcPts val="0"/>
              </a:spcBef>
              <a:spcAft>
                <a:spcPts val="0"/>
              </a:spcAft>
              <a:defRPr/>
            </a:pPr>
            <a:endParaRPr lang="fr-FR"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fr-FR" dirty="0">
                <a:solidFill>
                  <a:schemeClr val="tx1"/>
                </a:solidFill>
                <a:latin typeface="Arial" panose="020B0604020202020204" pitchFamily="34" charset="0"/>
                <a:cs typeface="Arial" panose="020B0604020202020204" pitchFamily="34" charset="0"/>
              </a:rPr>
              <a:t>Les gestionnaires d'embauche ont accès à des répertoires de candidats qualifiés</a:t>
            </a:r>
          </a:p>
          <a:p>
            <a:pP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fr-FR" dirty="0">
                <a:solidFill>
                  <a:schemeClr val="tx1"/>
                </a:solidFill>
                <a:latin typeface="Arial" panose="020B0604020202020204" pitchFamily="34" charset="0"/>
                <a:cs typeface="Arial" panose="020B0604020202020204" pitchFamily="34" charset="0"/>
              </a:rPr>
              <a:t>Toute autre évaluation est effectuée par le gestionnaire d'embauche</a:t>
            </a:r>
          </a:p>
          <a:p>
            <a:pPr eaLnBrk="1" fontAlgn="auto" hangingPunct="1">
              <a:spcBef>
                <a:spcPts val="0"/>
              </a:spcBef>
              <a:spcAft>
                <a:spcPts val="0"/>
              </a:spcAft>
              <a:defRPr/>
            </a:pPr>
            <a:endParaRPr lang="en-CA" sz="1400" dirty="0">
              <a:solidFill>
                <a:schemeClr val="tx2"/>
              </a:solidFill>
              <a:latin typeface="Arial Narrow" panose="020B0606020202030204" pitchFamily="34" charset="0"/>
            </a:endParaRPr>
          </a:p>
          <a:p>
            <a:pPr>
              <a:defRPr/>
            </a:pPr>
            <a:endParaRPr lang="en-US" sz="1400" dirty="0">
              <a:solidFill>
                <a:schemeClr val="tx2"/>
              </a:solidFill>
              <a:latin typeface="Arial Narrow" panose="020B0606020202030204" pitchFamily="34" charset="0"/>
              <a:cs typeface="Calibri" panose="020F0502020204030204" pitchFamily="34" charset="0"/>
            </a:endParaRPr>
          </a:p>
        </p:txBody>
      </p:sp>
      <p:sp>
        <p:nvSpPr>
          <p:cNvPr id="65544" name="ZoneTexte 12"/>
          <p:cNvSpPr txBox="1">
            <a:spLocks noChangeArrowheads="1"/>
          </p:cNvSpPr>
          <p:nvPr>
            <p:custDataLst>
              <p:tags r:id="rId7"/>
            </p:custDataLst>
          </p:nvPr>
        </p:nvSpPr>
        <p:spPr bwMode="auto">
          <a:xfrm>
            <a:off x="3896020" y="2774784"/>
            <a:ext cx="36413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r>
              <a:rPr lang="fr-CA" altLang="fr-FR" sz="1800" cap="small" dirty="0">
                <a:solidFill>
                  <a:schemeClr val="tx1"/>
                </a:solidFill>
                <a:latin typeface="Arial" panose="020B0604020202020204" pitchFamily="34" charset="0"/>
                <a:ea typeface="Calibri" panose="020F0502020204030204" pitchFamily="34" charset="0"/>
                <a:cs typeface="Arial" panose="020B0604020202020204" pitchFamily="34" charset="0"/>
              </a:rPr>
              <a:t>Phase d’évaluation</a:t>
            </a:r>
          </a:p>
          <a:p>
            <a:pPr>
              <a:lnSpc>
                <a:spcPct val="100000"/>
              </a:lnSpc>
              <a:spcBef>
                <a:spcPct val="0"/>
              </a:spcBef>
              <a:buClrTx/>
              <a:buFontTx/>
              <a:buNone/>
            </a:pPr>
            <a:endParaRPr lang="en-CA" altLang="fr-FR" sz="1800" dirty="0">
              <a:solidFill>
                <a:schemeClr val="tx1"/>
              </a:solidFill>
              <a:latin typeface="Arial" panose="020B0604020202020204" pitchFamily="34" charset="0"/>
              <a:cs typeface="Arial" panose="020B0604020202020204" pitchFamily="34" charset="0"/>
            </a:endParaRPr>
          </a:p>
          <a:p>
            <a:pPr>
              <a:lnSpc>
                <a:spcPct val="100000"/>
              </a:lnSpc>
              <a:spcBef>
                <a:spcPct val="0"/>
              </a:spcBef>
              <a:buClrTx/>
              <a:buFontTx/>
              <a:buNone/>
            </a:pPr>
            <a:r>
              <a:rPr lang="fr-FR" altLang="fr-FR" sz="1800" dirty="0">
                <a:solidFill>
                  <a:schemeClr val="tx1"/>
                </a:solidFill>
                <a:latin typeface="Arial" panose="020B0604020202020204" pitchFamily="34" charset="0"/>
                <a:cs typeface="Arial" panose="020B0604020202020204" pitchFamily="34" charset="0"/>
              </a:rPr>
              <a:t>Les résultats sont annoncés environ 6 à 8 semaines après la date de l’examen qui sera en février-mars 2023</a:t>
            </a:r>
            <a:endParaRPr lang="en-US" altLang="fr-FR"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3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descr="Encadre le texte" title="Cadre"/>
          <p:cNvSpPr/>
          <p:nvPr/>
        </p:nvSpPr>
        <p:spPr>
          <a:xfrm>
            <a:off x="565245" y="371438"/>
            <a:ext cx="5596690" cy="5660987"/>
          </a:xfrm>
          <a:prstGeom prst="round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sz="1520"/>
          </a:p>
        </p:txBody>
      </p:sp>
      <p:sp>
        <p:nvSpPr>
          <p:cNvPr id="2" name="Title 1"/>
          <p:cNvSpPr>
            <a:spLocks noGrp="1"/>
          </p:cNvSpPr>
          <p:nvPr>
            <p:ph type="title"/>
          </p:nvPr>
        </p:nvSpPr>
        <p:spPr>
          <a:xfrm>
            <a:off x="757688" y="552330"/>
            <a:ext cx="5211806" cy="1312649"/>
          </a:xfrm>
        </p:spPr>
        <p:txBody>
          <a:bodyPr>
            <a:noAutofit/>
          </a:bodyPr>
          <a:lstStyle/>
          <a:p>
            <a:pPr algn="ctr"/>
            <a:r>
              <a:rPr lang="fr-FR" sz="2533" b="1" dirty="0">
                <a:solidFill>
                  <a:schemeClr val="accent1"/>
                </a:solidFill>
                <a:latin typeface="Arial" panose="020B0604020202020204" pitchFamily="34" charset="0"/>
                <a:cs typeface="Arial" panose="020B0604020202020204" pitchFamily="34" charset="0"/>
              </a:rPr>
              <a:t>Terminologie utilisée dans une affiche d’offre d'emploi</a:t>
            </a:r>
            <a:endParaRPr lang="en-CA" sz="2533" b="1" dirty="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84A5B15-C6B4-4F19-8A81-2103BFA33481}" type="slidenum">
              <a:rPr lang="en-CA" smtClean="0"/>
              <a:t>7</a:t>
            </a:fld>
            <a:endParaRPr lang="en-CA" dirty="0"/>
          </a:p>
        </p:txBody>
      </p:sp>
      <p:pic>
        <p:nvPicPr>
          <p:cNvPr id="6" name="Picture 5"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70" y="53763"/>
            <a:ext cx="4364487" cy="6296338"/>
          </a:xfrm>
          <a:prstGeom prst="rect">
            <a:avLst/>
          </a:prstGeom>
        </p:spPr>
      </p:pic>
      <p:sp>
        <p:nvSpPr>
          <p:cNvPr id="8" name="Title 1"/>
          <p:cNvSpPr txBox="1">
            <a:spLocks/>
          </p:cNvSpPr>
          <p:nvPr/>
        </p:nvSpPr>
        <p:spPr>
          <a:xfrm>
            <a:off x="1884353" y="3049472"/>
            <a:ext cx="3591421" cy="1373054"/>
          </a:xfrm>
          <a:prstGeom prst="rect">
            <a:avLst/>
          </a:prstGeom>
        </p:spPr>
        <p:txBody>
          <a:bodyPr vert="horz" lIns="77213" tIns="38606" rIns="77213" bIns="38606" rtlCol="0" anchor="ctr">
            <a:normAutofit fontScale="97500"/>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algn="ctr"/>
            <a:endParaRPr lang="en-CA" sz="3719" b="1" dirty="0"/>
          </a:p>
        </p:txBody>
      </p:sp>
      <p:sp>
        <p:nvSpPr>
          <p:cNvPr id="9" name="Title 1"/>
          <p:cNvSpPr txBox="1">
            <a:spLocks/>
          </p:cNvSpPr>
          <p:nvPr/>
        </p:nvSpPr>
        <p:spPr>
          <a:xfrm>
            <a:off x="934635" y="1864979"/>
            <a:ext cx="4857911" cy="3761510"/>
          </a:xfrm>
          <a:prstGeom prst="rect">
            <a:avLst/>
          </a:prstGeom>
        </p:spPr>
        <p:txBody>
          <a:bodyPr vert="horz" lIns="77213" tIns="38606" rIns="77213" bIns="38606" rtlCol="0" anchor="ctr">
            <a:normAutofit fontScale="97500" lnSpcReduction="10000"/>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marL="616430" indent="-457200">
              <a:buFont typeface="Arial" panose="020B0604020202020204" pitchFamily="34" charset="0"/>
              <a:buChar char="•"/>
              <a:defRPr/>
            </a:pPr>
            <a:r>
              <a:rPr lang="fr-FR" sz="2702" dirty="0">
                <a:solidFill>
                  <a:schemeClr val="tx1"/>
                </a:solidFill>
                <a:latin typeface="Arial" panose="020B0604020202020204" pitchFamily="34" charset="0"/>
                <a:cs typeface="Arial" panose="020B0604020202020204" pitchFamily="34" charset="0"/>
              </a:rPr>
              <a:t>Durée du mandat </a:t>
            </a:r>
          </a:p>
          <a:p>
            <a:pPr marL="616430" indent="-457200">
              <a:buFont typeface="Arial" panose="020B0604020202020204" pitchFamily="34" charset="0"/>
              <a:buChar char="•"/>
              <a:defRPr/>
            </a:pPr>
            <a:endParaRPr lang="fr-FR" sz="2702" dirty="0">
              <a:solidFill>
                <a:schemeClr val="tx1"/>
              </a:solidFill>
              <a:latin typeface="Arial" panose="020B0604020202020204" pitchFamily="34" charset="0"/>
              <a:cs typeface="Arial" panose="020B0604020202020204" pitchFamily="34" charset="0"/>
            </a:endParaRPr>
          </a:p>
          <a:p>
            <a:pPr marL="616430" indent="-457200">
              <a:buFont typeface="Arial" panose="020B0604020202020204" pitchFamily="34" charset="0"/>
              <a:buChar char="•"/>
              <a:defRPr/>
            </a:pPr>
            <a:r>
              <a:rPr lang="fr-FR" sz="2702" dirty="0">
                <a:solidFill>
                  <a:schemeClr val="tx1"/>
                </a:solidFill>
                <a:latin typeface="Arial" panose="020B0604020202020204" pitchFamily="34" charset="0"/>
                <a:cs typeface="Arial" panose="020B0604020202020204" pitchFamily="34" charset="0"/>
              </a:rPr>
              <a:t>Objectif du processus</a:t>
            </a:r>
          </a:p>
          <a:p>
            <a:pPr marL="616430" indent="-457200">
              <a:buFont typeface="Arial" panose="020B0604020202020204" pitchFamily="34" charset="0"/>
              <a:buChar char="•"/>
              <a:defRPr/>
            </a:pPr>
            <a:endParaRPr lang="fr-FR" sz="2702" dirty="0">
              <a:solidFill>
                <a:schemeClr val="tx1"/>
              </a:solidFill>
              <a:latin typeface="Arial" panose="020B0604020202020204" pitchFamily="34" charset="0"/>
              <a:cs typeface="Arial" panose="020B0604020202020204" pitchFamily="34" charset="0"/>
            </a:endParaRPr>
          </a:p>
          <a:p>
            <a:pPr marL="616430" indent="-457200">
              <a:buFont typeface="Arial" panose="020B0604020202020204" pitchFamily="34" charset="0"/>
              <a:buChar char="•"/>
              <a:defRPr/>
            </a:pPr>
            <a:r>
              <a:rPr lang="fr-FR" sz="2702" dirty="0">
                <a:solidFill>
                  <a:schemeClr val="tx1"/>
                </a:solidFill>
                <a:latin typeface="Arial" panose="020B0604020202020204" pitchFamily="34" charset="0"/>
                <a:cs typeface="Arial" panose="020B0604020202020204" pitchFamily="34" charset="0"/>
              </a:rPr>
              <a:t>Essentiel pour l'emploi</a:t>
            </a:r>
          </a:p>
          <a:p>
            <a:pPr marL="616430" indent="-457200">
              <a:buFont typeface="Arial" panose="020B0604020202020204" pitchFamily="34" charset="0"/>
              <a:buChar char="•"/>
              <a:defRPr/>
            </a:pPr>
            <a:endParaRPr lang="fr-FR" sz="2702" dirty="0">
              <a:solidFill>
                <a:schemeClr val="tx1"/>
              </a:solidFill>
              <a:latin typeface="Arial" panose="020B0604020202020204" pitchFamily="34" charset="0"/>
              <a:cs typeface="Arial" panose="020B0604020202020204" pitchFamily="34" charset="0"/>
            </a:endParaRPr>
          </a:p>
          <a:p>
            <a:pPr marL="616430" indent="-457200">
              <a:buFont typeface="Arial" panose="020B0604020202020204" pitchFamily="34" charset="0"/>
              <a:buChar char="•"/>
              <a:defRPr/>
            </a:pPr>
            <a:r>
              <a:rPr lang="fr-FR" sz="2702" dirty="0">
                <a:solidFill>
                  <a:schemeClr val="tx1"/>
                </a:solidFill>
                <a:latin typeface="Arial" panose="020B0604020202020204" pitchFamily="34" charset="0"/>
                <a:cs typeface="Arial" panose="020B0604020202020204" pitchFamily="34" charset="0"/>
              </a:rPr>
              <a:t>Peut-être nécessaire pour l'emploi (atouts)</a:t>
            </a:r>
          </a:p>
          <a:p>
            <a:pPr marL="616430" indent="-457200">
              <a:buFont typeface="Arial" panose="020B0604020202020204" pitchFamily="34" charset="0"/>
              <a:buChar char="•"/>
              <a:defRPr/>
            </a:pPr>
            <a:endParaRPr lang="fr-FR" sz="2702" dirty="0">
              <a:solidFill>
                <a:schemeClr val="tx1"/>
              </a:solidFill>
              <a:latin typeface="Arial" panose="020B0604020202020204" pitchFamily="34" charset="0"/>
              <a:cs typeface="Arial" panose="020B0604020202020204" pitchFamily="34" charset="0"/>
            </a:endParaRPr>
          </a:p>
          <a:p>
            <a:pPr marL="616430" indent="-457200">
              <a:buFont typeface="Arial" panose="020B0604020202020204" pitchFamily="34" charset="0"/>
              <a:buChar char="•"/>
              <a:defRPr/>
            </a:pPr>
            <a:r>
              <a:rPr lang="fr-FR" sz="2702" dirty="0">
                <a:solidFill>
                  <a:schemeClr val="tx1"/>
                </a:solidFill>
                <a:latin typeface="Arial" panose="020B0604020202020204" pitchFamily="34" charset="0"/>
                <a:cs typeface="Arial" panose="020B0604020202020204" pitchFamily="34" charset="0"/>
              </a:rPr>
              <a:t>Bilingue impératif, BBB/BBB (par exemple)</a:t>
            </a:r>
            <a:endParaRPr lang="en-CA" sz="2702"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14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777" y="656253"/>
            <a:ext cx="9789151" cy="828660"/>
          </a:xfrm>
        </p:spPr>
        <p:txBody>
          <a:bodyPr>
            <a:normAutofit/>
          </a:bodyPr>
          <a:lstStyle/>
          <a:p>
            <a:r>
              <a:rPr lang="en-CA" sz="4500" b="1" dirty="0" err="1">
                <a:solidFill>
                  <a:schemeClr val="accent1"/>
                </a:solidFill>
                <a:latin typeface="Arial" panose="020B0604020202020204" pitchFamily="34" charset="0"/>
                <a:cs typeface="Arial" panose="020B0604020202020204" pitchFamily="34" charset="0"/>
              </a:rPr>
              <a:t>Postuler</a:t>
            </a:r>
            <a:r>
              <a:rPr lang="en-CA" sz="4500" b="1" dirty="0">
                <a:solidFill>
                  <a:schemeClr val="accent1"/>
                </a:solidFill>
                <a:latin typeface="Arial" panose="020B0604020202020204" pitchFamily="34" charset="0"/>
                <a:cs typeface="Arial" panose="020B0604020202020204" pitchFamily="34" charset="0"/>
              </a:rPr>
              <a:t> à </a:t>
            </a:r>
            <a:r>
              <a:rPr lang="en-CA" sz="4500" b="1" dirty="0" err="1">
                <a:solidFill>
                  <a:schemeClr val="accent1"/>
                </a:solidFill>
                <a:latin typeface="Arial" panose="020B0604020202020204" pitchFamily="34" charset="0"/>
                <a:cs typeface="Arial" panose="020B0604020202020204" pitchFamily="34" charset="0"/>
              </a:rPr>
              <a:t>une</a:t>
            </a:r>
            <a:r>
              <a:rPr lang="en-CA" sz="4500" b="1" dirty="0">
                <a:solidFill>
                  <a:schemeClr val="accent1"/>
                </a:solidFill>
                <a:latin typeface="Arial" panose="020B0604020202020204" pitchFamily="34" charset="0"/>
                <a:cs typeface="Arial" panose="020B0604020202020204" pitchFamily="34" charset="0"/>
              </a:rPr>
              <a:t> </a:t>
            </a:r>
            <a:r>
              <a:rPr lang="en-CA" sz="4500" b="1" dirty="0" err="1">
                <a:solidFill>
                  <a:schemeClr val="accent1"/>
                </a:solidFill>
                <a:latin typeface="Arial" panose="020B0604020202020204" pitchFamily="34" charset="0"/>
                <a:cs typeface="Arial" panose="020B0604020202020204" pitchFamily="34" charset="0"/>
              </a:rPr>
              <a:t>demande</a:t>
            </a:r>
            <a:r>
              <a:rPr lang="en-CA" sz="4500" b="1" dirty="0">
                <a:solidFill>
                  <a:schemeClr val="accent1"/>
                </a:solidFill>
                <a:latin typeface="Arial" panose="020B0604020202020204" pitchFamily="34" charset="0"/>
                <a:cs typeface="Arial" panose="020B0604020202020204" pitchFamily="34" charset="0"/>
              </a:rPr>
              <a:t> </a:t>
            </a:r>
            <a:r>
              <a:rPr lang="en-CA" sz="4500" b="1" dirty="0" err="1">
                <a:solidFill>
                  <a:schemeClr val="accent1"/>
                </a:solidFill>
                <a:latin typeface="Arial" panose="020B0604020202020204" pitchFamily="34" charset="0"/>
                <a:cs typeface="Arial" panose="020B0604020202020204" pitchFamily="34" charset="0"/>
              </a:rPr>
              <a:t>d'emploi</a:t>
            </a:r>
            <a:endParaRPr lang="en-CA" sz="4500" b="1" dirty="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84A5B15-C6B4-4F19-8A81-2103BFA33481}" type="slidenum">
              <a:rPr lang="en-CA" smtClean="0"/>
              <a:t>8</a:t>
            </a:fld>
            <a:endParaRPr lang="en-CA" dirty="0"/>
          </a:p>
        </p:txBody>
      </p:sp>
      <p:sp>
        <p:nvSpPr>
          <p:cNvPr id="5" name="Rounded Rectangle 4"/>
          <p:cNvSpPr/>
          <p:nvPr/>
        </p:nvSpPr>
        <p:spPr>
          <a:xfrm>
            <a:off x="1233032" y="728540"/>
            <a:ext cx="9414983" cy="1120831"/>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sz="1520"/>
          </a:p>
        </p:txBody>
      </p:sp>
      <p:pic>
        <p:nvPicPr>
          <p:cNvPr id="9" name="Picture 2" descr="Capture d'écran de la section Renseignements sur l'annonce" title="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2152" y="1781014"/>
            <a:ext cx="9551648" cy="446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14" descr="La section Exigences est encerclée" title="Zone encerclée"/>
          <p:cNvSpPr/>
          <p:nvPr/>
        </p:nvSpPr>
        <p:spPr>
          <a:xfrm rot="16200000">
            <a:off x="6955236" y="2428300"/>
            <a:ext cx="3977654" cy="36377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520"/>
          </a:p>
        </p:txBody>
      </p:sp>
    </p:spTree>
    <p:extLst>
      <p:ext uri="{BB962C8B-B14F-4D97-AF65-F5344CB8AC3E}">
        <p14:creationId xmlns:p14="http://schemas.microsoft.com/office/powerpoint/2010/main" val="34242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r>
              <a:rPr lang="en-CA" altLang="fr-FR" sz="4500" b="1" dirty="0" err="1">
                <a:latin typeface="Arial" panose="020B0604020202020204" pitchFamily="34" charset="0"/>
                <a:cs typeface="Arial" panose="020B0604020202020204" pitchFamily="34" charset="0"/>
              </a:rPr>
              <a:t>Votre</a:t>
            </a:r>
            <a:r>
              <a:rPr lang="en-CA" altLang="fr-FR" sz="4500" b="1" dirty="0">
                <a:latin typeface="Arial" panose="020B0604020202020204" pitchFamily="34" charset="0"/>
                <a:cs typeface="Arial" panose="020B0604020202020204" pitchFamily="34" charset="0"/>
              </a:rPr>
              <a:t> Curriculum vitae (CV) </a:t>
            </a:r>
          </a:p>
        </p:txBody>
      </p:sp>
      <p:sp>
        <p:nvSpPr>
          <p:cNvPr id="5" name="Content Placeholder 2"/>
          <p:cNvSpPr>
            <a:spLocks noGrp="1"/>
          </p:cNvSpPr>
          <p:nvPr>
            <p:ph idx="1"/>
          </p:nvPr>
        </p:nvSpPr>
        <p:spPr>
          <a:xfrm>
            <a:off x="1187532" y="1504381"/>
            <a:ext cx="10426536" cy="4863566"/>
          </a:xfrm>
        </p:spPr>
        <p:txBody>
          <a:bodyPr rtlCol="0">
            <a:noAutofit/>
          </a:bodyPr>
          <a:lstStyle/>
          <a:p>
            <a:pPr marL="0" indent="0" fontAlgn="auto">
              <a:spcAft>
                <a:spcPts val="0"/>
              </a:spcAft>
              <a:buClrTx/>
              <a:buFont typeface="Arial" panose="020B0604020202020204" pitchFamily="34" charset="0"/>
              <a:buNone/>
              <a:defRPr/>
            </a:pPr>
            <a:r>
              <a:rPr lang="fr-CA" altLang="en-US" sz="2400" dirty="0">
                <a:solidFill>
                  <a:schemeClr val="tx1"/>
                </a:solidFill>
                <a:latin typeface="Arial" panose="020B0604020202020204" pitchFamily="34" charset="0"/>
                <a:cs typeface="Arial" panose="020B0604020202020204" pitchFamily="34" charset="0"/>
              </a:rPr>
              <a:t>L'objectif de votre CV est de fournir suffisamment d'informations détaillées pour que les gestionnaires d'embauche puissent déterminer si vous répondez aux exigences du poste. </a:t>
            </a:r>
          </a:p>
          <a:p>
            <a:pPr marL="0" indent="0" fontAlgn="auto">
              <a:spcAft>
                <a:spcPts val="0"/>
              </a:spcAft>
              <a:buClrTx/>
              <a:buFont typeface="Wingdings 2" panose="05020102010507070707" pitchFamily="18" charset="2"/>
              <a:buNone/>
              <a:defRPr/>
            </a:pPr>
            <a:r>
              <a:rPr lang="en-CA" altLang="en-US" sz="2400" b="1" dirty="0">
                <a:solidFill>
                  <a:schemeClr val="tx1"/>
                </a:solidFill>
                <a:latin typeface="Arial" panose="020B0604020202020204" pitchFamily="34" charset="0"/>
                <a:cs typeface="Arial" panose="020B0604020202020204" pitchFamily="34" charset="0"/>
              </a:rPr>
              <a:t>N’oubliez pas d’inclure :</a:t>
            </a:r>
          </a:p>
          <a:p>
            <a:pPr>
              <a:buClrTx/>
              <a:buSzPct val="95000"/>
              <a:defRPr/>
            </a:pPr>
            <a:r>
              <a:rPr lang="en-CA" altLang="en-US" sz="2400" dirty="0">
                <a:solidFill>
                  <a:schemeClr val="tx1"/>
                </a:solidFill>
                <a:latin typeface="Arial" panose="020B0604020202020204" pitchFamily="34" charset="0"/>
                <a:cs typeface="Arial" panose="020B0604020202020204" pitchFamily="34" charset="0"/>
              </a:rPr>
              <a:t>Nom et </a:t>
            </a:r>
            <a:r>
              <a:rPr lang="en-CA" altLang="en-US" sz="2400" dirty="0" err="1">
                <a:solidFill>
                  <a:schemeClr val="tx1"/>
                </a:solidFill>
                <a:latin typeface="Arial" panose="020B0604020202020204" pitchFamily="34" charset="0"/>
                <a:cs typeface="Arial" panose="020B0604020202020204" pitchFamily="34" charset="0"/>
              </a:rPr>
              <a:t>coordonnées</a:t>
            </a:r>
            <a:endParaRPr lang="en-CA" altLang="en-US" sz="2400" dirty="0">
              <a:solidFill>
                <a:schemeClr val="tx1"/>
              </a:solidFill>
              <a:latin typeface="Arial" panose="020B0604020202020204" pitchFamily="34" charset="0"/>
              <a:cs typeface="Arial" panose="020B0604020202020204" pitchFamily="34" charset="0"/>
            </a:endParaRPr>
          </a:p>
          <a:p>
            <a:pPr>
              <a:buClrTx/>
              <a:buSzPct val="95000"/>
              <a:defRPr/>
            </a:pPr>
            <a:r>
              <a:rPr lang="en-CA" altLang="en-US" sz="2400" dirty="0">
                <a:solidFill>
                  <a:schemeClr val="tx1"/>
                </a:solidFill>
                <a:latin typeface="Arial" panose="020B0604020202020204" pitchFamily="34" charset="0"/>
                <a:cs typeface="Arial" panose="020B0604020202020204" pitchFamily="34" charset="0"/>
              </a:rPr>
              <a:t>Points saillants de vos compétences/qualifications</a:t>
            </a:r>
          </a:p>
          <a:p>
            <a:pPr>
              <a:buClrTx/>
              <a:buSzPct val="95000"/>
              <a:defRPr/>
            </a:pPr>
            <a:r>
              <a:rPr lang="en-CA" altLang="en-US" sz="2400" dirty="0" err="1">
                <a:solidFill>
                  <a:schemeClr val="tx1"/>
                </a:solidFill>
                <a:latin typeface="Arial" panose="020B0604020202020204" pitchFamily="34" charset="0"/>
                <a:cs typeface="Arial" panose="020B0604020202020204" pitchFamily="34" charset="0"/>
              </a:rPr>
              <a:t>Éducation</a:t>
            </a:r>
            <a:r>
              <a:rPr lang="en-CA" altLang="en-US" sz="2400" dirty="0">
                <a:solidFill>
                  <a:schemeClr val="tx1"/>
                </a:solidFill>
                <a:latin typeface="Arial" panose="020B0604020202020204" pitchFamily="34" charset="0"/>
                <a:cs typeface="Arial" panose="020B0604020202020204" pitchFamily="34" charset="0"/>
              </a:rPr>
              <a:t> </a:t>
            </a:r>
          </a:p>
          <a:p>
            <a:pPr>
              <a:buClrTx/>
              <a:buSzPct val="95000"/>
              <a:defRPr/>
            </a:pPr>
            <a:r>
              <a:rPr lang="en-CA" altLang="en-US" sz="2400" dirty="0" err="1">
                <a:solidFill>
                  <a:schemeClr val="tx1"/>
                </a:solidFill>
                <a:latin typeface="Arial" panose="020B0604020202020204" pitchFamily="34" charset="0"/>
                <a:cs typeface="Arial" panose="020B0604020202020204" pitchFamily="34" charset="0"/>
              </a:rPr>
              <a:t>Expérience</a:t>
            </a:r>
            <a:r>
              <a:rPr lang="en-CA" altLang="en-US" sz="2400" dirty="0">
                <a:solidFill>
                  <a:schemeClr val="tx1"/>
                </a:solidFill>
                <a:latin typeface="Arial" panose="020B0604020202020204" pitchFamily="34" charset="0"/>
                <a:cs typeface="Arial" panose="020B0604020202020204" pitchFamily="34" charset="0"/>
              </a:rPr>
              <a:t> </a:t>
            </a:r>
            <a:r>
              <a:rPr lang="en-CA" altLang="en-US" sz="2400" dirty="0" err="1">
                <a:solidFill>
                  <a:schemeClr val="tx1"/>
                </a:solidFill>
                <a:latin typeface="Arial" panose="020B0604020202020204" pitchFamily="34" charset="0"/>
                <a:cs typeface="Arial" panose="020B0604020202020204" pitchFamily="34" charset="0"/>
              </a:rPr>
              <a:t>professionnelle</a:t>
            </a:r>
            <a:endParaRPr lang="en-CA" altLang="en-US" sz="2400" dirty="0">
              <a:solidFill>
                <a:schemeClr val="tx1"/>
              </a:solidFill>
              <a:latin typeface="Arial" panose="020B0604020202020204" pitchFamily="34" charset="0"/>
              <a:cs typeface="Arial" panose="020B0604020202020204" pitchFamily="34" charset="0"/>
            </a:endParaRPr>
          </a:p>
          <a:p>
            <a:pPr>
              <a:buClrTx/>
              <a:buSzPct val="95000"/>
              <a:defRPr/>
            </a:pPr>
            <a:r>
              <a:rPr lang="en-CA" altLang="en-US" sz="2400" dirty="0" err="1">
                <a:solidFill>
                  <a:schemeClr val="tx1"/>
                </a:solidFill>
                <a:latin typeface="Arial" panose="020B0604020202020204" pitchFamily="34" charset="0"/>
                <a:cs typeface="Arial" panose="020B0604020202020204" pitchFamily="34" charset="0"/>
              </a:rPr>
              <a:t>Diplômes</a:t>
            </a:r>
            <a:r>
              <a:rPr lang="en-CA" altLang="en-US" sz="2400" dirty="0">
                <a:solidFill>
                  <a:schemeClr val="tx1"/>
                </a:solidFill>
                <a:latin typeface="Arial" panose="020B0604020202020204" pitchFamily="34" charset="0"/>
                <a:cs typeface="Arial" panose="020B0604020202020204" pitchFamily="34" charset="0"/>
              </a:rPr>
              <a:t> et </a:t>
            </a:r>
            <a:r>
              <a:rPr lang="en-CA" altLang="en-US" sz="2400" dirty="0" err="1">
                <a:solidFill>
                  <a:schemeClr val="tx1"/>
                </a:solidFill>
                <a:latin typeface="Arial" panose="020B0604020202020204" pitchFamily="34" charset="0"/>
                <a:cs typeface="Arial" panose="020B0604020202020204" pitchFamily="34" charset="0"/>
              </a:rPr>
              <a:t>certificats</a:t>
            </a:r>
            <a:endParaRPr lang="en-CA" altLang="en-US" sz="2400" dirty="0">
              <a:solidFill>
                <a:schemeClr val="tx1"/>
              </a:solidFill>
              <a:latin typeface="Arial" panose="020B0604020202020204" pitchFamily="34" charset="0"/>
              <a:cs typeface="Arial" panose="020B0604020202020204" pitchFamily="34" charset="0"/>
            </a:endParaRPr>
          </a:p>
          <a:p>
            <a:pPr>
              <a:buClrTx/>
              <a:buSzPct val="95000"/>
              <a:defRPr/>
            </a:pPr>
            <a:r>
              <a:rPr lang="en-CA" altLang="en-US" sz="2400" dirty="0">
                <a:solidFill>
                  <a:schemeClr val="tx1"/>
                </a:solidFill>
                <a:latin typeface="Arial" panose="020B0604020202020204" pitchFamily="34" charset="0"/>
                <a:cs typeface="Arial" panose="020B0604020202020204" pitchFamily="34" charset="0"/>
              </a:rPr>
              <a:t>Prix et bourses</a:t>
            </a:r>
          </a:p>
          <a:p>
            <a:pPr>
              <a:buClrTx/>
              <a:buSzPct val="95000"/>
              <a:defRPr/>
            </a:pPr>
            <a:r>
              <a:rPr lang="en-CA" altLang="en-US" sz="2400" dirty="0" err="1">
                <a:solidFill>
                  <a:schemeClr val="tx1"/>
                </a:solidFill>
                <a:latin typeface="Arial" panose="020B0604020202020204" pitchFamily="34" charset="0"/>
                <a:cs typeface="Arial" panose="020B0604020202020204" pitchFamily="34" charset="0"/>
              </a:rPr>
              <a:t>Expérience</a:t>
            </a:r>
            <a:r>
              <a:rPr lang="en-CA" altLang="en-US" sz="2400" dirty="0">
                <a:solidFill>
                  <a:schemeClr val="tx1"/>
                </a:solidFill>
                <a:latin typeface="Arial" panose="020B0604020202020204" pitchFamily="34" charset="0"/>
                <a:cs typeface="Arial" panose="020B0604020202020204" pitchFamily="34" charset="0"/>
              </a:rPr>
              <a:t> de </a:t>
            </a:r>
            <a:r>
              <a:rPr lang="en-CA" altLang="en-US" sz="2400" dirty="0" err="1">
                <a:solidFill>
                  <a:schemeClr val="tx1"/>
                </a:solidFill>
                <a:latin typeface="Arial" panose="020B0604020202020204" pitchFamily="34" charset="0"/>
                <a:cs typeface="Arial" panose="020B0604020202020204" pitchFamily="34" charset="0"/>
              </a:rPr>
              <a:t>bénévolat</a:t>
            </a:r>
            <a:endParaRPr lang="en-CA" altLang="en-US" sz="2400" dirty="0">
              <a:solidFill>
                <a:schemeClr val="tx1"/>
              </a:solidFill>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fld id="{D3733E85-9038-4B42-8590-264C31F76649}" type="slidenum">
              <a:rPr lang="en-CA" altLang="fr-FR" sz="1100" smtClean="0"/>
              <a:pPr>
                <a:lnSpc>
                  <a:spcPct val="100000"/>
                </a:lnSpc>
                <a:spcBef>
                  <a:spcPct val="0"/>
                </a:spcBef>
                <a:buClrTx/>
                <a:buFontTx/>
                <a:buNone/>
              </a:pPr>
              <a:t>9</a:t>
            </a:fld>
            <a:endParaRPr lang="en-CA" altLang="fr-FR" sz="1100"/>
          </a:p>
        </p:txBody>
      </p:sp>
      <p:sp>
        <p:nvSpPr>
          <p:cNvPr id="79877" name="TextBox 5"/>
          <p:cNvSpPr txBox="1">
            <a:spLocks noChangeArrowheads="1"/>
          </p:cNvSpPr>
          <p:nvPr/>
        </p:nvSpPr>
        <p:spPr bwMode="auto">
          <a:xfrm>
            <a:off x="5324475" y="0"/>
            <a:ext cx="14446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FontTx/>
              <a:buNone/>
            </a:pPr>
            <a:endParaRPr lang="en-CA" altLang="fr-FR" sz="1800">
              <a:solidFill>
                <a:schemeClr val="tx1"/>
              </a:solidFill>
              <a:latin typeface="Calibri" panose="020F0502020204030204" pitchFamily="34" charset="0"/>
            </a:endParaRPr>
          </a:p>
        </p:txBody>
      </p:sp>
    </p:spTree>
    <p:extLst>
      <p:ext uri="{BB962C8B-B14F-4D97-AF65-F5344CB8AC3E}">
        <p14:creationId xmlns:p14="http://schemas.microsoft.com/office/powerpoint/2010/main" val="4128682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921508453643ae8434048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eme1">
  <a:themeElements>
    <a:clrScheme name="GC Jobs">
      <a:dk1>
        <a:sysClr val="windowText" lastClr="000000"/>
      </a:dk1>
      <a:lt1>
        <a:sysClr val="window" lastClr="FFFFFF"/>
      </a:lt1>
      <a:dk2>
        <a:srgbClr val="44546A"/>
      </a:dk2>
      <a:lt2>
        <a:srgbClr val="E7E6E6"/>
      </a:lt2>
      <a:accent1>
        <a:srgbClr val="6162AC"/>
      </a:accent1>
      <a:accent2>
        <a:srgbClr val="454684"/>
      </a:accent2>
      <a:accent3>
        <a:srgbClr val="29B7E1"/>
      </a:accent3>
      <a:accent4>
        <a:srgbClr val="198EB3"/>
      </a:accent4>
      <a:accent5>
        <a:srgbClr val="FDE70A"/>
      </a:accent5>
      <a:accent6>
        <a:srgbClr val="D4C002"/>
      </a:accent6>
      <a:hlink>
        <a:srgbClr val="9495C6"/>
      </a:hlink>
      <a:folHlink>
        <a:srgbClr val="29B7E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64E2C5D-C34F-4F40-B54B-3A2403A5CEE2}" vid="{E6497BF1-5DEE-4D62-A05B-B22657FEB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34947</TotalTime>
  <Words>4108</Words>
  <Application>Microsoft Office PowerPoint</Application>
  <PresentationFormat>Widescreen</PresentationFormat>
  <Paragraphs>351</Paragraphs>
  <Slides>22</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Narrow</vt:lpstr>
      <vt:lpstr>Calibri</vt:lpstr>
      <vt:lpstr>Helveta</vt:lpstr>
      <vt:lpstr>Helvetica</vt:lpstr>
      <vt:lpstr>Helvetica Neue</vt:lpstr>
      <vt:lpstr>Symbol</vt:lpstr>
      <vt:lpstr>Times New Roman</vt:lpstr>
      <vt:lpstr>Verdana</vt:lpstr>
      <vt:lpstr>Wingdings</vt:lpstr>
      <vt:lpstr>Wingdings 2</vt:lpstr>
      <vt:lpstr>Theme1</vt:lpstr>
      <vt:lpstr>PowerPoint Presentation</vt:lpstr>
      <vt:lpstr>Pourquoi vous joindre à la fonction publique du Canada?</vt:lpstr>
      <vt:lpstr>PowerPoint Presentation</vt:lpstr>
      <vt:lpstr>De quoi s’agit-il? </vt:lpstr>
      <vt:lpstr>Critères d’admissibilité</vt:lpstr>
      <vt:lpstr>Calendrier du recrutement postsecondaire</vt:lpstr>
      <vt:lpstr>Terminologie utilisée dans une affiche d’offre d'emploi</vt:lpstr>
      <vt:lpstr>Postuler à une demande d'emploi</vt:lpstr>
      <vt:lpstr>Votre Curriculum vitae (CV) </vt:lpstr>
      <vt:lpstr>Lisez attentivement et….</vt:lpstr>
      <vt:lpstr>Section des questions de présélection</vt:lpstr>
      <vt:lpstr>Études</vt:lpstr>
      <vt:lpstr>Les langues officielles</vt:lpstr>
      <vt:lpstr>PowerPoint Presentation</vt:lpstr>
      <vt:lpstr>    Mesures d’adaptation - Évaluation    </vt:lpstr>
      <vt:lpstr>Les mesures d’adaptation en matière d’évaluation </vt:lpstr>
      <vt:lpstr>Exemples de handicap</vt:lpstr>
      <vt:lpstr>Mesures d’adaptation pendant le processus de sélection</vt:lpstr>
      <vt:lpstr>PowerPoint Presentation</vt:lpstr>
      <vt:lpstr>Qui peut s’autodéclarer ?</vt:lpstr>
      <vt:lpstr>Pourquoi s’autodéclarer ?</vt:lpstr>
      <vt:lpstr>Emplois GC Accédez à votre avenir</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Emplois GC</dc:title>
  <dc:creator>Hayley Hills</dc:creator>
  <cp:lastModifiedBy>Sabrina Addison-Thibault</cp:lastModifiedBy>
  <cp:revision>617</cp:revision>
  <cp:lastPrinted>2019-10-21T15:46:10Z</cp:lastPrinted>
  <dcterms:created xsi:type="dcterms:W3CDTF">2018-05-08T13:31:29Z</dcterms:created>
  <dcterms:modified xsi:type="dcterms:W3CDTF">2022-10-20T14:02:31Z</dcterms:modified>
</cp:coreProperties>
</file>