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8288000" cy="10287000"/>
  <p:notesSz cx="6858000" cy="9144000"/>
  <p:embeddedFontLst>
    <p:embeddedFont>
      <p:font typeface="Arimo" panose="020B0604020202020204" pitchFamily="34" charset="0"/>
      <p:regular r:id="rId40"/>
      <p:bold r:id="rId41"/>
      <p:italic r:id="rId42"/>
      <p:boldItalic r:id="rId43"/>
    </p:embeddedFont>
    <p:embeddedFont>
      <p:font typeface="Montserrat" pitchFamily="2" charset="77"/>
      <p:regular r:id="rId44"/>
      <p:bold r:id="rId45"/>
      <p:italic r:id="rId46"/>
      <p:boldItalic r:id="rId47"/>
    </p:embeddedFont>
    <p:embeddedFont>
      <p:font typeface="Montserrat Medium" panose="020F050202020403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i5ACBGQxCJXaUAJHJDSk0x/IxvJ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B1996F6-8A02-48DE-99AC-F76DF3DC7D4F}">
  <a:tblStyle styleId="{6B1996F6-8A02-48DE-99AC-F76DF3DC7D4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3B17749-E9C9-4677-9C95-F054B3AD737D}"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80" d="100"/>
          <a:sy n="80" d="100"/>
        </p:scale>
        <p:origin x="824" y="2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8"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6" name="Google Shape;86;p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87" name="Google Shape;87;p1: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Welcome everyone to our second Circle session on Inclusive Leadership.</a:t>
            </a:r>
            <a:endParaRPr/>
          </a:p>
        </p:txBody>
      </p:sp>
      <p:sp>
        <p:nvSpPr>
          <p:cNvPr id="89" name="Google Shape;89;p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0" name="Google Shape;90;p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25" name="Google Shape;225;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226" name="Google Shape;226;p9: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Quotes are a way to raise the subject and start the discussion without worrying about saying the wrong thing. The purpose of these sayings is to inspire thought, discussion, and action about making the world a more equitable and respectful place for all.</a:t>
            </a:r>
            <a:endParaRPr/>
          </a:p>
          <a:p>
            <a:pPr marL="0" lvl="0" indent="0" algn="l" rtl="0">
              <a:spcBef>
                <a:spcPts val="0"/>
              </a:spcBef>
              <a:spcAft>
                <a:spcPts val="0"/>
              </a:spcAft>
              <a:buNone/>
            </a:pPr>
            <a:endParaRPr/>
          </a:p>
          <a:p>
            <a:pPr marL="0" lvl="0" indent="0" algn="l" rtl="0">
              <a:spcBef>
                <a:spcPts val="0"/>
              </a:spcBef>
              <a:spcAft>
                <a:spcPts val="0"/>
              </a:spcAft>
              <a:buNone/>
            </a:pPr>
            <a:r>
              <a:rPr lang="en-US"/>
              <a:t>Instructions: From the list, each member selects a quote and shares why their selected quote resonates with them. </a:t>
            </a:r>
            <a:endParaRPr/>
          </a:p>
          <a:p>
            <a:pPr marL="0" lvl="0" indent="0" algn="l" rtl="0">
              <a:spcBef>
                <a:spcPts val="0"/>
              </a:spcBef>
              <a:spcAft>
                <a:spcPts val="0"/>
              </a:spcAft>
              <a:buNone/>
            </a:pPr>
            <a:r>
              <a:rPr lang="en-US"/>
              <a:t>(1 minute per member)</a:t>
            </a:r>
            <a:endParaRPr/>
          </a:p>
        </p:txBody>
      </p:sp>
      <p:sp>
        <p:nvSpPr>
          <p:cNvPr id="228" name="Google Shape;228;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29" name="Google Shape;229;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0: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Font typeface="Arial"/>
              <a:buNone/>
            </a:pPr>
            <a:r>
              <a:rPr lang="en-US" sz="1000" b="1">
                <a:latin typeface="Montserrat"/>
                <a:ea typeface="Montserrat"/>
                <a:cs typeface="Montserrat"/>
                <a:sym typeface="Montserrat"/>
              </a:rPr>
              <a:t>1 - </a:t>
            </a:r>
            <a:r>
              <a:rPr lang="en-US" sz="1000">
                <a:latin typeface="Montserrat"/>
                <a:ea typeface="Montserrat"/>
                <a:cs typeface="Montserrat"/>
                <a:sym typeface="Montserrat"/>
              </a:rPr>
              <a:t>“We must open the doors and we must see to it they remain open so that others can pass through.”</a:t>
            </a:r>
            <a:endParaRPr sz="1000">
              <a:latin typeface="Arial"/>
              <a:ea typeface="Arial"/>
              <a:cs typeface="Arial"/>
              <a:sym typeface="Arial"/>
            </a:endParaRPr>
          </a:p>
          <a:p>
            <a:pPr marL="0" lvl="0" indent="0" algn="l" rtl="0">
              <a:lnSpc>
                <a:spcPct val="115000"/>
              </a:lnSpc>
              <a:spcBef>
                <a:spcPts val="0"/>
              </a:spcBef>
              <a:spcAft>
                <a:spcPts val="0"/>
              </a:spcAft>
              <a:buClr>
                <a:schemeClr val="dk1"/>
              </a:buClr>
              <a:buFont typeface="Arial"/>
              <a:buNone/>
            </a:pPr>
            <a:endParaRPr sz="1000">
              <a:latin typeface="Montserrat"/>
              <a:ea typeface="Montserrat"/>
              <a:cs typeface="Montserrat"/>
              <a:sym typeface="Montserrat"/>
            </a:endParaRPr>
          </a:p>
          <a:p>
            <a:pPr marL="0" lvl="0" indent="0" algn="l" rtl="0">
              <a:lnSpc>
                <a:spcPct val="115000"/>
              </a:lnSpc>
              <a:spcBef>
                <a:spcPts val="0"/>
              </a:spcBef>
              <a:spcAft>
                <a:spcPts val="0"/>
              </a:spcAft>
              <a:buClr>
                <a:schemeClr val="dk1"/>
              </a:buClr>
              <a:buFont typeface="Arial"/>
              <a:buNone/>
            </a:pPr>
            <a:r>
              <a:rPr lang="en-US" sz="1000" b="1">
                <a:latin typeface="Montserrat"/>
                <a:ea typeface="Montserrat"/>
                <a:cs typeface="Montserrat"/>
                <a:sym typeface="Montserrat"/>
              </a:rPr>
              <a:t>2 - </a:t>
            </a:r>
            <a:r>
              <a:rPr lang="en-US" sz="1000">
                <a:latin typeface="Montserrat"/>
                <a:ea typeface="Montserrat"/>
                <a:cs typeface="Montserrat"/>
                <a:sym typeface="Montserrat"/>
              </a:rPr>
              <a:t>“Inuit ways of knowing and being are just as valid as any other. We must be open to learning from each other.”</a:t>
            </a:r>
            <a:r>
              <a:rPr lang="en-US" sz="1000" b="1">
                <a:latin typeface="Montserrat"/>
                <a:ea typeface="Montserrat"/>
                <a:cs typeface="Montserrat"/>
                <a:sym typeface="Montserrat"/>
              </a:rPr>
              <a:t> </a:t>
            </a:r>
            <a:endParaRPr sz="1000">
              <a:latin typeface="Arial"/>
              <a:ea typeface="Arial"/>
              <a:cs typeface="Arial"/>
              <a:sym typeface="Arial"/>
            </a:endParaRPr>
          </a:p>
          <a:p>
            <a:pPr marL="0" lvl="0" indent="0" algn="l" rtl="0">
              <a:lnSpc>
                <a:spcPct val="115000"/>
              </a:lnSpc>
              <a:spcBef>
                <a:spcPts val="0"/>
              </a:spcBef>
              <a:spcAft>
                <a:spcPts val="0"/>
              </a:spcAft>
              <a:buClr>
                <a:schemeClr val="dk1"/>
              </a:buClr>
              <a:buFont typeface="Arial"/>
              <a:buNone/>
            </a:pPr>
            <a:endParaRPr sz="1000" b="1">
              <a:latin typeface="Montserrat"/>
              <a:ea typeface="Montserrat"/>
              <a:cs typeface="Montserrat"/>
              <a:sym typeface="Montserrat"/>
            </a:endParaRPr>
          </a:p>
          <a:p>
            <a:pPr marL="0" lvl="0" indent="0" algn="l" rtl="0">
              <a:lnSpc>
                <a:spcPct val="115000"/>
              </a:lnSpc>
              <a:spcBef>
                <a:spcPts val="0"/>
              </a:spcBef>
              <a:spcAft>
                <a:spcPts val="0"/>
              </a:spcAft>
              <a:buClr>
                <a:schemeClr val="dk1"/>
              </a:buClr>
              <a:buFont typeface="Arial"/>
              <a:buNone/>
            </a:pPr>
            <a:r>
              <a:rPr lang="en-US" sz="1000" b="1">
                <a:latin typeface="Montserrat"/>
                <a:ea typeface="Montserrat"/>
                <a:cs typeface="Montserrat"/>
                <a:sym typeface="Montserrat"/>
              </a:rPr>
              <a:t>3 - </a:t>
            </a:r>
            <a:r>
              <a:rPr lang="en-US" sz="1000">
                <a:latin typeface="Montserrat"/>
                <a:ea typeface="Montserrat"/>
                <a:cs typeface="Montserrat"/>
                <a:sym typeface="Montserrat"/>
              </a:rPr>
              <a:t>“If you tell me, I may forget. If you teach me, I will remember. But if you involve me, I will definitely learn.”</a:t>
            </a:r>
            <a:endParaRPr sz="1000">
              <a:latin typeface="Arial"/>
              <a:ea typeface="Arial"/>
              <a:cs typeface="Arial"/>
              <a:sym typeface="Arial"/>
            </a:endParaRPr>
          </a:p>
          <a:p>
            <a:pPr marL="0" lvl="0" indent="0" algn="l" rtl="0">
              <a:lnSpc>
                <a:spcPct val="115000"/>
              </a:lnSpc>
              <a:spcBef>
                <a:spcPts val="0"/>
              </a:spcBef>
              <a:spcAft>
                <a:spcPts val="0"/>
              </a:spcAft>
              <a:buClr>
                <a:schemeClr val="dk1"/>
              </a:buClr>
              <a:buFont typeface="Arial"/>
              <a:buNone/>
            </a:pPr>
            <a:endParaRPr sz="1000">
              <a:latin typeface="Montserrat"/>
              <a:ea typeface="Montserrat"/>
              <a:cs typeface="Montserrat"/>
              <a:sym typeface="Montserrat"/>
            </a:endParaRPr>
          </a:p>
          <a:p>
            <a:pPr marL="0" lvl="0" indent="0" algn="l" rtl="0">
              <a:lnSpc>
                <a:spcPct val="115000"/>
              </a:lnSpc>
              <a:spcBef>
                <a:spcPts val="0"/>
              </a:spcBef>
              <a:spcAft>
                <a:spcPts val="0"/>
              </a:spcAft>
              <a:buClr>
                <a:schemeClr val="dk1"/>
              </a:buClr>
              <a:buFont typeface="Arial"/>
              <a:buNone/>
            </a:pPr>
            <a:r>
              <a:rPr lang="en-US" sz="1000" b="1">
                <a:latin typeface="Montserrat"/>
                <a:ea typeface="Montserrat"/>
                <a:cs typeface="Montserrat"/>
                <a:sym typeface="Montserrat"/>
              </a:rPr>
              <a:t>4 - </a:t>
            </a:r>
            <a:r>
              <a:rPr lang="en-US" sz="1000">
                <a:latin typeface="Montserrat"/>
                <a:ea typeface="Montserrat"/>
                <a:cs typeface="Montserrat"/>
                <a:sym typeface="Montserrat"/>
              </a:rPr>
              <a:t>"Leadership is about making others better as a result of your presence and making sure that impact lasts in your absence."</a:t>
            </a:r>
            <a:endParaRPr sz="1000">
              <a:latin typeface="Arial"/>
              <a:ea typeface="Arial"/>
              <a:cs typeface="Arial"/>
              <a:sym typeface="Arial"/>
            </a:endParaRPr>
          </a:p>
          <a:p>
            <a:pPr marL="0" lvl="0" indent="0" algn="l" rtl="0">
              <a:lnSpc>
                <a:spcPct val="115000"/>
              </a:lnSpc>
              <a:spcBef>
                <a:spcPts val="0"/>
              </a:spcBef>
              <a:spcAft>
                <a:spcPts val="0"/>
              </a:spcAft>
              <a:buClr>
                <a:schemeClr val="dk1"/>
              </a:buClr>
              <a:buFont typeface="Arial"/>
              <a:buNone/>
            </a:pPr>
            <a:endParaRPr sz="1000">
              <a:latin typeface="Montserrat"/>
              <a:ea typeface="Montserrat"/>
              <a:cs typeface="Montserrat"/>
              <a:sym typeface="Montserrat"/>
            </a:endParaRPr>
          </a:p>
          <a:p>
            <a:pPr marL="0" lvl="0" indent="0" algn="l" rtl="0">
              <a:lnSpc>
                <a:spcPct val="115000"/>
              </a:lnSpc>
              <a:spcBef>
                <a:spcPts val="0"/>
              </a:spcBef>
              <a:spcAft>
                <a:spcPts val="0"/>
              </a:spcAft>
              <a:buClr>
                <a:schemeClr val="dk1"/>
              </a:buClr>
              <a:buFont typeface="Arial"/>
              <a:buNone/>
            </a:pPr>
            <a:r>
              <a:rPr lang="en-US" sz="1000" b="1">
                <a:latin typeface="Montserrat"/>
                <a:ea typeface="Montserrat"/>
                <a:cs typeface="Montserrat"/>
                <a:sym typeface="Montserrat"/>
              </a:rPr>
              <a:t>5 - </a:t>
            </a:r>
            <a:r>
              <a:rPr lang="en-US" sz="1000">
                <a:latin typeface="Montserrat"/>
                <a:ea typeface="Montserrat"/>
                <a:cs typeface="Montserrat"/>
                <a:sym typeface="Montserrat"/>
              </a:rPr>
              <a:t>"It’s hard to keep an open mind if you don’t have an open heart. You don’t have to agree with what people think to learn from how they think. You don’t have to share their identity to be curious about what shaped it. Treating people with civility is a prerequisite for discovery." </a:t>
            </a:r>
            <a:endParaRPr sz="1000">
              <a:latin typeface="Arial"/>
              <a:ea typeface="Arial"/>
              <a:cs typeface="Arial"/>
              <a:sym typeface="Arial"/>
            </a:endParaRPr>
          </a:p>
          <a:p>
            <a:pPr marL="0" lvl="0" indent="0" algn="l" rtl="0">
              <a:lnSpc>
                <a:spcPct val="115000"/>
              </a:lnSpc>
              <a:spcBef>
                <a:spcPts val="0"/>
              </a:spcBef>
              <a:spcAft>
                <a:spcPts val="0"/>
              </a:spcAft>
              <a:buClr>
                <a:schemeClr val="dk1"/>
              </a:buClr>
              <a:buFont typeface="Arial"/>
              <a:buNone/>
            </a:pPr>
            <a:endParaRPr sz="1000">
              <a:latin typeface="Montserrat"/>
              <a:ea typeface="Montserrat"/>
              <a:cs typeface="Montserrat"/>
              <a:sym typeface="Montserrat"/>
            </a:endParaRPr>
          </a:p>
          <a:p>
            <a:pPr marL="0" lvl="0" indent="0" algn="l" rtl="0">
              <a:lnSpc>
                <a:spcPct val="115000"/>
              </a:lnSpc>
              <a:spcBef>
                <a:spcPts val="0"/>
              </a:spcBef>
              <a:spcAft>
                <a:spcPts val="0"/>
              </a:spcAft>
              <a:buNone/>
            </a:pPr>
            <a:r>
              <a:rPr lang="en-US" sz="1000" b="1">
                <a:latin typeface="Montserrat"/>
                <a:ea typeface="Montserrat"/>
                <a:cs typeface="Montserrat"/>
                <a:sym typeface="Montserrat"/>
              </a:rPr>
              <a:t>6 - </a:t>
            </a:r>
            <a:r>
              <a:rPr lang="en-US" sz="1000">
                <a:latin typeface="Montserrat"/>
                <a:ea typeface="Montserrat"/>
                <a:cs typeface="Montserrat"/>
                <a:sym typeface="Montserrat"/>
              </a:rPr>
              <a:t>“Leadership is not about being in charge. It is about taking care of those in your charge.”</a:t>
            </a:r>
            <a:endParaRPr sz="1000">
              <a:latin typeface="Montserrat"/>
              <a:ea typeface="Montserrat"/>
              <a:cs typeface="Montserrat"/>
              <a:sym typeface="Montserrat"/>
            </a:endParaRPr>
          </a:p>
          <a:p>
            <a:pPr marL="0" lvl="0" indent="0" algn="l" rtl="0">
              <a:lnSpc>
                <a:spcPct val="115000"/>
              </a:lnSpc>
              <a:spcBef>
                <a:spcPts val="0"/>
              </a:spcBef>
              <a:spcAft>
                <a:spcPts val="0"/>
              </a:spcAft>
              <a:buNone/>
            </a:pPr>
            <a:endParaRPr sz="1000">
              <a:latin typeface="Montserrat"/>
              <a:ea typeface="Montserrat"/>
              <a:cs typeface="Montserrat"/>
              <a:sym typeface="Montserrat"/>
            </a:endParaRPr>
          </a:p>
          <a:p>
            <a:pPr marL="0" lvl="0" indent="0" algn="l" rtl="0">
              <a:lnSpc>
                <a:spcPct val="115000"/>
              </a:lnSpc>
              <a:spcBef>
                <a:spcPts val="0"/>
              </a:spcBef>
              <a:spcAft>
                <a:spcPts val="0"/>
              </a:spcAft>
              <a:buNone/>
            </a:pPr>
            <a:r>
              <a:rPr lang="en-US" sz="1000" b="1">
                <a:latin typeface="Montserrat"/>
                <a:ea typeface="Montserrat"/>
                <a:cs typeface="Montserrat"/>
                <a:sym typeface="Montserrat"/>
              </a:rPr>
              <a:t>7 - </a:t>
            </a:r>
            <a:r>
              <a:rPr lang="en-US" sz="1000">
                <a:latin typeface="Montserrat"/>
                <a:ea typeface="Montserrat"/>
                <a:cs typeface="Montserrat"/>
                <a:sym typeface="Montserrat"/>
              </a:rPr>
              <a:t>“Belonging can never be at the expense of being who we are. Belonging only happens when we're being embraced for our authenticity, especially for our differences.” </a:t>
            </a:r>
            <a:endParaRPr sz="1000">
              <a:latin typeface="Arial"/>
              <a:ea typeface="Arial"/>
              <a:cs typeface="Arial"/>
              <a:sym typeface="Arial"/>
            </a:endParaRPr>
          </a:p>
          <a:p>
            <a:pPr marL="0" lvl="0" indent="0" algn="l" rtl="0">
              <a:lnSpc>
                <a:spcPct val="115000"/>
              </a:lnSpc>
              <a:spcBef>
                <a:spcPts val="0"/>
              </a:spcBef>
              <a:spcAft>
                <a:spcPts val="0"/>
              </a:spcAft>
              <a:buNone/>
            </a:pPr>
            <a:endParaRPr sz="1000">
              <a:latin typeface="Montserrat"/>
              <a:ea typeface="Montserrat"/>
              <a:cs typeface="Montserrat"/>
              <a:sym typeface="Montserrat"/>
            </a:endParaRPr>
          </a:p>
          <a:p>
            <a:pPr marL="0" lvl="0" indent="0" algn="l" rtl="0">
              <a:lnSpc>
                <a:spcPct val="115000"/>
              </a:lnSpc>
              <a:spcBef>
                <a:spcPts val="0"/>
              </a:spcBef>
              <a:spcAft>
                <a:spcPts val="0"/>
              </a:spcAft>
              <a:buNone/>
            </a:pPr>
            <a:r>
              <a:rPr lang="en-US" sz="1000" b="1">
                <a:latin typeface="Montserrat"/>
                <a:ea typeface="Montserrat"/>
                <a:cs typeface="Montserrat"/>
                <a:sym typeface="Montserrat"/>
              </a:rPr>
              <a:t>8 - </a:t>
            </a:r>
            <a:r>
              <a:rPr lang="en-US" sz="1000">
                <a:latin typeface="Montserrat"/>
                <a:ea typeface="Montserrat"/>
                <a:cs typeface="Montserrat"/>
                <a:sym typeface="Montserrat"/>
              </a:rPr>
              <a:t>“No culture can live if it attempts to be exclusive.” </a:t>
            </a:r>
            <a:endParaRPr sz="1000">
              <a:latin typeface="Arial"/>
              <a:ea typeface="Arial"/>
              <a:cs typeface="Arial"/>
              <a:sym typeface="Arial"/>
            </a:endParaRPr>
          </a:p>
          <a:p>
            <a:pPr marL="0" lvl="0" indent="0" algn="l" rtl="0">
              <a:lnSpc>
                <a:spcPct val="115000"/>
              </a:lnSpc>
              <a:spcBef>
                <a:spcPts val="0"/>
              </a:spcBef>
              <a:spcAft>
                <a:spcPts val="0"/>
              </a:spcAft>
              <a:buNone/>
            </a:pPr>
            <a:endParaRPr sz="1000">
              <a:latin typeface="Montserrat"/>
              <a:ea typeface="Montserrat"/>
              <a:cs typeface="Montserrat"/>
              <a:sym typeface="Montserrat"/>
            </a:endParaRPr>
          </a:p>
          <a:p>
            <a:pPr marL="0" lvl="0" indent="0" algn="l" rtl="0">
              <a:lnSpc>
                <a:spcPct val="115000"/>
              </a:lnSpc>
              <a:spcBef>
                <a:spcPts val="0"/>
              </a:spcBef>
              <a:spcAft>
                <a:spcPts val="0"/>
              </a:spcAft>
              <a:buNone/>
            </a:pPr>
            <a:r>
              <a:rPr lang="en-US" sz="1000" b="1">
                <a:latin typeface="Montserrat"/>
                <a:ea typeface="Montserrat"/>
                <a:cs typeface="Montserrat"/>
                <a:sym typeface="Montserrat"/>
              </a:rPr>
              <a:t>9 - </a:t>
            </a:r>
            <a:r>
              <a:rPr lang="en-US" sz="1000">
                <a:latin typeface="Montserrat"/>
                <a:ea typeface="Montserrat"/>
                <a:cs typeface="Montserrat"/>
                <a:sym typeface="Montserrat"/>
              </a:rPr>
              <a:t>“Diversity is being invited to the party; inclusion is being asked to dance.” </a:t>
            </a:r>
            <a:endParaRPr sz="1000">
              <a:latin typeface="Arial"/>
              <a:ea typeface="Arial"/>
              <a:cs typeface="Arial"/>
              <a:sym typeface="Arial"/>
            </a:endParaRPr>
          </a:p>
          <a:p>
            <a:pPr marL="0" lvl="0" indent="0" algn="l" rtl="0">
              <a:lnSpc>
                <a:spcPct val="115000"/>
              </a:lnSpc>
              <a:spcBef>
                <a:spcPts val="0"/>
              </a:spcBef>
              <a:spcAft>
                <a:spcPts val="0"/>
              </a:spcAft>
              <a:buNone/>
            </a:pPr>
            <a:endParaRPr sz="1000">
              <a:latin typeface="Montserrat"/>
              <a:ea typeface="Montserrat"/>
              <a:cs typeface="Montserrat"/>
              <a:sym typeface="Montserrat"/>
            </a:endParaRPr>
          </a:p>
          <a:p>
            <a:pPr marL="0" lvl="0" indent="0" algn="l" rtl="0">
              <a:lnSpc>
                <a:spcPct val="115000"/>
              </a:lnSpc>
              <a:spcBef>
                <a:spcPts val="0"/>
              </a:spcBef>
              <a:spcAft>
                <a:spcPts val="0"/>
              </a:spcAft>
              <a:buNone/>
            </a:pPr>
            <a:r>
              <a:rPr lang="en-US" sz="1000" b="1">
                <a:latin typeface="Montserrat"/>
                <a:ea typeface="Montserrat"/>
                <a:cs typeface="Montserrat"/>
                <a:sym typeface="Montserrat"/>
              </a:rPr>
              <a:t>10 - </a:t>
            </a:r>
            <a:r>
              <a:rPr lang="en-US" sz="1000">
                <a:latin typeface="Montserrat"/>
                <a:ea typeface="Montserrat"/>
                <a:cs typeface="Montserrat"/>
                <a:sym typeface="Montserrat"/>
              </a:rPr>
              <a:t>“We are strongest when we see the most vulnerable in our society, bear witness to their struggles, and then work to create systems to make it better.” </a:t>
            </a:r>
            <a:endParaRPr sz="1000">
              <a:latin typeface="Arial"/>
              <a:ea typeface="Arial"/>
              <a:cs typeface="Arial"/>
              <a:sym typeface="Arial"/>
            </a:endParaRPr>
          </a:p>
          <a:p>
            <a:pPr marL="0" lvl="0" indent="0" algn="l" rtl="0">
              <a:lnSpc>
                <a:spcPct val="115000"/>
              </a:lnSpc>
              <a:spcBef>
                <a:spcPts val="0"/>
              </a:spcBef>
              <a:spcAft>
                <a:spcPts val="0"/>
              </a:spcAft>
              <a:buNone/>
            </a:pPr>
            <a:endParaRPr sz="1000">
              <a:latin typeface="Montserrat"/>
              <a:ea typeface="Montserrat"/>
              <a:cs typeface="Montserrat"/>
              <a:sym typeface="Montserrat"/>
            </a:endParaRPr>
          </a:p>
          <a:p>
            <a:pPr marL="0" lvl="0" indent="0" algn="l" rtl="0">
              <a:lnSpc>
                <a:spcPct val="115000"/>
              </a:lnSpc>
              <a:spcBef>
                <a:spcPts val="0"/>
              </a:spcBef>
              <a:spcAft>
                <a:spcPts val="0"/>
              </a:spcAft>
              <a:buNone/>
            </a:pPr>
            <a:r>
              <a:rPr lang="en-US" sz="1000" b="1">
                <a:latin typeface="Montserrat"/>
                <a:ea typeface="Montserrat"/>
                <a:cs typeface="Montserrat"/>
                <a:sym typeface="Montserrat"/>
              </a:rPr>
              <a:t>11 - </a:t>
            </a:r>
            <a:r>
              <a:rPr lang="en-US" sz="1000">
                <a:latin typeface="Montserrat"/>
                <a:ea typeface="Montserrat"/>
                <a:cs typeface="Montserrat"/>
                <a:sym typeface="Montserrat"/>
              </a:rPr>
              <a:t>“Everyone deserves to have their lives elevated through the beauty of truthful representation.”</a:t>
            </a:r>
            <a:endParaRPr sz="1000">
              <a:latin typeface="Arial"/>
              <a:ea typeface="Arial"/>
              <a:cs typeface="Arial"/>
              <a:sym typeface="Arial"/>
            </a:endParaRPr>
          </a:p>
          <a:p>
            <a:pPr marL="0" lvl="0" indent="0" algn="l" rtl="0">
              <a:lnSpc>
                <a:spcPct val="115000"/>
              </a:lnSpc>
              <a:spcBef>
                <a:spcPts val="0"/>
              </a:spcBef>
              <a:spcAft>
                <a:spcPts val="0"/>
              </a:spcAft>
              <a:buNone/>
            </a:pPr>
            <a:endParaRPr sz="1000">
              <a:latin typeface="Montserrat"/>
              <a:ea typeface="Montserrat"/>
              <a:cs typeface="Montserrat"/>
              <a:sym typeface="Montserrat"/>
            </a:endParaRPr>
          </a:p>
          <a:p>
            <a:pPr marL="0" lvl="0" indent="0" algn="l" rtl="0">
              <a:lnSpc>
                <a:spcPct val="115000"/>
              </a:lnSpc>
              <a:spcBef>
                <a:spcPts val="0"/>
              </a:spcBef>
              <a:spcAft>
                <a:spcPts val="0"/>
              </a:spcAft>
              <a:buNone/>
            </a:pPr>
            <a:r>
              <a:rPr lang="en-US" sz="1000" b="1">
                <a:latin typeface="Montserrat"/>
                <a:ea typeface="Montserrat"/>
                <a:cs typeface="Montserrat"/>
                <a:sym typeface="Montserrat"/>
              </a:rPr>
              <a:t>12 - </a:t>
            </a:r>
            <a:r>
              <a:rPr lang="en-US" sz="1000">
                <a:latin typeface="Montserrat"/>
                <a:ea typeface="Montserrat"/>
                <a:cs typeface="Montserrat"/>
                <a:sym typeface="Montserrat"/>
              </a:rPr>
              <a:t>“Being a leader means taking an active role in ending all forms of discrimination and oppression, consciously and constantly challenging our own biases, and creating an environment in which our employees feel empowered and safe to speak up when they witness barriers to equity and inclusion.”</a:t>
            </a:r>
            <a:endParaRPr sz="1000">
              <a:latin typeface="Arial"/>
              <a:ea typeface="Arial"/>
              <a:cs typeface="Arial"/>
              <a:sym typeface="Arial"/>
            </a:endParaRPr>
          </a:p>
          <a:p>
            <a:pPr marL="0" lvl="0" indent="0" algn="l" rtl="0">
              <a:lnSpc>
                <a:spcPct val="115000"/>
              </a:lnSpc>
              <a:spcBef>
                <a:spcPts val="0"/>
              </a:spcBef>
              <a:spcAft>
                <a:spcPts val="0"/>
              </a:spcAft>
              <a:buClr>
                <a:schemeClr val="dk1"/>
              </a:buClr>
              <a:buFont typeface="Arial"/>
              <a:buNone/>
            </a:pPr>
            <a:endParaRPr sz="1000">
              <a:latin typeface="Montserrat"/>
              <a:ea typeface="Montserrat"/>
              <a:cs typeface="Montserrat"/>
              <a:sym typeface="Montserrat"/>
            </a:endParaRPr>
          </a:p>
          <a:p>
            <a:pPr marL="0" lvl="0" indent="0" algn="l" rtl="0">
              <a:spcBef>
                <a:spcPts val="0"/>
              </a:spcBef>
              <a:spcAft>
                <a:spcPts val="0"/>
              </a:spcAft>
              <a:buNone/>
            </a:pPr>
            <a:endParaRPr sz="1000"/>
          </a:p>
        </p:txBody>
      </p:sp>
      <p:sp>
        <p:nvSpPr>
          <p:cNvPr id="240" name="Google Shape;240;p10: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50" name="Google Shape;250;p1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251" name="Google Shape;251;p11: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that we're warmed up, let's go around the Circle and have each of us share our One Action update from week #1: Sponsorship and Career Building. Your One Action is a concrete commitment you made during your previous Circle session. </a:t>
            </a:r>
            <a:endParaRPr/>
          </a:p>
          <a:p>
            <a:pPr marL="0" lvl="0" indent="0" algn="l" rtl="0">
              <a:spcBef>
                <a:spcPts val="0"/>
              </a:spcBef>
              <a:spcAft>
                <a:spcPts val="0"/>
              </a:spcAft>
              <a:buNone/>
            </a:pPr>
            <a:r>
              <a:rPr lang="en-US"/>
              <a:t>(1 minute or less per member)</a:t>
            </a:r>
            <a:endParaRPr/>
          </a:p>
          <a:p>
            <a:pPr marL="0" lvl="0" indent="0" algn="l" rtl="0">
              <a:spcBef>
                <a:spcPts val="0"/>
              </a:spcBef>
              <a:spcAft>
                <a:spcPts val="0"/>
              </a:spcAft>
              <a:buNone/>
            </a:pPr>
            <a:endParaRPr/>
          </a:p>
          <a:p>
            <a:pPr marL="0" lvl="0" indent="0" algn="l" rtl="0">
              <a:spcBef>
                <a:spcPts val="0"/>
              </a:spcBef>
              <a:spcAft>
                <a:spcPts val="0"/>
              </a:spcAft>
              <a:buNone/>
            </a:pPr>
            <a:r>
              <a:rPr lang="en-US"/>
              <a:t>Now we’re moving to our next activity. [link to transcript next slide, video is embedded in 2 slides]</a:t>
            </a:r>
            <a:endParaRPr/>
          </a:p>
          <a:p>
            <a:pPr marL="0" lvl="0" indent="0" algn="l" rtl="0">
              <a:spcBef>
                <a:spcPts val="0"/>
              </a:spcBef>
              <a:spcAft>
                <a:spcPts val="0"/>
              </a:spcAft>
              <a:buNone/>
            </a:pPr>
            <a:endParaRPr/>
          </a:p>
          <a:p>
            <a:pPr marL="0" lvl="0" indent="0" algn="l" rtl="0">
              <a:spcBef>
                <a:spcPts val="0"/>
              </a:spcBef>
              <a:spcAft>
                <a:spcPts val="0"/>
              </a:spcAft>
              <a:buClr>
                <a:srgbClr val="000000"/>
              </a:buClr>
              <a:buFont typeface="Arial"/>
              <a:buNone/>
            </a:pPr>
            <a:r>
              <a:rPr lang="en-US" b="1"/>
              <a:t>Instructions</a:t>
            </a:r>
            <a:r>
              <a:rPr lang="en-US"/>
              <a:t>: Watch the Simon Sinek Ted Talk “Why Good Leaders Make You Feel Safe.” While watching and listening to the video, reflect on your own experiences of working in environments where you have felt safe and where you have not felt safe. Also, reflect on your own behaviors and how you contribute to creating a psychologically safe environment for others.</a:t>
            </a:r>
            <a:endParaRPr/>
          </a:p>
        </p:txBody>
      </p:sp>
      <p:sp>
        <p:nvSpPr>
          <p:cNvPr id="253" name="Google Shape;253;p1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54" name="Google Shape;254;p1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68" name="Google Shape;268;p1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269" name="Google Shape;269;p12: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FF0000"/>
                </a:solidFill>
              </a:rPr>
              <a:t>If you’d like to follow along with the transcript while we watch the video, scan the QR code here. You can also find more information on the video in the pdf version of the discussion guide. [video on next slide]</a:t>
            </a:r>
            <a:endParaRPr>
              <a:solidFill>
                <a:srgbClr val="FF0000"/>
              </a:solidFill>
            </a:endParaRPr>
          </a:p>
        </p:txBody>
      </p:sp>
      <p:sp>
        <p:nvSpPr>
          <p:cNvPr id="271" name="Google Shape;271;p1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72" name="Google Shape;272;p1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3: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13: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90" name="Google Shape;290;p1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291" name="Google Shape;291;p14: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1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Instructions: Share one key takeaway from the video “Why Good Leaders Make You Feel Safe.”</a:t>
            </a:r>
            <a:endParaRPr/>
          </a:p>
          <a:p>
            <a:pPr marL="0" lvl="0" indent="0" algn="l" rtl="0">
              <a:spcBef>
                <a:spcPts val="0"/>
              </a:spcBef>
              <a:spcAft>
                <a:spcPts val="0"/>
              </a:spcAft>
              <a:buNone/>
            </a:pPr>
            <a:r>
              <a:rPr lang="en-US"/>
              <a:t>(1 minute per member) </a:t>
            </a:r>
            <a:endParaRPr/>
          </a:p>
        </p:txBody>
      </p:sp>
      <p:sp>
        <p:nvSpPr>
          <p:cNvPr id="293" name="Google Shape;293;p1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94" name="Google Shape;294;p1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06" name="Google Shape;306;p1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307" name="Google Shape;307;p15: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Before the next activity, take a 5 minute mind &amp; body break. Grab some water, use the washroom, stretch—whatever you need!  </a:t>
            </a:r>
            <a:endParaRPr/>
          </a:p>
          <a:p>
            <a:pPr marL="0" lvl="0" indent="0" algn="l" rtl="0">
              <a:spcBef>
                <a:spcPts val="0"/>
              </a:spcBef>
              <a:spcAft>
                <a:spcPts val="0"/>
              </a:spcAft>
              <a:buNone/>
            </a:pPr>
            <a:endParaRPr/>
          </a:p>
          <a:p>
            <a:pPr marL="0" lvl="0" indent="0" algn="l" rtl="0">
              <a:spcBef>
                <a:spcPts val="0"/>
              </a:spcBef>
              <a:spcAft>
                <a:spcPts val="0"/>
              </a:spcAft>
              <a:buNone/>
            </a:pPr>
            <a:r>
              <a:rPr lang="en-US"/>
              <a:t>We'll be back together in 5 mins.</a:t>
            </a:r>
            <a:endParaRPr/>
          </a:p>
        </p:txBody>
      </p:sp>
      <p:sp>
        <p:nvSpPr>
          <p:cNvPr id="309" name="Google Shape;309;p1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10" name="Google Shape;310;p1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21" name="Google Shape;321;p1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322" name="Google Shape;322;p16: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1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Welcome back!</a:t>
            </a:r>
            <a:endParaRPr/>
          </a:p>
          <a:p>
            <a:pPr marL="0" lvl="0" indent="0" algn="l" rtl="0">
              <a:spcBef>
                <a:spcPts val="0"/>
              </a:spcBef>
              <a:spcAft>
                <a:spcPts val="0"/>
              </a:spcAft>
              <a:buNone/>
            </a:pPr>
            <a:endParaRPr/>
          </a:p>
          <a:p>
            <a:pPr marL="0" lvl="0" indent="0" algn="l" rtl="0">
              <a:spcBef>
                <a:spcPts val="0"/>
              </a:spcBef>
              <a:spcAft>
                <a:spcPts val="0"/>
              </a:spcAft>
              <a:buNone/>
            </a:pPr>
            <a:r>
              <a:rPr lang="en-US"/>
              <a:t>Leadership exists at all levels. Using the list below as a guide, we will consider the elements that contribute to an inclusive workplace. </a:t>
            </a:r>
            <a:endParaRPr/>
          </a:p>
          <a:p>
            <a:pPr marL="0" lvl="0" indent="0" algn="l" rtl="0">
              <a:spcBef>
                <a:spcPts val="0"/>
              </a:spcBef>
              <a:spcAft>
                <a:spcPts val="0"/>
              </a:spcAft>
              <a:buNone/>
            </a:pPr>
            <a:endParaRPr/>
          </a:p>
          <a:p>
            <a:pPr marL="0" lvl="0" indent="0" algn="l" rtl="0">
              <a:spcBef>
                <a:spcPts val="0"/>
              </a:spcBef>
              <a:spcAft>
                <a:spcPts val="0"/>
              </a:spcAft>
              <a:buNone/>
            </a:pPr>
            <a:r>
              <a:rPr lang="en-US"/>
              <a:t>Instructions: Take 5 minutes to look at the checklist on the following slide. Think about how each point relates to you as an individual, to your team, to a manager (past or present), or to your organization as a whole.</a:t>
            </a:r>
            <a:endParaRPr/>
          </a:p>
          <a:p>
            <a:pPr marL="0" lvl="0" indent="0" algn="l" rtl="0">
              <a:spcBef>
                <a:spcPts val="0"/>
              </a:spcBef>
              <a:spcAft>
                <a:spcPts val="0"/>
              </a:spcAft>
              <a:buNone/>
            </a:pPr>
            <a:endParaRPr/>
          </a:p>
          <a:p>
            <a:pPr marL="0" lvl="0" indent="0" algn="l" rtl="0">
              <a:spcBef>
                <a:spcPts val="0"/>
              </a:spcBef>
              <a:spcAft>
                <a:spcPts val="0"/>
              </a:spcAft>
              <a:buNone/>
            </a:pPr>
            <a:r>
              <a:rPr lang="en-US"/>
              <a:t>Check off the elements, behaviours or characteristics that are already in place and working well to foster inclusion. The unchecked areas highlight the challenges that need to be addressed to further enhance inclusion.</a:t>
            </a:r>
            <a:endParaRPr/>
          </a:p>
          <a:p>
            <a:pPr marL="0" lvl="0" indent="0" algn="l" rtl="0">
              <a:spcBef>
                <a:spcPts val="0"/>
              </a:spcBef>
              <a:spcAft>
                <a:spcPts val="0"/>
              </a:spcAft>
              <a:buNone/>
            </a:pPr>
            <a:endParaRPr/>
          </a:p>
          <a:p>
            <a:pPr marL="0" lvl="0" indent="0" algn="l" rtl="0">
              <a:spcBef>
                <a:spcPts val="0"/>
              </a:spcBef>
              <a:spcAft>
                <a:spcPts val="0"/>
              </a:spcAft>
              <a:buNone/>
            </a:pPr>
            <a:r>
              <a:rPr lang="en-US"/>
              <a:t>Then, take 1 minute per member to share your observations of the inclusive behaviours in the following checklist. Are there areas that are doing well? What areas can be improved?</a:t>
            </a:r>
            <a:endParaRPr/>
          </a:p>
        </p:txBody>
      </p:sp>
      <p:sp>
        <p:nvSpPr>
          <p:cNvPr id="324" name="Google Shape;324;p1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25" name="Google Shape;325;p1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36" name="Google Shape;336;p1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337" name="Google Shape;337;p17: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1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are your observations of the inclusive behaviours in the following checklist. Are there areas that are doing well? What areas can be improved?</a:t>
            </a:r>
            <a:endParaRPr/>
          </a:p>
        </p:txBody>
      </p:sp>
      <p:sp>
        <p:nvSpPr>
          <p:cNvPr id="339" name="Google Shape;339;p1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40" name="Google Shape;340;p1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04" name="Google Shape;404;p1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405" name="Google Shape;405;p18: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1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Employees and leaders at all levels can practice inclusive leadership in their day-to-day work by adopting behaviours and strategies that promote inclusivity and respect for diversity. </a:t>
            </a:r>
            <a:endParaRPr/>
          </a:p>
          <a:p>
            <a:pPr marL="0" lvl="0" indent="0" algn="l" rtl="0">
              <a:spcBef>
                <a:spcPts val="0"/>
              </a:spcBef>
              <a:spcAft>
                <a:spcPts val="0"/>
              </a:spcAft>
              <a:buNone/>
            </a:pPr>
            <a:endParaRPr/>
          </a:p>
          <a:p>
            <a:pPr marL="0" lvl="0" indent="0" algn="l" rtl="0">
              <a:spcBef>
                <a:spcPts val="0"/>
              </a:spcBef>
              <a:spcAft>
                <a:spcPts val="0"/>
              </a:spcAft>
              <a:buNone/>
            </a:pPr>
            <a:r>
              <a:rPr lang="en-US"/>
              <a:t>By intentionally designing these elements into your leadership approach, you can create an environment where diverse perspectives are valued, and all employees feel included and empowered. </a:t>
            </a:r>
            <a:endParaRPr/>
          </a:p>
          <a:p>
            <a:pPr marL="0" lvl="0" indent="0" algn="l" rtl="0">
              <a:spcBef>
                <a:spcPts val="0"/>
              </a:spcBef>
              <a:spcAft>
                <a:spcPts val="0"/>
              </a:spcAft>
              <a:buNone/>
            </a:pPr>
            <a:endParaRPr/>
          </a:p>
          <a:p>
            <a:pPr marL="0" lvl="0" indent="0" algn="l" rtl="0">
              <a:spcBef>
                <a:spcPts val="0"/>
              </a:spcBef>
              <a:spcAft>
                <a:spcPts val="0"/>
              </a:spcAft>
              <a:buNone/>
            </a:pPr>
            <a:r>
              <a:rPr lang="en-US"/>
              <a:t>Implementing these practical steps, leaders can create a more inclusive and supportive environment where all team members feel valued and respected. Practicing inclusive leadership involves concrete actions and behaviours that foster a diverse and inclusive environment. </a:t>
            </a:r>
            <a:endParaRPr/>
          </a:p>
          <a:p>
            <a:pPr marL="0" lvl="0" indent="0" algn="l" rtl="0">
              <a:spcBef>
                <a:spcPts val="0"/>
              </a:spcBef>
              <a:spcAft>
                <a:spcPts val="0"/>
              </a:spcAft>
              <a:buNone/>
            </a:pPr>
            <a:endParaRPr/>
          </a:p>
          <a:p>
            <a:pPr marL="0" lvl="0" indent="0" algn="l" rtl="0">
              <a:spcBef>
                <a:spcPts val="0"/>
              </a:spcBef>
              <a:spcAft>
                <a:spcPts val="0"/>
              </a:spcAft>
              <a:buNone/>
            </a:pPr>
            <a:r>
              <a:rPr lang="en-US"/>
              <a:t>Next are some practical ways to practice inclusive leadership to help you take this back to your organization to TAKE ACTION!</a:t>
            </a:r>
            <a:endParaRPr/>
          </a:p>
        </p:txBody>
      </p:sp>
      <p:sp>
        <p:nvSpPr>
          <p:cNvPr id="407" name="Google Shape;407;p1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08" name="Google Shape;408;p1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f42ec2f1c1_0_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98" name="Google Shape;98;g2f42ec2f1c1_0_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99" name="Google Shape;99;g2f42ec2f1c1_0_0: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g2f42ec2f1c1_0_0: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Here's a message from the program founders if you'd like to take a read through in your Discussion Guide PDFs [first of two slides]</a:t>
            </a:r>
            <a:endParaRPr/>
          </a:p>
        </p:txBody>
      </p:sp>
      <p:sp>
        <p:nvSpPr>
          <p:cNvPr id="101" name="Google Shape;101;g2f42ec2f1c1_0_0: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02" name="Google Shape;102;g2f42ec2f1c1_0_0: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1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18" name="Google Shape;418;p1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419" name="Google Shape;419;p19: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1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individual can practice:</a:t>
            </a:r>
            <a:endParaRPr/>
          </a:p>
          <a:p>
            <a:pPr marL="0" lvl="0" indent="0" algn="l" rtl="0">
              <a:spcBef>
                <a:spcPts val="0"/>
              </a:spcBef>
              <a:spcAft>
                <a:spcPts val="0"/>
              </a:spcAft>
              <a:buNone/>
            </a:pPr>
            <a:r>
              <a:rPr lang="en-US"/>
              <a:t>- Active listening</a:t>
            </a:r>
            <a:endParaRPr/>
          </a:p>
          <a:p>
            <a:pPr marL="0" lvl="0" indent="0" algn="l" rtl="0">
              <a:spcBef>
                <a:spcPts val="0"/>
              </a:spcBef>
              <a:spcAft>
                <a:spcPts val="0"/>
              </a:spcAft>
              <a:buNone/>
            </a:pPr>
            <a:r>
              <a:rPr lang="en-US"/>
              <a:t>- Acknowledging and addressing bias</a:t>
            </a:r>
            <a:endParaRPr/>
          </a:p>
          <a:p>
            <a:pPr marL="0" lvl="0" indent="0" algn="l" rtl="0">
              <a:spcBef>
                <a:spcPts val="0"/>
              </a:spcBef>
              <a:spcAft>
                <a:spcPts val="0"/>
              </a:spcAft>
              <a:buNone/>
            </a:pPr>
            <a:r>
              <a:rPr lang="en-US"/>
              <a:t>- Modelling inclusive behaviour</a:t>
            </a:r>
            <a:endParaRPr/>
          </a:p>
          <a:p>
            <a:pPr marL="0" lvl="0" indent="0" algn="l" rtl="0">
              <a:spcBef>
                <a:spcPts val="0"/>
              </a:spcBef>
              <a:spcAft>
                <a:spcPts val="0"/>
              </a:spcAft>
              <a:buNone/>
            </a:pPr>
            <a:r>
              <a:rPr lang="en-US"/>
              <a:t>- Ongoing education</a:t>
            </a:r>
            <a:endParaRPr/>
          </a:p>
          <a:p>
            <a:pPr marL="0" lvl="0" indent="0" algn="l" rtl="0">
              <a:spcBef>
                <a:spcPts val="0"/>
              </a:spcBef>
              <a:spcAft>
                <a:spcPts val="0"/>
              </a:spcAft>
              <a:buNone/>
            </a:pPr>
            <a:r>
              <a:rPr lang="en-US"/>
              <a:t>- Holding themselves accountable</a:t>
            </a:r>
            <a:endParaRPr/>
          </a:p>
          <a:p>
            <a:pPr marL="0" lvl="0" indent="0" algn="l" rtl="0">
              <a:spcBef>
                <a:spcPts val="0"/>
              </a:spcBef>
              <a:spcAft>
                <a:spcPts val="0"/>
              </a:spcAft>
              <a:buNone/>
            </a:pPr>
            <a:r>
              <a:rPr lang="en-US"/>
              <a:t>- Cultivating self-awareness</a:t>
            </a:r>
            <a:endParaRPr/>
          </a:p>
          <a:p>
            <a:pPr marL="0" lvl="0" indent="0" algn="l" rtl="0">
              <a:spcBef>
                <a:spcPts val="0"/>
              </a:spcBef>
              <a:spcAft>
                <a:spcPts val="0"/>
              </a:spcAft>
              <a:buNone/>
            </a:pPr>
            <a:r>
              <a:rPr lang="en-US"/>
              <a:t>- supporting employee resource groups</a:t>
            </a:r>
            <a:endParaRPr/>
          </a:p>
          <a:p>
            <a:pPr marL="0" lvl="0" indent="0" algn="l" rtl="0">
              <a:spcBef>
                <a:spcPts val="0"/>
              </a:spcBef>
              <a:spcAft>
                <a:spcPts val="0"/>
              </a:spcAft>
              <a:buNone/>
            </a:pPr>
            <a:endParaRPr/>
          </a:p>
          <a:p>
            <a:pPr marL="0" lvl="0" indent="0" algn="l" rtl="0">
              <a:spcBef>
                <a:spcPts val="0"/>
              </a:spcBef>
              <a:spcAft>
                <a:spcPts val="0"/>
              </a:spcAft>
              <a:buNone/>
            </a:pPr>
            <a:r>
              <a:rPr lang="en-US"/>
              <a:t>[allow 2 minutes to read through slide/PDF]</a:t>
            </a:r>
            <a:endParaRPr/>
          </a:p>
        </p:txBody>
      </p:sp>
      <p:sp>
        <p:nvSpPr>
          <p:cNvPr id="421" name="Google Shape;421;p1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22" name="Google Shape;422;p1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31" name="Google Shape;431;p2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432" name="Google Shape;432;p20: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2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 team can practice:</a:t>
            </a:r>
            <a:endParaRPr/>
          </a:p>
          <a:p>
            <a:pPr marL="0" lvl="0" indent="0" algn="l" rtl="0">
              <a:spcBef>
                <a:spcPts val="0"/>
              </a:spcBef>
              <a:spcAft>
                <a:spcPts val="0"/>
              </a:spcAft>
              <a:buNone/>
            </a:pPr>
            <a:r>
              <a:rPr lang="en-US"/>
              <a:t>- Celebrating differences</a:t>
            </a:r>
            <a:endParaRPr/>
          </a:p>
          <a:p>
            <a:pPr marL="0" lvl="0" indent="0" algn="l" rtl="0">
              <a:spcBef>
                <a:spcPts val="0"/>
              </a:spcBef>
              <a:spcAft>
                <a:spcPts val="0"/>
              </a:spcAft>
              <a:buNone/>
            </a:pPr>
            <a:r>
              <a:rPr lang="en-US"/>
              <a:t>- Inclusive meeting practices</a:t>
            </a:r>
            <a:endParaRPr/>
          </a:p>
          <a:p>
            <a:pPr marL="0" lvl="0" indent="0" algn="l" rtl="0">
              <a:spcBef>
                <a:spcPts val="0"/>
              </a:spcBef>
              <a:spcAft>
                <a:spcPts val="0"/>
              </a:spcAft>
              <a:buNone/>
            </a:pPr>
            <a:r>
              <a:rPr lang="en-US"/>
              <a:t>- Encouraging collaboration</a:t>
            </a:r>
            <a:endParaRPr/>
          </a:p>
          <a:p>
            <a:pPr marL="0" lvl="0" indent="0" algn="l" rtl="0">
              <a:spcBef>
                <a:spcPts val="0"/>
              </a:spcBef>
              <a:spcAft>
                <a:spcPts val="0"/>
              </a:spcAft>
              <a:buNone/>
            </a:pPr>
            <a:r>
              <a:rPr lang="en-US"/>
              <a:t>- Communicating respectfully</a:t>
            </a:r>
            <a:endParaRPr/>
          </a:p>
          <a:p>
            <a:pPr marL="0" lvl="0" indent="0" algn="l" rtl="0">
              <a:spcBef>
                <a:spcPts val="0"/>
              </a:spcBef>
              <a:spcAft>
                <a:spcPts val="0"/>
              </a:spcAft>
              <a:buNone/>
            </a:pPr>
            <a:r>
              <a:rPr lang="en-US"/>
              <a:t>- Challenging non-inclusive behaviour</a:t>
            </a:r>
            <a:endParaRPr/>
          </a:p>
          <a:p>
            <a:pPr marL="0" lvl="0" indent="0" algn="l" rtl="0">
              <a:spcBef>
                <a:spcPts val="0"/>
              </a:spcBef>
              <a:spcAft>
                <a:spcPts val="0"/>
              </a:spcAft>
              <a:buNone/>
            </a:pPr>
            <a:r>
              <a:rPr lang="en-US"/>
              <a:t>- Being flexible and adaptable</a:t>
            </a:r>
            <a:endParaRPr/>
          </a:p>
          <a:p>
            <a:pPr marL="0" lvl="0" indent="0" algn="l" rtl="0">
              <a:spcBef>
                <a:spcPts val="0"/>
              </a:spcBef>
              <a:spcAft>
                <a:spcPts val="0"/>
              </a:spcAft>
              <a:buNone/>
            </a:pPr>
            <a:endParaRPr/>
          </a:p>
          <a:p>
            <a:pPr marL="0" lvl="0" indent="0" algn="l" rtl="0">
              <a:spcBef>
                <a:spcPts val="0"/>
              </a:spcBef>
              <a:spcAft>
                <a:spcPts val="0"/>
              </a:spcAft>
              <a:buNone/>
            </a:pPr>
            <a:r>
              <a:rPr lang="en-US"/>
              <a:t>[allow 2 minutes to read through slide/PDF]</a:t>
            </a:r>
            <a:endParaRPr/>
          </a:p>
        </p:txBody>
      </p:sp>
      <p:sp>
        <p:nvSpPr>
          <p:cNvPr id="434" name="Google Shape;434;p2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35" name="Google Shape;435;p2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2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43" name="Google Shape;443;p2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444" name="Google Shape;444;p21: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2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 manager can practice:</a:t>
            </a:r>
            <a:endParaRPr/>
          </a:p>
          <a:p>
            <a:pPr marL="0" lvl="0" indent="0" algn="l" rtl="0">
              <a:spcBef>
                <a:spcPts val="0"/>
              </a:spcBef>
              <a:spcAft>
                <a:spcPts val="0"/>
              </a:spcAft>
              <a:buNone/>
            </a:pPr>
            <a:r>
              <a:rPr lang="en-US"/>
              <a:t>- Diverse recruitment</a:t>
            </a:r>
            <a:endParaRPr/>
          </a:p>
          <a:p>
            <a:pPr marL="0" lvl="0" indent="0" algn="l" rtl="0">
              <a:spcBef>
                <a:spcPts val="0"/>
              </a:spcBef>
              <a:spcAft>
                <a:spcPts val="0"/>
              </a:spcAft>
              <a:buNone/>
            </a:pPr>
            <a:r>
              <a:rPr lang="en-US"/>
              <a:t>- Bias-free selection</a:t>
            </a:r>
            <a:endParaRPr/>
          </a:p>
          <a:p>
            <a:pPr marL="0" lvl="0" indent="0" algn="l" rtl="0">
              <a:spcBef>
                <a:spcPts val="0"/>
              </a:spcBef>
              <a:spcAft>
                <a:spcPts val="0"/>
              </a:spcAft>
              <a:buNone/>
            </a:pPr>
            <a:r>
              <a:rPr lang="en-US"/>
              <a:t>- Fostering an inclusive culture</a:t>
            </a:r>
            <a:endParaRPr/>
          </a:p>
          <a:p>
            <a:pPr marL="0" lvl="0" indent="0" algn="l" rtl="0">
              <a:spcBef>
                <a:spcPts val="0"/>
              </a:spcBef>
              <a:spcAft>
                <a:spcPts val="0"/>
              </a:spcAft>
              <a:buNone/>
            </a:pPr>
            <a:r>
              <a:rPr lang="en-US"/>
              <a:t>- Providing inclusive feedback</a:t>
            </a:r>
            <a:endParaRPr/>
          </a:p>
          <a:p>
            <a:pPr marL="0" lvl="0" indent="0" algn="l" rtl="0">
              <a:spcBef>
                <a:spcPts val="0"/>
              </a:spcBef>
              <a:spcAft>
                <a:spcPts val="0"/>
              </a:spcAft>
              <a:buNone/>
            </a:pPr>
            <a:r>
              <a:rPr lang="en-US"/>
              <a:t>- Creating safe spaces</a:t>
            </a:r>
            <a:endParaRPr/>
          </a:p>
          <a:p>
            <a:pPr marL="0" lvl="0" indent="0" algn="l" rtl="0">
              <a:spcBef>
                <a:spcPts val="0"/>
              </a:spcBef>
              <a:spcAft>
                <a:spcPts val="0"/>
              </a:spcAft>
              <a:buNone/>
            </a:pPr>
            <a:r>
              <a:rPr lang="en-US"/>
              <a:t>- Seeking diverse perspectives</a:t>
            </a:r>
            <a:endParaRPr/>
          </a:p>
          <a:p>
            <a:pPr marL="0" lvl="0" indent="0" algn="l" rtl="0">
              <a:spcBef>
                <a:spcPts val="0"/>
              </a:spcBef>
              <a:spcAft>
                <a:spcPts val="0"/>
              </a:spcAft>
              <a:buNone/>
            </a:pPr>
            <a:r>
              <a:rPr lang="en-US"/>
              <a:t>- Empowering others</a:t>
            </a:r>
            <a:endParaRPr/>
          </a:p>
          <a:p>
            <a:pPr marL="0" lvl="0" indent="0" algn="l" rtl="0">
              <a:spcBef>
                <a:spcPts val="0"/>
              </a:spcBef>
              <a:spcAft>
                <a:spcPts val="0"/>
              </a:spcAft>
              <a:buNone/>
            </a:pPr>
            <a:r>
              <a:rPr lang="en-US"/>
              <a:t>- Providing mentorship and sponsorship</a:t>
            </a:r>
            <a:endParaRPr/>
          </a:p>
          <a:p>
            <a:pPr marL="0" lvl="0" indent="0" algn="l" rtl="0">
              <a:spcBef>
                <a:spcPts val="0"/>
              </a:spcBef>
              <a:spcAft>
                <a:spcPts val="0"/>
              </a:spcAft>
              <a:buNone/>
            </a:pPr>
            <a:endParaRPr/>
          </a:p>
          <a:p>
            <a:pPr marL="0" lvl="0" indent="0" algn="l" rtl="0">
              <a:spcBef>
                <a:spcPts val="0"/>
              </a:spcBef>
              <a:spcAft>
                <a:spcPts val="0"/>
              </a:spcAft>
              <a:buNone/>
            </a:pPr>
            <a:r>
              <a:rPr lang="en-US"/>
              <a:t>[allow 2 minutes to read through slide/PDF]</a:t>
            </a:r>
            <a:endParaRPr/>
          </a:p>
        </p:txBody>
      </p:sp>
      <p:sp>
        <p:nvSpPr>
          <p:cNvPr id="446" name="Google Shape;446;p2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47" name="Google Shape;447;p2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2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55" name="Google Shape;455;p2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456" name="Google Shape;456;p22: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2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An organization can practice:</a:t>
            </a:r>
            <a:endParaRPr/>
          </a:p>
          <a:p>
            <a:pPr marL="0" lvl="0" indent="0" algn="l" rtl="0">
              <a:spcBef>
                <a:spcPts val="0"/>
              </a:spcBef>
              <a:spcAft>
                <a:spcPts val="0"/>
              </a:spcAft>
              <a:buNone/>
            </a:pPr>
            <a:r>
              <a:rPr lang="en-US"/>
              <a:t>- Defining inclusive leadership</a:t>
            </a:r>
            <a:endParaRPr/>
          </a:p>
          <a:p>
            <a:pPr marL="0" lvl="0" indent="0" algn="l" rtl="0">
              <a:spcBef>
                <a:spcPts val="0"/>
              </a:spcBef>
              <a:spcAft>
                <a:spcPts val="0"/>
              </a:spcAft>
              <a:buNone/>
            </a:pPr>
            <a:r>
              <a:rPr lang="en-US"/>
              <a:t>- Setting clear goals and metrics</a:t>
            </a:r>
            <a:endParaRPr/>
          </a:p>
          <a:p>
            <a:pPr marL="0" lvl="0" indent="0" algn="l" rtl="0">
              <a:spcBef>
                <a:spcPts val="0"/>
              </a:spcBef>
              <a:spcAft>
                <a:spcPts val="0"/>
              </a:spcAft>
              <a:buNone/>
            </a:pPr>
            <a:r>
              <a:rPr lang="en-US"/>
              <a:t>- Implementing leadership development programs</a:t>
            </a:r>
            <a:endParaRPr/>
          </a:p>
          <a:p>
            <a:pPr marL="0" lvl="0" indent="0" algn="l" rtl="0">
              <a:spcBef>
                <a:spcPts val="0"/>
              </a:spcBef>
              <a:spcAft>
                <a:spcPts val="0"/>
              </a:spcAft>
              <a:buNone/>
            </a:pPr>
            <a:r>
              <a:rPr lang="en-US"/>
              <a:t>- Implementing inclusive policies and practices</a:t>
            </a:r>
            <a:endParaRPr/>
          </a:p>
          <a:p>
            <a:pPr marL="0" lvl="0" indent="0" algn="l" rtl="0">
              <a:spcBef>
                <a:spcPts val="0"/>
              </a:spcBef>
              <a:spcAft>
                <a:spcPts val="0"/>
              </a:spcAft>
              <a:buNone/>
            </a:pPr>
            <a:r>
              <a:rPr lang="en-US"/>
              <a:t>- Establishing feedback mechanisms</a:t>
            </a:r>
            <a:endParaRPr/>
          </a:p>
          <a:p>
            <a:pPr marL="0" lvl="0" indent="0" algn="l" rtl="0">
              <a:spcBef>
                <a:spcPts val="0"/>
              </a:spcBef>
              <a:spcAft>
                <a:spcPts val="0"/>
              </a:spcAft>
              <a:buNone/>
            </a:pPr>
            <a:r>
              <a:rPr lang="en-US"/>
              <a:t>- Role modelling</a:t>
            </a:r>
            <a:endParaRPr/>
          </a:p>
          <a:p>
            <a:pPr marL="0" lvl="0" indent="0" algn="l" rtl="0">
              <a:spcBef>
                <a:spcPts val="0"/>
              </a:spcBef>
              <a:spcAft>
                <a:spcPts val="0"/>
              </a:spcAft>
              <a:buNone/>
            </a:pPr>
            <a:endParaRPr/>
          </a:p>
          <a:p>
            <a:pPr marL="0" lvl="0" indent="0" algn="l" rtl="0">
              <a:spcBef>
                <a:spcPts val="0"/>
              </a:spcBef>
              <a:spcAft>
                <a:spcPts val="0"/>
              </a:spcAft>
              <a:buNone/>
            </a:pPr>
            <a:r>
              <a:rPr lang="en-US"/>
              <a:t>[allow 2 minutes to read through slide/PDF. Summary &amp; questions can be found on next slide]</a:t>
            </a:r>
            <a:endParaRPr/>
          </a:p>
        </p:txBody>
      </p:sp>
      <p:sp>
        <p:nvSpPr>
          <p:cNvPr id="458" name="Google Shape;458;p2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59" name="Google Shape;459;p2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2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67" name="Google Shape;467;p2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468" name="Google Shape;468;p23: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p2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let's discuss:</a:t>
            </a:r>
            <a:endParaRPr/>
          </a:p>
          <a:p>
            <a:pPr marL="0" lvl="0" indent="0" algn="l" rtl="0">
              <a:spcBef>
                <a:spcPts val="0"/>
              </a:spcBef>
              <a:spcAft>
                <a:spcPts val="0"/>
              </a:spcAft>
              <a:buNone/>
            </a:pPr>
            <a:r>
              <a:rPr lang="en-US"/>
              <a:t>What areas do you see that are going well in your workplace?</a:t>
            </a:r>
            <a:endParaRPr/>
          </a:p>
          <a:p>
            <a:pPr marL="0" lvl="0" indent="0" algn="l" rtl="0">
              <a:spcBef>
                <a:spcPts val="0"/>
              </a:spcBef>
              <a:spcAft>
                <a:spcPts val="0"/>
              </a:spcAft>
              <a:buNone/>
            </a:pPr>
            <a:endParaRPr/>
          </a:p>
          <a:p>
            <a:pPr marL="0" lvl="0" indent="0" algn="l" rtl="0">
              <a:spcBef>
                <a:spcPts val="0"/>
              </a:spcBef>
              <a:spcAft>
                <a:spcPts val="0"/>
              </a:spcAft>
              <a:buNone/>
            </a:pPr>
            <a:r>
              <a:rPr lang="en-US"/>
              <a:t>What areas do you see as areas of growth in your workplace?</a:t>
            </a:r>
            <a:endParaRPr/>
          </a:p>
          <a:p>
            <a:pPr marL="0" lvl="0" indent="0" algn="l" rtl="0">
              <a:spcBef>
                <a:spcPts val="0"/>
              </a:spcBef>
              <a:spcAft>
                <a:spcPts val="0"/>
              </a:spcAft>
              <a:buNone/>
            </a:pPr>
            <a:endParaRPr/>
          </a:p>
          <a:p>
            <a:pPr marL="0" lvl="0" indent="0" algn="l" rtl="0">
              <a:spcBef>
                <a:spcPts val="0"/>
              </a:spcBef>
              <a:spcAft>
                <a:spcPts val="0"/>
              </a:spcAft>
              <a:buNone/>
            </a:pPr>
            <a:r>
              <a:rPr lang="en-US"/>
              <a:t>What actions would you like to take personally to bring more inclusion by design approaches into your work, team or organization?</a:t>
            </a:r>
            <a:endParaRPr/>
          </a:p>
        </p:txBody>
      </p:sp>
      <p:sp>
        <p:nvSpPr>
          <p:cNvPr id="470" name="Google Shape;470;p2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71" name="Google Shape;471;p2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2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87" name="Google Shape;487;p2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488" name="Google Shape;488;p24: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2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Your “One Action” is a concrete commitment you undertake related to the topics discussed during each Circle. The goal of a One Action is to step outside your comfort zone, practise a new skill, or try something new. Examples of one actions for this Circle can be found in the table that follows:</a:t>
            </a:r>
            <a:endParaRPr/>
          </a:p>
          <a:p>
            <a:pPr marL="0" lvl="0" indent="0" algn="l" rtl="0">
              <a:spcBef>
                <a:spcPts val="0"/>
              </a:spcBef>
              <a:spcAft>
                <a:spcPts val="0"/>
              </a:spcAft>
              <a:buNone/>
            </a:pPr>
            <a:endParaRPr/>
          </a:p>
          <a:p>
            <a:pPr marL="0" lvl="0" indent="0" algn="l" rtl="0">
              <a:spcBef>
                <a:spcPts val="0"/>
              </a:spcBef>
              <a:spcAft>
                <a:spcPts val="0"/>
              </a:spcAft>
              <a:buNone/>
            </a:pPr>
            <a:r>
              <a:rPr lang="en-US"/>
              <a:t>Instructions: Each member declares their One Action commitment for this week. </a:t>
            </a:r>
            <a:endParaRPr/>
          </a:p>
          <a:p>
            <a:pPr marL="0" lvl="0" indent="0" algn="l" rtl="0">
              <a:spcBef>
                <a:spcPts val="0"/>
              </a:spcBef>
              <a:spcAft>
                <a:spcPts val="0"/>
              </a:spcAft>
              <a:buNone/>
            </a:pPr>
            <a:r>
              <a:rPr lang="en-US"/>
              <a:t>(1 minute per member)</a:t>
            </a:r>
            <a:endParaRPr/>
          </a:p>
        </p:txBody>
      </p:sp>
      <p:sp>
        <p:nvSpPr>
          <p:cNvPr id="490" name="Google Shape;490;p2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91" name="Google Shape;491;p2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25: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1" name="Google Shape;501;p25: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2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07" name="Google Shape;507;p2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508" name="Google Shape;508;p26: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9" name="Google Shape;509;p2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Thank you everyone for your active participation in this week’s topic. We now have some new thoughts on inclusive leadership and how we might all use what we have learned to create a safer, more inclusive and diverse working environment. We hope you are able to take what you learned and put it into action. </a:t>
            </a:r>
            <a:endParaRPr/>
          </a:p>
          <a:p>
            <a:pPr marL="0" lvl="0" indent="0" algn="l" rtl="0">
              <a:spcBef>
                <a:spcPts val="0"/>
              </a:spcBef>
              <a:spcAft>
                <a:spcPts val="0"/>
              </a:spcAft>
              <a:buNone/>
            </a:pPr>
            <a:endParaRPr/>
          </a:p>
          <a:p>
            <a:pPr marL="0" lvl="0" indent="0" algn="l" rtl="0">
              <a:spcBef>
                <a:spcPts val="0"/>
              </a:spcBef>
              <a:spcAft>
                <a:spcPts val="0"/>
              </a:spcAft>
              <a:buNone/>
            </a:pPr>
            <a:r>
              <a:rPr lang="en-US"/>
              <a:t>To recap today’s Circle, please review this Discussion Guide to help you reflect on this Circle session and implement your One Action for inclusive leadership. </a:t>
            </a:r>
            <a:endParaRPr/>
          </a:p>
          <a:p>
            <a:pPr marL="0" lvl="0" indent="0" algn="l" rtl="0">
              <a:spcBef>
                <a:spcPts val="0"/>
              </a:spcBef>
              <a:spcAft>
                <a:spcPts val="0"/>
              </a:spcAft>
              <a:buNone/>
            </a:pPr>
            <a:endParaRPr/>
          </a:p>
          <a:p>
            <a:pPr marL="0" lvl="0" indent="0" algn="l" rtl="0">
              <a:spcBef>
                <a:spcPts val="0"/>
              </a:spcBef>
              <a:spcAft>
                <a:spcPts val="0"/>
              </a:spcAft>
              <a:buNone/>
            </a:pPr>
            <a:r>
              <a:rPr lang="en-US"/>
              <a:t>Our next Masterclass takes place on Monday, October 21, 2024, at 1:00 pm Eastern Time. This 90-minute Masterclass is a hands-on coaching class on the topic of negotiation. Invitations to all 5 Masterclasses have been sent to you prior to the start of this LLMC cohort. Please see your calendar for details.</a:t>
            </a:r>
            <a:endParaRPr/>
          </a:p>
          <a:p>
            <a:pPr marL="0" lvl="0" indent="0" algn="l" rtl="0">
              <a:spcBef>
                <a:spcPts val="0"/>
              </a:spcBef>
              <a:spcAft>
                <a:spcPts val="0"/>
              </a:spcAft>
              <a:buNone/>
            </a:pPr>
            <a:endParaRPr/>
          </a:p>
          <a:p>
            <a:pPr marL="0" lvl="0" indent="0" algn="l" rtl="0">
              <a:spcBef>
                <a:spcPts val="0"/>
              </a:spcBef>
              <a:spcAft>
                <a:spcPts val="0"/>
              </a:spcAft>
              <a:buNone/>
            </a:pPr>
            <a:r>
              <a:rPr lang="en-US"/>
              <a:t>The next Circle session is titled “Mastering the Art of Negotiation.” In this session, we will focus on how to achieve an outcome that is a win for all parties. Please review Circle #3 Discussion Guide and watch “Three Steps to Getting What You Want in a Negotiation” prior to our third Circle session.</a:t>
            </a:r>
            <a:endParaRPr/>
          </a:p>
          <a:p>
            <a:pPr marL="0" lvl="0" indent="0" algn="l" rtl="0">
              <a:spcBef>
                <a:spcPts val="0"/>
              </a:spcBef>
              <a:spcAft>
                <a:spcPts val="0"/>
              </a:spcAft>
              <a:buNone/>
            </a:pPr>
            <a:endParaRPr/>
          </a:p>
          <a:p>
            <a:pPr marL="0" lvl="0" indent="0" algn="l" rtl="0">
              <a:spcBef>
                <a:spcPts val="0"/>
              </a:spcBef>
              <a:spcAft>
                <a:spcPts val="0"/>
              </a:spcAft>
              <a:buNone/>
            </a:pPr>
            <a:r>
              <a:rPr lang="en-US"/>
              <a:t>Do we have our circle leader and assistant circle leader for next week? If leaders for the next Circle were not chosen, ask for volunteers for both positions.</a:t>
            </a:r>
            <a:endParaRPr/>
          </a:p>
          <a:p>
            <a:pPr marL="0" lvl="0" indent="0" algn="l" rtl="0">
              <a:spcBef>
                <a:spcPts val="0"/>
              </a:spcBef>
              <a:spcAft>
                <a:spcPts val="0"/>
              </a:spcAft>
              <a:buNone/>
            </a:pPr>
            <a:endParaRPr/>
          </a:p>
          <a:p>
            <a:pPr marL="0" lvl="0" indent="0" algn="l" rtl="0">
              <a:spcBef>
                <a:spcPts val="0"/>
              </a:spcBef>
              <a:spcAft>
                <a:spcPts val="0"/>
              </a:spcAft>
              <a:buNone/>
            </a:pPr>
            <a:r>
              <a:rPr lang="en-US"/>
              <a:t>LLMC Written Component: Please share your comments by completing the bi-weekly Written Component forms. A link to the form can be found in your calendar. Completion of these forms is one of the commitments you made when you applied. The LLMC Program team relies upon your feedback to continue to grow the program.</a:t>
            </a:r>
            <a:endParaRPr/>
          </a:p>
          <a:p>
            <a:pPr marL="0" lvl="0" indent="0" algn="l" rtl="0">
              <a:spcBef>
                <a:spcPts val="0"/>
              </a:spcBef>
              <a:spcAft>
                <a:spcPts val="0"/>
              </a:spcAft>
              <a:buNone/>
            </a:pPr>
            <a:endParaRPr/>
          </a:p>
          <a:p>
            <a:pPr marL="0" lvl="0" indent="0" algn="l" rtl="0">
              <a:spcBef>
                <a:spcPts val="0"/>
              </a:spcBef>
              <a:spcAft>
                <a:spcPts val="0"/>
              </a:spcAft>
              <a:buClr>
                <a:schemeClr val="dk1"/>
              </a:buClr>
              <a:buFont typeface="Arial"/>
              <a:buNone/>
            </a:pPr>
            <a:r>
              <a:rPr lang="en-US"/>
              <a:t>LLMC Lounge: Join this Friday’s LLMC Lounge if you would like to connect and engage more on this week’s topic. This 60-minute session is facilitated by the LLMC Program Team at Materiel Group’s Diversity and Inclusion Office (DIO) every Friday. </a:t>
            </a:r>
            <a:endParaRPr/>
          </a:p>
          <a:p>
            <a:pPr marL="0" lvl="0" indent="0" algn="l" rtl="0">
              <a:spcBef>
                <a:spcPts val="0"/>
              </a:spcBef>
              <a:spcAft>
                <a:spcPts val="0"/>
              </a:spcAft>
              <a:buNone/>
            </a:pPr>
            <a:endParaRPr/>
          </a:p>
          <a:p>
            <a:pPr marL="0" lvl="0" indent="0" algn="l" rtl="0">
              <a:spcBef>
                <a:spcPts val="0"/>
              </a:spcBef>
              <a:spcAft>
                <a:spcPts val="0"/>
              </a:spcAft>
              <a:buNone/>
            </a:pPr>
            <a:r>
              <a:rPr lang="en-US"/>
              <a:t>Thank you everyone! Be well, take care and see you at Circle #3 on Mastering the Art of Negotiation</a:t>
            </a:r>
            <a:endParaRPr/>
          </a:p>
        </p:txBody>
      </p:sp>
      <p:sp>
        <p:nvSpPr>
          <p:cNvPr id="510" name="Google Shape;510;p2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11" name="Google Shape;511;p2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27: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2" name="Google Shape;522;p27: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2f42ec2f1c1_0_253: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g2f42ec2f1c1_0_253: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f42ec2f1c1_0_1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16" name="Google Shape;116;g2f42ec2f1c1_0_1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17" name="Google Shape;117;g2f42ec2f1c1_0_17: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g2f42ec2f1c1_0_17: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Here's a message from the program founders if you'd like to take a read through in your Discussion Guide PDFs [second of two slides]</a:t>
            </a:r>
            <a:endParaRPr/>
          </a:p>
        </p:txBody>
      </p:sp>
      <p:sp>
        <p:nvSpPr>
          <p:cNvPr id="119" name="Google Shape;119;g2f42ec2f1c1_0_17: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20" name="Google Shape;120;g2f42ec2f1c1_0_17: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2f42ec2f1c1_0_358: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0" name="Google Shape;580;g2f42ec2f1c1_0_358: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2f42ec2f1c1_0_338: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1" name="Google Shape;591;g2f42ec2f1c1_0_338: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2f42ec2f1c1_0_348: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2" name="Google Shape;602;g2f42ec2f1c1_0_348: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2f42ec2f1c1_0_109: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3" name="Google Shape;613;g2f42ec2f1c1_0_109: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2f42ec2f1c1_0_121: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6" name="Google Shape;626;g2f42ec2f1c1_0_121: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2f42ec2f1c1_0_129: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5" name="Google Shape;635;g2f42ec2f1c1_0_129: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2f42ec2f1c1_0_137: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4" name="Google Shape;644;g2f42ec2f1c1_0_137: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2f42ec2f1c1_0_14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655" name="Google Shape;655;g2f42ec2f1c1_0_14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656" name="Google Shape;656;g2f42ec2f1c1_0_147: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7" name="Google Shape;657;g2f42ec2f1c1_0_147: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8" name="Google Shape;658;g2f42ec2f1c1_0_147: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659" name="Google Shape;659;g2f42ec2f1c1_0_147: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34" name="Google Shape;134;p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135" name="Google Shape;135;p3: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Let's take a moment to review the Circle Ground Rules and Values: </a:t>
            </a:r>
            <a:endParaRPr/>
          </a:p>
          <a:p>
            <a:pPr marL="0" lvl="0" indent="0" algn="l" rtl="0">
              <a:spcBef>
                <a:spcPts val="0"/>
              </a:spcBef>
              <a:spcAft>
                <a:spcPts val="0"/>
              </a:spcAft>
              <a:buNone/>
            </a:pPr>
            <a:r>
              <a:rPr lang="en-US"/>
              <a:t>Equality: Everyone is an equal member</a:t>
            </a:r>
            <a:endParaRPr/>
          </a:p>
          <a:p>
            <a:pPr marL="0" lvl="0" indent="0" algn="l" rtl="0">
              <a:spcBef>
                <a:spcPts val="0"/>
              </a:spcBef>
              <a:spcAft>
                <a:spcPts val="0"/>
              </a:spcAft>
              <a:buNone/>
            </a:pPr>
            <a:r>
              <a:rPr lang="en-US"/>
              <a:t>Substance: Share what's important </a:t>
            </a:r>
            <a:endParaRPr/>
          </a:p>
          <a:p>
            <a:pPr marL="0" lvl="0" indent="0" algn="l" rtl="0">
              <a:spcBef>
                <a:spcPts val="0"/>
              </a:spcBef>
              <a:spcAft>
                <a:spcPts val="0"/>
              </a:spcAft>
              <a:buNone/>
            </a:pPr>
            <a:r>
              <a:rPr lang="en-US"/>
              <a:t>Openness: Listen and avoid judgements </a:t>
            </a:r>
            <a:endParaRPr/>
          </a:p>
          <a:p>
            <a:pPr marL="0" lvl="0" indent="0" algn="l" rtl="0">
              <a:spcBef>
                <a:spcPts val="0"/>
              </a:spcBef>
              <a:spcAft>
                <a:spcPts val="0"/>
              </a:spcAft>
              <a:buNone/>
            </a:pPr>
            <a:r>
              <a:rPr lang="en-US"/>
              <a:t>Respect: Treat others as they would like to be treated</a:t>
            </a:r>
            <a:endParaRPr/>
          </a:p>
        </p:txBody>
      </p:sp>
      <p:sp>
        <p:nvSpPr>
          <p:cNvPr id="137" name="Google Shape;137;p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38" name="Google Shape;138;p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47" name="Google Shape;147;p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148" name="Google Shape;148;p4: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Let's take a moment to review the Participant Ground Rules and Values: </a:t>
            </a:r>
            <a:endParaRPr/>
          </a:p>
          <a:p>
            <a:pPr marL="0" lvl="0" indent="0" algn="l" rtl="0">
              <a:spcBef>
                <a:spcPts val="0"/>
              </a:spcBef>
              <a:spcAft>
                <a:spcPts val="0"/>
              </a:spcAft>
              <a:buNone/>
            </a:pPr>
            <a:r>
              <a:rPr lang="en-US"/>
              <a:t>Confidentiality - trust is critical</a:t>
            </a:r>
            <a:endParaRPr/>
          </a:p>
          <a:p>
            <a:pPr marL="0" lvl="0" indent="0" algn="l" rtl="0">
              <a:spcBef>
                <a:spcPts val="0"/>
              </a:spcBef>
              <a:spcAft>
                <a:spcPts val="0"/>
              </a:spcAft>
              <a:buNone/>
            </a:pPr>
            <a:r>
              <a:rPr lang="en-US"/>
              <a:t>Bring your full self and beginner’s mindset to each session</a:t>
            </a:r>
            <a:endParaRPr/>
          </a:p>
          <a:p>
            <a:pPr marL="0" lvl="0" indent="0" algn="l" rtl="0">
              <a:spcBef>
                <a:spcPts val="0"/>
              </a:spcBef>
              <a:spcAft>
                <a:spcPts val="0"/>
              </a:spcAft>
              <a:buNone/>
            </a:pPr>
            <a:r>
              <a:rPr lang="en-US"/>
              <a:t>Come nourished and stay hydrated</a:t>
            </a:r>
            <a:endParaRPr/>
          </a:p>
          <a:p>
            <a:pPr marL="0" lvl="0" indent="0" algn="l" rtl="0">
              <a:spcBef>
                <a:spcPts val="0"/>
              </a:spcBef>
              <a:spcAft>
                <a:spcPts val="0"/>
              </a:spcAft>
              <a:buNone/>
            </a:pPr>
            <a:r>
              <a:rPr lang="en-US"/>
              <a:t>Keep your camera on so everyone feels safe and connected</a:t>
            </a:r>
            <a:endParaRPr/>
          </a:p>
          <a:p>
            <a:pPr marL="0" lvl="0" indent="0" algn="l" rtl="0">
              <a:spcBef>
                <a:spcPts val="0"/>
              </a:spcBef>
              <a:spcAft>
                <a:spcPts val="0"/>
              </a:spcAft>
              <a:buNone/>
            </a:pPr>
            <a:r>
              <a:rPr lang="en-US"/>
              <a:t>Be candid and honest - listen with empathy</a:t>
            </a:r>
            <a:endParaRPr/>
          </a:p>
          <a:p>
            <a:pPr marL="0" lvl="0" indent="0" algn="l" rtl="0">
              <a:spcBef>
                <a:spcPts val="0"/>
              </a:spcBef>
              <a:spcAft>
                <a:spcPts val="0"/>
              </a:spcAft>
              <a:buNone/>
            </a:pPr>
            <a:r>
              <a:rPr lang="en-US"/>
              <a:t>Be ready to engage with your peers</a:t>
            </a:r>
            <a:endParaRPr/>
          </a:p>
          <a:p>
            <a:pPr marL="0" lvl="0" indent="0" algn="l" rtl="0">
              <a:spcBef>
                <a:spcPts val="0"/>
              </a:spcBef>
              <a:spcAft>
                <a:spcPts val="0"/>
              </a:spcAft>
              <a:buNone/>
            </a:pPr>
            <a:r>
              <a:rPr lang="en-US"/>
              <a:t>Remove outside distractions</a:t>
            </a:r>
            <a:endParaRPr/>
          </a:p>
          <a:p>
            <a:pPr marL="0" lvl="0" indent="0" algn="l" rtl="0">
              <a:spcBef>
                <a:spcPts val="0"/>
              </a:spcBef>
              <a:spcAft>
                <a:spcPts val="0"/>
              </a:spcAft>
              <a:buNone/>
            </a:pPr>
            <a:r>
              <a:rPr lang="en-US"/>
              <a:t>Keep your audio off, except when asking questions and contributing to the discussion</a:t>
            </a:r>
            <a:endParaRPr/>
          </a:p>
          <a:p>
            <a:pPr marL="0" lvl="0" indent="0" algn="l" rtl="0">
              <a:spcBef>
                <a:spcPts val="0"/>
              </a:spcBef>
              <a:spcAft>
                <a:spcPts val="0"/>
              </a:spcAft>
              <a:buNone/>
            </a:pPr>
            <a:r>
              <a:rPr lang="en-US"/>
              <a:t>Be fully present and attend all five weeks - no multitasking</a:t>
            </a:r>
            <a:endParaRPr/>
          </a:p>
        </p:txBody>
      </p:sp>
      <p:sp>
        <p:nvSpPr>
          <p:cNvPr id="150" name="Google Shape;150;p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51" name="Google Shape;151;p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60" name="Google Shape;160;p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161" name="Google Shape;161;p5: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Here are some quotes on Inclusive Leadership to get us started:</a:t>
            </a:r>
            <a:endParaRPr/>
          </a:p>
          <a:p>
            <a:pPr marL="0" lvl="0" indent="0" algn="l" rtl="0">
              <a:spcBef>
                <a:spcPts val="0"/>
              </a:spcBef>
              <a:spcAft>
                <a:spcPts val="0"/>
              </a:spcAft>
              <a:buNone/>
            </a:pPr>
            <a:endParaRPr/>
          </a:p>
          <a:p>
            <a:pPr marL="0" lvl="0" indent="0" algn="l" rtl="0">
              <a:spcBef>
                <a:spcPts val="0"/>
              </a:spcBef>
              <a:spcAft>
                <a:spcPts val="0"/>
              </a:spcAft>
              <a:buNone/>
            </a:pPr>
            <a:r>
              <a:rPr lang="en-US"/>
              <a:t>“In today’s interconnected and globalised world, it is now commonplace for people of dissimilar world views, faiths and races to live side by side. It is a matter of great urgency, therefore, that we find ways to cooperate with one another in a spirit of mutual acceptance and respect.”</a:t>
            </a:r>
            <a:endParaRPr/>
          </a:p>
          <a:p>
            <a:pPr marL="0" lvl="0" indent="0" algn="l" rtl="0">
              <a:spcBef>
                <a:spcPts val="0"/>
              </a:spcBef>
              <a:spcAft>
                <a:spcPts val="0"/>
              </a:spcAft>
              <a:buNone/>
            </a:pPr>
            <a:r>
              <a:rPr lang="en-US"/>
              <a:t>Dalai Lama XIV, spiritual leader and head of Tibet</a:t>
            </a:r>
            <a:endParaRPr/>
          </a:p>
          <a:p>
            <a:pPr marL="0" lvl="0" indent="0" algn="l" rtl="0">
              <a:spcBef>
                <a:spcPts val="0"/>
              </a:spcBef>
              <a:spcAft>
                <a:spcPts val="0"/>
              </a:spcAft>
              <a:buNone/>
            </a:pPr>
            <a:endParaRPr/>
          </a:p>
          <a:p>
            <a:pPr marL="0" lvl="0" indent="0" algn="l" rtl="0">
              <a:spcBef>
                <a:spcPts val="0"/>
              </a:spcBef>
              <a:spcAft>
                <a:spcPts val="0"/>
              </a:spcAft>
              <a:buNone/>
            </a:pPr>
            <a:r>
              <a:rPr lang="en-US"/>
              <a:t>“Inclusive leadership is not a destination; it’s a journey of continuous learning, growth, and unlearning biases to create a more inclusive world.”</a:t>
            </a:r>
            <a:endParaRPr/>
          </a:p>
          <a:p>
            <a:pPr marL="0" lvl="0" indent="0" algn="l" rtl="0">
              <a:spcBef>
                <a:spcPts val="0"/>
              </a:spcBef>
              <a:spcAft>
                <a:spcPts val="0"/>
              </a:spcAft>
              <a:buNone/>
            </a:pPr>
            <a:r>
              <a:rPr lang="en-US"/>
              <a:t>Ava DuVernay, award-winning filmmaker</a:t>
            </a:r>
            <a:endParaRPr/>
          </a:p>
        </p:txBody>
      </p:sp>
      <p:sp>
        <p:nvSpPr>
          <p:cNvPr id="163" name="Google Shape;163;p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64" name="Google Shape;164;p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73" name="Google Shape;173;p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174" name="Google Shape;174;p6: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Welcome everyone to our second Circle session on Inclusive Leadership.</a:t>
            </a:r>
            <a:endParaRPr/>
          </a:p>
          <a:p>
            <a:pPr marL="0" lvl="0" indent="0" algn="l" rtl="0">
              <a:spcBef>
                <a:spcPts val="0"/>
              </a:spcBef>
              <a:spcAft>
                <a:spcPts val="0"/>
              </a:spcAft>
              <a:buNone/>
            </a:pPr>
            <a:endParaRPr/>
          </a:p>
          <a:p>
            <a:pPr marL="0" lvl="0" indent="0" algn="l" rtl="0">
              <a:spcBef>
                <a:spcPts val="0"/>
              </a:spcBef>
              <a:spcAft>
                <a:spcPts val="0"/>
              </a:spcAft>
              <a:buNone/>
            </a:pPr>
            <a:r>
              <a:rPr lang="en-US"/>
              <a:t>Inclusion isn't simply handed down to members by the Deputy Minister or Associate Deputy Minister. We, as individuals, are each responsible for building and creating a culture of inclusion, regardless of title or position. In this week’s Circle, we will explore some of the recommended strategies that people can use to promote inclusion. We will examine ways to create an inclusive climate and consider how people can bring about more inclusivity in decision-making through deliberately creating “inclusion by design” at the individual, team and organizational levels.</a:t>
            </a:r>
            <a:endParaRPr/>
          </a:p>
          <a:p>
            <a:pPr marL="0" lvl="0" indent="0" algn="l" rtl="0">
              <a:spcBef>
                <a:spcPts val="0"/>
              </a:spcBef>
              <a:spcAft>
                <a:spcPts val="0"/>
              </a:spcAft>
              <a:buNone/>
            </a:pPr>
            <a:endParaRPr/>
          </a:p>
          <a:p>
            <a:pPr marL="0" lvl="0" indent="0" algn="l" rtl="0">
              <a:spcBef>
                <a:spcPts val="0"/>
              </a:spcBef>
              <a:spcAft>
                <a:spcPts val="0"/>
              </a:spcAft>
              <a:buNone/>
            </a:pPr>
            <a:r>
              <a:rPr lang="en-US"/>
              <a:t>Let's open with a bonding moment. How do you feel today? What is the weather of your emotions today (sunny, cloudy, rainy, stormy)? (10 seconds each)</a:t>
            </a:r>
            <a:endParaRPr/>
          </a:p>
        </p:txBody>
      </p:sp>
      <p:sp>
        <p:nvSpPr>
          <p:cNvPr id="176" name="Google Shape;176;p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77" name="Google Shape;177;p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89" name="Google Shape;189;p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190" name="Google Shape;190;p7: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1200"/>
              </a:spcBef>
              <a:spcAft>
                <a:spcPts val="0"/>
              </a:spcAft>
              <a:buClr>
                <a:schemeClr val="dk1"/>
              </a:buClr>
              <a:buSzPts val="1100"/>
              <a:buFont typeface="Arial"/>
              <a:buNone/>
            </a:pPr>
            <a:r>
              <a:rPr lang="en-US" sz="1100">
                <a:latin typeface="Arial"/>
                <a:ea typeface="Arial"/>
                <a:cs typeface="Arial"/>
                <a:sym typeface="Arial"/>
              </a:rPr>
              <a:t>Before we begin today’s Circle, an important reminder. The intent of these sessions is to have safer conversations about important subjects that will help transform the Federal Public Service by creating diverse and inclusive psychologically safer workplaces. The subjects may be difficult for some people to discuss. If at any point during this session you feel that you need to step away, you may leave the session in order to protect your mental health. There’s also a 5 minute break built in partway through the Circle.</a:t>
            </a:r>
            <a:endParaRPr sz="1100">
              <a:latin typeface="Arial"/>
              <a:ea typeface="Arial"/>
              <a:cs typeface="Arial"/>
              <a:sym typeface="Arial"/>
            </a:endParaRPr>
          </a:p>
          <a:p>
            <a:pPr marL="0" lvl="0" indent="0" algn="l" rtl="0">
              <a:spcBef>
                <a:spcPts val="1200"/>
              </a:spcBef>
              <a:spcAft>
                <a:spcPts val="0"/>
              </a:spcAft>
              <a:buClr>
                <a:schemeClr val="dk1"/>
              </a:buClr>
              <a:buSzPts val="1100"/>
              <a:buFont typeface="Arial"/>
              <a:buNone/>
            </a:pPr>
            <a:r>
              <a:rPr lang="en-US" sz="1100">
                <a:latin typeface="Arial"/>
                <a:ea typeface="Arial"/>
                <a:cs typeface="Arial"/>
                <a:sym typeface="Arial"/>
              </a:rPr>
              <a:t>Your health comes first.  </a:t>
            </a:r>
            <a:endParaRPr sz="1100">
              <a:latin typeface="Arial"/>
              <a:ea typeface="Arial"/>
              <a:cs typeface="Arial"/>
              <a:sym typeface="Arial"/>
            </a:endParaRPr>
          </a:p>
          <a:p>
            <a:pPr marL="0" lvl="0" indent="0" algn="l" rtl="0">
              <a:spcBef>
                <a:spcPts val="1200"/>
              </a:spcBef>
              <a:spcAft>
                <a:spcPts val="1200"/>
              </a:spcAft>
              <a:buSzPts val="1100"/>
              <a:buNone/>
            </a:pPr>
            <a:r>
              <a:rPr lang="en-US" sz="1100">
                <a:latin typeface="Arial"/>
                <a:ea typeface="Arial"/>
                <a:cs typeface="Arial"/>
                <a:sym typeface="Arial"/>
              </a:rPr>
              <a:t>If you need to talk to someone, whether before, during, or after a circle, there is support available to you 24/7. Please see the support section at the end of this guide for contact information.</a:t>
            </a:r>
            <a:endParaRPr/>
          </a:p>
        </p:txBody>
      </p:sp>
      <p:sp>
        <p:nvSpPr>
          <p:cNvPr id="192" name="Google Shape;192;p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93" name="Google Shape;193;p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02" name="Google Shape;202;p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203" name="Google Shape;203;p8: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Leadership is often identified as the most critical role in an organisation. It is the art of influencing and developing others to achieve their highest potential.</a:t>
            </a:r>
            <a:endParaRPr/>
          </a:p>
          <a:p>
            <a:pPr marL="0" lvl="0" indent="0" algn="l" rtl="0">
              <a:spcBef>
                <a:spcPts val="0"/>
              </a:spcBef>
              <a:spcAft>
                <a:spcPts val="0"/>
              </a:spcAft>
              <a:buNone/>
            </a:pPr>
            <a:endParaRPr/>
          </a:p>
          <a:p>
            <a:pPr marL="0" lvl="0" indent="0" algn="l" rtl="0">
              <a:spcBef>
                <a:spcPts val="0"/>
              </a:spcBef>
              <a:spcAft>
                <a:spcPts val="0"/>
              </a:spcAft>
              <a:buNone/>
            </a:pPr>
            <a:r>
              <a:rPr lang="en-US"/>
              <a:t>Inclusive leadership refers to a style of leadership that promotes and embraces diversity, equity, inclusion, and accessibility within an organisation or community, as well as aims to cultivate a space of psychological safety. Inclusive leaders are courageous enough to lead with empathy, compassion, and care. They foster an environment where all individuals feel respected, empowered, and included, and in which everyone's contributions are equally valued and recognized.</a:t>
            </a:r>
            <a:endParaRPr/>
          </a:p>
          <a:p>
            <a:pPr marL="0" lvl="0" indent="0" algn="l" rtl="0">
              <a:spcBef>
                <a:spcPts val="0"/>
              </a:spcBef>
              <a:spcAft>
                <a:spcPts val="0"/>
              </a:spcAft>
              <a:buNone/>
            </a:pPr>
            <a:endParaRPr/>
          </a:p>
          <a:p>
            <a:pPr marL="0" lvl="0" indent="0" algn="l" rtl="0">
              <a:spcBef>
                <a:spcPts val="0"/>
              </a:spcBef>
              <a:spcAft>
                <a:spcPts val="0"/>
              </a:spcAft>
              <a:buNone/>
            </a:pPr>
            <a:r>
              <a:rPr lang="en-US"/>
              <a:t>Let’s learn how we can enhance our leadership skills to lead across our differences and cultivate a more inclusive workplace, establish trust, build relationships (up, down, and across the public service), lead change through agility and resilience, have difficult conversations, and so much more.</a:t>
            </a:r>
            <a:endParaRPr/>
          </a:p>
          <a:p>
            <a:pPr marL="0" lvl="0" indent="0" algn="l" rtl="0">
              <a:spcBef>
                <a:spcPts val="0"/>
              </a:spcBef>
              <a:spcAft>
                <a:spcPts val="0"/>
              </a:spcAft>
              <a:buNone/>
            </a:pPr>
            <a:endParaRPr/>
          </a:p>
          <a:p>
            <a:pPr marL="0" lvl="0" indent="0" algn="l" rtl="0">
              <a:spcBef>
                <a:spcPts val="0"/>
              </a:spcBef>
              <a:spcAft>
                <a:spcPts val="0"/>
              </a:spcAft>
              <a:buNone/>
            </a:pPr>
            <a:r>
              <a:rPr lang="en-US"/>
              <a:t>Inclusive leadership has become a business imperative, at both the operational and strategic levels. The value of diverse teams and organizations has been well researched and leads to improvements in decision-making, engagement, retention and more. Let’s get started!</a:t>
            </a:r>
            <a:endParaRPr/>
          </a:p>
        </p:txBody>
      </p:sp>
      <p:sp>
        <p:nvSpPr>
          <p:cNvPr id="205" name="Google Shape;205;p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06" name="Google Shape;206;p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2"/>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3"/>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3"/>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3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3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3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3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4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1"/>
          <p:cNvSpPr>
            <a:spLocks noGrp="1"/>
          </p:cNvSpPr>
          <p:nvPr>
            <p:ph type="pic" idx="2"/>
          </p:nvPr>
        </p:nvSpPr>
        <p:spPr>
          <a:xfrm>
            <a:off x="1792288" y="612775"/>
            <a:ext cx="5486400" cy="4114800"/>
          </a:xfrm>
          <a:prstGeom prst="rect">
            <a:avLst/>
          </a:prstGeom>
          <a:noFill/>
          <a:ln>
            <a:noFill/>
          </a:ln>
        </p:spPr>
      </p:sp>
      <p:sp>
        <p:nvSpPr>
          <p:cNvPr id="68" name="Google Shape;68;p4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ideo" Target="https://embed.ted.com/talks/simon_sinek_why_good_leaders_make_you_feel_safe" TargetMode="Externa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hyperlink" Target="https://www.ted.com/talks/june_sarpong_we_need_leaders_who_boldly_champion_inclusion?language=en"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22.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hyperlink" Target="https://www.ted.com/talks/june_sarpong_we_need_leaders_who_boldly_champion_inclusion?language=en"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teams.microsoft.com/l/meetup-join/19%3ameeting_MzliYWIxMjUtZjhiNi00NDM0LTkzNWQtMThiMjY0MjJlZWMx%40thread.v2/0?context=%7b%22Tid%22%3a%22325b4494-1587-40d5-bb31-8b660b7f1038%22%2c%22Oid%22%3a%22905de883-ee9c-42a6-bfee-cc866f97f03e%22%7d"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hyperlink" Target="https://wiki.gccollab.ca/LLMC_Cohort_4_Program_Overview" TargetMode="External"/><Relationship Id="rId7"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s://wiki.gccollab.ca/Learning_Library" TargetMode="External"/><Relationship Id="rId5" Type="http://schemas.openxmlformats.org/officeDocument/2006/relationships/hyperlink" Target="https://www.linkedin.com/groups/12904569/" TargetMode="External"/><Relationship Id="rId4" Type="http://schemas.openxmlformats.org/officeDocument/2006/relationships/hyperlink" Target="https://www.ted.com/talks/ruchi_sinha_3_steps_to_getting_what_you_want_in_a_negotiation"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hyperlink" Target="https://hbr.org/2021/04/6-leadership-paradoxes-for-the-post-pandemic-era" TargetMode="External"/><Relationship Id="rId3" Type="http://schemas.openxmlformats.org/officeDocument/2006/relationships/image" Target="../media/image3.png"/><Relationship Id="rId7" Type="http://schemas.openxmlformats.org/officeDocument/2006/relationships/hyperlink" Target="https://hbr.org/2020/03/the-key-to-inclusive-leadership"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https://www.bcg.com/publications/2017/diversity-at-work" TargetMode="External"/><Relationship Id="rId5" Type="http://schemas.openxmlformats.org/officeDocument/2006/relationships/hyperlink" Target="https://www.michaelpage.fr/advice/entreprises/management-equipe/les-10-qualit%C3%A9s-dun-vrai-leader" TargetMode="External"/><Relationship Id="rId10" Type="http://schemas.openxmlformats.org/officeDocument/2006/relationships/image" Target="../media/image30.png"/><Relationship Id="rId4" Type="http://schemas.openxmlformats.org/officeDocument/2006/relationships/hyperlink" Target="https://ideas.ted.com/how-to-mentor-and-support-other-women-and-help-them-succeed/" TargetMode="External"/><Relationship Id="rId9" Type="http://schemas.openxmlformats.org/officeDocument/2006/relationships/image" Target="../media/image6.png"/></Relationships>
</file>

<file path=ppt/slides/_rels/slide31.xml.rels><?xml version="1.0" encoding="UTF-8" standalone="yes"?>
<Relationships xmlns="http://schemas.openxmlformats.org/package/2006/relationships"><Relationship Id="rId8" Type="http://schemas.openxmlformats.org/officeDocument/2006/relationships/hyperlink" Target="https://www.leadershipcanada.ca/" TargetMode="External"/><Relationship Id="rId3" Type="http://schemas.openxmlformats.org/officeDocument/2006/relationships/image" Target="../media/image3.png"/><Relationship Id="rId7" Type="http://schemas.openxmlformats.org/officeDocument/2006/relationships/hyperlink" Target="https://catalogue.csps-efpc.gc.ca/product?catalog=LPL125&amp;cm_locale=en"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hyperlink" Target="https://www.canada.ca/en/treasury-board-secretariat/services/professional-development/key-leadership-competency-profile.html" TargetMode="External"/><Relationship Id="rId5" Type="http://schemas.openxmlformats.org/officeDocument/2006/relationships/hyperlink" Target="https://www.inhersight.com/" TargetMode="External"/><Relationship Id="rId10" Type="http://schemas.openxmlformats.org/officeDocument/2006/relationships/image" Target="../media/image30.png"/><Relationship Id="rId4" Type="http://schemas.openxmlformats.org/officeDocument/2006/relationships/hyperlink" Target="https://www.linkedin.com/learning/search?keywords=leader&amp;upsellOrderOrigin=default_guest_learning&amp;trk=learning-serp_learning-search-bar_search-submit" TargetMode="External"/><Relationship Id="rId9" Type="http://schemas.openxmlformats.org/officeDocument/2006/relationships/image" Target="../media/image6.png"/></Relationships>
</file>

<file path=ppt/slides/_rels/slide32.xml.rels><?xml version="1.0" encoding="UTF-8" standalone="yes"?>
<Relationships xmlns="http://schemas.openxmlformats.org/package/2006/relationships"><Relationship Id="rId8" Type="http://schemas.openxmlformats.org/officeDocument/2006/relationships/hyperlink" Target="https://www.ted.com/talks/rosalind_g_brewer_how_to_foster_true_diversity_and_inclusion_at_work_and_in_your_community/transcript?language=en" TargetMode="External"/><Relationship Id="rId3" Type="http://schemas.openxmlformats.org/officeDocument/2006/relationships/image" Target="../media/image3.png"/><Relationship Id="rId7" Type="http://schemas.openxmlformats.org/officeDocument/2006/relationships/hyperlink" Target="https://www.ted.com/talks/melinda_briana_epler_3_ways_to_be_a_better_ally_in_the_workplace/transcript?language=en" TargetMode="External"/><Relationship Id="rId12"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hyperlink" Target="https://www.ted.com/talks/amber_hikes_want_to_truly_succeed_lift_others_up_while_you_climb" TargetMode="External"/><Relationship Id="rId11" Type="http://schemas.openxmlformats.org/officeDocument/2006/relationships/image" Target="../media/image6.png"/><Relationship Id="rId5" Type="http://schemas.openxmlformats.org/officeDocument/2006/relationships/hyperlink" Target="https://www.ted.com/talks/patrice_gordon_how_reverse_mentorship_can_help_create_better_leaders?language=en" TargetMode="External"/><Relationship Id="rId10" Type="http://schemas.openxmlformats.org/officeDocument/2006/relationships/hyperlink" Target="https://www.ted.com/talks/june_sarpong_we_need_leaders_who_boldly_champion_inclusion?language=en" TargetMode="External"/><Relationship Id="rId4" Type="http://schemas.openxmlformats.org/officeDocument/2006/relationships/hyperlink" Target="https://wiki.gccollab.ca/Inclusive_Leadership" TargetMode="External"/><Relationship Id="rId9" Type="http://schemas.openxmlformats.org/officeDocument/2006/relationships/hyperlink" Target="https://www.ted.com/talks/carla_harris_how_to_find_the_person_who_can_help_you_get_ahead_at_work?language=en"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1.jpg"/><Relationship Id="rId7"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hyperlink" Target="https://forms.office.com/r/BKEEzfg2Zr"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hyperlink" Target="https://www.canada.ca/en/department-national-defence/services/benefits-military/health-support/member-family-assistance-services.html"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hyperlink" Target="https://www.hopeforwellness.ca/" TargetMode="External"/><Relationship Id="rId5" Type="http://schemas.openxmlformats.org/officeDocument/2006/relationships/hyperlink" Target="https://www.canada.ca/en/government/publicservice/wellness-inclusion-diversity-public-service/employee-assistance-program.html#E"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4.jpg"/><Relationship Id="rId7"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hyperlink" Target="https://wellnesstogether.ca" TargetMode="External"/><Relationship Id="rId5" Type="http://schemas.openxmlformats.org/officeDocument/2006/relationships/hyperlink" Target="https://www.crisisservicescanada.ca/en/" TargetMode="External"/><Relationship Id="rId4" Type="http://schemas.openxmlformats.org/officeDocument/2006/relationships/hyperlink" Target="https://www.canada.ca/en/department-national-defence/services/benefits-military/health-support/sexual-misconduct-response.html"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wiki.gccollab.ca/Diversity_and_Inclusion_Office" TargetMode="External"/><Relationship Id="rId3" Type="http://schemas.openxmlformats.org/officeDocument/2006/relationships/image" Target="../media/image3.png"/><Relationship Id="rId7" Type="http://schemas.openxmlformats.org/officeDocument/2006/relationships/hyperlink" Target="https://www.linkedin.com/groups/12904569/"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p:nvPr/>
        </p:nvSpPr>
        <p:spPr>
          <a:xfrm>
            <a:off x="0" y="0"/>
            <a:ext cx="8367623" cy="10287000"/>
          </a:xfrm>
          <a:custGeom>
            <a:avLst/>
            <a:gdLst/>
            <a:ahLst/>
            <a:cxnLst/>
            <a:rect l="l" t="t" r="r" b="b"/>
            <a:pathLst>
              <a:path w="1296364" h="1593725" extrusionOk="0">
                <a:moveTo>
                  <a:pt x="0" y="0"/>
                </a:moveTo>
                <a:lnTo>
                  <a:pt x="1296364" y="0"/>
                </a:lnTo>
                <a:lnTo>
                  <a:pt x="1296364" y="1593725"/>
                </a:lnTo>
                <a:lnTo>
                  <a:pt x="0" y="1593725"/>
                </a:lnTo>
                <a:close/>
              </a:path>
            </a:pathLst>
          </a:custGeom>
          <a:blipFill rotWithShape="1">
            <a:blip r:embed="rId3">
              <a:alphaModFix/>
            </a:blip>
            <a:stretch>
              <a:fillRect l="-65557" r="-18852" b="-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 name="Google Shape;93;p1"/>
          <p:cNvSpPr/>
          <p:nvPr/>
        </p:nvSpPr>
        <p:spPr>
          <a:xfrm>
            <a:off x="9144000" y="1028700"/>
            <a:ext cx="8507607" cy="3365647"/>
          </a:xfrm>
          <a:custGeom>
            <a:avLst/>
            <a:gdLst/>
            <a:ahLst/>
            <a:cxnLst/>
            <a:rect l="l" t="t" r="r" b="b"/>
            <a:pathLst>
              <a:path w="8507607" h="3365647" extrusionOk="0">
                <a:moveTo>
                  <a:pt x="0" y="0"/>
                </a:moveTo>
                <a:lnTo>
                  <a:pt x="8507607" y="0"/>
                </a:lnTo>
                <a:lnTo>
                  <a:pt x="8507607" y="3365647"/>
                </a:lnTo>
                <a:lnTo>
                  <a:pt x="0" y="3365647"/>
                </a:lnTo>
                <a:lnTo>
                  <a:pt x="0" y="0"/>
                </a:lnTo>
                <a:close/>
              </a:path>
            </a:pathLst>
          </a:custGeom>
          <a:blipFill rotWithShape="1">
            <a:blip r:embed="rId4">
              <a:alphaModFix/>
            </a:blip>
            <a:stretch>
              <a:fillRect l="-93957" t="-73879" r="-1221" b="-7526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 name="Google Shape;94;p1"/>
          <p:cNvSpPr txBox="1"/>
          <p:nvPr/>
        </p:nvSpPr>
        <p:spPr>
          <a:xfrm>
            <a:off x="8591027" y="7960407"/>
            <a:ext cx="9613500" cy="11391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7400">
                <a:solidFill>
                  <a:srgbClr val="000000"/>
                </a:solidFill>
                <a:latin typeface="Montserrat"/>
                <a:ea typeface="Montserrat"/>
                <a:cs typeface="Montserrat"/>
                <a:sym typeface="Montserrat"/>
              </a:rPr>
              <a:t>Inclusive Leadership</a:t>
            </a:r>
            <a:endParaRPr/>
          </a:p>
        </p:txBody>
      </p:sp>
      <p:sp>
        <p:nvSpPr>
          <p:cNvPr id="95" name="Google Shape;95;p1"/>
          <p:cNvSpPr txBox="1"/>
          <p:nvPr/>
        </p:nvSpPr>
        <p:spPr>
          <a:xfrm>
            <a:off x="8507632" y="4853620"/>
            <a:ext cx="9780300" cy="26475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8000" b="1">
                <a:solidFill>
                  <a:srgbClr val="000000"/>
                </a:solidFill>
                <a:latin typeface="Montserrat"/>
                <a:ea typeface="Montserrat"/>
                <a:cs typeface="Montserrat"/>
                <a:sym typeface="Montserrat"/>
              </a:rPr>
              <a:t>Circle Discussion Guide #2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9"/>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232" name="Google Shape;232;p9"/>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4">
              <a:alphaModFix/>
            </a:blip>
            <a:stretch>
              <a:fillRect t="-53592" b="-53592"/>
            </a:stretch>
          </a:blip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sp>
        <p:nvSpPr>
          <p:cNvPr id="233" name="Google Shape;233;p9"/>
          <p:cNvSpPr txBox="1"/>
          <p:nvPr/>
        </p:nvSpPr>
        <p:spPr>
          <a:xfrm>
            <a:off x="483118" y="1520034"/>
            <a:ext cx="16918800" cy="882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156" b="1">
                <a:solidFill>
                  <a:srgbClr val="000000"/>
                </a:solidFill>
                <a:latin typeface="Montserrat"/>
                <a:ea typeface="Montserrat"/>
                <a:cs typeface="Montserrat"/>
                <a:sym typeface="Montserrat"/>
              </a:rPr>
              <a:t>1.4 Icebreaker - Inclusive Leadership Quotes - Share what inspires you</a:t>
            </a:r>
            <a:endParaRPr/>
          </a:p>
          <a:p>
            <a:pPr marL="0" marR="0" lvl="0" indent="0" algn="l" rtl="0">
              <a:lnSpc>
                <a:spcPct val="115000"/>
              </a:lnSpc>
              <a:spcBef>
                <a:spcPts val="0"/>
              </a:spcBef>
              <a:spcAft>
                <a:spcPts val="0"/>
              </a:spcAft>
              <a:buNone/>
            </a:pPr>
            <a:r>
              <a:rPr lang="en-US" sz="2100" b="1">
                <a:solidFill>
                  <a:srgbClr val="000000"/>
                </a:solidFill>
                <a:latin typeface="Montserrat"/>
                <a:ea typeface="Montserrat"/>
                <a:cs typeface="Montserrat"/>
                <a:sym typeface="Montserrat"/>
              </a:rPr>
              <a:t>(10 minutes)</a:t>
            </a:r>
            <a:endParaRPr/>
          </a:p>
        </p:txBody>
      </p:sp>
      <p:grpSp>
        <p:nvGrpSpPr>
          <p:cNvPr id="234" name="Google Shape;234;p9"/>
          <p:cNvGrpSpPr/>
          <p:nvPr/>
        </p:nvGrpSpPr>
        <p:grpSpPr>
          <a:xfrm>
            <a:off x="4088390" y="2710488"/>
            <a:ext cx="10111220" cy="4866025"/>
            <a:chOff x="0" y="0"/>
            <a:chExt cx="13481626" cy="6488033"/>
          </a:xfrm>
        </p:grpSpPr>
        <p:sp>
          <p:nvSpPr>
            <p:cNvPr id="235" name="Google Shape;235;p9"/>
            <p:cNvSpPr/>
            <p:nvPr/>
          </p:nvSpPr>
          <p:spPr>
            <a:xfrm>
              <a:off x="0" y="0"/>
              <a:ext cx="13481626" cy="6488033"/>
            </a:xfrm>
            <a:custGeom>
              <a:avLst/>
              <a:gdLst/>
              <a:ahLst/>
              <a:cxnLst/>
              <a:rect l="l" t="t" r="r" b="b"/>
              <a:pathLst>
                <a:path w="13481626" h="6488033" extrusionOk="0">
                  <a:moveTo>
                    <a:pt x="0" y="0"/>
                  </a:moveTo>
                  <a:lnTo>
                    <a:pt x="13481626" y="0"/>
                  </a:lnTo>
                  <a:lnTo>
                    <a:pt x="13481626" y="6488033"/>
                  </a:lnTo>
                  <a:lnTo>
                    <a:pt x="0" y="6488033"/>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sp>
          <p:nvSpPr>
            <p:cNvPr id="236" name="Google Shape;236;p9"/>
            <p:cNvSpPr txBox="1"/>
            <p:nvPr/>
          </p:nvSpPr>
          <p:spPr>
            <a:xfrm>
              <a:off x="1441450" y="1337182"/>
              <a:ext cx="10598700" cy="37536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3266">
                  <a:solidFill>
                    <a:srgbClr val="000000"/>
                  </a:solidFill>
                  <a:latin typeface="Montserrat Medium"/>
                  <a:ea typeface="Montserrat Medium"/>
                  <a:cs typeface="Montserrat Medium"/>
                  <a:sym typeface="Montserrat Medium"/>
                </a:rPr>
                <a:t>The purpose of these sayings is to inspire thought, discussion, and action about making the world a more equitable and respectful place for all.</a:t>
              </a:r>
              <a:endParaRPr/>
            </a:p>
          </p:txBody>
        </p:sp>
      </p:grpSp>
      <p:graphicFrame>
        <p:nvGraphicFramePr>
          <p:cNvPr id="237" name="Google Shape;237;p9"/>
          <p:cNvGraphicFramePr/>
          <p:nvPr/>
        </p:nvGraphicFramePr>
        <p:xfrm>
          <a:off x="952500" y="8210850"/>
          <a:ext cx="16383000" cy="891764"/>
        </p:xfrm>
        <a:graphic>
          <a:graphicData uri="http://schemas.openxmlformats.org/drawingml/2006/table">
            <a:tbl>
              <a:tblPr>
                <a:noFill/>
                <a:tableStyleId>{83B17749-E9C9-4677-9C95-F054B3AD737D}</a:tableStyleId>
              </a:tblPr>
              <a:tblGrid>
                <a:gridCol w="16383000">
                  <a:extLst>
                    <a:ext uri="{9D8B030D-6E8A-4147-A177-3AD203B41FA5}">
                      <a16:colId xmlns:a16="http://schemas.microsoft.com/office/drawing/2014/main" val="20000"/>
                    </a:ext>
                  </a:extLst>
                </a:gridCol>
              </a:tblGrid>
              <a:tr h="381000">
                <a:tc>
                  <a:txBody>
                    <a:bodyPr/>
                    <a:lstStyle/>
                    <a:p>
                      <a:pPr marL="0" lvl="0" indent="0" algn="l" rtl="0">
                        <a:lnSpc>
                          <a:spcPct val="115000"/>
                        </a:lnSpc>
                        <a:spcBef>
                          <a:spcPts val="0"/>
                        </a:spcBef>
                        <a:spcAft>
                          <a:spcPts val="0"/>
                        </a:spcAft>
                        <a:buClr>
                          <a:schemeClr val="dk1"/>
                        </a:buClr>
                        <a:buFont typeface="Arial"/>
                        <a:buNone/>
                      </a:pPr>
                      <a:r>
                        <a:rPr lang="en-US" sz="2100" b="1">
                          <a:solidFill>
                            <a:schemeClr val="dk1"/>
                          </a:solidFill>
                          <a:latin typeface="Montserrat"/>
                          <a:ea typeface="Montserrat"/>
                          <a:cs typeface="Montserrat"/>
                          <a:sym typeface="Montserrat"/>
                        </a:rPr>
                        <a:t>Instructions: </a:t>
                      </a:r>
                      <a:r>
                        <a:rPr lang="en-US" sz="2100">
                          <a:solidFill>
                            <a:schemeClr val="dk1"/>
                          </a:solidFill>
                          <a:latin typeface="Montserrat"/>
                          <a:ea typeface="Montserrat"/>
                          <a:cs typeface="Montserrat"/>
                          <a:sym typeface="Montserrat"/>
                        </a:rPr>
                        <a:t>From the list, each member selects a quote and shares why their selected quote resonates with them. </a:t>
                      </a:r>
                      <a:endParaRPr>
                        <a:solidFill>
                          <a:schemeClr val="dk1"/>
                        </a:solidFill>
                      </a:endParaRPr>
                    </a:p>
                    <a:p>
                      <a:pPr marL="0" lvl="0" indent="0" algn="l" rtl="0">
                        <a:lnSpc>
                          <a:spcPct val="115000"/>
                        </a:lnSpc>
                        <a:spcBef>
                          <a:spcPts val="0"/>
                        </a:spcBef>
                        <a:spcAft>
                          <a:spcPts val="0"/>
                        </a:spcAft>
                        <a:buClr>
                          <a:schemeClr val="dk1"/>
                        </a:buClr>
                        <a:buFont typeface="Arial"/>
                        <a:buNone/>
                      </a:pPr>
                      <a:r>
                        <a:rPr lang="en-US" sz="2100">
                          <a:solidFill>
                            <a:schemeClr val="dk1"/>
                          </a:solidFill>
                          <a:latin typeface="Montserrat"/>
                          <a:ea typeface="Montserrat"/>
                          <a:cs typeface="Montserrat"/>
                          <a:sym typeface="Montserrat"/>
                        </a:rPr>
                        <a:t>(1 minute per member)</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10"/>
          <p:cNvPicPr preferRelativeResize="0"/>
          <p:nvPr/>
        </p:nvPicPr>
        <p:blipFill>
          <a:blip r:embed="rId3">
            <a:alphaModFix/>
          </a:blip>
          <a:stretch>
            <a:fillRect/>
          </a:stretch>
        </p:blipFill>
        <p:spPr>
          <a:xfrm flipH="1">
            <a:off x="12295075" y="7416525"/>
            <a:ext cx="6069125" cy="2913175"/>
          </a:xfrm>
          <a:prstGeom prst="rect">
            <a:avLst/>
          </a:prstGeom>
          <a:noFill/>
          <a:ln>
            <a:noFill/>
          </a:ln>
        </p:spPr>
      </p:pic>
      <p:grpSp>
        <p:nvGrpSpPr>
          <p:cNvPr id="243" name="Google Shape;243;p10"/>
          <p:cNvGrpSpPr/>
          <p:nvPr/>
        </p:nvGrpSpPr>
        <p:grpSpPr>
          <a:xfrm>
            <a:off x="695843" y="1996116"/>
            <a:ext cx="16896220" cy="8013374"/>
            <a:chOff x="0" y="-28575"/>
            <a:chExt cx="22528294" cy="10684500"/>
          </a:xfrm>
        </p:grpSpPr>
        <p:sp>
          <p:nvSpPr>
            <p:cNvPr id="244" name="Google Shape;244;p10"/>
            <p:cNvSpPr txBox="1"/>
            <p:nvPr/>
          </p:nvSpPr>
          <p:spPr>
            <a:xfrm>
              <a:off x="11485894" y="-28575"/>
              <a:ext cx="11042400" cy="106845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070" b="1">
                  <a:solidFill>
                    <a:srgbClr val="000000"/>
                  </a:solidFill>
                  <a:latin typeface="Montserrat"/>
                  <a:ea typeface="Montserrat"/>
                  <a:cs typeface="Montserrat"/>
                  <a:sym typeface="Montserrat"/>
                </a:rPr>
                <a:t>7 - </a:t>
              </a:r>
              <a:r>
                <a:rPr lang="en-US" sz="2070">
                  <a:solidFill>
                    <a:srgbClr val="000000"/>
                  </a:solidFill>
                  <a:latin typeface="Montserrat"/>
                  <a:ea typeface="Montserrat"/>
                  <a:cs typeface="Montserrat"/>
                  <a:sym typeface="Montserrat"/>
                </a:rPr>
                <a:t>“Belonging can never be at the expense of being who we are. Belonging only happens when we're being embraced for our authenticity, especially for our differences.” </a:t>
              </a:r>
              <a:endParaRPr/>
            </a:p>
            <a:p>
              <a:pPr marL="0" marR="0" lvl="0" indent="0" algn="l" rtl="0">
                <a:lnSpc>
                  <a:spcPct val="115000"/>
                </a:lnSpc>
                <a:spcBef>
                  <a:spcPts val="0"/>
                </a:spcBef>
                <a:spcAft>
                  <a:spcPts val="0"/>
                </a:spcAft>
                <a:buNone/>
              </a:pPr>
              <a:endParaRPr sz="2070">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070" b="1">
                  <a:solidFill>
                    <a:srgbClr val="000000"/>
                  </a:solidFill>
                  <a:latin typeface="Montserrat"/>
                  <a:ea typeface="Montserrat"/>
                  <a:cs typeface="Montserrat"/>
                  <a:sym typeface="Montserrat"/>
                </a:rPr>
                <a:t>8 - </a:t>
              </a:r>
              <a:r>
                <a:rPr lang="en-US" sz="2070">
                  <a:solidFill>
                    <a:srgbClr val="000000"/>
                  </a:solidFill>
                  <a:latin typeface="Montserrat"/>
                  <a:ea typeface="Montserrat"/>
                  <a:cs typeface="Montserrat"/>
                  <a:sym typeface="Montserrat"/>
                </a:rPr>
                <a:t>“No culture can live if it attempts to be exclusive.” </a:t>
              </a:r>
              <a:endParaRPr/>
            </a:p>
            <a:p>
              <a:pPr marL="0" marR="0" lvl="0" indent="0" algn="l" rtl="0">
                <a:lnSpc>
                  <a:spcPct val="115000"/>
                </a:lnSpc>
                <a:spcBef>
                  <a:spcPts val="0"/>
                </a:spcBef>
                <a:spcAft>
                  <a:spcPts val="0"/>
                </a:spcAft>
                <a:buNone/>
              </a:pPr>
              <a:endParaRPr sz="2070">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070" b="1">
                  <a:solidFill>
                    <a:srgbClr val="000000"/>
                  </a:solidFill>
                  <a:latin typeface="Montserrat"/>
                  <a:ea typeface="Montserrat"/>
                  <a:cs typeface="Montserrat"/>
                  <a:sym typeface="Montserrat"/>
                </a:rPr>
                <a:t>9 - </a:t>
              </a:r>
              <a:r>
                <a:rPr lang="en-US" sz="2070">
                  <a:solidFill>
                    <a:srgbClr val="000000"/>
                  </a:solidFill>
                  <a:latin typeface="Montserrat"/>
                  <a:ea typeface="Montserrat"/>
                  <a:cs typeface="Montserrat"/>
                  <a:sym typeface="Montserrat"/>
                </a:rPr>
                <a:t>“Diversity is being invited to the party; inclusion is being asked to dance.” </a:t>
              </a:r>
              <a:endParaRPr/>
            </a:p>
            <a:p>
              <a:pPr marL="0" marR="0" lvl="0" indent="0" algn="l" rtl="0">
                <a:lnSpc>
                  <a:spcPct val="115000"/>
                </a:lnSpc>
                <a:spcBef>
                  <a:spcPts val="0"/>
                </a:spcBef>
                <a:spcAft>
                  <a:spcPts val="0"/>
                </a:spcAft>
                <a:buNone/>
              </a:pPr>
              <a:endParaRPr sz="2070">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070" b="1">
                  <a:solidFill>
                    <a:srgbClr val="000000"/>
                  </a:solidFill>
                  <a:latin typeface="Montserrat"/>
                  <a:ea typeface="Montserrat"/>
                  <a:cs typeface="Montserrat"/>
                  <a:sym typeface="Montserrat"/>
                </a:rPr>
                <a:t>10 - </a:t>
              </a:r>
              <a:r>
                <a:rPr lang="en-US" sz="2070">
                  <a:solidFill>
                    <a:srgbClr val="000000"/>
                  </a:solidFill>
                  <a:latin typeface="Montserrat"/>
                  <a:ea typeface="Montserrat"/>
                  <a:cs typeface="Montserrat"/>
                  <a:sym typeface="Montserrat"/>
                </a:rPr>
                <a:t>“We are strongest when we see the most vulnerable in our society, bear witness to their struggles, and then work to create systems to make it better.” </a:t>
              </a:r>
              <a:endParaRPr/>
            </a:p>
            <a:p>
              <a:pPr marL="0" marR="0" lvl="0" indent="0" algn="l" rtl="0">
                <a:lnSpc>
                  <a:spcPct val="115000"/>
                </a:lnSpc>
                <a:spcBef>
                  <a:spcPts val="0"/>
                </a:spcBef>
                <a:spcAft>
                  <a:spcPts val="0"/>
                </a:spcAft>
                <a:buNone/>
              </a:pPr>
              <a:endParaRPr sz="2070">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070" b="1">
                  <a:solidFill>
                    <a:srgbClr val="000000"/>
                  </a:solidFill>
                  <a:latin typeface="Montserrat"/>
                  <a:ea typeface="Montserrat"/>
                  <a:cs typeface="Montserrat"/>
                  <a:sym typeface="Montserrat"/>
                </a:rPr>
                <a:t>11 - </a:t>
              </a:r>
              <a:r>
                <a:rPr lang="en-US" sz="2070">
                  <a:solidFill>
                    <a:srgbClr val="000000"/>
                  </a:solidFill>
                  <a:latin typeface="Montserrat"/>
                  <a:ea typeface="Montserrat"/>
                  <a:cs typeface="Montserrat"/>
                  <a:sym typeface="Montserrat"/>
                </a:rPr>
                <a:t>“Everyone deserves to have their lives elevated through the beauty of truthful representation.”</a:t>
              </a:r>
              <a:endParaRPr/>
            </a:p>
            <a:p>
              <a:pPr marL="0" marR="0" lvl="0" indent="0" algn="l" rtl="0">
                <a:lnSpc>
                  <a:spcPct val="115000"/>
                </a:lnSpc>
                <a:spcBef>
                  <a:spcPts val="0"/>
                </a:spcBef>
                <a:spcAft>
                  <a:spcPts val="0"/>
                </a:spcAft>
                <a:buNone/>
              </a:pPr>
              <a:endParaRPr sz="2070">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070" b="1">
                  <a:solidFill>
                    <a:srgbClr val="000000"/>
                  </a:solidFill>
                  <a:latin typeface="Montserrat"/>
                  <a:ea typeface="Montserrat"/>
                  <a:cs typeface="Montserrat"/>
                  <a:sym typeface="Montserrat"/>
                </a:rPr>
                <a:t>12 - </a:t>
              </a:r>
              <a:r>
                <a:rPr lang="en-US" sz="2070">
                  <a:solidFill>
                    <a:srgbClr val="000000"/>
                  </a:solidFill>
                  <a:latin typeface="Montserrat"/>
                  <a:ea typeface="Montserrat"/>
                  <a:cs typeface="Montserrat"/>
                  <a:sym typeface="Montserrat"/>
                </a:rPr>
                <a:t>“Being a leader means taking an active role in ending all forms of discrimination and oppression, consciously and constantly challenging our own biases, and creating an environment in which our employees feel empowered and safe to speak up when they witness barriers to equity and inclusion.”</a:t>
              </a:r>
              <a:endParaRPr/>
            </a:p>
          </p:txBody>
        </p:sp>
        <p:sp>
          <p:nvSpPr>
            <p:cNvPr id="245" name="Google Shape;245;p10"/>
            <p:cNvSpPr txBox="1"/>
            <p:nvPr/>
          </p:nvSpPr>
          <p:spPr>
            <a:xfrm>
              <a:off x="0" y="-28575"/>
              <a:ext cx="10569300" cy="101958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070" b="1">
                  <a:solidFill>
                    <a:srgbClr val="000000"/>
                  </a:solidFill>
                  <a:latin typeface="Montserrat"/>
                  <a:ea typeface="Montserrat"/>
                  <a:cs typeface="Montserrat"/>
                  <a:sym typeface="Montserrat"/>
                </a:rPr>
                <a:t>1 - </a:t>
              </a:r>
              <a:r>
                <a:rPr lang="en-US" sz="2070">
                  <a:solidFill>
                    <a:srgbClr val="000000"/>
                  </a:solidFill>
                  <a:latin typeface="Montserrat"/>
                  <a:ea typeface="Montserrat"/>
                  <a:cs typeface="Montserrat"/>
                  <a:sym typeface="Montserrat"/>
                </a:rPr>
                <a:t>“We must open the doors and we must see to it they remain open so that others can pass through.”</a:t>
              </a:r>
              <a:endParaRPr/>
            </a:p>
            <a:p>
              <a:pPr marL="0" marR="0" lvl="0" indent="0" algn="l" rtl="0">
                <a:lnSpc>
                  <a:spcPct val="115000"/>
                </a:lnSpc>
                <a:spcBef>
                  <a:spcPts val="0"/>
                </a:spcBef>
                <a:spcAft>
                  <a:spcPts val="0"/>
                </a:spcAft>
                <a:buNone/>
              </a:pPr>
              <a:endParaRPr sz="2070">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070" b="1">
                  <a:solidFill>
                    <a:srgbClr val="000000"/>
                  </a:solidFill>
                  <a:latin typeface="Montserrat"/>
                  <a:ea typeface="Montserrat"/>
                  <a:cs typeface="Montserrat"/>
                  <a:sym typeface="Montserrat"/>
                </a:rPr>
                <a:t>2 - </a:t>
              </a:r>
              <a:r>
                <a:rPr lang="en-US" sz="2070">
                  <a:solidFill>
                    <a:srgbClr val="000000"/>
                  </a:solidFill>
                  <a:latin typeface="Montserrat"/>
                  <a:ea typeface="Montserrat"/>
                  <a:cs typeface="Montserrat"/>
                  <a:sym typeface="Montserrat"/>
                </a:rPr>
                <a:t>“Inuit ways of knowing and being are just as valid as any other. We must be open to learning from each other.”</a:t>
              </a:r>
              <a:r>
                <a:rPr lang="en-US" sz="2070" b="1">
                  <a:solidFill>
                    <a:srgbClr val="000000"/>
                  </a:solidFill>
                  <a:latin typeface="Montserrat"/>
                  <a:ea typeface="Montserrat"/>
                  <a:cs typeface="Montserrat"/>
                  <a:sym typeface="Montserrat"/>
                </a:rPr>
                <a:t> </a:t>
              </a:r>
              <a:endParaRPr/>
            </a:p>
            <a:p>
              <a:pPr marL="0" marR="0" lvl="0" indent="0" algn="l" rtl="0">
                <a:lnSpc>
                  <a:spcPct val="115000"/>
                </a:lnSpc>
                <a:spcBef>
                  <a:spcPts val="0"/>
                </a:spcBef>
                <a:spcAft>
                  <a:spcPts val="0"/>
                </a:spcAft>
                <a:buNone/>
              </a:pPr>
              <a:endParaRPr sz="2070" b="1">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070" b="1">
                  <a:solidFill>
                    <a:srgbClr val="000000"/>
                  </a:solidFill>
                  <a:latin typeface="Montserrat"/>
                  <a:ea typeface="Montserrat"/>
                  <a:cs typeface="Montserrat"/>
                  <a:sym typeface="Montserrat"/>
                </a:rPr>
                <a:t>3 - </a:t>
              </a:r>
              <a:r>
                <a:rPr lang="en-US" sz="2070">
                  <a:solidFill>
                    <a:srgbClr val="000000"/>
                  </a:solidFill>
                  <a:latin typeface="Montserrat"/>
                  <a:ea typeface="Montserrat"/>
                  <a:cs typeface="Montserrat"/>
                  <a:sym typeface="Montserrat"/>
                </a:rPr>
                <a:t>“If you tell me, I may forget. If you teach me, I will remember. But if you involve me, I will definitely learn.”</a:t>
              </a:r>
              <a:endParaRPr/>
            </a:p>
            <a:p>
              <a:pPr marL="0" marR="0" lvl="0" indent="0" algn="l" rtl="0">
                <a:lnSpc>
                  <a:spcPct val="115000"/>
                </a:lnSpc>
                <a:spcBef>
                  <a:spcPts val="0"/>
                </a:spcBef>
                <a:spcAft>
                  <a:spcPts val="0"/>
                </a:spcAft>
                <a:buNone/>
              </a:pPr>
              <a:endParaRPr sz="2070">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070" b="1">
                  <a:solidFill>
                    <a:srgbClr val="000000"/>
                  </a:solidFill>
                  <a:latin typeface="Montserrat"/>
                  <a:ea typeface="Montserrat"/>
                  <a:cs typeface="Montserrat"/>
                  <a:sym typeface="Montserrat"/>
                </a:rPr>
                <a:t>4 - </a:t>
              </a:r>
              <a:r>
                <a:rPr lang="en-US" sz="2070">
                  <a:solidFill>
                    <a:srgbClr val="000000"/>
                  </a:solidFill>
                  <a:latin typeface="Montserrat"/>
                  <a:ea typeface="Montserrat"/>
                  <a:cs typeface="Montserrat"/>
                  <a:sym typeface="Montserrat"/>
                </a:rPr>
                <a:t>"Leadership is about making others better as a result of your presence and making sure that impact lasts in your absence."</a:t>
              </a:r>
              <a:endParaRPr/>
            </a:p>
            <a:p>
              <a:pPr marL="0" marR="0" lvl="0" indent="0" algn="l" rtl="0">
                <a:lnSpc>
                  <a:spcPct val="115000"/>
                </a:lnSpc>
                <a:spcBef>
                  <a:spcPts val="0"/>
                </a:spcBef>
                <a:spcAft>
                  <a:spcPts val="0"/>
                </a:spcAft>
                <a:buNone/>
              </a:pPr>
              <a:endParaRPr sz="2070">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070" b="1">
                  <a:solidFill>
                    <a:srgbClr val="000000"/>
                  </a:solidFill>
                  <a:latin typeface="Montserrat"/>
                  <a:ea typeface="Montserrat"/>
                  <a:cs typeface="Montserrat"/>
                  <a:sym typeface="Montserrat"/>
                </a:rPr>
                <a:t>5 - </a:t>
              </a:r>
              <a:r>
                <a:rPr lang="en-US" sz="2070">
                  <a:solidFill>
                    <a:srgbClr val="000000"/>
                  </a:solidFill>
                  <a:latin typeface="Montserrat"/>
                  <a:ea typeface="Montserrat"/>
                  <a:cs typeface="Montserrat"/>
                  <a:sym typeface="Montserrat"/>
                </a:rPr>
                <a:t>"It’s hard to keep an open mind if you don’t have an open heart. You don’t have to agree with what people think to learn from how they think. You don’t have to share their identity to be curious about what shaped it. Treating people with civility is a prerequisite for discovery." </a:t>
              </a:r>
              <a:endParaRPr/>
            </a:p>
            <a:p>
              <a:pPr marL="0" marR="0" lvl="0" indent="0" algn="l" rtl="0">
                <a:lnSpc>
                  <a:spcPct val="115000"/>
                </a:lnSpc>
                <a:spcBef>
                  <a:spcPts val="0"/>
                </a:spcBef>
                <a:spcAft>
                  <a:spcPts val="0"/>
                </a:spcAft>
                <a:buNone/>
              </a:pPr>
              <a:endParaRPr sz="2070">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070" b="1">
                  <a:solidFill>
                    <a:srgbClr val="000000"/>
                  </a:solidFill>
                  <a:latin typeface="Montserrat"/>
                  <a:ea typeface="Montserrat"/>
                  <a:cs typeface="Montserrat"/>
                  <a:sym typeface="Montserrat"/>
                </a:rPr>
                <a:t>6 - </a:t>
              </a:r>
              <a:r>
                <a:rPr lang="en-US" sz="2070">
                  <a:solidFill>
                    <a:srgbClr val="000000"/>
                  </a:solidFill>
                  <a:latin typeface="Montserrat"/>
                  <a:ea typeface="Montserrat"/>
                  <a:cs typeface="Montserrat"/>
                  <a:sym typeface="Montserrat"/>
                </a:rPr>
                <a:t>“Leadership is not about being in charge. It is about taking care of those in your charge.”</a:t>
              </a:r>
              <a:endParaRPr/>
            </a:p>
          </p:txBody>
        </p:sp>
      </p:grpSp>
      <p:sp>
        <p:nvSpPr>
          <p:cNvPr id="246" name="Google Shape;246;p10"/>
          <p:cNvSpPr txBox="1"/>
          <p:nvPr/>
        </p:nvSpPr>
        <p:spPr>
          <a:xfrm>
            <a:off x="2123398" y="639762"/>
            <a:ext cx="15135902" cy="618490"/>
          </a:xfrm>
          <a:prstGeom prst="rect">
            <a:avLst/>
          </a:prstGeom>
          <a:noFill/>
          <a:ln>
            <a:noFill/>
          </a:ln>
        </p:spPr>
        <p:txBody>
          <a:bodyPr spcFirstLastPara="1" wrap="square" lIns="0" tIns="0" rIns="0" bIns="0" anchor="t" anchorCtr="0">
            <a:spAutoFit/>
          </a:bodyPr>
          <a:lstStyle/>
          <a:p>
            <a:pPr marL="0" marR="0" lvl="0" indent="0" algn="l" rtl="0">
              <a:lnSpc>
                <a:spcPct val="122005"/>
              </a:lnSpc>
              <a:spcBef>
                <a:spcPts val="0"/>
              </a:spcBef>
              <a:spcAft>
                <a:spcPts val="0"/>
              </a:spcAft>
              <a:buNone/>
            </a:pPr>
            <a:r>
              <a:rPr lang="en-US" sz="3999" b="1">
                <a:solidFill>
                  <a:srgbClr val="000000"/>
                </a:solidFill>
                <a:latin typeface="Montserrat"/>
                <a:ea typeface="Montserrat"/>
                <a:cs typeface="Montserrat"/>
                <a:sym typeface="Montserrat"/>
              </a:rPr>
              <a:t>Inclusive Leadership Quotes</a:t>
            </a:r>
            <a:endParaRPr/>
          </a:p>
        </p:txBody>
      </p:sp>
      <p:pic>
        <p:nvPicPr>
          <p:cNvPr id="247" name="Google Shape;247;p10"/>
          <p:cNvPicPr preferRelativeResize="0"/>
          <p:nvPr/>
        </p:nvPicPr>
        <p:blipFill>
          <a:blip r:embed="rId4">
            <a:alphaModFix/>
          </a:blip>
          <a:stretch>
            <a:fillRect/>
          </a:stretch>
        </p:blipFill>
        <p:spPr>
          <a:xfrm>
            <a:off x="293000" y="186013"/>
            <a:ext cx="1830401" cy="152596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11"/>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257" name="Google Shape;257;p11"/>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4">
              <a:alphaModFix/>
            </a:blip>
            <a:stretch>
              <a:fillRect t="-53592" b="-5359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 name="Google Shape;258;p11"/>
          <p:cNvSpPr txBox="1"/>
          <p:nvPr/>
        </p:nvSpPr>
        <p:spPr>
          <a:xfrm>
            <a:off x="483118" y="4631917"/>
            <a:ext cx="12852300" cy="16032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156" b="1">
                <a:solidFill>
                  <a:srgbClr val="000000"/>
                </a:solidFill>
                <a:latin typeface="Montserrat"/>
                <a:ea typeface="Montserrat"/>
                <a:cs typeface="Montserrat"/>
                <a:sym typeface="Montserrat"/>
              </a:rPr>
              <a:t>2. Educational Activity: Lean in, get inspired, and add to your </a:t>
            </a:r>
            <a:endParaRPr/>
          </a:p>
          <a:p>
            <a:pPr marL="0" marR="0" lvl="0" indent="0" algn="l" rtl="0">
              <a:lnSpc>
                <a:spcPct val="115000"/>
              </a:lnSpc>
              <a:spcBef>
                <a:spcPts val="0"/>
              </a:spcBef>
              <a:spcAft>
                <a:spcPts val="0"/>
              </a:spcAft>
              <a:buNone/>
            </a:pPr>
            <a:r>
              <a:rPr lang="en-US" sz="3156" b="1">
                <a:solidFill>
                  <a:srgbClr val="000000"/>
                </a:solidFill>
                <a:latin typeface="Montserrat"/>
                <a:ea typeface="Montserrat"/>
                <a:cs typeface="Montserrat"/>
                <a:sym typeface="Montserrat"/>
              </a:rPr>
              <a:t>toolkit</a:t>
            </a:r>
            <a:endParaRPr/>
          </a:p>
          <a:p>
            <a:pPr marL="0" marR="0" lvl="0" indent="0" algn="l" rtl="0">
              <a:lnSpc>
                <a:spcPct val="115000"/>
              </a:lnSpc>
              <a:spcBef>
                <a:spcPts val="0"/>
              </a:spcBef>
              <a:spcAft>
                <a:spcPts val="0"/>
              </a:spcAft>
              <a:buNone/>
            </a:pPr>
            <a:r>
              <a:rPr lang="en-US" sz="3156" b="1">
                <a:solidFill>
                  <a:srgbClr val="000000"/>
                </a:solidFill>
                <a:latin typeface="Montserrat"/>
                <a:ea typeface="Montserrat"/>
                <a:cs typeface="Montserrat"/>
                <a:sym typeface="Montserrat"/>
              </a:rPr>
              <a:t>(22 minutes)</a:t>
            </a:r>
            <a:endParaRPr/>
          </a:p>
        </p:txBody>
      </p:sp>
      <p:sp>
        <p:nvSpPr>
          <p:cNvPr id="259" name="Google Shape;259;p11"/>
          <p:cNvSpPr/>
          <p:nvPr/>
        </p:nvSpPr>
        <p:spPr>
          <a:xfrm>
            <a:off x="3128159" y="5722893"/>
            <a:ext cx="361446" cy="476673"/>
          </a:xfrm>
          <a:custGeom>
            <a:avLst/>
            <a:gdLst/>
            <a:ahLst/>
            <a:cxnLst/>
            <a:rect l="l" t="t" r="r" b="b"/>
            <a:pathLst>
              <a:path w="361446" h="476673" extrusionOk="0">
                <a:moveTo>
                  <a:pt x="0" y="0"/>
                </a:moveTo>
                <a:lnTo>
                  <a:pt x="361447" y="0"/>
                </a:lnTo>
                <a:lnTo>
                  <a:pt x="361447" y="476672"/>
                </a:lnTo>
                <a:lnTo>
                  <a:pt x="0" y="4766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0" name="Google Shape;260;p11"/>
          <p:cNvSpPr txBox="1"/>
          <p:nvPr/>
        </p:nvSpPr>
        <p:spPr>
          <a:xfrm>
            <a:off x="483118" y="1520034"/>
            <a:ext cx="7677000" cy="8487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056" b="1">
                <a:solidFill>
                  <a:srgbClr val="000000"/>
                </a:solidFill>
                <a:latin typeface="Montserrat"/>
                <a:ea typeface="Montserrat"/>
                <a:cs typeface="Montserrat"/>
                <a:sym typeface="Montserrat"/>
              </a:rPr>
              <a:t>1.5 One Action from the last meeting</a:t>
            </a:r>
            <a:endParaRPr sz="1300"/>
          </a:p>
          <a:p>
            <a:pPr marL="0" marR="0" lvl="0" indent="0" algn="l" rtl="0">
              <a:lnSpc>
                <a:spcPct val="115000"/>
              </a:lnSpc>
              <a:spcBef>
                <a:spcPts val="0"/>
              </a:spcBef>
              <a:spcAft>
                <a:spcPts val="0"/>
              </a:spcAft>
              <a:buNone/>
            </a:pPr>
            <a:r>
              <a:rPr lang="en-US" sz="2000" b="1">
                <a:solidFill>
                  <a:srgbClr val="000000"/>
                </a:solidFill>
                <a:latin typeface="Montserrat"/>
                <a:ea typeface="Montserrat"/>
                <a:cs typeface="Montserrat"/>
                <a:sym typeface="Montserrat"/>
              </a:rPr>
              <a:t>(5 minutes)</a:t>
            </a:r>
            <a:endParaRPr sz="1300"/>
          </a:p>
        </p:txBody>
      </p:sp>
      <p:sp>
        <p:nvSpPr>
          <p:cNvPr id="261" name="Google Shape;261;p11"/>
          <p:cNvSpPr txBox="1"/>
          <p:nvPr/>
        </p:nvSpPr>
        <p:spPr>
          <a:xfrm>
            <a:off x="483118" y="6580565"/>
            <a:ext cx="10226100" cy="882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156" b="1">
                <a:solidFill>
                  <a:srgbClr val="000000"/>
                </a:solidFill>
                <a:latin typeface="Montserrat"/>
                <a:ea typeface="Montserrat"/>
                <a:cs typeface="Montserrat"/>
                <a:sym typeface="Montserrat"/>
              </a:rPr>
              <a:t>2.1 Video: Why Good Leaders Make You Feel Safe</a:t>
            </a:r>
            <a:endParaRPr/>
          </a:p>
          <a:p>
            <a:pPr marL="0" marR="0" lvl="0" indent="0" algn="l" rtl="0">
              <a:lnSpc>
                <a:spcPct val="115000"/>
              </a:lnSpc>
              <a:spcBef>
                <a:spcPts val="0"/>
              </a:spcBef>
              <a:spcAft>
                <a:spcPts val="0"/>
              </a:spcAft>
              <a:buNone/>
            </a:pPr>
            <a:r>
              <a:rPr lang="en-US" sz="2100" b="1">
                <a:solidFill>
                  <a:srgbClr val="000000"/>
                </a:solidFill>
                <a:latin typeface="Montserrat"/>
                <a:ea typeface="Montserrat"/>
                <a:cs typeface="Montserrat"/>
                <a:sym typeface="Montserrat"/>
              </a:rPr>
              <a:t>(12 minutes)</a:t>
            </a:r>
            <a:endParaRPr/>
          </a:p>
        </p:txBody>
      </p:sp>
      <p:sp>
        <p:nvSpPr>
          <p:cNvPr id="262" name="Google Shape;262;p11"/>
          <p:cNvSpPr txBox="1"/>
          <p:nvPr/>
        </p:nvSpPr>
        <p:spPr>
          <a:xfrm>
            <a:off x="483118" y="7668895"/>
            <a:ext cx="17537400" cy="215400"/>
          </a:xfrm>
          <a:prstGeom prst="rect">
            <a:avLst/>
          </a:prstGeom>
          <a:noFill/>
          <a:ln>
            <a:noFill/>
          </a:ln>
        </p:spPr>
        <p:txBody>
          <a:bodyPr spcFirstLastPara="1" wrap="square" lIns="0" tIns="0" rIns="0" bIns="0" anchor="t" anchorCtr="0">
            <a:spAutoFit/>
          </a:bodyPr>
          <a:lstStyle/>
          <a:p>
            <a:pPr marL="0" marR="0" lvl="0" indent="0" algn="l" rtl="0">
              <a:lnSpc>
                <a:spcPct val="140017"/>
              </a:lnSpc>
              <a:spcBef>
                <a:spcPts val="0"/>
              </a:spcBef>
              <a:spcAft>
                <a:spcPts val="0"/>
              </a:spcAft>
              <a:buNone/>
            </a:pPr>
            <a:endParaRPr/>
          </a:p>
        </p:txBody>
      </p:sp>
      <p:graphicFrame>
        <p:nvGraphicFramePr>
          <p:cNvPr id="263" name="Google Shape;263;p11"/>
          <p:cNvGraphicFramePr/>
          <p:nvPr/>
        </p:nvGraphicFramePr>
        <p:xfrm>
          <a:off x="483125" y="2556263"/>
          <a:ext cx="16383000" cy="1627856"/>
        </p:xfrm>
        <a:graphic>
          <a:graphicData uri="http://schemas.openxmlformats.org/drawingml/2006/table">
            <a:tbl>
              <a:tblPr>
                <a:noFill/>
                <a:tableStyleId>{83B17749-E9C9-4677-9C95-F054B3AD737D}</a:tableStyleId>
              </a:tblPr>
              <a:tblGrid>
                <a:gridCol w="16383000">
                  <a:extLst>
                    <a:ext uri="{9D8B030D-6E8A-4147-A177-3AD203B41FA5}">
                      <a16:colId xmlns:a16="http://schemas.microsoft.com/office/drawing/2014/main" val="20000"/>
                    </a:ext>
                  </a:extLst>
                </a:gridCol>
              </a:tblGrid>
              <a:tr h="381000">
                <a:tc>
                  <a:txBody>
                    <a:bodyPr/>
                    <a:lstStyle/>
                    <a:p>
                      <a:pPr marL="0" lvl="0" indent="0" algn="l" rtl="0">
                        <a:lnSpc>
                          <a:spcPct val="115000"/>
                        </a:lnSpc>
                        <a:spcBef>
                          <a:spcPts val="0"/>
                        </a:spcBef>
                        <a:spcAft>
                          <a:spcPts val="0"/>
                        </a:spcAft>
                        <a:buNone/>
                      </a:pPr>
                      <a:r>
                        <a:rPr lang="en-US" sz="2100" b="1">
                          <a:solidFill>
                            <a:schemeClr val="dk1"/>
                          </a:solidFill>
                          <a:latin typeface="Montserrat"/>
                          <a:ea typeface="Montserrat"/>
                          <a:cs typeface="Montserrat"/>
                          <a:sym typeface="Montserrat"/>
                        </a:rPr>
                        <a:t>Instructions: </a:t>
                      </a:r>
                      <a:r>
                        <a:rPr lang="en-US" sz="2100">
                          <a:solidFill>
                            <a:schemeClr val="dk1"/>
                          </a:solidFill>
                          <a:latin typeface="Montserrat"/>
                          <a:ea typeface="Montserrat"/>
                          <a:cs typeface="Montserrat"/>
                          <a:sym typeface="Montserrat"/>
                        </a:rPr>
                        <a:t>Once you’re warmed up, go around your Circle and have each member share </a:t>
                      </a:r>
                      <a:endParaRPr sz="2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2100">
                          <a:solidFill>
                            <a:schemeClr val="dk1"/>
                          </a:solidFill>
                          <a:latin typeface="Montserrat"/>
                          <a:ea typeface="Montserrat"/>
                          <a:cs typeface="Montserrat"/>
                          <a:sym typeface="Montserrat"/>
                        </a:rPr>
                        <a:t>their One Action update from week #1, Sponsorship and Career Building. Your “One Action” is </a:t>
                      </a:r>
                      <a:endParaRPr sz="2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Font typeface="Arial"/>
                        <a:buNone/>
                      </a:pPr>
                      <a:r>
                        <a:rPr lang="en-US" sz="2100">
                          <a:solidFill>
                            <a:schemeClr val="dk1"/>
                          </a:solidFill>
                          <a:latin typeface="Montserrat"/>
                          <a:ea typeface="Montserrat"/>
                          <a:cs typeface="Montserrat"/>
                          <a:sym typeface="Montserrat"/>
                        </a:rPr>
                        <a:t>a concrete commitment you made during your previous Circle session. </a:t>
                      </a:r>
                      <a:endParaRPr>
                        <a:solidFill>
                          <a:schemeClr val="dk1"/>
                        </a:solidFill>
                      </a:endParaRPr>
                    </a:p>
                    <a:p>
                      <a:pPr marL="0" lvl="0" indent="0" algn="l" rtl="0">
                        <a:lnSpc>
                          <a:spcPct val="115000"/>
                        </a:lnSpc>
                        <a:spcBef>
                          <a:spcPts val="0"/>
                        </a:spcBef>
                        <a:spcAft>
                          <a:spcPts val="0"/>
                        </a:spcAft>
                        <a:buClr>
                          <a:schemeClr val="dk1"/>
                        </a:buClr>
                        <a:buFont typeface="Arial"/>
                        <a:buNone/>
                      </a:pPr>
                      <a:r>
                        <a:rPr lang="en-US" sz="2100">
                          <a:solidFill>
                            <a:schemeClr val="dk1"/>
                          </a:solidFill>
                          <a:latin typeface="Montserrat"/>
                          <a:ea typeface="Montserrat"/>
                          <a:cs typeface="Montserrat"/>
                          <a:sym typeface="Montserrat"/>
                        </a:rPr>
                        <a:t>(1 minute per member)</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264" name="Google Shape;264;p11"/>
          <p:cNvGraphicFramePr/>
          <p:nvPr/>
        </p:nvGraphicFramePr>
        <p:xfrm>
          <a:off x="483125" y="7767375"/>
          <a:ext cx="16383000" cy="1765016"/>
        </p:xfrm>
        <a:graphic>
          <a:graphicData uri="http://schemas.openxmlformats.org/drawingml/2006/table">
            <a:tbl>
              <a:tblPr>
                <a:noFill/>
                <a:tableStyleId>{83B17749-E9C9-4677-9C95-F054B3AD737D}</a:tableStyleId>
              </a:tblPr>
              <a:tblGrid>
                <a:gridCol w="16383000">
                  <a:extLst>
                    <a:ext uri="{9D8B030D-6E8A-4147-A177-3AD203B41FA5}">
                      <a16:colId xmlns:a16="http://schemas.microsoft.com/office/drawing/2014/main" val="20000"/>
                    </a:ext>
                  </a:extLst>
                </a:gridCol>
              </a:tblGrid>
              <a:tr h="381000">
                <a:tc>
                  <a:txBody>
                    <a:bodyPr/>
                    <a:lstStyle/>
                    <a:p>
                      <a:pPr marL="0" lvl="0" indent="0" algn="l" rtl="0">
                        <a:lnSpc>
                          <a:spcPct val="115000"/>
                        </a:lnSpc>
                        <a:spcBef>
                          <a:spcPts val="0"/>
                        </a:spcBef>
                        <a:spcAft>
                          <a:spcPts val="0"/>
                        </a:spcAft>
                        <a:buNone/>
                      </a:pPr>
                      <a:r>
                        <a:rPr lang="en-US" sz="2299" b="1">
                          <a:solidFill>
                            <a:schemeClr val="dk1"/>
                          </a:solidFill>
                          <a:latin typeface="Montserrat"/>
                          <a:ea typeface="Montserrat"/>
                          <a:cs typeface="Montserrat"/>
                          <a:sym typeface="Montserrat"/>
                        </a:rPr>
                        <a:t>Instructions:</a:t>
                      </a:r>
                      <a:r>
                        <a:rPr lang="en-US" sz="2299">
                          <a:solidFill>
                            <a:schemeClr val="dk1"/>
                          </a:solidFill>
                          <a:latin typeface="Montserrat"/>
                          <a:ea typeface="Montserrat"/>
                          <a:cs typeface="Montserrat"/>
                          <a:sym typeface="Montserrat"/>
                        </a:rPr>
                        <a:t> Watch the Simon Sinek Ted Talk “Why Good Leaders Make You Feel Safe.” While watching and listening to the video, reflect on your own experiences of working in environments where you have felt safe and where you have not felt safe. Also, reflect on your own behaviors and how you contribute to creating a psychologically safe environment for others.</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65" name="Google Shape;265;p11"/>
          <p:cNvSpPr/>
          <p:nvPr/>
        </p:nvSpPr>
        <p:spPr>
          <a:xfrm>
            <a:off x="13504456" y="694865"/>
            <a:ext cx="4516107" cy="451608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6">
              <a:alphaModFix/>
            </a:blip>
            <a:stretch>
              <a:fillRect l="-24998" r="-2499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12"/>
          <p:cNvPicPr preferRelativeResize="0"/>
          <p:nvPr/>
        </p:nvPicPr>
        <p:blipFill>
          <a:blip r:embed="rId3">
            <a:alphaModFix/>
          </a:blip>
          <a:stretch>
            <a:fillRect/>
          </a:stretch>
        </p:blipFill>
        <p:spPr>
          <a:xfrm>
            <a:off x="0" y="7373825"/>
            <a:ext cx="6069125" cy="2913175"/>
          </a:xfrm>
          <a:prstGeom prst="rect">
            <a:avLst/>
          </a:prstGeom>
          <a:noFill/>
          <a:ln>
            <a:noFill/>
          </a:ln>
        </p:spPr>
      </p:pic>
      <p:sp>
        <p:nvSpPr>
          <p:cNvPr id="275" name="Google Shape;275;p12"/>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4">
              <a:alphaModFix/>
            </a:blip>
            <a:stretch>
              <a:fillRect t="-53592" b="-5359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6" name="Google Shape;276;p12"/>
          <p:cNvSpPr txBox="1"/>
          <p:nvPr/>
        </p:nvSpPr>
        <p:spPr>
          <a:xfrm>
            <a:off x="483118" y="1520034"/>
            <a:ext cx="16978500" cy="1044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156" b="1">
                <a:solidFill>
                  <a:srgbClr val="000000"/>
                </a:solidFill>
                <a:latin typeface="Montserrat"/>
                <a:ea typeface="Montserrat"/>
                <a:cs typeface="Montserrat"/>
                <a:sym typeface="Montserrat"/>
              </a:rPr>
              <a:t>2. Educational Activity: Lean in, get inspired, and add to your toolkit</a:t>
            </a:r>
            <a:endParaRPr/>
          </a:p>
          <a:p>
            <a:pPr marL="0" marR="0" lvl="0" indent="0" algn="l" rtl="0">
              <a:lnSpc>
                <a:spcPct val="140019"/>
              </a:lnSpc>
              <a:spcBef>
                <a:spcPts val="0"/>
              </a:spcBef>
              <a:spcAft>
                <a:spcPts val="0"/>
              </a:spcAft>
              <a:buNone/>
            </a:pPr>
            <a:r>
              <a:rPr lang="en-US" sz="3156" b="1">
                <a:solidFill>
                  <a:srgbClr val="000000"/>
                </a:solidFill>
                <a:latin typeface="Montserrat"/>
                <a:ea typeface="Montserrat"/>
                <a:cs typeface="Montserrat"/>
                <a:sym typeface="Montserrat"/>
              </a:rPr>
              <a:t>(22 minutes)</a:t>
            </a:r>
            <a:endParaRPr/>
          </a:p>
        </p:txBody>
      </p:sp>
      <p:sp>
        <p:nvSpPr>
          <p:cNvPr id="277" name="Google Shape;277;p12"/>
          <p:cNvSpPr/>
          <p:nvPr/>
        </p:nvSpPr>
        <p:spPr>
          <a:xfrm>
            <a:off x="3147104" y="2058559"/>
            <a:ext cx="361446" cy="476673"/>
          </a:xfrm>
          <a:custGeom>
            <a:avLst/>
            <a:gdLst/>
            <a:ahLst/>
            <a:cxnLst/>
            <a:rect l="l" t="t" r="r" b="b"/>
            <a:pathLst>
              <a:path w="361446" h="476673" extrusionOk="0">
                <a:moveTo>
                  <a:pt x="0" y="0"/>
                </a:moveTo>
                <a:lnTo>
                  <a:pt x="361446" y="0"/>
                </a:lnTo>
                <a:lnTo>
                  <a:pt x="361446" y="476673"/>
                </a:lnTo>
                <a:lnTo>
                  <a:pt x="0" y="476673"/>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8" name="Google Shape;278;p12"/>
          <p:cNvSpPr/>
          <p:nvPr/>
        </p:nvSpPr>
        <p:spPr>
          <a:xfrm>
            <a:off x="11367191" y="3163882"/>
            <a:ext cx="6094418" cy="6094418"/>
          </a:xfrm>
          <a:custGeom>
            <a:avLst/>
            <a:gdLst/>
            <a:ahLst/>
            <a:cxnLst/>
            <a:rect l="l" t="t" r="r" b="b"/>
            <a:pathLst>
              <a:path w="8125891" h="8125891" extrusionOk="0">
                <a:moveTo>
                  <a:pt x="0" y="0"/>
                </a:moveTo>
                <a:lnTo>
                  <a:pt x="8125891" y="0"/>
                </a:lnTo>
                <a:lnTo>
                  <a:pt x="8125891" y="8125891"/>
                </a:lnTo>
                <a:lnTo>
                  <a:pt x="0" y="8125891"/>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9" name="Google Shape;279;p12"/>
          <p:cNvSpPr/>
          <p:nvPr/>
        </p:nvSpPr>
        <p:spPr>
          <a:xfrm>
            <a:off x="5169477" y="6772062"/>
            <a:ext cx="5636866" cy="1592415"/>
          </a:xfrm>
          <a:custGeom>
            <a:avLst/>
            <a:gdLst/>
            <a:ahLst/>
            <a:cxnLst/>
            <a:rect l="l" t="t" r="r" b="b"/>
            <a:pathLst>
              <a:path w="5636866" h="1592415" extrusionOk="0">
                <a:moveTo>
                  <a:pt x="0" y="0"/>
                </a:moveTo>
                <a:lnTo>
                  <a:pt x="5636866" y="0"/>
                </a:lnTo>
                <a:lnTo>
                  <a:pt x="5636866" y="1592414"/>
                </a:lnTo>
                <a:lnTo>
                  <a:pt x="0" y="1592414"/>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0" name="Google Shape;280;p12"/>
          <p:cNvSpPr txBox="1"/>
          <p:nvPr/>
        </p:nvSpPr>
        <p:spPr>
          <a:xfrm>
            <a:off x="483118" y="2858260"/>
            <a:ext cx="10226100" cy="882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156" b="1">
                <a:solidFill>
                  <a:srgbClr val="000000"/>
                </a:solidFill>
                <a:latin typeface="Montserrat"/>
                <a:ea typeface="Montserrat"/>
                <a:cs typeface="Montserrat"/>
                <a:sym typeface="Montserrat"/>
              </a:rPr>
              <a:t>2.1 Video: Why Good Leaders Make You Feel Safe</a:t>
            </a:r>
            <a:endParaRPr/>
          </a:p>
          <a:p>
            <a:pPr marL="0" marR="0" lvl="0" indent="0" algn="l" rtl="0">
              <a:lnSpc>
                <a:spcPct val="140000"/>
              </a:lnSpc>
              <a:spcBef>
                <a:spcPts val="0"/>
              </a:spcBef>
              <a:spcAft>
                <a:spcPts val="0"/>
              </a:spcAft>
              <a:buNone/>
            </a:pPr>
            <a:r>
              <a:rPr lang="en-US" sz="2100" b="1">
                <a:solidFill>
                  <a:srgbClr val="000000"/>
                </a:solidFill>
                <a:latin typeface="Montserrat"/>
                <a:ea typeface="Montserrat"/>
                <a:cs typeface="Montserrat"/>
                <a:sym typeface="Montserrat"/>
              </a:rPr>
              <a:t>(12 minutes)</a:t>
            </a:r>
            <a:endParaRPr/>
          </a:p>
        </p:txBody>
      </p:sp>
      <p:sp>
        <p:nvSpPr>
          <p:cNvPr id="281" name="Google Shape;281;p12"/>
          <p:cNvSpPr txBox="1"/>
          <p:nvPr/>
        </p:nvSpPr>
        <p:spPr>
          <a:xfrm>
            <a:off x="1360981" y="5786708"/>
            <a:ext cx="8038800" cy="609000"/>
          </a:xfrm>
          <a:prstGeom prst="rect">
            <a:avLst/>
          </a:prstGeom>
          <a:noFill/>
          <a:ln>
            <a:noFill/>
          </a:ln>
        </p:spPr>
        <p:txBody>
          <a:bodyPr spcFirstLastPara="1" wrap="square" lIns="0" tIns="0" rIns="0" bIns="0" anchor="t" anchorCtr="0">
            <a:spAutoFit/>
          </a:bodyPr>
          <a:lstStyle/>
          <a:p>
            <a:pPr marL="0" marR="0" lvl="0" indent="0" algn="l" rtl="0">
              <a:lnSpc>
                <a:spcPct val="140015"/>
              </a:lnSpc>
              <a:spcBef>
                <a:spcPts val="0"/>
              </a:spcBef>
              <a:spcAft>
                <a:spcPts val="0"/>
              </a:spcAft>
              <a:buNone/>
            </a:pPr>
            <a:r>
              <a:rPr lang="en-US" sz="3956">
                <a:solidFill>
                  <a:srgbClr val="000000"/>
                </a:solidFill>
                <a:latin typeface="Montserrat"/>
                <a:ea typeface="Montserrat"/>
                <a:cs typeface="Montserrat"/>
                <a:sym typeface="Montserrat"/>
              </a:rPr>
              <a:t>Follow along with the transcript</a:t>
            </a:r>
            <a:endParaRPr/>
          </a:p>
        </p:txBody>
      </p:sp>
      <p:graphicFrame>
        <p:nvGraphicFramePr>
          <p:cNvPr id="282" name="Google Shape;282;p12"/>
          <p:cNvGraphicFramePr/>
          <p:nvPr/>
        </p:nvGraphicFramePr>
        <p:xfrm>
          <a:off x="483125" y="4228925"/>
          <a:ext cx="10805700" cy="891764"/>
        </p:xfrm>
        <a:graphic>
          <a:graphicData uri="http://schemas.openxmlformats.org/drawingml/2006/table">
            <a:tbl>
              <a:tblPr>
                <a:noFill/>
                <a:tableStyleId>{83B17749-E9C9-4677-9C95-F054B3AD737D}</a:tableStyleId>
              </a:tblPr>
              <a:tblGrid>
                <a:gridCol w="10805700">
                  <a:extLst>
                    <a:ext uri="{9D8B030D-6E8A-4147-A177-3AD203B41FA5}">
                      <a16:colId xmlns:a16="http://schemas.microsoft.com/office/drawing/2014/main" val="20000"/>
                    </a:ext>
                  </a:extLst>
                </a:gridCol>
              </a:tblGrid>
              <a:tr h="381000">
                <a:tc>
                  <a:txBody>
                    <a:bodyPr/>
                    <a:lstStyle/>
                    <a:p>
                      <a:pPr marL="0" lvl="0" indent="0" algn="l" rtl="0">
                        <a:lnSpc>
                          <a:spcPct val="115000"/>
                        </a:lnSpc>
                        <a:spcBef>
                          <a:spcPts val="0"/>
                        </a:spcBef>
                        <a:spcAft>
                          <a:spcPts val="0"/>
                        </a:spcAft>
                        <a:buClr>
                          <a:schemeClr val="dk1"/>
                        </a:buClr>
                        <a:buFont typeface="Arial"/>
                        <a:buNone/>
                      </a:pPr>
                      <a:r>
                        <a:rPr lang="en-US" sz="2100" b="1">
                          <a:solidFill>
                            <a:schemeClr val="dk1"/>
                          </a:solidFill>
                          <a:latin typeface="Montserrat"/>
                          <a:ea typeface="Montserrat"/>
                          <a:cs typeface="Montserrat"/>
                          <a:sym typeface="Montserrat"/>
                        </a:rPr>
                        <a:t>Instructions: </a:t>
                      </a:r>
                      <a:r>
                        <a:rPr lang="en-US" sz="2100">
                          <a:solidFill>
                            <a:schemeClr val="dk1"/>
                          </a:solidFill>
                          <a:latin typeface="Montserrat"/>
                          <a:ea typeface="Montserrat"/>
                          <a:cs typeface="Montserrat"/>
                          <a:sym typeface="Montserrat"/>
                        </a:rPr>
                        <a:t>Watch the Simon Sinek Ted Talk “Why Good Leaders Make You Feel Safe.”</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 name="Online Media 1" descr="Simon Sinek: Why good leaders make you feel safe">
            <a:hlinkClick r:id="" action="ppaction://media"/>
            <a:extLst>
              <a:ext uri="{FF2B5EF4-FFF2-40B4-BE49-F238E27FC236}">
                <a16:creationId xmlns:a16="http://schemas.microsoft.com/office/drawing/2014/main" id="{9FB8F553-3B94-C1E2-055B-202910713E5C}"/>
              </a:ext>
            </a:extLst>
          </p:cNvPr>
          <p:cNvPicPr>
            <a:picLocks noRot="1" noChangeAspect="1"/>
          </p:cNvPicPr>
          <p:nvPr>
            <a:videoFile r:link="rId1"/>
          </p:nvPr>
        </p:nvPicPr>
        <p:blipFill>
          <a:blip r:embed="rId4"/>
          <a:stretch>
            <a:fillRect/>
          </a:stretch>
        </p:blipFill>
        <p:spPr>
          <a:xfrm>
            <a:off x="513347" y="273346"/>
            <a:ext cx="17345445" cy="97877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14"/>
          <p:cNvPicPr preferRelativeResize="0"/>
          <p:nvPr/>
        </p:nvPicPr>
        <p:blipFill>
          <a:blip r:embed="rId3">
            <a:alphaModFix/>
          </a:blip>
          <a:stretch>
            <a:fillRect/>
          </a:stretch>
        </p:blipFill>
        <p:spPr>
          <a:xfrm>
            <a:off x="0" y="7373825"/>
            <a:ext cx="6069125" cy="2913175"/>
          </a:xfrm>
          <a:prstGeom prst="rect">
            <a:avLst/>
          </a:prstGeom>
          <a:noFill/>
          <a:ln>
            <a:noFill/>
          </a:ln>
        </p:spPr>
      </p:pic>
      <p:sp>
        <p:nvSpPr>
          <p:cNvPr id="297" name="Google Shape;297;p14"/>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4">
              <a:alphaModFix/>
            </a:blip>
            <a:stretch>
              <a:fillRect t="-53592" b="-5359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8" name="Google Shape;298;p14"/>
          <p:cNvSpPr/>
          <p:nvPr/>
        </p:nvSpPr>
        <p:spPr>
          <a:xfrm>
            <a:off x="12873269" y="5679408"/>
            <a:ext cx="3955815" cy="3955815"/>
          </a:xfrm>
          <a:custGeom>
            <a:avLst/>
            <a:gdLst/>
            <a:ahLst/>
            <a:cxnLst/>
            <a:rect l="l" t="t" r="r" b="b"/>
            <a:pathLst>
              <a:path w="5274420" h="5274420" extrusionOk="0">
                <a:moveTo>
                  <a:pt x="0" y="0"/>
                </a:moveTo>
                <a:lnTo>
                  <a:pt x="5274420" y="0"/>
                </a:lnTo>
                <a:lnTo>
                  <a:pt x="5274420" y="5274420"/>
                </a:lnTo>
                <a:lnTo>
                  <a:pt x="0" y="527442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9" name="Google Shape;299;p14"/>
          <p:cNvSpPr/>
          <p:nvPr/>
        </p:nvSpPr>
        <p:spPr>
          <a:xfrm>
            <a:off x="6873469" y="8230776"/>
            <a:ext cx="4971491" cy="1404446"/>
          </a:xfrm>
          <a:custGeom>
            <a:avLst/>
            <a:gdLst/>
            <a:ahLst/>
            <a:cxnLst/>
            <a:rect l="l" t="t" r="r" b="b"/>
            <a:pathLst>
              <a:path w="4971491" h="1404446" extrusionOk="0">
                <a:moveTo>
                  <a:pt x="0" y="0"/>
                </a:moveTo>
                <a:lnTo>
                  <a:pt x="4971491" y="0"/>
                </a:lnTo>
                <a:lnTo>
                  <a:pt x="4971491" y="1404447"/>
                </a:lnTo>
                <a:lnTo>
                  <a:pt x="0" y="1404447"/>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0" name="Google Shape;300;p14"/>
          <p:cNvSpPr txBox="1"/>
          <p:nvPr/>
        </p:nvSpPr>
        <p:spPr>
          <a:xfrm>
            <a:off x="877316" y="1520034"/>
            <a:ext cx="9667200" cy="882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156" b="1">
                <a:solidFill>
                  <a:srgbClr val="000000"/>
                </a:solidFill>
                <a:latin typeface="Montserrat"/>
                <a:ea typeface="Montserrat"/>
                <a:cs typeface="Montserrat"/>
                <a:sym typeface="Montserrat"/>
              </a:rPr>
              <a:t>2.2 Group Discussion #1: Sharing Your Insights</a:t>
            </a:r>
            <a:endParaRPr/>
          </a:p>
          <a:p>
            <a:pPr marL="0" marR="0" lvl="0" indent="0" algn="l" rtl="0">
              <a:lnSpc>
                <a:spcPct val="140000"/>
              </a:lnSpc>
              <a:spcBef>
                <a:spcPts val="0"/>
              </a:spcBef>
              <a:spcAft>
                <a:spcPts val="0"/>
              </a:spcAft>
              <a:buNone/>
            </a:pPr>
            <a:r>
              <a:rPr lang="en-US" sz="2100" b="1">
                <a:solidFill>
                  <a:srgbClr val="000000"/>
                </a:solidFill>
                <a:latin typeface="Montserrat"/>
                <a:ea typeface="Montserrat"/>
                <a:cs typeface="Montserrat"/>
                <a:sym typeface="Montserrat"/>
              </a:rPr>
              <a:t>(10 minutes)</a:t>
            </a:r>
            <a:endParaRPr/>
          </a:p>
        </p:txBody>
      </p:sp>
      <p:sp>
        <p:nvSpPr>
          <p:cNvPr id="301" name="Google Shape;301;p14"/>
          <p:cNvSpPr txBox="1"/>
          <p:nvPr/>
        </p:nvSpPr>
        <p:spPr>
          <a:xfrm>
            <a:off x="877316" y="5261725"/>
            <a:ext cx="11996100" cy="25536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100" b="1">
                <a:solidFill>
                  <a:srgbClr val="000000"/>
                </a:solidFill>
                <a:latin typeface="Montserrat"/>
                <a:ea typeface="Montserrat"/>
                <a:cs typeface="Montserrat"/>
                <a:sym typeface="Montserrat"/>
              </a:rPr>
              <a:t>Interested in learning more about inclusive leadership?</a:t>
            </a:r>
            <a:endParaRPr/>
          </a:p>
          <a:p>
            <a:pPr marL="0" marR="0" lvl="0" indent="0" algn="l" rtl="0">
              <a:lnSpc>
                <a:spcPct val="115000"/>
              </a:lnSpc>
              <a:spcBef>
                <a:spcPts val="0"/>
              </a:spcBef>
              <a:spcAft>
                <a:spcPts val="0"/>
              </a:spcAft>
              <a:buNone/>
            </a:pPr>
            <a:endParaRPr sz="2100" b="1">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100">
                <a:solidFill>
                  <a:srgbClr val="000000"/>
                </a:solidFill>
                <a:latin typeface="Montserrat"/>
                <a:ea typeface="Montserrat"/>
                <a:cs typeface="Montserrat"/>
                <a:sym typeface="Montserrat"/>
              </a:rPr>
              <a:t>The LLMC Program Team recommends that we continue our learning following the Circle by watching the Ted Talk, “</a:t>
            </a:r>
            <a:r>
              <a:rPr lang="en-US" sz="2100" u="sng">
                <a:solidFill>
                  <a:srgbClr val="004AAD"/>
                </a:solidFill>
                <a:latin typeface="Montserrat"/>
                <a:ea typeface="Montserrat"/>
                <a:cs typeface="Montserrat"/>
                <a:sym typeface="Montserrat"/>
                <a:hlinkClick r:id="rId7">
                  <a:extLst>
                    <a:ext uri="{A12FA001-AC4F-418D-AE19-62706E023703}">
                      <ahyp:hlinkClr xmlns:ahyp="http://schemas.microsoft.com/office/drawing/2018/hyperlinkcolor" val="tx"/>
                    </a:ext>
                  </a:extLst>
                </a:hlinkClick>
              </a:rPr>
              <a:t>We Need Leaders Who Boldly Champion Inclusion</a:t>
            </a:r>
            <a:r>
              <a:rPr lang="en-US" sz="2100">
                <a:solidFill>
                  <a:srgbClr val="000000"/>
                </a:solidFill>
                <a:latin typeface="Montserrat"/>
                <a:ea typeface="Montserrat"/>
                <a:cs typeface="Montserrat"/>
                <a:sym typeface="Montserrat"/>
              </a:rPr>
              <a:t>.” In it, June Sarpong makes us consider how we can disrupt the status quo by being inclusive leaders. We can cultivate a sense of security within teams and between colleagues by leading with compassion, care, patience, and understanding. </a:t>
            </a:r>
            <a:endParaRPr/>
          </a:p>
        </p:txBody>
      </p:sp>
      <p:graphicFrame>
        <p:nvGraphicFramePr>
          <p:cNvPr id="302" name="Google Shape;302;p14"/>
          <p:cNvGraphicFramePr/>
          <p:nvPr/>
        </p:nvGraphicFramePr>
        <p:xfrm>
          <a:off x="877325" y="2759338"/>
          <a:ext cx="14913450" cy="909163"/>
        </p:xfrm>
        <a:graphic>
          <a:graphicData uri="http://schemas.openxmlformats.org/drawingml/2006/table">
            <a:tbl>
              <a:tblPr>
                <a:noFill/>
                <a:tableStyleId>{83B17749-E9C9-4677-9C95-F054B3AD737D}</a:tableStyleId>
              </a:tblPr>
              <a:tblGrid>
                <a:gridCol w="14913450">
                  <a:extLst>
                    <a:ext uri="{9D8B030D-6E8A-4147-A177-3AD203B41FA5}">
                      <a16:colId xmlns:a16="http://schemas.microsoft.com/office/drawing/2014/main" val="20000"/>
                    </a:ext>
                  </a:extLst>
                </a:gridCol>
              </a:tblGrid>
              <a:tr h="381000">
                <a:tc>
                  <a:txBody>
                    <a:bodyPr/>
                    <a:lstStyle/>
                    <a:p>
                      <a:pPr marL="0" lvl="0" indent="0" algn="l" rtl="0">
                        <a:lnSpc>
                          <a:spcPct val="115000"/>
                        </a:lnSpc>
                        <a:spcBef>
                          <a:spcPts val="0"/>
                        </a:spcBef>
                        <a:spcAft>
                          <a:spcPts val="0"/>
                        </a:spcAft>
                        <a:buClr>
                          <a:schemeClr val="dk1"/>
                        </a:buClr>
                        <a:buFont typeface="Arial"/>
                        <a:buNone/>
                      </a:pPr>
                      <a:r>
                        <a:rPr lang="en-US" sz="2199" b="1">
                          <a:solidFill>
                            <a:schemeClr val="dk1"/>
                          </a:solidFill>
                          <a:latin typeface="Montserrat"/>
                          <a:ea typeface="Montserrat"/>
                          <a:cs typeface="Montserrat"/>
                          <a:sym typeface="Montserrat"/>
                        </a:rPr>
                        <a:t>Instructions: </a:t>
                      </a:r>
                      <a:r>
                        <a:rPr lang="en-US" sz="2199">
                          <a:solidFill>
                            <a:schemeClr val="dk1"/>
                          </a:solidFill>
                          <a:latin typeface="Montserrat"/>
                          <a:ea typeface="Montserrat"/>
                          <a:cs typeface="Montserrat"/>
                          <a:sym typeface="Montserrat"/>
                        </a:rPr>
                        <a:t>Share one key takeaway from the video - Why Good Leaders Make You Feel Safe. </a:t>
                      </a:r>
                      <a:endParaRPr>
                        <a:solidFill>
                          <a:schemeClr val="dk1"/>
                        </a:solidFill>
                      </a:endParaRPr>
                    </a:p>
                    <a:p>
                      <a:pPr marL="0" lvl="0" indent="0" algn="l" rtl="0">
                        <a:lnSpc>
                          <a:spcPct val="115000"/>
                        </a:lnSpc>
                        <a:spcBef>
                          <a:spcPts val="0"/>
                        </a:spcBef>
                        <a:spcAft>
                          <a:spcPts val="0"/>
                        </a:spcAft>
                        <a:buClr>
                          <a:schemeClr val="dk1"/>
                        </a:buClr>
                        <a:buFont typeface="Arial"/>
                        <a:buNone/>
                      </a:pPr>
                      <a:r>
                        <a:rPr lang="en-US" sz="2100">
                          <a:solidFill>
                            <a:schemeClr val="dk1"/>
                          </a:solidFill>
                          <a:latin typeface="Montserrat"/>
                          <a:ea typeface="Montserrat"/>
                          <a:cs typeface="Montserrat"/>
                          <a:sym typeface="Montserrat"/>
                        </a:rPr>
                        <a:t>(1 minute per member) </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03" name="Google Shape;303;p14"/>
          <p:cNvSpPr/>
          <p:nvPr/>
        </p:nvSpPr>
        <p:spPr>
          <a:xfrm>
            <a:off x="13837143" y="618008"/>
            <a:ext cx="3573541" cy="4663675"/>
          </a:xfrm>
          <a:custGeom>
            <a:avLst/>
            <a:gdLst/>
            <a:ahLst/>
            <a:cxnLst/>
            <a:rect l="l" t="t" r="r" b="b"/>
            <a:pathLst>
              <a:path w="3573541" h="4663675" extrusionOk="0">
                <a:moveTo>
                  <a:pt x="0" y="0"/>
                </a:moveTo>
                <a:lnTo>
                  <a:pt x="3573541" y="0"/>
                </a:lnTo>
                <a:lnTo>
                  <a:pt x="3573541" y="4663674"/>
                </a:lnTo>
                <a:lnTo>
                  <a:pt x="0" y="4663674"/>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15"/>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313" name="Google Shape;313;p15"/>
          <p:cNvSpPr/>
          <p:nvPr/>
        </p:nvSpPr>
        <p:spPr>
          <a:xfrm>
            <a:off x="13980373" y="1230512"/>
            <a:ext cx="3617603" cy="3002610"/>
          </a:xfrm>
          <a:custGeom>
            <a:avLst/>
            <a:gdLst/>
            <a:ahLst/>
            <a:cxnLst/>
            <a:rect l="l" t="t" r="r" b="b"/>
            <a:pathLst>
              <a:path w="3617603" h="3002610" extrusionOk="0">
                <a:moveTo>
                  <a:pt x="0" y="0"/>
                </a:moveTo>
                <a:lnTo>
                  <a:pt x="3617603" y="0"/>
                </a:lnTo>
                <a:lnTo>
                  <a:pt x="3617603" y="3002611"/>
                </a:lnTo>
                <a:lnTo>
                  <a:pt x="0" y="3002611"/>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4" name="Google Shape;314;p15"/>
          <p:cNvSpPr/>
          <p:nvPr/>
        </p:nvSpPr>
        <p:spPr>
          <a:xfrm>
            <a:off x="5490872" y="4926212"/>
            <a:ext cx="7477707" cy="4673567"/>
          </a:xfrm>
          <a:custGeom>
            <a:avLst/>
            <a:gdLst/>
            <a:ahLst/>
            <a:cxnLst/>
            <a:rect l="l" t="t" r="r" b="b"/>
            <a:pathLst>
              <a:path w="7477707" h="4673567" extrusionOk="0">
                <a:moveTo>
                  <a:pt x="0" y="0"/>
                </a:moveTo>
                <a:lnTo>
                  <a:pt x="7477706" y="0"/>
                </a:lnTo>
                <a:lnTo>
                  <a:pt x="7477706" y="4673567"/>
                </a:lnTo>
                <a:lnTo>
                  <a:pt x="0" y="4673567"/>
                </a:lnTo>
                <a:lnTo>
                  <a:pt x="0" y="0"/>
                </a:lnTo>
                <a:close/>
              </a:path>
            </a:pathLst>
          </a:custGeom>
          <a:blipFill rotWithShape="1">
            <a:blip r:embed="rId5">
              <a:alphaModFix amt="75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5" name="Google Shape;315;p15"/>
          <p:cNvSpPr/>
          <p:nvPr/>
        </p:nvSpPr>
        <p:spPr>
          <a:xfrm>
            <a:off x="5405147" y="4821437"/>
            <a:ext cx="7477707" cy="4673567"/>
          </a:xfrm>
          <a:custGeom>
            <a:avLst/>
            <a:gdLst/>
            <a:ahLst/>
            <a:cxnLst/>
            <a:rect l="l" t="t" r="r" b="b"/>
            <a:pathLst>
              <a:path w="7477707" h="4673567" extrusionOk="0">
                <a:moveTo>
                  <a:pt x="0" y="0"/>
                </a:moveTo>
                <a:lnTo>
                  <a:pt x="7477706" y="0"/>
                </a:lnTo>
                <a:lnTo>
                  <a:pt x="7477706" y="4673567"/>
                </a:lnTo>
                <a:lnTo>
                  <a:pt x="0" y="4673567"/>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16" name="Google Shape;316;p15"/>
          <p:cNvGrpSpPr/>
          <p:nvPr/>
        </p:nvGrpSpPr>
        <p:grpSpPr>
          <a:xfrm>
            <a:off x="690024" y="1455265"/>
            <a:ext cx="16907951" cy="2777858"/>
            <a:chOff x="0" y="-66675"/>
            <a:chExt cx="22543935" cy="3703811"/>
          </a:xfrm>
        </p:grpSpPr>
        <p:sp>
          <p:nvSpPr>
            <p:cNvPr id="317" name="Google Shape;317;p15"/>
            <p:cNvSpPr txBox="1"/>
            <p:nvPr/>
          </p:nvSpPr>
          <p:spPr>
            <a:xfrm>
              <a:off x="0" y="-66675"/>
              <a:ext cx="12028723" cy="86753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4050" b="1">
                  <a:solidFill>
                    <a:srgbClr val="000000"/>
                  </a:solidFill>
                  <a:latin typeface="Montserrat"/>
                  <a:ea typeface="Montserrat"/>
                  <a:cs typeface="Montserrat"/>
                  <a:sym typeface="Montserrat"/>
                </a:rPr>
                <a:t>Your Health Comes First!</a:t>
              </a:r>
              <a:endParaRPr/>
            </a:p>
          </p:txBody>
        </p:sp>
        <p:sp>
          <p:nvSpPr>
            <p:cNvPr id="318" name="Google Shape;318;p15"/>
            <p:cNvSpPr txBox="1"/>
            <p:nvPr/>
          </p:nvSpPr>
          <p:spPr>
            <a:xfrm>
              <a:off x="0" y="1057505"/>
              <a:ext cx="22543935" cy="2579631"/>
            </a:xfrm>
            <a:prstGeom prst="rect">
              <a:avLst/>
            </a:prstGeom>
            <a:noFill/>
            <a:ln>
              <a:noFill/>
            </a:ln>
          </p:spPr>
          <p:txBody>
            <a:bodyPr spcFirstLastPara="1" wrap="square" lIns="0" tIns="0" rIns="0" bIns="0" anchor="t" anchorCtr="0">
              <a:spAutoFit/>
            </a:bodyPr>
            <a:lstStyle/>
            <a:p>
              <a:pPr marL="0" marR="0" lvl="0" indent="0" algn="l" rtl="0">
                <a:lnSpc>
                  <a:spcPct val="140005"/>
                </a:lnSpc>
                <a:spcBef>
                  <a:spcPts val="0"/>
                </a:spcBef>
                <a:spcAft>
                  <a:spcPts val="0"/>
                </a:spcAft>
                <a:buNone/>
              </a:pPr>
              <a:r>
                <a:rPr lang="en-US" sz="3812">
                  <a:solidFill>
                    <a:srgbClr val="000000"/>
                  </a:solidFill>
                  <a:latin typeface="Montserrat Medium"/>
                  <a:ea typeface="Montserrat Medium"/>
                  <a:cs typeface="Montserrat Medium"/>
                  <a:sym typeface="Montserrat Medium"/>
                </a:rPr>
                <a:t>Before the next activity, take a 5 minute mind &amp; body </a:t>
              </a:r>
              <a:endParaRPr/>
            </a:p>
            <a:p>
              <a:pPr marL="0" marR="0" lvl="0" indent="0" algn="l" rtl="0">
                <a:lnSpc>
                  <a:spcPct val="140005"/>
                </a:lnSpc>
                <a:spcBef>
                  <a:spcPts val="0"/>
                </a:spcBef>
                <a:spcAft>
                  <a:spcPts val="0"/>
                </a:spcAft>
                <a:buNone/>
              </a:pPr>
              <a:r>
                <a:rPr lang="en-US" sz="3812">
                  <a:solidFill>
                    <a:srgbClr val="000000"/>
                  </a:solidFill>
                  <a:latin typeface="Montserrat Medium"/>
                  <a:ea typeface="Montserrat Medium"/>
                  <a:cs typeface="Montserrat Medium"/>
                  <a:sym typeface="Montserrat Medium"/>
                </a:rPr>
                <a:t>break. Grab some water, use the washroom, stretch—</a:t>
              </a:r>
              <a:endParaRPr/>
            </a:p>
            <a:p>
              <a:pPr marL="0" marR="0" lvl="0" indent="0" algn="l" rtl="0">
                <a:lnSpc>
                  <a:spcPct val="140005"/>
                </a:lnSpc>
                <a:spcBef>
                  <a:spcPts val="0"/>
                </a:spcBef>
                <a:spcAft>
                  <a:spcPts val="0"/>
                </a:spcAft>
                <a:buNone/>
              </a:pPr>
              <a:r>
                <a:rPr lang="en-US" sz="3812">
                  <a:solidFill>
                    <a:srgbClr val="000000"/>
                  </a:solidFill>
                  <a:latin typeface="Montserrat Medium"/>
                  <a:ea typeface="Montserrat Medium"/>
                  <a:cs typeface="Montserrat Medium"/>
                  <a:sym typeface="Montserrat Medium"/>
                </a:rPr>
                <a:t>whatever you need! </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p16"/>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328" name="Google Shape;328;p16"/>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4">
              <a:alphaModFix/>
            </a:blip>
            <a:stretch>
              <a:fillRect t="-53592" b="-5359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9" name="Google Shape;329;p16"/>
          <p:cNvSpPr txBox="1"/>
          <p:nvPr/>
        </p:nvSpPr>
        <p:spPr>
          <a:xfrm>
            <a:off x="421587" y="1520034"/>
            <a:ext cx="12154800" cy="16032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156" b="1">
                <a:solidFill>
                  <a:srgbClr val="000000"/>
                </a:solidFill>
                <a:latin typeface="Montserrat"/>
                <a:ea typeface="Montserrat"/>
                <a:cs typeface="Montserrat"/>
                <a:sym typeface="Montserrat"/>
              </a:rPr>
              <a:t>3. Group Activity: Share your story, learn from others, and </a:t>
            </a:r>
            <a:endParaRPr/>
          </a:p>
          <a:p>
            <a:pPr marL="0" marR="0" lvl="0" indent="0" algn="l" rtl="0">
              <a:lnSpc>
                <a:spcPct val="115000"/>
              </a:lnSpc>
              <a:spcBef>
                <a:spcPts val="0"/>
              </a:spcBef>
              <a:spcAft>
                <a:spcPts val="0"/>
              </a:spcAft>
              <a:buNone/>
            </a:pPr>
            <a:r>
              <a:rPr lang="en-US" sz="3156" b="1">
                <a:solidFill>
                  <a:srgbClr val="000000"/>
                </a:solidFill>
                <a:latin typeface="Montserrat"/>
                <a:ea typeface="Montserrat"/>
                <a:cs typeface="Montserrat"/>
                <a:sym typeface="Montserrat"/>
              </a:rPr>
              <a:t>make new connections</a:t>
            </a:r>
            <a:endParaRPr/>
          </a:p>
          <a:p>
            <a:pPr marL="0" marR="0" lvl="0" indent="0" algn="l" rtl="0">
              <a:lnSpc>
                <a:spcPct val="115000"/>
              </a:lnSpc>
              <a:spcBef>
                <a:spcPts val="0"/>
              </a:spcBef>
              <a:spcAft>
                <a:spcPts val="0"/>
              </a:spcAft>
              <a:buNone/>
            </a:pPr>
            <a:r>
              <a:rPr lang="en-US" sz="3156" b="1">
                <a:solidFill>
                  <a:srgbClr val="000000"/>
                </a:solidFill>
                <a:latin typeface="Montserrat"/>
                <a:ea typeface="Montserrat"/>
                <a:cs typeface="Montserrat"/>
                <a:sym typeface="Montserrat"/>
              </a:rPr>
              <a:t>(15 minutes)</a:t>
            </a:r>
            <a:endParaRPr/>
          </a:p>
        </p:txBody>
      </p:sp>
      <p:sp>
        <p:nvSpPr>
          <p:cNvPr id="330" name="Google Shape;330;p16"/>
          <p:cNvSpPr/>
          <p:nvPr/>
        </p:nvSpPr>
        <p:spPr>
          <a:xfrm>
            <a:off x="2998492" y="2611009"/>
            <a:ext cx="361446" cy="476673"/>
          </a:xfrm>
          <a:custGeom>
            <a:avLst/>
            <a:gdLst/>
            <a:ahLst/>
            <a:cxnLst/>
            <a:rect l="l" t="t" r="r" b="b"/>
            <a:pathLst>
              <a:path w="361446" h="476673" extrusionOk="0">
                <a:moveTo>
                  <a:pt x="0" y="0"/>
                </a:moveTo>
                <a:lnTo>
                  <a:pt x="361447" y="0"/>
                </a:lnTo>
                <a:lnTo>
                  <a:pt x="361447" y="476673"/>
                </a:lnTo>
                <a:lnTo>
                  <a:pt x="0" y="476673"/>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1" name="Google Shape;331;p16"/>
          <p:cNvSpPr txBox="1"/>
          <p:nvPr/>
        </p:nvSpPr>
        <p:spPr>
          <a:xfrm>
            <a:off x="421587" y="3593317"/>
            <a:ext cx="6725100" cy="486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159" b="1">
                <a:solidFill>
                  <a:srgbClr val="000000"/>
                </a:solidFill>
                <a:latin typeface="Montserrat"/>
                <a:ea typeface="Montserrat"/>
                <a:cs typeface="Montserrat"/>
                <a:sym typeface="Montserrat"/>
              </a:rPr>
              <a:t>Fostering Inclusion Checklist</a:t>
            </a:r>
            <a:endParaRPr/>
          </a:p>
        </p:txBody>
      </p:sp>
      <p:graphicFrame>
        <p:nvGraphicFramePr>
          <p:cNvPr id="332" name="Google Shape;332;p16"/>
          <p:cNvGraphicFramePr/>
          <p:nvPr/>
        </p:nvGraphicFramePr>
        <p:xfrm>
          <a:off x="421575" y="4824225"/>
          <a:ext cx="16383000" cy="4394297"/>
        </p:xfrm>
        <a:graphic>
          <a:graphicData uri="http://schemas.openxmlformats.org/drawingml/2006/table">
            <a:tbl>
              <a:tblPr>
                <a:noFill/>
                <a:tableStyleId>{83B17749-E9C9-4677-9C95-F054B3AD737D}</a:tableStyleId>
              </a:tblPr>
              <a:tblGrid>
                <a:gridCol w="16383000">
                  <a:extLst>
                    <a:ext uri="{9D8B030D-6E8A-4147-A177-3AD203B41FA5}">
                      <a16:colId xmlns:a16="http://schemas.microsoft.com/office/drawing/2014/main" val="20000"/>
                    </a:ext>
                  </a:extLst>
                </a:gridCol>
              </a:tblGrid>
              <a:tr h="381000">
                <a:tc>
                  <a:txBody>
                    <a:bodyPr/>
                    <a:lstStyle/>
                    <a:p>
                      <a:pPr marL="0" lvl="0" indent="0" algn="l" rtl="0">
                        <a:lnSpc>
                          <a:spcPct val="115000"/>
                        </a:lnSpc>
                        <a:spcBef>
                          <a:spcPts val="0"/>
                        </a:spcBef>
                        <a:spcAft>
                          <a:spcPts val="0"/>
                        </a:spcAft>
                        <a:buClr>
                          <a:schemeClr val="dk1"/>
                        </a:buClr>
                        <a:buFont typeface="Arial"/>
                        <a:buNone/>
                      </a:pPr>
                      <a:r>
                        <a:rPr lang="en-US" sz="2199" b="1">
                          <a:solidFill>
                            <a:schemeClr val="dk1"/>
                          </a:solidFill>
                          <a:latin typeface="Montserrat"/>
                          <a:ea typeface="Montserrat"/>
                          <a:cs typeface="Montserrat"/>
                          <a:sym typeface="Montserrat"/>
                        </a:rPr>
                        <a:t>Instructions: </a:t>
                      </a:r>
                      <a:endParaRPr>
                        <a:solidFill>
                          <a:schemeClr val="dk1"/>
                        </a:solidFill>
                      </a:endParaRPr>
                    </a:p>
                    <a:p>
                      <a:pPr marL="0" lvl="0" indent="0" algn="l" rtl="0">
                        <a:lnSpc>
                          <a:spcPct val="115000"/>
                        </a:lnSpc>
                        <a:spcBef>
                          <a:spcPts val="0"/>
                        </a:spcBef>
                        <a:spcAft>
                          <a:spcPts val="0"/>
                        </a:spcAft>
                        <a:buClr>
                          <a:schemeClr val="dk1"/>
                        </a:buClr>
                        <a:buFont typeface="Arial"/>
                        <a:buNone/>
                      </a:pPr>
                      <a:endParaRPr sz="2199" b="1">
                        <a:solidFill>
                          <a:schemeClr val="dk1"/>
                        </a:solidFill>
                        <a:latin typeface="Montserrat"/>
                        <a:ea typeface="Montserrat"/>
                        <a:cs typeface="Montserrat"/>
                        <a:sym typeface="Montserrat"/>
                      </a:endParaRPr>
                    </a:p>
                    <a:p>
                      <a:pPr marL="474978" lvl="1" indent="-237489" algn="l" rtl="0">
                        <a:lnSpc>
                          <a:spcPct val="115000"/>
                        </a:lnSpc>
                        <a:spcBef>
                          <a:spcPts val="0"/>
                        </a:spcBef>
                        <a:spcAft>
                          <a:spcPts val="0"/>
                        </a:spcAft>
                        <a:buClr>
                          <a:schemeClr val="dk1"/>
                        </a:buClr>
                        <a:buSzPts val="2199"/>
                        <a:buChar char="•"/>
                      </a:pPr>
                      <a:r>
                        <a:rPr lang="en-US" sz="2199">
                          <a:solidFill>
                            <a:schemeClr val="dk1"/>
                          </a:solidFill>
                          <a:latin typeface="Montserrat"/>
                          <a:ea typeface="Montserrat"/>
                          <a:cs typeface="Montserrat"/>
                          <a:sym typeface="Montserrat"/>
                        </a:rPr>
                        <a:t>Take 5 minutes to look at the checklist on the following slide. Think about how each </a:t>
                      </a:r>
                      <a:endParaRPr>
                        <a:solidFill>
                          <a:schemeClr val="dk1"/>
                        </a:solidFill>
                      </a:endParaRPr>
                    </a:p>
                    <a:p>
                      <a:pPr marL="0" lvl="0" indent="0" algn="l" rtl="0">
                        <a:lnSpc>
                          <a:spcPct val="115000"/>
                        </a:lnSpc>
                        <a:spcBef>
                          <a:spcPts val="0"/>
                        </a:spcBef>
                        <a:spcAft>
                          <a:spcPts val="0"/>
                        </a:spcAft>
                        <a:buClr>
                          <a:schemeClr val="dk1"/>
                        </a:buClr>
                        <a:buFont typeface="Arial"/>
                        <a:buNone/>
                      </a:pPr>
                      <a:r>
                        <a:rPr lang="en-US" sz="2199">
                          <a:solidFill>
                            <a:schemeClr val="dk1"/>
                          </a:solidFill>
                          <a:latin typeface="Montserrat"/>
                          <a:ea typeface="Montserrat"/>
                          <a:cs typeface="Montserrat"/>
                          <a:sym typeface="Montserrat"/>
                        </a:rPr>
                        <a:t>       point relates to you as an individual, to your team, to a manager (past or present), or to </a:t>
                      </a:r>
                      <a:endParaRPr>
                        <a:solidFill>
                          <a:schemeClr val="dk1"/>
                        </a:solidFill>
                      </a:endParaRPr>
                    </a:p>
                    <a:p>
                      <a:pPr marL="0" lvl="0" indent="0" algn="l" rtl="0">
                        <a:lnSpc>
                          <a:spcPct val="115000"/>
                        </a:lnSpc>
                        <a:spcBef>
                          <a:spcPts val="0"/>
                        </a:spcBef>
                        <a:spcAft>
                          <a:spcPts val="0"/>
                        </a:spcAft>
                        <a:buClr>
                          <a:schemeClr val="dk1"/>
                        </a:buClr>
                        <a:buFont typeface="Arial"/>
                        <a:buNone/>
                      </a:pPr>
                      <a:r>
                        <a:rPr lang="en-US" sz="2199">
                          <a:solidFill>
                            <a:schemeClr val="dk1"/>
                          </a:solidFill>
                          <a:latin typeface="Montserrat"/>
                          <a:ea typeface="Montserrat"/>
                          <a:cs typeface="Montserrat"/>
                          <a:sym typeface="Montserrat"/>
                        </a:rPr>
                        <a:t>       your organization as a whole.</a:t>
                      </a:r>
                      <a:endParaRPr>
                        <a:solidFill>
                          <a:schemeClr val="dk1"/>
                        </a:solidFill>
                      </a:endParaRPr>
                    </a:p>
                    <a:p>
                      <a:pPr marL="0" lvl="0" indent="0" algn="l" rtl="0">
                        <a:lnSpc>
                          <a:spcPct val="115000"/>
                        </a:lnSpc>
                        <a:spcBef>
                          <a:spcPts val="0"/>
                        </a:spcBef>
                        <a:spcAft>
                          <a:spcPts val="0"/>
                        </a:spcAft>
                        <a:buClr>
                          <a:schemeClr val="dk1"/>
                        </a:buClr>
                        <a:buFont typeface="Arial"/>
                        <a:buNone/>
                      </a:pPr>
                      <a:endParaRPr sz="2199">
                        <a:solidFill>
                          <a:schemeClr val="dk1"/>
                        </a:solidFill>
                        <a:latin typeface="Montserrat"/>
                        <a:ea typeface="Montserrat"/>
                        <a:cs typeface="Montserrat"/>
                        <a:sym typeface="Montserrat"/>
                      </a:endParaRPr>
                    </a:p>
                    <a:p>
                      <a:pPr marL="474978" lvl="1" indent="-237489" algn="l" rtl="0">
                        <a:lnSpc>
                          <a:spcPct val="115000"/>
                        </a:lnSpc>
                        <a:spcBef>
                          <a:spcPts val="0"/>
                        </a:spcBef>
                        <a:spcAft>
                          <a:spcPts val="0"/>
                        </a:spcAft>
                        <a:buClr>
                          <a:schemeClr val="dk1"/>
                        </a:buClr>
                        <a:buSzPts val="2199"/>
                        <a:buChar char="•"/>
                      </a:pPr>
                      <a:r>
                        <a:rPr lang="en-US" sz="2199">
                          <a:solidFill>
                            <a:schemeClr val="dk1"/>
                          </a:solidFill>
                          <a:latin typeface="Montserrat"/>
                          <a:ea typeface="Montserrat"/>
                          <a:cs typeface="Montserrat"/>
                          <a:sym typeface="Montserrat"/>
                        </a:rPr>
                        <a:t>Check off the elements, behaviours or characteristics that are already in place and working well to foster inclusion. The unchecked areas highlight the challenges that need to be addressed to further enhance inclusion.</a:t>
                      </a:r>
                      <a:endParaRPr>
                        <a:solidFill>
                          <a:schemeClr val="dk1"/>
                        </a:solidFill>
                      </a:endParaRPr>
                    </a:p>
                    <a:p>
                      <a:pPr marL="0" lvl="0" indent="0" algn="l" rtl="0">
                        <a:lnSpc>
                          <a:spcPct val="115000"/>
                        </a:lnSpc>
                        <a:spcBef>
                          <a:spcPts val="0"/>
                        </a:spcBef>
                        <a:spcAft>
                          <a:spcPts val="0"/>
                        </a:spcAft>
                        <a:buClr>
                          <a:schemeClr val="dk1"/>
                        </a:buClr>
                        <a:buFont typeface="Arial"/>
                        <a:buNone/>
                      </a:pPr>
                      <a:endParaRPr sz="2199">
                        <a:solidFill>
                          <a:schemeClr val="dk1"/>
                        </a:solidFill>
                        <a:latin typeface="Montserrat"/>
                        <a:ea typeface="Montserrat"/>
                        <a:cs typeface="Montserrat"/>
                        <a:sym typeface="Montserrat"/>
                      </a:endParaRPr>
                    </a:p>
                    <a:p>
                      <a:pPr marL="474978" lvl="1" indent="-237489" algn="l" rtl="0">
                        <a:lnSpc>
                          <a:spcPct val="115000"/>
                        </a:lnSpc>
                        <a:spcBef>
                          <a:spcPts val="0"/>
                        </a:spcBef>
                        <a:spcAft>
                          <a:spcPts val="0"/>
                        </a:spcAft>
                        <a:buClr>
                          <a:schemeClr val="dk1"/>
                        </a:buClr>
                        <a:buSzPts val="2199"/>
                        <a:buChar char="•"/>
                      </a:pPr>
                      <a:r>
                        <a:rPr lang="en-US" sz="2199">
                          <a:solidFill>
                            <a:schemeClr val="dk1"/>
                          </a:solidFill>
                          <a:latin typeface="Montserrat"/>
                          <a:ea typeface="Montserrat"/>
                          <a:cs typeface="Montserrat"/>
                          <a:sym typeface="Montserrat"/>
                        </a:rPr>
                        <a:t>Then, take 1 minute per member to share your observations of the inclusive behaviours in the following checklist. Are there areas that are doing well? What areas can be improved?</a:t>
                      </a:r>
                      <a:endParaRPr>
                        <a:solidFill>
                          <a:schemeClr val="dk1"/>
                        </a:solidFill>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33" name="Google Shape;333;p16"/>
          <p:cNvSpPr/>
          <p:nvPr/>
        </p:nvSpPr>
        <p:spPr>
          <a:xfrm>
            <a:off x="13270082" y="1028700"/>
            <a:ext cx="4413525" cy="5551604"/>
          </a:xfrm>
          <a:custGeom>
            <a:avLst/>
            <a:gdLst/>
            <a:ahLst/>
            <a:cxnLst/>
            <a:rect l="l" t="t" r="r" b="b"/>
            <a:pathLst>
              <a:path w="4413525" h="5551604" extrusionOk="0">
                <a:moveTo>
                  <a:pt x="0" y="0"/>
                </a:moveTo>
                <a:lnTo>
                  <a:pt x="4413524" y="0"/>
                </a:lnTo>
                <a:lnTo>
                  <a:pt x="4413524" y="5551604"/>
                </a:lnTo>
                <a:lnTo>
                  <a:pt x="0" y="5551604"/>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17"/>
          <p:cNvPicPr preferRelativeResize="0"/>
          <p:nvPr/>
        </p:nvPicPr>
        <p:blipFill>
          <a:blip r:embed="rId3">
            <a:alphaModFix/>
          </a:blip>
          <a:stretch>
            <a:fillRect/>
          </a:stretch>
        </p:blipFill>
        <p:spPr>
          <a:xfrm flipH="1">
            <a:off x="12295075" y="7416525"/>
            <a:ext cx="6069125" cy="2913175"/>
          </a:xfrm>
          <a:prstGeom prst="rect">
            <a:avLst/>
          </a:prstGeom>
          <a:noFill/>
          <a:ln>
            <a:noFill/>
          </a:ln>
        </p:spPr>
      </p:pic>
      <p:grpSp>
        <p:nvGrpSpPr>
          <p:cNvPr id="343" name="Google Shape;343;p17"/>
          <p:cNvGrpSpPr/>
          <p:nvPr/>
        </p:nvGrpSpPr>
        <p:grpSpPr>
          <a:xfrm>
            <a:off x="1784237" y="1625365"/>
            <a:ext cx="15241590" cy="8077934"/>
            <a:chOff x="0" y="-162163"/>
            <a:chExt cx="20322120" cy="10770579"/>
          </a:xfrm>
        </p:grpSpPr>
        <p:grpSp>
          <p:nvGrpSpPr>
            <p:cNvPr id="344" name="Google Shape;344;p17"/>
            <p:cNvGrpSpPr/>
            <p:nvPr/>
          </p:nvGrpSpPr>
          <p:grpSpPr>
            <a:xfrm>
              <a:off x="10342964" y="-162163"/>
              <a:ext cx="421411" cy="634751"/>
              <a:chOff x="0" y="-38100"/>
              <a:chExt cx="75259" cy="113359"/>
            </a:xfrm>
          </p:grpSpPr>
          <p:sp>
            <p:nvSpPr>
              <p:cNvPr id="345" name="Google Shape;345;p17"/>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sp>
            <p:nvSpPr>
              <p:cNvPr id="346" name="Google Shape;346;p17"/>
              <p:cNvSpPr txBox="1"/>
              <p:nvPr/>
            </p:nvSpPr>
            <p:spPr>
              <a:xfrm>
                <a:off x="0" y="-38100"/>
                <a:ext cx="75259" cy="113359"/>
              </a:xfrm>
              <a:prstGeom prst="rect">
                <a:avLst/>
              </a:prstGeom>
              <a:noFill/>
              <a:ln>
                <a:noFill/>
              </a:ln>
            </p:spPr>
            <p:txBody>
              <a:bodyPr spcFirstLastPara="1" wrap="square" lIns="47050" tIns="47050" rIns="47050" bIns="47050" anchor="ctr" anchorCtr="0">
                <a:noAutofit/>
              </a:bodyPr>
              <a:lstStyle/>
              <a:p>
                <a:pPr marL="0" marR="0" lvl="0" indent="0" algn="ctr"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47" name="Google Shape;347;p17"/>
            <p:cNvGrpSpPr/>
            <p:nvPr/>
          </p:nvGrpSpPr>
          <p:grpSpPr>
            <a:xfrm>
              <a:off x="10342964" y="1312574"/>
              <a:ext cx="421411" cy="634751"/>
              <a:chOff x="0" y="-38100"/>
              <a:chExt cx="75259" cy="113359"/>
            </a:xfrm>
          </p:grpSpPr>
          <p:sp>
            <p:nvSpPr>
              <p:cNvPr id="348" name="Google Shape;348;p17"/>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sp>
            <p:nvSpPr>
              <p:cNvPr id="349" name="Google Shape;349;p17"/>
              <p:cNvSpPr txBox="1"/>
              <p:nvPr/>
            </p:nvSpPr>
            <p:spPr>
              <a:xfrm>
                <a:off x="0" y="-38100"/>
                <a:ext cx="75259" cy="113359"/>
              </a:xfrm>
              <a:prstGeom prst="rect">
                <a:avLst/>
              </a:prstGeom>
              <a:noFill/>
              <a:ln>
                <a:noFill/>
              </a:ln>
            </p:spPr>
            <p:txBody>
              <a:bodyPr spcFirstLastPara="1" wrap="square" lIns="47050" tIns="47050" rIns="47050" bIns="47050" anchor="ctr" anchorCtr="0">
                <a:noAutofit/>
              </a:bodyPr>
              <a:lstStyle/>
              <a:p>
                <a:pPr marL="0" marR="0" lvl="0" indent="0" algn="ctr"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50" name="Google Shape;350;p17"/>
            <p:cNvGrpSpPr/>
            <p:nvPr/>
          </p:nvGrpSpPr>
          <p:grpSpPr>
            <a:xfrm>
              <a:off x="10342964" y="3694074"/>
              <a:ext cx="421411" cy="634751"/>
              <a:chOff x="0" y="-38100"/>
              <a:chExt cx="75259" cy="113359"/>
            </a:xfrm>
          </p:grpSpPr>
          <p:sp>
            <p:nvSpPr>
              <p:cNvPr id="351" name="Google Shape;351;p17"/>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sp>
            <p:nvSpPr>
              <p:cNvPr id="352" name="Google Shape;352;p17"/>
              <p:cNvSpPr txBox="1"/>
              <p:nvPr/>
            </p:nvSpPr>
            <p:spPr>
              <a:xfrm>
                <a:off x="0" y="-38100"/>
                <a:ext cx="75259" cy="113359"/>
              </a:xfrm>
              <a:prstGeom prst="rect">
                <a:avLst/>
              </a:prstGeom>
              <a:noFill/>
              <a:ln>
                <a:noFill/>
              </a:ln>
            </p:spPr>
            <p:txBody>
              <a:bodyPr spcFirstLastPara="1" wrap="square" lIns="47050" tIns="47050" rIns="47050" bIns="47050" anchor="ctr" anchorCtr="0">
                <a:noAutofit/>
              </a:bodyPr>
              <a:lstStyle/>
              <a:p>
                <a:pPr marL="0" marR="0" lvl="0" indent="0" algn="ctr"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53" name="Google Shape;353;p17"/>
            <p:cNvGrpSpPr/>
            <p:nvPr/>
          </p:nvGrpSpPr>
          <p:grpSpPr>
            <a:xfrm>
              <a:off x="10342964" y="5157803"/>
              <a:ext cx="421411" cy="634751"/>
              <a:chOff x="0" y="-38100"/>
              <a:chExt cx="75259" cy="113359"/>
            </a:xfrm>
          </p:grpSpPr>
          <p:sp>
            <p:nvSpPr>
              <p:cNvPr id="354" name="Google Shape;354;p17"/>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sp>
            <p:nvSpPr>
              <p:cNvPr id="355" name="Google Shape;355;p17"/>
              <p:cNvSpPr txBox="1"/>
              <p:nvPr/>
            </p:nvSpPr>
            <p:spPr>
              <a:xfrm>
                <a:off x="0" y="-38100"/>
                <a:ext cx="75259" cy="113359"/>
              </a:xfrm>
              <a:prstGeom prst="rect">
                <a:avLst/>
              </a:prstGeom>
              <a:noFill/>
              <a:ln>
                <a:noFill/>
              </a:ln>
            </p:spPr>
            <p:txBody>
              <a:bodyPr spcFirstLastPara="1" wrap="square" lIns="47050" tIns="47050" rIns="47050" bIns="47050" anchor="ctr" anchorCtr="0">
                <a:noAutofit/>
              </a:bodyPr>
              <a:lstStyle/>
              <a:p>
                <a:pPr marL="0" marR="0" lvl="0" indent="0" algn="ctr"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56" name="Google Shape;356;p17"/>
            <p:cNvGrpSpPr/>
            <p:nvPr/>
          </p:nvGrpSpPr>
          <p:grpSpPr>
            <a:xfrm>
              <a:off x="10342964" y="6208133"/>
              <a:ext cx="421411" cy="634751"/>
              <a:chOff x="0" y="-38100"/>
              <a:chExt cx="75259" cy="113359"/>
            </a:xfrm>
          </p:grpSpPr>
          <p:sp>
            <p:nvSpPr>
              <p:cNvPr id="357" name="Google Shape;357;p17"/>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sp>
            <p:nvSpPr>
              <p:cNvPr id="358" name="Google Shape;358;p17"/>
              <p:cNvSpPr txBox="1"/>
              <p:nvPr/>
            </p:nvSpPr>
            <p:spPr>
              <a:xfrm>
                <a:off x="0" y="-38100"/>
                <a:ext cx="75259" cy="113359"/>
              </a:xfrm>
              <a:prstGeom prst="rect">
                <a:avLst/>
              </a:prstGeom>
              <a:noFill/>
              <a:ln>
                <a:noFill/>
              </a:ln>
            </p:spPr>
            <p:txBody>
              <a:bodyPr spcFirstLastPara="1" wrap="square" lIns="47050" tIns="47050" rIns="47050" bIns="47050" anchor="ctr" anchorCtr="0">
                <a:noAutofit/>
              </a:bodyPr>
              <a:lstStyle/>
              <a:p>
                <a:pPr marL="0" marR="0" lvl="0" indent="0" algn="ctr"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59" name="Google Shape;359;p17"/>
            <p:cNvGrpSpPr/>
            <p:nvPr/>
          </p:nvGrpSpPr>
          <p:grpSpPr>
            <a:xfrm>
              <a:off x="10342964" y="7693752"/>
              <a:ext cx="421411" cy="634751"/>
              <a:chOff x="0" y="-38100"/>
              <a:chExt cx="75259" cy="113359"/>
            </a:xfrm>
          </p:grpSpPr>
          <p:sp>
            <p:nvSpPr>
              <p:cNvPr id="360" name="Google Shape;360;p17"/>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sp>
            <p:nvSpPr>
              <p:cNvPr id="361" name="Google Shape;361;p17"/>
              <p:cNvSpPr txBox="1"/>
              <p:nvPr/>
            </p:nvSpPr>
            <p:spPr>
              <a:xfrm>
                <a:off x="0" y="-38100"/>
                <a:ext cx="75259" cy="113359"/>
              </a:xfrm>
              <a:prstGeom prst="rect">
                <a:avLst/>
              </a:prstGeom>
              <a:noFill/>
              <a:ln>
                <a:noFill/>
              </a:ln>
            </p:spPr>
            <p:txBody>
              <a:bodyPr spcFirstLastPara="1" wrap="square" lIns="47050" tIns="47050" rIns="47050" bIns="47050" anchor="ctr" anchorCtr="0">
                <a:noAutofit/>
              </a:bodyPr>
              <a:lstStyle/>
              <a:p>
                <a:pPr marL="0" marR="0" lvl="0" indent="0" algn="ctr"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62" name="Google Shape;362;p17"/>
            <p:cNvGrpSpPr/>
            <p:nvPr/>
          </p:nvGrpSpPr>
          <p:grpSpPr>
            <a:xfrm>
              <a:off x="0" y="-162163"/>
              <a:ext cx="421411" cy="634751"/>
              <a:chOff x="0" y="-38100"/>
              <a:chExt cx="75259" cy="113359"/>
            </a:xfrm>
          </p:grpSpPr>
          <p:sp>
            <p:nvSpPr>
              <p:cNvPr id="363" name="Google Shape;363;p17"/>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sp>
            <p:nvSpPr>
              <p:cNvPr id="364" name="Google Shape;364;p17"/>
              <p:cNvSpPr txBox="1"/>
              <p:nvPr/>
            </p:nvSpPr>
            <p:spPr>
              <a:xfrm>
                <a:off x="0" y="-38100"/>
                <a:ext cx="75259" cy="113359"/>
              </a:xfrm>
              <a:prstGeom prst="rect">
                <a:avLst/>
              </a:prstGeom>
              <a:noFill/>
              <a:ln>
                <a:noFill/>
              </a:ln>
            </p:spPr>
            <p:txBody>
              <a:bodyPr spcFirstLastPara="1" wrap="square" lIns="47050" tIns="47050" rIns="47050" bIns="47050" anchor="ctr" anchorCtr="0">
                <a:noAutofit/>
              </a:bodyPr>
              <a:lstStyle/>
              <a:p>
                <a:pPr marL="0" marR="0" lvl="0" indent="0" algn="ctr"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65" name="Google Shape;365;p17"/>
            <p:cNvGrpSpPr/>
            <p:nvPr/>
          </p:nvGrpSpPr>
          <p:grpSpPr>
            <a:xfrm>
              <a:off x="0" y="1783226"/>
              <a:ext cx="421411" cy="634751"/>
              <a:chOff x="0" y="-38100"/>
              <a:chExt cx="75259" cy="113359"/>
            </a:xfrm>
          </p:grpSpPr>
          <p:sp>
            <p:nvSpPr>
              <p:cNvPr id="366" name="Google Shape;366;p17"/>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sp>
            <p:nvSpPr>
              <p:cNvPr id="367" name="Google Shape;367;p17"/>
              <p:cNvSpPr txBox="1"/>
              <p:nvPr/>
            </p:nvSpPr>
            <p:spPr>
              <a:xfrm>
                <a:off x="0" y="-38100"/>
                <a:ext cx="75259" cy="113359"/>
              </a:xfrm>
              <a:prstGeom prst="rect">
                <a:avLst/>
              </a:prstGeom>
              <a:noFill/>
              <a:ln>
                <a:noFill/>
              </a:ln>
            </p:spPr>
            <p:txBody>
              <a:bodyPr spcFirstLastPara="1" wrap="square" lIns="47050" tIns="47050" rIns="47050" bIns="47050" anchor="ctr" anchorCtr="0">
                <a:noAutofit/>
              </a:bodyPr>
              <a:lstStyle/>
              <a:p>
                <a:pPr marL="0" marR="0" lvl="0" indent="0" algn="ctr"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68" name="Google Shape;368;p17"/>
            <p:cNvGrpSpPr/>
            <p:nvPr/>
          </p:nvGrpSpPr>
          <p:grpSpPr>
            <a:xfrm>
              <a:off x="0" y="3246955"/>
              <a:ext cx="421411" cy="634751"/>
              <a:chOff x="0" y="-38100"/>
              <a:chExt cx="75259" cy="113359"/>
            </a:xfrm>
          </p:grpSpPr>
          <p:sp>
            <p:nvSpPr>
              <p:cNvPr id="369" name="Google Shape;369;p17"/>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sp>
            <p:nvSpPr>
              <p:cNvPr id="370" name="Google Shape;370;p17"/>
              <p:cNvSpPr txBox="1"/>
              <p:nvPr/>
            </p:nvSpPr>
            <p:spPr>
              <a:xfrm>
                <a:off x="0" y="-38100"/>
                <a:ext cx="75259" cy="113359"/>
              </a:xfrm>
              <a:prstGeom prst="rect">
                <a:avLst/>
              </a:prstGeom>
              <a:noFill/>
              <a:ln>
                <a:noFill/>
              </a:ln>
            </p:spPr>
            <p:txBody>
              <a:bodyPr spcFirstLastPara="1" wrap="square" lIns="47050" tIns="47050" rIns="47050" bIns="47050" anchor="ctr" anchorCtr="0">
                <a:noAutofit/>
              </a:bodyPr>
              <a:lstStyle/>
              <a:p>
                <a:pPr marL="0" marR="0" lvl="0" indent="0" algn="ctr"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71" name="Google Shape;371;p17"/>
            <p:cNvGrpSpPr/>
            <p:nvPr/>
          </p:nvGrpSpPr>
          <p:grpSpPr>
            <a:xfrm>
              <a:off x="0" y="4710683"/>
              <a:ext cx="421411" cy="634751"/>
              <a:chOff x="0" y="-38100"/>
              <a:chExt cx="75259" cy="113359"/>
            </a:xfrm>
          </p:grpSpPr>
          <p:sp>
            <p:nvSpPr>
              <p:cNvPr id="372" name="Google Shape;372;p17"/>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sp>
            <p:nvSpPr>
              <p:cNvPr id="373" name="Google Shape;373;p17"/>
              <p:cNvSpPr txBox="1"/>
              <p:nvPr/>
            </p:nvSpPr>
            <p:spPr>
              <a:xfrm>
                <a:off x="0" y="-38100"/>
                <a:ext cx="75259" cy="113359"/>
              </a:xfrm>
              <a:prstGeom prst="rect">
                <a:avLst/>
              </a:prstGeom>
              <a:noFill/>
              <a:ln>
                <a:noFill/>
              </a:ln>
            </p:spPr>
            <p:txBody>
              <a:bodyPr spcFirstLastPara="1" wrap="square" lIns="47050" tIns="47050" rIns="47050" bIns="47050" anchor="ctr" anchorCtr="0">
                <a:noAutofit/>
              </a:bodyPr>
              <a:lstStyle/>
              <a:p>
                <a:pPr marL="0" marR="0" lvl="0" indent="0" algn="ctr"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74" name="Google Shape;374;p17"/>
            <p:cNvGrpSpPr/>
            <p:nvPr/>
          </p:nvGrpSpPr>
          <p:grpSpPr>
            <a:xfrm>
              <a:off x="0" y="6174411"/>
              <a:ext cx="421411" cy="634751"/>
              <a:chOff x="0" y="-38100"/>
              <a:chExt cx="75259" cy="113359"/>
            </a:xfrm>
          </p:grpSpPr>
          <p:sp>
            <p:nvSpPr>
              <p:cNvPr id="375" name="Google Shape;375;p17"/>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sp>
            <p:nvSpPr>
              <p:cNvPr id="376" name="Google Shape;376;p17"/>
              <p:cNvSpPr txBox="1"/>
              <p:nvPr/>
            </p:nvSpPr>
            <p:spPr>
              <a:xfrm>
                <a:off x="0" y="-38100"/>
                <a:ext cx="75259" cy="113359"/>
              </a:xfrm>
              <a:prstGeom prst="rect">
                <a:avLst/>
              </a:prstGeom>
              <a:noFill/>
              <a:ln>
                <a:noFill/>
              </a:ln>
            </p:spPr>
            <p:txBody>
              <a:bodyPr spcFirstLastPara="1" wrap="square" lIns="47050" tIns="47050" rIns="47050" bIns="47050" anchor="ctr" anchorCtr="0">
                <a:noAutofit/>
              </a:bodyPr>
              <a:lstStyle/>
              <a:p>
                <a:pPr marL="0" marR="0" lvl="0" indent="0" algn="ctr"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77" name="Google Shape;377;p17"/>
            <p:cNvGrpSpPr/>
            <p:nvPr/>
          </p:nvGrpSpPr>
          <p:grpSpPr>
            <a:xfrm>
              <a:off x="0" y="7638140"/>
              <a:ext cx="421411" cy="634751"/>
              <a:chOff x="0" y="-38100"/>
              <a:chExt cx="75259" cy="113359"/>
            </a:xfrm>
          </p:grpSpPr>
          <p:sp>
            <p:nvSpPr>
              <p:cNvPr id="378" name="Google Shape;378;p17"/>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sp>
            <p:nvSpPr>
              <p:cNvPr id="379" name="Google Shape;379;p17"/>
              <p:cNvSpPr txBox="1"/>
              <p:nvPr/>
            </p:nvSpPr>
            <p:spPr>
              <a:xfrm>
                <a:off x="0" y="-38100"/>
                <a:ext cx="75259" cy="113359"/>
              </a:xfrm>
              <a:prstGeom prst="rect">
                <a:avLst/>
              </a:prstGeom>
              <a:noFill/>
              <a:ln>
                <a:noFill/>
              </a:ln>
            </p:spPr>
            <p:txBody>
              <a:bodyPr spcFirstLastPara="1" wrap="square" lIns="47050" tIns="47050" rIns="47050" bIns="47050" anchor="ctr" anchorCtr="0">
                <a:noAutofit/>
              </a:bodyPr>
              <a:lstStyle/>
              <a:p>
                <a:pPr marL="0" marR="0" lvl="0" indent="0" algn="ctr"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80" name="Google Shape;380;p17"/>
            <p:cNvGrpSpPr/>
            <p:nvPr/>
          </p:nvGrpSpPr>
          <p:grpSpPr>
            <a:xfrm>
              <a:off x="0" y="9101868"/>
              <a:ext cx="421411" cy="634751"/>
              <a:chOff x="0" y="-38100"/>
              <a:chExt cx="75259" cy="113359"/>
            </a:xfrm>
          </p:grpSpPr>
          <p:sp>
            <p:nvSpPr>
              <p:cNvPr id="381" name="Google Shape;381;p17"/>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sp>
            <p:nvSpPr>
              <p:cNvPr id="382" name="Google Shape;382;p17"/>
              <p:cNvSpPr txBox="1"/>
              <p:nvPr/>
            </p:nvSpPr>
            <p:spPr>
              <a:xfrm>
                <a:off x="0" y="-38100"/>
                <a:ext cx="75259" cy="113359"/>
              </a:xfrm>
              <a:prstGeom prst="rect">
                <a:avLst/>
              </a:prstGeom>
              <a:noFill/>
              <a:ln>
                <a:noFill/>
              </a:ln>
            </p:spPr>
            <p:txBody>
              <a:bodyPr spcFirstLastPara="1" wrap="square" lIns="47050" tIns="47050" rIns="47050" bIns="47050" anchor="ctr" anchorCtr="0">
                <a:noAutofit/>
              </a:bodyPr>
              <a:lstStyle/>
              <a:p>
                <a:pPr marL="0" marR="0" lvl="0" indent="0" algn="ctr"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grpSp>
        <p:sp>
          <p:nvSpPr>
            <p:cNvPr id="383" name="Google Shape;383;p17"/>
            <p:cNvSpPr txBox="1"/>
            <p:nvPr/>
          </p:nvSpPr>
          <p:spPr>
            <a:xfrm>
              <a:off x="586459" y="-47625"/>
              <a:ext cx="9226800" cy="1317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945">
                  <a:solidFill>
                    <a:srgbClr val="000000"/>
                  </a:solidFill>
                  <a:latin typeface="Montserrat"/>
                  <a:ea typeface="Montserrat"/>
                  <a:cs typeface="Montserrat"/>
                  <a:sym typeface="Montserrat"/>
                </a:rPr>
                <a:t>Demonstrates self-reflection, growth, and understanding through the use of intentional, professional, and inclusive language.</a:t>
              </a:r>
              <a:endParaRPr/>
            </a:p>
          </p:txBody>
        </p:sp>
        <p:sp>
          <p:nvSpPr>
            <p:cNvPr id="384" name="Google Shape;384;p17"/>
            <p:cNvSpPr txBox="1"/>
            <p:nvPr/>
          </p:nvSpPr>
          <p:spPr>
            <a:xfrm>
              <a:off x="586459" y="1948941"/>
              <a:ext cx="9226800" cy="858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945">
                  <a:solidFill>
                    <a:srgbClr val="000000"/>
                  </a:solidFill>
                  <a:latin typeface="Montserrat"/>
                  <a:ea typeface="Montserrat"/>
                  <a:cs typeface="Montserrat"/>
                  <a:sym typeface="Montserrat"/>
                </a:rPr>
                <a:t>Greets people authentically (takes an interest in everyone).</a:t>
              </a:r>
              <a:endParaRPr/>
            </a:p>
          </p:txBody>
        </p:sp>
        <p:sp>
          <p:nvSpPr>
            <p:cNvPr id="385" name="Google Shape;385;p17"/>
            <p:cNvSpPr txBox="1"/>
            <p:nvPr/>
          </p:nvSpPr>
          <p:spPr>
            <a:xfrm>
              <a:off x="586459" y="3412670"/>
              <a:ext cx="9226800" cy="858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945">
                  <a:solidFill>
                    <a:srgbClr val="000000"/>
                  </a:solidFill>
                  <a:latin typeface="Montserrat"/>
                  <a:ea typeface="Montserrat"/>
                  <a:cs typeface="Montserrat"/>
                  <a:sym typeface="Montserrat"/>
                </a:rPr>
                <a:t>Speaks up when people are being excluded (intentionally includes everyone on the team).</a:t>
              </a:r>
              <a:endParaRPr/>
            </a:p>
          </p:txBody>
        </p:sp>
        <p:sp>
          <p:nvSpPr>
            <p:cNvPr id="386" name="Google Shape;386;p17"/>
            <p:cNvSpPr txBox="1"/>
            <p:nvPr/>
          </p:nvSpPr>
          <p:spPr>
            <a:xfrm>
              <a:off x="586459" y="4876398"/>
              <a:ext cx="9226800" cy="858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945">
                  <a:solidFill>
                    <a:srgbClr val="000000"/>
                  </a:solidFill>
                  <a:latin typeface="Montserrat"/>
                  <a:ea typeface="Montserrat"/>
                  <a:cs typeface="Montserrat"/>
                  <a:sym typeface="Montserrat"/>
                </a:rPr>
                <a:t>Ensures that equal representation is met at the decision-making table.</a:t>
              </a:r>
              <a:endParaRPr/>
            </a:p>
          </p:txBody>
        </p:sp>
        <p:sp>
          <p:nvSpPr>
            <p:cNvPr id="387" name="Google Shape;387;p17"/>
            <p:cNvSpPr txBox="1"/>
            <p:nvPr/>
          </p:nvSpPr>
          <p:spPr>
            <a:xfrm>
              <a:off x="586459" y="6340126"/>
              <a:ext cx="9226800" cy="858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945">
                  <a:solidFill>
                    <a:srgbClr val="000000"/>
                  </a:solidFill>
                  <a:latin typeface="Montserrat"/>
                  <a:ea typeface="Montserrat"/>
                  <a:cs typeface="Montserrat"/>
                  <a:sym typeface="Montserrat"/>
                </a:rPr>
                <a:t>Respects confidentiality with regard to information shared.</a:t>
              </a:r>
              <a:endParaRPr/>
            </a:p>
          </p:txBody>
        </p:sp>
        <p:sp>
          <p:nvSpPr>
            <p:cNvPr id="388" name="Google Shape;388;p17"/>
            <p:cNvSpPr txBox="1"/>
            <p:nvPr/>
          </p:nvSpPr>
          <p:spPr>
            <a:xfrm>
              <a:off x="586459" y="7803855"/>
              <a:ext cx="9226800" cy="858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945">
                  <a:solidFill>
                    <a:srgbClr val="000000"/>
                  </a:solidFill>
                  <a:latin typeface="Montserrat"/>
                  <a:ea typeface="Montserrat"/>
                  <a:cs typeface="Montserrat"/>
                  <a:sym typeface="Montserrat"/>
                </a:rPr>
                <a:t>Uses instances of hurt, miscommunication, and misunderstandings as respectful teachable moments.</a:t>
              </a:r>
              <a:endParaRPr/>
            </a:p>
          </p:txBody>
        </p:sp>
        <p:sp>
          <p:nvSpPr>
            <p:cNvPr id="389" name="Google Shape;389;p17"/>
            <p:cNvSpPr txBox="1"/>
            <p:nvPr/>
          </p:nvSpPr>
          <p:spPr>
            <a:xfrm>
              <a:off x="11095320" y="-33991"/>
              <a:ext cx="9226800" cy="858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945">
                  <a:solidFill>
                    <a:srgbClr val="000000"/>
                  </a:solidFill>
                  <a:latin typeface="Montserrat"/>
                  <a:ea typeface="Montserrat"/>
                  <a:cs typeface="Montserrat"/>
                  <a:sym typeface="Montserrat"/>
                </a:rPr>
                <a:t>Embraces mentorship and sponsorship to promote equity within the workspace.</a:t>
              </a:r>
              <a:endParaRPr/>
            </a:p>
          </p:txBody>
        </p:sp>
        <p:sp>
          <p:nvSpPr>
            <p:cNvPr id="390" name="Google Shape;390;p17"/>
            <p:cNvSpPr txBox="1"/>
            <p:nvPr/>
          </p:nvSpPr>
          <p:spPr>
            <a:xfrm>
              <a:off x="11095320" y="1478289"/>
              <a:ext cx="9226800" cy="1776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945">
                  <a:solidFill>
                    <a:srgbClr val="000000"/>
                  </a:solidFill>
                  <a:latin typeface="Montserrat"/>
                  <a:ea typeface="Montserrat"/>
                  <a:cs typeface="Montserrat"/>
                  <a:sym typeface="Montserrat"/>
                </a:rPr>
                <a:t>Approaches leadership through a democratic framework by communicating results from staff engagement surveys and applying the data to improve the workspace.</a:t>
              </a:r>
              <a:endParaRPr/>
            </a:p>
          </p:txBody>
        </p:sp>
        <p:sp>
          <p:nvSpPr>
            <p:cNvPr id="391" name="Google Shape;391;p17"/>
            <p:cNvSpPr txBox="1"/>
            <p:nvPr/>
          </p:nvSpPr>
          <p:spPr>
            <a:xfrm>
              <a:off x="11095320" y="3859789"/>
              <a:ext cx="9226800" cy="858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945">
                  <a:solidFill>
                    <a:srgbClr val="000000"/>
                  </a:solidFill>
                  <a:latin typeface="Montserrat"/>
                  <a:ea typeface="Montserrat"/>
                  <a:cs typeface="Montserrat"/>
                  <a:sym typeface="Montserrat"/>
                </a:rPr>
                <a:t>Demonstrates empathy by connecting with members of the team.</a:t>
              </a:r>
              <a:endParaRPr/>
            </a:p>
          </p:txBody>
        </p:sp>
        <p:sp>
          <p:nvSpPr>
            <p:cNvPr id="392" name="Google Shape;392;p17"/>
            <p:cNvSpPr txBox="1"/>
            <p:nvPr/>
          </p:nvSpPr>
          <p:spPr>
            <a:xfrm>
              <a:off x="11095320" y="5323518"/>
              <a:ext cx="9226800" cy="399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945">
                  <a:solidFill>
                    <a:srgbClr val="000000"/>
                  </a:solidFill>
                  <a:latin typeface="Montserrat"/>
                  <a:ea typeface="Montserrat"/>
                  <a:cs typeface="Montserrat"/>
                  <a:sym typeface="Montserrat"/>
                </a:rPr>
                <a:t>Seeks to understand diverse beliefs and practices.</a:t>
              </a:r>
              <a:endParaRPr/>
            </a:p>
          </p:txBody>
        </p:sp>
        <p:sp>
          <p:nvSpPr>
            <p:cNvPr id="393" name="Google Shape;393;p17"/>
            <p:cNvSpPr txBox="1"/>
            <p:nvPr/>
          </p:nvSpPr>
          <p:spPr>
            <a:xfrm>
              <a:off x="11095320" y="6356777"/>
              <a:ext cx="9226800" cy="858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945">
                  <a:solidFill>
                    <a:srgbClr val="000000"/>
                  </a:solidFill>
                  <a:latin typeface="Montserrat"/>
                  <a:ea typeface="Montserrat"/>
                  <a:cs typeface="Montserrat"/>
                  <a:sym typeface="Montserrat"/>
                </a:rPr>
                <a:t>Encourages and enables others to participate in Diversity, Equity &amp; Inclusion events and groups.</a:t>
              </a:r>
              <a:endParaRPr/>
            </a:p>
          </p:txBody>
        </p:sp>
        <p:sp>
          <p:nvSpPr>
            <p:cNvPr id="394" name="Google Shape;394;p17"/>
            <p:cNvSpPr txBox="1"/>
            <p:nvPr/>
          </p:nvSpPr>
          <p:spPr>
            <a:xfrm>
              <a:off x="11095320" y="7820505"/>
              <a:ext cx="9226800" cy="858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945">
                  <a:solidFill>
                    <a:srgbClr val="000000"/>
                  </a:solidFill>
                  <a:latin typeface="Montserrat"/>
                  <a:ea typeface="Montserrat"/>
                  <a:cs typeface="Montserrat"/>
                  <a:sym typeface="Montserrat"/>
                </a:rPr>
                <a:t>Leads the team to establish and follow group norms for a safe and inclusive workplace.</a:t>
              </a:r>
              <a:endParaRPr/>
            </a:p>
          </p:txBody>
        </p:sp>
        <p:sp>
          <p:nvSpPr>
            <p:cNvPr id="395" name="Google Shape;395;p17"/>
            <p:cNvSpPr txBox="1"/>
            <p:nvPr/>
          </p:nvSpPr>
          <p:spPr>
            <a:xfrm>
              <a:off x="586459" y="9291116"/>
              <a:ext cx="9226800" cy="1317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945">
                  <a:solidFill>
                    <a:srgbClr val="000000"/>
                  </a:solidFill>
                  <a:latin typeface="Montserrat"/>
                  <a:ea typeface="Montserrat"/>
                  <a:cs typeface="Montserrat"/>
                  <a:sym typeface="Montserrat"/>
                </a:rPr>
                <a:t>Creates a sense of safety for all by strategically and intentionally cultivating an empowering and affirming workspace.</a:t>
              </a:r>
              <a:endParaRPr/>
            </a:p>
          </p:txBody>
        </p:sp>
        <p:grpSp>
          <p:nvGrpSpPr>
            <p:cNvPr id="396" name="Google Shape;396;p17"/>
            <p:cNvGrpSpPr/>
            <p:nvPr/>
          </p:nvGrpSpPr>
          <p:grpSpPr>
            <a:xfrm>
              <a:off x="10342964" y="9157480"/>
              <a:ext cx="421411" cy="634751"/>
              <a:chOff x="0" y="-38100"/>
              <a:chExt cx="75259" cy="113359"/>
            </a:xfrm>
          </p:grpSpPr>
          <p:sp>
            <p:nvSpPr>
              <p:cNvPr id="397" name="Google Shape;397;p17"/>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sp>
            <p:nvSpPr>
              <p:cNvPr id="398" name="Google Shape;398;p17"/>
              <p:cNvSpPr txBox="1"/>
              <p:nvPr/>
            </p:nvSpPr>
            <p:spPr>
              <a:xfrm>
                <a:off x="0" y="-38100"/>
                <a:ext cx="75259" cy="113359"/>
              </a:xfrm>
              <a:prstGeom prst="rect">
                <a:avLst/>
              </a:prstGeom>
              <a:noFill/>
              <a:ln>
                <a:noFill/>
              </a:ln>
            </p:spPr>
            <p:txBody>
              <a:bodyPr spcFirstLastPara="1" wrap="square" lIns="47050" tIns="47050" rIns="47050" bIns="47050" anchor="ctr" anchorCtr="0">
                <a:noAutofit/>
              </a:bodyPr>
              <a:lstStyle/>
              <a:p>
                <a:pPr marL="0" marR="0" lvl="0" indent="0" algn="ctr"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grpSp>
        <p:sp>
          <p:nvSpPr>
            <p:cNvPr id="399" name="Google Shape;399;p17"/>
            <p:cNvSpPr txBox="1"/>
            <p:nvPr/>
          </p:nvSpPr>
          <p:spPr>
            <a:xfrm>
              <a:off x="11095320" y="9284234"/>
              <a:ext cx="9226800" cy="1317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945">
                  <a:solidFill>
                    <a:srgbClr val="000000"/>
                  </a:solidFill>
                  <a:latin typeface="Montserrat"/>
                  <a:ea typeface="Montserrat"/>
                  <a:cs typeface="Montserrat"/>
                  <a:sym typeface="Montserrat"/>
                </a:rPr>
                <a:t>Adjusts performance goals for team members in ways that exhibit compassion, care, and attentiveness to individual circumstances.</a:t>
              </a:r>
              <a:endParaRPr/>
            </a:p>
          </p:txBody>
        </p:sp>
      </p:grpSp>
      <p:sp>
        <p:nvSpPr>
          <p:cNvPr id="400" name="Google Shape;400;p17"/>
          <p:cNvSpPr txBox="1"/>
          <p:nvPr/>
        </p:nvSpPr>
        <p:spPr>
          <a:xfrm>
            <a:off x="2123398" y="639762"/>
            <a:ext cx="15135902" cy="61849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None/>
            </a:pPr>
            <a:r>
              <a:rPr lang="en-US" sz="4000" b="1">
                <a:solidFill>
                  <a:srgbClr val="000000"/>
                </a:solidFill>
                <a:latin typeface="Montserrat"/>
                <a:ea typeface="Montserrat"/>
                <a:cs typeface="Montserrat"/>
                <a:sym typeface="Montserrat"/>
              </a:rPr>
              <a:t>Fostering Inclusion Checklist</a:t>
            </a:r>
            <a:endParaRPr/>
          </a:p>
        </p:txBody>
      </p:sp>
      <p:pic>
        <p:nvPicPr>
          <p:cNvPr id="401" name="Google Shape;401;p17"/>
          <p:cNvPicPr preferRelativeResize="0"/>
          <p:nvPr/>
        </p:nvPicPr>
        <p:blipFill>
          <a:blip r:embed="rId4">
            <a:alphaModFix/>
          </a:blip>
          <a:stretch>
            <a:fillRect/>
          </a:stretch>
        </p:blipFill>
        <p:spPr>
          <a:xfrm>
            <a:off x="240175" y="186013"/>
            <a:ext cx="1830401" cy="152596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pic>
        <p:nvPicPr>
          <p:cNvPr id="410" name="Google Shape;410;p18"/>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411" name="Google Shape;411;p18"/>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4">
              <a:alphaModFix/>
            </a:blip>
            <a:stretch>
              <a:fillRect t="-53592" b="-5359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2" name="Google Shape;412;p18"/>
          <p:cNvSpPr txBox="1"/>
          <p:nvPr/>
        </p:nvSpPr>
        <p:spPr>
          <a:xfrm>
            <a:off x="421587" y="1520034"/>
            <a:ext cx="12439500" cy="16032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156" b="1">
                <a:solidFill>
                  <a:srgbClr val="000000"/>
                </a:solidFill>
                <a:latin typeface="Montserrat"/>
                <a:ea typeface="Montserrat"/>
                <a:cs typeface="Montserrat"/>
                <a:sym typeface="Montserrat"/>
              </a:rPr>
              <a:t>4. Inclusion by Design: Apply yourself, pledge to grow, and </a:t>
            </a:r>
            <a:endParaRPr/>
          </a:p>
          <a:p>
            <a:pPr marL="0" marR="0" lvl="0" indent="0" algn="l" rtl="0">
              <a:lnSpc>
                <a:spcPct val="115000"/>
              </a:lnSpc>
              <a:spcBef>
                <a:spcPts val="0"/>
              </a:spcBef>
              <a:spcAft>
                <a:spcPts val="0"/>
              </a:spcAft>
              <a:buNone/>
            </a:pPr>
            <a:r>
              <a:rPr lang="en-US" sz="3156" b="1">
                <a:solidFill>
                  <a:srgbClr val="000000"/>
                </a:solidFill>
                <a:latin typeface="Montserrat"/>
                <a:ea typeface="Montserrat"/>
                <a:cs typeface="Montserrat"/>
                <a:sym typeface="Montserrat"/>
              </a:rPr>
              <a:t>inspire others</a:t>
            </a:r>
            <a:endParaRPr/>
          </a:p>
          <a:p>
            <a:pPr marL="0" marR="0" lvl="0" indent="0" algn="l" rtl="0">
              <a:lnSpc>
                <a:spcPct val="115000"/>
              </a:lnSpc>
              <a:spcBef>
                <a:spcPts val="0"/>
              </a:spcBef>
              <a:spcAft>
                <a:spcPts val="0"/>
              </a:spcAft>
              <a:buNone/>
            </a:pPr>
            <a:r>
              <a:rPr lang="en-US" sz="3156" b="1">
                <a:solidFill>
                  <a:srgbClr val="000000"/>
                </a:solidFill>
                <a:latin typeface="Montserrat"/>
                <a:ea typeface="Montserrat"/>
                <a:cs typeface="Montserrat"/>
                <a:sym typeface="Montserrat"/>
              </a:rPr>
              <a:t>(15 minutes)</a:t>
            </a:r>
            <a:endParaRPr/>
          </a:p>
        </p:txBody>
      </p:sp>
      <p:sp>
        <p:nvSpPr>
          <p:cNvPr id="413" name="Google Shape;413;p18"/>
          <p:cNvSpPr/>
          <p:nvPr/>
        </p:nvSpPr>
        <p:spPr>
          <a:xfrm>
            <a:off x="2998492" y="2687209"/>
            <a:ext cx="361446" cy="476673"/>
          </a:xfrm>
          <a:custGeom>
            <a:avLst/>
            <a:gdLst/>
            <a:ahLst/>
            <a:cxnLst/>
            <a:rect l="l" t="t" r="r" b="b"/>
            <a:pathLst>
              <a:path w="361446" h="476673" extrusionOk="0">
                <a:moveTo>
                  <a:pt x="0" y="0"/>
                </a:moveTo>
                <a:lnTo>
                  <a:pt x="361447" y="0"/>
                </a:lnTo>
                <a:lnTo>
                  <a:pt x="361447" y="476673"/>
                </a:lnTo>
                <a:lnTo>
                  <a:pt x="0" y="476673"/>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414" name="Google Shape;414;p18"/>
          <p:cNvGraphicFramePr/>
          <p:nvPr/>
        </p:nvGraphicFramePr>
        <p:xfrm>
          <a:off x="421575" y="3625075"/>
          <a:ext cx="16383000" cy="5615847"/>
        </p:xfrm>
        <a:graphic>
          <a:graphicData uri="http://schemas.openxmlformats.org/drawingml/2006/table">
            <a:tbl>
              <a:tblPr>
                <a:noFill/>
                <a:tableStyleId>{83B17749-E9C9-4677-9C95-F054B3AD737D}</a:tableStyleId>
              </a:tblPr>
              <a:tblGrid>
                <a:gridCol w="16383000">
                  <a:extLst>
                    <a:ext uri="{9D8B030D-6E8A-4147-A177-3AD203B41FA5}">
                      <a16:colId xmlns:a16="http://schemas.microsoft.com/office/drawing/2014/main" val="20000"/>
                    </a:ext>
                  </a:extLst>
                </a:gridCol>
              </a:tblGrid>
              <a:tr h="381000">
                <a:tc>
                  <a:txBody>
                    <a:bodyPr/>
                    <a:lstStyle/>
                    <a:p>
                      <a:pPr marL="0" lvl="0" indent="0" algn="l" rtl="0">
                        <a:lnSpc>
                          <a:spcPct val="115000"/>
                        </a:lnSpc>
                        <a:spcBef>
                          <a:spcPts val="0"/>
                        </a:spcBef>
                        <a:spcAft>
                          <a:spcPts val="0"/>
                        </a:spcAft>
                        <a:buClr>
                          <a:schemeClr val="dk1"/>
                        </a:buClr>
                        <a:buFont typeface="Arial"/>
                        <a:buNone/>
                      </a:pPr>
                      <a:r>
                        <a:rPr lang="en-US" sz="2599" b="1">
                          <a:solidFill>
                            <a:schemeClr val="dk1"/>
                          </a:solidFill>
                          <a:latin typeface="Montserrat"/>
                          <a:ea typeface="Montserrat"/>
                          <a:cs typeface="Montserrat"/>
                          <a:sym typeface="Montserrat"/>
                        </a:rPr>
                        <a:t>Instructions: </a:t>
                      </a:r>
                      <a:r>
                        <a:rPr lang="en-US" sz="2599">
                          <a:solidFill>
                            <a:schemeClr val="dk1"/>
                          </a:solidFill>
                          <a:latin typeface="Montserrat"/>
                          <a:ea typeface="Montserrat"/>
                          <a:cs typeface="Montserrat"/>
                          <a:sym typeface="Montserrat"/>
                        </a:rPr>
                        <a:t>Quickly look over the 4 areas for what inclusion by design </a:t>
                      </a:r>
                      <a:endParaRPr>
                        <a:solidFill>
                          <a:schemeClr val="dk1"/>
                        </a:solidFill>
                      </a:endParaRPr>
                    </a:p>
                    <a:p>
                      <a:pPr marL="0" lvl="0" indent="0" algn="l" rtl="0">
                        <a:lnSpc>
                          <a:spcPct val="115000"/>
                        </a:lnSpc>
                        <a:spcBef>
                          <a:spcPts val="0"/>
                        </a:spcBef>
                        <a:spcAft>
                          <a:spcPts val="0"/>
                        </a:spcAft>
                        <a:buClr>
                          <a:schemeClr val="dk1"/>
                        </a:buClr>
                        <a:buFont typeface="Arial"/>
                        <a:buNone/>
                      </a:pPr>
                      <a:r>
                        <a:rPr lang="en-US" sz="2599">
                          <a:solidFill>
                            <a:schemeClr val="dk1"/>
                          </a:solidFill>
                          <a:latin typeface="Montserrat"/>
                          <a:ea typeface="Montserrat"/>
                          <a:cs typeface="Montserrat"/>
                          <a:sym typeface="Montserrat"/>
                        </a:rPr>
                        <a:t>activities look like (on the next pages) at the individual, team, manager and </a:t>
                      </a:r>
                      <a:endParaRPr>
                        <a:solidFill>
                          <a:schemeClr val="dk1"/>
                        </a:solidFill>
                      </a:endParaRPr>
                    </a:p>
                    <a:p>
                      <a:pPr marL="0" lvl="0" indent="0" algn="l" rtl="0">
                        <a:lnSpc>
                          <a:spcPct val="115000"/>
                        </a:lnSpc>
                        <a:spcBef>
                          <a:spcPts val="0"/>
                        </a:spcBef>
                        <a:spcAft>
                          <a:spcPts val="0"/>
                        </a:spcAft>
                        <a:buClr>
                          <a:schemeClr val="dk1"/>
                        </a:buClr>
                        <a:buFont typeface="Arial"/>
                        <a:buNone/>
                      </a:pPr>
                      <a:r>
                        <a:rPr lang="en-US" sz="2599">
                          <a:solidFill>
                            <a:schemeClr val="dk1"/>
                          </a:solidFill>
                          <a:latin typeface="Montserrat"/>
                          <a:ea typeface="Montserrat"/>
                          <a:cs typeface="Montserrat"/>
                          <a:sym typeface="Montserrat"/>
                        </a:rPr>
                        <a:t>organizational levels. Then discuss the following with your group. </a:t>
                      </a:r>
                      <a:endParaRPr>
                        <a:solidFill>
                          <a:schemeClr val="dk1"/>
                        </a:solidFill>
                      </a:endParaRPr>
                    </a:p>
                    <a:p>
                      <a:pPr marL="0" lvl="0" indent="0" algn="l" rtl="0">
                        <a:lnSpc>
                          <a:spcPct val="115000"/>
                        </a:lnSpc>
                        <a:spcBef>
                          <a:spcPts val="0"/>
                        </a:spcBef>
                        <a:spcAft>
                          <a:spcPts val="0"/>
                        </a:spcAft>
                        <a:buClr>
                          <a:schemeClr val="dk1"/>
                        </a:buClr>
                        <a:buFont typeface="Arial"/>
                        <a:buNone/>
                      </a:pPr>
                      <a:endParaRPr sz="2599">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Font typeface="Arial"/>
                        <a:buNone/>
                      </a:pPr>
                      <a:r>
                        <a:rPr lang="en-US" sz="2599">
                          <a:solidFill>
                            <a:schemeClr val="dk1"/>
                          </a:solidFill>
                          <a:latin typeface="Montserrat"/>
                          <a:ea typeface="Montserrat"/>
                          <a:cs typeface="Montserrat"/>
                          <a:sym typeface="Montserrat"/>
                        </a:rPr>
                        <a:t>(5 minutes to read, then 1 minute per member to share)</a:t>
                      </a:r>
                      <a:endParaRPr>
                        <a:solidFill>
                          <a:schemeClr val="dk1"/>
                        </a:solidFill>
                      </a:endParaRPr>
                    </a:p>
                    <a:p>
                      <a:pPr marL="0" lvl="0" indent="0" algn="l" rtl="0">
                        <a:lnSpc>
                          <a:spcPct val="115000"/>
                        </a:lnSpc>
                        <a:spcBef>
                          <a:spcPts val="0"/>
                        </a:spcBef>
                        <a:spcAft>
                          <a:spcPts val="0"/>
                        </a:spcAft>
                        <a:buClr>
                          <a:schemeClr val="dk1"/>
                        </a:buClr>
                        <a:buFont typeface="Arial"/>
                        <a:buNone/>
                      </a:pPr>
                      <a:endParaRPr sz="2599">
                        <a:solidFill>
                          <a:schemeClr val="dk1"/>
                        </a:solidFill>
                        <a:latin typeface="Montserrat"/>
                        <a:ea typeface="Montserrat"/>
                        <a:cs typeface="Montserrat"/>
                        <a:sym typeface="Montserrat"/>
                      </a:endParaRPr>
                    </a:p>
                    <a:p>
                      <a:pPr marL="561337" lvl="1" indent="-280669" algn="l" rtl="0">
                        <a:lnSpc>
                          <a:spcPct val="115000"/>
                        </a:lnSpc>
                        <a:spcBef>
                          <a:spcPts val="0"/>
                        </a:spcBef>
                        <a:spcAft>
                          <a:spcPts val="0"/>
                        </a:spcAft>
                        <a:buClr>
                          <a:schemeClr val="dk1"/>
                        </a:buClr>
                        <a:buSzPts val="2599"/>
                        <a:buChar char="•"/>
                      </a:pPr>
                      <a:r>
                        <a:rPr lang="en-US" sz="2599">
                          <a:solidFill>
                            <a:schemeClr val="dk1"/>
                          </a:solidFill>
                          <a:latin typeface="Montserrat"/>
                          <a:ea typeface="Montserrat"/>
                          <a:cs typeface="Montserrat"/>
                          <a:sym typeface="Montserrat"/>
                        </a:rPr>
                        <a:t>What areas do you see that are going well in your workplace?</a:t>
                      </a:r>
                      <a:endParaRPr>
                        <a:solidFill>
                          <a:schemeClr val="dk1"/>
                        </a:solidFill>
                      </a:endParaRPr>
                    </a:p>
                    <a:p>
                      <a:pPr marL="0" lvl="0" indent="0" algn="l" rtl="0">
                        <a:lnSpc>
                          <a:spcPct val="115000"/>
                        </a:lnSpc>
                        <a:spcBef>
                          <a:spcPts val="0"/>
                        </a:spcBef>
                        <a:spcAft>
                          <a:spcPts val="0"/>
                        </a:spcAft>
                        <a:buClr>
                          <a:schemeClr val="dk1"/>
                        </a:buClr>
                        <a:buFont typeface="Arial"/>
                        <a:buNone/>
                      </a:pPr>
                      <a:endParaRPr sz="2599">
                        <a:solidFill>
                          <a:schemeClr val="dk1"/>
                        </a:solidFill>
                        <a:latin typeface="Montserrat"/>
                        <a:ea typeface="Montserrat"/>
                        <a:cs typeface="Montserrat"/>
                        <a:sym typeface="Montserrat"/>
                      </a:endParaRPr>
                    </a:p>
                    <a:p>
                      <a:pPr marL="561337" lvl="1" indent="-280669" algn="l" rtl="0">
                        <a:lnSpc>
                          <a:spcPct val="115000"/>
                        </a:lnSpc>
                        <a:spcBef>
                          <a:spcPts val="0"/>
                        </a:spcBef>
                        <a:spcAft>
                          <a:spcPts val="0"/>
                        </a:spcAft>
                        <a:buClr>
                          <a:schemeClr val="dk1"/>
                        </a:buClr>
                        <a:buSzPts val="2599"/>
                        <a:buChar char="•"/>
                      </a:pPr>
                      <a:r>
                        <a:rPr lang="en-US" sz="2599">
                          <a:solidFill>
                            <a:schemeClr val="dk1"/>
                          </a:solidFill>
                          <a:latin typeface="Montserrat"/>
                          <a:ea typeface="Montserrat"/>
                          <a:cs typeface="Montserrat"/>
                          <a:sym typeface="Montserrat"/>
                        </a:rPr>
                        <a:t>What areas do you see as areas of growth in your workplace?</a:t>
                      </a:r>
                      <a:endParaRPr>
                        <a:solidFill>
                          <a:schemeClr val="dk1"/>
                        </a:solidFill>
                      </a:endParaRPr>
                    </a:p>
                    <a:p>
                      <a:pPr marL="0" lvl="0" indent="0" algn="l" rtl="0">
                        <a:lnSpc>
                          <a:spcPct val="115000"/>
                        </a:lnSpc>
                        <a:spcBef>
                          <a:spcPts val="0"/>
                        </a:spcBef>
                        <a:spcAft>
                          <a:spcPts val="0"/>
                        </a:spcAft>
                        <a:buClr>
                          <a:schemeClr val="dk1"/>
                        </a:buClr>
                        <a:buFont typeface="Arial"/>
                        <a:buNone/>
                      </a:pPr>
                      <a:endParaRPr sz="2599">
                        <a:solidFill>
                          <a:schemeClr val="dk1"/>
                        </a:solidFill>
                        <a:latin typeface="Montserrat"/>
                        <a:ea typeface="Montserrat"/>
                        <a:cs typeface="Montserrat"/>
                        <a:sym typeface="Montserrat"/>
                      </a:endParaRPr>
                    </a:p>
                    <a:p>
                      <a:pPr marL="561337" lvl="1" indent="-280669" algn="l" rtl="0">
                        <a:lnSpc>
                          <a:spcPct val="115000"/>
                        </a:lnSpc>
                        <a:spcBef>
                          <a:spcPts val="0"/>
                        </a:spcBef>
                        <a:spcAft>
                          <a:spcPts val="0"/>
                        </a:spcAft>
                        <a:buClr>
                          <a:schemeClr val="dk1"/>
                        </a:buClr>
                        <a:buSzPts val="2599"/>
                        <a:buChar char="•"/>
                      </a:pPr>
                      <a:r>
                        <a:rPr lang="en-US" sz="2599">
                          <a:solidFill>
                            <a:schemeClr val="dk1"/>
                          </a:solidFill>
                          <a:latin typeface="Montserrat"/>
                          <a:ea typeface="Montserrat"/>
                          <a:cs typeface="Montserrat"/>
                          <a:sym typeface="Montserrat"/>
                        </a:rPr>
                        <a:t>What actions would you like to take personally to bring more inclusion by design approaches into your work, team or organization?</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415" name="Google Shape;415;p18"/>
          <p:cNvSpPr/>
          <p:nvPr/>
        </p:nvSpPr>
        <p:spPr>
          <a:xfrm>
            <a:off x="13504456" y="694865"/>
            <a:ext cx="4516107" cy="451608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6">
              <a:alphaModFix/>
            </a:blip>
            <a:stretch>
              <a:fillRect l="-24998" r="-2499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g2f42ec2f1c1_0_0"/>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105" name="Google Shape;105;g2f42ec2f1c1_0_0"/>
          <p:cNvSpPr txBox="1"/>
          <p:nvPr/>
        </p:nvSpPr>
        <p:spPr>
          <a:xfrm>
            <a:off x="3977700" y="1947850"/>
            <a:ext cx="13727700" cy="75915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00" b="0" i="0" u="none" strike="noStrike" cap="none">
                <a:solidFill>
                  <a:srgbClr val="000000"/>
                </a:solidFill>
                <a:latin typeface="Montserrat"/>
                <a:ea typeface="Montserrat"/>
                <a:cs typeface="Montserrat"/>
                <a:sym typeface="Montserrat"/>
              </a:rPr>
              <a:t>“Thank you” doesn’t feel like enough to describe how happy we are, for you to have made the commitment to join the Lifting as </a:t>
            </a:r>
            <a:r>
              <a:rPr lang="en-US" sz="2400">
                <a:solidFill>
                  <a:schemeClr val="dk1"/>
                </a:solidFill>
                <a:latin typeface="Montserrat"/>
                <a:ea typeface="Montserrat"/>
                <a:cs typeface="Montserrat"/>
                <a:sym typeface="Montserrat"/>
              </a:rPr>
              <a:t>y</a:t>
            </a:r>
            <a:r>
              <a:rPr lang="en-US" sz="2400" b="0" i="0" u="none" strike="noStrike" cap="none">
                <a:solidFill>
                  <a:schemeClr val="dk1"/>
                </a:solidFill>
                <a:latin typeface="Montserrat"/>
                <a:ea typeface="Montserrat"/>
                <a:cs typeface="Montserrat"/>
                <a:sym typeface="Montserra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ou</a:t>
            </a:r>
            <a:r>
              <a:rPr lang="en-US" sz="2400" b="0" i="0" u="none" strike="noStrike" cap="none">
                <a:solidFill>
                  <a:schemeClr val="dk1"/>
                </a:solidFill>
                <a:latin typeface="Montserrat"/>
                <a:ea typeface="Montserrat"/>
                <a:cs typeface="Montserrat"/>
                <a:sym typeface="Montserrat"/>
              </a:rPr>
              <a:t> </a:t>
            </a:r>
            <a:r>
              <a:rPr lang="en-US" sz="2400" b="0" i="0" u="none" strike="noStrike" cap="none">
                <a:solidFill>
                  <a:srgbClr val="000000"/>
                </a:solidFill>
                <a:latin typeface="Montserrat"/>
                <a:ea typeface="Montserrat"/>
                <a:cs typeface="Montserrat"/>
                <a:sym typeface="Montserrat"/>
              </a:rPr>
              <a:t>Lead Mentoring Circles program 4th edition, organized by the Diversity and Inclusion Office, Materiel Group, National Defence, and open to all Federal Public Service members. </a:t>
            </a:r>
            <a:endParaRPr sz="2400">
              <a:solidFill>
                <a:srgbClr val="000000"/>
              </a:solidFill>
            </a:endParaRPr>
          </a:p>
          <a:p>
            <a:pPr marL="0" marR="0" lvl="0" indent="0" algn="l" rtl="0">
              <a:lnSpc>
                <a:spcPct val="115000"/>
              </a:lnSpc>
              <a:spcBef>
                <a:spcPts val="0"/>
              </a:spcBef>
              <a:spcAft>
                <a:spcPts val="0"/>
              </a:spcAft>
              <a:buNone/>
            </a:pPr>
            <a:endParaRPr sz="24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400" b="0" i="0" u="none" strike="noStrike" cap="none">
                <a:solidFill>
                  <a:srgbClr val="000000"/>
                </a:solidFill>
                <a:latin typeface="Montserrat"/>
                <a:ea typeface="Montserrat"/>
                <a:cs typeface="Montserrat"/>
                <a:sym typeface="Montserrat"/>
              </a:rPr>
              <a:t>What began as a simple idea from our consultations has grown into a thriving network, addressing the desire for meaningful networking and professional growth.</a:t>
            </a:r>
            <a:endParaRPr sz="2400">
              <a:solidFill>
                <a:srgbClr val="000000"/>
              </a:solidFill>
            </a:endParaRPr>
          </a:p>
          <a:p>
            <a:pPr marL="0" marR="0" lvl="0" indent="0" algn="l" rtl="0">
              <a:lnSpc>
                <a:spcPct val="115000"/>
              </a:lnSpc>
              <a:spcBef>
                <a:spcPts val="0"/>
              </a:spcBef>
              <a:spcAft>
                <a:spcPts val="0"/>
              </a:spcAft>
              <a:buNone/>
            </a:pPr>
            <a:endParaRPr sz="24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400" b="1" i="0" u="none" strike="noStrike" cap="none">
                <a:solidFill>
                  <a:srgbClr val="000000"/>
                </a:solidFill>
                <a:latin typeface="Montserrat"/>
                <a:ea typeface="Montserrat"/>
                <a:cs typeface="Montserrat"/>
                <a:sym typeface="Montserrat"/>
              </a:rPr>
              <a:t>There’s Power in People Coming Together</a:t>
            </a:r>
            <a:endParaRPr sz="2400">
              <a:solidFill>
                <a:srgbClr val="000000"/>
              </a:solidFill>
            </a:endParaRPr>
          </a:p>
          <a:p>
            <a:pPr marL="0" marR="0" lvl="0" indent="0" algn="l" rtl="0">
              <a:lnSpc>
                <a:spcPct val="115000"/>
              </a:lnSpc>
              <a:spcBef>
                <a:spcPts val="0"/>
              </a:spcBef>
              <a:spcAft>
                <a:spcPts val="0"/>
              </a:spcAft>
              <a:buNone/>
            </a:pPr>
            <a:endParaRPr sz="2400" b="1"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400" b="0" i="0" u="none" strike="noStrike" cap="none">
                <a:solidFill>
                  <a:schemeClr val="dk1"/>
                </a:solidFill>
                <a:latin typeface="Montserrat"/>
                <a:ea typeface="Montserrat"/>
                <a:cs typeface="Montserrat"/>
                <a:sym typeface="Montserrat"/>
              </a:rPr>
              <a:t>You're now part of a diverse network of 1100+ inclusive-minded leaders, assigned to a </a:t>
            </a:r>
            <a:r>
              <a:rPr lang="en-US" sz="2400">
                <a:solidFill>
                  <a:schemeClr val="dk1"/>
                </a:solidFill>
                <a:latin typeface="Montserrat"/>
                <a:ea typeface="Montserrat"/>
                <a:cs typeface="Montserrat"/>
                <a:sym typeface="Montserrat"/>
              </a:rPr>
              <a:t>Circle</a:t>
            </a:r>
            <a:r>
              <a:rPr lang="en-US" sz="2400" b="0" i="0" u="none" strike="noStrike" cap="none">
                <a:solidFill>
                  <a:schemeClr val="dk1"/>
                </a:solidFill>
                <a:latin typeface="Montserrat"/>
                <a:ea typeface="Montserrat"/>
                <a:cs typeface="Montserrat"/>
                <a:sym typeface="Montserrat"/>
              </a:rPr>
              <a:t>: a small, trusted group for goal achievement in a safe space. This </a:t>
            </a:r>
            <a:r>
              <a:rPr lang="en-US" sz="2400">
                <a:solidFill>
                  <a:schemeClr val="dk1"/>
                </a:solidFill>
                <a:latin typeface="Montserrat"/>
                <a:ea typeface="Montserrat"/>
                <a:cs typeface="Montserrat"/>
                <a:sym typeface="Montserrat"/>
              </a:rPr>
              <a:t>Circle</a:t>
            </a:r>
            <a:r>
              <a:rPr lang="en-US" sz="2400" b="0" i="0" u="none" strike="noStrike" cap="none">
                <a:solidFill>
                  <a:schemeClr val="dk1"/>
                </a:solidFill>
                <a:latin typeface="Montserrat"/>
                <a:ea typeface="Montserrat"/>
                <a:cs typeface="Montserrat"/>
                <a:sym typeface="Montserrat"/>
              </a:rPr>
              <a:t> will facilitate learning from others' experiences and diverse perspectives, expanding your knowledge and tactical skills.</a:t>
            </a:r>
            <a:endParaRPr sz="2400">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None/>
            </a:pPr>
            <a:endParaRPr sz="2400">
              <a:latin typeface="Montserrat"/>
              <a:ea typeface="Montserrat"/>
              <a:cs typeface="Montserrat"/>
              <a:sym typeface="Montserrat"/>
            </a:endParaRPr>
          </a:p>
          <a:p>
            <a:pPr marL="0" lvl="0" indent="0" algn="l" rtl="0">
              <a:lnSpc>
                <a:spcPct val="115000"/>
              </a:lnSpc>
              <a:spcBef>
                <a:spcPts val="0"/>
              </a:spcBef>
              <a:spcAft>
                <a:spcPts val="0"/>
              </a:spcAft>
              <a:buNone/>
            </a:pPr>
            <a:r>
              <a:rPr lang="en-US" sz="2400">
                <a:solidFill>
                  <a:schemeClr val="dk1"/>
                </a:solidFill>
                <a:latin typeface="Montserrat"/>
                <a:ea typeface="Montserrat"/>
                <a:cs typeface="Montserrat"/>
                <a:sym typeface="Montserrat"/>
              </a:rPr>
              <a:t>LLMC offers a unique opportunity for everyone to feel valued and respected for their contributions. The relationships you build will accelerate progress and drive accountability.</a:t>
            </a:r>
            <a:endParaRPr sz="2400">
              <a:solidFill>
                <a:srgbClr val="000000"/>
              </a:solidFill>
            </a:endParaRPr>
          </a:p>
        </p:txBody>
      </p:sp>
      <p:sp>
        <p:nvSpPr>
          <p:cNvPr id="106" name="Google Shape;106;g2f42ec2f1c1_0_0"/>
          <p:cNvSpPr/>
          <p:nvPr/>
        </p:nvSpPr>
        <p:spPr>
          <a:xfrm>
            <a:off x="603224" y="243755"/>
            <a:ext cx="2691457" cy="3361331"/>
          </a:xfrm>
          <a:custGeom>
            <a:avLst/>
            <a:gdLst/>
            <a:ahLst/>
            <a:cxnLst/>
            <a:rect l="l" t="t" r="r" b="b"/>
            <a:pathLst>
              <a:path w="2691457" h="3361331" extrusionOk="0">
                <a:moveTo>
                  <a:pt x="0" y="0"/>
                </a:moveTo>
                <a:lnTo>
                  <a:pt x="2691458" y="0"/>
                </a:lnTo>
                <a:lnTo>
                  <a:pt x="2691458" y="3361331"/>
                </a:lnTo>
                <a:lnTo>
                  <a:pt x="0" y="3361331"/>
                </a:lnTo>
                <a:lnTo>
                  <a:pt x="0" y="0"/>
                </a:lnTo>
                <a:close/>
              </a:path>
            </a:pathLst>
          </a:custGeom>
          <a:blipFill rotWithShape="1">
            <a:blip r:embed="rId4">
              <a:alphaModFix/>
            </a:blip>
            <a:stretch>
              <a:fillRect l="-36209" t="-2118" r="-35839" b="-69688"/>
            </a:stretch>
          </a:blipFill>
          <a:ln>
            <a:noFill/>
          </a:ln>
        </p:spPr>
        <p:txBody>
          <a:bodyPr/>
          <a:lstStyle/>
          <a:p>
            <a:endParaRPr lang="en-US"/>
          </a:p>
        </p:txBody>
      </p:sp>
      <p:sp>
        <p:nvSpPr>
          <p:cNvPr id="107" name="Google Shape;107;g2f42ec2f1c1_0_0"/>
          <p:cNvSpPr/>
          <p:nvPr/>
        </p:nvSpPr>
        <p:spPr>
          <a:xfrm>
            <a:off x="603224" y="5291959"/>
            <a:ext cx="2691457" cy="3361331"/>
          </a:xfrm>
          <a:custGeom>
            <a:avLst/>
            <a:gdLst/>
            <a:ahLst/>
            <a:cxnLst/>
            <a:rect l="l" t="t" r="r" b="b"/>
            <a:pathLst>
              <a:path w="2691457" h="3361331" extrusionOk="0">
                <a:moveTo>
                  <a:pt x="0" y="0"/>
                </a:moveTo>
                <a:lnTo>
                  <a:pt x="2691458" y="0"/>
                </a:lnTo>
                <a:lnTo>
                  <a:pt x="2691458" y="3361331"/>
                </a:lnTo>
                <a:lnTo>
                  <a:pt x="0" y="3361331"/>
                </a:lnTo>
                <a:lnTo>
                  <a:pt x="0" y="0"/>
                </a:lnTo>
                <a:close/>
              </a:path>
            </a:pathLst>
          </a:custGeom>
          <a:blipFill rotWithShape="1">
            <a:blip r:embed="rId5">
              <a:alphaModFix/>
            </a:blip>
            <a:stretch>
              <a:fillRect l="-55606" t="-22529" r="-51548" b="-126437"/>
            </a:stretch>
          </a:blipFill>
          <a:ln>
            <a:noFill/>
          </a:ln>
        </p:spPr>
        <p:txBody>
          <a:bodyPr/>
          <a:lstStyle/>
          <a:p>
            <a:endParaRPr lang="en-US"/>
          </a:p>
        </p:txBody>
      </p:sp>
      <p:sp>
        <p:nvSpPr>
          <p:cNvPr id="108" name="Google Shape;108;g2f42ec2f1c1_0_0"/>
          <p:cNvSpPr txBox="1"/>
          <p:nvPr/>
        </p:nvSpPr>
        <p:spPr>
          <a:xfrm>
            <a:off x="1181446" y="3850019"/>
            <a:ext cx="1535100" cy="246300"/>
          </a:xfrm>
          <a:prstGeom prst="rect">
            <a:avLst/>
          </a:prstGeom>
          <a:noFill/>
          <a:ln>
            <a:noFill/>
          </a:ln>
        </p:spPr>
        <p:txBody>
          <a:bodyPr spcFirstLastPara="1" wrap="square" lIns="0" tIns="0" rIns="0" bIns="0" anchor="t" anchorCtr="0">
            <a:spAutoFit/>
          </a:bodyPr>
          <a:lstStyle/>
          <a:p>
            <a:pPr marL="0" marR="0" lvl="0" indent="0" algn="ctr" rtl="0">
              <a:lnSpc>
                <a:spcPct val="112000"/>
              </a:lnSpc>
              <a:spcBef>
                <a:spcPts val="0"/>
              </a:spcBef>
              <a:spcAft>
                <a:spcPts val="0"/>
              </a:spcAft>
              <a:buNone/>
            </a:pPr>
            <a:r>
              <a:rPr lang="en-US" sz="1600" b="0" i="0" u="none" strike="noStrike" cap="none">
                <a:solidFill>
                  <a:srgbClr val="000000"/>
                </a:solidFill>
                <a:latin typeface="Arial"/>
                <a:ea typeface="Arial"/>
                <a:cs typeface="Arial"/>
                <a:sym typeface="Arial"/>
              </a:rPr>
              <a:t>Nancy Tremblay</a:t>
            </a:r>
            <a:endParaRPr sz="600"/>
          </a:p>
        </p:txBody>
      </p:sp>
      <p:sp>
        <p:nvSpPr>
          <p:cNvPr id="109" name="Google Shape;109;g2f42ec2f1c1_0_0"/>
          <p:cNvSpPr txBox="1"/>
          <p:nvPr/>
        </p:nvSpPr>
        <p:spPr>
          <a:xfrm>
            <a:off x="695076" y="8900940"/>
            <a:ext cx="2507700" cy="246300"/>
          </a:xfrm>
          <a:prstGeom prst="rect">
            <a:avLst/>
          </a:prstGeom>
          <a:noFill/>
          <a:ln>
            <a:noFill/>
          </a:ln>
        </p:spPr>
        <p:txBody>
          <a:bodyPr spcFirstLastPara="1" wrap="square" lIns="0" tIns="0" rIns="0" bIns="0" anchor="t" anchorCtr="0">
            <a:spAutoFit/>
          </a:bodyPr>
          <a:lstStyle/>
          <a:p>
            <a:pPr marL="0" marR="0" lvl="0" indent="0" algn="ctr" rtl="0">
              <a:lnSpc>
                <a:spcPct val="112005"/>
              </a:lnSpc>
              <a:spcBef>
                <a:spcPts val="0"/>
              </a:spcBef>
              <a:spcAft>
                <a:spcPts val="0"/>
              </a:spcAft>
              <a:buNone/>
            </a:pPr>
            <a:r>
              <a:rPr lang="en-US" sz="1600" b="0" i="0" u="none" strike="noStrike" cap="none">
                <a:solidFill>
                  <a:srgbClr val="000000"/>
                </a:solidFill>
                <a:latin typeface="Arial"/>
                <a:ea typeface="Arial"/>
                <a:cs typeface="Arial"/>
                <a:sym typeface="Arial"/>
              </a:rPr>
              <a:t>Samantha Moonsammy</a:t>
            </a:r>
            <a:endParaRPr sz="1600"/>
          </a:p>
        </p:txBody>
      </p:sp>
      <p:sp>
        <p:nvSpPr>
          <p:cNvPr id="110" name="Google Shape;110;g2f42ec2f1c1_0_0"/>
          <p:cNvSpPr txBox="1"/>
          <p:nvPr/>
        </p:nvSpPr>
        <p:spPr>
          <a:xfrm>
            <a:off x="896326" y="4206725"/>
            <a:ext cx="2105400" cy="443100"/>
          </a:xfrm>
          <a:prstGeom prst="rect">
            <a:avLst/>
          </a:prstGeom>
          <a:noFill/>
          <a:ln>
            <a:noFill/>
          </a:ln>
        </p:spPr>
        <p:txBody>
          <a:bodyPr spcFirstLastPara="1" wrap="square" lIns="0" tIns="0" rIns="0" bIns="0" anchor="t" anchorCtr="0">
            <a:spAutoFit/>
          </a:bodyPr>
          <a:lstStyle/>
          <a:p>
            <a:pPr marL="0" marR="0" lvl="0" indent="0" algn="ctr" rtl="0">
              <a:lnSpc>
                <a:spcPct val="139916"/>
              </a:lnSpc>
              <a:spcBef>
                <a:spcPts val="0"/>
              </a:spcBef>
              <a:spcAft>
                <a:spcPts val="0"/>
              </a:spcAft>
              <a:buNone/>
            </a:pPr>
            <a:r>
              <a:rPr lang="en-US" sz="1200" b="0" i="0" u="none" strike="noStrike" cap="none">
                <a:solidFill>
                  <a:srgbClr val="000000"/>
                </a:solidFill>
                <a:latin typeface="Montserrat"/>
                <a:ea typeface="Montserrat"/>
                <a:cs typeface="Montserrat"/>
                <a:sym typeface="Montserrat"/>
              </a:rPr>
              <a:t>Assistant Deputy Minister, Materiel, National Defence</a:t>
            </a:r>
            <a:endParaRPr sz="1200"/>
          </a:p>
        </p:txBody>
      </p:sp>
      <p:sp>
        <p:nvSpPr>
          <p:cNvPr id="111" name="Google Shape;111;g2f42ec2f1c1_0_0"/>
          <p:cNvSpPr txBox="1"/>
          <p:nvPr/>
        </p:nvSpPr>
        <p:spPr>
          <a:xfrm>
            <a:off x="530036" y="9314574"/>
            <a:ext cx="2838000" cy="443100"/>
          </a:xfrm>
          <a:prstGeom prst="rect">
            <a:avLst/>
          </a:prstGeom>
          <a:noFill/>
          <a:ln>
            <a:noFill/>
          </a:ln>
        </p:spPr>
        <p:txBody>
          <a:bodyPr spcFirstLastPara="1" wrap="square" lIns="0" tIns="0" rIns="0" bIns="0" anchor="t" anchorCtr="0">
            <a:spAutoFit/>
          </a:bodyPr>
          <a:lstStyle/>
          <a:p>
            <a:pPr marL="0" marR="0" lvl="0" indent="0" algn="l" rtl="0">
              <a:lnSpc>
                <a:spcPct val="139916"/>
              </a:lnSpc>
              <a:spcBef>
                <a:spcPts val="0"/>
              </a:spcBef>
              <a:spcAft>
                <a:spcPts val="0"/>
              </a:spcAft>
              <a:buNone/>
            </a:pPr>
            <a:r>
              <a:rPr lang="en-US" sz="1200" b="0" i="0" u="none" strike="noStrike" cap="none">
                <a:solidFill>
                  <a:srgbClr val="000000"/>
                </a:solidFill>
                <a:latin typeface="Montserrat"/>
                <a:ea typeface="Montserrat"/>
                <a:cs typeface="Montserrat"/>
                <a:sym typeface="Montserrat"/>
              </a:rPr>
              <a:t>Diversity and Inclusion Section Head, </a:t>
            </a:r>
            <a:endParaRPr/>
          </a:p>
          <a:p>
            <a:pPr marL="0" marR="0" lvl="0" indent="0" algn="ctr" rtl="0">
              <a:lnSpc>
                <a:spcPct val="139916"/>
              </a:lnSpc>
              <a:spcBef>
                <a:spcPts val="0"/>
              </a:spcBef>
              <a:spcAft>
                <a:spcPts val="0"/>
              </a:spcAft>
              <a:buNone/>
            </a:pPr>
            <a:r>
              <a:rPr lang="en-US" sz="1200" b="0" i="0" u="none" strike="noStrike" cap="none">
                <a:solidFill>
                  <a:srgbClr val="000000"/>
                </a:solidFill>
                <a:latin typeface="Montserrat"/>
                <a:ea typeface="Montserrat"/>
                <a:cs typeface="Montserrat"/>
                <a:sym typeface="Montserrat"/>
              </a:rPr>
              <a:t>Materiel, National Defence</a:t>
            </a:r>
            <a:endParaRPr/>
          </a:p>
        </p:txBody>
      </p:sp>
      <p:sp>
        <p:nvSpPr>
          <p:cNvPr id="112" name="Google Shape;112;g2f42ec2f1c1_0_0"/>
          <p:cNvSpPr txBox="1"/>
          <p:nvPr/>
        </p:nvSpPr>
        <p:spPr>
          <a:xfrm>
            <a:off x="5382568" y="713982"/>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None/>
            </a:pPr>
            <a:r>
              <a:rPr lang="en-US" sz="5000" b="1" i="0" u="none" strike="noStrike" cap="none">
                <a:solidFill>
                  <a:srgbClr val="000000"/>
                </a:solidFill>
                <a:latin typeface="Montserrat"/>
                <a:ea typeface="Montserrat"/>
                <a:cs typeface="Montserrat"/>
                <a:sym typeface="Montserrat"/>
              </a:rPr>
              <a:t>Founders’ Message</a:t>
            </a:r>
            <a:endParaRPr/>
          </a:p>
        </p:txBody>
      </p:sp>
      <p:pic>
        <p:nvPicPr>
          <p:cNvPr id="113" name="Google Shape;113;g2f42ec2f1c1_0_0"/>
          <p:cNvPicPr preferRelativeResize="0"/>
          <p:nvPr/>
        </p:nvPicPr>
        <p:blipFill>
          <a:blip r:embed="rId6">
            <a:alphaModFix/>
          </a:blip>
          <a:stretch>
            <a:fillRect/>
          </a:stretch>
        </p:blipFill>
        <p:spPr>
          <a:xfrm>
            <a:off x="3423425" y="339925"/>
            <a:ext cx="1830401" cy="152596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19"/>
          <p:cNvSpPr/>
          <p:nvPr/>
        </p:nvSpPr>
        <p:spPr>
          <a:xfrm>
            <a:off x="7435300" y="1622238"/>
            <a:ext cx="3417300" cy="690600"/>
          </a:xfrm>
          <a:prstGeom prst="ellipse">
            <a:avLst/>
          </a:prstGeom>
          <a:solidFill>
            <a:srgbClr val="D361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aphicFrame>
        <p:nvGraphicFramePr>
          <p:cNvPr id="425" name="Google Shape;425;p19"/>
          <p:cNvGraphicFramePr/>
          <p:nvPr/>
        </p:nvGraphicFramePr>
        <p:xfrm>
          <a:off x="482477" y="2476500"/>
          <a:ext cx="17214500" cy="7312152"/>
        </p:xfrm>
        <a:graphic>
          <a:graphicData uri="http://schemas.openxmlformats.org/drawingml/2006/table">
            <a:tbl>
              <a:tblPr>
                <a:noFill/>
                <a:tableStyleId>{6B1996F6-8A02-48DE-99AC-F76DF3DC7D4F}</a:tableStyleId>
              </a:tblPr>
              <a:tblGrid>
                <a:gridCol w="17214500">
                  <a:extLst>
                    <a:ext uri="{9D8B030D-6E8A-4147-A177-3AD203B41FA5}">
                      <a16:colId xmlns:a16="http://schemas.microsoft.com/office/drawing/2014/main" val="20000"/>
                    </a:ext>
                  </a:extLst>
                </a:gridCol>
              </a:tblGrid>
              <a:tr h="4521200">
                <a:tc>
                  <a:txBody>
                    <a:bodyPr/>
                    <a:lstStyle/>
                    <a:p>
                      <a:pPr marL="453390" marR="0" lvl="1" indent="-220345" algn="l" rtl="0">
                        <a:lnSpc>
                          <a:spcPct val="115000"/>
                        </a:lnSpc>
                        <a:spcBef>
                          <a:spcPts val="0"/>
                        </a:spcBef>
                        <a:spcAft>
                          <a:spcPts val="0"/>
                        </a:spcAft>
                        <a:buClr>
                          <a:srgbClr val="000000"/>
                        </a:buClr>
                        <a:buSzPts val="2000"/>
                        <a:buFont typeface="Arial"/>
                        <a:buChar char="•"/>
                      </a:pPr>
                      <a:r>
                        <a:rPr lang="en-US" sz="2000" b="1" u="none" strike="noStrike" cap="none">
                          <a:solidFill>
                            <a:srgbClr val="000000"/>
                          </a:solidFill>
                          <a:latin typeface="Montserrat"/>
                          <a:ea typeface="Montserrat"/>
                          <a:cs typeface="Montserrat"/>
                          <a:sym typeface="Montserrat"/>
                        </a:rPr>
                        <a:t>Active Listening:</a:t>
                      </a:r>
                      <a:r>
                        <a:rPr lang="en-US" sz="2000" u="none" strike="noStrike" cap="none">
                          <a:solidFill>
                            <a:srgbClr val="000000"/>
                          </a:solidFill>
                          <a:latin typeface="Montserrat"/>
                          <a:ea typeface="Montserrat"/>
                          <a:cs typeface="Montserrat"/>
                          <a:sym typeface="Montserrat"/>
                        </a:rPr>
                        <a:t> Make a conscious effort to listen to all team members. Encourage open dialogue and ensure everyone’s voice is heard, especially those who might be less vocal. </a:t>
                      </a:r>
                      <a:endParaRPr sz="1000" u="none" strike="noStrike" cap="none"/>
                    </a:p>
                    <a:p>
                      <a:pPr marL="0" marR="0" lvl="0" indent="0" algn="l" rtl="0">
                        <a:lnSpc>
                          <a:spcPct val="115000"/>
                        </a:lnSpc>
                        <a:spcBef>
                          <a:spcPts val="0"/>
                        </a:spcBef>
                        <a:spcAft>
                          <a:spcPts val="0"/>
                        </a:spcAft>
                        <a:buNone/>
                      </a:pPr>
                      <a:endParaRPr sz="1000" u="none" strike="noStrike" cap="none"/>
                    </a:p>
                    <a:p>
                      <a:pPr marL="453390" marR="0" lvl="1" indent="-220345" algn="l" rtl="0">
                        <a:lnSpc>
                          <a:spcPct val="115000"/>
                        </a:lnSpc>
                        <a:spcBef>
                          <a:spcPts val="0"/>
                        </a:spcBef>
                        <a:spcAft>
                          <a:spcPts val="0"/>
                        </a:spcAft>
                        <a:buClr>
                          <a:srgbClr val="000000"/>
                        </a:buClr>
                        <a:buSzPts val="2000"/>
                        <a:buFont typeface="Arial"/>
                        <a:buChar char="•"/>
                      </a:pPr>
                      <a:r>
                        <a:rPr lang="en-US" sz="2000" b="1" u="none" strike="noStrike" cap="none">
                          <a:solidFill>
                            <a:srgbClr val="000000"/>
                          </a:solidFill>
                          <a:latin typeface="Montserrat"/>
                          <a:ea typeface="Montserrat"/>
                          <a:cs typeface="Montserrat"/>
                          <a:sym typeface="Montserrat"/>
                        </a:rPr>
                        <a:t>Acknowledge and Address Bias: </a:t>
                      </a:r>
                      <a:r>
                        <a:rPr lang="en-US" sz="2000" u="none" strike="noStrike" cap="none">
                          <a:solidFill>
                            <a:srgbClr val="000000"/>
                          </a:solidFill>
                          <a:latin typeface="Montserrat"/>
                          <a:ea typeface="Montserrat"/>
                          <a:cs typeface="Montserrat"/>
                          <a:sym typeface="Montserrat"/>
                        </a:rPr>
                        <a:t>Be aware of your own biases and work to mitigate them. Encourage an environment where biases can be openly discussed and addressed without judgment. </a:t>
                      </a:r>
                      <a:endParaRPr sz="1300"/>
                    </a:p>
                    <a:p>
                      <a:pPr marL="0" marR="0" lvl="0" indent="0" algn="l" rtl="0">
                        <a:lnSpc>
                          <a:spcPct val="115000"/>
                        </a:lnSpc>
                        <a:spcBef>
                          <a:spcPts val="0"/>
                        </a:spcBef>
                        <a:spcAft>
                          <a:spcPts val="0"/>
                        </a:spcAft>
                        <a:buNone/>
                      </a:pPr>
                      <a:endParaRPr sz="2000" u="none" strike="noStrike" cap="none">
                        <a:solidFill>
                          <a:srgbClr val="000000"/>
                        </a:solidFill>
                        <a:latin typeface="Montserrat"/>
                        <a:ea typeface="Montserrat"/>
                        <a:cs typeface="Montserrat"/>
                        <a:sym typeface="Montserrat"/>
                      </a:endParaRPr>
                    </a:p>
                    <a:p>
                      <a:pPr marL="453390" marR="0" lvl="1" indent="-220345" algn="l" rtl="0">
                        <a:lnSpc>
                          <a:spcPct val="115000"/>
                        </a:lnSpc>
                        <a:spcBef>
                          <a:spcPts val="0"/>
                        </a:spcBef>
                        <a:spcAft>
                          <a:spcPts val="0"/>
                        </a:spcAft>
                        <a:buClr>
                          <a:srgbClr val="000000"/>
                        </a:buClr>
                        <a:buSzPts val="2000"/>
                        <a:buFont typeface="Arial"/>
                        <a:buChar char="•"/>
                      </a:pPr>
                      <a:r>
                        <a:rPr lang="en-US" sz="2000" b="1" u="none" strike="noStrike" cap="none">
                          <a:solidFill>
                            <a:srgbClr val="000000"/>
                          </a:solidFill>
                          <a:latin typeface="Montserrat"/>
                          <a:ea typeface="Montserrat"/>
                          <a:cs typeface="Montserrat"/>
                          <a:sym typeface="Montserrat"/>
                        </a:rPr>
                        <a:t>Model Inclusive Behaviour</a:t>
                      </a:r>
                      <a:r>
                        <a:rPr lang="en-US" sz="2000" u="none" strike="noStrike" cap="none">
                          <a:solidFill>
                            <a:srgbClr val="000000"/>
                          </a:solidFill>
                          <a:latin typeface="Montserrat"/>
                          <a:ea typeface="Montserrat"/>
                          <a:cs typeface="Montserrat"/>
                          <a:sym typeface="Montserrat"/>
                        </a:rPr>
                        <a:t>: Demonstrate inclusive behaviour in your daily actions. This includes using inclusive language, being respectful of different perspectives, and showing empathy and understanding. </a:t>
                      </a:r>
                      <a:endParaRPr sz="1300"/>
                    </a:p>
                    <a:p>
                      <a:pPr marL="0" marR="0" lvl="0" indent="0" algn="l" rtl="0">
                        <a:lnSpc>
                          <a:spcPct val="115000"/>
                        </a:lnSpc>
                        <a:spcBef>
                          <a:spcPts val="0"/>
                        </a:spcBef>
                        <a:spcAft>
                          <a:spcPts val="0"/>
                        </a:spcAft>
                        <a:buNone/>
                      </a:pPr>
                      <a:endParaRPr sz="2000" u="none" strike="noStrike" cap="none">
                        <a:solidFill>
                          <a:srgbClr val="000000"/>
                        </a:solidFill>
                        <a:latin typeface="Montserrat"/>
                        <a:ea typeface="Montserrat"/>
                        <a:cs typeface="Montserrat"/>
                        <a:sym typeface="Montserrat"/>
                      </a:endParaRPr>
                    </a:p>
                    <a:p>
                      <a:pPr marL="453390" marR="0" lvl="1" indent="-220345" algn="l" rtl="0">
                        <a:lnSpc>
                          <a:spcPct val="115000"/>
                        </a:lnSpc>
                        <a:spcBef>
                          <a:spcPts val="0"/>
                        </a:spcBef>
                        <a:spcAft>
                          <a:spcPts val="0"/>
                        </a:spcAft>
                        <a:buClr>
                          <a:srgbClr val="000000"/>
                        </a:buClr>
                        <a:buSzPts val="2000"/>
                        <a:buFont typeface="Arial"/>
                        <a:buChar char="•"/>
                      </a:pPr>
                      <a:r>
                        <a:rPr lang="en-US" sz="2000" b="1" u="none" strike="noStrike" cap="none">
                          <a:solidFill>
                            <a:srgbClr val="000000"/>
                          </a:solidFill>
                          <a:latin typeface="Montserrat"/>
                          <a:ea typeface="Montserrat"/>
                          <a:cs typeface="Montserrat"/>
                          <a:sym typeface="Montserrat"/>
                        </a:rPr>
                        <a:t>Ongoing Education:</a:t>
                      </a:r>
                      <a:r>
                        <a:rPr lang="en-US" sz="2000" u="none" strike="noStrike" cap="none">
                          <a:solidFill>
                            <a:srgbClr val="000000"/>
                          </a:solidFill>
                          <a:latin typeface="Montserrat"/>
                          <a:ea typeface="Montserrat"/>
                          <a:cs typeface="Montserrat"/>
                          <a:sym typeface="Montserrat"/>
                        </a:rPr>
                        <a:t> Continuously educate yourself and your team on diversity, equity, and inclusion topics. Attend workshops, training sessions, and stay updated on best practices </a:t>
                      </a:r>
                      <a:endParaRPr sz="1300"/>
                    </a:p>
                    <a:p>
                      <a:pPr marL="0" marR="0" lvl="0" indent="0" algn="l" rtl="0">
                        <a:lnSpc>
                          <a:spcPct val="115000"/>
                        </a:lnSpc>
                        <a:spcBef>
                          <a:spcPts val="0"/>
                        </a:spcBef>
                        <a:spcAft>
                          <a:spcPts val="0"/>
                        </a:spcAft>
                        <a:buNone/>
                      </a:pPr>
                      <a:endParaRPr sz="2000" u="none" strike="noStrike" cap="none">
                        <a:solidFill>
                          <a:srgbClr val="000000"/>
                        </a:solidFill>
                        <a:latin typeface="Montserrat"/>
                        <a:ea typeface="Montserrat"/>
                        <a:cs typeface="Montserrat"/>
                        <a:sym typeface="Montserrat"/>
                      </a:endParaRPr>
                    </a:p>
                    <a:p>
                      <a:pPr marL="453390" marR="0" lvl="1" indent="-220345" algn="l" rtl="0">
                        <a:lnSpc>
                          <a:spcPct val="115000"/>
                        </a:lnSpc>
                        <a:spcBef>
                          <a:spcPts val="0"/>
                        </a:spcBef>
                        <a:spcAft>
                          <a:spcPts val="0"/>
                        </a:spcAft>
                        <a:buClr>
                          <a:srgbClr val="000000"/>
                        </a:buClr>
                        <a:buSzPts val="2000"/>
                        <a:buFont typeface="Arial"/>
                        <a:buChar char="•"/>
                      </a:pPr>
                      <a:r>
                        <a:rPr lang="en-US" sz="2000" b="1" u="none" strike="noStrike" cap="none">
                          <a:solidFill>
                            <a:srgbClr val="000000"/>
                          </a:solidFill>
                          <a:latin typeface="Montserrat"/>
                          <a:ea typeface="Montserrat"/>
                          <a:cs typeface="Montserrat"/>
                          <a:sym typeface="Montserrat"/>
                        </a:rPr>
                        <a:t>Hold Yourself Accountable:</a:t>
                      </a:r>
                      <a:r>
                        <a:rPr lang="en-US" sz="2000" u="none" strike="noStrike" cap="none">
                          <a:solidFill>
                            <a:srgbClr val="000000"/>
                          </a:solidFill>
                          <a:latin typeface="Montserrat"/>
                          <a:ea typeface="Montserrat"/>
                          <a:cs typeface="Montserrat"/>
                          <a:sym typeface="Montserrat"/>
                        </a:rPr>
                        <a:t> Set personal goals for inclusive leadership and regularly assess your progress. Seek feedback from your team and be willing to make changes based on their input. </a:t>
                      </a:r>
                      <a:endParaRPr sz="1300"/>
                    </a:p>
                    <a:p>
                      <a:pPr marL="0" marR="0" lvl="0" indent="0" algn="l" rtl="0">
                        <a:lnSpc>
                          <a:spcPct val="115000"/>
                        </a:lnSpc>
                        <a:spcBef>
                          <a:spcPts val="0"/>
                        </a:spcBef>
                        <a:spcAft>
                          <a:spcPts val="0"/>
                        </a:spcAft>
                        <a:buNone/>
                      </a:pPr>
                      <a:endParaRPr sz="2000" u="none" strike="noStrike" cap="none">
                        <a:solidFill>
                          <a:srgbClr val="000000"/>
                        </a:solidFill>
                        <a:latin typeface="Montserrat"/>
                        <a:ea typeface="Montserrat"/>
                        <a:cs typeface="Montserrat"/>
                        <a:sym typeface="Montserrat"/>
                      </a:endParaRPr>
                    </a:p>
                    <a:p>
                      <a:pPr marL="453390" marR="0" lvl="1" indent="-220345" algn="l" rtl="0">
                        <a:lnSpc>
                          <a:spcPct val="115000"/>
                        </a:lnSpc>
                        <a:spcBef>
                          <a:spcPts val="0"/>
                        </a:spcBef>
                        <a:spcAft>
                          <a:spcPts val="0"/>
                        </a:spcAft>
                        <a:buClr>
                          <a:srgbClr val="000000"/>
                        </a:buClr>
                        <a:buSzPts val="2000"/>
                        <a:buFont typeface="Arial"/>
                        <a:buChar char="•"/>
                      </a:pPr>
                      <a:r>
                        <a:rPr lang="en-US" sz="2000" b="1" u="none" strike="noStrike" cap="none">
                          <a:solidFill>
                            <a:srgbClr val="000000"/>
                          </a:solidFill>
                          <a:latin typeface="Montserrat"/>
                          <a:ea typeface="Montserrat"/>
                          <a:cs typeface="Montserrat"/>
                          <a:sym typeface="Montserrat"/>
                        </a:rPr>
                        <a:t>Cultivate Self-Awareness:</a:t>
                      </a:r>
                      <a:r>
                        <a:rPr lang="en-US" sz="2000" u="none" strike="noStrike" cap="none">
                          <a:solidFill>
                            <a:srgbClr val="000000"/>
                          </a:solidFill>
                          <a:latin typeface="Montserrat"/>
                          <a:ea typeface="Montserrat"/>
                          <a:cs typeface="Montserrat"/>
                          <a:sym typeface="Montserrat"/>
                        </a:rPr>
                        <a:t> Reflect on your own biases and assumptions. Understand how these can impact your interactions and decisions. Actively work to challenge and overcome them. Provide and Seek Feedback: Give constructive feedback in a way that is supportive and encourages growth. Be open to receiving feedback yourself and use it to improve your own inclusive practices. </a:t>
                      </a:r>
                      <a:endParaRPr sz="1300"/>
                    </a:p>
                    <a:p>
                      <a:pPr marL="0" marR="0" lvl="0" indent="0" algn="l" rtl="0">
                        <a:lnSpc>
                          <a:spcPct val="115000"/>
                        </a:lnSpc>
                        <a:spcBef>
                          <a:spcPts val="0"/>
                        </a:spcBef>
                        <a:spcAft>
                          <a:spcPts val="0"/>
                        </a:spcAft>
                        <a:buNone/>
                      </a:pPr>
                      <a:endParaRPr sz="2000" u="none" strike="noStrike" cap="none">
                        <a:solidFill>
                          <a:srgbClr val="000000"/>
                        </a:solidFill>
                        <a:latin typeface="Montserrat"/>
                        <a:ea typeface="Montserrat"/>
                        <a:cs typeface="Montserrat"/>
                        <a:sym typeface="Montserrat"/>
                      </a:endParaRPr>
                    </a:p>
                    <a:p>
                      <a:pPr marL="453390" marR="0" lvl="1" indent="-220345" algn="l" rtl="0">
                        <a:lnSpc>
                          <a:spcPct val="115000"/>
                        </a:lnSpc>
                        <a:spcBef>
                          <a:spcPts val="0"/>
                        </a:spcBef>
                        <a:spcAft>
                          <a:spcPts val="0"/>
                        </a:spcAft>
                        <a:buClr>
                          <a:srgbClr val="000000"/>
                        </a:buClr>
                        <a:buSzPts val="2000"/>
                        <a:buFont typeface="Arial"/>
                        <a:buChar char="•"/>
                      </a:pPr>
                      <a:r>
                        <a:rPr lang="en-US" sz="2000" b="1" u="none" strike="noStrike" cap="none">
                          <a:solidFill>
                            <a:srgbClr val="000000"/>
                          </a:solidFill>
                          <a:latin typeface="Montserrat"/>
                          <a:ea typeface="Montserrat"/>
                          <a:cs typeface="Montserrat"/>
                          <a:sym typeface="Montserrat"/>
                        </a:rPr>
                        <a:t>Support Employee Resource Groups (ERGs):</a:t>
                      </a:r>
                      <a:r>
                        <a:rPr lang="en-US" sz="2000" u="none" strike="noStrike" cap="none">
                          <a:solidFill>
                            <a:srgbClr val="000000"/>
                          </a:solidFill>
                          <a:latin typeface="Montserrat"/>
                          <a:ea typeface="Montserrat"/>
                          <a:cs typeface="Montserrat"/>
                          <a:sym typeface="Montserrat"/>
                        </a:rPr>
                        <a:t> Participate in or support ERGs within your organization. These groups can provide support, networking opportunities, and help drive inclusive initiatives.</a:t>
                      </a:r>
                      <a:endParaRPr sz="1300"/>
                    </a:p>
                  </a:txBody>
                  <a:tcPr marL="76200" marR="76200" marT="76200" marB="76200">
                    <a:lnL w="25400" cap="flat" cmpd="sng">
                      <a:solidFill>
                        <a:srgbClr val="D36151"/>
                      </a:solidFill>
                      <a:prstDash val="solid"/>
                      <a:round/>
                      <a:headEnd type="none" w="sm" len="sm"/>
                      <a:tailEnd type="none" w="sm" len="sm"/>
                    </a:lnL>
                    <a:lnR w="25400" cap="flat" cmpd="sng">
                      <a:solidFill>
                        <a:srgbClr val="D36151"/>
                      </a:solidFill>
                      <a:prstDash val="solid"/>
                      <a:round/>
                      <a:headEnd type="none" w="sm" len="sm"/>
                      <a:tailEnd type="none" w="sm" len="sm"/>
                    </a:lnR>
                    <a:lnT w="25400" cap="flat" cmpd="sng">
                      <a:solidFill>
                        <a:srgbClr val="D36151"/>
                      </a:solidFill>
                      <a:prstDash val="solid"/>
                      <a:round/>
                      <a:headEnd type="none" w="sm" len="sm"/>
                      <a:tailEnd type="none" w="sm" len="sm"/>
                    </a:lnT>
                    <a:lnB w="25400" cap="flat" cmpd="sng">
                      <a:solidFill>
                        <a:srgbClr val="D3615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426" name="Google Shape;426;p19"/>
          <p:cNvSpPr txBox="1"/>
          <p:nvPr/>
        </p:nvSpPr>
        <p:spPr>
          <a:xfrm>
            <a:off x="2123398" y="714692"/>
            <a:ext cx="15682765" cy="618490"/>
          </a:xfrm>
          <a:prstGeom prst="rect">
            <a:avLst/>
          </a:prstGeom>
          <a:noFill/>
          <a:ln>
            <a:noFill/>
          </a:ln>
        </p:spPr>
        <p:txBody>
          <a:bodyPr spcFirstLastPara="1" wrap="square" lIns="0" tIns="0" rIns="0" bIns="0" anchor="t" anchorCtr="0">
            <a:spAutoFit/>
          </a:bodyPr>
          <a:lstStyle/>
          <a:p>
            <a:pPr marL="0" marR="0" lvl="0" indent="0" algn="l" rtl="0">
              <a:lnSpc>
                <a:spcPct val="122005"/>
              </a:lnSpc>
              <a:spcBef>
                <a:spcPts val="0"/>
              </a:spcBef>
              <a:spcAft>
                <a:spcPts val="0"/>
              </a:spcAft>
              <a:buNone/>
            </a:pPr>
            <a:r>
              <a:rPr lang="en-US" sz="3999" b="1">
                <a:solidFill>
                  <a:srgbClr val="000000"/>
                </a:solidFill>
                <a:latin typeface="Montserrat"/>
                <a:ea typeface="Montserrat"/>
                <a:cs typeface="Montserrat"/>
                <a:sym typeface="Montserrat"/>
              </a:rPr>
              <a:t>Inclusion by Design Key Activities</a:t>
            </a:r>
            <a:endParaRPr/>
          </a:p>
        </p:txBody>
      </p:sp>
      <p:sp>
        <p:nvSpPr>
          <p:cNvPr id="427" name="Google Shape;427;p19"/>
          <p:cNvSpPr txBox="1"/>
          <p:nvPr/>
        </p:nvSpPr>
        <p:spPr>
          <a:xfrm>
            <a:off x="8350300" y="1734555"/>
            <a:ext cx="1587300" cy="354000"/>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None/>
            </a:pPr>
            <a:r>
              <a:rPr lang="en-US" sz="2300" b="1" dirty="0">
                <a:solidFill>
                  <a:srgbClr val="FFFFFF"/>
                </a:solidFill>
                <a:latin typeface="Montserrat"/>
                <a:ea typeface="Montserrat"/>
                <a:cs typeface="Montserrat"/>
                <a:sym typeface="Montserrat"/>
              </a:rPr>
              <a:t>Individual</a:t>
            </a:r>
            <a:endParaRPr sz="1300" dirty="0"/>
          </a:p>
        </p:txBody>
      </p:sp>
      <p:pic>
        <p:nvPicPr>
          <p:cNvPr id="428" name="Google Shape;428;p19"/>
          <p:cNvPicPr preferRelativeResize="0"/>
          <p:nvPr/>
        </p:nvPicPr>
        <p:blipFill>
          <a:blip r:embed="rId3">
            <a:alphaModFix/>
          </a:blip>
          <a:stretch>
            <a:fillRect/>
          </a:stretch>
        </p:blipFill>
        <p:spPr>
          <a:xfrm>
            <a:off x="222175" y="260950"/>
            <a:ext cx="1830401" cy="152596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20"/>
          <p:cNvSpPr/>
          <p:nvPr/>
        </p:nvSpPr>
        <p:spPr>
          <a:xfrm>
            <a:off x="7435350" y="1401413"/>
            <a:ext cx="3417300" cy="690600"/>
          </a:xfrm>
          <a:prstGeom prst="ellipse">
            <a:avLst/>
          </a:prstGeom>
          <a:solidFill>
            <a:srgbClr val="5FA3A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aphicFrame>
        <p:nvGraphicFramePr>
          <p:cNvPr id="438" name="Google Shape;438;p20"/>
          <p:cNvGraphicFramePr/>
          <p:nvPr/>
        </p:nvGraphicFramePr>
        <p:xfrm>
          <a:off x="482477" y="2234570"/>
          <a:ext cx="17462400" cy="6206744"/>
        </p:xfrm>
        <a:graphic>
          <a:graphicData uri="http://schemas.openxmlformats.org/drawingml/2006/table">
            <a:tbl>
              <a:tblPr>
                <a:noFill/>
                <a:tableStyleId>{6B1996F6-8A02-48DE-99AC-F76DF3DC7D4F}</a:tableStyleId>
              </a:tblPr>
              <a:tblGrid>
                <a:gridCol w="17462400">
                  <a:extLst>
                    <a:ext uri="{9D8B030D-6E8A-4147-A177-3AD203B41FA5}">
                      <a16:colId xmlns:a16="http://schemas.microsoft.com/office/drawing/2014/main" val="20000"/>
                    </a:ext>
                  </a:extLst>
                </a:gridCol>
              </a:tblGrid>
              <a:tr h="3473450">
                <a:tc>
                  <a:txBody>
                    <a:bodyPr/>
                    <a:lstStyle/>
                    <a:p>
                      <a:pPr marL="453390" marR="0" lvl="1" indent="-226695" algn="l" rtl="0">
                        <a:lnSpc>
                          <a:spcPct val="115000"/>
                        </a:lnSpc>
                        <a:spcBef>
                          <a:spcPts val="0"/>
                        </a:spcBef>
                        <a:spcAft>
                          <a:spcPts val="0"/>
                        </a:spcAft>
                        <a:buClr>
                          <a:srgbClr val="000000"/>
                        </a:buClr>
                        <a:buSzPts val="2100"/>
                        <a:buFont typeface="Arial"/>
                        <a:buChar char="•"/>
                      </a:pPr>
                      <a:r>
                        <a:rPr lang="en-US" sz="2100" b="1" u="none" strike="noStrike" cap="none">
                          <a:solidFill>
                            <a:srgbClr val="000000"/>
                          </a:solidFill>
                          <a:latin typeface="Montserrat"/>
                          <a:ea typeface="Montserrat"/>
                          <a:cs typeface="Montserrat"/>
                          <a:sym typeface="Montserrat"/>
                        </a:rPr>
                        <a:t>Celebrate Differences:</a:t>
                      </a:r>
                      <a:r>
                        <a:rPr lang="en-US" sz="2100" u="none" strike="noStrike" cap="none">
                          <a:solidFill>
                            <a:srgbClr val="000000"/>
                          </a:solidFill>
                          <a:latin typeface="Montserrat"/>
                          <a:ea typeface="Montserrat"/>
                          <a:cs typeface="Montserrat"/>
                          <a:sym typeface="Montserrat"/>
                        </a:rPr>
                        <a:t> Recognize and celebrate the diverse backgrounds and achievements of your team members. This can include cultural celebrations, recognizing different holidays, and acknowledging unique contributions. </a:t>
                      </a:r>
                      <a:endParaRPr sz="1100" u="none" strike="noStrike" cap="none"/>
                    </a:p>
                    <a:p>
                      <a:pPr marL="0" marR="0" lvl="0" indent="0" algn="l" rtl="0">
                        <a:lnSpc>
                          <a:spcPct val="115000"/>
                        </a:lnSpc>
                        <a:spcBef>
                          <a:spcPts val="0"/>
                        </a:spcBef>
                        <a:spcAft>
                          <a:spcPts val="0"/>
                        </a:spcAft>
                        <a:buNone/>
                      </a:pPr>
                      <a:endParaRPr sz="1100" u="none" strike="noStrike" cap="none"/>
                    </a:p>
                    <a:p>
                      <a:pPr marL="453390" marR="0" lvl="1" indent="-226695" algn="l" rtl="0">
                        <a:lnSpc>
                          <a:spcPct val="115000"/>
                        </a:lnSpc>
                        <a:spcBef>
                          <a:spcPts val="0"/>
                        </a:spcBef>
                        <a:spcAft>
                          <a:spcPts val="0"/>
                        </a:spcAft>
                        <a:buClr>
                          <a:srgbClr val="000000"/>
                        </a:buClr>
                        <a:buSzPts val="2100"/>
                        <a:buFont typeface="Arial"/>
                        <a:buChar char="•"/>
                      </a:pPr>
                      <a:r>
                        <a:rPr lang="en-US" sz="2100" b="1" u="none" strike="noStrike" cap="none">
                          <a:solidFill>
                            <a:srgbClr val="000000"/>
                          </a:solidFill>
                          <a:latin typeface="Montserrat"/>
                          <a:ea typeface="Montserrat"/>
                          <a:cs typeface="Montserrat"/>
                          <a:sym typeface="Montserrat"/>
                        </a:rPr>
                        <a:t>Inclusive Meeting Practices:</a:t>
                      </a:r>
                      <a:r>
                        <a:rPr lang="en-US" sz="2100" u="none" strike="noStrike" cap="none">
                          <a:solidFill>
                            <a:srgbClr val="000000"/>
                          </a:solidFill>
                          <a:latin typeface="Montserrat"/>
                          <a:ea typeface="Montserrat"/>
                          <a:cs typeface="Montserrat"/>
                          <a:sym typeface="Montserrat"/>
                        </a:rPr>
                        <a:t> Structure meetings to be inclusive. This can involve setting clear agendas, rotating meeting times to accommodate different time zones, and using technology to include remote team members. </a:t>
                      </a:r>
                      <a:endParaRPr/>
                    </a:p>
                    <a:p>
                      <a:pPr marL="0" marR="0" lvl="0" indent="0" algn="l" rtl="0">
                        <a:lnSpc>
                          <a:spcPct val="115000"/>
                        </a:lnSpc>
                        <a:spcBef>
                          <a:spcPts val="0"/>
                        </a:spcBef>
                        <a:spcAft>
                          <a:spcPts val="0"/>
                        </a:spcAft>
                        <a:buNone/>
                      </a:pPr>
                      <a:endParaRPr sz="2100" u="none" strike="noStrike" cap="none">
                        <a:solidFill>
                          <a:srgbClr val="000000"/>
                        </a:solidFill>
                        <a:latin typeface="Montserrat"/>
                        <a:ea typeface="Montserrat"/>
                        <a:cs typeface="Montserrat"/>
                        <a:sym typeface="Montserrat"/>
                      </a:endParaRPr>
                    </a:p>
                    <a:p>
                      <a:pPr marL="453390" marR="0" lvl="1" indent="-226695" algn="l" rtl="0">
                        <a:lnSpc>
                          <a:spcPct val="115000"/>
                        </a:lnSpc>
                        <a:spcBef>
                          <a:spcPts val="0"/>
                        </a:spcBef>
                        <a:spcAft>
                          <a:spcPts val="0"/>
                        </a:spcAft>
                        <a:buClr>
                          <a:srgbClr val="000000"/>
                        </a:buClr>
                        <a:buSzPts val="2100"/>
                        <a:buFont typeface="Arial"/>
                        <a:buChar char="•"/>
                      </a:pPr>
                      <a:r>
                        <a:rPr lang="en-US" sz="2100" b="1" u="none" strike="noStrike" cap="none">
                          <a:solidFill>
                            <a:srgbClr val="000000"/>
                          </a:solidFill>
                          <a:latin typeface="Montserrat"/>
                          <a:ea typeface="Montserrat"/>
                          <a:cs typeface="Montserrat"/>
                          <a:sym typeface="Montserrat"/>
                        </a:rPr>
                        <a:t>Encourage Collaboration:</a:t>
                      </a:r>
                      <a:r>
                        <a:rPr lang="en-US" sz="2100" u="none" strike="noStrike" cap="none">
                          <a:solidFill>
                            <a:srgbClr val="000000"/>
                          </a:solidFill>
                          <a:latin typeface="Montserrat"/>
                          <a:ea typeface="Montserrat"/>
                          <a:cs typeface="Montserrat"/>
                          <a:sym typeface="Montserrat"/>
                        </a:rPr>
                        <a:t> Foster a collaborative environment where team members work together and support each other. Encourage cross-functional projects and teamwork. </a:t>
                      </a:r>
                      <a:endParaRPr/>
                    </a:p>
                    <a:p>
                      <a:pPr marL="0" marR="0" lvl="0" indent="0" algn="l" rtl="0">
                        <a:lnSpc>
                          <a:spcPct val="115000"/>
                        </a:lnSpc>
                        <a:spcBef>
                          <a:spcPts val="0"/>
                        </a:spcBef>
                        <a:spcAft>
                          <a:spcPts val="0"/>
                        </a:spcAft>
                        <a:buNone/>
                      </a:pPr>
                      <a:endParaRPr sz="2100" u="none" strike="noStrike" cap="none">
                        <a:solidFill>
                          <a:srgbClr val="000000"/>
                        </a:solidFill>
                        <a:latin typeface="Montserrat"/>
                        <a:ea typeface="Montserrat"/>
                        <a:cs typeface="Montserrat"/>
                        <a:sym typeface="Montserrat"/>
                      </a:endParaRPr>
                    </a:p>
                    <a:p>
                      <a:pPr marL="453390" marR="0" lvl="1" indent="-226695" algn="l" rtl="0">
                        <a:lnSpc>
                          <a:spcPct val="115000"/>
                        </a:lnSpc>
                        <a:spcBef>
                          <a:spcPts val="0"/>
                        </a:spcBef>
                        <a:spcAft>
                          <a:spcPts val="0"/>
                        </a:spcAft>
                        <a:buClr>
                          <a:srgbClr val="000000"/>
                        </a:buClr>
                        <a:buSzPts val="2100"/>
                        <a:buFont typeface="Arial"/>
                        <a:buChar char="•"/>
                      </a:pPr>
                      <a:r>
                        <a:rPr lang="en-US" sz="2100" b="1" u="none" strike="noStrike" cap="none">
                          <a:solidFill>
                            <a:srgbClr val="000000"/>
                          </a:solidFill>
                          <a:latin typeface="Montserrat"/>
                          <a:ea typeface="Montserrat"/>
                          <a:cs typeface="Montserrat"/>
                          <a:sym typeface="Montserrat"/>
                        </a:rPr>
                        <a:t>Communicate Respectfully:</a:t>
                      </a:r>
                      <a:r>
                        <a:rPr lang="en-US" sz="2100" u="none" strike="noStrike" cap="none">
                          <a:solidFill>
                            <a:srgbClr val="000000"/>
                          </a:solidFill>
                          <a:latin typeface="Montserrat"/>
                          <a:ea typeface="Montserrat"/>
                          <a:cs typeface="Montserrat"/>
                          <a:sym typeface="Montserrat"/>
                        </a:rPr>
                        <a:t> Use inclusive language that respects all identities and backgrounds. Avoid jargon or slang that might exclude or alienate others. Be mindful of cultural differences in communication styles. </a:t>
                      </a:r>
                      <a:endParaRPr/>
                    </a:p>
                    <a:p>
                      <a:pPr marL="0" marR="0" lvl="0" indent="0" algn="l" rtl="0">
                        <a:lnSpc>
                          <a:spcPct val="115000"/>
                        </a:lnSpc>
                        <a:spcBef>
                          <a:spcPts val="0"/>
                        </a:spcBef>
                        <a:spcAft>
                          <a:spcPts val="0"/>
                        </a:spcAft>
                        <a:buNone/>
                      </a:pPr>
                      <a:endParaRPr sz="2100" u="none" strike="noStrike" cap="none">
                        <a:solidFill>
                          <a:srgbClr val="000000"/>
                        </a:solidFill>
                        <a:latin typeface="Montserrat"/>
                        <a:ea typeface="Montserrat"/>
                        <a:cs typeface="Montserrat"/>
                        <a:sym typeface="Montserrat"/>
                      </a:endParaRPr>
                    </a:p>
                    <a:p>
                      <a:pPr marL="453390" marR="0" lvl="1" indent="-226695" algn="l" rtl="0">
                        <a:lnSpc>
                          <a:spcPct val="115000"/>
                        </a:lnSpc>
                        <a:spcBef>
                          <a:spcPts val="0"/>
                        </a:spcBef>
                        <a:spcAft>
                          <a:spcPts val="0"/>
                        </a:spcAft>
                        <a:buClr>
                          <a:srgbClr val="000000"/>
                        </a:buClr>
                        <a:buSzPts val="2100"/>
                        <a:buFont typeface="Arial"/>
                        <a:buChar char="•"/>
                      </a:pPr>
                      <a:r>
                        <a:rPr lang="en-US" sz="2100" b="1" u="none" strike="noStrike" cap="none">
                          <a:solidFill>
                            <a:srgbClr val="000000"/>
                          </a:solidFill>
                          <a:latin typeface="Montserrat"/>
                          <a:ea typeface="Montserrat"/>
                          <a:cs typeface="Montserrat"/>
                          <a:sym typeface="Montserrat"/>
                        </a:rPr>
                        <a:t>Challenge Non-Inclusive Behaviour:</a:t>
                      </a:r>
                      <a:r>
                        <a:rPr lang="en-US" sz="2100" u="none" strike="noStrike" cap="none">
                          <a:solidFill>
                            <a:srgbClr val="000000"/>
                          </a:solidFill>
                          <a:latin typeface="Montserrat"/>
                          <a:ea typeface="Montserrat"/>
                          <a:cs typeface="Montserrat"/>
                          <a:sym typeface="Montserrat"/>
                        </a:rPr>
                        <a:t> If you notice exclusionary behaviour or language, address it respectfully and constructively. Support a culture where everyone feels comfortable calling out non-inclusive practices. </a:t>
                      </a:r>
                      <a:endParaRPr/>
                    </a:p>
                    <a:p>
                      <a:pPr marL="0" marR="0" lvl="0" indent="0" algn="l" rtl="0">
                        <a:lnSpc>
                          <a:spcPct val="115000"/>
                        </a:lnSpc>
                        <a:spcBef>
                          <a:spcPts val="0"/>
                        </a:spcBef>
                        <a:spcAft>
                          <a:spcPts val="0"/>
                        </a:spcAft>
                        <a:buNone/>
                      </a:pPr>
                      <a:endParaRPr sz="2100" u="none" strike="noStrike" cap="none">
                        <a:solidFill>
                          <a:srgbClr val="000000"/>
                        </a:solidFill>
                        <a:latin typeface="Montserrat"/>
                        <a:ea typeface="Montserrat"/>
                        <a:cs typeface="Montserrat"/>
                        <a:sym typeface="Montserrat"/>
                      </a:endParaRPr>
                    </a:p>
                    <a:p>
                      <a:pPr marL="453390" marR="0" lvl="1" indent="-226695" algn="l" rtl="0">
                        <a:lnSpc>
                          <a:spcPct val="115000"/>
                        </a:lnSpc>
                        <a:spcBef>
                          <a:spcPts val="0"/>
                        </a:spcBef>
                        <a:spcAft>
                          <a:spcPts val="0"/>
                        </a:spcAft>
                        <a:buClr>
                          <a:srgbClr val="000000"/>
                        </a:buClr>
                        <a:buSzPts val="2100"/>
                        <a:buFont typeface="Arial"/>
                        <a:buChar char="•"/>
                      </a:pPr>
                      <a:r>
                        <a:rPr lang="en-US" sz="2100" b="1" u="none" strike="noStrike" cap="none">
                          <a:solidFill>
                            <a:srgbClr val="000000"/>
                          </a:solidFill>
                          <a:latin typeface="Montserrat"/>
                          <a:ea typeface="Montserrat"/>
                          <a:cs typeface="Montserrat"/>
                          <a:sym typeface="Montserrat"/>
                        </a:rPr>
                        <a:t>Be Flexible and Adaptable:</a:t>
                      </a:r>
                      <a:r>
                        <a:rPr lang="en-US" sz="2100" u="none" strike="noStrike" cap="none">
                          <a:solidFill>
                            <a:srgbClr val="000000"/>
                          </a:solidFill>
                          <a:latin typeface="Montserrat"/>
                          <a:ea typeface="Montserrat"/>
                          <a:cs typeface="Montserrat"/>
                          <a:sym typeface="Montserrat"/>
                        </a:rPr>
                        <a:t> Show flexibility in accommodating different working styles and needs. This could include supporting flexible working hours or understanding cultural or religious practices.</a:t>
                      </a:r>
                      <a:endParaRPr/>
                    </a:p>
                  </a:txBody>
                  <a:tcPr marL="76200" marR="76200" marT="76200" marB="76200">
                    <a:lnL w="25400" cap="flat" cmpd="sng">
                      <a:solidFill>
                        <a:srgbClr val="5FA3A2"/>
                      </a:solidFill>
                      <a:prstDash val="solid"/>
                      <a:round/>
                      <a:headEnd type="none" w="sm" len="sm"/>
                      <a:tailEnd type="none" w="sm" len="sm"/>
                    </a:lnL>
                    <a:lnR w="25400" cap="flat" cmpd="sng">
                      <a:solidFill>
                        <a:srgbClr val="5FA3A2"/>
                      </a:solidFill>
                      <a:prstDash val="solid"/>
                      <a:round/>
                      <a:headEnd type="none" w="sm" len="sm"/>
                      <a:tailEnd type="none" w="sm" len="sm"/>
                    </a:lnR>
                    <a:lnT w="25400" cap="flat" cmpd="sng">
                      <a:solidFill>
                        <a:srgbClr val="5FA3A2"/>
                      </a:solidFill>
                      <a:prstDash val="solid"/>
                      <a:round/>
                      <a:headEnd type="none" w="sm" len="sm"/>
                      <a:tailEnd type="none" w="sm" len="sm"/>
                    </a:lnT>
                    <a:lnB w="25400" cap="flat" cmpd="sng">
                      <a:solidFill>
                        <a:srgbClr val="5FA3A2"/>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439" name="Google Shape;439;p20"/>
          <p:cNvSpPr txBox="1"/>
          <p:nvPr/>
        </p:nvSpPr>
        <p:spPr>
          <a:xfrm>
            <a:off x="8699748" y="1473965"/>
            <a:ext cx="888504" cy="396240"/>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None/>
            </a:pPr>
            <a:r>
              <a:rPr lang="en-US" sz="2400" b="1" dirty="0">
                <a:solidFill>
                  <a:srgbClr val="FFFFFF"/>
                </a:solidFill>
                <a:latin typeface="Montserrat"/>
                <a:ea typeface="Montserrat"/>
                <a:cs typeface="Montserrat"/>
                <a:sym typeface="Montserrat"/>
              </a:rPr>
              <a:t>Team</a:t>
            </a:r>
            <a:endParaRPr dirty="0"/>
          </a:p>
        </p:txBody>
      </p:sp>
      <p:sp>
        <p:nvSpPr>
          <p:cNvPr id="440" name="Google Shape;440;p20"/>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3">
              <a:alphaModFix/>
            </a:blip>
            <a:stretch>
              <a:fillRect t="-53592" b="-5359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21"/>
          <p:cNvSpPr/>
          <p:nvPr/>
        </p:nvSpPr>
        <p:spPr>
          <a:xfrm>
            <a:off x="7435350" y="1401413"/>
            <a:ext cx="3417300" cy="690600"/>
          </a:xfrm>
          <a:prstGeom prst="ellipse">
            <a:avLst/>
          </a:prstGeom>
          <a:solidFill>
            <a:srgbClr val="E7C24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aphicFrame>
        <p:nvGraphicFramePr>
          <p:cNvPr id="450" name="Google Shape;450;p21"/>
          <p:cNvGraphicFramePr/>
          <p:nvPr/>
        </p:nvGraphicFramePr>
        <p:xfrm>
          <a:off x="482477" y="2234570"/>
          <a:ext cx="17323050" cy="7628890"/>
        </p:xfrm>
        <a:graphic>
          <a:graphicData uri="http://schemas.openxmlformats.org/drawingml/2006/table">
            <a:tbl>
              <a:tblPr>
                <a:noFill/>
                <a:tableStyleId>{6B1996F6-8A02-48DE-99AC-F76DF3DC7D4F}</a:tableStyleId>
              </a:tblPr>
              <a:tblGrid>
                <a:gridCol w="17323050">
                  <a:extLst>
                    <a:ext uri="{9D8B030D-6E8A-4147-A177-3AD203B41FA5}">
                      <a16:colId xmlns:a16="http://schemas.microsoft.com/office/drawing/2014/main" val="20000"/>
                    </a:ext>
                  </a:extLst>
                </a:gridCol>
              </a:tblGrid>
              <a:tr h="7381875">
                <a:tc>
                  <a:txBody>
                    <a:bodyPr/>
                    <a:lstStyle/>
                    <a:p>
                      <a:pPr marL="431801" marR="0" lvl="1" indent="-209550" algn="l" rtl="0">
                        <a:lnSpc>
                          <a:spcPct val="115000"/>
                        </a:lnSpc>
                        <a:spcBef>
                          <a:spcPts val="0"/>
                        </a:spcBef>
                        <a:spcAft>
                          <a:spcPts val="0"/>
                        </a:spcAft>
                        <a:buClr>
                          <a:srgbClr val="000000"/>
                        </a:buClr>
                        <a:buSzPts val="1900"/>
                        <a:buFont typeface="Arial"/>
                        <a:buChar char="•"/>
                      </a:pPr>
                      <a:r>
                        <a:rPr lang="en-US" sz="1900" b="1" u="none" strike="noStrike" cap="none" dirty="0">
                          <a:solidFill>
                            <a:srgbClr val="000000"/>
                          </a:solidFill>
                          <a:latin typeface="Montserrat"/>
                          <a:ea typeface="Montserrat"/>
                          <a:cs typeface="Montserrat"/>
                          <a:sym typeface="Montserrat"/>
                        </a:rPr>
                        <a:t>Diverse Recruitment:</a:t>
                      </a:r>
                      <a:r>
                        <a:rPr lang="en-US" sz="1900" u="none" strike="noStrike" cap="none" dirty="0">
                          <a:solidFill>
                            <a:srgbClr val="000000"/>
                          </a:solidFill>
                          <a:latin typeface="Montserrat"/>
                          <a:ea typeface="Montserrat"/>
                          <a:cs typeface="Montserrat"/>
                          <a:sym typeface="Montserrat"/>
                        </a:rPr>
                        <a:t> Implement recruitment practices that ensure a diverse pool of candidates. This includes using diverse sourcing channels, creating unbiased job descriptions, and utilizing diverse interview panels. </a:t>
                      </a:r>
                      <a:endParaRPr sz="1000" u="none" strike="noStrike" cap="none" dirty="0"/>
                    </a:p>
                    <a:p>
                      <a:pPr marL="0" marR="0" lvl="0" indent="0" algn="l" rtl="0">
                        <a:lnSpc>
                          <a:spcPct val="115000"/>
                        </a:lnSpc>
                        <a:spcBef>
                          <a:spcPts val="0"/>
                        </a:spcBef>
                        <a:spcAft>
                          <a:spcPts val="0"/>
                        </a:spcAft>
                        <a:buNone/>
                      </a:pPr>
                      <a:endParaRPr sz="1000" u="none" strike="noStrike" cap="none" dirty="0"/>
                    </a:p>
                    <a:p>
                      <a:pPr marL="431801" marR="0" lvl="1" indent="-209550" algn="l" rtl="0">
                        <a:lnSpc>
                          <a:spcPct val="115000"/>
                        </a:lnSpc>
                        <a:spcBef>
                          <a:spcPts val="0"/>
                        </a:spcBef>
                        <a:spcAft>
                          <a:spcPts val="0"/>
                        </a:spcAft>
                        <a:buClr>
                          <a:srgbClr val="000000"/>
                        </a:buClr>
                        <a:buSzPts val="1900"/>
                        <a:buFont typeface="Arial"/>
                        <a:buChar char="•"/>
                      </a:pPr>
                      <a:r>
                        <a:rPr lang="en-US" sz="1900" b="1" u="none" strike="noStrike" cap="none" dirty="0">
                          <a:solidFill>
                            <a:srgbClr val="000000"/>
                          </a:solidFill>
                          <a:latin typeface="Montserrat"/>
                          <a:ea typeface="Montserrat"/>
                          <a:cs typeface="Montserrat"/>
                          <a:sym typeface="Montserrat"/>
                        </a:rPr>
                        <a:t>Bias-Free Selection:</a:t>
                      </a:r>
                      <a:r>
                        <a:rPr lang="en-US" sz="1900" u="none" strike="noStrike" cap="none" dirty="0">
                          <a:solidFill>
                            <a:srgbClr val="000000"/>
                          </a:solidFill>
                          <a:latin typeface="Montserrat"/>
                          <a:ea typeface="Montserrat"/>
                          <a:cs typeface="Montserrat"/>
                          <a:sym typeface="Montserrat"/>
                        </a:rPr>
                        <a:t> Use structured and standardized interview processes to minimize bias. Incorporate blind recruitment techniques where possible to focus on skills and qualifications. </a:t>
                      </a:r>
                      <a:endParaRPr sz="1300" dirty="0"/>
                    </a:p>
                    <a:p>
                      <a:pPr marL="0" marR="0" lvl="0" indent="0" algn="l" rtl="0">
                        <a:lnSpc>
                          <a:spcPct val="115000"/>
                        </a:lnSpc>
                        <a:spcBef>
                          <a:spcPts val="0"/>
                        </a:spcBef>
                        <a:spcAft>
                          <a:spcPts val="0"/>
                        </a:spcAft>
                        <a:buNone/>
                      </a:pPr>
                      <a:endParaRPr sz="1900" u="none" strike="noStrike" cap="none" dirty="0">
                        <a:solidFill>
                          <a:srgbClr val="000000"/>
                        </a:solidFill>
                        <a:latin typeface="Montserrat"/>
                        <a:ea typeface="Montserrat"/>
                        <a:cs typeface="Montserrat"/>
                        <a:sym typeface="Montserrat"/>
                      </a:endParaRPr>
                    </a:p>
                    <a:p>
                      <a:pPr marL="431801" marR="0" lvl="1" indent="-209550" algn="l" rtl="0">
                        <a:lnSpc>
                          <a:spcPct val="115000"/>
                        </a:lnSpc>
                        <a:spcBef>
                          <a:spcPts val="0"/>
                        </a:spcBef>
                        <a:spcAft>
                          <a:spcPts val="0"/>
                        </a:spcAft>
                        <a:buClr>
                          <a:srgbClr val="000000"/>
                        </a:buClr>
                        <a:buSzPts val="1900"/>
                        <a:buFont typeface="Arial"/>
                        <a:buChar char="•"/>
                      </a:pPr>
                      <a:r>
                        <a:rPr lang="en-US" sz="1900" b="1" u="none" strike="noStrike" cap="none" dirty="0">
                          <a:solidFill>
                            <a:srgbClr val="000000"/>
                          </a:solidFill>
                          <a:latin typeface="Montserrat"/>
                          <a:ea typeface="Montserrat"/>
                          <a:cs typeface="Montserrat"/>
                          <a:sym typeface="Montserrat"/>
                        </a:rPr>
                        <a:t>Foster an Inclusive Culture:</a:t>
                      </a:r>
                      <a:r>
                        <a:rPr lang="en-US" sz="1900" u="none" strike="noStrike" cap="none" dirty="0">
                          <a:solidFill>
                            <a:srgbClr val="000000"/>
                          </a:solidFill>
                          <a:latin typeface="Montserrat"/>
                          <a:ea typeface="Montserrat"/>
                          <a:cs typeface="Montserrat"/>
                          <a:sym typeface="Montserrat"/>
                        </a:rPr>
                        <a:t> Encourage an organizational culture that values diversity and inclusion. This can be achieved through regular communication, celebrating diversity, and creating employee resource groups. </a:t>
                      </a:r>
                      <a:endParaRPr sz="1300" dirty="0"/>
                    </a:p>
                    <a:p>
                      <a:pPr marL="0" marR="0" lvl="0" indent="0" algn="l" rtl="0">
                        <a:lnSpc>
                          <a:spcPct val="115000"/>
                        </a:lnSpc>
                        <a:spcBef>
                          <a:spcPts val="0"/>
                        </a:spcBef>
                        <a:spcAft>
                          <a:spcPts val="0"/>
                        </a:spcAft>
                        <a:buNone/>
                      </a:pPr>
                      <a:endParaRPr sz="1900" u="none" strike="noStrike" cap="none" dirty="0">
                        <a:solidFill>
                          <a:srgbClr val="000000"/>
                        </a:solidFill>
                        <a:latin typeface="Montserrat"/>
                        <a:ea typeface="Montserrat"/>
                        <a:cs typeface="Montserrat"/>
                        <a:sym typeface="Montserrat"/>
                      </a:endParaRPr>
                    </a:p>
                    <a:p>
                      <a:pPr marL="431801" marR="0" lvl="1" indent="-209550" algn="l" rtl="0">
                        <a:lnSpc>
                          <a:spcPct val="115000"/>
                        </a:lnSpc>
                        <a:spcBef>
                          <a:spcPts val="0"/>
                        </a:spcBef>
                        <a:spcAft>
                          <a:spcPts val="0"/>
                        </a:spcAft>
                        <a:buClr>
                          <a:srgbClr val="000000"/>
                        </a:buClr>
                        <a:buSzPts val="1900"/>
                        <a:buFont typeface="Arial"/>
                        <a:buChar char="•"/>
                      </a:pPr>
                      <a:r>
                        <a:rPr lang="en-US" sz="1900" b="1" u="none" strike="noStrike" cap="none" dirty="0">
                          <a:solidFill>
                            <a:srgbClr val="000000"/>
                          </a:solidFill>
                          <a:latin typeface="Montserrat"/>
                          <a:ea typeface="Montserrat"/>
                          <a:cs typeface="Montserrat"/>
                          <a:sym typeface="Montserrat"/>
                        </a:rPr>
                        <a:t>Provide Inclusive Feedback:</a:t>
                      </a:r>
                      <a:r>
                        <a:rPr lang="en-US" sz="1900" u="none" strike="noStrike" cap="none" dirty="0">
                          <a:solidFill>
                            <a:srgbClr val="000000"/>
                          </a:solidFill>
                          <a:latin typeface="Montserrat"/>
                          <a:ea typeface="Montserrat"/>
                          <a:cs typeface="Montserrat"/>
                          <a:sym typeface="Montserrat"/>
                        </a:rPr>
                        <a:t> When giving feedback, be mindful of cultural and individual differences. Provide constructive and supportive feedback that helps team members grow and improve. </a:t>
                      </a:r>
                      <a:endParaRPr sz="1300" dirty="0"/>
                    </a:p>
                    <a:p>
                      <a:pPr marL="0" marR="0" lvl="0" indent="0" algn="l" rtl="0">
                        <a:lnSpc>
                          <a:spcPct val="115000"/>
                        </a:lnSpc>
                        <a:spcBef>
                          <a:spcPts val="0"/>
                        </a:spcBef>
                        <a:spcAft>
                          <a:spcPts val="0"/>
                        </a:spcAft>
                        <a:buNone/>
                      </a:pPr>
                      <a:endParaRPr sz="1900" u="none" strike="noStrike" cap="none" dirty="0">
                        <a:solidFill>
                          <a:srgbClr val="000000"/>
                        </a:solidFill>
                        <a:latin typeface="Montserrat"/>
                        <a:ea typeface="Montserrat"/>
                        <a:cs typeface="Montserrat"/>
                        <a:sym typeface="Montserrat"/>
                      </a:endParaRPr>
                    </a:p>
                    <a:p>
                      <a:pPr marL="431801" marR="0" lvl="1" indent="-209550" algn="l" rtl="0">
                        <a:lnSpc>
                          <a:spcPct val="115000"/>
                        </a:lnSpc>
                        <a:spcBef>
                          <a:spcPts val="0"/>
                        </a:spcBef>
                        <a:spcAft>
                          <a:spcPts val="0"/>
                        </a:spcAft>
                        <a:buClr>
                          <a:srgbClr val="000000"/>
                        </a:buClr>
                        <a:buSzPts val="1900"/>
                        <a:buFont typeface="Arial"/>
                        <a:buChar char="•"/>
                      </a:pPr>
                      <a:r>
                        <a:rPr lang="en-US" sz="1900" b="1" u="none" strike="noStrike" cap="none" dirty="0">
                          <a:solidFill>
                            <a:srgbClr val="000000"/>
                          </a:solidFill>
                          <a:latin typeface="Montserrat"/>
                          <a:ea typeface="Montserrat"/>
                          <a:cs typeface="Montserrat"/>
                          <a:sym typeface="Montserrat"/>
                        </a:rPr>
                        <a:t>Create Safe Spaces:</a:t>
                      </a:r>
                      <a:r>
                        <a:rPr lang="en-US" sz="1900" u="none" strike="noStrike" cap="none" dirty="0">
                          <a:solidFill>
                            <a:srgbClr val="000000"/>
                          </a:solidFill>
                          <a:latin typeface="Montserrat"/>
                          <a:ea typeface="Montserrat"/>
                          <a:cs typeface="Montserrat"/>
                          <a:sym typeface="Montserrat"/>
                        </a:rPr>
                        <a:t> Establish safe spaces where employees feel comfortable expressing their concerns, ideas, and experiences. This can include regular check-ins, open-door policies, and anonymous feedback channels. </a:t>
                      </a:r>
                      <a:endParaRPr sz="1300" dirty="0"/>
                    </a:p>
                    <a:p>
                      <a:pPr marL="0" marR="0" lvl="0" indent="0" algn="l" rtl="0">
                        <a:lnSpc>
                          <a:spcPct val="115000"/>
                        </a:lnSpc>
                        <a:spcBef>
                          <a:spcPts val="0"/>
                        </a:spcBef>
                        <a:spcAft>
                          <a:spcPts val="0"/>
                        </a:spcAft>
                        <a:buNone/>
                      </a:pPr>
                      <a:endParaRPr sz="1900" u="none" strike="noStrike" cap="none" dirty="0">
                        <a:solidFill>
                          <a:srgbClr val="000000"/>
                        </a:solidFill>
                        <a:latin typeface="Montserrat"/>
                        <a:ea typeface="Montserrat"/>
                        <a:cs typeface="Montserrat"/>
                        <a:sym typeface="Montserrat"/>
                      </a:endParaRPr>
                    </a:p>
                    <a:p>
                      <a:pPr marL="431801" marR="0" lvl="1" indent="-209550" algn="l" rtl="0">
                        <a:lnSpc>
                          <a:spcPct val="115000"/>
                        </a:lnSpc>
                        <a:spcBef>
                          <a:spcPts val="0"/>
                        </a:spcBef>
                        <a:spcAft>
                          <a:spcPts val="0"/>
                        </a:spcAft>
                        <a:buClr>
                          <a:srgbClr val="000000"/>
                        </a:buClr>
                        <a:buSzPts val="1900"/>
                        <a:buFont typeface="Arial"/>
                        <a:buChar char="•"/>
                      </a:pPr>
                      <a:r>
                        <a:rPr lang="en-US" sz="1900" b="1" u="none" strike="noStrike" cap="none" dirty="0">
                          <a:solidFill>
                            <a:srgbClr val="000000"/>
                          </a:solidFill>
                          <a:latin typeface="Montserrat"/>
                          <a:ea typeface="Montserrat"/>
                          <a:cs typeface="Montserrat"/>
                          <a:sym typeface="Montserrat"/>
                        </a:rPr>
                        <a:t>Seek Diverse Perspectives:</a:t>
                      </a:r>
                      <a:r>
                        <a:rPr lang="en-US" sz="1900" u="none" strike="noStrike" cap="none" dirty="0">
                          <a:solidFill>
                            <a:srgbClr val="000000"/>
                          </a:solidFill>
                          <a:latin typeface="Montserrat"/>
                          <a:ea typeface="Montserrat"/>
                          <a:cs typeface="Montserrat"/>
                          <a:sym typeface="Montserrat"/>
                        </a:rPr>
                        <a:t> Actively seek out and consider diverse viewpoints when making decisions. This can be done through diverse brainstorming sessions, feedback surveys, or inclusive meeting practices. </a:t>
                      </a:r>
                      <a:endParaRPr sz="1300" dirty="0"/>
                    </a:p>
                    <a:p>
                      <a:pPr marL="0" marR="0" lvl="0" indent="0" algn="l" rtl="0">
                        <a:lnSpc>
                          <a:spcPct val="115000"/>
                        </a:lnSpc>
                        <a:spcBef>
                          <a:spcPts val="0"/>
                        </a:spcBef>
                        <a:spcAft>
                          <a:spcPts val="0"/>
                        </a:spcAft>
                        <a:buNone/>
                      </a:pPr>
                      <a:endParaRPr sz="1900" u="none" strike="noStrike" cap="none" dirty="0">
                        <a:solidFill>
                          <a:srgbClr val="000000"/>
                        </a:solidFill>
                        <a:latin typeface="Montserrat"/>
                        <a:ea typeface="Montserrat"/>
                        <a:cs typeface="Montserrat"/>
                        <a:sym typeface="Montserrat"/>
                      </a:endParaRPr>
                    </a:p>
                    <a:p>
                      <a:pPr marL="431801" marR="0" lvl="1" indent="-209550" algn="l" rtl="0">
                        <a:lnSpc>
                          <a:spcPct val="115000"/>
                        </a:lnSpc>
                        <a:spcBef>
                          <a:spcPts val="0"/>
                        </a:spcBef>
                        <a:spcAft>
                          <a:spcPts val="0"/>
                        </a:spcAft>
                        <a:buClr>
                          <a:srgbClr val="000000"/>
                        </a:buClr>
                        <a:buSzPts val="1900"/>
                        <a:buFont typeface="Arial"/>
                        <a:buChar char="•"/>
                      </a:pPr>
                      <a:r>
                        <a:rPr lang="en-US" sz="1900" b="1" u="none" strike="noStrike" cap="none" dirty="0">
                          <a:solidFill>
                            <a:srgbClr val="000000"/>
                          </a:solidFill>
                          <a:latin typeface="Montserrat"/>
                          <a:ea typeface="Montserrat"/>
                          <a:cs typeface="Montserrat"/>
                          <a:sym typeface="Montserrat"/>
                        </a:rPr>
                        <a:t>Empower Others:</a:t>
                      </a:r>
                      <a:r>
                        <a:rPr lang="en-US" sz="1900" u="none" strike="noStrike" cap="none" dirty="0">
                          <a:solidFill>
                            <a:srgbClr val="000000"/>
                          </a:solidFill>
                          <a:latin typeface="Montserrat"/>
                          <a:ea typeface="Montserrat"/>
                          <a:cs typeface="Montserrat"/>
                          <a:sym typeface="Montserrat"/>
                        </a:rPr>
                        <a:t> Delegate responsibilities and provide opportunities for all team members to contribute and take on leadership roles. Empowering others builds confidence and fosters an inclusive environment. </a:t>
                      </a:r>
                      <a:endParaRPr sz="1300" dirty="0"/>
                    </a:p>
                    <a:p>
                      <a:pPr marL="0" marR="0" lvl="0" indent="0" algn="l" rtl="0">
                        <a:lnSpc>
                          <a:spcPct val="115000"/>
                        </a:lnSpc>
                        <a:spcBef>
                          <a:spcPts val="0"/>
                        </a:spcBef>
                        <a:spcAft>
                          <a:spcPts val="0"/>
                        </a:spcAft>
                        <a:buNone/>
                      </a:pPr>
                      <a:endParaRPr sz="1900" u="none" strike="noStrike" cap="none" dirty="0">
                        <a:solidFill>
                          <a:srgbClr val="000000"/>
                        </a:solidFill>
                        <a:latin typeface="Montserrat"/>
                        <a:ea typeface="Montserrat"/>
                        <a:cs typeface="Montserrat"/>
                        <a:sym typeface="Montserrat"/>
                      </a:endParaRPr>
                    </a:p>
                    <a:p>
                      <a:pPr marL="431801" marR="0" lvl="1" indent="-209550" algn="l" rtl="0">
                        <a:lnSpc>
                          <a:spcPct val="115000"/>
                        </a:lnSpc>
                        <a:spcBef>
                          <a:spcPts val="0"/>
                        </a:spcBef>
                        <a:spcAft>
                          <a:spcPts val="0"/>
                        </a:spcAft>
                        <a:buClr>
                          <a:srgbClr val="000000"/>
                        </a:buClr>
                        <a:buSzPts val="1900"/>
                        <a:buFont typeface="Arial"/>
                        <a:buChar char="•"/>
                      </a:pPr>
                      <a:r>
                        <a:rPr lang="en-US" sz="1900" b="1" u="none" strike="noStrike" cap="none" dirty="0">
                          <a:solidFill>
                            <a:srgbClr val="000000"/>
                          </a:solidFill>
                          <a:latin typeface="Montserrat"/>
                          <a:ea typeface="Montserrat"/>
                          <a:cs typeface="Montserrat"/>
                          <a:sym typeface="Montserrat"/>
                        </a:rPr>
                        <a:t>Provide Mentorship and Sponsorship:</a:t>
                      </a:r>
                      <a:r>
                        <a:rPr lang="en-US" sz="1900" u="none" strike="noStrike" cap="none" dirty="0">
                          <a:solidFill>
                            <a:srgbClr val="000000"/>
                          </a:solidFill>
                          <a:latin typeface="Montserrat"/>
                          <a:ea typeface="Montserrat"/>
                          <a:cs typeface="Montserrat"/>
                          <a:sym typeface="Montserrat"/>
                        </a:rPr>
                        <a:t> Act as a mentor or sponsor to employees from underrepresented groups. Offer guidance, support, and opportunities to help them advance in their careers.</a:t>
                      </a:r>
                      <a:endParaRPr sz="1300" dirty="0"/>
                    </a:p>
                  </a:txBody>
                  <a:tcPr marL="76200" marR="76200" marT="76200" marB="76200">
                    <a:lnL w="38100" cap="flat" cmpd="sng">
                      <a:solidFill>
                        <a:srgbClr val="E8C243"/>
                      </a:solidFill>
                      <a:prstDash val="solid"/>
                      <a:round/>
                      <a:headEnd type="none" w="sm" len="sm"/>
                      <a:tailEnd type="none" w="sm" len="sm"/>
                    </a:lnL>
                    <a:lnR w="38100" cap="flat" cmpd="sng">
                      <a:solidFill>
                        <a:srgbClr val="E8C243"/>
                      </a:solidFill>
                      <a:prstDash val="solid"/>
                      <a:round/>
                      <a:headEnd type="none" w="sm" len="sm"/>
                      <a:tailEnd type="none" w="sm" len="sm"/>
                    </a:lnR>
                    <a:lnT w="38100" cap="flat" cmpd="sng">
                      <a:solidFill>
                        <a:srgbClr val="E8C243"/>
                      </a:solidFill>
                      <a:prstDash val="solid"/>
                      <a:round/>
                      <a:headEnd type="none" w="sm" len="sm"/>
                      <a:tailEnd type="none" w="sm" len="sm"/>
                    </a:lnT>
                    <a:lnB w="38100" cap="flat" cmpd="sng">
                      <a:solidFill>
                        <a:srgbClr val="E8C243"/>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451" name="Google Shape;451;p21"/>
          <p:cNvSpPr txBox="1"/>
          <p:nvPr/>
        </p:nvSpPr>
        <p:spPr>
          <a:xfrm>
            <a:off x="8436546" y="1473965"/>
            <a:ext cx="1414800" cy="354000"/>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None/>
            </a:pPr>
            <a:r>
              <a:rPr lang="en-US" sz="2300" b="1" dirty="0">
                <a:solidFill>
                  <a:srgbClr val="FFFFFF"/>
                </a:solidFill>
                <a:latin typeface="Montserrat"/>
                <a:ea typeface="Montserrat"/>
                <a:cs typeface="Montserrat"/>
                <a:sym typeface="Montserrat"/>
              </a:rPr>
              <a:t>Manager</a:t>
            </a:r>
            <a:endParaRPr sz="1300" dirty="0"/>
          </a:p>
        </p:txBody>
      </p:sp>
      <p:sp>
        <p:nvSpPr>
          <p:cNvPr id="452" name="Google Shape;452;p21"/>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3">
              <a:alphaModFix/>
            </a:blip>
            <a:stretch>
              <a:fillRect t="-53592" b="-5359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22"/>
          <p:cNvSpPr/>
          <p:nvPr/>
        </p:nvSpPr>
        <p:spPr>
          <a:xfrm>
            <a:off x="7435350" y="1401413"/>
            <a:ext cx="3417300" cy="6906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aphicFrame>
        <p:nvGraphicFramePr>
          <p:cNvPr id="462" name="Google Shape;462;p22"/>
          <p:cNvGraphicFramePr/>
          <p:nvPr/>
        </p:nvGraphicFramePr>
        <p:xfrm>
          <a:off x="482477" y="2234570"/>
          <a:ext cx="17323050" cy="6574790"/>
        </p:xfrm>
        <a:graphic>
          <a:graphicData uri="http://schemas.openxmlformats.org/drawingml/2006/table">
            <a:tbl>
              <a:tblPr>
                <a:noFill/>
                <a:tableStyleId>{6B1996F6-8A02-48DE-99AC-F76DF3DC7D4F}</a:tableStyleId>
              </a:tblPr>
              <a:tblGrid>
                <a:gridCol w="17323050">
                  <a:extLst>
                    <a:ext uri="{9D8B030D-6E8A-4147-A177-3AD203B41FA5}">
                      <a16:colId xmlns:a16="http://schemas.microsoft.com/office/drawing/2014/main" val="20000"/>
                    </a:ext>
                  </a:extLst>
                </a:gridCol>
              </a:tblGrid>
              <a:tr h="6162675">
                <a:tc>
                  <a:txBody>
                    <a:bodyPr/>
                    <a:lstStyle/>
                    <a:p>
                      <a:pPr marL="453390" marR="0" lvl="1" indent="-226695" algn="l" rtl="0">
                        <a:lnSpc>
                          <a:spcPct val="115000"/>
                        </a:lnSpc>
                        <a:spcBef>
                          <a:spcPts val="0"/>
                        </a:spcBef>
                        <a:spcAft>
                          <a:spcPts val="0"/>
                        </a:spcAft>
                        <a:buClr>
                          <a:srgbClr val="000000"/>
                        </a:buClr>
                        <a:buSzPts val="2100"/>
                        <a:buFont typeface="Arial"/>
                        <a:buChar char="•"/>
                      </a:pPr>
                      <a:r>
                        <a:rPr lang="en-US" sz="2100" b="1" u="none" strike="noStrike" cap="none">
                          <a:solidFill>
                            <a:srgbClr val="000000"/>
                          </a:solidFill>
                          <a:latin typeface="Montserrat"/>
                          <a:ea typeface="Montserrat"/>
                          <a:cs typeface="Montserrat"/>
                          <a:sym typeface="Montserrat"/>
                        </a:rPr>
                        <a:t>Define Inclusive Leadership: </a:t>
                      </a:r>
                      <a:r>
                        <a:rPr lang="en-US" sz="2100" u="none" strike="noStrike" cap="none">
                          <a:solidFill>
                            <a:srgbClr val="000000"/>
                          </a:solidFill>
                          <a:latin typeface="Montserrat"/>
                          <a:ea typeface="Montserrat"/>
                          <a:cs typeface="Montserrat"/>
                          <a:sym typeface="Montserrat"/>
                        </a:rPr>
                        <a:t>Clearly articulate what inclusive leadership means for your organization, including the behaviours, values, and outcomes you expect from leaders. </a:t>
                      </a:r>
                      <a:endParaRPr sz="1100" u="none" strike="noStrike" cap="none"/>
                    </a:p>
                    <a:p>
                      <a:pPr marL="0" marR="0" lvl="0" indent="0" algn="l" rtl="0">
                        <a:lnSpc>
                          <a:spcPct val="115000"/>
                        </a:lnSpc>
                        <a:spcBef>
                          <a:spcPts val="0"/>
                        </a:spcBef>
                        <a:spcAft>
                          <a:spcPts val="0"/>
                        </a:spcAft>
                        <a:buNone/>
                      </a:pPr>
                      <a:endParaRPr sz="1100" u="none" strike="noStrike" cap="none"/>
                    </a:p>
                    <a:p>
                      <a:pPr marL="453390" marR="0" lvl="1" indent="-226695" algn="l" rtl="0">
                        <a:lnSpc>
                          <a:spcPct val="115000"/>
                        </a:lnSpc>
                        <a:spcBef>
                          <a:spcPts val="0"/>
                        </a:spcBef>
                        <a:spcAft>
                          <a:spcPts val="0"/>
                        </a:spcAft>
                        <a:buClr>
                          <a:srgbClr val="000000"/>
                        </a:buClr>
                        <a:buSzPts val="2100"/>
                        <a:buFont typeface="Arial"/>
                        <a:buChar char="•"/>
                      </a:pPr>
                      <a:r>
                        <a:rPr lang="en-US" sz="2100" b="1" u="none" strike="noStrike" cap="none">
                          <a:solidFill>
                            <a:srgbClr val="000000"/>
                          </a:solidFill>
                          <a:latin typeface="Montserrat"/>
                          <a:ea typeface="Montserrat"/>
                          <a:cs typeface="Montserrat"/>
                          <a:sym typeface="Montserrat"/>
                        </a:rPr>
                        <a:t>Set Clear Goals and Metrics: </a:t>
                      </a:r>
                      <a:r>
                        <a:rPr lang="en-US" sz="2100" u="none" strike="noStrike" cap="none">
                          <a:solidFill>
                            <a:srgbClr val="000000"/>
                          </a:solidFill>
                          <a:latin typeface="Montserrat"/>
                          <a:ea typeface="Montserrat"/>
                          <a:cs typeface="Montserrat"/>
                          <a:sym typeface="Montserrat"/>
                        </a:rPr>
                        <a:t>Establish specific, measurable goals for diversity and inclusion at all leadership levels. Track progress regularly and hold leaders accountable for achieving these goals. </a:t>
                      </a:r>
                      <a:endParaRPr/>
                    </a:p>
                    <a:p>
                      <a:pPr marL="0" marR="0" lvl="0" indent="0" algn="l" rtl="0">
                        <a:lnSpc>
                          <a:spcPct val="115000"/>
                        </a:lnSpc>
                        <a:spcBef>
                          <a:spcPts val="0"/>
                        </a:spcBef>
                        <a:spcAft>
                          <a:spcPts val="0"/>
                        </a:spcAft>
                        <a:buNone/>
                      </a:pPr>
                      <a:endParaRPr sz="2100" u="none" strike="noStrike" cap="none">
                        <a:solidFill>
                          <a:srgbClr val="000000"/>
                        </a:solidFill>
                        <a:latin typeface="Montserrat"/>
                        <a:ea typeface="Montserrat"/>
                        <a:cs typeface="Montserrat"/>
                        <a:sym typeface="Montserrat"/>
                      </a:endParaRPr>
                    </a:p>
                    <a:p>
                      <a:pPr marL="453390" marR="0" lvl="1" indent="-226695" algn="l" rtl="0">
                        <a:lnSpc>
                          <a:spcPct val="115000"/>
                        </a:lnSpc>
                        <a:spcBef>
                          <a:spcPts val="0"/>
                        </a:spcBef>
                        <a:spcAft>
                          <a:spcPts val="0"/>
                        </a:spcAft>
                        <a:buClr>
                          <a:srgbClr val="000000"/>
                        </a:buClr>
                        <a:buSzPts val="2100"/>
                        <a:buFont typeface="Arial"/>
                        <a:buChar char="•"/>
                      </a:pPr>
                      <a:r>
                        <a:rPr lang="en-US" sz="2100" b="1" u="none" strike="noStrike" cap="none">
                          <a:solidFill>
                            <a:srgbClr val="000000"/>
                          </a:solidFill>
                          <a:latin typeface="Montserrat"/>
                          <a:ea typeface="Montserrat"/>
                          <a:cs typeface="Montserrat"/>
                          <a:sym typeface="Montserrat"/>
                        </a:rPr>
                        <a:t>Leadership Development Programs: </a:t>
                      </a:r>
                      <a:r>
                        <a:rPr lang="en-US" sz="2100" u="none" strike="noStrike" cap="none">
                          <a:solidFill>
                            <a:srgbClr val="000000"/>
                          </a:solidFill>
                          <a:latin typeface="Montserrat"/>
                          <a:ea typeface="Montserrat"/>
                          <a:cs typeface="Montserrat"/>
                          <a:sym typeface="Montserrat"/>
                        </a:rPr>
                        <a:t>Offer training and development programs focused on inclusive leadership skills. This can include workshops, mentoring, and coaching on topics like unconscious bias, cultural competency, and inclusive decision-making. </a:t>
                      </a:r>
                      <a:endParaRPr/>
                    </a:p>
                    <a:p>
                      <a:pPr marL="0" marR="0" lvl="0" indent="0" algn="l" rtl="0">
                        <a:lnSpc>
                          <a:spcPct val="115000"/>
                        </a:lnSpc>
                        <a:spcBef>
                          <a:spcPts val="0"/>
                        </a:spcBef>
                        <a:spcAft>
                          <a:spcPts val="0"/>
                        </a:spcAft>
                        <a:buNone/>
                      </a:pPr>
                      <a:endParaRPr sz="2100" u="none" strike="noStrike" cap="none">
                        <a:solidFill>
                          <a:srgbClr val="000000"/>
                        </a:solidFill>
                        <a:latin typeface="Montserrat"/>
                        <a:ea typeface="Montserrat"/>
                        <a:cs typeface="Montserrat"/>
                        <a:sym typeface="Montserrat"/>
                      </a:endParaRPr>
                    </a:p>
                    <a:p>
                      <a:pPr marL="453390" marR="0" lvl="1" indent="-226695" algn="l" rtl="0">
                        <a:lnSpc>
                          <a:spcPct val="115000"/>
                        </a:lnSpc>
                        <a:spcBef>
                          <a:spcPts val="0"/>
                        </a:spcBef>
                        <a:spcAft>
                          <a:spcPts val="0"/>
                        </a:spcAft>
                        <a:buClr>
                          <a:srgbClr val="000000"/>
                        </a:buClr>
                        <a:buSzPts val="2100"/>
                        <a:buFont typeface="Arial"/>
                        <a:buChar char="•"/>
                      </a:pPr>
                      <a:r>
                        <a:rPr lang="en-US" sz="2100" b="1" u="none" strike="noStrike" cap="none">
                          <a:solidFill>
                            <a:srgbClr val="000000"/>
                          </a:solidFill>
                          <a:latin typeface="Montserrat"/>
                          <a:ea typeface="Montserrat"/>
                          <a:cs typeface="Montserrat"/>
                          <a:sym typeface="Montserrat"/>
                        </a:rPr>
                        <a:t>Inclusive Policies and Practices: </a:t>
                      </a:r>
                      <a:r>
                        <a:rPr lang="en-US" sz="2100" u="none" strike="noStrike" cap="none">
                          <a:solidFill>
                            <a:srgbClr val="000000"/>
                          </a:solidFill>
                          <a:latin typeface="Montserrat"/>
                          <a:ea typeface="Montserrat"/>
                          <a:cs typeface="Montserrat"/>
                          <a:sym typeface="Montserrat"/>
                        </a:rPr>
                        <a:t>Develop and enforce policies that promote inclusivity, such as flexible work arrangements, equitable pay, and anti-discrimination policies. Ensure these policies are communicated effectively and applied consistently. </a:t>
                      </a:r>
                      <a:endParaRPr/>
                    </a:p>
                    <a:p>
                      <a:pPr marL="0" marR="0" lvl="0" indent="0" algn="l" rtl="0">
                        <a:lnSpc>
                          <a:spcPct val="115000"/>
                        </a:lnSpc>
                        <a:spcBef>
                          <a:spcPts val="0"/>
                        </a:spcBef>
                        <a:spcAft>
                          <a:spcPts val="0"/>
                        </a:spcAft>
                        <a:buNone/>
                      </a:pPr>
                      <a:endParaRPr sz="2100" u="none" strike="noStrike" cap="none">
                        <a:solidFill>
                          <a:srgbClr val="000000"/>
                        </a:solidFill>
                        <a:latin typeface="Montserrat"/>
                        <a:ea typeface="Montserrat"/>
                        <a:cs typeface="Montserrat"/>
                        <a:sym typeface="Montserrat"/>
                      </a:endParaRPr>
                    </a:p>
                    <a:p>
                      <a:pPr marL="453390" marR="0" lvl="1" indent="-226695" algn="l" rtl="0">
                        <a:lnSpc>
                          <a:spcPct val="115000"/>
                        </a:lnSpc>
                        <a:spcBef>
                          <a:spcPts val="0"/>
                        </a:spcBef>
                        <a:spcAft>
                          <a:spcPts val="0"/>
                        </a:spcAft>
                        <a:buClr>
                          <a:srgbClr val="000000"/>
                        </a:buClr>
                        <a:buSzPts val="2100"/>
                        <a:buFont typeface="Arial"/>
                        <a:buChar char="•"/>
                      </a:pPr>
                      <a:r>
                        <a:rPr lang="en-US" sz="2100" b="1" u="none" strike="noStrike" cap="none">
                          <a:solidFill>
                            <a:srgbClr val="000000"/>
                          </a:solidFill>
                          <a:latin typeface="Montserrat"/>
                          <a:ea typeface="Montserrat"/>
                          <a:cs typeface="Montserrat"/>
                          <a:sym typeface="Montserrat"/>
                        </a:rPr>
                        <a:t>Feedback Mechanisms: </a:t>
                      </a:r>
                      <a:r>
                        <a:rPr lang="en-US" sz="2100" u="none" strike="noStrike" cap="none">
                          <a:solidFill>
                            <a:srgbClr val="000000"/>
                          </a:solidFill>
                          <a:latin typeface="Montserrat"/>
                          <a:ea typeface="Montserrat"/>
                          <a:cs typeface="Montserrat"/>
                          <a:sym typeface="Montserrat"/>
                        </a:rPr>
                        <a:t>Establish channels for employees to provide feedback on leadership inclusivity. Use surveys, focus groups, and open forums to gather insights and make improvements. </a:t>
                      </a:r>
                      <a:endParaRPr/>
                    </a:p>
                    <a:p>
                      <a:pPr marL="0" marR="0" lvl="0" indent="0" algn="l" rtl="0">
                        <a:lnSpc>
                          <a:spcPct val="115000"/>
                        </a:lnSpc>
                        <a:spcBef>
                          <a:spcPts val="0"/>
                        </a:spcBef>
                        <a:spcAft>
                          <a:spcPts val="0"/>
                        </a:spcAft>
                        <a:buNone/>
                      </a:pPr>
                      <a:endParaRPr sz="2100" u="none" strike="noStrike" cap="none">
                        <a:solidFill>
                          <a:srgbClr val="000000"/>
                        </a:solidFill>
                        <a:latin typeface="Montserrat"/>
                        <a:ea typeface="Montserrat"/>
                        <a:cs typeface="Montserrat"/>
                        <a:sym typeface="Montserrat"/>
                      </a:endParaRPr>
                    </a:p>
                    <a:p>
                      <a:pPr marL="453390" marR="0" lvl="1" indent="-226695" algn="l" rtl="0">
                        <a:lnSpc>
                          <a:spcPct val="115000"/>
                        </a:lnSpc>
                        <a:spcBef>
                          <a:spcPts val="0"/>
                        </a:spcBef>
                        <a:spcAft>
                          <a:spcPts val="0"/>
                        </a:spcAft>
                        <a:buClr>
                          <a:srgbClr val="000000"/>
                        </a:buClr>
                        <a:buSzPts val="2100"/>
                        <a:buFont typeface="Arial"/>
                        <a:buChar char="•"/>
                      </a:pPr>
                      <a:r>
                        <a:rPr lang="en-US" sz="2100" b="1" u="none" strike="noStrike" cap="none">
                          <a:solidFill>
                            <a:srgbClr val="000000"/>
                          </a:solidFill>
                          <a:latin typeface="Montserrat"/>
                          <a:ea typeface="Montserrat"/>
                          <a:cs typeface="Montserrat"/>
                          <a:sym typeface="Montserrat"/>
                        </a:rPr>
                        <a:t>Role Modelling: </a:t>
                      </a:r>
                      <a:r>
                        <a:rPr lang="en-US" sz="2100" u="none" strike="noStrike" cap="none">
                          <a:solidFill>
                            <a:srgbClr val="000000"/>
                          </a:solidFill>
                          <a:latin typeface="Montserrat"/>
                          <a:ea typeface="Montserrat"/>
                          <a:cs typeface="Montserrat"/>
                          <a:sym typeface="Montserrat"/>
                        </a:rPr>
                        <a:t>Ensure senior leaders exemplify inclusive behaviour. When top leaders prioritize and demonstrate inclusivity, it sets a powerful example for the entire organization.</a:t>
                      </a:r>
                      <a:endParaRPr/>
                    </a:p>
                  </a:txBody>
                  <a:tcPr marL="76200" marR="76200" marT="76200" marB="762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463" name="Google Shape;463;p22"/>
          <p:cNvSpPr txBox="1"/>
          <p:nvPr/>
        </p:nvSpPr>
        <p:spPr>
          <a:xfrm>
            <a:off x="8103691" y="1473965"/>
            <a:ext cx="2080617" cy="430887"/>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None/>
            </a:pPr>
            <a:r>
              <a:rPr lang="en-US" sz="2000" b="1" dirty="0">
                <a:solidFill>
                  <a:srgbClr val="FFFFFF"/>
                </a:solidFill>
                <a:latin typeface="Montserrat"/>
                <a:ea typeface="Montserrat"/>
                <a:cs typeface="Montserrat"/>
                <a:sym typeface="Montserrat"/>
              </a:rPr>
              <a:t>Organization</a:t>
            </a:r>
            <a:endParaRPr sz="1200" dirty="0"/>
          </a:p>
        </p:txBody>
      </p:sp>
      <p:sp>
        <p:nvSpPr>
          <p:cNvPr id="464" name="Google Shape;464;p22"/>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3">
              <a:alphaModFix/>
            </a:blip>
            <a:stretch>
              <a:fillRect t="-53592" b="-5359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pic>
        <p:nvPicPr>
          <p:cNvPr id="473" name="Google Shape;473;p23"/>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474" name="Google Shape;474;p23"/>
          <p:cNvSpPr/>
          <p:nvPr/>
        </p:nvSpPr>
        <p:spPr>
          <a:xfrm>
            <a:off x="12615450" y="4166950"/>
            <a:ext cx="1345500" cy="371700"/>
          </a:xfrm>
          <a:prstGeom prst="ellipse">
            <a:avLst/>
          </a:prstGeom>
          <a:solidFill>
            <a:srgbClr val="5FA3A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75" name="Google Shape;475;p23"/>
          <p:cNvSpPr/>
          <p:nvPr/>
        </p:nvSpPr>
        <p:spPr>
          <a:xfrm>
            <a:off x="4327025" y="6829825"/>
            <a:ext cx="1345500" cy="460500"/>
          </a:xfrm>
          <a:prstGeom prst="ellipse">
            <a:avLst/>
          </a:prstGeom>
          <a:solidFill>
            <a:srgbClr val="E7C242"/>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1500">
              <a:latin typeface="Calibri"/>
              <a:ea typeface="Calibri"/>
              <a:cs typeface="Calibri"/>
              <a:sym typeface="Calibri"/>
            </a:endParaRPr>
          </a:p>
        </p:txBody>
      </p:sp>
      <p:sp>
        <p:nvSpPr>
          <p:cNvPr id="476" name="Google Shape;476;p23"/>
          <p:cNvSpPr/>
          <p:nvPr/>
        </p:nvSpPr>
        <p:spPr>
          <a:xfrm>
            <a:off x="12500200" y="6828175"/>
            <a:ext cx="1593600" cy="460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1500">
              <a:latin typeface="Calibri"/>
              <a:ea typeface="Calibri"/>
              <a:cs typeface="Calibri"/>
              <a:sym typeface="Calibri"/>
            </a:endParaRPr>
          </a:p>
        </p:txBody>
      </p:sp>
      <p:sp>
        <p:nvSpPr>
          <p:cNvPr id="477" name="Google Shape;477;p23"/>
          <p:cNvSpPr/>
          <p:nvPr/>
        </p:nvSpPr>
        <p:spPr>
          <a:xfrm>
            <a:off x="4327025" y="4166950"/>
            <a:ext cx="1345500" cy="371700"/>
          </a:xfrm>
          <a:prstGeom prst="ellipse">
            <a:avLst/>
          </a:prstGeom>
          <a:solidFill>
            <a:srgbClr val="D361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78" name="Google Shape;478;p23"/>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4">
              <a:alphaModFix/>
            </a:blip>
            <a:stretch>
              <a:fillRect t="-53592" b="-5359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479" name="Google Shape;479;p23"/>
          <p:cNvGraphicFramePr/>
          <p:nvPr/>
        </p:nvGraphicFramePr>
        <p:xfrm>
          <a:off x="1109256" y="4049887"/>
          <a:ext cx="7781050" cy="2569315"/>
        </p:xfrm>
        <a:graphic>
          <a:graphicData uri="http://schemas.openxmlformats.org/drawingml/2006/table">
            <a:tbl>
              <a:tblPr>
                <a:noFill/>
                <a:tableStyleId>{6B1996F6-8A02-48DE-99AC-F76DF3DC7D4F}</a:tableStyleId>
              </a:tblPr>
              <a:tblGrid>
                <a:gridCol w="3890525">
                  <a:extLst>
                    <a:ext uri="{9D8B030D-6E8A-4147-A177-3AD203B41FA5}">
                      <a16:colId xmlns:a16="http://schemas.microsoft.com/office/drawing/2014/main" val="20000"/>
                    </a:ext>
                  </a:extLst>
                </a:gridCol>
                <a:gridCol w="3890525">
                  <a:extLst>
                    <a:ext uri="{9D8B030D-6E8A-4147-A177-3AD203B41FA5}">
                      <a16:colId xmlns:a16="http://schemas.microsoft.com/office/drawing/2014/main" val="20001"/>
                    </a:ext>
                  </a:extLst>
                </a:gridCol>
              </a:tblGrid>
              <a:tr h="719750">
                <a:tc gridSpan="2">
                  <a:txBody>
                    <a:bodyPr/>
                    <a:lstStyle/>
                    <a:p>
                      <a:pPr marL="0" marR="0" lvl="0" indent="0" algn="ctr" rtl="0">
                        <a:lnSpc>
                          <a:spcPct val="115000"/>
                        </a:lnSpc>
                        <a:spcBef>
                          <a:spcPts val="0"/>
                        </a:spcBef>
                        <a:spcAft>
                          <a:spcPts val="0"/>
                        </a:spcAft>
                        <a:buNone/>
                      </a:pPr>
                      <a:r>
                        <a:rPr lang="en-US" sz="1700" b="1">
                          <a:solidFill>
                            <a:schemeClr val="lt1"/>
                          </a:solidFill>
                          <a:latin typeface="Montserrat"/>
                          <a:ea typeface="Montserrat"/>
                          <a:cs typeface="Montserrat"/>
                          <a:sym typeface="Montserrat"/>
                        </a:rPr>
                        <a:t>Individual</a:t>
                      </a:r>
                      <a:endParaRPr sz="1700" b="1" u="none" strike="noStrike" cap="none">
                        <a:solidFill>
                          <a:schemeClr val="lt1"/>
                        </a:solidFill>
                        <a:latin typeface="Montserrat"/>
                        <a:ea typeface="Montserrat"/>
                        <a:cs typeface="Montserrat"/>
                        <a:sym typeface="Montserrat"/>
                      </a:endParaRPr>
                    </a:p>
                  </a:txBody>
                  <a:tcPr marL="190500" marR="190500" marT="190500" marB="190500">
                    <a:lnL w="19050" cap="flat" cmpd="sng">
                      <a:solidFill>
                        <a:srgbClr val="D36151"/>
                      </a:solidFill>
                      <a:prstDash val="solid"/>
                      <a:round/>
                      <a:headEnd type="none" w="sm" len="sm"/>
                      <a:tailEnd type="none" w="sm" len="sm"/>
                    </a:lnL>
                    <a:lnR w="19050" cap="flat" cmpd="sng">
                      <a:solidFill>
                        <a:srgbClr val="D36151"/>
                      </a:solidFill>
                      <a:prstDash val="solid"/>
                      <a:round/>
                      <a:headEnd type="none" w="sm" len="sm"/>
                      <a:tailEnd type="none" w="sm" len="sm"/>
                    </a:lnR>
                    <a:lnT w="19050" cap="flat" cmpd="sng">
                      <a:solidFill>
                        <a:srgbClr val="D36151"/>
                      </a:solidFill>
                      <a:prstDash val="solid"/>
                      <a:round/>
                      <a:headEnd type="none" w="sm" len="sm"/>
                      <a:tailEnd type="none" w="sm" len="sm"/>
                    </a:lnT>
                    <a:lnB w="19050" cap="flat" cmpd="sng">
                      <a:solidFill>
                        <a:srgbClr val="FFFFFF"/>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1834675">
                <a:tc>
                  <a:txBody>
                    <a:bodyPr/>
                    <a:lstStyle/>
                    <a:p>
                      <a:pPr marL="345439" marR="0" lvl="1" indent="-179133" algn="l" rtl="0">
                        <a:lnSpc>
                          <a:spcPct val="115000"/>
                        </a:lnSpc>
                        <a:spcBef>
                          <a:spcPts val="0"/>
                        </a:spcBef>
                        <a:spcAft>
                          <a:spcPts val="0"/>
                        </a:spcAft>
                        <a:buClr>
                          <a:srgbClr val="000000"/>
                        </a:buClr>
                        <a:buSzPts val="1700"/>
                        <a:buFont typeface="Montserrat"/>
                        <a:buChar char="•"/>
                      </a:pPr>
                      <a:r>
                        <a:rPr lang="en-US" sz="1700" u="none" strike="noStrike" cap="none">
                          <a:solidFill>
                            <a:srgbClr val="000000"/>
                          </a:solidFill>
                          <a:latin typeface="Montserrat"/>
                          <a:ea typeface="Montserrat"/>
                          <a:cs typeface="Montserrat"/>
                          <a:sym typeface="Montserrat"/>
                        </a:rPr>
                        <a:t>Active Listening</a:t>
                      </a:r>
                      <a:endParaRPr sz="1700" u="none" strike="noStrike" cap="none">
                        <a:latin typeface="Montserrat"/>
                        <a:ea typeface="Montserrat"/>
                        <a:cs typeface="Montserrat"/>
                        <a:sym typeface="Montserrat"/>
                      </a:endParaRPr>
                    </a:p>
                    <a:p>
                      <a:pPr marL="345439" marR="0" lvl="1" indent="-179133" algn="l" rtl="0">
                        <a:lnSpc>
                          <a:spcPct val="115000"/>
                        </a:lnSpc>
                        <a:spcBef>
                          <a:spcPts val="0"/>
                        </a:spcBef>
                        <a:spcAft>
                          <a:spcPts val="0"/>
                        </a:spcAft>
                        <a:buClr>
                          <a:srgbClr val="000000"/>
                        </a:buClr>
                        <a:buSzPts val="1700"/>
                        <a:buFont typeface="Montserrat"/>
                        <a:buChar char="•"/>
                      </a:pPr>
                      <a:r>
                        <a:rPr lang="en-US" sz="1700" u="none" strike="noStrike" cap="none">
                          <a:solidFill>
                            <a:srgbClr val="000000"/>
                          </a:solidFill>
                          <a:latin typeface="Montserrat"/>
                          <a:ea typeface="Montserrat"/>
                          <a:cs typeface="Montserrat"/>
                          <a:sym typeface="Montserrat"/>
                        </a:rPr>
                        <a:t>Acknowledge and Address Bias</a:t>
                      </a:r>
                      <a:endParaRPr sz="1700">
                        <a:latin typeface="Montserrat"/>
                        <a:ea typeface="Montserrat"/>
                        <a:cs typeface="Montserrat"/>
                        <a:sym typeface="Montserrat"/>
                      </a:endParaRPr>
                    </a:p>
                    <a:p>
                      <a:pPr marL="345439" marR="0" lvl="1" indent="-179133" algn="l" rtl="0">
                        <a:lnSpc>
                          <a:spcPct val="115000"/>
                        </a:lnSpc>
                        <a:spcBef>
                          <a:spcPts val="0"/>
                        </a:spcBef>
                        <a:spcAft>
                          <a:spcPts val="0"/>
                        </a:spcAft>
                        <a:buClr>
                          <a:srgbClr val="000000"/>
                        </a:buClr>
                        <a:buSzPts val="1700"/>
                        <a:buFont typeface="Montserrat"/>
                        <a:buChar char="•"/>
                      </a:pPr>
                      <a:r>
                        <a:rPr lang="en-US" sz="1700" u="none" strike="noStrike" cap="none">
                          <a:solidFill>
                            <a:srgbClr val="000000"/>
                          </a:solidFill>
                          <a:latin typeface="Montserrat"/>
                          <a:ea typeface="Montserrat"/>
                          <a:cs typeface="Montserrat"/>
                          <a:sym typeface="Montserrat"/>
                        </a:rPr>
                        <a:t>Model Inclusive Behaviour</a:t>
                      </a:r>
                      <a:endParaRPr sz="1700">
                        <a:latin typeface="Montserrat"/>
                        <a:ea typeface="Montserrat"/>
                        <a:cs typeface="Montserrat"/>
                        <a:sym typeface="Montserrat"/>
                      </a:endParaRPr>
                    </a:p>
                    <a:p>
                      <a:pPr marL="345439" marR="0" lvl="1" indent="-179133" algn="l" rtl="0">
                        <a:lnSpc>
                          <a:spcPct val="115000"/>
                        </a:lnSpc>
                        <a:spcBef>
                          <a:spcPts val="0"/>
                        </a:spcBef>
                        <a:spcAft>
                          <a:spcPts val="0"/>
                        </a:spcAft>
                        <a:buClr>
                          <a:srgbClr val="000000"/>
                        </a:buClr>
                        <a:buSzPts val="1700"/>
                        <a:buFont typeface="Montserrat"/>
                        <a:buChar char="•"/>
                      </a:pPr>
                      <a:r>
                        <a:rPr lang="en-US" sz="1700" u="none" strike="noStrike" cap="none">
                          <a:solidFill>
                            <a:srgbClr val="000000"/>
                          </a:solidFill>
                          <a:latin typeface="Montserrat"/>
                          <a:ea typeface="Montserrat"/>
                          <a:cs typeface="Montserrat"/>
                          <a:sym typeface="Montserrat"/>
                        </a:rPr>
                        <a:t>Ongoing Education</a:t>
                      </a:r>
                      <a:endParaRPr sz="1700">
                        <a:latin typeface="Montserrat"/>
                        <a:ea typeface="Montserrat"/>
                        <a:cs typeface="Montserrat"/>
                        <a:sym typeface="Montserrat"/>
                      </a:endParaRPr>
                    </a:p>
                  </a:txBody>
                  <a:tcPr marL="190500" marR="190500" marT="190500" marB="190500">
                    <a:lnL w="19050" cap="flat" cmpd="sng">
                      <a:solidFill>
                        <a:srgbClr val="D36151"/>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D36151"/>
                      </a:solidFill>
                      <a:prstDash val="solid"/>
                      <a:round/>
                      <a:headEnd type="none" w="sm" len="sm"/>
                      <a:tailEnd type="none" w="sm" len="sm"/>
                    </a:lnB>
                  </a:tcPr>
                </a:tc>
                <a:tc>
                  <a:txBody>
                    <a:bodyPr/>
                    <a:lstStyle/>
                    <a:p>
                      <a:pPr marL="345439" marR="0" lvl="1" indent="-179133" algn="l" rtl="0">
                        <a:lnSpc>
                          <a:spcPct val="115000"/>
                        </a:lnSpc>
                        <a:spcBef>
                          <a:spcPts val="0"/>
                        </a:spcBef>
                        <a:spcAft>
                          <a:spcPts val="0"/>
                        </a:spcAft>
                        <a:buClr>
                          <a:srgbClr val="000000"/>
                        </a:buClr>
                        <a:buSzPts val="1700"/>
                        <a:buFont typeface="Montserrat"/>
                        <a:buChar char="•"/>
                      </a:pPr>
                      <a:r>
                        <a:rPr lang="en-US" sz="1700" u="none" strike="noStrike" cap="none">
                          <a:solidFill>
                            <a:srgbClr val="000000"/>
                          </a:solidFill>
                          <a:latin typeface="Montserrat"/>
                          <a:ea typeface="Montserrat"/>
                          <a:cs typeface="Montserrat"/>
                          <a:sym typeface="Montserrat"/>
                        </a:rPr>
                        <a:t>Hold Yourself Accountable</a:t>
                      </a:r>
                      <a:endParaRPr sz="1700" u="none" strike="noStrike" cap="none">
                        <a:latin typeface="Montserrat"/>
                        <a:ea typeface="Montserrat"/>
                        <a:cs typeface="Montserrat"/>
                        <a:sym typeface="Montserrat"/>
                      </a:endParaRPr>
                    </a:p>
                    <a:p>
                      <a:pPr marL="345439" marR="0" lvl="1" indent="-179133" algn="l" rtl="0">
                        <a:lnSpc>
                          <a:spcPct val="115000"/>
                        </a:lnSpc>
                        <a:spcBef>
                          <a:spcPts val="0"/>
                        </a:spcBef>
                        <a:spcAft>
                          <a:spcPts val="0"/>
                        </a:spcAft>
                        <a:buClr>
                          <a:srgbClr val="000000"/>
                        </a:buClr>
                        <a:buSzPts val="1700"/>
                        <a:buFont typeface="Montserrat"/>
                        <a:buChar char="•"/>
                      </a:pPr>
                      <a:r>
                        <a:rPr lang="en-US" sz="1700" u="none" strike="noStrike" cap="none">
                          <a:solidFill>
                            <a:srgbClr val="000000"/>
                          </a:solidFill>
                          <a:latin typeface="Montserrat"/>
                          <a:ea typeface="Montserrat"/>
                          <a:cs typeface="Montserrat"/>
                          <a:sym typeface="Montserrat"/>
                        </a:rPr>
                        <a:t>Cultivate Self-Awareness</a:t>
                      </a:r>
                      <a:endParaRPr sz="1700">
                        <a:latin typeface="Montserrat"/>
                        <a:ea typeface="Montserrat"/>
                        <a:cs typeface="Montserrat"/>
                        <a:sym typeface="Montserrat"/>
                      </a:endParaRPr>
                    </a:p>
                    <a:p>
                      <a:pPr marL="345439" marR="0" lvl="1" indent="-179133" algn="l" rtl="0">
                        <a:lnSpc>
                          <a:spcPct val="115000"/>
                        </a:lnSpc>
                        <a:spcBef>
                          <a:spcPts val="0"/>
                        </a:spcBef>
                        <a:spcAft>
                          <a:spcPts val="0"/>
                        </a:spcAft>
                        <a:buClr>
                          <a:srgbClr val="000000"/>
                        </a:buClr>
                        <a:buSzPts val="1700"/>
                        <a:buFont typeface="Montserrat"/>
                        <a:buChar char="•"/>
                      </a:pPr>
                      <a:r>
                        <a:rPr lang="en-US" sz="1700" u="none" strike="noStrike" cap="none">
                          <a:solidFill>
                            <a:srgbClr val="000000"/>
                          </a:solidFill>
                          <a:latin typeface="Montserrat"/>
                          <a:ea typeface="Montserrat"/>
                          <a:cs typeface="Montserrat"/>
                          <a:sym typeface="Montserrat"/>
                        </a:rPr>
                        <a:t>Provide and Seek Feedback</a:t>
                      </a:r>
                      <a:endParaRPr sz="1700">
                        <a:latin typeface="Montserrat"/>
                        <a:ea typeface="Montserrat"/>
                        <a:cs typeface="Montserrat"/>
                        <a:sym typeface="Montserrat"/>
                      </a:endParaRPr>
                    </a:p>
                    <a:p>
                      <a:pPr marL="345439" marR="0" lvl="1" indent="-179133" algn="l" rtl="0">
                        <a:lnSpc>
                          <a:spcPct val="115000"/>
                        </a:lnSpc>
                        <a:spcBef>
                          <a:spcPts val="0"/>
                        </a:spcBef>
                        <a:spcAft>
                          <a:spcPts val="0"/>
                        </a:spcAft>
                        <a:buClr>
                          <a:srgbClr val="000000"/>
                        </a:buClr>
                        <a:buSzPts val="1700"/>
                        <a:buFont typeface="Montserrat"/>
                        <a:buChar char="•"/>
                      </a:pPr>
                      <a:r>
                        <a:rPr lang="en-US" sz="1700" u="none" strike="noStrike" cap="none">
                          <a:solidFill>
                            <a:srgbClr val="000000"/>
                          </a:solidFill>
                          <a:latin typeface="Montserrat"/>
                          <a:ea typeface="Montserrat"/>
                          <a:cs typeface="Montserrat"/>
                          <a:sym typeface="Montserrat"/>
                        </a:rPr>
                        <a:t>Support Employee Resource Groups</a:t>
                      </a:r>
                      <a:endParaRPr sz="1700">
                        <a:latin typeface="Montserrat"/>
                        <a:ea typeface="Montserrat"/>
                        <a:cs typeface="Montserrat"/>
                        <a:sym typeface="Montserrat"/>
                      </a:endParaRPr>
                    </a:p>
                  </a:txBody>
                  <a:tcPr marL="190500" marR="190500" marT="190500" marB="190500">
                    <a:lnL w="19050" cap="flat" cmpd="sng">
                      <a:solidFill>
                        <a:srgbClr val="FFFFFF"/>
                      </a:solidFill>
                      <a:prstDash val="solid"/>
                      <a:round/>
                      <a:headEnd type="none" w="sm" len="sm"/>
                      <a:tailEnd type="none" w="sm" len="sm"/>
                    </a:lnL>
                    <a:lnR w="19050" cap="flat" cmpd="sng">
                      <a:solidFill>
                        <a:srgbClr val="D36151"/>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D3615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480" name="Google Shape;480;p23"/>
          <p:cNvGraphicFramePr/>
          <p:nvPr/>
        </p:nvGraphicFramePr>
        <p:xfrm>
          <a:off x="9397675" y="4049887"/>
          <a:ext cx="7781050" cy="2552700"/>
        </p:xfrm>
        <a:graphic>
          <a:graphicData uri="http://schemas.openxmlformats.org/drawingml/2006/table">
            <a:tbl>
              <a:tblPr>
                <a:noFill/>
                <a:tableStyleId>{6B1996F6-8A02-48DE-99AC-F76DF3DC7D4F}</a:tableStyleId>
              </a:tblPr>
              <a:tblGrid>
                <a:gridCol w="3890525">
                  <a:extLst>
                    <a:ext uri="{9D8B030D-6E8A-4147-A177-3AD203B41FA5}">
                      <a16:colId xmlns:a16="http://schemas.microsoft.com/office/drawing/2014/main" val="20000"/>
                    </a:ext>
                  </a:extLst>
                </a:gridCol>
                <a:gridCol w="3890525">
                  <a:extLst>
                    <a:ext uri="{9D8B030D-6E8A-4147-A177-3AD203B41FA5}">
                      <a16:colId xmlns:a16="http://schemas.microsoft.com/office/drawing/2014/main" val="20001"/>
                    </a:ext>
                  </a:extLst>
                </a:gridCol>
              </a:tblGrid>
              <a:tr h="719750">
                <a:tc gridSpan="2">
                  <a:txBody>
                    <a:bodyPr/>
                    <a:lstStyle/>
                    <a:p>
                      <a:pPr marL="0" marR="0" lvl="0" indent="0" algn="ctr" rtl="0">
                        <a:lnSpc>
                          <a:spcPct val="115000"/>
                        </a:lnSpc>
                        <a:spcBef>
                          <a:spcPts val="0"/>
                        </a:spcBef>
                        <a:spcAft>
                          <a:spcPts val="0"/>
                        </a:spcAft>
                        <a:buNone/>
                      </a:pPr>
                      <a:r>
                        <a:rPr lang="en-US" sz="1700" b="1">
                          <a:solidFill>
                            <a:schemeClr val="lt1"/>
                          </a:solidFill>
                          <a:latin typeface="Montserrat"/>
                          <a:ea typeface="Montserrat"/>
                          <a:cs typeface="Montserrat"/>
                          <a:sym typeface="Montserrat"/>
                        </a:rPr>
                        <a:t>Team</a:t>
                      </a:r>
                      <a:endParaRPr sz="1700" b="1" u="none" strike="noStrike" cap="none">
                        <a:solidFill>
                          <a:schemeClr val="lt1"/>
                        </a:solidFill>
                        <a:latin typeface="Montserrat"/>
                        <a:ea typeface="Montserrat"/>
                        <a:cs typeface="Montserrat"/>
                        <a:sym typeface="Montserrat"/>
                      </a:endParaRPr>
                    </a:p>
                  </a:txBody>
                  <a:tcPr marL="190500" marR="190500" marT="190500" marB="190500">
                    <a:lnL w="19050" cap="flat" cmpd="sng">
                      <a:solidFill>
                        <a:srgbClr val="85C4BD"/>
                      </a:solidFill>
                      <a:prstDash val="solid"/>
                      <a:round/>
                      <a:headEnd type="none" w="sm" len="sm"/>
                      <a:tailEnd type="none" w="sm" len="sm"/>
                    </a:lnL>
                    <a:lnR w="19050" cap="flat" cmpd="sng">
                      <a:solidFill>
                        <a:srgbClr val="85C4BD"/>
                      </a:solidFill>
                      <a:prstDash val="solid"/>
                      <a:round/>
                      <a:headEnd type="none" w="sm" len="sm"/>
                      <a:tailEnd type="none" w="sm" len="sm"/>
                    </a:lnR>
                    <a:lnT w="19050" cap="flat" cmpd="sng">
                      <a:solidFill>
                        <a:srgbClr val="85C4BD"/>
                      </a:solidFill>
                      <a:prstDash val="solid"/>
                      <a:round/>
                      <a:headEnd type="none" w="sm" len="sm"/>
                      <a:tailEnd type="none" w="sm" len="sm"/>
                    </a:lnT>
                    <a:lnB w="19050" cap="flat" cmpd="sng">
                      <a:solidFill>
                        <a:srgbClr val="FFFFFF"/>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1832950">
                <a:tc>
                  <a:txBody>
                    <a:bodyPr/>
                    <a:lstStyle/>
                    <a:p>
                      <a:pPr marL="345439" marR="0" lvl="1" indent="-179133" algn="l" rtl="0">
                        <a:lnSpc>
                          <a:spcPct val="115000"/>
                        </a:lnSpc>
                        <a:spcBef>
                          <a:spcPts val="0"/>
                        </a:spcBef>
                        <a:spcAft>
                          <a:spcPts val="0"/>
                        </a:spcAft>
                        <a:buClr>
                          <a:srgbClr val="000000"/>
                        </a:buClr>
                        <a:buSzPts val="1700"/>
                        <a:buFont typeface="Montserrat"/>
                        <a:buChar char="•"/>
                      </a:pPr>
                      <a:r>
                        <a:rPr lang="en-US" sz="1700" u="none" strike="noStrike" cap="none">
                          <a:solidFill>
                            <a:srgbClr val="000000"/>
                          </a:solidFill>
                          <a:latin typeface="Montserrat"/>
                          <a:ea typeface="Montserrat"/>
                          <a:cs typeface="Montserrat"/>
                          <a:sym typeface="Montserrat"/>
                        </a:rPr>
                        <a:t>Celebrate Differences</a:t>
                      </a:r>
                      <a:endParaRPr sz="1700" u="none" strike="noStrike" cap="none">
                        <a:latin typeface="Montserrat"/>
                        <a:ea typeface="Montserrat"/>
                        <a:cs typeface="Montserrat"/>
                        <a:sym typeface="Montserrat"/>
                      </a:endParaRPr>
                    </a:p>
                    <a:p>
                      <a:pPr marL="345439" marR="0" lvl="1" indent="-179133" algn="l" rtl="0">
                        <a:lnSpc>
                          <a:spcPct val="115000"/>
                        </a:lnSpc>
                        <a:spcBef>
                          <a:spcPts val="0"/>
                        </a:spcBef>
                        <a:spcAft>
                          <a:spcPts val="0"/>
                        </a:spcAft>
                        <a:buClr>
                          <a:srgbClr val="000000"/>
                        </a:buClr>
                        <a:buSzPts val="1700"/>
                        <a:buFont typeface="Montserrat"/>
                        <a:buChar char="•"/>
                      </a:pPr>
                      <a:r>
                        <a:rPr lang="en-US" sz="1700" u="none" strike="noStrike" cap="none">
                          <a:solidFill>
                            <a:srgbClr val="000000"/>
                          </a:solidFill>
                          <a:latin typeface="Montserrat"/>
                          <a:ea typeface="Montserrat"/>
                          <a:cs typeface="Montserrat"/>
                          <a:sym typeface="Montserrat"/>
                        </a:rPr>
                        <a:t>Inclusive Meeting Practices</a:t>
                      </a:r>
                      <a:endParaRPr sz="1700">
                        <a:latin typeface="Montserrat"/>
                        <a:ea typeface="Montserrat"/>
                        <a:cs typeface="Montserrat"/>
                        <a:sym typeface="Montserrat"/>
                      </a:endParaRPr>
                    </a:p>
                    <a:p>
                      <a:pPr marL="345439" marR="0" lvl="1" indent="-179133" algn="l" rtl="0">
                        <a:lnSpc>
                          <a:spcPct val="115000"/>
                        </a:lnSpc>
                        <a:spcBef>
                          <a:spcPts val="0"/>
                        </a:spcBef>
                        <a:spcAft>
                          <a:spcPts val="0"/>
                        </a:spcAft>
                        <a:buClr>
                          <a:srgbClr val="000000"/>
                        </a:buClr>
                        <a:buSzPts val="1700"/>
                        <a:buFont typeface="Montserrat"/>
                        <a:buChar char="•"/>
                      </a:pPr>
                      <a:r>
                        <a:rPr lang="en-US" sz="1700" u="none" strike="noStrike" cap="none">
                          <a:solidFill>
                            <a:srgbClr val="000000"/>
                          </a:solidFill>
                          <a:latin typeface="Montserrat"/>
                          <a:ea typeface="Montserrat"/>
                          <a:cs typeface="Montserrat"/>
                          <a:sym typeface="Montserrat"/>
                        </a:rPr>
                        <a:t>Encourage Collaboration</a:t>
                      </a:r>
                      <a:endParaRPr sz="1700">
                        <a:latin typeface="Montserrat"/>
                        <a:ea typeface="Montserrat"/>
                        <a:cs typeface="Montserrat"/>
                        <a:sym typeface="Montserrat"/>
                      </a:endParaRPr>
                    </a:p>
                    <a:p>
                      <a:pPr marL="345439" marR="0" lvl="1" indent="-179133" algn="l" rtl="0">
                        <a:lnSpc>
                          <a:spcPct val="115000"/>
                        </a:lnSpc>
                        <a:spcBef>
                          <a:spcPts val="0"/>
                        </a:spcBef>
                        <a:spcAft>
                          <a:spcPts val="0"/>
                        </a:spcAft>
                        <a:buClr>
                          <a:srgbClr val="000000"/>
                        </a:buClr>
                        <a:buSzPts val="1700"/>
                        <a:buFont typeface="Montserrat"/>
                        <a:buChar char="•"/>
                      </a:pPr>
                      <a:r>
                        <a:rPr lang="en-US" sz="1700" u="none" strike="noStrike" cap="none">
                          <a:solidFill>
                            <a:srgbClr val="000000"/>
                          </a:solidFill>
                          <a:latin typeface="Montserrat"/>
                          <a:ea typeface="Montserrat"/>
                          <a:cs typeface="Montserrat"/>
                          <a:sym typeface="Montserrat"/>
                        </a:rPr>
                        <a:t>Communicate Respectfully</a:t>
                      </a:r>
                      <a:endParaRPr sz="1700">
                        <a:latin typeface="Montserrat"/>
                        <a:ea typeface="Montserrat"/>
                        <a:cs typeface="Montserrat"/>
                        <a:sym typeface="Montserrat"/>
                      </a:endParaRPr>
                    </a:p>
                  </a:txBody>
                  <a:tcPr marL="190500" marR="190500" marT="190500" marB="190500">
                    <a:lnL w="19050" cap="flat" cmpd="sng">
                      <a:solidFill>
                        <a:srgbClr val="85C4BD"/>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85C4BD"/>
                      </a:solidFill>
                      <a:prstDash val="solid"/>
                      <a:round/>
                      <a:headEnd type="none" w="sm" len="sm"/>
                      <a:tailEnd type="none" w="sm" len="sm"/>
                    </a:lnB>
                  </a:tcPr>
                </a:tc>
                <a:tc>
                  <a:txBody>
                    <a:bodyPr/>
                    <a:lstStyle/>
                    <a:p>
                      <a:pPr marL="345439" marR="0" lvl="1" indent="-179133" algn="l" rtl="0">
                        <a:lnSpc>
                          <a:spcPct val="115000"/>
                        </a:lnSpc>
                        <a:spcBef>
                          <a:spcPts val="0"/>
                        </a:spcBef>
                        <a:spcAft>
                          <a:spcPts val="0"/>
                        </a:spcAft>
                        <a:buClr>
                          <a:srgbClr val="000000"/>
                        </a:buClr>
                        <a:buSzPts val="1700"/>
                        <a:buFont typeface="Montserrat"/>
                        <a:buChar char="•"/>
                      </a:pPr>
                      <a:r>
                        <a:rPr lang="en-US" sz="1700" u="none" strike="noStrike" cap="none">
                          <a:solidFill>
                            <a:srgbClr val="000000"/>
                          </a:solidFill>
                          <a:latin typeface="Montserrat"/>
                          <a:ea typeface="Montserrat"/>
                          <a:cs typeface="Montserrat"/>
                          <a:sym typeface="Montserrat"/>
                        </a:rPr>
                        <a:t>Challenge Non-Inclusive Behaviour</a:t>
                      </a:r>
                      <a:endParaRPr sz="1700" u="none" strike="noStrike" cap="none">
                        <a:latin typeface="Montserrat"/>
                        <a:ea typeface="Montserrat"/>
                        <a:cs typeface="Montserrat"/>
                        <a:sym typeface="Montserrat"/>
                      </a:endParaRPr>
                    </a:p>
                    <a:p>
                      <a:pPr marL="345439" marR="0" lvl="1" indent="-179133" algn="l" rtl="0">
                        <a:lnSpc>
                          <a:spcPct val="115000"/>
                        </a:lnSpc>
                        <a:spcBef>
                          <a:spcPts val="0"/>
                        </a:spcBef>
                        <a:spcAft>
                          <a:spcPts val="0"/>
                        </a:spcAft>
                        <a:buClr>
                          <a:srgbClr val="000000"/>
                        </a:buClr>
                        <a:buSzPts val="1700"/>
                        <a:buFont typeface="Montserrat"/>
                        <a:buChar char="•"/>
                      </a:pPr>
                      <a:r>
                        <a:rPr lang="en-US" sz="1700" u="none" strike="noStrike" cap="none">
                          <a:solidFill>
                            <a:srgbClr val="000000"/>
                          </a:solidFill>
                          <a:latin typeface="Montserrat"/>
                          <a:ea typeface="Montserrat"/>
                          <a:cs typeface="Montserrat"/>
                          <a:sym typeface="Montserrat"/>
                        </a:rPr>
                        <a:t>Be Flexible and Adaptable</a:t>
                      </a:r>
                      <a:endParaRPr sz="1700">
                        <a:latin typeface="Montserrat"/>
                        <a:ea typeface="Montserrat"/>
                        <a:cs typeface="Montserrat"/>
                        <a:sym typeface="Montserrat"/>
                      </a:endParaRPr>
                    </a:p>
                  </a:txBody>
                  <a:tcPr marL="190500" marR="190500" marT="190500" marB="190500">
                    <a:lnL w="19050" cap="flat" cmpd="sng">
                      <a:solidFill>
                        <a:srgbClr val="FFFFFF"/>
                      </a:solidFill>
                      <a:prstDash val="solid"/>
                      <a:round/>
                      <a:headEnd type="none" w="sm" len="sm"/>
                      <a:tailEnd type="none" w="sm" len="sm"/>
                    </a:lnL>
                    <a:lnR w="19050" cap="flat" cmpd="sng">
                      <a:solidFill>
                        <a:srgbClr val="85C4BD"/>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85C4BD"/>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481" name="Google Shape;481;p23"/>
          <p:cNvGraphicFramePr/>
          <p:nvPr/>
        </p:nvGraphicFramePr>
        <p:xfrm>
          <a:off x="1109256" y="6736436"/>
          <a:ext cx="7781050" cy="2569315"/>
        </p:xfrm>
        <a:graphic>
          <a:graphicData uri="http://schemas.openxmlformats.org/drawingml/2006/table">
            <a:tbl>
              <a:tblPr>
                <a:noFill/>
                <a:tableStyleId>{6B1996F6-8A02-48DE-99AC-F76DF3DC7D4F}</a:tableStyleId>
              </a:tblPr>
              <a:tblGrid>
                <a:gridCol w="3890525">
                  <a:extLst>
                    <a:ext uri="{9D8B030D-6E8A-4147-A177-3AD203B41FA5}">
                      <a16:colId xmlns:a16="http://schemas.microsoft.com/office/drawing/2014/main" val="20000"/>
                    </a:ext>
                  </a:extLst>
                </a:gridCol>
                <a:gridCol w="3890525">
                  <a:extLst>
                    <a:ext uri="{9D8B030D-6E8A-4147-A177-3AD203B41FA5}">
                      <a16:colId xmlns:a16="http://schemas.microsoft.com/office/drawing/2014/main" val="20001"/>
                    </a:ext>
                  </a:extLst>
                </a:gridCol>
              </a:tblGrid>
              <a:tr h="719750">
                <a:tc gridSpan="2">
                  <a:txBody>
                    <a:bodyPr/>
                    <a:lstStyle/>
                    <a:p>
                      <a:pPr marL="0" marR="0" lvl="0" indent="0" algn="ctr" rtl="0">
                        <a:lnSpc>
                          <a:spcPct val="115000"/>
                        </a:lnSpc>
                        <a:spcBef>
                          <a:spcPts val="0"/>
                        </a:spcBef>
                        <a:spcAft>
                          <a:spcPts val="0"/>
                        </a:spcAft>
                        <a:buNone/>
                      </a:pPr>
                      <a:r>
                        <a:rPr lang="en-US" sz="1700" b="1">
                          <a:solidFill>
                            <a:schemeClr val="lt1"/>
                          </a:solidFill>
                          <a:latin typeface="Montserrat"/>
                          <a:ea typeface="Montserrat"/>
                          <a:cs typeface="Montserrat"/>
                          <a:sym typeface="Montserrat"/>
                        </a:rPr>
                        <a:t>Manager</a:t>
                      </a:r>
                      <a:endParaRPr sz="1700" b="1" u="none" strike="noStrike" cap="none">
                        <a:solidFill>
                          <a:schemeClr val="lt1"/>
                        </a:solidFill>
                        <a:latin typeface="Montserrat"/>
                        <a:ea typeface="Montserrat"/>
                        <a:cs typeface="Montserrat"/>
                        <a:sym typeface="Montserrat"/>
                      </a:endParaRPr>
                    </a:p>
                  </a:txBody>
                  <a:tcPr marL="190500" marR="190500" marT="190500" marB="190500">
                    <a:lnL w="19050" cap="flat" cmpd="sng">
                      <a:solidFill>
                        <a:srgbClr val="E7C242"/>
                      </a:solidFill>
                      <a:prstDash val="solid"/>
                      <a:round/>
                      <a:headEnd type="none" w="sm" len="sm"/>
                      <a:tailEnd type="none" w="sm" len="sm"/>
                    </a:lnL>
                    <a:lnR w="19050" cap="flat" cmpd="sng">
                      <a:solidFill>
                        <a:srgbClr val="E7C242"/>
                      </a:solidFill>
                      <a:prstDash val="solid"/>
                      <a:round/>
                      <a:headEnd type="none" w="sm" len="sm"/>
                      <a:tailEnd type="none" w="sm" len="sm"/>
                    </a:lnR>
                    <a:lnT w="19050" cap="flat" cmpd="sng">
                      <a:solidFill>
                        <a:srgbClr val="E7C242"/>
                      </a:solidFill>
                      <a:prstDash val="solid"/>
                      <a:round/>
                      <a:headEnd type="none" w="sm" len="sm"/>
                      <a:tailEnd type="none" w="sm" len="sm"/>
                    </a:lnT>
                    <a:lnB w="19050" cap="flat" cmpd="sng">
                      <a:solidFill>
                        <a:srgbClr val="FFFFFF"/>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1832950">
                <a:tc>
                  <a:txBody>
                    <a:bodyPr/>
                    <a:lstStyle/>
                    <a:p>
                      <a:pPr marL="345439" marR="0" lvl="1" indent="-179133" algn="l" rtl="0">
                        <a:lnSpc>
                          <a:spcPct val="115000"/>
                        </a:lnSpc>
                        <a:spcBef>
                          <a:spcPts val="0"/>
                        </a:spcBef>
                        <a:spcAft>
                          <a:spcPts val="0"/>
                        </a:spcAft>
                        <a:buClr>
                          <a:srgbClr val="000000"/>
                        </a:buClr>
                        <a:buSzPts val="1700"/>
                        <a:buFont typeface="Montserrat"/>
                        <a:buChar char="•"/>
                      </a:pPr>
                      <a:r>
                        <a:rPr lang="en-US" sz="1700" u="none" strike="noStrike" cap="none">
                          <a:solidFill>
                            <a:srgbClr val="000000"/>
                          </a:solidFill>
                          <a:latin typeface="Montserrat"/>
                          <a:ea typeface="Montserrat"/>
                          <a:cs typeface="Montserrat"/>
                          <a:sym typeface="Montserrat"/>
                        </a:rPr>
                        <a:t>Diverse Recruitment</a:t>
                      </a:r>
                      <a:endParaRPr sz="1700" u="none" strike="noStrike" cap="none">
                        <a:latin typeface="Montserrat"/>
                        <a:ea typeface="Montserrat"/>
                        <a:cs typeface="Montserrat"/>
                        <a:sym typeface="Montserrat"/>
                      </a:endParaRPr>
                    </a:p>
                    <a:p>
                      <a:pPr marL="345439" marR="0" lvl="1" indent="-179133" algn="l" rtl="0">
                        <a:lnSpc>
                          <a:spcPct val="115000"/>
                        </a:lnSpc>
                        <a:spcBef>
                          <a:spcPts val="0"/>
                        </a:spcBef>
                        <a:spcAft>
                          <a:spcPts val="0"/>
                        </a:spcAft>
                        <a:buClr>
                          <a:srgbClr val="000000"/>
                        </a:buClr>
                        <a:buSzPts val="1700"/>
                        <a:buFont typeface="Montserrat"/>
                        <a:buChar char="•"/>
                      </a:pPr>
                      <a:r>
                        <a:rPr lang="en-US" sz="1700" u="none" strike="noStrike" cap="none">
                          <a:solidFill>
                            <a:srgbClr val="000000"/>
                          </a:solidFill>
                          <a:latin typeface="Montserrat"/>
                          <a:ea typeface="Montserrat"/>
                          <a:cs typeface="Montserrat"/>
                          <a:sym typeface="Montserrat"/>
                        </a:rPr>
                        <a:t>Bias-Free Selection</a:t>
                      </a:r>
                      <a:endParaRPr sz="1700">
                        <a:latin typeface="Montserrat"/>
                        <a:ea typeface="Montserrat"/>
                        <a:cs typeface="Montserrat"/>
                        <a:sym typeface="Montserrat"/>
                      </a:endParaRPr>
                    </a:p>
                    <a:p>
                      <a:pPr marL="345439" marR="0" lvl="1" indent="-179133" algn="l" rtl="0">
                        <a:lnSpc>
                          <a:spcPct val="115000"/>
                        </a:lnSpc>
                        <a:spcBef>
                          <a:spcPts val="0"/>
                        </a:spcBef>
                        <a:spcAft>
                          <a:spcPts val="0"/>
                        </a:spcAft>
                        <a:buClr>
                          <a:srgbClr val="000000"/>
                        </a:buClr>
                        <a:buSzPts val="1700"/>
                        <a:buFont typeface="Montserrat"/>
                        <a:buChar char="•"/>
                      </a:pPr>
                      <a:r>
                        <a:rPr lang="en-US" sz="1700" u="none" strike="noStrike" cap="none">
                          <a:solidFill>
                            <a:srgbClr val="000000"/>
                          </a:solidFill>
                          <a:latin typeface="Montserrat"/>
                          <a:ea typeface="Montserrat"/>
                          <a:cs typeface="Montserrat"/>
                          <a:sym typeface="Montserrat"/>
                        </a:rPr>
                        <a:t>Foster an Inclusive Culture</a:t>
                      </a:r>
                      <a:endParaRPr sz="1700">
                        <a:latin typeface="Montserrat"/>
                        <a:ea typeface="Montserrat"/>
                        <a:cs typeface="Montserrat"/>
                        <a:sym typeface="Montserrat"/>
                      </a:endParaRPr>
                    </a:p>
                    <a:p>
                      <a:pPr marL="345439" marR="0" lvl="1" indent="-179133" algn="l" rtl="0">
                        <a:lnSpc>
                          <a:spcPct val="115000"/>
                        </a:lnSpc>
                        <a:spcBef>
                          <a:spcPts val="0"/>
                        </a:spcBef>
                        <a:spcAft>
                          <a:spcPts val="0"/>
                        </a:spcAft>
                        <a:buClr>
                          <a:srgbClr val="000000"/>
                        </a:buClr>
                        <a:buSzPts val="1700"/>
                        <a:buFont typeface="Montserrat"/>
                        <a:buChar char="•"/>
                      </a:pPr>
                      <a:r>
                        <a:rPr lang="en-US" sz="1700" u="none" strike="noStrike" cap="none">
                          <a:solidFill>
                            <a:srgbClr val="000000"/>
                          </a:solidFill>
                          <a:latin typeface="Montserrat"/>
                          <a:ea typeface="Montserrat"/>
                          <a:cs typeface="Montserrat"/>
                          <a:sym typeface="Montserrat"/>
                        </a:rPr>
                        <a:t>Provide Inclusive Feedback</a:t>
                      </a:r>
                      <a:endParaRPr sz="1700">
                        <a:latin typeface="Montserrat"/>
                        <a:ea typeface="Montserrat"/>
                        <a:cs typeface="Montserrat"/>
                        <a:sym typeface="Montserrat"/>
                      </a:endParaRPr>
                    </a:p>
                    <a:p>
                      <a:pPr marL="345439" marR="0" lvl="1" indent="-179133" algn="l" rtl="0">
                        <a:lnSpc>
                          <a:spcPct val="115000"/>
                        </a:lnSpc>
                        <a:spcBef>
                          <a:spcPts val="0"/>
                        </a:spcBef>
                        <a:spcAft>
                          <a:spcPts val="0"/>
                        </a:spcAft>
                        <a:buClr>
                          <a:srgbClr val="000000"/>
                        </a:buClr>
                        <a:buSzPts val="1700"/>
                        <a:buFont typeface="Montserrat"/>
                        <a:buChar char="•"/>
                      </a:pPr>
                      <a:r>
                        <a:rPr lang="en-US" sz="1700" u="none" strike="noStrike" cap="none">
                          <a:solidFill>
                            <a:srgbClr val="000000"/>
                          </a:solidFill>
                          <a:latin typeface="Montserrat"/>
                          <a:ea typeface="Montserrat"/>
                          <a:cs typeface="Montserrat"/>
                          <a:sym typeface="Montserrat"/>
                        </a:rPr>
                        <a:t>Create Safe Spaces</a:t>
                      </a:r>
                      <a:endParaRPr sz="1700">
                        <a:latin typeface="Montserrat"/>
                        <a:ea typeface="Montserrat"/>
                        <a:cs typeface="Montserrat"/>
                        <a:sym typeface="Montserrat"/>
                      </a:endParaRPr>
                    </a:p>
                  </a:txBody>
                  <a:tcPr marL="190500" marR="190500" marT="190500" marB="190500">
                    <a:lnL w="19050" cap="flat" cmpd="sng">
                      <a:solidFill>
                        <a:srgbClr val="E7C242"/>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E7C242"/>
                      </a:solidFill>
                      <a:prstDash val="solid"/>
                      <a:round/>
                      <a:headEnd type="none" w="sm" len="sm"/>
                      <a:tailEnd type="none" w="sm" len="sm"/>
                    </a:lnB>
                  </a:tcPr>
                </a:tc>
                <a:tc>
                  <a:txBody>
                    <a:bodyPr/>
                    <a:lstStyle/>
                    <a:p>
                      <a:pPr marL="345439" marR="0" lvl="1" indent="-179133" algn="l" rtl="0">
                        <a:lnSpc>
                          <a:spcPct val="115000"/>
                        </a:lnSpc>
                        <a:spcBef>
                          <a:spcPts val="0"/>
                        </a:spcBef>
                        <a:spcAft>
                          <a:spcPts val="0"/>
                        </a:spcAft>
                        <a:buClr>
                          <a:srgbClr val="000000"/>
                        </a:buClr>
                        <a:buSzPts val="1700"/>
                        <a:buFont typeface="Montserrat"/>
                        <a:buChar char="•"/>
                      </a:pPr>
                      <a:r>
                        <a:rPr lang="en-US" sz="1700" u="none" strike="noStrike" cap="none">
                          <a:solidFill>
                            <a:srgbClr val="000000"/>
                          </a:solidFill>
                          <a:latin typeface="Montserrat"/>
                          <a:ea typeface="Montserrat"/>
                          <a:cs typeface="Montserrat"/>
                          <a:sym typeface="Montserrat"/>
                        </a:rPr>
                        <a:t>Seek Diverse Perspectives</a:t>
                      </a:r>
                      <a:endParaRPr sz="1700" u="none" strike="noStrike" cap="none">
                        <a:latin typeface="Montserrat"/>
                        <a:ea typeface="Montserrat"/>
                        <a:cs typeface="Montserrat"/>
                        <a:sym typeface="Montserrat"/>
                      </a:endParaRPr>
                    </a:p>
                    <a:p>
                      <a:pPr marL="345439" marR="0" lvl="1" indent="-179133" algn="l" rtl="0">
                        <a:lnSpc>
                          <a:spcPct val="115000"/>
                        </a:lnSpc>
                        <a:spcBef>
                          <a:spcPts val="0"/>
                        </a:spcBef>
                        <a:spcAft>
                          <a:spcPts val="0"/>
                        </a:spcAft>
                        <a:buClr>
                          <a:srgbClr val="000000"/>
                        </a:buClr>
                        <a:buSzPts val="1700"/>
                        <a:buFont typeface="Montserrat"/>
                        <a:buChar char="•"/>
                      </a:pPr>
                      <a:r>
                        <a:rPr lang="en-US" sz="1700" u="none" strike="noStrike" cap="none">
                          <a:solidFill>
                            <a:srgbClr val="000000"/>
                          </a:solidFill>
                          <a:latin typeface="Montserrat"/>
                          <a:ea typeface="Montserrat"/>
                          <a:cs typeface="Montserrat"/>
                          <a:sym typeface="Montserrat"/>
                        </a:rPr>
                        <a:t>Empower Others</a:t>
                      </a:r>
                      <a:endParaRPr sz="1700">
                        <a:latin typeface="Montserrat"/>
                        <a:ea typeface="Montserrat"/>
                        <a:cs typeface="Montserrat"/>
                        <a:sym typeface="Montserrat"/>
                      </a:endParaRPr>
                    </a:p>
                    <a:p>
                      <a:pPr marL="345439" marR="0" lvl="1" indent="-179133" algn="l" rtl="0">
                        <a:lnSpc>
                          <a:spcPct val="115000"/>
                        </a:lnSpc>
                        <a:spcBef>
                          <a:spcPts val="0"/>
                        </a:spcBef>
                        <a:spcAft>
                          <a:spcPts val="0"/>
                        </a:spcAft>
                        <a:buClr>
                          <a:srgbClr val="000000"/>
                        </a:buClr>
                        <a:buSzPts val="1700"/>
                        <a:buFont typeface="Montserrat"/>
                        <a:buChar char="•"/>
                      </a:pPr>
                      <a:r>
                        <a:rPr lang="en-US" sz="1700" u="none" strike="noStrike" cap="none">
                          <a:solidFill>
                            <a:srgbClr val="000000"/>
                          </a:solidFill>
                          <a:latin typeface="Montserrat"/>
                          <a:ea typeface="Montserrat"/>
                          <a:cs typeface="Montserrat"/>
                          <a:sym typeface="Montserrat"/>
                        </a:rPr>
                        <a:t>Provide Mentorship and Sponsorship</a:t>
                      </a:r>
                      <a:endParaRPr sz="1700">
                        <a:latin typeface="Montserrat"/>
                        <a:ea typeface="Montserrat"/>
                        <a:cs typeface="Montserrat"/>
                        <a:sym typeface="Montserrat"/>
                      </a:endParaRPr>
                    </a:p>
                  </a:txBody>
                  <a:tcPr marL="190500" marR="190500" marT="190500" marB="190500">
                    <a:lnL w="19050" cap="flat" cmpd="sng">
                      <a:solidFill>
                        <a:srgbClr val="FFFFFF"/>
                      </a:solidFill>
                      <a:prstDash val="solid"/>
                      <a:round/>
                      <a:headEnd type="none" w="sm" len="sm"/>
                      <a:tailEnd type="none" w="sm" len="sm"/>
                    </a:lnL>
                    <a:lnR w="19050" cap="flat" cmpd="sng">
                      <a:solidFill>
                        <a:srgbClr val="E7C242"/>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E7C24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482" name="Google Shape;482;p23"/>
          <p:cNvGraphicFramePr/>
          <p:nvPr/>
        </p:nvGraphicFramePr>
        <p:xfrm>
          <a:off x="9397675" y="6736436"/>
          <a:ext cx="7781050" cy="2552700"/>
        </p:xfrm>
        <a:graphic>
          <a:graphicData uri="http://schemas.openxmlformats.org/drawingml/2006/table">
            <a:tbl>
              <a:tblPr>
                <a:noFill/>
                <a:tableStyleId>{6B1996F6-8A02-48DE-99AC-F76DF3DC7D4F}</a:tableStyleId>
              </a:tblPr>
              <a:tblGrid>
                <a:gridCol w="3890525">
                  <a:extLst>
                    <a:ext uri="{9D8B030D-6E8A-4147-A177-3AD203B41FA5}">
                      <a16:colId xmlns:a16="http://schemas.microsoft.com/office/drawing/2014/main" val="20000"/>
                    </a:ext>
                  </a:extLst>
                </a:gridCol>
                <a:gridCol w="3890525">
                  <a:extLst>
                    <a:ext uri="{9D8B030D-6E8A-4147-A177-3AD203B41FA5}">
                      <a16:colId xmlns:a16="http://schemas.microsoft.com/office/drawing/2014/main" val="20001"/>
                    </a:ext>
                  </a:extLst>
                </a:gridCol>
              </a:tblGrid>
              <a:tr h="719750">
                <a:tc gridSpan="2">
                  <a:txBody>
                    <a:bodyPr/>
                    <a:lstStyle/>
                    <a:p>
                      <a:pPr marL="0" marR="0" lvl="0" indent="0" algn="ctr" rtl="0">
                        <a:lnSpc>
                          <a:spcPct val="115000"/>
                        </a:lnSpc>
                        <a:spcBef>
                          <a:spcPts val="0"/>
                        </a:spcBef>
                        <a:spcAft>
                          <a:spcPts val="0"/>
                        </a:spcAft>
                        <a:buNone/>
                      </a:pPr>
                      <a:r>
                        <a:rPr lang="en-US" sz="1700" b="1">
                          <a:solidFill>
                            <a:schemeClr val="lt1"/>
                          </a:solidFill>
                          <a:latin typeface="Montserrat"/>
                          <a:ea typeface="Montserrat"/>
                          <a:cs typeface="Montserrat"/>
                          <a:sym typeface="Montserrat"/>
                        </a:rPr>
                        <a:t>Organization</a:t>
                      </a:r>
                      <a:endParaRPr sz="1700" b="1" u="none" strike="noStrike" cap="none">
                        <a:solidFill>
                          <a:schemeClr val="lt1"/>
                        </a:solidFill>
                        <a:latin typeface="Montserrat"/>
                        <a:ea typeface="Montserrat"/>
                        <a:cs typeface="Montserrat"/>
                        <a:sym typeface="Montserrat"/>
                      </a:endParaRPr>
                    </a:p>
                  </a:txBody>
                  <a:tcPr marL="190500" marR="190500" marT="190500" marB="190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FFFFFF"/>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1832950">
                <a:tc>
                  <a:txBody>
                    <a:bodyPr/>
                    <a:lstStyle/>
                    <a:p>
                      <a:pPr marL="345439" marR="0" lvl="1" indent="-179133" algn="l" rtl="0">
                        <a:lnSpc>
                          <a:spcPct val="115000"/>
                        </a:lnSpc>
                        <a:spcBef>
                          <a:spcPts val="0"/>
                        </a:spcBef>
                        <a:spcAft>
                          <a:spcPts val="0"/>
                        </a:spcAft>
                        <a:buClr>
                          <a:srgbClr val="000000"/>
                        </a:buClr>
                        <a:buSzPts val="1700"/>
                        <a:buFont typeface="Montserrat"/>
                        <a:buChar char="•"/>
                      </a:pPr>
                      <a:r>
                        <a:rPr lang="en-US" sz="1700" u="none" strike="noStrike" cap="none">
                          <a:solidFill>
                            <a:srgbClr val="000000"/>
                          </a:solidFill>
                          <a:latin typeface="Montserrat"/>
                          <a:ea typeface="Montserrat"/>
                          <a:cs typeface="Montserrat"/>
                          <a:sym typeface="Montserrat"/>
                        </a:rPr>
                        <a:t>Define Inclusive Leadership</a:t>
                      </a:r>
                      <a:endParaRPr sz="1700" u="none" strike="noStrike" cap="none">
                        <a:latin typeface="Montserrat"/>
                        <a:ea typeface="Montserrat"/>
                        <a:cs typeface="Montserrat"/>
                        <a:sym typeface="Montserrat"/>
                      </a:endParaRPr>
                    </a:p>
                    <a:p>
                      <a:pPr marL="345439" marR="0" lvl="1" indent="-179133" algn="l" rtl="0">
                        <a:lnSpc>
                          <a:spcPct val="115000"/>
                        </a:lnSpc>
                        <a:spcBef>
                          <a:spcPts val="0"/>
                        </a:spcBef>
                        <a:spcAft>
                          <a:spcPts val="0"/>
                        </a:spcAft>
                        <a:buClr>
                          <a:srgbClr val="000000"/>
                        </a:buClr>
                        <a:buSzPts val="1700"/>
                        <a:buFont typeface="Montserrat"/>
                        <a:buChar char="•"/>
                      </a:pPr>
                      <a:r>
                        <a:rPr lang="en-US" sz="1700" u="none" strike="noStrike" cap="none">
                          <a:solidFill>
                            <a:srgbClr val="000000"/>
                          </a:solidFill>
                          <a:latin typeface="Montserrat"/>
                          <a:ea typeface="Montserrat"/>
                          <a:cs typeface="Montserrat"/>
                          <a:sym typeface="Montserrat"/>
                        </a:rPr>
                        <a:t>Set Clear Goals and Metrics</a:t>
                      </a:r>
                      <a:endParaRPr sz="1700">
                        <a:latin typeface="Montserrat"/>
                        <a:ea typeface="Montserrat"/>
                        <a:cs typeface="Montserrat"/>
                        <a:sym typeface="Montserrat"/>
                      </a:endParaRPr>
                    </a:p>
                    <a:p>
                      <a:pPr marL="345439" marR="0" lvl="1" indent="-179133" algn="l" rtl="0">
                        <a:lnSpc>
                          <a:spcPct val="115000"/>
                        </a:lnSpc>
                        <a:spcBef>
                          <a:spcPts val="0"/>
                        </a:spcBef>
                        <a:spcAft>
                          <a:spcPts val="0"/>
                        </a:spcAft>
                        <a:buClr>
                          <a:srgbClr val="000000"/>
                        </a:buClr>
                        <a:buSzPts val="1700"/>
                        <a:buFont typeface="Montserrat"/>
                        <a:buChar char="•"/>
                      </a:pPr>
                      <a:r>
                        <a:rPr lang="en-US" sz="1700" u="none" strike="noStrike" cap="none">
                          <a:solidFill>
                            <a:srgbClr val="000000"/>
                          </a:solidFill>
                          <a:latin typeface="Montserrat"/>
                          <a:ea typeface="Montserrat"/>
                          <a:cs typeface="Montserrat"/>
                          <a:sym typeface="Montserrat"/>
                        </a:rPr>
                        <a:t>Leadership Development Programs</a:t>
                      </a:r>
                      <a:endParaRPr sz="1700">
                        <a:latin typeface="Montserrat"/>
                        <a:ea typeface="Montserrat"/>
                        <a:cs typeface="Montserrat"/>
                        <a:sym typeface="Montserrat"/>
                      </a:endParaRPr>
                    </a:p>
                  </a:txBody>
                  <a:tcPr marL="190500" marR="190500" marT="190500" marB="190500">
                    <a:lnL w="19050" cap="flat" cmpd="sng">
                      <a:solidFill>
                        <a:srgbClr val="000000"/>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345439" marR="0" lvl="1" indent="-179133" algn="l" rtl="0">
                        <a:lnSpc>
                          <a:spcPct val="115000"/>
                        </a:lnSpc>
                        <a:spcBef>
                          <a:spcPts val="0"/>
                        </a:spcBef>
                        <a:spcAft>
                          <a:spcPts val="0"/>
                        </a:spcAft>
                        <a:buClr>
                          <a:srgbClr val="000000"/>
                        </a:buClr>
                        <a:buSzPts val="1700"/>
                        <a:buFont typeface="Montserrat"/>
                        <a:buChar char="•"/>
                      </a:pPr>
                      <a:r>
                        <a:rPr lang="en-US" sz="1700" u="none" strike="noStrike" cap="none">
                          <a:solidFill>
                            <a:srgbClr val="000000"/>
                          </a:solidFill>
                          <a:latin typeface="Montserrat"/>
                          <a:ea typeface="Montserrat"/>
                          <a:cs typeface="Montserrat"/>
                          <a:sym typeface="Montserrat"/>
                        </a:rPr>
                        <a:t>Inclusive Policies and Practices</a:t>
                      </a:r>
                      <a:endParaRPr sz="1700" u="none" strike="noStrike" cap="none">
                        <a:latin typeface="Montserrat"/>
                        <a:ea typeface="Montserrat"/>
                        <a:cs typeface="Montserrat"/>
                        <a:sym typeface="Montserrat"/>
                      </a:endParaRPr>
                    </a:p>
                    <a:p>
                      <a:pPr marL="345439" marR="0" lvl="1" indent="-179133" algn="l" rtl="0">
                        <a:lnSpc>
                          <a:spcPct val="115000"/>
                        </a:lnSpc>
                        <a:spcBef>
                          <a:spcPts val="0"/>
                        </a:spcBef>
                        <a:spcAft>
                          <a:spcPts val="0"/>
                        </a:spcAft>
                        <a:buClr>
                          <a:srgbClr val="000000"/>
                        </a:buClr>
                        <a:buSzPts val="1700"/>
                        <a:buFont typeface="Montserrat"/>
                        <a:buChar char="•"/>
                      </a:pPr>
                      <a:r>
                        <a:rPr lang="en-US" sz="1700" u="none" strike="noStrike" cap="none">
                          <a:solidFill>
                            <a:srgbClr val="000000"/>
                          </a:solidFill>
                          <a:latin typeface="Montserrat"/>
                          <a:ea typeface="Montserrat"/>
                          <a:cs typeface="Montserrat"/>
                          <a:sym typeface="Montserrat"/>
                        </a:rPr>
                        <a:t>Feedback Mechanisms</a:t>
                      </a:r>
                      <a:endParaRPr sz="1700">
                        <a:latin typeface="Montserrat"/>
                        <a:ea typeface="Montserrat"/>
                        <a:cs typeface="Montserrat"/>
                        <a:sym typeface="Montserrat"/>
                      </a:endParaRPr>
                    </a:p>
                    <a:p>
                      <a:pPr marL="345439" marR="0" lvl="1" indent="-179133" algn="l" rtl="0">
                        <a:lnSpc>
                          <a:spcPct val="115000"/>
                        </a:lnSpc>
                        <a:spcBef>
                          <a:spcPts val="0"/>
                        </a:spcBef>
                        <a:spcAft>
                          <a:spcPts val="0"/>
                        </a:spcAft>
                        <a:buClr>
                          <a:srgbClr val="000000"/>
                        </a:buClr>
                        <a:buSzPts val="1700"/>
                        <a:buFont typeface="Montserrat"/>
                        <a:buChar char="•"/>
                      </a:pPr>
                      <a:r>
                        <a:rPr lang="en-US" sz="1700" u="none" strike="noStrike" cap="none">
                          <a:solidFill>
                            <a:srgbClr val="000000"/>
                          </a:solidFill>
                          <a:latin typeface="Montserrat"/>
                          <a:ea typeface="Montserrat"/>
                          <a:cs typeface="Montserrat"/>
                          <a:sym typeface="Montserrat"/>
                        </a:rPr>
                        <a:t>Role Modelling</a:t>
                      </a:r>
                      <a:endParaRPr sz="1700">
                        <a:latin typeface="Montserrat"/>
                        <a:ea typeface="Montserrat"/>
                        <a:cs typeface="Montserrat"/>
                        <a:sym typeface="Montserrat"/>
                      </a:endParaRPr>
                    </a:p>
                  </a:txBody>
                  <a:tcPr marL="190500" marR="190500" marT="190500" marB="190500">
                    <a:lnL w="19050" cap="flat" cmpd="sng">
                      <a:solidFill>
                        <a:srgbClr val="FFFFFF"/>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483" name="Google Shape;483;p23"/>
          <p:cNvSpPr txBox="1"/>
          <p:nvPr/>
        </p:nvSpPr>
        <p:spPr>
          <a:xfrm>
            <a:off x="877316" y="1520034"/>
            <a:ext cx="9706800" cy="882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156" b="1">
                <a:solidFill>
                  <a:srgbClr val="000000"/>
                </a:solidFill>
                <a:latin typeface="Montserrat"/>
                <a:ea typeface="Montserrat"/>
                <a:cs typeface="Montserrat"/>
                <a:sym typeface="Montserrat"/>
              </a:rPr>
              <a:t>4.1 Group Discussion #2: Sharing Your Insights</a:t>
            </a:r>
            <a:endParaRPr/>
          </a:p>
          <a:p>
            <a:pPr marL="0" marR="0" lvl="0" indent="0" algn="l" rtl="0">
              <a:lnSpc>
                <a:spcPct val="115000"/>
              </a:lnSpc>
              <a:spcBef>
                <a:spcPts val="0"/>
              </a:spcBef>
              <a:spcAft>
                <a:spcPts val="0"/>
              </a:spcAft>
              <a:buNone/>
            </a:pPr>
            <a:r>
              <a:rPr lang="en-US" sz="2100" b="1">
                <a:solidFill>
                  <a:srgbClr val="000000"/>
                </a:solidFill>
                <a:latin typeface="Montserrat"/>
                <a:ea typeface="Montserrat"/>
                <a:cs typeface="Montserrat"/>
                <a:sym typeface="Montserrat"/>
              </a:rPr>
              <a:t>(1 minute per member)</a:t>
            </a:r>
            <a:endParaRPr/>
          </a:p>
        </p:txBody>
      </p:sp>
      <p:sp>
        <p:nvSpPr>
          <p:cNvPr id="484" name="Google Shape;484;p23"/>
          <p:cNvSpPr txBox="1"/>
          <p:nvPr/>
        </p:nvSpPr>
        <p:spPr>
          <a:xfrm>
            <a:off x="877316" y="2718062"/>
            <a:ext cx="17169900" cy="1015800"/>
          </a:xfrm>
          <a:prstGeom prst="rect">
            <a:avLst/>
          </a:prstGeom>
          <a:noFill/>
          <a:ln>
            <a:noFill/>
          </a:ln>
        </p:spPr>
        <p:txBody>
          <a:bodyPr spcFirstLastPara="1" wrap="square" lIns="0" tIns="0" rIns="0" bIns="0" anchor="t" anchorCtr="0">
            <a:spAutoFit/>
          </a:bodyPr>
          <a:lstStyle/>
          <a:p>
            <a:pPr marL="457200" marR="0" lvl="0" indent="-355600" algn="l" rtl="0">
              <a:lnSpc>
                <a:spcPct val="115000"/>
              </a:lnSpc>
              <a:spcBef>
                <a:spcPts val="0"/>
              </a:spcBef>
              <a:spcAft>
                <a:spcPts val="0"/>
              </a:spcAft>
              <a:buClr>
                <a:srgbClr val="000000"/>
              </a:buClr>
              <a:buSzPts val="2000"/>
              <a:buFont typeface="Montserrat"/>
              <a:buChar char="●"/>
            </a:pPr>
            <a:r>
              <a:rPr lang="en-US" sz="2000" b="0" i="0" u="none" strike="noStrike" cap="none">
                <a:solidFill>
                  <a:srgbClr val="000000"/>
                </a:solidFill>
                <a:latin typeface="Montserrat"/>
                <a:ea typeface="Montserrat"/>
                <a:cs typeface="Montserrat"/>
                <a:sym typeface="Montserrat"/>
              </a:rPr>
              <a:t>What areas do you see that are going well in your workplace?</a:t>
            </a:r>
            <a:endParaRPr sz="2000">
              <a:solidFill>
                <a:srgbClr val="000000"/>
              </a:solidFill>
              <a:latin typeface="Montserrat"/>
              <a:ea typeface="Montserrat"/>
              <a:cs typeface="Montserrat"/>
              <a:sym typeface="Montserrat"/>
            </a:endParaRPr>
          </a:p>
          <a:p>
            <a:pPr marL="457200" marR="0" lvl="0" indent="-355600" algn="l" rtl="0">
              <a:lnSpc>
                <a:spcPct val="115000"/>
              </a:lnSpc>
              <a:spcBef>
                <a:spcPts val="0"/>
              </a:spcBef>
              <a:spcAft>
                <a:spcPts val="0"/>
              </a:spcAft>
              <a:buClr>
                <a:srgbClr val="000000"/>
              </a:buClr>
              <a:buSzPts val="2000"/>
              <a:buFont typeface="Montserrat"/>
              <a:buChar char="●"/>
            </a:pPr>
            <a:r>
              <a:rPr lang="en-US" sz="2000" b="0" i="0" u="none" strike="noStrike" cap="none">
                <a:solidFill>
                  <a:srgbClr val="000000"/>
                </a:solidFill>
                <a:latin typeface="Montserrat"/>
                <a:ea typeface="Montserrat"/>
                <a:cs typeface="Montserrat"/>
                <a:sym typeface="Montserrat"/>
              </a:rPr>
              <a:t>What areas do you see as areas of growth in your workplace?</a:t>
            </a:r>
            <a:endParaRPr sz="2000">
              <a:solidFill>
                <a:srgbClr val="000000"/>
              </a:solidFill>
              <a:latin typeface="Montserrat"/>
              <a:ea typeface="Montserrat"/>
              <a:cs typeface="Montserrat"/>
              <a:sym typeface="Montserrat"/>
            </a:endParaRPr>
          </a:p>
          <a:p>
            <a:pPr marL="457200" marR="0" lvl="0" indent="-355600" algn="l" rtl="0">
              <a:lnSpc>
                <a:spcPct val="115000"/>
              </a:lnSpc>
              <a:spcBef>
                <a:spcPts val="0"/>
              </a:spcBef>
              <a:spcAft>
                <a:spcPts val="0"/>
              </a:spcAft>
              <a:buClr>
                <a:srgbClr val="000000"/>
              </a:buClr>
              <a:buSzPts val="2000"/>
              <a:buFont typeface="Montserrat"/>
              <a:buChar char="●"/>
            </a:pPr>
            <a:r>
              <a:rPr lang="en-US" sz="2000" b="0" i="0" u="none" strike="noStrike" cap="none">
                <a:solidFill>
                  <a:srgbClr val="000000"/>
                </a:solidFill>
                <a:latin typeface="Montserrat"/>
                <a:ea typeface="Montserrat"/>
                <a:cs typeface="Montserrat"/>
                <a:sym typeface="Montserrat"/>
              </a:rPr>
              <a:t>What actions would you like to take personally to bring more inclusion by design approaches into your work, team or organization?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pic>
        <p:nvPicPr>
          <p:cNvPr id="493" name="Google Shape;493;p24"/>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494" name="Google Shape;494;p24"/>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4">
              <a:alphaModFix/>
            </a:blip>
            <a:stretch>
              <a:fillRect t="-53592" b="-5359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5" name="Google Shape;495;p24"/>
          <p:cNvSpPr txBox="1"/>
          <p:nvPr/>
        </p:nvSpPr>
        <p:spPr>
          <a:xfrm>
            <a:off x="421587" y="1520034"/>
            <a:ext cx="12176100" cy="16032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156" b="1">
                <a:solidFill>
                  <a:srgbClr val="000000"/>
                </a:solidFill>
                <a:latin typeface="Montserrat"/>
                <a:ea typeface="Montserrat"/>
                <a:cs typeface="Montserrat"/>
                <a:sym typeface="Montserrat"/>
              </a:rPr>
              <a:t>5. One Action: Apply yourself, pledge to grow, and inspire </a:t>
            </a:r>
            <a:endParaRPr/>
          </a:p>
          <a:p>
            <a:pPr marL="0" marR="0" lvl="0" indent="0" algn="l" rtl="0">
              <a:lnSpc>
                <a:spcPct val="115000"/>
              </a:lnSpc>
              <a:spcBef>
                <a:spcPts val="0"/>
              </a:spcBef>
              <a:spcAft>
                <a:spcPts val="0"/>
              </a:spcAft>
              <a:buNone/>
            </a:pPr>
            <a:r>
              <a:rPr lang="en-US" sz="3156" b="1">
                <a:solidFill>
                  <a:srgbClr val="000000"/>
                </a:solidFill>
                <a:latin typeface="Montserrat"/>
                <a:ea typeface="Montserrat"/>
                <a:cs typeface="Montserrat"/>
                <a:sym typeface="Montserrat"/>
              </a:rPr>
              <a:t>others</a:t>
            </a:r>
            <a:endParaRPr/>
          </a:p>
          <a:p>
            <a:pPr marL="0" marR="0" lvl="0" indent="0" algn="l" rtl="0">
              <a:lnSpc>
                <a:spcPct val="115000"/>
              </a:lnSpc>
              <a:spcBef>
                <a:spcPts val="0"/>
              </a:spcBef>
              <a:spcAft>
                <a:spcPts val="0"/>
              </a:spcAft>
              <a:buNone/>
            </a:pPr>
            <a:r>
              <a:rPr lang="en-US" sz="3156" b="1">
                <a:solidFill>
                  <a:srgbClr val="000000"/>
                </a:solidFill>
                <a:latin typeface="Montserrat"/>
                <a:ea typeface="Montserrat"/>
                <a:cs typeface="Montserrat"/>
                <a:sym typeface="Montserrat"/>
              </a:rPr>
              <a:t>(10 minutes)</a:t>
            </a:r>
            <a:endParaRPr/>
          </a:p>
        </p:txBody>
      </p:sp>
      <p:sp>
        <p:nvSpPr>
          <p:cNvPr id="496" name="Google Shape;496;p24"/>
          <p:cNvSpPr/>
          <p:nvPr/>
        </p:nvSpPr>
        <p:spPr>
          <a:xfrm>
            <a:off x="2998492" y="2611009"/>
            <a:ext cx="361446" cy="476673"/>
          </a:xfrm>
          <a:custGeom>
            <a:avLst/>
            <a:gdLst/>
            <a:ahLst/>
            <a:cxnLst/>
            <a:rect l="l" t="t" r="r" b="b"/>
            <a:pathLst>
              <a:path w="361446" h="476673" extrusionOk="0">
                <a:moveTo>
                  <a:pt x="0" y="0"/>
                </a:moveTo>
                <a:lnTo>
                  <a:pt x="361447" y="0"/>
                </a:lnTo>
                <a:lnTo>
                  <a:pt x="361447" y="476673"/>
                </a:lnTo>
                <a:lnTo>
                  <a:pt x="0" y="476673"/>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497" name="Google Shape;497;p24"/>
          <p:cNvGraphicFramePr/>
          <p:nvPr/>
        </p:nvGraphicFramePr>
        <p:xfrm>
          <a:off x="421575" y="3429000"/>
          <a:ext cx="16383000" cy="1071850"/>
        </p:xfrm>
        <a:graphic>
          <a:graphicData uri="http://schemas.openxmlformats.org/drawingml/2006/table">
            <a:tbl>
              <a:tblPr>
                <a:noFill/>
                <a:tableStyleId>{83B17749-E9C9-4677-9C95-F054B3AD737D}</a:tableStyleId>
              </a:tblPr>
              <a:tblGrid>
                <a:gridCol w="16383000">
                  <a:extLst>
                    <a:ext uri="{9D8B030D-6E8A-4147-A177-3AD203B41FA5}">
                      <a16:colId xmlns:a16="http://schemas.microsoft.com/office/drawing/2014/main" val="20000"/>
                    </a:ext>
                  </a:extLst>
                </a:gridCol>
              </a:tblGrid>
              <a:tr h="381000">
                <a:tc>
                  <a:txBody>
                    <a:bodyPr/>
                    <a:lstStyle/>
                    <a:p>
                      <a:pPr marL="0" lvl="0" indent="0" algn="l" rtl="0">
                        <a:lnSpc>
                          <a:spcPct val="140018"/>
                        </a:lnSpc>
                        <a:spcBef>
                          <a:spcPts val="0"/>
                        </a:spcBef>
                        <a:spcAft>
                          <a:spcPts val="0"/>
                        </a:spcAft>
                        <a:buClr>
                          <a:schemeClr val="dk1"/>
                        </a:buClr>
                        <a:buFont typeface="Arial"/>
                        <a:buNone/>
                      </a:pPr>
                      <a:r>
                        <a:rPr lang="en-US" sz="2199" b="1">
                          <a:solidFill>
                            <a:schemeClr val="dk1"/>
                          </a:solidFill>
                          <a:latin typeface="Montserrat"/>
                          <a:ea typeface="Montserrat"/>
                          <a:cs typeface="Montserrat"/>
                          <a:sym typeface="Montserrat"/>
                        </a:rPr>
                        <a:t>Instructions: </a:t>
                      </a:r>
                      <a:r>
                        <a:rPr lang="en-US" sz="2199">
                          <a:solidFill>
                            <a:schemeClr val="dk1"/>
                          </a:solidFill>
                          <a:latin typeface="Montserrat"/>
                          <a:ea typeface="Montserrat"/>
                          <a:cs typeface="Montserrat"/>
                          <a:sym typeface="Montserrat"/>
                        </a:rPr>
                        <a:t>Each member declares their One Action commitment for this week. </a:t>
                      </a:r>
                      <a:endParaRPr>
                        <a:solidFill>
                          <a:schemeClr val="dk1"/>
                        </a:solidFill>
                      </a:endParaRPr>
                    </a:p>
                    <a:p>
                      <a:pPr marL="0" lvl="0" indent="0" algn="l" rtl="0">
                        <a:lnSpc>
                          <a:spcPct val="140018"/>
                        </a:lnSpc>
                        <a:spcBef>
                          <a:spcPts val="0"/>
                        </a:spcBef>
                        <a:spcAft>
                          <a:spcPts val="0"/>
                        </a:spcAft>
                        <a:buClr>
                          <a:schemeClr val="dk1"/>
                        </a:buClr>
                        <a:buFont typeface="Arial"/>
                        <a:buNone/>
                      </a:pPr>
                      <a:r>
                        <a:rPr lang="en-US" sz="2199">
                          <a:solidFill>
                            <a:schemeClr val="dk1"/>
                          </a:solidFill>
                          <a:latin typeface="Montserrat"/>
                          <a:ea typeface="Montserrat"/>
                          <a:cs typeface="Montserrat"/>
                          <a:sym typeface="Montserrat"/>
                        </a:rPr>
                        <a:t>(1 minute per member)</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498" name="Google Shape;498;p24"/>
          <p:cNvSpPr/>
          <p:nvPr/>
        </p:nvSpPr>
        <p:spPr>
          <a:xfrm flipH="1">
            <a:off x="13504456" y="694865"/>
            <a:ext cx="4516107" cy="4516088"/>
          </a:xfrm>
          <a:custGeom>
            <a:avLst/>
            <a:gdLst/>
            <a:ahLst/>
            <a:cxnLst/>
            <a:rect l="l" t="t" r="r" b="b"/>
            <a:pathLst>
              <a:path w="6350000" h="6349974" extrusionOk="0">
                <a:moveTo>
                  <a:pt x="0" y="3175025"/>
                </a:moveTo>
                <a:cubicBezTo>
                  <a:pt x="0" y="4928451"/>
                  <a:pt x="1421524" y="6349974"/>
                  <a:pt x="3175000" y="6349974"/>
                </a:cubicBezTo>
                <a:cubicBezTo>
                  <a:pt x="4928502" y="6349974"/>
                  <a:pt x="6350000" y="4928451"/>
                  <a:pt x="6350000" y="3175025"/>
                </a:cubicBezTo>
                <a:cubicBezTo>
                  <a:pt x="6350000" y="1421511"/>
                  <a:pt x="4928502" y="0"/>
                  <a:pt x="3175000" y="0"/>
                </a:cubicBezTo>
                <a:cubicBezTo>
                  <a:pt x="1421499" y="0"/>
                  <a:pt x="0" y="1421511"/>
                  <a:pt x="0" y="3175025"/>
                </a:cubicBezTo>
                <a:close/>
              </a:path>
            </a:pathLst>
          </a:custGeom>
          <a:blipFill rotWithShape="1">
            <a:blip r:embed="rId6">
              <a:alphaModFix/>
            </a:blip>
            <a:stretch>
              <a:fillRect l="-24727" t="-9990" r="-120094" b="-2927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25"/>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3">
              <a:alphaModFix/>
            </a:blip>
            <a:stretch>
              <a:fillRect t="-53592" b="-5359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504" name="Google Shape;504;p25"/>
          <p:cNvGraphicFramePr/>
          <p:nvPr/>
        </p:nvGraphicFramePr>
        <p:xfrm>
          <a:off x="317753" y="1586701"/>
          <a:ext cx="17702650" cy="8462019"/>
        </p:xfrm>
        <a:graphic>
          <a:graphicData uri="http://schemas.openxmlformats.org/drawingml/2006/table">
            <a:tbl>
              <a:tblPr>
                <a:noFill/>
                <a:tableStyleId>{6B1996F6-8A02-48DE-99AC-F76DF3DC7D4F}</a:tableStyleId>
              </a:tblPr>
              <a:tblGrid>
                <a:gridCol w="1194700">
                  <a:extLst>
                    <a:ext uri="{9D8B030D-6E8A-4147-A177-3AD203B41FA5}">
                      <a16:colId xmlns:a16="http://schemas.microsoft.com/office/drawing/2014/main" val="20000"/>
                    </a:ext>
                  </a:extLst>
                </a:gridCol>
                <a:gridCol w="8474250">
                  <a:extLst>
                    <a:ext uri="{9D8B030D-6E8A-4147-A177-3AD203B41FA5}">
                      <a16:colId xmlns:a16="http://schemas.microsoft.com/office/drawing/2014/main" val="20001"/>
                    </a:ext>
                  </a:extLst>
                </a:gridCol>
                <a:gridCol w="8033700">
                  <a:extLst>
                    <a:ext uri="{9D8B030D-6E8A-4147-A177-3AD203B41FA5}">
                      <a16:colId xmlns:a16="http://schemas.microsoft.com/office/drawing/2014/main" val="20002"/>
                    </a:ext>
                  </a:extLst>
                </a:gridCol>
              </a:tblGrid>
              <a:tr h="912275">
                <a:tc gridSpan="2">
                  <a:txBody>
                    <a:bodyPr/>
                    <a:lstStyle/>
                    <a:p>
                      <a:pPr marL="0" marR="0" lvl="0" indent="0" algn="ctr" rtl="0">
                        <a:lnSpc>
                          <a:spcPct val="140014"/>
                        </a:lnSpc>
                        <a:spcBef>
                          <a:spcPts val="0"/>
                        </a:spcBef>
                        <a:spcAft>
                          <a:spcPts val="0"/>
                        </a:spcAft>
                        <a:buNone/>
                      </a:pPr>
                      <a:r>
                        <a:rPr lang="en-US" sz="2799" b="1" u="none" strike="noStrike" cap="none">
                          <a:solidFill>
                            <a:srgbClr val="000000"/>
                          </a:solidFill>
                          <a:latin typeface="Montserrat"/>
                          <a:ea typeface="Montserrat"/>
                          <a:cs typeface="Montserrat"/>
                          <a:sym typeface="Montserrat"/>
                        </a:rPr>
                        <a:t>Inclusive Leadership</a:t>
                      </a:r>
                      <a:endParaRPr sz="11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0" lvl="0" indent="0" algn="ctr" rtl="0">
                        <a:lnSpc>
                          <a:spcPct val="140014"/>
                        </a:lnSpc>
                        <a:spcBef>
                          <a:spcPts val="0"/>
                        </a:spcBef>
                        <a:spcAft>
                          <a:spcPts val="0"/>
                        </a:spcAft>
                        <a:buNone/>
                      </a:pPr>
                      <a:r>
                        <a:rPr lang="en-US" sz="2799" b="1" u="none" strike="noStrike" cap="none">
                          <a:solidFill>
                            <a:srgbClr val="000000"/>
                          </a:solidFill>
                          <a:latin typeface="Montserrat"/>
                          <a:ea typeface="Montserrat"/>
                          <a:cs typeface="Montserrat"/>
                          <a:sym typeface="Montserrat"/>
                        </a:rPr>
                        <a:t>One Action</a:t>
                      </a:r>
                      <a:endParaRPr sz="11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053975">
                <a:tc>
                  <a:txBody>
                    <a:bodyPr/>
                    <a:lstStyle/>
                    <a:p>
                      <a:pPr marL="0" marR="0" lvl="0" indent="0" algn="ctr" rtl="0">
                        <a:lnSpc>
                          <a:spcPct val="140000"/>
                        </a:lnSpc>
                        <a:spcBef>
                          <a:spcPts val="0"/>
                        </a:spcBef>
                        <a:spcAft>
                          <a:spcPts val="0"/>
                        </a:spcAft>
                        <a:buNone/>
                      </a:pPr>
                      <a:r>
                        <a:rPr lang="en-US" sz="1800" b="1" u="none" strike="noStrike" cap="none">
                          <a:solidFill>
                            <a:srgbClr val="000000"/>
                          </a:solidFill>
                          <a:latin typeface="Montserrat"/>
                          <a:ea typeface="Montserrat"/>
                          <a:cs typeface="Montserrat"/>
                          <a:sym typeface="Montserrat"/>
                        </a:rPr>
                        <a:t>1</a:t>
                      </a:r>
                      <a:endParaRPr sz="18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40000"/>
                        </a:lnSpc>
                        <a:spcBef>
                          <a:spcPts val="0"/>
                        </a:spcBef>
                        <a:spcAft>
                          <a:spcPts val="0"/>
                        </a:spcAft>
                        <a:buNone/>
                      </a:pPr>
                      <a:r>
                        <a:rPr lang="en-US" sz="1900" u="none" strike="noStrike" cap="none">
                          <a:solidFill>
                            <a:srgbClr val="000000"/>
                          </a:solidFill>
                          <a:latin typeface="Montserrat"/>
                          <a:ea typeface="Montserrat"/>
                          <a:cs typeface="Montserrat"/>
                          <a:sym typeface="Montserrat"/>
                        </a:rPr>
                        <a:t>I will balance the mandate for our work while considering the well-being of the people who form my team.</a:t>
                      </a:r>
                      <a:endParaRPr sz="11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rowSpan="3">
                  <a:txBody>
                    <a:bodyPr/>
                    <a:lstStyle/>
                    <a:p>
                      <a:pPr marL="0" marR="0" lvl="0" indent="0" algn="l" rtl="0">
                        <a:lnSpc>
                          <a:spcPct val="140000"/>
                        </a:lnSpc>
                        <a:spcBef>
                          <a:spcPts val="0"/>
                        </a:spcBef>
                        <a:spcAft>
                          <a:spcPts val="0"/>
                        </a:spcAft>
                        <a:buNone/>
                      </a:pPr>
                      <a:r>
                        <a:rPr lang="en-US" sz="1900" u="none" strike="noStrike" cap="none">
                          <a:solidFill>
                            <a:srgbClr val="000000"/>
                          </a:solidFill>
                          <a:latin typeface="Montserrat"/>
                          <a:ea typeface="Montserrat"/>
                          <a:cs typeface="Montserrat"/>
                          <a:sym typeface="Montserrat"/>
                        </a:rPr>
                        <a:t>Use the video “</a:t>
                      </a:r>
                      <a:r>
                        <a:rPr lang="en-US" sz="1900" u="sng" strike="noStrike" cap="none">
                          <a:solidFill>
                            <a:srgbClr val="004AAD"/>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We Need Leaders Who Boldly Champion Inclusion</a:t>
                      </a:r>
                      <a:r>
                        <a:rPr lang="en-US" sz="1900" u="none" strike="noStrike" cap="none">
                          <a:solidFill>
                            <a:srgbClr val="000000"/>
                          </a:solidFill>
                          <a:latin typeface="Montserrat"/>
                          <a:ea typeface="Montserrat"/>
                          <a:cs typeface="Montserrat"/>
                          <a:sym typeface="Montserrat"/>
                        </a:rPr>
                        <a:t>” to inform how your One Action makes you an inclusive leader.</a:t>
                      </a:r>
                      <a:endParaRPr sz="11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053975">
                <a:tc>
                  <a:txBody>
                    <a:bodyPr/>
                    <a:lstStyle/>
                    <a:p>
                      <a:pPr marL="0" marR="0" lvl="0" indent="0" algn="ctr" rtl="0">
                        <a:lnSpc>
                          <a:spcPct val="140000"/>
                        </a:lnSpc>
                        <a:spcBef>
                          <a:spcPts val="0"/>
                        </a:spcBef>
                        <a:spcAft>
                          <a:spcPts val="0"/>
                        </a:spcAft>
                        <a:buNone/>
                      </a:pPr>
                      <a:r>
                        <a:rPr lang="en-US" sz="1800" b="1" u="none" strike="noStrike" cap="none">
                          <a:solidFill>
                            <a:srgbClr val="000000"/>
                          </a:solidFill>
                          <a:latin typeface="Montserrat"/>
                          <a:ea typeface="Montserrat"/>
                          <a:cs typeface="Montserrat"/>
                          <a:sym typeface="Montserrat"/>
                        </a:rPr>
                        <a:t>2</a:t>
                      </a:r>
                      <a:endParaRPr sz="18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40000"/>
                        </a:lnSpc>
                        <a:spcBef>
                          <a:spcPts val="0"/>
                        </a:spcBef>
                        <a:spcAft>
                          <a:spcPts val="0"/>
                        </a:spcAft>
                        <a:buNone/>
                      </a:pPr>
                      <a:r>
                        <a:rPr lang="en-US" sz="1900" u="none" strike="noStrike" cap="none">
                          <a:solidFill>
                            <a:srgbClr val="000000"/>
                          </a:solidFill>
                          <a:latin typeface="Montserrat"/>
                          <a:ea typeface="Montserrat"/>
                          <a:cs typeface="Montserrat"/>
                          <a:sym typeface="Montserrat"/>
                        </a:rPr>
                        <a:t>I will encourage vulnerability and care within my teams by modelling these characteristics.</a:t>
                      </a:r>
                      <a:endParaRPr sz="11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2"/>
                  </a:ext>
                </a:extLst>
              </a:tr>
              <a:tr h="743975">
                <a:tc>
                  <a:txBody>
                    <a:bodyPr/>
                    <a:lstStyle/>
                    <a:p>
                      <a:pPr marL="0" marR="0" lvl="0" indent="0" algn="ctr" rtl="0">
                        <a:lnSpc>
                          <a:spcPct val="140000"/>
                        </a:lnSpc>
                        <a:spcBef>
                          <a:spcPts val="0"/>
                        </a:spcBef>
                        <a:spcAft>
                          <a:spcPts val="0"/>
                        </a:spcAft>
                        <a:buNone/>
                      </a:pPr>
                      <a:r>
                        <a:rPr lang="en-US" sz="1800" b="1" u="none" strike="noStrike" cap="none">
                          <a:solidFill>
                            <a:srgbClr val="000000"/>
                          </a:solidFill>
                          <a:latin typeface="Montserrat"/>
                          <a:ea typeface="Montserrat"/>
                          <a:cs typeface="Montserrat"/>
                          <a:sym typeface="Montserrat"/>
                        </a:rPr>
                        <a:t>3</a:t>
                      </a:r>
                      <a:endParaRPr sz="18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40000"/>
                        </a:lnSpc>
                        <a:spcBef>
                          <a:spcPts val="0"/>
                        </a:spcBef>
                        <a:spcAft>
                          <a:spcPts val="0"/>
                        </a:spcAft>
                        <a:buNone/>
                      </a:pPr>
                      <a:r>
                        <a:rPr lang="en-US" sz="1900" u="none" strike="noStrike" cap="none">
                          <a:solidFill>
                            <a:srgbClr val="000000"/>
                          </a:solidFill>
                          <a:latin typeface="Montserrat"/>
                          <a:ea typeface="Montserrat"/>
                          <a:cs typeface="Montserrat"/>
                          <a:sym typeface="Montserrat"/>
                        </a:rPr>
                        <a:t>I will commit to helping others develop their own leadership skills.</a:t>
                      </a:r>
                      <a:endParaRPr sz="11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3"/>
                  </a:ext>
                </a:extLst>
              </a:tr>
              <a:tr h="788275">
                <a:tc>
                  <a:txBody>
                    <a:bodyPr/>
                    <a:lstStyle/>
                    <a:p>
                      <a:pPr marL="0" marR="0" lvl="0" indent="0" algn="ctr" rtl="0">
                        <a:lnSpc>
                          <a:spcPct val="140000"/>
                        </a:lnSpc>
                        <a:spcBef>
                          <a:spcPts val="0"/>
                        </a:spcBef>
                        <a:spcAft>
                          <a:spcPts val="0"/>
                        </a:spcAft>
                        <a:buNone/>
                      </a:pPr>
                      <a:r>
                        <a:rPr lang="en-US" sz="1800" b="1" u="none" strike="noStrike" cap="none">
                          <a:solidFill>
                            <a:srgbClr val="000000"/>
                          </a:solidFill>
                          <a:latin typeface="Montserrat"/>
                          <a:ea typeface="Montserrat"/>
                          <a:cs typeface="Montserrat"/>
                          <a:sym typeface="Montserrat"/>
                        </a:rPr>
                        <a:t>4</a:t>
                      </a:r>
                      <a:endParaRPr sz="18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40000"/>
                        </a:lnSpc>
                        <a:spcBef>
                          <a:spcPts val="0"/>
                        </a:spcBef>
                        <a:spcAft>
                          <a:spcPts val="0"/>
                        </a:spcAft>
                        <a:buNone/>
                      </a:pPr>
                      <a:r>
                        <a:rPr lang="en-US" sz="1800" u="none" strike="noStrike" cap="none">
                          <a:solidFill>
                            <a:srgbClr val="000000"/>
                          </a:solidFill>
                          <a:latin typeface="Montserrat"/>
                          <a:ea typeface="Montserrat"/>
                          <a:cs typeface="Montserrat"/>
                          <a:sym typeface="Montserrat"/>
                        </a:rPr>
                        <a:t>Take your learning Beyond the Circle!</a:t>
                      </a:r>
                      <a:endParaRPr sz="11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ctr" rtl="0">
                        <a:lnSpc>
                          <a:spcPct val="140000"/>
                        </a:lnSpc>
                        <a:spcBef>
                          <a:spcPts val="0"/>
                        </a:spcBef>
                        <a:spcAft>
                          <a:spcPts val="0"/>
                        </a:spcAft>
                        <a:buNone/>
                      </a:pPr>
                      <a:r>
                        <a:rPr lang="en-US" sz="1800" u="none" strike="noStrike" cap="none">
                          <a:solidFill>
                            <a:srgbClr val="000000"/>
                          </a:solidFill>
                          <a:latin typeface="Montserrat"/>
                          <a:ea typeface="Montserrat"/>
                          <a:cs typeface="Montserrat"/>
                          <a:sym typeface="Montserrat"/>
                        </a:rPr>
                        <a:t>Explore the Learning Library Resources at the end of this guide</a:t>
                      </a:r>
                      <a:endParaRPr sz="11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716350">
                <a:tc>
                  <a:txBody>
                    <a:bodyPr/>
                    <a:lstStyle/>
                    <a:p>
                      <a:pPr marL="0" marR="0" lvl="0" indent="0" algn="ctr" rtl="0">
                        <a:lnSpc>
                          <a:spcPct val="140000"/>
                        </a:lnSpc>
                        <a:spcBef>
                          <a:spcPts val="0"/>
                        </a:spcBef>
                        <a:spcAft>
                          <a:spcPts val="0"/>
                        </a:spcAft>
                        <a:buNone/>
                      </a:pPr>
                      <a:r>
                        <a:rPr lang="en-US" sz="1800" b="1" u="none" strike="noStrike" cap="none">
                          <a:solidFill>
                            <a:srgbClr val="000000"/>
                          </a:solidFill>
                          <a:latin typeface="Montserrat"/>
                          <a:ea typeface="Montserrat"/>
                          <a:cs typeface="Montserrat"/>
                          <a:sym typeface="Montserrat"/>
                        </a:rPr>
                        <a:t>5</a:t>
                      </a:r>
                      <a:endParaRPr sz="18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267272"/>
                        </a:lnSpc>
                        <a:spcBef>
                          <a:spcPts val="0"/>
                        </a:spcBef>
                        <a:spcAft>
                          <a:spcPts val="0"/>
                        </a:spcAft>
                        <a:buNone/>
                      </a:pPr>
                      <a:endParaRPr sz="11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40000"/>
                        </a:lnSpc>
                        <a:spcBef>
                          <a:spcPts val="0"/>
                        </a:spcBef>
                        <a:spcAft>
                          <a:spcPts val="0"/>
                        </a:spcAft>
                        <a:buNone/>
                      </a:pPr>
                      <a:r>
                        <a:rPr lang="en-US" sz="1900" b="1" u="none" strike="noStrike" cap="none">
                          <a:solidFill>
                            <a:srgbClr val="000000"/>
                          </a:solidFill>
                          <a:latin typeface="Montserrat"/>
                          <a:ea typeface="Montserrat"/>
                          <a:cs typeface="Montserrat"/>
                          <a:sym typeface="Montserrat"/>
                        </a:rPr>
                        <a:t>Write down your One Action commitment in the table cell to the left and get ready to report about it at Circle #3.</a:t>
                      </a:r>
                      <a:endParaRPr sz="11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pic>
        <p:nvPicPr>
          <p:cNvPr id="513" name="Google Shape;513;p26"/>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514" name="Google Shape;514;p26"/>
          <p:cNvSpPr/>
          <p:nvPr/>
        </p:nvSpPr>
        <p:spPr>
          <a:xfrm>
            <a:off x="13504456" y="694865"/>
            <a:ext cx="4516107" cy="451608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l="-86494" r="-13493"/>
            </a:stretch>
          </a:blip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sp>
        <p:nvSpPr>
          <p:cNvPr id="515" name="Google Shape;515;p26"/>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5">
              <a:alphaModFix/>
            </a:blip>
            <a:stretch>
              <a:fillRect t="-53592" b="-53592"/>
            </a:stretch>
          </a:blip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sp>
        <p:nvSpPr>
          <p:cNvPr id="516" name="Google Shape;516;p26"/>
          <p:cNvSpPr txBox="1"/>
          <p:nvPr/>
        </p:nvSpPr>
        <p:spPr>
          <a:xfrm>
            <a:off x="375278" y="1367634"/>
            <a:ext cx="9721800" cy="1044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156" b="1">
                <a:solidFill>
                  <a:srgbClr val="000000"/>
                </a:solidFill>
                <a:latin typeface="Montserrat"/>
                <a:ea typeface="Montserrat"/>
                <a:cs typeface="Montserrat"/>
                <a:sym typeface="Montserrat"/>
              </a:rPr>
              <a:t>6. Wrap-up: What’s next and a few final words</a:t>
            </a:r>
            <a:endParaRPr/>
          </a:p>
          <a:p>
            <a:pPr marL="0" marR="0" lvl="0" indent="0" algn="l" rtl="0">
              <a:lnSpc>
                <a:spcPct val="115000"/>
              </a:lnSpc>
              <a:spcBef>
                <a:spcPts val="0"/>
              </a:spcBef>
              <a:spcAft>
                <a:spcPts val="0"/>
              </a:spcAft>
              <a:buNone/>
            </a:pPr>
            <a:r>
              <a:rPr lang="en-US" sz="3156" b="1">
                <a:solidFill>
                  <a:srgbClr val="000000"/>
                </a:solidFill>
                <a:latin typeface="Montserrat"/>
                <a:ea typeface="Montserrat"/>
                <a:cs typeface="Montserrat"/>
                <a:sym typeface="Montserrat"/>
              </a:rPr>
              <a:t>(5 minutes)</a:t>
            </a:r>
            <a:endParaRPr/>
          </a:p>
        </p:txBody>
      </p:sp>
      <p:sp>
        <p:nvSpPr>
          <p:cNvPr id="517" name="Google Shape;517;p26"/>
          <p:cNvSpPr/>
          <p:nvPr/>
        </p:nvSpPr>
        <p:spPr>
          <a:xfrm>
            <a:off x="2808247" y="1906159"/>
            <a:ext cx="361446" cy="476673"/>
          </a:xfrm>
          <a:custGeom>
            <a:avLst/>
            <a:gdLst/>
            <a:ahLst/>
            <a:cxnLst/>
            <a:rect l="l" t="t" r="r" b="b"/>
            <a:pathLst>
              <a:path w="361446" h="476673" extrusionOk="0">
                <a:moveTo>
                  <a:pt x="0" y="0"/>
                </a:moveTo>
                <a:lnTo>
                  <a:pt x="361446" y="0"/>
                </a:lnTo>
                <a:lnTo>
                  <a:pt x="361446" y="476673"/>
                </a:lnTo>
                <a:lnTo>
                  <a:pt x="0" y="476673"/>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sp>
        <p:nvSpPr>
          <p:cNvPr id="518" name="Google Shape;518;p26"/>
          <p:cNvSpPr txBox="1"/>
          <p:nvPr/>
        </p:nvSpPr>
        <p:spPr>
          <a:xfrm>
            <a:off x="375278" y="2881816"/>
            <a:ext cx="17537400" cy="5427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99" b="1">
                <a:solidFill>
                  <a:srgbClr val="000000"/>
                </a:solidFill>
                <a:latin typeface="Montserrat"/>
                <a:ea typeface="Montserrat"/>
                <a:cs typeface="Montserrat"/>
                <a:sym typeface="Montserrat"/>
              </a:rPr>
              <a:t>Masterclass:</a:t>
            </a:r>
            <a:r>
              <a:rPr lang="en-US" sz="2499">
                <a:solidFill>
                  <a:srgbClr val="000000"/>
                </a:solidFill>
                <a:latin typeface="Montserrat"/>
                <a:ea typeface="Montserrat"/>
                <a:cs typeface="Montserrat"/>
                <a:sym typeface="Montserrat"/>
              </a:rPr>
              <a:t> Our next Masterclass takes place on Monday, October 21, 2024, at </a:t>
            </a:r>
            <a:endParaRPr/>
          </a:p>
          <a:p>
            <a:pPr marL="0" marR="0" lvl="0" indent="0" algn="l" rtl="0">
              <a:lnSpc>
                <a:spcPct val="115000"/>
              </a:lnSpc>
              <a:spcBef>
                <a:spcPts val="0"/>
              </a:spcBef>
              <a:spcAft>
                <a:spcPts val="0"/>
              </a:spcAft>
              <a:buNone/>
            </a:pPr>
            <a:r>
              <a:rPr lang="en-US" sz="2499">
                <a:solidFill>
                  <a:srgbClr val="000000"/>
                </a:solidFill>
                <a:latin typeface="Montserrat"/>
                <a:ea typeface="Montserrat"/>
                <a:cs typeface="Montserrat"/>
                <a:sym typeface="Montserrat"/>
              </a:rPr>
              <a:t>1:00 pm Eastern Time. </a:t>
            </a:r>
            <a:endParaRPr sz="2499">
              <a:solidFill>
                <a:srgbClr val="000000"/>
              </a:solidFill>
              <a:latin typeface="Montserrat"/>
              <a:ea typeface="Montserrat"/>
              <a:cs typeface="Montserrat"/>
              <a:sym typeface="Montserrat"/>
            </a:endParaRPr>
          </a:p>
          <a:p>
            <a:pPr marL="0" marR="0" lvl="0" indent="0" algn="l" rtl="0">
              <a:lnSpc>
                <a:spcPct val="115000"/>
              </a:lnSpc>
              <a:spcBef>
                <a:spcPts val="2000"/>
              </a:spcBef>
              <a:spcAft>
                <a:spcPts val="0"/>
              </a:spcAft>
              <a:buNone/>
            </a:pPr>
            <a:r>
              <a:rPr lang="en-US" sz="2499" b="1">
                <a:solidFill>
                  <a:srgbClr val="000000"/>
                </a:solidFill>
                <a:latin typeface="Montserrat"/>
                <a:ea typeface="Montserrat"/>
                <a:cs typeface="Montserrat"/>
                <a:sym typeface="Montserrat"/>
              </a:rPr>
              <a:t>Next Circle:</a:t>
            </a:r>
            <a:r>
              <a:rPr lang="en-US" sz="2499">
                <a:solidFill>
                  <a:srgbClr val="000000"/>
                </a:solidFill>
                <a:latin typeface="Montserrat"/>
                <a:ea typeface="Montserrat"/>
                <a:cs typeface="Montserrat"/>
                <a:sym typeface="Montserrat"/>
              </a:rPr>
              <a:t> The next Circle session is titled “Mastering the Art of Negotiation.” </a:t>
            </a:r>
            <a:endParaRPr sz="2499">
              <a:solidFill>
                <a:srgbClr val="000000"/>
              </a:solidFill>
              <a:latin typeface="Montserrat"/>
              <a:ea typeface="Montserrat"/>
              <a:cs typeface="Montserrat"/>
              <a:sym typeface="Montserrat"/>
            </a:endParaRPr>
          </a:p>
          <a:p>
            <a:pPr marL="0" lvl="0" indent="0" algn="l" rtl="0">
              <a:lnSpc>
                <a:spcPct val="115000"/>
              </a:lnSpc>
              <a:spcBef>
                <a:spcPts val="2000"/>
              </a:spcBef>
              <a:spcAft>
                <a:spcPts val="0"/>
              </a:spcAft>
              <a:buClr>
                <a:schemeClr val="dk1"/>
              </a:buClr>
              <a:buFont typeface="Arial"/>
              <a:buNone/>
            </a:pPr>
            <a:r>
              <a:rPr lang="en-US" sz="2599" b="1">
                <a:solidFill>
                  <a:schemeClr val="dk1"/>
                </a:solidFill>
                <a:latin typeface="Montserrat"/>
                <a:ea typeface="Montserrat"/>
                <a:cs typeface="Montserrat"/>
                <a:sym typeface="Montserrat"/>
              </a:rPr>
              <a:t>Circle Leader and Assistant Circle Leader Selection: </a:t>
            </a:r>
            <a:r>
              <a:rPr lang="en-US" sz="2599">
                <a:solidFill>
                  <a:schemeClr val="dk1"/>
                </a:solidFill>
                <a:latin typeface="Montserrat"/>
                <a:ea typeface="Montserrat"/>
                <a:cs typeface="Montserrat"/>
                <a:sym typeface="Montserrat"/>
              </a:rPr>
              <a:t>Do we have our Circle Leader </a:t>
            </a:r>
            <a:endParaRPr sz="2599">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Font typeface="Arial"/>
              <a:buNone/>
            </a:pPr>
            <a:r>
              <a:rPr lang="en-US" sz="2599">
                <a:solidFill>
                  <a:schemeClr val="dk1"/>
                </a:solidFill>
                <a:latin typeface="Montserrat"/>
                <a:ea typeface="Montserrat"/>
                <a:cs typeface="Montserrat"/>
                <a:sym typeface="Montserrat"/>
              </a:rPr>
              <a:t>and Assistant Circle Leader for next week?</a:t>
            </a:r>
            <a:endParaRPr sz="2499" b="1">
              <a:solidFill>
                <a:schemeClr val="dk1"/>
              </a:solidFill>
              <a:latin typeface="Montserrat"/>
              <a:ea typeface="Montserrat"/>
              <a:cs typeface="Montserrat"/>
              <a:sym typeface="Montserrat"/>
            </a:endParaRPr>
          </a:p>
          <a:p>
            <a:pPr marL="0" marR="0" lvl="0" indent="0" algn="l" rtl="0">
              <a:lnSpc>
                <a:spcPct val="115000"/>
              </a:lnSpc>
              <a:spcBef>
                <a:spcPts val="2000"/>
              </a:spcBef>
              <a:spcAft>
                <a:spcPts val="0"/>
              </a:spcAft>
              <a:buNone/>
            </a:pPr>
            <a:r>
              <a:rPr lang="en-US" sz="2499" b="1">
                <a:solidFill>
                  <a:srgbClr val="000000"/>
                </a:solidFill>
                <a:latin typeface="Montserrat"/>
                <a:ea typeface="Montserrat"/>
                <a:cs typeface="Montserrat"/>
                <a:sym typeface="Montserrat"/>
              </a:rPr>
              <a:t>LLMC Written Component: </a:t>
            </a:r>
            <a:r>
              <a:rPr lang="en-US" sz="2499">
                <a:solidFill>
                  <a:srgbClr val="000000"/>
                </a:solidFill>
                <a:latin typeface="Montserrat"/>
                <a:ea typeface="Montserrat"/>
                <a:cs typeface="Montserrat"/>
                <a:sym typeface="Montserrat"/>
              </a:rPr>
              <a:t>Please share your comments by completing the bi-weekly Written Component forms. </a:t>
            </a:r>
            <a:endParaRPr sz="2499">
              <a:solidFill>
                <a:srgbClr val="000000"/>
              </a:solidFill>
              <a:latin typeface="Montserrat"/>
              <a:ea typeface="Montserrat"/>
              <a:cs typeface="Montserrat"/>
              <a:sym typeface="Montserrat"/>
            </a:endParaRPr>
          </a:p>
          <a:p>
            <a:pPr marL="0" lvl="0" indent="0" algn="l" rtl="0">
              <a:lnSpc>
                <a:spcPct val="115000"/>
              </a:lnSpc>
              <a:spcBef>
                <a:spcPts val="2000"/>
              </a:spcBef>
              <a:spcAft>
                <a:spcPts val="0"/>
              </a:spcAft>
              <a:buClr>
                <a:schemeClr val="dk1"/>
              </a:buClr>
              <a:buFont typeface="Arial"/>
              <a:buNone/>
            </a:pPr>
            <a:r>
              <a:rPr lang="en-US" sz="2499" b="1">
                <a:solidFill>
                  <a:schemeClr val="dk1"/>
                </a:solidFill>
                <a:latin typeface="Montserrat"/>
                <a:ea typeface="Montserrat"/>
                <a:cs typeface="Montserrat"/>
                <a:sym typeface="Montserrat"/>
              </a:rPr>
              <a:t>LLMC Lounge:</a:t>
            </a:r>
            <a:r>
              <a:rPr lang="en-US" sz="2499">
                <a:solidFill>
                  <a:schemeClr val="dk1"/>
                </a:solidFill>
                <a:latin typeface="Montserrat"/>
                <a:ea typeface="Montserrat"/>
                <a:cs typeface="Montserrat"/>
                <a:sym typeface="Montserrat"/>
              </a:rPr>
              <a:t> Join this Friday’s </a:t>
            </a:r>
            <a:r>
              <a:rPr lang="en-US" sz="2499" u="sng">
                <a:solidFill>
                  <a:schemeClr val="hlink"/>
                </a:solidFill>
                <a:latin typeface="Montserrat"/>
                <a:ea typeface="Montserrat"/>
                <a:cs typeface="Montserrat"/>
                <a:sym typeface="Montserrat"/>
                <a:hlinkClick r:id="rId7"/>
              </a:rPr>
              <a:t>LLMC Lounge</a:t>
            </a:r>
            <a:r>
              <a:rPr lang="en-US" sz="2499">
                <a:solidFill>
                  <a:schemeClr val="dk1"/>
                </a:solidFill>
                <a:latin typeface="Montserrat"/>
                <a:ea typeface="Montserrat"/>
                <a:cs typeface="Montserrat"/>
                <a:sym typeface="Montserrat"/>
              </a:rPr>
              <a:t> if you would like to connect and</a:t>
            </a:r>
            <a:r>
              <a:rPr lang="en-US">
                <a:solidFill>
                  <a:schemeClr val="dk1"/>
                </a:solidFill>
              </a:rPr>
              <a:t> </a:t>
            </a:r>
            <a:r>
              <a:rPr lang="en-US" sz="2499">
                <a:solidFill>
                  <a:schemeClr val="dk1"/>
                </a:solidFill>
                <a:latin typeface="Montserrat"/>
                <a:ea typeface="Montserrat"/>
                <a:cs typeface="Montserrat"/>
                <a:sym typeface="Montserrat"/>
              </a:rPr>
              <a:t>engage more on this week’s topic. This 60-minute session is facilitated by the LLMC Program Team at Materiel Group’s Diversity and Inclusion Office (DIO) every Friday.</a:t>
            </a:r>
            <a:endParaRPr sz="2499" b="1">
              <a:solidFill>
                <a:schemeClr val="dk1"/>
              </a:solidFill>
              <a:latin typeface="Montserrat"/>
              <a:ea typeface="Montserrat"/>
              <a:cs typeface="Montserrat"/>
              <a:sym typeface="Montserrat"/>
            </a:endParaRPr>
          </a:p>
        </p:txBody>
      </p:sp>
      <p:sp>
        <p:nvSpPr>
          <p:cNvPr id="519" name="Google Shape;519;p26"/>
          <p:cNvSpPr txBox="1"/>
          <p:nvPr/>
        </p:nvSpPr>
        <p:spPr>
          <a:xfrm>
            <a:off x="2195087" y="8743616"/>
            <a:ext cx="13897800" cy="7512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2270" b="1">
                <a:solidFill>
                  <a:srgbClr val="000000"/>
                </a:solidFill>
                <a:latin typeface="Montserrat"/>
                <a:ea typeface="Montserrat"/>
                <a:cs typeface="Montserrat"/>
                <a:sym typeface="Montserrat"/>
              </a:rPr>
              <a:t>Thank you everyone! Be well, take care and see you at Circle #3 on </a:t>
            </a:r>
            <a:endParaRPr/>
          </a:p>
          <a:p>
            <a:pPr marL="0" marR="0" lvl="0" indent="0" algn="ctr" rtl="0">
              <a:lnSpc>
                <a:spcPct val="115000"/>
              </a:lnSpc>
              <a:spcBef>
                <a:spcPts val="0"/>
              </a:spcBef>
              <a:spcAft>
                <a:spcPts val="0"/>
              </a:spcAft>
              <a:buNone/>
            </a:pPr>
            <a:r>
              <a:rPr lang="en-US" sz="2270" b="1">
                <a:solidFill>
                  <a:srgbClr val="000000"/>
                </a:solidFill>
                <a:latin typeface="Montserrat"/>
                <a:ea typeface="Montserrat"/>
                <a:cs typeface="Montserrat"/>
                <a:sym typeface="Montserrat"/>
              </a:rPr>
              <a:t>Mastering the Art of Negotiation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27"/>
          <p:cNvSpPr txBox="1"/>
          <p:nvPr/>
        </p:nvSpPr>
        <p:spPr>
          <a:xfrm>
            <a:off x="2123398" y="1220032"/>
            <a:ext cx="155337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None/>
            </a:pPr>
            <a:r>
              <a:rPr lang="en-US" sz="4999" b="1">
                <a:solidFill>
                  <a:srgbClr val="000000"/>
                </a:solidFill>
                <a:latin typeface="Montserrat"/>
                <a:ea typeface="Montserrat"/>
                <a:cs typeface="Montserrat"/>
                <a:sym typeface="Montserrat"/>
              </a:rPr>
              <a:t>To Do Checklist: Next Week at a Glance</a:t>
            </a:r>
            <a:endParaRPr/>
          </a:p>
        </p:txBody>
      </p:sp>
      <p:grpSp>
        <p:nvGrpSpPr>
          <p:cNvPr id="525" name="Google Shape;525;p27"/>
          <p:cNvGrpSpPr/>
          <p:nvPr/>
        </p:nvGrpSpPr>
        <p:grpSpPr>
          <a:xfrm>
            <a:off x="1460483" y="2954592"/>
            <a:ext cx="15366964" cy="6551843"/>
            <a:chOff x="0" y="-360023"/>
            <a:chExt cx="20489286" cy="8735790"/>
          </a:xfrm>
        </p:grpSpPr>
        <p:grpSp>
          <p:nvGrpSpPr>
            <p:cNvPr id="526" name="Google Shape;526;p27"/>
            <p:cNvGrpSpPr/>
            <p:nvPr/>
          </p:nvGrpSpPr>
          <p:grpSpPr>
            <a:xfrm>
              <a:off x="0" y="-360023"/>
              <a:ext cx="568924" cy="928947"/>
              <a:chOff x="0" y="-47625"/>
              <a:chExt cx="75259" cy="122884"/>
            </a:xfrm>
          </p:grpSpPr>
          <p:sp>
            <p:nvSpPr>
              <p:cNvPr id="527" name="Google Shape;527;p27"/>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sp>
            <p:nvSpPr>
              <p:cNvPr id="528" name="Google Shape;528;p27"/>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29" name="Google Shape;529;p27"/>
            <p:cNvGrpSpPr/>
            <p:nvPr/>
          </p:nvGrpSpPr>
          <p:grpSpPr>
            <a:xfrm>
              <a:off x="0" y="1476060"/>
              <a:ext cx="568924" cy="928947"/>
              <a:chOff x="0" y="-47625"/>
              <a:chExt cx="75259" cy="122884"/>
            </a:xfrm>
          </p:grpSpPr>
          <p:sp>
            <p:nvSpPr>
              <p:cNvPr id="530" name="Google Shape;530;p27"/>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sp>
            <p:nvSpPr>
              <p:cNvPr id="531" name="Google Shape;531;p27"/>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 name="Google Shape;532;p27"/>
            <p:cNvGrpSpPr/>
            <p:nvPr/>
          </p:nvGrpSpPr>
          <p:grpSpPr>
            <a:xfrm>
              <a:off x="0" y="3314984"/>
              <a:ext cx="568924" cy="928947"/>
              <a:chOff x="0" y="-47625"/>
              <a:chExt cx="75259" cy="122884"/>
            </a:xfrm>
          </p:grpSpPr>
          <p:sp>
            <p:nvSpPr>
              <p:cNvPr id="533" name="Google Shape;533;p27"/>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sp>
            <p:nvSpPr>
              <p:cNvPr id="534" name="Google Shape;534;p27"/>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5" name="Google Shape;535;p27"/>
            <p:cNvGrpSpPr/>
            <p:nvPr/>
          </p:nvGrpSpPr>
          <p:grpSpPr>
            <a:xfrm>
              <a:off x="0" y="4536322"/>
              <a:ext cx="568924" cy="928947"/>
              <a:chOff x="0" y="-47625"/>
              <a:chExt cx="75259" cy="122884"/>
            </a:xfrm>
          </p:grpSpPr>
          <p:sp>
            <p:nvSpPr>
              <p:cNvPr id="536" name="Google Shape;536;p27"/>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sp>
            <p:nvSpPr>
              <p:cNvPr id="537" name="Google Shape;537;p27"/>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8" name="Google Shape;538;p27"/>
            <p:cNvGrpSpPr/>
            <p:nvPr/>
          </p:nvGrpSpPr>
          <p:grpSpPr>
            <a:xfrm>
              <a:off x="0" y="5840249"/>
              <a:ext cx="568924" cy="928947"/>
              <a:chOff x="0" y="-47625"/>
              <a:chExt cx="75259" cy="122884"/>
            </a:xfrm>
          </p:grpSpPr>
          <p:sp>
            <p:nvSpPr>
              <p:cNvPr id="539" name="Google Shape;539;p27"/>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sp>
            <p:nvSpPr>
              <p:cNvPr id="540" name="Google Shape;540;p27"/>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grpSp>
        <p:sp>
          <p:nvSpPr>
            <p:cNvPr id="541" name="Google Shape;541;p27"/>
            <p:cNvSpPr txBox="1"/>
            <p:nvPr/>
          </p:nvSpPr>
          <p:spPr>
            <a:xfrm>
              <a:off x="1120960" y="-38100"/>
              <a:ext cx="9058800" cy="10677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20">
                  <a:solidFill>
                    <a:srgbClr val="000000"/>
                  </a:solidFill>
                  <a:latin typeface="Montserrat"/>
                  <a:ea typeface="Montserrat"/>
                  <a:cs typeface="Montserrat"/>
                  <a:sym typeface="Montserrat"/>
                </a:rPr>
                <a:t>Consult the LLMC </a:t>
              </a:r>
              <a:r>
                <a:rPr lang="en-US" sz="2420" u="sng">
                  <a:solidFill>
                    <a:schemeClr val="hlink"/>
                  </a:solidFill>
                  <a:latin typeface="Montserrat"/>
                  <a:ea typeface="Montserrat"/>
                  <a:cs typeface="Montserrat"/>
                  <a:sym typeface="Montserrat"/>
                  <a:hlinkClick r:id="rId3"/>
                </a:rPr>
                <a:t>Program Overview Wiki </a:t>
              </a:r>
              <a:endParaRPr/>
            </a:p>
            <a:p>
              <a:pPr marL="0" marR="0" lvl="0" indent="0" algn="l" rtl="0">
                <a:lnSpc>
                  <a:spcPct val="115000"/>
                </a:lnSpc>
                <a:spcBef>
                  <a:spcPts val="0"/>
                </a:spcBef>
                <a:spcAft>
                  <a:spcPts val="0"/>
                </a:spcAft>
                <a:buNone/>
              </a:pPr>
              <a:r>
                <a:rPr lang="en-US" sz="2420" u="sng">
                  <a:solidFill>
                    <a:schemeClr val="hlink"/>
                  </a:solidFill>
                  <a:latin typeface="Montserrat"/>
                  <a:ea typeface="Montserrat"/>
                  <a:cs typeface="Montserrat"/>
                  <a:sym typeface="Montserrat"/>
                  <a:hlinkClick r:id="rId3"/>
                </a:rPr>
                <a:t>page</a:t>
              </a:r>
              <a:r>
                <a:rPr lang="en-US" sz="2420">
                  <a:solidFill>
                    <a:srgbClr val="000000"/>
                  </a:solidFill>
                  <a:latin typeface="Montserrat"/>
                  <a:ea typeface="Montserrat"/>
                  <a:cs typeface="Montserrat"/>
                  <a:sym typeface="Montserrat"/>
                </a:rPr>
                <a:t> for all checklist links</a:t>
              </a:r>
              <a:endParaRPr/>
            </a:p>
          </p:txBody>
        </p:sp>
        <p:sp>
          <p:nvSpPr>
            <p:cNvPr id="542" name="Google Shape;542;p27"/>
            <p:cNvSpPr txBox="1"/>
            <p:nvPr/>
          </p:nvSpPr>
          <p:spPr>
            <a:xfrm>
              <a:off x="1120960" y="1797983"/>
              <a:ext cx="8632800" cy="10677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20">
                  <a:solidFill>
                    <a:srgbClr val="000000"/>
                  </a:solidFill>
                  <a:latin typeface="Montserrat"/>
                  <a:ea typeface="Montserrat"/>
                  <a:cs typeface="Montserrat"/>
                  <a:sym typeface="Montserrat"/>
                </a:rPr>
                <a:t>Fill out the Reflection Questions (Discussion Guide PDF)</a:t>
              </a:r>
              <a:endParaRPr/>
            </a:p>
          </p:txBody>
        </p:sp>
        <p:sp>
          <p:nvSpPr>
            <p:cNvPr id="543" name="Google Shape;543;p27"/>
            <p:cNvSpPr txBox="1"/>
            <p:nvPr/>
          </p:nvSpPr>
          <p:spPr>
            <a:xfrm>
              <a:off x="1120960" y="3633713"/>
              <a:ext cx="8632800" cy="4968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20">
                  <a:solidFill>
                    <a:srgbClr val="000000"/>
                  </a:solidFill>
                  <a:latin typeface="Montserrat"/>
                  <a:ea typeface="Montserrat"/>
                  <a:cs typeface="Montserrat"/>
                  <a:sym typeface="Montserrat"/>
                </a:rPr>
                <a:t>Complete your One Action</a:t>
              </a:r>
              <a:endParaRPr/>
            </a:p>
          </p:txBody>
        </p:sp>
        <p:sp>
          <p:nvSpPr>
            <p:cNvPr id="544" name="Google Shape;544;p27"/>
            <p:cNvSpPr txBox="1"/>
            <p:nvPr/>
          </p:nvSpPr>
          <p:spPr>
            <a:xfrm>
              <a:off x="1120960" y="4897942"/>
              <a:ext cx="8632800" cy="4968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20">
                  <a:solidFill>
                    <a:srgbClr val="000000"/>
                  </a:solidFill>
                  <a:latin typeface="Montserrat"/>
                  <a:ea typeface="Montserrat"/>
                  <a:cs typeface="Montserrat"/>
                  <a:sym typeface="Montserrat"/>
                </a:rPr>
                <a:t>Complete your Written Component</a:t>
              </a:r>
              <a:endParaRPr/>
            </a:p>
          </p:txBody>
        </p:sp>
        <p:sp>
          <p:nvSpPr>
            <p:cNvPr id="545" name="Google Shape;545;p27"/>
            <p:cNvSpPr txBox="1"/>
            <p:nvPr/>
          </p:nvSpPr>
          <p:spPr>
            <a:xfrm>
              <a:off x="1120960" y="6162172"/>
              <a:ext cx="8632800" cy="10677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20">
                  <a:solidFill>
                    <a:srgbClr val="000000"/>
                  </a:solidFill>
                  <a:latin typeface="Montserrat"/>
                  <a:ea typeface="Montserrat"/>
                  <a:cs typeface="Montserrat"/>
                  <a:sym typeface="Montserrat"/>
                </a:rPr>
                <a:t>Review Discussion Guide #3 on Mastering the Art of Negotiation</a:t>
              </a:r>
              <a:endParaRPr/>
            </a:p>
          </p:txBody>
        </p:sp>
        <p:sp>
          <p:nvSpPr>
            <p:cNvPr id="546" name="Google Shape;546;p27"/>
            <p:cNvSpPr txBox="1"/>
            <p:nvPr/>
          </p:nvSpPr>
          <p:spPr>
            <a:xfrm>
              <a:off x="11856486" y="-38100"/>
              <a:ext cx="8632800" cy="10677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20">
                  <a:solidFill>
                    <a:srgbClr val="000000"/>
                  </a:solidFill>
                  <a:latin typeface="Montserrat"/>
                  <a:ea typeface="Montserrat"/>
                  <a:cs typeface="Montserrat"/>
                  <a:sym typeface="Montserrat"/>
                </a:rPr>
                <a:t>Watch</a:t>
              </a:r>
              <a:r>
                <a:rPr lang="en-US" sz="2420">
                  <a:solidFill>
                    <a:srgbClr val="0000FF"/>
                  </a:solidFill>
                  <a:latin typeface="Montserrat"/>
                  <a:ea typeface="Montserrat"/>
                  <a:cs typeface="Montserrat"/>
                  <a:sym typeface="Montserrat"/>
                </a:rPr>
                <a:t> </a:t>
              </a:r>
              <a:r>
                <a:rPr lang="en-US" sz="2420" u="sng">
                  <a:solidFill>
                    <a:srgbClr val="0000FF"/>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3 Steps to Getting What You Want in a Negotiation</a:t>
              </a:r>
              <a:endParaRPr>
                <a:solidFill>
                  <a:srgbClr val="0000FF"/>
                </a:solidFill>
              </a:endParaRPr>
            </a:p>
          </p:txBody>
        </p:sp>
        <p:sp>
          <p:nvSpPr>
            <p:cNvPr id="547" name="Google Shape;547;p27"/>
            <p:cNvSpPr txBox="1"/>
            <p:nvPr/>
          </p:nvSpPr>
          <p:spPr>
            <a:xfrm>
              <a:off x="11856486" y="3636907"/>
              <a:ext cx="8632800" cy="10677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20">
                  <a:solidFill>
                    <a:srgbClr val="000000"/>
                  </a:solidFill>
                  <a:latin typeface="Montserrat"/>
                  <a:ea typeface="Montserrat"/>
                  <a:cs typeface="Montserrat"/>
                  <a:sym typeface="Montserrat"/>
                </a:rPr>
                <a:t>Attend the LLMC Lounge on Friday at 1:00pm Eastern (optional)</a:t>
              </a:r>
              <a:endParaRPr/>
            </a:p>
          </p:txBody>
        </p:sp>
        <p:sp>
          <p:nvSpPr>
            <p:cNvPr id="548" name="Google Shape;548;p27"/>
            <p:cNvSpPr txBox="1"/>
            <p:nvPr/>
          </p:nvSpPr>
          <p:spPr>
            <a:xfrm>
              <a:off x="11856486" y="5472637"/>
              <a:ext cx="8632800" cy="4968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20">
                  <a:solidFill>
                    <a:srgbClr val="000000"/>
                  </a:solidFill>
                  <a:latin typeface="Montserrat"/>
                  <a:ea typeface="Montserrat"/>
                  <a:cs typeface="Montserrat"/>
                  <a:sym typeface="Montserrat"/>
                </a:rPr>
                <a:t>Join the </a:t>
              </a:r>
              <a:r>
                <a:rPr lang="en-US" sz="2420" u="sng">
                  <a:solidFill>
                    <a:schemeClr val="hlink"/>
                  </a:solidFill>
                  <a:latin typeface="Montserrat"/>
                  <a:ea typeface="Montserrat"/>
                  <a:cs typeface="Montserrat"/>
                  <a:sym typeface="Montserrat"/>
                  <a:hlinkClick r:id="rId5"/>
                </a:rPr>
                <a:t>LLMC LinkedIn group</a:t>
              </a:r>
              <a:endParaRPr/>
            </a:p>
          </p:txBody>
        </p:sp>
        <p:sp>
          <p:nvSpPr>
            <p:cNvPr id="549" name="Google Shape;549;p27"/>
            <p:cNvSpPr txBox="1"/>
            <p:nvPr/>
          </p:nvSpPr>
          <p:spPr>
            <a:xfrm>
              <a:off x="11856486" y="6736867"/>
              <a:ext cx="8632800" cy="16389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20">
                  <a:solidFill>
                    <a:srgbClr val="000000"/>
                  </a:solidFill>
                  <a:latin typeface="Montserrat"/>
                  <a:ea typeface="Montserrat"/>
                  <a:cs typeface="Montserrat"/>
                  <a:sym typeface="Montserrat"/>
                </a:rPr>
                <a:t>Check out the Beyond the Circle bonus content at the end of this guide &amp; the </a:t>
              </a:r>
              <a:r>
                <a:rPr lang="en-US" sz="2420" u="sng">
                  <a:solidFill>
                    <a:schemeClr val="hlink"/>
                  </a:solidFill>
                  <a:latin typeface="Montserrat"/>
                  <a:ea typeface="Montserrat"/>
                  <a:cs typeface="Montserrat"/>
                  <a:sym typeface="Montserrat"/>
                  <a:hlinkClick r:id="rId6"/>
                </a:rPr>
                <a:t>LLMC Learning Library</a:t>
              </a:r>
              <a:endParaRPr/>
            </a:p>
          </p:txBody>
        </p:sp>
        <p:sp>
          <p:nvSpPr>
            <p:cNvPr id="550" name="Google Shape;550;p27"/>
            <p:cNvSpPr txBox="1"/>
            <p:nvPr/>
          </p:nvSpPr>
          <p:spPr>
            <a:xfrm>
              <a:off x="11856486" y="1797983"/>
              <a:ext cx="8632800" cy="10677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20">
                  <a:solidFill>
                    <a:srgbClr val="000000"/>
                  </a:solidFill>
                  <a:latin typeface="Montserrat"/>
                  <a:ea typeface="Montserrat"/>
                  <a:cs typeface="Montserrat"/>
                  <a:sym typeface="Montserrat"/>
                </a:rPr>
                <a:t>Attend the Masterclass on October 21 at 1:00pm Eastern</a:t>
              </a:r>
              <a:endParaRPr/>
            </a:p>
          </p:txBody>
        </p:sp>
        <p:grpSp>
          <p:nvGrpSpPr>
            <p:cNvPr id="551" name="Google Shape;551;p27"/>
            <p:cNvGrpSpPr/>
            <p:nvPr/>
          </p:nvGrpSpPr>
          <p:grpSpPr>
            <a:xfrm>
              <a:off x="10913357" y="-360023"/>
              <a:ext cx="568924" cy="928947"/>
              <a:chOff x="0" y="-47625"/>
              <a:chExt cx="75259" cy="122884"/>
            </a:xfrm>
          </p:grpSpPr>
          <p:sp>
            <p:nvSpPr>
              <p:cNvPr id="552" name="Google Shape;552;p27"/>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sp>
            <p:nvSpPr>
              <p:cNvPr id="553" name="Google Shape;553;p27"/>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54" name="Google Shape;554;p27"/>
            <p:cNvGrpSpPr/>
            <p:nvPr/>
          </p:nvGrpSpPr>
          <p:grpSpPr>
            <a:xfrm>
              <a:off x="10913357" y="1476060"/>
              <a:ext cx="568924" cy="928947"/>
              <a:chOff x="0" y="-47625"/>
              <a:chExt cx="75259" cy="122884"/>
            </a:xfrm>
          </p:grpSpPr>
          <p:sp>
            <p:nvSpPr>
              <p:cNvPr id="555" name="Google Shape;555;p27"/>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sp>
            <p:nvSpPr>
              <p:cNvPr id="556" name="Google Shape;556;p27"/>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57" name="Google Shape;557;p27"/>
            <p:cNvGrpSpPr/>
            <p:nvPr/>
          </p:nvGrpSpPr>
          <p:grpSpPr>
            <a:xfrm>
              <a:off x="10913357" y="3314984"/>
              <a:ext cx="568924" cy="928947"/>
              <a:chOff x="0" y="-47625"/>
              <a:chExt cx="75259" cy="122884"/>
            </a:xfrm>
          </p:grpSpPr>
          <p:sp>
            <p:nvSpPr>
              <p:cNvPr id="558" name="Google Shape;558;p27"/>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sp>
            <p:nvSpPr>
              <p:cNvPr id="559" name="Google Shape;559;p27"/>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60" name="Google Shape;560;p27"/>
            <p:cNvGrpSpPr/>
            <p:nvPr/>
          </p:nvGrpSpPr>
          <p:grpSpPr>
            <a:xfrm>
              <a:off x="10913357" y="5153909"/>
              <a:ext cx="568924" cy="928947"/>
              <a:chOff x="0" y="-47625"/>
              <a:chExt cx="75259" cy="122884"/>
            </a:xfrm>
          </p:grpSpPr>
          <p:sp>
            <p:nvSpPr>
              <p:cNvPr id="561" name="Google Shape;561;p27"/>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sp>
            <p:nvSpPr>
              <p:cNvPr id="562" name="Google Shape;562;p27"/>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63" name="Google Shape;563;p27"/>
            <p:cNvGrpSpPr/>
            <p:nvPr/>
          </p:nvGrpSpPr>
          <p:grpSpPr>
            <a:xfrm>
              <a:off x="10913357" y="6414944"/>
              <a:ext cx="568924" cy="928947"/>
              <a:chOff x="0" y="-47625"/>
              <a:chExt cx="75259" cy="122884"/>
            </a:xfrm>
          </p:grpSpPr>
          <p:sp>
            <p:nvSpPr>
              <p:cNvPr id="564" name="Google Shape;564;p27"/>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sp>
            <p:nvSpPr>
              <p:cNvPr id="565" name="Google Shape;565;p27"/>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grpSp>
      </p:grpSp>
      <p:pic>
        <p:nvPicPr>
          <p:cNvPr id="566" name="Google Shape;566;p27"/>
          <p:cNvPicPr preferRelativeResize="0"/>
          <p:nvPr/>
        </p:nvPicPr>
        <p:blipFill>
          <a:blip r:embed="rId7">
            <a:alphaModFix/>
          </a:blip>
          <a:stretch>
            <a:fillRect/>
          </a:stretch>
        </p:blipFill>
        <p:spPr>
          <a:xfrm>
            <a:off x="293000" y="841788"/>
            <a:ext cx="1830401" cy="152596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pic>
        <p:nvPicPr>
          <p:cNvPr id="571" name="Google Shape;571;g2f42ec2f1c1_0_253"/>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572" name="Google Shape;572;g2f42ec2f1c1_0_253"/>
          <p:cNvSpPr txBox="1"/>
          <p:nvPr/>
        </p:nvSpPr>
        <p:spPr>
          <a:xfrm>
            <a:off x="2199178" y="1229544"/>
            <a:ext cx="155337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None/>
            </a:pPr>
            <a:r>
              <a:rPr lang="en-US" sz="4999" b="1" i="0" u="none" strike="noStrike" cap="none">
                <a:solidFill>
                  <a:srgbClr val="000000"/>
                </a:solidFill>
                <a:latin typeface="Montserrat"/>
                <a:ea typeface="Montserrat"/>
                <a:cs typeface="Montserrat"/>
                <a:sym typeface="Montserrat"/>
              </a:rPr>
              <a:t>Learning Library Resources</a:t>
            </a:r>
            <a:endParaRPr/>
          </a:p>
        </p:txBody>
      </p:sp>
      <p:sp>
        <p:nvSpPr>
          <p:cNvPr id="573" name="Google Shape;573;g2f42ec2f1c1_0_253"/>
          <p:cNvSpPr txBox="1"/>
          <p:nvPr/>
        </p:nvSpPr>
        <p:spPr>
          <a:xfrm>
            <a:off x="1413177" y="2438950"/>
            <a:ext cx="16538700" cy="3440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3000" b="1">
                <a:solidFill>
                  <a:schemeClr val="dk1"/>
                </a:solidFill>
                <a:latin typeface="Montserrat"/>
                <a:ea typeface="Montserrat"/>
                <a:cs typeface="Montserrat"/>
                <a:sym typeface="Montserrat"/>
              </a:rPr>
              <a:t>Books</a:t>
            </a:r>
            <a:endParaRPr>
              <a:solidFill>
                <a:schemeClr val="dk1"/>
              </a:solidFill>
            </a:endParaRPr>
          </a:p>
          <a:p>
            <a:pPr marL="457200" lvl="0" indent="-406400" algn="l" rtl="0">
              <a:lnSpc>
                <a:spcPct val="115000"/>
              </a:lnSpc>
              <a:spcBef>
                <a:spcPts val="0"/>
              </a:spcBef>
              <a:spcAft>
                <a:spcPts val="0"/>
              </a:spcAft>
              <a:buClr>
                <a:schemeClr val="dk1"/>
              </a:buClr>
              <a:buSzPts val="2800"/>
              <a:buFont typeface="Montserrat"/>
              <a:buChar char="●"/>
            </a:pPr>
            <a:r>
              <a:rPr lang="en-US" sz="2800">
                <a:solidFill>
                  <a:schemeClr val="dk1"/>
                </a:solidFill>
                <a:latin typeface="Montserrat"/>
                <a:ea typeface="Montserrat"/>
                <a:cs typeface="Montserrat"/>
                <a:sym typeface="Montserrat"/>
              </a:rPr>
              <a:t>The Five Dysfunctions of a Team: A Leadership Fable by Patrick Lencioni</a:t>
            </a:r>
            <a:endParaRPr sz="2800">
              <a:solidFill>
                <a:schemeClr val="dk1"/>
              </a:solidFill>
              <a:latin typeface="Montserrat"/>
              <a:ea typeface="Montserrat"/>
              <a:cs typeface="Montserrat"/>
              <a:sym typeface="Montserrat"/>
            </a:endParaRPr>
          </a:p>
          <a:p>
            <a:pPr marL="457200" lvl="0" indent="-406400" algn="l" rtl="0">
              <a:lnSpc>
                <a:spcPct val="115000"/>
              </a:lnSpc>
              <a:spcBef>
                <a:spcPts val="0"/>
              </a:spcBef>
              <a:spcAft>
                <a:spcPts val="0"/>
              </a:spcAft>
              <a:buClr>
                <a:schemeClr val="dk1"/>
              </a:buClr>
              <a:buSzPts val="2800"/>
              <a:buFont typeface="Montserrat"/>
              <a:buChar char="●"/>
            </a:pPr>
            <a:r>
              <a:rPr lang="en-US" sz="2800">
                <a:solidFill>
                  <a:schemeClr val="dk1"/>
                </a:solidFill>
                <a:latin typeface="Montserrat"/>
                <a:ea typeface="Montserrat"/>
                <a:cs typeface="Montserrat"/>
                <a:sym typeface="Montserrat"/>
              </a:rPr>
              <a:t>Gestionnaires inspirants: Les 10 règles de communication des leaders par Isabelle Lord</a:t>
            </a:r>
            <a:endParaRPr sz="2800">
              <a:solidFill>
                <a:schemeClr val="dk1"/>
              </a:solidFill>
              <a:latin typeface="Montserrat"/>
              <a:ea typeface="Montserrat"/>
              <a:cs typeface="Montserrat"/>
              <a:sym typeface="Montserrat"/>
            </a:endParaRPr>
          </a:p>
          <a:p>
            <a:pPr marL="457200" lvl="0" indent="-406400" algn="l" rtl="0">
              <a:lnSpc>
                <a:spcPct val="115000"/>
              </a:lnSpc>
              <a:spcBef>
                <a:spcPts val="0"/>
              </a:spcBef>
              <a:spcAft>
                <a:spcPts val="0"/>
              </a:spcAft>
              <a:buClr>
                <a:schemeClr val="dk1"/>
              </a:buClr>
              <a:buSzPts val="2800"/>
              <a:buFont typeface="Montserrat"/>
              <a:buChar char="●"/>
            </a:pPr>
            <a:r>
              <a:rPr lang="en-US" sz="2800">
                <a:solidFill>
                  <a:schemeClr val="dk1"/>
                </a:solidFill>
                <a:latin typeface="Montserrat"/>
                <a:ea typeface="Montserrat"/>
                <a:cs typeface="Montserrat"/>
                <a:sym typeface="Montserrat"/>
              </a:rPr>
              <a:t>The 21 Irrefutable Laws of Leadership: Follow Them and People Will Follow You by John C. Maxwell</a:t>
            </a:r>
            <a:endParaRPr sz="2800">
              <a:solidFill>
                <a:schemeClr val="dk1"/>
              </a:solidFill>
              <a:latin typeface="Montserrat"/>
              <a:ea typeface="Montserrat"/>
              <a:cs typeface="Montserrat"/>
              <a:sym typeface="Montserrat"/>
            </a:endParaRPr>
          </a:p>
          <a:p>
            <a:pPr marL="457200" lvl="0" indent="-406400" algn="l" rtl="0">
              <a:lnSpc>
                <a:spcPct val="115000"/>
              </a:lnSpc>
              <a:spcBef>
                <a:spcPts val="0"/>
              </a:spcBef>
              <a:spcAft>
                <a:spcPts val="0"/>
              </a:spcAft>
              <a:buClr>
                <a:schemeClr val="dk1"/>
              </a:buClr>
              <a:buSzPts val="2800"/>
              <a:buFont typeface="Montserrat"/>
              <a:buChar char="●"/>
            </a:pPr>
            <a:r>
              <a:rPr lang="en-US" sz="2800">
                <a:solidFill>
                  <a:schemeClr val="dk1"/>
                </a:solidFill>
                <a:latin typeface="Montserrat"/>
                <a:ea typeface="Montserrat"/>
                <a:cs typeface="Montserrat"/>
                <a:sym typeface="Montserrat"/>
              </a:rPr>
              <a:t>Mastering Leadership by Robert J. Anderson et al.</a:t>
            </a:r>
            <a:endParaRPr sz="2800">
              <a:solidFill>
                <a:schemeClr val="dk1"/>
              </a:solidFill>
              <a:latin typeface="Montserrat"/>
              <a:ea typeface="Montserrat"/>
              <a:cs typeface="Montserrat"/>
              <a:sym typeface="Montserrat"/>
            </a:endParaRPr>
          </a:p>
          <a:p>
            <a:pPr marL="457200" lvl="0" indent="-406400" algn="l" rtl="0">
              <a:lnSpc>
                <a:spcPct val="115000"/>
              </a:lnSpc>
              <a:spcBef>
                <a:spcPts val="0"/>
              </a:spcBef>
              <a:spcAft>
                <a:spcPts val="0"/>
              </a:spcAft>
              <a:buClr>
                <a:schemeClr val="dk1"/>
              </a:buClr>
              <a:buSzPts val="2800"/>
              <a:buFont typeface="Montserrat"/>
              <a:buChar char="●"/>
            </a:pPr>
            <a:r>
              <a:rPr lang="en-US" sz="2800">
                <a:solidFill>
                  <a:schemeClr val="dk1"/>
                </a:solidFill>
                <a:latin typeface="Montserrat"/>
                <a:ea typeface="Montserrat"/>
                <a:cs typeface="Montserrat"/>
                <a:sym typeface="Montserrat"/>
              </a:rPr>
              <a:t>Le leader sans titre par Robin Sharma</a:t>
            </a:r>
            <a:endParaRPr sz="2800">
              <a:solidFill>
                <a:schemeClr val="dk1"/>
              </a:solidFill>
              <a:latin typeface="Montserrat"/>
              <a:ea typeface="Montserrat"/>
              <a:cs typeface="Montserrat"/>
              <a:sym typeface="Montserrat"/>
            </a:endParaRPr>
          </a:p>
        </p:txBody>
      </p:sp>
      <p:pic>
        <p:nvPicPr>
          <p:cNvPr id="574" name="Google Shape;574;g2f42ec2f1c1_0_253"/>
          <p:cNvPicPr preferRelativeResize="0"/>
          <p:nvPr/>
        </p:nvPicPr>
        <p:blipFill>
          <a:blip r:embed="rId4">
            <a:alphaModFix/>
          </a:blip>
          <a:stretch>
            <a:fillRect/>
          </a:stretch>
        </p:blipFill>
        <p:spPr>
          <a:xfrm>
            <a:off x="293000" y="841788"/>
            <a:ext cx="1830401" cy="1525966"/>
          </a:xfrm>
          <a:prstGeom prst="rect">
            <a:avLst/>
          </a:prstGeom>
          <a:noFill/>
          <a:ln>
            <a:noFill/>
          </a:ln>
        </p:spPr>
      </p:pic>
      <p:grpSp>
        <p:nvGrpSpPr>
          <p:cNvPr id="575" name="Google Shape;575;g2f42ec2f1c1_0_253"/>
          <p:cNvGrpSpPr/>
          <p:nvPr/>
        </p:nvGrpSpPr>
        <p:grpSpPr>
          <a:xfrm>
            <a:off x="1413175" y="8909575"/>
            <a:ext cx="10058300" cy="952374"/>
            <a:chOff x="1413175" y="8909575"/>
            <a:chExt cx="10058300" cy="952374"/>
          </a:xfrm>
        </p:grpSpPr>
        <p:pic>
          <p:nvPicPr>
            <p:cNvPr id="576" name="Google Shape;576;g2f42ec2f1c1_0_253" descr="Lightbulb" title="File:Noun Project lightbulb icon 1263005 cc.svg - Wikimedia Commons"/>
            <p:cNvPicPr preferRelativeResize="0"/>
            <p:nvPr/>
          </p:nvPicPr>
          <p:blipFill>
            <a:blip r:embed="rId5">
              <a:alphaModFix/>
            </a:blip>
            <a:stretch>
              <a:fillRect/>
            </a:stretch>
          </p:blipFill>
          <p:spPr>
            <a:xfrm>
              <a:off x="1413175" y="8909575"/>
              <a:ext cx="813800" cy="952374"/>
            </a:xfrm>
            <a:prstGeom prst="rect">
              <a:avLst/>
            </a:prstGeom>
            <a:noFill/>
            <a:ln>
              <a:noFill/>
            </a:ln>
          </p:spPr>
        </p:pic>
        <p:sp>
          <p:nvSpPr>
            <p:cNvPr id="577" name="Google Shape;577;g2f42ec2f1c1_0_253"/>
            <p:cNvSpPr txBox="1"/>
            <p:nvPr/>
          </p:nvSpPr>
          <p:spPr>
            <a:xfrm>
              <a:off x="2226975" y="9209525"/>
              <a:ext cx="9244500" cy="46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a:solidFill>
                    <a:schemeClr val="dk1"/>
                  </a:solidFill>
                  <a:latin typeface="Montserrat"/>
                  <a:ea typeface="Montserrat"/>
                  <a:cs typeface="Montserrat"/>
                  <a:sym typeface="Montserrat"/>
                </a:rPr>
                <a:t>These resources are clickable links!</a:t>
              </a:r>
              <a:endParaRPr sz="2200">
                <a:solidFill>
                  <a:schemeClr val="dk1"/>
                </a:solidFill>
                <a:latin typeface="Montserrat"/>
                <a:ea typeface="Montserrat"/>
                <a:cs typeface="Montserrat"/>
                <a:sym typeface="Montserrat"/>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g2f42ec2f1c1_0_17"/>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123" name="Google Shape;123;g2f42ec2f1c1_0_17"/>
          <p:cNvSpPr txBox="1"/>
          <p:nvPr/>
        </p:nvSpPr>
        <p:spPr>
          <a:xfrm>
            <a:off x="4062975" y="1936950"/>
            <a:ext cx="13528800" cy="75915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2400">
                <a:solidFill>
                  <a:schemeClr val="dk1"/>
                </a:solidFill>
                <a:latin typeface="Montserrat"/>
                <a:ea typeface="Montserrat"/>
                <a:cs typeface="Montserrat"/>
                <a:sym typeface="Montserrat"/>
              </a:rPr>
              <a:t>By actively engaging with your Circle, sharing experiences, and fostering connections, you'll unlock personal and professional growth opportunities. This knowledge empowers you to advance in your career.</a:t>
            </a:r>
            <a:endParaRPr sz="24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Font typeface="Arial"/>
              <a:buNone/>
            </a:pPr>
            <a:endParaRPr sz="2400">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400" b="1" i="0" u="none" strike="noStrike" cap="none">
                <a:solidFill>
                  <a:srgbClr val="000000"/>
                </a:solidFill>
                <a:latin typeface="Montserrat"/>
                <a:ea typeface="Montserrat"/>
                <a:cs typeface="Montserrat"/>
                <a:sym typeface="Montserrat"/>
              </a:rPr>
              <a:t>The Time to Act is Now!</a:t>
            </a:r>
            <a:endParaRPr sz="2400">
              <a:solidFill>
                <a:srgbClr val="000000"/>
              </a:solidFill>
            </a:endParaRPr>
          </a:p>
          <a:p>
            <a:pPr marL="0" marR="0" lvl="0" indent="0" algn="l" rtl="0">
              <a:lnSpc>
                <a:spcPct val="115000"/>
              </a:lnSpc>
              <a:spcBef>
                <a:spcPts val="0"/>
              </a:spcBef>
              <a:spcAft>
                <a:spcPts val="0"/>
              </a:spcAft>
              <a:buNone/>
            </a:pPr>
            <a:endParaRPr sz="2400" b="1"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400" b="0" i="0" u="none" strike="noStrike" cap="none">
                <a:solidFill>
                  <a:srgbClr val="000000"/>
                </a:solidFill>
                <a:latin typeface="Montserrat"/>
                <a:ea typeface="Montserrat"/>
                <a:cs typeface="Montserrat"/>
                <a:sym typeface="Montserrat"/>
              </a:rPr>
              <a:t>Thank you for answering the call to action, committing to creating a psychologically safer workplace for all, especially those from equity-deserving groups.</a:t>
            </a:r>
            <a:endParaRPr sz="2400">
              <a:solidFill>
                <a:srgbClr val="000000"/>
              </a:solidFill>
            </a:endParaRPr>
          </a:p>
          <a:p>
            <a:pPr marL="0" marR="0" lvl="0" indent="0" algn="l" rtl="0">
              <a:lnSpc>
                <a:spcPct val="115000"/>
              </a:lnSpc>
              <a:spcBef>
                <a:spcPts val="0"/>
              </a:spcBef>
              <a:spcAft>
                <a:spcPts val="0"/>
              </a:spcAft>
              <a:buNone/>
            </a:pPr>
            <a:endParaRPr sz="24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400" b="0" i="0" u="none" strike="noStrike" cap="none">
                <a:solidFill>
                  <a:srgbClr val="000000"/>
                </a:solidFill>
                <a:latin typeface="Montserrat"/>
                <a:ea typeface="Montserrat"/>
                <a:cs typeface="Montserrat"/>
                <a:sym typeface="Montserrat"/>
              </a:rPr>
              <a:t>We hope you will feel a real and fundamental shift throughout the program. And together we will celebrate all the hard work you put into this experience. Thank you for showing up for yourself, your family, your organization and the communities you’re called to serve. </a:t>
            </a:r>
            <a:endParaRPr sz="2400">
              <a:solidFill>
                <a:srgbClr val="000000"/>
              </a:solidFill>
            </a:endParaRPr>
          </a:p>
          <a:p>
            <a:pPr marL="0" marR="0" lvl="0" indent="0" algn="l" rtl="0">
              <a:lnSpc>
                <a:spcPct val="115000"/>
              </a:lnSpc>
              <a:spcBef>
                <a:spcPts val="0"/>
              </a:spcBef>
              <a:spcAft>
                <a:spcPts val="0"/>
              </a:spcAft>
              <a:buNone/>
            </a:pPr>
            <a:endParaRPr sz="24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400" b="0" i="0" u="none" strike="noStrike" cap="none">
                <a:solidFill>
                  <a:srgbClr val="000000"/>
                </a:solidFill>
                <a:latin typeface="Montserrat"/>
                <a:ea typeface="Montserrat"/>
                <a:cs typeface="Montserrat"/>
                <a:sym typeface="Montserrat"/>
              </a:rPr>
              <a:t>Going forward, take advantage of all the networking that will take place, meet new LLMC members in MS Teams and on LinkedIn. Lean into the Masterclasses. </a:t>
            </a:r>
            <a:endParaRPr sz="2400">
              <a:solidFill>
                <a:srgbClr val="000000"/>
              </a:solidFill>
            </a:endParaRPr>
          </a:p>
          <a:p>
            <a:pPr marL="0" marR="0" lvl="0" indent="0" algn="l" rtl="0">
              <a:lnSpc>
                <a:spcPct val="115000"/>
              </a:lnSpc>
              <a:spcBef>
                <a:spcPts val="0"/>
              </a:spcBef>
              <a:spcAft>
                <a:spcPts val="0"/>
              </a:spcAft>
              <a:buNone/>
            </a:pPr>
            <a:endParaRPr sz="24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400" b="0" i="0" u="none" strike="noStrike" cap="none">
                <a:solidFill>
                  <a:srgbClr val="000000"/>
                </a:solidFill>
                <a:latin typeface="Montserrat"/>
                <a:ea typeface="Montserrat"/>
                <a:cs typeface="Montserrat"/>
                <a:sym typeface="Montserrat"/>
              </a:rPr>
              <a:t>Choose to stay consistent with that next level version of you. We are rooting for you. </a:t>
            </a:r>
            <a:endParaRPr sz="2400">
              <a:solidFill>
                <a:srgbClr val="000000"/>
              </a:solidFill>
            </a:endParaRPr>
          </a:p>
        </p:txBody>
      </p:sp>
      <p:sp>
        <p:nvSpPr>
          <p:cNvPr id="124" name="Google Shape;124;g2f42ec2f1c1_0_17"/>
          <p:cNvSpPr/>
          <p:nvPr/>
        </p:nvSpPr>
        <p:spPr>
          <a:xfrm>
            <a:off x="603224" y="243755"/>
            <a:ext cx="2691457" cy="3361331"/>
          </a:xfrm>
          <a:custGeom>
            <a:avLst/>
            <a:gdLst/>
            <a:ahLst/>
            <a:cxnLst/>
            <a:rect l="l" t="t" r="r" b="b"/>
            <a:pathLst>
              <a:path w="2691457" h="3361331" extrusionOk="0">
                <a:moveTo>
                  <a:pt x="0" y="0"/>
                </a:moveTo>
                <a:lnTo>
                  <a:pt x="2691458" y="0"/>
                </a:lnTo>
                <a:lnTo>
                  <a:pt x="2691458" y="3361331"/>
                </a:lnTo>
                <a:lnTo>
                  <a:pt x="0" y="3361331"/>
                </a:lnTo>
                <a:lnTo>
                  <a:pt x="0" y="0"/>
                </a:lnTo>
                <a:close/>
              </a:path>
            </a:pathLst>
          </a:custGeom>
          <a:blipFill rotWithShape="1">
            <a:blip r:embed="rId4">
              <a:alphaModFix/>
            </a:blip>
            <a:stretch>
              <a:fillRect l="-36209" t="-2118" r="-35839" b="-69688"/>
            </a:stretch>
          </a:blipFill>
          <a:ln>
            <a:noFill/>
          </a:ln>
        </p:spPr>
        <p:txBody>
          <a:bodyPr/>
          <a:lstStyle/>
          <a:p>
            <a:endParaRPr lang="en-US"/>
          </a:p>
        </p:txBody>
      </p:sp>
      <p:sp>
        <p:nvSpPr>
          <p:cNvPr id="125" name="Google Shape;125;g2f42ec2f1c1_0_17"/>
          <p:cNvSpPr/>
          <p:nvPr/>
        </p:nvSpPr>
        <p:spPr>
          <a:xfrm>
            <a:off x="603224" y="5291959"/>
            <a:ext cx="2691457" cy="3361331"/>
          </a:xfrm>
          <a:custGeom>
            <a:avLst/>
            <a:gdLst/>
            <a:ahLst/>
            <a:cxnLst/>
            <a:rect l="l" t="t" r="r" b="b"/>
            <a:pathLst>
              <a:path w="2691457" h="3361331" extrusionOk="0">
                <a:moveTo>
                  <a:pt x="0" y="0"/>
                </a:moveTo>
                <a:lnTo>
                  <a:pt x="2691458" y="0"/>
                </a:lnTo>
                <a:lnTo>
                  <a:pt x="2691458" y="3361331"/>
                </a:lnTo>
                <a:lnTo>
                  <a:pt x="0" y="3361331"/>
                </a:lnTo>
                <a:lnTo>
                  <a:pt x="0" y="0"/>
                </a:lnTo>
                <a:close/>
              </a:path>
            </a:pathLst>
          </a:custGeom>
          <a:blipFill rotWithShape="1">
            <a:blip r:embed="rId5">
              <a:alphaModFix/>
            </a:blip>
            <a:stretch>
              <a:fillRect l="-55606" t="-22529" r="-51548" b="-126437"/>
            </a:stretch>
          </a:blipFill>
          <a:ln>
            <a:noFill/>
          </a:ln>
        </p:spPr>
        <p:txBody>
          <a:bodyPr/>
          <a:lstStyle/>
          <a:p>
            <a:endParaRPr lang="en-US"/>
          </a:p>
        </p:txBody>
      </p:sp>
      <p:sp>
        <p:nvSpPr>
          <p:cNvPr id="126" name="Google Shape;126;g2f42ec2f1c1_0_17"/>
          <p:cNvSpPr txBox="1"/>
          <p:nvPr/>
        </p:nvSpPr>
        <p:spPr>
          <a:xfrm>
            <a:off x="1181446" y="3850019"/>
            <a:ext cx="1535100" cy="246300"/>
          </a:xfrm>
          <a:prstGeom prst="rect">
            <a:avLst/>
          </a:prstGeom>
          <a:noFill/>
          <a:ln>
            <a:noFill/>
          </a:ln>
        </p:spPr>
        <p:txBody>
          <a:bodyPr spcFirstLastPara="1" wrap="square" lIns="0" tIns="0" rIns="0" bIns="0" anchor="t" anchorCtr="0">
            <a:spAutoFit/>
          </a:bodyPr>
          <a:lstStyle/>
          <a:p>
            <a:pPr marL="0" marR="0" lvl="0" indent="0" algn="ctr" rtl="0">
              <a:lnSpc>
                <a:spcPct val="112000"/>
              </a:lnSpc>
              <a:spcBef>
                <a:spcPts val="0"/>
              </a:spcBef>
              <a:spcAft>
                <a:spcPts val="0"/>
              </a:spcAft>
              <a:buNone/>
            </a:pPr>
            <a:r>
              <a:rPr lang="en-US" sz="1600" b="0" i="0" u="none" strike="noStrike" cap="none">
                <a:solidFill>
                  <a:srgbClr val="000000"/>
                </a:solidFill>
                <a:latin typeface="Arial"/>
                <a:ea typeface="Arial"/>
                <a:cs typeface="Arial"/>
                <a:sym typeface="Arial"/>
              </a:rPr>
              <a:t>Nancy Tremblay</a:t>
            </a:r>
            <a:endParaRPr sz="600"/>
          </a:p>
        </p:txBody>
      </p:sp>
      <p:sp>
        <p:nvSpPr>
          <p:cNvPr id="127" name="Google Shape;127;g2f42ec2f1c1_0_17"/>
          <p:cNvSpPr txBox="1"/>
          <p:nvPr/>
        </p:nvSpPr>
        <p:spPr>
          <a:xfrm>
            <a:off x="695076" y="8900940"/>
            <a:ext cx="2507700" cy="246300"/>
          </a:xfrm>
          <a:prstGeom prst="rect">
            <a:avLst/>
          </a:prstGeom>
          <a:noFill/>
          <a:ln>
            <a:noFill/>
          </a:ln>
        </p:spPr>
        <p:txBody>
          <a:bodyPr spcFirstLastPara="1" wrap="square" lIns="0" tIns="0" rIns="0" bIns="0" anchor="t" anchorCtr="0">
            <a:spAutoFit/>
          </a:bodyPr>
          <a:lstStyle/>
          <a:p>
            <a:pPr marL="0" marR="0" lvl="0" indent="0" algn="ctr" rtl="0">
              <a:lnSpc>
                <a:spcPct val="112005"/>
              </a:lnSpc>
              <a:spcBef>
                <a:spcPts val="0"/>
              </a:spcBef>
              <a:spcAft>
                <a:spcPts val="0"/>
              </a:spcAft>
              <a:buNone/>
            </a:pPr>
            <a:r>
              <a:rPr lang="en-US" sz="1600" b="0" i="0" u="none" strike="noStrike" cap="none">
                <a:solidFill>
                  <a:srgbClr val="000000"/>
                </a:solidFill>
                <a:latin typeface="Arial"/>
                <a:ea typeface="Arial"/>
                <a:cs typeface="Arial"/>
                <a:sym typeface="Arial"/>
              </a:rPr>
              <a:t>Samantha Moonsammy</a:t>
            </a:r>
            <a:endParaRPr sz="1600"/>
          </a:p>
        </p:txBody>
      </p:sp>
      <p:sp>
        <p:nvSpPr>
          <p:cNvPr id="128" name="Google Shape;128;g2f42ec2f1c1_0_17"/>
          <p:cNvSpPr txBox="1"/>
          <p:nvPr/>
        </p:nvSpPr>
        <p:spPr>
          <a:xfrm>
            <a:off x="896326" y="4206725"/>
            <a:ext cx="2105400" cy="443100"/>
          </a:xfrm>
          <a:prstGeom prst="rect">
            <a:avLst/>
          </a:prstGeom>
          <a:noFill/>
          <a:ln>
            <a:noFill/>
          </a:ln>
        </p:spPr>
        <p:txBody>
          <a:bodyPr spcFirstLastPara="1" wrap="square" lIns="0" tIns="0" rIns="0" bIns="0" anchor="t" anchorCtr="0">
            <a:spAutoFit/>
          </a:bodyPr>
          <a:lstStyle/>
          <a:p>
            <a:pPr marL="0" marR="0" lvl="0" indent="0" algn="ctr" rtl="0">
              <a:lnSpc>
                <a:spcPct val="139916"/>
              </a:lnSpc>
              <a:spcBef>
                <a:spcPts val="0"/>
              </a:spcBef>
              <a:spcAft>
                <a:spcPts val="0"/>
              </a:spcAft>
              <a:buNone/>
            </a:pPr>
            <a:r>
              <a:rPr lang="en-US" sz="1200" b="0" i="0" u="none" strike="noStrike" cap="none">
                <a:solidFill>
                  <a:srgbClr val="000000"/>
                </a:solidFill>
                <a:latin typeface="Montserrat"/>
                <a:ea typeface="Montserrat"/>
                <a:cs typeface="Montserrat"/>
                <a:sym typeface="Montserrat"/>
              </a:rPr>
              <a:t>Assistant Deputy Minister, Materiel, National Defence</a:t>
            </a:r>
            <a:endParaRPr sz="1200"/>
          </a:p>
        </p:txBody>
      </p:sp>
      <p:sp>
        <p:nvSpPr>
          <p:cNvPr id="129" name="Google Shape;129;g2f42ec2f1c1_0_17"/>
          <p:cNvSpPr txBox="1"/>
          <p:nvPr/>
        </p:nvSpPr>
        <p:spPr>
          <a:xfrm>
            <a:off x="530036" y="9314574"/>
            <a:ext cx="2838000" cy="443100"/>
          </a:xfrm>
          <a:prstGeom prst="rect">
            <a:avLst/>
          </a:prstGeom>
          <a:noFill/>
          <a:ln>
            <a:noFill/>
          </a:ln>
        </p:spPr>
        <p:txBody>
          <a:bodyPr spcFirstLastPara="1" wrap="square" lIns="0" tIns="0" rIns="0" bIns="0" anchor="t" anchorCtr="0">
            <a:spAutoFit/>
          </a:bodyPr>
          <a:lstStyle/>
          <a:p>
            <a:pPr marL="0" marR="0" lvl="0" indent="0" algn="l" rtl="0">
              <a:lnSpc>
                <a:spcPct val="139916"/>
              </a:lnSpc>
              <a:spcBef>
                <a:spcPts val="0"/>
              </a:spcBef>
              <a:spcAft>
                <a:spcPts val="0"/>
              </a:spcAft>
              <a:buNone/>
            </a:pPr>
            <a:r>
              <a:rPr lang="en-US" sz="1200" b="0" i="0" u="none" strike="noStrike" cap="none">
                <a:solidFill>
                  <a:srgbClr val="000000"/>
                </a:solidFill>
                <a:latin typeface="Montserrat"/>
                <a:ea typeface="Montserrat"/>
                <a:cs typeface="Montserrat"/>
                <a:sym typeface="Montserrat"/>
              </a:rPr>
              <a:t>Diversity and Inclusion Section Head, </a:t>
            </a:r>
            <a:endParaRPr/>
          </a:p>
          <a:p>
            <a:pPr marL="0" marR="0" lvl="0" indent="0" algn="ctr" rtl="0">
              <a:lnSpc>
                <a:spcPct val="139916"/>
              </a:lnSpc>
              <a:spcBef>
                <a:spcPts val="0"/>
              </a:spcBef>
              <a:spcAft>
                <a:spcPts val="0"/>
              </a:spcAft>
              <a:buNone/>
            </a:pPr>
            <a:r>
              <a:rPr lang="en-US" sz="1200" b="0" i="0" u="none" strike="noStrike" cap="none">
                <a:solidFill>
                  <a:srgbClr val="000000"/>
                </a:solidFill>
                <a:latin typeface="Montserrat"/>
                <a:ea typeface="Montserrat"/>
                <a:cs typeface="Montserrat"/>
                <a:sym typeface="Montserrat"/>
              </a:rPr>
              <a:t>Materiel, National Defence</a:t>
            </a:r>
            <a:endParaRPr/>
          </a:p>
        </p:txBody>
      </p:sp>
      <p:sp>
        <p:nvSpPr>
          <p:cNvPr id="130" name="Google Shape;130;g2f42ec2f1c1_0_17"/>
          <p:cNvSpPr txBox="1"/>
          <p:nvPr/>
        </p:nvSpPr>
        <p:spPr>
          <a:xfrm>
            <a:off x="5382568" y="713982"/>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None/>
            </a:pPr>
            <a:r>
              <a:rPr lang="en-US" sz="5000" b="1" i="0" u="none" strike="noStrike" cap="none">
                <a:solidFill>
                  <a:srgbClr val="000000"/>
                </a:solidFill>
                <a:latin typeface="Montserrat"/>
                <a:ea typeface="Montserrat"/>
                <a:cs typeface="Montserrat"/>
                <a:sym typeface="Montserrat"/>
              </a:rPr>
              <a:t>Founders’ Message</a:t>
            </a:r>
            <a:endParaRPr/>
          </a:p>
        </p:txBody>
      </p:sp>
      <p:pic>
        <p:nvPicPr>
          <p:cNvPr id="131" name="Google Shape;131;g2f42ec2f1c1_0_17"/>
          <p:cNvPicPr preferRelativeResize="0"/>
          <p:nvPr/>
        </p:nvPicPr>
        <p:blipFill>
          <a:blip r:embed="rId6">
            <a:alphaModFix/>
          </a:blip>
          <a:stretch>
            <a:fillRect/>
          </a:stretch>
        </p:blipFill>
        <p:spPr>
          <a:xfrm>
            <a:off x="3423425" y="339925"/>
            <a:ext cx="1830401" cy="152596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pic>
        <p:nvPicPr>
          <p:cNvPr id="582" name="Google Shape;582;g2f42ec2f1c1_0_358"/>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583" name="Google Shape;583;g2f42ec2f1c1_0_358"/>
          <p:cNvSpPr txBox="1"/>
          <p:nvPr/>
        </p:nvSpPr>
        <p:spPr>
          <a:xfrm>
            <a:off x="2199178" y="1229544"/>
            <a:ext cx="155337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None/>
            </a:pPr>
            <a:r>
              <a:rPr lang="en-US" sz="4999" b="1" i="0" u="none" strike="noStrike" cap="none">
                <a:solidFill>
                  <a:srgbClr val="000000"/>
                </a:solidFill>
                <a:latin typeface="Montserrat"/>
                <a:ea typeface="Montserrat"/>
                <a:cs typeface="Montserrat"/>
                <a:sym typeface="Montserrat"/>
              </a:rPr>
              <a:t>Learning Library Resources</a:t>
            </a:r>
            <a:endParaRPr/>
          </a:p>
        </p:txBody>
      </p:sp>
      <p:sp>
        <p:nvSpPr>
          <p:cNvPr id="584" name="Google Shape;584;g2f42ec2f1c1_0_358"/>
          <p:cNvSpPr txBox="1"/>
          <p:nvPr/>
        </p:nvSpPr>
        <p:spPr>
          <a:xfrm>
            <a:off x="1413177" y="2438950"/>
            <a:ext cx="16538700" cy="29445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3000" b="1">
                <a:solidFill>
                  <a:schemeClr val="dk1"/>
                </a:solidFill>
                <a:latin typeface="Montserrat"/>
                <a:ea typeface="Montserrat"/>
                <a:cs typeface="Montserrat"/>
                <a:sym typeface="Montserrat"/>
              </a:rPr>
              <a:t>Articles</a:t>
            </a:r>
            <a:endParaRPr>
              <a:solidFill>
                <a:schemeClr val="dk1"/>
              </a:solidFill>
            </a:endParaRPr>
          </a:p>
          <a:p>
            <a:pPr marL="457200" lvl="0" indent="-406400" algn="l" rtl="0">
              <a:lnSpc>
                <a:spcPct val="115000"/>
              </a:lnSpc>
              <a:spcBef>
                <a:spcPts val="0"/>
              </a:spcBef>
              <a:spcAft>
                <a:spcPts val="0"/>
              </a:spcAft>
              <a:buClr>
                <a:schemeClr val="dk1"/>
              </a:buClr>
              <a:buSzPts val="2800"/>
              <a:buChar char="●"/>
            </a:pPr>
            <a:r>
              <a:rPr lang="en-US" sz="2800">
                <a:solidFill>
                  <a:schemeClr val="dk1"/>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How to Mentor and Support Other Women – and Help Them Succeed</a:t>
            </a:r>
            <a:r>
              <a:rPr lang="en-US" sz="2800">
                <a:solidFill>
                  <a:schemeClr val="dk1"/>
                </a:solidFill>
                <a:latin typeface="Montserrat"/>
                <a:ea typeface="Montserrat"/>
                <a:cs typeface="Montserrat"/>
                <a:sym typeface="Montserrat"/>
              </a:rPr>
              <a:t>  </a:t>
            </a:r>
            <a:endParaRPr sz="2800">
              <a:solidFill>
                <a:schemeClr val="dk1"/>
              </a:solidFill>
            </a:endParaRPr>
          </a:p>
          <a:p>
            <a:pPr marL="457200" lvl="0" indent="-406400" algn="l" rtl="0">
              <a:lnSpc>
                <a:spcPct val="115000"/>
              </a:lnSpc>
              <a:spcBef>
                <a:spcPts val="0"/>
              </a:spcBef>
              <a:spcAft>
                <a:spcPts val="0"/>
              </a:spcAft>
              <a:buClr>
                <a:schemeClr val="dk1"/>
              </a:buClr>
              <a:buSzPts val="2800"/>
              <a:buChar char="●"/>
            </a:pPr>
            <a:r>
              <a:rPr lang="en-US" sz="2800">
                <a:solidFill>
                  <a:schemeClr val="dk1"/>
                </a:solidFill>
                <a:uFill>
                  <a:noFill/>
                </a:u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Les 10 qualités d’un vrai leader</a:t>
            </a:r>
            <a:endParaRPr sz="2800">
              <a:solidFill>
                <a:schemeClr val="dk1"/>
              </a:solidFill>
            </a:endParaRPr>
          </a:p>
          <a:p>
            <a:pPr marL="457200" lvl="0" indent="-406400" algn="l" rtl="0">
              <a:lnSpc>
                <a:spcPct val="115000"/>
              </a:lnSpc>
              <a:spcBef>
                <a:spcPts val="0"/>
              </a:spcBef>
              <a:spcAft>
                <a:spcPts val="0"/>
              </a:spcAft>
              <a:buClr>
                <a:schemeClr val="dk1"/>
              </a:buClr>
              <a:buSzPts val="2800"/>
              <a:buChar char="●"/>
            </a:pPr>
            <a:r>
              <a:rPr lang="en-US" sz="2800">
                <a:solidFill>
                  <a:schemeClr val="dk1"/>
                </a:solidFill>
                <a:uFill>
                  <a:noFill/>
                </a:u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Diversity at Work</a:t>
            </a:r>
            <a:endParaRPr sz="2800">
              <a:solidFill>
                <a:schemeClr val="dk1"/>
              </a:solidFill>
            </a:endParaRPr>
          </a:p>
          <a:p>
            <a:pPr marL="457200" lvl="0" indent="-406400" algn="l" rtl="0">
              <a:lnSpc>
                <a:spcPct val="115000"/>
              </a:lnSpc>
              <a:spcBef>
                <a:spcPts val="0"/>
              </a:spcBef>
              <a:spcAft>
                <a:spcPts val="0"/>
              </a:spcAft>
              <a:buClr>
                <a:schemeClr val="dk1"/>
              </a:buClr>
              <a:buSzPts val="2800"/>
              <a:buChar char="●"/>
            </a:pPr>
            <a:r>
              <a:rPr lang="en-US" sz="2800">
                <a:solidFill>
                  <a:schemeClr val="dk1"/>
                </a:solidFill>
                <a:uFill>
                  <a:noFill/>
                </a:uFill>
                <a:latin typeface="Montserrat"/>
                <a:ea typeface="Montserrat"/>
                <a:cs typeface="Montserrat"/>
                <a:sym typeface="Montserrat"/>
                <a:hlinkClick r:id="rId7">
                  <a:extLst>
                    <a:ext uri="{A12FA001-AC4F-418D-AE19-62706E023703}">
                      <ahyp:hlinkClr xmlns:ahyp="http://schemas.microsoft.com/office/drawing/2018/hyperlinkcolor" val="tx"/>
                    </a:ext>
                  </a:extLst>
                </a:hlinkClick>
              </a:rPr>
              <a:t>The Key to Inclusive Leadership</a:t>
            </a:r>
            <a:endParaRPr sz="2800">
              <a:solidFill>
                <a:schemeClr val="dk1"/>
              </a:solidFill>
            </a:endParaRPr>
          </a:p>
          <a:p>
            <a:pPr marL="457200" lvl="0" indent="-406400" algn="l" rtl="0">
              <a:lnSpc>
                <a:spcPct val="115000"/>
              </a:lnSpc>
              <a:spcBef>
                <a:spcPts val="0"/>
              </a:spcBef>
              <a:spcAft>
                <a:spcPts val="0"/>
              </a:spcAft>
              <a:buClr>
                <a:schemeClr val="dk1"/>
              </a:buClr>
              <a:buSzPts val="2800"/>
              <a:buChar char="●"/>
            </a:pPr>
            <a:r>
              <a:rPr lang="en-US" sz="2800">
                <a:solidFill>
                  <a:schemeClr val="dk1"/>
                </a:solidFill>
                <a:uFill>
                  <a:noFill/>
                </a:uFill>
                <a:latin typeface="Montserrat"/>
                <a:ea typeface="Montserrat"/>
                <a:cs typeface="Montserrat"/>
                <a:sym typeface="Montserrat"/>
                <a:hlinkClick r:id="rId8">
                  <a:extLst>
                    <a:ext uri="{A12FA001-AC4F-418D-AE19-62706E023703}">
                      <ahyp:hlinkClr xmlns:ahyp="http://schemas.microsoft.com/office/drawing/2018/hyperlinkcolor" val="tx"/>
                    </a:ext>
                  </a:extLst>
                </a:hlinkClick>
              </a:rPr>
              <a:t>6 Leadership Paradoxes for the Post Pandemic Era</a:t>
            </a:r>
            <a:endParaRPr sz="2800">
              <a:solidFill>
                <a:schemeClr val="dk1"/>
              </a:solidFill>
              <a:latin typeface="Montserrat"/>
              <a:ea typeface="Montserrat"/>
              <a:cs typeface="Montserrat"/>
              <a:sym typeface="Montserrat"/>
            </a:endParaRPr>
          </a:p>
        </p:txBody>
      </p:sp>
      <p:pic>
        <p:nvPicPr>
          <p:cNvPr id="585" name="Google Shape;585;g2f42ec2f1c1_0_358"/>
          <p:cNvPicPr preferRelativeResize="0"/>
          <p:nvPr/>
        </p:nvPicPr>
        <p:blipFill>
          <a:blip r:embed="rId9">
            <a:alphaModFix/>
          </a:blip>
          <a:stretch>
            <a:fillRect/>
          </a:stretch>
        </p:blipFill>
        <p:spPr>
          <a:xfrm>
            <a:off x="293000" y="841788"/>
            <a:ext cx="1830401" cy="1525966"/>
          </a:xfrm>
          <a:prstGeom prst="rect">
            <a:avLst/>
          </a:prstGeom>
          <a:noFill/>
          <a:ln>
            <a:noFill/>
          </a:ln>
        </p:spPr>
      </p:pic>
      <p:grpSp>
        <p:nvGrpSpPr>
          <p:cNvPr id="586" name="Google Shape;586;g2f42ec2f1c1_0_358"/>
          <p:cNvGrpSpPr/>
          <p:nvPr/>
        </p:nvGrpSpPr>
        <p:grpSpPr>
          <a:xfrm>
            <a:off x="1413175" y="8909575"/>
            <a:ext cx="10058300" cy="952374"/>
            <a:chOff x="1413175" y="8909575"/>
            <a:chExt cx="10058300" cy="952374"/>
          </a:xfrm>
        </p:grpSpPr>
        <p:pic>
          <p:nvPicPr>
            <p:cNvPr id="587" name="Google Shape;587;g2f42ec2f1c1_0_358" descr="Lightbulb" title="File:Noun Project lightbulb icon 1263005 cc.svg - Wikimedia Commons"/>
            <p:cNvPicPr preferRelativeResize="0"/>
            <p:nvPr/>
          </p:nvPicPr>
          <p:blipFill>
            <a:blip r:embed="rId10">
              <a:alphaModFix/>
            </a:blip>
            <a:stretch>
              <a:fillRect/>
            </a:stretch>
          </p:blipFill>
          <p:spPr>
            <a:xfrm>
              <a:off x="1413175" y="8909575"/>
              <a:ext cx="813800" cy="952374"/>
            </a:xfrm>
            <a:prstGeom prst="rect">
              <a:avLst/>
            </a:prstGeom>
            <a:noFill/>
            <a:ln>
              <a:noFill/>
            </a:ln>
          </p:spPr>
        </p:pic>
        <p:sp>
          <p:nvSpPr>
            <p:cNvPr id="588" name="Google Shape;588;g2f42ec2f1c1_0_358"/>
            <p:cNvSpPr txBox="1"/>
            <p:nvPr/>
          </p:nvSpPr>
          <p:spPr>
            <a:xfrm>
              <a:off x="2226975" y="9209525"/>
              <a:ext cx="9244500" cy="46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a:solidFill>
                    <a:schemeClr val="dk1"/>
                  </a:solidFill>
                  <a:latin typeface="Montserrat"/>
                  <a:ea typeface="Montserrat"/>
                  <a:cs typeface="Montserrat"/>
                  <a:sym typeface="Montserrat"/>
                </a:rPr>
                <a:t>These resources are clickable links!</a:t>
              </a:r>
              <a:endParaRPr sz="2200">
                <a:solidFill>
                  <a:schemeClr val="dk1"/>
                </a:solidFill>
                <a:latin typeface="Montserrat"/>
                <a:ea typeface="Montserrat"/>
                <a:cs typeface="Montserrat"/>
                <a:sym typeface="Montserrat"/>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pic>
        <p:nvPicPr>
          <p:cNvPr id="593" name="Google Shape;593;g2f42ec2f1c1_0_338"/>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594" name="Google Shape;594;g2f42ec2f1c1_0_338"/>
          <p:cNvSpPr txBox="1"/>
          <p:nvPr/>
        </p:nvSpPr>
        <p:spPr>
          <a:xfrm>
            <a:off x="2199178" y="1229544"/>
            <a:ext cx="155337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None/>
            </a:pPr>
            <a:r>
              <a:rPr lang="en-US" sz="4999" b="1" i="0" u="none" strike="noStrike" cap="none">
                <a:solidFill>
                  <a:srgbClr val="000000"/>
                </a:solidFill>
                <a:latin typeface="Montserrat"/>
                <a:ea typeface="Montserrat"/>
                <a:cs typeface="Montserrat"/>
                <a:sym typeface="Montserrat"/>
              </a:rPr>
              <a:t>Learning Library Resources</a:t>
            </a:r>
            <a:endParaRPr/>
          </a:p>
        </p:txBody>
      </p:sp>
      <p:sp>
        <p:nvSpPr>
          <p:cNvPr id="595" name="Google Shape;595;g2f42ec2f1c1_0_338"/>
          <p:cNvSpPr txBox="1"/>
          <p:nvPr/>
        </p:nvSpPr>
        <p:spPr>
          <a:xfrm>
            <a:off x="1413177" y="2438950"/>
            <a:ext cx="16538700" cy="34047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2800" b="1">
                <a:solidFill>
                  <a:schemeClr val="dk1"/>
                </a:solidFill>
                <a:latin typeface="Montserrat"/>
                <a:ea typeface="Montserrat"/>
                <a:cs typeface="Montserrat"/>
                <a:sym typeface="Montserrat"/>
              </a:rPr>
              <a:t>Government of Canada Resources</a:t>
            </a:r>
            <a:endParaRPr sz="2800">
              <a:solidFill>
                <a:schemeClr val="dk1"/>
              </a:solidFill>
              <a:latin typeface="Montserrat"/>
              <a:ea typeface="Montserrat"/>
              <a:cs typeface="Montserrat"/>
              <a:sym typeface="Montserrat"/>
            </a:endParaRPr>
          </a:p>
          <a:p>
            <a:pPr marL="457200" lvl="0" indent="-406400" algn="l" rtl="0">
              <a:lnSpc>
                <a:spcPct val="115000"/>
              </a:lnSpc>
              <a:spcBef>
                <a:spcPts val="0"/>
              </a:spcBef>
              <a:spcAft>
                <a:spcPts val="0"/>
              </a:spcAft>
              <a:buClr>
                <a:schemeClr val="dk1"/>
              </a:buClr>
              <a:buSzPts val="2800"/>
              <a:buFont typeface="Montserrat"/>
              <a:buChar char="●"/>
            </a:pPr>
            <a:r>
              <a:rPr lang="en-US" sz="2800">
                <a:solidFill>
                  <a:schemeClr val="dk1"/>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LinkedIn Learning</a:t>
            </a:r>
            <a:r>
              <a:rPr lang="en-US" sz="2800">
                <a:solidFill>
                  <a:schemeClr val="dk1"/>
                </a:solidFill>
                <a:latin typeface="Montserrat"/>
                <a:ea typeface="Montserrat"/>
                <a:cs typeface="Montserrat"/>
                <a:sym typeface="Montserrat"/>
              </a:rPr>
              <a:t> – learn the practical skills you need to excel in your career (e.g. Become a leader)</a:t>
            </a:r>
            <a:endParaRPr sz="2800">
              <a:solidFill>
                <a:schemeClr val="dk1"/>
              </a:solidFill>
              <a:latin typeface="Montserrat"/>
              <a:ea typeface="Montserrat"/>
              <a:cs typeface="Montserrat"/>
              <a:sym typeface="Montserrat"/>
            </a:endParaRPr>
          </a:p>
          <a:p>
            <a:pPr marL="457200" lvl="0" indent="-406400" algn="l" rtl="0">
              <a:lnSpc>
                <a:spcPct val="115000"/>
              </a:lnSpc>
              <a:spcBef>
                <a:spcPts val="0"/>
              </a:spcBef>
              <a:spcAft>
                <a:spcPts val="0"/>
              </a:spcAft>
              <a:buClr>
                <a:schemeClr val="dk1"/>
              </a:buClr>
              <a:buSzPts val="2800"/>
              <a:buFont typeface="Montserrat"/>
              <a:buChar char="●"/>
            </a:pPr>
            <a:r>
              <a:rPr lang="en-US" sz="2800">
                <a:solidFill>
                  <a:schemeClr val="dk1"/>
                </a:solidFill>
                <a:uFill>
                  <a:noFill/>
                </a:u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Inhersight</a:t>
            </a:r>
            <a:r>
              <a:rPr lang="en-US" sz="2800">
                <a:solidFill>
                  <a:schemeClr val="dk1"/>
                </a:solidFill>
                <a:latin typeface="Montserrat"/>
                <a:ea typeface="Montserrat"/>
                <a:cs typeface="Montserrat"/>
                <a:sym typeface="Montserrat"/>
              </a:rPr>
              <a:t> – a woman-focused career advice and company review website</a:t>
            </a:r>
            <a:endParaRPr sz="2800">
              <a:solidFill>
                <a:schemeClr val="dk1"/>
              </a:solidFill>
              <a:latin typeface="Montserrat"/>
              <a:ea typeface="Montserrat"/>
              <a:cs typeface="Montserrat"/>
              <a:sym typeface="Montserrat"/>
            </a:endParaRPr>
          </a:p>
          <a:p>
            <a:pPr marL="457200" lvl="0" indent="-406400" algn="l" rtl="0">
              <a:lnSpc>
                <a:spcPct val="115000"/>
              </a:lnSpc>
              <a:spcBef>
                <a:spcPts val="0"/>
              </a:spcBef>
              <a:spcAft>
                <a:spcPts val="0"/>
              </a:spcAft>
              <a:buClr>
                <a:schemeClr val="dk1"/>
              </a:buClr>
              <a:buSzPts val="2800"/>
              <a:buFont typeface="Montserrat"/>
              <a:buChar char="●"/>
            </a:pPr>
            <a:r>
              <a:rPr lang="en-US" sz="2800">
                <a:solidFill>
                  <a:schemeClr val="dk1"/>
                </a:solidFill>
                <a:uFill>
                  <a:noFill/>
                </a:u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Key Leadership Competencies</a:t>
            </a:r>
            <a:r>
              <a:rPr lang="en-US" sz="2800">
                <a:solidFill>
                  <a:schemeClr val="dk1"/>
                </a:solidFill>
                <a:latin typeface="Montserrat"/>
                <a:ea typeface="Montserrat"/>
                <a:cs typeface="Montserrat"/>
                <a:sym typeface="Montserrat"/>
              </a:rPr>
              <a:t> </a:t>
            </a:r>
            <a:endParaRPr sz="2800">
              <a:solidFill>
                <a:schemeClr val="dk1"/>
              </a:solidFill>
              <a:latin typeface="Montserrat"/>
              <a:ea typeface="Montserrat"/>
              <a:cs typeface="Montserrat"/>
              <a:sym typeface="Montserrat"/>
            </a:endParaRPr>
          </a:p>
          <a:p>
            <a:pPr marL="457200" lvl="0" indent="-406400" algn="l" rtl="0">
              <a:lnSpc>
                <a:spcPct val="115000"/>
              </a:lnSpc>
              <a:spcBef>
                <a:spcPts val="0"/>
              </a:spcBef>
              <a:spcAft>
                <a:spcPts val="0"/>
              </a:spcAft>
              <a:buClr>
                <a:schemeClr val="dk1"/>
              </a:buClr>
              <a:buSzPts val="2800"/>
              <a:buFont typeface="Montserrat"/>
              <a:buChar char="●"/>
            </a:pPr>
            <a:r>
              <a:rPr lang="en-US" sz="2800">
                <a:solidFill>
                  <a:schemeClr val="dk1"/>
                </a:solidFill>
                <a:uFill>
                  <a:noFill/>
                </a:uFill>
                <a:latin typeface="Montserrat"/>
                <a:ea typeface="Montserrat"/>
                <a:cs typeface="Montserrat"/>
                <a:sym typeface="Montserrat"/>
                <a:hlinkClick r:id="rId7">
                  <a:extLst>
                    <a:ext uri="{A12FA001-AC4F-418D-AE19-62706E023703}">
                      <ahyp:hlinkClr xmlns:ahyp="http://schemas.microsoft.com/office/drawing/2018/hyperlinkcolor" val="tx"/>
                    </a:ext>
                  </a:extLst>
                </a:hlinkClick>
              </a:rPr>
              <a:t>Canada School of Public Service - Becoming a Supervisor</a:t>
            </a:r>
            <a:r>
              <a:rPr lang="en-US" sz="2800">
                <a:solidFill>
                  <a:schemeClr val="dk1"/>
                </a:solidFill>
                <a:latin typeface="Montserrat"/>
                <a:ea typeface="Montserrat"/>
                <a:cs typeface="Montserrat"/>
                <a:sym typeface="Montserrat"/>
              </a:rPr>
              <a:t> </a:t>
            </a:r>
            <a:endParaRPr sz="2800">
              <a:solidFill>
                <a:schemeClr val="dk1"/>
              </a:solidFill>
              <a:latin typeface="Montserrat"/>
              <a:ea typeface="Montserrat"/>
              <a:cs typeface="Montserrat"/>
              <a:sym typeface="Montserrat"/>
            </a:endParaRPr>
          </a:p>
          <a:p>
            <a:pPr marL="457200" lvl="0" indent="-406400" algn="l" rtl="0">
              <a:lnSpc>
                <a:spcPct val="115000"/>
              </a:lnSpc>
              <a:spcBef>
                <a:spcPts val="0"/>
              </a:spcBef>
              <a:spcAft>
                <a:spcPts val="0"/>
              </a:spcAft>
              <a:buClr>
                <a:schemeClr val="dk1"/>
              </a:buClr>
              <a:buSzPts val="2800"/>
              <a:buFont typeface="Montserrat"/>
              <a:buChar char="●"/>
            </a:pPr>
            <a:r>
              <a:rPr lang="en-US" sz="2800">
                <a:solidFill>
                  <a:schemeClr val="dk1"/>
                </a:solidFill>
                <a:uFill>
                  <a:noFill/>
                </a:uFill>
                <a:latin typeface="Montserrat"/>
                <a:ea typeface="Montserrat"/>
                <a:cs typeface="Montserrat"/>
                <a:sym typeface="Montserrat"/>
                <a:hlinkClick r:id="rId8">
                  <a:extLst>
                    <a:ext uri="{A12FA001-AC4F-418D-AE19-62706E023703}">
                      <ahyp:hlinkClr xmlns:ahyp="http://schemas.microsoft.com/office/drawing/2018/hyperlinkcolor" val="tx"/>
                    </a:ext>
                  </a:extLst>
                </a:hlinkClick>
              </a:rPr>
              <a:t>The Governor General’s Canadian Leadership Conference</a:t>
            </a:r>
            <a:r>
              <a:rPr lang="en-US" sz="2800">
                <a:solidFill>
                  <a:schemeClr val="dk1"/>
                </a:solidFill>
                <a:latin typeface="Montserrat"/>
                <a:ea typeface="Montserrat"/>
                <a:cs typeface="Montserrat"/>
                <a:sym typeface="Montserrat"/>
              </a:rPr>
              <a:t> </a:t>
            </a:r>
            <a:endParaRPr sz="2800">
              <a:solidFill>
                <a:schemeClr val="dk1"/>
              </a:solidFill>
              <a:latin typeface="Montserrat"/>
              <a:ea typeface="Montserrat"/>
              <a:cs typeface="Montserrat"/>
              <a:sym typeface="Montserrat"/>
            </a:endParaRPr>
          </a:p>
        </p:txBody>
      </p:sp>
      <p:pic>
        <p:nvPicPr>
          <p:cNvPr id="596" name="Google Shape;596;g2f42ec2f1c1_0_338"/>
          <p:cNvPicPr preferRelativeResize="0"/>
          <p:nvPr/>
        </p:nvPicPr>
        <p:blipFill>
          <a:blip r:embed="rId9">
            <a:alphaModFix/>
          </a:blip>
          <a:stretch>
            <a:fillRect/>
          </a:stretch>
        </p:blipFill>
        <p:spPr>
          <a:xfrm>
            <a:off x="293000" y="841788"/>
            <a:ext cx="1830401" cy="1525966"/>
          </a:xfrm>
          <a:prstGeom prst="rect">
            <a:avLst/>
          </a:prstGeom>
          <a:noFill/>
          <a:ln>
            <a:noFill/>
          </a:ln>
        </p:spPr>
      </p:pic>
      <p:grpSp>
        <p:nvGrpSpPr>
          <p:cNvPr id="597" name="Google Shape;597;g2f42ec2f1c1_0_338"/>
          <p:cNvGrpSpPr/>
          <p:nvPr/>
        </p:nvGrpSpPr>
        <p:grpSpPr>
          <a:xfrm>
            <a:off x="1413175" y="8909575"/>
            <a:ext cx="10058300" cy="952374"/>
            <a:chOff x="1413175" y="8909575"/>
            <a:chExt cx="10058300" cy="952374"/>
          </a:xfrm>
        </p:grpSpPr>
        <p:pic>
          <p:nvPicPr>
            <p:cNvPr id="598" name="Google Shape;598;g2f42ec2f1c1_0_338" descr="Lightbulb" title="File:Noun Project lightbulb icon 1263005 cc.svg - Wikimedia Commons"/>
            <p:cNvPicPr preferRelativeResize="0"/>
            <p:nvPr/>
          </p:nvPicPr>
          <p:blipFill>
            <a:blip r:embed="rId10">
              <a:alphaModFix/>
            </a:blip>
            <a:stretch>
              <a:fillRect/>
            </a:stretch>
          </p:blipFill>
          <p:spPr>
            <a:xfrm>
              <a:off x="1413175" y="8909575"/>
              <a:ext cx="813800" cy="952374"/>
            </a:xfrm>
            <a:prstGeom prst="rect">
              <a:avLst/>
            </a:prstGeom>
            <a:noFill/>
            <a:ln>
              <a:noFill/>
            </a:ln>
          </p:spPr>
        </p:pic>
        <p:sp>
          <p:nvSpPr>
            <p:cNvPr id="599" name="Google Shape;599;g2f42ec2f1c1_0_338"/>
            <p:cNvSpPr txBox="1"/>
            <p:nvPr/>
          </p:nvSpPr>
          <p:spPr>
            <a:xfrm>
              <a:off x="2226975" y="9209525"/>
              <a:ext cx="9244500" cy="46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a:solidFill>
                    <a:schemeClr val="dk1"/>
                  </a:solidFill>
                  <a:latin typeface="Montserrat"/>
                  <a:ea typeface="Montserrat"/>
                  <a:cs typeface="Montserrat"/>
                  <a:sym typeface="Montserrat"/>
                </a:rPr>
                <a:t>These resources are clickable links!</a:t>
              </a:r>
              <a:endParaRPr sz="2200">
                <a:solidFill>
                  <a:schemeClr val="dk1"/>
                </a:solidFill>
                <a:latin typeface="Montserrat"/>
                <a:ea typeface="Montserrat"/>
                <a:cs typeface="Montserrat"/>
                <a:sym typeface="Montserrat"/>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pic>
        <p:nvPicPr>
          <p:cNvPr id="604" name="Google Shape;604;g2f42ec2f1c1_0_348"/>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605" name="Google Shape;605;g2f42ec2f1c1_0_348"/>
          <p:cNvSpPr txBox="1"/>
          <p:nvPr/>
        </p:nvSpPr>
        <p:spPr>
          <a:xfrm>
            <a:off x="2199178" y="1229544"/>
            <a:ext cx="155337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None/>
            </a:pPr>
            <a:r>
              <a:rPr lang="en-US" sz="4999" b="1" i="0" u="none" strike="noStrike" cap="none">
                <a:solidFill>
                  <a:srgbClr val="000000"/>
                </a:solidFill>
                <a:latin typeface="Montserrat"/>
                <a:ea typeface="Montserrat"/>
                <a:cs typeface="Montserrat"/>
                <a:sym typeface="Montserrat"/>
              </a:rPr>
              <a:t>Learning Library Resources</a:t>
            </a:r>
            <a:endParaRPr/>
          </a:p>
        </p:txBody>
      </p:sp>
      <p:sp>
        <p:nvSpPr>
          <p:cNvPr id="606" name="Google Shape;606;g2f42ec2f1c1_0_348"/>
          <p:cNvSpPr txBox="1"/>
          <p:nvPr/>
        </p:nvSpPr>
        <p:spPr>
          <a:xfrm>
            <a:off x="1413177" y="2438950"/>
            <a:ext cx="16538700" cy="59184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3000" b="1">
                <a:solidFill>
                  <a:schemeClr val="dk1"/>
                </a:solidFill>
                <a:latin typeface="Montserrat"/>
                <a:ea typeface="Montserrat"/>
                <a:cs typeface="Montserrat"/>
                <a:sym typeface="Montserrat"/>
              </a:rPr>
              <a:t>Videos</a:t>
            </a:r>
            <a:endParaRPr sz="3000">
              <a:solidFill>
                <a:schemeClr val="dk1"/>
              </a:solidFill>
              <a:latin typeface="Montserrat"/>
              <a:ea typeface="Montserrat"/>
              <a:cs typeface="Montserrat"/>
              <a:sym typeface="Montserrat"/>
            </a:endParaRPr>
          </a:p>
          <a:p>
            <a:pPr marL="457200" lvl="0" indent="-406400" algn="l" rtl="0">
              <a:lnSpc>
                <a:spcPct val="115000"/>
              </a:lnSpc>
              <a:spcBef>
                <a:spcPts val="0"/>
              </a:spcBef>
              <a:spcAft>
                <a:spcPts val="0"/>
              </a:spcAft>
              <a:buClr>
                <a:schemeClr val="dk1"/>
              </a:buClr>
              <a:buSzPts val="2800"/>
              <a:buChar char="●"/>
            </a:pPr>
            <a:r>
              <a:rPr lang="en-US" sz="2800">
                <a:solidFill>
                  <a:schemeClr val="dk1"/>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Inclusive Leadership - 2023 LLMC Masterclass #2</a:t>
            </a:r>
            <a:r>
              <a:rPr lang="en-US" sz="2800">
                <a:solidFill>
                  <a:schemeClr val="dk1"/>
                </a:solidFill>
                <a:latin typeface="Montserrat"/>
                <a:ea typeface="Montserrat"/>
                <a:cs typeface="Montserrat"/>
                <a:sym typeface="Montserrat"/>
              </a:rPr>
              <a:t> (1h 10m 38s)</a:t>
            </a:r>
            <a:endParaRPr sz="2800">
              <a:solidFill>
                <a:schemeClr val="dk1"/>
              </a:solidFill>
              <a:latin typeface="Montserrat"/>
              <a:ea typeface="Montserrat"/>
              <a:cs typeface="Montserrat"/>
              <a:sym typeface="Montserrat"/>
            </a:endParaRPr>
          </a:p>
          <a:p>
            <a:pPr marL="457200" lvl="0" indent="-406400" algn="l" rtl="0">
              <a:lnSpc>
                <a:spcPct val="115000"/>
              </a:lnSpc>
              <a:spcBef>
                <a:spcPts val="0"/>
              </a:spcBef>
              <a:spcAft>
                <a:spcPts val="0"/>
              </a:spcAft>
              <a:buClr>
                <a:schemeClr val="dk1"/>
              </a:buClr>
              <a:buSzPts val="2800"/>
              <a:buFont typeface="Montserrat"/>
              <a:buChar char="●"/>
            </a:pPr>
            <a:r>
              <a:rPr lang="en-US" sz="2800">
                <a:solidFill>
                  <a:schemeClr val="dk1"/>
                </a:solidFill>
                <a:uFill>
                  <a:noFill/>
                </a:u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How Reverse Mentorship Can Help Create Better Leaders</a:t>
            </a:r>
            <a:r>
              <a:rPr lang="en-US" sz="2800">
                <a:solidFill>
                  <a:schemeClr val="dk1"/>
                </a:solidFill>
                <a:latin typeface="Montserrat"/>
                <a:ea typeface="Montserrat"/>
                <a:cs typeface="Montserrat"/>
                <a:sym typeface="Montserrat"/>
              </a:rPr>
              <a:t> (4m 38s)</a:t>
            </a:r>
            <a:endParaRPr sz="2800">
              <a:solidFill>
                <a:schemeClr val="dk1"/>
              </a:solidFill>
              <a:latin typeface="Montserrat"/>
              <a:ea typeface="Montserrat"/>
              <a:cs typeface="Montserrat"/>
              <a:sym typeface="Montserrat"/>
            </a:endParaRPr>
          </a:p>
          <a:p>
            <a:pPr marL="457200" lvl="0" indent="-406400" algn="l" rtl="0">
              <a:lnSpc>
                <a:spcPct val="115000"/>
              </a:lnSpc>
              <a:spcBef>
                <a:spcPts val="0"/>
              </a:spcBef>
              <a:spcAft>
                <a:spcPts val="0"/>
              </a:spcAft>
              <a:buClr>
                <a:schemeClr val="dk1"/>
              </a:buClr>
              <a:buSzPts val="2800"/>
              <a:buFont typeface="Montserrat"/>
              <a:buChar char="●"/>
            </a:pPr>
            <a:r>
              <a:rPr lang="en-US" sz="2800">
                <a:solidFill>
                  <a:schemeClr val="dk1"/>
                </a:solidFill>
                <a:uFill>
                  <a:noFill/>
                </a:u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Want to Truly Succeed? Lift Others up While You Climb</a:t>
            </a:r>
            <a:r>
              <a:rPr lang="en-US" sz="2800">
                <a:solidFill>
                  <a:schemeClr val="dk1"/>
                </a:solidFill>
                <a:latin typeface="Montserrat"/>
                <a:ea typeface="Montserrat"/>
                <a:cs typeface="Montserrat"/>
                <a:sym typeface="Montserrat"/>
              </a:rPr>
              <a:t> (5m 33s)</a:t>
            </a:r>
            <a:endParaRPr sz="2800">
              <a:solidFill>
                <a:schemeClr val="dk1"/>
              </a:solidFill>
              <a:latin typeface="Montserrat"/>
              <a:ea typeface="Montserrat"/>
              <a:cs typeface="Montserrat"/>
              <a:sym typeface="Montserrat"/>
            </a:endParaRPr>
          </a:p>
          <a:p>
            <a:pPr marL="457200" lvl="0" indent="-406400" algn="l" rtl="0">
              <a:lnSpc>
                <a:spcPct val="115000"/>
              </a:lnSpc>
              <a:spcBef>
                <a:spcPts val="0"/>
              </a:spcBef>
              <a:spcAft>
                <a:spcPts val="0"/>
              </a:spcAft>
              <a:buClr>
                <a:schemeClr val="dk1"/>
              </a:buClr>
              <a:buSzPts val="2800"/>
              <a:buFont typeface="Montserrat"/>
              <a:buChar char="●"/>
            </a:pPr>
            <a:r>
              <a:rPr lang="en-US" sz="2800">
                <a:solidFill>
                  <a:schemeClr val="dk1"/>
                </a:solidFill>
                <a:uFill>
                  <a:noFill/>
                </a:uFill>
                <a:latin typeface="Montserrat"/>
                <a:ea typeface="Montserrat"/>
                <a:cs typeface="Montserrat"/>
                <a:sym typeface="Montserrat"/>
                <a:hlinkClick r:id="rId7">
                  <a:extLst>
                    <a:ext uri="{A12FA001-AC4F-418D-AE19-62706E023703}">
                      <ahyp:hlinkClr xmlns:ahyp="http://schemas.microsoft.com/office/drawing/2018/hyperlinkcolor" val="tx"/>
                    </a:ext>
                  </a:extLst>
                </a:hlinkClick>
              </a:rPr>
              <a:t>3 Ways to be a Better Ally in the Workplace</a:t>
            </a:r>
            <a:r>
              <a:rPr lang="en-US" sz="2800">
                <a:solidFill>
                  <a:schemeClr val="dk1"/>
                </a:solidFill>
                <a:latin typeface="Montserrat"/>
                <a:ea typeface="Montserrat"/>
                <a:cs typeface="Montserrat"/>
                <a:sym typeface="Montserrat"/>
              </a:rPr>
              <a:t> (9m 27s)</a:t>
            </a:r>
            <a:endParaRPr sz="2800">
              <a:solidFill>
                <a:schemeClr val="dk1"/>
              </a:solidFill>
              <a:latin typeface="Montserrat"/>
              <a:ea typeface="Montserrat"/>
              <a:cs typeface="Montserrat"/>
              <a:sym typeface="Montserrat"/>
            </a:endParaRPr>
          </a:p>
          <a:p>
            <a:pPr marL="457200" lvl="0" indent="-406400" algn="l" rtl="0">
              <a:lnSpc>
                <a:spcPct val="115000"/>
              </a:lnSpc>
              <a:spcBef>
                <a:spcPts val="0"/>
              </a:spcBef>
              <a:spcAft>
                <a:spcPts val="0"/>
              </a:spcAft>
              <a:buClr>
                <a:schemeClr val="dk1"/>
              </a:buClr>
              <a:buSzPts val="2800"/>
              <a:buFont typeface="Montserrat"/>
              <a:buChar char="●"/>
            </a:pPr>
            <a:r>
              <a:rPr lang="en-US" sz="2800">
                <a:solidFill>
                  <a:schemeClr val="dk1"/>
                </a:solidFill>
                <a:uFill>
                  <a:noFill/>
                </a:uFill>
                <a:latin typeface="Montserrat"/>
                <a:ea typeface="Montserrat"/>
                <a:cs typeface="Montserrat"/>
                <a:sym typeface="Montserrat"/>
                <a:hlinkClick r:id="rId8">
                  <a:extLst>
                    <a:ext uri="{A12FA001-AC4F-418D-AE19-62706E023703}">
                      <ahyp:hlinkClr xmlns:ahyp="http://schemas.microsoft.com/office/drawing/2018/hyperlinkcolor" val="tx"/>
                    </a:ext>
                  </a:extLst>
                </a:hlinkClick>
              </a:rPr>
              <a:t>How to Foster True Diversity and Inclusion at Work (and in Your Community)</a:t>
            </a:r>
            <a:r>
              <a:rPr lang="en-US" sz="2800">
                <a:solidFill>
                  <a:schemeClr val="dk1"/>
                </a:solidFill>
                <a:latin typeface="Montserrat"/>
                <a:ea typeface="Montserrat"/>
                <a:cs typeface="Montserrat"/>
                <a:sym typeface="Montserrat"/>
              </a:rPr>
              <a:t> (22m 51s)</a:t>
            </a:r>
            <a:endParaRPr sz="2800">
              <a:solidFill>
                <a:schemeClr val="dk1"/>
              </a:solidFill>
              <a:latin typeface="Montserrat"/>
              <a:ea typeface="Montserrat"/>
              <a:cs typeface="Montserrat"/>
              <a:sym typeface="Montserrat"/>
            </a:endParaRPr>
          </a:p>
          <a:p>
            <a:pPr marL="457200" lvl="0" indent="-406400" algn="l" rtl="0">
              <a:lnSpc>
                <a:spcPct val="115000"/>
              </a:lnSpc>
              <a:spcBef>
                <a:spcPts val="0"/>
              </a:spcBef>
              <a:spcAft>
                <a:spcPts val="0"/>
              </a:spcAft>
              <a:buClr>
                <a:schemeClr val="dk1"/>
              </a:buClr>
              <a:buSzPts val="2800"/>
              <a:buFont typeface="Montserrat"/>
              <a:buChar char="●"/>
            </a:pPr>
            <a:r>
              <a:rPr lang="en-US" sz="2800">
                <a:solidFill>
                  <a:schemeClr val="dk1"/>
                </a:solidFill>
                <a:uFill>
                  <a:noFill/>
                </a:uFill>
                <a:latin typeface="Montserrat"/>
                <a:ea typeface="Montserrat"/>
                <a:cs typeface="Montserrat"/>
                <a:sym typeface="Montserrat"/>
                <a:hlinkClick r:id="rId9">
                  <a:extLst>
                    <a:ext uri="{A12FA001-AC4F-418D-AE19-62706E023703}">
                      <ahyp:hlinkClr xmlns:ahyp="http://schemas.microsoft.com/office/drawing/2018/hyperlinkcolor" val="tx"/>
                    </a:ext>
                  </a:extLst>
                </a:hlinkClick>
              </a:rPr>
              <a:t>How to Find the Person Who Can Help You Get Ahead at Work</a:t>
            </a:r>
            <a:r>
              <a:rPr lang="en-US" sz="2800">
                <a:solidFill>
                  <a:schemeClr val="dk1"/>
                </a:solidFill>
                <a:latin typeface="Montserrat"/>
                <a:ea typeface="Montserrat"/>
                <a:cs typeface="Montserrat"/>
                <a:sym typeface="Montserrat"/>
              </a:rPr>
              <a:t> (13m 14s)</a:t>
            </a:r>
            <a:endParaRPr sz="2800">
              <a:solidFill>
                <a:schemeClr val="dk1"/>
              </a:solidFill>
              <a:latin typeface="Montserrat"/>
              <a:ea typeface="Montserrat"/>
              <a:cs typeface="Montserrat"/>
              <a:sym typeface="Montserrat"/>
            </a:endParaRPr>
          </a:p>
          <a:p>
            <a:pPr marL="457200" lvl="0" indent="-406400" algn="l" rtl="0">
              <a:lnSpc>
                <a:spcPct val="115000"/>
              </a:lnSpc>
              <a:spcBef>
                <a:spcPts val="0"/>
              </a:spcBef>
              <a:spcAft>
                <a:spcPts val="0"/>
              </a:spcAft>
              <a:buClr>
                <a:schemeClr val="dk1"/>
              </a:buClr>
              <a:buSzPts val="2800"/>
              <a:buFont typeface="Montserrat"/>
              <a:buChar char="●"/>
            </a:pPr>
            <a:r>
              <a:rPr lang="en-US" sz="2800">
                <a:solidFill>
                  <a:schemeClr val="dk1"/>
                </a:solidFill>
                <a:uFill>
                  <a:noFill/>
                </a:uFill>
                <a:latin typeface="Montserrat"/>
                <a:ea typeface="Montserrat"/>
                <a:cs typeface="Montserrat"/>
                <a:sym typeface="Montserrat"/>
                <a:hlinkClick r:id="rId10">
                  <a:extLst>
                    <a:ext uri="{A12FA001-AC4F-418D-AE19-62706E023703}">
                      <ahyp:hlinkClr xmlns:ahyp="http://schemas.microsoft.com/office/drawing/2018/hyperlinkcolor" val="tx"/>
                    </a:ext>
                  </a:extLst>
                </a:hlinkClick>
              </a:rPr>
              <a:t>We Need Leaders Who Boldly Champion Inclusion</a:t>
            </a:r>
            <a:r>
              <a:rPr lang="en-US" sz="2800">
                <a:solidFill>
                  <a:schemeClr val="dk1"/>
                </a:solidFill>
                <a:latin typeface="Montserrat"/>
                <a:ea typeface="Montserrat"/>
                <a:cs typeface="Montserrat"/>
                <a:sym typeface="Montserrat"/>
              </a:rPr>
              <a:t> (14m 35s)</a:t>
            </a:r>
            <a:endParaRPr sz="2800">
              <a:solidFill>
                <a:schemeClr val="dk1"/>
              </a:solidFill>
              <a:latin typeface="Montserrat"/>
              <a:ea typeface="Montserrat"/>
              <a:cs typeface="Montserrat"/>
              <a:sym typeface="Montserrat"/>
            </a:endParaRPr>
          </a:p>
          <a:p>
            <a:pPr marL="914400" lvl="1" indent="-406400" algn="l" rtl="0">
              <a:lnSpc>
                <a:spcPct val="115000"/>
              </a:lnSpc>
              <a:spcBef>
                <a:spcPts val="0"/>
              </a:spcBef>
              <a:spcAft>
                <a:spcPts val="0"/>
              </a:spcAft>
              <a:buClr>
                <a:schemeClr val="dk1"/>
              </a:buClr>
              <a:buSzPts val="2800"/>
              <a:buFont typeface="Montserrat"/>
              <a:buChar char="○"/>
            </a:pPr>
            <a:r>
              <a:rPr lang="en-US" sz="2800">
                <a:solidFill>
                  <a:schemeClr val="dk1"/>
                </a:solidFill>
                <a:latin typeface="Montserrat"/>
                <a:ea typeface="Montserrat"/>
                <a:cs typeface="Montserrat"/>
                <a:sym typeface="Montserrat"/>
              </a:rPr>
              <a:t>The LLMC Program Team highly r</a:t>
            </a:r>
            <a:r>
              <a:rPr lang="en-US" sz="2800">
                <a:solidFill>
                  <a:schemeClr val="dk1"/>
                </a:solidFill>
                <a:uFill>
                  <a:noFill/>
                </a:uFill>
                <a:latin typeface="Montserrat"/>
                <a:ea typeface="Montserrat"/>
                <a:cs typeface="Montserrat"/>
                <a:sym typeface="Montserrat"/>
                <a:hlinkClick r:id="rId10">
                  <a:extLst>
                    <a:ext uri="{A12FA001-AC4F-418D-AE19-62706E023703}">
                      <ahyp:hlinkClr xmlns:ahyp="http://schemas.microsoft.com/office/drawing/2018/hyperlinkcolor" val="tx"/>
                    </a:ext>
                  </a:extLst>
                </a:hlinkClick>
              </a:rPr>
              <a:t>ecommends</a:t>
            </a:r>
            <a:r>
              <a:rPr lang="en-US" sz="2800">
                <a:solidFill>
                  <a:schemeClr val="dk1"/>
                </a:solidFill>
                <a:latin typeface="Montserrat"/>
                <a:ea typeface="Montserrat"/>
                <a:cs typeface="Montserrat"/>
                <a:sym typeface="Montserrat"/>
              </a:rPr>
              <a:t> this video. In it, June Sarpong makes us consider how we can disrupt the status quo by being inclusive leaders and how we can cultivate a sense of security within teams and between colleagues by leading with compassion, care, patience, and understanding. </a:t>
            </a:r>
            <a:endParaRPr sz="2800">
              <a:solidFill>
                <a:schemeClr val="dk1"/>
              </a:solidFill>
              <a:latin typeface="Montserrat"/>
              <a:ea typeface="Montserrat"/>
              <a:cs typeface="Montserrat"/>
              <a:sym typeface="Montserrat"/>
            </a:endParaRPr>
          </a:p>
        </p:txBody>
      </p:sp>
      <p:pic>
        <p:nvPicPr>
          <p:cNvPr id="607" name="Google Shape;607;g2f42ec2f1c1_0_348"/>
          <p:cNvPicPr preferRelativeResize="0"/>
          <p:nvPr/>
        </p:nvPicPr>
        <p:blipFill>
          <a:blip r:embed="rId11">
            <a:alphaModFix/>
          </a:blip>
          <a:stretch>
            <a:fillRect/>
          </a:stretch>
        </p:blipFill>
        <p:spPr>
          <a:xfrm>
            <a:off x="293000" y="841788"/>
            <a:ext cx="1830401" cy="1525966"/>
          </a:xfrm>
          <a:prstGeom prst="rect">
            <a:avLst/>
          </a:prstGeom>
          <a:noFill/>
          <a:ln>
            <a:noFill/>
          </a:ln>
        </p:spPr>
      </p:pic>
      <p:grpSp>
        <p:nvGrpSpPr>
          <p:cNvPr id="608" name="Google Shape;608;g2f42ec2f1c1_0_348"/>
          <p:cNvGrpSpPr/>
          <p:nvPr/>
        </p:nvGrpSpPr>
        <p:grpSpPr>
          <a:xfrm>
            <a:off x="1413175" y="8909575"/>
            <a:ext cx="10058300" cy="952374"/>
            <a:chOff x="1413175" y="8909575"/>
            <a:chExt cx="10058300" cy="952374"/>
          </a:xfrm>
        </p:grpSpPr>
        <p:pic>
          <p:nvPicPr>
            <p:cNvPr id="609" name="Google Shape;609;g2f42ec2f1c1_0_348" descr="Lightbulb" title="File:Noun Project lightbulb icon 1263005 cc.svg - Wikimedia Commons"/>
            <p:cNvPicPr preferRelativeResize="0"/>
            <p:nvPr/>
          </p:nvPicPr>
          <p:blipFill>
            <a:blip r:embed="rId12">
              <a:alphaModFix/>
            </a:blip>
            <a:stretch>
              <a:fillRect/>
            </a:stretch>
          </p:blipFill>
          <p:spPr>
            <a:xfrm>
              <a:off x="1413175" y="8909575"/>
              <a:ext cx="813800" cy="952374"/>
            </a:xfrm>
            <a:prstGeom prst="rect">
              <a:avLst/>
            </a:prstGeom>
            <a:noFill/>
            <a:ln>
              <a:noFill/>
            </a:ln>
          </p:spPr>
        </p:pic>
        <p:sp>
          <p:nvSpPr>
            <p:cNvPr id="610" name="Google Shape;610;g2f42ec2f1c1_0_348"/>
            <p:cNvSpPr txBox="1"/>
            <p:nvPr/>
          </p:nvSpPr>
          <p:spPr>
            <a:xfrm>
              <a:off x="2226975" y="9209525"/>
              <a:ext cx="9244500" cy="46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a:solidFill>
                    <a:schemeClr val="dk1"/>
                  </a:solidFill>
                  <a:latin typeface="Montserrat"/>
                  <a:ea typeface="Montserrat"/>
                  <a:cs typeface="Montserrat"/>
                  <a:sym typeface="Montserrat"/>
                </a:rPr>
                <a:t>These resources are clickable links!</a:t>
              </a:r>
              <a:endParaRPr sz="2200">
                <a:solidFill>
                  <a:schemeClr val="dk1"/>
                </a:solidFill>
                <a:latin typeface="Montserrat"/>
                <a:ea typeface="Montserrat"/>
                <a:cs typeface="Montserrat"/>
                <a:sym typeface="Montserrat"/>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g2f42ec2f1c1_0_109"/>
          <p:cNvSpPr txBox="1"/>
          <p:nvPr/>
        </p:nvSpPr>
        <p:spPr>
          <a:xfrm>
            <a:off x="2123398" y="1220019"/>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None/>
            </a:pPr>
            <a:r>
              <a:rPr lang="en-US" sz="4999" b="1" i="0" u="none" strike="noStrike" cap="none">
                <a:solidFill>
                  <a:srgbClr val="000000"/>
                </a:solidFill>
                <a:latin typeface="Montserrat"/>
                <a:ea typeface="Montserrat"/>
                <a:cs typeface="Montserrat"/>
                <a:sym typeface="Montserrat"/>
              </a:rPr>
              <a:t>Contact Us</a:t>
            </a:r>
            <a:endParaRPr/>
          </a:p>
        </p:txBody>
      </p:sp>
      <p:sp>
        <p:nvSpPr>
          <p:cNvPr id="616" name="Google Shape;616;g2f42ec2f1c1_0_109"/>
          <p:cNvSpPr/>
          <p:nvPr/>
        </p:nvSpPr>
        <p:spPr>
          <a:xfrm>
            <a:off x="13504456" y="694865"/>
            <a:ext cx="4508500" cy="4508482"/>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g2f42ec2f1c1_0_109"/>
          <p:cNvSpPr txBox="1"/>
          <p:nvPr/>
        </p:nvSpPr>
        <p:spPr>
          <a:xfrm>
            <a:off x="5066999" y="6432045"/>
            <a:ext cx="7441800" cy="369300"/>
          </a:xfrm>
          <a:prstGeom prst="rect">
            <a:avLst/>
          </a:prstGeom>
          <a:noFill/>
          <a:ln>
            <a:noFill/>
          </a:ln>
        </p:spPr>
        <p:txBody>
          <a:bodyPr spcFirstLastPara="1" wrap="square" lIns="0" tIns="0" rIns="0" bIns="0" anchor="t" anchorCtr="0">
            <a:spAutoFit/>
          </a:bodyPr>
          <a:lstStyle/>
          <a:p>
            <a:pPr marL="0" lvl="0" indent="0" algn="ctr" rtl="0">
              <a:lnSpc>
                <a:spcPct val="140008"/>
              </a:lnSpc>
              <a:spcBef>
                <a:spcPts val="0"/>
              </a:spcBef>
              <a:spcAft>
                <a:spcPts val="0"/>
              </a:spcAft>
              <a:buNone/>
            </a:pPr>
            <a:r>
              <a:rPr lang="en-US" sz="2400">
                <a:solidFill>
                  <a:schemeClr val="dk1"/>
                </a:solidFill>
                <a:latin typeface="Montserrat Medium"/>
                <a:ea typeface="Montserrat Medium"/>
                <a:cs typeface="Montserrat Medium"/>
                <a:sym typeface="Montserrat Medium"/>
              </a:rPr>
              <a:t>Contact us on the </a:t>
            </a:r>
            <a:r>
              <a:rPr lang="en-US" sz="2400" u="sng">
                <a:solidFill>
                  <a:schemeClr val="hlink"/>
                </a:solidFill>
                <a:latin typeface="Montserrat Medium"/>
                <a:ea typeface="Montserrat Medium"/>
                <a:cs typeface="Montserrat Medium"/>
                <a:sym typeface="Montserrat Medium"/>
                <a:hlinkClick r:id="rId4"/>
              </a:rPr>
              <a:t>LLMC Support Form</a:t>
            </a:r>
            <a:endParaRPr sz="2400">
              <a:latin typeface="Arimo"/>
              <a:ea typeface="Arimo"/>
              <a:cs typeface="Arimo"/>
              <a:sym typeface="Arimo"/>
            </a:endParaRPr>
          </a:p>
        </p:txBody>
      </p:sp>
      <p:pic>
        <p:nvPicPr>
          <p:cNvPr id="618" name="Google Shape;618;g2f42ec2f1c1_0_109"/>
          <p:cNvPicPr preferRelativeResize="0"/>
          <p:nvPr/>
        </p:nvPicPr>
        <p:blipFill>
          <a:blip r:embed="rId5">
            <a:alphaModFix/>
          </a:blip>
          <a:stretch>
            <a:fillRect/>
          </a:stretch>
        </p:blipFill>
        <p:spPr>
          <a:xfrm>
            <a:off x="293000" y="841788"/>
            <a:ext cx="1830401" cy="1525966"/>
          </a:xfrm>
          <a:prstGeom prst="rect">
            <a:avLst/>
          </a:prstGeom>
          <a:noFill/>
          <a:ln>
            <a:noFill/>
          </a:ln>
        </p:spPr>
      </p:pic>
      <p:grpSp>
        <p:nvGrpSpPr>
          <p:cNvPr id="619" name="Google Shape;619;g2f42ec2f1c1_0_109"/>
          <p:cNvGrpSpPr/>
          <p:nvPr/>
        </p:nvGrpSpPr>
        <p:grpSpPr>
          <a:xfrm>
            <a:off x="3802057" y="7017429"/>
            <a:ext cx="9971700" cy="3269577"/>
            <a:chOff x="4158157" y="6862129"/>
            <a:chExt cx="9971700" cy="3269577"/>
          </a:xfrm>
        </p:grpSpPr>
        <p:sp>
          <p:nvSpPr>
            <p:cNvPr id="620" name="Google Shape;620;g2f42ec2f1c1_0_109"/>
            <p:cNvSpPr/>
            <p:nvPr/>
          </p:nvSpPr>
          <p:spPr>
            <a:xfrm>
              <a:off x="7132193" y="6862129"/>
              <a:ext cx="4023613" cy="3269577"/>
            </a:xfrm>
            <a:custGeom>
              <a:avLst/>
              <a:gdLst/>
              <a:ahLst/>
              <a:cxnLst/>
              <a:rect l="l" t="t" r="r" b="b"/>
              <a:pathLst>
                <a:path w="4023613" h="3269577" extrusionOk="0">
                  <a:moveTo>
                    <a:pt x="0" y="0"/>
                  </a:moveTo>
                  <a:lnTo>
                    <a:pt x="4023614" y="0"/>
                  </a:lnTo>
                  <a:lnTo>
                    <a:pt x="4023614" y="3269576"/>
                  </a:lnTo>
                  <a:lnTo>
                    <a:pt x="0" y="3269576"/>
                  </a:lnTo>
                  <a:lnTo>
                    <a:pt x="0" y="0"/>
                  </a:lnTo>
                  <a:close/>
                </a:path>
              </a:pathLst>
            </a:custGeom>
            <a:blipFill rotWithShape="1">
              <a:blip r:embed="rId6">
                <a:alphaModFix amt="7000"/>
              </a:blip>
              <a:stretch>
                <a:fillRect t="-2589"/>
              </a:stretch>
            </a:blipFill>
            <a:ln>
              <a:noFill/>
            </a:ln>
          </p:spPr>
          <p:txBody>
            <a:bodyPr/>
            <a:lstStyle/>
            <a:p>
              <a:endParaRPr lang="en-US"/>
            </a:p>
          </p:txBody>
        </p:sp>
        <p:sp>
          <p:nvSpPr>
            <p:cNvPr id="621" name="Google Shape;621;g2f42ec2f1c1_0_109"/>
            <p:cNvSpPr txBox="1"/>
            <p:nvPr/>
          </p:nvSpPr>
          <p:spPr>
            <a:xfrm>
              <a:off x="4158157" y="7767257"/>
              <a:ext cx="9971700" cy="1263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160" b="1" i="0" u="none" strike="noStrike" cap="none">
                  <a:solidFill>
                    <a:srgbClr val="000000"/>
                  </a:solidFill>
                  <a:latin typeface="Montserrat"/>
                  <a:ea typeface="Montserrat"/>
                  <a:cs typeface="Montserrat"/>
                  <a:sym typeface="Montserrat"/>
                </a:rPr>
                <a:t>The Lifting as you Lead Mentoring Circles Discussion Guide was created by the Diversity and Inclusion Office, Materiel Group, National Defence. </a:t>
              </a:r>
              <a:endParaRPr/>
            </a:p>
          </p:txBody>
        </p:sp>
      </p:grpSp>
      <p:pic>
        <p:nvPicPr>
          <p:cNvPr id="622" name="Google Shape;622;g2f42ec2f1c1_0_109"/>
          <p:cNvPicPr preferRelativeResize="0"/>
          <p:nvPr/>
        </p:nvPicPr>
        <p:blipFill>
          <a:blip r:embed="rId7">
            <a:alphaModFix/>
          </a:blip>
          <a:stretch>
            <a:fillRect/>
          </a:stretch>
        </p:blipFill>
        <p:spPr>
          <a:xfrm>
            <a:off x="6425730" y="2307587"/>
            <a:ext cx="4724355" cy="3833136"/>
          </a:xfrm>
          <a:prstGeom prst="rect">
            <a:avLst/>
          </a:prstGeom>
          <a:noFill/>
          <a:ln>
            <a:noFill/>
          </a:ln>
        </p:spPr>
      </p:pic>
      <p:pic>
        <p:nvPicPr>
          <p:cNvPr id="623" name="Google Shape;623;g2f42ec2f1c1_0_109"/>
          <p:cNvPicPr preferRelativeResize="0"/>
          <p:nvPr/>
        </p:nvPicPr>
        <p:blipFill>
          <a:blip r:embed="rId8">
            <a:alphaModFix/>
          </a:blip>
          <a:stretch>
            <a:fillRect/>
          </a:stretch>
        </p:blipFill>
        <p:spPr>
          <a:xfrm flipH="1">
            <a:off x="12295075" y="7416525"/>
            <a:ext cx="6069125" cy="29131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pic>
        <p:nvPicPr>
          <p:cNvPr id="628" name="Google Shape;628;g2f42ec2f1c1_0_121"/>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629" name="Google Shape;629;g2f42ec2f1c1_0_121"/>
          <p:cNvSpPr txBox="1"/>
          <p:nvPr/>
        </p:nvSpPr>
        <p:spPr>
          <a:xfrm>
            <a:off x="2123398" y="1220019"/>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None/>
            </a:pPr>
            <a:r>
              <a:rPr lang="en-US" sz="4999" b="1" i="0" u="none" strike="noStrike" cap="none">
                <a:solidFill>
                  <a:srgbClr val="000000"/>
                </a:solidFill>
                <a:latin typeface="Montserrat"/>
                <a:ea typeface="Montserrat"/>
                <a:cs typeface="Montserrat"/>
                <a:sym typeface="Montserrat"/>
              </a:rPr>
              <a:t>Support</a:t>
            </a:r>
            <a:endParaRPr/>
          </a:p>
        </p:txBody>
      </p:sp>
      <p:sp>
        <p:nvSpPr>
          <p:cNvPr id="630" name="Google Shape;630;g2f42ec2f1c1_0_121"/>
          <p:cNvSpPr/>
          <p:nvPr/>
        </p:nvSpPr>
        <p:spPr>
          <a:xfrm>
            <a:off x="13504456" y="694865"/>
            <a:ext cx="4508500" cy="4508482"/>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l="-43857" r="-938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g2f42ec2f1c1_0_121"/>
          <p:cNvSpPr txBox="1"/>
          <p:nvPr/>
        </p:nvSpPr>
        <p:spPr>
          <a:xfrm>
            <a:off x="483118" y="2571909"/>
            <a:ext cx="17537400" cy="7034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000" b="1" i="0" u="none" strike="noStrike" cap="none">
                <a:solidFill>
                  <a:srgbClr val="000000"/>
                </a:solidFill>
                <a:latin typeface="Montserrat"/>
                <a:ea typeface="Montserrat"/>
                <a:cs typeface="Montserrat"/>
                <a:sym typeface="Montserrat"/>
              </a:rPr>
              <a:t>Employee Assistance Program (EAP)</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EAP provides free short-term counselling for personal or work-related problems as well as crisis</a:t>
            </a:r>
            <a:endParaRPr sz="20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counselling.</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Toll-free: 1-800-268-7708 </a:t>
            </a:r>
            <a:endParaRPr sz="20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TTY (for people with hearing impairments): 1-800-567-5803 </a:t>
            </a:r>
            <a:endParaRPr/>
          </a:p>
          <a:p>
            <a:pPr marL="0" marR="0" lvl="0" indent="0" algn="l" rtl="0">
              <a:lnSpc>
                <a:spcPct val="115000"/>
              </a:lnSpc>
              <a:spcBef>
                <a:spcPts val="0"/>
              </a:spcBef>
              <a:spcAft>
                <a:spcPts val="0"/>
              </a:spcAft>
              <a:buNone/>
            </a:pPr>
            <a:r>
              <a:rPr lang="en-US" sz="2000" b="0" i="0" u="sng" strike="noStrike" cap="none">
                <a:solidFill>
                  <a:srgbClr val="0000FF"/>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https://www.canada.ca/en/government/publicservice/wellness-inclusion-diversity-public-service/</a:t>
            </a:r>
            <a:endParaRPr>
              <a:solidFill>
                <a:srgbClr val="0000FF"/>
              </a:solidFill>
            </a:endParaRPr>
          </a:p>
          <a:p>
            <a:pPr marL="0" marR="0" lvl="0" indent="0" algn="l" rtl="0">
              <a:lnSpc>
                <a:spcPct val="115000"/>
              </a:lnSpc>
              <a:spcBef>
                <a:spcPts val="0"/>
              </a:spcBef>
              <a:spcAft>
                <a:spcPts val="0"/>
              </a:spcAft>
              <a:buNone/>
            </a:pPr>
            <a:r>
              <a:rPr lang="en-US" sz="2000" b="0" i="0" u="sng" strike="noStrike" cap="none">
                <a:solidFill>
                  <a:srgbClr val="0000FF"/>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employee-assistance-program.html#E</a:t>
            </a:r>
            <a:endParaRPr>
              <a:solidFill>
                <a:srgbClr val="0000FF"/>
              </a:solidFill>
            </a:endParaRPr>
          </a:p>
          <a:p>
            <a:pPr marL="0" marR="0" lvl="0" indent="0" algn="l" rtl="0">
              <a:lnSpc>
                <a:spcPct val="115000"/>
              </a:lnSpc>
              <a:spcBef>
                <a:spcPts val="0"/>
              </a:spcBef>
              <a:spcAft>
                <a:spcPts val="0"/>
              </a:spcAft>
              <a:buNone/>
            </a:pPr>
            <a:endParaRPr sz="2000" b="0" i="0" u="sng" strike="noStrike" cap="none">
              <a:solidFill>
                <a:srgbClr val="004AAD"/>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endParaRPr>
          </a:p>
          <a:p>
            <a:pPr marL="0" marR="0" lvl="0" indent="0" algn="l" rtl="0">
              <a:lnSpc>
                <a:spcPct val="115000"/>
              </a:lnSpc>
              <a:spcBef>
                <a:spcPts val="0"/>
              </a:spcBef>
              <a:spcAft>
                <a:spcPts val="0"/>
              </a:spcAft>
              <a:buNone/>
            </a:pPr>
            <a:r>
              <a:rPr lang="en-US" sz="2000" b="1" i="0" u="none" strike="noStrike" cap="none">
                <a:solidFill>
                  <a:srgbClr val="000000"/>
                </a:solidFill>
                <a:latin typeface="Montserrat"/>
                <a:ea typeface="Montserrat"/>
                <a:cs typeface="Montserrat"/>
                <a:sym typeface="Montserrat"/>
              </a:rPr>
              <a:t>Hope for Wellness Helpline</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24/7 access to Indigenous Counsellors.</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Available in French and English and, upon request, Ojibway, Cree and Inuktituk.</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1-855-242-3310 </a:t>
            </a:r>
            <a:endParaRPr sz="20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Chat line via: </a:t>
            </a:r>
            <a:r>
              <a:rPr lang="en-US" sz="2000" b="0" i="0" u="sng" strike="noStrike" cap="none">
                <a:solidFill>
                  <a:srgbClr val="0000FF"/>
                </a:solid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https://www.hopeforwellness.ca/</a:t>
            </a:r>
            <a:r>
              <a:rPr lang="en-US" sz="2000" b="0" i="0" u="none" strike="noStrike" cap="none">
                <a:solidFill>
                  <a:srgbClr val="0000FF"/>
                </a:solidFill>
                <a:latin typeface="Montserrat"/>
                <a:ea typeface="Montserrat"/>
                <a:cs typeface="Montserrat"/>
                <a:sym typeface="Montserrat"/>
              </a:rPr>
              <a:t> </a:t>
            </a:r>
            <a:endParaRPr>
              <a:solidFill>
                <a:srgbClr val="0000FF"/>
              </a:solidFill>
            </a:endParaRPr>
          </a:p>
          <a:p>
            <a:pPr marL="0" marR="0" lvl="0" indent="0" algn="l" rtl="0">
              <a:lnSpc>
                <a:spcPct val="115000"/>
              </a:lnSpc>
              <a:spcBef>
                <a:spcPts val="0"/>
              </a:spcBef>
              <a:spcAft>
                <a:spcPts val="0"/>
              </a:spcAft>
              <a:buNone/>
            </a:pPr>
            <a:endParaRPr sz="2000" b="0" i="0" u="none" strike="noStrike" cap="none">
              <a:solidFill>
                <a:srgbClr val="004AAD"/>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000" b="1" i="0" u="none" strike="noStrike" cap="none">
                <a:solidFill>
                  <a:srgbClr val="000000"/>
                </a:solidFill>
                <a:latin typeface="Montserrat"/>
                <a:ea typeface="Montserrat"/>
                <a:cs typeface="Montserrat"/>
                <a:sym typeface="Montserrat"/>
              </a:rPr>
              <a:t>Member and Family Assistance services (Canadian Armed Forces)</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The Member and Family Assistance services is a 24 hour, 7 days a week bilingual telephone and face to face counselling service that is voluntary, confidential, and available to Canadian Armed Forces (CAF) members and their families who have personal concerns that affect their well-being and/or work performance.</a:t>
            </a:r>
            <a:endParaRPr/>
          </a:p>
          <a:p>
            <a:pPr marL="0" marR="0" lvl="0" indent="0" algn="l" rtl="0">
              <a:lnSpc>
                <a:spcPct val="115000"/>
              </a:lnSpc>
              <a:spcBef>
                <a:spcPts val="0"/>
              </a:spcBef>
              <a:spcAft>
                <a:spcPts val="0"/>
              </a:spcAft>
              <a:buNone/>
            </a:pPr>
            <a:r>
              <a:rPr lang="en-US" sz="2000" b="0" i="0" u="sng" strike="noStrike" cap="none">
                <a:solidFill>
                  <a:srgbClr val="0000FF"/>
                </a:solidFill>
                <a:latin typeface="Montserrat"/>
                <a:ea typeface="Montserrat"/>
                <a:cs typeface="Montserrat"/>
                <a:sym typeface="Montserrat"/>
                <a:hlinkClick r:id="rId7">
                  <a:extLst>
                    <a:ext uri="{A12FA001-AC4F-418D-AE19-62706E023703}">
                      <ahyp:hlinkClr xmlns:ahyp="http://schemas.microsoft.com/office/drawing/2018/hyperlinkcolor" val="tx"/>
                    </a:ext>
                  </a:extLst>
                </a:hlinkClick>
              </a:rPr>
              <a:t>https://www.canada.ca/en/department-national-defence/services/benefits-military/health-support/member-family-assistance-services.html</a:t>
            </a:r>
            <a:endParaRPr>
              <a:solidFill>
                <a:srgbClr val="0000FF"/>
              </a:solidFill>
            </a:endParaRPr>
          </a:p>
        </p:txBody>
      </p:sp>
      <p:pic>
        <p:nvPicPr>
          <p:cNvPr id="632" name="Google Shape;632;g2f42ec2f1c1_0_121"/>
          <p:cNvPicPr preferRelativeResize="0"/>
          <p:nvPr/>
        </p:nvPicPr>
        <p:blipFill>
          <a:blip r:embed="rId8">
            <a:alphaModFix/>
          </a:blip>
          <a:stretch>
            <a:fillRect/>
          </a:stretch>
        </p:blipFill>
        <p:spPr>
          <a:xfrm>
            <a:off x="293000" y="841788"/>
            <a:ext cx="1830401" cy="152596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g2f42ec2f1c1_0_129"/>
          <p:cNvSpPr txBox="1"/>
          <p:nvPr/>
        </p:nvSpPr>
        <p:spPr>
          <a:xfrm>
            <a:off x="2123398" y="1220019"/>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None/>
            </a:pPr>
            <a:r>
              <a:rPr lang="en-US" sz="4999" b="1" i="0" u="none" strike="noStrike" cap="none">
                <a:solidFill>
                  <a:srgbClr val="000000"/>
                </a:solidFill>
                <a:latin typeface="Montserrat"/>
                <a:ea typeface="Montserrat"/>
                <a:cs typeface="Montserrat"/>
                <a:sym typeface="Montserrat"/>
              </a:rPr>
              <a:t>Support</a:t>
            </a:r>
            <a:endParaRPr/>
          </a:p>
        </p:txBody>
      </p:sp>
      <p:sp>
        <p:nvSpPr>
          <p:cNvPr id="638" name="Google Shape;638;g2f42ec2f1c1_0_129"/>
          <p:cNvSpPr/>
          <p:nvPr/>
        </p:nvSpPr>
        <p:spPr>
          <a:xfrm>
            <a:off x="13504456" y="694865"/>
            <a:ext cx="4508500" cy="4508482"/>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l="-72378" r="-3438"/>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g2f42ec2f1c1_0_129"/>
          <p:cNvSpPr txBox="1"/>
          <p:nvPr/>
        </p:nvSpPr>
        <p:spPr>
          <a:xfrm>
            <a:off x="475543" y="2773822"/>
            <a:ext cx="17537400" cy="632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000" b="1" i="0" u="none" strike="noStrike" cap="none">
                <a:solidFill>
                  <a:srgbClr val="000000"/>
                </a:solidFill>
                <a:latin typeface="Montserrat"/>
                <a:ea typeface="Montserrat"/>
                <a:cs typeface="Montserrat"/>
                <a:sym typeface="Montserrat"/>
              </a:rPr>
              <a:t>Sexual Misconduct Support and Resource Centre (National Defence)</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The Sexual Misconduct Support and Resource Centre (SMSRC) was created by the Department of </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National Defence but is independent from the CAF chain of command and is not required to report </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incidents of sexual misconduct to the CAF. Support services for CAF members, National Defence public </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service employees, Cadets and Junior Canadian Rangers affected by sexual misconduct and their </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families, aged 16 and older. Guidance and support for leaders and management on addressing sexual </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misconduct. </a:t>
            </a:r>
            <a:endParaRPr/>
          </a:p>
          <a:p>
            <a:pPr marL="0" marR="0" lvl="0" indent="0" algn="l" rtl="0">
              <a:lnSpc>
                <a:spcPct val="115000"/>
              </a:lnSpc>
              <a:spcBef>
                <a:spcPts val="0"/>
              </a:spcBef>
              <a:spcAft>
                <a:spcPts val="0"/>
              </a:spcAft>
              <a:buNone/>
            </a:pPr>
            <a:r>
              <a:rPr lang="en-US" sz="2000" b="0" i="0" u="sng" strike="noStrike" cap="none">
                <a:solidFill>
                  <a:srgbClr val="0000FF"/>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https://www.canada.ca/en/department-national-defence/services/benefits-military/health-support/sexual-misconduct-response.html</a:t>
            </a:r>
            <a:endParaRPr>
              <a:solidFill>
                <a:srgbClr val="0000FF"/>
              </a:solidFill>
            </a:endParaRPr>
          </a:p>
          <a:p>
            <a:pPr marL="0" marR="0" lvl="0" indent="0" algn="l" rtl="0">
              <a:lnSpc>
                <a:spcPct val="115000"/>
              </a:lnSpc>
              <a:spcBef>
                <a:spcPts val="0"/>
              </a:spcBef>
              <a:spcAft>
                <a:spcPts val="0"/>
              </a:spcAft>
              <a:buNone/>
            </a:pPr>
            <a:endParaRPr sz="2000" b="0" i="0" u="sng" strike="noStrike" cap="none">
              <a:solidFill>
                <a:srgbClr val="004AAD"/>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endParaRPr>
          </a:p>
          <a:p>
            <a:pPr marL="0" marR="0" lvl="0" indent="0" algn="l" rtl="0">
              <a:lnSpc>
                <a:spcPct val="115000"/>
              </a:lnSpc>
              <a:spcBef>
                <a:spcPts val="0"/>
              </a:spcBef>
              <a:spcAft>
                <a:spcPts val="0"/>
              </a:spcAft>
              <a:buNone/>
            </a:pPr>
            <a:r>
              <a:rPr lang="en-US" sz="2000" b="1" i="0" u="none" strike="noStrike" cap="none">
                <a:solidFill>
                  <a:srgbClr val="000000"/>
                </a:solidFill>
                <a:latin typeface="Montserrat"/>
                <a:ea typeface="Montserrat"/>
                <a:cs typeface="Montserrat"/>
                <a:sym typeface="Montserrat"/>
              </a:rPr>
              <a:t>The Canada Suicide Prevention Service </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Talk Suicide Canada provides nationwide, 24-hour, bilingual support to</a:t>
            </a:r>
            <a:r>
              <a:rPr lang="en-US"/>
              <a:t> </a:t>
            </a:r>
            <a:r>
              <a:rPr lang="en-US" sz="2000" b="0" i="0" u="none" strike="noStrike" cap="none">
                <a:solidFill>
                  <a:srgbClr val="000000"/>
                </a:solidFill>
                <a:latin typeface="Montserrat"/>
                <a:ea typeface="Montserrat"/>
                <a:cs typeface="Montserrat"/>
                <a:sym typeface="Montserrat"/>
              </a:rPr>
              <a:t>anyone who is facing suicide.</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Toll-free: 1-833-456-4566. </a:t>
            </a:r>
            <a:endParaRPr/>
          </a:p>
          <a:p>
            <a:pPr marL="0" marR="0" lvl="0" indent="0" algn="l" rtl="0">
              <a:lnSpc>
                <a:spcPct val="115000"/>
              </a:lnSpc>
              <a:spcBef>
                <a:spcPts val="0"/>
              </a:spcBef>
              <a:spcAft>
                <a:spcPts val="0"/>
              </a:spcAft>
              <a:buNone/>
            </a:pPr>
            <a:r>
              <a:rPr lang="en-US" sz="2000" b="0" i="0" u="sng" strike="noStrike" cap="none">
                <a:solidFill>
                  <a:srgbClr val="0000FF"/>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https://www.crisisservicescanada.ca/en/</a:t>
            </a:r>
            <a:endParaRPr>
              <a:solidFill>
                <a:srgbClr val="0000FF"/>
              </a:solidFill>
            </a:endParaRPr>
          </a:p>
          <a:p>
            <a:pPr marL="0" marR="0" lvl="0" indent="0" algn="l" rtl="0">
              <a:lnSpc>
                <a:spcPct val="115000"/>
              </a:lnSpc>
              <a:spcBef>
                <a:spcPts val="0"/>
              </a:spcBef>
              <a:spcAft>
                <a:spcPts val="0"/>
              </a:spcAft>
              <a:buNone/>
            </a:pPr>
            <a:endParaRPr sz="2000" b="0" i="0" u="sng" strike="noStrike" cap="none">
              <a:solidFill>
                <a:srgbClr val="004AAD"/>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endParaRPr>
          </a:p>
          <a:p>
            <a:pPr marL="0" marR="0" lvl="0" indent="0" algn="l" rtl="0">
              <a:lnSpc>
                <a:spcPct val="115000"/>
              </a:lnSpc>
              <a:spcBef>
                <a:spcPts val="0"/>
              </a:spcBef>
              <a:spcAft>
                <a:spcPts val="0"/>
              </a:spcAft>
              <a:buNone/>
            </a:pPr>
            <a:r>
              <a:rPr lang="en-US" sz="2000" b="1" i="0" u="none" strike="noStrike" cap="none">
                <a:solidFill>
                  <a:srgbClr val="000000"/>
                </a:solidFill>
                <a:latin typeface="Montserrat"/>
                <a:ea typeface="Montserrat"/>
                <a:cs typeface="Montserrat"/>
                <a:sym typeface="Montserrat"/>
              </a:rPr>
              <a:t>Wellness Together Canada</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Mental Health and Substance Abuse Support. </a:t>
            </a:r>
            <a:endParaRPr/>
          </a:p>
          <a:p>
            <a:pPr marL="0" marR="0" lvl="0" indent="0" algn="l" rtl="0">
              <a:lnSpc>
                <a:spcPct val="115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Toll free: 1-866-585-0445  </a:t>
            </a:r>
            <a:endParaRPr/>
          </a:p>
          <a:p>
            <a:pPr marL="0" marR="0" lvl="0" indent="0" algn="l" rtl="0">
              <a:lnSpc>
                <a:spcPct val="115000"/>
              </a:lnSpc>
              <a:spcBef>
                <a:spcPts val="0"/>
              </a:spcBef>
              <a:spcAft>
                <a:spcPts val="0"/>
              </a:spcAft>
              <a:buNone/>
            </a:pPr>
            <a:r>
              <a:rPr lang="en-US" sz="2000" b="0" i="0" u="sng" strike="noStrike" cap="none">
                <a:solidFill>
                  <a:srgbClr val="0000FF"/>
                </a:solid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https://wellnesstogether.ca </a:t>
            </a:r>
            <a:endParaRPr>
              <a:solidFill>
                <a:srgbClr val="0000FF"/>
              </a:solidFill>
            </a:endParaRPr>
          </a:p>
        </p:txBody>
      </p:sp>
      <p:pic>
        <p:nvPicPr>
          <p:cNvPr id="640" name="Google Shape;640;g2f42ec2f1c1_0_129"/>
          <p:cNvPicPr preferRelativeResize="0"/>
          <p:nvPr/>
        </p:nvPicPr>
        <p:blipFill>
          <a:blip r:embed="rId7">
            <a:alphaModFix/>
          </a:blip>
          <a:stretch>
            <a:fillRect/>
          </a:stretch>
        </p:blipFill>
        <p:spPr>
          <a:xfrm>
            <a:off x="293000" y="841788"/>
            <a:ext cx="1830401" cy="1525966"/>
          </a:xfrm>
          <a:prstGeom prst="rect">
            <a:avLst/>
          </a:prstGeom>
          <a:noFill/>
          <a:ln>
            <a:noFill/>
          </a:ln>
        </p:spPr>
      </p:pic>
      <p:pic>
        <p:nvPicPr>
          <p:cNvPr id="641" name="Google Shape;641;g2f42ec2f1c1_0_129"/>
          <p:cNvPicPr preferRelativeResize="0"/>
          <p:nvPr/>
        </p:nvPicPr>
        <p:blipFill>
          <a:blip r:embed="rId8">
            <a:alphaModFix/>
          </a:blip>
          <a:stretch>
            <a:fillRect/>
          </a:stretch>
        </p:blipFill>
        <p:spPr>
          <a:xfrm flipH="1">
            <a:off x="12295075" y="7416525"/>
            <a:ext cx="6069125" cy="29131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pic>
        <p:nvPicPr>
          <p:cNvPr id="646" name="Google Shape;646;g2f42ec2f1c1_0_137"/>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647" name="Google Shape;647;g2f42ec2f1c1_0_137"/>
          <p:cNvSpPr txBox="1"/>
          <p:nvPr/>
        </p:nvSpPr>
        <p:spPr>
          <a:xfrm>
            <a:off x="2123398" y="1220019"/>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None/>
            </a:pPr>
            <a:r>
              <a:rPr lang="en-US" sz="4999" b="1">
                <a:latin typeface="Montserrat"/>
                <a:ea typeface="Montserrat"/>
                <a:cs typeface="Montserrat"/>
                <a:sym typeface="Montserrat"/>
              </a:rPr>
              <a:t>Keep the Conversation Going</a:t>
            </a:r>
            <a:endParaRPr/>
          </a:p>
        </p:txBody>
      </p:sp>
      <p:pic>
        <p:nvPicPr>
          <p:cNvPr id="648" name="Google Shape;648;g2f42ec2f1c1_0_137"/>
          <p:cNvPicPr preferRelativeResize="0"/>
          <p:nvPr/>
        </p:nvPicPr>
        <p:blipFill>
          <a:blip r:embed="rId4">
            <a:alphaModFix/>
          </a:blip>
          <a:stretch>
            <a:fillRect/>
          </a:stretch>
        </p:blipFill>
        <p:spPr>
          <a:xfrm>
            <a:off x="293000" y="841788"/>
            <a:ext cx="1830401" cy="1525966"/>
          </a:xfrm>
          <a:prstGeom prst="rect">
            <a:avLst/>
          </a:prstGeom>
          <a:noFill/>
          <a:ln>
            <a:noFill/>
          </a:ln>
        </p:spPr>
      </p:pic>
      <p:pic>
        <p:nvPicPr>
          <p:cNvPr id="649" name="Google Shape;649;g2f42ec2f1c1_0_137"/>
          <p:cNvPicPr preferRelativeResize="0"/>
          <p:nvPr/>
        </p:nvPicPr>
        <p:blipFill rotWithShape="1">
          <a:blip r:embed="rId5">
            <a:alphaModFix/>
          </a:blip>
          <a:srcRect l="6616" t="7089" r="7228" b="6874"/>
          <a:stretch/>
        </p:blipFill>
        <p:spPr>
          <a:xfrm>
            <a:off x="9811400" y="2554125"/>
            <a:ext cx="6069125" cy="5495801"/>
          </a:xfrm>
          <a:prstGeom prst="rect">
            <a:avLst/>
          </a:prstGeom>
          <a:noFill/>
          <a:ln>
            <a:noFill/>
          </a:ln>
        </p:spPr>
      </p:pic>
      <p:pic>
        <p:nvPicPr>
          <p:cNvPr id="650" name="Google Shape;650;g2f42ec2f1c1_0_137"/>
          <p:cNvPicPr preferRelativeResize="0"/>
          <p:nvPr/>
        </p:nvPicPr>
        <p:blipFill>
          <a:blip r:embed="rId6">
            <a:alphaModFix/>
          </a:blip>
          <a:stretch>
            <a:fillRect/>
          </a:stretch>
        </p:blipFill>
        <p:spPr>
          <a:xfrm>
            <a:off x="1731250" y="2367750"/>
            <a:ext cx="6371500" cy="5784776"/>
          </a:xfrm>
          <a:prstGeom prst="rect">
            <a:avLst/>
          </a:prstGeom>
          <a:noFill/>
          <a:ln>
            <a:noFill/>
          </a:ln>
        </p:spPr>
      </p:pic>
      <p:sp>
        <p:nvSpPr>
          <p:cNvPr id="651" name="Google Shape;651;g2f42ec2f1c1_0_137"/>
          <p:cNvSpPr txBox="1"/>
          <p:nvPr/>
        </p:nvSpPr>
        <p:spPr>
          <a:xfrm>
            <a:off x="1900950" y="8250525"/>
            <a:ext cx="6032100" cy="369300"/>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None/>
            </a:pPr>
            <a:r>
              <a:rPr lang="en-US" sz="2400">
                <a:latin typeface="Montserrat Medium"/>
                <a:ea typeface="Montserrat Medium"/>
                <a:cs typeface="Montserrat Medium"/>
                <a:sym typeface="Montserrat Medium"/>
              </a:rPr>
              <a:t>Join the LLMC </a:t>
            </a:r>
            <a:r>
              <a:rPr lang="en-US" sz="2400" u="sng">
                <a:solidFill>
                  <a:schemeClr val="hlink"/>
                </a:solidFill>
                <a:latin typeface="Montserrat Medium"/>
                <a:ea typeface="Montserrat Medium"/>
                <a:cs typeface="Montserrat Medium"/>
                <a:sym typeface="Montserrat Medium"/>
                <a:hlinkClick r:id="rId7"/>
              </a:rPr>
              <a:t>LinkedIn Group</a:t>
            </a:r>
            <a:endParaRPr sz="2400">
              <a:latin typeface="Montserrat Medium"/>
              <a:ea typeface="Montserrat Medium"/>
              <a:cs typeface="Montserrat Medium"/>
              <a:sym typeface="Montserrat Medium"/>
            </a:endParaRPr>
          </a:p>
        </p:txBody>
      </p:sp>
      <p:sp>
        <p:nvSpPr>
          <p:cNvPr id="652" name="Google Shape;652;g2f42ec2f1c1_0_137"/>
          <p:cNvSpPr txBox="1"/>
          <p:nvPr/>
        </p:nvSpPr>
        <p:spPr>
          <a:xfrm>
            <a:off x="9302774" y="8152520"/>
            <a:ext cx="7441800" cy="886500"/>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None/>
            </a:pPr>
            <a:r>
              <a:rPr lang="en-US" sz="2400">
                <a:latin typeface="Montserrat Medium"/>
                <a:ea typeface="Montserrat Medium"/>
                <a:cs typeface="Montserrat Medium"/>
                <a:sym typeface="Montserrat Medium"/>
              </a:rPr>
              <a:t>Stay up to date on all Diversity and Inclusion Office Initiatives on our </a:t>
            </a:r>
            <a:r>
              <a:rPr lang="en-US" sz="2400" u="sng">
                <a:solidFill>
                  <a:schemeClr val="hlink"/>
                </a:solidFill>
                <a:latin typeface="Montserrat Medium"/>
                <a:ea typeface="Montserrat Medium"/>
                <a:cs typeface="Montserrat Medium"/>
                <a:sym typeface="Montserrat Medium"/>
                <a:hlinkClick r:id="rId8"/>
              </a:rPr>
              <a:t>GC Wiki</a:t>
            </a:r>
            <a:endParaRPr sz="2400">
              <a:latin typeface="Montserrat Medium"/>
              <a:ea typeface="Montserrat Medium"/>
              <a:cs typeface="Montserrat Medium"/>
              <a:sym typeface="Montserrat Medium"/>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pic>
        <p:nvPicPr>
          <p:cNvPr id="661" name="Google Shape;661;g2f42ec2f1c1_0_147"/>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662" name="Google Shape;662;g2f42ec2f1c1_0_147"/>
          <p:cNvSpPr/>
          <p:nvPr/>
        </p:nvSpPr>
        <p:spPr>
          <a:xfrm>
            <a:off x="9143950" y="1028700"/>
            <a:ext cx="8507607" cy="3365647"/>
          </a:xfrm>
          <a:custGeom>
            <a:avLst/>
            <a:gdLst/>
            <a:ahLst/>
            <a:cxnLst/>
            <a:rect l="l" t="t" r="r" b="b"/>
            <a:pathLst>
              <a:path w="8507607" h="3365647" extrusionOk="0">
                <a:moveTo>
                  <a:pt x="0" y="0"/>
                </a:moveTo>
                <a:lnTo>
                  <a:pt x="8507607" y="0"/>
                </a:lnTo>
                <a:lnTo>
                  <a:pt x="8507607" y="3365647"/>
                </a:lnTo>
                <a:lnTo>
                  <a:pt x="0" y="3365647"/>
                </a:lnTo>
                <a:lnTo>
                  <a:pt x="0" y="0"/>
                </a:lnTo>
                <a:close/>
              </a:path>
            </a:pathLst>
          </a:custGeom>
          <a:blipFill rotWithShape="1">
            <a:blip r:embed="rId4">
              <a:alphaModFix/>
            </a:blip>
            <a:stretch>
              <a:fillRect l="-93959" t="-73875" r="-1219" b="-75265"/>
            </a:stretch>
          </a:blipFill>
          <a:ln>
            <a:noFill/>
          </a:ln>
        </p:spPr>
        <p:txBody>
          <a:bodyPr/>
          <a:lstStyle/>
          <a:p>
            <a:endParaRPr lang="en-US"/>
          </a:p>
        </p:txBody>
      </p:sp>
      <p:sp>
        <p:nvSpPr>
          <p:cNvPr id="663" name="Google Shape;663;g2f42ec2f1c1_0_147"/>
          <p:cNvSpPr txBox="1"/>
          <p:nvPr/>
        </p:nvSpPr>
        <p:spPr>
          <a:xfrm>
            <a:off x="9143900" y="5002575"/>
            <a:ext cx="8507700" cy="2922000"/>
          </a:xfrm>
          <a:prstGeom prst="rect">
            <a:avLst/>
          </a:prstGeom>
          <a:noFill/>
          <a:ln>
            <a:noFill/>
          </a:ln>
        </p:spPr>
        <p:txBody>
          <a:bodyPr spcFirstLastPara="1" wrap="square" lIns="0" tIns="0" rIns="0" bIns="0" anchor="t" anchorCtr="0">
            <a:spAutoFit/>
          </a:bodyPr>
          <a:lstStyle/>
          <a:p>
            <a:pPr marL="0" lvl="0" indent="0" algn="ctr" rtl="0">
              <a:lnSpc>
                <a:spcPct val="115000"/>
              </a:lnSpc>
              <a:spcBef>
                <a:spcPts val="0"/>
              </a:spcBef>
              <a:spcAft>
                <a:spcPts val="0"/>
              </a:spcAft>
              <a:buClr>
                <a:schemeClr val="dk1"/>
              </a:buClr>
              <a:buFont typeface="Arial"/>
              <a:buNone/>
            </a:pPr>
            <a:r>
              <a:rPr lang="en-US" sz="5500" b="1">
                <a:solidFill>
                  <a:schemeClr val="dk1"/>
                </a:solidFill>
                <a:latin typeface="Montserrat"/>
                <a:ea typeface="Montserrat"/>
                <a:cs typeface="Montserrat"/>
                <a:sym typeface="Montserrat"/>
              </a:rPr>
              <a:t>Thank you all for your participation!</a:t>
            </a:r>
            <a:endParaRPr sz="5500" b="1">
              <a:solidFill>
                <a:schemeClr val="dk1"/>
              </a:solidFill>
              <a:latin typeface="Montserrat"/>
              <a:ea typeface="Montserrat"/>
              <a:cs typeface="Montserrat"/>
              <a:sym typeface="Montserrat"/>
            </a:endParaRPr>
          </a:p>
          <a:p>
            <a:pPr marL="0" lvl="0" indent="0" algn="ctr" rtl="0">
              <a:lnSpc>
                <a:spcPct val="115000"/>
              </a:lnSpc>
              <a:spcBef>
                <a:spcPts val="1000"/>
              </a:spcBef>
              <a:spcAft>
                <a:spcPts val="0"/>
              </a:spcAft>
              <a:buClr>
                <a:schemeClr val="dk1"/>
              </a:buClr>
              <a:buFont typeface="Arial"/>
              <a:buNone/>
            </a:pPr>
            <a:r>
              <a:rPr lang="en-US" sz="5500" b="1">
                <a:solidFill>
                  <a:schemeClr val="dk1"/>
                </a:solidFill>
                <a:latin typeface="Montserrat"/>
                <a:ea typeface="Montserrat"/>
                <a:cs typeface="Montserrat"/>
                <a:sym typeface="Montserrat"/>
              </a:rPr>
              <a:t>Be well, and take care.</a:t>
            </a:r>
            <a:endParaRPr sz="10500" b="1">
              <a:latin typeface="Montserrat"/>
              <a:ea typeface="Montserrat"/>
              <a:cs typeface="Montserrat"/>
              <a:sym typeface="Montserrat"/>
            </a:endParaRPr>
          </a:p>
        </p:txBody>
      </p:sp>
      <p:sp>
        <p:nvSpPr>
          <p:cNvPr id="664" name="Google Shape;664;g2f42ec2f1c1_0_147"/>
          <p:cNvSpPr/>
          <p:nvPr/>
        </p:nvSpPr>
        <p:spPr>
          <a:xfrm>
            <a:off x="0" y="0"/>
            <a:ext cx="8368030" cy="10287495"/>
          </a:xfrm>
          <a:custGeom>
            <a:avLst/>
            <a:gdLst/>
            <a:ahLst/>
            <a:cxnLst/>
            <a:rect l="l" t="t" r="r" b="b"/>
            <a:pathLst>
              <a:path w="1296364" h="1593725" extrusionOk="0">
                <a:moveTo>
                  <a:pt x="0" y="0"/>
                </a:moveTo>
                <a:lnTo>
                  <a:pt x="1296364" y="0"/>
                </a:lnTo>
                <a:lnTo>
                  <a:pt x="1296364" y="1593725"/>
                </a:lnTo>
                <a:lnTo>
                  <a:pt x="0" y="1593725"/>
                </a:lnTo>
                <a:close/>
              </a:path>
            </a:pathLst>
          </a:custGeom>
          <a:blipFill rotWithShape="1">
            <a:blip r:embed="rId5">
              <a:alphaModFix/>
            </a:blip>
            <a:stretch>
              <a:fillRect l="-65558" r="-1884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3"/>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141" name="Google Shape;141;p3"/>
          <p:cNvSpPr txBox="1"/>
          <p:nvPr/>
        </p:nvSpPr>
        <p:spPr>
          <a:xfrm>
            <a:off x="2123398" y="1220019"/>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None/>
            </a:pPr>
            <a:r>
              <a:rPr lang="en-US" sz="4999" b="1" i="0" u="none" strike="noStrike" cap="none">
                <a:solidFill>
                  <a:srgbClr val="000000"/>
                </a:solidFill>
                <a:latin typeface="Montserrat"/>
                <a:ea typeface="Montserrat"/>
                <a:cs typeface="Montserrat"/>
                <a:sym typeface="Montserrat"/>
              </a:rPr>
              <a:t>Circle Ground Rules and Values</a:t>
            </a:r>
            <a:endParaRPr/>
          </a:p>
        </p:txBody>
      </p:sp>
      <p:sp>
        <p:nvSpPr>
          <p:cNvPr id="142" name="Google Shape;142;p3"/>
          <p:cNvSpPr/>
          <p:nvPr/>
        </p:nvSpPr>
        <p:spPr>
          <a:xfrm>
            <a:off x="13523401" y="2139928"/>
            <a:ext cx="4508500" cy="4508482"/>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l="-13488" r="-13488"/>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txBox="1"/>
          <p:nvPr/>
        </p:nvSpPr>
        <p:spPr>
          <a:xfrm>
            <a:off x="634231" y="2563818"/>
            <a:ext cx="17019600" cy="5960400"/>
          </a:xfrm>
          <a:prstGeom prst="rect">
            <a:avLst/>
          </a:prstGeom>
          <a:noFill/>
          <a:ln>
            <a:noFill/>
          </a:ln>
        </p:spPr>
        <p:txBody>
          <a:bodyPr spcFirstLastPara="1" wrap="square" lIns="0" tIns="0" rIns="0" bIns="0" anchor="t" anchorCtr="0">
            <a:spAutoFit/>
          </a:bodyPr>
          <a:lstStyle/>
          <a:p>
            <a:pPr marL="951975" marR="0" lvl="1" indent="-475987" algn="just" rtl="0">
              <a:lnSpc>
                <a:spcPct val="153005"/>
              </a:lnSpc>
              <a:spcBef>
                <a:spcPts val="0"/>
              </a:spcBef>
              <a:spcAft>
                <a:spcPts val="0"/>
              </a:spcAft>
              <a:buClr>
                <a:srgbClr val="000000"/>
              </a:buClr>
              <a:buSzPts val="4409"/>
              <a:buFont typeface="Arial"/>
              <a:buChar char="•"/>
            </a:pPr>
            <a:r>
              <a:rPr lang="en-US" sz="4409" b="1" i="0" u="none" strike="noStrike" cap="none">
                <a:solidFill>
                  <a:srgbClr val="000000"/>
                </a:solidFill>
                <a:latin typeface="Montserrat"/>
                <a:ea typeface="Montserrat"/>
                <a:cs typeface="Montserrat"/>
                <a:sym typeface="Montserrat"/>
              </a:rPr>
              <a:t>Equality: </a:t>
            </a:r>
            <a:r>
              <a:rPr lang="en-US" sz="4409" b="0" i="0" u="none" strike="noStrike" cap="none">
                <a:solidFill>
                  <a:srgbClr val="000000"/>
                </a:solidFill>
                <a:latin typeface="Montserrat"/>
                <a:ea typeface="Montserrat"/>
                <a:cs typeface="Montserrat"/>
                <a:sym typeface="Montserrat"/>
              </a:rPr>
              <a:t>Everyone is an equal member</a:t>
            </a:r>
            <a:endParaRPr/>
          </a:p>
          <a:p>
            <a:pPr marL="0" marR="0" lvl="0" indent="0" algn="just" rtl="0">
              <a:lnSpc>
                <a:spcPct val="106418"/>
              </a:lnSpc>
              <a:spcBef>
                <a:spcPts val="0"/>
              </a:spcBef>
              <a:spcAft>
                <a:spcPts val="0"/>
              </a:spcAft>
              <a:buNone/>
            </a:pPr>
            <a:endParaRPr sz="4409" b="0" i="0" u="none" strike="noStrike" cap="none">
              <a:solidFill>
                <a:srgbClr val="000000"/>
              </a:solidFill>
              <a:latin typeface="Montserrat"/>
              <a:ea typeface="Montserrat"/>
              <a:cs typeface="Montserrat"/>
              <a:sym typeface="Montserrat"/>
            </a:endParaRPr>
          </a:p>
          <a:p>
            <a:pPr marL="951975" marR="0" lvl="1" indent="-475987" algn="just" rtl="0">
              <a:lnSpc>
                <a:spcPct val="153005"/>
              </a:lnSpc>
              <a:spcBef>
                <a:spcPts val="0"/>
              </a:spcBef>
              <a:spcAft>
                <a:spcPts val="0"/>
              </a:spcAft>
              <a:buClr>
                <a:srgbClr val="000000"/>
              </a:buClr>
              <a:buSzPts val="4409"/>
              <a:buFont typeface="Arial"/>
              <a:buChar char="•"/>
            </a:pPr>
            <a:r>
              <a:rPr lang="en-US" sz="4409" b="1" i="0" u="none" strike="noStrike" cap="none">
                <a:solidFill>
                  <a:srgbClr val="000000"/>
                </a:solidFill>
                <a:latin typeface="Montserrat"/>
                <a:ea typeface="Montserrat"/>
                <a:cs typeface="Montserrat"/>
                <a:sym typeface="Montserrat"/>
              </a:rPr>
              <a:t>Substance: </a:t>
            </a:r>
            <a:r>
              <a:rPr lang="en-US" sz="4409" b="0" i="0" u="none" strike="noStrike" cap="none">
                <a:solidFill>
                  <a:srgbClr val="000000"/>
                </a:solidFill>
                <a:latin typeface="Montserrat"/>
                <a:ea typeface="Montserrat"/>
                <a:cs typeface="Montserrat"/>
                <a:sym typeface="Montserrat"/>
              </a:rPr>
              <a:t>Share what's important </a:t>
            </a:r>
            <a:endParaRPr/>
          </a:p>
          <a:p>
            <a:pPr marL="0" marR="0" lvl="0" indent="0" algn="just" rtl="0">
              <a:lnSpc>
                <a:spcPct val="106418"/>
              </a:lnSpc>
              <a:spcBef>
                <a:spcPts val="0"/>
              </a:spcBef>
              <a:spcAft>
                <a:spcPts val="0"/>
              </a:spcAft>
              <a:buNone/>
            </a:pPr>
            <a:endParaRPr sz="4409" b="0" i="0" u="none" strike="noStrike" cap="none">
              <a:solidFill>
                <a:srgbClr val="000000"/>
              </a:solidFill>
              <a:latin typeface="Montserrat"/>
              <a:ea typeface="Montserrat"/>
              <a:cs typeface="Montserrat"/>
              <a:sym typeface="Montserrat"/>
            </a:endParaRPr>
          </a:p>
          <a:p>
            <a:pPr marL="951975" marR="0" lvl="1" indent="-475987" algn="just" rtl="0">
              <a:lnSpc>
                <a:spcPct val="153005"/>
              </a:lnSpc>
              <a:spcBef>
                <a:spcPts val="0"/>
              </a:spcBef>
              <a:spcAft>
                <a:spcPts val="0"/>
              </a:spcAft>
              <a:buClr>
                <a:srgbClr val="000000"/>
              </a:buClr>
              <a:buSzPts val="4409"/>
              <a:buFont typeface="Arial"/>
              <a:buChar char="•"/>
            </a:pPr>
            <a:r>
              <a:rPr lang="en-US" sz="4409" b="1" i="0" u="none" strike="noStrike" cap="none">
                <a:solidFill>
                  <a:srgbClr val="000000"/>
                </a:solidFill>
                <a:latin typeface="Montserrat"/>
                <a:ea typeface="Montserrat"/>
                <a:cs typeface="Montserrat"/>
                <a:sym typeface="Montserrat"/>
              </a:rPr>
              <a:t>Openness: </a:t>
            </a:r>
            <a:r>
              <a:rPr lang="en-US" sz="4409" b="0" i="0" u="none" strike="noStrike" cap="none">
                <a:solidFill>
                  <a:srgbClr val="000000"/>
                </a:solidFill>
                <a:latin typeface="Montserrat"/>
                <a:ea typeface="Montserrat"/>
                <a:cs typeface="Montserrat"/>
                <a:sym typeface="Montserrat"/>
              </a:rPr>
              <a:t>Listen and avoid judgements </a:t>
            </a:r>
            <a:endParaRPr/>
          </a:p>
          <a:p>
            <a:pPr marL="0" marR="0" lvl="0" indent="0" algn="just" rtl="0">
              <a:lnSpc>
                <a:spcPct val="106418"/>
              </a:lnSpc>
              <a:spcBef>
                <a:spcPts val="0"/>
              </a:spcBef>
              <a:spcAft>
                <a:spcPts val="0"/>
              </a:spcAft>
              <a:buNone/>
            </a:pPr>
            <a:endParaRPr sz="4409" b="0" i="0" u="none" strike="noStrike" cap="none">
              <a:solidFill>
                <a:srgbClr val="000000"/>
              </a:solidFill>
              <a:latin typeface="Montserrat"/>
              <a:ea typeface="Montserrat"/>
              <a:cs typeface="Montserrat"/>
              <a:sym typeface="Montserrat"/>
            </a:endParaRPr>
          </a:p>
          <a:p>
            <a:pPr marL="951975" marR="0" lvl="1" indent="-475987" algn="just" rtl="0">
              <a:lnSpc>
                <a:spcPct val="153005"/>
              </a:lnSpc>
              <a:spcBef>
                <a:spcPts val="0"/>
              </a:spcBef>
              <a:spcAft>
                <a:spcPts val="0"/>
              </a:spcAft>
              <a:buClr>
                <a:srgbClr val="000000"/>
              </a:buClr>
              <a:buSzPts val="4409"/>
              <a:buFont typeface="Arial"/>
              <a:buChar char="•"/>
            </a:pPr>
            <a:r>
              <a:rPr lang="en-US" sz="4409" b="1" i="0" u="none" strike="noStrike" cap="none">
                <a:solidFill>
                  <a:srgbClr val="000000"/>
                </a:solidFill>
                <a:latin typeface="Montserrat"/>
                <a:ea typeface="Montserrat"/>
                <a:cs typeface="Montserrat"/>
                <a:sym typeface="Montserrat"/>
              </a:rPr>
              <a:t>Respect: </a:t>
            </a:r>
            <a:r>
              <a:rPr lang="en-US" sz="4409" b="0" i="0" u="none" strike="noStrike" cap="none">
                <a:solidFill>
                  <a:srgbClr val="000000"/>
                </a:solidFill>
                <a:latin typeface="Montserrat"/>
                <a:ea typeface="Montserrat"/>
                <a:cs typeface="Montserrat"/>
                <a:sym typeface="Montserrat"/>
              </a:rPr>
              <a:t>Treat others as they would like to be treated</a:t>
            </a:r>
            <a:endParaRPr/>
          </a:p>
        </p:txBody>
      </p:sp>
      <p:pic>
        <p:nvPicPr>
          <p:cNvPr id="144" name="Google Shape;144;p3"/>
          <p:cNvPicPr preferRelativeResize="0"/>
          <p:nvPr/>
        </p:nvPicPr>
        <p:blipFill>
          <a:blip r:embed="rId5">
            <a:alphaModFix/>
          </a:blip>
          <a:stretch>
            <a:fillRect/>
          </a:stretch>
        </p:blipFill>
        <p:spPr>
          <a:xfrm>
            <a:off x="293000" y="841788"/>
            <a:ext cx="1830401" cy="152596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4"/>
          <p:cNvSpPr txBox="1"/>
          <p:nvPr/>
        </p:nvSpPr>
        <p:spPr>
          <a:xfrm>
            <a:off x="2123398" y="1220019"/>
            <a:ext cx="13329000" cy="6618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None/>
            </a:pPr>
            <a:r>
              <a:rPr lang="en-US" sz="4300" b="1" i="0" u="none" strike="noStrike" cap="none">
                <a:solidFill>
                  <a:srgbClr val="000000"/>
                </a:solidFill>
                <a:latin typeface="Montserrat"/>
                <a:ea typeface="Montserrat"/>
                <a:cs typeface="Montserrat"/>
                <a:sym typeface="Montserrat"/>
              </a:rPr>
              <a:t>Participant Ground Rules and Values</a:t>
            </a:r>
            <a:endParaRPr/>
          </a:p>
        </p:txBody>
      </p:sp>
      <p:sp>
        <p:nvSpPr>
          <p:cNvPr id="154" name="Google Shape;154;p4"/>
          <p:cNvSpPr/>
          <p:nvPr/>
        </p:nvSpPr>
        <p:spPr>
          <a:xfrm>
            <a:off x="13523401" y="2139928"/>
            <a:ext cx="4508500" cy="4508482"/>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l="-13488" r="-13488"/>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txBox="1"/>
          <p:nvPr/>
        </p:nvSpPr>
        <p:spPr>
          <a:xfrm>
            <a:off x="483118" y="2538458"/>
            <a:ext cx="17428500" cy="7402500"/>
          </a:xfrm>
          <a:prstGeom prst="rect">
            <a:avLst/>
          </a:prstGeom>
          <a:noFill/>
          <a:ln>
            <a:noFill/>
          </a:ln>
        </p:spPr>
        <p:txBody>
          <a:bodyPr spcFirstLastPara="1" wrap="square" lIns="0" tIns="0" rIns="0" bIns="0" anchor="t" anchorCtr="0">
            <a:spAutoFit/>
          </a:bodyPr>
          <a:lstStyle/>
          <a:p>
            <a:pPr marL="535425" marR="0" lvl="1" indent="-267712" algn="l" rtl="0">
              <a:lnSpc>
                <a:spcPct val="115000"/>
              </a:lnSpc>
              <a:spcBef>
                <a:spcPts val="0"/>
              </a:spcBef>
              <a:spcAft>
                <a:spcPts val="0"/>
              </a:spcAft>
              <a:buClr>
                <a:srgbClr val="000000"/>
              </a:buClr>
              <a:buSzPts val="2479"/>
              <a:buFont typeface="Arial"/>
              <a:buChar char="•"/>
            </a:pPr>
            <a:r>
              <a:rPr lang="en-US" sz="2479" b="0" i="0" u="none" strike="noStrike" cap="none">
                <a:solidFill>
                  <a:srgbClr val="000000"/>
                </a:solidFill>
                <a:latin typeface="Montserrat"/>
                <a:ea typeface="Montserrat"/>
                <a:cs typeface="Montserrat"/>
                <a:sym typeface="Montserrat"/>
              </a:rPr>
              <a:t>Confidentiality - trust is critical</a:t>
            </a:r>
            <a:endParaRPr/>
          </a:p>
          <a:p>
            <a:pPr marL="0" marR="0" lvl="0" indent="0" algn="l" rtl="0">
              <a:lnSpc>
                <a:spcPct val="115000"/>
              </a:lnSpc>
              <a:spcBef>
                <a:spcPts val="0"/>
              </a:spcBef>
              <a:spcAft>
                <a:spcPts val="0"/>
              </a:spcAft>
              <a:buNone/>
            </a:pPr>
            <a:endParaRPr sz="2479" b="0" i="0" u="none" strike="noStrike" cap="none">
              <a:solidFill>
                <a:srgbClr val="000000"/>
              </a:solidFill>
              <a:latin typeface="Montserrat"/>
              <a:ea typeface="Montserrat"/>
              <a:cs typeface="Montserrat"/>
              <a:sym typeface="Montserrat"/>
            </a:endParaRPr>
          </a:p>
          <a:p>
            <a:pPr marL="535425" marR="0" lvl="1" indent="-267712" algn="l" rtl="0">
              <a:lnSpc>
                <a:spcPct val="115000"/>
              </a:lnSpc>
              <a:spcBef>
                <a:spcPts val="0"/>
              </a:spcBef>
              <a:spcAft>
                <a:spcPts val="0"/>
              </a:spcAft>
              <a:buClr>
                <a:srgbClr val="000000"/>
              </a:buClr>
              <a:buSzPts val="2479"/>
              <a:buFont typeface="Arial"/>
              <a:buChar char="•"/>
            </a:pPr>
            <a:r>
              <a:rPr lang="en-US" sz="2479" b="0" i="0" u="none" strike="noStrike" cap="none">
                <a:solidFill>
                  <a:srgbClr val="000000"/>
                </a:solidFill>
                <a:latin typeface="Montserrat"/>
                <a:ea typeface="Montserrat"/>
                <a:cs typeface="Montserrat"/>
                <a:sym typeface="Montserrat"/>
              </a:rPr>
              <a:t>Bring your full self and beginner’s mindset to each session</a:t>
            </a:r>
            <a:endParaRPr/>
          </a:p>
          <a:p>
            <a:pPr marL="0" marR="0" lvl="0" indent="0" algn="l" rtl="0">
              <a:lnSpc>
                <a:spcPct val="115000"/>
              </a:lnSpc>
              <a:spcBef>
                <a:spcPts val="0"/>
              </a:spcBef>
              <a:spcAft>
                <a:spcPts val="0"/>
              </a:spcAft>
              <a:buNone/>
            </a:pPr>
            <a:endParaRPr sz="2479" b="0" i="0" u="none" strike="noStrike" cap="none">
              <a:solidFill>
                <a:srgbClr val="000000"/>
              </a:solidFill>
              <a:latin typeface="Montserrat"/>
              <a:ea typeface="Montserrat"/>
              <a:cs typeface="Montserrat"/>
              <a:sym typeface="Montserrat"/>
            </a:endParaRPr>
          </a:p>
          <a:p>
            <a:pPr marL="535425" marR="0" lvl="1" indent="-267712" algn="l" rtl="0">
              <a:lnSpc>
                <a:spcPct val="115000"/>
              </a:lnSpc>
              <a:spcBef>
                <a:spcPts val="0"/>
              </a:spcBef>
              <a:spcAft>
                <a:spcPts val="0"/>
              </a:spcAft>
              <a:buClr>
                <a:srgbClr val="000000"/>
              </a:buClr>
              <a:buSzPts val="2479"/>
              <a:buFont typeface="Arial"/>
              <a:buChar char="•"/>
            </a:pPr>
            <a:r>
              <a:rPr lang="en-US" sz="2479" b="0" i="0" u="none" strike="noStrike" cap="none">
                <a:solidFill>
                  <a:srgbClr val="000000"/>
                </a:solidFill>
                <a:latin typeface="Montserrat"/>
                <a:ea typeface="Montserrat"/>
                <a:cs typeface="Montserrat"/>
                <a:sym typeface="Montserrat"/>
              </a:rPr>
              <a:t>Come nourished and stay hydrated</a:t>
            </a:r>
            <a:endParaRPr/>
          </a:p>
          <a:p>
            <a:pPr marL="0" marR="0" lvl="0" indent="0" algn="l" rtl="0">
              <a:lnSpc>
                <a:spcPct val="115000"/>
              </a:lnSpc>
              <a:spcBef>
                <a:spcPts val="0"/>
              </a:spcBef>
              <a:spcAft>
                <a:spcPts val="0"/>
              </a:spcAft>
              <a:buNone/>
            </a:pPr>
            <a:endParaRPr sz="2479" b="0" i="0" u="none" strike="noStrike" cap="none">
              <a:solidFill>
                <a:srgbClr val="000000"/>
              </a:solidFill>
              <a:latin typeface="Montserrat"/>
              <a:ea typeface="Montserrat"/>
              <a:cs typeface="Montserrat"/>
              <a:sym typeface="Montserrat"/>
            </a:endParaRPr>
          </a:p>
          <a:p>
            <a:pPr marL="535425" marR="0" lvl="1" indent="-267712" algn="l" rtl="0">
              <a:lnSpc>
                <a:spcPct val="115000"/>
              </a:lnSpc>
              <a:spcBef>
                <a:spcPts val="0"/>
              </a:spcBef>
              <a:spcAft>
                <a:spcPts val="0"/>
              </a:spcAft>
              <a:buClr>
                <a:srgbClr val="000000"/>
              </a:buClr>
              <a:buSzPts val="2479"/>
              <a:buFont typeface="Arial"/>
              <a:buChar char="•"/>
            </a:pPr>
            <a:r>
              <a:rPr lang="en-US" sz="2479" b="0" i="0" u="none" strike="noStrike" cap="none">
                <a:solidFill>
                  <a:srgbClr val="000000"/>
                </a:solidFill>
                <a:latin typeface="Montserrat"/>
                <a:ea typeface="Montserrat"/>
                <a:cs typeface="Montserrat"/>
                <a:sym typeface="Montserrat"/>
              </a:rPr>
              <a:t>Keep your camera on so everyone feels safe and connected</a:t>
            </a:r>
            <a:endParaRPr/>
          </a:p>
          <a:p>
            <a:pPr marL="0" marR="0" lvl="0" indent="0" algn="l" rtl="0">
              <a:lnSpc>
                <a:spcPct val="115000"/>
              </a:lnSpc>
              <a:spcBef>
                <a:spcPts val="0"/>
              </a:spcBef>
              <a:spcAft>
                <a:spcPts val="0"/>
              </a:spcAft>
              <a:buNone/>
            </a:pPr>
            <a:endParaRPr sz="2479" b="0" i="0" u="none" strike="noStrike" cap="none">
              <a:solidFill>
                <a:srgbClr val="000000"/>
              </a:solidFill>
              <a:latin typeface="Montserrat"/>
              <a:ea typeface="Montserrat"/>
              <a:cs typeface="Montserrat"/>
              <a:sym typeface="Montserrat"/>
            </a:endParaRPr>
          </a:p>
          <a:p>
            <a:pPr marL="535425" marR="0" lvl="1" indent="-267712" algn="l" rtl="0">
              <a:lnSpc>
                <a:spcPct val="115000"/>
              </a:lnSpc>
              <a:spcBef>
                <a:spcPts val="0"/>
              </a:spcBef>
              <a:spcAft>
                <a:spcPts val="0"/>
              </a:spcAft>
              <a:buClr>
                <a:srgbClr val="000000"/>
              </a:buClr>
              <a:buSzPts val="2479"/>
              <a:buFont typeface="Arial"/>
              <a:buChar char="•"/>
            </a:pPr>
            <a:r>
              <a:rPr lang="en-US" sz="2479" b="0" i="0" u="none" strike="noStrike" cap="none">
                <a:solidFill>
                  <a:srgbClr val="000000"/>
                </a:solidFill>
                <a:latin typeface="Montserrat"/>
                <a:ea typeface="Montserrat"/>
                <a:cs typeface="Montserrat"/>
                <a:sym typeface="Montserrat"/>
              </a:rPr>
              <a:t>Be candid and honest - listen with empathy</a:t>
            </a:r>
            <a:endParaRPr/>
          </a:p>
          <a:p>
            <a:pPr marL="0" marR="0" lvl="0" indent="0" algn="l" rtl="0">
              <a:lnSpc>
                <a:spcPct val="115000"/>
              </a:lnSpc>
              <a:spcBef>
                <a:spcPts val="0"/>
              </a:spcBef>
              <a:spcAft>
                <a:spcPts val="0"/>
              </a:spcAft>
              <a:buNone/>
            </a:pPr>
            <a:endParaRPr sz="2479" b="0" i="0" u="none" strike="noStrike" cap="none">
              <a:solidFill>
                <a:srgbClr val="000000"/>
              </a:solidFill>
              <a:latin typeface="Montserrat"/>
              <a:ea typeface="Montserrat"/>
              <a:cs typeface="Montserrat"/>
              <a:sym typeface="Montserrat"/>
            </a:endParaRPr>
          </a:p>
          <a:p>
            <a:pPr marL="535425" marR="0" lvl="1" indent="-267712" algn="l" rtl="0">
              <a:lnSpc>
                <a:spcPct val="115000"/>
              </a:lnSpc>
              <a:spcBef>
                <a:spcPts val="0"/>
              </a:spcBef>
              <a:spcAft>
                <a:spcPts val="0"/>
              </a:spcAft>
              <a:buClr>
                <a:srgbClr val="000000"/>
              </a:buClr>
              <a:buSzPts val="2479"/>
              <a:buFont typeface="Arial"/>
              <a:buChar char="•"/>
            </a:pPr>
            <a:r>
              <a:rPr lang="en-US" sz="2479" b="0" i="0" u="none" strike="noStrike" cap="none">
                <a:solidFill>
                  <a:srgbClr val="000000"/>
                </a:solidFill>
                <a:latin typeface="Montserrat"/>
                <a:ea typeface="Montserrat"/>
                <a:cs typeface="Montserrat"/>
                <a:sym typeface="Montserrat"/>
              </a:rPr>
              <a:t>Be ready to engage with your peers</a:t>
            </a:r>
            <a:endParaRPr/>
          </a:p>
          <a:p>
            <a:pPr marL="0" marR="0" lvl="0" indent="0" algn="l" rtl="0">
              <a:lnSpc>
                <a:spcPct val="115000"/>
              </a:lnSpc>
              <a:spcBef>
                <a:spcPts val="0"/>
              </a:spcBef>
              <a:spcAft>
                <a:spcPts val="0"/>
              </a:spcAft>
              <a:buNone/>
            </a:pPr>
            <a:endParaRPr sz="2479" b="0" i="0" u="none" strike="noStrike" cap="none">
              <a:solidFill>
                <a:srgbClr val="000000"/>
              </a:solidFill>
              <a:latin typeface="Montserrat"/>
              <a:ea typeface="Montserrat"/>
              <a:cs typeface="Montserrat"/>
              <a:sym typeface="Montserrat"/>
            </a:endParaRPr>
          </a:p>
          <a:p>
            <a:pPr marL="535425" marR="0" lvl="1" indent="-267712" algn="l" rtl="0">
              <a:lnSpc>
                <a:spcPct val="115000"/>
              </a:lnSpc>
              <a:spcBef>
                <a:spcPts val="0"/>
              </a:spcBef>
              <a:spcAft>
                <a:spcPts val="0"/>
              </a:spcAft>
              <a:buClr>
                <a:srgbClr val="000000"/>
              </a:buClr>
              <a:buSzPts val="2479"/>
              <a:buFont typeface="Arial"/>
              <a:buChar char="•"/>
            </a:pPr>
            <a:r>
              <a:rPr lang="en-US" sz="2479" b="0" i="0" u="none" strike="noStrike" cap="none">
                <a:solidFill>
                  <a:srgbClr val="000000"/>
                </a:solidFill>
                <a:latin typeface="Montserrat"/>
                <a:ea typeface="Montserrat"/>
                <a:cs typeface="Montserrat"/>
                <a:sym typeface="Montserrat"/>
              </a:rPr>
              <a:t>Remove outside distractions</a:t>
            </a:r>
            <a:endParaRPr/>
          </a:p>
          <a:p>
            <a:pPr marL="0" marR="0" lvl="0" indent="0" algn="l" rtl="0">
              <a:lnSpc>
                <a:spcPct val="115000"/>
              </a:lnSpc>
              <a:spcBef>
                <a:spcPts val="0"/>
              </a:spcBef>
              <a:spcAft>
                <a:spcPts val="0"/>
              </a:spcAft>
              <a:buNone/>
            </a:pPr>
            <a:endParaRPr sz="2479" b="0" i="0" u="none" strike="noStrike" cap="none">
              <a:solidFill>
                <a:srgbClr val="000000"/>
              </a:solidFill>
              <a:latin typeface="Montserrat"/>
              <a:ea typeface="Montserrat"/>
              <a:cs typeface="Montserrat"/>
              <a:sym typeface="Montserrat"/>
            </a:endParaRPr>
          </a:p>
          <a:p>
            <a:pPr marL="535425" marR="0" lvl="1" indent="-267712" algn="l" rtl="0">
              <a:lnSpc>
                <a:spcPct val="115000"/>
              </a:lnSpc>
              <a:spcBef>
                <a:spcPts val="0"/>
              </a:spcBef>
              <a:spcAft>
                <a:spcPts val="0"/>
              </a:spcAft>
              <a:buClr>
                <a:srgbClr val="000000"/>
              </a:buClr>
              <a:buSzPts val="2479"/>
              <a:buFont typeface="Arial"/>
              <a:buChar char="•"/>
            </a:pPr>
            <a:r>
              <a:rPr lang="en-US" sz="2479" b="0" i="0" u="none" strike="noStrike" cap="none">
                <a:solidFill>
                  <a:srgbClr val="000000"/>
                </a:solidFill>
                <a:latin typeface="Montserrat"/>
                <a:ea typeface="Montserrat"/>
                <a:cs typeface="Montserrat"/>
                <a:sym typeface="Montserrat"/>
              </a:rPr>
              <a:t>Keep your audio off, except when asking questions and contributing to the discussion</a:t>
            </a:r>
            <a:endParaRPr/>
          </a:p>
          <a:p>
            <a:pPr marL="0" marR="0" lvl="0" indent="0" algn="l" rtl="0">
              <a:lnSpc>
                <a:spcPct val="115000"/>
              </a:lnSpc>
              <a:spcBef>
                <a:spcPts val="0"/>
              </a:spcBef>
              <a:spcAft>
                <a:spcPts val="0"/>
              </a:spcAft>
              <a:buNone/>
            </a:pPr>
            <a:endParaRPr sz="2479" b="0" i="0" u="none" strike="noStrike" cap="none">
              <a:solidFill>
                <a:srgbClr val="000000"/>
              </a:solidFill>
              <a:latin typeface="Montserrat"/>
              <a:ea typeface="Montserrat"/>
              <a:cs typeface="Montserrat"/>
              <a:sym typeface="Montserrat"/>
            </a:endParaRPr>
          </a:p>
          <a:p>
            <a:pPr marL="535425" marR="0" lvl="1" indent="-267712" algn="l" rtl="0">
              <a:lnSpc>
                <a:spcPct val="115000"/>
              </a:lnSpc>
              <a:spcBef>
                <a:spcPts val="0"/>
              </a:spcBef>
              <a:spcAft>
                <a:spcPts val="0"/>
              </a:spcAft>
              <a:buClr>
                <a:srgbClr val="000000"/>
              </a:buClr>
              <a:buSzPts val="2479"/>
              <a:buFont typeface="Arial"/>
              <a:buChar char="•"/>
            </a:pPr>
            <a:r>
              <a:rPr lang="en-US" sz="2479" b="0" i="0" u="none" strike="noStrike" cap="none">
                <a:solidFill>
                  <a:srgbClr val="000000"/>
                </a:solidFill>
                <a:latin typeface="Montserrat"/>
                <a:ea typeface="Montserrat"/>
                <a:cs typeface="Montserrat"/>
                <a:sym typeface="Montserrat"/>
              </a:rPr>
              <a:t>Be fully present and attend all five weeks - no multitasking</a:t>
            </a:r>
            <a:endParaRPr/>
          </a:p>
        </p:txBody>
      </p:sp>
      <p:pic>
        <p:nvPicPr>
          <p:cNvPr id="156" name="Google Shape;156;p4"/>
          <p:cNvPicPr preferRelativeResize="0"/>
          <p:nvPr/>
        </p:nvPicPr>
        <p:blipFill>
          <a:blip r:embed="rId4">
            <a:alphaModFix/>
          </a:blip>
          <a:stretch>
            <a:fillRect/>
          </a:stretch>
        </p:blipFill>
        <p:spPr>
          <a:xfrm>
            <a:off x="293000" y="841788"/>
            <a:ext cx="1830401" cy="1525966"/>
          </a:xfrm>
          <a:prstGeom prst="rect">
            <a:avLst/>
          </a:prstGeom>
          <a:noFill/>
          <a:ln>
            <a:noFill/>
          </a:ln>
        </p:spPr>
      </p:pic>
      <p:pic>
        <p:nvPicPr>
          <p:cNvPr id="157" name="Google Shape;157;p4"/>
          <p:cNvPicPr preferRelativeResize="0"/>
          <p:nvPr/>
        </p:nvPicPr>
        <p:blipFill>
          <a:blip r:embed="rId5">
            <a:alphaModFix/>
          </a:blip>
          <a:stretch>
            <a:fillRect/>
          </a:stretch>
        </p:blipFill>
        <p:spPr>
          <a:xfrm flipH="1">
            <a:off x="12295075" y="7416525"/>
            <a:ext cx="6069125" cy="2913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5"/>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167" name="Google Shape;167;p5"/>
          <p:cNvSpPr txBox="1"/>
          <p:nvPr/>
        </p:nvSpPr>
        <p:spPr>
          <a:xfrm>
            <a:off x="2123398" y="1220019"/>
            <a:ext cx="13328956" cy="76835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None/>
            </a:pPr>
            <a:r>
              <a:rPr lang="en-US" sz="4999" b="1">
                <a:solidFill>
                  <a:srgbClr val="000000"/>
                </a:solidFill>
                <a:latin typeface="Montserrat"/>
                <a:ea typeface="Montserrat"/>
                <a:cs typeface="Montserrat"/>
                <a:sym typeface="Montserrat"/>
              </a:rPr>
              <a:t>Inclusive Leadership</a:t>
            </a:r>
            <a:endParaRPr/>
          </a:p>
        </p:txBody>
      </p:sp>
      <p:graphicFrame>
        <p:nvGraphicFramePr>
          <p:cNvPr id="168" name="Google Shape;168;p5"/>
          <p:cNvGraphicFramePr/>
          <p:nvPr/>
        </p:nvGraphicFramePr>
        <p:xfrm>
          <a:off x="483118" y="2709574"/>
          <a:ext cx="17329875" cy="6372650"/>
        </p:xfrm>
        <a:graphic>
          <a:graphicData uri="http://schemas.openxmlformats.org/drawingml/2006/table">
            <a:tbl>
              <a:tblPr>
                <a:noFill/>
                <a:tableStyleId>{6B1996F6-8A02-48DE-99AC-F76DF3DC7D4F}</a:tableStyleId>
              </a:tblPr>
              <a:tblGrid>
                <a:gridCol w="17329875">
                  <a:extLst>
                    <a:ext uri="{9D8B030D-6E8A-4147-A177-3AD203B41FA5}">
                      <a16:colId xmlns:a16="http://schemas.microsoft.com/office/drawing/2014/main" val="20000"/>
                    </a:ext>
                  </a:extLst>
                </a:gridCol>
              </a:tblGrid>
              <a:tr h="6372650">
                <a:tc>
                  <a:txBody>
                    <a:bodyPr/>
                    <a:lstStyle/>
                    <a:p>
                      <a:pPr marL="0" marR="0" lvl="0" indent="0" algn="l" rtl="0">
                        <a:lnSpc>
                          <a:spcPct val="115000"/>
                        </a:lnSpc>
                        <a:spcBef>
                          <a:spcPts val="0"/>
                        </a:spcBef>
                        <a:spcAft>
                          <a:spcPts val="0"/>
                        </a:spcAft>
                        <a:buNone/>
                      </a:pPr>
                      <a:r>
                        <a:rPr lang="en-US" sz="3399" u="none" strike="noStrike" cap="none">
                          <a:solidFill>
                            <a:srgbClr val="000000"/>
                          </a:solidFill>
                          <a:latin typeface="Montserrat"/>
                          <a:ea typeface="Montserrat"/>
                          <a:cs typeface="Montserrat"/>
                          <a:sym typeface="Montserrat"/>
                        </a:rPr>
                        <a:t>“In today’s interconnected and globalised world, it is now </a:t>
                      </a:r>
                      <a:endParaRPr sz="1100" u="none" strike="noStrike" cap="none"/>
                    </a:p>
                    <a:p>
                      <a:pPr marL="0" marR="0" lvl="0" indent="0" algn="l" rtl="0">
                        <a:lnSpc>
                          <a:spcPct val="115000"/>
                        </a:lnSpc>
                        <a:spcBef>
                          <a:spcPts val="0"/>
                        </a:spcBef>
                        <a:spcAft>
                          <a:spcPts val="0"/>
                        </a:spcAft>
                        <a:buNone/>
                      </a:pPr>
                      <a:r>
                        <a:rPr lang="en-US" sz="3399" u="none" strike="noStrike" cap="none">
                          <a:solidFill>
                            <a:srgbClr val="000000"/>
                          </a:solidFill>
                          <a:latin typeface="Montserrat"/>
                          <a:ea typeface="Montserrat"/>
                          <a:cs typeface="Montserrat"/>
                          <a:sym typeface="Montserrat"/>
                        </a:rPr>
                        <a:t>commonplace for people of dissimilar world views, faiths </a:t>
                      </a:r>
                      <a:endParaRPr/>
                    </a:p>
                    <a:p>
                      <a:pPr marL="0" marR="0" lvl="0" indent="0" algn="l" rtl="0">
                        <a:lnSpc>
                          <a:spcPct val="115000"/>
                        </a:lnSpc>
                        <a:spcBef>
                          <a:spcPts val="0"/>
                        </a:spcBef>
                        <a:spcAft>
                          <a:spcPts val="0"/>
                        </a:spcAft>
                        <a:buNone/>
                      </a:pPr>
                      <a:r>
                        <a:rPr lang="en-US" sz="3399" u="none" strike="noStrike" cap="none">
                          <a:solidFill>
                            <a:srgbClr val="000000"/>
                          </a:solidFill>
                          <a:latin typeface="Montserrat"/>
                          <a:ea typeface="Montserrat"/>
                          <a:cs typeface="Montserrat"/>
                          <a:sym typeface="Montserrat"/>
                        </a:rPr>
                        <a:t>and races to live side by side. It is a matter of great urgency, </a:t>
                      </a:r>
                      <a:endParaRPr/>
                    </a:p>
                    <a:p>
                      <a:pPr marL="0" marR="0" lvl="0" indent="0" algn="l" rtl="0">
                        <a:lnSpc>
                          <a:spcPct val="115000"/>
                        </a:lnSpc>
                        <a:spcBef>
                          <a:spcPts val="0"/>
                        </a:spcBef>
                        <a:spcAft>
                          <a:spcPts val="0"/>
                        </a:spcAft>
                        <a:buNone/>
                      </a:pPr>
                      <a:r>
                        <a:rPr lang="en-US" sz="3399" u="none" strike="noStrike" cap="none">
                          <a:solidFill>
                            <a:srgbClr val="000000"/>
                          </a:solidFill>
                          <a:latin typeface="Montserrat"/>
                          <a:ea typeface="Montserrat"/>
                          <a:cs typeface="Montserrat"/>
                          <a:sym typeface="Montserrat"/>
                        </a:rPr>
                        <a:t>therefore, that we find ways to cooperate with one another in a </a:t>
                      </a:r>
                      <a:endParaRPr/>
                    </a:p>
                    <a:p>
                      <a:pPr marL="0" marR="0" lvl="0" indent="0" algn="l" rtl="0">
                        <a:lnSpc>
                          <a:spcPct val="115000"/>
                        </a:lnSpc>
                        <a:spcBef>
                          <a:spcPts val="0"/>
                        </a:spcBef>
                        <a:spcAft>
                          <a:spcPts val="0"/>
                        </a:spcAft>
                        <a:buNone/>
                      </a:pPr>
                      <a:r>
                        <a:rPr lang="en-US" sz="3399" u="none" strike="noStrike" cap="none">
                          <a:solidFill>
                            <a:srgbClr val="000000"/>
                          </a:solidFill>
                          <a:latin typeface="Montserrat"/>
                          <a:ea typeface="Montserrat"/>
                          <a:cs typeface="Montserrat"/>
                          <a:sym typeface="Montserrat"/>
                        </a:rPr>
                        <a:t>spirit of mutual acceptance and respect.”</a:t>
                      </a:r>
                      <a:endParaRPr/>
                    </a:p>
                    <a:p>
                      <a:pPr marL="0" marR="0" lvl="0" indent="0" algn="l" rtl="0">
                        <a:lnSpc>
                          <a:spcPct val="115000"/>
                        </a:lnSpc>
                        <a:spcBef>
                          <a:spcPts val="0"/>
                        </a:spcBef>
                        <a:spcAft>
                          <a:spcPts val="0"/>
                        </a:spcAft>
                        <a:buNone/>
                      </a:pPr>
                      <a:r>
                        <a:rPr lang="en-US" sz="3399" b="1" u="none" strike="noStrike" cap="none">
                          <a:solidFill>
                            <a:srgbClr val="000000"/>
                          </a:solidFill>
                          <a:latin typeface="Montserrat"/>
                          <a:ea typeface="Montserrat"/>
                          <a:cs typeface="Montserrat"/>
                          <a:sym typeface="Montserrat"/>
                        </a:rPr>
                        <a:t>Dalai Lama XIV, spiritual leader and head of Tibet</a:t>
                      </a:r>
                      <a:endParaRPr/>
                    </a:p>
                    <a:p>
                      <a:pPr marL="0" marR="0" lvl="0" indent="0" algn="l" rtl="0">
                        <a:lnSpc>
                          <a:spcPct val="115000"/>
                        </a:lnSpc>
                        <a:spcBef>
                          <a:spcPts val="0"/>
                        </a:spcBef>
                        <a:spcAft>
                          <a:spcPts val="0"/>
                        </a:spcAft>
                        <a:buNone/>
                      </a:pPr>
                      <a:endParaRPr sz="3399" b="1"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3399" u="none" strike="noStrike" cap="none">
                          <a:solidFill>
                            <a:srgbClr val="000000"/>
                          </a:solidFill>
                          <a:latin typeface="Montserrat"/>
                          <a:ea typeface="Montserrat"/>
                          <a:cs typeface="Montserrat"/>
                          <a:sym typeface="Montserrat"/>
                        </a:rPr>
                        <a:t>“Inclusive leadership is not a destination; it’s a journey of continuous learning, growth, and unlearning biases to create a more inclusive world.”</a:t>
                      </a:r>
                      <a:endParaRPr/>
                    </a:p>
                    <a:p>
                      <a:pPr marL="0" marR="0" lvl="0" indent="0" algn="l" rtl="0">
                        <a:lnSpc>
                          <a:spcPct val="115000"/>
                        </a:lnSpc>
                        <a:spcBef>
                          <a:spcPts val="0"/>
                        </a:spcBef>
                        <a:spcAft>
                          <a:spcPts val="0"/>
                        </a:spcAft>
                        <a:buNone/>
                      </a:pPr>
                      <a:r>
                        <a:rPr lang="en-US" sz="3399" b="1" u="none" strike="noStrike" cap="none">
                          <a:solidFill>
                            <a:srgbClr val="000000"/>
                          </a:solidFill>
                          <a:latin typeface="Montserrat"/>
                          <a:ea typeface="Montserrat"/>
                          <a:cs typeface="Montserrat"/>
                          <a:sym typeface="Montserrat"/>
                        </a:rPr>
                        <a:t>Ava DuVernay, award-winning filmmaker</a:t>
                      </a:r>
                      <a:endParaRPr/>
                    </a:p>
                  </a:txBody>
                  <a:tcPr marL="126650" marR="126650" marT="126650" marB="126650">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69" name="Google Shape;169;p5"/>
          <p:cNvSpPr/>
          <p:nvPr/>
        </p:nvSpPr>
        <p:spPr>
          <a:xfrm>
            <a:off x="13504456" y="694865"/>
            <a:ext cx="4516107" cy="451608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l="-25045" r="-2504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0" name="Google Shape;170;p5"/>
          <p:cNvPicPr preferRelativeResize="0"/>
          <p:nvPr/>
        </p:nvPicPr>
        <p:blipFill>
          <a:blip r:embed="rId5">
            <a:alphaModFix/>
          </a:blip>
          <a:stretch>
            <a:fillRect/>
          </a:stretch>
        </p:blipFill>
        <p:spPr>
          <a:xfrm>
            <a:off x="293000" y="841788"/>
            <a:ext cx="1830401" cy="152596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6"/>
          <p:cNvPicPr preferRelativeResize="0"/>
          <p:nvPr/>
        </p:nvPicPr>
        <p:blipFill>
          <a:blip r:embed="rId3">
            <a:alphaModFix/>
          </a:blip>
          <a:stretch>
            <a:fillRect/>
          </a:stretch>
        </p:blipFill>
        <p:spPr>
          <a:xfrm flipH="1">
            <a:off x="12295075" y="7416525"/>
            <a:ext cx="6069125" cy="2913175"/>
          </a:xfrm>
          <a:prstGeom prst="rect">
            <a:avLst/>
          </a:prstGeom>
          <a:noFill/>
          <a:ln>
            <a:noFill/>
          </a:ln>
        </p:spPr>
      </p:pic>
      <p:sp>
        <p:nvSpPr>
          <p:cNvPr id="180" name="Google Shape;180;p6"/>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4">
              <a:alphaModFix/>
            </a:blip>
            <a:stretch>
              <a:fillRect t="-53592" b="-5359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1" name="Google Shape;181;p6"/>
          <p:cNvSpPr txBox="1"/>
          <p:nvPr/>
        </p:nvSpPr>
        <p:spPr>
          <a:xfrm>
            <a:off x="375273" y="1547500"/>
            <a:ext cx="11961900" cy="1044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156" b="1">
                <a:solidFill>
                  <a:srgbClr val="000000"/>
                </a:solidFill>
                <a:latin typeface="Montserrat"/>
                <a:ea typeface="Montserrat"/>
                <a:cs typeface="Montserrat"/>
                <a:sym typeface="Montserrat"/>
              </a:rPr>
              <a:t>1. Check-In: Warm up and get going</a:t>
            </a:r>
            <a:endParaRPr/>
          </a:p>
          <a:p>
            <a:pPr marL="0" marR="0" lvl="0" indent="0" algn="l" rtl="0">
              <a:lnSpc>
                <a:spcPct val="140019"/>
              </a:lnSpc>
              <a:spcBef>
                <a:spcPts val="0"/>
              </a:spcBef>
              <a:spcAft>
                <a:spcPts val="0"/>
              </a:spcAft>
              <a:buNone/>
            </a:pPr>
            <a:r>
              <a:rPr lang="en-US" sz="3156" b="1">
                <a:solidFill>
                  <a:srgbClr val="000000"/>
                </a:solidFill>
                <a:latin typeface="Montserrat"/>
                <a:ea typeface="Montserrat"/>
                <a:cs typeface="Montserrat"/>
                <a:sym typeface="Montserrat"/>
              </a:rPr>
              <a:t>(18 minutes)</a:t>
            </a:r>
            <a:endParaRPr/>
          </a:p>
        </p:txBody>
      </p:sp>
      <p:sp>
        <p:nvSpPr>
          <p:cNvPr id="182" name="Google Shape;182;p6"/>
          <p:cNvSpPr/>
          <p:nvPr/>
        </p:nvSpPr>
        <p:spPr>
          <a:xfrm>
            <a:off x="2966090" y="2086031"/>
            <a:ext cx="361446" cy="476673"/>
          </a:xfrm>
          <a:custGeom>
            <a:avLst/>
            <a:gdLst/>
            <a:ahLst/>
            <a:cxnLst/>
            <a:rect l="l" t="t" r="r" b="b"/>
            <a:pathLst>
              <a:path w="361446" h="476673" extrusionOk="0">
                <a:moveTo>
                  <a:pt x="0" y="0"/>
                </a:moveTo>
                <a:lnTo>
                  <a:pt x="361446" y="0"/>
                </a:lnTo>
                <a:lnTo>
                  <a:pt x="361446" y="476672"/>
                </a:lnTo>
                <a:lnTo>
                  <a:pt x="0" y="4766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183" name="Google Shape;183;p6"/>
          <p:cNvGraphicFramePr/>
          <p:nvPr/>
        </p:nvGraphicFramePr>
        <p:xfrm>
          <a:off x="375278" y="8275082"/>
          <a:ext cx="17518400" cy="1857375"/>
        </p:xfrm>
        <a:graphic>
          <a:graphicData uri="http://schemas.openxmlformats.org/drawingml/2006/table">
            <a:tbl>
              <a:tblPr>
                <a:noFill/>
                <a:tableStyleId>{6B1996F6-8A02-48DE-99AC-F76DF3DC7D4F}</a:tableStyleId>
              </a:tblPr>
              <a:tblGrid>
                <a:gridCol w="17518400">
                  <a:extLst>
                    <a:ext uri="{9D8B030D-6E8A-4147-A177-3AD203B41FA5}">
                      <a16:colId xmlns:a16="http://schemas.microsoft.com/office/drawing/2014/main" val="20000"/>
                    </a:ext>
                  </a:extLst>
                </a:gridCol>
              </a:tblGrid>
              <a:tr h="1857375">
                <a:tc>
                  <a:txBody>
                    <a:bodyPr/>
                    <a:lstStyle/>
                    <a:p>
                      <a:pPr marL="0" marR="0" lvl="0" indent="0" algn="ctr" rtl="0">
                        <a:lnSpc>
                          <a:spcPct val="115000"/>
                        </a:lnSpc>
                        <a:spcBef>
                          <a:spcPts val="0"/>
                        </a:spcBef>
                        <a:spcAft>
                          <a:spcPts val="0"/>
                        </a:spcAft>
                        <a:buNone/>
                      </a:pPr>
                      <a:r>
                        <a:rPr lang="en-US" sz="2660" b="1" u="none" strike="noStrike" cap="none">
                          <a:solidFill>
                            <a:srgbClr val="000000"/>
                          </a:solidFill>
                          <a:latin typeface="Montserrat"/>
                          <a:ea typeface="Montserrat"/>
                          <a:cs typeface="Montserrat"/>
                          <a:sym typeface="Montserrat"/>
                        </a:rPr>
                        <a:t>Bonding Moment </a:t>
                      </a:r>
                      <a:endParaRPr sz="1100" u="none" strike="noStrike" cap="none"/>
                    </a:p>
                    <a:p>
                      <a:pPr marL="0" marR="0" lvl="0" indent="0" algn="ctr" rtl="0">
                        <a:lnSpc>
                          <a:spcPct val="115000"/>
                        </a:lnSpc>
                        <a:spcBef>
                          <a:spcPts val="0"/>
                        </a:spcBef>
                        <a:spcAft>
                          <a:spcPts val="0"/>
                        </a:spcAft>
                        <a:buNone/>
                      </a:pPr>
                      <a:endParaRPr sz="1100" u="none" strike="noStrike" cap="none"/>
                    </a:p>
                    <a:p>
                      <a:pPr marL="0" marR="0" lvl="0" indent="0" algn="ctr" rtl="0">
                        <a:lnSpc>
                          <a:spcPct val="115000"/>
                        </a:lnSpc>
                        <a:spcBef>
                          <a:spcPts val="0"/>
                        </a:spcBef>
                        <a:spcAft>
                          <a:spcPts val="0"/>
                        </a:spcAft>
                        <a:buNone/>
                      </a:pPr>
                      <a:r>
                        <a:rPr lang="en-US" sz="2100" u="none" strike="noStrike" cap="none">
                          <a:solidFill>
                            <a:srgbClr val="000000"/>
                          </a:solidFill>
                          <a:latin typeface="Montserrat"/>
                          <a:ea typeface="Montserrat"/>
                          <a:cs typeface="Montserrat"/>
                          <a:sym typeface="Montserrat"/>
                        </a:rPr>
                        <a:t>How do you feel today? What is the weather of your emotions today (sunny, cloudy, rainy, stormy, etc). </a:t>
                      </a:r>
                      <a:endParaRPr/>
                    </a:p>
                    <a:p>
                      <a:pPr marL="0" marR="0" lvl="0" indent="0" algn="ctr" rtl="0">
                        <a:lnSpc>
                          <a:spcPct val="115000"/>
                        </a:lnSpc>
                        <a:spcBef>
                          <a:spcPts val="0"/>
                        </a:spcBef>
                        <a:spcAft>
                          <a:spcPts val="0"/>
                        </a:spcAft>
                        <a:buNone/>
                      </a:pPr>
                      <a:r>
                        <a:rPr lang="en-US" sz="2100" u="none" strike="noStrike" cap="none">
                          <a:solidFill>
                            <a:srgbClr val="000000"/>
                          </a:solidFill>
                          <a:latin typeface="Montserrat"/>
                          <a:ea typeface="Montserrat"/>
                          <a:cs typeface="Montserrat"/>
                          <a:sym typeface="Montserrat"/>
                        </a:rPr>
                        <a:t>(10 seconds each)</a:t>
                      </a:r>
                      <a:endParaRPr/>
                    </a:p>
                  </a:txBody>
                  <a:tcPr marL="190500" marR="190500" marT="190500" marB="1905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84" name="Google Shape;184;p6"/>
          <p:cNvSpPr/>
          <p:nvPr/>
        </p:nvSpPr>
        <p:spPr>
          <a:xfrm>
            <a:off x="3327536" y="5228309"/>
            <a:ext cx="11161191" cy="2985619"/>
          </a:xfrm>
          <a:custGeom>
            <a:avLst/>
            <a:gdLst/>
            <a:ahLst/>
            <a:cxnLst/>
            <a:rect l="l" t="t" r="r" b="b"/>
            <a:pathLst>
              <a:path w="11161191" h="2985619" extrusionOk="0">
                <a:moveTo>
                  <a:pt x="0" y="0"/>
                </a:moveTo>
                <a:lnTo>
                  <a:pt x="11161191" y="0"/>
                </a:lnTo>
                <a:lnTo>
                  <a:pt x="11161191" y="2985618"/>
                </a:lnTo>
                <a:lnTo>
                  <a:pt x="0" y="2985618"/>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 name="Google Shape;185;p6"/>
          <p:cNvSpPr txBox="1"/>
          <p:nvPr/>
        </p:nvSpPr>
        <p:spPr>
          <a:xfrm>
            <a:off x="375278" y="4083300"/>
            <a:ext cx="17537400" cy="9594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2899">
                <a:solidFill>
                  <a:srgbClr val="000000"/>
                </a:solidFill>
                <a:latin typeface="Montserrat Medium"/>
                <a:ea typeface="Montserrat Medium"/>
                <a:cs typeface="Montserrat Medium"/>
                <a:sym typeface="Montserrat Medium"/>
              </a:rPr>
              <a:t>We, as individuals, are each responsible for building and creating a culture of inclusion, regardless of title or position. </a:t>
            </a:r>
            <a:endParaRPr/>
          </a:p>
        </p:txBody>
      </p:sp>
      <p:sp>
        <p:nvSpPr>
          <p:cNvPr id="186" name="Google Shape;186;p6"/>
          <p:cNvSpPr txBox="1"/>
          <p:nvPr/>
        </p:nvSpPr>
        <p:spPr>
          <a:xfrm>
            <a:off x="375278" y="2782740"/>
            <a:ext cx="2545200" cy="882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156" b="1">
                <a:solidFill>
                  <a:srgbClr val="000000"/>
                </a:solidFill>
                <a:latin typeface="Montserrat"/>
                <a:ea typeface="Montserrat"/>
                <a:cs typeface="Montserrat"/>
                <a:sym typeface="Montserrat"/>
              </a:rPr>
              <a:t>1.1 Welcome</a:t>
            </a:r>
            <a:endParaRPr/>
          </a:p>
          <a:p>
            <a:pPr marL="0" marR="0" lvl="0" indent="0" algn="l" rtl="0">
              <a:lnSpc>
                <a:spcPct val="140000"/>
              </a:lnSpc>
              <a:spcBef>
                <a:spcPts val="0"/>
              </a:spcBef>
              <a:spcAft>
                <a:spcPts val="0"/>
              </a:spcAft>
              <a:buNone/>
            </a:pPr>
            <a:r>
              <a:rPr lang="en-US" sz="2100" b="1">
                <a:solidFill>
                  <a:srgbClr val="000000"/>
                </a:solidFill>
                <a:latin typeface="Montserrat"/>
                <a:ea typeface="Montserrat"/>
                <a:cs typeface="Montserrat"/>
                <a:sym typeface="Montserrat"/>
              </a:rPr>
              <a:t>(1 minute)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7"/>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9049" b="-3904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 name="Google Shape;196;p7"/>
          <p:cNvSpPr txBox="1"/>
          <p:nvPr/>
        </p:nvSpPr>
        <p:spPr>
          <a:xfrm>
            <a:off x="717797" y="2711942"/>
            <a:ext cx="16381800" cy="66873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4899" b="1">
                <a:solidFill>
                  <a:srgbClr val="000000"/>
                </a:solidFill>
                <a:latin typeface="Montserrat"/>
                <a:ea typeface="Montserrat"/>
                <a:cs typeface="Montserrat"/>
                <a:sym typeface="Montserrat"/>
              </a:rPr>
              <a:t>Hope for Wellness Helpline</a:t>
            </a:r>
            <a:endParaRPr/>
          </a:p>
          <a:p>
            <a:pPr marL="0" marR="0" lvl="0" indent="0" algn="ctr" rtl="0">
              <a:lnSpc>
                <a:spcPct val="115000"/>
              </a:lnSpc>
              <a:spcBef>
                <a:spcPts val="0"/>
              </a:spcBef>
              <a:spcAft>
                <a:spcPts val="0"/>
              </a:spcAft>
              <a:buNone/>
            </a:pPr>
            <a:r>
              <a:rPr lang="en-US" sz="4899">
                <a:solidFill>
                  <a:srgbClr val="000000"/>
                </a:solidFill>
                <a:latin typeface="Montserrat"/>
                <a:ea typeface="Montserrat"/>
                <a:cs typeface="Montserrat"/>
                <a:sym typeface="Montserrat"/>
              </a:rPr>
              <a:t>1-855-242-3310</a:t>
            </a:r>
            <a:endParaRPr/>
          </a:p>
          <a:p>
            <a:pPr marL="0" marR="0" lvl="0" indent="0" algn="ctr" rtl="0">
              <a:lnSpc>
                <a:spcPct val="115000"/>
              </a:lnSpc>
              <a:spcBef>
                <a:spcPts val="0"/>
              </a:spcBef>
              <a:spcAft>
                <a:spcPts val="0"/>
              </a:spcAft>
              <a:buNone/>
            </a:pPr>
            <a:endParaRPr sz="4899">
              <a:solidFill>
                <a:srgbClr val="000000"/>
              </a:solidFill>
              <a:latin typeface="Montserrat"/>
              <a:ea typeface="Montserrat"/>
              <a:cs typeface="Montserrat"/>
              <a:sym typeface="Montserrat"/>
            </a:endParaRPr>
          </a:p>
          <a:p>
            <a:pPr marL="0" marR="0" lvl="0" indent="0" algn="ctr" rtl="0">
              <a:lnSpc>
                <a:spcPct val="115000"/>
              </a:lnSpc>
              <a:spcBef>
                <a:spcPts val="0"/>
              </a:spcBef>
              <a:spcAft>
                <a:spcPts val="0"/>
              </a:spcAft>
              <a:buNone/>
            </a:pPr>
            <a:r>
              <a:rPr lang="en-US" sz="4899" b="1">
                <a:solidFill>
                  <a:srgbClr val="000000"/>
                </a:solidFill>
                <a:latin typeface="Montserrat"/>
                <a:ea typeface="Montserrat"/>
                <a:cs typeface="Montserrat"/>
                <a:sym typeface="Montserrat"/>
              </a:rPr>
              <a:t>Employee Assistance Program (EAP)</a:t>
            </a:r>
            <a:endParaRPr/>
          </a:p>
          <a:p>
            <a:pPr marL="0" marR="0" lvl="0" indent="0" algn="ctr" rtl="0">
              <a:lnSpc>
                <a:spcPct val="115000"/>
              </a:lnSpc>
              <a:spcBef>
                <a:spcPts val="0"/>
              </a:spcBef>
              <a:spcAft>
                <a:spcPts val="0"/>
              </a:spcAft>
              <a:buNone/>
            </a:pPr>
            <a:r>
              <a:rPr lang="en-US" sz="4699">
                <a:solidFill>
                  <a:srgbClr val="000000"/>
                </a:solidFill>
                <a:latin typeface="Montserrat"/>
                <a:ea typeface="Montserrat"/>
                <a:cs typeface="Montserrat"/>
                <a:sym typeface="Montserrat"/>
              </a:rPr>
              <a:t>Toll-free: 1-800-268-7708</a:t>
            </a:r>
            <a:endParaRPr/>
          </a:p>
          <a:p>
            <a:pPr marL="0" marR="0" lvl="0" indent="0" algn="ctr" rtl="0">
              <a:lnSpc>
                <a:spcPct val="115000"/>
              </a:lnSpc>
              <a:spcBef>
                <a:spcPts val="0"/>
              </a:spcBef>
              <a:spcAft>
                <a:spcPts val="0"/>
              </a:spcAft>
              <a:buNone/>
            </a:pPr>
            <a:endParaRPr sz="4699">
              <a:solidFill>
                <a:srgbClr val="000000"/>
              </a:solidFill>
              <a:latin typeface="Montserrat"/>
              <a:ea typeface="Montserrat"/>
              <a:cs typeface="Montserrat"/>
              <a:sym typeface="Montserrat"/>
            </a:endParaRPr>
          </a:p>
          <a:p>
            <a:pPr marL="0" marR="0" lvl="0" indent="0" algn="ctr" rtl="0">
              <a:lnSpc>
                <a:spcPct val="115000"/>
              </a:lnSpc>
              <a:spcBef>
                <a:spcPts val="0"/>
              </a:spcBef>
              <a:spcAft>
                <a:spcPts val="0"/>
              </a:spcAft>
              <a:buNone/>
            </a:pPr>
            <a:r>
              <a:rPr lang="en-US" sz="4699">
                <a:solidFill>
                  <a:srgbClr val="000000"/>
                </a:solidFill>
                <a:latin typeface="Montserrat"/>
                <a:ea typeface="Montserrat"/>
                <a:cs typeface="Montserrat"/>
                <a:sym typeface="Montserrat"/>
              </a:rPr>
              <a:t>For persons with hearing impairments: </a:t>
            </a:r>
            <a:endParaRPr/>
          </a:p>
          <a:p>
            <a:pPr marL="0" marR="0" lvl="0" indent="0" algn="ctr" rtl="0">
              <a:lnSpc>
                <a:spcPct val="115000"/>
              </a:lnSpc>
              <a:spcBef>
                <a:spcPts val="0"/>
              </a:spcBef>
              <a:spcAft>
                <a:spcPts val="0"/>
              </a:spcAft>
              <a:buNone/>
            </a:pPr>
            <a:r>
              <a:rPr lang="en-US" sz="4699">
                <a:solidFill>
                  <a:srgbClr val="000000"/>
                </a:solidFill>
                <a:latin typeface="Montserrat"/>
                <a:ea typeface="Montserrat"/>
                <a:cs typeface="Montserrat"/>
                <a:sym typeface="Montserrat"/>
              </a:rPr>
              <a:t>1-800-567-5803</a:t>
            </a:r>
            <a:endParaRPr/>
          </a:p>
        </p:txBody>
      </p:sp>
      <p:sp>
        <p:nvSpPr>
          <p:cNvPr id="197" name="Google Shape;197;p7"/>
          <p:cNvSpPr/>
          <p:nvPr/>
        </p:nvSpPr>
        <p:spPr>
          <a:xfrm>
            <a:off x="17099534" y="0"/>
            <a:ext cx="1188466" cy="990786"/>
          </a:xfrm>
          <a:custGeom>
            <a:avLst/>
            <a:gdLst/>
            <a:ahLst/>
            <a:cxnLst/>
            <a:rect l="l" t="t" r="r" b="b"/>
            <a:pathLst>
              <a:path w="1188466" h="990786" extrusionOk="0">
                <a:moveTo>
                  <a:pt x="0" y="0"/>
                </a:moveTo>
                <a:lnTo>
                  <a:pt x="1188466" y="0"/>
                </a:lnTo>
                <a:lnTo>
                  <a:pt x="1188466" y="990786"/>
                </a:lnTo>
                <a:lnTo>
                  <a:pt x="0" y="99078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 name="Google Shape;198;p7"/>
          <p:cNvSpPr txBox="1"/>
          <p:nvPr/>
        </p:nvSpPr>
        <p:spPr>
          <a:xfrm>
            <a:off x="483118" y="1520034"/>
            <a:ext cx="5709300" cy="882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156" b="1">
                <a:solidFill>
                  <a:srgbClr val="000000"/>
                </a:solidFill>
                <a:latin typeface="Montserrat"/>
                <a:ea typeface="Montserrat"/>
                <a:cs typeface="Montserrat"/>
                <a:sym typeface="Montserrat"/>
              </a:rPr>
              <a:t>1.2 Your Health Comes First</a:t>
            </a:r>
            <a:endParaRPr/>
          </a:p>
          <a:p>
            <a:pPr marL="0" marR="0" lvl="0" indent="0" algn="l" rtl="0">
              <a:lnSpc>
                <a:spcPct val="140000"/>
              </a:lnSpc>
              <a:spcBef>
                <a:spcPts val="0"/>
              </a:spcBef>
              <a:spcAft>
                <a:spcPts val="0"/>
              </a:spcAft>
              <a:buNone/>
            </a:pPr>
            <a:r>
              <a:rPr lang="en-US" sz="2100" b="1">
                <a:solidFill>
                  <a:srgbClr val="000000"/>
                </a:solidFill>
                <a:latin typeface="Montserrat"/>
                <a:ea typeface="Montserrat"/>
                <a:cs typeface="Montserrat"/>
                <a:sym typeface="Montserrat"/>
              </a:rPr>
              <a:t>(1 minute)</a:t>
            </a:r>
            <a:endParaRPr/>
          </a:p>
        </p:txBody>
      </p:sp>
      <p:sp>
        <p:nvSpPr>
          <p:cNvPr id="199" name="Google Shape;199;p7"/>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5">
              <a:alphaModFix/>
            </a:blip>
            <a:stretch>
              <a:fillRect t="-53592" b="-5359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8"/>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3">
              <a:alphaModFix/>
            </a:blip>
            <a:stretch>
              <a:fillRect t="-53592" b="-53592"/>
            </a:stretch>
          </a:blip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grpSp>
        <p:nvGrpSpPr>
          <p:cNvPr id="209" name="Google Shape;209;p8"/>
          <p:cNvGrpSpPr/>
          <p:nvPr/>
        </p:nvGrpSpPr>
        <p:grpSpPr>
          <a:xfrm>
            <a:off x="1383348" y="2290576"/>
            <a:ext cx="5970655" cy="3876924"/>
            <a:chOff x="0" y="0"/>
            <a:chExt cx="827989" cy="537638"/>
          </a:xfrm>
        </p:grpSpPr>
        <p:sp>
          <p:nvSpPr>
            <p:cNvPr id="210" name="Google Shape;210;p8"/>
            <p:cNvSpPr/>
            <p:nvPr/>
          </p:nvSpPr>
          <p:spPr>
            <a:xfrm>
              <a:off x="0" y="0"/>
              <a:ext cx="827989" cy="537638"/>
            </a:xfrm>
            <a:custGeom>
              <a:avLst/>
              <a:gdLst/>
              <a:ahLst/>
              <a:cxnLst/>
              <a:rect l="l" t="t" r="r" b="b"/>
              <a:pathLst>
                <a:path w="827989" h="537638" extrusionOk="0">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000000">
                <a:alpha val="0"/>
              </a:srgbClr>
            </a:solidFill>
            <a:ln w="38100" cap="sq" cmpd="sng">
              <a:solidFill>
                <a:srgbClr val="D36151"/>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sp>
          <p:nvSpPr>
            <p:cNvPr id="211" name="Google Shape;211;p8"/>
            <p:cNvSpPr txBox="1"/>
            <p:nvPr/>
          </p:nvSpPr>
          <p:spPr>
            <a:xfrm>
              <a:off x="38100" y="50800"/>
              <a:ext cx="736600" cy="406400"/>
            </a:xfrm>
            <a:prstGeom prst="rect">
              <a:avLst/>
            </a:prstGeom>
            <a:noFill/>
            <a:ln>
              <a:noFill/>
            </a:ln>
          </p:spPr>
          <p:txBody>
            <a:bodyPr spcFirstLastPara="1" wrap="square" lIns="50800" tIns="50800" rIns="50800" bIns="50800" anchor="ctr" anchorCtr="0">
              <a:noAutofit/>
            </a:bodyPr>
            <a:lstStyle/>
            <a:p>
              <a:pPr marL="0" marR="0" lvl="0" indent="0" algn="ctr" rtl="0">
                <a:lnSpc>
                  <a:spcPct val="115000"/>
                </a:lnSpc>
                <a:spcBef>
                  <a:spcPts val="0"/>
                </a:spcBef>
                <a:spcAft>
                  <a:spcPts val="0"/>
                </a:spcAft>
                <a:buNone/>
              </a:pPr>
              <a:r>
                <a:rPr lang="en-US" sz="2400" b="1">
                  <a:solidFill>
                    <a:srgbClr val="000000"/>
                  </a:solidFill>
                  <a:latin typeface="Montserrat"/>
                  <a:ea typeface="Montserrat"/>
                  <a:cs typeface="Montserrat"/>
                  <a:sym typeface="Montserrat"/>
                </a:rPr>
                <a:t>Leadership</a:t>
              </a:r>
              <a:endParaRPr/>
            </a:p>
            <a:p>
              <a:pPr marL="0" marR="0" lvl="0" indent="0" algn="ctr" rtl="0">
                <a:lnSpc>
                  <a:spcPct val="115000"/>
                </a:lnSpc>
                <a:spcBef>
                  <a:spcPts val="0"/>
                </a:spcBef>
                <a:spcAft>
                  <a:spcPts val="0"/>
                </a:spcAft>
                <a:buNone/>
              </a:pPr>
              <a:endParaRPr sz="2400" b="1">
                <a:solidFill>
                  <a:srgbClr val="000000"/>
                </a:solidFill>
                <a:latin typeface="Montserrat"/>
                <a:ea typeface="Montserrat"/>
                <a:cs typeface="Montserrat"/>
                <a:sym typeface="Montserrat"/>
              </a:endParaRPr>
            </a:p>
            <a:p>
              <a:pPr marL="0" marR="0" lvl="0" indent="0" algn="ctr" rtl="0">
                <a:lnSpc>
                  <a:spcPct val="115000"/>
                </a:lnSpc>
                <a:spcBef>
                  <a:spcPts val="0"/>
                </a:spcBef>
                <a:spcAft>
                  <a:spcPts val="0"/>
                </a:spcAft>
                <a:buNone/>
              </a:pPr>
              <a:r>
                <a:rPr lang="en-US" sz="2400" b="1">
                  <a:solidFill>
                    <a:srgbClr val="000000"/>
                  </a:solidFill>
                  <a:latin typeface="Montserrat"/>
                  <a:ea typeface="Montserrat"/>
                  <a:cs typeface="Montserrat"/>
                  <a:sym typeface="Montserrat"/>
                </a:rPr>
                <a:t>The art of influencing and developing others to achieve their highest potential.</a:t>
              </a:r>
              <a:endParaRPr/>
            </a:p>
          </p:txBody>
        </p:sp>
      </p:grpSp>
      <p:sp>
        <p:nvSpPr>
          <p:cNvPr id="212" name="Google Shape;212;p8"/>
          <p:cNvSpPr/>
          <p:nvPr/>
        </p:nvSpPr>
        <p:spPr>
          <a:xfrm>
            <a:off x="943366" y="5571124"/>
            <a:ext cx="4692297" cy="4715876"/>
          </a:xfrm>
          <a:custGeom>
            <a:avLst/>
            <a:gdLst/>
            <a:ahLst/>
            <a:cxnLst/>
            <a:rect l="l" t="t" r="r" b="b"/>
            <a:pathLst>
              <a:path w="4692297" h="4715876" extrusionOk="0">
                <a:moveTo>
                  <a:pt x="0" y="0"/>
                </a:moveTo>
                <a:lnTo>
                  <a:pt x="4692297" y="0"/>
                </a:lnTo>
                <a:lnTo>
                  <a:pt x="4692297" y="4715876"/>
                </a:lnTo>
                <a:lnTo>
                  <a:pt x="0" y="471587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grpSp>
        <p:nvGrpSpPr>
          <p:cNvPr id="213" name="Google Shape;213;p8"/>
          <p:cNvGrpSpPr/>
          <p:nvPr/>
        </p:nvGrpSpPr>
        <p:grpSpPr>
          <a:xfrm>
            <a:off x="11043525" y="2134574"/>
            <a:ext cx="6172712" cy="3876924"/>
            <a:chOff x="0" y="0"/>
            <a:chExt cx="856009" cy="537638"/>
          </a:xfrm>
        </p:grpSpPr>
        <p:sp>
          <p:nvSpPr>
            <p:cNvPr id="214" name="Google Shape;214;p8"/>
            <p:cNvSpPr/>
            <p:nvPr/>
          </p:nvSpPr>
          <p:spPr>
            <a:xfrm>
              <a:off x="0" y="0"/>
              <a:ext cx="856009" cy="537638"/>
            </a:xfrm>
            <a:custGeom>
              <a:avLst/>
              <a:gdLst/>
              <a:ahLst/>
              <a:cxnLst/>
              <a:rect l="l" t="t" r="r" b="b"/>
              <a:pathLst>
                <a:path w="856009" h="537638" extrusionOk="0">
                  <a:moveTo>
                    <a:pt x="477399" y="0"/>
                  </a:moveTo>
                  <a:cubicBezTo>
                    <a:pt x="486622" y="0"/>
                    <a:pt x="495900" y="0"/>
                    <a:pt x="505104" y="0"/>
                  </a:cubicBezTo>
                  <a:cubicBezTo>
                    <a:pt x="578488" y="8909"/>
                    <a:pt x="624349" y="38564"/>
                    <a:pt x="645238" y="87090"/>
                  </a:cubicBezTo>
                  <a:cubicBezTo>
                    <a:pt x="767581" y="80618"/>
                    <a:pt x="856009" y="172373"/>
                    <a:pt x="802323" y="262426"/>
                  </a:cubicBezTo>
                  <a:cubicBezTo>
                    <a:pt x="820349" y="281349"/>
                    <a:pt x="835388" y="302517"/>
                    <a:pt x="840820" y="330926"/>
                  </a:cubicBezTo>
                  <a:cubicBezTo>
                    <a:pt x="840820" y="339065"/>
                    <a:pt x="840820" y="347184"/>
                    <a:pt x="840820" y="355321"/>
                  </a:cubicBezTo>
                  <a:cubicBezTo>
                    <a:pt x="824634" y="427627"/>
                    <a:pt x="754986" y="476486"/>
                    <a:pt x="640644" y="463333"/>
                  </a:cubicBezTo>
                  <a:cubicBezTo>
                    <a:pt x="611225" y="500459"/>
                    <a:pt x="558876" y="537638"/>
                    <a:pt x="477416" y="533008"/>
                  </a:cubicBezTo>
                  <a:cubicBezTo>
                    <a:pt x="435311" y="530570"/>
                    <a:pt x="406019" y="516453"/>
                    <a:pt x="380372" y="499302"/>
                  </a:cubicBezTo>
                  <a:cubicBezTo>
                    <a:pt x="353360" y="513559"/>
                    <a:pt x="324104" y="524747"/>
                    <a:pt x="281835" y="524871"/>
                  </a:cubicBezTo>
                  <a:cubicBezTo>
                    <a:pt x="184044" y="525082"/>
                    <a:pt x="118625" y="470155"/>
                    <a:pt x="117039" y="394815"/>
                  </a:cubicBezTo>
                  <a:cubicBezTo>
                    <a:pt x="54172" y="377190"/>
                    <a:pt x="11593" y="344291"/>
                    <a:pt x="0" y="287995"/>
                  </a:cubicBezTo>
                  <a:cubicBezTo>
                    <a:pt x="0" y="279858"/>
                    <a:pt x="0" y="271704"/>
                    <a:pt x="0" y="263601"/>
                  </a:cubicBezTo>
                  <a:cubicBezTo>
                    <a:pt x="12796" y="207816"/>
                    <a:pt x="53060" y="172776"/>
                    <a:pt x="120101" y="157922"/>
                  </a:cubicBezTo>
                  <a:cubicBezTo>
                    <a:pt x="116073" y="63818"/>
                    <a:pt x="250174" y="5016"/>
                    <a:pt x="360341" y="46474"/>
                  </a:cubicBezTo>
                  <a:cubicBezTo>
                    <a:pt x="386571" y="25973"/>
                    <a:pt x="423681" y="3613"/>
                    <a:pt x="477399" y="0"/>
                  </a:cubicBezTo>
                  <a:close/>
                </a:path>
              </a:pathLst>
            </a:custGeom>
            <a:solidFill>
              <a:srgbClr val="000000">
                <a:alpha val="0"/>
              </a:srgbClr>
            </a:solidFill>
            <a:ln w="38100" cap="sq" cmpd="sng">
              <a:solidFill>
                <a:srgbClr val="E8C243"/>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sp>
          <p:nvSpPr>
            <p:cNvPr id="215" name="Google Shape;215;p8"/>
            <p:cNvSpPr txBox="1"/>
            <p:nvPr/>
          </p:nvSpPr>
          <p:spPr>
            <a:xfrm>
              <a:off x="39413" y="50800"/>
              <a:ext cx="761993" cy="406400"/>
            </a:xfrm>
            <a:prstGeom prst="rect">
              <a:avLst/>
            </a:prstGeom>
            <a:noFill/>
            <a:ln>
              <a:noFill/>
            </a:ln>
          </p:spPr>
          <p:txBody>
            <a:bodyPr spcFirstLastPara="1" wrap="square" lIns="50800" tIns="50800" rIns="50800" bIns="50800" anchor="ctr" anchorCtr="0">
              <a:noAutofit/>
            </a:bodyPr>
            <a:lstStyle/>
            <a:p>
              <a:pPr marL="0" marR="0" lvl="0" indent="0" algn="ctr" rtl="0">
                <a:lnSpc>
                  <a:spcPct val="115000"/>
                </a:lnSpc>
                <a:spcBef>
                  <a:spcPts val="0"/>
                </a:spcBef>
                <a:spcAft>
                  <a:spcPts val="0"/>
                </a:spcAft>
                <a:buNone/>
              </a:pPr>
              <a:r>
                <a:rPr lang="en-US" sz="2399" b="1">
                  <a:solidFill>
                    <a:srgbClr val="000000"/>
                  </a:solidFill>
                  <a:latin typeface="Montserrat"/>
                  <a:ea typeface="Montserrat"/>
                  <a:cs typeface="Montserrat"/>
                  <a:sym typeface="Montserrat"/>
                </a:rPr>
                <a:t>Inclusive Leadership</a:t>
              </a:r>
              <a:endParaRPr/>
            </a:p>
            <a:p>
              <a:pPr marL="0" marR="0" lvl="0" indent="0" algn="ctr" rtl="0">
                <a:lnSpc>
                  <a:spcPct val="115000"/>
                </a:lnSpc>
                <a:spcBef>
                  <a:spcPts val="0"/>
                </a:spcBef>
                <a:spcAft>
                  <a:spcPts val="0"/>
                </a:spcAft>
                <a:buNone/>
              </a:pPr>
              <a:endParaRPr sz="2399" b="1">
                <a:solidFill>
                  <a:srgbClr val="000000"/>
                </a:solidFill>
                <a:latin typeface="Montserrat"/>
                <a:ea typeface="Montserrat"/>
                <a:cs typeface="Montserrat"/>
                <a:sym typeface="Montserrat"/>
              </a:endParaRPr>
            </a:p>
            <a:p>
              <a:pPr marL="0" marR="0" lvl="0" indent="0" algn="ctr" rtl="0">
                <a:lnSpc>
                  <a:spcPct val="115000"/>
                </a:lnSpc>
                <a:spcBef>
                  <a:spcPts val="0"/>
                </a:spcBef>
                <a:spcAft>
                  <a:spcPts val="0"/>
                </a:spcAft>
                <a:buNone/>
              </a:pPr>
              <a:r>
                <a:rPr lang="en-US" sz="2399" b="1">
                  <a:solidFill>
                    <a:srgbClr val="000000"/>
                  </a:solidFill>
                  <a:latin typeface="Montserrat"/>
                  <a:ea typeface="Montserrat"/>
                  <a:cs typeface="Montserrat"/>
                  <a:sym typeface="Montserrat"/>
                </a:rPr>
                <a:t>Promotes and embraces diversity, equity, inclusion, and accessibility. Cultivates a space of psychological safety</a:t>
              </a:r>
              <a:r>
                <a:rPr lang="en-US" sz="2399" b="1">
                  <a:latin typeface="Montserrat"/>
                  <a:ea typeface="Montserrat"/>
                  <a:cs typeface="Montserrat"/>
                  <a:sym typeface="Montserrat"/>
                </a:rPr>
                <a:t>.</a:t>
              </a:r>
              <a:endParaRPr/>
            </a:p>
          </p:txBody>
        </p:sp>
      </p:grpSp>
      <p:grpSp>
        <p:nvGrpSpPr>
          <p:cNvPr id="216" name="Google Shape;216;p8"/>
          <p:cNvGrpSpPr/>
          <p:nvPr/>
        </p:nvGrpSpPr>
        <p:grpSpPr>
          <a:xfrm>
            <a:off x="7785778" y="2670708"/>
            <a:ext cx="3086100" cy="3086100"/>
            <a:chOff x="0" y="0"/>
            <a:chExt cx="812800" cy="812800"/>
          </a:xfrm>
        </p:grpSpPr>
        <p:sp>
          <p:nvSpPr>
            <p:cNvPr id="217" name="Google Shape;217;p8"/>
            <p:cNvSpPr/>
            <p:nvPr/>
          </p:nvSpPr>
          <p:spPr>
            <a:xfrm>
              <a:off x="0" y="0"/>
              <a:ext cx="812800" cy="812800"/>
            </a:xfrm>
            <a:custGeom>
              <a:avLst/>
              <a:gdLst/>
              <a:ahLst/>
              <a:cxnLst/>
              <a:rect l="l" t="t" r="r" b="b"/>
              <a:pathLst>
                <a:path w="812800" h="812800" extrusionOk="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FFFFF"/>
            </a:solidFill>
            <a:ln w="38100"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sp>
          <p:nvSpPr>
            <p:cNvPr id="218" name="Google Shape;218;p8"/>
            <p:cNvSpPr txBox="1"/>
            <p:nvPr/>
          </p:nvSpPr>
          <p:spPr>
            <a:xfrm>
              <a:off x="0" y="165100"/>
              <a:ext cx="711200" cy="444500"/>
            </a:xfrm>
            <a:prstGeom prst="rect">
              <a:avLst/>
            </a:prstGeom>
            <a:noFill/>
            <a:ln>
              <a:noFill/>
            </a:ln>
          </p:spPr>
          <p:txBody>
            <a:bodyPr spcFirstLastPara="1" wrap="square" lIns="50800" tIns="50800" rIns="50800" bIns="50800" anchor="ctr" anchorCtr="0">
              <a:noAutofit/>
            </a:bodyPr>
            <a:lstStyle/>
            <a:p>
              <a:pPr marL="0" marR="0" lvl="0" indent="0" algn="ctr"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grpSp>
      <p:sp>
        <p:nvSpPr>
          <p:cNvPr id="219" name="Google Shape;219;p8"/>
          <p:cNvSpPr txBox="1"/>
          <p:nvPr/>
        </p:nvSpPr>
        <p:spPr>
          <a:xfrm>
            <a:off x="483118" y="1520034"/>
            <a:ext cx="2605500" cy="8487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056" b="1">
                <a:solidFill>
                  <a:srgbClr val="000000"/>
                </a:solidFill>
                <a:latin typeface="Montserrat"/>
                <a:ea typeface="Montserrat"/>
                <a:cs typeface="Montserrat"/>
                <a:sym typeface="Montserrat"/>
              </a:rPr>
              <a:t>1.3 Overview</a:t>
            </a:r>
            <a:endParaRPr sz="1300"/>
          </a:p>
          <a:p>
            <a:pPr marL="0" marR="0" lvl="0" indent="0" algn="l" rtl="0">
              <a:lnSpc>
                <a:spcPct val="115000"/>
              </a:lnSpc>
              <a:spcBef>
                <a:spcPts val="0"/>
              </a:spcBef>
              <a:spcAft>
                <a:spcPts val="0"/>
              </a:spcAft>
              <a:buNone/>
            </a:pPr>
            <a:r>
              <a:rPr lang="en-US" sz="2000" b="1">
                <a:solidFill>
                  <a:schemeClr val="dk1"/>
                </a:solidFill>
                <a:latin typeface="Montserrat"/>
                <a:ea typeface="Montserrat"/>
                <a:cs typeface="Montserrat"/>
                <a:sym typeface="Montserrat"/>
              </a:rPr>
              <a:t>(1 minute)</a:t>
            </a:r>
            <a:endParaRPr sz="1300">
              <a:solidFill>
                <a:schemeClr val="dk1"/>
              </a:solidFill>
            </a:endParaRPr>
          </a:p>
        </p:txBody>
      </p:sp>
      <p:grpSp>
        <p:nvGrpSpPr>
          <p:cNvPr id="220" name="Google Shape;220;p8"/>
          <p:cNvGrpSpPr/>
          <p:nvPr/>
        </p:nvGrpSpPr>
        <p:grpSpPr>
          <a:xfrm>
            <a:off x="8006248" y="5571124"/>
            <a:ext cx="10224548" cy="4715876"/>
            <a:chOff x="0" y="0"/>
            <a:chExt cx="13632732" cy="6287835"/>
          </a:xfrm>
        </p:grpSpPr>
        <p:sp>
          <p:nvSpPr>
            <p:cNvPr id="221" name="Google Shape;221;p8"/>
            <p:cNvSpPr/>
            <p:nvPr/>
          </p:nvSpPr>
          <p:spPr>
            <a:xfrm flipH="1">
              <a:off x="0" y="0"/>
              <a:ext cx="6892636" cy="6189040"/>
            </a:xfrm>
            <a:custGeom>
              <a:avLst/>
              <a:gdLst/>
              <a:ahLst/>
              <a:cxnLst/>
              <a:rect l="l" t="t" r="r" b="b"/>
              <a:pathLst>
                <a:path w="6892636" h="6189040" extrusionOk="0">
                  <a:moveTo>
                    <a:pt x="6892636" y="0"/>
                  </a:moveTo>
                  <a:lnTo>
                    <a:pt x="0" y="0"/>
                  </a:lnTo>
                  <a:lnTo>
                    <a:pt x="0" y="6189040"/>
                  </a:lnTo>
                  <a:lnTo>
                    <a:pt x="6892636" y="6189040"/>
                  </a:lnTo>
                  <a:lnTo>
                    <a:pt x="6892636" y="0"/>
                  </a:lnTo>
                  <a:close/>
                </a:path>
              </a:pathLst>
            </a:custGeom>
            <a:blipFill rotWithShape="1">
              <a:blip r:embed="rId5">
                <a:alphaModFix/>
              </a:blip>
              <a:stretch>
                <a:fillRect l="-139434" b="-2995"/>
              </a:stretch>
            </a:blip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sp>
          <p:nvSpPr>
            <p:cNvPr id="222" name="Google Shape;222;p8"/>
            <p:cNvSpPr/>
            <p:nvPr/>
          </p:nvSpPr>
          <p:spPr>
            <a:xfrm flipH="1">
              <a:off x="6740096" y="98795"/>
              <a:ext cx="6892636" cy="6189040"/>
            </a:xfrm>
            <a:custGeom>
              <a:avLst/>
              <a:gdLst/>
              <a:ahLst/>
              <a:cxnLst/>
              <a:rect l="l" t="t" r="r" b="b"/>
              <a:pathLst>
                <a:path w="6892636" h="6189040" extrusionOk="0">
                  <a:moveTo>
                    <a:pt x="6892637" y="0"/>
                  </a:moveTo>
                  <a:lnTo>
                    <a:pt x="0" y="0"/>
                  </a:lnTo>
                  <a:lnTo>
                    <a:pt x="0" y="6189040"/>
                  </a:lnTo>
                  <a:lnTo>
                    <a:pt x="6892637" y="6189040"/>
                  </a:lnTo>
                  <a:lnTo>
                    <a:pt x="6892637" y="0"/>
                  </a:lnTo>
                  <a:close/>
                </a:path>
              </a:pathLst>
            </a:custGeom>
            <a:blipFill rotWithShape="1">
              <a:blip r:embed="rId6">
                <a:alphaModFix/>
              </a:blip>
              <a:stretch>
                <a:fillRect l="-8815" r="-123651"/>
              </a:stretch>
            </a:blip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6708</Words>
  <Application>Microsoft Macintosh PowerPoint</Application>
  <PresentationFormat>Custom</PresentationFormat>
  <Paragraphs>620</Paragraphs>
  <Slides>37</Slides>
  <Notes>37</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Arimo</vt:lpstr>
      <vt:lpstr>Calibri</vt:lpstr>
      <vt:lpstr>Montserrat</vt:lpstr>
      <vt:lpstr>Montserrat Medium</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Lyrique Richards</cp:lastModifiedBy>
  <cp:revision>1</cp:revision>
  <dcterms:created xsi:type="dcterms:W3CDTF">2006-08-16T00:00:00Z</dcterms:created>
  <dcterms:modified xsi:type="dcterms:W3CDTF">2024-10-02T15:58:25Z</dcterms:modified>
</cp:coreProperties>
</file>