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648" r:id="rId5"/>
  </p:sldMasterIdLst>
  <p:notesMasterIdLst>
    <p:notesMasterId r:id="rId8"/>
  </p:notesMasterIdLst>
  <p:sldIdLst>
    <p:sldId id="886" r:id="rId6"/>
    <p:sldId id="8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AA873F-5A6C-6A15-7920-797D3C27B1D0}" name="Layla Haddad (CSPS-EFPC)" initials="L(" userId="S::layla.haddad@csps-efpc.gc.ca::28591f14-bc5f-4068-a18f-233444dd50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DEB5E-5967-40B9-B12A-B473394D9303}" v="9" dt="2024-08-29T22:18:55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A762-8E3B-4DB2-AB40-407F004D7100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4221-0439-446E-8A41-F667556C205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7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The purpose of this infographic is to highlight the significance of French in the School's educational materials. Promoting equality between both official languages is crucial for fostering a respectful and inclusive workplace. Therefore, we invite school staff who create learning content to: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D4221-0439-446E-8A41-F667556C205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91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4" y="969264"/>
            <a:ext cx="6857108" cy="3612684"/>
          </a:xfrm>
        </p:spPr>
        <p:txBody>
          <a:bodyPr anchor="b"/>
          <a:lstStyle>
            <a:lvl1pPr>
              <a:defRPr sz="5598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3" y="4718940"/>
            <a:ext cx="6857108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8829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8" y="1171223"/>
            <a:ext cx="5243522" cy="1757964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3262489"/>
            <a:ext cx="5244679" cy="2589036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730124" y="304802"/>
            <a:ext cx="5220608" cy="5546725"/>
          </a:xfrm>
        </p:spPr>
        <p:txBody>
          <a:bodyPr/>
          <a:lstStyle>
            <a:lvl1pPr algn="ctr">
              <a:defRPr/>
            </a:lvl1pPr>
          </a:lstStyle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7553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33" y="0"/>
            <a:ext cx="12191938" cy="6025896"/>
          </a:xfrm>
        </p:spPr>
        <p:txBody>
          <a:bodyPr anchor="ctr"/>
          <a:lstStyle>
            <a:lvl1pPr algn="ctr">
              <a:defRPr sz="2400" baseline="0">
                <a:latin typeface="+mj-lt"/>
              </a:defRPr>
            </a:lvl1pPr>
          </a:lstStyle>
          <a:p>
            <a:r>
              <a:rPr lang="en-CA" noProof="0"/>
              <a:t>Click on icon to insert image </a:t>
            </a:r>
            <a:br>
              <a:rPr lang="en-CA" noProof="0"/>
            </a:br>
            <a:r>
              <a:rPr lang="en-CA" noProof="0"/>
              <a:t>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265176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3171" y="421048"/>
            <a:ext cx="9805662" cy="3346450"/>
          </a:xfrm>
        </p:spPr>
        <p:txBody>
          <a:bodyPr anchor="b"/>
          <a:lstStyle>
            <a:lvl1pPr marL="1588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1pPr>
            <a:lvl2pPr marL="1588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2pPr>
            <a:lvl3pPr marL="1588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3pPr>
            <a:lvl4pPr marL="1588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4pPr>
            <a:lvl5pPr marL="1588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92484" y="4441097"/>
            <a:ext cx="9807035" cy="319881"/>
          </a:xfrm>
        </p:spPr>
        <p:txBody>
          <a:bodyPr anchor="ctr"/>
          <a:lstStyle>
            <a:lvl1pPr marL="257127" indent="-257127" algn="ctr">
              <a:buFont typeface="Lucida Grande"/>
              <a:buChar char="—"/>
              <a:defRPr sz="1600" b="0" i="1">
                <a:latin typeface="+mj-lt"/>
              </a:defRPr>
            </a:lvl1pPr>
            <a:lvl2pPr marL="228558" indent="0">
              <a:buNone/>
              <a:defRPr sz="1001" b="1"/>
            </a:lvl2pPr>
            <a:lvl3pPr marL="457115" indent="0">
              <a:buNone/>
              <a:defRPr sz="900" b="1"/>
            </a:lvl3pPr>
            <a:lvl4pPr marL="685671" indent="0">
              <a:buNone/>
              <a:defRPr sz="800" b="1"/>
            </a:lvl4pPr>
            <a:lvl5pPr marL="914228" indent="0">
              <a:buNone/>
              <a:defRPr sz="800" b="1"/>
            </a:lvl5pPr>
            <a:lvl6pPr marL="1142786" indent="0">
              <a:buNone/>
              <a:defRPr sz="800" b="1"/>
            </a:lvl6pPr>
            <a:lvl7pPr marL="1371343" indent="0">
              <a:buNone/>
              <a:defRPr sz="800" b="1"/>
            </a:lvl7pPr>
            <a:lvl8pPr marL="1599901" indent="0">
              <a:buNone/>
              <a:defRPr sz="800" b="1"/>
            </a:lvl8pPr>
            <a:lvl9pPr marL="1828457" indent="0">
              <a:buNone/>
              <a:defRPr sz="800" b="1"/>
            </a:lvl9pPr>
          </a:lstStyle>
          <a:p>
            <a:pPr lvl="0"/>
            <a:r>
              <a:rPr lang="en-CA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6262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860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572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058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300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78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029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808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4" y="971177"/>
            <a:ext cx="6857108" cy="3612684"/>
          </a:xfrm>
        </p:spPr>
        <p:txBody>
          <a:bodyPr anchor="b"/>
          <a:lstStyle>
            <a:lvl1pPr>
              <a:defRPr sz="5598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3" y="4718940"/>
            <a:ext cx="6857108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801869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9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932755"/>
            <a:ext cx="12191998" cy="288000"/>
          </a:xfrm>
          <a:prstGeom prst="rect">
            <a:avLst/>
          </a:prstGeom>
        </p:spPr>
        <p:txBody>
          <a:bodyPr lIns="288014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This text con be replaced with your own text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0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213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563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83020" y="371298"/>
            <a:ext cx="1071370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050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80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6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80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80" y="3780381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9212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6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80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80" y="3780381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784653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81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4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02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4" y="971177"/>
            <a:ext cx="6857108" cy="3612684"/>
          </a:xfrm>
        </p:spPr>
        <p:txBody>
          <a:bodyPr anchor="b"/>
          <a:lstStyle>
            <a:lvl1pPr>
              <a:defRPr sz="5598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3" y="4718940"/>
            <a:ext cx="6857108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47753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771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81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5" y="261130"/>
            <a:ext cx="11473294" cy="724247"/>
          </a:xfrm>
          <a:prstGeom prst="rect">
            <a:avLst/>
          </a:prstGeom>
        </p:spPr>
        <p:txBody>
          <a:bodyPr tIns="182889" anchor="ctr"/>
          <a:lstStyle>
            <a:lvl1pPr marL="0" indent="0" algn="l">
              <a:buNone/>
              <a:defRPr sz="5399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5" y="985378"/>
            <a:ext cx="11473294" cy="347033"/>
          </a:xfrm>
          <a:prstGeom prst="rect">
            <a:avLst/>
          </a:prstGeom>
        </p:spPr>
        <p:txBody>
          <a:bodyPr lIns="365778" tIns="182889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0553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41649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2341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426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38" indent="0">
              <a:buNone/>
              <a:defRPr sz="2798"/>
            </a:lvl2pPr>
            <a:lvl3pPr marL="914275" indent="0">
              <a:buNone/>
              <a:defRPr sz="2400"/>
            </a:lvl3pPr>
            <a:lvl4pPr marL="1371411" indent="0">
              <a:buNone/>
              <a:defRPr sz="2000"/>
            </a:lvl4pPr>
            <a:lvl5pPr marL="1828549" indent="0">
              <a:buNone/>
              <a:defRPr sz="2000"/>
            </a:lvl5pPr>
            <a:lvl6pPr marL="2285685" indent="0">
              <a:buNone/>
              <a:defRPr sz="2000"/>
            </a:lvl6pPr>
            <a:lvl7pPr marL="2742822" indent="0">
              <a:buNone/>
              <a:defRPr sz="2000"/>
            </a:lvl7pPr>
            <a:lvl8pPr marL="3199960" indent="0">
              <a:buNone/>
              <a:defRPr sz="2000"/>
            </a:lvl8pPr>
            <a:lvl9pPr marL="3657096" indent="0">
              <a:buNone/>
              <a:defRPr sz="2000"/>
            </a:lvl9pPr>
          </a:lstStyle>
          <a:p>
            <a:r>
              <a:rPr lang="en-US" altLang="ko-KR"/>
              <a:t>Your Picture Here and</a:t>
            </a:r>
            <a:r>
              <a:rPr lang="ko-KR" altLang="en-US"/>
              <a:t> </a:t>
            </a:r>
            <a:r>
              <a:rPr lang="en-US" altLang="ko-KR"/>
              <a:t>Send to Back</a:t>
            </a:r>
            <a:endParaRPr lang="ko-KR" alt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38" indent="0">
              <a:buNone/>
              <a:defRPr sz="2798"/>
            </a:lvl2pPr>
            <a:lvl3pPr marL="914275" indent="0">
              <a:buNone/>
              <a:defRPr sz="2400"/>
            </a:lvl3pPr>
            <a:lvl4pPr marL="1371411" indent="0">
              <a:buNone/>
              <a:defRPr sz="2000"/>
            </a:lvl4pPr>
            <a:lvl5pPr marL="1828549" indent="0">
              <a:buNone/>
              <a:defRPr sz="2000"/>
            </a:lvl5pPr>
            <a:lvl6pPr marL="2285685" indent="0">
              <a:buNone/>
              <a:defRPr sz="2000"/>
            </a:lvl6pPr>
            <a:lvl7pPr marL="2742822" indent="0">
              <a:buNone/>
              <a:defRPr sz="2000"/>
            </a:lvl7pPr>
            <a:lvl8pPr marL="3199960" indent="0">
              <a:buNone/>
              <a:defRPr sz="2000"/>
            </a:lvl8pPr>
            <a:lvl9pPr marL="3657096" indent="0">
              <a:buNone/>
              <a:defRPr sz="2000"/>
            </a:lvl9pPr>
          </a:lstStyle>
          <a:p>
            <a:r>
              <a:rPr lang="en-US" altLang="ko-KR"/>
              <a:t>Your Picture Here and</a:t>
            </a:r>
            <a:r>
              <a:rPr lang="ko-KR" altLang="en-US"/>
              <a:t> </a:t>
            </a:r>
            <a:r>
              <a:rPr lang="en-US" altLang="ko-KR"/>
              <a:t>Send to Back</a:t>
            </a:r>
            <a:endParaRPr lang="ko-KR" alt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38" indent="0">
              <a:buNone/>
              <a:defRPr sz="2798"/>
            </a:lvl2pPr>
            <a:lvl3pPr marL="914275" indent="0">
              <a:buNone/>
              <a:defRPr sz="2400"/>
            </a:lvl3pPr>
            <a:lvl4pPr marL="1371411" indent="0">
              <a:buNone/>
              <a:defRPr sz="2000"/>
            </a:lvl4pPr>
            <a:lvl5pPr marL="1828549" indent="0">
              <a:buNone/>
              <a:defRPr sz="2000"/>
            </a:lvl5pPr>
            <a:lvl6pPr marL="2285685" indent="0">
              <a:buNone/>
              <a:defRPr sz="2000"/>
            </a:lvl6pPr>
            <a:lvl7pPr marL="2742822" indent="0">
              <a:buNone/>
              <a:defRPr sz="2000"/>
            </a:lvl7pPr>
            <a:lvl8pPr marL="3199960" indent="0">
              <a:buNone/>
              <a:defRPr sz="2000"/>
            </a:lvl8pPr>
            <a:lvl9pPr marL="3657096" indent="0">
              <a:buNone/>
              <a:defRPr sz="2000"/>
            </a:lvl9pPr>
          </a:lstStyle>
          <a:p>
            <a:r>
              <a:rPr lang="en-US" altLang="ko-KR"/>
              <a:t>Your Picture Here and</a:t>
            </a:r>
            <a:r>
              <a:rPr lang="ko-KR" altLang="en-US"/>
              <a:t> </a:t>
            </a:r>
            <a:r>
              <a:rPr lang="en-US" altLang="ko-KR"/>
              <a:t>Send to Back</a:t>
            </a:r>
            <a:endParaRPr lang="ko-KR" alt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38" indent="0">
              <a:buNone/>
              <a:defRPr sz="2798"/>
            </a:lvl2pPr>
            <a:lvl3pPr marL="914275" indent="0">
              <a:buNone/>
              <a:defRPr sz="2400"/>
            </a:lvl3pPr>
            <a:lvl4pPr marL="1371411" indent="0">
              <a:buNone/>
              <a:defRPr sz="2000"/>
            </a:lvl4pPr>
            <a:lvl5pPr marL="1828549" indent="0">
              <a:buNone/>
              <a:defRPr sz="2000"/>
            </a:lvl5pPr>
            <a:lvl6pPr marL="2285685" indent="0">
              <a:buNone/>
              <a:defRPr sz="2000"/>
            </a:lvl6pPr>
            <a:lvl7pPr marL="2742822" indent="0">
              <a:buNone/>
              <a:defRPr sz="2000"/>
            </a:lvl7pPr>
            <a:lvl8pPr marL="3199960" indent="0">
              <a:buNone/>
              <a:defRPr sz="2000"/>
            </a:lvl8pPr>
            <a:lvl9pPr marL="3657096" indent="0">
              <a:buNone/>
              <a:defRPr sz="2000"/>
            </a:lvl9pPr>
          </a:lstStyle>
          <a:p>
            <a:r>
              <a:rPr lang="en-US" altLang="ko-KR"/>
              <a:t>Your Picture Here and</a:t>
            </a:r>
            <a:r>
              <a:rPr lang="ko-KR" altLang="en-US"/>
              <a:t> </a:t>
            </a:r>
            <a:r>
              <a:rPr lang="en-US" altLang="ko-KR"/>
              <a:t>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179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3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l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986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646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088BEF1-D3AD-E34F-A3B9-A73E884A7AB2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024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5" y="261130"/>
            <a:ext cx="11473294" cy="724247"/>
          </a:xfrm>
          <a:prstGeom prst="rect">
            <a:avLst/>
          </a:prstGeom>
        </p:spPr>
        <p:txBody>
          <a:bodyPr tIns="182889" anchor="ctr"/>
          <a:lstStyle>
            <a:lvl1pPr marL="0" indent="0" algn="l">
              <a:buNone/>
              <a:defRPr sz="5399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5" y="985378"/>
            <a:ext cx="11473294" cy="347033"/>
          </a:xfrm>
          <a:prstGeom prst="rect">
            <a:avLst/>
          </a:prstGeom>
        </p:spPr>
        <p:txBody>
          <a:bodyPr lIns="365778" tIns="182889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3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47577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26598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639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1239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9121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35248"/>
            <a:ext cx="11856640" cy="768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79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388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8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1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7546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04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1584" y="34315"/>
            <a:ext cx="9840416" cy="1035374"/>
          </a:xfrm>
          <a:prstGeom prst="rect">
            <a:avLst/>
          </a:prstGeom>
        </p:spPr>
        <p:txBody>
          <a:bodyPr anchor="ctr"/>
          <a:lstStyle>
            <a:lvl1pPr algn="l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2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l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1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9" y="190501"/>
            <a:ext cx="11336245" cy="1087686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1600204"/>
            <a:ext cx="5485685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78438" y="1600204"/>
            <a:ext cx="5485685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979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60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ctr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572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6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80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80" y="3780381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74567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52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l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165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92000" cy="1035374"/>
          </a:xfrm>
          <a:prstGeom prst="rect">
            <a:avLst/>
          </a:prstGeom>
        </p:spPr>
        <p:txBody>
          <a:bodyPr anchor="ctr"/>
          <a:lstStyle>
            <a:lvl1pPr algn="l">
              <a:defRPr sz="479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272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81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5" y="261130"/>
            <a:ext cx="11473294" cy="724247"/>
          </a:xfrm>
          <a:prstGeom prst="rect">
            <a:avLst/>
          </a:prstGeom>
        </p:spPr>
        <p:txBody>
          <a:bodyPr tIns="182889" anchor="ctr"/>
          <a:lstStyle>
            <a:lvl1pPr marL="0" indent="0" algn="l">
              <a:buNone/>
              <a:defRPr sz="5399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5" y="985378"/>
            <a:ext cx="11473294" cy="347033"/>
          </a:xfrm>
          <a:prstGeom prst="rect">
            <a:avLst/>
          </a:prstGeom>
        </p:spPr>
        <p:txBody>
          <a:bodyPr lIns="365778" tIns="182889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3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69796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1" y="2898850"/>
            <a:ext cx="1190834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0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4053005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8504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330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640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189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25493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0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74188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35248"/>
            <a:ext cx="11856640" cy="768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79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23988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69264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23190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19527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8683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5" y="1101654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3" y="4721631"/>
            <a:ext cx="8685669" cy="1055082"/>
          </a:xfrm>
        </p:spPr>
        <p:txBody>
          <a:bodyPr anchor="t"/>
          <a:lstStyle>
            <a:lvl1pPr marL="0" indent="0">
              <a:buNone/>
              <a:defRPr sz="1801" b="1">
                <a:solidFill>
                  <a:schemeClr val="accent2"/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2" indent="0">
              <a:buNone/>
              <a:defRPr sz="2149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4pPr>
            <a:lvl5pPr marL="2438064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5pPr>
            <a:lvl6pPr marL="3047581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6pPr>
            <a:lvl7pPr marL="3657096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7pPr>
            <a:lvl8pPr marL="4266613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8pPr>
            <a:lvl9pPr marL="4876130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06514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451015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8" y="190501"/>
            <a:ext cx="11336245" cy="1087686"/>
          </a:xfrm>
        </p:spPr>
        <p:txBody>
          <a:bodyPr/>
          <a:lstStyle>
            <a:lvl1pPr>
              <a:defRPr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720" y="1600203"/>
            <a:ext cx="5485686" cy="42488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/>
          </p:nvPr>
        </p:nvSpPr>
        <p:spPr>
          <a:xfrm>
            <a:off x="6278437" y="1600203"/>
            <a:ext cx="5485686" cy="42488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5287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049234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éparateur de 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3411739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éparateur de 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271390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éparateur de 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672607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7" y="1171223"/>
            <a:ext cx="5243522" cy="1757964"/>
          </a:xfrm>
        </p:spPr>
        <p:txBody>
          <a:bodyPr/>
          <a:lstStyle>
            <a:lvl1pPr>
              <a:defRPr/>
            </a:lvl1pPr>
          </a:lstStyle>
          <a:p>
            <a:r>
              <a:rPr lang="fr-CA" noProof="0"/>
              <a:t>Cliquez pour modifiez le style du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3262489"/>
            <a:ext cx="5244679" cy="2589036"/>
          </a:xfrm>
        </p:spPr>
        <p:txBody>
          <a:bodyPr/>
          <a:lstStyle/>
          <a:p>
            <a:pPr lvl="0"/>
            <a:r>
              <a:rPr lang="fr-CA" noProof="0"/>
              <a:t>Click to edit master text style</a:t>
            </a:r>
          </a:p>
          <a:p>
            <a:pPr lvl="1"/>
            <a:r>
              <a:rPr lang="fr-CA" noProof="0"/>
              <a:t>Second level</a:t>
            </a:r>
          </a:p>
          <a:p>
            <a:pPr lvl="2"/>
            <a:r>
              <a:rPr lang="fr-CA" noProof="0"/>
              <a:t>Third level</a:t>
            </a:r>
          </a:p>
          <a:p>
            <a:pPr lvl="3"/>
            <a:r>
              <a:rPr lang="fr-CA" noProof="0"/>
              <a:t>Fourth level</a:t>
            </a:r>
          </a:p>
          <a:p>
            <a:pPr lvl="4"/>
            <a:r>
              <a:rPr lang="fr-CA" noProof="0"/>
              <a:t>Fifth level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730124" y="304801"/>
            <a:ext cx="5220608" cy="5546725"/>
          </a:xfrm>
        </p:spPr>
        <p:txBody>
          <a:bodyPr/>
          <a:lstStyle>
            <a:lvl1pPr algn="ctr">
              <a:defRPr/>
            </a:lvl1pPr>
          </a:lstStyle>
          <a:p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01418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31" y="0"/>
            <a:ext cx="12191937" cy="6025896"/>
          </a:xfrm>
        </p:spPr>
        <p:txBody>
          <a:bodyPr anchor="ctr"/>
          <a:lstStyle>
            <a:lvl1pPr algn="ctr">
              <a:defRPr sz="2400" baseline="0">
                <a:latin typeface="+mj-lt"/>
              </a:defRPr>
            </a:lvl1pPr>
          </a:lstStyle>
          <a:p>
            <a:r>
              <a:rPr lang="fr-CA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63565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3168" y="421048"/>
            <a:ext cx="9805663" cy="3346450"/>
          </a:xfrm>
        </p:spPr>
        <p:txBody>
          <a:bodyPr anchor="b"/>
          <a:lstStyle>
            <a:lvl1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1pPr>
            <a:lvl2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2pPr>
            <a:lvl3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3pPr>
            <a:lvl4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4pPr>
            <a:lvl5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5pPr>
          </a:lstStyle>
          <a:p>
            <a:pPr lvl="0"/>
            <a:r>
              <a:rPr lang="fr-CA" noProof="0"/>
              <a:t>Cliquez pour modifiez le style du titre</a:t>
            </a:r>
            <a:endParaRPr lang="fr-CH" noProof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92482" y="4441096"/>
            <a:ext cx="9807035" cy="319881"/>
          </a:xfrm>
        </p:spPr>
        <p:txBody>
          <a:bodyPr anchor="ctr"/>
          <a:lstStyle>
            <a:lvl1pPr marL="257124" indent="-257124" algn="ctr">
              <a:buFont typeface="Lucida Grande"/>
              <a:buChar char="—"/>
              <a:defRPr sz="1600" b="0" i="1">
                <a:latin typeface="+mj-lt"/>
              </a:defRPr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fr-CH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303691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9E89F2D5-AF8E-EBDA-2F4F-70C2A9A7D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4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5" y="1101654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3" y="4721631"/>
            <a:ext cx="8685669" cy="1055082"/>
          </a:xfrm>
        </p:spPr>
        <p:txBody>
          <a:bodyPr anchor="t"/>
          <a:lstStyle>
            <a:lvl1pPr marL="0" indent="0">
              <a:buNone/>
              <a:defRPr sz="1801" b="1">
                <a:solidFill>
                  <a:schemeClr val="accent2"/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2" indent="0">
              <a:buNone/>
              <a:defRPr sz="2149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4pPr>
            <a:lvl5pPr marL="2438064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5pPr>
            <a:lvl6pPr marL="3047581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6pPr>
            <a:lvl7pPr marL="3657096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7pPr>
            <a:lvl8pPr marL="4266613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8pPr>
            <a:lvl9pPr marL="4876130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03868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5" y="1101654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3" y="4721631"/>
            <a:ext cx="8685669" cy="1055082"/>
          </a:xfrm>
        </p:spPr>
        <p:txBody>
          <a:bodyPr anchor="t"/>
          <a:lstStyle>
            <a:lvl1pPr marL="0" indent="0">
              <a:buNone/>
              <a:defRPr sz="1801" b="1">
                <a:solidFill>
                  <a:schemeClr val="accent2"/>
                </a:solidFill>
              </a:defRPr>
            </a:lvl1pPr>
            <a:lvl2pPr marL="609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2" indent="0">
              <a:buNone/>
              <a:defRPr sz="2149">
                <a:solidFill>
                  <a:schemeClr val="tx1">
                    <a:tint val="75000"/>
                  </a:schemeClr>
                </a:solidFill>
              </a:defRPr>
            </a:lvl3pPr>
            <a:lvl4pPr marL="1828549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4pPr>
            <a:lvl5pPr marL="2438064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5pPr>
            <a:lvl6pPr marL="3047581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6pPr>
            <a:lvl7pPr marL="3657096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7pPr>
            <a:lvl8pPr marL="4266613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8pPr>
            <a:lvl9pPr marL="4876130" indent="0">
              <a:buNone/>
              <a:defRPr sz="1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643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879" y="190501"/>
            <a:ext cx="11336245" cy="10876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720" y="1600204"/>
            <a:ext cx="11338560" cy="424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93428" y="6467812"/>
            <a:ext cx="405147" cy="191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45DC24-904F-4A9B-8F87-A9AB8A0C510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5199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8" r:id="rId2"/>
    <p:sldLayoutId id="2147483729" r:id="rId3"/>
    <p:sldLayoutId id="214748373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</p:sldLayoutIdLst>
  <p:hf hdr="0" ftr="0" dt="0"/>
  <p:txStyles>
    <p:titleStyle>
      <a:lvl1pPr algn="l" defTabSz="609517" rtl="0" eaLnBrk="1" latinLnBrk="0" hangingPunct="1">
        <a:lnSpc>
          <a:spcPct val="90000"/>
        </a:lnSpc>
        <a:spcBef>
          <a:spcPts val="0"/>
        </a:spcBef>
        <a:buNone/>
        <a:defRPr sz="3749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17" indent="0" algn="l" defTabSz="609517" rtl="0" eaLnBrk="1" latinLnBrk="0" hangingPunct="1">
        <a:spcBef>
          <a:spcPts val="0"/>
        </a:spcBef>
        <a:buFont typeface="Arial"/>
        <a:buNone/>
        <a:defRPr sz="180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350" indent="-227765" algn="l" defTabSz="609517" rtl="0" eaLnBrk="1" latinLnBrk="0" hangingPunct="1">
        <a:spcBef>
          <a:spcPts val="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457908" indent="-227765" algn="l" defTabSz="609517" rtl="0" eaLnBrk="1" latinLnBrk="0" hangingPunct="1">
        <a:spcBef>
          <a:spcPts val="0"/>
        </a:spcBef>
        <a:buFont typeface="Arial"/>
        <a:buChar char="•"/>
        <a:tabLst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687258" indent="-231733" algn="l" defTabSz="609517" rtl="0" eaLnBrk="1" latinLnBrk="0" hangingPunct="1">
        <a:spcBef>
          <a:spcPts val="0"/>
        </a:spcBef>
        <a:buFont typeface="Arial"/>
        <a:buChar char="•"/>
        <a:tabLst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117" indent="0" algn="l" defTabSz="609517" rtl="0" eaLnBrk="1" latinLnBrk="0" hangingPunct="1">
        <a:spcBef>
          <a:spcPts val="0"/>
        </a:spcBef>
        <a:buFont typeface="Arial"/>
        <a:buNone/>
        <a:defRPr sz="1801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339" indent="-304758" algn="l" defTabSz="609517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4" indent="-304758" algn="l" defTabSz="609517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71" indent="-304758" algn="l" defTabSz="609517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8" indent="-304758" algn="l" defTabSz="609517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7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2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4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81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6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13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30" algn="l" defTabSz="609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74" userDrawn="1">
          <p15:clr>
            <a:srgbClr val="F26B43"/>
          </p15:clr>
        </p15:guide>
        <p15:guide id="2" pos="539" userDrawn="1">
          <p15:clr>
            <a:srgbClr val="F26B43"/>
          </p15:clr>
        </p15:guide>
        <p15:guide id="3" pos="148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878" y="190501"/>
            <a:ext cx="11336245" cy="10876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CA" noProof="0"/>
              <a:t>Cliquez pour 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720" y="1600203"/>
            <a:ext cx="11338560" cy="424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93426" y="6467811"/>
            <a:ext cx="405147" cy="191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7088BEF1-D3AD-E34F-A3B9-A73E884A7AB2}" type="slidenum">
              <a:rPr lang="fr-CA" noProof="0" smtClean="0"/>
              <a:pPr/>
              <a:t>‹n°›</a:t>
            </a:fld>
            <a:endParaRPr lang="fr-CA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E6EB43-8C50-D5DF-C990-047A0DC4EE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9651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0" r:id="rId5"/>
    <p:sldLayoutId id="2147483654" r:id="rId6"/>
    <p:sldLayoutId id="2147483651" r:id="rId7"/>
    <p:sldLayoutId id="2147483662" r:id="rId8"/>
    <p:sldLayoutId id="2147483663" r:id="rId9"/>
    <p:sldLayoutId id="2147483652" r:id="rId10"/>
    <p:sldLayoutId id="2147483661" r:id="rId11"/>
    <p:sldLayoutId id="2147483655" r:id="rId12"/>
    <p:sldLayoutId id="2147483664" r:id="rId13"/>
  </p:sldLayoutIdLst>
  <p:txStyles>
    <p:titleStyle>
      <a:lvl1pPr algn="l" defTabSz="1219261" rtl="0" eaLnBrk="1" latinLnBrk="0" hangingPunct="1">
        <a:lnSpc>
          <a:spcPct val="90000"/>
        </a:lnSpc>
        <a:spcBef>
          <a:spcPts val="0"/>
        </a:spcBef>
        <a:buNone/>
        <a:defRPr sz="7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235" indent="0" algn="l" defTabSz="1219261" rtl="0" eaLnBrk="1" latinLnBrk="0" hangingPunct="1">
        <a:spcBef>
          <a:spcPts val="0"/>
        </a:spcBef>
        <a:buFont typeface="Arial"/>
        <a:buNone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455613" algn="l" defTabSz="1219261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455613" algn="l" defTabSz="1219261" rtl="0" eaLnBrk="1" latinLnBrk="0" hangingPunct="1">
        <a:spcBef>
          <a:spcPts val="0"/>
        </a:spcBef>
        <a:buFont typeface="Arial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463550" algn="l" defTabSz="1219261" rtl="0" eaLnBrk="1" latinLnBrk="0" hangingPunct="1">
        <a:spcBef>
          <a:spcPts val="0"/>
        </a:spcBef>
        <a:buFont typeface="Arial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235" indent="0" algn="l" defTabSz="1219261" rtl="0" eaLnBrk="1" latinLnBrk="0" hangingPunct="1">
        <a:spcBef>
          <a:spcPts val="0"/>
        </a:spcBef>
        <a:buFont typeface="Arial"/>
        <a:buNone/>
        <a:defRPr sz="3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7" userDrawn="1">
          <p15:clr>
            <a:srgbClr val="F26B43"/>
          </p15:clr>
        </p15:guide>
        <p15:guide id="2" pos="269" userDrawn="1">
          <p15:clr>
            <a:srgbClr val="F26B43"/>
          </p15:clr>
        </p15:guide>
        <p15:guide id="3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laws-lois.justice.gc.ca/eng/acts/o-3.01/" TargetMode="Externa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laws-lois.justice.gc.ca/fra/lois/o-3.01/" TargetMode="Externa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38" y="128588"/>
            <a:ext cx="12023725" cy="944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Best Practices for Creating Content in French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graphicFrame>
        <p:nvGraphicFramePr>
          <p:cNvPr id="29" name="Table 33">
            <a:extLst>
              <a:ext uri="{FF2B5EF4-FFF2-40B4-BE49-F238E27FC236}">
                <a16:creationId xmlns:a16="http://schemas.microsoft.com/office/drawing/2014/main" id="{9796B9C8-32CB-DB09-8AE8-82A197B5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76786"/>
              </p:ext>
            </p:extLst>
          </p:nvPr>
        </p:nvGraphicFramePr>
        <p:xfrm>
          <a:off x="425599" y="998269"/>
          <a:ext cx="11340252" cy="81734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1340252">
                  <a:extLst>
                    <a:ext uri="{9D8B030D-6E8A-4147-A177-3AD203B41FA5}">
                      <a16:colId xmlns:a16="http://schemas.microsoft.com/office/drawing/2014/main" val="471619874"/>
                    </a:ext>
                  </a:extLst>
                </a:gridCol>
              </a:tblGrid>
              <a:tr h="817348">
                <a:tc>
                  <a:txBody>
                    <a:bodyPr/>
                    <a:lstStyle/>
                    <a:p>
                      <a:pPr marL="0" marR="0" lvl="0" indent="0" algn="l" defTabSz="6095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>
                          <a:solidFill>
                            <a:schemeClr val="tx1"/>
                          </a:solidFill>
                          <a:latin typeface="Aptos"/>
                        </a:rPr>
                        <a:t>Promoting equality between both official languages (OL) is crucial for fostering a respectful and inclusive workplace and respect the </a:t>
                      </a:r>
                      <a:r>
                        <a:rPr lang="en-CA" sz="1400" b="0">
                          <a:solidFill>
                            <a:schemeClr val="tx1"/>
                          </a:solidFill>
                          <a:latin typeface="Aptos"/>
                          <a:hlinkClick r:id="rId3"/>
                        </a:rPr>
                        <a:t>Official Languages Act</a:t>
                      </a:r>
                      <a:r>
                        <a:rPr lang="en-CA" sz="1400" b="0">
                          <a:solidFill>
                            <a:schemeClr val="tx1"/>
                          </a:solidFill>
                          <a:latin typeface="Aptos"/>
                        </a:rPr>
                        <a:t>. Therefore, the School staff is invited to put in place best practices to facilitate the creation of content in French from the start when designing a learning product, such as: </a:t>
                      </a:r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56247"/>
                  </a:ext>
                </a:extLst>
              </a:tr>
            </a:tbl>
          </a:graphicData>
        </a:graphic>
      </p:graphicFrame>
      <p:grpSp>
        <p:nvGrpSpPr>
          <p:cNvPr id="3" name="그룹 6">
            <a:extLst>
              <a:ext uri="{FF2B5EF4-FFF2-40B4-BE49-F238E27FC236}">
                <a16:creationId xmlns:a16="http://schemas.microsoft.com/office/drawing/2014/main" id="{01E5623A-0C20-4F64-822B-86EF929A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7907" y="1957915"/>
            <a:ext cx="3581330" cy="3690985"/>
            <a:chOff x="9228771" y="2192407"/>
            <a:chExt cx="1702026" cy="218851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id="{DEE4196B-F305-45E9-8447-4E39287812D6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id="{CCC96843-7AD2-48DC-958B-9DFEA4C70C1A}"/>
                </a:ext>
              </a:extLst>
            </p:cNvPr>
            <p:cNvSpPr/>
            <p:nvPr/>
          </p:nvSpPr>
          <p:spPr>
            <a:xfrm>
              <a:off x="9707806" y="2409329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1E296371-DC91-4C45-97A7-DC422770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9908" y="1957915"/>
            <a:ext cx="3487124" cy="3690985"/>
            <a:chOff x="9228771" y="2192407"/>
            <a:chExt cx="1637642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170411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id="{923012BC-D69D-4DE3-BF8B-C0CC8A965BEE}"/>
                </a:ext>
              </a:extLst>
            </p:cNvPr>
            <p:cNvSpPr/>
            <p:nvPr/>
          </p:nvSpPr>
          <p:spPr>
            <a:xfrm>
              <a:off x="9688312" y="2350049"/>
              <a:ext cx="988747" cy="101895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DAC27F64-8E61-4085-9688-2D8E9AA4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2823" y="1957915"/>
            <a:ext cx="3495396" cy="3690985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id="{214E7023-62F4-429E-8EB0-10415ED4A762}"/>
                </a:ext>
              </a:extLst>
            </p:cNvPr>
            <p:cNvSpPr/>
            <p:nvPr/>
          </p:nvSpPr>
          <p:spPr>
            <a:xfrm>
              <a:off x="9708392" y="2409329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753856" y="2911367"/>
            <a:ext cx="1180793" cy="400103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en-US" altLang="ko-KR" sz="2000" b="1">
                <a:solidFill>
                  <a:prstClr val="white"/>
                </a:solidFill>
                <a:latin typeface="Aptos"/>
                <a:cs typeface="Arial"/>
              </a:rPr>
              <a:t>Tools</a:t>
            </a:r>
            <a:endParaRPr lang="ko-KR" altLang="en-US" sz="2000" b="1">
              <a:solidFill>
                <a:prstClr val="white"/>
              </a:solidFill>
              <a:latin typeface="Aptos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FBD37E-F84E-4E72-9081-BB1C03953355}"/>
              </a:ext>
            </a:extLst>
          </p:cNvPr>
          <p:cNvSpPr txBox="1"/>
          <p:nvPr/>
        </p:nvSpPr>
        <p:spPr>
          <a:xfrm>
            <a:off x="1390936" y="4177462"/>
            <a:ext cx="311504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609517">
              <a:buFont typeface="Arial" panose="020B0604020202020204" pitchFamily="34" charset="0"/>
              <a:buChar char="•"/>
            </a:pPr>
            <a:r>
              <a:rPr lang="en-CA" altLang="ko-KR" sz="1200" dirty="0">
                <a:latin typeface="Aptos"/>
                <a:cs typeface="Arial"/>
              </a:rPr>
              <a:t>Take advantage of the bilingual tools available (e.g., simultaneous interpretation for panelists, TERMIUM Plus®, etc.)</a:t>
            </a:r>
            <a:endParaRPr lang="en-US" dirty="0">
              <a:latin typeface="Aptos"/>
              <a:cs typeface="Arial"/>
            </a:endParaRPr>
          </a:p>
          <a:p>
            <a:pPr defTabSz="609517"/>
            <a:endParaRPr lang="en-CA" altLang="ko-KR" sz="1200" dirty="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" panose="020B0604020202020204" pitchFamily="34" charset="0"/>
              <a:buChar char="•"/>
            </a:pPr>
            <a:r>
              <a:rPr lang="en-CA" sz="1200" dirty="0">
                <a:latin typeface="Aptos"/>
                <a:ea typeface="+mn-lt"/>
                <a:cs typeface="+mn-lt"/>
              </a:rPr>
              <a:t>Incorporate a bilingual glossary into courses for terms that require nuanced interpretation in the alternate language</a:t>
            </a:r>
            <a:endParaRPr lang="ko-KR" altLang="en-US" sz="1200" dirty="0">
              <a:latin typeface="Aptos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5534677" y="2911367"/>
            <a:ext cx="1121881" cy="400103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en-US" altLang="ko-KR" sz="2000" b="1">
                <a:solidFill>
                  <a:prstClr val="white"/>
                </a:solidFill>
                <a:latin typeface="Aptos"/>
                <a:cs typeface="Arial"/>
              </a:rPr>
              <a:t>Design</a:t>
            </a:r>
            <a:endParaRPr lang="ko-KR" altLang="en-US" sz="2000" b="1">
              <a:solidFill>
                <a:prstClr val="white"/>
              </a:solidFill>
              <a:latin typeface="Aptos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9BBD56-86F6-4C87-BAB5-24DF171B52E4}"/>
              </a:ext>
            </a:extLst>
          </p:cNvPr>
          <p:cNvSpPr txBox="1"/>
          <p:nvPr/>
        </p:nvSpPr>
        <p:spPr>
          <a:xfrm>
            <a:off x="5163687" y="4168499"/>
            <a:ext cx="3228505" cy="1754328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marL="171450" indent="-171450" defTabSz="609517">
              <a:buFont typeface="Arial" panose="020B0604020202020204" pitchFamily="34" charset="0"/>
              <a:buChar char="•"/>
            </a:pPr>
            <a:r>
              <a:rPr lang="en-CA" altLang="ko-KR" sz="1200">
                <a:latin typeface="Aptos"/>
                <a:cs typeface="Arial"/>
              </a:rPr>
              <a:t>Establish and promote a critical approach to document creation (''challenge function</a:t>
            </a:r>
            <a:r>
              <a:rPr lang="en-CA" sz="1200">
                <a:ea typeface="+mn-lt"/>
                <a:cs typeface="+mn-lt"/>
              </a:rPr>
              <a:t>''</a:t>
            </a:r>
            <a:r>
              <a:rPr lang="en-CA" altLang="ko-KR" sz="1200">
                <a:latin typeface="Aptos"/>
                <a:cs typeface="Arial"/>
              </a:rPr>
              <a:t>) </a:t>
            </a:r>
            <a:endParaRPr lang="en-US"/>
          </a:p>
          <a:p>
            <a:pPr marL="171450" indent="-171450" defTabSz="609517">
              <a:buFont typeface="Arial" panose="020B0604020202020204" pitchFamily="34" charset="0"/>
              <a:buChar char="•"/>
            </a:pPr>
            <a:endParaRPr lang="en-CA" altLang="ko-KR" sz="120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" panose="020B0604020202020204" pitchFamily="34" charset="0"/>
              <a:buChar char="•"/>
            </a:pPr>
            <a:r>
              <a:rPr lang="en-CA" altLang="ko-KR" sz="1200">
                <a:latin typeface="Aptos"/>
                <a:cs typeface="Arial"/>
              </a:rPr>
              <a:t>Create a parallel course structure in French and English (the "bilingual skeleton")</a:t>
            </a:r>
          </a:p>
          <a:p>
            <a:pPr marL="171450" indent="-171450" defTabSz="609517">
              <a:buFont typeface="Arial" panose="020B0604020202020204" pitchFamily="34" charset="0"/>
              <a:buChar char="•"/>
            </a:pPr>
            <a:endParaRPr lang="en-CA" altLang="ko-KR" sz="120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" panose="020B0604020202020204" pitchFamily="34" charset="0"/>
              <a:buChar char="•"/>
            </a:pPr>
            <a:r>
              <a:rPr lang="en-CA" altLang="ko-KR" sz="1200">
                <a:latin typeface="Aptos"/>
                <a:cs typeface="Arial"/>
              </a:rPr>
              <a:t>Centralize, document, and ensure access to French-language resources</a:t>
            </a:r>
            <a:endParaRPr lang="ko-KR" altLang="en-US" sz="1200">
              <a:latin typeface="Aptos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136325" y="2911367"/>
            <a:ext cx="1650087" cy="400103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en-US" altLang="ko-KR" sz="2000" b="1">
                <a:solidFill>
                  <a:prstClr val="white"/>
                </a:solidFill>
                <a:latin typeface="Aptos"/>
                <a:cs typeface="Arial"/>
              </a:rPr>
              <a:t>Awareness</a:t>
            </a:r>
            <a:r>
              <a:rPr lang="en-US" altLang="ko-KR" sz="1400">
                <a:solidFill>
                  <a:prstClr val="white"/>
                </a:solidFill>
                <a:latin typeface="Aptos"/>
                <a:cs typeface="Arial"/>
              </a:rPr>
              <a:t> </a:t>
            </a:r>
            <a:endParaRPr lang="ko-KR" altLang="en-US" sz="1400">
              <a:solidFill>
                <a:prstClr val="white"/>
              </a:solidFill>
              <a:latin typeface="Aptos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E6D004-E483-4C96-93FD-602BA1505C60}"/>
              </a:ext>
            </a:extLst>
          </p:cNvPr>
          <p:cNvSpPr txBox="1"/>
          <p:nvPr/>
        </p:nvSpPr>
        <p:spPr>
          <a:xfrm>
            <a:off x="8920826" y="4178058"/>
            <a:ext cx="291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3" indent="-171453" defTabSz="609517">
              <a:buFont typeface="Arial" panose="020B0604020202020204" pitchFamily="34" charset="0"/>
              <a:buChar char="•"/>
            </a:pPr>
            <a:r>
              <a:rPr lang="en-CA" altLang="ko-KR" sz="1200">
                <a:latin typeface="Aptos"/>
                <a:cs typeface="Arial" pitchFamily="34" charset="0"/>
              </a:rPr>
              <a:t>Familiarize themselves with the School's OL policies</a:t>
            </a:r>
          </a:p>
          <a:p>
            <a:pPr marL="171453" indent="-171453" defTabSz="609517">
              <a:buFont typeface="Arial" panose="020B0604020202020204" pitchFamily="34" charset="0"/>
              <a:buChar char="•"/>
            </a:pPr>
            <a:endParaRPr lang="en-CA" altLang="ko-KR" sz="1200">
              <a:latin typeface="Aptos"/>
              <a:cs typeface="Arial" pitchFamily="34" charset="0"/>
            </a:endParaRPr>
          </a:p>
          <a:p>
            <a:pPr marL="171453" indent="-171453" defTabSz="609517">
              <a:buFont typeface="Arial" panose="020B0604020202020204" pitchFamily="34" charset="0"/>
              <a:buChar char="•"/>
            </a:pPr>
            <a:r>
              <a:rPr lang="en-CA" altLang="ko-KR" sz="1200">
                <a:latin typeface="Aptos"/>
                <a:cs typeface="Arial" pitchFamily="34" charset="0"/>
              </a:rPr>
              <a:t>Proactively sensitize Linguistic Services to nuances in the other official language</a:t>
            </a:r>
            <a:endParaRPr lang="ko-KR" altLang="en-US" sz="1200">
              <a:latin typeface="Aptos"/>
              <a:cs typeface="Arial" pitchFamily="34" charset="0"/>
            </a:endParaRPr>
          </a:p>
        </p:txBody>
      </p:sp>
      <p:pic>
        <p:nvPicPr>
          <p:cNvPr id="20" name="Graphic 19" descr="a screwdriver and a wrench">
            <a:extLst>
              <a:ext uri="{FF2B5EF4-FFF2-40B4-BE49-F238E27FC236}">
                <a16:creationId xmlns:a16="http://schemas.microsoft.com/office/drawing/2014/main" id="{6D66842E-20BA-F432-B780-AE7F1EEC5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266" y="3311469"/>
            <a:ext cx="602414" cy="602414"/>
          </a:xfrm>
          <a:prstGeom prst="rect">
            <a:avLst/>
          </a:prstGeom>
        </p:spPr>
      </p:pic>
      <p:pic>
        <p:nvPicPr>
          <p:cNvPr id="23" name="Graphic 22" descr="a notepad and a pencil">
            <a:extLst>
              <a:ext uri="{FF2B5EF4-FFF2-40B4-BE49-F238E27FC236}">
                <a16:creationId xmlns:a16="http://schemas.microsoft.com/office/drawing/2014/main" id="{23B517B5-F217-AC73-DCA1-ABDDA7AF7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2249" y="6238229"/>
            <a:ext cx="611931" cy="733159"/>
          </a:xfrm>
          <a:prstGeom prst="rect">
            <a:avLst/>
          </a:prstGeom>
        </p:spPr>
      </p:pic>
      <p:pic>
        <p:nvPicPr>
          <p:cNvPr id="24" name="Graphic 23" descr="a megaphone">
            <a:extLst>
              <a:ext uri="{FF2B5EF4-FFF2-40B4-BE49-F238E27FC236}">
                <a16:creationId xmlns:a16="http://schemas.microsoft.com/office/drawing/2014/main" id="{EA11D751-D9AA-BB1C-3556-457A426707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7378" y="3224700"/>
            <a:ext cx="741820" cy="741820"/>
          </a:xfrm>
          <a:prstGeom prst="rect">
            <a:avLst/>
          </a:prstGeom>
        </p:spPr>
      </p:pic>
      <p:pic>
        <p:nvPicPr>
          <p:cNvPr id="18" name="Graphic 17" descr="un bloc-notes et un crayon">
            <a:extLst>
              <a:ext uri="{FF2B5EF4-FFF2-40B4-BE49-F238E27FC236}">
                <a16:creationId xmlns:a16="http://schemas.microsoft.com/office/drawing/2014/main" id="{B9651A93-C280-D446-6F28-30448009C3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4212" y="3233361"/>
            <a:ext cx="611931" cy="7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33" descr="Slide Description">
            <a:extLst>
              <a:ext uri="{FF2B5EF4-FFF2-40B4-BE49-F238E27FC236}">
                <a16:creationId xmlns:a16="http://schemas.microsoft.com/office/drawing/2014/main" id="{F68C9C15-9099-3792-5CEA-9923057EC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35815"/>
              </p:ext>
            </p:extLst>
          </p:nvPr>
        </p:nvGraphicFramePr>
        <p:xfrm>
          <a:off x="425599" y="998269"/>
          <a:ext cx="11340252" cy="81734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1340252">
                  <a:extLst>
                    <a:ext uri="{9D8B030D-6E8A-4147-A177-3AD203B41FA5}">
                      <a16:colId xmlns:a16="http://schemas.microsoft.com/office/drawing/2014/main" val="471619874"/>
                    </a:ext>
                  </a:extLst>
                </a:gridCol>
              </a:tblGrid>
              <a:tr h="81734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La promotion de l'égalité entre les deux langues officielles (LO) est essentielle pour favoriser un milieu de travail respectueux et inclusif et respecter la </a:t>
                      </a:r>
                      <a:r>
                        <a:rPr lang="fr-CA" sz="1400" b="0" i="0" u="none" strike="noStrike" noProof="0" dirty="0">
                          <a:solidFill>
                            <a:schemeClr val="tx1"/>
                          </a:solidFill>
                          <a:latin typeface="Aptos"/>
                          <a:hlinkClick r:id="rId2"/>
                        </a:rPr>
                        <a:t>Loi sur les langues officielles</a:t>
                      </a:r>
                      <a:r>
                        <a:rPr lang="fr-CA" sz="1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. Par conséquent, le personnel de l'École est invité à mettre en place des pratiques exemplaires pour faciliter la création de contenu en français dès la conception d'un produit d'apprentissage :</a:t>
                      </a:r>
                      <a:endParaRPr lang="fr-CA" sz="1400" b="1" i="0" u="none" strike="noStrike" noProof="0" dirty="0">
                        <a:solidFill>
                          <a:srgbClr val="FFFFFF"/>
                        </a:solidFill>
                        <a:latin typeface="Aptos"/>
                      </a:endParaRPr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56247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DE59D724-A269-7BE3-B1E5-0C62164E372E}"/>
              </a:ext>
            </a:extLst>
          </p:cNvPr>
          <p:cNvSpPr txBox="1"/>
          <p:nvPr/>
        </p:nvSpPr>
        <p:spPr>
          <a:xfrm>
            <a:off x="1390936" y="4177462"/>
            <a:ext cx="311504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cs typeface="Arial"/>
              </a:rPr>
              <a:t>Tirer parti des outils favorisant le bilinguisme disponibles (interprétation simultanée</a:t>
            </a:r>
            <a:r>
              <a:rPr lang="en-CA" sz="1200" dirty="0">
                <a:latin typeface="Aptos"/>
                <a:cs typeface="Arial"/>
              </a:rPr>
              <a:t> pour </a:t>
            </a:r>
            <a:r>
              <a:rPr lang="fr-CA" sz="1200" dirty="0">
                <a:latin typeface="Aptos"/>
                <a:cs typeface="Arial"/>
              </a:rPr>
              <a:t>les</a:t>
            </a:r>
            <a:r>
              <a:rPr lang="en-CA" sz="1200" dirty="0">
                <a:latin typeface="Aptos"/>
                <a:cs typeface="Arial"/>
              </a:rPr>
              <a:t> </a:t>
            </a:r>
            <a:r>
              <a:rPr lang="fr-CA" sz="1200" dirty="0">
                <a:latin typeface="Aptos"/>
                <a:cs typeface="Arial"/>
              </a:rPr>
              <a:t>panélistes, </a:t>
            </a:r>
            <a:r>
              <a:rPr lang="en-CA" sz="1200" dirty="0">
                <a:latin typeface="Aptos"/>
                <a:cs typeface="Arial"/>
              </a:rPr>
              <a:t>TERMIUM Plus®, etc.)</a:t>
            </a:r>
            <a:endParaRPr lang="ko-KR" sz="1200" dirty="0">
              <a:latin typeface="Aptos"/>
              <a:cs typeface="Arial"/>
            </a:endParaRPr>
          </a:p>
          <a:p>
            <a:pPr defTabSz="609517"/>
            <a:endParaRPr lang="fr-CA" sz="1200" dirty="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ea typeface="+mn-lt"/>
                <a:cs typeface="+mn-lt"/>
              </a:rPr>
              <a:t>Incorporer un glossaire bilingue dans les cours pour les termes qui nécessitent une interprétation nuancée dans l'autre langue</a:t>
            </a:r>
            <a:endParaRPr lang="fr-CA" altLang="ko-KR" sz="1200" dirty="0">
              <a:latin typeface="Apto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FB2CFB-EA97-27AD-54F1-E9FF9CECB617}"/>
              </a:ext>
            </a:extLst>
          </p:cNvPr>
          <p:cNvSpPr txBox="1"/>
          <p:nvPr/>
        </p:nvSpPr>
        <p:spPr>
          <a:xfrm>
            <a:off x="5163687" y="4168499"/>
            <a:ext cx="3228505" cy="1938994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ea typeface="+mn-lt"/>
                <a:cs typeface="+mn-lt"/>
              </a:rPr>
              <a:t>Établir et promouvoir une approche critique de la création de documents</a:t>
            </a:r>
            <a:r>
              <a:rPr lang="fr-CA" sz="1200" dirty="0">
                <a:latin typeface="Aptos"/>
                <a:cs typeface="Arial"/>
              </a:rPr>
              <a:t> </a:t>
            </a:r>
            <a:r>
              <a:rPr lang="en-CA" sz="1200" dirty="0">
                <a:latin typeface="Aptos"/>
                <a:cs typeface="Arial"/>
              </a:rPr>
              <a:t>(</a:t>
            </a:r>
            <a:r>
              <a:rPr lang="en-CA" sz="1200" i="1" dirty="0">
                <a:latin typeface="Aptos"/>
                <a:cs typeface="Arial"/>
              </a:rPr>
              <a:t>challenge function</a:t>
            </a:r>
            <a:r>
              <a:rPr lang="en-CA" sz="1200" dirty="0">
                <a:latin typeface="Aptos"/>
                <a:ea typeface="+mn-lt"/>
                <a:cs typeface="+mn-lt"/>
              </a:rPr>
              <a:t>)</a:t>
            </a:r>
            <a:endParaRPr lang="en-US" sz="1200" dirty="0">
              <a:latin typeface="Aptos"/>
              <a:cs typeface="Arial"/>
            </a:endParaRPr>
          </a:p>
          <a:p>
            <a:pPr defTabSz="609517"/>
            <a:endParaRPr lang="en-CA" sz="1200" dirty="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cs typeface="Arial"/>
              </a:rPr>
              <a:t>Créer une structure de cours parallèle en français et en anglais (le "squelette bilingue")</a:t>
            </a:r>
          </a:p>
          <a:p>
            <a:pPr defTabSz="609517"/>
            <a:endParaRPr lang="en-CA" sz="1200" dirty="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ea typeface="+mn-lt"/>
                <a:cs typeface="+mn-lt"/>
              </a:rPr>
              <a:t>Centraliser, documenter et assurer l'accès aux ressources francophones</a:t>
            </a:r>
            <a:endParaRPr lang="fr-CA" altLang="ko-KR" sz="1200" dirty="0">
              <a:latin typeface="Aptos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B23B38-37FB-7324-7CF8-0209AED93510}"/>
              </a:ext>
            </a:extLst>
          </p:cNvPr>
          <p:cNvSpPr txBox="1"/>
          <p:nvPr/>
        </p:nvSpPr>
        <p:spPr>
          <a:xfrm>
            <a:off x="8920826" y="4178058"/>
            <a:ext cx="291727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cs typeface="Arial"/>
              </a:rPr>
              <a:t>Se familiariser avec les politiques de l'École en matière de langues officielles</a:t>
            </a:r>
            <a:endParaRPr lang="fr-CA" sz="1200" dirty="0">
              <a:latin typeface="Aptos"/>
              <a:cs typeface="Arial" pitchFamily="34" charset="0"/>
            </a:endParaRPr>
          </a:p>
          <a:p>
            <a:pPr defTabSz="609517"/>
            <a:endParaRPr lang="en-CA" sz="1200" dirty="0">
              <a:latin typeface="Aptos"/>
              <a:cs typeface="Arial" pitchFamily="34" charset="0"/>
            </a:endParaRPr>
          </a:p>
          <a:p>
            <a:pPr marL="171450" indent="-171450" defTabSz="609517">
              <a:buFont typeface="Arial,Sans-Serif" panose="020B0604020202020204" pitchFamily="34" charset="0"/>
              <a:buChar char="•"/>
            </a:pPr>
            <a:r>
              <a:rPr lang="fr-CA" sz="1200" dirty="0">
                <a:latin typeface="Aptos"/>
                <a:cs typeface="Arial"/>
              </a:rPr>
              <a:t>Sensibiliser proactivement </a:t>
            </a:r>
            <a:r>
              <a:rPr lang="fr-CA" sz="1200">
                <a:latin typeface="Aptos"/>
                <a:cs typeface="Arial"/>
              </a:rPr>
              <a:t>les Services </a:t>
            </a:r>
            <a:r>
              <a:rPr lang="fr-CA" sz="1200" dirty="0">
                <a:latin typeface="Aptos"/>
                <a:cs typeface="Arial"/>
              </a:rPr>
              <a:t>linguistiques aux nuances de l'autre langue officielle</a:t>
            </a:r>
            <a:endParaRPr lang="fr-CA" altLang="ko-KR" dirty="0">
              <a:latin typeface="Apto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0EA9F80-0813-E24B-B709-91AE0DD65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7913" y="1957916"/>
            <a:ext cx="3581331" cy="3690986"/>
            <a:chOff x="9228771" y="2192407"/>
            <a:chExt cx="1702026" cy="2188512"/>
          </a:xfrm>
        </p:grpSpPr>
        <p:sp>
          <p:nvSpPr>
            <p:cNvPr id="3" name="Regular Pentagon 34">
              <a:extLst>
                <a:ext uri="{FF2B5EF4-FFF2-40B4-BE49-F238E27FC236}">
                  <a16:creationId xmlns:a16="http://schemas.microsoft.com/office/drawing/2014/main" id="{41864A76-1F9F-87FD-80F8-50AD383ECAE8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id="{A03F317E-B64B-9DE4-D7D1-C5A93641EE74}"/>
                </a:ext>
              </a:extLst>
            </p:cNvPr>
            <p:cNvSpPr/>
            <p:nvPr/>
          </p:nvSpPr>
          <p:spPr>
            <a:xfrm>
              <a:off x="9707806" y="2409329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5" name="Straight Arrow Connector 46">
              <a:extLst>
                <a:ext uri="{FF2B5EF4-FFF2-40B4-BE49-F238E27FC236}">
                  <a16:creationId xmlns:a16="http://schemas.microsoft.com/office/drawing/2014/main" id="{C687FCCB-0C00-8E8A-302E-9E44CBE81052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gular Pentagon 33">
              <a:extLst>
                <a:ext uri="{FF2B5EF4-FFF2-40B4-BE49-F238E27FC236}">
                  <a16:creationId xmlns:a16="http://schemas.microsoft.com/office/drawing/2014/main" id="{B63D1471-F7F1-E788-5AB4-8563BFB3A12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</p:grpSp>
      <p:grpSp>
        <p:nvGrpSpPr>
          <p:cNvPr id="34" name="그룹 6">
            <a:extLst>
              <a:ext uri="{FF2B5EF4-FFF2-40B4-BE49-F238E27FC236}">
                <a16:creationId xmlns:a16="http://schemas.microsoft.com/office/drawing/2014/main" id="{7A618487-FCE9-CD18-3D08-66DE663C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9913" y="1957916"/>
            <a:ext cx="3487125" cy="3690986"/>
            <a:chOff x="9228771" y="2192407"/>
            <a:chExt cx="1637642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id="{739932CD-364A-6BD1-F2FD-B8C9D3BC27EC}"/>
                </a:ext>
              </a:extLst>
            </p:cNvPr>
            <p:cNvSpPr/>
            <p:nvPr/>
          </p:nvSpPr>
          <p:spPr>
            <a:xfrm>
              <a:off x="9696002" y="2192407"/>
              <a:ext cx="1170411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16" name="Regular Pentagon 34">
              <a:extLst>
                <a:ext uri="{FF2B5EF4-FFF2-40B4-BE49-F238E27FC236}">
                  <a16:creationId xmlns:a16="http://schemas.microsoft.com/office/drawing/2014/main" id="{15BF22FC-136F-4725-E3A9-EADACEBEDBB9}"/>
                </a:ext>
              </a:extLst>
            </p:cNvPr>
            <p:cNvSpPr/>
            <p:nvPr/>
          </p:nvSpPr>
          <p:spPr>
            <a:xfrm>
              <a:off x="9688312" y="2350049"/>
              <a:ext cx="988747" cy="101895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22" name="Straight Arrow Connector 46">
              <a:extLst>
                <a:ext uri="{FF2B5EF4-FFF2-40B4-BE49-F238E27FC236}">
                  <a16:creationId xmlns:a16="http://schemas.microsoft.com/office/drawing/2014/main" id="{E387162A-9499-E983-5F83-0489D3AB39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gular Pentagon 33">
              <a:extLst>
                <a:ext uri="{FF2B5EF4-FFF2-40B4-BE49-F238E27FC236}">
                  <a16:creationId xmlns:a16="http://schemas.microsoft.com/office/drawing/2014/main" id="{4153216B-9EEC-4E2E-A3F6-A1A716DE5EE8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 dirty="0">
                <a:solidFill>
                  <a:srgbClr val="3F2A56"/>
                </a:solidFill>
                <a:latin typeface="Arial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:a16="http://schemas.microsoft.com/office/drawing/2014/main" id="{2E859D18-3A62-FA6A-84BD-30434734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2823" y="1957916"/>
            <a:ext cx="3495396" cy="3690986"/>
            <a:chOff x="9228771" y="2192407"/>
            <a:chExt cx="1702026" cy="2188512"/>
          </a:xfrm>
        </p:grpSpPr>
        <p:sp>
          <p:nvSpPr>
            <p:cNvPr id="38" name="Regular Pentagon 34">
              <a:extLst>
                <a:ext uri="{FF2B5EF4-FFF2-40B4-BE49-F238E27FC236}">
                  <a16:creationId xmlns:a16="http://schemas.microsoft.com/office/drawing/2014/main" id="{03BA61B2-7D1E-4C4F-AFE5-BB51DC3FF019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sp>
          <p:nvSpPr>
            <p:cNvPr id="40" name="Regular Pentagon 34">
              <a:extLst>
                <a:ext uri="{FF2B5EF4-FFF2-40B4-BE49-F238E27FC236}">
                  <a16:creationId xmlns:a16="http://schemas.microsoft.com/office/drawing/2014/main" id="{3D05B3F1-1DE4-866B-1726-D0E4C94B43A6}"/>
                </a:ext>
              </a:extLst>
            </p:cNvPr>
            <p:cNvSpPr/>
            <p:nvPr/>
          </p:nvSpPr>
          <p:spPr>
            <a:xfrm>
              <a:off x="9708392" y="2409329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  <p:cxnSp>
          <p:nvCxnSpPr>
            <p:cNvPr id="42" name="Straight Arrow Connector 46">
              <a:extLst>
                <a:ext uri="{FF2B5EF4-FFF2-40B4-BE49-F238E27FC236}">
                  <a16:creationId xmlns:a16="http://schemas.microsoft.com/office/drawing/2014/main" id="{427F85FD-F47A-3186-6C94-A265B08558E8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gular Pentagon 33">
              <a:extLst>
                <a:ext uri="{FF2B5EF4-FFF2-40B4-BE49-F238E27FC236}">
                  <a16:creationId xmlns:a16="http://schemas.microsoft.com/office/drawing/2014/main" id="{27B75461-9B8B-7DF9-1349-8587E7954872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17"/>
              <a:endParaRPr lang="ko-KR" altLang="en-US" sz="2400">
                <a:solidFill>
                  <a:srgbClr val="3F2A56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7CB0A94-E1A5-48DD-C41D-9DD6E8C98E60}"/>
              </a:ext>
            </a:extLst>
          </p:cNvPr>
          <p:cNvSpPr txBox="1"/>
          <p:nvPr/>
        </p:nvSpPr>
        <p:spPr>
          <a:xfrm>
            <a:off x="1753856" y="2911367"/>
            <a:ext cx="1180793" cy="400103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fr-CA" altLang="ko-KR" sz="2000" b="1">
                <a:solidFill>
                  <a:prstClr val="white"/>
                </a:solidFill>
                <a:latin typeface="Aptos"/>
                <a:cs typeface="Arial"/>
              </a:rPr>
              <a:t>Outils</a:t>
            </a:r>
            <a:endParaRPr lang="fr-CA" altLang="ko-KR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08012E-5DF1-07F0-2BFC-68C78685D078}"/>
              </a:ext>
            </a:extLst>
          </p:cNvPr>
          <p:cNvSpPr txBox="1"/>
          <p:nvPr/>
        </p:nvSpPr>
        <p:spPr>
          <a:xfrm>
            <a:off x="5265047" y="2911367"/>
            <a:ext cx="1801819" cy="400103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en-US" altLang="ko-KR" sz="2000" b="1">
                <a:solidFill>
                  <a:prstClr val="white"/>
                </a:solidFill>
                <a:latin typeface="Aptos"/>
                <a:cs typeface="Arial"/>
              </a:rPr>
              <a:t>Conception</a:t>
            </a:r>
            <a:endParaRPr lang="en-US" altLang="ko-KR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E53614-5FE1-22A9-3528-11F474A3F305}"/>
              </a:ext>
            </a:extLst>
          </p:cNvPr>
          <p:cNvSpPr txBox="1"/>
          <p:nvPr/>
        </p:nvSpPr>
        <p:spPr>
          <a:xfrm>
            <a:off x="8960479" y="2911367"/>
            <a:ext cx="1966610" cy="615547"/>
          </a:xfrm>
          <a:prstGeom prst="rect">
            <a:avLst/>
          </a:prstGeom>
          <a:noFill/>
        </p:spPr>
        <p:txBody>
          <a:bodyPr wrap="square" lIns="91433" tIns="45717" rIns="91433" bIns="45717" rtlCol="0" anchor="t">
            <a:spAutoFit/>
          </a:bodyPr>
          <a:lstStyle/>
          <a:p>
            <a:pPr algn="ctr" defTabSz="609517"/>
            <a:r>
              <a:rPr lang="en-US" sz="2000" b="1" err="1">
                <a:solidFill>
                  <a:prstClr val="white"/>
                </a:solidFill>
                <a:latin typeface="Aptos"/>
                <a:cs typeface="Arial"/>
              </a:rPr>
              <a:t>Sensibilisation</a:t>
            </a:r>
            <a:endParaRPr lang="en-US" sz="2000">
              <a:solidFill>
                <a:prstClr val="white"/>
              </a:solidFill>
              <a:latin typeface="Aptos"/>
              <a:cs typeface="Arial"/>
            </a:endParaRPr>
          </a:p>
          <a:p>
            <a:pPr algn="ctr" defTabSz="609517"/>
            <a:endParaRPr lang="en-US" altLang="ko-KR" sz="1400">
              <a:solidFill>
                <a:prstClr val="white"/>
              </a:solidFill>
              <a:latin typeface="Aptos"/>
              <a:cs typeface="Arial" pitchFamily="34" charset="0"/>
            </a:endParaRPr>
          </a:p>
        </p:txBody>
      </p:sp>
      <p:pic>
        <p:nvPicPr>
          <p:cNvPr id="65" name="Graphic 64" descr="un tournevis et une clé à molette">
            <a:extLst>
              <a:ext uri="{FF2B5EF4-FFF2-40B4-BE49-F238E27FC236}">
                <a16:creationId xmlns:a16="http://schemas.microsoft.com/office/drawing/2014/main" id="{E8AA6C0B-9DEF-385E-5AB2-E59BA0C3DD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266" y="3311469"/>
            <a:ext cx="602414" cy="602414"/>
          </a:xfrm>
          <a:prstGeom prst="rect">
            <a:avLst/>
          </a:prstGeom>
        </p:spPr>
      </p:pic>
      <p:pic>
        <p:nvPicPr>
          <p:cNvPr id="63" name="Graphic 62" descr="un bloc-notes et un crayon">
            <a:extLst>
              <a:ext uri="{FF2B5EF4-FFF2-40B4-BE49-F238E27FC236}">
                <a16:creationId xmlns:a16="http://schemas.microsoft.com/office/drawing/2014/main" id="{3E69BDFD-B623-16ED-4E69-4BF54D6111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3192" y="3233361"/>
            <a:ext cx="611931" cy="733159"/>
          </a:xfrm>
          <a:prstGeom prst="rect">
            <a:avLst/>
          </a:prstGeom>
        </p:spPr>
      </p:pic>
      <p:pic>
        <p:nvPicPr>
          <p:cNvPr id="67" name="Graphic 66" descr="mégaphone">
            <a:extLst>
              <a:ext uri="{FF2B5EF4-FFF2-40B4-BE49-F238E27FC236}">
                <a16:creationId xmlns:a16="http://schemas.microsoft.com/office/drawing/2014/main" id="{C1962D22-15B1-52B9-AB79-09FEA904AE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7378" y="3224700"/>
            <a:ext cx="741820" cy="7418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7F64D56-A2AA-372F-7A08-1565C7B9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2" y="193453"/>
            <a:ext cx="11336245" cy="732759"/>
          </a:xfrm>
        </p:spPr>
        <p:txBody>
          <a:bodyPr anchor="ctr"/>
          <a:lstStyle/>
          <a:p>
            <a:pPr algn="ctr"/>
            <a:r>
              <a:rPr lang="en-CA" sz="3200" dirty="0">
                <a:solidFill>
                  <a:srgbClr val="002060"/>
                </a:solidFill>
                <a:ea typeface="+mn-ea"/>
                <a:cs typeface="Arial"/>
              </a:rPr>
              <a:t>Pratiques exemplaires pour la création de </a:t>
            </a:r>
            <a:r>
              <a:rPr lang="fr-CA" sz="3200" dirty="0">
                <a:solidFill>
                  <a:srgbClr val="002060"/>
                </a:solidFill>
                <a:ea typeface="+mn-ea"/>
                <a:cs typeface="Arial"/>
              </a:rPr>
              <a:t>contenu</a:t>
            </a:r>
            <a:r>
              <a:rPr lang="en-CA" sz="3200" dirty="0">
                <a:solidFill>
                  <a:srgbClr val="002060"/>
                </a:solidFill>
                <a:ea typeface="+mn-ea"/>
                <a:cs typeface="Arial"/>
              </a:rPr>
              <a:t> en français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69285699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ysClr val="windowText" lastClr="000000"/>
      </a:dk1>
      <a:lt1>
        <a:sysClr val="window" lastClr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Canada School of Public Servic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École de la fonction publique du Canada">
  <a:themeElements>
    <a:clrScheme name="Canada School of Public Service">
      <a:dk1>
        <a:sysClr val="windowText" lastClr="000000"/>
      </a:dk1>
      <a:lt1>
        <a:sysClr val="window" lastClr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Canada School of Public Servic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loadedtoGCDocs xmlns="64cbfcf0-db80-431f-a2dc-710fb8f94f27">false</UploadedtoGCDocs>
    <TaxCatchAll xmlns="e718f245-ed21-4265-ae31-bbe8ea593c5d" xsi:nil="true"/>
    <lcf76f155ced4ddcb4097134ff3c332f xmlns="64cbfcf0-db80-431f-a2dc-710fb8f94f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2BD77D8249141A145143F46E336DE" ma:contentTypeVersion="17" ma:contentTypeDescription="Create a new document." ma:contentTypeScope="" ma:versionID="39db3573e641099a87f7b48d7e56f6af">
  <xsd:schema xmlns:xsd="http://www.w3.org/2001/XMLSchema" xmlns:xs="http://www.w3.org/2001/XMLSchema" xmlns:p="http://schemas.microsoft.com/office/2006/metadata/properties" xmlns:ns2="64cbfcf0-db80-431f-a2dc-710fb8f94f27" xmlns:ns3="e718f245-ed21-4265-ae31-bbe8ea593c5d" targetNamespace="http://schemas.microsoft.com/office/2006/metadata/properties" ma:root="true" ma:fieldsID="c48671730416eafe94dd56da106d3104" ns2:_="" ns3:_="">
    <xsd:import namespace="64cbfcf0-db80-431f-a2dc-710fb8f94f27"/>
    <xsd:import namespace="e718f245-ed21-4265-ae31-bbe8ea593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UploadedtoGCDoc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bfcf0-db80-431f-a2dc-710fb8f94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loadedtoGCDocs" ma:index="14" nillable="true" ma:displayName="Uploaded to GC Docs" ma:default="0" ma:description="If the document is final, please ensure it is uploaded to GC Docs for IM Retention, ATIP requests and archival backup" ma:format="Dropdown" ma:internalName="UploadedtoGCDocs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e2fad2-47b1-4724-b92c-1944d3ff5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8f245-ed21-4265-ae31-bbe8ea593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e5dc124-1cce-44bc-a3b2-51a9289f8f76}" ma:internalName="TaxCatchAll" ma:showField="CatchAllData" ma:web="e718f245-ed21-4265-ae31-bbe8ea593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328B1-0A5B-4535-8DF1-012429DDA930}">
  <ds:schemaRefs>
    <ds:schemaRef ds:uri="e718f245-ed21-4265-ae31-bbe8ea593c5d"/>
    <ds:schemaRef ds:uri="http://purl.org/dc/elements/1.1/"/>
    <ds:schemaRef ds:uri="64cbfcf0-db80-431f-a2dc-710fb8f94f2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3B36E2-74BC-4D49-901F-256083DB3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4B219-1455-473A-B48B-A103732A9F93}">
  <ds:schemaRefs>
    <ds:schemaRef ds:uri="64cbfcf0-db80-431f-a2dc-710fb8f94f27"/>
    <ds:schemaRef ds:uri="e718f245-ed21-4265-ae31-bbe8ea593c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386</Words>
  <Application>Microsoft Office PowerPoint</Application>
  <PresentationFormat>Grand écran</PresentationFormat>
  <Paragraphs>34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Aptos</vt:lpstr>
      <vt:lpstr>Arial</vt:lpstr>
      <vt:lpstr>Arial,Sans-Serif</vt:lpstr>
      <vt:lpstr>Calibri</vt:lpstr>
      <vt:lpstr>Georgia</vt:lpstr>
      <vt:lpstr>Lucida Grande</vt:lpstr>
      <vt:lpstr>Canada School of Public Service</vt:lpstr>
      <vt:lpstr>École de la fonction publique du Canada</vt:lpstr>
      <vt:lpstr>Best Practices for Creating Content in French</vt:lpstr>
      <vt:lpstr>Pratiques exemplaires pour la création de contenu en français</vt:lpstr>
    </vt:vector>
  </TitlesOfParts>
  <Company>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Amadou Sidy Diallo (CSPS-EFPC)</dc:creator>
  <cp:lastModifiedBy>Gauthier, Jean-Guy</cp:lastModifiedBy>
  <cp:revision>6</cp:revision>
  <dcterms:created xsi:type="dcterms:W3CDTF">2024-02-22T22:15:33Z</dcterms:created>
  <dcterms:modified xsi:type="dcterms:W3CDTF">2025-10-22T20:29:29Z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-122691263</vt:i4>
  </property>
  <property fmtid="{D5CDD505-2E9C-101B-9397-08002B2CF9AE}" pid="3" name="_NewReviewCycle">
    <vt:lpwstr/>
  </property>
  <property fmtid="{D5CDD505-2E9C-101B-9397-08002B2CF9AE}" pid="4" name="_EmailSubject">
    <vt:lpwstr>Thank you for hosting a kiosk at the 2025 Official Languages Symposium </vt:lpwstr>
  </property>
  <property fmtid="{D5CDD505-2E9C-101B-9397-08002B2CF9AE}" pid="5" name="_AuthorEmail">
    <vt:lpwstr>Sarah.Lamont@csps-efpc.gc.ca</vt:lpwstr>
  </property>
  <property fmtid="{D5CDD505-2E9C-101B-9397-08002B2CF9AE}" pid="6" name="_AuthorEmailDisplayName">
    <vt:lpwstr>Sarah Lamont (CSPS-EFPC)</vt:lpwstr>
  </property>
  <property fmtid="{D5CDD505-2E9C-101B-9397-08002B2CF9AE}" pid="7" name="ContentTypeId">
    <vt:lpwstr>0x0101005252BD77D8249141A145143F46E336DE</vt:lpwstr>
  </property>
  <property fmtid="{D5CDD505-2E9C-101B-9397-08002B2CF9AE}" pid="8" name="MediaServiceImageTags">
    <vt:lpwstr/>
  </property>
  <property fmtid="{D5CDD505-2E9C-101B-9397-08002B2CF9AE}" pid="9" name="_PreviousAdHocReviewCycleID">
    <vt:i4>-122691263</vt:i4>
  </property>
  <property fmtid="{D5CDD505-2E9C-101B-9397-08002B2CF9AE}" pid="10" name="MSIP_Label_3d0ca00b-3f0e-465a-aac7-1a6a22fcea40_Enabled">
    <vt:lpwstr>true</vt:lpwstr>
  </property>
  <property fmtid="{D5CDD505-2E9C-101B-9397-08002B2CF9AE}" pid="11" name="MSIP_Label_3d0ca00b-3f0e-465a-aac7-1a6a22fcea40_SetDate">
    <vt:lpwstr>2025-10-22T20:26:36Z</vt:lpwstr>
  </property>
  <property fmtid="{D5CDD505-2E9C-101B-9397-08002B2CF9AE}" pid="12" name="MSIP_Label_3d0ca00b-3f0e-465a-aac7-1a6a22fcea40_Method">
    <vt:lpwstr>Privileged</vt:lpwstr>
  </property>
  <property fmtid="{D5CDD505-2E9C-101B-9397-08002B2CF9AE}" pid="13" name="MSIP_Label_3d0ca00b-3f0e-465a-aac7-1a6a22fcea40_Name">
    <vt:lpwstr>3d0ca00b-3f0e-465a-aac7-1a6a22fcea40</vt:lpwstr>
  </property>
  <property fmtid="{D5CDD505-2E9C-101B-9397-08002B2CF9AE}" pid="14" name="MSIP_Label_3d0ca00b-3f0e-465a-aac7-1a6a22fcea40_SiteId">
    <vt:lpwstr>6397df10-4595-4047-9c4f-03311282152b</vt:lpwstr>
  </property>
  <property fmtid="{D5CDD505-2E9C-101B-9397-08002B2CF9AE}" pid="15" name="MSIP_Label_3d0ca00b-3f0e-465a-aac7-1a6a22fcea40_ActionId">
    <vt:lpwstr>a3f83b1b-e8c1-400d-95cb-96c7b67cd716</vt:lpwstr>
  </property>
  <property fmtid="{D5CDD505-2E9C-101B-9397-08002B2CF9AE}" pid="16" name="MSIP_Label_3d0ca00b-3f0e-465a-aac7-1a6a22fcea40_ContentBits">
    <vt:lpwstr>1</vt:lpwstr>
  </property>
  <property fmtid="{D5CDD505-2E9C-101B-9397-08002B2CF9AE}" pid="17" name="MSIP_Label_3d0ca00b-3f0e-465a-aac7-1a6a22fcea40_Tag">
    <vt:lpwstr>10, 0, 1, 1</vt:lpwstr>
  </property>
  <property fmtid="{D5CDD505-2E9C-101B-9397-08002B2CF9AE}" pid="18" name="ClassificationContentMarkingHeaderLocations">
    <vt:lpwstr>Canada School of Public Service:5\École de la fonction publique du Canada:5</vt:lpwstr>
  </property>
  <property fmtid="{D5CDD505-2E9C-101B-9397-08002B2CF9AE}" pid="19" name="ClassificationContentMarkingHeaderText">
    <vt:lpwstr>UNCLASSIFIED / NON CLASSIFIÉ</vt:lpwstr>
  </property>
</Properties>
</file>