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80" r:id="rId5"/>
    <p:sldId id="319" r:id="rId6"/>
    <p:sldId id="419" r:id="rId7"/>
    <p:sldId id="344" r:id="rId8"/>
    <p:sldId id="381" r:id="rId9"/>
    <p:sldId id="395" r:id="rId10"/>
    <p:sldId id="383" r:id="rId11"/>
    <p:sldId id="399" r:id="rId12"/>
    <p:sldId id="400" r:id="rId13"/>
    <p:sldId id="416" r:id="rId14"/>
    <p:sldId id="391" r:id="rId15"/>
    <p:sldId id="413" r:id="rId16"/>
    <p:sldId id="420" r:id="rId17"/>
    <p:sldId id="366" r:id="rId18"/>
  </p:sldIdLst>
  <p:sldSz cx="9144000" cy="5143500" type="screen16x9"/>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hoe, John-Marc JM [NC]" initials="KJJ[" lastIdx="11" clrIdx="0">
    <p:extLst>
      <p:ext uri="{19B8F6BF-5375-455C-9EA6-DF929625EA0E}">
        <p15:presenceInfo xmlns:p15="http://schemas.microsoft.com/office/powerpoint/2012/main" userId="S-1-5-21-2836628367-1582996139-4062659285-560110" providerId="AD"/>
      </p:ext>
    </p:extLst>
  </p:cmAuthor>
  <p:cmAuthor id="2" name="Bourji, Rona RB [NC]" initials="BRR[" lastIdx="7" clrIdx="1">
    <p:extLst>
      <p:ext uri="{19B8F6BF-5375-455C-9EA6-DF929625EA0E}">
        <p15:presenceInfo xmlns:p15="http://schemas.microsoft.com/office/powerpoint/2012/main" userId="S-1-5-21-2836628367-1582996139-4062659285-591515" providerId="AD"/>
      </p:ext>
    </p:extLst>
  </p:cmAuthor>
  <p:cmAuthor id="3" name="Bourji, Rona RB [NC]" initials="B[" lastIdx="7" clrIdx="4">
    <p:extLst>
      <p:ext uri="{19B8F6BF-5375-455C-9EA6-DF929625EA0E}">
        <p15:presenceInfo xmlns:p15="http://schemas.microsoft.com/office/powerpoint/2012/main" userId="S::rona.bourji@hrsdc-rhdcc.gc.ca::93bffa88-3a76-4467-ab60-f0509df0d927" providerId="AD"/>
      </p:ext>
    </p:extLst>
  </p:cmAuthor>
  <p:cmAuthor id="4" name="Kehoe, John-Marc JM [NC]" initials="K[" lastIdx="6" clrIdx="3">
    <p:extLst>
      <p:ext uri="{19B8F6BF-5375-455C-9EA6-DF929625EA0E}">
        <p15:presenceInfo xmlns:p15="http://schemas.microsoft.com/office/powerpoint/2012/main" userId="S::john.kehoe@hrsdc-rhdcc.gc.ca::16f4c403-39ba-4086-8fed-6ae40dfe3e87" providerId="AD"/>
      </p:ext>
    </p:extLst>
  </p:cmAuthor>
  <p:cmAuthor id="5" name="Truong, Lan LC [NC]" initials="T[" lastIdx="8" clrIdx="5">
    <p:extLst>
      <p:ext uri="{19B8F6BF-5375-455C-9EA6-DF929625EA0E}">
        <p15:presenceInfo xmlns:p15="http://schemas.microsoft.com/office/powerpoint/2012/main" userId="S::lan.truong@hrsdc-rhdcc.gc.ca::16aeee33-6fea-47f1-b18e-372dea1ec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4"/>
    <a:srgbClr val="0066CC"/>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79736-5B22-4491-8DC6-F170AE9106B5}" v="1767" dt="2020-10-07T13:20:33.481"/>
    <p1510:client id="{0817CC0E-1500-4D29-BA6E-D56CE897D994}" v="2" dt="2020-09-17T14:03:10.210"/>
    <p1510:client id="{0D1D18CA-0583-328C-A461-E04F51CE2F68}" v="52" dt="2021-09-20T16:08:00.319"/>
    <p1510:client id="{113A5BC7-C0B1-421B-ABD7-D6EA094F2588}" v="30" dt="2020-10-08T16:21:35.131"/>
    <p1510:client id="{3791DEA9-B950-DD22-56F7-DDA69F80EE09}" v="201" dt="2020-09-16T13:16:05.952"/>
    <p1510:client id="{37C1ED8F-00B5-4676-A60B-1B488B0F1D17}" v="1" dt="2021-02-10T21:08:46.461"/>
    <p1510:client id="{4320B01E-D725-CC47-5687-3E79C7FEB336}" v="104" dt="2020-09-16T13:16:57.652"/>
    <p1510:client id="{446A3F10-AF4F-6E37-56F0-474237E2D2D8}" v="112" dt="2020-09-21T16:06:00.984"/>
    <p1510:client id="{492536EA-CEE7-47E7-AF35-E99707501A2B}" v="35" dt="2020-11-24T14:35:54.052"/>
    <p1510:client id="{4937C72C-5262-45C8-AFB7-BD2805FFF6E7}" v="2" dt="2021-01-07T21:20:05.652"/>
    <p1510:client id="{4AD60D3F-3AD0-48F2-8BEE-D64380ABC9FB}" v="31" dt="2021-01-08T16:14:46.441"/>
    <p1510:client id="{531F2D96-5A3D-4C72-A334-0EA8125E83B6}" v="1" dt="2021-02-11T14:45:34.375"/>
    <p1510:client id="{55B20830-8A3E-4DD6-B762-7225DC7730A7}" v="7" dt="2020-10-08T12:21:28.055"/>
    <p1510:client id="{5F518483-5FC8-49BE-BCDC-06C3B7FFC9EB}" v="89" dt="2020-12-11T15:59:43.041"/>
    <p1510:client id="{6B86B637-38B7-489D-B8C1-6A16238E8397}" v="30" dt="2020-12-11T15:48:45.654"/>
    <p1510:client id="{6DFECA86-8BB2-6816-A0A4-0131C052A3E7}" v="5" dt="2021-09-20T19:55:01.022"/>
    <p1510:client id="{6FE8C1E9-436A-42E3-B7A1-51A5F924DA55}" v="10" dt="2020-11-24T13:51:19.631"/>
    <p1510:client id="{70A03A7E-B187-4699-8CA8-12326C9BDD04}" v="122" dt="2020-12-11T18:59:30.256"/>
    <p1510:client id="{72E71B23-066F-4E34-917A-0DF25DFA2D8D}" v="268" dt="2020-12-11T19:39:37.109"/>
    <p1510:client id="{7625947F-9D6B-0669-8F81-114056A8FB7F}" v="480" dt="2020-09-18T14:16:21.241"/>
    <p1510:client id="{81DE53C7-E07B-AFB0-6E51-D3DD5320C101}" v="1" dt="2021-09-21T19:53:09.729"/>
    <p1510:client id="{8848BD91-B079-48C5-832A-6999FC228825}" v="1" dt="2020-12-09T15:17:36.919"/>
    <p1510:client id="{88F6C2EE-3487-17E0-CB9E-EF056548317B}" v="3" dt="2020-09-16T14:51:30.241"/>
    <p1510:client id="{91039D15-7659-4162-9172-E962B0C67B62}" v="14" dt="2021-02-10T21:08:56.291"/>
    <p1510:client id="{941951FB-B360-4D33-A369-5D590E48E7E2}" v="67" dt="2020-12-11T15:55:56.150"/>
    <p1510:client id="{A3BC3F79-3736-F9AA-BF94-B51D40EBCF4B}" v="39" dt="2020-12-10T15:30:21.568"/>
    <p1510:client id="{A495E0A9-8B2D-499C-A175-5F918B2B365A}" v="288" dt="2020-12-11T19:01:35.132"/>
    <p1510:client id="{A68850CC-BBF3-2E04-2213-B3CD36C8DC04}" v="60" dt="2020-09-18T19:25:46.591"/>
    <p1510:client id="{AF0DC9AB-CAD6-403D-BF65-EF6465FF6182}" v="261" dt="2020-10-08T17:46:10.492"/>
    <p1510:client id="{B9F2EDEE-8E52-43DF-8ADE-52E7CBE1BE31}" v="73" dt="2020-11-24T14:12:50.278"/>
    <p1510:client id="{BB91E248-93C5-4DF5-8CE5-13481D5AFA26}" v="2" dt="2021-05-04T11:42:10.321"/>
    <p1510:client id="{BDF3D26B-1ADE-44E1-9721-98FD1D69183B}" v="16" dt="2020-10-07T13:29:29.348"/>
    <p1510:client id="{C4EDFB62-E15C-A056-C51D-7F2A971592A3}" v="185" dt="2020-12-11T15:44:35.670"/>
    <p1510:client id="{C66C7F5C-C7F5-47C3-82CF-7BDA8BA62270}" v="420" dt="2020-12-11T16:47:28.733"/>
    <p1510:client id="{CB9EE8BE-D0F8-E5C7-88CA-F87F662C1C35}" v="668" dt="2020-09-16T13:54:00.121"/>
    <p1510:client id="{D4CD4644-F000-4035-8190-E4495B9F524A}" v="9" dt="2021-01-07T14:53:13.302"/>
    <p1510:client id="{D684E48A-5CC3-41BB-A6E3-BBD0B72D2D6E}" v="83" dt="2020-12-17T15:39:05.065"/>
    <p1510:client id="{D88F77D9-981C-6550-0007-25AE3B09161C}" v="488" dt="2020-09-15T12:47:59.446"/>
    <p1510:client id="{DD36D56E-C385-3027-CB6B-C888F34767D6}" v="4" dt="2021-09-21T15:10:18.890"/>
    <p1510:client id="{EEEDC1B3-716E-4F23-9823-9587C44B50DF}" v="79" dt="2020-12-23T13:46:45.020"/>
    <p1510:client id="{FC1EB136-D5BF-6F2A-A791-87B79726126D}" v="303" dt="2020-09-24T13:11:20.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79751" autoAdjust="0"/>
  </p:normalViewPr>
  <p:slideViewPr>
    <p:cSldViewPr snapToGrid="0">
      <p:cViewPr varScale="1">
        <p:scale>
          <a:sx n="110" d="100"/>
          <a:sy n="110" d="100"/>
        </p:scale>
        <p:origin x="138" y="81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522C4-4591-304F-9D9F-94F8B8C888C7}" type="doc">
      <dgm:prSet loTypeId="urn:microsoft.com/office/officeart/2005/8/layout/arrow2" loCatId="" qsTypeId="urn:microsoft.com/office/officeart/2005/8/quickstyle/simple1" qsCatId="simple" csTypeId="urn:microsoft.com/office/officeart/2005/8/colors/colorful3" csCatId="colorful" phldr="1"/>
      <dgm:spPr/>
      <dgm:t>
        <a:bodyPr/>
        <a:lstStyle/>
        <a:p>
          <a:endParaRPr lang="en-US"/>
        </a:p>
      </dgm:t>
    </dgm:pt>
    <dgm:pt modelId="{36FE176F-1CE6-C74A-8CC5-E31642DBD719}">
      <dgm:prSet custT="1"/>
      <dgm:spPr/>
      <dgm:t>
        <a:bodyPr/>
        <a:lstStyle/>
        <a:p>
          <a:pPr algn="ctr"/>
          <a:r>
            <a:rPr lang="fr-CA" sz="1100" dirty="0"/>
            <a:t>Mobilisation rapide des intervenants</a:t>
          </a:r>
        </a:p>
        <a:p>
          <a:pPr algn="ctr"/>
          <a:r>
            <a:rPr lang="fr-CA" sz="1100" dirty="0"/>
            <a:t>Octobre et novembre 2020</a:t>
          </a:r>
        </a:p>
      </dgm:t>
    </dgm:pt>
    <dgm:pt modelId="{CE39D2EB-BC03-034C-863E-2B6C55794994}" type="parTrans" cxnId="{29283D09-C4F3-1A42-A74A-23EAD29E001D}">
      <dgm:prSet/>
      <dgm:spPr/>
      <dgm:t>
        <a:bodyPr/>
        <a:lstStyle/>
        <a:p>
          <a:endParaRPr lang="en-US"/>
        </a:p>
      </dgm:t>
    </dgm:pt>
    <dgm:pt modelId="{3D06293E-D4F5-AD43-A587-6A727E270060}" type="sibTrans" cxnId="{29283D09-C4F3-1A42-A74A-23EAD29E001D}">
      <dgm:prSet/>
      <dgm:spPr/>
      <dgm:t>
        <a:bodyPr/>
        <a:lstStyle/>
        <a:p>
          <a:endParaRPr lang="en-US"/>
        </a:p>
      </dgm:t>
    </dgm:pt>
    <dgm:pt modelId="{A37792D0-6869-AB47-A075-1C45B8861392}">
      <dgm:prSet custT="1"/>
      <dgm:spPr/>
      <dgm:t>
        <a:bodyPr/>
        <a:lstStyle/>
        <a:p>
          <a:pPr algn="ctr"/>
          <a:r>
            <a:rPr lang="fr-CA" sz="1100" dirty="0"/>
            <a:t>Consultation avec le MDN sur l’application GO-RH</a:t>
          </a:r>
        </a:p>
        <a:p>
          <a:pPr algn="ctr"/>
          <a:r>
            <a:rPr lang="fr-CA" sz="1100" dirty="0"/>
            <a:t>Janvier 2021</a:t>
          </a:r>
        </a:p>
      </dgm:t>
    </dgm:pt>
    <dgm:pt modelId="{632101B1-E9DA-F04A-B3F3-A4C2AAC60AF2}" type="parTrans" cxnId="{751D6649-5274-754C-B9ED-FC51AED2EF69}">
      <dgm:prSet/>
      <dgm:spPr/>
      <dgm:t>
        <a:bodyPr/>
        <a:lstStyle/>
        <a:p>
          <a:endParaRPr lang="en-US"/>
        </a:p>
      </dgm:t>
    </dgm:pt>
    <dgm:pt modelId="{74EE916F-49E3-B643-9A6B-45851B78308E}" type="sibTrans" cxnId="{751D6649-5274-754C-B9ED-FC51AED2EF69}">
      <dgm:prSet/>
      <dgm:spPr/>
      <dgm:t>
        <a:bodyPr/>
        <a:lstStyle/>
        <a:p>
          <a:endParaRPr lang="en-US"/>
        </a:p>
      </dgm:t>
    </dgm:pt>
    <dgm:pt modelId="{8E0F010F-8D7D-2A4C-98DA-1682291F4559}">
      <dgm:prSet custT="1"/>
      <dgm:spPr/>
      <dgm:t>
        <a:bodyPr/>
        <a:lstStyle/>
        <a:p>
          <a:pPr algn="ctr"/>
          <a:r>
            <a:rPr lang="fr-CA" sz="1100"/>
            <a:t>Consultation sur l’application Guichet-Emplois</a:t>
          </a:r>
        </a:p>
        <a:p>
          <a:pPr algn="ctr"/>
          <a:r>
            <a:rPr lang="fr-CA" sz="1100"/>
            <a:t>Mars 2021</a:t>
          </a:r>
        </a:p>
      </dgm:t>
    </dgm:pt>
    <dgm:pt modelId="{C49B4226-D195-944A-867D-191055358A41}" type="parTrans" cxnId="{BFBDDD97-A003-1C45-88E9-32E7E12DE802}">
      <dgm:prSet/>
      <dgm:spPr/>
      <dgm:t>
        <a:bodyPr/>
        <a:lstStyle/>
        <a:p>
          <a:endParaRPr lang="en-US"/>
        </a:p>
      </dgm:t>
    </dgm:pt>
    <dgm:pt modelId="{DF6D2052-B7F4-E44A-BA79-D9EFF583E5D7}" type="sibTrans" cxnId="{BFBDDD97-A003-1C45-88E9-32E7E12DE802}">
      <dgm:prSet/>
      <dgm:spPr/>
      <dgm:t>
        <a:bodyPr/>
        <a:lstStyle/>
        <a:p>
          <a:endParaRPr lang="en-US"/>
        </a:p>
      </dgm:t>
    </dgm:pt>
    <dgm:pt modelId="{7CC16537-5DFF-1442-A5B0-5F38DE44CDFB}">
      <dgm:prSet custT="1"/>
      <dgm:spPr/>
      <dgm:t>
        <a:bodyPr/>
        <a:lstStyle/>
        <a:p>
          <a:r>
            <a:rPr lang="fr-CA" sz="1100"/>
            <a:t>Essais d’acceptation par les utilisateurs (EAU)</a:t>
          </a:r>
        </a:p>
        <a:p>
          <a:r>
            <a:rPr lang="fr-CA" sz="1100"/>
            <a:t>Mai 2020</a:t>
          </a:r>
        </a:p>
      </dgm:t>
    </dgm:pt>
    <dgm:pt modelId="{6D35A870-2B65-824C-A1C4-2786AE256D05}" type="parTrans" cxnId="{F389C89F-9BF3-5542-A87A-506B1694C464}">
      <dgm:prSet/>
      <dgm:spPr/>
      <dgm:t>
        <a:bodyPr/>
        <a:lstStyle/>
        <a:p>
          <a:endParaRPr lang="en-US"/>
        </a:p>
      </dgm:t>
    </dgm:pt>
    <dgm:pt modelId="{C3CCC273-18D1-1442-8F73-B60A8B1D8B11}" type="sibTrans" cxnId="{F389C89F-9BF3-5542-A87A-506B1694C464}">
      <dgm:prSet/>
      <dgm:spPr/>
      <dgm:t>
        <a:bodyPr/>
        <a:lstStyle/>
        <a:p>
          <a:endParaRPr lang="en-US"/>
        </a:p>
      </dgm:t>
    </dgm:pt>
    <dgm:pt modelId="{5A9A3CB1-7951-4127-8CF3-3CF74FF2B527}">
      <dgm:prSet custT="1"/>
      <dgm:spPr/>
      <dgm:t>
        <a:bodyPr/>
        <a:lstStyle/>
        <a:p>
          <a:r>
            <a:rPr lang="fr-CA" sz="1100"/>
            <a:t>Participation et consultation des employés à une plus grande échelle</a:t>
          </a:r>
        </a:p>
        <a:p>
          <a:r>
            <a:rPr lang="fr-CA" sz="1100"/>
            <a:t>Juin 2021 et par la suite</a:t>
          </a:r>
        </a:p>
      </dgm:t>
    </dgm:pt>
    <dgm:pt modelId="{290415FB-C83A-40F6-ADFB-782B8A079758}" type="parTrans" cxnId="{8C806F6D-0091-498A-AAEB-92C37CED29D3}">
      <dgm:prSet/>
      <dgm:spPr/>
      <dgm:t>
        <a:bodyPr/>
        <a:lstStyle/>
        <a:p>
          <a:endParaRPr lang="en-US"/>
        </a:p>
      </dgm:t>
    </dgm:pt>
    <dgm:pt modelId="{D56B527C-08E5-4452-8683-12BBB4819D0C}" type="sibTrans" cxnId="{8C806F6D-0091-498A-AAEB-92C37CED29D3}">
      <dgm:prSet/>
      <dgm:spPr/>
      <dgm:t>
        <a:bodyPr/>
        <a:lstStyle/>
        <a:p>
          <a:endParaRPr lang="en-US"/>
        </a:p>
      </dgm:t>
    </dgm:pt>
    <dgm:pt modelId="{31C7CB00-8F51-D64A-BE74-65125CEEA7A4}" type="pres">
      <dgm:prSet presAssocID="{B58522C4-4591-304F-9D9F-94F8B8C888C7}" presName="arrowDiagram" presStyleCnt="0">
        <dgm:presLayoutVars>
          <dgm:chMax val="5"/>
          <dgm:dir/>
          <dgm:resizeHandles val="exact"/>
        </dgm:presLayoutVars>
      </dgm:prSet>
      <dgm:spPr/>
    </dgm:pt>
    <dgm:pt modelId="{17BAAB42-EC59-6A49-9B43-71BD6AB97330}" type="pres">
      <dgm:prSet presAssocID="{B58522C4-4591-304F-9D9F-94F8B8C888C7}" presName="arrow" presStyleLbl="bgShp" presStyleIdx="0" presStyleCnt="1"/>
      <dgm:spPr/>
    </dgm:pt>
    <dgm:pt modelId="{3B15D106-360D-427A-A942-34788B4A8527}" type="pres">
      <dgm:prSet presAssocID="{B58522C4-4591-304F-9D9F-94F8B8C888C7}" presName="arrowDiagram5" presStyleCnt="0"/>
      <dgm:spPr/>
    </dgm:pt>
    <dgm:pt modelId="{4331ADCE-BCD5-4C1E-A957-3EFAE96E9D05}" type="pres">
      <dgm:prSet presAssocID="{36FE176F-1CE6-C74A-8CC5-E31642DBD719}" presName="bullet5a" presStyleLbl="node1" presStyleIdx="0" presStyleCnt="5"/>
      <dgm:spPr/>
    </dgm:pt>
    <dgm:pt modelId="{28B1B286-7580-4BA5-AB29-A1B39EC65EE3}" type="pres">
      <dgm:prSet presAssocID="{36FE176F-1CE6-C74A-8CC5-E31642DBD719}" presName="textBox5a" presStyleLbl="revTx" presStyleIdx="0" presStyleCnt="5" custScaleX="180105" custScaleY="64864" custLinFactNeighborX="-1713" custLinFactNeighborY="10651">
        <dgm:presLayoutVars>
          <dgm:bulletEnabled val="1"/>
        </dgm:presLayoutVars>
      </dgm:prSet>
      <dgm:spPr/>
    </dgm:pt>
    <dgm:pt modelId="{D47871F5-5A6C-43A2-BB28-EF1A349241FD}" type="pres">
      <dgm:prSet presAssocID="{A37792D0-6869-AB47-A075-1C45B8861392}" presName="bullet5b" presStyleLbl="node1" presStyleIdx="1" presStyleCnt="5"/>
      <dgm:spPr/>
    </dgm:pt>
    <dgm:pt modelId="{DF2F0AF6-3F0E-40F8-8438-07A871BA09DC}" type="pres">
      <dgm:prSet presAssocID="{A37792D0-6869-AB47-A075-1C45B8861392}" presName="textBox5b" presStyleLbl="revTx" presStyleIdx="1" presStyleCnt="5" custScaleX="143154" custScaleY="37586" custLinFactNeighborX="-11648" custLinFactNeighborY="-12920">
        <dgm:presLayoutVars>
          <dgm:bulletEnabled val="1"/>
        </dgm:presLayoutVars>
      </dgm:prSet>
      <dgm:spPr/>
    </dgm:pt>
    <dgm:pt modelId="{DD7B268A-2E96-4482-A3CC-2FA2A9AEFD59}" type="pres">
      <dgm:prSet presAssocID="{8E0F010F-8D7D-2A4C-98DA-1682291F4559}" presName="bullet5c" presStyleLbl="node1" presStyleIdx="2" presStyleCnt="5"/>
      <dgm:spPr/>
    </dgm:pt>
    <dgm:pt modelId="{3E517127-B876-4222-847D-789C01F01E02}" type="pres">
      <dgm:prSet presAssocID="{8E0F010F-8D7D-2A4C-98DA-1682291F4559}" presName="textBox5c" presStyleLbl="revTx" presStyleIdx="2" presStyleCnt="5" custScaleX="127473" custScaleY="30071" custLinFactNeighborX="-12951" custLinFactNeighborY="-19726">
        <dgm:presLayoutVars>
          <dgm:bulletEnabled val="1"/>
        </dgm:presLayoutVars>
      </dgm:prSet>
      <dgm:spPr/>
    </dgm:pt>
    <dgm:pt modelId="{9684F9C0-7571-4ECF-97B2-F60E5917CDC6}" type="pres">
      <dgm:prSet presAssocID="{7CC16537-5DFF-1442-A5B0-5F38DE44CDFB}" presName="bullet5d" presStyleLbl="node1" presStyleIdx="3" presStyleCnt="5" custLinFactNeighborX="61076" custLinFactNeighborY="-19492"/>
      <dgm:spPr/>
    </dgm:pt>
    <dgm:pt modelId="{7900F4DF-944F-48E3-AA94-640099C85A4C}" type="pres">
      <dgm:prSet presAssocID="{7CC16537-5DFF-1442-A5B0-5F38DE44CDFB}" presName="textBox5d" presStyleLbl="revTx" presStyleIdx="3" presStyleCnt="5" custScaleX="127403" custScaleY="21303" custLinFactNeighborX="0" custLinFactNeighborY="-30691">
        <dgm:presLayoutVars>
          <dgm:bulletEnabled val="1"/>
        </dgm:presLayoutVars>
      </dgm:prSet>
      <dgm:spPr/>
    </dgm:pt>
    <dgm:pt modelId="{94C1C8C1-25C1-4121-A9F6-6DA5CD2C4B9F}" type="pres">
      <dgm:prSet presAssocID="{5A9A3CB1-7951-4127-8CF3-3CF74FF2B527}" presName="bullet5e" presStyleLbl="node1" presStyleIdx="4" presStyleCnt="5" custLinFactNeighborX="84017" custLinFactNeighborY="-23998"/>
      <dgm:spPr/>
    </dgm:pt>
    <dgm:pt modelId="{BA276BFE-6B6C-4CBD-82CB-519FDBF6CF93}" type="pres">
      <dgm:prSet presAssocID="{5A9A3CB1-7951-4127-8CF3-3CF74FF2B527}" presName="textBox5e" presStyleLbl="revTx" presStyleIdx="4" presStyleCnt="5" custScaleX="100000" custScaleY="34711" custLinFactNeighborX="-6928" custLinFactNeighborY="-23303">
        <dgm:presLayoutVars>
          <dgm:bulletEnabled val="1"/>
        </dgm:presLayoutVars>
      </dgm:prSet>
      <dgm:spPr/>
    </dgm:pt>
  </dgm:ptLst>
  <dgm:cxnLst>
    <dgm:cxn modelId="{29283D09-C4F3-1A42-A74A-23EAD29E001D}" srcId="{B58522C4-4591-304F-9D9F-94F8B8C888C7}" destId="{36FE176F-1CE6-C74A-8CC5-E31642DBD719}" srcOrd="0" destOrd="0" parTransId="{CE39D2EB-BC03-034C-863E-2B6C55794994}" sibTransId="{3D06293E-D4F5-AD43-A587-6A727E270060}"/>
    <dgm:cxn modelId="{751D6649-5274-754C-B9ED-FC51AED2EF69}" srcId="{B58522C4-4591-304F-9D9F-94F8B8C888C7}" destId="{A37792D0-6869-AB47-A075-1C45B8861392}" srcOrd="1" destOrd="0" parTransId="{632101B1-E9DA-F04A-B3F3-A4C2AAC60AF2}" sibTransId="{74EE916F-49E3-B643-9A6B-45851B78308E}"/>
    <dgm:cxn modelId="{8C806F6D-0091-498A-AAEB-92C37CED29D3}" srcId="{B58522C4-4591-304F-9D9F-94F8B8C888C7}" destId="{5A9A3CB1-7951-4127-8CF3-3CF74FF2B527}" srcOrd="4" destOrd="0" parTransId="{290415FB-C83A-40F6-ADFB-782B8A079758}" sibTransId="{D56B527C-08E5-4452-8683-12BBB4819D0C}"/>
    <dgm:cxn modelId="{0C7EFB7E-65D7-4FE3-B856-660832B63E48}" type="presOf" srcId="{7CC16537-5DFF-1442-A5B0-5F38DE44CDFB}" destId="{7900F4DF-944F-48E3-AA94-640099C85A4C}" srcOrd="0" destOrd="0" presId="urn:microsoft.com/office/officeart/2005/8/layout/arrow2"/>
    <dgm:cxn modelId="{F641BA83-DAE9-488B-AE2F-525B6EBE8E99}" type="presOf" srcId="{36FE176F-1CE6-C74A-8CC5-E31642DBD719}" destId="{28B1B286-7580-4BA5-AB29-A1B39EC65EE3}" srcOrd="0" destOrd="0" presId="urn:microsoft.com/office/officeart/2005/8/layout/arrow2"/>
    <dgm:cxn modelId="{55BE6387-7A56-4512-A044-550AAD5AFC55}" type="presOf" srcId="{A37792D0-6869-AB47-A075-1C45B8861392}" destId="{DF2F0AF6-3F0E-40F8-8438-07A871BA09DC}" srcOrd="0" destOrd="0" presId="urn:microsoft.com/office/officeart/2005/8/layout/arrow2"/>
    <dgm:cxn modelId="{3868AB90-ABE1-4373-A41F-9894FBF7476E}" type="presOf" srcId="{5A9A3CB1-7951-4127-8CF3-3CF74FF2B527}" destId="{BA276BFE-6B6C-4CBD-82CB-519FDBF6CF93}" srcOrd="0" destOrd="0" presId="urn:microsoft.com/office/officeart/2005/8/layout/arrow2"/>
    <dgm:cxn modelId="{BFBDDD97-A003-1C45-88E9-32E7E12DE802}" srcId="{B58522C4-4591-304F-9D9F-94F8B8C888C7}" destId="{8E0F010F-8D7D-2A4C-98DA-1682291F4559}" srcOrd="2" destOrd="0" parTransId="{C49B4226-D195-944A-867D-191055358A41}" sibTransId="{DF6D2052-B7F4-E44A-BA79-D9EFF583E5D7}"/>
    <dgm:cxn modelId="{F389C89F-9BF3-5542-A87A-506B1694C464}" srcId="{B58522C4-4591-304F-9D9F-94F8B8C888C7}" destId="{7CC16537-5DFF-1442-A5B0-5F38DE44CDFB}" srcOrd="3" destOrd="0" parTransId="{6D35A870-2B65-824C-A1C4-2786AE256D05}" sibTransId="{C3CCC273-18D1-1442-8F73-B60A8B1D8B11}"/>
    <dgm:cxn modelId="{51CC86DB-852A-4C3D-8466-35714B09D8CE}" type="presOf" srcId="{8E0F010F-8D7D-2A4C-98DA-1682291F4559}" destId="{3E517127-B876-4222-847D-789C01F01E02}" srcOrd="0" destOrd="0" presId="urn:microsoft.com/office/officeart/2005/8/layout/arrow2"/>
    <dgm:cxn modelId="{B777BCF4-9782-C845-98B6-71D148AE48C1}" type="presOf" srcId="{B58522C4-4591-304F-9D9F-94F8B8C888C7}" destId="{31C7CB00-8F51-D64A-BE74-65125CEEA7A4}" srcOrd="0" destOrd="0" presId="urn:microsoft.com/office/officeart/2005/8/layout/arrow2"/>
    <dgm:cxn modelId="{4DE04911-1C2C-0543-B6CB-E680A1022D3C}" type="presParOf" srcId="{31C7CB00-8F51-D64A-BE74-65125CEEA7A4}" destId="{17BAAB42-EC59-6A49-9B43-71BD6AB97330}" srcOrd="0" destOrd="0" presId="urn:microsoft.com/office/officeart/2005/8/layout/arrow2"/>
    <dgm:cxn modelId="{14C7F937-5BA0-46BD-A173-208CEF3765CC}" type="presParOf" srcId="{31C7CB00-8F51-D64A-BE74-65125CEEA7A4}" destId="{3B15D106-360D-427A-A942-34788B4A8527}" srcOrd="1" destOrd="0" presId="urn:microsoft.com/office/officeart/2005/8/layout/arrow2"/>
    <dgm:cxn modelId="{DCF713FC-5D32-447B-BB67-1001315D1B78}" type="presParOf" srcId="{3B15D106-360D-427A-A942-34788B4A8527}" destId="{4331ADCE-BCD5-4C1E-A957-3EFAE96E9D05}" srcOrd="0" destOrd="0" presId="urn:microsoft.com/office/officeart/2005/8/layout/arrow2"/>
    <dgm:cxn modelId="{9658C13E-7EB5-4485-9811-31FBC58BB394}" type="presParOf" srcId="{3B15D106-360D-427A-A942-34788B4A8527}" destId="{28B1B286-7580-4BA5-AB29-A1B39EC65EE3}" srcOrd="1" destOrd="0" presId="urn:microsoft.com/office/officeart/2005/8/layout/arrow2"/>
    <dgm:cxn modelId="{3C579327-01E6-4353-B101-3A7CBEEA6923}" type="presParOf" srcId="{3B15D106-360D-427A-A942-34788B4A8527}" destId="{D47871F5-5A6C-43A2-BB28-EF1A349241FD}" srcOrd="2" destOrd="0" presId="urn:microsoft.com/office/officeart/2005/8/layout/arrow2"/>
    <dgm:cxn modelId="{C1A4C5ED-B52A-4FFD-A683-523667D70496}" type="presParOf" srcId="{3B15D106-360D-427A-A942-34788B4A8527}" destId="{DF2F0AF6-3F0E-40F8-8438-07A871BA09DC}" srcOrd="3" destOrd="0" presId="urn:microsoft.com/office/officeart/2005/8/layout/arrow2"/>
    <dgm:cxn modelId="{F159D08C-1162-43D8-8647-6B1CAF2F9125}" type="presParOf" srcId="{3B15D106-360D-427A-A942-34788B4A8527}" destId="{DD7B268A-2E96-4482-A3CC-2FA2A9AEFD59}" srcOrd="4" destOrd="0" presId="urn:microsoft.com/office/officeart/2005/8/layout/arrow2"/>
    <dgm:cxn modelId="{419319D1-096A-4A1D-93C0-9C6ABD8B62C0}" type="presParOf" srcId="{3B15D106-360D-427A-A942-34788B4A8527}" destId="{3E517127-B876-4222-847D-789C01F01E02}" srcOrd="5" destOrd="0" presId="urn:microsoft.com/office/officeart/2005/8/layout/arrow2"/>
    <dgm:cxn modelId="{BC4C525D-FC62-4673-8BF8-4AB2222CCDB7}" type="presParOf" srcId="{3B15D106-360D-427A-A942-34788B4A8527}" destId="{9684F9C0-7571-4ECF-97B2-F60E5917CDC6}" srcOrd="6" destOrd="0" presId="urn:microsoft.com/office/officeart/2005/8/layout/arrow2"/>
    <dgm:cxn modelId="{7BED400E-64EF-4340-A276-BB3EF2F98032}" type="presParOf" srcId="{3B15D106-360D-427A-A942-34788B4A8527}" destId="{7900F4DF-944F-48E3-AA94-640099C85A4C}" srcOrd="7" destOrd="0" presId="urn:microsoft.com/office/officeart/2005/8/layout/arrow2"/>
    <dgm:cxn modelId="{5A532337-6D81-4C55-853C-F1DD7E742D89}" type="presParOf" srcId="{3B15D106-360D-427A-A942-34788B4A8527}" destId="{94C1C8C1-25C1-4121-A9F6-6DA5CD2C4B9F}" srcOrd="8" destOrd="0" presId="urn:microsoft.com/office/officeart/2005/8/layout/arrow2"/>
    <dgm:cxn modelId="{7180052A-076A-4877-A36F-E4ACE62EDD9D}" type="presParOf" srcId="{3B15D106-360D-427A-A942-34788B4A8527}" destId="{BA276BFE-6B6C-4CBD-82CB-519FDBF6CF93}" srcOrd="9" destOrd="0" presId="urn:microsoft.com/office/officeart/2005/8/layout/arrow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AAB42-EC59-6A49-9B43-71BD6AB97330}">
      <dsp:nvSpPr>
        <dsp:cNvPr id="0" name=""/>
        <dsp:cNvSpPr/>
      </dsp:nvSpPr>
      <dsp:spPr>
        <a:xfrm>
          <a:off x="1063208" y="0"/>
          <a:ext cx="6560384" cy="4100240"/>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1ADCE-BCD5-4C1E-A957-3EFAE96E9D05}">
      <dsp:nvSpPr>
        <dsp:cNvPr id="0" name=""/>
        <dsp:cNvSpPr/>
      </dsp:nvSpPr>
      <dsp:spPr>
        <a:xfrm>
          <a:off x="1709406" y="3048938"/>
          <a:ext cx="150888" cy="15088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1B286-7580-4BA5-AB29-A1B39EC65EE3}">
      <dsp:nvSpPr>
        <dsp:cNvPr id="0" name=""/>
        <dsp:cNvSpPr/>
      </dsp:nvSpPr>
      <dsp:spPr>
        <a:xfrm>
          <a:off x="1425913" y="3399760"/>
          <a:ext cx="1547840" cy="63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953" tIns="0" rIns="0" bIns="0" numCol="1" spcCol="1270" anchor="t" anchorCtr="0">
          <a:noAutofit/>
        </a:bodyPr>
        <a:lstStyle/>
        <a:p>
          <a:pPr marL="0" lvl="0" indent="0" algn="ctr" defTabSz="488950">
            <a:lnSpc>
              <a:spcPct val="90000"/>
            </a:lnSpc>
            <a:spcBef>
              <a:spcPct val="0"/>
            </a:spcBef>
            <a:spcAft>
              <a:spcPct val="35000"/>
            </a:spcAft>
            <a:buNone/>
          </a:pPr>
          <a:r>
            <a:rPr lang="fr-CA" sz="1100" kern="1200" dirty="0"/>
            <a:t>Mobilisation rapide des intervenants</a:t>
          </a:r>
        </a:p>
        <a:p>
          <a:pPr marL="0" lvl="0" indent="0" algn="ctr" defTabSz="488950">
            <a:lnSpc>
              <a:spcPct val="90000"/>
            </a:lnSpc>
            <a:spcBef>
              <a:spcPct val="0"/>
            </a:spcBef>
            <a:spcAft>
              <a:spcPct val="35000"/>
            </a:spcAft>
            <a:buNone/>
          </a:pPr>
          <a:r>
            <a:rPr lang="fr-CA" sz="1100" kern="1200" dirty="0"/>
            <a:t>Octobre et novembre 2020</a:t>
          </a:r>
        </a:p>
      </dsp:txBody>
      <dsp:txXfrm>
        <a:off x="1425913" y="3399760"/>
        <a:ext cx="1547840" cy="632979"/>
      </dsp:txXfrm>
    </dsp:sp>
    <dsp:sp modelId="{D47871F5-5A6C-43A2-BB28-EF1A349241FD}">
      <dsp:nvSpPr>
        <dsp:cNvPr id="0" name=""/>
        <dsp:cNvSpPr/>
      </dsp:nvSpPr>
      <dsp:spPr>
        <a:xfrm>
          <a:off x="2526174" y="2264152"/>
          <a:ext cx="236173" cy="236173"/>
        </a:xfrm>
        <a:prstGeom prst="ellipse">
          <a:avLst/>
        </a:prstGeom>
        <a:solidFill>
          <a:schemeClr val="accent3">
            <a:hueOff val="-2556139"/>
            <a:satOff val="0"/>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F0AF6-3F0E-40F8-8438-07A871BA09DC}">
      <dsp:nvSpPr>
        <dsp:cNvPr id="0" name=""/>
        <dsp:cNvSpPr/>
      </dsp:nvSpPr>
      <dsp:spPr>
        <a:xfrm>
          <a:off x="2282432" y="2696410"/>
          <a:ext cx="1558981" cy="64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44" tIns="0" rIns="0" bIns="0" numCol="1" spcCol="1270" anchor="t" anchorCtr="0">
          <a:noAutofit/>
        </a:bodyPr>
        <a:lstStyle/>
        <a:p>
          <a:pPr marL="0" lvl="0" indent="0" algn="ctr" defTabSz="488950">
            <a:lnSpc>
              <a:spcPct val="90000"/>
            </a:lnSpc>
            <a:spcBef>
              <a:spcPct val="0"/>
            </a:spcBef>
            <a:spcAft>
              <a:spcPct val="35000"/>
            </a:spcAft>
            <a:buNone/>
          </a:pPr>
          <a:r>
            <a:rPr lang="fr-CA" sz="1100" kern="1200" dirty="0"/>
            <a:t>Consultation avec le MDN sur l’application GO-RH</a:t>
          </a:r>
        </a:p>
        <a:p>
          <a:pPr marL="0" lvl="0" indent="0" algn="ctr" defTabSz="488950">
            <a:lnSpc>
              <a:spcPct val="90000"/>
            </a:lnSpc>
            <a:spcBef>
              <a:spcPct val="0"/>
            </a:spcBef>
            <a:spcAft>
              <a:spcPct val="35000"/>
            </a:spcAft>
            <a:buNone/>
          </a:pPr>
          <a:r>
            <a:rPr lang="fr-CA" sz="1100" kern="1200" dirty="0"/>
            <a:t>Janvier 2021</a:t>
          </a:r>
        </a:p>
      </dsp:txBody>
      <dsp:txXfrm>
        <a:off x="2282432" y="2696410"/>
        <a:ext cx="1558981" cy="645727"/>
      </dsp:txXfrm>
    </dsp:sp>
    <dsp:sp modelId="{DD7B268A-2E96-4482-A3CC-2FA2A9AEFD59}">
      <dsp:nvSpPr>
        <dsp:cNvPr id="0" name=""/>
        <dsp:cNvSpPr/>
      </dsp:nvSpPr>
      <dsp:spPr>
        <a:xfrm>
          <a:off x="3575835" y="1638455"/>
          <a:ext cx="314898" cy="314898"/>
        </a:xfrm>
        <a:prstGeom prst="ellipse">
          <a:avLst/>
        </a:prstGeom>
        <a:solidFill>
          <a:schemeClr val="accent3">
            <a:hueOff val="-5112277"/>
            <a:satOff val="0"/>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17127-B876-4222-847D-789C01F01E02}">
      <dsp:nvSpPr>
        <dsp:cNvPr id="0" name=""/>
        <dsp:cNvSpPr/>
      </dsp:nvSpPr>
      <dsp:spPr>
        <a:xfrm>
          <a:off x="3395379" y="2147051"/>
          <a:ext cx="1614004" cy="69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58" tIns="0" rIns="0" bIns="0" numCol="1" spcCol="1270" anchor="t" anchorCtr="0">
          <a:noAutofit/>
        </a:bodyPr>
        <a:lstStyle/>
        <a:p>
          <a:pPr marL="0" lvl="0" indent="0" algn="ctr" defTabSz="488950">
            <a:lnSpc>
              <a:spcPct val="90000"/>
            </a:lnSpc>
            <a:spcBef>
              <a:spcPct val="0"/>
            </a:spcBef>
            <a:spcAft>
              <a:spcPct val="35000"/>
            </a:spcAft>
            <a:buNone/>
          </a:pPr>
          <a:r>
            <a:rPr lang="fr-CA" sz="1100" kern="1200"/>
            <a:t>Consultation sur l’application Guichet-Emplois</a:t>
          </a:r>
        </a:p>
        <a:p>
          <a:pPr marL="0" lvl="0" indent="0" algn="ctr" defTabSz="488950">
            <a:lnSpc>
              <a:spcPct val="90000"/>
            </a:lnSpc>
            <a:spcBef>
              <a:spcPct val="0"/>
            </a:spcBef>
            <a:spcAft>
              <a:spcPct val="35000"/>
            </a:spcAft>
            <a:buNone/>
          </a:pPr>
          <a:r>
            <a:rPr lang="fr-CA" sz="1100" kern="1200"/>
            <a:t>Mars 2021</a:t>
          </a:r>
        </a:p>
      </dsp:txBody>
      <dsp:txXfrm>
        <a:off x="3395379" y="2147051"/>
        <a:ext cx="1614004" cy="692936"/>
      </dsp:txXfrm>
    </dsp:sp>
    <dsp:sp modelId="{9684F9C0-7571-4ECF-97B2-F60E5917CDC6}">
      <dsp:nvSpPr>
        <dsp:cNvPr id="0" name=""/>
        <dsp:cNvSpPr/>
      </dsp:nvSpPr>
      <dsp:spPr>
        <a:xfrm>
          <a:off x="5044489" y="1070424"/>
          <a:ext cx="406743" cy="406743"/>
        </a:xfrm>
        <a:prstGeom prst="ellipse">
          <a:avLst/>
        </a:prstGeom>
        <a:solidFill>
          <a:schemeClr val="accent3">
            <a:hueOff val="-7668416"/>
            <a:satOff val="0"/>
            <a:lumOff val="2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0F4DF-944F-48E3-AA94-640099C85A4C}">
      <dsp:nvSpPr>
        <dsp:cNvPr id="0" name=""/>
        <dsp:cNvSpPr/>
      </dsp:nvSpPr>
      <dsp:spPr>
        <a:xfrm>
          <a:off x="4819664" y="1590914"/>
          <a:ext cx="1671625" cy="585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525" tIns="0" rIns="0" bIns="0" numCol="1" spcCol="1270" anchor="t" anchorCtr="0">
          <a:noAutofit/>
        </a:bodyPr>
        <a:lstStyle/>
        <a:p>
          <a:pPr marL="0" lvl="0" indent="0" algn="l" defTabSz="488950">
            <a:lnSpc>
              <a:spcPct val="90000"/>
            </a:lnSpc>
            <a:spcBef>
              <a:spcPct val="0"/>
            </a:spcBef>
            <a:spcAft>
              <a:spcPct val="35000"/>
            </a:spcAft>
            <a:buNone/>
          </a:pPr>
          <a:r>
            <a:rPr lang="fr-CA" sz="1100" kern="1200"/>
            <a:t>Essais d’acceptation par les utilisateurs (EAU)</a:t>
          </a:r>
        </a:p>
        <a:p>
          <a:pPr marL="0" lvl="0" indent="0" algn="l" defTabSz="488950">
            <a:lnSpc>
              <a:spcPct val="90000"/>
            </a:lnSpc>
            <a:spcBef>
              <a:spcPct val="0"/>
            </a:spcBef>
            <a:spcAft>
              <a:spcPct val="35000"/>
            </a:spcAft>
            <a:buNone/>
          </a:pPr>
          <a:r>
            <a:rPr lang="fr-CA" sz="1100" kern="1200"/>
            <a:t>Mai 2020</a:t>
          </a:r>
        </a:p>
      </dsp:txBody>
      <dsp:txXfrm>
        <a:off x="4819664" y="1590914"/>
        <a:ext cx="1671625" cy="585227"/>
      </dsp:txXfrm>
    </dsp:sp>
    <dsp:sp modelId="{94C1C8C1-25C1-4121-A9F6-6DA5CD2C4B9F}">
      <dsp:nvSpPr>
        <dsp:cNvPr id="0" name=""/>
        <dsp:cNvSpPr/>
      </dsp:nvSpPr>
      <dsp:spPr>
        <a:xfrm>
          <a:off x="6487815" y="698953"/>
          <a:ext cx="518270" cy="518270"/>
        </a:xfrm>
        <a:prstGeom prst="ellipse">
          <a:avLst/>
        </a:prstGeom>
        <a:solidFill>
          <a:schemeClr val="accent3">
            <a:hueOff val="-10224554"/>
            <a:satOff val="0"/>
            <a:lumOff val="3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76BFE-6B6C-4CBD-82CB-519FDBF6CF93}">
      <dsp:nvSpPr>
        <dsp:cNvPr id="0" name=""/>
        <dsp:cNvSpPr/>
      </dsp:nvSpPr>
      <dsp:spPr>
        <a:xfrm>
          <a:off x="6220615" y="1364368"/>
          <a:ext cx="1312076" cy="10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621" tIns="0" rIns="0" bIns="0" numCol="1" spcCol="1270" anchor="t" anchorCtr="0">
          <a:noAutofit/>
        </a:bodyPr>
        <a:lstStyle/>
        <a:p>
          <a:pPr marL="0" lvl="0" indent="0" algn="l" defTabSz="488950">
            <a:lnSpc>
              <a:spcPct val="90000"/>
            </a:lnSpc>
            <a:spcBef>
              <a:spcPct val="0"/>
            </a:spcBef>
            <a:spcAft>
              <a:spcPct val="35000"/>
            </a:spcAft>
            <a:buNone/>
          </a:pPr>
          <a:r>
            <a:rPr lang="fr-CA" sz="1100" kern="1200"/>
            <a:t>Participation et consultation des employés à une plus grande échelle</a:t>
          </a:r>
        </a:p>
        <a:p>
          <a:pPr marL="0" lvl="0" indent="0" algn="l" defTabSz="488950">
            <a:lnSpc>
              <a:spcPct val="90000"/>
            </a:lnSpc>
            <a:spcBef>
              <a:spcPct val="0"/>
            </a:spcBef>
            <a:spcAft>
              <a:spcPct val="35000"/>
            </a:spcAft>
            <a:buNone/>
          </a:pPr>
          <a:r>
            <a:rPr lang="fr-CA" sz="1100" kern="1200"/>
            <a:t>Juin 2021 et par la suite</a:t>
          </a:r>
        </a:p>
      </dsp:txBody>
      <dsp:txXfrm>
        <a:off x="6220615" y="1364368"/>
        <a:ext cx="1312076" cy="10475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10D5C-3B3A-214D-8AA9-7907A42D725C}" type="datetimeFigureOut">
              <a:rPr lang="en-US" smtClean="0"/>
              <a:t>9/21/2021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D8B1A-5049-5C4B-AFE6-32830630CA6A}" type="slidenum">
              <a:rPr lang="en-US" smtClean="0"/>
              <a:t>‹#›</a:t>
            </a:fld>
            <a:endParaRPr lang="en-US"/>
          </a:p>
        </p:txBody>
      </p:sp>
    </p:spTree>
    <p:extLst>
      <p:ext uri="{BB962C8B-B14F-4D97-AF65-F5344CB8AC3E}">
        <p14:creationId xmlns:p14="http://schemas.microsoft.com/office/powerpoint/2010/main" val="4022877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baseline="0"/>
          </a:p>
        </p:txBody>
      </p:sp>
      <p:sp>
        <p:nvSpPr>
          <p:cNvPr id="4" name="Slide Number Placeholder 3"/>
          <p:cNvSpPr>
            <a:spLocks noGrp="1"/>
          </p:cNvSpPr>
          <p:nvPr>
            <p:ph type="sldNum" sz="quarter" idx="10"/>
          </p:nvPr>
        </p:nvSpPr>
        <p:spPr/>
        <p:txBody>
          <a:bodyPr/>
          <a:lstStyle/>
          <a:p>
            <a:fld id="{0DDD8B1A-5049-5C4B-AFE6-32830630CA6A}" type="slidenum">
              <a:rPr lang="en-US" smtClean="0"/>
              <a:t>1</a:t>
            </a:fld>
            <a:endParaRPr lang="en-US"/>
          </a:p>
        </p:txBody>
      </p:sp>
    </p:spTree>
    <p:extLst>
      <p:ext uri="{BB962C8B-B14F-4D97-AF65-F5344CB8AC3E}">
        <p14:creationId xmlns:p14="http://schemas.microsoft.com/office/powerpoint/2010/main" val="300152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fld id="{0DDD8B1A-5049-5C4B-AFE6-32830630CA6A}" type="slidenum">
              <a:rPr lang="en-US" smtClean="0"/>
              <a:t>2</a:t>
            </a:fld>
            <a:endParaRPr lang="en-US"/>
          </a:p>
        </p:txBody>
      </p:sp>
    </p:spTree>
    <p:extLst>
      <p:ext uri="{BB962C8B-B14F-4D97-AF65-F5344CB8AC3E}">
        <p14:creationId xmlns:p14="http://schemas.microsoft.com/office/powerpoint/2010/main" val="355745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274FA2-7406-4B48-9D61-9FDA5E356A29}" type="slidenum">
              <a:rPr lang="en-CA" smtClean="0"/>
              <a:t>3</a:t>
            </a:fld>
            <a:endParaRPr lang="en-CA"/>
          </a:p>
        </p:txBody>
      </p:sp>
    </p:spTree>
    <p:extLst>
      <p:ext uri="{BB962C8B-B14F-4D97-AF65-F5344CB8AC3E}">
        <p14:creationId xmlns:p14="http://schemas.microsoft.com/office/powerpoint/2010/main" val="189681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DD8B1A-5049-5C4B-AFE6-32830630CA6A}" type="slidenum">
              <a:rPr lang="en-US" smtClean="0"/>
              <a:t>4</a:t>
            </a:fld>
            <a:endParaRPr lang="en-US"/>
          </a:p>
        </p:txBody>
      </p:sp>
    </p:spTree>
    <p:extLst>
      <p:ext uri="{BB962C8B-B14F-4D97-AF65-F5344CB8AC3E}">
        <p14:creationId xmlns:p14="http://schemas.microsoft.com/office/powerpoint/2010/main" val="425053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a:t>Nous souhaitons </a:t>
            </a:r>
            <a:r>
              <a:rPr lang="fr-CA" baseline="0"/>
              <a:t>faire de notre produit un plus petit produit viable afin de pouvoir le déployer sans avoir besoin de la totalité des fonds nécessaires dès le départ pour le tester rapidement, récolter des commentaires et s’appuyer sur ces derniers pour améliorer notre produit. Nous ne cherchons pas la perfection. Si nous attendons trop longtemps avant de déployer un produit tangible, celui-ci pourrait être obsolète au moment de son déploiement.</a:t>
            </a:r>
          </a:p>
          <a:p>
            <a:endParaRPr lang="en-CA"/>
          </a:p>
        </p:txBody>
      </p:sp>
      <p:sp>
        <p:nvSpPr>
          <p:cNvPr id="4" name="Slide Number Placeholder 3"/>
          <p:cNvSpPr>
            <a:spLocks noGrp="1"/>
          </p:cNvSpPr>
          <p:nvPr>
            <p:ph type="sldNum" sz="quarter" idx="10"/>
          </p:nvPr>
        </p:nvSpPr>
        <p:spPr/>
        <p:txBody>
          <a:bodyPr/>
          <a:lstStyle/>
          <a:p>
            <a:fld id="{0DDD8B1A-5049-5C4B-AFE6-32830630CA6A}" type="slidenum">
              <a:rPr lang="en-US" smtClean="0"/>
              <a:t>6</a:t>
            </a:fld>
            <a:endParaRPr lang="en-US"/>
          </a:p>
        </p:txBody>
      </p:sp>
    </p:spTree>
    <p:extLst>
      <p:ext uri="{BB962C8B-B14F-4D97-AF65-F5344CB8AC3E}">
        <p14:creationId xmlns:p14="http://schemas.microsoft.com/office/powerpoint/2010/main" val="165018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DD8B1A-5049-5C4B-AFE6-32830630CA6A}" type="slidenum">
              <a:rPr lang="en-US" smtClean="0"/>
              <a:t>8</a:t>
            </a:fld>
            <a:endParaRPr lang="en-US"/>
          </a:p>
        </p:txBody>
      </p:sp>
    </p:spTree>
    <p:extLst>
      <p:ext uri="{BB962C8B-B14F-4D97-AF65-F5344CB8AC3E}">
        <p14:creationId xmlns:p14="http://schemas.microsoft.com/office/powerpoint/2010/main" val="169143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274FA2-7406-4B48-9D61-9FDA5E356A29}" type="slidenum">
              <a:rPr lang="en-CA" smtClean="0"/>
              <a:t>13</a:t>
            </a:fld>
            <a:endParaRPr lang="en-CA"/>
          </a:p>
        </p:txBody>
      </p:sp>
    </p:spTree>
    <p:extLst>
      <p:ext uri="{BB962C8B-B14F-4D97-AF65-F5344CB8AC3E}">
        <p14:creationId xmlns:p14="http://schemas.microsoft.com/office/powerpoint/2010/main" val="3297720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33379" y="1597819"/>
            <a:ext cx="5123171" cy="1102519"/>
          </a:xfrm>
        </p:spPr>
        <p:txBody>
          <a:bodyPr>
            <a:noAutofit/>
          </a:bodyPr>
          <a:lstStyle>
            <a:lvl1pPr algn="l">
              <a:defRPr sz="3600" b="1" i="0">
                <a:latin typeface="Arial"/>
                <a:cs typeface="Verdana"/>
              </a:defRPr>
            </a:lvl1pPr>
          </a:lstStyle>
          <a:p>
            <a:r>
              <a:rPr lang="en-US"/>
              <a:t>Click to edit Master title style</a:t>
            </a:r>
          </a:p>
        </p:txBody>
      </p:sp>
      <p:sp>
        <p:nvSpPr>
          <p:cNvPr id="3" name="Subtitle 2"/>
          <p:cNvSpPr>
            <a:spLocks noGrp="1"/>
          </p:cNvSpPr>
          <p:nvPr>
            <p:ph type="subTitle" idx="1"/>
          </p:nvPr>
        </p:nvSpPr>
        <p:spPr>
          <a:xfrm>
            <a:off x="3433381" y="2914650"/>
            <a:ext cx="5123171" cy="1314450"/>
          </a:xfrm>
        </p:spPr>
        <p:txBody>
          <a:bodyPr>
            <a:normAutofit/>
          </a:bodyPr>
          <a:lstStyle>
            <a:lvl1pPr marL="0" indent="0" algn="l">
              <a:buNone/>
              <a:defRPr sz="2800">
                <a:solidFill>
                  <a:schemeClr val="tx1">
                    <a:tint val="75000"/>
                  </a:schemeClr>
                </a:solidFill>
                <a:latin typeface="Arial"/>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r>
              <a:rPr lang="en-US"/>
              <a:t> </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82849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58487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12116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5098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6020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D208E4-588A-D444-A7CC-20EDBE44F587}"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398685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D208E4-588A-D444-A7CC-20EDBE44F58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42701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208E4-588A-D444-A7CC-20EDBE44F587}"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55934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D208E4-588A-D444-A7CC-20EDBE44F587}"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48022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208E4-588A-D444-A7CC-20EDBE44F587}"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231428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1953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ED208E4-588A-D444-A7CC-20EDBE44F587}"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6C063-E22E-2E4C-A523-54089486E38F}" type="slidenum">
              <a:rPr lang="en-US" smtClean="0"/>
              <a:t>‹#›</a:t>
            </a:fld>
            <a:endParaRPr lang="en-US"/>
          </a:p>
        </p:txBody>
      </p:sp>
    </p:spTree>
    <p:extLst>
      <p:ext uri="{BB962C8B-B14F-4D97-AF65-F5344CB8AC3E}">
        <p14:creationId xmlns:p14="http://schemas.microsoft.com/office/powerpoint/2010/main" val="798747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D208E4-588A-D444-A7CC-20EDBE44F587}" type="datetimeFigureOut">
              <a:rPr lang="en-US" smtClean="0"/>
              <a:t>9/21/2021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E86C063-E22E-2E4C-A523-54089486E38F}" type="slidenum">
              <a:rPr lang="en-US" smtClean="0"/>
              <a:pPr/>
              <a:t>‹#›</a:t>
            </a:fld>
            <a:endParaRPr lang="en-US"/>
          </a:p>
        </p:txBody>
      </p:sp>
    </p:spTree>
    <p:extLst>
      <p:ext uri="{BB962C8B-B14F-4D97-AF65-F5344CB8AC3E}">
        <p14:creationId xmlns:p14="http://schemas.microsoft.com/office/powerpoint/2010/main" val="2501904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3600" b="1" i="0" kern="1200">
          <a:solidFill>
            <a:schemeClr val="tx1"/>
          </a:solidFill>
          <a:latin typeface="Arial"/>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457031015178853827300638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cid:4570310151788538273006381"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creativecommons.org/licenses/by-nc-sa/3.0/" TargetMode="External"/><Relationship Id="rId7" Type="http://schemas.openxmlformats.org/officeDocument/2006/relationships/diagramLayout" Target="../diagrams/layout1.xml"/><Relationship Id="rId2" Type="http://schemas.openxmlformats.org/officeDocument/2006/relationships/hyperlink" Target="https://technofaq.org/posts/2019/07/5-secrets-to-building-an-amazing-mobile-app/" TargetMode="Externa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2.png"/><Relationship Id="rId10" Type="http://schemas.microsoft.com/office/2007/relationships/diagramDrawing" Target="../diagrams/drawing1.xml"/><Relationship Id="rId4" Type="http://schemas.openxmlformats.org/officeDocument/2006/relationships/image" Target="../media/image11.jpe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cid:457031015178853827300638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lay.google.com/store/apps/details?id=com.parkscanada.mobile" TargetMode="External"/><Relationship Id="rId7" Type="http://schemas.openxmlformats.org/officeDocument/2006/relationships/hyperlink" Target="https://iservice.prv/eng/hr/MyESDC/index.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itunes.apple.com/ca/app/parks-canada-national-app/id1232267399"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iservice.prv/eng/hr/MyESDC/index.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33378" y="3994393"/>
            <a:ext cx="5123171" cy="581245"/>
          </a:xfrm>
        </p:spPr>
        <p:txBody>
          <a:bodyPr vert="horz" lIns="91440" tIns="45720" rIns="91440" bIns="45720" rtlCol="0" anchor="t">
            <a:normAutofit/>
          </a:bodyPr>
          <a:lstStyle/>
          <a:p>
            <a:r>
              <a:rPr lang="fr-CA" sz="2400" dirty="0">
                <a:solidFill>
                  <a:schemeClr val="tx1"/>
                </a:solidFill>
              </a:rPr>
              <a:t>31 août 2021</a:t>
            </a:r>
          </a:p>
        </p:txBody>
      </p:sp>
      <p:pic>
        <p:nvPicPr>
          <p:cNvPr id="4" name="Picture 3" title="Logo de Mon EDS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073" y="2630157"/>
            <a:ext cx="1009911" cy="1009911"/>
          </a:xfrm>
          <a:prstGeom prst="rect">
            <a:avLst/>
          </a:prstGeom>
        </p:spPr>
      </p:pic>
      <p:sp>
        <p:nvSpPr>
          <p:cNvPr id="2" name="Title 1"/>
          <p:cNvSpPr>
            <a:spLocks noGrp="1"/>
          </p:cNvSpPr>
          <p:nvPr>
            <p:ph type="ctrTitle"/>
          </p:nvPr>
        </p:nvSpPr>
        <p:spPr>
          <a:xfrm>
            <a:off x="3433378" y="1052936"/>
            <a:ext cx="5123171" cy="1945481"/>
          </a:xfrm>
        </p:spPr>
        <p:txBody>
          <a:bodyPr/>
          <a:lstStyle/>
          <a:p>
            <a:r>
              <a:rPr lang="fr-CA" dirty="0" err="1">
                <a:solidFill>
                  <a:srgbClr val="005AB4"/>
                </a:solidFill>
              </a:rPr>
              <a:t>MonEDSC</a:t>
            </a:r>
            <a:br>
              <a:rPr lang="fr-CA" dirty="0">
                <a:solidFill>
                  <a:srgbClr val="005AB4"/>
                </a:solidFill>
              </a:rPr>
            </a:br>
            <a:r>
              <a:rPr lang="fr-CA" sz="2000" dirty="0">
                <a:solidFill>
                  <a:srgbClr val="005AB4"/>
                </a:solidFill>
              </a:rPr>
              <a:t>Application mobile pour les employés d’EDSC</a:t>
            </a:r>
          </a:p>
        </p:txBody>
      </p:sp>
    </p:spTree>
    <p:extLst>
      <p:ext uri="{BB962C8B-B14F-4D97-AF65-F5344CB8AC3E}">
        <p14:creationId xmlns:p14="http://schemas.microsoft.com/office/powerpoint/2010/main" val="73848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me qui suit les 3 rôles et responsabilités."/>
          <p:cNvPicPr>
            <a:picLocks noChangeAspect="1"/>
          </p:cNvPicPr>
          <p:nvPr/>
        </p:nvPicPr>
        <p:blipFill>
          <a:blip r:embed="rId2"/>
          <a:stretch>
            <a:fillRect/>
          </a:stretch>
        </p:blipFill>
        <p:spPr>
          <a:xfrm>
            <a:off x="614180" y="918096"/>
            <a:ext cx="8002923" cy="1020342"/>
          </a:xfrm>
          <a:prstGeom prst="rect">
            <a:avLst/>
          </a:prstGeom>
        </p:spPr>
      </p:pic>
      <p:sp>
        <p:nvSpPr>
          <p:cNvPr id="5" name="Content Placeholder 2"/>
          <p:cNvSpPr txBox="1">
            <a:spLocks/>
          </p:cNvSpPr>
          <p:nvPr/>
        </p:nvSpPr>
        <p:spPr>
          <a:xfrm>
            <a:off x="6046911" y="2069928"/>
            <a:ext cx="2570192" cy="2777542"/>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00000"/>
              </a:lnSpc>
              <a:buNone/>
            </a:pPr>
            <a:r>
              <a:rPr lang="fr-CA" sz="1200" b="1" dirty="0">
                <a:cs typeface="Calibri"/>
              </a:rPr>
              <a:t>Soutien technique et maintenance de l’application</a:t>
            </a:r>
          </a:p>
          <a:p>
            <a:pPr marL="342900" lvl="1" indent="0">
              <a:lnSpc>
                <a:spcPct val="100000"/>
              </a:lnSpc>
              <a:buNone/>
            </a:pPr>
            <a:r>
              <a:rPr lang="fr-CA" sz="1200" b="1" dirty="0">
                <a:cs typeface="Calibri"/>
              </a:rPr>
              <a:t>(DGIIT)</a:t>
            </a:r>
          </a:p>
          <a:p>
            <a:pPr lvl="1">
              <a:buFont typeface="Wingdings" panose="05000000000000000000" pitchFamily="2" charset="2"/>
              <a:buChar char="ü"/>
            </a:pPr>
            <a:r>
              <a:rPr lang="fr-CA" sz="900" dirty="0">
                <a:ea typeface="+mn-lt"/>
                <a:cs typeface="+mn-lt"/>
              </a:rPr>
              <a:t>Participe à titre d’expert en la matière à l’exploitation quotidienne de l’application</a:t>
            </a:r>
          </a:p>
          <a:p>
            <a:pPr lvl="1">
              <a:buFont typeface="Wingdings" panose="05000000000000000000" pitchFamily="2" charset="2"/>
              <a:buChar char="ü"/>
            </a:pPr>
            <a:r>
              <a:rPr lang="fr-CA" sz="900" dirty="0">
                <a:ea typeface="+mn-lt"/>
                <a:cs typeface="+mn-lt"/>
              </a:rPr>
              <a:t>Examine, modifie ou adapte le contenu approuvé par le responsable de l’application pour qu’il soit conforme aux politiques et procédures établies par les Règles pour l’accessibilité des contenus Web WCAG 2.1</a:t>
            </a:r>
          </a:p>
          <a:p>
            <a:pPr lvl="1">
              <a:buFont typeface="Wingdings" panose="05000000000000000000" pitchFamily="2" charset="2"/>
              <a:buChar char="ü"/>
            </a:pPr>
            <a:r>
              <a:rPr lang="fr-CA" sz="900" dirty="0"/>
              <a:t>Agit à titre d’éditeur substitut de la DGSRH</a:t>
            </a:r>
          </a:p>
          <a:p>
            <a:pPr lvl="1">
              <a:buFont typeface="Wingdings" panose="05000000000000000000" pitchFamily="2" charset="2"/>
              <a:buChar char="ü"/>
            </a:pPr>
            <a:endParaRPr lang="en-CA" sz="900" dirty="0">
              <a:ea typeface="+mn-lt"/>
              <a:cs typeface="+mn-lt"/>
            </a:endParaRPr>
          </a:p>
          <a:p>
            <a:pPr lvl="1">
              <a:buFont typeface="Wingdings" panose="05000000000000000000" pitchFamily="2" charset="2"/>
              <a:buChar char="ü"/>
            </a:pPr>
            <a:endParaRPr lang="en-CA" sz="900" dirty="0">
              <a:ea typeface="+mn-lt"/>
              <a:cs typeface="+mn-lt"/>
            </a:endParaRPr>
          </a:p>
          <a:p>
            <a:endParaRPr lang="en-CA" sz="1050" dirty="0">
              <a:cs typeface="Calibri"/>
            </a:endParaRPr>
          </a:p>
        </p:txBody>
      </p:sp>
      <p:sp>
        <p:nvSpPr>
          <p:cNvPr id="4" name="Content Placeholder 2"/>
          <p:cNvSpPr txBox="1">
            <a:spLocks/>
          </p:cNvSpPr>
          <p:nvPr/>
        </p:nvSpPr>
        <p:spPr>
          <a:xfrm>
            <a:off x="3059699" y="2069928"/>
            <a:ext cx="2641022" cy="2376055"/>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00000"/>
              </a:lnSpc>
              <a:buNone/>
            </a:pPr>
            <a:r>
              <a:rPr lang="fr-CA" sz="1200" b="1">
                <a:cs typeface="Calibri"/>
              </a:rPr>
              <a:t>Responsable/éditeur de l’application</a:t>
            </a:r>
          </a:p>
          <a:p>
            <a:pPr marL="342900" lvl="1" indent="0">
              <a:lnSpc>
                <a:spcPct val="100000"/>
              </a:lnSpc>
              <a:buNone/>
            </a:pPr>
            <a:r>
              <a:rPr lang="fr-CA" sz="1200" b="1">
                <a:cs typeface="Calibri"/>
              </a:rPr>
              <a:t>(SMA, DGSRH)</a:t>
            </a:r>
          </a:p>
          <a:p>
            <a:pPr lvl="1">
              <a:buFont typeface="Wingdings" panose="05000000000000000000" pitchFamily="2" charset="2"/>
              <a:buChar char="ü"/>
            </a:pPr>
            <a:r>
              <a:rPr lang="fr-CA" sz="900"/>
              <a:t>Niveau du directeur (à déterminer), DGSRH</a:t>
            </a:r>
          </a:p>
          <a:p>
            <a:pPr lvl="1">
              <a:buFont typeface="Wingdings" panose="05000000000000000000" pitchFamily="2" charset="2"/>
              <a:buChar char="ü"/>
            </a:pPr>
            <a:r>
              <a:rPr lang="fr-CA" sz="900"/>
              <a:t>Révise et modifie le contenu soumis par l’approbateur de contenu et en approuve la version définitive</a:t>
            </a:r>
          </a:p>
          <a:p>
            <a:pPr lvl="1">
              <a:buFont typeface="Wingdings" panose="05000000000000000000" pitchFamily="2" charset="2"/>
              <a:buChar char="ü"/>
            </a:pPr>
            <a:r>
              <a:rPr lang="fr-CA" sz="900"/>
              <a:t>Indique sur le formulaire de la demande qu’elle satisfait aux exigences de la liste de vérification</a:t>
            </a:r>
          </a:p>
          <a:p>
            <a:pPr lvl="1">
              <a:buFont typeface="Wingdings" panose="05000000000000000000" pitchFamily="2" charset="2"/>
              <a:buChar char="ü"/>
            </a:pPr>
            <a:r>
              <a:rPr lang="fr-CA" sz="900">
                <a:ea typeface="+mn-lt"/>
                <a:cs typeface="+mn-lt"/>
              </a:rPr>
              <a:t>Publie le contenu des messages sur le serveur Web en ligne</a:t>
            </a:r>
          </a:p>
          <a:p>
            <a:pPr marL="0" indent="0">
              <a:buNone/>
            </a:pPr>
            <a:endParaRPr lang="en-CA" sz="900" dirty="0">
              <a:cs typeface="Calibri" panose="020F0502020204030204"/>
            </a:endParaRPr>
          </a:p>
        </p:txBody>
      </p:sp>
      <p:sp>
        <p:nvSpPr>
          <p:cNvPr id="3" name="Content Placeholder 2"/>
          <p:cNvSpPr>
            <a:spLocks noGrp="1"/>
          </p:cNvSpPr>
          <p:nvPr>
            <p:ph idx="1"/>
          </p:nvPr>
        </p:nvSpPr>
        <p:spPr>
          <a:xfrm>
            <a:off x="143317" y="2069928"/>
            <a:ext cx="2916382" cy="2804471"/>
          </a:xfrm>
        </p:spPr>
        <p:txBody>
          <a:bodyPr vert="horz" lIns="68580" tIns="34290" rIns="68580" bIns="34290" rtlCol="0" anchor="t">
            <a:noAutofit/>
          </a:bodyPr>
          <a:lstStyle/>
          <a:p>
            <a:pPr marL="342900" lvl="1" indent="0">
              <a:spcBef>
                <a:spcPts val="500"/>
              </a:spcBef>
              <a:buNone/>
            </a:pPr>
            <a:r>
              <a:rPr lang="fr-CA" sz="1200" b="1" dirty="0">
                <a:latin typeface="+mn-lt"/>
                <a:cs typeface="Calibri"/>
              </a:rPr>
              <a:t>Présentation du contenu</a:t>
            </a:r>
          </a:p>
          <a:p>
            <a:pPr marL="342900" lvl="1" indent="0">
              <a:spcBef>
                <a:spcPts val="500"/>
              </a:spcBef>
              <a:buNone/>
            </a:pPr>
            <a:r>
              <a:rPr lang="fr-CA" sz="1200" b="1" dirty="0">
                <a:latin typeface="+mn-lt"/>
                <a:cs typeface="Calibri"/>
              </a:rPr>
              <a:t>(secteurs d’activité)</a:t>
            </a:r>
          </a:p>
          <a:p>
            <a:pPr lvl="1">
              <a:buFont typeface="Wingdings" panose="05000000000000000000" pitchFamily="2" charset="2"/>
              <a:buChar char="ü"/>
            </a:pPr>
            <a:r>
              <a:rPr lang="fr-CA" sz="900" dirty="0"/>
              <a:t>Remplit le formulaire de demande et la liste de vérification</a:t>
            </a:r>
          </a:p>
          <a:p>
            <a:pPr lvl="1">
              <a:buFont typeface="Wingdings" panose="05000000000000000000" pitchFamily="2" charset="2"/>
              <a:buChar char="ü"/>
            </a:pPr>
            <a:r>
              <a:rPr lang="fr-CA" sz="900" dirty="0">
                <a:cs typeface="Calibri"/>
              </a:rPr>
              <a:t>Rédige le message ou l’avis qu’examine la DGAPRI ou le service des communications de la région, selon le cas</a:t>
            </a:r>
          </a:p>
          <a:p>
            <a:pPr lvl="1">
              <a:buFont typeface="Wingdings" panose="05000000000000000000" pitchFamily="2" charset="2"/>
              <a:buChar char="ü"/>
            </a:pPr>
            <a:r>
              <a:rPr lang="fr-CA" sz="900" dirty="0">
                <a:cs typeface="Calibri"/>
              </a:rPr>
              <a:t>Sollicite au besoin l’autorisation d’utiliser des logos (marques de commerce) lorsqu’il demande l’ajout de nouveaux accès ou liens</a:t>
            </a:r>
          </a:p>
          <a:p>
            <a:pPr lvl="1">
              <a:buFont typeface="Wingdings" panose="05000000000000000000" pitchFamily="2" charset="2"/>
              <a:buChar char="ü"/>
            </a:pPr>
            <a:r>
              <a:rPr lang="fr-CA" sz="900" dirty="0"/>
              <a:t>Sollicite l’autorisation du secteur d’activité</a:t>
            </a:r>
          </a:p>
          <a:p>
            <a:pPr lvl="1">
              <a:buFont typeface="Wingdings" panose="05000000000000000000" pitchFamily="2" charset="2"/>
              <a:buChar char="ü"/>
            </a:pPr>
            <a:r>
              <a:rPr lang="fr-CA" sz="900" dirty="0"/>
              <a:t>Soumet le contenu approuvé au responsable de l’application</a:t>
            </a:r>
          </a:p>
          <a:p>
            <a:pPr marL="342900" lvl="1" indent="0">
              <a:buNone/>
            </a:pPr>
            <a:endParaRPr lang="en-CA" sz="900" dirty="0">
              <a:cs typeface="Calibri"/>
            </a:endParaRPr>
          </a:p>
        </p:txBody>
      </p:sp>
      <p:sp>
        <p:nvSpPr>
          <p:cNvPr id="2" name="Title 1"/>
          <p:cNvSpPr>
            <a:spLocks noGrp="1"/>
          </p:cNvSpPr>
          <p:nvPr>
            <p:ph type="title"/>
          </p:nvPr>
        </p:nvSpPr>
        <p:spPr>
          <a:xfrm>
            <a:off x="70261" y="135443"/>
            <a:ext cx="7886700" cy="651163"/>
          </a:xfrm>
        </p:spPr>
        <p:txBody>
          <a:bodyPr>
            <a:normAutofit/>
          </a:bodyPr>
          <a:lstStyle/>
          <a:p>
            <a:r>
              <a:rPr lang="fr-CA" sz="3200">
                <a:solidFill>
                  <a:srgbClr val="005AB4"/>
                </a:solidFill>
              </a:rPr>
              <a:t>Rôles et responsabilités</a:t>
            </a:r>
          </a:p>
        </p:txBody>
      </p:sp>
    </p:spTree>
    <p:extLst>
      <p:ext uri="{BB962C8B-B14F-4D97-AF65-F5344CB8AC3E}">
        <p14:creationId xmlns:p14="http://schemas.microsoft.com/office/powerpoint/2010/main" val="4403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e écran de l'application Mon EDSC."/>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4672" y="295110"/>
            <a:ext cx="2375309" cy="39483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title"/>
          </p:nvPr>
        </p:nvSpPr>
        <p:spPr>
          <a:xfrm>
            <a:off x="3565445" y="425788"/>
            <a:ext cx="4729887" cy="3867005"/>
          </a:xfrm>
        </p:spPr>
        <p:txBody>
          <a:bodyPr>
            <a:normAutofit fontScale="90000"/>
          </a:bodyPr>
          <a:lstStyle/>
          <a:p>
            <a:pPr algn="ctr"/>
            <a:r>
              <a:rPr lang="fr-CA">
                <a:solidFill>
                  <a:srgbClr val="005AB4"/>
                </a:solidFill>
              </a:rPr>
              <a:t>Quelles sont les prochaines étapes?</a:t>
            </a:r>
            <a:br>
              <a:rPr lang="fr-CA">
                <a:solidFill>
                  <a:srgbClr val="005AB4"/>
                </a:solidFill>
              </a:rPr>
            </a:br>
            <a:br>
              <a:rPr lang="fr-CA">
                <a:solidFill>
                  <a:srgbClr val="005AB4"/>
                </a:solidFill>
              </a:rPr>
            </a:br>
            <a:r>
              <a:rPr lang="fr-CA" sz="2400" b="0"/>
              <a:t>Nous allons continuer à grandir et à nous améliorer...</a:t>
            </a:r>
            <a:br>
              <a:rPr lang="fr-CA" sz="2400" b="0"/>
            </a:br>
            <a:br>
              <a:rPr lang="fr-CA" sz="2400" b="0"/>
            </a:br>
            <a:r>
              <a:rPr lang="fr-CA" sz="2400" b="0"/>
              <a:t>et nous avons besoin de votre contribution!</a:t>
            </a:r>
            <a:br>
              <a:rPr lang="fr-CA" sz="2400"/>
            </a:br>
            <a:br>
              <a:rPr lang="fr-CA">
                <a:solidFill>
                  <a:srgbClr val="005AB4"/>
                </a:solidFill>
              </a:rPr>
            </a:br>
            <a:endParaRPr lang="fr-CA">
              <a:solidFill>
                <a:srgbClr val="005AB4"/>
              </a:solidFill>
            </a:endParaRPr>
          </a:p>
        </p:txBody>
      </p:sp>
    </p:spTree>
    <p:extLst>
      <p:ext uri="{BB962C8B-B14F-4D97-AF65-F5344CB8AC3E}">
        <p14:creationId xmlns:p14="http://schemas.microsoft.com/office/powerpoint/2010/main" val="13294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7221"/>
            <a:ext cx="8229600" cy="3617402"/>
          </a:xfrm>
        </p:spPr>
        <p:txBody>
          <a:bodyPr>
            <a:normAutofit fontScale="85000" lnSpcReduction="20000"/>
          </a:bodyPr>
          <a:lstStyle/>
          <a:p>
            <a:pPr lvl="0"/>
            <a:r>
              <a:rPr lang="fr-CA" sz="2200" dirty="0"/>
              <a:t>De nombreuses occasions fonctionnelles nouvelles et en évolution rapide sont identifiées (c.-à-d. SGED, </a:t>
            </a:r>
            <a:r>
              <a:rPr lang="fr-CA" sz="2200" dirty="0" err="1"/>
              <a:t>LifeWorks</a:t>
            </a:r>
            <a:r>
              <a:rPr lang="fr-CA" sz="2200" dirty="0"/>
              <a:t>, intégration, recrutement, pannes informatiques, etc.).</a:t>
            </a:r>
          </a:p>
          <a:p>
            <a:pPr lvl="0"/>
            <a:endParaRPr lang="en-CA" sz="2200" dirty="0"/>
          </a:p>
          <a:p>
            <a:pPr lvl="0"/>
            <a:r>
              <a:rPr lang="fr-CA" sz="2200" dirty="0"/>
              <a:t>L’application </a:t>
            </a:r>
            <a:r>
              <a:rPr lang="fr-CA" sz="2200" dirty="0" err="1"/>
              <a:t>MonEDSC</a:t>
            </a:r>
            <a:r>
              <a:rPr lang="fr-CA" sz="2200" dirty="0"/>
              <a:t> continue d’être mise à jour en fonction des commentaires des utilisateurs reçus dans la boîte de réception générale et dans l’application elle-même.</a:t>
            </a:r>
          </a:p>
          <a:p>
            <a:pPr lvl="0"/>
            <a:endParaRPr lang="en-CA" sz="2200" dirty="0"/>
          </a:p>
          <a:p>
            <a:pPr lvl="0"/>
            <a:r>
              <a:rPr lang="fr-CA" sz="2200" dirty="0"/>
              <a:t>Nous avons reçu des commentaires très positifs de la part des utilisateurs dans la boîte de réception générale </a:t>
            </a:r>
            <a:r>
              <a:rPr lang="fr-CA" sz="2200" dirty="0" err="1"/>
              <a:t>MonEDSC</a:t>
            </a:r>
            <a:r>
              <a:rPr lang="fr-CA" sz="2200" dirty="0"/>
              <a:t> et dans l’application jusqu’à présent.</a:t>
            </a:r>
          </a:p>
          <a:p>
            <a:pPr lvl="0"/>
            <a:endParaRPr lang="en-CA" sz="2200" dirty="0"/>
          </a:p>
          <a:p>
            <a:pPr lvl="0"/>
            <a:r>
              <a:rPr lang="fr-CA" sz="2200" dirty="0"/>
              <a:t>Nous avons l’intention de lancer la version 2.0 pendant la SNFP 2022.</a:t>
            </a:r>
          </a:p>
          <a:p>
            <a:endParaRPr lang="en-CA" dirty="0"/>
          </a:p>
        </p:txBody>
      </p:sp>
      <p:sp>
        <p:nvSpPr>
          <p:cNvPr id="2" name="Title 1"/>
          <p:cNvSpPr>
            <a:spLocks noGrp="1"/>
          </p:cNvSpPr>
          <p:nvPr>
            <p:ph type="title"/>
          </p:nvPr>
        </p:nvSpPr>
        <p:spPr>
          <a:xfrm>
            <a:off x="0" y="0"/>
            <a:ext cx="8229600" cy="857250"/>
          </a:xfrm>
        </p:spPr>
        <p:txBody>
          <a:bodyPr>
            <a:normAutofit/>
          </a:bodyPr>
          <a:lstStyle/>
          <a:p>
            <a:r>
              <a:rPr lang="fr-CA">
                <a:solidFill>
                  <a:srgbClr val="005AB4"/>
                </a:solidFill>
              </a:rPr>
              <a:t>Version future 2.0 de MonEDSC</a:t>
            </a:r>
          </a:p>
        </p:txBody>
      </p:sp>
    </p:spTree>
    <p:extLst>
      <p:ext uri="{BB962C8B-B14F-4D97-AF65-F5344CB8AC3E}">
        <p14:creationId xmlns:p14="http://schemas.microsoft.com/office/powerpoint/2010/main" val="127205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me expliquant les capacités de l&amp;#39;application Mon EDSC en dehors du réseau et sur le réseau d&amp;#39;EDSC."/>
          <p:cNvPicPr>
            <a:picLocks noChangeAspect="1"/>
          </p:cNvPicPr>
          <p:nvPr/>
        </p:nvPicPr>
        <p:blipFill>
          <a:blip r:embed="rId3"/>
          <a:stretch>
            <a:fillRect/>
          </a:stretch>
        </p:blipFill>
        <p:spPr>
          <a:xfrm>
            <a:off x="549087" y="745561"/>
            <a:ext cx="8100241" cy="3780721"/>
          </a:xfrm>
          <a:prstGeom prst="rect">
            <a:avLst/>
          </a:prstGeom>
        </p:spPr>
      </p:pic>
      <p:sp>
        <p:nvSpPr>
          <p:cNvPr id="20" name="TextBox 19"/>
          <p:cNvSpPr txBox="1"/>
          <p:nvPr/>
        </p:nvSpPr>
        <p:spPr>
          <a:xfrm>
            <a:off x="1333520" y="381883"/>
            <a:ext cx="6531377" cy="300082"/>
          </a:xfrm>
          <a:prstGeom prst="rect">
            <a:avLst/>
          </a:prstGeom>
          <a:solidFill>
            <a:srgbClr val="0070C0"/>
          </a:solidFill>
          <a:ln>
            <a:solidFill>
              <a:schemeClr val="tx1"/>
            </a:solidFill>
          </a:ln>
        </p:spPr>
        <p:txBody>
          <a:bodyPr wrap="square" rtlCol="0">
            <a:spAutoFit/>
          </a:bodyPr>
          <a:lstStyle/>
          <a:p>
            <a:pPr algn="ctr"/>
            <a:r>
              <a:rPr lang="fr-CA" sz="1350">
                <a:solidFill>
                  <a:schemeClr val="bg1"/>
                </a:solidFill>
              </a:rPr>
              <a:t>Communication avec les employés d’EDSC – </a:t>
            </a:r>
            <a:r>
              <a:rPr lang="fr-CA" sz="1350">
                <a:solidFill>
                  <a:srgbClr val="FFFF00"/>
                </a:solidFill>
              </a:rPr>
              <a:t>Mon EDSC versions futures </a:t>
            </a:r>
          </a:p>
        </p:txBody>
      </p:sp>
    </p:spTree>
    <p:extLst>
      <p:ext uri="{BB962C8B-B14F-4D97-AF65-F5344CB8AC3E}">
        <p14:creationId xmlns:p14="http://schemas.microsoft.com/office/powerpoint/2010/main" val="341704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n EDSC" title="Logo Mon EDSC"/>
          <p:cNvPicPr>
            <a:picLocks noChangeAspect="1"/>
          </p:cNvPicPr>
          <p:nvPr/>
        </p:nvPicPr>
        <p:blipFill>
          <a:blip r:embed="rId2"/>
          <a:stretch>
            <a:fillRect/>
          </a:stretch>
        </p:blipFill>
        <p:spPr>
          <a:xfrm>
            <a:off x="3630959" y="2387299"/>
            <a:ext cx="1672909" cy="1378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1738500" y="1015786"/>
            <a:ext cx="5304473" cy="857250"/>
          </a:xfrm>
        </p:spPr>
        <p:txBody>
          <a:bodyPr>
            <a:normAutofit fontScale="90000"/>
          </a:bodyPr>
          <a:lstStyle/>
          <a:p>
            <a:pPr algn="ctr"/>
            <a:r>
              <a:rPr lang="fr-CA" dirty="0">
                <a:solidFill>
                  <a:srgbClr val="0066CC"/>
                </a:solidFill>
              </a:rPr>
              <a:t> Des </a:t>
            </a:r>
            <a:r>
              <a:rPr lang="fr-CA">
                <a:solidFill>
                  <a:srgbClr val="0066CC"/>
                </a:solidFill>
              </a:rPr>
              <a:t>questions?</a:t>
            </a:r>
            <a:br>
              <a:rPr lang="fr-CA">
                <a:solidFill>
                  <a:srgbClr val="0066CC"/>
                </a:solidFill>
              </a:rPr>
            </a:br>
            <a:r>
              <a:rPr lang="fr-CA">
                <a:solidFill>
                  <a:srgbClr val="0066CC"/>
                </a:solidFill>
              </a:rPr>
              <a:t>Des </a:t>
            </a:r>
            <a:r>
              <a:rPr lang="fr-CA" dirty="0">
                <a:solidFill>
                  <a:srgbClr val="0066CC"/>
                </a:solidFill>
              </a:rPr>
              <a:t>commentaires?</a:t>
            </a:r>
          </a:p>
        </p:txBody>
      </p:sp>
    </p:spTree>
    <p:extLst>
      <p:ext uri="{BB962C8B-B14F-4D97-AF65-F5344CB8AC3E}">
        <p14:creationId xmlns:p14="http://schemas.microsoft.com/office/powerpoint/2010/main" val="22420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e image contenant une interface utilisateur graphique">
            <a:extLst>
              <a:ext uri="{FF2B5EF4-FFF2-40B4-BE49-F238E27FC236}">
                <a16:creationId xmlns:a16="http://schemas.microsoft.com/office/drawing/2014/main" id="{850E9235-5DC9-4CFA-9426-29A19DD734FB}"/>
              </a:ext>
            </a:extLst>
          </p:cNvPr>
          <p:cNvPicPr>
            <a:picLocks noChangeAspect="1"/>
          </p:cNvPicPr>
          <p:nvPr/>
        </p:nvPicPr>
        <p:blipFill>
          <a:blip r:embed="rId3"/>
          <a:stretch>
            <a:fillRect/>
          </a:stretch>
        </p:blipFill>
        <p:spPr>
          <a:xfrm>
            <a:off x="3106168" y="1631621"/>
            <a:ext cx="2843986" cy="2388947"/>
          </a:xfrm>
          <a:prstGeom prst="rect">
            <a:avLst/>
          </a:prstGeom>
          <a:noFill/>
        </p:spPr>
      </p:pic>
      <p:pic>
        <p:nvPicPr>
          <p:cNvPr id="8" name="Picture 7" title="L'application Mon EDSC sur un téléphone mobile"/>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254858" y="2652458"/>
            <a:ext cx="546606" cy="1165685"/>
          </a:xfrm>
          <a:prstGeom prst="rect">
            <a:avLst/>
          </a:prstGeom>
          <a:noFill/>
          <a:ln>
            <a:noFill/>
          </a:ln>
        </p:spPr>
      </p:pic>
      <p:sp>
        <p:nvSpPr>
          <p:cNvPr id="5" name="Content Placeholder 5"/>
          <p:cNvSpPr txBox="1">
            <a:spLocks/>
          </p:cNvSpPr>
          <p:nvPr/>
        </p:nvSpPr>
        <p:spPr>
          <a:xfrm>
            <a:off x="6490895" y="1437297"/>
            <a:ext cx="2211123" cy="3105835"/>
          </a:xfrm>
          <a:prstGeom prst="rect">
            <a:avLst/>
          </a:prstGeom>
        </p:spPr>
        <p:txBody>
          <a:bodyPr vert="horz" lIns="91440" tIns="45720" rIns="91440" bIns="45720" rtlCol="0" anchor="t">
            <a:normAutofit fontScale="92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None/>
            </a:pPr>
            <a:r>
              <a:rPr lang="fr-CA" sz="2000" b="1" dirty="0"/>
              <a:t>Utilisateurs :</a:t>
            </a:r>
          </a:p>
          <a:p>
            <a:pPr marL="0" indent="0">
              <a:buNone/>
            </a:pPr>
            <a:r>
              <a:rPr lang="fr-CA" sz="2000" dirty="0"/>
              <a:t>Les employés d’EDSC (y compris Service Canada et le Programme du travail), à partir d’appareils mobiles personnels ou fournis par le Ministère.</a:t>
            </a:r>
          </a:p>
        </p:txBody>
      </p:sp>
      <p:sp>
        <p:nvSpPr>
          <p:cNvPr id="3" name="Content Placeholder 2"/>
          <p:cNvSpPr>
            <a:spLocks noGrp="1"/>
          </p:cNvSpPr>
          <p:nvPr>
            <p:ph sz="quarter" idx="4"/>
          </p:nvPr>
        </p:nvSpPr>
        <p:spPr>
          <a:xfrm>
            <a:off x="383908" y="1371274"/>
            <a:ext cx="2540776" cy="3005538"/>
          </a:xfrm>
        </p:spPr>
        <p:txBody>
          <a:bodyPr vert="horz" lIns="91440" tIns="45720" rIns="91440" bIns="45720" rtlCol="0" anchor="t">
            <a:normAutofit/>
          </a:bodyPr>
          <a:lstStyle/>
          <a:p>
            <a:pPr marL="0" lvl="1" indent="0">
              <a:lnSpc>
                <a:spcPct val="90000"/>
              </a:lnSpc>
              <a:buNone/>
            </a:pPr>
            <a:r>
              <a:rPr lang="fr-CA" b="1"/>
              <a:t>Vision du projet : </a:t>
            </a:r>
            <a:r>
              <a:rPr lang="fr-CA"/>
              <a:t>Fournir aux employés d’EDSC un canal de communication hors réseau pour obtenir des informations et des outils essentiels à tout moment et en tout lieu.</a:t>
            </a:r>
          </a:p>
        </p:txBody>
      </p:sp>
      <p:pic>
        <p:nvPicPr>
          <p:cNvPr id="11" name="Picture 10" title="Mon EDSC"/>
          <p:cNvPicPr/>
          <p:nvPr/>
        </p:nvPicPr>
        <p:blipFill>
          <a:blip r:embed="rId6"/>
          <a:stretch>
            <a:fillRect/>
          </a:stretch>
        </p:blipFill>
        <p:spPr>
          <a:xfrm>
            <a:off x="2456338" y="276588"/>
            <a:ext cx="3227070" cy="791210"/>
          </a:xfrm>
          <a:prstGeom prst="rect">
            <a:avLst/>
          </a:prstGeom>
        </p:spPr>
      </p:pic>
    </p:spTree>
    <p:extLst>
      <p:ext uri="{BB962C8B-B14F-4D97-AF65-F5344CB8AC3E}">
        <p14:creationId xmlns:p14="http://schemas.microsoft.com/office/powerpoint/2010/main" val="2979814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me expliquant les capacités de l&amp;#39;application Mon EDSC en dehors du réseau et sur le réseau d&amp;#39;EDSC.&#10;">
            <a:extLst>
              <a:ext uri="{FF2B5EF4-FFF2-40B4-BE49-F238E27FC236}">
                <a16:creationId xmlns:a16="http://schemas.microsoft.com/office/drawing/2014/main" id="{6501BD66-07FD-487B-94D1-C88A82E833A3}"/>
              </a:ext>
            </a:extLst>
          </p:cNvPr>
          <p:cNvPicPr>
            <a:picLocks noChangeAspect="1"/>
          </p:cNvPicPr>
          <p:nvPr/>
        </p:nvPicPr>
        <p:blipFill>
          <a:blip r:embed="rId3"/>
          <a:stretch>
            <a:fillRect/>
          </a:stretch>
        </p:blipFill>
        <p:spPr>
          <a:xfrm>
            <a:off x="549087" y="745561"/>
            <a:ext cx="8100241" cy="3780721"/>
          </a:xfrm>
          <a:prstGeom prst="rect">
            <a:avLst/>
          </a:prstGeom>
        </p:spPr>
      </p:pic>
      <p:sp>
        <p:nvSpPr>
          <p:cNvPr id="20" name="TextBox 19"/>
          <p:cNvSpPr txBox="1"/>
          <p:nvPr/>
        </p:nvSpPr>
        <p:spPr>
          <a:xfrm>
            <a:off x="1355301" y="375074"/>
            <a:ext cx="6531377" cy="300082"/>
          </a:xfrm>
          <a:prstGeom prst="rect">
            <a:avLst/>
          </a:prstGeom>
          <a:solidFill>
            <a:srgbClr val="0070C0"/>
          </a:solidFill>
          <a:ln>
            <a:solidFill>
              <a:schemeClr val="tx1"/>
            </a:solidFill>
          </a:ln>
        </p:spPr>
        <p:txBody>
          <a:bodyPr wrap="square" rtlCol="0">
            <a:spAutoFit/>
          </a:bodyPr>
          <a:lstStyle/>
          <a:p>
            <a:pPr algn="ctr"/>
            <a:r>
              <a:rPr lang="fr-CA" sz="1350" dirty="0">
                <a:solidFill>
                  <a:schemeClr val="bg1"/>
                </a:solidFill>
              </a:rPr>
              <a:t>Communication avec les employés d’EDSC – </a:t>
            </a:r>
            <a:r>
              <a:rPr lang="fr-CA" sz="1350" dirty="0">
                <a:solidFill>
                  <a:srgbClr val="FFFF00"/>
                </a:solidFill>
              </a:rPr>
              <a:t>Mon EDSC PMV</a:t>
            </a:r>
          </a:p>
        </p:txBody>
      </p:sp>
    </p:spTree>
    <p:extLst>
      <p:ext uri="{BB962C8B-B14F-4D97-AF65-F5344CB8AC3E}">
        <p14:creationId xmlns:p14="http://schemas.microsoft.com/office/powerpoint/2010/main" val="379698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5"/>
          <p:cNvSpPr txBox="1">
            <a:spLocks/>
          </p:cNvSpPr>
          <p:nvPr/>
        </p:nvSpPr>
        <p:spPr>
          <a:xfrm>
            <a:off x="6136018" y="1489040"/>
            <a:ext cx="2497133" cy="3487809"/>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Verdana"/>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Verdana"/>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Verdana"/>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Verdana"/>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Verdana"/>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fr-CA" sz="900" dirty="0"/>
              <a:t>Aucune ouverture de session/authentification requise</a:t>
            </a:r>
          </a:p>
          <a:p>
            <a:r>
              <a:rPr lang="fr-CA" sz="900" dirty="0"/>
              <a:t>Accès direct à l’Outil de dépistage actif de la COVID‑19 pour les employés</a:t>
            </a:r>
          </a:p>
          <a:p>
            <a:r>
              <a:rPr lang="fr-CA" sz="900" dirty="0"/>
              <a:t>Notifications pour les messages ministériels urgents et non urgents</a:t>
            </a:r>
          </a:p>
          <a:p>
            <a:r>
              <a:rPr lang="fr-CA" sz="900" dirty="0"/>
              <a:t>Liens vers les outils/ressources/médias sociaux d’EDSC hors réseau existants</a:t>
            </a:r>
          </a:p>
          <a:p>
            <a:r>
              <a:rPr lang="fr-CA" sz="900" dirty="0"/>
              <a:t>Coordonnées téléphoniques des ressources de la fonction publique</a:t>
            </a:r>
          </a:p>
          <a:p>
            <a:r>
              <a:rPr lang="fr-CA" sz="900" dirty="0"/>
              <a:t>État du réseau en temps réel pour les trois serveurs RPV</a:t>
            </a:r>
          </a:p>
          <a:p>
            <a:r>
              <a:rPr lang="fr-CA" sz="900" dirty="0"/>
              <a:t>Fonction de rétroaction de l’utilisateur</a:t>
            </a:r>
          </a:p>
        </p:txBody>
      </p:sp>
      <p:pic>
        <p:nvPicPr>
          <p:cNvPr id="15" name="Picture 14" title="Logo de Mon EDSC"/>
          <p:cNvPicPr>
            <a:picLocks noChangeAspect="1"/>
          </p:cNvPicPr>
          <p:nvPr/>
        </p:nvPicPr>
        <p:blipFill>
          <a:blip r:embed="rId3"/>
          <a:stretch>
            <a:fillRect/>
          </a:stretch>
        </p:blipFill>
        <p:spPr>
          <a:xfrm>
            <a:off x="8056888" y="867571"/>
            <a:ext cx="455934" cy="446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rgbClr r="0" g="0" b="0"/>
          </a:lnRef>
          <a:fillRef idx="1001">
            <a:schemeClr val="lt1"/>
          </a:fillRef>
          <a:effectRef idx="0">
            <a:scrgbClr r="0" g="0" b="0"/>
          </a:effectRef>
          <a:fontRef idx="major"/>
        </p:style>
      </p:pic>
      <p:sp>
        <p:nvSpPr>
          <p:cNvPr id="12" name="Text Placeholder 4"/>
          <p:cNvSpPr txBox="1">
            <a:spLocks/>
          </p:cNvSpPr>
          <p:nvPr/>
        </p:nvSpPr>
        <p:spPr>
          <a:xfrm>
            <a:off x="6325789" y="927392"/>
            <a:ext cx="2232060" cy="47982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Arial"/>
                <a:ea typeface="+mn-ea"/>
                <a:cs typeface="Verdana"/>
              </a:defRPr>
            </a:lvl1pPr>
            <a:lvl2pPr marL="457200" indent="0" algn="l" defTabSz="457200" rtl="0" eaLnBrk="1" latinLnBrk="0" hangingPunct="1">
              <a:spcBef>
                <a:spcPct val="20000"/>
              </a:spcBef>
              <a:buFont typeface="Arial"/>
              <a:buNone/>
              <a:defRPr sz="2000" b="1" kern="1200">
                <a:solidFill>
                  <a:schemeClr val="tx1"/>
                </a:solidFill>
                <a:latin typeface="Arial"/>
                <a:ea typeface="+mn-ea"/>
                <a:cs typeface="Verdana"/>
              </a:defRPr>
            </a:lvl2pPr>
            <a:lvl3pPr marL="914400" indent="0" algn="l" defTabSz="457200" rtl="0" eaLnBrk="1" latinLnBrk="0" hangingPunct="1">
              <a:spcBef>
                <a:spcPct val="20000"/>
              </a:spcBef>
              <a:buFont typeface="Arial"/>
              <a:buNone/>
              <a:defRPr sz="1800" b="1" kern="1200">
                <a:solidFill>
                  <a:schemeClr val="tx1"/>
                </a:solidFill>
                <a:latin typeface="Arial"/>
                <a:ea typeface="+mn-ea"/>
                <a:cs typeface="Verdana"/>
              </a:defRPr>
            </a:lvl3pPr>
            <a:lvl4pPr marL="1371600" indent="0" algn="l" defTabSz="457200" rtl="0" eaLnBrk="1" latinLnBrk="0" hangingPunct="1">
              <a:spcBef>
                <a:spcPct val="20000"/>
              </a:spcBef>
              <a:buFont typeface="Arial"/>
              <a:buNone/>
              <a:defRPr sz="1600" b="1" kern="1200">
                <a:solidFill>
                  <a:schemeClr val="tx1"/>
                </a:solidFill>
                <a:latin typeface="Arial"/>
                <a:ea typeface="+mn-ea"/>
                <a:cs typeface="Verdana"/>
              </a:defRPr>
            </a:lvl4pPr>
            <a:lvl5pPr marL="1828800" indent="0" algn="l" defTabSz="457200" rtl="0" eaLnBrk="1" latinLnBrk="0" hangingPunct="1">
              <a:spcBef>
                <a:spcPct val="20000"/>
              </a:spcBef>
              <a:buFont typeface="Arial"/>
              <a:buNone/>
              <a:defRPr sz="1600" b="1" kern="1200">
                <a:solidFill>
                  <a:schemeClr val="tx1"/>
                </a:solidFill>
                <a:latin typeface="Arial"/>
                <a:ea typeface="+mn-ea"/>
                <a:cs typeface="Verdana"/>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fr-CA" sz="1500" dirty="0"/>
              <a:t>Caractéristiques</a:t>
            </a:r>
          </a:p>
        </p:txBody>
      </p:sp>
      <p:sp>
        <p:nvSpPr>
          <p:cNvPr id="6" name="Content Placeholder 5"/>
          <p:cNvSpPr>
            <a:spLocks noGrp="1"/>
          </p:cNvSpPr>
          <p:nvPr>
            <p:ph sz="quarter" idx="4"/>
          </p:nvPr>
        </p:nvSpPr>
        <p:spPr>
          <a:xfrm>
            <a:off x="3100815" y="1473294"/>
            <a:ext cx="2497133" cy="3120713"/>
          </a:xfrm>
        </p:spPr>
        <p:txBody>
          <a:bodyPr vert="horz" lIns="91440" tIns="45720" rIns="91440" bIns="45720" rtlCol="0" anchor="t">
            <a:noAutofit/>
          </a:bodyPr>
          <a:lstStyle/>
          <a:p>
            <a:r>
              <a:rPr lang="fr-CA" sz="900" dirty="0"/>
              <a:t>Répertoire central pour la collecte ou le traitement de renseignements personnels ou protégés (</a:t>
            </a:r>
            <a:r>
              <a:rPr lang="fr-CA" sz="900" u="sng" dirty="0"/>
              <a:t>aucun</a:t>
            </a:r>
            <a:r>
              <a:rPr lang="fr-CA" sz="900" dirty="0"/>
              <a:t> renseignement personnel n’est recueilli ou conservé)</a:t>
            </a:r>
          </a:p>
          <a:p>
            <a:endParaRPr lang="en-CA" sz="900" dirty="0"/>
          </a:p>
          <a:p>
            <a:r>
              <a:rPr lang="fr-CA" sz="900" dirty="0"/>
              <a:t>Substitut aux outils de communication existants</a:t>
            </a:r>
          </a:p>
          <a:p>
            <a:endParaRPr lang="en-CA" sz="900" dirty="0"/>
          </a:p>
          <a:p>
            <a:r>
              <a:rPr lang="fr-CA" sz="900" dirty="0"/>
              <a:t>Réplique de l’information qui existe déjà ou disponible ailleurs</a:t>
            </a:r>
          </a:p>
          <a:p>
            <a:endParaRPr lang="en-CA" sz="900" dirty="0"/>
          </a:p>
          <a:p>
            <a:r>
              <a:rPr lang="fr-CA" sz="900" dirty="0"/>
              <a:t>Outil de collaboration ou de messagerie</a:t>
            </a:r>
          </a:p>
        </p:txBody>
      </p:sp>
      <p:pic>
        <p:nvPicPr>
          <p:cNvPr id="10" name="Picture 9" title="Un X rou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2342" y="1011335"/>
            <a:ext cx="340986" cy="348666"/>
          </a:xfrm>
          <a:prstGeom prst="rect">
            <a:avLst/>
          </a:prstGeom>
        </p:spPr>
      </p:pic>
      <p:sp>
        <p:nvSpPr>
          <p:cNvPr id="5" name="Text Placeholder 4"/>
          <p:cNvSpPr>
            <a:spLocks noGrp="1"/>
          </p:cNvSpPr>
          <p:nvPr>
            <p:ph type="body" sz="quarter" idx="3"/>
          </p:nvPr>
        </p:nvSpPr>
        <p:spPr>
          <a:xfrm>
            <a:off x="3100815" y="945757"/>
            <a:ext cx="2457044" cy="479822"/>
          </a:xfrm>
        </p:spPr>
        <p:txBody>
          <a:bodyPr>
            <a:normAutofit/>
          </a:bodyPr>
          <a:lstStyle/>
          <a:p>
            <a:r>
              <a:rPr lang="fr-CA" sz="1500" dirty="0"/>
              <a:t>Ce dont il ne s’agit </a:t>
            </a:r>
            <a:r>
              <a:rPr lang="fr-CA" sz="1500" u="sng" dirty="0"/>
              <a:t>pas</a:t>
            </a:r>
            <a:endParaRPr lang="fr-CA" sz="1500" dirty="0"/>
          </a:p>
        </p:txBody>
      </p:sp>
      <p:sp>
        <p:nvSpPr>
          <p:cNvPr id="4" name="Content Placeholder 3"/>
          <p:cNvSpPr>
            <a:spLocks noGrp="1"/>
          </p:cNvSpPr>
          <p:nvPr>
            <p:ph sz="half" idx="2"/>
          </p:nvPr>
        </p:nvSpPr>
        <p:spPr>
          <a:xfrm>
            <a:off x="236640" y="1448127"/>
            <a:ext cx="2653143" cy="3362609"/>
          </a:xfrm>
        </p:spPr>
        <p:txBody>
          <a:bodyPr vert="horz" lIns="91440" tIns="45720" rIns="91440" bIns="45720" rtlCol="0" anchor="t">
            <a:noAutofit/>
          </a:bodyPr>
          <a:lstStyle/>
          <a:p>
            <a:r>
              <a:rPr lang="fr-CA" sz="900" dirty="0"/>
              <a:t>Outil de communication complémentaire/facultatif (le téléchargement et l’utilisation ne sont </a:t>
            </a:r>
            <a:r>
              <a:rPr lang="fr-CA" sz="900" u="sng" dirty="0"/>
              <a:t>pas</a:t>
            </a:r>
            <a:r>
              <a:rPr lang="fr-CA" sz="900" dirty="0"/>
              <a:t> obligatoires)</a:t>
            </a:r>
          </a:p>
          <a:p>
            <a:endParaRPr lang="en-CA" sz="900" dirty="0"/>
          </a:p>
          <a:p>
            <a:r>
              <a:rPr lang="fr-CA" sz="900" dirty="0"/>
              <a:t>Outil conçu par les employés pour les employés, et dont les prochaines versions reposeront sur les commentaires des utilisateurs</a:t>
            </a:r>
          </a:p>
          <a:p>
            <a:endParaRPr lang="en-CA" sz="900" dirty="0"/>
          </a:p>
          <a:p>
            <a:r>
              <a:rPr lang="fr-CA" sz="900" dirty="0"/>
              <a:t>Accessible et bilingue </a:t>
            </a:r>
          </a:p>
          <a:p>
            <a:endParaRPr lang="en-CA" sz="900" dirty="0"/>
          </a:p>
          <a:p>
            <a:r>
              <a:rPr lang="fr-CA" sz="900" dirty="0"/>
              <a:t>Accessible hors réseau tous les jours, 24 heures sur 24, même en cas de panne du réseau</a:t>
            </a:r>
          </a:p>
          <a:p>
            <a:endParaRPr lang="en-CA" sz="900" dirty="0">
              <a:cs typeface="Arial"/>
            </a:endParaRPr>
          </a:p>
          <a:p>
            <a:r>
              <a:rPr lang="fr-CA" sz="900" dirty="0">
                <a:cs typeface="Arial"/>
              </a:rPr>
              <a:t>Canal de communication pratique et convivial pour les employés leur permettant d’accéder à l’information, aux ressources et aux outils du gouvernement du Canada</a:t>
            </a:r>
          </a:p>
        </p:txBody>
      </p:sp>
      <p:pic>
        <p:nvPicPr>
          <p:cNvPr id="9" name="Picture 8" title="un crochet ver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430" y="968305"/>
            <a:ext cx="490081" cy="490081"/>
          </a:xfrm>
          <a:prstGeom prst="rect">
            <a:avLst/>
          </a:prstGeom>
        </p:spPr>
      </p:pic>
      <p:sp>
        <p:nvSpPr>
          <p:cNvPr id="3" name="Text Placeholder 2"/>
          <p:cNvSpPr>
            <a:spLocks noGrp="1"/>
          </p:cNvSpPr>
          <p:nvPr>
            <p:ph type="body" idx="1"/>
          </p:nvPr>
        </p:nvSpPr>
        <p:spPr>
          <a:xfrm>
            <a:off x="236640" y="927392"/>
            <a:ext cx="1869970" cy="479822"/>
          </a:xfrm>
        </p:spPr>
        <p:txBody>
          <a:bodyPr>
            <a:normAutofit/>
          </a:bodyPr>
          <a:lstStyle/>
          <a:p>
            <a:r>
              <a:rPr lang="fr-CA" sz="1600" dirty="0"/>
              <a:t>Ce dont il s’agit</a:t>
            </a:r>
          </a:p>
        </p:txBody>
      </p:sp>
      <p:sp>
        <p:nvSpPr>
          <p:cNvPr id="2" name="Title 1"/>
          <p:cNvSpPr>
            <a:spLocks noGrp="1"/>
          </p:cNvSpPr>
          <p:nvPr>
            <p:ph type="title"/>
          </p:nvPr>
        </p:nvSpPr>
        <p:spPr>
          <a:xfrm>
            <a:off x="3507578" y="231085"/>
            <a:ext cx="5636422" cy="623494"/>
          </a:xfrm>
        </p:spPr>
        <p:txBody>
          <a:bodyPr>
            <a:normAutofit/>
          </a:bodyPr>
          <a:lstStyle/>
          <a:p>
            <a:r>
              <a:rPr lang="fr-CA" sz="2000" dirty="0">
                <a:solidFill>
                  <a:srgbClr val="005AB4"/>
                </a:solidFill>
              </a:rPr>
              <a:t>... de quoi s’agit‑il?</a:t>
            </a:r>
          </a:p>
        </p:txBody>
      </p:sp>
      <p:pic>
        <p:nvPicPr>
          <p:cNvPr id="11" name="Picture 10" title="Mon EDSC"/>
          <p:cNvPicPr/>
          <p:nvPr/>
        </p:nvPicPr>
        <p:blipFill>
          <a:blip r:embed="rId6"/>
          <a:stretch>
            <a:fillRect/>
          </a:stretch>
        </p:blipFill>
        <p:spPr>
          <a:xfrm>
            <a:off x="301972" y="70102"/>
            <a:ext cx="3227070" cy="791210"/>
          </a:xfrm>
          <a:prstGeom prst="rect">
            <a:avLst/>
          </a:prstGeom>
        </p:spPr>
      </p:pic>
    </p:spTree>
    <p:extLst>
      <p:ext uri="{BB962C8B-B14F-4D97-AF65-F5344CB8AC3E}">
        <p14:creationId xmlns:p14="http://schemas.microsoft.com/office/powerpoint/2010/main" val="214181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B426D2-9987-5E42-AFCC-F7FC01CA7995}"/>
              </a:ext>
            </a:extLst>
          </p:cNvPr>
          <p:cNvSpPr txBox="1"/>
          <p:nvPr/>
        </p:nvSpPr>
        <p:spPr>
          <a:xfrm>
            <a:off x="6286332" y="4875088"/>
            <a:ext cx="2832485" cy="276999"/>
          </a:xfrm>
          <a:prstGeom prst="rect">
            <a:avLst/>
          </a:prstGeom>
          <a:noFill/>
        </p:spPr>
        <p:txBody>
          <a:bodyPr wrap="square" rtlCol="0">
            <a:spAutoFit/>
          </a:bodyPr>
          <a:lstStyle/>
          <a:p>
            <a:r>
              <a:rPr lang="fr-CA" sz="600">
                <a:hlinkClick r:id="rId2" tooltip="https://technofaq.org/posts/2019/07/5-secrets-to-building-an-amazing-mobile-app/"/>
              </a:rPr>
              <a:t>Photo iPhone : Cette photo</a:t>
            </a:r>
            <a:r>
              <a:rPr lang="fr-CA" sz="600"/>
              <a:t>, dont l’auteur est inconnu, est visée par la licence </a:t>
            </a:r>
            <a:r>
              <a:rPr lang="fr-CA" sz="600">
                <a:hlinkClick r:id="rId3" tooltip="https://creativecommons.org/licenses/by-nc-sa/3.0/"/>
              </a:rPr>
              <a:t>CC BY-SA-NC</a:t>
            </a:r>
            <a:r>
              <a:rPr lang="fr-CA" sz="600"/>
              <a:t>.</a:t>
            </a:r>
          </a:p>
        </p:txBody>
      </p:sp>
      <p:sp>
        <p:nvSpPr>
          <p:cNvPr id="3" name="Rounded Rectangle 2">
            <a:extLst>
              <a:ext uri="{FF2B5EF4-FFF2-40B4-BE49-F238E27FC236}">
                <a16:creationId xmlns:a16="http://schemas.microsoft.com/office/drawing/2014/main" id="{D64D1286-78AB-C94B-AD51-F398282C22E4}"/>
              </a:ext>
            </a:extLst>
          </p:cNvPr>
          <p:cNvSpPr/>
          <p:nvPr/>
        </p:nvSpPr>
        <p:spPr>
          <a:xfrm>
            <a:off x="7430219" y="2125325"/>
            <a:ext cx="1754944" cy="12950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fr-CA" sz="1600" b="1">
                <a:solidFill>
                  <a:schemeClr val="tx1"/>
                </a:solidFill>
              </a:rPr>
              <a:t>MonEDSC</a:t>
            </a:r>
          </a:p>
          <a:p>
            <a:pPr algn="ctr"/>
            <a:r>
              <a:rPr lang="fr-CA" sz="1600" b="1">
                <a:solidFill>
                  <a:schemeClr val="tx1"/>
                </a:solidFill>
              </a:rPr>
              <a:t>(PPPV1)</a:t>
            </a:r>
          </a:p>
          <a:p>
            <a:pPr algn="ctr"/>
            <a:r>
              <a:rPr lang="fr-CA" sz="1600" b="1">
                <a:solidFill>
                  <a:schemeClr val="tx1"/>
                </a:solidFill>
              </a:rPr>
              <a:t>Prélancement – juin 2021</a:t>
            </a:r>
          </a:p>
        </p:txBody>
      </p:sp>
      <p:pic>
        <p:nvPicPr>
          <p:cNvPr id="10" name="Picture 9" descr="Interface utilisateur graphique">
            <a:extLst>
              <a:ext uri="{FF2B5EF4-FFF2-40B4-BE49-F238E27FC236}">
                <a16:creationId xmlns:a16="http://schemas.microsoft.com/office/drawing/2014/main" id="{2B2CA1A1-E5BD-6D40-BBD5-261B894C12D6}"/>
              </a:ext>
            </a:extLst>
          </p:cNvPr>
          <p:cNvPicPr>
            <a:picLocks noChangeAspect="1"/>
          </p:cNvPicPr>
          <p:nvPr/>
        </p:nvPicPr>
        <p:blipFill>
          <a:blip r:embed="rId4">
            <a:extLst>
              <a:ext uri="{837473B0-CC2E-450A-ABE3-18F120FF3D39}">
                <a1611:picAttrSrcUrl xmlns:a1611="http://schemas.microsoft.com/office/drawing/2016/11/main" r:id="rId2"/>
              </a:ext>
            </a:extLst>
          </a:blip>
          <a:stretch>
            <a:fillRect/>
          </a:stretch>
        </p:blipFill>
        <p:spPr>
          <a:xfrm>
            <a:off x="7545944" y="884127"/>
            <a:ext cx="1523495" cy="1015663"/>
          </a:xfrm>
          <a:prstGeom prst="rect">
            <a:avLst/>
          </a:prstGeom>
        </p:spPr>
      </p:pic>
      <p:pic>
        <p:nvPicPr>
          <p:cNvPr id="9" name="Picture 8" descr="Vous êtes ic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004" y="246646"/>
            <a:ext cx="398700" cy="524714"/>
          </a:xfrm>
          <a:prstGeom prst="rect">
            <a:avLst/>
          </a:prstGeom>
        </p:spPr>
      </p:pic>
      <p:graphicFrame>
        <p:nvGraphicFramePr>
          <p:cNvPr id="4" name="Content Placeholder 3">
            <a:extLst>
              <a:ext uri="{FF2B5EF4-FFF2-40B4-BE49-F238E27FC236}">
                <a16:creationId xmlns:a16="http://schemas.microsoft.com/office/drawing/2014/main" id="{2A685B08-6177-C745-8A23-523B9E95BD9A}"/>
              </a:ext>
            </a:extLst>
          </p:cNvPr>
          <p:cNvGraphicFramePr>
            <a:graphicFrameLocks noGrp="1"/>
          </p:cNvGraphicFramePr>
          <p:nvPr>
            <p:ph idx="1"/>
            <p:extLst>
              <p:ext uri="{D42A27DB-BD31-4B8C-83A1-F6EECF244321}">
                <p14:modId xmlns:p14="http://schemas.microsoft.com/office/powerpoint/2010/main" val="704729761"/>
              </p:ext>
            </p:extLst>
          </p:nvPr>
        </p:nvGraphicFramePr>
        <p:xfrm>
          <a:off x="-152097" y="526916"/>
          <a:ext cx="8686801" cy="4100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a:extLst>
              <a:ext uri="{FF2B5EF4-FFF2-40B4-BE49-F238E27FC236}">
                <a16:creationId xmlns:a16="http://schemas.microsoft.com/office/drawing/2014/main" id="{A9D2E227-6D84-8249-AD6F-D5443A2D298A}"/>
              </a:ext>
            </a:extLst>
          </p:cNvPr>
          <p:cNvSpPr>
            <a:spLocks noGrp="1"/>
          </p:cNvSpPr>
          <p:nvPr>
            <p:ph type="title"/>
          </p:nvPr>
        </p:nvSpPr>
        <p:spPr>
          <a:xfrm>
            <a:off x="271641" y="180115"/>
            <a:ext cx="4114938" cy="1846215"/>
          </a:xfrm>
        </p:spPr>
        <p:txBody>
          <a:bodyPr>
            <a:normAutofit fontScale="90000"/>
          </a:bodyPr>
          <a:lstStyle/>
          <a:p>
            <a:r>
              <a:rPr lang="fr-CA">
                <a:solidFill>
                  <a:srgbClr val="005AB4"/>
                </a:solidFill>
              </a:rPr>
              <a:t>Consultation et stratégie de mobilisation des employés</a:t>
            </a:r>
          </a:p>
        </p:txBody>
      </p:sp>
    </p:spTree>
    <p:extLst>
      <p:ext uri="{BB962C8B-B14F-4D97-AF65-F5344CB8AC3E}">
        <p14:creationId xmlns:p14="http://schemas.microsoft.com/office/powerpoint/2010/main" val="283416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133" y="3738291"/>
            <a:ext cx="9055316" cy="923330"/>
          </a:xfrm>
          <a:prstGeom prst="rect">
            <a:avLst/>
          </a:prstGeom>
        </p:spPr>
        <p:txBody>
          <a:bodyPr wrap="square">
            <a:spAutoFit/>
          </a:bodyPr>
          <a:lstStyle/>
          <a:p>
            <a:pPr lvl="1">
              <a:defRPr/>
            </a:pPr>
            <a:r>
              <a:rPr lang="fr-CA" i="1" dirty="0"/>
              <a:t>Mesure d’atténuation des risques visant à réduire la complexité du projet et à permettre de « tester » l’idée sans avoir besoin de la totalité des fonds nécessaires dès le départ.</a:t>
            </a:r>
          </a:p>
        </p:txBody>
      </p:sp>
      <p:pic>
        <p:nvPicPr>
          <p:cNvPr id="6" name="Content Placeholder 5" descr="Avoir une idée&#10;&#10;Construire votre produit&#10;&#10;Mesurer les résultats&#10;&#10;Améliorez votre produit"/>
          <p:cNvPicPr>
            <a:picLocks noGrp="1" noChangeAspect="1"/>
          </p:cNvPicPr>
          <p:nvPr>
            <p:ph idx="1"/>
          </p:nvPr>
        </p:nvPicPr>
        <p:blipFill rotWithShape="1">
          <a:blip r:embed="rId3">
            <a:extLst>
              <a:ext uri="{28A0092B-C50C-407E-A947-70E740481C1C}">
                <a14:useLocalDpi xmlns:a14="http://schemas.microsoft.com/office/drawing/2010/main" val="0"/>
              </a:ext>
            </a:extLst>
          </a:blip>
          <a:srcRect l="57416" t="16255" b="7618"/>
          <a:stretch/>
        </p:blipFill>
        <p:spPr>
          <a:xfrm>
            <a:off x="5697878" y="1063229"/>
            <a:ext cx="3068617" cy="2583809"/>
          </a:xfrm>
        </p:spPr>
      </p:pic>
      <p:pic>
        <p:nvPicPr>
          <p:cNvPr id="4" name="Content Placeholder 3" descr="La base la plus rudimentaire et la plus élémentaire possible de la solution.&#10;&#10;Suffisante pour les premiers utilisateurs.&#10;&#10;Something tangible customers can touch and feel" title="Plus petit produt viable"/>
          <p:cNvPicPr>
            <a:picLocks noChangeAspect="1"/>
          </p:cNvPicPr>
          <p:nvPr/>
        </p:nvPicPr>
        <p:blipFill rotWithShape="1">
          <a:blip r:embed="rId4">
            <a:extLst>
              <a:ext uri="{28A0092B-C50C-407E-A947-70E740481C1C}">
                <a14:useLocalDpi xmlns:a14="http://schemas.microsoft.com/office/drawing/2010/main" val="0"/>
              </a:ext>
            </a:extLst>
          </a:blip>
          <a:srcRect l="2661" t="23753" r="2287" b="6000"/>
          <a:stretch/>
        </p:blipFill>
        <p:spPr>
          <a:xfrm>
            <a:off x="799209" y="1120925"/>
            <a:ext cx="4018327" cy="2617366"/>
          </a:xfrm>
          <a:prstGeom prst="rect">
            <a:avLst/>
          </a:prstGeom>
        </p:spPr>
      </p:pic>
      <p:sp>
        <p:nvSpPr>
          <p:cNvPr id="2" name="Title 1"/>
          <p:cNvSpPr>
            <a:spLocks noGrp="1"/>
          </p:cNvSpPr>
          <p:nvPr>
            <p:ph type="title"/>
          </p:nvPr>
        </p:nvSpPr>
        <p:spPr>
          <a:xfrm>
            <a:off x="176982" y="205979"/>
            <a:ext cx="8797202" cy="857250"/>
          </a:xfrm>
        </p:spPr>
        <p:txBody>
          <a:bodyPr>
            <a:noAutofit/>
          </a:bodyPr>
          <a:lstStyle/>
          <a:p>
            <a:r>
              <a:rPr lang="fr-CA" sz="3200" dirty="0">
                <a:solidFill>
                  <a:srgbClr val="005AB4"/>
                </a:solidFill>
              </a:rPr>
              <a:t>Il s’agit du plus petit produit viable (PPPV), et non d’un produit parfait!</a:t>
            </a:r>
          </a:p>
        </p:txBody>
      </p:sp>
    </p:spTree>
    <p:extLst>
      <p:ext uri="{BB962C8B-B14F-4D97-AF65-F5344CB8AC3E}">
        <p14:creationId xmlns:p14="http://schemas.microsoft.com/office/powerpoint/2010/main" val="89376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L'application Mon EDSC"/>
          <p:cNvGrpSpPr/>
          <p:nvPr/>
        </p:nvGrpSpPr>
        <p:grpSpPr>
          <a:xfrm>
            <a:off x="6082877" y="1366520"/>
            <a:ext cx="2857500" cy="2857500"/>
            <a:chOff x="6082877" y="1366520"/>
            <a:chExt cx="2857500" cy="28575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877" y="1366520"/>
              <a:ext cx="2857500" cy="2857500"/>
            </a:xfrm>
            <a:prstGeom prst="rect">
              <a:avLst/>
            </a:prstGeom>
          </p:spPr>
        </p:pic>
        <p:pic>
          <p:nvPicPr>
            <p:cNvPr id="10" name="Picture 9" descr="cid:457031015178853827300638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888692" y="1728587"/>
              <a:ext cx="1245870" cy="221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
        <p:nvSpPr>
          <p:cNvPr id="3" name="Content Placeholder 2"/>
          <p:cNvSpPr>
            <a:spLocks noGrp="1"/>
          </p:cNvSpPr>
          <p:nvPr>
            <p:ph idx="1"/>
          </p:nvPr>
        </p:nvSpPr>
        <p:spPr>
          <a:xfrm>
            <a:off x="457200" y="1200151"/>
            <a:ext cx="5625677" cy="3394472"/>
          </a:xfrm>
        </p:spPr>
        <p:txBody>
          <a:bodyPr vert="horz" lIns="91440" tIns="45720" rIns="91440" bIns="45720" rtlCol="0" anchor="t">
            <a:normAutofit/>
          </a:bodyPr>
          <a:lstStyle/>
          <a:p>
            <a:r>
              <a:rPr lang="fr-CA" dirty="0"/>
              <a:t>L’idée s’est concrétisée!</a:t>
            </a:r>
          </a:p>
          <a:p>
            <a:endParaRPr lang="en-CA" sz="1600" dirty="0">
              <a:cs typeface="Calibri"/>
            </a:endParaRPr>
          </a:p>
          <a:p>
            <a:r>
              <a:rPr lang="fr-CA" dirty="0"/>
              <a:t>Voyons comment fonctionne l’application...</a:t>
            </a:r>
          </a:p>
          <a:p>
            <a:endParaRPr lang="en-CA" dirty="0">
              <a:cs typeface="Calibri"/>
            </a:endParaRPr>
          </a:p>
          <a:p>
            <a:endParaRPr lang="en-CA" dirty="0">
              <a:cs typeface="Calibri"/>
            </a:endParaRPr>
          </a:p>
          <a:p>
            <a:pPr marL="0" indent="0">
              <a:buNone/>
            </a:pPr>
            <a:endParaRPr lang="en-CA" dirty="0">
              <a:cs typeface="Calibri" panose="020F0502020204030204" pitchFamily="34" charset="0"/>
            </a:endParaRPr>
          </a:p>
          <a:p>
            <a:pPr marL="0" indent="0">
              <a:buNone/>
            </a:pPr>
            <a:endParaRPr lang="en-CA" dirty="0">
              <a:cs typeface="Calibri" panose="020F0502020204030204" pitchFamily="34" charset="0"/>
            </a:endParaRPr>
          </a:p>
          <a:p>
            <a:pPr marL="0" indent="0">
              <a:buNone/>
            </a:pPr>
            <a:endParaRPr lang="en-CA" dirty="0"/>
          </a:p>
        </p:txBody>
      </p:sp>
      <p:sp>
        <p:nvSpPr>
          <p:cNvPr id="2" name="Title 1"/>
          <p:cNvSpPr>
            <a:spLocks noGrp="1"/>
          </p:cNvSpPr>
          <p:nvPr>
            <p:ph type="title"/>
          </p:nvPr>
        </p:nvSpPr>
        <p:spPr>
          <a:xfrm>
            <a:off x="87685" y="161868"/>
            <a:ext cx="8229600" cy="857250"/>
          </a:xfrm>
        </p:spPr>
        <p:txBody>
          <a:bodyPr>
            <a:normAutofit fontScale="90000"/>
          </a:bodyPr>
          <a:lstStyle/>
          <a:p>
            <a:r>
              <a:rPr lang="fr-CA" dirty="0">
                <a:solidFill>
                  <a:srgbClr val="005AB4"/>
                </a:solidFill>
              </a:rPr>
              <a:t>Démonstration de l’application </a:t>
            </a:r>
            <a:r>
              <a:rPr lang="fr-CA" dirty="0" err="1">
                <a:solidFill>
                  <a:srgbClr val="005AB4"/>
                </a:solidFill>
              </a:rPr>
              <a:t>MonEDSC</a:t>
            </a:r>
            <a:endParaRPr lang="fr-CA" dirty="0">
              <a:solidFill>
                <a:srgbClr val="005AB4"/>
              </a:solidFill>
            </a:endParaRPr>
          </a:p>
        </p:txBody>
      </p:sp>
    </p:spTree>
    <p:extLst>
      <p:ext uri="{BB962C8B-B14F-4D97-AF65-F5344CB8AC3E}">
        <p14:creationId xmlns:p14="http://schemas.microsoft.com/office/powerpoint/2010/main" val="103851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éléchargez-le sur Google Play">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083987" y="4165881"/>
            <a:ext cx="1154159" cy="391206"/>
          </a:xfrm>
          <a:prstGeom prst="rect">
            <a:avLst/>
          </a:prstGeom>
          <a:noFill/>
          <a:ln>
            <a:noFill/>
          </a:ln>
        </p:spPr>
      </p:pic>
      <p:pic>
        <p:nvPicPr>
          <p:cNvPr id="8" name="Picture 7" descr="Télécharger sur l'App Store">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2083052" y="4165880"/>
            <a:ext cx="1139418" cy="391207"/>
          </a:xfrm>
          <a:prstGeom prst="rect">
            <a:avLst/>
          </a:prstGeom>
          <a:noFill/>
          <a:ln>
            <a:noFill/>
          </a:ln>
        </p:spPr>
      </p:pic>
      <p:sp>
        <p:nvSpPr>
          <p:cNvPr id="3" name="Content Placeholder 2"/>
          <p:cNvSpPr>
            <a:spLocks noGrp="1"/>
          </p:cNvSpPr>
          <p:nvPr>
            <p:ph idx="1"/>
          </p:nvPr>
        </p:nvSpPr>
        <p:spPr>
          <a:xfrm>
            <a:off x="428625" y="1284387"/>
            <a:ext cx="8229600" cy="3214985"/>
          </a:xfrm>
        </p:spPr>
        <p:txBody>
          <a:bodyPr vert="horz" lIns="91440" tIns="45720" rIns="91440" bIns="45720" rtlCol="0" anchor="t">
            <a:normAutofit/>
          </a:bodyPr>
          <a:lstStyle/>
          <a:p>
            <a:pPr>
              <a:buFont typeface="Wingdings" panose="05000000000000000000" pitchFamily="2" charset="2"/>
              <a:buChar char="Ø"/>
            </a:pPr>
            <a:r>
              <a:rPr lang="fr-CA" sz="2000" dirty="0"/>
              <a:t>Les utilisateurs peuvent consulter la nouvelle </a:t>
            </a:r>
            <a:r>
              <a:rPr lang="fr-CA" sz="1800" u="sng" dirty="0">
                <a:hlinkClick r:id="rId7"/>
              </a:rPr>
              <a:t>page Web </a:t>
            </a:r>
            <a:r>
              <a:rPr lang="fr-CA" sz="1800" u="sng" dirty="0" err="1">
                <a:hlinkClick r:id="rId7"/>
              </a:rPr>
              <a:t>iService</a:t>
            </a:r>
            <a:r>
              <a:rPr lang="fr-CA" sz="1800" u="sng" dirty="0">
                <a:hlinkClick r:id="rId7"/>
              </a:rPr>
              <a:t> </a:t>
            </a:r>
            <a:r>
              <a:rPr lang="fr-CA" sz="1800" u="sng" dirty="0" err="1">
                <a:hlinkClick r:id="rId7"/>
              </a:rPr>
              <a:t>MonEDSC</a:t>
            </a:r>
            <a:r>
              <a:rPr lang="fr-CA" sz="2000" dirty="0"/>
              <a:t> pour y trouver :</a:t>
            </a:r>
          </a:p>
          <a:p>
            <a:pPr lvl="2">
              <a:buFont typeface="Arial" panose="020B0604020202020204" pitchFamily="34" charset="0"/>
              <a:buChar char="•"/>
            </a:pPr>
            <a:r>
              <a:rPr lang="fr-CA" sz="2000" dirty="0"/>
              <a:t>des renseignements généraux;</a:t>
            </a:r>
          </a:p>
          <a:p>
            <a:pPr lvl="2">
              <a:buFont typeface="Arial" panose="020B0604020202020204" pitchFamily="34" charset="0"/>
              <a:buChar char="•"/>
            </a:pPr>
            <a:r>
              <a:rPr lang="fr-CA" sz="2000" dirty="0"/>
              <a:t>une foire aux questions;</a:t>
            </a:r>
          </a:p>
          <a:p>
            <a:pPr lvl="2">
              <a:buFont typeface="Arial" panose="020B0604020202020204" pitchFamily="34" charset="0"/>
              <a:buChar char="•"/>
            </a:pPr>
            <a:r>
              <a:rPr lang="fr-CA" sz="2000" dirty="0"/>
              <a:t>un formulaire d’inscription en ligne pour l’envoi de messages.</a:t>
            </a:r>
          </a:p>
          <a:p>
            <a:pPr lvl="1">
              <a:buFont typeface="Wingdings" panose="05000000000000000000" pitchFamily="2" charset="2"/>
              <a:buChar char="Ø"/>
            </a:pPr>
            <a:endParaRPr lang="en-CA" sz="2000" dirty="0"/>
          </a:p>
          <a:p>
            <a:pPr>
              <a:buFont typeface="Wingdings" panose="05000000000000000000" pitchFamily="2" charset="2"/>
              <a:buChar char="Ø"/>
            </a:pPr>
            <a:r>
              <a:rPr lang="fr-CA" sz="2000" dirty="0"/>
              <a:t>Les utilisateurs pourront télécharger gratuitement l’application à partir des boutiques en ligne Google Play et App Store d’Apple.</a:t>
            </a:r>
          </a:p>
          <a:p>
            <a:pPr lvl="1" indent="-342900"/>
            <a:endParaRPr lang="en-CA" sz="2000" dirty="0"/>
          </a:p>
          <a:p>
            <a:pPr lvl="1" indent="-342900"/>
            <a:endParaRPr lang="en-CA" sz="2000" dirty="0"/>
          </a:p>
        </p:txBody>
      </p:sp>
      <p:sp>
        <p:nvSpPr>
          <p:cNvPr id="2" name="Title 1"/>
          <p:cNvSpPr>
            <a:spLocks noGrp="1"/>
          </p:cNvSpPr>
          <p:nvPr>
            <p:ph type="title"/>
          </p:nvPr>
        </p:nvSpPr>
        <p:spPr>
          <a:xfrm>
            <a:off x="69395" y="247651"/>
            <a:ext cx="8993186" cy="857250"/>
          </a:xfrm>
        </p:spPr>
        <p:txBody>
          <a:bodyPr>
            <a:normAutofit fontScale="90000"/>
          </a:bodyPr>
          <a:lstStyle/>
          <a:p>
            <a:r>
              <a:rPr lang="fr-CA" dirty="0">
                <a:solidFill>
                  <a:srgbClr val="005AB4"/>
                </a:solidFill>
              </a:rPr>
              <a:t>Où se trouve l’information pour les utilisateurs de l’application </a:t>
            </a:r>
            <a:r>
              <a:rPr lang="fr-CA" dirty="0" err="1">
                <a:solidFill>
                  <a:srgbClr val="005AB4"/>
                </a:solidFill>
              </a:rPr>
              <a:t>MonEDSC</a:t>
            </a:r>
            <a:r>
              <a:rPr lang="fr-CA" dirty="0">
                <a:solidFill>
                  <a:srgbClr val="005AB4"/>
                </a:solidFill>
              </a:rPr>
              <a:t>?</a:t>
            </a:r>
          </a:p>
        </p:txBody>
      </p:sp>
    </p:spTree>
    <p:extLst>
      <p:ext uri="{BB962C8B-B14F-4D97-AF65-F5344CB8AC3E}">
        <p14:creationId xmlns:p14="http://schemas.microsoft.com/office/powerpoint/2010/main" val="247976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apture écran de la Page de retroaction dans l'application Mon EDS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9993" y="959926"/>
            <a:ext cx="1766807" cy="3631771"/>
          </a:xfrm>
        </p:spPr>
      </p:pic>
      <p:pic>
        <p:nvPicPr>
          <p:cNvPr id="6" name="Picture 5" title="Capture écran de la page iService de Mon EDSC."/>
          <p:cNvPicPr>
            <a:picLocks noChangeAspect="1"/>
          </p:cNvPicPr>
          <p:nvPr/>
        </p:nvPicPr>
        <p:blipFill>
          <a:blip r:embed="rId3"/>
          <a:stretch>
            <a:fillRect/>
          </a:stretch>
        </p:blipFill>
        <p:spPr>
          <a:xfrm>
            <a:off x="653497" y="2005642"/>
            <a:ext cx="5530352" cy="2209897"/>
          </a:xfrm>
          <a:prstGeom prst="rect">
            <a:avLst/>
          </a:prstGeom>
        </p:spPr>
      </p:pic>
      <p:sp>
        <p:nvSpPr>
          <p:cNvPr id="7" name="TextBox 6"/>
          <p:cNvSpPr txBox="1"/>
          <p:nvPr/>
        </p:nvSpPr>
        <p:spPr>
          <a:xfrm>
            <a:off x="384958" y="875681"/>
            <a:ext cx="6224781" cy="923330"/>
          </a:xfrm>
          <a:prstGeom prst="rect">
            <a:avLst/>
          </a:prstGeom>
          <a:noFill/>
        </p:spPr>
        <p:txBody>
          <a:bodyPr wrap="none" rtlCol="0">
            <a:spAutoFit/>
          </a:bodyPr>
          <a:lstStyle/>
          <a:p>
            <a:r>
              <a:rPr lang="fr-CA" dirty="0"/>
              <a:t>Il existe deux (2) options :</a:t>
            </a:r>
            <a:br>
              <a:rPr lang="fr-CA" dirty="0"/>
            </a:br>
            <a:r>
              <a:rPr lang="fr-CA" dirty="0"/>
              <a:t>- suivre les instructions sur la </a:t>
            </a:r>
            <a:r>
              <a:rPr lang="fr-CA" dirty="0">
                <a:hlinkClick r:id="rId4"/>
              </a:rPr>
              <a:t>page</a:t>
            </a:r>
            <a:r>
              <a:rPr lang="fr-CA" dirty="0"/>
              <a:t> </a:t>
            </a:r>
            <a:r>
              <a:rPr lang="fr-CA" dirty="0" err="1"/>
              <a:t>iService</a:t>
            </a:r>
            <a:r>
              <a:rPr lang="fr-CA" dirty="0"/>
              <a:t> (ci-dessous) OU</a:t>
            </a:r>
          </a:p>
          <a:p>
            <a:r>
              <a:rPr lang="fr-CA" dirty="0"/>
              <a:t>- utiliser les fonctions des commentaires de l’application</a:t>
            </a:r>
          </a:p>
        </p:txBody>
      </p:sp>
      <p:sp>
        <p:nvSpPr>
          <p:cNvPr id="2" name="Title 1"/>
          <p:cNvSpPr>
            <a:spLocks noGrp="1"/>
          </p:cNvSpPr>
          <p:nvPr>
            <p:ph type="title"/>
          </p:nvPr>
        </p:nvSpPr>
        <p:spPr>
          <a:xfrm>
            <a:off x="-1" y="0"/>
            <a:ext cx="9405257" cy="857250"/>
          </a:xfrm>
        </p:spPr>
        <p:txBody>
          <a:bodyPr>
            <a:normAutofit fontScale="90000"/>
          </a:bodyPr>
          <a:lstStyle/>
          <a:p>
            <a:r>
              <a:rPr lang="fr-CA" dirty="0">
                <a:solidFill>
                  <a:srgbClr val="005AB4"/>
                </a:solidFill>
              </a:rPr>
              <a:t>Comment un employé peut-il obtenir de l’aide?</a:t>
            </a:r>
          </a:p>
        </p:txBody>
      </p:sp>
    </p:spTree>
    <p:extLst>
      <p:ext uri="{BB962C8B-B14F-4D97-AF65-F5344CB8AC3E}">
        <p14:creationId xmlns:p14="http://schemas.microsoft.com/office/powerpoint/2010/main" val="1497600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61151fea434243176826453e&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PPT16x9_ESDC_Final_EN01">
  <a:themeElements>
    <a:clrScheme name="ESDC_Primary">
      <a:dk1>
        <a:srgbClr val="000000"/>
      </a:dk1>
      <a:lt1>
        <a:sysClr val="window" lastClr="FFFFFF"/>
      </a:lt1>
      <a:dk2>
        <a:srgbClr val="1F497D"/>
      </a:dk2>
      <a:lt2>
        <a:srgbClr val="9EB8C1"/>
      </a:lt2>
      <a:accent1>
        <a:srgbClr val="62B95F"/>
      </a:accent1>
      <a:accent2>
        <a:srgbClr val="E53D51"/>
      </a:accent2>
      <a:accent3>
        <a:srgbClr val="00ADBA"/>
      </a:accent3>
      <a:accent4>
        <a:srgbClr val="FF8D6B"/>
      </a:accent4>
      <a:accent5>
        <a:srgbClr val="5E459C"/>
      </a:accent5>
      <a:accent6>
        <a:srgbClr val="8E469B"/>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D7D067491B994E83E9AFF4954BE8CA" ma:contentTypeVersion="12" ma:contentTypeDescription="Create a new document." ma:contentTypeScope="" ma:versionID="c95b8d909c01fba8dd71138f47e59ba3">
  <xsd:schema xmlns:xsd="http://www.w3.org/2001/XMLSchema" xmlns:xs="http://www.w3.org/2001/XMLSchema" xmlns:p="http://schemas.microsoft.com/office/2006/metadata/properties" xmlns:ns2="7ecd5b4d-3e8c-4e6d-b088-978d4cfbfa5a" xmlns:ns3="420942e1-70d5-463c-ac4d-13ab10912fba" targetNamespace="http://schemas.microsoft.com/office/2006/metadata/properties" ma:root="true" ma:fieldsID="573ca8afcc872afc1542746c721fe4f3" ns2:_="" ns3:_="">
    <xsd:import namespace="7ecd5b4d-3e8c-4e6d-b088-978d4cfbfa5a"/>
    <xsd:import namespace="420942e1-70d5-463c-ac4d-13ab10912f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d5b4d-3e8c-4e6d-b088-978d4cfbf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0942e1-70d5-463c-ac4d-13ab10912f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A41296-CA63-4450-A37C-687875B724D7}">
  <ds:schemaRefs>
    <ds:schemaRef ds:uri="http://schemas.microsoft.com/sharepoint/v3/contenttype/forms"/>
  </ds:schemaRefs>
</ds:datastoreItem>
</file>

<file path=customXml/itemProps2.xml><?xml version="1.0" encoding="utf-8"?>
<ds:datastoreItem xmlns:ds="http://schemas.openxmlformats.org/officeDocument/2006/customXml" ds:itemID="{6F5BECCF-8FAA-45F0-9712-E2E72716B9F2}">
  <ds:schemaRefs>
    <ds:schemaRef ds:uri="http://purl.org/dc/dcmitype/"/>
    <ds:schemaRef ds:uri="7ecd5b4d-3e8c-4e6d-b088-978d4cfbfa5a"/>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420942e1-70d5-463c-ac4d-13ab10912fba"/>
    <ds:schemaRef ds:uri="http://www.w3.org/XML/1998/namespace"/>
  </ds:schemaRefs>
</ds:datastoreItem>
</file>

<file path=customXml/itemProps3.xml><?xml version="1.0" encoding="utf-8"?>
<ds:datastoreItem xmlns:ds="http://schemas.openxmlformats.org/officeDocument/2006/customXml" ds:itemID="{27947F62-21A8-46EE-9C0C-77F220CA4D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d5b4d-3e8c-4e6d-b088-978d4cfbfa5a"/>
    <ds:schemaRef ds:uri="420942e1-70d5-463c-ac4d-13ab10912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5344</TotalTime>
  <Words>961</Words>
  <Application>Microsoft Office PowerPoint</Application>
  <PresentationFormat>On-screen Show (16:9)</PresentationFormat>
  <Paragraphs>106</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PPT16x9_ESDC_Final_EN01</vt:lpstr>
      <vt:lpstr>MonEDSC Application mobile pour les employés d’EDSC</vt:lpstr>
      <vt:lpstr>PowerPoint Presentation</vt:lpstr>
      <vt:lpstr>PowerPoint Presentation</vt:lpstr>
      <vt:lpstr>... de quoi s’agit‑il?</vt:lpstr>
      <vt:lpstr>Consultation et stratégie de mobilisation des employés</vt:lpstr>
      <vt:lpstr>Il s’agit du plus petit produit viable (PPPV), et non d’un produit parfait!</vt:lpstr>
      <vt:lpstr>Démonstration de l’application MonEDSC</vt:lpstr>
      <vt:lpstr>Où se trouve l’information pour les utilisateurs de l’application MonEDSC?</vt:lpstr>
      <vt:lpstr>Comment un employé peut-il obtenir de l’aide?</vt:lpstr>
      <vt:lpstr>Rôles et responsabilités</vt:lpstr>
      <vt:lpstr>Quelles sont les prochaines étapes?  Nous allons continuer à grandir et à nous améliorer...  et nous avons besoin de votre contribution!  </vt:lpstr>
      <vt:lpstr>Version future 2.0 de MonEDSC</vt:lpstr>
      <vt:lpstr>PowerPoint Presentation</vt:lpstr>
      <vt:lpstr> Des questions? Des commentaires?</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 Services Policy Considerations</dc:title>
  <dc:creator>Sébastien SD [NC];rona.bourji@hrsdc-rhdcc.gc.ca</dc:creator>
  <cp:lastModifiedBy>Arsenault, Ryan RJ [NC]</cp:lastModifiedBy>
  <cp:revision>160</cp:revision>
  <dcterms:created xsi:type="dcterms:W3CDTF">2020-01-28T17:08:12Z</dcterms:created>
  <dcterms:modified xsi:type="dcterms:W3CDTF">2021-09-21T19:54:34Z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ContentTypeId">
    <vt:lpwstr>0x010100A5D7D067491B994E83E9AFF4954BE8CA</vt:lpwstr>
  </property>
  <property fmtid="{D5CDD505-2E9C-101B-9397-08002B2CF9AE}" pid="5" name="WorkflowChangePath">
    <vt:lpwstr>7ab30019-3554-4919-b6f6-c90dc74a1bdf,5;</vt:lpwstr>
  </property>
  <property fmtid="{D5CDD505-2E9C-101B-9397-08002B2CF9AE}" pid="6" name="_dlc_DocIdItemGuid">
    <vt:lpwstr>93e507e2-6db3-4e8a-b515-1ee0ddd723fe</vt:lpwstr>
  </property>
</Properties>
</file>