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omments/modernComment_16F_A7F1588C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69_61A5194B.xml" ContentType="application/vnd.ms-powerpoint.comments+xml"/>
  <Override PartName="/ppt/comments/modernComment_130_968DB370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57" r:id="rId6"/>
    <p:sldId id="367" r:id="rId7"/>
    <p:sldId id="368" r:id="rId8"/>
    <p:sldId id="338" r:id="rId9"/>
    <p:sldId id="339" r:id="rId10"/>
    <p:sldId id="340" r:id="rId11"/>
    <p:sldId id="374" r:id="rId12"/>
    <p:sldId id="361" r:id="rId13"/>
    <p:sldId id="373" r:id="rId14"/>
    <p:sldId id="290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8F7DF3-4D79-0325-7EC6-775D64E17F3C}" name="Gregor, Lauren J [NC]" initials="GLJ[" userId="S::lauren.gregor@servicecanada.gc.ca::9ab69fc8-6658-4454-bc27-d4be099315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5FEFF-2BF2-4CEC-82E1-4AF6026CB777}" v="110" dt="2024-04-17T16:06:34.611"/>
    <p1510:client id="{398D669D-C5E2-9A35-0CC2-B00AA1DBD426}" v="12" dt="2024-04-17T13:35:17.222"/>
    <p1510:client id="{7D916027-43A2-BCB6-299F-68A2AEF2B53E}" v="608" dt="2024-04-17T16:08:09.566"/>
    <p1510:client id="{8A7840C6-9C75-4D63-B1E3-8C22C5780901}" v="4" dt="2024-04-17T14:51:58.755"/>
    <p1510:client id="{D300B301-08FF-4B81-A98D-D736B8E6C062}" v="16" dt="2024-04-17T12:49:40.242"/>
    <p1510:client id="{FAFBDD79-5787-B902-B4CC-9F9D05FCE0BB}" v="369" dt="2024-04-17T15:14:01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omments/modernComment_130_968DB37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20B842-EB73-46E9-B19A-140B8FECD9AC}" authorId="{5F8F7DF3-4D79-0325-7EC6-775D64E17F3C}" created="2024-04-16T17:50:41.03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525868912" sldId="304"/>
      <ac:graphicFrameMk id="2" creationId="{00000000-0000-0000-0000-000000000000}"/>
    </ac:deMkLst>
    <p188:txBody>
      <a:bodyPr/>
      <a:lstStyle/>
      <a:p>
        <a:r>
          <a:rPr lang="en-CA"/>
          <a:t>Removed Celina as Team Lead, switched Emily for Lauren as Coordinator</a:t>
        </a:r>
      </a:p>
    </p188:txBody>
  </p188:cm>
</p188:cmLst>
</file>

<file path=ppt/comments/modernComment_169_61A5194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48FAFC-E5AA-4161-B804-9CCDAF1E4AB4}" authorId="{5F8F7DF3-4D79-0325-7EC6-775D64E17F3C}" created="2024-04-16T17:53:24.8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38209867" sldId="361"/>
      <ac:spMk id="2" creationId="{51744892-7262-3BBF-75E3-2C39DAA01707}"/>
    </ac:deMkLst>
    <p188:txBody>
      <a:bodyPr/>
      <a:lstStyle/>
      <a:p>
        <a:r>
          <a:rPr lang="en-CA"/>
          <a:t>Removed "Other"</a:t>
        </a:r>
      </a:p>
    </p188:txBody>
  </p188:cm>
</p188:cmLst>
</file>

<file path=ppt/comments/modernComment_16F_A7F158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C7AA122-C48F-4783-BEDB-2ACE8F5B3C6F}" authorId="{5F8F7DF3-4D79-0325-7EC6-775D64E17F3C}" created="2024-04-16T17:44:59.50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17611916" sldId="367"/>
      <ac:spMk id="5" creationId="{00000000-0000-0000-0000-000000000000}"/>
      <ac:txMk cp="248" len="8">
        <ac:context len="311" hash="802070715"/>
      </ac:txMk>
    </ac:txMkLst>
    <p188:pos x="4571681" y="2722507"/>
    <p188:txBody>
      <a:bodyPr/>
      <a:lstStyle/>
      <a:p>
        <a:r>
          <a:rPr lang="en-CA"/>
          <a:t>Updated date</a:t>
        </a:r>
      </a:p>
    </p188:txBody>
  </p188:cm>
  <p188:cm id="{FAB69E13-18DC-46D0-889E-099647ED07A8}" authorId="{5F8F7DF3-4D79-0325-7EC6-775D64E17F3C}" created="2024-04-16T17:45:24.45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17611916" sldId="367"/>
      <ac:spMk id="5" creationId="{00000000-0000-0000-0000-000000000000}"/>
      <ac:txMk cp="95" len="2">
        <ac:context len="311" hash="802070715"/>
      </ac:txMk>
    </ac:txMkLst>
    <p188:pos x="593068" y="1146626"/>
    <p188:txBody>
      <a:bodyPr/>
      <a:lstStyle/>
      <a:p>
        <a:r>
          <a:rPr lang="en-CA"/>
          <a:t>Removed "With the end of fiscal being near,"</a:t>
        </a:r>
      </a:p>
    </p188:txBody>
  </p188:cm>
  <p188:cm id="{70280A6F-3147-43E5-8A6F-BC8D23C448A8}" authorId="{5F8F7DF3-4D79-0325-7EC6-775D64E17F3C}" created="2024-04-16T17:45:45.46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817611916" sldId="367"/>
      <ac:spMk id="5" creationId="{00000000-0000-0000-0000-000000000000}"/>
      <ac:txMk cp="303" len="5">
        <ac:context len="311" hash="802070715"/>
      </ac:txMk>
    </ac:txMkLst>
    <p188:pos x="8744847" y="3160252"/>
    <p188:txBody>
      <a:bodyPr/>
      <a:lstStyle/>
      <a:p>
        <a:r>
          <a:rPr lang="en-CA"/>
          <a:t>Updated date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9AB16-05CE-4854-BB82-A6B4B0A5B9F3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2CD19-566B-4979-99A4-5199DC2A89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485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Natural disasters example (wild fires or hurricane Fiona)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CD19-566B-4979-99A4-5199DC2A891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81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ED909-97A8-4041-9C06-7D5F7892DBB7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214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2CD19-566B-4979-99A4-5199DC2A891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59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68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62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586914"/>
            <a:ext cx="10118361" cy="924033"/>
          </a:xfrm>
        </p:spPr>
        <p:txBody>
          <a:bodyPr>
            <a:normAutofit/>
          </a:bodyPr>
          <a:lstStyle>
            <a:lvl1pPr>
              <a:defRPr sz="4800"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78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50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9272" y="1039675"/>
            <a:ext cx="10118361" cy="924033"/>
          </a:xfrm>
        </p:spPr>
        <p:txBody>
          <a:bodyPr/>
          <a:lstStyle>
            <a:lvl1pPr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HEADING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2233534"/>
            <a:ext cx="10118361" cy="394342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3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787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49938"/>
            <a:ext cx="10515600" cy="1325563"/>
          </a:xfrm>
        </p:spPr>
        <p:txBody>
          <a:bodyPr/>
          <a:lstStyle>
            <a:lvl1pPr algn="ctr">
              <a:defRPr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orbel Light" panose="020B0303020204020204" pitchFamily="34" charset="0"/>
              </a:defRPr>
            </a:lvl1pPr>
            <a:lvl2pPr>
              <a:defRPr>
                <a:latin typeface="Corbel Light" panose="020B0303020204020204" pitchFamily="34" charset="0"/>
              </a:defRPr>
            </a:lvl2pPr>
            <a:lvl3pPr>
              <a:defRPr>
                <a:latin typeface="Corbel Light" panose="020B0303020204020204" pitchFamily="34" charset="0"/>
              </a:defRPr>
            </a:lvl3pPr>
            <a:lvl4pPr>
              <a:defRPr>
                <a:latin typeface="Corbel Light" panose="020B0303020204020204" pitchFamily="34" charset="0"/>
              </a:defRPr>
            </a:lvl4pPr>
            <a:lvl5pPr>
              <a:defRPr>
                <a:latin typeface="Corbel Light" panose="020B03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7669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shot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9155" y="634948"/>
            <a:ext cx="4676930" cy="1325563"/>
          </a:xfrm>
        </p:spPr>
        <p:txBody>
          <a:bodyPr>
            <a:normAutofit/>
          </a:bodyPr>
          <a:lstStyle>
            <a:lvl1pPr algn="ctr">
              <a:defRPr sz="3200">
                <a:latin typeface="Corbel" panose="020B0503020204020204" pitchFamily="34" charset="0"/>
              </a:defRPr>
            </a:lvl1pPr>
          </a:lstStyle>
          <a:p>
            <a:r>
              <a:rPr lang="en-US"/>
              <a:t>HEADSHOT/TITLE</a:t>
            </a:r>
            <a:endParaRPr lang="en-CA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8467" y="634947"/>
            <a:ext cx="46769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200"/>
              <a:t>HEADSHOT/TITLE</a:t>
            </a:r>
            <a:endParaRPr lang="en-CA" sz="3200"/>
          </a:p>
        </p:txBody>
      </p:sp>
    </p:spTree>
    <p:extLst>
      <p:ext uri="{BB962C8B-B14F-4D97-AF65-F5344CB8AC3E}">
        <p14:creationId xmlns:p14="http://schemas.microsoft.com/office/powerpoint/2010/main" val="78741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407" y="1208694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840610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30376" y="7967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4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8203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/text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1964" y="1330948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565879" y="1915561"/>
            <a:ext cx="5181600" cy="4351338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  <a:lvl2pPr>
              <a:defRPr>
                <a:latin typeface="Corbel" panose="020B0503020204020204" pitchFamily="34" charset="0"/>
              </a:defRPr>
            </a:lvl2pPr>
            <a:lvl3pPr>
              <a:defRPr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4291" y="70301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4800" b="1">
                <a:latin typeface="Corbel" panose="020B05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6182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/statistic/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7876" y="1234555"/>
            <a:ext cx="8057214" cy="1325563"/>
          </a:xfrm>
        </p:spPr>
        <p:txBody>
          <a:bodyPr/>
          <a:lstStyle>
            <a:lvl1pPr algn="ctr">
              <a:defRPr b="1">
                <a:latin typeface="Corbel" panose="020B0503020204020204" pitchFamily="34" charset="0"/>
              </a:defRPr>
            </a:lvl1pPr>
          </a:lstStyle>
          <a:p>
            <a:r>
              <a:rPr lang="en-US"/>
              <a:t>QUOTE/STATISTIC/CHART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725689" y="2982913"/>
            <a:ext cx="5081587" cy="3492500"/>
          </a:xfrm>
        </p:spPr>
        <p:txBody>
          <a:bodyPr/>
          <a:lstStyle>
            <a:lvl1pPr marL="0" indent="0">
              <a:buNone/>
              <a:defRPr>
                <a:latin typeface="Corbel" panose="020B05030202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25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217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575" y="253154"/>
            <a:ext cx="10610850" cy="10683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01D18-93EC-4D08-9C92-419904306A89}" type="datetimeFigureOut">
              <a:rPr lang="en-CA" smtClean="0"/>
              <a:t>2024-05-08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7D99-D461-4C49-83BD-86150019FC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83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service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78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29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35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can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45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blue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74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yellow-esd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6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red-esd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1160" y="2275113"/>
            <a:ext cx="6541247" cy="1034143"/>
          </a:xfrm>
        </p:spPr>
        <p:txBody>
          <a:bodyPr anchor="b">
            <a:normAutofit/>
          </a:bodyPr>
          <a:lstStyle>
            <a:lvl1pPr algn="l">
              <a:defRPr sz="4400">
                <a:latin typeface="Corbel" panose="020B0503020204020204" pitchFamily="34" charset="0"/>
              </a:defRPr>
            </a:lvl1pPr>
          </a:lstStyle>
          <a:p>
            <a:r>
              <a:rPr lang="en-CA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31160" y="3602038"/>
            <a:ext cx="6541247" cy="8393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Corbel Light" panose="020B03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577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49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 Light" panose="020B03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cpedia.gc.ca/wiki/GC_A/B_testing_tool:_Adobe_Target" TargetMode="Externa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C.ANALYTIQUE-ANALYTICS.GC@servicecanada.gc.ca" TargetMode="External"/><Relationship Id="rId2" Type="http://schemas.microsoft.com/office/2018/10/relationships/comments" Target="../comments/modernComment_130_968DB370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auren.gregor@servicecanada.gc.ca" TargetMode="External"/><Relationship Id="rId5" Type="http://schemas.openxmlformats.org/officeDocument/2006/relationships/hyperlink" Target="mailto:lindsay.beaudoin@servicecanada.gc.ca" TargetMode="External"/><Relationship Id="rId4" Type="http://schemas.openxmlformats.org/officeDocument/2006/relationships/hyperlink" Target="mailto:nicolas.pjontek@servicecanada.gc.c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6F_A7F1588C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A/B_Test_and_Personalization_use_case_library" TargetMode="External"/><Relationship Id="rId2" Type="http://schemas.microsoft.com/office/2018/10/relationships/comments" Target="../comments/modernComment_169_61A5194B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07426" y="1371028"/>
            <a:ext cx="7316406" cy="3034804"/>
          </a:xfrm>
        </p:spPr>
        <p:txBody>
          <a:bodyPr>
            <a:noAutofit/>
          </a:bodyPr>
          <a:lstStyle/>
          <a:p>
            <a:r>
              <a:rPr lang="en-CA" sz="4800" b="1">
                <a:latin typeface="Corbel"/>
              </a:rPr>
              <a:t>A/B testing and personalization service (Adobe Target)</a:t>
            </a:r>
            <a:endParaRPr lang="en-CA" sz="4800" b="1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07426" y="4607174"/>
            <a:ext cx="6541247" cy="10374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b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</a:rPr>
              <a:t>Principal Publisher</a:t>
            </a:r>
          </a:p>
          <a:p>
            <a:r>
              <a:rPr lang="en-CA" b="1">
                <a:solidFill>
                  <a:schemeClr val="tx1">
                    <a:lumMod val="50000"/>
                    <a:lumOff val="50000"/>
                  </a:schemeClr>
                </a:solidFill>
                <a:latin typeface="Corbel"/>
              </a:rPr>
              <a:t>April 2024</a:t>
            </a:r>
            <a:endParaRPr lang="en-CA">
              <a:solidFill>
                <a:schemeClr val="tx1">
                  <a:lumMod val="50000"/>
                  <a:lumOff val="50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About the service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04129"/>
            <a:ext cx="9673037" cy="4273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rbel"/>
              </a:rPr>
              <a:t>Cost-recovered</a:t>
            </a:r>
            <a:r>
              <a:rPr lang="en-CA" dirty="0">
                <a:latin typeface="Corbel"/>
              </a:rPr>
              <a:t> service</a:t>
            </a:r>
          </a:p>
          <a:p>
            <a:r>
              <a:rPr lang="en-CA" dirty="0">
                <a:latin typeface="Corbel"/>
              </a:rPr>
              <a:t>Institutions will have 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rbel"/>
              </a:rPr>
              <a:t>access to Adobe Target</a:t>
            </a:r>
            <a:r>
              <a:rPr lang="en-CA" dirty="0">
                <a:latin typeface="Corbel"/>
              </a:rPr>
              <a:t> </a:t>
            </a:r>
            <a:br>
              <a:rPr lang="en-CA" dirty="0">
                <a:latin typeface="Corbel"/>
              </a:rPr>
            </a:br>
            <a:r>
              <a:rPr lang="en-CA" dirty="0">
                <a:latin typeface="Corbel"/>
              </a:rPr>
              <a:t>to create and manage your own tests and </a:t>
            </a:r>
            <a:br>
              <a:rPr lang="en-CA" dirty="0">
                <a:latin typeface="Corbel"/>
              </a:rPr>
            </a:br>
            <a:r>
              <a:rPr lang="en-CA" dirty="0" err="1">
                <a:latin typeface="Corbel"/>
              </a:rPr>
              <a:t>personalizations</a:t>
            </a:r>
            <a:endParaRPr lang="en-CA" dirty="0"/>
          </a:p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rbel"/>
              </a:rPr>
              <a:t>Unlimited</a:t>
            </a:r>
            <a:r>
              <a:rPr lang="en-CA" dirty="0">
                <a:solidFill>
                  <a:srgbClr val="000000"/>
                </a:solidFill>
                <a:latin typeface="Corbel"/>
              </a:rPr>
              <a:t> tests and </a:t>
            </a:r>
            <a:r>
              <a:rPr lang="en-CA" dirty="0" err="1">
                <a:solidFill>
                  <a:srgbClr val="000000"/>
                </a:solidFill>
                <a:latin typeface="Corbel"/>
              </a:rPr>
              <a:t>personalizations</a:t>
            </a:r>
            <a:endParaRPr lang="en-CA" dirty="0">
              <a:solidFill>
                <a:srgbClr val="000000"/>
              </a:solidFill>
              <a:latin typeface="Corbel"/>
            </a:endParaRPr>
          </a:p>
          <a:p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rbel"/>
              </a:rPr>
              <a:t>Training, support and resources</a:t>
            </a:r>
            <a:r>
              <a:rPr lang="en-CA" dirty="0">
                <a:latin typeface="Corbel"/>
              </a:rPr>
              <a:t> from Principal Publisher</a:t>
            </a:r>
          </a:p>
          <a:p>
            <a:r>
              <a:rPr lang="en-CA" b="1" dirty="0">
                <a:latin typeface="Corbel"/>
              </a:rPr>
              <a:t>Note: </a:t>
            </a:r>
            <a:r>
              <a:rPr lang="en-CA" dirty="0">
                <a:latin typeface="Corbel"/>
              </a:rPr>
              <a:t>It is strongly recommended that your institution have </a:t>
            </a:r>
            <a:r>
              <a:rPr lang="en-CA" b="1" dirty="0">
                <a:solidFill>
                  <a:schemeClr val="accent5">
                    <a:lumMod val="75000"/>
                  </a:schemeClr>
                </a:solidFill>
                <a:latin typeface="Corbel"/>
              </a:rPr>
              <a:t>Adobe Analytics</a:t>
            </a:r>
            <a:r>
              <a:rPr lang="en-CA" b="1" dirty="0">
                <a:latin typeface="Corbel"/>
              </a:rPr>
              <a:t> </a:t>
            </a:r>
            <a:r>
              <a:rPr lang="en-CA" dirty="0">
                <a:latin typeface="Corbel"/>
              </a:rPr>
              <a:t>implemented</a:t>
            </a:r>
          </a:p>
          <a:p>
            <a:r>
              <a:rPr lang="en-CA" dirty="0">
                <a:latin typeface="Corbel"/>
              </a:rPr>
              <a:t>Learn more about the service via </a:t>
            </a:r>
            <a:r>
              <a:rPr lang="en-CA" dirty="0">
                <a:latin typeface="Corbel"/>
                <a:hlinkClick r:id="rId2"/>
              </a:rPr>
              <a:t>Adobe Target GCpedia page</a:t>
            </a:r>
          </a:p>
          <a:p>
            <a:endParaRPr lang="en-CA" dirty="0">
              <a:latin typeface="Corbe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0A3421-989A-7595-7A19-628284559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77031"/>
              </p:ext>
            </p:extLst>
          </p:nvPr>
        </p:nvGraphicFramePr>
        <p:xfrm>
          <a:off x="8334375" y="2105025"/>
          <a:ext cx="3428804" cy="1402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95864">
                  <a:extLst>
                    <a:ext uri="{9D8B030D-6E8A-4147-A177-3AD203B41FA5}">
                      <a16:colId xmlns:a16="http://schemas.microsoft.com/office/drawing/2014/main" val="1140502926"/>
                    </a:ext>
                  </a:extLst>
                </a:gridCol>
                <a:gridCol w="1304509">
                  <a:extLst>
                    <a:ext uri="{9D8B030D-6E8A-4147-A177-3AD203B41FA5}">
                      <a16:colId xmlns:a16="http://schemas.microsoft.com/office/drawing/2014/main" val="892808311"/>
                    </a:ext>
                  </a:extLst>
                </a:gridCol>
                <a:gridCol w="1228431">
                  <a:extLst>
                    <a:ext uri="{9D8B030D-6E8A-4147-A177-3AD203B41FA5}">
                      <a16:colId xmlns:a16="http://schemas.microsoft.com/office/drawing/2014/main" val="39876161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CA" sz="1800" b="1" i="0" u="none" strike="noStrike" noProof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Tier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 b="1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Page views</a:t>
                      </a:r>
                      <a:r>
                        <a:rPr lang="en-CA" sz="180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 </a:t>
                      </a:r>
                      <a:endParaRPr lang="en-CA" sz="1800">
                        <a:effectLst/>
                        <a:highlight>
                          <a:srgbClr val="002060"/>
                        </a:highlight>
                      </a:endParaRP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 b="1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Cost </a:t>
                      </a:r>
                      <a:r>
                        <a:rPr lang="en-CA" sz="180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/>
                        </a:rPr>
                        <a:t> </a:t>
                      </a:r>
                      <a:endParaRPr lang="en-CA" sz="1800">
                        <a:effectLst/>
                        <a:highlight>
                          <a:srgbClr val="002060"/>
                        </a:highlight>
                        <a:latin typeface="Calibri"/>
                      </a:endParaRP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099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 b="1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1</a:t>
                      </a:r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&gt;500M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$29,000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36717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 b="1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2</a:t>
                      </a:r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10-500M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$15,000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2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 b="1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Tier 3</a:t>
                      </a:r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&lt;10M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1800">
                          <a:effectLst/>
                          <a:highlight>
                            <a:srgbClr val="EDEDED"/>
                          </a:highlight>
                          <a:latin typeface="Calibri"/>
                        </a:rPr>
                        <a:t>$7,500 </a:t>
                      </a:r>
                    </a:p>
                  </a:txBody>
                  <a:tcPr marL="85725" marR="85725" marT="38100" marB="381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3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88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Contact us!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939637"/>
            <a:ext cx="10288401" cy="206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CA" sz="3400">
                <a:latin typeface="Corbel"/>
              </a:rPr>
              <a:t>If you’d like to </a:t>
            </a:r>
            <a:r>
              <a:rPr lang="en-CA" sz="3400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learn more </a:t>
            </a:r>
            <a:r>
              <a:rPr lang="en-CA" sz="3400">
                <a:latin typeface="Corbel"/>
              </a:rPr>
              <a:t>or if you are </a:t>
            </a:r>
            <a:r>
              <a:rPr lang="en-CA" sz="3400" b="1">
                <a:solidFill>
                  <a:schemeClr val="accent5">
                    <a:lumMod val="75000"/>
                  </a:schemeClr>
                </a:solidFill>
                <a:latin typeface="Corbel"/>
              </a:rPr>
              <a:t>interested in getting access</a:t>
            </a:r>
            <a:r>
              <a:rPr lang="en-CA" sz="3400">
                <a:latin typeface="Corbel"/>
              </a:rPr>
              <a:t> to Target, email us at:</a:t>
            </a:r>
          </a:p>
          <a:p>
            <a:pPr marL="0" indent="0">
              <a:buNone/>
            </a:pPr>
            <a:r>
              <a:rPr lang="en-CA" sz="3400">
                <a:latin typeface="Corbel"/>
                <a:hlinkClick r:id="rId3"/>
              </a:rPr>
              <a:t>gc.analytique-analytics.gc@servicecanada.gc.ca</a:t>
            </a:r>
            <a:endParaRPr lang="en-CA" sz="3400">
              <a:latin typeface="Corbe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56680"/>
              </p:ext>
            </p:extLst>
          </p:nvPr>
        </p:nvGraphicFramePr>
        <p:xfrm>
          <a:off x="928997" y="4436486"/>
          <a:ext cx="10282783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0080">
                  <a:extLst>
                    <a:ext uri="{9D8B030D-6E8A-4147-A177-3AD203B41FA5}">
                      <a16:colId xmlns:a16="http://schemas.microsoft.com/office/drawing/2014/main" val="831872014"/>
                    </a:ext>
                  </a:extLst>
                </a:gridCol>
                <a:gridCol w="1935890">
                  <a:extLst>
                    <a:ext uri="{9D8B030D-6E8A-4147-A177-3AD203B41FA5}">
                      <a16:colId xmlns:a16="http://schemas.microsoft.com/office/drawing/2014/main" val="324379689"/>
                    </a:ext>
                  </a:extLst>
                </a:gridCol>
                <a:gridCol w="5226813">
                  <a:extLst>
                    <a:ext uri="{9D8B030D-6E8A-4147-A177-3AD203B41FA5}">
                      <a16:colId xmlns:a16="http://schemas.microsoft.com/office/drawing/2014/main" val="1059154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Nicolas Pjontek</a:t>
                      </a:r>
                      <a:endParaRPr lang="en-CA" sz="2400" b="1" err="1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a/Director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4"/>
                        </a:rPr>
                        <a:t>nicolas.pjontek@servicecanada.gc.ca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3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Lindsay Beaudoin-Rach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a/Manager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5"/>
                        </a:rPr>
                        <a:t>lindsay.beaudoin@servicecanada.gc.ca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30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b="1"/>
                        <a:t>Lauren Gregor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/>
                        <a:t>Product Lead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>
                          <a:hlinkClick r:id="rId6"/>
                        </a:rPr>
                        <a:t>lauren.gregor@servicecanada.gc.ca</a:t>
                      </a:r>
                      <a:r>
                        <a:rPr lang="en-CA" sz="2400"/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792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8689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latin typeface="Corbel"/>
              </a:rPr>
              <a:t>Overview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>
                <a:latin typeface="Calibri"/>
                <a:ea typeface="Calibri"/>
                <a:cs typeface="Calibri"/>
              </a:rPr>
              <a:t>Principal Publisher Analytics Services team offers an A/B testing and personalization service 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It is time to confirm which institutions want to use the service in 2024-25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Initial call-out email seeking confirmation of interest was sent the week of April 15</a:t>
            </a:r>
          </a:p>
          <a:p>
            <a:r>
              <a:rPr lang="en-CA" sz="3200">
                <a:latin typeface="Calibri"/>
                <a:ea typeface="Calibri"/>
                <a:cs typeface="Calibri"/>
              </a:rPr>
              <a:t>Institutions are asked to confirm interest by May 1</a:t>
            </a:r>
          </a:p>
          <a:p>
            <a:endParaRPr lang="en-CA" sz="3200">
              <a:latin typeface="Calibri"/>
              <a:ea typeface="Calibri"/>
              <a:cs typeface="Calibri"/>
            </a:endParaRPr>
          </a:p>
          <a:p>
            <a:endParaRPr lang="en-CA" sz="320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76119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A06C2-F9D3-1F90-1F50-08387A5F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47" y="586914"/>
            <a:ext cx="7432311" cy="93355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rbel"/>
              </a:rPr>
              <a:t>Adobe Target</a:t>
            </a:r>
            <a:br>
              <a:rPr lang="en-US">
                <a:latin typeface="Corbel"/>
              </a:rPr>
            </a:br>
            <a:r>
              <a:rPr lang="en-US" sz="3100">
                <a:latin typeface="Corbel"/>
              </a:rPr>
              <a:t>The GC's tool for A/B testing &amp; personalization</a:t>
            </a:r>
            <a:endParaRPr lang="en-US" sz="3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6831E-7D46-A67A-45F5-3973A66B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96" y="2181133"/>
            <a:ext cx="4254055" cy="393353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/>
                <a:ea typeface="Calibri"/>
                <a:cs typeface="Calibri"/>
              </a:rPr>
              <a:t>Procured and ready for use for the GC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Calibri"/>
                <a:ea typeface="Calibri"/>
                <a:cs typeface="Calibri"/>
              </a:rPr>
              <a:t>Easy to use interface 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latin typeface="Calibri"/>
                <a:ea typeface="Calibri"/>
                <a:cs typeface="Calibri"/>
              </a:rPr>
              <a:t>Can test &amp; personalize any part of content or entire user journeys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latin typeface="Calibri"/>
                <a:ea typeface="Calibri"/>
                <a:cs typeface="Calibri"/>
              </a:rPr>
              <a:t>Does not modify original page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latin typeface="Calibri"/>
                <a:ea typeface="Calibri"/>
                <a:cs typeface="Calibri"/>
              </a:rPr>
              <a:t>Preview links for reviewing before launch</a:t>
            </a:r>
          </a:p>
          <a:p>
            <a:pPr>
              <a:lnSpc>
                <a:spcPct val="100000"/>
              </a:lnSpc>
            </a:pPr>
            <a:r>
              <a:rPr lang="en-CA" sz="2400" dirty="0">
                <a:latin typeface="Calibri"/>
                <a:ea typeface="Calibri"/>
                <a:cs typeface="Calibri"/>
              </a:rPr>
              <a:t>Integrated with Adobe Analytics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73F66E-E0CF-A6DD-A55B-AC63B219A5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99" t="-1831" r="34232" b="44349"/>
          <a:stretch/>
        </p:blipFill>
        <p:spPr>
          <a:xfrm>
            <a:off x="605097" y="534982"/>
            <a:ext cx="1124427" cy="102387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289249A-C738-D431-77A4-E878AB07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185" y="1976534"/>
            <a:ext cx="6250869" cy="4148698"/>
          </a:xfrm>
          <a:prstGeom prst="rect">
            <a:avLst/>
          </a:prstGeom>
        </p:spPr>
      </p:pic>
      <p:pic>
        <p:nvPicPr>
          <p:cNvPr id="9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77FF3D4-B7F0-98A3-AA42-FEF6CADDE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737" y="1976534"/>
            <a:ext cx="4975798" cy="4288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8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personalization?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272" y="1913938"/>
            <a:ext cx="10118361" cy="4328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tx1"/>
              </a:buClr>
            </a:pPr>
            <a:r>
              <a:rPr lang="en-CA">
                <a:latin typeface="+mn-lt"/>
              </a:rPr>
              <a:t>Displaying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customized</a:t>
            </a:r>
            <a:r>
              <a:rPr lang="en-CA">
                <a:latin typeface="+mn-lt"/>
              </a:rPr>
              <a:t> web content to </a:t>
            </a: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groups of visitors </a:t>
            </a:r>
            <a:r>
              <a:rPr lang="en-CA">
                <a:latin typeface="+mn-lt"/>
              </a:rPr>
              <a:t>based on pre-defined audience criteria</a:t>
            </a:r>
            <a:endParaRPr lang="en-US"/>
          </a:p>
          <a:p>
            <a:pPr>
              <a:buClr>
                <a:srgbClr val="000000"/>
              </a:buClr>
            </a:pPr>
            <a:endParaRPr lang="en-CA">
              <a:latin typeface="+mn-lt"/>
            </a:endParaRPr>
          </a:p>
          <a:p>
            <a:pPr>
              <a:buClr>
                <a:srgbClr val="000000"/>
              </a:buClr>
            </a:pPr>
            <a:r>
              <a:rPr lang="en-CA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Examples of audience criteria: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Geographic location</a:t>
            </a:r>
            <a:r>
              <a:rPr lang="en-US">
                <a:latin typeface="+mn-lt"/>
              </a:rPr>
              <a:t>​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Mobile </a:t>
            </a:r>
            <a:r>
              <a:rPr lang="en-US">
                <a:latin typeface="+mn-lt"/>
              </a:rPr>
              <a:t>vs. desktop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US">
                <a:latin typeface="+mn-lt"/>
              </a:rPr>
              <a:t>GC vs. public traffic</a:t>
            </a:r>
            <a:endParaRPr lang="en-CA"/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New vs. returning visitors</a:t>
            </a:r>
            <a:r>
              <a:rPr lang="en-US">
                <a:latin typeface="+mn-lt"/>
              </a:rPr>
              <a:t>​</a:t>
            </a:r>
            <a:endParaRPr lang="en-CA">
              <a:latin typeface="+mn-lt"/>
            </a:endParaRPr>
          </a:p>
          <a:p>
            <a:pPr lvl="1">
              <a:buClr>
                <a:srgbClr val="000000"/>
              </a:buClr>
            </a:pPr>
            <a:r>
              <a:rPr lang="en-CA">
                <a:latin typeface="+mn-lt"/>
              </a:rPr>
              <a:t>Previous page or landing page</a:t>
            </a:r>
            <a:r>
              <a:rPr lang="en-US">
                <a:latin typeface="+mn-lt"/>
              </a:rPr>
              <a:t>​</a:t>
            </a:r>
          </a:p>
        </p:txBody>
      </p:sp>
      <p:sp>
        <p:nvSpPr>
          <p:cNvPr id="4" name="AutoShape 2" descr="data:image/png;base64,%20iVBORw0KGgoAAAANSUhEUgAAAPoAAAD6CAYAAACI7Fo9AAAAAXNSR0IArs4c6QAAAARnQU1BAACxjwv8YQUAAAAJcEhZcwAADsMAAA7DAcdvqGQAAEtwSURBVHhe7Z0HmFXF+cZlKdsXREWxgAo2ysJWmgUsQTEaTRQ1dmPv0RSjMdFokn+iUaNiL9EYEzCJERS7WGi7sEVAEEWwIAgILGyF3YX/7707u3L3nmVvv+feO+/zzHPumXPuOTPffO/3fXPOnJldLCwsLCwsLCwsLCwsLCwsLCwsLCwsLCwsLCwsLCwsLCwsLCwskgrbt2/v8sknn6TOnz8/49FHH+1usi0SCF3M1iKJsGLFirTNmzfvvm3btt0bGhp6paWl7cHvPTmUyfZbiL82JSVlXWNj46bu3buvKygo2NilS5fmln9bxCMs0ZMI5eXlezQ3Nx8MaUexezRkHpudnZ0OueXVPYlju5C/C3nb6urqVrJ5k3NnpKamlm/ZsuWLwsLCOs/FLOIKluhJgBkzZvTaddddhzQ1NV0AiS/MyMhIwVvvwr4Ibc7yRdeuXXfp0aOHh/y1tbWfs30Awk8lChDhG81pFnEAS/QEx7x58wZA7ovx1lenp6dn4ZU9njtQEMJ7PD0kr2B799atW18eOXLkZnPYwuWwRE9glJWVFULqP+LBx0HMroTt5kjwoD8vQ/EtBuMhPP6k4cOHrzWHLFwMS/QERUVFxfcg9v2E3gcToncJxot3BHl3rreF8P8f7N5OGP9lyxELt8ISPQFRXl5eBBEn43EPCIcXd4L679xjO9d/lGjhltGjR28whyxciBSztUgQzJo1qz/8u4d+dP+dPWgLFTIg3KMLhD+HqOHy6dOnp5pDFi6EJXqCAdLdBvlGQPYUksmNDPTUnjA+q1u3bpf36dPnBJNt4UJYoicQ5s+fPx6iH8/P7pEmeSv0FD8tLW0/jMuZ7733Xl+TbeEyWKInCCB2NzbXNzY27hmpfnlHaGhoUCj//YyMjAkmy8JliJuHcRUVFb3oc/bUb5S6qrCwcJPngIUHJSUl309NTX2Mn32jTXQhMzNzl/r6+sm00Q0FBQWrTLaFS+BaopeWlh5I3y8fpc1jt0+XLl2y2eZ4Du6yy2b2N0P4NWwrCB3LBg8e/IU5lpQoLy9/Enmchzy6RSts3xG0lfrsX/HzUoj+WkuuhVvgOqKbV0On8zMPpT0EBdq3e/funvfArQpMviehWNu2bt26kqyPSWUpKSlT8vLyKj0nJRG+/PLL9G+//fYD+skFekAWC6g9NFyWPrs8+r0m28IlcA3RCc33gcgXE/p9H4XJg7SekVxKO/NQGryhd7oo+FZSBQr3En3GZ0ePHv21OSXhUVZWdgz1fgqZ9YtF2N4Khe91dXVP8/OX+fn561pyLdwAVzyMkxeH4JNQ1lsgeSGE7aqnufJOOyO5oI8zzMMg/tpjBNe4lb7qPZWVlQr5kwUDkVNmZ7KKNNRetON+lGN3k2XhEsSc6PTFT4akD+CZv89udxE3GIXVfwjjFUKmE+7/kOvcr9dN5nBCA4L1of49zG7MoDYg7Up7ZpksC5cgpkQvKSkZBTF/B8lHyIvjDcyR4KHQlet0w7sfzrVvmzdv3ghzKGFByK5JI1KDMZDhhNoPmfcmWaK7DDEj+ocffrgvCvp7vG+uFCScSqrrifAo3EjSzUQN+5lDCQnqmEZyy5iIHl27dtU7fQsXIWbKQZh9K578cH6G9cuqVuiaKL8e1J3A9lqTnZDAYOqDkphPBCF5g80Y2npPhoVrEBOil5eXHwsBx6MY3eV9IwVdm4ihO/c6kRB+nMlOROib8K2GaDGD7k/aiLxrTJaFSxATzYDo/2HzQ/2OdL9SyofH0wOrJwsKCi5hP7Yd2QgAeZ6HHO+inn0iaTg7gyalaGhoeIWf1yPrZS257oO6chijo/h5EHLTg0w949gD+SkSWYuOrCFvDfulq1evnjNhwoQt+l88I+pEnz9/vh6SPYWnPUivY6KBHj166DVcJY13JQo4x2QnDCoqKgZD8BejKVMnZGdna265u6uqqm4dN25cg8l2BRYuXLgf3cVT+KlI8hB0oRcpnf3u7Cvq83Qhm/Vwh24QeVvZryF9y/4sjk9Dxm/F61x5UQ/dsZLHILy9o+l5pPzcU7OfjjZZCYW8vLyPqN/XJJMTfShqqq6ubkbWi9xEcqKdPUg3Q/I32P095Twe0g5kuzspk6TXkl3M2xrVoyspjZSD4dwbJ5HL74s49gznvYKjOho5u+XBp9+IeoER2EiEp/nDTU7koXsRVmbQQLnx2Ej+gHq9j7LWoJQmJ7qAFCrDAozpUpMVU2hBCiKds2n7tyjXrcjlUFI2+11l+KUT5Pt0HVvzdFzk17nUKRXjsAeHj+UakzEckyF8v5Z/xAeiqhXqGyGo3RGcyYk6+tJICfmqDZn+E9lq4QWTE11oKDIEeR+vHvNvDRYtWtSbcvwWsj6BPHKRTZqIqxQMWonPdQSN+juVvHcqKyv11iguEFWtSE1N1Yog6RJctGEaKhvL3NtkJRToO+rDnml4oAbq2ZIZJYjk9M0/4ecrsQ7by8rK+jc0NDzEz18hhzTpWjj1zegRatR1AB7/f/PmzfuJOeRqRJXo9JPkzT3CjzZ0Txopu7GxsZfJSjhQvz9Tz1XR9uooveT7YlFRkVZ1iRn0aTObSXQjzpCxi5Se6bpK3GM3ZH0fxuVqc8i1iKrpRyAnI6D78QD91feJJuR1MDSf0DjXheN76ZKSkt0g1mH0/femTprsYTeuvZ5Dq9hfhbJ9lJeXV9VydvRA3/EqlO/3lKWnvE+koVdqyPU92vMaiL7QZEcdag8Mzm1EjVcH+71EMDAGpRpZn0b99cDPlYgq0VHCIxDM45DgkGgTXa/YUEh9xnp1fn7+bJMdEMwDGH18ozEAxSTPE1tBWxJtvn07u2KYBrDMZfs/7jtt5MiR+m4+KsCgPkgxLobwER3/LuMJqWQ8r0emr5rsqEOLRq5fv/5y2vhe6VUk69wRkIFm1RmLHD5tyXEXohrjoXjraYSo9yEFc0+N2ArYy1ZWVvaB5PdwjQ/ZfYB0NL+zSakkkV1LDWt8t97Jaj+NlIOVPw5P/yCGbWF5efmfuUZUPt/87LPPrmPzDvePmEtXuA7J11Pfu2JJcmHDhg0yunfFiuQCou7Lvf9udl2HqBIdhV/Npg7laMmIIsw9N2FsNADCb0DO6yGrXhv9lN1ebFNIflVA53E/na/BGT9nuxBve405HDFMnDixuU+fPj/ifv9iN+wDPERyZLKS698AyZ8w2THBggUL9qQcV9KFiMkUWq2gDNKJYejLBS057kJUiZ6bm6t1tj9VH6pFLtGB7oViytp/6u9aYYsWLcqClM/w3z+TNEQyZHCdvSjD3Vz3b3gAjcqKGPr161dfUFBwNve8k92wLXVsSF5J2H4OJH/WZMcMW7ZsKdDDN7pHJiemUCT3K3Qn5nMDtEd0H8+24F2UXeOIzW7kIeVEEb7mnvNM1k4BEfujQC9CEk22GLY50nUdyiAlOJ/uwDR9qttyJHKAjL/DqOi5wlzu72EDddLGb+h8I4MNhMcPYqhPwmi/5zkYQ8ybN68v8rxev8PVRqHAyLVfQ0OD676WjAXR36FRVgWqbKFAREchlkJ2PRzbKTStNOV7hP8cK+UJtwLtcL1jKM+TM2fO1Oy2EUVRUdEMvPso7q2wchHbOpLGcuvBoUdBnRKHt+k8DMVG/jcZzzm2sLDwmmg+WOwEfSnTcdF+sNsRkJXkprkBzjRZrkHUiY7CaVrm6TRObTS8uu6Bd5Ziv46CrjDZjuCcFJT6Ln5+j21LZgSBMTmavmXUZkyF8P9E/kP5qZl97qC+paR11LWKrabP1msifU+ufU3d/D/KeBFkOhSCnzls2LCYvT5rjxkzZohQR+rJP2U1ubGH9I1y7U/4PtBkuQLRc6s7QB8a0DivoEBFkbbGeq0G0d+sra09/6ijjtLDwA4xf/58PTD7Ncqdoz59pKFIg/vIW94JAe9pyY0uaIcuy5cvz1m/fv1elCc7NTV17bp169a67euz9tCbELoQz1Le8Xrm4xagP5KpHMstGMf7THbMEROiC/SDL2VzBxYwYt9QGyJ9jfBv7uzBEf1lfbr4NMZnlGagjRZQVD0/KOHeZ5hox8IPLFiw4EDkthj9iflcee1Bebahc6/Snno24grEoo/uAULQ8kHPQPL6SITwuqa6Bwj9MX+eDnPuBRiFYpTH5EQH8kbIYDjpcpNl4Qfq6uqygetILqB7UmhXfd0WM4/eCjz7czTWaeG0zJIzxNnC9snhw4dfjXXd6YUrKiqGc+9HCfOLo+nNWyGvjqEpxdBcgAFcYrL9AuXuUlJSkk1fNYv69mDbjW5K1A04927GSDZlZmbWZ2RkbDr44IMjJkjVmdD9uPT09Nepq8l1D6R/tOVKQnfXfCkZc6LTaN0gu/qn5xA276owPljCS8DqI0GaDWwf4zq/QdidduAg+lWcq0kJetJAJjd6UBdDZebnrZRXX175BcJXzaGuaOAH7B7Jdn+MRk/qEXWiE5lsoSwajLQY2U+jCO9A+mWRIPz8+fM1EvFsDMrT9fXum4dS4qctVlP/3EMPPTSgAVqRQsxC91agFE0o97UQ7U6UfQkCapLii7D+QufqP/ovyqYnw7fiGX/lD8kF/pMvgsSC5ILuSzTRGxkUmaxOoS+1iD4e4H+v4tmuw0jmyVBCuBRFJdFOQJMz7ENEcRwh9f0o+6ubNm26QAOPPAUOI6qrq7vS5pKXyXEfKFtXuhe7mt2YI+ZEb0VRUZHGkmvY5tMQdhmCqtOrE5TXQ2IlWUql1n0dI23n/FrIou+hH2N7eiBekWjiMK6pJY1MTmxg6nUgIekBJqtDQPJDkNNzEPxsSJYqr4aRlKEzZ0QfureSygERlbUfRugRlP3ar7/+OsNzUpiAIZFFrpKBdzG20Tabze+YwzVEF9Q/JV2KV9KspvfS53sX4i5Feb5m+y2KpPe81eyvI60kLeXcdyDI3TT6Ofz3quLi4oCmMoJgWissprOnCoYoe1CnnRKdsnajrjdR51F6cBhrA9URqIdnSzl/sXbt2rBOtU07c/mmqH93Hwhoo8ZRo0atMbsxh6tNokA/tBDLuD8/9eWXJvTbTtIgDxH/cyKBcs+JQYL+3kQ2fyF62LdVOWMBRScYrS+o040YK02H7QgikHMgz5+Qwd6cb3LdC/rRuxBxvEy6esyYMWF7fagHqEQ0FW58GKdIg3b8iMhyiMmKOVxP9EgD4lzG5k+QJ2Z9dIH7q6/+LekWiK5Xjz6YMmVKjwMPPPC5tLS0002/2PWQ0hvF/wGeeKrJDhnz5s0bgLH7mGvH9Ks1J1AevUd/jfqeaLJiDvfGPlECjaKvyHrEWlnM/Xvg2fUFlCMg+YkokJaYNjnuh+ql14fgzJKSkr08mWEA3rwWWcyVgXQTZNRIW2gjV60fEFWPrtdBCGB/Qs5eNJAmiYxKK2H5td76ipEjR2riCC/gGTQTizx671h7dLoOa5HPr/DoT5lsL1DWxyHNxepixNowBQLkq2hlK3Ucn5eX967JDgmzZ89Op1twFdHNXW4K30V02kavd4/Iz89fbLJjjqgQnX5wTyp+JD/Ho8ha4bQvSV+JRWXVTfrfPSDH3wilLjRZbSgtLdWT/nt69OjRzwV99BXI5KdFRUUvmew2IMOjIYzm2xsc7dF74UBmZqZGsz1APX+reQlMdkign16MTEpkoF1m+MrRtQLz2xWIeOhuwrXrUNAnsrKyZIE1UcDeNFAGFl5L7EY8AVnaPfQJakupvgPlWk9ZNnPc5MQGuj+phqQJJn1A/vGkwfHwAM4JegWIkT+Xn5qpNSzgml8jj/fVvm6A2hBdasDoaGYfVyHSRKfuXa6kIW5i26empkYfcHgGiNDoUUvG4uthm08fkbzllE2ztpqc2ACDpM0ayqHxAF6YM2fO/ihQrvq6LvNcfkPtkJOT04uo6fszZswIyyAaumNaDPFRRWIiWayhtkGfvqBcWr7JVYgo0elTTkA5z0JJ02MZbkrJaIQ9aIT+JqsNhYWFX3Jc7+pjpiy6r+TDdonTVFfI8CDKGPUpssMNQne1wyXZ2dlhmVln3LhxEsgMZPO/9PSIzszVKdSGGOkGdOwvY8aM8Wu6smgiYkTXvFkQ/HQ81cBYvwpC+GqI/kQWuSbLCxyrgERrjVeNOnRflHU1JOhoqquDSPupHvEMlZ+++j7I+zitjWayQ0JRUZHmGJiEEamLVfsJ6Pp2uhGlFONpk+UqRIzo9J+0IN1ohTOxhjw6Fl8rxAwl+dQZBXwL5VsYq/AdOcnTLe3evbvjAgCU/1C8elQXpowUGho881lcWVVV1ceTEQYQDZUiG80M5JFltKF7QvIv+flLE2W4DhGTCpX/Hukgtzw8MiQ56MMPPxzmydgBxcXFX+HRp6OEm6PtFXQ/ZLQRWf0vNzfXZ8hkeXn5MI7lmd24h7x6WlraodT7KIxbWCzryJEj1W6TkOPjGEtPGB0tiOToVhXbG+gGdjonYawQEaLTNx+DsI+UErvBowsyOJRlGIo21mR5gbJq8v2SaHt1KQrlKkNeHT3AUVRU5BaDGQ6I7NT3qrlz5+5mskJGfn7+Oq55J8b6Pxp2K7lGGtIVSN5IfX5ZUFDwX5PtSkRKGt9D6HmxfADXHvLoeBI9sTnGaZplKQqbRzjvi2i9rpH3AV+gKA84rdM2a9asPpB8LN2OVBORJARktDCsI6l/EfULmw7qwSpdnF/W1NQ8p/1IGm3pCFGgnqtc9corr8R0EQt/EHai482HIuCxbnwVZLziERDreE9GO8gqY5wmQaoNkfbs5vrrud99dB0cx4CjTCewOd5NBjNcwBFoc+XChQt7ejLChKFDh36GbG+EhJrldoOexpt7hQWKUjX4hzbR+n0XYVyeuP32211vhcNOdIR8DEQ53I0fXShkxABpTbRTO/ruu0+fPg+iJM8R+tVHiuxSFlItYeazOTk5D5tsLxDWHsA5P0JRozIjbbSBjEXAEyDMYAgZ1k61XlFmZWXdhdyuqqurm6PIKdQoTcZCRoNr1hIxPEjWFUSBr7ONi4ENYSW6Zuak0Y5FIJof3eS6C/LqNJqmCD7HZHlBSxlx/E4M1T0QrcqE12GDjAepqr6+/m5k9XunqZZ++9vfpnDOaRw/wY0GMxygbq0fu1z60UcfZXoyw4jDDjusmnv8B2JegAyvxqguVN9dZFUb+OPldY7aXx4cNGM0NJnpDzEavyH603p8cTN6KayWtKKi4kIE8RDeMM2tRBdk3fEkn6MI1xB6vWyyvYBHzeE8jQO4k8beS6+FpJzBQkojxUbp1qJ8v2D738MPP9wzFUt70P05ERk+wv33TcSwvRWSCTJtpK554COTHXZosYdevXoNQCdHkDQJxtGQd29FVoqW1K7SV5VHSQ/ydKy2VhMXNZeSN4Nz3sc5VI4cOXIt+3FD8FaEjegopz5UuQereabGNbsVakg1Ig2vKY/+MGTIkFvMIR9o0A8NXAjJr8QTaE30dEUEgRgx3U+Ghes0QO4pGI2HuUYZBsbxMbqecaSlpT2IHI/UlExSxESGjB/yvWe33Xa75YADDojoohGaVJK26I38tWimVlLRFGJa+FLv9DWpST2/NaptHduV7Ovrs1Xo85oxY8boO4S4I3grwkb08vJyhZpPQKKYTuCwMygMo4zb8JKVlPMFsv5DP6vTheu1sgybQup1KY0/ARL2UB3Vz+R6bUmkVpJHUFKISH9OhJ6GcXiM+5ebp/sdQpMpUr6R/JzANU9GMQfoXolKeMmLelZTz8FDhw7VMlBRgbpH48ePT8WAp2JoNLGlpsrexv4WyrPlm2++qXfr4JdgEBaif/DBB7timf+YlZV1mRu9uUgnr0qDfoRi/YH0HuXcMHr06IAKCwn3wiv34XojUIbxpEPJ1lJGvSF/F/pwIqS+PvuGpHu9yTmlGIS1I0aMUJ5f4D8pn376aRbl3Z37/QDZXo8S9tP1ExFqG+qpyOqujiIdi9AQFqITEo1n8xTKuLe8nJugMB3UUa6/Q6C78LBfhGqpFdKDnoTWGZBZj3O7c32965Y3aOTYVvLrli1btmnixIkhdbI1Jpz7DOG6N3PNUzEyXQLpOsQDqJeM2zfr1q0bfPzxx2t+e4swI2Sia6YPCP6bzMzMm9zmzUVySFFLehCy3Ob2hQN3BuTcGzlrJpyLIIZr32oEC3Vz6LJcgUd/nPr53U/ByWTwX/W5XQGisEYXLSvdhpCJTv91NJsnUMLD3PSEWOE6XkKrWj4kb5gIIaHeBKDUmv/+AlJX6mWOxD+MV/+Ubkr+kCFDaky2DzgnRd8rEEFdZbpQmqkohf+H7XlTKKAsWnN+C0nPG6bSXk+Fa0adUBCScKZMmdJ1wIABP0tPT/8/t3lzeQiU4ZXevXuf5s/T3KlTp2bst99+mt896h82o7CIr36NP88M9DwEeT8PIRJxxNxW6rb/oEGDHJe31oNKPOZDkOgkdjORW3fxG261nOASqEzNzc0qlNrza9JfCgoKHtWxWCEkouvLKjZanHDEFhcN7CC6EMk/I11eXFz8lsn2gcoPsc/np4bE6hWL5BF1z4BiSCm04oxe7UxHgZ/VgAzPQQdUVFSciHL/lTB+AHU0ufENdbMgx1/XrFnzywkTJvgo09KlS/eh+zUFWY1APp5oxm0Ebw8R3pB+I9uHadMOX+VGGiEpdVlZ2aVpaWmPiuRuEboES1kUpj+OYK9qyfXGkiVLsvGgv4BYWmlV0xpp9ZOWgzEE5ZYQ1T/dxM+HiUr+b/jw4Y5TnM6bN28SCn8Z5U6IEJ466LXnIUQ1y0xWG1asWJG2cePGyfw8WfvxVl9jxGTEtSag45z9kUbQQ2DxhgehZD+U0N0keAkVLIfET3oy2qGkpGS3mpqauznv1xClF3XwDGhvrUcsE6A4XWR0dlP5qMNfNIOuDjjgWf6zVF2UeIfajDr/HYfh8xCLOqasW7fudH6evIOc4gqQXF1JfYl4Jc7RZzqzaCBootMweTTQeDf1EymTQvZtCLS0o6WaKPOZnHcxJNqRYK7BjmWijHropplTfUD9SqjLPIXuqnc8Q+VvbGx8YNy4cT4h+xtvvJEOSe4wu3ELkR1o3MX1+hFtBEX00tJSzV92mryJm4iCh1Z5vqJcfzNZXiDcHcHmJ6mpqa5/PaXyUU599XEu0ZPjcsq0wT85b4U8YrxCZcdYaW02LY7ppUwavbbnnnv+kHbt7zaDHChU/h49eqSyHVtRUaG1BKOKoIhOgQdhhX/ktqe+IgflWki/9h2T5QWU6oj09HRXTYixM2hcfffu3YtRDsfVSAsLC/WZ5MJ4JoGcBe12/7vvvusz7O+2227rihG40e1G2V/Iq6Of+rjG8cvJSCJgouNd9qCgp0IYV3lFeQYU/hsE6Tglkz4WQdCefl68QGVVlEKdxuMFBptsL3DseQzC6nj06ioznnxuQ0PDfKfJG6izJhgdFs+GbEeILzjJbOpzgl6TmuyoIGCiQ5aDKeiP3fQ6TZAyoPSf5ufn/9tkeQHPMZJI+Ih4e/dsyns0SnK4J6MdqK9eOX1CMjnxA3lzyH4/Xtvnc12N0aBONyQKyVthvPrBOMqzTFZUEBDRNTILC3tiZmZmtpu8ubwe5dlA0gSPPsCb633zycbrm9z4gMqbluZZYPV4p74dSqP14idTPy0tZXLdD7UFnvwTyvy207cHAwcOzKfux5rdhIGIjlffnXY7WZ/NmuyIIyDNwCNqBpnzaCCT4yp8mZOT86z57QWEWkA6Md68eStM9KS11/T5qg9QHBm4zznekhEHkDenvA9kZGRsMlltQMe6kH4mI5eIENmp2xCM3GkmK+Lwm+gatEDDHJ2dnb2PCuoWGG+uSQEmO03LVFZWtjebk4hC4varL5UbQmjWnu9VVlb6LHxgxob/j3apjgevrjLiLNZioF5yarPy8vIBtOepZjfhYLz6PrRn1Orot1Zs3ry5PwX8iRu9OdZxdU1NjeMAGRRGw3RPdWkU4jfM6MOTGxsbHV+1gac4/hX1NbuxhymLhn96jeFHyXXsYerkuHIseqYn7fE/EqgTYPDyMGoTzG5E4RfRZ8yY0Q3Bj8rKyhpEX9Dkxh5SJJS7ge3UI4880mfmlgULFuzK8eMpd9wvZyQvQDS1GyHv0RrCa7LbUFBQsAo5vMl5kofJjS3Mq7NKktaU06SbHm9eB+hGTS4sLPR5pUab7Un//cecG39PFwOAeIQsNJXVKSYrovCL6PR9Fa5f6rYn7dIFBKUxxI+05HgDZdKEDWfEuzdvRX19veqr8QsdLdGkL6RWuyl8pyypJE36sVwP4OTN2ddnzavMKV6gra6hXcM+K6zbgDw8DySp64iFCxfqU++IolONoEAyrsPpI47SAI5AICJGCro2ZdMMou/izXw+hHj99df1GePRGKk95Q0TAfICRCcaJXaU02qkyGEJcplFfZsiKfsAkUpZ9AVhmdoBIuPgtz2PN/d5CDdz5sxslP8i6he/Q/0CgPhEXYey/YHJihg6JTrWRoPxLwuULIaICs30EX5LZpiBwlSR7je7Xujdu/chHDtHXjCRoOiEtjhD00uZLC9Q50lstA5ZS4YLgIHqShj/DIZXs6u+QNk+M4e8kJmZ+ROO7W52Ex7IQm+yqHKXw0tLSx3bM1zolOiE64NopBMC9eYmRHuPn4vUVws3UGjPxyt4sTKT1Qa9n8QzHI43H+imZwrhgNoBQmiUnBZf9Gk/PKVW9KyQfFpyYg/aIlXDkjFQ6qs/TRm/bTnyHTQPH8cvpU5Re7fsBqg9qXcBXNFkGhHDTomuecrYXKy+hKyPv5A3kZ5RgVf434JwE13XBzUI515PRjtwb73vPz9R+ubtIeOFDM4qLy8/xGR5gT68vLqW8m3JiDHksrSlX/4rjJTWLPMBCq/FMg4wpyYNxBNkkopsjsJB9TPZYcdONUEDZFCWiYEONJE3RxnlVd6j4cL+FJjryuosxJu/3ZLzHeTlMCwjMjIy8gONQuIFag9kPAo5OL5qGzVq1HRkvtjIyTXIzc1doKWSzG4baLMuOIWrSPq6y+QmD/SQG76Mou4nmqywo0Oia34uNuempaV1C0T4raRGyaYXFxcv4r+e8Zvhgq6P5a9HKf5qsrwwd+7cftzzwkQL2XdEa3tg0M7s6JNHjNwjyEoDiUyOe1FWVvY96jIUp5Jc7twAXdaAKE38efTixYvDtmb8juiQ6IS9+6Ik5wf6Sk1hOh7nMxpN/XMRM6zxo5QcwSzDiDh+vEIUMowwaGyievNWmCjrBOShAUE+qKysnIKxXdFqFFyO6zDMGXFS1ohAPEOvj6ytrdUaCWGHIwnNcNfT8OY9AxW++vMU+HWUbJbJChvknTAgeoqvmUB9ClZSUrIXm/MCfaYQj1D9MGraTpw3b15fk92Gyy67TJbuKeTlGajiVmhSDdprJCmsDiHeIK9OX70PbXUsRjrs4wgchbt+/Xq9Urs8GG/Of75Bud5xGvUUKqTcpK/r6+ufN1leoN96GAbm1EDLHa9QPZHHj1COw0yWFyDPMxxfJbnFEClEVx1aGhT8etrMVV9DxgomCj0amRztyQgjfIiuV1MojhYS1KB7k+sfCJmleG+jgDNMVliBAWlCCH9zWm5Ybwgo71lYRX35ZHITG2qf7OxsjTw7RcN9TXYb8vLyNM7gn7SnlogyudGDuWe92s2T0Q54roM5R5NLJPy4dn8goqenp2vyyKPD/QmrD9H1UACiXB+oV1S4jKfVNMVvjR49OiLrZ6G06wlXHafL1RsCNj9O1FdqHUELLyKXc6m3lgH2Ae3yCMc3xsL4mbEUep3muCADRvtajgfcPUxkyHiD45BLWIfFehFds3rU1NQcS99co8pMrn9Qo2Kd9TrtDZMVVnDdbVR+cm5u7hqT1Qa9IeDYD/Hmcf/xSqBQffHqvYimTjRvSryAV/8a2fyPn1EdByzDX11dXUW7veo03HXx4sV9IfgEjiflK7WOIK9OWw6mXcearLDAi+h77LFHOkpxY6BPrPmPPIsGMb+jr6hMdliBMmixxAfMrhe4t7oZlyTacFd/oXrjHTWF9b4mywtNTU0aWOS4EESkQAiqZzZ68r/QZHmhtrb2CvRmT0tyb0geMpLI5vi5c+cWmOyQ0UZ0Ta2blZU1CmtSROOYXP+gp7/8bzbK9qrJCjekDdOcPl7RGwKEookldg+03IkC5K6PXfbZunXr+BkzZviMWyguLl6KAinSioqAZPiJDBu456v5+fk+nw9/9tlnWpTiFLx5Ur9S6wjqNiObkRjKI0xWyGgj+tixY3vQQAFP36NGxaM0EwW8P2LEiE9MdriBLjffbX57AeXeDaFclazevBXm2cQV+lrPk9EOtOtdbKIyikhz3KEX02gzx0U0NmzYcD5KHLHhnvEOcVDOExkeX1pa6jjMOVB4iM6Fu+ARctkeJ+8QCPSknVCjnD76yyYr7KBcb+KVKsxuG/RkEs8xHsXaP1m9eSvUboTLh2D0NGba54ltUVFRKXL8gBRRF8r9FZZvp7vwCn3zL012G/TxCgp8BsXomexttjOYV6eaHDMsD+U8RC8rK+uG8K/Dygb0DkaNqhFaNNjM3Nxcn6/IwgFFDBiSP5vd9pCyXJ/Iw10DgTHSV7J1HEZJ/l20cUTZJW+OXrxNKjFZXiDyOo32PEjtatExZAQzMjL0ee94rYxksoNGq7QHkE4NxpuDJYTtr3gywgwZEio8V/1/k9UGvSHg2JGEOEMt0Vugh6iQaATKUST5mOw2cOwdZOUTGYULai/TFlPx5h97MtuBMpxLu+0RqK4lI9Qdw6ufhFEsNFlBI4ULpdBAl9MA6SbPLxgS6udc+uY+X5G1gusHPVLDGJK7Bw8e7PMa4MADD9Qrteu4vsmxENQu4IpBgwb5rMIK+TQjzz20dUSEplesGBt9c+74KSqRo6as1jTHJsdiZxC/MjMzM/h5PN2xkCbkSJkzZ05fLnh+oBYWZVGjfoEFj5g3p1uwmFDvDX57KabeEEDwfMpwpPXm3jDyOIHtICcjCxn1kMzn7UU4IALTVtPy8/MdH8KBC7l3wCMukxny6sj0NGQ73GQFhRS85hmkXmbfb5hGLS8qKnrJZIUVxps/MGbMGJ/3vyeddFIaJL/aegZfKMLRE1uIftmsWbN8BtAMGTKklnMmyVCHE/LmKOUSrqtBUz4RA958FPkFtGvSDFEOB+SA09PTNbz7OKfZf/0FXEmZGIw337Jlyxr+O43GC7tL5Zq6vj7G+De/25v/Ltz/YCp+ivXmztADUtrmDAjv9K36dtr7OZLPCMNQIMNMm7xK22gqKx/QlheQtDaAybHwF0bPz6qurh7qyQgCcomOq3TuDN26dZMiLaJxXzBZYYWuj1I8oiGUJqsN06dP19xiV+BBrDvvAPKYyEfz5l04e/Zsn2cvxcXFGyHlYzLY4YDaq66u7kuu9w4Rg890RCUlJYMx2KM5L6BJTCxaoIesGRkZ+8G5o5wGRPkDkSWg1uZmCtGqaLDpZimgsELenIrVpKWl/c1p8b0DDjigL2U4V5W36Bjy6rTRJRB+D5PVBkVJcO5RDGZY2s8MkHmjtrb2fZPlBRzCeWwGWm8ePCQ7ZHxWz549gxpAI6Ivb/npHxSiccOPUaR/mKywQt4Bb/MUYacWZvCCVowhpNdklQG9IdgRMiRK8YBQymq8ehb/P0+DVEx2G6qqqtZwzt9C9er6f01Nzbe02TtOnw8vXLhQ74CPRG/SrDcPHjLcepUM4Uc5vTrtDCL6dHlpf6DzIFodjfrWqFGjwtrHawUV0ooRDzstvrfnnnv2VNgerGcw9ayh/JvdTnaVj3LqQaRmu23JDBAm6rlm8+bNPg/lFC1hVB9AliE9Apc3V8hOGR1fsdKeP2YzKNg2s/gOMpTI+qyBAwfqk+yAkIKVeJBG8GuguLwtDbqE/sJDJius0PWBIgWfoZNUMgUjcx737x2MZxBZIM4akh4WrQ2WPNGC8bRfUt4S2ieoqZslJ2Tah3SmoiGT3YZVq1Z9wTnPB+vVVSa8eS3lmzF8+HCfCGzFihV6m6OJH3OoR0umRdCQVydKOxJZdrQkV4dIGTx48Fc02OUi2c68nI6jFCvxEn8YNGiQ40QCoUL35x4PFhYW+hieOXPm6LtlTTtkcgIDAtL1S6nrNHY1i07LAXejK3XWOIJZKn8wkCclbL4+Ozvb5wInnHCCZp65L1ijZ2Q6k3s4zkGwfv3609kMsSQPD9AFD0cwzD/+8MMPHT9J7ggaFbedBvtXU1PTuVyoRoRWw+uCrUn9co5/CcmvLC4u/q/5b1ih+3L96b1799bQSS+XTbm6ECJOZBvUF0+qT319vaah0jvehaTgWBN96AOQMur9LtGMpy0ChVGOg/j5fX57MZr87SjNx1z7lUC9umTa0NCgeHwGOuHznMdMSXYiutVHxsYiPDB68AO8+yCT5Rc8Da9XIvTj/sWf1dm/k/QhSqG+rJ6ul0DAm/g9Mj8/P2JfqMmYcK/7DzzwQJ8HOkCDLH5mfgcMXRvhlKPMU7XbkhsX6ILcU0ivkearHsGA/2rzs48++sgnfH/xxRfrOX5voNc255cg19c8Ge1Ae/2A6+aZe1uECci1VZ9/PGvWrD4mu1O0WXg9nBk1atTnNMzvIPwoSLEXXnbfPfbYYxwXv6eoqGg1F4/IY1N5k9ra2hK8RDn38NEMwpQJlCHg9/0C1/P0bdjOwlB9Sv18ViF1Myh3Kh5zET/1iamnPoFC/0PGRcj4CH57XeD222/fxrH5dXV1s9UO/kBl0CAOrvUBMv3QZHsB3TkpNTW1nxnsYRFGGK9+Nu3l90M5n86ZPnwYPXp0/fDhw2uV+vXrV688czgiMH29BzZt2rTRZHmBCONGjgfVqVaXAHJ/hFJq3rS4Q2u9MYLTMVhLVJ9gILLz3xteeOEFnzYvKCioQWnu9ffa8igQeAE/Hb9zKC8vPxaZF5tdizBDbUlXlubqNpEuks/HS07wafRoQ16E/vNStu86DZApKSkZxebwlr3AII5IKKR5KLPjYI54AZ7zLeoxV33jYGDkcEL//v19hlEip2aI+S597sX+enUwBwfwgfndHiejhIdabx45KEpFFy6ivfx6KBdxoqNEOw33jTd/qKqqar3J8gIVuREFDer9j5QWZVuOQCLyADHaoB6vQMYv/PW87YGcu/DfnyJPn+gID7GZ/Ec6u7aOEzrq6zfH5zUVFRXy5KNlkGRcLCIDDLParCf6fQpeXZ+y7hQRJ7qTUrVCyoA3X4vyvIw395mQfebMmRru930paEtOYNDfuH8l3lyv1OIe9HlVj/kBeF0fII8zFy9e7PP2Qg9kkddLGJKNapeOYO49H5k6hu2NjY0ncY8CtibHIlIwXv1SSK+lyHaKmIbu8uYoxWMU1mewhZCRkXE9m6AeNUshUbbVGJG47Js7QWREXq9CxrXBkh0yd6+trb3O7Hqhurp6A9d/sqMn8Lon917F9mWu4+Ouy8rKDqMtNeuP9eZRgF5bwpF+tNexTsOcd0TMiC6vgdLUUcgpTh/HzJkzR3N+/xiFCqqMUkr+/1FdXZ3jqqvxij59+vwX2VV0FmLvBPrM9yItYWX220BUVQNJ/46n0DBkk/sddE/yK0gdGc8TSCOsN48e9AQej37F5s2bfT5e2hExI7q8OQX8GwVcabK8gAG4hk2nfQ8nyIggAD3Bf1lvEFpyEwP9+/fXJ6ZvUb/NqmcwwABm07+73Ox6oaamZiXX/1d7ry7DyT211NZrehvTkvsdNFILAzAOD5PK/02uRaQhr56ZmTkcAz1iZx+7xITo8hZ4cynPP4444gifV2ozZszIQhkv4mdQbktKCT7GA/3Tk+GNoPr7LsMU0sJgvTry1yCcK5y+Vde6eRiQp81uG2RUaJOFTU1NjhES+d/jmoer32gRXcirg6tzc3N9FtpsRUyIbvpw/6SAn5ksL2RlZV2CYvmElv5ACknoWIsyv+X0oUUioLCwUB+7vI/8tgTr1fnfXrSDvhP3gbo8EPaDVq9uZKplsGeMGDHiG0/mDqioqOjFOcfQbr3kYUIB9/bA7CY0TD1DDn8wsnoCP04z0HBJR0cWdaLLm6tgFOg5p09dye/KOZfxM6gRbEbxl9E1eMaTkaDAm+srP83R1pIRIJCzZnu52incI1/LKD3dem1tyVuMbB3XpeeYBsiMM54laEg3SF/xM+HDAtUVNCK79aRqsx80xCna55pPP/3UcV65qBNdfXO8w2tUTMM6fYB30NC+/YKpuP5DhfWaaObQoUMdo4VEQV5enkb7zcHzbgtWSVCMgwYMGHCK2W2DGQn5QX19/Qp1D2gvKaRnCHHLGd/BTG10DP3EvlK2UKB6cB+NnQ/6SWO8gHrqOVQP6qy5F2eLF6HAEP3UTZs2OS6fHVWim4bUz+cKCgpkuX3AcU0skW7OCwjG83zB/58yWQkNPSFnsyxYr44XlqJda3a9wDX1bcOTGRkZkqkipGfNIS8Qruv76GND7ZtLN2i3Ndx3Gb+TInSHmNrIoy+V/CSDUCA94JpXOA2giSrR5R0aGho053eZU2OWl5efQGH1LjbgGktIOJ5tCG1eUVFRR/OKJxRyc3PnsCmTNQ9GSSRn5F1QWlp6lMlqg56sc2z6ZsB584cNG+YjU82vz32PxhgMRPYmNzhISbmWZrw5lDaMeqQZC1BPbbR81lp+zwiHVwfn0l77eDJ2QFQFqorQmFMhvKM3xzNcQ2GzjQACApVT+hpFedJkJQWo89+RqWZgNTn+Q3JG3vo6QgOTfMC1V3HtO0iTTZYXTjzxxJFsjkfmLRlBguurHDXp6elP8TufFJprixMYufWj7fSpsGdsQihVV3vCMU3QctH06dO9nnFFjeiqQE1NzXaUZ5bTe1i8eREKV0SlgyqThEYFF4wcOfIdk5UUoN/8KiRZFCzZaJeutMnYysrKISarDUOHDtWkj49XVVU5zgdHWx1B92FYqN5cT/cpx9PUQ8Og1cdMCqIjWxEzB/n1RZbvEb4vaT9+IVCoLeDBJX379vVawilqRFfYTmNqVJXjNFRU+nKUtaesUqCQN+O6epWWFH3z9kC2egKv/m1LRgCQvJF7JukKk9UGZNpcWFi4yek7hLKyslyOn4iR8FwjWHANjdluYqvpp4dzrdA0Pc6gNiMdiBNcBQemSZ6hQG2Rlpa2G9c6Y8d5AqNGdKMQK+mj+3hzg8M5p3swSiPLiJJ8UlBQ8KLJSirgFTSIZWmwhINkIpfW4vYbKOdo/ndEqK/UjDf/9+rVq5fh0Yv4HTWddAPQW+nvfhkZGbvRfm/Bj5WhenXzYPQqrtn2rXpUiU4jrqUfpoEXXsA7DOS4z5TE/sBYwCqurafCwbuWOIb52EVk3+mXZx0B2Sn1Kikp6fQrKGHevHkDuN8EPEdI3lyQUqLoD02YMGELxqOY6wX3CiFOISeF7PciDSJ6mkH9Xw8mMtsRahO6VAcS6WlmJo9CRNt6NmK1fUYC4ZEyWwsUKFQphPU5PyOyoES8AIL/HVmsMLsBQ/JHjv4u4jeCc4/XMOZQoO4c932Ln5qtRr/zUPho62RMIaJT773ZHkbdm/j9dn19/YZQyW5e192watUqzxJOURMqFVClcri5zzuExsbGVShqI8dMjn8w56srMAVr6BMpdATKEhcPe6ifyulXWfPy8jSR58vIWMN/TW5AaMrOzu50Gm+8eV8IenxWVlZ3KWkoUDm51l/pcm2eO3euPorpE2TZ4xaSISG2WO1ZEJOw/W1I/raGiYcC8Q3ZDl+zZs1Y6Xs0iO5pOd2YRtyNPonPInH5+fnrqLBejZkc/8H/VmMknjC7SQ3k8BgbGc2WDD+B3PVZ6jKnz4Xbg3YsROY/wOuYnOAgb050N580l3tr2umRXDupwvZWiBu02d50YffW9xnI9+06EGg7tgey1ebnpOBeZQUDc9OhNLAGCDjheY75vfyQLD/nNiCkKTIUJjupgVf/mo3Wq6/31zPqPLyIWPu3lpyOoYkIaaOxeP6cYIzyjtADJ9rufn5u0j7lKGSTlKutyqtT731IA7SP0XsD3X4/HF6dNJYoLC9qRJdiEKKoMo6LMBC+P0OaTwU7HbttSL4dAS1C6e412RYAT3svctEHKB45dQaUahtyn8N/nD7p9QLXG0j7jQ+1b67+J+X8hDK+Y8bVSyHl0RN+jLsTxA1kuw/y8EzfjFdfQXvMwKk3qR1DgXQAo3pO1IjeCm48vry83Gc2jJEjR2pywpvw/GVYMs01bo54QxXv0aPHds7Tii6/OvTQQ79tOfIdZs6cma0n+WY3IVFRUbH/J598kmN223D44YevQo6/Rj6fICePvJyg/LS0tO1bt26dx/m/8OcZB223J+0y2ERnQUNP67nWpMzMTE/b6X0v5TmYlFwddAN5dCKl3WmHHedpf428knB4dQzJMVElut65UqmzuPlhJssLRUVFWvnjejzGcyjTFhTBoxSqrLbap9DNXOffCOFqTYFs/uqFnJycg9k4fmstyMrFO5DhuXhFx2V5CgoKXuP41Rx/kbo2Ekn5yJF2qEfOzyDHa/39NoD/7Kr/SnmChQxMbW3taqKI11pXzKV8GpWXqd/JCMnTELqflrLSD9pwAar+vp6FhKqv/L9/VIkuy4WiaM3uCysrKx2Xk4G8sznvJs65oKam5h7Cl//hdd5BKV+urq6+H0W5CGX9OeGN41BXBLU7SvQT/h/Q2lTxBmSUizE8Z9GiRY4TdEDeNwnZbkQWl0CsB5DfK0aOL7J/N6dcyO9f0q8vbflH51CUJaKGAhkdrvEYiq3nCR7Qnp7+ecteckJREoTfD8N7gMmSvKeTPlRkFiKi/85SFooKnYOinrZixQqfJ/CCln/Cov2Ln7dmZWX9FNLqU8qfpqen34IheHbw4MFfeE5sBw3kR4l+wPUvwhom1Fxx7UE99cDtJ5D3pFYv0B7q6yHLZzCut7B7veTI/24gIvoN8p08ZsyYgGbgoc02Y3iD9jAyEhiZTSj11B2/d2Bfc8EHNSoyUSAnCPZDFm1ER0YzMdSzZQSClbnBV1EnuhoTT9ONgv96/fr1x+5sQjv1Gw877LDPNckCirnT1z9ct2ufPn2O47q/w1uksg3tsbDLQX2bMXwylL9DSY5lv8O2RIbVkp/kSPo82Akzuc9aDMtnHT0/6QzqNlDO54gkvAb2kFfEJqnGuLcHjkkbTbjSRnSB/enIZxme3uQEBv4v+c6OOtEFrJQePvSlEPcNGDDgtM7mpO4MmuSwvLz8fDzGvYQ5e6OMoVrAuICeeWDT9JnjfdT/bKfJHsMJCPoJ93pZ4XegMN5cQ3Un7zghqOabY7N3MrTXziCPjlzT2fY3WR5goF9FZnPNbsCQ3MHTMSG6IDJCygE08N38vmnu3Lk+T5D9gaYZJkL4I9f5A9uBKKM5khxQfZHjwdT/T5D+dxq5Zg6FHSIoRnp6TU3NamRtcv0DXTAZ90kYioUmywPKre/PQ3u0nCBADiJmP2P8PCBPD5/1HcdS2rcl00+ojdRNWr58eWnMiC6I7DS+Fom7kUJNLSsrO9dfr6T+PV5MD5umIpzLUKA9/fHkWEyttZ4w7kP1NXJUhHQlaSp99p8jy/6h1LOj//bs2fM9ZHgfoeZ2f8JJrrNLdna2vPl7/Odxug5V5pAHtF8R54T8tCkRoPAdWfSnPT3DYVsxatSoNyH748h9g78GVg/wuM7nbH85ceLErTEluqAwHuXMoQKazkhe6d3S0tIHSGdC5NFS2JYzvYHiKH68hn6qPoRI0wOLZIbkCDKQXyHyuBmFmYr8/oWHv7aysvL7/B5G9HNISUnJcPLG4jWuRraTPH9uB73XJsLq/+677x5kstqgV2JcW9+O38auZoXp0LiqL5+Tk6O2epvzf5afn6+xD17gv+qf95BBSHaI6MijH47LR+fJf5jo7f849u3OZK5QXa9A0YcKZHrO0KFDl3ryPUdjDPVPpKgoRl8sUDHbS0j3kK/JD593emBHpfW1VU/1U62StEBykHensXshR00MMZF0G0bwYY5NRpFexAtP5vhTyO52jp1t/uqFsWPHbqO/OABP7DjFVGFh4Sau8xeuezYkfou22qbQvPVdvRRRBOf6X23atOkO7n0FJC9n36ehyBtKeZJyjHt7iOjIQg/kvDy6oAfTtOlDtO/5dXV1ryJrr3EmkrkiJ2S9gTb5A9uz+c/sVplHnOiyMP5CFZWiUrhUkR4vr5FCQ08//fSWE9qB82K69g9l7DBFGjRkh2F5q+EUKMuu6h6RDuH3YWwPJh3A795cw7Ggkiv/1yerP6IboHnhfKDXY5s3b57Oz/Pq6+uP4/fP2D6KAX4aRfwz+2dhhCfQhn+C5J86tRWRxgHk9ySZnOQG7eEhLJxxHCYumdP10VTpFyPj46qrq3+GvCch52cg991VVVXnco1xEP+PBQUFSzivzbC6wqO3hyos0ptwPLQJySIEKSdlXAEhlrVPlPtzNyiv5CjSt8pyx6R8He8IlL8ZD7EnP++YNWuW4+CmcePGNWnMw8iRI2csX75c3uZmIoGfc/3fQ/R/FxcXL9rxfXl7IKsCyqHJDE2OhdqFtL8+2zVZXqBdtkHiVXjrD5DfQxD+VozDjZD8TtrieY4tcHoN7UqixwP0UASveBah09EI/5gdE4p7YTS8ejRAPY6ijvc4javfAdvPOOOMeq3bNmjQoPX6bkFGwBzbGQpIjoOmkhUyyuhQf0VhJqtDaDyE3oRI5scdd9wm/tdhhJt0RBcBEYjZCx66BtZ05dChQ7/Cun65Y4IYjtNZB4pwlDMUyNOS9Jj3TMLEZxVqtxwJDwhRNfTVevQdIKIjD8nZMXwPFtajhwBCW0f50VgJ83BJJMTgqD4nEyq+WF5eflrLkdDAdfVu7kAMr+2g7wCF7nR/euuhnMkKCyzR4xTy9tHy+IbsXVC+XH4/NX/+/FdIR/M76GGret3HJqj17xMZkrV5gL3/l19+GbaRjhEnOhbKWuwEgBQQiO/ZpPGkaRUVFQtIkyD9BXo6r9B+yZIl++t9Pb+P59gt5B/quUA7oMz5bIJaYy/RofAd3gz49ttvO+2n+wvr0S0CgiGmlrbO4PchKOSl/H6Y9FZTU9OC2trahYT481HWqexfyDltc4vvCI4XcCyiY/PjFSI68jyArc8aasHCEt0iKBjCK1pTXzsNxczES2e1prS0tO70v/Wl2wad2B6cP5xjdkScA0R05HIgyXr0ZAAN3SVeuj4i7I5J/Uy2S7p16+Yz1RfhvKZNSrqpnf2FHshlZ2f3QIZheyBniR6ngCiuZol5jbk0Nze37ZPUVqDAeWwU+rdkWPhAZEd+A0pKSjqaNTkgWKJbRARSVOA4DbfCdjaW6DuBwncwIDU1NSyfHVuiW4QdCttramqkqY4zyzY1NenrLPtp6k4gQ4kh3BNZtX2bHgos0S3CDnlq+uZd8UqO79kxBPp+wbrzToAcmyB8WD7cskS3CDtEdH1CCdk7WiF3BqnaPozrGMhOzzk+REZBL5y5IyzRXQ491HJCK0nc2s81r4gOrays9JmvvaCgYCqb+TgrrfnWkmnhgeShNq+vr9dSVS/p68CWI6HBEt0iIqBvKbKP2bp1q+O7YML369jMxBhsUZ++sxRuiFBO92lNkTBAnd1TSUB2Wuf+D7vuuuvLnowwwBLdIiIwE4iMIw01WV7QZBQZGRknQvRJePaPMQor2XaUvuY6YZuXQITjmlu5p1Yu/WqH+7SmryiXlggLW7ika3Hdal17h/t4JcmA097Do5+bl5f35wMOOCBsM51aoltEBOIIRJaXOl0z9ZpsL2i++cLCwhsJ5Q/buHHjkNTU1GHtU/fu3XPpr46ECCtE0HBAcwlQrgUQ6oy99977sPb37N27t5b0epT7+b0q7c6ga+ha/HwCAzew/f2UVM+cnJyByGIsJH+l5Z/hgyW6RcSg8B0MxlN1OuhDEycMGTJkQ/ukATfffPPNRogS1tk/MURNXHNT3759a9vf03jSOnnhlrPDgu0YlzruubX9/ZRUz9a16CIBS3SLSGNbmAkTLnRpbGzcmbsOdyc9ptOMJx3RCQE9Anen7nlD5VR5za6FRdCwHt3CIgkQcaLTLwnVdTqODMrIyNB1wzJqyMIi0RFxojc3NzeEEiYTum584YUXzN53qKqq0kX1kKYlw8LCokNEnOgQ8ev6+vomPLvJ8R+GxB+ffvrpPpZi11131XvVpR1dl/+GGklYWCQMIk70bt26zYWMyzV2N1CY8b4aLulD2traWr0CmaZ3ok6I5RNOCwu3IeJEr6ure5/wu4zU6qH9gsb7NjY2fgXZpzl558LCwkbI/BrRwucdkd0iOMhISv5hgjW4LkDEia7VJFCaJ5qamj4WIf0hu5SMvn0j6bahQ4c6Tl5gsBoDchsGYUswEUOcw2P8AjGeDnB8mCnDilzDMkAFo9FEe9qHpjFGxIkuDB8+/B02t2/ZsmWF1m3uyFtIaVNTUzWiqpbffybk/zvbDpVEXh3j8W/O+T1GYb0ZcmmOJjxqkVPQzyH0gBS56QspR2A4q9QeocD8fxPtvtWTYREzRI0VBQUF/6Lhr2toaFAoXqvvlbVypIitpV9FUhkAlKIUst6MR7ldRDZ/7xBaxI9z/wLRf1lTUzND19YSvuQl9JpeEHUNSUMqTU5g4L/CJ2bXBxiRTcizIRTDqfbk//qeenNLjkWsEFX3B9mnoVw/RYluqK2tfZz+9atbt26dyfZtlOp5QvBfcdqVy5Ytm+QPyVvBuXWkp1GqSyH8z7nWQxDgfXM4IYEcP6S+64IlIiRs5r+vmV0fID95+/dD6RKJ6LT1/OnTp681WRYxQtTj3KKios8g/GN48hvwutegCNcSzl/N/tXk/4lUNnHiRM/MeIEAxdRyssvy8/O16P/1XPc5cyghQeTzDvVcHqxHR/Yb6fZMNrs+wGCu5fqTO+pmdQZ10TC4n2EoSm+//XbbR48xok70VgwZMqRGpC8uLq7Izc39WF/voLRhefetaEBL95pdL0hxgyVHtLGzch5++OH6tvl5zlkb6FsHzteHJvdpJViT5QPJELK/ScT1hrpCnG+OdA5FGeb8xzdt2rTQk2kRU8SM6BahY926dc/h2SdDdr3ZMLkdQ4ZDz0Mg7z/YndSS2zEwxCs59w91dXVLRHZ/IJLLmzc0NPyTrtg/xo0bF7bJEyyChyV6HGPChAlbIO4fINWjeOkakdgpChD59NBT/W3OfYhzb8Zjd/jEvRVcS99Qz8az/7S+vn5uTk6O5xpO0H31cJXzm2tra5/VPYiqVprDFjGGJXqcgy7QN5BQZL+O7WzI3ijvK9LpTUarJ+a4Bi5d3NTU9Jthw4b5TUCF8NXV1W8Til9eVVV1F176i9brtt5DBgBiN+L5Z3H8WgzDL/Ly8j43l7BwASzREwBHHnnkuvz8fL11uASynYNHvVNent9/5ffNkPsUPO7lEPypESNGrDd/8xuE301c/0O6CXdwnbO47kWbN2/+P7aPkR7CENxMiH8Wp14M6Z8cNWrUmpZ/WrgFlugJAoXZkHExHnjKpk2b/kTWrXjZ2+kv/4W+9ksFBQVLdE7L2cFBDwC5zhzu80xNTc3vMSy/xqv/Rvcg/z/c++NITodkETws0RMQeOAayLhObzII7cM+Kg2Dsa31HoMGDVofiXtYhBeW6BYWSQBLdAuLJIAluoVFEsAS3cIiCWCJbmGRBEg6ojc3N8d0Iv1AYMoZHwPzLVwN69EtLJIAlugWFkkAS3QLiySAJbqFRRLAEt3CIglgiW5hkQSwRLewSAJYoltYJAEs0S0skgCW6BYWSYBkJLpmWQnLtNK1tbWO12lubg7XPOZhK6tFciPpiJ6SkqJ13arZmpzgsGXLFk2QWGd2vdC9e/f1gcyD7gTKqFTbo0ePGpNlYRE0ko7ojY2NG9msE5GChf4Lkb9oaGhwXFGmV69eDU1NTWtCuYcMEffYgEHZYLIsLIJG0hG9a9eun0Kgj0JZU0z/hYivbQUmywubN2+WAXgt2OWMBBNxaKnppZ4MC4sQkHRE18IFeNrZ9fX1DcESEW8tIk55/fXXHWc8feGFF5owJs/rvGCgclE+hexztFpsS66FRfBIOqILkPT1bdu2vSRCBRpey5tD4hfYdrh4oPLpInzAtacFGjmoPCZsf5n++VSTbWEREpKS6Hl5eV9DqMeJvBf6S3adI9JC4CXs3qxFIluOOGP06NH1kPUGvPon+p8/9xDBVR7KVcHu47m5uXYhBIuwICmJLhQUFLwNqbSKSQUEa6Iv3Nov9oIIqmOg2Zx7fn5+/meeg51g6tSpy4kczuN/lZB+m67jRHjdt/UekLyM7W/oYryjDAuLcCBpiS7Q/32ZzSV46X9t2bLlcwi5RYTTgoRKWhUUgtZyfDnb58g7BZLPg6x+vTtTCF9UVFTCz1NIz0FiXUevzNqur4QxaNA9dA77l0JylcvCImxIaqILePYyiHU+BD8XAv8VMk5raGh4j/Qu5J9G3r2cdg4EvYRw/cuWfwUG7vEF/7+YdB6793Dtl3V97vUeBFc//D68+nl0KS4YNmxYuedPFhZhRPAvehMY8+fP7w45myF5uEa4+eC3v/1tykknndQVI9Nosiw6wOuvv565++67l9IegzCWJjd4KIrCyJYQSV1JxOVoWMvKym7nXjdigDNDvSflVmSowVX3oVe3tORGF0nv0Z0g8kWS5ILCektyi2jBEt3CIglgiW5hkQSwRLewSAJYoltYJAEs0S0skgCW6Baux2677bZdr6f0miocMK+79EFSh289OF7PZls47mmuoS8adc2YwBLdwvWA6NtSUlLCNu5fxON6VampqR1+GchxzVkQztef+qT525af0YcluoXrUVtbuw0PuxDymZzQoGHOXGsFaa3J8gH3WwzRwxJF6BokDaWO2dwClugWrsfgwYMbId508+FPSBDp6uvrPUTe2ReIU6dOLeGcsHhg3ZNrrc/KypplsqIOS3QL1wOiaAzqAghars94Q4E+Jtq2bdtsvOs8k+UIjVzkXi9ybm0okYT+29zcrHkKX8GwOM5IFA1YolvEBZYvX14Dae4IdCKPHSHSNTQ0yLv+t7i4WN/87xTc60HO1VeFQUPeHGOxAiP1gMmKCSzRLeICEydO1EdGb+KJ/5qdnW1y/YcIJ28O/pmWlva8J7MT4IE38L+bSOuDiSTMhCNrSTePGTOmw+cB0YAlukXcQPPnNTU1/am2tvbZzMxMj4f2ByKpSF5XV/cqHvp3gwYNWm0OdYr8/PzphN4/577VgTwj0Bdy/K+K/91UUFAwzWTHDJboFnGFoqKibwiDb4bsd7Bbn5GR4SGyE2QIZBA4Xg3JJ+FhryosLPzYHPYbGIfnuNaZW7duXUA0sF0kVoTgBBkDnUMZF0J0zWPwnDkUU4RnBIKFRZRRWVmZyWYEHvNsyDU+PT19H/rCIqWHhEoYg43kvUze5Jqamlnjxo2ravl3cCgvLz8I8p4M6U+H7EWkFN1TkFGhW7GtoaFhPr+ncM+X8OTLPAddAEt0i7gFZEopKyvrDdn2wlvvBwn3JzuHfL02+wpP/jmEX52Xl7eebVjmF5g9e3Y6UcRekHpvrrk/991T+dxzDUbnc4zOKqKHbzQ5qOcPLoElukVCAKJ1eeGFF7rvu+++XXNycpr17h0ihj4dzU4wZcqUrtyvh36vXLlyqx4Yeg5YWFhYWFhYWFhYWFhYWFhYWFhYWFhYWFhYWFhYWFhYWFhYWMQSu+zy/19nMjS1UaJo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2" descr="https://cac-powerpoint.officeapps.live.com/pods/GetClipboardImage.ashx?Id=000f11ee-56e5-488f-8688-320b7fba0b5e&amp;DC=CA3&amp;pkey=5d5891f4-c30f-4a52-aab6-dcb4d29c9dec&amp;wdwaccluster=CA3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 descr="https://cac-powerpoint.officeapps.live.com/pods/GetClipboardImage.ashx?Id=d5d5e26b-16ef-41b2-8971-d519e20186d2&amp;DC=CA3&amp;pkey=8420d7fe-354d-4e6d-a820-3d7a5cad5966&amp;wdwaccluster=CA3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ECF226-DCCD-423C-5266-062AA9A5A389}"/>
              </a:ext>
            </a:extLst>
          </p:cNvPr>
          <p:cNvSpPr txBox="1">
            <a:spLocks/>
          </p:cNvSpPr>
          <p:nvPr/>
        </p:nvSpPr>
        <p:spPr>
          <a:xfrm>
            <a:off x="2908225" y="4918403"/>
            <a:ext cx="5401226" cy="2078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D483C9-BA2C-10B0-36F4-AF79B9621B9C}"/>
              </a:ext>
            </a:extLst>
          </p:cNvPr>
          <p:cNvGrpSpPr/>
          <p:nvPr/>
        </p:nvGrpSpPr>
        <p:grpSpPr>
          <a:xfrm>
            <a:off x="6497948" y="2991614"/>
            <a:ext cx="5023588" cy="3340936"/>
            <a:chOff x="6497948" y="2991614"/>
            <a:chExt cx="5023588" cy="3340936"/>
          </a:xfrm>
        </p:grpSpPr>
        <p:pic>
          <p:nvPicPr>
            <p:cNvPr id="6" name="Picture 5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A6C7238-EAE8-7EA3-B4AC-0976C8C9C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93" y="3700490"/>
              <a:ext cx="3247817" cy="263206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29CBA46-F19F-C648-94D9-7F3168F5EA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0881" y="4460348"/>
              <a:ext cx="928528" cy="95205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6D55AB-0E87-885F-A9E7-4B74352DDC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5866" y="3700490"/>
              <a:ext cx="411756" cy="1237847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13196FC-16E1-09AF-6B76-2B8D9B40F515}"/>
                </a:ext>
              </a:extLst>
            </p:cNvPr>
            <p:cNvGrpSpPr/>
            <p:nvPr/>
          </p:nvGrpSpPr>
          <p:grpSpPr>
            <a:xfrm>
              <a:off x="10643919" y="3700490"/>
              <a:ext cx="877617" cy="877617"/>
              <a:chOff x="7382609" y="4403432"/>
              <a:chExt cx="1295280" cy="1295280"/>
            </a:xfrm>
          </p:grpSpPr>
          <p:pic>
            <p:nvPicPr>
              <p:cNvPr id="15" name="Picture 10" descr="https://cdn-icons.flaticon.com/png/512/2951/premium/2951262.png?token=exp=1644420635~hmac=755f109457087920319246757593ca7a">
                <a:extLst>
                  <a:ext uri="{FF2B5EF4-FFF2-40B4-BE49-F238E27FC236}">
                    <a16:creationId xmlns:a16="http://schemas.microsoft.com/office/drawing/2014/main" id="{51075DE6-7C0B-B22A-7E9D-AC37E44B79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609" y="4403432"/>
                <a:ext cx="1295280" cy="129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87AA91-576E-09EC-1E70-D954EC09FA2A}"/>
                  </a:ext>
                </a:extLst>
              </p:cNvPr>
              <p:cNvSpPr/>
              <p:nvPr/>
            </p:nvSpPr>
            <p:spPr>
              <a:xfrm>
                <a:off x="7604845" y="4636784"/>
                <a:ext cx="850808" cy="5350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200" b="1">
                    <a:solidFill>
                      <a:schemeClr val="tx1"/>
                    </a:solidFill>
                  </a:rPr>
                  <a:t>2</a:t>
                </a:r>
              </a:p>
            </p:txBody>
          </p:sp>
        </p:grpSp>
        <p:sp>
          <p:nvSpPr>
            <p:cNvPr id="17" name="AutoShape 4" descr="Man SVG Vector Icon">
              <a:extLst>
                <a:ext uri="{FF2B5EF4-FFF2-40B4-BE49-F238E27FC236}">
                  <a16:creationId xmlns:a16="http://schemas.microsoft.com/office/drawing/2014/main" id="{EE9A6A26-3CED-802C-3ED9-D5FFE92547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2555" y="4384431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pic>
          <p:nvPicPr>
            <p:cNvPr id="18" name="Picture 17" descr="A black and white logo&#10;&#10;Description automatically generated">
              <a:extLst>
                <a:ext uri="{FF2B5EF4-FFF2-40B4-BE49-F238E27FC236}">
                  <a16:creationId xmlns:a16="http://schemas.microsoft.com/office/drawing/2014/main" id="{4B3AA274-C8C2-4ECD-A876-4BAA3A643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0079" y="4970012"/>
              <a:ext cx="530637" cy="403160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6DA7748C-43C0-1A47-8FD3-653E7512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3741" y="5412405"/>
              <a:ext cx="530637" cy="403160"/>
            </a:xfrm>
            <a:prstGeom prst="ellipse">
              <a:avLst/>
            </a:prstGeom>
            <a:ln w="28575">
              <a:solidFill>
                <a:srgbClr val="C00000"/>
              </a:solidFill>
            </a:ln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78A237-D662-3200-94CA-AD6F589D30F0}"/>
                </a:ext>
              </a:extLst>
            </p:cNvPr>
            <p:cNvGrpSpPr/>
            <p:nvPr/>
          </p:nvGrpSpPr>
          <p:grpSpPr>
            <a:xfrm>
              <a:off x="6497948" y="2991614"/>
              <a:ext cx="877617" cy="877617"/>
              <a:chOff x="7382609" y="4403432"/>
              <a:chExt cx="1295280" cy="1295280"/>
            </a:xfrm>
          </p:grpSpPr>
          <p:pic>
            <p:nvPicPr>
              <p:cNvPr id="25" name="Picture 10" descr="https://cdn-icons.flaticon.com/png/512/2951/premium/2951262.png?token=exp=1644420635~hmac=755f109457087920319246757593ca7a">
                <a:extLst>
                  <a:ext uri="{FF2B5EF4-FFF2-40B4-BE49-F238E27FC236}">
                    <a16:creationId xmlns:a16="http://schemas.microsoft.com/office/drawing/2014/main" id="{6909D84A-671D-FEF6-ECDE-6B00AD0F17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2609" y="4403432"/>
                <a:ext cx="1295280" cy="1295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84E742-B6A5-6568-EF0A-A7964F1CA76C}"/>
                  </a:ext>
                </a:extLst>
              </p:cNvPr>
              <p:cNvSpPr/>
              <p:nvPr/>
            </p:nvSpPr>
            <p:spPr>
              <a:xfrm>
                <a:off x="7604845" y="4636784"/>
                <a:ext cx="850808" cy="5350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CA" sz="3200" b="1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880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is A/B testing?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09272" y="1878676"/>
            <a:ext cx="10118361" cy="3978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3200">
                <a:latin typeface="Corbel"/>
                <a:cs typeface="Calibri"/>
              </a:rPr>
              <a:t>A/B testing is a method where </a:t>
            </a:r>
            <a:r>
              <a:rPr lang="en-CA" sz="3200" b="1">
                <a:solidFill>
                  <a:srgbClr val="2F5597"/>
                </a:solidFill>
                <a:latin typeface="Corbel"/>
                <a:cs typeface="Calibri"/>
              </a:rPr>
              <a:t>two or more variations </a:t>
            </a:r>
            <a:r>
              <a:rPr lang="en-CA" sz="3200">
                <a:latin typeface="Corbel"/>
                <a:cs typeface="Calibri"/>
              </a:rPr>
              <a:t>of content are randomly shown to visitors in order to </a:t>
            </a:r>
            <a:r>
              <a:rPr lang="en-CA" sz="3200" b="1">
                <a:solidFill>
                  <a:srgbClr val="2F5597"/>
                </a:solidFill>
                <a:latin typeface="Corbel"/>
                <a:cs typeface="Calibri"/>
              </a:rPr>
              <a:t>determine which variation performs best</a:t>
            </a:r>
            <a:endParaRPr lang="en-US"/>
          </a:p>
          <a:p>
            <a:endParaRPr lang="en-CA" sz="3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CA" sz="3200" b="1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What can you test?</a:t>
            </a:r>
          </a:p>
          <a:p>
            <a:pPr lvl="1">
              <a:lnSpc>
                <a:spcPct val="110000"/>
              </a:lnSpc>
            </a:pPr>
            <a:r>
              <a:rPr lang="en-CA" sz="2800">
                <a:latin typeface="Calibri"/>
                <a:cs typeface="Calibri"/>
              </a:rPr>
              <a:t>Anything on a page! Design, layout, titles/headings, images, text, calls to action, buttons, links, etc.</a:t>
            </a:r>
          </a:p>
        </p:txBody>
      </p:sp>
    </p:spTree>
    <p:extLst>
      <p:ext uri="{BB962C8B-B14F-4D97-AF65-F5344CB8AC3E}">
        <p14:creationId xmlns:p14="http://schemas.microsoft.com/office/powerpoint/2010/main" val="214684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How A/B testing works</a:t>
            </a:r>
          </a:p>
        </p:txBody>
      </p:sp>
      <p:pic>
        <p:nvPicPr>
          <p:cNvPr id="4" name="Picture 10" descr="https://cdn-icons.flaticon.com/png/512/2951/premium/2951262.png?token=exp=1644420635~hmac=755f109457087920319246757593ca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02" y="2269956"/>
            <a:ext cx="998179" cy="9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eopl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64" y="2541768"/>
            <a:ext cx="2078179" cy="20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00895" y="2682126"/>
            <a:ext cx="2310938" cy="74377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https://cdn-icons.flaticon.com/png/512/2951/premium/2951262.png?token=exp=1644420635~hmac=755f109457087920319246757593ca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899" y="4135752"/>
            <a:ext cx="998179" cy="9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000895" y="3791374"/>
            <a:ext cx="2310938" cy="7613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04987" y="2378564"/>
            <a:ext cx="850808" cy="5350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71028" y="432192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 rot="20658806">
            <a:off x="3388959" y="2817287"/>
            <a:ext cx="146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</a:p>
        </p:txBody>
      </p:sp>
      <p:sp>
        <p:nvSpPr>
          <p:cNvPr id="18" name="TextBox 17"/>
          <p:cNvSpPr txBox="1"/>
          <p:nvPr/>
        </p:nvSpPr>
        <p:spPr>
          <a:xfrm rot="997922">
            <a:off x="3441746" y="3910402"/>
            <a:ext cx="1462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0433" y="2213268"/>
            <a:ext cx="454807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traffic is </a:t>
            </a:r>
            <a:r>
              <a: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randomly allocated </a:t>
            </a:r>
            <a:r>
              <a:rPr kumimoji="0" lang="en-CA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</a:t>
            </a:r>
            <a:r>
              <a:rPr kumimoji="0" lang="en-CA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variations during the same time period to </a:t>
            </a:r>
            <a:r>
              <a:rPr kumimoji="0" lang="en-CA" sz="3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avoid the influence </a:t>
            </a:r>
            <a:r>
              <a:rPr kumimoji="0" lang="en-CA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external factors (e.g. media/news).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99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E877-7028-D6DD-BD8C-1D9B0194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72" y="625014"/>
            <a:ext cx="10118361" cy="924033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orbel"/>
              </a:rPr>
              <a:t>Example: My Service Canada Account </a:t>
            </a:r>
            <a:br>
              <a:rPr lang="en-US">
                <a:latin typeface="Corbel"/>
              </a:rPr>
            </a:br>
            <a:r>
              <a:rPr lang="en-US" sz="3600">
                <a:latin typeface="Corbel"/>
              </a:rPr>
              <a:t>Request a Personal Access Code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D2339-BBB1-2EC0-2B6D-A568F5D73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747" y="1932236"/>
            <a:ext cx="4986391" cy="43194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>
                <a:latin typeface="Corbel"/>
              </a:rPr>
              <a:t>Goal:</a:t>
            </a:r>
            <a:r>
              <a:rPr lang="en-US">
                <a:latin typeface="Corbel"/>
              </a:rPr>
              <a:t> Improve task completion and time efficiency </a:t>
            </a:r>
            <a:endParaRPr lang="en-US"/>
          </a:p>
          <a:p>
            <a:r>
              <a:rPr lang="en-US" b="1">
                <a:latin typeface="Corbel"/>
              </a:rPr>
              <a:t>How:</a:t>
            </a:r>
            <a:r>
              <a:rPr lang="en-US">
                <a:latin typeface="Corbel"/>
              </a:rPr>
              <a:t> Reducing visibility of the privacy notice and increasing  visibility of the call-to-action button</a:t>
            </a:r>
          </a:p>
          <a:p>
            <a:r>
              <a:rPr lang="en-US">
                <a:latin typeface="Corbel"/>
              </a:rPr>
              <a:t>Test ran for </a:t>
            </a:r>
            <a:r>
              <a:rPr lang="en-US" b="1">
                <a:latin typeface="Corbel"/>
              </a:rPr>
              <a:t>7 days</a:t>
            </a:r>
            <a:r>
              <a:rPr lang="en-US">
                <a:latin typeface="Corbel"/>
              </a:rPr>
              <a:t>, using </a:t>
            </a:r>
            <a:r>
              <a:rPr lang="en-US" b="1">
                <a:latin typeface="Corbel"/>
              </a:rPr>
              <a:t>4 variations</a:t>
            </a:r>
            <a:r>
              <a:rPr lang="en-US">
                <a:latin typeface="Corbel"/>
              </a:rPr>
              <a:t> of the page </a:t>
            </a:r>
          </a:p>
          <a:p>
            <a:r>
              <a:rPr lang="en-US" b="1">
                <a:latin typeface="Corbel"/>
              </a:rPr>
              <a:t>Evaluating success:</a:t>
            </a:r>
            <a:r>
              <a:rPr lang="en-US">
                <a:latin typeface="Corbel"/>
              </a:rPr>
              <a:t> See if there was an increase on the click-through-rate of the "continue" button </a:t>
            </a:r>
          </a:p>
          <a:p>
            <a:r>
              <a:rPr lang="en-US">
                <a:latin typeface="Corbel"/>
              </a:rPr>
              <a:t>Version with the highest success had the </a:t>
            </a:r>
            <a:r>
              <a:rPr lang="en-US" b="1">
                <a:latin typeface="Corbel"/>
              </a:rPr>
              <a:t>privacy notice in an expand/collapse</a:t>
            </a:r>
            <a:r>
              <a:rPr lang="en-US">
                <a:latin typeface="Corbel"/>
              </a:rPr>
              <a:t>, and converted the button to the </a:t>
            </a:r>
            <a:r>
              <a:rPr lang="en-US" b="1">
                <a:latin typeface="Corbel"/>
              </a:rPr>
              <a:t>"supertask" style</a:t>
            </a:r>
            <a:r>
              <a:rPr lang="en-US">
                <a:latin typeface="Corbel"/>
              </a:rPr>
              <a:t>, and removing the cancel button 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0B2C5D-1B74-42B2-105B-9251A516936C}"/>
              </a:ext>
            </a:extLst>
          </p:cNvPr>
          <p:cNvGrpSpPr/>
          <p:nvPr/>
        </p:nvGrpSpPr>
        <p:grpSpPr>
          <a:xfrm>
            <a:off x="7399081" y="1332739"/>
            <a:ext cx="2712980" cy="5003495"/>
            <a:chOff x="7399081" y="1332739"/>
            <a:chExt cx="2712980" cy="500349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45073E3-FF76-2794-C209-7B89F663F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9081" y="1932236"/>
              <a:ext cx="2712980" cy="4403998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ABDCD2-94EA-477B-89A3-7CD0428F4C47}"/>
                </a:ext>
              </a:extLst>
            </p:cNvPr>
            <p:cNvSpPr txBox="1"/>
            <p:nvPr/>
          </p:nvSpPr>
          <p:spPr>
            <a:xfrm>
              <a:off x="7934477" y="1332739"/>
              <a:ext cx="16421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BEFORE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064B46B-65B7-AB58-60B6-E220363B4A35}"/>
              </a:ext>
            </a:extLst>
          </p:cNvPr>
          <p:cNvGrpSpPr/>
          <p:nvPr/>
        </p:nvGrpSpPr>
        <p:grpSpPr>
          <a:xfrm>
            <a:off x="6200601" y="1357727"/>
            <a:ext cx="4572348" cy="4776373"/>
            <a:chOff x="6200601" y="1357727"/>
            <a:chExt cx="4572348" cy="4776373"/>
          </a:xfrm>
        </p:grpSpPr>
        <p:pic>
          <p:nvPicPr>
            <p:cNvPr id="5" name="Picture 4" descr="A screenshot of a web page">
              <a:extLst>
                <a:ext uri="{FF2B5EF4-FFF2-40B4-BE49-F238E27FC236}">
                  <a16:creationId xmlns:a16="http://schemas.microsoft.com/office/drawing/2014/main" id="{907DA840-ACAF-B8C6-7654-75690544E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00601" y="1933575"/>
              <a:ext cx="4572348" cy="42005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40CFEB-A233-8474-A24F-B2CE57A07AE2}"/>
                </a:ext>
              </a:extLst>
            </p:cNvPr>
            <p:cNvSpPr txBox="1"/>
            <p:nvPr/>
          </p:nvSpPr>
          <p:spPr>
            <a:xfrm>
              <a:off x="7826926" y="1357727"/>
              <a:ext cx="131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3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08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4892-7262-3BBF-75E3-2C39DAA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2" y="596810"/>
            <a:ext cx="10118361" cy="924033"/>
          </a:xfrm>
        </p:spPr>
        <p:txBody>
          <a:bodyPr>
            <a:normAutofit/>
          </a:bodyPr>
          <a:lstStyle/>
          <a:p>
            <a:r>
              <a:rPr lang="en-US">
                <a:latin typeface="Corbel"/>
              </a:rPr>
              <a:t>Examples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9ED1-9086-C482-4436-336CADEE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72" y="1923834"/>
            <a:ext cx="8852590" cy="39434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CA" sz="3200">
                <a:latin typeface="Corbel"/>
                <a:hlinkClick r:id="rId3"/>
              </a:rPr>
              <a:t>Library of past A/B tests &amp; personalization activities in the GC</a:t>
            </a:r>
            <a:endParaRPr lang="en-CA" sz="3200">
              <a:latin typeface="Corbel"/>
            </a:endParaRPr>
          </a:p>
          <a:p>
            <a:r>
              <a:rPr lang="en-CA" sz="3200">
                <a:latin typeface="Corbel"/>
              </a:rPr>
              <a:t>Library provides a summary of A/B tests and </a:t>
            </a:r>
            <a:r>
              <a:rPr lang="en-CA" sz="3200" err="1">
                <a:latin typeface="Corbel"/>
              </a:rPr>
              <a:t>personalizations</a:t>
            </a:r>
            <a:r>
              <a:rPr lang="en-CA" sz="3200">
                <a:latin typeface="Corbel"/>
              </a:rPr>
              <a:t> undertaken with Adobe Target within the GC, including:</a:t>
            </a:r>
            <a:endParaRPr lang="en-CA" sz="3200"/>
          </a:p>
          <a:p>
            <a:pPr lvl="1"/>
            <a:r>
              <a:rPr lang="en-CA" sz="2800">
                <a:latin typeface="Corbel"/>
              </a:rPr>
              <a:t>The use case's research question or problem</a:t>
            </a:r>
          </a:p>
          <a:p>
            <a:pPr lvl="1"/>
            <a:r>
              <a:rPr lang="en-CA" sz="2800">
                <a:latin typeface="Corbel"/>
              </a:rPr>
              <a:t>The success metrics used</a:t>
            </a:r>
          </a:p>
          <a:p>
            <a:pPr lvl="1"/>
            <a:r>
              <a:rPr lang="en-CA" sz="2800">
                <a:latin typeface="Corbel"/>
              </a:rPr>
              <a:t>How the use case was designed and implemented</a:t>
            </a:r>
            <a:endParaRPr lang="en-CA" sz="2800"/>
          </a:p>
          <a:p>
            <a:pPr lvl="1"/>
            <a:r>
              <a:rPr lang="en-CA" sz="2800">
                <a:latin typeface="Corbel"/>
              </a:rPr>
              <a:t>The results of the use case</a:t>
            </a:r>
            <a:endParaRPr lang="en-CA" sz="2800"/>
          </a:p>
        </p:txBody>
      </p:sp>
    </p:spTree>
    <p:extLst>
      <p:ext uri="{BB962C8B-B14F-4D97-AF65-F5344CB8AC3E}">
        <p14:creationId xmlns:p14="http://schemas.microsoft.com/office/powerpoint/2010/main" val="163820986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E0F7-519A-01A9-3AC9-F2862F2B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rbel"/>
              </a:rPr>
              <a:t>Supporting digital government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5F31A8-72C3-E20C-4847-FA9ED8460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899278"/>
              </p:ext>
            </p:extLst>
          </p:nvPr>
        </p:nvGraphicFramePr>
        <p:xfrm>
          <a:off x="1109663" y="1628775"/>
          <a:ext cx="10118716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2864">
                  <a:extLst>
                    <a:ext uri="{9D8B030D-6E8A-4147-A177-3AD203B41FA5}">
                      <a16:colId xmlns:a16="http://schemas.microsoft.com/office/drawing/2014/main" val="1182153121"/>
                    </a:ext>
                  </a:extLst>
                </a:gridCol>
                <a:gridCol w="3393500">
                  <a:extLst>
                    <a:ext uri="{9D8B030D-6E8A-4147-A177-3AD203B41FA5}">
                      <a16:colId xmlns:a16="http://schemas.microsoft.com/office/drawing/2014/main" val="96935157"/>
                    </a:ext>
                  </a:extLst>
                </a:gridCol>
                <a:gridCol w="3162352">
                  <a:extLst>
                    <a:ext uri="{9D8B030D-6E8A-4147-A177-3AD203B41FA5}">
                      <a16:colId xmlns:a16="http://schemas.microsoft.com/office/drawing/2014/main" val="32966492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Canada's Digital Ambition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Policy on Service and Digital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Digital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504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Strategic theme 2: data-enabled digital services and programs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...unlocking the potential of data will help us improve services and support evidence-based decisions.</a:t>
                      </a:r>
                    </a:p>
                    <a:p>
                      <a:pPr lvl="0">
                        <a:buNone/>
                      </a:pPr>
                      <a:endParaRPr lang="en-US"/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Priority 4.1: support fully digital delivery by managing a government-wide culture shift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>
                          <a:solidFill>
                            <a:srgbClr val="000000"/>
                          </a:solidFill>
                          <a:latin typeface="Calibri"/>
                        </a:rPr>
                        <a:t>...adopting a responsible  experimentation approach, where the objective is to learn fast in a safe manner in order to de-risk our efforts early.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The Policy on Service and Digital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advances the delivery of services  and the effectiveness of 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government operations.</a:t>
                      </a:r>
                    </a:p>
                    <a:p>
                      <a:pPr lvl="0">
                        <a:buNone/>
                      </a:pPr>
                      <a:endParaRPr lang="en-US" sz="1800" b="0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Item 4.1.3.8 </a:t>
                      </a:r>
                      <a:endParaRPr lang="en-US" b="1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Deputy heads are responsible for providing support for innovation and experimentation in service design and delivery, information, data, IT and cyber security.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Design with users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Conduct ongoing testing with users to guide design and development.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endParaRPr lang="en-US" sz="1800" b="0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800" b="1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Iterate and improve frequently</a:t>
                      </a: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Develop services using agile, iterative and user centered  methods. </a:t>
                      </a:r>
                      <a:endParaRPr lang="en-US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Continuously improve in response to user needs. </a:t>
                      </a:r>
                      <a:endParaRPr lang="en-US" dirty="0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Try new things, start small and scale up.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20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225995"/>
      </p:ext>
    </p:extLst>
  </p:cSld>
  <p:clrMapOvr>
    <a:masterClrMapping/>
  </p:clrMapOvr>
</p:sld>
</file>

<file path=ppt/theme/theme1.xml><?xml version="1.0" encoding="utf-8"?>
<a:theme xmlns:a="http://schemas.openxmlformats.org/drawingml/2006/main" name="Principal Publisher creative approac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ncipal Publisher creative approach" id="{66DFEE90-A993-48DA-8147-6B2DEB6D47BF}" vid="{5A6E185C-131C-48CD-BEB6-AD5F3D3B7D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B994A0B92FB0479DBA26C9996A8A09" ma:contentTypeVersion="34" ma:contentTypeDescription="Create a new document." ma:contentTypeScope="" ma:versionID="185a3d8a3956ef9dc15a51854e3ee88b">
  <xsd:schema xmlns:xsd="http://www.w3.org/2001/XMLSchema" xmlns:xs="http://www.w3.org/2001/XMLSchema" xmlns:p="http://schemas.microsoft.com/office/2006/metadata/properties" xmlns:ns2="a522bf8f-c9fb-4a27-a743-a5b91f6ecc10" xmlns:ns3="16ae990d-cc4b-4634-8c8f-e8cf67732c6a" xmlns:ns4="f76aaf80-9812-406c-9dd3-ccb851cf3a75" targetNamespace="http://schemas.microsoft.com/office/2006/metadata/properties" ma:root="true" ma:fieldsID="ca27a800169ccf5dc736a98c11d6e0b6" ns2:_="" ns3:_="" ns4:_="">
    <xsd:import namespace="a522bf8f-c9fb-4a27-a743-a5b91f6ecc10"/>
    <xsd:import namespace="16ae990d-cc4b-4634-8c8f-e8cf67732c6a"/>
    <xsd:import namespace="f76aaf80-9812-406c-9dd3-ccb851cf3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4:Email_x005f_x0020_To" minOccurs="0"/>
                <xsd:element ref="ns4:Email_x005f_x0020_From" minOccurs="0"/>
                <xsd:element ref="ns4:Email_x005f_x0020_Subject" minOccurs="0"/>
                <xsd:element ref="ns4:Email_x005f_x0020_Conversation_x005f_x0020_Topic" minOccurs="0"/>
                <xsd:element ref="ns4:Email_x005f_x0020_CC" minOccurs="0"/>
                <xsd:element ref="ns4:Email_x005f_x0020_Date" minOccurs="0"/>
                <xsd:element ref="ns4:Email_x005f_x0020_Attachments" minOccurs="0"/>
                <xsd:element ref="ns3:_dlc_DocId" minOccurs="0"/>
                <xsd:element ref="ns3:_dlc_DocIdUrl" minOccurs="0"/>
                <xsd:element ref="ns3:_dlc_DocIdPersistId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2bf8f-c9fb-4a27-a743-a5b91f6ecc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fa6f064-5af2-4239-ab23-685642d595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3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e990d-cc4b-4634-8c8f-e8cf67732c6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aaf80-9812-406c-9dd3-ccb851cf3a75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5cb1838-5a46-483e-a98a-5f8ab89d7c02}" ma:internalName="TaxCatchAll" ma:showField="CatchAllData" ma:web="16ae990d-cc4b-4634-8c8f-e8cf67732c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ail_x005f_x0020_To" ma:index="23" nillable="true" ma:displayName="Email To" ma:description="Email To" ma:hidden="true" ma:internalName="Email_x0020_To" ma:readOnly="false">
      <xsd:simpleType>
        <xsd:restriction base="dms:Text">
          <xsd:maxLength value="255"/>
        </xsd:restriction>
      </xsd:simpleType>
    </xsd:element>
    <xsd:element name="Email_x005f_x0020_From" ma:index="24" nillable="true" ma:displayName="Email From" ma:description="Email From" ma:hidden="true" ma:internalName="Email_x0020_From" ma:readOnly="false">
      <xsd:simpleType>
        <xsd:restriction base="dms:Text">
          <xsd:maxLength value="255"/>
        </xsd:restriction>
      </xsd:simpleType>
    </xsd:element>
    <xsd:element name="Email_x005f_x0020_Subject" ma:index="25" nillable="true" ma:displayName="Email Subject" ma:description="Email Subject" ma:hidden="true" ma:internalName="Email_x0020_Subject" ma:readOnly="false">
      <xsd:simpleType>
        <xsd:restriction base="dms:Text">
          <xsd:maxLength value="255"/>
        </xsd:restriction>
      </xsd:simpleType>
    </xsd:element>
    <xsd:element name="Email_x005f_x0020_Conversation_x005f_x0020_Topic" ma:index="26" nillable="true" ma:displayName="Email Conversation Topic" ma:description="Email Conversation Topic" ma:hidden="true" ma:internalName="Email_x0020_Conversation_x0020_Topic" ma:readOnly="false">
      <xsd:simpleType>
        <xsd:restriction base="dms:Text">
          <xsd:maxLength value="255"/>
        </xsd:restriction>
      </xsd:simpleType>
    </xsd:element>
    <xsd:element name="Email_x005f_x0020_CC" ma:index="27" nillable="true" ma:displayName="Email CC" ma:description="Email CC" ma:hidden="true" ma:internalName="Email_x0020_CC" ma:readOnly="false">
      <xsd:simpleType>
        <xsd:restriction base="dms:Text">
          <xsd:maxLength value="255"/>
        </xsd:restriction>
      </xsd:simpleType>
    </xsd:element>
    <xsd:element name="Email_x005f_x0020_Date" ma:index="28" nillable="true" ma:displayName="Email Date" ma:description="Email Date" ma:format="DateOnly" ma:hidden="true" ma:internalName="Email_x0020_Date" ma:readOnly="false">
      <xsd:simpleType>
        <xsd:restriction base="dms:DateTime"/>
      </xsd:simpleType>
    </xsd:element>
    <xsd:element name="Email_x005f_x0020_Attachments" ma:index="29" nillable="true" ma:displayName="Email Attachments" ma:description="Email Attachments" ma:hidden="true" ma:internalName="Email_x0020_Attachments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_x005f_x0020_Date xmlns="f76aaf80-9812-406c-9dd3-ccb851cf3a75" xsi:nil="true"/>
    <Email_x005f_x0020_Attachments xmlns="f76aaf80-9812-406c-9dd3-ccb851cf3a75" xsi:nil="true"/>
    <lcf76f155ced4ddcb4097134ff3c332f xmlns="a522bf8f-c9fb-4a27-a743-a5b91f6ecc10">
      <Terms xmlns="http://schemas.microsoft.com/office/infopath/2007/PartnerControls"/>
    </lcf76f155ced4ddcb4097134ff3c332f>
    <Email_x005f_x0020_From xmlns="f76aaf80-9812-406c-9dd3-ccb851cf3a75" xsi:nil="true"/>
    <Email_x005f_x0020_To xmlns="f76aaf80-9812-406c-9dd3-ccb851cf3a75" xsi:nil="true"/>
    <Email_x005f_x0020_Subject xmlns="f76aaf80-9812-406c-9dd3-ccb851cf3a75" xsi:nil="true"/>
    <Email_x005f_x0020_Conversation_x005f_x0020_Topic xmlns="f76aaf80-9812-406c-9dd3-ccb851cf3a75" xsi:nil="true"/>
    <Email_x005f_x0020_CC xmlns="f76aaf80-9812-406c-9dd3-ccb851cf3a75" xsi:nil="true"/>
    <TaxCatchAll xmlns="f76aaf80-9812-406c-9dd3-ccb851cf3a75" xsi:nil="true"/>
    <_dlc_DocId xmlns="16ae990d-cc4b-4634-8c8f-e8cf67732c6a">U5XESX53V6WD-1278939039-29897</_dlc_DocId>
    <_dlc_DocIdUrl xmlns="16ae990d-cc4b-4634-8c8f-e8cf67732c6a">
      <Url>https://014gc.sharepoint.com/sites/BU7203758/_layouts/15/DocIdRedir.aspx?ID=U5XESX53V6WD-1278939039-29897</Url>
      <Description>U5XESX53V6WD-1278939039-29897</Description>
    </_dlc_DocIdUrl>
  </documentManagement>
</p:properties>
</file>

<file path=customXml/itemProps1.xml><?xml version="1.0" encoding="utf-8"?>
<ds:datastoreItem xmlns:ds="http://schemas.openxmlformats.org/officeDocument/2006/customXml" ds:itemID="{075BDD6B-CB36-4C29-8A75-5F4231888F00}">
  <ds:schemaRefs>
    <ds:schemaRef ds:uri="16ae990d-cc4b-4634-8c8f-e8cf67732c6a"/>
    <ds:schemaRef ds:uri="a522bf8f-c9fb-4a27-a743-a5b91f6ecc10"/>
    <ds:schemaRef ds:uri="f76aaf80-9812-406c-9dd3-ccb851cf3a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ADA1A84-D129-4BDA-9609-96661CD77D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E1FBE2-8C92-47AA-BCDC-2554BEC87B41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4798962-3A18-4440-8C4F-0459739DD465}">
  <ds:schemaRefs>
    <ds:schemaRef ds:uri="16ae990d-cc4b-4634-8c8f-e8cf67732c6a"/>
    <ds:schemaRef ds:uri="a522bf8f-c9fb-4a27-a743-a5b91f6ecc10"/>
    <ds:schemaRef ds:uri="f76aaf80-9812-406c-9dd3-ccb851cf3a7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Widescreen</PresentationFormat>
  <Paragraphs>109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Corbel Light</vt:lpstr>
      <vt:lpstr>Principal Publisher creative approach</vt:lpstr>
      <vt:lpstr>A/B testing and personalization service (Adobe Target)</vt:lpstr>
      <vt:lpstr>Overview</vt:lpstr>
      <vt:lpstr>Adobe Target The GC's tool for A/B testing &amp; personalization</vt:lpstr>
      <vt:lpstr>What is personalization?</vt:lpstr>
      <vt:lpstr>What is A/B testing?</vt:lpstr>
      <vt:lpstr>How A/B testing works</vt:lpstr>
      <vt:lpstr>Example: My Service Canada Account  Request a Personal Access Code </vt:lpstr>
      <vt:lpstr>Examples </vt:lpstr>
      <vt:lpstr>Supporting digital government</vt:lpstr>
      <vt:lpstr>About the service </vt:lpstr>
      <vt:lpstr>Contact us!</vt:lpstr>
    </vt:vector>
  </TitlesOfParts>
  <Company>Gouvernement du Canada - Government of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Gregor, Lauren J [NC]</dc:creator>
  <cp:lastModifiedBy>Rob Boudreau</cp:lastModifiedBy>
  <cp:revision>2</cp:revision>
  <dcterms:created xsi:type="dcterms:W3CDTF">2024-04-16T17:14:23Z</dcterms:created>
  <dcterms:modified xsi:type="dcterms:W3CDTF">2024-05-08T18:11:58Z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0x010100C5B994A0B92FB0479DBA26C9996A8A09</vt:lpwstr>
  </property>
  <property fmtid="{D5CDD505-2E9C-101B-9397-08002B2CF9AE}" pid="3" name="_dlc_DocIdItemGuid">
    <vt:lpwstr>f5dc20ff-1b0e-4141-983a-be24d72be75a</vt:lpwstr>
  </property>
  <property fmtid="{D5CDD505-2E9C-101B-9397-08002B2CF9AE}" pid="4" name="MediaServiceImageTags">
    <vt:lpwstr/>
  </property>
</Properties>
</file>