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345" r:id="rId5"/>
    <p:sldId id="259" r:id="rId6"/>
    <p:sldId id="330" r:id="rId7"/>
    <p:sldId id="331" r:id="rId8"/>
    <p:sldId id="337" r:id="rId9"/>
    <p:sldId id="336" r:id="rId10"/>
    <p:sldId id="338" r:id="rId11"/>
    <p:sldId id="343" r:id="rId12"/>
    <p:sldId id="344" r:id="rId13"/>
    <p:sldId id="34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580A4A-77D3-4DDB-B84B-54331B94CB9E}" v="97" dt="2024-07-29T13:10:20.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276" autoAdjust="0"/>
  </p:normalViewPr>
  <p:slideViewPr>
    <p:cSldViewPr snapToGrid="0">
      <p:cViewPr varScale="1">
        <p:scale>
          <a:sx n="97" d="100"/>
          <a:sy n="97" d="100"/>
        </p:scale>
        <p:origin x="11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CF45A4-6F7F-46B9-882A-B2438092E6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3EAEBD1-748A-4EE7-AED9-848E8310C994}">
      <dgm:prSet/>
      <dgm:spPr/>
      <dgm:t>
        <a:bodyPr/>
        <a:lstStyle/>
        <a:p>
          <a:r>
            <a:rPr lang="en-US" b="0" dirty="0" err="1"/>
            <a:t>Directrice</a:t>
          </a:r>
          <a:r>
            <a:rPr lang="en-US" b="0" dirty="0"/>
            <a:t> </a:t>
          </a:r>
          <a:r>
            <a:rPr lang="en-US" b="0" dirty="0" err="1"/>
            <a:t>Principale</a:t>
          </a:r>
          <a:endParaRPr lang="en-US" b="0" dirty="0"/>
        </a:p>
      </dgm:t>
    </dgm:pt>
    <dgm:pt modelId="{28F0F46C-4F69-4FAB-B227-A21A7D0D5BFF}" type="parTrans" cxnId="{0A8426A9-AB83-44AF-823E-FE12A654F72B}">
      <dgm:prSet/>
      <dgm:spPr/>
      <dgm:t>
        <a:bodyPr/>
        <a:lstStyle/>
        <a:p>
          <a:endParaRPr lang="en-US"/>
        </a:p>
      </dgm:t>
    </dgm:pt>
    <dgm:pt modelId="{93C6C4C4-19BA-48D6-8B9C-60D2009FB5CF}" type="sibTrans" cxnId="{0A8426A9-AB83-44AF-823E-FE12A654F72B}">
      <dgm:prSet/>
      <dgm:spPr/>
      <dgm:t>
        <a:bodyPr/>
        <a:lstStyle/>
        <a:p>
          <a:endParaRPr lang="en-US"/>
        </a:p>
      </dgm:t>
    </dgm:pt>
    <dgm:pt modelId="{B6DF35B9-B114-4100-A549-8DED546B3429}">
      <dgm:prSet/>
      <dgm:spPr/>
      <dgm:t>
        <a:bodyPr/>
        <a:lstStyle/>
        <a:p>
          <a:r>
            <a:rPr lang="en-CA" dirty="0">
              <a:solidFill>
                <a:schemeClr val="bg1"/>
              </a:solidFill>
              <a:latin typeface="+mn-lt"/>
              <a:ea typeface="+mn-ea"/>
              <a:cs typeface="Arial" panose="020B0604020202020204" pitchFamily="34" charset="0"/>
            </a:rPr>
            <a:t>P</a:t>
          </a:r>
          <a:r>
            <a:rPr lang="fr-FR" dirty="0" err="1">
              <a:solidFill>
                <a:schemeClr val="bg1"/>
              </a:solidFill>
              <a:latin typeface="+mn-lt"/>
              <a:ea typeface="+mn-ea"/>
              <a:cs typeface="Arial" panose="020B0604020202020204" pitchFamily="34" charset="0"/>
            </a:rPr>
            <a:t>riorités</a:t>
          </a:r>
          <a:r>
            <a:rPr lang="fr-FR" dirty="0">
              <a:solidFill>
                <a:schemeClr val="bg1"/>
              </a:solidFill>
              <a:latin typeface="+mn-lt"/>
              <a:ea typeface="+mn-ea"/>
              <a:cs typeface="Arial" panose="020B0604020202020204" pitchFamily="34" charset="0"/>
            </a:rPr>
            <a:t> et de la planification</a:t>
          </a:r>
          <a:endParaRPr lang="en-US" dirty="0">
            <a:solidFill>
              <a:schemeClr val="bg1"/>
            </a:solidFill>
            <a:latin typeface="+mn-lt"/>
          </a:endParaRPr>
        </a:p>
      </dgm:t>
    </dgm:pt>
    <dgm:pt modelId="{F529D332-2504-4FE7-91EA-B8E5B5E83355}" type="parTrans" cxnId="{22181DFB-76E7-4CC0-BD27-1F485447E92E}">
      <dgm:prSet/>
      <dgm:spPr/>
      <dgm:t>
        <a:bodyPr/>
        <a:lstStyle/>
        <a:p>
          <a:endParaRPr lang="en-US"/>
        </a:p>
      </dgm:t>
    </dgm:pt>
    <dgm:pt modelId="{13A51997-0B01-488E-9C17-8086216F609A}" type="sibTrans" cxnId="{22181DFB-76E7-4CC0-BD27-1F485447E92E}">
      <dgm:prSet/>
      <dgm:spPr/>
      <dgm:t>
        <a:bodyPr/>
        <a:lstStyle/>
        <a:p>
          <a:endParaRPr lang="en-US"/>
        </a:p>
      </dgm:t>
    </dgm:pt>
    <dgm:pt modelId="{67B67B44-8A22-4506-AE5C-7D2A5D55AC2F}">
      <dgm:prSet/>
      <dgm:spPr/>
      <dgm:t>
        <a:bodyPr/>
        <a:lstStyle/>
        <a:p>
          <a:r>
            <a:rPr lang="en-US" b="0" i="0" dirty="0"/>
            <a:t>Points </a:t>
          </a:r>
          <a:r>
            <a:rPr lang="en-US" b="0" i="0" dirty="0" err="1"/>
            <a:t>essentiels</a:t>
          </a:r>
          <a:r>
            <a:rPr lang="en-US" b="0" i="0" dirty="0"/>
            <a:t>:</a:t>
          </a:r>
          <a:endParaRPr lang="en-US" dirty="0"/>
        </a:p>
      </dgm:t>
    </dgm:pt>
    <dgm:pt modelId="{B3E5C0D5-472B-43C6-8524-F0A2E7D81CB2}" type="parTrans" cxnId="{FBF670A1-9E5E-4A9D-957E-3E9CD85DB4CB}">
      <dgm:prSet/>
      <dgm:spPr/>
      <dgm:t>
        <a:bodyPr/>
        <a:lstStyle/>
        <a:p>
          <a:endParaRPr lang="en-US"/>
        </a:p>
      </dgm:t>
    </dgm:pt>
    <dgm:pt modelId="{FAE4FE4C-BD87-4D07-A2CF-FAB587361CC9}" type="sibTrans" cxnId="{FBF670A1-9E5E-4A9D-957E-3E9CD85DB4CB}">
      <dgm:prSet/>
      <dgm:spPr/>
      <dgm:t>
        <a:bodyPr/>
        <a:lstStyle/>
        <a:p>
          <a:endParaRPr lang="en-US"/>
        </a:p>
      </dgm:t>
    </dgm:pt>
    <dgm:pt modelId="{439C26CE-36FA-42E1-82A2-860EB7A783CD}">
      <dgm:prSet/>
      <dgm:spPr/>
      <dgm:t>
        <a:bodyPr/>
        <a:lstStyle/>
        <a:p>
          <a:endParaRPr lang="en-US" dirty="0"/>
        </a:p>
      </dgm:t>
    </dgm:pt>
    <dgm:pt modelId="{889C141F-2468-419F-A2EE-BA581CA0BD33}" type="parTrans" cxnId="{72A0A1AF-E749-4EDE-AEB3-1B308BA7EC7E}">
      <dgm:prSet/>
      <dgm:spPr/>
      <dgm:t>
        <a:bodyPr/>
        <a:lstStyle/>
        <a:p>
          <a:endParaRPr lang="en-US"/>
        </a:p>
      </dgm:t>
    </dgm:pt>
    <dgm:pt modelId="{83581DE6-870B-4963-BB9A-449811431259}" type="sibTrans" cxnId="{72A0A1AF-E749-4EDE-AEB3-1B308BA7EC7E}">
      <dgm:prSet/>
      <dgm:spPr/>
      <dgm:t>
        <a:bodyPr/>
        <a:lstStyle/>
        <a:p>
          <a:endParaRPr lang="en-US"/>
        </a:p>
      </dgm:t>
    </dgm:pt>
    <dgm:pt modelId="{CFDBB5C1-64DC-4BE9-BD36-9D3496F68F27}">
      <dgm:prSet/>
      <dgm:spPr/>
      <dgm:t>
        <a:bodyPr/>
        <a:lstStyle/>
        <a:p>
          <a:pPr>
            <a:buFont typeface="+mj-lt"/>
            <a:buAutoNum type="arabicPeriod"/>
          </a:pPr>
          <a:r>
            <a:rPr lang="fr-FR" dirty="0"/>
            <a:t> Le point de vue unique de l'équipe d'intervention
 Travailler sur la réponse à la pandémie 
 Faire des études supérieures tout en travaillant</a:t>
          </a:r>
          <a:endParaRPr lang="en-US" dirty="0"/>
        </a:p>
      </dgm:t>
    </dgm:pt>
    <dgm:pt modelId="{757B0550-9FF0-4BBE-B073-1A89F3C26969}" type="parTrans" cxnId="{CCC2AE4C-5B50-4956-86F7-CB8FE7E2359D}">
      <dgm:prSet/>
      <dgm:spPr/>
      <dgm:t>
        <a:bodyPr/>
        <a:lstStyle/>
        <a:p>
          <a:endParaRPr lang="en-US"/>
        </a:p>
      </dgm:t>
    </dgm:pt>
    <dgm:pt modelId="{8025424A-6D08-43AA-8A12-2451908A5630}" type="sibTrans" cxnId="{CCC2AE4C-5B50-4956-86F7-CB8FE7E2359D}">
      <dgm:prSet/>
      <dgm:spPr/>
      <dgm:t>
        <a:bodyPr/>
        <a:lstStyle/>
        <a:p>
          <a:endParaRPr lang="en-US"/>
        </a:p>
      </dgm:t>
    </dgm:pt>
    <dgm:pt modelId="{0A7F2D1A-E657-467C-A358-31102C6C3D78}" type="pres">
      <dgm:prSet presAssocID="{FBCF45A4-6F7F-46B9-882A-B2438092E6E5}" presName="linear" presStyleCnt="0">
        <dgm:presLayoutVars>
          <dgm:dir/>
          <dgm:animLvl val="lvl"/>
          <dgm:resizeHandles val="exact"/>
        </dgm:presLayoutVars>
      </dgm:prSet>
      <dgm:spPr/>
    </dgm:pt>
    <dgm:pt modelId="{8E7C534B-5752-4AF1-8934-6D9BED68380E}" type="pres">
      <dgm:prSet presAssocID="{C3EAEBD1-748A-4EE7-AED9-848E8310C994}" presName="parentLin" presStyleCnt="0"/>
      <dgm:spPr/>
    </dgm:pt>
    <dgm:pt modelId="{8EF5CB4E-6F6D-40FC-B982-C48CC8C97971}" type="pres">
      <dgm:prSet presAssocID="{C3EAEBD1-748A-4EE7-AED9-848E8310C994}" presName="parentLeftMargin" presStyleLbl="node1" presStyleIdx="0" presStyleCnt="3"/>
      <dgm:spPr/>
    </dgm:pt>
    <dgm:pt modelId="{D78F9488-3B5C-4CEF-9B81-66D96EA09990}" type="pres">
      <dgm:prSet presAssocID="{C3EAEBD1-748A-4EE7-AED9-848E8310C994}" presName="parentText" presStyleLbl="node1" presStyleIdx="0" presStyleCnt="3">
        <dgm:presLayoutVars>
          <dgm:chMax val="0"/>
          <dgm:bulletEnabled val="1"/>
        </dgm:presLayoutVars>
      </dgm:prSet>
      <dgm:spPr/>
    </dgm:pt>
    <dgm:pt modelId="{6B1B7A85-0CCD-4F2F-88AD-DB4B730E92C8}" type="pres">
      <dgm:prSet presAssocID="{C3EAEBD1-748A-4EE7-AED9-848E8310C994}" presName="negativeSpace" presStyleCnt="0"/>
      <dgm:spPr/>
    </dgm:pt>
    <dgm:pt modelId="{B5CD7F5E-822C-4087-869D-5BDD92750458}" type="pres">
      <dgm:prSet presAssocID="{C3EAEBD1-748A-4EE7-AED9-848E8310C994}" presName="childText" presStyleLbl="conFgAcc1" presStyleIdx="0" presStyleCnt="3">
        <dgm:presLayoutVars>
          <dgm:bulletEnabled val="1"/>
        </dgm:presLayoutVars>
      </dgm:prSet>
      <dgm:spPr/>
    </dgm:pt>
    <dgm:pt modelId="{6E692FD5-7756-4A4A-AEF3-F4FECCCC162D}" type="pres">
      <dgm:prSet presAssocID="{93C6C4C4-19BA-48D6-8B9C-60D2009FB5CF}" presName="spaceBetweenRectangles" presStyleCnt="0"/>
      <dgm:spPr/>
    </dgm:pt>
    <dgm:pt modelId="{87D7F109-C3B4-4C6A-B25A-BADFC58E178A}" type="pres">
      <dgm:prSet presAssocID="{B6DF35B9-B114-4100-A549-8DED546B3429}" presName="parentLin" presStyleCnt="0"/>
      <dgm:spPr/>
    </dgm:pt>
    <dgm:pt modelId="{7C8749E0-36B7-40C5-8F9D-8B46B3DCE46D}" type="pres">
      <dgm:prSet presAssocID="{B6DF35B9-B114-4100-A549-8DED546B3429}" presName="parentLeftMargin" presStyleLbl="node1" presStyleIdx="0" presStyleCnt="3"/>
      <dgm:spPr/>
    </dgm:pt>
    <dgm:pt modelId="{A0CC16B8-8F38-404C-B762-DF3B65D38261}" type="pres">
      <dgm:prSet presAssocID="{B6DF35B9-B114-4100-A549-8DED546B3429}" presName="parentText" presStyleLbl="node1" presStyleIdx="1" presStyleCnt="3">
        <dgm:presLayoutVars>
          <dgm:chMax val="0"/>
          <dgm:bulletEnabled val="1"/>
        </dgm:presLayoutVars>
      </dgm:prSet>
      <dgm:spPr/>
    </dgm:pt>
    <dgm:pt modelId="{A0BD93A9-EF13-4ADA-A46B-9D70043D366D}" type="pres">
      <dgm:prSet presAssocID="{B6DF35B9-B114-4100-A549-8DED546B3429}" presName="negativeSpace" presStyleCnt="0"/>
      <dgm:spPr/>
    </dgm:pt>
    <dgm:pt modelId="{C168ED28-B81E-4C58-8076-0E077B949395}" type="pres">
      <dgm:prSet presAssocID="{B6DF35B9-B114-4100-A549-8DED546B3429}" presName="childText" presStyleLbl="conFgAcc1" presStyleIdx="1" presStyleCnt="3">
        <dgm:presLayoutVars>
          <dgm:bulletEnabled val="1"/>
        </dgm:presLayoutVars>
      </dgm:prSet>
      <dgm:spPr/>
    </dgm:pt>
    <dgm:pt modelId="{A4735CCB-7061-48BA-8126-DC589A1BA66A}" type="pres">
      <dgm:prSet presAssocID="{13A51997-0B01-488E-9C17-8086216F609A}" presName="spaceBetweenRectangles" presStyleCnt="0"/>
      <dgm:spPr/>
    </dgm:pt>
    <dgm:pt modelId="{999A4041-97BB-4F79-9CD0-BEAC87223B1D}" type="pres">
      <dgm:prSet presAssocID="{67B67B44-8A22-4506-AE5C-7D2A5D55AC2F}" presName="parentLin" presStyleCnt="0"/>
      <dgm:spPr/>
    </dgm:pt>
    <dgm:pt modelId="{6531A9A5-2352-4A68-B78F-72BFBC9FFF56}" type="pres">
      <dgm:prSet presAssocID="{67B67B44-8A22-4506-AE5C-7D2A5D55AC2F}" presName="parentLeftMargin" presStyleLbl="node1" presStyleIdx="1" presStyleCnt="3"/>
      <dgm:spPr/>
    </dgm:pt>
    <dgm:pt modelId="{6CD3B089-C471-4CA0-8272-EF19E117F872}" type="pres">
      <dgm:prSet presAssocID="{67B67B44-8A22-4506-AE5C-7D2A5D55AC2F}" presName="parentText" presStyleLbl="node1" presStyleIdx="2" presStyleCnt="3">
        <dgm:presLayoutVars>
          <dgm:chMax val="0"/>
          <dgm:bulletEnabled val="1"/>
        </dgm:presLayoutVars>
      </dgm:prSet>
      <dgm:spPr/>
    </dgm:pt>
    <dgm:pt modelId="{AFCFE83F-72AF-4627-8572-798D8638FCF3}" type="pres">
      <dgm:prSet presAssocID="{67B67B44-8A22-4506-AE5C-7D2A5D55AC2F}" presName="negativeSpace" presStyleCnt="0"/>
      <dgm:spPr/>
    </dgm:pt>
    <dgm:pt modelId="{ABB85D2D-2D82-4C1C-9032-52D87A6C2142}" type="pres">
      <dgm:prSet presAssocID="{67B67B44-8A22-4506-AE5C-7D2A5D55AC2F}" presName="childText" presStyleLbl="conFgAcc1" presStyleIdx="2" presStyleCnt="3">
        <dgm:presLayoutVars>
          <dgm:bulletEnabled val="1"/>
        </dgm:presLayoutVars>
      </dgm:prSet>
      <dgm:spPr/>
    </dgm:pt>
  </dgm:ptLst>
  <dgm:cxnLst>
    <dgm:cxn modelId="{91B1F03C-EF1A-4058-8FBF-1A7AAFB6F5E9}" type="presOf" srcId="{67B67B44-8A22-4506-AE5C-7D2A5D55AC2F}" destId="{6531A9A5-2352-4A68-B78F-72BFBC9FFF56}" srcOrd="0" destOrd="0" presId="urn:microsoft.com/office/officeart/2005/8/layout/list1"/>
    <dgm:cxn modelId="{62C9213F-5930-4876-9B77-733EFA3EB4D2}" type="presOf" srcId="{FBCF45A4-6F7F-46B9-882A-B2438092E6E5}" destId="{0A7F2D1A-E657-467C-A358-31102C6C3D78}" srcOrd="0" destOrd="0" presId="urn:microsoft.com/office/officeart/2005/8/layout/list1"/>
    <dgm:cxn modelId="{9D947766-0AF8-405F-8EB4-7C7C2F443D5E}" type="presOf" srcId="{CFDBB5C1-64DC-4BE9-BD36-9D3496F68F27}" destId="{ABB85D2D-2D82-4C1C-9032-52D87A6C2142}" srcOrd="0" destOrd="1" presId="urn:microsoft.com/office/officeart/2005/8/layout/list1"/>
    <dgm:cxn modelId="{CCC2AE4C-5B50-4956-86F7-CB8FE7E2359D}" srcId="{67B67B44-8A22-4506-AE5C-7D2A5D55AC2F}" destId="{CFDBB5C1-64DC-4BE9-BD36-9D3496F68F27}" srcOrd="1" destOrd="0" parTransId="{757B0550-9FF0-4BBE-B073-1A89F3C26969}" sibTransId="{8025424A-6D08-43AA-8A12-2451908A5630}"/>
    <dgm:cxn modelId="{DF70DC88-7383-436E-9E19-60C15B676113}" type="presOf" srcId="{C3EAEBD1-748A-4EE7-AED9-848E8310C994}" destId="{8EF5CB4E-6F6D-40FC-B982-C48CC8C97971}" srcOrd="0" destOrd="0" presId="urn:microsoft.com/office/officeart/2005/8/layout/list1"/>
    <dgm:cxn modelId="{6FD42696-0489-48A2-89E3-04340ED7E0C6}" type="presOf" srcId="{67B67B44-8A22-4506-AE5C-7D2A5D55AC2F}" destId="{6CD3B089-C471-4CA0-8272-EF19E117F872}" srcOrd="1" destOrd="0" presId="urn:microsoft.com/office/officeart/2005/8/layout/list1"/>
    <dgm:cxn modelId="{FBF670A1-9E5E-4A9D-957E-3E9CD85DB4CB}" srcId="{FBCF45A4-6F7F-46B9-882A-B2438092E6E5}" destId="{67B67B44-8A22-4506-AE5C-7D2A5D55AC2F}" srcOrd="2" destOrd="0" parTransId="{B3E5C0D5-472B-43C6-8524-F0A2E7D81CB2}" sibTransId="{FAE4FE4C-BD87-4D07-A2CF-FAB587361CC9}"/>
    <dgm:cxn modelId="{AEAD62A5-6573-4526-AC2A-A937529089C9}" type="presOf" srcId="{C3EAEBD1-748A-4EE7-AED9-848E8310C994}" destId="{D78F9488-3B5C-4CEF-9B81-66D96EA09990}" srcOrd="1" destOrd="0" presId="urn:microsoft.com/office/officeart/2005/8/layout/list1"/>
    <dgm:cxn modelId="{0A8426A9-AB83-44AF-823E-FE12A654F72B}" srcId="{FBCF45A4-6F7F-46B9-882A-B2438092E6E5}" destId="{C3EAEBD1-748A-4EE7-AED9-848E8310C994}" srcOrd="0" destOrd="0" parTransId="{28F0F46C-4F69-4FAB-B227-A21A7D0D5BFF}" sibTransId="{93C6C4C4-19BA-48D6-8B9C-60D2009FB5CF}"/>
    <dgm:cxn modelId="{72A0A1AF-E749-4EDE-AEB3-1B308BA7EC7E}" srcId="{67B67B44-8A22-4506-AE5C-7D2A5D55AC2F}" destId="{439C26CE-36FA-42E1-82A2-860EB7A783CD}" srcOrd="0" destOrd="0" parTransId="{889C141F-2468-419F-A2EE-BA581CA0BD33}" sibTransId="{83581DE6-870B-4963-BB9A-449811431259}"/>
    <dgm:cxn modelId="{982C06BA-F6D2-49DF-8DEF-60D2C98B6746}" type="presOf" srcId="{B6DF35B9-B114-4100-A549-8DED546B3429}" destId="{7C8749E0-36B7-40C5-8F9D-8B46B3DCE46D}" srcOrd="0" destOrd="0" presId="urn:microsoft.com/office/officeart/2005/8/layout/list1"/>
    <dgm:cxn modelId="{CF9551BE-146D-4FFA-8C43-9873A51B7AC0}" type="presOf" srcId="{B6DF35B9-B114-4100-A549-8DED546B3429}" destId="{A0CC16B8-8F38-404C-B762-DF3B65D38261}" srcOrd="1" destOrd="0" presId="urn:microsoft.com/office/officeart/2005/8/layout/list1"/>
    <dgm:cxn modelId="{572A33F3-5CB1-4CCE-A64A-533D0E259139}" type="presOf" srcId="{439C26CE-36FA-42E1-82A2-860EB7A783CD}" destId="{ABB85D2D-2D82-4C1C-9032-52D87A6C2142}" srcOrd="0" destOrd="0" presId="urn:microsoft.com/office/officeart/2005/8/layout/list1"/>
    <dgm:cxn modelId="{22181DFB-76E7-4CC0-BD27-1F485447E92E}" srcId="{FBCF45A4-6F7F-46B9-882A-B2438092E6E5}" destId="{B6DF35B9-B114-4100-A549-8DED546B3429}" srcOrd="1" destOrd="0" parTransId="{F529D332-2504-4FE7-91EA-B8E5B5E83355}" sibTransId="{13A51997-0B01-488E-9C17-8086216F609A}"/>
    <dgm:cxn modelId="{20D0EF97-E1ED-45AE-A6B2-E6DECDEFBBCF}" type="presParOf" srcId="{0A7F2D1A-E657-467C-A358-31102C6C3D78}" destId="{8E7C534B-5752-4AF1-8934-6D9BED68380E}" srcOrd="0" destOrd="0" presId="urn:microsoft.com/office/officeart/2005/8/layout/list1"/>
    <dgm:cxn modelId="{368E4652-083F-46A1-AB57-993048F62304}" type="presParOf" srcId="{8E7C534B-5752-4AF1-8934-6D9BED68380E}" destId="{8EF5CB4E-6F6D-40FC-B982-C48CC8C97971}" srcOrd="0" destOrd="0" presId="urn:microsoft.com/office/officeart/2005/8/layout/list1"/>
    <dgm:cxn modelId="{0E82540E-BFD0-40ED-8C9D-BAE943665BE0}" type="presParOf" srcId="{8E7C534B-5752-4AF1-8934-6D9BED68380E}" destId="{D78F9488-3B5C-4CEF-9B81-66D96EA09990}" srcOrd="1" destOrd="0" presId="urn:microsoft.com/office/officeart/2005/8/layout/list1"/>
    <dgm:cxn modelId="{4681572D-3807-4899-B8DE-E73ED43C72D7}" type="presParOf" srcId="{0A7F2D1A-E657-467C-A358-31102C6C3D78}" destId="{6B1B7A85-0CCD-4F2F-88AD-DB4B730E92C8}" srcOrd="1" destOrd="0" presId="urn:microsoft.com/office/officeart/2005/8/layout/list1"/>
    <dgm:cxn modelId="{2BB8A85A-D5CE-49E2-9C83-43C5EC0FD175}" type="presParOf" srcId="{0A7F2D1A-E657-467C-A358-31102C6C3D78}" destId="{B5CD7F5E-822C-4087-869D-5BDD92750458}" srcOrd="2" destOrd="0" presId="urn:microsoft.com/office/officeart/2005/8/layout/list1"/>
    <dgm:cxn modelId="{1342857C-C9CF-4519-BF5C-671028FDAC29}" type="presParOf" srcId="{0A7F2D1A-E657-467C-A358-31102C6C3D78}" destId="{6E692FD5-7756-4A4A-AEF3-F4FECCCC162D}" srcOrd="3" destOrd="0" presId="urn:microsoft.com/office/officeart/2005/8/layout/list1"/>
    <dgm:cxn modelId="{857A1F7A-59D9-482F-9F69-DC97318335FF}" type="presParOf" srcId="{0A7F2D1A-E657-467C-A358-31102C6C3D78}" destId="{87D7F109-C3B4-4C6A-B25A-BADFC58E178A}" srcOrd="4" destOrd="0" presId="urn:microsoft.com/office/officeart/2005/8/layout/list1"/>
    <dgm:cxn modelId="{1EC84ACC-137B-4C19-A8ED-68BD7FA56FF8}" type="presParOf" srcId="{87D7F109-C3B4-4C6A-B25A-BADFC58E178A}" destId="{7C8749E0-36B7-40C5-8F9D-8B46B3DCE46D}" srcOrd="0" destOrd="0" presId="urn:microsoft.com/office/officeart/2005/8/layout/list1"/>
    <dgm:cxn modelId="{DA610434-8632-4451-A195-6381868B0CDC}" type="presParOf" srcId="{87D7F109-C3B4-4C6A-B25A-BADFC58E178A}" destId="{A0CC16B8-8F38-404C-B762-DF3B65D38261}" srcOrd="1" destOrd="0" presId="urn:microsoft.com/office/officeart/2005/8/layout/list1"/>
    <dgm:cxn modelId="{FF7BB44F-1C28-43AE-A0E5-A70DB8C0D09F}" type="presParOf" srcId="{0A7F2D1A-E657-467C-A358-31102C6C3D78}" destId="{A0BD93A9-EF13-4ADA-A46B-9D70043D366D}" srcOrd="5" destOrd="0" presId="urn:microsoft.com/office/officeart/2005/8/layout/list1"/>
    <dgm:cxn modelId="{9C568175-D7AB-4B2D-BF1A-7372937AB61E}" type="presParOf" srcId="{0A7F2D1A-E657-467C-A358-31102C6C3D78}" destId="{C168ED28-B81E-4C58-8076-0E077B949395}" srcOrd="6" destOrd="0" presId="urn:microsoft.com/office/officeart/2005/8/layout/list1"/>
    <dgm:cxn modelId="{FAA226D2-0E70-4BDB-AD56-CEEBCDE47BA4}" type="presParOf" srcId="{0A7F2D1A-E657-467C-A358-31102C6C3D78}" destId="{A4735CCB-7061-48BA-8126-DC589A1BA66A}" srcOrd="7" destOrd="0" presId="urn:microsoft.com/office/officeart/2005/8/layout/list1"/>
    <dgm:cxn modelId="{CC51D388-4D64-4F44-AF79-30D0737411DA}" type="presParOf" srcId="{0A7F2D1A-E657-467C-A358-31102C6C3D78}" destId="{999A4041-97BB-4F79-9CD0-BEAC87223B1D}" srcOrd="8" destOrd="0" presId="urn:microsoft.com/office/officeart/2005/8/layout/list1"/>
    <dgm:cxn modelId="{6975FF11-CD1C-481B-A4AA-72F607119AB5}" type="presParOf" srcId="{999A4041-97BB-4F79-9CD0-BEAC87223B1D}" destId="{6531A9A5-2352-4A68-B78F-72BFBC9FFF56}" srcOrd="0" destOrd="0" presId="urn:microsoft.com/office/officeart/2005/8/layout/list1"/>
    <dgm:cxn modelId="{F8F72BB0-755B-48AE-93B2-7EDD53E3BBF9}" type="presParOf" srcId="{999A4041-97BB-4F79-9CD0-BEAC87223B1D}" destId="{6CD3B089-C471-4CA0-8272-EF19E117F872}" srcOrd="1" destOrd="0" presId="urn:microsoft.com/office/officeart/2005/8/layout/list1"/>
    <dgm:cxn modelId="{2CB05DF3-2EBE-4C29-9240-0D68756D6AAF}" type="presParOf" srcId="{0A7F2D1A-E657-467C-A358-31102C6C3D78}" destId="{AFCFE83F-72AF-4627-8572-798D8638FCF3}" srcOrd="9" destOrd="0" presId="urn:microsoft.com/office/officeart/2005/8/layout/list1"/>
    <dgm:cxn modelId="{21909D28-5822-40AA-854A-06FE1EE7814F}" type="presParOf" srcId="{0A7F2D1A-E657-467C-A358-31102C6C3D78}" destId="{ABB85D2D-2D82-4C1C-9032-52D87A6C214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CF45A4-6F7F-46B9-882A-B2438092E6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3EAEBD1-748A-4EE7-AED9-848E8310C994}">
      <dgm:prSet/>
      <dgm:spPr/>
      <dgm:t>
        <a:bodyPr/>
        <a:lstStyle/>
        <a:p>
          <a:r>
            <a:rPr lang="en-US" b="0" dirty="0"/>
            <a:t>Director-General, Digital Policy</a:t>
          </a:r>
          <a:endParaRPr lang="en-US" b="0" i="0" dirty="0"/>
        </a:p>
      </dgm:t>
    </dgm:pt>
    <dgm:pt modelId="{28F0F46C-4F69-4FAB-B227-A21A7D0D5BFF}" type="parTrans" cxnId="{0A8426A9-AB83-44AF-823E-FE12A654F72B}">
      <dgm:prSet/>
      <dgm:spPr/>
      <dgm:t>
        <a:bodyPr/>
        <a:lstStyle/>
        <a:p>
          <a:endParaRPr lang="en-US"/>
        </a:p>
      </dgm:t>
    </dgm:pt>
    <dgm:pt modelId="{93C6C4C4-19BA-48D6-8B9C-60D2009FB5CF}" type="sibTrans" cxnId="{0A8426A9-AB83-44AF-823E-FE12A654F72B}">
      <dgm:prSet/>
      <dgm:spPr/>
      <dgm:t>
        <a:bodyPr/>
        <a:lstStyle/>
        <a:p>
          <a:endParaRPr lang="en-US"/>
        </a:p>
      </dgm:t>
    </dgm:pt>
    <dgm:pt modelId="{B6DF35B9-B114-4100-A549-8DED546B3429}">
      <dgm:prSet custT="1"/>
      <dgm:spPr/>
      <dgm:t>
        <a:bodyPr/>
        <a:lstStyle/>
        <a:p>
          <a:r>
            <a:rPr lang="fr-FR" sz="2000" dirty="0">
              <a:solidFill>
                <a:schemeClr val="bg1"/>
              </a:solidFill>
              <a:latin typeface="+mn-lt"/>
              <a:ea typeface="+mn-ea"/>
              <a:cs typeface="Arial" panose="020B0604020202020204" pitchFamily="34" charset="0"/>
            </a:rPr>
            <a:t>Bureau du dirigeant principal de l’information</a:t>
          </a:r>
          <a:endParaRPr lang="en-US" sz="2000" dirty="0">
            <a:solidFill>
              <a:schemeClr val="bg1"/>
            </a:solidFill>
            <a:latin typeface="+mn-lt"/>
          </a:endParaRPr>
        </a:p>
      </dgm:t>
    </dgm:pt>
    <dgm:pt modelId="{F529D332-2504-4FE7-91EA-B8E5B5E83355}" type="parTrans" cxnId="{22181DFB-76E7-4CC0-BD27-1F485447E92E}">
      <dgm:prSet/>
      <dgm:spPr/>
      <dgm:t>
        <a:bodyPr/>
        <a:lstStyle/>
        <a:p>
          <a:endParaRPr lang="en-US"/>
        </a:p>
      </dgm:t>
    </dgm:pt>
    <dgm:pt modelId="{13A51997-0B01-488E-9C17-8086216F609A}" type="sibTrans" cxnId="{22181DFB-76E7-4CC0-BD27-1F485447E92E}">
      <dgm:prSet/>
      <dgm:spPr/>
      <dgm:t>
        <a:bodyPr/>
        <a:lstStyle/>
        <a:p>
          <a:endParaRPr lang="en-US"/>
        </a:p>
      </dgm:t>
    </dgm:pt>
    <dgm:pt modelId="{67B67B44-8A22-4506-AE5C-7D2A5D55AC2F}">
      <dgm:prSet/>
      <dgm:spPr/>
      <dgm:t>
        <a:bodyPr/>
        <a:lstStyle/>
        <a:p>
          <a:r>
            <a:rPr lang="en-US" b="0" i="0" dirty="0"/>
            <a:t>Points </a:t>
          </a:r>
          <a:r>
            <a:rPr lang="en-US" b="0" i="0" dirty="0" err="1"/>
            <a:t>essentiels</a:t>
          </a:r>
          <a:r>
            <a:rPr lang="en-US" b="0" i="0" dirty="0"/>
            <a:t>:</a:t>
          </a:r>
          <a:endParaRPr lang="en-US" dirty="0"/>
        </a:p>
      </dgm:t>
    </dgm:pt>
    <dgm:pt modelId="{B3E5C0D5-472B-43C6-8524-F0A2E7D81CB2}" type="parTrans" cxnId="{FBF670A1-9E5E-4A9D-957E-3E9CD85DB4CB}">
      <dgm:prSet/>
      <dgm:spPr/>
      <dgm:t>
        <a:bodyPr/>
        <a:lstStyle/>
        <a:p>
          <a:endParaRPr lang="en-US"/>
        </a:p>
      </dgm:t>
    </dgm:pt>
    <dgm:pt modelId="{FAE4FE4C-BD87-4D07-A2CF-FAB587361CC9}" type="sibTrans" cxnId="{FBF670A1-9E5E-4A9D-957E-3E9CD85DB4CB}">
      <dgm:prSet/>
      <dgm:spPr/>
      <dgm:t>
        <a:bodyPr/>
        <a:lstStyle/>
        <a:p>
          <a:endParaRPr lang="en-US"/>
        </a:p>
      </dgm:t>
    </dgm:pt>
    <dgm:pt modelId="{439C26CE-36FA-42E1-82A2-860EB7A783CD}">
      <dgm:prSet/>
      <dgm:spPr/>
      <dgm:t>
        <a:bodyPr/>
        <a:lstStyle/>
        <a:p>
          <a:pPr>
            <a:buFont typeface="+mj-lt"/>
            <a:buAutoNum type="arabicPeriod"/>
          </a:pPr>
          <a:r>
            <a:rPr lang="en-US" dirty="0"/>
            <a:t> </a:t>
          </a:r>
          <a:r>
            <a:rPr lang="fr-FR" dirty="0"/>
            <a:t>Passer de la fonction publique provinciale à la fonction publique fédérale</a:t>
          </a:r>
          <a:endParaRPr lang="en-US" dirty="0"/>
        </a:p>
      </dgm:t>
    </dgm:pt>
    <dgm:pt modelId="{889C141F-2468-419F-A2EE-BA581CA0BD33}" type="parTrans" cxnId="{72A0A1AF-E749-4EDE-AEB3-1B308BA7EC7E}">
      <dgm:prSet/>
      <dgm:spPr/>
      <dgm:t>
        <a:bodyPr/>
        <a:lstStyle/>
        <a:p>
          <a:endParaRPr lang="en-US"/>
        </a:p>
      </dgm:t>
    </dgm:pt>
    <dgm:pt modelId="{83581DE6-870B-4963-BB9A-449811431259}" type="sibTrans" cxnId="{72A0A1AF-E749-4EDE-AEB3-1B308BA7EC7E}">
      <dgm:prSet/>
      <dgm:spPr/>
      <dgm:t>
        <a:bodyPr/>
        <a:lstStyle/>
        <a:p>
          <a:endParaRPr lang="en-US"/>
        </a:p>
      </dgm:t>
    </dgm:pt>
    <dgm:pt modelId="{86E0C7AA-1BA9-4DB5-96AC-C534A3C98E5C}">
      <dgm:prSet/>
      <dgm:spPr/>
      <dgm:t>
        <a:bodyPr/>
        <a:lstStyle/>
        <a:p>
          <a:pPr>
            <a:buFont typeface="+mj-lt"/>
            <a:buAutoNum type="arabicPeriod"/>
          </a:pPr>
          <a:r>
            <a:rPr lang="en-US" dirty="0"/>
            <a:t> </a:t>
          </a:r>
          <a:r>
            <a:rPr lang="fr-FR" dirty="0"/>
            <a:t>Ministères de tutelle vs organismes centraux</a:t>
          </a:r>
          <a:endParaRPr lang="en-US" dirty="0"/>
        </a:p>
      </dgm:t>
    </dgm:pt>
    <dgm:pt modelId="{CB0F8356-9543-43E5-BD29-1F972AD47737}" type="parTrans" cxnId="{4B21681A-9331-480C-9573-A471920828B0}">
      <dgm:prSet/>
      <dgm:spPr/>
      <dgm:t>
        <a:bodyPr/>
        <a:lstStyle/>
        <a:p>
          <a:endParaRPr lang="en-US"/>
        </a:p>
      </dgm:t>
    </dgm:pt>
    <dgm:pt modelId="{74A78950-F1FA-4362-8656-695F34E5A8DD}" type="sibTrans" cxnId="{4B21681A-9331-480C-9573-A471920828B0}">
      <dgm:prSet/>
      <dgm:spPr/>
      <dgm:t>
        <a:bodyPr/>
        <a:lstStyle/>
        <a:p>
          <a:endParaRPr lang="en-US"/>
        </a:p>
      </dgm:t>
    </dgm:pt>
    <dgm:pt modelId="{922FD630-F2E8-460A-B6C6-06658A88F6DF}">
      <dgm:prSet/>
      <dgm:spPr/>
      <dgm:t>
        <a:bodyPr/>
        <a:lstStyle/>
        <a:p>
          <a:pPr>
            <a:buFont typeface="+mj-lt"/>
            <a:buAutoNum type="arabicPeriod"/>
          </a:pPr>
          <a:r>
            <a:rPr lang="en-US" dirty="0"/>
            <a:t> </a:t>
          </a:r>
          <a:r>
            <a:rPr lang="fr-FR" dirty="0"/>
            <a:t>Ce que c'est que de travailler au BDPI</a:t>
          </a:r>
          <a:endParaRPr lang="en-US" dirty="0"/>
        </a:p>
      </dgm:t>
    </dgm:pt>
    <dgm:pt modelId="{DA0BAE14-C338-4D42-BF04-161957EB86EB}" type="parTrans" cxnId="{FF7A8EB9-CFE9-4108-8040-52C693D413DE}">
      <dgm:prSet/>
      <dgm:spPr/>
      <dgm:t>
        <a:bodyPr/>
        <a:lstStyle/>
        <a:p>
          <a:endParaRPr lang="en-US"/>
        </a:p>
      </dgm:t>
    </dgm:pt>
    <dgm:pt modelId="{50FA2640-588E-4CA7-8F8C-9218AA1C7994}" type="sibTrans" cxnId="{FF7A8EB9-CFE9-4108-8040-52C693D413DE}">
      <dgm:prSet/>
      <dgm:spPr/>
      <dgm:t>
        <a:bodyPr/>
        <a:lstStyle/>
        <a:p>
          <a:endParaRPr lang="en-US"/>
        </a:p>
      </dgm:t>
    </dgm:pt>
    <dgm:pt modelId="{6E03DA48-A512-44C9-B0D4-493F194F13EE}">
      <dgm:prSet/>
      <dgm:spPr/>
      <dgm:t>
        <a:bodyPr/>
        <a:lstStyle/>
        <a:p>
          <a:pPr>
            <a:buFont typeface="+mj-lt"/>
            <a:buAutoNum type="arabicPeriod"/>
          </a:pPr>
          <a:r>
            <a:rPr lang="en-US" dirty="0"/>
            <a:t> </a:t>
          </a:r>
          <a:r>
            <a:rPr lang="fr-FR" dirty="0"/>
            <a:t> Ce qu'il y a de spécial dans le fait que le BDPI soit au Conseil du Trésor</a:t>
          </a:r>
          <a:endParaRPr lang="en-US" dirty="0"/>
        </a:p>
      </dgm:t>
    </dgm:pt>
    <dgm:pt modelId="{892678CD-984C-4ACE-AC10-6B03DC8D579F}" type="parTrans" cxnId="{CB408EF9-8A0C-4519-8C64-CD1162816684}">
      <dgm:prSet/>
      <dgm:spPr/>
      <dgm:t>
        <a:bodyPr/>
        <a:lstStyle/>
        <a:p>
          <a:endParaRPr lang="en-US"/>
        </a:p>
      </dgm:t>
    </dgm:pt>
    <dgm:pt modelId="{397196DB-81DE-40BF-91C2-50DEAECF022D}" type="sibTrans" cxnId="{CB408EF9-8A0C-4519-8C64-CD1162816684}">
      <dgm:prSet/>
      <dgm:spPr/>
      <dgm:t>
        <a:bodyPr/>
        <a:lstStyle/>
        <a:p>
          <a:endParaRPr lang="en-US"/>
        </a:p>
      </dgm:t>
    </dgm:pt>
    <dgm:pt modelId="{0A7F2D1A-E657-467C-A358-31102C6C3D78}" type="pres">
      <dgm:prSet presAssocID="{FBCF45A4-6F7F-46B9-882A-B2438092E6E5}" presName="linear" presStyleCnt="0">
        <dgm:presLayoutVars>
          <dgm:dir/>
          <dgm:animLvl val="lvl"/>
          <dgm:resizeHandles val="exact"/>
        </dgm:presLayoutVars>
      </dgm:prSet>
      <dgm:spPr/>
    </dgm:pt>
    <dgm:pt modelId="{8E7C534B-5752-4AF1-8934-6D9BED68380E}" type="pres">
      <dgm:prSet presAssocID="{C3EAEBD1-748A-4EE7-AED9-848E8310C994}" presName="parentLin" presStyleCnt="0"/>
      <dgm:spPr/>
    </dgm:pt>
    <dgm:pt modelId="{8EF5CB4E-6F6D-40FC-B982-C48CC8C97971}" type="pres">
      <dgm:prSet presAssocID="{C3EAEBD1-748A-4EE7-AED9-848E8310C994}" presName="parentLeftMargin" presStyleLbl="node1" presStyleIdx="0" presStyleCnt="3"/>
      <dgm:spPr/>
    </dgm:pt>
    <dgm:pt modelId="{D78F9488-3B5C-4CEF-9B81-66D96EA09990}" type="pres">
      <dgm:prSet presAssocID="{C3EAEBD1-748A-4EE7-AED9-848E8310C994}" presName="parentText" presStyleLbl="node1" presStyleIdx="0" presStyleCnt="3">
        <dgm:presLayoutVars>
          <dgm:chMax val="0"/>
          <dgm:bulletEnabled val="1"/>
        </dgm:presLayoutVars>
      </dgm:prSet>
      <dgm:spPr/>
    </dgm:pt>
    <dgm:pt modelId="{6B1B7A85-0CCD-4F2F-88AD-DB4B730E92C8}" type="pres">
      <dgm:prSet presAssocID="{C3EAEBD1-748A-4EE7-AED9-848E8310C994}" presName="negativeSpace" presStyleCnt="0"/>
      <dgm:spPr/>
    </dgm:pt>
    <dgm:pt modelId="{B5CD7F5E-822C-4087-869D-5BDD92750458}" type="pres">
      <dgm:prSet presAssocID="{C3EAEBD1-748A-4EE7-AED9-848E8310C994}" presName="childText" presStyleLbl="conFgAcc1" presStyleIdx="0" presStyleCnt="3">
        <dgm:presLayoutVars>
          <dgm:bulletEnabled val="1"/>
        </dgm:presLayoutVars>
      </dgm:prSet>
      <dgm:spPr/>
    </dgm:pt>
    <dgm:pt modelId="{6E692FD5-7756-4A4A-AEF3-F4FECCCC162D}" type="pres">
      <dgm:prSet presAssocID="{93C6C4C4-19BA-48D6-8B9C-60D2009FB5CF}" presName="spaceBetweenRectangles" presStyleCnt="0"/>
      <dgm:spPr/>
    </dgm:pt>
    <dgm:pt modelId="{87D7F109-C3B4-4C6A-B25A-BADFC58E178A}" type="pres">
      <dgm:prSet presAssocID="{B6DF35B9-B114-4100-A549-8DED546B3429}" presName="parentLin" presStyleCnt="0"/>
      <dgm:spPr/>
    </dgm:pt>
    <dgm:pt modelId="{7C8749E0-36B7-40C5-8F9D-8B46B3DCE46D}" type="pres">
      <dgm:prSet presAssocID="{B6DF35B9-B114-4100-A549-8DED546B3429}" presName="parentLeftMargin" presStyleLbl="node1" presStyleIdx="0" presStyleCnt="3"/>
      <dgm:spPr/>
    </dgm:pt>
    <dgm:pt modelId="{A0CC16B8-8F38-404C-B762-DF3B65D38261}" type="pres">
      <dgm:prSet presAssocID="{B6DF35B9-B114-4100-A549-8DED546B3429}" presName="parentText" presStyleLbl="node1" presStyleIdx="1" presStyleCnt="3" custScaleX="133108">
        <dgm:presLayoutVars>
          <dgm:chMax val="0"/>
          <dgm:bulletEnabled val="1"/>
        </dgm:presLayoutVars>
      </dgm:prSet>
      <dgm:spPr/>
    </dgm:pt>
    <dgm:pt modelId="{A0BD93A9-EF13-4ADA-A46B-9D70043D366D}" type="pres">
      <dgm:prSet presAssocID="{B6DF35B9-B114-4100-A549-8DED546B3429}" presName="negativeSpace" presStyleCnt="0"/>
      <dgm:spPr/>
    </dgm:pt>
    <dgm:pt modelId="{C168ED28-B81E-4C58-8076-0E077B949395}" type="pres">
      <dgm:prSet presAssocID="{B6DF35B9-B114-4100-A549-8DED546B3429}" presName="childText" presStyleLbl="conFgAcc1" presStyleIdx="1" presStyleCnt="3">
        <dgm:presLayoutVars>
          <dgm:bulletEnabled val="1"/>
        </dgm:presLayoutVars>
      </dgm:prSet>
      <dgm:spPr/>
    </dgm:pt>
    <dgm:pt modelId="{A4735CCB-7061-48BA-8126-DC589A1BA66A}" type="pres">
      <dgm:prSet presAssocID="{13A51997-0B01-488E-9C17-8086216F609A}" presName="spaceBetweenRectangles" presStyleCnt="0"/>
      <dgm:spPr/>
    </dgm:pt>
    <dgm:pt modelId="{999A4041-97BB-4F79-9CD0-BEAC87223B1D}" type="pres">
      <dgm:prSet presAssocID="{67B67B44-8A22-4506-AE5C-7D2A5D55AC2F}" presName="parentLin" presStyleCnt="0"/>
      <dgm:spPr/>
    </dgm:pt>
    <dgm:pt modelId="{6531A9A5-2352-4A68-B78F-72BFBC9FFF56}" type="pres">
      <dgm:prSet presAssocID="{67B67B44-8A22-4506-AE5C-7D2A5D55AC2F}" presName="parentLeftMargin" presStyleLbl="node1" presStyleIdx="1" presStyleCnt="3"/>
      <dgm:spPr/>
    </dgm:pt>
    <dgm:pt modelId="{6CD3B089-C471-4CA0-8272-EF19E117F872}" type="pres">
      <dgm:prSet presAssocID="{67B67B44-8A22-4506-AE5C-7D2A5D55AC2F}" presName="parentText" presStyleLbl="node1" presStyleIdx="2" presStyleCnt="3">
        <dgm:presLayoutVars>
          <dgm:chMax val="0"/>
          <dgm:bulletEnabled val="1"/>
        </dgm:presLayoutVars>
      </dgm:prSet>
      <dgm:spPr/>
    </dgm:pt>
    <dgm:pt modelId="{AFCFE83F-72AF-4627-8572-798D8638FCF3}" type="pres">
      <dgm:prSet presAssocID="{67B67B44-8A22-4506-AE5C-7D2A5D55AC2F}" presName="negativeSpace" presStyleCnt="0"/>
      <dgm:spPr/>
    </dgm:pt>
    <dgm:pt modelId="{ABB85D2D-2D82-4C1C-9032-52D87A6C2142}" type="pres">
      <dgm:prSet presAssocID="{67B67B44-8A22-4506-AE5C-7D2A5D55AC2F}" presName="childText" presStyleLbl="conFgAcc1" presStyleIdx="2" presStyleCnt="3">
        <dgm:presLayoutVars>
          <dgm:bulletEnabled val="1"/>
        </dgm:presLayoutVars>
      </dgm:prSet>
      <dgm:spPr/>
    </dgm:pt>
  </dgm:ptLst>
  <dgm:cxnLst>
    <dgm:cxn modelId="{4B21681A-9331-480C-9573-A471920828B0}" srcId="{67B67B44-8A22-4506-AE5C-7D2A5D55AC2F}" destId="{86E0C7AA-1BA9-4DB5-96AC-C534A3C98E5C}" srcOrd="1" destOrd="0" parTransId="{CB0F8356-9543-43E5-BD29-1F972AD47737}" sibTransId="{74A78950-F1FA-4362-8656-695F34E5A8DD}"/>
    <dgm:cxn modelId="{91B1F03C-EF1A-4058-8FBF-1A7AAFB6F5E9}" type="presOf" srcId="{67B67B44-8A22-4506-AE5C-7D2A5D55AC2F}" destId="{6531A9A5-2352-4A68-B78F-72BFBC9FFF56}" srcOrd="0" destOrd="0" presId="urn:microsoft.com/office/officeart/2005/8/layout/list1"/>
    <dgm:cxn modelId="{62C9213F-5930-4876-9B77-733EFA3EB4D2}" type="presOf" srcId="{FBCF45A4-6F7F-46B9-882A-B2438092E6E5}" destId="{0A7F2D1A-E657-467C-A358-31102C6C3D78}" srcOrd="0" destOrd="0" presId="urn:microsoft.com/office/officeart/2005/8/layout/list1"/>
    <dgm:cxn modelId="{11DEE85D-F424-4E26-A263-15E4C7B25A9A}" type="presOf" srcId="{922FD630-F2E8-460A-B6C6-06658A88F6DF}" destId="{ABB85D2D-2D82-4C1C-9032-52D87A6C2142}" srcOrd="0" destOrd="2" presId="urn:microsoft.com/office/officeart/2005/8/layout/list1"/>
    <dgm:cxn modelId="{DF70DC88-7383-436E-9E19-60C15B676113}" type="presOf" srcId="{C3EAEBD1-748A-4EE7-AED9-848E8310C994}" destId="{8EF5CB4E-6F6D-40FC-B982-C48CC8C97971}" srcOrd="0" destOrd="0" presId="urn:microsoft.com/office/officeart/2005/8/layout/list1"/>
    <dgm:cxn modelId="{6FD42696-0489-48A2-89E3-04340ED7E0C6}" type="presOf" srcId="{67B67B44-8A22-4506-AE5C-7D2A5D55AC2F}" destId="{6CD3B089-C471-4CA0-8272-EF19E117F872}" srcOrd="1" destOrd="0" presId="urn:microsoft.com/office/officeart/2005/8/layout/list1"/>
    <dgm:cxn modelId="{FBF670A1-9E5E-4A9D-957E-3E9CD85DB4CB}" srcId="{FBCF45A4-6F7F-46B9-882A-B2438092E6E5}" destId="{67B67B44-8A22-4506-AE5C-7D2A5D55AC2F}" srcOrd="2" destOrd="0" parTransId="{B3E5C0D5-472B-43C6-8524-F0A2E7D81CB2}" sibTransId="{FAE4FE4C-BD87-4D07-A2CF-FAB587361CC9}"/>
    <dgm:cxn modelId="{AEAD62A5-6573-4526-AC2A-A937529089C9}" type="presOf" srcId="{C3EAEBD1-748A-4EE7-AED9-848E8310C994}" destId="{D78F9488-3B5C-4CEF-9B81-66D96EA09990}" srcOrd="1" destOrd="0" presId="urn:microsoft.com/office/officeart/2005/8/layout/list1"/>
    <dgm:cxn modelId="{0A8426A9-AB83-44AF-823E-FE12A654F72B}" srcId="{FBCF45A4-6F7F-46B9-882A-B2438092E6E5}" destId="{C3EAEBD1-748A-4EE7-AED9-848E8310C994}" srcOrd="0" destOrd="0" parTransId="{28F0F46C-4F69-4FAB-B227-A21A7D0D5BFF}" sibTransId="{93C6C4C4-19BA-48D6-8B9C-60D2009FB5CF}"/>
    <dgm:cxn modelId="{72A0A1AF-E749-4EDE-AEB3-1B308BA7EC7E}" srcId="{67B67B44-8A22-4506-AE5C-7D2A5D55AC2F}" destId="{439C26CE-36FA-42E1-82A2-860EB7A783CD}" srcOrd="0" destOrd="0" parTransId="{889C141F-2468-419F-A2EE-BA581CA0BD33}" sibTransId="{83581DE6-870B-4963-BB9A-449811431259}"/>
    <dgm:cxn modelId="{FF7A8EB9-CFE9-4108-8040-52C693D413DE}" srcId="{67B67B44-8A22-4506-AE5C-7D2A5D55AC2F}" destId="{922FD630-F2E8-460A-B6C6-06658A88F6DF}" srcOrd="2" destOrd="0" parTransId="{DA0BAE14-C338-4D42-BF04-161957EB86EB}" sibTransId="{50FA2640-588E-4CA7-8F8C-9218AA1C7994}"/>
    <dgm:cxn modelId="{982C06BA-F6D2-49DF-8DEF-60D2C98B6746}" type="presOf" srcId="{B6DF35B9-B114-4100-A549-8DED546B3429}" destId="{7C8749E0-36B7-40C5-8F9D-8B46B3DCE46D}" srcOrd="0" destOrd="0" presId="urn:microsoft.com/office/officeart/2005/8/layout/list1"/>
    <dgm:cxn modelId="{CF9551BE-146D-4FFA-8C43-9873A51B7AC0}" type="presOf" srcId="{B6DF35B9-B114-4100-A549-8DED546B3429}" destId="{A0CC16B8-8F38-404C-B762-DF3B65D38261}" srcOrd="1" destOrd="0" presId="urn:microsoft.com/office/officeart/2005/8/layout/list1"/>
    <dgm:cxn modelId="{7F1776C3-0D2F-4629-A8DD-E9CE59FA5570}" type="presOf" srcId="{6E03DA48-A512-44C9-B0D4-493F194F13EE}" destId="{ABB85D2D-2D82-4C1C-9032-52D87A6C2142}" srcOrd="0" destOrd="3" presId="urn:microsoft.com/office/officeart/2005/8/layout/list1"/>
    <dgm:cxn modelId="{D9C241D8-ED10-45A3-915D-17541567E567}" type="presOf" srcId="{86E0C7AA-1BA9-4DB5-96AC-C534A3C98E5C}" destId="{ABB85D2D-2D82-4C1C-9032-52D87A6C2142}" srcOrd="0" destOrd="1" presId="urn:microsoft.com/office/officeart/2005/8/layout/list1"/>
    <dgm:cxn modelId="{572A33F3-5CB1-4CCE-A64A-533D0E259139}" type="presOf" srcId="{439C26CE-36FA-42E1-82A2-860EB7A783CD}" destId="{ABB85D2D-2D82-4C1C-9032-52D87A6C2142}" srcOrd="0" destOrd="0" presId="urn:microsoft.com/office/officeart/2005/8/layout/list1"/>
    <dgm:cxn modelId="{CB408EF9-8A0C-4519-8C64-CD1162816684}" srcId="{67B67B44-8A22-4506-AE5C-7D2A5D55AC2F}" destId="{6E03DA48-A512-44C9-B0D4-493F194F13EE}" srcOrd="3" destOrd="0" parTransId="{892678CD-984C-4ACE-AC10-6B03DC8D579F}" sibTransId="{397196DB-81DE-40BF-91C2-50DEAECF022D}"/>
    <dgm:cxn modelId="{22181DFB-76E7-4CC0-BD27-1F485447E92E}" srcId="{FBCF45A4-6F7F-46B9-882A-B2438092E6E5}" destId="{B6DF35B9-B114-4100-A549-8DED546B3429}" srcOrd="1" destOrd="0" parTransId="{F529D332-2504-4FE7-91EA-B8E5B5E83355}" sibTransId="{13A51997-0B01-488E-9C17-8086216F609A}"/>
    <dgm:cxn modelId="{20D0EF97-E1ED-45AE-A6B2-E6DECDEFBBCF}" type="presParOf" srcId="{0A7F2D1A-E657-467C-A358-31102C6C3D78}" destId="{8E7C534B-5752-4AF1-8934-6D9BED68380E}" srcOrd="0" destOrd="0" presId="urn:microsoft.com/office/officeart/2005/8/layout/list1"/>
    <dgm:cxn modelId="{368E4652-083F-46A1-AB57-993048F62304}" type="presParOf" srcId="{8E7C534B-5752-4AF1-8934-6D9BED68380E}" destId="{8EF5CB4E-6F6D-40FC-B982-C48CC8C97971}" srcOrd="0" destOrd="0" presId="urn:microsoft.com/office/officeart/2005/8/layout/list1"/>
    <dgm:cxn modelId="{0E82540E-BFD0-40ED-8C9D-BAE943665BE0}" type="presParOf" srcId="{8E7C534B-5752-4AF1-8934-6D9BED68380E}" destId="{D78F9488-3B5C-4CEF-9B81-66D96EA09990}" srcOrd="1" destOrd="0" presId="urn:microsoft.com/office/officeart/2005/8/layout/list1"/>
    <dgm:cxn modelId="{4681572D-3807-4899-B8DE-E73ED43C72D7}" type="presParOf" srcId="{0A7F2D1A-E657-467C-A358-31102C6C3D78}" destId="{6B1B7A85-0CCD-4F2F-88AD-DB4B730E92C8}" srcOrd="1" destOrd="0" presId="urn:microsoft.com/office/officeart/2005/8/layout/list1"/>
    <dgm:cxn modelId="{2BB8A85A-D5CE-49E2-9C83-43C5EC0FD175}" type="presParOf" srcId="{0A7F2D1A-E657-467C-A358-31102C6C3D78}" destId="{B5CD7F5E-822C-4087-869D-5BDD92750458}" srcOrd="2" destOrd="0" presId="urn:microsoft.com/office/officeart/2005/8/layout/list1"/>
    <dgm:cxn modelId="{1342857C-C9CF-4519-BF5C-671028FDAC29}" type="presParOf" srcId="{0A7F2D1A-E657-467C-A358-31102C6C3D78}" destId="{6E692FD5-7756-4A4A-AEF3-F4FECCCC162D}" srcOrd="3" destOrd="0" presId="urn:microsoft.com/office/officeart/2005/8/layout/list1"/>
    <dgm:cxn modelId="{857A1F7A-59D9-482F-9F69-DC97318335FF}" type="presParOf" srcId="{0A7F2D1A-E657-467C-A358-31102C6C3D78}" destId="{87D7F109-C3B4-4C6A-B25A-BADFC58E178A}" srcOrd="4" destOrd="0" presId="urn:microsoft.com/office/officeart/2005/8/layout/list1"/>
    <dgm:cxn modelId="{1EC84ACC-137B-4C19-A8ED-68BD7FA56FF8}" type="presParOf" srcId="{87D7F109-C3B4-4C6A-B25A-BADFC58E178A}" destId="{7C8749E0-36B7-40C5-8F9D-8B46B3DCE46D}" srcOrd="0" destOrd="0" presId="urn:microsoft.com/office/officeart/2005/8/layout/list1"/>
    <dgm:cxn modelId="{DA610434-8632-4451-A195-6381868B0CDC}" type="presParOf" srcId="{87D7F109-C3B4-4C6A-B25A-BADFC58E178A}" destId="{A0CC16B8-8F38-404C-B762-DF3B65D38261}" srcOrd="1" destOrd="0" presId="urn:microsoft.com/office/officeart/2005/8/layout/list1"/>
    <dgm:cxn modelId="{FF7BB44F-1C28-43AE-A0E5-A70DB8C0D09F}" type="presParOf" srcId="{0A7F2D1A-E657-467C-A358-31102C6C3D78}" destId="{A0BD93A9-EF13-4ADA-A46B-9D70043D366D}" srcOrd="5" destOrd="0" presId="urn:microsoft.com/office/officeart/2005/8/layout/list1"/>
    <dgm:cxn modelId="{9C568175-D7AB-4B2D-BF1A-7372937AB61E}" type="presParOf" srcId="{0A7F2D1A-E657-467C-A358-31102C6C3D78}" destId="{C168ED28-B81E-4C58-8076-0E077B949395}" srcOrd="6" destOrd="0" presId="urn:microsoft.com/office/officeart/2005/8/layout/list1"/>
    <dgm:cxn modelId="{FAA226D2-0E70-4BDB-AD56-CEEBCDE47BA4}" type="presParOf" srcId="{0A7F2D1A-E657-467C-A358-31102C6C3D78}" destId="{A4735CCB-7061-48BA-8126-DC589A1BA66A}" srcOrd="7" destOrd="0" presId="urn:microsoft.com/office/officeart/2005/8/layout/list1"/>
    <dgm:cxn modelId="{CC51D388-4D64-4F44-AF79-30D0737411DA}" type="presParOf" srcId="{0A7F2D1A-E657-467C-A358-31102C6C3D78}" destId="{999A4041-97BB-4F79-9CD0-BEAC87223B1D}" srcOrd="8" destOrd="0" presId="urn:microsoft.com/office/officeart/2005/8/layout/list1"/>
    <dgm:cxn modelId="{6975FF11-CD1C-481B-A4AA-72F607119AB5}" type="presParOf" srcId="{999A4041-97BB-4F79-9CD0-BEAC87223B1D}" destId="{6531A9A5-2352-4A68-B78F-72BFBC9FFF56}" srcOrd="0" destOrd="0" presId="urn:microsoft.com/office/officeart/2005/8/layout/list1"/>
    <dgm:cxn modelId="{F8F72BB0-755B-48AE-93B2-7EDD53E3BBF9}" type="presParOf" srcId="{999A4041-97BB-4F79-9CD0-BEAC87223B1D}" destId="{6CD3B089-C471-4CA0-8272-EF19E117F872}" srcOrd="1" destOrd="0" presId="urn:microsoft.com/office/officeart/2005/8/layout/list1"/>
    <dgm:cxn modelId="{2CB05DF3-2EBE-4C29-9240-0D68756D6AAF}" type="presParOf" srcId="{0A7F2D1A-E657-467C-A358-31102C6C3D78}" destId="{AFCFE83F-72AF-4627-8572-798D8638FCF3}" srcOrd="9" destOrd="0" presId="urn:microsoft.com/office/officeart/2005/8/layout/list1"/>
    <dgm:cxn modelId="{21909D28-5822-40AA-854A-06FE1EE7814F}" type="presParOf" srcId="{0A7F2D1A-E657-467C-A358-31102C6C3D78}" destId="{ABB85D2D-2D82-4C1C-9032-52D87A6C214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CF45A4-6F7F-46B9-882A-B2438092E6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3EAEBD1-748A-4EE7-AED9-848E8310C994}">
      <dgm:prSet/>
      <dgm:spPr/>
      <dgm:t>
        <a:bodyPr/>
        <a:lstStyle/>
        <a:p>
          <a:r>
            <a:rPr lang="en-US" dirty="0" err="1"/>
            <a:t>Directrice</a:t>
          </a:r>
          <a:r>
            <a:rPr lang="en-US" dirty="0"/>
            <a:t> executive</a:t>
          </a:r>
        </a:p>
      </dgm:t>
    </dgm:pt>
    <dgm:pt modelId="{28F0F46C-4F69-4FAB-B227-A21A7D0D5BFF}" type="parTrans" cxnId="{0A8426A9-AB83-44AF-823E-FE12A654F72B}">
      <dgm:prSet/>
      <dgm:spPr/>
      <dgm:t>
        <a:bodyPr/>
        <a:lstStyle/>
        <a:p>
          <a:endParaRPr lang="en-US"/>
        </a:p>
      </dgm:t>
    </dgm:pt>
    <dgm:pt modelId="{93C6C4C4-19BA-48D6-8B9C-60D2009FB5CF}" type="sibTrans" cxnId="{0A8426A9-AB83-44AF-823E-FE12A654F72B}">
      <dgm:prSet/>
      <dgm:spPr/>
      <dgm:t>
        <a:bodyPr/>
        <a:lstStyle/>
        <a:p>
          <a:endParaRPr lang="en-US"/>
        </a:p>
      </dgm:t>
    </dgm:pt>
    <dgm:pt modelId="{B6DF35B9-B114-4100-A549-8DED546B3429}">
      <dgm:prSet/>
      <dgm:spPr/>
      <dgm:t>
        <a:bodyPr/>
        <a:lstStyle/>
        <a:p>
          <a:r>
            <a:rPr lang="fr-FR" dirty="0">
              <a:solidFill>
                <a:schemeClr val="bg1"/>
              </a:solidFill>
              <a:latin typeface="+mn-lt"/>
              <a:ea typeface="+mn-ea"/>
              <a:cs typeface="Arial" panose="020B0604020202020204" pitchFamily="34" charset="0"/>
            </a:rPr>
            <a:t>Bureau du dirigeant principal des ressources humaines</a:t>
          </a:r>
          <a:endParaRPr lang="en-US" dirty="0">
            <a:solidFill>
              <a:schemeClr val="bg1"/>
            </a:solidFill>
            <a:latin typeface="+mn-lt"/>
          </a:endParaRPr>
        </a:p>
      </dgm:t>
    </dgm:pt>
    <dgm:pt modelId="{F529D332-2504-4FE7-91EA-B8E5B5E83355}" type="parTrans" cxnId="{22181DFB-76E7-4CC0-BD27-1F485447E92E}">
      <dgm:prSet/>
      <dgm:spPr/>
      <dgm:t>
        <a:bodyPr/>
        <a:lstStyle/>
        <a:p>
          <a:endParaRPr lang="en-US"/>
        </a:p>
      </dgm:t>
    </dgm:pt>
    <dgm:pt modelId="{13A51997-0B01-488E-9C17-8086216F609A}" type="sibTrans" cxnId="{22181DFB-76E7-4CC0-BD27-1F485447E92E}">
      <dgm:prSet/>
      <dgm:spPr/>
      <dgm:t>
        <a:bodyPr/>
        <a:lstStyle/>
        <a:p>
          <a:endParaRPr lang="en-US"/>
        </a:p>
      </dgm:t>
    </dgm:pt>
    <dgm:pt modelId="{67B67B44-8A22-4506-AE5C-7D2A5D55AC2F}">
      <dgm:prSet/>
      <dgm:spPr/>
      <dgm:t>
        <a:bodyPr/>
        <a:lstStyle/>
        <a:p>
          <a:r>
            <a:rPr lang="en-US" b="0" i="0" dirty="0"/>
            <a:t>Points </a:t>
          </a:r>
          <a:r>
            <a:rPr lang="en-US" b="0" i="0" dirty="0" err="1"/>
            <a:t>essentiels</a:t>
          </a:r>
          <a:r>
            <a:rPr lang="en-US" b="0" i="0" dirty="0"/>
            <a:t>:</a:t>
          </a:r>
          <a:endParaRPr lang="en-US" dirty="0"/>
        </a:p>
      </dgm:t>
    </dgm:pt>
    <dgm:pt modelId="{B3E5C0D5-472B-43C6-8524-F0A2E7D81CB2}" type="parTrans" cxnId="{FBF670A1-9E5E-4A9D-957E-3E9CD85DB4CB}">
      <dgm:prSet/>
      <dgm:spPr/>
      <dgm:t>
        <a:bodyPr/>
        <a:lstStyle/>
        <a:p>
          <a:endParaRPr lang="en-US"/>
        </a:p>
      </dgm:t>
    </dgm:pt>
    <dgm:pt modelId="{FAE4FE4C-BD87-4D07-A2CF-FAB587361CC9}" type="sibTrans" cxnId="{FBF670A1-9E5E-4A9D-957E-3E9CD85DB4CB}">
      <dgm:prSet/>
      <dgm:spPr/>
      <dgm:t>
        <a:bodyPr/>
        <a:lstStyle/>
        <a:p>
          <a:endParaRPr lang="en-US"/>
        </a:p>
      </dgm:t>
    </dgm:pt>
    <dgm:pt modelId="{439C26CE-36FA-42E1-82A2-860EB7A783CD}">
      <dgm:prSet/>
      <dgm:spPr/>
      <dgm:t>
        <a:bodyPr/>
        <a:lstStyle/>
        <a:p>
          <a:endParaRPr lang="en-US" dirty="0"/>
        </a:p>
      </dgm:t>
    </dgm:pt>
    <dgm:pt modelId="{889C141F-2468-419F-A2EE-BA581CA0BD33}" type="parTrans" cxnId="{72A0A1AF-E749-4EDE-AEB3-1B308BA7EC7E}">
      <dgm:prSet/>
      <dgm:spPr/>
      <dgm:t>
        <a:bodyPr/>
        <a:lstStyle/>
        <a:p>
          <a:endParaRPr lang="en-US"/>
        </a:p>
      </dgm:t>
    </dgm:pt>
    <dgm:pt modelId="{83581DE6-870B-4963-BB9A-449811431259}" type="sibTrans" cxnId="{72A0A1AF-E749-4EDE-AEB3-1B308BA7EC7E}">
      <dgm:prSet/>
      <dgm:spPr/>
      <dgm:t>
        <a:bodyPr/>
        <a:lstStyle/>
        <a:p>
          <a:endParaRPr lang="en-US"/>
        </a:p>
      </dgm:t>
    </dgm:pt>
    <dgm:pt modelId="{529CFC77-A4D3-467A-A5CC-65B330C1F0F6}">
      <dgm:prSet/>
      <dgm:spPr/>
      <dgm:t>
        <a:bodyPr/>
        <a:lstStyle/>
        <a:p>
          <a:r>
            <a:rPr lang="fr-FR" b="0" i="0" dirty="0"/>
            <a:t>Au cours de sa carrière, elle a travaillé à l'École de la fonction publique du Canada, à Immigration, Réfugiés et Citoyenneté Canada, au Bureau du Conseil privé, à Santé Canada et à Industrie Canada.  </a:t>
          </a:r>
          <a:r>
            <a:rPr lang="fr-FR" dirty="0"/>
            <a:t>
</a:t>
          </a:r>
          <a:r>
            <a:rPr lang="fr-FR" b="0" i="0" dirty="0"/>
            <a:t>Le mandat d'IDEAL est de permettre à divers talents de la fonction publique de s'épanouir sur un lieu de travail équitable et inclusif grâce à un leadership stratégique, à des politiques, à des programmes et à un engagement.  </a:t>
          </a:r>
          <a:endParaRPr lang="en-US" b="0" dirty="0"/>
        </a:p>
      </dgm:t>
    </dgm:pt>
    <dgm:pt modelId="{B3E93103-36BC-4177-B599-677AFE1553E1}" type="parTrans" cxnId="{47F2BE43-982F-4A4D-94E3-4BB380A3A4BB}">
      <dgm:prSet/>
      <dgm:spPr/>
      <dgm:t>
        <a:bodyPr/>
        <a:lstStyle/>
        <a:p>
          <a:endParaRPr lang="en-US"/>
        </a:p>
      </dgm:t>
    </dgm:pt>
    <dgm:pt modelId="{A93F7AD5-F30D-4239-B864-DB28029351D2}" type="sibTrans" cxnId="{47F2BE43-982F-4A4D-94E3-4BB380A3A4BB}">
      <dgm:prSet/>
      <dgm:spPr/>
      <dgm:t>
        <a:bodyPr/>
        <a:lstStyle/>
        <a:p>
          <a:endParaRPr lang="en-US"/>
        </a:p>
      </dgm:t>
    </dgm:pt>
    <dgm:pt modelId="{4A118DBC-A203-466A-83E8-37DC5720F038}">
      <dgm:prSet/>
      <dgm:spPr/>
      <dgm:t>
        <a:bodyPr/>
        <a:lstStyle/>
        <a:p>
          <a:pPr>
            <a:buFont typeface="Arial" panose="020B0604020202020204" pitchFamily="34" charset="0"/>
            <a:buChar char="•"/>
          </a:pPr>
          <a:r>
            <a:rPr lang="fr-FR" b="0" i="0" dirty="0"/>
            <a:t>Un conseil pour les jeunes/nouveaux fonctionnaires - Commencez à suivre une formation linguistique et préparez-vous à l'évaluation de la deuxième langue afin d'ouvrir votre carrière.    </a:t>
          </a:r>
          <a:endParaRPr lang="en-US" b="0" dirty="0"/>
        </a:p>
      </dgm:t>
    </dgm:pt>
    <dgm:pt modelId="{F8839350-0D57-4136-957A-46F97737F807}" type="parTrans" cxnId="{7CF58CC8-C1A9-4204-9663-8FD719E7D463}">
      <dgm:prSet/>
      <dgm:spPr/>
    </dgm:pt>
    <dgm:pt modelId="{5760E6CF-8B06-474A-A330-748414210C26}" type="sibTrans" cxnId="{7CF58CC8-C1A9-4204-9663-8FD719E7D463}">
      <dgm:prSet/>
      <dgm:spPr/>
    </dgm:pt>
    <dgm:pt modelId="{AED5A9BD-A7E8-436C-B01E-3DD6BDBEB256}">
      <dgm:prSet/>
      <dgm:spPr/>
      <dgm:t>
        <a:bodyPr/>
        <a:lstStyle/>
        <a:p>
          <a:endParaRPr lang="en-US" b="0" i="0" dirty="0"/>
        </a:p>
      </dgm:t>
    </dgm:pt>
    <dgm:pt modelId="{3077BDBF-A05A-440F-BFC9-2D0F90836280}" type="parTrans" cxnId="{DA1077F7-4C1B-46A6-86D0-CEB2A8B2A28C}">
      <dgm:prSet/>
      <dgm:spPr/>
      <dgm:t>
        <a:bodyPr/>
        <a:lstStyle/>
        <a:p>
          <a:endParaRPr lang="en-US"/>
        </a:p>
      </dgm:t>
    </dgm:pt>
    <dgm:pt modelId="{DB9BAF74-4DF7-41BA-B43B-07EC98460D8E}" type="sibTrans" cxnId="{DA1077F7-4C1B-46A6-86D0-CEB2A8B2A28C}">
      <dgm:prSet/>
      <dgm:spPr/>
      <dgm:t>
        <a:bodyPr/>
        <a:lstStyle/>
        <a:p>
          <a:endParaRPr lang="en-US"/>
        </a:p>
      </dgm:t>
    </dgm:pt>
    <dgm:pt modelId="{0A7F2D1A-E657-467C-A358-31102C6C3D78}" type="pres">
      <dgm:prSet presAssocID="{FBCF45A4-6F7F-46B9-882A-B2438092E6E5}" presName="linear" presStyleCnt="0">
        <dgm:presLayoutVars>
          <dgm:dir/>
          <dgm:animLvl val="lvl"/>
          <dgm:resizeHandles val="exact"/>
        </dgm:presLayoutVars>
      </dgm:prSet>
      <dgm:spPr/>
    </dgm:pt>
    <dgm:pt modelId="{8E7C534B-5752-4AF1-8934-6D9BED68380E}" type="pres">
      <dgm:prSet presAssocID="{C3EAEBD1-748A-4EE7-AED9-848E8310C994}" presName="parentLin" presStyleCnt="0"/>
      <dgm:spPr/>
    </dgm:pt>
    <dgm:pt modelId="{8EF5CB4E-6F6D-40FC-B982-C48CC8C97971}" type="pres">
      <dgm:prSet presAssocID="{C3EAEBD1-748A-4EE7-AED9-848E8310C994}" presName="parentLeftMargin" presStyleLbl="node1" presStyleIdx="0" presStyleCnt="3"/>
      <dgm:spPr/>
    </dgm:pt>
    <dgm:pt modelId="{D78F9488-3B5C-4CEF-9B81-66D96EA09990}" type="pres">
      <dgm:prSet presAssocID="{C3EAEBD1-748A-4EE7-AED9-848E8310C994}" presName="parentText" presStyleLbl="node1" presStyleIdx="0" presStyleCnt="3" custLinFactNeighborX="-1696" custLinFactNeighborY="4049">
        <dgm:presLayoutVars>
          <dgm:chMax val="0"/>
          <dgm:bulletEnabled val="1"/>
        </dgm:presLayoutVars>
      </dgm:prSet>
      <dgm:spPr/>
    </dgm:pt>
    <dgm:pt modelId="{6B1B7A85-0CCD-4F2F-88AD-DB4B730E92C8}" type="pres">
      <dgm:prSet presAssocID="{C3EAEBD1-748A-4EE7-AED9-848E8310C994}" presName="negativeSpace" presStyleCnt="0"/>
      <dgm:spPr/>
    </dgm:pt>
    <dgm:pt modelId="{B5CD7F5E-822C-4087-869D-5BDD92750458}" type="pres">
      <dgm:prSet presAssocID="{C3EAEBD1-748A-4EE7-AED9-848E8310C994}" presName="childText" presStyleLbl="conFgAcc1" presStyleIdx="0" presStyleCnt="3">
        <dgm:presLayoutVars>
          <dgm:bulletEnabled val="1"/>
        </dgm:presLayoutVars>
      </dgm:prSet>
      <dgm:spPr/>
    </dgm:pt>
    <dgm:pt modelId="{6E692FD5-7756-4A4A-AEF3-F4FECCCC162D}" type="pres">
      <dgm:prSet presAssocID="{93C6C4C4-19BA-48D6-8B9C-60D2009FB5CF}" presName="spaceBetweenRectangles" presStyleCnt="0"/>
      <dgm:spPr/>
    </dgm:pt>
    <dgm:pt modelId="{87D7F109-C3B4-4C6A-B25A-BADFC58E178A}" type="pres">
      <dgm:prSet presAssocID="{B6DF35B9-B114-4100-A549-8DED546B3429}" presName="parentLin" presStyleCnt="0"/>
      <dgm:spPr/>
    </dgm:pt>
    <dgm:pt modelId="{7C8749E0-36B7-40C5-8F9D-8B46B3DCE46D}" type="pres">
      <dgm:prSet presAssocID="{B6DF35B9-B114-4100-A549-8DED546B3429}" presName="parentLeftMargin" presStyleLbl="node1" presStyleIdx="0" presStyleCnt="3"/>
      <dgm:spPr/>
    </dgm:pt>
    <dgm:pt modelId="{A0CC16B8-8F38-404C-B762-DF3B65D38261}" type="pres">
      <dgm:prSet presAssocID="{B6DF35B9-B114-4100-A549-8DED546B3429}" presName="parentText" presStyleLbl="node1" presStyleIdx="1" presStyleCnt="3" custScaleX="139607">
        <dgm:presLayoutVars>
          <dgm:chMax val="0"/>
          <dgm:bulletEnabled val="1"/>
        </dgm:presLayoutVars>
      </dgm:prSet>
      <dgm:spPr/>
    </dgm:pt>
    <dgm:pt modelId="{A0BD93A9-EF13-4ADA-A46B-9D70043D366D}" type="pres">
      <dgm:prSet presAssocID="{B6DF35B9-B114-4100-A549-8DED546B3429}" presName="negativeSpace" presStyleCnt="0"/>
      <dgm:spPr/>
    </dgm:pt>
    <dgm:pt modelId="{C168ED28-B81E-4C58-8076-0E077B949395}" type="pres">
      <dgm:prSet presAssocID="{B6DF35B9-B114-4100-A549-8DED546B3429}" presName="childText" presStyleLbl="conFgAcc1" presStyleIdx="1" presStyleCnt="3">
        <dgm:presLayoutVars>
          <dgm:bulletEnabled val="1"/>
        </dgm:presLayoutVars>
      </dgm:prSet>
      <dgm:spPr/>
    </dgm:pt>
    <dgm:pt modelId="{A4735CCB-7061-48BA-8126-DC589A1BA66A}" type="pres">
      <dgm:prSet presAssocID="{13A51997-0B01-488E-9C17-8086216F609A}" presName="spaceBetweenRectangles" presStyleCnt="0"/>
      <dgm:spPr/>
    </dgm:pt>
    <dgm:pt modelId="{999A4041-97BB-4F79-9CD0-BEAC87223B1D}" type="pres">
      <dgm:prSet presAssocID="{67B67B44-8A22-4506-AE5C-7D2A5D55AC2F}" presName="parentLin" presStyleCnt="0"/>
      <dgm:spPr/>
    </dgm:pt>
    <dgm:pt modelId="{6531A9A5-2352-4A68-B78F-72BFBC9FFF56}" type="pres">
      <dgm:prSet presAssocID="{67B67B44-8A22-4506-AE5C-7D2A5D55AC2F}" presName="parentLeftMargin" presStyleLbl="node1" presStyleIdx="1" presStyleCnt="3"/>
      <dgm:spPr/>
    </dgm:pt>
    <dgm:pt modelId="{6CD3B089-C471-4CA0-8272-EF19E117F872}" type="pres">
      <dgm:prSet presAssocID="{67B67B44-8A22-4506-AE5C-7D2A5D55AC2F}" presName="parentText" presStyleLbl="node1" presStyleIdx="2" presStyleCnt="3">
        <dgm:presLayoutVars>
          <dgm:chMax val="0"/>
          <dgm:bulletEnabled val="1"/>
        </dgm:presLayoutVars>
      </dgm:prSet>
      <dgm:spPr/>
    </dgm:pt>
    <dgm:pt modelId="{AFCFE83F-72AF-4627-8572-798D8638FCF3}" type="pres">
      <dgm:prSet presAssocID="{67B67B44-8A22-4506-AE5C-7D2A5D55AC2F}" presName="negativeSpace" presStyleCnt="0"/>
      <dgm:spPr/>
    </dgm:pt>
    <dgm:pt modelId="{ABB85D2D-2D82-4C1C-9032-52D87A6C2142}" type="pres">
      <dgm:prSet presAssocID="{67B67B44-8A22-4506-AE5C-7D2A5D55AC2F}" presName="childText" presStyleLbl="conFgAcc1" presStyleIdx="2" presStyleCnt="3">
        <dgm:presLayoutVars>
          <dgm:bulletEnabled val="1"/>
        </dgm:presLayoutVars>
      </dgm:prSet>
      <dgm:spPr/>
    </dgm:pt>
  </dgm:ptLst>
  <dgm:cxnLst>
    <dgm:cxn modelId="{4957F834-FB39-4DB7-8FB2-5B30D56665E2}" type="presOf" srcId="{4A118DBC-A203-466A-83E8-37DC5720F038}" destId="{ABB85D2D-2D82-4C1C-9032-52D87A6C2142}" srcOrd="0" destOrd="2" presId="urn:microsoft.com/office/officeart/2005/8/layout/list1"/>
    <dgm:cxn modelId="{91B1F03C-EF1A-4058-8FBF-1A7AAFB6F5E9}" type="presOf" srcId="{67B67B44-8A22-4506-AE5C-7D2A5D55AC2F}" destId="{6531A9A5-2352-4A68-B78F-72BFBC9FFF56}" srcOrd="0" destOrd="0" presId="urn:microsoft.com/office/officeart/2005/8/layout/list1"/>
    <dgm:cxn modelId="{62C9213F-5930-4876-9B77-733EFA3EB4D2}" type="presOf" srcId="{FBCF45A4-6F7F-46B9-882A-B2438092E6E5}" destId="{0A7F2D1A-E657-467C-A358-31102C6C3D78}" srcOrd="0" destOrd="0" presId="urn:microsoft.com/office/officeart/2005/8/layout/list1"/>
    <dgm:cxn modelId="{47F2BE43-982F-4A4D-94E3-4BB380A3A4BB}" srcId="{67B67B44-8A22-4506-AE5C-7D2A5D55AC2F}" destId="{529CFC77-A4D3-467A-A5CC-65B330C1F0F6}" srcOrd="1" destOrd="0" parTransId="{B3E93103-36BC-4177-B599-677AFE1553E1}" sibTransId="{A93F7AD5-F30D-4239-B864-DB28029351D2}"/>
    <dgm:cxn modelId="{DF70DC88-7383-436E-9E19-60C15B676113}" type="presOf" srcId="{C3EAEBD1-748A-4EE7-AED9-848E8310C994}" destId="{8EF5CB4E-6F6D-40FC-B982-C48CC8C97971}" srcOrd="0" destOrd="0" presId="urn:microsoft.com/office/officeart/2005/8/layout/list1"/>
    <dgm:cxn modelId="{5493A195-8030-49C1-9237-4E7A450AD761}" type="presOf" srcId="{529CFC77-A4D3-467A-A5CC-65B330C1F0F6}" destId="{ABB85D2D-2D82-4C1C-9032-52D87A6C2142}" srcOrd="0" destOrd="1" presId="urn:microsoft.com/office/officeart/2005/8/layout/list1"/>
    <dgm:cxn modelId="{6FD42696-0489-48A2-89E3-04340ED7E0C6}" type="presOf" srcId="{67B67B44-8A22-4506-AE5C-7D2A5D55AC2F}" destId="{6CD3B089-C471-4CA0-8272-EF19E117F872}" srcOrd="1" destOrd="0" presId="urn:microsoft.com/office/officeart/2005/8/layout/list1"/>
    <dgm:cxn modelId="{A02CA099-ECFA-4CF5-BB5A-AEA33F035FBD}" type="presOf" srcId="{AED5A9BD-A7E8-436C-B01E-3DD6BDBEB256}" destId="{ABB85D2D-2D82-4C1C-9032-52D87A6C2142}" srcOrd="0" destOrd="3" presId="urn:microsoft.com/office/officeart/2005/8/layout/list1"/>
    <dgm:cxn modelId="{FBF670A1-9E5E-4A9D-957E-3E9CD85DB4CB}" srcId="{FBCF45A4-6F7F-46B9-882A-B2438092E6E5}" destId="{67B67B44-8A22-4506-AE5C-7D2A5D55AC2F}" srcOrd="2" destOrd="0" parTransId="{B3E5C0D5-472B-43C6-8524-F0A2E7D81CB2}" sibTransId="{FAE4FE4C-BD87-4D07-A2CF-FAB587361CC9}"/>
    <dgm:cxn modelId="{AEAD62A5-6573-4526-AC2A-A937529089C9}" type="presOf" srcId="{C3EAEBD1-748A-4EE7-AED9-848E8310C994}" destId="{D78F9488-3B5C-4CEF-9B81-66D96EA09990}" srcOrd="1" destOrd="0" presId="urn:microsoft.com/office/officeart/2005/8/layout/list1"/>
    <dgm:cxn modelId="{0A8426A9-AB83-44AF-823E-FE12A654F72B}" srcId="{FBCF45A4-6F7F-46B9-882A-B2438092E6E5}" destId="{C3EAEBD1-748A-4EE7-AED9-848E8310C994}" srcOrd="0" destOrd="0" parTransId="{28F0F46C-4F69-4FAB-B227-A21A7D0D5BFF}" sibTransId="{93C6C4C4-19BA-48D6-8B9C-60D2009FB5CF}"/>
    <dgm:cxn modelId="{72A0A1AF-E749-4EDE-AEB3-1B308BA7EC7E}" srcId="{67B67B44-8A22-4506-AE5C-7D2A5D55AC2F}" destId="{439C26CE-36FA-42E1-82A2-860EB7A783CD}" srcOrd="0" destOrd="0" parTransId="{889C141F-2468-419F-A2EE-BA581CA0BD33}" sibTransId="{83581DE6-870B-4963-BB9A-449811431259}"/>
    <dgm:cxn modelId="{982C06BA-F6D2-49DF-8DEF-60D2C98B6746}" type="presOf" srcId="{B6DF35B9-B114-4100-A549-8DED546B3429}" destId="{7C8749E0-36B7-40C5-8F9D-8B46B3DCE46D}" srcOrd="0" destOrd="0" presId="urn:microsoft.com/office/officeart/2005/8/layout/list1"/>
    <dgm:cxn modelId="{CF9551BE-146D-4FFA-8C43-9873A51B7AC0}" type="presOf" srcId="{B6DF35B9-B114-4100-A549-8DED546B3429}" destId="{A0CC16B8-8F38-404C-B762-DF3B65D38261}" srcOrd="1" destOrd="0" presId="urn:microsoft.com/office/officeart/2005/8/layout/list1"/>
    <dgm:cxn modelId="{7CF58CC8-C1A9-4204-9663-8FD719E7D463}" srcId="{67B67B44-8A22-4506-AE5C-7D2A5D55AC2F}" destId="{4A118DBC-A203-466A-83E8-37DC5720F038}" srcOrd="2" destOrd="0" parTransId="{F8839350-0D57-4136-957A-46F97737F807}" sibTransId="{5760E6CF-8B06-474A-A330-748414210C26}"/>
    <dgm:cxn modelId="{572A33F3-5CB1-4CCE-A64A-533D0E259139}" type="presOf" srcId="{439C26CE-36FA-42E1-82A2-860EB7A783CD}" destId="{ABB85D2D-2D82-4C1C-9032-52D87A6C2142}" srcOrd="0" destOrd="0" presId="urn:microsoft.com/office/officeart/2005/8/layout/list1"/>
    <dgm:cxn modelId="{DA1077F7-4C1B-46A6-86D0-CEB2A8B2A28C}" srcId="{67B67B44-8A22-4506-AE5C-7D2A5D55AC2F}" destId="{AED5A9BD-A7E8-436C-B01E-3DD6BDBEB256}" srcOrd="3" destOrd="0" parTransId="{3077BDBF-A05A-440F-BFC9-2D0F90836280}" sibTransId="{DB9BAF74-4DF7-41BA-B43B-07EC98460D8E}"/>
    <dgm:cxn modelId="{22181DFB-76E7-4CC0-BD27-1F485447E92E}" srcId="{FBCF45A4-6F7F-46B9-882A-B2438092E6E5}" destId="{B6DF35B9-B114-4100-A549-8DED546B3429}" srcOrd="1" destOrd="0" parTransId="{F529D332-2504-4FE7-91EA-B8E5B5E83355}" sibTransId="{13A51997-0B01-488E-9C17-8086216F609A}"/>
    <dgm:cxn modelId="{20D0EF97-E1ED-45AE-A6B2-E6DECDEFBBCF}" type="presParOf" srcId="{0A7F2D1A-E657-467C-A358-31102C6C3D78}" destId="{8E7C534B-5752-4AF1-8934-6D9BED68380E}" srcOrd="0" destOrd="0" presId="urn:microsoft.com/office/officeart/2005/8/layout/list1"/>
    <dgm:cxn modelId="{368E4652-083F-46A1-AB57-993048F62304}" type="presParOf" srcId="{8E7C534B-5752-4AF1-8934-6D9BED68380E}" destId="{8EF5CB4E-6F6D-40FC-B982-C48CC8C97971}" srcOrd="0" destOrd="0" presId="urn:microsoft.com/office/officeart/2005/8/layout/list1"/>
    <dgm:cxn modelId="{0E82540E-BFD0-40ED-8C9D-BAE943665BE0}" type="presParOf" srcId="{8E7C534B-5752-4AF1-8934-6D9BED68380E}" destId="{D78F9488-3B5C-4CEF-9B81-66D96EA09990}" srcOrd="1" destOrd="0" presId="urn:microsoft.com/office/officeart/2005/8/layout/list1"/>
    <dgm:cxn modelId="{4681572D-3807-4899-B8DE-E73ED43C72D7}" type="presParOf" srcId="{0A7F2D1A-E657-467C-A358-31102C6C3D78}" destId="{6B1B7A85-0CCD-4F2F-88AD-DB4B730E92C8}" srcOrd="1" destOrd="0" presId="urn:microsoft.com/office/officeart/2005/8/layout/list1"/>
    <dgm:cxn modelId="{2BB8A85A-D5CE-49E2-9C83-43C5EC0FD175}" type="presParOf" srcId="{0A7F2D1A-E657-467C-A358-31102C6C3D78}" destId="{B5CD7F5E-822C-4087-869D-5BDD92750458}" srcOrd="2" destOrd="0" presId="urn:microsoft.com/office/officeart/2005/8/layout/list1"/>
    <dgm:cxn modelId="{1342857C-C9CF-4519-BF5C-671028FDAC29}" type="presParOf" srcId="{0A7F2D1A-E657-467C-A358-31102C6C3D78}" destId="{6E692FD5-7756-4A4A-AEF3-F4FECCCC162D}" srcOrd="3" destOrd="0" presId="urn:microsoft.com/office/officeart/2005/8/layout/list1"/>
    <dgm:cxn modelId="{857A1F7A-59D9-482F-9F69-DC97318335FF}" type="presParOf" srcId="{0A7F2D1A-E657-467C-A358-31102C6C3D78}" destId="{87D7F109-C3B4-4C6A-B25A-BADFC58E178A}" srcOrd="4" destOrd="0" presId="urn:microsoft.com/office/officeart/2005/8/layout/list1"/>
    <dgm:cxn modelId="{1EC84ACC-137B-4C19-A8ED-68BD7FA56FF8}" type="presParOf" srcId="{87D7F109-C3B4-4C6A-B25A-BADFC58E178A}" destId="{7C8749E0-36B7-40C5-8F9D-8B46B3DCE46D}" srcOrd="0" destOrd="0" presId="urn:microsoft.com/office/officeart/2005/8/layout/list1"/>
    <dgm:cxn modelId="{DA610434-8632-4451-A195-6381868B0CDC}" type="presParOf" srcId="{87D7F109-C3B4-4C6A-B25A-BADFC58E178A}" destId="{A0CC16B8-8F38-404C-B762-DF3B65D38261}" srcOrd="1" destOrd="0" presId="urn:microsoft.com/office/officeart/2005/8/layout/list1"/>
    <dgm:cxn modelId="{FF7BB44F-1C28-43AE-A0E5-A70DB8C0D09F}" type="presParOf" srcId="{0A7F2D1A-E657-467C-A358-31102C6C3D78}" destId="{A0BD93A9-EF13-4ADA-A46B-9D70043D366D}" srcOrd="5" destOrd="0" presId="urn:microsoft.com/office/officeart/2005/8/layout/list1"/>
    <dgm:cxn modelId="{9C568175-D7AB-4B2D-BF1A-7372937AB61E}" type="presParOf" srcId="{0A7F2D1A-E657-467C-A358-31102C6C3D78}" destId="{C168ED28-B81E-4C58-8076-0E077B949395}" srcOrd="6" destOrd="0" presId="urn:microsoft.com/office/officeart/2005/8/layout/list1"/>
    <dgm:cxn modelId="{FAA226D2-0E70-4BDB-AD56-CEEBCDE47BA4}" type="presParOf" srcId="{0A7F2D1A-E657-467C-A358-31102C6C3D78}" destId="{A4735CCB-7061-48BA-8126-DC589A1BA66A}" srcOrd="7" destOrd="0" presId="urn:microsoft.com/office/officeart/2005/8/layout/list1"/>
    <dgm:cxn modelId="{CC51D388-4D64-4F44-AF79-30D0737411DA}" type="presParOf" srcId="{0A7F2D1A-E657-467C-A358-31102C6C3D78}" destId="{999A4041-97BB-4F79-9CD0-BEAC87223B1D}" srcOrd="8" destOrd="0" presId="urn:microsoft.com/office/officeart/2005/8/layout/list1"/>
    <dgm:cxn modelId="{6975FF11-CD1C-481B-A4AA-72F607119AB5}" type="presParOf" srcId="{999A4041-97BB-4F79-9CD0-BEAC87223B1D}" destId="{6531A9A5-2352-4A68-B78F-72BFBC9FFF56}" srcOrd="0" destOrd="0" presId="urn:microsoft.com/office/officeart/2005/8/layout/list1"/>
    <dgm:cxn modelId="{F8F72BB0-755B-48AE-93B2-7EDD53E3BBF9}" type="presParOf" srcId="{999A4041-97BB-4F79-9CD0-BEAC87223B1D}" destId="{6CD3B089-C471-4CA0-8272-EF19E117F872}" srcOrd="1" destOrd="0" presId="urn:microsoft.com/office/officeart/2005/8/layout/list1"/>
    <dgm:cxn modelId="{2CB05DF3-2EBE-4C29-9240-0D68756D6AAF}" type="presParOf" srcId="{0A7F2D1A-E657-467C-A358-31102C6C3D78}" destId="{AFCFE83F-72AF-4627-8572-798D8638FCF3}" srcOrd="9" destOrd="0" presId="urn:microsoft.com/office/officeart/2005/8/layout/list1"/>
    <dgm:cxn modelId="{21909D28-5822-40AA-854A-06FE1EE7814F}" type="presParOf" srcId="{0A7F2D1A-E657-467C-A358-31102C6C3D78}" destId="{ABB85D2D-2D82-4C1C-9032-52D87A6C214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D7F5E-822C-4087-869D-5BDD92750458}">
      <dsp:nvSpPr>
        <dsp:cNvPr id="0" name=""/>
        <dsp:cNvSpPr/>
      </dsp:nvSpPr>
      <dsp:spPr>
        <a:xfrm>
          <a:off x="0" y="592142"/>
          <a:ext cx="5771620" cy="529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8F9488-3B5C-4CEF-9B81-66D96EA09990}">
      <dsp:nvSpPr>
        <dsp:cNvPr id="0" name=""/>
        <dsp:cNvSpPr/>
      </dsp:nvSpPr>
      <dsp:spPr>
        <a:xfrm>
          <a:off x="288581" y="282182"/>
          <a:ext cx="4040134"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7" tIns="0" rIns="152707" bIns="0" numCol="1" spcCol="1270" anchor="ctr" anchorCtr="0">
          <a:noAutofit/>
        </a:bodyPr>
        <a:lstStyle/>
        <a:p>
          <a:pPr marL="0" lvl="0" indent="0" algn="l" defTabSz="933450">
            <a:lnSpc>
              <a:spcPct val="90000"/>
            </a:lnSpc>
            <a:spcBef>
              <a:spcPct val="0"/>
            </a:spcBef>
            <a:spcAft>
              <a:spcPct val="35000"/>
            </a:spcAft>
            <a:buNone/>
          </a:pPr>
          <a:r>
            <a:rPr lang="en-US" sz="2100" b="0" kern="1200" dirty="0" err="1"/>
            <a:t>Directrice</a:t>
          </a:r>
          <a:r>
            <a:rPr lang="en-US" sz="2100" b="0" kern="1200" dirty="0"/>
            <a:t> </a:t>
          </a:r>
          <a:r>
            <a:rPr lang="en-US" sz="2100" b="0" kern="1200" dirty="0" err="1"/>
            <a:t>Principale</a:t>
          </a:r>
          <a:endParaRPr lang="en-US" sz="2100" b="0" kern="1200" dirty="0"/>
        </a:p>
      </dsp:txBody>
      <dsp:txXfrm>
        <a:off x="318843" y="312444"/>
        <a:ext cx="3979610" cy="559396"/>
      </dsp:txXfrm>
    </dsp:sp>
    <dsp:sp modelId="{C168ED28-B81E-4C58-8076-0E077B949395}">
      <dsp:nvSpPr>
        <dsp:cNvPr id="0" name=""/>
        <dsp:cNvSpPr/>
      </dsp:nvSpPr>
      <dsp:spPr>
        <a:xfrm>
          <a:off x="0" y="1544703"/>
          <a:ext cx="5771620" cy="529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CC16B8-8F38-404C-B762-DF3B65D38261}">
      <dsp:nvSpPr>
        <dsp:cNvPr id="0" name=""/>
        <dsp:cNvSpPr/>
      </dsp:nvSpPr>
      <dsp:spPr>
        <a:xfrm>
          <a:off x="288581" y="1234742"/>
          <a:ext cx="4040134"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7" tIns="0" rIns="152707" bIns="0" numCol="1" spcCol="1270" anchor="ctr" anchorCtr="0">
          <a:noAutofit/>
        </a:bodyPr>
        <a:lstStyle/>
        <a:p>
          <a:pPr marL="0" lvl="0" indent="0" algn="l" defTabSz="933450">
            <a:lnSpc>
              <a:spcPct val="90000"/>
            </a:lnSpc>
            <a:spcBef>
              <a:spcPct val="0"/>
            </a:spcBef>
            <a:spcAft>
              <a:spcPct val="35000"/>
            </a:spcAft>
            <a:buNone/>
          </a:pPr>
          <a:r>
            <a:rPr lang="en-CA" sz="2100" kern="1200" dirty="0">
              <a:solidFill>
                <a:schemeClr val="bg1"/>
              </a:solidFill>
              <a:latin typeface="+mn-lt"/>
              <a:ea typeface="+mn-ea"/>
              <a:cs typeface="Arial" panose="020B0604020202020204" pitchFamily="34" charset="0"/>
            </a:rPr>
            <a:t>P</a:t>
          </a:r>
          <a:r>
            <a:rPr lang="fr-FR" sz="2100" kern="1200" dirty="0" err="1">
              <a:solidFill>
                <a:schemeClr val="bg1"/>
              </a:solidFill>
              <a:latin typeface="+mn-lt"/>
              <a:ea typeface="+mn-ea"/>
              <a:cs typeface="Arial" panose="020B0604020202020204" pitchFamily="34" charset="0"/>
            </a:rPr>
            <a:t>riorités</a:t>
          </a:r>
          <a:r>
            <a:rPr lang="fr-FR" sz="2100" kern="1200" dirty="0">
              <a:solidFill>
                <a:schemeClr val="bg1"/>
              </a:solidFill>
              <a:latin typeface="+mn-lt"/>
              <a:ea typeface="+mn-ea"/>
              <a:cs typeface="Arial" panose="020B0604020202020204" pitchFamily="34" charset="0"/>
            </a:rPr>
            <a:t> et de la planification</a:t>
          </a:r>
          <a:endParaRPr lang="en-US" sz="2100" kern="1200" dirty="0">
            <a:solidFill>
              <a:schemeClr val="bg1"/>
            </a:solidFill>
            <a:latin typeface="+mn-lt"/>
          </a:endParaRPr>
        </a:p>
      </dsp:txBody>
      <dsp:txXfrm>
        <a:off x="318843" y="1265004"/>
        <a:ext cx="3979610" cy="559396"/>
      </dsp:txXfrm>
    </dsp:sp>
    <dsp:sp modelId="{ABB85D2D-2D82-4C1C-9032-52D87A6C2142}">
      <dsp:nvSpPr>
        <dsp:cNvPr id="0" name=""/>
        <dsp:cNvSpPr/>
      </dsp:nvSpPr>
      <dsp:spPr>
        <a:xfrm>
          <a:off x="0" y="2497263"/>
          <a:ext cx="5771620" cy="25137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7942" tIns="437388" rIns="447942" bIns="149352" numCol="1" spcCol="1270" anchor="t" anchorCtr="0">
          <a:noAutofit/>
        </a:bodyPr>
        <a:lstStyle/>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Font typeface="+mj-lt"/>
            <a:buAutoNum type="arabicPeriod"/>
          </a:pPr>
          <a:r>
            <a:rPr lang="fr-FR" sz="2100" kern="1200" dirty="0"/>
            <a:t> Le point de vue unique de l'équipe d'intervention
 Travailler sur la réponse à la pandémie 
 Faire des études supérieures tout en travaillant</a:t>
          </a:r>
          <a:endParaRPr lang="en-US" sz="2100" kern="1200" dirty="0"/>
        </a:p>
      </dsp:txBody>
      <dsp:txXfrm>
        <a:off x="0" y="2497263"/>
        <a:ext cx="5771620" cy="2513700"/>
      </dsp:txXfrm>
    </dsp:sp>
    <dsp:sp modelId="{6CD3B089-C471-4CA0-8272-EF19E117F872}">
      <dsp:nvSpPr>
        <dsp:cNvPr id="0" name=""/>
        <dsp:cNvSpPr/>
      </dsp:nvSpPr>
      <dsp:spPr>
        <a:xfrm>
          <a:off x="288581" y="2187303"/>
          <a:ext cx="4040134"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7" tIns="0" rIns="152707" bIns="0" numCol="1" spcCol="1270" anchor="ctr" anchorCtr="0">
          <a:noAutofit/>
        </a:bodyPr>
        <a:lstStyle/>
        <a:p>
          <a:pPr marL="0" lvl="0" indent="0" algn="l" defTabSz="933450">
            <a:lnSpc>
              <a:spcPct val="90000"/>
            </a:lnSpc>
            <a:spcBef>
              <a:spcPct val="0"/>
            </a:spcBef>
            <a:spcAft>
              <a:spcPct val="35000"/>
            </a:spcAft>
            <a:buNone/>
          </a:pPr>
          <a:r>
            <a:rPr lang="en-US" sz="2100" b="0" i="0" kern="1200" dirty="0"/>
            <a:t>Points </a:t>
          </a:r>
          <a:r>
            <a:rPr lang="en-US" sz="2100" b="0" i="0" kern="1200" dirty="0" err="1"/>
            <a:t>essentiels</a:t>
          </a:r>
          <a:r>
            <a:rPr lang="en-US" sz="2100" b="0" i="0" kern="1200" dirty="0"/>
            <a:t>:</a:t>
          </a:r>
          <a:endParaRPr lang="en-US" sz="2100" kern="1200" dirty="0"/>
        </a:p>
      </dsp:txBody>
      <dsp:txXfrm>
        <a:off x="318843" y="2217565"/>
        <a:ext cx="3979610"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D7F5E-822C-4087-869D-5BDD92750458}">
      <dsp:nvSpPr>
        <dsp:cNvPr id="0" name=""/>
        <dsp:cNvSpPr/>
      </dsp:nvSpPr>
      <dsp:spPr>
        <a:xfrm>
          <a:off x="0" y="532472"/>
          <a:ext cx="5771620" cy="50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8F9488-3B5C-4CEF-9B81-66D96EA09990}">
      <dsp:nvSpPr>
        <dsp:cNvPr id="0" name=""/>
        <dsp:cNvSpPr/>
      </dsp:nvSpPr>
      <dsp:spPr>
        <a:xfrm>
          <a:off x="288581" y="237272"/>
          <a:ext cx="4040134" cy="59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7" tIns="0" rIns="152707" bIns="0" numCol="1" spcCol="1270" anchor="ctr" anchorCtr="0">
          <a:noAutofit/>
        </a:bodyPr>
        <a:lstStyle/>
        <a:p>
          <a:pPr marL="0" lvl="0" indent="0" algn="l" defTabSz="889000">
            <a:lnSpc>
              <a:spcPct val="90000"/>
            </a:lnSpc>
            <a:spcBef>
              <a:spcPct val="0"/>
            </a:spcBef>
            <a:spcAft>
              <a:spcPct val="35000"/>
            </a:spcAft>
            <a:buNone/>
          </a:pPr>
          <a:r>
            <a:rPr lang="en-US" sz="2000" b="0" kern="1200" dirty="0"/>
            <a:t>Director-General, Digital Policy</a:t>
          </a:r>
          <a:endParaRPr lang="en-US" sz="2000" b="0" i="0" kern="1200" dirty="0"/>
        </a:p>
      </dsp:txBody>
      <dsp:txXfrm>
        <a:off x="317402" y="266093"/>
        <a:ext cx="3982492" cy="532758"/>
      </dsp:txXfrm>
    </dsp:sp>
    <dsp:sp modelId="{C168ED28-B81E-4C58-8076-0E077B949395}">
      <dsp:nvSpPr>
        <dsp:cNvPr id="0" name=""/>
        <dsp:cNvSpPr/>
      </dsp:nvSpPr>
      <dsp:spPr>
        <a:xfrm>
          <a:off x="0" y="1439672"/>
          <a:ext cx="5771620" cy="50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CC16B8-8F38-404C-B762-DF3B65D38261}">
      <dsp:nvSpPr>
        <dsp:cNvPr id="0" name=""/>
        <dsp:cNvSpPr/>
      </dsp:nvSpPr>
      <dsp:spPr>
        <a:xfrm>
          <a:off x="288581" y="1144472"/>
          <a:ext cx="5377741" cy="59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7" tIns="0" rIns="152707" bIns="0" numCol="1" spcCol="1270" anchor="ctr" anchorCtr="0">
          <a:noAutofit/>
        </a:bodyPr>
        <a:lstStyle/>
        <a:p>
          <a:pPr marL="0" lvl="0" indent="0" algn="l" defTabSz="889000">
            <a:lnSpc>
              <a:spcPct val="90000"/>
            </a:lnSpc>
            <a:spcBef>
              <a:spcPct val="0"/>
            </a:spcBef>
            <a:spcAft>
              <a:spcPct val="35000"/>
            </a:spcAft>
            <a:buNone/>
          </a:pPr>
          <a:r>
            <a:rPr lang="fr-FR" sz="2000" kern="1200" dirty="0">
              <a:solidFill>
                <a:schemeClr val="bg1"/>
              </a:solidFill>
              <a:latin typeface="+mn-lt"/>
              <a:ea typeface="+mn-ea"/>
              <a:cs typeface="Arial" panose="020B0604020202020204" pitchFamily="34" charset="0"/>
            </a:rPr>
            <a:t>Bureau du dirigeant principal de l’information</a:t>
          </a:r>
          <a:endParaRPr lang="en-US" sz="2000" kern="1200" dirty="0">
            <a:solidFill>
              <a:schemeClr val="bg1"/>
            </a:solidFill>
            <a:latin typeface="+mn-lt"/>
          </a:endParaRPr>
        </a:p>
      </dsp:txBody>
      <dsp:txXfrm>
        <a:off x="317402" y="1173293"/>
        <a:ext cx="5320099" cy="532758"/>
      </dsp:txXfrm>
    </dsp:sp>
    <dsp:sp modelId="{ABB85D2D-2D82-4C1C-9032-52D87A6C2142}">
      <dsp:nvSpPr>
        <dsp:cNvPr id="0" name=""/>
        <dsp:cNvSpPr/>
      </dsp:nvSpPr>
      <dsp:spPr>
        <a:xfrm>
          <a:off x="0" y="2346873"/>
          <a:ext cx="5771620" cy="2709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7942" tIns="416560" rIns="447942" bIns="142240" numCol="1" spcCol="1270" anchor="t" anchorCtr="0">
          <a:noAutofit/>
        </a:bodyPr>
        <a:lstStyle/>
        <a:p>
          <a:pPr marL="228600" lvl="1" indent="-228600" algn="l" defTabSz="889000">
            <a:lnSpc>
              <a:spcPct val="90000"/>
            </a:lnSpc>
            <a:spcBef>
              <a:spcPct val="0"/>
            </a:spcBef>
            <a:spcAft>
              <a:spcPct val="15000"/>
            </a:spcAft>
            <a:buFont typeface="+mj-lt"/>
            <a:buAutoNum type="arabicPeriod"/>
          </a:pPr>
          <a:r>
            <a:rPr lang="en-US" sz="2000" kern="1200" dirty="0"/>
            <a:t> </a:t>
          </a:r>
          <a:r>
            <a:rPr lang="fr-FR" sz="2000" kern="1200" dirty="0"/>
            <a:t>Passer de la fonction publique provinciale à la fonction publique fédérale</a:t>
          </a:r>
          <a:endParaRPr lang="en-US" sz="2000" kern="1200" dirty="0"/>
        </a:p>
        <a:p>
          <a:pPr marL="228600" lvl="1" indent="-228600" algn="l" defTabSz="889000">
            <a:lnSpc>
              <a:spcPct val="90000"/>
            </a:lnSpc>
            <a:spcBef>
              <a:spcPct val="0"/>
            </a:spcBef>
            <a:spcAft>
              <a:spcPct val="15000"/>
            </a:spcAft>
            <a:buFont typeface="+mj-lt"/>
            <a:buAutoNum type="arabicPeriod"/>
          </a:pPr>
          <a:r>
            <a:rPr lang="en-US" sz="2000" kern="1200" dirty="0"/>
            <a:t> </a:t>
          </a:r>
          <a:r>
            <a:rPr lang="fr-FR" sz="2000" kern="1200" dirty="0"/>
            <a:t>Ministères de tutelle vs organismes centraux</a:t>
          </a:r>
          <a:endParaRPr lang="en-US" sz="2000" kern="1200" dirty="0"/>
        </a:p>
        <a:p>
          <a:pPr marL="228600" lvl="1" indent="-228600" algn="l" defTabSz="889000">
            <a:lnSpc>
              <a:spcPct val="90000"/>
            </a:lnSpc>
            <a:spcBef>
              <a:spcPct val="0"/>
            </a:spcBef>
            <a:spcAft>
              <a:spcPct val="15000"/>
            </a:spcAft>
            <a:buFont typeface="+mj-lt"/>
            <a:buAutoNum type="arabicPeriod"/>
          </a:pPr>
          <a:r>
            <a:rPr lang="en-US" sz="2000" kern="1200" dirty="0"/>
            <a:t> </a:t>
          </a:r>
          <a:r>
            <a:rPr lang="fr-FR" sz="2000" kern="1200" dirty="0"/>
            <a:t>Ce que c'est que de travailler au BDPI</a:t>
          </a:r>
          <a:endParaRPr lang="en-US" sz="2000" kern="1200" dirty="0"/>
        </a:p>
        <a:p>
          <a:pPr marL="228600" lvl="1" indent="-228600" algn="l" defTabSz="889000">
            <a:lnSpc>
              <a:spcPct val="90000"/>
            </a:lnSpc>
            <a:spcBef>
              <a:spcPct val="0"/>
            </a:spcBef>
            <a:spcAft>
              <a:spcPct val="15000"/>
            </a:spcAft>
            <a:buFont typeface="+mj-lt"/>
            <a:buAutoNum type="arabicPeriod"/>
          </a:pPr>
          <a:r>
            <a:rPr lang="en-US" sz="2000" kern="1200" dirty="0"/>
            <a:t> </a:t>
          </a:r>
          <a:r>
            <a:rPr lang="fr-FR" sz="2000" kern="1200" dirty="0"/>
            <a:t> Ce qu'il y a de spécial dans le fait que le BDPI soit au Conseil du Trésor</a:t>
          </a:r>
          <a:endParaRPr lang="en-US" sz="2000" kern="1200" dirty="0"/>
        </a:p>
      </dsp:txBody>
      <dsp:txXfrm>
        <a:off x="0" y="2346873"/>
        <a:ext cx="5771620" cy="2709000"/>
      </dsp:txXfrm>
    </dsp:sp>
    <dsp:sp modelId="{6CD3B089-C471-4CA0-8272-EF19E117F872}">
      <dsp:nvSpPr>
        <dsp:cNvPr id="0" name=""/>
        <dsp:cNvSpPr/>
      </dsp:nvSpPr>
      <dsp:spPr>
        <a:xfrm>
          <a:off x="288581" y="2051673"/>
          <a:ext cx="4040134" cy="59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7" tIns="0" rIns="152707" bIns="0" numCol="1" spcCol="1270" anchor="ctr" anchorCtr="0">
          <a:noAutofit/>
        </a:bodyPr>
        <a:lstStyle/>
        <a:p>
          <a:pPr marL="0" lvl="0" indent="0" algn="l" defTabSz="889000">
            <a:lnSpc>
              <a:spcPct val="90000"/>
            </a:lnSpc>
            <a:spcBef>
              <a:spcPct val="0"/>
            </a:spcBef>
            <a:spcAft>
              <a:spcPct val="35000"/>
            </a:spcAft>
            <a:buNone/>
          </a:pPr>
          <a:r>
            <a:rPr lang="en-US" sz="2000" b="0" i="0" kern="1200" dirty="0"/>
            <a:t>Points </a:t>
          </a:r>
          <a:r>
            <a:rPr lang="en-US" sz="2000" b="0" i="0" kern="1200" dirty="0" err="1"/>
            <a:t>essentiels</a:t>
          </a:r>
          <a:r>
            <a:rPr lang="en-US" sz="2000" b="0" i="0" kern="1200" dirty="0"/>
            <a:t>:</a:t>
          </a:r>
          <a:endParaRPr lang="en-US" sz="2000" kern="1200" dirty="0"/>
        </a:p>
      </dsp:txBody>
      <dsp:txXfrm>
        <a:off x="317402" y="2080494"/>
        <a:ext cx="3982492"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D7F5E-822C-4087-869D-5BDD92750458}">
      <dsp:nvSpPr>
        <dsp:cNvPr id="0" name=""/>
        <dsp:cNvSpPr/>
      </dsp:nvSpPr>
      <dsp:spPr>
        <a:xfrm>
          <a:off x="0" y="328622"/>
          <a:ext cx="5771620" cy="378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8F9488-3B5C-4CEF-9B81-66D96EA09990}">
      <dsp:nvSpPr>
        <dsp:cNvPr id="0" name=""/>
        <dsp:cNvSpPr/>
      </dsp:nvSpPr>
      <dsp:spPr>
        <a:xfrm>
          <a:off x="283686" y="125151"/>
          <a:ext cx="4040134"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7" tIns="0" rIns="152707" bIns="0" numCol="1" spcCol="1270" anchor="ctr" anchorCtr="0">
          <a:noAutofit/>
        </a:bodyPr>
        <a:lstStyle/>
        <a:p>
          <a:pPr marL="0" lvl="0" indent="0" algn="l" defTabSz="666750">
            <a:lnSpc>
              <a:spcPct val="90000"/>
            </a:lnSpc>
            <a:spcBef>
              <a:spcPct val="0"/>
            </a:spcBef>
            <a:spcAft>
              <a:spcPct val="35000"/>
            </a:spcAft>
            <a:buNone/>
          </a:pPr>
          <a:r>
            <a:rPr lang="en-US" sz="1500" kern="1200" dirty="0" err="1"/>
            <a:t>Directrice</a:t>
          </a:r>
          <a:r>
            <a:rPr lang="en-US" sz="1500" kern="1200" dirty="0"/>
            <a:t> executive</a:t>
          </a:r>
        </a:p>
      </dsp:txBody>
      <dsp:txXfrm>
        <a:off x="305302" y="146767"/>
        <a:ext cx="3996902" cy="399568"/>
      </dsp:txXfrm>
    </dsp:sp>
    <dsp:sp modelId="{C168ED28-B81E-4C58-8076-0E077B949395}">
      <dsp:nvSpPr>
        <dsp:cNvPr id="0" name=""/>
        <dsp:cNvSpPr/>
      </dsp:nvSpPr>
      <dsp:spPr>
        <a:xfrm>
          <a:off x="0" y="1009022"/>
          <a:ext cx="5771620" cy="378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CC16B8-8F38-404C-B762-DF3B65D38261}">
      <dsp:nvSpPr>
        <dsp:cNvPr id="0" name=""/>
        <dsp:cNvSpPr/>
      </dsp:nvSpPr>
      <dsp:spPr>
        <a:xfrm>
          <a:off x="280690" y="787622"/>
          <a:ext cx="5486082"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7" tIns="0" rIns="152707" bIns="0" numCol="1" spcCol="1270" anchor="ctr" anchorCtr="0">
          <a:noAutofit/>
        </a:bodyPr>
        <a:lstStyle/>
        <a:p>
          <a:pPr marL="0" lvl="0" indent="0" algn="l" defTabSz="666750">
            <a:lnSpc>
              <a:spcPct val="90000"/>
            </a:lnSpc>
            <a:spcBef>
              <a:spcPct val="0"/>
            </a:spcBef>
            <a:spcAft>
              <a:spcPct val="35000"/>
            </a:spcAft>
            <a:buNone/>
          </a:pPr>
          <a:r>
            <a:rPr lang="fr-FR" sz="1500" kern="1200" dirty="0">
              <a:solidFill>
                <a:schemeClr val="bg1"/>
              </a:solidFill>
              <a:latin typeface="+mn-lt"/>
              <a:ea typeface="+mn-ea"/>
              <a:cs typeface="Arial" panose="020B0604020202020204" pitchFamily="34" charset="0"/>
            </a:rPr>
            <a:t>Bureau du dirigeant principal des ressources humaines</a:t>
          </a:r>
          <a:endParaRPr lang="en-US" sz="1500" kern="1200" dirty="0">
            <a:solidFill>
              <a:schemeClr val="bg1"/>
            </a:solidFill>
            <a:latin typeface="+mn-lt"/>
          </a:endParaRPr>
        </a:p>
      </dsp:txBody>
      <dsp:txXfrm>
        <a:off x="302306" y="809238"/>
        <a:ext cx="5442850" cy="399568"/>
      </dsp:txXfrm>
    </dsp:sp>
    <dsp:sp modelId="{ABB85D2D-2D82-4C1C-9032-52D87A6C2142}">
      <dsp:nvSpPr>
        <dsp:cNvPr id="0" name=""/>
        <dsp:cNvSpPr/>
      </dsp:nvSpPr>
      <dsp:spPr>
        <a:xfrm>
          <a:off x="0" y="1689422"/>
          <a:ext cx="5771620" cy="34965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7942" tIns="312420" rIns="447942" bIns="106680"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fr-FR" sz="1500" b="0" i="0" kern="1200" dirty="0"/>
            <a:t>Au cours de sa carrière, elle a travaillé à l'École de la fonction publique du Canada, à Immigration, Réfugiés et Citoyenneté Canada, au Bureau du Conseil privé, à Santé Canada et à Industrie Canada.  </a:t>
          </a:r>
          <a:r>
            <a:rPr lang="fr-FR" sz="1500" kern="1200" dirty="0"/>
            <a:t>
</a:t>
          </a:r>
          <a:r>
            <a:rPr lang="fr-FR" sz="1500" b="0" i="0" kern="1200" dirty="0"/>
            <a:t>Le mandat d'IDEAL est de permettre à divers talents de la fonction publique de s'épanouir sur un lieu de travail équitable et inclusif grâce à un leadership stratégique, à des politiques, à des programmes et à un engagement.  </a:t>
          </a:r>
          <a:endParaRPr lang="en-US" sz="1500" b="0" kern="1200" dirty="0"/>
        </a:p>
        <a:p>
          <a:pPr marL="114300" lvl="1" indent="-114300" algn="l" defTabSz="666750">
            <a:lnSpc>
              <a:spcPct val="90000"/>
            </a:lnSpc>
            <a:spcBef>
              <a:spcPct val="0"/>
            </a:spcBef>
            <a:spcAft>
              <a:spcPct val="15000"/>
            </a:spcAft>
            <a:buFont typeface="Arial" panose="020B0604020202020204" pitchFamily="34" charset="0"/>
            <a:buChar char="•"/>
          </a:pPr>
          <a:r>
            <a:rPr lang="fr-FR" sz="1500" b="0" i="0" kern="1200" dirty="0"/>
            <a:t>Un conseil pour les jeunes/nouveaux fonctionnaires - Commencez à suivre une formation linguistique et préparez-vous à l'évaluation de la deuxième langue afin d'ouvrir votre carrière.    </a:t>
          </a:r>
          <a:endParaRPr lang="en-US" sz="1500" b="0" kern="1200" dirty="0"/>
        </a:p>
        <a:p>
          <a:pPr marL="114300" lvl="1" indent="-114300" algn="l" defTabSz="666750">
            <a:lnSpc>
              <a:spcPct val="90000"/>
            </a:lnSpc>
            <a:spcBef>
              <a:spcPct val="0"/>
            </a:spcBef>
            <a:spcAft>
              <a:spcPct val="15000"/>
            </a:spcAft>
            <a:buChar char="•"/>
          </a:pPr>
          <a:endParaRPr lang="en-US" sz="1500" b="0" i="0" kern="1200" dirty="0"/>
        </a:p>
      </dsp:txBody>
      <dsp:txXfrm>
        <a:off x="0" y="1689422"/>
        <a:ext cx="5771620" cy="3496500"/>
      </dsp:txXfrm>
    </dsp:sp>
    <dsp:sp modelId="{6CD3B089-C471-4CA0-8272-EF19E117F872}">
      <dsp:nvSpPr>
        <dsp:cNvPr id="0" name=""/>
        <dsp:cNvSpPr/>
      </dsp:nvSpPr>
      <dsp:spPr>
        <a:xfrm>
          <a:off x="288581" y="1468022"/>
          <a:ext cx="4040134"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7" tIns="0" rIns="152707" bIns="0" numCol="1" spcCol="1270" anchor="ctr" anchorCtr="0">
          <a:noAutofit/>
        </a:bodyPr>
        <a:lstStyle/>
        <a:p>
          <a:pPr marL="0" lvl="0" indent="0" algn="l" defTabSz="666750">
            <a:lnSpc>
              <a:spcPct val="90000"/>
            </a:lnSpc>
            <a:spcBef>
              <a:spcPct val="0"/>
            </a:spcBef>
            <a:spcAft>
              <a:spcPct val="35000"/>
            </a:spcAft>
            <a:buNone/>
          </a:pPr>
          <a:r>
            <a:rPr lang="en-US" sz="1500" b="0" i="0" kern="1200" dirty="0"/>
            <a:t>Points </a:t>
          </a:r>
          <a:r>
            <a:rPr lang="en-US" sz="1500" b="0" i="0" kern="1200" dirty="0" err="1"/>
            <a:t>essentiels</a:t>
          </a:r>
          <a:r>
            <a:rPr lang="en-US" sz="1500" b="0" i="0" kern="1200" dirty="0"/>
            <a:t>:</a:t>
          </a:r>
          <a:endParaRPr lang="en-US" sz="1500" kern="1200" dirty="0"/>
        </a:p>
      </dsp:txBody>
      <dsp:txXfrm>
        <a:off x="310197" y="1489638"/>
        <a:ext cx="3996902"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CDF63-4061-4AED-8B4E-FB3DE7CAD190}"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83955-2602-477A-A116-0E7EB81EA07D}" type="slidenum">
              <a:rPr lang="en-US" smtClean="0"/>
              <a:t>‹#›</a:t>
            </a:fld>
            <a:endParaRPr lang="en-US"/>
          </a:p>
        </p:txBody>
      </p:sp>
    </p:spTree>
    <p:extLst>
      <p:ext uri="{BB962C8B-B14F-4D97-AF65-F5344CB8AC3E}">
        <p14:creationId xmlns:p14="http://schemas.microsoft.com/office/powerpoint/2010/main" val="387863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83955-2602-477A-A116-0E7EB81EA07D}" type="slidenum">
              <a:rPr lang="en-US" smtClean="0"/>
              <a:t>1</a:t>
            </a:fld>
            <a:endParaRPr lang="en-US"/>
          </a:p>
        </p:txBody>
      </p:sp>
    </p:spTree>
    <p:extLst>
      <p:ext uri="{BB962C8B-B14F-4D97-AF65-F5344CB8AC3E}">
        <p14:creationId xmlns:p14="http://schemas.microsoft.com/office/powerpoint/2010/main" val="246919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83955-2602-477A-A116-0E7EB81EA07D}" type="slidenum">
              <a:rPr lang="en-US" smtClean="0"/>
              <a:t>4</a:t>
            </a:fld>
            <a:endParaRPr lang="en-US"/>
          </a:p>
        </p:txBody>
      </p:sp>
    </p:spTree>
    <p:extLst>
      <p:ext uri="{BB962C8B-B14F-4D97-AF65-F5344CB8AC3E}">
        <p14:creationId xmlns:p14="http://schemas.microsoft.com/office/powerpoint/2010/main" val="2467340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Established in 1867, the </a:t>
            </a:r>
            <a:r>
              <a:rPr lang="en-US" sz="1200" b="1" dirty="0">
                <a:latin typeface="Arial" panose="020B0604020202020204" pitchFamily="34" charset="0"/>
                <a:cs typeface="Arial" panose="020B0604020202020204" pitchFamily="34" charset="0"/>
              </a:rPr>
              <a:t>Treasury Board </a:t>
            </a:r>
            <a:r>
              <a:rPr lang="en-US" sz="1200" dirty="0">
                <a:latin typeface="Arial" panose="020B0604020202020204" pitchFamily="34" charset="0"/>
                <a:cs typeface="Arial" panose="020B0604020202020204" pitchFamily="34" charset="0"/>
              </a:rPr>
              <a:t>is the only statutory cabinet committee. Established under the FAA</a:t>
            </a:r>
          </a:p>
          <a:p>
            <a:endParaRPr lang="en-US" sz="1200" dirty="0">
              <a:latin typeface="Arial" panose="020B0604020202020204" pitchFamily="34" charset="0"/>
              <a:cs typeface="Arial" panose="020B0604020202020204" pitchFamily="34" charset="0"/>
            </a:endParaRPr>
          </a:p>
          <a:p>
            <a:r>
              <a:rPr lang="en-CA" dirty="0"/>
              <a:t>Only cabinet committee where the public service presents directly to the political level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2425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kumimoji="0" lang="en-US" sz="1600" b="1" i="0" u="none" strike="noStrike" kern="1200" cap="none" spc="0" normalizeH="0" baseline="0" noProof="0" dirty="0">
                <a:ln>
                  <a:noFill/>
                </a:ln>
                <a:effectLst/>
                <a:uLnTx/>
                <a:uFillTx/>
                <a:latin typeface="Arial"/>
                <a:cs typeface="Arial"/>
              </a:rPr>
              <a:t>New funds</a:t>
            </a:r>
            <a:r>
              <a:rPr lang="en-US" sz="1600" b="1" dirty="0">
                <a:latin typeface="Arial"/>
                <a:cs typeface="Arial"/>
              </a:rPr>
              <a:t> </a:t>
            </a:r>
            <a:endParaRPr kumimoji="0"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spcAft>
                <a:spcPts val="1200"/>
              </a:spcAft>
              <a:defRPr/>
            </a:pPr>
            <a:r>
              <a:rPr kumimoji="0" lang="en-US" b="0" i="0" u="none" strike="noStrike" kern="1200" cap="none" spc="0" normalizeH="0" baseline="0" noProof="0" dirty="0">
                <a:ln>
                  <a:noFill/>
                </a:ln>
                <a:effectLst/>
                <a:uLnTx/>
                <a:uFillTx/>
                <a:latin typeface="Arial"/>
                <a:cs typeface="Arial"/>
              </a:rPr>
              <a:t>Ex. Treasury Board submissions seeking access to funds for a department</a:t>
            </a:r>
            <a:endParaRPr lang="en-US"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a:defRPr/>
            </a:pPr>
            <a:r>
              <a:rPr kumimoji="0" lang="en-US" sz="1600" b="1" i="0" u="none" strike="noStrike" kern="1200" cap="none" spc="0" normalizeH="0" baseline="0" noProof="0" dirty="0">
                <a:ln>
                  <a:noFill/>
                </a:ln>
                <a:effectLst/>
                <a:uLnTx/>
                <a:uFillTx/>
                <a:latin typeface="Arial"/>
                <a:cs typeface="Arial"/>
              </a:rPr>
              <a:t>Grants and contributions</a:t>
            </a:r>
            <a:r>
              <a:rPr lang="en-US" sz="1600" b="1" dirty="0">
                <a:latin typeface="Arial"/>
                <a:cs typeface="Arial"/>
              </a:rPr>
              <a:t> </a:t>
            </a:r>
            <a:endParaRPr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1200"/>
              </a:spcAft>
              <a:buClrTx/>
              <a:buSzTx/>
              <a:buFontTx/>
              <a:buNone/>
              <a:tabLst/>
              <a:defRPr/>
            </a:pPr>
            <a:r>
              <a:rPr lang="en-US" dirty="0">
                <a:latin typeface="Arial"/>
                <a:cs typeface="Arial"/>
              </a:rPr>
              <a:t>Approval to provide transfers to people, other governments or organizations</a:t>
            </a:r>
          </a:p>
          <a:p>
            <a:pPr>
              <a:defRPr/>
            </a:pPr>
            <a:r>
              <a:rPr kumimoji="0" lang="en-US" sz="1600" b="1" i="0" u="none" strike="noStrike" kern="1200" cap="none" spc="0" normalizeH="0" baseline="0" noProof="0" dirty="0">
                <a:ln>
                  <a:noFill/>
                </a:ln>
                <a:effectLst/>
                <a:uLnTx/>
                <a:uFillTx/>
                <a:latin typeface="Arial"/>
                <a:cs typeface="Arial"/>
              </a:rPr>
              <a:t>Investment plans and project approvals</a:t>
            </a:r>
            <a:r>
              <a:rPr lang="en-US" sz="1600" b="1" dirty="0">
                <a:latin typeface="Arial"/>
                <a:cs typeface="Arial"/>
              </a:rPr>
              <a:t> </a:t>
            </a:r>
            <a:endParaRPr lang="en-US" sz="1600" b="1" i="0" u="none" strike="noStrike" kern="1200" cap="none" spc="0" normalizeH="0" baseline="0" noProof="0" dirty="0">
              <a:ln>
                <a:noFill/>
              </a:ln>
              <a:effectLst/>
              <a:uLnTx/>
              <a:uFillTx/>
              <a:latin typeface="Arial"/>
              <a:cs typeface="Arial"/>
            </a:endParaRPr>
          </a:p>
          <a:p>
            <a:pPr marL="0" marR="0" lvl="0" indent="0" defTabSz="9144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dirty="0">
                <a:ln>
                  <a:noFill/>
                </a:ln>
                <a:effectLst/>
                <a:uLnTx/>
                <a:uFillTx/>
                <a:latin typeface="Arial"/>
                <a:cs typeface="Arial"/>
              </a:rPr>
              <a:t>Ex. </a:t>
            </a:r>
            <a:r>
              <a:rPr lang="en-US" dirty="0">
                <a:latin typeface="Arial"/>
                <a:cs typeface="Arial"/>
              </a:rPr>
              <a:t>New </a:t>
            </a:r>
            <a:r>
              <a:rPr kumimoji="0" lang="en-US" b="0" i="0" u="none" strike="noStrike" kern="1200" cap="none" spc="0" normalizeH="0" baseline="0" noProof="0" dirty="0">
                <a:ln>
                  <a:noFill/>
                </a:ln>
                <a:effectLst/>
                <a:uLnTx/>
                <a:uFillTx/>
                <a:latin typeface="Arial"/>
                <a:cs typeface="Arial"/>
              </a:rPr>
              <a:t>information technology project</a:t>
            </a:r>
            <a:endParaRPr lang="en-US" b="0" i="0" u="none" strike="noStrike" kern="1200" cap="none" spc="0" normalizeH="0" baseline="0" noProof="0" dirty="0">
              <a:ln>
                <a:noFill/>
              </a:ln>
              <a:effectLst/>
              <a:uLnTx/>
              <a:uFillTx/>
              <a:latin typeface="Arial"/>
              <a:cs typeface="Arial"/>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effectLst/>
                <a:uLnTx/>
                <a:uFillTx/>
                <a:latin typeface="Arial"/>
                <a:cs typeface="Arial"/>
              </a:rPr>
              <a:t>Contract and real property approvals</a:t>
            </a:r>
            <a:endParaRPr kumimoji="0" lang="en-US" sz="1600" b="0" i="0" u="none" strike="noStrike" kern="1200" cap="none" spc="0" normalizeH="0" baseline="0" noProof="0" dirty="0">
              <a:ln>
                <a:noFill/>
              </a:ln>
              <a:effectLst/>
              <a:uLnTx/>
              <a:uFillTx/>
              <a:latin typeface="Arial"/>
              <a:cs typeface="Arial"/>
            </a:endParaRPr>
          </a:p>
          <a:p>
            <a:pPr marL="0" marR="0" lvl="0" indent="0" defTabSz="914400" rtl="0" eaLnBrk="1" fontAlgn="auto" latinLnBrk="0" hangingPunct="1">
              <a:lnSpc>
                <a:spcPct val="100000"/>
              </a:lnSpc>
              <a:spcAft>
                <a:spcPts val="1200"/>
              </a:spcAft>
              <a:buClrTx/>
              <a:buSzTx/>
              <a:buFontTx/>
              <a:buNone/>
              <a:tabLst/>
              <a:defRPr/>
            </a:pPr>
            <a:r>
              <a:rPr kumimoji="0" lang="en-US" b="0" i="0" u="none" strike="noStrike" kern="1200" cap="none" spc="0" normalizeH="0" baseline="0" noProof="0" dirty="0">
                <a:ln>
                  <a:noFill/>
                </a:ln>
                <a:effectLst/>
                <a:uLnTx/>
                <a:uFillTx/>
                <a:latin typeface="Arial"/>
                <a:cs typeface="Arial"/>
              </a:rPr>
              <a:t>Ex. Purchasing a new building</a:t>
            </a:r>
            <a:endParaRPr lang="en-US" b="0" i="0" u="none" strike="noStrike" kern="1200" cap="none" spc="0" normalizeH="0" baseline="0" noProof="0" dirty="0">
              <a:ln>
                <a:noFill/>
              </a:ln>
              <a:effectLst/>
              <a:uLnTx/>
              <a:uFillTx/>
              <a:latin typeface="Arial"/>
              <a:cs typeface="Arial"/>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a:cs typeface="Arial"/>
              </a:rPr>
              <a:t>Corporate </a:t>
            </a:r>
            <a:r>
              <a:rPr lang="en-US" sz="1600" b="1" dirty="0">
                <a:latin typeface="Arial"/>
                <a:cs typeface="Arial"/>
              </a:rPr>
              <a:t>and</a:t>
            </a:r>
            <a:r>
              <a:rPr kumimoji="0" lang="en-US" sz="1600" b="1" i="0" u="none" strike="noStrike" kern="1200" cap="none" spc="0" normalizeH="0" baseline="0" noProof="0" dirty="0">
                <a:ln>
                  <a:noFill/>
                </a:ln>
                <a:effectLst/>
                <a:uLnTx/>
                <a:uFillTx/>
                <a:latin typeface="Arial"/>
                <a:cs typeface="Arial"/>
              </a:rPr>
              <a:t> business plans</a:t>
            </a:r>
            <a:endParaRPr lang="en-US" sz="1600" b="1" i="0" u="none" strike="noStrike" kern="1200" cap="none" spc="0" normalizeH="0" baseline="0" noProof="0" dirty="0">
              <a:ln>
                <a:noFill/>
              </a:ln>
              <a:effectLst/>
              <a:uLnTx/>
              <a:uFillTx/>
              <a:latin typeface="Arial"/>
              <a:cs typeface="Arial"/>
            </a:endParaRPr>
          </a:p>
          <a:p>
            <a:pPr marL="0" marR="0" lvl="0" indent="0" defTabSz="9144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dirty="0">
                <a:ln>
                  <a:noFill/>
                </a:ln>
                <a:effectLst/>
                <a:uLnTx/>
                <a:uFillTx/>
                <a:latin typeface="Arial"/>
                <a:cs typeface="Arial"/>
              </a:rPr>
              <a:t>Ex. Approval of corporate plans for Crown corporations</a:t>
            </a:r>
            <a:endParaRPr lang="en-US" b="0" i="0" u="none" strike="noStrike" kern="1200" cap="none" spc="0" normalizeH="0" baseline="0" noProof="0" dirty="0">
              <a:ln>
                <a:noFill/>
              </a:ln>
              <a:effectLst/>
              <a:uLnTx/>
              <a:uFillTx/>
              <a:latin typeface="Arial"/>
              <a:cs typeface="Arial"/>
            </a:endParaRPr>
          </a:p>
          <a:p>
            <a:pPr>
              <a:defRPr/>
            </a:pPr>
            <a:r>
              <a:rPr kumimoji="0" lang="en-US" sz="1600" b="1" i="0" u="none" strike="noStrike" kern="1200" cap="none" spc="0" normalizeH="0" baseline="0" noProof="0" dirty="0">
                <a:ln>
                  <a:noFill/>
                </a:ln>
                <a:effectLst/>
                <a:uLnTx/>
                <a:uFillTx/>
                <a:latin typeface="Arial"/>
                <a:cs typeface="Arial"/>
              </a:rPr>
              <a:t>Treasury Board policies</a:t>
            </a:r>
            <a:r>
              <a:rPr lang="en-US" sz="1600" b="1" dirty="0">
                <a:latin typeface="Arial"/>
                <a:cs typeface="Arial"/>
              </a:rPr>
              <a:t> </a:t>
            </a:r>
            <a:endParaRPr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Arial"/>
                <a:cs typeface="Arial"/>
              </a:rPr>
              <a:t>Approval, amendments, rescinding, exceptions, and exemptions to any of the Treasury Board policies</a:t>
            </a:r>
            <a:endParaRPr lang="en-US" b="0" i="0" u="none" strike="noStrike" kern="1200" cap="none" spc="0" normalizeH="0" baseline="0" noProof="0" dirty="0">
              <a:ln>
                <a:noFill/>
              </a:ln>
              <a:effectLst/>
              <a:uLnTx/>
              <a:uFillTx/>
              <a:latin typeface="Arial"/>
              <a:cs typeface="Arial"/>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499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spcAft>
                <a:spcPts val="750"/>
              </a:spcAft>
            </a:pPr>
            <a:endParaRPr lang="en-CA"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309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Aft>
                <a:spcPts val="600"/>
              </a:spcAft>
              <a:buClrTx/>
              <a:buSzTx/>
              <a:buFontTx/>
              <a:buNone/>
              <a:tabLst/>
              <a:defRPr/>
            </a:pPr>
            <a:r>
              <a:rPr kumimoji="0" lang="en-CA"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Expenditure Management Sector</a:t>
            </a:r>
          </a:p>
          <a:p>
            <a:pPr marL="171450" marR="0" lvl="0" indent="-171450" algn="l" defTabSz="914400" rtl="0" eaLnBrk="1" fontAlgn="auto" latinLnBrk="0" hangingPunct="1">
              <a:lnSpc>
                <a:spcPct val="100000"/>
              </a:lnSpc>
              <a:spcAft>
                <a:spcPts val="1200"/>
              </a:spcAft>
              <a:buClrTx/>
              <a:buSzTx/>
              <a:buFont typeface="Arial" panose="020B0604020202020204" pitchFamily="34" charset="0"/>
              <a:buChar char="•"/>
              <a:tabLst/>
              <a:defRPr/>
            </a:pPr>
            <a:r>
              <a:rPr kumimoji="0" lang="en-CA" i="0" u="none" strike="noStrike" kern="1200" cap="none" spc="0" normalizeH="0" baseline="0" noProof="0" dirty="0">
                <a:ln>
                  <a:noFill/>
                </a:ln>
                <a:effectLst/>
                <a:uLnTx/>
                <a:uFillTx/>
                <a:latin typeface="Arial" panose="020B0604020202020204" pitchFamily="34" charset="0"/>
                <a:cs typeface="Arial" panose="020B0604020202020204" pitchFamily="34" charset="0"/>
              </a:rPr>
              <a:t>Ensures Parliament has oversight and approval of how money is spent</a:t>
            </a:r>
          </a:p>
          <a:p>
            <a:pPr marL="171450" marR="0" lvl="0" indent="-171450" algn="l" defTabSz="914400" rtl="0" eaLnBrk="1" fontAlgn="auto" latinLnBrk="0" hangingPunct="1">
              <a:lnSpc>
                <a:spcPct val="100000"/>
              </a:lnSpc>
              <a:spcAft>
                <a:spcPts val="1200"/>
              </a:spcAft>
              <a:buClrTx/>
              <a:buSzTx/>
              <a:buFont typeface="Arial" panose="020B0604020202020204" pitchFamily="34" charset="0"/>
              <a:buChar char="•"/>
              <a:tabLst/>
              <a:defRPr/>
            </a:pPr>
            <a:r>
              <a:rPr kumimoji="0" lang="en-CA" i="0" u="none" strike="noStrike" kern="1200" cap="none" spc="0" normalizeH="0" baseline="0" noProof="0" dirty="0">
                <a:ln>
                  <a:noFill/>
                </a:ln>
                <a:effectLst/>
                <a:uLnTx/>
                <a:uFillTx/>
                <a:latin typeface="Arial" panose="020B0604020202020204" pitchFamily="34" charset="0"/>
                <a:cs typeface="Arial" panose="020B0604020202020204" pitchFamily="34" charset="0"/>
              </a:rPr>
              <a:t>Provides transparency in expenditures to Parliament and Canadians</a:t>
            </a:r>
          </a:p>
          <a:p>
            <a:pPr marL="171450" marR="0" lvl="0" indent="-171450" algn="l" defTabSz="914400" rtl="0" eaLnBrk="1" fontAlgn="auto" latinLnBrk="0" hangingPunct="1">
              <a:lnSpc>
                <a:spcPct val="100000"/>
              </a:lnSpc>
              <a:spcAft>
                <a:spcPts val="1200"/>
              </a:spcAft>
              <a:buClrTx/>
              <a:buSzTx/>
              <a:buFont typeface="Arial" panose="020B0604020202020204" pitchFamily="34" charset="0"/>
              <a:buChar char="•"/>
              <a:tabLst/>
              <a:defRPr/>
            </a:pPr>
            <a:r>
              <a:rPr lang="en-CA" dirty="0">
                <a:latin typeface="Arial" panose="020B0604020202020204" pitchFamily="34" charset="0"/>
                <a:cs typeface="Arial" panose="020B0604020202020204" pitchFamily="34" charset="0"/>
              </a:rPr>
              <a:t>Our Supply and Estimates experts</a:t>
            </a:r>
          </a:p>
          <a:p>
            <a:pPr marL="171450" marR="0" lvl="0" indent="-171450" algn="l" defTabSz="914400" rtl="0" eaLnBrk="1" fontAlgn="auto" latinLnBrk="0" hangingPunct="1">
              <a:lnSpc>
                <a:spcPct val="100000"/>
              </a:lnSpc>
              <a:spcAft>
                <a:spcPts val="1200"/>
              </a:spcAft>
              <a:buClrTx/>
              <a:buSzTx/>
              <a:buFont typeface="Arial" panose="020B0604020202020204" pitchFamily="34" charset="0"/>
              <a:buChar char="•"/>
              <a:tabLst/>
              <a:defRPr/>
            </a:pPr>
            <a:endParaRPr kumimoji="0" lang="en-CA"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ctr">
              <a:spcAft>
                <a:spcPts val="600"/>
              </a:spcAft>
              <a:defRPr/>
            </a:pPr>
            <a:r>
              <a:rPr lang="en-CA" sz="1400" b="1" dirty="0">
                <a:latin typeface="Arial" panose="020B0604020202020204" pitchFamily="34" charset="0"/>
                <a:cs typeface="Arial" panose="020B0604020202020204" pitchFamily="34" charset="0"/>
              </a:rPr>
              <a:t>Program Sectors</a:t>
            </a:r>
          </a:p>
          <a:p>
            <a:pPr marL="357188" marR="0" lvl="0" indent="-268288" defTabSz="914400" rtl="0" eaLnBrk="1" fontAlgn="auto" latinLnBrk="0" hangingPunct="1">
              <a:lnSpc>
                <a:spcPct val="100000"/>
              </a:lnSpc>
              <a:buClrTx/>
              <a:buSzTx/>
              <a:buFont typeface="Wingdings 2" panose="05020102010507070707" pitchFamily="18" charset="2"/>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Social and Cultural (S+C or SCS)</a:t>
            </a:r>
          </a:p>
          <a:p>
            <a:pPr marL="357188" marR="0" lvl="0" indent="-268288" defTabSz="914400" rtl="0" eaLnBrk="1" fontAlgn="auto" latinLnBrk="0" hangingPunct="1">
              <a:lnSpc>
                <a:spcPct val="100000"/>
              </a:lnSpc>
              <a:buClrTx/>
              <a:buSzTx/>
              <a:buFont typeface="Wingdings 2" panose="05020102010507070707" pitchFamily="18" charset="2"/>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Economic (ES)</a:t>
            </a:r>
          </a:p>
          <a:p>
            <a:pPr marL="357188" marR="0" lvl="0" indent="-268288" defTabSz="914400" rtl="0" eaLnBrk="1" fontAlgn="auto" latinLnBrk="0" hangingPunct="1">
              <a:lnSpc>
                <a:spcPct val="100000"/>
              </a:lnSpc>
              <a:buClrTx/>
              <a:buSzTx/>
              <a:buFont typeface="Wingdings 2" panose="05020102010507070707" pitchFamily="18" charset="2"/>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Government Operations Sector (GOS</a:t>
            </a:r>
            <a:r>
              <a:rPr lang="en-US" dirty="0">
                <a:latin typeface="Arial" panose="020B0604020202020204" pitchFamily="34" charset="0"/>
                <a:cs typeface="Arial" panose="020B0604020202020204" pitchFamily="34" charset="0"/>
              </a:rPr>
              <a:t>)</a:t>
            </a:r>
            <a:endPar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57188" marR="0" lvl="0" indent="-268288" defTabSz="914400" rtl="0" eaLnBrk="1" fontAlgn="auto" latinLnBrk="0" hangingPunct="1">
              <a:lnSpc>
                <a:spcPct val="100000"/>
              </a:lnSpc>
              <a:spcAft>
                <a:spcPts val="1200"/>
              </a:spcAft>
              <a:buClrTx/>
              <a:buSzTx/>
              <a:buFont typeface="Wingdings 2" panose="05020102010507070707" pitchFamily="18" charset="2"/>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International Affairs, Security and Justice (ISJ or IASJ)</a:t>
            </a:r>
          </a:p>
          <a:p>
            <a:pPr marL="171450" indent="-171450">
              <a:spcAft>
                <a:spcPts val="1200"/>
              </a:spcAft>
              <a:buFont typeface="Arial" panose="020B0604020202020204" pitchFamily="34" charset="0"/>
              <a:buChar char="•"/>
              <a:defRPr/>
            </a:pPr>
            <a:r>
              <a:rPr lang="en-CA" dirty="0">
                <a:latin typeface="Arial" panose="020B0604020202020204" pitchFamily="34" charset="0"/>
                <a:cs typeface="Arial" panose="020B0604020202020204" pitchFamily="34" charset="0"/>
              </a:rPr>
              <a:t>Present proposals and provide advice to Treasury Board Ministers for “Part A”</a:t>
            </a:r>
          </a:p>
          <a:p>
            <a:pPr marL="171450" marR="0" lvl="0" indent="-171450" fontAlgn="auto">
              <a:lnSpc>
                <a:spcPct val="100000"/>
              </a:lnSpc>
              <a:spcAft>
                <a:spcPts val="1200"/>
              </a:spcAft>
              <a:buClrTx/>
              <a:buSzTx/>
              <a:buFont typeface="Arial" panose="020B0604020202020204" pitchFamily="34" charset="0"/>
              <a:buChar char="•"/>
              <a:tabLst/>
              <a:defRPr/>
            </a:pPr>
            <a:r>
              <a:rPr lang="en-CA" dirty="0">
                <a:latin typeface="Arial" panose="020B0604020202020204" pitchFamily="34" charset="0"/>
                <a:cs typeface="Arial" panose="020B0604020202020204" pitchFamily="34" charset="0"/>
              </a:rPr>
              <a:t>Review Memoranda to Cabinet and Treasury Board submissions</a:t>
            </a:r>
          </a:p>
          <a:p>
            <a:pPr marL="171450" marR="0" lvl="0" indent="-171450" fontAlgn="auto">
              <a:lnSpc>
                <a:spcPct val="100000"/>
              </a:lnSpc>
              <a:spcAft>
                <a:spcPts val="1200"/>
              </a:spcAft>
              <a:buClrTx/>
              <a:buSzTx/>
              <a:buFont typeface="Arial" panose="020B0604020202020204" pitchFamily="34" charset="0"/>
              <a:buChar char="•"/>
              <a:tabLst/>
              <a:defRPr/>
            </a:pPr>
            <a:r>
              <a:rPr lang="en-CA" dirty="0">
                <a:latin typeface="Arial" panose="020B0604020202020204" pitchFamily="34" charset="0"/>
                <a:cs typeface="Arial" panose="020B0604020202020204" pitchFamily="34" charset="0"/>
              </a:rPr>
              <a:t>Provide advice, guidance and support to federal organizations in their implementation and application of policies</a:t>
            </a:r>
          </a:p>
          <a:p>
            <a:pPr marL="171450" marR="0" lvl="0" indent="-171450" algn="l" defTabSz="914400" rtl="0" eaLnBrk="1" fontAlgn="auto" latinLnBrk="0" hangingPunct="1">
              <a:lnSpc>
                <a:spcPct val="100000"/>
              </a:lnSpc>
              <a:spcAft>
                <a:spcPts val="1200"/>
              </a:spcAft>
              <a:buClrTx/>
              <a:buSzTx/>
              <a:buFont typeface="Arial" panose="020B0604020202020204" pitchFamily="34" charset="0"/>
              <a:buChar char="•"/>
              <a:tabLst/>
              <a:defRPr/>
            </a:pPr>
            <a:endParaRPr kumimoji="0" lang="en-CA"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Aft>
                <a:spcPts val="1200"/>
              </a:spcAft>
              <a:buClrTx/>
              <a:buSzTx/>
              <a:buFont typeface="Arial" panose="020B0604020202020204" pitchFamily="34" charset="0"/>
              <a:buChar char="•"/>
              <a:tabLst/>
              <a:defRPr/>
            </a:pPr>
            <a:r>
              <a:rPr kumimoji="0" lang="en-CA" i="0" u="none" strike="noStrike" kern="1200" cap="none" spc="0" normalizeH="0" baseline="0" noProof="0" dirty="0">
                <a:ln>
                  <a:noFill/>
                </a:ln>
                <a:effectLst/>
                <a:uLnTx/>
                <a:uFillTx/>
                <a:latin typeface="Arial" panose="020B0604020202020204" pitchFamily="34" charset="0"/>
                <a:cs typeface="Arial" panose="020B0604020202020204" pitchFamily="34" charset="0"/>
              </a:rPr>
              <a:t>Regulatory Affairs Sector</a:t>
            </a:r>
          </a:p>
          <a:p>
            <a:pPr marL="171450" indent="-171450">
              <a:spcAft>
                <a:spcPts val="1200"/>
              </a:spcAft>
              <a:buFont typeface="Arial" panose="020B0604020202020204" pitchFamily="34" charset="0"/>
              <a:buChar char="•"/>
              <a:defRPr/>
            </a:pPr>
            <a:r>
              <a:rPr lang="en-CA" dirty="0">
                <a:latin typeface="Arial" panose="020B0604020202020204" pitchFamily="34" charset="0"/>
                <a:cs typeface="Arial" panose="020B0604020202020204" pitchFamily="34" charset="0"/>
              </a:rPr>
              <a:t>Provides advice on and presents regulatory submissions and non-appointment orders in council to the Treasury Board “Part B”</a:t>
            </a:r>
          </a:p>
          <a:p>
            <a:pPr marL="171450" indent="-171450">
              <a:spcAft>
                <a:spcPts val="1200"/>
              </a:spcAft>
              <a:buFont typeface="Arial" panose="020B0604020202020204" pitchFamily="34" charset="0"/>
              <a:buChar char="•"/>
              <a:defRPr/>
            </a:pPr>
            <a:r>
              <a:rPr lang="en-CA" dirty="0">
                <a:latin typeface="Arial" panose="020B0604020202020204" pitchFamily="34" charset="0"/>
                <a:cs typeface="Arial" panose="020B0604020202020204" pitchFamily="34" charset="0"/>
              </a:rPr>
              <a:t>Fosters regulatory cooperation with key domestic and international partners</a:t>
            </a:r>
          </a:p>
          <a:p>
            <a:pPr marL="171450" indent="-171450">
              <a:spcAft>
                <a:spcPts val="1200"/>
              </a:spcAft>
              <a:buFont typeface="Arial" panose="020B0604020202020204" pitchFamily="34" charset="0"/>
              <a:buChar char="•"/>
              <a:defRPr/>
            </a:pPr>
            <a:r>
              <a:rPr lang="en-CA" dirty="0">
                <a:latin typeface="Arial" panose="020B0604020202020204" pitchFamily="34" charset="0"/>
                <a:cs typeface="Arial" panose="020B0604020202020204" pitchFamily="34" charset="0"/>
              </a:rPr>
              <a:t>Leads horizontal regulatory modernization efforts and undertakes targeted regulatory reviews</a:t>
            </a:r>
          </a:p>
          <a:p>
            <a:pPr marL="171450" marR="0" lvl="0" indent="-171450" algn="l" defTabSz="914400" rtl="0" eaLnBrk="1" fontAlgn="auto" latinLnBrk="0" hangingPunct="1">
              <a:lnSpc>
                <a:spcPct val="100000"/>
              </a:lnSpc>
              <a:spcAft>
                <a:spcPts val="1200"/>
              </a:spcAft>
              <a:buClrTx/>
              <a:buSzTx/>
              <a:buFont typeface="Arial" panose="020B0604020202020204" pitchFamily="34" charset="0"/>
              <a:buChar char="•"/>
              <a:tabLst/>
              <a:defRPr/>
            </a:pPr>
            <a:endParaRPr kumimoji="0" lang="en-CA"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Aft>
                <a:spcPts val="1200"/>
              </a:spcAft>
              <a:buClrTx/>
              <a:buSzTx/>
              <a:buFont typeface="Arial" panose="020B0604020202020204" pitchFamily="34" charset="0"/>
              <a:buChar char="•"/>
              <a:tabLst/>
              <a:defRPr/>
            </a:pPr>
            <a:endParaRPr kumimoji="0" lang="en-CA"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E31A8-AB6D-4979-A943-B411AD90361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65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Kate Borowec a environ 20 ans d'expérience au sein du gouvernement fédéral (dont 7,5 ans au Secrétariat du Conseil du Trésor du Canada). Elle est actuellement directrice principale de la gouvernance et de l'intégration des priorités au sein du secteur des priorités et de la planification, et est responsable de deux équipes : L'équipe de pointe (un groupe qui fonctionne comme un cabinet de conseil interne pour le SCT, se concentrant sur les dossiers hautement prioritaires, à fort impact, sensibles et complexes) et le secrétariat des comités du SCT, qui soutient les comités de hauts fonctionnaires, y compris le Comité consultatif de la gestion de la fonction publique. </a:t>
            </a:r>
          </a:p>
          <a:p>
            <a:endParaRPr lang="fr-FR" dirty="0"/>
          </a:p>
          <a:p>
            <a:r>
              <a:rPr lang="fr-FR" dirty="0"/>
              <a:t>En tant que dirigeante, Kate a la réputation d'établir une culture d'équipe de personnes très performantes, professionnelles et authentiques, à qui l'on fait confiance pour conseiller les équipes et établir des partenariats avec elles dans l'ensemble de l'organisation. Elle s'intéresse de près à la culture organisationnelle, à la dynamique de groupe, à la constitution et à la conception d'équipes et à toutes les questions très humaines qui peuvent soit bloquer le progrès, soit le faire avancer.</a:t>
            </a:r>
          </a:p>
          <a:p>
            <a:endParaRPr lang="fr-FR" dirty="0"/>
          </a:p>
          <a:p>
            <a:r>
              <a:rPr lang="fr-FR" dirty="0"/>
              <a:t>Au cours de sa carrière, elle a notamment soutenu la réponse à la pandémie en tant que membre du secrétariat du COVID-19 à Santé Canada au début de la pandémie. </a:t>
            </a:r>
          </a:p>
          <a:p>
            <a:endParaRPr lang="fr-FR" dirty="0"/>
          </a:p>
          <a:p>
            <a:r>
              <a:rPr lang="fr-FR" dirty="0"/>
              <a:t>Kate est titulaire d'une licence en arts (anglais) de l'Université d'Ottawa et est sur le point de terminer une maîtrise en intervention sur les systèmes humains à l'Université Concordia de Montréal. Elle vit à Ottawa et partage sa maison avec son mari, quelques vélos et un chiot très mignon et excité nommé </a:t>
            </a:r>
            <a:r>
              <a:rPr lang="fr-FR" dirty="0" err="1"/>
              <a:t>Finnegan</a:t>
            </a:r>
            <a:r>
              <a:rPr lang="fr-FR" dirty="0"/>
              <a:t>.</a:t>
            </a:r>
            <a:endParaRPr lang="en-US" dirty="0"/>
          </a:p>
        </p:txBody>
      </p:sp>
      <p:sp>
        <p:nvSpPr>
          <p:cNvPr id="4" name="Slide Number Placeholder 3"/>
          <p:cNvSpPr>
            <a:spLocks noGrp="1"/>
          </p:cNvSpPr>
          <p:nvPr>
            <p:ph type="sldNum" sz="quarter" idx="5"/>
          </p:nvPr>
        </p:nvSpPr>
        <p:spPr/>
        <p:txBody>
          <a:bodyPr/>
          <a:lstStyle/>
          <a:p>
            <a:fld id="{A9D83955-2602-477A-A116-0E7EB81EA07D}" type="slidenum">
              <a:rPr lang="en-US" smtClean="0"/>
              <a:t>10</a:t>
            </a:fld>
            <a:endParaRPr lang="en-US"/>
          </a:p>
        </p:txBody>
      </p:sp>
    </p:spTree>
    <p:extLst>
      <p:ext uri="{BB962C8B-B14F-4D97-AF65-F5344CB8AC3E}">
        <p14:creationId xmlns:p14="http://schemas.microsoft.com/office/powerpoint/2010/main" val="352019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Honey Dacanay est une dirigeante du secteur public de renommée internationale, professeure de pratique à l'Université McMaster et facilitatrice auprès de </a:t>
            </a:r>
            <a:r>
              <a:rPr lang="fr-FR" dirty="0" err="1"/>
              <a:t>Teaching</a:t>
            </a:r>
            <a:r>
              <a:rPr lang="fr-FR" dirty="0"/>
              <a:t> Public Service in a Digital Age.</a:t>
            </a:r>
          </a:p>
          <a:p>
            <a:endParaRPr lang="fr-FR" dirty="0"/>
          </a:p>
          <a:p>
            <a:r>
              <a:rPr lang="fr-FR" dirty="0"/>
              <a:t>Elle a dirigé des équipes de politiques et de prestation de services au sein des gouvernements de l'Ontario et du Canada pendant plus de 17 ans, et est une auteure et conférencière recherchée sur la réforme de l'administration publique, la mesure de la performance et le mouvement du gouvernement numérique au Canada. En 2019, Honey a été nommée l'une des 100 personnes les plus influentes en matière de gouvernement numérique par </a:t>
            </a:r>
            <a:r>
              <a:rPr lang="fr-FR" dirty="0" err="1"/>
              <a:t>Apolitical</a:t>
            </a:r>
            <a:r>
              <a:rPr lang="fr-FR" dirty="0"/>
              <a:t>. </a:t>
            </a:r>
          </a:p>
          <a:p>
            <a:endParaRPr lang="fr-FR" dirty="0"/>
          </a:p>
          <a:p>
            <a:r>
              <a:rPr lang="fr-FR" dirty="0"/>
              <a:t>L'expérience de Honey comprend la direction d'équipes de politiques et de prestation inclusives et créatives qui : </a:t>
            </a:r>
          </a:p>
          <a:p>
            <a:pPr marL="171450" indent="-171450">
              <a:buFontTx/>
              <a:buChar char="-"/>
            </a:pPr>
            <a:r>
              <a:rPr lang="fr-FR" dirty="0"/>
              <a:t>Simplifient radicalement les exigences en vertu de la Politique sur les services et le numérique et réduisent les formalités administratives </a:t>
            </a:r>
          </a:p>
          <a:p>
            <a:pPr marL="171450" indent="-171450">
              <a:buFontTx/>
              <a:buChar char="-"/>
            </a:pPr>
            <a:r>
              <a:rPr lang="fr-FR" dirty="0"/>
              <a:t>Repensent l'approche pour mesurer et rendre compte de la santé des services </a:t>
            </a:r>
          </a:p>
          <a:p>
            <a:pPr marL="171450" indent="-171450">
              <a:buFontTx/>
              <a:buChar char="-"/>
            </a:pPr>
            <a:r>
              <a:rPr lang="fr-FR" dirty="0"/>
              <a:t>Introduisent une nouvelle approche pour examiner la qualité des services par rapport aux normes numériques du Canada </a:t>
            </a:r>
          </a:p>
          <a:p>
            <a:pPr marL="171450" indent="-171450">
              <a:buFontTx/>
              <a:buChar char="-"/>
            </a:pPr>
            <a:r>
              <a:rPr lang="fr-FR" dirty="0"/>
              <a:t>Développent un apprentissage numérique fondamental pour les étudiants en politique publique, le personnel politique et les 300.</a:t>
            </a:r>
          </a:p>
          <a:p>
            <a:pPr marL="171450" indent="-171450">
              <a:buFontTx/>
              <a:buChar char="-"/>
            </a:pPr>
            <a:r>
              <a:rPr lang="fr-FR" dirty="0"/>
              <a:t>Elle a inscrit les normes numériques de l'Ontario dans une loi historique, la Loi sur la simplification, la rapidité et l'amélioration des services, et a dirigé la présentation de deux projets de loi omnibus visant à éliminer les obstacles à sa mise en œuvre. </a:t>
            </a:r>
          </a:p>
          <a:p>
            <a:pPr marL="171450" indent="-171450">
              <a:buFontTx/>
              <a:buChar char="-"/>
            </a:pPr>
            <a:endParaRPr lang="fr-FR" dirty="0"/>
          </a:p>
          <a:p>
            <a:pPr marL="0" indent="0">
              <a:buFontTx/>
              <a:buNone/>
            </a:pPr>
            <a:r>
              <a:rPr lang="fr-FR" dirty="0"/>
              <a:t>Lorsqu’elle n'est pas au travail, Honey est susceptible d'être trouvé en train de lire, de se promener ou d'encadrer d'autres fonctionnaires.</a:t>
            </a:r>
            <a:endParaRPr lang="en-US" dirty="0"/>
          </a:p>
        </p:txBody>
      </p:sp>
      <p:sp>
        <p:nvSpPr>
          <p:cNvPr id="4" name="Slide Number Placeholder 3"/>
          <p:cNvSpPr>
            <a:spLocks noGrp="1"/>
          </p:cNvSpPr>
          <p:nvPr>
            <p:ph type="sldNum" sz="quarter" idx="5"/>
          </p:nvPr>
        </p:nvSpPr>
        <p:spPr/>
        <p:txBody>
          <a:bodyPr/>
          <a:lstStyle/>
          <a:p>
            <a:fld id="{A9D83955-2602-477A-A116-0E7EB81EA07D}" type="slidenum">
              <a:rPr lang="en-US" smtClean="0"/>
              <a:t>11</a:t>
            </a:fld>
            <a:endParaRPr lang="en-US"/>
          </a:p>
        </p:txBody>
      </p:sp>
    </p:spTree>
    <p:extLst>
      <p:ext uri="{BB962C8B-B14F-4D97-AF65-F5344CB8AC3E}">
        <p14:creationId xmlns:p14="http://schemas.microsoft.com/office/powerpoint/2010/main" val="163491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fr-FR" sz="1800" b="0" i="0" dirty="0">
                <a:solidFill>
                  <a:srgbClr val="000000"/>
                </a:solidFill>
                <a:effectLst/>
                <a:highlight>
                  <a:srgbClr val="FFFFFF"/>
                </a:highlight>
                <a:latin typeface="Calibri" panose="020F0502020204030204" pitchFamily="34" charset="0"/>
              </a:rPr>
              <a:t>Natasha Parriag (</a:t>
            </a:r>
            <a:r>
              <a:rPr lang="fr-FR" sz="1800" b="0" i="1" dirty="0">
                <a:solidFill>
                  <a:srgbClr val="000000"/>
                </a:solidFill>
                <a:effectLst/>
                <a:highlight>
                  <a:srgbClr val="FFFFFF"/>
                </a:highlight>
                <a:latin typeface="Calibri" panose="020F0502020204030204" pitchFamily="34" charset="0"/>
              </a:rPr>
              <a:t>elle</a:t>
            </a:r>
            <a:r>
              <a:rPr lang="fr-FR" sz="1800" b="0" i="0" dirty="0">
                <a:solidFill>
                  <a:srgbClr val="000000"/>
                </a:solidFill>
                <a:effectLst/>
                <a:highlight>
                  <a:srgbClr val="FFFFFF"/>
                </a:highlight>
                <a:latin typeface="Calibri" panose="020F0502020204030204" pitchFamily="34" charset="0"/>
              </a:rPr>
              <a:t>) est Directeur exécutive, Inclusion, diversité, équité, </a:t>
            </a:r>
            <a:r>
              <a:rPr lang="fr-FR" sz="1800" b="0" i="0" dirty="0" err="1">
                <a:solidFill>
                  <a:srgbClr val="000000"/>
                </a:solidFill>
                <a:effectLst/>
                <a:highlight>
                  <a:srgbClr val="FFFFFF"/>
                </a:highlight>
                <a:latin typeface="Calibri" panose="020F0502020204030204" pitchFamily="34" charset="0"/>
              </a:rPr>
              <a:t>anti-racisme</a:t>
            </a:r>
            <a:r>
              <a:rPr lang="fr-FR" sz="1800" b="0" i="0" dirty="0">
                <a:solidFill>
                  <a:srgbClr val="000000"/>
                </a:solidFill>
                <a:effectLst/>
                <a:highlight>
                  <a:srgbClr val="FFFFFF"/>
                </a:highlight>
                <a:latin typeface="Calibri" panose="020F0502020204030204" pitchFamily="34" charset="0"/>
              </a:rPr>
              <a:t> et leadership (IDEAL) au sein du Bureau de la dirigeante principale des ressources humaines (BDPRH) depuis novembre 2023. Ses précédentes fonctions exécutives au sein du BDPRH incluent le Groupe de travail pour les fonctionnaires noirs, Stratégie de leadership et Gestion des talents des cadres supérieurs. </a:t>
            </a:r>
            <a:endParaRPr lang="fr-FR" b="0" i="0" dirty="0">
              <a:solidFill>
                <a:srgbClr val="000000"/>
              </a:solidFill>
              <a:effectLst/>
              <a:highlight>
                <a:srgbClr val="FFFFFF"/>
              </a:highlight>
              <a:latin typeface="Segoe UI" panose="020B0502040204020203" pitchFamily="34" charset="0"/>
            </a:endParaRPr>
          </a:p>
          <a:p>
            <a:pPr algn="l" rtl="0" fontAlgn="base"/>
            <a:r>
              <a:rPr lang="fr-FR" sz="1800" b="0" i="0" dirty="0">
                <a:solidFill>
                  <a:srgbClr val="000000"/>
                </a:solidFill>
                <a:effectLst/>
                <a:highlight>
                  <a:srgbClr val="FFFFFF"/>
                </a:highlight>
                <a:latin typeface="Calibri" panose="020F0502020204030204" pitchFamily="34" charset="0"/>
              </a:rPr>
              <a:t>  </a:t>
            </a:r>
            <a:endParaRPr lang="fr-FR" b="0" i="0" dirty="0">
              <a:solidFill>
                <a:srgbClr val="000000"/>
              </a:solidFill>
              <a:effectLst/>
              <a:highlight>
                <a:srgbClr val="FFFFFF"/>
              </a:highlight>
              <a:latin typeface="Segoe UI" panose="020B0502040204020203" pitchFamily="34" charset="0"/>
            </a:endParaRPr>
          </a:p>
          <a:p>
            <a:pPr algn="l" rtl="0" fontAlgn="base"/>
            <a:r>
              <a:rPr lang="fr-FR" sz="1800" b="0" i="0" dirty="0">
                <a:solidFill>
                  <a:srgbClr val="000000"/>
                </a:solidFill>
                <a:effectLst/>
                <a:highlight>
                  <a:srgbClr val="FFFFFF"/>
                </a:highlight>
                <a:latin typeface="Calibri" panose="020F0502020204030204" pitchFamily="34" charset="0"/>
              </a:rPr>
              <a:t>Natasha a passé quatre ans à l’École de la fonction publique du Canada, à titre de directrice générale du Bureau du registraire et des mesures du rendement en 2018-2019, directrice générale pour l’examen ministériel de l’École en 2017-2018, et chef de cabinet du sous-ministre d’octobre 2015 à mai 2017. </a:t>
            </a:r>
            <a:endParaRPr lang="fr-FR" b="0" i="0" dirty="0">
              <a:solidFill>
                <a:srgbClr val="000000"/>
              </a:solidFill>
              <a:effectLst/>
              <a:highlight>
                <a:srgbClr val="FFFFFF"/>
              </a:highlight>
              <a:latin typeface="Segoe UI" panose="020B0502040204020203" pitchFamily="34" charset="0"/>
            </a:endParaRPr>
          </a:p>
          <a:p>
            <a:pPr algn="l" rtl="0" fontAlgn="base"/>
            <a:r>
              <a:rPr lang="fr-FR" sz="1800" b="0" i="0" dirty="0">
                <a:solidFill>
                  <a:srgbClr val="000000"/>
                </a:solidFill>
                <a:effectLst/>
                <a:highlight>
                  <a:srgbClr val="FFFFFF"/>
                </a:highlight>
                <a:latin typeface="Calibri" panose="020F0502020204030204" pitchFamily="34" charset="0"/>
              </a:rPr>
              <a:t>  </a:t>
            </a:r>
            <a:endParaRPr lang="fr-FR" b="0" i="0" dirty="0">
              <a:solidFill>
                <a:srgbClr val="000000"/>
              </a:solidFill>
              <a:effectLst/>
              <a:highlight>
                <a:srgbClr val="FFFFFF"/>
              </a:highlight>
              <a:latin typeface="Segoe UI" panose="020B0502040204020203" pitchFamily="34" charset="0"/>
            </a:endParaRPr>
          </a:p>
          <a:p>
            <a:pPr algn="l" rtl="0" fontAlgn="base"/>
            <a:r>
              <a:rPr lang="fr-FR" sz="1800" b="0" i="0" dirty="0">
                <a:solidFill>
                  <a:srgbClr val="000000"/>
                </a:solidFill>
                <a:effectLst/>
                <a:highlight>
                  <a:srgbClr val="FFFFFF"/>
                </a:highlight>
                <a:latin typeface="Calibri" panose="020F0502020204030204" pitchFamily="34" charset="0"/>
              </a:rPr>
              <a:t>Au cours de sa carrière à la fonction publique, Natasha a aussi occupé des rôles de leadership à Immigration, Réfugiés et Citoyenneté Canada, aux relations fédérales-provinciales-territoriales et au bureau du sous-ministre. Au sein du Bureau du Conseil privé, elle a travaillé au Secrétariat du renouvellement de la fonction publique. Elle a également travaillé à la Direction des affaires internationales de Santé Canada et à la Direction générale des sciences de la vie d’Industrie Canada.  </a:t>
            </a:r>
            <a:endParaRPr lang="fr-FR" b="0" i="0" dirty="0">
              <a:solidFill>
                <a:srgbClr val="000000"/>
              </a:solidFill>
              <a:effectLst/>
              <a:highlight>
                <a:srgbClr val="FFFFFF"/>
              </a:highlight>
              <a:latin typeface="Segoe UI" panose="020B0502040204020203" pitchFamily="34" charset="0"/>
            </a:endParaRPr>
          </a:p>
          <a:p>
            <a:pPr algn="l" rtl="0" fontAlgn="base"/>
            <a:r>
              <a:rPr lang="fr-FR" sz="1800" b="0" i="0" dirty="0">
                <a:solidFill>
                  <a:srgbClr val="000000"/>
                </a:solidFill>
                <a:effectLst/>
                <a:highlight>
                  <a:srgbClr val="FFFFFF"/>
                </a:highlight>
                <a:latin typeface="Calibri" panose="020F0502020204030204" pitchFamily="34" charset="0"/>
              </a:rPr>
              <a:t>  </a:t>
            </a:r>
            <a:endParaRPr lang="fr-FR" b="0" i="0" dirty="0">
              <a:solidFill>
                <a:srgbClr val="000000"/>
              </a:solidFill>
              <a:effectLst/>
              <a:highlight>
                <a:srgbClr val="FFFFFF"/>
              </a:highlight>
              <a:latin typeface="Segoe UI" panose="020B0502040204020203" pitchFamily="34" charset="0"/>
            </a:endParaRPr>
          </a:p>
          <a:p>
            <a:pPr algn="l" rtl="0" fontAlgn="base"/>
            <a:r>
              <a:rPr lang="fr-FR" sz="1800" b="0" i="0" dirty="0">
                <a:solidFill>
                  <a:srgbClr val="000000"/>
                </a:solidFill>
                <a:effectLst/>
                <a:highlight>
                  <a:srgbClr val="FFFFFF"/>
                </a:highlight>
                <a:latin typeface="Calibri" panose="020F0502020204030204" pitchFamily="34" charset="0"/>
              </a:rPr>
              <a:t>Natasha est titulaire d’une maîtrise en affaires internationales de l’Université Carleton et est instructeur de yoga certifié. Fait amusant : Natasha adore chanter et cela lui procure de la joie ! </a:t>
            </a:r>
            <a:endParaRPr lang="fr-FR" b="0" i="0" dirty="0">
              <a:solidFill>
                <a:srgbClr val="000000"/>
              </a:solidFill>
              <a:effectLst/>
              <a:highlight>
                <a:srgbClr val="FFFFFF"/>
              </a:highligh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A9D83955-2602-477A-A116-0E7EB81EA07D}" type="slidenum">
              <a:rPr lang="en-US" smtClean="0"/>
              <a:t>12</a:t>
            </a:fld>
            <a:endParaRPr lang="en-US"/>
          </a:p>
        </p:txBody>
      </p:sp>
    </p:spTree>
    <p:extLst>
      <p:ext uri="{BB962C8B-B14F-4D97-AF65-F5344CB8AC3E}">
        <p14:creationId xmlns:p14="http://schemas.microsoft.com/office/powerpoint/2010/main" val="299662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08BC3-4516-CAE8-00C3-37AE20031C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2677B2-0669-747C-9A98-AE85381FA1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07E19C-D6AC-D2B6-929F-0C406D059CFB}"/>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5" name="Footer Placeholder 4">
            <a:extLst>
              <a:ext uri="{FF2B5EF4-FFF2-40B4-BE49-F238E27FC236}">
                <a16:creationId xmlns:a16="http://schemas.microsoft.com/office/drawing/2014/main" id="{20C992F8-0C32-F6C7-2302-834A66F9C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A41BA-EA1D-E514-D250-CB8D4F3A7EC9}"/>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82112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D4095-8366-1761-4315-6210758EB6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348885-88D0-6E20-896A-2B9285F511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F2EEA-C559-158F-311D-91E0BFCCFA63}"/>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5" name="Footer Placeholder 4">
            <a:extLst>
              <a:ext uri="{FF2B5EF4-FFF2-40B4-BE49-F238E27FC236}">
                <a16:creationId xmlns:a16="http://schemas.microsoft.com/office/drawing/2014/main" id="{ACF40049-36B3-E7A2-0967-18DBA32DD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430C7-4155-67FC-D6DB-38A4AEEA44C0}"/>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126737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444E09-A9AF-21D0-A2EC-898847CF2F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6995E3-17E7-05C7-4191-539CB4167F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1A121-5C8B-00A5-0C3A-6A1E017A1599}"/>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5" name="Footer Placeholder 4">
            <a:extLst>
              <a:ext uri="{FF2B5EF4-FFF2-40B4-BE49-F238E27FC236}">
                <a16:creationId xmlns:a16="http://schemas.microsoft.com/office/drawing/2014/main" id="{655ADFD6-2B77-9E5E-C5A7-456F9F7E0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2819D-E906-57C5-7648-12A007D93510}"/>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83570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asic Page With header Ba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230542434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E618-1B07-C2A4-086E-AE8B0FB912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5921D4-11D7-ED35-48C6-DBFAD7F35E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AD88B-584D-78A4-4AA8-6DF92147F291}"/>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5" name="Footer Placeholder 4">
            <a:extLst>
              <a:ext uri="{FF2B5EF4-FFF2-40B4-BE49-F238E27FC236}">
                <a16:creationId xmlns:a16="http://schemas.microsoft.com/office/drawing/2014/main" id="{1F265D57-C7CA-6F7D-876D-B1A175DE8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20087-1A01-CA0F-BDDE-E0980FB8A2B5}"/>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210492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C27E-CEB4-AAA7-BBB1-78A08A79AF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516864-5BF4-BA37-0AC1-98B3BC565E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E7A653-4B73-260E-CB0F-5BC677B049C7}"/>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5" name="Footer Placeholder 4">
            <a:extLst>
              <a:ext uri="{FF2B5EF4-FFF2-40B4-BE49-F238E27FC236}">
                <a16:creationId xmlns:a16="http://schemas.microsoft.com/office/drawing/2014/main" id="{61AA173C-5F17-294D-CA3C-DCE2A900D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854D2-CC52-700B-DACC-0BF918DBAD2D}"/>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419869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7B490-5565-EC3B-8B89-4ECFF6C54B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348CFF-D183-8858-5874-956F9C2983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0A92B7-979D-44F9-C36E-4AD8FD07FF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8A48E9-837E-0C4A-202A-DC8F481C3ED1}"/>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6" name="Footer Placeholder 5">
            <a:extLst>
              <a:ext uri="{FF2B5EF4-FFF2-40B4-BE49-F238E27FC236}">
                <a16:creationId xmlns:a16="http://schemas.microsoft.com/office/drawing/2014/main" id="{52B7AFBF-4FC4-DBBC-D4E7-FB0756E416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9A568-32CD-4E78-AE7D-31DAC0340243}"/>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120134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4708-31D3-B03E-7664-4B58E6C98C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1AEDCC-A728-ECDE-BB5C-4722E39094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A55686-D7C1-E578-DD04-DE82177E08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D76139-3464-92F9-1796-B7B6B033D9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6DEC27-7F48-51F5-2AA5-B92A403BE1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E25107-2E90-4AA1-D3C4-6C61CCD58153}"/>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8" name="Footer Placeholder 7">
            <a:extLst>
              <a:ext uri="{FF2B5EF4-FFF2-40B4-BE49-F238E27FC236}">
                <a16:creationId xmlns:a16="http://schemas.microsoft.com/office/drawing/2014/main" id="{A4830C41-367A-0D02-641C-E1D722366C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1432D3-9E93-96E5-EDDE-E63EC57E409B}"/>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184494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BD87B-00B5-0AE5-A96F-A2F6AD5262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94DBAF-BEDA-5258-99EB-2411E3DE1F1B}"/>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4" name="Footer Placeholder 3">
            <a:extLst>
              <a:ext uri="{FF2B5EF4-FFF2-40B4-BE49-F238E27FC236}">
                <a16:creationId xmlns:a16="http://schemas.microsoft.com/office/drawing/2014/main" id="{5F267C08-8AAC-DB5E-EEC4-BC90F2C30B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5A0714-4561-16FD-41C6-1E1981DC7B60}"/>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125706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D167AF-C5B4-F5B3-739A-FFE24DAEEE2E}"/>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3" name="Footer Placeholder 2">
            <a:extLst>
              <a:ext uri="{FF2B5EF4-FFF2-40B4-BE49-F238E27FC236}">
                <a16:creationId xmlns:a16="http://schemas.microsoft.com/office/drawing/2014/main" id="{B132CB6C-311E-5690-76DF-66884A32A3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8A1E16-318C-B6DA-5CC2-7C7D70081A45}"/>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35037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5C5D4-FF3D-6962-9A6E-246F5AD80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2B25CE-4A19-5E52-824F-7CB9AD10E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885BB6-2218-9750-362A-5DA073376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BCE93A-66E5-DC1C-A858-D970AAD0F423}"/>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6" name="Footer Placeholder 5">
            <a:extLst>
              <a:ext uri="{FF2B5EF4-FFF2-40B4-BE49-F238E27FC236}">
                <a16:creationId xmlns:a16="http://schemas.microsoft.com/office/drawing/2014/main" id="{D589B7D8-046F-D3BD-3FEB-7F783EC331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B2AF1C-6A82-A175-0831-E56F2327C48B}"/>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3116172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77985-16DA-3379-7FA2-B45DFD49E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991970-C8F7-9374-59D8-EE191F168E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E1AE7C-F075-3D88-3A9F-18B491671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242DF-A802-D095-1D6D-FF83C6430481}"/>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6" name="Footer Placeholder 5">
            <a:extLst>
              <a:ext uri="{FF2B5EF4-FFF2-40B4-BE49-F238E27FC236}">
                <a16:creationId xmlns:a16="http://schemas.microsoft.com/office/drawing/2014/main" id="{D3E7E3FE-E031-8CDB-DE62-F034D7CC7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0AD1CC-6E5D-27A0-7897-D597589C5D9C}"/>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262260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0510A-D0E9-D438-FB1D-9372F51C94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D5830A-4254-16FB-C9A3-84A376588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5AA37-B2AE-1DD6-FA1D-A39FB8C45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C07176-69DA-4027-B0E5-EC778CD9A17F}" type="datetimeFigureOut">
              <a:rPr lang="en-US" smtClean="0"/>
              <a:t>7/30/2024</a:t>
            </a:fld>
            <a:endParaRPr lang="en-US"/>
          </a:p>
        </p:txBody>
      </p:sp>
      <p:sp>
        <p:nvSpPr>
          <p:cNvPr id="5" name="Footer Placeholder 4">
            <a:extLst>
              <a:ext uri="{FF2B5EF4-FFF2-40B4-BE49-F238E27FC236}">
                <a16:creationId xmlns:a16="http://schemas.microsoft.com/office/drawing/2014/main" id="{77EB0C9E-AD59-E765-06F5-A274659D53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9FCCEAB-C01E-47C3-91B0-F7FDE3A81D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B5F080-9C3B-4736-A869-96E10B23150D}" type="slidenum">
              <a:rPr lang="en-US" smtClean="0"/>
              <a:t>‹#›</a:t>
            </a:fld>
            <a:endParaRPr lang="en-US"/>
          </a:p>
        </p:txBody>
      </p:sp>
      <p:sp>
        <p:nvSpPr>
          <p:cNvPr id="8" name="TextBox 7">
            <a:extLst>
              <a:ext uri="{FF2B5EF4-FFF2-40B4-BE49-F238E27FC236}">
                <a16:creationId xmlns:a16="http://schemas.microsoft.com/office/drawing/2014/main" id="{8F0272F6-D7D3-042D-4EB4-A9D7CEFEA1A4}"/>
              </a:ext>
            </a:extLst>
          </p:cNvPr>
          <p:cNvSpPr txBox="1"/>
          <p:nvPr userDrawn="1">
            <p:extLst>
              <p:ext uri="{1162E1C5-73C7-4A58-AE30-91384D911F3F}">
                <p184:classification xmlns:p184="http://schemas.microsoft.com/office/powerpoint/2018/4/main" val="hdr"/>
              </p:ext>
            </p:extLst>
          </p:nvPr>
        </p:nvSpPr>
        <p:spPr>
          <a:xfrm>
            <a:off x="9604375" y="190500"/>
            <a:ext cx="2439988" cy="182880"/>
          </a:xfrm>
          <a:prstGeom prst="rect">
            <a:avLst/>
          </a:prstGeom>
        </p:spPr>
        <p:txBody>
          <a:bodyPr horzOverflow="overflow" lIns="0" tIns="0" rIns="0" bIns="0">
            <a:spAutoFit/>
          </a:bodyPr>
          <a:lstStyle/>
          <a:p>
            <a:pPr algn="l"/>
            <a:r>
              <a:rPr lang="en-US" sz="1200">
                <a:solidFill>
                  <a:srgbClr val="000000"/>
                </a:solidFill>
                <a:latin typeface="Arial" panose="020B0604020202020204" pitchFamily="34" charset="0"/>
                <a:cs typeface="Arial" panose="020B0604020202020204" pitchFamily="34" charset="0"/>
              </a:rPr>
              <a:t>UNCLASSIFIED / NON CLASSIFIÉ</a:t>
            </a:r>
          </a:p>
        </p:txBody>
      </p:sp>
    </p:spTree>
    <p:extLst>
      <p:ext uri="{BB962C8B-B14F-4D97-AF65-F5344CB8AC3E}">
        <p14:creationId xmlns:p14="http://schemas.microsoft.com/office/powerpoint/2010/main" val="4337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mcrobie.com/work/90-elgin/"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commons.wikimedia.org/wiki/Category:James_Michael_Flaherty_Building" TargetMode="External"/><Relationship Id="rId5" Type="http://schemas.openxmlformats.org/officeDocument/2006/relationships/image" Target="../media/image9.jpeg"/><Relationship Id="rId4" Type="http://schemas.openxmlformats.org/officeDocument/2006/relationships/hyperlink" Target="https://tonyburgess1969.net/2016/07/01/happy-canada-day-20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30C2F44-31FF-0D83-F99A-D552C8F4C2B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26" r="16260"/>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1C46AC-E5B2-EF85-3C57-835F2D436339}"/>
              </a:ext>
            </a:extLst>
          </p:cNvPr>
          <p:cNvSpPr>
            <a:spLocks noGrp="1"/>
          </p:cNvSpPr>
          <p:nvPr>
            <p:ph type="ctrTitle"/>
          </p:nvPr>
        </p:nvSpPr>
        <p:spPr>
          <a:xfrm>
            <a:off x="477981" y="1122363"/>
            <a:ext cx="4023360" cy="3204134"/>
          </a:xfrm>
        </p:spPr>
        <p:txBody>
          <a:bodyPr anchor="b">
            <a:normAutofit/>
          </a:bodyPr>
          <a:lstStyle/>
          <a:p>
            <a:pPr algn="l"/>
            <a:r>
              <a:rPr lang="en-US" sz="3700" b="1" dirty="0" err="1">
                <a:latin typeface="Arial" panose="020B0604020202020204" pitchFamily="34" charset="0"/>
              </a:rPr>
              <a:t>Ministère</a:t>
            </a:r>
            <a:r>
              <a:rPr lang="en-US" sz="3700" b="1" dirty="0">
                <a:latin typeface="Arial" panose="020B0604020202020204" pitchFamily="34" charset="0"/>
              </a:rPr>
              <a:t> sous les </a:t>
            </a:r>
            <a:r>
              <a:rPr lang="en-US" sz="3700" b="1" dirty="0" err="1">
                <a:latin typeface="Arial" panose="020B0604020202020204" pitchFamily="34" charset="0"/>
              </a:rPr>
              <a:t>projecteurs</a:t>
            </a:r>
            <a:r>
              <a:rPr lang="en-US" sz="3700" b="1" dirty="0">
                <a:latin typeface="Arial" panose="020B0604020202020204" pitchFamily="34" charset="0"/>
              </a:rPr>
              <a:t>:</a:t>
            </a:r>
            <a:br>
              <a:rPr lang="en-US" sz="3700" b="1" dirty="0">
                <a:latin typeface="Arial" panose="020B0604020202020204" pitchFamily="34" charset="0"/>
              </a:rPr>
            </a:br>
            <a:r>
              <a:rPr lang="fr-FR" sz="3700" b="1" dirty="0">
                <a:latin typeface="Arial" panose="020B0604020202020204" pitchFamily="34" charset="0"/>
              </a:rPr>
              <a:t>Secrétaire du Conseil du Trésor</a:t>
            </a:r>
            <a:endParaRPr lang="en-US" sz="3700" dirty="0"/>
          </a:p>
        </p:txBody>
      </p:sp>
      <p:sp>
        <p:nvSpPr>
          <p:cNvPr id="3" name="Subtitle 2">
            <a:extLst>
              <a:ext uri="{FF2B5EF4-FFF2-40B4-BE49-F238E27FC236}">
                <a16:creationId xmlns:a16="http://schemas.microsoft.com/office/drawing/2014/main" id="{109F6F3C-957F-C41D-FAC4-9B018207A8F4}"/>
              </a:ext>
            </a:extLst>
          </p:cNvPr>
          <p:cNvSpPr>
            <a:spLocks noGrp="1"/>
          </p:cNvSpPr>
          <p:nvPr>
            <p:ph type="subTitle" idx="1"/>
          </p:nvPr>
        </p:nvSpPr>
        <p:spPr>
          <a:xfrm>
            <a:off x="477980" y="4872922"/>
            <a:ext cx="4023359" cy="1208141"/>
          </a:xfrm>
        </p:spPr>
        <p:txBody>
          <a:bodyPr>
            <a:normAutofit lnSpcReduction="10000"/>
          </a:bodyPr>
          <a:lstStyle/>
          <a:p>
            <a:pPr algn="l"/>
            <a:r>
              <a:rPr lang="fr-FR" sz="2000" dirty="0"/>
              <a:t>Organisé par Renaissance et le Réseau des jeunes fonctionnaires fédéraux </a:t>
            </a:r>
          </a:p>
          <a:p>
            <a:pPr algn="l"/>
            <a:r>
              <a:rPr lang="en-US" sz="2000" dirty="0"/>
              <a:t>30 </a:t>
            </a:r>
            <a:r>
              <a:rPr lang="en-US" sz="2000" dirty="0" err="1"/>
              <a:t>juillet</a:t>
            </a:r>
            <a:r>
              <a:rPr lang="en-US" sz="2000" dirty="0"/>
              <a:t> 2024</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68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1D2988-38BA-F683-0BF0-83AB074DC455}"/>
              </a:ext>
            </a:extLst>
          </p:cNvPr>
          <p:cNvSpPr>
            <a:spLocks noGrp="1"/>
          </p:cNvSpPr>
          <p:nvPr>
            <p:ph type="body" sz="quarter" idx="11"/>
          </p:nvPr>
        </p:nvSpPr>
        <p:spPr>
          <a:xfrm>
            <a:off x="1136090" y="347612"/>
            <a:ext cx="7243976" cy="878670"/>
          </a:xfrm>
        </p:spPr>
        <p:txBody>
          <a:bodyPr/>
          <a:lstStyle/>
          <a:p>
            <a:r>
              <a:rPr lang="en-US" dirty="0"/>
              <a:t>Panelist #1 Kate Borowec </a:t>
            </a:r>
          </a:p>
        </p:txBody>
      </p:sp>
      <p:graphicFrame>
        <p:nvGraphicFramePr>
          <p:cNvPr id="1030" name="Content Placeholder 2">
            <a:extLst>
              <a:ext uri="{FF2B5EF4-FFF2-40B4-BE49-F238E27FC236}">
                <a16:creationId xmlns:a16="http://schemas.microsoft.com/office/drawing/2014/main" id="{5E0D71CF-CBB6-0F68-5BF2-AAB1CEF7C344}"/>
              </a:ext>
            </a:extLst>
          </p:cNvPr>
          <p:cNvGraphicFramePr>
            <a:graphicFrameLocks noGrp="1"/>
          </p:cNvGraphicFramePr>
          <p:nvPr>
            <p:ph idx="10"/>
            <p:extLst>
              <p:ext uri="{D42A27DB-BD31-4B8C-83A1-F6EECF244321}">
                <p14:modId xmlns:p14="http://schemas.microsoft.com/office/powerpoint/2010/main" val="2436210233"/>
              </p:ext>
            </p:extLst>
          </p:nvPr>
        </p:nvGraphicFramePr>
        <p:xfrm>
          <a:off x="1048280" y="1124744"/>
          <a:ext cx="5771620" cy="5293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Kate Borowec (@KateBorowec) / X">
            <a:extLst>
              <a:ext uri="{FF2B5EF4-FFF2-40B4-BE49-F238E27FC236}">
                <a16:creationId xmlns:a16="http://schemas.microsoft.com/office/drawing/2014/main" id="{CDC421CF-E80F-16E1-2F3D-3FA8BF31D4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6724" y="1448593"/>
            <a:ext cx="286702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21011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1D2988-38BA-F683-0BF0-83AB074DC455}"/>
              </a:ext>
            </a:extLst>
          </p:cNvPr>
          <p:cNvSpPr>
            <a:spLocks noGrp="1"/>
          </p:cNvSpPr>
          <p:nvPr>
            <p:ph type="body" sz="quarter" idx="11"/>
          </p:nvPr>
        </p:nvSpPr>
        <p:spPr>
          <a:xfrm>
            <a:off x="1048280" y="589129"/>
            <a:ext cx="7243976" cy="878670"/>
          </a:xfrm>
        </p:spPr>
        <p:txBody>
          <a:bodyPr/>
          <a:lstStyle/>
          <a:p>
            <a:r>
              <a:rPr lang="en-US" dirty="0"/>
              <a:t>Panelist #2 Honey Dacanay </a:t>
            </a:r>
          </a:p>
        </p:txBody>
      </p:sp>
      <p:graphicFrame>
        <p:nvGraphicFramePr>
          <p:cNvPr id="1030" name="Content Placeholder 2">
            <a:extLst>
              <a:ext uri="{FF2B5EF4-FFF2-40B4-BE49-F238E27FC236}">
                <a16:creationId xmlns:a16="http://schemas.microsoft.com/office/drawing/2014/main" id="{5E0D71CF-CBB6-0F68-5BF2-AAB1CEF7C344}"/>
              </a:ext>
            </a:extLst>
          </p:cNvPr>
          <p:cNvGraphicFramePr>
            <a:graphicFrameLocks noGrp="1"/>
          </p:cNvGraphicFramePr>
          <p:nvPr>
            <p:ph idx="10"/>
            <p:extLst>
              <p:ext uri="{D42A27DB-BD31-4B8C-83A1-F6EECF244321}">
                <p14:modId xmlns:p14="http://schemas.microsoft.com/office/powerpoint/2010/main" val="3669354257"/>
              </p:ext>
            </p:extLst>
          </p:nvPr>
        </p:nvGraphicFramePr>
        <p:xfrm>
          <a:off x="1048280" y="1124744"/>
          <a:ext cx="5771620" cy="5293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person smiling at the camera&#10;&#10;Description automatically generated">
            <a:extLst>
              <a:ext uri="{FF2B5EF4-FFF2-40B4-BE49-F238E27FC236}">
                <a16:creationId xmlns:a16="http://schemas.microsoft.com/office/drawing/2014/main" id="{75C92D83-EF5A-2D2E-EF92-0A51692312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46451" y="1713097"/>
            <a:ext cx="5145549" cy="4116439"/>
          </a:xfrm>
          <a:prstGeom prst="rect">
            <a:avLst/>
          </a:prstGeom>
        </p:spPr>
      </p:pic>
    </p:spTree>
    <p:extLst>
      <p:ext uri="{BB962C8B-B14F-4D97-AF65-F5344CB8AC3E}">
        <p14:creationId xmlns:p14="http://schemas.microsoft.com/office/powerpoint/2010/main" val="110263516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1D2988-38BA-F683-0BF0-83AB074DC455}"/>
              </a:ext>
            </a:extLst>
          </p:cNvPr>
          <p:cNvSpPr>
            <a:spLocks noGrp="1"/>
          </p:cNvSpPr>
          <p:nvPr>
            <p:ph type="body" sz="quarter" idx="11"/>
          </p:nvPr>
        </p:nvSpPr>
        <p:spPr>
          <a:xfrm>
            <a:off x="1136090" y="347612"/>
            <a:ext cx="7243976" cy="878670"/>
          </a:xfrm>
        </p:spPr>
        <p:txBody>
          <a:bodyPr/>
          <a:lstStyle/>
          <a:p>
            <a:r>
              <a:rPr lang="en-US" dirty="0"/>
              <a:t>Panelist #3 Natasha Parriag </a:t>
            </a:r>
          </a:p>
        </p:txBody>
      </p:sp>
      <p:graphicFrame>
        <p:nvGraphicFramePr>
          <p:cNvPr id="1030" name="Content Placeholder 2">
            <a:extLst>
              <a:ext uri="{FF2B5EF4-FFF2-40B4-BE49-F238E27FC236}">
                <a16:creationId xmlns:a16="http://schemas.microsoft.com/office/drawing/2014/main" id="{5E0D71CF-CBB6-0F68-5BF2-AAB1CEF7C344}"/>
              </a:ext>
            </a:extLst>
          </p:cNvPr>
          <p:cNvGraphicFramePr>
            <a:graphicFrameLocks noGrp="1"/>
          </p:cNvGraphicFramePr>
          <p:nvPr>
            <p:ph idx="10"/>
            <p:extLst>
              <p:ext uri="{D42A27DB-BD31-4B8C-83A1-F6EECF244321}">
                <p14:modId xmlns:p14="http://schemas.microsoft.com/office/powerpoint/2010/main" val="1475815392"/>
              </p:ext>
            </p:extLst>
          </p:nvPr>
        </p:nvGraphicFramePr>
        <p:xfrm>
          <a:off x="1048280" y="1124744"/>
          <a:ext cx="5771620" cy="5293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erson wearing glasses and a blue shirt&#10;&#10;Description automatically generated">
            <a:extLst>
              <a:ext uri="{FF2B5EF4-FFF2-40B4-BE49-F238E27FC236}">
                <a16:creationId xmlns:a16="http://schemas.microsoft.com/office/drawing/2014/main" id="{A018E246-102B-617F-4528-350B9D91CB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83013" y="1344707"/>
            <a:ext cx="3732753" cy="4395317"/>
          </a:xfrm>
          <a:prstGeom prst="rect">
            <a:avLst/>
          </a:prstGeom>
        </p:spPr>
      </p:pic>
    </p:spTree>
    <p:extLst>
      <p:ext uri="{BB962C8B-B14F-4D97-AF65-F5344CB8AC3E}">
        <p14:creationId xmlns:p14="http://schemas.microsoft.com/office/powerpoint/2010/main" val="116372513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B10EC3-AD2A-E6F6-C4DB-C0BD77E0D108}"/>
              </a:ext>
            </a:extLst>
          </p:cNvPr>
          <p:cNvSpPr>
            <a:spLocks noGrp="1"/>
          </p:cNvSpPr>
          <p:nvPr>
            <p:ph type="body" sz="quarter" idx="11"/>
          </p:nvPr>
        </p:nvSpPr>
        <p:spPr/>
        <p:txBody>
          <a:bodyPr/>
          <a:lstStyle/>
          <a:p>
            <a:r>
              <a:rPr lang="en-US" dirty="0"/>
              <a:t>Q&amp;A QUESTIONS ET RÉPONSES</a:t>
            </a:r>
          </a:p>
        </p:txBody>
      </p:sp>
      <p:pic>
        <p:nvPicPr>
          <p:cNvPr id="3074" name="Picture 2" descr="Question Mark PNG, Vector, PSD, and Clipart With Transparent Background for  Free Download | Pngtree">
            <a:extLst>
              <a:ext uri="{FF2B5EF4-FFF2-40B4-BE49-F238E27FC236}">
                <a16:creationId xmlns:a16="http://schemas.microsoft.com/office/drawing/2014/main" id="{61846E6D-C812-C0A6-02D3-34AFB55A9975}"/>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3277514" y="782637"/>
            <a:ext cx="5292725" cy="529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595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90497D6-B504-8B40-70AD-AC5498CB5D67}"/>
              </a:ext>
            </a:extLst>
          </p:cNvPr>
          <p:cNvSpPr>
            <a:spLocks noGrp="1"/>
          </p:cNvSpPr>
          <p:nvPr>
            <p:ph type="title"/>
          </p:nvPr>
        </p:nvSpPr>
        <p:spPr>
          <a:xfrm>
            <a:off x="1115568" y="548640"/>
            <a:ext cx="10168128" cy="1179576"/>
          </a:xfrm>
        </p:spPr>
        <p:txBody>
          <a:bodyPr>
            <a:normAutofit/>
          </a:bodyPr>
          <a:lstStyle/>
          <a:p>
            <a:r>
              <a:rPr lang="en-US" sz="4000" dirty="0"/>
              <a:t>Reconnaissance des </a:t>
            </a:r>
            <a:r>
              <a:rPr lang="en-US" sz="4000" dirty="0" err="1"/>
              <a:t>Terres</a:t>
            </a:r>
            <a:r>
              <a:rPr lang="en-US" sz="4000" dirty="0"/>
              <a:t> </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979EBB5-5352-35FE-AE4F-3A9D3D890806}"/>
              </a:ext>
            </a:extLst>
          </p:cNvPr>
          <p:cNvSpPr>
            <a:spLocks noGrp="1"/>
          </p:cNvSpPr>
          <p:nvPr>
            <p:ph idx="1"/>
          </p:nvPr>
        </p:nvSpPr>
        <p:spPr>
          <a:xfrm>
            <a:off x="1115568" y="2481943"/>
            <a:ext cx="10168128" cy="3695020"/>
          </a:xfrm>
        </p:spPr>
        <p:txBody>
          <a:bodyPr>
            <a:normAutofit/>
          </a:bodyPr>
          <a:lstStyle/>
          <a:p>
            <a:r>
              <a:rPr lang="fr-FR" sz="2200" b="0" i="0" u="none" strike="noStrike" dirty="0">
                <a:effectLst/>
                <a:latin typeface="Calibri" panose="020F0502020204030204" pitchFamily="34" charset="0"/>
              </a:rPr>
              <a:t>En tant qu'employés de ces départements, nous reconnaissons et respectons le fait que le bureau du siège est situé sur le territoire traditionnel et non cédé des Algonquins et des </a:t>
            </a:r>
            <a:r>
              <a:rPr lang="fr-FR" sz="2200" b="0" i="0" u="none" strike="noStrike" dirty="0" err="1">
                <a:effectLst/>
                <a:latin typeface="Calibri" panose="020F0502020204030204" pitchFamily="34" charset="0"/>
              </a:rPr>
              <a:t>Anishinaabe</a:t>
            </a:r>
            <a:r>
              <a:rPr lang="fr-FR" sz="2200" b="0" i="0" u="none" strike="noStrike" dirty="0">
                <a:effectLst/>
                <a:latin typeface="Calibri" panose="020F0502020204030204" pitchFamily="34" charset="0"/>
              </a:rPr>
              <a:t>. Conformément aux appels à l'action de la Commission Vérité et Réconciliation et à la Déclaration des Nations unies sur les droits des peuples autochtones, nous nous efforçons de faire en sorte que ce réseau soit ouvert à tous les jeunes professionnels, en particulier aux employés autochtones.</a:t>
            </a:r>
            <a:endParaRPr lang="en-US" sz="2200" dirty="0"/>
          </a:p>
        </p:txBody>
      </p:sp>
    </p:spTree>
    <p:extLst>
      <p:ext uri="{BB962C8B-B14F-4D97-AF65-F5344CB8AC3E}">
        <p14:creationId xmlns:p14="http://schemas.microsoft.com/office/powerpoint/2010/main" val="3977035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FC5C45-D7C9-DAAF-6995-D0291D8E639F}"/>
              </a:ext>
            </a:extLst>
          </p:cNvPr>
          <p:cNvSpPr>
            <a:spLocks noGrp="1"/>
          </p:cNvSpPr>
          <p:nvPr>
            <p:ph type="title"/>
          </p:nvPr>
        </p:nvSpPr>
        <p:spPr>
          <a:xfrm>
            <a:off x="841248" y="426720"/>
            <a:ext cx="10506456" cy="1919141"/>
          </a:xfrm>
        </p:spPr>
        <p:txBody>
          <a:bodyPr anchor="b">
            <a:normAutofit/>
          </a:bodyPr>
          <a:lstStyle/>
          <a:p>
            <a:r>
              <a:rPr lang="en-US" sz="6000" dirty="0"/>
              <a:t>Ordre du jour</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CC45FB1-A4A2-39B0-3C42-319AE52C8009}"/>
              </a:ext>
            </a:extLst>
          </p:cNvPr>
          <p:cNvSpPr>
            <a:spLocks noGrp="1"/>
          </p:cNvSpPr>
          <p:nvPr>
            <p:ph idx="1"/>
          </p:nvPr>
        </p:nvSpPr>
        <p:spPr>
          <a:xfrm>
            <a:off x="841248" y="3337269"/>
            <a:ext cx="10509504" cy="2905686"/>
          </a:xfrm>
        </p:spPr>
        <p:txBody>
          <a:bodyPr>
            <a:normAutofit/>
          </a:bodyPr>
          <a:lstStyle/>
          <a:p>
            <a:pPr rtl="0">
              <a:spcBef>
                <a:spcPts val="0"/>
              </a:spcBef>
              <a:spcAft>
                <a:spcPts val="0"/>
              </a:spcAft>
            </a:pPr>
            <a:r>
              <a:rPr lang="en-US" sz="2200" dirty="0">
                <a:latin typeface="Calibri" panose="020F0502020204030204" pitchFamily="34" charset="0"/>
              </a:rPr>
              <a:t>3:0</a:t>
            </a:r>
            <a:r>
              <a:rPr lang="en-US" sz="2200" b="0" i="0" u="none" strike="noStrike" dirty="0">
                <a:effectLst/>
                <a:latin typeface="Calibri" panose="020F0502020204030204" pitchFamily="34" charset="0"/>
              </a:rPr>
              <a:t>0pm to 3:05pm: </a:t>
            </a:r>
            <a:r>
              <a:rPr lang="en-US" sz="2200" b="0" i="0" u="none" strike="noStrike" dirty="0" err="1">
                <a:effectLst/>
                <a:latin typeface="Calibri" panose="020F0502020204030204" pitchFamily="34" charset="0"/>
              </a:rPr>
              <a:t>Accueil</a:t>
            </a:r>
            <a:r>
              <a:rPr lang="en-US" sz="2200" b="0" i="0" u="none" strike="noStrike" dirty="0">
                <a:effectLst/>
                <a:latin typeface="Calibri" panose="020F0502020204030204" pitchFamily="34" charset="0"/>
              </a:rPr>
              <a:t> et presentations</a:t>
            </a:r>
          </a:p>
          <a:p>
            <a:pPr rtl="0">
              <a:spcBef>
                <a:spcPts val="0"/>
              </a:spcBef>
              <a:spcAft>
                <a:spcPts val="0"/>
              </a:spcAft>
            </a:pPr>
            <a:r>
              <a:rPr lang="en-US" sz="2200" dirty="0">
                <a:latin typeface="Calibri" panose="020F0502020204030204" pitchFamily="34" charset="0"/>
              </a:rPr>
              <a:t>3</a:t>
            </a:r>
            <a:r>
              <a:rPr lang="en-US" sz="2200" b="0" i="0" u="none" strike="noStrike" dirty="0">
                <a:effectLst/>
                <a:latin typeface="Calibri" panose="020F0502020204030204" pitchFamily="34" charset="0"/>
              </a:rPr>
              <a:t>:05pm to </a:t>
            </a:r>
            <a:r>
              <a:rPr lang="en-US" sz="2200" dirty="0">
                <a:latin typeface="Calibri" panose="020F0502020204030204" pitchFamily="34" charset="0"/>
              </a:rPr>
              <a:t>3</a:t>
            </a:r>
            <a:r>
              <a:rPr lang="en-US" sz="2200" b="0" i="0" u="none" strike="noStrike" dirty="0">
                <a:effectLst/>
                <a:latin typeface="Calibri" panose="020F0502020204030204" pitchFamily="34" charset="0"/>
              </a:rPr>
              <a:t>:10pm: </a:t>
            </a:r>
            <a:r>
              <a:rPr lang="fr-FR" sz="2200" b="0" i="0" u="none" strike="noStrike" dirty="0">
                <a:effectLst/>
                <a:latin typeface="Calibri" panose="020F0502020204030204" pitchFamily="34" charset="0"/>
              </a:rPr>
              <a:t>Discussion sur l'organisation et les mandats du SCT</a:t>
            </a:r>
            <a:endParaRPr lang="en-US" sz="2200" b="0" dirty="0">
              <a:effectLst/>
            </a:endParaRPr>
          </a:p>
          <a:p>
            <a:pPr rtl="0">
              <a:spcBef>
                <a:spcPts val="560"/>
              </a:spcBef>
              <a:spcAft>
                <a:spcPts val="0"/>
              </a:spcAft>
            </a:pPr>
            <a:r>
              <a:rPr lang="en-US" sz="2200" dirty="0">
                <a:latin typeface="Calibri" panose="020F0502020204030204" pitchFamily="34" charset="0"/>
              </a:rPr>
              <a:t>3</a:t>
            </a:r>
            <a:r>
              <a:rPr lang="en-US" sz="2200" b="0" i="0" u="none" strike="noStrike" dirty="0">
                <a:effectLst/>
                <a:latin typeface="Calibri" panose="020F0502020204030204" pitchFamily="34" charset="0"/>
              </a:rPr>
              <a:t>:10pm to </a:t>
            </a:r>
            <a:r>
              <a:rPr lang="en-US" sz="2200" dirty="0">
                <a:latin typeface="Calibri" panose="020F0502020204030204" pitchFamily="34" charset="0"/>
              </a:rPr>
              <a:t>3</a:t>
            </a:r>
            <a:r>
              <a:rPr lang="en-US" sz="2200" b="0" i="0" u="none" strike="noStrike" dirty="0">
                <a:effectLst/>
                <a:latin typeface="Calibri" panose="020F0502020204030204" pitchFamily="34" charset="0"/>
              </a:rPr>
              <a:t>:</a:t>
            </a:r>
            <a:r>
              <a:rPr lang="en-US" sz="2200" dirty="0">
                <a:latin typeface="Calibri" panose="020F0502020204030204" pitchFamily="34" charset="0"/>
              </a:rPr>
              <a:t>3</a:t>
            </a:r>
            <a:r>
              <a:rPr lang="en-US" sz="2200" b="0" i="0" u="none" strike="noStrike" dirty="0">
                <a:effectLst/>
                <a:latin typeface="Calibri" panose="020F0502020204030204" pitchFamily="34" charset="0"/>
              </a:rPr>
              <a:t>0pm: </a:t>
            </a:r>
            <a:r>
              <a:rPr lang="fr-FR" sz="2200" b="0" i="0" u="none" strike="noStrike" dirty="0">
                <a:effectLst/>
                <a:latin typeface="Calibri" panose="020F0502020204030204" pitchFamily="34" charset="0"/>
              </a:rPr>
              <a:t>Discussion sur les travaux des panélistes</a:t>
            </a:r>
          </a:p>
          <a:p>
            <a:pPr rtl="0">
              <a:spcBef>
                <a:spcPts val="560"/>
              </a:spcBef>
              <a:spcAft>
                <a:spcPts val="0"/>
              </a:spcAft>
            </a:pPr>
            <a:r>
              <a:rPr lang="en-US" sz="2200" dirty="0">
                <a:latin typeface="Calibri" panose="020F0502020204030204" pitchFamily="34" charset="0"/>
              </a:rPr>
              <a:t>3</a:t>
            </a:r>
            <a:r>
              <a:rPr lang="en-US" sz="2200" b="0" i="0" u="none" strike="noStrike" dirty="0">
                <a:effectLst/>
                <a:latin typeface="Calibri" panose="020F0502020204030204" pitchFamily="34" charset="0"/>
              </a:rPr>
              <a:t>:30pm to 3:55pm: </a:t>
            </a:r>
            <a:r>
              <a:rPr lang="fr-FR" sz="2200" b="0" i="0" u="none" strike="noStrike" dirty="0">
                <a:effectLst/>
                <a:latin typeface="Calibri" panose="020F0502020204030204" pitchFamily="34" charset="0"/>
              </a:rPr>
              <a:t>Questions et réponses avec les panélistes Questions et réponses avec les panélistes</a:t>
            </a:r>
          </a:p>
          <a:p>
            <a:pPr rtl="0">
              <a:spcBef>
                <a:spcPts val="560"/>
              </a:spcBef>
              <a:spcAft>
                <a:spcPts val="0"/>
              </a:spcAft>
            </a:pPr>
            <a:r>
              <a:rPr lang="en-US" sz="2200" dirty="0">
                <a:latin typeface="Calibri" panose="020F0502020204030204" pitchFamily="34" charset="0"/>
              </a:rPr>
              <a:t>3</a:t>
            </a:r>
            <a:r>
              <a:rPr lang="en-US" sz="2200" b="0" i="0" u="none" strike="noStrike" dirty="0">
                <a:effectLst/>
                <a:latin typeface="Calibri" panose="020F0502020204030204" pitchFamily="34" charset="0"/>
              </a:rPr>
              <a:t>:5</a:t>
            </a:r>
            <a:r>
              <a:rPr lang="en-US" sz="2200" dirty="0">
                <a:latin typeface="Calibri" panose="020F0502020204030204" pitchFamily="34" charset="0"/>
              </a:rPr>
              <a:t>5</a:t>
            </a:r>
            <a:r>
              <a:rPr lang="en-US" sz="2200" b="0" i="0" u="none" strike="noStrike" dirty="0">
                <a:effectLst/>
                <a:latin typeface="Calibri" panose="020F0502020204030204" pitchFamily="34" charset="0"/>
              </a:rPr>
              <a:t>pm to 4:00pm: Remarques finales </a:t>
            </a:r>
            <a:endParaRPr lang="en-US" sz="2200" dirty="0"/>
          </a:p>
        </p:txBody>
      </p:sp>
    </p:spTree>
    <p:extLst>
      <p:ext uri="{BB962C8B-B14F-4D97-AF65-F5344CB8AC3E}">
        <p14:creationId xmlns:p14="http://schemas.microsoft.com/office/powerpoint/2010/main" val="3867363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90497D6-B504-8B40-70AD-AC5498CB5D67}"/>
              </a:ext>
            </a:extLst>
          </p:cNvPr>
          <p:cNvSpPr>
            <a:spLocks noGrp="1"/>
          </p:cNvSpPr>
          <p:nvPr>
            <p:ph type="title"/>
          </p:nvPr>
        </p:nvSpPr>
        <p:spPr>
          <a:xfrm>
            <a:off x="686834" y="1153572"/>
            <a:ext cx="3200400" cy="4461163"/>
          </a:xfrm>
        </p:spPr>
        <p:txBody>
          <a:bodyPr>
            <a:normAutofit/>
          </a:bodyPr>
          <a:lstStyle/>
          <a:p>
            <a:r>
              <a:rPr lang="en-US" b="0" i="0" u="none" strike="noStrike" dirty="0">
                <a:solidFill>
                  <a:srgbClr val="FFFFFF"/>
                </a:solidFill>
                <a:effectLst/>
                <a:latin typeface="Arial" panose="020B0604020202020204" pitchFamily="34" charset="0"/>
              </a:rPr>
              <a:t>Instructions</a:t>
            </a:r>
            <a:endParaRPr lang="en-US" dirty="0">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979EBB5-5352-35FE-AE4F-3A9D3D890806}"/>
              </a:ext>
            </a:extLst>
          </p:cNvPr>
          <p:cNvSpPr>
            <a:spLocks noGrp="1"/>
          </p:cNvSpPr>
          <p:nvPr>
            <p:ph idx="1"/>
          </p:nvPr>
        </p:nvSpPr>
        <p:spPr>
          <a:xfrm>
            <a:off x="4447308" y="591344"/>
            <a:ext cx="6906491" cy="5585619"/>
          </a:xfrm>
        </p:spPr>
        <p:txBody>
          <a:bodyPr anchor="ctr">
            <a:normAutofit/>
          </a:bodyPr>
          <a:lstStyle/>
          <a:p>
            <a:pPr fontAlgn="base">
              <a:spcBef>
                <a:spcPts val="0"/>
              </a:spcBef>
            </a:pPr>
            <a:r>
              <a:rPr lang="fr-FR" sz="1800" b="0" i="0" u="none" strike="noStrike" dirty="0">
                <a:solidFill>
                  <a:srgbClr val="000000"/>
                </a:solidFill>
                <a:effectLst/>
                <a:latin typeface="Calibri" panose="020F0502020204030204" pitchFamily="34" charset="0"/>
              </a:rPr>
              <a:t>Tous les microphones et caméras des participants sont désactivés. </a:t>
            </a:r>
          </a:p>
          <a:p>
            <a:pPr marL="0" indent="0" fontAlgn="base">
              <a:spcBef>
                <a:spcPts val="0"/>
              </a:spcBef>
              <a:buNone/>
            </a:pPr>
            <a:r>
              <a:rPr lang="fr-FR" sz="1800" b="0" i="0" u="none" strike="noStrike" dirty="0">
                <a:solidFill>
                  <a:srgbClr val="000000"/>
                </a:solidFill>
                <a:effectLst/>
                <a:latin typeface="Calibri" panose="020F0502020204030204" pitchFamily="34" charset="0"/>
              </a:rPr>
              <a:t>Le clavardage est désactivé pour les participants, mais nous l'utiliserons pour envoyer des ressources.</a:t>
            </a:r>
            <a:r>
              <a:rPr lang="fr-FR" sz="1100" i="0" u="none" strike="noStrike" dirty="0">
                <a:solidFill>
                  <a:srgbClr val="000000"/>
                </a:solidFill>
                <a:latin typeface="Calibri" panose="020F0502020204030204" pitchFamily="34" charset="0"/>
              </a:rPr>
              <a:t> </a:t>
            </a:r>
          </a:p>
          <a:p>
            <a:pPr fontAlgn="base">
              <a:spcBef>
                <a:spcPts val="0"/>
              </a:spcBef>
            </a:pPr>
            <a:endParaRPr lang="fr-FR" sz="1100" b="0" dirty="0">
              <a:solidFill>
                <a:srgbClr val="000000"/>
              </a:solidFill>
              <a:effectLst/>
              <a:latin typeface="Calibri" panose="020F0502020204030204" pitchFamily="34" charset="0"/>
            </a:endParaRPr>
          </a:p>
          <a:p>
            <a:pPr fontAlgn="base">
              <a:spcBef>
                <a:spcPts val="0"/>
              </a:spcBef>
            </a:pPr>
            <a:r>
              <a:rPr lang="fr-FR" sz="1800" b="0" i="0" u="none" strike="noStrike" dirty="0">
                <a:solidFill>
                  <a:srgbClr val="000000"/>
                </a:solidFill>
                <a:effectLst/>
                <a:latin typeface="Calibri" panose="020F0502020204030204" pitchFamily="34" charset="0"/>
              </a:rPr>
              <a:t>Veuillez utiliser le bouton </a:t>
            </a:r>
            <a:r>
              <a:rPr lang="fr-FR" sz="1800" b="1" i="0" u="none" strike="noStrike" dirty="0">
                <a:solidFill>
                  <a:srgbClr val="000000"/>
                </a:solidFill>
                <a:effectLst/>
                <a:latin typeface="Calibri" panose="020F0502020204030204" pitchFamily="34" charset="0"/>
              </a:rPr>
              <a:t>Q&amp;A </a:t>
            </a:r>
            <a:r>
              <a:rPr lang="fr-FR" sz="1800" b="0" i="0" u="none" strike="noStrike" dirty="0">
                <a:solidFill>
                  <a:srgbClr val="000000"/>
                </a:solidFill>
                <a:effectLst/>
                <a:latin typeface="Calibri" panose="020F0502020204030204" pitchFamily="34" charset="0"/>
              </a:rPr>
              <a:t>pour poser vos questions. </a:t>
            </a:r>
          </a:p>
          <a:p>
            <a:pPr marL="0" indent="0" fontAlgn="base">
              <a:spcBef>
                <a:spcPts val="0"/>
              </a:spcBef>
              <a:buNone/>
            </a:pPr>
            <a:r>
              <a:rPr lang="fr-FR" sz="1800" b="0" i="0" u="none" strike="noStrike" dirty="0">
                <a:solidFill>
                  <a:srgbClr val="000000"/>
                </a:solidFill>
                <a:effectLst/>
                <a:latin typeface="Calibri" panose="020F0502020204030204" pitchFamily="34" charset="0"/>
              </a:rPr>
              <a:t>Votez pour une question que vous aimez en appuyant sur le bouton "Pouce levé".</a:t>
            </a:r>
            <a:r>
              <a:rPr lang="fr-FR" sz="1100" i="0" u="none" strike="noStrike" dirty="0">
                <a:solidFill>
                  <a:srgbClr val="000000"/>
                </a:solidFill>
                <a:latin typeface="Calibri" panose="020F0502020204030204" pitchFamily="34" charset="0"/>
              </a:rPr>
              <a:t> </a:t>
            </a:r>
          </a:p>
          <a:p>
            <a:pPr fontAlgn="base">
              <a:spcBef>
                <a:spcPts val="0"/>
              </a:spcBef>
            </a:pPr>
            <a:endParaRPr lang="fr-FR" sz="1100" b="0" dirty="0">
              <a:solidFill>
                <a:srgbClr val="000000"/>
              </a:solidFill>
              <a:effectLst/>
              <a:latin typeface="Calibri" panose="020F0502020204030204" pitchFamily="34" charset="0"/>
            </a:endParaRPr>
          </a:p>
          <a:p>
            <a:pPr fontAlgn="base">
              <a:spcBef>
                <a:spcPts val="0"/>
              </a:spcBef>
            </a:pPr>
            <a:r>
              <a:rPr lang="fr-FR" sz="1800" b="0" i="0" u="none" strike="noStrike" dirty="0">
                <a:solidFill>
                  <a:srgbClr val="000000"/>
                </a:solidFill>
                <a:effectLst/>
                <a:latin typeface="Calibri" panose="020F0502020204030204" pitchFamily="34" charset="0"/>
              </a:rPr>
              <a:t>Cette session se déroulera uniquement en français. Si vous avez manqué la session en anglais qui vient d'avoir lieu, vous pouvez en retrouver l'enregistrement sur notre chaîne YouTube.</a:t>
            </a:r>
            <a:r>
              <a:rPr lang="fr-FR" sz="1100" i="0" u="none" strike="noStrike" dirty="0">
                <a:solidFill>
                  <a:srgbClr val="000000"/>
                </a:solidFill>
                <a:latin typeface="Calibri" panose="020F0502020204030204" pitchFamily="34" charset="0"/>
              </a:rPr>
              <a:t> </a:t>
            </a:r>
          </a:p>
          <a:p>
            <a:pPr fontAlgn="base">
              <a:spcBef>
                <a:spcPts val="0"/>
              </a:spcBef>
            </a:pPr>
            <a:endParaRPr lang="fr-FR" sz="1100" b="0" dirty="0">
              <a:solidFill>
                <a:srgbClr val="000000"/>
              </a:solidFill>
              <a:effectLst/>
              <a:latin typeface="Calibri" panose="020F0502020204030204" pitchFamily="34" charset="0"/>
            </a:endParaRPr>
          </a:p>
          <a:p>
            <a:pPr fontAlgn="base">
              <a:spcBef>
                <a:spcPts val="0"/>
              </a:spcBef>
            </a:pPr>
            <a:r>
              <a:rPr lang="fr-FR" sz="1800" b="0" i="0" u="none" strike="noStrike" dirty="0">
                <a:solidFill>
                  <a:srgbClr val="000000"/>
                </a:solidFill>
                <a:effectLst/>
                <a:latin typeface="Calibri" panose="020F0502020204030204" pitchFamily="34" charset="0"/>
              </a:rPr>
              <a:t>Toutes les sessions sont enregistrées et seront disponibles sur la chaîne YouTube du FYN-RJFF dans les 24 heures suivant la session.</a:t>
            </a:r>
            <a:br>
              <a:rPr lang="en-US" sz="1500" b="0" dirty="0">
                <a:effectLst/>
              </a:rPr>
            </a:br>
            <a:br>
              <a:rPr lang="en-US" sz="1500" b="0" dirty="0">
                <a:effectLst/>
              </a:rPr>
            </a:br>
            <a:br>
              <a:rPr lang="en-US" sz="1500" b="0" dirty="0">
                <a:effectLst/>
              </a:rPr>
            </a:br>
            <a:br>
              <a:rPr lang="en-US" sz="1500" b="0" dirty="0">
                <a:effectLst/>
              </a:rPr>
            </a:br>
            <a:br>
              <a:rPr lang="en-US" sz="1500" b="0" dirty="0">
                <a:effectLst/>
              </a:rPr>
            </a:br>
            <a:br>
              <a:rPr lang="en-US" sz="1500" b="0" dirty="0">
                <a:effectLst/>
              </a:rPr>
            </a:br>
            <a:br>
              <a:rPr lang="en-US" sz="1500" b="0" dirty="0">
                <a:effectLst/>
              </a:rPr>
            </a:br>
            <a:br>
              <a:rPr lang="en-US" sz="1500" b="0" dirty="0">
                <a:effectLst/>
              </a:rPr>
            </a:br>
            <a:br>
              <a:rPr lang="en-US" sz="1500" b="0" dirty="0">
                <a:effectLst/>
              </a:rPr>
            </a:br>
            <a:br>
              <a:rPr lang="en-US" sz="1500" b="0" dirty="0">
                <a:effectLst/>
              </a:rPr>
            </a:br>
            <a:endParaRPr lang="en-US" sz="1500" b="0" i="0" u="none" strike="noStrike" dirty="0">
              <a:effectLst/>
              <a:latin typeface="Calibri" panose="020F0502020204030204" pitchFamily="34" charset="0"/>
            </a:endParaRPr>
          </a:p>
        </p:txBody>
      </p:sp>
    </p:spTree>
    <p:extLst>
      <p:ext uri="{BB962C8B-B14F-4D97-AF65-F5344CB8AC3E}">
        <p14:creationId xmlns:p14="http://schemas.microsoft.com/office/powerpoint/2010/main" val="2542526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DBD5E0-614F-A169-7CB6-26FD17787588}"/>
              </a:ext>
            </a:extLst>
          </p:cNvPr>
          <p:cNvSpPr>
            <a:spLocks noGrp="1"/>
          </p:cNvSpPr>
          <p:nvPr>
            <p:ph type="title"/>
          </p:nvPr>
        </p:nvSpPr>
        <p:spPr>
          <a:xfrm>
            <a:off x="841248" y="502920"/>
            <a:ext cx="10509504" cy="1975104"/>
          </a:xfrm>
        </p:spPr>
        <p:txBody>
          <a:bodyPr anchor="b">
            <a:normAutofit/>
          </a:bodyPr>
          <a:lstStyle/>
          <a:p>
            <a:r>
              <a:rPr lang="en-US" sz="5400" dirty="0"/>
              <a:t>Introductions</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3BF66FF-7F82-5F78-A11B-43F2B1C338A3}"/>
              </a:ext>
            </a:extLst>
          </p:cNvPr>
          <p:cNvSpPr>
            <a:spLocks noGrp="1"/>
          </p:cNvSpPr>
          <p:nvPr>
            <p:ph idx="1"/>
          </p:nvPr>
        </p:nvSpPr>
        <p:spPr>
          <a:xfrm>
            <a:off x="841248" y="3328416"/>
            <a:ext cx="10509504" cy="2715768"/>
          </a:xfrm>
        </p:spPr>
        <p:txBody>
          <a:bodyPr>
            <a:normAutofit fontScale="92500" lnSpcReduction="10000"/>
          </a:bodyPr>
          <a:lstStyle/>
          <a:p>
            <a:pPr marL="0" indent="0" rtl="0">
              <a:spcBef>
                <a:spcPts val="0"/>
              </a:spcBef>
              <a:spcAft>
                <a:spcPts val="0"/>
              </a:spcAft>
              <a:buNone/>
            </a:pPr>
            <a:r>
              <a:rPr lang="en-US" sz="2200" b="0" i="0" u="none" strike="noStrike" dirty="0">
                <a:effectLst/>
                <a:latin typeface="Calibri" panose="020F0502020204030204" pitchFamily="34" charset="0"/>
              </a:rPr>
              <a:t>Moderator:</a:t>
            </a:r>
            <a:endParaRPr lang="en-US" sz="2200" b="0" dirty="0">
              <a:effectLst/>
            </a:endParaRPr>
          </a:p>
          <a:p>
            <a:pPr rtl="0" fontAlgn="base">
              <a:spcBef>
                <a:spcPts val="520"/>
              </a:spcBef>
              <a:spcAft>
                <a:spcPts val="0"/>
              </a:spcAft>
              <a:buFont typeface="Arial" panose="020B0604020202020204" pitchFamily="34" charset="0"/>
              <a:buChar char="•"/>
            </a:pPr>
            <a:r>
              <a:rPr lang="en-US" sz="2200" b="0" i="0" u="none" strike="noStrike" dirty="0">
                <a:effectLst/>
                <a:latin typeface="Calibri" panose="020F0502020204030204" pitchFamily="34" charset="0"/>
              </a:rPr>
              <a:t>Olivier Jolicoeur, </a:t>
            </a:r>
          </a:p>
          <a:p>
            <a:pPr marL="0" indent="0" rtl="0" fontAlgn="base">
              <a:spcBef>
                <a:spcPts val="520"/>
              </a:spcBef>
              <a:spcAft>
                <a:spcPts val="0"/>
              </a:spcAft>
              <a:buNone/>
            </a:pPr>
            <a:br>
              <a:rPr lang="en-US" sz="2200" b="0" dirty="0">
                <a:effectLst/>
              </a:rPr>
            </a:br>
            <a:r>
              <a:rPr lang="en-US" sz="2200" b="0" i="0" u="none" strike="noStrike" dirty="0">
                <a:effectLst/>
                <a:latin typeface="Calibri" panose="020F0502020204030204" pitchFamily="34" charset="0"/>
              </a:rPr>
              <a:t>Les </a:t>
            </a:r>
            <a:r>
              <a:rPr lang="en-US" sz="2200" b="0" i="0" u="none" strike="noStrike" dirty="0" err="1">
                <a:effectLst/>
                <a:latin typeface="Calibri" panose="020F0502020204030204" pitchFamily="34" charset="0"/>
              </a:rPr>
              <a:t>panélistes</a:t>
            </a:r>
            <a:r>
              <a:rPr lang="en-US" sz="2200" b="0" i="0" u="none" strike="noStrike" dirty="0">
                <a:effectLst/>
                <a:latin typeface="Calibri" panose="020F0502020204030204" pitchFamily="34" charset="0"/>
              </a:rPr>
              <a:t>:</a:t>
            </a:r>
            <a:endParaRPr lang="en-US" sz="2200" b="0" dirty="0">
              <a:effectLst/>
            </a:endParaRPr>
          </a:p>
          <a:p>
            <a:pPr rtl="0" fontAlgn="base">
              <a:spcBef>
                <a:spcPts val="520"/>
              </a:spcBef>
              <a:spcAft>
                <a:spcPts val="0"/>
              </a:spcAft>
              <a:buFont typeface="Arial" panose="020B0604020202020204" pitchFamily="34" charset="0"/>
              <a:buChar char="•"/>
            </a:pPr>
            <a:r>
              <a:rPr lang="en-US" sz="2200" b="0" i="0" u="none" strike="noStrike" dirty="0">
                <a:effectLst/>
                <a:latin typeface="Calibri" panose="020F0502020204030204" pitchFamily="34" charset="0"/>
              </a:rPr>
              <a:t>Kate Borowec, </a:t>
            </a:r>
            <a:r>
              <a:rPr lang="en-US" sz="2200" b="0" i="0" u="none" strike="noStrike" dirty="0" err="1">
                <a:effectLst/>
                <a:latin typeface="Calibri" panose="020F0502020204030204" pitchFamily="34" charset="0"/>
              </a:rPr>
              <a:t>Directrice</a:t>
            </a:r>
            <a:r>
              <a:rPr lang="en-US" sz="2200" b="0" i="0" u="none" strike="noStrike" dirty="0">
                <a:effectLst/>
                <a:latin typeface="Calibri" panose="020F0502020204030204" pitchFamily="34" charset="0"/>
              </a:rPr>
              <a:t> </a:t>
            </a:r>
            <a:r>
              <a:rPr lang="en-US" sz="2200" b="0" i="0" u="none" strike="noStrike" dirty="0" err="1">
                <a:effectLst/>
                <a:latin typeface="Calibri" panose="020F0502020204030204" pitchFamily="34" charset="0"/>
              </a:rPr>
              <a:t>Principale</a:t>
            </a:r>
            <a:r>
              <a:rPr lang="en-US" sz="2200" b="0" i="0" u="none" strike="noStrike" dirty="0">
                <a:effectLst/>
                <a:latin typeface="Calibri" panose="020F0502020204030204" pitchFamily="34" charset="0"/>
              </a:rPr>
              <a:t>, </a:t>
            </a:r>
            <a:r>
              <a:rPr lang="fr-FR" sz="2200" i="0" u="none" strike="noStrike" dirty="0">
                <a:effectLst/>
                <a:latin typeface="Calibri" panose="020F0502020204030204" pitchFamily="34" charset="0"/>
              </a:rPr>
              <a:t>Intégration des priorités (équipe d'intervention) et secrétariat des comités</a:t>
            </a:r>
          </a:p>
          <a:p>
            <a:pPr rtl="0" fontAlgn="base">
              <a:spcBef>
                <a:spcPts val="520"/>
              </a:spcBef>
              <a:spcAft>
                <a:spcPts val="0"/>
              </a:spcAft>
              <a:buFont typeface="Arial" panose="020B0604020202020204" pitchFamily="34" charset="0"/>
              <a:buChar char="•"/>
            </a:pPr>
            <a:r>
              <a:rPr lang="en-US" sz="2200" b="0" i="0" u="none" strike="noStrike" dirty="0">
                <a:effectLst/>
                <a:latin typeface="Calibri" panose="020F0502020204030204" pitchFamily="34" charset="0"/>
              </a:rPr>
              <a:t>Honey Dacanay, </a:t>
            </a:r>
            <a:r>
              <a:rPr lang="en-US" sz="2200" i="0" u="none" strike="noStrike" dirty="0" err="1">
                <a:effectLst/>
                <a:latin typeface="Calibri" panose="020F0502020204030204" pitchFamily="34" charset="0"/>
              </a:rPr>
              <a:t>Directrice</a:t>
            </a:r>
            <a:r>
              <a:rPr lang="en-US" sz="2200" i="0" u="none" strike="noStrike" dirty="0">
                <a:effectLst/>
                <a:latin typeface="Calibri" panose="020F0502020204030204" pitchFamily="34" charset="0"/>
              </a:rPr>
              <a:t> </a:t>
            </a:r>
            <a:r>
              <a:rPr lang="en-US" sz="2200" i="0" u="none" strike="noStrike" dirty="0" err="1">
                <a:effectLst/>
                <a:latin typeface="Calibri" panose="020F0502020204030204" pitchFamily="34" charset="0"/>
              </a:rPr>
              <a:t>générale</a:t>
            </a:r>
            <a:r>
              <a:rPr lang="en-US" sz="2200" i="0" u="none" strike="noStrike" dirty="0">
                <a:effectLst/>
                <a:latin typeface="Calibri" panose="020F0502020204030204" pitchFamily="34" charset="0"/>
              </a:rPr>
              <a:t>, politique numérique</a:t>
            </a:r>
          </a:p>
          <a:p>
            <a:pPr rtl="0" fontAlgn="base">
              <a:spcBef>
                <a:spcPts val="520"/>
              </a:spcBef>
              <a:spcAft>
                <a:spcPts val="0"/>
              </a:spcAft>
              <a:buFont typeface="Arial" panose="020B0604020202020204" pitchFamily="34" charset="0"/>
              <a:buChar char="•"/>
            </a:pPr>
            <a:r>
              <a:rPr lang="en-US" sz="2200" dirty="0"/>
              <a:t>Natasha Parriag, </a:t>
            </a:r>
            <a:r>
              <a:rPr lang="en-US" sz="2200" dirty="0" err="1"/>
              <a:t>Directrice</a:t>
            </a:r>
            <a:r>
              <a:rPr lang="en-US" sz="2200" dirty="0"/>
              <a:t> executive, </a:t>
            </a:r>
            <a:r>
              <a:rPr lang="fr-FR" sz="2200" dirty="0"/>
              <a:t>l'Inclusion, de la diversité, de l'équité, de l'antiracisme et du leadership</a:t>
            </a:r>
            <a:endParaRPr lang="en-US" sz="2200" dirty="0"/>
          </a:p>
          <a:p>
            <a:pPr rtl="0" fontAlgn="base">
              <a:spcBef>
                <a:spcPts val="520"/>
              </a:spcBef>
              <a:spcAft>
                <a:spcPts val="0"/>
              </a:spcAft>
              <a:buFont typeface="Arial" panose="020B0604020202020204" pitchFamily="34" charset="0"/>
              <a:buChar char="•"/>
            </a:pPr>
            <a:endParaRPr lang="en-US" sz="2200" b="0" i="0" u="none" strike="noStrike" dirty="0">
              <a:effectLst/>
              <a:latin typeface="Arial" panose="020B0604020202020204" pitchFamily="34" charset="0"/>
            </a:endParaRPr>
          </a:p>
        </p:txBody>
      </p:sp>
    </p:spTree>
    <p:extLst>
      <p:ext uri="{BB962C8B-B14F-4D97-AF65-F5344CB8AC3E}">
        <p14:creationId xmlns:p14="http://schemas.microsoft.com/office/powerpoint/2010/main" val="2447674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C183D7F6-B498-43B3-948B-1728B52AA6E4}">
                <adec:decorative xmlns:adec="http://schemas.microsoft.com/office/drawing/2017/decorative" val="0"/>
              </a:ext>
            </a:extLst>
          </p:cNvPr>
          <p:cNvSpPr>
            <a:spLocks noGrp="1"/>
          </p:cNvSpPr>
          <p:nvPr>
            <p:ph type="sldNum" sz="quarter" idx="12"/>
          </p:nvPr>
        </p:nvSpPr>
        <p:spPr>
          <a:xfrm>
            <a:off x="11520000" y="6300000"/>
            <a:ext cx="32129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B517-E49B-41B6-9DBC-23634E0F1CDC}" type="slidenum">
              <a:rPr kumimoji="0" lang="en-CA" sz="1200" b="1" i="0" u="none" strike="noStrike" kern="1200" cap="none" spc="0" normalizeH="0" baseline="0" noProof="0" smtClean="0">
                <a:ln>
                  <a:noFill/>
                </a:ln>
                <a:solidFill>
                  <a:schemeClr val="tx1"/>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8" name="Text Placeholder 3"/>
          <p:cNvSpPr txBox="1">
            <a:spLocks noGrp="1"/>
          </p:cNvSpPr>
          <p:nvPr>
            <p:ph type="title" idx="4294967295"/>
          </p:nvPr>
        </p:nvSpPr>
        <p:spPr>
          <a:xfrm>
            <a:off x="0" y="463550"/>
            <a:ext cx="11047413" cy="4683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fr-FR" sz="2800" b="1" dirty="0">
                <a:latin typeface="Arial" panose="020B0604020202020204" pitchFamily="34" charset="0"/>
                <a:cs typeface="Arial" panose="020B0604020202020204" pitchFamily="34" charset="0"/>
              </a:rPr>
              <a:t>Qu'est-ce que le Conseil du Trésor:</a:t>
            </a:r>
            <a:br>
              <a:rPr lang="fr-FR" sz="2800" b="1" dirty="0">
                <a:latin typeface="Arial" panose="020B0604020202020204" pitchFamily="34" charset="0"/>
                <a:cs typeface="Arial" panose="020B0604020202020204" pitchFamily="34" charset="0"/>
              </a:rPr>
            </a:br>
            <a:r>
              <a:rPr lang="fr-FR" sz="2800" b="1" dirty="0">
                <a:latin typeface="Arial" panose="020B0604020202020204" pitchFamily="34" charset="0"/>
                <a:cs typeface="Arial" panose="020B0604020202020204" pitchFamily="34" charset="0"/>
              </a:rPr>
              <a:t>Composé de ministres - Sélectionné par le Premier ministre </a:t>
            </a:r>
            <a:endParaRPr lang="en-CA" sz="2800" b="1" dirty="0">
              <a:latin typeface="Arial" panose="020B0604020202020204" pitchFamily="34" charset="0"/>
              <a:cs typeface="Arial" panose="020B0604020202020204" pitchFamily="34" charset="0"/>
            </a:endParaRPr>
          </a:p>
        </p:txBody>
      </p:sp>
      <p:pic>
        <p:nvPicPr>
          <p:cNvPr id="7" name="Picture 4" descr="Icon of a person representing the President of the Treasury Board">
            <a:extLst>
              <a:ext uri="{FF2B5EF4-FFF2-40B4-BE49-F238E27FC236}">
                <a16:creationId xmlns:a16="http://schemas.microsoft.com/office/drawing/2014/main" id="{9DCF8E32-CF07-5D31-4030-DE9D6C55FE5C}"/>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2506119" y="1743408"/>
            <a:ext cx="1154055" cy="1440000"/>
          </a:xfrm>
          <a:prstGeom prst="rect">
            <a:avLst/>
          </a:prstGeom>
          <a:noFill/>
          <a:ln w="63500" cmpd="sng">
            <a:solidFill>
              <a:schemeClr val="tx1"/>
            </a:solidFill>
            <a:miter lim="800000"/>
          </a:ln>
        </p:spPr>
      </p:pic>
      <p:sp>
        <p:nvSpPr>
          <p:cNvPr id="30" name="TextBox 29">
            <a:extLst>
              <a:ext uri="{FF2B5EF4-FFF2-40B4-BE49-F238E27FC236}">
                <a16:creationId xmlns:a16="http://schemas.microsoft.com/office/drawing/2014/main" id="{40A0DB65-F140-9613-AC8B-131368B0B0A4}"/>
              </a:ext>
            </a:extLst>
          </p:cNvPr>
          <p:cNvSpPr txBox="1"/>
          <p:nvPr/>
        </p:nvSpPr>
        <p:spPr>
          <a:xfrm>
            <a:off x="1225731" y="3602820"/>
            <a:ext cx="3881761" cy="707886"/>
          </a:xfrm>
          <a:prstGeom prst="rect">
            <a:avLst/>
          </a:prstGeom>
          <a:noFill/>
        </p:spPr>
        <p:txBody>
          <a:bodyPr wrap="square" rtlCol="0">
            <a:spAutoFit/>
          </a:bodyPr>
          <a:lstStyle/>
          <a:p>
            <a:pPr algn="ctr"/>
            <a:r>
              <a:rPr lang="fr-FR" sz="2000" b="1" dirty="0">
                <a:latin typeface="Arial" panose="020B0604020202020204" pitchFamily="34" charset="0"/>
                <a:cs typeface="Arial" panose="020B0604020202020204" pitchFamily="34" charset="0"/>
              </a:rPr>
              <a:t>Président du Conseil du Conseil du Trésor</a:t>
            </a:r>
            <a:endParaRPr lang="en-CA" sz="2000" b="1" dirty="0">
              <a:latin typeface="Arial" panose="020B0604020202020204" pitchFamily="34" charset="0"/>
              <a:cs typeface="Arial" panose="020B0604020202020204" pitchFamily="34" charset="0"/>
            </a:endParaRPr>
          </a:p>
        </p:txBody>
      </p:sp>
      <p:pic>
        <p:nvPicPr>
          <p:cNvPr id="5" name="Graphic 4" descr="+">
            <a:extLst>
              <a:ext uri="{FF2B5EF4-FFF2-40B4-BE49-F238E27FC236}">
                <a16:creationId xmlns:a16="http://schemas.microsoft.com/office/drawing/2014/main" id="{82DBAE46-7765-7D04-9E89-BCB6E7607A02}"/>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30240" y="2060551"/>
            <a:ext cx="731520" cy="731520"/>
          </a:xfrm>
          <a:prstGeom prst="rect">
            <a:avLst/>
          </a:prstGeom>
        </p:spPr>
      </p:pic>
      <p:pic>
        <p:nvPicPr>
          <p:cNvPr id="37" name="Picture 4" descr="Icon of a person representing the Minister of Finance">
            <a:extLst>
              <a:ext uri="{FF2B5EF4-FFF2-40B4-BE49-F238E27FC236}">
                <a16:creationId xmlns:a16="http://schemas.microsoft.com/office/drawing/2014/main" id="{8EB830D0-222A-B316-AD05-1243D8100AA6}"/>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9680629" y="1894990"/>
            <a:ext cx="567319" cy="707886"/>
          </a:xfrm>
          <a:prstGeom prst="rect">
            <a:avLst/>
          </a:prstGeom>
          <a:noFill/>
          <a:ln w="63500" cmpd="sng">
            <a:solidFill>
              <a:schemeClr val="tx1"/>
            </a:solidFill>
            <a:miter lim="800000"/>
          </a:ln>
        </p:spPr>
      </p:pic>
      <p:grpSp>
        <p:nvGrpSpPr>
          <p:cNvPr id="8" name="Group 7" descr="Four icons representing cabinet ministers">
            <a:extLst>
              <a:ext uri="{FF2B5EF4-FFF2-40B4-BE49-F238E27FC236}">
                <a16:creationId xmlns:a16="http://schemas.microsoft.com/office/drawing/2014/main" id="{F905C5DB-E8C6-BC2C-E8D7-66A624E5A59A}"/>
              </a:ext>
            </a:extLst>
          </p:cNvPr>
          <p:cNvGrpSpPr/>
          <p:nvPr/>
        </p:nvGrpSpPr>
        <p:grpSpPr>
          <a:xfrm>
            <a:off x="8142398" y="1917076"/>
            <a:ext cx="1327582" cy="1594109"/>
            <a:chOff x="5037581" y="4425295"/>
            <a:chExt cx="1327582" cy="1594109"/>
          </a:xfrm>
          <a:solidFill>
            <a:schemeClr val="tx1"/>
          </a:solidFill>
        </p:grpSpPr>
        <p:pic>
          <p:nvPicPr>
            <p:cNvPr id="39" name="Picture 4" descr="User with solid fill">
              <a:extLst>
                <a:ext uri="{FF2B5EF4-FFF2-40B4-BE49-F238E27FC236}">
                  <a16:creationId xmlns:a16="http://schemas.microsoft.com/office/drawing/2014/main" id="{C71B021D-1E6B-B51D-325E-538C664DC97D}"/>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5037581" y="5333604"/>
              <a:ext cx="549614" cy="685800"/>
            </a:xfrm>
            <a:prstGeom prst="rect">
              <a:avLst/>
            </a:prstGeom>
            <a:noFill/>
            <a:ln w="63500" cmpd="sng">
              <a:solidFill>
                <a:schemeClr val="tx1"/>
              </a:solidFill>
              <a:miter lim="800000"/>
            </a:ln>
          </p:spPr>
        </p:pic>
        <p:pic>
          <p:nvPicPr>
            <p:cNvPr id="12" name="Picture 4" descr="User with solid fill">
              <a:extLst>
                <a:ext uri="{FF2B5EF4-FFF2-40B4-BE49-F238E27FC236}">
                  <a16:creationId xmlns:a16="http://schemas.microsoft.com/office/drawing/2014/main" id="{91B1F092-AF04-DBEC-A34F-3E9B759B0C5B}"/>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5815549" y="5333604"/>
              <a:ext cx="549614" cy="685800"/>
            </a:xfrm>
            <a:prstGeom prst="rect">
              <a:avLst/>
            </a:prstGeom>
            <a:noFill/>
            <a:ln w="63500" cmpd="sng">
              <a:solidFill>
                <a:schemeClr val="tx1"/>
              </a:solidFill>
              <a:miter lim="800000"/>
            </a:ln>
          </p:spPr>
        </p:pic>
        <p:pic>
          <p:nvPicPr>
            <p:cNvPr id="13" name="Picture 4" descr="User with solid fill">
              <a:extLst>
                <a:ext uri="{FF2B5EF4-FFF2-40B4-BE49-F238E27FC236}">
                  <a16:creationId xmlns:a16="http://schemas.microsoft.com/office/drawing/2014/main" id="{97710AB0-E671-6940-C605-53F05705D32A}"/>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5815549" y="4425295"/>
              <a:ext cx="549614" cy="685800"/>
            </a:xfrm>
            <a:prstGeom prst="rect">
              <a:avLst/>
            </a:prstGeom>
            <a:noFill/>
            <a:ln w="63500" cmpd="sng">
              <a:solidFill>
                <a:schemeClr val="tx1"/>
              </a:solidFill>
              <a:miter lim="800000"/>
            </a:ln>
          </p:spPr>
        </p:pic>
        <p:pic>
          <p:nvPicPr>
            <p:cNvPr id="14" name="Picture 4" descr="User with solid fill">
              <a:extLst>
                <a:ext uri="{FF2B5EF4-FFF2-40B4-BE49-F238E27FC236}">
                  <a16:creationId xmlns:a16="http://schemas.microsoft.com/office/drawing/2014/main" id="{D60DE45B-AB89-3010-09E8-1D2848D5A74B}"/>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5037581" y="4425295"/>
              <a:ext cx="549614" cy="685800"/>
            </a:xfrm>
            <a:prstGeom prst="rect">
              <a:avLst/>
            </a:prstGeom>
            <a:noFill/>
            <a:ln w="63500" cmpd="sng">
              <a:solidFill>
                <a:schemeClr val="tx1"/>
              </a:solidFill>
              <a:miter lim="800000"/>
            </a:ln>
          </p:spPr>
        </p:pic>
      </p:grpSp>
      <p:sp>
        <p:nvSpPr>
          <p:cNvPr id="27" name="TextBox 26">
            <a:extLst>
              <a:ext uri="{FF2B5EF4-FFF2-40B4-BE49-F238E27FC236}">
                <a16:creationId xmlns:a16="http://schemas.microsoft.com/office/drawing/2014/main" id="{F6DD003C-AA92-61D9-7F91-0071C248FE03}"/>
              </a:ext>
            </a:extLst>
          </p:cNvPr>
          <p:cNvSpPr txBox="1"/>
          <p:nvPr/>
        </p:nvSpPr>
        <p:spPr>
          <a:xfrm>
            <a:off x="6875274" y="3602820"/>
            <a:ext cx="4351823" cy="707886"/>
          </a:xfrm>
          <a:prstGeom prst="rect">
            <a:avLst/>
          </a:prstGeom>
          <a:noFill/>
        </p:spPr>
        <p:txBody>
          <a:bodyPr wrap="square" rtlCol="0">
            <a:spAutoFit/>
          </a:bodyPr>
          <a:lstStyle/>
          <a:p>
            <a:pPr algn="ctr"/>
            <a:r>
              <a:rPr lang="fr-FR" sz="2000" b="1" dirty="0">
                <a:latin typeface="Arial" panose="020B0604020202020204" pitchFamily="34" charset="0"/>
                <a:cs typeface="Arial" panose="020B0604020202020204" pitchFamily="34" charset="0"/>
              </a:rPr>
              <a:t>Le ministre des finances Quatre autres Ministres du Cabinet</a:t>
            </a:r>
            <a:endParaRPr lang="en-CA" sz="2000" b="1" dirty="0">
              <a:latin typeface="Arial" panose="020B0604020202020204" pitchFamily="34" charset="0"/>
              <a:cs typeface="Arial" panose="020B0604020202020204" pitchFamily="34" charset="0"/>
            </a:endParaRPr>
          </a:p>
        </p:txBody>
      </p:sp>
      <p:pic>
        <p:nvPicPr>
          <p:cNvPr id="17" name="Graphic 16" descr="+">
            <a:extLst>
              <a:ext uri="{FF2B5EF4-FFF2-40B4-BE49-F238E27FC236}">
                <a16:creationId xmlns:a16="http://schemas.microsoft.com/office/drawing/2014/main" id="{FD9F6940-4224-C546-A81C-1859424D3EE8}"/>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49772" y="4834410"/>
            <a:ext cx="731520" cy="731520"/>
          </a:xfrm>
          <a:prstGeom prst="rect">
            <a:avLst/>
          </a:prstGeom>
        </p:spPr>
      </p:pic>
      <p:grpSp>
        <p:nvGrpSpPr>
          <p:cNvPr id="6" name="Group 5" descr="Six icons representing cabinet ministers serving as alternates">
            <a:extLst>
              <a:ext uri="{FF2B5EF4-FFF2-40B4-BE49-F238E27FC236}">
                <a16:creationId xmlns:a16="http://schemas.microsoft.com/office/drawing/2014/main" id="{41DE4F99-3C06-9659-B00A-EA161883510F}"/>
              </a:ext>
            </a:extLst>
          </p:cNvPr>
          <p:cNvGrpSpPr/>
          <p:nvPr/>
        </p:nvGrpSpPr>
        <p:grpSpPr>
          <a:xfrm>
            <a:off x="5226650" y="4543391"/>
            <a:ext cx="1780144" cy="1313559"/>
            <a:chOff x="8538068" y="4685178"/>
            <a:chExt cx="1780144" cy="1313559"/>
          </a:xfrm>
          <a:solidFill>
            <a:schemeClr val="tx1"/>
          </a:solidFill>
        </p:grpSpPr>
        <p:pic>
          <p:nvPicPr>
            <p:cNvPr id="19" name="Picture 4" descr="User with solid fill">
              <a:extLst>
                <a:ext uri="{FF2B5EF4-FFF2-40B4-BE49-F238E27FC236}">
                  <a16:creationId xmlns:a16="http://schemas.microsoft.com/office/drawing/2014/main" id="{810F0329-8C44-6605-4E67-2F62C55FF223}"/>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9211756" y="5458737"/>
              <a:ext cx="432767" cy="540000"/>
            </a:xfrm>
            <a:prstGeom prst="rect">
              <a:avLst/>
            </a:prstGeom>
            <a:noFill/>
            <a:ln w="63500" cmpd="sng">
              <a:solidFill>
                <a:schemeClr val="tx1"/>
              </a:solidFill>
              <a:miter lim="800000"/>
            </a:ln>
          </p:spPr>
        </p:pic>
        <p:pic>
          <p:nvPicPr>
            <p:cNvPr id="20" name="Picture 4" descr="User with solid fill">
              <a:extLst>
                <a:ext uri="{FF2B5EF4-FFF2-40B4-BE49-F238E27FC236}">
                  <a16:creationId xmlns:a16="http://schemas.microsoft.com/office/drawing/2014/main" id="{991A76A8-6619-C96C-6BF9-67B86661AB0C}"/>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9885445" y="5458737"/>
              <a:ext cx="432767" cy="540000"/>
            </a:xfrm>
            <a:prstGeom prst="rect">
              <a:avLst/>
            </a:prstGeom>
            <a:noFill/>
            <a:ln w="63500" cmpd="sng">
              <a:solidFill>
                <a:schemeClr val="tx1"/>
              </a:solidFill>
              <a:miter lim="800000"/>
            </a:ln>
          </p:spPr>
        </p:pic>
        <p:pic>
          <p:nvPicPr>
            <p:cNvPr id="21" name="Picture 4" descr="User with solid fill">
              <a:extLst>
                <a:ext uri="{FF2B5EF4-FFF2-40B4-BE49-F238E27FC236}">
                  <a16:creationId xmlns:a16="http://schemas.microsoft.com/office/drawing/2014/main" id="{FA47A308-8949-5314-17AE-3471536CA71B}"/>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9885445" y="4685178"/>
              <a:ext cx="432767" cy="540000"/>
            </a:xfrm>
            <a:prstGeom prst="rect">
              <a:avLst/>
            </a:prstGeom>
            <a:noFill/>
            <a:ln w="63500" cmpd="sng">
              <a:solidFill>
                <a:schemeClr val="tx1"/>
              </a:solidFill>
              <a:miter lim="800000"/>
            </a:ln>
          </p:spPr>
        </p:pic>
        <p:pic>
          <p:nvPicPr>
            <p:cNvPr id="22" name="Picture 4" descr="User with solid fill">
              <a:extLst>
                <a:ext uri="{FF2B5EF4-FFF2-40B4-BE49-F238E27FC236}">
                  <a16:creationId xmlns:a16="http://schemas.microsoft.com/office/drawing/2014/main" id="{76C3BF77-862C-71C9-1E1F-4BC52239E05F}"/>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9211756" y="4685178"/>
              <a:ext cx="432767" cy="540000"/>
            </a:xfrm>
            <a:prstGeom prst="rect">
              <a:avLst/>
            </a:prstGeom>
            <a:noFill/>
            <a:ln w="63500" cmpd="sng">
              <a:solidFill>
                <a:schemeClr val="tx1"/>
              </a:solidFill>
              <a:miter lim="800000"/>
            </a:ln>
          </p:spPr>
        </p:pic>
        <p:pic>
          <p:nvPicPr>
            <p:cNvPr id="23" name="Picture 4" descr="User with solid fill">
              <a:extLst>
                <a:ext uri="{FF2B5EF4-FFF2-40B4-BE49-F238E27FC236}">
                  <a16:creationId xmlns:a16="http://schemas.microsoft.com/office/drawing/2014/main" id="{7654780B-9CA4-AA82-B483-9CC7ABAC9AE2}"/>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8538068" y="5458737"/>
              <a:ext cx="432767" cy="540000"/>
            </a:xfrm>
            <a:prstGeom prst="rect">
              <a:avLst/>
            </a:prstGeom>
            <a:noFill/>
            <a:ln w="63500" cmpd="sng">
              <a:solidFill>
                <a:schemeClr val="tx1"/>
              </a:solidFill>
              <a:miter lim="800000"/>
            </a:ln>
          </p:spPr>
        </p:pic>
        <p:pic>
          <p:nvPicPr>
            <p:cNvPr id="24" name="Picture 4" descr="User with solid fill">
              <a:extLst>
                <a:ext uri="{FF2B5EF4-FFF2-40B4-BE49-F238E27FC236}">
                  <a16:creationId xmlns:a16="http://schemas.microsoft.com/office/drawing/2014/main" id="{6677F69D-44C1-4A6B-9C18-C76870F29715}"/>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8538068" y="4685178"/>
              <a:ext cx="432767" cy="540000"/>
            </a:xfrm>
            <a:prstGeom prst="rect">
              <a:avLst/>
            </a:prstGeom>
            <a:noFill/>
            <a:ln w="63500" cmpd="sng">
              <a:solidFill>
                <a:schemeClr val="tx1"/>
              </a:solidFill>
              <a:miter lim="800000"/>
            </a:ln>
          </p:spPr>
        </p:pic>
      </p:grpSp>
      <p:sp>
        <p:nvSpPr>
          <p:cNvPr id="4" name="TextBox 3">
            <a:extLst>
              <a:ext uri="{FF2B5EF4-FFF2-40B4-BE49-F238E27FC236}">
                <a16:creationId xmlns:a16="http://schemas.microsoft.com/office/drawing/2014/main" id="{9D00862D-4533-2B93-484F-6B9618F6C93B}"/>
              </a:ext>
            </a:extLst>
          </p:cNvPr>
          <p:cNvSpPr txBox="1"/>
          <p:nvPr/>
        </p:nvSpPr>
        <p:spPr>
          <a:xfrm>
            <a:off x="5291015" y="6090509"/>
            <a:ext cx="1651414" cy="400110"/>
          </a:xfrm>
          <a:prstGeom prst="rect">
            <a:avLst/>
          </a:prstGeom>
          <a:noFill/>
        </p:spPr>
        <p:txBody>
          <a:bodyPr wrap="none" rtlCol="0">
            <a:spAutoFit/>
          </a:bodyPr>
          <a:lstStyle/>
          <a:p>
            <a:pPr algn="ctr"/>
            <a:r>
              <a:rPr lang="en-CA" sz="2000" b="1" dirty="0">
                <a:latin typeface="Arial" panose="020B0604020202020204" pitchFamily="34" charset="0"/>
                <a:cs typeface="Arial" panose="020B0604020202020204" pitchFamily="34" charset="0"/>
              </a:rPr>
              <a:t>Alternatives</a:t>
            </a:r>
          </a:p>
        </p:txBody>
      </p:sp>
    </p:spTree>
    <p:extLst>
      <p:ext uri="{BB962C8B-B14F-4D97-AF65-F5344CB8AC3E}">
        <p14:creationId xmlns:p14="http://schemas.microsoft.com/office/powerpoint/2010/main" val="19255217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1EB0BCE-F719-BBA4-437C-C18576CC0DE0}"/>
              </a:ext>
            </a:extLst>
          </p:cNvPr>
          <p:cNvSpPr>
            <a:spLocks noGrp="1"/>
          </p:cNvSpPr>
          <p:nvPr>
            <p:ph type="title" idx="4294967295"/>
          </p:nvPr>
        </p:nvSpPr>
        <p:spPr>
          <a:xfrm>
            <a:off x="841248" y="256032"/>
            <a:ext cx="10506456" cy="1014984"/>
          </a:xfrm>
          <a:prstGeom prst="rect">
            <a:avLst/>
          </a:prstGeom>
        </p:spPr>
        <p:txBody>
          <a:bodyPr vert="horz" lIns="91440" tIns="45720" rIns="91440" bIns="45720" rtlCol="0" anchor="b">
            <a:normAutofit/>
          </a:bodyPr>
          <a:lstStyle/>
          <a:p>
            <a:r>
              <a:rPr lang="fr-FR" b="1" kern="1200" dirty="0">
                <a:solidFill>
                  <a:schemeClr val="tx1"/>
                </a:solidFill>
                <a:latin typeface="+mj-lt"/>
                <a:ea typeface="+mj-ea"/>
                <a:cs typeface="+mj-cs"/>
              </a:rPr>
              <a:t>Les rôles du Conseil du Trésor</a:t>
            </a:r>
            <a:endParaRPr lang="en-US" kern="1200" dirty="0">
              <a:solidFill>
                <a:schemeClr val="tx1"/>
              </a:solidFill>
              <a:latin typeface="+mj-lt"/>
              <a:ea typeface="+mj-ea"/>
              <a:cs typeface="+mj-cs"/>
            </a:endParaRPr>
          </a:p>
        </p:txBody>
      </p:sp>
      <p:sp>
        <p:nvSpPr>
          <p:cNvPr id="103" name="Rectangle 10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5" name="Rectangle 10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D6EBFD33-0215-6D38-47F5-6A0D7D838C0C}"/>
              </a:ext>
              <a:ext uri="{C183D7F6-B498-43B3-948B-1728B52AA6E4}">
                <adec:decorative xmlns:adec="http://schemas.microsoft.com/office/drawing/2017/decorative" val="0"/>
              </a:ext>
            </a:extLst>
          </p:cNvPr>
          <p:cNvSpPr>
            <a:spLocks/>
          </p:cNvSpPr>
          <p:nvPr/>
        </p:nvSpPr>
        <p:spPr>
          <a:xfrm>
            <a:off x="7757803" y="6025527"/>
            <a:ext cx="1940342" cy="258263"/>
          </a:xfrm>
          <a:prstGeom prst="rect">
            <a:avLst/>
          </a:prstGeom>
        </p:spPr>
        <p:txBody>
          <a:bodyPr/>
          <a:lstStyle/>
          <a:p>
            <a:pPr defTabSz="640080">
              <a:spcAft>
                <a:spcPts val="600"/>
              </a:spcAft>
            </a:pPr>
            <a:fld id="{32D4B517-E49B-41B6-9DBC-23634E0F1CDC}" type="slidenum">
              <a:rPr lang="en-CA" sz="1260" b="1" kern="1200">
                <a:solidFill>
                  <a:schemeClr val="tx1"/>
                </a:solidFill>
                <a:latin typeface="Arial" panose="020B0604020202020204" pitchFamily="34" charset="0"/>
                <a:ea typeface="+mn-ea"/>
                <a:cs typeface="Arial" panose="020B0604020202020204" pitchFamily="34" charset="0"/>
              </a:rPr>
              <a:pPr defTabSz="640080">
                <a:spcAft>
                  <a:spcPts val="600"/>
                </a:spcAft>
              </a:pPr>
              <a:t>7</a:t>
            </a:fld>
            <a:endParaRPr lang="en-CA" b="1">
              <a:solidFill>
                <a:schemeClr val="tx1"/>
              </a:solidFill>
              <a:latin typeface="Arial" panose="020B0604020202020204" pitchFamily="34" charset="0"/>
              <a:cs typeface="Arial" panose="020B0604020202020204" pitchFamily="34" charset="0"/>
            </a:endParaRPr>
          </a:p>
        </p:txBody>
      </p:sp>
      <p:sp>
        <p:nvSpPr>
          <p:cNvPr id="94" name="TextBox 93"/>
          <p:cNvSpPr txBox="1"/>
          <p:nvPr>
            <p:custDataLst>
              <p:tags r:id="rId1"/>
            </p:custDataLst>
          </p:nvPr>
        </p:nvSpPr>
        <p:spPr>
          <a:xfrm>
            <a:off x="2152369" y="2228675"/>
            <a:ext cx="7789701" cy="305566"/>
          </a:xfrm>
          <a:prstGeom prst="rect">
            <a:avLst/>
          </a:prstGeom>
          <a:solidFill>
            <a:schemeClr val="tx1"/>
          </a:solidFill>
          <a:ln w="38100">
            <a:noFill/>
          </a:ln>
        </p:spPr>
        <p:txBody>
          <a:bodyPr wrap="square" rtlCol="0" anchor="ctr" anchorCtr="0">
            <a:noAutofit/>
          </a:bodyPr>
          <a:lstStyle>
            <a:defPPr>
              <a:defRPr lang="en-US"/>
            </a:defPPr>
            <a:lvl1pPr algn="ctr">
              <a:defRPr sz="1600">
                <a:solidFill>
                  <a:schemeClr val="bg1"/>
                </a:solidFill>
              </a:defRPr>
            </a:lvl1pPr>
          </a:lstStyle>
          <a:p>
            <a:pPr defTabSz="640080">
              <a:spcAft>
                <a:spcPts val="600"/>
              </a:spcAft>
            </a:pPr>
            <a:r>
              <a:rPr lang="en-US" sz="1680" b="1" kern="1200" dirty="0" err="1">
                <a:latin typeface="Arial" panose="020B0604020202020204" pitchFamily="34" charset="0"/>
                <a:ea typeface="+mn-ea"/>
                <a:cs typeface="Arial" panose="020B0604020202020204" pitchFamily="34" charset="0"/>
              </a:rPr>
              <a:t>Partie</a:t>
            </a:r>
            <a:r>
              <a:rPr lang="en-US" sz="1680" b="1" kern="1200" dirty="0">
                <a:latin typeface="Arial" panose="020B0604020202020204" pitchFamily="34" charset="0"/>
                <a:ea typeface="+mn-ea"/>
                <a:cs typeface="Arial" panose="020B0604020202020204" pitchFamily="34" charset="0"/>
              </a:rPr>
              <a:t> A</a:t>
            </a:r>
            <a:endParaRPr lang="en-US" sz="2000" b="1" dirty="0">
              <a:latin typeface="Arial" panose="020B0604020202020204" pitchFamily="34" charset="0"/>
              <a:cs typeface="Arial" panose="020B0604020202020204" pitchFamily="34" charset="0"/>
            </a:endParaRPr>
          </a:p>
        </p:txBody>
      </p:sp>
      <p:sp>
        <p:nvSpPr>
          <p:cNvPr id="42" name="TextBox 41"/>
          <p:cNvSpPr txBox="1"/>
          <p:nvPr/>
        </p:nvSpPr>
        <p:spPr>
          <a:xfrm>
            <a:off x="2152369" y="2554344"/>
            <a:ext cx="8680582" cy="1668149"/>
          </a:xfrm>
          <a:prstGeom prst="rect">
            <a:avLst/>
          </a:prstGeom>
          <a:noFill/>
        </p:spPr>
        <p:txBody>
          <a:bodyPr wrap="square" rtlCol="0">
            <a:spAutoFit/>
          </a:bodyPr>
          <a:lstStyle/>
          <a:p>
            <a:pPr marL="250032" indent="-250032" defTabSz="640080">
              <a:spcAft>
                <a:spcPts val="420"/>
              </a:spcAft>
            </a:pPr>
            <a:r>
              <a:rPr lang="en-US" sz="1540" b="1" kern="1200" dirty="0" err="1">
                <a:solidFill>
                  <a:schemeClr val="tx1"/>
                </a:solidFill>
                <a:latin typeface="Arial" panose="020B0604020202020204" pitchFamily="34" charset="0"/>
                <a:ea typeface="+mn-ea"/>
                <a:cs typeface="Arial" panose="020B0604020202020204" pitchFamily="34" charset="0"/>
              </a:rPr>
              <a:t>Gestionnaire</a:t>
            </a:r>
            <a:r>
              <a:rPr lang="en-US" sz="1540" b="1" kern="1200" dirty="0">
                <a:solidFill>
                  <a:schemeClr val="tx1"/>
                </a:solidFill>
                <a:latin typeface="Arial" panose="020B0604020202020204" pitchFamily="34" charset="0"/>
                <a:ea typeface="+mn-ea"/>
                <a:cs typeface="Arial" panose="020B0604020202020204" pitchFamily="34" charset="0"/>
              </a:rPr>
              <a:t> des </a:t>
            </a:r>
            <a:r>
              <a:rPr lang="en-US" sz="1540" b="1" kern="1200" dirty="0" err="1">
                <a:solidFill>
                  <a:schemeClr val="tx1"/>
                </a:solidFill>
                <a:latin typeface="Arial" panose="020B0604020202020204" pitchFamily="34" charset="0"/>
                <a:ea typeface="+mn-ea"/>
                <a:cs typeface="Arial" panose="020B0604020202020204" pitchFamily="34" charset="0"/>
              </a:rPr>
              <a:t>dépenses</a:t>
            </a:r>
            <a:r>
              <a:rPr lang="en-US" sz="1540" b="1" kern="1200" dirty="0">
                <a:solidFill>
                  <a:schemeClr val="tx1"/>
                </a:solidFill>
                <a:latin typeface="Arial" panose="020B0604020202020204" pitchFamily="34" charset="0"/>
                <a:ea typeface="+mn-ea"/>
                <a:cs typeface="Arial" panose="020B0604020202020204" pitchFamily="34" charset="0"/>
              </a:rPr>
              <a:t>: </a:t>
            </a:r>
            <a:r>
              <a:rPr lang="fr-FR" sz="1540" kern="1200" dirty="0">
                <a:solidFill>
                  <a:schemeClr val="tx1"/>
                </a:solidFill>
                <a:latin typeface="Arial" panose="020B0604020202020204" pitchFamily="34" charset="0"/>
                <a:ea typeface="+mn-ea"/>
                <a:cs typeface="Arial" panose="020B0604020202020204" pitchFamily="34" charset="0"/>
              </a:rPr>
              <a:t>Supervise la gestion des fonds publics</a:t>
            </a:r>
            <a:endParaRPr lang="en-CA" sz="1540" kern="1200" dirty="0">
              <a:solidFill>
                <a:schemeClr val="tx1"/>
              </a:solidFill>
              <a:latin typeface="Arial" panose="020B0604020202020204" pitchFamily="34" charset="0"/>
              <a:ea typeface="+mn-ea"/>
              <a:cs typeface="Arial" panose="020B0604020202020204" pitchFamily="34" charset="0"/>
            </a:endParaRPr>
          </a:p>
          <a:p>
            <a:pPr marL="250032" indent="-250032" defTabSz="640080">
              <a:spcAft>
                <a:spcPts val="210"/>
              </a:spcAft>
            </a:pPr>
            <a:r>
              <a:rPr lang="en-US" sz="1540" b="1" kern="1200" dirty="0">
                <a:solidFill>
                  <a:schemeClr val="tx1"/>
                </a:solidFill>
                <a:latin typeface="Arial" panose="020B0604020202020204" pitchFamily="34" charset="0"/>
                <a:ea typeface="+mn-ea"/>
                <a:cs typeface="Arial" panose="020B0604020202020204" pitchFamily="34" charset="0"/>
              </a:rPr>
              <a:t>Conseil </a:t>
            </a:r>
            <a:r>
              <a:rPr lang="en-US" sz="1540" b="1" kern="1200" dirty="0" err="1">
                <a:solidFill>
                  <a:schemeClr val="tx1"/>
                </a:solidFill>
                <a:latin typeface="Arial" panose="020B0604020202020204" pitchFamily="34" charset="0"/>
                <a:ea typeface="+mn-ea"/>
                <a:cs typeface="Arial" panose="020B0604020202020204" pitchFamily="34" charset="0"/>
              </a:rPr>
              <a:t>d'administration</a:t>
            </a:r>
            <a:r>
              <a:rPr lang="en-US" sz="1540" b="1" kern="1200" dirty="0">
                <a:solidFill>
                  <a:schemeClr val="tx1"/>
                </a:solidFill>
                <a:latin typeface="Arial" panose="020B0604020202020204" pitchFamily="34" charset="0"/>
                <a:ea typeface="+mn-ea"/>
                <a:cs typeface="Arial" panose="020B0604020202020204" pitchFamily="34" charset="0"/>
              </a:rPr>
              <a:t>: </a:t>
            </a:r>
            <a:r>
              <a:rPr lang="fr-FR" sz="1540" kern="1200" dirty="0">
                <a:solidFill>
                  <a:schemeClr val="tx1"/>
                </a:solidFill>
                <a:latin typeface="Arial" panose="020B0604020202020204" pitchFamily="34" charset="0"/>
                <a:ea typeface="+mn-ea"/>
                <a:cs typeface="Arial" panose="020B0604020202020204" pitchFamily="34" charset="0"/>
              </a:rPr>
              <a:t>Fixe les règles de gestion de l'État</a:t>
            </a:r>
            <a:endParaRPr lang="en-CA" sz="1540" kern="1200" dirty="0">
              <a:solidFill>
                <a:schemeClr val="tx1"/>
              </a:solidFill>
              <a:latin typeface="Arial" panose="020B0604020202020204" pitchFamily="34" charset="0"/>
              <a:ea typeface="+mn-ea"/>
              <a:cs typeface="Arial" panose="020B0604020202020204" pitchFamily="34" charset="0"/>
            </a:endParaRPr>
          </a:p>
          <a:p>
            <a:pPr marL="490062" lvl="1" indent="-240030" defTabSz="640080">
              <a:spcAft>
                <a:spcPts val="210"/>
              </a:spcAft>
              <a:buFont typeface="Arial" panose="020B0604020202020204" pitchFamily="34" charset="0"/>
              <a:buChar char="•"/>
            </a:pPr>
            <a:r>
              <a:rPr lang="fr-FR" sz="1540" kern="1200" dirty="0">
                <a:solidFill>
                  <a:schemeClr val="tx1"/>
                </a:solidFill>
                <a:latin typeface="Arial" panose="020B0604020202020204" pitchFamily="34" charset="0"/>
                <a:ea typeface="+mn-ea"/>
                <a:cs typeface="Arial" panose="020B0604020202020204" pitchFamily="34" charset="0"/>
              </a:rPr>
              <a:t>Autorise les nouveaux programmes, les projets, les paiements de transfert et les contrats</a:t>
            </a:r>
            <a:endParaRPr lang="en-US" sz="1540" kern="1200" dirty="0">
              <a:solidFill>
                <a:schemeClr val="tx1"/>
              </a:solidFill>
              <a:latin typeface="Arial" panose="020B0604020202020204" pitchFamily="34" charset="0"/>
              <a:ea typeface="+mn-ea"/>
              <a:cs typeface="Arial" panose="020B0604020202020204" pitchFamily="34" charset="0"/>
            </a:endParaRPr>
          </a:p>
          <a:p>
            <a:pPr marL="250032" indent="-250032" defTabSz="640080">
              <a:spcAft>
                <a:spcPts val="210"/>
              </a:spcAft>
            </a:pPr>
            <a:r>
              <a:rPr lang="en-CA" sz="1540" b="1" kern="1200" dirty="0" err="1">
                <a:solidFill>
                  <a:schemeClr val="tx1"/>
                </a:solidFill>
                <a:latin typeface="Arial" panose="020B0604020202020204" pitchFamily="34" charset="0"/>
                <a:ea typeface="+mn-ea"/>
                <a:cs typeface="Arial" panose="020B0604020202020204" pitchFamily="34" charset="0"/>
              </a:rPr>
              <a:t>Employeur</a:t>
            </a:r>
            <a:r>
              <a:rPr lang="en-CA" sz="1540" b="1" kern="1200" dirty="0">
                <a:solidFill>
                  <a:schemeClr val="tx1"/>
                </a:solidFill>
                <a:latin typeface="Arial" panose="020B0604020202020204" pitchFamily="34" charset="0"/>
                <a:ea typeface="+mn-ea"/>
                <a:cs typeface="Arial" panose="020B0604020202020204" pitchFamily="34" charset="0"/>
              </a:rPr>
              <a:t> : </a:t>
            </a:r>
            <a:r>
              <a:rPr lang="fr-FR" sz="1540" kern="1200" dirty="0">
                <a:solidFill>
                  <a:schemeClr val="tx1"/>
                </a:solidFill>
                <a:latin typeface="Arial" panose="020B0604020202020204" pitchFamily="34" charset="0"/>
                <a:ea typeface="+mn-ea"/>
                <a:cs typeface="Arial" panose="020B0604020202020204" pitchFamily="34" charset="0"/>
              </a:rPr>
              <a:t>Fixe les règles de gestion des employés</a:t>
            </a:r>
            <a:endParaRPr lang="en-CA" sz="1540" kern="1200" dirty="0">
              <a:solidFill>
                <a:schemeClr val="tx1"/>
              </a:solidFill>
              <a:latin typeface="Arial" panose="020B0604020202020204" pitchFamily="34" charset="0"/>
              <a:ea typeface="+mn-ea"/>
              <a:cs typeface="Arial" panose="020B0604020202020204" pitchFamily="34" charset="0"/>
            </a:endParaRPr>
          </a:p>
          <a:p>
            <a:pPr marL="490062" indent="-240030" defTabSz="640080">
              <a:spcAft>
                <a:spcPts val="210"/>
              </a:spcAft>
              <a:buFont typeface="Arial" panose="020B0604020202020204" pitchFamily="34" charset="0"/>
              <a:buChar char="•"/>
            </a:pPr>
            <a:r>
              <a:rPr lang="en-US" sz="1540" kern="1200" dirty="0">
                <a:solidFill>
                  <a:schemeClr val="tx1"/>
                </a:solidFill>
                <a:latin typeface="Arial" panose="020B0604020202020204" pitchFamily="34" charset="0"/>
                <a:ea typeface="+mn-ea"/>
                <a:cs typeface="Arial" panose="020B0604020202020204" pitchFamily="34" charset="0"/>
              </a:rPr>
              <a:t>Fixe les conditions </a:t>
            </a:r>
            <a:r>
              <a:rPr lang="en-US" sz="1540" kern="1200" dirty="0" err="1">
                <a:solidFill>
                  <a:schemeClr val="tx1"/>
                </a:solidFill>
                <a:latin typeface="Arial" panose="020B0604020202020204" pitchFamily="34" charset="0"/>
                <a:ea typeface="+mn-ea"/>
                <a:cs typeface="Arial" panose="020B0604020202020204" pitchFamily="34" charset="0"/>
              </a:rPr>
              <a:t>d'emploi</a:t>
            </a:r>
            <a:endParaRPr lang="en-CA" sz="1540" kern="1200" dirty="0">
              <a:solidFill>
                <a:schemeClr val="tx1"/>
              </a:solidFill>
              <a:latin typeface="Arial" panose="020B0604020202020204" pitchFamily="34" charset="0"/>
              <a:ea typeface="+mn-ea"/>
              <a:cs typeface="Arial" panose="020B0604020202020204" pitchFamily="34" charset="0"/>
            </a:endParaRPr>
          </a:p>
          <a:p>
            <a:pPr marL="490062" indent="-240030" defTabSz="640080">
              <a:spcAft>
                <a:spcPts val="420"/>
              </a:spcAft>
              <a:buFont typeface="Arial" panose="020B0604020202020204" pitchFamily="34" charset="0"/>
              <a:buChar char="•"/>
            </a:pPr>
            <a:r>
              <a:rPr lang="fr-FR" sz="1540" kern="1200" dirty="0">
                <a:solidFill>
                  <a:schemeClr val="tx1"/>
                </a:solidFill>
                <a:latin typeface="Arial" panose="020B0604020202020204" pitchFamily="34" charset="0"/>
                <a:ea typeface="+mn-ea"/>
                <a:cs typeface="Arial" panose="020B0604020202020204" pitchFamily="34" charset="0"/>
              </a:rPr>
              <a:t>Supervise les négociations collectives et les relations de travail</a:t>
            </a:r>
            <a:endParaRPr lang="en-CA" sz="2200" dirty="0">
              <a:latin typeface="Arial" panose="020B0604020202020204" pitchFamily="34" charset="0"/>
              <a:cs typeface="Arial" panose="020B0604020202020204" pitchFamily="34" charset="0"/>
            </a:endParaRPr>
          </a:p>
        </p:txBody>
      </p:sp>
      <p:sp>
        <p:nvSpPr>
          <p:cNvPr id="96" name="TextBox 95"/>
          <p:cNvSpPr txBox="1"/>
          <p:nvPr>
            <p:custDataLst>
              <p:tags r:id="rId2"/>
            </p:custDataLst>
          </p:nvPr>
        </p:nvSpPr>
        <p:spPr>
          <a:xfrm>
            <a:off x="2172060" y="4417171"/>
            <a:ext cx="7789701" cy="350865"/>
          </a:xfrm>
          <a:prstGeom prst="rect">
            <a:avLst/>
          </a:prstGeom>
          <a:solidFill>
            <a:schemeClr val="accent2"/>
          </a:solidFill>
          <a:ln w="38100">
            <a:noFill/>
          </a:ln>
        </p:spPr>
        <p:txBody>
          <a:bodyPr wrap="square" rtlCol="0" anchor="ctr" anchorCtr="0">
            <a:spAutoFit/>
          </a:bodyPr>
          <a:lstStyle>
            <a:defPPr>
              <a:defRPr lang="en-US"/>
            </a:defPPr>
            <a:lvl1pPr algn="ctr">
              <a:defRPr sz="1600">
                <a:solidFill>
                  <a:schemeClr val="bg1"/>
                </a:solidFill>
              </a:defRPr>
            </a:lvl1pPr>
          </a:lstStyle>
          <a:p>
            <a:pPr defTabSz="640080">
              <a:spcAft>
                <a:spcPts val="600"/>
              </a:spcAft>
            </a:pPr>
            <a:r>
              <a:rPr lang="en-US" sz="1680" b="1" kern="1200" dirty="0" err="1">
                <a:latin typeface="Arial" panose="020B0604020202020204" pitchFamily="34" charset="0"/>
                <a:ea typeface="+mn-ea"/>
                <a:cs typeface="Arial" panose="020B0604020202020204" pitchFamily="34" charset="0"/>
              </a:rPr>
              <a:t>Partie</a:t>
            </a:r>
            <a:r>
              <a:rPr lang="en-US" sz="1680" b="1" kern="1200" dirty="0">
                <a:latin typeface="Arial" panose="020B0604020202020204" pitchFamily="34" charset="0"/>
                <a:ea typeface="+mn-ea"/>
                <a:cs typeface="Arial" panose="020B0604020202020204" pitchFamily="34" charset="0"/>
              </a:rPr>
              <a:t> B</a:t>
            </a:r>
            <a:endParaRPr lang="en-US" sz="20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DE2617D-F5C9-9A59-DBAA-5880BBB22D85}"/>
              </a:ext>
            </a:extLst>
          </p:cNvPr>
          <p:cNvSpPr/>
          <p:nvPr/>
        </p:nvSpPr>
        <p:spPr>
          <a:xfrm>
            <a:off x="7476565" y="5788042"/>
            <a:ext cx="1151068" cy="7332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172060" y="4755877"/>
            <a:ext cx="7687780" cy="1668149"/>
          </a:xfrm>
          <a:prstGeom prst="rect">
            <a:avLst/>
          </a:prstGeom>
          <a:noFill/>
        </p:spPr>
        <p:txBody>
          <a:bodyPr wrap="square" rtlCol="0">
            <a:spAutoFit/>
          </a:bodyPr>
          <a:lstStyle/>
          <a:p>
            <a:pPr marL="250032" indent="-250032" defTabSz="640080">
              <a:spcAft>
                <a:spcPts val="600"/>
              </a:spcAft>
            </a:pPr>
            <a:r>
              <a:rPr lang="en-US" sz="1540" b="1" kern="1200" dirty="0">
                <a:solidFill>
                  <a:schemeClr val="tx1"/>
                </a:solidFill>
                <a:latin typeface="Arial" panose="020B0604020202020204" pitchFamily="34" charset="0"/>
                <a:ea typeface="+mn-ea"/>
                <a:cs typeface="Arial" panose="020B0604020202020204" pitchFamily="34" charset="0"/>
              </a:rPr>
              <a:t>Supervision </a:t>
            </a:r>
            <a:r>
              <a:rPr lang="en-US" sz="1540" b="1" kern="1200" dirty="0" err="1">
                <a:solidFill>
                  <a:schemeClr val="tx1"/>
                </a:solidFill>
                <a:latin typeface="Arial" panose="020B0604020202020204" pitchFamily="34" charset="0"/>
                <a:ea typeface="+mn-ea"/>
                <a:cs typeface="Arial" panose="020B0604020202020204" pitchFamily="34" charset="0"/>
              </a:rPr>
              <a:t>réglementaire</a:t>
            </a:r>
            <a:r>
              <a:rPr lang="en-US" sz="1540" b="1" kern="1200" dirty="0">
                <a:solidFill>
                  <a:schemeClr val="tx1"/>
                </a:solidFill>
                <a:latin typeface="Arial" panose="020B0604020202020204" pitchFamily="34" charset="0"/>
                <a:ea typeface="+mn-ea"/>
                <a:cs typeface="Arial" panose="020B0604020202020204" pitchFamily="34" charset="0"/>
              </a:rPr>
              <a:t>: </a:t>
            </a:r>
            <a:r>
              <a:rPr lang="fr-FR" sz="1540" kern="1200" dirty="0">
                <a:solidFill>
                  <a:schemeClr val="tx1"/>
                </a:solidFill>
                <a:latin typeface="Arial" panose="020B0604020202020204" pitchFamily="34" charset="0"/>
                <a:ea typeface="+mn-ea"/>
                <a:cs typeface="Arial" panose="020B0604020202020204" pitchFamily="34" charset="0"/>
              </a:rPr>
              <a:t>Supervise la plupart des règlements et des décrets.</a:t>
            </a:r>
            <a:endParaRPr lang="en-CA" sz="1540" kern="1200" dirty="0">
              <a:solidFill>
                <a:schemeClr val="tx1"/>
              </a:solidFill>
              <a:latin typeface="Arial" panose="020B0604020202020204" pitchFamily="34" charset="0"/>
              <a:ea typeface="+mn-ea"/>
              <a:cs typeface="Arial" panose="020B0604020202020204" pitchFamily="34" charset="0"/>
            </a:endParaRPr>
          </a:p>
          <a:p>
            <a:pPr marL="490062" indent="-240030" defTabSz="640080">
              <a:spcAft>
                <a:spcPts val="600"/>
              </a:spcAft>
              <a:buFont typeface="Arial" panose="020B0604020202020204" pitchFamily="34" charset="0"/>
              <a:buChar char="•"/>
            </a:pPr>
            <a:r>
              <a:rPr lang="en-US" sz="1540" kern="1200" dirty="0">
                <a:solidFill>
                  <a:schemeClr val="tx1"/>
                </a:solidFill>
                <a:latin typeface="Arial" panose="020B0604020202020204" pitchFamily="34" charset="0"/>
                <a:ea typeface="+mn-ea"/>
                <a:cs typeface="Arial" panose="020B0604020202020204" pitchFamily="34" charset="0"/>
              </a:rPr>
              <a:t>Regulations </a:t>
            </a:r>
            <a:r>
              <a:rPr lang="fr-FR" sz="1540" kern="1200" dirty="0">
                <a:solidFill>
                  <a:schemeClr val="tx1"/>
                </a:solidFill>
                <a:latin typeface="Arial" panose="020B0604020202020204" pitchFamily="34" charset="0"/>
                <a:ea typeface="+mn-ea"/>
                <a:cs typeface="Arial" panose="020B0604020202020204" pitchFamily="34" charset="0"/>
              </a:rPr>
              <a:t>Réglementation dans des domaines tels que la sécurité des aliments et des médicaments, la protection de l'environnement et la sécurité des transports.</a:t>
            </a:r>
          </a:p>
          <a:p>
            <a:pPr marL="490062" indent="-240030" defTabSz="640080">
              <a:spcAft>
                <a:spcPts val="600"/>
              </a:spcAft>
              <a:buFont typeface="Arial" panose="020B0604020202020204" pitchFamily="34" charset="0"/>
              <a:buChar char="•"/>
            </a:pPr>
            <a:r>
              <a:rPr lang="fr-FR" sz="1540" kern="1200" dirty="0">
                <a:solidFill>
                  <a:schemeClr val="tx1"/>
                </a:solidFill>
                <a:latin typeface="Arial" panose="020B0604020202020204" pitchFamily="34" charset="0"/>
                <a:ea typeface="+mn-ea"/>
                <a:cs typeface="Arial" panose="020B0604020202020204" pitchFamily="34" charset="0"/>
              </a:rPr>
              <a:t>Promotion de la coopération en matière de réglementation au sein du Canada et avec les États-Unis</a:t>
            </a:r>
            <a:endParaRPr lang="en-CA" sz="2200" dirty="0">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95D4EA68-EE70-5922-27C8-B79E142BAE3C}"/>
              </a:ext>
              <a:ext uri="{C183D7F6-B498-43B3-948B-1728B52AA6E4}">
                <adec:decorative xmlns:adec="http://schemas.microsoft.com/office/drawing/2017/decorative" val="1"/>
              </a:ext>
            </a:extLst>
          </p:cNvPr>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9095133" y="1926266"/>
            <a:ext cx="852612" cy="891233"/>
          </a:xfrm>
          <a:prstGeom prst="rect">
            <a:avLst/>
          </a:prstGeom>
        </p:spPr>
      </p:pic>
      <p:pic>
        <p:nvPicPr>
          <p:cNvPr id="3" name="Picture 2">
            <a:extLst>
              <a:ext uri="{FF2B5EF4-FFF2-40B4-BE49-F238E27FC236}">
                <a16:creationId xmlns:a16="http://schemas.microsoft.com/office/drawing/2014/main" id="{BBB8A004-EAF0-4CC0-6F70-5A01341B19A0}"/>
              </a:ext>
              <a:ext uri="{C183D7F6-B498-43B3-948B-1728B52AA6E4}">
                <adec:decorative xmlns:adec="http://schemas.microsoft.com/office/drawing/2017/decorative" val="1"/>
              </a:ext>
            </a:extLst>
          </p:cNvPr>
          <p:cNvPicPr>
            <a:picLocks noChangeAspect="1"/>
          </p:cNvPicPr>
          <p:nvPr/>
        </p:nvPicPr>
        <p:blipFill>
          <a:blip r:embed="rId6">
            <a:extLst>
              <a:ext uri="{BEBA8EAE-BF5A-486C-A8C5-ECC9F3942E4B}">
                <a14:imgProps xmlns:a14="http://schemas.microsoft.com/office/drawing/2010/main">
                  <a14:imgLayer r:embed="rId7">
                    <a14:imgEffect>
                      <a14:saturation sat="97000"/>
                    </a14:imgEffect>
                  </a14:imgLayer>
                </a14:imgProps>
              </a:ext>
            </a:extLst>
          </a:blip>
          <a:stretch>
            <a:fillRect/>
          </a:stretch>
        </p:blipFill>
        <p:spPr>
          <a:xfrm>
            <a:off x="9064814" y="4125642"/>
            <a:ext cx="896947" cy="922820"/>
          </a:xfrm>
          <a:prstGeom prst="rect">
            <a:avLst/>
          </a:prstGeom>
          <a:solidFill>
            <a:schemeClr val="bg1"/>
          </a:solidFill>
          <a:ln>
            <a:noFill/>
          </a:ln>
        </p:spPr>
      </p:pic>
    </p:spTree>
    <p:extLst>
      <p:ext uri="{BB962C8B-B14F-4D97-AF65-F5344CB8AC3E}">
        <p14:creationId xmlns:p14="http://schemas.microsoft.com/office/powerpoint/2010/main" val="37615385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B5DE73-3381-494D-8D8B-D7C932F26A41}"/>
              </a:ext>
            </a:extLst>
          </p:cNvPr>
          <p:cNvSpPr>
            <a:spLocks noGrp="1"/>
          </p:cNvSpPr>
          <p:nvPr>
            <p:ph type="sldNum" sz="quarter" idx="12"/>
          </p:nvPr>
        </p:nvSpPr>
        <p:spPr>
          <a:xfrm>
            <a:off x="11387579" y="6300000"/>
            <a:ext cx="398241" cy="365125"/>
          </a:xfrm>
        </p:spPr>
        <p:txBody>
          <a:bodyPr/>
          <a:lstStyle/>
          <a:p>
            <a:fld id="{32D4B517-E49B-41B6-9DBC-23634E0F1CDC}" type="slidenum">
              <a:rPr lang="en-CA" smtClean="0"/>
              <a:t>8</a:t>
            </a:fld>
            <a:endParaRPr lang="en-CA"/>
          </a:p>
        </p:txBody>
      </p:sp>
      <p:sp>
        <p:nvSpPr>
          <p:cNvPr id="19" name="Text Placeholder 3"/>
          <p:cNvSpPr txBox="1">
            <a:spLocks noGrp="1"/>
          </p:cNvSpPr>
          <p:nvPr>
            <p:ph type="title" idx="4294967295"/>
          </p:nvPr>
        </p:nvSpPr>
        <p:spPr>
          <a:xfrm>
            <a:off x="0" y="285750"/>
            <a:ext cx="12192000" cy="4683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fr-FR" sz="2800" b="1" dirty="0">
                <a:latin typeface="Arial" panose="020B0604020202020204" pitchFamily="34" charset="0"/>
                <a:cs typeface="Arial" panose="020B0604020202020204" pitchFamily="34" charset="0"/>
              </a:rPr>
              <a:t>Qu'est-ce qu'une présentation au Conseil du Trésor ?</a:t>
            </a:r>
            <a:endParaRPr lang="en-CA" sz="2800" b="1" dirty="0">
              <a:latin typeface="Arial" panose="020B0604020202020204" pitchFamily="34" charset="0"/>
              <a:cs typeface="Arial" panose="020B0604020202020204" pitchFamily="34" charset="0"/>
            </a:endParaRPr>
          </a:p>
        </p:txBody>
      </p:sp>
      <p:sp>
        <p:nvSpPr>
          <p:cNvPr id="23" name="Rectangle 22"/>
          <p:cNvSpPr/>
          <p:nvPr/>
        </p:nvSpPr>
        <p:spPr>
          <a:xfrm>
            <a:off x="356838" y="990600"/>
            <a:ext cx="9448899" cy="2438400"/>
          </a:xfrm>
          <a:prstGeom prst="rect">
            <a:avLst/>
          </a:prstGeom>
          <a:noFill/>
          <a:ln>
            <a:noFill/>
          </a:ln>
        </p:spPr>
        <p:txBody>
          <a:bodyPr wrap="square" lIns="72000" tIns="72000" rIns="72000" bIns="72000">
            <a:noAutofit/>
          </a:bodyPr>
          <a:lstStyle/>
          <a:p>
            <a:pPr marL="342900" indent="-342900">
              <a:spcAft>
                <a:spcPts val="800"/>
              </a:spcAft>
              <a:buFont typeface="Arial" panose="020B0604020202020204" pitchFamily="34" charset="0"/>
              <a:buChar char="•"/>
            </a:pPr>
            <a:r>
              <a:rPr lang="fr-FR" sz="2000" dirty="0">
                <a:latin typeface="Arial" panose="020B0604020202020204" pitchFamily="34" charset="0"/>
                <a:cs typeface="Arial" panose="020B0604020202020204" pitchFamily="34" charset="0"/>
              </a:rPr>
              <a:t>La présentation au Conseil du Trésor est un document officiel du Cabinet qui sollicite des autorisations ou des approbations spécifiques de la part du Conseil du Trésor. Environ 80 à 90 % des présentations au CT visent principalement à obtenir des fonds.</a:t>
            </a:r>
          </a:p>
          <a:p>
            <a:pPr marL="342900" indent="-342900">
              <a:spcAft>
                <a:spcPts val="800"/>
              </a:spcAft>
              <a:buFont typeface="Arial" panose="020B0604020202020204" pitchFamily="34" charset="0"/>
              <a:buChar char="•"/>
            </a:pPr>
            <a:r>
              <a:rPr lang="fr-FR" sz="2000" dirty="0">
                <a:latin typeface="Arial" panose="020B0604020202020204" pitchFamily="34" charset="0"/>
                <a:cs typeface="Arial" panose="020B0604020202020204" pitchFamily="34" charset="0"/>
              </a:rPr>
              <a:t>Elle est présentée par un (ou plusieurs) ministre(s) parrain(s) pour entreprendre une initiative qui ne relève pas des compétences de l'organisation. La présentation au CT est leur document, ils déterminent les informations à inclure avec l'aide du SCT.</a:t>
            </a:r>
            <a:endParaRPr lang="en-US" sz="2000" dirty="0">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Aft>
                <a:spcPts val="800"/>
              </a:spcAft>
              <a:buClrTx/>
              <a:buSzTx/>
              <a:buFontTx/>
              <a:buNone/>
              <a:tabLst/>
              <a:defRPr/>
            </a:pPr>
            <a:endParaRPr kumimoji="0" lang="en-CA" sz="2000" b="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5C04CFBD-BC1E-82ED-0138-8F36D63CF343}"/>
              </a:ext>
              <a:ext uri="{C183D7F6-B498-43B3-948B-1728B52AA6E4}">
                <adec:decorative xmlns:adec="http://schemas.microsoft.com/office/drawing/2017/decorative" val="1"/>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9846032" y="1288939"/>
            <a:ext cx="1740667" cy="1819516"/>
          </a:xfrm>
          <a:prstGeom prst="rect">
            <a:avLst/>
          </a:prstGeom>
        </p:spPr>
      </p:pic>
      <p:sp>
        <p:nvSpPr>
          <p:cNvPr id="12" name="TextBox 11">
            <a:extLst>
              <a:ext uri="{FF2B5EF4-FFF2-40B4-BE49-F238E27FC236}">
                <a16:creationId xmlns:a16="http://schemas.microsoft.com/office/drawing/2014/main" id="{71266CF1-50EF-ACED-D260-4E6ACC558962}"/>
              </a:ext>
            </a:extLst>
          </p:cNvPr>
          <p:cNvSpPr txBox="1"/>
          <p:nvPr/>
        </p:nvSpPr>
        <p:spPr>
          <a:xfrm>
            <a:off x="1295399" y="3642862"/>
            <a:ext cx="9210075" cy="2964914"/>
          </a:xfrm>
          <a:prstGeom prst="rect">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marL="342900" indent="-342900">
              <a:spcAft>
                <a:spcPts val="800"/>
              </a:spcAft>
              <a:buFont typeface="Arial" panose="020B0604020202020204" pitchFamily="34" charset="0"/>
              <a:buChar char="•"/>
            </a:pPr>
            <a:r>
              <a:rPr lang="fr-FR" sz="2000" dirty="0">
                <a:latin typeface="Arial"/>
                <a:cs typeface="Arial"/>
              </a:rPr>
              <a:t>Une soumission au CT présente les éléments suivants dans un langage clair et simple</a:t>
            </a:r>
            <a:r>
              <a:rPr lang="en-US" sz="2000" dirty="0">
                <a:latin typeface="Arial"/>
                <a:cs typeface="Arial"/>
              </a:rPr>
              <a:t>:</a:t>
            </a:r>
          </a:p>
          <a:p>
            <a:pPr marL="800100" lvl="1" indent="-342900">
              <a:spcAft>
                <a:spcPts val="800"/>
              </a:spcAft>
              <a:buFont typeface="Arial" panose="020B0604020202020204" pitchFamily="34" charset="0"/>
              <a:buChar char="•"/>
            </a:pPr>
            <a:r>
              <a:rPr lang="fr-FR" sz="2000" dirty="0">
                <a:latin typeface="Arial"/>
                <a:cs typeface="Arial"/>
              </a:rPr>
              <a:t>un </a:t>
            </a:r>
            <a:r>
              <a:rPr lang="fr-FR" sz="2000" b="1" dirty="0">
                <a:latin typeface="Arial"/>
                <a:cs typeface="Arial"/>
              </a:rPr>
              <a:t>plan</a:t>
            </a:r>
            <a:r>
              <a:rPr lang="fr-FR" sz="2000" dirty="0">
                <a:latin typeface="Arial"/>
                <a:cs typeface="Arial"/>
              </a:rPr>
              <a:t> de mise en œuvre de l'initiative du ministère/de l'utilisation des autorisations demandées (y compris les coûts et la source des fonds)</a:t>
            </a:r>
          </a:p>
          <a:p>
            <a:pPr marL="800100" lvl="1" indent="-342900">
              <a:spcAft>
                <a:spcPts val="800"/>
              </a:spcAft>
              <a:buFont typeface="Arial" panose="020B0604020202020204" pitchFamily="34" charset="0"/>
              <a:buChar char="•"/>
            </a:pPr>
            <a:r>
              <a:rPr lang="en-US" sz="2000" dirty="0">
                <a:latin typeface="Arial"/>
                <a:cs typeface="Arial"/>
              </a:rPr>
              <a:t>les </a:t>
            </a:r>
            <a:r>
              <a:rPr lang="en-US" sz="2000" dirty="0" err="1">
                <a:latin typeface="Arial"/>
                <a:cs typeface="Arial"/>
              </a:rPr>
              <a:t>résultats</a:t>
            </a:r>
            <a:r>
              <a:rPr lang="en-US" sz="2000" dirty="0">
                <a:latin typeface="Arial"/>
                <a:cs typeface="Arial"/>
              </a:rPr>
              <a:t> </a:t>
            </a:r>
            <a:r>
              <a:rPr lang="en-US" sz="2000" b="1" dirty="0" err="1">
                <a:latin typeface="Arial"/>
                <a:cs typeface="Arial"/>
              </a:rPr>
              <a:t>escomptés</a:t>
            </a:r>
            <a:endParaRPr lang="en-US" sz="2000" b="1" dirty="0">
              <a:latin typeface="Arial"/>
              <a:cs typeface="Arial"/>
            </a:endParaRPr>
          </a:p>
          <a:p>
            <a:pPr marL="800100" lvl="1" indent="-342900">
              <a:spcAft>
                <a:spcPts val="800"/>
              </a:spcAft>
              <a:buFont typeface="Arial" panose="020B0604020202020204" pitchFamily="34" charset="0"/>
              <a:buChar char="•"/>
            </a:pPr>
            <a:r>
              <a:rPr lang="fr-FR" sz="2000" dirty="0">
                <a:latin typeface="Arial"/>
                <a:cs typeface="Arial"/>
              </a:rPr>
              <a:t>les </a:t>
            </a:r>
            <a:r>
              <a:rPr lang="fr-FR" sz="2000" b="1" dirty="0">
                <a:latin typeface="Arial"/>
                <a:cs typeface="Arial"/>
              </a:rPr>
              <a:t>risques</a:t>
            </a:r>
            <a:r>
              <a:rPr lang="fr-FR" sz="2000" dirty="0">
                <a:latin typeface="Arial"/>
                <a:cs typeface="Arial"/>
              </a:rPr>
              <a:t> associés à l'initiative, y compris le risque de ne pas la mettre en œuvre</a:t>
            </a:r>
          </a:p>
          <a:p>
            <a:pPr marL="800100" lvl="1" indent="-342900">
              <a:spcAft>
                <a:spcPts val="800"/>
              </a:spcAft>
              <a:buFont typeface="Arial" panose="020B0604020202020204" pitchFamily="34" charset="0"/>
              <a:buChar char="•"/>
            </a:pPr>
            <a:r>
              <a:rPr lang="fr-FR" sz="2000" dirty="0">
                <a:latin typeface="Arial"/>
                <a:cs typeface="Arial"/>
              </a:rPr>
              <a:t>La (les) </a:t>
            </a:r>
            <a:r>
              <a:rPr lang="fr-FR" sz="2000" b="1" dirty="0">
                <a:latin typeface="Arial"/>
                <a:cs typeface="Arial"/>
              </a:rPr>
              <a:t>décision(s)</a:t>
            </a:r>
            <a:r>
              <a:rPr lang="fr-FR" sz="2000" dirty="0">
                <a:latin typeface="Arial"/>
                <a:cs typeface="Arial"/>
              </a:rPr>
              <a:t> demandée(s) au CT</a:t>
            </a:r>
            <a:endParaRPr lang="en-US" sz="2000" dirty="0">
              <a:latin typeface="Arial"/>
              <a:cs typeface="Arial"/>
            </a:endParaRPr>
          </a:p>
        </p:txBody>
      </p:sp>
      <p:sp>
        <p:nvSpPr>
          <p:cNvPr id="4" name="TextBox 3">
            <a:extLst>
              <a:ext uri="{FF2B5EF4-FFF2-40B4-BE49-F238E27FC236}">
                <a16:creationId xmlns:a16="http://schemas.microsoft.com/office/drawing/2014/main" id="{3D77A632-CE45-4EBB-9638-567A95C400E8}"/>
              </a:ext>
            </a:extLst>
          </p:cNvPr>
          <p:cNvSpPr txBox="1"/>
          <p:nvPr/>
        </p:nvSpPr>
        <p:spPr>
          <a:xfrm>
            <a:off x="3048000" y="3244334"/>
            <a:ext cx="6096000" cy="369332"/>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D8D54050-BFCD-5B32-776A-A3C8FD7B3104}"/>
              </a:ext>
            </a:extLst>
          </p:cNvPr>
          <p:cNvSpPr txBox="1"/>
          <p:nvPr/>
        </p:nvSpPr>
        <p:spPr>
          <a:xfrm>
            <a:off x="3048000" y="3244334"/>
            <a:ext cx="6096000" cy="369332"/>
          </a:xfrm>
          <a:prstGeom prst="rect">
            <a:avLst/>
          </a:prstGeom>
          <a:noFill/>
        </p:spPr>
        <p:txBody>
          <a:bodyPr wrap="square">
            <a:spAutoFit/>
          </a:bodyPr>
          <a:lstStyle/>
          <a:p>
            <a:r>
              <a:rPr lang="en-US" b="0" dirty="0">
                <a:effectLst/>
              </a:rPr>
              <a:t> </a:t>
            </a:r>
            <a:endParaRPr lang="en-US" dirty="0"/>
          </a:p>
        </p:txBody>
      </p:sp>
      <p:sp>
        <p:nvSpPr>
          <p:cNvPr id="8" name="TextBox 7">
            <a:extLst>
              <a:ext uri="{FF2B5EF4-FFF2-40B4-BE49-F238E27FC236}">
                <a16:creationId xmlns:a16="http://schemas.microsoft.com/office/drawing/2014/main" id="{A07B47C3-40B1-0686-6C69-AEBA2AFF6B5A}"/>
              </a:ext>
            </a:extLst>
          </p:cNvPr>
          <p:cNvSpPr txBox="1"/>
          <p:nvPr/>
        </p:nvSpPr>
        <p:spPr>
          <a:xfrm>
            <a:off x="3048000" y="3244334"/>
            <a:ext cx="6096000" cy="369332"/>
          </a:xfrm>
          <a:prstGeom prst="rect">
            <a:avLst/>
          </a:prstGeom>
          <a:noFill/>
        </p:spPr>
        <p:txBody>
          <a:bodyPr wrap="square">
            <a:spAutoFit/>
          </a:bodyPr>
          <a:lstStyle/>
          <a:p>
            <a:r>
              <a:rPr lang="en-US" b="0" dirty="0">
                <a:effectLst/>
              </a:rPr>
              <a:t> </a:t>
            </a:r>
            <a:endParaRPr lang="en-US" dirty="0"/>
          </a:p>
        </p:txBody>
      </p:sp>
      <p:sp>
        <p:nvSpPr>
          <p:cNvPr id="11" name="TextBox 10">
            <a:extLst>
              <a:ext uri="{FF2B5EF4-FFF2-40B4-BE49-F238E27FC236}">
                <a16:creationId xmlns:a16="http://schemas.microsoft.com/office/drawing/2014/main" id="{C7753D53-193D-B1CF-998A-C4603AC96534}"/>
              </a:ext>
            </a:extLst>
          </p:cNvPr>
          <p:cNvSpPr txBox="1"/>
          <p:nvPr/>
        </p:nvSpPr>
        <p:spPr>
          <a:xfrm>
            <a:off x="3048000" y="3244334"/>
            <a:ext cx="609600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7482707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title" idx="4294967295"/>
          </p:nvPr>
        </p:nvSpPr>
        <p:spPr>
          <a:xfrm>
            <a:off x="841248" y="334644"/>
            <a:ext cx="10509504" cy="107691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90000"/>
          </a:bodyPr>
          <a:lstStyle/>
          <a:p>
            <a:pPr>
              <a:defRPr/>
            </a:pPr>
            <a:r>
              <a:rPr lang="fr-FR" sz="4000" b="1" kern="1200" dirty="0">
                <a:solidFill>
                  <a:schemeClr val="tx1"/>
                </a:solidFill>
                <a:latin typeface="+mj-lt"/>
                <a:ea typeface="+mj-ea"/>
                <a:cs typeface="+mj-cs"/>
              </a:rPr>
              <a:t>Fonctions de l'agence centrale et des départements</a:t>
            </a:r>
            <a:endParaRPr lang="en-US" sz="4000" b="1" kern="1200" dirty="0">
              <a:solidFill>
                <a:schemeClr val="tx1"/>
              </a:solidFill>
              <a:latin typeface="+mj-lt"/>
              <a:ea typeface="+mj-ea"/>
              <a:cs typeface="+mj-cs"/>
            </a:endParaRPr>
          </a:p>
        </p:txBody>
      </p:sp>
      <p:sp>
        <p:nvSpPr>
          <p:cNvPr id="67" name="Rectangle 6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9" name="Rectangle 6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Slide Number Placeholder 59">
            <a:extLst>
              <a:ext uri="{FF2B5EF4-FFF2-40B4-BE49-F238E27FC236}">
                <a16:creationId xmlns:a16="http://schemas.microsoft.com/office/drawing/2014/main" id="{7297EC5B-AEE3-C60F-BB71-ABC7A49E078D}"/>
              </a:ext>
            </a:extLst>
          </p:cNvPr>
          <p:cNvSpPr>
            <a:spLocks/>
          </p:cNvSpPr>
          <p:nvPr/>
        </p:nvSpPr>
        <p:spPr>
          <a:xfrm>
            <a:off x="8180684" y="5970880"/>
            <a:ext cx="2268214" cy="301904"/>
          </a:xfrm>
          <a:prstGeom prst="rect">
            <a:avLst/>
          </a:prstGeom>
        </p:spPr>
        <p:txBody>
          <a:bodyPr/>
          <a:lstStyle/>
          <a:p>
            <a:pPr algn="r" defTabSz="749808">
              <a:spcAft>
                <a:spcPts val="600"/>
              </a:spcAft>
              <a:defRPr/>
            </a:pPr>
            <a:fld id="{32D4B517-E49B-41B6-9DBC-23634E0F1CDC}" type="slidenum">
              <a:rPr lang="en-CA" sz="984" b="1" kern="1200">
                <a:solidFill>
                  <a:prstClr val="black"/>
                </a:solidFill>
                <a:latin typeface="Arial" panose="020B0604020202020204" pitchFamily="34" charset="0"/>
                <a:ea typeface="+mn-ea"/>
                <a:cs typeface="Arial" panose="020B0604020202020204" pitchFamily="34" charset="0"/>
              </a:rPr>
              <a:pPr algn="r" defTabSz="749808">
                <a:spcAft>
                  <a:spcPts val="600"/>
                </a:spcAft>
                <a:defRPr/>
              </a:pPr>
              <a:t>9</a:t>
            </a:fld>
            <a:endParaRPr kumimoji="0" lang="en-CA"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5" name="Picture 54" descr="Canadian Flag">
            <a:extLst>
              <a:ext uri="{FF2B5EF4-FFF2-40B4-BE49-F238E27FC236}">
                <a16:creationId xmlns:a16="http://schemas.microsoft.com/office/drawing/2014/main" id="{77ADD740-1CC6-ECA4-16D7-773BD54E6D7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80376" y="1777824"/>
            <a:ext cx="1222960" cy="982298"/>
          </a:xfrm>
          <a:prstGeom prst="rect">
            <a:avLst/>
          </a:prstGeom>
          <a:ln w="19050">
            <a:solidFill>
              <a:schemeClr val="tx1"/>
            </a:solidFill>
          </a:ln>
        </p:spPr>
      </p:pic>
      <p:sp>
        <p:nvSpPr>
          <p:cNvPr id="15" name="TextBox 5"/>
          <p:cNvSpPr txBox="1">
            <a:spLocks noChangeArrowheads="1"/>
          </p:cNvSpPr>
          <p:nvPr/>
        </p:nvSpPr>
        <p:spPr bwMode="auto">
          <a:xfrm>
            <a:off x="1708195" y="2840141"/>
            <a:ext cx="4167323" cy="327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spcBef>
                <a:spcPct val="20000"/>
              </a:spcBef>
              <a:buChar char="•"/>
              <a:defRPr sz="2400">
                <a:solidFill>
                  <a:schemeClr val="tx1"/>
                </a:solidFill>
                <a:latin typeface="Franklin Gothic Medium" pitchFamily="34" charset="0"/>
              </a:defRPr>
            </a:lvl1pPr>
            <a:lvl2pPr marL="742950" indent="-285750" eaLnBrk="0" hangingPunct="0">
              <a:spcBef>
                <a:spcPct val="20000"/>
              </a:spcBef>
              <a:buChar char="–"/>
              <a:defRPr sz="2400">
                <a:solidFill>
                  <a:schemeClr val="tx1"/>
                </a:solidFill>
                <a:latin typeface="Franklin Gothic Book" pitchFamily="34"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lvl="1" indent="0" algn="ctr" defTabSz="749808" eaLnBrk="1" hangingPunct="1">
              <a:spcBef>
                <a:spcPts val="0"/>
              </a:spcBef>
              <a:spcAft>
                <a:spcPts val="492"/>
              </a:spcAft>
              <a:buNone/>
              <a:defRPr/>
            </a:pPr>
            <a:r>
              <a:rPr lang="en-CA" sz="2296" b="1" kern="0" dirty="0" err="1">
                <a:solidFill>
                  <a:prstClr val="black"/>
                </a:solidFill>
                <a:latin typeface="Arial" panose="020B0604020202020204" pitchFamily="34" charset="0"/>
                <a:ea typeface="+mn-ea"/>
                <a:cs typeface="Arial" panose="020B0604020202020204" pitchFamily="34" charset="0"/>
              </a:rPr>
              <a:t>Agence</a:t>
            </a:r>
            <a:r>
              <a:rPr lang="en-CA" sz="2296" b="1" kern="0" dirty="0">
                <a:solidFill>
                  <a:prstClr val="black"/>
                </a:solidFill>
                <a:latin typeface="Arial" panose="020B0604020202020204" pitchFamily="34" charset="0"/>
                <a:ea typeface="+mn-ea"/>
                <a:cs typeface="Arial" panose="020B0604020202020204" pitchFamily="34" charset="0"/>
              </a:rPr>
              <a:t> centrale</a:t>
            </a:r>
          </a:p>
          <a:p>
            <a:pPr marL="0" lvl="1" indent="0" algn="ctr" defTabSz="749808" eaLnBrk="1" hangingPunct="1">
              <a:spcBef>
                <a:spcPts val="0"/>
              </a:spcBef>
              <a:spcAft>
                <a:spcPts val="984"/>
              </a:spcAft>
              <a:buNone/>
              <a:defRPr/>
            </a:pPr>
            <a:r>
              <a:rPr lang="fr-FR" sz="1640" kern="0" dirty="0">
                <a:solidFill>
                  <a:prstClr val="black"/>
                </a:solidFill>
                <a:latin typeface="Arial" panose="020B0604020202020204" pitchFamily="34" charset="0"/>
                <a:ea typeface="+mn-ea"/>
                <a:cs typeface="Arial" panose="020B0604020202020204" pitchFamily="34" charset="0"/>
              </a:rPr>
              <a:t>La fonction d'agence centrale soutient le mandat du Conseil du Trésor.</a:t>
            </a:r>
            <a:endParaRPr lang="en-CA" sz="1640" kern="0" dirty="0">
              <a:solidFill>
                <a:prstClr val="black"/>
              </a:solidFill>
              <a:latin typeface="Arial" panose="020B0604020202020204" pitchFamily="34" charset="0"/>
              <a:ea typeface="+mn-ea"/>
              <a:cs typeface="Arial" panose="020B0604020202020204" pitchFamily="34" charset="0"/>
            </a:endParaRP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err="1">
                <a:solidFill>
                  <a:prstClr val="black"/>
                </a:solidFill>
                <a:latin typeface="Arial" panose="020B0604020202020204" pitchFamily="34" charset="0"/>
                <a:cs typeface="Arial" panose="020B0604020202020204" pitchFamily="34" charset="0"/>
              </a:rPr>
              <a:t>S</a:t>
            </a:r>
            <a:r>
              <a:rPr lang="en-CA" sz="1476" kern="0" dirty="0" err="1">
                <a:solidFill>
                  <a:prstClr val="black"/>
                </a:solidFill>
                <a:latin typeface="Arial" panose="020B0604020202020204" pitchFamily="34" charset="0"/>
                <a:ea typeface="+mn-ea"/>
                <a:cs typeface="Arial" panose="020B0604020202020204" pitchFamily="34" charset="0"/>
              </a:rPr>
              <a:t>ecteurs</a:t>
            </a:r>
            <a:r>
              <a:rPr lang="en-CA" sz="1476" kern="0" dirty="0">
                <a:solidFill>
                  <a:prstClr val="black"/>
                </a:solidFill>
                <a:latin typeface="Arial" panose="020B0604020202020204" pitchFamily="34" charset="0"/>
                <a:ea typeface="+mn-ea"/>
                <a:cs typeface="Arial" panose="020B0604020202020204" pitchFamily="34" charset="0"/>
              </a:rPr>
              <a:t> du programme</a:t>
            </a:r>
            <a:endParaRPr lang="fr-FR" sz="1476" kern="0" dirty="0">
              <a:solidFill>
                <a:prstClr val="black"/>
              </a:solidFill>
              <a:latin typeface="Arial" panose="020B0604020202020204" pitchFamily="34" charset="0"/>
              <a:ea typeface="+mn-ea"/>
              <a:cs typeface="Arial" panose="020B0604020202020204" pitchFamily="34" charset="0"/>
            </a:endParaRPr>
          </a:p>
          <a:p>
            <a:pPr marL="234315" lvl="1" indent="-234315" defTabSz="749808" eaLnBrk="1" hangingPunct="1">
              <a:spcBef>
                <a:spcPts val="0"/>
              </a:spcBef>
              <a:spcAft>
                <a:spcPts val="492"/>
              </a:spcAft>
              <a:buFont typeface="Wingdings 2" panose="05020102010507070707" pitchFamily="18" charset="2"/>
              <a:buChar char="³"/>
              <a:defRPr/>
            </a:pPr>
            <a:r>
              <a:rPr lang="fr-FR" sz="1476" kern="0" dirty="0">
                <a:solidFill>
                  <a:prstClr val="black"/>
                </a:solidFill>
                <a:latin typeface="Arial" panose="020B0604020202020204" pitchFamily="34" charset="0"/>
                <a:ea typeface="+mn-ea"/>
                <a:cs typeface="Arial" panose="020B0604020202020204" pitchFamily="34" charset="0"/>
              </a:rPr>
              <a:t>Bureau du dirigeant principal des ressources humaines</a:t>
            </a:r>
            <a:endParaRPr lang="en-CA" sz="1476" kern="0" dirty="0">
              <a:solidFill>
                <a:prstClr val="black"/>
              </a:solidFill>
              <a:latin typeface="Arial" panose="020B0604020202020204" pitchFamily="34" charset="0"/>
              <a:ea typeface="+mn-ea"/>
              <a:cs typeface="Arial" panose="020B0604020202020204" pitchFamily="34" charset="0"/>
            </a:endParaRPr>
          </a:p>
          <a:p>
            <a:pPr marL="234315" lvl="1" indent="-234315" defTabSz="749808" eaLnBrk="1" hangingPunct="1">
              <a:spcBef>
                <a:spcPts val="0"/>
              </a:spcBef>
              <a:spcAft>
                <a:spcPts val="492"/>
              </a:spcAft>
              <a:buFont typeface="Wingdings 2" panose="05020102010507070707" pitchFamily="18" charset="2"/>
              <a:buChar char="³"/>
              <a:defRPr/>
            </a:pPr>
            <a:r>
              <a:rPr lang="fr-FR" sz="1476" kern="0" dirty="0">
                <a:solidFill>
                  <a:prstClr val="black"/>
                </a:solidFill>
                <a:latin typeface="Arial" panose="020B0604020202020204" pitchFamily="34" charset="0"/>
                <a:ea typeface="+mn-ea"/>
                <a:cs typeface="Arial" panose="020B0604020202020204" pitchFamily="34" charset="0"/>
              </a:rPr>
              <a:t>Secteur de la gestion des dépenses</a:t>
            </a:r>
            <a:endParaRPr lang="en-CA" sz="1476" kern="0" dirty="0">
              <a:solidFill>
                <a:prstClr val="black"/>
              </a:solidFill>
              <a:latin typeface="Arial" panose="020B0604020202020204" pitchFamily="34" charset="0"/>
              <a:ea typeface="+mn-ea"/>
              <a:cs typeface="Arial" panose="020B0604020202020204" pitchFamily="34" charset="0"/>
            </a:endParaRPr>
          </a:p>
          <a:p>
            <a:pPr marL="234315" lvl="1" indent="-234315" defTabSz="749808" eaLnBrk="1" hangingPunct="1">
              <a:spcBef>
                <a:spcPts val="0"/>
              </a:spcBef>
              <a:spcAft>
                <a:spcPts val="492"/>
              </a:spcAft>
              <a:buFont typeface="Wingdings 2" panose="05020102010507070707" pitchFamily="18" charset="2"/>
              <a:buChar char="³"/>
              <a:defRPr/>
            </a:pPr>
            <a:r>
              <a:rPr lang="fr-FR" sz="1476" kern="0" dirty="0">
                <a:solidFill>
                  <a:prstClr val="black"/>
                </a:solidFill>
                <a:latin typeface="Arial" panose="020B0604020202020204" pitchFamily="34" charset="0"/>
                <a:ea typeface="+mn-ea"/>
                <a:cs typeface="Arial" panose="020B0604020202020204" pitchFamily="34" charset="0"/>
              </a:rPr>
              <a:t>Bureau du dirigeant principal de l’information</a:t>
            </a: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a:solidFill>
                  <a:prstClr val="black"/>
                </a:solidFill>
                <a:latin typeface="Arial" panose="020B0604020202020204" pitchFamily="34" charset="0"/>
                <a:ea typeface="+mn-ea"/>
                <a:cs typeface="Arial" panose="020B0604020202020204" pitchFamily="34" charset="0"/>
              </a:rPr>
              <a:t>Bureau du </a:t>
            </a:r>
            <a:r>
              <a:rPr lang="en-CA" sz="1476" kern="0" dirty="0" err="1">
                <a:solidFill>
                  <a:prstClr val="black"/>
                </a:solidFill>
                <a:latin typeface="Arial" panose="020B0604020202020204" pitchFamily="34" charset="0"/>
                <a:ea typeface="+mn-ea"/>
                <a:cs typeface="Arial" panose="020B0604020202020204" pitchFamily="34" charset="0"/>
              </a:rPr>
              <a:t>contrôleur</a:t>
            </a:r>
            <a:r>
              <a:rPr lang="en-CA" sz="1476" kern="0" dirty="0">
                <a:solidFill>
                  <a:prstClr val="black"/>
                </a:solidFill>
                <a:latin typeface="Arial" panose="020B0604020202020204" pitchFamily="34" charset="0"/>
                <a:ea typeface="+mn-ea"/>
                <a:cs typeface="Arial" panose="020B0604020202020204" pitchFamily="34" charset="0"/>
              </a:rPr>
              <a:t> </a:t>
            </a:r>
            <a:r>
              <a:rPr lang="en-CA" sz="1476" kern="0" dirty="0" err="1">
                <a:solidFill>
                  <a:prstClr val="black"/>
                </a:solidFill>
                <a:latin typeface="Arial" panose="020B0604020202020204" pitchFamily="34" charset="0"/>
                <a:ea typeface="+mn-ea"/>
                <a:cs typeface="Arial" panose="020B0604020202020204" pitchFamily="34" charset="0"/>
              </a:rPr>
              <a:t>général</a:t>
            </a:r>
            <a:endParaRPr lang="en-CA" sz="1476" kern="0" dirty="0">
              <a:solidFill>
                <a:prstClr val="black"/>
              </a:solidFill>
              <a:latin typeface="Arial" panose="020B0604020202020204" pitchFamily="34" charset="0"/>
              <a:ea typeface="+mn-ea"/>
              <a:cs typeface="Arial" panose="020B0604020202020204" pitchFamily="34" charset="0"/>
            </a:endParaRP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err="1">
                <a:solidFill>
                  <a:prstClr val="black"/>
                </a:solidFill>
                <a:latin typeface="Arial" panose="020B0604020202020204" pitchFamily="34" charset="0"/>
                <a:ea typeface="+mn-ea"/>
                <a:cs typeface="Arial" panose="020B0604020202020204" pitchFamily="34" charset="0"/>
              </a:rPr>
              <a:t>Secteur</a:t>
            </a:r>
            <a:r>
              <a:rPr lang="en-CA" sz="1476" kern="0" dirty="0">
                <a:solidFill>
                  <a:prstClr val="black"/>
                </a:solidFill>
                <a:latin typeface="Arial" panose="020B0604020202020204" pitchFamily="34" charset="0"/>
                <a:ea typeface="+mn-ea"/>
                <a:cs typeface="Arial" panose="020B0604020202020204" pitchFamily="34" charset="0"/>
              </a:rPr>
              <a:t> des affaires </a:t>
            </a:r>
            <a:r>
              <a:rPr lang="en-CA" sz="1476" kern="0" dirty="0" err="1">
                <a:solidFill>
                  <a:prstClr val="black"/>
                </a:solidFill>
                <a:latin typeface="Arial" panose="020B0604020202020204" pitchFamily="34" charset="0"/>
                <a:ea typeface="+mn-ea"/>
                <a:cs typeface="Arial" panose="020B0604020202020204" pitchFamily="34" charset="0"/>
              </a:rPr>
              <a:t>réglementaires</a:t>
            </a:r>
            <a:endParaRPr lang="en-CA" sz="1476" kern="0" dirty="0">
              <a:solidFill>
                <a:prstClr val="black"/>
              </a:solidFill>
              <a:latin typeface="Arial" panose="020B0604020202020204" pitchFamily="34" charset="0"/>
              <a:ea typeface="+mn-ea"/>
              <a:cs typeface="Arial" panose="020B0604020202020204" pitchFamily="34" charset="0"/>
            </a:endParaRPr>
          </a:p>
          <a:p>
            <a:pPr marL="234315" lvl="1" indent="-234315" defTabSz="749808" eaLnBrk="1" hangingPunct="1">
              <a:spcBef>
                <a:spcPts val="0"/>
              </a:spcBef>
              <a:spcAft>
                <a:spcPts val="492"/>
              </a:spcAft>
              <a:buFont typeface="Wingdings 2" panose="05020102010507070707" pitchFamily="18" charset="2"/>
              <a:buChar char="³"/>
              <a:defRPr/>
            </a:pPr>
            <a:r>
              <a:rPr lang="fr-FR" sz="1476" kern="0" dirty="0">
                <a:solidFill>
                  <a:prstClr val="black"/>
                </a:solidFill>
                <a:latin typeface="Arial" panose="020B0604020202020204" pitchFamily="34" charset="0"/>
                <a:ea typeface="+mn-ea"/>
                <a:cs typeface="Arial" panose="020B0604020202020204" pitchFamily="34" charset="0"/>
              </a:rPr>
              <a:t>Centre pour un gouvernement vert</a:t>
            </a:r>
            <a:endParaRPr lang="en-CA" sz="1476" kern="0" dirty="0">
              <a:solidFill>
                <a:prstClr val="black"/>
              </a:solidFill>
              <a:latin typeface="Arial" panose="020B0604020202020204" pitchFamily="34" charset="0"/>
              <a:ea typeface="+mn-ea"/>
              <a:cs typeface="Arial" panose="020B0604020202020204" pitchFamily="34" charset="0"/>
            </a:endParaRPr>
          </a:p>
          <a:p>
            <a:pPr marL="234315" lvl="1" indent="-234315" defTabSz="749808" eaLnBrk="1" hangingPunct="1">
              <a:spcBef>
                <a:spcPts val="0"/>
              </a:spcBef>
              <a:spcAft>
                <a:spcPts val="492"/>
              </a:spcAft>
              <a:buFont typeface="Wingdings 2" panose="05020102010507070707" pitchFamily="18" charset="2"/>
              <a:buChar char="³"/>
              <a:defRPr/>
            </a:pPr>
            <a:r>
              <a:rPr lang="fr-FR" sz="1476" kern="0" dirty="0">
                <a:solidFill>
                  <a:prstClr val="black"/>
                </a:solidFill>
                <a:latin typeface="Arial" panose="020B0604020202020204" pitchFamily="34" charset="0"/>
                <a:ea typeface="+mn-ea"/>
                <a:cs typeface="Arial" panose="020B0604020202020204" pitchFamily="34" charset="0"/>
              </a:rPr>
              <a:t>Bureau de l'Accessibilité au sein de la fonction publique</a:t>
            </a:r>
            <a:endParaRPr lang="en-CA" sz="1476" kern="0" dirty="0">
              <a:solidFill>
                <a:prstClr val="black"/>
              </a:solidFill>
              <a:latin typeface="Arial" panose="020B0604020202020204" pitchFamily="34" charset="0"/>
              <a:ea typeface="+mn-ea"/>
              <a:cs typeface="Arial" panose="020B0604020202020204" pitchFamily="34" charset="0"/>
            </a:endParaRPr>
          </a:p>
          <a:p>
            <a:pPr marL="0" lvl="1" indent="0" algn="ctr" defTabSz="749808" eaLnBrk="1" hangingPunct="1">
              <a:spcBef>
                <a:spcPts val="0"/>
              </a:spcBef>
              <a:spcAft>
                <a:spcPts val="984"/>
              </a:spcAft>
              <a:buNone/>
              <a:defRPr/>
            </a:pPr>
            <a:endParaRPr lang="en-CA" sz="902" kern="0" dirty="0">
              <a:solidFill>
                <a:prstClr val="black"/>
              </a:solidFill>
              <a:latin typeface="Arial" panose="020B0604020202020204" pitchFamily="34" charset="0"/>
              <a:ea typeface="+mn-ea"/>
              <a:cs typeface="Arial" panose="020B0604020202020204" pitchFamily="34" charset="0"/>
            </a:endParaRPr>
          </a:p>
          <a:p>
            <a:pPr marL="0" lvl="1" indent="0" algn="ctr" defTabSz="749808" eaLnBrk="1" hangingPunct="1">
              <a:spcBef>
                <a:spcPts val="0"/>
              </a:spcBef>
              <a:spcAft>
                <a:spcPts val="984"/>
              </a:spcAft>
              <a:buNone/>
              <a:defRPr/>
            </a:pPr>
            <a:endParaRPr lang="en-CA" sz="1148" kern="0" dirty="0">
              <a:solidFill>
                <a:prstClr val="black"/>
              </a:solidFill>
              <a:latin typeface="Arial" panose="020B0604020202020204" pitchFamily="34" charset="0"/>
              <a:ea typeface="+mn-ea"/>
              <a:cs typeface="Arial" panose="020B0604020202020204" pitchFamily="34" charset="0"/>
            </a:endParaRPr>
          </a:p>
          <a:p>
            <a:pPr marL="0" lvl="1" indent="0" algn="ctr" defTabSz="749808" eaLnBrk="1" hangingPunct="1">
              <a:spcBef>
                <a:spcPts val="0"/>
              </a:spcBef>
              <a:spcAft>
                <a:spcPts val="984"/>
              </a:spcAft>
              <a:buNone/>
              <a:defRPr/>
            </a:pPr>
            <a:endParaRPr lang="en-CA" sz="1476" kern="0" dirty="0">
              <a:solidFill>
                <a:prstClr val="black"/>
              </a:solidFill>
              <a:latin typeface="Arial" panose="020B0604020202020204" pitchFamily="34" charset="0"/>
              <a:ea typeface="+mn-ea"/>
              <a:cs typeface="Arial" panose="020B0604020202020204" pitchFamily="34" charset="0"/>
            </a:endParaRPr>
          </a:p>
          <a:p>
            <a:pPr marL="0" lvl="1" indent="0" algn="ctr" defTabSz="749808" eaLnBrk="1" hangingPunct="1">
              <a:spcBef>
                <a:spcPts val="0"/>
              </a:spcBef>
              <a:spcAft>
                <a:spcPts val="984"/>
              </a:spcAft>
              <a:buNone/>
              <a:defRPr/>
            </a:pPr>
            <a:endParaRPr lang="en-CA" sz="1476" kern="0" dirty="0">
              <a:solidFill>
                <a:prstClr val="black"/>
              </a:solidFill>
              <a:latin typeface="Arial" panose="020B0604020202020204" pitchFamily="34" charset="0"/>
              <a:ea typeface="+mn-ea"/>
              <a:cs typeface="Arial" panose="020B0604020202020204" pitchFamily="34" charset="0"/>
            </a:endParaRPr>
          </a:p>
          <a:p>
            <a:pPr marL="0" lvl="1" indent="0" algn="ctr" defTabSz="749808" eaLnBrk="1" hangingPunct="1">
              <a:spcBef>
                <a:spcPts val="0"/>
              </a:spcBef>
              <a:spcAft>
                <a:spcPts val="984"/>
              </a:spcAft>
              <a:buNone/>
              <a:defRPr/>
            </a:pPr>
            <a:endParaRPr lang="en-CA" sz="2296" b="1" kern="0" dirty="0">
              <a:solidFill>
                <a:prstClr val="black"/>
              </a:solidFill>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600"/>
              </a:spcAft>
              <a:buClrTx/>
              <a:buSzTx/>
              <a:buFontTx/>
              <a:buNone/>
              <a:tabLst/>
              <a:defRPr/>
            </a:pPr>
            <a:endParaRPr kumimoji="0" lang="en-CA" altLang="en-US" sz="2400" b="0" i="0" u="none" strike="noStrike" kern="0" cap="none" spc="0" normalizeH="0" baseline="0" noProof="0" dirty="0">
              <a:ln>
                <a:noFill/>
              </a:ln>
              <a:solidFill>
                <a:srgbClr val="004D71"/>
              </a:solidFill>
              <a:effectLst/>
              <a:uLnTx/>
              <a:uFillTx/>
              <a:latin typeface="Arial" panose="020B0604020202020204" pitchFamily="34" charset="0"/>
              <a:ea typeface="+mn-ea"/>
              <a:cs typeface="Arial" panose="020B0604020202020204" pitchFamily="34" charset="0"/>
            </a:endParaRPr>
          </a:p>
        </p:txBody>
      </p:sp>
      <p:pic>
        <p:nvPicPr>
          <p:cNvPr id="58" name="Picture 57" descr="Image of 90 Elgin Street">
            <a:extLst>
              <a:ext uri="{FF2B5EF4-FFF2-40B4-BE49-F238E27FC236}">
                <a16:creationId xmlns:a16="http://schemas.microsoft.com/office/drawing/2014/main" id="{925A1347-3584-D24A-590E-D4C12824047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64144" y="1737360"/>
            <a:ext cx="1417634" cy="1063225"/>
          </a:xfrm>
          <a:prstGeom prst="rect">
            <a:avLst/>
          </a:prstGeom>
          <a:ln w="19050">
            <a:solidFill>
              <a:schemeClr val="tx1"/>
            </a:solidFill>
          </a:ln>
        </p:spPr>
      </p:pic>
      <p:sp>
        <p:nvSpPr>
          <p:cNvPr id="18" name="TextBox 7" descr="Departmental &#10;Enabling functions support the smooth operation of TBS.&#10;Priorities and Planning&#10;Strategic Communications and Ministerial Affairs&#10;Legal Services&#10;Human Resources Division&#10;Corporate Services&#10;Internal Audit and Evaluation&#10;&#10;&#10;">
            <a:extLst>
              <a:ext uri="{C183D7F6-B498-43B3-948B-1728B52AA6E4}">
                <adec:decorative xmlns:adec="http://schemas.microsoft.com/office/drawing/2017/decorative" val="0"/>
              </a:ext>
            </a:extLst>
          </p:cNvPr>
          <p:cNvSpPr txBox="1">
            <a:spLocks noChangeArrowheads="1"/>
          </p:cNvSpPr>
          <p:nvPr/>
        </p:nvSpPr>
        <p:spPr bwMode="auto">
          <a:xfrm>
            <a:off x="6307338" y="2840141"/>
            <a:ext cx="4167323" cy="305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Franklin Gothic Medium" pitchFamily="34" charset="0"/>
              </a:defRPr>
            </a:lvl1pPr>
            <a:lvl2pPr marL="742950" indent="-285750" eaLnBrk="0" hangingPunct="0">
              <a:spcBef>
                <a:spcPct val="20000"/>
              </a:spcBef>
              <a:buChar char="–"/>
              <a:defRPr sz="2400">
                <a:solidFill>
                  <a:schemeClr val="tx1"/>
                </a:solidFill>
                <a:latin typeface="Franklin Gothic Book" pitchFamily="34"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lvl="1" indent="0" algn="ctr" defTabSz="749808" eaLnBrk="1" hangingPunct="1">
              <a:spcBef>
                <a:spcPts val="0"/>
              </a:spcBef>
              <a:spcAft>
                <a:spcPts val="492"/>
              </a:spcAft>
              <a:buNone/>
              <a:defRPr/>
            </a:pPr>
            <a:r>
              <a:rPr lang="en-CA" sz="2296" b="1" kern="0" dirty="0" err="1">
                <a:solidFill>
                  <a:prstClr val="black"/>
                </a:solidFill>
                <a:latin typeface="Arial" panose="020B0604020202020204" pitchFamily="34" charset="0"/>
                <a:ea typeface="+mn-ea"/>
                <a:cs typeface="Arial" panose="020B0604020202020204" pitchFamily="34" charset="0"/>
              </a:rPr>
              <a:t>Département</a:t>
            </a:r>
            <a:endParaRPr lang="en-CA" sz="2296" b="1" kern="0" dirty="0">
              <a:solidFill>
                <a:prstClr val="black"/>
              </a:solidFill>
              <a:latin typeface="Arial" panose="020B0604020202020204" pitchFamily="34" charset="0"/>
              <a:ea typeface="+mn-ea"/>
              <a:cs typeface="Arial" panose="020B0604020202020204" pitchFamily="34" charset="0"/>
            </a:endParaRPr>
          </a:p>
          <a:p>
            <a:pPr marL="0" lvl="1" indent="0" algn="ctr" defTabSz="749808" eaLnBrk="1" hangingPunct="1">
              <a:spcBef>
                <a:spcPts val="0"/>
              </a:spcBef>
              <a:spcAft>
                <a:spcPts val="984"/>
              </a:spcAft>
              <a:buNone/>
              <a:defRPr/>
            </a:pPr>
            <a:r>
              <a:rPr lang="fr-FR" sz="1640" kern="0" dirty="0">
                <a:solidFill>
                  <a:prstClr val="black"/>
                </a:solidFill>
                <a:latin typeface="Arial" panose="020B0604020202020204" pitchFamily="34" charset="0"/>
                <a:ea typeface="+mn-ea"/>
                <a:cs typeface="Arial" panose="020B0604020202020204" pitchFamily="34" charset="0"/>
              </a:rPr>
              <a:t>Les fonctions d'habilitation soutiennent le bon fonctionnement du SCT.</a:t>
            </a:r>
            <a:endParaRPr lang="en-CA" sz="1640" kern="0" dirty="0">
              <a:solidFill>
                <a:prstClr val="black"/>
              </a:solidFill>
              <a:latin typeface="Arial" panose="020B0604020202020204" pitchFamily="34" charset="0"/>
              <a:ea typeface="+mn-ea"/>
              <a:cs typeface="Arial" panose="020B0604020202020204" pitchFamily="34" charset="0"/>
            </a:endParaRP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a:solidFill>
                  <a:prstClr val="black"/>
                </a:solidFill>
                <a:latin typeface="Arial" panose="020B0604020202020204" pitchFamily="34" charset="0"/>
                <a:ea typeface="+mn-ea"/>
                <a:cs typeface="Arial" panose="020B0604020202020204" pitchFamily="34" charset="0"/>
              </a:rPr>
              <a:t>P</a:t>
            </a:r>
            <a:r>
              <a:rPr lang="fr-FR" sz="1476" kern="0" dirty="0" err="1">
                <a:solidFill>
                  <a:prstClr val="black"/>
                </a:solidFill>
                <a:latin typeface="Arial" panose="020B0604020202020204" pitchFamily="34" charset="0"/>
                <a:ea typeface="+mn-ea"/>
                <a:cs typeface="Arial" panose="020B0604020202020204" pitchFamily="34" charset="0"/>
              </a:rPr>
              <a:t>riorités</a:t>
            </a:r>
            <a:r>
              <a:rPr lang="fr-FR" sz="1476" kern="0" dirty="0">
                <a:solidFill>
                  <a:prstClr val="black"/>
                </a:solidFill>
                <a:latin typeface="Arial" panose="020B0604020202020204" pitchFamily="34" charset="0"/>
                <a:ea typeface="+mn-ea"/>
                <a:cs typeface="Arial" panose="020B0604020202020204" pitchFamily="34" charset="0"/>
              </a:rPr>
              <a:t> et de la planification</a:t>
            </a:r>
            <a:endParaRPr lang="en-CA" sz="1476" kern="0" dirty="0">
              <a:solidFill>
                <a:prstClr val="black"/>
              </a:solidFill>
              <a:latin typeface="Arial" panose="020B0604020202020204" pitchFamily="34" charset="0"/>
              <a:ea typeface="+mn-ea"/>
              <a:cs typeface="Arial" panose="020B0604020202020204" pitchFamily="34" charset="0"/>
            </a:endParaRP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a:solidFill>
                  <a:prstClr val="black"/>
                </a:solidFill>
                <a:latin typeface="Arial" panose="020B0604020202020204" pitchFamily="34" charset="0"/>
                <a:cs typeface="Arial" panose="020B0604020202020204" pitchFamily="34" charset="0"/>
              </a:rPr>
              <a:t>C</a:t>
            </a:r>
            <a:r>
              <a:rPr lang="fr-FR" sz="1476" kern="0" dirty="0" err="1">
                <a:solidFill>
                  <a:prstClr val="black"/>
                </a:solidFill>
                <a:latin typeface="Arial" panose="020B0604020202020204" pitchFamily="34" charset="0"/>
                <a:ea typeface="+mn-ea"/>
                <a:cs typeface="Arial" panose="020B0604020202020204" pitchFamily="34" charset="0"/>
              </a:rPr>
              <a:t>ommunications</a:t>
            </a:r>
            <a:r>
              <a:rPr lang="fr-FR" sz="1476" kern="0" dirty="0">
                <a:solidFill>
                  <a:prstClr val="black"/>
                </a:solidFill>
                <a:latin typeface="Arial" panose="020B0604020202020204" pitchFamily="34" charset="0"/>
                <a:ea typeface="+mn-ea"/>
                <a:cs typeface="Arial" panose="020B0604020202020204" pitchFamily="34" charset="0"/>
              </a:rPr>
              <a:t> stratégiques et des affaires ministérielles</a:t>
            </a:r>
            <a:endParaRPr lang="en-CA" sz="1476" kern="0" dirty="0">
              <a:solidFill>
                <a:prstClr val="black"/>
              </a:solidFill>
              <a:latin typeface="Arial" panose="020B0604020202020204" pitchFamily="34" charset="0"/>
              <a:ea typeface="+mn-ea"/>
              <a:cs typeface="Arial" panose="020B0604020202020204" pitchFamily="34" charset="0"/>
            </a:endParaRP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a:solidFill>
                  <a:prstClr val="black"/>
                </a:solidFill>
                <a:latin typeface="Arial" panose="020B0604020202020204" pitchFamily="34" charset="0"/>
                <a:ea typeface="+mn-ea"/>
                <a:cs typeface="Arial" panose="020B0604020202020204" pitchFamily="34" charset="0"/>
              </a:rPr>
              <a:t>Direction des services </a:t>
            </a:r>
            <a:r>
              <a:rPr lang="en-CA" sz="1476" kern="0" dirty="0" err="1">
                <a:solidFill>
                  <a:prstClr val="black"/>
                </a:solidFill>
                <a:latin typeface="Arial" panose="020B0604020202020204" pitchFamily="34" charset="0"/>
                <a:ea typeface="+mn-ea"/>
                <a:cs typeface="Arial" panose="020B0604020202020204" pitchFamily="34" charset="0"/>
              </a:rPr>
              <a:t>juridiques</a:t>
            </a:r>
            <a:endParaRPr lang="en-CA" sz="1476" kern="0" dirty="0">
              <a:solidFill>
                <a:prstClr val="black"/>
              </a:solidFill>
              <a:latin typeface="Arial" panose="020B0604020202020204" pitchFamily="34" charset="0"/>
              <a:ea typeface="+mn-ea"/>
              <a:cs typeface="Arial" panose="020B0604020202020204" pitchFamily="34" charset="0"/>
            </a:endParaRP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a:solidFill>
                  <a:prstClr val="black"/>
                </a:solidFill>
                <a:latin typeface="Arial" panose="020B0604020202020204" pitchFamily="34" charset="0"/>
                <a:ea typeface="+mn-ea"/>
                <a:cs typeface="Arial" panose="020B0604020202020204" pitchFamily="34" charset="0"/>
              </a:rPr>
              <a:t>Division des </a:t>
            </a:r>
            <a:r>
              <a:rPr lang="en-CA" sz="1476" kern="0" dirty="0" err="1">
                <a:solidFill>
                  <a:prstClr val="black"/>
                </a:solidFill>
                <a:latin typeface="Arial" panose="020B0604020202020204" pitchFamily="34" charset="0"/>
                <a:ea typeface="+mn-ea"/>
                <a:cs typeface="Arial" panose="020B0604020202020204" pitchFamily="34" charset="0"/>
              </a:rPr>
              <a:t>ressources</a:t>
            </a:r>
            <a:r>
              <a:rPr lang="en-CA" sz="1476" kern="0" dirty="0">
                <a:solidFill>
                  <a:prstClr val="black"/>
                </a:solidFill>
                <a:latin typeface="Arial" panose="020B0604020202020204" pitchFamily="34" charset="0"/>
                <a:ea typeface="+mn-ea"/>
                <a:cs typeface="Arial" panose="020B0604020202020204" pitchFamily="34" charset="0"/>
              </a:rPr>
              <a:t> </a:t>
            </a:r>
            <a:r>
              <a:rPr lang="en-CA" sz="1476" kern="0" dirty="0" err="1">
                <a:solidFill>
                  <a:prstClr val="black"/>
                </a:solidFill>
                <a:latin typeface="Arial" panose="020B0604020202020204" pitchFamily="34" charset="0"/>
                <a:ea typeface="+mn-ea"/>
                <a:cs typeface="Arial" panose="020B0604020202020204" pitchFamily="34" charset="0"/>
              </a:rPr>
              <a:t>humaines</a:t>
            </a:r>
            <a:endParaRPr lang="en-CA" sz="1476" kern="0" dirty="0">
              <a:solidFill>
                <a:prstClr val="black"/>
              </a:solidFill>
              <a:latin typeface="Arial" panose="020B0604020202020204" pitchFamily="34" charset="0"/>
              <a:ea typeface="+mn-ea"/>
              <a:cs typeface="Arial" panose="020B0604020202020204" pitchFamily="34" charset="0"/>
            </a:endParaRP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err="1">
                <a:solidFill>
                  <a:prstClr val="black"/>
                </a:solidFill>
                <a:latin typeface="Arial" panose="020B0604020202020204" pitchFamily="34" charset="0"/>
                <a:ea typeface="+mn-ea"/>
                <a:cs typeface="Arial" panose="020B0604020202020204" pitchFamily="34" charset="0"/>
              </a:rPr>
              <a:t>Secteur</a:t>
            </a:r>
            <a:r>
              <a:rPr lang="en-CA" sz="1476" kern="0" dirty="0">
                <a:solidFill>
                  <a:prstClr val="black"/>
                </a:solidFill>
                <a:latin typeface="Arial" panose="020B0604020202020204" pitchFamily="34" charset="0"/>
                <a:ea typeface="+mn-ea"/>
                <a:cs typeface="Arial" panose="020B0604020202020204" pitchFamily="34" charset="0"/>
              </a:rPr>
              <a:t> des services </a:t>
            </a:r>
            <a:r>
              <a:rPr lang="en-CA" sz="1476" kern="0" dirty="0" err="1">
                <a:solidFill>
                  <a:prstClr val="black"/>
                </a:solidFill>
                <a:latin typeface="Arial" panose="020B0604020202020204" pitchFamily="34" charset="0"/>
                <a:ea typeface="+mn-ea"/>
                <a:cs typeface="Arial" panose="020B0604020202020204" pitchFamily="34" charset="0"/>
              </a:rPr>
              <a:t>ministériels</a:t>
            </a:r>
            <a:endParaRPr lang="en-CA" sz="1476" kern="0" dirty="0">
              <a:solidFill>
                <a:prstClr val="black"/>
              </a:solidFill>
              <a:latin typeface="Arial" panose="020B0604020202020204" pitchFamily="34" charset="0"/>
              <a:ea typeface="+mn-ea"/>
              <a:cs typeface="Arial" panose="020B0604020202020204" pitchFamily="34" charset="0"/>
            </a:endParaRP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a:solidFill>
                  <a:prstClr val="black"/>
                </a:solidFill>
                <a:latin typeface="Arial" panose="020B0604020202020204" pitchFamily="34" charset="0"/>
                <a:cs typeface="Arial" panose="020B0604020202020204" pitchFamily="34" charset="0"/>
              </a:rPr>
              <a:t>V</a:t>
            </a:r>
            <a:r>
              <a:rPr lang="fr-FR" sz="1476" kern="0" dirty="0" err="1">
                <a:solidFill>
                  <a:prstClr val="black"/>
                </a:solidFill>
                <a:latin typeface="Arial" panose="020B0604020202020204" pitchFamily="34" charset="0"/>
                <a:ea typeface="+mn-ea"/>
                <a:cs typeface="Arial" panose="020B0604020202020204" pitchFamily="34" charset="0"/>
              </a:rPr>
              <a:t>érification</a:t>
            </a:r>
            <a:r>
              <a:rPr lang="fr-FR" sz="1476" kern="0" dirty="0">
                <a:solidFill>
                  <a:prstClr val="black"/>
                </a:solidFill>
                <a:latin typeface="Arial" panose="020B0604020202020204" pitchFamily="34" charset="0"/>
                <a:ea typeface="+mn-ea"/>
                <a:cs typeface="Arial" panose="020B0604020202020204" pitchFamily="34" charset="0"/>
              </a:rPr>
              <a:t> interne et de l’évaluation</a:t>
            </a:r>
            <a:endParaRPr kumimoji="0" lang="en-CA" altLang="en-US" sz="2400" b="0" i="0" u="none" strike="noStrike" kern="0" cap="none" spc="0" normalizeH="0" baseline="0" noProof="0" dirty="0">
              <a:ln>
                <a:noFill/>
              </a:ln>
              <a:solidFill>
                <a:srgbClr val="004D71"/>
              </a:solidFill>
              <a:effectLst/>
              <a:uLnTx/>
              <a:uFillTx/>
              <a:latin typeface="Calibri"/>
              <a:ea typeface="+mn-ea"/>
              <a:cs typeface="+mn-cs"/>
            </a:endParaRPr>
          </a:p>
        </p:txBody>
      </p:sp>
    </p:spTree>
    <p:extLst>
      <p:ext uri="{BB962C8B-B14F-4D97-AF65-F5344CB8AC3E}">
        <p14:creationId xmlns:p14="http://schemas.microsoft.com/office/powerpoint/2010/main" val="2752131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1,&quot;BrightnessModifier&quot;:0},&quot;OutlineColor&quot;:{&quot;ColorIndex&quot;:3,&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1,&quot;BrightnessModifier&quot;:0},&quot;OutlineColor&quot;:{&quot;ColorIndex&quot;:3,&quot;ColorModifier&quot;:0,&quot;BrightnessModifier&quot;:0}}"/>
</p:tagLst>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3024</TotalTime>
  <Words>2079</Words>
  <Application>Microsoft Office PowerPoint</Application>
  <PresentationFormat>Widescreen</PresentationFormat>
  <Paragraphs>172</Paragraphs>
  <Slides>13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Aptos Display</vt:lpstr>
      <vt:lpstr>Arial</vt:lpstr>
      <vt:lpstr>Calibri</vt:lpstr>
      <vt:lpstr>Segoe UI</vt:lpstr>
      <vt:lpstr>Times New Roman</vt:lpstr>
      <vt:lpstr>Wingdings 2</vt:lpstr>
      <vt:lpstr>Office Theme</vt:lpstr>
      <vt:lpstr>Ministère sous les projecteurs: Secrétaire du Conseil du Trésor</vt:lpstr>
      <vt:lpstr>Reconnaissance des Terres </vt:lpstr>
      <vt:lpstr>Ordre du jour</vt:lpstr>
      <vt:lpstr>Instructions</vt:lpstr>
      <vt:lpstr>Introductions</vt:lpstr>
      <vt:lpstr>Qu'est-ce que le Conseil du Trésor: Composé de ministres - Sélectionné par le Premier ministre </vt:lpstr>
      <vt:lpstr>Les rôles du Conseil du Trésor</vt:lpstr>
      <vt:lpstr>Qu'est-ce qu'une présentation au Conseil du Trésor ?</vt:lpstr>
      <vt:lpstr>Fonctions de l'agence centrale et des départements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 Departmental Showcase: Treasury Board of Canada Secretariat</dc:title>
  <dc:creator>Miller, Logan (He/Him, Il)</dc:creator>
  <cp:lastModifiedBy>Reynolds, Justine (she-elle)</cp:lastModifiedBy>
  <cp:revision>2</cp:revision>
  <dcterms:created xsi:type="dcterms:W3CDTF">2024-06-26T14:14:23Z</dcterms:created>
  <dcterms:modified xsi:type="dcterms:W3CDTF">2024-07-30T12:29:57Z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2024-07-02T12:56:53Z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bd212916-7694-448d-a084-aaada3616bfb</vt:lpwstr>
  </property>
  <property fmtid="{D5CDD505-2E9C-101B-9397-08002B2CF9AE}" pid="8" name="MSIP_Label_3d0ca00b-3f0e-465a-aac7-1a6a22fcea40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UNCLASSIFIED / NON CLASSIFIÉ</vt:lpwstr>
  </property>
</Properties>
</file>