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  <p15:guide id="6" orient="horz" pos="39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0BFF30-D69A-4894-9487-2FDF94E32202}">
  <a:tblStyle styleId="{E00BFF30-D69A-4894-9487-2FDF94E322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24EDFCA-D0E2-47D7-9A6B-3038C8FC178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6" y="204"/>
      </p:cViewPr>
      <p:guideLst>
        <p:guide orient="horz" pos="1620"/>
        <p:guide pos="2880"/>
        <p:guide orient="horz" pos="889"/>
        <p:guide orient="horz" pos="360"/>
        <p:guide pos="259"/>
        <p:guide orient="horz" pos="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4ae7310a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b4ae7310a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16c413cb2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a Personal tax return  - This task was added June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looking at biggest improvements - we changed the time frame from a quarter to quarter look to looking at the same quarter from last year.  Optimization work (large scale) often takes more than a quarter to complete.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16c413cb2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86dcb922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f86dcb922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86dcb922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f86dcb922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7510728bbd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27510728bbd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383de4663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b383de4663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33c531c73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d33c531c7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86dcb922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86dcb922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6f987d1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Notable changes?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51" name="Google Shape;151;g326f987d1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ef2cff104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 a designated learning institution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Symptoms or risks for a disease or condition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(Bumped out of top 10 based on number of responses)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58" name="Google Shape;158;g2ef2cff104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dddea7ac9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dddea7ac9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af635c3a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a Personal tax return  - This task was added June 2023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looking at biggest improvements - we changed the time frame from a quarter to quarter look to looking at the same quarter from last year.  Optimization work (large scale) often takes more than a quarter to complete.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daf635c3a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75e2edad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3275e2edad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_Mountains_002">
  <p:cSld name="Cover_Slide_F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267" y="219456"/>
            <a:ext cx="2713095" cy="70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719667" y="4540039"/>
            <a:ext cx="6028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_Mountains_002">
  <p:cSld name="Cover_Slide_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flowChartProcess">
            <a:avLst/>
          </a:prstGeom>
          <a:solidFill>
            <a:srgbClr val="000000">
              <a:alpha val="31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2342" y="366109"/>
            <a:ext cx="1894224" cy="4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A7B17"/>
          </p15:clr>
        </p15:guide>
        <p15:guide id="2" orient="horz" pos="231">
          <p15:clr>
            <a:srgbClr val="FA7B17"/>
          </p15:clr>
        </p15:guide>
        <p15:guide id="3" orient="horz" pos="515">
          <p15:clr>
            <a:srgbClr val="FA7B17"/>
          </p15:clr>
        </p15:guide>
        <p15:guide id="4" orient="horz" pos="3011">
          <p15:clr>
            <a:srgbClr val="FA7B17"/>
          </p15:clr>
        </p15:guide>
        <p15:guide id="5" pos="5530">
          <p15:clr>
            <a:srgbClr val="FA7B17"/>
          </p15:clr>
        </p15:guide>
        <p15:guide id="6" orient="horz" pos="747">
          <p15:clr>
            <a:srgbClr val="FA7B17"/>
          </p15:clr>
        </p15:guide>
        <p15:guide id="7" orient="horz" pos="2781">
          <p15:clr>
            <a:srgbClr val="FA7B17"/>
          </p15:clr>
        </p15:guide>
        <p15:guide id="8" pos="5299">
          <p15:clr>
            <a:srgbClr val="FA7B17"/>
          </p15:clr>
        </p15:guide>
        <p15:guide id="9" pos="766">
          <p15:clr>
            <a:srgbClr val="FA7B17"/>
          </p15:clr>
        </p15:guide>
        <p15:guide id="10" pos="230">
          <p15:clr>
            <a:srgbClr val="FA7B17"/>
          </p15:clr>
        </p15:guide>
        <p15:guide id="11" pos="1920">
          <p15:clr>
            <a:srgbClr val="FA7B17"/>
          </p15:clr>
        </p15:guide>
        <p15:guide id="12" pos="3840">
          <p15:clr>
            <a:srgbClr val="FA7B17"/>
          </p15:clr>
        </p15:guide>
        <p15:guide id="13" orient="horz" pos="1620">
          <p15:clr>
            <a:srgbClr val="FA7B17"/>
          </p15:clr>
        </p15:guide>
        <p15:guide id="14" pos="288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4484618" y="4905375"/>
            <a:ext cx="245400" cy="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6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Green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7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7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(Header+Text Small)" type="twoColTx">
  <p:cSld name="TITLE_AND_TWO_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/>
          <p:nvPr/>
        </p:nvSpPr>
        <p:spPr>
          <a:xfrm>
            <a:off x="1218175" y="1710575"/>
            <a:ext cx="171000" cy="1663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1660500" y="1604395"/>
            <a:ext cx="5061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ubTitle" idx="1"/>
          </p:nvPr>
        </p:nvSpPr>
        <p:spPr>
          <a:xfrm>
            <a:off x="1660500" y="2335825"/>
            <a:ext cx="49335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20"/>
          <p:cNvGrpSpPr/>
          <p:nvPr/>
        </p:nvGrpSpPr>
        <p:grpSpPr>
          <a:xfrm>
            <a:off x="0" y="4461933"/>
            <a:ext cx="9144000" cy="681600"/>
            <a:chOff x="0" y="4461933"/>
            <a:chExt cx="9144000" cy="681600"/>
          </a:xfrm>
        </p:grpSpPr>
        <p:sp>
          <p:nvSpPr>
            <p:cNvPr id="79" name="Google Shape;79;p20"/>
            <p:cNvSpPr/>
            <p:nvPr/>
          </p:nvSpPr>
          <p:spPr>
            <a:xfrm>
              <a:off x="0" y="4461933"/>
              <a:ext cx="9144000" cy="68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" name="Google Shape;80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934167" y="4685688"/>
              <a:ext cx="957833" cy="219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2000" y="4685688"/>
              <a:ext cx="1171661" cy="21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20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0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asic_Slide_F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0" y="4461933"/>
            <a:ext cx="9144000" cy="68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00" y="4685688"/>
            <a:ext cx="1171661" cy="227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4167" y="4685688"/>
            <a:ext cx="957833" cy="2196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Green_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186266" y="181001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999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lang="en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Internal Kick-Off — Examples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8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Text Slide 1">
  <p:cSld name="Title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3"/>
          <p:cNvSpPr/>
          <p:nvPr/>
        </p:nvSpPr>
        <p:spPr>
          <a:xfrm>
            <a:off x="1218175" y="2289900"/>
            <a:ext cx="171000" cy="5637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1660500" y="2289899"/>
            <a:ext cx="5061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Title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4"/>
          <p:cNvSpPr/>
          <p:nvPr/>
        </p:nvSpPr>
        <p:spPr>
          <a:xfrm rot="5400000">
            <a:off x="4524300" y="2400225"/>
            <a:ext cx="95400" cy="1309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0" y="2253750"/>
            <a:ext cx="91440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Slide w/ Title">
  <p:cSld name="ONE_COLUMN_TEXT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7"/>
          <p:cNvSpPr/>
          <p:nvPr/>
        </p:nvSpPr>
        <p:spPr>
          <a:xfrm rot="5400000">
            <a:off x="848621" y="478466"/>
            <a:ext cx="64200" cy="753000"/>
          </a:xfrm>
          <a:prstGeom prst="rect">
            <a:avLst/>
          </a:prstGeom>
          <a:solidFill>
            <a:srgbClr val="0D5C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378250" y="209950"/>
            <a:ext cx="7691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cxgce.sharepoint.com/teams/10001402/SitePages/Government-of-Canada-Task-Success-Survey---Reports.aspx?e=tCKw3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s://feedback-viewer.tbs.alpha.canada.ca/login?lang=en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tq2dVMTOaMrRQXrv6s6-nqxVuYWSzHWqklii66ncMI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Colin.MacDougall@cic.gc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 idx="4294967295"/>
          </p:nvPr>
        </p:nvSpPr>
        <p:spPr>
          <a:xfrm>
            <a:off x="677550" y="1483563"/>
            <a:ext cx="76920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 Task Success Survey: 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2024-25 Q3 Results</a:t>
            </a:r>
            <a:endParaRPr sz="4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2025 | GCWP, Web Executive Board</a:t>
            </a:r>
            <a:endParaRPr sz="4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 your optimization work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322950" y="1071750"/>
            <a:ext cx="40071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Help us learn how your optimization work may have contributed to increased task success scores!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We’d like to highlight more optimization work going forward.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98" name="Google Shape;1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800" y="983425"/>
            <a:ext cx="3995700" cy="39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Annual reports, quarterly reports, and feedback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8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05" name="Google Shape;205;p38"/>
          <p:cNvSpPr txBox="1"/>
          <p:nvPr/>
        </p:nvSpPr>
        <p:spPr>
          <a:xfrm>
            <a:off x="119425" y="921775"/>
            <a:ext cx="4027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the annual and quarterly GC TSS reports on </a:t>
            </a:r>
            <a:r>
              <a:rPr lang="en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GC Exchange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4000" y="930175"/>
            <a:ext cx="4275700" cy="1743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7" name="Google Shape;207;p38"/>
          <p:cNvSpPr txBox="1"/>
          <p:nvPr/>
        </p:nvSpPr>
        <p:spPr>
          <a:xfrm>
            <a:off x="119425" y="2857325"/>
            <a:ext cx="4027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 raw survey responses and comments from the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Feedback Viewer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8750" y="2857325"/>
            <a:ext cx="4602849" cy="224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>
            <a:spLocks noGrp="1"/>
          </p:cNvSpPr>
          <p:nvPr>
            <p:ph type="sldNum" idx="12"/>
          </p:nvPr>
        </p:nvSpPr>
        <p:spPr>
          <a:xfrm>
            <a:off x="4297650" y="476569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14" name="Google Shape;214;p39"/>
          <p:cNvSpPr/>
          <p:nvPr/>
        </p:nvSpPr>
        <p:spPr>
          <a:xfrm>
            <a:off x="2375" y="0"/>
            <a:ext cx="9144000" cy="4546500"/>
          </a:xfrm>
          <a:prstGeom prst="rect">
            <a:avLst/>
          </a:prstGeom>
          <a:solidFill>
            <a:srgbClr val="1157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9"/>
          <p:cNvSpPr txBox="1"/>
          <p:nvPr/>
        </p:nvSpPr>
        <p:spPr>
          <a:xfrm>
            <a:off x="4349550" y="472355"/>
            <a:ext cx="43179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 Stewart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A/Supervisor Data and Performance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Transformation Office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Canada Digital Service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lana.stewart@cds-snc.ca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343-551-5967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Celena Bedford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 Services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Principal Publisher</a:t>
            </a:r>
            <a:b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 Canada </a:t>
            </a:r>
            <a:endParaRPr sz="1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celena.bedford@servicecanada.gc.ca</a:t>
            </a: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time</a:t>
            </a:r>
            <a:endParaRPr sz="4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Reach out to share your case studies or volunteer to pilot new tools.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Annex: Definitions of task types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0"/>
          <p:cNvSpPr txBox="1"/>
          <p:nvPr/>
        </p:nvSpPr>
        <p:spPr>
          <a:xfrm>
            <a:off x="165875" y="3965213"/>
            <a:ext cx="86049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that require sign-in score lower and we should compare similar types of tasks to account for this trend.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40"/>
          <p:cNvGraphicFramePr/>
          <p:nvPr/>
        </p:nvGraphicFramePr>
        <p:xfrm>
          <a:off x="165863" y="1002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{D24EDFCA-D0E2-47D7-9A6B-3038C8FC1788}</a:tableStyleId>
              </a:tblPr>
              <a:tblGrid>
                <a:gridCol w="96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1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Task type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Account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Service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Action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</a:rPr>
                        <a:t>Answer task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What it includes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Tasks related to signing in, registering, or getting help with an account.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Sign in to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Register for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Usually written as a service or program name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Includes a </a:t>
                      </a: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mix of public, authenticated space answers, actions, and account tasks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 as part of the service.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Ex: Renew a passport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Usually a sub-task of a service.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Initiate a process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Check a status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Get help, follow-up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Public: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Check if you need a visa or eTA to enter Canada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Authenticated (requires sign in):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View or download T4 and other tax slips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Public: </a:t>
                      </a:r>
                      <a:endParaRPr sz="1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Find dates, amounts, forms or use a wizard / calculator / map to get a specific answer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Find the next benefit payment date</a:t>
                      </a:r>
                      <a:br>
                        <a:rPr lang="en" sz="1100">
                          <a:solidFill>
                            <a:schemeClr val="dk1"/>
                          </a:solidFill>
                        </a:rPr>
                      </a:b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b="1">
                          <a:solidFill>
                            <a:schemeClr val="dk1"/>
                          </a:solidFill>
                        </a:rPr>
                        <a:t>Authenticated (requires sign in): </a:t>
                      </a: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Specific to a person and requires signing in to an account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Ex. Find my Tax-free savings Account (TFSA) contribution limit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Google Shape;225;p40"/>
          <p:cNvSpPr txBox="1"/>
          <p:nvPr/>
        </p:nvSpPr>
        <p:spPr>
          <a:xfrm>
            <a:off x="165875" y="4644338"/>
            <a:ext cx="48978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Docs: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Top 100 tasks tagged by type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Overview of Q3 2024-25 results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title" idx="2"/>
          </p:nvPr>
        </p:nvSpPr>
        <p:spPr>
          <a:xfrm>
            <a:off x="303100" y="1007300"/>
            <a:ext cx="87615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chemeClr val="dk1"/>
                </a:solidFill>
              </a:rPr>
              <a:t>Q3 Completed surveys: 133,615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visitors </a:t>
            </a:r>
            <a:r>
              <a:rPr lang="en" sz="16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the survey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 b="1">
                <a:solidFill>
                  <a:schemeClr val="dk1"/>
                </a:solidFill>
              </a:rPr>
              <a:t>Q3 Average success: 73.4% 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said that they were able to complete their task</a:t>
            </a:r>
            <a:endParaRPr sz="1600"/>
          </a:p>
        </p:txBody>
      </p:sp>
      <p:pic>
        <p:nvPicPr>
          <p:cNvPr id="125" name="Google Shape;125;p2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625" y="1697750"/>
            <a:ext cx="5622500" cy="288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9"/>
          <p:cNvSpPr/>
          <p:nvPr/>
        </p:nvSpPr>
        <p:spPr>
          <a:xfrm>
            <a:off x="5205875" y="2335900"/>
            <a:ext cx="731100" cy="2308800"/>
          </a:xfrm>
          <a:prstGeom prst="rect">
            <a:avLst/>
          </a:prstGeom>
          <a:solidFill>
            <a:srgbClr val="FFF2CC">
              <a:alpha val="27730"/>
            </a:srgbClr>
          </a:solidFill>
          <a:ln w="2857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6532900" y="2078750"/>
            <a:ext cx="2199600" cy="12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AA84F"/>
                </a:solidFill>
              </a:rPr>
              <a:t>▲</a:t>
            </a:r>
            <a:r>
              <a:rPr lang="en" sz="3300">
                <a:solidFill>
                  <a:schemeClr val="dk1"/>
                </a:solidFill>
              </a:rPr>
              <a:t>0.6%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Compared to the same quarter last year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Q3 23-24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8" name="Google Shape;128;p29"/>
          <p:cNvSpPr txBox="1"/>
          <p:nvPr/>
        </p:nvSpPr>
        <p:spPr>
          <a:xfrm>
            <a:off x="6532900" y="3396550"/>
            <a:ext cx="2199600" cy="1221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6AA84F"/>
                </a:solidFill>
              </a:rPr>
              <a:t>▲</a:t>
            </a:r>
            <a:r>
              <a:rPr lang="en" sz="3300">
                <a:solidFill>
                  <a:schemeClr val="dk1"/>
                </a:solidFill>
              </a:rPr>
              <a:t>2.2%</a:t>
            </a:r>
            <a:endParaRPr sz="33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Compared to the previous quarter</a:t>
            </a: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Q2 24-25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Performance of the top 50 tasks by score in Q3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0"/>
          <p:cNvSpPr txBox="1"/>
          <p:nvPr/>
        </p:nvSpPr>
        <p:spPr>
          <a:xfrm>
            <a:off x="1090325" y="4609625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Q2 FY24  Q3 FY24</a:t>
            </a:r>
            <a:endParaRPr sz="800" b="1"/>
          </a:p>
        </p:txBody>
      </p:sp>
      <p:sp>
        <p:nvSpPr>
          <p:cNvPr id="135" name="Google Shape;135;p30"/>
          <p:cNvSpPr txBox="1"/>
          <p:nvPr/>
        </p:nvSpPr>
        <p:spPr>
          <a:xfrm>
            <a:off x="2309754" y="4609619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Q2 FY24   Q3 FY24</a:t>
            </a:r>
            <a:endParaRPr sz="800" b="1"/>
          </a:p>
        </p:txBody>
      </p:sp>
      <p:sp>
        <p:nvSpPr>
          <p:cNvPr id="136" name="Google Shape;136;p30"/>
          <p:cNvSpPr txBox="1"/>
          <p:nvPr/>
        </p:nvSpPr>
        <p:spPr>
          <a:xfrm>
            <a:off x="3529255" y="4609619"/>
            <a:ext cx="1236900" cy="3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b="1">
                <a:solidFill>
                  <a:schemeClr val="dk1"/>
                </a:solidFill>
              </a:rPr>
              <a:t>Q2 FY24   Q3 FY24</a:t>
            </a:r>
            <a:endParaRPr sz="800" b="1"/>
          </a:p>
        </p:txBody>
      </p:sp>
      <p:pic>
        <p:nvPicPr>
          <p:cNvPr id="137" name="Google Shape;137;p3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00" y="1815050"/>
            <a:ext cx="4720175" cy="291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0"/>
          <p:cNvSpPr txBox="1"/>
          <p:nvPr/>
        </p:nvSpPr>
        <p:spPr>
          <a:xfrm>
            <a:off x="1090250" y="969600"/>
            <a:ext cx="2805600" cy="1168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70%</a:t>
            </a:r>
            <a:endParaRPr sz="3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Of tasks in the top 50 scored over 70%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AA84F"/>
                </a:solidFill>
              </a:rPr>
              <a:t>▲</a:t>
            </a:r>
            <a:r>
              <a:rPr lang="en" sz="1200">
                <a:solidFill>
                  <a:schemeClr val="dk1"/>
                </a:solidFill>
              </a:rPr>
              <a:t>Up from 58% from Q2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39" name="Google Shape;139;p30"/>
          <p:cNvSpPr txBox="1"/>
          <p:nvPr/>
        </p:nvSpPr>
        <p:spPr>
          <a:xfrm>
            <a:off x="5197975" y="2323575"/>
            <a:ext cx="3611100" cy="25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Reminder!</a:t>
            </a:r>
            <a:r>
              <a:rPr lang="en"/>
              <a:t>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be moving to a 75% threshold for success </a:t>
            </a:r>
            <a:r>
              <a:rPr lang="en">
                <a:solidFill>
                  <a:schemeClr val="dk1"/>
                </a:solidFill>
              </a:rPr>
              <a:t>on April 1, 2025.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what Q3 would look like with the new threshold: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26 tasks &gt; 75%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20 tasks 60% - 75%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4 tasks &lt; 60%</a:t>
            </a:r>
            <a:endParaRPr/>
          </a:p>
        </p:txBody>
      </p:sp>
      <p:cxnSp>
        <p:nvCxnSpPr>
          <p:cNvPr id="140" name="Google Shape;140;p30"/>
          <p:cNvCxnSpPr/>
          <p:nvPr/>
        </p:nvCxnSpPr>
        <p:spPr>
          <a:xfrm>
            <a:off x="4949750" y="2360375"/>
            <a:ext cx="0" cy="24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Accounts tasks trend: Improvements seen in Q3!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1"/>
          <p:cNvSpPr txBox="1"/>
          <p:nvPr/>
        </p:nvSpPr>
        <p:spPr>
          <a:xfrm>
            <a:off x="4510325" y="1035299"/>
            <a:ext cx="4548900" cy="236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Tasks included</a:t>
            </a:r>
            <a:br>
              <a:rPr lang="en" sz="1200" b="1"/>
            </a:br>
            <a:endParaRPr sz="1200" b="1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My Service Canada Account (MSCA) - Register for an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My Service Canada Account (MSCA) - Sign in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IRCC accounts - sign in and register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Representatives accounts - sign in and register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Access My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Access My Business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GST/HST - Get access code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GST/HST - Open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Open a My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Open a My Business Account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AutoNum type="arabicPeriod"/>
            </a:pPr>
            <a:r>
              <a:rPr lang="en" sz="1000">
                <a:solidFill>
                  <a:srgbClr val="999999"/>
                </a:solidFill>
              </a:rPr>
              <a:t>Sign into or create a Veterans Affairs Canada (VAC) account (excluded - insufficient data)</a:t>
            </a:r>
            <a:endParaRPr sz="1000"/>
          </a:p>
        </p:txBody>
      </p:sp>
      <p:pic>
        <p:nvPicPr>
          <p:cNvPr id="147" name="Google Shape;147;p3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55513"/>
            <a:ext cx="4214199" cy="260578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/>
        </p:nvSpPr>
        <p:spPr>
          <a:xfrm>
            <a:off x="299450" y="3485100"/>
            <a:ext cx="84375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currently 11 tasks that are specific to accounts in the TSS.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Ongoing work to improve the account experience is beginning to show in TSS scores.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Simplifying finding, creating, and signing into accounts is critical work to improve overall task success.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MSCA, IRCC and CRA all adopted the new sign in pattern in the fall of 2024.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Q3 - Top 10 tasks with most responses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4" name="Google Shape;154;p32"/>
          <p:cNvGraphicFramePr/>
          <p:nvPr/>
        </p:nvGraphicFramePr>
        <p:xfrm>
          <a:off x="100584" y="100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{E00BFF30-D69A-4894-9487-2FDF94E32202}</a:tableStyleId>
              </a:tblPr>
              <a:tblGrid>
                <a:gridCol w="3988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 TASK</a:t>
                      </a:r>
                      <a:endParaRPr sz="10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DEPT</a:t>
                      </a:r>
                      <a:endParaRPr sz="10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 Q3 2023</a:t>
                      </a:r>
                      <a:endParaRPr sz="10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  Q3 2024</a:t>
                      </a:r>
                      <a:endParaRPr sz="10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Responses</a:t>
                      </a:r>
                      <a:endParaRPr sz="10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a work permit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82.0%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81.7%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9,625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your application status (IRCC)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78.0%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79.3%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6,832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a visitor visa to Canada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79.1%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79.0%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5,376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Immigrate through Express Entry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69.7%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75.5%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3,513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Employment Insurance (EI) - Submit an Employment Insurance Report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90.9%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91.5%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3,208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Access My Account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58.4%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61.7%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2,840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5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Sign in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67.5%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67.6%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2,707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4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online mail (CRA)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70.9%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76.0%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C47D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2,579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Employment Insurance (EI) - Apply for Employment Insurance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80.9%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80.4%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2,371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an Electronic Travel Authorization (eTA)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83.4%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82.8%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2,349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5" name="Google Shape;155;p32"/>
          <p:cNvSpPr txBox="1"/>
          <p:nvPr/>
        </p:nvSpPr>
        <p:spPr>
          <a:xfrm>
            <a:off x="7361425" y="1034350"/>
            <a:ext cx="1683600" cy="3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4 tasks entered the top 10 compared to Q3 last year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Submit and EI report</a:t>
            </a:r>
            <a:endParaRPr sz="90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MSCA - Sign in</a:t>
            </a:r>
            <a:endParaRPr sz="90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Apply for EI</a:t>
            </a:r>
            <a:endParaRPr sz="90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Apply for an eTA</a:t>
            </a:r>
            <a:endParaRPr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Q3 - 10 Highest completion scores in the top 50 tasks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1" name="Google Shape;161;p33"/>
          <p:cNvGraphicFramePr/>
          <p:nvPr/>
        </p:nvGraphicFramePr>
        <p:xfrm>
          <a:off x="100584" y="100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{E00BFF30-D69A-4894-9487-2FDF94E32202}</a:tableStyleId>
              </a:tblPr>
              <a:tblGrid>
                <a:gridCol w="45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56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TASK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DEPT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Q3 2023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  Q3 2024</a:t>
                      </a:r>
                      <a:endParaRPr sz="11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Pension payment dates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94.4%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95.40%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4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Employment Insurance (EI) - Submit an Employment Insurance Report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90.9%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91.50%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Travel advice and advisories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88.5%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88.00%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Calculate payroll deductions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84.5%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85.20%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Check processing times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83.1%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85.10%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22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Weather (current conditions, forecasts, radar, alerts, historical)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ECCC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89.0%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84.30%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5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My Service Canada Account (MSCA) - View payment information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83.4%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83.80%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4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Apply for an Electronic Travel Authorization (eTA)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83.4%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82.80%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75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Apply for a work permit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82.0%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81.70%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00"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Canada Pension Plan (CPP) - Check payment information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ESDC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84.7%</a:t>
                      </a:r>
                      <a:endParaRPr sz="1000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9144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81.70%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2" name="Google Shape;162;p33"/>
          <p:cNvSpPr txBox="1"/>
          <p:nvPr/>
        </p:nvSpPr>
        <p:spPr>
          <a:xfrm>
            <a:off x="7361425" y="1034350"/>
            <a:ext cx="1683600" cy="3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 tasks entered the top 10 highest completion scores compared to Q3 last year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Check processing times 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Apply for a work permit 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A couple of tasks dropped slightly compared to last Q3</a:t>
            </a:r>
            <a:endParaRPr sz="12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000"/>
            </a:br>
            <a:r>
              <a:rPr lang="en" sz="1000"/>
              <a:t>Weather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CPP Check payment information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179950" y="0"/>
            <a:ext cx="79557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Q3 - Lowest completion scores in the top 50 tasks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8" name="Google Shape;168;p34"/>
          <p:cNvGraphicFramePr/>
          <p:nvPr/>
        </p:nvGraphicFramePr>
        <p:xfrm>
          <a:off x="123625" y="91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{E00BFF30-D69A-4894-9487-2FDF94E32202}</a:tableStyleId>
              </a:tblPr>
              <a:tblGrid>
                <a:gridCol w="37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TASK</a:t>
                      </a:r>
                      <a:endParaRPr sz="9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DEPT</a:t>
                      </a:r>
                      <a:endParaRPr sz="9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Q3 2023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Q3 2024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/>
                        <a:t>CHANGE</a:t>
                      </a:r>
                      <a:endParaRPr sz="900" b="1"/>
                    </a:p>
                  </a:txBody>
                  <a:tcPr marL="9525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Sign up for direct deposit or update your banking information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Shared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57.2%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49.30%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-7.90%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Register for an account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51.1%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50.00%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-1.10%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Get, renew or replace a permanent resident card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56.0%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57.10%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1.10%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the status of a passport application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74.6%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58.20%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-16.40%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Contact Immigration, Refugees and Citizenship Canada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63.0%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60.80%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-2.20%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the Canada Child Benefit (CCB)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69.5%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61.40%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-8.10%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Access My Account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58.4%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61.70%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3.30%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Benefits for people with disabilities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64.5%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63.90%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-0.60%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Check your CPP/OAS application status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51.2%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64.00%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12.80%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File a Personal tax return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62.3%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64.60%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2.30%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169" name="Google Shape;169;p34"/>
          <p:cNvCxnSpPr/>
          <p:nvPr/>
        </p:nvCxnSpPr>
        <p:spPr>
          <a:xfrm>
            <a:off x="7179325" y="2518325"/>
            <a:ext cx="353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34"/>
          <p:cNvSpPr txBox="1"/>
          <p:nvPr/>
        </p:nvSpPr>
        <p:spPr>
          <a:xfrm>
            <a:off x="7550275" y="2359150"/>
            <a:ext cx="15543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Related to Canada Post labour action. Tracking numbers created, but passports held and deliveries were delayed.</a:t>
            </a:r>
            <a:endParaRPr sz="1100"/>
          </a:p>
        </p:txBody>
      </p:sp>
      <p:cxnSp>
        <p:nvCxnSpPr>
          <p:cNvPr id="171" name="Google Shape;171;p34"/>
          <p:cNvCxnSpPr/>
          <p:nvPr/>
        </p:nvCxnSpPr>
        <p:spPr>
          <a:xfrm>
            <a:off x="7162075" y="4231250"/>
            <a:ext cx="388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" name="Google Shape;172;p34"/>
          <p:cNvSpPr txBox="1"/>
          <p:nvPr/>
        </p:nvSpPr>
        <p:spPr>
          <a:xfrm>
            <a:off x="7579375" y="4008050"/>
            <a:ext cx="1125600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No work has been done on this task - so other factors may be affecting it</a:t>
            </a:r>
            <a:endParaRPr sz="1000"/>
          </a:p>
        </p:txBody>
      </p:sp>
      <p:sp>
        <p:nvSpPr>
          <p:cNvPr id="173" name="Google Shape;173;p34"/>
          <p:cNvSpPr txBox="1"/>
          <p:nvPr/>
        </p:nvSpPr>
        <p:spPr>
          <a:xfrm>
            <a:off x="7259725" y="874775"/>
            <a:ext cx="184500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2 tasks joined the lowest completion scores compared to last Q3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Passport status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Apply for the CCB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Biggest improvements in the top 50: Q3 2023 v Q3 2024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9" name="Google Shape;179;p35"/>
          <p:cNvGraphicFramePr/>
          <p:nvPr/>
        </p:nvGraphicFramePr>
        <p:xfrm>
          <a:off x="126000" y="92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{E00BFF30-D69A-4894-9487-2FDF94E32202}</a:tableStyleId>
              </a:tblPr>
              <a:tblGrid>
                <a:gridCol w="51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 b="1">
                          <a:solidFill>
                            <a:schemeClr val="dk1"/>
                          </a:solidFill>
                        </a:rPr>
                        <a:t>TASKS with significant increase</a:t>
                      </a:r>
                      <a:endParaRPr sz="900">
                        <a:highlight>
                          <a:schemeClr val="accent6"/>
                        </a:highlight>
                      </a:endParaRPr>
                    </a:p>
                  </a:txBody>
                  <a:tcPr marL="45700" marR="914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DEPT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Q3 2023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Q3 2024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/>
                        <a:t>CHANGE</a:t>
                      </a:r>
                      <a:endParaRPr sz="1000" b="1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My Service Canada Account (MSCA) - </a:t>
                      </a:r>
                      <a:br>
                        <a:rPr lang="en" sz="1000"/>
                      </a:br>
                      <a:r>
                        <a:rPr lang="en" sz="1000"/>
                        <a:t>Check your CPP/OAS application status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ESDC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51.2%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64.00%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+12.8 % 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Vaccines and treatment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PHAC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66.3%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77.80%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+11.5 %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Find an IRCC application package or form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61.2%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70.40%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+9.2 %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 accounts - register, sign in, help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64.7%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70.80%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+6.1 %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Scholarships to study in Canada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GAC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63.2%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69.20%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+6.0 %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Immigrate through Express Entry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69.7%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75.50%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+5.8 %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Check online mail (CRA)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CRA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70.9%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76.00%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+5.1 %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Apply for a new Canadian passport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IRCC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70.9%</a:t>
                      </a:r>
                      <a:endParaRPr sz="1000"/>
                    </a:p>
                  </a:txBody>
                  <a:tcPr marL="45700" marR="9525" marT="73150" marB="73150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75.90%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+5.0 % </a:t>
                      </a: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pts</a:t>
                      </a:r>
                      <a:endParaRPr sz="10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6"/>
          <p:cNvSpPr txBox="1">
            <a:spLocks noGrp="1"/>
          </p:cNvSpPr>
          <p:nvPr>
            <p:ph type="title"/>
          </p:nvPr>
        </p:nvSpPr>
        <p:spPr>
          <a:xfrm>
            <a:off x="252000" y="0"/>
            <a:ext cx="8892000" cy="8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Featured project: IRCC Renew a passport - Subway pattern added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6"/>
          <p:cNvSpPr txBox="1"/>
          <p:nvPr/>
        </p:nvSpPr>
        <p:spPr>
          <a:xfrm>
            <a:off x="81300" y="974150"/>
            <a:ext cx="2556300" cy="39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22222"/>
                </a:solidFill>
                <a:highlight>
                  <a:schemeClr val="lt1"/>
                </a:highlight>
              </a:rPr>
              <a:t>Results</a:t>
            </a:r>
            <a:endParaRPr sz="1800" b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22222"/>
                </a:solidFill>
                <a:highlight>
                  <a:schemeClr val="lt1"/>
                </a:highlight>
              </a:rPr>
              <a:t>TSS Score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Slight increase to GC TSS score compared to last year: </a:t>
            </a:r>
            <a:b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</a:b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77.3% → 78.6%</a:t>
            </a:r>
            <a:b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</a:b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22222"/>
                </a:solidFill>
                <a:highlight>
                  <a:schemeClr val="lt1"/>
                </a:highlight>
              </a:rPr>
              <a:t>Page Feedback</a:t>
            </a:r>
            <a:endParaRPr sz="1100" b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 b="1">
                <a:solidFill>
                  <a:srgbClr val="222222"/>
                </a:solidFill>
                <a:highlight>
                  <a:schemeClr val="lt1"/>
                </a:highlight>
              </a:rPr>
              <a:t>30%(EN) / 43%(FR) decrease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 in “No” clicks per 1k visits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 b="1">
                <a:solidFill>
                  <a:srgbClr val="222222"/>
                </a:solidFill>
                <a:highlight>
                  <a:schemeClr val="lt1"/>
                </a:highlight>
              </a:rPr>
              <a:t>30% decrease 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in overall comments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highlight>
                  <a:schemeClr val="lt1"/>
                </a:highlight>
              </a:rPr>
              <a:t>Note: These increases occurred during the Canada Post labour action</a:t>
            </a: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222222"/>
                </a:solidFill>
                <a:highlight>
                  <a:schemeClr val="lt1"/>
                </a:highlight>
              </a:rPr>
              <a:t>Search results</a:t>
            </a:r>
            <a:endParaRPr sz="1100" b="1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Char char="●"/>
            </a:pPr>
            <a:r>
              <a:rPr lang="en" sz="1100">
                <a:solidFill>
                  <a:srgbClr val="222222"/>
                </a:solidFill>
                <a:highlight>
                  <a:schemeClr val="lt1"/>
                </a:highlight>
              </a:rPr>
              <a:t>Google search results became more detailed </a:t>
            </a: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22222"/>
              </a:solidFill>
              <a:highlight>
                <a:schemeClr val="lt1"/>
              </a:highlight>
            </a:endParaRPr>
          </a:p>
        </p:txBody>
      </p:sp>
      <p:pic>
        <p:nvPicPr>
          <p:cNvPr id="186" name="Google Shape;1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150" y="924500"/>
            <a:ext cx="2136354" cy="36172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36"/>
          <p:cNvPicPr preferRelativeResize="0"/>
          <p:nvPr/>
        </p:nvPicPr>
        <p:blipFill rotWithShape="1">
          <a:blip r:embed="rId4">
            <a:alphaModFix/>
          </a:blip>
          <a:srcRect b="36560"/>
          <a:stretch/>
        </p:blipFill>
        <p:spPr>
          <a:xfrm>
            <a:off x="2772075" y="3160775"/>
            <a:ext cx="1756275" cy="186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6"/>
          <p:cNvPicPr preferRelativeResize="0"/>
          <p:nvPr/>
        </p:nvPicPr>
        <p:blipFill rotWithShape="1">
          <a:blip r:embed="rId5">
            <a:alphaModFix/>
          </a:blip>
          <a:srcRect b="22112"/>
          <a:stretch/>
        </p:blipFill>
        <p:spPr>
          <a:xfrm>
            <a:off x="2783650" y="905901"/>
            <a:ext cx="1733125" cy="225487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/>
          <p:nvPr/>
        </p:nvSpPr>
        <p:spPr>
          <a:xfrm>
            <a:off x="2693225" y="924500"/>
            <a:ext cx="1971300" cy="415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82375" y="1021062"/>
            <a:ext cx="2515351" cy="202455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36"/>
          <p:cNvSpPr txBox="1"/>
          <p:nvPr/>
        </p:nvSpPr>
        <p:spPr>
          <a:xfrm>
            <a:off x="5172625" y="4623250"/>
            <a:ext cx="3971400" cy="520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Lead: Colin MacDougall, Senior Web Advisor, IRCC</a:t>
            </a:r>
            <a:br>
              <a:rPr lang="en" sz="1100">
                <a:solidFill>
                  <a:schemeClr val="dk1"/>
                </a:solidFill>
              </a:rPr>
            </a:br>
            <a:r>
              <a:rPr lang="en" sz="1100" u="sng">
                <a:solidFill>
                  <a:schemeClr val="hlink"/>
                </a:solidFill>
                <a:hlinkClick r:id="rId7"/>
              </a:rPr>
              <a:t>Colin.MacDougall@cic.gc.ca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1615</Words>
  <Application>Microsoft Office PowerPoint</Application>
  <PresentationFormat>On-screen Show (16:9)</PresentationFormat>
  <Paragraphs>358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Lato</vt:lpstr>
      <vt:lpstr>Calibri</vt:lpstr>
      <vt:lpstr>Helvetica Neue</vt:lpstr>
      <vt:lpstr>Simple Light</vt:lpstr>
      <vt:lpstr>Simple Light</vt:lpstr>
      <vt:lpstr> GC Task Success Survey:  2024-25 Q3 Results  January 2025 | GCWP, Web Executive Board</vt:lpstr>
      <vt:lpstr>Overview of Q3 2024-25 results</vt:lpstr>
      <vt:lpstr>Performance of the top 50 tasks by score in Q3</vt:lpstr>
      <vt:lpstr>Accounts tasks trend: Improvements seen in Q3!</vt:lpstr>
      <vt:lpstr>Q3 - Top 10 tasks with most responses</vt:lpstr>
      <vt:lpstr>Q3 - 10 Highest completion scores in the top 50 tasks</vt:lpstr>
      <vt:lpstr>Q3 - Lowest completion scores in the top 50 tasks</vt:lpstr>
      <vt:lpstr>Biggest improvements in the top 50: Q3 2023 v Q3 2024</vt:lpstr>
      <vt:lpstr>Featured project: IRCC Renew a passport - Subway pattern added</vt:lpstr>
      <vt:lpstr>Feature your optimization work</vt:lpstr>
      <vt:lpstr>Annual reports, quarterly reports, and feedback</vt:lpstr>
      <vt:lpstr>Thank you for your time</vt:lpstr>
      <vt:lpstr>Annex: Definitions of task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 Peter P [NC]</dc:creator>
  <cp:lastModifiedBy>Smith,  Peter P [NC]</cp:lastModifiedBy>
  <cp:revision>2</cp:revision>
  <dcterms:modified xsi:type="dcterms:W3CDTF">2025-02-04T19:13:25Z</dcterms:modified>
</cp:coreProperties>
</file>