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8"/>
  </p:notesMasterIdLst>
  <p:handoutMasterIdLst>
    <p:handoutMasterId r:id="rId9"/>
  </p:handoutMasterIdLst>
  <p:sldIdLst>
    <p:sldId id="1536" r:id="rId5"/>
    <p:sldId id="1524" r:id="rId6"/>
    <p:sldId id="1537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1688CAF-A6B0-8048-B645-572F0322AE99}">
          <p14:sldIdLst>
            <p14:sldId id="1536"/>
            <p14:sldId id="1524"/>
            <p14:sldId id="15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40">
          <p15:clr>
            <a:srgbClr val="A4A3A4"/>
          </p15:clr>
        </p15:guide>
        <p15:guide id="2" pos="54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74B"/>
    <a:srgbClr val="D42A33"/>
    <a:srgbClr val="C01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77837-0F6A-440B-89DC-E4E8C2DDE692}" v="1" dt="2024-11-13T18:12:37.5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7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1632" y="102"/>
      </p:cViewPr>
      <p:guideLst>
        <p:guide orient="horz" pos="2340"/>
        <p:guide pos="5476"/>
      </p:guideLst>
    </p:cSldViewPr>
  </p:slideViewPr>
  <p:outlineViewPr>
    <p:cViewPr>
      <p:scale>
        <a:sx n="33" d="100"/>
        <a:sy n="33" d="100"/>
      </p:scale>
      <p:origin x="0" y="-30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ADF5E1D-CDC0-D041-90B7-52066E1D348A}" type="datetime1">
              <a:rPr lang="en-CA" smtClean="0"/>
              <a:t>2024-11-13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8D466D0-9187-8140-960C-D5AA5D6F0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5EC8793-16AD-BA4F-86CF-54F28A3A940A}" type="datetime1">
              <a:rPr lang="en-CA" smtClean="0"/>
              <a:t>2024-11-13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FBBEF49-62E6-C448-A88E-882C2ED7F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43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This is an example </a:t>
            </a:r>
            <a:br>
              <a:rPr lang="en-US" dirty="0"/>
            </a:br>
            <a:r>
              <a:rPr lang="en-US" dirty="0"/>
              <a:t>of a two line title.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6571"/>
            <a:ext cx="8229600" cy="440531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800100" indent="-342900">
              <a:buFont typeface="Arial"/>
              <a:buChar char="•"/>
              <a:defRPr sz="1800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807CB21-D8AA-F047-A353-CE75801DD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/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0176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en-US" dirty="0"/>
              <a:t>This is a headline.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" y="1849348"/>
            <a:ext cx="3721100" cy="40180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359275" y="1849438"/>
            <a:ext cx="4327525" cy="4017962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92007"/>
            <a:ext cx="8229600" cy="496888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r>
              <a:rPr lang="en-US" dirty="0"/>
              <a:t>This is a subhead.</a:t>
            </a:r>
          </a:p>
        </p:txBody>
      </p:sp>
      <p:sp>
        <p:nvSpPr>
          <p:cNvPr id="6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807CB21-D8AA-F047-A353-CE75801DD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8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0176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en-US" dirty="0"/>
              <a:t>This is a headline.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57200" y="1849438"/>
            <a:ext cx="8229600" cy="4017962"/>
          </a:xfrm>
        </p:spPr>
        <p:txBody>
          <a:bodyPr/>
          <a:lstStyle>
            <a:lvl5pPr marL="2114550" indent="-285750">
              <a:buFont typeface="Arial"/>
              <a:buChar char="•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92007"/>
            <a:ext cx="8229600" cy="496888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r>
              <a:rPr lang="en-US" dirty="0"/>
              <a:t>This is a subhead.</a:t>
            </a:r>
          </a:p>
        </p:txBody>
      </p:sp>
      <p:sp>
        <p:nvSpPr>
          <p:cNvPr id="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807CB21-D8AA-F047-A353-CE75801DD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6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0176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en-US" dirty="0"/>
              <a:t>This is a headline.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" y="1849348"/>
            <a:ext cx="8235950" cy="40180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92007"/>
            <a:ext cx="8229600" cy="496888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r>
              <a:rPr lang="en-US" dirty="0"/>
              <a:t>This is a subhead.</a:t>
            </a:r>
          </a:p>
        </p:txBody>
      </p:sp>
      <p:sp>
        <p:nvSpPr>
          <p:cNvPr id="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807CB21-D8AA-F047-A353-CE75801DD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B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770" y="1625350"/>
            <a:ext cx="9144000" cy="5229200"/>
          </a:xfrm>
          <a:prstGeom prst="rect">
            <a:avLst/>
          </a:prstGeom>
          <a:solidFill>
            <a:srgbClr val="D224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53176" y="1916402"/>
            <a:ext cx="2811838" cy="7335229"/>
          </a:xfrm>
          <a:prstGeom prst="rect">
            <a:avLst/>
          </a:prstGeom>
        </p:spPr>
      </p:pic>
      <p:pic>
        <p:nvPicPr>
          <p:cNvPr id="7" name="Picture 6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9275"/>
            <a:ext cx="2808312" cy="1297869"/>
          </a:xfrm>
          <a:prstGeom prst="rect">
            <a:avLst/>
          </a:prstGeom>
        </p:spPr>
      </p:pic>
      <p:sp>
        <p:nvSpPr>
          <p:cNvPr id="8" name="Title Placeholder 9"/>
          <p:cNvSpPr>
            <a:spLocks noGrp="1"/>
          </p:cNvSpPr>
          <p:nvPr>
            <p:ph type="title" hasCustomPrompt="1"/>
          </p:nvPr>
        </p:nvSpPr>
        <p:spPr>
          <a:xfrm>
            <a:off x="316004" y="220336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16004" y="3349468"/>
            <a:ext cx="8229600" cy="365125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Date | Name</a:t>
            </a:r>
          </a:p>
        </p:txBody>
      </p:sp>
    </p:spTree>
    <p:extLst>
      <p:ext uri="{BB962C8B-B14F-4D97-AF65-F5344CB8AC3E}">
        <p14:creationId xmlns:p14="http://schemas.microsoft.com/office/powerpoint/2010/main" val="145773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B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70" y="0"/>
            <a:ext cx="9144000" cy="6854550"/>
          </a:xfrm>
          <a:prstGeom prst="rect">
            <a:avLst/>
          </a:prstGeom>
          <a:solidFill>
            <a:srgbClr val="D2243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53176" y="1916402"/>
            <a:ext cx="2811838" cy="7335229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1325" y="2409058"/>
            <a:ext cx="5548313" cy="1482725"/>
          </a:xfrm>
        </p:spPr>
        <p:txBody>
          <a:bodyPr>
            <a:normAutofit/>
          </a:bodyPr>
          <a:lstStyle>
            <a:lvl1pPr marL="0" indent="0">
              <a:lnSpc>
                <a:spcPts val="3900"/>
              </a:lnSpc>
              <a:buNone/>
              <a:defRPr sz="3800" b="0" i="0">
                <a:solidFill>
                  <a:srgbClr val="FFFFFF"/>
                </a:solidFill>
                <a:latin typeface="Avenir Next Demi Bold"/>
                <a:cs typeface="Avenir Next Demi Bold"/>
              </a:defRPr>
            </a:lvl1pPr>
          </a:lstStyle>
          <a:p>
            <a:r>
              <a:rPr lang="en-US" dirty="0"/>
              <a:t>This is a</a:t>
            </a:r>
            <a:br>
              <a:rPr lang="en-US" dirty="0"/>
            </a:br>
            <a:r>
              <a:rPr lang="en-US" dirty="0"/>
              <a:t>Section Break</a:t>
            </a:r>
          </a:p>
        </p:txBody>
      </p:sp>
    </p:spTree>
    <p:extLst>
      <p:ext uri="{BB962C8B-B14F-4D97-AF65-F5344CB8AC3E}">
        <p14:creationId xmlns:p14="http://schemas.microsoft.com/office/powerpoint/2010/main" val="195446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an example </a:t>
            </a:r>
            <a:br>
              <a:rPr lang="en-US" dirty="0"/>
            </a:br>
            <a:r>
              <a:rPr lang="en-US" dirty="0"/>
              <a:t>of a two line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pic>
        <p:nvPicPr>
          <p:cNvPr id="8" name="Picture 7" descr="UNB wordmark_K.eps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331601"/>
            <a:ext cx="3229361" cy="432719"/>
          </a:xfrm>
          <a:prstGeom prst="rect">
            <a:avLst/>
          </a:prstGeom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>
                    <a:lumMod val="65000"/>
                  </a:schemeClr>
                </a:solidFill>
                <a:latin typeface="Avenir Next Demi Bold"/>
                <a:cs typeface="Avenir Next Demi Bold"/>
              </a:defRPr>
            </a:lvl1pPr>
          </a:lstStyle>
          <a:p>
            <a:fld id="{5807CB21-D8AA-F047-A353-CE75801DD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2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6" r:id="rId3"/>
    <p:sldLayoutId id="2147483657" r:id="rId4"/>
    <p:sldLayoutId id="2147483655" r:id="rId5"/>
    <p:sldLayoutId id="2147483651" r:id="rId6"/>
  </p:sldLayoutIdLst>
  <p:hf hdr="0" ftr="0" dt="0"/>
  <p:txStyles>
    <p:titleStyle>
      <a:lvl1pPr algn="l" defTabSz="457200" rtl="0" eaLnBrk="1" latinLnBrk="0" hangingPunct="1">
        <a:lnSpc>
          <a:spcPts val="3960"/>
        </a:lnSpc>
        <a:spcBef>
          <a:spcPts val="0"/>
        </a:spcBef>
        <a:spcAft>
          <a:spcPts val="0"/>
        </a:spcAft>
        <a:buNone/>
        <a:defRPr sz="3800" b="0" i="0" kern="1200" baseline="0">
          <a:solidFill>
            <a:srgbClr val="D42A33"/>
          </a:solidFill>
          <a:latin typeface="Avenir Next Demi Bold"/>
          <a:ea typeface="+mj-ea"/>
          <a:cs typeface="Avenir Next Demi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1" kern="1200">
          <a:solidFill>
            <a:schemeClr val="tx1"/>
          </a:solidFill>
          <a:latin typeface="Avenir Next Regular"/>
          <a:ea typeface="+mn-ea"/>
          <a:cs typeface="Avenir Next Regular"/>
        </a:defRPr>
      </a:lvl1pPr>
      <a:lvl2pPr marL="800100" indent="-34290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tx1"/>
          </a:solidFill>
          <a:latin typeface="Avenir Nex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>
          <a:solidFill>
            <a:schemeClr val="tx1"/>
          </a:solidFill>
          <a:latin typeface="Avenir Next Regular"/>
          <a:ea typeface="+mn-ea"/>
          <a:cs typeface="Avenir Next Regular"/>
        </a:defRPr>
      </a:lvl3pPr>
      <a:lvl4pPr marL="1657350" indent="-285750" algn="l" defTabSz="457200" rtl="0" eaLnBrk="1" latinLnBrk="0" hangingPunct="1">
        <a:spcBef>
          <a:spcPct val="20000"/>
        </a:spcBef>
        <a:buFont typeface="Arial"/>
        <a:buChar char="•"/>
        <a:defRPr sz="1400" b="0" i="0" kern="1200">
          <a:solidFill>
            <a:schemeClr val="tx1"/>
          </a:solidFill>
          <a:latin typeface="Avenir Next Regular"/>
          <a:ea typeface="+mn-ea"/>
          <a:cs typeface="Avenir Next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/>
          </a:solidFill>
          <a:latin typeface="Avenir Next Regular"/>
          <a:ea typeface="+mn-ea"/>
          <a:cs typeface="Avenir Next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4.jp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image" Target="../media/image6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5.jpeg"/><Relationship Id="rId5" Type="http://schemas.openxmlformats.org/officeDocument/2006/relationships/tags" Target="../tags/tag11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couple of men sitting at a desk looking at a computer screen&#10;&#10;Description automatically generated with low confidence">
            <a:extLst>
              <a:ext uri="{FF2B5EF4-FFF2-40B4-BE49-F238E27FC236}">
                <a16:creationId xmlns:a16="http://schemas.microsoft.com/office/drawing/2014/main" id="{C82AF06D-31D1-2445-B7E2-0166730293E9}"/>
              </a:ext>
            </a:extLst>
          </p:cNvPr>
          <p:cNvPicPr>
            <a:picLocks noGrp="1" noChangeAspect="1"/>
          </p:cNvPicPr>
          <p:nvPr>
            <p:ph sz="quarter" idx="11"/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1"/>
            <a:ext cx="9144000" cy="451120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A27CB4-ACB5-A87A-5DCB-FD0A3793AD7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16000" y="4340569"/>
            <a:ext cx="7219654" cy="2015781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CA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UNB Community Transportation Research Lab (CTRL) </a:t>
            </a:r>
            <a:br>
              <a:rPr lang="en-CA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Laboratoire de recherche sur le transport communautaire (LRTC)</a:t>
            </a:r>
            <a:br>
              <a:rPr lang="fr-FR" sz="2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7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Trevor Hanson, Professor of Civil Engineering</a:t>
            </a:r>
            <a:endParaRPr lang="en-CA" sz="45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6DF8A-09FC-5C5E-94C1-1A76ECDB896A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5807CB21-D8AA-F047-A353-CE75801DD9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1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E9E5-44C3-2C92-3EE0-05E930C963B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2706" y="562088"/>
            <a:ext cx="8422106" cy="857250"/>
          </a:xfrm>
        </p:spPr>
        <p:txBody>
          <a:bodyPr>
            <a:noAutofit/>
          </a:bodyPr>
          <a:lstStyle/>
          <a:p>
            <a:r>
              <a:rPr lang="en-US" sz="3200" dirty="0"/>
              <a:t>UNB CTRL Vision: A Thought leader in Transport</a:t>
            </a:r>
            <a:br>
              <a:rPr lang="en-US" sz="3200" dirty="0"/>
            </a:br>
            <a:r>
              <a:rPr lang="en-US" sz="2000" i="1" dirty="0"/>
              <a:t>Vision de UNB LRTC: Un chef de file </a:t>
            </a:r>
            <a:r>
              <a:rPr lang="en-US" sz="2000" i="1" dirty="0" err="1"/>
              <a:t>éclairé</a:t>
            </a:r>
            <a:r>
              <a:rPr lang="en-US" sz="2000" i="1" dirty="0"/>
              <a:t> dans le </a:t>
            </a:r>
            <a:r>
              <a:rPr lang="en-US" sz="2000" i="1" dirty="0" err="1"/>
              <a:t>domaine</a:t>
            </a:r>
            <a:r>
              <a:rPr lang="en-US" sz="2000" i="1" dirty="0"/>
              <a:t> de transport</a:t>
            </a:r>
            <a:endParaRPr lang="en-CA" sz="3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9C8E7-750D-2F0F-29D1-DCD9441C63C4}"/>
              </a:ext>
            </a:extLst>
          </p:cNvPr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entity that will lead in innovation and discovery in community transportation research in New Brunswick, with lessons for all of Canada. </a:t>
            </a:r>
            <a:r>
              <a:rPr lang="en-CA" sz="15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entité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sera à la pointe de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l’innovation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de la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découverte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recherche sur le transport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communautaire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Nouveau-Brunswick, avec des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leçons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l’ensemble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Canada.</a:t>
            </a:r>
            <a:b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CA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thought leader in community transportation in Canada, with a focus on age-friendly, accessible, and Active Transportation solutions that can be mobilized in small cities, regions and rural areas.  </a:t>
            </a:r>
            <a:r>
              <a:rPr lang="en-CA" sz="15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CA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chef de file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éclairé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le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domaine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transport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communautaire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Canada, avec un accent mis sur les solutions de transport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adaptées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aux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âgées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accessibles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actives qui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peuvent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mobilisées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les petites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villes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les </a:t>
            </a:r>
            <a:r>
              <a:rPr lang="en-CA" sz="2000" b="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régions</a:t>
            </a:r>
            <a:r>
              <a:rPr lang="en-CA" sz="2000" b="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les zones rurales.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05BFD-D671-9F20-1DD9-7B14E7510AF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5807CB21-D8AA-F047-A353-CE75801DD9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1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0EF40-62B1-8F03-7E44-725764B825B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733411" y="1499338"/>
            <a:ext cx="3945221" cy="453094"/>
          </a:xfrm>
        </p:spPr>
        <p:txBody>
          <a:bodyPr>
            <a:normAutofit fontScale="90000"/>
          </a:bodyPr>
          <a:lstStyle/>
          <a:p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9190E-4D22-7685-8E8D-30E34F32DED8}"/>
              </a:ext>
            </a:extLst>
          </p:cNvPr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C84C8-6BC7-E2BA-E01E-2FDB8BBFA7C0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5807CB21-D8AA-F047-A353-CE75801DD9C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Can You Make It In The Big City?">
            <a:extLst>
              <a:ext uri="{FF2B5EF4-FFF2-40B4-BE49-F238E27FC236}">
                <a16:creationId xmlns:a16="http://schemas.microsoft.com/office/drawing/2014/main" id="{A7D00868-52DF-7E53-B547-F99C88B304DA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76"/>
          <a:stretch/>
        </p:blipFill>
        <p:spPr bwMode="auto">
          <a:xfrm>
            <a:off x="457200" y="3453090"/>
            <a:ext cx="3573285" cy="204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F734E6D-7262-7DF2-421E-7B71346A973F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870015" y="1197359"/>
            <a:ext cx="2747654" cy="2121531"/>
            <a:chOff x="1160019" y="453479"/>
            <a:chExt cx="3663539" cy="282870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C44581-3FB4-F094-01D9-D28C53C1BB30}"/>
                </a:ext>
              </a:extLst>
            </p:cNvPr>
            <p:cNvSpPr/>
            <p:nvPr/>
          </p:nvSpPr>
          <p:spPr>
            <a:xfrm>
              <a:off x="1160019" y="453479"/>
              <a:ext cx="3663539" cy="1690604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Many transportation planning tools are designed to solve problems here…typically congestion</a:t>
              </a:r>
              <a:endParaRPr lang="en-CA" dirty="0"/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0DCB6ADB-5D4E-42E6-3B70-3016EE5E7D6C}"/>
                </a:ext>
              </a:extLst>
            </p:cNvPr>
            <p:cNvSpPr/>
            <p:nvPr/>
          </p:nvSpPr>
          <p:spPr>
            <a:xfrm rot="5400000">
              <a:off x="2509651" y="2570946"/>
              <a:ext cx="964277" cy="458206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35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C51EF5F-F667-EE30-CF71-8B05AFB545D6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5053883" y="1193530"/>
            <a:ext cx="3624749" cy="4300613"/>
            <a:chOff x="6738510" y="448373"/>
            <a:chExt cx="4832999" cy="5734151"/>
          </a:xfrm>
        </p:grpSpPr>
        <p:pic>
          <p:nvPicPr>
            <p:cNvPr id="1030" name="Picture 6" descr="La rivière Memramcook.">
              <a:extLst>
                <a:ext uri="{FF2B5EF4-FFF2-40B4-BE49-F238E27FC236}">
                  <a16:creationId xmlns:a16="http://schemas.microsoft.com/office/drawing/2014/main" id="{CE474AC4-0754-306A-AF93-1301E482FD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8510" y="3463962"/>
              <a:ext cx="4832999" cy="2718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98A193D-2B53-A9FD-715A-86530471E1F9}"/>
                </a:ext>
              </a:extLst>
            </p:cNvPr>
            <p:cNvGrpSpPr/>
            <p:nvPr/>
          </p:nvGrpSpPr>
          <p:grpSpPr>
            <a:xfrm>
              <a:off x="7323239" y="448373"/>
              <a:ext cx="3663539" cy="2827536"/>
              <a:chOff x="7323239" y="448373"/>
              <a:chExt cx="3663539" cy="2827536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0E373FC-7A28-FE43-AAF0-413D0A036FE2}"/>
                  </a:ext>
                </a:extLst>
              </p:cNvPr>
              <p:cNvSpPr/>
              <p:nvPr/>
            </p:nvSpPr>
            <p:spPr>
              <a:xfrm>
                <a:off x="7323239" y="448373"/>
                <a:ext cx="3663539" cy="169060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And overlook the problems here…typically mobility</a:t>
                </a:r>
                <a:endParaRPr lang="en-CA" dirty="0"/>
              </a:p>
            </p:txBody>
          </p:sp>
          <p:sp>
            <p:nvSpPr>
              <p:cNvPr id="9" name="Arrow: Right 8">
                <a:extLst>
                  <a:ext uri="{FF2B5EF4-FFF2-40B4-BE49-F238E27FC236}">
                    <a16:creationId xmlns:a16="http://schemas.microsoft.com/office/drawing/2014/main" id="{44930109-5F74-F5E7-7479-084CD7F4C684}"/>
                  </a:ext>
                </a:extLst>
              </p:cNvPr>
              <p:cNvSpPr/>
              <p:nvPr/>
            </p:nvSpPr>
            <p:spPr>
              <a:xfrm rot="5400000">
                <a:off x="8672869" y="2564668"/>
                <a:ext cx="964277" cy="458206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350"/>
              </a:p>
            </p:txBody>
          </p:sp>
        </p:grp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3B93498D-9B66-9FF5-E32C-D6865D14C0F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046090" y="1761655"/>
            <a:ext cx="2992187" cy="2992187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dirty="0"/>
              <a:t>UNB CTRL</a:t>
            </a:r>
            <a:endParaRPr lang="en-CA" sz="45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4AFE31-A6DC-2C53-5493-5842EFD5AB0A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53404" y="4942988"/>
            <a:ext cx="3380874" cy="71558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CA" sz="1350" i="1">
                <a:solidFill>
                  <a:schemeClr val="bg1"/>
                </a:solidFill>
              </a:rPr>
              <a:t>De nombreux outils de la planification des transports sont conçus à résoudre des problèmes ici… généralement l’embouteillage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D5B698-682F-0B53-B05A-82764B15E096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175818" y="5409312"/>
            <a:ext cx="3380874" cy="5078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CA" sz="1350" i="1">
                <a:solidFill>
                  <a:schemeClr val="bg1"/>
                </a:solidFill>
              </a:rPr>
              <a:t>Et négligent les problèmes qui se posent ici… la mobilité habituelle</a:t>
            </a:r>
          </a:p>
        </p:txBody>
      </p:sp>
    </p:spTree>
    <p:extLst>
      <p:ext uri="{BB962C8B-B14F-4D97-AF65-F5344CB8AC3E}">
        <p14:creationId xmlns:p14="http://schemas.microsoft.com/office/powerpoint/2010/main" val="304688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UNB Bulle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BD12E7886C094DB931FF02514AF4D7" ma:contentTypeVersion="16" ma:contentTypeDescription="Create a new document." ma:contentTypeScope="" ma:versionID="33748377e8316c0cb89da8d045993832">
  <xsd:schema xmlns:xsd="http://www.w3.org/2001/XMLSchema" xmlns:xs="http://www.w3.org/2001/XMLSchema" xmlns:p="http://schemas.microsoft.com/office/2006/metadata/properties" xmlns:ns3="04d15de4-38b6-4ade-ac92-4335e1dc9ca9" xmlns:ns4="e10004cf-8432-4ee5-9a89-1cbeeae15575" targetNamespace="http://schemas.microsoft.com/office/2006/metadata/properties" ma:root="true" ma:fieldsID="9419e76e80df3e8701fc1ee22c64dd26" ns3:_="" ns4:_="">
    <xsd:import namespace="04d15de4-38b6-4ade-ac92-4335e1dc9ca9"/>
    <xsd:import namespace="e10004cf-8432-4ee5-9a89-1cbeeae155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15de4-38b6-4ade-ac92-4335e1dc9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0004cf-8432-4ee5-9a89-1cbeeae155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d15de4-38b6-4ade-ac92-4335e1dc9ca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63D160-1793-4A98-9A0C-1F11AE94D8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d15de4-38b6-4ade-ac92-4335e1dc9ca9"/>
    <ds:schemaRef ds:uri="e10004cf-8432-4ee5-9a89-1cbeeae155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A2FBE7-8A27-4438-B23C-A97E4BDB5605}">
  <ds:schemaRefs>
    <ds:schemaRef ds:uri="http://schemas.microsoft.com/office/infopath/2007/PartnerControls"/>
    <ds:schemaRef ds:uri="e10004cf-8432-4ee5-9a89-1cbeeae15575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04d15de4-38b6-4ade-ac92-4335e1dc9ca9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A69476B-48B6-48EE-A576-45C404B84D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31161</TotalTime>
  <Words>248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 Next</vt:lpstr>
      <vt:lpstr>Avenir Next Demi Bold</vt:lpstr>
      <vt:lpstr>Avenir Next Regular</vt:lpstr>
      <vt:lpstr>Calibri</vt:lpstr>
      <vt:lpstr>UNB Bullets</vt:lpstr>
      <vt:lpstr>The UNB Community Transportation Research Lab (CTRL)  Laboratoire de recherche sur le transport communautaire (LRTC) Trevor Hanson, Professor of Civil Engineering</vt:lpstr>
      <vt:lpstr>UNB CTRL Vision: A Thought leader in Transport Vision de UNB LRTC: Un chef de file éclairé dans le domaine de transport</vt:lpstr>
      <vt:lpstr>PowerPoint Presentation</vt:lpstr>
    </vt:vector>
  </TitlesOfParts>
  <Company>ds+p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 Jeglinska</dc:creator>
  <cp:lastModifiedBy>Trevor Robin Hanson</cp:lastModifiedBy>
  <cp:revision>213</cp:revision>
  <cp:lastPrinted>2020-09-14T14:51:51Z</cp:lastPrinted>
  <dcterms:created xsi:type="dcterms:W3CDTF">2015-07-13T15:26:08Z</dcterms:created>
  <dcterms:modified xsi:type="dcterms:W3CDTF">2024-11-13T18:15:20Z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0x01010019BD12E7886C094DB931FF02514AF4D7</vt:lpwstr>
  </property>
</Properties>
</file>