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Layouts/slideLayout99.xml" ContentType="application/vnd.openxmlformats-officedocument.presentationml.slideLayout+xml"/>
  <Override PartName="/ppt/tags/tag13.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ags/tag11.xml" ContentType="application/vnd.openxmlformats-officedocument.presentationml.tag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81" r:id="rId2"/>
    <p:sldMasterId id="2147484112" r:id="rId3"/>
    <p:sldMasterId id="2147484126" r:id="rId4"/>
    <p:sldMasterId id="2147484140" r:id="rId5"/>
    <p:sldMasterId id="2147484154" r:id="rId6"/>
    <p:sldMasterId id="2147484167" r:id="rId7"/>
    <p:sldMasterId id="2147484181" r:id="rId8"/>
    <p:sldMasterId id="2147484194" r:id="rId9"/>
    <p:sldMasterId id="2147484207" r:id="rId10"/>
    <p:sldMasterId id="2147484219" r:id="rId11"/>
  </p:sldMasterIdLst>
  <p:notesMasterIdLst>
    <p:notesMasterId r:id="rId36"/>
  </p:notesMasterIdLst>
  <p:handoutMasterIdLst>
    <p:handoutMasterId r:id="rId37"/>
  </p:handoutMasterIdLst>
  <p:sldIdLst>
    <p:sldId id="357" r:id="rId12"/>
    <p:sldId id="375" r:id="rId13"/>
    <p:sldId id="395" r:id="rId14"/>
    <p:sldId id="344" r:id="rId15"/>
    <p:sldId id="394" r:id="rId16"/>
    <p:sldId id="396" r:id="rId17"/>
    <p:sldId id="346" r:id="rId18"/>
    <p:sldId id="412" r:id="rId19"/>
    <p:sldId id="409" r:id="rId20"/>
    <p:sldId id="410" r:id="rId21"/>
    <p:sldId id="411" r:id="rId22"/>
    <p:sldId id="413" r:id="rId23"/>
    <p:sldId id="414" r:id="rId24"/>
    <p:sldId id="399" r:id="rId25"/>
    <p:sldId id="400" r:id="rId26"/>
    <p:sldId id="401" r:id="rId27"/>
    <p:sldId id="403" r:id="rId28"/>
    <p:sldId id="391" r:id="rId29"/>
    <p:sldId id="405" r:id="rId30"/>
    <p:sldId id="385" r:id="rId31"/>
    <p:sldId id="408" r:id="rId32"/>
    <p:sldId id="415" r:id="rId33"/>
    <p:sldId id="388" r:id="rId34"/>
    <p:sldId id="384" r:id="rId3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4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4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4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4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FF66"/>
    <a:srgbClr val="0033CC"/>
    <a:srgbClr val="CC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132" autoAdjust="0"/>
    <p:restoredTop sz="90980" autoAdjust="0"/>
  </p:normalViewPr>
  <p:slideViewPr>
    <p:cSldViewPr>
      <p:cViewPr>
        <p:scale>
          <a:sx n="100" d="100"/>
          <a:sy n="100" d="100"/>
        </p:scale>
        <p:origin x="-1140" y="-30"/>
      </p:cViewPr>
      <p:guideLst>
        <p:guide orient="horz" pos="624"/>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6"/>
    </p:cViewPr>
  </p:sorterViewPr>
  <p:notesViewPr>
    <p:cSldViewPr>
      <p:cViewPr varScale="1">
        <p:scale>
          <a:sx n="67" d="100"/>
          <a:sy n="67" d="100"/>
        </p:scale>
        <p:origin x="-3784" y="-128"/>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1335" cy="465219"/>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497">
              <a:defRPr sz="1200">
                <a:latin typeface="Times New Roman"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886665" y="0"/>
            <a:ext cx="2971335" cy="465219"/>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497">
              <a:defRPr sz="1200">
                <a:latin typeface="Times New Roman" charset="0"/>
                <a:ea typeface="ＭＳ Ｐゴシック" pitchFamily="-110" charset="-128"/>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1" y="8831181"/>
            <a:ext cx="2971335" cy="465219"/>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497">
              <a:defRPr sz="1200">
                <a:latin typeface="Times New Roman" charset="0"/>
                <a:ea typeface="ＭＳ Ｐゴシック" pitchFamily="-110" charset="-128"/>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886665" y="8831181"/>
            <a:ext cx="2971335" cy="465219"/>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497">
              <a:defRPr sz="1200">
                <a:latin typeface="Times New Roman" charset="0"/>
                <a:ea typeface="ＭＳ Ｐゴシック" pitchFamily="-110" charset="-128"/>
                <a:cs typeface="+mn-cs"/>
              </a:defRPr>
            </a:lvl1pPr>
          </a:lstStyle>
          <a:p>
            <a:pPr>
              <a:defRPr/>
            </a:pPr>
            <a:fld id="{A7D77E78-E5A9-4D58-A0EC-9C57E854D4D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335" cy="465219"/>
          </a:xfrm>
          <a:prstGeom prst="rect">
            <a:avLst/>
          </a:prstGeom>
        </p:spPr>
        <p:txBody>
          <a:bodyPr vert="horz" wrap="square" lIns="61146" tIns="30573" rIns="61146" bIns="30573" numCol="1" anchor="t" anchorCtr="0" compatLnSpc="1">
            <a:prstTxWarp prst="textNoShape">
              <a:avLst/>
            </a:prstTxWarp>
          </a:bodyPr>
          <a:lstStyle>
            <a:lvl1pPr>
              <a:defRPr sz="800">
                <a:latin typeface="Times New Roman" charset="0"/>
                <a:ea typeface="ＭＳ Ｐゴシック" pitchFamily="-110" charset="-128"/>
                <a:cs typeface="+mn-cs"/>
              </a:defRPr>
            </a:lvl1pPr>
          </a:lstStyle>
          <a:p>
            <a:pPr>
              <a:defRPr/>
            </a:pPr>
            <a:endParaRPr lang="en-US" dirty="0"/>
          </a:p>
        </p:txBody>
      </p:sp>
      <p:sp>
        <p:nvSpPr>
          <p:cNvPr id="3" name="Date Placeholder 2"/>
          <p:cNvSpPr>
            <a:spLocks noGrp="1"/>
          </p:cNvSpPr>
          <p:nvPr>
            <p:ph type="dt" idx="1"/>
          </p:nvPr>
        </p:nvSpPr>
        <p:spPr>
          <a:xfrm>
            <a:off x="3884342" y="0"/>
            <a:ext cx="2972497" cy="465219"/>
          </a:xfrm>
          <a:prstGeom prst="rect">
            <a:avLst/>
          </a:prstGeom>
        </p:spPr>
        <p:txBody>
          <a:bodyPr vert="horz" wrap="square" lIns="61146" tIns="30573" rIns="61146" bIns="30573" numCol="1" anchor="t" anchorCtr="0" compatLnSpc="1">
            <a:prstTxWarp prst="textNoShape">
              <a:avLst/>
            </a:prstTxWarp>
          </a:bodyPr>
          <a:lstStyle>
            <a:lvl1pPr algn="r">
              <a:defRPr sz="800">
                <a:latin typeface="Times New Roman" charset="0"/>
                <a:ea typeface="ＭＳ Ｐゴシック" pitchFamily="-110" charset="-128"/>
                <a:cs typeface="+mn-cs"/>
              </a:defRPr>
            </a:lvl1pPr>
          </a:lstStyle>
          <a:p>
            <a:pPr>
              <a:defRPr/>
            </a:pPr>
            <a:fld id="{FE023F44-4114-4F9D-A4D7-1BAC8DCFDEEC}" type="datetime1">
              <a:rPr lang="en-US"/>
              <a:pPr>
                <a:defRPr/>
              </a:pPr>
              <a:t>2015-01-28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61146" tIns="30573" rIns="61146" bIns="30573"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336" y="4415590"/>
            <a:ext cx="5487329" cy="4183979"/>
          </a:xfrm>
          <a:prstGeom prst="rect">
            <a:avLst/>
          </a:prstGeom>
        </p:spPr>
        <p:txBody>
          <a:bodyPr vert="horz" wrap="square" lIns="61146" tIns="30573" rIns="61146" bIns="30573" numCol="1" anchor="t" anchorCtr="0" compatLnSpc="1">
            <a:prstTxWarp prst="textNoShape">
              <a:avLst/>
            </a:prstTxWarp>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smtClean="0"/>
          </a:p>
        </p:txBody>
      </p:sp>
      <p:sp>
        <p:nvSpPr>
          <p:cNvPr id="6" name="Footer Placeholder 5"/>
          <p:cNvSpPr>
            <a:spLocks noGrp="1"/>
          </p:cNvSpPr>
          <p:nvPr>
            <p:ph type="ftr" sz="quarter" idx="4"/>
          </p:nvPr>
        </p:nvSpPr>
        <p:spPr>
          <a:xfrm>
            <a:off x="1" y="8830183"/>
            <a:ext cx="2971335" cy="464221"/>
          </a:xfrm>
          <a:prstGeom prst="rect">
            <a:avLst/>
          </a:prstGeom>
        </p:spPr>
        <p:txBody>
          <a:bodyPr vert="horz" wrap="square" lIns="61146" tIns="30573" rIns="61146" bIns="30573" numCol="1" anchor="b" anchorCtr="0" compatLnSpc="1">
            <a:prstTxWarp prst="textNoShape">
              <a:avLst/>
            </a:prstTxWarp>
          </a:bodyPr>
          <a:lstStyle>
            <a:lvl1pPr>
              <a:defRPr sz="800">
                <a:latin typeface="Times New Roman" charset="0"/>
                <a:ea typeface="ＭＳ Ｐゴシック" pitchFamily="-110"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342" y="8830183"/>
            <a:ext cx="2972497" cy="464221"/>
          </a:xfrm>
          <a:prstGeom prst="rect">
            <a:avLst/>
          </a:prstGeom>
        </p:spPr>
        <p:txBody>
          <a:bodyPr vert="horz" wrap="square" lIns="61146" tIns="30573" rIns="61146" bIns="30573" numCol="1" anchor="b" anchorCtr="0" compatLnSpc="1">
            <a:prstTxWarp prst="textNoShape">
              <a:avLst/>
            </a:prstTxWarp>
          </a:bodyPr>
          <a:lstStyle>
            <a:lvl1pPr algn="r">
              <a:defRPr sz="800">
                <a:latin typeface="Times New Roman" charset="0"/>
                <a:ea typeface="ＭＳ Ｐゴシック" pitchFamily="-110" charset="-128"/>
                <a:cs typeface="+mn-cs"/>
              </a:defRPr>
            </a:lvl1pPr>
          </a:lstStyle>
          <a:p>
            <a:pPr>
              <a:defRPr/>
            </a:pPr>
            <a:fld id="{FC3F7CED-EB79-4B8E-87D6-4312CE9B771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C90D6-15D2-4865-AC4C-FDEC7757CB57}" type="slidenum">
              <a:rPr lang="en-US"/>
              <a:pPr/>
              <a:t>2</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solidFill>
            <a:srgbClr val="FFFFFF"/>
          </a:solidFill>
          <a:ln/>
        </p:spPr>
      </p:sp>
      <p:sp>
        <p:nvSpPr>
          <p:cNvPr id="148482" name="Notes Placeholder 2"/>
          <p:cNvSpPr>
            <a:spLocks noGrp="1"/>
          </p:cNvSpPr>
          <p:nvPr>
            <p:ph type="body" idx="1"/>
          </p:nvPr>
        </p:nvSpPr>
        <p:spPr>
          <a:noFill/>
          <a:ln/>
        </p:spPr>
        <p:txBody>
          <a:bodyPr/>
          <a:lstStyle/>
          <a:p>
            <a:endParaRPr lang="en-CA" dirty="0" smtClean="0"/>
          </a:p>
        </p:txBody>
      </p:sp>
      <p:sp>
        <p:nvSpPr>
          <p:cNvPr id="148483" name="Slide Number Placeholder 3"/>
          <p:cNvSpPr txBox="1">
            <a:spLocks noGrp="1"/>
          </p:cNvSpPr>
          <p:nvPr/>
        </p:nvSpPr>
        <p:spPr bwMode="auto">
          <a:xfrm>
            <a:off x="3884753" y="8830312"/>
            <a:ext cx="2971697" cy="464503"/>
          </a:xfrm>
          <a:prstGeom prst="rect">
            <a:avLst/>
          </a:prstGeom>
          <a:noFill/>
          <a:ln w="9525">
            <a:noFill/>
            <a:miter lim="800000"/>
            <a:headEnd/>
            <a:tailEnd/>
          </a:ln>
        </p:spPr>
        <p:txBody>
          <a:bodyPr lIns="61133" tIns="30565" rIns="61133" bIns="30565" anchor="b"/>
          <a:lstStyle/>
          <a:p>
            <a:pPr algn="r" defTabSz="632790"/>
            <a:fld id="{4A12B7F0-1188-4E79-99A7-FD34FA036537}" type="slidenum">
              <a:rPr lang="en-US" sz="800"/>
              <a:pPr algn="r" defTabSz="632790"/>
              <a:t>17</a:t>
            </a:fld>
            <a:endParaRPr lang="en-US"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solidFill>
            <a:srgbClr val="FFFFFF"/>
          </a:solidFill>
          <a:ln/>
        </p:spPr>
      </p:sp>
      <p:sp>
        <p:nvSpPr>
          <p:cNvPr id="148483" name="Notes Placeholder 2"/>
          <p:cNvSpPr>
            <a:spLocks noGrp="1"/>
          </p:cNvSpPr>
          <p:nvPr>
            <p:ph type="body" idx="1"/>
          </p:nvPr>
        </p:nvSpPr>
        <p:spPr>
          <a:noFill/>
          <a:ln/>
        </p:spPr>
        <p:txBody>
          <a:bodyPr/>
          <a:lstStyle/>
          <a:p>
            <a:endParaRPr lang="en-CA" dirty="0" smtClean="0">
              <a:ea typeface="ＭＳ Ｐゴシック" pitchFamily="-65" charset="-128"/>
            </a:endParaRPr>
          </a:p>
        </p:txBody>
      </p:sp>
      <p:sp>
        <p:nvSpPr>
          <p:cNvPr id="148484" name="Slide Number Placeholder 3"/>
          <p:cNvSpPr txBox="1">
            <a:spLocks noGrp="1"/>
          </p:cNvSpPr>
          <p:nvPr/>
        </p:nvSpPr>
        <p:spPr bwMode="auto">
          <a:xfrm>
            <a:off x="3884753" y="8830312"/>
            <a:ext cx="2971697" cy="464503"/>
          </a:xfrm>
          <a:prstGeom prst="rect">
            <a:avLst/>
          </a:prstGeom>
          <a:noFill/>
          <a:ln w="9525">
            <a:noFill/>
            <a:miter lim="800000"/>
            <a:headEnd/>
            <a:tailEnd/>
          </a:ln>
        </p:spPr>
        <p:txBody>
          <a:bodyPr lIns="61123" tIns="30561" rIns="61123" bIns="30561" anchor="b"/>
          <a:lstStyle/>
          <a:p>
            <a:pPr algn="r" defTabSz="609236"/>
            <a:fld id="{89EA4256-D76B-4B1F-AA0C-579CFF7D209B}" type="slidenum">
              <a:rPr lang="en-US" sz="800">
                <a:solidFill>
                  <a:prstClr val="black"/>
                </a:solidFill>
                <a:ea typeface="ＭＳ Ｐゴシック" pitchFamily="-65" charset="-128"/>
                <a:cs typeface="+mn-cs"/>
              </a:rPr>
              <a:pPr algn="r" defTabSz="609236"/>
              <a:t>18</a:t>
            </a:fld>
            <a:endParaRPr lang="en-US" sz="800" dirty="0">
              <a:solidFill>
                <a:prstClr val="black"/>
              </a:solidFill>
              <a:ea typeface="ＭＳ Ｐゴシック" pitchFamily="-65"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p:spPr>
        <p:txBody>
          <a:bodyPr/>
          <a:lstStyle/>
          <a:p>
            <a:endParaRPr lang="en-CA" dirty="0" smtClean="0"/>
          </a:p>
        </p:txBody>
      </p:sp>
      <p:sp>
        <p:nvSpPr>
          <p:cNvPr id="151555" name="Slide Number Placeholder 3"/>
          <p:cNvSpPr>
            <a:spLocks noGrp="1"/>
          </p:cNvSpPr>
          <p:nvPr>
            <p:ph type="sldNum" sz="quarter" idx="5"/>
          </p:nvPr>
        </p:nvSpPr>
        <p:spPr>
          <a:noFill/>
        </p:spPr>
        <p:txBody>
          <a:bodyPr/>
          <a:lstStyle/>
          <a:p>
            <a:pPr defTabSz="609236"/>
            <a:fld id="{2418182D-80EB-45F5-9C43-98471AECDF7F}" type="slidenum">
              <a:rPr lang="en-US">
                <a:solidFill>
                  <a:srgbClr val="000000"/>
                </a:solidFill>
              </a:rPr>
              <a:pPr defTabSz="609236"/>
              <a:t>19</a:t>
            </a:fld>
            <a:endParaRPr 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solidFill>
            <a:srgbClr val="FFFFFF"/>
          </a:solidFill>
          <a:ln/>
        </p:spPr>
      </p:sp>
      <p:sp>
        <p:nvSpPr>
          <p:cNvPr id="65539" name="Notes Placeholder 2"/>
          <p:cNvSpPr>
            <a:spLocks noGrp="1"/>
          </p:cNvSpPr>
          <p:nvPr>
            <p:ph type="body" idx="1"/>
          </p:nvPr>
        </p:nvSpPr>
        <p:spPr>
          <a:noFill/>
          <a:ln/>
        </p:spPr>
        <p:txBody>
          <a:bodyPr/>
          <a:lstStyle/>
          <a:p>
            <a:endParaRPr lang="en-CA" dirty="0" smtClean="0">
              <a:ea typeface="ＭＳ Ｐゴシック"/>
              <a:cs typeface="ＭＳ Ｐゴシック"/>
            </a:endParaRPr>
          </a:p>
        </p:txBody>
      </p:sp>
      <p:sp>
        <p:nvSpPr>
          <p:cNvPr id="65540" name="Slide Number Placeholder 3"/>
          <p:cNvSpPr txBox="1">
            <a:spLocks noGrp="1"/>
          </p:cNvSpPr>
          <p:nvPr/>
        </p:nvSpPr>
        <p:spPr bwMode="auto">
          <a:xfrm>
            <a:off x="3884414" y="8830659"/>
            <a:ext cx="2972098" cy="464205"/>
          </a:xfrm>
          <a:prstGeom prst="rect">
            <a:avLst/>
          </a:prstGeom>
          <a:noFill/>
          <a:ln w="9525">
            <a:noFill/>
            <a:miter lim="800000"/>
            <a:headEnd/>
            <a:tailEnd/>
          </a:ln>
        </p:spPr>
        <p:txBody>
          <a:bodyPr lIns="61135" tIns="30566" rIns="61135" bIns="30566" anchor="b"/>
          <a:lstStyle/>
          <a:p>
            <a:pPr algn="r" defTabSz="610910"/>
            <a:fld id="{979E4455-E949-4786-88CE-369D9B88F931}" type="slidenum">
              <a:rPr lang="en-US" sz="800">
                <a:latin typeface="Times New Roman" pitchFamily="18" charset="0"/>
              </a:rPr>
              <a:pPr algn="r" defTabSz="610910"/>
              <a:t>20</a:t>
            </a:fld>
            <a:endParaRPr lang="en-US" sz="800" dirty="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solidFill>
            <a:srgbClr val="FFFFFF"/>
          </a:solidFill>
          <a:ln/>
        </p:spPr>
      </p:sp>
      <p:sp>
        <p:nvSpPr>
          <p:cNvPr id="164866" name="Notes Placeholder 2"/>
          <p:cNvSpPr>
            <a:spLocks noGrp="1"/>
          </p:cNvSpPr>
          <p:nvPr>
            <p:ph type="body" idx="1"/>
          </p:nvPr>
        </p:nvSpPr>
        <p:spPr>
          <a:noFill/>
          <a:ln/>
        </p:spPr>
        <p:txBody>
          <a:bodyPr/>
          <a:lstStyle/>
          <a:p>
            <a:endParaRPr lang="en-CA" dirty="0" smtClean="0"/>
          </a:p>
        </p:txBody>
      </p:sp>
      <p:sp>
        <p:nvSpPr>
          <p:cNvPr id="164867" name="Slide Number Placeholder 3"/>
          <p:cNvSpPr txBox="1">
            <a:spLocks noGrp="1"/>
          </p:cNvSpPr>
          <p:nvPr/>
        </p:nvSpPr>
        <p:spPr bwMode="auto">
          <a:xfrm>
            <a:off x="3884753" y="8830312"/>
            <a:ext cx="2971697" cy="464503"/>
          </a:xfrm>
          <a:prstGeom prst="rect">
            <a:avLst/>
          </a:prstGeom>
          <a:noFill/>
          <a:ln w="9525">
            <a:noFill/>
            <a:miter lim="800000"/>
            <a:headEnd/>
            <a:tailEnd/>
          </a:ln>
        </p:spPr>
        <p:txBody>
          <a:bodyPr lIns="61133" tIns="30565" rIns="61133" bIns="30565" anchor="b"/>
          <a:lstStyle/>
          <a:p>
            <a:pPr algn="r" defTabSz="632790"/>
            <a:fld id="{29A42C8C-FD1F-4FC4-9E46-CAA62273BAC0}" type="slidenum">
              <a:rPr lang="en-US" sz="800">
                <a:solidFill>
                  <a:srgbClr val="000000"/>
                </a:solidFill>
                <a:ea typeface="MS PGothic" pitchFamily="34" charset="-128"/>
                <a:cs typeface="+mn-cs"/>
              </a:rPr>
              <a:pPr algn="r" defTabSz="632790"/>
              <a:t>21</a:t>
            </a:fld>
            <a:endParaRPr lang="en-US" sz="800" dirty="0">
              <a:solidFill>
                <a:srgbClr val="000000"/>
              </a:solidFill>
              <a:ea typeface="MS PGothic"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solidFill>
            <a:srgbClr val="FFFFFF"/>
          </a:solidFill>
          <a:ln/>
        </p:spPr>
      </p:sp>
      <p:sp>
        <p:nvSpPr>
          <p:cNvPr id="91139" name="Notes Placeholder 2"/>
          <p:cNvSpPr>
            <a:spLocks noGrp="1"/>
          </p:cNvSpPr>
          <p:nvPr>
            <p:ph type="body" idx="1"/>
          </p:nvPr>
        </p:nvSpPr>
        <p:spPr>
          <a:noFill/>
          <a:ln/>
        </p:spPr>
        <p:txBody>
          <a:bodyPr/>
          <a:lstStyle/>
          <a:p>
            <a:endParaRPr lang="en-CA" dirty="0" smtClean="0"/>
          </a:p>
        </p:txBody>
      </p:sp>
      <p:sp>
        <p:nvSpPr>
          <p:cNvPr id="91140" name="Slide Number Placeholder 3"/>
          <p:cNvSpPr txBox="1">
            <a:spLocks noGrp="1"/>
          </p:cNvSpPr>
          <p:nvPr/>
        </p:nvSpPr>
        <p:spPr bwMode="auto">
          <a:xfrm>
            <a:off x="3884753" y="8830312"/>
            <a:ext cx="2971697" cy="464503"/>
          </a:xfrm>
          <a:prstGeom prst="rect">
            <a:avLst/>
          </a:prstGeom>
          <a:noFill/>
          <a:ln w="9525">
            <a:noFill/>
            <a:miter lim="800000"/>
            <a:headEnd/>
            <a:tailEnd/>
          </a:ln>
        </p:spPr>
        <p:txBody>
          <a:bodyPr lIns="61133" tIns="30565" rIns="61133" bIns="30565" anchor="b"/>
          <a:lstStyle/>
          <a:p>
            <a:pPr algn="r" defTabSz="632790"/>
            <a:fld id="{B24195F9-790D-47C6-A3B9-B80C5B30232F}" type="slidenum">
              <a:rPr lang="en-US" sz="800">
                <a:solidFill>
                  <a:srgbClr val="000000"/>
                </a:solidFill>
                <a:ea typeface="ＭＳ Ｐゴシック" pitchFamily="34" charset="-128"/>
                <a:cs typeface="Arial" pitchFamily="34" charset="0"/>
              </a:rPr>
              <a:pPr algn="r" defTabSz="632790"/>
              <a:t>22</a:t>
            </a:fld>
            <a:endParaRPr lang="en-US" sz="800" dirty="0">
              <a:solidFill>
                <a:srgbClr val="000000"/>
              </a:solidFill>
              <a:ea typeface="ＭＳ Ｐゴシック"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CA"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A313B9C-D31E-4A7E-91BE-84BE7DAF6FBB}"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C4FFE5B0-F755-4904-9004-BBC942587E34}" type="slidenum">
              <a:rPr lang="en-US">
                <a:solidFill>
                  <a:prstClr val="black"/>
                </a:solidFill>
              </a:rPr>
              <a:pPr/>
              <a:t>3</a:t>
            </a:fld>
            <a:endParaRPr lang="en-US" dirty="0">
              <a:solidFill>
                <a:prstClr val="black"/>
              </a:solidFill>
            </a:endParaRPr>
          </a:p>
        </p:txBody>
      </p:sp>
      <p:sp>
        <p:nvSpPr>
          <p:cNvPr id="126978" name="Rectangle 2"/>
          <p:cNvSpPr>
            <a:spLocks noGrp="1" noRot="1" noChangeAspect="1" noChangeArrowheads="1" noTextEdit="1"/>
          </p:cNvSpPr>
          <p:nvPr>
            <p:ph type="sldImg"/>
          </p:nvPr>
        </p:nvSpPr>
        <p:spPr>
          <a:xfrm>
            <a:off x="1108075" y="698500"/>
            <a:ext cx="4643438" cy="3482975"/>
          </a:xfrm>
          <a:ln/>
        </p:spPr>
      </p:sp>
      <p:sp>
        <p:nvSpPr>
          <p:cNvPr id="126979" name="Rectangle 3"/>
          <p:cNvSpPr>
            <a:spLocks noGrp="1" noChangeArrowheads="1"/>
          </p:cNvSpPr>
          <p:nvPr>
            <p:ph type="body" idx="1"/>
          </p:nvPr>
        </p:nvSpPr>
        <p:spPr>
          <a:xfrm>
            <a:off x="914607" y="4415156"/>
            <a:ext cx="5028787" cy="4183697"/>
          </a:xfrm>
          <a:noFill/>
          <a:ln/>
        </p:spPr>
        <p:txBody>
          <a:bodyPr/>
          <a:lstStyle/>
          <a:p>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CA" sz="1400" dirty="0" smtClean="0">
                <a:latin typeface="Times" pitchFamily="18" charset="0"/>
                <a:ea typeface="ＭＳ Ｐゴシック"/>
                <a:cs typeface="ＭＳ Ｐゴシック"/>
              </a:rPr>
              <a:t>First, let’s look at Lean.</a:t>
            </a:r>
          </a:p>
        </p:txBody>
      </p:sp>
      <p:sp>
        <p:nvSpPr>
          <p:cNvPr id="28676" name="Slide Number Placeholder 3"/>
          <p:cNvSpPr>
            <a:spLocks noGrp="1"/>
          </p:cNvSpPr>
          <p:nvPr>
            <p:ph type="sldNum" sz="quarter" idx="5"/>
          </p:nvPr>
        </p:nvSpPr>
        <p:spPr bwMode="auto">
          <a:noFill/>
          <a:ln>
            <a:miter lim="800000"/>
            <a:headEnd/>
            <a:tailEnd/>
          </a:ln>
        </p:spPr>
        <p:txBody>
          <a:bodyPr/>
          <a:lstStyle/>
          <a:p>
            <a:pPr defTabSz="610398"/>
            <a:fld id="{B64D5391-DBF8-4FDB-9026-D7905CF419AF}" type="slidenum">
              <a:rPr lang="en-US" smtClean="0">
                <a:solidFill>
                  <a:srgbClr val="000000"/>
                </a:solidFill>
                <a:latin typeface="Times" pitchFamily="18" charset="0"/>
                <a:ea typeface="ＭＳ Ｐゴシック"/>
                <a:cs typeface="ＭＳ Ｐゴシック"/>
              </a:rPr>
              <a:pPr defTabSz="610398"/>
              <a:t>4</a:t>
            </a:fld>
            <a:endParaRPr lang="en-US" dirty="0" smtClean="0">
              <a:solidFill>
                <a:srgbClr val="000000"/>
              </a:solidFill>
              <a:latin typeface="Times"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2ABACF77-3FB0-4E49-9105-F13AAE57BEA9}" type="slidenum">
              <a:rPr lang="en-US">
                <a:solidFill>
                  <a:srgbClr val="000000"/>
                </a:solidFill>
              </a:rPr>
              <a:pPr/>
              <a:t>6</a:t>
            </a:fld>
            <a:endParaRPr lang="en-US" dirty="0">
              <a:solidFill>
                <a:srgbClr val="000000"/>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CA" dirty="0" smtClean="0">
              <a:ea typeface="ＭＳ Ｐゴシック"/>
              <a:cs typeface="ＭＳ Ｐゴシック"/>
            </a:endParaRPr>
          </a:p>
        </p:txBody>
      </p:sp>
      <p:sp>
        <p:nvSpPr>
          <p:cNvPr id="30724" name="Slide Number Placeholder 3"/>
          <p:cNvSpPr>
            <a:spLocks noGrp="1"/>
          </p:cNvSpPr>
          <p:nvPr>
            <p:ph type="sldNum" sz="quarter" idx="5"/>
          </p:nvPr>
        </p:nvSpPr>
        <p:spPr bwMode="auto">
          <a:noFill/>
          <a:ln>
            <a:miter lim="800000"/>
            <a:headEnd/>
            <a:tailEnd/>
          </a:ln>
        </p:spPr>
        <p:txBody>
          <a:bodyPr/>
          <a:lstStyle/>
          <a:p>
            <a:pPr defTabSz="610398"/>
            <a:fld id="{414263D2-6EB5-463A-9005-EA3EBCD25E51}" type="slidenum">
              <a:rPr lang="en-US" smtClean="0">
                <a:latin typeface="Times New Roman" pitchFamily="18" charset="0"/>
                <a:ea typeface="ＭＳ Ｐゴシック"/>
                <a:cs typeface="ＭＳ Ｐゴシック"/>
              </a:rPr>
              <a:pPr defTabSz="610398"/>
              <a:t>7</a:t>
            </a:fld>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Slide Number Placeholder 3"/>
          <p:cNvSpPr>
            <a:spLocks noGrp="1"/>
          </p:cNvSpPr>
          <p:nvPr>
            <p:ph type="sldNum" sz="quarter" idx="5"/>
          </p:nvPr>
        </p:nvSpPr>
        <p:spPr/>
        <p:txBody>
          <a:bodyPr/>
          <a:lstStyle/>
          <a:p>
            <a:pPr defTabSz="609236">
              <a:defRPr/>
            </a:pPr>
            <a:fld id="{97F790EE-636C-48A9-855A-6E67CE680E66}" type="slidenum">
              <a:rPr lang="en-US" smtClean="0">
                <a:ea typeface="ＭＳ Ｐゴシック" pitchFamily="34" charset="-128"/>
              </a:rPr>
              <a:pPr defTabSz="609236">
                <a:defRPr/>
              </a:pPr>
              <a:t>8</a:t>
            </a:fld>
            <a:endParaRPr lang="en-US" dirty="0" smtClean="0">
              <a:ea typeface="ＭＳ Ｐゴシック" pitchFamily="34" charset="-128"/>
            </a:endParaRPr>
          </a:p>
        </p:txBody>
      </p:sp>
      <p:sp>
        <p:nvSpPr>
          <p:cNvPr id="53252" name="Notes Placeholder 4"/>
          <p:cNvSpPr>
            <a:spLocks noGrp="1"/>
          </p:cNvSpPr>
          <p:nvPr/>
        </p:nvSpPr>
        <p:spPr bwMode="auto">
          <a:xfrm>
            <a:off x="685180" y="4415156"/>
            <a:ext cx="5487640" cy="4183697"/>
          </a:xfrm>
          <a:prstGeom prst="rect">
            <a:avLst/>
          </a:prstGeom>
          <a:noFill/>
          <a:ln w="9525">
            <a:noFill/>
            <a:miter lim="800000"/>
            <a:headEnd/>
            <a:tailEnd/>
          </a:ln>
        </p:spPr>
        <p:txBody>
          <a:bodyPr lIns="61125" tIns="30561" rIns="61125" bIns="30561"/>
          <a:lstStyle/>
          <a:p>
            <a:pPr defTabSz="450647" eaLnBrk="0" hangingPunct="0">
              <a:spcBef>
                <a:spcPct val="30000"/>
              </a:spcBef>
            </a:pPr>
            <a:r>
              <a:rPr lang="fr-CA" dirty="0" err="1">
                <a:latin typeface="Calibri" pitchFamily="34" charset="0"/>
              </a:rPr>
              <a:t>Also</a:t>
            </a:r>
            <a:r>
              <a:rPr lang="fr-CA" dirty="0">
                <a:latin typeface="Calibri" pitchFamily="34" charset="0"/>
              </a:rPr>
              <a:t>:</a:t>
            </a:r>
          </a:p>
          <a:p>
            <a:pPr defTabSz="450647" eaLnBrk="0" hangingPunct="0">
              <a:spcBef>
                <a:spcPct val="30000"/>
              </a:spcBef>
            </a:pPr>
            <a:r>
              <a:rPr lang="fr-CA" dirty="0" err="1">
                <a:latin typeface="Calibri" pitchFamily="34" charset="0"/>
              </a:rPr>
              <a:t>Interdepartmental</a:t>
            </a:r>
            <a:r>
              <a:rPr lang="fr-CA" dirty="0">
                <a:latin typeface="Calibri" pitchFamily="34" charset="0"/>
              </a:rPr>
              <a:t> collaboration: </a:t>
            </a:r>
            <a:r>
              <a:rPr lang="fr-CA" dirty="0" err="1">
                <a:latin typeface="Calibri" pitchFamily="34" charset="0"/>
              </a:rPr>
              <a:t>Invited</a:t>
            </a:r>
            <a:r>
              <a:rPr lang="fr-CA" dirty="0">
                <a:latin typeface="Calibri" pitchFamily="34" charset="0"/>
              </a:rPr>
              <a:t> to </a:t>
            </a:r>
            <a:r>
              <a:rPr lang="fr-CA" dirty="0" err="1">
                <a:latin typeface="Calibri" pitchFamily="34" charset="0"/>
              </a:rPr>
              <a:t>present</a:t>
            </a:r>
            <a:r>
              <a:rPr lang="fr-CA" dirty="0">
                <a:latin typeface="Calibri" pitchFamily="34" charset="0"/>
              </a:rPr>
              <a:t> </a:t>
            </a:r>
            <a:r>
              <a:rPr lang="fr-CA" dirty="0" err="1">
                <a:latin typeface="Calibri" pitchFamily="34" charset="0"/>
              </a:rPr>
              <a:t>at</a:t>
            </a:r>
            <a:r>
              <a:rPr lang="fr-CA" dirty="0">
                <a:latin typeface="Calibri" pitchFamily="34" charset="0"/>
              </a:rPr>
              <a:t> </a:t>
            </a:r>
            <a:r>
              <a:rPr lang="fr-CA" dirty="0" err="1">
                <a:latin typeface="Calibri" pitchFamily="34" charset="0"/>
              </a:rPr>
              <a:t>Status</a:t>
            </a:r>
            <a:r>
              <a:rPr lang="fr-CA" dirty="0">
                <a:latin typeface="Calibri" pitchFamily="34" charset="0"/>
              </a:rPr>
              <a:t> of </a:t>
            </a:r>
            <a:r>
              <a:rPr lang="fr-CA" dirty="0" err="1">
                <a:latin typeface="Calibri" pitchFamily="34" charset="0"/>
              </a:rPr>
              <a:t>Women</a:t>
            </a:r>
            <a:r>
              <a:rPr lang="fr-CA" dirty="0">
                <a:latin typeface="Calibri" pitchFamily="34" charset="0"/>
              </a:rPr>
              <a:t>, </a:t>
            </a:r>
            <a:r>
              <a:rPr lang="fr-CA" dirty="0" err="1">
                <a:latin typeface="Calibri" pitchFamily="34" charset="0"/>
              </a:rPr>
              <a:t>TBS</a:t>
            </a:r>
            <a:r>
              <a:rPr lang="fr-CA" dirty="0">
                <a:latin typeface="Calibri" pitchFamily="34" charset="0"/>
              </a:rPr>
              <a:t>, </a:t>
            </a:r>
            <a:r>
              <a:rPr lang="fr-CA" dirty="0" err="1">
                <a:latin typeface="Calibri" pitchFamily="34" charset="0"/>
              </a:rPr>
              <a:t>EC</a:t>
            </a:r>
            <a:r>
              <a:rPr lang="fr-CA" dirty="0">
                <a:latin typeface="Calibri" pitchFamily="34" charset="0"/>
              </a:rPr>
              <a:t>.  </a:t>
            </a:r>
            <a:r>
              <a:rPr lang="fr-CA" dirty="0" err="1">
                <a:latin typeface="Calibri" pitchFamily="34" charset="0"/>
              </a:rPr>
              <a:t>Helping</a:t>
            </a:r>
            <a:r>
              <a:rPr lang="fr-CA" dirty="0">
                <a:latin typeface="Calibri" pitchFamily="34" charset="0"/>
              </a:rPr>
              <a:t> </a:t>
            </a:r>
            <a:r>
              <a:rPr lang="fr-CA" dirty="0" err="1">
                <a:latin typeface="Calibri" pitchFamily="34" charset="0"/>
              </a:rPr>
              <a:t>other</a:t>
            </a:r>
            <a:r>
              <a:rPr lang="fr-CA" dirty="0">
                <a:latin typeface="Calibri" pitchFamily="34" charset="0"/>
              </a:rPr>
              <a:t> </a:t>
            </a:r>
            <a:r>
              <a:rPr lang="fr-CA" dirty="0" err="1">
                <a:latin typeface="Calibri" pitchFamily="34" charset="0"/>
              </a:rPr>
              <a:t>departments</a:t>
            </a:r>
            <a:r>
              <a:rPr lang="fr-CA" dirty="0">
                <a:latin typeface="Calibri" pitchFamily="34" charset="0"/>
              </a:rPr>
              <a:t> </a:t>
            </a:r>
            <a:r>
              <a:rPr lang="fr-CA" dirty="0" err="1">
                <a:latin typeface="Calibri" pitchFamily="34" charset="0"/>
              </a:rPr>
              <a:t>with</a:t>
            </a:r>
            <a:r>
              <a:rPr lang="fr-CA" dirty="0">
                <a:latin typeface="Calibri" pitchFamily="34" charset="0"/>
              </a:rPr>
              <a:t> Lean </a:t>
            </a:r>
            <a:r>
              <a:rPr lang="fr-CA" dirty="0" err="1">
                <a:latin typeface="Calibri" pitchFamily="34" charset="0"/>
              </a:rPr>
              <a:t>implementation</a:t>
            </a:r>
            <a:r>
              <a:rPr lang="fr-CA" dirty="0">
                <a:latin typeface="Calibri" pitchFamily="34" charset="0"/>
              </a:rPr>
              <a:t> by </a:t>
            </a:r>
            <a:r>
              <a:rPr lang="fr-CA" dirty="0" err="1">
                <a:latin typeface="Calibri" pitchFamily="34" charset="0"/>
              </a:rPr>
              <a:t>providing</a:t>
            </a:r>
            <a:r>
              <a:rPr lang="fr-CA" dirty="0">
                <a:latin typeface="Calibri" pitchFamily="34" charset="0"/>
              </a:rPr>
              <a:t> </a:t>
            </a:r>
            <a:r>
              <a:rPr lang="fr-CA" dirty="0" err="1">
                <a:latin typeface="Calibri" pitchFamily="34" charset="0"/>
              </a:rPr>
              <a:t>advice</a:t>
            </a:r>
            <a:r>
              <a:rPr lang="fr-CA" dirty="0">
                <a:latin typeface="Calibri" pitchFamily="34" charset="0"/>
              </a:rPr>
              <a:t> and </a:t>
            </a:r>
            <a:r>
              <a:rPr lang="fr-CA" dirty="0" err="1">
                <a:latin typeface="Calibri" pitchFamily="34" charset="0"/>
              </a:rPr>
              <a:t>tools</a:t>
            </a:r>
            <a:r>
              <a:rPr lang="fr-CA" dirty="0">
                <a:latin typeface="Calibri" pitchFamily="34" charset="0"/>
              </a:rPr>
              <a:t>, </a:t>
            </a:r>
            <a:r>
              <a:rPr lang="fr-CA" dirty="0" err="1">
                <a:latin typeface="Calibri" pitchFamily="34" charset="0"/>
              </a:rPr>
              <a:t>participate</a:t>
            </a:r>
            <a:r>
              <a:rPr lang="fr-CA" dirty="0">
                <a:latin typeface="Calibri" pitchFamily="34" charset="0"/>
              </a:rPr>
              <a:t> in </a:t>
            </a:r>
            <a:r>
              <a:rPr lang="fr-CA" dirty="0" err="1">
                <a:latin typeface="Calibri" pitchFamily="34" charset="0"/>
              </a:rPr>
              <a:t>interdepartmental</a:t>
            </a:r>
            <a:r>
              <a:rPr lang="fr-CA" dirty="0">
                <a:latin typeface="Calibri" pitchFamily="34" charset="0"/>
              </a:rPr>
              <a:t> exchange on </a:t>
            </a:r>
            <a:r>
              <a:rPr lang="fr-CA" dirty="0" err="1">
                <a:latin typeface="Calibri" pitchFamily="34" charset="0"/>
              </a:rPr>
              <a:t>Gcconnex</a:t>
            </a:r>
            <a:r>
              <a:rPr lang="fr-CA" dirty="0">
                <a:latin typeface="Calibri" pitchFamily="34" charset="0"/>
              </a:rPr>
              <a:t> and in </a:t>
            </a:r>
            <a:r>
              <a:rPr lang="fr-CA" dirty="0" err="1">
                <a:latin typeface="Calibri" pitchFamily="34" charset="0"/>
              </a:rPr>
              <a:t>person</a:t>
            </a:r>
            <a:r>
              <a:rPr lang="fr-CA" dirty="0">
                <a:latin typeface="Calibri" pitchFamily="34" charset="0"/>
              </a:rPr>
              <a:t>.</a:t>
            </a:r>
          </a:p>
          <a:p>
            <a:pPr defTabSz="450647" eaLnBrk="0" hangingPunct="0">
              <a:spcBef>
                <a:spcPct val="30000"/>
              </a:spcBef>
            </a:pPr>
            <a:endParaRPr lang="fr-CA" dirty="0">
              <a:latin typeface="Calibri" pitchFamily="34" charset="0"/>
            </a:endParaRPr>
          </a:p>
          <a:p>
            <a:pPr defTabSz="450647" eaLnBrk="0" hangingPunct="0">
              <a:spcBef>
                <a:spcPct val="30000"/>
              </a:spcBef>
            </a:pPr>
            <a:r>
              <a:rPr lang="fr-CA" dirty="0" err="1">
                <a:latin typeface="Calibri" pitchFamily="34" charset="0"/>
              </a:rPr>
              <a:t>Material</a:t>
            </a:r>
            <a:r>
              <a:rPr lang="fr-CA" dirty="0">
                <a:latin typeface="Calibri" pitchFamily="34" charset="0"/>
              </a:rPr>
              <a:t>: </a:t>
            </a:r>
            <a:r>
              <a:rPr lang="fr-CA" dirty="0" err="1">
                <a:latin typeface="Calibri" pitchFamily="34" charset="0"/>
              </a:rPr>
              <a:t>Develop</a:t>
            </a:r>
            <a:r>
              <a:rPr lang="fr-CA" dirty="0">
                <a:latin typeface="Calibri" pitchFamily="34" charset="0"/>
              </a:rPr>
              <a:t> </a:t>
            </a:r>
            <a:r>
              <a:rPr lang="fr-CA" dirty="0" err="1">
                <a:latin typeface="Calibri" pitchFamily="34" charset="0"/>
              </a:rPr>
              <a:t>several</a:t>
            </a:r>
            <a:r>
              <a:rPr lang="fr-CA" dirty="0">
                <a:latin typeface="Calibri" pitchFamily="34" charset="0"/>
              </a:rPr>
              <a:t> </a:t>
            </a:r>
            <a:r>
              <a:rPr lang="fr-CA" dirty="0" err="1">
                <a:latin typeface="Calibri" pitchFamily="34" charset="0"/>
              </a:rPr>
              <a:t>tools</a:t>
            </a:r>
            <a:r>
              <a:rPr lang="fr-CA" dirty="0">
                <a:latin typeface="Calibri" pitchFamily="34" charset="0"/>
              </a:rPr>
              <a:t> in E and F (SIPOC, Team Charter, </a:t>
            </a:r>
            <a:r>
              <a:rPr lang="fr-CA" dirty="0" err="1">
                <a:latin typeface="Calibri" pitchFamily="34" charset="0"/>
              </a:rPr>
              <a:t>Presentations</a:t>
            </a:r>
            <a:r>
              <a:rPr lang="fr-CA" dirty="0">
                <a:latin typeface="Calibri" pitchFamily="34" charset="0"/>
              </a:rPr>
              <a:t> for the </a:t>
            </a:r>
            <a:r>
              <a:rPr lang="fr-CA" dirty="0" err="1">
                <a:latin typeface="Calibri" pitchFamily="34" charset="0"/>
              </a:rPr>
              <a:t>week</a:t>
            </a:r>
            <a:r>
              <a:rPr lang="fr-CA" dirty="0">
                <a:latin typeface="Calibri" pitchFamily="34" charset="0"/>
              </a:rPr>
              <a:t> long facilitation, training </a:t>
            </a:r>
            <a:r>
              <a:rPr lang="fr-CA" dirty="0" err="1">
                <a:latin typeface="Calibri" pitchFamily="34" charset="0"/>
              </a:rPr>
              <a:t>material</a:t>
            </a:r>
            <a:r>
              <a:rPr lang="fr-CA" dirty="0">
                <a:latin typeface="Calibri" pitchFamily="34" charset="0"/>
              </a:rPr>
              <a:t> and </a:t>
            </a:r>
            <a:r>
              <a:rPr lang="fr-CA" dirty="0" err="1">
                <a:latin typeface="Calibri" pitchFamily="34" charset="0"/>
              </a:rPr>
              <a:t>specific</a:t>
            </a:r>
            <a:r>
              <a:rPr lang="fr-CA" dirty="0">
                <a:latin typeface="Calibri" pitchFamily="34" charset="0"/>
              </a:rPr>
              <a:t> </a:t>
            </a:r>
            <a:r>
              <a:rPr lang="fr-CA" dirty="0" err="1">
                <a:latin typeface="Calibri" pitchFamily="34" charset="0"/>
              </a:rPr>
              <a:t>lean</a:t>
            </a:r>
            <a:r>
              <a:rPr lang="fr-CA" dirty="0">
                <a:latin typeface="Calibri" pitchFamily="34" charset="0"/>
              </a:rPr>
              <a:t> </a:t>
            </a:r>
            <a:r>
              <a:rPr lang="fr-CA" dirty="0" err="1">
                <a:latin typeface="Calibri" pitchFamily="34" charset="0"/>
              </a:rPr>
              <a:t>tools</a:t>
            </a:r>
            <a:r>
              <a:rPr lang="fr-CA" dirty="0">
                <a:latin typeface="Calibri" pitchFamily="34" charset="0"/>
              </a:rPr>
              <a:t>)</a:t>
            </a:r>
          </a:p>
          <a:p>
            <a:pPr defTabSz="450647" eaLnBrk="0" hangingPunct="0">
              <a:spcBef>
                <a:spcPct val="30000"/>
              </a:spcBef>
            </a:pPr>
            <a:endParaRPr lang="fr-CA" dirty="0">
              <a:latin typeface="Calibri" pitchFamily="34" charset="0"/>
            </a:endParaRPr>
          </a:p>
          <a:p>
            <a:pPr defTabSz="450647" eaLnBrk="0" hangingPunct="0">
              <a:spcBef>
                <a:spcPct val="30000"/>
              </a:spcBef>
            </a:pPr>
            <a:endParaRPr lang="fr-CA"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Espace réservé de l'image des diapositives 1"/>
          <p:cNvSpPr>
            <a:spLocks noGrp="1" noRot="1" noChangeAspect="1" noTextEdit="1"/>
          </p:cNvSpPr>
          <p:nvPr>
            <p:ph type="sldImg"/>
          </p:nvPr>
        </p:nvSpPr>
        <p:spPr>
          <a:ln/>
        </p:spPr>
      </p:sp>
      <p:sp>
        <p:nvSpPr>
          <p:cNvPr id="136194" name="Espace réservé des commentaires 2"/>
          <p:cNvSpPr>
            <a:spLocks noGrp="1"/>
          </p:cNvSpPr>
          <p:nvPr>
            <p:ph type="body" idx="1"/>
          </p:nvPr>
        </p:nvSpPr>
        <p:spPr>
          <a:noFill/>
          <a:ln/>
        </p:spPr>
        <p:txBody>
          <a:bodyPr/>
          <a:lstStyle/>
          <a:p>
            <a:endParaRPr lang="en-CA" dirty="0" smtClean="0"/>
          </a:p>
        </p:txBody>
      </p:sp>
      <p:sp>
        <p:nvSpPr>
          <p:cNvPr id="136195" name="Espace réservé du numéro de diapositive 3"/>
          <p:cNvSpPr>
            <a:spLocks noGrp="1"/>
          </p:cNvSpPr>
          <p:nvPr>
            <p:ph type="sldNum" sz="quarter" idx="5"/>
          </p:nvPr>
        </p:nvSpPr>
        <p:spPr>
          <a:noFill/>
        </p:spPr>
        <p:txBody>
          <a:bodyPr/>
          <a:lstStyle/>
          <a:p>
            <a:fld id="{69F3FFF9-07CC-4FA8-957D-443A365B18DA}" type="slidenum">
              <a:rPr lang="en-US">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CA" dirty="0" smtClean="0"/>
          </a:p>
        </p:txBody>
      </p:sp>
      <p:sp>
        <p:nvSpPr>
          <p:cNvPr id="140291" name="Slide Number Placeholder 3"/>
          <p:cNvSpPr>
            <a:spLocks noGrp="1"/>
          </p:cNvSpPr>
          <p:nvPr>
            <p:ph type="sldNum" sz="quarter" idx="5"/>
          </p:nvPr>
        </p:nvSpPr>
        <p:spPr>
          <a:noFill/>
        </p:spPr>
        <p:txBody>
          <a:bodyPr/>
          <a:lstStyle/>
          <a:p>
            <a:fld id="{F82286AF-59F3-4255-BD02-FC17453FC9C5}" type="slidenum">
              <a:rPr lang="en-US">
                <a:solidFill>
                  <a:srgbClr val="000000"/>
                </a:solidFill>
              </a:rPr>
              <a:pPr/>
              <a:t>14</a:t>
            </a:fld>
            <a:endParaRPr 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Espace réservé de l'image des diapositives 1"/>
          <p:cNvSpPr>
            <a:spLocks noGrp="1" noRot="1" noChangeAspect="1" noTextEdit="1"/>
          </p:cNvSpPr>
          <p:nvPr>
            <p:ph type="sldImg"/>
          </p:nvPr>
        </p:nvSpPr>
        <p:spPr>
          <a:ln/>
        </p:spPr>
      </p:sp>
      <p:sp>
        <p:nvSpPr>
          <p:cNvPr id="144386" name="Espace réservé des commentaires 2"/>
          <p:cNvSpPr>
            <a:spLocks noGrp="1"/>
          </p:cNvSpPr>
          <p:nvPr>
            <p:ph type="body" idx="1"/>
          </p:nvPr>
        </p:nvSpPr>
        <p:spPr>
          <a:noFill/>
          <a:ln/>
        </p:spPr>
        <p:txBody>
          <a:bodyPr/>
          <a:lstStyle/>
          <a:p>
            <a:endParaRPr lang="en-CA" dirty="0" smtClean="0"/>
          </a:p>
        </p:txBody>
      </p:sp>
      <p:sp>
        <p:nvSpPr>
          <p:cNvPr id="144387" name="Espace réservé du numéro de diapositive 3"/>
          <p:cNvSpPr>
            <a:spLocks noGrp="1"/>
          </p:cNvSpPr>
          <p:nvPr>
            <p:ph type="sldNum" sz="quarter" idx="5"/>
          </p:nvPr>
        </p:nvSpPr>
        <p:spPr>
          <a:noFill/>
        </p:spPr>
        <p:txBody>
          <a:bodyPr/>
          <a:lstStyle/>
          <a:p>
            <a:fld id="{20100498-D512-4FA6-A56E-519961ED0354}" type="slidenum">
              <a:rPr lang="en-US">
                <a:solidFill>
                  <a:prstClr val="black"/>
                </a:solidFill>
              </a:rPr>
              <a:pPr/>
              <a:t>16</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Footer Section" descr="cover_bottom.eps"/>
          <p:cNvPicPr>
            <a:picLocks noChangeAspect="1"/>
          </p:cNvPicPr>
          <p:nvPr userDrawn="1"/>
        </p:nvPicPr>
        <p:blipFill>
          <a:blip r:embed="rId2" cstate="email"/>
          <a:srcRect/>
          <a:stretch>
            <a:fillRect/>
          </a:stretch>
        </p:blipFill>
        <p:spPr bwMode="auto">
          <a:xfrm>
            <a:off x="8086725" y="6438900"/>
            <a:ext cx="1057275" cy="419100"/>
          </a:xfrm>
          <a:prstGeom prst="rect">
            <a:avLst/>
          </a:prstGeom>
          <a:noFill/>
          <a:ln w="9525">
            <a:noFill/>
            <a:miter lim="800000"/>
            <a:headEnd/>
            <a:tailEnd/>
          </a:ln>
        </p:spPr>
      </p:pic>
      <p:pic>
        <p:nvPicPr>
          <p:cNvPr id="5" name="Background Image" descr="cover_picture.jpg"/>
          <p:cNvPicPr>
            <a:picLocks noChangeAspect="1"/>
          </p:cNvPicPr>
          <p:nvPr userDrawn="1"/>
        </p:nvPicPr>
        <p:blipFill>
          <a:blip r:embed="rId3" cstate="email"/>
          <a:srcRect/>
          <a:stretch>
            <a:fillRect/>
          </a:stretch>
        </p:blipFill>
        <p:spPr bwMode="auto">
          <a:xfrm>
            <a:off x="0" y="3257550"/>
            <a:ext cx="9144000" cy="3219450"/>
          </a:xfrm>
          <a:prstGeom prst="rect">
            <a:avLst/>
          </a:prstGeom>
          <a:noFill/>
          <a:ln w="9525">
            <a:noFill/>
            <a:miter lim="800000"/>
            <a:headEnd/>
            <a:tailEnd/>
          </a:ln>
        </p:spPr>
      </p:pic>
      <p:pic>
        <p:nvPicPr>
          <p:cNvPr id="6" name="Header Section" descr="basic_top.eps"/>
          <p:cNvPicPr>
            <a:picLocks noChangeAspect="1"/>
          </p:cNvPicPr>
          <p:nvPr userDrawn="1"/>
        </p:nvPicPr>
        <p:blipFill>
          <a:blip r:embed="rId4" cstate="email"/>
          <a:srcRect/>
          <a:stretch>
            <a:fillRect/>
          </a:stretch>
        </p:blipFill>
        <p:spPr bwMode="auto">
          <a:xfrm>
            <a:off x="0" y="0"/>
            <a:ext cx="9144000" cy="773113"/>
          </a:xfrm>
          <a:prstGeom prst="rect">
            <a:avLst/>
          </a:prstGeom>
          <a:noFill/>
          <a:ln w="9525">
            <a:noFill/>
            <a:miter lim="800000"/>
            <a:headEnd/>
            <a:tailEnd/>
          </a:ln>
        </p:spPr>
      </p:pic>
      <p:sp>
        <p:nvSpPr>
          <p:cNvPr id="22" name="Subtitle 2"/>
          <p:cNvSpPr>
            <a:spLocks noGrp="1"/>
          </p:cNvSpPr>
          <p:nvPr>
            <p:ph type="subTitle" idx="1"/>
          </p:nvPr>
        </p:nvSpPr>
        <p:spPr>
          <a:xfrm>
            <a:off x="467544" y="2060848"/>
            <a:ext cx="7488832" cy="1296144"/>
          </a:xfrm>
        </p:spPr>
        <p:txBody>
          <a:bodyPr/>
          <a:lstStyle>
            <a:lvl1pPr marL="0" indent="0" algn="l">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9" name="Title 1"/>
          <p:cNvSpPr>
            <a:spLocks noGrp="1"/>
          </p:cNvSpPr>
          <p:nvPr>
            <p:ph type="title"/>
          </p:nvPr>
        </p:nvSpPr>
        <p:spPr>
          <a:xfrm>
            <a:off x="467544" y="1290464"/>
            <a:ext cx="7466400" cy="914400"/>
          </a:xfrm>
        </p:spPr>
        <p:txBody>
          <a:bodyPr anchor="t"/>
          <a:lstStyle>
            <a:lvl1pPr>
              <a:defRPr sz="5400" cap="none"/>
            </a:lvl1pPr>
          </a:lstStyle>
          <a:p>
            <a:r>
              <a:rPr lang="en-US" smtClean="0"/>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CEF19B-86EA-466F-86CD-2BEA5F78499A}" type="slidenum">
              <a:rPr lang="en-US"/>
              <a:pPr>
                <a:defRPr/>
              </a:pPr>
              <a:t>‹#›</a:t>
            </a:fld>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2A9BC41-3225-4172-A271-ADA4DE8A9B49}"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73990E-924C-4985-B139-E7F7EFEE940F}"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8832DE-D8EF-49CC-A58A-44D0704D75A1}"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398038D6-AF58-454A-9B72-0E3CC005B206}"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734C3D-9594-4B96-94EC-14B337AC9E8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CA28A-1AF7-406F-9460-938FFCF980C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3EAC62-706D-4C7F-A6DA-4F36980BD0F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AA3AEB-9276-47B9-9B31-1E296B1D503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82B4EB-6743-4146-8623-F554FA7E719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4F9E5E-1CCF-4A90-9162-2DAE875BAE62}"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A11C4F-8523-4B5B-B6D8-039F681C5AF3}" type="slidenum">
              <a:rPr lang="en-US"/>
              <a:pPr>
                <a:defRPr/>
              </a:pPr>
              <a:t>‹#›</a:t>
            </a:fld>
            <a:endParaRPr lang="en-US" dirty="0"/>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D0D7F0-B080-4B02-BD50-B2E036185AE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869277-135B-4309-96EF-626F036DED0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222656-F0AA-4516-B0E3-5088B4C9F7B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B6E98-A15D-415E-A256-A9C0362954B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34F9E-1401-4749-98C2-9DF3CFD06AC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pPr lvl="0"/>
            <a:endParaRPr lang="en-CA"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AFA3079-7B1C-4B7E-BB94-419B0002AA3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6067F6C-205F-467E-8DF3-0506F02D3CD4}" type="datetimeFigureOut">
              <a:rPr lang="fr-CA"/>
              <a:pPr>
                <a:defRPr/>
              </a:pPr>
              <a:t>2015-01-28</a:t>
            </a:fld>
            <a:endParaRPr lang="fr-CA"/>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EB2E693-1066-4189-8A29-54F7C34D239B}" type="slidenum">
              <a:rPr lang="fr-CA"/>
              <a:pPr>
                <a:defRPr/>
              </a:pPr>
              <a:t>‹#›</a:t>
            </a:fld>
            <a:endParaRPr lang="fr-CA"/>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7B38D717-6F24-462C-A7DA-18F14BA544A8}" type="datetimeFigureOut">
              <a:rPr lang="fr-CA"/>
              <a:pPr>
                <a:defRPr/>
              </a:pPr>
              <a:t>2015-01-28</a:t>
            </a:fld>
            <a:endParaRPr lang="fr-CA"/>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2ED95F8-E07E-45D7-A2B4-67B5D18043C9}" type="slidenum">
              <a:rPr lang="fr-CA"/>
              <a:pPr>
                <a:defRPr/>
              </a:pPr>
              <a:t>‹#›</a:t>
            </a:fld>
            <a:endParaRPr lang="fr-CA"/>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149479E-5C74-4703-B8F2-B4F1B714F17F}" type="datetimeFigureOut">
              <a:rPr lang="fr-CA"/>
              <a:pPr>
                <a:defRPr/>
              </a:pPr>
              <a:t>2015-01-28</a:t>
            </a:fld>
            <a:endParaRPr lang="fr-CA"/>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732D184-9FB6-4277-8CA3-A0539283C167}" type="slidenum">
              <a:rPr lang="fr-CA"/>
              <a:pPr>
                <a:defRPr/>
              </a:pPr>
              <a:t>‹#›</a:t>
            </a:fld>
            <a:endParaRPr lang="fr-CA"/>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C2E55169-10B0-4591-A7E3-ADD9B317D02B}" type="datetimeFigureOut">
              <a:rPr lang="fr-CA"/>
              <a:pPr>
                <a:defRPr/>
              </a:pPr>
              <a:t>2015-01-28</a:t>
            </a:fld>
            <a:endParaRPr lang="fr-CA"/>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E2AFF02-6235-4EC8-843D-244D834FE57E}"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554CB-B347-49C4-B4A0-B5AD21F7582F}" type="slidenum">
              <a:rPr lang="en-US"/>
              <a:pPr>
                <a:defRPr/>
              </a:pPr>
              <a:t>‹#›</a:t>
            </a:fld>
            <a:endParaRPr lang="en-US"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FB5E3709-AFDE-41C9-9028-051A588054A8}" type="datetimeFigureOut">
              <a:rPr lang="fr-CA"/>
              <a:pPr>
                <a:defRPr/>
              </a:pPr>
              <a:t>2015-01-28</a:t>
            </a:fld>
            <a:endParaRPr lang="fr-CA"/>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BC46A98-D119-464D-87EB-AE063A2C4CEB}" type="slidenum">
              <a:rPr lang="fr-CA"/>
              <a:pPr>
                <a:defRPr/>
              </a:pPr>
              <a:t>‹#›</a:t>
            </a:fld>
            <a:endParaRPr lang="fr-CA"/>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063CBED9-CB77-4EDB-9A3E-11E02C6D17A9}" type="datetimeFigureOut">
              <a:rPr lang="fr-CA"/>
              <a:pPr>
                <a:defRPr/>
              </a:pPr>
              <a:t>2015-01-28</a:t>
            </a:fld>
            <a:endParaRPr lang="fr-CA"/>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9E0CA59B-7E6B-4089-95AC-E91DD042D3BB}" type="slidenum">
              <a:rPr lang="fr-CA"/>
              <a:pPr>
                <a:defRPr/>
              </a:pPr>
              <a:t>‹#›</a:t>
            </a:fld>
            <a:endParaRPr lang="fr-CA"/>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07F04C72-DF65-4E75-9366-2C75AA3193B7}" type="datetimeFigureOut">
              <a:rPr lang="fr-CA"/>
              <a:pPr>
                <a:defRPr/>
              </a:pPr>
              <a:t>2015-01-28</a:t>
            </a:fld>
            <a:endParaRPr lang="fr-CA"/>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F5729832-B1F2-48E7-8F1E-3044E5DEEAB6}" type="slidenum">
              <a:rPr lang="fr-CA"/>
              <a:pPr>
                <a:defRPr/>
              </a:pPr>
              <a:t>‹#›</a:t>
            </a:fld>
            <a:endParaRPr lang="fr-CA"/>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B696C6E-AA67-49FD-B1BA-E2AEA0D3548B}" type="datetimeFigureOut">
              <a:rPr lang="fr-CA"/>
              <a:pPr>
                <a:defRPr/>
              </a:pPr>
              <a:t>2015-01-28</a:t>
            </a:fld>
            <a:endParaRPr lang="fr-CA"/>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310A355-C8A0-4C8A-A726-1588BF3FDE9D}" type="slidenum">
              <a:rPr lang="fr-CA"/>
              <a:pPr>
                <a:defRPr/>
              </a:pPr>
              <a:t>‹#›</a:t>
            </a:fld>
            <a:endParaRPr lang="fr-CA"/>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F0C6A89-55D3-4D41-B8F0-647CD452F566}" type="datetimeFigureOut">
              <a:rPr lang="fr-CA"/>
              <a:pPr>
                <a:defRPr/>
              </a:pPr>
              <a:t>2015-01-28</a:t>
            </a:fld>
            <a:endParaRPr lang="fr-CA"/>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A2C6FC6D-50A5-4F70-8982-9AB80F1FA16B}" type="slidenum">
              <a:rPr lang="fr-CA"/>
              <a:pPr>
                <a:defRPr/>
              </a:pPr>
              <a:t>‹#›</a:t>
            </a:fld>
            <a:endParaRPr lang="fr-CA"/>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813E338-A164-492E-9DA3-F9CFC6F78FB2}" type="datetimeFigureOut">
              <a:rPr lang="fr-CA"/>
              <a:pPr>
                <a:defRPr/>
              </a:pPr>
              <a:t>2015-01-28</a:t>
            </a:fld>
            <a:endParaRPr lang="fr-CA"/>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43E62E40-4A58-4305-8DF7-22D9376FBE40}" type="slidenum">
              <a:rPr lang="fr-CA"/>
              <a:pPr>
                <a:defRPr/>
              </a:pPr>
              <a:t>‹#›</a:t>
            </a:fld>
            <a:endParaRPr lang="fr-CA"/>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E3500DE1-2376-4395-B749-240F4FECE514}" type="datetimeFigureOut">
              <a:rPr lang="fr-CA"/>
              <a:pPr>
                <a:defRPr/>
              </a:pPr>
              <a:t>2015-01-28</a:t>
            </a:fld>
            <a:endParaRPr lang="fr-CA"/>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fr-CA"/>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F079D96-FAF7-472C-9FF3-10FC2B035567}" type="slidenum">
              <a:rPr lang="fr-CA"/>
              <a:pPr>
                <a:defRPr/>
              </a:pPr>
              <a:t>‹#›</a:t>
            </a:fld>
            <a:endParaRPr lang="fr-CA"/>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45B955-1704-4DE6-812C-ADF850AAF36F}" type="slidenum">
              <a:rPr lang="en-US"/>
              <a:pPr>
                <a:defRPr/>
              </a:pPr>
              <a:t>‹#›</a:t>
            </a:fld>
            <a:endParaRPr lang="en-US"/>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pPr lvl="0"/>
            <a:endParaRPr lang="en-CA"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395288" y="115888"/>
            <a:ext cx="2133600" cy="476250"/>
          </a:xfrm>
        </p:spPr>
        <p:txBody>
          <a:bodyPr/>
          <a:lstStyle>
            <a:lvl1pPr>
              <a:defRPr sz="1800" b="1">
                <a:latin typeface="Arial Narrow" pitchFamily="34" charset="0"/>
                <a:ea typeface="MS PGothic" pitchFamily="34" charset="-128"/>
              </a:defRPr>
            </a:lvl1pPr>
          </a:lstStyle>
          <a:p>
            <a:pPr>
              <a:defRPr/>
            </a:pPr>
            <a:fld id="{95238233-9B66-4B7A-A6ED-341E260C9E28}" type="datetime1">
              <a:rPr lang="en-CA"/>
              <a:pPr>
                <a:defRPr/>
              </a:pPr>
              <a:t>28/01/2015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RDIMS 6740282</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E001E47-9148-41BE-958A-7A71DCCACB8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endParaRPr lang="en-CA"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AEB4B68-BC36-4E74-85E1-734FCB87E97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AF3F3-C9DE-47A3-B365-6430067AD90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E11BC-A148-4C55-AEA4-4E5DC8B931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CE3B3-C111-4C06-A5FD-A31EF4F32B7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D43DBC-09BC-4BC4-B04C-4B4D2AFD415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F8D09-8A9A-4130-AC01-56337392F48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890F16-A3B3-4011-98DA-6932990041E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C6707739-D476-41C1-B74E-3AE9E4A8B561}"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0AB4BC-CBD5-4E60-BBBB-096E7EEC646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58160D-9DE7-4E5D-99D8-CF1616322B2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A56531-5590-491A-B1EC-40C1F6BBE51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39E18-2D62-459E-A9B2-03863A2B93D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F34010-EE66-4123-9D4C-760BCEF9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DDD53C3-E4AE-4AA8-965F-0E2BC105FA3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pPr lvl="0"/>
            <a:endParaRPr lang="en-CA"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795E2C0-4748-4C60-8A22-CEDED67E20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CAEA0811-FF95-4441-9A8B-3678BF7137A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75BDD2-C0F4-4967-8BEC-AFA6D364497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8BF60-AF70-4BA2-8AEE-177CBBA2304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975431-59BD-4B7F-AF08-8385B3DCB129}"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4EFA66-53D0-4E68-B18D-AA80938208D2}"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AE7B9-FF7D-42BB-844F-F69E1A13F8B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8B47F-3FF8-4FA7-AEE2-E8D68EEC7C82}"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34E7D1-3B60-4255-A88B-BEC095124502}"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6E3AA2-BA15-42C4-A057-14D8050B6961}"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1B1C6A-D645-4FB4-8287-434CC0D7327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FD50A3-74B1-4BCE-8406-A87C853B285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21158-651E-443D-84B9-304BE1F3A6B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93D68-3325-4CD9-A44C-B97DCCF0FBE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2E9B73B-4E3A-4FC6-9A82-4653C0EF626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C28743-9CC0-4AFA-8638-1192E6980C38}"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pPr lvl="0"/>
            <a:endParaRPr lang="en-CA"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395288" y="115888"/>
            <a:ext cx="2133600" cy="476250"/>
          </a:xfrm>
        </p:spPr>
        <p:txBody>
          <a:bodyPr/>
          <a:lstStyle>
            <a:lvl1pPr>
              <a:defRPr sz="1800" b="1">
                <a:latin typeface="Arial Narrow" pitchFamily="34" charset="0"/>
              </a:defRPr>
            </a:lvl1pPr>
          </a:lstStyle>
          <a:p>
            <a:pPr>
              <a:defRPr/>
            </a:pPr>
            <a:r>
              <a:rPr lang="en-US">
                <a:solidFill>
                  <a:srgbClr val="000000"/>
                </a:solidFill>
              </a:rPr>
              <a:t>Day 1</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8466475-2F4A-434D-B556-2625ACED5CE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Footer Section" descr="cover_bottom.eps"/>
          <p:cNvPicPr>
            <a:picLocks noChangeAspect="1"/>
          </p:cNvPicPr>
          <p:nvPr userDrawn="1"/>
        </p:nvPicPr>
        <p:blipFill>
          <a:blip r:embed="rId2" cstate="email"/>
          <a:srcRect/>
          <a:stretch>
            <a:fillRect/>
          </a:stretch>
        </p:blipFill>
        <p:spPr bwMode="auto">
          <a:xfrm>
            <a:off x="8086725" y="6438900"/>
            <a:ext cx="1057275" cy="419100"/>
          </a:xfrm>
          <a:prstGeom prst="rect">
            <a:avLst/>
          </a:prstGeom>
          <a:noFill/>
          <a:ln w="9525">
            <a:noFill/>
            <a:miter lim="800000"/>
            <a:headEnd/>
            <a:tailEnd/>
          </a:ln>
        </p:spPr>
      </p:pic>
      <p:pic>
        <p:nvPicPr>
          <p:cNvPr id="5" name="Background Image" descr="cover_picture.jpg"/>
          <p:cNvPicPr>
            <a:picLocks noChangeAspect="1"/>
          </p:cNvPicPr>
          <p:nvPr userDrawn="1"/>
        </p:nvPicPr>
        <p:blipFill>
          <a:blip r:embed="rId3" cstate="email"/>
          <a:srcRect/>
          <a:stretch>
            <a:fillRect/>
          </a:stretch>
        </p:blipFill>
        <p:spPr bwMode="auto">
          <a:xfrm>
            <a:off x="0" y="3257550"/>
            <a:ext cx="9144000" cy="3219450"/>
          </a:xfrm>
          <a:prstGeom prst="rect">
            <a:avLst/>
          </a:prstGeom>
          <a:noFill/>
          <a:ln w="9525">
            <a:noFill/>
            <a:miter lim="800000"/>
            <a:headEnd/>
            <a:tailEnd/>
          </a:ln>
        </p:spPr>
      </p:pic>
      <p:pic>
        <p:nvPicPr>
          <p:cNvPr id="6" name="Header Section" descr="basic_top.eps"/>
          <p:cNvPicPr>
            <a:picLocks noChangeAspect="1"/>
          </p:cNvPicPr>
          <p:nvPr userDrawn="1"/>
        </p:nvPicPr>
        <p:blipFill>
          <a:blip r:embed="rId4" cstate="email"/>
          <a:srcRect/>
          <a:stretch>
            <a:fillRect/>
          </a:stretch>
        </p:blipFill>
        <p:spPr bwMode="auto">
          <a:xfrm>
            <a:off x="0" y="0"/>
            <a:ext cx="9144000" cy="773113"/>
          </a:xfrm>
          <a:prstGeom prst="rect">
            <a:avLst/>
          </a:prstGeom>
          <a:noFill/>
          <a:ln w="9525">
            <a:noFill/>
            <a:miter lim="800000"/>
            <a:headEnd/>
            <a:tailEnd/>
          </a:ln>
        </p:spPr>
      </p:pic>
      <p:sp>
        <p:nvSpPr>
          <p:cNvPr id="22" name="Subtitle 2"/>
          <p:cNvSpPr>
            <a:spLocks noGrp="1"/>
          </p:cNvSpPr>
          <p:nvPr>
            <p:ph type="subTitle" idx="1"/>
          </p:nvPr>
        </p:nvSpPr>
        <p:spPr>
          <a:xfrm>
            <a:off x="467544" y="2060848"/>
            <a:ext cx="7488832" cy="1296144"/>
          </a:xfrm>
        </p:spPr>
        <p:txBody>
          <a:bodyPr/>
          <a:lstStyle>
            <a:lvl1pPr marL="0" indent="0" algn="l">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9" name="Title 1"/>
          <p:cNvSpPr>
            <a:spLocks noGrp="1"/>
          </p:cNvSpPr>
          <p:nvPr>
            <p:ph type="title"/>
          </p:nvPr>
        </p:nvSpPr>
        <p:spPr>
          <a:xfrm>
            <a:off x="467544" y="1290464"/>
            <a:ext cx="7466400" cy="914400"/>
          </a:xfrm>
        </p:spPr>
        <p:txBody>
          <a:bodyPr anchor="t"/>
          <a:lstStyle>
            <a:lvl1pPr>
              <a:defRPr sz="5400" cap="none"/>
            </a:lvl1pPr>
          </a:lstStyle>
          <a:p>
            <a:r>
              <a:rPr lang="en-US" smtClean="0"/>
              <a:t>Click to edit Master title style</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281D6FC-55DE-4803-A82C-D8371063EB0B}" type="slidenum">
              <a:rPr lang="en-US"/>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BFF476-C2E0-4255-999E-A729DFCB363F}" type="slidenum">
              <a:rPr lang="en-US"/>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334B94-916D-4F27-8921-FE7534BC8BA0}" type="slidenum">
              <a:rPr lang="en-US"/>
              <a:pPr/>
              <a:t>‹#›</a:t>
            </a:fld>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9EB61F-4DAE-496B-88B7-EE727C6A36CD}" type="slidenum">
              <a:rPr lang="en-US"/>
              <a:pPr/>
              <a:t>‹#›</a:t>
            </a:fld>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262D7B7-760D-4DFF-8A8C-C12BE4F38360}" type="slidenum">
              <a:rPr lang="en-US"/>
              <a:pPr/>
              <a:t>‹#›</a:t>
            </a:fld>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F022B47-C422-4003-A317-275E2527DF0A}" type="slidenum">
              <a:rPr lang="en-US"/>
              <a:pPr/>
              <a:t>‹#›</a:t>
            </a:fld>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CB53C39-FA89-4E5A-AD88-E63057D812B4}" type="slidenum">
              <a:rPr lang="en-US"/>
              <a:pPr/>
              <a:t>‹#›</a:t>
            </a:fld>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E066FF-1F2F-46F6-995E-2C562735D072}"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6CFD169-6280-4FB5-ACCE-8A894C769011}"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178A55F-0226-4F8B-8090-CBC0291067E1}" type="slidenum">
              <a:rPr lang="en-US"/>
              <a:pPr/>
              <a:t>‹#›</a:t>
            </a:fld>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ECBB0-F9CF-44AB-9C5C-E8D0228C126B}" type="slidenum">
              <a:rPr lang="en-US"/>
              <a:pPr/>
              <a:t>‹#›</a:t>
            </a:fld>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E591F3-EC1E-49B9-903A-821A89CBDBD8}" type="slidenum">
              <a:rPr lang="en-US"/>
              <a:pPr/>
              <a:t>‹#›</a:t>
            </a:fld>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pPr lvl="0"/>
            <a:endParaRPr lang="en-CA"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F90FF16-BF04-42E1-ABA2-2D89247BF575}"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2B3796-21DA-4E48-BC80-A8A828A41AA6}" type="slidenum">
              <a:rPr lang="en-US"/>
              <a:pPr/>
              <a:t>‹#›</a:t>
            </a:fld>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E0F9B9-22AC-4829-8782-79B9D56DA851}" type="slidenum">
              <a:rPr lang="en-US"/>
              <a:pPr/>
              <a:t>‹#›</a:t>
            </a:fld>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2532BE-ABE0-4B31-8FC6-B88461C3507F}" type="slidenum">
              <a:rPr lang="en-US"/>
              <a:pPr/>
              <a:t>‹#›</a:t>
            </a:fld>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2495AE-F754-4755-A293-6C748642BB26}" type="slidenum">
              <a:rPr lang="en-US"/>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1FC7FC5-7838-4636-9122-8C5309336C15}" type="slidenum">
              <a:rPr lang="en-US"/>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14B1C06-8A93-4F7E-BB51-2C972A08E263}"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E217312-794A-4CB1-A274-7CA700A8C647}"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52984E-30D3-485A-9034-604BF54291A2}" type="slidenum">
              <a:rPr lang="en-US"/>
              <a:pPr/>
              <a:t>‹#›</a:t>
            </a:fld>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8CE16C-3177-4314-A128-49215B8F54D0}" type="slidenum">
              <a:rPr lang="en-US"/>
              <a:pPr/>
              <a:t>‹#›</a:t>
            </a:fld>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FF25DA6-6ED5-44D3-B7BF-1DF1D070CE32}" type="slidenum">
              <a:rPr lang="en-US"/>
              <a:pPr/>
              <a:t>‹#›</a:t>
            </a:fld>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654486-4EB1-41DA-8B04-E7C793EB5FEA}" type="slidenum">
              <a:rPr lang="en-US"/>
              <a:pPr/>
              <a:t>‹#›</a:t>
            </a:fld>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B7268D-2837-4B1B-95E5-143EC1BF6B77}" type="slidenum">
              <a:rPr lang="en-US"/>
              <a:pPr/>
              <a:t>‹#›</a:t>
            </a:fld>
            <a:endParaRPr lang="en-U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5F6EE28-DD07-4963-A29D-68729574FF70}" type="slidenum">
              <a:rPr lang="en-US"/>
              <a:pPr/>
              <a:t>‹#›</a:t>
            </a:fld>
            <a:endParaRPr lang="en-U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84FB0D5-3B23-4DDE-AB80-9E6D70F65563}"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C0C9D63-63F1-49C1-85E6-EFFEEB072E20}"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FABEF8-0BF0-4B3A-BA7F-76E8B9568891}"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44698D-B73F-4FB0-8D6F-6C34772BA357}"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81CDF18-A906-442A-9532-88DA00928091}"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F2B7AB-86CF-4676-A62E-77FA35D5801A}"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349D8BC-1BAB-431E-A0E2-F2BB8D14D10D}"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AEECF52-727D-478F-A5DA-DABBD4E39DFD}"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DC0F705-09B2-48CE-8270-1F5686E71B85}"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22E3F5-B176-4BA0-B05A-F61B7F7AFCE6}"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2A9BC41-3225-4172-A271-ADA4DE8A9B49}"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73990E-924C-4985-B139-E7F7EFEE940F}"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8832DE-D8EF-49CC-A58A-44D0704D75A1}"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398038D6-AF58-454A-9B72-0E3CC005B206}"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346C0-9397-43F1-B3EA-31ED6410D3B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9BEE0D8-AC7E-4FE5-8E7B-1F2AF915949A}"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A99D7A-BCD4-4D27-A4BC-13F71BCD60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0247B-9184-4898-8F78-C5DB523959F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53053-8527-4A19-AE68-6A12678D43D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BFA33C-65A7-44A4-9933-8B146A2C048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BFBC95-D0D1-4501-BA7E-A75B0023F9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83B3AE-6E5B-4866-A604-DA533361E3A2}"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03FF24-E45A-48CA-9595-2F21BFC4A12A}"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9BC82B-7FDD-48CC-8880-04411059ACD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855BB-E430-43F1-BDDA-A35294E692E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0AA32C-01AA-45EF-AD2A-97F40D2215DA}"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6E6613C-712F-49E2-8EFF-8F8C19DF1542}" type="slidenum">
              <a:rPr lang="en-US"/>
              <a:pPr>
                <a:defRPr/>
              </a:pPr>
              <a:t>‹#›</a:t>
            </a:fld>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95E85AA-B2E6-4B3C-8228-8DD5BCEE2B4F}"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pPr lvl="0"/>
            <a:endParaRPr lang="en-CA"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C13A2F7-6818-4617-9E0B-5EB4421D29C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C0C9D63-63F1-49C1-85E6-EFFEEB072E20}"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FABEF8-0BF0-4B3A-BA7F-76E8B9568891}"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44698D-B73F-4FB0-8D6F-6C34772BA357}"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F2B7AB-86CF-4676-A62E-77FA35D5801A}"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349D8BC-1BAB-431E-A0E2-F2BB8D14D10D}"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AEECF52-727D-478F-A5DA-DABBD4E39DFD}"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DC0F705-09B2-48CE-8270-1F5686E71B85}"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22E3F5-B176-4BA0-B05A-F61B7F7AFCE6}" type="slidenum">
              <a:rPr lang="en-US">
                <a:solidFill>
                  <a:srgbClr val="000000"/>
                </a:solidFill>
              </a:rPr>
              <a:pPr/>
              <a:t>‹#›</a:t>
            </a:fld>
            <a:endParaRPr lang="en-US">
              <a:solidFill>
                <a:srgbClr val="000000"/>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0.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6.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5.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5.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110"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110"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pitchFamily="-110" charset="-128"/>
                <a:cs typeface="+mn-cs"/>
              </a:defRPr>
            </a:lvl1pPr>
          </a:lstStyle>
          <a:p>
            <a:pPr>
              <a:defRPr/>
            </a:pPr>
            <a:fld id="{7396CEF2-C4BD-478C-8702-CF846DEF96AA}" type="slidenum">
              <a:rPr lang="en-US"/>
              <a:pPr>
                <a:defRPr/>
              </a:pPr>
              <a:t>‹#›</a:t>
            </a:fld>
            <a:endParaRPr lang="en-US" dirty="0"/>
          </a:p>
        </p:txBody>
      </p:sp>
      <p:pic>
        <p:nvPicPr>
          <p:cNvPr id="1031" name="Header Section" descr="basic_top.eps"/>
          <p:cNvPicPr>
            <a:picLocks noChangeAspect="1"/>
          </p:cNvPicPr>
          <p:nvPr userDrawn="1"/>
        </p:nvPicPr>
        <p:blipFill>
          <a:blip r:embed="rId15" cstate="email"/>
          <a:srcRect/>
          <a:stretch>
            <a:fillRect/>
          </a:stretch>
        </p:blipFill>
        <p:spPr bwMode="auto">
          <a:xfrm>
            <a:off x="0" y="1588"/>
            <a:ext cx="914400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3"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64" r:id="rId13"/>
  </p:sldLayoutIdLst>
  <p:transition>
    <p:fade/>
  </p:transition>
  <p:hf hdr="0" ftr="0" dt="0"/>
  <p:txStyles>
    <p:titleStyle>
      <a:lvl1pPr algn="l" rtl="0" eaLnBrk="0" fontAlgn="base" hangingPunct="0">
        <a:spcBef>
          <a:spcPct val="0"/>
        </a:spcBef>
        <a:spcAft>
          <a:spcPct val="0"/>
        </a:spcAft>
        <a:defRPr sz="4000" b="1" cap="all">
          <a:solidFill>
            <a:srgbClr val="16165D"/>
          </a:solidFill>
          <a:latin typeface="Helvetica"/>
          <a:ea typeface="ＭＳ Ｐゴシック" pitchFamily="-110" charset="-128"/>
          <a:cs typeface="Helvetica"/>
        </a:defRPr>
      </a:lvl1pPr>
      <a:lvl2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110"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CA"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9C72F203-6D4A-4904-B98F-05DF6563AA16}" type="datetimeFigureOut">
              <a:rPr lang="fr-CA"/>
              <a:pPr>
                <a:defRPr/>
              </a:pPr>
              <a:t>2015-01-28</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8006EBA9-AAA1-4DAD-9EAD-132BEE0A5763}"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8"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ea typeface="ＭＳ Ｐゴシック" pitchFamily="34" charset="-128"/>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ea typeface="MS PGothic" pitchFamily="34" charset="-128"/>
                <a:cs typeface="+mn-cs"/>
              </a:defRPr>
            </a:lvl1pPr>
          </a:lstStyle>
          <a:p>
            <a:pPr>
              <a:defRPr/>
            </a:pPr>
            <a:fld id="{90AE46AD-568E-4C84-8981-32ADD166BF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ＭＳ Ｐゴシック" pitchFamily="34"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dirty="0">
                <a:latin typeface="Times New Roman" pitchFamily="18" charset="0"/>
                <a:ea typeface="ＭＳ Ｐゴシック" charset="-128"/>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Arial" pitchFamily="34"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ea typeface="ＭＳ Ｐゴシック" charset="-128"/>
                <a:cs typeface="+mn-cs"/>
              </a:defRPr>
            </a:lvl1pPr>
          </a:lstStyle>
          <a:p>
            <a:pPr>
              <a:defRPr/>
            </a:pPr>
            <a:fld id="{873F93E1-B228-449A-85B2-AB275C59DF3D}"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ＭＳ Ｐゴシック" pitchFamily="-110"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110"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ea typeface="ＭＳ Ｐゴシック"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ea typeface="ＭＳ Ｐゴシック" charset="-128"/>
                <a:cs typeface="+mn-cs"/>
              </a:defRPr>
            </a:lvl1pPr>
          </a:lstStyle>
          <a:p>
            <a:pPr>
              <a:defRPr/>
            </a:pPr>
            <a:fld id="{297EEA23-AA5E-45E4-884B-A10B6AF7D7D0}"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ＭＳ Ｐゴシック" pitchFamily="-110"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110"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0419"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ＭＳ Ｐゴシック" pitchFamily="-110"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ＭＳ Ｐゴシック" pitchFamily="-110"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fld id="{C23B2702-37F7-4F4F-BDB0-D9A20EF3AFA2}" type="slidenum">
              <a:rPr lang="en-US">
                <a:ea typeface="MS PGothic" pitchFamily="34" charset="-128"/>
                <a:cs typeface="+mn-cs"/>
              </a:rPr>
              <a:pPr/>
              <a:t>‹#›</a:t>
            </a:fld>
            <a:endParaRPr lang="en-US">
              <a:ea typeface="MS PGothic" pitchFamily="34" charset="-128"/>
              <a:cs typeface="+mn-cs"/>
            </a:endParaRPr>
          </a:p>
        </p:txBody>
      </p:sp>
      <p:pic>
        <p:nvPicPr>
          <p:cNvPr id="60423" name="Header Section" descr="basic_top.eps"/>
          <p:cNvPicPr>
            <a:picLocks noChangeAspect="1"/>
          </p:cNvPicPr>
          <p:nvPr userDrawn="1"/>
        </p:nvPicPr>
        <p:blipFill>
          <a:blip r:embed="rId15" cstate="email"/>
          <a:srcRect/>
          <a:stretch>
            <a:fillRect/>
          </a:stretch>
        </p:blipFill>
        <p:spPr bwMode="auto">
          <a:xfrm>
            <a:off x="0" y="1588"/>
            <a:ext cx="914400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Lst>
  <p:transition>
    <p:fade/>
  </p:transition>
  <p:hf hdr="0" ftr="0" dt="0"/>
  <p:txStyles>
    <p:titleStyle>
      <a:lvl1pPr algn="l" rtl="0" eaLnBrk="0" fontAlgn="base" hangingPunct="0">
        <a:spcBef>
          <a:spcPct val="0"/>
        </a:spcBef>
        <a:spcAft>
          <a:spcPct val="0"/>
        </a:spcAft>
        <a:defRPr sz="4000" b="1" cap="all">
          <a:solidFill>
            <a:srgbClr val="16165D"/>
          </a:solidFill>
          <a:latin typeface="Helvetica"/>
          <a:ea typeface="MS PGothic" pitchFamily="34" charset="-128"/>
          <a:cs typeface="Helvetica"/>
        </a:defRPr>
      </a:lvl1pPr>
      <a:lvl2pPr algn="l" rtl="0" eaLnBrk="0" fontAlgn="base" hangingPunct="0">
        <a:spcBef>
          <a:spcPct val="0"/>
        </a:spcBef>
        <a:spcAft>
          <a:spcPct val="0"/>
        </a:spcAft>
        <a:defRPr sz="4000" b="1">
          <a:solidFill>
            <a:srgbClr val="16165D"/>
          </a:solidFill>
          <a:latin typeface="Helvetica" pitchFamily="-110" charset="0"/>
          <a:ea typeface="MS PGothic" pitchFamily="34"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MS PGothic" pitchFamily="34"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MS PGothic" pitchFamily="34"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MS PGothic" pitchFamily="34" charset="-128"/>
          <a:cs typeface="Helvetica"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MS PGothic"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8"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ea typeface="ＭＳ Ｐゴシック" pitchFamily="34" charset="-128"/>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fld id="{D1FF7C02-6B69-4743-A8E3-1ADE113E1268}" type="slidenum">
              <a:rPr lang="en-US">
                <a:ea typeface="MS PGothic" pitchFamily="34" charset="-128"/>
                <a:cs typeface="+mn-cs"/>
              </a:rPr>
              <a:pPr/>
              <a:t>‹#›</a:t>
            </a:fld>
            <a:endParaRPr lang="en-US">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MS PGothic" pitchFamily="34"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MS PGothic" pitchFamily="34"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ea typeface="ＭＳ Ｐゴシック"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C37BC29D-F4EA-4169-88E9-F402676D9791}" type="slidenum">
              <a:rPr lang="en-US">
                <a:solidFill>
                  <a:srgbClr val="000000"/>
                </a:solidFill>
                <a:ea typeface="MS PGothic" pitchFamily="34" charset="-128"/>
                <a:cs typeface="+mn-cs"/>
              </a:rPr>
              <a:pPr/>
              <a:t>‹#›</a:t>
            </a:fld>
            <a:endParaRPr lang="en-US">
              <a:solidFill>
                <a:srgbClr val="000000"/>
              </a:solidFill>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MS PGothic" pitchFamily="34"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MS PGothic" pitchFamily="34"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ea typeface="ＭＳ Ｐゴシック"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ea typeface="ＭＳ Ｐゴシック" charset="-128"/>
                <a:cs typeface="+mn-cs"/>
              </a:defRPr>
            </a:lvl1pPr>
          </a:lstStyle>
          <a:p>
            <a:pPr>
              <a:defRPr/>
            </a:pPr>
            <a:fld id="{27022EEB-B706-438D-9913-819334B5A857}"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ＭＳ Ｐゴシック" pitchFamily="-110"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110"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ea typeface="ＭＳ Ｐゴシック"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C37BC29D-F4EA-4169-88E9-F402676D9791}" type="slidenum">
              <a:rPr lang="en-US">
                <a:solidFill>
                  <a:srgbClr val="000000"/>
                </a:solidFill>
                <a:ea typeface="MS PGothic" pitchFamily="34" charset="-128"/>
                <a:cs typeface="+mn-cs"/>
              </a:rPr>
              <a:pPr/>
              <a:t>‹#›</a:t>
            </a:fld>
            <a:endParaRPr lang="en-US">
              <a:solidFill>
                <a:srgbClr val="000000"/>
              </a:solidFill>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MS PGothic" pitchFamily="34"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MS PGothic" pitchFamily="34"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MS PGothic" pitchFamily="34"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ea typeface="ＭＳ Ｐゴシック"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34" charset="-128"/>
                <a:cs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ea typeface="ＭＳ Ｐゴシック" charset="-128"/>
                <a:cs typeface="+mn-cs"/>
              </a:defRPr>
            </a:lvl1pPr>
          </a:lstStyle>
          <a:p>
            <a:pPr>
              <a:defRPr/>
            </a:pPr>
            <a:fld id="{BFC93245-D63E-4200-9373-57CDA5B2C43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cap="all">
          <a:solidFill>
            <a:srgbClr val="16165D"/>
          </a:solidFill>
          <a:latin typeface="Helvetica"/>
          <a:ea typeface="ＭＳ Ｐゴシック" pitchFamily="-110" charset="-128"/>
          <a:cs typeface="ＭＳ Ｐゴシック"/>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ＭＳ Ｐゴシック"/>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110"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9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tags" Target="../tags/tag1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gif"/><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kdpaine.blogs.com/.a/6a00d83451658a69e2016760754be5970b-pi"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jpeg"/><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8.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7.png"/><Relationship Id="rId5" Type="http://schemas.openxmlformats.org/officeDocument/2006/relationships/tags" Target="../tags/tag10.xml"/><Relationship Id="rId10" Type="http://schemas.openxmlformats.org/officeDocument/2006/relationships/image" Target="../media/image16.jpeg"/><Relationship Id="rId4" Type="http://schemas.openxmlformats.org/officeDocument/2006/relationships/tags" Target="../tags/tag9.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custDataLst>
              <p:tags r:id="rId1"/>
            </p:custDataLst>
          </p:nvPr>
        </p:nvSpPr>
        <p:spPr>
          <a:xfrm>
            <a:off x="611858" y="1340768"/>
            <a:ext cx="7488237" cy="1296988"/>
          </a:xfrm>
        </p:spPr>
        <p:txBody>
          <a:bodyPr/>
          <a:lstStyle/>
          <a:p>
            <a:pPr algn="ctr"/>
            <a:endParaRPr lang="en-CA" sz="2400" dirty="0" smtClean="0">
              <a:latin typeface="Helvetica" pitchFamily="34" charset="0"/>
              <a:ea typeface="ＭＳ Ｐゴシック"/>
              <a:cs typeface="Helvetica" pitchFamily="34" charset="0"/>
            </a:endParaRPr>
          </a:p>
          <a:p>
            <a:pPr algn="ctr"/>
            <a:r>
              <a:rPr lang="en-CA" sz="1600" dirty="0" smtClean="0">
                <a:latin typeface="Helvetica" pitchFamily="34" charset="0"/>
                <a:ea typeface="ＭＳ Ｐゴシック"/>
                <a:cs typeface="Helvetica" pitchFamily="34" charset="0"/>
              </a:rPr>
              <a:t>par </a:t>
            </a:r>
            <a:r>
              <a:rPr lang="en-CA" sz="1600" dirty="0" smtClean="0">
                <a:latin typeface="Helvetica" pitchFamily="34" charset="0"/>
                <a:ea typeface="ＭＳ Ｐゴシック"/>
                <a:cs typeface="Helvetica" pitchFamily="34" charset="0"/>
              </a:rPr>
              <a:t>France Bergeron</a:t>
            </a:r>
          </a:p>
        </p:txBody>
      </p:sp>
      <p:sp>
        <p:nvSpPr>
          <p:cNvPr id="4099" name="Title 2"/>
          <p:cNvSpPr>
            <a:spLocks noGrp="1"/>
          </p:cNvSpPr>
          <p:nvPr>
            <p:ph type="title"/>
            <p:custDataLst>
              <p:tags r:id="rId2"/>
            </p:custDataLst>
          </p:nvPr>
        </p:nvSpPr>
        <p:spPr>
          <a:xfrm>
            <a:off x="622970" y="908720"/>
            <a:ext cx="7466012" cy="1008112"/>
          </a:xfrm>
        </p:spPr>
        <p:txBody>
          <a:bodyPr/>
          <a:lstStyle/>
          <a:p>
            <a:pPr algn="ctr"/>
            <a:r>
              <a:rPr lang="en-CA" sz="4400" dirty="0" smtClean="0">
                <a:latin typeface="Helvetica" pitchFamily="34" charset="0"/>
                <a:ea typeface="ＭＳ Ｐゴシック"/>
                <a:cs typeface="Arial" pitchFamily="34" charset="0"/>
              </a:rPr>
              <a:t>Lean</a:t>
            </a:r>
            <a:br>
              <a:rPr lang="en-CA" sz="4400" dirty="0" smtClean="0">
                <a:latin typeface="Helvetica" pitchFamily="34" charset="0"/>
                <a:ea typeface="ＭＳ Ｐゴシック"/>
                <a:cs typeface="Arial" pitchFamily="34" charset="0"/>
              </a:rPr>
            </a:br>
            <a:endParaRPr lang="en-CA" sz="4400" dirty="0" smtClean="0">
              <a:latin typeface="Helvetica" pitchFamily="34" charset="0"/>
              <a:ea typeface="ＭＳ Ｐゴシック"/>
              <a:cs typeface="Helvetica" pitchFamily="34" charset="0"/>
            </a:endParaRPr>
          </a:p>
        </p:txBody>
      </p:sp>
      <p:sp>
        <p:nvSpPr>
          <p:cNvPr id="4" name="TextBox 3"/>
          <p:cNvSpPr txBox="1"/>
          <p:nvPr/>
        </p:nvSpPr>
        <p:spPr>
          <a:xfrm>
            <a:off x="323528" y="6453336"/>
            <a:ext cx="1295547" cy="400110"/>
          </a:xfrm>
          <a:prstGeom prst="rect">
            <a:avLst/>
          </a:prstGeom>
          <a:noFill/>
        </p:spPr>
        <p:txBody>
          <a:bodyPr wrap="none" rtlCol="0">
            <a:spAutoFit/>
          </a:bodyPr>
          <a:lstStyle/>
          <a:p>
            <a:r>
              <a:rPr lang="fr-CA" sz="1000" dirty="0" err="1" smtClean="0">
                <a:latin typeface="Arial" pitchFamily="34" charset="0"/>
                <a:cs typeface="Arial" pitchFamily="34" charset="0"/>
              </a:rPr>
              <a:t>SGDDI</a:t>
            </a:r>
            <a:r>
              <a:rPr lang="fr-CA" sz="1000" dirty="0" smtClean="0">
                <a:latin typeface="Arial" pitchFamily="34" charset="0"/>
                <a:cs typeface="Arial" pitchFamily="34" charset="0"/>
              </a:rPr>
              <a:t> – </a:t>
            </a:r>
            <a:r>
              <a:rPr lang="fr-CA" sz="1000" dirty="0" smtClean="0">
                <a:latin typeface="Arial" pitchFamily="34" charset="0"/>
                <a:cs typeface="Arial" pitchFamily="34" charset="0"/>
              </a:rPr>
              <a:t>10333868</a:t>
            </a:r>
            <a:endParaRPr lang="fr-CA" sz="1000" dirty="0" smtClean="0">
              <a:latin typeface="Arial" pitchFamily="34" charset="0"/>
              <a:cs typeface="Arial" pitchFamily="34" charset="0"/>
            </a:endParaRPr>
          </a:p>
          <a:p>
            <a:r>
              <a:rPr lang="fr-CA" sz="1000" dirty="0" smtClean="0">
                <a:latin typeface="Arial" pitchFamily="34" charset="0"/>
                <a:cs typeface="Arial" pitchFamily="34" charset="0"/>
              </a:rPr>
              <a:t>RDIMS - </a:t>
            </a:r>
            <a:r>
              <a:rPr lang="fr-CA" sz="1000" dirty="0" smtClean="0">
                <a:latin typeface="Arial" pitchFamily="34" charset="0"/>
                <a:cs typeface="Arial" pitchFamily="34" charset="0"/>
              </a:rPr>
              <a:t>10333930</a:t>
            </a:r>
            <a:endParaRPr lang="fr-CA" sz="1000" dirty="0">
              <a:latin typeface="Arial" pitchFamily="34" charset="0"/>
              <a:cs typeface="Arial" pitchFamily="34" charset="0"/>
            </a:endParaRPr>
          </a:p>
        </p:txBody>
      </p:sp>
      <p:pic>
        <p:nvPicPr>
          <p:cNvPr id="1026" name="Picture 2" descr="IOCN_RICO_logo_RGB_300dpi"/>
          <p:cNvPicPr>
            <a:picLocks noChangeAspect="1" noChangeArrowheads="1"/>
          </p:cNvPicPr>
          <p:nvPr/>
        </p:nvPicPr>
        <p:blipFill>
          <a:blip r:embed="rId4"/>
          <a:srcRect/>
          <a:stretch>
            <a:fillRect/>
          </a:stretch>
        </p:blipFill>
        <p:spPr bwMode="auto">
          <a:xfrm>
            <a:off x="1627064" y="2420888"/>
            <a:ext cx="5457825" cy="790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20713"/>
            <a:ext cx="7772400" cy="1143000"/>
          </a:xfrm>
        </p:spPr>
        <p:txBody>
          <a:bodyPr/>
          <a:lstStyle/>
          <a:p>
            <a:pPr algn="ctr" eaLnBrk="1" hangingPunct="1">
              <a:defRPr/>
            </a:pPr>
            <a:r>
              <a:rPr lang="fr-CA" sz="3200" b="1" cap="none" dirty="0" smtClean="0">
                <a:latin typeface="Helvetica" pitchFamily="34" charset="0"/>
                <a:ea typeface="ＭＳ Ｐゴシック" pitchFamily="34" charset="-128"/>
                <a:cs typeface="Helvetica" pitchFamily="34" charset="0"/>
              </a:rPr>
              <a:t>Le plan d’action</a:t>
            </a:r>
            <a:endParaRPr lang="fr-CA" sz="3200" b="1" dirty="0" smtClean="0">
              <a:latin typeface="Helvetica" pitchFamily="34" charset="0"/>
              <a:ea typeface="ＭＳ Ｐゴシック" pitchFamily="34" charset="-128"/>
              <a:cs typeface="Helvetica" pitchFamily="34" charset="0"/>
            </a:endParaRPr>
          </a:p>
        </p:txBody>
      </p:sp>
      <p:sp>
        <p:nvSpPr>
          <p:cNvPr id="26627" name="Rectangle 3"/>
          <p:cNvSpPr>
            <a:spLocks noGrp="1" noChangeArrowheads="1"/>
          </p:cNvSpPr>
          <p:nvPr>
            <p:ph idx="1"/>
          </p:nvPr>
        </p:nvSpPr>
        <p:spPr>
          <a:xfrm>
            <a:off x="684213" y="1724025"/>
            <a:ext cx="7772400" cy="3505200"/>
          </a:xfrm>
        </p:spPr>
        <p:txBody>
          <a:bodyPr/>
          <a:lstStyle/>
          <a:p>
            <a:pPr>
              <a:buFontTx/>
              <a:buNone/>
            </a:pPr>
            <a:r>
              <a:rPr lang="fr-CA" sz="2400" smtClean="0">
                <a:latin typeface="Helvetica" pitchFamily="34" charset="0"/>
                <a:ea typeface="ＭＳ Ｐゴシック" pitchFamily="34" charset="-128"/>
              </a:rPr>
              <a:t>Les idées en matière d’améliorations ont été</a:t>
            </a:r>
          </a:p>
          <a:p>
            <a:pPr>
              <a:buFontTx/>
              <a:buNone/>
            </a:pPr>
            <a:r>
              <a:rPr lang="fr-CA" sz="2400" smtClean="0">
                <a:latin typeface="Helvetica" pitchFamily="34" charset="0"/>
                <a:ea typeface="ＭＳ Ｐゴシック" pitchFamily="34" charset="-128"/>
              </a:rPr>
              <a:t>regroupées en mesures :</a:t>
            </a:r>
          </a:p>
          <a:p>
            <a:pPr fontAlgn="ctr"/>
            <a:r>
              <a:rPr lang="fr-CA" sz="1600" smtClean="0">
                <a:solidFill>
                  <a:srgbClr val="000000"/>
                </a:solidFill>
                <a:latin typeface="Arial" pitchFamily="34" charset="0"/>
                <a:ea typeface="ＭＳ Ｐゴシック" pitchFamily="34" charset="-128"/>
                <a:cs typeface="Arial" pitchFamily="34" charset="0"/>
              </a:rPr>
              <a:t>Assurer une application uniforme</a:t>
            </a:r>
          </a:p>
          <a:p>
            <a:pPr fontAlgn="ctr"/>
            <a:r>
              <a:rPr lang="fr-CA" sz="1600" smtClean="0">
                <a:solidFill>
                  <a:srgbClr val="000000"/>
                </a:solidFill>
                <a:latin typeface="Arial" pitchFamily="34" charset="0"/>
                <a:ea typeface="ＭＳ Ｐゴシック" pitchFamily="34" charset="-128"/>
                <a:cs typeface="Arial" pitchFamily="34" charset="0"/>
              </a:rPr>
              <a:t>Mettre en place un guichet unique</a:t>
            </a:r>
          </a:p>
          <a:p>
            <a:pPr fontAlgn="ctr"/>
            <a:r>
              <a:rPr lang="fr-CA" sz="1600" smtClean="0">
                <a:solidFill>
                  <a:srgbClr val="000000"/>
                </a:solidFill>
                <a:latin typeface="Arial" pitchFamily="34" charset="0"/>
                <a:ea typeface="ＭＳ Ｐゴシック" pitchFamily="34" charset="-128"/>
                <a:cs typeface="Arial" pitchFamily="34" charset="0"/>
              </a:rPr>
              <a:t>Mettre sur pied une équipe de triage (</a:t>
            </a:r>
            <a:r>
              <a:rPr lang="fr-CA" sz="1600" smtClean="0">
                <a:latin typeface="Helvetica" pitchFamily="34" charset="0"/>
                <a:ea typeface="ＭＳ Ｐゴシック" pitchFamily="34" charset="-128"/>
              </a:rPr>
              <a:t>« feu vert/feu rouge »)</a:t>
            </a:r>
            <a:endParaRPr lang="fr-CA" sz="1600" smtClean="0">
              <a:solidFill>
                <a:srgbClr val="000000"/>
              </a:solidFill>
              <a:latin typeface="Arial" pitchFamily="34" charset="0"/>
              <a:ea typeface="ＭＳ Ｐゴシック" pitchFamily="34" charset="-128"/>
              <a:cs typeface="Arial" pitchFamily="34" charset="0"/>
            </a:endParaRPr>
          </a:p>
          <a:p>
            <a:r>
              <a:rPr lang="fr-CA" sz="1600" smtClean="0">
                <a:solidFill>
                  <a:srgbClr val="000000"/>
                </a:solidFill>
                <a:latin typeface="Arial" pitchFamily="34" charset="0"/>
                <a:ea typeface="ＭＳ Ｐゴシック" pitchFamily="34" charset="-128"/>
                <a:cs typeface="Arial" pitchFamily="34" charset="0"/>
              </a:rPr>
              <a:t>Créer une équipe responsable des exemptions</a:t>
            </a:r>
          </a:p>
          <a:p>
            <a:r>
              <a:rPr lang="fr-CA" sz="1600" smtClean="0">
                <a:latin typeface="Helvetica" pitchFamily="34" charset="0"/>
                <a:ea typeface="ＭＳ Ｐゴシック" pitchFamily="34" charset="-128"/>
              </a:rPr>
              <a:t>Concevoir un système de suivi</a:t>
            </a:r>
          </a:p>
          <a:p>
            <a:r>
              <a:rPr lang="fr-CA" sz="1600" smtClean="0">
                <a:solidFill>
                  <a:srgbClr val="000000"/>
                </a:solidFill>
                <a:latin typeface="Arial" pitchFamily="34" charset="0"/>
                <a:ea typeface="ＭＳ Ｐゴシック" pitchFamily="34" charset="-128"/>
                <a:cs typeface="Arial" pitchFamily="34" charset="0"/>
              </a:rPr>
              <a:t>Évaluer les exemptions </a:t>
            </a:r>
          </a:p>
          <a:p>
            <a:r>
              <a:rPr lang="fr-CA" sz="1600" smtClean="0">
                <a:solidFill>
                  <a:srgbClr val="000000"/>
                </a:solidFill>
                <a:latin typeface="Arial" pitchFamily="34" charset="0"/>
                <a:ea typeface="ＭＳ Ｐゴシック" pitchFamily="34" charset="-128"/>
                <a:cs typeface="Arial" pitchFamily="34" charset="0"/>
              </a:rPr>
              <a:t>Clarifier les questions stratégiques</a:t>
            </a:r>
          </a:p>
          <a:p>
            <a:r>
              <a:rPr lang="fr-CA" sz="1600" smtClean="0">
                <a:latin typeface="Helvetica" pitchFamily="34" charset="0"/>
                <a:ea typeface="ＭＳ Ｐゴシック" pitchFamily="34" charset="-128"/>
              </a:rPr>
              <a:t>Élaborer des outils et une formation pour appuyer le </a:t>
            </a:r>
            <a:r>
              <a:rPr lang="fr-CA" sz="1600" smtClean="0">
                <a:solidFill>
                  <a:srgbClr val="000000"/>
                </a:solidFill>
                <a:latin typeface="Arial" pitchFamily="34" charset="0"/>
                <a:ea typeface="ＭＳ Ｐゴシック" pitchFamily="34" charset="-128"/>
                <a:cs typeface="Arial" pitchFamily="34" charset="0"/>
              </a:rPr>
              <a:t>processus</a:t>
            </a:r>
          </a:p>
          <a:p>
            <a:r>
              <a:rPr lang="fr-CA" sz="1600" smtClean="0">
                <a:solidFill>
                  <a:srgbClr val="000000"/>
                </a:solidFill>
                <a:latin typeface="Arial" pitchFamily="34" charset="0"/>
                <a:ea typeface="ＭＳ Ｐゴシック" pitchFamily="34" charset="-128"/>
                <a:cs typeface="Arial" pitchFamily="34" charset="0"/>
              </a:rPr>
              <a:t>Réaliser une activités de suivi </a:t>
            </a:r>
            <a:r>
              <a:rPr lang="fr-CA" sz="1600" i="1" smtClean="0">
                <a:solidFill>
                  <a:srgbClr val="000000"/>
                </a:solidFill>
                <a:latin typeface="Arial" pitchFamily="34" charset="0"/>
                <a:ea typeface="ＭＳ Ｐゴシック" pitchFamily="34" charset="-128"/>
                <a:cs typeface="Arial" pitchFamily="34" charset="0"/>
              </a:rPr>
              <a:t>Lean</a:t>
            </a:r>
            <a:r>
              <a:rPr lang="fr-CA" sz="1600" smtClean="0">
                <a:solidFill>
                  <a:srgbClr val="000000"/>
                </a:solidFill>
                <a:latin typeface="Arial" pitchFamily="34" charset="0"/>
                <a:ea typeface="ＭＳ Ｐゴシック" pitchFamily="34" charset="-128"/>
                <a:cs typeface="Arial" pitchFamily="34" charset="0"/>
              </a:rPr>
              <a:t> à des fins de recommandation</a:t>
            </a:r>
          </a:p>
          <a:p>
            <a:pPr>
              <a:buFontTx/>
              <a:buNone/>
            </a:pPr>
            <a:endParaRPr lang="fr-CA" sz="1600" smtClean="0">
              <a:latin typeface="Helvetica" pitchFamily="34" charset="0"/>
              <a:ea typeface="ＭＳ Ｐゴシック" pitchFamily="34" charset="-128"/>
            </a:endParaRPr>
          </a:p>
          <a:p>
            <a:pPr algn="ctr">
              <a:buFontTx/>
              <a:buNone/>
            </a:pPr>
            <a:r>
              <a:rPr lang="fr-CA" sz="2400" i="1" smtClean="0">
                <a:latin typeface="Helvetica" pitchFamily="34" charset="0"/>
                <a:ea typeface="ＭＳ Ｐゴシック" pitchFamily="34" charset="-128"/>
              </a:rPr>
              <a:t>Le plan d’action est échelonné sur 18 mois et tous nos produits livrables sont sur la bonne voie. </a:t>
            </a:r>
            <a:endParaRPr lang="fr-CA" sz="1600" smtClean="0">
              <a:latin typeface="Helvetica" pitchFamily="34" charset="0"/>
              <a:ea typeface="ＭＳ Ｐゴシック" pitchFamily="34" charset="-128"/>
            </a:endParaRPr>
          </a:p>
        </p:txBody>
      </p:sp>
      <p:sp>
        <p:nvSpPr>
          <p:cNvPr id="26628" name="Rectangle 5"/>
          <p:cNvSpPr>
            <a:spLocks noGrp="1" noChangeArrowheads="1"/>
          </p:cNvSpPr>
          <p:nvPr>
            <p:ph type="sldNum" sz="quarter" idx="12"/>
          </p:nvPr>
        </p:nvSpPr>
        <p:spPr>
          <a:noFill/>
        </p:spPr>
        <p:txBody>
          <a:bodyPr/>
          <a:lstStyle/>
          <a:p>
            <a:fld id="{F6A9247B-F375-4AC8-B3F8-AB1C2E49DB30}" type="slidenum">
              <a:rPr lang="en-CA" smtClean="0">
                <a:solidFill>
                  <a:srgbClr val="000000"/>
                </a:solidFill>
                <a:latin typeface="Arial" pitchFamily="34" charset="0"/>
                <a:ea typeface="ＭＳ Ｐゴシック" pitchFamily="34" charset="-128"/>
              </a:rPr>
              <a:pPr/>
              <a:t>10</a:t>
            </a:fld>
            <a:endParaRPr lang="en-CA" smtClean="0">
              <a:solidFill>
                <a:srgbClr val="000000"/>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p:spPr>
        <p:txBody>
          <a:bodyPr/>
          <a:lstStyle/>
          <a:p>
            <a:fld id="{6D37665C-462B-4701-A1A7-021ACAE62579}" type="slidenum">
              <a:rPr lang="en-CA" smtClean="0">
                <a:solidFill>
                  <a:srgbClr val="000000"/>
                </a:solidFill>
                <a:latin typeface="Arial" pitchFamily="34" charset="0"/>
                <a:ea typeface="ＭＳ Ｐゴシック" pitchFamily="34" charset="-128"/>
              </a:rPr>
              <a:pPr/>
              <a:t>11</a:t>
            </a:fld>
            <a:endParaRPr lang="en-CA" smtClean="0">
              <a:solidFill>
                <a:srgbClr val="000000"/>
              </a:solidFill>
              <a:latin typeface="Arial" pitchFamily="34" charset="0"/>
              <a:ea typeface="ＭＳ Ｐゴシック" pitchFamily="34" charset="-128"/>
            </a:endParaRPr>
          </a:p>
        </p:txBody>
      </p:sp>
      <p:graphicFrame>
        <p:nvGraphicFramePr>
          <p:cNvPr id="8" name="Table 7"/>
          <p:cNvGraphicFramePr>
            <a:graphicFrameLocks noGrp="1"/>
          </p:cNvGraphicFramePr>
          <p:nvPr/>
        </p:nvGraphicFramePr>
        <p:xfrm>
          <a:off x="684213" y="1836738"/>
          <a:ext cx="7920880" cy="1735846"/>
        </p:xfrm>
        <a:graphic>
          <a:graphicData uri="http://schemas.openxmlformats.org/drawingml/2006/table">
            <a:tbl>
              <a:tblPr firstRow="1" bandRow="1">
                <a:tableStyleId>{93296810-A885-4BE3-A3E7-6D5BEEA58F35}</a:tableStyleId>
              </a:tblPr>
              <a:tblGrid>
                <a:gridCol w="1980220"/>
                <a:gridCol w="1980220"/>
                <a:gridCol w="1980220"/>
                <a:gridCol w="1980220"/>
              </a:tblGrid>
              <a:tr h="797532">
                <a:tc>
                  <a:txBody>
                    <a:bodyPr/>
                    <a:lstStyle/>
                    <a:p>
                      <a:pPr algn="ctr"/>
                      <a:r>
                        <a:rPr lang="fr-CA" sz="1400" b="1" kern="1200" dirty="0" smtClean="0">
                          <a:solidFill>
                            <a:schemeClr val="lt1"/>
                          </a:solidFill>
                          <a:latin typeface="Arial" pitchFamily="34" charset="0"/>
                          <a:ea typeface="+mn-ea"/>
                          <a:cs typeface="Arial" pitchFamily="34" charset="0"/>
                        </a:rPr>
                        <a:t>Processus d’exemption </a:t>
                      </a:r>
                      <a:endParaRPr lang="en-CA" sz="1400" dirty="0">
                        <a:latin typeface="Arial" pitchFamily="34" charset="0"/>
                        <a:cs typeface="Arial" pitchFamily="34" charset="0"/>
                      </a:endParaRPr>
                    </a:p>
                  </a:txBody>
                  <a:tcPr marL="91435" marR="91435" marT="45737" marB="45737" anchor="ctr"/>
                </a:tc>
                <a:tc>
                  <a:txBody>
                    <a:bodyPr/>
                    <a:lstStyle/>
                    <a:p>
                      <a:pPr algn="ctr"/>
                      <a:r>
                        <a:rPr lang="fr-CA" sz="1400" b="1" kern="1200" dirty="0" smtClean="0">
                          <a:solidFill>
                            <a:schemeClr val="lt1"/>
                          </a:solidFill>
                          <a:latin typeface="Arial" pitchFamily="34" charset="0"/>
                          <a:ea typeface="+mn-ea"/>
                          <a:cs typeface="Arial" pitchFamily="34" charset="0"/>
                        </a:rPr>
                        <a:t>État actuel </a:t>
                      </a:r>
                      <a:endParaRPr lang="en-CA" sz="1400" dirty="0">
                        <a:latin typeface="Arial" pitchFamily="34" charset="0"/>
                        <a:cs typeface="Arial" pitchFamily="34" charset="0"/>
                      </a:endParaRPr>
                    </a:p>
                  </a:txBody>
                  <a:tcPr marL="91435" marR="91435" marT="45737" marB="45737" anchor="ctr"/>
                </a:tc>
                <a:tc>
                  <a:txBody>
                    <a:bodyPr/>
                    <a:lstStyle/>
                    <a:p>
                      <a:pPr algn="ctr"/>
                      <a:r>
                        <a:rPr lang="fr-CA" sz="1400" b="1" kern="1200" dirty="0" smtClean="0">
                          <a:solidFill>
                            <a:schemeClr val="lt1"/>
                          </a:solidFill>
                          <a:latin typeface="Arial" pitchFamily="34" charset="0"/>
                          <a:ea typeface="+mn-ea"/>
                          <a:cs typeface="Arial" pitchFamily="34" charset="0"/>
                        </a:rPr>
                        <a:t>État futur estimé </a:t>
                      </a:r>
                      <a:endParaRPr lang="en-CA" sz="1400" dirty="0">
                        <a:latin typeface="Arial" pitchFamily="34" charset="0"/>
                        <a:cs typeface="Arial" pitchFamily="34" charset="0"/>
                      </a:endParaRPr>
                    </a:p>
                  </a:txBody>
                  <a:tcPr marL="91435" marR="91435" marT="45737" marB="45737" anchor="ctr"/>
                </a:tc>
                <a:tc>
                  <a:txBody>
                    <a:bodyPr/>
                    <a:lstStyle/>
                    <a:p>
                      <a:pPr algn="ctr"/>
                      <a:r>
                        <a:rPr lang="fr-CA" sz="1400" b="1" kern="1200" dirty="0" smtClean="0">
                          <a:solidFill>
                            <a:schemeClr val="lt1"/>
                          </a:solidFill>
                          <a:latin typeface="Arial" pitchFamily="34" charset="0"/>
                          <a:ea typeface="+mn-ea"/>
                          <a:cs typeface="Arial" pitchFamily="34" charset="0"/>
                        </a:rPr>
                        <a:t>Réduction estimée </a:t>
                      </a:r>
                      <a:endParaRPr lang="en-CA" sz="1400" dirty="0">
                        <a:latin typeface="Arial" pitchFamily="34" charset="0"/>
                        <a:cs typeface="Arial" pitchFamily="34" charset="0"/>
                      </a:endParaRPr>
                    </a:p>
                  </a:txBody>
                  <a:tcPr marL="91435" marR="91435" marT="45737" marB="45737" anchor="ctr"/>
                </a:tc>
              </a:tr>
              <a:tr h="469157">
                <a:tc>
                  <a:txBody>
                    <a:bodyPr/>
                    <a:lstStyle/>
                    <a:p>
                      <a:pPr algn="ctr"/>
                      <a:r>
                        <a:rPr lang="en-CA" sz="1400" dirty="0" smtClean="0">
                          <a:latin typeface="Arial" pitchFamily="34" charset="0"/>
                          <a:cs typeface="Arial" pitchFamily="34" charset="0"/>
                        </a:rPr>
                        <a:t>Délai de traitement</a:t>
                      </a:r>
                      <a:endParaRPr lang="en-CA" sz="1400" dirty="0">
                        <a:latin typeface="Arial" pitchFamily="34" charset="0"/>
                        <a:cs typeface="Arial" pitchFamily="34" charset="0"/>
                      </a:endParaRPr>
                    </a:p>
                  </a:txBody>
                  <a:tcPr marL="91435" marR="91435" marT="45737" marB="45737" anchor="ctr"/>
                </a:tc>
                <a:tc>
                  <a:txBody>
                    <a:bodyPr/>
                    <a:lstStyle/>
                    <a:p>
                      <a:pPr algn="ctr"/>
                      <a:r>
                        <a:rPr lang="en-CA" sz="1400" dirty="0" smtClean="0">
                          <a:latin typeface="Arial" pitchFamily="34" charset="0"/>
                          <a:cs typeface="Arial" pitchFamily="34" charset="0"/>
                        </a:rPr>
                        <a:t>34 jours</a:t>
                      </a:r>
                      <a:endParaRPr lang="en-CA" sz="1400" dirty="0">
                        <a:latin typeface="Arial" pitchFamily="34" charset="0"/>
                        <a:cs typeface="Arial" pitchFamily="34" charset="0"/>
                      </a:endParaRPr>
                    </a:p>
                  </a:txBody>
                  <a:tcPr marL="91435" marR="91435" marT="45737" marB="45737" anchor="ctr"/>
                </a:tc>
                <a:tc>
                  <a:txBody>
                    <a:bodyPr/>
                    <a:lstStyle/>
                    <a:p>
                      <a:pPr algn="ctr"/>
                      <a:r>
                        <a:rPr lang="en-CA" sz="1400" dirty="0" smtClean="0">
                          <a:latin typeface="Arial" pitchFamily="34" charset="0"/>
                          <a:cs typeface="Arial" pitchFamily="34" charset="0"/>
                        </a:rPr>
                        <a:t>14</a:t>
                      </a:r>
                      <a:r>
                        <a:rPr lang="en-CA" sz="1400" baseline="0" dirty="0" smtClean="0">
                          <a:latin typeface="Arial" pitchFamily="34" charset="0"/>
                          <a:cs typeface="Arial" pitchFamily="34" charset="0"/>
                        </a:rPr>
                        <a:t> </a:t>
                      </a:r>
                      <a:r>
                        <a:rPr lang="en-CA" sz="1400" dirty="0" smtClean="0">
                          <a:latin typeface="Arial" pitchFamily="34" charset="0"/>
                          <a:cs typeface="Arial" pitchFamily="34" charset="0"/>
                        </a:rPr>
                        <a:t>jours</a:t>
                      </a:r>
                      <a:endParaRPr lang="en-CA" sz="1400" dirty="0">
                        <a:latin typeface="Arial" pitchFamily="34" charset="0"/>
                        <a:cs typeface="Arial" pitchFamily="34" charset="0"/>
                      </a:endParaRPr>
                    </a:p>
                  </a:txBody>
                  <a:tcPr marL="91435" marR="91435" marT="45737" marB="45737" anchor="ctr"/>
                </a:tc>
                <a:tc>
                  <a:txBody>
                    <a:bodyPr/>
                    <a:lstStyle/>
                    <a:p>
                      <a:pPr algn="ctr"/>
                      <a:r>
                        <a:rPr lang="en-CA" sz="1400" dirty="0" smtClean="0">
                          <a:latin typeface="Arial" pitchFamily="34" charset="0"/>
                          <a:cs typeface="Arial" pitchFamily="34" charset="0"/>
                        </a:rPr>
                        <a:t>58 %</a:t>
                      </a:r>
                      <a:endParaRPr lang="en-CA" sz="1400" dirty="0">
                        <a:latin typeface="Arial" pitchFamily="34" charset="0"/>
                        <a:cs typeface="Arial" pitchFamily="34" charset="0"/>
                      </a:endParaRPr>
                    </a:p>
                  </a:txBody>
                  <a:tcPr marL="91435" marR="91435" marT="45737" marB="45737" anchor="ctr"/>
                </a:tc>
              </a:tr>
              <a:tr h="469157">
                <a:tc>
                  <a:txBody>
                    <a:bodyPr/>
                    <a:lstStyle/>
                    <a:p>
                      <a:pPr algn="ctr"/>
                      <a:r>
                        <a:rPr lang="en-CA" sz="1400" dirty="0" smtClean="0">
                          <a:latin typeface="Arial" pitchFamily="34" charset="0"/>
                          <a:cs typeface="Arial" pitchFamily="34" charset="0"/>
                        </a:rPr>
                        <a:t>Durée du cycle</a:t>
                      </a:r>
                      <a:endParaRPr lang="en-CA" sz="1400" dirty="0">
                        <a:latin typeface="Arial" pitchFamily="34" charset="0"/>
                        <a:cs typeface="Arial" pitchFamily="34" charset="0"/>
                      </a:endParaRPr>
                    </a:p>
                  </a:txBody>
                  <a:tcPr marL="91435" marR="91435" marT="45737" marB="45737" anchor="ctr"/>
                </a:tc>
                <a:tc>
                  <a:txBody>
                    <a:bodyPr/>
                    <a:lstStyle/>
                    <a:p>
                      <a:pPr algn="ctr"/>
                      <a:r>
                        <a:rPr lang="en-CA" sz="1400" dirty="0" smtClean="0">
                          <a:latin typeface="Arial" pitchFamily="34" charset="0"/>
                          <a:cs typeface="Arial" pitchFamily="34" charset="0"/>
                        </a:rPr>
                        <a:t>11 mois</a:t>
                      </a:r>
                      <a:endParaRPr lang="en-CA" sz="1400" dirty="0">
                        <a:latin typeface="Arial" pitchFamily="34" charset="0"/>
                        <a:cs typeface="Arial" pitchFamily="34" charset="0"/>
                      </a:endParaRPr>
                    </a:p>
                  </a:txBody>
                  <a:tcPr marL="91435" marR="91435" marT="45737" marB="45737" anchor="ctr"/>
                </a:tc>
                <a:tc>
                  <a:txBody>
                    <a:bodyPr/>
                    <a:lstStyle/>
                    <a:p>
                      <a:pPr algn="ctr"/>
                      <a:r>
                        <a:rPr lang="en-CA" sz="1400" dirty="0" smtClean="0">
                          <a:latin typeface="Arial" pitchFamily="34" charset="0"/>
                          <a:cs typeface="Arial" pitchFamily="34" charset="0"/>
                        </a:rPr>
                        <a:t>3,9 mois</a:t>
                      </a:r>
                      <a:endParaRPr lang="en-CA" sz="1400" dirty="0">
                        <a:latin typeface="Arial" pitchFamily="34" charset="0"/>
                        <a:cs typeface="Arial" pitchFamily="34" charset="0"/>
                      </a:endParaRPr>
                    </a:p>
                  </a:txBody>
                  <a:tcPr marL="91435" marR="91435" marT="45737" marB="45737" anchor="ctr"/>
                </a:tc>
                <a:tc>
                  <a:txBody>
                    <a:bodyPr/>
                    <a:lstStyle/>
                    <a:p>
                      <a:pPr algn="ctr"/>
                      <a:r>
                        <a:rPr lang="en-CA" sz="1400" dirty="0" smtClean="0">
                          <a:latin typeface="Arial" pitchFamily="34" charset="0"/>
                          <a:cs typeface="Arial" pitchFamily="34" charset="0"/>
                        </a:rPr>
                        <a:t>75</a:t>
                      </a:r>
                      <a:r>
                        <a:rPr lang="en-CA" sz="1400" baseline="0" dirty="0" smtClean="0">
                          <a:latin typeface="Arial" pitchFamily="34" charset="0"/>
                          <a:cs typeface="Arial" pitchFamily="34" charset="0"/>
                        </a:rPr>
                        <a:t> </a:t>
                      </a:r>
                      <a:r>
                        <a:rPr lang="en-CA" sz="1400" dirty="0" smtClean="0">
                          <a:latin typeface="Arial" pitchFamily="34" charset="0"/>
                          <a:cs typeface="Arial" pitchFamily="34" charset="0"/>
                        </a:rPr>
                        <a:t>%</a:t>
                      </a:r>
                      <a:endParaRPr lang="en-CA" sz="1400" dirty="0">
                        <a:latin typeface="Arial" pitchFamily="34" charset="0"/>
                        <a:cs typeface="Arial" pitchFamily="34" charset="0"/>
                      </a:endParaRPr>
                    </a:p>
                  </a:txBody>
                  <a:tcPr marL="91435" marR="91435" marT="45737" marB="45737" anchor="ctr"/>
                </a:tc>
              </a:tr>
            </a:tbl>
          </a:graphicData>
        </a:graphic>
      </p:graphicFrame>
      <p:sp>
        <p:nvSpPr>
          <p:cNvPr id="27673" name="Rectangle 8"/>
          <p:cNvSpPr>
            <a:spLocks noChangeArrowheads="1"/>
          </p:cNvSpPr>
          <p:nvPr/>
        </p:nvSpPr>
        <p:spPr bwMode="auto">
          <a:xfrm>
            <a:off x="754063" y="3573463"/>
            <a:ext cx="7705725" cy="531812"/>
          </a:xfrm>
          <a:prstGeom prst="rect">
            <a:avLst/>
          </a:prstGeom>
          <a:noFill/>
          <a:ln w="9525">
            <a:noFill/>
            <a:miter lim="800000"/>
            <a:headEnd/>
            <a:tailEnd/>
          </a:ln>
        </p:spPr>
        <p:txBody>
          <a:bodyPr>
            <a:spAutoFit/>
          </a:bodyPr>
          <a:lstStyle/>
          <a:p>
            <a:pPr marL="342900" indent="-342900" eaLnBrk="0" hangingPunct="0">
              <a:lnSpc>
                <a:spcPct val="80000"/>
              </a:lnSpc>
              <a:spcBef>
                <a:spcPct val="20000"/>
              </a:spcBef>
            </a:pPr>
            <a:r>
              <a:rPr lang="en-CA" sz="1100" b="1" smtClean="0">
                <a:solidFill>
                  <a:srgbClr val="000000"/>
                </a:solidFill>
                <a:latin typeface="Helvetica" pitchFamily="34" charset="0"/>
                <a:ea typeface="ＭＳ Ｐゴシック" pitchFamily="34" charset="-128"/>
                <a:cs typeface="+mn-cs"/>
              </a:rPr>
              <a:t>Délai de traitement </a:t>
            </a:r>
            <a:r>
              <a:rPr lang="en-CA" sz="1100" smtClean="0">
                <a:solidFill>
                  <a:srgbClr val="000000"/>
                </a:solidFill>
                <a:latin typeface="Helvetica" pitchFamily="34" charset="0"/>
                <a:ea typeface="ＭＳ Ｐゴシック" pitchFamily="34" charset="-128"/>
                <a:cs typeface="+mn-cs"/>
              </a:rPr>
              <a:t>– </a:t>
            </a:r>
            <a:r>
              <a:rPr lang="fr-CA" sz="1100" smtClean="0">
                <a:solidFill>
                  <a:srgbClr val="000000"/>
                </a:solidFill>
                <a:latin typeface="Helvetica" pitchFamily="34" charset="0"/>
                <a:ea typeface="ＭＳ Ｐゴシック" pitchFamily="34" charset="-128"/>
                <a:cs typeface="+mn-cs"/>
              </a:rPr>
              <a:t>Le nombre d’heures réelles consacrées à un dossier (« temps de manipulation ») </a:t>
            </a:r>
            <a:endParaRPr lang="en-CA" sz="1100" smtClean="0">
              <a:solidFill>
                <a:srgbClr val="000000"/>
              </a:solidFill>
              <a:latin typeface="Helvetica" pitchFamily="34" charset="0"/>
              <a:ea typeface="ＭＳ Ｐゴシック" pitchFamily="34" charset="-128"/>
              <a:cs typeface="+mn-cs"/>
            </a:endParaRPr>
          </a:p>
          <a:p>
            <a:pPr marL="342900" indent="-342900" eaLnBrk="0" hangingPunct="0">
              <a:lnSpc>
                <a:spcPct val="80000"/>
              </a:lnSpc>
              <a:spcBef>
                <a:spcPct val="20000"/>
              </a:spcBef>
            </a:pPr>
            <a:r>
              <a:rPr lang="en-CA" sz="1100" b="1" smtClean="0">
                <a:solidFill>
                  <a:srgbClr val="000000"/>
                </a:solidFill>
                <a:latin typeface="Helvetica" pitchFamily="34" charset="0"/>
                <a:ea typeface="ＭＳ Ｐゴシック" pitchFamily="34" charset="-128"/>
                <a:cs typeface="+mn-cs"/>
              </a:rPr>
              <a:t>Durée du cycle </a:t>
            </a:r>
            <a:r>
              <a:rPr lang="en-CA" sz="1100" smtClean="0">
                <a:solidFill>
                  <a:srgbClr val="000000"/>
                </a:solidFill>
                <a:latin typeface="Helvetica" pitchFamily="34" charset="0"/>
                <a:ea typeface="ＭＳ Ｐゴシック" pitchFamily="34" charset="-128"/>
                <a:cs typeface="+mn-cs"/>
              </a:rPr>
              <a:t>– </a:t>
            </a:r>
            <a:r>
              <a:rPr lang="fr-CA" sz="1100" smtClean="0">
                <a:solidFill>
                  <a:srgbClr val="000000"/>
                </a:solidFill>
                <a:latin typeface="Helvetica" pitchFamily="34" charset="0"/>
                <a:ea typeface="ＭＳ Ｐゴシック" pitchFamily="34" charset="-128"/>
                <a:cs typeface="+mn-cs"/>
              </a:rPr>
              <a:t>Le nombre d’heures requises pour qu'un dossier suive le processus du début à la fin, en supposant 	  	      qu’il n’y a pas d’arriérés</a:t>
            </a:r>
            <a:endParaRPr lang="en-CA" sz="1100" smtClean="0">
              <a:solidFill>
                <a:srgbClr val="000000"/>
              </a:solidFill>
              <a:latin typeface="Helvetica" pitchFamily="34" charset="0"/>
              <a:ea typeface="ＭＳ Ｐゴシック" pitchFamily="34" charset="-128"/>
              <a:cs typeface="+mn-cs"/>
            </a:endParaRPr>
          </a:p>
        </p:txBody>
      </p:sp>
      <p:pic>
        <p:nvPicPr>
          <p:cNvPr id="27674" name="Picture 6" descr="IMG_3215.JPG"/>
          <p:cNvPicPr>
            <a:picLocks noChangeAspect="1"/>
          </p:cNvPicPr>
          <p:nvPr/>
        </p:nvPicPr>
        <p:blipFill>
          <a:blip r:embed="rId2"/>
          <a:srcRect/>
          <a:stretch>
            <a:fillRect/>
          </a:stretch>
        </p:blipFill>
        <p:spPr bwMode="auto">
          <a:xfrm>
            <a:off x="2087563" y="4292600"/>
            <a:ext cx="5076825" cy="2317750"/>
          </a:xfrm>
          <a:prstGeom prst="rect">
            <a:avLst/>
          </a:prstGeom>
          <a:noFill/>
          <a:ln w="9525">
            <a:noFill/>
            <a:miter lim="800000"/>
            <a:headEnd/>
            <a:tailEnd/>
          </a:ln>
        </p:spPr>
      </p:pic>
      <p:sp>
        <p:nvSpPr>
          <p:cNvPr id="7" name="Rectangle 2"/>
          <p:cNvSpPr>
            <a:spLocks noGrp="1" noChangeArrowheads="1"/>
          </p:cNvSpPr>
          <p:nvPr>
            <p:ph type="title"/>
          </p:nvPr>
        </p:nvSpPr>
        <p:spPr>
          <a:xfrm>
            <a:off x="685800" y="620713"/>
            <a:ext cx="7772400" cy="1143000"/>
          </a:xfrm>
        </p:spPr>
        <p:txBody>
          <a:bodyPr/>
          <a:lstStyle/>
          <a:p>
            <a:pPr algn="ctr" eaLnBrk="1" hangingPunct="1">
              <a:defRPr/>
            </a:pPr>
            <a:r>
              <a:rPr lang="fr-CA" sz="3200" b="1" cap="none" dirty="0" smtClean="0">
                <a:latin typeface="Helvetica" pitchFamily="34" charset="0"/>
                <a:ea typeface="ＭＳ Ｐゴシック" pitchFamily="34" charset="-128"/>
                <a:cs typeface="Helvetica" pitchFamily="34" charset="0"/>
              </a:rPr>
              <a:t>Les résultats de l’initiative Lean</a:t>
            </a:r>
            <a:endParaRPr lang="fr-CA" sz="3200" b="1" dirty="0" smtClean="0">
              <a:latin typeface="Helvetica" pitchFamily="34" charset="0"/>
              <a:ea typeface="ＭＳ Ｐゴシック" pitchFamily="34" charset="-128"/>
              <a:cs typeface="Helvetica"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81000"/>
          <a:ext cx="8270240" cy="6283960"/>
        </p:xfrm>
        <a:graphic>
          <a:graphicData uri="http://schemas.openxmlformats.org/drawingml/2006/table">
            <a:tbl>
              <a:tblPr firstRow="1" bandRow="1">
                <a:tableStyleId>{125E5076-3810-47DD-B79F-674D7AD40C01}</a:tableStyleId>
              </a:tblPr>
              <a:tblGrid>
                <a:gridCol w="4038600"/>
                <a:gridCol w="116840"/>
                <a:gridCol w="4114800"/>
              </a:tblGrid>
              <a:tr h="370840">
                <a:tc gridSpan="3">
                  <a:txBody>
                    <a:bodyPr/>
                    <a:lstStyle/>
                    <a:p>
                      <a:pPr algn="ctr"/>
                      <a:r>
                        <a:rPr lang="fr-CA" noProof="0" dirty="0" smtClean="0"/>
                        <a:t>Lean</a:t>
                      </a:r>
                    </a:p>
                    <a:p>
                      <a:pPr marL="0" marR="0" indent="0" algn="ctr" defTabSz="914400" rtl="0" eaLnBrk="1" fontAlgn="auto" latinLnBrk="0" hangingPunct="1">
                        <a:lnSpc>
                          <a:spcPct val="100000"/>
                        </a:lnSpc>
                        <a:spcBef>
                          <a:spcPts val="0"/>
                        </a:spcBef>
                        <a:spcAft>
                          <a:spcPts val="0"/>
                        </a:spcAft>
                        <a:buClrTx/>
                        <a:buSzTx/>
                        <a:buFontTx/>
                        <a:buNone/>
                        <a:tabLst/>
                        <a:defRPr/>
                      </a:pPr>
                      <a:r>
                        <a:rPr lang="fr-CA" sz="1400" noProof="0" dirty="0" smtClean="0"/>
                        <a:t>Lean est un recueil de principes, de méthodes et d’outils visant à cerner et à éliminer les activités sans valeur ajoutée (le gaspillage) qui s’accumulent des processus avec le temps.</a:t>
                      </a:r>
                    </a:p>
                  </a:txBody>
                  <a:tcPr/>
                </a:tc>
                <a:tc hMerge="1">
                  <a:txBody>
                    <a:bodyPr/>
                    <a:lstStyle/>
                    <a:p>
                      <a:endParaRPr lang="en-CA"/>
                    </a:p>
                  </a:txBody>
                  <a:tcPr/>
                </a:tc>
                <a:tc hMerge="1">
                  <a:txBody>
                    <a:bodyPr/>
                    <a:lstStyle/>
                    <a:p>
                      <a:endParaRPr lang="en-CA" noProof="0" dirty="0"/>
                    </a:p>
                  </a:txBody>
                  <a:tcPr/>
                </a:tc>
              </a:tr>
              <a:tr h="370840">
                <a:tc gridSpan="2">
                  <a:txBody>
                    <a:bodyPr/>
                    <a:lstStyle/>
                    <a:p>
                      <a:r>
                        <a:rPr lang="fr-CA" noProof="0" dirty="0" smtClean="0"/>
                        <a:t>Fondé sur</a:t>
                      </a:r>
                      <a:r>
                        <a:rPr lang="fr-CA" baseline="0" noProof="0" dirty="0" smtClean="0"/>
                        <a:t> 2 piliers</a:t>
                      </a:r>
                      <a:endParaRPr lang="fr-CA" noProof="0" dirty="0"/>
                    </a:p>
                  </a:txBody>
                  <a:tcPr/>
                </a:tc>
                <a:tc hMerge="1">
                  <a:txBody>
                    <a:bodyPr/>
                    <a:lstStyle/>
                    <a:p>
                      <a:endParaRPr lang="en-CA"/>
                    </a:p>
                  </a:txBody>
                  <a:tcPr/>
                </a:tc>
                <a:tc>
                  <a:txBody>
                    <a:bodyPr/>
                    <a:lstStyle/>
                    <a:p>
                      <a:r>
                        <a:rPr lang="fr-CA" noProof="0" dirty="0" smtClean="0"/>
                        <a:t>Amélioration</a:t>
                      </a:r>
                      <a:r>
                        <a:rPr lang="fr-CA" baseline="0" noProof="0" dirty="0" smtClean="0"/>
                        <a:t> continue</a:t>
                      </a:r>
                      <a:endParaRPr lang="fr-CA" noProof="0" dirty="0" smtClean="0"/>
                    </a:p>
                    <a:p>
                      <a:r>
                        <a:rPr lang="fr-CA" noProof="0" dirty="0" smtClean="0"/>
                        <a:t>Respect des personnes</a:t>
                      </a:r>
                      <a:endParaRPr lang="fr-CA" noProof="0" dirty="0"/>
                    </a:p>
                  </a:txBody>
                  <a:tcPr/>
                </a:tc>
              </a:tr>
              <a:tr h="370840">
                <a:tc gridSpan="2">
                  <a:txBody>
                    <a:bodyPr/>
                    <a:lstStyle/>
                    <a:p>
                      <a:r>
                        <a:rPr lang="fr-CA" noProof="0" dirty="0" smtClean="0"/>
                        <a:t>5</a:t>
                      </a:r>
                      <a:r>
                        <a:rPr lang="fr-CA" baseline="0" noProof="0" dirty="0" smtClean="0"/>
                        <a:t> principes</a:t>
                      </a:r>
                      <a:endParaRPr lang="fr-CA" noProof="0" dirty="0"/>
                    </a:p>
                  </a:txBody>
                  <a:tcPr/>
                </a:tc>
                <a:tc hMerge="1">
                  <a:txBody>
                    <a:bodyPr/>
                    <a:lstStyle/>
                    <a:p>
                      <a:endParaRPr lang="en-CA"/>
                    </a:p>
                  </a:txBody>
                  <a:tcPr/>
                </a:tc>
                <a:tc>
                  <a:txBody>
                    <a:bodyPr/>
                    <a:lstStyle/>
                    <a:p>
                      <a:pPr marL="115888" indent="-115888">
                        <a:buFont typeface="Arial" pitchFamily="34" charset="0"/>
                        <a:buChar char="•"/>
                      </a:pPr>
                      <a:r>
                        <a:rPr lang="fr-CA" sz="1600" noProof="0" dirty="0" smtClean="0"/>
                        <a:t>Spécifier la valeur, du point de vue du client</a:t>
                      </a:r>
                    </a:p>
                    <a:p>
                      <a:pPr marL="115888" indent="-115888">
                        <a:buFont typeface="Arial" pitchFamily="34" charset="0"/>
                        <a:buChar char="•"/>
                      </a:pPr>
                      <a:r>
                        <a:rPr lang="fr-CA" sz="1600" noProof="0" dirty="0" smtClean="0"/>
                        <a:t>Cartographier</a:t>
                      </a:r>
                      <a:r>
                        <a:rPr lang="fr-CA" sz="1600" baseline="0" noProof="0" dirty="0" smtClean="0"/>
                        <a:t> la chaine de valeur</a:t>
                      </a:r>
                    </a:p>
                    <a:p>
                      <a:pPr marL="115888" indent="-115888">
                        <a:buFont typeface="Arial" pitchFamily="34" charset="0"/>
                        <a:buChar char="•"/>
                      </a:pPr>
                      <a:r>
                        <a:rPr lang="fr-CA" sz="1600" baseline="0" noProof="0" dirty="0" smtClean="0"/>
                        <a:t>Créer un flux continue en enlevant le gaspillage</a:t>
                      </a:r>
                    </a:p>
                    <a:p>
                      <a:pPr marL="115888" indent="-115888">
                        <a:buFont typeface="Arial" pitchFamily="34" charset="0"/>
                        <a:buChar char="•"/>
                      </a:pPr>
                      <a:r>
                        <a:rPr lang="fr-CA" sz="1600" baseline="0" noProof="0" dirty="0" smtClean="0"/>
                        <a:t>Tirer sur le flux, comprendre la demande du client</a:t>
                      </a:r>
                    </a:p>
                    <a:p>
                      <a:pPr marL="115888" indent="-115888">
                        <a:buFont typeface="Arial" pitchFamily="34" charset="0"/>
                        <a:buChar char="•"/>
                      </a:pPr>
                      <a:r>
                        <a:rPr lang="fr-CA" sz="1600" baseline="0" noProof="0" dirty="0" smtClean="0"/>
                        <a:t>Viser la perfection</a:t>
                      </a:r>
                      <a:endParaRPr lang="fr-CA" sz="1600" noProof="0" dirty="0" smtClean="0"/>
                    </a:p>
                  </a:txBody>
                  <a:tcPr/>
                </a:tc>
              </a:tr>
              <a:tr h="370840">
                <a:tc gridSpan="3">
                  <a:txBody>
                    <a:bodyPr/>
                    <a:lstStyle/>
                    <a:p>
                      <a:pPr algn="ctr"/>
                      <a:r>
                        <a:rPr lang="fr-CA" noProof="0" dirty="0" smtClean="0"/>
                        <a:t>Méthodes et Outils</a:t>
                      </a:r>
                      <a:endParaRPr lang="fr-CA" noProof="0" dirty="0"/>
                    </a:p>
                  </a:txBody>
                  <a:tcPr anchor="ctr"/>
                </a:tc>
                <a:tc hMerge="1">
                  <a:txBody>
                    <a:bodyPr/>
                    <a:lstStyle/>
                    <a:p>
                      <a:endParaRPr lang="en-CA"/>
                    </a:p>
                  </a:txBody>
                  <a:tcPr/>
                </a:tc>
                <a:tc hMerge="1">
                  <a:txBody>
                    <a:bodyPr/>
                    <a:lstStyle/>
                    <a:p>
                      <a:endParaRPr lang="en-CA" noProof="0" dirty="0"/>
                    </a:p>
                  </a:txBody>
                  <a:tcPr/>
                </a:tc>
              </a:tr>
              <a:tr h="370840">
                <a:tc>
                  <a:txBody>
                    <a:bodyPr/>
                    <a:lstStyle/>
                    <a:p>
                      <a:r>
                        <a:rPr lang="fr-CA" sz="1600" noProof="0" dirty="0" smtClean="0"/>
                        <a:t>Déploiement</a:t>
                      </a:r>
                      <a:r>
                        <a:rPr lang="fr-CA" sz="1600" baseline="0" noProof="0" dirty="0" smtClean="0"/>
                        <a:t> de la politique </a:t>
                      </a:r>
                      <a:r>
                        <a:rPr lang="fr-CA" sz="1400" baseline="0" noProof="0" dirty="0" smtClean="0"/>
                        <a:t>(</a:t>
                      </a:r>
                      <a:r>
                        <a:rPr lang="fr-CA" sz="1400" noProof="0" dirty="0" err="1" smtClean="0"/>
                        <a:t>Hoshin</a:t>
                      </a:r>
                      <a:r>
                        <a:rPr lang="fr-CA" sz="1400" noProof="0" dirty="0" smtClean="0"/>
                        <a:t> </a:t>
                      </a:r>
                      <a:r>
                        <a:rPr lang="fr-CA" sz="1400" noProof="0" dirty="0" err="1" smtClean="0"/>
                        <a:t>Kanri</a:t>
                      </a:r>
                      <a:r>
                        <a:rPr lang="fr-CA" sz="1400" noProof="0" dirty="0" smtClean="0"/>
                        <a:t> )</a:t>
                      </a:r>
                    </a:p>
                    <a:p>
                      <a:r>
                        <a:rPr lang="fr-CA" sz="1600" noProof="0" dirty="0" smtClean="0"/>
                        <a:t>PDSA </a:t>
                      </a:r>
                      <a:r>
                        <a:rPr lang="fr-CA" sz="1400" noProof="0" dirty="0" smtClean="0"/>
                        <a:t>(Planifier, essayer,</a:t>
                      </a:r>
                      <a:r>
                        <a:rPr lang="fr-CA" sz="1400" baseline="0" noProof="0" dirty="0" smtClean="0"/>
                        <a:t> vérifier, standardiser</a:t>
                      </a:r>
                      <a:r>
                        <a:rPr lang="fr-CA" sz="1400" noProof="0" dirty="0" smtClean="0"/>
                        <a:t>)</a:t>
                      </a:r>
                    </a:p>
                    <a:p>
                      <a:r>
                        <a:rPr lang="fr-CA" sz="1600" noProof="0" dirty="0" smtClean="0"/>
                        <a:t>5S </a:t>
                      </a:r>
                      <a:r>
                        <a:rPr lang="fr-CA" sz="1400" noProof="0" dirty="0" smtClean="0"/>
                        <a:t>(organisation du milieu de travail,</a:t>
                      </a:r>
                      <a:r>
                        <a:rPr lang="fr-CA" sz="1400" baseline="0" noProof="0" dirty="0" smtClean="0"/>
                        <a:t> </a:t>
                      </a:r>
                      <a:r>
                        <a:rPr lang="fr-CA" sz="1400" b="1" baseline="0" noProof="0" dirty="0" smtClean="0"/>
                        <a:t>débarrasser, ranger, nettoyer, ordonner, standardiser</a:t>
                      </a:r>
                      <a:r>
                        <a:rPr lang="fr-CA" sz="1400" noProof="0" dirty="0" smtClean="0"/>
                        <a:t> )</a:t>
                      </a:r>
                    </a:p>
                    <a:p>
                      <a:r>
                        <a:rPr lang="fr-CA" sz="1600" noProof="0" dirty="0" smtClean="0"/>
                        <a:t>A3 </a:t>
                      </a:r>
                      <a:r>
                        <a:rPr lang="fr-CA" sz="1400" noProof="0" dirty="0" smtClean="0"/>
                        <a:t>(Rapport de solution de problème sur une page de grandeur A3)</a:t>
                      </a:r>
                    </a:p>
                    <a:p>
                      <a:r>
                        <a:rPr lang="fr-CA" sz="1600" noProof="0" dirty="0" smtClean="0"/>
                        <a:t>Améliorations journalières</a:t>
                      </a:r>
                      <a:r>
                        <a:rPr lang="fr-CA" sz="1400" noProof="0" dirty="0" smtClean="0"/>
                        <a:t>(Kaizen)</a:t>
                      </a:r>
                    </a:p>
                    <a:p>
                      <a:r>
                        <a:rPr lang="fr-CA" sz="1600" baseline="0" noProof="0" dirty="0" smtClean="0"/>
                        <a:t>Cartographie </a:t>
                      </a:r>
                      <a:r>
                        <a:rPr lang="fr-CA" sz="1400" baseline="0" noProof="0" dirty="0" smtClean="0"/>
                        <a:t>(Chaine de valeurs et processus)</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baseline="0" noProof="0" dirty="0" smtClean="0"/>
                        <a:t>Aller à l’endroit où se déroule l’action </a:t>
                      </a:r>
                      <a:r>
                        <a:rPr lang="fr-CA" sz="1400" baseline="0" noProof="0" dirty="0" smtClean="0"/>
                        <a:t>(Gemba)</a:t>
                      </a:r>
                    </a:p>
                    <a:p>
                      <a:r>
                        <a:rPr lang="fr-CA" sz="1600" baseline="0" noProof="0" dirty="0" smtClean="0"/>
                        <a:t>Juste à temps</a:t>
                      </a:r>
                    </a:p>
                  </a:txBody>
                  <a:tcPr/>
                </a:tc>
                <a:tc gridSpan="2">
                  <a:txBody>
                    <a:bodyPr/>
                    <a:lstStyle/>
                    <a:p>
                      <a:r>
                        <a:rPr lang="fr-CA" sz="1600" noProof="0" dirty="0" smtClean="0"/>
                        <a:t>Endroit</a:t>
                      </a:r>
                      <a:r>
                        <a:rPr lang="fr-CA" sz="1600" baseline="0" noProof="0" dirty="0" smtClean="0"/>
                        <a:t> de </a:t>
                      </a:r>
                      <a:r>
                        <a:rPr lang="fr-CA" sz="1600" baseline="0" noProof="0" smtClean="0"/>
                        <a:t>travail visuel </a:t>
                      </a:r>
                      <a:r>
                        <a:rPr lang="fr-CA" sz="1400" noProof="0" dirty="0" smtClean="0"/>
                        <a:t>(tableau afficheur)</a:t>
                      </a:r>
                    </a:p>
                    <a:p>
                      <a:r>
                        <a:rPr lang="fr-CA" sz="1600" noProof="0" dirty="0" smtClean="0"/>
                        <a:t>Analyse</a:t>
                      </a:r>
                      <a:r>
                        <a:rPr lang="fr-CA" sz="1600" baseline="0" noProof="0" dirty="0" smtClean="0"/>
                        <a:t> en profondeur</a:t>
                      </a:r>
                      <a:r>
                        <a:rPr lang="fr-CA" sz="1400" baseline="0" noProof="0" dirty="0" smtClean="0"/>
                        <a:t>(5 pourquoi et Diagramme d’Ishikawa)</a:t>
                      </a:r>
                    </a:p>
                    <a:p>
                      <a:r>
                        <a:rPr lang="fr-CA" sz="1600" baseline="0" noProof="0" dirty="0" smtClean="0"/>
                        <a:t>Standardisation du travail</a:t>
                      </a:r>
                    </a:p>
                    <a:p>
                      <a:r>
                        <a:rPr lang="fr-CA" sz="1600" baseline="0" noProof="0" dirty="0" smtClean="0"/>
                        <a:t>Instructions de travail visuelles</a:t>
                      </a:r>
                    </a:p>
                    <a:p>
                      <a:r>
                        <a:rPr lang="fr-CA" sz="1600" baseline="0" noProof="0" dirty="0" smtClean="0"/>
                        <a:t>Processus solide plutôt que nouvelle technologie</a:t>
                      </a:r>
                      <a:endParaRPr lang="fr-CA" sz="1400" baseline="0" noProof="0" dirty="0" smtClean="0"/>
                    </a:p>
                    <a:p>
                      <a:r>
                        <a:rPr lang="fr-CA" sz="1600" baseline="0" noProof="0" dirty="0" smtClean="0"/>
                        <a:t>Cellules de travail (formation diversifiée)</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baseline="0" noProof="0" dirty="0" smtClean="0"/>
                        <a:t>Système anti erreur </a:t>
                      </a:r>
                      <a:r>
                        <a:rPr lang="fr-CA" sz="1400" baseline="0" noProof="0" dirty="0" smtClean="0"/>
                        <a:t>(gabarit, qualité à la source (</a:t>
                      </a:r>
                      <a:r>
                        <a:rPr lang="fr-CA" sz="1400" baseline="0" noProof="0" dirty="0" err="1" smtClean="0"/>
                        <a:t>poka</a:t>
                      </a:r>
                      <a:r>
                        <a:rPr lang="fr-CA" sz="1400" baseline="0" noProof="0" dirty="0" smtClean="0"/>
                        <a:t> </a:t>
                      </a:r>
                      <a:r>
                        <a:rPr lang="fr-CA" sz="1400" baseline="0" noProof="0" dirty="0" err="1" smtClean="0"/>
                        <a:t>yoke</a:t>
                      </a:r>
                      <a:r>
                        <a:rPr lang="fr-CA" sz="1400" baseline="0"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smtClean="0">
                          <a:ln>
                            <a:noFill/>
                          </a:ln>
                          <a:solidFill>
                            <a:prstClr val="white"/>
                          </a:solidFill>
                          <a:effectLst/>
                          <a:uLnTx/>
                          <a:uFillTx/>
                          <a:latin typeface="+mn-lt"/>
                          <a:ea typeface="+mn-ea"/>
                          <a:cs typeface="+mn-cs"/>
                        </a:rPr>
                        <a:t>Prendre et améliorer les bonnes pratiques </a:t>
                      </a:r>
                      <a:r>
                        <a:rPr kumimoji="0" lang="fr-CA" sz="1400" b="0" i="0" u="none" strike="noStrike" kern="1200" cap="none" spc="0" normalizeH="0" baseline="0" noProof="0" dirty="0" smtClean="0">
                          <a:ln>
                            <a:noFill/>
                          </a:ln>
                          <a:solidFill>
                            <a:prstClr val="white"/>
                          </a:solidFill>
                          <a:effectLst/>
                          <a:uLnTx/>
                          <a:uFillTx/>
                          <a:latin typeface="+mn-lt"/>
                          <a:ea typeface="+mn-ea"/>
                          <a:cs typeface="+mn-cs"/>
                        </a:rPr>
                        <a:t>(</a:t>
                      </a:r>
                      <a:r>
                        <a:rPr kumimoji="0" lang="fr-CA" sz="1400" b="0" i="0" u="none" strike="noStrike" kern="1200" cap="none" spc="0" normalizeH="0" baseline="0" noProof="0" dirty="0" err="1" smtClean="0">
                          <a:ln>
                            <a:noFill/>
                          </a:ln>
                          <a:solidFill>
                            <a:prstClr val="white"/>
                          </a:solidFill>
                          <a:effectLst/>
                          <a:uLnTx/>
                          <a:uFillTx/>
                          <a:latin typeface="+mn-lt"/>
                          <a:ea typeface="+mn-ea"/>
                          <a:cs typeface="+mn-cs"/>
                        </a:rPr>
                        <a:t>yokoten</a:t>
                      </a:r>
                      <a:r>
                        <a:rPr kumimoji="0" lang="fr-CA" sz="1400" b="0" i="0" u="none" strike="noStrike" kern="1200" cap="none" spc="0" normalizeH="0" baseline="0" noProof="0" dirty="0" smtClean="0">
                          <a:ln>
                            <a:noFill/>
                          </a:ln>
                          <a:solidFill>
                            <a:prstClr val="white"/>
                          </a:solidFill>
                          <a:effectLst/>
                          <a:uLnTx/>
                          <a:uFillTx/>
                          <a:latin typeface="+mn-lt"/>
                          <a:ea typeface="+mn-ea"/>
                          <a:cs typeface="+mn-cs"/>
                        </a:rPr>
                        <a:t>)</a:t>
                      </a:r>
                      <a:endParaRPr lang="fr-CA" sz="1600" noProof="0" dirty="0" smtClean="0"/>
                    </a:p>
                  </a:txBody>
                  <a:tcPr/>
                </a:tc>
                <a:tc hMerge="1">
                  <a:txBody>
                    <a:bodyPr/>
                    <a:lstStyle/>
                    <a:p>
                      <a:endParaRPr lang="en-CA" sz="1600" noProof="0" dirty="0" smtClean="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3"/>
          <p:cNvSpPr>
            <a:spLocks noGrp="1"/>
          </p:cNvSpPr>
          <p:nvPr>
            <p:ph type="sldNum" sz="quarter" idx="12"/>
          </p:nvPr>
        </p:nvSpPr>
        <p:spPr>
          <a:noFill/>
        </p:spPr>
        <p:txBody>
          <a:bodyPr/>
          <a:lstStyle/>
          <a:p>
            <a:fld id="{256ABCFE-845B-4BDD-852D-7ECB088E7A67}" type="slidenum">
              <a:rPr lang="fr-CA">
                <a:solidFill>
                  <a:srgbClr val="000000"/>
                </a:solidFill>
              </a:rPr>
              <a:pPr/>
              <a:t>13</a:t>
            </a:fld>
            <a:endParaRPr lang="fr-CA" dirty="0">
              <a:solidFill>
                <a:srgbClr val="000000"/>
              </a:solidFill>
            </a:endParaRPr>
          </a:p>
        </p:txBody>
      </p:sp>
      <p:sp>
        <p:nvSpPr>
          <p:cNvPr id="135170" name="Rectangle 2"/>
          <p:cNvSpPr>
            <a:spLocks noChangeArrowheads="1"/>
          </p:cNvSpPr>
          <p:nvPr/>
        </p:nvSpPr>
        <p:spPr bwMode="auto">
          <a:xfrm>
            <a:off x="685800" y="404813"/>
            <a:ext cx="7707313" cy="1143000"/>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ea typeface="MS PGothic" pitchFamily="34" charset="-128"/>
                <a:cs typeface="+mn-cs"/>
              </a:rPr>
              <a:t>Principe </a:t>
            </a:r>
            <a:r>
              <a:rPr lang="fr-CA" sz="3600" b="1" dirty="0">
                <a:solidFill>
                  <a:srgbClr val="16165D"/>
                </a:solidFill>
                <a:latin typeface="Arial Narrow" pitchFamily="34" charset="0"/>
                <a:ea typeface="MS PGothic" pitchFamily="34" charset="-128"/>
                <a:cs typeface="+mn-cs"/>
              </a:rPr>
              <a:t>n</a:t>
            </a:r>
            <a:r>
              <a:rPr lang="fr-CA" sz="3600" b="1" baseline="30000" dirty="0">
                <a:solidFill>
                  <a:srgbClr val="16165D"/>
                </a:solidFill>
                <a:latin typeface="Arial Narrow" pitchFamily="34" charset="0"/>
                <a:ea typeface="MS PGothic" pitchFamily="34" charset="-128"/>
                <a:cs typeface="+mn-cs"/>
              </a:rPr>
              <a:t>o</a:t>
            </a:r>
            <a:r>
              <a:rPr lang="fr-CA" sz="3600" b="1" dirty="0">
                <a:solidFill>
                  <a:srgbClr val="16165D"/>
                </a:solidFill>
                <a:latin typeface="Arial Narrow" pitchFamily="34" charset="0"/>
                <a:ea typeface="MS PGothic" pitchFamily="34" charset="-128"/>
                <a:cs typeface="+mn-cs"/>
              </a:rPr>
              <a:t> 1 : Spécifier la valeur</a:t>
            </a:r>
          </a:p>
        </p:txBody>
      </p:sp>
      <p:sp>
        <p:nvSpPr>
          <p:cNvPr id="7" name="Content Placeholder 6"/>
          <p:cNvSpPr txBox="1">
            <a:spLocks/>
          </p:cNvSpPr>
          <p:nvPr/>
        </p:nvSpPr>
        <p:spPr bwMode="auto">
          <a:xfrm>
            <a:off x="179512" y="4941168"/>
            <a:ext cx="4643438" cy="1612900"/>
          </a:xfrm>
          <a:prstGeom prst="rect">
            <a:avLst/>
          </a:prstGeom>
          <a:noFill/>
          <a:ln w="9525">
            <a:noFill/>
            <a:miter lim="800000"/>
            <a:headEnd/>
            <a:tailEnd/>
          </a:ln>
        </p:spPr>
        <p:txBody>
          <a:bodyPr/>
          <a:lstStyle/>
          <a:p>
            <a:pPr algn="ctr" eaLnBrk="0" hangingPunct="0">
              <a:spcBef>
                <a:spcPct val="20000"/>
              </a:spcBef>
            </a:pPr>
            <a:r>
              <a:rPr lang="en-CA" sz="1600" dirty="0">
                <a:solidFill>
                  <a:srgbClr val="000000"/>
                </a:solidFill>
                <a:latin typeface="Arial" pitchFamily="34" charset="0"/>
                <a:cs typeface="Arial" pitchFamily="34" charset="0"/>
              </a:rPr>
              <a:t>CLIENT</a:t>
            </a:r>
            <a:endParaRPr lang="en-CA" sz="1600" b="1" dirty="0">
              <a:solidFill>
                <a:srgbClr val="2A2AAA"/>
              </a:solidFill>
              <a:latin typeface="Arial" pitchFamily="34" charset="0"/>
              <a:cs typeface="Arial" pitchFamily="34" charset="0"/>
            </a:endParaRPr>
          </a:p>
          <a:p>
            <a:pPr algn="ctr" eaLnBrk="0" hangingPunct="0"/>
            <a:r>
              <a:rPr lang="fr-FR" sz="1600" dirty="0" smtClean="0">
                <a:solidFill>
                  <a:srgbClr val="000000"/>
                </a:solidFill>
                <a:latin typeface="Arial" pitchFamily="34" charset="0"/>
                <a:cs typeface="Arial" pitchFamily="34" charset="0"/>
              </a:rPr>
              <a:t>La personne qui reçoit le gadget que nous produisons.</a:t>
            </a:r>
          </a:p>
          <a:p>
            <a:pPr algn="ctr" eaLnBrk="0" hangingPunct="0">
              <a:spcBef>
                <a:spcPct val="20000"/>
              </a:spcBef>
            </a:pPr>
            <a:r>
              <a:rPr lang="fr-CA" sz="1600" b="1" dirty="0" smtClean="0">
                <a:solidFill>
                  <a:srgbClr val="000000"/>
                </a:solidFill>
                <a:latin typeface="Arial" pitchFamily="34" charset="0"/>
                <a:cs typeface="Arial" pitchFamily="34" charset="0"/>
              </a:rPr>
              <a:t>Utilisateur</a:t>
            </a:r>
            <a:r>
              <a:rPr lang="en-CA" sz="1600" b="1" dirty="0" smtClean="0">
                <a:solidFill>
                  <a:srgbClr val="000000"/>
                </a:solidFill>
                <a:latin typeface="Arial" pitchFamily="34" charset="0"/>
                <a:cs typeface="Arial" pitchFamily="34" charset="0"/>
              </a:rPr>
              <a:t> final: </a:t>
            </a:r>
            <a:r>
              <a:rPr lang="en-CA" sz="1600" dirty="0" smtClean="0">
                <a:solidFill>
                  <a:srgbClr val="000000"/>
                </a:solidFill>
                <a:latin typeface="Arial" pitchFamily="34" charset="0"/>
                <a:cs typeface="Arial" pitchFamily="34" charset="0"/>
              </a:rPr>
              <a:t>utilise le </a:t>
            </a:r>
            <a:r>
              <a:rPr lang="en-CA" sz="1600" dirty="0" err="1" smtClean="0">
                <a:solidFill>
                  <a:srgbClr val="000000"/>
                </a:solidFill>
                <a:latin typeface="Arial" pitchFamily="34" charset="0"/>
                <a:cs typeface="Arial" pitchFamily="34" charset="0"/>
              </a:rPr>
              <a:t>produit</a:t>
            </a:r>
            <a:r>
              <a:rPr lang="en-CA" sz="1600" dirty="0" smtClean="0">
                <a:solidFill>
                  <a:srgbClr val="000000"/>
                </a:solidFill>
                <a:latin typeface="Arial" pitchFamily="34" charset="0"/>
                <a:cs typeface="Arial" pitchFamily="34" charset="0"/>
              </a:rPr>
              <a:t> pour un but précis.</a:t>
            </a:r>
            <a:endParaRPr lang="en-CA" sz="1600" dirty="0">
              <a:solidFill>
                <a:srgbClr val="000000"/>
              </a:solidFill>
              <a:latin typeface="Arial" pitchFamily="34" charset="0"/>
              <a:cs typeface="Arial" pitchFamily="34" charset="0"/>
            </a:endParaRPr>
          </a:p>
          <a:p>
            <a:pPr algn="ctr" eaLnBrk="0" hangingPunct="0">
              <a:spcBef>
                <a:spcPct val="20000"/>
              </a:spcBef>
            </a:pPr>
            <a:r>
              <a:rPr lang="en-CA" sz="1600" b="1" dirty="0" err="1" smtClean="0">
                <a:solidFill>
                  <a:srgbClr val="000000"/>
                </a:solidFill>
                <a:latin typeface="Arial" pitchFamily="34" charset="0"/>
                <a:cs typeface="Arial" pitchFamily="34" charset="0"/>
              </a:rPr>
              <a:t>Intermédiaire</a:t>
            </a:r>
            <a:r>
              <a:rPr lang="en-CA" sz="1600" dirty="0" smtClean="0">
                <a:solidFill>
                  <a:srgbClr val="000000"/>
                </a:solidFill>
                <a:latin typeface="Arial" pitchFamily="34" charset="0"/>
                <a:cs typeface="Arial" pitchFamily="34" charset="0"/>
              </a:rPr>
              <a:t>: transfer le </a:t>
            </a:r>
            <a:r>
              <a:rPr lang="en-CA" sz="1600" dirty="0" err="1" smtClean="0">
                <a:solidFill>
                  <a:srgbClr val="000000"/>
                </a:solidFill>
                <a:latin typeface="Arial" pitchFamily="34" charset="0"/>
                <a:cs typeface="Arial" pitchFamily="34" charset="0"/>
              </a:rPr>
              <a:t>produit</a:t>
            </a:r>
            <a:r>
              <a:rPr lang="en-CA" sz="1600" dirty="0" smtClean="0">
                <a:solidFill>
                  <a:srgbClr val="000000"/>
                </a:solidFill>
                <a:latin typeface="Arial" pitchFamily="34" charset="0"/>
                <a:cs typeface="Arial" pitchFamily="34" charset="0"/>
              </a:rPr>
              <a:t> pour utilisation par </a:t>
            </a:r>
            <a:r>
              <a:rPr lang="en-CA" sz="1600" dirty="0" err="1" smtClean="0">
                <a:solidFill>
                  <a:srgbClr val="000000"/>
                </a:solidFill>
                <a:latin typeface="Arial" pitchFamily="34" charset="0"/>
                <a:cs typeface="Arial" pitchFamily="34" charset="0"/>
              </a:rPr>
              <a:t>quelqu’un</a:t>
            </a:r>
            <a:r>
              <a:rPr lang="en-CA" sz="1600" dirty="0" smtClean="0">
                <a:solidFill>
                  <a:srgbClr val="000000"/>
                </a:solidFill>
                <a:latin typeface="Arial" pitchFamily="34" charset="0"/>
                <a:cs typeface="Arial" pitchFamily="34" charset="0"/>
              </a:rPr>
              <a:t> </a:t>
            </a:r>
            <a:r>
              <a:rPr lang="en-CA" sz="1600" dirty="0" err="1" smtClean="0">
                <a:solidFill>
                  <a:srgbClr val="000000"/>
                </a:solidFill>
                <a:latin typeface="Arial" pitchFamily="34" charset="0"/>
                <a:cs typeface="Arial" pitchFamily="34" charset="0"/>
              </a:rPr>
              <a:t>d’autre</a:t>
            </a:r>
            <a:r>
              <a:rPr lang="en-CA" sz="1600" dirty="0" smtClean="0">
                <a:solidFill>
                  <a:srgbClr val="000000"/>
                </a:solidFill>
                <a:latin typeface="Arial" pitchFamily="34" charset="0"/>
                <a:cs typeface="Arial" pitchFamily="34" charset="0"/>
              </a:rPr>
              <a:t>.</a:t>
            </a:r>
            <a:endParaRPr lang="en-CA" sz="1600" dirty="0">
              <a:solidFill>
                <a:srgbClr val="000000"/>
              </a:solidFill>
              <a:latin typeface="Arial" pitchFamily="34" charset="0"/>
              <a:cs typeface="Arial" pitchFamily="34" charset="0"/>
            </a:endParaRPr>
          </a:p>
        </p:txBody>
      </p:sp>
      <p:sp>
        <p:nvSpPr>
          <p:cNvPr id="8" name="Rectangle 7"/>
          <p:cNvSpPr/>
          <p:nvPr/>
        </p:nvSpPr>
        <p:spPr>
          <a:xfrm>
            <a:off x="899592" y="2780928"/>
            <a:ext cx="3240360" cy="1656184"/>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fr-FR" sz="1600" kern="0" dirty="0" smtClean="0">
                <a:solidFill>
                  <a:prstClr val="white"/>
                </a:solidFill>
                <a:latin typeface="Arial" pitchFamily="34" charset="0"/>
                <a:cs typeface="Arial" pitchFamily="34" charset="0"/>
              </a:rPr>
              <a:t>… pour l’extrant</a:t>
            </a:r>
          </a:p>
          <a:p>
            <a:pPr algn="ctr" fontAlgn="auto">
              <a:spcBef>
                <a:spcPts val="0"/>
              </a:spcBef>
              <a:spcAft>
                <a:spcPts val="0"/>
              </a:spcAft>
              <a:defRPr/>
            </a:pPr>
            <a:r>
              <a:rPr lang="fr-FR" sz="1600" kern="0" dirty="0" smtClean="0">
                <a:solidFill>
                  <a:prstClr val="white"/>
                </a:solidFill>
                <a:latin typeface="Arial" pitchFamily="34" charset="0"/>
                <a:cs typeface="Arial" pitchFamily="34" charset="0"/>
              </a:rPr>
              <a:t>Le gadget  ou la chose que nous produisons.</a:t>
            </a:r>
          </a:p>
        </p:txBody>
      </p:sp>
      <p:sp>
        <p:nvSpPr>
          <p:cNvPr id="9" name="Rectangle 8"/>
          <p:cNvSpPr/>
          <p:nvPr/>
        </p:nvSpPr>
        <p:spPr>
          <a:xfrm>
            <a:off x="4860032" y="2780928"/>
            <a:ext cx="3240360" cy="1584176"/>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fr-FR" sz="1600" kern="0" dirty="0" smtClean="0">
                <a:solidFill>
                  <a:prstClr val="white"/>
                </a:solidFill>
                <a:latin typeface="Arial" pitchFamily="34" charset="0"/>
                <a:cs typeface="Arial" pitchFamily="34" charset="0"/>
              </a:rPr>
              <a:t>…pour le résultat</a:t>
            </a:r>
          </a:p>
          <a:p>
            <a:pPr algn="ctr" fontAlgn="auto">
              <a:spcBef>
                <a:spcPts val="0"/>
              </a:spcBef>
              <a:spcAft>
                <a:spcPts val="0"/>
              </a:spcAft>
              <a:defRPr/>
            </a:pPr>
            <a:r>
              <a:rPr lang="fr-FR" sz="1600" kern="0" dirty="0" smtClean="0">
                <a:solidFill>
                  <a:prstClr val="white"/>
                </a:solidFill>
                <a:latin typeface="Arial" pitchFamily="34" charset="0"/>
                <a:cs typeface="Arial" pitchFamily="34" charset="0"/>
              </a:rPr>
              <a:t>Les personnes qui tireront profit de l’effet de l’extrant auquel le client de votre extrant ou vous-même contribuez.</a:t>
            </a:r>
          </a:p>
        </p:txBody>
      </p:sp>
      <p:sp>
        <p:nvSpPr>
          <p:cNvPr id="10" name="Content Placeholder 6"/>
          <p:cNvSpPr txBox="1">
            <a:spLocks/>
          </p:cNvSpPr>
          <p:nvPr/>
        </p:nvSpPr>
        <p:spPr bwMode="auto">
          <a:xfrm>
            <a:off x="395288" y="1916113"/>
            <a:ext cx="8424862" cy="576262"/>
          </a:xfrm>
          <a:prstGeom prst="rect">
            <a:avLst/>
          </a:prstGeom>
          <a:noFill/>
          <a:ln w="9525">
            <a:noFill/>
            <a:miter lim="800000"/>
            <a:headEnd/>
            <a:tailEnd/>
          </a:ln>
        </p:spPr>
        <p:txBody>
          <a:bodyPr/>
          <a:lstStyle/>
          <a:p>
            <a:pPr algn="ctr" eaLnBrk="0" hangingPunct="0">
              <a:spcBef>
                <a:spcPct val="20000"/>
              </a:spcBef>
              <a:defRPr/>
            </a:pPr>
            <a:r>
              <a:rPr lang="fr-FR" b="1" dirty="0" smtClean="0">
                <a:solidFill>
                  <a:srgbClr val="000000"/>
                </a:solidFill>
                <a:latin typeface="Arial Narrow"/>
                <a:cs typeface="Arial Narrow"/>
              </a:rPr>
              <a:t>Au sein du gouvernement, le client est…</a:t>
            </a:r>
          </a:p>
          <a:p>
            <a:pPr marL="342900" indent="-342900" eaLnBrk="0" hangingPunct="0">
              <a:spcBef>
                <a:spcPct val="20000"/>
              </a:spcBef>
              <a:buFont typeface="Arial" charset="0"/>
              <a:buChar char="•"/>
              <a:defRPr/>
            </a:pPr>
            <a:endParaRPr lang="en-CA" sz="2400" b="1" dirty="0">
              <a:solidFill>
                <a:srgbClr val="000000"/>
              </a:solidFill>
              <a:latin typeface="Arial Narrow"/>
              <a:cs typeface="Arial Narrow"/>
            </a:endParaRPr>
          </a:p>
        </p:txBody>
      </p:sp>
      <p:sp>
        <p:nvSpPr>
          <p:cNvPr id="11" name="Right Brace 10"/>
          <p:cNvSpPr>
            <a:spLocks/>
          </p:cNvSpPr>
          <p:nvPr/>
        </p:nvSpPr>
        <p:spPr bwMode="auto">
          <a:xfrm rot="5400000">
            <a:off x="2196307" y="2924969"/>
            <a:ext cx="647700" cy="3671887"/>
          </a:xfrm>
          <a:prstGeom prst="rightBrace">
            <a:avLst>
              <a:gd name="adj1" fmla="val 16579"/>
              <a:gd name="adj2" fmla="val 50000"/>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extLst>
        </p:spPr>
        <p:txBody>
          <a:bodyPr anchor="ctr"/>
          <a:lstStyle/>
          <a:p>
            <a:pPr algn="ctr">
              <a:defRPr/>
            </a:pPr>
            <a:endParaRPr lang="en-CA">
              <a:solidFill>
                <a:srgbClr val="000000"/>
              </a:solidFill>
              <a:latin typeface="Verdana"/>
              <a:cs typeface="Arial" pitchFamily="34" charset="0"/>
            </a:endParaRPr>
          </a:p>
        </p:txBody>
      </p:sp>
      <p:sp>
        <p:nvSpPr>
          <p:cNvPr id="12" name="Right Brace 11"/>
          <p:cNvSpPr>
            <a:spLocks/>
          </p:cNvSpPr>
          <p:nvPr/>
        </p:nvSpPr>
        <p:spPr bwMode="auto">
          <a:xfrm rot="5400000">
            <a:off x="6149182" y="3075781"/>
            <a:ext cx="649288" cy="3514725"/>
          </a:xfrm>
          <a:prstGeom prst="rightBrace">
            <a:avLst>
              <a:gd name="adj1" fmla="val 16568"/>
              <a:gd name="adj2" fmla="val 50000"/>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extLst>
        </p:spPr>
        <p:txBody>
          <a:bodyPr anchor="ctr"/>
          <a:lstStyle/>
          <a:p>
            <a:pPr algn="ctr">
              <a:defRPr/>
            </a:pPr>
            <a:endParaRPr lang="en-CA">
              <a:solidFill>
                <a:srgbClr val="000000"/>
              </a:solidFill>
              <a:latin typeface="Verdana"/>
              <a:cs typeface="Arial" pitchFamily="34" charset="0"/>
            </a:endParaRPr>
          </a:p>
        </p:txBody>
      </p:sp>
      <p:sp>
        <p:nvSpPr>
          <p:cNvPr id="13" name="Content Placeholder 6"/>
          <p:cNvSpPr txBox="1">
            <a:spLocks/>
          </p:cNvSpPr>
          <p:nvPr/>
        </p:nvSpPr>
        <p:spPr bwMode="auto">
          <a:xfrm>
            <a:off x="4284663" y="5300663"/>
            <a:ext cx="4391025" cy="720725"/>
          </a:xfrm>
          <a:prstGeom prst="rect">
            <a:avLst/>
          </a:prstGeom>
          <a:noFill/>
          <a:ln w="9525">
            <a:noFill/>
            <a:miter lim="800000"/>
            <a:headEnd/>
            <a:tailEnd/>
          </a:ln>
        </p:spPr>
        <p:txBody>
          <a:bodyPr/>
          <a:lstStyle/>
          <a:p>
            <a:pPr algn="ctr" eaLnBrk="0" hangingPunct="0">
              <a:spcBef>
                <a:spcPct val="20000"/>
              </a:spcBef>
            </a:pPr>
            <a:r>
              <a:rPr lang="en-CA" sz="1600" dirty="0">
                <a:solidFill>
                  <a:srgbClr val="000000"/>
                </a:solidFill>
                <a:latin typeface="Arial" pitchFamily="34" charset="0"/>
                <a:cs typeface="Arial" pitchFamily="34" charset="0"/>
              </a:rPr>
              <a:t>CLIENT</a:t>
            </a:r>
            <a:endParaRPr lang="en-CA" sz="1600" b="1" dirty="0">
              <a:solidFill>
                <a:srgbClr val="2A2AAA"/>
              </a:solidFill>
              <a:latin typeface="Arial" pitchFamily="34" charset="0"/>
              <a:cs typeface="Arial" pitchFamily="34" charset="0"/>
            </a:endParaRPr>
          </a:p>
          <a:p>
            <a:pPr algn="ctr" eaLnBrk="0" hangingPunct="0"/>
            <a:r>
              <a:rPr lang="en-CA" sz="1600" dirty="0" err="1" smtClean="0">
                <a:solidFill>
                  <a:srgbClr val="000000"/>
                </a:solidFill>
                <a:latin typeface="Arial" pitchFamily="34" charset="0"/>
                <a:cs typeface="Arial" pitchFamily="34" charset="0"/>
              </a:rPr>
              <a:t>Bénéficie</a:t>
            </a:r>
            <a:r>
              <a:rPr lang="en-CA" sz="1600" dirty="0" smtClean="0">
                <a:solidFill>
                  <a:srgbClr val="000000"/>
                </a:solidFill>
                <a:latin typeface="Arial" pitchFamily="34" charset="0"/>
                <a:cs typeface="Arial" pitchFamily="34" charset="0"/>
              </a:rPr>
              <a:t> des </a:t>
            </a:r>
            <a:r>
              <a:rPr lang="en-CA" sz="1600" dirty="0" err="1" smtClean="0">
                <a:solidFill>
                  <a:srgbClr val="000000"/>
                </a:solidFill>
                <a:latin typeface="Arial" pitchFamily="34" charset="0"/>
                <a:cs typeface="Arial" pitchFamily="34" charset="0"/>
              </a:rPr>
              <a:t>effets</a:t>
            </a:r>
            <a:r>
              <a:rPr lang="en-CA" sz="1600" dirty="0" smtClean="0">
                <a:solidFill>
                  <a:srgbClr val="000000"/>
                </a:solidFill>
                <a:latin typeface="Arial" pitchFamily="34" charset="0"/>
                <a:cs typeface="Arial" pitchFamily="34" charset="0"/>
              </a:rPr>
              <a:t> du </a:t>
            </a:r>
            <a:r>
              <a:rPr lang="en-CA" sz="1600" dirty="0" err="1" smtClean="0">
                <a:solidFill>
                  <a:srgbClr val="000000"/>
                </a:solidFill>
                <a:latin typeface="Arial" pitchFamily="34" charset="0"/>
                <a:cs typeface="Arial" pitchFamily="34" charset="0"/>
              </a:rPr>
              <a:t>produit</a:t>
            </a:r>
            <a:r>
              <a:rPr lang="en-CA" sz="1600" dirty="0" smtClean="0">
                <a:solidFill>
                  <a:srgbClr val="000000"/>
                </a:solidFill>
                <a:latin typeface="Arial" pitchFamily="34" charset="0"/>
                <a:cs typeface="Arial" pitchFamily="34" charset="0"/>
              </a:rPr>
              <a:t>.</a:t>
            </a:r>
            <a:endParaRPr lang="en-CA" sz="1600" dirty="0">
              <a:solidFill>
                <a:srgbClr val="000000"/>
              </a:solidFill>
              <a:latin typeface="Arial" pitchFamily="34" charset="0"/>
              <a:cs typeface="Arial" pitchFamily="34" charset="0"/>
            </a:endParaRPr>
          </a:p>
        </p:txBody>
      </p:sp>
      <p:pic>
        <p:nvPicPr>
          <p:cNvPr id="14" name="Picture 12" descr="http://icons.iconarchive.com/icons/tpdkdesign.net/refresh-cl/256/Symbols-Warning-icon.png"/>
          <p:cNvPicPr>
            <a:picLocks noChangeAspect="1" noChangeArrowheads="1"/>
          </p:cNvPicPr>
          <p:nvPr/>
        </p:nvPicPr>
        <p:blipFill>
          <a:blip r:embed="rId3" cstate="email"/>
          <a:srcRect/>
          <a:stretch>
            <a:fillRect/>
          </a:stretch>
        </p:blipFill>
        <p:spPr bwMode="auto">
          <a:xfrm>
            <a:off x="4788024" y="6075363"/>
            <a:ext cx="782638" cy="782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
          <p:cNvSpPr>
            <a:spLocks noGrp="1"/>
          </p:cNvSpPr>
          <p:nvPr>
            <p:ph type="sldNum" sz="quarter" idx="12"/>
          </p:nvPr>
        </p:nvSpPr>
        <p:spPr>
          <a:noFill/>
        </p:spPr>
        <p:txBody>
          <a:bodyPr/>
          <a:lstStyle/>
          <a:p>
            <a:fld id="{3EA82505-661C-42B9-902E-76406E483761}" type="slidenum">
              <a:rPr lang="fr-CA"/>
              <a:pPr/>
              <a:t>14</a:t>
            </a:fld>
            <a:endParaRPr lang="fr-CA" dirty="0"/>
          </a:p>
        </p:txBody>
      </p:sp>
      <p:sp>
        <p:nvSpPr>
          <p:cNvPr id="139266" name="Rectangle 2"/>
          <p:cNvSpPr>
            <a:spLocks noChangeArrowheads="1"/>
          </p:cNvSpPr>
          <p:nvPr/>
        </p:nvSpPr>
        <p:spPr bwMode="auto">
          <a:xfrm>
            <a:off x="827088" y="549275"/>
            <a:ext cx="7483475" cy="1143000"/>
          </a:xfrm>
          <a:prstGeom prst="rect">
            <a:avLst/>
          </a:prstGeom>
          <a:noFill/>
          <a:ln w="9525">
            <a:noFill/>
            <a:miter lim="800000"/>
            <a:headEnd/>
            <a:tailEnd/>
          </a:ln>
        </p:spPr>
        <p:txBody>
          <a:bodyPr anchor="ctr"/>
          <a:lstStyle/>
          <a:p>
            <a:pPr algn="ctr" eaLnBrk="0" hangingPunct="0"/>
            <a:endParaRPr lang="fr-CA" sz="3300" b="1" dirty="0">
              <a:solidFill>
                <a:srgbClr val="16165D"/>
              </a:solidFill>
              <a:latin typeface="Helvetica" charset="0"/>
            </a:endParaRPr>
          </a:p>
        </p:txBody>
      </p:sp>
      <p:sp>
        <p:nvSpPr>
          <p:cNvPr id="139267" name="Rectangle 2"/>
          <p:cNvSpPr>
            <a:spLocks noChangeArrowheads="1"/>
          </p:cNvSpPr>
          <p:nvPr/>
        </p:nvSpPr>
        <p:spPr bwMode="auto">
          <a:xfrm>
            <a:off x="827088" y="620713"/>
            <a:ext cx="7483475" cy="1143000"/>
          </a:xfrm>
          <a:prstGeom prst="rect">
            <a:avLst/>
          </a:prstGeom>
          <a:noFill/>
          <a:ln w="9525">
            <a:noFill/>
            <a:miter lim="800000"/>
            <a:headEnd/>
            <a:tailEnd/>
          </a:ln>
        </p:spPr>
        <p:txBody>
          <a:bodyPr anchor="ctr"/>
          <a:lstStyle/>
          <a:p>
            <a:pPr algn="ctr" eaLnBrk="0" hangingPunct="0"/>
            <a:endParaRPr lang="fr-CA" sz="3300" b="1" dirty="0">
              <a:solidFill>
                <a:srgbClr val="16165D"/>
              </a:solidFill>
              <a:latin typeface="Helvetica" charset="0"/>
            </a:endParaRPr>
          </a:p>
        </p:txBody>
      </p:sp>
      <p:sp>
        <p:nvSpPr>
          <p:cNvPr id="139268" name="Rectangle 2"/>
          <p:cNvSpPr>
            <a:spLocks noChangeArrowheads="1"/>
          </p:cNvSpPr>
          <p:nvPr/>
        </p:nvSpPr>
        <p:spPr bwMode="auto">
          <a:xfrm>
            <a:off x="30163" y="620713"/>
            <a:ext cx="9144000" cy="1584325"/>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rPr>
              <a:t>Principe </a:t>
            </a:r>
            <a:r>
              <a:rPr lang="fr-CA" sz="3600" b="1" dirty="0">
                <a:solidFill>
                  <a:srgbClr val="16165D"/>
                </a:solidFill>
                <a:latin typeface="Arial Narrow" pitchFamily="34" charset="0"/>
              </a:rPr>
              <a:t>n</a:t>
            </a:r>
            <a:r>
              <a:rPr lang="fr-CA" sz="3600" b="1" baseline="30000" dirty="0">
                <a:solidFill>
                  <a:srgbClr val="16165D"/>
                </a:solidFill>
                <a:latin typeface="Arial Narrow" pitchFamily="34" charset="0"/>
              </a:rPr>
              <a:t>o</a:t>
            </a:r>
            <a:r>
              <a:rPr lang="fr-CA" sz="3600" b="1" dirty="0">
                <a:solidFill>
                  <a:srgbClr val="16165D"/>
                </a:solidFill>
                <a:latin typeface="Arial Narrow" pitchFamily="34" charset="0"/>
              </a:rPr>
              <a:t> 2</a:t>
            </a:r>
          </a:p>
          <a:p>
            <a:pPr algn="ctr" eaLnBrk="0" hangingPunct="0"/>
            <a:r>
              <a:rPr lang="fr-CA" sz="3600" b="1" dirty="0" smtClean="0">
                <a:solidFill>
                  <a:srgbClr val="16165D"/>
                </a:solidFill>
                <a:latin typeface="Arial Narrow" pitchFamily="34" charset="0"/>
              </a:rPr>
              <a:t>Cartographier </a:t>
            </a:r>
            <a:r>
              <a:rPr lang="fr-CA" sz="3600" b="1" dirty="0">
                <a:solidFill>
                  <a:srgbClr val="16165D"/>
                </a:solidFill>
                <a:latin typeface="Arial Narrow" pitchFamily="34" charset="0"/>
              </a:rPr>
              <a:t>la chaîne de valeur</a:t>
            </a:r>
          </a:p>
        </p:txBody>
      </p:sp>
      <p:pic>
        <p:nvPicPr>
          <p:cNvPr id="7" name="Picture 2" descr="http://upload.wikimedia.org/wikipedia/commons/3/34/Benasque_stream.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67544" y="2852936"/>
            <a:ext cx="3078349" cy="2880320"/>
          </a:xfrm>
          <a:prstGeom prst="rect">
            <a:avLst/>
          </a:prstGeom>
          <a:noFill/>
          <a:ln>
            <a:noFill/>
          </a:ln>
          <a:effectLst>
            <a:outerShdw blurRad="63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9270" name="Rectangle 1"/>
          <p:cNvSpPr>
            <a:spLocks noChangeArrowheads="1"/>
          </p:cNvSpPr>
          <p:nvPr/>
        </p:nvSpPr>
        <p:spPr bwMode="auto">
          <a:xfrm>
            <a:off x="3491880" y="2780928"/>
            <a:ext cx="5328270" cy="2862322"/>
          </a:xfrm>
          <a:prstGeom prst="rect">
            <a:avLst/>
          </a:prstGeom>
          <a:noFill/>
          <a:ln w="9525">
            <a:noFill/>
            <a:miter lim="800000"/>
            <a:headEnd/>
            <a:tailEnd/>
          </a:ln>
        </p:spPr>
        <p:txBody>
          <a:bodyPr wrap="square">
            <a:spAutoFit/>
          </a:bodyPr>
          <a:lstStyle/>
          <a:p>
            <a:pPr marL="223838" indent="-223838">
              <a:buFont typeface="Arial" pitchFamily="34" charset="0"/>
              <a:buChar char="•"/>
            </a:pPr>
            <a:r>
              <a:rPr lang="fr-CA" sz="2000" dirty="0">
                <a:solidFill>
                  <a:srgbClr val="000000"/>
                </a:solidFill>
                <a:latin typeface="Arial Narrow" pitchFamily="34" charset="0"/>
              </a:rPr>
              <a:t>La chaîne de </a:t>
            </a:r>
            <a:r>
              <a:rPr lang="fr-CA" sz="2000" dirty="0" smtClean="0">
                <a:solidFill>
                  <a:srgbClr val="000000"/>
                </a:solidFill>
                <a:latin typeface="Arial Narrow" pitchFamily="34" charset="0"/>
              </a:rPr>
              <a:t>valeur:</a:t>
            </a:r>
          </a:p>
          <a:p>
            <a:pPr marL="681038" lvl="1" indent="-223838">
              <a:buFont typeface="Arial" pitchFamily="34" charset="0"/>
              <a:buChar char="•"/>
            </a:pPr>
            <a:r>
              <a:rPr lang="fr-CA" sz="2000" dirty="0" smtClean="0">
                <a:solidFill>
                  <a:srgbClr val="000000"/>
                </a:solidFill>
                <a:latin typeface="Arial Narrow" pitchFamily="34" charset="0"/>
              </a:rPr>
              <a:t>totalité </a:t>
            </a:r>
            <a:r>
              <a:rPr lang="fr-CA" sz="2000" dirty="0">
                <a:solidFill>
                  <a:srgbClr val="000000"/>
                </a:solidFill>
                <a:latin typeface="Arial Narrow" pitchFamily="34" charset="0"/>
              </a:rPr>
              <a:t>des activités </a:t>
            </a:r>
            <a:endParaRPr lang="fr-CA" sz="2000" dirty="0" smtClean="0">
              <a:solidFill>
                <a:srgbClr val="000000"/>
              </a:solidFill>
              <a:latin typeface="Arial Narrow" pitchFamily="34" charset="0"/>
            </a:endParaRPr>
          </a:p>
          <a:p>
            <a:pPr marL="681038" lvl="1" indent="-223838">
              <a:buFont typeface="Arial" pitchFamily="34" charset="0"/>
              <a:buChar char="•"/>
            </a:pPr>
            <a:r>
              <a:rPr lang="fr-CA" sz="2000" dirty="0" smtClean="0">
                <a:solidFill>
                  <a:srgbClr val="000000"/>
                </a:solidFill>
                <a:latin typeface="Arial Narrow" pitchFamily="34" charset="0"/>
              </a:rPr>
              <a:t>dans </a:t>
            </a:r>
            <a:r>
              <a:rPr lang="fr-CA" sz="2000" dirty="0">
                <a:solidFill>
                  <a:srgbClr val="000000"/>
                </a:solidFill>
                <a:latin typeface="Arial Narrow" pitchFamily="34" charset="0"/>
              </a:rPr>
              <a:t>toutes les sections de </a:t>
            </a:r>
            <a:r>
              <a:rPr lang="fr-CA" sz="2000" dirty="0" smtClean="0">
                <a:solidFill>
                  <a:srgbClr val="000000"/>
                </a:solidFill>
                <a:latin typeface="Arial Narrow" pitchFamily="34" charset="0"/>
              </a:rPr>
              <a:t>l</a:t>
            </a:r>
            <a:r>
              <a:rPr lang="fr-CA" altLang="en-US" sz="2000" dirty="0" smtClean="0">
                <a:solidFill>
                  <a:srgbClr val="000000"/>
                </a:solidFill>
                <a:latin typeface="Arial Narrow" pitchFamily="34" charset="0"/>
              </a:rPr>
              <a:t>’</a:t>
            </a:r>
            <a:r>
              <a:rPr lang="fr-CA" sz="2000" dirty="0" smtClean="0">
                <a:solidFill>
                  <a:srgbClr val="000000"/>
                </a:solidFill>
                <a:latin typeface="Arial Narrow" pitchFamily="34" charset="0"/>
              </a:rPr>
              <a:t>organisation</a:t>
            </a:r>
          </a:p>
          <a:p>
            <a:pPr marL="681038" lvl="1" indent="-223838">
              <a:buFont typeface="Arial" pitchFamily="34" charset="0"/>
              <a:buChar char="•"/>
            </a:pPr>
            <a:r>
              <a:rPr lang="fr-CA" sz="2000" dirty="0" smtClean="0">
                <a:solidFill>
                  <a:srgbClr val="000000"/>
                </a:solidFill>
                <a:latin typeface="Arial Narrow" pitchFamily="34" charset="0"/>
              </a:rPr>
              <a:t>participent </a:t>
            </a:r>
            <a:r>
              <a:rPr lang="fr-CA" sz="2000" dirty="0">
                <a:solidFill>
                  <a:srgbClr val="000000"/>
                </a:solidFill>
                <a:latin typeface="Arial Narrow" pitchFamily="34" charset="0"/>
              </a:rPr>
              <a:t>conjointement à offrir le produit ou le service. </a:t>
            </a:r>
          </a:p>
          <a:p>
            <a:pPr marL="223838" indent="-223838">
              <a:buFont typeface="Arial" pitchFamily="34" charset="0"/>
              <a:buChar char="•"/>
            </a:pPr>
            <a:r>
              <a:rPr lang="fr-CA" sz="2000" dirty="0" smtClean="0">
                <a:solidFill>
                  <a:srgbClr val="000000"/>
                </a:solidFill>
                <a:latin typeface="Arial Narrow" pitchFamily="34" charset="0"/>
              </a:rPr>
              <a:t>Lorsque </a:t>
            </a:r>
            <a:r>
              <a:rPr lang="fr-CA" sz="2000" dirty="0">
                <a:solidFill>
                  <a:srgbClr val="000000"/>
                </a:solidFill>
                <a:latin typeface="Arial Narrow" pitchFamily="34" charset="0"/>
              </a:rPr>
              <a:t>vous comprenez de </a:t>
            </a:r>
            <a:r>
              <a:rPr lang="fr-CA" sz="2000" b="1" dirty="0">
                <a:solidFill>
                  <a:srgbClr val="000000"/>
                </a:solidFill>
                <a:latin typeface="Arial Narrow" pitchFamily="34" charset="0"/>
              </a:rPr>
              <a:t>quoi </a:t>
            </a:r>
            <a:r>
              <a:rPr lang="fr-CA" sz="2000" dirty="0">
                <a:solidFill>
                  <a:srgbClr val="000000"/>
                </a:solidFill>
                <a:latin typeface="Arial Narrow" pitchFamily="34" charset="0"/>
              </a:rPr>
              <a:t>a besoin votre client, soit la valeur selon de sa perspective, la prochaine étape consiste à déterminer </a:t>
            </a:r>
            <a:r>
              <a:rPr lang="fr-CA" sz="2000" b="1" dirty="0">
                <a:solidFill>
                  <a:srgbClr val="000000"/>
                </a:solidFill>
                <a:latin typeface="Arial Narrow" pitchFamily="34" charset="0"/>
              </a:rPr>
              <a:t>comment </a:t>
            </a:r>
            <a:r>
              <a:rPr lang="fr-CA" sz="2000" dirty="0">
                <a:solidFill>
                  <a:srgbClr val="000000"/>
                </a:solidFill>
                <a:latin typeface="Arial Narrow" pitchFamily="34" charset="0"/>
              </a:rPr>
              <a:t>vous lui offrez (ou non) une valeur.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G_2958.JPG"/>
          <p:cNvPicPr>
            <a:picLocks noChangeAspect="1"/>
          </p:cNvPicPr>
          <p:nvPr/>
        </p:nvPicPr>
        <p:blipFill>
          <a:blip r:embed="rId2" cstate="email"/>
          <a:srcRect/>
          <a:stretch>
            <a:fillRect/>
          </a:stretch>
        </p:blipFill>
        <p:spPr bwMode="auto">
          <a:xfrm>
            <a:off x="2987824" y="1700808"/>
            <a:ext cx="3240360" cy="1403828"/>
          </a:xfrm>
          <a:prstGeom prst="rect">
            <a:avLst/>
          </a:prstGeom>
          <a:noFill/>
          <a:ln w="9525">
            <a:noFill/>
            <a:miter lim="800000"/>
            <a:headEnd/>
            <a:tailEnd/>
          </a:ln>
        </p:spPr>
      </p:pic>
      <p:sp>
        <p:nvSpPr>
          <p:cNvPr id="22531" name="Slide Number Placeholder 3"/>
          <p:cNvSpPr>
            <a:spLocks noGrp="1"/>
          </p:cNvSpPr>
          <p:nvPr>
            <p:ph type="sldNum" sz="quarter" idx="12"/>
          </p:nvPr>
        </p:nvSpPr>
        <p:spPr>
          <a:noFill/>
        </p:spPr>
        <p:txBody>
          <a:bodyPr/>
          <a:lstStyle/>
          <a:p>
            <a:fld id="{D033BF8B-F44E-4344-B8D9-CE17714D743C}" type="slidenum">
              <a:rPr lang="en-US" smtClean="0">
                <a:solidFill>
                  <a:srgbClr val="000000"/>
                </a:solidFill>
                <a:ea typeface="ＭＳ Ｐゴシック" pitchFamily="34" charset="-128"/>
              </a:rPr>
              <a:pPr/>
              <a:t>15</a:t>
            </a:fld>
            <a:endParaRPr lang="en-US" dirty="0" smtClean="0">
              <a:solidFill>
                <a:srgbClr val="000000"/>
              </a:solidFill>
              <a:ea typeface="ＭＳ Ｐゴシック" pitchFamily="34" charset="-128"/>
            </a:endParaRPr>
          </a:p>
        </p:txBody>
      </p:sp>
      <p:pic>
        <p:nvPicPr>
          <p:cNvPr id="7" name="Picture 11" descr="Process mapping.jpg"/>
          <p:cNvPicPr>
            <a:picLocks noChangeAspect="1"/>
          </p:cNvPicPr>
          <p:nvPr/>
        </p:nvPicPr>
        <p:blipFill>
          <a:blip r:embed="rId3" cstate="email"/>
          <a:srcRect/>
          <a:stretch>
            <a:fillRect/>
          </a:stretch>
        </p:blipFill>
        <p:spPr bwMode="auto">
          <a:xfrm>
            <a:off x="6660232" y="1628800"/>
            <a:ext cx="2089150" cy="1563688"/>
          </a:xfrm>
          <a:prstGeom prst="rect">
            <a:avLst/>
          </a:prstGeom>
          <a:noFill/>
          <a:ln w="9525">
            <a:noFill/>
            <a:miter lim="800000"/>
            <a:headEnd/>
            <a:tailEnd/>
          </a:ln>
        </p:spPr>
      </p:pic>
      <p:pic>
        <p:nvPicPr>
          <p:cNvPr id="8" name="Picture 7" descr="Problems.jpg"/>
          <p:cNvPicPr>
            <a:picLocks noChangeAspect="1"/>
          </p:cNvPicPr>
          <p:nvPr/>
        </p:nvPicPr>
        <p:blipFill>
          <a:blip r:embed="rId4" cstate="email"/>
          <a:stretch>
            <a:fillRect/>
          </a:stretch>
        </p:blipFill>
        <p:spPr>
          <a:xfrm>
            <a:off x="467544" y="1628800"/>
            <a:ext cx="2116617" cy="1584176"/>
          </a:xfrm>
          <a:prstGeom prst="rect">
            <a:avLst/>
          </a:prstGeom>
        </p:spPr>
      </p:pic>
      <p:grpSp>
        <p:nvGrpSpPr>
          <p:cNvPr id="2" name="Group 12"/>
          <p:cNvGrpSpPr>
            <a:grpSpLocks/>
          </p:cNvGrpSpPr>
          <p:nvPr/>
        </p:nvGrpSpPr>
        <p:grpSpPr bwMode="auto">
          <a:xfrm>
            <a:off x="467544" y="3284984"/>
            <a:ext cx="8352928" cy="1872208"/>
            <a:chOff x="-24591240" y="116632"/>
            <a:chExt cx="44212912" cy="6799312"/>
          </a:xfrm>
        </p:grpSpPr>
        <p:pic>
          <p:nvPicPr>
            <p:cNvPr id="13" name="Picture 5"/>
            <p:cNvPicPr>
              <a:picLocks noChangeAspect="1" noChangeArrowheads="1"/>
            </p:cNvPicPr>
            <p:nvPr/>
          </p:nvPicPr>
          <p:blipFill>
            <a:blip r:embed="rId5" cstate="email"/>
            <a:srcRect/>
            <a:stretch>
              <a:fillRect/>
            </a:stretch>
          </p:blipFill>
          <p:spPr bwMode="auto">
            <a:xfrm>
              <a:off x="-24591240" y="161925"/>
              <a:ext cx="11287126" cy="6696075"/>
            </a:xfrm>
            <a:prstGeom prst="rect">
              <a:avLst/>
            </a:prstGeom>
            <a:noFill/>
            <a:ln w="9525">
              <a:noFill/>
              <a:miter lim="800000"/>
              <a:headEnd/>
              <a:tailEnd/>
            </a:ln>
          </p:spPr>
        </p:pic>
        <p:pic>
          <p:nvPicPr>
            <p:cNvPr id="14" name="Picture 6"/>
            <p:cNvPicPr>
              <a:picLocks noChangeAspect="1" noChangeArrowheads="1"/>
            </p:cNvPicPr>
            <p:nvPr/>
          </p:nvPicPr>
          <p:blipFill>
            <a:blip r:embed="rId6" cstate="email"/>
            <a:srcRect/>
            <a:stretch>
              <a:fillRect/>
            </a:stretch>
          </p:blipFill>
          <p:spPr bwMode="auto">
            <a:xfrm>
              <a:off x="-13430000" y="1124744"/>
              <a:ext cx="11334750" cy="5791200"/>
            </a:xfrm>
            <a:prstGeom prst="rect">
              <a:avLst/>
            </a:prstGeom>
            <a:noFill/>
            <a:ln w="9525">
              <a:noFill/>
              <a:miter lim="800000"/>
              <a:headEnd/>
              <a:tailEnd/>
            </a:ln>
          </p:spPr>
        </p:pic>
        <p:pic>
          <p:nvPicPr>
            <p:cNvPr id="15" name="Picture 7"/>
            <p:cNvPicPr>
              <a:picLocks noChangeAspect="1" noChangeArrowheads="1"/>
            </p:cNvPicPr>
            <p:nvPr/>
          </p:nvPicPr>
          <p:blipFill>
            <a:blip r:embed="rId7" cstate="email"/>
            <a:srcRect/>
            <a:stretch>
              <a:fillRect/>
            </a:stretch>
          </p:blipFill>
          <p:spPr bwMode="auto">
            <a:xfrm>
              <a:off x="-2268760" y="979884"/>
              <a:ext cx="11258550" cy="5905500"/>
            </a:xfrm>
            <a:prstGeom prst="rect">
              <a:avLst/>
            </a:prstGeom>
            <a:noFill/>
            <a:ln w="9525">
              <a:noFill/>
              <a:miter lim="800000"/>
              <a:headEnd/>
              <a:tailEnd/>
            </a:ln>
          </p:spPr>
        </p:pic>
        <p:pic>
          <p:nvPicPr>
            <p:cNvPr id="16" name="Picture 8"/>
            <p:cNvPicPr>
              <a:picLocks noChangeAspect="1" noChangeArrowheads="1"/>
            </p:cNvPicPr>
            <p:nvPr/>
          </p:nvPicPr>
          <p:blipFill>
            <a:blip r:embed="rId8" cstate="email"/>
            <a:srcRect/>
            <a:stretch>
              <a:fillRect/>
            </a:stretch>
          </p:blipFill>
          <p:spPr bwMode="auto">
            <a:xfrm>
              <a:off x="8858422" y="116632"/>
              <a:ext cx="10763250" cy="6696075"/>
            </a:xfrm>
            <a:prstGeom prst="rect">
              <a:avLst/>
            </a:prstGeom>
            <a:noFill/>
            <a:ln w="9525">
              <a:noFill/>
              <a:miter lim="800000"/>
              <a:headEnd/>
              <a:tailEnd/>
            </a:ln>
          </p:spPr>
        </p:pic>
      </p:grpSp>
      <p:grpSp>
        <p:nvGrpSpPr>
          <p:cNvPr id="3" name="Group 13"/>
          <p:cNvGrpSpPr>
            <a:grpSpLocks/>
          </p:cNvGrpSpPr>
          <p:nvPr/>
        </p:nvGrpSpPr>
        <p:grpSpPr bwMode="auto">
          <a:xfrm>
            <a:off x="1619672" y="5445224"/>
            <a:ext cx="5976664" cy="1224136"/>
            <a:chOff x="683568" y="1772816"/>
            <a:chExt cx="7056784" cy="1749217"/>
          </a:xfrm>
        </p:grpSpPr>
        <p:pic>
          <p:nvPicPr>
            <p:cNvPr id="18" name="Picture 3"/>
            <p:cNvPicPr>
              <a:picLocks noChangeAspect="1" noChangeArrowheads="1"/>
            </p:cNvPicPr>
            <p:nvPr/>
          </p:nvPicPr>
          <p:blipFill>
            <a:blip r:embed="rId9" cstate="email"/>
            <a:srcRect/>
            <a:stretch>
              <a:fillRect/>
            </a:stretch>
          </p:blipFill>
          <p:spPr bwMode="auto">
            <a:xfrm>
              <a:off x="683568" y="1772816"/>
              <a:ext cx="3506391" cy="1682257"/>
            </a:xfrm>
            <a:prstGeom prst="rect">
              <a:avLst/>
            </a:prstGeom>
            <a:noFill/>
            <a:ln w="9525">
              <a:noFill/>
              <a:miter lim="800000"/>
              <a:headEnd/>
              <a:tailEnd/>
            </a:ln>
          </p:spPr>
        </p:pic>
        <p:pic>
          <p:nvPicPr>
            <p:cNvPr id="19" name="Picture 4"/>
            <p:cNvPicPr>
              <a:picLocks noChangeAspect="1" noChangeArrowheads="1"/>
            </p:cNvPicPr>
            <p:nvPr/>
          </p:nvPicPr>
          <p:blipFill>
            <a:blip r:embed="rId10" cstate="email"/>
            <a:srcRect/>
            <a:stretch>
              <a:fillRect/>
            </a:stretch>
          </p:blipFill>
          <p:spPr bwMode="auto">
            <a:xfrm>
              <a:off x="4139952" y="2492896"/>
              <a:ext cx="3600400" cy="1029137"/>
            </a:xfrm>
            <a:prstGeom prst="rect">
              <a:avLst/>
            </a:prstGeom>
            <a:noFill/>
            <a:ln w="9525">
              <a:noFill/>
              <a:miter lim="800000"/>
              <a:headEnd/>
              <a:tailEnd/>
            </a:ln>
          </p:spPr>
        </p:pic>
      </p:grpSp>
      <p:sp>
        <p:nvSpPr>
          <p:cNvPr id="17" name="TextBox 16"/>
          <p:cNvSpPr txBox="1"/>
          <p:nvPr/>
        </p:nvSpPr>
        <p:spPr>
          <a:xfrm>
            <a:off x="4067944" y="3501008"/>
            <a:ext cx="782587" cy="276999"/>
          </a:xfrm>
          <a:prstGeom prst="rect">
            <a:avLst/>
          </a:prstGeom>
          <a:noFill/>
        </p:spPr>
        <p:txBody>
          <a:bodyPr wrap="none" rtlCol="0">
            <a:spAutoFit/>
          </a:bodyPr>
          <a:lstStyle/>
          <a:p>
            <a:r>
              <a:rPr lang="fr-CA" sz="1200" dirty="0" smtClean="0">
                <a:solidFill>
                  <a:srgbClr val="000000"/>
                </a:solidFill>
                <a:latin typeface="Arial Narrow" pitchFamily="34" charset="0"/>
                <a:ea typeface="ＭＳ Ｐゴシック" pitchFamily="34" charset="-128"/>
                <a:cs typeface="+mn-cs"/>
              </a:rPr>
              <a:t>État actuel</a:t>
            </a:r>
            <a:endParaRPr lang="fr-CA" sz="1200" dirty="0">
              <a:solidFill>
                <a:srgbClr val="000000"/>
              </a:solidFill>
              <a:latin typeface="Arial Narrow" pitchFamily="34" charset="0"/>
              <a:ea typeface="ＭＳ Ｐゴシック" pitchFamily="34" charset="-128"/>
              <a:cs typeface="+mn-cs"/>
            </a:endParaRPr>
          </a:p>
        </p:txBody>
      </p:sp>
      <p:sp>
        <p:nvSpPr>
          <p:cNvPr id="20" name="TextBox 19"/>
          <p:cNvSpPr txBox="1"/>
          <p:nvPr/>
        </p:nvSpPr>
        <p:spPr>
          <a:xfrm>
            <a:off x="3923928" y="5517232"/>
            <a:ext cx="769763" cy="276999"/>
          </a:xfrm>
          <a:prstGeom prst="rect">
            <a:avLst/>
          </a:prstGeom>
          <a:noFill/>
        </p:spPr>
        <p:txBody>
          <a:bodyPr wrap="none" rtlCol="0">
            <a:spAutoFit/>
          </a:bodyPr>
          <a:lstStyle/>
          <a:p>
            <a:r>
              <a:rPr lang="fr-CA" sz="1200" dirty="0" smtClean="0">
                <a:solidFill>
                  <a:srgbClr val="000000"/>
                </a:solidFill>
                <a:latin typeface="Arial Narrow" pitchFamily="34" charset="0"/>
                <a:ea typeface="ＭＳ Ｐゴシック" pitchFamily="34" charset="-128"/>
                <a:cs typeface="+mn-cs"/>
              </a:rPr>
              <a:t>État future</a:t>
            </a:r>
            <a:endParaRPr lang="fr-CA" sz="1200" dirty="0">
              <a:solidFill>
                <a:srgbClr val="000000"/>
              </a:solidFill>
              <a:latin typeface="Arial Narrow" pitchFamily="34" charset="0"/>
              <a:ea typeface="ＭＳ Ｐゴシック" pitchFamily="34" charset="-128"/>
              <a:cs typeface="+mn-cs"/>
            </a:endParaRPr>
          </a:p>
        </p:txBody>
      </p:sp>
      <p:sp>
        <p:nvSpPr>
          <p:cNvPr id="22" name="Rectangle 2"/>
          <p:cNvSpPr>
            <a:spLocks noChangeArrowheads="1"/>
          </p:cNvSpPr>
          <p:nvPr/>
        </p:nvSpPr>
        <p:spPr bwMode="auto">
          <a:xfrm>
            <a:off x="30163" y="260499"/>
            <a:ext cx="9144000" cy="1584325"/>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rPr>
              <a:t>Principe </a:t>
            </a:r>
            <a:r>
              <a:rPr lang="fr-CA" sz="3600" b="1" dirty="0">
                <a:solidFill>
                  <a:srgbClr val="16165D"/>
                </a:solidFill>
                <a:latin typeface="Arial Narrow" pitchFamily="34" charset="0"/>
              </a:rPr>
              <a:t>n</a:t>
            </a:r>
            <a:r>
              <a:rPr lang="fr-CA" sz="3600" b="1" baseline="30000" dirty="0">
                <a:solidFill>
                  <a:srgbClr val="16165D"/>
                </a:solidFill>
                <a:latin typeface="Arial Narrow" pitchFamily="34" charset="0"/>
              </a:rPr>
              <a:t>o</a:t>
            </a:r>
            <a:r>
              <a:rPr lang="fr-CA" sz="3600" b="1" dirty="0">
                <a:solidFill>
                  <a:srgbClr val="16165D"/>
                </a:solidFill>
                <a:latin typeface="Arial Narrow" pitchFamily="34" charset="0"/>
              </a:rPr>
              <a:t> 2</a:t>
            </a:r>
          </a:p>
          <a:p>
            <a:pPr algn="ctr" eaLnBrk="0" hangingPunct="0"/>
            <a:r>
              <a:rPr lang="fr-CA" sz="3600" b="1" dirty="0" smtClean="0">
                <a:solidFill>
                  <a:srgbClr val="16165D"/>
                </a:solidFill>
                <a:latin typeface="Arial Narrow" pitchFamily="34" charset="0"/>
              </a:rPr>
              <a:t>Cartographier </a:t>
            </a:r>
            <a:r>
              <a:rPr lang="fr-CA" sz="3600" b="1" dirty="0">
                <a:solidFill>
                  <a:srgbClr val="16165D"/>
                </a:solidFill>
                <a:latin typeface="Arial Narrow" pitchFamily="34" charset="0"/>
              </a:rPr>
              <a:t>la chaîne de valeur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descr="river_small.jpg"/>
          <p:cNvPicPr>
            <a:picLocks noChangeAspect="1"/>
          </p:cNvPicPr>
          <p:nvPr/>
        </p:nvPicPr>
        <p:blipFill>
          <a:blip r:embed="rId4" cstate="email"/>
          <a:srcRect/>
          <a:stretch>
            <a:fillRect/>
          </a:stretch>
        </p:blipFill>
        <p:spPr bwMode="auto">
          <a:xfrm>
            <a:off x="0" y="-71438"/>
            <a:ext cx="9144000" cy="6956426"/>
          </a:xfrm>
          <a:prstGeom prst="rect">
            <a:avLst/>
          </a:prstGeom>
          <a:noFill/>
          <a:ln w="9525">
            <a:noFill/>
            <a:miter lim="800000"/>
            <a:headEnd/>
            <a:tailEnd/>
          </a:ln>
        </p:spPr>
      </p:pic>
      <p:sp>
        <p:nvSpPr>
          <p:cNvPr id="143362" name="Slide Number Placeholder 4"/>
          <p:cNvSpPr>
            <a:spLocks noGrp="1"/>
          </p:cNvSpPr>
          <p:nvPr>
            <p:ph type="sldNum" sz="quarter" idx="12"/>
            <p:custDataLst>
              <p:tags r:id="rId1"/>
            </p:custDataLst>
          </p:nvPr>
        </p:nvSpPr>
        <p:spPr>
          <a:noFill/>
        </p:spPr>
        <p:txBody>
          <a:bodyPr/>
          <a:lstStyle/>
          <a:p>
            <a:fld id="{6E2215CF-A5A2-4C71-9EB2-CDA83E00080D}" type="slidenum">
              <a:rPr lang="fr-CA">
                <a:latin typeface="Arial" pitchFamily="34" charset="0"/>
              </a:rPr>
              <a:pPr/>
              <a:t>16</a:t>
            </a:fld>
            <a:endParaRPr lang="fr-CA" dirty="0">
              <a:latin typeface="Arial" pitchFamily="34" charset="0"/>
            </a:endParaRPr>
          </a:p>
        </p:txBody>
      </p:sp>
      <p:sp>
        <p:nvSpPr>
          <p:cNvPr id="143363" name="Rectangle 179"/>
          <p:cNvSpPr>
            <a:spLocks noGrp="1" noChangeArrowheads="1"/>
          </p:cNvSpPr>
          <p:nvPr>
            <p:ph type="title"/>
          </p:nvPr>
        </p:nvSpPr>
        <p:spPr>
          <a:xfrm>
            <a:off x="0" y="0"/>
            <a:ext cx="9144000" cy="1143000"/>
          </a:xfrm>
        </p:spPr>
        <p:txBody>
          <a:bodyPr/>
          <a:lstStyle/>
          <a:p>
            <a:pPr algn="ctr"/>
            <a:r>
              <a:rPr lang="fr-CA" sz="3600" b="1" cap="none" dirty="0" smtClean="0">
                <a:solidFill>
                  <a:srgbClr val="FFFFFF"/>
                </a:solidFill>
                <a:latin typeface="Arial Narrow" pitchFamily="34" charset="0"/>
              </a:rPr>
              <a:t>Principe n</a:t>
            </a:r>
            <a:r>
              <a:rPr lang="fr-CA" sz="3600" b="1" cap="none" baseline="30000" dirty="0" smtClean="0">
                <a:solidFill>
                  <a:srgbClr val="FFFFFF"/>
                </a:solidFill>
                <a:latin typeface="Arial Narrow" pitchFamily="34" charset="0"/>
              </a:rPr>
              <a:t>o</a:t>
            </a:r>
            <a:r>
              <a:rPr lang="fr-CA" sz="3600" b="1" cap="none" dirty="0" smtClean="0">
                <a:solidFill>
                  <a:srgbClr val="FFFFFF"/>
                </a:solidFill>
                <a:latin typeface="Arial Narrow" pitchFamily="34" charset="0"/>
              </a:rPr>
              <a:t> 3 : Créer un flux continue</a:t>
            </a:r>
          </a:p>
        </p:txBody>
      </p:sp>
      <p:sp>
        <p:nvSpPr>
          <p:cNvPr id="143364" name="TextBox 5"/>
          <p:cNvSpPr txBox="1">
            <a:spLocks noChangeArrowheads="1"/>
          </p:cNvSpPr>
          <p:nvPr/>
        </p:nvSpPr>
        <p:spPr bwMode="auto">
          <a:xfrm>
            <a:off x="2700338" y="1052513"/>
            <a:ext cx="4365625" cy="954087"/>
          </a:xfrm>
          <a:prstGeom prst="rect">
            <a:avLst/>
          </a:prstGeom>
          <a:noFill/>
          <a:ln w="9525">
            <a:noFill/>
            <a:miter lim="800000"/>
            <a:headEnd/>
            <a:tailEnd/>
          </a:ln>
        </p:spPr>
        <p:txBody>
          <a:bodyPr wrap="none">
            <a:spAutoFit/>
          </a:bodyPr>
          <a:lstStyle/>
          <a:p>
            <a:pPr algn="ctr"/>
            <a:r>
              <a:rPr lang="fr-CA" sz="2800" b="1" dirty="0">
                <a:solidFill>
                  <a:srgbClr val="FFFFFF"/>
                </a:solidFill>
                <a:latin typeface="Arial Narrow" pitchFamily="34" charset="0"/>
                <a:ea typeface="MS PGothic" pitchFamily="34" charset="-128"/>
                <a:cs typeface="+mn-cs"/>
              </a:rPr>
              <a:t>Le flux est souvent perturbée </a:t>
            </a:r>
          </a:p>
          <a:p>
            <a:pPr algn="ctr"/>
            <a:r>
              <a:rPr lang="fr-CA" sz="2800" b="1" dirty="0">
                <a:solidFill>
                  <a:srgbClr val="FFFFFF"/>
                </a:solidFill>
                <a:latin typeface="Arial Narrow" pitchFamily="34" charset="0"/>
                <a:ea typeface="MS PGothic" pitchFamily="34" charset="-128"/>
                <a:cs typeface="+mn-cs"/>
              </a:rPr>
              <a:t>par les éléments suivants :</a:t>
            </a:r>
          </a:p>
        </p:txBody>
      </p:sp>
      <p:sp>
        <p:nvSpPr>
          <p:cNvPr id="143365" name="TextBox 13"/>
          <p:cNvSpPr txBox="1">
            <a:spLocks noChangeArrowheads="1"/>
          </p:cNvSpPr>
          <p:nvPr/>
        </p:nvSpPr>
        <p:spPr bwMode="auto">
          <a:xfrm>
            <a:off x="325438" y="4941888"/>
            <a:ext cx="1319212" cy="646112"/>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Travail en retard</a:t>
            </a:r>
          </a:p>
        </p:txBody>
      </p:sp>
      <p:sp>
        <p:nvSpPr>
          <p:cNvPr id="143366" name="TextBox 14"/>
          <p:cNvSpPr txBox="1">
            <a:spLocks noChangeArrowheads="1"/>
          </p:cNvSpPr>
          <p:nvPr/>
        </p:nvSpPr>
        <p:spPr bwMode="auto">
          <a:xfrm>
            <a:off x="3419475" y="2492375"/>
            <a:ext cx="933450" cy="369888"/>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Attente</a:t>
            </a:r>
          </a:p>
        </p:txBody>
      </p:sp>
      <p:sp>
        <p:nvSpPr>
          <p:cNvPr id="143367" name="TextBox 15"/>
          <p:cNvSpPr txBox="1">
            <a:spLocks noChangeArrowheads="1"/>
          </p:cNvSpPr>
          <p:nvPr/>
        </p:nvSpPr>
        <p:spPr bwMode="auto">
          <a:xfrm>
            <a:off x="4211638" y="4868863"/>
            <a:ext cx="1363662" cy="646112"/>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Problèmes liés à la TI</a:t>
            </a:r>
          </a:p>
        </p:txBody>
      </p:sp>
      <p:sp>
        <p:nvSpPr>
          <p:cNvPr id="143368" name="TextBox 16"/>
          <p:cNvSpPr txBox="1">
            <a:spLocks noChangeArrowheads="1"/>
          </p:cNvSpPr>
          <p:nvPr/>
        </p:nvSpPr>
        <p:spPr bwMode="auto">
          <a:xfrm>
            <a:off x="6213475" y="3573463"/>
            <a:ext cx="1646238" cy="400050"/>
          </a:xfrm>
          <a:prstGeom prst="rect">
            <a:avLst/>
          </a:prstGeom>
          <a:solidFill>
            <a:srgbClr val="FF0000"/>
          </a:solidFill>
          <a:ln w="9525">
            <a:noFill/>
            <a:miter lim="800000"/>
            <a:headEnd/>
            <a:tailEnd/>
          </a:ln>
        </p:spPr>
        <p:txBody>
          <a:bodyPr wrap="none">
            <a:spAutoFit/>
          </a:bodyPr>
          <a:lstStyle/>
          <a:p>
            <a:pPr algn="ctr"/>
            <a:r>
              <a:rPr lang="fr-CA" sz="2000" dirty="0">
                <a:solidFill>
                  <a:srgbClr val="000000"/>
                </a:solidFill>
                <a:latin typeface="Arial Narrow" pitchFamily="34" charset="0"/>
                <a:ea typeface="MS PGothic" pitchFamily="34" charset="-128"/>
                <a:cs typeface="+mn-cs"/>
              </a:rPr>
              <a:t>Nouveau travail</a:t>
            </a:r>
          </a:p>
        </p:txBody>
      </p:sp>
      <p:sp>
        <p:nvSpPr>
          <p:cNvPr id="143369" name="TextBox 17"/>
          <p:cNvSpPr txBox="1">
            <a:spLocks noChangeArrowheads="1"/>
          </p:cNvSpPr>
          <p:nvPr/>
        </p:nvSpPr>
        <p:spPr bwMode="auto">
          <a:xfrm>
            <a:off x="7523163" y="5013325"/>
            <a:ext cx="1371600" cy="646113"/>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Vérification et rapports</a:t>
            </a:r>
          </a:p>
        </p:txBody>
      </p:sp>
      <p:sp>
        <p:nvSpPr>
          <p:cNvPr id="143370" name="TextBox 18"/>
          <p:cNvSpPr txBox="1">
            <a:spLocks noChangeArrowheads="1"/>
          </p:cNvSpPr>
          <p:nvPr/>
        </p:nvSpPr>
        <p:spPr bwMode="auto">
          <a:xfrm>
            <a:off x="827088" y="3573463"/>
            <a:ext cx="1484312" cy="646112"/>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Niveaux d</a:t>
            </a:r>
            <a:r>
              <a:rPr lang="fr-CA" altLang="en-US" sz="1800" dirty="0">
                <a:solidFill>
                  <a:srgbClr val="000000"/>
                </a:solidFill>
                <a:latin typeface="Arial Narrow" pitchFamily="34" charset="0"/>
                <a:ea typeface="MS PGothic" pitchFamily="34" charset="-128"/>
                <a:cs typeface="+mn-cs"/>
              </a:rPr>
              <a:t>’</a:t>
            </a:r>
            <a:r>
              <a:rPr lang="fr-CA" sz="1800" dirty="0">
                <a:solidFill>
                  <a:srgbClr val="000000"/>
                </a:solidFill>
                <a:latin typeface="Arial Narrow" pitchFamily="34" charset="0"/>
                <a:ea typeface="MS PGothic" pitchFamily="34" charset="-128"/>
                <a:cs typeface="+mn-cs"/>
              </a:rPr>
              <a:t>approbation</a:t>
            </a:r>
          </a:p>
        </p:txBody>
      </p:sp>
      <p:sp>
        <p:nvSpPr>
          <p:cNvPr id="143371" name="TextBox 38"/>
          <p:cNvSpPr txBox="1">
            <a:spLocks noChangeArrowheads="1"/>
          </p:cNvSpPr>
          <p:nvPr/>
        </p:nvSpPr>
        <p:spPr bwMode="auto">
          <a:xfrm>
            <a:off x="7380288" y="1412875"/>
            <a:ext cx="1585912" cy="646113"/>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Employés démotivés</a:t>
            </a:r>
          </a:p>
        </p:txBody>
      </p:sp>
      <p:sp>
        <p:nvSpPr>
          <p:cNvPr id="143372" name="TextBox 67"/>
          <p:cNvSpPr txBox="1">
            <a:spLocks noChangeArrowheads="1"/>
          </p:cNvSpPr>
          <p:nvPr/>
        </p:nvSpPr>
        <p:spPr bwMode="auto">
          <a:xfrm>
            <a:off x="1690688" y="2205038"/>
            <a:ext cx="1057275" cy="646112"/>
          </a:xfrm>
          <a:prstGeom prst="rect">
            <a:avLst/>
          </a:prstGeom>
          <a:solidFill>
            <a:srgbClr val="FF0000"/>
          </a:solidFill>
          <a:ln w="9525">
            <a:noFill/>
            <a:miter lim="800000"/>
            <a:headEnd/>
            <a:tailEnd/>
          </a:ln>
        </p:spPr>
        <p:txBody>
          <a:bodyPr>
            <a:spAutoFit/>
          </a:bodyPr>
          <a:lstStyle/>
          <a:p>
            <a:pPr algn="ctr"/>
            <a:r>
              <a:rPr lang="fr-CA" sz="1800" dirty="0">
                <a:solidFill>
                  <a:srgbClr val="000000"/>
                </a:solidFill>
                <a:latin typeface="Arial Narrow" pitchFamily="34" charset="0"/>
                <a:ea typeface="MS PGothic" pitchFamily="34" charset="-128"/>
                <a:cs typeface="+mn-cs"/>
              </a:rPr>
              <a:t>Traitement en lots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941B658-70E7-48B5-9FD8-D7FA3B935DDA}" type="slidenum">
              <a:rPr lang="fr-CA" sz="1400">
                <a:latin typeface="Times New Roman" pitchFamily="18" charset="0"/>
              </a:rPr>
              <a:pPr algn="r"/>
              <a:t>17</a:t>
            </a:fld>
            <a:endParaRPr lang="fr-CA" sz="1400" dirty="0">
              <a:latin typeface="Times New Roman" pitchFamily="18" charset="0"/>
            </a:endParaRPr>
          </a:p>
        </p:txBody>
      </p:sp>
      <p:sp>
        <p:nvSpPr>
          <p:cNvPr id="5" name="Content Placeholder 6"/>
          <p:cNvSpPr txBox="1">
            <a:spLocks/>
          </p:cNvSpPr>
          <p:nvPr/>
        </p:nvSpPr>
        <p:spPr>
          <a:xfrm>
            <a:off x="539750" y="1844675"/>
            <a:ext cx="6624638" cy="2232025"/>
          </a:xfrm>
          <a:prstGeom prst="rect">
            <a:avLst/>
          </a:prstGeom>
        </p:spPr>
        <p:txBody>
          <a:bodyPr/>
          <a:lstStyle/>
          <a:p>
            <a:pPr marL="800100" lvl="1" indent="-342900" eaLnBrk="0" hangingPunct="0">
              <a:spcBef>
                <a:spcPct val="20000"/>
              </a:spcBef>
              <a:buFontTx/>
              <a:buChar char="•"/>
              <a:defRPr/>
            </a:pPr>
            <a:endParaRPr lang="fr-CA" sz="1800" b="1" kern="0" dirty="0">
              <a:latin typeface="Helvetica" pitchFamily="34" charset="0"/>
              <a:ea typeface="ＭＳ Ｐゴシック"/>
              <a:cs typeface="ＭＳ Ｐゴシック"/>
            </a:endParaRPr>
          </a:p>
        </p:txBody>
      </p:sp>
      <p:sp>
        <p:nvSpPr>
          <p:cNvPr id="147459" name="Rectangle 5"/>
          <p:cNvSpPr>
            <a:spLocks noChangeArrowheads="1"/>
          </p:cNvSpPr>
          <p:nvPr/>
        </p:nvSpPr>
        <p:spPr bwMode="auto">
          <a:xfrm>
            <a:off x="4518025" y="2225675"/>
            <a:ext cx="184150" cy="274638"/>
          </a:xfrm>
          <a:prstGeom prst="rect">
            <a:avLst/>
          </a:prstGeom>
          <a:noFill/>
          <a:ln w="9525">
            <a:noFill/>
            <a:miter lim="800000"/>
            <a:headEnd/>
            <a:tailEnd/>
          </a:ln>
        </p:spPr>
        <p:txBody>
          <a:bodyPr wrap="none">
            <a:spAutoFit/>
          </a:bodyPr>
          <a:lstStyle/>
          <a:p>
            <a:endParaRPr lang="fr-CA" dirty="0"/>
          </a:p>
        </p:txBody>
      </p:sp>
      <p:sp>
        <p:nvSpPr>
          <p:cNvPr id="57349" name="Content Placeholder 6"/>
          <p:cNvSpPr txBox="1">
            <a:spLocks/>
          </p:cNvSpPr>
          <p:nvPr/>
        </p:nvSpPr>
        <p:spPr bwMode="auto">
          <a:xfrm>
            <a:off x="395288" y="1773238"/>
            <a:ext cx="8424862" cy="508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4488" lvl="1" indent="-230188" eaLnBrk="0" hangingPunct="0">
              <a:spcBef>
                <a:spcPct val="20000"/>
              </a:spcBef>
            </a:pPr>
            <a:r>
              <a:rPr lang="fr-CA" sz="1400" b="1" dirty="0">
                <a:latin typeface="Arial Narrow" pitchFamily="34" charset="0"/>
              </a:rPr>
              <a:t>Valeur ajoutée</a:t>
            </a:r>
            <a:r>
              <a:rPr lang="fr-CA" sz="1400" dirty="0">
                <a:latin typeface="Arial Narrow" pitchFamily="34" charset="0"/>
              </a:rPr>
              <a:t> </a:t>
            </a:r>
          </a:p>
          <a:p>
            <a:pPr marL="344488" lvl="1" indent="-230188" eaLnBrk="0" hangingPunct="0">
              <a:spcBef>
                <a:spcPct val="20000"/>
              </a:spcBef>
            </a:pPr>
            <a:r>
              <a:rPr lang="fr-CA" sz="1400" dirty="0" smtClean="0">
                <a:latin typeface="Arial Narrow" pitchFamily="34" charset="0"/>
              </a:rPr>
              <a:t>Pour toutes les organisations</a:t>
            </a:r>
          </a:p>
          <a:p>
            <a:pPr marL="344488" lvl="1" indent="-230188" eaLnBrk="0" hangingPunct="0">
              <a:spcBef>
                <a:spcPct val="20000"/>
              </a:spcBef>
              <a:buFontTx/>
              <a:buChar char="•"/>
            </a:pPr>
            <a:r>
              <a:rPr lang="fr-CA" sz="1400" dirty="0" smtClean="0">
                <a:latin typeface="Arial Narrow" pitchFamily="34" charset="0"/>
              </a:rPr>
              <a:t>La </a:t>
            </a:r>
            <a:r>
              <a:rPr lang="fr-CA" sz="1400" dirty="0">
                <a:latin typeface="Arial Narrow" pitchFamily="34" charset="0"/>
              </a:rPr>
              <a:t>mesure est bonne dès la première fois;</a:t>
            </a:r>
          </a:p>
          <a:p>
            <a:pPr marL="344488" lvl="1" indent="-230188" eaLnBrk="0" hangingPunct="0">
              <a:spcBef>
                <a:spcPct val="20000"/>
              </a:spcBef>
              <a:buFontTx/>
              <a:buChar char="•"/>
            </a:pPr>
            <a:r>
              <a:rPr lang="fr-CA" sz="1400" dirty="0">
                <a:latin typeface="Arial Narrow" pitchFamily="34" charset="0"/>
              </a:rPr>
              <a:t>Une transformation a lieu (pas un simple transfert, mais un changement souhaité);</a:t>
            </a:r>
          </a:p>
          <a:p>
            <a:pPr marL="344488" lvl="1" indent="-230188" eaLnBrk="0" hangingPunct="0">
              <a:spcBef>
                <a:spcPct val="20000"/>
              </a:spcBef>
              <a:buFontTx/>
              <a:buChar char="•"/>
            </a:pPr>
            <a:r>
              <a:rPr lang="fr-CA" sz="1400" dirty="0">
                <a:latin typeface="Arial Narrow" pitchFamily="34" charset="0"/>
              </a:rPr>
              <a:t>La personne est prête à payer le prix nécessaire</a:t>
            </a:r>
            <a:r>
              <a:rPr lang="fr-CA" sz="1400" dirty="0" smtClean="0">
                <a:latin typeface="Arial Narrow" pitchFamily="34" charset="0"/>
              </a:rPr>
              <a:t>.</a:t>
            </a:r>
          </a:p>
          <a:p>
            <a:pPr marL="344488" lvl="1" indent="-230188" eaLnBrk="0" hangingPunct="0">
              <a:spcBef>
                <a:spcPct val="20000"/>
              </a:spcBef>
            </a:pPr>
            <a:r>
              <a:rPr lang="fr-CA" sz="1400" dirty="0" smtClean="0">
                <a:latin typeface="Arial Narrow" pitchFamily="34" charset="0"/>
              </a:rPr>
              <a:t>+ gouvernement</a:t>
            </a:r>
          </a:p>
          <a:p>
            <a:pPr marL="344488" lvl="1" indent="-230188" eaLnBrk="0" hangingPunct="0">
              <a:spcBef>
                <a:spcPct val="20000"/>
              </a:spcBef>
              <a:buFont typeface="Arial" pitchFamily="34" charset="0"/>
              <a:buChar char="•"/>
            </a:pPr>
            <a:r>
              <a:rPr lang="fr-CA" sz="1400" dirty="0" smtClean="0">
                <a:latin typeface="Arial Narrow" pitchFamily="34" charset="0"/>
              </a:rPr>
              <a:t>Équitable</a:t>
            </a:r>
          </a:p>
          <a:p>
            <a:pPr marL="344488" lvl="1" indent="-230188" eaLnBrk="0" hangingPunct="0">
              <a:spcBef>
                <a:spcPct val="20000"/>
              </a:spcBef>
              <a:buFont typeface="Arial" pitchFamily="34" charset="0"/>
              <a:buChar char="•"/>
            </a:pPr>
            <a:r>
              <a:rPr lang="fr-CA" sz="1400" dirty="0" smtClean="0">
                <a:latin typeface="Arial Narrow" pitchFamily="34" charset="0"/>
              </a:rPr>
              <a:t>Efficace</a:t>
            </a:r>
          </a:p>
          <a:p>
            <a:pPr marL="344488" lvl="1" indent="-230188" eaLnBrk="0" hangingPunct="0">
              <a:spcBef>
                <a:spcPct val="20000"/>
              </a:spcBef>
              <a:buFont typeface="Arial" pitchFamily="34" charset="0"/>
              <a:buChar char="•"/>
            </a:pPr>
            <a:r>
              <a:rPr lang="fr-CA" sz="1400" dirty="0" smtClean="0">
                <a:latin typeface="Arial Narrow" pitchFamily="34" charset="0"/>
              </a:rPr>
              <a:t>Sert le citoyen et la société également</a:t>
            </a:r>
          </a:p>
          <a:p>
            <a:pPr marL="344488" lvl="1" indent="-230188" eaLnBrk="0" hangingPunct="0">
              <a:spcBef>
                <a:spcPct val="20000"/>
              </a:spcBef>
              <a:buFontTx/>
              <a:buChar char="•"/>
            </a:pPr>
            <a:endParaRPr lang="fr-CA" sz="1400" dirty="0">
              <a:latin typeface="Arial Narrow" pitchFamily="34" charset="0"/>
            </a:endParaRPr>
          </a:p>
          <a:p>
            <a:pPr marL="344488" lvl="1" indent="-230188" eaLnBrk="0" hangingPunct="0">
              <a:spcBef>
                <a:spcPct val="20000"/>
              </a:spcBef>
            </a:pPr>
            <a:r>
              <a:rPr lang="fr-CA" sz="1400" b="1" dirty="0">
                <a:latin typeface="Arial Narrow" pitchFamily="34" charset="0"/>
              </a:rPr>
              <a:t>Gaspillage (Muda)</a:t>
            </a:r>
          </a:p>
          <a:p>
            <a:pPr marL="344488" lvl="1" indent="-230188" eaLnBrk="0" hangingPunct="0">
              <a:spcBef>
                <a:spcPct val="20000"/>
              </a:spcBef>
              <a:buFontTx/>
              <a:buChar char="•"/>
            </a:pPr>
            <a:r>
              <a:rPr lang="fr-CA" sz="1400" dirty="0">
                <a:latin typeface="Arial Narrow" pitchFamily="34" charset="0"/>
              </a:rPr>
              <a:t>La personne n</a:t>
            </a:r>
            <a:r>
              <a:rPr lang="fr-CA" altLang="en-US" sz="1400" dirty="0">
                <a:latin typeface="Arial Narrow" pitchFamily="34" charset="0"/>
              </a:rPr>
              <a:t>’</a:t>
            </a:r>
            <a:r>
              <a:rPr lang="fr-CA" sz="1400" dirty="0">
                <a:latin typeface="Arial Narrow" pitchFamily="34" charset="0"/>
              </a:rPr>
              <a:t>est pas prête à payer le prix nécessaire;</a:t>
            </a:r>
          </a:p>
          <a:p>
            <a:pPr marL="344488" lvl="1" indent="-230188" eaLnBrk="0" hangingPunct="0">
              <a:spcBef>
                <a:spcPct val="20000"/>
              </a:spcBef>
              <a:buFontTx/>
              <a:buChar char="•"/>
            </a:pPr>
            <a:r>
              <a:rPr lang="fr-CA" sz="1400" dirty="0">
                <a:latin typeface="Arial Narrow" pitchFamily="34" charset="0"/>
              </a:rPr>
              <a:t>La mesure peut être retirée sans incidence sur le processus;</a:t>
            </a:r>
          </a:p>
          <a:p>
            <a:pPr marL="344488" lvl="1" indent="-230188" eaLnBrk="0" hangingPunct="0">
              <a:spcBef>
                <a:spcPct val="20000"/>
              </a:spcBef>
            </a:pPr>
            <a:r>
              <a:rPr lang="fr-CA" sz="1400" b="1" dirty="0">
                <a:solidFill>
                  <a:srgbClr val="000000"/>
                </a:solidFill>
                <a:latin typeface="Arial Narrow" pitchFamily="34" charset="0"/>
              </a:rPr>
              <a:t>Sans valeur ajoutée, mais nécessaire pour l</a:t>
            </a:r>
            <a:r>
              <a:rPr lang="fr-CA" altLang="en-US" sz="1400" b="1" dirty="0">
                <a:solidFill>
                  <a:srgbClr val="000000"/>
                </a:solidFill>
                <a:latin typeface="Arial Narrow" pitchFamily="34" charset="0"/>
              </a:rPr>
              <a:t>’</a:t>
            </a:r>
            <a:r>
              <a:rPr lang="fr-CA" sz="1400" b="1" dirty="0">
                <a:solidFill>
                  <a:srgbClr val="000000"/>
                </a:solidFill>
                <a:latin typeface="Arial Narrow" pitchFamily="34" charset="0"/>
              </a:rPr>
              <a:t>organisation</a:t>
            </a:r>
            <a:endParaRPr lang="fr-CA" sz="1400" dirty="0">
              <a:latin typeface="Arial Narrow" pitchFamily="34" charset="0"/>
            </a:endParaRPr>
          </a:p>
          <a:p>
            <a:pPr marL="344488" lvl="1" indent="-230188" eaLnBrk="0" hangingPunct="0">
              <a:spcBef>
                <a:spcPct val="20000"/>
              </a:spcBef>
              <a:buFontTx/>
              <a:buChar char="•"/>
            </a:pPr>
            <a:r>
              <a:rPr lang="fr-CA" sz="1400" dirty="0">
                <a:latin typeface="Arial Narrow" pitchFamily="34" charset="0"/>
              </a:rPr>
              <a:t>Une mesure qui doit être mise en place en raison de certaines exigences de fonctionnement ou de gouvernance. Elle ne contribue pas à satisfaire aux besoins du client. La question à se poser est « pourrions-nous être emprisonné, mis à l</a:t>
            </a:r>
            <a:r>
              <a:rPr lang="fr-CA" altLang="en-US" sz="1400" dirty="0">
                <a:latin typeface="Arial Narrow" pitchFamily="34" charset="0"/>
              </a:rPr>
              <a:t>’</a:t>
            </a:r>
            <a:r>
              <a:rPr lang="fr-CA" sz="1400" dirty="0">
                <a:latin typeface="Arial Narrow" pitchFamily="34" charset="0"/>
              </a:rPr>
              <a:t>amende ou placé devant un risque important si cette activité n</a:t>
            </a:r>
            <a:r>
              <a:rPr lang="fr-CA" altLang="en-US" sz="1400" dirty="0">
                <a:latin typeface="Arial Narrow" pitchFamily="34" charset="0"/>
              </a:rPr>
              <a:t>’</a:t>
            </a:r>
            <a:r>
              <a:rPr lang="fr-CA" sz="1400" dirty="0">
                <a:latin typeface="Arial Narrow" pitchFamily="34" charset="0"/>
              </a:rPr>
              <a:t>était pas réalisée? »;</a:t>
            </a:r>
          </a:p>
          <a:p>
            <a:pPr marL="344488" lvl="1" indent="-230188" eaLnBrk="0" hangingPunct="0">
              <a:spcBef>
                <a:spcPct val="20000"/>
              </a:spcBef>
              <a:buFontTx/>
              <a:buChar char="•"/>
            </a:pPr>
            <a:r>
              <a:rPr lang="fr-CA" sz="1400" dirty="0">
                <a:latin typeface="Arial Narrow" pitchFamily="34" charset="0"/>
              </a:rPr>
              <a:t>La mesure est SVA, mais elle ne peut être évitée.… pour l</a:t>
            </a:r>
            <a:r>
              <a:rPr lang="fr-CA" altLang="en-US" sz="1400" dirty="0">
                <a:latin typeface="Arial Narrow" pitchFamily="34" charset="0"/>
              </a:rPr>
              <a:t>’</a:t>
            </a:r>
            <a:r>
              <a:rPr lang="fr-CA" sz="1400" dirty="0">
                <a:latin typeface="Arial Narrow" pitchFamily="34" charset="0"/>
              </a:rPr>
              <a:t>instant.</a:t>
            </a:r>
          </a:p>
        </p:txBody>
      </p:sp>
      <p:sp>
        <p:nvSpPr>
          <p:cNvPr id="147461" name="Rectangle 179"/>
          <p:cNvSpPr txBox="1">
            <a:spLocks noChangeArrowheads="1"/>
          </p:cNvSpPr>
          <p:nvPr/>
        </p:nvSpPr>
        <p:spPr bwMode="auto">
          <a:xfrm>
            <a:off x="0" y="549275"/>
            <a:ext cx="9144000" cy="1511300"/>
          </a:xfrm>
          <a:prstGeom prst="rect">
            <a:avLst/>
          </a:prstGeom>
          <a:noFill/>
          <a:ln w="9525">
            <a:noFill/>
            <a:miter lim="800000"/>
            <a:headEnd/>
            <a:tailEnd/>
          </a:ln>
        </p:spPr>
        <p:txBody>
          <a:bodyPr/>
          <a:lstStyle/>
          <a:p>
            <a:pPr algn="ctr" eaLnBrk="0" hangingPunct="0"/>
            <a:r>
              <a:rPr lang="fr-CA" sz="3600" b="1" dirty="0" smtClean="0">
                <a:solidFill>
                  <a:srgbClr val="16165D"/>
                </a:solidFill>
                <a:latin typeface="Arial Narrow" pitchFamily="34" charset="0"/>
              </a:rPr>
              <a:t>Principe </a:t>
            </a:r>
            <a:r>
              <a:rPr lang="fr-CA" sz="3600" b="1" dirty="0">
                <a:solidFill>
                  <a:srgbClr val="16165D"/>
                </a:solidFill>
                <a:latin typeface="Arial Narrow" pitchFamily="34" charset="0"/>
              </a:rPr>
              <a:t>n</a:t>
            </a:r>
            <a:r>
              <a:rPr lang="fr-CA" sz="3600" b="1" baseline="30000" dirty="0">
                <a:solidFill>
                  <a:srgbClr val="16165D"/>
                </a:solidFill>
                <a:latin typeface="Arial Narrow" pitchFamily="34" charset="0"/>
              </a:rPr>
              <a:t>o</a:t>
            </a:r>
            <a:r>
              <a:rPr lang="fr-CA" sz="3600" b="1" dirty="0">
                <a:solidFill>
                  <a:srgbClr val="16165D"/>
                </a:solidFill>
                <a:latin typeface="Arial Narrow" pitchFamily="34" charset="0"/>
              </a:rPr>
              <a:t> 3 : Créer in flux continue</a:t>
            </a:r>
          </a:p>
          <a:p>
            <a:pPr algn="ctr" eaLnBrk="0" hangingPunct="0"/>
            <a:r>
              <a:rPr lang="fr-CA" sz="2400" b="1" dirty="0">
                <a:solidFill>
                  <a:srgbClr val="16165D"/>
                </a:solidFill>
                <a:latin typeface="Arial Narrow" pitchFamily="34" charset="0"/>
              </a:rPr>
              <a:t>Déterminer les activités à VA, celles SVA et le gaspillage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F179663-6607-426A-BD80-008E692C1F5E}" type="slidenum">
              <a:rPr lang="fr-CA" sz="1400">
                <a:solidFill>
                  <a:srgbClr val="000000"/>
                </a:solidFill>
                <a:ea typeface="ＭＳ Ｐゴシック" pitchFamily="-65" charset="-128"/>
                <a:cs typeface="+mn-cs"/>
              </a:rPr>
              <a:pPr algn="r"/>
              <a:t>18</a:t>
            </a:fld>
            <a:endParaRPr lang="fr-CA" sz="1400" dirty="0">
              <a:solidFill>
                <a:srgbClr val="000000"/>
              </a:solidFill>
              <a:ea typeface="ＭＳ Ｐゴシック" pitchFamily="-65" charset="-128"/>
              <a:cs typeface="+mn-cs"/>
            </a:endParaRPr>
          </a:p>
        </p:txBody>
      </p:sp>
      <p:sp>
        <p:nvSpPr>
          <p:cNvPr id="5" name="Content Placeholder 6"/>
          <p:cNvSpPr txBox="1">
            <a:spLocks/>
          </p:cNvSpPr>
          <p:nvPr/>
        </p:nvSpPr>
        <p:spPr>
          <a:xfrm>
            <a:off x="611188" y="1916113"/>
            <a:ext cx="6624637" cy="2232025"/>
          </a:xfrm>
          <a:prstGeom prst="rect">
            <a:avLst/>
          </a:prstGeom>
        </p:spPr>
        <p:txBody>
          <a:bodyPr/>
          <a:lstStyle/>
          <a:p>
            <a:pPr marL="800100" lvl="1" indent="-342900" eaLnBrk="0" hangingPunct="0">
              <a:spcBef>
                <a:spcPct val="20000"/>
              </a:spcBef>
              <a:buFontTx/>
              <a:buChar char="•"/>
              <a:defRPr/>
            </a:pPr>
            <a:endParaRPr lang="fr-CA" sz="1800" b="1" kern="0" dirty="0">
              <a:solidFill>
                <a:srgbClr val="000000"/>
              </a:solidFill>
              <a:latin typeface="Helvetica" pitchFamily="34" charset="0"/>
            </a:endParaRPr>
          </a:p>
        </p:txBody>
      </p:sp>
      <p:sp>
        <p:nvSpPr>
          <p:cNvPr id="76804" name="Rectangle 5"/>
          <p:cNvSpPr>
            <a:spLocks noChangeArrowheads="1"/>
          </p:cNvSpPr>
          <p:nvPr/>
        </p:nvSpPr>
        <p:spPr bwMode="auto">
          <a:xfrm>
            <a:off x="4518025" y="2225675"/>
            <a:ext cx="184150" cy="274638"/>
          </a:xfrm>
          <a:prstGeom prst="rect">
            <a:avLst/>
          </a:prstGeom>
          <a:noFill/>
          <a:ln w="9525">
            <a:noFill/>
            <a:miter lim="800000"/>
            <a:headEnd/>
            <a:tailEnd/>
          </a:ln>
        </p:spPr>
        <p:txBody>
          <a:bodyPr wrap="none">
            <a:spAutoFit/>
          </a:bodyPr>
          <a:lstStyle/>
          <a:p>
            <a:endParaRPr lang="fr-CA" sz="1200" dirty="0">
              <a:solidFill>
                <a:srgbClr val="000000"/>
              </a:solidFill>
              <a:latin typeface="Arial Narrow" pitchFamily="34" charset="0"/>
              <a:ea typeface="ＭＳ Ｐゴシック" pitchFamily="-65" charset="-128"/>
              <a:cs typeface="+mn-cs"/>
            </a:endParaRPr>
          </a:p>
        </p:txBody>
      </p:sp>
      <p:sp>
        <p:nvSpPr>
          <p:cNvPr id="76805" name="Content Placeholder 6"/>
          <p:cNvSpPr txBox="1">
            <a:spLocks/>
          </p:cNvSpPr>
          <p:nvPr/>
        </p:nvSpPr>
        <p:spPr bwMode="auto">
          <a:xfrm>
            <a:off x="683568" y="1484784"/>
            <a:ext cx="7848600" cy="4572000"/>
          </a:xfrm>
          <a:prstGeom prst="rect">
            <a:avLst/>
          </a:prstGeom>
          <a:noFill/>
          <a:ln w="9525">
            <a:noFill/>
            <a:miter lim="800000"/>
            <a:headEnd/>
            <a:tailEnd/>
          </a:ln>
        </p:spPr>
        <p:txBody>
          <a:bodyPr/>
          <a:lstStyle/>
          <a:p>
            <a:pPr marL="344488" lvl="1" indent="-230188" algn="ctr" eaLnBrk="0" hangingPunct="0">
              <a:spcBef>
                <a:spcPct val="20000"/>
              </a:spcBef>
            </a:pPr>
            <a:r>
              <a:rPr lang="fr-CA" b="1" dirty="0">
                <a:solidFill>
                  <a:srgbClr val="000000"/>
                </a:solidFill>
                <a:latin typeface="Helvetica" pitchFamily="34" charset="0"/>
                <a:ea typeface="ＭＳ Ｐゴシック" pitchFamily="-65" charset="-128"/>
                <a:cs typeface="Arial" pitchFamily="34" charset="0"/>
              </a:rPr>
              <a:t>Capacité actuelle = Travail + pertes</a:t>
            </a:r>
          </a:p>
        </p:txBody>
      </p:sp>
      <p:sp>
        <p:nvSpPr>
          <p:cNvPr id="76808" name="Slide Number Placeholder 13"/>
          <p:cNvSpPr>
            <a:spLocks noGrp="1"/>
          </p:cNvSpPr>
          <p:nvPr>
            <p:ph type="sldNum" sz="quarter" idx="12"/>
          </p:nvPr>
        </p:nvSpPr>
        <p:spPr>
          <a:noFill/>
        </p:spPr>
        <p:txBody>
          <a:bodyPr/>
          <a:lstStyle/>
          <a:p>
            <a:fld id="{6719485B-92A6-4CFF-BAB5-220DBEA982B2}" type="slidenum">
              <a:rPr lang="fr-CA" smtClean="0">
                <a:solidFill>
                  <a:srgbClr val="000000"/>
                </a:solidFill>
                <a:ea typeface="ＭＳ Ｐゴシック" pitchFamily="-65" charset="-128"/>
              </a:rPr>
              <a:pPr/>
              <a:t>18</a:t>
            </a:fld>
            <a:endParaRPr lang="fr-CA" dirty="0" smtClean="0">
              <a:solidFill>
                <a:srgbClr val="000000"/>
              </a:solidFill>
              <a:ea typeface="ＭＳ Ｐゴシック" pitchFamily="-65" charset="-128"/>
            </a:endParaRPr>
          </a:p>
        </p:txBody>
      </p:sp>
      <p:sp>
        <p:nvSpPr>
          <p:cNvPr id="76811" name="Rectangle 2"/>
          <p:cNvSpPr>
            <a:spLocks noChangeArrowheads="1"/>
          </p:cNvSpPr>
          <p:nvPr/>
        </p:nvSpPr>
        <p:spPr bwMode="auto">
          <a:xfrm>
            <a:off x="685800" y="404813"/>
            <a:ext cx="7707313" cy="863600"/>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ea typeface="ＭＳ Ｐゴシック" pitchFamily="-65" charset="-128"/>
                <a:cs typeface="+mn-cs"/>
              </a:rPr>
              <a:t>Principe </a:t>
            </a:r>
            <a:r>
              <a:rPr lang="fr-CA" sz="3600" b="1" dirty="0">
                <a:solidFill>
                  <a:srgbClr val="16165D"/>
                </a:solidFill>
                <a:latin typeface="Arial Narrow" pitchFamily="34" charset="0"/>
                <a:ea typeface="ＭＳ Ｐゴシック" pitchFamily="-65" charset="-128"/>
                <a:cs typeface="+mn-cs"/>
              </a:rPr>
              <a:t>n</a:t>
            </a:r>
            <a:r>
              <a:rPr lang="fr-CA" sz="3600" b="1" baseline="30000" dirty="0">
                <a:solidFill>
                  <a:srgbClr val="16165D"/>
                </a:solidFill>
                <a:latin typeface="Arial Narrow" pitchFamily="34" charset="0"/>
                <a:ea typeface="ＭＳ Ｐゴシック" pitchFamily="-65" charset="-128"/>
                <a:cs typeface="+mn-cs"/>
              </a:rPr>
              <a:t>o</a:t>
            </a:r>
            <a:r>
              <a:rPr lang="fr-CA" sz="3600" b="1" dirty="0">
                <a:solidFill>
                  <a:srgbClr val="16165D"/>
                </a:solidFill>
                <a:latin typeface="Arial Narrow" pitchFamily="34" charset="0"/>
                <a:ea typeface="ＭＳ Ｐゴシック" pitchFamily="-65" charset="-128"/>
                <a:cs typeface="+mn-cs"/>
              </a:rPr>
              <a:t> </a:t>
            </a:r>
            <a:r>
              <a:rPr lang="fr-CA" sz="3600" b="1" dirty="0" smtClean="0">
                <a:solidFill>
                  <a:srgbClr val="16165D"/>
                </a:solidFill>
                <a:latin typeface="Arial Narrow" pitchFamily="34" charset="0"/>
                <a:ea typeface="ＭＳ Ｐゴシック" pitchFamily="-65" charset="-128"/>
                <a:cs typeface="+mn-cs"/>
              </a:rPr>
              <a:t>3 </a:t>
            </a:r>
            <a:r>
              <a:rPr lang="fr-CA" sz="3600" b="1" dirty="0">
                <a:solidFill>
                  <a:srgbClr val="16165D"/>
                </a:solidFill>
                <a:latin typeface="Arial Narrow" pitchFamily="34" charset="0"/>
                <a:ea typeface="ＭＳ Ｐゴシック" pitchFamily="-65" charset="-128"/>
                <a:cs typeface="+mn-cs"/>
              </a:rPr>
              <a:t>: </a:t>
            </a:r>
            <a:r>
              <a:rPr lang="fr-CA" sz="3600" b="1" dirty="0" smtClean="0">
                <a:solidFill>
                  <a:srgbClr val="16165D"/>
                </a:solidFill>
                <a:latin typeface="Arial Narrow" pitchFamily="34" charset="0"/>
                <a:ea typeface="ＭＳ Ｐゴシック" pitchFamily="-65" charset="-128"/>
                <a:cs typeface="+mn-cs"/>
              </a:rPr>
              <a:t>Spécifier la </a:t>
            </a:r>
            <a:r>
              <a:rPr lang="fr-CA" sz="3600" b="1" dirty="0">
                <a:solidFill>
                  <a:srgbClr val="16165D"/>
                </a:solidFill>
                <a:latin typeface="Arial Narrow" pitchFamily="34" charset="0"/>
                <a:ea typeface="ＭＳ Ｐゴシック" pitchFamily="-65" charset="-128"/>
                <a:cs typeface="+mn-cs"/>
              </a:rPr>
              <a:t>valeur</a:t>
            </a:r>
          </a:p>
        </p:txBody>
      </p:sp>
      <p:pic>
        <p:nvPicPr>
          <p:cNvPr id="18" name="Picture 12" descr="http://ecx.images-amazon.com/images/I/61qwrocEv1L._AA1500_.jpg"/>
          <p:cNvPicPr>
            <a:picLocks noChangeAspect="1" noChangeArrowheads="1"/>
          </p:cNvPicPr>
          <p:nvPr/>
        </p:nvPicPr>
        <p:blipFill>
          <a:blip r:embed="rId3" cstate="email"/>
          <a:srcRect/>
          <a:stretch>
            <a:fillRect/>
          </a:stretch>
        </p:blipFill>
        <p:spPr bwMode="auto">
          <a:xfrm rot="954231">
            <a:off x="7542213" y="1295400"/>
            <a:ext cx="898525" cy="1306513"/>
          </a:xfrm>
          <a:prstGeom prst="rect">
            <a:avLst/>
          </a:prstGeom>
          <a:noFill/>
          <a:ln w="9525">
            <a:noFill/>
            <a:miter lim="800000"/>
            <a:headEnd/>
            <a:tailEnd/>
          </a:ln>
          <a:effectLst>
            <a:outerShdw dist="139700" dir="2700000" algn="tl" rotWithShape="0">
              <a:srgbClr val="333333">
                <a:alpha val="64999"/>
              </a:srgbClr>
            </a:outerShdw>
          </a:effectLst>
        </p:spPr>
      </p:pic>
      <p:grpSp>
        <p:nvGrpSpPr>
          <p:cNvPr id="21" name="Group 31"/>
          <p:cNvGrpSpPr>
            <a:grpSpLocks/>
          </p:cNvGrpSpPr>
          <p:nvPr/>
        </p:nvGrpSpPr>
        <p:grpSpPr bwMode="auto">
          <a:xfrm>
            <a:off x="4067946" y="2852737"/>
            <a:ext cx="4536306" cy="1439862"/>
            <a:chOff x="4716017" y="3861061"/>
            <a:chExt cx="3888432" cy="1872194"/>
          </a:xfrm>
        </p:grpSpPr>
        <p:sp>
          <p:nvSpPr>
            <p:cNvPr id="22" name="Rectangle 9"/>
            <p:cNvSpPr>
              <a:spLocks noChangeArrowheads="1"/>
            </p:cNvSpPr>
            <p:nvPr/>
          </p:nvSpPr>
          <p:spPr bwMode="auto">
            <a:xfrm rot="5400000">
              <a:off x="5724136" y="2852942"/>
              <a:ext cx="1872194" cy="3888432"/>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w="9525" algn="ctr">
              <a:no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sz="1800" kern="0" dirty="0">
                <a:solidFill>
                  <a:sysClr val="windowText" lastClr="000000"/>
                </a:solidFill>
                <a:latin typeface="Arial Narrow" charset="0"/>
                <a:ea typeface="ＭＳ Ｐゴシック" charset="-128"/>
              </a:endParaRPr>
            </a:p>
          </p:txBody>
        </p:sp>
        <p:sp>
          <p:nvSpPr>
            <p:cNvPr id="23" name="TextBox 12"/>
            <p:cNvSpPr txBox="1">
              <a:spLocks noChangeArrowheads="1"/>
            </p:cNvSpPr>
            <p:nvPr/>
          </p:nvSpPr>
          <p:spPr bwMode="auto">
            <a:xfrm>
              <a:off x="5886269" y="4424576"/>
              <a:ext cx="1809916" cy="927106"/>
            </a:xfrm>
            <a:prstGeom prst="rect">
              <a:avLst/>
            </a:prstGeom>
            <a:noFill/>
            <a:ln w="9525">
              <a:noFill/>
              <a:miter lim="800000"/>
              <a:headEnd/>
              <a:tailEnd/>
            </a:ln>
            <a:extLst/>
          </p:spPr>
          <p:txBody>
            <a:bodyPr wrap="none">
              <a:spAutoFit/>
            </a:bodyPr>
            <a:lstStyle/>
            <a:p>
              <a:pPr algn="ctr">
                <a:spcBef>
                  <a:spcPts val="500"/>
                </a:spcBef>
                <a:spcAft>
                  <a:spcPts val="500"/>
                </a:spcAft>
                <a:defRPr/>
              </a:pPr>
              <a:r>
                <a:rPr lang="en-US" sz="1600" b="1" kern="0" dirty="0" smtClean="0">
                  <a:solidFill>
                    <a:srgbClr val="FFFFFF"/>
                  </a:solidFill>
                  <a:latin typeface="Helvetica" pitchFamily="34" charset="0"/>
                  <a:ea typeface="ＭＳ Ｐゴシック" charset="-128"/>
                  <a:cs typeface="Arial" pitchFamily="34" charset="0"/>
                </a:rPr>
                <a:t>75%</a:t>
              </a:r>
              <a:endParaRPr lang="en-US" sz="1600" b="1" kern="0" dirty="0">
                <a:solidFill>
                  <a:srgbClr val="FFFFFF"/>
                </a:solidFill>
                <a:latin typeface="Helvetica" pitchFamily="34" charset="0"/>
                <a:ea typeface="ＭＳ Ｐゴシック" charset="-128"/>
                <a:cs typeface="Arial" pitchFamily="34" charset="0"/>
              </a:endParaRPr>
            </a:p>
            <a:p>
              <a:pPr algn="ctr">
                <a:spcBef>
                  <a:spcPts val="500"/>
                </a:spcBef>
                <a:spcAft>
                  <a:spcPts val="500"/>
                </a:spcAft>
                <a:defRPr/>
              </a:pPr>
              <a:r>
                <a:rPr lang="en-US" sz="1600" b="1" kern="0" dirty="0" smtClean="0">
                  <a:solidFill>
                    <a:srgbClr val="FFFFFF"/>
                  </a:solidFill>
                  <a:latin typeface="Helvetica" pitchFamily="34" charset="0"/>
                  <a:ea typeface="ＭＳ Ｐゴシック" charset="-128"/>
                  <a:cs typeface="Arial" pitchFamily="34" charset="0"/>
                </a:rPr>
                <a:t>Sans valeur ajoutée</a:t>
              </a:r>
              <a:endParaRPr lang="en-US" sz="1600" b="1" kern="0" dirty="0">
                <a:solidFill>
                  <a:srgbClr val="FFFFFF"/>
                </a:solidFill>
                <a:latin typeface="Helvetica" pitchFamily="34" charset="0"/>
                <a:ea typeface="ＭＳ Ｐゴシック" charset="-128"/>
                <a:cs typeface="Arial" pitchFamily="34" charset="0"/>
              </a:endParaRPr>
            </a:p>
          </p:txBody>
        </p:sp>
      </p:grpSp>
      <p:grpSp>
        <p:nvGrpSpPr>
          <p:cNvPr id="24" name="Group 29"/>
          <p:cNvGrpSpPr>
            <a:grpSpLocks/>
          </p:cNvGrpSpPr>
          <p:nvPr/>
        </p:nvGrpSpPr>
        <p:grpSpPr bwMode="auto">
          <a:xfrm>
            <a:off x="611188" y="2852737"/>
            <a:ext cx="1614842" cy="1439862"/>
            <a:chOff x="611560" y="3861061"/>
            <a:chExt cx="2039576" cy="1872194"/>
          </a:xfrm>
        </p:grpSpPr>
        <p:sp>
          <p:nvSpPr>
            <p:cNvPr id="25" name="Rectangle 9"/>
            <p:cNvSpPr>
              <a:spLocks noChangeArrowheads="1"/>
            </p:cNvSpPr>
            <p:nvPr/>
          </p:nvSpPr>
          <p:spPr bwMode="auto">
            <a:xfrm rot="5400000">
              <a:off x="647571" y="3825050"/>
              <a:ext cx="1872194" cy="1944216"/>
            </a:xfrm>
            <a:prstGeom prst="rect">
              <a:avLst/>
            </a:prstGeom>
            <a:solidFill>
              <a:srgbClr val="009900"/>
            </a:solidFill>
            <a:ln w="9525" algn="ctr">
              <a:solidFill>
                <a:schemeClr val="accent1">
                  <a:lumMod val="50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sz="1800" kern="0" dirty="0">
                <a:solidFill>
                  <a:sysClr val="windowText" lastClr="000000"/>
                </a:solidFill>
                <a:latin typeface="Arial Narrow" charset="0"/>
                <a:ea typeface="ＭＳ Ｐゴシック" charset="-128"/>
              </a:endParaRPr>
            </a:p>
          </p:txBody>
        </p:sp>
        <p:sp>
          <p:nvSpPr>
            <p:cNvPr id="26" name="TextBox 12"/>
            <p:cNvSpPr txBox="1">
              <a:spLocks noChangeArrowheads="1"/>
            </p:cNvSpPr>
            <p:nvPr/>
          </p:nvSpPr>
          <p:spPr bwMode="auto">
            <a:xfrm>
              <a:off x="646354" y="4424575"/>
              <a:ext cx="2004782" cy="843733"/>
            </a:xfrm>
            <a:prstGeom prst="rect">
              <a:avLst/>
            </a:prstGeom>
            <a:noFill/>
            <a:ln w="9525">
              <a:noFill/>
              <a:miter lim="800000"/>
              <a:headEnd/>
              <a:tailEnd/>
            </a:ln>
            <a:extLst/>
          </p:spPr>
          <p:txBody>
            <a:bodyPr wrap="none">
              <a:spAutoFit/>
            </a:bodyPr>
            <a:lstStyle/>
            <a:p>
              <a:pPr algn="ctr">
                <a:spcBef>
                  <a:spcPts val="500"/>
                </a:spcBef>
                <a:spcAft>
                  <a:spcPts val="500"/>
                </a:spcAft>
                <a:defRPr/>
              </a:pPr>
              <a:r>
                <a:rPr lang="en-US" sz="1600" b="1" kern="0" dirty="0" smtClean="0">
                  <a:solidFill>
                    <a:srgbClr val="FFFFFF"/>
                  </a:solidFill>
                  <a:latin typeface="Helvetica" pitchFamily="34" charset="0"/>
                  <a:ea typeface="ＭＳ Ｐゴシック" charset="-128"/>
                  <a:cs typeface="Arial" pitchFamily="34" charset="0"/>
                </a:rPr>
                <a:t>10%</a:t>
              </a:r>
              <a:endParaRPr lang="en-US" sz="1600" b="1" kern="0" dirty="0">
                <a:solidFill>
                  <a:srgbClr val="FFFFFF"/>
                </a:solidFill>
                <a:latin typeface="Helvetica" pitchFamily="34" charset="0"/>
                <a:ea typeface="ＭＳ Ｐゴシック" charset="-128"/>
                <a:cs typeface="Arial" pitchFamily="34" charset="0"/>
              </a:endParaRPr>
            </a:p>
            <a:p>
              <a:pPr algn="ctr">
                <a:spcBef>
                  <a:spcPts val="0"/>
                </a:spcBef>
                <a:spcAft>
                  <a:spcPts val="0"/>
                </a:spcAft>
                <a:defRPr/>
              </a:pPr>
              <a:r>
                <a:rPr lang="en-US" sz="1600" b="1" kern="0" dirty="0" smtClean="0">
                  <a:solidFill>
                    <a:srgbClr val="FFFFFF"/>
                  </a:solidFill>
                  <a:latin typeface="Helvetica" pitchFamily="34" charset="0"/>
                  <a:ea typeface="ＭＳ Ｐゴシック" charset="-128"/>
                  <a:cs typeface="Arial" pitchFamily="34" charset="0"/>
                </a:rPr>
                <a:t>Valeur ajoutée</a:t>
              </a:r>
            </a:p>
          </p:txBody>
        </p:sp>
      </p:grpSp>
      <p:sp>
        <p:nvSpPr>
          <p:cNvPr id="27" name="Rectangle 9"/>
          <p:cNvSpPr>
            <a:spLocks noChangeArrowheads="1"/>
          </p:cNvSpPr>
          <p:nvPr/>
        </p:nvSpPr>
        <p:spPr bwMode="auto">
          <a:xfrm rot="5400000">
            <a:off x="2365439" y="2806119"/>
            <a:ext cx="1439862" cy="1533100"/>
          </a:xfrm>
          <a:prstGeom prst="rect">
            <a:avLst/>
          </a:prstGeom>
          <a:solidFill>
            <a:srgbClr val="FF99FF"/>
          </a:solidFill>
          <a:ln w="9525" algn="ctr">
            <a:no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sz="1800" kern="0" dirty="0">
              <a:solidFill>
                <a:sysClr val="windowText" lastClr="000000"/>
              </a:solidFill>
              <a:latin typeface="Arial Narrow" charset="0"/>
              <a:ea typeface="ＭＳ Ｐゴシック" charset="-128"/>
            </a:endParaRPr>
          </a:p>
        </p:txBody>
      </p:sp>
      <p:sp>
        <p:nvSpPr>
          <p:cNvPr id="28" name="TextBox 12"/>
          <p:cNvSpPr txBox="1">
            <a:spLocks noChangeArrowheads="1"/>
          </p:cNvSpPr>
          <p:nvPr/>
        </p:nvSpPr>
        <p:spPr bwMode="auto">
          <a:xfrm>
            <a:off x="2339752" y="2852936"/>
            <a:ext cx="1531848" cy="1451679"/>
          </a:xfrm>
          <a:prstGeom prst="rect">
            <a:avLst/>
          </a:prstGeom>
          <a:noFill/>
          <a:ln w="9525">
            <a:noFill/>
            <a:miter lim="800000"/>
            <a:headEnd/>
            <a:tailEnd/>
          </a:ln>
          <a:extLst/>
        </p:spPr>
        <p:txBody>
          <a:bodyPr wrap="square">
            <a:spAutoFit/>
          </a:bodyPr>
          <a:lstStyle/>
          <a:p>
            <a:pPr algn="ctr">
              <a:spcBef>
                <a:spcPts val="500"/>
              </a:spcBef>
              <a:spcAft>
                <a:spcPts val="500"/>
              </a:spcAft>
              <a:defRPr/>
            </a:pPr>
            <a:r>
              <a:rPr lang="en-US" sz="1600" b="1" kern="0" dirty="0">
                <a:solidFill>
                  <a:srgbClr val="000000"/>
                </a:solidFill>
                <a:latin typeface="Helvetica" pitchFamily="34" charset="0"/>
                <a:ea typeface="ＭＳ Ｐゴシック" charset="-128"/>
                <a:cs typeface="Arial" pitchFamily="34" charset="0"/>
              </a:rPr>
              <a:t>1</a:t>
            </a:r>
            <a:r>
              <a:rPr lang="en-US" sz="1600" b="1" kern="0" dirty="0" smtClean="0">
                <a:solidFill>
                  <a:srgbClr val="000000"/>
                </a:solidFill>
                <a:latin typeface="Helvetica" pitchFamily="34" charset="0"/>
                <a:ea typeface="ＭＳ Ｐゴシック" charset="-128"/>
                <a:cs typeface="Arial" pitchFamily="34" charset="0"/>
              </a:rPr>
              <a:t>5</a:t>
            </a:r>
            <a:r>
              <a:rPr lang="en-US" sz="1600" b="1" kern="0" dirty="0">
                <a:solidFill>
                  <a:srgbClr val="000000"/>
                </a:solidFill>
                <a:latin typeface="Helvetica" pitchFamily="34" charset="0"/>
                <a:ea typeface="ＭＳ Ｐゴシック" charset="-128"/>
                <a:cs typeface="Arial" pitchFamily="34" charset="0"/>
              </a:rPr>
              <a:t>%</a:t>
            </a:r>
          </a:p>
          <a:p>
            <a:pPr algn="ctr">
              <a:spcBef>
                <a:spcPts val="500"/>
              </a:spcBef>
              <a:spcAft>
                <a:spcPts val="500"/>
              </a:spcAft>
              <a:defRPr/>
            </a:pPr>
            <a:r>
              <a:rPr lang="en-US" sz="1600" b="1" kern="0" dirty="0" smtClean="0">
                <a:solidFill>
                  <a:srgbClr val="000000"/>
                </a:solidFill>
                <a:latin typeface="Helvetica" pitchFamily="34" charset="0"/>
                <a:ea typeface="ＭＳ Ｐゴシック" charset="-128"/>
                <a:cs typeface="Arial" pitchFamily="34" charset="0"/>
              </a:rPr>
              <a:t>Nécessaire, mais sans valeur ajoutée</a:t>
            </a:r>
            <a:endParaRPr lang="en-US" sz="1600" b="1" kern="0" dirty="0">
              <a:solidFill>
                <a:srgbClr val="000000"/>
              </a:solidFill>
              <a:latin typeface="Helvetica" pitchFamily="34" charset="0"/>
              <a:ea typeface="ＭＳ Ｐゴシック" charset="-128"/>
              <a:cs typeface="Arial" pitchFamily="34" charset="0"/>
            </a:endParaRPr>
          </a:p>
        </p:txBody>
      </p:sp>
      <p:sp>
        <p:nvSpPr>
          <p:cNvPr id="30" name="Left Brace 29"/>
          <p:cNvSpPr/>
          <p:nvPr/>
        </p:nvSpPr>
        <p:spPr>
          <a:xfrm rot="16200000">
            <a:off x="3892551" y="588962"/>
            <a:ext cx="1439862" cy="8272463"/>
          </a:xfrm>
          <a:prstGeom prst="leftBrace">
            <a:avLst>
              <a:gd name="adj1" fmla="val 37367"/>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dirty="0">
              <a:solidFill>
                <a:srgbClr val="000000"/>
              </a:solidFill>
              <a:latin typeface="Arial Narrow" pitchFamily="34" charset="0"/>
            </a:endParaRPr>
          </a:p>
        </p:txBody>
      </p:sp>
      <p:sp>
        <p:nvSpPr>
          <p:cNvPr id="31" name="TextBox 34"/>
          <p:cNvSpPr txBox="1">
            <a:spLocks noChangeArrowheads="1"/>
          </p:cNvSpPr>
          <p:nvPr/>
        </p:nvSpPr>
        <p:spPr bwMode="auto">
          <a:xfrm>
            <a:off x="3132138" y="5426075"/>
            <a:ext cx="3095625" cy="523875"/>
          </a:xfrm>
          <a:prstGeom prst="rect">
            <a:avLst/>
          </a:prstGeom>
          <a:noFill/>
          <a:ln w="9525">
            <a:noFill/>
            <a:miter lim="800000"/>
            <a:headEnd/>
            <a:tailEnd/>
          </a:ln>
        </p:spPr>
        <p:txBody>
          <a:bodyPr>
            <a:spAutoFit/>
          </a:bodyPr>
          <a:lstStyle/>
          <a:p>
            <a:pPr algn="ctr"/>
            <a:r>
              <a:rPr lang="en-CA" sz="2800" b="1" dirty="0" smtClean="0">
                <a:solidFill>
                  <a:srgbClr val="000000"/>
                </a:solidFill>
                <a:latin typeface="Arial Narrow" pitchFamily="34" charset="0"/>
              </a:rPr>
              <a:t>Value Stream</a:t>
            </a:r>
            <a:endParaRPr lang="en-CA" sz="2800" b="1" dirty="0">
              <a:solidFill>
                <a:srgbClr val="0000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7" descr="http://us.cdn2.123rf.com/168nwm/limbi007/limbi0071207/limbi007120700015/14502340-orange-cartoon-character-with-dust-mop-and-bucket-on-the-white-background.jpg"/>
          <p:cNvPicPr>
            <a:picLocks noChangeAspect="1" noChangeArrowheads="1"/>
          </p:cNvPicPr>
          <p:nvPr/>
        </p:nvPicPr>
        <p:blipFill>
          <a:blip r:embed="rId3" cstate="email"/>
          <a:srcRect/>
          <a:stretch>
            <a:fillRect/>
          </a:stretch>
        </p:blipFill>
        <p:spPr bwMode="auto">
          <a:xfrm>
            <a:off x="395288" y="3213100"/>
            <a:ext cx="2016125" cy="2014538"/>
          </a:xfrm>
          <a:prstGeom prst="rect">
            <a:avLst/>
          </a:prstGeom>
          <a:noFill/>
          <a:ln w="9525">
            <a:noFill/>
            <a:miter lim="800000"/>
            <a:headEnd/>
            <a:tailEnd/>
          </a:ln>
        </p:spPr>
      </p:pic>
      <p:sp>
        <p:nvSpPr>
          <p:cNvPr id="150530" name="Slide Number Placeholder 2"/>
          <p:cNvSpPr>
            <a:spLocks noGrp="1"/>
          </p:cNvSpPr>
          <p:nvPr>
            <p:ph type="sldNum" sz="quarter" idx="12"/>
          </p:nvPr>
        </p:nvSpPr>
        <p:spPr>
          <a:noFill/>
        </p:spPr>
        <p:txBody>
          <a:bodyPr/>
          <a:lstStyle/>
          <a:p>
            <a:fld id="{4FE20156-BB77-430A-A872-74E1240BE017}" type="slidenum">
              <a:rPr lang="en-US">
                <a:solidFill>
                  <a:srgbClr val="000000"/>
                </a:solidFill>
              </a:rPr>
              <a:pPr/>
              <a:t>19</a:t>
            </a:fld>
            <a:endParaRPr lang="en-US" dirty="0">
              <a:solidFill>
                <a:srgbClr val="000000"/>
              </a:solidFill>
            </a:endParaRPr>
          </a:p>
        </p:txBody>
      </p:sp>
      <p:graphicFrame>
        <p:nvGraphicFramePr>
          <p:cNvPr id="11" name="Table 10"/>
          <p:cNvGraphicFramePr>
            <a:graphicFrameLocks noGrp="1"/>
          </p:cNvGraphicFramePr>
          <p:nvPr/>
        </p:nvGraphicFramePr>
        <p:xfrm>
          <a:off x="2555875" y="2420938"/>
          <a:ext cx="6048375" cy="3840480"/>
        </p:xfrm>
        <a:graphic>
          <a:graphicData uri="http://schemas.openxmlformats.org/drawingml/2006/table">
            <a:tbl>
              <a:tblPr/>
              <a:tblGrid>
                <a:gridCol w="2198688"/>
                <a:gridCol w="3849687"/>
              </a:tblGrid>
              <a:tr h="701675">
                <a:tc gridSpan="2">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MS PGothic" pitchFamily="34" charset="-128"/>
                        </a:rPr>
                        <a:t>DETTAIST </a:t>
                      </a:r>
                    </a:p>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Arial Narrow" pitchFamily="34" charset="0"/>
                          <a:ea typeface="MS PGothic" pitchFamily="34" charset="-128"/>
                        </a:rPr>
                        <a:t>est un outil permettant de cerner les types de gaspillage dans le cadre d</a:t>
                      </a:r>
                      <a:r>
                        <a:rPr kumimoji="0" lang="fr-CA" altLang="en-US" sz="1800" b="1" i="0" u="none" strike="noStrike" cap="none" normalizeH="0" baseline="0" dirty="0" smtClean="0">
                          <a:ln>
                            <a:noFill/>
                          </a:ln>
                          <a:solidFill>
                            <a:schemeClr val="tx1"/>
                          </a:solidFill>
                          <a:effectLst/>
                          <a:latin typeface="Arial Narrow" pitchFamily="34" charset="0"/>
                          <a:ea typeface="MS PGothic" pitchFamily="34" charset="-128"/>
                        </a:rPr>
                        <a:t>’</a:t>
                      </a:r>
                      <a:r>
                        <a:rPr kumimoji="0" lang="fr-CA" sz="1800" b="1" i="0" u="none" strike="noStrike" cap="none" normalizeH="0" baseline="0" dirty="0" smtClean="0">
                          <a:ln>
                            <a:noFill/>
                          </a:ln>
                          <a:solidFill>
                            <a:schemeClr val="tx1"/>
                          </a:solidFill>
                          <a:effectLst/>
                          <a:latin typeface="Arial Narrow" pitchFamily="34" charset="0"/>
                          <a:ea typeface="MS PGothic" pitchFamily="34" charset="-128"/>
                        </a:rPr>
                        <a:t>un processus</a:t>
                      </a:r>
                      <a:endParaRPr kumimoji="0" lang="fr-CA" sz="1800" b="1" i="0" u="none" strike="noStrike" cap="none" normalizeH="0" baseline="0" dirty="0" smtClean="0">
                        <a:ln>
                          <a:noFill/>
                        </a:ln>
                        <a:solidFill>
                          <a:srgbClr val="F50930"/>
                        </a:solidFill>
                        <a:effectLst/>
                        <a:latin typeface="Arial Narrow" pitchFamily="34" charset="0"/>
                        <a:ea typeface="Calibri"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r>
              <a:tr h="238125">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D</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D</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éplacement</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E</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chemeClr val="tx1"/>
                          </a:solidFill>
                          <a:effectLst/>
                          <a:latin typeface="Arial Narrow" pitchFamily="34" charset="0"/>
                          <a:ea typeface="Calibri" pitchFamily="34" charset="0"/>
                        </a:rPr>
                        <a:t>Erreurs</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T</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T</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alents non utilisés</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T</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T</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ransports</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A</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A</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ttente</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I</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I</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nventaire</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S</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S</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urproduction</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457200" rtl="0" eaLnBrk="1" fontAlgn="base" latinLnBrk="0" hangingPunct="1">
                        <a:lnSpc>
                          <a:spcPct val="100000"/>
                        </a:lnSpc>
                        <a:spcBef>
                          <a:spcPct val="0"/>
                        </a:spcBef>
                        <a:spcAft>
                          <a:spcPct val="0"/>
                        </a:spcAft>
                        <a:buClrTx/>
                        <a:buSzTx/>
                        <a:buFontTx/>
                        <a:buNone/>
                        <a:tabLst/>
                      </a:pPr>
                      <a:r>
                        <a:rPr kumimoji="0" lang="fr-CA" sz="2400" b="1" i="0" u="none" strike="noStrike" cap="none" normalizeH="0" baseline="0" dirty="0" smtClean="0">
                          <a:ln>
                            <a:noFill/>
                          </a:ln>
                          <a:solidFill>
                            <a:srgbClr val="F50930"/>
                          </a:solidFill>
                          <a:effectLst/>
                          <a:latin typeface="Arial Narrow" pitchFamily="34" charset="0"/>
                          <a:ea typeface="Calibri" pitchFamily="34" charset="0"/>
                        </a:rPr>
                        <a:t>T</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None/>
                        <a:tabLst/>
                      </a:pPr>
                      <a:r>
                        <a:rPr kumimoji="0" lang="fr-CA" sz="2400" b="1" i="0" u="sng" strike="noStrike" cap="none" normalizeH="0" baseline="0" dirty="0" smtClean="0">
                          <a:ln>
                            <a:noFill/>
                          </a:ln>
                          <a:solidFill>
                            <a:schemeClr val="tx1"/>
                          </a:solidFill>
                          <a:effectLst/>
                          <a:latin typeface="Arial Narrow" pitchFamily="34" charset="0"/>
                          <a:ea typeface="Calibri" pitchFamily="34" charset="0"/>
                        </a:rPr>
                        <a:t>T</a:t>
                      </a:r>
                      <a:r>
                        <a:rPr kumimoji="0" lang="fr-CA" sz="2400" b="1" i="0" u="none" strike="noStrike" cap="none" normalizeH="0" baseline="0" dirty="0" smtClean="0">
                          <a:ln>
                            <a:noFill/>
                          </a:ln>
                          <a:solidFill>
                            <a:schemeClr val="tx1"/>
                          </a:solidFill>
                          <a:effectLst/>
                          <a:latin typeface="Arial Narrow" pitchFamily="34" charset="0"/>
                          <a:ea typeface="Calibri" pitchFamily="34" charset="0"/>
                        </a:rPr>
                        <a:t>raitement</a:t>
                      </a:r>
                      <a:endParaRPr kumimoji="0" lang="fr-CA" sz="2400" b="0" i="0" u="none" strike="noStrike" cap="none" normalizeH="0" baseline="0" dirty="0" smtClean="0">
                        <a:ln>
                          <a:noFill/>
                        </a:ln>
                        <a:solidFill>
                          <a:schemeClr val="tx1"/>
                        </a:solidFill>
                        <a:effectLst/>
                        <a:latin typeface="Arial Narrow" pitchFamily="34" charset="0"/>
                        <a:ea typeface="Calibri" pitchFamily="34"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0562" name="Rectangle 2"/>
          <p:cNvSpPr>
            <a:spLocks noChangeArrowheads="1"/>
          </p:cNvSpPr>
          <p:nvPr/>
        </p:nvSpPr>
        <p:spPr bwMode="auto">
          <a:xfrm>
            <a:off x="0" y="476250"/>
            <a:ext cx="9144000" cy="1079500"/>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ea typeface="MS PGothic" pitchFamily="34" charset="-128"/>
                <a:cs typeface="+mn-cs"/>
              </a:rPr>
              <a:t>Principe </a:t>
            </a:r>
            <a:r>
              <a:rPr lang="fr-CA" sz="3600" b="1" dirty="0">
                <a:solidFill>
                  <a:srgbClr val="16165D"/>
                </a:solidFill>
                <a:latin typeface="Arial Narrow" pitchFamily="34" charset="0"/>
                <a:ea typeface="MS PGothic" pitchFamily="34" charset="-128"/>
                <a:cs typeface="+mn-cs"/>
              </a:rPr>
              <a:t>n</a:t>
            </a:r>
            <a:r>
              <a:rPr lang="fr-CA" sz="3600" b="1" baseline="30000" dirty="0">
                <a:solidFill>
                  <a:srgbClr val="16165D"/>
                </a:solidFill>
                <a:latin typeface="Arial Narrow" pitchFamily="34" charset="0"/>
                <a:ea typeface="MS PGothic" pitchFamily="34" charset="-128"/>
                <a:cs typeface="+mn-cs"/>
              </a:rPr>
              <a:t>o</a:t>
            </a:r>
            <a:r>
              <a:rPr lang="fr-CA" sz="3600" b="1" dirty="0">
                <a:solidFill>
                  <a:srgbClr val="16165D"/>
                </a:solidFill>
                <a:latin typeface="Arial Narrow" pitchFamily="34" charset="0"/>
                <a:ea typeface="MS PGothic" pitchFamily="34" charset="-128"/>
                <a:cs typeface="+mn-cs"/>
              </a:rPr>
              <a:t> 3 : Créer in flux continue</a:t>
            </a:r>
          </a:p>
        </p:txBody>
      </p:sp>
      <p:sp>
        <p:nvSpPr>
          <p:cNvPr id="150563" name="Rectangle 179"/>
          <p:cNvSpPr txBox="1">
            <a:spLocks noChangeArrowheads="1"/>
          </p:cNvSpPr>
          <p:nvPr/>
        </p:nvSpPr>
        <p:spPr bwMode="auto">
          <a:xfrm>
            <a:off x="827088" y="1565275"/>
            <a:ext cx="7777162" cy="1143000"/>
          </a:xfrm>
          <a:prstGeom prst="rect">
            <a:avLst/>
          </a:prstGeom>
          <a:noFill/>
          <a:ln w="9525">
            <a:noFill/>
            <a:miter lim="800000"/>
            <a:headEnd/>
            <a:tailEnd/>
          </a:ln>
        </p:spPr>
        <p:txBody>
          <a:bodyPr/>
          <a:lstStyle/>
          <a:p>
            <a:pPr eaLnBrk="0" hangingPunct="0"/>
            <a:r>
              <a:rPr lang="en-US" sz="3200" b="1" dirty="0">
                <a:solidFill>
                  <a:srgbClr val="000000"/>
                </a:solidFill>
                <a:latin typeface="Arial Narrow" pitchFamily="34" charset="0"/>
                <a:ea typeface="MS PGothic" pitchFamily="34" charset="-128"/>
                <a:cs typeface="+mn-cs"/>
              </a:rPr>
              <a:t>En identifiant et en enlevant le gaspillage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ChangeArrowheads="1"/>
          </p:cNvSpPr>
          <p:nvPr/>
        </p:nvSpPr>
        <p:spPr bwMode="auto">
          <a:xfrm>
            <a:off x="683568" y="404664"/>
            <a:ext cx="7772400" cy="1143000"/>
          </a:xfrm>
          <a:prstGeom prst="rect">
            <a:avLst/>
          </a:prstGeom>
          <a:noFill/>
          <a:ln w="9525">
            <a:noFill/>
            <a:miter lim="800000"/>
            <a:headEnd/>
            <a:tailEnd/>
          </a:ln>
          <a:effectLst/>
        </p:spPr>
        <p:txBody>
          <a:bodyPr anchor="ctr"/>
          <a:lstStyle/>
          <a:p>
            <a:pPr algn="ctr"/>
            <a:r>
              <a:rPr lang="en-US" sz="3200" b="1" dirty="0" smtClean="0">
                <a:solidFill>
                  <a:schemeClr val="accent2">
                    <a:lumMod val="50000"/>
                  </a:schemeClr>
                </a:solidFill>
                <a:latin typeface="Helvetica" pitchFamily="34" charset="0"/>
              </a:rPr>
              <a:t>Lean</a:t>
            </a:r>
            <a:endParaRPr lang="es-ES" sz="3200" b="1" dirty="0">
              <a:solidFill>
                <a:schemeClr val="accent2">
                  <a:lumMod val="50000"/>
                </a:schemeClr>
              </a:solidFill>
              <a:latin typeface="Helvetica" pitchFamily="34" charset="0"/>
            </a:endParaRPr>
          </a:p>
        </p:txBody>
      </p:sp>
      <p:sp>
        <p:nvSpPr>
          <p:cNvPr id="100356" name="Rectangle 4"/>
          <p:cNvSpPr>
            <a:spLocks noChangeArrowheads="1"/>
          </p:cNvSpPr>
          <p:nvPr/>
        </p:nvSpPr>
        <p:spPr bwMode="auto">
          <a:xfrm>
            <a:off x="1066800" y="1676400"/>
            <a:ext cx="6934200" cy="3352800"/>
          </a:xfrm>
          <a:prstGeom prst="rect">
            <a:avLst/>
          </a:prstGeom>
          <a:noFill/>
          <a:ln w="9525">
            <a:noFill/>
            <a:miter lim="800000"/>
            <a:headEnd/>
            <a:tailEnd/>
          </a:ln>
          <a:effectLst/>
        </p:spPr>
        <p:txBody>
          <a:bodyPr/>
          <a:lstStyle/>
          <a:p>
            <a:pPr marL="342900" indent="-342900">
              <a:spcBef>
                <a:spcPct val="20000"/>
              </a:spcBef>
            </a:pPr>
            <a:r>
              <a:rPr lang="es-ES" sz="2400" b="1" dirty="0"/>
              <a:t> </a:t>
            </a:r>
          </a:p>
        </p:txBody>
      </p:sp>
      <p:sp>
        <p:nvSpPr>
          <p:cNvPr id="6" name="Rectangle 5"/>
          <p:cNvSpPr/>
          <p:nvPr/>
        </p:nvSpPr>
        <p:spPr>
          <a:xfrm>
            <a:off x="467544" y="1196752"/>
            <a:ext cx="5976664" cy="1292662"/>
          </a:xfrm>
          <a:prstGeom prst="rect">
            <a:avLst/>
          </a:prstGeom>
        </p:spPr>
        <p:txBody>
          <a:bodyPr wrap="square">
            <a:spAutoFit/>
          </a:bodyPr>
          <a:lstStyle/>
          <a:p>
            <a:pPr eaLnBrk="0" hangingPunct="0">
              <a:spcBef>
                <a:spcPts val="0"/>
              </a:spcBef>
              <a:defRPr/>
            </a:pPr>
            <a:r>
              <a:rPr lang="fr-FR" sz="2000" dirty="0" smtClean="0">
                <a:latin typeface="Helvetica" pitchFamily="34" charset="0"/>
              </a:rPr>
              <a:t>Recueil de principes et de méthodes visant à cerner et à éliminer les activités sans valeur ajoutée (le gaspillage) des processus</a:t>
            </a:r>
            <a:r>
              <a:rPr lang="fr-FR" dirty="0" smtClean="0">
                <a:latin typeface="Helvetica" pitchFamily="34" charset="0"/>
              </a:rPr>
              <a:t>. </a:t>
            </a:r>
            <a:r>
              <a:rPr lang="en-CA" sz="1400" dirty="0" smtClean="0">
                <a:latin typeface="Helvetica" pitchFamily="34" charset="0"/>
              </a:rPr>
              <a:t>(</a:t>
            </a:r>
            <a:r>
              <a:rPr lang="en-CA" sz="1400" i="1" dirty="0" smtClean="0">
                <a:solidFill>
                  <a:srgbClr val="000000"/>
                </a:solidFill>
                <a:latin typeface="Helvetica" pitchFamily="34" charset="0"/>
              </a:rPr>
              <a:t>Womack, J. and Daniel Jones, The machine that changed the world. 1990)</a:t>
            </a:r>
            <a:endParaRPr lang="en-CA" sz="1400" dirty="0">
              <a:latin typeface="Helvetica" pitchFamily="34" charset="0"/>
            </a:endParaRPr>
          </a:p>
        </p:txBody>
      </p:sp>
      <p:pic>
        <p:nvPicPr>
          <p:cNvPr id="7" name="Picture 9"/>
          <p:cNvPicPr>
            <a:picLocks noChangeAspect="1" noChangeArrowheads="1"/>
          </p:cNvPicPr>
          <p:nvPr/>
        </p:nvPicPr>
        <p:blipFill>
          <a:blip r:embed="rId3" cstate="email"/>
          <a:srcRect/>
          <a:stretch>
            <a:fillRect/>
          </a:stretch>
        </p:blipFill>
        <p:spPr bwMode="auto">
          <a:xfrm rot="1176700">
            <a:off x="7275367" y="760996"/>
            <a:ext cx="1132608" cy="171578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95536" y="2564904"/>
            <a:ext cx="7992888" cy="4832092"/>
          </a:xfrm>
          <a:prstGeom prst="rect">
            <a:avLst/>
          </a:prstGeom>
        </p:spPr>
        <p:txBody>
          <a:bodyPr wrap="square">
            <a:spAutoFit/>
          </a:bodyPr>
          <a:lstStyle/>
          <a:p>
            <a:pPr lvl="0"/>
            <a:r>
              <a:rPr lang="fr-CA" sz="2000" b="1" dirty="0" smtClean="0">
                <a:solidFill>
                  <a:srgbClr val="000000"/>
                </a:solidFill>
                <a:latin typeface="Arial Narrow" pitchFamily="34" charset="0"/>
                <a:ea typeface="ＭＳ Ｐゴシック" pitchFamily="34" charset="-128"/>
                <a:cs typeface="+mn-cs"/>
              </a:rPr>
              <a:t>"Lean est une transformation </a:t>
            </a:r>
            <a:r>
              <a:rPr lang="fr-CA" sz="2000" b="1" dirty="0" err="1" smtClean="0">
                <a:solidFill>
                  <a:srgbClr val="000000"/>
                </a:solidFill>
                <a:latin typeface="Arial Narrow" pitchFamily="34" charset="0"/>
                <a:ea typeface="ＭＳ Ｐゴシック" pitchFamily="34" charset="-128"/>
                <a:cs typeface="+mn-cs"/>
              </a:rPr>
              <a:t>organizationelle</a:t>
            </a:r>
            <a:r>
              <a:rPr lang="fr-CA" sz="2000" b="1" dirty="0" smtClean="0">
                <a:solidFill>
                  <a:srgbClr val="000000"/>
                </a:solidFill>
                <a:latin typeface="Arial Narrow" pitchFamily="34" charset="0"/>
                <a:ea typeface="ＭＳ Ｐゴシック" pitchFamily="34" charset="-128"/>
                <a:cs typeface="+mn-cs"/>
              </a:rPr>
              <a:t> centrée sur la création de la valeur pour le client, la réduction du gaspillage dans les processus et l’apprentissage des employées à développer les compétences en résolutions de problèmes afin de trouver des solutions créatrice et innovatrice pour le bien des citoyens.” </a:t>
            </a:r>
            <a:r>
              <a:rPr lang="fr-CA" sz="1400" i="1" dirty="0" smtClean="0">
                <a:solidFill>
                  <a:srgbClr val="000000"/>
                </a:solidFill>
                <a:latin typeface="Arial Narrow" pitchFamily="34" charset="0"/>
                <a:ea typeface="ＭＳ Ｐゴシック" pitchFamily="34" charset="-128"/>
                <a:cs typeface="+mn-cs"/>
              </a:rPr>
              <a:t>France Bergeron, 2015</a:t>
            </a:r>
          </a:p>
          <a:p>
            <a:pPr eaLnBrk="0" hangingPunct="0">
              <a:spcBef>
                <a:spcPts val="0"/>
              </a:spcBef>
              <a:defRPr/>
            </a:pPr>
            <a:endParaRPr lang="fr-CA" sz="1400" dirty="0" smtClean="0">
              <a:latin typeface="Helvetica" pitchFamily="34" charset="0"/>
            </a:endParaRPr>
          </a:p>
          <a:p>
            <a:pPr eaLnBrk="0" hangingPunct="0">
              <a:spcBef>
                <a:spcPts val="0"/>
              </a:spcBef>
              <a:defRPr/>
            </a:pPr>
            <a:r>
              <a:rPr lang="fr-CA" sz="2000" dirty="0" smtClean="0">
                <a:latin typeface="Helvetica" pitchFamily="34" charset="0"/>
              </a:rPr>
              <a:t>Lean est un système de gestion pour livrer une organisation performante.  En engageant les employés qui travaillent dans les processus (pas seulement les experts) et en utilisant la méthode scientifique pour créer plus de valeur et améliorer le travail avec moins d’effort et de ressources.  La clé est l’apprentissage par la pratique répétée de résolution de problèmes</a:t>
            </a:r>
            <a:r>
              <a:rPr lang="fr-CA" dirty="0" smtClean="0">
                <a:latin typeface="Helvetica" pitchFamily="34" charset="0"/>
              </a:rPr>
              <a:t>. </a:t>
            </a:r>
            <a:r>
              <a:rPr lang="fr-CA" sz="1400" i="1" dirty="0" smtClean="0">
                <a:latin typeface="Helvetica" pitchFamily="34" charset="0"/>
              </a:rPr>
              <a:t>Daniel T. Jones, Lean Enterprise Institute, 2014</a:t>
            </a:r>
          </a:p>
          <a:p>
            <a:pPr eaLnBrk="0" hangingPunct="0">
              <a:spcBef>
                <a:spcPts val="0"/>
              </a:spcBef>
              <a:defRPr/>
            </a:pPr>
            <a:endParaRPr lang="fr-CA" sz="1400" dirty="0" smtClean="0">
              <a:latin typeface="Helvetica" pitchFamily="34" charset="0"/>
            </a:endParaRPr>
          </a:p>
          <a:p>
            <a:pPr eaLnBrk="0" hangingPunct="0">
              <a:spcBef>
                <a:spcPts val="0"/>
              </a:spcBef>
              <a:defRPr/>
            </a:pPr>
            <a:endParaRPr lang="fr-CA" sz="1400" b="1" dirty="0" smtClean="0">
              <a:latin typeface="Helvetica" pitchFamily="34" charset="0"/>
            </a:endParaRPr>
          </a:p>
          <a:p>
            <a:pPr eaLnBrk="0" hangingPunct="0">
              <a:spcBef>
                <a:spcPts val="0"/>
              </a:spcBef>
              <a:defRPr/>
            </a:pPr>
            <a:endParaRPr lang="fr-CA" sz="1400" b="1" dirty="0" smtClean="0">
              <a:latin typeface="Helvetica" pitchFamily="34" charset="0"/>
            </a:endParaRPr>
          </a:p>
          <a:p>
            <a:pPr eaLnBrk="0" hangingPunct="0">
              <a:spcBef>
                <a:spcPts val="0"/>
              </a:spcBef>
              <a:defRPr/>
            </a:pPr>
            <a:endParaRPr lang="fr-CA" sz="1400" b="1" dirty="0">
              <a:latin typeface="Helvetic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Spider 1"/>
          <p:cNvPicPr>
            <a:picLocks noChangeAspect="1" noChangeArrowheads="1"/>
          </p:cNvPicPr>
          <p:nvPr/>
        </p:nvPicPr>
        <p:blipFill>
          <a:blip r:embed="rId3" cstate="email"/>
          <a:srcRect/>
          <a:stretch>
            <a:fillRect/>
          </a:stretch>
        </p:blipFill>
        <p:spPr bwMode="auto">
          <a:xfrm rot="1193184">
            <a:off x="5724128" y="1556792"/>
            <a:ext cx="1514932" cy="1529611"/>
          </a:xfrm>
          <a:prstGeom prst="rect">
            <a:avLst/>
          </a:prstGeom>
          <a:noFill/>
        </p:spPr>
      </p:pic>
      <p:pic>
        <p:nvPicPr>
          <p:cNvPr id="2060" name="Picture 12" descr="http://2.bp.blogspot.com/-3WmE-lXvk_U/UEYQyrt93NI/AAAAAAAADGo/pP3_wHVXEHk/s320/dangerous+chemicals.gif"/>
          <p:cNvPicPr>
            <a:picLocks noChangeAspect="1" noChangeArrowheads="1"/>
          </p:cNvPicPr>
          <p:nvPr/>
        </p:nvPicPr>
        <p:blipFill>
          <a:blip r:embed="rId4" cstate="email"/>
          <a:srcRect/>
          <a:stretch>
            <a:fillRect/>
          </a:stretch>
        </p:blipFill>
        <p:spPr bwMode="auto">
          <a:xfrm>
            <a:off x="3851920" y="3621022"/>
            <a:ext cx="954106" cy="1272142"/>
          </a:xfrm>
          <a:prstGeom prst="rect">
            <a:avLst/>
          </a:prstGeom>
          <a:noFill/>
        </p:spPr>
      </p:pic>
      <p:sp>
        <p:nvSpPr>
          <p:cNvPr id="36866" name="Slide Number Placeholder 2"/>
          <p:cNvSpPr txBox="1">
            <a:spLocks noGrp="1"/>
          </p:cNvSpPr>
          <p:nvPr/>
        </p:nvSpPr>
        <p:spPr bwMode="auto">
          <a:xfrm>
            <a:off x="6660232" y="6400800"/>
            <a:ext cx="1905000" cy="457200"/>
          </a:xfrm>
          <a:prstGeom prst="rect">
            <a:avLst/>
          </a:prstGeom>
          <a:noFill/>
          <a:ln w="9525">
            <a:noFill/>
            <a:miter lim="800000"/>
            <a:headEnd/>
            <a:tailEnd/>
          </a:ln>
        </p:spPr>
        <p:txBody>
          <a:bodyPr/>
          <a:lstStyle/>
          <a:p>
            <a:pPr algn="r"/>
            <a:fld id="{58941E04-60FA-4900-A3B6-A28452CF1A13}" type="slidenum">
              <a:rPr lang="en-US" sz="1400">
                <a:latin typeface="Times New Roman" pitchFamily="18" charset="0"/>
              </a:rPr>
              <a:pPr algn="r"/>
              <a:t>20</a:t>
            </a:fld>
            <a:endParaRPr lang="en-US" sz="1400" dirty="0">
              <a:latin typeface="Times New Roman" pitchFamily="18" charset="0"/>
            </a:endParaRPr>
          </a:p>
        </p:txBody>
      </p:sp>
      <p:sp>
        <p:nvSpPr>
          <p:cNvPr id="36868" name="Rectangle 5"/>
          <p:cNvSpPr>
            <a:spLocks noChangeArrowheads="1"/>
          </p:cNvSpPr>
          <p:nvPr/>
        </p:nvSpPr>
        <p:spPr bwMode="auto">
          <a:xfrm>
            <a:off x="4518025" y="2225675"/>
            <a:ext cx="184150" cy="274638"/>
          </a:xfrm>
          <a:prstGeom prst="rect">
            <a:avLst/>
          </a:prstGeom>
          <a:noFill/>
          <a:ln w="9525">
            <a:noFill/>
            <a:miter lim="800000"/>
            <a:headEnd/>
            <a:tailEnd/>
          </a:ln>
        </p:spPr>
        <p:txBody>
          <a:bodyPr wrap="none">
            <a:spAutoFit/>
          </a:bodyPr>
          <a:lstStyle/>
          <a:p>
            <a:endParaRPr lang="en-US" dirty="0"/>
          </a:p>
        </p:txBody>
      </p:sp>
      <p:pic>
        <p:nvPicPr>
          <p:cNvPr id="2050" name="Picture 2" descr="http://upload.wikimedia.org/wikipedia/commons/thumb/c/c1/Washington_Monument_Dusk_Jan_2006.jpg/250px-Washington_Monument_Dusk_Jan_2006.jpg"/>
          <p:cNvPicPr>
            <a:picLocks noChangeAspect="1" noChangeArrowheads="1"/>
          </p:cNvPicPr>
          <p:nvPr/>
        </p:nvPicPr>
        <p:blipFill>
          <a:blip r:embed="rId5" cstate="email"/>
          <a:srcRect/>
          <a:stretch>
            <a:fillRect/>
          </a:stretch>
        </p:blipFill>
        <p:spPr bwMode="auto">
          <a:xfrm>
            <a:off x="395536" y="3068960"/>
            <a:ext cx="2448272" cy="3466755"/>
          </a:xfrm>
          <a:prstGeom prst="rect">
            <a:avLst/>
          </a:prstGeom>
          <a:noFill/>
        </p:spPr>
      </p:pic>
      <p:pic>
        <p:nvPicPr>
          <p:cNvPr id="2052" name="Picture 4" descr="http://www.birds-of-north-america.net/images/rock-pigeon-11.jpg"/>
          <p:cNvPicPr>
            <a:picLocks noChangeAspect="1" noChangeArrowheads="1"/>
          </p:cNvPicPr>
          <p:nvPr/>
        </p:nvPicPr>
        <p:blipFill>
          <a:blip r:embed="rId6" cstate="email"/>
          <a:srcRect/>
          <a:stretch>
            <a:fillRect/>
          </a:stretch>
        </p:blipFill>
        <p:spPr bwMode="auto">
          <a:xfrm rot="20940491" flipH="1">
            <a:off x="3563888" y="1772816"/>
            <a:ext cx="1295053" cy="1295053"/>
          </a:xfrm>
          <a:prstGeom prst="rect">
            <a:avLst/>
          </a:prstGeom>
          <a:noFill/>
        </p:spPr>
      </p:pic>
      <p:sp>
        <p:nvSpPr>
          <p:cNvPr id="2054" name="AutoShape 6" descr="data:image/jpeg;base64,/9j/4AAQSkZJRgABAQAAAQABAAD/2wCEAAkGBxQSEhQUEBMVFRUXFxwXFBcYFRgYGhcfFyIiGB8cHBoaHiokGh8lHBcYJDIiJSkrLi4uHyEzODMsOSgtLiwBCgoKDg0OGxAQGi0mHyYsLC00LCw3MS4sNzI0LCwsLDAsLzQ0LC0sLDQvLCwwNCwsLCwsLC0vLCwsLC0sLCwsLP/AABEIAQMAwgMBEQACEQEDEQH/xAAcAAEAAgMBAQEAAAAAAAAAAAAABgcEBQgDAQL/xABJEAABAgMEBAgJCwMEAgMAAAABAgMABBEFBhIhEzFBUQciNGFxc4GyFBUyQlJTkaGiFhcjVIKSk7HR0tMzcrMINTZiwfB0hcL/xAAbAQEAAgMBAQAAAAAAAAAAAAAAAwUBAgQGB//EAD8RAAIBAwAGBQoFBAICAwEAAAABAgMEEQUSITFBURMUcYGRBhYiU2GhsdHh8BUzUrLBMjWC8TRCcqJDg8Ij/9oADAMBAAIRAxEAPwC17GslhUuyVMNElpBJLaSSSkZk0zgDM8TS/wBXZ/CR+kAPE0v9XZ/CR+kAPE0v9XZ/CR+kAPE0v9XZ/CR+kAPE0v8AV2fwkfpADxNL/V2fwkfpADxNL/V2fwkfpADxNL/V2fwkfpADxNL/AFdn8JH6QA8TS/1dn8JH6QBgW2ZCTaL00iXabG1TaczuAAqo8wBMAaW7t6bHnnNFLFhTmeFCmMBVTPi40jFkCaDOkASnxNL/AFdn8JH6QA8TS/1dn8JH6QA8TS/1dn8JH6QA8TS/1dn8JH6QA8TS/wBXZ/CR+kAPE0v9XZ/CR+kAPE0v9XZ/CR+kAPE0v9XZ/CR+kAPE0v8AV2fwkfpADxNL/V2fwkfpADxNL/V2fwkfpAFX2xLoD7wCEgBxYACRQUUYAtCwuTMdUjuiAM6AEAIAQAgBACAEAIAQByxww3w8YTqg2qsuxVtmhyUfOc+0RlzAQBCpCcWy4h1lRQ42oLQoawUmoMAdgXLvGi0JNqZboCoUcSPMWMlJ7Dq3gg7YA3kAIAQAgBACAEAIAQAgCpbb5Q/1q+8YAsywuTMdUjuiAM6AEAIAQAgBACAEAIArjhuvh4FJ6FpVH5kFCaa0I1LVlqOYSOkkeTAHMcAbK3LDelFIRMJwlbaXE9Cv/INQRsIjmtrulcxcqbyk2vA2lBx3k84Cr4eCTfgzqqMTJAFdSHNSTzBXkn7O6Ok1OlYAQAgBACAEAIAQAgBAFS23yh/rV94wBZlhcmY6pHdEAZ0AIAQAgBACAEAIA8ZuZQ0hbjiglCElS1HUkJFST0AQByFfu8y7SnHZhVQknC0k+Y2nyR05knnJgDc8E11/DJsOuCrLBC1VGS1ean2ip5hTbFFp7SHVrfUi/Sls7Fxf8f6J6FPWll7kWhwqXY8NlCpsVeYq43TWoecjtAqOcCPLaCv+q3GJP0ZbH/D++B1V6etHZvRzuk0NRkRqj6MVx1dwUXuFpSKVLVV9qjb42kjUv7YFenENkATSAEAIAQAgBACAEAIAqW2+UP8AWr7xgCzLC5Mx1SO6IAzoAQAgBACAEAIAQBTH+oO+GjbTZ7KuM4AuYIOpFeKj7RFTzAelAFDy7CnFpQgFSlKCUgayVGgHtMaznGEXKT2LaZSzsOnbl3eTISjbCc1eU6r0lq1noGQHMBHy/SN7K8uJVXu3Jezh8+0s6UNSODeRwkhzxwr3Y8DmytsUZfqtFBklXno7CajmIGyPomgr/rVvqyfpR2Ps4P74ldXp6svYzy4LL2mzZ5C1n6Bz6N8Z+SdS6b0nPoxDbF4QHWKVAgEGoOYI2wB9gBACAEAIAQAgBAFS23yh/rV94wBZlhcmY6pHdEAZ0AIAQAgBACAEAay8tttyUq7MveS2mtNqjqSkc6lEDtgDj227Ucmn3Zh41cdUVK5q6gNwAoANgAgCxuBK7GNxU66nitkoYqNa/OV9kGg5yd0eU8pdIakFbQe17X2cF3/DtOq2p5esy6Y8UdwgDQX4u6J+UcZyxjjsnctOrsOaTzGLDRl67O4jU4bn2fe0jqw144OZHmihSkrBCkkhQOsEZEHtj6fGSklJbmVe46O4B73+FSvgjqqvSwATU5ra1JP2Mk9GHfGQWlACAEAIAQAgBACAKltvlD/Wr7xgCzLC5Mx1SO6IAzoAQAgBACAEAIA534fr36eYEkyqrbBq7Q5Kd1U+wDTpKt0AVnYVkrm5hthocZxVK+iNZUeYAE9kc91cQt6Mqs9yX2u82jFyeEdRWRZqJZlthoUQ2kJG801k85NSecx8tuK869WVWe9vJaRiorCMyITYQAgCkOGu7GieE40OI8cLtPNcG37QHtB3x7nybv8ApKbt5vbHd2fT4HDc08PWRCroXgXITbUy3XiK46a0xoOSknpHsNDsj05ynYNmzyH2m3mVYm3EhaDvChUdHRAGTACAEAIAQAgBAFS23yh/rV94wBZlhcmY6pHdEAZ0AIAQAgBACAItwk3rFmyLjwI0quIwk7Vq1Gm0JFVHoptgDkh1wqJUolSiSVEmpJOZJJ1mALt4FbsaFkzjqeO8KNV81vfzYiPYBvjw3lJpDpKit4PZHf2/T4ndbU8LWZZseYOoQAgBAGvt+yUTcu6w75LiaV2pOsKHODQ9kdFrcztq0asN6f8Atd5rOKksM5dtWz1y7zjLwottRSrdltG8EZg7jH1OhWhXpxqQ3NZKqUXF4Zc/+nq9/lWc8re5LVP2loHvWPtxKYLxgBACAEAIAQAgCpbb5Q/1q+8YAsywuTMdUjuiAM6AEAIAQAgBAHK/DBe/xjPENKrLsVbZpqV6ax/cQKcyUwBpbiXcM/Noaz0Y47x3ITr7Tkkc5rsiu0pfKzt3U47l2/TeSUoa8sHTLTYSkJSAEpACQNQAyAHZHzGUnJtvey0Ww/RjAI/aN+LPYJDk21UZEIJcII2HRg0PTFjR0Te1VmNN9+z44I3Wgt7PlnX5s980bm2qnIBZLZJOwaQCvZCtom9pLMqb7tvwyYVaD3MkUVxKIAqfhvuxiSmdaTmmiH6bU+as9B4p6U7o9b5M3+rJ203v2x7eK/nx5nJc0/8AsipLMn3Jd1t5lWFxtQWg7inPtHNtj2ZxHYN0bwNz8o1Mtalp4yfQUMlJPQa9IodsAbiAEAIAQAgBAFS23yh/rV94wBZlhcmY6pHdEAZ0AIAQAgBAFccN18PApPQtKo/MgoTTWhGpauY0OEdJI1QBzHAHRfBbdjwKUBcFHnqLcrrSPNR2A1POTHzjTmkOt3GIv0Y7F/L++GCxoU9SPtNhfG97FnN4nTicV/TaSRiVzn0U8/srqjn0doytezxDYlvfBfN+w3qVVBbSLS1hWha1HLSdVKyys0yzfFUobMddWzyqnmTFrO7stHehax16i/7vd3fTHayFQnU2y2LkS6yrnyUukBqVa/uUkLUftLqYp6+k7uu8zqPu2LwRNGlCO5C1bnyUymjss1/clIQodCkUMKGk7ug8wqPv2rwYlShLeiIP2NaFkVXIOKm5QZql3M1oA14adHm0/tMXMbqy0l6NzHUqfqW59v18UQuM6e2O1ciWXQvaxaLeJklK0/1GlUxI5+dJ2Ee45RUaQ0bWsp6s9qe5rc/r7CanVU1sN1NyyXULbcAUhaSlQO0KyIjip1JU5KcXhrabtZWGcwXssJcjNOMLqQk1Qr0kHNKvZr5wRsj6jYXkbuhGrHjv9j4r74FXUhqSwTvgGvf4LNGUeVRmZIwVOSXdQ++KJ6cMdhodIQAgBACAEAIAqW2+UP8AWr7xgCzLC5Mx1SO6IAzoAQAgBAHjOTSGm1uOqCUISVLUdSQkVJPYIA5Cv3eZVozrswqoSThaSfMQnyR06yecmAN1wS3X8Lmw64mrLBC1V1KXrQnnzFTzCm2KLT+kOrW+pF+lLZ2Li/4/0T0KetLL3Iva2rRTLMOvrzS2grIGs01Ac5NB2x4K2oSr1Y0o728HfKWqslc8H9j+FKcte0yFElSmQvyG0t1qvPUE0ITuwk7jHpNLXXV1HR9p7E8b23w7+PPODmpR1v8A+ki0kqqARtzjyzWNh1n2MAQB8UqgJOzOMpZ2AqvhAscyTjdr2aQnjJLyU0wLC/PoNiqgKprqFa6mPVaJuetQej7rbvw3vWOHauHhuOSrHVfSRLKsqfTMMtPN+S4hK082IVoecao8zXoyo1JU5b02jqi9ZZITwxXZ8JlfCG01dl6k01qb84fZ8roCt8Xnk9f9BX6Kb9Gfx4eO7wILinrRyuBQqFkEEEgg1BGRBG0R78rzrLguvaLSkUOKP0zf0b4/7AeVTcoUO6tRsgCXwAgBACAEAVLbfKH+tX3jAFmWFyZjqkd0QBnQAgBACAKX/wBQl78CE2eyrjLAcmCDqSPJR9ojEeYDYqAKIlmFOLShAKlKUEpA1kqNAB0kxrOcYRcpPCW0ylnYdO3Nu+mQlW2E0KvKdUPOWrWfyA5gI+X6RvZXdxKq925LkuH3zLOnDUjgwuFCWU5Zc0lGsJSs9Da0rV8KTE+hKkYX9Ny5teKaXvZius02apLiV2RZyE5turlGXM9YK0hxJ31KVJI21MdbjKOka8nviqkl4PD9+TTK6OK7CfR586BACAEAV5MzqDY1oJcICWnJlhNdlHDo0joxIA6BHooUpLSVCUd8lCX/AK+k/c2cza6OWfaSHg8YUizZRK8jogabgolQ9xEV2l5xne1HHdn4bCSisQRISN8VxKc28JF2fAJxSUijLn0jJ2AHWn7Jy6KHbH0vQ9/1u2Un/Utj+ff8clZWp6kjL4Jr3eLp5Klqow7Rt/cAfJX9kmtdxUNsWpEdWg7oA+wAgBACAKltvlD/AFq+8YAsywuTMdUjuiAM6AEAIA1d5rcbkZV2Ze8ltNaVoVHUlI5ySB2wBx7bVqOTT7kw+cTjiipR2Z7BuAFABuAgCyOBK7GNxU66nitkoYrtV5yucAGnSTujynlLpDVgraD2va+zgu/4dp121PL1mXRHijtPytAIIIqCKEHaDsjKbTygVTZMm5Kz6bKIUtjwhE5LqrXAhGJZB5sSQP7gT50esr1YXFo7/dPVdOXtbwvg/DsOOKcZ6nDeSe9HCPKSLpZXpHHB5aWwk4K50JUQK8wrFXY6DubuHSRwo8M8ezeTTrxg8GZc++svaOMMBxKkAFSVpAyOVQUkg59sQ6Q0VWscOo00+K+0Zp1Yz3H7vffGXs5KDMBxSnK4EoSCThpUkkgADENsa6P0ZWvm1Twkt7f2zNSqobzVXe4UJKbdSyNI0tRojSBISonUkFKjQnnpHXd+T91b03U2SS343+9I0hcRk8Eem5Jc1aBszCUsImHJyYOY0iXCFpT0VXTtrsixp1Y29or7OZuKhH2NbG/dn/ZE05T1OGclrgUyGQ2R5Ledh9gCK8I92fD5NSUirzdVsnaSNaPtDLpodkWuh7/qdwm/6Xsfz7vmQ1qevE5sj6WVp0twF3v8Mk/BnlVflgE1JzW35qvs+SehJOuALNgBACAEAVLbfKH+tX3jAFmWFyZjqkd0QBnQAgBAHO/D9e/TzAkmVfRMGrtNSnTs+wDTpKtwgCtLBslc3MNsNeU4qldiRrKjzAAnsjnurmFtRlVnuS/0jaMXJ4R1DZFmolmW2GRRDaQlP/knnJqTzmPltxXnXqyqz3t5LSMVFYR9tK02ZdIVMOoaSTQFagkE66Cuswo29Ws9WnFyfs2mZSUd5+5GebeQFsOIcQcsSFBQ6KjbzRrVo1KUtWpFp8nsCae1ETn5kot6XCskuSa0IO9QWVkexKYtqUNfRM2t6qJvsxhfEhbxVXYYF8uC5E7MGYbe0Kl00owYwojLEOMKGgzHbHRo7ygna0eilDWS3bcd25mtS3UnlMkN37AlbJll4ThSBjeeWRiVTeRqA1BI95JJrru8uNI1llZe5RX34v8AgkhCNOJjzCJG3JVQSrSICqBQBSttQ2gKFRkdooREkHd6JrptYeN29Nd32jD1KsTQXY4Jm5WZS+6+Xg2cTaNHhFRqKjiNaa6CmYHRFhe+Uc7ig6UIaudjec9uNiNIWyjLLZvLNmgu2ZsIzDcq0hw/98RWBX+1Xu5o4a1Nw0bTcuM5NdmEvijdPNV45G1vHeWWkUBU05hxeQkCq1U3JH56o5LOwr3ctWlHON74LvN51Iw3n4uvemXtBClSyicBAWlQwqTXVUbjQ5jcYze6Pr2clGqt+5rcIVIz3G7jiNyg+GK7Pg014Q2mjUwSo01Jc84c1fKH2t0e/wDJ6/6eh0Un6UPhw8N3gV9xT1ZZXEjVyrxrs6camW6kJNHE+mhWSk+zVuIB2R6E5zsCQnEPNodaUFIWkLQoaiFCoMAe8AIAQBUtt8of61feMAWZYXJmOqR3RAGdACAIrwlXrFmyLjwI0qvo2EnatWo03JFVHoptgDkl1wqUVKJUpRJUSakk5kk7TWALt4FbsaFkzjo+keFGq60t7/tEewDfHhvKTSHS1VbweyO/t+nxzyO62p4WsyzY8wdRALySqJ22ZSXWgLRLsredSvNKg5RIAG3jBFY9BZ1JWujalaLw5yUU1v2bfhk55pSqJPgeM/dhcvMFyw5lppw5vSilgoVuITnQ8xpzEao3pX8K1FQ0hTclwmltXf8AftTMOm4vNN9xHr+WtNLZQJ+Rdl5hk42Jlg4kBQ1gkHig0ByUSCAaZUNjou2t4VH1aspQlslCWx4/l92OBHVlJr0lh8z2udwkTjjbpebafDKNIvjFp1SE+WpORQspFCRkcxGmkNBWsJxUG46zwuMU3uT4rPeZp15NbTf36W5almMGzkKWl91BUMgUpGIHFn5rgAOsZViv0Wqej76auWk4p+Ozd2rcb1c1ILV4mnuNZL9jOT7k4k+DoaBxpzDpSeLgrTOilChpQmOzSdzR0pCjCg/Tctz4bNufcaUouk25bjxvVwhz2jZMu22yJgVaSCXXwlRolRywpx0OEZnI7o3sdC2evJVJOWpv/wCsc8VzeOO5CdeeFjiZl1LEtVmXUlhtmXcdVjffmHC46snaEpBCaVOSqmpJOuIb+70dVrKVSTlGKwoxWIrv2e7BmnCols2dpl2NYUkxN47Rnm5udPkh1QwoOsUSSaHdWlNgERXF5d1rfVtaLhS9nHv+OO9mYwgpek8s9LNIYvA8hopWmZY0jgGtop30yzKfjHbrWzV0PGU004Swvbn/AH7jK2VnjiWJHnDpNPeywkz0q4wugKhVCvQWM0q9uR5iRtjssLyVpXjVjw3rmuK++JpUgpxwcwTksppa23ElK0KKVA7CnIiPqNOpGpFTi8p7Sraw8MvL/T3e/ElVnvKzTVyWJ2p1rR2HjDpVujcwXXACAEAVLbfKH+tX3jAFmWFyZjqkd0QBnQAgDlbhfvh4xnTo1Vl2Kts55Kz4zgp6RAp/1CYA09w7tmfm0NZ6Mcd47kJ1jpOSR012RXaUvlZ27qcdy7fpvJKUNeWDphpsJASkAJAASBqAGQA7I+Yyk5PL3loth+4wCOXjuZLzjiXlqeadCcGkZcwEpzyORG0+2LKz0pWtYOnFRcc5xJZ2kU6Sk8msVwW2fo0oShxC06nkuKDld5834eikdK8oL3Xcm00/+rWz5+816vDB9Zs21JKugeRPs0yafOB0cwczCvtHshKvo+6/Mg6UucdsfDh3DVqQ3PKIOJQzKLUZSyuWmG1maZZpx6OJ0byAAOMlSaDLI1TF70nQSt6jmpwa1HLhseYv2NPnu2kGNZSWMPeZV1bSmZVhoSjo0S1IAQ4zpkJLi9GooW2oKGZqUKANQaawVRX1ChXqydaPpJPanqvYsrKax3rh2NLMJSilhnreCbmZxCmpt4aFGBa0NMllKqpxjG46qqQKbK8wJAEaWlOhbSU6MPSeUm3rNbcbFHe39tLaZm5S2Sew1jjDjCLKYC2kTKleFL8IVhQjAMLCV1zACAoBPpE5VMdUZ06srmq03TS1Fq7W87Ztd/Hl7EabVqrjv2+4sH5KPzIrPz7riDnopcBlog7CU1UsdJjzv4jRobLaik+cvSl8kdHRuX9UjNRcSzg2WvA2sJyqQSv8QnGOwxC9L3rnr9K8+7w3e426GGMYMqwLrSkliMqyEFXlKqpSiN2JRJAyGQyiK70hc3WOmnlLhuXgjaFOMNyNzHEbiAKa4brsYVJnmk5Koh+mxQySvtAwnnCd8ez8mr/MXaze7bHs4r+fHkcVzT/7IrOx7SclX232ThcbUFpPONh3g6iNoJj1pyHYV1rdbnpVqZa8lxNSNqVDJSTzhQIgDawAgCpbb5Q/1q+8YAsywuTMdUjuiAM6AK34b74eBSegaVR+ZBQKHNCNS1cxNcI6SR5MAcyQB0XwXXX8BlAXBR96i3d6R5qOwGp5yY+cac0h1u4xF+jHYv5f3wwWNCnqR27yZRTE4gDCtqe8Hl3nsOLRNqXh1YsIJpXZqie2o9NWjTzjWaWe01k8JsgtkTdtzjTbzT0i224MQoFKIG6lFZjdXpi9uKeibWpKnONRtffsOeLqyWU0YU8oBeinLVmZt6tPBpJIQSRrSooy6a4YnpLMdehbRpx/XU296z/GTD34lJt8kfWrkTWNuYkmmZBbWIoSp1bzjpVrDy/JAI2CtKnsxLS1vqyo15SqqWMvCilj9K3/AAHQy3x2B63JJC6WtIuScxUFS2wsIcUkhWJK2iCrMJO3UMzSEbS6lHNlWVSHJ4ylyae73dg14p+msM/TFtybiwmyZNc5MCmFx3SFtqmQUpTpJFAMtWrIxidpdQjm9qqnDlHGXzSS+vYNeLfoLLP0q6c+0t155qUtLT0Lza+KsFOoNKUKJArQdGoRhaRs6kY06cp0tXOGtq/yS3v7yZ6Oa2vDyYEtJyaXAhDs7Y758lC1HQqO8EmixUjzhHROrcyhrSjC4hzS9L5rwZqlHONsWby2JW1ZVhx5dqNaNpJUCqXSCumpJyOs0ApXMxw29TR1xVjTjbvMnjZJ7Pb3G8lUis6xK7o2m5NSbD7yMC3EYlAatZAUNwUAFAbjFTpChC3uZ0oPKT+13bianJyimzbxxm4gDEtWz0TDLjLoqhxJSrt2jnBoRziJaFadCpGpDenk1lFSWGcu2/ZC5SYcYd8ptVK+kNYUOYih7Y+p2lzC5oxqw3Nf7RVzi4vDLI4A74eDzJknlfRTBq1U5Jd1U+2AB0hO8x0Gp0XACAKltvlD/Wr7xgCzLC5Mx1SO6IAyJyaQ02tx1QShCStajqASKk+wQByDfm8q7RnHZlVQknC0k+YhPkp6dp5yYA3fBJdfwuaDriassEKVXUpetKfaMR5hTbFDp/SHVrfo4v0pbOxcX/H+ie3p60svcjoOPnpYiAEAfCK5HMbRDOAVsu5toy5fl7OmGm5R9eKqirSMA+UEUG7LXsHkmpj0y0pZVlCtcwbqRWPZLln78dxy9FNZUXsZLrqXVl7PbwMJ4xH0jpHHWec7BuSMh74p7/SNa8nrVHs4LgvvmTU6cYLYbyOEkPKalkOJKHUJWk60rSFJPSDlG8KkoS1oNp81sMNJ7z5KyqGkhDSEoSNSUJCUjsGUJ1J1Ja022+b2hJLce0aGTGtGQbmG1NPoC0KFFJI/LcecZiJaNadGanTeGjDimsMhKeD14lth2eW5INrC0y6kDEQnMIUvakeymoDIi7emqS1qsKKVZrDlnZ2pc/vLIOge5vYT4CmqPPnQfYAQAgCsuGq7GmZTONJ47Iwu085s7fsk+wndHp/Ju/6Oo7eb2S3dv1+PactzTytZFItuFJCkkhQIIINCCMwQRqMe5OE624M72C0pFDpP0qPo3xqotIGYG5QIUOkjYYAlcAVLbfKH+tX3jAFmWFyZjqkd0QBU3+oW9pbbRZ7RzcAcfI2JB4qO1QJPMkb4AoOALaudwjWfISrbCWZkqHGdUEN8dZ8o/wBTVsHMBHkdI6DvLyvKq5RxwWXsXDh9s66deEI4wzd/PNJepmvutfyRxea93+qHi/kSdahyY+eaS9TNfda/kh5r3f6oeL+Q61Dkx880l6ma+61/JDzXu/1Q8X8h1qHJj55pL1M191r+SHmvd/qh4v5DrUOTHzzSXqZr7rX8kPNe7/VDxfyHWocmPnmkvUzX3Wv5Iea93+qHi/kOtQ5MfPNJepmvutfyQ817v9UPF/IdahyY+eaS9TNfda/kh5r3f6oeL+Q61Dkx880l6ma+61/JDzXu/wBUPF/IdahyY+eaS9TNfda/kh5r3f6oeL+Q61Dkx880l6ma+61/JDzXu/1Q8X8h1qHJj55pL1M191r+SHmvd/qh4v5DrUOTHzzSXqZr7rX8kPNe7/VDxfyHWocmPnmkvUzX3Wv5Iea93+qHi/kOtQ5MfPNJepmvutfyQ817v9UPF/IdahyY+eaS9TNfda/kh5r3f6oeL+Q61Dkz8O8MMgpJSpiZKVAhQKGqEHIg/SbozHyYvItNTjle1/Iw7qD4MpW0NHpV6DFosR0eMAKCdgVQkVA549tS19RdJjWxtxuz7DieM7CZcD17fF88kLNGH6NvbhnxF/ZJPYVRIYOqYAqW2+UP9avvGALMsLkzHVI7ogCh+H66r6ZwzqEKWy4hIUoAnRqQMNDTyUkAEHVUmAKigBACAEAIAQAgBACAEAIAQAgBACAEAIAQAgBAEgufdKYtF9DbLasBUNI7hOBtO0lWrVWg1kwB2GIAqW2+UP8AWr7xgCzLC5Mx1SO6IAy3HUjyiB0mOetdUKLSqzUe1pG0YSluR46Rrej3RD+J2frY+KNuinyY0jW9Huh+J2frY+KHRT5MaRrej3Q/E7P1sfFDop8mNI1vR7ofidn62Pih0U+TGka3o90PxOz9bHxQ6KfJjSNb0e6H4nZ+tj4odFPkxpGt6PdD8Ts/Wx8UOinyY0jW9Huh+J2frY+KHRT5MaRrej3Q/E7P1sfFDop8mNI1vR7ofidn62Pih0U+TGka3o90PxOz9bHxQ6KfJjSNb0e6H4nZ+tj4odFPkxpGt6PdD8Ts/Wx8UOinyY0jW9Huh+J2frY+KHRT5MaRrej3Q/E7P1sfFDop8mNI1vR7ofidn62Pih0U+TGka3o90PxOz9bHxQ6KfJjSNb0e6H4nZ+tj4odFPkxpGt6PdD8Ts/Wx8UOinyY0jW9Huh+J2frY+KHRT5M9EPI1JUnoBEbwv7WclGNSLb4ZRh05La0esdZoVLbfKH+tX3jAFmWFyZjqkd0QBg2n/UV2flHzjT7bv6n+P7UWVv8AloxYpiYQAgBACAEAIAQAgBACAEAIAQAgBACAEAIAQAjKeHlAkwj68txTlS23yh/rV94xkFmWFyZjqkd0QBgWl/UV2fkI+b6f/uFT/H9qLK3/AC0U3eu/doNWk5JygbVRSUtpKAVEqSlVKk7yYtrDRFlUso3FbK2Nt52b2iGpWmp6qPCevnbkqA5MyqQ2PKJZOHtUhXF7YkpaL0TcPUpVHrdu3wa2mHVqx2tE+uPe5u0mStAwOIIDrda4a6iDtSaGh5jHn9J6NnY1NV7Yvc/vidFKqpokkVpKIAQAgBACAEAIAQApACAEAIAQApACAEAIAkwj6+txTlS23yh/rV94xkFmWFyZjqkd0QBgWl/UV2fkI+b6f/uFT/H9qLK3/LRQ9o/8nHXtf40x6Cj/AGJ/+Mv3M5pfnl2OtJWkpWAUqBSoHUQciD2R4iMnFqS3o7mUnwN1btSYaSTg0bgP2FpAP/u+Pb+UWJ2EJvfle9PJxW+yo0be07pvTMy45bU6hlgglttEwkYc+KkBacNAK50JMclHSNKhRjCwpOU+LcfHc8+82lTcpZqPYaO6s4JS2US0jNLelVLCM14kqCk1OrikpV5wA1c5juvqXWdGutcU1Golndt2Px2rgzSD1amIvYZV6n5lVv6GWfU2pZQhJqSlGNsAqw1oSASRzxFYwoLRHSVYJpZfteJbFkzUcumwmYl/rru2Upmal5t5alqwqUo0WFDjA1B4wIrkd22sTaK0hT0ipUKlJJJbluxu7mYq03TxJMk/CPfJ1uzpRTCi25NoC1KGRSnClSgkjySStIrurFXofRdOd5VVRZjTeMe3LSz4MlrVWoLHExJLg5fl5YzTM46mb0ekUBmhWWIoVtVlUVO3ZEtXTlKtW6CdJdHnHt34yuRqqDjHWT2n44I7ZU3J2g+8pbgaouilEk4UqNBXVU5Rtp+1VS5oUqaS1sr3oW88RbZobISi1i6/a1pJZGPC2zpEppkDVKVGiUioAyJOdTln33Dno5RpWdDW2bZYb8WuPw5EccVNs5G64O7wOS9oqs9Uz4VLqqGXArEAQnGCk1NAQCCkE0V214tL2UK9mrtU9Sa3rdxxt+KfIkozcZ6mco0rb867a85LSjykqdcebxFSqNIx4lKT6JomgI35UjtcLWno6lWrQTUVF4wtrxhJ89+fiR5m6jUWbq8GlsGSLTUwXH5p0qDuApKAlKQsipVVVSkV5zujitOj0xdKpOGIU44xnflvHLZvJJ5oxwntZ6S/BY6uXEwqcd8NUjGCTkCRiCCquKuzFXXsO3WflDThWdFUl0SePrjd3e8K3bWc7TM4O71uzchONTCip1hpRS4fKUlSVUqdqklOvnG0ViHS+jqdvd0p01iMmtnDOV7nncZpVHKDT4DgLmluNTRcWpZC0UxKKqZHfDynpwhUp6qS2Pd3GbVtp5NfMzjnynCNIvBjTxMRw/0QdVaa46IUofgethZw9vH+s1bfT4+9xrL62jprXXL2i+8zKJOEBFaBOGqVUoQcRzKqHXzZdWjaHRaOVW1hGVR8+edq7uWUaVJZqYk9hvLsXfUzNtrsafbelRh0zS3qqoTxhgSmlaZgkAg+/gvb2NW3lG+ouNTbhpbPZtb8Vt2EkIYlmEtha8eTOskwj6+txTlS23yh/rV94xkFmWFyZjqkd0QBgWl/UV2fkI+b6f8A7hU/x/aiyt/y0c8XvtMStvuPqSVBtxtRSDQmjaY9Ro+3dxohUk8ZTX/szlqS1auTf2rwy421JlZZSXVDClSlg4a5VCQOMdwivoeS+rNSrVE4rgl/PAkldbNiNjwQ3TelkOzUwnC66nC0lY4wHlEqrqxKCcjnlzxzeUGkaVeUaFN5jF5bW7ls7Fk2t6bjmTITcyakhNTC7dxF2vF0iXFjFU48aUgnF5NKimvmi80jTunQpx0fjV9mFs4Yb4e8gpuOs+kPaRnGF29LuSzYZl1OthkYNGFCmDEB/wBlgkb6551jSrSqx0VOFWWtNJ52545x3L7wE10qa3G5tT/lDf8Ae3/iEcVD+xS7H+4kl+f98jccPPI2Ov8A/wAKjj8lv+RP/wAf5Rvdf0owL53ccmrHs51hJWthhuqEipKVoTUgDWQUpy3Vjo0dfU7fSNeFR4UpPb7U3j4s1qQcqcWuCP3JcJD0xK+DMyjqpvR6NSstGmgoXCdYyzoaCu2Namg6VGv006qVPOfbv3fx/AVduOqltMLgks7wmQtJgGhcAQknUCUqoTzVpE+n6/QXdCq+G33oxQjrQkjU3OmJCU00vbMrR1KyQpTZVQUAwmhrSoqCKg1OeqOvSMLy51a1jU9Frcnjv/hmlNwjlTRLLizUrNTpVJWa22yzUiZNQoGlAAkVGIk6q5DPmio0pTuLe2SuLhuUv+nDx5d28lpOMpejHZzNVcf/AJFN/wB0x3o7NJ/2el2Q+BrT/Ofeb7hqu+5MS7TzKSosFWJIFThcpVVNZoUDsJOyK/ybvYUK0qc3hSxh+1Z2d+SS5g5LK4HhK8LcqmTSVJWZlLYTownIrApXFqCSc94GwxJPybuHctJrUbzn2dnP3e0wrmOr7TG4IbtuiVm3XUlPhKNG0CKEiiuP0EqFOgnVSJPKC+puvSpwedR5fitnuNaFN6rb4ke4L72tWaqZZnUrRiIOSCSlSKgpUNY1j2GLHTejal8qdSg08e3g8YaNKFRU8qR+rJtEzN4m3yhTYcWFJSsUVh0VEEjZVISe2MV6CoaGlSynhbWt2dbb4PYIy1q2fvcSW8l6GUzypa2ZNrQDFon9GpasJzSQddCMjh29EVlno+q7VVrGq9fZmOcLPH2dmeBJOotfE1sIbMS8uu1JYWDpPKSSePRJBzIx8bAE68XPF1CdeNjUekcceXLZu2ZzuwQtRc10Z0GY+eFiSYR9fW4pypbb5Q/1q+8YyCzLC5Mx1SO6IAwLS/qK7PyEfN9P/wBwqf4/tRZW/wCWjXOSLSiSpptROslCST2kRVxrVIrCk/El1Uz61JtpNUNoSd4QkH3CEqs5LDk33hRSPeIzJhTNksOKC3GGlrGpSm0qV7SImhc1oR1YzaXJNmrinvR7rlGyQotoKhShKQSKaqGmVI0VSaWE3gzhAyqMWPAjH6WEYt2ulYdJPV1cvHLgMLefX5dCxRaEqA1BSQfzjEZyj/S8dgaTNDfSzJp2XAs54suoNQAcIWmlMFdQ2EbMqZVrFho2vb062bqOtF9+HzI6sZOPokQNsW2qWMsZD6UoLZfKk51FMWvDiptrSudNkXHVdEqt03TejnOr/HPHswQ61XGrgknBrdRVnSxS6QXXFY3MOYTQUCQdtBXPeTFZpnSMb2upQXopYX8slo09SO0kc7ZrL1NMy25TVjQlVPaIraderS/Lk12NolcU96PdhlKEhKEpSkagkAAdgjSU5SeZPL9oSwflEqgKKkoQFHWoJAJrrzpWMupNrVbeBhHtGhkwTY0uV6Qy7OP09EjF7aVifrVdR1NeWOWXg11I78GdEBsYj9lsrWFrZaUsalKbSVDtIrE0birCOrGbS5ZeDVxT24PUyqMWPAjH6WEYt2uldUadJPV1cvHLgZwt58m5Nt0YXW0OJ3LSFD2EQp1Z03mEmn7NgaT3n5krPaZFGWm2xuQhKfyEbVK1Sq81JN9ryFFLcZMRGSTCPr63FOVLbfKH+tX3jGQWZYXJmOqR3RAGBaX9RXZ+Qj5vp/8AuFT/AB/aiyt/y0Y0U5MIAQBCrq37M5PPyhYCA0HDj0mLFo1hHk4RSuKuuLu+0QrW1hca+dbGzHNN8yCnW1pOOCaxSE4gBACAEAIAQBEbAve7MTz0quUU2hvSUdKlEL0asIyKQMxnri4u9GU6NrGuqmW8ejyys8+HYQwquUnHBLopyYQAgBAET4QL4mzENKDId0ilJoV4KYQD6Jrri20ToxX8pRctXCXDP8ohq1ej4Eks+Y0rTblKY0JXTXTEAaV7YrasOjqShybRKnlZMiIzIgBAEmEfX1uKcqW2+UP9avvGMgsywuTMdUjuiAMC0v6iuz8hHzfT/wDcKn+P7UWVv+WjXT84llpx1w0Q2krUeZIqfyirpUpVZqnHe3glbwssqmx7Xta11uuSr6JVhBwpFBSusCuEqUaUqchnq2R6y4ttG6NjGFaDnN/fNJLlxOSMqlV5Twjd3GvDaAm1yVpNqURiwPhugqnOhUkBKklOYOR2GtcuHSllZO3VzayxuzHP8b8p71uN6U562rIgd1nJrxrOJkAjTOaZAWvyWhpAorpQ1IwgAUOZGRi+vlb9QpSuM6q1Xhb36OMe8ghrdI9XftN0by2nZtoNMT7yXm3CmuScJSs4cSThBBBBy5u2OLqFhfWcqtvDVaz25Szh7WsM316lOaUmSfhFvi9LusycgAZl6nGIrgCjhTQHLESDmcgBqzyq9D6MpVqcrm4foR4c8bX7cdm8lrVWmox3mitqYtqy0ImX5luYaxAOooCBi2HiAgVyqk66R320NFaQk6NOm4Sxsf234Mjk6tPa3k2t/b5OJs2Wm5BzR6ZxIJwoUQCleJJxAioUmmW6OTRWi6cr2pb3Ec6qfNcVh7McGb1ar1FKJppiftt6RE8h9DTSGsWABIWsIHGcPEpU0Jw1ApqG/thR0TSunauDcm8Z24Wdy392feaN1XHWyfq79vWvarFJZxpnRcV140BeUakAAJITlStAN/NC7s9GaPq5qxctbdHkvFZ7/qITq1FsNhwX3tmnpl+SnlY1thRC6JBSW1BCknCAFCpqDryPNTm03o23pUIXNusJ42dqyn7DahUk5OMhcy9M2/a81LPPYmWy9gRgQKYFhKcwkE0G8w0jo+2o6Op1oRxJ6uXl8Vl8cCnUk6jT3bTHte9k9PWguSspSWkNlQW6QKnBkpRJBonFkAkVO/PKS30daWlorm8Tk3jC7dy7cbXkxKpOc9WB9Yti1rOm22p0mbYXSq0NlWEE0KgpKQQRrKVVy6awla6OvbeVSh6E1wb/AIzx5oKVSEsS2o3F+bUtMzDctZrS0oVhxzGjKkgqOrEQUpSkZk6+imfHoy3sFRlWupJtZxHO3Z7N7b4G9WVTOrHxIzey0bVsgsrXPJmEuE8RSE600qCKVw560kdkWdhQ0dpJTjGi4tcU/tZ7URTlUp4ecnpw1zYek5B0CgcqsDdjQlVPfGvk3T6K5rQfDZ4NoXLzFM2N+73vSEjIolqJW80PpCArCEJTqByqSoZmtKRzaL0ZSvLqtKrtUZbueW9/s2G9Wq4RWDwdlbabZbmZWfTOVKSptCUKBBzyJFCNhphMSRqaKnUlRrUXT37XlffvMYqpayeSyLImVuMtrebLTikgrbPmq2jorq5qR5q4hCFWUYSyk9j5o6YttZZmRCbEmEfX1uKcqW2+UP8AWr7xjILMsLkzHVI7ogDAtL+ors/IR830/wD3Cp/j+1Flb/lojt8pFT8jMtNglamlYQNZIzA7aU7Y5NHVo0bqnOW5NG9RZg0iA8DN45dqVcYfdQ0tLhXx1BGJKgBrVtBSajoi/wDKOxrVK8atOLkmktm3bt+Zz204qOGSGwb/AHhloLlZdkLZRiJfxnUkUqE4dq6AZ6s4r7rQ3VrRV6ssSePRx/OeXs9hJGtrT1UiH8Fv+9zv9r/+VMXGnP7ZR7Y/tZDQ/Nff8T9cM/8AuEl/aO/GPJz/AIlXtf7Rc/1oxeFmRDdrMuzCnEMOhFXEGikhHFXhyOaRQ6tsS6Bquej5U6aTnHOx7tu1Z7d3ca11iom9x73gsOyGGcblozT4JGFtp9lxSufCU0AG8ke3KNLS70nVqasaEI+1qSXjn4G04Ukv6mz7f+SbZsOSSwHg2XwtAew6QBaXF8bBkPK9kY0VVnV0pVlUxrauHq5xscVsztFVJUlgmDf/AB7/AOvP+OKZ/wB4/wDt/wD0Tf8Aw9xquAbkb/8A8g9xMdflT/yYf+P8s0tf6WaXg5/3+d6Zj/KI7dMf2mj/AIftNKP5r7/iODr/AH+d6Zj/ACiM6X/tFL/D9opfmvvPC4E6izrWm2ZxQbx4kBajQVxBaak6gpOYJ5t8b6VpSvdH06lBZxh4XZh+DMUmoVGpExt7hHQ3NNS0khE2twhKilyiUkmgFUpIO0ndFNa6DlOhKvXbglzW3Hu7uZNOulJRjtI3fa3X3bXTImaXKS4KElSFYK4khZJVlrKsIqaastcWWjbOjT0c7pU1Oe14e3c8bvfzI6s26mrnCNBwoWTJywZTLvrffUSXFreDpCRqBpkKkmnQYsNCXN1Xc3UgowW5JY2kdeMY4w8s2vCp/tlldWn/ABojk0F/zrntf7mbVv6Ikgvjack3JyLVoS7jqHGkFC0UGjKUpBzqCDQg0zrFfo63up3FapbTSak8p8drJKkoqKUkRS9l25ez2hNWZaKgSRhQHUlSwr0VNkGg10I1bd9tYX1a8qdBd0O/GxdqefcyKpCMFrQkWpcG0nZmQl3pj+opJqaUxAKKQqnOADHlNK0KdC7nTpf0r5Zx3HXSk5QTZIIryQkwj6+txTlS23yh/rV94xkFmWFyZjqkd0QBgWl/UV2fkI+b6f8A7hU/x/aiyt/y0Y0U5MRi2LgSEy4XXZcYzmpSFKRiO8hJoTz0qYtLfTN5QhqQns9uH8SKVGEnlo2lhWBLySCiVaS2Dmo5lSv7lKJJ27ctkct1eV7qWtWln4dy3G0IRisI8LLurKSz65hhnA64FBasbiq4yFHJSiBUgHIRvX0jc16SpVJZisYWFwWFuWRGnGLyj7bV1pSbcQ5Ms41tiiDjcTShxakqAOe+FtpC4toOFKWE9+xP4piVOMnlmZa9kszTZbmW0uIOdFbDqqCM0nM5ggxDb3NW3nr0pNP78e8zKKksMj8hwb2cysOJl8Skmqca1rSD/aTQ9tYsKunb6pFwc9j5JJ+PyI1QgnnBu7dsGXnUBuab0iEqxgYlpoQCK1QQdRMcNreVrWbnRlhtY4P45JJwU1hnoLJZ8H8GwfQaPRYMSvIphpiri1ba1jXrNXpunz6Wc52b9+7cNVaurwPKwbAl5JCkSjejSpWJQxLVU0ArVZJ1ARtdXla6kpVpZaWOC+GDEIKCwjxs660oxMLmWWcLzmLGvG4a4ziVxVKIFSNgiStpC5rUlRnLMVjCwuGxcMhU4p6y3izrrSjEwuZZZwvOYsa8bhrjOJXFUopFTuEK2kLmtRVGcsxWMLC4bFwyFTinrLefm8F1JSdoZpkLUMgsEpWBuxJIJGZyNRnC00jc2uylPC5b14MxOnGe9HnYFzZOSUVyzISvVjUpS1AcxUTh7KRvd6UurqOrVns5LYvdvEKUY7Uj7eG58pPKSqZZxLSKBYUpKqbiUkVHTqjFppO5tE40pYT4b0J0oz3ow08HVmhvR+CpKcWKpW5iJpTywrFSh8mtNtImem75z1+k24xuWPDGO/ea9BDGMGfaV0pSYaZZfZxtsjC0nSODCAAmlQoE5ADMmIKOkrmjUlUpyxKW94W3jy+BtKlFpJ8DKn7Dl32Qw80lbSQAlKqnDhGEEKrUEDKoNYipXdalV6WEsSfH37t3duNnCLWGR+X4MbNQoK8HKqGoCnHCntGLPoMWE9P38o41/BLJGrenyJehASAEgAAUAAoABqAGwRTttvLJj9RgEmEfX1uKcqW2+UP9avvGMgsywuTMdUjuiAE3Z+NWIGldeUec0loDrdd1ozxnGVjO7Z8DppXGpHDR4eKT6Q9kV/mpP1q8PqS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psnerLojaHkq9Za1XZ7F9TDu+SNpHsTjKltvlD/Wr7xgCzLC5Mx1SO6IAzoAQAgBACAEAIAQAgBACAEAIAQAgBACAEAIAQAgBACAKltvlD/Wr7xgDLavJMoAQh2iUgJSMCDQDIDNO4QB+vlVN+t+Bv8AbAD5VTfrfgb/AGwA+VU3634G/wBsAPlVN+t+Bv8AbAD5VTfrfgb/AGwA+VU3634G/wBsAPlVN+t+Bv8AbAD5VTfrfgb/AGwA+VU3634G/wBsAPlVN+t+Bv8AbAD5VTfrfgb/AGwA+VU3634G/wBsAPlVN+t+Bv8AbAD5VTfrfgb/AGwA+VU3634G/wBsAPlVN+t+Bv8AbAD5VTfrfgb/AGwA+VU3634G/wBsAPlVN+t+Bv8AbAD5VTfrfgb/AGwA+VU3634G/wBsAPlVN+t+Bv8AbAD5VTfrfgb/AGwBrHnCtRUrNSiVKO8nM6ueAP/Z"/>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056" name="AutoShape 8" descr="data:image/jpeg;base64,/9j/4AAQSkZJRgABAQAAAQABAAD/2wCEAAkGBxQSEhQUEBMVFRUXFxwXFBcYFRgYGhcfFyIiGB8cHBoaHiokGh8lHBcYJDIiJSkrLi4uHyEzODMsOSgtLiwBCgoKDg0OGxAQGi0mHyYsLC00LCw3MS4sNzI0LCwsLDAsLzQ0LC0sLDQvLCwwNCwsLCwsLC0vLCwsLC0sLCwsLP/AABEIAQMAwgMBEQACEQEDEQH/xAAcAAEAAgMBAQEAAAAAAAAAAAAABgcEBQgDAQL/xABJEAABAgMEBAgJCwMEAgMAAAABAgMABBEFBhIhEzFBUQciNGFxc4GyFBUyQlJTkaGiFhcjVIKSk7HR0tMzcrMINTZiwfB0hcL/xAAbAQEAAgMBAQAAAAAAAAAAAAAAAwUBAgQGB//EAD8RAAIBAwAGBQoFBAICAwEAAAABAgMEEQUSITFBURMUcYGRBhYiU2GhsdHh8BUzUrLBMjWC8TRCcqJDg8Ij/9oADAMBAAIRAxEAPwC17GslhUuyVMNElpBJLaSSSkZk0zgDM8TS/wBXZ/CR+kAPE0v9XZ/CR+kAPE0v9XZ/CR+kAPE0v9XZ/CR+kAPE0v8AV2fwkfpADxNL/V2fwkfpADxNL/V2fwkfpADxNL/V2fwkfpADxNL/AFdn8JH6QA8TS/1dn8JH6QBgW2ZCTaL00iXabG1TaczuAAqo8wBMAaW7t6bHnnNFLFhTmeFCmMBVTPi40jFkCaDOkASnxNL/AFdn8JH6QA8TS/1dn8JH6QA8TS/1dn8JH6QA8TS/1dn8JH6QA8TS/wBXZ/CR+kAPE0v9XZ/CR+kAPE0v9XZ/CR+kAPE0v9XZ/CR+kAPE0v8AV2fwkfpADxNL/V2fwkfpADxNL/V2fwkfpAFX2xLoD7wCEgBxYACRQUUYAtCwuTMdUjuiAM6AEAIAQAgBACAEAIAQByxww3w8YTqg2qsuxVtmhyUfOc+0RlzAQBCpCcWy4h1lRQ42oLQoawUmoMAdgXLvGi0JNqZboCoUcSPMWMlJ7Dq3gg7YA3kAIAQAgBACAEAIAQAgCpbb5Q/1q+8YAsywuTMdUjuiAM6AEAIAQAgBACAEAIArjhuvh4FJ6FpVH5kFCaa0I1LVlqOYSOkkeTAHMcAbK3LDelFIRMJwlbaXE9Cv/INQRsIjmtrulcxcqbyk2vA2lBx3k84Cr4eCTfgzqqMTJAFdSHNSTzBXkn7O6Ok1OlYAQAgBACAEAIAQAgBAFS23yh/rV94wBZlhcmY6pHdEAZ0AIAQAgBACAEAIA8ZuZQ0hbjiglCElS1HUkJFST0AQByFfu8y7SnHZhVQknC0k+Y2nyR05knnJgDc8E11/DJsOuCrLBC1VGS1ean2ip5hTbFFp7SHVrfUi/Sls7Fxf8f6J6FPWll7kWhwqXY8NlCpsVeYq43TWoecjtAqOcCPLaCv+q3GJP0ZbH/D++B1V6etHZvRzuk0NRkRqj6MVx1dwUXuFpSKVLVV9qjb42kjUv7YFenENkATSAEAIAQAgBACAEAIAqW2+UP8AWr7xgCzLC5Mx1SO6IAzoAQAgBACAEAIAQBTH+oO+GjbTZ7KuM4AuYIOpFeKj7RFTzAelAFDy7CnFpQgFSlKCUgayVGgHtMaznGEXKT2LaZSzsOnbl3eTISjbCc1eU6r0lq1noGQHMBHy/SN7K8uJVXu3Jezh8+0s6UNSODeRwkhzxwr3Y8DmytsUZfqtFBklXno7CajmIGyPomgr/rVvqyfpR2Ps4P74ldXp6svYzy4LL2mzZ5C1n6Bz6N8Z+SdS6b0nPoxDbF4QHWKVAgEGoOYI2wB9gBACAEAIAQAgBAFS23yh/rV94wBZlhcmY6pHdEAZ0AIAQAgBACAEAay8tttyUq7MveS2mtNqjqSkc6lEDtgDj227Ucmn3Zh41cdUVK5q6gNwAoANgAgCxuBK7GNxU66nitkoYqNa/OV9kGg5yd0eU8pdIakFbQe17X2cF3/DtOq2p5esy6Y8UdwgDQX4u6J+UcZyxjjsnctOrsOaTzGLDRl67O4jU4bn2fe0jqw144OZHmihSkrBCkkhQOsEZEHtj6fGSklJbmVe46O4B73+FSvgjqqvSwATU5ra1JP2Mk9GHfGQWlACAEAIAQAgBACAKltvlD/Wr7xgCzLC5Mx1SO6IAzoAQAgBACAEAIA534fr36eYEkyqrbBq7Q5Kd1U+wDTpKt0AVnYVkrm5hthocZxVK+iNZUeYAE9kc91cQt6Mqs9yX2u82jFyeEdRWRZqJZlthoUQ2kJG801k85NSecx8tuK869WVWe9vJaRiorCMyITYQAgCkOGu7GieE40OI8cLtPNcG37QHtB3x7nybv8ApKbt5vbHd2fT4HDc08PWRCroXgXITbUy3XiK46a0xoOSknpHsNDsj05ynYNmzyH2m3mVYm3EhaDvChUdHRAGTACAEAIAQAgBAFS23yh/rV94wBZlhcmY6pHdEAZ0AIAQAgBACAItwk3rFmyLjwI0quIwk7Vq1Gm0JFVHoptgDkh1wqJUolSiSVEmpJOZJJ1mALt4FbsaFkzjqeO8KNV81vfzYiPYBvjw3lJpDpKit4PZHf2/T4ndbU8LWZZseYOoQAgBAGvt+yUTcu6w75LiaV2pOsKHODQ9kdFrcztq0asN6f8Atd5rOKksM5dtWz1y7zjLwottRSrdltG8EZg7jH1OhWhXpxqQ3NZKqUXF4Zc/+nq9/lWc8re5LVP2loHvWPtxKYLxgBACAEAIAQAgCpbb5Q/1q+8YAsywuTMdUjuiAM6AEAIAQAgBAHK/DBe/xjPENKrLsVbZpqV6ax/cQKcyUwBpbiXcM/Noaz0Y47x3ITr7Tkkc5rsiu0pfKzt3U47l2/TeSUoa8sHTLTYSkJSAEpACQNQAyAHZHzGUnJtvey0Ww/RjAI/aN+LPYJDk21UZEIJcII2HRg0PTFjR0Te1VmNN9+z44I3Wgt7PlnX5s980bm2qnIBZLZJOwaQCvZCtom9pLMqb7tvwyYVaD3MkUVxKIAqfhvuxiSmdaTmmiH6bU+as9B4p6U7o9b5M3+rJ203v2x7eK/nx5nJc0/8AsipLMn3Jd1t5lWFxtQWg7inPtHNtj2ZxHYN0bwNz8o1Mtalp4yfQUMlJPQa9IodsAbiAEAIAQAgBAFS23yh/rV94wBZlhcmY6pHdEAZ0AIAQAgBAFccN18PApPQtKo/MgoTTWhGpauY0OEdJI1QBzHAHRfBbdjwKUBcFHnqLcrrSPNR2A1POTHzjTmkOt3GIv0Y7F/L++GCxoU9SPtNhfG97FnN4nTicV/TaSRiVzn0U8/srqjn0doytezxDYlvfBfN+w3qVVBbSLS1hWha1HLSdVKyys0yzfFUobMddWzyqnmTFrO7stHehax16i/7vd3fTHayFQnU2y2LkS6yrnyUukBqVa/uUkLUftLqYp6+k7uu8zqPu2LwRNGlCO5C1bnyUymjss1/clIQodCkUMKGk7ug8wqPv2rwYlShLeiIP2NaFkVXIOKm5QZql3M1oA14adHm0/tMXMbqy0l6NzHUqfqW59v18UQuM6e2O1ciWXQvaxaLeJklK0/1GlUxI5+dJ2Ee45RUaQ0bWsp6s9qe5rc/r7CanVU1sN1NyyXULbcAUhaSlQO0KyIjip1JU5KcXhrabtZWGcwXssJcjNOMLqQk1Qr0kHNKvZr5wRsj6jYXkbuhGrHjv9j4r74FXUhqSwTvgGvf4LNGUeVRmZIwVOSXdQ++KJ6cMdhodIQAgBACAEAIAqW2+UP8AWr7xgCzLC5Mx1SO6IAzoAQAgBAHjOTSGm1uOqCUISVLUdSQkVJPYIA5Cv3eZVozrswqoSThaSfMQnyR06yecmAN1wS3X8Lmw64mrLBC1V1KXrQnnzFTzCm2KLT+kOrW+pF+lLZ2Li/4/0T0KetLL3Iva2rRTLMOvrzS2grIGs01Ac5NB2x4K2oSr1Y0o728HfKWqslc8H9j+FKcte0yFElSmQvyG0t1qvPUE0ITuwk7jHpNLXXV1HR9p7E8b23w7+PPODmpR1v8A+ki0kqqARtzjyzWNh1n2MAQB8UqgJOzOMpZ2AqvhAscyTjdr2aQnjJLyU0wLC/PoNiqgKprqFa6mPVaJuetQej7rbvw3vWOHauHhuOSrHVfSRLKsqfTMMtPN+S4hK082IVoecao8zXoyo1JU5b02jqi9ZZITwxXZ8JlfCG01dl6k01qb84fZ8roCt8Xnk9f9BX6Kb9Gfx4eO7wILinrRyuBQqFkEEEgg1BGRBG0R78rzrLguvaLSkUOKP0zf0b4/7AeVTcoUO6tRsgCXwAgBACAEAVLbfKH+tX3jAFmWFyZjqkd0QBnQAgBACAKX/wBQl78CE2eyrjLAcmCDqSPJR9ojEeYDYqAKIlmFOLShAKlKUEpA1kqNAB0kxrOcYRcpPCW0ylnYdO3Nu+mQlW2E0KvKdUPOWrWfyA5gI+X6RvZXdxKq925LkuH3zLOnDUjgwuFCWU5Zc0lGsJSs9Da0rV8KTE+hKkYX9Ny5teKaXvZius02apLiV2RZyE5turlGXM9YK0hxJ31KVJI21MdbjKOka8nviqkl4PD9+TTK6OK7CfR586BACAEAV5MzqDY1oJcICWnJlhNdlHDo0joxIA6BHooUpLSVCUd8lCX/AK+k/c2cza6OWfaSHg8YUizZRK8jogabgolQ9xEV2l5xne1HHdn4bCSisQRISN8VxKc28JF2fAJxSUijLn0jJ2AHWn7Jy6KHbH0vQ9/1u2Un/Utj+ff8clZWp6kjL4Jr3eLp5Klqow7Rt/cAfJX9kmtdxUNsWpEdWg7oA+wAgBACAKltvlD/AFq+8YAsywuTMdUjuiAM6AEAIA1d5rcbkZV2Ze8ltNaVoVHUlI5ySB2wBx7bVqOTT7kw+cTjiipR2Z7BuAFABuAgCyOBK7GNxU66nitkoYrtV5yucAGnSTujynlLpDVgraD2va+zgu/4dp121PL1mXRHijtPytAIIIqCKEHaDsjKbTygVTZMm5Kz6bKIUtjwhE5LqrXAhGJZB5sSQP7gT50esr1YXFo7/dPVdOXtbwvg/DsOOKcZ6nDeSe9HCPKSLpZXpHHB5aWwk4K50JUQK8wrFXY6DubuHSRwo8M8ezeTTrxg8GZc++svaOMMBxKkAFSVpAyOVQUkg59sQ6Q0VWscOo00+K+0Zp1Yz3H7vffGXs5KDMBxSnK4EoSCThpUkkgADENsa6P0ZWvm1Twkt7f2zNSqobzVXe4UJKbdSyNI0tRojSBISonUkFKjQnnpHXd+T91b03U2SS343+9I0hcRk8Eem5Jc1aBszCUsImHJyYOY0iXCFpT0VXTtrsixp1Y29or7OZuKhH2NbG/dn/ZE05T1OGclrgUyGQ2R5Ledh9gCK8I92fD5NSUirzdVsnaSNaPtDLpodkWuh7/qdwm/6Xsfz7vmQ1qevE5sj6WVp0twF3v8Mk/BnlVflgE1JzW35qvs+SehJOuALNgBACAEAVLbfKH+tX3jAFmWFyZjqkd0QBnQAgBAHO/D9e/TzAkmVfRMGrtNSnTs+wDTpKtwgCtLBslc3MNsNeU4qldiRrKjzAAnsjnurmFtRlVnuS/0jaMXJ4R1DZFmolmW2GRRDaQlP/knnJqTzmPltxXnXqyqz3t5LSMVFYR9tK02ZdIVMOoaSTQFagkE66Cuswo29Ws9WnFyfs2mZSUd5+5GebeQFsOIcQcsSFBQ6KjbzRrVo1KUtWpFp8nsCae1ETn5kot6XCskuSa0IO9QWVkexKYtqUNfRM2t6qJvsxhfEhbxVXYYF8uC5E7MGYbe0Kl00owYwojLEOMKGgzHbHRo7ygna0eilDWS3bcd25mtS3UnlMkN37AlbJll4ThSBjeeWRiVTeRqA1BI95JJrru8uNI1llZe5RX34v8AgkhCNOJjzCJG3JVQSrSICqBQBSttQ2gKFRkdooREkHd6JrptYeN29Nd32jD1KsTQXY4Jm5WZS+6+Xg2cTaNHhFRqKjiNaa6CmYHRFhe+Uc7ig6UIaudjec9uNiNIWyjLLZvLNmgu2ZsIzDcq0hw/98RWBX+1Xu5o4a1Nw0bTcuM5NdmEvijdPNV45G1vHeWWkUBU05hxeQkCq1U3JH56o5LOwr3ctWlHON74LvN51Iw3n4uvemXtBClSyicBAWlQwqTXVUbjQ5jcYze6Pr2clGqt+5rcIVIz3G7jiNyg+GK7Pg014Q2mjUwSo01Jc84c1fKH2t0e/wDJ6/6eh0Un6UPhw8N3gV9xT1ZZXEjVyrxrs6camW6kJNHE+mhWSk+zVuIB2R6E5zsCQnEPNodaUFIWkLQoaiFCoMAe8AIAQBUtt8of61feMAWZYXJmOqR3RAGdACAIrwlXrFmyLjwI0qvo2EnatWo03JFVHoptgDkl1wqUVKJUpRJUSakk5kk7TWALt4FbsaFkzjo+keFGq60t7/tEewDfHhvKTSHS1VbweyO/t+nxzyO62p4WsyzY8wdRALySqJ22ZSXWgLRLsredSvNKg5RIAG3jBFY9BZ1JWujalaLw5yUU1v2bfhk55pSqJPgeM/dhcvMFyw5lppw5vSilgoVuITnQ8xpzEao3pX8K1FQ0hTclwmltXf8AftTMOm4vNN9xHr+WtNLZQJ+Rdl5hk42Jlg4kBQ1gkHig0ByUSCAaZUNjou2t4VH1aspQlslCWx4/l92OBHVlJr0lh8z2udwkTjjbpebafDKNIvjFp1SE+WpORQspFCRkcxGmkNBWsJxUG46zwuMU3uT4rPeZp15NbTf36W5almMGzkKWl91BUMgUpGIHFn5rgAOsZViv0Wqej76auWk4p+Ozd2rcb1c1ILV4mnuNZL9jOT7k4k+DoaBxpzDpSeLgrTOilChpQmOzSdzR0pCjCg/Tctz4bNufcaUouk25bjxvVwhz2jZMu22yJgVaSCXXwlRolRywpx0OEZnI7o3sdC2evJVJOWpv/wCsc8VzeOO5CdeeFjiZl1LEtVmXUlhtmXcdVjffmHC46snaEpBCaVOSqmpJOuIb+70dVrKVSTlGKwoxWIrv2e7BmnCols2dpl2NYUkxN47Rnm5udPkh1QwoOsUSSaHdWlNgERXF5d1rfVtaLhS9nHv+OO9mYwgpek8s9LNIYvA8hopWmZY0jgGtop30yzKfjHbrWzV0PGU004Swvbn/AH7jK2VnjiWJHnDpNPeywkz0q4wugKhVCvQWM0q9uR5iRtjssLyVpXjVjw3rmuK++JpUgpxwcwTksppa23ElK0KKVA7CnIiPqNOpGpFTi8p7Sraw8MvL/T3e/ElVnvKzTVyWJ2p1rR2HjDpVujcwXXACAEAVLbfKH+tX3jAFmWFyZjqkd0QBnQAgDlbhfvh4xnTo1Vl2Kts55Kz4zgp6RAp/1CYA09w7tmfm0NZ6Mcd47kJ1jpOSR012RXaUvlZ27qcdy7fpvJKUNeWDphpsJASkAJAASBqAGQA7I+Yyk5PL3loth+4wCOXjuZLzjiXlqeadCcGkZcwEpzyORG0+2LKz0pWtYOnFRcc5xJZ2kU6Sk8msVwW2fo0oShxC06nkuKDld5834eikdK8oL3Xcm00/+rWz5+816vDB9Zs21JKugeRPs0yafOB0cwczCvtHshKvo+6/Mg6UucdsfDh3DVqQ3PKIOJQzKLUZSyuWmG1maZZpx6OJ0byAAOMlSaDLI1TF70nQSt6jmpwa1HLhseYv2NPnu2kGNZSWMPeZV1bSmZVhoSjo0S1IAQ4zpkJLi9GooW2oKGZqUKANQaawVRX1ChXqydaPpJPanqvYsrKax3rh2NLMJSilhnreCbmZxCmpt4aFGBa0NMllKqpxjG46qqQKbK8wJAEaWlOhbSU6MPSeUm3rNbcbFHe39tLaZm5S2Sew1jjDjCLKYC2kTKleFL8IVhQjAMLCV1zACAoBPpE5VMdUZ06srmq03TS1Fq7W87Ztd/Hl7EabVqrjv2+4sH5KPzIrPz7riDnopcBlog7CU1UsdJjzv4jRobLaik+cvSl8kdHRuX9UjNRcSzg2WvA2sJyqQSv8QnGOwxC9L3rnr9K8+7w3e426GGMYMqwLrSkliMqyEFXlKqpSiN2JRJAyGQyiK70hc3WOmnlLhuXgjaFOMNyNzHEbiAKa4brsYVJnmk5Koh+mxQySvtAwnnCd8ez8mr/MXaze7bHs4r+fHkcVzT/7IrOx7SclX232ThcbUFpPONh3g6iNoJj1pyHYV1rdbnpVqZa8lxNSNqVDJSTzhQIgDawAgCpbb5Q/1q+8YAsywuTMdUjuiAM6AK34b74eBSegaVR+ZBQKHNCNS1cxNcI6SR5MAcyQB0XwXXX8BlAXBR96i3d6R5qOwGp5yY+cac0h1u4xF+jHYv5f3wwWNCnqR27yZRTE4gDCtqe8Hl3nsOLRNqXh1YsIJpXZqie2o9NWjTzjWaWe01k8JsgtkTdtzjTbzT0i224MQoFKIG6lFZjdXpi9uKeibWpKnONRtffsOeLqyWU0YU8oBeinLVmZt6tPBpJIQSRrSooy6a4YnpLMdehbRpx/XU296z/GTD34lJt8kfWrkTWNuYkmmZBbWIoSp1bzjpVrDy/JAI2CtKnsxLS1vqyo15SqqWMvCilj9K3/AAHQy3x2B63JJC6WtIuScxUFS2wsIcUkhWJK2iCrMJO3UMzSEbS6lHNlWVSHJ4ylyae73dg14p+msM/TFtybiwmyZNc5MCmFx3SFtqmQUpTpJFAMtWrIxidpdQjm9qqnDlHGXzSS+vYNeLfoLLP0q6c+0t155qUtLT0Lza+KsFOoNKUKJArQdGoRhaRs6kY06cp0tXOGtq/yS3v7yZ6Oa2vDyYEtJyaXAhDs7Y758lC1HQqO8EmixUjzhHROrcyhrSjC4hzS9L5rwZqlHONsWby2JW1ZVhx5dqNaNpJUCqXSCumpJyOs0ApXMxw29TR1xVjTjbvMnjZJ7Pb3G8lUis6xK7o2m5NSbD7yMC3EYlAatZAUNwUAFAbjFTpChC3uZ0oPKT+13bianJyimzbxxm4gDEtWz0TDLjLoqhxJSrt2jnBoRziJaFadCpGpDenk1lFSWGcu2/ZC5SYcYd8ptVK+kNYUOYih7Y+p2lzC5oxqw3Nf7RVzi4vDLI4A74eDzJknlfRTBq1U5Jd1U+2AB0hO8x0Gp0XACAKltvlD/Wr7xgCzLC5Mx1SO6IAyJyaQ02tx1QShCStajqASKk+wQByDfm8q7RnHZlVQknC0k+YhPkp6dp5yYA3fBJdfwuaDriassEKVXUpetKfaMR5hTbFDp/SHVrfo4v0pbOxcX/H+ie3p60svcjoOPnpYiAEAfCK5HMbRDOAVsu5toy5fl7OmGm5R9eKqirSMA+UEUG7LXsHkmpj0y0pZVlCtcwbqRWPZLln78dxy9FNZUXsZLrqXVl7PbwMJ4xH0jpHHWec7BuSMh74p7/SNa8nrVHs4LgvvmTU6cYLYbyOEkPKalkOJKHUJWk60rSFJPSDlG8KkoS1oNp81sMNJ7z5KyqGkhDSEoSNSUJCUjsGUJ1J1Ja022+b2hJLce0aGTGtGQbmG1NPoC0KFFJI/LcecZiJaNadGanTeGjDimsMhKeD14lth2eW5INrC0y6kDEQnMIUvakeymoDIi7emqS1qsKKVZrDlnZ2pc/vLIOge5vYT4CmqPPnQfYAQAgCsuGq7GmZTONJ47Iwu085s7fsk+wndHp/Ju/6Oo7eb2S3dv1+PactzTytZFItuFJCkkhQIIINCCMwQRqMe5OE624M72C0pFDpP0qPo3xqotIGYG5QIUOkjYYAlcAVLbfKH+tX3jAFmWFyZjqkd0QBU3+oW9pbbRZ7RzcAcfI2JB4qO1QJPMkb4AoOALaudwjWfISrbCWZkqHGdUEN8dZ8o/wBTVsHMBHkdI6DvLyvKq5RxwWXsXDh9s66deEI4wzd/PNJepmvutfyRxea93+qHi/kSdahyY+eaS9TNfda/kh5r3f6oeL+Q61Dkx880l6ma+61/JDzXu/1Q8X8h1qHJj55pL1M191r+SHmvd/qh4v5DrUOTHzzSXqZr7rX8kPNe7/VDxfyHWocmPnmkvUzX3Wv5Iea93+qHi/kOtQ5MfPNJepmvutfyQ817v9UPF/IdahyY+eaS9TNfda/kh5r3f6oeL+Q61Dkx880l6ma+61/JDzXu/wBUPF/IdahyY+eaS9TNfda/kh5r3f6oeL+Q61Dkx880l6ma+61/JDzXu/1Q8X8h1qHJj55pL1M191r+SHmvd/qh4v5DrUOTHzzSXqZr7rX8kPNe7/VDxfyHWocmPnmkvUzX3Wv5Iea93+qHi/kOtQ5MfPNJepmvutfyQ817v9UPF/IdahyY+eaS9TNfda/kh5r3f6oeL+Q61Dkz8O8MMgpJSpiZKVAhQKGqEHIg/SbozHyYvItNTjle1/Iw7qD4MpW0NHpV6DFosR0eMAKCdgVQkVA549tS19RdJjWxtxuz7DieM7CZcD17fF88kLNGH6NvbhnxF/ZJPYVRIYOqYAqW2+UP9avvGALMsLkzHVI7ogCh+H66r6ZwzqEKWy4hIUoAnRqQMNDTyUkAEHVUmAKigBACAEAIAQAgBACAEAIAQAgBACAEAIAQAgBAEgufdKYtF9DbLasBUNI7hOBtO0lWrVWg1kwB2GIAqW2+UP8AWr7xgCzLC5Mx1SO6IAy3HUjyiB0mOetdUKLSqzUe1pG0YSluR46Rrej3RD+J2frY+KNuinyY0jW9Huh+J2frY+KHRT5MaRrej3Q/E7P1sfFDop8mNI1vR7ofidn62Pih0U+TGka3o90PxOz9bHxQ6KfJjSNb0e6H4nZ+tj4odFPkxpGt6PdD8Ts/Wx8UOinyY0jW9Huh+J2frY+KHRT5MaRrej3Q/E7P1sfFDop8mNI1vR7ofidn62Pih0U+TGka3o90PxOz9bHxQ6KfJjSNb0e6H4nZ+tj4odFPkxpGt6PdD8Ts/Wx8UOinyY0jW9Huh+J2frY+KHRT5MaRrej3Q/E7P1sfFDop8mNI1vR7ofidn62Pih0U+TGka3o90PxOz9bHxQ6KfJjSNb0e6H4nZ+tj4odFPkxpGt6PdD8Ts/Wx8UOinyY0jW9Huh+J2frY+KHRT5M9EPI1JUnoBEbwv7WclGNSLb4ZRh05La0esdZoVLbfKH+tX3jAFmWFyZjqkd0QBg2n/UV2flHzjT7bv6n+P7UWVv8AloxYpiYQAgBACAEAIAQAgBACAEAIAQAgBACAEAIAQAjKeHlAkwj68txTlS23yh/rV94xkFmWFyZjqkd0QBgWl/UV2fkI+b6f/uFT/H9qLK3/AC0U3eu/doNWk5JygbVRSUtpKAVEqSlVKk7yYtrDRFlUso3FbK2Nt52b2iGpWmp6qPCevnbkqA5MyqQ2PKJZOHtUhXF7YkpaL0TcPUpVHrdu3wa2mHVqx2tE+uPe5u0mStAwOIIDrda4a6iDtSaGh5jHn9J6NnY1NV7Yvc/vidFKqpokkVpKIAQAgBACAEAIAQApACAEAIAQApACAEAIAkwj6+txTlS23yh/rV94xkFmWFyZjqkd0QBgWl/UV2fkI+b6f/uFT/H9qLK3/LRQ9o/8nHXtf40x6Cj/AGJ/+Mv3M5pfnl2OtJWkpWAUqBSoHUQciD2R4iMnFqS3o7mUnwN1btSYaSTg0bgP2FpAP/u+Pb+UWJ2EJvfle9PJxW+yo0be07pvTMy45bU6hlgglttEwkYc+KkBacNAK50JMclHSNKhRjCwpOU+LcfHc8+82lTcpZqPYaO6s4JS2US0jNLelVLCM14kqCk1OrikpV5wA1c5juvqXWdGutcU1Golndt2Px2rgzSD1amIvYZV6n5lVv6GWfU2pZQhJqSlGNsAqw1oSASRzxFYwoLRHSVYJpZfteJbFkzUcumwmYl/rru2Upmal5t5alqwqUo0WFDjA1B4wIrkd22sTaK0hT0ipUKlJJJbluxu7mYq03TxJMk/CPfJ1uzpRTCi25NoC1KGRSnClSgkjySStIrurFXofRdOd5VVRZjTeMe3LSz4MlrVWoLHExJLg5fl5YzTM46mb0ekUBmhWWIoVtVlUVO3ZEtXTlKtW6CdJdHnHt34yuRqqDjHWT2n44I7ZU3J2g+8pbgaouilEk4UqNBXVU5Rtp+1VS5oUqaS1sr3oW88RbZobISi1i6/a1pJZGPC2zpEppkDVKVGiUioAyJOdTln33Dno5RpWdDW2bZYb8WuPw5EccVNs5G64O7wOS9oqs9Uz4VLqqGXArEAQnGCk1NAQCCkE0V214tL2UK9mrtU9Sa3rdxxt+KfIkozcZ6mco0rb867a85LSjykqdcebxFSqNIx4lKT6JomgI35UjtcLWno6lWrQTUVF4wtrxhJ89+fiR5m6jUWbq8GlsGSLTUwXH5p0qDuApKAlKQsipVVVSkV5zujitOj0xdKpOGIU44xnflvHLZvJJ5oxwntZ6S/BY6uXEwqcd8NUjGCTkCRiCCquKuzFXXsO3WflDThWdFUl0SePrjd3e8K3bWc7TM4O71uzchONTCip1hpRS4fKUlSVUqdqklOvnG0ViHS+jqdvd0p01iMmtnDOV7nncZpVHKDT4DgLmluNTRcWpZC0UxKKqZHfDynpwhUp6qS2Pd3GbVtp5NfMzjnynCNIvBjTxMRw/0QdVaa46IUofgethZw9vH+s1bfT4+9xrL62jprXXL2i+8zKJOEBFaBOGqVUoQcRzKqHXzZdWjaHRaOVW1hGVR8+edq7uWUaVJZqYk9hvLsXfUzNtrsafbelRh0zS3qqoTxhgSmlaZgkAg+/gvb2NW3lG+ouNTbhpbPZtb8Vt2EkIYlmEtha8eTOskwj6+txTlS23yh/rV94xkFmWFyZjqkd0QBgWl/UV2fkI+b6f8A7hU/x/aiyt/y0c8XvtMStvuPqSVBtxtRSDQmjaY9Ro+3dxohUk8ZTX/szlqS1auTf2rwy421JlZZSXVDClSlg4a5VCQOMdwivoeS+rNSrVE4rgl/PAkldbNiNjwQ3TelkOzUwnC66nC0lY4wHlEqrqxKCcjnlzxzeUGkaVeUaFN5jF5bW7ls7Fk2t6bjmTITcyakhNTC7dxF2vF0iXFjFU48aUgnF5NKimvmi80jTunQpx0fjV9mFs4Yb4e8gpuOs+kPaRnGF29LuSzYZl1OthkYNGFCmDEB/wBlgkb6551jSrSqx0VOFWWtNJ52545x3L7wE10qa3G5tT/lDf8Ae3/iEcVD+xS7H+4kl+f98jccPPI2Ov8A/wAKjj8lv+RP/wAf5Rvdf0owL53ccmrHs51hJWthhuqEipKVoTUgDWQUpy3Vjo0dfU7fSNeFR4UpPb7U3j4s1qQcqcWuCP3JcJD0xK+DMyjqpvR6NSstGmgoXCdYyzoaCu2Namg6VGv006qVPOfbv3fx/AVduOqltMLgks7wmQtJgGhcAQknUCUqoTzVpE+n6/QXdCq+G33oxQjrQkjU3OmJCU00vbMrR1KyQpTZVQUAwmhrSoqCKg1OeqOvSMLy51a1jU9Frcnjv/hmlNwjlTRLLizUrNTpVJWa22yzUiZNQoGlAAkVGIk6q5DPmio0pTuLe2SuLhuUv+nDx5d28lpOMpejHZzNVcf/AJFN/wB0x3o7NJ/2el2Q+BrT/Ofeb7hqu+5MS7TzKSosFWJIFThcpVVNZoUDsJOyK/ybvYUK0qc3hSxh+1Z2d+SS5g5LK4HhK8LcqmTSVJWZlLYTownIrApXFqCSc94GwxJPybuHctJrUbzn2dnP3e0wrmOr7TG4IbtuiVm3XUlPhKNG0CKEiiuP0EqFOgnVSJPKC+puvSpwedR5fitnuNaFN6rb4ke4L72tWaqZZnUrRiIOSCSlSKgpUNY1j2GLHTejal8qdSg08e3g8YaNKFRU8qR+rJtEzN4m3yhTYcWFJSsUVh0VEEjZVISe2MV6CoaGlSynhbWt2dbb4PYIy1q2fvcSW8l6GUzypa2ZNrQDFon9GpasJzSQddCMjh29EVlno+q7VVrGq9fZmOcLPH2dmeBJOotfE1sIbMS8uu1JYWDpPKSSePRJBzIx8bAE68XPF1CdeNjUekcceXLZu2ZzuwQtRc10Z0GY+eFiSYR9fW4pypbb5Q/1q+8YyCzLC5Mx1SO6IAwLS/qK7PyEfN9P/wBwqf4/tRZW/wCWjXOSLSiSpptROslCST2kRVxrVIrCk/El1Uz61JtpNUNoSd4QkH3CEqs5LDk33hRSPeIzJhTNksOKC3GGlrGpSm0qV7SImhc1oR1YzaXJNmrinvR7rlGyQotoKhShKQSKaqGmVI0VSaWE3gzhAyqMWPAjH6WEYt2ulYdJPV1cvHLgMLefX5dCxRaEqA1BSQfzjEZyj/S8dgaTNDfSzJp2XAs54suoNQAcIWmlMFdQ2EbMqZVrFho2vb062bqOtF9+HzI6sZOPokQNsW2qWMsZD6UoLZfKk51FMWvDiptrSudNkXHVdEqt03TejnOr/HPHswQ61XGrgknBrdRVnSxS6QXXFY3MOYTQUCQdtBXPeTFZpnSMb2upQXopYX8slo09SO0kc7ZrL1NMy25TVjQlVPaIraderS/Lk12NolcU96PdhlKEhKEpSkagkAAdgjSU5SeZPL9oSwflEqgKKkoQFHWoJAJrrzpWMupNrVbeBhHtGhkwTY0uV6Qy7OP09EjF7aVifrVdR1NeWOWXg11I78GdEBsYj9lsrWFrZaUsalKbSVDtIrE0birCOrGbS5ZeDVxT24PUyqMWPAjH6WEYt2uldUadJPV1cvHLgZwt58m5Nt0YXW0OJ3LSFD2EQp1Z03mEmn7NgaT3n5krPaZFGWm2xuQhKfyEbVK1Sq81JN9ryFFLcZMRGSTCPr63FOVLbfKH+tX3jGQWZYXJmOqR3RAGBaX9RXZ+Qj5vp/8AuFT/AB/aiyt/y0Y0U5MIAQBCrq37M5PPyhYCA0HDj0mLFo1hHk4RSuKuuLu+0QrW1hca+dbGzHNN8yCnW1pOOCaxSE4gBACAEAIAQBEbAve7MTz0quUU2hvSUdKlEL0asIyKQMxnri4u9GU6NrGuqmW8ejyys8+HYQwquUnHBLopyYQAgBAET4QL4mzENKDId0ilJoV4KYQD6Jrri20ToxX8pRctXCXDP8ohq1ej4Eks+Y0rTblKY0JXTXTEAaV7YrasOjqShybRKnlZMiIzIgBAEmEfX1uKcqW2+UP9avvGMgsywuTMdUjuiAMC0v6iuz8hHzfT/wDcKn+P7UWVv+WjXT84llpx1w0Q2krUeZIqfyirpUpVZqnHe3glbwssqmx7Xta11uuSr6JVhBwpFBSusCuEqUaUqchnq2R6y4ttG6NjGFaDnN/fNJLlxOSMqlV5Twjd3GvDaAm1yVpNqURiwPhugqnOhUkBKklOYOR2GtcuHSllZO3VzayxuzHP8b8p71uN6U562rIgd1nJrxrOJkAjTOaZAWvyWhpAorpQ1IwgAUOZGRi+vlb9QpSuM6q1Xhb36OMe8ghrdI9XftN0by2nZtoNMT7yXm3CmuScJSs4cSThBBBBy5u2OLqFhfWcqtvDVaz25Szh7WsM316lOaUmSfhFvi9LusycgAZl6nGIrgCjhTQHLESDmcgBqzyq9D6MpVqcrm4foR4c8bX7cdm8lrVWmox3mitqYtqy0ImX5luYaxAOooCBi2HiAgVyqk66R320NFaQk6NOm4Sxsf234Mjk6tPa3k2t/b5OJs2Wm5BzR6ZxIJwoUQCleJJxAioUmmW6OTRWi6cr2pb3Ec6qfNcVh7McGb1ar1FKJppiftt6RE8h9DTSGsWABIWsIHGcPEpU0Jw1ApqG/thR0TSunauDcm8Z24Wdy392feaN1XHWyfq79vWvarFJZxpnRcV140BeUakAAJITlStAN/NC7s9GaPq5qxctbdHkvFZ7/qITq1FsNhwX3tmnpl+SnlY1thRC6JBSW1BCknCAFCpqDryPNTm03o23pUIXNusJ42dqyn7DahUk5OMhcy9M2/a81LPPYmWy9gRgQKYFhKcwkE0G8w0jo+2o6Op1oRxJ6uXl8Vl8cCnUk6jT3bTHte9k9PWguSspSWkNlQW6QKnBkpRJBonFkAkVO/PKS30daWlorm8Tk3jC7dy7cbXkxKpOc9WB9Yti1rOm22p0mbYXSq0NlWEE0KgpKQQRrKVVy6awla6OvbeVSh6E1wb/AIzx5oKVSEsS2o3F+bUtMzDctZrS0oVhxzGjKkgqOrEQUpSkZk6+imfHoy3sFRlWupJtZxHO3Z7N7b4G9WVTOrHxIzey0bVsgsrXPJmEuE8RSE600qCKVw560kdkWdhQ0dpJTjGi4tcU/tZ7URTlUp4ecnpw1zYek5B0CgcqsDdjQlVPfGvk3T6K5rQfDZ4NoXLzFM2N+73vSEjIolqJW80PpCArCEJTqByqSoZmtKRzaL0ZSvLqtKrtUZbueW9/s2G9Wq4RWDwdlbabZbmZWfTOVKSptCUKBBzyJFCNhphMSRqaKnUlRrUXT37XlffvMYqpayeSyLImVuMtrebLTikgrbPmq2jorq5qR5q4hCFWUYSyk9j5o6YttZZmRCbEmEfX1uKcqW2+UP8AWr7xjILMsLkzHVI7ogDAtL+ors/IR830/wD3Cp/j+1Flb/lojt8pFT8jMtNglamlYQNZIzA7aU7Y5NHVo0bqnOW5NG9RZg0iA8DN45dqVcYfdQ0tLhXx1BGJKgBrVtBSajoi/wDKOxrVK8atOLkmktm3bt+Zz204qOGSGwb/AHhloLlZdkLZRiJfxnUkUqE4dq6AZ6s4r7rQ3VrRV6ssSePRx/OeXs9hJGtrT1UiH8Fv+9zv9r/+VMXGnP7ZR7Y/tZDQ/Nff8T9cM/8AuEl/aO/GPJz/AIlXtf7Rc/1oxeFmRDdrMuzCnEMOhFXEGikhHFXhyOaRQ6tsS6Bquej5U6aTnHOx7tu1Z7d3ca11iom9x73gsOyGGcblozT4JGFtp9lxSufCU0AG8ke3KNLS70nVqasaEI+1qSXjn4G04Ukv6mz7f+SbZsOSSwHg2XwtAew6QBaXF8bBkPK9kY0VVnV0pVlUxrauHq5xscVsztFVJUlgmDf/AB7/AOvP+OKZ/wB4/wDt/wD0Tf8Aw9xquAbkb/8A8g9xMdflT/yYf+P8s0tf6WaXg5/3+d6Zj/KI7dMf2mj/AIftNKP5r7/iODr/AH+d6Zj/ACiM6X/tFL/D9opfmvvPC4E6izrWm2ZxQbx4kBajQVxBaak6gpOYJ5t8b6VpSvdH06lBZxh4XZh+DMUmoVGpExt7hHQ3NNS0khE2twhKilyiUkmgFUpIO0ndFNa6DlOhKvXbglzW3Hu7uZNOulJRjtI3fa3X3bXTImaXKS4KElSFYK4khZJVlrKsIqaastcWWjbOjT0c7pU1Oe14e3c8bvfzI6s26mrnCNBwoWTJywZTLvrffUSXFreDpCRqBpkKkmnQYsNCXN1Xc3UgowW5JY2kdeMY4w8s2vCp/tlldWn/ABojk0F/zrntf7mbVv6Ikgvjack3JyLVoS7jqHGkFC0UGjKUpBzqCDQg0zrFfo63up3FapbTSak8p8drJKkoqKUkRS9l25ez2hNWZaKgSRhQHUlSwr0VNkGg10I1bd9tYX1a8qdBd0O/GxdqefcyKpCMFrQkWpcG0nZmQl3pj+opJqaUxAKKQqnOADHlNK0KdC7nTpf0r5Zx3HXSk5QTZIIryQkwj6+txTlS23yh/rV94xkFmWFyZjqkd0QBgWl/UV2fkI+b6f8A7hU/x/aiyt/y0Y0U5MRi2LgSEy4XXZcYzmpSFKRiO8hJoTz0qYtLfTN5QhqQns9uH8SKVGEnlo2lhWBLySCiVaS2Dmo5lSv7lKJJ27ctkct1eV7qWtWln4dy3G0IRisI8LLurKSz65hhnA64FBasbiq4yFHJSiBUgHIRvX0jc16SpVJZisYWFwWFuWRGnGLyj7bV1pSbcQ5Ms41tiiDjcTShxakqAOe+FtpC4toOFKWE9+xP4piVOMnlmZa9kszTZbmW0uIOdFbDqqCM0nM5ggxDb3NW3nr0pNP78e8zKKksMj8hwb2cysOJl8Skmqca1rSD/aTQ9tYsKunb6pFwc9j5JJ+PyI1QgnnBu7dsGXnUBuab0iEqxgYlpoQCK1QQdRMcNreVrWbnRlhtY4P45JJwU1hnoLJZ8H8GwfQaPRYMSvIphpiri1ba1jXrNXpunz6Wc52b9+7cNVaurwPKwbAl5JCkSjejSpWJQxLVU0ArVZJ1ARtdXla6kpVpZaWOC+GDEIKCwjxs660oxMLmWWcLzmLGvG4a4ziVxVKIFSNgiStpC5rUlRnLMVjCwuGxcMhU4p6y3izrrSjEwuZZZwvOYsa8bhrjOJXFUopFTuEK2kLmtRVGcsxWMLC4bFwyFTinrLefm8F1JSdoZpkLUMgsEpWBuxJIJGZyNRnC00jc2uylPC5b14MxOnGe9HnYFzZOSUVyzISvVjUpS1AcxUTh7KRvd6UurqOrVns5LYvdvEKUY7Uj7eG58pPKSqZZxLSKBYUpKqbiUkVHTqjFppO5tE40pYT4b0J0oz3ow08HVmhvR+CpKcWKpW5iJpTywrFSh8mtNtImem75z1+k24xuWPDGO/ea9BDGMGfaV0pSYaZZfZxtsjC0nSODCAAmlQoE5ADMmIKOkrmjUlUpyxKW94W3jy+BtKlFpJ8DKn7Dl32Qw80lbSQAlKqnDhGEEKrUEDKoNYipXdalV6WEsSfH37t3duNnCLWGR+X4MbNQoK8HKqGoCnHCntGLPoMWE9P38o41/BLJGrenyJehASAEgAAUAAoABqAGwRTttvLJj9RgEmEfX1uKcqW2+UP9avvGMgsywuTMdUjuiAE3Z+NWIGldeUec0loDrdd1ozxnGVjO7Z8DppXGpHDR4eKT6Q9kV/mpP1q8PqS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psnerLojaHkq9Za1XZ7F9TDu+SNpHsTjKltvlD/Wr7xgCzLC5Mx1SO6IAzoAQAgBACAEAIAQAgBACAEAIAQAgBACAEAIAQAgBACAKltvlD/Wr7xgDLavJMoAQh2iUgJSMCDQDIDNO4QB+vlVN+t+Bv8AbAD5VTfrfgb/AGwA+VU3634G/wBsAPlVN+t+Bv8AbAD5VTfrfgb/AGwA+VU3634G/wBsAPlVN+t+Bv8AbAD5VTfrfgb/AGwA+VU3634G/wBsAPlVN+t+Bv8AbAD5VTfrfgb/AGwA+VU3634G/wBsAPlVN+t+Bv8AbAD5VTfrfgb/AGwA+VU3634G/wBsAPlVN+t+Bv8AbAD5VTfrfgb/AGwA+VU3634G/wBsAPlVN+t+Bv8AbAD5VTfrfgb/AGwA+VU3634G/wBsAPlVN+t+Bv8AbAD5VTfrfgb/AGwBrHnCtRUrNSiVKO8nM6ueAP/Z"/>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058" name="AutoShape 10" descr="data:image/jpeg;base64,/9j/4AAQSkZJRgABAQAAAQABAAD/2wCEAAkGBxQSEhQUEBMVFRUXFxwXFBcYFRgYGhcfFyIiGB8cHBoaHiokGh8lHBcYJDIiJSkrLi4uHyEzODMsOSgtLiwBCgoKDg0OGxAQGi0mHyYsLC00LCw3MS4sNzI0LCwsLDAsLzQ0LC0sLDQvLCwwNCwsLCwsLC0vLCwsLC0sLCwsLP/AABEIAQMAwgMBEQACEQEDEQH/xAAcAAEAAgMBAQEAAAAAAAAAAAAABgcEBQgDAQL/xABJEAABAgMEBAgJCwMEAgMAAAABAgMABBEFBhIhEzFBUQciNGFxc4GyFBUyQlJTkaGiFhcjVIKSk7HR0tMzcrMINTZiwfB0hcL/xAAbAQEAAgMBAQAAAAAAAAAAAAAAAwUBAgQGB//EAD8RAAIBAwAGBQoFBAICAwEAAAABAgMEEQUSITFBURMUcYGRBhYiU2GhsdHh8BUzUrLBMjWC8TRCcqJDg8Ij/9oADAMBAAIRAxEAPwC17GslhUuyVMNElpBJLaSSSkZk0zgDM8TS/wBXZ/CR+kAPE0v9XZ/CR+kAPE0v9XZ/CR+kAPE0v9XZ/CR+kAPE0v8AV2fwkfpADxNL/V2fwkfpADxNL/V2fwkfpADxNL/V2fwkfpADxNL/AFdn8JH6QA8TS/1dn8JH6QBgW2ZCTaL00iXabG1TaczuAAqo8wBMAaW7t6bHnnNFLFhTmeFCmMBVTPi40jFkCaDOkASnxNL/AFdn8JH6QA8TS/1dn8JH6QA8TS/1dn8JH6QA8TS/1dn8JH6QA8TS/wBXZ/CR+kAPE0v9XZ/CR+kAPE0v9XZ/CR+kAPE0v9XZ/CR+kAPE0v8AV2fwkfpADxNL/V2fwkfpADxNL/V2fwkfpAFX2xLoD7wCEgBxYACRQUUYAtCwuTMdUjuiAM6AEAIAQAgBACAEAIAQByxww3w8YTqg2qsuxVtmhyUfOc+0RlzAQBCpCcWy4h1lRQ42oLQoawUmoMAdgXLvGi0JNqZboCoUcSPMWMlJ7Dq3gg7YA3kAIAQAgBACAEAIAQAgCpbb5Q/1q+8YAsywuTMdUjuiAM6AEAIAQAgBACAEAIArjhuvh4FJ6FpVH5kFCaa0I1LVlqOYSOkkeTAHMcAbK3LDelFIRMJwlbaXE9Cv/INQRsIjmtrulcxcqbyk2vA2lBx3k84Cr4eCTfgzqqMTJAFdSHNSTzBXkn7O6Ok1OlYAQAgBACAEAIAQAgBAFS23yh/rV94wBZlhcmY6pHdEAZ0AIAQAgBACAEAIA8ZuZQ0hbjiglCElS1HUkJFST0AQByFfu8y7SnHZhVQknC0k+Y2nyR05knnJgDc8E11/DJsOuCrLBC1VGS1ean2ip5hTbFFp7SHVrfUi/Sls7Fxf8f6J6FPWll7kWhwqXY8NlCpsVeYq43TWoecjtAqOcCPLaCv+q3GJP0ZbH/D++B1V6etHZvRzuk0NRkRqj6MVx1dwUXuFpSKVLVV9qjb42kjUv7YFenENkATSAEAIAQAgBACAEAIAqW2+UP8AWr7xgCzLC5Mx1SO6IAzoAQAgBACAEAIAQBTH+oO+GjbTZ7KuM4AuYIOpFeKj7RFTzAelAFDy7CnFpQgFSlKCUgayVGgHtMaznGEXKT2LaZSzsOnbl3eTISjbCc1eU6r0lq1noGQHMBHy/SN7K8uJVXu3Jezh8+0s6UNSODeRwkhzxwr3Y8DmytsUZfqtFBklXno7CajmIGyPomgr/rVvqyfpR2Ps4P74ldXp6svYzy4LL2mzZ5C1n6Bz6N8Z+SdS6b0nPoxDbF4QHWKVAgEGoOYI2wB9gBACAEAIAQAgBAFS23yh/rV94wBZlhcmY6pHdEAZ0AIAQAgBACAEAay8tttyUq7MveS2mtNqjqSkc6lEDtgDj227Ucmn3Zh41cdUVK5q6gNwAoANgAgCxuBK7GNxU66nitkoYqNa/OV9kGg5yd0eU8pdIakFbQe17X2cF3/DtOq2p5esy6Y8UdwgDQX4u6J+UcZyxjjsnctOrsOaTzGLDRl67O4jU4bn2fe0jqw144OZHmihSkrBCkkhQOsEZEHtj6fGSklJbmVe46O4B73+FSvgjqqvSwATU5ra1JP2Mk9GHfGQWlACAEAIAQAgBACAKltvlD/Wr7xgCzLC5Mx1SO6IAzoAQAgBACAEAIA534fr36eYEkyqrbBq7Q5Kd1U+wDTpKt0AVnYVkrm5hthocZxVK+iNZUeYAE9kc91cQt6Mqs9yX2u82jFyeEdRWRZqJZlthoUQ2kJG801k85NSecx8tuK869WVWe9vJaRiorCMyITYQAgCkOGu7GieE40OI8cLtPNcG37QHtB3x7nybv8ApKbt5vbHd2fT4HDc08PWRCroXgXITbUy3XiK46a0xoOSknpHsNDsj05ynYNmzyH2m3mVYm3EhaDvChUdHRAGTACAEAIAQAgBAFS23yh/rV94wBZlhcmY6pHdEAZ0AIAQAgBACAItwk3rFmyLjwI0quIwk7Vq1Gm0JFVHoptgDkh1wqJUolSiSVEmpJOZJJ1mALt4FbsaFkzjqeO8KNV81vfzYiPYBvjw3lJpDpKit4PZHf2/T4ndbU8LWZZseYOoQAgBAGvt+yUTcu6w75LiaV2pOsKHODQ9kdFrcztq0asN6f8Atd5rOKksM5dtWz1y7zjLwottRSrdltG8EZg7jH1OhWhXpxqQ3NZKqUXF4Zc/+nq9/lWc8re5LVP2loHvWPtxKYLxgBACAEAIAQAgCpbb5Q/1q+8YAsywuTMdUjuiAM6AEAIAQAgBAHK/DBe/xjPENKrLsVbZpqV6ax/cQKcyUwBpbiXcM/Noaz0Y47x3ITr7Tkkc5rsiu0pfKzt3U47l2/TeSUoa8sHTLTYSkJSAEpACQNQAyAHZHzGUnJtvey0Ww/RjAI/aN+LPYJDk21UZEIJcII2HRg0PTFjR0Te1VmNN9+z44I3Wgt7PlnX5s980bm2qnIBZLZJOwaQCvZCtom9pLMqb7tvwyYVaD3MkUVxKIAqfhvuxiSmdaTmmiH6bU+as9B4p6U7o9b5M3+rJ203v2x7eK/nx5nJc0/8AsipLMn3Jd1t5lWFxtQWg7inPtHNtj2ZxHYN0bwNz8o1Mtalp4yfQUMlJPQa9IodsAbiAEAIAQAgBAFS23yh/rV94wBZlhcmY6pHdEAZ0AIAQAgBAFccN18PApPQtKo/MgoTTWhGpauY0OEdJI1QBzHAHRfBbdjwKUBcFHnqLcrrSPNR2A1POTHzjTmkOt3GIv0Y7F/L++GCxoU9SPtNhfG97FnN4nTicV/TaSRiVzn0U8/srqjn0doytezxDYlvfBfN+w3qVVBbSLS1hWha1HLSdVKyys0yzfFUobMddWzyqnmTFrO7stHehax16i/7vd3fTHayFQnU2y2LkS6yrnyUukBqVa/uUkLUftLqYp6+k7uu8zqPu2LwRNGlCO5C1bnyUymjss1/clIQodCkUMKGk7ug8wqPv2rwYlShLeiIP2NaFkVXIOKm5QZql3M1oA14adHm0/tMXMbqy0l6NzHUqfqW59v18UQuM6e2O1ciWXQvaxaLeJklK0/1GlUxI5+dJ2Ee45RUaQ0bWsp6s9qe5rc/r7CanVU1sN1NyyXULbcAUhaSlQO0KyIjip1JU5KcXhrabtZWGcwXssJcjNOMLqQk1Qr0kHNKvZr5wRsj6jYXkbuhGrHjv9j4r74FXUhqSwTvgGvf4LNGUeVRmZIwVOSXdQ++KJ6cMdhodIQAgBACAEAIAqW2+UP8AWr7xgCzLC5Mx1SO6IAzoAQAgBAHjOTSGm1uOqCUISVLUdSQkVJPYIA5Cv3eZVozrswqoSThaSfMQnyR06yecmAN1wS3X8Lmw64mrLBC1V1KXrQnnzFTzCm2KLT+kOrW+pF+lLZ2Li/4/0T0KetLL3Iva2rRTLMOvrzS2grIGs01Ac5NB2x4K2oSr1Y0o728HfKWqslc8H9j+FKcte0yFElSmQvyG0t1qvPUE0ITuwk7jHpNLXXV1HR9p7E8b23w7+PPODmpR1v8A+ki0kqqARtzjyzWNh1n2MAQB8UqgJOzOMpZ2AqvhAscyTjdr2aQnjJLyU0wLC/PoNiqgKprqFa6mPVaJuetQej7rbvw3vWOHauHhuOSrHVfSRLKsqfTMMtPN+S4hK082IVoecao8zXoyo1JU5b02jqi9ZZITwxXZ8JlfCG01dl6k01qb84fZ8roCt8Xnk9f9BX6Kb9Gfx4eO7wILinrRyuBQqFkEEEgg1BGRBG0R78rzrLguvaLSkUOKP0zf0b4/7AeVTcoUO6tRsgCXwAgBACAEAVLbfKH+tX3jAFmWFyZjqkd0QBnQAgBACAKX/wBQl78CE2eyrjLAcmCDqSPJR9ojEeYDYqAKIlmFOLShAKlKUEpA1kqNAB0kxrOcYRcpPCW0ylnYdO3Nu+mQlW2E0KvKdUPOWrWfyA5gI+X6RvZXdxKq925LkuH3zLOnDUjgwuFCWU5Zc0lGsJSs9Da0rV8KTE+hKkYX9Ny5teKaXvZius02apLiV2RZyE5turlGXM9YK0hxJ31KVJI21MdbjKOka8nviqkl4PD9+TTK6OK7CfR586BACAEAV5MzqDY1oJcICWnJlhNdlHDo0joxIA6BHooUpLSVCUd8lCX/AK+k/c2cza6OWfaSHg8YUizZRK8jogabgolQ9xEV2l5xne1HHdn4bCSisQRISN8VxKc28JF2fAJxSUijLn0jJ2AHWn7Jy6KHbH0vQ9/1u2Un/Utj+ff8clZWp6kjL4Jr3eLp5Klqow7Rt/cAfJX9kmtdxUNsWpEdWg7oA+wAgBACAKltvlD/AFq+8YAsywuTMdUjuiAM6AEAIA1d5rcbkZV2Ze8ltNaVoVHUlI5ySB2wBx7bVqOTT7kw+cTjiipR2Z7BuAFABuAgCyOBK7GNxU66nitkoYrtV5yucAGnSTujynlLpDVgraD2va+zgu/4dp121PL1mXRHijtPytAIIIqCKEHaDsjKbTygVTZMm5Kz6bKIUtjwhE5LqrXAhGJZB5sSQP7gT50esr1YXFo7/dPVdOXtbwvg/DsOOKcZ6nDeSe9HCPKSLpZXpHHB5aWwk4K50JUQK8wrFXY6DubuHSRwo8M8ezeTTrxg8GZc++svaOMMBxKkAFSVpAyOVQUkg59sQ6Q0VWscOo00+K+0Zp1Yz3H7vffGXs5KDMBxSnK4EoSCThpUkkgADENsa6P0ZWvm1Twkt7f2zNSqobzVXe4UJKbdSyNI0tRojSBISonUkFKjQnnpHXd+T91b03U2SS343+9I0hcRk8Eem5Jc1aBszCUsImHJyYOY0iXCFpT0VXTtrsixp1Y29or7OZuKhH2NbG/dn/ZE05T1OGclrgUyGQ2R5Ledh9gCK8I92fD5NSUirzdVsnaSNaPtDLpodkWuh7/qdwm/6Xsfz7vmQ1qevE5sj6WVp0twF3v8Mk/BnlVflgE1JzW35qvs+SehJOuALNgBACAEAVLbfKH+tX3jAFmWFyZjqkd0QBnQAgBAHO/D9e/TzAkmVfRMGrtNSnTs+wDTpKtwgCtLBslc3MNsNeU4qldiRrKjzAAnsjnurmFtRlVnuS/0jaMXJ4R1DZFmolmW2GRRDaQlP/knnJqTzmPltxXnXqyqz3t5LSMVFYR9tK02ZdIVMOoaSTQFagkE66Cuswo29Ws9WnFyfs2mZSUd5+5GebeQFsOIcQcsSFBQ6KjbzRrVo1KUtWpFp8nsCae1ETn5kot6XCskuSa0IO9QWVkexKYtqUNfRM2t6qJvsxhfEhbxVXYYF8uC5E7MGYbe0Kl00owYwojLEOMKGgzHbHRo7ygna0eilDWS3bcd25mtS3UnlMkN37AlbJll4ThSBjeeWRiVTeRqA1BI95JJrru8uNI1llZe5RX34v8AgkhCNOJjzCJG3JVQSrSICqBQBSttQ2gKFRkdooREkHd6JrptYeN29Nd32jD1KsTQXY4Jm5WZS+6+Xg2cTaNHhFRqKjiNaa6CmYHRFhe+Uc7ig6UIaudjec9uNiNIWyjLLZvLNmgu2ZsIzDcq0hw/98RWBX+1Xu5o4a1Nw0bTcuM5NdmEvijdPNV45G1vHeWWkUBU05hxeQkCq1U3JH56o5LOwr3ctWlHON74LvN51Iw3n4uvemXtBClSyicBAWlQwqTXVUbjQ5jcYze6Pr2clGqt+5rcIVIz3G7jiNyg+GK7Pg014Q2mjUwSo01Jc84c1fKH2t0e/wDJ6/6eh0Un6UPhw8N3gV9xT1ZZXEjVyrxrs6camW6kJNHE+mhWSk+zVuIB2R6E5zsCQnEPNodaUFIWkLQoaiFCoMAe8AIAQBUtt8of61feMAWZYXJmOqR3RAGdACAIrwlXrFmyLjwI0qvo2EnatWo03JFVHoptgDkl1wqUVKJUpRJUSakk5kk7TWALt4FbsaFkzjo+keFGq60t7/tEewDfHhvKTSHS1VbweyO/t+nxzyO62p4WsyzY8wdRALySqJ22ZSXWgLRLsredSvNKg5RIAG3jBFY9BZ1JWujalaLw5yUU1v2bfhk55pSqJPgeM/dhcvMFyw5lppw5vSilgoVuITnQ8xpzEao3pX8K1FQ0hTclwmltXf8AftTMOm4vNN9xHr+WtNLZQJ+Rdl5hk42Jlg4kBQ1gkHig0ByUSCAaZUNjou2t4VH1aspQlslCWx4/l92OBHVlJr0lh8z2udwkTjjbpebafDKNIvjFp1SE+WpORQspFCRkcxGmkNBWsJxUG46zwuMU3uT4rPeZp15NbTf36W5almMGzkKWl91BUMgUpGIHFn5rgAOsZViv0Wqej76auWk4p+Ozd2rcb1c1ILV4mnuNZL9jOT7k4k+DoaBxpzDpSeLgrTOilChpQmOzSdzR0pCjCg/Tctz4bNufcaUouk25bjxvVwhz2jZMu22yJgVaSCXXwlRolRywpx0OEZnI7o3sdC2evJVJOWpv/wCsc8VzeOO5CdeeFjiZl1LEtVmXUlhtmXcdVjffmHC46snaEpBCaVOSqmpJOuIb+70dVrKVSTlGKwoxWIrv2e7BmnCols2dpl2NYUkxN47Rnm5udPkh1QwoOsUSSaHdWlNgERXF5d1rfVtaLhS9nHv+OO9mYwgpek8s9LNIYvA8hopWmZY0jgGtop30yzKfjHbrWzV0PGU004Swvbn/AH7jK2VnjiWJHnDpNPeywkz0q4wugKhVCvQWM0q9uR5iRtjssLyVpXjVjw3rmuK++JpUgpxwcwTksppa23ElK0KKVA7CnIiPqNOpGpFTi8p7Sraw8MvL/T3e/ElVnvKzTVyWJ2p1rR2HjDpVujcwXXACAEAVLbfKH+tX3jAFmWFyZjqkd0QBnQAgDlbhfvh4xnTo1Vl2Kts55Kz4zgp6RAp/1CYA09w7tmfm0NZ6Mcd47kJ1jpOSR012RXaUvlZ27qcdy7fpvJKUNeWDphpsJASkAJAASBqAGQA7I+Yyk5PL3loth+4wCOXjuZLzjiXlqeadCcGkZcwEpzyORG0+2LKz0pWtYOnFRcc5xJZ2kU6Sk8msVwW2fo0oShxC06nkuKDld5834eikdK8oL3Xcm00/+rWz5+816vDB9Zs21JKugeRPs0yafOB0cwczCvtHshKvo+6/Mg6UucdsfDh3DVqQ3PKIOJQzKLUZSyuWmG1maZZpx6OJ0byAAOMlSaDLI1TF70nQSt6jmpwa1HLhseYv2NPnu2kGNZSWMPeZV1bSmZVhoSjo0S1IAQ4zpkJLi9GooW2oKGZqUKANQaawVRX1ChXqydaPpJPanqvYsrKax3rh2NLMJSilhnreCbmZxCmpt4aFGBa0NMllKqpxjG46qqQKbK8wJAEaWlOhbSU6MPSeUm3rNbcbFHe39tLaZm5S2Sew1jjDjCLKYC2kTKleFL8IVhQjAMLCV1zACAoBPpE5VMdUZ06srmq03TS1Fq7W87Ztd/Hl7EabVqrjv2+4sH5KPzIrPz7riDnopcBlog7CU1UsdJjzv4jRobLaik+cvSl8kdHRuX9UjNRcSzg2WvA2sJyqQSv8QnGOwxC9L3rnr9K8+7w3e426GGMYMqwLrSkliMqyEFXlKqpSiN2JRJAyGQyiK70hc3WOmnlLhuXgjaFOMNyNzHEbiAKa4brsYVJnmk5Koh+mxQySvtAwnnCd8ez8mr/MXaze7bHs4r+fHkcVzT/7IrOx7SclX232ThcbUFpPONh3g6iNoJj1pyHYV1rdbnpVqZa8lxNSNqVDJSTzhQIgDawAgCpbb5Q/1q+8YAsywuTMdUjuiAM6AK34b74eBSegaVR+ZBQKHNCNS1cxNcI6SR5MAcyQB0XwXXX8BlAXBR96i3d6R5qOwGp5yY+cac0h1u4xF+jHYv5f3wwWNCnqR27yZRTE4gDCtqe8Hl3nsOLRNqXh1YsIJpXZqie2o9NWjTzjWaWe01k8JsgtkTdtzjTbzT0i224MQoFKIG6lFZjdXpi9uKeibWpKnONRtffsOeLqyWU0YU8oBeinLVmZt6tPBpJIQSRrSooy6a4YnpLMdehbRpx/XU296z/GTD34lJt8kfWrkTWNuYkmmZBbWIoSp1bzjpVrDy/JAI2CtKnsxLS1vqyo15SqqWMvCilj9K3/AAHQy3x2B63JJC6WtIuScxUFS2wsIcUkhWJK2iCrMJO3UMzSEbS6lHNlWVSHJ4ylyae73dg14p+msM/TFtybiwmyZNc5MCmFx3SFtqmQUpTpJFAMtWrIxidpdQjm9qqnDlHGXzSS+vYNeLfoLLP0q6c+0t155qUtLT0Lza+KsFOoNKUKJArQdGoRhaRs6kY06cp0tXOGtq/yS3v7yZ6Oa2vDyYEtJyaXAhDs7Y758lC1HQqO8EmixUjzhHROrcyhrSjC4hzS9L5rwZqlHONsWby2JW1ZVhx5dqNaNpJUCqXSCumpJyOs0ApXMxw29TR1xVjTjbvMnjZJ7Pb3G8lUis6xK7o2m5NSbD7yMC3EYlAatZAUNwUAFAbjFTpChC3uZ0oPKT+13bianJyimzbxxm4gDEtWz0TDLjLoqhxJSrt2jnBoRziJaFadCpGpDenk1lFSWGcu2/ZC5SYcYd8ptVK+kNYUOYih7Y+p2lzC5oxqw3Nf7RVzi4vDLI4A74eDzJknlfRTBq1U5Jd1U+2AB0hO8x0Gp0XACAKltvlD/Wr7xgCzLC5Mx1SO6IAyJyaQ02tx1QShCStajqASKk+wQByDfm8q7RnHZlVQknC0k+YhPkp6dp5yYA3fBJdfwuaDriassEKVXUpetKfaMR5hTbFDp/SHVrfo4v0pbOxcX/H+ie3p60svcjoOPnpYiAEAfCK5HMbRDOAVsu5toy5fl7OmGm5R9eKqirSMA+UEUG7LXsHkmpj0y0pZVlCtcwbqRWPZLln78dxy9FNZUXsZLrqXVl7PbwMJ4xH0jpHHWec7BuSMh74p7/SNa8nrVHs4LgvvmTU6cYLYbyOEkPKalkOJKHUJWk60rSFJPSDlG8KkoS1oNp81sMNJ7z5KyqGkhDSEoSNSUJCUjsGUJ1J1Ja022+b2hJLce0aGTGtGQbmG1NPoC0KFFJI/LcecZiJaNadGanTeGjDimsMhKeD14lth2eW5INrC0y6kDEQnMIUvakeymoDIi7emqS1qsKKVZrDlnZ2pc/vLIOge5vYT4CmqPPnQfYAQAgCsuGq7GmZTONJ47Iwu085s7fsk+wndHp/Ju/6Oo7eb2S3dv1+PactzTytZFItuFJCkkhQIIINCCMwQRqMe5OE624M72C0pFDpP0qPo3xqotIGYG5QIUOkjYYAlcAVLbfKH+tX3jAFmWFyZjqkd0QBU3+oW9pbbRZ7RzcAcfI2JB4qO1QJPMkb4AoOALaudwjWfISrbCWZkqHGdUEN8dZ8o/wBTVsHMBHkdI6DvLyvKq5RxwWXsXDh9s66deEI4wzd/PNJepmvutfyRxea93+qHi/kSdahyY+eaS9TNfda/kh5r3f6oeL+Q61Dkx880l6ma+61/JDzXu/1Q8X8h1qHJj55pL1M191r+SHmvd/qh4v5DrUOTHzzSXqZr7rX8kPNe7/VDxfyHWocmPnmkvUzX3Wv5Iea93+qHi/kOtQ5MfPNJepmvutfyQ817v9UPF/IdahyY+eaS9TNfda/kh5r3f6oeL+Q61Dkx880l6ma+61/JDzXu/wBUPF/IdahyY+eaS9TNfda/kh5r3f6oeL+Q61Dkx880l6ma+61/JDzXu/1Q8X8h1qHJj55pL1M191r+SHmvd/qh4v5DrUOTHzzSXqZr7rX8kPNe7/VDxfyHWocmPnmkvUzX3Wv5Iea93+qHi/kOtQ5MfPNJepmvutfyQ817v9UPF/IdahyY+eaS9TNfda/kh5r3f6oeL+Q61Dkz8O8MMgpJSpiZKVAhQKGqEHIg/SbozHyYvItNTjle1/Iw7qD4MpW0NHpV6DFosR0eMAKCdgVQkVA549tS19RdJjWxtxuz7DieM7CZcD17fF88kLNGH6NvbhnxF/ZJPYVRIYOqYAqW2+UP9avvGALMsLkzHVI7ogCh+H66r6ZwzqEKWy4hIUoAnRqQMNDTyUkAEHVUmAKigBACAEAIAQAgBACAEAIAQAgBACAEAIAQAgBAEgufdKYtF9DbLasBUNI7hOBtO0lWrVWg1kwB2GIAqW2+UP8AWr7xgCzLC5Mx1SO6IAy3HUjyiB0mOetdUKLSqzUe1pG0YSluR46Rrej3RD+J2frY+KNuinyY0jW9Huh+J2frY+KHRT5MaRrej3Q/E7P1sfFDop8mNI1vR7ofidn62Pih0U+TGka3o90PxOz9bHxQ6KfJjSNb0e6H4nZ+tj4odFPkxpGt6PdD8Ts/Wx8UOinyY0jW9Huh+J2frY+KHRT5MaRrej3Q/E7P1sfFDop8mNI1vR7ofidn62Pih0U+TGka3o90PxOz9bHxQ6KfJjSNb0e6H4nZ+tj4odFPkxpGt6PdD8Ts/Wx8UOinyY0jW9Huh+J2frY+KHRT5MaRrej3Q/E7P1sfFDop8mNI1vR7ofidn62Pih0U+TGka3o90PxOz9bHxQ6KfJjSNb0e6H4nZ+tj4odFPkxpGt6PdD8Ts/Wx8UOinyY0jW9Huh+J2frY+KHRT5M9EPI1JUnoBEbwv7WclGNSLb4ZRh05La0esdZoVLbfKH+tX3jAFmWFyZjqkd0QBg2n/UV2flHzjT7bv6n+P7UWVv8AloxYpiYQAgBACAEAIAQAgBACAEAIAQAgBACAEAIAQAjKeHlAkwj68txTlS23yh/rV94xkFmWFyZjqkd0QBgWl/UV2fkI+b6f/uFT/H9qLK3/AC0U3eu/doNWk5JygbVRSUtpKAVEqSlVKk7yYtrDRFlUso3FbK2Nt52b2iGpWmp6qPCevnbkqA5MyqQ2PKJZOHtUhXF7YkpaL0TcPUpVHrdu3wa2mHVqx2tE+uPe5u0mStAwOIIDrda4a6iDtSaGh5jHn9J6NnY1NV7Yvc/vidFKqpokkVpKIAQAgBACAEAIAQApACAEAIAQApACAEAIAkwj6+txTlS23yh/rV94xkFmWFyZjqkd0QBgWl/UV2fkI+b6f/uFT/H9qLK3/LRQ9o/8nHXtf40x6Cj/AGJ/+Mv3M5pfnl2OtJWkpWAUqBSoHUQciD2R4iMnFqS3o7mUnwN1btSYaSTg0bgP2FpAP/u+Pb+UWJ2EJvfle9PJxW+yo0be07pvTMy45bU6hlgglttEwkYc+KkBacNAK50JMclHSNKhRjCwpOU+LcfHc8+82lTcpZqPYaO6s4JS2US0jNLelVLCM14kqCk1OrikpV5wA1c5juvqXWdGutcU1Golndt2Px2rgzSD1amIvYZV6n5lVv6GWfU2pZQhJqSlGNsAqw1oSASRzxFYwoLRHSVYJpZfteJbFkzUcumwmYl/rru2Upmal5t5alqwqUo0WFDjA1B4wIrkd22sTaK0hT0ipUKlJJJbluxu7mYq03TxJMk/CPfJ1uzpRTCi25NoC1KGRSnClSgkjySStIrurFXofRdOd5VVRZjTeMe3LSz4MlrVWoLHExJLg5fl5YzTM46mb0ekUBmhWWIoVtVlUVO3ZEtXTlKtW6CdJdHnHt34yuRqqDjHWT2n44I7ZU3J2g+8pbgaouilEk4UqNBXVU5Rtp+1VS5oUqaS1sr3oW88RbZobISi1i6/a1pJZGPC2zpEppkDVKVGiUioAyJOdTln33Dno5RpWdDW2bZYb8WuPw5EccVNs5G64O7wOS9oqs9Uz4VLqqGXArEAQnGCk1NAQCCkE0V214tL2UK9mrtU9Sa3rdxxt+KfIkozcZ6mco0rb867a85LSjykqdcebxFSqNIx4lKT6JomgI35UjtcLWno6lWrQTUVF4wtrxhJ89+fiR5m6jUWbq8GlsGSLTUwXH5p0qDuApKAlKQsipVVVSkV5zujitOj0xdKpOGIU44xnflvHLZvJJ5oxwntZ6S/BY6uXEwqcd8NUjGCTkCRiCCquKuzFXXsO3WflDThWdFUl0SePrjd3e8K3bWc7TM4O71uzchONTCip1hpRS4fKUlSVUqdqklOvnG0ViHS+jqdvd0p01iMmtnDOV7nncZpVHKDT4DgLmluNTRcWpZC0UxKKqZHfDynpwhUp6qS2Pd3GbVtp5NfMzjnynCNIvBjTxMRw/0QdVaa46IUofgethZw9vH+s1bfT4+9xrL62jprXXL2i+8zKJOEBFaBOGqVUoQcRzKqHXzZdWjaHRaOVW1hGVR8+edq7uWUaVJZqYk9hvLsXfUzNtrsafbelRh0zS3qqoTxhgSmlaZgkAg+/gvb2NW3lG+ouNTbhpbPZtb8Vt2EkIYlmEtha8eTOskwj6+txTlS23yh/rV94xkFmWFyZjqkd0QBgWl/UV2fkI+b6f8A7hU/x/aiyt/y0c8XvtMStvuPqSVBtxtRSDQmjaY9Ro+3dxohUk8ZTX/szlqS1auTf2rwy421JlZZSXVDClSlg4a5VCQOMdwivoeS+rNSrVE4rgl/PAkldbNiNjwQ3TelkOzUwnC66nC0lY4wHlEqrqxKCcjnlzxzeUGkaVeUaFN5jF5bW7ls7Fk2t6bjmTITcyakhNTC7dxF2vF0iXFjFU48aUgnF5NKimvmi80jTunQpx0fjV9mFs4Yb4e8gpuOs+kPaRnGF29LuSzYZl1OthkYNGFCmDEB/wBlgkb6551jSrSqx0VOFWWtNJ52545x3L7wE10qa3G5tT/lDf8Ae3/iEcVD+xS7H+4kl+f98jccPPI2Ov8A/wAKjj8lv+RP/wAf5Rvdf0owL53ccmrHs51hJWthhuqEipKVoTUgDWQUpy3Vjo0dfU7fSNeFR4UpPb7U3j4s1qQcqcWuCP3JcJD0xK+DMyjqpvR6NSstGmgoXCdYyzoaCu2Namg6VGv006qVPOfbv3fx/AVduOqltMLgks7wmQtJgGhcAQknUCUqoTzVpE+n6/QXdCq+G33oxQjrQkjU3OmJCU00vbMrR1KyQpTZVQUAwmhrSoqCKg1OeqOvSMLy51a1jU9Frcnjv/hmlNwjlTRLLizUrNTpVJWa22yzUiZNQoGlAAkVGIk6q5DPmio0pTuLe2SuLhuUv+nDx5d28lpOMpejHZzNVcf/AJFN/wB0x3o7NJ/2el2Q+BrT/Ofeb7hqu+5MS7TzKSosFWJIFThcpVVNZoUDsJOyK/ybvYUK0qc3hSxh+1Z2d+SS5g5LK4HhK8LcqmTSVJWZlLYTownIrApXFqCSc94GwxJPybuHctJrUbzn2dnP3e0wrmOr7TG4IbtuiVm3XUlPhKNG0CKEiiuP0EqFOgnVSJPKC+puvSpwedR5fitnuNaFN6rb4ke4L72tWaqZZnUrRiIOSCSlSKgpUNY1j2GLHTejal8qdSg08e3g8YaNKFRU8qR+rJtEzN4m3yhTYcWFJSsUVh0VEEjZVISe2MV6CoaGlSynhbWt2dbb4PYIy1q2fvcSW8l6GUzypa2ZNrQDFon9GpasJzSQddCMjh29EVlno+q7VVrGq9fZmOcLPH2dmeBJOotfE1sIbMS8uu1JYWDpPKSSePRJBzIx8bAE68XPF1CdeNjUekcceXLZu2ZzuwQtRc10Z0GY+eFiSYR9fW4pypbb5Q/1q+8YyCzLC5Mx1SO6IAwLS/qK7PyEfN9P/wBwqf4/tRZW/wCWjXOSLSiSpptROslCST2kRVxrVIrCk/El1Uz61JtpNUNoSd4QkH3CEqs5LDk33hRSPeIzJhTNksOKC3GGlrGpSm0qV7SImhc1oR1YzaXJNmrinvR7rlGyQotoKhShKQSKaqGmVI0VSaWE3gzhAyqMWPAjH6WEYt2ulYdJPV1cvHLgMLefX5dCxRaEqA1BSQfzjEZyj/S8dgaTNDfSzJp2XAs54suoNQAcIWmlMFdQ2EbMqZVrFho2vb062bqOtF9+HzI6sZOPokQNsW2qWMsZD6UoLZfKk51FMWvDiptrSudNkXHVdEqt03TejnOr/HPHswQ61XGrgknBrdRVnSxS6QXXFY3MOYTQUCQdtBXPeTFZpnSMb2upQXopYX8slo09SO0kc7ZrL1NMy25TVjQlVPaIraderS/Lk12NolcU96PdhlKEhKEpSkagkAAdgjSU5SeZPL9oSwflEqgKKkoQFHWoJAJrrzpWMupNrVbeBhHtGhkwTY0uV6Qy7OP09EjF7aVifrVdR1NeWOWXg11I78GdEBsYj9lsrWFrZaUsalKbSVDtIrE0birCOrGbS5ZeDVxT24PUyqMWPAjH6WEYt2uldUadJPV1cvHLgZwt58m5Nt0YXW0OJ3LSFD2EQp1Z03mEmn7NgaT3n5krPaZFGWm2xuQhKfyEbVK1Sq81JN9ryFFLcZMRGSTCPr63FOVLbfKH+tX3jGQWZYXJmOqR3RAGBaX9RXZ+Qj5vp/8AuFT/AB/aiyt/y0Y0U5MIAQBCrq37M5PPyhYCA0HDj0mLFo1hHk4RSuKuuLu+0QrW1hca+dbGzHNN8yCnW1pOOCaxSE4gBACAEAIAQBEbAve7MTz0quUU2hvSUdKlEL0asIyKQMxnri4u9GU6NrGuqmW8ejyys8+HYQwquUnHBLopyYQAgBAET4QL4mzENKDId0ilJoV4KYQD6Jrri20ToxX8pRctXCXDP8ohq1ej4Eks+Y0rTblKY0JXTXTEAaV7YrasOjqShybRKnlZMiIzIgBAEmEfX1uKcqW2+UP9avvGMgsywuTMdUjuiAMC0v6iuz8hHzfT/wDcKn+P7UWVv+WjXT84llpx1w0Q2krUeZIqfyirpUpVZqnHe3glbwssqmx7Xta11uuSr6JVhBwpFBSusCuEqUaUqchnq2R6y4ttG6NjGFaDnN/fNJLlxOSMqlV5Twjd3GvDaAm1yVpNqURiwPhugqnOhUkBKklOYOR2GtcuHSllZO3VzayxuzHP8b8p71uN6U562rIgd1nJrxrOJkAjTOaZAWvyWhpAorpQ1IwgAUOZGRi+vlb9QpSuM6q1Xhb36OMe8ghrdI9XftN0by2nZtoNMT7yXm3CmuScJSs4cSThBBBBy5u2OLqFhfWcqtvDVaz25Szh7WsM316lOaUmSfhFvi9LusycgAZl6nGIrgCjhTQHLESDmcgBqzyq9D6MpVqcrm4foR4c8bX7cdm8lrVWmox3mitqYtqy0ImX5luYaxAOooCBi2HiAgVyqk66R320NFaQk6NOm4Sxsf234Mjk6tPa3k2t/b5OJs2Wm5BzR6ZxIJwoUQCleJJxAioUmmW6OTRWi6cr2pb3Ec6qfNcVh7McGb1ar1FKJppiftt6RE8h9DTSGsWABIWsIHGcPEpU0Jw1ApqG/thR0TSunauDcm8Z24Wdy392feaN1XHWyfq79vWvarFJZxpnRcV140BeUakAAJITlStAN/NC7s9GaPq5qxctbdHkvFZ7/qITq1FsNhwX3tmnpl+SnlY1thRC6JBSW1BCknCAFCpqDryPNTm03o23pUIXNusJ42dqyn7DahUk5OMhcy9M2/a81LPPYmWy9gRgQKYFhKcwkE0G8w0jo+2o6Op1oRxJ6uXl8Vl8cCnUk6jT3bTHte9k9PWguSspSWkNlQW6QKnBkpRJBonFkAkVO/PKS30daWlorm8Tk3jC7dy7cbXkxKpOc9WB9Yti1rOm22p0mbYXSq0NlWEE0KgpKQQRrKVVy6awla6OvbeVSh6E1wb/AIzx5oKVSEsS2o3F+bUtMzDctZrS0oVhxzGjKkgqOrEQUpSkZk6+imfHoy3sFRlWupJtZxHO3Z7N7b4G9WVTOrHxIzey0bVsgsrXPJmEuE8RSE600qCKVw560kdkWdhQ0dpJTjGi4tcU/tZ7URTlUp4ecnpw1zYek5B0CgcqsDdjQlVPfGvk3T6K5rQfDZ4NoXLzFM2N+73vSEjIolqJW80PpCArCEJTqByqSoZmtKRzaL0ZSvLqtKrtUZbueW9/s2G9Wq4RWDwdlbabZbmZWfTOVKSptCUKBBzyJFCNhphMSRqaKnUlRrUXT37XlffvMYqpayeSyLImVuMtrebLTikgrbPmq2jorq5qR5q4hCFWUYSyk9j5o6YttZZmRCbEmEfX1uKcqW2+UP8AWr7xjILMsLkzHVI7ogDAtL+ors/IR830/wD3Cp/j+1Flb/lojt8pFT8jMtNglamlYQNZIzA7aU7Y5NHVo0bqnOW5NG9RZg0iA8DN45dqVcYfdQ0tLhXx1BGJKgBrVtBSajoi/wDKOxrVK8atOLkmktm3bt+Zz204qOGSGwb/AHhloLlZdkLZRiJfxnUkUqE4dq6AZ6s4r7rQ3VrRV6ssSePRx/OeXs9hJGtrT1UiH8Fv+9zv9r/+VMXGnP7ZR7Y/tZDQ/Nff8T9cM/8AuEl/aO/GPJz/AIlXtf7Rc/1oxeFmRDdrMuzCnEMOhFXEGikhHFXhyOaRQ6tsS6Bquej5U6aTnHOx7tu1Z7d3ca11iom9x73gsOyGGcblozT4JGFtp9lxSufCU0AG8ke3KNLS70nVqasaEI+1qSXjn4G04Ukv6mz7f+SbZsOSSwHg2XwtAew6QBaXF8bBkPK9kY0VVnV0pVlUxrauHq5xscVsztFVJUlgmDf/AB7/AOvP+OKZ/wB4/wDt/wD0Tf8Aw9xquAbkb/8A8g9xMdflT/yYf+P8s0tf6WaXg5/3+d6Zj/KI7dMf2mj/AIftNKP5r7/iODr/AH+d6Zj/ACiM6X/tFL/D9opfmvvPC4E6izrWm2ZxQbx4kBajQVxBaak6gpOYJ5t8b6VpSvdH06lBZxh4XZh+DMUmoVGpExt7hHQ3NNS0khE2twhKilyiUkmgFUpIO0ndFNa6DlOhKvXbglzW3Hu7uZNOulJRjtI3fa3X3bXTImaXKS4KElSFYK4khZJVlrKsIqaastcWWjbOjT0c7pU1Oe14e3c8bvfzI6s26mrnCNBwoWTJywZTLvrffUSXFreDpCRqBpkKkmnQYsNCXN1Xc3UgowW5JY2kdeMY4w8s2vCp/tlldWn/ABojk0F/zrntf7mbVv6Ikgvjack3JyLVoS7jqHGkFC0UGjKUpBzqCDQg0zrFfo63up3FapbTSak8p8drJKkoqKUkRS9l25ez2hNWZaKgSRhQHUlSwr0VNkGg10I1bd9tYX1a8qdBd0O/GxdqefcyKpCMFrQkWpcG0nZmQl3pj+opJqaUxAKKQqnOADHlNK0KdC7nTpf0r5Zx3HXSk5QTZIIryQkwj6+txTlS23yh/rV94xkFmWFyZjqkd0QBgWl/UV2fkI+b6f8A7hU/x/aiyt/y0Y0U5MRi2LgSEy4XXZcYzmpSFKRiO8hJoTz0qYtLfTN5QhqQns9uH8SKVGEnlo2lhWBLySCiVaS2Dmo5lSv7lKJJ27ctkct1eV7qWtWln4dy3G0IRisI8LLurKSz65hhnA64FBasbiq4yFHJSiBUgHIRvX0jc16SpVJZisYWFwWFuWRGnGLyj7bV1pSbcQ5Ms41tiiDjcTShxakqAOe+FtpC4toOFKWE9+xP4piVOMnlmZa9kszTZbmW0uIOdFbDqqCM0nM5ggxDb3NW3nr0pNP78e8zKKksMj8hwb2cysOJl8Skmqca1rSD/aTQ9tYsKunb6pFwc9j5JJ+PyI1QgnnBu7dsGXnUBuab0iEqxgYlpoQCK1QQdRMcNreVrWbnRlhtY4P45JJwU1hnoLJZ8H8GwfQaPRYMSvIphpiri1ba1jXrNXpunz6Wc52b9+7cNVaurwPKwbAl5JCkSjejSpWJQxLVU0ArVZJ1ARtdXla6kpVpZaWOC+GDEIKCwjxs660oxMLmWWcLzmLGvG4a4ziVxVKIFSNgiStpC5rUlRnLMVjCwuGxcMhU4p6y3izrrSjEwuZZZwvOYsa8bhrjOJXFUopFTuEK2kLmtRVGcsxWMLC4bFwyFTinrLefm8F1JSdoZpkLUMgsEpWBuxJIJGZyNRnC00jc2uylPC5b14MxOnGe9HnYFzZOSUVyzISvVjUpS1AcxUTh7KRvd6UurqOrVns5LYvdvEKUY7Uj7eG58pPKSqZZxLSKBYUpKqbiUkVHTqjFppO5tE40pYT4b0J0oz3ow08HVmhvR+CpKcWKpW5iJpTywrFSh8mtNtImem75z1+k24xuWPDGO/ea9BDGMGfaV0pSYaZZfZxtsjC0nSODCAAmlQoE5ADMmIKOkrmjUlUpyxKW94W3jy+BtKlFpJ8DKn7Dl32Qw80lbSQAlKqnDhGEEKrUEDKoNYipXdalV6WEsSfH37t3duNnCLWGR+X4MbNQoK8HKqGoCnHCntGLPoMWE9P38o41/BLJGrenyJehASAEgAAUAAoABqAGwRTttvLJj9RgEmEfX1uKcqW2+UP9avvGMgsywuTMdUjuiAE3Z+NWIGldeUec0loDrdd1ozxnGVjO7Z8DppXGpHDR4eKT6Q9kV/mpP1q8PqS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eKT6Q9kPNSfrV4fUdbXI+psnerLojaHkq9Za1XZ7F9TDu+SNpHsTjKltvlD/Wr7xgCzLC5Mx1SO6IAzoAQAgBACAEAIAQAgBACAEAIAQAgBACAEAIAQAgBACAKltvlD/Wr7xgDLavJMoAQh2iUgJSMCDQDIDNO4QB+vlVN+t+Bv8AbAD5VTfrfgb/AGwA+VU3634G/wBsAPlVN+t+Bv8AbAD5VTfrfgb/AGwA+VU3634G/wBsAPlVN+t+Bv8AbAD5VTfrfgb/AGwA+VU3634G/wBsAPlVN+t+Bv8AbAD5VTfrfgb/AGwA+VU3634G/wBsAPlVN+t+Bv8AbAD5VTfrfgb/AGwA+VU3634G/wBsAPlVN+t+Bv8AbAD5VTfrfgb/AGwA+VU3634G/wBsAPlVN+t+Bv8AbAD5VTfrfgb/AGwA+VU3634G/wBsAPlVN+t+Bv8AbAD5VTfrfgb/AGwBrHnCtRUrNSiVKO8nM6ueAP/Z"/>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062" name="AutoShape 14" descr="data:image/jpeg;base64,/9j/4AAQSkZJRgABAQAAAQABAAD/2wCEAAkGBxQREhUUEhQWFRUXGRgaFxgYGBoYGBkeGBgXHBcXHBgYHigiGhwlHBgUITEhJykrLi4uFx8zODYsNygtLisBCgoKDg0OGxAQGywkICYsLTQ3ODc0LDQsLy8sLCwsLCwsNCwsLCwsLCwsLC8sLCwsLCwsLCwsLCwsLCwsLCwsLP/AABEIAOIA3wMBIgACEQEDEQH/xAAcAAEAAgMBAQEAAAAAAAAAAAAABgcDBAUCCAH/xAA8EAABAwIEBAQEBQQBAgcAAAABAAIRAyEEBRIxBkFRYQcTInEyQoGRFFKhscEjYtHh8CTxFTNjcoKSov/EABgBAQADAQAAAAAAAAAAAAAAAAACAwQB/8QAJxEAAwACAgICAQQDAQAAAAAAAAECAxESIQQxIkFRE3GRsTJhgSP/2gAMAwEAAhEDEQA/ALxREQBERAEREAREQBERAEREAREQBERAEREAXNzzPcPgmB+JqtpNc4NBcdyf8bnoAt+rUDQSTAG5VScTZSM+xjWNfNGjALgbeq7og78vp2vCrU639kph1vX0Wxg8UyqxtSm4OY9oc0jmCJBWZYcFhm0qbKbBDWNDWjoGiAPsFmUyIREQBERAEREAREQBERAEREAREQBERAEREAREQBERAERRzjfiWngKGt5u4gMA5m5j7NK43pbOpbejl8d53TIOF1nU8O1BroMAwW2uC64Wbw14e/B0Hf8AqO1ewiAO/O/sqrySicfjhVNaNT3Pc0gyI5ADdxaB9x0X0Dh6eloCy4uV5He+jVmSx41Gu/syIiLWZAiIgCIiAIiIAiIgCIvL3hoJJAA3JsAgPSLxSqtcJaQ4dQZH3C9oAiL8cbICsuOKFarm+F8mqWGk1hhpj4qnqkfNIm3RWcqrZXFXOHV2vl7CKUO2DZ0iNO5JMAnm72i1FVivlt/7LMkcNBERWlYREQBERAfhKqzxAzPD1MS2nUh5Z6bwQLh7onmYa2f9qxs4xoo0nuLgDpMT1gx+q+ZsJl+MOLa3T5j3vcPM5eu5eb2jUTdZfJ+S4S+zZ4nGa52uizPDTh17MTXrv+BxApgSBHxHcXHwiZ+Uq2guXkuXihTawfKAL7nqb7SbwuqrMMuZSZRmvlbaCIiuKgiIgCIiAIiIAiIgC18fhRVpvpuEh7S0/UQthEBXXBOIbgsQ/BnU2DF7tJiQR0lsKxA6VVfig+pRxVE0zoD/AFF0bOYQb+9h9VJuF+Jm4gadUkAHp+nvKzY8mm5ovvH8VSJcVzuIMxGHoVKpmGtJt+63WOkKNeIBFTB16UxqYRMTHPVHOINu6vqtLZUlt6Ke4Cx9JuPpVatQl+qqZAhrnPYYGncCXEg/6X0IcQNIPUT/ALVAYDL8PVq0xT9Lg/Uwt3aPlBn/AJKuvzYYOwj7bBZ8GTkmaPJxuaR1mVgsgKjpxsXJgBc/E8a0WEN1ReCfyjaSFo5JLsz8fwTNfhcFx6OaNeJa6R1XHzTiRtKSTYfxvPZHSXscWS19UBGVQVXmS8dNxVXy2i0WcDIMb+3NSZuOgwirfocSM+MlPEvo0mYcwC6ahnYAR9ZLx9lBvD91UZhSkksh4MSZIE6j9bTzgLreKGc1zXptpMfpptMuFwdTgIiDsOff3Wz4ZYltWpWfAGkgAb6QGw2T10j/APR7LHW3l69G/HqfGe/ZbDHTcrZXIZiZK6VGpIWxMwMyosVXENbufbv/AMg/ZQzG8Wtrl9Kg6wBl435j0g7x+57KOTLONboljx1b1JI85z2lh2+pzdcS1pIBPeN47qs8vyvNczx7cS+u/D4Vj2uDA5wkN+QNaRqm8k29S6PB/BlQ4mpXrvfUZMs8wnU8763/AFmArOYwAQFGHVvl9EskzK0vZ6REVxSEREAREQBERARnjvIvxVJpaAX03tcGkwHCfU37Sqryviv8PX8oUy4BxY4NadbSHfl3gf5V8PbIhUZ4k4N2Fxbxg2AOqBr6rg6D6pAHYekn3v75PIxrkrNnj5G5cFtZZmQc0HkRIPVRPxEqE0SW6iS6BBi5Bj6TC8cDOqnCt80Q4RImd9j9Vi8Qi78E9zCdTXUyAOcvDSPsSjrlJCZSsrDhrKcR59A+Y0aH3aNzHqMxvur0xFb0iDyVD5Vha9Ku2oXEUvie6YjVeR3sFLcy8RaQBY0RDfRaQSIGmAbGP2XYrrfv9ieWPlo6vFnEbcPDLuqVPhABgAbknkP8qFGjrxD6zCfLImpc3M2AbMgGxI6dNhw82xlWvJqOe0amkkjS4apGx5GJnstrJMNQYwlgc+qQ86nExDYJEWHMjuVDT1tlnBa60WXlecCnRGp7Wk7Aui2w39lyeKGCqzVAfNwJ3I7TBF1AM/o4d9QuLHh2n+oA4w14EOgEGBqgxtfly8cPtxDBU8ttRzachzSQ0sIDiRDyOQJIjkpXO5WnohE8a77Jzwz8RqGn5VTS30jSGnczA2NxPsFJcTm+ll3etwIAG8naFVvDnEX9cuLXOZEuHJoEET0AIj2WDC5+/EYo1CQJPpbyDe3dIVSns5l41S4nuvxlisPUfTkVPVcvF9oABHufqVaHAtY+U+oRDnuE2iYAv/EdlXOHwgr1HOc0y5wGoxDg0iNIn3l3M7KzssaGta1tgAAkzO9pdkclUlx30SfBvJK6OKzAUWEnkJIG5tsO641PGtpCSJIEwOdp+iqevxvXxWJIdDHF7mNpz6WNkSXHmbD7W3tLJbmXx7ZzFi50k+kd/POLcRWc5tUeS1xcxul8uE2g6fi6GLbzK7vh/wAHva7zqz9Q+Vu8QbF1gCYAjcRHaMeVcGGtVpVcQSWUx/TpBrg2fzGQ23a/eVZ2EpBrYCrw43fystzZZj4YzLTZAXpEW0whERAEREAREQBERAFEPELh/wDEUhVY2atKT6Y1uYR6mjqRZwHVvdS9CFG5VTpk4txSpFGcJYivRFSqHuZh76wRq1OYAJaCDAA3CwZlx1SxOHqMe0AxIPyy0giegMRIU8454IqVqDmYJ4oy4uLGiPUbktMw2T25m/JVJknDVWhVczF03AkXLgQ0EcpIgzyi6w8ahPkbec5KWvZwsJj6tZ406hT1PmRLQwxYuiCYgfUdVoYbNHYeuK1O7matBOwkEBwjmJUh4ifVqNLGVmupNMOa0NsCZv2kAxAuovQof1GU23c4tbzPxGDYb+yvhpr0QtUn/s2q+dOruvGrQG3v8Jmb/t3O67XDGDNQOZWcQT6huSXQS2/uCo3QosZXe0wWhxAMbAPF4N5j73HNd9uaM/E02sGoEQ4B0y6HDf5gQQu5F1pHcVd7pnMzdjvMD9QNgNpuBAmefWekrQGa1GBzS5wMi4sZAiD1HKD3XSpY9haSf/M1HUCOQ2Pva4XKaymajS4y0uAN9htJKnPa00U3tVuWMFMOEmHWIBv7/qf1WfKsG6pVa2dLWknULSAeqwMJoVYJB0u5GQR7ixC6eFr+TqdTbqYTJ/tHP2AupEScYOo1hE6W9JP6yVLcsxDQAdQjcmbRvJ6Kp8Lh2Ylmt5DjqMy65m7R/aALbcilsRQFMOOqm8ks2LxsGyLjZw257QFTy0SeNvs7vEWOrmu6s6p/05dFNrSbixmQLz2U78N8hoV3fjnU/WSQwyYgWJjYuLpM7iB9YfwHl34x7GObpFGNTTJkgmxk2Av6R7mdld2V4JlGm1jBAaAByA9hyUccN06ouzXMwog6NCmOS21jotssi1JGJhERdOBERAEREAREQBERAEREAWDF4NlVumo0OHQhZ0XGt+wQvG+HuCLnv8oBxjadtgJ33k/VQnxE4No0cE+th2NpVMOdbXNHqN5cCd45jpA7q467uQ+vtCi3F2XjEYWvRketj2iepaYdMja3NR4yiapny20CJvfd391zpn7FTXghmEw+Kp1ajg5zXD0/E4a2nSIsDy9QPzRHNQ/LPKY9zcSKmnaG7zMXB5xN1t8NYUuqSBIaZvGwvcHlY7deyjlW5aLMb00/Z1OMcHhRWqmi4gnW86pALi6zW2gxcz7KLFgIBk2AkbE35fRTDinJ6z3tc7ROkAMaZMEWfHIGGm5+YKK18bqZpewahYOuCB+XuAuYX8F3s7mS5P6NGVJsool7dAcGtqWfaSOUxyUaYwuIAuSppw9iKdMMNc+kSCSTyExH+FLI9IjiW9mxgMgaw+XRqOJJ9dQtsANgGzuuvgOAmioHCq9rYEhpMk8zJ+v3K5GH4hqYmppoltJurtqLZ3v8IFl0MJntZjiHPB03gAmRPJxt9QSFXy0+yTh66LWySkygwMpiAFIsJWlQThrOqeJbNMk9ZEX/AJ3CmeXiRz+x/lTlp+itrT7JDTNl7WlSeQFl/EhWbINGwi0qeaUnHS17XHeGmbdbbDusb87og6fMbPSQT9ALlOS1scWdFFGM346wmGgVahaSJA0PJNwNmtPX/ssWF4/wtRmppceUab/UCdI91F5YS3sksdP0iWIqw4l8YqWEeGDDPqG8+to2MAcyL9QppwfxCMwwzcQKbqQcT6XEE252/mFJUmtoi009M7aIi6cCIiAIiIAiwYzGU6LS6q9rGjm4gfuoNifESlVreRSeGkmJPxHuOghV3kULbJxjdvSJJn+fU8K0yC58Wa0FxPMzHaVSHGfEONrultTyqd/6bSCQP7nDmek2U2zGhFQVXVHOsdLIAEkbuG7uRiYnko7ick/EA6g5oJM3EkHfbaVlnO8no1/ozj/yKyflD3UjiAC8Ay4c4vfv36LJw/mbRqpVHljKlhABDDaHXnnBjnCtXC5YA00mAMaxoJta+w99z/3VRcRYFjKjjS+Cf55dlo/yWmUp8XyRZ+e4OmMNUrPGoeWxlWN5aBdpPyk6LDp3tT1SvqcSRI5A/oLLvjius6m6k7Q4FoaS5slzQLNN1GXN58lHBicb2dz5VekjYwTvW33Vh5RhGF0gNi46yLjmFX+Uj+q28e6sjC4mjTc0AtGqJiIBO3e/X+bmWT2iEL4nYwXBNBx1NbpfBA0y1t+oG491HuMOFMTQptc0aqTCXOAB0NH5tyQBN5KszJKgt32Upw9MOEESDuDsZ5Qp8E+0Q5tbRSv4epTr0fJqVKThSBDmBrWkkeqWfD6o2tMWuuqzP8z80mlVZWpNiRpMzaRAgg9v3VqVeGMNVLHOpN1MENIsY/LIuR+3KFpN8O8IKrqoDw93xf1Hb9RvBudll/SzLpP6NSz4X3UlYY/xAxNWro/EClT1Q0U26nu5EG879P1W/nzWPw01cRXIG59Zm8fAGtYDtaFYzvD3LySThqdyDzFwImx3XTwnDOFpjS2hTi27Q7bYnVMnumTx8ltPkdjyccJ/ApxmW1sXhGtwrarzJEVH+WXDq5xPqFoAPZSDgrgPF4drhVFGmHEO9ANQ99QJaAdtpFladLB02fCxrfZoH7LOprxZc8a7K35d73PRDsTwDSrlhr1KjgwyGghjSbb6RJ22JK62A4VwtEemk2SCCSBz35LtorZwxK0kU1lunts0KuTYd3xUaZmxljSfbbsPstyjRaxoawBrRsAIA+gXtFYkkVhERdARF+EoD9XGz7iSjhIa8zUIJbTEaiBub7DuVzeL+NaeBZOnWfqGj3cAZ9gqtxJfmhNbD0gMRVjXLvhg20k3DIAvHtKz5c3Hqff9GjFh5d10iQ5jmgzJ724j+lTLRoOm/WziTJ7xfko3kPClcYg1GM0eogPdf09Y/N+ysfJeFWUw11UB74FjcA8yJ39z+ik+FwIjaANhCz48Vtt19l2XNC6x/REqmEZQp66rwA34nusAq+zvjyk95p4NxJ2Do5c3D9Y+i6njTWrPxLMO1zfJp021qjAILpeQGyZk+mYgC95Va5sab67ThmFjmhpLC2HEmBFhc3JnnPLZX8Zn4oqTdfJnWx+fYqs9lFlYS93rIaGg7NbYbQ0NH0WPiDJ2UqTiHtLmtJuSNUOLHkX3a4bncuHQxpcPsdSc+viA5rWkzIIMuaYA/wBdCtrP84w9em5hGm7RTc0bMaXODDO3qc95O5lvS1b5O0vwaEoUN/khtGNJO5HykdjBnsTt7Lc4fw7qtVrAGkFzZ1RYTEj+VrYqm1j3tY7W3k4cxNj+ykHDbcNQHnPqaqgl1NosbBwgjuYK05a1DZkwzu0jp5xwuKdNrmtJa4SHh03BN9rCOV/dRX8R5Z0yecu59BdS6vxRTNMUaRILgw6d2scR6wP7ecfsuVltZlPzSaJqVRAEgaG6jZ0xYbd/UO6y4atLVo1Zol1uH0SnhDPXgtaKmobw7d3e91ceU19bQV82ZLQqsrtYDq8tzSDy9ViOsbCOy+i+HqZbTbeZv91ojaevoyX32SrDiyzLFhjZZVcVBERAEREAREQBERAEReK9ZrGlziGtFySYA7knZAeiVCOLOM6fqw+EqB1eHai2+iN77F3ZbOb8TNr0iMKfMJmC24PL6CecX5KO8I+GPlYj8TXeerabbRO+o8/ZZKzfqNxj/k1RhUJXk/gj+Xv/APEZpaNVUW/qNOkcnOcdzfYdQrJ4W4Vp4NmlgJcd3Hc9uwHIcl2sDlNKiSWMAJ3MXW8u4fGUHM3kvJ19GNlEBenWB7L0ufn+Pbh6FSo6YAO0TfpJG2/0Wl6S2Z12ynOIc9pVq7nuYATqBM+pzQdAsevraB9ealfBfAtKn/1Dhqq1Gkl7ujnzTAHywxrfuq7y/KMNmtdtPDueAHQWugOMEy6RsBuf4K+gjQIYGshoaIH02/ZZMEduns2eRkXFQvSKA8Tsex1Wphy31AtqFxs06QJA62gR3Vc4YGoRRboBqOEF0AN5AEn4eV/ZWX4zYFsCo43a4N25O1EjtdoKqau4E2/32lXYktPX5M+Rvr9j1XYabnMmYJaY2sTstrBsaAartMNIbo+Z5LTe/IWnbstUAtG24B+h2WN9MgAnnsrWtla6Z2OG6NJ9QeaYY3UXdY0wI6mTNuhUv4aZSquqOphzmsABB+NzWOEPI5wNVuyrkOEG3K3+VNuHXNHlUQCHEEOcD8QcfhmYtv8AVZ88bNGC9d/jsklLNMOw06jfVLgxx5BuqdhYwT7x7Qrmy+mCxpbsQCPqqUxeFw2BDGVSW63BzbaizckWvAdcHe8K2+A82ZiaHpBDmEtc1wgiNjE9CFDxq03HZZ5SVayL7JRhxZZl4piF7WtGIIiLoCIiAIiIAiIgNTMcypYduqtUbTHVxAnsOqiGcOqZq3y6BLKI3dFyTbnyj91j4z4Dq5jjKVR1drcOwCWAHWY3vt/hTbAYJlFjadMQ1ogf7PMqm4q3rekWY7mU3rs4vCPCVLL6ZayXOcQXOJ3I6DkFIkRWTKn0Qbb9hERSOBVb4yZxVbTDMMQ5wJFUAzpBA0tIF5IcHb8hy3sTOswGHovqutpH/N/v9FVuLxP4qofK5A6SZPmOdMEjpLonnM7LH5ed40kvs1+JhV03XpGfwLyB1NlTEVGBp+Cn6YN71CSd5OkDoArUxB9JWPLsIKNNlMX0tAk7mABJ6kwthzZWqU1PZmpp1tFc8W4VrZfVp+ZSI/qNiZaA4n7HT+q4lbhTL6+CI8llNpbLajAA5pAMO1dJmR2gq2sRg2PaWuEggj77qmOIcI7KKjnaalTDPAD2AktbFzUDTtyk97rB5OC98ofZqwZZ1xv0VfjsiaxgDXio/VBc34QOX7jdbmV8MUqtdrX1HaRGpgEPnmJO15vHJSDGY7z2+bh6AoUnC73wC/5QA3Yi46bLPhce2m59Y4fzoGoOYRPw3J52NtuZSs2Xjr7/AOF6xYuW9dHXxnAeXMovDASdJio58kSDcxAEQVw+FqFKrUoMomRTu4gW1BrAT3JLT+nVYq/FP46s2lTD2UjAqem+86R0uBc33Vh8J8Pta4vazTO3tA/VcwRk3/6bK8940tRo5fiLkDq2FFVrNRpm9pcAfmHOxAtzBK4/hFxHU/Eua8OLdDWlu1mk32lzhNufLna7xl7TTLHCQReVVmLyBtLEVg6mA11SqNTSWuOsl8tj4fS5v1bHMK7ycn6S5aIeLjWVuGy4KTw4AgyDcFe1HeEs286noeQarPjiPUOTwB1BExz5XCkS1RSqVSMty5pywiIpEQiIgCIiAIiIAiIgCIiAIiICD+KQNSgyhr0NqGX7AltMtceftbt2VfcI8O4itj6dSq5/lMqssSRdhJDSfm+H7Aro+KJr1MdTNBmogaGuBu0uOxvY+qZ/u53Vq5HlDcPSpsPqe0N1O/M4NDS7tz+6yKXeVvfSNbrhiU67fZ00RFrMgWjmuXNrNuBI2/SR+i3kXGtgpbizgujQpTTp6HEkS0kMHqkHT8IMEiwUcweXMpvb57HREblrnG0thpEgg8/5X0Ni8K2qwseA5p3BXHpcH4Rrg7ygSDIkzBWavHe+maJ8hpa0Q7hXhNpgik1jZc4ADrzPUkRcqxMDgW0gAFssYGiAIC9K+IUopqm/YVfeK4xFGkK2GptqfnHzAsBc17e4Ad/9QrBWpmeDFam5hi4MTcTBFxzF4I6EpkhXOmtnYtzW0U1wjmFRmMpYkyKFWmPS0E6HaiNIAu2CR9HRsrsoVQ9ocLgqn/EFjstbT8sN9ep3qgiR8bb9Q5p+innh5xC3HYNlQANcJa9o2lkCR0BGkx3HUE5/G5rc0tGjyeNatfZKERFrMgREQBERAEREAREQBERAFixVZtNjnuIa1oJJNgABcysq4XGrNWDqi59JgA6dTvlEjlMGOcQo09LbOpbejjZHTZisU+o0jTTDbNdIkmRMbkAOH/y6qbKC+E3Dv4PDOJmahBv0AH8yp0qvHxqI6+yzNbqv2CIivKgiIgCIiAIiIAiIgI/xvkNLG4YsqizS10j4mgPaXkH/ANoPvsohwNRGBOkNc1rXvp1Z/ssH2kWM3/K5xVnEKCeIFT8D/wBUxj3N2douWugBpInYkMFtvqsvkza1ce0zT49T3Fen/ZOwZX6on4ecTDG4ZksLHhsxyLZcA9vVstcNrER0mWLSntGdrTCIi6cCIiAIiIAiIgCIiAKp/E/NMW/H4bCUB6XaXAAzJJgF35QP4VsLH5DdWvSNURqgTEkxPSSVypTWmdTae0eMFSLKbWncATHWLrOiLq6OBERAEREAREQBERAEREAWtmGF82m5mxIsYmHAy10c4cAfotlEBWmWsblmLFOpFOi4ufSE/BrPqZMbCRzvZWSxwIBGxVf+M/D9TFYNr6EmpSfqhu5BEFa/gZmGJqYSpTxAfFNwFJz2wNJBGlruYaW7cp+1WOHO1sndqmuu9FlIiK0gEREAREQBERAEREAREQBERAEREAREQBERAEREAREQBERAF5YwDYAe1t90RAekREAREQBERAf/2Q=="/>
          <p:cNvSpPr>
            <a:spLocks noChangeAspect="1" noChangeArrowheads="1"/>
          </p:cNvSpPr>
          <p:nvPr/>
        </p:nvSpPr>
        <p:spPr bwMode="auto">
          <a:xfrm>
            <a:off x="155575" y="-1790700"/>
            <a:ext cx="3705225" cy="3743325"/>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064" name="AutoShape 16" descr="data:image/jpeg;base64,/9j/4AAQSkZJRgABAQAAAQABAAD/2wCEAAkGBxQREhUUEhQWFRUXGRgaFxgYGBoYGBkeGBgXHBcXHBgYHigiGhwlHBgUITEhJykrLi4uFx8zODYsNygtLisBCgoKDg0OGxAQGywkICYsLTQ3ODc0LDQsLy8sLCwsLCwsNCwsLCwsLCwsLC8sLCwsLCwsLCwsLCwsLCwsLCwsLP/AABEIAOIA3wMBIgACEQEDEQH/xAAcAAEAAgMBAQEAAAAAAAAAAAAABgcDBAUCCAH/xAA8EAABAwIEBAQEBQQBAgcAAAABAAIRAyEEBRIxBkFRYQcTInEyQoGRFFKhscEjYtHh8CTxFTNjcoKSov/EABgBAQADAQAAAAAAAAAAAAAAAAACAwQB/8QAJxEAAwACAgICAQQDAQAAAAAAAAECAxESIQQxIkFRE3GRsTJhgSP/2gAMAwEAAhEDEQA/ALxREQBERAEREAREQBERAEREAREQBERAEREAXNzzPcPgmB+JqtpNc4NBcdyf8bnoAt+rUDQSTAG5VScTZSM+xjWNfNGjALgbeq7og78vp2vCrU639kph1vX0Wxg8UyqxtSm4OY9oc0jmCJBWZYcFhm0qbKbBDWNDWjoGiAPsFmUyIREQBERAEREAREQBERAEREAREQBERAEREAREQBERAERRzjfiWngKGt5u4gMA5m5j7NK43pbOpbejl8d53TIOF1nU8O1BroMAwW2uC64Wbw14e/B0Hf8AqO1ewiAO/O/sqrySicfjhVNaNT3Pc0gyI5ADdxaB9x0X0Dh6eloCy4uV5He+jVmSx41Gu/syIiLWZAiIgCIiAIiIAiIgCIvL3hoJJAA3JsAgPSLxSqtcJaQ4dQZH3C9oAiL8cbICsuOKFarm+F8mqWGk1hhpj4qnqkfNIm3RWcqrZXFXOHV2vl7CKUO2DZ0iNO5JMAnm72i1FVivlt/7LMkcNBERWlYREQBERAfhKqzxAzPD1MS2nUh5Z6bwQLh7onmYa2f9qxs4xoo0nuLgDpMT1gx+q+ZsJl+MOLa3T5j3vcPM5eu5eb2jUTdZfJ+S4S+zZ4nGa52uizPDTh17MTXrv+BxApgSBHxHcXHwiZ+Uq2guXkuXihTawfKAL7nqb7SbwuqrMMuZSZRmvlbaCIiuKgiIgCIiAIiIAiIgC18fhRVpvpuEh7S0/UQthEBXXBOIbgsQ/BnU2DF7tJiQR0lsKxA6VVfig+pRxVE0zoD/AFF0bOYQb+9h9VJuF+Jm4gadUkAHp+nvKzY8mm5ovvH8VSJcVzuIMxGHoVKpmGtJt+63WOkKNeIBFTB16UxqYRMTHPVHOINu6vqtLZUlt6Ke4Cx9JuPpVatQl+qqZAhrnPYYGncCXEg/6X0IcQNIPUT/ALVAYDL8PVq0xT9Lg/Uwt3aPlBn/AJKuvzYYOwj7bBZ8GTkmaPJxuaR1mVgsgKjpxsXJgBc/E8a0WEN1ReCfyjaSFo5JLsz8fwTNfhcFx6OaNeJa6R1XHzTiRtKSTYfxvPZHSXscWS19UBGVQVXmS8dNxVXy2i0WcDIMb+3NSZuOgwirfocSM+MlPEvo0mYcwC6ahnYAR9ZLx9lBvD91UZhSkksh4MSZIE6j9bTzgLreKGc1zXptpMfpptMuFwdTgIiDsOff3Wz4ZYltWpWfAGkgAb6QGw2T10j/APR7LHW3l69G/HqfGe/ZbDHTcrZXIZiZK6VGpIWxMwMyosVXENbufbv/AMg/ZQzG8Wtrl9Kg6wBl435j0g7x+57KOTLONboljx1b1JI85z2lh2+pzdcS1pIBPeN47qs8vyvNczx7cS+u/D4Vj2uDA5wkN+QNaRqm8k29S6PB/BlQ4mpXrvfUZMs8wnU8763/AFmArOYwAQFGHVvl9EskzK0vZ6REVxSEREAREQBERARnjvIvxVJpaAX03tcGkwHCfU37Sqryviv8PX8oUy4BxY4NadbSHfl3gf5V8PbIhUZ4k4N2Fxbxg2AOqBr6rg6D6pAHYekn3v75PIxrkrNnj5G5cFtZZmQc0HkRIPVRPxEqE0SW6iS6BBi5Bj6TC8cDOqnCt80Q4RImd9j9Vi8Qi78E9zCdTXUyAOcvDSPsSjrlJCZSsrDhrKcR59A+Y0aH3aNzHqMxvur0xFb0iDyVD5Vha9Ku2oXEUvie6YjVeR3sFLcy8RaQBY0RDfRaQSIGmAbGP2XYrrfv9ieWPlo6vFnEbcPDLuqVPhABgAbknkP8qFGjrxD6zCfLImpc3M2AbMgGxI6dNhw82xlWvJqOe0amkkjS4apGx5GJnstrJMNQYwlgc+qQ86nExDYJEWHMjuVDT1tlnBa60WXlecCnRGp7Wk7Aui2w39lyeKGCqzVAfNwJ3I7TBF1AM/o4d9QuLHh2n+oA4w14EOgEGBqgxtfly8cPtxDBU8ttRzachzSQ0sIDiRDyOQJIjkpXO5WnohE8a77Jzwz8RqGn5VTS30jSGnczA2NxPsFJcTm+ll3etwIAG8naFVvDnEX9cuLXOZEuHJoEET0AIj2WDC5+/EYo1CQJPpbyDe3dIVSns5l41S4nuvxlisPUfTkVPVcvF9oABHufqVaHAtY+U+oRDnuE2iYAv/EdlXOHwgr1HOc0y5wGoxDg0iNIn3l3M7KzssaGta1tgAAkzO9pdkclUlx30SfBvJK6OKzAUWEnkJIG5tsO641PGtpCSJIEwOdp+iqevxvXxWJIdDHF7mNpz6WNkSXHmbD7W3tLJbmXx7ZzFi50k+kd/POLcRWc5tUeS1xcxul8uE2g6fi6GLbzK7vh/wAHva7zqz9Q+Vu8QbF1gCYAjcRHaMeVcGGtVpVcQSWUx/TpBrg2fzGQ23a/eVZ2EpBrYCrw43fystzZZj4YzLTZAXpEW0whERAEREAREQBERAFEPELh/wDEUhVY2atKT6Y1uYR6mjqRZwHVvdS9CFG5VTpk4txSpFGcJYivRFSqHuZh76wRq1OYAJaCDAA3CwZlx1SxOHqMe0AxIPyy0giegMRIU8454IqVqDmYJ4oy4uLGiPUbktMw2T25m/JVJknDVWhVczF03AkXLgQ0EcpIgzyi6w8ahPkbec5KWvZwsJj6tZ406hT1PmRLQwxYuiCYgfUdVoYbNHYeuK1O7matBOwkEBwjmJUh4ifVqNLGVmupNMOa0NsCZv2kAxAuovQof1GU23c4tbzPxGDYb+yvhpr0QtUn/s2q+dOruvGrQG3v8Jmb/t3O67XDGDNQOZWcQT6huSXQS2/uCo3QosZXe0wWhxAMbAPF4N5j73HNd9uaM/E02sGoEQ4B0y6HDf5gQQu5F1pHcVd7pnMzdjvMD9QNgNpuBAmefWekrQGa1GBzS5wMi4sZAiD1HKD3XSpY9haSf/M1HUCOQ2Pva4XKaymajS4y0uAN9htJKnPa00U3tVuWMFMOEmHWIBv7/qf1WfKsG6pVa2dLWknULSAeqwMJoVYJB0u5GQR7ixC6eFr+TqdTbqYTJ/tHP2AupEScYOo1hE6W9JP6yVLcsxDQAdQjcmbRvJ6Kp8Lh2Ylmt5DjqMy65m7R/aALbcilsRQFMOOqm8ks2LxsGyLjZw257QFTy0SeNvs7vEWOrmu6s6p/05dFNrSbixmQLz2U78N8hoV3fjnU/WSQwyYgWJjYuLpM7iB9YfwHl34x7GObpFGNTTJkgmxk2Av6R7mdld2V4JlGm1jBAaAByA9hyUccN06ouzXMwog6NCmOS21jotssi1JGJhERdOBERAEREAREQBERAEREAWDF4NlVumo0OHQhZ0XGt+wQvG+HuCLnv8oBxjadtgJ33k/VQnxE4No0cE+th2NpVMOdbXNHqN5cCd45jpA7q467uQ+vtCi3F2XjEYWvRketj2iepaYdMja3NR4yiapny20CJvfd391zpn7FTXghmEw+Kp1ajg5zXD0/E4a2nSIsDy9QPzRHNQ/LPKY9zcSKmnaG7zMXB5xN1t8NYUuqSBIaZvGwvcHlY7deyjlW5aLMb00/Z1OMcHhRWqmi4gnW86pALi6zW2gxcz7KLFgIBk2AkbE35fRTDinJ6z3tc7ROkAMaZMEWfHIGGm5+YKK18bqZpewahYOuCB+XuAuYX8F3s7mS5P6NGVJsool7dAcGtqWfaSOUxyUaYwuIAuSppw9iKdMMNc+kSCSTyExH+FLI9IjiW9mxgMgaw+XRqOJJ9dQtsANgGzuuvgOAmioHCq9rYEhpMk8zJ+v3K5GH4hqYmppoltJurtqLZ3v8IFl0MJntZjiHPB03gAmRPJxt9QSFXy0+yTh66LWySkygwMpiAFIsJWlQThrOqeJbNMk9ZEX/AJ3CmeXiRz+x/lTlp+itrT7JDTNl7WlSeQFl/EhWbINGwi0qeaUnHS17XHeGmbdbbDusb87og6fMbPSQT9ALlOS1scWdFFGM346wmGgVahaSJA0PJNwNmtPX/ssWF4/wtRmppceUab/UCdI91F5YS3sksdP0iWIqw4l8YqWEeGDDPqG8+to2MAcyL9QppwfxCMwwzcQKbqQcT6XEE252/mFJUmtoi009M7aIi6cCIiAIiIAiwYzGU6LS6q9rGjm4gfuoNifESlVreRSeGkmJPxHuOghV3kULbJxjdvSJJn+fU8K0yC58Wa0FxPMzHaVSHGfEONrultTyqd/6bSCQP7nDmek2U2zGhFQVXVHOsdLIAEkbuG7uRiYnko7ick/EA6g5oJM3EkHfbaVlnO8no1/ozj/yKyflD3UjiAC8Ay4c4vfv36LJw/mbRqpVHljKlhABDDaHXnnBjnCtXC5YA00mAMaxoJta+w99z/3VRcRYFjKjjS+Cf55dlo/yWmUp8XyRZ+e4OmMNUrPGoeWxlWN5aBdpPyk6LDp3tT1SvqcSRI5A/oLLvjius6m6k7Q4FoaS5slzQLNN1GXN58lHBicb2dz5VekjYwTvW33Vh5RhGF0gNi46yLjmFX+Uj+q28e6sjC4mjTc0AtGqJiIBO3e/X+bmWT2iEL4nYwXBNBx1NbpfBA0y1t+oG491HuMOFMTQptc0aqTCXOAB0NH5tyQBN5KszJKgt32Upw9MOEESDuDsZ5Qp8E+0Q5tbRSv4epTr0fJqVKThSBDmBrWkkeqWfD6o2tMWuuqzP8z80mlVZWpNiRpMzaRAgg9v3VqVeGMNVLHOpN1MENIsY/LIuR+3KFpN8O8IKrqoDw93xf1Hb9RvBudll/SzLpP6NSz4X3UlYY/xAxNWro/EClT1Q0U26nu5EG879P1W/nzWPw01cRXIG59Zm8fAGtYDtaFYzvD3LySThqdyDzFwImx3XTwnDOFpjS2hTi27Q7bYnVMnumTx8ltPkdjyccJ/ApxmW1sXhGtwrarzJEVH+WXDq5xPqFoAPZSDgrgPF4drhVFGmHEO9ANQ99QJaAdtpFladLB02fCxrfZoH7LOprxZc8a7K35d73PRDsTwDSrlhr1KjgwyGghjSbb6RJ22JK62A4VwtEemk2SCCSBz35LtorZwxK0kU1lunts0KuTYd3xUaZmxljSfbbsPstyjRaxoawBrRsAIA+gXtFYkkVhERdARF+EoD9XGz7iSjhIa8zUIJbTEaiBub7DuVzeL+NaeBZOnWfqGj3cAZ9gqtxJfmhNbD0gMRVjXLvhg20k3DIAvHtKz5c3Hqff9GjFh5d10iQ5jmgzJ724j+lTLRoOm/WziTJ7xfko3kPClcYg1GM0eogPdf09Y/N+ysfJeFWUw11UB74FjcA8yJ39z+ik+FwIjaANhCz48Vtt19l2XNC6x/REqmEZQp66rwA34nusAq+zvjyk95p4NxJ2Do5c3D9Y+i6njTWrPxLMO1zfJp021qjAILpeQGyZk+mYgC95Va5sab67ThmFjmhpLC2HEmBFhc3JnnPLZX8Zn4oqTdfJnWx+fYqs9lFlYS93rIaGg7NbYbQ0NH0WPiDJ2UqTiHtLmtJuSNUOLHkX3a4bncuHQxpcPsdSc+viA5rWkzIIMuaYA/wBdCtrP84w9em5hGm7RTc0bMaXODDO3qc95O5lvS1b5O0vwaEoUN/khtGNJO5HykdjBnsTt7Lc4fw7qtVrAGkFzZ1RYTEj+VrYqm1j3tY7W3k4cxNj+ykHDbcNQHnPqaqgl1NosbBwgjuYK05a1DZkwzu0jp5xwuKdNrmtJa4SHh03BN9rCOV/dRX8R5Z0yecu59BdS6vxRTNMUaRILgw6d2scR6wP7ecfsuVltZlPzSaJqVRAEgaG6jZ0xYbd/UO6y4atLVo1Zol1uH0SnhDPXgtaKmobw7d3e91ceU19bQV82ZLQqsrtYDq8tzSDy9ViOsbCOy+i+HqZbTbeZv91ojaevoyX32SrDiyzLFhjZZVcVBERAEREAREQBERAEReK9ZrGlziGtFySYA7knZAeiVCOLOM6fqw+EqB1eHai2+iN77F3ZbOb8TNr0iMKfMJmC24PL6CecX5KO8I+GPlYj8TXeerabbRO+o8/ZZKzfqNxj/k1RhUJXk/gj+Xv/APEZpaNVUW/qNOkcnOcdzfYdQrJ4W4Vp4NmlgJcd3Hc9uwHIcl2sDlNKiSWMAJ3MXW8u4fGUHM3kvJ19GNlEBenWB7L0ufn+Pbh6FSo6YAO0TfpJG2/0Wl6S2Z12ynOIc9pVq7nuYATqBM+pzQdAsevraB9ealfBfAtKn/1Dhqq1Gkl7ujnzTAHywxrfuq7y/KMNmtdtPDueAHQWugOMEy6RsBuf4K+gjQIYGshoaIH02/ZZMEduns2eRkXFQvSKA8Tsex1Wphy31AtqFxs06QJA62gR3Vc4YGoRRboBqOEF0AN5AEn4eV/ZWX4zYFsCo43a4N25O1EjtdoKqau4E2/32lXYktPX5M+Rvr9j1XYabnMmYJaY2sTstrBsaAartMNIbo+Z5LTe/IWnbstUAtG24B+h2WN9MgAnnsrWtla6Z2OG6NJ9QeaYY3UXdY0wI6mTNuhUv4aZSquqOphzmsABB+NzWOEPI5wNVuyrkOEG3K3+VNuHXNHlUQCHEEOcD8QcfhmYtv8AVZ88bNGC9d/jsklLNMOw06jfVLgxx5BuqdhYwT7x7Qrmy+mCxpbsQCPqqUxeFw2BDGVSW63BzbaizckWvAdcHe8K2+A82ZiaHpBDmEtc1wgiNjE9CFDxq03HZZ5SVayL7JRhxZZl4piF7WtGIIiLoCIiAIiIAiIgNTMcypYduqtUbTHVxAnsOqiGcOqZq3y6BLKI3dFyTbnyj91j4z4Dq5jjKVR1drcOwCWAHWY3vt/hTbAYJlFjadMQ1ogf7PMqm4q3rekWY7mU3rs4vCPCVLL6ZayXOcQXOJ3I6DkFIkRWTKn0Qbb9hERSOBVb4yZxVbTDMMQ5wJFUAzpBA0tIF5IcHb8hy3sTOswGHovqutpH/N/v9FVuLxP4qofK5A6SZPmOdMEjpLonnM7LH5ed40kvs1+JhV03XpGfwLyB1NlTEVGBp+Cn6YN71CSd5OkDoArUxB9JWPLsIKNNlMX0tAk7mABJ6kwthzZWqU1PZmpp1tFc8W4VrZfVp+ZSI/qNiZaA4n7HT+q4lbhTL6+CI8llNpbLajAA5pAMO1dJmR2gq2sRg2PaWuEggj77qmOIcI7KKjnaalTDPAD2AktbFzUDTtyk97rB5OC98ofZqwZZ1xv0VfjsiaxgDXio/VBc34QOX7jdbmV8MUqtdrX1HaRGpgEPnmJO15vHJSDGY7z2+bh6AoUnC73wC/5QA3Yi46bLPhce2m59Y4fzoGoOYRPw3J52NtuZSs2Xjr7/AOF6xYuW9dHXxnAeXMovDASdJio58kSDcxAEQVw+FqFKrUoMomRTu4gW1BrAT3JLT+nVYq/FP46s2lTD2UjAqem+86R0uBc33Vh8J8Pta4vazTO3tA/VcwRk3/6bK8940tRo5fiLkDq2FFVrNRpm9pcAfmHOxAtzBK4/hFxHU/Eua8OLdDWlu1mk32lzhNufLna7xl7TTLHCQReVVmLyBtLEVg6mA11SqNTSWuOsl8tj4fS5v1bHMK7ycn6S5aIeLjWVuGy4KTw4AgyDcFe1HeEs286noeQarPjiPUOTwB1BExz5XCkS1RSqVSMty5pywiIpEQiIgCIiAIiIAiIgCIiAIiICD+KQNSgyhr0NqGX7AltMtceftbt2VfcI8O4itj6dSq5/lMqssSRdhJDSfm+H7Aro+KJr1MdTNBmogaGuBu0uOxvY+qZ/u53Vq5HlDcPSpsPqe0N1O/M4NDS7tz+6yKXeVvfSNbrhiU67fZ00RFrMgWjmuXNrNuBI2/SR+i3kXGtgpbizgujQpTTp6HEkS0kMHqkHT8IMEiwUcweXMpvb57HREblrnG0thpEgg8/5X0Ni8K2qwseA5p3BXHpcH4Rrg7ygSDIkzBWavHe+maJ8hpa0Q7hXhNpgik1jZc4ADrzPUkRcqxMDgW0gAFssYGiAIC9K+IUopqm/YVfeK4xFGkK2GptqfnHzAsBc17e4Ad/9QrBWpmeDFam5hi4MTcTBFxzF4I6EpkhXOmtnYtzW0U1wjmFRmMpYkyKFWmPS0E6HaiNIAu2CR9HRsrsoVQ9ocLgqn/EFjstbT8sN9ep3qgiR8bb9Q5p+innh5xC3HYNlQANcJa9o2lkCR0BGkx3HUE5/G5rc0tGjyeNatfZKERFrMgREQBERAEREAREQBERAFixVZtNjnuIa1oJJNgABcysq4XGrNWDqi59JgA6dTvlEjlMGOcQo09LbOpbejjZHTZisU+o0jTTDbNdIkmRMbkAOH/y6qbKC+E3Dv4PDOJmahBv0AH8yp0qvHxqI6+yzNbqv2CIivKgiIgCIiAIiIAiIgI/xvkNLG4YsqizS10j4mgPaXkH/ANoPvsohwNRGBOkNc1rXvp1Z/ssH2kWM3/K5xVnEKCeIFT8D/wBUxj3N2douWugBpInYkMFtvqsvkza1ce0zT49T3Fen/ZOwZX6on4ecTDG4ZksLHhsxyLZcA9vVstcNrER0mWLSntGdrTCIi6cCIiAIiIAiIgCIiAKp/E/NMW/H4bCUB6XaXAAzJJgF35QP4VsLH5DdWvSNURqgTEkxPSSVypTWmdTae0eMFSLKbWncATHWLrOiLq6OBERAEREAREQBERAEREAWtmGF82m5mxIsYmHAy10c4cAfotlEBWmWsblmLFOpFOi4ufSE/BrPqZMbCRzvZWSxwIBGxVf+M/D9TFYNr6EmpSfqhu5BEFa/gZmGJqYSpTxAfFNwFJz2wNJBGlruYaW7cp+1WOHO1sndqmuu9FlIiK0gEREAREQBERAEREAREQBERAEREAREQBERAEREAREQBERAF5YwDYAe1t90RAekREAREQBERAf/2Q=="/>
          <p:cNvSpPr>
            <a:spLocks noChangeAspect="1" noChangeArrowheads="1"/>
          </p:cNvSpPr>
          <p:nvPr/>
        </p:nvSpPr>
        <p:spPr bwMode="auto">
          <a:xfrm>
            <a:off x="155575" y="-1790700"/>
            <a:ext cx="3705225" cy="3743325"/>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2068" name="Picture 20" descr="Emperor Moth"/>
          <p:cNvPicPr>
            <a:picLocks noChangeAspect="1" noChangeArrowheads="1"/>
          </p:cNvPicPr>
          <p:nvPr/>
        </p:nvPicPr>
        <p:blipFill>
          <a:blip r:embed="rId7" cstate="email"/>
          <a:srcRect/>
          <a:stretch>
            <a:fillRect/>
          </a:stretch>
        </p:blipFill>
        <p:spPr bwMode="auto">
          <a:xfrm rot="515704">
            <a:off x="6876256" y="3140968"/>
            <a:ext cx="1979712" cy="1319808"/>
          </a:xfrm>
          <a:prstGeom prst="rect">
            <a:avLst/>
          </a:prstGeom>
          <a:noFill/>
        </p:spPr>
      </p:pic>
      <p:pic>
        <p:nvPicPr>
          <p:cNvPr id="2070" name="Picture 22" descr="Th41"/>
          <p:cNvPicPr>
            <a:picLocks noChangeAspect="1" noChangeArrowheads="1"/>
          </p:cNvPicPr>
          <p:nvPr/>
        </p:nvPicPr>
        <p:blipFill>
          <a:blip r:embed="rId8" cstate="email"/>
          <a:srcRect/>
          <a:stretch>
            <a:fillRect/>
          </a:stretch>
        </p:blipFill>
        <p:spPr bwMode="auto">
          <a:xfrm>
            <a:off x="5940152" y="4869160"/>
            <a:ext cx="1097063" cy="1656184"/>
          </a:xfrm>
          <a:prstGeom prst="rect">
            <a:avLst/>
          </a:prstGeom>
          <a:noFill/>
        </p:spPr>
      </p:pic>
      <p:sp>
        <p:nvSpPr>
          <p:cNvPr id="27" name="Striped Right Arrow 26"/>
          <p:cNvSpPr/>
          <p:nvPr/>
        </p:nvSpPr>
        <p:spPr>
          <a:xfrm rot="2824448">
            <a:off x="7187254" y="2530447"/>
            <a:ext cx="645774" cy="344017"/>
          </a:xfrm>
          <a:prstGeom prst="stripedRightArrow">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8" name="Striped Right Arrow 27"/>
          <p:cNvSpPr/>
          <p:nvPr/>
        </p:nvSpPr>
        <p:spPr>
          <a:xfrm rot="7512429">
            <a:off x="7240108" y="4844119"/>
            <a:ext cx="645774" cy="344017"/>
          </a:xfrm>
          <a:prstGeom prst="stripedRightArrow">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9" name="Striped Right Arrow 28"/>
          <p:cNvSpPr/>
          <p:nvPr/>
        </p:nvSpPr>
        <p:spPr>
          <a:xfrm rot="227684">
            <a:off x="5046985" y="2153849"/>
            <a:ext cx="645774" cy="344017"/>
          </a:xfrm>
          <a:prstGeom prst="stripedRightArrow">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 name="Picture 2" descr="Rough cement covered in thin layer of crumbling concrete in beige tone."/>
          <p:cNvPicPr>
            <a:picLocks noChangeAspect="1" noChangeArrowheads="1"/>
          </p:cNvPicPr>
          <p:nvPr/>
        </p:nvPicPr>
        <p:blipFill>
          <a:blip r:embed="rId9" cstate="email"/>
          <a:srcRect/>
          <a:stretch>
            <a:fillRect/>
          </a:stretch>
        </p:blipFill>
        <p:spPr bwMode="auto">
          <a:xfrm>
            <a:off x="3491880" y="5373216"/>
            <a:ext cx="1719064" cy="1289298"/>
          </a:xfrm>
          <a:prstGeom prst="rect">
            <a:avLst/>
          </a:prstGeom>
          <a:noFill/>
        </p:spPr>
      </p:pic>
      <p:sp>
        <p:nvSpPr>
          <p:cNvPr id="22" name="Striped Right Arrow 21"/>
          <p:cNvSpPr/>
          <p:nvPr/>
        </p:nvSpPr>
        <p:spPr>
          <a:xfrm rot="16200000">
            <a:off x="4125575" y="4998799"/>
            <a:ext cx="406483" cy="342350"/>
          </a:xfrm>
          <a:prstGeom prst="stripedRightArrow">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Striped Right Arrow 22"/>
          <p:cNvSpPr/>
          <p:nvPr/>
        </p:nvSpPr>
        <p:spPr>
          <a:xfrm rot="16200000">
            <a:off x="4107886" y="3101027"/>
            <a:ext cx="406483" cy="342350"/>
          </a:xfrm>
          <a:prstGeom prst="stripedRightArrow">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TextBox 23"/>
          <p:cNvSpPr txBox="1"/>
          <p:nvPr/>
        </p:nvSpPr>
        <p:spPr>
          <a:xfrm rot="20339814">
            <a:off x="5451387" y="5505690"/>
            <a:ext cx="2030223" cy="461665"/>
          </a:xfrm>
          <a:prstGeom prst="rect">
            <a:avLst/>
          </a:prstGeom>
          <a:noFill/>
        </p:spPr>
        <p:txBody>
          <a:bodyPr wrap="square" rtlCol="0">
            <a:spAutoFit/>
          </a:bodyPr>
          <a:lstStyle/>
          <a:p>
            <a:pPr algn="ctr"/>
            <a:r>
              <a:rPr lang="en-CA" b="1" dirty="0" smtClean="0">
                <a:solidFill>
                  <a:srgbClr val="FF0000"/>
                </a:solidFill>
                <a:latin typeface="Calibri" pitchFamily="34" charset="0"/>
              </a:rPr>
              <a:t>Le problème</a:t>
            </a:r>
            <a:endParaRPr lang="en-CA" b="1" dirty="0">
              <a:solidFill>
                <a:srgbClr val="FF0000"/>
              </a:solidFill>
              <a:latin typeface="Calibri" pitchFamily="34" charset="0"/>
            </a:endParaRPr>
          </a:p>
        </p:txBody>
      </p:sp>
      <p:sp>
        <p:nvSpPr>
          <p:cNvPr id="25" name="Rectangle 179"/>
          <p:cNvSpPr txBox="1">
            <a:spLocks noChangeArrowheads="1"/>
          </p:cNvSpPr>
          <p:nvPr/>
        </p:nvSpPr>
        <p:spPr bwMode="auto">
          <a:xfrm>
            <a:off x="684213" y="549275"/>
            <a:ext cx="7772400" cy="1143000"/>
          </a:xfrm>
          <a:prstGeom prst="rect">
            <a:avLst/>
          </a:prstGeom>
          <a:noFill/>
          <a:ln w="9525">
            <a:noFill/>
            <a:miter lim="800000"/>
            <a:headEnd/>
            <a:tailEnd/>
          </a:ln>
          <a:effectLst/>
        </p:spPr>
        <p:txBody>
          <a:bodyPr/>
          <a:lstStyle/>
          <a:p>
            <a:pPr lvl="0" algn="ctr" eaLnBrk="0" hangingPunct="0"/>
            <a:r>
              <a:rPr lang="fr-CA" sz="3600" b="1" dirty="0" smtClean="0">
                <a:solidFill>
                  <a:srgbClr val="16165D"/>
                </a:solidFill>
                <a:latin typeface="Arial Narrow" pitchFamily="34" charset="0"/>
                <a:ea typeface="MS PGothic" pitchFamily="34" charset="-128"/>
                <a:cs typeface="+mn-cs"/>
              </a:rPr>
              <a:t>Principe n</a:t>
            </a:r>
            <a:r>
              <a:rPr lang="fr-CA" sz="3600" b="1" baseline="30000" dirty="0" smtClean="0">
                <a:solidFill>
                  <a:srgbClr val="16165D"/>
                </a:solidFill>
                <a:latin typeface="Arial Narrow" pitchFamily="34" charset="0"/>
                <a:ea typeface="MS PGothic" pitchFamily="34" charset="-128"/>
                <a:cs typeface="+mn-cs"/>
              </a:rPr>
              <a:t>o</a:t>
            </a:r>
            <a:r>
              <a:rPr lang="fr-CA" sz="3600" b="1" dirty="0" smtClean="0">
                <a:solidFill>
                  <a:srgbClr val="16165D"/>
                </a:solidFill>
                <a:latin typeface="Arial Narrow" pitchFamily="34" charset="0"/>
                <a:ea typeface="MS PGothic" pitchFamily="34" charset="-128"/>
                <a:cs typeface="+mn-cs"/>
              </a:rPr>
              <a:t> 3 : Créer in flux continue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noProof="0" dirty="0" err="1" smtClean="0">
                <a:solidFill>
                  <a:srgbClr val="002060"/>
                </a:solidFill>
                <a:latin typeface="Helvetica"/>
                <a:ea typeface="ＭＳ Ｐゴシック" pitchFamily="-110" charset="-128"/>
                <a:cs typeface="Helvetica"/>
              </a:rPr>
              <a:t>Aller</a:t>
            </a:r>
            <a:r>
              <a:rPr lang="en-US" sz="2800" b="1" kern="0" noProof="0" dirty="0" smtClean="0">
                <a:solidFill>
                  <a:srgbClr val="002060"/>
                </a:solidFill>
                <a:latin typeface="Helvetica"/>
                <a:ea typeface="ＭＳ Ｐゴシック" pitchFamily="-110" charset="-128"/>
                <a:cs typeface="Helvetica"/>
              </a:rPr>
              <a:t> à la source du problème</a:t>
            </a:r>
            <a:r>
              <a:rPr kumimoji="0" lang="en-US" sz="2800" b="1" i="0" u="none" strike="noStrike" kern="0" cap="none" spc="0" normalizeH="0" baseline="0" noProof="0" dirty="0" smtClean="0">
                <a:ln>
                  <a:noFill/>
                </a:ln>
                <a:solidFill>
                  <a:srgbClr val="002060"/>
                </a:solidFill>
                <a:effectLst/>
                <a:uLnTx/>
                <a:uFillTx/>
                <a:latin typeface="Helvetica"/>
                <a:ea typeface="ＭＳ Ｐゴシック" pitchFamily="-110" charset="-128"/>
                <a:cs typeface="Helvetica"/>
              </a:rPr>
              <a:t> </a:t>
            </a:r>
          </a:p>
        </p:txBody>
      </p:sp>
      <p:sp>
        <p:nvSpPr>
          <p:cNvPr id="26" name="Striped Right Arrow 25"/>
          <p:cNvSpPr/>
          <p:nvPr/>
        </p:nvSpPr>
        <p:spPr>
          <a:xfrm>
            <a:off x="2843808" y="5805264"/>
            <a:ext cx="636588" cy="342900"/>
          </a:xfrm>
          <a:prstGeom prst="stripedRightArrow">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22" grpId="1" animBg="1"/>
      <p:bldP spid="23" grpId="1"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EB228A7-D688-4F6C-818E-775996186017}" type="slidenum">
              <a:rPr lang="fr-CA" sz="1400">
                <a:solidFill>
                  <a:srgbClr val="000000"/>
                </a:solidFill>
                <a:ea typeface="MS PGothic" pitchFamily="34" charset="-128"/>
                <a:cs typeface="+mn-cs"/>
              </a:rPr>
              <a:pPr algn="r"/>
              <a:t>21</a:t>
            </a:fld>
            <a:endParaRPr lang="fr-CA" sz="1400" dirty="0">
              <a:solidFill>
                <a:srgbClr val="000000"/>
              </a:solidFill>
              <a:ea typeface="MS PGothic" pitchFamily="34" charset="-128"/>
              <a:cs typeface="+mn-cs"/>
            </a:endParaRPr>
          </a:p>
        </p:txBody>
      </p:sp>
      <p:sp>
        <p:nvSpPr>
          <p:cNvPr id="5" name="Content Placeholder 6"/>
          <p:cNvSpPr txBox="1">
            <a:spLocks/>
          </p:cNvSpPr>
          <p:nvPr/>
        </p:nvSpPr>
        <p:spPr>
          <a:xfrm>
            <a:off x="611188" y="1916113"/>
            <a:ext cx="6624637" cy="2232025"/>
          </a:xfrm>
          <a:prstGeom prst="rect">
            <a:avLst/>
          </a:prstGeom>
        </p:spPr>
        <p:txBody>
          <a:bodyPr/>
          <a:lstStyle/>
          <a:p>
            <a:pPr marL="800100" lvl="1" indent="-342900" eaLnBrk="0" hangingPunct="0">
              <a:spcBef>
                <a:spcPct val="20000"/>
              </a:spcBef>
              <a:buFontTx/>
              <a:buChar char="•"/>
              <a:defRPr/>
            </a:pPr>
            <a:endParaRPr lang="fr-CA" sz="1800" b="1" kern="0" dirty="0">
              <a:solidFill>
                <a:srgbClr val="000000"/>
              </a:solidFill>
              <a:latin typeface="Helvetica" pitchFamily="34" charset="0"/>
            </a:endParaRPr>
          </a:p>
        </p:txBody>
      </p:sp>
      <p:sp>
        <p:nvSpPr>
          <p:cNvPr id="163844" name="Rectangle 5"/>
          <p:cNvSpPr>
            <a:spLocks noChangeArrowheads="1"/>
          </p:cNvSpPr>
          <p:nvPr/>
        </p:nvSpPr>
        <p:spPr bwMode="auto">
          <a:xfrm>
            <a:off x="4518025" y="2225675"/>
            <a:ext cx="184150" cy="274638"/>
          </a:xfrm>
          <a:prstGeom prst="rect">
            <a:avLst/>
          </a:prstGeom>
          <a:noFill/>
          <a:ln w="9525">
            <a:noFill/>
            <a:miter lim="800000"/>
            <a:headEnd/>
            <a:tailEnd/>
          </a:ln>
        </p:spPr>
        <p:txBody>
          <a:bodyPr wrap="none">
            <a:spAutoFit/>
          </a:bodyPr>
          <a:lstStyle/>
          <a:p>
            <a:endParaRPr lang="fr-CA" sz="1200" dirty="0">
              <a:solidFill>
                <a:srgbClr val="000000"/>
              </a:solidFill>
              <a:latin typeface="Arial Narrow" pitchFamily="34" charset="0"/>
              <a:ea typeface="MS PGothic" pitchFamily="34" charset="-128"/>
              <a:cs typeface="+mn-cs"/>
            </a:endParaRPr>
          </a:p>
        </p:txBody>
      </p:sp>
      <p:sp>
        <p:nvSpPr>
          <p:cNvPr id="163845" name="Rectangle 2"/>
          <p:cNvSpPr>
            <a:spLocks noChangeArrowheads="1"/>
          </p:cNvSpPr>
          <p:nvPr/>
        </p:nvSpPr>
        <p:spPr bwMode="auto">
          <a:xfrm>
            <a:off x="0" y="260350"/>
            <a:ext cx="9144000" cy="1584325"/>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ea typeface="MS PGothic" pitchFamily="34" charset="-128"/>
                <a:cs typeface="+mn-cs"/>
              </a:rPr>
              <a:t>Principe </a:t>
            </a:r>
            <a:r>
              <a:rPr lang="fr-CA" sz="3600" b="1" dirty="0">
                <a:solidFill>
                  <a:srgbClr val="16165D"/>
                </a:solidFill>
                <a:latin typeface="Arial Narrow" pitchFamily="34" charset="0"/>
                <a:ea typeface="MS PGothic" pitchFamily="34" charset="-128"/>
                <a:cs typeface="+mn-cs"/>
              </a:rPr>
              <a:t>n</a:t>
            </a:r>
            <a:r>
              <a:rPr lang="fr-CA" sz="3600" b="1" baseline="30000" dirty="0">
                <a:solidFill>
                  <a:srgbClr val="16165D"/>
                </a:solidFill>
                <a:latin typeface="Arial Narrow" pitchFamily="34" charset="0"/>
                <a:ea typeface="MS PGothic" pitchFamily="34" charset="-128"/>
                <a:cs typeface="+mn-cs"/>
              </a:rPr>
              <a:t>o</a:t>
            </a:r>
            <a:r>
              <a:rPr lang="fr-CA" sz="3600" b="1" dirty="0">
                <a:solidFill>
                  <a:srgbClr val="16165D"/>
                </a:solidFill>
                <a:latin typeface="Arial Narrow" pitchFamily="34" charset="0"/>
                <a:ea typeface="MS PGothic" pitchFamily="34" charset="-128"/>
                <a:cs typeface="+mn-cs"/>
              </a:rPr>
              <a:t> 4: </a:t>
            </a:r>
            <a:r>
              <a:rPr lang="fr-CA" sz="3600" b="1" dirty="0" smtClean="0">
                <a:solidFill>
                  <a:srgbClr val="16165D"/>
                </a:solidFill>
                <a:latin typeface="Arial Narrow" pitchFamily="34" charset="0"/>
                <a:ea typeface="MS PGothic" pitchFamily="34" charset="-128"/>
                <a:cs typeface="+mn-cs"/>
              </a:rPr>
              <a:t>Tirer sur le flux</a:t>
            </a:r>
            <a:endParaRPr lang="fr-CA" sz="3600" b="1" dirty="0">
              <a:solidFill>
                <a:srgbClr val="16165D"/>
              </a:solidFill>
              <a:latin typeface="Arial Narrow" pitchFamily="34" charset="0"/>
              <a:ea typeface="MS PGothic" pitchFamily="34" charset="-128"/>
              <a:cs typeface="+mn-cs"/>
            </a:endParaRPr>
          </a:p>
        </p:txBody>
      </p:sp>
      <p:sp>
        <p:nvSpPr>
          <p:cNvPr id="163846" name="Rectangle 5"/>
          <p:cNvSpPr>
            <a:spLocks noChangeArrowheads="1"/>
          </p:cNvSpPr>
          <p:nvPr/>
        </p:nvSpPr>
        <p:spPr bwMode="auto">
          <a:xfrm>
            <a:off x="1116013" y="2492375"/>
            <a:ext cx="6769100" cy="523875"/>
          </a:xfrm>
          <a:prstGeom prst="rect">
            <a:avLst/>
          </a:prstGeom>
          <a:noFill/>
          <a:ln w="9525">
            <a:noFill/>
            <a:miter lim="800000"/>
            <a:headEnd/>
            <a:tailEnd/>
          </a:ln>
        </p:spPr>
        <p:txBody>
          <a:bodyPr>
            <a:spAutoFit/>
          </a:bodyPr>
          <a:lstStyle/>
          <a:p>
            <a:endParaRPr lang="fr-CA" sz="2800" dirty="0">
              <a:solidFill>
                <a:srgbClr val="000000"/>
              </a:solidFill>
              <a:latin typeface="Arial Narrow" pitchFamily="34" charset="0"/>
              <a:ea typeface="MS PGothic" pitchFamily="34" charset="-128"/>
              <a:cs typeface="+mn-cs"/>
            </a:endParaRPr>
          </a:p>
        </p:txBody>
      </p:sp>
      <p:sp>
        <p:nvSpPr>
          <p:cNvPr id="4" name="Rectangle 3"/>
          <p:cNvSpPr>
            <a:spLocks noChangeArrowheads="1"/>
          </p:cNvSpPr>
          <p:nvPr/>
        </p:nvSpPr>
        <p:spPr bwMode="auto">
          <a:xfrm>
            <a:off x="1619250" y="1628775"/>
            <a:ext cx="6553200" cy="1223963"/>
          </a:xfrm>
          <a:prstGeom prst="rect">
            <a:avLst/>
          </a:prstGeom>
          <a:noFill/>
          <a:ln>
            <a:noFill/>
          </a:ln>
          <a:effectLst>
            <a:outerShdw blurRad="635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fr-CA" sz="1200" dirty="0">
              <a:solidFill>
                <a:srgbClr val="FFFFFF"/>
              </a:solidFill>
              <a:latin typeface="Verdana"/>
              <a:ea typeface="MS PGothic" pitchFamily="34" charset="-128"/>
              <a:cs typeface="+mn-cs"/>
            </a:endParaRPr>
          </a:p>
        </p:txBody>
      </p:sp>
      <p:sp>
        <p:nvSpPr>
          <p:cNvPr id="163848" name="Rectangle 6"/>
          <p:cNvSpPr>
            <a:spLocks noChangeArrowheads="1"/>
          </p:cNvSpPr>
          <p:nvPr/>
        </p:nvSpPr>
        <p:spPr bwMode="auto">
          <a:xfrm>
            <a:off x="611188" y="1844675"/>
            <a:ext cx="8281987" cy="2862322"/>
          </a:xfrm>
          <a:prstGeom prst="rect">
            <a:avLst/>
          </a:prstGeom>
          <a:noFill/>
          <a:ln w="9525">
            <a:noFill/>
            <a:miter lim="800000"/>
            <a:headEnd/>
            <a:tailEnd/>
          </a:ln>
        </p:spPr>
        <p:txBody>
          <a:bodyPr>
            <a:spAutoFit/>
          </a:bodyPr>
          <a:lstStyle/>
          <a:p>
            <a:pPr>
              <a:buFont typeface="Arial" pitchFamily="34" charset="0"/>
              <a:buChar char="•"/>
            </a:pPr>
            <a:r>
              <a:rPr lang="fr-CA" sz="2000" dirty="0" smtClean="0">
                <a:solidFill>
                  <a:srgbClr val="000000"/>
                </a:solidFill>
                <a:latin typeface="Arial Narrow" pitchFamily="34" charset="0"/>
                <a:ea typeface="MS PGothic" pitchFamily="34" charset="-128"/>
                <a:cs typeface="+mn-cs"/>
              </a:rPr>
              <a:t>Comprendre la demande des clients et ajuster le processus afin d’y répondre.</a:t>
            </a:r>
          </a:p>
          <a:p>
            <a:pPr>
              <a:buFont typeface="Arial" pitchFamily="34" charset="0"/>
              <a:buChar char="•"/>
            </a:pPr>
            <a:endParaRPr lang="fr-CA" sz="2000" dirty="0" smtClean="0">
              <a:solidFill>
                <a:srgbClr val="000000"/>
              </a:solidFill>
              <a:latin typeface="Arial Narrow" pitchFamily="34" charset="0"/>
              <a:ea typeface="MS PGothic" pitchFamily="34" charset="-128"/>
              <a:cs typeface="+mn-cs"/>
            </a:endParaRPr>
          </a:p>
          <a:p>
            <a:pPr>
              <a:buFont typeface="Arial" pitchFamily="34" charset="0"/>
              <a:buChar char="•"/>
            </a:pPr>
            <a:r>
              <a:rPr lang="fr-CA" sz="2000" dirty="0" smtClean="0">
                <a:solidFill>
                  <a:srgbClr val="000000"/>
                </a:solidFill>
                <a:latin typeface="Arial Narrow" pitchFamily="34" charset="0"/>
                <a:ea typeface="MS PGothic" pitchFamily="34" charset="-128"/>
                <a:cs typeface="+mn-cs"/>
              </a:rPr>
              <a:t>Produire </a:t>
            </a:r>
            <a:r>
              <a:rPr lang="fr-CA" sz="2000" dirty="0">
                <a:solidFill>
                  <a:srgbClr val="000000"/>
                </a:solidFill>
                <a:latin typeface="Arial Narrow" pitchFamily="34" charset="0"/>
                <a:ea typeface="MS PGothic" pitchFamily="34" charset="-128"/>
                <a:cs typeface="+mn-cs"/>
              </a:rPr>
              <a:t>seulement ce </a:t>
            </a:r>
            <a:r>
              <a:rPr lang="fr-CA" sz="2000" u="sng" dirty="0">
                <a:solidFill>
                  <a:srgbClr val="000000"/>
                </a:solidFill>
                <a:latin typeface="Arial Narrow" pitchFamily="34" charset="0"/>
                <a:ea typeface="MS PGothic" pitchFamily="34" charset="-128"/>
                <a:cs typeface="+mn-cs"/>
              </a:rPr>
              <a:t>que</a:t>
            </a:r>
            <a:r>
              <a:rPr lang="fr-CA" sz="2000" dirty="0">
                <a:solidFill>
                  <a:srgbClr val="000000"/>
                </a:solidFill>
                <a:latin typeface="Arial Narrow" pitchFamily="34" charset="0"/>
                <a:ea typeface="MS PGothic" pitchFamily="34" charset="-128"/>
                <a:cs typeface="+mn-cs"/>
              </a:rPr>
              <a:t> veux le client au </a:t>
            </a:r>
            <a:r>
              <a:rPr lang="fr-CA" sz="2000" u="sng" dirty="0">
                <a:solidFill>
                  <a:srgbClr val="000000"/>
                </a:solidFill>
                <a:latin typeface="Arial Narrow" pitchFamily="34" charset="0"/>
                <a:ea typeface="MS PGothic" pitchFamily="34" charset="-128"/>
                <a:cs typeface="+mn-cs"/>
              </a:rPr>
              <a:t>moment </a:t>
            </a:r>
            <a:r>
              <a:rPr lang="fr-CA" sz="2000" dirty="0">
                <a:solidFill>
                  <a:srgbClr val="000000"/>
                </a:solidFill>
                <a:latin typeface="Arial Narrow" pitchFamily="34" charset="0"/>
                <a:ea typeface="MS PGothic" pitchFamily="34" charset="-128"/>
                <a:cs typeface="+mn-cs"/>
              </a:rPr>
              <a:t>où il le veut.</a:t>
            </a:r>
          </a:p>
          <a:p>
            <a:pPr>
              <a:buFont typeface="Arial" pitchFamily="34" charset="0"/>
              <a:buChar char="•"/>
            </a:pPr>
            <a:endParaRPr lang="fr-CA" sz="2000" dirty="0" smtClean="0">
              <a:solidFill>
                <a:srgbClr val="000000"/>
              </a:solidFill>
              <a:latin typeface="Arial Narrow" pitchFamily="34" charset="0"/>
              <a:ea typeface="MS PGothic" pitchFamily="34" charset="-128"/>
              <a:cs typeface="+mn-cs"/>
            </a:endParaRPr>
          </a:p>
          <a:p>
            <a:pPr>
              <a:buFont typeface="Arial" pitchFamily="34" charset="0"/>
              <a:buChar char="•"/>
            </a:pPr>
            <a:r>
              <a:rPr lang="fr-CA" sz="2000" dirty="0" smtClean="0">
                <a:solidFill>
                  <a:srgbClr val="000000"/>
                </a:solidFill>
                <a:latin typeface="Arial Narrow" pitchFamily="34" charset="0"/>
                <a:ea typeface="MS PGothic" pitchFamily="34" charset="-128"/>
                <a:cs typeface="+mn-cs"/>
              </a:rPr>
              <a:t>Faire seulement ce qui est requis pour être conforme à 100%</a:t>
            </a:r>
          </a:p>
          <a:p>
            <a:pPr>
              <a:buFont typeface="Arial" pitchFamily="34" charset="0"/>
              <a:buChar char="•"/>
            </a:pPr>
            <a:endParaRPr lang="fr-CA" sz="2000" dirty="0" smtClean="0">
              <a:solidFill>
                <a:srgbClr val="000000"/>
              </a:solidFill>
              <a:latin typeface="Arial Narrow" pitchFamily="34" charset="0"/>
              <a:ea typeface="MS PGothic" pitchFamily="34" charset="-128"/>
              <a:cs typeface="+mn-cs"/>
            </a:endParaRPr>
          </a:p>
          <a:p>
            <a:pPr>
              <a:buFont typeface="Arial" pitchFamily="34" charset="0"/>
              <a:buChar char="•"/>
            </a:pPr>
            <a:r>
              <a:rPr lang="fr-CA" sz="2000" dirty="0" smtClean="0">
                <a:solidFill>
                  <a:srgbClr val="000000"/>
                </a:solidFill>
                <a:latin typeface="Arial Narrow" pitchFamily="34" charset="0"/>
                <a:ea typeface="MS PGothic" pitchFamily="34" charset="-128"/>
                <a:cs typeface="+mn-cs"/>
              </a:rPr>
              <a:t>Rien n’est produit en amont si l’aval n’est pas prêt à le recevoir.</a:t>
            </a:r>
          </a:p>
          <a:p>
            <a:pPr>
              <a:buFont typeface="Arial" pitchFamily="34" charset="0"/>
              <a:buChar char="•"/>
            </a:pPr>
            <a:endParaRPr lang="fr-CA" sz="2000" dirty="0" smtClean="0">
              <a:solidFill>
                <a:srgbClr val="000000"/>
              </a:solidFill>
              <a:latin typeface="Arial Narrow" pitchFamily="34" charset="0"/>
              <a:ea typeface="MS PGothic" pitchFamily="34" charset="-128"/>
              <a:cs typeface="+mn-cs"/>
            </a:endParaRPr>
          </a:p>
          <a:p>
            <a:pPr>
              <a:buFont typeface="Arial" pitchFamily="34" charset="0"/>
              <a:buChar char="•"/>
            </a:pPr>
            <a:r>
              <a:rPr lang="fr-CA" sz="2000" dirty="0" smtClean="0">
                <a:solidFill>
                  <a:srgbClr val="000000"/>
                </a:solidFill>
                <a:latin typeface="Arial Narrow" pitchFamily="34" charset="0"/>
                <a:ea typeface="MS PGothic" pitchFamily="34" charset="-128"/>
                <a:cs typeface="+mn-cs"/>
              </a:rPr>
              <a:t>Faire une opération seulement s’il y a une demande.</a:t>
            </a:r>
            <a:endParaRPr lang="fr-CA" sz="2000" dirty="0">
              <a:solidFill>
                <a:srgbClr val="000000"/>
              </a:solidFill>
              <a:latin typeface="Arial Narrow" pitchFamily="34" charset="0"/>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4B782ACD-6D62-4F2A-99DF-8A9524977615}" type="slidenum">
              <a:rPr lang="en-US" sz="1400">
                <a:solidFill>
                  <a:srgbClr val="000000"/>
                </a:solidFill>
                <a:ea typeface="ＭＳ Ｐゴシック" pitchFamily="34" charset="-128"/>
                <a:cs typeface="Arial" pitchFamily="34" charset="0"/>
              </a:rPr>
              <a:pPr algn="r"/>
              <a:t>22</a:t>
            </a:fld>
            <a:endParaRPr lang="en-US" sz="1400">
              <a:solidFill>
                <a:srgbClr val="000000"/>
              </a:solidFill>
              <a:ea typeface="ＭＳ Ｐゴシック" pitchFamily="34" charset="-128"/>
              <a:cs typeface="Arial" pitchFamily="34" charset="0"/>
            </a:endParaRPr>
          </a:p>
        </p:txBody>
      </p:sp>
      <p:sp>
        <p:nvSpPr>
          <p:cNvPr id="5" name="Content Placeholder 6"/>
          <p:cNvSpPr txBox="1">
            <a:spLocks/>
          </p:cNvSpPr>
          <p:nvPr/>
        </p:nvSpPr>
        <p:spPr>
          <a:xfrm>
            <a:off x="611188" y="1916113"/>
            <a:ext cx="6624637" cy="2232025"/>
          </a:xfrm>
          <a:prstGeom prst="rect">
            <a:avLst/>
          </a:prstGeom>
        </p:spPr>
        <p:txBody>
          <a:bodyPr/>
          <a:lstStyle/>
          <a:p>
            <a:pPr marL="800100" lvl="1" indent="-342900" eaLnBrk="0" hangingPunct="0">
              <a:spcBef>
                <a:spcPct val="20000"/>
              </a:spcBef>
              <a:buFontTx/>
              <a:buChar char="•"/>
              <a:defRPr/>
            </a:pPr>
            <a:endParaRPr lang="en-CA" sz="1800" b="1" kern="0" dirty="0">
              <a:solidFill>
                <a:srgbClr val="000000"/>
              </a:solidFill>
              <a:latin typeface="Helvetica" pitchFamily="34" charset="0"/>
            </a:endParaRPr>
          </a:p>
        </p:txBody>
      </p:sp>
      <p:sp>
        <p:nvSpPr>
          <p:cNvPr id="56325" name="Rectangle 5"/>
          <p:cNvSpPr>
            <a:spLocks noChangeArrowheads="1"/>
          </p:cNvSpPr>
          <p:nvPr/>
        </p:nvSpPr>
        <p:spPr bwMode="auto">
          <a:xfrm>
            <a:off x="4518025" y="2225675"/>
            <a:ext cx="184150" cy="274638"/>
          </a:xfrm>
          <a:prstGeom prst="rect">
            <a:avLst/>
          </a:prstGeom>
          <a:noFill/>
          <a:ln w="9525">
            <a:noFill/>
            <a:miter lim="800000"/>
            <a:headEnd/>
            <a:tailEnd/>
          </a:ln>
        </p:spPr>
        <p:txBody>
          <a:bodyPr wrap="none">
            <a:spAutoFit/>
          </a:bodyPr>
          <a:lstStyle/>
          <a:p>
            <a:endParaRPr lang="en-US" sz="1200">
              <a:solidFill>
                <a:srgbClr val="000000"/>
              </a:solidFill>
              <a:latin typeface="Arial Narrow" pitchFamily="34" charset="0"/>
              <a:ea typeface="ＭＳ Ｐゴシック" pitchFamily="34" charset="-128"/>
              <a:cs typeface="Arial" pitchFamily="34" charset="0"/>
            </a:endParaRPr>
          </a:p>
        </p:txBody>
      </p:sp>
      <p:pic>
        <p:nvPicPr>
          <p:cNvPr id="329730" name="Picture 2" descr="https://media.licdn.com/mpr/mpr/p/1/005/075/23f/2933cb7.jpg"/>
          <p:cNvPicPr>
            <a:picLocks noChangeAspect="1" noChangeArrowheads="1"/>
          </p:cNvPicPr>
          <p:nvPr/>
        </p:nvPicPr>
        <p:blipFill>
          <a:blip r:embed="rId3" cstate="email"/>
          <a:srcRect/>
          <a:stretch>
            <a:fillRect/>
          </a:stretch>
        </p:blipFill>
        <p:spPr bwMode="auto">
          <a:xfrm>
            <a:off x="323528" y="2156757"/>
            <a:ext cx="4819650" cy="3543300"/>
          </a:xfrm>
          <a:prstGeom prst="rect">
            <a:avLst/>
          </a:prstGeom>
          <a:noFill/>
        </p:spPr>
      </p:pic>
      <p:sp>
        <p:nvSpPr>
          <p:cNvPr id="12" name="Rectangle 11"/>
          <p:cNvSpPr/>
          <p:nvPr/>
        </p:nvSpPr>
        <p:spPr>
          <a:xfrm>
            <a:off x="5148064" y="2510894"/>
            <a:ext cx="3600400" cy="2862322"/>
          </a:xfrm>
          <a:prstGeom prst="rect">
            <a:avLst/>
          </a:prstGeom>
        </p:spPr>
        <p:txBody>
          <a:bodyPr wrap="square">
            <a:spAutoFit/>
          </a:bodyPr>
          <a:lstStyle/>
          <a:p>
            <a:r>
              <a:rPr lang="en-US" sz="1800" dirty="0" smtClean="0">
                <a:solidFill>
                  <a:srgbClr val="000000"/>
                </a:solidFill>
                <a:latin typeface="Arial Narrow" pitchFamily="34" charset="0"/>
                <a:ea typeface="ＭＳ Ｐゴシック" pitchFamily="34" charset="-128"/>
                <a:cs typeface="Arial" pitchFamily="34" charset="0"/>
              </a:rPr>
              <a:t>Un </a:t>
            </a:r>
            <a:r>
              <a:rPr lang="en-US" sz="1800" dirty="0" err="1" smtClean="0">
                <a:solidFill>
                  <a:srgbClr val="000000"/>
                </a:solidFill>
                <a:latin typeface="Arial Narrow" pitchFamily="34" charset="0"/>
                <a:ea typeface="ＭＳ Ｐゴシック" pitchFamily="34" charset="-128"/>
                <a:cs typeface="Arial" pitchFamily="34" charset="0"/>
              </a:rPr>
              <a:t>processus</a:t>
            </a:r>
            <a:r>
              <a:rPr lang="en-US" sz="1800" dirty="0" smtClean="0">
                <a:solidFill>
                  <a:srgbClr val="000000"/>
                </a:solidFill>
                <a:latin typeface="Arial Narrow" pitchFamily="34" charset="0"/>
                <a:ea typeface="ＭＳ Ｐゴシック" pitchFamily="34" charset="-128"/>
                <a:cs typeface="Arial" pitchFamily="34" charset="0"/>
              </a:rPr>
              <a:t> en </a:t>
            </a:r>
            <a:r>
              <a:rPr lang="en-US" sz="1800" dirty="0" err="1" smtClean="0">
                <a:solidFill>
                  <a:srgbClr val="000000"/>
                </a:solidFill>
                <a:latin typeface="Arial Narrow" pitchFamily="34" charset="0"/>
                <a:ea typeface="ＭＳ Ｐゴシック" pitchFamily="34" charset="-128"/>
                <a:cs typeface="Arial" pitchFamily="34" charset="0"/>
              </a:rPr>
              <a:t>amont</a:t>
            </a:r>
            <a:r>
              <a:rPr lang="en-US" sz="1800" dirty="0" smtClean="0">
                <a:solidFill>
                  <a:srgbClr val="000000"/>
                </a:solidFill>
                <a:latin typeface="Arial Narrow" pitchFamily="34" charset="0"/>
                <a:ea typeface="ＭＳ Ｐゴシック" pitchFamily="34" charset="-128"/>
                <a:cs typeface="Arial" pitchFamily="34" charset="0"/>
              </a:rPr>
              <a:t> ne </a:t>
            </a:r>
            <a:r>
              <a:rPr lang="en-US" sz="1800" dirty="0" err="1" smtClean="0">
                <a:solidFill>
                  <a:srgbClr val="000000"/>
                </a:solidFill>
                <a:latin typeface="Arial Narrow" pitchFamily="34" charset="0"/>
                <a:ea typeface="ＭＳ Ｐゴシック" pitchFamily="34" charset="-128"/>
                <a:cs typeface="Arial" pitchFamily="34" charset="0"/>
              </a:rPr>
              <a:t>produit</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rien</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jusqu’à</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ce</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que</a:t>
            </a:r>
            <a:r>
              <a:rPr lang="en-US" sz="1800" dirty="0" smtClean="0">
                <a:solidFill>
                  <a:srgbClr val="000000"/>
                </a:solidFill>
                <a:latin typeface="Arial Narrow" pitchFamily="34" charset="0"/>
                <a:ea typeface="ＭＳ Ｐゴシック" pitchFamily="34" charset="-128"/>
                <a:cs typeface="Arial" pitchFamily="34" charset="0"/>
              </a:rPr>
              <a:t> le </a:t>
            </a:r>
            <a:r>
              <a:rPr lang="en-US" sz="1800" dirty="0" err="1" smtClean="0">
                <a:solidFill>
                  <a:srgbClr val="000000"/>
                </a:solidFill>
                <a:latin typeface="Arial Narrow" pitchFamily="34" charset="0"/>
                <a:ea typeface="ＭＳ Ｐゴシック" pitchFamily="34" charset="-128"/>
                <a:cs typeface="Arial" pitchFamily="34" charset="0"/>
              </a:rPr>
              <a:t>processus</a:t>
            </a:r>
            <a:r>
              <a:rPr lang="en-US" sz="1800" dirty="0" smtClean="0">
                <a:solidFill>
                  <a:srgbClr val="000000"/>
                </a:solidFill>
                <a:latin typeface="Arial Narrow" pitchFamily="34" charset="0"/>
                <a:ea typeface="ＭＳ Ｐゴシック" pitchFamily="34" charset="-128"/>
                <a:cs typeface="Arial" pitchFamily="34" charset="0"/>
              </a:rPr>
              <a:t> en </a:t>
            </a:r>
            <a:r>
              <a:rPr lang="en-US" sz="1800" dirty="0" err="1" smtClean="0">
                <a:solidFill>
                  <a:srgbClr val="000000"/>
                </a:solidFill>
                <a:latin typeface="Arial Narrow" pitchFamily="34" charset="0"/>
                <a:ea typeface="ＭＳ Ｐゴシック" pitchFamily="34" charset="-128"/>
                <a:cs typeface="Arial" pitchFamily="34" charset="0"/>
              </a:rPr>
              <a:t>aval</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est</a:t>
            </a:r>
            <a:r>
              <a:rPr lang="en-US" sz="1800" dirty="0" smtClean="0">
                <a:solidFill>
                  <a:srgbClr val="000000"/>
                </a:solidFill>
                <a:latin typeface="Arial Narrow" pitchFamily="34" charset="0"/>
                <a:ea typeface="ＭＳ Ｐゴシック" pitchFamily="34" charset="-128"/>
                <a:cs typeface="Arial" pitchFamily="34" charset="0"/>
              </a:rPr>
              <a:t> prêt à le </a:t>
            </a:r>
            <a:r>
              <a:rPr lang="en-US" sz="1800" dirty="0" err="1" smtClean="0">
                <a:solidFill>
                  <a:srgbClr val="000000"/>
                </a:solidFill>
                <a:latin typeface="Arial Narrow" pitchFamily="34" charset="0"/>
                <a:ea typeface="ＭＳ Ｐゴシック" pitchFamily="34" charset="-128"/>
                <a:cs typeface="Arial" pitchFamily="34" charset="0"/>
              </a:rPr>
              <a:t>recevoir</a:t>
            </a:r>
            <a:r>
              <a:rPr lang="en-US" sz="1800" dirty="0" smtClean="0">
                <a:solidFill>
                  <a:srgbClr val="000000"/>
                </a:solidFill>
                <a:latin typeface="Arial Narrow" pitchFamily="34" charset="0"/>
                <a:ea typeface="ＭＳ Ｐゴシック" pitchFamily="34" charset="-128"/>
                <a:cs typeface="Arial" pitchFamily="34" charset="0"/>
              </a:rPr>
              <a:t>.  </a:t>
            </a:r>
          </a:p>
          <a:p>
            <a:endParaRPr lang="en-US" sz="1800" dirty="0" smtClean="0">
              <a:solidFill>
                <a:srgbClr val="000000"/>
              </a:solidFill>
              <a:latin typeface="Arial Narrow" pitchFamily="34" charset="0"/>
              <a:ea typeface="ＭＳ Ｐゴシック" pitchFamily="34" charset="-128"/>
              <a:cs typeface="Arial" pitchFamily="34" charset="0"/>
            </a:endParaRPr>
          </a:p>
          <a:p>
            <a:r>
              <a:rPr lang="en-US" sz="1800" dirty="0" smtClean="0">
                <a:solidFill>
                  <a:srgbClr val="000000"/>
                </a:solidFill>
                <a:latin typeface="Arial Narrow" pitchFamily="34" charset="0"/>
                <a:ea typeface="ＭＳ Ｐゴシック" pitchFamily="34" charset="-128"/>
                <a:cs typeface="Arial" pitchFamily="34" charset="0"/>
              </a:rPr>
              <a:t>Lucy et Ethel  </a:t>
            </a:r>
            <a:r>
              <a:rPr lang="en-US" sz="1800" dirty="0" err="1" smtClean="0">
                <a:solidFill>
                  <a:srgbClr val="000000"/>
                </a:solidFill>
                <a:latin typeface="Arial Narrow" pitchFamily="34" charset="0"/>
                <a:ea typeface="ＭＳ Ｐゴシック" pitchFamily="34" charset="-128"/>
                <a:cs typeface="Arial" pitchFamily="34" charset="0"/>
              </a:rPr>
              <a:t>ont</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une</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tâche</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bien</a:t>
            </a:r>
            <a:r>
              <a:rPr lang="en-US" sz="1800" dirty="0" smtClean="0">
                <a:solidFill>
                  <a:srgbClr val="000000"/>
                </a:solidFill>
                <a:latin typeface="Arial Narrow" pitchFamily="34" charset="0"/>
                <a:ea typeface="ＭＳ Ｐゴシック" pitchFamily="34" charset="-128"/>
                <a:cs typeface="Arial" pitchFamily="34" charset="0"/>
              </a:rPr>
              <a:t> simple, </a:t>
            </a:r>
            <a:r>
              <a:rPr lang="en-US" sz="1800" dirty="0" err="1" smtClean="0">
                <a:solidFill>
                  <a:srgbClr val="000000"/>
                </a:solidFill>
                <a:latin typeface="Arial Narrow" pitchFamily="34" charset="0"/>
                <a:ea typeface="ＭＳ Ｐゴシック" pitchFamily="34" charset="-128"/>
                <a:cs typeface="Arial" pitchFamily="34" charset="0"/>
              </a:rPr>
              <a:t>envelopper</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chaque</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morceau</a:t>
            </a:r>
            <a:r>
              <a:rPr lang="en-US" sz="1800" dirty="0" smtClean="0">
                <a:solidFill>
                  <a:srgbClr val="000000"/>
                </a:solidFill>
                <a:latin typeface="Arial Narrow" pitchFamily="34" charset="0"/>
                <a:ea typeface="ＭＳ Ｐゴシック" pitchFamily="34" charset="-128"/>
                <a:cs typeface="Arial" pitchFamily="34" charset="0"/>
              </a:rPr>
              <a:t> de </a:t>
            </a:r>
            <a:r>
              <a:rPr lang="en-US" sz="1800" dirty="0" err="1" smtClean="0">
                <a:solidFill>
                  <a:srgbClr val="000000"/>
                </a:solidFill>
                <a:latin typeface="Arial Narrow" pitchFamily="34" charset="0"/>
                <a:ea typeface="ＭＳ Ｐゴシック" pitchFamily="34" charset="-128"/>
                <a:cs typeface="Arial" pitchFamily="34" charset="0"/>
              </a:rPr>
              <a:t>chocolat</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mais</a:t>
            </a:r>
            <a:r>
              <a:rPr lang="en-US" sz="1800" dirty="0" smtClean="0">
                <a:solidFill>
                  <a:srgbClr val="000000"/>
                </a:solidFill>
                <a:latin typeface="Arial Narrow" pitchFamily="34" charset="0"/>
                <a:ea typeface="ＭＳ Ｐゴシック" pitchFamily="34" charset="-128"/>
                <a:cs typeface="Arial" pitchFamily="34" charset="0"/>
              </a:rPr>
              <a:t> le </a:t>
            </a:r>
            <a:r>
              <a:rPr lang="en-US" sz="1800" dirty="0" err="1" smtClean="0">
                <a:solidFill>
                  <a:srgbClr val="000000"/>
                </a:solidFill>
                <a:latin typeface="Arial Narrow" pitchFamily="34" charset="0"/>
                <a:ea typeface="ＭＳ Ｐゴシック" pitchFamily="34" charset="-128"/>
                <a:cs typeface="Arial" pitchFamily="34" charset="0"/>
              </a:rPr>
              <a:t>taux</a:t>
            </a:r>
            <a:r>
              <a:rPr lang="en-US" sz="1800" dirty="0" smtClean="0">
                <a:solidFill>
                  <a:srgbClr val="000000"/>
                </a:solidFill>
                <a:latin typeface="Arial Narrow" pitchFamily="34" charset="0"/>
                <a:ea typeface="ＭＳ Ｐゴシック" pitchFamily="34" charset="-128"/>
                <a:cs typeface="Arial" pitchFamily="34" charset="0"/>
              </a:rPr>
              <a:t> de production ne </a:t>
            </a:r>
            <a:r>
              <a:rPr lang="en-US" sz="1800" dirty="0" err="1" smtClean="0">
                <a:solidFill>
                  <a:srgbClr val="000000"/>
                </a:solidFill>
                <a:latin typeface="Arial Narrow" pitchFamily="34" charset="0"/>
                <a:ea typeface="ＭＳ Ｐゴシック" pitchFamily="34" charset="-128"/>
                <a:cs typeface="Arial" pitchFamily="34" charset="0"/>
              </a:rPr>
              <a:t>tient</a:t>
            </a:r>
            <a:r>
              <a:rPr lang="en-US" sz="1800" dirty="0" smtClean="0">
                <a:solidFill>
                  <a:srgbClr val="000000"/>
                </a:solidFill>
                <a:latin typeface="Arial Narrow" pitchFamily="34" charset="0"/>
                <a:ea typeface="ＭＳ Ｐゴシック" pitchFamily="34" charset="-128"/>
                <a:cs typeface="Arial" pitchFamily="34" charset="0"/>
              </a:rPr>
              <a:t> pas </a:t>
            </a:r>
            <a:r>
              <a:rPr lang="en-US" sz="1800" dirty="0" err="1" smtClean="0">
                <a:solidFill>
                  <a:srgbClr val="000000"/>
                </a:solidFill>
                <a:latin typeface="Arial Narrow" pitchFamily="34" charset="0"/>
                <a:ea typeface="ＭＳ Ｐゴシック" pitchFamily="34" charset="-128"/>
                <a:cs typeface="Arial" pitchFamily="34" charset="0"/>
              </a:rPr>
              <a:t>compte</a:t>
            </a:r>
            <a:r>
              <a:rPr lang="en-US" sz="1800" dirty="0" smtClean="0">
                <a:solidFill>
                  <a:srgbClr val="000000"/>
                </a:solidFill>
                <a:latin typeface="Arial Narrow" pitchFamily="34" charset="0"/>
                <a:ea typeface="ＭＳ Ｐゴシック" pitchFamily="34" charset="-128"/>
                <a:cs typeface="Arial" pitchFamily="34" charset="0"/>
              </a:rPr>
              <a:t> du </a:t>
            </a:r>
            <a:r>
              <a:rPr lang="en-US" sz="1800" dirty="0" err="1" smtClean="0">
                <a:solidFill>
                  <a:srgbClr val="000000"/>
                </a:solidFill>
                <a:latin typeface="Arial Narrow" pitchFamily="34" charset="0"/>
                <a:ea typeface="ＭＳ Ｐゴシック" pitchFamily="34" charset="-128"/>
                <a:cs typeface="Arial" pitchFamily="34" charset="0"/>
              </a:rPr>
              <a:t>processus</a:t>
            </a:r>
            <a:r>
              <a:rPr lang="en-US" sz="1800" dirty="0" smtClean="0">
                <a:solidFill>
                  <a:srgbClr val="000000"/>
                </a:solidFill>
                <a:latin typeface="Arial Narrow" pitchFamily="34" charset="0"/>
                <a:ea typeface="ＭＳ Ｐゴシック" pitchFamily="34" charset="-128"/>
                <a:cs typeface="Arial" pitchFamily="34" charset="0"/>
              </a:rPr>
              <a:t> de la </a:t>
            </a:r>
            <a:r>
              <a:rPr lang="en-US" sz="1800" dirty="0" err="1" smtClean="0">
                <a:solidFill>
                  <a:srgbClr val="000000"/>
                </a:solidFill>
                <a:latin typeface="Arial Narrow" pitchFamily="34" charset="0"/>
                <a:ea typeface="ＭＳ Ｐゴシック" pitchFamily="34" charset="-128"/>
                <a:cs typeface="Arial" pitchFamily="34" charset="0"/>
              </a:rPr>
              <a:t>capacité</a:t>
            </a:r>
            <a:r>
              <a:rPr lang="en-US" sz="1800" dirty="0" smtClean="0">
                <a:solidFill>
                  <a:srgbClr val="000000"/>
                </a:solidFill>
                <a:latin typeface="Arial Narrow" pitchFamily="34" charset="0"/>
                <a:ea typeface="ＭＳ Ｐゴシック" pitchFamily="34" charset="-128"/>
                <a:cs typeface="Arial" pitchFamily="34" charset="0"/>
              </a:rPr>
              <a:t> </a:t>
            </a:r>
            <a:r>
              <a:rPr lang="en-US" sz="1800" dirty="0" err="1" smtClean="0">
                <a:solidFill>
                  <a:srgbClr val="000000"/>
                </a:solidFill>
                <a:latin typeface="Arial Narrow" pitchFamily="34" charset="0"/>
                <a:ea typeface="ＭＳ Ｐゴシック" pitchFamily="34" charset="-128"/>
                <a:cs typeface="Arial" pitchFamily="34" charset="0"/>
              </a:rPr>
              <a:t>d’emballage</a:t>
            </a:r>
            <a:r>
              <a:rPr lang="en-US" sz="1800" dirty="0" smtClean="0">
                <a:solidFill>
                  <a:srgbClr val="000000"/>
                </a:solidFill>
                <a:latin typeface="Arial Narrow" pitchFamily="34" charset="0"/>
                <a:ea typeface="ＭＳ Ｐゴシック" pitchFamily="34" charset="-128"/>
                <a:cs typeface="Arial" pitchFamily="34" charset="0"/>
              </a:rPr>
              <a:t>.  </a:t>
            </a:r>
          </a:p>
          <a:p>
            <a:endParaRPr lang="en-US" sz="1800" dirty="0" smtClean="0">
              <a:solidFill>
                <a:srgbClr val="000000"/>
              </a:solidFill>
              <a:latin typeface="Arial Narrow" pitchFamily="34" charset="0"/>
              <a:ea typeface="ＭＳ Ｐゴシック" pitchFamily="34" charset="-128"/>
              <a:cs typeface="Arial" pitchFamily="34" charset="0"/>
            </a:endParaRPr>
          </a:p>
        </p:txBody>
      </p:sp>
      <p:sp>
        <p:nvSpPr>
          <p:cNvPr id="8" name="TextBox 7"/>
          <p:cNvSpPr txBox="1"/>
          <p:nvPr/>
        </p:nvSpPr>
        <p:spPr>
          <a:xfrm>
            <a:off x="4427984" y="5301208"/>
            <a:ext cx="576064" cy="276999"/>
          </a:xfrm>
          <a:prstGeom prst="rect">
            <a:avLst/>
          </a:prstGeom>
          <a:noFill/>
        </p:spPr>
        <p:txBody>
          <a:bodyPr wrap="square" rtlCol="0">
            <a:spAutoFit/>
          </a:bodyPr>
          <a:lstStyle/>
          <a:p>
            <a:r>
              <a:rPr lang="en-CA" sz="1200" dirty="0" smtClean="0">
                <a:solidFill>
                  <a:srgbClr val="000000"/>
                </a:solidFill>
                <a:latin typeface="Arial Narrow" pitchFamily="34" charset="0"/>
                <a:ea typeface="ＭＳ Ｐゴシック" pitchFamily="34" charset="-128"/>
                <a:cs typeface="+mn-cs"/>
              </a:rPr>
              <a:t>2’58”</a:t>
            </a:r>
          </a:p>
        </p:txBody>
      </p:sp>
      <p:sp>
        <p:nvSpPr>
          <p:cNvPr id="9" name="Rectangle 2"/>
          <p:cNvSpPr>
            <a:spLocks noChangeArrowheads="1"/>
          </p:cNvSpPr>
          <p:nvPr/>
        </p:nvSpPr>
        <p:spPr bwMode="auto">
          <a:xfrm>
            <a:off x="0" y="260350"/>
            <a:ext cx="9144000" cy="1584325"/>
          </a:xfrm>
          <a:prstGeom prst="rect">
            <a:avLst/>
          </a:prstGeom>
          <a:noFill/>
          <a:ln w="9525">
            <a:noFill/>
            <a:miter lim="800000"/>
            <a:headEnd/>
            <a:tailEnd/>
          </a:ln>
        </p:spPr>
        <p:txBody>
          <a:bodyPr anchor="ctr"/>
          <a:lstStyle/>
          <a:p>
            <a:pPr algn="ctr" eaLnBrk="0" hangingPunct="0"/>
            <a:r>
              <a:rPr lang="fr-CA" sz="3600" b="1" dirty="0" smtClean="0">
                <a:solidFill>
                  <a:srgbClr val="16165D"/>
                </a:solidFill>
                <a:latin typeface="Arial Narrow" pitchFamily="34" charset="0"/>
                <a:ea typeface="MS PGothic" pitchFamily="34" charset="-128"/>
                <a:cs typeface="+mn-cs"/>
              </a:rPr>
              <a:t>Principe </a:t>
            </a:r>
            <a:r>
              <a:rPr lang="fr-CA" sz="3600" b="1" dirty="0">
                <a:solidFill>
                  <a:srgbClr val="16165D"/>
                </a:solidFill>
                <a:latin typeface="Arial Narrow" pitchFamily="34" charset="0"/>
                <a:ea typeface="MS PGothic" pitchFamily="34" charset="-128"/>
                <a:cs typeface="+mn-cs"/>
              </a:rPr>
              <a:t>n</a:t>
            </a:r>
            <a:r>
              <a:rPr lang="fr-CA" sz="3600" b="1" baseline="30000" dirty="0">
                <a:solidFill>
                  <a:srgbClr val="16165D"/>
                </a:solidFill>
                <a:latin typeface="Arial Narrow" pitchFamily="34" charset="0"/>
                <a:ea typeface="MS PGothic" pitchFamily="34" charset="-128"/>
                <a:cs typeface="+mn-cs"/>
              </a:rPr>
              <a:t>o</a:t>
            </a:r>
            <a:r>
              <a:rPr lang="fr-CA" sz="3600" b="1" dirty="0">
                <a:solidFill>
                  <a:srgbClr val="16165D"/>
                </a:solidFill>
                <a:latin typeface="Arial Narrow" pitchFamily="34" charset="0"/>
                <a:ea typeface="MS PGothic" pitchFamily="34" charset="-128"/>
                <a:cs typeface="+mn-cs"/>
              </a:rPr>
              <a:t> 4: </a:t>
            </a:r>
            <a:r>
              <a:rPr lang="fr-CA" sz="3600" b="1" dirty="0" smtClean="0">
                <a:solidFill>
                  <a:srgbClr val="16165D"/>
                </a:solidFill>
                <a:latin typeface="Arial Narrow" pitchFamily="34" charset="0"/>
                <a:ea typeface="MS PGothic" pitchFamily="34" charset="-128"/>
                <a:cs typeface="+mn-cs"/>
              </a:rPr>
              <a:t>Tirer sur le flux</a:t>
            </a:r>
            <a:endParaRPr lang="fr-CA" sz="3600" b="1" dirty="0">
              <a:solidFill>
                <a:srgbClr val="16165D"/>
              </a:solidFill>
              <a:latin typeface="Arial Narrow" pitchFamily="34" charset="0"/>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732240" y="6400800"/>
            <a:ext cx="1905000" cy="457200"/>
          </a:xfrm>
        </p:spPr>
        <p:txBody>
          <a:bodyPr/>
          <a:lstStyle/>
          <a:p>
            <a:pPr>
              <a:defRPr/>
            </a:pPr>
            <a:fld id="{23656A7B-2414-42AF-94E6-FADE83964DFF}" type="slidenum">
              <a:rPr lang="en-US" smtClean="0">
                <a:solidFill>
                  <a:srgbClr val="000000"/>
                </a:solidFill>
              </a:rPr>
              <a:pPr>
                <a:defRPr/>
              </a:pPr>
              <a:t>23</a:t>
            </a:fld>
            <a:endParaRPr lang="en-US" dirty="0">
              <a:solidFill>
                <a:srgbClr val="000000"/>
              </a:solidFill>
            </a:endParaRPr>
          </a:p>
        </p:txBody>
      </p:sp>
      <p:sp>
        <p:nvSpPr>
          <p:cNvPr id="7" name="Rectangle 179"/>
          <p:cNvSpPr txBox="1">
            <a:spLocks noChangeArrowheads="1"/>
          </p:cNvSpPr>
          <p:nvPr/>
        </p:nvSpPr>
        <p:spPr>
          <a:xfrm>
            <a:off x="0" y="548680"/>
            <a:ext cx="9144000" cy="1143000"/>
          </a:xfrm>
          <a:prstGeom prst="rect">
            <a:avLst/>
          </a:prstGeom>
        </p:spPr>
        <p:txBody>
          <a:bodyPr/>
          <a:lstStyle/>
          <a:p>
            <a:pPr algn="ctr" eaLnBrk="0" hangingPunct="0"/>
            <a:r>
              <a:rPr lang="fr-CA" sz="3600" b="1" dirty="0" smtClean="0">
                <a:solidFill>
                  <a:srgbClr val="16165D"/>
                </a:solidFill>
                <a:latin typeface="Arial Narrow" pitchFamily="34" charset="0"/>
                <a:ea typeface="MS PGothic" pitchFamily="34" charset="-128"/>
                <a:cs typeface="+mn-cs"/>
              </a:rPr>
              <a:t>Principe n</a:t>
            </a:r>
            <a:r>
              <a:rPr lang="fr-CA" sz="3600" b="1" baseline="30000" dirty="0" smtClean="0">
                <a:solidFill>
                  <a:srgbClr val="16165D"/>
                </a:solidFill>
                <a:latin typeface="Arial Narrow" pitchFamily="34" charset="0"/>
                <a:ea typeface="MS PGothic" pitchFamily="34" charset="-128"/>
                <a:cs typeface="+mn-cs"/>
              </a:rPr>
              <a:t>o</a:t>
            </a:r>
            <a:r>
              <a:rPr lang="fr-CA" sz="3600" b="1" dirty="0" smtClean="0">
                <a:solidFill>
                  <a:srgbClr val="16165D"/>
                </a:solidFill>
                <a:latin typeface="Arial Narrow" pitchFamily="34" charset="0"/>
                <a:ea typeface="MS PGothic" pitchFamily="34" charset="-128"/>
                <a:cs typeface="+mn-cs"/>
              </a:rPr>
              <a:t> 5</a:t>
            </a:r>
            <a:r>
              <a:rPr lang="en-US" sz="3600" b="1" kern="0" dirty="0" smtClean="0">
                <a:solidFill>
                  <a:srgbClr val="16165D"/>
                </a:solidFill>
                <a:latin typeface="Arial Narrow" pitchFamily="34" charset="0"/>
              </a:rPr>
              <a:t>: Viser la perfection</a:t>
            </a:r>
          </a:p>
        </p:txBody>
      </p:sp>
      <p:pic>
        <p:nvPicPr>
          <p:cNvPr id="98309" name="Picture 5"/>
          <p:cNvPicPr>
            <a:picLocks noChangeAspect="1" noChangeArrowheads="1"/>
          </p:cNvPicPr>
          <p:nvPr/>
        </p:nvPicPr>
        <p:blipFill>
          <a:blip r:embed="rId2" cstate="email"/>
          <a:srcRect/>
          <a:stretch>
            <a:fillRect/>
          </a:stretch>
        </p:blipFill>
        <p:spPr bwMode="auto">
          <a:xfrm>
            <a:off x="3923928" y="2484185"/>
            <a:ext cx="2599434" cy="2603947"/>
          </a:xfrm>
          <a:prstGeom prst="rect">
            <a:avLst/>
          </a:prstGeom>
          <a:noFill/>
          <a:ln w="9525">
            <a:noFill/>
            <a:miter lim="800000"/>
            <a:headEnd/>
            <a:tailEnd/>
          </a:ln>
        </p:spPr>
      </p:pic>
      <p:sp>
        <p:nvSpPr>
          <p:cNvPr id="12" name="TextBox 11"/>
          <p:cNvSpPr txBox="1"/>
          <p:nvPr/>
        </p:nvSpPr>
        <p:spPr>
          <a:xfrm>
            <a:off x="6444208" y="1268760"/>
            <a:ext cx="2520280" cy="2308324"/>
          </a:xfrm>
          <a:prstGeom prst="rect">
            <a:avLst/>
          </a:prstGeom>
          <a:solidFill>
            <a:srgbClr val="0033CC"/>
          </a:solidFill>
        </p:spPr>
        <p:txBody>
          <a:bodyPr wrap="square" rtlCol="0">
            <a:spAutoFit/>
          </a:bodyPr>
          <a:lstStyle/>
          <a:p>
            <a:r>
              <a:rPr lang="fr-CA" sz="1600" b="1" dirty="0" smtClean="0">
                <a:solidFill>
                  <a:schemeClr val="accent3"/>
                </a:solidFill>
                <a:latin typeface="Arial Narrow" pitchFamily="34" charset="0"/>
              </a:rPr>
              <a:t>PLANIFIER:  Observer le problème,  aller à la source, déterminer les buts  et les résultats attendus, créer un plan d’action avec des dates de mise en œuvre , les responsabilités,  les mesures de performance, parler aux employés visés.  </a:t>
            </a:r>
            <a:endParaRPr lang="fr-CA" sz="1600" b="1" dirty="0">
              <a:solidFill>
                <a:schemeClr val="accent3"/>
              </a:solidFill>
              <a:latin typeface="Arial Narrow" pitchFamily="34" charset="0"/>
            </a:endParaRPr>
          </a:p>
        </p:txBody>
      </p:sp>
      <p:sp>
        <p:nvSpPr>
          <p:cNvPr id="13" name="TextBox 12"/>
          <p:cNvSpPr txBox="1"/>
          <p:nvPr/>
        </p:nvSpPr>
        <p:spPr>
          <a:xfrm>
            <a:off x="5364088" y="5517232"/>
            <a:ext cx="3456384" cy="584775"/>
          </a:xfrm>
          <a:prstGeom prst="rect">
            <a:avLst/>
          </a:prstGeom>
          <a:solidFill>
            <a:srgbClr val="FF0000"/>
          </a:solidFill>
        </p:spPr>
        <p:txBody>
          <a:bodyPr wrap="square" rtlCol="0">
            <a:spAutoFit/>
          </a:bodyPr>
          <a:lstStyle/>
          <a:p>
            <a:r>
              <a:rPr lang="fr-CA" sz="1600" b="1" dirty="0" smtClean="0">
                <a:solidFill>
                  <a:schemeClr val="accent3"/>
                </a:solidFill>
                <a:latin typeface="Arial Narrow" pitchFamily="34" charset="0"/>
              </a:rPr>
              <a:t>ESSAYER: Mettre en place le plan et expérimenter pour essayer les théories.</a:t>
            </a:r>
            <a:endParaRPr lang="fr-CA" sz="1600" b="1" dirty="0">
              <a:solidFill>
                <a:schemeClr val="accent3"/>
              </a:solidFill>
              <a:latin typeface="Arial Narrow" pitchFamily="34" charset="0"/>
            </a:endParaRPr>
          </a:p>
        </p:txBody>
      </p:sp>
      <p:sp>
        <p:nvSpPr>
          <p:cNvPr id="15" name="TextBox 14"/>
          <p:cNvSpPr txBox="1"/>
          <p:nvPr/>
        </p:nvSpPr>
        <p:spPr>
          <a:xfrm>
            <a:off x="179512" y="2124145"/>
            <a:ext cx="3744416" cy="2062103"/>
          </a:xfrm>
          <a:prstGeom prst="rect">
            <a:avLst/>
          </a:prstGeom>
          <a:solidFill>
            <a:srgbClr val="66FF66"/>
          </a:solidFill>
        </p:spPr>
        <p:txBody>
          <a:bodyPr wrap="square" rtlCol="0">
            <a:spAutoFit/>
          </a:bodyPr>
          <a:lstStyle/>
          <a:p>
            <a:r>
              <a:rPr lang="fr-CA" sz="1600" b="1" dirty="0" smtClean="0">
                <a:latin typeface="Arial Narrow" pitchFamily="34" charset="0"/>
              </a:rPr>
              <a:t>STANDARDISER: </a:t>
            </a:r>
          </a:p>
          <a:p>
            <a:pPr marL="180975" indent="-180975">
              <a:buAutoNum type="arabicParenR"/>
            </a:pPr>
            <a:r>
              <a:rPr lang="fr-CA" sz="1600" b="1" dirty="0" smtClean="0">
                <a:latin typeface="Arial Narrow" pitchFamily="34" charset="0"/>
              </a:rPr>
              <a:t>Si les résultats attendus sont rencontrés, standardiser les procédures et les méthodes pour maintenir les gains; regarder si les idées peuvent être appliquées à d’autres secteurs. </a:t>
            </a:r>
          </a:p>
          <a:p>
            <a:pPr marL="180975" indent="-180975">
              <a:buAutoNum type="arabicParenR"/>
            </a:pPr>
            <a:r>
              <a:rPr lang="fr-CA" sz="1600" b="1" dirty="0" smtClean="0">
                <a:latin typeface="Arial Narrow" pitchFamily="34" charset="0"/>
              </a:rPr>
              <a:t>Si les résultats ne sont pas atteints, recommencer.  Agir sur toute déviation. </a:t>
            </a:r>
            <a:endParaRPr lang="fr-CA" sz="1600" b="1" dirty="0">
              <a:latin typeface="Arial Narrow" pitchFamily="34" charset="0"/>
            </a:endParaRPr>
          </a:p>
        </p:txBody>
      </p:sp>
      <p:sp>
        <p:nvSpPr>
          <p:cNvPr id="16" name="TextBox 15"/>
          <p:cNvSpPr txBox="1"/>
          <p:nvPr/>
        </p:nvSpPr>
        <p:spPr>
          <a:xfrm>
            <a:off x="179512" y="4985881"/>
            <a:ext cx="3744416" cy="1323439"/>
          </a:xfrm>
          <a:prstGeom prst="rect">
            <a:avLst/>
          </a:prstGeom>
          <a:solidFill>
            <a:srgbClr val="FFFF00"/>
          </a:solidFill>
        </p:spPr>
        <p:txBody>
          <a:bodyPr wrap="square" rtlCol="0">
            <a:spAutoFit/>
          </a:bodyPr>
          <a:lstStyle/>
          <a:p>
            <a:r>
              <a:rPr lang="fr-CA" sz="1600" b="1" dirty="0" smtClean="0">
                <a:latin typeface="Arial Narrow" pitchFamily="34" charset="0"/>
              </a:rPr>
              <a:t>REFLÈTER: vérifier les effets de la mise en place pour vérifier que le problème est bien résolu, comparer les résultats avec les buts et résultats attendus, analyser les déviations.</a:t>
            </a:r>
            <a:endParaRPr lang="fr-CA" sz="1600" b="1" dirty="0">
              <a:latin typeface="Arial Narrow" pitchFamily="34" charset="0"/>
            </a:endParaRPr>
          </a:p>
        </p:txBody>
      </p:sp>
      <p:cxnSp>
        <p:nvCxnSpPr>
          <p:cNvPr id="18" name="Shape 17"/>
          <p:cNvCxnSpPr>
            <a:endCxn id="12" idx="2"/>
          </p:cNvCxnSpPr>
          <p:nvPr/>
        </p:nvCxnSpPr>
        <p:spPr>
          <a:xfrm flipV="1">
            <a:off x="6372200" y="3577084"/>
            <a:ext cx="1332148" cy="788021"/>
          </a:xfrm>
          <a:prstGeom prst="curvedConnector2">
            <a:avLst/>
          </a:prstGeom>
          <a:ln w="57150">
            <a:prstDash val="sysDot"/>
            <a:tailEnd type="arrow"/>
          </a:ln>
        </p:spPr>
        <p:style>
          <a:lnRef idx="2">
            <a:schemeClr val="dk1"/>
          </a:lnRef>
          <a:fillRef idx="0">
            <a:schemeClr val="dk1"/>
          </a:fillRef>
          <a:effectRef idx="1">
            <a:schemeClr val="dk1"/>
          </a:effectRef>
          <a:fontRef idx="minor">
            <a:schemeClr val="tx1"/>
          </a:fontRef>
        </p:style>
      </p:cxnSp>
      <p:cxnSp>
        <p:nvCxnSpPr>
          <p:cNvPr id="19" name="Shape 18"/>
          <p:cNvCxnSpPr>
            <a:endCxn id="13" idx="1"/>
          </p:cNvCxnSpPr>
          <p:nvPr/>
        </p:nvCxnSpPr>
        <p:spPr>
          <a:xfrm rot="16200000" flipH="1">
            <a:off x="4497813" y="4943345"/>
            <a:ext cx="940462" cy="792088"/>
          </a:xfrm>
          <a:prstGeom prst="curvedConnector2">
            <a:avLst/>
          </a:prstGeom>
          <a:ln w="57150">
            <a:prstDash val="sysDot"/>
            <a:tailEnd type="arrow"/>
          </a:ln>
        </p:spPr>
        <p:style>
          <a:lnRef idx="2">
            <a:schemeClr val="dk1"/>
          </a:lnRef>
          <a:fillRef idx="0">
            <a:schemeClr val="dk1"/>
          </a:fillRef>
          <a:effectRef idx="1">
            <a:schemeClr val="dk1"/>
          </a:effectRef>
          <a:fontRef idx="minor">
            <a:schemeClr val="tx1"/>
          </a:fontRef>
        </p:style>
      </p:cxnSp>
      <p:cxnSp>
        <p:nvCxnSpPr>
          <p:cNvPr id="24" name="Shape 23"/>
          <p:cNvCxnSpPr>
            <a:endCxn id="15" idx="0"/>
          </p:cNvCxnSpPr>
          <p:nvPr/>
        </p:nvCxnSpPr>
        <p:spPr>
          <a:xfrm rot="10800000">
            <a:off x="2051720" y="2124146"/>
            <a:ext cx="2376264" cy="656809"/>
          </a:xfrm>
          <a:prstGeom prst="curvedConnector4">
            <a:avLst>
              <a:gd name="adj1" fmla="val 11148"/>
              <a:gd name="adj2" fmla="val 148531"/>
            </a:avLst>
          </a:prstGeom>
          <a:ln w="57150">
            <a:prstDash val="sysDot"/>
            <a:tailEnd type="arrow"/>
          </a:ln>
        </p:spPr>
        <p:style>
          <a:lnRef idx="2">
            <a:schemeClr val="dk1"/>
          </a:lnRef>
          <a:fillRef idx="0">
            <a:schemeClr val="dk1"/>
          </a:fillRef>
          <a:effectRef idx="1">
            <a:schemeClr val="dk1"/>
          </a:effectRef>
          <a:fontRef idx="minor">
            <a:schemeClr val="tx1"/>
          </a:fontRef>
        </p:style>
      </p:cxnSp>
      <p:cxnSp>
        <p:nvCxnSpPr>
          <p:cNvPr id="29" name="Shape 28"/>
          <p:cNvCxnSpPr>
            <a:endCxn id="16" idx="0"/>
          </p:cNvCxnSpPr>
          <p:nvPr/>
        </p:nvCxnSpPr>
        <p:spPr>
          <a:xfrm rot="10800000" flipV="1">
            <a:off x="2051720" y="4293095"/>
            <a:ext cx="2016224" cy="692785"/>
          </a:xfrm>
          <a:prstGeom prst="curvedConnector2">
            <a:avLst/>
          </a:prstGeom>
          <a:ln w="57150">
            <a:prstDash val="sysDot"/>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FF1C53E-D63B-4A7B-A78C-314CE063967E}" type="slidenum">
              <a:rPr lang="en-US" smtClean="0"/>
              <a:pPr>
                <a:defRPr/>
              </a:pPr>
              <a:t>24</a:t>
            </a:fld>
            <a:endParaRPr lang="en-US" dirty="0"/>
          </a:p>
        </p:txBody>
      </p:sp>
      <p:sp>
        <p:nvSpPr>
          <p:cNvPr id="6" name="Content Placeholder 6"/>
          <p:cNvSpPr txBox="1">
            <a:spLocks/>
          </p:cNvSpPr>
          <p:nvPr/>
        </p:nvSpPr>
        <p:spPr>
          <a:xfrm>
            <a:off x="684213" y="1628775"/>
            <a:ext cx="7772400" cy="1873250"/>
          </a:xfrm>
          <a:prstGeom prst="rect">
            <a:avLst/>
          </a:prstGeom>
        </p:spPr>
        <p:txBody>
          <a:bodyPr/>
          <a:lstStyle/>
          <a:p>
            <a:pPr marL="342900" indent="-342900" eaLnBrk="0" hangingPunct="0">
              <a:spcBef>
                <a:spcPct val="20000"/>
              </a:spcBef>
              <a:buFont typeface="Arial" pitchFamily="34" charset="0"/>
              <a:buChar char="•"/>
              <a:defRPr/>
            </a:pPr>
            <a:endParaRPr lang="en-CA" sz="1800" kern="0" dirty="0">
              <a:latin typeface="Helvetica" pitchFamily="34" charset="0"/>
            </a:endParaRPr>
          </a:p>
          <a:p>
            <a:pPr marL="342900" indent="-342900" eaLnBrk="0" hangingPunct="0">
              <a:spcBef>
                <a:spcPct val="20000"/>
              </a:spcBef>
              <a:buFont typeface="Arial" pitchFamily="34" charset="0"/>
              <a:buChar char="•"/>
              <a:defRPr/>
            </a:pPr>
            <a:endParaRPr lang="en-CA" sz="1800" kern="0" dirty="0">
              <a:latin typeface="Helvetica" pitchFamily="34" charset="0"/>
            </a:endParaRPr>
          </a:p>
          <a:p>
            <a:pPr marL="342900" indent="-342900" eaLnBrk="0" hangingPunct="0">
              <a:spcBef>
                <a:spcPct val="20000"/>
              </a:spcBef>
              <a:buFont typeface="Arial" pitchFamily="34" charset="0"/>
              <a:buChar char="•"/>
              <a:defRPr/>
            </a:pPr>
            <a:endParaRPr lang="en-CA" sz="800" kern="0" dirty="0">
              <a:latin typeface="Helvetica" pitchFamily="34" charset="0"/>
            </a:endParaRPr>
          </a:p>
          <a:p>
            <a:pPr marL="342900" indent="-342900" eaLnBrk="0" hangingPunct="0">
              <a:spcBef>
                <a:spcPct val="20000"/>
              </a:spcBef>
              <a:buFont typeface="Arial" pitchFamily="34" charset="0"/>
              <a:buChar char="•"/>
              <a:defRPr/>
            </a:pPr>
            <a:endParaRPr lang="en-CA" sz="1800" kern="0" dirty="0">
              <a:latin typeface="Helvetica" pitchFamily="34" charset="0"/>
            </a:endParaRPr>
          </a:p>
        </p:txBody>
      </p:sp>
      <p:sp>
        <p:nvSpPr>
          <p:cNvPr id="58372" name="Rectangle 6"/>
          <p:cNvSpPr>
            <a:spLocks noChangeArrowheads="1"/>
          </p:cNvSpPr>
          <p:nvPr/>
        </p:nvSpPr>
        <p:spPr bwMode="auto">
          <a:xfrm>
            <a:off x="1763688" y="4221088"/>
            <a:ext cx="6768752" cy="2554545"/>
          </a:xfrm>
          <a:prstGeom prst="rect">
            <a:avLst/>
          </a:prstGeom>
          <a:noFill/>
          <a:ln w="9525">
            <a:noFill/>
            <a:miter lim="800000"/>
            <a:headEnd/>
            <a:tailEnd/>
          </a:ln>
        </p:spPr>
        <p:txBody>
          <a:bodyPr wrap="square">
            <a:spAutoFit/>
          </a:bodyPr>
          <a:lstStyle/>
          <a:p>
            <a:endParaRPr lang="en-CA" sz="1600" dirty="0">
              <a:latin typeface="Helvetica" pitchFamily="34" charset="0"/>
            </a:endParaRPr>
          </a:p>
          <a:p>
            <a:r>
              <a:rPr lang="en-CA" sz="1600" b="1" dirty="0">
                <a:latin typeface="Helvetica" pitchFamily="34" charset="0"/>
              </a:rPr>
              <a:t>France Bergeron</a:t>
            </a:r>
          </a:p>
          <a:p>
            <a:r>
              <a:rPr lang="en-CA" sz="1600" b="1" dirty="0" smtClean="0">
                <a:latin typeface="Helvetica" pitchFamily="34" charset="0"/>
              </a:rPr>
              <a:t>Directrice, Initiative Lean</a:t>
            </a:r>
          </a:p>
          <a:p>
            <a:r>
              <a:rPr lang="en-CA" sz="1600" b="1" dirty="0" smtClean="0">
                <a:latin typeface="Helvetica" pitchFamily="34" charset="0"/>
              </a:rPr>
              <a:t>Transports Canada</a:t>
            </a:r>
            <a:endParaRPr lang="en-CA" sz="1600" b="1" dirty="0">
              <a:latin typeface="Helvetica" pitchFamily="34" charset="0"/>
            </a:endParaRPr>
          </a:p>
          <a:p>
            <a:r>
              <a:rPr lang="en-CA" sz="1600" b="1" dirty="0" smtClean="0">
                <a:latin typeface="Helvetica" pitchFamily="34" charset="0"/>
              </a:rPr>
              <a:t>france.bergeron@tc.gc.ca</a:t>
            </a:r>
          </a:p>
          <a:p>
            <a:r>
              <a:rPr lang="en-CA" sz="1600" b="1" dirty="0" smtClean="0">
                <a:latin typeface="Helvetica" pitchFamily="34" charset="0"/>
              </a:rPr>
              <a:t>Twitter: @</a:t>
            </a:r>
            <a:r>
              <a:rPr lang="en-CA" sz="1600" b="1" dirty="0" err="1" smtClean="0">
                <a:latin typeface="Helvetica" pitchFamily="34" charset="0"/>
              </a:rPr>
              <a:t>FBergeronLean</a:t>
            </a:r>
            <a:endParaRPr lang="en-CA" sz="1600" b="1" dirty="0" smtClean="0">
              <a:latin typeface="Helvetica" pitchFamily="34" charset="0"/>
            </a:endParaRPr>
          </a:p>
          <a:p>
            <a:r>
              <a:rPr lang="en-CA" sz="1600" b="1" dirty="0" smtClean="0">
                <a:latin typeface="Helvetica" pitchFamily="34" charset="0"/>
              </a:rPr>
              <a:t>www.leanforgovernment.com</a:t>
            </a:r>
          </a:p>
          <a:p>
            <a:r>
              <a:rPr lang="en-CA" sz="1600" b="1" dirty="0" err="1" smtClean="0">
                <a:latin typeface="Helvetica" pitchFamily="34" charset="0"/>
              </a:rPr>
              <a:t>Gcconnex</a:t>
            </a:r>
            <a:r>
              <a:rPr lang="en-CA" sz="1600" b="1" dirty="0" smtClean="0">
                <a:latin typeface="Helvetica" pitchFamily="34" charset="0"/>
              </a:rPr>
              <a:t>: Initiative Lean – Transports et Infrastructure Canada</a:t>
            </a:r>
            <a:endParaRPr lang="en-CA" sz="1600" b="1" dirty="0">
              <a:latin typeface="Helvetica" pitchFamily="34" charset="0"/>
            </a:endParaRPr>
          </a:p>
          <a:p>
            <a:r>
              <a:rPr lang="en-CA" sz="1600" b="1" dirty="0" smtClean="0">
                <a:latin typeface="Helvetica" pitchFamily="34" charset="0"/>
              </a:rPr>
              <a:t>613-949-9697</a:t>
            </a:r>
            <a:endParaRPr lang="en-CA" sz="1600" b="1" dirty="0">
              <a:latin typeface="Helvetica" pitchFamily="34" charset="0"/>
            </a:endParaRPr>
          </a:p>
          <a:p>
            <a:endParaRPr lang="en-CA" sz="1600" dirty="0">
              <a:latin typeface="Helvetica" pitchFamily="34" charset="0"/>
            </a:endParaRPr>
          </a:p>
        </p:txBody>
      </p:sp>
      <p:pic>
        <p:nvPicPr>
          <p:cNvPr id="8" name="Picture 1" descr="Kaizen1">
            <a:hlinkClick r:id="rId3"/>
          </p:cNvPr>
          <p:cNvPicPr>
            <a:picLocks noChangeAspect="1" noChangeArrowheads="1"/>
          </p:cNvPicPr>
          <p:nvPr/>
        </p:nvPicPr>
        <p:blipFill>
          <a:blip r:embed="rId4" cstate="email"/>
          <a:srcRect/>
          <a:stretch>
            <a:fillRect/>
          </a:stretch>
        </p:blipFill>
        <p:spPr bwMode="auto">
          <a:xfrm>
            <a:off x="467544" y="2492896"/>
            <a:ext cx="2029038" cy="1584176"/>
          </a:xfrm>
          <a:prstGeom prst="rect">
            <a:avLst/>
          </a:prstGeom>
          <a:noFill/>
          <a:ln w="9525">
            <a:noFill/>
            <a:miter lim="800000"/>
            <a:headEnd/>
            <a:tailEnd/>
          </a:ln>
        </p:spPr>
      </p:pic>
      <p:sp>
        <p:nvSpPr>
          <p:cNvPr id="11" name="Rectangle 3"/>
          <p:cNvSpPr>
            <a:spLocks noChangeArrowheads="1"/>
          </p:cNvSpPr>
          <p:nvPr/>
        </p:nvSpPr>
        <p:spPr bwMode="auto">
          <a:xfrm>
            <a:off x="539552" y="1052736"/>
            <a:ext cx="6768752" cy="1080120"/>
          </a:xfrm>
          <a:prstGeom prst="rect">
            <a:avLst/>
          </a:prstGeom>
          <a:solidFill>
            <a:srgbClr val="FFFFFF">
              <a:lumMod val="85000"/>
            </a:srgbClr>
          </a:solidFill>
          <a:ln w="28575">
            <a:solidFill>
              <a:srgbClr val="000000"/>
            </a:solidFill>
            <a:miter lim="800000"/>
            <a:headEnd/>
            <a:tailEnd/>
          </a:ln>
          <a:effectLst/>
        </p:spPr>
        <p:txBody>
          <a:bodyPr/>
          <a:lstStyle/>
          <a:p>
            <a:pPr fontAlgn="auto">
              <a:spcBef>
                <a:spcPct val="20000"/>
              </a:spcBef>
              <a:spcAft>
                <a:spcPts val="0"/>
              </a:spcAft>
              <a:defRPr/>
            </a:pPr>
            <a:r>
              <a:rPr lang="fr-FR" sz="1800" b="1" kern="0" dirty="0" smtClean="0">
                <a:solidFill>
                  <a:sysClr val="windowText" lastClr="000000"/>
                </a:solidFill>
                <a:latin typeface="Arial" pitchFamily="34" charset="0"/>
                <a:cs typeface="Arial" pitchFamily="34" charset="0"/>
              </a:rPr>
              <a:t>« Si j’avais une heure pour sauver le monde, je prendrais 55 minutes pour définir le problème et 5 minutes pour élaborer la solution »  </a:t>
            </a:r>
            <a:r>
              <a:rPr kumimoji="0" lang="en-US" sz="12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Albert Einstein</a:t>
            </a:r>
            <a:endParaRPr kumimoji="0" lang="en-US" sz="1200" b="0" i="1"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12" name="Picture 4" descr="Einstein1"/>
          <p:cNvPicPr>
            <a:picLocks noChangeAspect="1" noChangeArrowheads="1"/>
          </p:cNvPicPr>
          <p:nvPr/>
        </p:nvPicPr>
        <p:blipFill>
          <a:blip r:embed="rId5" cstate="email"/>
          <a:srcRect/>
          <a:stretch>
            <a:fillRect/>
          </a:stretch>
        </p:blipFill>
        <p:spPr bwMode="auto">
          <a:xfrm>
            <a:off x="5796136" y="1916832"/>
            <a:ext cx="1652587" cy="1714500"/>
          </a:xfrm>
          <a:prstGeom prst="rect">
            <a:avLst/>
          </a:prstGeom>
          <a:noFill/>
          <a:ln w="9525">
            <a:noFill/>
            <a:miter lim="800000"/>
            <a:headEnd/>
            <a:tailEnd/>
          </a:ln>
        </p:spPr>
      </p:pic>
      <p:pic>
        <p:nvPicPr>
          <p:cNvPr id="20482" name="Picture 2" descr="http://www.bouquinerieduplateau.com/attachments/Image/merci.jpg?template=generic"/>
          <p:cNvPicPr>
            <a:picLocks noChangeAspect="1" noChangeArrowheads="1"/>
          </p:cNvPicPr>
          <p:nvPr/>
        </p:nvPicPr>
        <p:blipFill>
          <a:blip r:embed="rId6" cstate="email"/>
          <a:srcRect/>
          <a:stretch>
            <a:fillRect/>
          </a:stretch>
        </p:blipFill>
        <p:spPr bwMode="auto">
          <a:xfrm>
            <a:off x="3131840" y="2348880"/>
            <a:ext cx="1793007" cy="178784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Grp="1" noChangeArrowheads="1"/>
          </p:cNvSpPr>
          <p:nvPr>
            <p:ph type="body" idx="1"/>
          </p:nvPr>
        </p:nvSpPr>
        <p:spPr>
          <a:xfrm>
            <a:off x="2555875" y="1629222"/>
            <a:ext cx="6334125" cy="1584325"/>
          </a:xfrm>
        </p:spPr>
        <p:txBody>
          <a:bodyPr/>
          <a:lstStyle/>
          <a:p>
            <a:pPr marL="177800" indent="-177800"/>
            <a:r>
              <a:rPr lang="fr-CA" sz="1600" dirty="0" smtClean="0">
                <a:latin typeface="Helvetica" charset="0"/>
              </a:rPr>
              <a:t>1949 : presque l</a:t>
            </a:r>
            <a:r>
              <a:rPr lang="fr-CA" altLang="en-US" sz="1600" dirty="0" smtClean="0">
                <a:latin typeface="Helvetica" charset="0"/>
              </a:rPr>
              <a:t>’</a:t>
            </a:r>
            <a:r>
              <a:rPr lang="fr-CA" sz="1600" dirty="0" smtClean="0">
                <a:latin typeface="Helvetica" charset="0"/>
              </a:rPr>
              <a:t>effondrement Toyota</a:t>
            </a:r>
          </a:p>
          <a:p>
            <a:pPr marL="177800" indent="-177800"/>
            <a:r>
              <a:rPr lang="fr-CA" sz="1600" dirty="0" smtClean="0">
                <a:latin typeface="Helvetica" charset="0"/>
              </a:rPr>
              <a:t>1950 début de la pensée Lean : Taiichi Ohno and Shigeo Shingo.</a:t>
            </a:r>
          </a:p>
          <a:p>
            <a:pPr marL="177800" indent="-177800"/>
            <a:r>
              <a:rPr lang="fr-CA" sz="1600" dirty="0" smtClean="0">
                <a:latin typeface="Helvetica" charset="0"/>
              </a:rPr>
              <a:t>Améliorer l’efficience en éliminant le gaspillage et en respectant les employés</a:t>
            </a:r>
          </a:p>
          <a:p>
            <a:pPr marL="177800" indent="-177800"/>
            <a:endParaRPr lang="fr-CA" sz="1600" i="1" dirty="0" smtClean="0">
              <a:latin typeface="Helvetica" charset="0"/>
            </a:endParaRPr>
          </a:p>
        </p:txBody>
      </p:sp>
      <p:sp>
        <p:nvSpPr>
          <p:cNvPr id="125954" name="Rectangle 6"/>
          <p:cNvSpPr>
            <a:spLocks noChangeArrowheads="1"/>
          </p:cNvSpPr>
          <p:nvPr/>
        </p:nvSpPr>
        <p:spPr bwMode="auto">
          <a:xfrm>
            <a:off x="2843213" y="6551613"/>
            <a:ext cx="5859462" cy="276225"/>
          </a:xfrm>
          <a:prstGeom prst="rect">
            <a:avLst/>
          </a:prstGeom>
          <a:noFill/>
          <a:ln w="9525">
            <a:noFill/>
            <a:miter lim="800000"/>
            <a:headEnd/>
            <a:tailEnd/>
          </a:ln>
        </p:spPr>
        <p:txBody>
          <a:bodyPr wrap="none">
            <a:spAutoFit/>
          </a:bodyPr>
          <a:lstStyle/>
          <a:p>
            <a:pPr eaLnBrk="0" hangingPunct="0"/>
            <a:r>
              <a:rPr lang="fr-CA" sz="1200" dirty="0">
                <a:solidFill>
                  <a:srgbClr val="333333"/>
                </a:solidFill>
                <a:latin typeface="Verdana" pitchFamily="34" charset="0"/>
                <a:ea typeface="MS PGothic" pitchFamily="34" charset="-128"/>
                <a:cs typeface="+mn-cs"/>
              </a:rPr>
              <a:t>Source : </a:t>
            </a:r>
            <a:r>
              <a:rPr lang="fr-CA" sz="1200" i="1" u="sng" dirty="0">
                <a:solidFill>
                  <a:srgbClr val="333333"/>
                </a:solidFill>
                <a:latin typeface="Verdana" pitchFamily="34" charset="0"/>
                <a:ea typeface="MS PGothic" pitchFamily="34" charset="-128"/>
                <a:cs typeface="+mn-cs"/>
              </a:rPr>
              <a:t>The Machine that Changed the World</a:t>
            </a:r>
            <a:r>
              <a:rPr lang="fr-CA" sz="1200" dirty="0">
                <a:solidFill>
                  <a:srgbClr val="333333"/>
                </a:solidFill>
                <a:latin typeface="Verdana" pitchFamily="34" charset="0"/>
                <a:ea typeface="MS PGothic" pitchFamily="34" charset="-128"/>
                <a:cs typeface="+mn-cs"/>
              </a:rPr>
              <a:t> by Womack, Jones &amp; Roos</a:t>
            </a:r>
          </a:p>
        </p:txBody>
      </p:sp>
      <p:sp>
        <p:nvSpPr>
          <p:cNvPr id="125955" name="Rectangle 3"/>
          <p:cNvSpPr txBox="1">
            <a:spLocks noChangeArrowheads="1"/>
          </p:cNvSpPr>
          <p:nvPr/>
        </p:nvSpPr>
        <p:spPr bwMode="auto">
          <a:xfrm>
            <a:off x="323850" y="485800"/>
            <a:ext cx="8229600" cy="1143000"/>
          </a:xfrm>
          <a:prstGeom prst="rect">
            <a:avLst/>
          </a:prstGeom>
          <a:noFill/>
          <a:ln w="9525">
            <a:noFill/>
            <a:miter lim="800000"/>
            <a:headEnd/>
            <a:tailEnd/>
          </a:ln>
        </p:spPr>
        <p:txBody>
          <a:bodyPr anchor="ctr"/>
          <a:lstStyle/>
          <a:p>
            <a:pPr algn="ctr" eaLnBrk="0" hangingPunct="0"/>
            <a:r>
              <a:rPr lang="fr-CA" sz="3200" b="1" dirty="0">
                <a:solidFill>
                  <a:srgbClr val="191966"/>
                </a:solidFill>
                <a:latin typeface="Helvetica" charset="0"/>
                <a:ea typeface="MS PGothic" pitchFamily="34" charset="-128"/>
                <a:cs typeface="+mn-cs"/>
              </a:rPr>
              <a:t>Regard vers le passé : </a:t>
            </a:r>
          </a:p>
          <a:p>
            <a:pPr algn="ctr" eaLnBrk="0" hangingPunct="0"/>
            <a:r>
              <a:rPr lang="fr-CA" sz="3200" b="1" dirty="0">
                <a:solidFill>
                  <a:srgbClr val="191966"/>
                </a:solidFill>
                <a:latin typeface="Helvetica" charset="0"/>
                <a:ea typeface="MS PGothic" pitchFamily="34" charset="-128"/>
                <a:cs typeface="+mn-cs"/>
              </a:rPr>
              <a:t>Système de production Toyota « Lean »</a:t>
            </a:r>
          </a:p>
        </p:txBody>
      </p:sp>
      <p:sp>
        <p:nvSpPr>
          <p:cNvPr id="125956" name="TextBox 5"/>
          <p:cNvSpPr txBox="1">
            <a:spLocks noChangeArrowheads="1"/>
          </p:cNvSpPr>
          <p:nvPr/>
        </p:nvSpPr>
        <p:spPr bwMode="auto">
          <a:xfrm>
            <a:off x="179388" y="2780754"/>
            <a:ext cx="2879725" cy="461963"/>
          </a:xfrm>
          <a:prstGeom prst="rect">
            <a:avLst/>
          </a:prstGeom>
          <a:noFill/>
          <a:ln w="9525">
            <a:noFill/>
            <a:miter lim="800000"/>
            <a:headEnd/>
            <a:tailEnd/>
          </a:ln>
        </p:spPr>
        <p:txBody>
          <a:bodyPr>
            <a:spAutoFit/>
          </a:bodyPr>
          <a:lstStyle/>
          <a:p>
            <a:r>
              <a:rPr lang="fr-CA" sz="1200" b="1" i="1" dirty="0">
                <a:solidFill>
                  <a:srgbClr val="000000"/>
                </a:solidFill>
                <a:latin typeface="Arial Narrow" pitchFamily="34" charset="0"/>
                <a:ea typeface="MS PGothic" pitchFamily="34" charset="-128"/>
                <a:cs typeface="+mn-cs"/>
              </a:rPr>
              <a:t>« Une chose impossible à recycler est le temps perdu »  </a:t>
            </a:r>
            <a:r>
              <a:rPr lang="fr-CA" sz="1200" b="1" dirty="0">
                <a:solidFill>
                  <a:srgbClr val="000000"/>
                </a:solidFill>
                <a:latin typeface="Arial Narrow" pitchFamily="34" charset="0"/>
                <a:ea typeface="MS PGothic" pitchFamily="34" charset="-128"/>
                <a:cs typeface="+mn-cs"/>
              </a:rPr>
              <a:t>Taiichi Ohno</a:t>
            </a:r>
          </a:p>
        </p:txBody>
      </p:sp>
      <p:pic>
        <p:nvPicPr>
          <p:cNvPr id="125957" name="Picture 2" descr="https://encrypted-tbn0.gstatic.com/images?q=tbn:ANd9GcSQaqFZj_-FRv4zE8en7Jx8KqGgcIqDEBRLAuwZwRl-HD7wo3X2"/>
          <p:cNvPicPr>
            <a:picLocks noChangeAspect="1" noChangeArrowheads="1"/>
          </p:cNvPicPr>
          <p:nvPr/>
        </p:nvPicPr>
        <p:blipFill>
          <a:blip r:embed="rId3" cstate="email"/>
          <a:srcRect/>
          <a:stretch>
            <a:fillRect/>
          </a:stretch>
        </p:blipFill>
        <p:spPr bwMode="auto">
          <a:xfrm>
            <a:off x="684213" y="1556792"/>
            <a:ext cx="1582737" cy="1185862"/>
          </a:xfrm>
          <a:prstGeom prst="rect">
            <a:avLst/>
          </a:prstGeom>
          <a:noFill/>
          <a:ln w="9525">
            <a:noFill/>
            <a:miter lim="800000"/>
            <a:headEnd/>
            <a:tailEnd/>
          </a:ln>
        </p:spPr>
      </p:pic>
      <p:graphicFrame>
        <p:nvGraphicFramePr>
          <p:cNvPr id="7" name="Group 5"/>
          <p:cNvGraphicFramePr>
            <a:graphicFrameLocks noGrp="1"/>
          </p:cNvGraphicFramePr>
          <p:nvPr/>
        </p:nvGraphicFramePr>
        <p:xfrm>
          <a:off x="684213" y="3356992"/>
          <a:ext cx="7921625" cy="2755900"/>
        </p:xfrm>
        <a:graphic>
          <a:graphicData uri="http://schemas.openxmlformats.org/drawingml/2006/table">
            <a:tbl>
              <a:tblPr/>
              <a:tblGrid>
                <a:gridCol w="6624637"/>
                <a:gridCol w="647700"/>
                <a:gridCol w="649288"/>
              </a:tblGrid>
              <a:tr h="3937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Arial" pitchFamily="34" charset="0"/>
                          <a:ea typeface="MS PGothic" pitchFamily="34" charset="-128"/>
                        </a:rPr>
                        <a:t>Toyota vs Ford (1980)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99">
                        <a:alpha val="50195"/>
                      </a:srgbClr>
                    </a:solidFill>
                  </a:tcPr>
                </a:tc>
                <a:tc hMerge="1">
                  <a:txBody>
                    <a:bodyPr/>
                    <a:lstStyle/>
                    <a:p>
                      <a:endParaRPr lang="fr-CA"/>
                    </a:p>
                  </a:txBody>
                  <a:tcPr/>
                </a:tc>
                <a:tc hMerge="1">
                  <a:txBody>
                    <a:bodyPr/>
                    <a:lstStyle/>
                    <a:p>
                      <a:endParaRPr lang="fr-CA"/>
                    </a:p>
                  </a:txBody>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Productivité (nombre d</a:t>
                      </a:r>
                      <a:r>
                        <a:rPr kumimoji="0" lang="fr-CA" altLang="en-US" sz="1800" b="0" i="0" u="none" strike="noStrike" cap="none" normalizeH="0" baseline="0" dirty="0" smtClean="0">
                          <a:ln>
                            <a:noFill/>
                          </a:ln>
                          <a:solidFill>
                            <a:schemeClr val="tx1"/>
                          </a:solidFill>
                          <a:effectLst/>
                          <a:latin typeface="Arial" pitchFamily="34" charset="0"/>
                          <a:ea typeface="MS PGothic" pitchFamily="34" charset="-128"/>
                        </a:rPr>
                        <a:t>’</a:t>
                      </a:r>
                      <a:r>
                        <a:rPr kumimoji="0" lang="fr-CA" sz="1800" b="0" i="0" u="none" strike="noStrike" cap="none" normalizeH="0" baseline="0" dirty="0" smtClean="0">
                          <a:ln>
                            <a:noFill/>
                          </a:ln>
                          <a:solidFill>
                            <a:schemeClr val="tx1"/>
                          </a:solidFill>
                          <a:effectLst/>
                          <a:latin typeface="Arial" pitchFamily="34" charset="0"/>
                          <a:ea typeface="MS PGothic" pitchFamily="34" charset="-128"/>
                        </a:rPr>
                        <a:t>heures pour produire 1 véhicule)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17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25 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Qualité (défauts de production par 100 véhicules)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Monotype Sorts" charset="2"/>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82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Arial" pitchFamily="34" charset="0"/>
                          <a:ea typeface="MS PGothic" pitchFamily="34" charset="-128"/>
                        </a:rPr>
                        <a:t>Main d</a:t>
                      </a:r>
                      <a:r>
                        <a:rPr kumimoji="0" lang="fr-CA" altLang="en-US" sz="1800" b="1" i="0" u="none" strike="noStrike" cap="none" normalizeH="0" baseline="0" dirty="0" smtClean="0">
                          <a:ln>
                            <a:noFill/>
                          </a:ln>
                          <a:solidFill>
                            <a:schemeClr val="tx1"/>
                          </a:solidFill>
                          <a:effectLst/>
                          <a:latin typeface="Arial" pitchFamily="34" charset="0"/>
                          <a:ea typeface="MS PGothic" pitchFamily="34" charset="-128"/>
                        </a:rPr>
                        <a:t>’</a:t>
                      </a:r>
                      <a:r>
                        <a:rPr kumimoji="0" lang="fr-CA" sz="1800" b="1" i="0" u="none" strike="noStrike" cap="none" normalizeH="0" baseline="0" dirty="0" smtClean="0">
                          <a:ln>
                            <a:noFill/>
                          </a:ln>
                          <a:solidFill>
                            <a:schemeClr val="tx1"/>
                          </a:solidFill>
                          <a:effectLst/>
                          <a:latin typeface="Arial" pitchFamily="34" charset="0"/>
                          <a:ea typeface="MS PGothic" pitchFamily="34" charset="-128"/>
                        </a:rPr>
                        <a:t>œuvre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99">
                        <a:alpha val="50195"/>
                      </a:srgbClr>
                    </a:solidFill>
                  </a:tcPr>
                </a:tc>
                <a:tc hMerge="1">
                  <a:txBody>
                    <a:bodyPr/>
                    <a:lstStyle/>
                    <a:p>
                      <a:endParaRPr lang="fr-CA"/>
                    </a:p>
                  </a:txBody>
                  <a:tcPr/>
                </a:tc>
                <a:tc hMerge="1">
                  <a:txBody>
                    <a:bodyPr/>
                    <a:lstStyle/>
                    <a:p>
                      <a:endParaRPr lang="fr-CA"/>
                    </a:p>
                  </a:txBody>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Nombre de catégories de travail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Nombre de suggestions venant des employés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Monotype Sorts" charset="2"/>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Heures de formation pour nouveaux employés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380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Monotype Sorts" charset="2"/>
                        <a:buNone/>
                        <a:tabLst/>
                      </a:pPr>
                      <a:r>
                        <a:rPr kumimoji="0" lang="fr-CA" sz="1800" b="0" i="0" u="none" strike="noStrike" cap="none" normalizeH="0" baseline="0" dirty="0" smtClean="0">
                          <a:ln>
                            <a:noFill/>
                          </a:ln>
                          <a:solidFill>
                            <a:schemeClr val="tx1"/>
                          </a:solidFill>
                          <a:effectLst/>
                          <a:latin typeface="Arial" pitchFamily="34" charset="0"/>
                          <a:ea typeface="MS PGothic" pitchFamily="34" charset="-128"/>
                        </a:rPr>
                        <a:t>46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7" descr="JAPA0001.GIF"/>
          <p:cNvPicPr>
            <a:picLocks noChangeAspect="1"/>
          </p:cNvPicPr>
          <p:nvPr/>
        </p:nvPicPr>
        <p:blipFill>
          <a:blip r:embed="rId4" cstate="email"/>
          <a:stretch>
            <a:fillRect/>
          </a:stretch>
        </p:blipFill>
        <p:spPr>
          <a:xfrm>
            <a:off x="7451725" y="3429000"/>
            <a:ext cx="369888" cy="258762"/>
          </a:xfrm>
          <a:prstGeom prst="rect">
            <a:avLst/>
          </a:prstGeom>
          <a:ln w="3175">
            <a:solidFill>
              <a:schemeClr val="tx1">
                <a:lumMod val="50000"/>
                <a:lumOff val="50000"/>
              </a:schemeClr>
            </a:solidFill>
          </a:ln>
        </p:spPr>
      </p:pic>
      <p:pic>
        <p:nvPicPr>
          <p:cNvPr id="125991" name="Picture 5" descr="UNST0001.GIF"/>
          <p:cNvPicPr>
            <a:picLocks noChangeAspect="1"/>
          </p:cNvPicPr>
          <p:nvPr/>
        </p:nvPicPr>
        <p:blipFill>
          <a:blip r:embed="rId5" cstate="email"/>
          <a:srcRect/>
          <a:stretch>
            <a:fillRect/>
          </a:stretch>
        </p:blipFill>
        <p:spPr bwMode="auto">
          <a:xfrm>
            <a:off x="8101013" y="3429000"/>
            <a:ext cx="431800" cy="228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2"/>
            <p:custDataLst>
              <p:tags r:id="rId1"/>
            </p:custDataLst>
          </p:nvPr>
        </p:nvSpPr>
        <p:spPr>
          <a:noFill/>
        </p:spPr>
        <p:txBody>
          <a:bodyPr/>
          <a:lstStyle/>
          <a:p>
            <a:fld id="{102D3CAD-56F5-4103-A092-E8E91D4EFF4F}" type="slidenum">
              <a:rPr lang="en-US" smtClean="0">
                <a:latin typeface="Arial" pitchFamily="34" charset="0"/>
                <a:ea typeface="ＭＳ Ｐゴシック"/>
                <a:cs typeface="ＭＳ Ｐゴシック"/>
              </a:rPr>
              <a:pPr/>
              <a:t>4</a:t>
            </a:fld>
            <a:endParaRPr lang="en-US" dirty="0" smtClean="0">
              <a:latin typeface="Arial" pitchFamily="34" charset="0"/>
              <a:ea typeface="ＭＳ Ｐゴシック"/>
              <a:cs typeface="ＭＳ Ｐゴシック"/>
            </a:endParaRPr>
          </a:p>
        </p:txBody>
      </p:sp>
      <p:sp>
        <p:nvSpPr>
          <p:cNvPr id="6" name="Content Placeholder 6"/>
          <p:cNvSpPr txBox="1">
            <a:spLocks/>
          </p:cNvSpPr>
          <p:nvPr>
            <p:custDataLst>
              <p:tags r:id="rId2"/>
            </p:custDataLst>
          </p:nvPr>
        </p:nvSpPr>
        <p:spPr>
          <a:xfrm>
            <a:off x="3635896" y="1844824"/>
            <a:ext cx="5184576" cy="4896544"/>
          </a:xfrm>
          <a:prstGeom prst="rect">
            <a:avLst/>
          </a:prstGeom>
        </p:spPr>
        <p:txBody>
          <a:bodyPr/>
          <a:lstStyle/>
          <a:p>
            <a:pPr marL="180975" indent="-180975" eaLnBrk="0" hangingPunct="0">
              <a:spcBef>
                <a:spcPts val="600"/>
              </a:spcBef>
              <a:spcAft>
                <a:spcPts val="600"/>
              </a:spcAft>
              <a:buFontTx/>
              <a:buChar char="•"/>
              <a:defRPr/>
            </a:pPr>
            <a:r>
              <a:rPr lang="fr-CA" sz="1600" b="1" kern="0" dirty="0">
                <a:solidFill>
                  <a:srgbClr val="000000"/>
                </a:solidFill>
                <a:latin typeface="Helvetica" pitchFamily="34" charset="0"/>
              </a:rPr>
              <a:t>Il ne s’agit </a:t>
            </a:r>
            <a:r>
              <a:rPr lang="fr-CA" sz="1600" b="1" kern="0" dirty="0">
                <a:solidFill>
                  <a:srgbClr val="FF0000"/>
                </a:solidFill>
                <a:latin typeface="Helvetica" pitchFamily="34" charset="0"/>
              </a:rPr>
              <a:t>PAS</a:t>
            </a:r>
            <a:r>
              <a:rPr lang="fr-CA" sz="1600" kern="0" dirty="0">
                <a:solidFill>
                  <a:srgbClr val="000000"/>
                </a:solidFill>
                <a:latin typeface="Helvetica" pitchFamily="34" charset="0"/>
              </a:rPr>
              <a:t> de licencier des employés, mais plutôt de leur accorder plus de temps pour se consacrer à des tâches « essentielles à la mission ».</a:t>
            </a:r>
          </a:p>
          <a:p>
            <a:pPr marL="180975" indent="-180975" eaLnBrk="0" hangingPunct="0">
              <a:spcBef>
                <a:spcPts val="600"/>
              </a:spcBef>
              <a:spcAft>
                <a:spcPts val="600"/>
              </a:spcAft>
              <a:buFontTx/>
              <a:buChar char="•"/>
              <a:defRPr/>
            </a:pPr>
            <a:r>
              <a:rPr lang="fr-CA" sz="1600" b="1" kern="0" dirty="0">
                <a:solidFill>
                  <a:srgbClr val="000000"/>
                </a:solidFill>
                <a:latin typeface="Helvetica" pitchFamily="34" charset="0"/>
              </a:rPr>
              <a:t>Il ne s’agit </a:t>
            </a:r>
            <a:r>
              <a:rPr lang="fr-CA" sz="1600" b="1" kern="0" dirty="0">
                <a:solidFill>
                  <a:srgbClr val="FF0000"/>
                </a:solidFill>
                <a:latin typeface="Helvetica" pitchFamily="34" charset="0"/>
              </a:rPr>
              <a:t>PAS</a:t>
            </a:r>
            <a:r>
              <a:rPr lang="fr-CA" sz="1600" kern="0" dirty="0">
                <a:solidFill>
                  <a:srgbClr val="000000"/>
                </a:solidFill>
                <a:latin typeface="Helvetica" pitchFamily="34" charset="0"/>
              </a:rPr>
              <a:t> d’une nouvelle lubie en matière de gestion, mais plutôt de </a:t>
            </a:r>
            <a:r>
              <a:rPr lang="fr-CA" sz="1600" b="1" kern="0" dirty="0">
                <a:solidFill>
                  <a:srgbClr val="000000"/>
                </a:solidFill>
                <a:latin typeface="Helvetica" pitchFamily="34" charset="0"/>
              </a:rPr>
              <a:t>60 ans </a:t>
            </a:r>
            <a:r>
              <a:rPr lang="fr-CA" sz="1600" kern="0" dirty="0">
                <a:solidFill>
                  <a:srgbClr val="000000"/>
                </a:solidFill>
                <a:latin typeface="Helvetica" pitchFamily="34" charset="0"/>
              </a:rPr>
              <a:t>d’efforts en vue de compiler, de parfaire et d’améliorer continuellement toutes sortes de méthodes et de techniques destinées à accroître l’efficacité.</a:t>
            </a:r>
          </a:p>
          <a:p>
            <a:pPr marL="180975" indent="-180975" eaLnBrk="0" hangingPunct="0">
              <a:spcBef>
                <a:spcPts val="600"/>
              </a:spcBef>
              <a:spcAft>
                <a:spcPts val="600"/>
              </a:spcAft>
              <a:buFontTx/>
              <a:buChar char="•"/>
              <a:defRPr/>
            </a:pPr>
            <a:r>
              <a:rPr lang="fr-CA" sz="1600" b="1" kern="0" dirty="0">
                <a:solidFill>
                  <a:srgbClr val="000000"/>
                </a:solidFill>
                <a:latin typeface="Helvetica" pitchFamily="34" charset="0"/>
              </a:rPr>
              <a:t>Il ne s’agit </a:t>
            </a:r>
            <a:r>
              <a:rPr lang="fr-CA" sz="1600" b="1" kern="0" dirty="0">
                <a:solidFill>
                  <a:srgbClr val="FF0000"/>
                </a:solidFill>
                <a:latin typeface="Helvetica" pitchFamily="34" charset="0"/>
              </a:rPr>
              <a:t>PAS</a:t>
            </a:r>
            <a:r>
              <a:rPr lang="fr-CA" sz="1600" kern="0" dirty="0">
                <a:solidFill>
                  <a:srgbClr val="000000"/>
                </a:solidFill>
                <a:latin typeface="Helvetica" pitchFamily="34" charset="0"/>
              </a:rPr>
              <a:t> de mesures à succès rapide et de stratégies du rendement immédiat, mais plutôt d’une vision à long terme pour transformer l’organisation étape par étape</a:t>
            </a:r>
            <a:r>
              <a:rPr lang="fr-CA" sz="1600" kern="0" dirty="0" smtClean="0">
                <a:solidFill>
                  <a:srgbClr val="000000"/>
                </a:solidFill>
                <a:latin typeface="Helvetica" pitchFamily="34" charset="0"/>
              </a:rPr>
              <a:t>.</a:t>
            </a:r>
          </a:p>
          <a:p>
            <a:pPr marL="180975" indent="-180975" eaLnBrk="0" hangingPunct="0">
              <a:spcBef>
                <a:spcPts val="600"/>
              </a:spcBef>
              <a:spcAft>
                <a:spcPts val="600"/>
              </a:spcAft>
              <a:buFontTx/>
              <a:buChar char="•"/>
              <a:defRPr/>
            </a:pPr>
            <a:r>
              <a:rPr lang="fr-CA" sz="1600" b="1" kern="0" dirty="0" smtClean="0">
                <a:solidFill>
                  <a:srgbClr val="000000"/>
                </a:solidFill>
                <a:latin typeface="Helvetica" pitchFamily="34" charset="0"/>
              </a:rPr>
              <a:t>Il </a:t>
            </a:r>
            <a:r>
              <a:rPr lang="fr-CA" sz="1600" b="1" kern="0" dirty="0">
                <a:solidFill>
                  <a:srgbClr val="000000"/>
                </a:solidFill>
                <a:latin typeface="Helvetica" pitchFamily="34" charset="0"/>
              </a:rPr>
              <a:t>ne s’agit </a:t>
            </a:r>
            <a:r>
              <a:rPr lang="fr-CA" sz="1600" b="1" kern="0" dirty="0" smtClean="0">
                <a:solidFill>
                  <a:srgbClr val="FF0000"/>
                </a:solidFill>
                <a:latin typeface="Helvetica" pitchFamily="34" charset="0"/>
              </a:rPr>
              <a:t>PAS</a:t>
            </a:r>
            <a:r>
              <a:rPr lang="fr-CA" sz="1600" kern="0" dirty="0">
                <a:solidFill>
                  <a:srgbClr val="000000"/>
                </a:solidFill>
                <a:latin typeface="Helvetica" pitchFamily="34" charset="0"/>
              </a:rPr>
              <a:t> </a:t>
            </a:r>
            <a:r>
              <a:rPr lang="fr-CA" sz="1600" kern="0" dirty="0" smtClean="0">
                <a:solidFill>
                  <a:srgbClr val="000000"/>
                </a:solidFill>
                <a:latin typeface="Helvetica" pitchFamily="34" charset="0"/>
              </a:rPr>
              <a:t>d’un autre </a:t>
            </a:r>
            <a:r>
              <a:rPr lang="fr-FR" sz="1600" kern="0" dirty="0" smtClean="0">
                <a:solidFill>
                  <a:srgbClr val="000000"/>
                </a:solidFill>
                <a:latin typeface="Helvetica" pitchFamily="34" charset="0"/>
              </a:rPr>
              <a:t>Cadre </a:t>
            </a:r>
            <a:r>
              <a:rPr lang="fr-FR" sz="1600" kern="0" dirty="0">
                <a:solidFill>
                  <a:srgbClr val="000000"/>
                </a:solidFill>
                <a:latin typeface="Helvetica" pitchFamily="34" charset="0"/>
              </a:rPr>
              <a:t>de responsabilisation de </a:t>
            </a:r>
            <a:r>
              <a:rPr lang="fr-FR" sz="1600" kern="0" dirty="0" smtClean="0">
                <a:solidFill>
                  <a:srgbClr val="000000"/>
                </a:solidFill>
                <a:latin typeface="Helvetica" pitchFamily="34" charset="0"/>
              </a:rPr>
              <a:t>gestion ou un modèle de gestion de rendement.</a:t>
            </a:r>
            <a:endParaRPr lang="fr-CA" sz="1600" kern="0" dirty="0">
              <a:solidFill>
                <a:srgbClr val="000000"/>
              </a:solidFill>
              <a:latin typeface="Helvetica" pitchFamily="34" charset="0"/>
            </a:endParaRPr>
          </a:p>
          <a:p>
            <a:pPr marL="342900" indent="-342900" eaLnBrk="0" hangingPunct="0">
              <a:spcBef>
                <a:spcPct val="20000"/>
              </a:spcBef>
              <a:buFontTx/>
              <a:buChar char="•"/>
              <a:defRPr/>
            </a:pPr>
            <a:endParaRPr lang="fr-CA" sz="1600" kern="0" dirty="0">
              <a:solidFill>
                <a:srgbClr val="000000"/>
              </a:solidFill>
              <a:latin typeface="Helvetica" pitchFamily="34" charset="0"/>
            </a:endParaRPr>
          </a:p>
          <a:p>
            <a:pPr marL="342900" indent="-342900" eaLnBrk="0" hangingPunct="0">
              <a:spcBef>
                <a:spcPct val="20000"/>
              </a:spcBef>
              <a:buFontTx/>
              <a:buChar char="•"/>
              <a:defRPr/>
            </a:pPr>
            <a:endParaRPr lang="fr-CA" sz="1600" kern="0" dirty="0">
              <a:solidFill>
                <a:srgbClr val="000000"/>
              </a:solidFill>
              <a:latin typeface="Helvetica" pitchFamily="34" charset="0"/>
            </a:endParaRPr>
          </a:p>
          <a:p>
            <a:pPr marL="342900" indent="-342900" eaLnBrk="0" hangingPunct="0">
              <a:spcBef>
                <a:spcPct val="20000"/>
              </a:spcBef>
              <a:defRPr/>
            </a:pPr>
            <a:endParaRPr lang="en-CA" sz="1600" kern="0" dirty="0">
              <a:solidFill>
                <a:srgbClr val="000000"/>
              </a:solidFill>
              <a:latin typeface="Helvetica" pitchFamily="34" charset="0"/>
            </a:endParaRPr>
          </a:p>
          <a:p>
            <a:pPr marL="342900" indent="-342900" eaLnBrk="0" hangingPunct="0">
              <a:spcBef>
                <a:spcPct val="20000"/>
              </a:spcBef>
              <a:buFontTx/>
              <a:buChar char="•"/>
              <a:defRPr/>
            </a:pPr>
            <a:endParaRPr lang="en-CA" sz="1600" kern="0" dirty="0">
              <a:solidFill>
                <a:srgbClr val="000000"/>
              </a:solidFill>
              <a:latin typeface="Helvetica" pitchFamily="34" charset="0"/>
            </a:endParaRPr>
          </a:p>
        </p:txBody>
      </p:sp>
      <p:sp>
        <p:nvSpPr>
          <p:cNvPr id="7" name="Rectangle 2"/>
          <p:cNvSpPr txBox="1">
            <a:spLocks noChangeArrowheads="1"/>
          </p:cNvSpPr>
          <p:nvPr>
            <p:custDataLst>
              <p:tags r:id="rId3"/>
            </p:custDataLst>
          </p:nvPr>
        </p:nvSpPr>
        <p:spPr>
          <a:xfrm>
            <a:off x="539552" y="692696"/>
            <a:ext cx="7772400" cy="1143000"/>
          </a:xfrm>
          <a:prstGeom prst="rect">
            <a:avLst/>
          </a:prstGeom>
        </p:spPr>
        <p:txBody>
          <a:bodyPr/>
          <a:lstStyle/>
          <a:p>
            <a:pPr algn="ctr">
              <a:defRPr/>
            </a:pPr>
            <a:r>
              <a:rPr lang="fr-CA" sz="3200" b="1" kern="0" dirty="0">
                <a:solidFill>
                  <a:srgbClr val="16165D"/>
                </a:solidFill>
                <a:latin typeface="Helvetica" pitchFamily="34" charset="0"/>
                <a:ea typeface="ＭＳ Ｐゴシック" pitchFamily="34" charset="-128"/>
                <a:cs typeface="Helvetica" pitchFamily="34" charset="0"/>
              </a:rPr>
              <a:t>Ce que la gestion Lean n’est </a:t>
            </a:r>
            <a:r>
              <a:rPr lang="fr-CA" sz="3200" b="1" kern="0" dirty="0">
                <a:solidFill>
                  <a:srgbClr val="F50930"/>
                </a:solidFill>
                <a:latin typeface="Helvetica" pitchFamily="34" charset="0"/>
                <a:ea typeface="ＭＳ Ｐゴシック" pitchFamily="34" charset="-128"/>
                <a:cs typeface="Helvetica" pitchFamily="34" charset="0"/>
              </a:rPr>
              <a:t>PAS</a:t>
            </a:r>
          </a:p>
        </p:txBody>
      </p:sp>
      <p:pic>
        <p:nvPicPr>
          <p:cNvPr id="5" name="Picture 6" descr="Kitzbuhel Horn.JPG"/>
          <p:cNvPicPr>
            <a:picLocks noChangeAspect="1"/>
          </p:cNvPicPr>
          <p:nvPr/>
        </p:nvPicPr>
        <p:blipFill>
          <a:blip r:embed="rId6" cstate="email"/>
          <a:srcRect/>
          <a:stretch>
            <a:fillRect/>
          </a:stretch>
        </p:blipFill>
        <p:spPr bwMode="auto">
          <a:xfrm>
            <a:off x="323529" y="2348880"/>
            <a:ext cx="3264574" cy="2448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39552" y="5589240"/>
            <a:ext cx="7704856" cy="936179"/>
          </a:xfrm>
          <a:prstGeom prst="rect">
            <a:avLst/>
          </a:prstGeom>
          <a:solidFill>
            <a:schemeClr val="bg1">
              <a:lumMod val="85000"/>
            </a:schemeClr>
          </a:solidFill>
          <a:ln w="28575">
            <a:solidFill>
              <a:schemeClr val="tx1"/>
            </a:solidFill>
            <a:miter lim="800000"/>
            <a:headEnd/>
            <a:tailEnd/>
          </a:ln>
          <a:effectLst/>
        </p:spPr>
        <p:txBody>
          <a:bodyPr/>
          <a:lstStyle/>
          <a:p>
            <a:pPr>
              <a:spcBef>
                <a:spcPct val="20000"/>
              </a:spcBef>
              <a:defRPr/>
            </a:pPr>
            <a:r>
              <a:rPr lang="fr-CA" sz="1800" b="1" dirty="0" smtClean="0">
                <a:solidFill>
                  <a:srgbClr val="000000"/>
                </a:solidFill>
                <a:latin typeface="Arial Narrow" pitchFamily="34" charset="0"/>
              </a:rPr>
              <a:t>“L’être humain est un être extraordinaire, il n’y a pas de limite à l’intelligence humaine.  Notre responsabilité est d’inspirer nos employés à utiliser leur intelligence pour générer de nouvelles idées”. </a:t>
            </a:r>
            <a:r>
              <a:rPr lang="fr-CA" sz="1200" i="1" dirty="0" smtClean="0">
                <a:solidFill>
                  <a:srgbClr val="000000"/>
                </a:solidFill>
                <a:latin typeface="Arial Narrow" pitchFamily="34" charset="0"/>
              </a:rPr>
              <a:t>Taiichi Ohno</a:t>
            </a:r>
            <a:endParaRPr lang="fr-CA" sz="1200" i="1" dirty="0">
              <a:solidFill>
                <a:srgbClr val="000000"/>
              </a:solidFill>
              <a:latin typeface="Arial Narrow" pitchFamily="34" charset="0"/>
            </a:endParaRPr>
          </a:p>
        </p:txBody>
      </p:sp>
      <p:sp>
        <p:nvSpPr>
          <p:cNvPr id="3" name="Slide Number Placeholder 2"/>
          <p:cNvSpPr>
            <a:spLocks noGrp="1"/>
          </p:cNvSpPr>
          <p:nvPr>
            <p:ph type="sldNum" sz="quarter" idx="12"/>
          </p:nvPr>
        </p:nvSpPr>
        <p:spPr>
          <a:xfrm>
            <a:off x="6732240" y="6400800"/>
            <a:ext cx="1905000" cy="457200"/>
          </a:xfrm>
        </p:spPr>
        <p:txBody>
          <a:bodyPr/>
          <a:lstStyle/>
          <a:p>
            <a:pPr>
              <a:defRPr/>
            </a:pPr>
            <a:fld id="{23656A7B-2414-42AF-94E6-FADE83964DFF}" type="slidenum">
              <a:rPr lang="en-US" smtClean="0">
                <a:solidFill>
                  <a:srgbClr val="000000"/>
                </a:solidFill>
              </a:rPr>
              <a:pPr>
                <a:defRPr/>
              </a:pPr>
              <a:t>5</a:t>
            </a:fld>
            <a:endParaRPr lang="en-US" dirty="0">
              <a:solidFill>
                <a:srgbClr val="000000"/>
              </a:solidFill>
            </a:endParaRPr>
          </a:p>
        </p:txBody>
      </p:sp>
      <p:sp>
        <p:nvSpPr>
          <p:cNvPr id="6" name="Content Placeholder 6"/>
          <p:cNvSpPr txBox="1">
            <a:spLocks/>
          </p:cNvSpPr>
          <p:nvPr/>
        </p:nvSpPr>
        <p:spPr>
          <a:xfrm>
            <a:off x="395536" y="1484784"/>
            <a:ext cx="7489131" cy="4176464"/>
          </a:xfrm>
          <a:prstGeom prst="rect">
            <a:avLst/>
          </a:prstGeom>
        </p:spPr>
        <p:txBody>
          <a:bodyPr/>
          <a:lstStyle/>
          <a:p>
            <a:pPr marL="355600" lvl="1" indent="-177800" eaLnBrk="0" hangingPunct="0">
              <a:spcBef>
                <a:spcPct val="20000"/>
              </a:spcBef>
              <a:defRPr/>
            </a:pPr>
            <a:r>
              <a:rPr lang="fr-CA" sz="1700" kern="0" dirty="0" smtClean="0">
                <a:solidFill>
                  <a:srgbClr val="000000"/>
                </a:solidFill>
                <a:latin typeface="Helvetica" pitchFamily="34" charset="0"/>
              </a:rPr>
              <a:t>Lean demande de:</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Respecter des personnes</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Cultiver des leaders qui vivent de la philosophie Lean</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Impliquer les employés dans la recherche d’amélioration de leur propre travail, en faisant partie d’un système, les inviter à proposer des changements. </a:t>
            </a:r>
          </a:p>
          <a:p>
            <a:pPr marL="355600" lvl="1" indent="-177800" eaLnBrk="0" hangingPunct="0">
              <a:spcBef>
                <a:spcPct val="20000"/>
              </a:spcBef>
              <a:defRPr/>
            </a:pPr>
            <a:r>
              <a:rPr lang="fr-CA" sz="1700" kern="0" dirty="0" smtClean="0">
                <a:solidFill>
                  <a:srgbClr val="000000"/>
                </a:solidFill>
                <a:latin typeface="Helvetica" pitchFamily="34" charset="0"/>
              </a:rPr>
              <a:t>Lean:</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Donne du contrôle, augmente le moral, diminue l’absentéisme, réduit les plaintes et rend le travail plus agréable.</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Favorise l’innovation et les solutions innovatrices.</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Transfère le focus de l’individu vers le processus.</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Engage les partenaires, les intervenants, les clients.</a:t>
            </a:r>
          </a:p>
          <a:p>
            <a:pPr marL="355600" lvl="1" indent="-177800" eaLnBrk="0" hangingPunct="0">
              <a:spcBef>
                <a:spcPct val="20000"/>
              </a:spcBef>
              <a:buFontTx/>
              <a:buChar char="•"/>
              <a:defRPr/>
            </a:pPr>
            <a:r>
              <a:rPr lang="fr-CA" sz="1700" kern="0" dirty="0" smtClean="0">
                <a:solidFill>
                  <a:srgbClr val="000000"/>
                </a:solidFill>
                <a:latin typeface="Helvetica" pitchFamily="34" charset="0"/>
              </a:rPr>
              <a:t>Augmente la transparence dans les processus.</a:t>
            </a:r>
          </a:p>
          <a:p>
            <a:pPr marL="800100" lvl="1" indent="-342900" eaLnBrk="0" hangingPunct="0">
              <a:spcBef>
                <a:spcPct val="20000"/>
              </a:spcBef>
              <a:buFontTx/>
              <a:buChar char="•"/>
              <a:defRPr/>
            </a:pPr>
            <a:endParaRPr lang="fr-CA" sz="1700" kern="0" dirty="0">
              <a:solidFill>
                <a:srgbClr val="000000"/>
              </a:solidFill>
              <a:latin typeface="Helvetica" pitchFamily="34" charset="0"/>
            </a:endParaRPr>
          </a:p>
        </p:txBody>
      </p:sp>
      <p:sp>
        <p:nvSpPr>
          <p:cNvPr id="7" name="Rectangle 179"/>
          <p:cNvSpPr txBox="1">
            <a:spLocks noChangeArrowheads="1"/>
          </p:cNvSpPr>
          <p:nvPr/>
        </p:nvSpPr>
        <p:spPr>
          <a:xfrm>
            <a:off x="0" y="701824"/>
            <a:ext cx="9144000" cy="1143000"/>
          </a:xfrm>
          <a:prstGeom prst="rect">
            <a:avLst/>
          </a:prstGeom>
        </p:spPr>
        <p:txBody>
          <a:bodyPr/>
          <a:lstStyle/>
          <a:p>
            <a:pPr algn="ctr" eaLnBrk="0" hangingPunct="0"/>
            <a:r>
              <a:rPr lang="en-US" sz="3000" b="1" kern="0" dirty="0" smtClean="0">
                <a:solidFill>
                  <a:srgbClr val="16165D"/>
                </a:solidFill>
                <a:latin typeface="Helvetica" pitchFamily="34" charset="0"/>
              </a:rPr>
              <a:t>Impliquer et habiliter les personnes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9" name="Group 5"/>
          <p:cNvGraphicFramePr>
            <a:graphicFrameLocks noGrp="1"/>
          </p:cNvGraphicFramePr>
          <p:nvPr>
            <p:ph type="tbl" idx="1"/>
          </p:nvPr>
        </p:nvGraphicFramePr>
        <p:xfrm>
          <a:off x="467544" y="2420888"/>
          <a:ext cx="8208962" cy="3486785"/>
        </p:xfrm>
        <a:graphic>
          <a:graphicData uri="http://schemas.openxmlformats.org/drawingml/2006/table">
            <a:tbl>
              <a:tblPr/>
              <a:tblGrid>
                <a:gridCol w="1584325"/>
                <a:gridCol w="3168650"/>
                <a:gridCol w="3455987"/>
              </a:tblGrid>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1400" b="0" i="0" u="none" strike="noStrike" cap="none" normalizeH="0" baseline="0" dirty="0" smtClean="0">
                        <a:ln>
                          <a:noFill/>
                        </a:ln>
                        <a:solidFill>
                          <a:schemeClr val="tx1"/>
                        </a:solidFill>
                        <a:effectLst/>
                        <a:latin typeface="Arial Narrow" pitchFamily="34" charset="0"/>
                        <a:ea typeface="MS PGothic"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Arial Narrow" pitchFamily="34" charset="0"/>
                          <a:ea typeface="MS PGothic" pitchFamily="34" charset="-128"/>
                        </a:rPr>
                        <a:t>Approche traditionnelle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Arial Narrow" pitchFamily="34" charset="0"/>
                          <a:ea typeface="MS PGothic" pitchFamily="34" charset="-128"/>
                        </a:rPr>
                        <a:t>Approche Lean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Arial Narrow" pitchFamily="34" charset="0"/>
                          <a:ea typeface="MS PGothic" pitchFamily="34" charset="-128"/>
                        </a:rPr>
                        <a:t>Problèmes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Il faut les cacher ou les soulever seulement si vous avez une solution.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 Ne pas avoir de problème est le plus gros problème » Taiichi Ohno</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Non péjoratif, mais plutôt une opportunité pour l’amélioration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Arial Narrow" pitchFamily="34" charset="0"/>
                          <a:ea typeface="MS PGothic" pitchFamily="34" charset="-128"/>
                        </a:rPr>
                        <a:t>Processus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Si ce n</a:t>
                      </a:r>
                      <a:r>
                        <a:rPr kumimoji="0" lang="fr-CA" altLang="en-US" sz="1400" b="0" i="0" u="none" strike="noStrike" cap="none" normalizeH="0" baseline="0" dirty="0" smtClean="0">
                          <a:ln>
                            <a:noFill/>
                          </a:ln>
                          <a:solidFill>
                            <a:schemeClr val="tx1"/>
                          </a:solidFill>
                          <a:effectLst/>
                          <a:latin typeface="Arial Narrow" pitchFamily="34" charset="0"/>
                          <a:ea typeface="MS PGothic" pitchFamily="34" charset="-128"/>
                        </a:rPr>
                        <a:t>’</a:t>
                      </a: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est pas brisé, pourquoi le réparer?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Toujours chercher des possibilités d</a:t>
                      </a:r>
                      <a:r>
                        <a:rPr kumimoji="0" lang="fr-CA" altLang="en-US" sz="1400" b="0" i="0" u="none" strike="noStrike" cap="none" normalizeH="0" baseline="0" dirty="0" smtClean="0">
                          <a:ln>
                            <a:noFill/>
                          </a:ln>
                          <a:solidFill>
                            <a:schemeClr val="tx1"/>
                          </a:solidFill>
                          <a:effectLst/>
                          <a:latin typeface="Arial Narrow" pitchFamily="34" charset="0"/>
                          <a:ea typeface="MS PGothic" pitchFamily="34" charset="-128"/>
                        </a:rPr>
                        <a:t>’</a:t>
                      </a: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amélioration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Arial Narrow" pitchFamily="34" charset="0"/>
                          <a:ea typeface="MS PGothic" pitchFamily="34" charset="-128"/>
                        </a:rPr>
                        <a:t>Employés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Coût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Atout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Arial Narrow" pitchFamily="34" charset="0"/>
                          <a:ea typeface="MS PGothic" pitchFamily="34" charset="-128"/>
                        </a:rPr>
                        <a:t>Moteurs du changement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Gestion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Commandement et contrôle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Tous ont le pouvoir, ont reçu une formation sur les principes liés à Lean et sont encouragés à chercher des façons d</a:t>
                      </a:r>
                      <a:r>
                        <a:rPr kumimoji="0" lang="fr-CA" altLang="en-US" sz="1400" b="0" i="0" u="none" strike="noStrike" cap="none" normalizeH="0" baseline="0" dirty="0" smtClean="0">
                          <a:ln>
                            <a:noFill/>
                          </a:ln>
                          <a:solidFill>
                            <a:schemeClr val="tx1"/>
                          </a:solidFill>
                          <a:effectLst/>
                          <a:latin typeface="Arial Narrow" pitchFamily="34" charset="0"/>
                          <a:ea typeface="MS PGothic" pitchFamily="34" charset="-128"/>
                        </a:rPr>
                        <a:t>’</a:t>
                      </a: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améliorer les processus.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Arial Narrow" pitchFamily="34" charset="0"/>
                          <a:ea typeface="MS PGothic" pitchFamily="34" charset="-128"/>
                        </a:rPr>
                        <a:t>Qualité</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On privilégie la formation et on compte sur les gens pour ne pas faire d</a:t>
                      </a:r>
                      <a:r>
                        <a:rPr kumimoji="0" lang="fr-CA" altLang="en-US" sz="1400" b="0" i="0" u="none" strike="noStrike" cap="none" normalizeH="0" baseline="0" dirty="0" smtClean="0">
                          <a:ln>
                            <a:noFill/>
                          </a:ln>
                          <a:solidFill>
                            <a:schemeClr val="tx1"/>
                          </a:solidFill>
                          <a:effectLst/>
                          <a:latin typeface="Arial Narrow" pitchFamily="34" charset="0"/>
                          <a:ea typeface="MS PGothic" pitchFamily="34" charset="-128"/>
                        </a:rPr>
                        <a:t>’</a:t>
                      </a: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erreurs.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0" i="0" u="none" strike="noStrike" cap="none" normalizeH="0" baseline="0" dirty="0" smtClean="0">
                          <a:ln>
                            <a:noFill/>
                          </a:ln>
                          <a:solidFill>
                            <a:schemeClr val="tx1"/>
                          </a:solidFill>
                          <a:effectLst/>
                          <a:latin typeface="Arial Narrow" pitchFamily="34" charset="0"/>
                          <a:ea typeface="MS PGothic" pitchFamily="34" charset="-128"/>
                        </a:rPr>
                        <a:t>On privilégie la mise en place de processus au sein desquels les erreurs ont été éliminées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35" name="Rectangle 3"/>
          <p:cNvSpPr txBox="1">
            <a:spLocks noChangeArrowheads="1"/>
          </p:cNvSpPr>
          <p:nvPr/>
        </p:nvSpPr>
        <p:spPr bwMode="auto">
          <a:xfrm>
            <a:off x="0" y="630238"/>
            <a:ext cx="9144000" cy="1143000"/>
          </a:xfrm>
          <a:prstGeom prst="rect">
            <a:avLst/>
          </a:prstGeom>
          <a:noFill/>
          <a:ln w="9525">
            <a:noFill/>
            <a:miter lim="800000"/>
            <a:headEnd/>
            <a:tailEnd/>
          </a:ln>
        </p:spPr>
        <p:txBody>
          <a:bodyPr anchor="ctr"/>
          <a:lstStyle/>
          <a:p>
            <a:pPr algn="ctr" eaLnBrk="0" hangingPunct="0"/>
            <a:r>
              <a:rPr lang="fr-CA" sz="3600" b="1" dirty="0">
                <a:solidFill>
                  <a:srgbClr val="191966"/>
                </a:solidFill>
                <a:latin typeface="Arial Narrow" pitchFamily="34" charset="0"/>
                <a:ea typeface="MS PGothic" pitchFamily="34" charset="-128"/>
                <a:cs typeface="+mn-cs"/>
              </a:rPr>
              <a:t>Comparaison entre l</a:t>
            </a:r>
            <a:r>
              <a:rPr lang="fr-CA" altLang="en-US" sz="3600" b="1" dirty="0">
                <a:solidFill>
                  <a:srgbClr val="191966"/>
                </a:solidFill>
                <a:latin typeface="Arial Narrow" pitchFamily="34" charset="0"/>
                <a:ea typeface="MS PGothic" pitchFamily="34" charset="-128"/>
                <a:cs typeface="+mn-cs"/>
              </a:rPr>
              <a:t>’</a:t>
            </a:r>
            <a:r>
              <a:rPr lang="fr-CA" sz="3600" b="1" dirty="0">
                <a:solidFill>
                  <a:srgbClr val="191966"/>
                </a:solidFill>
                <a:latin typeface="Arial Narrow" pitchFamily="34" charset="0"/>
                <a:ea typeface="MS PGothic" pitchFamily="34" charset="-128"/>
                <a:cs typeface="+mn-cs"/>
              </a:rPr>
              <a:t>approche traditionnelle et l</a:t>
            </a:r>
            <a:r>
              <a:rPr lang="fr-CA" altLang="en-US" sz="3600" b="1" dirty="0">
                <a:solidFill>
                  <a:srgbClr val="191966"/>
                </a:solidFill>
                <a:latin typeface="Arial Narrow" pitchFamily="34" charset="0"/>
                <a:ea typeface="MS PGothic" pitchFamily="34" charset="-128"/>
                <a:cs typeface="+mn-cs"/>
              </a:rPr>
              <a:t>’</a:t>
            </a:r>
            <a:r>
              <a:rPr lang="fr-CA" sz="3600" b="1" dirty="0">
                <a:solidFill>
                  <a:srgbClr val="191966"/>
                </a:solidFill>
                <a:latin typeface="Arial Narrow" pitchFamily="34" charset="0"/>
                <a:ea typeface="MS PGothic" pitchFamily="34" charset="-128"/>
                <a:cs typeface="+mn-cs"/>
              </a:rPr>
              <a:t>approche Lean</a:t>
            </a:r>
          </a:p>
        </p:txBody>
      </p:sp>
      <p:sp>
        <p:nvSpPr>
          <p:cNvPr id="128036" name="Slide Number Placeholder 6"/>
          <p:cNvSpPr>
            <a:spLocks noGrp="1"/>
          </p:cNvSpPr>
          <p:nvPr>
            <p:ph type="sldNum" sz="quarter" idx="12"/>
          </p:nvPr>
        </p:nvSpPr>
        <p:spPr>
          <a:noFill/>
        </p:spPr>
        <p:txBody>
          <a:bodyPr/>
          <a:lstStyle/>
          <a:p>
            <a:fld id="{D6E28217-B9FB-4A44-967B-B94B20F9BB0C}" type="slidenum">
              <a:rPr lang="fr-CA"/>
              <a:pPr/>
              <a:t>6</a:t>
            </a:fld>
            <a:endParaRPr lang="fr-CA"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2"/>
            <p:custDataLst>
              <p:tags r:id="rId1"/>
            </p:custDataLst>
          </p:nvPr>
        </p:nvSpPr>
        <p:spPr>
          <a:noFill/>
        </p:spPr>
        <p:txBody>
          <a:bodyPr/>
          <a:lstStyle/>
          <a:p>
            <a:fld id="{7E6C83E8-7070-4A64-BBF0-41C5E5B69C6B}" type="slidenum">
              <a:rPr lang="en-US" smtClean="0">
                <a:latin typeface="Times New Roman" pitchFamily="18" charset="0"/>
                <a:ea typeface="ＭＳ Ｐゴシック"/>
                <a:cs typeface="ＭＳ Ｐゴシック"/>
              </a:rPr>
              <a:pPr/>
              <a:t>7</a:t>
            </a:fld>
            <a:endParaRPr lang="en-US" dirty="0" smtClean="0">
              <a:latin typeface="Times New Roman" pitchFamily="18" charset="0"/>
              <a:ea typeface="ＭＳ Ｐゴシック"/>
              <a:cs typeface="ＭＳ Ｐゴシック"/>
            </a:endParaRPr>
          </a:p>
        </p:txBody>
      </p:sp>
      <p:sp>
        <p:nvSpPr>
          <p:cNvPr id="9219" name="Rectangle 2"/>
          <p:cNvSpPr>
            <a:spLocks noChangeArrowheads="1"/>
          </p:cNvSpPr>
          <p:nvPr>
            <p:custDataLst>
              <p:tags r:id="rId2"/>
            </p:custDataLst>
          </p:nvPr>
        </p:nvSpPr>
        <p:spPr bwMode="auto">
          <a:xfrm>
            <a:off x="827088" y="476250"/>
            <a:ext cx="7483475" cy="1143000"/>
          </a:xfrm>
          <a:prstGeom prst="rect">
            <a:avLst/>
          </a:prstGeom>
          <a:noFill/>
          <a:ln w="9525">
            <a:noFill/>
            <a:miter lim="800000"/>
            <a:headEnd/>
            <a:tailEnd/>
          </a:ln>
        </p:spPr>
        <p:txBody>
          <a:bodyPr anchor="ctr"/>
          <a:lstStyle/>
          <a:p>
            <a:pPr algn="ctr" eaLnBrk="0" hangingPunct="0"/>
            <a:r>
              <a:rPr lang="fr-CA" sz="2800" b="1" dirty="0">
                <a:solidFill>
                  <a:srgbClr val="16165D"/>
                </a:solidFill>
                <a:latin typeface="Helvetica" pitchFamily="34" charset="0"/>
              </a:rPr>
              <a:t>Des résultats de la gestion Lean dans les organisations gouvernementales</a:t>
            </a:r>
          </a:p>
        </p:txBody>
      </p:sp>
      <p:graphicFrame>
        <p:nvGraphicFramePr>
          <p:cNvPr id="5" name="Table 4"/>
          <p:cNvGraphicFramePr>
            <a:graphicFrameLocks noGrp="1"/>
          </p:cNvGraphicFramePr>
          <p:nvPr>
            <p:custDataLst>
              <p:tags r:id="rId3"/>
            </p:custDataLst>
          </p:nvPr>
        </p:nvGraphicFramePr>
        <p:xfrm>
          <a:off x="539750" y="3860800"/>
          <a:ext cx="8280400" cy="2104674"/>
        </p:xfrm>
        <a:graphic>
          <a:graphicData uri="http://schemas.openxmlformats.org/drawingml/2006/table">
            <a:tbl>
              <a:tblPr/>
              <a:tblGrid>
                <a:gridCol w="4140200"/>
                <a:gridCol w="4140200"/>
              </a:tblGrid>
              <a:tr h="387126">
                <a:tc>
                  <a:txBody>
                    <a:bodyPr/>
                    <a:lstStyle/>
                    <a:p>
                      <a:pPr marL="228600" algn="ctr">
                        <a:lnSpc>
                          <a:spcPct val="115000"/>
                        </a:lnSpc>
                        <a:spcAft>
                          <a:spcPts val="0"/>
                        </a:spcAft>
                      </a:pPr>
                      <a:r>
                        <a:rPr lang="fr-CA" sz="1400" b="1" noProof="0" dirty="0" smtClean="0">
                          <a:latin typeface="Helvetica" pitchFamily="34" charset="0"/>
                          <a:ea typeface="Calibri"/>
                          <a:cs typeface="Arial"/>
                        </a:rPr>
                        <a:t>État/agence</a:t>
                      </a:r>
                      <a:r>
                        <a:rPr lang="fr-CA" sz="1400" b="1" baseline="0" noProof="0" dirty="0" smtClean="0">
                          <a:latin typeface="Helvetica" pitchFamily="34" charset="0"/>
                          <a:ea typeface="Calibri"/>
                          <a:cs typeface="Arial"/>
                        </a:rPr>
                        <a:t> (États-Unis)</a:t>
                      </a:r>
                      <a:endParaRPr lang="fr-CA" sz="1400" noProof="0" dirty="0">
                        <a:latin typeface="Helvetica" pitchFamily="34" charset="0"/>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8600" algn="ctr">
                        <a:lnSpc>
                          <a:spcPct val="115000"/>
                        </a:lnSpc>
                        <a:spcAft>
                          <a:spcPts val="0"/>
                        </a:spcAft>
                      </a:pPr>
                      <a:r>
                        <a:rPr lang="fr-CA" sz="1400" b="1" noProof="0" dirty="0" smtClean="0">
                          <a:latin typeface="Helvetica" pitchFamily="34" charset="0"/>
                          <a:ea typeface="Calibri"/>
                          <a:cs typeface="Arial"/>
                        </a:rPr>
                        <a:t>Résultats</a:t>
                      </a:r>
                      <a:endParaRPr lang="fr-CA" sz="1400" noProof="0" dirty="0">
                        <a:latin typeface="Helvetica" pitchFamily="34" charset="0"/>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79722">
                <a:tc>
                  <a:txBody>
                    <a:bodyPr/>
                    <a:lstStyle/>
                    <a:p>
                      <a:pPr marL="90170">
                        <a:lnSpc>
                          <a:spcPct val="115000"/>
                        </a:lnSpc>
                        <a:spcAft>
                          <a:spcPts val="0"/>
                        </a:spcAft>
                      </a:pPr>
                      <a:r>
                        <a:rPr lang="fr-CA" sz="1400" noProof="0" dirty="0" smtClean="0">
                          <a:latin typeface="Helvetica" pitchFamily="34" charset="0"/>
                          <a:ea typeface="Calibri"/>
                          <a:cs typeface="Arial"/>
                        </a:rPr>
                        <a:t>Ministère des Ressources</a:t>
                      </a:r>
                      <a:r>
                        <a:rPr lang="fr-CA" sz="1400" baseline="0" noProof="0" dirty="0" smtClean="0">
                          <a:latin typeface="Helvetica" pitchFamily="34" charset="0"/>
                          <a:ea typeface="Calibri"/>
                          <a:cs typeface="Arial"/>
                        </a:rPr>
                        <a:t> naturelles </a:t>
                      </a:r>
                    </a:p>
                    <a:p>
                      <a:pPr marL="90170">
                        <a:lnSpc>
                          <a:spcPct val="115000"/>
                        </a:lnSpc>
                        <a:spcAft>
                          <a:spcPts val="0"/>
                        </a:spcAft>
                      </a:pPr>
                      <a:r>
                        <a:rPr lang="fr-CA" sz="1400" baseline="0" noProof="0" dirty="0" smtClean="0">
                          <a:latin typeface="Helvetica" pitchFamily="34" charset="0"/>
                          <a:ea typeface="Calibri"/>
                          <a:cs typeface="Arial"/>
                        </a:rPr>
                        <a:t>de l’</a:t>
                      </a:r>
                      <a:r>
                        <a:rPr lang="fr-CA" sz="1400" noProof="0" dirty="0" smtClean="0">
                          <a:latin typeface="Helvetica" pitchFamily="34" charset="0"/>
                          <a:ea typeface="Calibri"/>
                          <a:cs typeface="Arial"/>
                        </a:rPr>
                        <a:t>Iowa</a:t>
                      </a:r>
                    </a:p>
                    <a:p>
                      <a:pPr marL="90170">
                        <a:lnSpc>
                          <a:spcPct val="115000"/>
                        </a:lnSpc>
                        <a:spcAft>
                          <a:spcPts val="0"/>
                        </a:spcAft>
                      </a:pPr>
                      <a:r>
                        <a:rPr lang="fr-CA" sz="1400" noProof="0" dirty="0" smtClean="0">
                          <a:latin typeface="Helvetica" pitchFamily="34" charset="0"/>
                          <a:ea typeface="Calibri"/>
                          <a:cs typeface="Times New Roman"/>
                        </a:rPr>
                        <a:t>Processus : permis de construction délivrés aux installations qui rejettent des émissions</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nSpc>
                          <a:spcPct val="115000"/>
                        </a:lnSpc>
                        <a:spcAft>
                          <a:spcPts val="0"/>
                        </a:spcAft>
                      </a:pPr>
                      <a:r>
                        <a:rPr lang="fr-CA" sz="1400" noProof="0" dirty="0" smtClean="0">
                          <a:solidFill>
                            <a:srgbClr val="151515"/>
                          </a:solidFill>
                          <a:latin typeface="Helvetica" pitchFamily="34" charset="0"/>
                          <a:ea typeface="Times New Roman"/>
                          <a:cs typeface="Arial"/>
                        </a:rPr>
                        <a:t>Le temps</a:t>
                      </a:r>
                      <a:r>
                        <a:rPr lang="fr-CA" sz="1400" baseline="0" noProof="0" dirty="0" smtClean="0">
                          <a:solidFill>
                            <a:srgbClr val="151515"/>
                          </a:solidFill>
                          <a:latin typeface="Helvetica" pitchFamily="34" charset="0"/>
                          <a:ea typeface="Times New Roman"/>
                          <a:cs typeface="Arial"/>
                        </a:rPr>
                        <a:t> de traitement des demandes est passé de </a:t>
                      </a:r>
                      <a:r>
                        <a:rPr lang="fr-CA" sz="1400" b="1" baseline="0" noProof="0" dirty="0" smtClean="0">
                          <a:solidFill>
                            <a:srgbClr val="151515"/>
                          </a:solidFill>
                          <a:latin typeface="Helvetica" pitchFamily="34" charset="0"/>
                          <a:ea typeface="Times New Roman"/>
                          <a:cs typeface="Arial"/>
                        </a:rPr>
                        <a:t>62 à 6 jours</a:t>
                      </a:r>
                      <a:r>
                        <a:rPr lang="fr-CA" sz="1400" noProof="0" dirty="0" smtClean="0">
                          <a:solidFill>
                            <a:srgbClr val="151515"/>
                          </a:solidFill>
                          <a:latin typeface="Helvetica" pitchFamily="34" charset="0"/>
                          <a:ea typeface="Times New Roman"/>
                          <a:cs typeface="Arial"/>
                        </a:rPr>
                        <a:t> </a:t>
                      </a:r>
                      <a:endParaRPr lang="fr-CA" sz="1400" noProof="0" dirty="0">
                        <a:latin typeface="Helvetica" pitchFamily="34" charset="0"/>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791">
                <a:tc>
                  <a:txBody>
                    <a:bodyPr/>
                    <a:lstStyle/>
                    <a:p>
                      <a:pPr marL="90170">
                        <a:lnSpc>
                          <a:spcPct val="115000"/>
                        </a:lnSpc>
                        <a:spcAft>
                          <a:spcPts val="0"/>
                        </a:spcAft>
                      </a:pPr>
                      <a:r>
                        <a:rPr lang="fr-CA" sz="1400" noProof="0" dirty="0" smtClean="0">
                          <a:latin typeface="Helvetica" pitchFamily="34" charset="0"/>
                          <a:ea typeface="Calibri"/>
                          <a:cs typeface="Times New Roman"/>
                        </a:rPr>
                        <a:t>Service des eaux</a:t>
                      </a:r>
                      <a:r>
                        <a:rPr lang="fr-CA" sz="1400" baseline="0" noProof="0" dirty="0" smtClean="0">
                          <a:latin typeface="Helvetica" pitchFamily="34" charset="0"/>
                          <a:ea typeface="Calibri"/>
                          <a:cs typeface="Times New Roman"/>
                        </a:rPr>
                        <a:t> usées du Vermont</a:t>
                      </a:r>
                      <a:endParaRPr lang="fr-CA" sz="1400" noProof="0" dirty="0" smtClean="0">
                        <a:latin typeface="Helvetica" pitchFamily="34" charset="0"/>
                        <a:ea typeface="Calibri"/>
                        <a:cs typeface="Times New Roman"/>
                      </a:endParaRPr>
                    </a:p>
                    <a:p>
                      <a:pPr marL="90170">
                        <a:lnSpc>
                          <a:spcPct val="115000"/>
                        </a:lnSpc>
                        <a:spcAft>
                          <a:spcPts val="0"/>
                        </a:spcAft>
                      </a:pPr>
                      <a:r>
                        <a:rPr lang="fr-CA" sz="1400" noProof="0" dirty="0" smtClean="0">
                          <a:solidFill>
                            <a:srgbClr val="151515"/>
                          </a:solidFill>
                          <a:latin typeface="Helvetica" pitchFamily="34" charset="0"/>
                          <a:ea typeface="Times New Roman"/>
                          <a:cs typeface="Arial"/>
                        </a:rPr>
                        <a:t>Processus : permis pour le traitement</a:t>
                      </a:r>
                      <a:r>
                        <a:rPr lang="fr-CA" sz="1400" baseline="0" noProof="0" dirty="0" smtClean="0">
                          <a:solidFill>
                            <a:srgbClr val="151515"/>
                          </a:solidFill>
                          <a:latin typeface="Helvetica" pitchFamily="34" charset="0"/>
                          <a:ea typeface="Times New Roman"/>
                          <a:cs typeface="Arial"/>
                        </a:rPr>
                        <a:t> </a:t>
                      </a:r>
                    </a:p>
                    <a:p>
                      <a:pPr marL="90170">
                        <a:lnSpc>
                          <a:spcPct val="115000"/>
                        </a:lnSpc>
                        <a:spcAft>
                          <a:spcPts val="0"/>
                        </a:spcAft>
                      </a:pPr>
                      <a:r>
                        <a:rPr lang="fr-CA" sz="1400" baseline="0" noProof="0" dirty="0" smtClean="0">
                          <a:solidFill>
                            <a:srgbClr val="151515"/>
                          </a:solidFill>
                          <a:latin typeface="Helvetica" pitchFamily="34" charset="0"/>
                          <a:ea typeface="Times New Roman"/>
                          <a:cs typeface="Arial"/>
                        </a:rPr>
                        <a:t>des eaux usées sur place</a:t>
                      </a:r>
                      <a:endParaRPr lang="fr-CA" sz="1400" noProof="0" dirty="0" smtClean="0">
                        <a:solidFill>
                          <a:srgbClr val="151515"/>
                        </a:solidFill>
                        <a:latin typeface="Helvetica" pitchFamily="34" charset="0"/>
                        <a:ea typeface="Times New Roman"/>
                        <a:cs typeface="Arial"/>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nSpc>
                          <a:spcPct val="115000"/>
                        </a:lnSpc>
                        <a:spcAft>
                          <a:spcPts val="0"/>
                        </a:spcAft>
                      </a:pPr>
                      <a:r>
                        <a:rPr lang="fr-CA" sz="1400" noProof="0" dirty="0" smtClean="0">
                          <a:solidFill>
                            <a:srgbClr val="151515"/>
                          </a:solidFill>
                          <a:latin typeface="Helvetica" pitchFamily="34" charset="0"/>
                          <a:ea typeface="Calibri"/>
                          <a:cs typeface="Arial"/>
                        </a:rPr>
                        <a:t>Le délai pour la délivrance des permis</a:t>
                      </a:r>
                      <a:r>
                        <a:rPr lang="fr-CA" sz="1400" baseline="0" noProof="0" dirty="0" smtClean="0">
                          <a:solidFill>
                            <a:srgbClr val="151515"/>
                          </a:solidFill>
                          <a:latin typeface="Helvetica" pitchFamily="34" charset="0"/>
                          <a:ea typeface="Calibri"/>
                          <a:cs typeface="Arial"/>
                        </a:rPr>
                        <a:t> est passé de </a:t>
                      </a:r>
                      <a:r>
                        <a:rPr lang="fr-CA" sz="1400" b="1" baseline="0" noProof="0" dirty="0" smtClean="0">
                          <a:solidFill>
                            <a:srgbClr val="151515"/>
                          </a:solidFill>
                          <a:latin typeface="Helvetica" pitchFamily="34" charset="0"/>
                          <a:ea typeface="Calibri"/>
                          <a:cs typeface="Arial"/>
                        </a:rPr>
                        <a:t>542 à 34 jours</a:t>
                      </a:r>
                      <a:endParaRPr lang="fr-CA" sz="1400" b="1" noProof="0" dirty="0" smtClean="0">
                        <a:solidFill>
                          <a:srgbClr val="151515"/>
                        </a:solidFill>
                        <a:latin typeface="Helvetica" pitchFamily="34" charset="0"/>
                        <a:ea typeface="Calibri"/>
                        <a:cs typeface="Arial"/>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custDataLst>
              <p:tags r:id="rId4"/>
            </p:custDataLst>
          </p:nvPr>
        </p:nvGraphicFramePr>
        <p:xfrm>
          <a:off x="539552" y="1700808"/>
          <a:ext cx="8280400" cy="1689068"/>
        </p:xfrm>
        <a:graphic>
          <a:graphicData uri="http://schemas.openxmlformats.org/drawingml/2006/table">
            <a:tbl>
              <a:tblPr/>
              <a:tblGrid>
                <a:gridCol w="4140200"/>
                <a:gridCol w="4140200"/>
              </a:tblGrid>
              <a:tr h="503629">
                <a:tc>
                  <a:txBody>
                    <a:bodyPr/>
                    <a:lstStyle/>
                    <a:p>
                      <a:pPr marL="228600" algn="ctr">
                        <a:lnSpc>
                          <a:spcPct val="115000"/>
                        </a:lnSpc>
                        <a:spcAft>
                          <a:spcPts val="0"/>
                        </a:spcAft>
                      </a:pPr>
                      <a:r>
                        <a:rPr lang="fr-CA" sz="1400" b="1" noProof="0" dirty="0" smtClean="0">
                          <a:latin typeface="Helvetica" pitchFamily="34" charset="0"/>
                          <a:ea typeface="Calibri"/>
                          <a:cs typeface="Arial"/>
                        </a:rPr>
                        <a:t>Gouvernement de</a:t>
                      </a:r>
                      <a:r>
                        <a:rPr lang="fr-CA" sz="1400" b="1" baseline="0" noProof="0" dirty="0" smtClean="0">
                          <a:latin typeface="Helvetica" pitchFamily="34" charset="0"/>
                          <a:ea typeface="Calibri"/>
                          <a:cs typeface="Arial"/>
                        </a:rPr>
                        <a:t> la </a:t>
                      </a:r>
                      <a:r>
                        <a:rPr lang="fr-CA" sz="1400" b="1" noProof="0" dirty="0" smtClean="0">
                          <a:latin typeface="Helvetica" pitchFamily="34" charset="0"/>
                          <a:ea typeface="Calibri"/>
                          <a:cs typeface="Arial"/>
                        </a:rPr>
                        <a:t>Saskatchewan</a:t>
                      </a:r>
                      <a:endParaRPr lang="fr-CA" sz="1400" noProof="0" dirty="0">
                        <a:latin typeface="Helvetica" pitchFamily="34" charset="0"/>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228600" algn="ctr">
                        <a:lnSpc>
                          <a:spcPct val="115000"/>
                        </a:lnSpc>
                        <a:spcAft>
                          <a:spcPts val="0"/>
                        </a:spcAft>
                      </a:pPr>
                      <a:r>
                        <a:rPr lang="fr-CA" sz="1400" b="1" noProof="0" dirty="0" smtClean="0">
                          <a:latin typeface="Helvetica" pitchFamily="34" charset="0"/>
                          <a:ea typeface="Calibri"/>
                          <a:cs typeface="Arial"/>
                        </a:rPr>
                        <a:t>Résultats</a:t>
                      </a:r>
                      <a:endParaRPr lang="fr-CA" sz="1400" noProof="0" dirty="0">
                        <a:latin typeface="Helvetica" pitchFamily="34" charset="0"/>
                        <a:ea typeface="Calibri"/>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41888">
                <a:tc>
                  <a:txBody>
                    <a:bodyPr/>
                    <a:lstStyle/>
                    <a:p>
                      <a:pPr marL="90170">
                        <a:lnSpc>
                          <a:spcPct val="115000"/>
                        </a:lnSpc>
                        <a:spcAft>
                          <a:spcPts val="0"/>
                        </a:spcAft>
                      </a:pPr>
                      <a:r>
                        <a:rPr lang="fr-CA" sz="1400" noProof="0" dirty="0" smtClean="0">
                          <a:latin typeface="Helvetica" pitchFamily="34" charset="0"/>
                          <a:ea typeface="Calibri"/>
                          <a:cs typeface="Arial"/>
                        </a:rPr>
                        <a:t>Ministère du</a:t>
                      </a:r>
                      <a:r>
                        <a:rPr lang="fr-CA" sz="1400" baseline="0" noProof="0" dirty="0" smtClean="0">
                          <a:latin typeface="Helvetica" pitchFamily="34" charset="0"/>
                          <a:ea typeface="Calibri"/>
                          <a:cs typeface="Arial"/>
                        </a:rPr>
                        <a:t> Tourisme, des Parcs, de la Culture et du Sport</a:t>
                      </a:r>
                      <a:endParaRPr lang="fr-CA" sz="1400" noProof="0" dirty="0" smtClean="0">
                        <a:latin typeface="Helvetica" pitchFamily="34" charset="0"/>
                        <a:ea typeface="Calibri"/>
                        <a:cs typeface="Arial"/>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marR="0" indent="0" algn="l" defTabSz="457200" rtl="0" eaLnBrk="1" fontAlgn="auto" latinLnBrk="0" hangingPunct="1">
                        <a:lnSpc>
                          <a:spcPct val="115000"/>
                        </a:lnSpc>
                        <a:spcBef>
                          <a:spcPts val="0"/>
                        </a:spcBef>
                        <a:spcAft>
                          <a:spcPts val="0"/>
                        </a:spcAft>
                        <a:buClrTx/>
                        <a:buSzTx/>
                        <a:buFontTx/>
                        <a:buNone/>
                        <a:tabLst/>
                        <a:defRPr/>
                      </a:pPr>
                      <a:r>
                        <a:rPr lang="fr-CA" sz="1400" noProof="0" dirty="0" smtClean="0">
                          <a:latin typeface="Helvetica" pitchFamily="34" charset="0"/>
                          <a:ea typeface="Calibri"/>
                          <a:cs typeface="Arial"/>
                        </a:rPr>
                        <a:t>Le temps</a:t>
                      </a:r>
                      <a:r>
                        <a:rPr lang="fr-CA" sz="1400" baseline="0" noProof="0" dirty="0" smtClean="0">
                          <a:latin typeface="Helvetica" pitchFamily="34" charset="0"/>
                          <a:ea typeface="Calibri"/>
                          <a:cs typeface="Arial"/>
                        </a:rPr>
                        <a:t> de réponse pour faire une réservation a été réduit de </a:t>
                      </a:r>
                      <a:r>
                        <a:rPr lang="fr-CA" sz="1400" b="1" baseline="0" noProof="0" dirty="0" smtClean="0">
                          <a:latin typeface="Helvetica" pitchFamily="34" charset="0"/>
                          <a:ea typeface="Calibri"/>
                          <a:cs typeface="Arial"/>
                        </a:rPr>
                        <a:t>21 à 7 jours</a:t>
                      </a:r>
                      <a:endParaRPr lang="fr-CA" sz="1400" b="1" noProof="0" dirty="0" smtClean="0">
                        <a:latin typeface="Helvetica" pitchFamily="34" charset="0"/>
                        <a:ea typeface="Calibri"/>
                        <a:cs typeface="Arial"/>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551">
                <a:tc>
                  <a:txBody>
                    <a:bodyPr/>
                    <a:lstStyle/>
                    <a:p>
                      <a:pPr marL="90170" marR="0" indent="0" algn="l" defTabSz="457200" rtl="0" eaLnBrk="1" fontAlgn="auto" latinLnBrk="0" hangingPunct="1">
                        <a:lnSpc>
                          <a:spcPct val="115000"/>
                        </a:lnSpc>
                        <a:spcBef>
                          <a:spcPts val="0"/>
                        </a:spcBef>
                        <a:spcAft>
                          <a:spcPts val="0"/>
                        </a:spcAft>
                        <a:buClrTx/>
                        <a:buSzTx/>
                        <a:buFontTx/>
                        <a:buNone/>
                        <a:tabLst/>
                        <a:defRPr/>
                      </a:pPr>
                      <a:r>
                        <a:rPr lang="fr-CA" sz="1400" noProof="0" dirty="0" smtClean="0">
                          <a:latin typeface="Helvetica" pitchFamily="34" charset="0"/>
                          <a:ea typeface="Calibri"/>
                          <a:cs typeface="Times New Roman"/>
                        </a:rPr>
                        <a:t>Commission de la fonction publique</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marR="0" indent="0" algn="l" defTabSz="457200" rtl="0" eaLnBrk="1" fontAlgn="auto" latinLnBrk="0" hangingPunct="1">
                        <a:lnSpc>
                          <a:spcPct val="115000"/>
                        </a:lnSpc>
                        <a:spcBef>
                          <a:spcPts val="0"/>
                        </a:spcBef>
                        <a:spcAft>
                          <a:spcPts val="0"/>
                        </a:spcAft>
                        <a:buClrTx/>
                        <a:buSzTx/>
                        <a:buFontTx/>
                        <a:buNone/>
                        <a:tabLst/>
                        <a:defRPr/>
                      </a:pPr>
                      <a:r>
                        <a:rPr lang="fr-CA" sz="1400" noProof="0" dirty="0" smtClean="0">
                          <a:latin typeface="Helvetica" pitchFamily="34" charset="0"/>
                          <a:ea typeface="Calibri"/>
                          <a:cs typeface="Times New Roman"/>
                        </a:rPr>
                        <a:t>Le</a:t>
                      </a:r>
                      <a:r>
                        <a:rPr lang="fr-CA" sz="1400" baseline="0" noProof="0" dirty="0" smtClean="0">
                          <a:latin typeface="Helvetica" pitchFamily="34" charset="0"/>
                          <a:ea typeface="Calibri"/>
                          <a:cs typeface="Times New Roman"/>
                        </a:rPr>
                        <a:t> temps exigé pour le processus de dotation est passé de </a:t>
                      </a:r>
                      <a:r>
                        <a:rPr lang="fr-CA" sz="1400" b="1" baseline="0" noProof="0" dirty="0" smtClean="0">
                          <a:latin typeface="Helvetica" pitchFamily="34" charset="0"/>
                          <a:ea typeface="Calibri"/>
                          <a:cs typeface="Times New Roman"/>
                        </a:rPr>
                        <a:t>100 à 42 jours </a:t>
                      </a:r>
                      <a:r>
                        <a:rPr lang="fr-CA" sz="1400" b="0" noProof="0" dirty="0" smtClean="0">
                          <a:latin typeface="Helvetica" pitchFamily="34" charset="0"/>
                          <a:ea typeface="Calibri"/>
                          <a:cs typeface="Times New Roman"/>
                        </a:rPr>
                        <a:t> </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54" name="Picture 2" descr="http://www.canadiandesignresource.ca/officialgallery/wp-content/uploads/2007/10/Government_of_Saskatchewan.jpg"/>
          <p:cNvPicPr>
            <a:picLocks noChangeAspect="1" noChangeArrowheads="1"/>
          </p:cNvPicPr>
          <p:nvPr>
            <p:custDataLst>
              <p:tags r:id="rId5"/>
            </p:custDataLst>
          </p:nvPr>
        </p:nvPicPr>
        <p:blipFill>
          <a:blip r:embed="rId10" cstate="email"/>
          <a:srcRect/>
          <a:stretch>
            <a:fillRect/>
          </a:stretch>
        </p:blipFill>
        <p:spPr bwMode="auto">
          <a:xfrm>
            <a:off x="4283968" y="1772816"/>
            <a:ext cx="384175" cy="419100"/>
          </a:xfrm>
          <a:prstGeom prst="rect">
            <a:avLst/>
          </a:prstGeom>
          <a:noFill/>
          <a:ln w="9525">
            <a:noFill/>
            <a:miter lim="800000"/>
            <a:headEnd/>
            <a:tailEnd/>
          </a:ln>
        </p:spPr>
      </p:pic>
      <p:pic>
        <p:nvPicPr>
          <p:cNvPr id="9255" name="Picture 4" descr="http://www.eredux.com/images/flags/IA.gif"/>
          <p:cNvPicPr>
            <a:picLocks noChangeAspect="1" noChangeArrowheads="1"/>
          </p:cNvPicPr>
          <p:nvPr>
            <p:custDataLst>
              <p:tags r:id="rId6"/>
            </p:custDataLst>
          </p:nvPr>
        </p:nvPicPr>
        <p:blipFill>
          <a:blip r:embed="rId11" cstate="email"/>
          <a:srcRect/>
          <a:stretch>
            <a:fillRect/>
          </a:stretch>
        </p:blipFill>
        <p:spPr bwMode="auto">
          <a:xfrm>
            <a:off x="3995738" y="4292600"/>
            <a:ext cx="623887" cy="447675"/>
          </a:xfrm>
          <a:prstGeom prst="rect">
            <a:avLst/>
          </a:prstGeom>
          <a:noFill/>
          <a:ln w="9525">
            <a:noFill/>
            <a:miter lim="800000"/>
            <a:headEnd/>
            <a:tailEnd/>
          </a:ln>
        </p:spPr>
      </p:pic>
      <p:pic>
        <p:nvPicPr>
          <p:cNvPr id="9256" name="Picture 6" descr="http://www.cassidy.com/_images/news/Vermont.jpg"/>
          <p:cNvPicPr>
            <a:picLocks noChangeAspect="1" noChangeArrowheads="1"/>
          </p:cNvPicPr>
          <p:nvPr>
            <p:custDataLst>
              <p:tags r:id="rId7"/>
            </p:custDataLst>
          </p:nvPr>
        </p:nvPicPr>
        <p:blipFill>
          <a:blip r:embed="rId12" cstate="email"/>
          <a:srcRect/>
          <a:stretch>
            <a:fillRect/>
          </a:stretch>
        </p:blipFill>
        <p:spPr bwMode="auto">
          <a:xfrm>
            <a:off x="3924300" y="5373688"/>
            <a:ext cx="647700" cy="43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p:txBody>
          <a:bodyPr/>
          <a:lstStyle/>
          <a:p>
            <a:pPr>
              <a:defRPr/>
            </a:pPr>
            <a:fld id="{9813BAAC-5B86-41A3-B53D-45050E3E7CF6}" type="slidenum">
              <a:rPr lang="en-US" smtClean="0">
                <a:ea typeface="ＭＳ Ｐゴシック" pitchFamily="34" charset="-128"/>
              </a:rPr>
              <a:pPr>
                <a:defRPr/>
              </a:pPr>
              <a:t>8</a:t>
            </a:fld>
            <a:endParaRPr lang="en-US" smtClean="0">
              <a:ea typeface="ＭＳ Ｐゴシック" pitchFamily="34" charset="-128"/>
            </a:endParaRPr>
          </a:p>
        </p:txBody>
      </p:sp>
      <p:sp>
        <p:nvSpPr>
          <p:cNvPr id="3" name="Rectangle 3"/>
          <p:cNvSpPr>
            <a:spLocks noChangeArrowheads="1"/>
          </p:cNvSpPr>
          <p:nvPr/>
        </p:nvSpPr>
        <p:spPr bwMode="auto">
          <a:xfrm>
            <a:off x="0" y="404813"/>
            <a:ext cx="9144000" cy="1143000"/>
          </a:xfrm>
          <a:prstGeom prst="rect">
            <a:avLst/>
          </a:prstGeom>
          <a:noFill/>
          <a:ln w="9525">
            <a:noFill/>
            <a:miter lim="800000"/>
            <a:headEnd/>
            <a:tailEnd/>
          </a:ln>
          <a:effectLst/>
        </p:spPr>
        <p:txBody>
          <a:bodyPr anchor="ctr"/>
          <a:lstStyle/>
          <a:p>
            <a:pPr algn="ctr">
              <a:defRPr/>
            </a:pPr>
            <a:r>
              <a:rPr lang="en-US" sz="3600" b="1" dirty="0">
                <a:solidFill>
                  <a:schemeClr val="accent2">
                    <a:lumMod val="50000"/>
                  </a:schemeClr>
                </a:solidFill>
                <a:latin typeface="Helvetica" pitchFamily="34" charset="0"/>
                <a:ea typeface="ＭＳ Ｐゴシック"/>
                <a:cs typeface="ＭＳ Ｐゴシック"/>
              </a:rPr>
              <a:t>Lean </a:t>
            </a:r>
            <a:r>
              <a:rPr lang="en-US" sz="3600" b="1" dirty="0" smtClean="0">
                <a:solidFill>
                  <a:schemeClr val="accent2">
                    <a:lumMod val="50000"/>
                  </a:schemeClr>
                </a:solidFill>
                <a:latin typeface="Helvetica" pitchFamily="34" charset="0"/>
              </a:rPr>
              <a:t>à</a:t>
            </a:r>
            <a:r>
              <a:rPr lang="en-US" sz="3600" b="1" dirty="0" smtClean="0">
                <a:solidFill>
                  <a:schemeClr val="accent2">
                    <a:lumMod val="50000"/>
                  </a:schemeClr>
                </a:solidFill>
                <a:latin typeface="Helvetica" pitchFamily="34" charset="0"/>
                <a:ea typeface="ＭＳ Ｐゴシック"/>
                <a:cs typeface="ＭＳ Ｐゴシック"/>
              </a:rPr>
              <a:t> TC</a:t>
            </a:r>
            <a:endParaRPr lang="en-US" sz="3600" b="1" dirty="0">
              <a:solidFill>
                <a:schemeClr val="accent2">
                  <a:lumMod val="50000"/>
                </a:schemeClr>
              </a:solidFill>
              <a:latin typeface="Helvetica" pitchFamily="34" charset="0"/>
              <a:ea typeface="ＭＳ Ｐゴシック"/>
              <a:cs typeface="ＭＳ Ｐゴシック"/>
            </a:endParaRPr>
          </a:p>
        </p:txBody>
      </p:sp>
      <p:sp>
        <p:nvSpPr>
          <p:cNvPr id="24581" name="TextBox 11"/>
          <p:cNvSpPr txBox="1">
            <a:spLocks noChangeArrowheads="1"/>
          </p:cNvSpPr>
          <p:nvPr/>
        </p:nvSpPr>
        <p:spPr bwMode="auto">
          <a:xfrm>
            <a:off x="395288" y="1628775"/>
            <a:ext cx="8569325" cy="5016758"/>
          </a:xfrm>
          <a:prstGeom prst="rect">
            <a:avLst/>
          </a:prstGeom>
          <a:noFill/>
          <a:ln w="9525">
            <a:noFill/>
            <a:miter lim="800000"/>
            <a:headEnd/>
            <a:tailEnd/>
          </a:ln>
        </p:spPr>
        <p:txBody>
          <a:bodyPr>
            <a:spAutoFit/>
          </a:bodyPr>
          <a:lstStyle/>
          <a:p>
            <a:pPr marL="342900" indent="-342900">
              <a:buFont typeface="Verdana" pitchFamily="34" charset="0"/>
              <a:buAutoNum type="arabicPeriod"/>
            </a:pPr>
            <a:r>
              <a:rPr lang="fr-CA" sz="1600" dirty="0" smtClean="0">
                <a:latin typeface="Arial" pitchFamily="34" charset="0"/>
                <a:cs typeface="Arial" pitchFamily="34" charset="0"/>
              </a:rPr>
              <a:t>Transport des marchandises dangereuses, Certificat d’équivalence, décembre 2012 </a:t>
            </a:r>
          </a:p>
          <a:p>
            <a:pPr marL="342900" indent="-342900">
              <a:buFont typeface="Verdana" pitchFamily="34" charset="0"/>
              <a:buAutoNum type="arabicPeriod"/>
            </a:pPr>
            <a:r>
              <a:rPr lang="fr-CA" sz="1600" dirty="0" smtClean="0">
                <a:latin typeface="Arial" pitchFamily="34" charset="0"/>
                <a:cs typeface="Arial" pitchFamily="34" charset="0"/>
              </a:rPr>
              <a:t>TC Ressources Humaines, Processus de dotation interne, 9-13 décembre 2013</a:t>
            </a:r>
          </a:p>
          <a:p>
            <a:pPr marL="342900" indent="-342900">
              <a:buFont typeface="Verdana" pitchFamily="34" charset="0"/>
              <a:buAutoNum type="arabicPeriod"/>
            </a:pPr>
            <a:r>
              <a:rPr lang="fr-CA" sz="1600" dirty="0" smtClean="0">
                <a:latin typeface="Arial" pitchFamily="34" charset="0"/>
                <a:cs typeface="Arial" pitchFamily="34" charset="0"/>
              </a:rPr>
              <a:t>Programme des Ports et </a:t>
            </a:r>
            <a:r>
              <a:rPr lang="fr-CA" sz="1600" dirty="0" err="1" smtClean="0">
                <a:latin typeface="Arial" pitchFamily="34" charset="0"/>
                <a:cs typeface="Arial" pitchFamily="34" charset="0"/>
              </a:rPr>
              <a:t>Airports</a:t>
            </a:r>
            <a:r>
              <a:rPr lang="fr-CA" sz="1600" dirty="0" smtClean="0">
                <a:latin typeface="Arial" pitchFamily="34" charset="0"/>
                <a:cs typeface="Arial" pitchFamily="34" charset="0"/>
              </a:rPr>
              <a:t>, Projets d’immobilisation, 13-17 janvier 2014</a:t>
            </a:r>
          </a:p>
          <a:p>
            <a:pPr marL="342900" indent="-342900">
              <a:buFont typeface="Verdana" pitchFamily="34" charset="0"/>
              <a:buAutoNum type="arabicPeriod"/>
            </a:pPr>
            <a:r>
              <a:rPr lang="fr-CA" sz="1600" dirty="0" smtClean="0">
                <a:latin typeface="Arial" pitchFamily="34" charset="0"/>
                <a:cs typeface="Arial" pitchFamily="34" charset="0"/>
              </a:rPr>
              <a:t>Aviation civile - Calgary, liste d'équipement minimal, 17-20 mars 2014</a:t>
            </a:r>
          </a:p>
          <a:p>
            <a:pPr marL="342900" indent="-342900">
              <a:buFont typeface="Verdana" pitchFamily="34" charset="0"/>
              <a:buAutoNum type="arabicPeriod"/>
            </a:pPr>
            <a:r>
              <a:rPr lang="fr-CA" sz="1600" dirty="0" smtClean="0">
                <a:latin typeface="Arial" pitchFamily="34" charset="0"/>
                <a:cs typeface="Arial" pitchFamily="34" charset="0"/>
              </a:rPr>
              <a:t>Service des aéronefs, Ordre des travaux, 28-30 mars 2014</a:t>
            </a:r>
          </a:p>
          <a:p>
            <a:pPr marL="342900" indent="-342900">
              <a:buFont typeface="Verdana" pitchFamily="34" charset="0"/>
              <a:buAutoNum type="arabicPeriod"/>
            </a:pPr>
            <a:r>
              <a:rPr lang="fr-CA" sz="1600" dirty="0" smtClean="0">
                <a:latin typeface="Arial" pitchFamily="34" charset="0"/>
                <a:cs typeface="Arial" pitchFamily="34" charset="0"/>
              </a:rPr>
              <a:t>Services corporatifs, processus de planification intégrée, 6-9 mai 2014</a:t>
            </a:r>
          </a:p>
          <a:p>
            <a:pPr marL="342900" indent="-342900">
              <a:buFont typeface="Verdana" pitchFamily="34" charset="0"/>
              <a:buAutoNum type="arabicPeriod"/>
            </a:pPr>
            <a:r>
              <a:rPr lang="fr-CA" sz="1600" dirty="0" smtClean="0">
                <a:latin typeface="Arial" pitchFamily="34" charset="0"/>
                <a:cs typeface="Arial" pitchFamily="34" charset="0"/>
              </a:rPr>
              <a:t>Groupe des communications, Appels médiatiques, 20-23 mai 2014</a:t>
            </a:r>
          </a:p>
          <a:p>
            <a:pPr marL="342900" indent="-342900">
              <a:buFont typeface="Verdana" pitchFamily="34" charset="0"/>
              <a:buAutoNum type="arabicPeriod"/>
            </a:pPr>
            <a:r>
              <a:rPr lang="fr-CA" sz="1600" dirty="0" err="1" smtClean="0">
                <a:solidFill>
                  <a:srgbClr val="CC6600"/>
                </a:solidFill>
                <a:latin typeface="Arial" pitchFamily="34" charset="0"/>
                <a:cs typeface="Arial" pitchFamily="34" charset="0"/>
              </a:rPr>
              <a:t>SCT</a:t>
            </a:r>
            <a:r>
              <a:rPr lang="fr-CA" sz="1600" dirty="0" smtClean="0">
                <a:solidFill>
                  <a:srgbClr val="CC6600"/>
                </a:solidFill>
                <a:latin typeface="Arial" pitchFamily="34" charset="0"/>
                <a:cs typeface="Arial" pitchFamily="34" charset="0"/>
              </a:rPr>
              <a:t> – </a:t>
            </a:r>
            <a:r>
              <a:rPr lang="fr-FR" sz="1600" dirty="0" smtClean="0">
                <a:solidFill>
                  <a:srgbClr val="CC6600"/>
                </a:solidFill>
                <a:latin typeface="Arial" pitchFamily="34" charset="0"/>
                <a:cs typeface="Arial" pitchFamily="34" charset="0"/>
              </a:rPr>
              <a:t>Ressources Humaines, Processus de dotation interne</a:t>
            </a:r>
            <a:r>
              <a:rPr lang="fr-CA" sz="1600" dirty="0" smtClean="0">
                <a:solidFill>
                  <a:srgbClr val="CC6600"/>
                </a:solidFill>
                <a:latin typeface="Arial" pitchFamily="34" charset="0"/>
                <a:cs typeface="Arial" pitchFamily="34" charset="0"/>
              </a:rPr>
              <a:t>, 3-6 juin 2014</a:t>
            </a:r>
          </a:p>
          <a:p>
            <a:pPr marL="342900" indent="-342900">
              <a:buFont typeface="Verdana" pitchFamily="34" charset="0"/>
              <a:buAutoNum type="arabicPeriod"/>
            </a:pPr>
            <a:r>
              <a:rPr lang="fr-CA" sz="1600" dirty="0" smtClean="0">
                <a:latin typeface="Arial" pitchFamily="34" charset="0"/>
                <a:cs typeface="Arial" pitchFamily="34" charset="0"/>
              </a:rPr>
              <a:t>Aviation civile – Groupe des politiques et groupe des normes.  Processus d’exemption 24-27 juin 2014</a:t>
            </a:r>
          </a:p>
          <a:p>
            <a:pPr marL="342900" indent="-342900">
              <a:buFont typeface="Verdana" pitchFamily="34" charset="0"/>
              <a:buAutoNum type="arabicPeriod"/>
            </a:pPr>
            <a:r>
              <a:rPr lang="fr-CA" sz="1600" dirty="0" smtClean="0">
                <a:solidFill>
                  <a:srgbClr val="CC6600"/>
                </a:solidFill>
                <a:latin typeface="Arial" pitchFamily="34" charset="0"/>
                <a:cs typeface="Arial" pitchFamily="34" charset="0"/>
              </a:rPr>
              <a:t>INFC – Processus des réclamation, 22-25 juillet 2014</a:t>
            </a:r>
          </a:p>
          <a:p>
            <a:pPr marL="342900" lvl="1" indent="-342900">
              <a:buFont typeface="Verdana" pitchFamily="34" charset="0"/>
              <a:buAutoNum type="arabicPeriod" startAt="11"/>
            </a:pPr>
            <a:r>
              <a:rPr lang="fr-CA" sz="1600" dirty="0" smtClean="0">
                <a:latin typeface="Arial" pitchFamily="34" charset="0"/>
                <a:cs typeface="Arial" pitchFamily="34" charset="0"/>
              </a:rPr>
              <a:t>Transport des marchandises dangereuses, Rapport d’accidents, 18-20 août 2014</a:t>
            </a:r>
          </a:p>
          <a:p>
            <a:pPr marL="342900" lvl="1" indent="-342900">
              <a:buFont typeface="Verdana" pitchFamily="34" charset="0"/>
              <a:buAutoNum type="arabicPeriod" startAt="11"/>
            </a:pPr>
            <a:r>
              <a:rPr lang="fr-CA" sz="1600" dirty="0" smtClean="0">
                <a:latin typeface="Arial" pitchFamily="34" charset="0"/>
                <a:cs typeface="Arial" pitchFamily="34" charset="0"/>
              </a:rPr>
              <a:t>Aviation Civile – Processus réglementaire, 20-23 octobre 2014</a:t>
            </a:r>
          </a:p>
          <a:p>
            <a:pPr marL="342900" lvl="1" indent="-342900">
              <a:buFont typeface="Verdana" pitchFamily="34" charset="0"/>
              <a:buAutoNum type="arabicPeriod" startAt="11"/>
            </a:pPr>
            <a:r>
              <a:rPr lang="fr-CA" sz="1600" dirty="0" smtClean="0">
                <a:latin typeface="Arial" pitchFamily="34" charset="0"/>
                <a:cs typeface="Arial" pitchFamily="34" charset="0"/>
              </a:rPr>
              <a:t>Transport des marchandises dangereuses, Processus d’approbation des plans d'intervention d'urgence, 15-18 décembre 2014</a:t>
            </a:r>
          </a:p>
          <a:p>
            <a:pPr marL="342900" lvl="1" indent="-342900">
              <a:buFont typeface="Verdana" pitchFamily="34" charset="0"/>
              <a:buAutoNum type="arabicPeriod" startAt="11"/>
            </a:pPr>
            <a:r>
              <a:rPr lang="fr-CA" sz="1600" dirty="0" smtClean="0">
                <a:latin typeface="Arial" pitchFamily="34" charset="0"/>
                <a:cs typeface="Arial" pitchFamily="34" charset="0"/>
              </a:rPr>
              <a:t>Processus de réponse aux demande d’accès à l’information, 12-15 janvier 2015</a:t>
            </a:r>
          </a:p>
          <a:p>
            <a:pPr marL="342900" lvl="1" indent="-342900">
              <a:buFont typeface="Verdana" pitchFamily="34" charset="0"/>
              <a:buAutoNum type="arabicPeriod" startAt="11"/>
            </a:pPr>
            <a:r>
              <a:rPr lang="fr-CA" sz="1600" dirty="0" err="1" smtClean="0">
                <a:latin typeface="Arial" pitchFamily="34" charset="0"/>
                <a:cs typeface="Arial" pitchFamily="34" charset="0"/>
              </a:rPr>
              <a:t>Securité</a:t>
            </a:r>
            <a:r>
              <a:rPr lang="fr-CA" sz="1600" dirty="0" smtClean="0">
                <a:latin typeface="Arial" pitchFamily="34" charset="0"/>
                <a:cs typeface="Arial" pitchFamily="34" charset="0"/>
              </a:rPr>
              <a:t> et sureté maritime - Certification des gens de mer, 20-23 janvier 2015</a:t>
            </a:r>
          </a:p>
          <a:p>
            <a:pPr marL="342900" lvl="1" indent="-342900">
              <a:buFont typeface="Verdana" pitchFamily="34" charset="0"/>
              <a:buAutoNum type="arabicPeriod" startAt="11"/>
            </a:pPr>
            <a:r>
              <a:rPr lang="fr-FR" sz="1600" dirty="0" smtClean="0">
                <a:latin typeface="Arial" pitchFamily="34" charset="0"/>
                <a:cs typeface="Arial" pitchFamily="34" charset="0"/>
              </a:rPr>
              <a:t>Système de gestion de l’information nationale sur la sécurité aérienne</a:t>
            </a:r>
            <a:r>
              <a:rPr lang="fr-CA" sz="1600" dirty="0" smtClean="0">
                <a:latin typeface="Arial" pitchFamily="34" charset="0"/>
                <a:cs typeface="Arial" pitchFamily="34" charset="0"/>
              </a:rPr>
              <a:t>, 3-6 février 2015</a:t>
            </a:r>
          </a:p>
          <a:p>
            <a:pPr marL="342900" lvl="1" indent="-342900">
              <a:buFont typeface="Verdana" pitchFamily="34" charset="0"/>
              <a:buAutoNum type="arabicPeriod" startAt="11"/>
            </a:pPr>
            <a:r>
              <a:rPr lang="fr-CA" sz="1600" dirty="0" smtClean="0">
                <a:latin typeface="Arial" pitchFamily="34" charset="0"/>
                <a:cs typeface="Arial" pitchFamily="34" charset="0"/>
              </a:rPr>
              <a:t>Approbation - Processus réglementaire (Kaizen), </a:t>
            </a:r>
            <a:r>
              <a:rPr lang="fr-CA" sz="1600" smtClean="0">
                <a:latin typeface="Arial" pitchFamily="34" charset="0"/>
                <a:cs typeface="Arial" pitchFamily="34" charset="0"/>
              </a:rPr>
              <a:t>17-18 février </a:t>
            </a:r>
            <a:r>
              <a:rPr lang="fr-CA" sz="1600" dirty="0" smtClean="0">
                <a:latin typeface="Arial" pitchFamily="34" charset="0"/>
                <a:cs typeface="Arial" pitchFamily="34" charset="0"/>
              </a:rPr>
              <a:t>2015</a:t>
            </a:r>
          </a:p>
          <a:p>
            <a:pPr marL="342900" lvl="1" indent="-342900">
              <a:buFont typeface="Verdana" pitchFamily="34" charset="0"/>
              <a:buAutoNum type="arabicPeriod" startAt="11"/>
            </a:pPr>
            <a:endParaRPr lang="fr-CA" sz="16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20713"/>
            <a:ext cx="7772400" cy="1143000"/>
          </a:xfrm>
        </p:spPr>
        <p:txBody>
          <a:bodyPr/>
          <a:lstStyle/>
          <a:p>
            <a:pPr algn="ctr" eaLnBrk="1" hangingPunct="1">
              <a:defRPr/>
            </a:pPr>
            <a:r>
              <a:rPr lang="fr-CA" sz="3200" b="1" cap="none" dirty="0" smtClean="0">
                <a:latin typeface="Helvetica" pitchFamily="34" charset="0"/>
                <a:ea typeface="ＭＳ Ｐゴシック" pitchFamily="34" charset="-128"/>
                <a:cs typeface="Helvetica" pitchFamily="34" charset="0"/>
              </a:rPr>
              <a:t>Initiative Lean de l’Aviation civile</a:t>
            </a:r>
            <a:br>
              <a:rPr lang="fr-CA" sz="3200" b="1" cap="none" dirty="0" smtClean="0">
                <a:latin typeface="Helvetica" pitchFamily="34" charset="0"/>
                <a:ea typeface="ＭＳ Ｐゴシック" pitchFamily="34" charset="-128"/>
                <a:cs typeface="Helvetica" pitchFamily="34" charset="0"/>
              </a:rPr>
            </a:br>
            <a:r>
              <a:rPr lang="fr-CA" sz="3200" b="1" cap="none" dirty="0" smtClean="0">
                <a:latin typeface="Helvetica" pitchFamily="34" charset="0"/>
                <a:ea typeface="ＭＳ Ｐゴシック" pitchFamily="34" charset="-128"/>
                <a:cs typeface="Helvetica" pitchFamily="34" charset="0"/>
              </a:rPr>
              <a:t>Processus d’exemption</a:t>
            </a:r>
            <a:endParaRPr lang="fr-CA" sz="3200" b="1" dirty="0" smtClean="0">
              <a:latin typeface="Helvetica" pitchFamily="34" charset="0"/>
              <a:ea typeface="ＭＳ Ｐゴシック" pitchFamily="34" charset="-128"/>
              <a:cs typeface="Helvetica" pitchFamily="34" charset="0"/>
            </a:endParaRPr>
          </a:p>
        </p:txBody>
      </p:sp>
      <p:sp>
        <p:nvSpPr>
          <p:cNvPr id="25603" name="Rectangle 3"/>
          <p:cNvSpPr>
            <a:spLocks noGrp="1" noChangeArrowheads="1"/>
          </p:cNvSpPr>
          <p:nvPr>
            <p:ph idx="1"/>
          </p:nvPr>
        </p:nvSpPr>
        <p:spPr>
          <a:xfrm>
            <a:off x="684213" y="1724025"/>
            <a:ext cx="7772400" cy="4297363"/>
          </a:xfrm>
        </p:spPr>
        <p:txBody>
          <a:bodyPr/>
          <a:lstStyle/>
          <a:p>
            <a:pPr>
              <a:buFontTx/>
              <a:buNone/>
            </a:pPr>
            <a:r>
              <a:rPr lang="fr-CA" sz="2400" smtClean="0">
                <a:latin typeface="Helvetica" pitchFamily="34" charset="0"/>
                <a:ea typeface="ＭＳ Ｐゴシック" pitchFamily="34" charset="-128"/>
              </a:rPr>
              <a:t>Qu’exigeons-nous de l’initiative Lean? </a:t>
            </a:r>
          </a:p>
          <a:p>
            <a:r>
              <a:rPr lang="fr-CA" sz="1600" smtClean="0">
                <a:latin typeface="Helvetica" pitchFamily="34" charset="0"/>
                <a:ea typeface="ＭＳ Ｐゴシック" pitchFamily="34" charset="-128"/>
              </a:rPr>
              <a:t>Accroître les gains d’efficience (p. ex., minimiser les approbations, les transferts et les délais, si possible) et réduire la charge de travail globale.</a:t>
            </a:r>
          </a:p>
          <a:p>
            <a:r>
              <a:rPr lang="fr-CA" sz="1600" smtClean="0">
                <a:latin typeface="Helvetica" pitchFamily="34" charset="0"/>
                <a:ea typeface="ＭＳ Ｐゴシック" pitchFamily="34" charset="-128"/>
              </a:rPr>
              <a:t>Améliorer la gestion des dossiers (p. ex., définir les rôles et les responsabilités, les échéanciers et le suivi des dossiers) ainsi que l’uniformité.</a:t>
            </a:r>
          </a:p>
          <a:p>
            <a:r>
              <a:rPr lang="fr-CA" sz="1600" smtClean="0">
                <a:latin typeface="Helvetica" pitchFamily="34" charset="0"/>
                <a:ea typeface="ＭＳ Ｐゴシック" pitchFamily="34" charset="-128"/>
              </a:rPr>
              <a:t>Simplifier le processus sans qu’il y ait d’incidence sur les exigences législatives, politiques et réglementaires.</a:t>
            </a:r>
          </a:p>
          <a:p>
            <a:pPr>
              <a:buFontTx/>
              <a:buNone/>
            </a:pPr>
            <a:endParaRPr lang="fr-CA" sz="1600" smtClean="0">
              <a:latin typeface="Helvetica" pitchFamily="34" charset="0"/>
              <a:ea typeface="ＭＳ Ｐゴシック" pitchFamily="34" charset="-128"/>
            </a:endParaRPr>
          </a:p>
          <a:p>
            <a:pPr>
              <a:buFontTx/>
              <a:buNone/>
            </a:pPr>
            <a:r>
              <a:rPr lang="fr-CA" sz="2400" smtClean="0">
                <a:latin typeface="Helvetica" pitchFamily="34" charset="0"/>
                <a:ea typeface="ＭＳ Ｐゴシック" pitchFamily="34" charset="-128"/>
              </a:rPr>
              <a:t>Qu’avons-nous fait? </a:t>
            </a:r>
          </a:p>
          <a:p>
            <a:r>
              <a:rPr lang="fr-CA" sz="1600" smtClean="0">
                <a:latin typeface="Helvetica" pitchFamily="34" charset="0"/>
                <a:ea typeface="ＭＳ Ｐゴシック" pitchFamily="34" charset="-128"/>
              </a:rPr>
              <a:t>Élaboration du schéma du processus – description de toutes les étapes du processus et de leur valeur ajoutée, s’il y a lieu.</a:t>
            </a:r>
          </a:p>
          <a:p>
            <a:r>
              <a:rPr lang="fr-CA" sz="1600" smtClean="0">
                <a:latin typeface="Helvetica" pitchFamily="34" charset="0"/>
                <a:ea typeface="ＭＳ Ｐゴシック" pitchFamily="34" charset="-128"/>
              </a:rPr>
              <a:t>Identification des améliorations possibles - 118 idées!</a:t>
            </a:r>
          </a:p>
          <a:p>
            <a:r>
              <a:rPr lang="fr-CA" sz="1600" smtClean="0">
                <a:latin typeface="Helvetica" pitchFamily="34" charset="0"/>
                <a:ea typeface="ＭＳ Ｐゴシック" pitchFamily="34" charset="-128"/>
              </a:rPr>
              <a:t>Détermination de ce que nous voulons à l’avenir et du plan d’action pour y parvenir. </a:t>
            </a:r>
          </a:p>
          <a:p>
            <a:endParaRPr lang="fr-CA" sz="1600" smtClean="0">
              <a:latin typeface="Helvetica" pitchFamily="34" charset="0"/>
              <a:ea typeface="ＭＳ Ｐゴシック" pitchFamily="34" charset="-128"/>
            </a:endParaRPr>
          </a:p>
          <a:p>
            <a:pPr>
              <a:buFontTx/>
              <a:buNone/>
            </a:pPr>
            <a:endParaRPr lang="fr-CA" sz="1600" smtClean="0">
              <a:latin typeface="Helvetica" pitchFamily="34" charset="0"/>
              <a:ea typeface="ＭＳ Ｐゴシック" pitchFamily="34" charset="-128"/>
            </a:endParaRPr>
          </a:p>
        </p:txBody>
      </p:sp>
      <p:sp>
        <p:nvSpPr>
          <p:cNvPr id="25604" name="Rectangle 5"/>
          <p:cNvSpPr>
            <a:spLocks noGrp="1" noChangeArrowheads="1"/>
          </p:cNvSpPr>
          <p:nvPr>
            <p:ph type="sldNum" sz="quarter" idx="12"/>
          </p:nvPr>
        </p:nvSpPr>
        <p:spPr>
          <a:noFill/>
        </p:spPr>
        <p:txBody>
          <a:bodyPr/>
          <a:lstStyle/>
          <a:p>
            <a:fld id="{B546099C-2DEB-4C76-9626-DB651EAC6846}" type="slidenum">
              <a:rPr lang="en-CA" smtClean="0">
                <a:solidFill>
                  <a:srgbClr val="000000"/>
                </a:solidFill>
                <a:latin typeface="Arial" pitchFamily="34" charset="0"/>
                <a:ea typeface="ＭＳ Ｐゴシック" pitchFamily="34" charset="-128"/>
              </a:rPr>
              <a:pPr/>
              <a:t>9</a:t>
            </a:fld>
            <a:endParaRPr lang="en-CA" smtClean="0">
              <a:solidFill>
                <a:srgbClr val="000000"/>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3989</TotalTime>
  <Words>2297</Words>
  <Application>Microsoft Office PowerPoint</Application>
  <PresentationFormat>On-screen Show (4:3)</PresentationFormat>
  <Paragraphs>338</Paragraphs>
  <Slides>24</Slides>
  <Notes>16</Notes>
  <HiddenSlides>0</HiddenSlides>
  <MMClips>0</MMClips>
  <ScaleCrop>false</ScaleCrop>
  <HeadingPairs>
    <vt:vector size="4" baseType="variant">
      <vt:variant>
        <vt:lpstr>Theme</vt:lpstr>
      </vt:variant>
      <vt:variant>
        <vt:i4>11</vt:i4>
      </vt:variant>
      <vt:variant>
        <vt:lpstr>Slide Titles</vt:lpstr>
      </vt:variant>
      <vt:variant>
        <vt:i4>24</vt:i4>
      </vt:variant>
    </vt:vector>
  </HeadingPairs>
  <TitlesOfParts>
    <vt:vector size="35" baseType="lpstr">
      <vt:lpstr>Default Design</vt:lpstr>
      <vt:lpstr>3_Default Design</vt:lpstr>
      <vt:lpstr>5_Default Design</vt:lpstr>
      <vt:lpstr>7_Default Design</vt:lpstr>
      <vt:lpstr>6_Default Design</vt:lpstr>
      <vt:lpstr>4_Default Design</vt:lpstr>
      <vt:lpstr>8_Default Design</vt:lpstr>
      <vt:lpstr>9_Default Design</vt:lpstr>
      <vt:lpstr>10_Default Design</vt:lpstr>
      <vt:lpstr>Office Theme</vt:lpstr>
      <vt:lpstr>21_Default Design</vt:lpstr>
      <vt:lpstr>Lean </vt:lpstr>
      <vt:lpstr>Slide 2</vt:lpstr>
      <vt:lpstr>Slide 3</vt:lpstr>
      <vt:lpstr>Slide 4</vt:lpstr>
      <vt:lpstr>Slide 5</vt:lpstr>
      <vt:lpstr>Slide 6</vt:lpstr>
      <vt:lpstr>Slide 7</vt:lpstr>
      <vt:lpstr>Slide 8</vt:lpstr>
      <vt:lpstr>Initiative Lean de l’Aviation civile Processus d’exemption</vt:lpstr>
      <vt:lpstr>Le plan d’action</vt:lpstr>
      <vt:lpstr>Les résultats de l’initiative Lean</vt:lpstr>
      <vt:lpstr>Slide 12</vt:lpstr>
      <vt:lpstr>Slide 13</vt:lpstr>
      <vt:lpstr>Slide 14</vt:lpstr>
      <vt:lpstr>Slide 15</vt:lpstr>
      <vt:lpstr>Principe no 3 : Créer un flux continue</vt:lpstr>
      <vt:lpstr>Slide 17</vt:lpstr>
      <vt:lpstr>Slide 18</vt:lpstr>
      <vt:lpstr>Slide 19</vt:lpstr>
      <vt:lpstr>Slide 20</vt:lpstr>
      <vt:lpstr>Slide 21</vt:lpstr>
      <vt:lpstr>Slide 22</vt:lpstr>
      <vt:lpstr>Slide 23</vt:lpstr>
      <vt:lpstr>Slide 24</vt:lpstr>
    </vt:vector>
  </TitlesOfParts>
  <Manager/>
  <Company>Transport Canada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Bergerf</cp:lastModifiedBy>
  <cp:revision>477</cp:revision>
  <dcterms:created xsi:type="dcterms:W3CDTF">2009-03-09T13:52:34Z</dcterms:created>
  <dcterms:modified xsi:type="dcterms:W3CDTF">2015-01-28T18:35:38Z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odified by">
    <vt:lpwstr>Thaddeus Thomas</vt:lpwstr>
  </property>
</Properties>
</file>