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2.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3.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4.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5.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3" r:id="rId2"/>
    <p:sldId id="268" r:id="rId3"/>
    <p:sldId id="266" r:id="rId4"/>
    <p:sldId id="269" r:id="rId5"/>
    <p:sldId id="278" r:id="rId6"/>
    <p:sldId id="276" r:id="rId7"/>
    <p:sldId id="270" r:id="rId8"/>
    <p:sldId id="275" r:id="rId9"/>
    <p:sldId id="265" r:id="rId10"/>
    <p:sldId id="271" r:id="rId11"/>
    <p:sldId id="277" r:id="rId12"/>
    <p:sldId id="274" r:id="rId13"/>
  </p:sldIdLst>
  <p:sldSz cx="9144000" cy="6858000" type="screen4x3"/>
  <p:notesSz cx="7010400" cy="92964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86316" autoAdjust="0"/>
  </p:normalViewPr>
  <p:slideViewPr>
    <p:cSldViewPr showGuides="1">
      <p:cViewPr varScale="1">
        <p:scale>
          <a:sx n="89" d="100"/>
          <a:sy n="89" d="100"/>
        </p:scale>
        <p:origin x="1380" y="84"/>
      </p:cViewPr>
      <p:guideLst>
        <p:guide orient="horz" pos="2160"/>
        <p:guide orient="horz" pos="482"/>
        <p:guide orient="horz" pos="300"/>
        <p:guide orient="horz" pos="572"/>
        <p:guide pos="2880"/>
        <p:guide pos="499"/>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2018-11-15</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2018-11-15</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95705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1381369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839178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496865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15847842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withEffec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2" nodeType="withEffec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2"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4">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5" name="Freeform 4"/>
          <p:cNvSpPr/>
          <p:nvPr userDrawn="1">
            <p:custDataLst>
              <p:tags r:id="rId1"/>
            </p:custDataLst>
          </p:nvPr>
        </p:nvSpPr>
        <p:spPr bwMode="auto">
          <a:xfrm>
            <a:off x="159902" y="6565386"/>
            <a:ext cx="252028" cy="182563"/>
          </a:xfrm>
          <a:custGeom>
            <a:avLst/>
            <a:gdLst>
              <a:gd name="T0" fmla="*/ 326 w 370"/>
              <a:gd name="T1" fmla="*/ 47 h 300"/>
              <a:gd name="T2" fmla="*/ 359 w 370"/>
              <a:gd name="T3" fmla="*/ 5 h 300"/>
              <a:gd name="T4" fmla="*/ 311 w 370"/>
              <a:gd name="T5" fmla="*/ 24 h 300"/>
              <a:gd name="T6" fmla="*/ 256 w 370"/>
              <a:gd name="T7" fmla="*/ 0 h 300"/>
              <a:gd name="T8" fmla="*/ 202 w 370"/>
              <a:gd name="T9" fmla="*/ 22 h 300"/>
              <a:gd name="T10" fmla="*/ 180 w 370"/>
              <a:gd name="T11" fmla="*/ 76 h 300"/>
              <a:gd name="T12" fmla="*/ 182 w 370"/>
              <a:gd name="T13" fmla="*/ 93 h 300"/>
              <a:gd name="T14" fmla="*/ 95 w 370"/>
              <a:gd name="T15" fmla="*/ 70 h 300"/>
              <a:gd name="T16" fmla="*/ 26 w 370"/>
              <a:gd name="T17" fmla="*/ 14 h 300"/>
              <a:gd name="T18" fmla="*/ 15 w 370"/>
              <a:gd name="T19" fmla="*/ 52 h 300"/>
              <a:gd name="T20" fmla="*/ 25 w 370"/>
              <a:gd name="T21" fmla="*/ 88 h 300"/>
              <a:gd name="T22" fmla="*/ 49 w 370"/>
              <a:gd name="T23" fmla="*/ 115 h 300"/>
              <a:gd name="T24" fmla="*/ 15 w 370"/>
              <a:gd name="T25" fmla="*/ 105 h 300"/>
              <a:gd name="T26" fmla="*/ 15 w 370"/>
              <a:gd name="T27" fmla="*/ 106 h 300"/>
              <a:gd name="T28" fmla="*/ 32 w 370"/>
              <a:gd name="T29" fmla="*/ 155 h 300"/>
              <a:gd name="T30" fmla="*/ 76 w 370"/>
              <a:gd name="T31" fmla="*/ 181 h 300"/>
              <a:gd name="T32" fmla="*/ 56 w 370"/>
              <a:gd name="T33" fmla="*/ 183 h 300"/>
              <a:gd name="T34" fmla="*/ 41 w 370"/>
              <a:gd name="T35" fmla="*/ 182 h 300"/>
              <a:gd name="T36" fmla="*/ 68 w 370"/>
              <a:gd name="T37" fmla="*/ 220 h 300"/>
              <a:gd name="T38" fmla="*/ 112 w 370"/>
              <a:gd name="T39" fmla="*/ 235 h 300"/>
              <a:gd name="T40" fmla="*/ 18 w 370"/>
              <a:gd name="T41" fmla="*/ 267 h 300"/>
              <a:gd name="T42" fmla="*/ 0 w 370"/>
              <a:gd name="T43" fmla="*/ 266 h 300"/>
              <a:gd name="T44" fmla="*/ 116 w 370"/>
              <a:gd name="T45" fmla="*/ 300 h 300"/>
              <a:gd name="T46" fmla="*/ 192 w 370"/>
              <a:gd name="T47" fmla="*/ 287 h 300"/>
              <a:gd name="T48" fmla="*/ 253 w 370"/>
              <a:gd name="T49" fmla="*/ 253 h 300"/>
              <a:gd name="T50" fmla="*/ 296 w 370"/>
              <a:gd name="T51" fmla="*/ 204 h 300"/>
              <a:gd name="T52" fmla="*/ 323 w 370"/>
              <a:gd name="T53" fmla="*/ 145 h 300"/>
              <a:gd name="T54" fmla="*/ 332 w 370"/>
              <a:gd name="T55" fmla="*/ 85 h 300"/>
              <a:gd name="T56" fmla="*/ 332 w 370"/>
              <a:gd name="T57" fmla="*/ 75 h 300"/>
              <a:gd name="T58" fmla="*/ 370 w 370"/>
              <a:gd name="T59" fmla="*/ 35 h 300"/>
              <a:gd name="T60" fmla="*/ 326 w 370"/>
              <a:gd name="T61" fmla="*/ 4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0" h="300">
                <a:moveTo>
                  <a:pt x="326" y="47"/>
                </a:moveTo>
                <a:cubicBezTo>
                  <a:pt x="342" y="37"/>
                  <a:pt x="354" y="23"/>
                  <a:pt x="359" y="5"/>
                </a:cubicBezTo>
                <a:cubicBezTo>
                  <a:pt x="344" y="14"/>
                  <a:pt x="328" y="20"/>
                  <a:pt x="311" y="24"/>
                </a:cubicBezTo>
                <a:cubicBezTo>
                  <a:pt x="296" y="8"/>
                  <a:pt x="278" y="0"/>
                  <a:pt x="256" y="0"/>
                </a:cubicBezTo>
                <a:cubicBezTo>
                  <a:pt x="235" y="0"/>
                  <a:pt x="217" y="7"/>
                  <a:pt x="202" y="22"/>
                </a:cubicBezTo>
                <a:cubicBezTo>
                  <a:pt x="187" y="37"/>
                  <a:pt x="180" y="55"/>
                  <a:pt x="180" y="76"/>
                </a:cubicBezTo>
                <a:cubicBezTo>
                  <a:pt x="180" y="81"/>
                  <a:pt x="181" y="87"/>
                  <a:pt x="182" y="93"/>
                </a:cubicBezTo>
                <a:cubicBezTo>
                  <a:pt x="151" y="91"/>
                  <a:pt x="122" y="84"/>
                  <a:pt x="95" y="70"/>
                </a:cubicBezTo>
                <a:cubicBezTo>
                  <a:pt x="68" y="56"/>
                  <a:pt x="45" y="37"/>
                  <a:pt x="26" y="14"/>
                </a:cubicBezTo>
                <a:cubicBezTo>
                  <a:pt x="19" y="25"/>
                  <a:pt x="15" y="38"/>
                  <a:pt x="15" y="52"/>
                </a:cubicBezTo>
                <a:cubicBezTo>
                  <a:pt x="15" y="65"/>
                  <a:pt x="18" y="77"/>
                  <a:pt x="25" y="88"/>
                </a:cubicBezTo>
                <a:cubicBezTo>
                  <a:pt x="31" y="99"/>
                  <a:pt x="39" y="108"/>
                  <a:pt x="49" y="115"/>
                </a:cubicBezTo>
                <a:cubicBezTo>
                  <a:pt x="37" y="115"/>
                  <a:pt x="26" y="111"/>
                  <a:pt x="15" y="105"/>
                </a:cubicBezTo>
                <a:cubicBezTo>
                  <a:pt x="15" y="106"/>
                  <a:pt x="15" y="106"/>
                  <a:pt x="15" y="106"/>
                </a:cubicBezTo>
                <a:cubicBezTo>
                  <a:pt x="15" y="125"/>
                  <a:pt x="21" y="141"/>
                  <a:pt x="32" y="155"/>
                </a:cubicBezTo>
                <a:cubicBezTo>
                  <a:pt x="44" y="168"/>
                  <a:pt x="58" y="177"/>
                  <a:pt x="76" y="181"/>
                </a:cubicBezTo>
                <a:cubicBezTo>
                  <a:pt x="69" y="182"/>
                  <a:pt x="62" y="183"/>
                  <a:pt x="56" y="183"/>
                </a:cubicBezTo>
                <a:cubicBezTo>
                  <a:pt x="51" y="183"/>
                  <a:pt x="47" y="183"/>
                  <a:pt x="41" y="182"/>
                </a:cubicBezTo>
                <a:cubicBezTo>
                  <a:pt x="46" y="197"/>
                  <a:pt x="55" y="210"/>
                  <a:pt x="68" y="220"/>
                </a:cubicBezTo>
                <a:cubicBezTo>
                  <a:pt x="81" y="229"/>
                  <a:pt x="96" y="234"/>
                  <a:pt x="112" y="235"/>
                </a:cubicBezTo>
                <a:cubicBezTo>
                  <a:pt x="85" y="256"/>
                  <a:pt x="53" y="267"/>
                  <a:pt x="18" y="267"/>
                </a:cubicBezTo>
                <a:cubicBezTo>
                  <a:pt x="11" y="267"/>
                  <a:pt x="5" y="267"/>
                  <a:pt x="0" y="266"/>
                </a:cubicBezTo>
                <a:cubicBezTo>
                  <a:pt x="35" y="289"/>
                  <a:pt x="74" y="300"/>
                  <a:pt x="116" y="300"/>
                </a:cubicBezTo>
                <a:cubicBezTo>
                  <a:pt x="143" y="300"/>
                  <a:pt x="168" y="296"/>
                  <a:pt x="192" y="287"/>
                </a:cubicBezTo>
                <a:cubicBezTo>
                  <a:pt x="216" y="279"/>
                  <a:pt x="236" y="267"/>
                  <a:pt x="253" y="253"/>
                </a:cubicBezTo>
                <a:cubicBezTo>
                  <a:pt x="269" y="239"/>
                  <a:pt x="284" y="222"/>
                  <a:pt x="296" y="204"/>
                </a:cubicBezTo>
                <a:cubicBezTo>
                  <a:pt x="308" y="185"/>
                  <a:pt x="317" y="166"/>
                  <a:pt x="323" y="145"/>
                </a:cubicBezTo>
                <a:cubicBezTo>
                  <a:pt x="329" y="125"/>
                  <a:pt x="332" y="105"/>
                  <a:pt x="332" y="85"/>
                </a:cubicBezTo>
                <a:cubicBezTo>
                  <a:pt x="332" y="80"/>
                  <a:pt x="332" y="77"/>
                  <a:pt x="332" y="75"/>
                </a:cubicBezTo>
                <a:cubicBezTo>
                  <a:pt x="347" y="64"/>
                  <a:pt x="359" y="51"/>
                  <a:pt x="370" y="35"/>
                </a:cubicBezTo>
                <a:cubicBezTo>
                  <a:pt x="355" y="42"/>
                  <a:pt x="341" y="46"/>
                  <a:pt x="326" y="47"/>
                </a:cubicBezTo>
                <a:close/>
              </a:path>
            </a:pathLst>
          </a:custGeom>
          <a:solidFill>
            <a:srgbClr val="00517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solidFill>
                <a:srgbClr val="005172"/>
              </a:solidFill>
            </a:endParaRPr>
          </a:p>
        </p:txBody>
      </p:sp>
      <p:sp>
        <p:nvSpPr>
          <p:cNvPr id="7" name="TextBox 6"/>
          <p:cNvSpPr txBox="1"/>
          <p:nvPr userDrawn="1">
            <p:custDataLst>
              <p:tags r:id="rId2"/>
            </p:custDataLst>
          </p:nvPr>
        </p:nvSpPr>
        <p:spPr>
          <a:xfrm>
            <a:off x="395536" y="6441225"/>
            <a:ext cx="2225959" cy="430887"/>
          </a:xfrm>
          <a:prstGeom prst="rect">
            <a:avLst/>
          </a:prstGeom>
          <a:noFill/>
        </p:spPr>
        <p:txBody>
          <a:bodyPr wrap="square" rtlCol="0">
            <a:spAutoFit/>
          </a:bodyPr>
          <a:lstStyle/>
          <a:p>
            <a:r>
              <a:rPr lang="en-CA" sz="1100">
                <a:solidFill>
                  <a:srgbClr val="005172"/>
                </a:solidFill>
                <a:latin typeface="Times New Roman" panose="02020603050405020304" pitchFamily="18" charset="0"/>
                <a:cs typeface="Times New Roman" panose="02020603050405020304" pitchFamily="18" charset="0"/>
              </a:rPr>
              <a:t>@AlexBenay</a:t>
            </a:r>
          </a:p>
          <a:p>
            <a:r>
              <a:rPr lang="en-CA" sz="1100">
                <a:solidFill>
                  <a:srgbClr val="005172"/>
                </a:solidFill>
                <a:latin typeface="Times New Roman" panose="02020603050405020304" pitchFamily="18" charset="0"/>
                <a:cs typeface="Times New Roman" panose="02020603050405020304" pitchFamily="18" charset="0"/>
              </a:rPr>
              <a:t>@NancyChahwan</a:t>
            </a:r>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4">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Freeform 9"/>
          <p:cNvSpPr/>
          <p:nvPr userDrawn="1">
            <p:custDataLst>
              <p:tags r:id="rId1"/>
            </p:custDataLst>
          </p:nvPr>
        </p:nvSpPr>
        <p:spPr bwMode="auto">
          <a:xfrm>
            <a:off x="159902" y="6565386"/>
            <a:ext cx="252028" cy="182563"/>
          </a:xfrm>
          <a:custGeom>
            <a:avLst/>
            <a:gdLst>
              <a:gd name="T0" fmla="*/ 326 w 370"/>
              <a:gd name="T1" fmla="*/ 47 h 300"/>
              <a:gd name="T2" fmla="*/ 359 w 370"/>
              <a:gd name="T3" fmla="*/ 5 h 300"/>
              <a:gd name="T4" fmla="*/ 311 w 370"/>
              <a:gd name="T5" fmla="*/ 24 h 300"/>
              <a:gd name="T6" fmla="*/ 256 w 370"/>
              <a:gd name="T7" fmla="*/ 0 h 300"/>
              <a:gd name="T8" fmla="*/ 202 w 370"/>
              <a:gd name="T9" fmla="*/ 22 h 300"/>
              <a:gd name="T10" fmla="*/ 180 w 370"/>
              <a:gd name="T11" fmla="*/ 76 h 300"/>
              <a:gd name="T12" fmla="*/ 182 w 370"/>
              <a:gd name="T13" fmla="*/ 93 h 300"/>
              <a:gd name="T14" fmla="*/ 95 w 370"/>
              <a:gd name="T15" fmla="*/ 70 h 300"/>
              <a:gd name="T16" fmla="*/ 26 w 370"/>
              <a:gd name="T17" fmla="*/ 14 h 300"/>
              <a:gd name="T18" fmla="*/ 15 w 370"/>
              <a:gd name="T19" fmla="*/ 52 h 300"/>
              <a:gd name="T20" fmla="*/ 25 w 370"/>
              <a:gd name="T21" fmla="*/ 88 h 300"/>
              <a:gd name="T22" fmla="*/ 49 w 370"/>
              <a:gd name="T23" fmla="*/ 115 h 300"/>
              <a:gd name="T24" fmla="*/ 15 w 370"/>
              <a:gd name="T25" fmla="*/ 105 h 300"/>
              <a:gd name="T26" fmla="*/ 15 w 370"/>
              <a:gd name="T27" fmla="*/ 106 h 300"/>
              <a:gd name="T28" fmla="*/ 32 w 370"/>
              <a:gd name="T29" fmla="*/ 155 h 300"/>
              <a:gd name="T30" fmla="*/ 76 w 370"/>
              <a:gd name="T31" fmla="*/ 181 h 300"/>
              <a:gd name="T32" fmla="*/ 56 w 370"/>
              <a:gd name="T33" fmla="*/ 183 h 300"/>
              <a:gd name="T34" fmla="*/ 41 w 370"/>
              <a:gd name="T35" fmla="*/ 182 h 300"/>
              <a:gd name="T36" fmla="*/ 68 w 370"/>
              <a:gd name="T37" fmla="*/ 220 h 300"/>
              <a:gd name="T38" fmla="*/ 112 w 370"/>
              <a:gd name="T39" fmla="*/ 235 h 300"/>
              <a:gd name="T40" fmla="*/ 18 w 370"/>
              <a:gd name="T41" fmla="*/ 267 h 300"/>
              <a:gd name="T42" fmla="*/ 0 w 370"/>
              <a:gd name="T43" fmla="*/ 266 h 300"/>
              <a:gd name="T44" fmla="*/ 116 w 370"/>
              <a:gd name="T45" fmla="*/ 300 h 300"/>
              <a:gd name="T46" fmla="*/ 192 w 370"/>
              <a:gd name="T47" fmla="*/ 287 h 300"/>
              <a:gd name="T48" fmla="*/ 253 w 370"/>
              <a:gd name="T49" fmla="*/ 253 h 300"/>
              <a:gd name="T50" fmla="*/ 296 w 370"/>
              <a:gd name="T51" fmla="*/ 204 h 300"/>
              <a:gd name="T52" fmla="*/ 323 w 370"/>
              <a:gd name="T53" fmla="*/ 145 h 300"/>
              <a:gd name="T54" fmla="*/ 332 w 370"/>
              <a:gd name="T55" fmla="*/ 85 h 300"/>
              <a:gd name="T56" fmla="*/ 332 w 370"/>
              <a:gd name="T57" fmla="*/ 75 h 300"/>
              <a:gd name="T58" fmla="*/ 370 w 370"/>
              <a:gd name="T59" fmla="*/ 35 h 300"/>
              <a:gd name="T60" fmla="*/ 326 w 370"/>
              <a:gd name="T61" fmla="*/ 4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0" h="300">
                <a:moveTo>
                  <a:pt x="326" y="47"/>
                </a:moveTo>
                <a:cubicBezTo>
                  <a:pt x="342" y="37"/>
                  <a:pt x="354" y="23"/>
                  <a:pt x="359" y="5"/>
                </a:cubicBezTo>
                <a:cubicBezTo>
                  <a:pt x="344" y="14"/>
                  <a:pt x="328" y="20"/>
                  <a:pt x="311" y="24"/>
                </a:cubicBezTo>
                <a:cubicBezTo>
                  <a:pt x="296" y="8"/>
                  <a:pt x="278" y="0"/>
                  <a:pt x="256" y="0"/>
                </a:cubicBezTo>
                <a:cubicBezTo>
                  <a:pt x="235" y="0"/>
                  <a:pt x="217" y="7"/>
                  <a:pt x="202" y="22"/>
                </a:cubicBezTo>
                <a:cubicBezTo>
                  <a:pt x="187" y="37"/>
                  <a:pt x="180" y="55"/>
                  <a:pt x="180" y="76"/>
                </a:cubicBezTo>
                <a:cubicBezTo>
                  <a:pt x="180" y="81"/>
                  <a:pt x="181" y="87"/>
                  <a:pt x="182" y="93"/>
                </a:cubicBezTo>
                <a:cubicBezTo>
                  <a:pt x="151" y="91"/>
                  <a:pt x="122" y="84"/>
                  <a:pt x="95" y="70"/>
                </a:cubicBezTo>
                <a:cubicBezTo>
                  <a:pt x="68" y="56"/>
                  <a:pt x="45" y="37"/>
                  <a:pt x="26" y="14"/>
                </a:cubicBezTo>
                <a:cubicBezTo>
                  <a:pt x="19" y="25"/>
                  <a:pt x="15" y="38"/>
                  <a:pt x="15" y="52"/>
                </a:cubicBezTo>
                <a:cubicBezTo>
                  <a:pt x="15" y="65"/>
                  <a:pt x="18" y="77"/>
                  <a:pt x="25" y="88"/>
                </a:cubicBezTo>
                <a:cubicBezTo>
                  <a:pt x="31" y="99"/>
                  <a:pt x="39" y="108"/>
                  <a:pt x="49" y="115"/>
                </a:cubicBezTo>
                <a:cubicBezTo>
                  <a:pt x="37" y="115"/>
                  <a:pt x="26" y="111"/>
                  <a:pt x="15" y="105"/>
                </a:cubicBezTo>
                <a:cubicBezTo>
                  <a:pt x="15" y="106"/>
                  <a:pt x="15" y="106"/>
                  <a:pt x="15" y="106"/>
                </a:cubicBezTo>
                <a:cubicBezTo>
                  <a:pt x="15" y="125"/>
                  <a:pt x="21" y="141"/>
                  <a:pt x="32" y="155"/>
                </a:cubicBezTo>
                <a:cubicBezTo>
                  <a:pt x="44" y="168"/>
                  <a:pt x="58" y="177"/>
                  <a:pt x="76" y="181"/>
                </a:cubicBezTo>
                <a:cubicBezTo>
                  <a:pt x="69" y="182"/>
                  <a:pt x="62" y="183"/>
                  <a:pt x="56" y="183"/>
                </a:cubicBezTo>
                <a:cubicBezTo>
                  <a:pt x="51" y="183"/>
                  <a:pt x="47" y="183"/>
                  <a:pt x="41" y="182"/>
                </a:cubicBezTo>
                <a:cubicBezTo>
                  <a:pt x="46" y="197"/>
                  <a:pt x="55" y="210"/>
                  <a:pt x="68" y="220"/>
                </a:cubicBezTo>
                <a:cubicBezTo>
                  <a:pt x="81" y="229"/>
                  <a:pt x="96" y="234"/>
                  <a:pt x="112" y="235"/>
                </a:cubicBezTo>
                <a:cubicBezTo>
                  <a:pt x="85" y="256"/>
                  <a:pt x="53" y="267"/>
                  <a:pt x="18" y="267"/>
                </a:cubicBezTo>
                <a:cubicBezTo>
                  <a:pt x="11" y="267"/>
                  <a:pt x="5" y="267"/>
                  <a:pt x="0" y="266"/>
                </a:cubicBezTo>
                <a:cubicBezTo>
                  <a:pt x="35" y="289"/>
                  <a:pt x="74" y="300"/>
                  <a:pt x="116" y="300"/>
                </a:cubicBezTo>
                <a:cubicBezTo>
                  <a:pt x="143" y="300"/>
                  <a:pt x="168" y="296"/>
                  <a:pt x="192" y="287"/>
                </a:cubicBezTo>
                <a:cubicBezTo>
                  <a:pt x="216" y="279"/>
                  <a:pt x="236" y="267"/>
                  <a:pt x="253" y="253"/>
                </a:cubicBezTo>
                <a:cubicBezTo>
                  <a:pt x="269" y="239"/>
                  <a:pt x="284" y="222"/>
                  <a:pt x="296" y="204"/>
                </a:cubicBezTo>
                <a:cubicBezTo>
                  <a:pt x="308" y="185"/>
                  <a:pt x="317" y="166"/>
                  <a:pt x="323" y="145"/>
                </a:cubicBezTo>
                <a:cubicBezTo>
                  <a:pt x="329" y="125"/>
                  <a:pt x="332" y="105"/>
                  <a:pt x="332" y="85"/>
                </a:cubicBezTo>
                <a:cubicBezTo>
                  <a:pt x="332" y="80"/>
                  <a:pt x="332" y="77"/>
                  <a:pt x="332" y="75"/>
                </a:cubicBezTo>
                <a:cubicBezTo>
                  <a:pt x="347" y="64"/>
                  <a:pt x="359" y="51"/>
                  <a:pt x="370" y="35"/>
                </a:cubicBezTo>
                <a:cubicBezTo>
                  <a:pt x="355" y="42"/>
                  <a:pt x="341" y="46"/>
                  <a:pt x="326" y="47"/>
                </a:cubicBezTo>
                <a:close/>
              </a:path>
            </a:pathLst>
          </a:custGeom>
          <a:solidFill>
            <a:srgbClr val="00517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solidFill>
                <a:srgbClr val="005172"/>
              </a:solidFill>
            </a:endParaRPr>
          </a:p>
        </p:txBody>
      </p:sp>
      <p:sp>
        <p:nvSpPr>
          <p:cNvPr id="11" name="TextBox 10"/>
          <p:cNvSpPr txBox="1"/>
          <p:nvPr userDrawn="1">
            <p:custDataLst>
              <p:tags r:id="rId2"/>
            </p:custDataLst>
          </p:nvPr>
        </p:nvSpPr>
        <p:spPr>
          <a:xfrm>
            <a:off x="395536" y="6441225"/>
            <a:ext cx="2225959" cy="430887"/>
          </a:xfrm>
          <a:prstGeom prst="rect">
            <a:avLst/>
          </a:prstGeom>
          <a:noFill/>
        </p:spPr>
        <p:txBody>
          <a:bodyPr wrap="square" rtlCol="0">
            <a:spAutoFit/>
          </a:bodyPr>
          <a:lstStyle/>
          <a:p>
            <a:r>
              <a:rPr lang="en-CA" sz="1100">
                <a:solidFill>
                  <a:srgbClr val="005172"/>
                </a:solidFill>
                <a:latin typeface="Times New Roman" panose="02020603050405020304" pitchFamily="18" charset="0"/>
                <a:cs typeface="Times New Roman" panose="02020603050405020304" pitchFamily="18" charset="0"/>
              </a:rPr>
              <a:t>@AlexBenay</a:t>
            </a:r>
          </a:p>
          <a:p>
            <a:r>
              <a:rPr lang="en-CA" sz="1100">
                <a:solidFill>
                  <a:srgbClr val="005172"/>
                </a:solidFill>
                <a:latin typeface="Times New Roman" panose="02020603050405020304" pitchFamily="18" charset="0"/>
                <a:cs typeface="Times New Roman" panose="02020603050405020304" pitchFamily="18" charset="0"/>
              </a:rPr>
              <a:t>@NancyChahwan</a:t>
            </a:r>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6" name="Freeform 5"/>
          <p:cNvSpPr/>
          <p:nvPr userDrawn="1">
            <p:custDataLst>
              <p:tags r:id="rId1"/>
            </p:custDataLst>
          </p:nvPr>
        </p:nvSpPr>
        <p:spPr bwMode="auto">
          <a:xfrm>
            <a:off x="159902" y="6565386"/>
            <a:ext cx="252028" cy="182563"/>
          </a:xfrm>
          <a:custGeom>
            <a:avLst/>
            <a:gdLst>
              <a:gd name="T0" fmla="*/ 326 w 370"/>
              <a:gd name="T1" fmla="*/ 47 h 300"/>
              <a:gd name="T2" fmla="*/ 359 w 370"/>
              <a:gd name="T3" fmla="*/ 5 h 300"/>
              <a:gd name="T4" fmla="*/ 311 w 370"/>
              <a:gd name="T5" fmla="*/ 24 h 300"/>
              <a:gd name="T6" fmla="*/ 256 w 370"/>
              <a:gd name="T7" fmla="*/ 0 h 300"/>
              <a:gd name="T8" fmla="*/ 202 w 370"/>
              <a:gd name="T9" fmla="*/ 22 h 300"/>
              <a:gd name="T10" fmla="*/ 180 w 370"/>
              <a:gd name="T11" fmla="*/ 76 h 300"/>
              <a:gd name="T12" fmla="*/ 182 w 370"/>
              <a:gd name="T13" fmla="*/ 93 h 300"/>
              <a:gd name="T14" fmla="*/ 95 w 370"/>
              <a:gd name="T15" fmla="*/ 70 h 300"/>
              <a:gd name="T16" fmla="*/ 26 w 370"/>
              <a:gd name="T17" fmla="*/ 14 h 300"/>
              <a:gd name="T18" fmla="*/ 15 w 370"/>
              <a:gd name="T19" fmla="*/ 52 h 300"/>
              <a:gd name="T20" fmla="*/ 25 w 370"/>
              <a:gd name="T21" fmla="*/ 88 h 300"/>
              <a:gd name="T22" fmla="*/ 49 w 370"/>
              <a:gd name="T23" fmla="*/ 115 h 300"/>
              <a:gd name="T24" fmla="*/ 15 w 370"/>
              <a:gd name="T25" fmla="*/ 105 h 300"/>
              <a:gd name="T26" fmla="*/ 15 w 370"/>
              <a:gd name="T27" fmla="*/ 106 h 300"/>
              <a:gd name="T28" fmla="*/ 32 w 370"/>
              <a:gd name="T29" fmla="*/ 155 h 300"/>
              <a:gd name="T30" fmla="*/ 76 w 370"/>
              <a:gd name="T31" fmla="*/ 181 h 300"/>
              <a:gd name="T32" fmla="*/ 56 w 370"/>
              <a:gd name="T33" fmla="*/ 183 h 300"/>
              <a:gd name="T34" fmla="*/ 41 w 370"/>
              <a:gd name="T35" fmla="*/ 182 h 300"/>
              <a:gd name="T36" fmla="*/ 68 w 370"/>
              <a:gd name="T37" fmla="*/ 220 h 300"/>
              <a:gd name="T38" fmla="*/ 112 w 370"/>
              <a:gd name="T39" fmla="*/ 235 h 300"/>
              <a:gd name="T40" fmla="*/ 18 w 370"/>
              <a:gd name="T41" fmla="*/ 267 h 300"/>
              <a:gd name="T42" fmla="*/ 0 w 370"/>
              <a:gd name="T43" fmla="*/ 266 h 300"/>
              <a:gd name="T44" fmla="*/ 116 w 370"/>
              <a:gd name="T45" fmla="*/ 300 h 300"/>
              <a:gd name="T46" fmla="*/ 192 w 370"/>
              <a:gd name="T47" fmla="*/ 287 h 300"/>
              <a:gd name="T48" fmla="*/ 253 w 370"/>
              <a:gd name="T49" fmla="*/ 253 h 300"/>
              <a:gd name="T50" fmla="*/ 296 w 370"/>
              <a:gd name="T51" fmla="*/ 204 h 300"/>
              <a:gd name="T52" fmla="*/ 323 w 370"/>
              <a:gd name="T53" fmla="*/ 145 h 300"/>
              <a:gd name="T54" fmla="*/ 332 w 370"/>
              <a:gd name="T55" fmla="*/ 85 h 300"/>
              <a:gd name="T56" fmla="*/ 332 w 370"/>
              <a:gd name="T57" fmla="*/ 75 h 300"/>
              <a:gd name="T58" fmla="*/ 370 w 370"/>
              <a:gd name="T59" fmla="*/ 35 h 300"/>
              <a:gd name="T60" fmla="*/ 326 w 370"/>
              <a:gd name="T61" fmla="*/ 4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0" h="300">
                <a:moveTo>
                  <a:pt x="326" y="47"/>
                </a:moveTo>
                <a:cubicBezTo>
                  <a:pt x="342" y="37"/>
                  <a:pt x="354" y="23"/>
                  <a:pt x="359" y="5"/>
                </a:cubicBezTo>
                <a:cubicBezTo>
                  <a:pt x="344" y="14"/>
                  <a:pt x="328" y="20"/>
                  <a:pt x="311" y="24"/>
                </a:cubicBezTo>
                <a:cubicBezTo>
                  <a:pt x="296" y="8"/>
                  <a:pt x="278" y="0"/>
                  <a:pt x="256" y="0"/>
                </a:cubicBezTo>
                <a:cubicBezTo>
                  <a:pt x="235" y="0"/>
                  <a:pt x="217" y="7"/>
                  <a:pt x="202" y="22"/>
                </a:cubicBezTo>
                <a:cubicBezTo>
                  <a:pt x="187" y="37"/>
                  <a:pt x="180" y="55"/>
                  <a:pt x="180" y="76"/>
                </a:cubicBezTo>
                <a:cubicBezTo>
                  <a:pt x="180" y="81"/>
                  <a:pt x="181" y="87"/>
                  <a:pt x="182" y="93"/>
                </a:cubicBezTo>
                <a:cubicBezTo>
                  <a:pt x="151" y="91"/>
                  <a:pt x="122" y="84"/>
                  <a:pt x="95" y="70"/>
                </a:cubicBezTo>
                <a:cubicBezTo>
                  <a:pt x="68" y="56"/>
                  <a:pt x="45" y="37"/>
                  <a:pt x="26" y="14"/>
                </a:cubicBezTo>
                <a:cubicBezTo>
                  <a:pt x="19" y="25"/>
                  <a:pt x="15" y="38"/>
                  <a:pt x="15" y="52"/>
                </a:cubicBezTo>
                <a:cubicBezTo>
                  <a:pt x="15" y="65"/>
                  <a:pt x="18" y="77"/>
                  <a:pt x="25" y="88"/>
                </a:cubicBezTo>
                <a:cubicBezTo>
                  <a:pt x="31" y="99"/>
                  <a:pt x="39" y="108"/>
                  <a:pt x="49" y="115"/>
                </a:cubicBezTo>
                <a:cubicBezTo>
                  <a:pt x="37" y="115"/>
                  <a:pt x="26" y="111"/>
                  <a:pt x="15" y="105"/>
                </a:cubicBezTo>
                <a:cubicBezTo>
                  <a:pt x="15" y="106"/>
                  <a:pt x="15" y="106"/>
                  <a:pt x="15" y="106"/>
                </a:cubicBezTo>
                <a:cubicBezTo>
                  <a:pt x="15" y="125"/>
                  <a:pt x="21" y="141"/>
                  <a:pt x="32" y="155"/>
                </a:cubicBezTo>
                <a:cubicBezTo>
                  <a:pt x="44" y="168"/>
                  <a:pt x="58" y="177"/>
                  <a:pt x="76" y="181"/>
                </a:cubicBezTo>
                <a:cubicBezTo>
                  <a:pt x="69" y="182"/>
                  <a:pt x="62" y="183"/>
                  <a:pt x="56" y="183"/>
                </a:cubicBezTo>
                <a:cubicBezTo>
                  <a:pt x="51" y="183"/>
                  <a:pt x="47" y="183"/>
                  <a:pt x="41" y="182"/>
                </a:cubicBezTo>
                <a:cubicBezTo>
                  <a:pt x="46" y="197"/>
                  <a:pt x="55" y="210"/>
                  <a:pt x="68" y="220"/>
                </a:cubicBezTo>
                <a:cubicBezTo>
                  <a:pt x="81" y="229"/>
                  <a:pt x="96" y="234"/>
                  <a:pt x="112" y="235"/>
                </a:cubicBezTo>
                <a:cubicBezTo>
                  <a:pt x="85" y="256"/>
                  <a:pt x="53" y="267"/>
                  <a:pt x="18" y="267"/>
                </a:cubicBezTo>
                <a:cubicBezTo>
                  <a:pt x="11" y="267"/>
                  <a:pt x="5" y="267"/>
                  <a:pt x="0" y="266"/>
                </a:cubicBezTo>
                <a:cubicBezTo>
                  <a:pt x="35" y="289"/>
                  <a:pt x="74" y="300"/>
                  <a:pt x="116" y="300"/>
                </a:cubicBezTo>
                <a:cubicBezTo>
                  <a:pt x="143" y="300"/>
                  <a:pt x="168" y="296"/>
                  <a:pt x="192" y="287"/>
                </a:cubicBezTo>
                <a:cubicBezTo>
                  <a:pt x="216" y="279"/>
                  <a:pt x="236" y="267"/>
                  <a:pt x="253" y="253"/>
                </a:cubicBezTo>
                <a:cubicBezTo>
                  <a:pt x="269" y="239"/>
                  <a:pt x="284" y="222"/>
                  <a:pt x="296" y="204"/>
                </a:cubicBezTo>
                <a:cubicBezTo>
                  <a:pt x="308" y="185"/>
                  <a:pt x="317" y="166"/>
                  <a:pt x="323" y="145"/>
                </a:cubicBezTo>
                <a:cubicBezTo>
                  <a:pt x="329" y="125"/>
                  <a:pt x="332" y="105"/>
                  <a:pt x="332" y="85"/>
                </a:cubicBezTo>
                <a:cubicBezTo>
                  <a:pt x="332" y="80"/>
                  <a:pt x="332" y="77"/>
                  <a:pt x="332" y="75"/>
                </a:cubicBezTo>
                <a:cubicBezTo>
                  <a:pt x="347" y="64"/>
                  <a:pt x="359" y="51"/>
                  <a:pt x="370" y="35"/>
                </a:cubicBezTo>
                <a:cubicBezTo>
                  <a:pt x="355" y="42"/>
                  <a:pt x="341" y="46"/>
                  <a:pt x="326" y="47"/>
                </a:cubicBezTo>
                <a:close/>
              </a:path>
            </a:pathLst>
          </a:custGeom>
          <a:solidFill>
            <a:srgbClr val="00517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solidFill>
                <a:srgbClr val="005172"/>
              </a:solidFill>
            </a:endParaRPr>
          </a:p>
        </p:txBody>
      </p:sp>
      <p:sp>
        <p:nvSpPr>
          <p:cNvPr id="7" name="TextBox 6"/>
          <p:cNvSpPr txBox="1"/>
          <p:nvPr userDrawn="1">
            <p:custDataLst>
              <p:tags r:id="rId2"/>
            </p:custDataLst>
          </p:nvPr>
        </p:nvSpPr>
        <p:spPr>
          <a:xfrm>
            <a:off x="395536" y="6441225"/>
            <a:ext cx="2225959" cy="430887"/>
          </a:xfrm>
          <a:prstGeom prst="rect">
            <a:avLst/>
          </a:prstGeom>
          <a:noFill/>
        </p:spPr>
        <p:txBody>
          <a:bodyPr wrap="square" rtlCol="0">
            <a:spAutoFit/>
          </a:bodyPr>
          <a:lstStyle/>
          <a:p>
            <a:r>
              <a:rPr lang="en-CA" sz="1100">
                <a:solidFill>
                  <a:srgbClr val="005172"/>
                </a:solidFill>
                <a:latin typeface="Times New Roman" panose="02020603050405020304" pitchFamily="18" charset="0"/>
                <a:cs typeface="Times New Roman" panose="02020603050405020304" pitchFamily="18" charset="0"/>
              </a:rPr>
              <a:t>@AlexBenay</a:t>
            </a:r>
          </a:p>
          <a:p>
            <a:r>
              <a:rPr lang="en-CA" sz="1100">
                <a:solidFill>
                  <a:srgbClr val="005172"/>
                </a:solidFill>
                <a:latin typeface="Times New Roman" panose="02020603050405020304" pitchFamily="18" charset="0"/>
                <a:cs typeface="Times New Roman" panose="02020603050405020304" pitchFamily="18" charset="0"/>
              </a:rPr>
              <a:t>@NancyChahwan</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Freeform 11"/>
          <p:cNvSpPr/>
          <p:nvPr userDrawn="1">
            <p:custDataLst>
              <p:tags r:id="rId1"/>
            </p:custDataLst>
          </p:nvPr>
        </p:nvSpPr>
        <p:spPr bwMode="auto">
          <a:xfrm>
            <a:off x="215517" y="6538912"/>
            <a:ext cx="252028" cy="182563"/>
          </a:xfrm>
          <a:custGeom>
            <a:avLst/>
            <a:gdLst>
              <a:gd name="T0" fmla="*/ 326 w 370"/>
              <a:gd name="T1" fmla="*/ 47 h 300"/>
              <a:gd name="T2" fmla="*/ 359 w 370"/>
              <a:gd name="T3" fmla="*/ 5 h 300"/>
              <a:gd name="T4" fmla="*/ 311 w 370"/>
              <a:gd name="T5" fmla="*/ 24 h 300"/>
              <a:gd name="T6" fmla="*/ 256 w 370"/>
              <a:gd name="T7" fmla="*/ 0 h 300"/>
              <a:gd name="T8" fmla="*/ 202 w 370"/>
              <a:gd name="T9" fmla="*/ 22 h 300"/>
              <a:gd name="T10" fmla="*/ 180 w 370"/>
              <a:gd name="T11" fmla="*/ 76 h 300"/>
              <a:gd name="T12" fmla="*/ 182 w 370"/>
              <a:gd name="T13" fmla="*/ 93 h 300"/>
              <a:gd name="T14" fmla="*/ 95 w 370"/>
              <a:gd name="T15" fmla="*/ 70 h 300"/>
              <a:gd name="T16" fmla="*/ 26 w 370"/>
              <a:gd name="T17" fmla="*/ 14 h 300"/>
              <a:gd name="T18" fmla="*/ 15 w 370"/>
              <a:gd name="T19" fmla="*/ 52 h 300"/>
              <a:gd name="T20" fmla="*/ 25 w 370"/>
              <a:gd name="T21" fmla="*/ 88 h 300"/>
              <a:gd name="T22" fmla="*/ 49 w 370"/>
              <a:gd name="T23" fmla="*/ 115 h 300"/>
              <a:gd name="T24" fmla="*/ 15 w 370"/>
              <a:gd name="T25" fmla="*/ 105 h 300"/>
              <a:gd name="T26" fmla="*/ 15 w 370"/>
              <a:gd name="T27" fmla="*/ 106 h 300"/>
              <a:gd name="T28" fmla="*/ 32 w 370"/>
              <a:gd name="T29" fmla="*/ 155 h 300"/>
              <a:gd name="T30" fmla="*/ 76 w 370"/>
              <a:gd name="T31" fmla="*/ 181 h 300"/>
              <a:gd name="T32" fmla="*/ 56 w 370"/>
              <a:gd name="T33" fmla="*/ 183 h 300"/>
              <a:gd name="T34" fmla="*/ 41 w 370"/>
              <a:gd name="T35" fmla="*/ 182 h 300"/>
              <a:gd name="T36" fmla="*/ 68 w 370"/>
              <a:gd name="T37" fmla="*/ 220 h 300"/>
              <a:gd name="T38" fmla="*/ 112 w 370"/>
              <a:gd name="T39" fmla="*/ 235 h 300"/>
              <a:gd name="T40" fmla="*/ 18 w 370"/>
              <a:gd name="T41" fmla="*/ 267 h 300"/>
              <a:gd name="T42" fmla="*/ 0 w 370"/>
              <a:gd name="T43" fmla="*/ 266 h 300"/>
              <a:gd name="T44" fmla="*/ 116 w 370"/>
              <a:gd name="T45" fmla="*/ 300 h 300"/>
              <a:gd name="T46" fmla="*/ 192 w 370"/>
              <a:gd name="T47" fmla="*/ 287 h 300"/>
              <a:gd name="T48" fmla="*/ 253 w 370"/>
              <a:gd name="T49" fmla="*/ 253 h 300"/>
              <a:gd name="T50" fmla="*/ 296 w 370"/>
              <a:gd name="T51" fmla="*/ 204 h 300"/>
              <a:gd name="T52" fmla="*/ 323 w 370"/>
              <a:gd name="T53" fmla="*/ 145 h 300"/>
              <a:gd name="T54" fmla="*/ 332 w 370"/>
              <a:gd name="T55" fmla="*/ 85 h 300"/>
              <a:gd name="T56" fmla="*/ 332 w 370"/>
              <a:gd name="T57" fmla="*/ 75 h 300"/>
              <a:gd name="T58" fmla="*/ 370 w 370"/>
              <a:gd name="T59" fmla="*/ 35 h 300"/>
              <a:gd name="T60" fmla="*/ 326 w 370"/>
              <a:gd name="T61" fmla="*/ 4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0" h="300">
                <a:moveTo>
                  <a:pt x="326" y="47"/>
                </a:moveTo>
                <a:cubicBezTo>
                  <a:pt x="342" y="37"/>
                  <a:pt x="354" y="23"/>
                  <a:pt x="359" y="5"/>
                </a:cubicBezTo>
                <a:cubicBezTo>
                  <a:pt x="344" y="14"/>
                  <a:pt x="328" y="20"/>
                  <a:pt x="311" y="24"/>
                </a:cubicBezTo>
                <a:cubicBezTo>
                  <a:pt x="296" y="8"/>
                  <a:pt x="278" y="0"/>
                  <a:pt x="256" y="0"/>
                </a:cubicBezTo>
                <a:cubicBezTo>
                  <a:pt x="235" y="0"/>
                  <a:pt x="217" y="7"/>
                  <a:pt x="202" y="22"/>
                </a:cubicBezTo>
                <a:cubicBezTo>
                  <a:pt x="187" y="37"/>
                  <a:pt x="180" y="55"/>
                  <a:pt x="180" y="76"/>
                </a:cubicBezTo>
                <a:cubicBezTo>
                  <a:pt x="180" y="81"/>
                  <a:pt x="181" y="87"/>
                  <a:pt x="182" y="93"/>
                </a:cubicBezTo>
                <a:cubicBezTo>
                  <a:pt x="151" y="91"/>
                  <a:pt x="122" y="84"/>
                  <a:pt x="95" y="70"/>
                </a:cubicBezTo>
                <a:cubicBezTo>
                  <a:pt x="68" y="56"/>
                  <a:pt x="45" y="37"/>
                  <a:pt x="26" y="14"/>
                </a:cubicBezTo>
                <a:cubicBezTo>
                  <a:pt x="19" y="25"/>
                  <a:pt x="15" y="38"/>
                  <a:pt x="15" y="52"/>
                </a:cubicBezTo>
                <a:cubicBezTo>
                  <a:pt x="15" y="65"/>
                  <a:pt x="18" y="77"/>
                  <a:pt x="25" y="88"/>
                </a:cubicBezTo>
                <a:cubicBezTo>
                  <a:pt x="31" y="99"/>
                  <a:pt x="39" y="108"/>
                  <a:pt x="49" y="115"/>
                </a:cubicBezTo>
                <a:cubicBezTo>
                  <a:pt x="37" y="115"/>
                  <a:pt x="26" y="111"/>
                  <a:pt x="15" y="105"/>
                </a:cubicBezTo>
                <a:cubicBezTo>
                  <a:pt x="15" y="106"/>
                  <a:pt x="15" y="106"/>
                  <a:pt x="15" y="106"/>
                </a:cubicBezTo>
                <a:cubicBezTo>
                  <a:pt x="15" y="125"/>
                  <a:pt x="21" y="141"/>
                  <a:pt x="32" y="155"/>
                </a:cubicBezTo>
                <a:cubicBezTo>
                  <a:pt x="44" y="168"/>
                  <a:pt x="58" y="177"/>
                  <a:pt x="76" y="181"/>
                </a:cubicBezTo>
                <a:cubicBezTo>
                  <a:pt x="69" y="182"/>
                  <a:pt x="62" y="183"/>
                  <a:pt x="56" y="183"/>
                </a:cubicBezTo>
                <a:cubicBezTo>
                  <a:pt x="51" y="183"/>
                  <a:pt x="47" y="183"/>
                  <a:pt x="41" y="182"/>
                </a:cubicBezTo>
                <a:cubicBezTo>
                  <a:pt x="46" y="197"/>
                  <a:pt x="55" y="210"/>
                  <a:pt x="68" y="220"/>
                </a:cubicBezTo>
                <a:cubicBezTo>
                  <a:pt x="81" y="229"/>
                  <a:pt x="96" y="234"/>
                  <a:pt x="112" y="235"/>
                </a:cubicBezTo>
                <a:cubicBezTo>
                  <a:pt x="85" y="256"/>
                  <a:pt x="53" y="267"/>
                  <a:pt x="18" y="267"/>
                </a:cubicBezTo>
                <a:cubicBezTo>
                  <a:pt x="11" y="267"/>
                  <a:pt x="5" y="267"/>
                  <a:pt x="0" y="266"/>
                </a:cubicBezTo>
                <a:cubicBezTo>
                  <a:pt x="35" y="289"/>
                  <a:pt x="74" y="300"/>
                  <a:pt x="116" y="300"/>
                </a:cubicBezTo>
                <a:cubicBezTo>
                  <a:pt x="143" y="300"/>
                  <a:pt x="168" y="296"/>
                  <a:pt x="192" y="287"/>
                </a:cubicBezTo>
                <a:cubicBezTo>
                  <a:pt x="216" y="279"/>
                  <a:pt x="236" y="267"/>
                  <a:pt x="253" y="253"/>
                </a:cubicBezTo>
                <a:cubicBezTo>
                  <a:pt x="269" y="239"/>
                  <a:pt x="284" y="222"/>
                  <a:pt x="296" y="204"/>
                </a:cubicBezTo>
                <a:cubicBezTo>
                  <a:pt x="308" y="185"/>
                  <a:pt x="317" y="166"/>
                  <a:pt x="323" y="145"/>
                </a:cubicBezTo>
                <a:cubicBezTo>
                  <a:pt x="329" y="125"/>
                  <a:pt x="332" y="105"/>
                  <a:pt x="332" y="85"/>
                </a:cubicBezTo>
                <a:cubicBezTo>
                  <a:pt x="332" y="80"/>
                  <a:pt x="332" y="77"/>
                  <a:pt x="332" y="75"/>
                </a:cubicBezTo>
                <a:cubicBezTo>
                  <a:pt x="347" y="64"/>
                  <a:pt x="359" y="51"/>
                  <a:pt x="370" y="35"/>
                </a:cubicBezTo>
                <a:cubicBezTo>
                  <a:pt x="355" y="42"/>
                  <a:pt x="341" y="46"/>
                  <a:pt x="326" y="47"/>
                </a:cubicBezTo>
                <a:close/>
              </a:path>
            </a:pathLst>
          </a:custGeom>
          <a:solidFill>
            <a:srgbClr val="00517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solidFill>
                <a:srgbClr val="005172"/>
              </a:solidFill>
            </a:endParaRPr>
          </a:p>
        </p:txBody>
      </p:sp>
      <p:sp>
        <p:nvSpPr>
          <p:cNvPr id="14" name="TextBox 13"/>
          <p:cNvSpPr txBox="1"/>
          <p:nvPr userDrawn="1">
            <p:custDataLst>
              <p:tags r:id="rId2"/>
            </p:custDataLst>
          </p:nvPr>
        </p:nvSpPr>
        <p:spPr>
          <a:xfrm>
            <a:off x="395536" y="6476304"/>
            <a:ext cx="2225959" cy="307777"/>
          </a:xfrm>
          <a:prstGeom prst="rect">
            <a:avLst/>
          </a:prstGeom>
          <a:noFill/>
        </p:spPr>
        <p:txBody>
          <a:bodyPr wrap="square" rtlCol="0">
            <a:spAutoFit/>
          </a:bodyPr>
          <a:lstStyle/>
          <a:p>
            <a:r>
              <a:rPr lang="en-CA" sz="1400">
                <a:solidFill>
                  <a:srgbClr val="005172"/>
                </a:solidFill>
                <a:latin typeface="Times New Roman" panose="02020603050405020304" pitchFamily="18" charset="0"/>
                <a:cs typeface="Times New Roman" panose="02020603050405020304" pitchFamily="18" charset="0"/>
              </a:rPr>
              <a:t>@AlexBenay</a:t>
            </a:r>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Freeform 7"/>
          <p:cNvSpPr/>
          <p:nvPr userDrawn="1">
            <p:custDataLst>
              <p:tags r:id="rId1"/>
            </p:custDataLst>
          </p:nvPr>
        </p:nvSpPr>
        <p:spPr bwMode="auto">
          <a:xfrm>
            <a:off x="159902" y="6565386"/>
            <a:ext cx="252028" cy="182563"/>
          </a:xfrm>
          <a:custGeom>
            <a:avLst/>
            <a:gdLst>
              <a:gd name="T0" fmla="*/ 326 w 370"/>
              <a:gd name="T1" fmla="*/ 47 h 300"/>
              <a:gd name="T2" fmla="*/ 359 w 370"/>
              <a:gd name="T3" fmla="*/ 5 h 300"/>
              <a:gd name="T4" fmla="*/ 311 w 370"/>
              <a:gd name="T5" fmla="*/ 24 h 300"/>
              <a:gd name="T6" fmla="*/ 256 w 370"/>
              <a:gd name="T7" fmla="*/ 0 h 300"/>
              <a:gd name="T8" fmla="*/ 202 w 370"/>
              <a:gd name="T9" fmla="*/ 22 h 300"/>
              <a:gd name="T10" fmla="*/ 180 w 370"/>
              <a:gd name="T11" fmla="*/ 76 h 300"/>
              <a:gd name="T12" fmla="*/ 182 w 370"/>
              <a:gd name="T13" fmla="*/ 93 h 300"/>
              <a:gd name="T14" fmla="*/ 95 w 370"/>
              <a:gd name="T15" fmla="*/ 70 h 300"/>
              <a:gd name="T16" fmla="*/ 26 w 370"/>
              <a:gd name="T17" fmla="*/ 14 h 300"/>
              <a:gd name="T18" fmla="*/ 15 w 370"/>
              <a:gd name="T19" fmla="*/ 52 h 300"/>
              <a:gd name="T20" fmla="*/ 25 w 370"/>
              <a:gd name="T21" fmla="*/ 88 h 300"/>
              <a:gd name="T22" fmla="*/ 49 w 370"/>
              <a:gd name="T23" fmla="*/ 115 h 300"/>
              <a:gd name="T24" fmla="*/ 15 w 370"/>
              <a:gd name="T25" fmla="*/ 105 h 300"/>
              <a:gd name="T26" fmla="*/ 15 w 370"/>
              <a:gd name="T27" fmla="*/ 106 h 300"/>
              <a:gd name="T28" fmla="*/ 32 w 370"/>
              <a:gd name="T29" fmla="*/ 155 h 300"/>
              <a:gd name="T30" fmla="*/ 76 w 370"/>
              <a:gd name="T31" fmla="*/ 181 h 300"/>
              <a:gd name="T32" fmla="*/ 56 w 370"/>
              <a:gd name="T33" fmla="*/ 183 h 300"/>
              <a:gd name="T34" fmla="*/ 41 w 370"/>
              <a:gd name="T35" fmla="*/ 182 h 300"/>
              <a:gd name="T36" fmla="*/ 68 w 370"/>
              <a:gd name="T37" fmla="*/ 220 h 300"/>
              <a:gd name="T38" fmla="*/ 112 w 370"/>
              <a:gd name="T39" fmla="*/ 235 h 300"/>
              <a:gd name="T40" fmla="*/ 18 w 370"/>
              <a:gd name="T41" fmla="*/ 267 h 300"/>
              <a:gd name="T42" fmla="*/ 0 w 370"/>
              <a:gd name="T43" fmla="*/ 266 h 300"/>
              <a:gd name="T44" fmla="*/ 116 w 370"/>
              <a:gd name="T45" fmla="*/ 300 h 300"/>
              <a:gd name="T46" fmla="*/ 192 w 370"/>
              <a:gd name="T47" fmla="*/ 287 h 300"/>
              <a:gd name="T48" fmla="*/ 253 w 370"/>
              <a:gd name="T49" fmla="*/ 253 h 300"/>
              <a:gd name="T50" fmla="*/ 296 w 370"/>
              <a:gd name="T51" fmla="*/ 204 h 300"/>
              <a:gd name="T52" fmla="*/ 323 w 370"/>
              <a:gd name="T53" fmla="*/ 145 h 300"/>
              <a:gd name="T54" fmla="*/ 332 w 370"/>
              <a:gd name="T55" fmla="*/ 85 h 300"/>
              <a:gd name="T56" fmla="*/ 332 w 370"/>
              <a:gd name="T57" fmla="*/ 75 h 300"/>
              <a:gd name="T58" fmla="*/ 370 w 370"/>
              <a:gd name="T59" fmla="*/ 35 h 300"/>
              <a:gd name="T60" fmla="*/ 326 w 370"/>
              <a:gd name="T61" fmla="*/ 4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0" h="300">
                <a:moveTo>
                  <a:pt x="326" y="47"/>
                </a:moveTo>
                <a:cubicBezTo>
                  <a:pt x="342" y="37"/>
                  <a:pt x="354" y="23"/>
                  <a:pt x="359" y="5"/>
                </a:cubicBezTo>
                <a:cubicBezTo>
                  <a:pt x="344" y="14"/>
                  <a:pt x="328" y="20"/>
                  <a:pt x="311" y="24"/>
                </a:cubicBezTo>
                <a:cubicBezTo>
                  <a:pt x="296" y="8"/>
                  <a:pt x="278" y="0"/>
                  <a:pt x="256" y="0"/>
                </a:cubicBezTo>
                <a:cubicBezTo>
                  <a:pt x="235" y="0"/>
                  <a:pt x="217" y="7"/>
                  <a:pt x="202" y="22"/>
                </a:cubicBezTo>
                <a:cubicBezTo>
                  <a:pt x="187" y="37"/>
                  <a:pt x="180" y="55"/>
                  <a:pt x="180" y="76"/>
                </a:cubicBezTo>
                <a:cubicBezTo>
                  <a:pt x="180" y="81"/>
                  <a:pt x="181" y="87"/>
                  <a:pt x="182" y="93"/>
                </a:cubicBezTo>
                <a:cubicBezTo>
                  <a:pt x="151" y="91"/>
                  <a:pt x="122" y="84"/>
                  <a:pt x="95" y="70"/>
                </a:cubicBezTo>
                <a:cubicBezTo>
                  <a:pt x="68" y="56"/>
                  <a:pt x="45" y="37"/>
                  <a:pt x="26" y="14"/>
                </a:cubicBezTo>
                <a:cubicBezTo>
                  <a:pt x="19" y="25"/>
                  <a:pt x="15" y="38"/>
                  <a:pt x="15" y="52"/>
                </a:cubicBezTo>
                <a:cubicBezTo>
                  <a:pt x="15" y="65"/>
                  <a:pt x="18" y="77"/>
                  <a:pt x="25" y="88"/>
                </a:cubicBezTo>
                <a:cubicBezTo>
                  <a:pt x="31" y="99"/>
                  <a:pt x="39" y="108"/>
                  <a:pt x="49" y="115"/>
                </a:cubicBezTo>
                <a:cubicBezTo>
                  <a:pt x="37" y="115"/>
                  <a:pt x="26" y="111"/>
                  <a:pt x="15" y="105"/>
                </a:cubicBezTo>
                <a:cubicBezTo>
                  <a:pt x="15" y="106"/>
                  <a:pt x="15" y="106"/>
                  <a:pt x="15" y="106"/>
                </a:cubicBezTo>
                <a:cubicBezTo>
                  <a:pt x="15" y="125"/>
                  <a:pt x="21" y="141"/>
                  <a:pt x="32" y="155"/>
                </a:cubicBezTo>
                <a:cubicBezTo>
                  <a:pt x="44" y="168"/>
                  <a:pt x="58" y="177"/>
                  <a:pt x="76" y="181"/>
                </a:cubicBezTo>
                <a:cubicBezTo>
                  <a:pt x="69" y="182"/>
                  <a:pt x="62" y="183"/>
                  <a:pt x="56" y="183"/>
                </a:cubicBezTo>
                <a:cubicBezTo>
                  <a:pt x="51" y="183"/>
                  <a:pt x="47" y="183"/>
                  <a:pt x="41" y="182"/>
                </a:cubicBezTo>
                <a:cubicBezTo>
                  <a:pt x="46" y="197"/>
                  <a:pt x="55" y="210"/>
                  <a:pt x="68" y="220"/>
                </a:cubicBezTo>
                <a:cubicBezTo>
                  <a:pt x="81" y="229"/>
                  <a:pt x="96" y="234"/>
                  <a:pt x="112" y="235"/>
                </a:cubicBezTo>
                <a:cubicBezTo>
                  <a:pt x="85" y="256"/>
                  <a:pt x="53" y="267"/>
                  <a:pt x="18" y="267"/>
                </a:cubicBezTo>
                <a:cubicBezTo>
                  <a:pt x="11" y="267"/>
                  <a:pt x="5" y="267"/>
                  <a:pt x="0" y="266"/>
                </a:cubicBezTo>
                <a:cubicBezTo>
                  <a:pt x="35" y="289"/>
                  <a:pt x="74" y="300"/>
                  <a:pt x="116" y="300"/>
                </a:cubicBezTo>
                <a:cubicBezTo>
                  <a:pt x="143" y="300"/>
                  <a:pt x="168" y="296"/>
                  <a:pt x="192" y="287"/>
                </a:cubicBezTo>
                <a:cubicBezTo>
                  <a:pt x="216" y="279"/>
                  <a:pt x="236" y="267"/>
                  <a:pt x="253" y="253"/>
                </a:cubicBezTo>
                <a:cubicBezTo>
                  <a:pt x="269" y="239"/>
                  <a:pt x="284" y="222"/>
                  <a:pt x="296" y="204"/>
                </a:cubicBezTo>
                <a:cubicBezTo>
                  <a:pt x="308" y="185"/>
                  <a:pt x="317" y="166"/>
                  <a:pt x="323" y="145"/>
                </a:cubicBezTo>
                <a:cubicBezTo>
                  <a:pt x="329" y="125"/>
                  <a:pt x="332" y="105"/>
                  <a:pt x="332" y="85"/>
                </a:cubicBezTo>
                <a:cubicBezTo>
                  <a:pt x="332" y="80"/>
                  <a:pt x="332" y="77"/>
                  <a:pt x="332" y="75"/>
                </a:cubicBezTo>
                <a:cubicBezTo>
                  <a:pt x="347" y="64"/>
                  <a:pt x="359" y="51"/>
                  <a:pt x="370" y="35"/>
                </a:cubicBezTo>
                <a:cubicBezTo>
                  <a:pt x="355" y="42"/>
                  <a:pt x="341" y="46"/>
                  <a:pt x="326" y="47"/>
                </a:cubicBezTo>
                <a:close/>
              </a:path>
            </a:pathLst>
          </a:custGeom>
          <a:solidFill>
            <a:srgbClr val="00517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solidFill>
                <a:srgbClr val="005172"/>
              </a:solidFill>
            </a:endParaRPr>
          </a:p>
        </p:txBody>
      </p:sp>
      <p:sp>
        <p:nvSpPr>
          <p:cNvPr id="9" name="TextBox 8"/>
          <p:cNvSpPr txBox="1"/>
          <p:nvPr userDrawn="1">
            <p:custDataLst>
              <p:tags r:id="rId2"/>
            </p:custDataLst>
          </p:nvPr>
        </p:nvSpPr>
        <p:spPr>
          <a:xfrm>
            <a:off x="395536" y="6441225"/>
            <a:ext cx="2225959" cy="430887"/>
          </a:xfrm>
          <a:prstGeom prst="rect">
            <a:avLst/>
          </a:prstGeom>
          <a:noFill/>
        </p:spPr>
        <p:txBody>
          <a:bodyPr wrap="square" rtlCol="0">
            <a:spAutoFit/>
          </a:bodyPr>
          <a:lstStyle/>
          <a:p>
            <a:r>
              <a:rPr lang="en-CA" sz="1100">
                <a:solidFill>
                  <a:srgbClr val="005172"/>
                </a:solidFill>
                <a:latin typeface="Times New Roman" panose="02020603050405020304" pitchFamily="18" charset="0"/>
                <a:cs typeface="Times New Roman" panose="02020603050405020304" pitchFamily="18" charset="0"/>
              </a:rPr>
              <a:t>@AlexBenay</a:t>
            </a:r>
          </a:p>
          <a:p>
            <a:r>
              <a:rPr lang="en-CA" sz="1100">
                <a:solidFill>
                  <a:srgbClr val="005172"/>
                </a:solidFill>
                <a:latin typeface="Times New Roman" panose="02020603050405020304" pitchFamily="18" charset="0"/>
                <a:cs typeface="Times New Roman" panose="02020603050405020304" pitchFamily="18" charset="0"/>
              </a:rPr>
              <a:t>@NancyChahwan</a:t>
            </a:r>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r>
              <a:rPr lang="en-CA" sz="1200" baseline="0"/>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3</a:t>
              </a:r>
            </a:p>
          </p:txBody>
        </p:sp>
      </p:grpSp>
      <p:sp>
        <p:nvSpPr>
          <p:cNvPr id="14" name="Freeform 5"/>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7">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5">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2"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5" h="115">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7"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2">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0">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0">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p:nvPr userDrawn="1"/>
          </p:nvSpPr>
          <p:spPr bwMode="auto">
            <a:xfrm flipH="1">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0">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p:nvPr userDrawn="1"/>
        </p:nvSpPr>
        <p:spPr bwMode="auto">
          <a:xfrm flipH="1">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0">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6">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7">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7"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2"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0">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2">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a:prstGeom prst="rect">
            <a:avLst/>
          </a:prstGeom>
        </p:spPr>
        <p:txBody>
          <a:bodyPr/>
          <a:lstStyle>
            <a:lvl1pPr>
              <a:defRPr>
                <a:solidFill>
                  <a:schemeClr val="tx1">
                    <a:lumMod val="85000"/>
                    <a:lumOff val="15000"/>
                  </a:schemeClr>
                </a:solidFill>
                <a:latin typeface="+mj-lt"/>
              </a:defRPr>
            </a:lvl1pPr>
          </a:lstStyle>
          <a:p>
            <a:r>
              <a:rPr lang="en-US"/>
              <a:t>Click to edit Master title style</a:t>
            </a:r>
            <a:endParaRPr lang="en-CA"/>
          </a:p>
        </p:txBody>
      </p:sp>
    </p:spTree>
    <p:extLst>
      <p:ext uri="{BB962C8B-B14F-4D97-AF65-F5344CB8AC3E}">
        <p14:creationId xmlns:p14="http://schemas.microsoft.com/office/powerpoint/2010/main" val="300633663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hl"/>
          <p:cNvSpPr txBox="1"/>
          <p:nvPr userDrawn="1"/>
        </p:nvSpPr>
        <p:spPr>
          <a:xfrm>
            <a:off x="0" y="0"/>
            <a:ext cx="9144000" cy="369332"/>
          </a:xfrm>
          <a:prstGeom prst="rect">
            <a:avLst/>
          </a:prstGeom>
          <a:noFill/>
        </p:spPr>
        <p:txBody>
          <a:bodyPr vert="horz" rtlCol="0">
            <a:spAutoFit/>
          </a:bodyPr>
          <a:lstStyle/>
          <a:p>
            <a:endParaRPr lang="en-CA">
              <a:solidFill>
                <a:schemeClr val="tx1"/>
              </a:solidFill>
            </a:endParaRPr>
          </a:p>
        </p:txBody>
      </p:sp>
      <p:sp>
        <p:nvSpPr>
          <p:cNvPr id="2"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smtClean="0">
                <a:solidFill>
                  <a:srgbClr val="000000"/>
                </a:solidFill>
                <a:latin typeface="arial" panose="020B0604020202020204" pitchFamily="34" charset="0"/>
              </a:rPr>
              <a:t>UNCLASSIFIED / NON CLASSIFIÉ</a:t>
            </a:r>
            <a:endParaRPr lang="en-CA" sz="1200" b="0" i="0" u="none" baseline="0">
              <a:solidFill>
                <a:srgbClr val="000000"/>
              </a:solidFill>
              <a:latin typeface="arial" panose="020B0604020202020204" pitchFamily="34" charset="0"/>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68" r:id="rId9"/>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59.xml"/><Relationship Id="rId7" Type="http://schemas.openxmlformats.org/officeDocument/2006/relationships/slideLayout" Target="../slideLayouts/slideLayout3.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hyperlink" Target="mailto:nextgen-prochainegen@tbs-sct.gc.ca"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5.xml"/><Relationship Id="rId7" Type="http://schemas.openxmlformats.org/officeDocument/2006/relationships/tags" Target="../tags/tag19.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9" Type="http://schemas.openxmlformats.org/officeDocument/2006/relationships/hyperlink" Target="https://ouvert.canada.ca/fr/blogue/principes-numeriques"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xml"/><Relationship Id="rId1" Type="http://schemas.openxmlformats.org/officeDocument/2006/relationships/tags" Target="../tags/tag20.xml"/></Relationships>
</file>

<file path=ppt/slides/_rels/slide5.xml.rels><?xml version="1.0" encoding="UTF-8" standalone="yes"?>
<Relationships xmlns="http://schemas.openxmlformats.org/package/2006/relationships"><Relationship Id="rId8" Type="http://schemas.openxmlformats.org/officeDocument/2006/relationships/tags" Target="../tags/tag29.xml"/><Relationship Id="rId13" Type="http://schemas.openxmlformats.org/officeDocument/2006/relationships/notesSlide" Target="../notesSlides/notesSlide1.xml"/><Relationship Id="rId3" Type="http://schemas.openxmlformats.org/officeDocument/2006/relationships/tags" Target="../tags/tag24.xml"/><Relationship Id="rId7" Type="http://schemas.openxmlformats.org/officeDocument/2006/relationships/tags" Target="../tags/tag28.xml"/><Relationship Id="rId12"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tags" Target="../tags/tag32.xml"/><Relationship Id="rId5" Type="http://schemas.openxmlformats.org/officeDocument/2006/relationships/tags" Target="../tags/tag26.xml"/><Relationship Id="rId10" Type="http://schemas.openxmlformats.org/officeDocument/2006/relationships/tags" Target="../tags/tag31.xml"/><Relationship Id="rId4" Type="http://schemas.openxmlformats.org/officeDocument/2006/relationships/tags" Target="../tags/tag25.xml"/><Relationship Id="rId9" Type="http://schemas.openxmlformats.org/officeDocument/2006/relationships/tags" Target="../tags/tag30.xml"/></Relationships>
</file>

<file path=ppt/slides/_rels/slide6.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10" Type="http://schemas.openxmlformats.org/officeDocument/2006/relationships/slideLayout" Target="../slideLayouts/slideLayout3.xml"/><Relationship Id="rId4" Type="http://schemas.openxmlformats.org/officeDocument/2006/relationships/tags" Target="../tags/tag36.xml"/><Relationship Id="rId9" Type="http://schemas.openxmlformats.org/officeDocument/2006/relationships/tags" Target="../tags/tag4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notesSlide" Target="../notesSlides/notesSlide3.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Layout" Target="../slideLayouts/slideLayout3.xml"/><Relationship Id="rId5" Type="http://schemas.openxmlformats.org/officeDocument/2006/relationships/tags" Target="../tags/tag48.xml"/><Relationship Id="rId4" Type="http://schemas.openxmlformats.org/officeDocument/2006/relationships/tags" Target="../tags/tag47.xml"/></Relationships>
</file>

<file path=ppt/slides/_rels/slide9.xml.rels><?xml version="1.0" encoding="UTF-8" standalone="yes"?>
<Relationships xmlns="http://schemas.openxmlformats.org/package/2006/relationships"><Relationship Id="rId3" Type="http://schemas.openxmlformats.org/officeDocument/2006/relationships/tags" Target="../tags/tag51.xml"/><Relationship Id="rId7" Type="http://schemas.openxmlformats.org/officeDocument/2006/relationships/slideLayout" Target="../slideLayouts/slideLayout3.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noProof="0" dirty="0"/>
              <a:t>Prochaine génération en matière de ressources humaines et de rémunération</a:t>
            </a:r>
          </a:p>
        </p:txBody>
      </p:sp>
      <p:sp>
        <p:nvSpPr>
          <p:cNvPr id="3" name="Text Placeholder 2"/>
          <p:cNvSpPr>
            <a:spLocks noGrp="1"/>
          </p:cNvSpPr>
          <p:nvPr>
            <p:ph type="body" sz="quarter" idx="13"/>
          </p:nvPr>
        </p:nvSpPr>
        <p:spPr>
          <a:xfrm>
            <a:off x="814477" y="3650689"/>
            <a:ext cx="7704856" cy="720080"/>
          </a:xfrm>
        </p:spPr>
        <p:txBody>
          <a:bodyPr/>
          <a:lstStyle/>
          <a:p>
            <a:r>
              <a:rPr lang="fr-CA" noProof="0" dirty="0"/>
              <a:t>Mise à jour présentée au Conseil des ressources humaines</a:t>
            </a:r>
          </a:p>
          <a:p>
            <a:r>
              <a:rPr lang="fr-CA" sz="1600" noProof="0" dirty="0"/>
              <a:t>Automne 2018</a:t>
            </a:r>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a:p>
        </p:txBody>
      </p:sp>
      <p:pic>
        <p:nvPicPr>
          <p:cNvPr id="6" name="Picture 5">
            <a:extLst>
              <a:ext uri="{FF2B5EF4-FFF2-40B4-BE49-F238E27FC236}">
                <a16:creationId xmlns="" xmlns:a16="http://schemas.microsoft.com/office/drawing/2014/main" id="{FA9CAB59-895A-4F70-816C-DD1A8CFDAE8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16287" y="980728"/>
            <a:ext cx="4265295" cy="393700"/>
          </a:xfrm>
          <a:prstGeom prst="rect">
            <a:avLst/>
          </a:prstGeom>
        </p:spPr>
      </p:pic>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D4B517-E49B-41B6-9DBC-23634E0F1CDC}" type="slidenum">
              <a:rPr lang="en-CA" smtClean="0"/>
              <a:t>10</a:t>
            </a:fld>
            <a:endParaRPr lang="en-CA"/>
          </a:p>
        </p:txBody>
      </p:sp>
      <p:sp>
        <p:nvSpPr>
          <p:cNvPr id="5" name="Rectangle 4"/>
          <p:cNvSpPr/>
          <p:nvPr>
            <p:custDataLst>
              <p:tags r:id="rId1"/>
            </p:custDataLst>
          </p:nvPr>
        </p:nvSpPr>
        <p:spPr>
          <a:xfrm>
            <a:off x="0" y="1592796"/>
            <a:ext cx="9144000" cy="3024336"/>
          </a:xfrm>
          <a:prstGeom prst="rect">
            <a:avLst/>
          </a:prstGeom>
          <a:solidFill>
            <a:srgbClr val="8E9A00"/>
          </a:solidFill>
          <a:ln>
            <a:solidFill>
              <a:srgbClr val="8E9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600">
                <a:solidFill>
                  <a:schemeClr val="bg1"/>
                </a:solidFill>
              </a:rPr>
              <a:t>Prochaines étapes</a:t>
            </a:r>
          </a:p>
        </p:txBody>
      </p:sp>
      <p:sp>
        <p:nvSpPr>
          <p:cNvPr id="6" name="TextBox 5"/>
          <p:cNvSpPr txBox="1"/>
          <p:nvPr>
            <p:custDataLst>
              <p:tags r:id="rId2"/>
            </p:custDataLst>
          </p:nvPr>
        </p:nvSpPr>
        <p:spPr>
          <a:xfrm>
            <a:off x="30995" y="4617132"/>
            <a:ext cx="9010002" cy="366126"/>
          </a:xfrm>
          <a:prstGeom prst="rect">
            <a:avLst/>
          </a:prstGeom>
          <a:noFill/>
        </p:spPr>
        <p:txBody>
          <a:bodyPr wrap="square" rtlCol="0">
            <a:spAutoFit/>
          </a:bodyPr>
          <a:lstStyle/>
          <a:p>
            <a:pPr algn="ctr"/>
            <a:r>
              <a:rPr lang="en-CA">
                <a:solidFill>
                  <a:srgbClr val="8E9A00"/>
                </a:solidFill>
              </a:rPr>
              <a:t>Un événement stimulant se pointe à l’horizon</a:t>
            </a:r>
          </a:p>
        </p:txBody>
      </p:sp>
    </p:spTree>
    <p:extLst>
      <p:ext uri="{BB962C8B-B14F-4D97-AF65-F5344CB8AC3E}">
        <p14:creationId xmlns:p14="http://schemas.microsoft.com/office/powerpoint/2010/main" val="392607063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1"/>
          </p:nvPr>
        </p:nvSpPr>
        <p:spPr/>
        <p:txBody>
          <a:bodyPr/>
          <a:lstStyle/>
          <a:p>
            <a:r>
              <a:rPr lang="fr-CA"/>
              <a:t>Journée de l’industrie - Soyez des nôtres!</a:t>
            </a:r>
          </a:p>
        </p:txBody>
      </p:sp>
      <p:grpSp>
        <p:nvGrpSpPr>
          <p:cNvPr id="3" name="Group 2"/>
          <p:cNvGrpSpPr/>
          <p:nvPr/>
        </p:nvGrpSpPr>
        <p:grpSpPr>
          <a:xfrm>
            <a:off x="634044" y="1412776"/>
            <a:ext cx="2971800" cy="2971800"/>
            <a:chOff x="634044" y="1828800"/>
            <a:chExt cx="2971800" cy="2971800"/>
          </a:xfrm>
        </p:grpSpPr>
        <p:sp>
          <p:nvSpPr>
            <p:cNvPr id="4" name="Oval 3"/>
            <p:cNvSpPr/>
            <p:nvPr>
              <p:custDataLst>
                <p:tags r:id="rId4"/>
              </p:custDataLst>
            </p:nvPr>
          </p:nvSpPr>
          <p:spPr>
            <a:xfrm>
              <a:off x="634044" y="1828800"/>
              <a:ext cx="2971800" cy="2971800"/>
            </a:xfrm>
            <a:prstGeom prst="ellipse">
              <a:avLst/>
            </a:prstGeom>
            <a:solidFill>
              <a:srgbClr val="8E9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Oval 4"/>
            <p:cNvSpPr/>
            <p:nvPr/>
          </p:nvSpPr>
          <p:spPr>
            <a:xfrm>
              <a:off x="1110294" y="2286000"/>
              <a:ext cx="952500" cy="9525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Oval 5"/>
            <p:cNvSpPr/>
            <p:nvPr/>
          </p:nvSpPr>
          <p:spPr>
            <a:xfrm>
              <a:off x="2196144" y="2286000"/>
              <a:ext cx="952500" cy="9525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Oval 6"/>
            <p:cNvSpPr/>
            <p:nvPr/>
          </p:nvSpPr>
          <p:spPr>
            <a:xfrm>
              <a:off x="1110294" y="3352800"/>
              <a:ext cx="952500" cy="9525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Oval 7"/>
            <p:cNvSpPr/>
            <p:nvPr/>
          </p:nvSpPr>
          <p:spPr>
            <a:xfrm>
              <a:off x="2196144" y="3352800"/>
              <a:ext cx="952500" cy="9525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Freeform 10"/>
            <p:cNvSpPr>
              <a:spLocks noEditPoints="1"/>
            </p:cNvSpPr>
            <p:nvPr>
              <p:custDataLst>
                <p:tags r:id="rId5"/>
              </p:custDataLst>
            </p:nvPr>
          </p:nvSpPr>
          <p:spPr bwMode="auto">
            <a:xfrm>
              <a:off x="2436954" y="3583744"/>
              <a:ext cx="505383" cy="507863"/>
            </a:xfrm>
            <a:custGeom>
              <a:avLst/>
              <a:gdLst>
                <a:gd name="T0" fmla="*/ 3593 w 3593"/>
                <a:gd name="T1" fmla="*/ 2169 h 3615"/>
                <a:gd name="T2" fmla="*/ 3593 w 3593"/>
                <a:gd name="T3" fmla="*/ 1446 h 3615"/>
                <a:gd name="T4" fmla="*/ 3193 w 3593"/>
                <a:gd name="T5" fmla="*/ 1446 h 3615"/>
                <a:gd name="T6" fmla="*/ 3042 w 3593"/>
                <a:gd name="T7" fmla="*/ 1065 h 3615"/>
                <a:gd name="T8" fmla="*/ 3321 w 3593"/>
                <a:gd name="T9" fmla="*/ 785 h 3615"/>
                <a:gd name="T10" fmla="*/ 2813 w 3593"/>
                <a:gd name="T11" fmla="*/ 274 h 3615"/>
                <a:gd name="T12" fmla="*/ 2541 w 3593"/>
                <a:gd name="T13" fmla="*/ 548 h 3615"/>
                <a:gd name="T14" fmla="*/ 2156 w 3593"/>
                <a:gd name="T15" fmla="*/ 385 h 3615"/>
                <a:gd name="T16" fmla="*/ 2156 w 3593"/>
                <a:gd name="T17" fmla="*/ 0 h 3615"/>
                <a:gd name="T18" fmla="*/ 1437 w 3593"/>
                <a:gd name="T19" fmla="*/ 0 h 3615"/>
                <a:gd name="T20" fmla="*/ 1437 w 3593"/>
                <a:gd name="T21" fmla="*/ 385 h 3615"/>
                <a:gd name="T22" fmla="*/ 1053 w 3593"/>
                <a:gd name="T23" fmla="*/ 548 h 3615"/>
                <a:gd name="T24" fmla="*/ 780 w 3593"/>
                <a:gd name="T25" fmla="*/ 274 h 3615"/>
                <a:gd name="T26" fmla="*/ 272 w 3593"/>
                <a:gd name="T27" fmla="*/ 785 h 3615"/>
                <a:gd name="T28" fmla="*/ 551 w 3593"/>
                <a:gd name="T29" fmla="*/ 1065 h 3615"/>
                <a:gd name="T30" fmla="*/ 400 w 3593"/>
                <a:gd name="T31" fmla="*/ 1446 h 3615"/>
                <a:gd name="T32" fmla="*/ 0 w 3593"/>
                <a:gd name="T33" fmla="*/ 1446 h 3615"/>
                <a:gd name="T34" fmla="*/ 0 w 3593"/>
                <a:gd name="T35" fmla="*/ 2169 h 3615"/>
                <a:gd name="T36" fmla="*/ 412 w 3593"/>
                <a:gd name="T37" fmla="*/ 2169 h 3615"/>
                <a:gd name="T38" fmla="*/ 569 w 3593"/>
                <a:gd name="T39" fmla="*/ 2532 h 3615"/>
                <a:gd name="T40" fmla="*/ 272 w 3593"/>
                <a:gd name="T41" fmla="*/ 2830 h 3615"/>
                <a:gd name="T42" fmla="*/ 780 w 3593"/>
                <a:gd name="T43" fmla="*/ 3342 h 3615"/>
                <a:gd name="T44" fmla="*/ 1083 w 3593"/>
                <a:gd name="T45" fmla="*/ 3038 h 3615"/>
                <a:gd name="T46" fmla="*/ 1437 w 3593"/>
                <a:gd name="T47" fmla="*/ 3183 h 3615"/>
                <a:gd name="T48" fmla="*/ 1437 w 3593"/>
                <a:gd name="T49" fmla="*/ 3615 h 3615"/>
                <a:gd name="T50" fmla="*/ 2156 w 3593"/>
                <a:gd name="T51" fmla="*/ 3615 h 3615"/>
                <a:gd name="T52" fmla="*/ 2156 w 3593"/>
                <a:gd name="T53" fmla="*/ 3183 h 3615"/>
                <a:gd name="T54" fmla="*/ 2511 w 3593"/>
                <a:gd name="T55" fmla="*/ 3038 h 3615"/>
                <a:gd name="T56" fmla="*/ 2813 w 3593"/>
                <a:gd name="T57" fmla="*/ 3342 h 3615"/>
                <a:gd name="T58" fmla="*/ 3321 w 3593"/>
                <a:gd name="T59" fmla="*/ 2830 h 3615"/>
                <a:gd name="T60" fmla="*/ 3025 w 3593"/>
                <a:gd name="T61" fmla="*/ 2532 h 3615"/>
                <a:gd name="T62" fmla="*/ 3182 w 3593"/>
                <a:gd name="T63" fmla="*/ 2169 h 3615"/>
                <a:gd name="T64" fmla="*/ 3593 w 3593"/>
                <a:gd name="T65" fmla="*/ 2169 h 3615"/>
                <a:gd name="T66" fmla="*/ 1797 w 3593"/>
                <a:gd name="T67" fmla="*/ 2314 h 3615"/>
                <a:gd name="T68" fmla="*/ 1294 w 3593"/>
                <a:gd name="T69" fmla="*/ 1807 h 3615"/>
                <a:gd name="T70" fmla="*/ 1797 w 3593"/>
                <a:gd name="T71" fmla="*/ 1301 h 3615"/>
                <a:gd name="T72" fmla="*/ 2300 w 3593"/>
                <a:gd name="T73" fmla="*/ 1807 h 3615"/>
                <a:gd name="T74" fmla="*/ 1797 w 3593"/>
                <a:gd name="T75" fmla="*/ 2314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93" h="3615">
                  <a:moveTo>
                    <a:pt x="3593" y="2169"/>
                  </a:moveTo>
                  <a:lnTo>
                    <a:pt x="3593" y="1446"/>
                  </a:lnTo>
                  <a:lnTo>
                    <a:pt x="3193" y="1446"/>
                  </a:lnTo>
                  <a:cubicBezTo>
                    <a:pt x="3161" y="1310"/>
                    <a:pt x="3110" y="1182"/>
                    <a:pt x="3042" y="1065"/>
                  </a:cubicBezTo>
                  <a:lnTo>
                    <a:pt x="3321" y="785"/>
                  </a:lnTo>
                  <a:lnTo>
                    <a:pt x="2813" y="274"/>
                  </a:lnTo>
                  <a:lnTo>
                    <a:pt x="2541" y="548"/>
                  </a:lnTo>
                  <a:cubicBezTo>
                    <a:pt x="2423" y="476"/>
                    <a:pt x="2293" y="421"/>
                    <a:pt x="2156" y="385"/>
                  </a:cubicBezTo>
                  <a:lnTo>
                    <a:pt x="2156" y="0"/>
                  </a:lnTo>
                  <a:lnTo>
                    <a:pt x="1437" y="0"/>
                  </a:lnTo>
                  <a:lnTo>
                    <a:pt x="1437" y="385"/>
                  </a:lnTo>
                  <a:cubicBezTo>
                    <a:pt x="1300" y="421"/>
                    <a:pt x="1170" y="476"/>
                    <a:pt x="1053" y="548"/>
                  </a:cubicBezTo>
                  <a:lnTo>
                    <a:pt x="780" y="274"/>
                  </a:lnTo>
                  <a:lnTo>
                    <a:pt x="272" y="785"/>
                  </a:lnTo>
                  <a:lnTo>
                    <a:pt x="551" y="1065"/>
                  </a:lnTo>
                  <a:cubicBezTo>
                    <a:pt x="484" y="1182"/>
                    <a:pt x="433" y="1310"/>
                    <a:pt x="400" y="1446"/>
                  </a:cubicBezTo>
                  <a:lnTo>
                    <a:pt x="0" y="1446"/>
                  </a:lnTo>
                  <a:lnTo>
                    <a:pt x="0" y="2169"/>
                  </a:lnTo>
                  <a:lnTo>
                    <a:pt x="412" y="2169"/>
                  </a:lnTo>
                  <a:cubicBezTo>
                    <a:pt x="448" y="2298"/>
                    <a:pt x="501" y="2419"/>
                    <a:pt x="569" y="2532"/>
                  </a:cubicBezTo>
                  <a:lnTo>
                    <a:pt x="272" y="2830"/>
                  </a:lnTo>
                  <a:lnTo>
                    <a:pt x="780" y="3342"/>
                  </a:lnTo>
                  <a:lnTo>
                    <a:pt x="1083" y="3038"/>
                  </a:lnTo>
                  <a:cubicBezTo>
                    <a:pt x="1192" y="3102"/>
                    <a:pt x="1312" y="3150"/>
                    <a:pt x="1437" y="3183"/>
                  </a:cubicBezTo>
                  <a:lnTo>
                    <a:pt x="1437" y="3615"/>
                  </a:lnTo>
                  <a:lnTo>
                    <a:pt x="2156" y="3615"/>
                  </a:lnTo>
                  <a:lnTo>
                    <a:pt x="2156" y="3183"/>
                  </a:lnTo>
                  <a:cubicBezTo>
                    <a:pt x="2282" y="3150"/>
                    <a:pt x="2401" y="3102"/>
                    <a:pt x="2511" y="3038"/>
                  </a:cubicBezTo>
                  <a:lnTo>
                    <a:pt x="2813" y="3342"/>
                  </a:lnTo>
                  <a:lnTo>
                    <a:pt x="3321" y="2830"/>
                  </a:lnTo>
                  <a:lnTo>
                    <a:pt x="3025" y="2532"/>
                  </a:lnTo>
                  <a:cubicBezTo>
                    <a:pt x="3093" y="2420"/>
                    <a:pt x="3146" y="2299"/>
                    <a:pt x="3182" y="2169"/>
                  </a:cubicBezTo>
                  <a:lnTo>
                    <a:pt x="3593" y="2169"/>
                  </a:lnTo>
                  <a:close/>
                  <a:moveTo>
                    <a:pt x="1797" y="2314"/>
                  </a:moveTo>
                  <a:cubicBezTo>
                    <a:pt x="1519" y="2314"/>
                    <a:pt x="1294" y="2087"/>
                    <a:pt x="1294" y="1807"/>
                  </a:cubicBezTo>
                  <a:cubicBezTo>
                    <a:pt x="1294" y="1528"/>
                    <a:pt x="1519" y="1301"/>
                    <a:pt x="1797" y="1301"/>
                  </a:cubicBezTo>
                  <a:cubicBezTo>
                    <a:pt x="2074" y="1301"/>
                    <a:pt x="2300" y="1528"/>
                    <a:pt x="2300" y="1807"/>
                  </a:cubicBezTo>
                  <a:cubicBezTo>
                    <a:pt x="2300" y="2087"/>
                    <a:pt x="2074" y="2314"/>
                    <a:pt x="1797" y="2314"/>
                  </a:cubicBez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fr-CA" sz="1800" b="0" i="0" u="none" strike="noStrike" kern="1200" cap="none" spc="0" normalizeH="0" baseline="0">
                <a:ln>
                  <a:noFill/>
                </a:ln>
                <a:solidFill>
                  <a:sysClr val="windowText" lastClr="000000"/>
                </a:solidFill>
                <a:effectLst/>
                <a:uLnTx/>
                <a:uFillTx/>
              </a:endParaRPr>
            </a:p>
          </p:txBody>
        </p:sp>
        <p:sp>
          <p:nvSpPr>
            <p:cNvPr id="12" name="Freeform 11"/>
            <p:cNvSpPr>
              <a:spLocks noEditPoints="1"/>
            </p:cNvSpPr>
            <p:nvPr>
              <p:custDataLst>
                <p:tags r:id="rId6"/>
              </p:custDataLst>
            </p:nvPr>
          </p:nvSpPr>
          <p:spPr bwMode="auto">
            <a:xfrm>
              <a:off x="1285270" y="3598652"/>
              <a:ext cx="601044" cy="456489"/>
            </a:xfrm>
            <a:custGeom>
              <a:avLst/>
              <a:gdLst>
                <a:gd name="T0" fmla="*/ 46 w 237"/>
                <a:gd name="T1" fmla="*/ 180 h 180"/>
                <a:gd name="T2" fmla="*/ 0 w 237"/>
                <a:gd name="T3" fmla="*/ 180 h 180"/>
                <a:gd name="T4" fmla="*/ 0 w 237"/>
                <a:gd name="T5" fmla="*/ 148 h 180"/>
                <a:gd name="T6" fmla="*/ 46 w 237"/>
                <a:gd name="T7" fmla="*/ 148 h 180"/>
                <a:gd name="T8" fmla="*/ 46 w 237"/>
                <a:gd name="T9" fmla="*/ 180 h 180"/>
                <a:gd name="T10" fmla="*/ 46 w 237"/>
                <a:gd name="T11" fmla="*/ 180 h 180"/>
                <a:gd name="T12" fmla="*/ 109 w 237"/>
                <a:gd name="T13" fmla="*/ 180 h 180"/>
                <a:gd name="T14" fmla="*/ 109 w 237"/>
                <a:gd name="T15" fmla="*/ 101 h 180"/>
                <a:gd name="T16" fmla="*/ 63 w 237"/>
                <a:gd name="T17" fmla="*/ 101 h 180"/>
                <a:gd name="T18" fmla="*/ 63 w 237"/>
                <a:gd name="T19" fmla="*/ 180 h 180"/>
                <a:gd name="T20" fmla="*/ 109 w 237"/>
                <a:gd name="T21" fmla="*/ 180 h 180"/>
                <a:gd name="T22" fmla="*/ 109 w 237"/>
                <a:gd name="T23" fmla="*/ 180 h 180"/>
                <a:gd name="T24" fmla="*/ 174 w 237"/>
                <a:gd name="T25" fmla="*/ 180 h 180"/>
                <a:gd name="T26" fmla="*/ 174 w 237"/>
                <a:gd name="T27" fmla="*/ 50 h 180"/>
                <a:gd name="T28" fmla="*/ 128 w 237"/>
                <a:gd name="T29" fmla="*/ 50 h 180"/>
                <a:gd name="T30" fmla="*/ 128 w 237"/>
                <a:gd name="T31" fmla="*/ 180 h 180"/>
                <a:gd name="T32" fmla="*/ 174 w 237"/>
                <a:gd name="T33" fmla="*/ 180 h 180"/>
                <a:gd name="T34" fmla="*/ 174 w 237"/>
                <a:gd name="T35" fmla="*/ 180 h 180"/>
                <a:gd name="T36" fmla="*/ 237 w 237"/>
                <a:gd name="T37" fmla="*/ 180 h 180"/>
                <a:gd name="T38" fmla="*/ 237 w 237"/>
                <a:gd name="T39" fmla="*/ 0 h 180"/>
                <a:gd name="T40" fmla="*/ 191 w 237"/>
                <a:gd name="T41" fmla="*/ 0 h 180"/>
                <a:gd name="T42" fmla="*/ 191 w 237"/>
                <a:gd name="T43" fmla="*/ 180 h 180"/>
                <a:gd name="T44" fmla="*/ 237 w 237"/>
                <a:gd name="T45" fmla="*/ 180 h 180"/>
                <a:gd name="T46" fmla="*/ 237 w 237"/>
                <a:gd name="T47"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6" h="180">
                  <a:moveTo>
                    <a:pt x="46" y="180"/>
                  </a:moveTo>
                  <a:lnTo>
                    <a:pt x="0" y="180"/>
                  </a:lnTo>
                  <a:lnTo>
                    <a:pt x="0" y="148"/>
                  </a:lnTo>
                  <a:lnTo>
                    <a:pt x="46" y="148"/>
                  </a:lnTo>
                  <a:lnTo>
                    <a:pt x="46" y="180"/>
                  </a:lnTo>
                  <a:lnTo>
                    <a:pt x="46" y="180"/>
                  </a:lnTo>
                  <a:close/>
                  <a:moveTo>
                    <a:pt x="109" y="180"/>
                  </a:moveTo>
                  <a:lnTo>
                    <a:pt x="109" y="101"/>
                  </a:lnTo>
                  <a:lnTo>
                    <a:pt x="63" y="101"/>
                  </a:lnTo>
                  <a:lnTo>
                    <a:pt x="63" y="180"/>
                  </a:lnTo>
                  <a:lnTo>
                    <a:pt x="109" y="180"/>
                  </a:lnTo>
                  <a:lnTo>
                    <a:pt x="109" y="180"/>
                  </a:lnTo>
                  <a:close/>
                  <a:moveTo>
                    <a:pt x="174" y="180"/>
                  </a:moveTo>
                  <a:lnTo>
                    <a:pt x="174" y="50"/>
                  </a:lnTo>
                  <a:lnTo>
                    <a:pt x="128" y="50"/>
                  </a:lnTo>
                  <a:lnTo>
                    <a:pt x="128" y="180"/>
                  </a:lnTo>
                  <a:lnTo>
                    <a:pt x="174" y="180"/>
                  </a:lnTo>
                  <a:lnTo>
                    <a:pt x="174" y="180"/>
                  </a:lnTo>
                  <a:close/>
                  <a:moveTo>
                    <a:pt x="237" y="180"/>
                  </a:moveTo>
                  <a:lnTo>
                    <a:pt x="237" y="0"/>
                  </a:lnTo>
                  <a:lnTo>
                    <a:pt x="191" y="0"/>
                  </a:lnTo>
                  <a:lnTo>
                    <a:pt x="191" y="180"/>
                  </a:lnTo>
                  <a:lnTo>
                    <a:pt x="237" y="180"/>
                  </a:lnTo>
                  <a:lnTo>
                    <a:pt x="237" y="18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grpSp>
      <p:sp>
        <p:nvSpPr>
          <p:cNvPr id="17" name="Content Placeholder 2"/>
          <p:cNvSpPr txBox="1"/>
          <p:nvPr>
            <p:custDataLst>
              <p:tags r:id="rId1"/>
            </p:custDataLst>
          </p:nvPr>
        </p:nvSpPr>
        <p:spPr>
          <a:xfrm>
            <a:off x="3994482" y="1443354"/>
            <a:ext cx="3505200" cy="482600"/>
          </a:xfrm>
          <a:prstGeom prst="rect">
            <a:avLst/>
          </a:prstGeom>
        </p:spPr>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a:solidFill>
                  <a:srgbClr val="8E9A00"/>
                </a:solidFill>
                <a:latin typeface="+mn-lt"/>
              </a:rPr>
              <a:t>Journée de l’industrie Prochaine génération</a:t>
            </a:r>
          </a:p>
        </p:txBody>
      </p:sp>
      <p:sp>
        <p:nvSpPr>
          <p:cNvPr id="14" name="Content Placeholder 2"/>
          <p:cNvSpPr txBox="1"/>
          <p:nvPr/>
        </p:nvSpPr>
        <p:spPr>
          <a:xfrm>
            <a:off x="3994482" y="2352576"/>
            <a:ext cx="4343400" cy="1036964"/>
          </a:xfrm>
          <a:prstGeom prst="rect">
            <a:avLst/>
          </a:prstGeom>
        </p:spPr>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pitchFamily="2" charset="2"/>
              <a:buNone/>
            </a:pPr>
            <a:r>
              <a:rPr lang="fr-CA" sz="1800" b="1">
                <a:solidFill>
                  <a:schemeClr val="tx1"/>
                </a:solidFill>
                <a:latin typeface="+mn-lt"/>
              </a:rPr>
              <a:t>19 septembre 2018</a:t>
            </a:r>
          </a:p>
          <a:p>
            <a:pPr marL="0" indent="0">
              <a:buFont typeface="Wingdings" pitchFamily="2" charset="2"/>
              <a:buNone/>
            </a:pPr>
            <a:r>
              <a:rPr lang="fr-CA" sz="1800">
                <a:solidFill>
                  <a:schemeClr val="tx1"/>
                </a:solidFill>
                <a:latin typeface="+mn-lt"/>
              </a:rPr>
              <a:t>L’industrie et les fonctionnaires sont invités au lancement officiel du processus d’approvisionnement de Prochaine génération en matière de RH et de rémunération qui aura lieu le 19 septembre.</a:t>
            </a:r>
          </a:p>
        </p:txBody>
      </p:sp>
      <p:sp>
        <p:nvSpPr>
          <p:cNvPr id="16" name="Slide Number Placeholder 15"/>
          <p:cNvSpPr>
            <a:spLocks noGrp="1"/>
          </p:cNvSpPr>
          <p:nvPr>
            <p:ph type="sldNum" sz="quarter" idx="12"/>
          </p:nvPr>
        </p:nvSpPr>
        <p:spPr/>
        <p:txBody>
          <a:bodyPr/>
          <a:lstStyle/>
          <a:p>
            <a:fld id="{32D4B517-E49B-41B6-9DBC-23634E0F1CDC}" type="slidenum">
              <a:rPr lang="fr-CA" smtClean="0"/>
              <a:t>11</a:t>
            </a:fld>
            <a:endParaRPr lang="fr-CA"/>
          </a:p>
        </p:txBody>
      </p:sp>
      <p:sp>
        <p:nvSpPr>
          <p:cNvPr id="18" name="Rectangle 17"/>
          <p:cNvSpPr/>
          <p:nvPr>
            <p:custDataLst>
              <p:tags r:id="rId2"/>
            </p:custDataLst>
          </p:nvPr>
        </p:nvSpPr>
        <p:spPr>
          <a:xfrm>
            <a:off x="634044" y="4977495"/>
            <a:ext cx="7790384" cy="1296144"/>
          </a:xfrm>
          <a:prstGeom prst="rect">
            <a:avLst/>
          </a:prstGeom>
          <a:solidFill>
            <a:schemeClr val="bg1"/>
          </a:solidFill>
          <a:ln>
            <a:solidFill>
              <a:srgbClr val="8E9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TextBox 18"/>
          <p:cNvSpPr txBox="1"/>
          <p:nvPr>
            <p:custDataLst>
              <p:tags r:id="rId3"/>
            </p:custDataLst>
          </p:nvPr>
        </p:nvSpPr>
        <p:spPr>
          <a:xfrm>
            <a:off x="690033" y="5028613"/>
            <a:ext cx="4386023" cy="369332"/>
          </a:xfrm>
          <a:prstGeom prst="rect">
            <a:avLst/>
          </a:prstGeom>
          <a:noFill/>
        </p:spPr>
        <p:txBody>
          <a:bodyPr wrap="square" rtlCol="0">
            <a:spAutoFit/>
          </a:bodyPr>
          <a:lstStyle/>
          <a:p>
            <a:r>
              <a:rPr lang="fr-CA" b="1">
                <a:solidFill>
                  <a:srgbClr val="8E9A00"/>
                </a:solidFill>
              </a:rPr>
              <a:t>Raison d’être de la Journée de l’industrie</a:t>
            </a:r>
          </a:p>
        </p:txBody>
      </p:sp>
      <p:sp>
        <p:nvSpPr>
          <p:cNvPr id="20" name="Content Placeholder 2"/>
          <p:cNvSpPr txBox="1"/>
          <p:nvPr/>
        </p:nvSpPr>
        <p:spPr>
          <a:xfrm>
            <a:off x="657819" y="5251601"/>
            <a:ext cx="7790384" cy="1036964"/>
          </a:xfrm>
          <a:prstGeom prst="rect">
            <a:avLst/>
          </a:prstGeom>
        </p:spPr>
        <p:txBody>
          <a:bodyPr vert="horz" lIns="91440" tIns="45720" rIns="91440" bIns="45720" rtlCol="0">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CA" sz="1200" dirty="0">
                <a:solidFill>
                  <a:schemeClr val="tx1"/>
                </a:solidFill>
                <a:latin typeface="+mn-lt"/>
              </a:rPr>
              <a:t>Offrir un aperçu de l’initiative Prochaine génération en matière de RH et de rémunération aux fonctionnaires et à l’industrie</a:t>
            </a:r>
          </a:p>
          <a:p>
            <a:r>
              <a:rPr lang="fr-CA" sz="1200" dirty="0">
                <a:solidFill>
                  <a:schemeClr val="tx1"/>
                </a:solidFill>
                <a:latin typeface="+mn-lt"/>
              </a:rPr>
              <a:t>Obtenir les commentaires de l’industrie sur l’approche de la  prochaine génération en matière de RH et de rémunération</a:t>
            </a:r>
          </a:p>
          <a:p>
            <a:r>
              <a:rPr lang="fr-CA" sz="1200" dirty="0">
                <a:solidFill>
                  <a:schemeClr val="tx1"/>
                </a:solidFill>
                <a:latin typeface="+mn-lt"/>
              </a:rPr>
              <a:t>Évaluer le niveau d’intérêt et la capacité de l’industrie à produire une solution</a:t>
            </a:r>
          </a:p>
        </p:txBody>
      </p:sp>
      <p:sp>
        <p:nvSpPr>
          <p:cNvPr id="21" name="Freeform 20"/>
          <p:cNvSpPr>
            <a:spLocks noEditPoints="1"/>
          </p:cNvSpPr>
          <p:nvPr/>
        </p:nvSpPr>
        <p:spPr bwMode="auto">
          <a:xfrm>
            <a:off x="2380360" y="2068250"/>
            <a:ext cx="571500" cy="532808"/>
          </a:xfrm>
          <a:custGeom>
            <a:avLst/>
            <a:gdLst>
              <a:gd name="T0" fmla="*/ 318 w 450"/>
              <a:gd name="T1" fmla="*/ 17 h 420"/>
              <a:gd name="T2" fmla="*/ 318 w 450"/>
              <a:gd name="T3" fmla="*/ 102 h 420"/>
              <a:gd name="T4" fmla="*/ 403 w 450"/>
              <a:gd name="T5" fmla="*/ 102 h 420"/>
              <a:gd name="T6" fmla="*/ 403 w 450"/>
              <a:gd name="T7" fmla="*/ 17 h 420"/>
              <a:gd name="T8" fmla="*/ 421 w 450"/>
              <a:gd name="T9" fmla="*/ 120 h 420"/>
              <a:gd name="T10" fmla="*/ 388 w 450"/>
              <a:gd name="T11" fmla="*/ 135 h 420"/>
              <a:gd name="T12" fmla="*/ 329 w 450"/>
              <a:gd name="T13" fmla="*/ 135 h 420"/>
              <a:gd name="T14" fmla="*/ 311 w 450"/>
              <a:gd name="T15" fmla="*/ 210 h 420"/>
              <a:gd name="T16" fmla="*/ 405 w 450"/>
              <a:gd name="T17" fmla="*/ 240 h 420"/>
              <a:gd name="T18" fmla="*/ 450 w 450"/>
              <a:gd name="T19" fmla="*/ 203 h 420"/>
              <a:gd name="T20" fmla="*/ 225 w 450"/>
              <a:gd name="T21" fmla="*/ 60 h 420"/>
              <a:gd name="T22" fmla="*/ 135 w 450"/>
              <a:gd name="T23" fmla="*/ 150 h 420"/>
              <a:gd name="T24" fmla="*/ 225 w 450"/>
              <a:gd name="T25" fmla="*/ 240 h 420"/>
              <a:gd name="T26" fmla="*/ 315 w 450"/>
              <a:gd name="T27" fmla="*/ 150 h 420"/>
              <a:gd name="T28" fmla="*/ 225 w 450"/>
              <a:gd name="T29" fmla="*/ 60 h 420"/>
              <a:gd name="T30" fmla="*/ 47 w 450"/>
              <a:gd name="T31" fmla="*/ 17 h 420"/>
              <a:gd name="T32" fmla="*/ 47 w 450"/>
              <a:gd name="T33" fmla="*/ 102 h 420"/>
              <a:gd name="T34" fmla="*/ 132 w 450"/>
              <a:gd name="T35" fmla="*/ 102 h 420"/>
              <a:gd name="T36" fmla="*/ 132 w 450"/>
              <a:gd name="T37" fmla="*/ 17 h 420"/>
              <a:gd name="T38" fmla="*/ 389 w 450"/>
              <a:gd name="T39" fmla="*/ 335 h 420"/>
              <a:gd name="T40" fmla="*/ 380 w 450"/>
              <a:gd name="T41" fmla="*/ 284 h 420"/>
              <a:gd name="T42" fmla="*/ 355 w 450"/>
              <a:gd name="T43" fmla="*/ 242 h 420"/>
              <a:gd name="T44" fmla="*/ 309 w 450"/>
              <a:gd name="T45" fmla="*/ 225 h 420"/>
              <a:gd name="T46" fmla="*/ 282 w 450"/>
              <a:gd name="T47" fmla="*/ 241 h 420"/>
              <a:gd name="T48" fmla="*/ 225 w 450"/>
              <a:gd name="T49" fmla="*/ 258 h 420"/>
              <a:gd name="T50" fmla="*/ 168 w 450"/>
              <a:gd name="T51" fmla="*/ 241 h 420"/>
              <a:gd name="T52" fmla="*/ 141 w 450"/>
              <a:gd name="T53" fmla="*/ 225 h 420"/>
              <a:gd name="T54" fmla="*/ 95 w 450"/>
              <a:gd name="T55" fmla="*/ 242 h 420"/>
              <a:gd name="T56" fmla="*/ 70 w 450"/>
              <a:gd name="T57" fmla="*/ 284 h 420"/>
              <a:gd name="T58" fmla="*/ 61 w 450"/>
              <a:gd name="T59" fmla="*/ 335 h 420"/>
              <a:gd name="T60" fmla="*/ 77 w 450"/>
              <a:gd name="T61" fmla="*/ 404 h 420"/>
              <a:gd name="T62" fmla="*/ 327 w 450"/>
              <a:gd name="T63" fmla="*/ 420 h 420"/>
              <a:gd name="T64" fmla="*/ 390 w 450"/>
              <a:gd name="T65" fmla="*/ 360 h 420"/>
              <a:gd name="T66" fmla="*/ 120 w 450"/>
              <a:gd name="T67" fmla="*/ 150 h 420"/>
              <a:gd name="T68" fmla="*/ 90 w 450"/>
              <a:gd name="T69" fmla="*/ 140 h 420"/>
              <a:gd name="T70" fmla="*/ 39 w 450"/>
              <a:gd name="T71" fmla="*/ 125 h 420"/>
              <a:gd name="T72" fmla="*/ 0 w 450"/>
              <a:gd name="T73" fmla="*/ 203 h 420"/>
              <a:gd name="T74" fmla="*/ 45 w 450"/>
              <a:gd name="T75" fmla="*/ 240 h 420"/>
              <a:gd name="T76" fmla="*/ 139 w 450"/>
              <a:gd name="T77" fmla="*/ 21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0" h="420">
                <a:moveTo>
                  <a:pt x="360" y="0"/>
                </a:moveTo>
                <a:cubicBezTo>
                  <a:pt x="343" y="0"/>
                  <a:pt x="329" y="6"/>
                  <a:pt x="318" y="17"/>
                </a:cubicBezTo>
                <a:cubicBezTo>
                  <a:pt x="306" y="29"/>
                  <a:pt x="300" y="43"/>
                  <a:pt x="300" y="60"/>
                </a:cubicBezTo>
                <a:cubicBezTo>
                  <a:pt x="300" y="77"/>
                  <a:pt x="306" y="91"/>
                  <a:pt x="318" y="102"/>
                </a:cubicBezTo>
                <a:cubicBezTo>
                  <a:pt x="329" y="114"/>
                  <a:pt x="343" y="120"/>
                  <a:pt x="360" y="120"/>
                </a:cubicBezTo>
                <a:cubicBezTo>
                  <a:pt x="377" y="120"/>
                  <a:pt x="391" y="114"/>
                  <a:pt x="403" y="102"/>
                </a:cubicBezTo>
                <a:cubicBezTo>
                  <a:pt x="414" y="91"/>
                  <a:pt x="420" y="77"/>
                  <a:pt x="420" y="60"/>
                </a:cubicBezTo>
                <a:cubicBezTo>
                  <a:pt x="420" y="43"/>
                  <a:pt x="414" y="29"/>
                  <a:pt x="403" y="17"/>
                </a:cubicBezTo>
                <a:cubicBezTo>
                  <a:pt x="391" y="6"/>
                  <a:pt x="377" y="0"/>
                  <a:pt x="360" y="0"/>
                </a:cubicBezTo>
                <a:close/>
                <a:moveTo>
                  <a:pt x="421" y="120"/>
                </a:moveTo>
                <a:cubicBezTo>
                  <a:pt x="420" y="120"/>
                  <a:pt x="417" y="122"/>
                  <a:pt x="411" y="125"/>
                </a:cubicBezTo>
                <a:cubicBezTo>
                  <a:pt x="405" y="128"/>
                  <a:pt x="397" y="132"/>
                  <a:pt x="388" y="135"/>
                </a:cubicBezTo>
                <a:cubicBezTo>
                  <a:pt x="379" y="138"/>
                  <a:pt x="369" y="140"/>
                  <a:pt x="360" y="140"/>
                </a:cubicBezTo>
                <a:cubicBezTo>
                  <a:pt x="350" y="140"/>
                  <a:pt x="339" y="138"/>
                  <a:pt x="329" y="135"/>
                </a:cubicBezTo>
                <a:cubicBezTo>
                  <a:pt x="330" y="140"/>
                  <a:pt x="330" y="146"/>
                  <a:pt x="330" y="150"/>
                </a:cubicBezTo>
                <a:cubicBezTo>
                  <a:pt x="330" y="172"/>
                  <a:pt x="324" y="192"/>
                  <a:pt x="311" y="210"/>
                </a:cubicBezTo>
                <a:cubicBezTo>
                  <a:pt x="336" y="211"/>
                  <a:pt x="357" y="221"/>
                  <a:pt x="373" y="240"/>
                </a:cubicBezTo>
                <a:cubicBezTo>
                  <a:pt x="405" y="240"/>
                  <a:pt x="405" y="240"/>
                  <a:pt x="405" y="240"/>
                </a:cubicBezTo>
                <a:cubicBezTo>
                  <a:pt x="417" y="240"/>
                  <a:pt x="428" y="237"/>
                  <a:pt x="437" y="231"/>
                </a:cubicBezTo>
                <a:cubicBezTo>
                  <a:pt x="446" y="224"/>
                  <a:pt x="450" y="215"/>
                  <a:pt x="450" y="203"/>
                </a:cubicBezTo>
                <a:cubicBezTo>
                  <a:pt x="450" y="148"/>
                  <a:pt x="440" y="120"/>
                  <a:pt x="421" y="120"/>
                </a:cubicBezTo>
                <a:close/>
                <a:moveTo>
                  <a:pt x="225" y="60"/>
                </a:moveTo>
                <a:cubicBezTo>
                  <a:pt x="200" y="60"/>
                  <a:pt x="179" y="69"/>
                  <a:pt x="161" y="86"/>
                </a:cubicBezTo>
                <a:cubicBezTo>
                  <a:pt x="144" y="104"/>
                  <a:pt x="135" y="125"/>
                  <a:pt x="135" y="150"/>
                </a:cubicBezTo>
                <a:cubicBezTo>
                  <a:pt x="135" y="175"/>
                  <a:pt x="144" y="196"/>
                  <a:pt x="161" y="214"/>
                </a:cubicBezTo>
                <a:cubicBezTo>
                  <a:pt x="179" y="231"/>
                  <a:pt x="200" y="240"/>
                  <a:pt x="225" y="240"/>
                </a:cubicBezTo>
                <a:cubicBezTo>
                  <a:pt x="250" y="240"/>
                  <a:pt x="271" y="231"/>
                  <a:pt x="289" y="214"/>
                </a:cubicBezTo>
                <a:cubicBezTo>
                  <a:pt x="306" y="196"/>
                  <a:pt x="315" y="175"/>
                  <a:pt x="315" y="150"/>
                </a:cubicBezTo>
                <a:cubicBezTo>
                  <a:pt x="315" y="125"/>
                  <a:pt x="306" y="104"/>
                  <a:pt x="289" y="86"/>
                </a:cubicBezTo>
                <a:cubicBezTo>
                  <a:pt x="271" y="69"/>
                  <a:pt x="250" y="60"/>
                  <a:pt x="225" y="60"/>
                </a:cubicBezTo>
                <a:close/>
                <a:moveTo>
                  <a:pt x="90" y="0"/>
                </a:moveTo>
                <a:cubicBezTo>
                  <a:pt x="73" y="0"/>
                  <a:pt x="59" y="6"/>
                  <a:pt x="47" y="17"/>
                </a:cubicBezTo>
                <a:cubicBezTo>
                  <a:pt x="36" y="29"/>
                  <a:pt x="30" y="43"/>
                  <a:pt x="30" y="60"/>
                </a:cubicBezTo>
                <a:cubicBezTo>
                  <a:pt x="30" y="77"/>
                  <a:pt x="36" y="91"/>
                  <a:pt x="47" y="102"/>
                </a:cubicBezTo>
                <a:cubicBezTo>
                  <a:pt x="59" y="114"/>
                  <a:pt x="73" y="120"/>
                  <a:pt x="90" y="120"/>
                </a:cubicBezTo>
                <a:cubicBezTo>
                  <a:pt x="106" y="120"/>
                  <a:pt x="120" y="114"/>
                  <a:pt x="132" y="102"/>
                </a:cubicBezTo>
                <a:cubicBezTo>
                  <a:pt x="144" y="91"/>
                  <a:pt x="150" y="77"/>
                  <a:pt x="150" y="60"/>
                </a:cubicBezTo>
                <a:cubicBezTo>
                  <a:pt x="150" y="43"/>
                  <a:pt x="144" y="29"/>
                  <a:pt x="132" y="17"/>
                </a:cubicBezTo>
                <a:cubicBezTo>
                  <a:pt x="120" y="6"/>
                  <a:pt x="106" y="0"/>
                  <a:pt x="90" y="0"/>
                </a:cubicBezTo>
                <a:close/>
                <a:moveTo>
                  <a:pt x="389" y="335"/>
                </a:moveTo>
                <a:cubicBezTo>
                  <a:pt x="389" y="327"/>
                  <a:pt x="388" y="319"/>
                  <a:pt x="386" y="310"/>
                </a:cubicBezTo>
                <a:cubicBezTo>
                  <a:pt x="384" y="301"/>
                  <a:pt x="382" y="292"/>
                  <a:pt x="380" y="284"/>
                </a:cubicBezTo>
                <a:cubicBezTo>
                  <a:pt x="377" y="276"/>
                  <a:pt x="374" y="269"/>
                  <a:pt x="370" y="261"/>
                </a:cubicBezTo>
                <a:cubicBezTo>
                  <a:pt x="365" y="254"/>
                  <a:pt x="361" y="248"/>
                  <a:pt x="355" y="242"/>
                </a:cubicBezTo>
                <a:cubicBezTo>
                  <a:pt x="350" y="237"/>
                  <a:pt x="343" y="233"/>
                  <a:pt x="335" y="230"/>
                </a:cubicBezTo>
                <a:cubicBezTo>
                  <a:pt x="327" y="227"/>
                  <a:pt x="318" y="225"/>
                  <a:pt x="309" y="225"/>
                </a:cubicBezTo>
                <a:cubicBezTo>
                  <a:pt x="307" y="225"/>
                  <a:pt x="304" y="227"/>
                  <a:pt x="299" y="230"/>
                </a:cubicBezTo>
                <a:cubicBezTo>
                  <a:pt x="294" y="234"/>
                  <a:pt x="288" y="237"/>
                  <a:pt x="282" y="241"/>
                </a:cubicBezTo>
                <a:cubicBezTo>
                  <a:pt x="275" y="246"/>
                  <a:pt x="267" y="249"/>
                  <a:pt x="257" y="253"/>
                </a:cubicBezTo>
                <a:cubicBezTo>
                  <a:pt x="246" y="256"/>
                  <a:pt x="236" y="258"/>
                  <a:pt x="225" y="258"/>
                </a:cubicBezTo>
                <a:cubicBezTo>
                  <a:pt x="214" y="258"/>
                  <a:pt x="204" y="256"/>
                  <a:pt x="193" y="253"/>
                </a:cubicBezTo>
                <a:cubicBezTo>
                  <a:pt x="183" y="249"/>
                  <a:pt x="174" y="246"/>
                  <a:pt x="168" y="241"/>
                </a:cubicBezTo>
                <a:cubicBezTo>
                  <a:pt x="162" y="237"/>
                  <a:pt x="156" y="234"/>
                  <a:pt x="151" y="230"/>
                </a:cubicBezTo>
                <a:cubicBezTo>
                  <a:pt x="146" y="227"/>
                  <a:pt x="142" y="225"/>
                  <a:pt x="141" y="225"/>
                </a:cubicBezTo>
                <a:cubicBezTo>
                  <a:pt x="131" y="225"/>
                  <a:pt x="123" y="227"/>
                  <a:pt x="115" y="230"/>
                </a:cubicBezTo>
                <a:cubicBezTo>
                  <a:pt x="107" y="233"/>
                  <a:pt x="100" y="237"/>
                  <a:pt x="95" y="242"/>
                </a:cubicBezTo>
                <a:cubicBezTo>
                  <a:pt x="89" y="248"/>
                  <a:pt x="84" y="254"/>
                  <a:pt x="80" y="261"/>
                </a:cubicBezTo>
                <a:cubicBezTo>
                  <a:pt x="76" y="269"/>
                  <a:pt x="73" y="276"/>
                  <a:pt x="70" y="284"/>
                </a:cubicBezTo>
                <a:cubicBezTo>
                  <a:pt x="68" y="292"/>
                  <a:pt x="65" y="301"/>
                  <a:pt x="64" y="310"/>
                </a:cubicBezTo>
                <a:cubicBezTo>
                  <a:pt x="62" y="319"/>
                  <a:pt x="61" y="327"/>
                  <a:pt x="61" y="335"/>
                </a:cubicBezTo>
                <a:cubicBezTo>
                  <a:pt x="60" y="343"/>
                  <a:pt x="60" y="351"/>
                  <a:pt x="60" y="360"/>
                </a:cubicBezTo>
                <a:cubicBezTo>
                  <a:pt x="60" y="378"/>
                  <a:pt x="65" y="393"/>
                  <a:pt x="77" y="404"/>
                </a:cubicBezTo>
                <a:cubicBezTo>
                  <a:pt x="88" y="415"/>
                  <a:pt x="103" y="420"/>
                  <a:pt x="122" y="420"/>
                </a:cubicBezTo>
                <a:cubicBezTo>
                  <a:pt x="327" y="420"/>
                  <a:pt x="327" y="420"/>
                  <a:pt x="327" y="420"/>
                </a:cubicBezTo>
                <a:cubicBezTo>
                  <a:pt x="346" y="420"/>
                  <a:pt x="362" y="415"/>
                  <a:pt x="373" y="404"/>
                </a:cubicBezTo>
                <a:cubicBezTo>
                  <a:pt x="384" y="393"/>
                  <a:pt x="390" y="378"/>
                  <a:pt x="390" y="360"/>
                </a:cubicBezTo>
                <a:cubicBezTo>
                  <a:pt x="390" y="351"/>
                  <a:pt x="390" y="343"/>
                  <a:pt x="389" y="335"/>
                </a:cubicBezTo>
                <a:close/>
                <a:moveTo>
                  <a:pt x="120" y="150"/>
                </a:moveTo>
                <a:cubicBezTo>
                  <a:pt x="120" y="146"/>
                  <a:pt x="120" y="140"/>
                  <a:pt x="121" y="135"/>
                </a:cubicBezTo>
                <a:cubicBezTo>
                  <a:pt x="111" y="138"/>
                  <a:pt x="100" y="140"/>
                  <a:pt x="90" y="140"/>
                </a:cubicBezTo>
                <a:cubicBezTo>
                  <a:pt x="80" y="140"/>
                  <a:pt x="71" y="138"/>
                  <a:pt x="62" y="135"/>
                </a:cubicBezTo>
                <a:cubicBezTo>
                  <a:pt x="52" y="132"/>
                  <a:pt x="45" y="128"/>
                  <a:pt x="39" y="125"/>
                </a:cubicBezTo>
                <a:cubicBezTo>
                  <a:pt x="33" y="122"/>
                  <a:pt x="30" y="120"/>
                  <a:pt x="29" y="120"/>
                </a:cubicBezTo>
                <a:cubicBezTo>
                  <a:pt x="9" y="120"/>
                  <a:pt x="0" y="148"/>
                  <a:pt x="0" y="203"/>
                </a:cubicBezTo>
                <a:cubicBezTo>
                  <a:pt x="0" y="215"/>
                  <a:pt x="4" y="224"/>
                  <a:pt x="13" y="231"/>
                </a:cubicBezTo>
                <a:cubicBezTo>
                  <a:pt x="22" y="237"/>
                  <a:pt x="32" y="240"/>
                  <a:pt x="45" y="240"/>
                </a:cubicBezTo>
                <a:cubicBezTo>
                  <a:pt x="77" y="240"/>
                  <a:pt x="77" y="240"/>
                  <a:pt x="77" y="240"/>
                </a:cubicBezTo>
                <a:cubicBezTo>
                  <a:pt x="93" y="221"/>
                  <a:pt x="113" y="211"/>
                  <a:pt x="139" y="210"/>
                </a:cubicBezTo>
                <a:cubicBezTo>
                  <a:pt x="126" y="192"/>
                  <a:pt x="120" y="172"/>
                  <a:pt x="120" y="15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22" name="Freeform 21"/>
          <p:cNvSpPr>
            <a:spLocks noEditPoints="1"/>
          </p:cNvSpPr>
          <p:nvPr/>
        </p:nvSpPr>
        <p:spPr bwMode="auto">
          <a:xfrm>
            <a:off x="1258724" y="2044218"/>
            <a:ext cx="571500" cy="491853"/>
          </a:xfrm>
          <a:custGeom>
            <a:avLst/>
            <a:gdLst>
              <a:gd name="T0" fmla="*/ 74 w 173"/>
              <a:gd name="T1" fmla="*/ 75 h 149"/>
              <a:gd name="T2" fmla="*/ 74 w 173"/>
              <a:gd name="T3" fmla="*/ 49 h 149"/>
              <a:gd name="T4" fmla="*/ 148 w 173"/>
              <a:gd name="T5" fmla="*/ 16 h 149"/>
              <a:gd name="T6" fmla="*/ 148 w 173"/>
              <a:gd name="T7" fmla="*/ 108 h 149"/>
              <a:gd name="T8" fmla="*/ 74 w 173"/>
              <a:gd name="T9" fmla="*/ 75 h 149"/>
              <a:gd name="T10" fmla="*/ 161 w 173"/>
              <a:gd name="T11" fmla="*/ 13 h 149"/>
              <a:gd name="T12" fmla="*/ 157 w 173"/>
              <a:gd name="T13" fmla="*/ 4 h 149"/>
              <a:gd name="T14" fmla="*/ 148 w 173"/>
              <a:gd name="T15" fmla="*/ 0 h 149"/>
              <a:gd name="T16" fmla="*/ 62 w 173"/>
              <a:gd name="T17" fmla="*/ 37 h 149"/>
              <a:gd name="T18" fmla="*/ 16 w 173"/>
              <a:gd name="T19" fmla="*/ 37 h 149"/>
              <a:gd name="T20" fmla="*/ 5 w 173"/>
              <a:gd name="T21" fmla="*/ 42 h 149"/>
              <a:gd name="T22" fmla="*/ 0 w 173"/>
              <a:gd name="T23" fmla="*/ 53 h 149"/>
              <a:gd name="T24" fmla="*/ 0 w 173"/>
              <a:gd name="T25" fmla="*/ 71 h 149"/>
              <a:gd name="T26" fmla="*/ 5 w 173"/>
              <a:gd name="T27" fmla="*/ 82 h 149"/>
              <a:gd name="T28" fmla="*/ 16 w 173"/>
              <a:gd name="T29" fmla="*/ 87 h 149"/>
              <a:gd name="T30" fmla="*/ 28 w 173"/>
              <a:gd name="T31" fmla="*/ 87 h 149"/>
              <a:gd name="T32" fmla="*/ 25 w 173"/>
              <a:gd name="T33" fmla="*/ 97 h 149"/>
              <a:gd name="T34" fmla="*/ 25 w 173"/>
              <a:gd name="T35" fmla="*/ 107 h 149"/>
              <a:gd name="T36" fmla="*/ 27 w 173"/>
              <a:gd name="T37" fmla="*/ 117 h 149"/>
              <a:gd name="T38" fmla="*/ 29 w 173"/>
              <a:gd name="T39" fmla="*/ 125 h 149"/>
              <a:gd name="T40" fmla="*/ 32 w 173"/>
              <a:gd name="T41" fmla="*/ 134 h 149"/>
              <a:gd name="T42" fmla="*/ 35 w 173"/>
              <a:gd name="T43" fmla="*/ 143 h 149"/>
              <a:gd name="T44" fmla="*/ 47 w 173"/>
              <a:gd name="T45" fmla="*/ 148 h 149"/>
              <a:gd name="T46" fmla="*/ 64 w 173"/>
              <a:gd name="T47" fmla="*/ 147 h 149"/>
              <a:gd name="T48" fmla="*/ 74 w 173"/>
              <a:gd name="T49" fmla="*/ 139 h 149"/>
              <a:gd name="T50" fmla="*/ 68 w 173"/>
              <a:gd name="T51" fmla="*/ 134 h 149"/>
              <a:gd name="T52" fmla="*/ 64 w 173"/>
              <a:gd name="T53" fmla="*/ 129 h 149"/>
              <a:gd name="T54" fmla="*/ 61 w 173"/>
              <a:gd name="T55" fmla="*/ 124 h 149"/>
              <a:gd name="T56" fmla="*/ 60 w 173"/>
              <a:gd name="T57" fmla="*/ 118 h 149"/>
              <a:gd name="T58" fmla="*/ 62 w 173"/>
              <a:gd name="T59" fmla="*/ 112 h 149"/>
              <a:gd name="T60" fmla="*/ 58 w 173"/>
              <a:gd name="T61" fmla="*/ 103 h 149"/>
              <a:gd name="T62" fmla="*/ 61 w 173"/>
              <a:gd name="T63" fmla="*/ 93 h 149"/>
              <a:gd name="T64" fmla="*/ 70 w 173"/>
              <a:gd name="T65" fmla="*/ 87 h 149"/>
              <a:gd name="T66" fmla="*/ 148 w 173"/>
              <a:gd name="T67" fmla="*/ 124 h 149"/>
              <a:gd name="T68" fmla="*/ 157 w 173"/>
              <a:gd name="T69" fmla="*/ 120 h 149"/>
              <a:gd name="T70" fmla="*/ 161 w 173"/>
              <a:gd name="T71" fmla="*/ 111 h 149"/>
              <a:gd name="T72" fmla="*/ 161 w 173"/>
              <a:gd name="T73" fmla="*/ 74 h 149"/>
              <a:gd name="T74" fmla="*/ 169 w 173"/>
              <a:gd name="T75" fmla="*/ 71 h 149"/>
              <a:gd name="T76" fmla="*/ 173 w 173"/>
              <a:gd name="T77" fmla="*/ 62 h 149"/>
              <a:gd name="T78" fmla="*/ 169 w 173"/>
              <a:gd name="T79" fmla="*/ 53 h 149"/>
              <a:gd name="T80" fmla="*/ 161 w 173"/>
              <a:gd name="T81" fmla="*/ 50 h 149"/>
              <a:gd name="T82" fmla="*/ 161 w 173"/>
              <a:gd name="T83" fmla="*/ 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3" h="149">
                <a:moveTo>
                  <a:pt x="74" y="75"/>
                </a:moveTo>
                <a:cubicBezTo>
                  <a:pt x="74" y="49"/>
                  <a:pt x="74" y="49"/>
                  <a:pt x="74" y="49"/>
                </a:cubicBezTo>
                <a:cubicBezTo>
                  <a:pt x="98" y="46"/>
                  <a:pt x="123" y="35"/>
                  <a:pt x="148" y="16"/>
                </a:cubicBezTo>
                <a:cubicBezTo>
                  <a:pt x="148" y="108"/>
                  <a:pt x="148" y="108"/>
                  <a:pt x="148" y="108"/>
                </a:cubicBezTo>
                <a:cubicBezTo>
                  <a:pt x="123" y="89"/>
                  <a:pt x="99" y="78"/>
                  <a:pt x="74" y="75"/>
                </a:cubicBezTo>
                <a:close/>
                <a:moveTo>
                  <a:pt x="161" y="13"/>
                </a:moveTo>
                <a:cubicBezTo>
                  <a:pt x="161" y="9"/>
                  <a:pt x="160" y="6"/>
                  <a:pt x="157" y="4"/>
                </a:cubicBezTo>
                <a:cubicBezTo>
                  <a:pt x="155" y="2"/>
                  <a:pt x="152" y="0"/>
                  <a:pt x="148" y="0"/>
                </a:cubicBezTo>
                <a:cubicBezTo>
                  <a:pt x="119" y="25"/>
                  <a:pt x="90" y="37"/>
                  <a:pt x="62" y="37"/>
                </a:cubicBezTo>
                <a:cubicBezTo>
                  <a:pt x="16" y="37"/>
                  <a:pt x="16" y="37"/>
                  <a:pt x="16" y="37"/>
                </a:cubicBezTo>
                <a:cubicBezTo>
                  <a:pt x="12" y="37"/>
                  <a:pt x="8" y="39"/>
                  <a:pt x="5" y="42"/>
                </a:cubicBezTo>
                <a:cubicBezTo>
                  <a:pt x="2" y="45"/>
                  <a:pt x="0" y="48"/>
                  <a:pt x="0" y="53"/>
                </a:cubicBezTo>
                <a:cubicBezTo>
                  <a:pt x="0" y="71"/>
                  <a:pt x="0" y="71"/>
                  <a:pt x="0" y="71"/>
                </a:cubicBezTo>
                <a:cubicBezTo>
                  <a:pt x="0" y="75"/>
                  <a:pt x="2" y="79"/>
                  <a:pt x="5" y="82"/>
                </a:cubicBezTo>
                <a:cubicBezTo>
                  <a:pt x="8" y="85"/>
                  <a:pt x="12" y="87"/>
                  <a:pt x="16" y="87"/>
                </a:cubicBezTo>
                <a:cubicBezTo>
                  <a:pt x="28" y="87"/>
                  <a:pt x="28" y="87"/>
                  <a:pt x="28" y="87"/>
                </a:cubicBezTo>
                <a:cubicBezTo>
                  <a:pt x="26" y="90"/>
                  <a:pt x="26" y="94"/>
                  <a:pt x="25" y="97"/>
                </a:cubicBezTo>
                <a:cubicBezTo>
                  <a:pt x="25" y="101"/>
                  <a:pt x="25" y="104"/>
                  <a:pt x="25" y="107"/>
                </a:cubicBezTo>
                <a:cubicBezTo>
                  <a:pt x="25" y="110"/>
                  <a:pt x="26" y="113"/>
                  <a:pt x="27" y="117"/>
                </a:cubicBezTo>
                <a:cubicBezTo>
                  <a:pt x="27" y="120"/>
                  <a:pt x="28" y="123"/>
                  <a:pt x="29" y="125"/>
                </a:cubicBezTo>
                <a:cubicBezTo>
                  <a:pt x="29" y="127"/>
                  <a:pt x="30" y="130"/>
                  <a:pt x="32" y="134"/>
                </a:cubicBezTo>
                <a:cubicBezTo>
                  <a:pt x="33" y="138"/>
                  <a:pt x="34" y="141"/>
                  <a:pt x="35" y="143"/>
                </a:cubicBezTo>
                <a:cubicBezTo>
                  <a:pt x="38" y="145"/>
                  <a:pt x="42" y="147"/>
                  <a:pt x="47" y="148"/>
                </a:cubicBezTo>
                <a:cubicBezTo>
                  <a:pt x="53" y="149"/>
                  <a:pt x="58" y="148"/>
                  <a:pt x="64" y="147"/>
                </a:cubicBezTo>
                <a:cubicBezTo>
                  <a:pt x="69" y="145"/>
                  <a:pt x="73" y="143"/>
                  <a:pt x="74" y="139"/>
                </a:cubicBezTo>
                <a:cubicBezTo>
                  <a:pt x="72" y="137"/>
                  <a:pt x="70" y="135"/>
                  <a:pt x="68" y="134"/>
                </a:cubicBezTo>
                <a:cubicBezTo>
                  <a:pt x="67" y="133"/>
                  <a:pt x="65" y="131"/>
                  <a:pt x="64" y="129"/>
                </a:cubicBezTo>
                <a:cubicBezTo>
                  <a:pt x="62" y="127"/>
                  <a:pt x="61" y="126"/>
                  <a:pt x="61" y="124"/>
                </a:cubicBezTo>
                <a:cubicBezTo>
                  <a:pt x="60" y="122"/>
                  <a:pt x="60" y="120"/>
                  <a:pt x="60" y="118"/>
                </a:cubicBezTo>
                <a:cubicBezTo>
                  <a:pt x="60" y="116"/>
                  <a:pt x="61" y="114"/>
                  <a:pt x="62" y="112"/>
                </a:cubicBezTo>
                <a:cubicBezTo>
                  <a:pt x="60" y="110"/>
                  <a:pt x="59" y="107"/>
                  <a:pt x="58" y="103"/>
                </a:cubicBezTo>
                <a:cubicBezTo>
                  <a:pt x="58" y="100"/>
                  <a:pt x="59" y="96"/>
                  <a:pt x="61" y="93"/>
                </a:cubicBezTo>
                <a:cubicBezTo>
                  <a:pt x="63" y="90"/>
                  <a:pt x="66" y="88"/>
                  <a:pt x="70" y="87"/>
                </a:cubicBezTo>
                <a:cubicBezTo>
                  <a:pt x="96" y="89"/>
                  <a:pt x="122" y="101"/>
                  <a:pt x="148" y="124"/>
                </a:cubicBezTo>
                <a:cubicBezTo>
                  <a:pt x="152" y="124"/>
                  <a:pt x="155" y="122"/>
                  <a:pt x="157" y="120"/>
                </a:cubicBezTo>
                <a:cubicBezTo>
                  <a:pt x="160" y="118"/>
                  <a:pt x="161" y="115"/>
                  <a:pt x="161" y="111"/>
                </a:cubicBezTo>
                <a:cubicBezTo>
                  <a:pt x="161" y="74"/>
                  <a:pt x="161" y="74"/>
                  <a:pt x="161" y="74"/>
                </a:cubicBezTo>
                <a:cubicBezTo>
                  <a:pt x="164" y="74"/>
                  <a:pt x="167" y="73"/>
                  <a:pt x="169" y="71"/>
                </a:cubicBezTo>
                <a:cubicBezTo>
                  <a:pt x="172" y="68"/>
                  <a:pt x="173" y="65"/>
                  <a:pt x="173" y="62"/>
                </a:cubicBezTo>
                <a:cubicBezTo>
                  <a:pt x="173" y="59"/>
                  <a:pt x="172" y="56"/>
                  <a:pt x="169" y="53"/>
                </a:cubicBezTo>
                <a:cubicBezTo>
                  <a:pt x="167" y="51"/>
                  <a:pt x="164" y="50"/>
                  <a:pt x="161" y="50"/>
                </a:cubicBezTo>
                <a:lnTo>
                  <a:pt x="161" y="13"/>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Tree>
    <p:extLst>
      <p:ext uri="{BB962C8B-B14F-4D97-AF65-F5344CB8AC3E}">
        <p14:creationId xmlns:p14="http://schemas.microsoft.com/office/powerpoint/2010/main" val="2099110512"/>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12</a:t>
            </a:fld>
            <a:endParaRPr lang="en-CA"/>
          </a:p>
        </p:txBody>
      </p:sp>
      <p:sp>
        <p:nvSpPr>
          <p:cNvPr id="5" name="Rectangle 4"/>
          <p:cNvSpPr/>
          <p:nvPr>
            <p:custDataLst>
              <p:tags r:id="rId1"/>
            </p:custDataLst>
          </p:nvPr>
        </p:nvSpPr>
        <p:spPr>
          <a:xfrm>
            <a:off x="0" y="1592796"/>
            <a:ext cx="9144000" cy="3024336"/>
          </a:xfrm>
          <a:prstGeom prst="rect">
            <a:avLst/>
          </a:prstGeom>
          <a:solidFill>
            <a:srgbClr val="8F161E"/>
          </a:solidFill>
          <a:ln>
            <a:solidFill>
              <a:srgbClr val="8F16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600">
                <a:solidFill>
                  <a:schemeClr val="bg1"/>
                </a:solidFill>
              </a:rPr>
              <a:t>Merci!</a:t>
            </a:r>
          </a:p>
        </p:txBody>
      </p:sp>
      <p:sp>
        <p:nvSpPr>
          <p:cNvPr id="6" name="TextBox 5"/>
          <p:cNvSpPr txBox="1"/>
          <p:nvPr>
            <p:custDataLst>
              <p:tags r:id="rId2"/>
            </p:custDataLst>
          </p:nvPr>
        </p:nvSpPr>
        <p:spPr>
          <a:xfrm>
            <a:off x="30995" y="4617132"/>
            <a:ext cx="9010002" cy="640720"/>
          </a:xfrm>
          <a:prstGeom prst="rect">
            <a:avLst/>
          </a:prstGeom>
          <a:noFill/>
        </p:spPr>
        <p:txBody>
          <a:bodyPr wrap="square" rtlCol="0">
            <a:spAutoFit/>
          </a:bodyPr>
          <a:lstStyle/>
          <a:p>
            <a:pPr algn="ctr"/>
            <a:r>
              <a:rPr lang="en-CA" dirty="0">
                <a:solidFill>
                  <a:srgbClr val="8F161E"/>
                </a:solidFill>
              </a:rPr>
              <a:t>Si </a:t>
            </a:r>
            <a:r>
              <a:rPr lang="en-CA" dirty="0" err="1">
                <a:solidFill>
                  <a:srgbClr val="8F161E"/>
                </a:solidFill>
              </a:rPr>
              <a:t>vous</a:t>
            </a:r>
            <a:r>
              <a:rPr lang="en-CA" dirty="0">
                <a:solidFill>
                  <a:srgbClr val="8F161E"/>
                </a:solidFill>
              </a:rPr>
              <a:t> </a:t>
            </a:r>
            <a:r>
              <a:rPr lang="en-CA" dirty="0" err="1">
                <a:solidFill>
                  <a:srgbClr val="8F161E"/>
                </a:solidFill>
              </a:rPr>
              <a:t>avez</a:t>
            </a:r>
            <a:r>
              <a:rPr lang="en-CA" dirty="0">
                <a:solidFill>
                  <a:srgbClr val="8F161E"/>
                </a:solidFill>
              </a:rPr>
              <a:t> des questions, des </a:t>
            </a:r>
            <a:r>
              <a:rPr lang="en-CA" dirty="0" err="1">
                <a:solidFill>
                  <a:srgbClr val="8F161E"/>
                </a:solidFill>
              </a:rPr>
              <a:t>préoccupations</a:t>
            </a:r>
            <a:r>
              <a:rPr lang="en-CA" dirty="0">
                <a:solidFill>
                  <a:srgbClr val="8F161E"/>
                </a:solidFill>
              </a:rPr>
              <a:t> </a:t>
            </a:r>
            <a:r>
              <a:rPr lang="en-CA" dirty="0" err="1">
                <a:solidFill>
                  <a:srgbClr val="8F161E"/>
                </a:solidFill>
              </a:rPr>
              <a:t>ou</a:t>
            </a:r>
            <a:r>
              <a:rPr lang="en-CA" dirty="0">
                <a:solidFill>
                  <a:srgbClr val="8F161E"/>
                </a:solidFill>
              </a:rPr>
              <a:t> des </a:t>
            </a:r>
            <a:r>
              <a:rPr lang="en-CA" dirty="0" err="1">
                <a:solidFill>
                  <a:srgbClr val="8F161E"/>
                </a:solidFill>
              </a:rPr>
              <a:t>commentaires</a:t>
            </a:r>
            <a:r>
              <a:rPr lang="en-CA" dirty="0">
                <a:solidFill>
                  <a:srgbClr val="8F161E"/>
                </a:solidFill>
              </a:rPr>
              <a:t>, </a:t>
            </a:r>
            <a:r>
              <a:rPr lang="en-CA" dirty="0" err="1">
                <a:solidFill>
                  <a:srgbClr val="8F161E"/>
                </a:solidFill>
              </a:rPr>
              <a:t>vous</a:t>
            </a:r>
            <a:r>
              <a:rPr lang="en-CA" dirty="0">
                <a:solidFill>
                  <a:srgbClr val="8F161E"/>
                </a:solidFill>
              </a:rPr>
              <a:t> </a:t>
            </a:r>
            <a:r>
              <a:rPr lang="en-CA" dirty="0" err="1">
                <a:solidFill>
                  <a:srgbClr val="8F161E"/>
                </a:solidFill>
              </a:rPr>
              <a:t>pouvez</a:t>
            </a:r>
            <a:r>
              <a:rPr lang="en-CA" dirty="0">
                <a:solidFill>
                  <a:srgbClr val="8F161E"/>
                </a:solidFill>
              </a:rPr>
              <a:t> nous </a:t>
            </a:r>
            <a:r>
              <a:rPr lang="en-CA" dirty="0" err="1">
                <a:solidFill>
                  <a:srgbClr val="8F161E"/>
                </a:solidFill>
              </a:rPr>
              <a:t>joindre</a:t>
            </a:r>
            <a:r>
              <a:rPr lang="en-CA" dirty="0">
                <a:solidFill>
                  <a:srgbClr val="8F161E"/>
                </a:solidFill>
              </a:rPr>
              <a:t> à </a:t>
            </a:r>
            <a:r>
              <a:rPr lang="en-CA" dirty="0" smtClean="0">
                <a:solidFill>
                  <a:srgbClr val="8F161E"/>
                </a:solidFill>
                <a:hlinkClick r:id="rId4"/>
              </a:rPr>
              <a:t>nextgen-prochainegen@tbs-sct.gc.ca</a:t>
            </a:r>
            <a:r>
              <a:rPr lang="en-CA" dirty="0" smtClean="0">
                <a:solidFill>
                  <a:srgbClr val="8F161E"/>
                </a:solidFill>
              </a:rPr>
              <a:t> </a:t>
            </a:r>
            <a:endParaRPr lang="en-CA" dirty="0">
              <a:solidFill>
                <a:srgbClr val="8F161E"/>
              </a:solidFill>
            </a:endParaRPr>
          </a:p>
        </p:txBody>
      </p:sp>
    </p:spTree>
    <p:extLst>
      <p:ext uri="{BB962C8B-B14F-4D97-AF65-F5344CB8AC3E}">
        <p14:creationId xmlns:p14="http://schemas.microsoft.com/office/powerpoint/2010/main" val="195206662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D4B517-E49B-41B6-9DBC-23634E0F1CDC}" type="slidenum">
              <a:rPr lang="fr-CA" smtClean="0"/>
              <a:t>2</a:t>
            </a:fld>
            <a:endParaRPr lang="fr-CA"/>
          </a:p>
        </p:txBody>
      </p:sp>
      <p:sp>
        <p:nvSpPr>
          <p:cNvPr id="5" name="Rectangle 4"/>
          <p:cNvSpPr/>
          <p:nvPr/>
        </p:nvSpPr>
        <p:spPr>
          <a:xfrm>
            <a:off x="0" y="1592796"/>
            <a:ext cx="9144000" cy="3024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9600">
                <a:solidFill>
                  <a:schemeClr val="bg1"/>
                </a:solidFill>
              </a:rPr>
              <a:t>Nouvelle approche</a:t>
            </a:r>
          </a:p>
        </p:txBody>
      </p:sp>
      <p:sp>
        <p:nvSpPr>
          <p:cNvPr id="6" name="TextBox 5"/>
          <p:cNvSpPr txBox="1"/>
          <p:nvPr>
            <p:custDataLst>
              <p:tags r:id="rId1"/>
            </p:custDataLst>
          </p:nvPr>
        </p:nvSpPr>
        <p:spPr>
          <a:xfrm>
            <a:off x="30995" y="4617132"/>
            <a:ext cx="9010002" cy="640720"/>
          </a:xfrm>
          <a:prstGeom prst="rect">
            <a:avLst/>
          </a:prstGeom>
          <a:noFill/>
        </p:spPr>
        <p:txBody>
          <a:bodyPr wrap="square" rtlCol="0">
            <a:spAutoFit/>
          </a:bodyPr>
          <a:lstStyle/>
          <a:p>
            <a:pPr algn="ctr"/>
            <a:r>
              <a:rPr lang="fr-CA">
                <a:solidFill>
                  <a:srgbClr val="005172"/>
                </a:solidFill>
              </a:rPr>
              <a:t>La prochaine génération utilise une nouvelle approche en matière de ressources humaines (RH) et de rémunération misant sur les leçons retenues de Phénix</a:t>
            </a:r>
          </a:p>
        </p:txBody>
      </p:sp>
    </p:spTree>
    <p:extLst>
      <p:ext uri="{BB962C8B-B14F-4D97-AF65-F5344CB8AC3E}">
        <p14:creationId xmlns:p14="http://schemas.microsoft.com/office/powerpoint/2010/main" val="38312689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fr-CA"/>
              <a:t>Voici la prochaine génération</a:t>
            </a:r>
          </a:p>
        </p:txBody>
      </p:sp>
      <p:sp>
        <p:nvSpPr>
          <p:cNvPr id="4" name="Rectangle 3"/>
          <p:cNvSpPr/>
          <p:nvPr>
            <p:custDataLst>
              <p:tags r:id="rId1"/>
            </p:custDataLst>
          </p:nvPr>
        </p:nvSpPr>
        <p:spPr>
          <a:xfrm>
            <a:off x="615312" y="1540765"/>
            <a:ext cx="7911463" cy="576292"/>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3200">
                <a:solidFill>
                  <a:schemeClr val="bg1"/>
                </a:solidFill>
                <a:cs typeface="Arial" panose="020B0604020202020204" pitchFamily="34" charset="0"/>
              </a:rPr>
              <a:t>Contexte</a:t>
            </a:r>
          </a:p>
        </p:txBody>
      </p:sp>
      <p:sp>
        <p:nvSpPr>
          <p:cNvPr id="11" name="Rectangle 10"/>
          <p:cNvSpPr/>
          <p:nvPr>
            <p:custDataLst>
              <p:tags r:id="rId2"/>
            </p:custDataLst>
          </p:nvPr>
        </p:nvSpPr>
        <p:spPr>
          <a:xfrm>
            <a:off x="615310" y="2205905"/>
            <a:ext cx="7915275" cy="1151087"/>
          </a:xfrm>
          <a:prstGeom prst="rect">
            <a:avLst/>
          </a:prstGeom>
          <a:solidFill>
            <a:schemeClr val="bg1"/>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Clr>
                <a:schemeClr val="tx1">
                  <a:lumMod val="65000"/>
                  <a:lumOff val="35000"/>
                </a:schemeClr>
              </a:buClr>
            </a:pPr>
            <a:r>
              <a:rPr lang="fr-CA" sz="1600" dirty="0">
                <a:solidFill>
                  <a:schemeClr val="tx1"/>
                </a:solidFill>
                <a:cs typeface="Arial" panose="020B0604020202020204" pitchFamily="34" charset="0"/>
              </a:rPr>
              <a:t>Le Conseil du Trésor (mai 2018) a approuvé l’établissement d’une équipe de prochaine génération en matière de RH et de rémunération destinée à recommander une approche permettant au gouvernement du Canada (GC) de gérer les besoins d’un fonctionnaire en matière de RH et de rémunération de son embauche à sa réembauche.</a:t>
            </a:r>
          </a:p>
          <a:p>
            <a:pPr>
              <a:buClr>
                <a:schemeClr val="tx1">
                  <a:lumMod val="65000"/>
                  <a:lumOff val="35000"/>
                </a:schemeClr>
              </a:buClr>
            </a:pPr>
            <a:endParaRPr lang="fr-CA" sz="1600" dirty="0">
              <a:solidFill>
                <a:schemeClr val="tx1"/>
              </a:solidFill>
              <a:cs typeface="Arial" panose="020B0604020202020204" pitchFamily="34" charset="0"/>
            </a:endParaRPr>
          </a:p>
        </p:txBody>
      </p:sp>
      <p:sp>
        <p:nvSpPr>
          <p:cNvPr id="23" name="Rectangle 22"/>
          <p:cNvSpPr/>
          <p:nvPr>
            <p:custDataLst>
              <p:tags r:id="rId3"/>
            </p:custDataLst>
          </p:nvPr>
        </p:nvSpPr>
        <p:spPr>
          <a:xfrm>
            <a:off x="611498" y="4165250"/>
            <a:ext cx="1914526" cy="1584176"/>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a:cs typeface="Arial" panose="020B0604020202020204" pitchFamily="34" charset="0"/>
              </a:rPr>
              <a:t>Les utilisateurs sont au cœur du processus</a:t>
            </a:r>
          </a:p>
        </p:txBody>
      </p:sp>
      <p:sp>
        <p:nvSpPr>
          <p:cNvPr id="27" name="Rectangle 26"/>
          <p:cNvSpPr/>
          <p:nvPr>
            <p:custDataLst>
              <p:tags r:id="rId4"/>
            </p:custDataLst>
          </p:nvPr>
        </p:nvSpPr>
        <p:spPr>
          <a:xfrm>
            <a:off x="2611749" y="4165250"/>
            <a:ext cx="1914526" cy="1584176"/>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t>Développement itératif de notre vision </a:t>
            </a:r>
          </a:p>
        </p:txBody>
      </p:sp>
      <p:sp>
        <p:nvSpPr>
          <p:cNvPr id="28" name="Rectangle 27"/>
          <p:cNvSpPr/>
          <p:nvPr>
            <p:custDataLst>
              <p:tags r:id="rId5"/>
            </p:custDataLst>
          </p:nvPr>
        </p:nvSpPr>
        <p:spPr>
          <a:xfrm>
            <a:off x="4611998" y="4165250"/>
            <a:ext cx="1914526" cy="1584176"/>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cs typeface="Arial" panose="020B0604020202020204" pitchFamily="34" charset="0"/>
              </a:rPr>
              <a:t>Approche agile en matière de gestion de projet</a:t>
            </a:r>
          </a:p>
        </p:txBody>
      </p:sp>
      <p:sp>
        <p:nvSpPr>
          <p:cNvPr id="29" name="Rectangle 28"/>
          <p:cNvSpPr/>
          <p:nvPr>
            <p:custDataLst>
              <p:tags r:id="rId6"/>
            </p:custDataLst>
          </p:nvPr>
        </p:nvSpPr>
        <p:spPr>
          <a:xfrm>
            <a:off x="6612249" y="4165250"/>
            <a:ext cx="1914526" cy="1584176"/>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a:cs typeface="Arial" panose="020B0604020202020204" pitchFamily="34" charset="0"/>
              </a:rPr>
              <a:t>Nous serons ouverts par défaut</a:t>
            </a:r>
          </a:p>
        </p:txBody>
      </p:sp>
      <p:sp>
        <p:nvSpPr>
          <p:cNvPr id="6" name="Slide Number Placeholder 5"/>
          <p:cNvSpPr>
            <a:spLocks noGrp="1"/>
          </p:cNvSpPr>
          <p:nvPr>
            <p:ph type="sldNum" sz="quarter" idx="12"/>
          </p:nvPr>
        </p:nvSpPr>
        <p:spPr/>
        <p:txBody>
          <a:bodyPr/>
          <a:lstStyle/>
          <a:p>
            <a:fld id="{32D4B517-E49B-41B6-9DBC-23634E0F1CDC}" type="slidenum">
              <a:rPr lang="fr-CA" smtClean="0"/>
              <a:t>3</a:t>
            </a:fld>
            <a:endParaRPr lang="fr-CA"/>
          </a:p>
        </p:txBody>
      </p:sp>
      <p:sp>
        <p:nvSpPr>
          <p:cNvPr id="8" name="TextBox 7"/>
          <p:cNvSpPr txBox="1"/>
          <p:nvPr/>
        </p:nvSpPr>
        <p:spPr>
          <a:xfrm>
            <a:off x="745886" y="3563434"/>
            <a:ext cx="7568401" cy="518678"/>
          </a:xfrm>
          <a:prstGeom prst="rect">
            <a:avLst/>
          </a:prstGeom>
          <a:noFill/>
        </p:spPr>
        <p:txBody>
          <a:bodyPr wrap="square" rtlCol="0">
            <a:spAutoFit/>
          </a:bodyPr>
          <a:lstStyle/>
          <a:p>
            <a:pPr algn="ctr"/>
            <a:r>
              <a:rPr lang="fr-CA" sz="2800"/>
              <a:t>Certains principes orientent notre approche... </a:t>
            </a:r>
          </a:p>
        </p:txBody>
      </p:sp>
      <p:sp>
        <p:nvSpPr>
          <p:cNvPr id="12" name="Rectangle 11"/>
          <p:cNvSpPr/>
          <p:nvPr>
            <p:custDataLst>
              <p:tags r:id="rId7"/>
            </p:custDataLst>
          </p:nvPr>
        </p:nvSpPr>
        <p:spPr>
          <a:xfrm>
            <a:off x="613405" y="5828022"/>
            <a:ext cx="7915275" cy="409290"/>
          </a:xfrm>
          <a:prstGeom prst="rect">
            <a:avLst/>
          </a:prstGeom>
          <a:solidFill>
            <a:schemeClr val="bg1"/>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buClr>
                <a:schemeClr val="tx1">
                  <a:lumMod val="65000"/>
                  <a:lumOff val="35000"/>
                </a:schemeClr>
              </a:buClr>
            </a:pPr>
            <a:r>
              <a:rPr lang="fr-CA" sz="1600" dirty="0">
                <a:solidFill>
                  <a:schemeClr val="tx1"/>
                </a:solidFill>
                <a:cs typeface="Arial" panose="020B0604020202020204" pitchFamily="34" charset="0"/>
              </a:rPr>
              <a:t>Ces principes s’inspirent des </a:t>
            </a:r>
            <a:r>
              <a:rPr lang="fr-CA" sz="1600" dirty="0">
                <a:solidFill>
                  <a:schemeClr val="tx1"/>
                </a:solidFill>
                <a:cs typeface="Arial" panose="020B0604020202020204" pitchFamily="34" charset="0"/>
                <a:hlinkClick r:id="rId9"/>
              </a:rPr>
              <a:t>principes numériques </a:t>
            </a:r>
            <a:r>
              <a:rPr lang="fr-CA" sz="1600" dirty="0">
                <a:solidFill>
                  <a:schemeClr val="tx1"/>
                </a:solidFill>
                <a:cs typeface="Arial" panose="020B0604020202020204" pitchFamily="34" charset="0"/>
              </a:rPr>
              <a:t>n</a:t>
            </a:r>
            <a:r>
              <a:rPr lang="fr-CA" sz="1600" baseline="30000" dirty="0">
                <a:solidFill>
                  <a:schemeClr val="tx1"/>
                </a:solidFill>
                <a:cs typeface="Arial" panose="020B0604020202020204" pitchFamily="34" charset="0"/>
              </a:rPr>
              <a:t>o</a:t>
            </a:r>
            <a:r>
              <a:rPr lang="fr-CA" sz="1600" dirty="0">
                <a:solidFill>
                  <a:schemeClr val="tx1"/>
                </a:solidFill>
                <a:cs typeface="Arial" panose="020B0604020202020204" pitchFamily="34" charset="0"/>
              </a:rPr>
              <a:t> 1 à 7, 13 et 15 du GC</a:t>
            </a:r>
          </a:p>
        </p:txBody>
      </p:sp>
    </p:spTree>
    <p:extLst>
      <p:ext uri="{BB962C8B-B14F-4D97-AF65-F5344CB8AC3E}">
        <p14:creationId xmlns:p14="http://schemas.microsoft.com/office/powerpoint/2010/main" val="2458492344"/>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D4B517-E49B-41B6-9DBC-23634E0F1CDC}" type="slidenum">
              <a:rPr lang="en-CA" smtClean="0"/>
              <a:t>4</a:t>
            </a:fld>
            <a:endParaRPr lang="en-CA"/>
          </a:p>
        </p:txBody>
      </p:sp>
      <p:sp>
        <p:nvSpPr>
          <p:cNvPr id="5" name="Rectangle 4"/>
          <p:cNvSpPr/>
          <p:nvPr>
            <p:custDataLst>
              <p:tags r:id="rId1"/>
            </p:custDataLst>
          </p:nvPr>
        </p:nvSpPr>
        <p:spPr>
          <a:xfrm>
            <a:off x="0" y="1592796"/>
            <a:ext cx="9144000" cy="3024336"/>
          </a:xfrm>
          <a:prstGeom prst="rect">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600">
                <a:solidFill>
                  <a:schemeClr val="bg1"/>
                </a:solidFill>
              </a:rPr>
              <a:t>Axés sur les personnes</a:t>
            </a:r>
          </a:p>
        </p:txBody>
      </p:sp>
      <p:sp>
        <p:nvSpPr>
          <p:cNvPr id="6" name="TextBox 5"/>
          <p:cNvSpPr txBox="1"/>
          <p:nvPr>
            <p:custDataLst>
              <p:tags r:id="rId2"/>
            </p:custDataLst>
          </p:nvPr>
        </p:nvSpPr>
        <p:spPr>
          <a:xfrm>
            <a:off x="30995" y="4617132"/>
            <a:ext cx="9010002" cy="640720"/>
          </a:xfrm>
          <a:prstGeom prst="rect">
            <a:avLst/>
          </a:prstGeom>
          <a:noFill/>
        </p:spPr>
        <p:txBody>
          <a:bodyPr wrap="square" rtlCol="0">
            <a:spAutoFit/>
          </a:bodyPr>
          <a:lstStyle/>
          <a:p>
            <a:pPr algn="ctr"/>
            <a:r>
              <a:rPr lang="en-CA">
                <a:solidFill>
                  <a:srgbClr val="3095B4"/>
                </a:solidFill>
              </a:rPr>
              <a:t>Une nouvelle solution nécessitera des changements à nos processus actuels et les employés seront mis à contribution de la conception à la livraison. </a:t>
            </a:r>
          </a:p>
        </p:txBody>
      </p:sp>
    </p:spTree>
    <p:extLst>
      <p:ext uri="{BB962C8B-B14F-4D97-AF65-F5344CB8AC3E}">
        <p14:creationId xmlns:p14="http://schemas.microsoft.com/office/powerpoint/2010/main" val="322312081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1"/>
          </p:nvPr>
        </p:nvSpPr>
        <p:spPr>
          <a:xfrm>
            <a:off x="323528" y="48415"/>
            <a:ext cx="6588731" cy="878670"/>
          </a:xfrm>
        </p:spPr>
        <p:txBody>
          <a:bodyPr/>
          <a:lstStyle/>
          <a:p>
            <a:r>
              <a:rPr lang="fr-CA"/>
              <a:t>Les RH et les utilisateurs sont au cœur de notre projet</a:t>
            </a:r>
          </a:p>
        </p:txBody>
      </p:sp>
      <p:sp>
        <p:nvSpPr>
          <p:cNvPr id="9" name="Content Placeholder 8"/>
          <p:cNvSpPr>
            <a:spLocks noGrp="1"/>
          </p:cNvSpPr>
          <p:nvPr>
            <p:ph idx="10"/>
          </p:nvPr>
        </p:nvSpPr>
        <p:spPr>
          <a:xfrm>
            <a:off x="786210" y="1124744"/>
            <a:ext cx="7571580" cy="585228"/>
          </a:xfrm>
        </p:spPr>
        <p:txBody>
          <a:bodyPr/>
          <a:lstStyle/>
          <a:p>
            <a:r>
              <a:rPr lang="fr-CA" dirty="0"/>
              <a:t>Le Bureau du dirigeant principal des ressources humaines (BDPRH) travaille de concert avec les experts techniques sur le dossier Prochaine génération. </a:t>
            </a:r>
            <a:r>
              <a:rPr lang="fr-CA" dirty="0" smtClean="0"/>
              <a:t>Les </a:t>
            </a:r>
            <a:r>
              <a:rPr lang="fr-CA" dirty="0"/>
              <a:t>efforts </a:t>
            </a:r>
            <a:r>
              <a:rPr lang="fr-CA" dirty="0" smtClean="0"/>
              <a:t>du BDPRH porteront </a:t>
            </a:r>
            <a:r>
              <a:rPr lang="fr-CA" dirty="0"/>
              <a:t>sur </a:t>
            </a:r>
          </a:p>
        </p:txBody>
      </p:sp>
      <p:grpSp>
        <p:nvGrpSpPr>
          <p:cNvPr id="3" name="Group 2"/>
          <p:cNvGrpSpPr/>
          <p:nvPr/>
        </p:nvGrpSpPr>
        <p:grpSpPr>
          <a:xfrm>
            <a:off x="647700" y="2359407"/>
            <a:ext cx="1143000" cy="1143000"/>
            <a:chOff x="647700" y="1857375"/>
            <a:chExt cx="1143000" cy="1143000"/>
          </a:xfrm>
        </p:grpSpPr>
        <p:sp>
          <p:nvSpPr>
            <p:cNvPr id="4" name="Rounded Rectangle 3"/>
            <p:cNvSpPr/>
            <p:nvPr>
              <p:custDataLst>
                <p:tags r:id="rId10"/>
              </p:custDataLst>
            </p:nvPr>
          </p:nvSpPr>
          <p:spPr>
            <a:xfrm>
              <a:off x="647700" y="1857375"/>
              <a:ext cx="1143000" cy="1143000"/>
            </a:xfrm>
            <a:prstGeom prst="round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0" name="Freeform 39"/>
            <p:cNvSpPr>
              <a:spLocks noEditPoints="1"/>
            </p:cNvSpPr>
            <p:nvPr>
              <p:custDataLst>
                <p:tags r:id="rId11"/>
              </p:custDataLst>
            </p:nvPr>
          </p:nvSpPr>
          <p:spPr bwMode="auto">
            <a:xfrm>
              <a:off x="986051" y="2051065"/>
              <a:ext cx="466298" cy="755620"/>
            </a:xfrm>
            <a:custGeom>
              <a:avLst/>
              <a:gdLst>
                <a:gd name="T0" fmla="*/ 75 w 125"/>
                <a:gd name="T1" fmla="*/ 205 h 205"/>
                <a:gd name="T2" fmla="*/ 46 w 125"/>
                <a:gd name="T3" fmla="*/ 200 h 205"/>
                <a:gd name="T4" fmla="*/ 51 w 125"/>
                <a:gd name="T5" fmla="*/ 196 h 205"/>
                <a:gd name="T6" fmla="*/ 79 w 125"/>
                <a:gd name="T7" fmla="*/ 200 h 205"/>
                <a:gd name="T8" fmla="*/ 81 w 125"/>
                <a:gd name="T9" fmla="*/ 200 h 205"/>
                <a:gd name="T10" fmla="*/ 87 w 125"/>
                <a:gd name="T11" fmla="*/ 193 h 205"/>
                <a:gd name="T12" fmla="*/ 39 w 125"/>
                <a:gd name="T13" fmla="*/ 193 h 205"/>
                <a:gd name="T14" fmla="*/ 89 w 125"/>
                <a:gd name="T15" fmla="*/ 171 h 205"/>
                <a:gd name="T16" fmla="*/ 39 w 125"/>
                <a:gd name="T17" fmla="*/ 169 h 205"/>
                <a:gd name="T18" fmla="*/ 37 w 125"/>
                <a:gd name="T19" fmla="*/ 171 h 205"/>
                <a:gd name="T20" fmla="*/ 87 w 125"/>
                <a:gd name="T21" fmla="*/ 174 h 205"/>
                <a:gd name="T22" fmla="*/ 89 w 125"/>
                <a:gd name="T23" fmla="*/ 178 h 205"/>
                <a:gd name="T24" fmla="*/ 39 w 125"/>
                <a:gd name="T25" fmla="*/ 176 h 205"/>
                <a:gd name="T26" fmla="*/ 37 w 125"/>
                <a:gd name="T27" fmla="*/ 178 h 205"/>
                <a:gd name="T28" fmla="*/ 87 w 125"/>
                <a:gd name="T29" fmla="*/ 181 h 205"/>
                <a:gd name="T30" fmla="*/ 89 w 125"/>
                <a:gd name="T31" fmla="*/ 186 h 205"/>
                <a:gd name="T32" fmla="*/ 39 w 125"/>
                <a:gd name="T33" fmla="*/ 183 h 205"/>
                <a:gd name="T34" fmla="*/ 37 w 125"/>
                <a:gd name="T35" fmla="*/ 186 h 205"/>
                <a:gd name="T36" fmla="*/ 87 w 125"/>
                <a:gd name="T37" fmla="*/ 188 h 205"/>
                <a:gd name="T38" fmla="*/ 89 w 125"/>
                <a:gd name="T39" fmla="*/ 191 h 205"/>
                <a:gd name="T40" fmla="*/ 39 w 125"/>
                <a:gd name="T41" fmla="*/ 190 h 205"/>
                <a:gd name="T42" fmla="*/ 37 w 125"/>
                <a:gd name="T43" fmla="*/ 191 h 205"/>
                <a:gd name="T44" fmla="*/ 87 w 125"/>
                <a:gd name="T45" fmla="*/ 193 h 205"/>
                <a:gd name="T46" fmla="*/ 90 w 125"/>
                <a:gd name="T47" fmla="*/ 164 h 205"/>
                <a:gd name="T48" fmla="*/ 39 w 125"/>
                <a:gd name="T49" fmla="*/ 161 h 205"/>
                <a:gd name="T50" fmla="*/ 36 w 125"/>
                <a:gd name="T51" fmla="*/ 164 h 205"/>
                <a:gd name="T52" fmla="*/ 87 w 125"/>
                <a:gd name="T53" fmla="*/ 166 h 205"/>
                <a:gd name="T54" fmla="*/ 40 w 125"/>
                <a:gd name="T55" fmla="*/ 157 h 205"/>
                <a:gd name="T56" fmla="*/ 71 w 125"/>
                <a:gd name="T57" fmla="*/ 156 h 205"/>
                <a:gd name="T58" fmla="*/ 88 w 125"/>
                <a:gd name="T59" fmla="*/ 156 h 205"/>
                <a:gd name="T60" fmla="*/ 98 w 125"/>
                <a:gd name="T61" fmla="*/ 137 h 205"/>
                <a:gd name="T62" fmla="*/ 106 w 125"/>
                <a:gd name="T63" fmla="*/ 114 h 205"/>
                <a:gd name="T64" fmla="*/ 111 w 125"/>
                <a:gd name="T65" fmla="*/ 105 h 205"/>
                <a:gd name="T66" fmla="*/ 125 w 125"/>
                <a:gd name="T67" fmla="*/ 61 h 205"/>
                <a:gd name="T68" fmla="*/ 63 w 125"/>
                <a:gd name="T69" fmla="*/ 0 h 205"/>
                <a:gd name="T70" fmla="*/ 18 w 125"/>
                <a:gd name="T71" fmla="*/ 18 h 205"/>
                <a:gd name="T72" fmla="*/ 0 w 125"/>
                <a:gd name="T73" fmla="*/ 60 h 205"/>
                <a:gd name="T74" fmla="*/ 6 w 125"/>
                <a:gd name="T75" fmla="*/ 90 h 205"/>
                <a:gd name="T76" fmla="*/ 16 w 125"/>
                <a:gd name="T77" fmla="*/ 110 h 205"/>
                <a:gd name="T78" fmla="*/ 26 w 125"/>
                <a:gd name="T79" fmla="*/ 129 h 205"/>
                <a:gd name="T80" fmla="*/ 28 w 125"/>
                <a:gd name="T81" fmla="*/ 142 h 205"/>
                <a:gd name="T82" fmla="*/ 38 w 125"/>
                <a:gd name="T83" fmla="*/ 157 h 205"/>
                <a:gd name="T84" fmla="*/ 99 w 125"/>
                <a:gd name="T85" fmla="*/ 26 h 205"/>
                <a:gd name="T86" fmla="*/ 114 w 125"/>
                <a:gd name="T87" fmla="*/ 63 h 205"/>
                <a:gd name="T88" fmla="*/ 99 w 125"/>
                <a:gd name="T89" fmla="*/ 105 h 205"/>
                <a:gd name="T90" fmla="*/ 89 w 125"/>
                <a:gd name="T91" fmla="*/ 126 h 205"/>
                <a:gd name="T92" fmla="*/ 84 w 125"/>
                <a:gd name="T93" fmla="*/ 145 h 205"/>
                <a:gd name="T94" fmla="*/ 59 w 125"/>
                <a:gd name="T95" fmla="*/ 145 h 205"/>
                <a:gd name="T96" fmla="*/ 39 w 125"/>
                <a:gd name="T97" fmla="*/ 140 h 205"/>
                <a:gd name="T98" fmla="*/ 36 w 125"/>
                <a:gd name="T99" fmla="*/ 127 h 205"/>
                <a:gd name="T100" fmla="*/ 26 w 125"/>
                <a:gd name="T101" fmla="*/ 105 h 205"/>
                <a:gd name="T102" fmla="*/ 16 w 125"/>
                <a:gd name="T103" fmla="*/ 86 h 205"/>
                <a:gd name="T104" fmla="*/ 11 w 125"/>
                <a:gd name="T105" fmla="*/ 60 h 205"/>
                <a:gd name="T106" fmla="*/ 26 w 125"/>
                <a:gd name="T107" fmla="*/ 26 h 205"/>
                <a:gd name="T108" fmla="*/ 63 w 125"/>
                <a:gd name="T109" fmla="*/ 1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5" h="205">
                  <a:moveTo>
                    <a:pt x="79" y="200"/>
                  </a:moveTo>
                  <a:cubicBezTo>
                    <a:pt x="79" y="203"/>
                    <a:pt x="77" y="205"/>
                    <a:pt x="75" y="205"/>
                  </a:cubicBezTo>
                  <a:cubicBezTo>
                    <a:pt x="51" y="205"/>
                    <a:pt x="51" y="205"/>
                    <a:pt x="51" y="205"/>
                  </a:cubicBezTo>
                  <a:cubicBezTo>
                    <a:pt x="49" y="205"/>
                    <a:pt x="46" y="203"/>
                    <a:pt x="46" y="200"/>
                  </a:cubicBezTo>
                  <a:cubicBezTo>
                    <a:pt x="46" y="200"/>
                    <a:pt x="46" y="200"/>
                    <a:pt x="46" y="200"/>
                  </a:cubicBezTo>
                  <a:cubicBezTo>
                    <a:pt x="46" y="198"/>
                    <a:pt x="49" y="196"/>
                    <a:pt x="51" y="196"/>
                  </a:cubicBezTo>
                  <a:cubicBezTo>
                    <a:pt x="75" y="196"/>
                    <a:pt x="75" y="196"/>
                    <a:pt x="75" y="196"/>
                  </a:cubicBezTo>
                  <a:cubicBezTo>
                    <a:pt x="77" y="196"/>
                    <a:pt x="79" y="198"/>
                    <a:pt x="79" y="200"/>
                  </a:cubicBezTo>
                  <a:close/>
                  <a:moveTo>
                    <a:pt x="45" y="200"/>
                  </a:moveTo>
                  <a:cubicBezTo>
                    <a:pt x="81" y="200"/>
                    <a:pt x="81" y="200"/>
                    <a:pt x="81" y="200"/>
                  </a:cubicBezTo>
                  <a:cubicBezTo>
                    <a:pt x="81" y="199"/>
                    <a:pt x="82" y="198"/>
                    <a:pt x="84" y="197"/>
                  </a:cubicBezTo>
                  <a:cubicBezTo>
                    <a:pt x="86" y="195"/>
                    <a:pt x="87" y="194"/>
                    <a:pt x="87" y="193"/>
                  </a:cubicBezTo>
                  <a:cubicBezTo>
                    <a:pt x="38" y="193"/>
                    <a:pt x="38" y="193"/>
                    <a:pt x="38" y="193"/>
                  </a:cubicBezTo>
                  <a:cubicBezTo>
                    <a:pt x="39" y="193"/>
                    <a:pt x="39" y="193"/>
                    <a:pt x="39" y="193"/>
                  </a:cubicBezTo>
                  <a:cubicBezTo>
                    <a:pt x="39" y="194"/>
                    <a:pt x="44" y="199"/>
                    <a:pt x="45" y="200"/>
                  </a:cubicBezTo>
                  <a:close/>
                  <a:moveTo>
                    <a:pt x="89" y="171"/>
                  </a:moveTo>
                  <a:cubicBezTo>
                    <a:pt x="89" y="170"/>
                    <a:pt x="88" y="169"/>
                    <a:pt x="87" y="169"/>
                  </a:cubicBezTo>
                  <a:cubicBezTo>
                    <a:pt x="39" y="169"/>
                    <a:pt x="39" y="169"/>
                    <a:pt x="39" y="169"/>
                  </a:cubicBezTo>
                  <a:cubicBezTo>
                    <a:pt x="38" y="169"/>
                    <a:pt x="37" y="170"/>
                    <a:pt x="37" y="171"/>
                  </a:cubicBezTo>
                  <a:cubicBezTo>
                    <a:pt x="37" y="171"/>
                    <a:pt x="37" y="171"/>
                    <a:pt x="37" y="171"/>
                  </a:cubicBezTo>
                  <a:cubicBezTo>
                    <a:pt x="37" y="172"/>
                    <a:pt x="38" y="174"/>
                    <a:pt x="39" y="174"/>
                  </a:cubicBezTo>
                  <a:cubicBezTo>
                    <a:pt x="87" y="174"/>
                    <a:pt x="87" y="174"/>
                    <a:pt x="87" y="174"/>
                  </a:cubicBezTo>
                  <a:cubicBezTo>
                    <a:pt x="88" y="174"/>
                    <a:pt x="89" y="172"/>
                    <a:pt x="89" y="171"/>
                  </a:cubicBezTo>
                  <a:close/>
                  <a:moveTo>
                    <a:pt x="89" y="178"/>
                  </a:moveTo>
                  <a:cubicBezTo>
                    <a:pt x="89" y="177"/>
                    <a:pt x="88" y="176"/>
                    <a:pt x="87" y="176"/>
                  </a:cubicBezTo>
                  <a:cubicBezTo>
                    <a:pt x="39" y="176"/>
                    <a:pt x="39" y="176"/>
                    <a:pt x="39" y="176"/>
                  </a:cubicBezTo>
                  <a:cubicBezTo>
                    <a:pt x="38" y="176"/>
                    <a:pt x="37" y="177"/>
                    <a:pt x="37" y="178"/>
                  </a:cubicBezTo>
                  <a:cubicBezTo>
                    <a:pt x="37" y="178"/>
                    <a:pt x="37" y="178"/>
                    <a:pt x="37" y="178"/>
                  </a:cubicBezTo>
                  <a:cubicBezTo>
                    <a:pt x="37" y="180"/>
                    <a:pt x="38" y="181"/>
                    <a:pt x="39" y="181"/>
                  </a:cubicBezTo>
                  <a:cubicBezTo>
                    <a:pt x="87" y="181"/>
                    <a:pt x="87" y="181"/>
                    <a:pt x="87" y="181"/>
                  </a:cubicBezTo>
                  <a:cubicBezTo>
                    <a:pt x="88" y="181"/>
                    <a:pt x="89" y="180"/>
                    <a:pt x="89" y="178"/>
                  </a:cubicBezTo>
                  <a:close/>
                  <a:moveTo>
                    <a:pt x="89" y="186"/>
                  </a:moveTo>
                  <a:cubicBezTo>
                    <a:pt x="89" y="184"/>
                    <a:pt x="88" y="183"/>
                    <a:pt x="87" y="183"/>
                  </a:cubicBezTo>
                  <a:cubicBezTo>
                    <a:pt x="39" y="183"/>
                    <a:pt x="39" y="183"/>
                    <a:pt x="39" y="183"/>
                  </a:cubicBezTo>
                  <a:cubicBezTo>
                    <a:pt x="38" y="183"/>
                    <a:pt x="37" y="184"/>
                    <a:pt x="37" y="186"/>
                  </a:cubicBezTo>
                  <a:cubicBezTo>
                    <a:pt x="37" y="186"/>
                    <a:pt x="37" y="186"/>
                    <a:pt x="37" y="186"/>
                  </a:cubicBezTo>
                  <a:cubicBezTo>
                    <a:pt x="37" y="187"/>
                    <a:pt x="38" y="188"/>
                    <a:pt x="39" y="188"/>
                  </a:cubicBezTo>
                  <a:cubicBezTo>
                    <a:pt x="87" y="188"/>
                    <a:pt x="87" y="188"/>
                    <a:pt x="87" y="188"/>
                  </a:cubicBezTo>
                  <a:cubicBezTo>
                    <a:pt x="88" y="188"/>
                    <a:pt x="89" y="187"/>
                    <a:pt x="89" y="186"/>
                  </a:cubicBezTo>
                  <a:close/>
                  <a:moveTo>
                    <a:pt x="89" y="191"/>
                  </a:moveTo>
                  <a:cubicBezTo>
                    <a:pt x="89" y="191"/>
                    <a:pt x="88" y="190"/>
                    <a:pt x="87" y="190"/>
                  </a:cubicBezTo>
                  <a:cubicBezTo>
                    <a:pt x="39" y="190"/>
                    <a:pt x="39" y="190"/>
                    <a:pt x="39" y="190"/>
                  </a:cubicBezTo>
                  <a:cubicBezTo>
                    <a:pt x="38" y="190"/>
                    <a:pt x="37" y="191"/>
                    <a:pt x="37" y="191"/>
                  </a:cubicBezTo>
                  <a:cubicBezTo>
                    <a:pt x="37" y="191"/>
                    <a:pt x="37" y="191"/>
                    <a:pt x="37" y="191"/>
                  </a:cubicBezTo>
                  <a:cubicBezTo>
                    <a:pt x="37" y="192"/>
                    <a:pt x="38" y="193"/>
                    <a:pt x="39" y="193"/>
                  </a:cubicBezTo>
                  <a:cubicBezTo>
                    <a:pt x="87" y="193"/>
                    <a:pt x="87" y="193"/>
                    <a:pt x="87" y="193"/>
                  </a:cubicBezTo>
                  <a:cubicBezTo>
                    <a:pt x="88" y="193"/>
                    <a:pt x="89" y="192"/>
                    <a:pt x="89" y="191"/>
                  </a:cubicBezTo>
                  <a:close/>
                  <a:moveTo>
                    <a:pt x="90" y="164"/>
                  </a:moveTo>
                  <a:cubicBezTo>
                    <a:pt x="90" y="162"/>
                    <a:pt x="89" y="161"/>
                    <a:pt x="87" y="161"/>
                  </a:cubicBezTo>
                  <a:cubicBezTo>
                    <a:pt x="39" y="161"/>
                    <a:pt x="39" y="161"/>
                    <a:pt x="39" y="161"/>
                  </a:cubicBezTo>
                  <a:cubicBezTo>
                    <a:pt x="37" y="161"/>
                    <a:pt x="36" y="162"/>
                    <a:pt x="36" y="164"/>
                  </a:cubicBezTo>
                  <a:cubicBezTo>
                    <a:pt x="36" y="164"/>
                    <a:pt x="36" y="164"/>
                    <a:pt x="36" y="164"/>
                  </a:cubicBezTo>
                  <a:cubicBezTo>
                    <a:pt x="36" y="165"/>
                    <a:pt x="37" y="166"/>
                    <a:pt x="39" y="166"/>
                  </a:cubicBezTo>
                  <a:cubicBezTo>
                    <a:pt x="87" y="166"/>
                    <a:pt x="87" y="166"/>
                    <a:pt x="87" y="166"/>
                  </a:cubicBezTo>
                  <a:cubicBezTo>
                    <a:pt x="89" y="166"/>
                    <a:pt x="90" y="165"/>
                    <a:pt x="90" y="164"/>
                  </a:cubicBezTo>
                  <a:close/>
                  <a:moveTo>
                    <a:pt x="40" y="157"/>
                  </a:moveTo>
                  <a:cubicBezTo>
                    <a:pt x="46" y="156"/>
                    <a:pt x="51" y="156"/>
                    <a:pt x="59" y="156"/>
                  </a:cubicBezTo>
                  <a:cubicBezTo>
                    <a:pt x="63" y="156"/>
                    <a:pt x="67" y="156"/>
                    <a:pt x="71" y="156"/>
                  </a:cubicBezTo>
                  <a:cubicBezTo>
                    <a:pt x="76" y="156"/>
                    <a:pt x="80" y="156"/>
                    <a:pt x="84" y="156"/>
                  </a:cubicBezTo>
                  <a:cubicBezTo>
                    <a:pt x="88" y="156"/>
                    <a:pt x="88" y="156"/>
                    <a:pt x="88" y="156"/>
                  </a:cubicBezTo>
                  <a:cubicBezTo>
                    <a:pt x="89" y="155"/>
                    <a:pt x="89" y="155"/>
                    <a:pt x="89" y="155"/>
                  </a:cubicBezTo>
                  <a:cubicBezTo>
                    <a:pt x="95" y="151"/>
                    <a:pt x="97" y="143"/>
                    <a:pt x="98" y="137"/>
                  </a:cubicBezTo>
                  <a:cubicBezTo>
                    <a:pt x="98" y="134"/>
                    <a:pt x="98" y="132"/>
                    <a:pt x="99" y="130"/>
                  </a:cubicBezTo>
                  <a:cubicBezTo>
                    <a:pt x="101" y="124"/>
                    <a:pt x="104" y="119"/>
                    <a:pt x="106" y="114"/>
                  </a:cubicBezTo>
                  <a:cubicBezTo>
                    <a:pt x="107" y="113"/>
                    <a:pt x="108" y="111"/>
                    <a:pt x="109" y="110"/>
                  </a:cubicBezTo>
                  <a:cubicBezTo>
                    <a:pt x="109" y="108"/>
                    <a:pt x="110" y="107"/>
                    <a:pt x="111" y="105"/>
                  </a:cubicBezTo>
                  <a:cubicBezTo>
                    <a:pt x="118" y="93"/>
                    <a:pt x="124" y="81"/>
                    <a:pt x="125" y="63"/>
                  </a:cubicBezTo>
                  <a:cubicBezTo>
                    <a:pt x="125" y="61"/>
                    <a:pt x="125" y="61"/>
                    <a:pt x="125" y="61"/>
                  </a:cubicBezTo>
                  <a:cubicBezTo>
                    <a:pt x="125" y="44"/>
                    <a:pt x="119" y="30"/>
                    <a:pt x="107" y="18"/>
                  </a:cubicBezTo>
                  <a:cubicBezTo>
                    <a:pt x="96" y="7"/>
                    <a:pt x="81" y="1"/>
                    <a:pt x="63" y="0"/>
                  </a:cubicBezTo>
                  <a:cubicBezTo>
                    <a:pt x="59" y="0"/>
                    <a:pt x="59" y="0"/>
                    <a:pt x="59" y="0"/>
                  </a:cubicBezTo>
                  <a:cubicBezTo>
                    <a:pt x="43" y="1"/>
                    <a:pt x="30" y="7"/>
                    <a:pt x="18" y="18"/>
                  </a:cubicBezTo>
                  <a:cubicBezTo>
                    <a:pt x="14" y="23"/>
                    <a:pt x="9" y="28"/>
                    <a:pt x="6" y="35"/>
                  </a:cubicBezTo>
                  <a:cubicBezTo>
                    <a:pt x="2" y="43"/>
                    <a:pt x="0" y="51"/>
                    <a:pt x="0" y="60"/>
                  </a:cubicBezTo>
                  <a:cubicBezTo>
                    <a:pt x="0" y="64"/>
                    <a:pt x="0" y="64"/>
                    <a:pt x="0" y="64"/>
                  </a:cubicBezTo>
                  <a:cubicBezTo>
                    <a:pt x="1" y="75"/>
                    <a:pt x="2" y="83"/>
                    <a:pt x="6" y="90"/>
                  </a:cubicBezTo>
                  <a:cubicBezTo>
                    <a:pt x="9" y="97"/>
                    <a:pt x="12" y="103"/>
                    <a:pt x="15" y="108"/>
                  </a:cubicBezTo>
                  <a:cubicBezTo>
                    <a:pt x="16" y="110"/>
                    <a:pt x="16" y="110"/>
                    <a:pt x="16" y="110"/>
                  </a:cubicBezTo>
                  <a:cubicBezTo>
                    <a:pt x="17" y="112"/>
                    <a:pt x="18" y="113"/>
                    <a:pt x="19" y="114"/>
                  </a:cubicBezTo>
                  <a:cubicBezTo>
                    <a:pt x="22" y="119"/>
                    <a:pt x="24" y="124"/>
                    <a:pt x="26" y="129"/>
                  </a:cubicBezTo>
                  <a:cubicBezTo>
                    <a:pt x="26" y="132"/>
                    <a:pt x="27" y="134"/>
                    <a:pt x="27" y="137"/>
                  </a:cubicBezTo>
                  <a:cubicBezTo>
                    <a:pt x="27" y="139"/>
                    <a:pt x="27" y="140"/>
                    <a:pt x="28" y="142"/>
                  </a:cubicBezTo>
                  <a:cubicBezTo>
                    <a:pt x="29" y="148"/>
                    <a:pt x="32" y="152"/>
                    <a:pt x="36" y="155"/>
                  </a:cubicBezTo>
                  <a:cubicBezTo>
                    <a:pt x="38" y="157"/>
                    <a:pt x="38" y="157"/>
                    <a:pt x="38" y="157"/>
                  </a:cubicBezTo>
                  <a:cubicBezTo>
                    <a:pt x="40" y="157"/>
                    <a:pt x="40" y="157"/>
                    <a:pt x="40" y="157"/>
                  </a:cubicBezTo>
                  <a:close/>
                  <a:moveTo>
                    <a:pt x="99" y="26"/>
                  </a:moveTo>
                  <a:cubicBezTo>
                    <a:pt x="109" y="36"/>
                    <a:pt x="114" y="47"/>
                    <a:pt x="114" y="61"/>
                  </a:cubicBezTo>
                  <a:cubicBezTo>
                    <a:pt x="114" y="63"/>
                    <a:pt x="114" y="63"/>
                    <a:pt x="114" y="63"/>
                  </a:cubicBezTo>
                  <a:cubicBezTo>
                    <a:pt x="114" y="78"/>
                    <a:pt x="108" y="89"/>
                    <a:pt x="102" y="100"/>
                  </a:cubicBezTo>
                  <a:cubicBezTo>
                    <a:pt x="101" y="102"/>
                    <a:pt x="100" y="103"/>
                    <a:pt x="99" y="105"/>
                  </a:cubicBezTo>
                  <a:cubicBezTo>
                    <a:pt x="98" y="106"/>
                    <a:pt x="98" y="107"/>
                    <a:pt x="97" y="109"/>
                  </a:cubicBezTo>
                  <a:cubicBezTo>
                    <a:pt x="94" y="114"/>
                    <a:pt x="91" y="120"/>
                    <a:pt x="89" y="126"/>
                  </a:cubicBezTo>
                  <a:cubicBezTo>
                    <a:pt x="88" y="129"/>
                    <a:pt x="87" y="132"/>
                    <a:pt x="87" y="135"/>
                  </a:cubicBezTo>
                  <a:cubicBezTo>
                    <a:pt x="86" y="139"/>
                    <a:pt x="85" y="143"/>
                    <a:pt x="84" y="145"/>
                  </a:cubicBezTo>
                  <a:cubicBezTo>
                    <a:pt x="80" y="145"/>
                    <a:pt x="75" y="145"/>
                    <a:pt x="71" y="145"/>
                  </a:cubicBezTo>
                  <a:cubicBezTo>
                    <a:pt x="67" y="145"/>
                    <a:pt x="63" y="145"/>
                    <a:pt x="59" y="145"/>
                  </a:cubicBezTo>
                  <a:cubicBezTo>
                    <a:pt x="52" y="145"/>
                    <a:pt x="47" y="145"/>
                    <a:pt x="42" y="146"/>
                  </a:cubicBezTo>
                  <a:cubicBezTo>
                    <a:pt x="40" y="144"/>
                    <a:pt x="39" y="142"/>
                    <a:pt x="39" y="140"/>
                  </a:cubicBezTo>
                  <a:cubicBezTo>
                    <a:pt x="38" y="139"/>
                    <a:pt x="38" y="137"/>
                    <a:pt x="38" y="136"/>
                  </a:cubicBezTo>
                  <a:cubicBezTo>
                    <a:pt x="38" y="133"/>
                    <a:pt x="37" y="130"/>
                    <a:pt x="36" y="127"/>
                  </a:cubicBezTo>
                  <a:cubicBezTo>
                    <a:pt x="35" y="120"/>
                    <a:pt x="31" y="114"/>
                    <a:pt x="28" y="109"/>
                  </a:cubicBezTo>
                  <a:cubicBezTo>
                    <a:pt x="27" y="108"/>
                    <a:pt x="27" y="106"/>
                    <a:pt x="26" y="105"/>
                  </a:cubicBezTo>
                  <a:cubicBezTo>
                    <a:pt x="25" y="103"/>
                    <a:pt x="25" y="103"/>
                    <a:pt x="25" y="103"/>
                  </a:cubicBezTo>
                  <a:cubicBezTo>
                    <a:pt x="22" y="97"/>
                    <a:pt x="18" y="92"/>
                    <a:pt x="16" y="86"/>
                  </a:cubicBezTo>
                  <a:cubicBezTo>
                    <a:pt x="13" y="80"/>
                    <a:pt x="11" y="73"/>
                    <a:pt x="11" y="63"/>
                  </a:cubicBezTo>
                  <a:cubicBezTo>
                    <a:pt x="11" y="60"/>
                    <a:pt x="11" y="60"/>
                    <a:pt x="11" y="60"/>
                  </a:cubicBezTo>
                  <a:cubicBezTo>
                    <a:pt x="11" y="53"/>
                    <a:pt x="13" y="46"/>
                    <a:pt x="15" y="40"/>
                  </a:cubicBezTo>
                  <a:cubicBezTo>
                    <a:pt x="18" y="34"/>
                    <a:pt x="22" y="30"/>
                    <a:pt x="26" y="26"/>
                  </a:cubicBezTo>
                  <a:cubicBezTo>
                    <a:pt x="35" y="17"/>
                    <a:pt x="46" y="12"/>
                    <a:pt x="59" y="11"/>
                  </a:cubicBezTo>
                  <a:cubicBezTo>
                    <a:pt x="63" y="11"/>
                    <a:pt x="63" y="11"/>
                    <a:pt x="63" y="11"/>
                  </a:cubicBezTo>
                  <a:cubicBezTo>
                    <a:pt x="78" y="12"/>
                    <a:pt x="90" y="17"/>
                    <a:pt x="99" y="26"/>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grpSp>
      <p:sp>
        <p:nvSpPr>
          <p:cNvPr id="29" name="TextBox 28"/>
          <p:cNvSpPr txBox="1"/>
          <p:nvPr/>
        </p:nvSpPr>
        <p:spPr>
          <a:xfrm>
            <a:off x="575556" y="3719116"/>
            <a:ext cx="1483253" cy="579699"/>
          </a:xfrm>
          <a:prstGeom prst="rect">
            <a:avLst/>
          </a:prstGeom>
          <a:noFill/>
        </p:spPr>
        <p:txBody>
          <a:bodyPr wrap="square" rtlCol="0">
            <a:spAutoFit/>
          </a:bodyPr>
          <a:lstStyle/>
          <a:p>
            <a:r>
              <a:rPr lang="fr-CA" sz="1600" dirty="0">
                <a:solidFill>
                  <a:schemeClr val="tx1">
                    <a:lumMod val="65000"/>
                    <a:lumOff val="35000"/>
                  </a:schemeClr>
                </a:solidFill>
                <a:cs typeface="Arial" panose="020B0604020202020204" pitchFamily="34" charset="0"/>
              </a:rPr>
              <a:t>l’établissement d’une vision</a:t>
            </a:r>
          </a:p>
        </p:txBody>
      </p:sp>
      <p:sp>
        <p:nvSpPr>
          <p:cNvPr id="30" name="TextBox 29"/>
          <p:cNvSpPr txBox="1"/>
          <p:nvPr/>
        </p:nvSpPr>
        <p:spPr>
          <a:xfrm>
            <a:off x="647699" y="4442335"/>
            <a:ext cx="1411111" cy="1015663"/>
          </a:xfrm>
          <a:prstGeom prst="rect">
            <a:avLst/>
          </a:prstGeom>
          <a:noFill/>
        </p:spPr>
        <p:txBody>
          <a:bodyPr wrap="square" rtlCol="0">
            <a:spAutoFit/>
          </a:bodyPr>
          <a:lstStyle/>
          <a:p>
            <a:r>
              <a:rPr lang="fr-CA" sz="1200" dirty="0">
                <a:solidFill>
                  <a:schemeClr val="tx1">
                    <a:lumMod val="65000"/>
                    <a:lumOff val="35000"/>
                  </a:schemeClr>
                </a:solidFill>
                <a:cs typeface="Arial" panose="020B0604020202020204" pitchFamily="34" charset="0"/>
              </a:rPr>
              <a:t>l’adoption d’une vision commune d’entreprise pour les RH, </a:t>
            </a:r>
            <a:r>
              <a:rPr lang="fr-CA" sz="1200" dirty="0" smtClean="0">
                <a:solidFill>
                  <a:schemeClr val="tx1">
                    <a:lumMod val="65000"/>
                    <a:lumOff val="35000"/>
                  </a:schemeClr>
                </a:solidFill>
                <a:cs typeface="Arial" panose="020B0604020202020204" pitchFamily="34" charset="0"/>
              </a:rPr>
              <a:t>incluant la rémunération</a:t>
            </a:r>
            <a:endParaRPr lang="fr-CA" sz="1200" dirty="0">
              <a:solidFill>
                <a:schemeClr val="tx1">
                  <a:lumMod val="65000"/>
                  <a:lumOff val="35000"/>
                </a:schemeClr>
              </a:solidFill>
              <a:cs typeface="Arial" panose="020B0604020202020204" pitchFamily="34" charset="0"/>
            </a:endParaRPr>
          </a:p>
        </p:txBody>
      </p:sp>
      <p:grpSp>
        <p:nvGrpSpPr>
          <p:cNvPr id="5" name="Group 4"/>
          <p:cNvGrpSpPr/>
          <p:nvPr/>
        </p:nvGrpSpPr>
        <p:grpSpPr>
          <a:xfrm>
            <a:off x="2321719" y="2359407"/>
            <a:ext cx="1143000" cy="1143000"/>
            <a:chOff x="2321719" y="1857375"/>
            <a:chExt cx="1143000" cy="1143000"/>
          </a:xfrm>
        </p:grpSpPr>
        <p:sp>
          <p:nvSpPr>
            <p:cNvPr id="25" name="Rounded Rectangle 24"/>
            <p:cNvSpPr/>
            <p:nvPr>
              <p:custDataLst>
                <p:tags r:id="rId8"/>
              </p:custDataLst>
            </p:nvPr>
          </p:nvSpPr>
          <p:spPr>
            <a:xfrm>
              <a:off x="2321719" y="1857375"/>
              <a:ext cx="1143000" cy="1143000"/>
            </a:xfrm>
            <a:prstGeom prst="round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1" name="Freeform 40"/>
            <p:cNvSpPr>
              <a:spLocks noEditPoints="1"/>
            </p:cNvSpPr>
            <p:nvPr>
              <p:custDataLst>
                <p:tags r:id="rId9"/>
              </p:custDataLst>
            </p:nvPr>
          </p:nvSpPr>
          <p:spPr bwMode="auto">
            <a:xfrm>
              <a:off x="2548539" y="2042878"/>
              <a:ext cx="689359" cy="810094"/>
            </a:xfrm>
            <a:custGeom>
              <a:avLst/>
              <a:gdLst>
                <a:gd name="T0" fmla="*/ 298 w 596"/>
                <a:gd name="T1" fmla="*/ 666 h 701"/>
                <a:gd name="T2" fmla="*/ 263 w 596"/>
                <a:gd name="T3" fmla="*/ 631 h 701"/>
                <a:gd name="T4" fmla="*/ 298 w 596"/>
                <a:gd name="T5" fmla="*/ 596 h 701"/>
                <a:gd name="T6" fmla="*/ 333 w 596"/>
                <a:gd name="T7" fmla="*/ 631 h 701"/>
                <a:gd name="T8" fmla="*/ 298 w 596"/>
                <a:gd name="T9" fmla="*/ 666 h 701"/>
                <a:gd name="T10" fmla="*/ 70 w 596"/>
                <a:gd name="T11" fmla="*/ 561 h 701"/>
                <a:gd name="T12" fmla="*/ 70 w 596"/>
                <a:gd name="T13" fmla="*/ 70 h 701"/>
                <a:gd name="T14" fmla="*/ 526 w 596"/>
                <a:gd name="T15" fmla="*/ 70 h 701"/>
                <a:gd name="T16" fmla="*/ 526 w 596"/>
                <a:gd name="T17" fmla="*/ 561 h 701"/>
                <a:gd name="T18" fmla="*/ 70 w 596"/>
                <a:gd name="T19" fmla="*/ 561 h 701"/>
                <a:gd name="T20" fmla="*/ 526 w 596"/>
                <a:gd name="T21" fmla="*/ 0 h 701"/>
                <a:gd name="T22" fmla="*/ 70 w 596"/>
                <a:gd name="T23" fmla="*/ 0 h 701"/>
                <a:gd name="T24" fmla="*/ 0 w 596"/>
                <a:gd name="T25" fmla="*/ 70 h 701"/>
                <a:gd name="T26" fmla="*/ 0 w 596"/>
                <a:gd name="T27" fmla="*/ 631 h 701"/>
                <a:gd name="T28" fmla="*/ 70 w 596"/>
                <a:gd name="T29" fmla="*/ 701 h 701"/>
                <a:gd name="T30" fmla="*/ 526 w 596"/>
                <a:gd name="T31" fmla="*/ 701 h 701"/>
                <a:gd name="T32" fmla="*/ 596 w 596"/>
                <a:gd name="T33" fmla="*/ 631 h 701"/>
                <a:gd name="T34" fmla="*/ 596 w 596"/>
                <a:gd name="T35" fmla="*/ 70 h 701"/>
                <a:gd name="T36" fmla="*/ 526 w 596"/>
                <a:gd name="T37"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6" h="701">
                  <a:moveTo>
                    <a:pt x="298" y="666"/>
                  </a:moveTo>
                  <a:cubicBezTo>
                    <a:pt x="279" y="666"/>
                    <a:pt x="263" y="650"/>
                    <a:pt x="263" y="631"/>
                  </a:cubicBezTo>
                  <a:cubicBezTo>
                    <a:pt x="263" y="612"/>
                    <a:pt x="279" y="596"/>
                    <a:pt x="298" y="596"/>
                  </a:cubicBezTo>
                  <a:cubicBezTo>
                    <a:pt x="317" y="596"/>
                    <a:pt x="333" y="612"/>
                    <a:pt x="333" y="631"/>
                  </a:cubicBezTo>
                  <a:cubicBezTo>
                    <a:pt x="333" y="650"/>
                    <a:pt x="317" y="666"/>
                    <a:pt x="298" y="666"/>
                  </a:cubicBezTo>
                  <a:moveTo>
                    <a:pt x="70" y="561"/>
                  </a:moveTo>
                  <a:cubicBezTo>
                    <a:pt x="70" y="70"/>
                    <a:pt x="70" y="70"/>
                    <a:pt x="70" y="70"/>
                  </a:cubicBezTo>
                  <a:cubicBezTo>
                    <a:pt x="526" y="70"/>
                    <a:pt x="526" y="70"/>
                    <a:pt x="526" y="70"/>
                  </a:cubicBezTo>
                  <a:cubicBezTo>
                    <a:pt x="526" y="561"/>
                    <a:pt x="526" y="561"/>
                    <a:pt x="526" y="561"/>
                  </a:cubicBezTo>
                  <a:cubicBezTo>
                    <a:pt x="70" y="561"/>
                    <a:pt x="70" y="561"/>
                    <a:pt x="70" y="561"/>
                  </a:cubicBezTo>
                  <a:moveTo>
                    <a:pt x="526" y="0"/>
                  </a:moveTo>
                  <a:cubicBezTo>
                    <a:pt x="70" y="0"/>
                    <a:pt x="70" y="0"/>
                    <a:pt x="70" y="0"/>
                  </a:cubicBezTo>
                  <a:cubicBezTo>
                    <a:pt x="31" y="0"/>
                    <a:pt x="0" y="31"/>
                    <a:pt x="0" y="70"/>
                  </a:cubicBezTo>
                  <a:cubicBezTo>
                    <a:pt x="0" y="631"/>
                    <a:pt x="0" y="631"/>
                    <a:pt x="0" y="631"/>
                  </a:cubicBezTo>
                  <a:cubicBezTo>
                    <a:pt x="0" y="670"/>
                    <a:pt x="31" y="701"/>
                    <a:pt x="70" y="701"/>
                  </a:cubicBezTo>
                  <a:cubicBezTo>
                    <a:pt x="526" y="701"/>
                    <a:pt x="526" y="701"/>
                    <a:pt x="526" y="701"/>
                  </a:cubicBezTo>
                  <a:cubicBezTo>
                    <a:pt x="565" y="701"/>
                    <a:pt x="596" y="670"/>
                    <a:pt x="596" y="631"/>
                  </a:cubicBezTo>
                  <a:cubicBezTo>
                    <a:pt x="596" y="70"/>
                    <a:pt x="596" y="70"/>
                    <a:pt x="596" y="70"/>
                  </a:cubicBezTo>
                  <a:cubicBezTo>
                    <a:pt x="596" y="31"/>
                    <a:pt x="565" y="0"/>
                    <a:pt x="526"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grpSp>
      <p:sp>
        <p:nvSpPr>
          <p:cNvPr id="32" name="TextBox 31"/>
          <p:cNvSpPr txBox="1"/>
          <p:nvPr/>
        </p:nvSpPr>
        <p:spPr>
          <a:xfrm>
            <a:off x="2321717" y="3719116"/>
            <a:ext cx="1566044" cy="584775"/>
          </a:xfrm>
          <a:prstGeom prst="rect">
            <a:avLst/>
          </a:prstGeom>
          <a:noFill/>
        </p:spPr>
        <p:txBody>
          <a:bodyPr wrap="square" rtlCol="0">
            <a:spAutoFit/>
          </a:bodyPr>
          <a:lstStyle/>
          <a:p>
            <a:r>
              <a:rPr lang="fr-CA" sz="1600" dirty="0" smtClean="0">
                <a:solidFill>
                  <a:schemeClr val="tx1">
                    <a:lumMod val="65000"/>
                    <a:lumOff val="35000"/>
                  </a:schemeClr>
                </a:solidFill>
                <a:cs typeface="Arial" panose="020B0604020202020204" pitchFamily="34" charset="0"/>
              </a:rPr>
              <a:t>être </a:t>
            </a:r>
            <a:r>
              <a:rPr lang="fr-CA" sz="1600" dirty="0">
                <a:solidFill>
                  <a:schemeClr val="tx1">
                    <a:lumMod val="65000"/>
                    <a:lumOff val="35000"/>
                  </a:schemeClr>
                </a:solidFill>
                <a:cs typeface="Arial" panose="020B0604020202020204" pitchFamily="34" charset="0"/>
              </a:rPr>
              <a:t>le porte-parole</a:t>
            </a:r>
          </a:p>
        </p:txBody>
      </p:sp>
      <p:sp>
        <p:nvSpPr>
          <p:cNvPr id="33" name="TextBox 32"/>
          <p:cNvSpPr txBox="1"/>
          <p:nvPr/>
        </p:nvSpPr>
        <p:spPr>
          <a:xfrm>
            <a:off x="2321719" y="4442335"/>
            <a:ext cx="1411111" cy="1015663"/>
          </a:xfrm>
          <a:prstGeom prst="rect">
            <a:avLst/>
          </a:prstGeom>
          <a:noFill/>
        </p:spPr>
        <p:txBody>
          <a:bodyPr wrap="square" rtlCol="0">
            <a:spAutoFit/>
          </a:bodyPr>
          <a:lstStyle/>
          <a:p>
            <a:r>
              <a:rPr lang="fr-CA" sz="1200" dirty="0">
                <a:solidFill>
                  <a:schemeClr val="tx1">
                    <a:lumMod val="65000"/>
                    <a:lumOff val="35000"/>
                  </a:schemeClr>
                </a:solidFill>
                <a:cs typeface="Arial" panose="020B0604020202020204" pitchFamily="34" charset="0"/>
              </a:rPr>
              <a:t>R</a:t>
            </a:r>
            <a:r>
              <a:rPr lang="fr-CA" sz="1200" dirty="0" smtClean="0">
                <a:solidFill>
                  <a:schemeClr val="tx1">
                    <a:lumMod val="65000"/>
                    <a:lumOff val="35000"/>
                  </a:schemeClr>
                </a:solidFill>
                <a:cs typeface="Arial" panose="020B0604020202020204" pitchFamily="34" charset="0"/>
              </a:rPr>
              <a:t>eprésenter </a:t>
            </a:r>
            <a:r>
              <a:rPr lang="fr-CA" sz="1200" dirty="0">
                <a:solidFill>
                  <a:schemeClr val="tx1">
                    <a:lumMod val="65000"/>
                    <a:lumOff val="35000"/>
                  </a:schemeClr>
                </a:solidFill>
                <a:cs typeface="Arial" panose="020B0604020202020204" pitchFamily="34" charset="0"/>
              </a:rPr>
              <a:t>les </a:t>
            </a:r>
            <a:r>
              <a:rPr lang="fr-CA" sz="1200" dirty="0" smtClean="0">
                <a:solidFill>
                  <a:schemeClr val="tx1">
                    <a:lumMod val="65000"/>
                    <a:lumOff val="35000"/>
                  </a:schemeClr>
                </a:solidFill>
                <a:cs typeface="Arial" panose="020B0604020202020204" pitchFamily="34" charset="0"/>
              </a:rPr>
              <a:t>besoins </a:t>
            </a:r>
            <a:r>
              <a:rPr lang="fr-CA" sz="1200" dirty="0">
                <a:solidFill>
                  <a:schemeClr val="tx1">
                    <a:lumMod val="65000"/>
                    <a:lumOff val="35000"/>
                  </a:schemeClr>
                </a:solidFill>
                <a:cs typeface="Arial" panose="020B0604020202020204" pitchFamily="34" charset="0"/>
              </a:rPr>
              <a:t>des RH et des utilisateurs tout au long du projet</a:t>
            </a:r>
          </a:p>
        </p:txBody>
      </p:sp>
      <p:grpSp>
        <p:nvGrpSpPr>
          <p:cNvPr id="6" name="Group 5"/>
          <p:cNvGrpSpPr/>
          <p:nvPr/>
        </p:nvGrpSpPr>
        <p:grpSpPr>
          <a:xfrm>
            <a:off x="3995738" y="2378457"/>
            <a:ext cx="1143000" cy="1143000"/>
            <a:chOff x="3995738" y="1876425"/>
            <a:chExt cx="1143000" cy="1143000"/>
          </a:xfrm>
        </p:grpSpPr>
        <p:sp>
          <p:nvSpPr>
            <p:cNvPr id="26" name="Rounded Rectangle 25"/>
            <p:cNvSpPr/>
            <p:nvPr>
              <p:custDataLst>
                <p:tags r:id="rId6"/>
              </p:custDataLst>
            </p:nvPr>
          </p:nvSpPr>
          <p:spPr>
            <a:xfrm>
              <a:off x="3995738" y="1876425"/>
              <a:ext cx="1143000" cy="1143000"/>
            </a:xfrm>
            <a:prstGeom prst="round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2" name="Freeform 41"/>
            <p:cNvSpPr>
              <a:spLocks noEditPoints="1"/>
            </p:cNvSpPr>
            <p:nvPr>
              <p:custDataLst>
                <p:tags r:id="rId7"/>
              </p:custDataLst>
            </p:nvPr>
          </p:nvSpPr>
          <p:spPr bwMode="auto">
            <a:xfrm>
              <a:off x="4176713" y="2131852"/>
              <a:ext cx="782161" cy="594046"/>
            </a:xfrm>
            <a:custGeom>
              <a:avLst/>
              <a:gdLst>
                <a:gd name="T0" fmla="*/ 46 w 237"/>
                <a:gd name="T1" fmla="*/ 180 h 180"/>
                <a:gd name="T2" fmla="*/ 0 w 237"/>
                <a:gd name="T3" fmla="*/ 180 h 180"/>
                <a:gd name="T4" fmla="*/ 0 w 237"/>
                <a:gd name="T5" fmla="*/ 148 h 180"/>
                <a:gd name="T6" fmla="*/ 46 w 237"/>
                <a:gd name="T7" fmla="*/ 148 h 180"/>
                <a:gd name="T8" fmla="*/ 46 w 237"/>
                <a:gd name="T9" fmla="*/ 180 h 180"/>
                <a:gd name="T10" fmla="*/ 46 w 237"/>
                <a:gd name="T11" fmla="*/ 180 h 180"/>
                <a:gd name="T12" fmla="*/ 109 w 237"/>
                <a:gd name="T13" fmla="*/ 180 h 180"/>
                <a:gd name="T14" fmla="*/ 109 w 237"/>
                <a:gd name="T15" fmla="*/ 101 h 180"/>
                <a:gd name="T16" fmla="*/ 63 w 237"/>
                <a:gd name="T17" fmla="*/ 101 h 180"/>
                <a:gd name="T18" fmla="*/ 63 w 237"/>
                <a:gd name="T19" fmla="*/ 180 h 180"/>
                <a:gd name="T20" fmla="*/ 109 w 237"/>
                <a:gd name="T21" fmla="*/ 180 h 180"/>
                <a:gd name="T22" fmla="*/ 109 w 237"/>
                <a:gd name="T23" fmla="*/ 180 h 180"/>
                <a:gd name="T24" fmla="*/ 174 w 237"/>
                <a:gd name="T25" fmla="*/ 180 h 180"/>
                <a:gd name="T26" fmla="*/ 174 w 237"/>
                <a:gd name="T27" fmla="*/ 50 h 180"/>
                <a:gd name="T28" fmla="*/ 128 w 237"/>
                <a:gd name="T29" fmla="*/ 50 h 180"/>
                <a:gd name="T30" fmla="*/ 128 w 237"/>
                <a:gd name="T31" fmla="*/ 180 h 180"/>
                <a:gd name="T32" fmla="*/ 174 w 237"/>
                <a:gd name="T33" fmla="*/ 180 h 180"/>
                <a:gd name="T34" fmla="*/ 174 w 237"/>
                <a:gd name="T35" fmla="*/ 180 h 180"/>
                <a:gd name="T36" fmla="*/ 237 w 237"/>
                <a:gd name="T37" fmla="*/ 180 h 180"/>
                <a:gd name="T38" fmla="*/ 237 w 237"/>
                <a:gd name="T39" fmla="*/ 0 h 180"/>
                <a:gd name="T40" fmla="*/ 191 w 237"/>
                <a:gd name="T41" fmla="*/ 0 h 180"/>
                <a:gd name="T42" fmla="*/ 191 w 237"/>
                <a:gd name="T43" fmla="*/ 180 h 180"/>
                <a:gd name="T44" fmla="*/ 237 w 237"/>
                <a:gd name="T45" fmla="*/ 180 h 180"/>
                <a:gd name="T46" fmla="*/ 237 w 237"/>
                <a:gd name="T47"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6" h="180">
                  <a:moveTo>
                    <a:pt x="46" y="180"/>
                  </a:moveTo>
                  <a:lnTo>
                    <a:pt x="0" y="180"/>
                  </a:lnTo>
                  <a:lnTo>
                    <a:pt x="0" y="148"/>
                  </a:lnTo>
                  <a:lnTo>
                    <a:pt x="46" y="148"/>
                  </a:lnTo>
                  <a:lnTo>
                    <a:pt x="46" y="180"/>
                  </a:lnTo>
                  <a:lnTo>
                    <a:pt x="46" y="180"/>
                  </a:lnTo>
                  <a:close/>
                  <a:moveTo>
                    <a:pt x="109" y="180"/>
                  </a:moveTo>
                  <a:lnTo>
                    <a:pt x="109" y="101"/>
                  </a:lnTo>
                  <a:lnTo>
                    <a:pt x="63" y="101"/>
                  </a:lnTo>
                  <a:lnTo>
                    <a:pt x="63" y="180"/>
                  </a:lnTo>
                  <a:lnTo>
                    <a:pt x="109" y="180"/>
                  </a:lnTo>
                  <a:lnTo>
                    <a:pt x="109" y="180"/>
                  </a:lnTo>
                  <a:close/>
                  <a:moveTo>
                    <a:pt x="174" y="180"/>
                  </a:moveTo>
                  <a:lnTo>
                    <a:pt x="174" y="50"/>
                  </a:lnTo>
                  <a:lnTo>
                    <a:pt x="128" y="50"/>
                  </a:lnTo>
                  <a:lnTo>
                    <a:pt x="128" y="180"/>
                  </a:lnTo>
                  <a:lnTo>
                    <a:pt x="174" y="180"/>
                  </a:lnTo>
                  <a:lnTo>
                    <a:pt x="174" y="180"/>
                  </a:lnTo>
                  <a:close/>
                  <a:moveTo>
                    <a:pt x="237" y="180"/>
                  </a:moveTo>
                  <a:lnTo>
                    <a:pt x="237" y="0"/>
                  </a:lnTo>
                  <a:lnTo>
                    <a:pt x="191" y="0"/>
                  </a:lnTo>
                  <a:lnTo>
                    <a:pt x="191" y="180"/>
                  </a:lnTo>
                  <a:lnTo>
                    <a:pt x="237" y="180"/>
                  </a:lnTo>
                  <a:lnTo>
                    <a:pt x="237" y="18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grpSp>
      <p:sp>
        <p:nvSpPr>
          <p:cNvPr id="34" name="TextBox 33"/>
          <p:cNvSpPr txBox="1"/>
          <p:nvPr/>
        </p:nvSpPr>
        <p:spPr>
          <a:xfrm>
            <a:off x="3995739" y="3719116"/>
            <a:ext cx="1411110" cy="584775"/>
          </a:xfrm>
          <a:prstGeom prst="rect">
            <a:avLst/>
          </a:prstGeom>
          <a:noFill/>
        </p:spPr>
        <p:txBody>
          <a:bodyPr wrap="square" rtlCol="0">
            <a:spAutoFit/>
          </a:bodyPr>
          <a:lstStyle/>
          <a:p>
            <a:r>
              <a:rPr lang="fr-CA" sz="1600" dirty="0">
                <a:solidFill>
                  <a:schemeClr val="tx1">
                    <a:lumMod val="65000"/>
                    <a:lumOff val="35000"/>
                  </a:schemeClr>
                </a:solidFill>
                <a:cs typeface="Arial" panose="020B0604020202020204" pitchFamily="34" charset="0"/>
              </a:rPr>
              <a:t>les </a:t>
            </a:r>
            <a:r>
              <a:rPr lang="fr-CA" sz="1600" dirty="0" smtClean="0">
                <a:solidFill>
                  <a:schemeClr val="tx1">
                    <a:lumMod val="65000"/>
                    <a:lumOff val="35000"/>
                  </a:schemeClr>
                </a:solidFill>
                <a:cs typeface="Arial" panose="020B0604020202020204" pitchFamily="34" charset="0"/>
              </a:rPr>
              <a:t>résultats </a:t>
            </a:r>
            <a:r>
              <a:rPr lang="fr-CA" sz="1600" dirty="0">
                <a:solidFill>
                  <a:schemeClr val="tx1">
                    <a:lumMod val="65000"/>
                    <a:lumOff val="35000"/>
                  </a:schemeClr>
                </a:solidFill>
                <a:cs typeface="Arial" panose="020B0604020202020204" pitchFamily="34" charset="0"/>
              </a:rPr>
              <a:t>opérationnels</a:t>
            </a:r>
          </a:p>
        </p:txBody>
      </p:sp>
      <p:sp>
        <p:nvSpPr>
          <p:cNvPr id="35" name="TextBox 34"/>
          <p:cNvSpPr txBox="1"/>
          <p:nvPr/>
        </p:nvSpPr>
        <p:spPr>
          <a:xfrm>
            <a:off x="3995738" y="4442335"/>
            <a:ext cx="1411111" cy="1739098"/>
          </a:xfrm>
          <a:prstGeom prst="rect">
            <a:avLst/>
          </a:prstGeom>
          <a:noFill/>
        </p:spPr>
        <p:txBody>
          <a:bodyPr wrap="square" rtlCol="0">
            <a:spAutoFit/>
          </a:bodyPr>
          <a:lstStyle/>
          <a:p>
            <a:r>
              <a:rPr lang="fr-CA" sz="1200" dirty="0">
                <a:solidFill>
                  <a:schemeClr val="tx1">
                    <a:lumMod val="65000"/>
                    <a:lumOff val="35000"/>
                  </a:schemeClr>
                </a:solidFill>
                <a:cs typeface="Arial" panose="020B0604020202020204" pitchFamily="34" charset="0"/>
              </a:rPr>
              <a:t>Décrire, clarifier (et redéfinir, au besoin) l’architecture opérationnelle en appui à la mise en œuvre du projet et la modernisation des RH</a:t>
            </a:r>
          </a:p>
        </p:txBody>
      </p:sp>
      <p:grpSp>
        <p:nvGrpSpPr>
          <p:cNvPr id="7" name="Group 6"/>
          <p:cNvGrpSpPr/>
          <p:nvPr/>
        </p:nvGrpSpPr>
        <p:grpSpPr>
          <a:xfrm>
            <a:off x="5669757" y="2378457"/>
            <a:ext cx="1143000" cy="1143000"/>
            <a:chOff x="5669757" y="1876425"/>
            <a:chExt cx="1143000" cy="1143000"/>
          </a:xfrm>
        </p:grpSpPr>
        <p:sp>
          <p:nvSpPr>
            <p:cNvPr id="27" name="Rounded Rectangle 26"/>
            <p:cNvSpPr/>
            <p:nvPr>
              <p:custDataLst>
                <p:tags r:id="rId3"/>
              </p:custDataLst>
            </p:nvPr>
          </p:nvSpPr>
          <p:spPr>
            <a:xfrm>
              <a:off x="5669757" y="1876425"/>
              <a:ext cx="1143000" cy="1143000"/>
            </a:xfrm>
            <a:prstGeom prst="round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43" name="Group 42"/>
            <p:cNvGrpSpPr>
              <a:grpSpLocks noChangeAspect="1"/>
            </p:cNvGrpSpPr>
            <p:nvPr/>
          </p:nvGrpSpPr>
          <p:grpSpPr>
            <a:xfrm>
              <a:off x="5943998" y="2093053"/>
              <a:ext cx="594517" cy="671643"/>
              <a:chOff x="1727" y="1475"/>
              <a:chExt cx="185" cy="209"/>
            </a:xfrm>
          </p:grpSpPr>
          <p:sp>
            <p:nvSpPr>
              <p:cNvPr id="44" name="AutoShape 16"/>
              <p:cNvSpPr>
                <a:spLocks noChangeAspect="1" noChangeArrowheads="1" noTextEdit="1"/>
              </p:cNvSpPr>
              <p:nvPr/>
            </p:nvSpPr>
            <p:spPr bwMode="auto">
              <a:xfrm>
                <a:off x="1732" y="1478"/>
                <a:ext cx="178"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45" name="Oval 44"/>
              <p:cNvSpPr>
                <a:spLocks noChangeArrowheads="1"/>
              </p:cNvSpPr>
              <p:nvPr>
                <p:custDataLst>
                  <p:tags r:id="rId4"/>
                </p:custDataLst>
              </p:nvPr>
            </p:nvSpPr>
            <p:spPr bwMode="auto">
              <a:xfrm>
                <a:off x="1764" y="1475"/>
                <a:ext cx="114" cy="116"/>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46" name="Freeform 45"/>
              <p:cNvSpPr/>
              <p:nvPr>
                <p:custDataLst>
                  <p:tags r:id="rId5"/>
                </p:custDataLst>
              </p:nvPr>
            </p:nvSpPr>
            <p:spPr bwMode="auto">
              <a:xfrm>
                <a:off x="1727" y="1596"/>
                <a:ext cx="185" cy="88"/>
              </a:xfrm>
              <a:custGeom>
                <a:avLst/>
                <a:gdLst>
                  <a:gd name="T0" fmla="*/ 38 w 75"/>
                  <a:gd name="T1" fmla="*/ 1 h 36"/>
                  <a:gd name="T2" fmla="*/ 2 w 75"/>
                  <a:gd name="T3" fmla="*/ 36 h 36"/>
                  <a:gd name="T4" fmla="*/ 74 w 75"/>
                  <a:gd name="T5" fmla="*/ 36 h 36"/>
                  <a:gd name="T6" fmla="*/ 38 w 75"/>
                  <a:gd name="T7" fmla="*/ 1 h 36"/>
                </a:gdLst>
                <a:ahLst/>
                <a:cxnLst>
                  <a:cxn ang="0">
                    <a:pos x="T0" y="T1"/>
                  </a:cxn>
                  <a:cxn ang="0">
                    <a:pos x="T2" y="T3"/>
                  </a:cxn>
                  <a:cxn ang="0">
                    <a:pos x="T4" y="T5"/>
                  </a:cxn>
                  <a:cxn ang="0">
                    <a:pos x="T6" y="T7"/>
                  </a:cxn>
                </a:cxnLst>
                <a:rect l="0" t="0" r="r" b="b"/>
                <a:pathLst>
                  <a:path w="75" h="36">
                    <a:moveTo>
                      <a:pt x="38" y="1"/>
                    </a:moveTo>
                    <a:cubicBezTo>
                      <a:pt x="0" y="0"/>
                      <a:pt x="2" y="36"/>
                      <a:pt x="2" y="36"/>
                    </a:cubicBezTo>
                    <a:cubicBezTo>
                      <a:pt x="74" y="36"/>
                      <a:pt x="74" y="36"/>
                      <a:pt x="74" y="36"/>
                    </a:cubicBezTo>
                    <a:cubicBezTo>
                      <a:pt x="74" y="36"/>
                      <a:pt x="75" y="1"/>
                      <a:pt x="3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grpSp>
      </p:grpSp>
      <p:sp>
        <p:nvSpPr>
          <p:cNvPr id="36" name="TextBox 35"/>
          <p:cNvSpPr txBox="1"/>
          <p:nvPr/>
        </p:nvSpPr>
        <p:spPr>
          <a:xfrm>
            <a:off x="5669758" y="3719116"/>
            <a:ext cx="1411109" cy="823783"/>
          </a:xfrm>
          <a:prstGeom prst="rect">
            <a:avLst/>
          </a:prstGeom>
          <a:noFill/>
        </p:spPr>
        <p:txBody>
          <a:bodyPr wrap="square" rtlCol="0">
            <a:spAutoFit/>
          </a:bodyPr>
          <a:lstStyle/>
          <a:p>
            <a:r>
              <a:rPr lang="fr-CA" sz="1600">
                <a:solidFill>
                  <a:schemeClr val="tx1">
                    <a:lumMod val="65000"/>
                    <a:lumOff val="35000"/>
                  </a:schemeClr>
                </a:solidFill>
                <a:cs typeface="Arial" panose="020B0604020202020204" pitchFamily="34" charset="0"/>
              </a:rPr>
              <a:t>recenser les niveaux de service</a:t>
            </a:r>
          </a:p>
        </p:txBody>
      </p:sp>
      <p:sp>
        <p:nvSpPr>
          <p:cNvPr id="37" name="TextBox 36"/>
          <p:cNvSpPr txBox="1"/>
          <p:nvPr/>
        </p:nvSpPr>
        <p:spPr>
          <a:xfrm>
            <a:off x="5669757" y="4442335"/>
            <a:ext cx="1411111" cy="2105223"/>
          </a:xfrm>
          <a:prstGeom prst="rect">
            <a:avLst/>
          </a:prstGeom>
          <a:noFill/>
        </p:spPr>
        <p:txBody>
          <a:bodyPr wrap="square" rtlCol="0">
            <a:spAutoFit/>
          </a:bodyPr>
          <a:lstStyle/>
          <a:p>
            <a:r>
              <a:rPr lang="fr-CA" sz="1200">
                <a:solidFill>
                  <a:schemeClr val="tx1">
                    <a:lumMod val="65000"/>
                    <a:lumOff val="35000"/>
                  </a:schemeClr>
                </a:solidFill>
                <a:cs typeface="Arial" panose="020B0604020202020204" pitchFamily="34" charset="0"/>
              </a:rPr>
              <a:t>Recenser les objectifs prévus en matière de niveaux de service pour l’exploitation et le soutien de l’application dans le but d’améliorer l’expérience d’entreprise des utilisateurs finaux</a:t>
            </a:r>
          </a:p>
        </p:txBody>
      </p:sp>
      <p:grpSp>
        <p:nvGrpSpPr>
          <p:cNvPr id="8" name="Group 7"/>
          <p:cNvGrpSpPr/>
          <p:nvPr/>
        </p:nvGrpSpPr>
        <p:grpSpPr>
          <a:xfrm>
            <a:off x="7343775" y="2378457"/>
            <a:ext cx="1143000" cy="1143000"/>
            <a:chOff x="7343775" y="1876425"/>
            <a:chExt cx="1143000" cy="1143000"/>
          </a:xfrm>
        </p:grpSpPr>
        <p:sp>
          <p:nvSpPr>
            <p:cNvPr id="28" name="Rounded Rectangle 27"/>
            <p:cNvSpPr/>
            <p:nvPr>
              <p:custDataLst>
                <p:tags r:id="rId1"/>
              </p:custDataLst>
            </p:nvPr>
          </p:nvSpPr>
          <p:spPr>
            <a:xfrm>
              <a:off x="7343775" y="1876425"/>
              <a:ext cx="1143000" cy="1143000"/>
            </a:xfrm>
            <a:prstGeom prst="round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7" name="Freeform 46"/>
            <p:cNvSpPr>
              <a:spLocks noEditPoints="1"/>
            </p:cNvSpPr>
            <p:nvPr>
              <p:custDataLst>
                <p:tags r:id="rId2"/>
              </p:custDataLst>
            </p:nvPr>
          </p:nvSpPr>
          <p:spPr bwMode="auto">
            <a:xfrm>
              <a:off x="7580926" y="2111935"/>
              <a:ext cx="668698" cy="671979"/>
            </a:xfrm>
            <a:custGeom>
              <a:avLst/>
              <a:gdLst>
                <a:gd name="T0" fmla="*/ 3593 w 3593"/>
                <a:gd name="T1" fmla="*/ 2169 h 3615"/>
                <a:gd name="T2" fmla="*/ 3593 w 3593"/>
                <a:gd name="T3" fmla="*/ 1446 h 3615"/>
                <a:gd name="T4" fmla="*/ 3193 w 3593"/>
                <a:gd name="T5" fmla="*/ 1446 h 3615"/>
                <a:gd name="T6" fmla="*/ 3042 w 3593"/>
                <a:gd name="T7" fmla="*/ 1065 h 3615"/>
                <a:gd name="T8" fmla="*/ 3321 w 3593"/>
                <a:gd name="T9" fmla="*/ 785 h 3615"/>
                <a:gd name="T10" fmla="*/ 2813 w 3593"/>
                <a:gd name="T11" fmla="*/ 274 h 3615"/>
                <a:gd name="T12" fmla="*/ 2541 w 3593"/>
                <a:gd name="T13" fmla="*/ 548 h 3615"/>
                <a:gd name="T14" fmla="*/ 2156 w 3593"/>
                <a:gd name="T15" fmla="*/ 385 h 3615"/>
                <a:gd name="T16" fmla="*/ 2156 w 3593"/>
                <a:gd name="T17" fmla="*/ 0 h 3615"/>
                <a:gd name="T18" fmla="*/ 1437 w 3593"/>
                <a:gd name="T19" fmla="*/ 0 h 3615"/>
                <a:gd name="T20" fmla="*/ 1437 w 3593"/>
                <a:gd name="T21" fmla="*/ 385 h 3615"/>
                <a:gd name="T22" fmla="*/ 1053 w 3593"/>
                <a:gd name="T23" fmla="*/ 548 h 3615"/>
                <a:gd name="T24" fmla="*/ 780 w 3593"/>
                <a:gd name="T25" fmla="*/ 274 h 3615"/>
                <a:gd name="T26" fmla="*/ 272 w 3593"/>
                <a:gd name="T27" fmla="*/ 785 h 3615"/>
                <a:gd name="T28" fmla="*/ 551 w 3593"/>
                <a:gd name="T29" fmla="*/ 1065 h 3615"/>
                <a:gd name="T30" fmla="*/ 400 w 3593"/>
                <a:gd name="T31" fmla="*/ 1446 h 3615"/>
                <a:gd name="T32" fmla="*/ 0 w 3593"/>
                <a:gd name="T33" fmla="*/ 1446 h 3615"/>
                <a:gd name="T34" fmla="*/ 0 w 3593"/>
                <a:gd name="T35" fmla="*/ 2169 h 3615"/>
                <a:gd name="T36" fmla="*/ 412 w 3593"/>
                <a:gd name="T37" fmla="*/ 2169 h 3615"/>
                <a:gd name="T38" fmla="*/ 569 w 3593"/>
                <a:gd name="T39" fmla="*/ 2532 h 3615"/>
                <a:gd name="T40" fmla="*/ 272 w 3593"/>
                <a:gd name="T41" fmla="*/ 2830 h 3615"/>
                <a:gd name="T42" fmla="*/ 780 w 3593"/>
                <a:gd name="T43" fmla="*/ 3342 h 3615"/>
                <a:gd name="T44" fmla="*/ 1083 w 3593"/>
                <a:gd name="T45" fmla="*/ 3038 h 3615"/>
                <a:gd name="T46" fmla="*/ 1437 w 3593"/>
                <a:gd name="T47" fmla="*/ 3183 h 3615"/>
                <a:gd name="T48" fmla="*/ 1437 w 3593"/>
                <a:gd name="T49" fmla="*/ 3615 h 3615"/>
                <a:gd name="T50" fmla="*/ 2156 w 3593"/>
                <a:gd name="T51" fmla="*/ 3615 h 3615"/>
                <a:gd name="T52" fmla="*/ 2156 w 3593"/>
                <a:gd name="T53" fmla="*/ 3183 h 3615"/>
                <a:gd name="T54" fmla="*/ 2511 w 3593"/>
                <a:gd name="T55" fmla="*/ 3038 h 3615"/>
                <a:gd name="T56" fmla="*/ 2813 w 3593"/>
                <a:gd name="T57" fmla="*/ 3342 h 3615"/>
                <a:gd name="T58" fmla="*/ 3321 w 3593"/>
                <a:gd name="T59" fmla="*/ 2830 h 3615"/>
                <a:gd name="T60" fmla="*/ 3025 w 3593"/>
                <a:gd name="T61" fmla="*/ 2532 h 3615"/>
                <a:gd name="T62" fmla="*/ 3182 w 3593"/>
                <a:gd name="T63" fmla="*/ 2169 h 3615"/>
                <a:gd name="T64" fmla="*/ 3593 w 3593"/>
                <a:gd name="T65" fmla="*/ 2169 h 3615"/>
                <a:gd name="T66" fmla="*/ 1797 w 3593"/>
                <a:gd name="T67" fmla="*/ 2314 h 3615"/>
                <a:gd name="T68" fmla="*/ 1294 w 3593"/>
                <a:gd name="T69" fmla="*/ 1807 h 3615"/>
                <a:gd name="T70" fmla="*/ 1797 w 3593"/>
                <a:gd name="T71" fmla="*/ 1301 h 3615"/>
                <a:gd name="T72" fmla="*/ 2300 w 3593"/>
                <a:gd name="T73" fmla="*/ 1807 h 3615"/>
                <a:gd name="T74" fmla="*/ 1797 w 3593"/>
                <a:gd name="T75" fmla="*/ 2314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93" h="3615">
                  <a:moveTo>
                    <a:pt x="3593" y="2169"/>
                  </a:moveTo>
                  <a:lnTo>
                    <a:pt x="3593" y="1446"/>
                  </a:lnTo>
                  <a:lnTo>
                    <a:pt x="3193" y="1446"/>
                  </a:lnTo>
                  <a:cubicBezTo>
                    <a:pt x="3161" y="1310"/>
                    <a:pt x="3110" y="1182"/>
                    <a:pt x="3042" y="1065"/>
                  </a:cubicBezTo>
                  <a:lnTo>
                    <a:pt x="3321" y="785"/>
                  </a:lnTo>
                  <a:lnTo>
                    <a:pt x="2813" y="274"/>
                  </a:lnTo>
                  <a:lnTo>
                    <a:pt x="2541" y="548"/>
                  </a:lnTo>
                  <a:cubicBezTo>
                    <a:pt x="2423" y="476"/>
                    <a:pt x="2293" y="421"/>
                    <a:pt x="2156" y="385"/>
                  </a:cubicBezTo>
                  <a:lnTo>
                    <a:pt x="2156" y="0"/>
                  </a:lnTo>
                  <a:lnTo>
                    <a:pt x="1437" y="0"/>
                  </a:lnTo>
                  <a:lnTo>
                    <a:pt x="1437" y="385"/>
                  </a:lnTo>
                  <a:cubicBezTo>
                    <a:pt x="1300" y="421"/>
                    <a:pt x="1170" y="476"/>
                    <a:pt x="1053" y="548"/>
                  </a:cubicBezTo>
                  <a:lnTo>
                    <a:pt x="780" y="274"/>
                  </a:lnTo>
                  <a:lnTo>
                    <a:pt x="272" y="785"/>
                  </a:lnTo>
                  <a:lnTo>
                    <a:pt x="551" y="1065"/>
                  </a:lnTo>
                  <a:cubicBezTo>
                    <a:pt x="484" y="1182"/>
                    <a:pt x="433" y="1310"/>
                    <a:pt x="400" y="1446"/>
                  </a:cubicBezTo>
                  <a:lnTo>
                    <a:pt x="0" y="1446"/>
                  </a:lnTo>
                  <a:lnTo>
                    <a:pt x="0" y="2169"/>
                  </a:lnTo>
                  <a:lnTo>
                    <a:pt x="412" y="2169"/>
                  </a:lnTo>
                  <a:cubicBezTo>
                    <a:pt x="448" y="2298"/>
                    <a:pt x="501" y="2419"/>
                    <a:pt x="569" y="2532"/>
                  </a:cubicBezTo>
                  <a:lnTo>
                    <a:pt x="272" y="2830"/>
                  </a:lnTo>
                  <a:lnTo>
                    <a:pt x="780" y="3342"/>
                  </a:lnTo>
                  <a:lnTo>
                    <a:pt x="1083" y="3038"/>
                  </a:lnTo>
                  <a:cubicBezTo>
                    <a:pt x="1192" y="3102"/>
                    <a:pt x="1312" y="3150"/>
                    <a:pt x="1437" y="3183"/>
                  </a:cubicBezTo>
                  <a:lnTo>
                    <a:pt x="1437" y="3615"/>
                  </a:lnTo>
                  <a:lnTo>
                    <a:pt x="2156" y="3615"/>
                  </a:lnTo>
                  <a:lnTo>
                    <a:pt x="2156" y="3183"/>
                  </a:lnTo>
                  <a:cubicBezTo>
                    <a:pt x="2282" y="3150"/>
                    <a:pt x="2401" y="3102"/>
                    <a:pt x="2511" y="3038"/>
                  </a:cubicBezTo>
                  <a:lnTo>
                    <a:pt x="2813" y="3342"/>
                  </a:lnTo>
                  <a:lnTo>
                    <a:pt x="3321" y="2830"/>
                  </a:lnTo>
                  <a:lnTo>
                    <a:pt x="3025" y="2532"/>
                  </a:lnTo>
                  <a:cubicBezTo>
                    <a:pt x="3093" y="2420"/>
                    <a:pt x="3146" y="2299"/>
                    <a:pt x="3182" y="2169"/>
                  </a:cubicBezTo>
                  <a:lnTo>
                    <a:pt x="3593" y="2169"/>
                  </a:lnTo>
                  <a:close/>
                  <a:moveTo>
                    <a:pt x="1797" y="2314"/>
                  </a:moveTo>
                  <a:cubicBezTo>
                    <a:pt x="1519" y="2314"/>
                    <a:pt x="1294" y="2087"/>
                    <a:pt x="1294" y="1807"/>
                  </a:cubicBezTo>
                  <a:cubicBezTo>
                    <a:pt x="1294" y="1528"/>
                    <a:pt x="1519" y="1301"/>
                    <a:pt x="1797" y="1301"/>
                  </a:cubicBezTo>
                  <a:cubicBezTo>
                    <a:pt x="2074" y="1301"/>
                    <a:pt x="2300" y="1528"/>
                    <a:pt x="2300" y="1807"/>
                  </a:cubicBezTo>
                  <a:cubicBezTo>
                    <a:pt x="2300" y="2087"/>
                    <a:pt x="2074" y="2314"/>
                    <a:pt x="1797" y="2314"/>
                  </a:cubicBezTo>
                  <a:close/>
                </a:path>
              </a:pathLst>
            </a:custGeom>
            <a:solidFill>
              <a:schemeClr val="bg1"/>
            </a:solidFill>
            <a:ln w="0">
              <a:noFill/>
              <a:prstDash val="solid"/>
              <a:rou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fr-CA" sz="1800" b="0" i="0" u="none" strike="noStrike" kern="1200" cap="none" spc="0" normalizeH="0" baseline="0">
                <a:ln>
                  <a:noFill/>
                </a:ln>
                <a:solidFill>
                  <a:sysClr val="windowText" lastClr="000000"/>
                </a:solidFill>
                <a:effectLst/>
                <a:uLnTx/>
                <a:uFillTx/>
              </a:endParaRPr>
            </a:p>
          </p:txBody>
        </p:sp>
      </p:grpSp>
      <p:sp>
        <p:nvSpPr>
          <p:cNvPr id="38" name="TextBox 37"/>
          <p:cNvSpPr txBox="1"/>
          <p:nvPr/>
        </p:nvSpPr>
        <p:spPr>
          <a:xfrm>
            <a:off x="7343777" y="3719116"/>
            <a:ext cx="1496920" cy="579699"/>
          </a:xfrm>
          <a:prstGeom prst="rect">
            <a:avLst/>
          </a:prstGeom>
          <a:noFill/>
        </p:spPr>
        <p:txBody>
          <a:bodyPr wrap="square" rtlCol="0">
            <a:spAutoFit/>
          </a:bodyPr>
          <a:lstStyle/>
          <a:p>
            <a:r>
              <a:rPr lang="fr-CA" sz="1600">
                <a:solidFill>
                  <a:schemeClr val="tx1">
                    <a:lumMod val="65000"/>
                    <a:lumOff val="35000"/>
                  </a:schemeClr>
                </a:solidFill>
                <a:cs typeface="Arial" panose="020B0604020202020204" pitchFamily="34" charset="0"/>
              </a:rPr>
              <a:t>l’état de préparation</a:t>
            </a:r>
          </a:p>
        </p:txBody>
      </p:sp>
      <p:sp>
        <p:nvSpPr>
          <p:cNvPr id="39" name="TextBox 38"/>
          <p:cNvSpPr txBox="1"/>
          <p:nvPr/>
        </p:nvSpPr>
        <p:spPr>
          <a:xfrm>
            <a:off x="7343774" y="4442335"/>
            <a:ext cx="1411111" cy="1372972"/>
          </a:xfrm>
          <a:prstGeom prst="rect">
            <a:avLst/>
          </a:prstGeom>
          <a:noFill/>
        </p:spPr>
        <p:txBody>
          <a:bodyPr wrap="square" rtlCol="0">
            <a:spAutoFit/>
          </a:bodyPr>
          <a:lstStyle/>
          <a:p>
            <a:r>
              <a:rPr lang="fr-CA" sz="1200">
                <a:solidFill>
                  <a:schemeClr val="tx1">
                    <a:lumMod val="65000"/>
                    <a:lumOff val="35000"/>
                  </a:schemeClr>
                </a:solidFill>
                <a:cs typeface="Arial" panose="020B0604020202020204" pitchFamily="34" charset="0"/>
              </a:rPr>
              <a:t>Veiller à ce que les ministères, organismes et utilisateurs finaux soient prêts pour adopter une nouvelle solution</a:t>
            </a:r>
          </a:p>
        </p:txBody>
      </p:sp>
      <p:sp>
        <p:nvSpPr>
          <p:cNvPr id="11" name="Slide Number Placeholder 10"/>
          <p:cNvSpPr>
            <a:spLocks noGrp="1"/>
          </p:cNvSpPr>
          <p:nvPr>
            <p:ph type="sldNum" sz="quarter" idx="12"/>
          </p:nvPr>
        </p:nvSpPr>
        <p:spPr/>
        <p:txBody>
          <a:bodyPr/>
          <a:lstStyle/>
          <a:p>
            <a:fld id="{32D4B517-E49B-41B6-9DBC-23634E0F1CDC}" type="slidenum">
              <a:rPr lang="fr-CA" smtClean="0"/>
              <a:t>5</a:t>
            </a:fld>
            <a:endParaRPr lang="fr-CA"/>
          </a:p>
        </p:txBody>
      </p:sp>
    </p:spTree>
    <p:extLst>
      <p:ext uri="{BB962C8B-B14F-4D97-AF65-F5344CB8AC3E}">
        <p14:creationId xmlns:p14="http://schemas.microsoft.com/office/powerpoint/2010/main" val="4089165825"/>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fr-CA" smtClean="0"/>
              <a:t>6</a:t>
            </a:fld>
            <a:endParaRPr lang="fr-CA"/>
          </a:p>
        </p:txBody>
      </p:sp>
      <p:sp>
        <p:nvSpPr>
          <p:cNvPr id="3" name="Text Placeholder 2"/>
          <p:cNvSpPr>
            <a:spLocks noGrp="1"/>
          </p:cNvSpPr>
          <p:nvPr>
            <p:ph type="body" sz="quarter" idx="11"/>
          </p:nvPr>
        </p:nvSpPr>
        <p:spPr>
          <a:xfrm>
            <a:off x="677022" y="29618"/>
            <a:ext cx="6153061" cy="878670"/>
          </a:xfrm>
        </p:spPr>
        <p:txBody>
          <a:bodyPr/>
          <a:lstStyle/>
          <a:p>
            <a:r>
              <a:rPr lang="fr-CA"/>
              <a:t>Le plan pour nos communautés et nos utilisateurs</a:t>
            </a:r>
          </a:p>
        </p:txBody>
      </p:sp>
      <p:sp>
        <p:nvSpPr>
          <p:cNvPr id="5" name="Rectangle 4"/>
          <p:cNvSpPr/>
          <p:nvPr>
            <p:custDataLst>
              <p:tags r:id="rId1"/>
            </p:custDataLst>
          </p:nvPr>
        </p:nvSpPr>
        <p:spPr>
          <a:xfrm>
            <a:off x="647564" y="1012683"/>
            <a:ext cx="7911463" cy="576292"/>
          </a:xfrm>
          <a:prstGeom prst="rect">
            <a:avLst/>
          </a:prstGeom>
          <a:solidFill>
            <a:srgbClr val="3095B4"/>
          </a:solidFill>
          <a:ln w="19050">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3200">
                <a:solidFill>
                  <a:schemeClr val="bg1"/>
                </a:solidFill>
                <a:cs typeface="Arial" panose="020B0604020202020204" pitchFamily="34" charset="0"/>
              </a:rPr>
              <a:t>L’engagement est incorporé</a:t>
            </a:r>
          </a:p>
        </p:txBody>
      </p:sp>
      <p:sp>
        <p:nvSpPr>
          <p:cNvPr id="6" name="Rectangle 5"/>
          <p:cNvSpPr/>
          <p:nvPr>
            <p:custDataLst>
              <p:tags r:id="rId2"/>
            </p:custDataLst>
          </p:nvPr>
        </p:nvSpPr>
        <p:spPr>
          <a:xfrm>
            <a:off x="647562" y="1677823"/>
            <a:ext cx="7915275" cy="995093"/>
          </a:xfrm>
          <a:prstGeom prst="rect">
            <a:avLst/>
          </a:prstGeom>
          <a:noFill/>
          <a:ln w="19050">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CA" sz="2000" dirty="0" smtClean="0">
                <a:solidFill>
                  <a:schemeClr val="tx1"/>
                </a:solidFill>
              </a:rPr>
              <a:t>Il sera sans </a:t>
            </a:r>
            <a:r>
              <a:rPr lang="fr-CA" sz="2000" dirty="0">
                <a:solidFill>
                  <a:schemeClr val="tx1"/>
                </a:solidFill>
              </a:rPr>
              <a:t>aucun doute essentiel de maintenir l’engagement avec nos communautés. Nos principaux intervenants nous aideront à définir le succès. </a:t>
            </a:r>
          </a:p>
        </p:txBody>
      </p:sp>
      <p:sp>
        <p:nvSpPr>
          <p:cNvPr id="7" name="Flowchart: Process 6"/>
          <p:cNvSpPr/>
          <p:nvPr>
            <p:custDataLst>
              <p:tags r:id="rId3"/>
            </p:custDataLst>
          </p:nvPr>
        </p:nvSpPr>
        <p:spPr>
          <a:xfrm>
            <a:off x="1101465" y="2863268"/>
            <a:ext cx="2160242" cy="1056495"/>
          </a:xfrm>
          <a:prstGeom prst="flowChartProcess">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CA" dirty="0" err="1"/>
              <a:t>GCconnex</a:t>
            </a:r>
            <a:endParaRPr lang="fr-CA" dirty="0"/>
          </a:p>
        </p:txBody>
      </p:sp>
      <p:sp>
        <p:nvSpPr>
          <p:cNvPr id="8" name="Flowchart: Process 7"/>
          <p:cNvSpPr/>
          <p:nvPr>
            <p:custDataLst>
              <p:tags r:id="rId4"/>
            </p:custDataLst>
          </p:nvPr>
        </p:nvSpPr>
        <p:spPr>
          <a:xfrm>
            <a:off x="3347866" y="2863268"/>
            <a:ext cx="2016224" cy="1051376"/>
          </a:xfrm>
          <a:prstGeom prst="flowChartProcess">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CA"/>
              <a:t>Organes de gouvernance</a:t>
            </a:r>
          </a:p>
        </p:txBody>
      </p:sp>
      <p:sp>
        <p:nvSpPr>
          <p:cNvPr id="9" name="Flowchart: Process 8"/>
          <p:cNvSpPr/>
          <p:nvPr>
            <p:custDataLst>
              <p:tags r:id="rId5"/>
            </p:custDataLst>
          </p:nvPr>
        </p:nvSpPr>
        <p:spPr>
          <a:xfrm>
            <a:off x="5462346" y="2863268"/>
            <a:ext cx="3069428" cy="1056495"/>
          </a:xfrm>
          <a:prstGeom prst="flowChartProcess">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CA" dirty="0"/>
              <a:t>Organismes de </a:t>
            </a:r>
            <a:r>
              <a:rPr lang="fr-CA" dirty="0" smtClean="0"/>
              <a:t>réglementation</a:t>
            </a:r>
            <a:endParaRPr lang="fr-CA" dirty="0"/>
          </a:p>
        </p:txBody>
      </p:sp>
      <p:sp>
        <p:nvSpPr>
          <p:cNvPr id="10" name="Flowchart: Process 9"/>
          <p:cNvSpPr/>
          <p:nvPr>
            <p:custDataLst>
              <p:tags r:id="rId6"/>
            </p:custDataLst>
          </p:nvPr>
        </p:nvSpPr>
        <p:spPr>
          <a:xfrm>
            <a:off x="1340266" y="4041068"/>
            <a:ext cx="3528394" cy="1063216"/>
          </a:xfrm>
          <a:prstGeom prst="flowChartProcess">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CA"/>
              <a:t>Communautés clés</a:t>
            </a:r>
          </a:p>
        </p:txBody>
      </p:sp>
      <p:sp>
        <p:nvSpPr>
          <p:cNvPr id="11" name="Flowchart: Process 10"/>
          <p:cNvSpPr/>
          <p:nvPr>
            <p:custDataLst>
              <p:tags r:id="rId7"/>
            </p:custDataLst>
          </p:nvPr>
        </p:nvSpPr>
        <p:spPr>
          <a:xfrm>
            <a:off x="4976672" y="4049007"/>
            <a:ext cx="3087716" cy="1055277"/>
          </a:xfrm>
          <a:prstGeom prst="flowChartProcess">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CA"/>
              <a:t>Influenceurs</a:t>
            </a:r>
          </a:p>
        </p:txBody>
      </p:sp>
      <p:sp>
        <p:nvSpPr>
          <p:cNvPr id="12" name="Flowchart: Process 11"/>
          <p:cNvSpPr/>
          <p:nvPr>
            <p:custDataLst>
              <p:tags r:id="rId8"/>
            </p:custDataLst>
          </p:nvPr>
        </p:nvSpPr>
        <p:spPr>
          <a:xfrm>
            <a:off x="1340266" y="5217130"/>
            <a:ext cx="2691674" cy="886981"/>
          </a:xfrm>
          <a:prstGeom prst="flowChartProcess">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CA"/>
              <a:t>Facteurs habilitants</a:t>
            </a:r>
          </a:p>
        </p:txBody>
      </p:sp>
      <p:sp>
        <p:nvSpPr>
          <p:cNvPr id="13" name="Flowchart: Process 12"/>
          <p:cNvSpPr/>
          <p:nvPr>
            <p:custDataLst>
              <p:tags r:id="rId9"/>
            </p:custDataLst>
          </p:nvPr>
        </p:nvSpPr>
        <p:spPr>
          <a:xfrm>
            <a:off x="4175957" y="5230708"/>
            <a:ext cx="4212468" cy="873403"/>
          </a:xfrm>
          <a:prstGeom prst="flowChartProcess">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CA"/>
              <a:t>Influences élargies</a:t>
            </a:r>
          </a:p>
        </p:txBody>
      </p:sp>
      <p:sp>
        <p:nvSpPr>
          <p:cNvPr id="14" name="TextBox 13"/>
          <p:cNvSpPr txBox="1"/>
          <p:nvPr/>
        </p:nvSpPr>
        <p:spPr>
          <a:xfrm>
            <a:off x="1176420" y="3099538"/>
            <a:ext cx="2010332" cy="854293"/>
          </a:xfrm>
          <a:prstGeom prst="rect">
            <a:avLst/>
          </a:prstGeom>
          <a:noFill/>
        </p:spPr>
        <p:txBody>
          <a:bodyPr wrap="square" rtlCol="0">
            <a:spAutoFit/>
          </a:bodyPr>
          <a:lstStyle/>
          <a:p>
            <a:pPr marL="285750" indent="-285750">
              <a:buFont typeface="Arial" panose="020B0604020202020204" pitchFamily="34" charset="0"/>
              <a:buChar char="•"/>
            </a:pPr>
            <a:r>
              <a:rPr lang="fr-CA" sz="1000" dirty="0">
                <a:solidFill>
                  <a:schemeClr val="bg1"/>
                </a:solidFill>
              </a:rPr>
              <a:t>Employés</a:t>
            </a:r>
          </a:p>
          <a:p>
            <a:pPr marL="285750" indent="-285750">
              <a:buFont typeface="Arial" panose="020B0604020202020204" pitchFamily="34" charset="0"/>
              <a:buChar char="•"/>
            </a:pPr>
            <a:r>
              <a:rPr lang="fr-CA" sz="1000" dirty="0">
                <a:solidFill>
                  <a:schemeClr val="bg1"/>
                </a:solidFill>
              </a:rPr>
              <a:t>Gestionnaires</a:t>
            </a:r>
          </a:p>
          <a:p>
            <a:pPr marL="285750" indent="-285750">
              <a:buFont typeface="Arial" panose="020B0604020202020204" pitchFamily="34" charset="0"/>
              <a:buChar char="•"/>
            </a:pPr>
            <a:r>
              <a:rPr lang="fr-CA" sz="1000" dirty="0">
                <a:solidFill>
                  <a:schemeClr val="bg1"/>
                </a:solidFill>
              </a:rPr>
              <a:t>Professionnels en RH</a:t>
            </a:r>
          </a:p>
          <a:p>
            <a:pPr marL="285750" indent="-285750">
              <a:buFont typeface="Arial" panose="020B0604020202020204" pitchFamily="34" charset="0"/>
              <a:buChar char="•"/>
            </a:pPr>
            <a:r>
              <a:rPr lang="fr-CA" sz="1000" dirty="0">
                <a:solidFill>
                  <a:schemeClr val="bg1"/>
                </a:solidFill>
              </a:rPr>
              <a:t>Professionnels de la rémunération</a:t>
            </a:r>
          </a:p>
        </p:txBody>
      </p:sp>
      <p:sp>
        <p:nvSpPr>
          <p:cNvPr id="15" name="TextBox 14"/>
          <p:cNvSpPr txBox="1"/>
          <p:nvPr/>
        </p:nvSpPr>
        <p:spPr>
          <a:xfrm>
            <a:off x="3455877" y="3544956"/>
            <a:ext cx="1978575" cy="244084"/>
          </a:xfrm>
          <a:prstGeom prst="rect">
            <a:avLst/>
          </a:prstGeom>
          <a:noFill/>
        </p:spPr>
        <p:txBody>
          <a:bodyPr wrap="square" rtlCol="0">
            <a:spAutoFit/>
          </a:bodyPr>
          <a:lstStyle/>
          <a:p>
            <a:pPr marL="285750" indent="-285750">
              <a:buFont typeface="Arial" panose="020B0604020202020204" pitchFamily="34" charset="0"/>
              <a:buChar char="•"/>
            </a:pPr>
            <a:r>
              <a:rPr lang="fr-CA" sz="1000">
                <a:solidFill>
                  <a:schemeClr val="bg1"/>
                </a:solidFill>
              </a:rPr>
              <a:t>Conseil du Trésor</a:t>
            </a:r>
          </a:p>
        </p:txBody>
      </p:sp>
      <p:sp>
        <p:nvSpPr>
          <p:cNvPr id="16" name="TextBox 15"/>
          <p:cNvSpPr txBox="1"/>
          <p:nvPr/>
        </p:nvSpPr>
        <p:spPr>
          <a:xfrm>
            <a:off x="5516684" y="3099538"/>
            <a:ext cx="1503588" cy="861774"/>
          </a:xfrm>
          <a:prstGeom prst="rect">
            <a:avLst/>
          </a:prstGeom>
          <a:noFill/>
        </p:spPr>
        <p:txBody>
          <a:bodyPr wrap="square" rtlCol="0">
            <a:spAutoFit/>
          </a:bodyPr>
          <a:lstStyle/>
          <a:p>
            <a:pPr marL="285750" indent="-285750">
              <a:buFont typeface="Arial" panose="020B0604020202020204" pitchFamily="34" charset="0"/>
              <a:buChar char="•"/>
            </a:pPr>
            <a:r>
              <a:rPr lang="fr-CA" sz="1000" dirty="0">
                <a:solidFill>
                  <a:schemeClr val="bg1"/>
                </a:solidFill>
              </a:rPr>
              <a:t>BDPRH</a:t>
            </a:r>
          </a:p>
          <a:p>
            <a:pPr marL="285750" indent="-285750">
              <a:buFont typeface="Arial" panose="020B0604020202020204" pitchFamily="34" charset="0"/>
              <a:buChar char="•"/>
            </a:pPr>
            <a:r>
              <a:rPr lang="fr-CA" sz="1000" dirty="0">
                <a:solidFill>
                  <a:schemeClr val="bg1"/>
                </a:solidFill>
              </a:rPr>
              <a:t>BDPI</a:t>
            </a:r>
          </a:p>
          <a:p>
            <a:pPr marL="285750" indent="-285750">
              <a:buFont typeface="Arial" panose="020B0604020202020204" pitchFamily="34" charset="0"/>
              <a:buChar char="•"/>
            </a:pPr>
            <a:r>
              <a:rPr lang="fr-CA" sz="1000" dirty="0">
                <a:solidFill>
                  <a:schemeClr val="bg1"/>
                </a:solidFill>
              </a:rPr>
              <a:t>Protection des renseignements </a:t>
            </a:r>
            <a:r>
              <a:rPr lang="fr-CA" sz="1000" dirty="0" smtClean="0">
                <a:solidFill>
                  <a:schemeClr val="bg1"/>
                </a:solidFill>
              </a:rPr>
              <a:t>personnels</a:t>
            </a:r>
            <a:endParaRPr lang="fr-CA" sz="1000" dirty="0">
              <a:solidFill>
                <a:schemeClr val="bg1"/>
              </a:solidFill>
            </a:endParaRPr>
          </a:p>
        </p:txBody>
      </p:sp>
      <p:sp>
        <p:nvSpPr>
          <p:cNvPr id="17" name="TextBox 16"/>
          <p:cNvSpPr txBox="1"/>
          <p:nvPr/>
        </p:nvSpPr>
        <p:spPr>
          <a:xfrm>
            <a:off x="6708225" y="3154670"/>
            <a:ext cx="1978575" cy="707886"/>
          </a:xfrm>
          <a:prstGeom prst="rect">
            <a:avLst/>
          </a:prstGeom>
          <a:noFill/>
        </p:spPr>
        <p:txBody>
          <a:bodyPr wrap="square" rtlCol="0">
            <a:spAutoFit/>
          </a:bodyPr>
          <a:lstStyle/>
          <a:p>
            <a:pPr marL="285750" indent="-285750">
              <a:buFont typeface="Arial" panose="020B0604020202020204" pitchFamily="34" charset="0"/>
              <a:buChar char="•"/>
            </a:pPr>
            <a:r>
              <a:rPr lang="fr-CA" sz="1000" dirty="0" smtClean="0">
                <a:solidFill>
                  <a:schemeClr val="bg1"/>
                </a:solidFill>
              </a:rPr>
              <a:t>Sécurité</a:t>
            </a:r>
            <a:endParaRPr lang="fr-CA" sz="1000" dirty="0">
              <a:solidFill>
                <a:schemeClr val="bg1"/>
              </a:solidFill>
            </a:endParaRPr>
          </a:p>
          <a:p>
            <a:pPr marL="285750" indent="-285750">
              <a:buFont typeface="Arial" panose="020B0604020202020204" pitchFamily="34" charset="0"/>
              <a:buChar char="•"/>
            </a:pPr>
            <a:r>
              <a:rPr lang="fr-CA" sz="1000" dirty="0" smtClean="0">
                <a:solidFill>
                  <a:schemeClr val="bg1"/>
                </a:solidFill>
              </a:rPr>
              <a:t>Services </a:t>
            </a:r>
            <a:r>
              <a:rPr lang="fr-CA" sz="1000" dirty="0">
                <a:solidFill>
                  <a:schemeClr val="bg1"/>
                </a:solidFill>
              </a:rPr>
              <a:t>juridiques</a:t>
            </a:r>
          </a:p>
          <a:p>
            <a:pPr marL="285750" indent="-285750">
              <a:buFont typeface="Arial" panose="020B0604020202020204" pitchFamily="34" charset="0"/>
              <a:buChar char="•"/>
            </a:pPr>
            <a:r>
              <a:rPr lang="fr-CA" sz="1000" dirty="0">
                <a:solidFill>
                  <a:schemeClr val="bg1"/>
                </a:solidFill>
              </a:rPr>
              <a:t>Ministère des Finances Canada</a:t>
            </a:r>
          </a:p>
        </p:txBody>
      </p:sp>
      <p:sp>
        <p:nvSpPr>
          <p:cNvPr id="18" name="TextBox 17"/>
          <p:cNvSpPr txBox="1"/>
          <p:nvPr/>
        </p:nvSpPr>
        <p:spPr>
          <a:xfrm>
            <a:off x="1376272" y="4299777"/>
            <a:ext cx="1978575" cy="861774"/>
          </a:xfrm>
          <a:prstGeom prst="rect">
            <a:avLst/>
          </a:prstGeom>
          <a:noFill/>
        </p:spPr>
        <p:txBody>
          <a:bodyPr wrap="square" rtlCol="0">
            <a:spAutoFit/>
          </a:bodyPr>
          <a:lstStyle/>
          <a:p>
            <a:pPr marL="285750" indent="-285750">
              <a:buFont typeface="Arial" panose="020B0604020202020204" pitchFamily="34" charset="0"/>
              <a:buChar char="•"/>
            </a:pPr>
            <a:r>
              <a:rPr lang="fr-CA" sz="1000" dirty="0">
                <a:solidFill>
                  <a:schemeClr val="bg1"/>
                </a:solidFill>
              </a:rPr>
              <a:t>Communauté des RH</a:t>
            </a:r>
          </a:p>
          <a:p>
            <a:pPr marL="285750" indent="-285750">
              <a:buFont typeface="Arial" panose="020B0604020202020204" pitchFamily="34" charset="0"/>
              <a:buChar char="•"/>
            </a:pPr>
            <a:r>
              <a:rPr lang="fr-CA" sz="1000" dirty="0">
                <a:solidFill>
                  <a:schemeClr val="bg1"/>
                </a:solidFill>
              </a:rPr>
              <a:t>Communauté de la rémunération</a:t>
            </a:r>
          </a:p>
          <a:p>
            <a:pPr marL="285750" indent="-285750">
              <a:buFont typeface="Arial" panose="020B0604020202020204" pitchFamily="34" charset="0"/>
              <a:buChar char="•"/>
            </a:pPr>
            <a:r>
              <a:rPr lang="fr-CA" sz="1000" dirty="0">
                <a:solidFill>
                  <a:schemeClr val="bg1"/>
                </a:solidFill>
              </a:rPr>
              <a:t>Communauté des </a:t>
            </a:r>
            <a:r>
              <a:rPr lang="fr-CA" sz="1000" dirty="0" smtClean="0">
                <a:solidFill>
                  <a:schemeClr val="bg1"/>
                </a:solidFill>
              </a:rPr>
              <a:t>gestionnaires</a:t>
            </a:r>
            <a:endParaRPr lang="fr-CA" sz="1000" dirty="0">
              <a:solidFill>
                <a:schemeClr val="bg1"/>
              </a:solidFill>
            </a:endParaRPr>
          </a:p>
        </p:txBody>
      </p:sp>
      <p:sp>
        <p:nvSpPr>
          <p:cNvPr id="19" name="TextBox 18"/>
          <p:cNvSpPr txBox="1"/>
          <p:nvPr/>
        </p:nvSpPr>
        <p:spPr>
          <a:xfrm>
            <a:off x="3122466" y="4283678"/>
            <a:ext cx="1978575" cy="1015663"/>
          </a:xfrm>
          <a:prstGeom prst="rect">
            <a:avLst/>
          </a:prstGeom>
          <a:noFill/>
        </p:spPr>
        <p:txBody>
          <a:bodyPr wrap="square" rtlCol="0">
            <a:spAutoFit/>
          </a:bodyPr>
          <a:lstStyle/>
          <a:p>
            <a:pPr marL="285750" indent="-285750">
              <a:buFont typeface="Arial" panose="020B0604020202020204" pitchFamily="34" charset="0"/>
              <a:buChar char="•"/>
            </a:pPr>
            <a:r>
              <a:rPr lang="fr-CA" sz="1000" dirty="0">
                <a:solidFill>
                  <a:schemeClr val="bg1"/>
                </a:solidFill>
              </a:rPr>
              <a:t>Dirigeants des agents négociateurs</a:t>
            </a:r>
          </a:p>
          <a:p>
            <a:pPr marL="285750" indent="-285750">
              <a:buFont typeface="Arial" panose="020B0604020202020204" pitchFamily="34" charset="0"/>
              <a:buChar char="•"/>
            </a:pPr>
            <a:r>
              <a:rPr lang="fr-CA" sz="1000" dirty="0">
                <a:solidFill>
                  <a:schemeClr val="bg1"/>
                </a:solidFill>
              </a:rPr>
              <a:t>Représentants des agents </a:t>
            </a:r>
            <a:r>
              <a:rPr lang="fr-CA" sz="1000" dirty="0" smtClean="0">
                <a:solidFill>
                  <a:schemeClr val="bg1"/>
                </a:solidFill>
              </a:rPr>
              <a:t>négociateurs</a:t>
            </a:r>
          </a:p>
          <a:p>
            <a:pPr marL="285750" indent="-285750">
              <a:buFont typeface="Arial" panose="020B0604020202020204" pitchFamily="34" charset="0"/>
              <a:buChar char="•"/>
            </a:pPr>
            <a:r>
              <a:rPr lang="fr-CA" sz="1000" dirty="0">
                <a:solidFill>
                  <a:schemeClr val="bg1"/>
                </a:solidFill>
              </a:rPr>
              <a:t>L’équipe de la TI</a:t>
            </a:r>
          </a:p>
          <a:p>
            <a:pPr marL="285750" indent="-285750">
              <a:buFont typeface="Arial" panose="020B0604020202020204" pitchFamily="34" charset="0"/>
              <a:buChar char="•"/>
            </a:pPr>
            <a:endParaRPr lang="fr-CA" sz="1000" dirty="0">
              <a:solidFill>
                <a:schemeClr val="bg1"/>
              </a:solidFill>
            </a:endParaRPr>
          </a:p>
        </p:txBody>
      </p:sp>
      <p:sp>
        <p:nvSpPr>
          <p:cNvPr id="20" name="TextBox 19"/>
          <p:cNvSpPr txBox="1"/>
          <p:nvPr/>
        </p:nvSpPr>
        <p:spPr>
          <a:xfrm>
            <a:off x="1340266" y="5500869"/>
            <a:ext cx="1978575" cy="549189"/>
          </a:xfrm>
          <a:prstGeom prst="rect">
            <a:avLst/>
          </a:prstGeom>
          <a:noFill/>
        </p:spPr>
        <p:txBody>
          <a:bodyPr wrap="square" rtlCol="0">
            <a:spAutoFit/>
          </a:bodyPr>
          <a:lstStyle/>
          <a:p>
            <a:pPr marL="285750" indent="-285750">
              <a:buFont typeface="Arial" panose="020B0604020202020204" pitchFamily="34" charset="0"/>
              <a:buChar char="•"/>
            </a:pPr>
            <a:r>
              <a:rPr lang="fr-CA" sz="1000" dirty="0">
                <a:solidFill>
                  <a:schemeClr val="bg1"/>
                </a:solidFill>
              </a:rPr>
              <a:t>Communicateurs internes</a:t>
            </a:r>
          </a:p>
          <a:p>
            <a:pPr marL="285750" indent="-285750">
              <a:buFont typeface="Arial" panose="020B0604020202020204" pitchFamily="34" charset="0"/>
              <a:buChar char="•"/>
            </a:pPr>
            <a:r>
              <a:rPr lang="fr-CA" sz="1000" dirty="0">
                <a:solidFill>
                  <a:schemeClr val="bg1"/>
                </a:solidFill>
              </a:rPr>
              <a:t>Formateurs ministériels</a:t>
            </a:r>
          </a:p>
          <a:p>
            <a:pPr marL="285750" indent="-285750">
              <a:buFont typeface="Arial" panose="020B0604020202020204" pitchFamily="34" charset="0"/>
              <a:buChar char="•"/>
            </a:pPr>
            <a:r>
              <a:rPr lang="fr-CA" sz="1000" dirty="0">
                <a:solidFill>
                  <a:schemeClr val="bg1"/>
                </a:solidFill>
              </a:rPr>
              <a:t>Bureaux d’aide ministériels</a:t>
            </a:r>
          </a:p>
        </p:txBody>
      </p:sp>
      <p:sp>
        <p:nvSpPr>
          <p:cNvPr id="21" name="Rectangle 20"/>
          <p:cNvSpPr/>
          <p:nvPr/>
        </p:nvSpPr>
        <p:spPr>
          <a:xfrm>
            <a:off x="6686457" y="4340251"/>
            <a:ext cx="1274766" cy="244084"/>
          </a:xfrm>
          <a:prstGeom prst="rect">
            <a:avLst/>
          </a:prstGeom>
        </p:spPr>
        <p:txBody>
          <a:bodyPr wrap="none">
            <a:spAutoFit/>
          </a:bodyPr>
          <a:lstStyle/>
          <a:p>
            <a:pPr marL="285750" indent="-285750">
              <a:buFont typeface="Arial" panose="020B0604020202020204" pitchFamily="34" charset="0"/>
              <a:buChar char="•"/>
            </a:pPr>
            <a:r>
              <a:rPr lang="fr-CA" sz="1000" dirty="0">
                <a:solidFill>
                  <a:schemeClr val="bg1"/>
                </a:solidFill>
              </a:rPr>
              <a:t>Public canadien</a:t>
            </a:r>
          </a:p>
        </p:txBody>
      </p:sp>
      <p:sp>
        <p:nvSpPr>
          <p:cNvPr id="22" name="TextBox 21"/>
          <p:cNvSpPr txBox="1"/>
          <p:nvPr/>
        </p:nvSpPr>
        <p:spPr>
          <a:xfrm>
            <a:off x="4355978" y="5489693"/>
            <a:ext cx="1978575" cy="549189"/>
          </a:xfrm>
          <a:prstGeom prst="rect">
            <a:avLst/>
          </a:prstGeom>
          <a:noFill/>
        </p:spPr>
        <p:txBody>
          <a:bodyPr wrap="square" rtlCol="0">
            <a:spAutoFit/>
          </a:bodyPr>
          <a:lstStyle/>
          <a:p>
            <a:pPr marL="285750" indent="-285750">
              <a:buFont typeface="Arial" panose="020B0604020202020204" pitchFamily="34" charset="0"/>
              <a:buChar char="•"/>
            </a:pPr>
            <a:r>
              <a:rPr lang="fr-CA" sz="1000" dirty="0">
                <a:solidFill>
                  <a:schemeClr val="bg1"/>
                </a:solidFill>
              </a:rPr>
              <a:t>E</a:t>
            </a:r>
            <a:r>
              <a:rPr lang="fr-CA" sz="1000" dirty="0" smtClean="0">
                <a:solidFill>
                  <a:schemeClr val="bg1"/>
                </a:solidFill>
              </a:rPr>
              <a:t>nvironnement </a:t>
            </a:r>
            <a:r>
              <a:rPr lang="fr-CA" sz="1000" dirty="0">
                <a:solidFill>
                  <a:schemeClr val="bg1"/>
                </a:solidFill>
              </a:rPr>
              <a:t>politique</a:t>
            </a:r>
          </a:p>
          <a:p>
            <a:pPr marL="285750" indent="-285750">
              <a:buFont typeface="Arial" panose="020B0604020202020204" pitchFamily="34" charset="0"/>
              <a:buChar char="•"/>
            </a:pPr>
            <a:r>
              <a:rPr lang="fr-CA" sz="1000" dirty="0">
                <a:solidFill>
                  <a:schemeClr val="bg1"/>
                </a:solidFill>
              </a:rPr>
              <a:t>Tendances de l’industrie</a:t>
            </a:r>
          </a:p>
          <a:p>
            <a:pPr marL="285750" indent="-285750">
              <a:buFont typeface="Arial" panose="020B0604020202020204" pitchFamily="34" charset="0"/>
              <a:buChar char="•"/>
            </a:pPr>
            <a:r>
              <a:rPr lang="fr-CA" sz="1000" dirty="0">
                <a:solidFill>
                  <a:schemeClr val="bg1"/>
                </a:solidFill>
              </a:rPr>
              <a:t>Marché (vendeurs)</a:t>
            </a:r>
          </a:p>
        </p:txBody>
      </p:sp>
      <p:sp>
        <p:nvSpPr>
          <p:cNvPr id="24" name="TextBox 23"/>
          <p:cNvSpPr txBox="1"/>
          <p:nvPr/>
        </p:nvSpPr>
        <p:spPr>
          <a:xfrm>
            <a:off x="6334553" y="5460930"/>
            <a:ext cx="1978574" cy="549189"/>
          </a:xfrm>
          <a:prstGeom prst="rect">
            <a:avLst/>
          </a:prstGeom>
          <a:noFill/>
        </p:spPr>
        <p:txBody>
          <a:bodyPr wrap="square" rtlCol="0">
            <a:spAutoFit/>
          </a:bodyPr>
          <a:lstStyle/>
          <a:p>
            <a:pPr marL="285750" indent="-285750">
              <a:buFont typeface="Arial" panose="020B0604020202020204" pitchFamily="34" charset="0"/>
              <a:buChar char="•"/>
            </a:pPr>
            <a:r>
              <a:rPr lang="fr-CA" sz="1000" dirty="0" smtClean="0">
                <a:solidFill>
                  <a:schemeClr val="bg1"/>
                </a:solidFill>
              </a:rPr>
              <a:t>Organisations de recherche</a:t>
            </a:r>
            <a:endParaRPr lang="fr-CA" sz="1000" dirty="0">
              <a:solidFill>
                <a:schemeClr val="bg1"/>
              </a:solidFill>
            </a:endParaRPr>
          </a:p>
          <a:p>
            <a:pPr marL="285750" indent="-285750">
              <a:buFont typeface="Arial" panose="020B0604020202020204" pitchFamily="34" charset="0"/>
              <a:buChar char="•"/>
            </a:pPr>
            <a:r>
              <a:rPr lang="fr-CA" sz="1000" dirty="0">
                <a:solidFill>
                  <a:schemeClr val="bg1"/>
                </a:solidFill>
              </a:rPr>
              <a:t>Enjeux de la fonction publique</a:t>
            </a:r>
          </a:p>
        </p:txBody>
      </p:sp>
      <p:sp>
        <p:nvSpPr>
          <p:cNvPr id="25" name="Rectangle 24"/>
          <p:cNvSpPr/>
          <p:nvPr/>
        </p:nvSpPr>
        <p:spPr>
          <a:xfrm>
            <a:off x="5021384" y="4341906"/>
            <a:ext cx="1808699" cy="701741"/>
          </a:xfrm>
          <a:prstGeom prst="rect">
            <a:avLst/>
          </a:prstGeom>
        </p:spPr>
        <p:txBody>
          <a:bodyPr wrap="none">
            <a:spAutoFit/>
          </a:bodyPr>
          <a:lstStyle/>
          <a:p>
            <a:pPr marL="285750" indent="-285750">
              <a:buFont typeface="Arial" panose="020B0604020202020204" pitchFamily="34" charset="0"/>
              <a:buChar char="•"/>
            </a:pPr>
            <a:r>
              <a:rPr lang="fr-CA" sz="1000" dirty="0">
                <a:solidFill>
                  <a:schemeClr val="bg1"/>
                </a:solidFill>
              </a:rPr>
              <a:t>Administrateurs généraux</a:t>
            </a:r>
          </a:p>
          <a:p>
            <a:pPr marL="285750" indent="-285750">
              <a:buFont typeface="Arial" panose="020B0604020202020204" pitchFamily="34" charset="0"/>
              <a:buChar char="•"/>
            </a:pPr>
            <a:r>
              <a:rPr lang="fr-CA" sz="1000" dirty="0">
                <a:solidFill>
                  <a:schemeClr val="bg1"/>
                </a:solidFill>
              </a:rPr>
              <a:t>Comité exécutif du CRH</a:t>
            </a:r>
          </a:p>
          <a:p>
            <a:pPr marL="285750" indent="-285750">
              <a:buFont typeface="Arial" panose="020B0604020202020204" pitchFamily="34" charset="0"/>
              <a:buChar char="•"/>
            </a:pPr>
            <a:r>
              <a:rPr lang="fr-CA" sz="1000" dirty="0">
                <a:solidFill>
                  <a:schemeClr val="bg1"/>
                </a:solidFill>
              </a:rPr>
              <a:t>Conseil des RH</a:t>
            </a:r>
          </a:p>
          <a:p>
            <a:pPr marL="285750" indent="-285750">
              <a:buFont typeface="Arial" panose="020B0604020202020204" pitchFamily="34" charset="0"/>
              <a:buChar char="•"/>
            </a:pPr>
            <a:r>
              <a:rPr lang="fr-CA" sz="1000" dirty="0">
                <a:solidFill>
                  <a:schemeClr val="bg1"/>
                </a:solidFill>
              </a:rPr>
              <a:t>Les députés fédéraux</a:t>
            </a:r>
          </a:p>
        </p:txBody>
      </p:sp>
    </p:spTree>
    <p:extLst>
      <p:ext uri="{BB962C8B-B14F-4D97-AF65-F5344CB8AC3E}">
        <p14:creationId xmlns:p14="http://schemas.microsoft.com/office/powerpoint/2010/main" val="380894850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D4B517-E49B-41B6-9DBC-23634E0F1CDC}" type="slidenum">
              <a:rPr lang="fr-CA" smtClean="0"/>
              <a:t>7</a:t>
            </a:fld>
            <a:endParaRPr lang="fr-CA"/>
          </a:p>
        </p:txBody>
      </p:sp>
      <p:sp>
        <p:nvSpPr>
          <p:cNvPr id="5" name="Rectangle 4"/>
          <p:cNvSpPr/>
          <p:nvPr>
            <p:custDataLst>
              <p:tags r:id="rId1"/>
            </p:custDataLst>
          </p:nvPr>
        </p:nvSpPr>
        <p:spPr>
          <a:xfrm>
            <a:off x="0" y="1592796"/>
            <a:ext cx="9144000" cy="3024336"/>
          </a:xfrm>
          <a:prstGeom prst="rect">
            <a:avLst/>
          </a:prstGeom>
          <a:solidFill>
            <a:srgbClr val="37424A"/>
          </a:solidFill>
          <a:ln>
            <a:solidFill>
              <a:srgbClr val="3742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8800">
                <a:solidFill>
                  <a:schemeClr val="bg1"/>
                </a:solidFill>
              </a:rPr>
              <a:t>Approvisionnement souple</a:t>
            </a:r>
          </a:p>
        </p:txBody>
      </p:sp>
      <p:sp>
        <p:nvSpPr>
          <p:cNvPr id="6" name="TextBox 5"/>
          <p:cNvSpPr txBox="1"/>
          <p:nvPr>
            <p:custDataLst>
              <p:tags r:id="rId2"/>
            </p:custDataLst>
          </p:nvPr>
        </p:nvSpPr>
        <p:spPr>
          <a:xfrm>
            <a:off x="30995" y="4617132"/>
            <a:ext cx="9010002" cy="915315"/>
          </a:xfrm>
          <a:prstGeom prst="rect">
            <a:avLst/>
          </a:prstGeom>
          <a:noFill/>
        </p:spPr>
        <p:txBody>
          <a:bodyPr wrap="square" rtlCol="0">
            <a:spAutoFit/>
          </a:bodyPr>
          <a:lstStyle/>
          <a:p>
            <a:pPr algn="ctr"/>
            <a:r>
              <a:rPr lang="fr-FR" dirty="0">
                <a:solidFill>
                  <a:srgbClr val="37424A"/>
                </a:solidFill>
              </a:rPr>
              <a:t>Afin de déterminer les meilleures options pour répondre aux besoins du gouvernement du Canada en matière de RH et de rémunération, nous incitons la participation de l'industrie de façon créative. </a:t>
            </a:r>
            <a:endParaRPr lang="fr-CA" dirty="0">
              <a:solidFill>
                <a:srgbClr val="37424A"/>
              </a:solidFill>
            </a:endParaRPr>
          </a:p>
        </p:txBody>
      </p:sp>
    </p:spTree>
    <p:extLst>
      <p:ext uri="{BB962C8B-B14F-4D97-AF65-F5344CB8AC3E}">
        <p14:creationId xmlns:p14="http://schemas.microsoft.com/office/powerpoint/2010/main" val="403566153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fr-CA" smtClean="0"/>
              <a:t>8</a:t>
            </a:fld>
            <a:endParaRPr lang="fr-CA"/>
          </a:p>
        </p:txBody>
      </p:sp>
      <p:sp>
        <p:nvSpPr>
          <p:cNvPr id="5" name="Text Placeholder 4"/>
          <p:cNvSpPr>
            <a:spLocks noGrp="1"/>
          </p:cNvSpPr>
          <p:nvPr>
            <p:ph type="body" sz="quarter" idx="11"/>
          </p:nvPr>
        </p:nvSpPr>
        <p:spPr>
          <a:xfrm>
            <a:off x="467544" y="-16111"/>
            <a:ext cx="5432982" cy="878670"/>
          </a:xfrm>
        </p:spPr>
        <p:txBody>
          <a:bodyPr/>
          <a:lstStyle/>
          <a:p>
            <a:r>
              <a:rPr lang="fr-CA"/>
              <a:t>Notre nouvelle approche en matière d’approvisionnement</a:t>
            </a:r>
          </a:p>
        </p:txBody>
      </p:sp>
      <p:grpSp>
        <p:nvGrpSpPr>
          <p:cNvPr id="24" name="Group 23"/>
          <p:cNvGrpSpPr/>
          <p:nvPr/>
        </p:nvGrpSpPr>
        <p:grpSpPr>
          <a:xfrm>
            <a:off x="647561" y="3059479"/>
            <a:ext cx="7911465" cy="3299061"/>
            <a:chOff x="1936533" y="1841359"/>
            <a:chExt cx="5244930" cy="3299061"/>
          </a:xfrm>
        </p:grpSpPr>
        <p:grpSp>
          <p:nvGrpSpPr>
            <p:cNvPr id="25" name="Group 24"/>
            <p:cNvGrpSpPr/>
            <p:nvPr/>
          </p:nvGrpSpPr>
          <p:grpSpPr>
            <a:xfrm>
              <a:off x="1936533" y="1841359"/>
              <a:ext cx="5244930" cy="1097935"/>
              <a:chOff x="1232070" y="2119169"/>
              <a:chExt cx="5244930" cy="1097935"/>
            </a:xfrm>
          </p:grpSpPr>
          <p:sp>
            <p:nvSpPr>
              <p:cNvPr id="42" name="Rectangle 41"/>
              <p:cNvSpPr>
                <a:spLocks noChangeArrowheads="1"/>
              </p:cNvSpPr>
              <p:nvPr>
                <p:custDataLst>
                  <p:tags r:id="rId5"/>
                </p:custDataLst>
              </p:nvPr>
            </p:nvSpPr>
            <p:spPr bwMode="auto">
              <a:xfrm>
                <a:off x="1232070" y="2119169"/>
                <a:ext cx="5238750" cy="982301"/>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43" name="Freeform 42"/>
              <p:cNvSpPr/>
              <p:nvPr/>
            </p:nvSpPr>
            <p:spPr bwMode="auto">
              <a:xfrm>
                <a:off x="2067486" y="2455319"/>
                <a:ext cx="119345" cy="271131"/>
              </a:xfrm>
              <a:custGeom>
                <a:avLst/>
                <a:gdLst>
                  <a:gd name="T0" fmla="*/ 6 w 77"/>
                  <a:gd name="T1" fmla="*/ 103 h 127"/>
                  <a:gd name="T2" fmla="*/ 50 w 77"/>
                  <a:gd name="T3" fmla="*/ 63 h 127"/>
                  <a:gd name="T4" fmla="*/ 6 w 77"/>
                  <a:gd name="T5" fmla="*/ 24 h 127"/>
                  <a:gd name="T6" fmla="*/ 3 w 77"/>
                  <a:gd name="T7" fmla="*/ 7 h 127"/>
                  <a:gd name="T8" fmla="*/ 17 w 77"/>
                  <a:gd name="T9" fmla="*/ 4 h 127"/>
                  <a:gd name="T10" fmla="*/ 73 w 77"/>
                  <a:gd name="T11" fmla="*/ 53 h 127"/>
                  <a:gd name="T12" fmla="*/ 77 w 77"/>
                  <a:gd name="T13" fmla="*/ 63 h 127"/>
                  <a:gd name="T14" fmla="*/ 73 w 77"/>
                  <a:gd name="T15" fmla="*/ 73 h 127"/>
                  <a:gd name="T16" fmla="*/ 18 w 77"/>
                  <a:gd name="T17" fmla="*/ 123 h 127"/>
                  <a:gd name="T18" fmla="*/ 4 w 77"/>
                  <a:gd name="T19" fmla="*/ 120 h 127"/>
                  <a:gd name="T20" fmla="*/ 6 w 77"/>
                  <a:gd name="T21" fmla="*/ 10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127">
                    <a:moveTo>
                      <a:pt x="6" y="103"/>
                    </a:moveTo>
                    <a:cubicBezTo>
                      <a:pt x="50" y="63"/>
                      <a:pt x="50" y="63"/>
                      <a:pt x="50" y="63"/>
                    </a:cubicBezTo>
                    <a:cubicBezTo>
                      <a:pt x="6" y="24"/>
                      <a:pt x="6" y="24"/>
                      <a:pt x="6" y="24"/>
                    </a:cubicBezTo>
                    <a:cubicBezTo>
                      <a:pt x="1" y="20"/>
                      <a:pt x="0" y="13"/>
                      <a:pt x="3" y="7"/>
                    </a:cubicBezTo>
                    <a:cubicBezTo>
                      <a:pt x="6" y="2"/>
                      <a:pt x="13" y="0"/>
                      <a:pt x="17" y="4"/>
                    </a:cubicBezTo>
                    <a:cubicBezTo>
                      <a:pt x="73" y="53"/>
                      <a:pt x="73" y="53"/>
                      <a:pt x="73" y="53"/>
                    </a:cubicBezTo>
                    <a:cubicBezTo>
                      <a:pt x="75" y="55"/>
                      <a:pt x="77" y="59"/>
                      <a:pt x="77" y="63"/>
                    </a:cubicBezTo>
                    <a:cubicBezTo>
                      <a:pt x="77" y="67"/>
                      <a:pt x="76" y="71"/>
                      <a:pt x="73" y="73"/>
                    </a:cubicBezTo>
                    <a:cubicBezTo>
                      <a:pt x="18" y="123"/>
                      <a:pt x="18" y="123"/>
                      <a:pt x="18" y="123"/>
                    </a:cubicBezTo>
                    <a:cubicBezTo>
                      <a:pt x="14" y="127"/>
                      <a:pt x="8" y="126"/>
                      <a:pt x="4" y="120"/>
                    </a:cubicBezTo>
                    <a:cubicBezTo>
                      <a:pt x="1" y="115"/>
                      <a:pt x="2" y="107"/>
                      <a:pt x="6" y="10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44" name="TextBox 605"/>
              <p:cNvSpPr txBox="1"/>
              <p:nvPr/>
            </p:nvSpPr>
            <p:spPr>
              <a:xfrm>
                <a:off x="2377782" y="2128670"/>
                <a:ext cx="904978" cy="39663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2000">
                    <a:solidFill>
                      <a:srgbClr val="FFFFFF"/>
                    </a:solidFill>
                  </a:rPr>
                  <a:t>Conception</a:t>
                </a:r>
              </a:p>
            </p:txBody>
          </p:sp>
          <p:sp>
            <p:nvSpPr>
              <p:cNvPr id="45" name="TextBox 606"/>
              <p:cNvSpPr txBox="1"/>
              <p:nvPr/>
            </p:nvSpPr>
            <p:spPr>
              <a:xfrm>
                <a:off x="2382275" y="2501306"/>
                <a:ext cx="3268820" cy="51867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400">
                    <a:solidFill>
                      <a:schemeClr val="bg1"/>
                    </a:solidFill>
                  </a:rPr>
                  <a:t>L’approvisionnement sera agile, itératif, collaboratif et transparent</a:t>
                </a:r>
              </a:p>
            </p:txBody>
          </p:sp>
          <p:sp>
            <p:nvSpPr>
              <p:cNvPr id="47" name="Flowchart: Manual Input 46"/>
              <p:cNvSpPr/>
              <p:nvPr/>
            </p:nvSpPr>
            <p:spPr>
              <a:xfrm rot="16200000" flipH="1">
                <a:off x="5775014" y="2399484"/>
                <a:ext cx="623410" cy="78056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48" name="TextBox 607"/>
              <p:cNvSpPr txBox="1"/>
              <p:nvPr/>
            </p:nvSpPr>
            <p:spPr>
              <a:xfrm>
                <a:off x="5848350" y="2447663"/>
                <a:ext cx="542059"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400" b="1">
                    <a:solidFill>
                      <a:schemeClr val="tx1">
                        <a:lumMod val="65000"/>
                        <a:lumOff val="35000"/>
                      </a:schemeClr>
                    </a:solidFill>
                    <a:latin typeface="Arial" panose="020B0604020202020204" pitchFamily="34" charset="0"/>
                    <a:cs typeface="Arial" panose="020B0604020202020204" pitchFamily="34" charset="0"/>
                  </a:rPr>
                  <a:t>1</a:t>
                </a:r>
                <a:endParaRPr lang="fr-CA" sz="5400" b="1">
                  <a:solidFill>
                    <a:schemeClr val="tx1">
                      <a:lumMod val="65000"/>
                      <a:lumOff val="35000"/>
                    </a:schemeClr>
                  </a:solidFill>
                  <a:latin typeface="Arial" panose="020B0604020202020204" pitchFamily="34" charset="0"/>
                  <a:cs typeface="Arial" panose="020B0604020202020204" pitchFamily="34" charset="0"/>
                </a:endParaRPr>
              </a:p>
            </p:txBody>
          </p:sp>
        </p:grpSp>
        <p:grpSp>
          <p:nvGrpSpPr>
            <p:cNvPr id="26" name="Group 25"/>
            <p:cNvGrpSpPr/>
            <p:nvPr/>
          </p:nvGrpSpPr>
          <p:grpSpPr>
            <a:xfrm>
              <a:off x="1936533" y="2951651"/>
              <a:ext cx="5244930" cy="1097935"/>
              <a:chOff x="1936533" y="2951651"/>
              <a:chExt cx="5244930" cy="1097935"/>
            </a:xfrm>
          </p:grpSpPr>
          <p:sp>
            <p:nvSpPr>
              <p:cNvPr id="36" name="Rectangle 35"/>
              <p:cNvSpPr>
                <a:spLocks noChangeArrowheads="1"/>
              </p:cNvSpPr>
              <p:nvPr>
                <p:custDataLst>
                  <p:tags r:id="rId4"/>
                </p:custDataLst>
              </p:nvPr>
            </p:nvSpPr>
            <p:spPr bwMode="auto">
              <a:xfrm>
                <a:off x="1936533" y="2951651"/>
                <a:ext cx="5238750" cy="982301"/>
              </a:xfrm>
              <a:prstGeom prst="rect">
                <a:avLst/>
              </a:prstGeom>
              <a:solidFill>
                <a:srgbClr val="3095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37" name="Freeform 36"/>
              <p:cNvSpPr/>
              <p:nvPr/>
            </p:nvSpPr>
            <p:spPr bwMode="auto">
              <a:xfrm>
                <a:off x="2771949" y="3287801"/>
                <a:ext cx="119345" cy="271131"/>
              </a:xfrm>
              <a:custGeom>
                <a:avLst/>
                <a:gdLst>
                  <a:gd name="T0" fmla="*/ 6 w 77"/>
                  <a:gd name="T1" fmla="*/ 103 h 127"/>
                  <a:gd name="T2" fmla="*/ 50 w 77"/>
                  <a:gd name="T3" fmla="*/ 63 h 127"/>
                  <a:gd name="T4" fmla="*/ 6 w 77"/>
                  <a:gd name="T5" fmla="*/ 24 h 127"/>
                  <a:gd name="T6" fmla="*/ 3 w 77"/>
                  <a:gd name="T7" fmla="*/ 7 h 127"/>
                  <a:gd name="T8" fmla="*/ 17 w 77"/>
                  <a:gd name="T9" fmla="*/ 4 h 127"/>
                  <a:gd name="T10" fmla="*/ 73 w 77"/>
                  <a:gd name="T11" fmla="*/ 53 h 127"/>
                  <a:gd name="T12" fmla="*/ 77 w 77"/>
                  <a:gd name="T13" fmla="*/ 63 h 127"/>
                  <a:gd name="T14" fmla="*/ 73 w 77"/>
                  <a:gd name="T15" fmla="*/ 73 h 127"/>
                  <a:gd name="T16" fmla="*/ 18 w 77"/>
                  <a:gd name="T17" fmla="*/ 123 h 127"/>
                  <a:gd name="T18" fmla="*/ 4 w 77"/>
                  <a:gd name="T19" fmla="*/ 120 h 127"/>
                  <a:gd name="T20" fmla="*/ 6 w 77"/>
                  <a:gd name="T21" fmla="*/ 10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127">
                    <a:moveTo>
                      <a:pt x="6" y="103"/>
                    </a:moveTo>
                    <a:cubicBezTo>
                      <a:pt x="50" y="63"/>
                      <a:pt x="50" y="63"/>
                      <a:pt x="50" y="63"/>
                    </a:cubicBezTo>
                    <a:cubicBezTo>
                      <a:pt x="6" y="24"/>
                      <a:pt x="6" y="24"/>
                      <a:pt x="6" y="24"/>
                    </a:cubicBezTo>
                    <a:cubicBezTo>
                      <a:pt x="1" y="20"/>
                      <a:pt x="0" y="13"/>
                      <a:pt x="3" y="7"/>
                    </a:cubicBezTo>
                    <a:cubicBezTo>
                      <a:pt x="6" y="2"/>
                      <a:pt x="13" y="0"/>
                      <a:pt x="17" y="4"/>
                    </a:cubicBezTo>
                    <a:cubicBezTo>
                      <a:pt x="73" y="53"/>
                      <a:pt x="73" y="53"/>
                      <a:pt x="73" y="53"/>
                    </a:cubicBezTo>
                    <a:cubicBezTo>
                      <a:pt x="75" y="55"/>
                      <a:pt x="77" y="59"/>
                      <a:pt x="77" y="63"/>
                    </a:cubicBezTo>
                    <a:cubicBezTo>
                      <a:pt x="77" y="67"/>
                      <a:pt x="76" y="71"/>
                      <a:pt x="73" y="73"/>
                    </a:cubicBezTo>
                    <a:cubicBezTo>
                      <a:pt x="18" y="123"/>
                      <a:pt x="18" y="123"/>
                      <a:pt x="18" y="123"/>
                    </a:cubicBezTo>
                    <a:cubicBezTo>
                      <a:pt x="14" y="127"/>
                      <a:pt x="8" y="126"/>
                      <a:pt x="4" y="120"/>
                    </a:cubicBezTo>
                    <a:cubicBezTo>
                      <a:pt x="1" y="115"/>
                      <a:pt x="2" y="107"/>
                      <a:pt x="6" y="10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38" name="TextBox 605"/>
              <p:cNvSpPr txBox="1"/>
              <p:nvPr/>
            </p:nvSpPr>
            <p:spPr>
              <a:xfrm>
                <a:off x="3082245" y="2961153"/>
                <a:ext cx="797571" cy="39663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2000">
                    <a:solidFill>
                      <a:srgbClr val="FFFFFF"/>
                    </a:solidFill>
                  </a:rPr>
                  <a:t>Processus</a:t>
                </a:r>
              </a:p>
            </p:txBody>
          </p:sp>
          <p:sp>
            <p:nvSpPr>
              <p:cNvPr id="39" name="TextBox 606"/>
              <p:cNvSpPr txBox="1"/>
              <p:nvPr/>
            </p:nvSpPr>
            <p:spPr>
              <a:xfrm>
                <a:off x="3086738" y="3333788"/>
                <a:ext cx="3294384" cy="51867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400">
                    <a:solidFill>
                      <a:schemeClr val="bg1"/>
                    </a:solidFill>
                  </a:rPr>
                  <a:t>Un processus de points de contrôle permettra d’évaluer les vendeurs et ainsi de préciser les options</a:t>
                </a:r>
              </a:p>
            </p:txBody>
          </p:sp>
          <p:sp>
            <p:nvSpPr>
              <p:cNvPr id="40" name="Flowchart: Manual Input 39"/>
              <p:cNvSpPr/>
              <p:nvPr/>
            </p:nvSpPr>
            <p:spPr>
              <a:xfrm rot="16200000" flipH="1">
                <a:off x="6479477" y="3231966"/>
                <a:ext cx="623410" cy="78056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41" name="TextBox 607"/>
              <p:cNvSpPr txBox="1"/>
              <p:nvPr/>
            </p:nvSpPr>
            <p:spPr>
              <a:xfrm>
                <a:off x="6552813" y="3280145"/>
                <a:ext cx="542059"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400" b="1">
                    <a:solidFill>
                      <a:schemeClr val="tx1">
                        <a:lumMod val="65000"/>
                        <a:lumOff val="35000"/>
                      </a:schemeClr>
                    </a:solidFill>
                    <a:latin typeface="Arial" panose="020B0604020202020204" pitchFamily="34" charset="0"/>
                    <a:cs typeface="Arial" panose="020B0604020202020204" pitchFamily="34" charset="0"/>
                  </a:rPr>
                  <a:t>2</a:t>
                </a:r>
                <a:endParaRPr lang="fr-CA" sz="5400" b="1">
                  <a:solidFill>
                    <a:schemeClr val="tx1">
                      <a:lumMod val="65000"/>
                      <a:lumOff val="35000"/>
                    </a:schemeClr>
                  </a:solidFill>
                  <a:latin typeface="Arial" panose="020B0604020202020204" pitchFamily="34" charset="0"/>
                  <a:cs typeface="Arial" panose="020B0604020202020204" pitchFamily="34" charset="0"/>
                </a:endParaRPr>
              </a:p>
            </p:txBody>
          </p:sp>
        </p:grpSp>
        <p:grpSp>
          <p:nvGrpSpPr>
            <p:cNvPr id="27" name="Group 26"/>
            <p:cNvGrpSpPr/>
            <p:nvPr/>
          </p:nvGrpSpPr>
          <p:grpSpPr>
            <a:xfrm>
              <a:off x="1936533" y="4042485"/>
              <a:ext cx="5244930" cy="1097935"/>
              <a:chOff x="1936533" y="4042485"/>
              <a:chExt cx="5244930" cy="1097935"/>
            </a:xfrm>
          </p:grpSpPr>
          <p:sp>
            <p:nvSpPr>
              <p:cNvPr id="30" name="Rectangle 29"/>
              <p:cNvSpPr>
                <a:spLocks noChangeArrowheads="1"/>
              </p:cNvSpPr>
              <p:nvPr>
                <p:custDataLst>
                  <p:tags r:id="rId3"/>
                </p:custDataLst>
              </p:nvPr>
            </p:nvSpPr>
            <p:spPr bwMode="auto">
              <a:xfrm>
                <a:off x="1936533" y="4042485"/>
                <a:ext cx="5238750" cy="982301"/>
              </a:xfrm>
              <a:prstGeom prst="rect">
                <a:avLst/>
              </a:prstGeom>
              <a:solidFill>
                <a:srgbClr val="3742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31" name="Freeform 30"/>
              <p:cNvSpPr/>
              <p:nvPr/>
            </p:nvSpPr>
            <p:spPr bwMode="auto">
              <a:xfrm>
                <a:off x="2771949" y="4378635"/>
                <a:ext cx="119345" cy="271131"/>
              </a:xfrm>
              <a:custGeom>
                <a:avLst/>
                <a:gdLst>
                  <a:gd name="T0" fmla="*/ 6 w 77"/>
                  <a:gd name="T1" fmla="*/ 103 h 127"/>
                  <a:gd name="T2" fmla="*/ 50 w 77"/>
                  <a:gd name="T3" fmla="*/ 63 h 127"/>
                  <a:gd name="T4" fmla="*/ 6 w 77"/>
                  <a:gd name="T5" fmla="*/ 24 h 127"/>
                  <a:gd name="T6" fmla="*/ 3 w 77"/>
                  <a:gd name="T7" fmla="*/ 7 h 127"/>
                  <a:gd name="T8" fmla="*/ 17 w 77"/>
                  <a:gd name="T9" fmla="*/ 4 h 127"/>
                  <a:gd name="T10" fmla="*/ 73 w 77"/>
                  <a:gd name="T11" fmla="*/ 53 h 127"/>
                  <a:gd name="T12" fmla="*/ 77 w 77"/>
                  <a:gd name="T13" fmla="*/ 63 h 127"/>
                  <a:gd name="T14" fmla="*/ 73 w 77"/>
                  <a:gd name="T15" fmla="*/ 73 h 127"/>
                  <a:gd name="T16" fmla="*/ 18 w 77"/>
                  <a:gd name="T17" fmla="*/ 123 h 127"/>
                  <a:gd name="T18" fmla="*/ 4 w 77"/>
                  <a:gd name="T19" fmla="*/ 120 h 127"/>
                  <a:gd name="T20" fmla="*/ 6 w 77"/>
                  <a:gd name="T21" fmla="*/ 10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127">
                    <a:moveTo>
                      <a:pt x="6" y="103"/>
                    </a:moveTo>
                    <a:cubicBezTo>
                      <a:pt x="50" y="63"/>
                      <a:pt x="50" y="63"/>
                      <a:pt x="50" y="63"/>
                    </a:cubicBezTo>
                    <a:cubicBezTo>
                      <a:pt x="6" y="24"/>
                      <a:pt x="6" y="24"/>
                      <a:pt x="6" y="24"/>
                    </a:cubicBezTo>
                    <a:cubicBezTo>
                      <a:pt x="1" y="20"/>
                      <a:pt x="0" y="13"/>
                      <a:pt x="3" y="7"/>
                    </a:cubicBezTo>
                    <a:cubicBezTo>
                      <a:pt x="6" y="2"/>
                      <a:pt x="13" y="0"/>
                      <a:pt x="17" y="4"/>
                    </a:cubicBezTo>
                    <a:cubicBezTo>
                      <a:pt x="73" y="53"/>
                      <a:pt x="73" y="53"/>
                      <a:pt x="73" y="53"/>
                    </a:cubicBezTo>
                    <a:cubicBezTo>
                      <a:pt x="75" y="55"/>
                      <a:pt x="77" y="59"/>
                      <a:pt x="77" y="63"/>
                    </a:cubicBezTo>
                    <a:cubicBezTo>
                      <a:pt x="77" y="67"/>
                      <a:pt x="76" y="71"/>
                      <a:pt x="73" y="73"/>
                    </a:cubicBezTo>
                    <a:cubicBezTo>
                      <a:pt x="18" y="123"/>
                      <a:pt x="18" y="123"/>
                      <a:pt x="18" y="123"/>
                    </a:cubicBezTo>
                    <a:cubicBezTo>
                      <a:pt x="14" y="127"/>
                      <a:pt x="8" y="126"/>
                      <a:pt x="4" y="120"/>
                    </a:cubicBezTo>
                    <a:cubicBezTo>
                      <a:pt x="1" y="115"/>
                      <a:pt x="2" y="107"/>
                      <a:pt x="6" y="10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32" name="TextBox 605"/>
              <p:cNvSpPr txBox="1"/>
              <p:nvPr/>
            </p:nvSpPr>
            <p:spPr>
              <a:xfrm>
                <a:off x="3082245" y="4051986"/>
                <a:ext cx="81212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2000">
                    <a:solidFill>
                      <a:srgbClr val="FFFFFF"/>
                    </a:solidFill>
                  </a:rPr>
                  <a:t>Souplesse</a:t>
                </a:r>
              </a:p>
            </p:txBody>
          </p:sp>
          <p:sp>
            <p:nvSpPr>
              <p:cNvPr id="33" name="TextBox 606"/>
              <p:cNvSpPr txBox="1"/>
              <p:nvPr/>
            </p:nvSpPr>
            <p:spPr>
              <a:xfrm>
                <a:off x="3094601" y="4346954"/>
                <a:ext cx="3236986" cy="73225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400" dirty="0">
                    <a:solidFill>
                      <a:schemeClr val="bg1"/>
                    </a:solidFill>
                  </a:rPr>
                  <a:t>Si les exigences changent aux points de contrôle, les modifications peuvent être affichées de façon publique sur Achats et Ventes</a:t>
                </a:r>
              </a:p>
            </p:txBody>
          </p:sp>
          <p:sp>
            <p:nvSpPr>
              <p:cNvPr id="34" name="Flowchart: Manual Input 33"/>
              <p:cNvSpPr/>
              <p:nvPr/>
            </p:nvSpPr>
            <p:spPr>
              <a:xfrm rot="16200000" flipH="1">
                <a:off x="6479477" y="4322800"/>
                <a:ext cx="623410" cy="78056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a:p>
            </p:txBody>
          </p:sp>
          <p:sp>
            <p:nvSpPr>
              <p:cNvPr id="35" name="TextBox 607"/>
              <p:cNvSpPr txBox="1"/>
              <p:nvPr/>
            </p:nvSpPr>
            <p:spPr>
              <a:xfrm>
                <a:off x="6552813" y="4370979"/>
                <a:ext cx="542059"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400" b="1">
                    <a:solidFill>
                      <a:schemeClr val="tx1">
                        <a:lumMod val="65000"/>
                        <a:lumOff val="35000"/>
                      </a:schemeClr>
                    </a:solidFill>
                    <a:latin typeface="Arial" panose="020B0604020202020204" pitchFamily="34" charset="0"/>
                    <a:cs typeface="Arial" panose="020B0604020202020204" pitchFamily="34" charset="0"/>
                  </a:rPr>
                  <a:t>3</a:t>
                </a:r>
                <a:endParaRPr lang="fr-CA" sz="5400" b="1">
                  <a:solidFill>
                    <a:schemeClr val="tx1">
                      <a:lumMod val="65000"/>
                      <a:lumOff val="35000"/>
                    </a:schemeClr>
                  </a:solidFill>
                  <a:latin typeface="Arial" panose="020B0604020202020204" pitchFamily="34" charset="0"/>
                  <a:cs typeface="Arial" panose="020B0604020202020204" pitchFamily="34" charset="0"/>
                </a:endParaRPr>
              </a:p>
            </p:txBody>
          </p:sp>
        </p:grpSp>
      </p:grpSp>
      <p:sp>
        <p:nvSpPr>
          <p:cNvPr id="49" name="Freeform 48"/>
          <p:cNvSpPr>
            <a:spLocks noEditPoints="1"/>
          </p:cNvSpPr>
          <p:nvPr/>
        </p:nvSpPr>
        <p:spPr bwMode="auto">
          <a:xfrm>
            <a:off x="1029217" y="3339115"/>
            <a:ext cx="571500" cy="449845"/>
          </a:xfrm>
          <a:custGeom>
            <a:avLst/>
            <a:gdLst>
              <a:gd name="T0" fmla="*/ 142 w 142"/>
              <a:gd name="T1" fmla="*/ 20 h 112"/>
              <a:gd name="T2" fmla="*/ 140 w 142"/>
              <a:gd name="T3" fmla="*/ 15 h 112"/>
              <a:gd name="T4" fmla="*/ 128 w 142"/>
              <a:gd name="T5" fmla="*/ 3 h 112"/>
              <a:gd name="T6" fmla="*/ 123 w 142"/>
              <a:gd name="T7" fmla="*/ 0 h 112"/>
              <a:gd name="T8" fmla="*/ 117 w 142"/>
              <a:gd name="T9" fmla="*/ 3 h 112"/>
              <a:gd name="T10" fmla="*/ 110 w 142"/>
              <a:gd name="T11" fmla="*/ 10 h 112"/>
              <a:gd name="T12" fmla="*/ 133 w 142"/>
              <a:gd name="T13" fmla="*/ 33 h 112"/>
              <a:gd name="T14" fmla="*/ 140 w 142"/>
              <a:gd name="T15" fmla="*/ 26 h 112"/>
              <a:gd name="T16" fmla="*/ 142 w 142"/>
              <a:gd name="T17" fmla="*/ 20 h 112"/>
              <a:gd name="T18" fmla="*/ 51 w 142"/>
              <a:gd name="T19" fmla="*/ 69 h 112"/>
              <a:gd name="T20" fmla="*/ 51 w 142"/>
              <a:gd name="T21" fmla="*/ 91 h 112"/>
              <a:gd name="T22" fmla="*/ 74 w 142"/>
              <a:gd name="T23" fmla="*/ 91 h 112"/>
              <a:gd name="T24" fmla="*/ 128 w 142"/>
              <a:gd name="T25" fmla="*/ 38 h 112"/>
              <a:gd name="T26" fmla="*/ 105 w 142"/>
              <a:gd name="T27" fmla="*/ 15 h 112"/>
              <a:gd name="T28" fmla="*/ 51 w 142"/>
              <a:gd name="T29" fmla="*/ 69 h 112"/>
              <a:gd name="T30" fmla="*/ 111 w 142"/>
              <a:gd name="T31" fmla="*/ 71 h 112"/>
              <a:gd name="T32" fmla="*/ 108 w 142"/>
              <a:gd name="T33" fmla="*/ 72 h 112"/>
              <a:gd name="T34" fmla="*/ 103 w 142"/>
              <a:gd name="T35" fmla="*/ 77 h 112"/>
              <a:gd name="T36" fmla="*/ 102 w 142"/>
              <a:gd name="T37" fmla="*/ 79 h 112"/>
              <a:gd name="T38" fmla="*/ 102 w 142"/>
              <a:gd name="T39" fmla="*/ 89 h 112"/>
              <a:gd name="T40" fmla="*/ 98 w 142"/>
              <a:gd name="T41" fmla="*/ 98 h 112"/>
              <a:gd name="T42" fmla="*/ 89 w 142"/>
              <a:gd name="T43" fmla="*/ 102 h 112"/>
              <a:gd name="T44" fmla="*/ 23 w 142"/>
              <a:gd name="T45" fmla="*/ 102 h 112"/>
              <a:gd name="T46" fmla="*/ 14 w 142"/>
              <a:gd name="T47" fmla="*/ 98 h 112"/>
              <a:gd name="T48" fmla="*/ 11 w 142"/>
              <a:gd name="T49" fmla="*/ 89 h 112"/>
              <a:gd name="T50" fmla="*/ 11 w 142"/>
              <a:gd name="T51" fmla="*/ 23 h 112"/>
              <a:gd name="T52" fmla="*/ 14 w 142"/>
              <a:gd name="T53" fmla="*/ 14 h 112"/>
              <a:gd name="T54" fmla="*/ 23 w 142"/>
              <a:gd name="T55" fmla="*/ 10 h 112"/>
              <a:gd name="T56" fmla="*/ 89 w 142"/>
              <a:gd name="T57" fmla="*/ 10 h 112"/>
              <a:gd name="T58" fmla="*/ 93 w 142"/>
              <a:gd name="T59" fmla="*/ 10 h 112"/>
              <a:gd name="T60" fmla="*/ 96 w 142"/>
              <a:gd name="T61" fmla="*/ 10 h 112"/>
              <a:gd name="T62" fmla="*/ 99 w 142"/>
              <a:gd name="T63" fmla="*/ 6 h 112"/>
              <a:gd name="T64" fmla="*/ 100 w 142"/>
              <a:gd name="T65" fmla="*/ 4 h 112"/>
              <a:gd name="T66" fmla="*/ 99 w 142"/>
              <a:gd name="T67" fmla="*/ 2 h 112"/>
              <a:gd name="T68" fmla="*/ 89 w 142"/>
              <a:gd name="T69" fmla="*/ 0 h 112"/>
              <a:gd name="T70" fmla="*/ 23 w 142"/>
              <a:gd name="T71" fmla="*/ 0 h 112"/>
              <a:gd name="T72" fmla="*/ 7 w 142"/>
              <a:gd name="T73" fmla="*/ 7 h 112"/>
              <a:gd name="T74" fmla="*/ 0 w 142"/>
              <a:gd name="T75" fmla="*/ 23 h 112"/>
              <a:gd name="T76" fmla="*/ 0 w 142"/>
              <a:gd name="T77" fmla="*/ 89 h 112"/>
              <a:gd name="T78" fmla="*/ 7 w 142"/>
              <a:gd name="T79" fmla="*/ 105 h 112"/>
              <a:gd name="T80" fmla="*/ 23 w 142"/>
              <a:gd name="T81" fmla="*/ 112 h 112"/>
              <a:gd name="T82" fmla="*/ 89 w 142"/>
              <a:gd name="T83" fmla="*/ 112 h 112"/>
              <a:gd name="T84" fmla="*/ 106 w 142"/>
              <a:gd name="T85" fmla="*/ 105 h 112"/>
              <a:gd name="T86" fmla="*/ 112 w 142"/>
              <a:gd name="T87" fmla="*/ 89 h 112"/>
              <a:gd name="T88" fmla="*/ 112 w 142"/>
              <a:gd name="T89" fmla="*/ 74 h 112"/>
              <a:gd name="T90" fmla="*/ 111 w 142"/>
              <a:gd name="T91" fmla="*/ 71 h 112"/>
              <a:gd name="T92" fmla="*/ 106 w 142"/>
              <a:gd name="T93" fmla="*/ 29 h 112"/>
              <a:gd name="T94" fmla="*/ 78 w 142"/>
              <a:gd name="T95" fmla="*/ 57 h 112"/>
              <a:gd name="T96" fmla="*/ 75 w 142"/>
              <a:gd name="T97" fmla="*/ 57 h 112"/>
              <a:gd name="T98" fmla="*/ 76 w 142"/>
              <a:gd name="T99" fmla="*/ 54 h 112"/>
              <a:gd name="T100" fmla="*/ 103 w 142"/>
              <a:gd name="T101" fmla="*/ 27 h 112"/>
              <a:gd name="T102" fmla="*/ 106 w 142"/>
              <a:gd name="T103" fmla="*/ 27 h 112"/>
              <a:gd name="T104" fmla="*/ 106 w 142"/>
              <a:gd name="T105" fmla="*/ 29 h 112"/>
              <a:gd name="T106" fmla="*/ 67 w 142"/>
              <a:gd name="T107" fmla="*/ 84 h 112"/>
              <a:gd name="T108" fmla="*/ 67 w 142"/>
              <a:gd name="T109" fmla="*/ 76 h 112"/>
              <a:gd name="T110" fmla="*/ 59 w 142"/>
              <a:gd name="T111" fmla="*/ 76 h 112"/>
              <a:gd name="T112" fmla="*/ 59 w 142"/>
              <a:gd name="T113" fmla="*/ 72 h 112"/>
              <a:gd name="T114" fmla="*/ 68 w 142"/>
              <a:gd name="T115" fmla="*/ 62 h 112"/>
              <a:gd name="T116" fmla="*/ 80 w 142"/>
              <a:gd name="T117" fmla="*/ 75 h 112"/>
              <a:gd name="T118" fmla="*/ 71 w 142"/>
              <a:gd name="T119" fmla="*/ 84 h 112"/>
              <a:gd name="T120" fmla="*/ 67 w 142"/>
              <a:gd name="T121" fmla="*/ 8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 h="112">
                <a:moveTo>
                  <a:pt x="142" y="20"/>
                </a:moveTo>
                <a:cubicBezTo>
                  <a:pt x="142" y="18"/>
                  <a:pt x="142" y="16"/>
                  <a:pt x="140" y="15"/>
                </a:cubicBezTo>
                <a:cubicBezTo>
                  <a:pt x="128" y="3"/>
                  <a:pt x="128" y="3"/>
                  <a:pt x="128" y="3"/>
                </a:cubicBezTo>
                <a:cubicBezTo>
                  <a:pt x="126" y="1"/>
                  <a:pt x="125" y="0"/>
                  <a:pt x="123" y="0"/>
                </a:cubicBezTo>
                <a:cubicBezTo>
                  <a:pt x="120" y="0"/>
                  <a:pt x="119" y="1"/>
                  <a:pt x="117" y="3"/>
                </a:cubicBezTo>
                <a:cubicBezTo>
                  <a:pt x="110" y="10"/>
                  <a:pt x="110" y="10"/>
                  <a:pt x="110" y="10"/>
                </a:cubicBezTo>
                <a:cubicBezTo>
                  <a:pt x="133" y="33"/>
                  <a:pt x="133" y="33"/>
                  <a:pt x="133" y="33"/>
                </a:cubicBezTo>
                <a:cubicBezTo>
                  <a:pt x="140" y="26"/>
                  <a:pt x="140" y="26"/>
                  <a:pt x="140" y="26"/>
                </a:cubicBezTo>
                <a:cubicBezTo>
                  <a:pt x="142" y="24"/>
                  <a:pt x="142" y="22"/>
                  <a:pt x="142" y="20"/>
                </a:cubicBezTo>
                <a:close/>
                <a:moveTo>
                  <a:pt x="51" y="69"/>
                </a:moveTo>
                <a:cubicBezTo>
                  <a:pt x="51" y="91"/>
                  <a:pt x="51" y="91"/>
                  <a:pt x="51" y="91"/>
                </a:cubicBezTo>
                <a:cubicBezTo>
                  <a:pt x="74" y="91"/>
                  <a:pt x="74" y="91"/>
                  <a:pt x="74" y="91"/>
                </a:cubicBezTo>
                <a:cubicBezTo>
                  <a:pt x="128" y="38"/>
                  <a:pt x="128" y="38"/>
                  <a:pt x="128" y="38"/>
                </a:cubicBezTo>
                <a:cubicBezTo>
                  <a:pt x="105" y="15"/>
                  <a:pt x="105" y="15"/>
                  <a:pt x="105" y="15"/>
                </a:cubicBezTo>
                <a:lnTo>
                  <a:pt x="51" y="69"/>
                </a:lnTo>
                <a:close/>
                <a:moveTo>
                  <a:pt x="111" y="71"/>
                </a:moveTo>
                <a:cubicBezTo>
                  <a:pt x="108" y="72"/>
                  <a:pt x="108" y="72"/>
                  <a:pt x="108" y="72"/>
                </a:cubicBezTo>
                <a:cubicBezTo>
                  <a:pt x="103" y="77"/>
                  <a:pt x="103" y="77"/>
                  <a:pt x="103" y="77"/>
                </a:cubicBezTo>
                <a:cubicBezTo>
                  <a:pt x="102" y="79"/>
                  <a:pt x="102" y="79"/>
                  <a:pt x="102" y="79"/>
                </a:cubicBezTo>
                <a:cubicBezTo>
                  <a:pt x="102" y="89"/>
                  <a:pt x="102" y="89"/>
                  <a:pt x="102" y="89"/>
                </a:cubicBezTo>
                <a:cubicBezTo>
                  <a:pt x="102" y="92"/>
                  <a:pt x="101" y="95"/>
                  <a:pt x="98" y="98"/>
                </a:cubicBezTo>
                <a:cubicBezTo>
                  <a:pt x="96" y="100"/>
                  <a:pt x="93" y="102"/>
                  <a:pt x="89" y="102"/>
                </a:cubicBezTo>
                <a:cubicBezTo>
                  <a:pt x="23" y="102"/>
                  <a:pt x="23" y="102"/>
                  <a:pt x="23" y="102"/>
                </a:cubicBezTo>
                <a:cubicBezTo>
                  <a:pt x="20" y="102"/>
                  <a:pt x="17" y="100"/>
                  <a:pt x="14" y="98"/>
                </a:cubicBezTo>
                <a:cubicBezTo>
                  <a:pt x="12" y="95"/>
                  <a:pt x="11" y="92"/>
                  <a:pt x="11" y="89"/>
                </a:cubicBezTo>
                <a:cubicBezTo>
                  <a:pt x="11" y="23"/>
                  <a:pt x="11" y="23"/>
                  <a:pt x="11" y="23"/>
                </a:cubicBezTo>
                <a:cubicBezTo>
                  <a:pt x="11" y="19"/>
                  <a:pt x="12" y="16"/>
                  <a:pt x="14" y="14"/>
                </a:cubicBezTo>
                <a:cubicBezTo>
                  <a:pt x="17" y="11"/>
                  <a:pt x="20" y="10"/>
                  <a:pt x="23" y="10"/>
                </a:cubicBezTo>
                <a:cubicBezTo>
                  <a:pt x="89" y="10"/>
                  <a:pt x="89" y="10"/>
                  <a:pt x="89" y="10"/>
                </a:cubicBezTo>
                <a:cubicBezTo>
                  <a:pt x="91" y="10"/>
                  <a:pt x="92" y="10"/>
                  <a:pt x="93" y="10"/>
                </a:cubicBezTo>
                <a:cubicBezTo>
                  <a:pt x="96" y="10"/>
                  <a:pt x="96" y="10"/>
                  <a:pt x="96" y="10"/>
                </a:cubicBezTo>
                <a:cubicBezTo>
                  <a:pt x="99" y="6"/>
                  <a:pt x="99" y="6"/>
                  <a:pt x="99" y="6"/>
                </a:cubicBezTo>
                <a:cubicBezTo>
                  <a:pt x="100" y="4"/>
                  <a:pt x="100" y="4"/>
                  <a:pt x="100" y="4"/>
                </a:cubicBezTo>
                <a:cubicBezTo>
                  <a:pt x="99" y="2"/>
                  <a:pt x="99" y="2"/>
                  <a:pt x="99" y="2"/>
                </a:cubicBezTo>
                <a:cubicBezTo>
                  <a:pt x="96" y="0"/>
                  <a:pt x="93" y="0"/>
                  <a:pt x="89" y="0"/>
                </a:cubicBezTo>
                <a:cubicBezTo>
                  <a:pt x="23" y="0"/>
                  <a:pt x="23" y="0"/>
                  <a:pt x="23" y="0"/>
                </a:cubicBezTo>
                <a:cubicBezTo>
                  <a:pt x="17" y="0"/>
                  <a:pt x="12" y="2"/>
                  <a:pt x="7" y="7"/>
                </a:cubicBezTo>
                <a:cubicBezTo>
                  <a:pt x="3" y="11"/>
                  <a:pt x="0" y="16"/>
                  <a:pt x="0" y="23"/>
                </a:cubicBezTo>
                <a:cubicBezTo>
                  <a:pt x="0" y="89"/>
                  <a:pt x="0" y="89"/>
                  <a:pt x="0" y="89"/>
                </a:cubicBezTo>
                <a:cubicBezTo>
                  <a:pt x="0" y="95"/>
                  <a:pt x="3" y="101"/>
                  <a:pt x="7" y="105"/>
                </a:cubicBezTo>
                <a:cubicBezTo>
                  <a:pt x="12" y="110"/>
                  <a:pt x="17" y="112"/>
                  <a:pt x="23" y="112"/>
                </a:cubicBezTo>
                <a:cubicBezTo>
                  <a:pt x="89" y="112"/>
                  <a:pt x="89" y="112"/>
                  <a:pt x="89" y="112"/>
                </a:cubicBezTo>
                <a:cubicBezTo>
                  <a:pt x="96" y="112"/>
                  <a:pt x="101" y="110"/>
                  <a:pt x="106" y="105"/>
                </a:cubicBezTo>
                <a:cubicBezTo>
                  <a:pt x="110" y="101"/>
                  <a:pt x="112" y="95"/>
                  <a:pt x="112" y="89"/>
                </a:cubicBezTo>
                <a:cubicBezTo>
                  <a:pt x="112" y="74"/>
                  <a:pt x="112" y="74"/>
                  <a:pt x="112" y="74"/>
                </a:cubicBezTo>
                <a:lnTo>
                  <a:pt x="111" y="71"/>
                </a:lnTo>
                <a:close/>
                <a:moveTo>
                  <a:pt x="106" y="29"/>
                </a:moveTo>
                <a:cubicBezTo>
                  <a:pt x="78" y="57"/>
                  <a:pt x="78" y="57"/>
                  <a:pt x="78" y="57"/>
                </a:cubicBezTo>
                <a:cubicBezTo>
                  <a:pt x="75" y="57"/>
                  <a:pt x="75" y="57"/>
                  <a:pt x="75" y="57"/>
                </a:cubicBezTo>
                <a:cubicBezTo>
                  <a:pt x="76" y="54"/>
                  <a:pt x="76" y="54"/>
                  <a:pt x="76" y="54"/>
                </a:cubicBezTo>
                <a:cubicBezTo>
                  <a:pt x="103" y="27"/>
                  <a:pt x="103" y="27"/>
                  <a:pt x="103" y="27"/>
                </a:cubicBezTo>
                <a:cubicBezTo>
                  <a:pt x="106" y="27"/>
                  <a:pt x="106" y="27"/>
                  <a:pt x="106" y="27"/>
                </a:cubicBezTo>
                <a:lnTo>
                  <a:pt x="106" y="29"/>
                </a:lnTo>
                <a:close/>
                <a:moveTo>
                  <a:pt x="67" y="84"/>
                </a:moveTo>
                <a:cubicBezTo>
                  <a:pt x="67" y="76"/>
                  <a:pt x="67" y="76"/>
                  <a:pt x="67" y="76"/>
                </a:cubicBezTo>
                <a:cubicBezTo>
                  <a:pt x="59" y="76"/>
                  <a:pt x="59" y="76"/>
                  <a:pt x="59" y="76"/>
                </a:cubicBezTo>
                <a:cubicBezTo>
                  <a:pt x="59" y="72"/>
                  <a:pt x="59" y="72"/>
                  <a:pt x="59" y="72"/>
                </a:cubicBezTo>
                <a:cubicBezTo>
                  <a:pt x="68" y="62"/>
                  <a:pt x="68" y="62"/>
                  <a:pt x="68" y="62"/>
                </a:cubicBezTo>
                <a:cubicBezTo>
                  <a:pt x="80" y="75"/>
                  <a:pt x="80" y="75"/>
                  <a:pt x="80" y="75"/>
                </a:cubicBezTo>
                <a:cubicBezTo>
                  <a:pt x="71" y="84"/>
                  <a:pt x="71" y="84"/>
                  <a:pt x="71" y="84"/>
                </a:cubicBezTo>
                <a:lnTo>
                  <a:pt x="67" y="8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50" name="Freeform 49"/>
          <p:cNvSpPr>
            <a:spLocks noEditPoints="1"/>
          </p:cNvSpPr>
          <p:nvPr/>
        </p:nvSpPr>
        <p:spPr bwMode="auto">
          <a:xfrm>
            <a:off x="1020315" y="5445731"/>
            <a:ext cx="571500" cy="509510"/>
          </a:xfrm>
          <a:custGeom>
            <a:avLst/>
            <a:gdLst>
              <a:gd name="T0" fmla="*/ 429 w 525"/>
              <a:gd name="T1" fmla="*/ 2 h 468"/>
              <a:gd name="T2" fmla="*/ 415 w 525"/>
              <a:gd name="T3" fmla="*/ 2 h 468"/>
              <a:gd name="T4" fmla="*/ 412 w 525"/>
              <a:gd name="T5" fmla="*/ 65 h 468"/>
              <a:gd name="T6" fmla="*/ 300 w 525"/>
              <a:gd name="T7" fmla="*/ 70 h 468"/>
              <a:gd name="T8" fmla="*/ 242 w 525"/>
              <a:gd name="T9" fmla="*/ 102 h 468"/>
              <a:gd name="T10" fmla="*/ 202 w 525"/>
              <a:gd name="T11" fmla="*/ 156 h 468"/>
              <a:gd name="T12" fmla="*/ 172 w 525"/>
              <a:gd name="T13" fmla="*/ 219 h 468"/>
              <a:gd name="T14" fmla="*/ 136 w 525"/>
              <a:gd name="T15" fmla="*/ 292 h 468"/>
              <a:gd name="T16" fmla="*/ 101 w 525"/>
              <a:gd name="T17" fmla="*/ 323 h 468"/>
              <a:gd name="T18" fmla="*/ 10 w 525"/>
              <a:gd name="T19" fmla="*/ 327 h 468"/>
              <a:gd name="T20" fmla="*/ 0 w 525"/>
              <a:gd name="T21" fmla="*/ 337 h 468"/>
              <a:gd name="T22" fmla="*/ 3 w 525"/>
              <a:gd name="T23" fmla="*/ 399 h 468"/>
              <a:gd name="T24" fmla="*/ 75 w 525"/>
              <a:gd name="T25" fmla="*/ 402 h 468"/>
              <a:gd name="T26" fmla="*/ 144 w 525"/>
              <a:gd name="T27" fmla="*/ 385 h 468"/>
              <a:gd name="T28" fmla="*/ 192 w 525"/>
              <a:gd name="T29" fmla="*/ 341 h 468"/>
              <a:gd name="T30" fmla="*/ 226 w 525"/>
              <a:gd name="T31" fmla="*/ 281 h 468"/>
              <a:gd name="T32" fmla="*/ 264 w 525"/>
              <a:gd name="T33" fmla="*/ 198 h 468"/>
              <a:gd name="T34" fmla="*/ 292 w 525"/>
              <a:gd name="T35" fmla="*/ 158 h 468"/>
              <a:gd name="T36" fmla="*/ 337 w 525"/>
              <a:gd name="T37" fmla="*/ 140 h 468"/>
              <a:gd name="T38" fmla="*/ 412 w 525"/>
              <a:gd name="T39" fmla="*/ 196 h 468"/>
              <a:gd name="T40" fmla="*/ 422 w 525"/>
              <a:gd name="T41" fmla="*/ 206 h 468"/>
              <a:gd name="T42" fmla="*/ 522 w 525"/>
              <a:gd name="T43" fmla="*/ 109 h 468"/>
              <a:gd name="T44" fmla="*/ 522 w 525"/>
              <a:gd name="T45" fmla="*/ 96 h 468"/>
              <a:gd name="T46" fmla="*/ 429 w 525"/>
              <a:gd name="T47" fmla="*/ 265 h 468"/>
              <a:gd name="T48" fmla="*/ 415 w 525"/>
              <a:gd name="T49" fmla="*/ 264 h 468"/>
              <a:gd name="T50" fmla="*/ 412 w 525"/>
              <a:gd name="T51" fmla="*/ 327 h 468"/>
              <a:gd name="T52" fmla="*/ 314 w 525"/>
              <a:gd name="T53" fmla="*/ 323 h 468"/>
              <a:gd name="T54" fmla="*/ 280 w 525"/>
              <a:gd name="T55" fmla="*/ 296 h 468"/>
              <a:gd name="T56" fmla="*/ 258 w 525"/>
              <a:gd name="T57" fmla="*/ 256 h 468"/>
              <a:gd name="T58" fmla="*/ 234 w 525"/>
              <a:gd name="T59" fmla="*/ 357 h 468"/>
              <a:gd name="T60" fmla="*/ 268 w 525"/>
              <a:gd name="T61" fmla="*/ 384 h 468"/>
              <a:gd name="T62" fmla="*/ 303 w 525"/>
              <a:gd name="T63" fmla="*/ 398 h 468"/>
              <a:gd name="T64" fmla="*/ 342 w 525"/>
              <a:gd name="T65" fmla="*/ 402 h 468"/>
              <a:gd name="T66" fmla="*/ 387 w 525"/>
              <a:gd name="T67" fmla="*/ 402 h 468"/>
              <a:gd name="T68" fmla="*/ 412 w 525"/>
              <a:gd name="T69" fmla="*/ 458 h 468"/>
              <a:gd name="T70" fmla="*/ 422 w 525"/>
              <a:gd name="T71" fmla="*/ 468 h 468"/>
              <a:gd name="T72" fmla="*/ 522 w 525"/>
              <a:gd name="T73" fmla="*/ 371 h 468"/>
              <a:gd name="T74" fmla="*/ 522 w 525"/>
              <a:gd name="T75" fmla="*/ 358 h 468"/>
              <a:gd name="T76" fmla="*/ 10 w 525"/>
              <a:gd name="T77" fmla="*/ 65 h 468"/>
              <a:gd name="T78" fmla="*/ 0 w 525"/>
              <a:gd name="T79" fmla="*/ 74 h 468"/>
              <a:gd name="T80" fmla="*/ 3 w 525"/>
              <a:gd name="T81" fmla="*/ 137 h 468"/>
              <a:gd name="T82" fmla="*/ 75 w 525"/>
              <a:gd name="T83" fmla="*/ 140 h 468"/>
              <a:gd name="T84" fmla="*/ 118 w 525"/>
              <a:gd name="T85" fmla="*/ 154 h 468"/>
              <a:gd name="T86" fmla="*/ 144 w 525"/>
              <a:gd name="T87" fmla="*/ 190 h 468"/>
              <a:gd name="T88" fmla="*/ 195 w 525"/>
              <a:gd name="T89" fmla="*/ 13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25" h="468">
                <a:moveTo>
                  <a:pt x="522" y="96"/>
                </a:moveTo>
                <a:cubicBezTo>
                  <a:pt x="429" y="2"/>
                  <a:pt x="429" y="2"/>
                  <a:pt x="429" y="2"/>
                </a:cubicBezTo>
                <a:cubicBezTo>
                  <a:pt x="422" y="0"/>
                  <a:pt x="422" y="0"/>
                  <a:pt x="422" y="0"/>
                </a:cubicBezTo>
                <a:cubicBezTo>
                  <a:pt x="415" y="2"/>
                  <a:pt x="415" y="2"/>
                  <a:pt x="415" y="2"/>
                </a:cubicBezTo>
                <a:cubicBezTo>
                  <a:pt x="412" y="9"/>
                  <a:pt x="412" y="9"/>
                  <a:pt x="412" y="9"/>
                </a:cubicBezTo>
                <a:cubicBezTo>
                  <a:pt x="412" y="65"/>
                  <a:pt x="412" y="65"/>
                  <a:pt x="412" y="65"/>
                </a:cubicBezTo>
                <a:cubicBezTo>
                  <a:pt x="337" y="65"/>
                  <a:pt x="337" y="65"/>
                  <a:pt x="337" y="65"/>
                </a:cubicBezTo>
                <a:cubicBezTo>
                  <a:pt x="324" y="65"/>
                  <a:pt x="312" y="67"/>
                  <a:pt x="300" y="70"/>
                </a:cubicBezTo>
                <a:cubicBezTo>
                  <a:pt x="288" y="73"/>
                  <a:pt x="278" y="77"/>
                  <a:pt x="269" y="82"/>
                </a:cubicBezTo>
                <a:cubicBezTo>
                  <a:pt x="260" y="87"/>
                  <a:pt x="251" y="94"/>
                  <a:pt x="242" y="102"/>
                </a:cubicBezTo>
                <a:cubicBezTo>
                  <a:pt x="234" y="111"/>
                  <a:pt x="227" y="119"/>
                  <a:pt x="221" y="127"/>
                </a:cubicBezTo>
                <a:cubicBezTo>
                  <a:pt x="215" y="134"/>
                  <a:pt x="209" y="144"/>
                  <a:pt x="202" y="156"/>
                </a:cubicBezTo>
                <a:cubicBezTo>
                  <a:pt x="196" y="167"/>
                  <a:pt x="190" y="178"/>
                  <a:pt x="186" y="187"/>
                </a:cubicBezTo>
                <a:cubicBezTo>
                  <a:pt x="182" y="195"/>
                  <a:pt x="177" y="206"/>
                  <a:pt x="172" y="219"/>
                </a:cubicBezTo>
                <a:cubicBezTo>
                  <a:pt x="163" y="240"/>
                  <a:pt x="155" y="257"/>
                  <a:pt x="149" y="269"/>
                </a:cubicBezTo>
                <a:cubicBezTo>
                  <a:pt x="144" y="278"/>
                  <a:pt x="140" y="286"/>
                  <a:pt x="136" y="292"/>
                </a:cubicBezTo>
                <a:cubicBezTo>
                  <a:pt x="132" y="298"/>
                  <a:pt x="127" y="304"/>
                  <a:pt x="121" y="310"/>
                </a:cubicBezTo>
                <a:cubicBezTo>
                  <a:pt x="115" y="316"/>
                  <a:pt x="108" y="320"/>
                  <a:pt x="101" y="323"/>
                </a:cubicBezTo>
                <a:cubicBezTo>
                  <a:pt x="93" y="326"/>
                  <a:pt x="85" y="327"/>
                  <a:pt x="75" y="327"/>
                </a:cubicBezTo>
                <a:cubicBezTo>
                  <a:pt x="10" y="327"/>
                  <a:pt x="10" y="327"/>
                  <a:pt x="10" y="327"/>
                </a:cubicBezTo>
                <a:cubicBezTo>
                  <a:pt x="3" y="330"/>
                  <a:pt x="3" y="330"/>
                  <a:pt x="3" y="330"/>
                </a:cubicBezTo>
                <a:cubicBezTo>
                  <a:pt x="0" y="337"/>
                  <a:pt x="0" y="337"/>
                  <a:pt x="0" y="337"/>
                </a:cubicBezTo>
                <a:cubicBezTo>
                  <a:pt x="0" y="393"/>
                  <a:pt x="0" y="393"/>
                  <a:pt x="0" y="393"/>
                </a:cubicBezTo>
                <a:cubicBezTo>
                  <a:pt x="3" y="399"/>
                  <a:pt x="3" y="399"/>
                  <a:pt x="3" y="399"/>
                </a:cubicBezTo>
                <a:cubicBezTo>
                  <a:pt x="10" y="402"/>
                  <a:pt x="10" y="402"/>
                  <a:pt x="10" y="402"/>
                </a:cubicBezTo>
                <a:cubicBezTo>
                  <a:pt x="75" y="402"/>
                  <a:pt x="75" y="402"/>
                  <a:pt x="75" y="402"/>
                </a:cubicBezTo>
                <a:cubicBezTo>
                  <a:pt x="89" y="402"/>
                  <a:pt x="101" y="400"/>
                  <a:pt x="113" y="397"/>
                </a:cubicBezTo>
                <a:cubicBezTo>
                  <a:pt x="124" y="394"/>
                  <a:pt x="135" y="390"/>
                  <a:pt x="144" y="385"/>
                </a:cubicBezTo>
                <a:cubicBezTo>
                  <a:pt x="153" y="380"/>
                  <a:pt x="162" y="373"/>
                  <a:pt x="170" y="365"/>
                </a:cubicBezTo>
                <a:cubicBezTo>
                  <a:pt x="179" y="357"/>
                  <a:pt x="186" y="348"/>
                  <a:pt x="192" y="341"/>
                </a:cubicBezTo>
                <a:cubicBezTo>
                  <a:pt x="198" y="333"/>
                  <a:pt x="204" y="323"/>
                  <a:pt x="211" y="311"/>
                </a:cubicBezTo>
                <a:cubicBezTo>
                  <a:pt x="217" y="300"/>
                  <a:pt x="222" y="289"/>
                  <a:pt x="226" y="281"/>
                </a:cubicBezTo>
                <a:cubicBezTo>
                  <a:pt x="230" y="272"/>
                  <a:pt x="235" y="261"/>
                  <a:pt x="241" y="248"/>
                </a:cubicBezTo>
                <a:cubicBezTo>
                  <a:pt x="250" y="227"/>
                  <a:pt x="257" y="210"/>
                  <a:pt x="264" y="198"/>
                </a:cubicBezTo>
                <a:cubicBezTo>
                  <a:pt x="268" y="189"/>
                  <a:pt x="273" y="182"/>
                  <a:pt x="277" y="176"/>
                </a:cubicBezTo>
                <a:cubicBezTo>
                  <a:pt x="281" y="169"/>
                  <a:pt x="286" y="163"/>
                  <a:pt x="292" y="158"/>
                </a:cubicBezTo>
                <a:cubicBezTo>
                  <a:pt x="298" y="152"/>
                  <a:pt x="304" y="147"/>
                  <a:pt x="312" y="144"/>
                </a:cubicBezTo>
                <a:cubicBezTo>
                  <a:pt x="320" y="141"/>
                  <a:pt x="328" y="140"/>
                  <a:pt x="337" y="140"/>
                </a:cubicBezTo>
                <a:cubicBezTo>
                  <a:pt x="412" y="140"/>
                  <a:pt x="412" y="140"/>
                  <a:pt x="412" y="140"/>
                </a:cubicBezTo>
                <a:cubicBezTo>
                  <a:pt x="412" y="196"/>
                  <a:pt x="412" y="196"/>
                  <a:pt x="412" y="196"/>
                </a:cubicBezTo>
                <a:cubicBezTo>
                  <a:pt x="415" y="203"/>
                  <a:pt x="415" y="203"/>
                  <a:pt x="415" y="203"/>
                </a:cubicBezTo>
                <a:cubicBezTo>
                  <a:pt x="422" y="206"/>
                  <a:pt x="422" y="206"/>
                  <a:pt x="422" y="206"/>
                </a:cubicBezTo>
                <a:cubicBezTo>
                  <a:pt x="428" y="203"/>
                  <a:pt x="428" y="203"/>
                  <a:pt x="428" y="203"/>
                </a:cubicBezTo>
                <a:cubicBezTo>
                  <a:pt x="522" y="109"/>
                  <a:pt x="522" y="109"/>
                  <a:pt x="522" y="109"/>
                </a:cubicBezTo>
                <a:cubicBezTo>
                  <a:pt x="525" y="103"/>
                  <a:pt x="525" y="103"/>
                  <a:pt x="525" y="103"/>
                </a:cubicBezTo>
                <a:lnTo>
                  <a:pt x="522" y="96"/>
                </a:lnTo>
                <a:close/>
                <a:moveTo>
                  <a:pt x="522" y="358"/>
                </a:moveTo>
                <a:cubicBezTo>
                  <a:pt x="429" y="265"/>
                  <a:pt x="429" y="265"/>
                  <a:pt x="429" y="265"/>
                </a:cubicBezTo>
                <a:cubicBezTo>
                  <a:pt x="422" y="262"/>
                  <a:pt x="422" y="262"/>
                  <a:pt x="422" y="262"/>
                </a:cubicBezTo>
                <a:cubicBezTo>
                  <a:pt x="415" y="264"/>
                  <a:pt x="415" y="264"/>
                  <a:pt x="415" y="264"/>
                </a:cubicBezTo>
                <a:cubicBezTo>
                  <a:pt x="412" y="271"/>
                  <a:pt x="412" y="271"/>
                  <a:pt x="412" y="271"/>
                </a:cubicBezTo>
                <a:cubicBezTo>
                  <a:pt x="412" y="327"/>
                  <a:pt x="412" y="327"/>
                  <a:pt x="412" y="327"/>
                </a:cubicBezTo>
                <a:cubicBezTo>
                  <a:pt x="337" y="327"/>
                  <a:pt x="337" y="327"/>
                  <a:pt x="337" y="327"/>
                </a:cubicBezTo>
                <a:cubicBezTo>
                  <a:pt x="329" y="327"/>
                  <a:pt x="321" y="326"/>
                  <a:pt x="314" y="323"/>
                </a:cubicBezTo>
                <a:cubicBezTo>
                  <a:pt x="306" y="320"/>
                  <a:pt x="300" y="317"/>
                  <a:pt x="295" y="313"/>
                </a:cubicBezTo>
                <a:cubicBezTo>
                  <a:pt x="290" y="309"/>
                  <a:pt x="285" y="303"/>
                  <a:pt x="280" y="296"/>
                </a:cubicBezTo>
                <a:cubicBezTo>
                  <a:pt x="275" y="289"/>
                  <a:pt x="271" y="283"/>
                  <a:pt x="268" y="278"/>
                </a:cubicBezTo>
                <a:cubicBezTo>
                  <a:pt x="265" y="272"/>
                  <a:pt x="262" y="265"/>
                  <a:pt x="258" y="256"/>
                </a:cubicBezTo>
                <a:cubicBezTo>
                  <a:pt x="243" y="292"/>
                  <a:pt x="229" y="318"/>
                  <a:pt x="218" y="336"/>
                </a:cubicBezTo>
                <a:cubicBezTo>
                  <a:pt x="223" y="344"/>
                  <a:pt x="228" y="351"/>
                  <a:pt x="234" y="357"/>
                </a:cubicBezTo>
                <a:cubicBezTo>
                  <a:pt x="240" y="363"/>
                  <a:pt x="245" y="368"/>
                  <a:pt x="250" y="372"/>
                </a:cubicBezTo>
                <a:cubicBezTo>
                  <a:pt x="255" y="377"/>
                  <a:pt x="261" y="381"/>
                  <a:pt x="268" y="384"/>
                </a:cubicBezTo>
                <a:cubicBezTo>
                  <a:pt x="274" y="387"/>
                  <a:pt x="280" y="390"/>
                  <a:pt x="284" y="392"/>
                </a:cubicBezTo>
                <a:cubicBezTo>
                  <a:pt x="289" y="395"/>
                  <a:pt x="295" y="396"/>
                  <a:pt x="303" y="398"/>
                </a:cubicBezTo>
                <a:cubicBezTo>
                  <a:pt x="310" y="399"/>
                  <a:pt x="317" y="400"/>
                  <a:pt x="322" y="401"/>
                </a:cubicBezTo>
                <a:cubicBezTo>
                  <a:pt x="327" y="401"/>
                  <a:pt x="334" y="402"/>
                  <a:pt x="342" y="402"/>
                </a:cubicBezTo>
                <a:cubicBezTo>
                  <a:pt x="351" y="403"/>
                  <a:pt x="358" y="403"/>
                  <a:pt x="364" y="403"/>
                </a:cubicBezTo>
                <a:cubicBezTo>
                  <a:pt x="369" y="402"/>
                  <a:pt x="377" y="402"/>
                  <a:pt x="387" y="402"/>
                </a:cubicBezTo>
                <a:cubicBezTo>
                  <a:pt x="398" y="402"/>
                  <a:pt x="406" y="402"/>
                  <a:pt x="412" y="402"/>
                </a:cubicBezTo>
                <a:cubicBezTo>
                  <a:pt x="412" y="458"/>
                  <a:pt x="412" y="458"/>
                  <a:pt x="412" y="458"/>
                </a:cubicBezTo>
                <a:cubicBezTo>
                  <a:pt x="415" y="465"/>
                  <a:pt x="415" y="465"/>
                  <a:pt x="415" y="465"/>
                </a:cubicBezTo>
                <a:cubicBezTo>
                  <a:pt x="422" y="468"/>
                  <a:pt x="422" y="468"/>
                  <a:pt x="422" y="468"/>
                </a:cubicBezTo>
                <a:cubicBezTo>
                  <a:pt x="428" y="465"/>
                  <a:pt x="428" y="465"/>
                  <a:pt x="428" y="465"/>
                </a:cubicBezTo>
                <a:cubicBezTo>
                  <a:pt x="522" y="371"/>
                  <a:pt x="522" y="371"/>
                  <a:pt x="522" y="371"/>
                </a:cubicBezTo>
                <a:cubicBezTo>
                  <a:pt x="525" y="365"/>
                  <a:pt x="525" y="365"/>
                  <a:pt x="525" y="365"/>
                </a:cubicBezTo>
                <a:lnTo>
                  <a:pt x="522" y="358"/>
                </a:lnTo>
                <a:close/>
                <a:moveTo>
                  <a:pt x="75" y="65"/>
                </a:moveTo>
                <a:cubicBezTo>
                  <a:pt x="10" y="65"/>
                  <a:pt x="10" y="65"/>
                  <a:pt x="10" y="65"/>
                </a:cubicBezTo>
                <a:cubicBezTo>
                  <a:pt x="3" y="68"/>
                  <a:pt x="3" y="68"/>
                  <a:pt x="3" y="68"/>
                </a:cubicBezTo>
                <a:cubicBezTo>
                  <a:pt x="0" y="74"/>
                  <a:pt x="0" y="74"/>
                  <a:pt x="0" y="74"/>
                </a:cubicBezTo>
                <a:cubicBezTo>
                  <a:pt x="0" y="131"/>
                  <a:pt x="0" y="131"/>
                  <a:pt x="0" y="131"/>
                </a:cubicBezTo>
                <a:cubicBezTo>
                  <a:pt x="3" y="137"/>
                  <a:pt x="3" y="137"/>
                  <a:pt x="3" y="137"/>
                </a:cubicBezTo>
                <a:cubicBezTo>
                  <a:pt x="10" y="140"/>
                  <a:pt x="10" y="140"/>
                  <a:pt x="10" y="140"/>
                </a:cubicBezTo>
                <a:cubicBezTo>
                  <a:pt x="75" y="140"/>
                  <a:pt x="75" y="140"/>
                  <a:pt x="75" y="140"/>
                </a:cubicBezTo>
                <a:cubicBezTo>
                  <a:pt x="84" y="140"/>
                  <a:pt x="92" y="141"/>
                  <a:pt x="99" y="144"/>
                </a:cubicBezTo>
                <a:cubicBezTo>
                  <a:pt x="106" y="147"/>
                  <a:pt x="113" y="150"/>
                  <a:pt x="118" y="154"/>
                </a:cubicBezTo>
                <a:cubicBezTo>
                  <a:pt x="123" y="159"/>
                  <a:pt x="128" y="164"/>
                  <a:pt x="132" y="171"/>
                </a:cubicBezTo>
                <a:cubicBezTo>
                  <a:pt x="137" y="178"/>
                  <a:pt x="141" y="184"/>
                  <a:pt x="144" y="190"/>
                </a:cubicBezTo>
                <a:cubicBezTo>
                  <a:pt x="147" y="195"/>
                  <a:pt x="151" y="202"/>
                  <a:pt x="155" y="211"/>
                </a:cubicBezTo>
                <a:cubicBezTo>
                  <a:pt x="170" y="175"/>
                  <a:pt x="184" y="149"/>
                  <a:pt x="195" y="131"/>
                </a:cubicBezTo>
                <a:cubicBezTo>
                  <a:pt x="164" y="87"/>
                  <a:pt x="124" y="65"/>
                  <a:pt x="75" y="65"/>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51" name="Freeform 50"/>
          <p:cNvSpPr>
            <a:spLocks noEditPoints="1"/>
          </p:cNvSpPr>
          <p:nvPr/>
        </p:nvSpPr>
        <p:spPr bwMode="auto">
          <a:xfrm>
            <a:off x="975805" y="4401350"/>
            <a:ext cx="571500" cy="524138"/>
          </a:xfrm>
          <a:custGeom>
            <a:avLst/>
            <a:gdLst>
              <a:gd name="T0" fmla="*/ 572 w 613"/>
              <a:gd name="T1" fmla="*/ 25 h 562"/>
              <a:gd name="T2" fmla="*/ 530 w 613"/>
              <a:gd name="T3" fmla="*/ 1 h 562"/>
              <a:gd name="T4" fmla="*/ 481 w 613"/>
              <a:gd name="T5" fmla="*/ 37 h 562"/>
              <a:gd name="T6" fmla="*/ 440 w 613"/>
              <a:gd name="T7" fmla="*/ 5 h 562"/>
              <a:gd name="T8" fmla="*/ 409 w 613"/>
              <a:gd name="T9" fmla="*/ 25 h 562"/>
              <a:gd name="T10" fmla="*/ 368 w 613"/>
              <a:gd name="T11" fmla="*/ 95 h 562"/>
              <a:gd name="T12" fmla="*/ 425 w 613"/>
              <a:gd name="T13" fmla="*/ 167 h 562"/>
              <a:gd name="T14" fmla="*/ 450 w 613"/>
              <a:gd name="T15" fmla="*/ 236 h 562"/>
              <a:gd name="T16" fmla="*/ 491 w 613"/>
              <a:gd name="T17" fmla="*/ 199 h 562"/>
              <a:gd name="T18" fmla="*/ 531 w 613"/>
              <a:gd name="T19" fmla="*/ 236 h 562"/>
              <a:gd name="T20" fmla="*/ 556 w 613"/>
              <a:gd name="T21" fmla="*/ 167 h 562"/>
              <a:gd name="T22" fmla="*/ 613 w 613"/>
              <a:gd name="T23" fmla="*/ 95 h 562"/>
              <a:gd name="T24" fmla="*/ 556 w 613"/>
              <a:gd name="T25" fmla="*/ 396 h 562"/>
              <a:gd name="T26" fmla="*/ 531 w 613"/>
              <a:gd name="T27" fmla="*/ 327 h 562"/>
              <a:gd name="T28" fmla="*/ 491 w 613"/>
              <a:gd name="T29" fmla="*/ 363 h 562"/>
              <a:gd name="T30" fmla="*/ 450 w 613"/>
              <a:gd name="T31" fmla="*/ 327 h 562"/>
              <a:gd name="T32" fmla="*/ 410 w 613"/>
              <a:gd name="T33" fmla="*/ 349 h 562"/>
              <a:gd name="T34" fmla="*/ 416 w 613"/>
              <a:gd name="T35" fmla="*/ 412 h 562"/>
              <a:gd name="T36" fmla="*/ 416 w 613"/>
              <a:gd name="T37" fmla="*/ 477 h 562"/>
              <a:gd name="T38" fmla="*/ 410 w 613"/>
              <a:gd name="T39" fmla="*/ 540 h 562"/>
              <a:gd name="T40" fmla="*/ 481 w 613"/>
              <a:gd name="T41" fmla="*/ 526 h 562"/>
              <a:gd name="T42" fmla="*/ 517 w 613"/>
              <a:gd name="T43" fmla="*/ 547 h 562"/>
              <a:gd name="T44" fmla="*/ 572 w 613"/>
              <a:gd name="T45" fmla="*/ 537 h 562"/>
              <a:gd name="T46" fmla="*/ 613 w 613"/>
              <a:gd name="T47" fmla="*/ 467 h 562"/>
              <a:gd name="T48" fmla="*/ 407 w 613"/>
              <a:gd name="T49" fmla="*/ 246 h 562"/>
              <a:gd name="T50" fmla="*/ 342 w 613"/>
              <a:gd name="T51" fmla="*/ 209 h 562"/>
              <a:gd name="T52" fmla="*/ 372 w 613"/>
              <a:gd name="T53" fmla="*/ 167 h 562"/>
              <a:gd name="T54" fmla="*/ 313 w 613"/>
              <a:gd name="T55" fmla="*/ 115 h 562"/>
              <a:gd name="T56" fmla="*/ 244 w 613"/>
              <a:gd name="T57" fmla="*/ 85 h 562"/>
              <a:gd name="T58" fmla="*/ 175 w 613"/>
              <a:gd name="T59" fmla="*/ 77 h 562"/>
              <a:gd name="T60" fmla="*/ 134 w 613"/>
              <a:gd name="T61" fmla="*/ 144 h 562"/>
              <a:gd name="T62" fmla="*/ 65 w 613"/>
              <a:gd name="T63" fmla="*/ 132 h 562"/>
              <a:gd name="T64" fmla="*/ 39 w 613"/>
              <a:gd name="T65" fmla="*/ 173 h 562"/>
              <a:gd name="T66" fmla="*/ 8 w 613"/>
              <a:gd name="T67" fmla="*/ 242 h 562"/>
              <a:gd name="T68" fmla="*/ 0 w 613"/>
              <a:gd name="T69" fmla="*/ 310 h 562"/>
              <a:gd name="T70" fmla="*/ 57 w 613"/>
              <a:gd name="T71" fmla="*/ 327 h 562"/>
              <a:gd name="T72" fmla="*/ 40 w 613"/>
              <a:gd name="T73" fmla="*/ 390 h 562"/>
              <a:gd name="T74" fmla="*/ 90 w 613"/>
              <a:gd name="T75" fmla="*/ 449 h 562"/>
              <a:gd name="T76" fmla="*/ 158 w 613"/>
              <a:gd name="T77" fmla="*/ 429 h 562"/>
              <a:gd name="T78" fmla="*/ 175 w 613"/>
              <a:gd name="T79" fmla="*/ 485 h 562"/>
              <a:gd name="T80" fmla="*/ 251 w 613"/>
              <a:gd name="T81" fmla="*/ 428 h 562"/>
              <a:gd name="T82" fmla="*/ 319 w 613"/>
              <a:gd name="T83" fmla="*/ 449 h 562"/>
              <a:gd name="T84" fmla="*/ 373 w 613"/>
              <a:gd name="T85" fmla="*/ 396 h 562"/>
              <a:gd name="T86" fmla="*/ 352 w 613"/>
              <a:gd name="T87" fmla="*/ 328 h 562"/>
              <a:gd name="T88" fmla="*/ 409 w 613"/>
              <a:gd name="T89" fmla="*/ 311 h 562"/>
              <a:gd name="T90" fmla="*/ 520 w 613"/>
              <a:gd name="T91" fmla="*/ 147 h 562"/>
              <a:gd name="T92" fmla="*/ 450 w 613"/>
              <a:gd name="T93" fmla="*/ 118 h 562"/>
              <a:gd name="T94" fmla="*/ 519 w 613"/>
              <a:gd name="T95" fmla="*/ 89 h 562"/>
              <a:gd name="T96" fmla="*/ 520 w 613"/>
              <a:gd name="T97" fmla="*/ 473 h 562"/>
              <a:gd name="T98" fmla="*/ 450 w 613"/>
              <a:gd name="T99" fmla="*/ 445 h 562"/>
              <a:gd name="T100" fmla="*/ 519 w 613"/>
              <a:gd name="T101" fmla="*/ 416 h 562"/>
              <a:gd name="T102" fmla="*/ 205 w 613"/>
              <a:gd name="T103" fmla="*/ 363 h 562"/>
              <a:gd name="T104" fmla="*/ 147 w 613"/>
              <a:gd name="T105" fmla="*/ 223 h 562"/>
              <a:gd name="T106" fmla="*/ 286 w 613"/>
              <a:gd name="T107" fmla="*/ 281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13" h="562">
                <a:moveTo>
                  <a:pt x="566" y="86"/>
                </a:moveTo>
                <a:cubicBezTo>
                  <a:pt x="563" y="79"/>
                  <a:pt x="560" y="74"/>
                  <a:pt x="556" y="69"/>
                </a:cubicBezTo>
                <a:cubicBezTo>
                  <a:pt x="567" y="45"/>
                  <a:pt x="572" y="30"/>
                  <a:pt x="572" y="25"/>
                </a:cubicBezTo>
                <a:cubicBezTo>
                  <a:pt x="571" y="23"/>
                  <a:pt x="571" y="23"/>
                  <a:pt x="571" y="23"/>
                </a:cubicBezTo>
                <a:cubicBezTo>
                  <a:pt x="546" y="8"/>
                  <a:pt x="532" y="0"/>
                  <a:pt x="531" y="0"/>
                </a:cubicBezTo>
                <a:cubicBezTo>
                  <a:pt x="530" y="1"/>
                  <a:pt x="530" y="1"/>
                  <a:pt x="530" y="1"/>
                </a:cubicBezTo>
                <a:cubicBezTo>
                  <a:pt x="521" y="10"/>
                  <a:pt x="511" y="22"/>
                  <a:pt x="500" y="37"/>
                </a:cubicBezTo>
                <a:cubicBezTo>
                  <a:pt x="491" y="36"/>
                  <a:pt x="491" y="36"/>
                  <a:pt x="491" y="36"/>
                </a:cubicBezTo>
                <a:cubicBezTo>
                  <a:pt x="481" y="37"/>
                  <a:pt x="481" y="37"/>
                  <a:pt x="481" y="37"/>
                </a:cubicBezTo>
                <a:cubicBezTo>
                  <a:pt x="478" y="32"/>
                  <a:pt x="473" y="25"/>
                  <a:pt x="464" y="15"/>
                </a:cubicBezTo>
                <a:cubicBezTo>
                  <a:pt x="456" y="5"/>
                  <a:pt x="451" y="0"/>
                  <a:pt x="450" y="0"/>
                </a:cubicBezTo>
                <a:cubicBezTo>
                  <a:pt x="449" y="0"/>
                  <a:pt x="446" y="2"/>
                  <a:pt x="440" y="5"/>
                </a:cubicBezTo>
                <a:cubicBezTo>
                  <a:pt x="434" y="9"/>
                  <a:pt x="428" y="12"/>
                  <a:pt x="421" y="16"/>
                </a:cubicBezTo>
                <a:cubicBezTo>
                  <a:pt x="415" y="20"/>
                  <a:pt x="411" y="22"/>
                  <a:pt x="410" y="23"/>
                </a:cubicBezTo>
                <a:cubicBezTo>
                  <a:pt x="409" y="25"/>
                  <a:pt x="409" y="25"/>
                  <a:pt x="409" y="25"/>
                </a:cubicBezTo>
                <a:cubicBezTo>
                  <a:pt x="409" y="30"/>
                  <a:pt x="414" y="45"/>
                  <a:pt x="425" y="69"/>
                </a:cubicBezTo>
                <a:cubicBezTo>
                  <a:pt x="422" y="74"/>
                  <a:pt x="418" y="79"/>
                  <a:pt x="416" y="86"/>
                </a:cubicBezTo>
                <a:cubicBezTo>
                  <a:pt x="384" y="89"/>
                  <a:pt x="368" y="92"/>
                  <a:pt x="368" y="95"/>
                </a:cubicBezTo>
                <a:cubicBezTo>
                  <a:pt x="368" y="140"/>
                  <a:pt x="368" y="140"/>
                  <a:pt x="368" y="140"/>
                </a:cubicBezTo>
                <a:cubicBezTo>
                  <a:pt x="368" y="143"/>
                  <a:pt x="384" y="147"/>
                  <a:pt x="416" y="150"/>
                </a:cubicBezTo>
                <a:cubicBezTo>
                  <a:pt x="418" y="156"/>
                  <a:pt x="421" y="161"/>
                  <a:pt x="425" y="167"/>
                </a:cubicBezTo>
                <a:cubicBezTo>
                  <a:pt x="414" y="191"/>
                  <a:pt x="409" y="205"/>
                  <a:pt x="409" y="211"/>
                </a:cubicBezTo>
                <a:cubicBezTo>
                  <a:pt x="410" y="213"/>
                  <a:pt x="410" y="213"/>
                  <a:pt x="410" y="213"/>
                </a:cubicBezTo>
                <a:cubicBezTo>
                  <a:pt x="436" y="228"/>
                  <a:pt x="449" y="236"/>
                  <a:pt x="450" y="236"/>
                </a:cubicBezTo>
                <a:cubicBezTo>
                  <a:pt x="451" y="236"/>
                  <a:pt x="456" y="230"/>
                  <a:pt x="464" y="221"/>
                </a:cubicBezTo>
                <a:cubicBezTo>
                  <a:pt x="473" y="211"/>
                  <a:pt x="478" y="203"/>
                  <a:pt x="481" y="199"/>
                </a:cubicBezTo>
                <a:cubicBezTo>
                  <a:pt x="491" y="199"/>
                  <a:pt x="491" y="199"/>
                  <a:pt x="491" y="199"/>
                </a:cubicBezTo>
                <a:cubicBezTo>
                  <a:pt x="500" y="199"/>
                  <a:pt x="500" y="199"/>
                  <a:pt x="500" y="199"/>
                </a:cubicBezTo>
                <a:cubicBezTo>
                  <a:pt x="503" y="203"/>
                  <a:pt x="509" y="211"/>
                  <a:pt x="517" y="221"/>
                </a:cubicBezTo>
                <a:cubicBezTo>
                  <a:pt x="525" y="230"/>
                  <a:pt x="530" y="236"/>
                  <a:pt x="531" y="236"/>
                </a:cubicBezTo>
                <a:cubicBezTo>
                  <a:pt x="532" y="236"/>
                  <a:pt x="545" y="228"/>
                  <a:pt x="571" y="213"/>
                </a:cubicBezTo>
                <a:cubicBezTo>
                  <a:pt x="572" y="211"/>
                  <a:pt x="572" y="211"/>
                  <a:pt x="572" y="211"/>
                </a:cubicBezTo>
                <a:cubicBezTo>
                  <a:pt x="572" y="205"/>
                  <a:pt x="567" y="191"/>
                  <a:pt x="556" y="167"/>
                </a:cubicBezTo>
                <a:cubicBezTo>
                  <a:pt x="560" y="161"/>
                  <a:pt x="563" y="156"/>
                  <a:pt x="566" y="150"/>
                </a:cubicBezTo>
                <a:cubicBezTo>
                  <a:pt x="597" y="147"/>
                  <a:pt x="613" y="143"/>
                  <a:pt x="613" y="140"/>
                </a:cubicBezTo>
                <a:cubicBezTo>
                  <a:pt x="613" y="95"/>
                  <a:pt x="613" y="95"/>
                  <a:pt x="613" y="95"/>
                </a:cubicBezTo>
                <a:cubicBezTo>
                  <a:pt x="613" y="92"/>
                  <a:pt x="597" y="89"/>
                  <a:pt x="566" y="86"/>
                </a:cubicBezTo>
                <a:close/>
                <a:moveTo>
                  <a:pt x="566" y="412"/>
                </a:moveTo>
                <a:cubicBezTo>
                  <a:pt x="563" y="406"/>
                  <a:pt x="560" y="401"/>
                  <a:pt x="556" y="396"/>
                </a:cubicBezTo>
                <a:cubicBezTo>
                  <a:pt x="567" y="372"/>
                  <a:pt x="572" y="357"/>
                  <a:pt x="572" y="352"/>
                </a:cubicBezTo>
                <a:cubicBezTo>
                  <a:pt x="571" y="349"/>
                  <a:pt x="571" y="349"/>
                  <a:pt x="571" y="349"/>
                </a:cubicBezTo>
                <a:cubicBezTo>
                  <a:pt x="546" y="335"/>
                  <a:pt x="532" y="327"/>
                  <a:pt x="531" y="327"/>
                </a:cubicBezTo>
                <a:cubicBezTo>
                  <a:pt x="530" y="328"/>
                  <a:pt x="530" y="328"/>
                  <a:pt x="530" y="328"/>
                </a:cubicBezTo>
                <a:cubicBezTo>
                  <a:pt x="521" y="336"/>
                  <a:pt x="511" y="348"/>
                  <a:pt x="500" y="363"/>
                </a:cubicBezTo>
                <a:cubicBezTo>
                  <a:pt x="491" y="363"/>
                  <a:pt x="491" y="363"/>
                  <a:pt x="491" y="363"/>
                </a:cubicBezTo>
                <a:cubicBezTo>
                  <a:pt x="481" y="363"/>
                  <a:pt x="481" y="363"/>
                  <a:pt x="481" y="363"/>
                </a:cubicBezTo>
                <a:cubicBezTo>
                  <a:pt x="478" y="359"/>
                  <a:pt x="473" y="352"/>
                  <a:pt x="464" y="342"/>
                </a:cubicBezTo>
                <a:cubicBezTo>
                  <a:pt x="456" y="332"/>
                  <a:pt x="451" y="327"/>
                  <a:pt x="450" y="327"/>
                </a:cubicBezTo>
                <a:cubicBezTo>
                  <a:pt x="449" y="327"/>
                  <a:pt x="446" y="329"/>
                  <a:pt x="440" y="332"/>
                </a:cubicBezTo>
                <a:cubicBezTo>
                  <a:pt x="434" y="336"/>
                  <a:pt x="428" y="339"/>
                  <a:pt x="421" y="343"/>
                </a:cubicBezTo>
                <a:cubicBezTo>
                  <a:pt x="415" y="347"/>
                  <a:pt x="411" y="349"/>
                  <a:pt x="410" y="349"/>
                </a:cubicBezTo>
                <a:cubicBezTo>
                  <a:pt x="409" y="352"/>
                  <a:pt x="409" y="352"/>
                  <a:pt x="409" y="352"/>
                </a:cubicBezTo>
                <a:cubicBezTo>
                  <a:pt x="409" y="357"/>
                  <a:pt x="414" y="372"/>
                  <a:pt x="425" y="396"/>
                </a:cubicBezTo>
                <a:cubicBezTo>
                  <a:pt x="422" y="401"/>
                  <a:pt x="418" y="406"/>
                  <a:pt x="416" y="412"/>
                </a:cubicBezTo>
                <a:cubicBezTo>
                  <a:pt x="384" y="415"/>
                  <a:pt x="368" y="419"/>
                  <a:pt x="368" y="422"/>
                </a:cubicBezTo>
                <a:cubicBezTo>
                  <a:pt x="368" y="467"/>
                  <a:pt x="368" y="467"/>
                  <a:pt x="368" y="467"/>
                </a:cubicBezTo>
                <a:cubicBezTo>
                  <a:pt x="368" y="470"/>
                  <a:pt x="384" y="474"/>
                  <a:pt x="416" y="477"/>
                </a:cubicBezTo>
                <a:cubicBezTo>
                  <a:pt x="418" y="482"/>
                  <a:pt x="421" y="488"/>
                  <a:pt x="425" y="493"/>
                </a:cubicBezTo>
                <a:cubicBezTo>
                  <a:pt x="414" y="517"/>
                  <a:pt x="409" y="532"/>
                  <a:pt x="409" y="537"/>
                </a:cubicBezTo>
                <a:cubicBezTo>
                  <a:pt x="410" y="540"/>
                  <a:pt x="410" y="540"/>
                  <a:pt x="410" y="540"/>
                </a:cubicBezTo>
                <a:cubicBezTo>
                  <a:pt x="436" y="555"/>
                  <a:pt x="449" y="562"/>
                  <a:pt x="450" y="562"/>
                </a:cubicBezTo>
                <a:cubicBezTo>
                  <a:pt x="451" y="562"/>
                  <a:pt x="456" y="557"/>
                  <a:pt x="464" y="547"/>
                </a:cubicBezTo>
                <a:cubicBezTo>
                  <a:pt x="473" y="537"/>
                  <a:pt x="478" y="530"/>
                  <a:pt x="481" y="526"/>
                </a:cubicBezTo>
                <a:cubicBezTo>
                  <a:pt x="491" y="526"/>
                  <a:pt x="491" y="526"/>
                  <a:pt x="491" y="526"/>
                </a:cubicBezTo>
                <a:cubicBezTo>
                  <a:pt x="500" y="526"/>
                  <a:pt x="500" y="526"/>
                  <a:pt x="500" y="526"/>
                </a:cubicBezTo>
                <a:cubicBezTo>
                  <a:pt x="503" y="530"/>
                  <a:pt x="509" y="537"/>
                  <a:pt x="517" y="547"/>
                </a:cubicBezTo>
                <a:cubicBezTo>
                  <a:pt x="525" y="557"/>
                  <a:pt x="530" y="562"/>
                  <a:pt x="531" y="562"/>
                </a:cubicBezTo>
                <a:cubicBezTo>
                  <a:pt x="532" y="562"/>
                  <a:pt x="545" y="555"/>
                  <a:pt x="571" y="540"/>
                </a:cubicBezTo>
                <a:cubicBezTo>
                  <a:pt x="572" y="537"/>
                  <a:pt x="572" y="537"/>
                  <a:pt x="572" y="537"/>
                </a:cubicBezTo>
                <a:cubicBezTo>
                  <a:pt x="572" y="532"/>
                  <a:pt x="567" y="517"/>
                  <a:pt x="556" y="493"/>
                </a:cubicBezTo>
                <a:cubicBezTo>
                  <a:pt x="560" y="488"/>
                  <a:pt x="563" y="482"/>
                  <a:pt x="566" y="477"/>
                </a:cubicBezTo>
                <a:cubicBezTo>
                  <a:pt x="597" y="474"/>
                  <a:pt x="613" y="470"/>
                  <a:pt x="613" y="467"/>
                </a:cubicBezTo>
                <a:cubicBezTo>
                  <a:pt x="613" y="422"/>
                  <a:pt x="613" y="422"/>
                  <a:pt x="613" y="422"/>
                </a:cubicBezTo>
                <a:cubicBezTo>
                  <a:pt x="613" y="419"/>
                  <a:pt x="597" y="415"/>
                  <a:pt x="566" y="412"/>
                </a:cubicBezTo>
                <a:close/>
                <a:moveTo>
                  <a:pt x="407" y="246"/>
                </a:moveTo>
                <a:cubicBezTo>
                  <a:pt x="401" y="243"/>
                  <a:pt x="401" y="243"/>
                  <a:pt x="401" y="243"/>
                </a:cubicBezTo>
                <a:cubicBezTo>
                  <a:pt x="353" y="235"/>
                  <a:pt x="353" y="235"/>
                  <a:pt x="353" y="235"/>
                </a:cubicBezTo>
                <a:cubicBezTo>
                  <a:pt x="350" y="228"/>
                  <a:pt x="347" y="219"/>
                  <a:pt x="342" y="209"/>
                </a:cubicBezTo>
                <a:cubicBezTo>
                  <a:pt x="345" y="204"/>
                  <a:pt x="350" y="198"/>
                  <a:pt x="356" y="190"/>
                </a:cubicBezTo>
                <a:cubicBezTo>
                  <a:pt x="363" y="182"/>
                  <a:pt x="367" y="176"/>
                  <a:pt x="370" y="173"/>
                </a:cubicBezTo>
                <a:cubicBezTo>
                  <a:pt x="372" y="167"/>
                  <a:pt x="372" y="167"/>
                  <a:pt x="372" y="167"/>
                </a:cubicBezTo>
                <a:cubicBezTo>
                  <a:pt x="372" y="161"/>
                  <a:pt x="357" y="144"/>
                  <a:pt x="326" y="116"/>
                </a:cubicBezTo>
                <a:cubicBezTo>
                  <a:pt x="319" y="113"/>
                  <a:pt x="319" y="113"/>
                  <a:pt x="319" y="113"/>
                </a:cubicBezTo>
                <a:cubicBezTo>
                  <a:pt x="313" y="115"/>
                  <a:pt x="313" y="115"/>
                  <a:pt x="313" y="115"/>
                </a:cubicBezTo>
                <a:cubicBezTo>
                  <a:pt x="275" y="144"/>
                  <a:pt x="275" y="144"/>
                  <a:pt x="275" y="144"/>
                </a:cubicBezTo>
                <a:cubicBezTo>
                  <a:pt x="267" y="139"/>
                  <a:pt x="259" y="136"/>
                  <a:pt x="251" y="134"/>
                </a:cubicBezTo>
                <a:cubicBezTo>
                  <a:pt x="244" y="85"/>
                  <a:pt x="244" y="85"/>
                  <a:pt x="244" y="85"/>
                </a:cubicBezTo>
                <a:cubicBezTo>
                  <a:pt x="241" y="79"/>
                  <a:pt x="241" y="79"/>
                  <a:pt x="241" y="79"/>
                </a:cubicBezTo>
                <a:cubicBezTo>
                  <a:pt x="234" y="77"/>
                  <a:pt x="234" y="77"/>
                  <a:pt x="234" y="77"/>
                </a:cubicBezTo>
                <a:cubicBezTo>
                  <a:pt x="175" y="77"/>
                  <a:pt x="175" y="77"/>
                  <a:pt x="175" y="77"/>
                </a:cubicBezTo>
                <a:cubicBezTo>
                  <a:pt x="170" y="77"/>
                  <a:pt x="167" y="79"/>
                  <a:pt x="165" y="85"/>
                </a:cubicBezTo>
                <a:cubicBezTo>
                  <a:pt x="163" y="94"/>
                  <a:pt x="160" y="111"/>
                  <a:pt x="158" y="134"/>
                </a:cubicBezTo>
                <a:cubicBezTo>
                  <a:pt x="149" y="137"/>
                  <a:pt x="141" y="140"/>
                  <a:pt x="134" y="144"/>
                </a:cubicBezTo>
                <a:cubicBezTo>
                  <a:pt x="97" y="115"/>
                  <a:pt x="97" y="115"/>
                  <a:pt x="97" y="115"/>
                </a:cubicBezTo>
                <a:cubicBezTo>
                  <a:pt x="90" y="113"/>
                  <a:pt x="90" y="113"/>
                  <a:pt x="90" y="113"/>
                </a:cubicBezTo>
                <a:cubicBezTo>
                  <a:pt x="86" y="113"/>
                  <a:pt x="78" y="119"/>
                  <a:pt x="65" y="132"/>
                </a:cubicBezTo>
                <a:cubicBezTo>
                  <a:pt x="52" y="144"/>
                  <a:pt x="43" y="154"/>
                  <a:pt x="39" y="160"/>
                </a:cubicBezTo>
                <a:cubicBezTo>
                  <a:pt x="37" y="167"/>
                  <a:pt x="37" y="167"/>
                  <a:pt x="37" y="167"/>
                </a:cubicBezTo>
                <a:cubicBezTo>
                  <a:pt x="39" y="173"/>
                  <a:pt x="39" y="173"/>
                  <a:pt x="39" y="173"/>
                </a:cubicBezTo>
                <a:cubicBezTo>
                  <a:pt x="51" y="187"/>
                  <a:pt x="60" y="199"/>
                  <a:pt x="68" y="210"/>
                </a:cubicBezTo>
                <a:cubicBezTo>
                  <a:pt x="63" y="218"/>
                  <a:pt x="60" y="226"/>
                  <a:pt x="57" y="234"/>
                </a:cubicBezTo>
                <a:cubicBezTo>
                  <a:pt x="8" y="242"/>
                  <a:pt x="8" y="242"/>
                  <a:pt x="8" y="242"/>
                </a:cubicBezTo>
                <a:cubicBezTo>
                  <a:pt x="3" y="245"/>
                  <a:pt x="3" y="245"/>
                  <a:pt x="3" y="245"/>
                </a:cubicBezTo>
                <a:cubicBezTo>
                  <a:pt x="0" y="251"/>
                  <a:pt x="0" y="251"/>
                  <a:pt x="0" y="251"/>
                </a:cubicBezTo>
                <a:cubicBezTo>
                  <a:pt x="0" y="310"/>
                  <a:pt x="0" y="310"/>
                  <a:pt x="0" y="310"/>
                </a:cubicBezTo>
                <a:cubicBezTo>
                  <a:pt x="3" y="316"/>
                  <a:pt x="3" y="316"/>
                  <a:pt x="3" y="316"/>
                </a:cubicBezTo>
                <a:cubicBezTo>
                  <a:pt x="8" y="319"/>
                  <a:pt x="8" y="319"/>
                  <a:pt x="8" y="319"/>
                </a:cubicBezTo>
                <a:cubicBezTo>
                  <a:pt x="57" y="327"/>
                  <a:pt x="57" y="327"/>
                  <a:pt x="57" y="327"/>
                </a:cubicBezTo>
                <a:cubicBezTo>
                  <a:pt x="59" y="335"/>
                  <a:pt x="63" y="344"/>
                  <a:pt x="68" y="353"/>
                </a:cubicBezTo>
                <a:cubicBezTo>
                  <a:pt x="64" y="358"/>
                  <a:pt x="59" y="364"/>
                  <a:pt x="53" y="373"/>
                </a:cubicBezTo>
                <a:cubicBezTo>
                  <a:pt x="46" y="381"/>
                  <a:pt x="42" y="387"/>
                  <a:pt x="40" y="390"/>
                </a:cubicBezTo>
                <a:cubicBezTo>
                  <a:pt x="37" y="396"/>
                  <a:pt x="37" y="396"/>
                  <a:pt x="37" y="396"/>
                </a:cubicBezTo>
                <a:cubicBezTo>
                  <a:pt x="37" y="401"/>
                  <a:pt x="53" y="418"/>
                  <a:pt x="83" y="447"/>
                </a:cubicBezTo>
                <a:cubicBezTo>
                  <a:pt x="90" y="449"/>
                  <a:pt x="90" y="449"/>
                  <a:pt x="90" y="449"/>
                </a:cubicBezTo>
                <a:cubicBezTo>
                  <a:pt x="97" y="447"/>
                  <a:pt x="97" y="447"/>
                  <a:pt x="97" y="447"/>
                </a:cubicBezTo>
                <a:cubicBezTo>
                  <a:pt x="134" y="419"/>
                  <a:pt x="134" y="419"/>
                  <a:pt x="134" y="419"/>
                </a:cubicBezTo>
                <a:cubicBezTo>
                  <a:pt x="143" y="423"/>
                  <a:pt x="151" y="426"/>
                  <a:pt x="158" y="429"/>
                </a:cubicBezTo>
                <a:cubicBezTo>
                  <a:pt x="165" y="477"/>
                  <a:pt x="165" y="477"/>
                  <a:pt x="165" y="477"/>
                </a:cubicBezTo>
                <a:cubicBezTo>
                  <a:pt x="169" y="483"/>
                  <a:pt x="169" y="483"/>
                  <a:pt x="169" y="483"/>
                </a:cubicBezTo>
                <a:cubicBezTo>
                  <a:pt x="175" y="485"/>
                  <a:pt x="175" y="485"/>
                  <a:pt x="175" y="485"/>
                </a:cubicBezTo>
                <a:cubicBezTo>
                  <a:pt x="234" y="485"/>
                  <a:pt x="234" y="485"/>
                  <a:pt x="234" y="485"/>
                </a:cubicBezTo>
                <a:cubicBezTo>
                  <a:pt x="239" y="485"/>
                  <a:pt x="242" y="483"/>
                  <a:pt x="244" y="478"/>
                </a:cubicBezTo>
                <a:cubicBezTo>
                  <a:pt x="247" y="468"/>
                  <a:pt x="249" y="451"/>
                  <a:pt x="251" y="428"/>
                </a:cubicBezTo>
                <a:cubicBezTo>
                  <a:pt x="260" y="426"/>
                  <a:pt x="268" y="422"/>
                  <a:pt x="276" y="418"/>
                </a:cubicBezTo>
                <a:cubicBezTo>
                  <a:pt x="313" y="447"/>
                  <a:pt x="313" y="447"/>
                  <a:pt x="313" y="447"/>
                </a:cubicBezTo>
                <a:cubicBezTo>
                  <a:pt x="319" y="449"/>
                  <a:pt x="319" y="449"/>
                  <a:pt x="319" y="449"/>
                </a:cubicBezTo>
                <a:cubicBezTo>
                  <a:pt x="323" y="449"/>
                  <a:pt x="332" y="443"/>
                  <a:pt x="344" y="430"/>
                </a:cubicBezTo>
                <a:cubicBezTo>
                  <a:pt x="357" y="418"/>
                  <a:pt x="366" y="408"/>
                  <a:pt x="371" y="402"/>
                </a:cubicBezTo>
                <a:cubicBezTo>
                  <a:pt x="373" y="396"/>
                  <a:pt x="373" y="396"/>
                  <a:pt x="373" y="396"/>
                </a:cubicBezTo>
                <a:cubicBezTo>
                  <a:pt x="371" y="389"/>
                  <a:pt x="371" y="389"/>
                  <a:pt x="371" y="389"/>
                </a:cubicBezTo>
                <a:cubicBezTo>
                  <a:pt x="359" y="375"/>
                  <a:pt x="349" y="363"/>
                  <a:pt x="342" y="353"/>
                </a:cubicBezTo>
                <a:cubicBezTo>
                  <a:pt x="346" y="344"/>
                  <a:pt x="350" y="336"/>
                  <a:pt x="352" y="328"/>
                </a:cubicBezTo>
                <a:cubicBezTo>
                  <a:pt x="402" y="321"/>
                  <a:pt x="402" y="321"/>
                  <a:pt x="402" y="321"/>
                </a:cubicBezTo>
                <a:cubicBezTo>
                  <a:pt x="407" y="317"/>
                  <a:pt x="407" y="317"/>
                  <a:pt x="407" y="317"/>
                </a:cubicBezTo>
                <a:cubicBezTo>
                  <a:pt x="409" y="311"/>
                  <a:pt x="409" y="311"/>
                  <a:pt x="409" y="311"/>
                </a:cubicBezTo>
                <a:cubicBezTo>
                  <a:pt x="409" y="252"/>
                  <a:pt x="409" y="252"/>
                  <a:pt x="409" y="252"/>
                </a:cubicBezTo>
                <a:lnTo>
                  <a:pt x="407" y="246"/>
                </a:lnTo>
                <a:close/>
                <a:moveTo>
                  <a:pt x="520" y="147"/>
                </a:moveTo>
                <a:cubicBezTo>
                  <a:pt x="512" y="155"/>
                  <a:pt x="502" y="159"/>
                  <a:pt x="491" y="159"/>
                </a:cubicBezTo>
                <a:cubicBezTo>
                  <a:pt x="479" y="159"/>
                  <a:pt x="470" y="155"/>
                  <a:pt x="462" y="147"/>
                </a:cubicBezTo>
                <a:cubicBezTo>
                  <a:pt x="454" y="139"/>
                  <a:pt x="450" y="129"/>
                  <a:pt x="450" y="118"/>
                </a:cubicBezTo>
                <a:cubicBezTo>
                  <a:pt x="450" y="107"/>
                  <a:pt x="454" y="97"/>
                  <a:pt x="462" y="89"/>
                </a:cubicBezTo>
                <a:cubicBezTo>
                  <a:pt x="470" y="81"/>
                  <a:pt x="480" y="77"/>
                  <a:pt x="491" y="77"/>
                </a:cubicBezTo>
                <a:cubicBezTo>
                  <a:pt x="502" y="77"/>
                  <a:pt x="511" y="81"/>
                  <a:pt x="519" y="89"/>
                </a:cubicBezTo>
                <a:cubicBezTo>
                  <a:pt x="527" y="97"/>
                  <a:pt x="531" y="107"/>
                  <a:pt x="531" y="118"/>
                </a:cubicBezTo>
                <a:cubicBezTo>
                  <a:pt x="531" y="129"/>
                  <a:pt x="527" y="139"/>
                  <a:pt x="520" y="147"/>
                </a:cubicBezTo>
                <a:close/>
                <a:moveTo>
                  <a:pt x="520" y="473"/>
                </a:moveTo>
                <a:cubicBezTo>
                  <a:pt x="512" y="481"/>
                  <a:pt x="502" y="485"/>
                  <a:pt x="491" y="485"/>
                </a:cubicBezTo>
                <a:cubicBezTo>
                  <a:pt x="479" y="485"/>
                  <a:pt x="470" y="481"/>
                  <a:pt x="462" y="473"/>
                </a:cubicBezTo>
                <a:cubicBezTo>
                  <a:pt x="454" y="465"/>
                  <a:pt x="450" y="456"/>
                  <a:pt x="450" y="445"/>
                </a:cubicBezTo>
                <a:cubicBezTo>
                  <a:pt x="450" y="433"/>
                  <a:pt x="454" y="424"/>
                  <a:pt x="462" y="416"/>
                </a:cubicBezTo>
                <a:cubicBezTo>
                  <a:pt x="470" y="408"/>
                  <a:pt x="480" y="404"/>
                  <a:pt x="491" y="404"/>
                </a:cubicBezTo>
                <a:cubicBezTo>
                  <a:pt x="502" y="404"/>
                  <a:pt x="511" y="408"/>
                  <a:pt x="519" y="416"/>
                </a:cubicBezTo>
                <a:cubicBezTo>
                  <a:pt x="527" y="424"/>
                  <a:pt x="531" y="433"/>
                  <a:pt x="531" y="445"/>
                </a:cubicBezTo>
                <a:cubicBezTo>
                  <a:pt x="531" y="456"/>
                  <a:pt x="527" y="465"/>
                  <a:pt x="520" y="473"/>
                </a:cubicBezTo>
                <a:close/>
                <a:moveTo>
                  <a:pt x="205" y="363"/>
                </a:moveTo>
                <a:cubicBezTo>
                  <a:pt x="182" y="363"/>
                  <a:pt x="163" y="355"/>
                  <a:pt x="147" y="339"/>
                </a:cubicBezTo>
                <a:cubicBezTo>
                  <a:pt x="131" y="323"/>
                  <a:pt x="123" y="304"/>
                  <a:pt x="123" y="281"/>
                </a:cubicBezTo>
                <a:cubicBezTo>
                  <a:pt x="123" y="259"/>
                  <a:pt x="131" y="239"/>
                  <a:pt x="147" y="223"/>
                </a:cubicBezTo>
                <a:cubicBezTo>
                  <a:pt x="163" y="207"/>
                  <a:pt x="182" y="199"/>
                  <a:pt x="205" y="199"/>
                </a:cubicBezTo>
                <a:cubicBezTo>
                  <a:pt x="227" y="199"/>
                  <a:pt x="247" y="207"/>
                  <a:pt x="262" y="223"/>
                </a:cubicBezTo>
                <a:cubicBezTo>
                  <a:pt x="278" y="239"/>
                  <a:pt x="286" y="259"/>
                  <a:pt x="286" y="281"/>
                </a:cubicBezTo>
                <a:cubicBezTo>
                  <a:pt x="286" y="304"/>
                  <a:pt x="278" y="323"/>
                  <a:pt x="262" y="339"/>
                </a:cubicBezTo>
                <a:cubicBezTo>
                  <a:pt x="247" y="355"/>
                  <a:pt x="227" y="363"/>
                  <a:pt x="205" y="363"/>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a:p>
        </p:txBody>
      </p:sp>
      <p:sp>
        <p:nvSpPr>
          <p:cNvPr id="52" name="Rectangle 51"/>
          <p:cNvSpPr/>
          <p:nvPr>
            <p:custDataLst>
              <p:tags r:id="rId1"/>
            </p:custDataLst>
          </p:nvPr>
        </p:nvSpPr>
        <p:spPr>
          <a:xfrm>
            <a:off x="647564" y="1012683"/>
            <a:ext cx="7911463" cy="576292"/>
          </a:xfrm>
          <a:prstGeom prst="rect">
            <a:avLst/>
          </a:prstGeom>
          <a:solidFill>
            <a:srgbClr val="37424A"/>
          </a:solidFill>
          <a:ln w="19050">
            <a:solidFill>
              <a:srgbClr val="3742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800">
                <a:solidFill>
                  <a:schemeClr val="bg1"/>
                </a:solidFill>
                <a:cs typeface="Arial" panose="020B0604020202020204" pitchFamily="34" charset="0"/>
              </a:rPr>
              <a:t>Réinvention de l’approvisionnement gouvernemental</a:t>
            </a:r>
          </a:p>
        </p:txBody>
      </p:sp>
      <p:sp>
        <p:nvSpPr>
          <p:cNvPr id="53" name="Rectangle 52"/>
          <p:cNvSpPr/>
          <p:nvPr>
            <p:custDataLst>
              <p:tags r:id="rId2"/>
            </p:custDataLst>
          </p:nvPr>
        </p:nvSpPr>
        <p:spPr>
          <a:xfrm>
            <a:off x="647562" y="1677823"/>
            <a:ext cx="7915275" cy="1151087"/>
          </a:xfrm>
          <a:prstGeom prst="rect">
            <a:avLst/>
          </a:prstGeom>
          <a:noFill/>
          <a:ln w="19050">
            <a:solidFill>
              <a:srgbClr val="37424A"/>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CA">
                <a:solidFill>
                  <a:schemeClr val="tx1"/>
                </a:solidFill>
              </a:rPr>
              <a:t>La façon dont nous obtenons des solutions techniques est aussi périmée que notre approche en matière de RH et de rémunération. Si nous souhaitons présenter des options pour une nouvelle solution moderne de RH et de rémunération, nous devons réinventer notre approche en matière d’approvisionnement. </a:t>
            </a:r>
          </a:p>
        </p:txBody>
      </p:sp>
    </p:spTree>
    <p:extLst>
      <p:ext uri="{BB962C8B-B14F-4D97-AF65-F5344CB8AC3E}">
        <p14:creationId xmlns:p14="http://schemas.microsoft.com/office/powerpoint/2010/main" val="121996001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9</a:t>
            </a:fld>
            <a:endParaRPr lang="en-CA"/>
          </a:p>
        </p:txBody>
      </p:sp>
      <p:sp>
        <p:nvSpPr>
          <p:cNvPr id="3" name="Text Placeholder 2"/>
          <p:cNvSpPr>
            <a:spLocks noGrp="1"/>
          </p:cNvSpPr>
          <p:nvPr>
            <p:ph type="body" sz="quarter" idx="11"/>
          </p:nvPr>
        </p:nvSpPr>
        <p:spPr/>
        <p:txBody>
          <a:bodyPr/>
          <a:lstStyle/>
          <a:p>
            <a:r>
              <a:rPr lang="fr-CA" noProof="0" dirty="0"/>
              <a:t>Approvisionnement</a:t>
            </a:r>
          </a:p>
        </p:txBody>
      </p:sp>
      <p:cxnSp>
        <p:nvCxnSpPr>
          <p:cNvPr id="5" name="Straight Connector 4"/>
          <p:cNvCxnSpPr>
            <a:endCxn id="24" idx="19"/>
          </p:cNvCxnSpPr>
          <p:nvPr/>
        </p:nvCxnSpPr>
        <p:spPr>
          <a:xfrm flipV="1">
            <a:off x="2901210" y="3907942"/>
            <a:ext cx="5297259" cy="146300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904456" y="1591063"/>
            <a:ext cx="11949" cy="3762174"/>
          </a:xfrm>
          <a:prstGeom prst="line">
            <a:avLst/>
          </a:prstGeom>
        </p:spPr>
        <p:style>
          <a:lnRef idx="1">
            <a:schemeClr val="accent4"/>
          </a:lnRef>
          <a:fillRef idx="0">
            <a:schemeClr val="accent4"/>
          </a:fillRef>
          <a:effectRef idx="0">
            <a:schemeClr val="accent4"/>
          </a:effectRef>
          <a:fontRef idx="minor">
            <a:schemeClr val="tx1"/>
          </a:fontRef>
        </p:style>
      </p:cxnSp>
      <p:cxnSp>
        <p:nvCxnSpPr>
          <p:cNvPr id="7" name="Straight Connector 6"/>
          <p:cNvCxnSpPr/>
          <p:nvPr/>
        </p:nvCxnSpPr>
        <p:spPr>
          <a:xfrm>
            <a:off x="5525260" y="1588359"/>
            <a:ext cx="11044" cy="3764878"/>
          </a:xfrm>
          <a:prstGeom prst="line">
            <a:avLst/>
          </a:prstGeom>
        </p:spPr>
        <p:style>
          <a:lnRef idx="1">
            <a:schemeClr val="accent4"/>
          </a:lnRef>
          <a:fillRef idx="0">
            <a:schemeClr val="accent4"/>
          </a:fillRef>
          <a:effectRef idx="0">
            <a:schemeClr val="accent4"/>
          </a:effectRef>
          <a:fontRef idx="minor">
            <a:schemeClr val="tx1"/>
          </a:fontRef>
        </p:style>
      </p:cxnSp>
      <p:cxnSp>
        <p:nvCxnSpPr>
          <p:cNvPr id="8" name="Straight Connector 7"/>
          <p:cNvCxnSpPr/>
          <p:nvPr/>
        </p:nvCxnSpPr>
        <p:spPr>
          <a:xfrm>
            <a:off x="4166483" y="1586736"/>
            <a:ext cx="1669" cy="3766501"/>
          </a:xfrm>
          <a:prstGeom prst="line">
            <a:avLst/>
          </a:prstGeom>
        </p:spPr>
        <p:style>
          <a:lnRef idx="1">
            <a:schemeClr val="accent4"/>
          </a:lnRef>
          <a:fillRef idx="0">
            <a:schemeClr val="accent4"/>
          </a:fillRef>
          <a:effectRef idx="0">
            <a:schemeClr val="accent4"/>
          </a:effectRef>
          <a:fontRef idx="minor">
            <a:schemeClr val="tx1"/>
          </a:fontRef>
        </p:style>
      </p:cxnSp>
      <p:cxnSp>
        <p:nvCxnSpPr>
          <p:cNvPr id="9" name="Straight Connector 8"/>
          <p:cNvCxnSpPr/>
          <p:nvPr/>
        </p:nvCxnSpPr>
        <p:spPr>
          <a:xfrm>
            <a:off x="8267762" y="1602036"/>
            <a:ext cx="15520" cy="3751201"/>
          </a:xfrm>
          <a:prstGeom prst="line">
            <a:avLst/>
          </a:prstGeom>
        </p:spPr>
        <p:style>
          <a:lnRef idx="1">
            <a:schemeClr val="accent4"/>
          </a:lnRef>
          <a:fillRef idx="0">
            <a:schemeClr val="accent4"/>
          </a:fillRef>
          <a:effectRef idx="0">
            <a:schemeClr val="accent4"/>
          </a:effectRef>
          <a:fontRef idx="minor">
            <a:schemeClr val="tx1"/>
          </a:fontRef>
        </p:style>
      </p:cxnSp>
      <p:sp>
        <p:nvSpPr>
          <p:cNvPr id="10" name="TextBox 9"/>
          <p:cNvSpPr txBox="1"/>
          <p:nvPr>
            <p:custDataLst>
              <p:tags r:id="rId1"/>
            </p:custDataLst>
          </p:nvPr>
        </p:nvSpPr>
        <p:spPr>
          <a:xfrm rot="831206">
            <a:off x="3341639" y="2780761"/>
            <a:ext cx="3751502" cy="579699"/>
          </a:xfrm>
          <a:prstGeom prst="rect">
            <a:avLst/>
          </a:prstGeom>
          <a:noFill/>
        </p:spPr>
        <p:txBody>
          <a:bodyPr wrap="square" rtlCol="0">
            <a:spAutoFit/>
          </a:bodyPr>
          <a:lstStyle/>
          <a:p>
            <a:r>
              <a:rPr lang="en-CA" sz="1600">
                <a:solidFill>
                  <a:schemeClr val="accent4">
                    <a:lumMod val="75000"/>
                  </a:schemeClr>
                </a:solidFill>
              </a:rPr>
              <a:t>Diminution du nombre de vendeurs qualifiés</a:t>
            </a:r>
          </a:p>
        </p:txBody>
      </p:sp>
      <p:sp>
        <p:nvSpPr>
          <p:cNvPr id="11" name="TextBox 10"/>
          <p:cNvSpPr txBox="1"/>
          <p:nvPr/>
        </p:nvSpPr>
        <p:spPr>
          <a:xfrm>
            <a:off x="3099032" y="1347932"/>
            <a:ext cx="5261464" cy="251711"/>
          </a:xfrm>
          <a:prstGeom prst="rect">
            <a:avLst/>
          </a:prstGeom>
          <a:noFill/>
        </p:spPr>
        <p:txBody>
          <a:bodyPr wrap="square" rtlCol="0">
            <a:spAutoFit/>
          </a:bodyPr>
          <a:lstStyle/>
          <a:p>
            <a:r>
              <a:rPr lang="en-CA" sz="1050"/>
              <a:t>Périodes d’approvisionnement de 40 jours</a:t>
            </a:r>
          </a:p>
        </p:txBody>
      </p:sp>
      <p:sp>
        <p:nvSpPr>
          <p:cNvPr id="12" name="TextBox 11"/>
          <p:cNvSpPr txBox="1"/>
          <p:nvPr/>
        </p:nvSpPr>
        <p:spPr>
          <a:xfrm>
            <a:off x="3012211" y="5587352"/>
            <a:ext cx="5261465" cy="251711"/>
          </a:xfrm>
          <a:prstGeom prst="rect">
            <a:avLst/>
          </a:prstGeom>
          <a:noFill/>
        </p:spPr>
        <p:txBody>
          <a:bodyPr wrap="square" rtlCol="0">
            <a:spAutoFit/>
          </a:bodyPr>
          <a:lstStyle/>
          <a:p>
            <a:r>
              <a:rPr lang="en-CA" sz="1050"/>
              <a:t>Les mises à l’essai des vendeurs deviennent disponibles dès le début</a:t>
            </a:r>
          </a:p>
        </p:txBody>
      </p:sp>
      <p:sp>
        <p:nvSpPr>
          <p:cNvPr id="13" name="Isosceles Triangle 12"/>
          <p:cNvSpPr/>
          <p:nvPr/>
        </p:nvSpPr>
        <p:spPr>
          <a:xfrm rot="16200000">
            <a:off x="2881039" y="5645797"/>
            <a:ext cx="186440" cy="132494"/>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solidFill>
                <a:schemeClr val="accent6"/>
              </a:solidFill>
            </a:endParaRPr>
          </a:p>
        </p:txBody>
      </p:sp>
      <p:sp>
        <p:nvSpPr>
          <p:cNvPr id="14" name="Isosceles Triangle 13"/>
          <p:cNvSpPr/>
          <p:nvPr/>
        </p:nvSpPr>
        <p:spPr>
          <a:xfrm rot="16200000">
            <a:off x="2867906" y="1409751"/>
            <a:ext cx="186440" cy="132494"/>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solidFill>
                <a:schemeClr val="accent6"/>
              </a:solidFill>
            </a:endParaRPr>
          </a:p>
        </p:txBody>
      </p:sp>
      <p:sp>
        <p:nvSpPr>
          <p:cNvPr id="15" name="Rectangle 14"/>
          <p:cNvSpPr/>
          <p:nvPr/>
        </p:nvSpPr>
        <p:spPr>
          <a:xfrm>
            <a:off x="250613" y="2258870"/>
            <a:ext cx="1684758"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050"/>
              <a:t>Étape 1 : Partage d’information</a:t>
            </a:r>
          </a:p>
        </p:txBody>
      </p:sp>
      <p:sp>
        <p:nvSpPr>
          <p:cNvPr id="16" name="Rectangle 15"/>
          <p:cNvSpPr/>
          <p:nvPr/>
        </p:nvSpPr>
        <p:spPr>
          <a:xfrm>
            <a:off x="250613" y="2765755"/>
            <a:ext cx="1684758"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050"/>
              <a:t>Étape 2 : Co-conception </a:t>
            </a:r>
          </a:p>
        </p:txBody>
      </p:sp>
      <p:sp>
        <p:nvSpPr>
          <p:cNvPr id="17" name="Rectangle 16"/>
          <p:cNvSpPr/>
          <p:nvPr/>
        </p:nvSpPr>
        <p:spPr>
          <a:xfrm>
            <a:off x="250613" y="3272640"/>
            <a:ext cx="1684758"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050"/>
              <a:t>Étape 3 : Élaboration</a:t>
            </a:r>
          </a:p>
        </p:txBody>
      </p:sp>
      <p:sp>
        <p:nvSpPr>
          <p:cNvPr id="18" name="Rectangle 17"/>
          <p:cNvSpPr/>
          <p:nvPr/>
        </p:nvSpPr>
        <p:spPr>
          <a:xfrm>
            <a:off x="250613" y="3779525"/>
            <a:ext cx="1684758"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050"/>
              <a:t>Étape 4 : Évaluation</a:t>
            </a:r>
          </a:p>
        </p:txBody>
      </p:sp>
      <p:sp>
        <p:nvSpPr>
          <p:cNvPr id="19" name="Rectangle 18"/>
          <p:cNvSpPr/>
          <p:nvPr/>
        </p:nvSpPr>
        <p:spPr>
          <a:xfrm>
            <a:off x="2931454" y="1573541"/>
            <a:ext cx="1174948" cy="376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a:t>Point de contrôle 1* Septembre</a:t>
            </a:r>
          </a:p>
        </p:txBody>
      </p:sp>
      <p:sp>
        <p:nvSpPr>
          <p:cNvPr id="20" name="Rectangle 19"/>
          <p:cNvSpPr/>
          <p:nvPr/>
        </p:nvSpPr>
        <p:spPr>
          <a:xfrm>
            <a:off x="2432741" y="1580141"/>
            <a:ext cx="350711" cy="422512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sz="1200"/>
              <a:t>Prépublication</a:t>
            </a:r>
          </a:p>
        </p:txBody>
      </p:sp>
      <p:sp>
        <p:nvSpPr>
          <p:cNvPr id="21" name="Rectangle 20"/>
          <p:cNvSpPr/>
          <p:nvPr>
            <p:custDataLst>
              <p:tags r:id="rId2"/>
            </p:custDataLst>
          </p:nvPr>
        </p:nvSpPr>
        <p:spPr>
          <a:xfrm>
            <a:off x="4201068" y="1553940"/>
            <a:ext cx="1291275" cy="396044"/>
          </a:xfrm>
          <a:prstGeom prst="rect">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a:t>Point de contrôle 2</a:t>
            </a:r>
          </a:p>
          <a:p>
            <a:r>
              <a:rPr lang="en-CA" sz="1200"/>
              <a:t>Octobre</a:t>
            </a:r>
          </a:p>
        </p:txBody>
      </p:sp>
      <p:sp>
        <p:nvSpPr>
          <p:cNvPr id="22" name="Rectangle 21"/>
          <p:cNvSpPr/>
          <p:nvPr>
            <p:custDataLst>
              <p:tags r:id="rId3"/>
            </p:custDataLst>
          </p:nvPr>
        </p:nvSpPr>
        <p:spPr>
          <a:xfrm>
            <a:off x="5577351" y="1554815"/>
            <a:ext cx="1291275" cy="396044"/>
          </a:xfrm>
          <a:prstGeom prst="rect">
            <a:avLst/>
          </a:prstGeom>
          <a:solidFill>
            <a:srgbClr val="37424A"/>
          </a:solidFill>
          <a:ln>
            <a:solidFill>
              <a:srgbClr val="3742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a:t>Point de contrôle 3</a:t>
            </a:r>
          </a:p>
          <a:p>
            <a:r>
              <a:rPr lang="en-CA" sz="1200"/>
              <a:t>Novembre</a:t>
            </a:r>
          </a:p>
        </p:txBody>
      </p:sp>
      <p:sp>
        <p:nvSpPr>
          <p:cNvPr id="23" name="Rectangle 22"/>
          <p:cNvSpPr/>
          <p:nvPr>
            <p:custDataLst>
              <p:tags r:id="rId4"/>
            </p:custDataLst>
          </p:nvPr>
        </p:nvSpPr>
        <p:spPr>
          <a:xfrm>
            <a:off x="6976488" y="1554815"/>
            <a:ext cx="1243496" cy="396044"/>
          </a:xfrm>
          <a:prstGeom prst="rect">
            <a:avLst/>
          </a:prstGeom>
          <a:solidFill>
            <a:srgbClr val="8F161E"/>
          </a:solidFill>
          <a:ln>
            <a:solidFill>
              <a:srgbClr val="8F16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a:t>Point de contrôle 4</a:t>
            </a:r>
          </a:p>
          <a:p>
            <a:r>
              <a:rPr lang="en-CA" sz="1200"/>
              <a:t>Décembre</a:t>
            </a:r>
          </a:p>
        </p:txBody>
      </p:sp>
      <p:sp>
        <p:nvSpPr>
          <p:cNvPr id="24" name="Freeform 23"/>
          <p:cNvSpPr>
            <a:spLocks noEditPoints="1"/>
          </p:cNvSpPr>
          <p:nvPr/>
        </p:nvSpPr>
        <p:spPr bwMode="auto">
          <a:xfrm>
            <a:off x="7938766" y="3460075"/>
            <a:ext cx="625211" cy="647519"/>
          </a:xfrm>
          <a:custGeom>
            <a:avLst/>
            <a:gdLst>
              <a:gd name="T0" fmla="*/ 384 w 390"/>
              <a:gd name="T1" fmla="*/ 66 h 360"/>
              <a:gd name="T2" fmla="*/ 368 w 390"/>
              <a:gd name="T3" fmla="*/ 60 h 360"/>
              <a:gd name="T4" fmla="*/ 300 w 390"/>
              <a:gd name="T5" fmla="*/ 60 h 360"/>
              <a:gd name="T6" fmla="*/ 300 w 390"/>
              <a:gd name="T7" fmla="*/ 37 h 360"/>
              <a:gd name="T8" fmla="*/ 289 w 390"/>
              <a:gd name="T9" fmla="*/ 11 h 360"/>
              <a:gd name="T10" fmla="*/ 263 w 390"/>
              <a:gd name="T11" fmla="*/ 0 h 360"/>
              <a:gd name="T12" fmla="*/ 128 w 390"/>
              <a:gd name="T13" fmla="*/ 0 h 360"/>
              <a:gd name="T14" fmla="*/ 101 w 390"/>
              <a:gd name="T15" fmla="*/ 11 h 360"/>
              <a:gd name="T16" fmla="*/ 90 w 390"/>
              <a:gd name="T17" fmla="*/ 37 h 360"/>
              <a:gd name="T18" fmla="*/ 90 w 390"/>
              <a:gd name="T19" fmla="*/ 60 h 360"/>
              <a:gd name="T20" fmla="*/ 23 w 390"/>
              <a:gd name="T21" fmla="*/ 60 h 360"/>
              <a:gd name="T22" fmla="*/ 7 w 390"/>
              <a:gd name="T23" fmla="*/ 66 h 360"/>
              <a:gd name="T24" fmla="*/ 0 w 390"/>
              <a:gd name="T25" fmla="*/ 82 h 360"/>
              <a:gd name="T26" fmla="*/ 0 w 390"/>
              <a:gd name="T27" fmla="*/ 112 h 360"/>
              <a:gd name="T28" fmla="*/ 10 w 390"/>
              <a:gd name="T29" fmla="*/ 146 h 360"/>
              <a:gd name="T30" fmla="*/ 36 w 390"/>
              <a:gd name="T31" fmla="*/ 176 h 360"/>
              <a:gd name="T32" fmla="*/ 77 w 390"/>
              <a:gd name="T33" fmla="*/ 199 h 360"/>
              <a:gd name="T34" fmla="*/ 127 w 390"/>
              <a:gd name="T35" fmla="*/ 210 h 360"/>
              <a:gd name="T36" fmla="*/ 149 w 390"/>
              <a:gd name="T37" fmla="*/ 232 h 360"/>
              <a:gd name="T38" fmla="*/ 162 w 390"/>
              <a:gd name="T39" fmla="*/ 249 h 360"/>
              <a:gd name="T40" fmla="*/ 165 w 390"/>
              <a:gd name="T41" fmla="*/ 270 h 360"/>
              <a:gd name="T42" fmla="*/ 158 w 390"/>
              <a:gd name="T43" fmla="*/ 291 h 360"/>
              <a:gd name="T44" fmla="*/ 135 w 390"/>
              <a:gd name="T45" fmla="*/ 300 h 360"/>
              <a:gd name="T46" fmla="*/ 104 w 390"/>
              <a:gd name="T47" fmla="*/ 311 h 360"/>
              <a:gd name="T48" fmla="*/ 90 w 390"/>
              <a:gd name="T49" fmla="*/ 338 h 360"/>
              <a:gd name="T50" fmla="*/ 90 w 390"/>
              <a:gd name="T51" fmla="*/ 353 h 360"/>
              <a:gd name="T52" fmla="*/ 92 w 390"/>
              <a:gd name="T53" fmla="*/ 358 h 360"/>
              <a:gd name="T54" fmla="*/ 98 w 390"/>
              <a:gd name="T55" fmla="*/ 360 h 360"/>
              <a:gd name="T56" fmla="*/ 293 w 390"/>
              <a:gd name="T57" fmla="*/ 360 h 360"/>
              <a:gd name="T58" fmla="*/ 298 w 390"/>
              <a:gd name="T59" fmla="*/ 358 h 360"/>
              <a:gd name="T60" fmla="*/ 300 w 390"/>
              <a:gd name="T61" fmla="*/ 353 h 360"/>
              <a:gd name="T62" fmla="*/ 300 w 390"/>
              <a:gd name="T63" fmla="*/ 338 h 360"/>
              <a:gd name="T64" fmla="*/ 287 w 390"/>
              <a:gd name="T65" fmla="*/ 311 h 360"/>
              <a:gd name="T66" fmla="*/ 255 w 390"/>
              <a:gd name="T67" fmla="*/ 300 h 360"/>
              <a:gd name="T68" fmla="*/ 232 w 390"/>
              <a:gd name="T69" fmla="*/ 291 h 360"/>
              <a:gd name="T70" fmla="*/ 225 w 390"/>
              <a:gd name="T71" fmla="*/ 270 h 360"/>
              <a:gd name="T72" fmla="*/ 229 w 390"/>
              <a:gd name="T73" fmla="*/ 249 h 360"/>
              <a:gd name="T74" fmla="*/ 241 w 390"/>
              <a:gd name="T75" fmla="*/ 232 h 360"/>
              <a:gd name="T76" fmla="*/ 263 w 390"/>
              <a:gd name="T77" fmla="*/ 210 h 360"/>
              <a:gd name="T78" fmla="*/ 314 w 390"/>
              <a:gd name="T79" fmla="*/ 199 h 360"/>
              <a:gd name="T80" fmla="*/ 354 w 390"/>
              <a:gd name="T81" fmla="*/ 176 h 360"/>
              <a:gd name="T82" fmla="*/ 381 w 390"/>
              <a:gd name="T83" fmla="*/ 146 h 360"/>
              <a:gd name="T84" fmla="*/ 390 w 390"/>
              <a:gd name="T85" fmla="*/ 112 h 360"/>
              <a:gd name="T86" fmla="*/ 390 w 390"/>
              <a:gd name="T87" fmla="*/ 82 h 360"/>
              <a:gd name="T88" fmla="*/ 384 w 390"/>
              <a:gd name="T89" fmla="*/ 66 h 360"/>
              <a:gd name="T90" fmla="*/ 338 w 390"/>
              <a:gd name="T91" fmla="*/ 150 h 360"/>
              <a:gd name="T92" fmla="*/ 283 w 390"/>
              <a:gd name="T93" fmla="*/ 177 h 360"/>
              <a:gd name="T94" fmla="*/ 300 w 390"/>
              <a:gd name="T95" fmla="*/ 90 h 360"/>
              <a:gd name="T96" fmla="*/ 360 w 390"/>
              <a:gd name="T97" fmla="*/ 90 h 360"/>
              <a:gd name="T98" fmla="*/ 360 w 390"/>
              <a:gd name="T99" fmla="*/ 112 h 360"/>
              <a:gd name="T100" fmla="*/ 338 w 390"/>
              <a:gd name="T101" fmla="*/ 150 h 360"/>
              <a:gd name="T102" fmla="*/ 52 w 390"/>
              <a:gd name="T103" fmla="*/ 150 h 360"/>
              <a:gd name="T104" fmla="*/ 30 w 390"/>
              <a:gd name="T105" fmla="*/ 112 h 360"/>
              <a:gd name="T106" fmla="*/ 30 w 390"/>
              <a:gd name="T107" fmla="*/ 90 h 360"/>
              <a:gd name="T108" fmla="*/ 90 w 390"/>
              <a:gd name="T109" fmla="*/ 90 h 360"/>
              <a:gd name="T110" fmla="*/ 107 w 390"/>
              <a:gd name="T111" fmla="*/ 177 h 360"/>
              <a:gd name="T112" fmla="*/ 52 w 390"/>
              <a:gd name="T113" fmla="*/ 15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0" h="360">
                <a:moveTo>
                  <a:pt x="384" y="66"/>
                </a:moveTo>
                <a:cubicBezTo>
                  <a:pt x="380" y="62"/>
                  <a:pt x="374" y="60"/>
                  <a:pt x="368" y="60"/>
                </a:cubicBezTo>
                <a:cubicBezTo>
                  <a:pt x="300" y="60"/>
                  <a:pt x="300" y="60"/>
                  <a:pt x="300" y="60"/>
                </a:cubicBezTo>
                <a:cubicBezTo>
                  <a:pt x="300" y="37"/>
                  <a:pt x="300" y="37"/>
                  <a:pt x="300" y="37"/>
                </a:cubicBezTo>
                <a:cubicBezTo>
                  <a:pt x="300" y="27"/>
                  <a:pt x="297" y="18"/>
                  <a:pt x="289" y="11"/>
                </a:cubicBezTo>
                <a:cubicBezTo>
                  <a:pt x="282" y="3"/>
                  <a:pt x="273" y="0"/>
                  <a:pt x="263" y="0"/>
                </a:cubicBezTo>
                <a:cubicBezTo>
                  <a:pt x="128" y="0"/>
                  <a:pt x="128" y="0"/>
                  <a:pt x="128" y="0"/>
                </a:cubicBezTo>
                <a:cubicBezTo>
                  <a:pt x="117" y="0"/>
                  <a:pt x="109" y="3"/>
                  <a:pt x="101" y="11"/>
                </a:cubicBezTo>
                <a:cubicBezTo>
                  <a:pt x="94" y="18"/>
                  <a:pt x="90" y="27"/>
                  <a:pt x="90" y="37"/>
                </a:cubicBezTo>
                <a:cubicBezTo>
                  <a:pt x="90" y="60"/>
                  <a:pt x="90" y="60"/>
                  <a:pt x="90" y="60"/>
                </a:cubicBezTo>
                <a:cubicBezTo>
                  <a:pt x="23" y="60"/>
                  <a:pt x="23" y="60"/>
                  <a:pt x="23" y="60"/>
                </a:cubicBezTo>
                <a:cubicBezTo>
                  <a:pt x="16" y="60"/>
                  <a:pt x="11" y="62"/>
                  <a:pt x="7" y="66"/>
                </a:cubicBezTo>
                <a:cubicBezTo>
                  <a:pt x="2" y="71"/>
                  <a:pt x="0" y="76"/>
                  <a:pt x="0" y="82"/>
                </a:cubicBezTo>
                <a:cubicBezTo>
                  <a:pt x="0" y="112"/>
                  <a:pt x="0" y="112"/>
                  <a:pt x="0" y="112"/>
                </a:cubicBezTo>
                <a:cubicBezTo>
                  <a:pt x="0" y="124"/>
                  <a:pt x="3" y="135"/>
                  <a:pt x="10" y="146"/>
                </a:cubicBezTo>
                <a:cubicBezTo>
                  <a:pt x="16" y="157"/>
                  <a:pt x="25" y="167"/>
                  <a:pt x="36" y="176"/>
                </a:cubicBezTo>
                <a:cubicBezTo>
                  <a:pt x="47" y="186"/>
                  <a:pt x="61" y="193"/>
                  <a:pt x="77" y="199"/>
                </a:cubicBezTo>
                <a:cubicBezTo>
                  <a:pt x="93" y="206"/>
                  <a:pt x="110" y="209"/>
                  <a:pt x="127" y="210"/>
                </a:cubicBezTo>
                <a:cubicBezTo>
                  <a:pt x="134" y="218"/>
                  <a:pt x="141" y="226"/>
                  <a:pt x="149" y="232"/>
                </a:cubicBezTo>
                <a:cubicBezTo>
                  <a:pt x="155" y="237"/>
                  <a:pt x="160" y="243"/>
                  <a:pt x="162" y="249"/>
                </a:cubicBezTo>
                <a:cubicBezTo>
                  <a:pt x="164" y="255"/>
                  <a:pt x="165" y="262"/>
                  <a:pt x="165" y="270"/>
                </a:cubicBezTo>
                <a:cubicBezTo>
                  <a:pt x="165" y="279"/>
                  <a:pt x="163" y="286"/>
                  <a:pt x="158" y="291"/>
                </a:cubicBezTo>
                <a:cubicBezTo>
                  <a:pt x="153" y="297"/>
                  <a:pt x="146" y="300"/>
                  <a:pt x="135" y="300"/>
                </a:cubicBezTo>
                <a:cubicBezTo>
                  <a:pt x="123" y="300"/>
                  <a:pt x="113" y="304"/>
                  <a:pt x="104" y="311"/>
                </a:cubicBezTo>
                <a:cubicBezTo>
                  <a:pt x="95" y="318"/>
                  <a:pt x="90" y="327"/>
                  <a:pt x="90" y="338"/>
                </a:cubicBezTo>
                <a:cubicBezTo>
                  <a:pt x="90" y="353"/>
                  <a:pt x="90" y="353"/>
                  <a:pt x="90" y="353"/>
                </a:cubicBezTo>
                <a:cubicBezTo>
                  <a:pt x="92" y="358"/>
                  <a:pt x="92" y="358"/>
                  <a:pt x="92" y="358"/>
                </a:cubicBezTo>
                <a:cubicBezTo>
                  <a:pt x="98" y="360"/>
                  <a:pt x="98" y="360"/>
                  <a:pt x="98" y="360"/>
                </a:cubicBezTo>
                <a:cubicBezTo>
                  <a:pt x="293" y="360"/>
                  <a:pt x="293" y="360"/>
                  <a:pt x="293" y="360"/>
                </a:cubicBezTo>
                <a:cubicBezTo>
                  <a:pt x="298" y="358"/>
                  <a:pt x="298" y="358"/>
                  <a:pt x="298" y="358"/>
                </a:cubicBezTo>
                <a:cubicBezTo>
                  <a:pt x="300" y="353"/>
                  <a:pt x="300" y="353"/>
                  <a:pt x="300" y="353"/>
                </a:cubicBezTo>
                <a:cubicBezTo>
                  <a:pt x="300" y="338"/>
                  <a:pt x="300" y="338"/>
                  <a:pt x="300" y="338"/>
                </a:cubicBezTo>
                <a:cubicBezTo>
                  <a:pt x="300" y="327"/>
                  <a:pt x="296" y="318"/>
                  <a:pt x="287" y="311"/>
                </a:cubicBezTo>
                <a:cubicBezTo>
                  <a:pt x="277" y="304"/>
                  <a:pt x="267" y="300"/>
                  <a:pt x="255" y="300"/>
                </a:cubicBezTo>
                <a:cubicBezTo>
                  <a:pt x="245" y="300"/>
                  <a:pt x="237" y="297"/>
                  <a:pt x="232" y="291"/>
                </a:cubicBezTo>
                <a:cubicBezTo>
                  <a:pt x="228" y="286"/>
                  <a:pt x="225" y="279"/>
                  <a:pt x="225" y="270"/>
                </a:cubicBezTo>
                <a:cubicBezTo>
                  <a:pt x="225" y="262"/>
                  <a:pt x="226" y="255"/>
                  <a:pt x="229" y="249"/>
                </a:cubicBezTo>
                <a:cubicBezTo>
                  <a:pt x="231" y="243"/>
                  <a:pt x="235" y="237"/>
                  <a:pt x="241" y="232"/>
                </a:cubicBezTo>
                <a:cubicBezTo>
                  <a:pt x="249" y="226"/>
                  <a:pt x="257" y="218"/>
                  <a:pt x="263" y="210"/>
                </a:cubicBezTo>
                <a:cubicBezTo>
                  <a:pt x="281" y="209"/>
                  <a:pt x="298" y="206"/>
                  <a:pt x="314" y="199"/>
                </a:cubicBezTo>
                <a:cubicBezTo>
                  <a:pt x="330" y="193"/>
                  <a:pt x="343" y="186"/>
                  <a:pt x="354" y="176"/>
                </a:cubicBezTo>
                <a:cubicBezTo>
                  <a:pt x="365" y="167"/>
                  <a:pt x="374" y="157"/>
                  <a:pt x="381" y="146"/>
                </a:cubicBezTo>
                <a:cubicBezTo>
                  <a:pt x="387" y="135"/>
                  <a:pt x="390" y="124"/>
                  <a:pt x="390" y="112"/>
                </a:cubicBezTo>
                <a:cubicBezTo>
                  <a:pt x="390" y="82"/>
                  <a:pt x="390" y="82"/>
                  <a:pt x="390" y="82"/>
                </a:cubicBezTo>
                <a:cubicBezTo>
                  <a:pt x="390" y="76"/>
                  <a:pt x="388" y="71"/>
                  <a:pt x="384" y="66"/>
                </a:cubicBezTo>
                <a:close/>
                <a:moveTo>
                  <a:pt x="338" y="150"/>
                </a:moveTo>
                <a:cubicBezTo>
                  <a:pt x="323" y="164"/>
                  <a:pt x="305" y="172"/>
                  <a:pt x="283" y="177"/>
                </a:cubicBezTo>
                <a:cubicBezTo>
                  <a:pt x="295" y="152"/>
                  <a:pt x="300" y="123"/>
                  <a:pt x="300" y="90"/>
                </a:cubicBezTo>
                <a:cubicBezTo>
                  <a:pt x="360" y="90"/>
                  <a:pt x="360" y="90"/>
                  <a:pt x="360" y="90"/>
                </a:cubicBezTo>
                <a:cubicBezTo>
                  <a:pt x="360" y="112"/>
                  <a:pt x="360" y="112"/>
                  <a:pt x="360" y="112"/>
                </a:cubicBezTo>
                <a:cubicBezTo>
                  <a:pt x="360" y="125"/>
                  <a:pt x="353" y="137"/>
                  <a:pt x="338" y="150"/>
                </a:cubicBezTo>
                <a:close/>
                <a:moveTo>
                  <a:pt x="52" y="150"/>
                </a:moveTo>
                <a:cubicBezTo>
                  <a:pt x="37" y="137"/>
                  <a:pt x="30" y="125"/>
                  <a:pt x="30" y="112"/>
                </a:cubicBezTo>
                <a:cubicBezTo>
                  <a:pt x="30" y="90"/>
                  <a:pt x="30" y="90"/>
                  <a:pt x="30" y="90"/>
                </a:cubicBezTo>
                <a:cubicBezTo>
                  <a:pt x="90" y="90"/>
                  <a:pt x="90" y="90"/>
                  <a:pt x="90" y="90"/>
                </a:cubicBezTo>
                <a:cubicBezTo>
                  <a:pt x="90" y="123"/>
                  <a:pt x="96" y="152"/>
                  <a:pt x="107" y="177"/>
                </a:cubicBezTo>
                <a:cubicBezTo>
                  <a:pt x="85" y="172"/>
                  <a:pt x="67" y="164"/>
                  <a:pt x="52" y="150"/>
                </a:cubicBez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25" name="Rectangle 24"/>
          <p:cNvSpPr/>
          <p:nvPr/>
        </p:nvSpPr>
        <p:spPr>
          <a:xfrm>
            <a:off x="201229" y="1525494"/>
            <a:ext cx="1684758" cy="626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a:solidFill>
                  <a:schemeClr val="tx1"/>
                </a:solidFill>
              </a:rPr>
              <a:t>ÉTAPES</a:t>
            </a:r>
          </a:p>
          <a:p>
            <a:pPr algn="ctr"/>
            <a:r>
              <a:rPr lang="en-CA" sz="1100">
                <a:solidFill>
                  <a:schemeClr val="tx1"/>
                </a:solidFill>
              </a:rPr>
              <a:t>Les étapes sont répétées pour chaque point de contrôle</a:t>
            </a:r>
          </a:p>
        </p:txBody>
      </p:sp>
      <p:sp>
        <p:nvSpPr>
          <p:cNvPr id="26" name="TextBox 25"/>
          <p:cNvSpPr txBox="1"/>
          <p:nvPr>
            <p:custDataLst>
              <p:tags r:id="rId5"/>
            </p:custDataLst>
          </p:nvPr>
        </p:nvSpPr>
        <p:spPr>
          <a:xfrm rot="20716952">
            <a:off x="3069439" y="4721452"/>
            <a:ext cx="4690467" cy="335615"/>
          </a:xfrm>
          <a:prstGeom prst="rect">
            <a:avLst/>
          </a:prstGeom>
          <a:noFill/>
        </p:spPr>
        <p:txBody>
          <a:bodyPr wrap="square" rtlCol="0">
            <a:spAutoFit/>
          </a:bodyPr>
          <a:lstStyle/>
          <a:p>
            <a:r>
              <a:rPr lang="en-CA" sz="1600">
                <a:solidFill>
                  <a:srgbClr val="C00000"/>
                </a:solidFill>
              </a:rPr>
              <a:t>Augmentation du niveau de complexité des exigences</a:t>
            </a:r>
          </a:p>
        </p:txBody>
      </p:sp>
      <p:sp>
        <p:nvSpPr>
          <p:cNvPr id="27" name="Chevron 26"/>
          <p:cNvSpPr/>
          <p:nvPr/>
        </p:nvSpPr>
        <p:spPr>
          <a:xfrm rot="1007480">
            <a:off x="7257598" y="3481279"/>
            <a:ext cx="205262" cy="320958"/>
          </a:xfrm>
          <a:prstGeom prst="chevron">
            <a:avLst>
              <a:gd name="adj" fmla="val 75230"/>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8" name="Chevron 27"/>
          <p:cNvSpPr/>
          <p:nvPr/>
        </p:nvSpPr>
        <p:spPr>
          <a:xfrm rot="20197988">
            <a:off x="7300135" y="3989225"/>
            <a:ext cx="217359" cy="320958"/>
          </a:xfrm>
          <a:prstGeom prst="chevron">
            <a:avLst>
              <a:gd name="adj" fmla="val 7523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cxnSp>
        <p:nvCxnSpPr>
          <p:cNvPr id="29" name="Straight Connector 28"/>
          <p:cNvCxnSpPr/>
          <p:nvPr/>
        </p:nvCxnSpPr>
        <p:spPr>
          <a:xfrm flipH="1">
            <a:off x="2872008" y="1464805"/>
            <a:ext cx="0" cy="4340459"/>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a:endCxn id="24" idx="17"/>
          </p:cNvCxnSpPr>
          <p:nvPr/>
        </p:nvCxnSpPr>
        <p:spPr>
          <a:xfrm>
            <a:off x="2894879" y="2572331"/>
            <a:ext cx="5247481" cy="1265463"/>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1" name="Right Arrow 30"/>
          <p:cNvSpPr/>
          <p:nvPr>
            <p:custDataLst>
              <p:tags r:id="rId6"/>
            </p:custDataLst>
          </p:nvPr>
        </p:nvSpPr>
        <p:spPr>
          <a:xfrm>
            <a:off x="2441922" y="5843722"/>
            <a:ext cx="6018510" cy="475085"/>
          </a:xfrm>
          <a:prstGeom prst="rightArrow">
            <a:avLst/>
          </a:prstGeom>
          <a:solidFill>
            <a:srgbClr val="6696AA"/>
          </a:solidFill>
          <a:ln>
            <a:solidFill>
              <a:srgbClr val="6696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a:t>Publication ouverte en temps réel des progrès</a:t>
            </a:r>
          </a:p>
        </p:txBody>
      </p:sp>
    </p:spTree>
    <p:extLst>
      <p:ext uri="{BB962C8B-B14F-4D97-AF65-F5344CB8AC3E}">
        <p14:creationId xmlns:p14="http://schemas.microsoft.com/office/powerpoint/2010/main" val="2866180190"/>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4.19"/>
  <p:tag name="AS_TITLE" val="Aspose.Slides for .NET 4.0"/>
  <p:tag name="AS_VERSION" val="17.4"/>
  <p:tag name="ENGAGE" val="{&quot;SavedSwatch&quot;:&quot;-16756366|-13593164|-13155766|-3334100|-3351552|Treasury Board&quot;,&quot;Id&quot;:&quot;5bedc2174630392ce45e9835&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Text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Text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26.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33.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34.xml><?xml version="1.0" encoding="utf-8"?>
<p:tagLst xmlns:a="http://schemas.openxmlformats.org/drawingml/2006/main" xmlns:r="http://schemas.openxmlformats.org/officeDocument/2006/relationships" xmlns:p="http://schemas.openxmlformats.org/presentationml/2006/main">
  <p:tag name="ENGAGECOLOR" val="{&quot;OutlineColor&quot;:{&quot;ColorIndex&quot;:2,&quot;ColorModifier&quot;:0,&quot;BrightnessModifier&quot;:0}}"/>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36.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37.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38.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39.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TextColor&quot;:{&quot;ColorIndex&quot;:1,&quot;ColorModifier&quot;:0,&quot;BrightnessModifier&quot;:0}}"/>
</p:tagLst>
</file>

<file path=ppt/tags/tag40.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41.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42.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quot;OutlineColor&quot;:{&quot;ColorIndex&quot;:3,&quot;ColorModifier&quot;:0,&quot;BrightnessModifier&quot;:0}}"/>
</p:tagLst>
</file>

<file path=ppt/tags/tag43.xml><?xml version="1.0" encoding="utf-8"?>
<p:tagLst xmlns:a="http://schemas.openxmlformats.org/drawingml/2006/main" xmlns:r="http://schemas.openxmlformats.org/officeDocument/2006/relationships" xmlns:p="http://schemas.openxmlformats.org/presentationml/2006/main">
  <p:tag name="ENGAGECOLOR" val="{&quot;TextColor&quot;:{&quot;ColorIndex&quot;:3,&quot;ColorModifier&quot;:0,&quot;BrightnessModifier&quot;:0}}"/>
</p:tagLst>
</file>

<file path=ppt/tags/tag44.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quot;OutlineColor&quot;:{&quot;ColorIndex&quot;:3,&quot;ColorModifier&quot;:0,&quot;BrightnessModifier&quot;:0}}"/>
</p:tagLst>
</file>

<file path=ppt/tags/tag45.xml><?xml version="1.0" encoding="utf-8"?>
<p:tagLst xmlns:a="http://schemas.openxmlformats.org/drawingml/2006/main" xmlns:r="http://schemas.openxmlformats.org/officeDocument/2006/relationships" xmlns:p="http://schemas.openxmlformats.org/presentationml/2006/main">
  <p:tag name="ENGAGECOLOR" val="{&quot;OutlineColor&quot;:{&quot;ColorIndex&quot;:3,&quot;ColorModifier&quot;:0,&quot;BrightnessModifier&quot;:0}}"/>
</p:tagLst>
</file>

<file path=ppt/tags/tag46.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47.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4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9.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ags/tag50.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2,&quot;ColorModifier&quot;:0,&quot;BrightnessModifier&quot;:0}}"/>
</p:tagLst>
</file>

<file path=ppt/tags/tag51.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quot;OutlineColor&quot;:{&quot;ColorIndex&quot;:3,&quot;ColorModifier&quot;:0,&quot;BrightnessModifier&quot;:0}}"/>
</p:tagLst>
</file>

<file path=ppt/tags/tag52.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2,&quot;BrightnessModifier&quot;:0},&quot;OutlineColor&quot;:{&quot;ColorIndex&quot;:4,&quot;ColorModifier&quot;:2,&quot;BrightnessModifier&quot;:0}}"/>
</p:tagLst>
</file>

<file path=ppt/tags/tag53.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ags/tag5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1,&quot;BrightnessModifier&quot;:0},&quot;OutlineColor&quot;:{&quot;ColorIndex&quot;:1,&quot;ColorModifier&quot;:1,&quot;BrightnessModifier&quot;:0}}"/>
</p:tagLst>
</file>

<file path=ppt/tags/tag5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2,&quot;BrightnessModifier&quot;:0},&quot;OutlineColor&quot;:{&quot;ColorIndex&quot;:5,&quot;ColorModifier&quot;:2,&quot;BrightnessModifier&quot;:0}}"/>
</p:tagLst>
</file>

<file path=ppt/tags/tag56.xml><?xml version="1.0" encoding="utf-8"?>
<p:tagLst xmlns:a="http://schemas.openxmlformats.org/drawingml/2006/main" xmlns:r="http://schemas.openxmlformats.org/officeDocument/2006/relationships" xmlns:p="http://schemas.openxmlformats.org/presentationml/2006/main">
  <p:tag name="ENGAGECOLOR" val="{&quot;TextColor&quot;:{&quot;ColorIndex&quot;:5,&quot;ColorModifier&quot;:2,&quot;BrightnessModifier&quot;:0}}"/>
</p:tagLst>
</file>

<file path=ppt/tags/tag57.xml><?xml version="1.0" encoding="utf-8"?>
<p:tagLst xmlns:a="http://schemas.openxmlformats.org/drawingml/2006/main" xmlns:r="http://schemas.openxmlformats.org/officeDocument/2006/relationships" xmlns:p="http://schemas.openxmlformats.org/presentationml/2006/main">
  <p:tag name="ENGAGECOLOR" val="{&quot;TextColor&quot;:{&quot;ColorIndex&quot;:5,&quot;ColorModifier&quot;:2,&quot;BrightnessModifier&quot;:0}}"/>
</p:tagLst>
</file>

<file path=ppt/tags/tag58.xml><?xml version="1.0" encoding="utf-8"?>
<p:tagLst xmlns:a="http://schemas.openxmlformats.org/drawingml/2006/main" xmlns:r="http://schemas.openxmlformats.org/officeDocument/2006/relationships" xmlns:p="http://schemas.openxmlformats.org/presentationml/2006/main">
  <p:tag name="ENGAGECOLOR" val="{&quot;OutlineColor&quot;:{&quot;ColorIndex&quot;:5,&quot;ColorModifier&quot;:2,&quot;BrightnessModifier&quot;:0}}"/>
</p:tagLst>
</file>

<file path=ppt/tags/tag59.xml><?xml version="1.0" encoding="utf-8"?>
<p:tagLst xmlns:a="http://schemas.openxmlformats.org/drawingml/2006/main" xmlns:r="http://schemas.openxmlformats.org/officeDocument/2006/relationships" xmlns:p="http://schemas.openxmlformats.org/presentationml/2006/main">
  <p:tag name="ENGAGECOLOR" val="{&quot;TextColor&quot;:{&quot;ColorIndex&quot;:5,&quot;ColorModifier&quot;:2,&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TextColor&quot;:{&quot;ColorIndex&quot;:1,&quot;ColorModifier&quot;:0,&quot;BrightnessModifier&quot;:0}}"/>
</p:tagLst>
</file>

<file path=ppt/tags/tag6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2,&quot;BrightnessModifier&quot;:0}}"/>
</p:tagLst>
</file>

<file path=ppt/tags/tag61.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62.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63.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2,&quot;BrightnessModifier&quot;:0},&quot;OutlineColor&quot;:{&quot;ColorIndex&quot;:4,&quot;ColorModifier&quot;:2,&quot;BrightnessModifier&quot;:0}}"/>
</p:tagLst>
</file>

<file path=ppt/tags/tag64.xml><?xml version="1.0" encoding="utf-8"?>
<p:tagLst xmlns:a="http://schemas.openxmlformats.org/drawingml/2006/main" xmlns:r="http://schemas.openxmlformats.org/officeDocument/2006/relationships" xmlns:p="http://schemas.openxmlformats.org/presentationml/2006/main">
  <p:tag name="ENGAGECOLOR" val="{&quot;TextColor&quot;:{&quot;ColorIndex&quot;:4,&quot;ColorModifier&quot;:2,&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TextColor&quot;:{&quot;ColorIndex&quot;:1,&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TextColor&quot;:{&quot;ColorIndex&quot;:1,&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TotalTime>
  <Words>825</Words>
  <Application>Microsoft Office PowerPoint</Application>
  <PresentationFormat>On-screen Show (4:3)</PresentationFormat>
  <Paragraphs>131</Paragraphs>
  <Slides>12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맑은 고딕</vt:lpstr>
      <vt:lpstr>Arial</vt:lpstr>
      <vt:lpstr>Arial</vt:lpstr>
      <vt:lpstr>Calibri</vt:lpstr>
      <vt:lpstr>Times New Roman</vt:lpstr>
      <vt:lpstr>Wingdings</vt:lpstr>
      <vt:lpstr>Office Theme</vt:lpstr>
      <vt:lpstr>Prochaine génération en matière de ressources humaines et de rémunération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Leblanc, Isabelle</cp:lastModifiedBy>
  <cp:revision>146</cp:revision>
  <cp:lastPrinted>2015-12-14T14:59:28Z</cp:lastPrinted>
  <dcterms:created xsi:type="dcterms:W3CDTF">2015-11-06T15:38:40Z</dcterms:created>
  <dcterms:modified xsi:type="dcterms:W3CDTF">2018-11-15T18:59:49Z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SSCTVISUALMARKINGNO">
    <vt:lpwstr>NO</vt:lpwstr>
  </property>
  <property fmtid="{D5CDD505-2E9C-101B-9397-08002B2CF9AE}" pid="3" name="TitusGUID">
    <vt:lpwstr>0ae614d2-e518-4ef1-a5c0-a3bc3a01a186</vt:lpwstr>
  </property>
  <property fmtid="{D5CDD505-2E9C-101B-9397-08002B2CF9AE}" pid="4" name="TBSSCTCLASSIFICATION">
    <vt:lpwstr>UNCLASSIFIED</vt:lpwstr>
  </property>
  <property fmtid="{D5CDD505-2E9C-101B-9397-08002B2CF9AE}" pid="5" name="SECCLASS">
    <vt:lpwstr>CLASSU</vt:lpwstr>
  </property>
</Properties>
</file>