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18"/>
  </p:notesMasterIdLst>
  <p:sldIdLst>
    <p:sldId id="269" r:id="rId2"/>
    <p:sldId id="283" r:id="rId3"/>
    <p:sldId id="270" r:id="rId4"/>
    <p:sldId id="284" r:id="rId5"/>
    <p:sldId id="271" r:id="rId6"/>
    <p:sldId id="272" r:id="rId7"/>
    <p:sldId id="273" r:id="rId8"/>
    <p:sldId id="274" r:id="rId9"/>
    <p:sldId id="275" r:id="rId10"/>
    <p:sldId id="276" r:id="rId11"/>
    <p:sldId id="277" r:id="rId12"/>
    <p:sldId id="278" r:id="rId13"/>
    <p:sldId id="279" r:id="rId14"/>
    <p:sldId id="282" r:id="rId15"/>
    <p:sldId id="280" r:id="rId16"/>
    <p:sldId id="281" r:id="rId17"/>
  </p:sldIdLst>
  <p:sldSz cx="12192000" cy="6858000"/>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sabelle Dupel" initials="ID" lastIdx="8" clrIdx="0">
    <p:extLst>
      <p:ext uri="{19B8F6BF-5375-455C-9EA6-DF929625EA0E}">
        <p15:presenceInfo xmlns:p15="http://schemas.microsoft.com/office/powerpoint/2012/main" userId="S-1-5-21-1097746622-914383597-1481268402-191382" providerId="AD"/>
      </p:ext>
    </p:extLst>
  </p:cmAuthor>
  <p:cmAuthor id="2" name="Chantal Bemeur" initials="CB" lastIdx="6" clrIdx="1">
    <p:extLst>
      <p:ext uri="{19B8F6BF-5375-455C-9EA6-DF929625EA0E}">
        <p15:presenceInfo xmlns:p15="http://schemas.microsoft.com/office/powerpoint/2012/main" userId="S-1-5-21-1097746622-914383597-1481268402-182385" providerId="AD"/>
      </p:ext>
    </p:extLst>
  </p:cmAuthor>
  <p:cmAuthor id="3" name="Nadiah Sadighi" initials="NS" lastIdx="1" clrIdx="2">
    <p:extLst>
      <p:ext uri="{19B8F6BF-5375-455C-9EA6-DF929625EA0E}">
        <p15:presenceInfo xmlns:p15="http://schemas.microsoft.com/office/powerpoint/2012/main" userId="S-1-5-21-1097746622-914383597-1481268402-252792" providerId="AD"/>
      </p:ext>
    </p:extLst>
  </p:cmAuthor>
  <p:cmAuthor id="4" name="Microsoft Office User" initials="Office"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5" d="100"/>
          <a:sy n="65" d="100"/>
        </p:scale>
        <p:origin x="724" y="4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1118B3-9C02-46C0-8856-2FB0B7D8D83B}" type="datetimeFigureOut">
              <a:rPr lang="fr-CA" smtClean="0"/>
              <a:t>2021-10-22</a:t>
            </a:fld>
            <a:endParaRPr lang="fr-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3FD1EB-46BC-43FC-A17F-6362552A2AD4}" type="slidenum">
              <a:rPr lang="fr-CA" smtClean="0"/>
              <a:t>‹N°›</a:t>
            </a:fld>
            <a:endParaRPr lang="fr-CA"/>
          </a:p>
        </p:txBody>
      </p:sp>
    </p:spTree>
    <p:extLst>
      <p:ext uri="{BB962C8B-B14F-4D97-AF65-F5344CB8AC3E}">
        <p14:creationId xmlns:p14="http://schemas.microsoft.com/office/powerpoint/2010/main" val="3003487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a:t>Bilingue </a:t>
            </a:r>
          </a:p>
          <a:p>
            <a:endParaRPr lang="en-US" dirty="0"/>
          </a:p>
          <a:p>
            <a:r>
              <a:rPr lang="fr-CA"/>
              <a:t>À l’écran, au début de la séance</a:t>
            </a:r>
          </a:p>
          <a:p>
            <a:r>
              <a:rPr lang="fr-CA"/>
              <a:t>CONFÉRENCIÈRE : Chantal</a:t>
            </a:r>
          </a:p>
        </p:txBody>
      </p:sp>
      <p:sp>
        <p:nvSpPr>
          <p:cNvPr id="4" name="Slide Number Placeholder 3"/>
          <p:cNvSpPr>
            <a:spLocks noGrp="1"/>
          </p:cNvSpPr>
          <p:nvPr>
            <p:ph type="sldNum" sz="quarter" idx="10"/>
          </p:nvPr>
        </p:nvSpPr>
        <p:spPr/>
        <p:txBody>
          <a:bodyPr/>
          <a:lstStyle/>
          <a:p>
            <a:fld id="{11F9BAFD-0AFE-FC47-B839-C833EEBF7ECA}" type="slidenum">
              <a:rPr lang="en-US" smtClean="0"/>
              <a:t>4</a:t>
            </a:fld>
            <a:endParaRPr lang="en-US"/>
          </a:p>
        </p:txBody>
      </p:sp>
    </p:spTree>
    <p:extLst>
      <p:ext uri="{BB962C8B-B14F-4D97-AF65-F5344CB8AC3E}">
        <p14:creationId xmlns:p14="http://schemas.microsoft.com/office/powerpoint/2010/main" val="8704368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102" name="think-cell Slide" r:id="rId4" imgW="473" imgH="473" progId="TCLayout.ActiveDocument.1">
                  <p:embed/>
                </p:oleObj>
              </mc:Choice>
              <mc:Fallback>
                <p:oleObj name="think-cell Slide" r:id="rId4" imgW="473" imgH="473"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F5DBF2B2-6E29-804D-BBC2-9BEE5015365B}"/>
              </a:ext>
            </a:extLst>
          </p:cNvPr>
          <p:cNvSpPr>
            <a:spLocks noGrp="1"/>
          </p:cNvSpPr>
          <p:nvPr>
            <p:ph type="ctrTitle"/>
          </p:nvPr>
        </p:nvSpPr>
        <p:spPr>
          <a:xfrm>
            <a:off x="545306" y="2379518"/>
            <a:ext cx="11101387" cy="1295400"/>
          </a:xfrm>
        </p:spPr>
        <p:txBody>
          <a:bodyPr anchor="b">
            <a:normAutofit/>
          </a:bodyPr>
          <a:lstStyle>
            <a:lvl1pPr algn="l">
              <a:lnSpc>
                <a:spcPct val="100000"/>
              </a:lnSpc>
              <a:defRPr sz="4800"/>
            </a:lvl1pPr>
          </a:lstStyle>
          <a:p>
            <a:r>
              <a:rPr lang="en-US" dirty="0"/>
              <a:t>Click to edit Master title style</a:t>
            </a:r>
          </a:p>
        </p:txBody>
      </p:sp>
      <p:sp>
        <p:nvSpPr>
          <p:cNvPr id="3" name="Subtitle 2">
            <a:extLst>
              <a:ext uri="{FF2B5EF4-FFF2-40B4-BE49-F238E27FC236}">
                <a16:creationId xmlns:a16="http://schemas.microsoft.com/office/drawing/2014/main" id="{32033543-1E3F-E44E-9B20-569E29D9DE80}"/>
              </a:ext>
            </a:extLst>
          </p:cNvPr>
          <p:cNvSpPr>
            <a:spLocks noGrp="1"/>
          </p:cNvSpPr>
          <p:nvPr>
            <p:ph type="subTitle" idx="1" hasCustomPrompt="1"/>
          </p:nvPr>
        </p:nvSpPr>
        <p:spPr>
          <a:xfrm>
            <a:off x="545307" y="3816351"/>
            <a:ext cx="3502586" cy="678352"/>
          </a:xfrm>
        </p:spPr>
        <p:txBody>
          <a:bodyPr>
            <a:normAutofit/>
          </a:bodyPr>
          <a:lstStyle>
            <a:lvl1pPr marL="0" indent="0" algn="l">
              <a:lnSpc>
                <a:spcPct val="100000"/>
              </a:lnSpc>
              <a:buNone/>
              <a:defRPr sz="1400" b="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Text Placeholder 10">
            <a:extLst>
              <a:ext uri="{FF2B5EF4-FFF2-40B4-BE49-F238E27FC236}">
                <a16:creationId xmlns:a16="http://schemas.microsoft.com/office/drawing/2014/main" id="{AECE7A44-3E45-CD44-B3AE-5AEBA351C863}"/>
              </a:ext>
            </a:extLst>
          </p:cNvPr>
          <p:cNvSpPr>
            <a:spLocks noGrp="1"/>
          </p:cNvSpPr>
          <p:nvPr>
            <p:ph type="body" sz="quarter" idx="13"/>
          </p:nvPr>
        </p:nvSpPr>
        <p:spPr>
          <a:xfrm>
            <a:off x="544513" y="4335679"/>
            <a:ext cx="3494087" cy="526957"/>
          </a:xfrm>
        </p:spPr>
        <p:txBody>
          <a:bodyPr>
            <a:noAutofit/>
          </a:bodyPr>
          <a:lstStyle>
            <a:lvl1pPr marL="0" indent="0">
              <a:lnSpc>
                <a:spcPct val="100000"/>
              </a:lnSpc>
              <a:buNone/>
              <a:defRPr sz="1000"/>
            </a:lvl1pPr>
            <a:lvl2pPr marL="457200" indent="0">
              <a:buNone/>
              <a:defRPr sz="900"/>
            </a:lvl2pPr>
            <a:lvl3pPr marL="914400" indent="0">
              <a:buNone/>
              <a:defRPr sz="800"/>
            </a:lvl3pPr>
            <a:lvl4pPr marL="1371600" indent="0">
              <a:buNone/>
              <a:defRPr sz="700"/>
            </a:lvl4pPr>
            <a:lvl5pPr marL="1828800" indent="0">
              <a:buNone/>
              <a:defRPr sz="700"/>
            </a:lvl5pPr>
          </a:lstStyle>
          <a:p>
            <a:pPr lvl="0"/>
            <a:r>
              <a:rPr lang="en-US" dirty="0"/>
              <a:t>Edit Master text styles</a:t>
            </a:r>
          </a:p>
        </p:txBody>
      </p:sp>
    </p:spTree>
    <p:extLst>
      <p:ext uri="{BB962C8B-B14F-4D97-AF65-F5344CB8AC3E}">
        <p14:creationId xmlns:p14="http://schemas.microsoft.com/office/powerpoint/2010/main" val="3510055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mall Four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4" y="1606538"/>
            <a:ext cx="2571751" cy="1085850"/>
          </a:xfrm>
        </p:spPr>
        <p:txBody>
          <a:bodyPr/>
          <a:lstStyle/>
          <a:p>
            <a:endParaRPr lang="en-US" dirty="0"/>
          </a:p>
        </p:txBody>
      </p:sp>
      <p:sp>
        <p:nvSpPr>
          <p:cNvPr id="17" name="Picture Placeholder 6">
            <a:extLst>
              <a:ext uri="{FF2B5EF4-FFF2-40B4-BE49-F238E27FC236}">
                <a16:creationId xmlns:a16="http://schemas.microsoft.com/office/drawing/2014/main" id="{AB5CA4C7-9DA8-9349-A7AE-66A5D6A6F642}"/>
              </a:ext>
            </a:extLst>
          </p:cNvPr>
          <p:cNvSpPr>
            <a:spLocks noGrp="1"/>
          </p:cNvSpPr>
          <p:nvPr>
            <p:ph type="pic" sz="quarter" idx="16"/>
          </p:nvPr>
        </p:nvSpPr>
        <p:spPr>
          <a:xfrm>
            <a:off x="3371849" y="1606538"/>
            <a:ext cx="2571751" cy="1085850"/>
          </a:xfrm>
        </p:spPr>
        <p:txBody>
          <a:bodyPr/>
          <a:lstStyle/>
          <a:p>
            <a:endParaRPr lang="en-US" dirty="0"/>
          </a:p>
        </p:txBody>
      </p:sp>
      <p:sp>
        <p:nvSpPr>
          <p:cNvPr id="20" name="Picture Placeholder 6">
            <a:extLst>
              <a:ext uri="{FF2B5EF4-FFF2-40B4-BE49-F238E27FC236}">
                <a16:creationId xmlns:a16="http://schemas.microsoft.com/office/drawing/2014/main" id="{0BDB9676-2139-3E4A-8902-B788AA4A1430}"/>
              </a:ext>
            </a:extLst>
          </p:cNvPr>
          <p:cNvSpPr>
            <a:spLocks noGrp="1"/>
          </p:cNvSpPr>
          <p:nvPr>
            <p:ph type="pic" sz="quarter" idx="19"/>
          </p:nvPr>
        </p:nvSpPr>
        <p:spPr>
          <a:xfrm>
            <a:off x="6243636" y="1606538"/>
            <a:ext cx="2571751" cy="1085850"/>
          </a:xfrm>
        </p:spPr>
        <p:txBody>
          <a:bodyPr/>
          <a:lstStyle/>
          <a:p>
            <a:endParaRPr lang="en-US" dirty="0"/>
          </a:p>
        </p:txBody>
      </p:sp>
      <p:sp>
        <p:nvSpPr>
          <p:cNvPr id="23" name="Picture Placeholder 6">
            <a:extLst>
              <a:ext uri="{FF2B5EF4-FFF2-40B4-BE49-F238E27FC236}">
                <a16:creationId xmlns:a16="http://schemas.microsoft.com/office/drawing/2014/main" id="{3AAEAB4E-EA57-5D45-ADBA-C01E02C67167}"/>
              </a:ext>
            </a:extLst>
          </p:cNvPr>
          <p:cNvSpPr>
            <a:spLocks noGrp="1"/>
          </p:cNvSpPr>
          <p:nvPr>
            <p:ph type="pic" sz="quarter" idx="22"/>
          </p:nvPr>
        </p:nvSpPr>
        <p:spPr>
          <a:xfrm>
            <a:off x="9086849" y="1606538"/>
            <a:ext cx="2438028" cy="1085850"/>
          </a:xfrm>
        </p:spPr>
        <p:txBody>
          <a:bodyPr/>
          <a:lstStyle/>
          <a:p>
            <a:endParaRPr lang="en-US" dirty="0"/>
          </a:p>
        </p:txBody>
      </p:sp>
      <p:sp>
        <p:nvSpPr>
          <p:cNvPr id="18" name="Text Placeholder 2">
            <a:extLst>
              <a:ext uri="{FF2B5EF4-FFF2-40B4-BE49-F238E27FC236}">
                <a16:creationId xmlns:a16="http://schemas.microsoft.com/office/drawing/2014/main" id="{EDDF9A85-81B8-594C-8E42-376FC3678AA4}"/>
              </a:ext>
            </a:extLst>
          </p:cNvPr>
          <p:cNvSpPr>
            <a:spLocks noGrp="1"/>
          </p:cNvSpPr>
          <p:nvPr>
            <p:ph type="body" idx="1" hasCustomPrompt="1"/>
          </p:nvPr>
        </p:nvSpPr>
        <p:spPr>
          <a:xfrm>
            <a:off x="542925" y="2878599"/>
            <a:ext cx="2588620"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9" name="Content Placeholder 2">
            <a:extLst>
              <a:ext uri="{FF2B5EF4-FFF2-40B4-BE49-F238E27FC236}">
                <a16:creationId xmlns:a16="http://schemas.microsoft.com/office/drawing/2014/main" id="{D07625D3-4631-D144-A38F-D00BCF2C2126}"/>
              </a:ext>
            </a:extLst>
          </p:cNvPr>
          <p:cNvSpPr>
            <a:spLocks noGrp="1"/>
          </p:cNvSpPr>
          <p:nvPr>
            <p:ph idx="15"/>
          </p:nvPr>
        </p:nvSpPr>
        <p:spPr>
          <a:xfrm>
            <a:off x="538161" y="3194688"/>
            <a:ext cx="2576514"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2">
            <a:extLst>
              <a:ext uri="{FF2B5EF4-FFF2-40B4-BE49-F238E27FC236}">
                <a16:creationId xmlns:a16="http://schemas.microsoft.com/office/drawing/2014/main" id="{7A595DD1-B636-EA46-A519-6AA9C65FD62C}"/>
              </a:ext>
            </a:extLst>
          </p:cNvPr>
          <p:cNvSpPr>
            <a:spLocks noGrp="1"/>
          </p:cNvSpPr>
          <p:nvPr>
            <p:ph type="body" idx="23" hasCustomPrompt="1"/>
          </p:nvPr>
        </p:nvSpPr>
        <p:spPr>
          <a:xfrm>
            <a:off x="3373211" y="2878599"/>
            <a:ext cx="2588620"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2" name="Content Placeholder 2">
            <a:extLst>
              <a:ext uri="{FF2B5EF4-FFF2-40B4-BE49-F238E27FC236}">
                <a16:creationId xmlns:a16="http://schemas.microsoft.com/office/drawing/2014/main" id="{A995848D-37D6-C04D-BDF8-0D8718112883}"/>
              </a:ext>
            </a:extLst>
          </p:cNvPr>
          <p:cNvSpPr>
            <a:spLocks noGrp="1"/>
          </p:cNvSpPr>
          <p:nvPr>
            <p:ph idx="24"/>
          </p:nvPr>
        </p:nvSpPr>
        <p:spPr>
          <a:xfrm>
            <a:off x="3368447" y="3194688"/>
            <a:ext cx="2576514"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Text Placeholder 2">
            <a:extLst>
              <a:ext uri="{FF2B5EF4-FFF2-40B4-BE49-F238E27FC236}">
                <a16:creationId xmlns:a16="http://schemas.microsoft.com/office/drawing/2014/main" id="{BFC0A166-67A0-2340-971A-FD7BAF6FB8CF}"/>
              </a:ext>
            </a:extLst>
          </p:cNvPr>
          <p:cNvSpPr>
            <a:spLocks noGrp="1"/>
          </p:cNvSpPr>
          <p:nvPr>
            <p:ph type="body" idx="25" hasCustomPrompt="1"/>
          </p:nvPr>
        </p:nvSpPr>
        <p:spPr>
          <a:xfrm>
            <a:off x="6225268" y="2878599"/>
            <a:ext cx="2588620"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5" name="Content Placeholder 2">
            <a:extLst>
              <a:ext uri="{FF2B5EF4-FFF2-40B4-BE49-F238E27FC236}">
                <a16:creationId xmlns:a16="http://schemas.microsoft.com/office/drawing/2014/main" id="{10E95A27-B41C-7F48-9F77-4204B73512BE}"/>
              </a:ext>
            </a:extLst>
          </p:cNvPr>
          <p:cNvSpPr>
            <a:spLocks noGrp="1"/>
          </p:cNvSpPr>
          <p:nvPr>
            <p:ph idx="26"/>
          </p:nvPr>
        </p:nvSpPr>
        <p:spPr>
          <a:xfrm>
            <a:off x="6220504" y="3194688"/>
            <a:ext cx="2576514"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6" name="Text Placeholder 2">
            <a:extLst>
              <a:ext uri="{FF2B5EF4-FFF2-40B4-BE49-F238E27FC236}">
                <a16:creationId xmlns:a16="http://schemas.microsoft.com/office/drawing/2014/main" id="{7D1A0976-12BB-6843-AA08-4891F82E3E12}"/>
              </a:ext>
            </a:extLst>
          </p:cNvPr>
          <p:cNvSpPr>
            <a:spLocks noGrp="1"/>
          </p:cNvSpPr>
          <p:nvPr>
            <p:ph type="body" idx="27" hasCustomPrompt="1"/>
          </p:nvPr>
        </p:nvSpPr>
        <p:spPr>
          <a:xfrm>
            <a:off x="9077325" y="2878599"/>
            <a:ext cx="2437779"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7" name="Content Placeholder 2">
            <a:extLst>
              <a:ext uri="{FF2B5EF4-FFF2-40B4-BE49-F238E27FC236}">
                <a16:creationId xmlns:a16="http://schemas.microsoft.com/office/drawing/2014/main" id="{0CE6D17D-6FF8-034C-B243-541C6CC0C0A7}"/>
              </a:ext>
            </a:extLst>
          </p:cNvPr>
          <p:cNvSpPr>
            <a:spLocks noGrp="1"/>
          </p:cNvSpPr>
          <p:nvPr>
            <p:ph idx="28"/>
          </p:nvPr>
        </p:nvSpPr>
        <p:spPr>
          <a:xfrm>
            <a:off x="9072561" y="3194688"/>
            <a:ext cx="2442543"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3"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34" name="Straight Connector 33">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497970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Large Two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5" y="1606538"/>
            <a:ext cx="5430838" cy="2522550"/>
          </a:xfrm>
        </p:spPr>
        <p:txBody>
          <a:bodyPr/>
          <a:lstStyle/>
          <a:p>
            <a:endParaRPr lang="en-US" dirty="0"/>
          </a:p>
        </p:txBody>
      </p:sp>
      <p:sp>
        <p:nvSpPr>
          <p:cNvPr id="11" name="Picture Placeholder 6">
            <a:extLst>
              <a:ext uri="{FF2B5EF4-FFF2-40B4-BE49-F238E27FC236}">
                <a16:creationId xmlns:a16="http://schemas.microsoft.com/office/drawing/2014/main" id="{30AB767C-C8CE-A646-995D-CEACD854568B}"/>
              </a:ext>
            </a:extLst>
          </p:cNvPr>
          <p:cNvSpPr>
            <a:spLocks noGrp="1"/>
          </p:cNvSpPr>
          <p:nvPr>
            <p:ph type="pic" sz="quarter" idx="14"/>
          </p:nvPr>
        </p:nvSpPr>
        <p:spPr>
          <a:xfrm>
            <a:off x="6243638" y="1606538"/>
            <a:ext cx="5271466" cy="2522550"/>
          </a:xfrm>
        </p:spPr>
        <p:txBody>
          <a:bodyPr/>
          <a:lstStyle/>
          <a:p>
            <a:endParaRPr lang="en-US" dirty="0"/>
          </a:p>
        </p:txBody>
      </p:sp>
      <p:sp>
        <p:nvSpPr>
          <p:cNvPr id="15" name="Text Placeholder 2">
            <a:extLst>
              <a:ext uri="{FF2B5EF4-FFF2-40B4-BE49-F238E27FC236}">
                <a16:creationId xmlns:a16="http://schemas.microsoft.com/office/drawing/2014/main" id="{FBD7B9AD-945C-F149-B2DA-39EC98B68E99}"/>
              </a:ext>
            </a:extLst>
          </p:cNvPr>
          <p:cNvSpPr>
            <a:spLocks noGrp="1"/>
          </p:cNvSpPr>
          <p:nvPr>
            <p:ph type="body" idx="1" hasCustomPrompt="1"/>
          </p:nvPr>
        </p:nvSpPr>
        <p:spPr>
          <a:xfrm>
            <a:off x="542925" y="4307350"/>
            <a:ext cx="5430838"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6" name="Content Placeholder 2">
            <a:extLst>
              <a:ext uri="{FF2B5EF4-FFF2-40B4-BE49-F238E27FC236}">
                <a16:creationId xmlns:a16="http://schemas.microsoft.com/office/drawing/2014/main" id="{C47D4007-27E8-6B41-B124-3799DE9D3414}"/>
              </a:ext>
            </a:extLst>
          </p:cNvPr>
          <p:cNvSpPr>
            <a:spLocks noGrp="1"/>
          </p:cNvSpPr>
          <p:nvPr>
            <p:ph idx="15"/>
          </p:nvPr>
        </p:nvSpPr>
        <p:spPr>
          <a:xfrm>
            <a:off x="538161" y="4601668"/>
            <a:ext cx="5405440" cy="1528678"/>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2">
            <a:extLst>
              <a:ext uri="{FF2B5EF4-FFF2-40B4-BE49-F238E27FC236}">
                <a16:creationId xmlns:a16="http://schemas.microsoft.com/office/drawing/2014/main" id="{BE58BC4C-2568-1D44-AC5F-BB2715C9AD23}"/>
              </a:ext>
            </a:extLst>
          </p:cNvPr>
          <p:cNvSpPr>
            <a:spLocks noGrp="1"/>
          </p:cNvSpPr>
          <p:nvPr>
            <p:ph type="body" idx="16" hasCustomPrompt="1"/>
          </p:nvPr>
        </p:nvSpPr>
        <p:spPr>
          <a:xfrm>
            <a:off x="6247039" y="4307350"/>
            <a:ext cx="5268065"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8" name="Content Placeholder 2">
            <a:extLst>
              <a:ext uri="{FF2B5EF4-FFF2-40B4-BE49-F238E27FC236}">
                <a16:creationId xmlns:a16="http://schemas.microsoft.com/office/drawing/2014/main" id="{3961F923-F71F-6342-AF54-96059A451659}"/>
              </a:ext>
            </a:extLst>
          </p:cNvPr>
          <p:cNvSpPr>
            <a:spLocks noGrp="1"/>
          </p:cNvSpPr>
          <p:nvPr>
            <p:ph idx="17"/>
          </p:nvPr>
        </p:nvSpPr>
        <p:spPr>
          <a:xfrm>
            <a:off x="6242275" y="4601668"/>
            <a:ext cx="5246813" cy="1528678"/>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22" name="Straight Connector 21">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4248538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Large Three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5" y="1606538"/>
            <a:ext cx="3495675" cy="2522550"/>
          </a:xfrm>
        </p:spPr>
        <p:txBody>
          <a:bodyPr/>
          <a:lstStyle/>
          <a:p>
            <a:endParaRPr lang="en-US" dirty="0"/>
          </a:p>
        </p:txBody>
      </p:sp>
      <p:sp>
        <p:nvSpPr>
          <p:cNvPr id="15" name="Picture Placeholder 6">
            <a:extLst>
              <a:ext uri="{FF2B5EF4-FFF2-40B4-BE49-F238E27FC236}">
                <a16:creationId xmlns:a16="http://schemas.microsoft.com/office/drawing/2014/main" id="{F5A1D93D-18EA-B646-9C69-64B68DA74652}"/>
              </a:ext>
            </a:extLst>
          </p:cNvPr>
          <p:cNvSpPr>
            <a:spLocks noGrp="1"/>
          </p:cNvSpPr>
          <p:nvPr>
            <p:ph type="pic" sz="quarter" idx="20"/>
          </p:nvPr>
        </p:nvSpPr>
        <p:spPr>
          <a:xfrm>
            <a:off x="4343400" y="1606538"/>
            <a:ext cx="3495675" cy="2522550"/>
          </a:xfrm>
        </p:spPr>
        <p:txBody>
          <a:bodyPr/>
          <a:lstStyle/>
          <a:p>
            <a:endParaRPr lang="en-US" dirty="0"/>
          </a:p>
        </p:txBody>
      </p:sp>
      <p:sp>
        <p:nvSpPr>
          <p:cNvPr id="18" name="Picture Placeholder 6">
            <a:extLst>
              <a:ext uri="{FF2B5EF4-FFF2-40B4-BE49-F238E27FC236}">
                <a16:creationId xmlns:a16="http://schemas.microsoft.com/office/drawing/2014/main" id="{B818FFBC-FCFC-9842-8A48-4D05E54A6C5A}"/>
              </a:ext>
            </a:extLst>
          </p:cNvPr>
          <p:cNvSpPr>
            <a:spLocks noGrp="1"/>
          </p:cNvSpPr>
          <p:nvPr>
            <p:ph type="pic" sz="quarter" idx="23"/>
          </p:nvPr>
        </p:nvSpPr>
        <p:spPr>
          <a:xfrm>
            <a:off x="8129589" y="1606538"/>
            <a:ext cx="3385516" cy="2522550"/>
          </a:xfrm>
        </p:spPr>
        <p:txBody>
          <a:bodyPr/>
          <a:lstStyle/>
          <a:p>
            <a:endParaRPr lang="en-US" dirty="0"/>
          </a:p>
        </p:txBody>
      </p:sp>
      <p:sp>
        <p:nvSpPr>
          <p:cNvPr id="16" name="Text Placeholder 2">
            <a:extLst>
              <a:ext uri="{FF2B5EF4-FFF2-40B4-BE49-F238E27FC236}">
                <a16:creationId xmlns:a16="http://schemas.microsoft.com/office/drawing/2014/main" id="{B12EB366-A3C6-464A-BD08-014B0A3C9D0D}"/>
              </a:ext>
            </a:extLst>
          </p:cNvPr>
          <p:cNvSpPr>
            <a:spLocks noGrp="1"/>
          </p:cNvSpPr>
          <p:nvPr>
            <p:ph type="body" idx="1" hasCustomPrompt="1"/>
          </p:nvPr>
        </p:nvSpPr>
        <p:spPr>
          <a:xfrm>
            <a:off x="542925" y="4307350"/>
            <a:ext cx="3516886"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Content Placeholder 2">
            <a:extLst>
              <a:ext uri="{FF2B5EF4-FFF2-40B4-BE49-F238E27FC236}">
                <a16:creationId xmlns:a16="http://schemas.microsoft.com/office/drawing/2014/main" id="{0F62171F-0172-564D-A50B-45829D68B82F}"/>
              </a:ext>
            </a:extLst>
          </p:cNvPr>
          <p:cNvSpPr>
            <a:spLocks noGrp="1"/>
          </p:cNvSpPr>
          <p:nvPr>
            <p:ph idx="15"/>
          </p:nvPr>
        </p:nvSpPr>
        <p:spPr>
          <a:xfrm>
            <a:off x="538161" y="4601668"/>
            <a:ext cx="3500439" cy="152867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ext Placeholder 2">
            <a:extLst>
              <a:ext uri="{FF2B5EF4-FFF2-40B4-BE49-F238E27FC236}">
                <a16:creationId xmlns:a16="http://schemas.microsoft.com/office/drawing/2014/main" id="{599FE3A4-484C-7240-9A03-C0D58B29988D}"/>
              </a:ext>
            </a:extLst>
          </p:cNvPr>
          <p:cNvSpPr>
            <a:spLocks noGrp="1"/>
          </p:cNvSpPr>
          <p:nvPr>
            <p:ph type="body" idx="24" hasCustomPrompt="1"/>
          </p:nvPr>
        </p:nvSpPr>
        <p:spPr>
          <a:xfrm>
            <a:off x="4342039" y="4307350"/>
            <a:ext cx="3516886"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1" name="Content Placeholder 2">
            <a:extLst>
              <a:ext uri="{FF2B5EF4-FFF2-40B4-BE49-F238E27FC236}">
                <a16:creationId xmlns:a16="http://schemas.microsoft.com/office/drawing/2014/main" id="{430028FF-B82F-EC4C-999B-C024355F8F2F}"/>
              </a:ext>
            </a:extLst>
          </p:cNvPr>
          <p:cNvSpPr>
            <a:spLocks noGrp="1"/>
          </p:cNvSpPr>
          <p:nvPr>
            <p:ph idx="25"/>
          </p:nvPr>
        </p:nvSpPr>
        <p:spPr>
          <a:xfrm>
            <a:off x="4337275" y="4601668"/>
            <a:ext cx="3500439" cy="152867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 Placeholder 2">
            <a:extLst>
              <a:ext uri="{FF2B5EF4-FFF2-40B4-BE49-F238E27FC236}">
                <a16:creationId xmlns:a16="http://schemas.microsoft.com/office/drawing/2014/main" id="{30311FA8-9690-B047-B085-60DB7E39A20E}"/>
              </a:ext>
            </a:extLst>
          </p:cNvPr>
          <p:cNvSpPr>
            <a:spLocks noGrp="1"/>
          </p:cNvSpPr>
          <p:nvPr>
            <p:ph type="body" idx="26" hasCustomPrompt="1"/>
          </p:nvPr>
        </p:nvSpPr>
        <p:spPr>
          <a:xfrm>
            <a:off x="8141153" y="4307350"/>
            <a:ext cx="3373951"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3" name="Content Placeholder 2">
            <a:extLst>
              <a:ext uri="{FF2B5EF4-FFF2-40B4-BE49-F238E27FC236}">
                <a16:creationId xmlns:a16="http://schemas.microsoft.com/office/drawing/2014/main" id="{319F1970-3114-824F-93E4-D6E3FA50D6C5}"/>
              </a:ext>
            </a:extLst>
          </p:cNvPr>
          <p:cNvSpPr>
            <a:spLocks noGrp="1"/>
          </p:cNvSpPr>
          <p:nvPr>
            <p:ph idx="27"/>
          </p:nvPr>
        </p:nvSpPr>
        <p:spPr>
          <a:xfrm>
            <a:off x="8136389" y="4601668"/>
            <a:ext cx="3378715" cy="152867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8"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29" name="Straight Connector 28">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2635969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Large Four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6" y="1606538"/>
            <a:ext cx="2571750" cy="2522550"/>
          </a:xfrm>
        </p:spPr>
        <p:txBody>
          <a:bodyPr/>
          <a:lstStyle/>
          <a:p>
            <a:endParaRPr lang="en-US" dirty="0"/>
          </a:p>
        </p:txBody>
      </p:sp>
      <p:sp>
        <p:nvSpPr>
          <p:cNvPr id="21" name="Picture Placeholder 6">
            <a:extLst>
              <a:ext uri="{FF2B5EF4-FFF2-40B4-BE49-F238E27FC236}">
                <a16:creationId xmlns:a16="http://schemas.microsoft.com/office/drawing/2014/main" id="{F954EBDC-0C0D-8C42-BD84-62A045BA7F66}"/>
              </a:ext>
            </a:extLst>
          </p:cNvPr>
          <p:cNvSpPr>
            <a:spLocks noGrp="1"/>
          </p:cNvSpPr>
          <p:nvPr>
            <p:ph type="pic" sz="quarter" idx="20"/>
          </p:nvPr>
        </p:nvSpPr>
        <p:spPr>
          <a:xfrm>
            <a:off x="3400426" y="1606538"/>
            <a:ext cx="2571750" cy="2522550"/>
          </a:xfrm>
        </p:spPr>
        <p:txBody>
          <a:bodyPr/>
          <a:lstStyle/>
          <a:p>
            <a:endParaRPr lang="en-US" dirty="0"/>
          </a:p>
        </p:txBody>
      </p:sp>
      <p:sp>
        <p:nvSpPr>
          <p:cNvPr id="24" name="Picture Placeholder 6">
            <a:extLst>
              <a:ext uri="{FF2B5EF4-FFF2-40B4-BE49-F238E27FC236}">
                <a16:creationId xmlns:a16="http://schemas.microsoft.com/office/drawing/2014/main" id="{0D95A988-ADA4-2846-979A-FD44F1A4FBEB}"/>
              </a:ext>
            </a:extLst>
          </p:cNvPr>
          <p:cNvSpPr>
            <a:spLocks noGrp="1"/>
          </p:cNvSpPr>
          <p:nvPr>
            <p:ph type="pic" sz="quarter" idx="23"/>
          </p:nvPr>
        </p:nvSpPr>
        <p:spPr>
          <a:xfrm>
            <a:off x="6243639" y="1606538"/>
            <a:ext cx="2571750" cy="2522550"/>
          </a:xfrm>
        </p:spPr>
        <p:txBody>
          <a:bodyPr/>
          <a:lstStyle/>
          <a:p>
            <a:endParaRPr lang="en-US" dirty="0"/>
          </a:p>
        </p:txBody>
      </p:sp>
      <p:sp>
        <p:nvSpPr>
          <p:cNvPr id="27" name="Picture Placeholder 6">
            <a:extLst>
              <a:ext uri="{FF2B5EF4-FFF2-40B4-BE49-F238E27FC236}">
                <a16:creationId xmlns:a16="http://schemas.microsoft.com/office/drawing/2014/main" id="{6839EE6C-2C09-9949-AA2C-88119F234581}"/>
              </a:ext>
            </a:extLst>
          </p:cNvPr>
          <p:cNvSpPr>
            <a:spLocks noGrp="1"/>
          </p:cNvSpPr>
          <p:nvPr>
            <p:ph type="pic" sz="quarter" idx="26"/>
          </p:nvPr>
        </p:nvSpPr>
        <p:spPr>
          <a:xfrm>
            <a:off x="9058276" y="1606538"/>
            <a:ext cx="2459757" cy="2522550"/>
          </a:xfrm>
        </p:spPr>
        <p:txBody>
          <a:bodyPr/>
          <a:lstStyle/>
          <a:p>
            <a:endParaRPr lang="en-US" dirty="0"/>
          </a:p>
        </p:txBody>
      </p:sp>
      <p:sp>
        <p:nvSpPr>
          <p:cNvPr id="18" name="Text Placeholder 2">
            <a:extLst>
              <a:ext uri="{FF2B5EF4-FFF2-40B4-BE49-F238E27FC236}">
                <a16:creationId xmlns:a16="http://schemas.microsoft.com/office/drawing/2014/main" id="{E079E8AD-12D3-6546-968E-72EB672317AA}"/>
              </a:ext>
            </a:extLst>
          </p:cNvPr>
          <p:cNvSpPr>
            <a:spLocks noGrp="1"/>
          </p:cNvSpPr>
          <p:nvPr>
            <p:ph type="body" idx="1" hasCustomPrompt="1"/>
          </p:nvPr>
        </p:nvSpPr>
        <p:spPr>
          <a:xfrm>
            <a:off x="542925" y="4307350"/>
            <a:ext cx="2588621"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9" name="Content Placeholder 2">
            <a:extLst>
              <a:ext uri="{FF2B5EF4-FFF2-40B4-BE49-F238E27FC236}">
                <a16:creationId xmlns:a16="http://schemas.microsoft.com/office/drawing/2014/main" id="{A296A8EA-86DB-FC4D-BC77-160A57D989AF}"/>
              </a:ext>
            </a:extLst>
          </p:cNvPr>
          <p:cNvSpPr>
            <a:spLocks noGrp="1"/>
          </p:cNvSpPr>
          <p:nvPr>
            <p:ph idx="15"/>
          </p:nvPr>
        </p:nvSpPr>
        <p:spPr>
          <a:xfrm>
            <a:off x="538161" y="4601668"/>
            <a:ext cx="2576515" cy="152867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2">
            <a:extLst>
              <a:ext uri="{FF2B5EF4-FFF2-40B4-BE49-F238E27FC236}">
                <a16:creationId xmlns:a16="http://schemas.microsoft.com/office/drawing/2014/main" id="{2705B1A4-0935-A54C-982E-3DA340F87D4A}"/>
              </a:ext>
            </a:extLst>
          </p:cNvPr>
          <p:cNvSpPr>
            <a:spLocks noGrp="1"/>
          </p:cNvSpPr>
          <p:nvPr>
            <p:ph type="body" idx="27" hasCustomPrompt="1"/>
          </p:nvPr>
        </p:nvSpPr>
        <p:spPr>
          <a:xfrm>
            <a:off x="3405868" y="4307350"/>
            <a:ext cx="2588621"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2" name="Content Placeholder 2">
            <a:extLst>
              <a:ext uri="{FF2B5EF4-FFF2-40B4-BE49-F238E27FC236}">
                <a16:creationId xmlns:a16="http://schemas.microsoft.com/office/drawing/2014/main" id="{CAB80D97-AAE2-2D40-9CC8-0D12B6BEFD34}"/>
              </a:ext>
            </a:extLst>
          </p:cNvPr>
          <p:cNvSpPr>
            <a:spLocks noGrp="1"/>
          </p:cNvSpPr>
          <p:nvPr>
            <p:ph idx="28"/>
          </p:nvPr>
        </p:nvSpPr>
        <p:spPr>
          <a:xfrm>
            <a:off x="3401104" y="4601668"/>
            <a:ext cx="2576515" cy="152867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ext Placeholder 2">
            <a:extLst>
              <a:ext uri="{FF2B5EF4-FFF2-40B4-BE49-F238E27FC236}">
                <a16:creationId xmlns:a16="http://schemas.microsoft.com/office/drawing/2014/main" id="{C46255BB-B53E-F143-8DCC-368B651E8333}"/>
              </a:ext>
            </a:extLst>
          </p:cNvPr>
          <p:cNvSpPr>
            <a:spLocks noGrp="1"/>
          </p:cNvSpPr>
          <p:nvPr>
            <p:ph type="body" idx="29" hasCustomPrompt="1"/>
          </p:nvPr>
        </p:nvSpPr>
        <p:spPr>
          <a:xfrm>
            <a:off x="6236154" y="4307350"/>
            <a:ext cx="2588621"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5" name="Content Placeholder 2">
            <a:extLst>
              <a:ext uri="{FF2B5EF4-FFF2-40B4-BE49-F238E27FC236}">
                <a16:creationId xmlns:a16="http://schemas.microsoft.com/office/drawing/2014/main" id="{24610589-EA76-8540-99A0-FCF68932BE3C}"/>
              </a:ext>
            </a:extLst>
          </p:cNvPr>
          <p:cNvSpPr>
            <a:spLocks noGrp="1"/>
          </p:cNvSpPr>
          <p:nvPr>
            <p:ph idx="30"/>
          </p:nvPr>
        </p:nvSpPr>
        <p:spPr>
          <a:xfrm>
            <a:off x="6231390" y="4601668"/>
            <a:ext cx="2576515" cy="152867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6" name="Text Placeholder 2">
            <a:extLst>
              <a:ext uri="{FF2B5EF4-FFF2-40B4-BE49-F238E27FC236}">
                <a16:creationId xmlns:a16="http://schemas.microsoft.com/office/drawing/2014/main" id="{195337D1-2A14-AC46-9E61-C0B6DF09A78E}"/>
              </a:ext>
            </a:extLst>
          </p:cNvPr>
          <p:cNvSpPr>
            <a:spLocks noGrp="1"/>
          </p:cNvSpPr>
          <p:nvPr>
            <p:ph type="body" idx="31" hasCustomPrompt="1"/>
          </p:nvPr>
        </p:nvSpPr>
        <p:spPr>
          <a:xfrm>
            <a:off x="9055554" y="4307350"/>
            <a:ext cx="2475893"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8" name="Content Placeholder 2">
            <a:extLst>
              <a:ext uri="{FF2B5EF4-FFF2-40B4-BE49-F238E27FC236}">
                <a16:creationId xmlns:a16="http://schemas.microsoft.com/office/drawing/2014/main" id="{4F7C987D-CA92-364A-A879-5D136287E479}"/>
              </a:ext>
            </a:extLst>
          </p:cNvPr>
          <p:cNvSpPr>
            <a:spLocks noGrp="1"/>
          </p:cNvSpPr>
          <p:nvPr>
            <p:ph idx="32"/>
          </p:nvPr>
        </p:nvSpPr>
        <p:spPr>
          <a:xfrm>
            <a:off x="9050791" y="4601668"/>
            <a:ext cx="2464314" cy="152867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35" name="Straight Connector 34">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32870907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2" name="Straight Connector 11">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25881457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174" name="think-cell Slide" r:id="rId4" imgW="473" imgH="473" progId="TCLayout.ActiveDocument.1">
                  <p:embed/>
                </p:oleObj>
              </mc:Choice>
              <mc:Fallback>
                <p:oleObj name="think-cell Slide" r:id="rId4" imgW="473" imgH="473"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3" name="Picture Placeholder 2"/>
          <p:cNvSpPr>
            <a:spLocks noGrp="1"/>
          </p:cNvSpPr>
          <p:nvPr>
            <p:ph type="pic" sz="quarter" idx="16"/>
          </p:nvPr>
        </p:nvSpPr>
        <p:spPr>
          <a:xfrm>
            <a:off x="0" y="655981"/>
            <a:ext cx="12192000" cy="4776706"/>
          </a:xfrm>
        </p:spPr>
        <p:txBody>
          <a:bodyPr/>
          <a:lstStyle/>
          <a:p>
            <a:endParaRPr lang="en-US" dirty="0"/>
          </a:p>
        </p:txBody>
      </p:sp>
      <p:sp>
        <p:nvSpPr>
          <p:cNvPr id="4" name="Text Placeholder 2">
            <a:extLst>
              <a:ext uri="{FF2B5EF4-FFF2-40B4-BE49-F238E27FC236}">
                <a16:creationId xmlns:a16="http://schemas.microsoft.com/office/drawing/2014/main" id="{6C8741D6-FD00-644A-9F60-65C96E7E86A6}"/>
              </a:ext>
            </a:extLst>
          </p:cNvPr>
          <p:cNvSpPr>
            <a:spLocks noGrp="1"/>
          </p:cNvSpPr>
          <p:nvPr>
            <p:ph type="body" idx="13" hasCustomPrompt="1"/>
          </p:nvPr>
        </p:nvSpPr>
        <p:spPr>
          <a:xfrm>
            <a:off x="451364" y="5592101"/>
            <a:ext cx="5079103" cy="687513"/>
          </a:xfrm>
        </p:spPr>
        <p:txBody>
          <a:bodyPr anchor="t">
            <a:noAutofit/>
          </a:bodyPr>
          <a:lstStyle>
            <a:lvl1pPr marL="0" indent="0">
              <a:lnSpc>
                <a:spcPct val="100000"/>
              </a:lnSpc>
              <a:buNone/>
              <a:defRPr sz="12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5"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39663690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on Lef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0324E0B-F39F-1D43-9422-07A82894B084}"/>
              </a:ext>
            </a:extLst>
          </p:cNvPr>
          <p:cNvSpPr>
            <a:spLocks noGrp="1"/>
          </p:cNvSpPr>
          <p:nvPr>
            <p:ph type="body" sz="half" idx="2"/>
          </p:nvPr>
        </p:nvSpPr>
        <p:spPr>
          <a:xfrm>
            <a:off x="554039" y="1973260"/>
            <a:ext cx="3484562" cy="4141790"/>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0" name="Text Placeholder 2">
            <a:extLst>
              <a:ext uri="{FF2B5EF4-FFF2-40B4-BE49-F238E27FC236}">
                <a16:creationId xmlns:a16="http://schemas.microsoft.com/office/drawing/2014/main" id="{6C8741D6-FD00-644A-9F60-65C96E7E86A6}"/>
              </a:ext>
            </a:extLst>
          </p:cNvPr>
          <p:cNvSpPr>
            <a:spLocks noGrp="1"/>
          </p:cNvSpPr>
          <p:nvPr>
            <p:ph type="body" idx="13" hasCustomPrompt="1"/>
          </p:nvPr>
        </p:nvSpPr>
        <p:spPr>
          <a:xfrm>
            <a:off x="542925" y="1657350"/>
            <a:ext cx="3495675"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1" name="Content Placeholder 2">
            <a:extLst>
              <a:ext uri="{FF2B5EF4-FFF2-40B4-BE49-F238E27FC236}">
                <a16:creationId xmlns:a16="http://schemas.microsoft.com/office/drawing/2014/main" id="{13EA26D9-6642-A64C-BE94-B9F7CC25EAE9}"/>
              </a:ext>
            </a:extLst>
          </p:cNvPr>
          <p:cNvSpPr>
            <a:spLocks noGrp="1"/>
          </p:cNvSpPr>
          <p:nvPr>
            <p:ph idx="1" hasCustomPrompt="1"/>
          </p:nvPr>
        </p:nvSpPr>
        <p:spPr>
          <a:xfrm>
            <a:off x="4299857" y="1657350"/>
            <a:ext cx="7215247"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7" name="Straight Connector 16">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11965346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Wide content with caption on lef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767E1D94-0DDA-C347-B8A1-E074FA2B0923}"/>
              </a:ext>
            </a:extLst>
          </p:cNvPr>
          <p:cNvSpPr>
            <a:spLocks noGrp="1"/>
          </p:cNvSpPr>
          <p:nvPr>
            <p:ph idx="1" hasCustomPrompt="1"/>
          </p:nvPr>
        </p:nvSpPr>
        <p:spPr>
          <a:xfrm>
            <a:off x="3400426" y="1657350"/>
            <a:ext cx="8114678"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a:extLst>
              <a:ext uri="{FF2B5EF4-FFF2-40B4-BE49-F238E27FC236}">
                <a16:creationId xmlns:a16="http://schemas.microsoft.com/office/drawing/2014/main" id="{0FC81611-5E2D-F944-B5DC-77F0EC084D11}"/>
              </a:ext>
            </a:extLst>
          </p:cNvPr>
          <p:cNvSpPr>
            <a:spLocks noGrp="1"/>
          </p:cNvSpPr>
          <p:nvPr>
            <p:ph type="body" sz="half" idx="2"/>
          </p:nvPr>
        </p:nvSpPr>
        <p:spPr>
          <a:xfrm>
            <a:off x="554039" y="1995032"/>
            <a:ext cx="2646361" cy="4120018"/>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2" name="Text Placeholder 2">
            <a:extLst>
              <a:ext uri="{FF2B5EF4-FFF2-40B4-BE49-F238E27FC236}">
                <a16:creationId xmlns:a16="http://schemas.microsoft.com/office/drawing/2014/main" id="{D5697742-5BFD-E94D-9B39-3F15B43192AC}"/>
              </a:ext>
            </a:extLst>
          </p:cNvPr>
          <p:cNvSpPr>
            <a:spLocks noGrp="1"/>
          </p:cNvSpPr>
          <p:nvPr>
            <p:ph type="body" idx="13" hasCustomPrompt="1"/>
          </p:nvPr>
        </p:nvSpPr>
        <p:spPr>
          <a:xfrm>
            <a:off x="542925" y="1657350"/>
            <a:ext cx="2654801"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28179587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Narrow content with wide caption on left">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07D81E4E-2C89-5449-A7CA-1170F511CF01}"/>
              </a:ext>
            </a:extLst>
          </p:cNvPr>
          <p:cNvSpPr>
            <a:spLocks noGrp="1"/>
          </p:cNvSpPr>
          <p:nvPr>
            <p:ph idx="1" hasCustomPrompt="1"/>
          </p:nvPr>
        </p:nvSpPr>
        <p:spPr>
          <a:xfrm>
            <a:off x="7172324" y="1657350"/>
            <a:ext cx="4342780"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3">
            <a:extLst>
              <a:ext uri="{FF2B5EF4-FFF2-40B4-BE49-F238E27FC236}">
                <a16:creationId xmlns:a16="http://schemas.microsoft.com/office/drawing/2014/main" id="{7222704C-5B0D-8243-A65D-0547A2F09055}"/>
              </a:ext>
            </a:extLst>
          </p:cNvPr>
          <p:cNvSpPr>
            <a:spLocks noGrp="1"/>
          </p:cNvSpPr>
          <p:nvPr>
            <p:ph type="body" sz="half" idx="14"/>
          </p:nvPr>
        </p:nvSpPr>
        <p:spPr>
          <a:xfrm>
            <a:off x="553625" y="1995032"/>
            <a:ext cx="4437061" cy="4120018"/>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5" name="Text Placeholder 2">
            <a:extLst>
              <a:ext uri="{FF2B5EF4-FFF2-40B4-BE49-F238E27FC236}">
                <a16:creationId xmlns:a16="http://schemas.microsoft.com/office/drawing/2014/main" id="{52F83407-BFB3-F64E-B383-6B15D587BC06}"/>
              </a:ext>
            </a:extLst>
          </p:cNvPr>
          <p:cNvSpPr>
            <a:spLocks noGrp="1"/>
          </p:cNvSpPr>
          <p:nvPr>
            <p:ph type="body" idx="15" hasCustomPrompt="1"/>
          </p:nvPr>
        </p:nvSpPr>
        <p:spPr>
          <a:xfrm>
            <a:off x="542511" y="1657350"/>
            <a:ext cx="4451212"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28371648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on Right">
    <p:spTree>
      <p:nvGrpSpPr>
        <p:cNvPr id="1" name=""/>
        <p:cNvGrpSpPr/>
        <p:nvPr/>
      </p:nvGrpSpPr>
      <p:grpSpPr>
        <a:xfrm>
          <a:off x="0" y="0"/>
          <a:ext cx="0" cy="0"/>
          <a:chOff x="0" y="0"/>
          <a:chExt cx="0" cy="0"/>
        </a:xfrm>
      </p:grpSpPr>
      <p:sp>
        <p:nvSpPr>
          <p:cNvPr id="10" name="Text Placeholder 3">
            <a:extLst>
              <a:ext uri="{FF2B5EF4-FFF2-40B4-BE49-F238E27FC236}">
                <a16:creationId xmlns:a16="http://schemas.microsoft.com/office/drawing/2014/main" id="{4C1560E6-0616-1E46-BCD0-77413CEC3322}"/>
              </a:ext>
            </a:extLst>
          </p:cNvPr>
          <p:cNvSpPr>
            <a:spLocks noGrp="1"/>
          </p:cNvSpPr>
          <p:nvPr>
            <p:ph type="body" sz="half" idx="2"/>
          </p:nvPr>
        </p:nvSpPr>
        <p:spPr>
          <a:xfrm>
            <a:off x="8164514" y="1995032"/>
            <a:ext cx="3350590" cy="4120018"/>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1" name="Text Placeholder 2">
            <a:extLst>
              <a:ext uri="{FF2B5EF4-FFF2-40B4-BE49-F238E27FC236}">
                <a16:creationId xmlns:a16="http://schemas.microsoft.com/office/drawing/2014/main" id="{3099CEF0-FDAD-0348-826B-EDF0A6A44E9A}"/>
              </a:ext>
            </a:extLst>
          </p:cNvPr>
          <p:cNvSpPr>
            <a:spLocks noGrp="1"/>
          </p:cNvSpPr>
          <p:nvPr>
            <p:ph type="body" idx="13" hasCustomPrompt="1"/>
          </p:nvPr>
        </p:nvSpPr>
        <p:spPr>
          <a:xfrm>
            <a:off x="8153401" y="1657350"/>
            <a:ext cx="3361276"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2" name="Content Placeholder 2">
            <a:extLst>
              <a:ext uri="{FF2B5EF4-FFF2-40B4-BE49-F238E27FC236}">
                <a16:creationId xmlns:a16="http://schemas.microsoft.com/office/drawing/2014/main" id="{575CC65B-0B09-0840-85B2-DC45DA3AEBBB}"/>
              </a:ext>
            </a:extLst>
          </p:cNvPr>
          <p:cNvSpPr>
            <a:spLocks noGrp="1"/>
          </p:cNvSpPr>
          <p:nvPr>
            <p:ph idx="1" hasCustomPrompt="1"/>
          </p:nvPr>
        </p:nvSpPr>
        <p:spPr>
          <a:xfrm>
            <a:off x="552450" y="1657350"/>
            <a:ext cx="7344455"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498740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Divide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581EE-8D51-5440-A998-B231FB90FAED}"/>
              </a:ext>
            </a:extLst>
          </p:cNvPr>
          <p:cNvSpPr>
            <a:spLocks noGrp="1"/>
          </p:cNvSpPr>
          <p:nvPr>
            <p:ph type="title"/>
          </p:nvPr>
        </p:nvSpPr>
        <p:spPr>
          <a:xfrm>
            <a:off x="528638" y="3622894"/>
            <a:ext cx="11115674" cy="939581"/>
          </a:xfrm>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2ED18DE4-0234-E248-AACA-E37DB1A774D5}"/>
              </a:ext>
            </a:extLst>
          </p:cNvPr>
          <p:cNvSpPr>
            <a:spLocks noGrp="1"/>
          </p:cNvSpPr>
          <p:nvPr>
            <p:ph type="body" idx="1" hasCustomPrompt="1"/>
          </p:nvPr>
        </p:nvSpPr>
        <p:spPr>
          <a:xfrm>
            <a:off x="528639" y="4573459"/>
            <a:ext cx="5573988" cy="1027374"/>
          </a:xfrm>
        </p:spPr>
        <p:txBody>
          <a:bodyPr>
            <a:normAutofit/>
          </a:bodyPr>
          <a:lstStyle>
            <a:lvl1pPr marL="0" indent="0">
              <a:lnSpc>
                <a:spcPct val="100000"/>
              </a:lnSpc>
              <a:buNone/>
              <a:defRPr sz="11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Text Placeholder 9">
            <a:extLst>
              <a:ext uri="{FF2B5EF4-FFF2-40B4-BE49-F238E27FC236}">
                <a16:creationId xmlns:a16="http://schemas.microsoft.com/office/drawing/2014/main" id="{582DCF5F-B937-2640-A4A5-1D021401E3B1}"/>
              </a:ext>
            </a:extLst>
          </p:cNvPr>
          <p:cNvSpPr>
            <a:spLocks noGrp="1"/>
          </p:cNvSpPr>
          <p:nvPr>
            <p:ph type="body" sz="quarter" idx="16"/>
          </p:nvPr>
        </p:nvSpPr>
        <p:spPr>
          <a:xfrm>
            <a:off x="528638" y="2085280"/>
            <a:ext cx="11115674" cy="1621662"/>
          </a:xfrm>
        </p:spPr>
        <p:txBody>
          <a:bodyPr anchor="b">
            <a:normAutofit/>
          </a:bodyPr>
          <a:lstStyle>
            <a:lvl1pPr marL="0" indent="0">
              <a:buNone/>
              <a:defRPr sz="6600" b="1"/>
            </a:lvl1pPr>
          </a:lstStyle>
          <a:p>
            <a:pPr lvl="0"/>
            <a:r>
              <a:rPr lang="en-US" dirty="0"/>
              <a:t>Edit Master text styles</a:t>
            </a:r>
          </a:p>
        </p:txBody>
      </p:sp>
    </p:spTree>
    <p:extLst>
      <p:ext uri="{BB962C8B-B14F-4D97-AF65-F5344CB8AC3E}">
        <p14:creationId xmlns:p14="http://schemas.microsoft.com/office/powerpoint/2010/main" val="30383032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Wide content with caption righ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64FDB926-2E3C-2141-85F9-142126F4F452}"/>
              </a:ext>
            </a:extLst>
          </p:cNvPr>
          <p:cNvSpPr>
            <a:spLocks noGrp="1"/>
          </p:cNvSpPr>
          <p:nvPr>
            <p:ph idx="1" hasCustomPrompt="1"/>
          </p:nvPr>
        </p:nvSpPr>
        <p:spPr>
          <a:xfrm>
            <a:off x="538161" y="1657350"/>
            <a:ext cx="8243886"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a:extLst>
              <a:ext uri="{FF2B5EF4-FFF2-40B4-BE49-F238E27FC236}">
                <a16:creationId xmlns:a16="http://schemas.microsoft.com/office/drawing/2014/main" id="{33708FE2-7BD9-6741-AC35-E6D6340664EA}"/>
              </a:ext>
            </a:extLst>
          </p:cNvPr>
          <p:cNvSpPr>
            <a:spLocks noGrp="1"/>
          </p:cNvSpPr>
          <p:nvPr>
            <p:ph type="body" sz="half" idx="2"/>
          </p:nvPr>
        </p:nvSpPr>
        <p:spPr>
          <a:xfrm>
            <a:off x="9000625" y="1995032"/>
            <a:ext cx="2514479" cy="4120018"/>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2" name="Text Placeholder 2">
            <a:extLst>
              <a:ext uri="{FF2B5EF4-FFF2-40B4-BE49-F238E27FC236}">
                <a16:creationId xmlns:a16="http://schemas.microsoft.com/office/drawing/2014/main" id="{C689E29B-5E72-1B47-AC15-183EF5464EE2}"/>
              </a:ext>
            </a:extLst>
          </p:cNvPr>
          <p:cNvSpPr>
            <a:spLocks noGrp="1"/>
          </p:cNvSpPr>
          <p:nvPr>
            <p:ph type="body" idx="13" hasCustomPrompt="1"/>
          </p:nvPr>
        </p:nvSpPr>
        <p:spPr>
          <a:xfrm>
            <a:off x="8989512" y="1657350"/>
            <a:ext cx="2522498"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24144496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Narrow content with wide caption righ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942D8366-3A72-774E-9DAF-409CBEB5B74A}"/>
              </a:ext>
            </a:extLst>
          </p:cNvPr>
          <p:cNvSpPr>
            <a:spLocks noGrp="1"/>
          </p:cNvSpPr>
          <p:nvPr>
            <p:ph idx="1" hasCustomPrompt="1"/>
          </p:nvPr>
        </p:nvSpPr>
        <p:spPr>
          <a:xfrm>
            <a:off x="552450" y="1657350"/>
            <a:ext cx="4471988"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a:extLst>
              <a:ext uri="{FF2B5EF4-FFF2-40B4-BE49-F238E27FC236}">
                <a16:creationId xmlns:a16="http://schemas.microsoft.com/office/drawing/2014/main" id="{AF0A41A3-ADCC-F94C-98D5-4A734296F14B}"/>
              </a:ext>
            </a:extLst>
          </p:cNvPr>
          <p:cNvSpPr>
            <a:spLocks noGrp="1"/>
          </p:cNvSpPr>
          <p:nvPr>
            <p:ph type="body" sz="half" idx="14"/>
          </p:nvPr>
        </p:nvSpPr>
        <p:spPr>
          <a:xfrm>
            <a:off x="7172325" y="1995032"/>
            <a:ext cx="4342779" cy="4120018"/>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2" name="Text Placeholder 2">
            <a:extLst>
              <a:ext uri="{FF2B5EF4-FFF2-40B4-BE49-F238E27FC236}">
                <a16:creationId xmlns:a16="http://schemas.microsoft.com/office/drawing/2014/main" id="{3AF3FA9F-C428-6549-9B6A-202E0FD79372}"/>
              </a:ext>
            </a:extLst>
          </p:cNvPr>
          <p:cNvSpPr>
            <a:spLocks noGrp="1"/>
          </p:cNvSpPr>
          <p:nvPr>
            <p:ph type="body" idx="15" hasCustomPrompt="1"/>
          </p:nvPr>
        </p:nvSpPr>
        <p:spPr>
          <a:xfrm>
            <a:off x="7167219" y="1657350"/>
            <a:ext cx="4356629"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19628257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on lef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198" name="think-cell Slide" r:id="rId4" imgW="473" imgH="473" progId="TCLayout.ActiveDocument.1">
                  <p:embed/>
                </p:oleObj>
              </mc:Choice>
              <mc:Fallback>
                <p:oleObj name="think-cell Slide" r:id="rId4" imgW="473" imgH="473"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3" name="Picture Placeholder 2">
            <a:extLst>
              <a:ext uri="{FF2B5EF4-FFF2-40B4-BE49-F238E27FC236}">
                <a16:creationId xmlns:a16="http://schemas.microsoft.com/office/drawing/2014/main" id="{E3C6896E-0613-DC41-9582-A7BB6D35DF20}"/>
              </a:ext>
            </a:extLst>
          </p:cNvPr>
          <p:cNvSpPr>
            <a:spLocks noGrp="1"/>
          </p:cNvSpPr>
          <p:nvPr>
            <p:ph type="pic" idx="1"/>
          </p:nvPr>
        </p:nvSpPr>
        <p:spPr>
          <a:xfrm>
            <a:off x="4354513" y="1714499"/>
            <a:ext cx="7160592" cy="440055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1" name="Text Placeholder 3">
            <a:extLst>
              <a:ext uri="{FF2B5EF4-FFF2-40B4-BE49-F238E27FC236}">
                <a16:creationId xmlns:a16="http://schemas.microsoft.com/office/drawing/2014/main" id="{ED880A99-4201-3847-86F3-D77C5C2DBFFC}"/>
              </a:ext>
            </a:extLst>
          </p:cNvPr>
          <p:cNvSpPr>
            <a:spLocks noGrp="1"/>
          </p:cNvSpPr>
          <p:nvPr>
            <p:ph type="body" sz="half" idx="2"/>
          </p:nvPr>
        </p:nvSpPr>
        <p:spPr>
          <a:xfrm>
            <a:off x="554039" y="1995032"/>
            <a:ext cx="3484562" cy="4120018"/>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2" name="Text Placeholder 2">
            <a:extLst>
              <a:ext uri="{FF2B5EF4-FFF2-40B4-BE49-F238E27FC236}">
                <a16:creationId xmlns:a16="http://schemas.microsoft.com/office/drawing/2014/main" id="{20879568-7B89-6144-98EF-9A5090B5958B}"/>
              </a:ext>
            </a:extLst>
          </p:cNvPr>
          <p:cNvSpPr>
            <a:spLocks noGrp="1"/>
          </p:cNvSpPr>
          <p:nvPr>
            <p:ph type="body" idx="13" hasCustomPrompt="1"/>
          </p:nvPr>
        </p:nvSpPr>
        <p:spPr>
          <a:xfrm>
            <a:off x="542925" y="1657350"/>
            <a:ext cx="3495675"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1703383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1_Picture with Caption on lef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3C6896E-0613-DC41-9582-A7BB6D35DF20}"/>
              </a:ext>
            </a:extLst>
          </p:cNvPr>
          <p:cNvSpPr>
            <a:spLocks noGrp="1"/>
          </p:cNvSpPr>
          <p:nvPr>
            <p:ph type="pic" idx="1"/>
          </p:nvPr>
        </p:nvSpPr>
        <p:spPr>
          <a:xfrm>
            <a:off x="552450" y="1714499"/>
            <a:ext cx="7289799" cy="44158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9"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0" name="Straight Connector 9">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3">
            <a:extLst>
              <a:ext uri="{FF2B5EF4-FFF2-40B4-BE49-F238E27FC236}">
                <a16:creationId xmlns:a16="http://schemas.microsoft.com/office/drawing/2014/main" id="{73D605E1-0CFB-CE42-AD97-57E1B5B41B72}"/>
              </a:ext>
            </a:extLst>
          </p:cNvPr>
          <p:cNvSpPr>
            <a:spLocks noGrp="1"/>
          </p:cNvSpPr>
          <p:nvPr>
            <p:ph type="body" sz="half" idx="2"/>
          </p:nvPr>
        </p:nvSpPr>
        <p:spPr>
          <a:xfrm>
            <a:off x="8159750" y="1995032"/>
            <a:ext cx="3355354" cy="4120018"/>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2" name="Text Placeholder 2">
            <a:extLst>
              <a:ext uri="{FF2B5EF4-FFF2-40B4-BE49-F238E27FC236}">
                <a16:creationId xmlns:a16="http://schemas.microsoft.com/office/drawing/2014/main" id="{E44D688F-F5DF-2843-BB18-D4261CED213D}"/>
              </a:ext>
            </a:extLst>
          </p:cNvPr>
          <p:cNvSpPr>
            <a:spLocks noGrp="1"/>
          </p:cNvSpPr>
          <p:nvPr>
            <p:ph type="body" idx="13" hasCustomPrompt="1"/>
          </p:nvPr>
        </p:nvSpPr>
        <p:spPr>
          <a:xfrm>
            <a:off x="8148636" y="1657350"/>
            <a:ext cx="3366055"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169698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hank you and contact us slide 1">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126" name="think-cell Slide" r:id="rId4" imgW="473" imgH="473" progId="TCLayout.ActiveDocument.1">
                  <p:embed/>
                </p:oleObj>
              </mc:Choice>
              <mc:Fallback>
                <p:oleObj name="think-cell Slide" r:id="rId4" imgW="473" imgH="473"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A44581EE-8D51-5440-A998-B231FB90FAED}"/>
              </a:ext>
            </a:extLst>
          </p:cNvPr>
          <p:cNvSpPr>
            <a:spLocks noGrp="1"/>
          </p:cNvSpPr>
          <p:nvPr>
            <p:ph type="title"/>
          </p:nvPr>
        </p:nvSpPr>
        <p:spPr>
          <a:xfrm>
            <a:off x="528638" y="1822564"/>
            <a:ext cx="11115674" cy="1247775"/>
          </a:xfrm>
          <a:noFill/>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2ED18DE4-0234-E248-AACA-E37DB1A774D5}"/>
              </a:ext>
            </a:extLst>
          </p:cNvPr>
          <p:cNvSpPr>
            <a:spLocks noGrp="1"/>
          </p:cNvSpPr>
          <p:nvPr>
            <p:ph type="body" idx="1" hasCustomPrompt="1"/>
          </p:nvPr>
        </p:nvSpPr>
        <p:spPr>
          <a:xfrm>
            <a:off x="528638" y="3612471"/>
            <a:ext cx="2586037"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5" name="Text Placeholder 3">
            <a:extLst>
              <a:ext uri="{FF2B5EF4-FFF2-40B4-BE49-F238E27FC236}">
                <a16:creationId xmlns:a16="http://schemas.microsoft.com/office/drawing/2014/main" id="{52F2F56F-96CA-6140-8BC2-E01E70245331}"/>
              </a:ext>
            </a:extLst>
          </p:cNvPr>
          <p:cNvSpPr>
            <a:spLocks noGrp="1"/>
          </p:cNvSpPr>
          <p:nvPr>
            <p:ph type="body" sz="half" idx="2"/>
          </p:nvPr>
        </p:nvSpPr>
        <p:spPr>
          <a:xfrm>
            <a:off x="530502" y="3900492"/>
            <a:ext cx="2584173" cy="2229853"/>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7" name="Text Placeholder 2">
            <a:extLst>
              <a:ext uri="{FF2B5EF4-FFF2-40B4-BE49-F238E27FC236}">
                <a16:creationId xmlns:a16="http://schemas.microsoft.com/office/drawing/2014/main" id="{312EB146-5F86-304E-A51A-295F8092DC06}"/>
              </a:ext>
            </a:extLst>
          </p:cNvPr>
          <p:cNvSpPr>
            <a:spLocks noGrp="1"/>
          </p:cNvSpPr>
          <p:nvPr>
            <p:ph type="body" idx="13" hasCustomPrompt="1"/>
          </p:nvPr>
        </p:nvSpPr>
        <p:spPr>
          <a:xfrm>
            <a:off x="3386138" y="3612471"/>
            <a:ext cx="2586037"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8" name="Text Placeholder 3">
            <a:extLst>
              <a:ext uri="{FF2B5EF4-FFF2-40B4-BE49-F238E27FC236}">
                <a16:creationId xmlns:a16="http://schemas.microsoft.com/office/drawing/2014/main" id="{310E9C34-4047-CA46-B1B0-8BF910AA1891}"/>
              </a:ext>
            </a:extLst>
          </p:cNvPr>
          <p:cNvSpPr>
            <a:spLocks noGrp="1"/>
          </p:cNvSpPr>
          <p:nvPr>
            <p:ph type="body" sz="half" idx="14"/>
          </p:nvPr>
        </p:nvSpPr>
        <p:spPr>
          <a:xfrm>
            <a:off x="3388002" y="3900492"/>
            <a:ext cx="2586037" cy="2229853"/>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Text Placeholder 2">
            <a:extLst>
              <a:ext uri="{FF2B5EF4-FFF2-40B4-BE49-F238E27FC236}">
                <a16:creationId xmlns:a16="http://schemas.microsoft.com/office/drawing/2014/main" id="{3E53DD7D-0825-6B41-A63F-025B0695B6E7}"/>
              </a:ext>
            </a:extLst>
          </p:cNvPr>
          <p:cNvSpPr>
            <a:spLocks noGrp="1"/>
          </p:cNvSpPr>
          <p:nvPr>
            <p:ph type="body" idx="15" hasCustomPrompt="1"/>
          </p:nvPr>
        </p:nvSpPr>
        <p:spPr>
          <a:xfrm>
            <a:off x="6243638" y="3612471"/>
            <a:ext cx="2586037"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Text Placeholder 3">
            <a:extLst>
              <a:ext uri="{FF2B5EF4-FFF2-40B4-BE49-F238E27FC236}">
                <a16:creationId xmlns:a16="http://schemas.microsoft.com/office/drawing/2014/main" id="{5A9BBC99-B117-F448-8745-97F0D1F9A1C1}"/>
              </a:ext>
            </a:extLst>
          </p:cNvPr>
          <p:cNvSpPr>
            <a:spLocks noGrp="1"/>
          </p:cNvSpPr>
          <p:nvPr>
            <p:ph type="body" sz="half" idx="16"/>
          </p:nvPr>
        </p:nvSpPr>
        <p:spPr>
          <a:xfrm>
            <a:off x="6245502" y="3900492"/>
            <a:ext cx="2586037" cy="2229853"/>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1" name="Text Placeholder 2">
            <a:extLst>
              <a:ext uri="{FF2B5EF4-FFF2-40B4-BE49-F238E27FC236}">
                <a16:creationId xmlns:a16="http://schemas.microsoft.com/office/drawing/2014/main" id="{F793902F-F09B-D24F-B7B3-22565938FF75}"/>
              </a:ext>
            </a:extLst>
          </p:cNvPr>
          <p:cNvSpPr>
            <a:spLocks noGrp="1"/>
          </p:cNvSpPr>
          <p:nvPr>
            <p:ph type="body" idx="17" hasCustomPrompt="1"/>
          </p:nvPr>
        </p:nvSpPr>
        <p:spPr>
          <a:xfrm>
            <a:off x="9058276" y="3612471"/>
            <a:ext cx="2586037"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2" name="Text Placeholder 3">
            <a:extLst>
              <a:ext uri="{FF2B5EF4-FFF2-40B4-BE49-F238E27FC236}">
                <a16:creationId xmlns:a16="http://schemas.microsoft.com/office/drawing/2014/main" id="{E0469521-F16C-7645-BF80-9C30AEA8ECDD}"/>
              </a:ext>
            </a:extLst>
          </p:cNvPr>
          <p:cNvSpPr>
            <a:spLocks noGrp="1"/>
          </p:cNvSpPr>
          <p:nvPr>
            <p:ph type="body" sz="half" idx="18"/>
          </p:nvPr>
        </p:nvSpPr>
        <p:spPr>
          <a:xfrm>
            <a:off x="9056412" y="3900492"/>
            <a:ext cx="2587900" cy="2229853"/>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3"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259340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hank you and contact us slide 2">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50" name="think-cell Slide" r:id="rId4" imgW="473" imgH="473" progId="TCLayout.ActiveDocument.1">
                  <p:embed/>
                </p:oleObj>
              </mc:Choice>
              <mc:Fallback>
                <p:oleObj name="think-cell Slide" r:id="rId4" imgW="473" imgH="473"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3" name="Picture Placeholder 22">
            <a:extLst>
              <a:ext uri="{FF2B5EF4-FFF2-40B4-BE49-F238E27FC236}">
                <a16:creationId xmlns:a16="http://schemas.microsoft.com/office/drawing/2014/main" id="{1C0A461C-0294-B44F-97D5-FC39D0DC404B}"/>
              </a:ext>
            </a:extLst>
          </p:cNvPr>
          <p:cNvSpPr>
            <a:spLocks noGrp="1"/>
          </p:cNvSpPr>
          <p:nvPr>
            <p:ph type="pic" sz="quarter" idx="29"/>
          </p:nvPr>
        </p:nvSpPr>
        <p:spPr>
          <a:xfrm>
            <a:off x="0" y="0"/>
            <a:ext cx="5257800" cy="6857999"/>
          </a:xfrm>
        </p:spPr>
        <p:txBody>
          <a:bodyPr/>
          <a:lstStyle/>
          <a:p>
            <a:endParaRPr lang="en-US" dirty="0"/>
          </a:p>
          <a:p>
            <a:endParaRPr lang="en-US" dirty="0"/>
          </a:p>
          <a:p>
            <a:endParaRPr lang="en-US" dirty="0"/>
          </a:p>
          <a:p>
            <a:endParaRPr lang="en-US" dirty="0"/>
          </a:p>
          <a:p>
            <a:endParaRPr lang="en-US" dirty="0"/>
          </a:p>
          <a:p>
            <a:endParaRPr lang="en-US" dirty="0"/>
          </a:p>
          <a:p>
            <a:endParaRPr lang="en-US" dirty="0"/>
          </a:p>
        </p:txBody>
      </p:sp>
      <p:sp>
        <p:nvSpPr>
          <p:cNvPr id="2" name="Title 1">
            <a:extLst>
              <a:ext uri="{FF2B5EF4-FFF2-40B4-BE49-F238E27FC236}">
                <a16:creationId xmlns:a16="http://schemas.microsoft.com/office/drawing/2014/main" id="{A44581EE-8D51-5440-A998-B231FB90FAED}"/>
              </a:ext>
            </a:extLst>
          </p:cNvPr>
          <p:cNvSpPr>
            <a:spLocks noGrp="1"/>
          </p:cNvSpPr>
          <p:nvPr>
            <p:ph type="title"/>
          </p:nvPr>
        </p:nvSpPr>
        <p:spPr>
          <a:xfrm>
            <a:off x="6213821" y="1000076"/>
            <a:ext cx="5443537" cy="1491404"/>
          </a:xfrm>
          <a:noFill/>
        </p:spPr>
        <p:txBody>
          <a:bodyPr anchor="t">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2ED18DE4-0234-E248-AACA-E37DB1A774D5}"/>
              </a:ext>
            </a:extLst>
          </p:cNvPr>
          <p:cNvSpPr>
            <a:spLocks noGrp="1"/>
          </p:cNvSpPr>
          <p:nvPr>
            <p:ph type="body" idx="1" hasCustomPrompt="1"/>
          </p:nvPr>
        </p:nvSpPr>
        <p:spPr>
          <a:xfrm>
            <a:off x="6243638" y="2191451"/>
            <a:ext cx="2586037"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5" name="Text Placeholder 3">
            <a:extLst>
              <a:ext uri="{FF2B5EF4-FFF2-40B4-BE49-F238E27FC236}">
                <a16:creationId xmlns:a16="http://schemas.microsoft.com/office/drawing/2014/main" id="{52F2F56F-96CA-6140-8BC2-E01E70245331}"/>
              </a:ext>
            </a:extLst>
          </p:cNvPr>
          <p:cNvSpPr>
            <a:spLocks noGrp="1"/>
          </p:cNvSpPr>
          <p:nvPr>
            <p:ph type="body" sz="half" idx="2"/>
          </p:nvPr>
        </p:nvSpPr>
        <p:spPr>
          <a:xfrm>
            <a:off x="6243638" y="2491480"/>
            <a:ext cx="2586037" cy="1593197"/>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7" name="Text Placeholder 2">
            <a:extLst>
              <a:ext uri="{FF2B5EF4-FFF2-40B4-BE49-F238E27FC236}">
                <a16:creationId xmlns:a16="http://schemas.microsoft.com/office/drawing/2014/main" id="{312EB146-5F86-304E-A51A-295F8092DC06}"/>
              </a:ext>
            </a:extLst>
          </p:cNvPr>
          <p:cNvSpPr>
            <a:spLocks noGrp="1"/>
          </p:cNvSpPr>
          <p:nvPr>
            <p:ph type="body" idx="13" hasCustomPrompt="1"/>
          </p:nvPr>
        </p:nvSpPr>
        <p:spPr>
          <a:xfrm>
            <a:off x="9101139" y="2191451"/>
            <a:ext cx="2543174"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8" name="Text Placeholder 3">
            <a:extLst>
              <a:ext uri="{FF2B5EF4-FFF2-40B4-BE49-F238E27FC236}">
                <a16:creationId xmlns:a16="http://schemas.microsoft.com/office/drawing/2014/main" id="{310E9C34-4047-CA46-B1B0-8BF910AA1891}"/>
              </a:ext>
            </a:extLst>
          </p:cNvPr>
          <p:cNvSpPr>
            <a:spLocks noGrp="1"/>
          </p:cNvSpPr>
          <p:nvPr>
            <p:ph type="body" sz="half" idx="14"/>
          </p:nvPr>
        </p:nvSpPr>
        <p:spPr>
          <a:xfrm>
            <a:off x="9101139" y="2491480"/>
            <a:ext cx="2543174" cy="1593197"/>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Text Placeholder 2">
            <a:extLst>
              <a:ext uri="{FF2B5EF4-FFF2-40B4-BE49-F238E27FC236}">
                <a16:creationId xmlns:a16="http://schemas.microsoft.com/office/drawing/2014/main" id="{3E53DD7D-0825-6B41-A63F-025B0695B6E7}"/>
              </a:ext>
            </a:extLst>
          </p:cNvPr>
          <p:cNvSpPr>
            <a:spLocks noGrp="1"/>
          </p:cNvSpPr>
          <p:nvPr>
            <p:ph type="body" idx="15" hasCustomPrompt="1"/>
          </p:nvPr>
        </p:nvSpPr>
        <p:spPr>
          <a:xfrm>
            <a:off x="6243638" y="4426163"/>
            <a:ext cx="2586037"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Text Placeholder 3">
            <a:extLst>
              <a:ext uri="{FF2B5EF4-FFF2-40B4-BE49-F238E27FC236}">
                <a16:creationId xmlns:a16="http://schemas.microsoft.com/office/drawing/2014/main" id="{5A9BBC99-B117-F448-8745-97F0D1F9A1C1}"/>
              </a:ext>
            </a:extLst>
          </p:cNvPr>
          <p:cNvSpPr>
            <a:spLocks noGrp="1"/>
          </p:cNvSpPr>
          <p:nvPr>
            <p:ph type="body" sz="half" idx="16"/>
          </p:nvPr>
        </p:nvSpPr>
        <p:spPr>
          <a:xfrm>
            <a:off x="6243638" y="4726192"/>
            <a:ext cx="2586037" cy="1404153"/>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1" name="Text Placeholder 2">
            <a:extLst>
              <a:ext uri="{FF2B5EF4-FFF2-40B4-BE49-F238E27FC236}">
                <a16:creationId xmlns:a16="http://schemas.microsoft.com/office/drawing/2014/main" id="{F793902F-F09B-D24F-B7B3-22565938FF75}"/>
              </a:ext>
            </a:extLst>
          </p:cNvPr>
          <p:cNvSpPr>
            <a:spLocks noGrp="1"/>
          </p:cNvSpPr>
          <p:nvPr>
            <p:ph type="body" idx="17" hasCustomPrompt="1"/>
          </p:nvPr>
        </p:nvSpPr>
        <p:spPr>
          <a:xfrm>
            <a:off x="9058276" y="4426163"/>
            <a:ext cx="2586037"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2" name="Text Placeholder 3">
            <a:extLst>
              <a:ext uri="{FF2B5EF4-FFF2-40B4-BE49-F238E27FC236}">
                <a16:creationId xmlns:a16="http://schemas.microsoft.com/office/drawing/2014/main" id="{E0469521-F16C-7645-BF80-9C30AEA8ECDD}"/>
              </a:ext>
            </a:extLst>
          </p:cNvPr>
          <p:cNvSpPr>
            <a:spLocks noGrp="1"/>
          </p:cNvSpPr>
          <p:nvPr>
            <p:ph type="body" sz="half" idx="18"/>
          </p:nvPr>
        </p:nvSpPr>
        <p:spPr>
          <a:xfrm>
            <a:off x="9058276" y="4726192"/>
            <a:ext cx="2586037" cy="1404153"/>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Tree>
    <p:extLst>
      <p:ext uri="{BB962C8B-B14F-4D97-AF65-F5344CB8AC3E}">
        <p14:creationId xmlns:p14="http://schemas.microsoft.com/office/powerpoint/2010/main" val="782476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Quotes and testimonial slid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ED18DE4-0234-E248-AACA-E37DB1A774D5}"/>
              </a:ext>
            </a:extLst>
          </p:cNvPr>
          <p:cNvSpPr>
            <a:spLocks noGrp="1"/>
          </p:cNvSpPr>
          <p:nvPr>
            <p:ph type="body" idx="1" hasCustomPrompt="1"/>
          </p:nvPr>
        </p:nvSpPr>
        <p:spPr>
          <a:xfrm>
            <a:off x="528638" y="5412692"/>
            <a:ext cx="3543300" cy="659495"/>
          </a:xfrm>
        </p:spPr>
        <p:txBody>
          <a:bodyPr>
            <a:normAutofit/>
          </a:bodyPr>
          <a:lstStyle>
            <a:lvl1pPr marL="0" indent="0">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8" name="Text Placeholder 2">
            <a:extLst>
              <a:ext uri="{FF2B5EF4-FFF2-40B4-BE49-F238E27FC236}">
                <a16:creationId xmlns:a16="http://schemas.microsoft.com/office/drawing/2014/main" id="{A3994FF5-75CA-D542-AE8A-FF290128AD76}"/>
              </a:ext>
            </a:extLst>
          </p:cNvPr>
          <p:cNvSpPr>
            <a:spLocks noGrp="1"/>
          </p:cNvSpPr>
          <p:nvPr>
            <p:ph type="body" idx="15" hasCustomPrompt="1"/>
          </p:nvPr>
        </p:nvSpPr>
        <p:spPr>
          <a:xfrm>
            <a:off x="4357688" y="5412692"/>
            <a:ext cx="3543300" cy="659495"/>
          </a:xfrm>
        </p:spPr>
        <p:txBody>
          <a:bodyPr>
            <a:normAutofit/>
          </a:bodyPr>
          <a:lstStyle>
            <a:lvl1pPr marL="0" indent="0">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Text Placeholder 2">
            <a:extLst>
              <a:ext uri="{FF2B5EF4-FFF2-40B4-BE49-F238E27FC236}">
                <a16:creationId xmlns:a16="http://schemas.microsoft.com/office/drawing/2014/main" id="{408E50E4-226F-9847-9392-FE95E91D60DC}"/>
              </a:ext>
            </a:extLst>
          </p:cNvPr>
          <p:cNvSpPr>
            <a:spLocks noGrp="1"/>
          </p:cNvSpPr>
          <p:nvPr>
            <p:ph type="body" idx="16" hasCustomPrompt="1"/>
          </p:nvPr>
        </p:nvSpPr>
        <p:spPr>
          <a:xfrm>
            <a:off x="8129588" y="5412692"/>
            <a:ext cx="3543300" cy="659495"/>
          </a:xfrm>
        </p:spPr>
        <p:txBody>
          <a:bodyPr>
            <a:normAutofit/>
          </a:bodyPr>
          <a:lstStyle>
            <a:lvl1pPr marL="0" indent="0">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3" name="Text Placeholder 12">
            <a:extLst>
              <a:ext uri="{FF2B5EF4-FFF2-40B4-BE49-F238E27FC236}">
                <a16:creationId xmlns:a16="http://schemas.microsoft.com/office/drawing/2014/main" id="{807A35C6-3861-BC41-830C-3E0AA8405654}"/>
              </a:ext>
            </a:extLst>
          </p:cNvPr>
          <p:cNvSpPr>
            <a:spLocks noGrp="1"/>
          </p:cNvSpPr>
          <p:nvPr>
            <p:ph type="body" sz="quarter" idx="17"/>
          </p:nvPr>
        </p:nvSpPr>
        <p:spPr>
          <a:xfrm>
            <a:off x="4357688" y="1209675"/>
            <a:ext cx="3543300" cy="3976688"/>
          </a:xfrm>
        </p:spPr>
        <p:txBody>
          <a:bodyPr anchor="b">
            <a:normAutofit/>
          </a:bodyPr>
          <a:lstStyle>
            <a:lvl1pPr marL="0" indent="0">
              <a:lnSpc>
                <a:spcPts val="4500"/>
              </a:lnSpc>
              <a:buNone/>
              <a:defRPr sz="3200" i="1">
                <a:latin typeface="Georgia" panose="02040502050405020303" pitchFamily="18"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14" name="Text Placeholder 12">
            <a:extLst>
              <a:ext uri="{FF2B5EF4-FFF2-40B4-BE49-F238E27FC236}">
                <a16:creationId xmlns:a16="http://schemas.microsoft.com/office/drawing/2014/main" id="{94ECD9F0-E726-484A-BAE6-AEAA3F1F9707}"/>
              </a:ext>
            </a:extLst>
          </p:cNvPr>
          <p:cNvSpPr>
            <a:spLocks noGrp="1"/>
          </p:cNvSpPr>
          <p:nvPr>
            <p:ph type="body" sz="quarter" idx="18"/>
          </p:nvPr>
        </p:nvSpPr>
        <p:spPr>
          <a:xfrm>
            <a:off x="528638" y="1209675"/>
            <a:ext cx="3543300" cy="3976688"/>
          </a:xfrm>
        </p:spPr>
        <p:txBody>
          <a:bodyPr anchor="b">
            <a:normAutofit/>
          </a:bodyPr>
          <a:lstStyle>
            <a:lvl1pPr marL="0" indent="0">
              <a:lnSpc>
                <a:spcPts val="4500"/>
              </a:lnSpc>
              <a:buNone/>
              <a:defRPr sz="3200" i="1">
                <a:latin typeface="Georgia" panose="02040502050405020303" pitchFamily="18"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15" name="Text Placeholder 12">
            <a:extLst>
              <a:ext uri="{FF2B5EF4-FFF2-40B4-BE49-F238E27FC236}">
                <a16:creationId xmlns:a16="http://schemas.microsoft.com/office/drawing/2014/main" id="{5E63B64F-6E94-6A41-B8DD-27F9FD187510}"/>
              </a:ext>
            </a:extLst>
          </p:cNvPr>
          <p:cNvSpPr>
            <a:spLocks noGrp="1"/>
          </p:cNvSpPr>
          <p:nvPr>
            <p:ph type="body" sz="quarter" idx="19"/>
          </p:nvPr>
        </p:nvSpPr>
        <p:spPr>
          <a:xfrm>
            <a:off x="8115300" y="1209675"/>
            <a:ext cx="3543300" cy="3976688"/>
          </a:xfrm>
        </p:spPr>
        <p:txBody>
          <a:bodyPr anchor="b">
            <a:normAutofit/>
          </a:bodyPr>
          <a:lstStyle>
            <a:lvl1pPr marL="0" indent="0">
              <a:lnSpc>
                <a:spcPts val="4500"/>
              </a:lnSpc>
              <a:buNone/>
              <a:defRPr sz="3200" i="1">
                <a:latin typeface="Georgia" panose="02040502050405020303" pitchFamily="18"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9"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3759556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1A143651-3799-F24B-AEFE-AAAD1187C7AF}"/>
              </a:ext>
            </a:extLst>
          </p:cNvPr>
          <p:cNvSpPr>
            <a:spLocks noGrp="1"/>
          </p:cNvSpPr>
          <p:nvPr>
            <p:ph idx="1" hasCustomPrompt="1"/>
          </p:nvPr>
        </p:nvSpPr>
        <p:spPr>
          <a:xfrm>
            <a:off x="538161" y="1657350"/>
            <a:ext cx="5405440"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3C0C7668-8CC7-CF4A-8570-FDE604593FB0}"/>
              </a:ext>
            </a:extLst>
          </p:cNvPr>
          <p:cNvSpPr>
            <a:spLocks noGrp="1"/>
          </p:cNvSpPr>
          <p:nvPr>
            <p:ph idx="13" hasCustomPrompt="1"/>
          </p:nvPr>
        </p:nvSpPr>
        <p:spPr>
          <a:xfrm>
            <a:off x="6226267" y="1657350"/>
            <a:ext cx="5288837"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1">
            <a:extLst>
              <a:ext uri="{FF2B5EF4-FFF2-40B4-BE49-F238E27FC236}">
                <a16:creationId xmlns:a16="http://schemas.microsoft.com/office/drawing/2014/main" id="{274FB544-0753-1E4B-A414-CB8CEF8925D1}"/>
              </a:ext>
            </a:extLst>
          </p:cNvPr>
          <p:cNvSpPr>
            <a:spLocks noGrp="1"/>
          </p:cNvSpPr>
          <p:nvPr>
            <p:ph type="title"/>
          </p:nvPr>
        </p:nvSpPr>
        <p:spPr>
          <a:xfrm>
            <a:off x="508760" y="550861"/>
            <a:ext cx="11006344" cy="835027"/>
          </a:xfrm>
        </p:spPr>
        <p:txBody>
          <a:bodyPr>
            <a:normAutofit/>
          </a:bodyPr>
          <a:lstStyle>
            <a:lvl1pPr>
              <a:defRPr sz="2800"/>
            </a:lvl1pPr>
          </a:lstStyle>
          <a:p>
            <a:r>
              <a:rPr lang="en-US" dirty="0"/>
              <a:t>Click to edit Master title style</a:t>
            </a:r>
          </a:p>
        </p:txBody>
      </p:sp>
      <p:cxnSp>
        <p:nvCxnSpPr>
          <p:cNvPr id="16" name="Straight Connector 15">
            <a:extLst>
              <a:ext uri="{FF2B5EF4-FFF2-40B4-BE49-F238E27FC236}">
                <a16:creationId xmlns:a16="http://schemas.microsoft.com/office/drawing/2014/main" id="{BF354029-E75E-6F47-88D0-33B7164E6319}"/>
              </a:ext>
            </a:extLst>
          </p:cNvPr>
          <p:cNvCxnSpPr/>
          <p:nvPr userDrawn="1"/>
        </p:nvCxnSpPr>
        <p:spPr>
          <a:xfrm>
            <a:off x="616226" y="1282149"/>
            <a:ext cx="1089887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2875972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9A9B164-9C2C-4D48-8696-9484E8FF7626}"/>
              </a:ext>
            </a:extLst>
          </p:cNvPr>
          <p:cNvSpPr>
            <a:spLocks noGrp="1"/>
          </p:cNvSpPr>
          <p:nvPr>
            <p:ph type="body" idx="1" hasCustomPrompt="1"/>
          </p:nvPr>
        </p:nvSpPr>
        <p:spPr>
          <a:xfrm>
            <a:off x="542925" y="1681171"/>
            <a:ext cx="5400676"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5" name="Text Placeholder 4">
            <a:extLst>
              <a:ext uri="{FF2B5EF4-FFF2-40B4-BE49-F238E27FC236}">
                <a16:creationId xmlns:a16="http://schemas.microsoft.com/office/drawing/2014/main" id="{9A45142E-614C-1941-A4E8-E24EA5A0D501}"/>
              </a:ext>
            </a:extLst>
          </p:cNvPr>
          <p:cNvSpPr>
            <a:spLocks noGrp="1"/>
          </p:cNvSpPr>
          <p:nvPr>
            <p:ph type="body" sz="quarter" idx="3" hasCustomPrompt="1"/>
          </p:nvPr>
        </p:nvSpPr>
        <p:spPr>
          <a:xfrm>
            <a:off x="6226267" y="1681171"/>
            <a:ext cx="5285752"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5" name="Content Placeholder 2">
            <a:extLst>
              <a:ext uri="{FF2B5EF4-FFF2-40B4-BE49-F238E27FC236}">
                <a16:creationId xmlns:a16="http://schemas.microsoft.com/office/drawing/2014/main" id="{A76002A2-2BEE-E84D-91F0-54ED39ABA3CA}"/>
              </a:ext>
            </a:extLst>
          </p:cNvPr>
          <p:cNvSpPr>
            <a:spLocks noGrp="1"/>
          </p:cNvSpPr>
          <p:nvPr>
            <p:ph idx="13"/>
          </p:nvPr>
        </p:nvSpPr>
        <p:spPr>
          <a:xfrm>
            <a:off x="538161" y="1986374"/>
            <a:ext cx="5405440" cy="4143971"/>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a:extLst>
              <a:ext uri="{FF2B5EF4-FFF2-40B4-BE49-F238E27FC236}">
                <a16:creationId xmlns:a16="http://schemas.microsoft.com/office/drawing/2014/main" id="{E3047B5C-8C66-DD49-8353-D9A1331573E0}"/>
              </a:ext>
            </a:extLst>
          </p:cNvPr>
          <p:cNvSpPr>
            <a:spLocks noGrp="1"/>
          </p:cNvSpPr>
          <p:nvPr>
            <p:ph idx="14"/>
          </p:nvPr>
        </p:nvSpPr>
        <p:spPr>
          <a:xfrm>
            <a:off x="6226267" y="1986374"/>
            <a:ext cx="5288837" cy="4143971"/>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itle 1">
            <a:extLst>
              <a:ext uri="{FF2B5EF4-FFF2-40B4-BE49-F238E27FC236}">
                <a16:creationId xmlns:a16="http://schemas.microsoft.com/office/drawing/2014/main" id="{274FB544-0753-1E4B-A414-CB8CEF8925D1}"/>
              </a:ext>
            </a:extLst>
          </p:cNvPr>
          <p:cNvSpPr>
            <a:spLocks noGrp="1"/>
          </p:cNvSpPr>
          <p:nvPr>
            <p:ph type="title"/>
          </p:nvPr>
        </p:nvSpPr>
        <p:spPr>
          <a:xfrm>
            <a:off x="528638" y="442013"/>
            <a:ext cx="5434841" cy="730804"/>
          </a:xfrm>
        </p:spPr>
        <p:txBody>
          <a:bodyPr anchor="b">
            <a:normAutofit/>
          </a:bodyPr>
          <a:lstStyle>
            <a:lvl1pPr>
              <a:defRPr sz="2000"/>
            </a:lvl1pPr>
          </a:lstStyle>
          <a:p>
            <a:r>
              <a:rPr lang="en-US" dirty="0"/>
              <a:t>Click to edit Master title style</a:t>
            </a:r>
          </a:p>
        </p:txBody>
      </p:sp>
      <p:cxnSp>
        <p:nvCxnSpPr>
          <p:cNvPr id="20" name="Straight Connector 19">
            <a:extLst>
              <a:ext uri="{FF2B5EF4-FFF2-40B4-BE49-F238E27FC236}">
                <a16:creationId xmlns:a16="http://schemas.microsoft.com/office/drawing/2014/main" id="{BF354029-E75E-6F47-88D0-33B7164E6319}"/>
              </a:ext>
            </a:extLst>
          </p:cNvPr>
          <p:cNvCxnSpPr/>
          <p:nvPr userDrawn="1"/>
        </p:nvCxnSpPr>
        <p:spPr>
          <a:xfrm flipV="1">
            <a:off x="616226" y="1277039"/>
            <a:ext cx="5327375" cy="51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F354029-E75E-6F47-88D0-33B7164E6319}"/>
              </a:ext>
            </a:extLst>
          </p:cNvPr>
          <p:cNvCxnSpPr/>
          <p:nvPr userDrawn="1"/>
        </p:nvCxnSpPr>
        <p:spPr>
          <a:xfrm flipV="1">
            <a:off x="6206997" y="1277039"/>
            <a:ext cx="5327375" cy="51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 Placeholder 22"/>
          <p:cNvSpPr>
            <a:spLocks noGrp="1"/>
          </p:cNvSpPr>
          <p:nvPr>
            <p:ph type="body" sz="quarter" idx="19" hasCustomPrompt="1"/>
          </p:nvPr>
        </p:nvSpPr>
        <p:spPr>
          <a:xfrm>
            <a:off x="6227003" y="442015"/>
            <a:ext cx="5327650" cy="730802"/>
          </a:xfrm>
        </p:spPr>
        <p:txBody>
          <a:bodyPr anchor="b">
            <a:normAutofit/>
          </a:bodyPr>
          <a:lstStyle>
            <a:lvl1pPr marL="0" indent="0">
              <a:buNone/>
              <a:defRPr sz="20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title style</a:t>
            </a:r>
          </a:p>
        </p:txBody>
      </p:sp>
      <p:sp>
        <p:nvSpPr>
          <p:cNvPr id="10"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3128469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mall Two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5" y="1606538"/>
            <a:ext cx="5400676" cy="1085850"/>
          </a:xfrm>
        </p:spPr>
        <p:txBody>
          <a:bodyPr/>
          <a:lstStyle/>
          <a:p>
            <a:endParaRPr lang="en-US" dirty="0"/>
          </a:p>
        </p:txBody>
      </p:sp>
      <p:sp>
        <p:nvSpPr>
          <p:cNvPr id="11" name="Picture Placeholder 6">
            <a:extLst>
              <a:ext uri="{FF2B5EF4-FFF2-40B4-BE49-F238E27FC236}">
                <a16:creationId xmlns:a16="http://schemas.microsoft.com/office/drawing/2014/main" id="{30AB767C-C8CE-A646-995D-CEACD854568B}"/>
              </a:ext>
            </a:extLst>
          </p:cNvPr>
          <p:cNvSpPr>
            <a:spLocks noGrp="1"/>
          </p:cNvSpPr>
          <p:nvPr>
            <p:ph type="pic" sz="quarter" idx="14"/>
          </p:nvPr>
        </p:nvSpPr>
        <p:spPr>
          <a:xfrm>
            <a:off x="6243638" y="1606538"/>
            <a:ext cx="5271466" cy="1085850"/>
          </a:xfrm>
        </p:spPr>
        <p:txBody>
          <a:bodyPr/>
          <a:lstStyle/>
          <a:p>
            <a:endParaRPr lang="en-US" dirty="0"/>
          </a:p>
        </p:txBody>
      </p:sp>
      <p:sp>
        <p:nvSpPr>
          <p:cNvPr id="15" name="Text Placeholder 2">
            <a:extLst>
              <a:ext uri="{FF2B5EF4-FFF2-40B4-BE49-F238E27FC236}">
                <a16:creationId xmlns:a16="http://schemas.microsoft.com/office/drawing/2014/main" id="{CBBDF55F-90F0-1C41-908C-56A922379254}"/>
              </a:ext>
            </a:extLst>
          </p:cNvPr>
          <p:cNvSpPr>
            <a:spLocks noGrp="1"/>
          </p:cNvSpPr>
          <p:nvPr>
            <p:ph type="body" idx="1" hasCustomPrompt="1"/>
          </p:nvPr>
        </p:nvSpPr>
        <p:spPr>
          <a:xfrm>
            <a:off x="542925" y="2878599"/>
            <a:ext cx="5430838"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6" name="Text Placeholder 4">
            <a:extLst>
              <a:ext uri="{FF2B5EF4-FFF2-40B4-BE49-F238E27FC236}">
                <a16:creationId xmlns:a16="http://schemas.microsoft.com/office/drawing/2014/main" id="{2EA49D96-8068-0E46-8E04-581AD2DEEBF8}"/>
              </a:ext>
            </a:extLst>
          </p:cNvPr>
          <p:cNvSpPr>
            <a:spLocks noGrp="1"/>
          </p:cNvSpPr>
          <p:nvPr>
            <p:ph type="body" sz="quarter" idx="3" hasCustomPrompt="1"/>
          </p:nvPr>
        </p:nvSpPr>
        <p:spPr>
          <a:xfrm>
            <a:off x="6229352" y="2878599"/>
            <a:ext cx="5285752"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Content Placeholder 2">
            <a:extLst>
              <a:ext uri="{FF2B5EF4-FFF2-40B4-BE49-F238E27FC236}">
                <a16:creationId xmlns:a16="http://schemas.microsoft.com/office/drawing/2014/main" id="{37DEAE7C-B91C-3A45-9797-1CA40EEE86FC}"/>
              </a:ext>
            </a:extLst>
          </p:cNvPr>
          <p:cNvSpPr>
            <a:spLocks noGrp="1"/>
          </p:cNvSpPr>
          <p:nvPr>
            <p:ph idx="15"/>
          </p:nvPr>
        </p:nvSpPr>
        <p:spPr>
          <a:xfrm>
            <a:off x="538161" y="3194688"/>
            <a:ext cx="5405440"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a:extLst>
              <a:ext uri="{FF2B5EF4-FFF2-40B4-BE49-F238E27FC236}">
                <a16:creationId xmlns:a16="http://schemas.microsoft.com/office/drawing/2014/main" id="{ACBF5F4D-C8DF-6B40-9757-7862B3F3D013}"/>
              </a:ext>
            </a:extLst>
          </p:cNvPr>
          <p:cNvSpPr>
            <a:spLocks noGrp="1"/>
          </p:cNvSpPr>
          <p:nvPr>
            <p:ph idx="16"/>
          </p:nvPr>
        </p:nvSpPr>
        <p:spPr>
          <a:xfrm>
            <a:off x="6226267" y="3194688"/>
            <a:ext cx="5288837"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23" name="Straight Connector 22">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2716498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mall Three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4" y="1606538"/>
            <a:ext cx="3495675" cy="1085850"/>
          </a:xfrm>
        </p:spPr>
        <p:txBody>
          <a:bodyPr/>
          <a:lstStyle/>
          <a:p>
            <a:endParaRPr lang="en-US" dirty="0"/>
          </a:p>
        </p:txBody>
      </p:sp>
      <p:sp>
        <p:nvSpPr>
          <p:cNvPr id="11" name="Picture Placeholder 6">
            <a:extLst>
              <a:ext uri="{FF2B5EF4-FFF2-40B4-BE49-F238E27FC236}">
                <a16:creationId xmlns:a16="http://schemas.microsoft.com/office/drawing/2014/main" id="{30AB767C-C8CE-A646-995D-CEACD854568B}"/>
              </a:ext>
            </a:extLst>
          </p:cNvPr>
          <p:cNvSpPr>
            <a:spLocks noGrp="1"/>
          </p:cNvSpPr>
          <p:nvPr>
            <p:ph type="pic" sz="quarter" idx="14"/>
          </p:nvPr>
        </p:nvSpPr>
        <p:spPr>
          <a:xfrm>
            <a:off x="4329113" y="1606538"/>
            <a:ext cx="3529012" cy="1085850"/>
          </a:xfrm>
        </p:spPr>
        <p:txBody>
          <a:bodyPr/>
          <a:lstStyle/>
          <a:p>
            <a:endParaRPr lang="en-US" dirty="0"/>
          </a:p>
        </p:txBody>
      </p:sp>
      <p:sp>
        <p:nvSpPr>
          <p:cNvPr id="14" name="Picture Placeholder 6">
            <a:extLst>
              <a:ext uri="{FF2B5EF4-FFF2-40B4-BE49-F238E27FC236}">
                <a16:creationId xmlns:a16="http://schemas.microsoft.com/office/drawing/2014/main" id="{30BC5AE0-0A2C-0A47-AED3-72F396E00B93}"/>
              </a:ext>
            </a:extLst>
          </p:cNvPr>
          <p:cNvSpPr>
            <a:spLocks noGrp="1"/>
          </p:cNvSpPr>
          <p:nvPr>
            <p:ph type="pic" sz="quarter" idx="17"/>
          </p:nvPr>
        </p:nvSpPr>
        <p:spPr>
          <a:xfrm>
            <a:off x="8115301" y="1606538"/>
            <a:ext cx="3430302" cy="1085850"/>
          </a:xfrm>
        </p:spPr>
        <p:txBody>
          <a:bodyPr/>
          <a:lstStyle/>
          <a:p>
            <a:endParaRPr lang="en-US" dirty="0"/>
          </a:p>
        </p:txBody>
      </p:sp>
      <p:sp>
        <p:nvSpPr>
          <p:cNvPr id="15" name="Text Placeholder 2">
            <a:extLst>
              <a:ext uri="{FF2B5EF4-FFF2-40B4-BE49-F238E27FC236}">
                <a16:creationId xmlns:a16="http://schemas.microsoft.com/office/drawing/2014/main" id="{A9B8C281-38F9-7B4F-9053-E5183E02C72C}"/>
              </a:ext>
            </a:extLst>
          </p:cNvPr>
          <p:cNvSpPr>
            <a:spLocks noGrp="1"/>
          </p:cNvSpPr>
          <p:nvPr>
            <p:ph type="body" idx="19" hasCustomPrompt="1"/>
          </p:nvPr>
        </p:nvSpPr>
        <p:spPr>
          <a:xfrm>
            <a:off x="4329113" y="2878599"/>
            <a:ext cx="3516885"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6" name="Content Placeholder 2">
            <a:extLst>
              <a:ext uri="{FF2B5EF4-FFF2-40B4-BE49-F238E27FC236}">
                <a16:creationId xmlns:a16="http://schemas.microsoft.com/office/drawing/2014/main" id="{C18917B6-ED6E-5247-A016-E8EB5828083B}"/>
              </a:ext>
            </a:extLst>
          </p:cNvPr>
          <p:cNvSpPr>
            <a:spLocks noGrp="1"/>
          </p:cNvSpPr>
          <p:nvPr>
            <p:ph idx="15"/>
          </p:nvPr>
        </p:nvSpPr>
        <p:spPr>
          <a:xfrm>
            <a:off x="4324349" y="3194688"/>
            <a:ext cx="3500438"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2">
            <a:extLst>
              <a:ext uri="{FF2B5EF4-FFF2-40B4-BE49-F238E27FC236}">
                <a16:creationId xmlns:a16="http://schemas.microsoft.com/office/drawing/2014/main" id="{E23316C5-42E3-A546-BFAD-685CA83063A4}"/>
              </a:ext>
            </a:extLst>
          </p:cNvPr>
          <p:cNvSpPr>
            <a:spLocks noGrp="1"/>
          </p:cNvSpPr>
          <p:nvPr>
            <p:ph type="body" idx="20" hasCustomPrompt="1"/>
          </p:nvPr>
        </p:nvSpPr>
        <p:spPr>
          <a:xfrm>
            <a:off x="529998" y="2878599"/>
            <a:ext cx="3516885"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9" name="Content Placeholder 2">
            <a:extLst>
              <a:ext uri="{FF2B5EF4-FFF2-40B4-BE49-F238E27FC236}">
                <a16:creationId xmlns:a16="http://schemas.microsoft.com/office/drawing/2014/main" id="{7736DC52-B567-4A40-86E6-A926C985A3C3}"/>
              </a:ext>
            </a:extLst>
          </p:cNvPr>
          <p:cNvSpPr>
            <a:spLocks noGrp="1"/>
          </p:cNvSpPr>
          <p:nvPr>
            <p:ph idx="21"/>
          </p:nvPr>
        </p:nvSpPr>
        <p:spPr>
          <a:xfrm>
            <a:off x="525234" y="3194688"/>
            <a:ext cx="3500438"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2">
            <a:extLst>
              <a:ext uri="{FF2B5EF4-FFF2-40B4-BE49-F238E27FC236}">
                <a16:creationId xmlns:a16="http://schemas.microsoft.com/office/drawing/2014/main" id="{9E92BD2B-6F22-EA49-83E7-283C14BE4AA6}"/>
              </a:ext>
            </a:extLst>
          </p:cNvPr>
          <p:cNvSpPr>
            <a:spLocks noGrp="1"/>
          </p:cNvSpPr>
          <p:nvPr>
            <p:ph type="body" idx="22" hasCustomPrompt="1"/>
          </p:nvPr>
        </p:nvSpPr>
        <p:spPr>
          <a:xfrm>
            <a:off x="8117341" y="2878599"/>
            <a:ext cx="3397763"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1" name="Content Placeholder 2">
            <a:extLst>
              <a:ext uri="{FF2B5EF4-FFF2-40B4-BE49-F238E27FC236}">
                <a16:creationId xmlns:a16="http://schemas.microsoft.com/office/drawing/2014/main" id="{447E32C1-C9CF-044C-AA5E-2ED6C83D1E1F}"/>
              </a:ext>
            </a:extLst>
          </p:cNvPr>
          <p:cNvSpPr>
            <a:spLocks noGrp="1"/>
          </p:cNvSpPr>
          <p:nvPr>
            <p:ph idx="23"/>
          </p:nvPr>
        </p:nvSpPr>
        <p:spPr>
          <a:xfrm>
            <a:off x="8112577" y="3194688"/>
            <a:ext cx="3402527"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28" name="Straight Connector 2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2641905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ags" Target="../tags/tag2.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vmlDrawing" Target="../drawings/vmlDrawing1.v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hyperlink" Target="https://www.google.ca/imgres?imgurl=https://s3.ca-central-1.amazonaws.com/vectorinstitute.ai/images/logos/Canada_Wordmark_EN.png&amp;imgrefurl=http://vectorinstitute.ai/&amp;docid=yhgK_zErh6d3aM&amp;tbnid=IIIM82B5TUYATM:&amp;vet=10ahUKEwjuq8nnosTZAhVQQq0KHQN_B-QQMwhPKAkwCQ..i&amp;w=1165&amp;h=303&amp;bih=479&amp;biw=1188&amp;q=canada%20wordmark&amp;ved=0ahUKEwjuq8nnosTZAhVQQq0KHQN_B-QQMwhPKAkwCQ&amp;iact=mrc&amp;uact=8"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32" Type="http://schemas.openxmlformats.org/officeDocument/2006/relationships/image" Target="../media/image4.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3.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oleObject" Target="../embeddings/oleObject1.bin"/><Relationship Id="rId30"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6"/>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78" name="think-cell Slide" r:id="rId27" imgW="473" imgH="473" progId="TCLayout.ActiveDocument.1">
                  <p:embed/>
                </p:oleObj>
              </mc:Choice>
              <mc:Fallback>
                <p:oleObj name="think-cell Slide" r:id="rId27" imgW="473" imgH="473" progId="TCLayout.ActiveDocument.1">
                  <p:embed/>
                  <p:pic>
                    <p:nvPicPr>
                      <p:cNvPr id="0" name=""/>
                      <p:cNvPicPr/>
                      <p:nvPr/>
                    </p:nvPicPr>
                    <p:blipFill>
                      <a:blip r:embed="rId28"/>
                      <a:stretch>
                        <a:fillRect/>
                      </a:stretch>
                    </p:blipFill>
                    <p:spPr>
                      <a:xfrm>
                        <a:off x="1588" y="1588"/>
                        <a:ext cx="1587" cy="1587"/>
                      </a:xfrm>
                      <a:prstGeom prst="rect">
                        <a:avLst/>
                      </a:prstGeom>
                    </p:spPr>
                  </p:pic>
                </p:oleObj>
              </mc:Fallback>
            </mc:AlternateContent>
          </a:graphicData>
        </a:graphic>
      </p:graphicFrame>
      <p:sp>
        <p:nvSpPr>
          <p:cNvPr id="2" name="Title Placeholder 1">
            <a:extLst>
              <a:ext uri="{FF2B5EF4-FFF2-40B4-BE49-F238E27FC236}">
                <a16:creationId xmlns:a16="http://schemas.microsoft.com/office/drawing/2014/main" id="{06CD8F89-9FB8-7B4E-9786-63C07B8CCA0A}"/>
              </a:ext>
            </a:extLst>
          </p:cNvPr>
          <p:cNvSpPr>
            <a:spLocks noGrp="1"/>
          </p:cNvSpPr>
          <p:nvPr>
            <p:ph type="title"/>
          </p:nvPr>
        </p:nvSpPr>
        <p:spPr>
          <a:xfrm>
            <a:off x="552450" y="550861"/>
            <a:ext cx="11091862" cy="83502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21D4ACC-A397-1E47-B656-2FC4113DC455}"/>
              </a:ext>
            </a:extLst>
          </p:cNvPr>
          <p:cNvSpPr>
            <a:spLocks noGrp="1"/>
          </p:cNvSpPr>
          <p:nvPr>
            <p:ph type="body" idx="1"/>
          </p:nvPr>
        </p:nvSpPr>
        <p:spPr>
          <a:xfrm>
            <a:off x="552449" y="1657350"/>
            <a:ext cx="11091863" cy="44577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descr="Image result for canada wordmark">
            <a:hlinkClick r:id="rId29" invalidUrl="https://www.google.ca/imgres?imgurl=https://s3.ca-central-1.amazonaws.com/vectorinstitute.ai/images/logos/Canada_Wordmark_EN.png&amp;imgrefurl=http://vectorinstitute.ai/&amp;docid=yhgK_zErh6d3aM&amp;tbnid=IIIM82B5TUYATM:&amp;vet=10ahUKEwjuq8nnosTZAhVQQq0KHQN_B-QQMwhPKAkwCQ..i&amp;w=1165&amp;h=303&amp;bih=479&amp;biw=1188&amp;q=canada wordmark&amp;ved=0ahUKEwjuq8nnosTZAhVQQq0KHQN_B-QQMwhPKAkwCQ&amp;iact=mrc&amp;uact=8"/>
          </p:cNvPr>
          <p:cNvPicPr/>
          <p:nvPr userDrawn="1"/>
        </p:nvPicPr>
        <p:blipFill>
          <a:blip r:embed="rId30" cstate="print">
            <a:extLst>
              <a:ext uri="{28A0092B-C50C-407E-A947-70E740481C1C}">
                <a14:useLocalDpi xmlns:a14="http://schemas.microsoft.com/office/drawing/2010/main" val="0"/>
              </a:ext>
            </a:extLst>
          </a:blip>
          <a:srcRect/>
          <a:stretch>
            <a:fillRect/>
          </a:stretch>
        </p:blipFill>
        <p:spPr bwMode="auto">
          <a:xfrm>
            <a:off x="10758920" y="6396193"/>
            <a:ext cx="885392" cy="229331"/>
          </a:xfrm>
          <a:prstGeom prst="rect">
            <a:avLst/>
          </a:prstGeom>
          <a:noFill/>
          <a:ln>
            <a:noFill/>
          </a:ln>
        </p:spPr>
      </p:pic>
      <p:pic>
        <p:nvPicPr>
          <p:cNvPr id="8" name="Picture 7">
            <a:extLst>
              <a:ext uri="{FF2B5EF4-FFF2-40B4-BE49-F238E27FC236}">
                <a16:creationId xmlns:a16="http://schemas.microsoft.com/office/drawing/2014/main" id="{89CA9733-78EF-5F49-81C1-064DE89D5260}"/>
              </a:ext>
            </a:extLst>
          </p:cNvPr>
          <p:cNvPicPr>
            <a:picLocks noChangeAspect="1"/>
          </p:cNvPicPr>
          <p:nvPr userDrawn="1"/>
        </p:nvPicPr>
        <p:blipFill>
          <a:blip r:embed="rId31" cstate="print">
            <a:extLst>
              <a:ext uri="{28A0092B-C50C-407E-A947-70E740481C1C}">
                <a14:useLocalDpi xmlns:a14="http://schemas.microsoft.com/office/drawing/2010/main" val="0"/>
              </a:ext>
            </a:extLst>
          </a:blip>
          <a:stretch>
            <a:fillRect/>
          </a:stretch>
        </p:blipFill>
        <p:spPr>
          <a:xfrm>
            <a:off x="552450" y="6374859"/>
            <a:ext cx="2036645" cy="250665"/>
          </a:xfrm>
          <a:prstGeom prst="rect">
            <a:avLst/>
          </a:prstGeom>
        </p:spPr>
      </p:pic>
      <p:sp>
        <p:nvSpPr>
          <p:cNvPr id="5" name="TextBox 4"/>
          <p:cNvSpPr txBox="1"/>
          <p:nvPr userDrawn="1"/>
        </p:nvSpPr>
        <p:spPr>
          <a:xfrm rot="20075319">
            <a:off x="2455166" y="2375524"/>
            <a:ext cx="7060372" cy="2215991"/>
          </a:xfrm>
          <a:prstGeom prst="rect">
            <a:avLst/>
          </a:prstGeom>
          <a:noFill/>
        </p:spPr>
        <p:txBody>
          <a:bodyPr wrap="square" rtlCol="0">
            <a:spAutoFit/>
          </a:bodyPr>
          <a:lstStyle/>
          <a:p>
            <a:r>
              <a:rPr lang="fr-CA" sz="13800" dirty="0">
                <a:solidFill>
                  <a:schemeClr val="bg2">
                    <a:lumMod val="90000"/>
                  </a:schemeClr>
                </a:solidFill>
              </a:rPr>
              <a:t>ÉBAUCHE</a:t>
            </a:r>
            <a:endParaRPr lang="en-CA" sz="13800" dirty="0">
              <a:solidFill>
                <a:schemeClr val="bg2">
                  <a:lumMod val="90000"/>
                </a:schemeClr>
              </a:solidFill>
            </a:endParaRPr>
          </a:p>
        </p:txBody>
      </p:sp>
      <p:pic>
        <p:nvPicPr>
          <p:cNvPr id="10" name="Picture 9" descr="Milieu de travail GC"/>
          <p:cNvPicPr>
            <a:picLocks noChangeAspect="1"/>
          </p:cNvPicPr>
          <p:nvPr userDrawn="1"/>
        </p:nvPicPr>
        <p:blipFill>
          <a:blip r:embed="rId32"/>
          <a:stretch>
            <a:fillRect/>
          </a:stretch>
        </p:blipFill>
        <p:spPr>
          <a:xfrm>
            <a:off x="10236898" y="160336"/>
            <a:ext cx="1666875" cy="390525"/>
          </a:xfrm>
          <a:prstGeom prst="rect">
            <a:avLst/>
          </a:prstGeom>
        </p:spPr>
      </p:pic>
    </p:spTree>
    <p:extLst>
      <p:ext uri="{BB962C8B-B14F-4D97-AF65-F5344CB8AC3E}">
        <p14:creationId xmlns:p14="http://schemas.microsoft.com/office/powerpoint/2010/main" val="644750941"/>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 id="2147483754" r:id="rId17"/>
    <p:sldLayoutId id="2147483755" r:id="rId18"/>
    <p:sldLayoutId id="2147483756" r:id="rId19"/>
    <p:sldLayoutId id="2147483757" r:id="rId20"/>
    <p:sldLayoutId id="2147483758" r:id="rId21"/>
    <p:sldLayoutId id="2147483759" r:id="rId22"/>
    <p:sldLayoutId id="2147483760" r:id="rId23"/>
  </p:sldLayoutIdLst>
  <p:hf hdr="0" ftr="0" dt="0"/>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ts val="24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ts val="24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ts val="24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ts val="24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4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RCC.Change-Changement.IRCC@cic.gc.ca"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gcconnex.gc.ca/file/download/78117853" TargetMode="Externa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4.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hyperlink" Target="https://www.gcpedia.gc.ca/wiki/PHAC_Financial_Management_Communications" TargetMode="External"/><Relationship Id="rId2" Type="http://schemas.openxmlformats.org/officeDocument/2006/relationships/hyperlink" Target="https://www.gcpedia.gc.ca/wiki/Livret_num%C3%A9rique_de_la_gestion_du_changement_liens_rapides" TargetMode="External"/><Relationship Id="rId1" Type="http://schemas.openxmlformats.org/officeDocument/2006/relationships/slideLayout" Target="../slideLayouts/slideLayout14.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6749" y="4476200"/>
            <a:ext cx="11115674" cy="939581"/>
          </a:xfrm>
        </p:spPr>
        <p:txBody>
          <a:bodyPr>
            <a:noAutofit/>
          </a:bodyPr>
          <a:lstStyle/>
          <a:p>
            <a:r>
              <a:rPr lang="fr-CA" sz="3600" dirty="0" smtClean="0">
                <a:solidFill>
                  <a:schemeClr val="tx2"/>
                </a:solidFill>
              </a:rPr>
              <a:t>Première activité </a:t>
            </a:r>
            <a:r>
              <a:rPr lang="fr-CA" sz="3600" dirty="0">
                <a:solidFill>
                  <a:schemeClr val="tx2"/>
                </a:solidFill>
              </a:rPr>
              <a:t>de </a:t>
            </a:r>
            <a:r>
              <a:rPr lang="fr-CA" sz="3600" dirty="0" smtClean="0">
                <a:solidFill>
                  <a:schemeClr val="tx2"/>
                </a:solidFill>
              </a:rPr>
              <a:t>mobilisation </a:t>
            </a:r>
            <a:br>
              <a:rPr lang="fr-CA" sz="3600" dirty="0" smtClean="0">
                <a:solidFill>
                  <a:schemeClr val="tx2"/>
                </a:solidFill>
              </a:rPr>
            </a:br>
            <a:r>
              <a:rPr lang="fr-CA" sz="3600" dirty="0" smtClean="0">
                <a:solidFill>
                  <a:schemeClr val="tx2"/>
                </a:solidFill>
              </a:rPr>
              <a:t>des </a:t>
            </a:r>
            <a:r>
              <a:rPr lang="fr-CA" sz="3600" dirty="0">
                <a:solidFill>
                  <a:schemeClr val="tx2"/>
                </a:solidFill>
              </a:rPr>
              <a:t>employés</a:t>
            </a:r>
          </a:p>
        </p:txBody>
      </p:sp>
      <p:sp>
        <p:nvSpPr>
          <p:cNvPr id="11" name="Title 1"/>
          <p:cNvSpPr txBox="1">
            <a:spLocks/>
          </p:cNvSpPr>
          <p:nvPr/>
        </p:nvSpPr>
        <p:spPr>
          <a:xfrm>
            <a:off x="386749" y="4874606"/>
            <a:ext cx="11115674" cy="939581"/>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800" b="1" kern="1200">
                <a:solidFill>
                  <a:schemeClr val="tx1"/>
                </a:solidFill>
                <a:latin typeface="Arial" panose="020B0604020202020204" pitchFamily="34" charset="0"/>
                <a:ea typeface="+mj-ea"/>
                <a:cs typeface="Arial" panose="020B0604020202020204" pitchFamily="34" charset="0"/>
              </a:defRPr>
            </a:lvl1pPr>
          </a:lstStyle>
          <a:p>
            <a:r>
              <a:rPr lang="fr-CA" sz="2000" dirty="0">
                <a:solidFill>
                  <a:schemeClr val="tx2"/>
                </a:solidFill>
              </a:rPr>
              <a:t>Pour le projet </a:t>
            </a:r>
            <a:r>
              <a:rPr lang="fr-CA" sz="2000" dirty="0">
                <a:solidFill>
                  <a:schemeClr val="tx2"/>
                </a:solidFill>
              </a:rPr>
              <a:t>XYZ</a:t>
            </a:r>
            <a:endParaRPr lang="fr-CA" sz="2000" dirty="0">
              <a:solidFill>
                <a:schemeClr val="tx2"/>
              </a:solidFill>
            </a:endParaRPr>
          </a:p>
        </p:txBody>
      </p:sp>
      <p:sp>
        <p:nvSpPr>
          <p:cNvPr id="6" name="Text Placeholder 5"/>
          <p:cNvSpPr>
            <a:spLocks noGrp="1"/>
          </p:cNvSpPr>
          <p:nvPr>
            <p:ph type="body" sz="quarter" idx="16"/>
          </p:nvPr>
        </p:nvSpPr>
        <p:spPr>
          <a:xfrm>
            <a:off x="260625" y="2614344"/>
            <a:ext cx="11115674" cy="1621662"/>
          </a:xfrm>
        </p:spPr>
        <p:txBody>
          <a:bodyPr/>
          <a:lstStyle/>
          <a:p>
            <a:r>
              <a:rPr lang="fr-CA" dirty="0" smtClean="0">
                <a:solidFill>
                  <a:srgbClr val="A8CF76"/>
                </a:solidFill>
              </a:rPr>
              <a:t>Modèle</a:t>
            </a:r>
            <a:endParaRPr lang="fr-CA" dirty="0">
              <a:solidFill>
                <a:srgbClr val="A8CF76"/>
              </a:solidFill>
            </a:endParaRP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358" y="0"/>
            <a:ext cx="12243358" cy="1007365"/>
          </a:xfrm>
          <a:prstGeom prst="rect">
            <a:avLst/>
          </a:prstGeom>
        </p:spPr>
      </p:pic>
      <p:sp>
        <p:nvSpPr>
          <p:cNvPr id="5" name="Rectangle 4"/>
          <p:cNvSpPr/>
          <p:nvPr/>
        </p:nvSpPr>
        <p:spPr>
          <a:xfrm>
            <a:off x="5520906" y="6534835"/>
            <a:ext cx="7238548" cy="323165"/>
          </a:xfrm>
          <a:prstGeom prst="rect">
            <a:avLst/>
          </a:prstGeom>
        </p:spPr>
        <p:txBody>
          <a:bodyPr wrap="square">
            <a:spAutoFit/>
          </a:bodyPr>
          <a:lstStyle/>
          <a:p>
            <a:pPr>
              <a:lnSpc>
                <a:spcPts val="1800"/>
              </a:lnSpc>
              <a:spcBef>
                <a:spcPts val="1800"/>
              </a:spcBef>
              <a:spcAft>
                <a:spcPts val="1800"/>
              </a:spcAft>
            </a:pPr>
            <a:r>
              <a:rPr lang="fr-CA" sz="800" dirty="0">
                <a:solidFill>
                  <a:srgbClr val="595959"/>
                </a:solidFill>
                <a:latin typeface="Arial" panose="020B0604020202020204" pitchFamily="34" charset="0"/>
                <a:ea typeface="Calibri" panose="020F0502020204030204" pitchFamily="34" charset="0"/>
                <a:cs typeface="Times New Roman" panose="02020603050405020304" pitchFamily="18" charset="0"/>
              </a:rPr>
              <a:t>IRCC changement organisationnel et de l’Académie de l’apprentissage (COAA) </a:t>
            </a:r>
            <a:r>
              <a:rPr lang="fr-CA" sz="800" u="sng" dirty="0">
                <a:solidFill>
                  <a:srgbClr val="3898F9"/>
                </a:solidFill>
                <a:latin typeface="Arial" panose="020B0604020202020204" pitchFamily="34" charset="0"/>
                <a:ea typeface="Calibri" panose="020F0502020204030204" pitchFamily="34" charset="0"/>
                <a:cs typeface="Times New Roman" panose="02020603050405020304" pitchFamily="18" charset="0"/>
                <a:hlinkClick r:id="rId3"/>
              </a:rPr>
              <a:t>IRCC.Change-Changement.IRCC@cic.gc.ca</a:t>
            </a:r>
            <a:r>
              <a:rPr lang="fr-CA" sz="800" cap="all" dirty="0">
                <a:solidFill>
                  <a:srgbClr val="595959"/>
                </a:solidFill>
                <a:latin typeface="Arial" panose="020B0604020202020204" pitchFamily="34" charset="0"/>
                <a:ea typeface="Calibri" panose="020F0502020204030204" pitchFamily="34" charset="0"/>
                <a:cs typeface="Times New Roman" panose="02020603050405020304" pitchFamily="18" charset="0"/>
              </a:rPr>
              <a:t> </a:t>
            </a:r>
            <a:r>
              <a:rPr lang="fr-CA" sz="800" cap="all" dirty="0" err="1">
                <a:solidFill>
                  <a:srgbClr val="595959"/>
                </a:solidFill>
                <a:latin typeface="Arial" panose="020B0604020202020204" pitchFamily="34" charset="0"/>
                <a:ea typeface="Calibri" panose="020F0502020204030204" pitchFamily="34" charset="0"/>
                <a:cs typeface="Times New Roman" panose="02020603050405020304" pitchFamily="18" charset="0"/>
              </a:rPr>
              <a:t>October</a:t>
            </a:r>
            <a:r>
              <a:rPr lang="fr-CA" sz="800" cap="all" dirty="0">
                <a:solidFill>
                  <a:srgbClr val="595959"/>
                </a:solidFill>
                <a:latin typeface="Arial" panose="020B0604020202020204" pitchFamily="34" charset="0"/>
                <a:ea typeface="Calibri" panose="020F0502020204030204" pitchFamily="34" charset="0"/>
                <a:cs typeface="Times New Roman" panose="02020603050405020304" pitchFamily="18" charset="0"/>
              </a:rPr>
              <a:t> 2021</a:t>
            </a:r>
            <a:endParaRPr lang="en-US" sz="2400" dirty="0">
              <a:effectLst/>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43635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1157054"/>
            <a:ext cx="11006345" cy="835027"/>
          </a:xfrm>
        </p:spPr>
        <p:txBody>
          <a:bodyPr>
            <a:normAutofit fontScale="90000"/>
          </a:bodyPr>
          <a:lstStyle/>
          <a:p>
            <a:r>
              <a:rPr lang="fr-CA" dirty="0"/>
              <a:t>Comment </a:t>
            </a:r>
            <a:r>
              <a:rPr lang="fr-CA" dirty="0" smtClean="0"/>
              <a:t>vous offrira-t-on du soutien au </a:t>
            </a:r>
            <a:r>
              <a:rPr lang="fr-CA" dirty="0"/>
              <a:t>cours de cette transition?</a:t>
            </a:r>
          </a:p>
        </p:txBody>
      </p:sp>
      <p:sp>
        <p:nvSpPr>
          <p:cNvPr id="6" name="Rectangle 5"/>
          <p:cNvSpPr/>
          <p:nvPr/>
        </p:nvSpPr>
        <p:spPr>
          <a:xfrm>
            <a:off x="508758" y="1831226"/>
            <a:ext cx="11006345" cy="646331"/>
          </a:xfrm>
          <a:prstGeom prst="rect">
            <a:avLst/>
          </a:prstGeom>
        </p:spPr>
        <p:txBody>
          <a:bodyPr wrap="square">
            <a:spAutoFit/>
          </a:bodyPr>
          <a:lstStyle/>
          <a:p>
            <a:r>
              <a:rPr lang="fr-CA">
                <a:solidFill>
                  <a:schemeClr val="tx2"/>
                </a:solidFill>
              </a:rPr>
              <a:t>[Incluez une approche, un programme ou une stratégie de gestion du changement de haut niveau. Mettez en évidence certaines activités. Référez-vous à votre stratégie de gestion du changement]. </a:t>
            </a:r>
          </a:p>
        </p:txBody>
      </p:sp>
      <p:sp>
        <p:nvSpPr>
          <p:cNvPr id="3" name="TextBox 2"/>
          <p:cNvSpPr txBox="1"/>
          <p:nvPr/>
        </p:nvSpPr>
        <p:spPr>
          <a:xfrm>
            <a:off x="141344" y="2629538"/>
            <a:ext cx="6061748" cy="3098721"/>
          </a:xfrm>
          <a:prstGeom prst="bracketPair">
            <a:avLst/>
          </a:prstGeom>
          <a:noFill/>
          <a:ln>
            <a:solidFill>
              <a:schemeClr val="accent5"/>
            </a:solidFill>
          </a:ln>
        </p:spPr>
        <p:txBody>
          <a:bodyPr wrap="square" rtlCol="0">
            <a:spAutoFit/>
          </a:bodyPr>
          <a:lstStyle/>
          <a:p>
            <a:r>
              <a:rPr lang="fr-CA" sz="1600" i="1" dirty="0"/>
              <a:t>Fournissez des exemples.</a:t>
            </a:r>
          </a:p>
          <a:p>
            <a:endParaRPr lang="en-CA" sz="1600" i="1" dirty="0"/>
          </a:p>
          <a:p>
            <a:r>
              <a:rPr lang="fr-CA" sz="1600" i="1" dirty="0"/>
              <a:t>Expliquez ce que nous attendons des employés : qu’ils participent, qu’ils repensent les processus et les façons de faire, qu’ils prennent le temps d’apprendre de nouvelles méthodes de travail, de nouveaux outils de TI et de nouveaux processus, etc.</a:t>
            </a:r>
          </a:p>
          <a:p>
            <a:endParaRPr lang="en-CA" sz="1600" i="1" dirty="0"/>
          </a:p>
          <a:p>
            <a:r>
              <a:rPr lang="fr-CA" sz="1600" i="1" dirty="0"/>
              <a:t>Expliquez qu’afin de garantir une excellente expérience pour les employés, il y aura diverses activités qui permettront aux employés d’acquérir les connaissances et les capacités dont ils ont besoin pour adopter le </a:t>
            </a:r>
            <a:r>
              <a:rPr lang="fr-CA" sz="1600" i="1" dirty="0" smtClean="0"/>
              <a:t>travail </a:t>
            </a:r>
            <a:r>
              <a:rPr lang="fr-CA" sz="1600" i="1" dirty="0"/>
              <a:t>modernisé.</a:t>
            </a:r>
          </a:p>
        </p:txBody>
      </p:sp>
      <p:pic>
        <p:nvPicPr>
          <p:cNvPr id="4" name="Picture 3" descr="Exemple de calendrier d'activités de gestion du changemen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7194" y="2661450"/>
            <a:ext cx="5626929" cy="3066809"/>
          </a:xfrm>
          <a:prstGeom prst="rect">
            <a:avLst/>
          </a:prstGeom>
          <a:ln w="12700">
            <a:solidFill>
              <a:schemeClr val="bg2"/>
            </a:solidFill>
          </a:ln>
        </p:spPr>
      </p:pic>
      <p:sp>
        <p:nvSpPr>
          <p:cNvPr id="5" name="TextBox 4"/>
          <p:cNvSpPr txBox="1"/>
          <p:nvPr/>
        </p:nvSpPr>
        <p:spPr>
          <a:xfrm rot="20093593">
            <a:off x="7722752" y="3549051"/>
            <a:ext cx="2532426" cy="369332"/>
          </a:xfrm>
          <a:prstGeom prst="rect">
            <a:avLst/>
          </a:prstGeom>
          <a:solidFill>
            <a:srgbClr val="FFC000"/>
          </a:solidFill>
        </p:spPr>
        <p:txBody>
          <a:bodyPr wrap="square" rtlCol="0">
            <a:spAutoFit/>
          </a:bodyPr>
          <a:lstStyle/>
          <a:p>
            <a:pPr algn="ctr"/>
            <a:r>
              <a:rPr lang="fr-CA" b="1" dirty="0">
                <a:solidFill>
                  <a:srgbClr val="000000"/>
                </a:solidFill>
              </a:rPr>
              <a:t>EXEMPLE</a:t>
            </a:r>
          </a:p>
        </p:txBody>
      </p:sp>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358" y="0"/>
            <a:ext cx="12243358" cy="1007365"/>
          </a:xfrm>
          <a:prstGeom prst="rect">
            <a:avLst/>
          </a:prstGeom>
        </p:spPr>
      </p:pic>
    </p:spTree>
    <p:extLst>
      <p:ext uri="{BB962C8B-B14F-4D97-AF65-F5344CB8AC3E}">
        <p14:creationId xmlns:p14="http://schemas.microsoft.com/office/powerpoint/2010/main" val="12113244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1177714"/>
            <a:ext cx="11006345" cy="835027"/>
          </a:xfrm>
        </p:spPr>
        <p:txBody>
          <a:bodyPr/>
          <a:lstStyle/>
          <a:p>
            <a:r>
              <a:rPr lang="fr-CA" dirty="0"/>
              <a:t>Comment pouvez-vous y participer?</a:t>
            </a:r>
          </a:p>
        </p:txBody>
      </p:sp>
      <p:sp>
        <p:nvSpPr>
          <p:cNvPr id="4" name="Double Bracket 3"/>
          <p:cNvSpPr/>
          <p:nvPr/>
        </p:nvSpPr>
        <p:spPr>
          <a:xfrm>
            <a:off x="508758" y="2272612"/>
            <a:ext cx="11006345" cy="1940957"/>
          </a:xfrm>
          <a:prstGeom prst="bracketPair">
            <a:avLst/>
          </a:prstGeom>
          <a:ln>
            <a:solidFill>
              <a:schemeClr val="accent5"/>
            </a:solidFill>
          </a:ln>
        </p:spPr>
        <p:txBody>
          <a:bodyPr wrap="square">
            <a:spAutoFit/>
          </a:bodyPr>
          <a:lstStyle/>
          <a:p>
            <a:pPr marL="0" lvl="4"/>
            <a:r>
              <a:rPr lang="fr-CA" i="1"/>
              <a:t>Donnez des exemples de domaines dans lesquels les employés seront invités à participer, à jouer un rôle, à être un ambassadeur, etc.  </a:t>
            </a:r>
          </a:p>
          <a:p>
            <a:pPr marL="0" lvl="4"/>
            <a:r>
              <a:rPr lang="fr-CA" i="1"/>
              <a:t>Référez-vous à votre stratégie de gestion du changement. Exemples :</a:t>
            </a:r>
          </a:p>
          <a:p>
            <a:pPr marL="901700" lvl="4" indent="-285750">
              <a:buFont typeface="Wingdings" panose="05000000000000000000" pitchFamily="2" charset="2"/>
              <a:buChar char="§"/>
            </a:pPr>
            <a:r>
              <a:rPr lang="fr-CA" i="1"/>
              <a:t>Comités d’employés </a:t>
            </a:r>
          </a:p>
          <a:p>
            <a:pPr marL="901700" lvl="4" indent="-285750">
              <a:buFont typeface="Wingdings" panose="05000000000000000000" pitchFamily="2" charset="2"/>
              <a:buChar char="§"/>
            </a:pPr>
            <a:r>
              <a:rPr lang="fr-CA" i="1"/>
              <a:t>Activités d’implication des employés (sélection des œuvres d’art, choix du nom des salles, etc.)</a:t>
            </a:r>
          </a:p>
          <a:p>
            <a:pPr marL="901700" lvl="4" indent="-285750">
              <a:buFont typeface="Wingdings" panose="05000000000000000000" pitchFamily="2" charset="2"/>
              <a:buChar char="§"/>
            </a:pPr>
            <a:r>
              <a:rPr lang="fr-CA" i="1"/>
              <a:t>Activités de nettoyage de papiers</a:t>
            </a:r>
          </a:p>
          <a:p>
            <a:pPr marL="901700" lvl="4" indent="-285750">
              <a:buFont typeface="Wingdings" panose="05000000000000000000" pitchFamily="2" charset="2"/>
              <a:buChar char="§"/>
            </a:pPr>
            <a:r>
              <a:rPr lang="fr-CA" i="1"/>
              <a:t>Etc.</a:t>
            </a:r>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358" y="0"/>
            <a:ext cx="12243358" cy="1007365"/>
          </a:xfrm>
          <a:prstGeom prst="rect">
            <a:avLst/>
          </a:prstGeom>
        </p:spPr>
      </p:pic>
    </p:spTree>
    <p:extLst>
      <p:ext uri="{BB962C8B-B14F-4D97-AF65-F5344CB8AC3E}">
        <p14:creationId xmlns:p14="http://schemas.microsoft.com/office/powerpoint/2010/main" val="5653732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1123985"/>
            <a:ext cx="11006345" cy="835027"/>
          </a:xfrm>
        </p:spPr>
        <p:txBody>
          <a:bodyPr/>
          <a:lstStyle/>
          <a:p>
            <a:r>
              <a:rPr lang="fr-CA" dirty="0"/>
              <a:t>Prochaines étapes</a:t>
            </a:r>
          </a:p>
        </p:txBody>
      </p:sp>
      <p:sp>
        <p:nvSpPr>
          <p:cNvPr id="4" name="Rectangle 3"/>
          <p:cNvSpPr/>
          <p:nvPr/>
        </p:nvSpPr>
        <p:spPr>
          <a:xfrm>
            <a:off x="508759" y="1697512"/>
            <a:ext cx="2817438" cy="369332"/>
          </a:xfrm>
          <a:prstGeom prst="rect">
            <a:avLst/>
          </a:prstGeom>
        </p:spPr>
        <p:txBody>
          <a:bodyPr wrap="none">
            <a:spAutoFit/>
          </a:bodyPr>
          <a:lstStyle/>
          <a:p>
            <a:r>
              <a:rPr lang="fr-CA" dirty="0">
                <a:solidFill>
                  <a:schemeClr val="tx2"/>
                </a:solidFill>
                <a:cs typeface="Arial" pitchFamily="34" charset="0"/>
              </a:rPr>
              <a:t>[Peut comprendre ce qui suit :] </a:t>
            </a:r>
          </a:p>
        </p:txBody>
      </p:sp>
      <p:sp>
        <p:nvSpPr>
          <p:cNvPr id="3" name="TextBox 2"/>
          <p:cNvSpPr txBox="1"/>
          <p:nvPr/>
        </p:nvSpPr>
        <p:spPr>
          <a:xfrm>
            <a:off x="536354" y="2706172"/>
            <a:ext cx="6112933" cy="1736646"/>
          </a:xfrm>
          <a:prstGeom prst="bracketPair">
            <a:avLst/>
          </a:prstGeom>
          <a:noFill/>
          <a:ln>
            <a:solidFill>
              <a:schemeClr val="accent5"/>
            </a:solidFill>
          </a:ln>
        </p:spPr>
        <p:txBody>
          <a:bodyPr wrap="square" rtlCol="0">
            <a:spAutoFit/>
          </a:bodyPr>
          <a:lstStyle/>
          <a:p>
            <a:pPr marL="285750" indent="-285750">
              <a:buFont typeface="Arial" panose="020B0604020202020204" pitchFamily="34" charset="0"/>
              <a:buChar char="•"/>
            </a:pPr>
            <a:r>
              <a:rPr lang="fr-CA" sz="1600" i="1" dirty="0">
                <a:solidFill>
                  <a:srgbClr val="000000"/>
                </a:solidFill>
              </a:rPr>
              <a:t>Prochaines étapes du projet (définir quelles sont les prochaines étapes).</a:t>
            </a:r>
          </a:p>
          <a:p>
            <a:pPr marL="285750" indent="-285750">
              <a:buFont typeface="Arial" panose="020B0604020202020204" pitchFamily="34" charset="0"/>
              <a:buChar char="•"/>
            </a:pPr>
            <a:r>
              <a:rPr lang="fr-CA" sz="1600" i="1" dirty="0">
                <a:solidFill>
                  <a:srgbClr val="000000"/>
                </a:solidFill>
              </a:rPr>
              <a:t>À quoi s’attendre en termes d’activités de </a:t>
            </a:r>
            <a:r>
              <a:rPr lang="fr-CA" sz="1600" i="1" dirty="0" smtClean="0">
                <a:solidFill>
                  <a:srgbClr val="000000"/>
                </a:solidFill>
              </a:rPr>
              <a:t>consultation </a:t>
            </a:r>
            <a:r>
              <a:rPr lang="fr-CA" sz="1600" i="1" dirty="0"/>
              <a:t>–</a:t>
            </a:r>
            <a:r>
              <a:rPr lang="fr-CA" sz="1600" i="1" dirty="0">
                <a:solidFill>
                  <a:srgbClr val="000000"/>
                </a:solidFill>
              </a:rPr>
              <a:t> quand aura lieu la prochaine séance de </a:t>
            </a:r>
            <a:r>
              <a:rPr lang="fr-CA" sz="1600" i="1" dirty="0" smtClean="0">
                <a:solidFill>
                  <a:srgbClr val="000000"/>
                </a:solidFill>
              </a:rPr>
              <a:t>consultation </a:t>
            </a:r>
            <a:r>
              <a:rPr lang="fr-CA" sz="1600" i="1" dirty="0">
                <a:solidFill>
                  <a:srgbClr val="000000"/>
                </a:solidFill>
              </a:rPr>
              <a:t>des employés</a:t>
            </a:r>
            <a:r>
              <a:rPr lang="fr-CA" sz="1600" i="1" dirty="0"/>
              <a:t>.</a:t>
            </a:r>
            <a:r>
              <a:rPr lang="fr-CA" sz="1600" i="1" dirty="0">
                <a:solidFill>
                  <a:srgbClr val="000000"/>
                </a:solidFill>
              </a:rPr>
              <a:t> </a:t>
            </a:r>
          </a:p>
          <a:p>
            <a:pPr marL="285750" indent="-285750">
              <a:buFont typeface="Arial" panose="020B0604020202020204" pitchFamily="34" charset="0"/>
              <a:buChar char="•"/>
            </a:pPr>
            <a:r>
              <a:rPr lang="fr-CA" sz="1600" i="1" dirty="0">
                <a:solidFill>
                  <a:srgbClr val="000000"/>
                </a:solidFill>
              </a:rPr>
              <a:t>Recherche d’informations supplémentaires sur l’intranet.</a:t>
            </a:r>
          </a:p>
          <a:p>
            <a:pPr marL="285750" indent="-285750">
              <a:buFont typeface="Arial" panose="020B0604020202020204" pitchFamily="34" charset="0"/>
              <a:buChar char="•"/>
            </a:pPr>
            <a:r>
              <a:rPr lang="fr-CA" sz="1600" i="1" dirty="0">
                <a:solidFill>
                  <a:srgbClr val="000000"/>
                </a:solidFill>
              </a:rPr>
              <a:t>Autre</a:t>
            </a:r>
          </a:p>
        </p:txBody>
      </p:sp>
      <p:sp>
        <p:nvSpPr>
          <p:cNvPr id="5" name="TextBox 4"/>
          <p:cNvSpPr txBox="1"/>
          <p:nvPr/>
        </p:nvSpPr>
        <p:spPr>
          <a:xfrm>
            <a:off x="7759003" y="2936852"/>
            <a:ext cx="4371638" cy="3439239"/>
          </a:xfrm>
          <a:prstGeom prst="roundRect">
            <a:avLst/>
          </a:prstGeom>
          <a:solidFill>
            <a:srgbClr val="92D050"/>
          </a:solidFill>
        </p:spPr>
        <p:txBody>
          <a:bodyPr wrap="square" rtlCol="0">
            <a:spAutoFit/>
          </a:bodyPr>
          <a:lstStyle/>
          <a:p>
            <a:pPr algn="ctr"/>
            <a:r>
              <a:rPr lang="fr-CA" sz="1400" b="1" dirty="0">
                <a:solidFill>
                  <a:schemeClr val="bg1"/>
                </a:solidFill>
              </a:rPr>
              <a:t>Recommandations</a:t>
            </a:r>
          </a:p>
          <a:p>
            <a:pPr algn="ctr"/>
            <a:endParaRPr lang="en-CA" sz="1400" b="1" dirty="0">
              <a:solidFill>
                <a:schemeClr val="bg1"/>
              </a:solidFill>
            </a:endParaRPr>
          </a:p>
          <a:p>
            <a:pPr marL="285750" indent="-285750">
              <a:buFont typeface="Arial" panose="020B0604020202020204" pitchFamily="34" charset="0"/>
              <a:buChar char="•"/>
            </a:pPr>
            <a:r>
              <a:rPr lang="fr-CA" sz="1400" dirty="0">
                <a:solidFill>
                  <a:schemeClr val="bg1"/>
                </a:solidFill>
              </a:rPr>
              <a:t>Faites en sorte que toutes les informations communiquées au cours de cette séance soient disponibles directement après la fin de la séance, soit sur un espace partagé, soit sur une page intranet. </a:t>
            </a:r>
          </a:p>
          <a:p>
            <a:pPr marL="285750" indent="-285750">
              <a:buFont typeface="Arial" panose="020B0604020202020204" pitchFamily="34" charset="0"/>
              <a:buChar char="•"/>
            </a:pPr>
            <a:r>
              <a:rPr lang="fr-CA" sz="1400" dirty="0">
                <a:solidFill>
                  <a:schemeClr val="bg1"/>
                </a:solidFill>
              </a:rPr>
              <a:t>Fournissez des messages clés et des informations de haut niveau sur le projet à tous les gestionnaires afin qu’ils soient bien armés pour répondre aux questions que leurs employés pourraient se poser. Voir l’exemple ci-joint (trousse d’outils des ambassadeurs). </a:t>
            </a:r>
            <a:r>
              <a:rPr lang="fr-FR" sz="1400" dirty="0" smtClean="0">
                <a:solidFill>
                  <a:schemeClr val="bg1"/>
                </a:solidFill>
                <a:hlinkClick r:id="rId2"/>
              </a:rPr>
              <a:t>Télécharger trousse d’outils des ambassadeurs sur </a:t>
            </a:r>
            <a:r>
              <a:rPr lang="fr-FR" sz="1400" dirty="0" err="1" smtClean="0">
                <a:solidFill>
                  <a:schemeClr val="bg1"/>
                </a:solidFill>
                <a:hlinkClick r:id="rId2"/>
              </a:rPr>
              <a:t>GCconnex</a:t>
            </a:r>
            <a:endParaRPr lang="fr-CA" sz="1400" dirty="0">
              <a:solidFill>
                <a:schemeClr val="bg1"/>
              </a:solidFill>
              <a:hlinkClick r:id="rId2"/>
            </a:endParaRPr>
          </a:p>
        </p:txBody>
      </p:sp>
      <p:sp>
        <p:nvSpPr>
          <p:cNvPr id="6" name="Freeform 5" descr="LightBulb Icon"/>
          <p:cNvSpPr>
            <a:spLocks noEditPoints="1"/>
          </p:cNvSpPr>
          <p:nvPr/>
        </p:nvSpPr>
        <p:spPr bwMode="auto">
          <a:xfrm rot="20843298">
            <a:off x="8773524" y="3039341"/>
            <a:ext cx="312771" cy="418948"/>
          </a:xfrm>
          <a:custGeom>
            <a:avLst/>
            <a:gdLst>
              <a:gd name="T0" fmla="*/ 377 w 448"/>
              <a:gd name="T1" fmla="*/ 53 h 671"/>
              <a:gd name="T2" fmla="*/ 224 w 448"/>
              <a:gd name="T3" fmla="*/ 0 h 671"/>
              <a:gd name="T4" fmla="*/ 71 w 448"/>
              <a:gd name="T5" fmla="*/ 53 h 671"/>
              <a:gd name="T6" fmla="*/ 0 w 448"/>
              <a:gd name="T7" fmla="*/ 196 h 671"/>
              <a:gd name="T8" fmla="*/ 78 w 448"/>
              <a:gd name="T9" fmla="*/ 351 h 671"/>
              <a:gd name="T10" fmla="*/ 119 w 448"/>
              <a:gd name="T11" fmla="*/ 440 h 671"/>
              <a:gd name="T12" fmla="*/ 109 w 448"/>
              <a:gd name="T13" fmla="*/ 503 h 671"/>
              <a:gd name="T14" fmla="*/ 118 w 448"/>
              <a:gd name="T15" fmla="*/ 567 h 671"/>
              <a:gd name="T16" fmla="*/ 126 w 448"/>
              <a:gd name="T17" fmla="*/ 618 h 671"/>
              <a:gd name="T18" fmla="*/ 186 w 448"/>
              <a:gd name="T19" fmla="*/ 660 h 671"/>
              <a:gd name="T20" fmla="*/ 262 w 448"/>
              <a:gd name="T21" fmla="*/ 660 h 671"/>
              <a:gd name="T22" fmla="*/ 322 w 448"/>
              <a:gd name="T23" fmla="*/ 618 h 671"/>
              <a:gd name="T24" fmla="*/ 330 w 448"/>
              <a:gd name="T25" fmla="*/ 567 h 671"/>
              <a:gd name="T26" fmla="*/ 339 w 448"/>
              <a:gd name="T27" fmla="*/ 503 h 671"/>
              <a:gd name="T28" fmla="*/ 329 w 448"/>
              <a:gd name="T29" fmla="*/ 440 h 671"/>
              <a:gd name="T30" fmla="*/ 370 w 448"/>
              <a:gd name="T31" fmla="*/ 351 h 671"/>
              <a:gd name="T32" fmla="*/ 448 w 448"/>
              <a:gd name="T33" fmla="*/ 196 h 671"/>
              <a:gd name="T34" fmla="*/ 362 w 448"/>
              <a:gd name="T35" fmla="*/ 274 h 671"/>
              <a:gd name="T36" fmla="*/ 336 w 448"/>
              <a:gd name="T37" fmla="*/ 303 h 671"/>
              <a:gd name="T38" fmla="*/ 174 w 448"/>
              <a:gd name="T39" fmla="*/ 433 h 671"/>
              <a:gd name="T40" fmla="*/ 99 w 448"/>
              <a:gd name="T41" fmla="*/ 289 h 671"/>
              <a:gd name="T42" fmla="*/ 56 w 448"/>
              <a:gd name="T43" fmla="*/ 196 h 671"/>
              <a:gd name="T44" fmla="*/ 111 w 448"/>
              <a:gd name="T45" fmla="*/ 93 h 671"/>
              <a:gd name="T46" fmla="*/ 224 w 448"/>
              <a:gd name="T47" fmla="*/ 56 h 671"/>
              <a:gd name="T48" fmla="*/ 338 w 448"/>
              <a:gd name="T49" fmla="*/ 93 h 671"/>
              <a:gd name="T50" fmla="*/ 392 w 448"/>
              <a:gd name="T51" fmla="*/ 196 h 671"/>
              <a:gd name="T52" fmla="*/ 306 w 448"/>
              <a:gd name="T53" fmla="*/ 156 h 671"/>
              <a:gd name="T54" fmla="*/ 224 w 448"/>
              <a:gd name="T55" fmla="*/ 126 h 671"/>
              <a:gd name="T56" fmla="*/ 210 w 448"/>
              <a:gd name="T57" fmla="*/ 139 h 671"/>
              <a:gd name="T58" fmla="*/ 224 w 448"/>
              <a:gd name="T59" fmla="*/ 154 h 671"/>
              <a:gd name="T60" fmla="*/ 294 w 448"/>
              <a:gd name="T61" fmla="*/ 196 h 671"/>
              <a:gd name="T62" fmla="*/ 308 w 448"/>
              <a:gd name="T63" fmla="*/ 210 h 671"/>
              <a:gd name="T64" fmla="*/ 322 w 448"/>
              <a:gd name="T65" fmla="*/ 196 h 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8" h="671">
                <a:moveTo>
                  <a:pt x="429" y="115"/>
                </a:moveTo>
                <a:cubicBezTo>
                  <a:pt x="416" y="90"/>
                  <a:pt x="398" y="69"/>
                  <a:pt x="377" y="53"/>
                </a:cubicBezTo>
                <a:cubicBezTo>
                  <a:pt x="356" y="36"/>
                  <a:pt x="332" y="23"/>
                  <a:pt x="306" y="14"/>
                </a:cubicBezTo>
                <a:cubicBezTo>
                  <a:pt x="279" y="4"/>
                  <a:pt x="252" y="0"/>
                  <a:pt x="224" y="0"/>
                </a:cubicBezTo>
                <a:cubicBezTo>
                  <a:pt x="196" y="0"/>
                  <a:pt x="169" y="4"/>
                  <a:pt x="142" y="14"/>
                </a:cubicBezTo>
                <a:cubicBezTo>
                  <a:pt x="116" y="23"/>
                  <a:pt x="92" y="36"/>
                  <a:pt x="71" y="53"/>
                </a:cubicBezTo>
                <a:cubicBezTo>
                  <a:pt x="50" y="69"/>
                  <a:pt x="32" y="90"/>
                  <a:pt x="20" y="115"/>
                </a:cubicBezTo>
                <a:cubicBezTo>
                  <a:pt x="7" y="140"/>
                  <a:pt x="0" y="167"/>
                  <a:pt x="0" y="196"/>
                </a:cubicBezTo>
                <a:cubicBezTo>
                  <a:pt x="0" y="241"/>
                  <a:pt x="15" y="280"/>
                  <a:pt x="45" y="313"/>
                </a:cubicBezTo>
                <a:cubicBezTo>
                  <a:pt x="58" y="327"/>
                  <a:pt x="69" y="340"/>
                  <a:pt x="78" y="351"/>
                </a:cubicBezTo>
                <a:cubicBezTo>
                  <a:pt x="86" y="362"/>
                  <a:pt x="95" y="376"/>
                  <a:pt x="104" y="393"/>
                </a:cubicBezTo>
                <a:cubicBezTo>
                  <a:pt x="112" y="409"/>
                  <a:pt x="117" y="425"/>
                  <a:pt x="119" y="440"/>
                </a:cubicBezTo>
                <a:cubicBezTo>
                  <a:pt x="105" y="448"/>
                  <a:pt x="98" y="460"/>
                  <a:pt x="98" y="475"/>
                </a:cubicBezTo>
                <a:cubicBezTo>
                  <a:pt x="98" y="486"/>
                  <a:pt x="102" y="496"/>
                  <a:pt x="109" y="503"/>
                </a:cubicBezTo>
                <a:cubicBezTo>
                  <a:pt x="102" y="511"/>
                  <a:pt x="98" y="521"/>
                  <a:pt x="98" y="531"/>
                </a:cubicBezTo>
                <a:cubicBezTo>
                  <a:pt x="98" y="547"/>
                  <a:pt x="105" y="558"/>
                  <a:pt x="118" y="567"/>
                </a:cubicBezTo>
                <a:cubicBezTo>
                  <a:pt x="114" y="574"/>
                  <a:pt x="112" y="580"/>
                  <a:pt x="112" y="587"/>
                </a:cubicBezTo>
                <a:cubicBezTo>
                  <a:pt x="112" y="601"/>
                  <a:pt x="117" y="611"/>
                  <a:pt x="126" y="618"/>
                </a:cubicBezTo>
                <a:cubicBezTo>
                  <a:pt x="135" y="626"/>
                  <a:pt x="146" y="629"/>
                  <a:pt x="160" y="629"/>
                </a:cubicBezTo>
                <a:cubicBezTo>
                  <a:pt x="166" y="642"/>
                  <a:pt x="174" y="652"/>
                  <a:pt x="186" y="660"/>
                </a:cubicBezTo>
                <a:cubicBezTo>
                  <a:pt x="198" y="668"/>
                  <a:pt x="210" y="671"/>
                  <a:pt x="224" y="671"/>
                </a:cubicBezTo>
                <a:cubicBezTo>
                  <a:pt x="238" y="671"/>
                  <a:pt x="250" y="668"/>
                  <a:pt x="262" y="660"/>
                </a:cubicBezTo>
                <a:cubicBezTo>
                  <a:pt x="274" y="652"/>
                  <a:pt x="283" y="642"/>
                  <a:pt x="288" y="629"/>
                </a:cubicBezTo>
                <a:cubicBezTo>
                  <a:pt x="302" y="629"/>
                  <a:pt x="313" y="626"/>
                  <a:pt x="322" y="618"/>
                </a:cubicBezTo>
                <a:cubicBezTo>
                  <a:pt x="331" y="611"/>
                  <a:pt x="336" y="601"/>
                  <a:pt x="336" y="587"/>
                </a:cubicBezTo>
                <a:cubicBezTo>
                  <a:pt x="336" y="580"/>
                  <a:pt x="334" y="574"/>
                  <a:pt x="330" y="567"/>
                </a:cubicBezTo>
                <a:cubicBezTo>
                  <a:pt x="343" y="558"/>
                  <a:pt x="350" y="547"/>
                  <a:pt x="350" y="531"/>
                </a:cubicBezTo>
                <a:cubicBezTo>
                  <a:pt x="350" y="521"/>
                  <a:pt x="346" y="511"/>
                  <a:pt x="339" y="503"/>
                </a:cubicBezTo>
                <a:cubicBezTo>
                  <a:pt x="346" y="496"/>
                  <a:pt x="350" y="486"/>
                  <a:pt x="350" y="475"/>
                </a:cubicBezTo>
                <a:cubicBezTo>
                  <a:pt x="350" y="460"/>
                  <a:pt x="343" y="448"/>
                  <a:pt x="329" y="440"/>
                </a:cubicBezTo>
                <a:cubicBezTo>
                  <a:pt x="331" y="425"/>
                  <a:pt x="336" y="409"/>
                  <a:pt x="344" y="393"/>
                </a:cubicBezTo>
                <a:cubicBezTo>
                  <a:pt x="353" y="376"/>
                  <a:pt x="362" y="362"/>
                  <a:pt x="370" y="351"/>
                </a:cubicBezTo>
                <a:cubicBezTo>
                  <a:pt x="379" y="340"/>
                  <a:pt x="390" y="327"/>
                  <a:pt x="403" y="313"/>
                </a:cubicBezTo>
                <a:cubicBezTo>
                  <a:pt x="433" y="280"/>
                  <a:pt x="448" y="241"/>
                  <a:pt x="448" y="196"/>
                </a:cubicBezTo>
                <a:cubicBezTo>
                  <a:pt x="448" y="167"/>
                  <a:pt x="442" y="140"/>
                  <a:pt x="429" y="115"/>
                </a:cubicBezTo>
                <a:close/>
                <a:moveTo>
                  <a:pt x="362" y="274"/>
                </a:moveTo>
                <a:cubicBezTo>
                  <a:pt x="359" y="278"/>
                  <a:pt x="355" y="282"/>
                  <a:pt x="349" y="289"/>
                </a:cubicBezTo>
                <a:cubicBezTo>
                  <a:pt x="343" y="295"/>
                  <a:pt x="338" y="300"/>
                  <a:pt x="336" y="303"/>
                </a:cubicBezTo>
                <a:cubicBezTo>
                  <a:pt x="298" y="348"/>
                  <a:pt x="278" y="391"/>
                  <a:pt x="274" y="433"/>
                </a:cubicBezTo>
                <a:cubicBezTo>
                  <a:pt x="174" y="433"/>
                  <a:pt x="174" y="433"/>
                  <a:pt x="174" y="433"/>
                </a:cubicBezTo>
                <a:cubicBezTo>
                  <a:pt x="170" y="391"/>
                  <a:pt x="150" y="348"/>
                  <a:pt x="112" y="303"/>
                </a:cubicBezTo>
                <a:cubicBezTo>
                  <a:pt x="110" y="300"/>
                  <a:pt x="105" y="295"/>
                  <a:pt x="99" y="289"/>
                </a:cubicBezTo>
                <a:cubicBezTo>
                  <a:pt x="93" y="282"/>
                  <a:pt x="89" y="278"/>
                  <a:pt x="86" y="274"/>
                </a:cubicBezTo>
                <a:cubicBezTo>
                  <a:pt x="66" y="251"/>
                  <a:pt x="56" y="225"/>
                  <a:pt x="56" y="196"/>
                </a:cubicBezTo>
                <a:cubicBezTo>
                  <a:pt x="56" y="175"/>
                  <a:pt x="61" y="155"/>
                  <a:pt x="71" y="137"/>
                </a:cubicBezTo>
                <a:cubicBezTo>
                  <a:pt x="81" y="119"/>
                  <a:pt x="94" y="104"/>
                  <a:pt x="111" y="93"/>
                </a:cubicBezTo>
                <a:cubicBezTo>
                  <a:pt x="127" y="81"/>
                  <a:pt x="145" y="72"/>
                  <a:pt x="164" y="65"/>
                </a:cubicBezTo>
                <a:cubicBezTo>
                  <a:pt x="184" y="59"/>
                  <a:pt x="204" y="56"/>
                  <a:pt x="224" y="56"/>
                </a:cubicBezTo>
                <a:cubicBezTo>
                  <a:pt x="244" y="56"/>
                  <a:pt x="264" y="59"/>
                  <a:pt x="284" y="65"/>
                </a:cubicBezTo>
                <a:cubicBezTo>
                  <a:pt x="303" y="72"/>
                  <a:pt x="321" y="81"/>
                  <a:pt x="338" y="93"/>
                </a:cubicBezTo>
                <a:cubicBezTo>
                  <a:pt x="354" y="104"/>
                  <a:pt x="367" y="119"/>
                  <a:pt x="377" y="137"/>
                </a:cubicBezTo>
                <a:cubicBezTo>
                  <a:pt x="387" y="155"/>
                  <a:pt x="392" y="175"/>
                  <a:pt x="392" y="196"/>
                </a:cubicBezTo>
                <a:cubicBezTo>
                  <a:pt x="392" y="225"/>
                  <a:pt x="382" y="251"/>
                  <a:pt x="362" y="274"/>
                </a:cubicBezTo>
                <a:close/>
                <a:moveTo>
                  <a:pt x="306" y="156"/>
                </a:moveTo>
                <a:cubicBezTo>
                  <a:pt x="295" y="145"/>
                  <a:pt x="282" y="137"/>
                  <a:pt x="268" y="133"/>
                </a:cubicBezTo>
                <a:cubicBezTo>
                  <a:pt x="253" y="128"/>
                  <a:pt x="239" y="126"/>
                  <a:pt x="224" y="126"/>
                </a:cubicBezTo>
                <a:cubicBezTo>
                  <a:pt x="214" y="130"/>
                  <a:pt x="214" y="130"/>
                  <a:pt x="214" y="130"/>
                </a:cubicBezTo>
                <a:cubicBezTo>
                  <a:pt x="210" y="139"/>
                  <a:pt x="210" y="139"/>
                  <a:pt x="210" y="139"/>
                </a:cubicBezTo>
                <a:cubicBezTo>
                  <a:pt x="214" y="149"/>
                  <a:pt x="214" y="149"/>
                  <a:pt x="214" y="149"/>
                </a:cubicBezTo>
                <a:cubicBezTo>
                  <a:pt x="224" y="154"/>
                  <a:pt x="224" y="154"/>
                  <a:pt x="224" y="154"/>
                </a:cubicBezTo>
                <a:cubicBezTo>
                  <a:pt x="239" y="154"/>
                  <a:pt x="255" y="157"/>
                  <a:pt x="270" y="164"/>
                </a:cubicBezTo>
                <a:cubicBezTo>
                  <a:pt x="286" y="172"/>
                  <a:pt x="294" y="182"/>
                  <a:pt x="294" y="196"/>
                </a:cubicBezTo>
                <a:cubicBezTo>
                  <a:pt x="298" y="205"/>
                  <a:pt x="298" y="205"/>
                  <a:pt x="298" y="205"/>
                </a:cubicBezTo>
                <a:cubicBezTo>
                  <a:pt x="308" y="210"/>
                  <a:pt x="308" y="210"/>
                  <a:pt x="308" y="210"/>
                </a:cubicBezTo>
                <a:cubicBezTo>
                  <a:pt x="318" y="205"/>
                  <a:pt x="318" y="205"/>
                  <a:pt x="318" y="205"/>
                </a:cubicBezTo>
                <a:cubicBezTo>
                  <a:pt x="322" y="196"/>
                  <a:pt x="322" y="196"/>
                  <a:pt x="322" y="196"/>
                </a:cubicBezTo>
                <a:cubicBezTo>
                  <a:pt x="322" y="180"/>
                  <a:pt x="317" y="167"/>
                  <a:pt x="306" y="156"/>
                </a:cubicBezTo>
                <a:close/>
              </a:path>
            </a:pathLst>
          </a:custGeom>
          <a:noFill/>
          <a:ln>
            <a:solidFill>
              <a:schemeClr val="bg1"/>
            </a:solid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358" y="0"/>
            <a:ext cx="12243358" cy="1007365"/>
          </a:xfrm>
          <a:prstGeom prst="rect">
            <a:avLst/>
          </a:prstGeom>
        </p:spPr>
      </p:pic>
    </p:spTree>
    <p:extLst>
      <p:ext uri="{BB962C8B-B14F-4D97-AF65-F5344CB8AC3E}">
        <p14:creationId xmlns:p14="http://schemas.microsoft.com/office/powerpoint/2010/main" val="23373333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1112878"/>
            <a:ext cx="11006345" cy="835027"/>
          </a:xfrm>
        </p:spPr>
        <p:txBody>
          <a:bodyPr/>
          <a:lstStyle/>
          <a:p>
            <a:r>
              <a:rPr lang="fr-CA"/>
              <a:t>Questions et réponses</a:t>
            </a:r>
          </a:p>
        </p:txBody>
      </p:sp>
      <p:sp>
        <p:nvSpPr>
          <p:cNvPr id="3" name="Rectangle 2"/>
          <p:cNvSpPr/>
          <p:nvPr/>
        </p:nvSpPr>
        <p:spPr>
          <a:xfrm>
            <a:off x="508758" y="1730252"/>
            <a:ext cx="11006345" cy="646331"/>
          </a:xfrm>
          <a:prstGeom prst="rect">
            <a:avLst/>
          </a:prstGeom>
        </p:spPr>
        <p:txBody>
          <a:bodyPr wrap="square">
            <a:spAutoFit/>
          </a:bodyPr>
          <a:lstStyle/>
          <a:p>
            <a:r>
              <a:rPr lang="fr-CA" dirty="0">
                <a:solidFill>
                  <a:schemeClr val="tx2"/>
                </a:solidFill>
              </a:rPr>
              <a:t>[Si vous souhaitez animer une séance de questions et réponses, vous pouvez utiliser l’application </a:t>
            </a:r>
            <a:r>
              <a:rPr lang="fr-CA" dirty="0" err="1">
                <a:solidFill>
                  <a:schemeClr val="tx2"/>
                </a:solidFill>
              </a:rPr>
              <a:t>Slido</a:t>
            </a:r>
            <a:r>
              <a:rPr lang="fr-CA" dirty="0">
                <a:solidFill>
                  <a:schemeClr val="tx2"/>
                </a:solidFill>
              </a:rPr>
              <a:t> pour les questions ou la fonction « lever la main » dans MS Teams pour ceux qui souhaitent poser une question en direct au public.] </a:t>
            </a:r>
          </a:p>
        </p:txBody>
      </p:sp>
      <p:sp>
        <p:nvSpPr>
          <p:cNvPr id="5" name="TextBox 4"/>
          <p:cNvSpPr txBox="1"/>
          <p:nvPr/>
        </p:nvSpPr>
        <p:spPr>
          <a:xfrm>
            <a:off x="610358" y="2756500"/>
            <a:ext cx="6479628" cy="3098721"/>
          </a:xfrm>
          <a:prstGeom prst="bracketPair">
            <a:avLst/>
          </a:prstGeom>
          <a:noFill/>
          <a:ln>
            <a:solidFill>
              <a:schemeClr val="accent5"/>
            </a:solidFill>
          </a:ln>
        </p:spPr>
        <p:txBody>
          <a:bodyPr wrap="square" rtlCol="0">
            <a:spAutoFit/>
          </a:bodyPr>
          <a:lstStyle/>
          <a:p>
            <a:r>
              <a:rPr lang="fr-CA" sz="1600" i="1" dirty="0">
                <a:solidFill>
                  <a:srgbClr val="000000"/>
                </a:solidFill>
              </a:rPr>
              <a:t>L’animation de cette séance de questions et réponses peut se faire de deux façons :</a:t>
            </a:r>
          </a:p>
          <a:p>
            <a:endParaRPr lang="en-CA" sz="1600" i="1" dirty="0">
              <a:solidFill>
                <a:srgbClr val="000000"/>
              </a:solidFill>
            </a:endParaRPr>
          </a:p>
          <a:p>
            <a:r>
              <a:rPr lang="fr-CA" sz="1600" b="1" i="1" dirty="0">
                <a:solidFill>
                  <a:srgbClr val="000000"/>
                </a:solidFill>
              </a:rPr>
              <a:t>Option 1</a:t>
            </a:r>
            <a:r>
              <a:rPr lang="fr-CA" sz="1600" i="1" dirty="0">
                <a:solidFill>
                  <a:srgbClr val="000000"/>
                </a:solidFill>
              </a:rPr>
              <a:t> : Des questions </a:t>
            </a:r>
            <a:r>
              <a:rPr lang="fr-CA" sz="1600" i="1" dirty="0" err="1">
                <a:solidFill>
                  <a:srgbClr val="000000"/>
                </a:solidFill>
              </a:rPr>
              <a:t>préremplies</a:t>
            </a:r>
            <a:r>
              <a:rPr lang="fr-CA" sz="1600" i="1" dirty="0">
                <a:solidFill>
                  <a:srgbClr val="000000"/>
                </a:solidFill>
              </a:rPr>
              <a:t> sont posées </a:t>
            </a:r>
            <a:r>
              <a:rPr lang="fr-CA" sz="1600" i="1" dirty="0" smtClean="0">
                <a:solidFill>
                  <a:srgbClr val="000000"/>
                </a:solidFill>
              </a:rPr>
              <a:t>au moyen </a:t>
            </a:r>
            <a:r>
              <a:rPr lang="fr-CA" sz="1600" i="1" dirty="0">
                <a:solidFill>
                  <a:srgbClr val="000000"/>
                </a:solidFill>
              </a:rPr>
              <a:t>de </a:t>
            </a:r>
            <a:r>
              <a:rPr lang="fr-CA" sz="1600" i="1" dirty="0" err="1">
                <a:solidFill>
                  <a:srgbClr val="000000"/>
                </a:solidFill>
              </a:rPr>
              <a:t>Slido</a:t>
            </a:r>
            <a:r>
              <a:rPr lang="fr-CA" sz="1600" i="1" dirty="0">
                <a:solidFill>
                  <a:srgbClr val="000000"/>
                </a:solidFill>
              </a:rPr>
              <a:t> et le modérateur peut interpréter les réponses et fournir plus d’informations (peut-être en utilisant les diapositives en annexe).</a:t>
            </a:r>
          </a:p>
          <a:p>
            <a:endParaRPr lang="en-CA" sz="1600" i="1" dirty="0">
              <a:solidFill>
                <a:srgbClr val="000000"/>
              </a:solidFill>
            </a:endParaRPr>
          </a:p>
          <a:p>
            <a:r>
              <a:rPr lang="fr-CA" sz="1600" b="1" i="1" dirty="0">
                <a:solidFill>
                  <a:srgbClr val="000000"/>
                </a:solidFill>
              </a:rPr>
              <a:t>Option 2</a:t>
            </a:r>
            <a:r>
              <a:rPr lang="fr-CA" sz="1600" i="1" dirty="0">
                <a:solidFill>
                  <a:srgbClr val="000000"/>
                </a:solidFill>
              </a:rPr>
              <a:t> : Ouverture à toutes les questions </a:t>
            </a:r>
            <a:r>
              <a:rPr lang="fr-CA" sz="1600" i="1" dirty="0" smtClean="0">
                <a:solidFill>
                  <a:srgbClr val="000000"/>
                </a:solidFill>
              </a:rPr>
              <a:t>au moyen </a:t>
            </a:r>
            <a:r>
              <a:rPr lang="fr-CA" sz="1600" i="1" dirty="0">
                <a:solidFill>
                  <a:srgbClr val="000000"/>
                </a:solidFill>
              </a:rPr>
              <a:t>de </a:t>
            </a:r>
            <a:r>
              <a:rPr lang="fr-CA" sz="1600" i="1" dirty="0" err="1">
                <a:solidFill>
                  <a:srgbClr val="000000"/>
                </a:solidFill>
              </a:rPr>
              <a:t>Slido</a:t>
            </a:r>
            <a:r>
              <a:rPr lang="fr-CA" sz="1600" i="1" dirty="0">
                <a:solidFill>
                  <a:srgbClr val="000000"/>
                </a:solidFill>
              </a:rPr>
              <a:t> ou de MS Teams, gérée par le modérateur. Le modérateur doit gérer le flux des questions et demander aux membres de l’équipe de direction ou du projet d’y répondre. </a:t>
            </a:r>
          </a:p>
        </p:txBody>
      </p:sp>
      <p:sp>
        <p:nvSpPr>
          <p:cNvPr id="6" name="TextBox 5"/>
          <p:cNvSpPr txBox="1"/>
          <p:nvPr/>
        </p:nvSpPr>
        <p:spPr>
          <a:xfrm>
            <a:off x="7627358" y="3582794"/>
            <a:ext cx="3979186" cy="2485787"/>
          </a:xfrm>
          <a:prstGeom prst="roundRect">
            <a:avLst/>
          </a:prstGeom>
          <a:solidFill>
            <a:srgbClr val="92D050"/>
          </a:solidFill>
        </p:spPr>
        <p:txBody>
          <a:bodyPr wrap="square" rtlCol="0">
            <a:spAutoFit/>
          </a:bodyPr>
          <a:lstStyle/>
          <a:p>
            <a:pPr algn="ctr"/>
            <a:r>
              <a:rPr lang="fr-CA" sz="1400" b="1" dirty="0">
                <a:solidFill>
                  <a:schemeClr val="bg1"/>
                </a:solidFill>
              </a:rPr>
              <a:t>Recommandations</a:t>
            </a:r>
          </a:p>
          <a:p>
            <a:pPr algn="ctr"/>
            <a:endParaRPr lang="en-CA" sz="1400" b="1" dirty="0">
              <a:solidFill>
                <a:schemeClr val="bg1"/>
              </a:solidFill>
            </a:endParaRPr>
          </a:p>
          <a:p>
            <a:pPr marL="285750" indent="-285750">
              <a:buFont typeface="Arial" panose="020B0604020202020204" pitchFamily="34" charset="0"/>
              <a:buChar char="•"/>
            </a:pPr>
            <a:r>
              <a:rPr lang="fr-CA" sz="1400" dirty="0">
                <a:solidFill>
                  <a:schemeClr val="bg1"/>
                </a:solidFill>
              </a:rPr>
              <a:t>Distribuez les messages clés à l’avance à tous les membres de l’équipe participants.</a:t>
            </a:r>
          </a:p>
          <a:p>
            <a:pPr marL="285750" indent="-285750">
              <a:buFont typeface="Arial" panose="020B0604020202020204" pitchFamily="34" charset="0"/>
              <a:buChar char="•"/>
            </a:pPr>
            <a:r>
              <a:rPr lang="fr-CA" sz="1400" dirty="0">
                <a:solidFill>
                  <a:schemeClr val="bg1"/>
                </a:solidFill>
              </a:rPr>
              <a:t>Avant la séance, définissez quels membres répondront à quel type de questions.</a:t>
            </a:r>
          </a:p>
          <a:p>
            <a:pPr marL="285750" indent="-285750">
              <a:buFont typeface="Arial" panose="020B0604020202020204" pitchFamily="34" charset="0"/>
              <a:buChar char="•"/>
            </a:pPr>
            <a:r>
              <a:rPr lang="fr-CA" sz="1400" dirty="0">
                <a:solidFill>
                  <a:schemeClr val="bg1"/>
                </a:solidFill>
              </a:rPr>
              <a:t>Soyez prêt à dire « Nous n’avons pas encore la réponse à cette question; cependant, nous en prenons note et fournirons des réponses dès qu’elles seront disponibles ».</a:t>
            </a:r>
          </a:p>
        </p:txBody>
      </p:sp>
      <p:sp>
        <p:nvSpPr>
          <p:cNvPr id="7" name="Freeform 6" descr="LightBulb Icon"/>
          <p:cNvSpPr>
            <a:spLocks noEditPoints="1"/>
          </p:cNvSpPr>
          <p:nvPr/>
        </p:nvSpPr>
        <p:spPr bwMode="auto">
          <a:xfrm rot="20843298">
            <a:off x="8614876" y="3611886"/>
            <a:ext cx="312771" cy="418948"/>
          </a:xfrm>
          <a:custGeom>
            <a:avLst/>
            <a:gdLst>
              <a:gd name="T0" fmla="*/ 377 w 448"/>
              <a:gd name="T1" fmla="*/ 53 h 671"/>
              <a:gd name="T2" fmla="*/ 224 w 448"/>
              <a:gd name="T3" fmla="*/ 0 h 671"/>
              <a:gd name="T4" fmla="*/ 71 w 448"/>
              <a:gd name="T5" fmla="*/ 53 h 671"/>
              <a:gd name="T6" fmla="*/ 0 w 448"/>
              <a:gd name="T7" fmla="*/ 196 h 671"/>
              <a:gd name="T8" fmla="*/ 78 w 448"/>
              <a:gd name="T9" fmla="*/ 351 h 671"/>
              <a:gd name="T10" fmla="*/ 119 w 448"/>
              <a:gd name="T11" fmla="*/ 440 h 671"/>
              <a:gd name="T12" fmla="*/ 109 w 448"/>
              <a:gd name="T13" fmla="*/ 503 h 671"/>
              <a:gd name="T14" fmla="*/ 118 w 448"/>
              <a:gd name="T15" fmla="*/ 567 h 671"/>
              <a:gd name="T16" fmla="*/ 126 w 448"/>
              <a:gd name="T17" fmla="*/ 618 h 671"/>
              <a:gd name="T18" fmla="*/ 186 w 448"/>
              <a:gd name="T19" fmla="*/ 660 h 671"/>
              <a:gd name="T20" fmla="*/ 262 w 448"/>
              <a:gd name="T21" fmla="*/ 660 h 671"/>
              <a:gd name="T22" fmla="*/ 322 w 448"/>
              <a:gd name="T23" fmla="*/ 618 h 671"/>
              <a:gd name="T24" fmla="*/ 330 w 448"/>
              <a:gd name="T25" fmla="*/ 567 h 671"/>
              <a:gd name="T26" fmla="*/ 339 w 448"/>
              <a:gd name="T27" fmla="*/ 503 h 671"/>
              <a:gd name="T28" fmla="*/ 329 w 448"/>
              <a:gd name="T29" fmla="*/ 440 h 671"/>
              <a:gd name="T30" fmla="*/ 370 w 448"/>
              <a:gd name="T31" fmla="*/ 351 h 671"/>
              <a:gd name="T32" fmla="*/ 448 w 448"/>
              <a:gd name="T33" fmla="*/ 196 h 671"/>
              <a:gd name="T34" fmla="*/ 362 w 448"/>
              <a:gd name="T35" fmla="*/ 274 h 671"/>
              <a:gd name="T36" fmla="*/ 336 w 448"/>
              <a:gd name="T37" fmla="*/ 303 h 671"/>
              <a:gd name="T38" fmla="*/ 174 w 448"/>
              <a:gd name="T39" fmla="*/ 433 h 671"/>
              <a:gd name="T40" fmla="*/ 99 w 448"/>
              <a:gd name="T41" fmla="*/ 289 h 671"/>
              <a:gd name="T42" fmla="*/ 56 w 448"/>
              <a:gd name="T43" fmla="*/ 196 h 671"/>
              <a:gd name="T44" fmla="*/ 111 w 448"/>
              <a:gd name="T45" fmla="*/ 93 h 671"/>
              <a:gd name="T46" fmla="*/ 224 w 448"/>
              <a:gd name="T47" fmla="*/ 56 h 671"/>
              <a:gd name="T48" fmla="*/ 338 w 448"/>
              <a:gd name="T49" fmla="*/ 93 h 671"/>
              <a:gd name="T50" fmla="*/ 392 w 448"/>
              <a:gd name="T51" fmla="*/ 196 h 671"/>
              <a:gd name="T52" fmla="*/ 306 w 448"/>
              <a:gd name="T53" fmla="*/ 156 h 671"/>
              <a:gd name="T54" fmla="*/ 224 w 448"/>
              <a:gd name="T55" fmla="*/ 126 h 671"/>
              <a:gd name="T56" fmla="*/ 210 w 448"/>
              <a:gd name="T57" fmla="*/ 139 h 671"/>
              <a:gd name="T58" fmla="*/ 224 w 448"/>
              <a:gd name="T59" fmla="*/ 154 h 671"/>
              <a:gd name="T60" fmla="*/ 294 w 448"/>
              <a:gd name="T61" fmla="*/ 196 h 671"/>
              <a:gd name="T62" fmla="*/ 308 w 448"/>
              <a:gd name="T63" fmla="*/ 210 h 671"/>
              <a:gd name="T64" fmla="*/ 322 w 448"/>
              <a:gd name="T65" fmla="*/ 196 h 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8" h="671">
                <a:moveTo>
                  <a:pt x="429" y="115"/>
                </a:moveTo>
                <a:cubicBezTo>
                  <a:pt x="416" y="90"/>
                  <a:pt x="398" y="69"/>
                  <a:pt x="377" y="53"/>
                </a:cubicBezTo>
                <a:cubicBezTo>
                  <a:pt x="356" y="36"/>
                  <a:pt x="332" y="23"/>
                  <a:pt x="306" y="14"/>
                </a:cubicBezTo>
                <a:cubicBezTo>
                  <a:pt x="279" y="4"/>
                  <a:pt x="252" y="0"/>
                  <a:pt x="224" y="0"/>
                </a:cubicBezTo>
                <a:cubicBezTo>
                  <a:pt x="196" y="0"/>
                  <a:pt x="169" y="4"/>
                  <a:pt x="142" y="14"/>
                </a:cubicBezTo>
                <a:cubicBezTo>
                  <a:pt x="116" y="23"/>
                  <a:pt x="92" y="36"/>
                  <a:pt x="71" y="53"/>
                </a:cubicBezTo>
                <a:cubicBezTo>
                  <a:pt x="50" y="69"/>
                  <a:pt x="32" y="90"/>
                  <a:pt x="20" y="115"/>
                </a:cubicBezTo>
                <a:cubicBezTo>
                  <a:pt x="7" y="140"/>
                  <a:pt x="0" y="167"/>
                  <a:pt x="0" y="196"/>
                </a:cubicBezTo>
                <a:cubicBezTo>
                  <a:pt x="0" y="241"/>
                  <a:pt x="15" y="280"/>
                  <a:pt x="45" y="313"/>
                </a:cubicBezTo>
                <a:cubicBezTo>
                  <a:pt x="58" y="327"/>
                  <a:pt x="69" y="340"/>
                  <a:pt x="78" y="351"/>
                </a:cubicBezTo>
                <a:cubicBezTo>
                  <a:pt x="86" y="362"/>
                  <a:pt x="95" y="376"/>
                  <a:pt x="104" y="393"/>
                </a:cubicBezTo>
                <a:cubicBezTo>
                  <a:pt x="112" y="409"/>
                  <a:pt x="117" y="425"/>
                  <a:pt x="119" y="440"/>
                </a:cubicBezTo>
                <a:cubicBezTo>
                  <a:pt x="105" y="448"/>
                  <a:pt x="98" y="460"/>
                  <a:pt x="98" y="475"/>
                </a:cubicBezTo>
                <a:cubicBezTo>
                  <a:pt x="98" y="486"/>
                  <a:pt x="102" y="496"/>
                  <a:pt x="109" y="503"/>
                </a:cubicBezTo>
                <a:cubicBezTo>
                  <a:pt x="102" y="511"/>
                  <a:pt x="98" y="521"/>
                  <a:pt x="98" y="531"/>
                </a:cubicBezTo>
                <a:cubicBezTo>
                  <a:pt x="98" y="547"/>
                  <a:pt x="105" y="558"/>
                  <a:pt x="118" y="567"/>
                </a:cubicBezTo>
                <a:cubicBezTo>
                  <a:pt x="114" y="574"/>
                  <a:pt x="112" y="580"/>
                  <a:pt x="112" y="587"/>
                </a:cubicBezTo>
                <a:cubicBezTo>
                  <a:pt x="112" y="601"/>
                  <a:pt x="117" y="611"/>
                  <a:pt x="126" y="618"/>
                </a:cubicBezTo>
                <a:cubicBezTo>
                  <a:pt x="135" y="626"/>
                  <a:pt x="146" y="629"/>
                  <a:pt x="160" y="629"/>
                </a:cubicBezTo>
                <a:cubicBezTo>
                  <a:pt x="166" y="642"/>
                  <a:pt x="174" y="652"/>
                  <a:pt x="186" y="660"/>
                </a:cubicBezTo>
                <a:cubicBezTo>
                  <a:pt x="198" y="668"/>
                  <a:pt x="210" y="671"/>
                  <a:pt x="224" y="671"/>
                </a:cubicBezTo>
                <a:cubicBezTo>
                  <a:pt x="238" y="671"/>
                  <a:pt x="250" y="668"/>
                  <a:pt x="262" y="660"/>
                </a:cubicBezTo>
                <a:cubicBezTo>
                  <a:pt x="274" y="652"/>
                  <a:pt x="283" y="642"/>
                  <a:pt x="288" y="629"/>
                </a:cubicBezTo>
                <a:cubicBezTo>
                  <a:pt x="302" y="629"/>
                  <a:pt x="313" y="626"/>
                  <a:pt x="322" y="618"/>
                </a:cubicBezTo>
                <a:cubicBezTo>
                  <a:pt x="331" y="611"/>
                  <a:pt x="336" y="601"/>
                  <a:pt x="336" y="587"/>
                </a:cubicBezTo>
                <a:cubicBezTo>
                  <a:pt x="336" y="580"/>
                  <a:pt x="334" y="574"/>
                  <a:pt x="330" y="567"/>
                </a:cubicBezTo>
                <a:cubicBezTo>
                  <a:pt x="343" y="558"/>
                  <a:pt x="350" y="547"/>
                  <a:pt x="350" y="531"/>
                </a:cubicBezTo>
                <a:cubicBezTo>
                  <a:pt x="350" y="521"/>
                  <a:pt x="346" y="511"/>
                  <a:pt x="339" y="503"/>
                </a:cubicBezTo>
                <a:cubicBezTo>
                  <a:pt x="346" y="496"/>
                  <a:pt x="350" y="486"/>
                  <a:pt x="350" y="475"/>
                </a:cubicBezTo>
                <a:cubicBezTo>
                  <a:pt x="350" y="460"/>
                  <a:pt x="343" y="448"/>
                  <a:pt x="329" y="440"/>
                </a:cubicBezTo>
                <a:cubicBezTo>
                  <a:pt x="331" y="425"/>
                  <a:pt x="336" y="409"/>
                  <a:pt x="344" y="393"/>
                </a:cubicBezTo>
                <a:cubicBezTo>
                  <a:pt x="353" y="376"/>
                  <a:pt x="362" y="362"/>
                  <a:pt x="370" y="351"/>
                </a:cubicBezTo>
                <a:cubicBezTo>
                  <a:pt x="379" y="340"/>
                  <a:pt x="390" y="327"/>
                  <a:pt x="403" y="313"/>
                </a:cubicBezTo>
                <a:cubicBezTo>
                  <a:pt x="433" y="280"/>
                  <a:pt x="448" y="241"/>
                  <a:pt x="448" y="196"/>
                </a:cubicBezTo>
                <a:cubicBezTo>
                  <a:pt x="448" y="167"/>
                  <a:pt x="442" y="140"/>
                  <a:pt x="429" y="115"/>
                </a:cubicBezTo>
                <a:close/>
                <a:moveTo>
                  <a:pt x="362" y="274"/>
                </a:moveTo>
                <a:cubicBezTo>
                  <a:pt x="359" y="278"/>
                  <a:pt x="355" y="282"/>
                  <a:pt x="349" y="289"/>
                </a:cubicBezTo>
                <a:cubicBezTo>
                  <a:pt x="343" y="295"/>
                  <a:pt x="338" y="300"/>
                  <a:pt x="336" y="303"/>
                </a:cubicBezTo>
                <a:cubicBezTo>
                  <a:pt x="298" y="348"/>
                  <a:pt x="278" y="391"/>
                  <a:pt x="274" y="433"/>
                </a:cubicBezTo>
                <a:cubicBezTo>
                  <a:pt x="174" y="433"/>
                  <a:pt x="174" y="433"/>
                  <a:pt x="174" y="433"/>
                </a:cubicBezTo>
                <a:cubicBezTo>
                  <a:pt x="170" y="391"/>
                  <a:pt x="150" y="348"/>
                  <a:pt x="112" y="303"/>
                </a:cubicBezTo>
                <a:cubicBezTo>
                  <a:pt x="110" y="300"/>
                  <a:pt x="105" y="295"/>
                  <a:pt x="99" y="289"/>
                </a:cubicBezTo>
                <a:cubicBezTo>
                  <a:pt x="93" y="282"/>
                  <a:pt x="89" y="278"/>
                  <a:pt x="86" y="274"/>
                </a:cubicBezTo>
                <a:cubicBezTo>
                  <a:pt x="66" y="251"/>
                  <a:pt x="56" y="225"/>
                  <a:pt x="56" y="196"/>
                </a:cubicBezTo>
                <a:cubicBezTo>
                  <a:pt x="56" y="175"/>
                  <a:pt x="61" y="155"/>
                  <a:pt x="71" y="137"/>
                </a:cubicBezTo>
                <a:cubicBezTo>
                  <a:pt x="81" y="119"/>
                  <a:pt x="94" y="104"/>
                  <a:pt x="111" y="93"/>
                </a:cubicBezTo>
                <a:cubicBezTo>
                  <a:pt x="127" y="81"/>
                  <a:pt x="145" y="72"/>
                  <a:pt x="164" y="65"/>
                </a:cubicBezTo>
                <a:cubicBezTo>
                  <a:pt x="184" y="59"/>
                  <a:pt x="204" y="56"/>
                  <a:pt x="224" y="56"/>
                </a:cubicBezTo>
                <a:cubicBezTo>
                  <a:pt x="244" y="56"/>
                  <a:pt x="264" y="59"/>
                  <a:pt x="284" y="65"/>
                </a:cubicBezTo>
                <a:cubicBezTo>
                  <a:pt x="303" y="72"/>
                  <a:pt x="321" y="81"/>
                  <a:pt x="338" y="93"/>
                </a:cubicBezTo>
                <a:cubicBezTo>
                  <a:pt x="354" y="104"/>
                  <a:pt x="367" y="119"/>
                  <a:pt x="377" y="137"/>
                </a:cubicBezTo>
                <a:cubicBezTo>
                  <a:pt x="387" y="155"/>
                  <a:pt x="392" y="175"/>
                  <a:pt x="392" y="196"/>
                </a:cubicBezTo>
                <a:cubicBezTo>
                  <a:pt x="392" y="225"/>
                  <a:pt x="382" y="251"/>
                  <a:pt x="362" y="274"/>
                </a:cubicBezTo>
                <a:close/>
                <a:moveTo>
                  <a:pt x="306" y="156"/>
                </a:moveTo>
                <a:cubicBezTo>
                  <a:pt x="295" y="145"/>
                  <a:pt x="282" y="137"/>
                  <a:pt x="268" y="133"/>
                </a:cubicBezTo>
                <a:cubicBezTo>
                  <a:pt x="253" y="128"/>
                  <a:pt x="239" y="126"/>
                  <a:pt x="224" y="126"/>
                </a:cubicBezTo>
                <a:cubicBezTo>
                  <a:pt x="214" y="130"/>
                  <a:pt x="214" y="130"/>
                  <a:pt x="214" y="130"/>
                </a:cubicBezTo>
                <a:cubicBezTo>
                  <a:pt x="210" y="139"/>
                  <a:pt x="210" y="139"/>
                  <a:pt x="210" y="139"/>
                </a:cubicBezTo>
                <a:cubicBezTo>
                  <a:pt x="214" y="149"/>
                  <a:pt x="214" y="149"/>
                  <a:pt x="214" y="149"/>
                </a:cubicBezTo>
                <a:cubicBezTo>
                  <a:pt x="224" y="154"/>
                  <a:pt x="224" y="154"/>
                  <a:pt x="224" y="154"/>
                </a:cubicBezTo>
                <a:cubicBezTo>
                  <a:pt x="239" y="154"/>
                  <a:pt x="255" y="157"/>
                  <a:pt x="270" y="164"/>
                </a:cubicBezTo>
                <a:cubicBezTo>
                  <a:pt x="286" y="172"/>
                  <a:pt x="294" y="182"/>
                  <a:pt x="294" y="196"/>
                </a:cubicBezTo>
                <a:cubicBezTo>
                  <a:pt x="298" y="205"/>
                  <a:pt x="298" y="205"/>
                  <a:pt x="298" y="205"/>
                </a:cubicBezTo>
                <a:cubicBezTo>
                  <a:pt x="308" y="210"/>
                  <a:pt x="308" y="210"/>
                  <a:pt x="308" y="210"/>
                </a:cubicBezTo>
                <a:cubicBezTo>
                  <a:pt x="318" y="205"/>
                  <a:pt x="318" y="205"/>
                  <a:pt x="318" y="205"/>
                </a:cubicBezTo>
                <a:cubicBezTo>
                  <a:pt x="322" y="196"/>
                  <a:pt x="322" y="196"/>
                  <a:pt x="322" y="196"/>
                </a:cubicBezTo>
                <a:cubicBezTo>
                  <a:pt x="322" y="180"/>
                  <a:pt x="317" y="167"/>
                  <a:pt x="306" y="156"/>
                </a:cubicBezTo>
                <a:close/>
              </a:path>
            </a:pathLst>
          </a:custGeom>
          <a:noFill/>
          <a:ln>
            <a:solidFill>
              <a:schemeClr val="bg1"/>
            </a:solid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pic>
        <p:nvPicPr>
          <p:cNvPr id="9" name="Imag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358" y="0"/>
            <a:ext cx="12243358" cy="1007365"/>
          </a:xfrm>
          <a:prstGeom prst="rect">
            <a:avLst/>
          </a:prstGeom>
        </p:spPr>
      </p:pic>
    </p:spTree>
    <p:extLst>
      <p:ext uri="{BB962C8B-B14F-4D97-AF65-F5344CB8AC3E}">
        <p14:creationId xmlns:p14="http://schemas.microsoft.com/office/powerpoint/2010/main" val="9197898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fr-CA"/>
              <a:t>Annexe</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358" y="0"/>
            <a:ext cx="12243358" cy="1007365"/>
          </a:xfrm>
          <a:prstGeom prst="rect">
            <a:avLst/>
          </a:prstGeom>
        </p:spPr>
      </p:pic>
    </p:spTree>
    <p:extLst>
      <p:ext uri="{BB962C8B-B14F-4D97-AF65-F5344CB8AC3E}">
        <p14:creationId xmlns:p14="http://schemas.microsoft.com/office/powerpoint/2010/main" val="13648594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1125955"/>
            <a:ext cx="11006345" cy="835027"/>
          </a:xfrm>
        </p:spPr>
        <p:txBody>
          <a:bodyPr>
            <a:normAutofit/>
          </a:bodyPr>
          <a:lstStyle/>
          <a:p>
            <a:r>
              <a:rPr lang="fr-CA" sz="2500" dirty="0">
                <a:latin typeface="Calibri" panose="020F0502020204030204" pitchFamily="34" charset="0"/>
                <a:ea typeface="Times New Roman" panose="02020603050405020304" pitchFamily="18" charset="0"/>
                <a:cs typeface="Times New Roman" panose="02020603050405020304" pitchFamily="18" charset="0"/>
              </a:rPr>
              <a:t>PRATIQUES EXEMPLAIRES pour faciliter les séances de </a:t>
            </a:r>
            <a:r>
              <a:rPr lang="fr-CA" sz="2500" dirty="0" smtClean="0">
                <a:latin typeface="Calibri" panose="020F0502020204030204" pitchFamily="34" charset="0"/>
                <a:ea typeface="Times New Roman" panose="02020603050405020304" pitchFamily="18" charset="0"/>
                <a:cs typeface="Times New Roman" panose="02020603050405020304" pitchFamily="18" charset="0"/>
              </a:rPr>
              <a:t>consultation</a:t>
            </a:r>
            <a:endParaRPr lang="fr-CA" sz="25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508759" y="1793467"/>
            <a:ext cx="11274552" cy="4909036"/>
          </a:xfrm>
          <a:prstGeom prst="rect">
            <a:avLst/>
          </a:prstGeom>
        </p:spPr>
        <p:txBody>
          <a:bodyPr wrap="square">
            <a:spAutoFit/>
          </a:bodyPr>
          <a:lstStyle/>
          <a:p>
            <a:pPr>
              <a:spcAft>
                <a:spcPts val="0"/>
              </a:spcAft>
            </a:pPr>
            <a:endParaRPr lang="en-CA" sz="1100"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fr-CA" sz="1100" b="1" dirty="0">
                <a:latin typeface="Calibri" panose="020F0502020204030204" pitchFamily="34" charset="0"/>
                <a:ea typeface="Times New Roman" panose="02020603050405020304" pitchFamily="18" charset="0"/>
                <a:cs typeface="Times New Roman" panose="02020603050405020304" pitchFamily="18" charset="0"/>
              </a:rPr>
              <a:t>ORGANISATION DE LA SÉANCE</a:t>
            </a:r>
          </a:p>
          <a:p>
            <a:pPr marL="342900" lvl="0" indent="-342900">
              <a:spcAft>
                <a:spcPts val="0"/>
              </a:spcAft>
              <a:buFont typeface="Symbol" panose="05050102010706020507" pitchFamily="18" charset="2"/>
              <a:buChar char=""/>
            </a:pPr>
            <a:r>
              <a:rPr lang="fr-CA" sz="1000" dirty="0">
                <a:latin typeface="Calibri" panose="020F0502020204030204" pitchFamily="34" charset="0"/>
                <a:ea typeface="Times New Roman" panose="02020603050405020304" pitchFamily="18" charset="0"/>
                <a:cs typeface="Calibri" panose="020F0502020204030204" pitchFamily="34" charset="0"/>
              </a:rPr>
              <a:t>Désignez un </a:t>
            </a:r>
            <a:r>
              <a:rPr lang="fr-CA" sz="1000" dirty="0">
                <a:solidFill>
                  <a:srgbClr val="4472C4"/>
                </a:solidFill>
                <a:latin typeface="Calibri" panose="020F0502020204030204" pitchFamily="34" charset="0"/>
                <a:ea typeface="Times New Roman" panose="02020603050405020304" pitchFamily="18" charset="0"/>
                <a:cs typeface="Calibri" panose="020F0502020204030204" pitchFamily="34" charset="0"/>
              </a:rPr>
              <a:t>modérateur</a:t>
            </a:r>
            <a:r>
              <a:rPr lang="fr-CA" sz="1000" dirty="0">
                <a:latin typeface="Calibri" panose="020F0502020204030204" pitchFamily="34" charset="0"/>
                <a:ea typeface="Times New Roman" panose="02020603050405020304" pitchFamily="18" charset="0"/>
                <a:cs typeface="Calibri" panose="020F0502020204030204" pitchFamily="34" charset="0"/>
              </a:rPr>
              <a:t> qui sera en mesure de mettre en relation les PME et le public. Le modérateur peut également s’assurer que les questions posées sont appropriées (en personne ou au moyen d’une fonction de clavardage). N’oubliez pas qu’un bon modérateur facilite la conversation, il ne participe pas à la conversation et n’en prend pas le contrôle.</a:t>
            </a:r>
          </a:p>
          <a:p>
            <a:pPr marL="342900" lvl="0" indent="-342900">
              <a:spcAft>
                <a:spcPts val="0"/>
              </a:spcAft>
              <a:buFont typeface="Symbol" panose="05050102010706020507" pitchFamily="18" charset="2"/>
              <a:buChar char=""/>
            </a:pPr>
            <a:r>
              <a:rPr lang="fr-CA" sz="1000" dirty="0">
                <a:latin typeface="Calibri" panose="020F0502020204030204" pitchFamily="34" charset="0"/>
                <a:ea typeface="Times New Roman" panose="02020603050405020304" pitchFamily="18" charset="0"/>
                <a:cs typeface="Calibri" panose="020F0502020204030204" pitchFamily="34" charset="0"/>
              </a:rPr>
              <a:t>Si la séance est animée virtuellement, pensez à avoir une troisième personne qui assurera le rôle de « </a:t>
            </a:r>
            <a:r>
              <a:rPr lang="fr-CA" sz="1000" dirty="0">
                <a:solidFill>
                  <a:srgbClr val="4472C4"/>
                </a:solidFill>
                <a:latin typeface="Calibri" panose="020F0502020204030204" pitchFamily="34" charset="0"/>
                <a:ea typeface="Times New Roman" panose="02020603050405020304" pitchFamily="18" charset="0"/>
                <a:cs typeface="Calibri" panose="020F0502020204030204" pitchFamily="34" charset="0"/>
              </a:rPr>
              <a:t>producteur</a:t>
            </a:r>
            <a:r>
              <a:rPr lang="fr-CA" sz="1000" dirty="0">
                <a:latin typeface="Calibri" panose="020F0502020204030204" pitchFamily="34" charset="0"/>
                <a:ea typeface="Times New Roman" panose="02020603050405020304" pitchFamily="18" charset="0"/>
                <a:cs typeface="Calibri" panose="020F0502020204030204" pitchFamily="34" charset="0"/>
              </a:rPr>
              <a:t> ». Cette personne peut gérer l’aspect technique de la séance (c.-à-d. les problèmes techniques signalés par les participants et les animateurs, la gestion des vidéos, la gestion des plateformes de sondage, etc.). </a:t>
            </a:r>
          </a:p>
          <a:p>
            <a:pPr marL="342900" lvl="0" indent="-342900">
              <a:spcAft>
                <a:spcPts val="0"/>
              </a:spcAft>
              <a:buFont typeface="Symbol" panose="05050102010706020507" pitchFamily="18" charset="2"/>
              <a:buChar char=""/>
            </a:pPr>
            <a:r>
              <a:rPr lang="fr-CA" sz="1000" dirty="0">
                <a:latin typeface="Calibri" panose="020F0502020204030204" pitchFamily="34" charset="0"/>
                <a:ea typeface="Times New Roman" panose="02020603050405020304" pitchFamily="18" charset="0"/>
                <a:cs typeface="Calibri" panose="020F0502020204030204" pitchFamily="34" charset="0"/>
              </a:rPr>
              <a:t>Préparez quelques questions au cas où personne ne les poserait.</a:t>
            </a:r>
          </a:p>
          <a:p>
            <a:pPr marL="342900" lvl="0" indent="-342900" fontAlgn="base">
              <a:spcAft>
                <a:spcPts val="0"/>
              </a:spcAft>
              <a:buFont typeface="Symbol" panose="05050102010706020507" pitchFamily="18" charset="2"/>
              <a:buChar char=""/>
            </a:pPr>
            <a:r>
              <a:rPr lang="fr-CA" sz="1000" dirty="0">
                <a:latin typeface="Calibri" panose="020F0502020204030204" pitchFamily="34" charset="0"/>
                <a:ea typeface="Times New Roman" panose="02020603050405020304" pitchFamily="18" charset="0"/>
                <a:cs typeface="Calibri" panose="020F0502020204030204" pitchFamily="34" charset="0"/>
              </a:rPr>
              <a:t>Organisez une </a:t>
            </a:r>
            <a:r>
              <a:rPr lang="fr-CA" sz="1000" dirty="0">
                <a:solidFill>
                  <a:srgbClr val="4472C4"/>
                </a:solidFill>
                <a:latin typeface="Calibri" panose="020F0502020204030204" pitchFamily="34" charset="0"/>
                <a:ea typeface="Times New Roman" panose="02020603050405020304" pitchFamily="18" charset="0"/>
                <a:cs typeface="Calibri" panose="020F0502020204030204" pitchFamily="34" charset="0"/>
              </a:rPr>
              <a:t>séance de pratique</a:t>
            </a:r>
            <a:r>
              <a:rPr lang="fr-CA" sz="1000" dirty="0">
                <a:latin typeface="Calibri" panose="020F0502020204030204" pitchFamily="34" charset="0"/>
                <a:ea typeface="Times New Roman" panose="02020603050405020304" pitchFamily="18" charset="0"/>
                <a:cs typeface="Calibri" panose="020F0502020204030204" pitchFamily="34" charset="0"/>
              </a:rPr>
              <a:t> avec toute l’équipe et réfléchissez aux questions qui pourraient être posées.</a:t>
            </a:r>
          </a:p>
          <a:p>
            <a:pPr marL="342900" lvl="0" indent="-342900" fontAlgn="base">
              <a:spcAft>
                <a:spcPts val="0"/>
              </a:spcAft>
              <a:buFont typeface="Symbol" panose="05050102010706020507" pitchFamily="18" charset="2"/>
              <a:buChar char=""/>
            </a:pPr>
            <a:r>
              <a:rPr lang="fr-CA" sz="1000" dirty="0">
                <a:latin typeface="Calibri" panose="020F0502020204030204" pitchFamily="34" charset="0"/>
                <a:ea typeface="Times New Roman" panose="02020603050405020304" pitchFamily="18" charset="0"/>
                <a:cs typeface="Calibri" panose="020F0502020204030204" pitchFamily="34" charset="0"/>
              </a:rPr>
              <a:t>Pensez à l’avance aux questions que vous recevrez probablement et consacrez un peu de temps pour prévoir la réponse que vous fournirez. Il s’agit d’une excellente discipline, car cela vous permettra de vous entraîner à donner des réponses claires et succinctes. (Il n’y a rien de pire qu’une réponse qui se transforme en présentation. N’oubliez pas de veiller à fournir des réponses courtes et précises.) Les </a:t>
            </a:r>
            <a:r>
              <a:rPr lang="fr-CA" sz="1000" dirty="0">
                <a:solidFill>
                  <a:srgbClr val="4472C4"/>
                </a:solidFill>
                <a:latin typeface="Calibri" panose="020F0502020204030204" pitchFamily="34" charset="0"/>
                <a:ea typeface="Times New Roman" panose="02020603050405020304" pitchFamily="18" charset="0"/>
                <a:cs typeface="Calibri" panose="020F0502020204030204" pitchFamily="34" charset="0"/>
              </a:rPr>
              <a:t>questions et réponses potentielles</a:t>
            </a:r>
            <a:r>
              <a:rPr lang="fr-CA" sz="1000" dirty="0">
                <a:latin typeface="Calibri" panose="020F0502020204030204" pitchFamily="34" charset="0"/>
                <a:ea typeface="Times New Roman" panose="02020603050405020304" pitchFamily="18" charset="0"/>
                <a:cs typeface="Calibri" panose="020F0502020204030204" pitchFamily="34" charset="0"/>
              </a:rPr>
              <a:t> peuvent être fournies avant ainsi que les messages clés. </a:t>
            </a:r>
            <a:r>
              <a:rPr lang="fr-CA" sz="1000" dirty="0">
                <a:latin typeface="Calibri" panose="020F0502020204030204" pitchFamily="34" charset="0"/>
                <a:ea typeface="Times New Roman" panose="02020603050405020304" pitchFamily="18" charset="0"/>
                <a:cs typeface="Times New Roman" panose="02020603050405020304" pitchFamily="18" charset="0"/>
              </a:rPr>
              <a:t>Préparez une réponse aux questions impromptues et inappropriées qui vous permettra, à vous et à votre interlocuteur, de sauver la face. Par exemple, vous pouvez dire : « C’est une excellente question et, bien que je ne pense pas qu’il soit approprié d’y répondre pour le moment, je serais heureux d’y répondre en tête-à-tête après la séance ».</a:t>
            </a:r>
          </a:p>
          <a:p>
            <a:pPr marL="342900" lvl="0" indent="-342900" fontAlgn="base">
              <a:spcAft>
                <a:spcPts val="0"/>
              </a:spcAft>
              <a:buFont typeface="Symbol" panose="05050102010706020507" pitchFamily="18" charset="2"/>
              <a:buChar char=""/>
            </a:pPr>
            <a:r>
              <a:rPr lang="fr-CA" sz="1000" dirty="0">
                <a:latin typeface="Calibri" panose="020F0502020204030204" pitchFamily="34" charset="0"/>
                <a:ea typeface="Times New Roman" panose="02020603050405020304" pitchFamily="18" charset="0"/>
                <a:cs typeface="Calibri" panose="020F0502020204030204" pitchFamily="34" charset="0"/>
              </a:rPr>
              <a:t>Pour les séances en personne ou virtuelles, assurez-vous de disposer des </a:t>
            </a:r>
            <a:r>
              <a:rPr lang="fr-CA" sz="1000" dirty="0">
                <a:solidFill>
                  <a:srgbClr val="4472C4"/>
                </a:solidFill>
                <a:latin typeface="Calibri" panose="020F0502020204030204" pitchFamily="34" charset="0"/>
                <a:ea typeface="Times New Roman" panose="02020603050405020304" pitchFamily="18" charset="0"/>
                <a:cs typeface="Calibri" panose="020F0502020204030204" pitchFamily="34" charset="0"/>
              </a:rPr>
              <a:t>bons outils</a:t>
            </a:r>
            <a:r>
              <a:rPr lang="fr-CA" sz="1000" dirty="0">
                <a:latin typeface="Calibri" panose="020F0502020204030204" pitchFamily="34" charset="0"/>
                <a:ea typeface="Times New Roman" panose="02020603050405020304" pitchFamily="18" charset="0"/>
                <a:cs typeface="Calibri" panose="020F0502020204030204" pitchFamily="34" charset="0"/>
              </a:rPr>
              <a:t> : microphone, fonction de clavardage activée, outils de questions et réponses (voir ci-dessous), etc.</a:t>
            </a:r>
          </a:p>
          <a:p>
            <a:pPr>
              <a:spcAft>
                <a:spcPts val="0"/>
              </a:spcAft>
            </a:pPr>
            <a:r>
              <a:rPr lang="fr-CA" sz="1000" b="1" dirty="0">
                <a:latin typeface="Calibri" panose="020F0502020204030204" pitchFamily="34" charset="0"/>
                <a:ea typeface="Times New Roman" panose="02020603050405020304" pitchFamily="18" charset="0"/>
                <a:cs typeface="Calibri" panose="020F0502020204030204" pitchFamily="34" charset="0"/>
              </a:rPr>
              <a:t> </a:t>
            </a:r>
          </a:p>
          <a:p>
            <a:pPr>
              <a:spcAft>
                <a:spcPts val="0"/>
              </a:spcAft>
            </a:pPr>
            <a:r>
              <a:rPr lang="fr-CA" sz="1100" b="1" dirty="0">
                <a:latin typeface="Calibri" panose="020F0502020204030204" pitchFamily="34" charset="0"/>
                <a:ea typeface="Times New Roman" panose="02020603050405020304" pitchFamily="18" charset="0"/>
                <a:cs typeface="Calibri" panose="020F0502020204030204" pitchFamily="34" charset="0"/>
              </a:rPr>
              <a:t>GÉRER LA SÉANCE</a:t>
            </a:r>
          </a:p>
          <a:p>
            <a:pPr marL="342900" lvl="0" indent="-342900">
              <a:spcAft>
                <a:spcPts val="0"/>
              </a:spcAft>
              <a:buFont typeface="Symbol" panose="05050102010706020507" pitchFamily="18" charset="2"/>
              <a:buChar char=""/>
            </a:pPr>
            <a:r>
              <a:rPr lang="fr-CA" sz="1000" dirty="0">
                <a:latin typeface="Calibri" panose="020F0502020204030204" pitchFamily="34" charset="0"/>
                <a:ea typeface="Times New Roman" panose="02020603050405020304" pitchFamily="18" charset="0"/>
                <a:cs typeface="Calibri" panose="020F0502020204030204" pitchFamily="34" charset="0"/>
              </a:rPr>
              <a:t>Vous constaterez peut-être que certains membres de l’auditoire souhaitent engager un débat lors de ce type d’événements, notamment autour de sujets controversés. Le présentateur et le modérateur devraient </a:t>
            </a:r>
            <a:r>
              <a:rPr lang="fr-CA" sz="1000" dirty="0">
                <a:solidFill>
                  <a:srgbClr val="4472C4"/>
                </a:solidFill>
                <a:latin typeface="Calibri" panose="020F0502020204030204" pitchFamily="34" charset="0"/>
                <a:ea typeface="Times New Roman" panose="02020603050405020304" pitchFamily="18" charset="0"/>
                <a:cs typeface="Calibri" panose="020F0502020204030204" pitchFamily="34" charset="0"/>
              </a:rPr>
              <a:t>éviter de se lancer dans de tels débats</a:t>
            </a:r>
            <a:r>
              <a:rPr lang="fr-CA" sz="1000" dirty="0">
                <a:latin typeface="Calibri" panose="020F0502020204030204" pitchFamily="34" charset="0"/>
                <a:ea typeface="Times New Roman" panose="02020603050405020304" pitchFamily="18" charset="0"/>
                <a:cs typeface="Calibri" panose="020F0502020204030204" pitchFamily="34" charset="0"/>
              </a:rPr>
              <a:t> pendant la séance, car ils font perdre du temps et n’intéressent bien souvent que la personne qui en débat. Au contraire, si vous constatez qu’une discussion intense s’engage, faites savoir à l’auditoire qu’il peut poursuivre la conversation par la suite ou donnez-lui un moyen de communiquer avec vous après la présentation. Cela permettra à la séance de se poursuivre de manière plus fluide et sans drame.</a:t>
            </a:r>
          </a:p>
          <a:p>
            <a:pPr marL="342900" lvl="0" indent="-342900">
              <a:spcAft>
                <a:spcPts val="0"/>
              </a:spcAft>
              <a:buFont typeface="Symbol" panose="05050102010706020507" pitchFamily="18" charset="2"/>
              <a:buChar char=""/>
            </a:pPr>
            <a:r>
              <a:rPr lang="fr-CA" sz="1000" dirty="0">
                <a:latin typeface="Calibri" panose="020F0502020204030204" pitchFamily="34" charset="0"/>
                <a:ea typeface="Times New Roman" panose="02020603050405020304" pitchFamily="18" charset="0"/>
                <a:cs typeface="Times New Roman" panose="02020603050405020304" pitchFamily="18" charset="0"/>
              </a:rPr>
              <a:t>Lorsque vous recevez </a:t>
            </a:r>
            <a:r>
              <a:rPr lang="fr-CA" sz="1000" dirty="0">
                <a:solidFill>
                  <a:srgbClr val="4472C4"/>
                </a:solidFill>
                <a:latin typeface="Calibri" panose="020F0502020204030204" pitchFamily="34" charset="0"/>
                <a:ea typeface="Times New Roman" panose="02020603050405020304" pitchFamily="18" charset="0"/>
                <a:cs typeface="Times New Roman" panose="02020603050405020304" pitchFamily="18" charset="0"/>
              </a:rPr>
              <a:t>des questions difficiles</a:t>
            </a:r>
            <a:r>
              <a:rPr lang="fr-CA" sz="1000" dirty="0">
                <a:latin typeface="Calibri" panose="020F0502020204030204" pitchFamily="34" charset="0"/>
                <a:ea typeface="Times New Roman" panose="02020603050405020304" pitchFamily="18" charset="0"/>
                <a:cs typeface="Times New Roman" panose="02020603050405020304" pitchFamily="18" charset="0"/>
              </a:rPr>
              <a:t> :</a:t>
            </a:r>
          </a:p>
          <a:p>
            <a:pPr marL="742950" lvl="1" indent="-285750">
              <a:spcAft>
                <a:spcPts val="0"/>
              </a:spcAft>
              <a:buFont typeface="Courier New" panose="02070309020205020404" pitchFamily="49" charset="0"/>
              <a:buChar char="o"/>
            </a:pPr>
            <a:r>
              <a:rPr lang="fr-CA" sz="1000" dirty="0">
                <a:latin typeface="Calibri" panose="020F0502020204030204" pitchFamily="34" charset="0"/>
                <a:ea typeface="Times New Roman" panose="02020603050405020304" pitchFamily="18" charset="0"/>
                <a:cs typeface="Times New Roman" panose="02020603050405020304" pitchFamily="18" charset="0"/>
              </a:rPr>
              <a:t>remerciez tout de même la personne ayant posé la question. Cette méthode est particulièrement efficace pour neutraliser les questions hostiles posées parce que l’auteur de la question cherche à se faire valoir. En le remerciant pour cette nouvelle perspective, on lui promet d’examiner son point de vue à l’avenir. Cela montre une ouverture sans pour autant céder son rôle d’autorité;</a:t>
            </a:r>
          </a:p>
          <a:p>
            <a:pPr marL="742950" lvl="1" indent="-285750">
              <a:spcAft>
                <a:spcPts val="0"/>
              </a:spcAft>
              <a:buFont typeface="Courier New" panose="02070309020205020404" pitchFamily="49" charset="0"/>
              <a:buChar char="o"/>
            </a:pPr>
            <a:r>
              <a:rPr lang="fr-CA" sz="1000" dirty="0">
                <a:latin typeface="Calibri" panose="020F0502020204030204" pitchFamily="34" charset="0"/>
                <a:ea typeface="Times New Roman" panose="02020603050405020304" pitchFamily="18" charset="0"/>
                <a:cs typeface="Times New Roman" panose="02020603050405020304" pitchFamily="18" charset="0"/>
              </a:rPr>
              <a:t>si possible, orientez les questions non pertinentes vers un autre sujet que vous souhaitez aborder dans votre séance de questions et réponses, mais que vous n’avez pas eu l’occasion de traiter. Une technique pour y parvenir consiste à reformuler la question : « Si je comprends bien, votre question est... », puis de pivoter vers la question à laquelle vous souhaitez répondre. Cela fonctionne également dans les situations où vous n’entendez pas bien la question, où l’auteur de la question a un fort accent ou où vous n’êtes pas vraiment sûr de ce qu’il demande.</a:t>
            </a:r>
          </a:p>
          <a:p>
            <a:pPr marL="342900" lvl="0" indent="-342900">
              <a:spcAft>
                <a:spcPts val="0"/>
              </a:spcAft>
              <a:buFont typeface="Symbol" panose="05050102010706020507" pitchFamily="18" charset="2"/>
              <a:buChar char=""/>
            </a:pPr>
            <a:r>
              <a:rPr lang="fr-CA" sz="1000" dirty="0">
                <a:solidFill>
                  <a:srgbClr val="4472C4"/>
                </a:solidFill>
                <a:latin typeface="Calibri" panose="020F0502020204030204" pitchFamily="34" charset="0"/>
                <a:ea typeface="Times New Roman" panose="02020603050405020304" pitchFamily="18" charset="0"/>
                <a:cs typeface="Times New Roman" panose="02020603050405020304" pitchFamily="18" charset="0"/>
              </a:rPr>
              <a:t>Ne terminez pas la séance de questions et réponses.</a:t>
            </a:r>
            <a:r>
              <a:rPr lang="fr-CA" sz="1000" dirty="0">
                <a:latin typeface="Calibri" panose="020F0502020204030204" pitchFamily="34" charset="0"/>
                <a:ea typeface="Times New Roman" panose="02020603050405020304" pitchFamily="18" charset="0"/>
                <a:cs typeface="Times New Roman" panose="02020603050405020304" pitchFamily="18" charset="0"/>
              </a:rPr>
              <a:t> Comme vous ne savez pas comment cela va se passer, ouvrez la séance de questions et réponses après avoir terminé de présenter le dernier point principal de votre séance. Formulez vos remarques de clôture APRÈS la séance de questions et réponses. Que vous organisiez une seule séance de questions et réponses à la fin ou que vous intercaliez des questions, des sondages et des discussions, le fait de formuler vos remarques de clôture après la séance de questions et réponses vous permet de </a:t>
            </a:r>
            <a:r>
              <a:rPr lang="fr-CA" sz="1000" dirty="0">
                <a:solidFill>
                  <a:srgbClr val="4472C4"/>
                </a:solidFill>
                <a:latin typeface="Calibri" panose="020F0502020204030204" pitchFamily="34" charset="0"/>
                <a:ea typeface="Times New Roman" panose="02020603050405020304" pitchFamily="18" charset="0"/>
                <a:cs typeface="Times New Roman" panose="02020603050405020304" pitchFamily="18" charset="0"/>
              </a:rPr>
              <a:t>réaffirmer votre contrôle</a:t>
            </a:r>
            <a:r>
              <a:rPr lang="fr-CA" sz="1000" dirty="0">
                <a:latin typeface="Calibri" panose="020F0502020204030204" pitchFamily="34" charset="0"/>
                <a:ea typeface="Times New Roman" panose="02020603050405020304" pitchFamily="18" charset="0"/>
                <a:cs typeface="Times New Roman" panose="02020603050405020304" pitchFamily="18" charset="0"/>
              </a:rPr>
              <a:t> sur les informations et de souligner les conclusions de la discussion. Veillez simplement à ce que votre conclusion soit courte et directe!</a:t>
            </a:r>
          </a:p>
          <a:p>
            <a:pPr marL="457200">
              <a:spcAft>
                <a:spcPts val="0"/>
              </a:spcAft>
            </a:pPr>
            <a:r>
              <a:rPr lang="fr-CA" sz="1000" dirty="0">
                <a:latin typeface="Calibri" panose="020F0502020204030204" pitchFamily="34" charset="0"/>
                <a:ea typeface="Times New Roman" panose="02020603050405020304" pitchFamily="18" charset="0"/>
                <a:cs typeface="Calibri" panose="020F0502020204030204" pitchFamily="34" charset="0"/>
              </a:rPr>
              <a:t> </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358" y="0"/>
            <a:ext cx="12243358" cy="1007365"/>
          </a:xfrm>
          <a:prstGeom prst="rect">
            <a:avLst/>
          </a:prstGeom>
        </p:spPr>
      </p:pic>
    </p:spTree>
    <p:extLst>
      <p:ext uri="{BB962C8B-B14F-4D97-AF65-F5344CB8AC3E}">
        <p14:creationId xmlns:p14="http://schemas.microsoft.com/office/powerpoint/2010/main" val="25119348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1240975"/>
            <a:ext cx="11006345" cy="835027"/>
          </a:xfrm>
        </p:spPr>
        <p:txBody>
          <a:bodyPr>
            <a:normAutofit fontScale="90000"/>
          </a:bodyPr>
          <a:lstStyle/>
          <a:p>
            <a:r>
              <a:rPr lang="fr-CA" dirty="0">
                <a:latin typeface="Calibri" panose="020F0502020204030204" pitchFamily="34" charset="0"/>
                <a:ea typeface="Times New Roman" panose="02020603050405020304" pitchFamily="18" charset="0"/>
                <a:cs typeface="Times New Roman" panose="02020603050405020304" pitchFamily="18" charset="0"/>
              </a:rPr>
              <a:t>PRATIQUES EXEMPLAIRES pour faciliter les séances de </a:t>
            </a:r>
            <a:r>
              <a:rPr lang="fr-CA" dirty="0" smtClean="0">
                <a:latin typeface="Calibri" panose="020F0502020204030204" pitchFamily="34" charset="0"/>
                <a:ea typeface="Times New Roman" panose="02020603050405020304" pitchFamily="18" charset="0"/>
                <a:cs typeface="Times New Roman" panose="02020603050405020304" pitchFamily="18" charset="0"/>
              </a:rPr>
              <a:t>consultation (suite)</a:t>
            </a:r>
            <a:endParaRPr lang="fr-CA"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508758" y="2277024"/>
            <a:ext cx="11006345" cy="3139321"/>
          </a:xfrm>
          <a:prstGeom prst="rect">
            <a:avLst/>
          </a:prstGeom>
        </p:spPr>
        <p:txBody>
          <a:bodyPr wrap="square">
            <a:spAutoFit/>
          </a:bodyPr>
          <a:lstStyle/>
          <a:p>
            <a:pPr>
              <a:spcAft>
                <a:spcPts val="0"/>
              </a:spcAft>
            </a:pPr>
            <a:r>
              <a:rPr lang="fr-CA" sz="1100" b="1" dirty="0">
                <a:latin typeface="Calibri" panose="020F0502020204030204" pitchFamily="34" charset="0"/>
                <a:ea typeface="Times New Roman" panose="02020603050405020304" pitchFamily="18" charset="0"/>
                <a:cs typeface="Calibri" panose="020F0502020204030204" pitchFamily="34" charset="0"/>
              </a:rPr>
              <a:t>UTILISEZ UN LOGICIEL OU UNE PLATEFORME</a:t>
            </a:r>
            <a:r>
              <a:rPr lang="fr-CA" sz="1100" dirty="0">
                <a:latin typeface="Calibri" panose="020F0502020204030204" pitchFamily="34" charset="0"/>
                <a:ea typeface="Times New Roman" panose="02020603050405020304" pitchFamily="18" charset="0"/>
                <a:cs typeface="Calibri" panose="020F0502020204030204" pitchFamily="34" charset="0"/>
              </a:rPr>
              <a:t> pour recueillir les réactions, les questions et les commentaires. </a:t>
            </a:r>
          </a:p>
          <a:p>
            <a:pPr marL="342900" lvl="0" indent="-342900">
              <a:spcAft>
                <a:spcPts val="0"/>
              </a:spcAft>
              <a:buFont typeface="Symbol" panose="05050102010706020507" pitchFamily="18" charset="2"/>
              <a:buChar char=""/>
            </a:pPr>
            <a:r>
              <a:rPr lang="fr-CA" sz="1100" dirty="0">
                <a:latin typeface="Calibri" panose="020F0502020204030204" pitchFamily="34" charset="0"/>
                <a:ea typeface="Times New Roman" panose="02020603050405020304" pitchFamily="18" charset="0"/>
                <a:cs typeface="Times New Roman" panose="02020603050405020304" pitchFamily="18" charset="0"/>
              </a:rPr>
              <a:t>Utilisez un logiciel qui facilite l’interaction avec votre public, ainsi que la collecte et le traitement des questions. Investissez dans des outils qui permettent aux participants de soumettre une question au moyen de leur appareil mobile, de communiquer avec l’organisateur (</a:t>
            </a:r>
            <a:r>
              <a:rPr lang="fr-CA" sz="1100" dirty="0" err="1">
                <a:solidFill>
                  <a:srgbClr val="4472C4"/>
                </a:solidFill>
                <a:latin typeface="Calibri" panose="020F0502020204030204" pitchFamily="34" charset="0"/>
                <a:ea typeface="Times New Roman" panose="02020603050405020304" pitchFamily="18" charset="0"/>
                <a:cs typeface="Times New Roman" panose="02020603050405020304" pitchFamily="18" charset="0"/>
              </a:rPr>
              <a:t>Slido</a:t>
            </a:r>
            <a:r>
              <a:rPr lang="fr-CA" sz="1100" dirty="0">
                <a:solidFill>
                  <a:srgbClr val="4472C4"/>
                </a:solidFill>
                <a:latin typeface="Calibri" panose="020F0502020204030204" pitchFamily="34" charset="0"/>
                <a:ea typeface="Times New Roman" panose="02020603050405020304" pitchFamily="18" charset="0"/>
                <a:cs typeface="Times New Roman" panose="02020603050405020304" pitchFamily="18" charset="0"/>
              </a:rPr>
              <a:t> ou </a:t>
            </a:r>
            <a:r>
              <a:rPr lang="fr-CA" sz="1100" dirty="0" err="1">
                <a:solidFill>
                  <a:srgbClr val="4472C4"/>
                </a:solidFill>
                <a:latin typeface="Calibri" panose="020F0502020204030204" pitchFamily="34" charset="0"/>
                <a:ea typeface="Times New Roman" panose="02020603050405020304" pitchFamily="18" charset="0"/>
                <a:cs typeface="Times New Roman" panose="02020603050405020304" pitchFamily="18" charset="0"/>
              </a:rPr>
              <a:t>Mentimeter</a:t>
            </a:r>
            <a:r>
              <a:rPr lang="fr-CA" sz="1100" dirty="0">
                <a:latin typeface="Calibri" panose="020F0502020204030204" pitchFamily="34" charset="0"/>
                <a:ea typeface="Times New Roman" panose="02020603050405020304" pitchFamily="18" charset="0"/>
                <a:cs typeface="Times New Roman" panose="02020603050405020304" pitchFamily="18" charset="0"/>
              </a:rPr>
              <a:t>, etc.) et de </a:t>
            </a:r>
            <a:r>
              <a:rPr lang="fr-CA" sz="1100" dirty="0" smtClean="0">
                <a:latin typeface="Calibri" panose="020F0502020204030204" pitchFamily="34" charset="0"/>
                <a:ea typeface="Times New Roman" panose="02020603050405020304" pitchFamily="18" charset="0"/>
                <a:cs typeface="Times New Roman" panose="02020603050405020304" pitchFamily="18" charset="0"/>
              </a:rPr>
              <a:t>discuter avec lui.</a:t>
            </a:r>
            <a:endParaRPr lang="fr-CA" sz="11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Symbol" panose="05050102010706020507" pitchFamily="18" charset="2"/>
              <a:buChar char=""/>
            </a:pPr>
            <a:r>
              <a:rPr lang="fr-CA" sz="1100" dirty="0">
                <a:latin typeface="Calibri" panose="020F0502020204030204" pitchFamily="34" charset="0"/>
                <a:ea typeface="Times New Roman" panose="02020603050405020304" pitchFamily="18" charset="0"/>
                <a:cs typeface="Times New Roman" panose="02020603050405020304" pitchFamily="18" charset="0"/>
              </a:rPr>
              <a:t>Utilisez un logiciel ou une application qui permettra à votre public de soumettre des questions ou de répondre à un sondage sur leurs appareils mobiles. Des essais gratuits sont souvent disponibles ou un abonnement gratuit pour une licence de base est également proposé. Sinon, l’organisation pourrait également investir dans ces outils qui seront également utiles tout au long du projet pour consulter et </a:t>
            </a:r>
            <a:r>
              <a:rPr lang="fr-CA" sz="1100" dirty="0" err="1" smtClean="0">
                <a:latin typeface="Calibri" panose="020F0502020204030204" pitchFamily="34" charset="0"/>
                <a:ea typeface="Times New Roman" panose="02020603050405020304" pitchFamily="18" charset="0"/>
                <a:cs typeface="Times New Roman" panose="02020603050405020304" pitchFamily="18" charset="0"/>
              </a:rPr>
              <a:t>consulterles</a:t>
            </a:r>
            <a:r>
              <a:rPr lang="fr-CA" sz="1100" dirty="0" smtClean="0">
                <a:latin typeface="Calibri" panose="020F0502020204030204" pitchFamily="34" charset="0"/>
                <a:ea typeface="Times New Roman" panose="02020603050405020304" pitchFamily="18" charset="0"/>
                <a:cs typeface="Times New Roman" panose="02020603050405020304" pitchFamily="18" charset="0"/>
              </a:rPr>
              <a:t> </a:t>
            </a:r>
            <a:r>
              <a:rPr lang="fr-CA" sz="1100" dirty="0">
                <a:latin typeface="Calibri" panose="020F0502020204030204" pitchFamily="34" charset="0"/>
                <a:ea typeface="Times New Roman" panose="02020603050405020304" pitchFamily="18" charset="0"/>
                <a:cs typeface="Times New Roman" panose="02020603050405020304" pitchFamily="18" charset="0"/>
              </a:rPr>
              <a:t>employés. Les avantages de la </a:t>
            </a:r>
            <a:r>
              <a:rPr lang="fr-CA" sz="1100" dirty="0" smtClean="0">
                <a:latin typeface="Calibri" panose="020F0502020204030204" pitchFamily="34" charset="0"/>
                <a:ea typeface="Times New Roman" panose="02020603050405020304" pitchFamily="18" charset="0"/>
                <a:cs typeface="Times New Roman" panose="02020603050405020304" pitchFamily="18" charset="0"/>
              </a:rPr>
              <a:t>consultation sont </a:t>
            </a:r>
            <a:r>
              <a:rPr lang="fr-CA" sz="1100" dirty="0">
                <a:latin typeface="Calibri" panose="020F0502020204030204" pitchFamily="34" charset="0"/>
                <a:ea typeface="Times New Roman" panose="02020603050405020304" pitchFamily="18" charset="0"/>
                <a:cs typeface="Times New Roman" panose="02020603050405020304" pitchFamily="18" charset="0"/>
              </a:rPr>
              <a:t>énormes. Comme ces systèmes permettent à votre public de répondre à une question en temps réel, vous pouvez sonder votre public et lui montrer les résultats, ce qui déclenchera une véritable conversation et la création d’idées.</a:t>
            </a:r>
          </a:p>
          <a:p>
            <a:pPr marL="342900" lvl="0" indent="-342900">
              <a:spcAft>
                <a:spcPts val="0"/>
              </a:spcAft>
              <a:buFont typeface="Symbol" panose="05050102010706020507" pitchFamily="18" charset="2"/>
              <a:buChar char=""/>
            </a:pPr>
            <a:r>
              <a:rPr lang="fr-CA" sz="1100" dirty="0">
                <a:latin typeface="Calibri" panose="020F0502020204030204" pitchFamily="34" charset="0"/>
                <a:ea typeface="Times New Roman" panose="02020603050405020304" pitchFamily="18" charset="0"/>
                <a:cs typeface="Times New Roman" panose="02020603050405020304" pitchFamily="18" charset="0"/>
              </a:rPr>
              <a:t>Vous pouvez diffuser des questions avant, pendant et après votre conférence afin de créer un système de rétroaction qui vous apportera un maximum d’informations et d’échanges pour vous et votre public. Vous pouvez :</a:t>
            </a:r>
          </a:p>
          <a:p>
            <a:pPr marL="742950" lvl="1" indent="-285750">
              <a:spcAft>
                <a:spcPts val="0"/>
              </a:spcAft>
              <a:buFont typeface="Courier New" panose="02070309020205020404" pitchFamily="49" charset="0"/>
              <a:buChar char="o"/>
            </a:pPr>
            <a:r>
              <a:rPr lang="fr-CA" sz="1100" dirty="0">
                <a:latin typeface="Calibri" panose="020F0502020204030204" pitchFamily="34" charset="0"/>
                <a:ea typeface="Times New Roman" panose="02020603050405020304" pitchFamily="18" charset="0"/>
                <a:cs typeface="Times New Roman" panose="02020603050405020304" pitchFamily="18" charset="0"/>
              </a:rPr>
              <a:t>demander à votre public de soumettre ses questions à l’avance. Bien que vous receviez des questions qui n’ont rien à voir avec le sujet, c’est un excellent moyen de voir les choses sous un autre angle et de comprendre ce que votre public souhaite savoir;</a:t>
            </a:r>
          </a:p>
          <a:p>
            <a:pPr marL="742950" lvl="1" indent="-285750">
              <a:spcAft>
                <a:spcPts val="0"/>
              </a:spcAft>
              <a:buFont typeface="Courier New" panose="02070309020205020404" pitchFamily="49" charset="0"/>
              <a:buChar char="o"/>
            </a:pPr>
            <a:r>
              <a:rPr lang="fr-CA" sz="1100" dirty="0">
                <a:latin typeface="Calibri" panose="020F0502020204030204" pitchFamily="34" charset="0"/>
                <a:ea typeface="Times New Roman" panose="02020603050405020304" pitchFamily="18" charset="0"/>
                <a:cs typeface="Times New Roman" panose="02020603050405020304" pitchFamily="18" charset="0"/>
              </a:rPr>
              <a:t>permettre à votre public de voter pour les questions soumises. En laissant les gens voter pour leurs questions préférées, vous obtiendrez à l’avance une liste de questions prioritaires.</a:t>
            </a:r>
          </a:p>
          <a:p>
            <a:pPr marL="742950" lvl="1" indent="-285750">
              <a:spcAft>
                <a:spcPts val="0"/>
              </a:spcAft>
              <a:buFont typeface="Courier New" panose="02070309020205020404" pitchFamily="49" charset="0"/>
              <a:buChar char="o"/>
            </a:pPr>
            <a:r>
              <a:rPr lang="fr-CA" sz="1100" dirty="0">
                <a:latin typeface="Calibri" panose="020F0502020204030204" pitchFamily="34" charset="0"/>
                <a:ea typeface="Times New Roman" panose="02020603050405020304" pitchFamily="18" charset="0"/>
                <a:cs typeface="Times New Roman" panose="02020603050405020304" pitchFamily="18" charset="0"/>
              </a:rPr>
              <a:t>Réécrivez deux ou trois des questions soumises sous la forme d’un sondage à choix multiples; administrez les sondages au début et au milieu de votre présentation.</a:t>
            </a:r>
          </a:p>
          <a:p>
            <a:pPr marL="342900" lvl="0" indent="-342900">
              <a:spcAft>
                <a:spcPts val="0"/>
              </a:spcAft>
              <a:buFont typeface="Symbol" panose="05050102010706020507" pitchFamily="18" charset="2"/>
              <a:buChar char=""/>
            </a:pPr>
            <a:r>
              <a:rPr lang="fr-CA" sz="1100" dirty="0">
                <a:latin typeface="Calibri" panose="020F0502020204030204" pitchFamily="34" charset="0"/>
                <a:ea typeface="Times New Roman" panose="02020603050405020304" pitchFamily="18" charset="0"/>
                <a:cs typeface="Times New Roman" panose="02020603050405020304" pitchFamily="18" charset="0"/>
              </a:rPr>
              <a:t>Il en résultera une discussion plus démocratique et ouverte qui maintiendra votre public pleinement mobilisé pendant toute la durée de la présentation. La plupart des experts s’accordent sur le fait que l’être humain moyen commence à se déconcentrer au bout de 20 minutes maximum; même les orateurs les plus talentueux perdent leur public pendant de longues périodes. En revanche, si vous réorganisez votre présentation de manière à ce qu’elle soit ponctuée de séances de questions-réponses plus courtes et de discussions de groupe à la suite de sondages stratégiques,</a:t>
            </a:r>
            <a:r>
              <a:rPr lang="fr-CA" sz="1100" dirty="0">
                <a:latin typeface="Calibri" panose="020F0502020204030204" pitchFamily="34" charset="0"/>
                <a:ea typeface="Times New Roman" panose="02020603050405020304" pitchFamily="18" charset="0"/>
                <a:cs typeface="Calibri" panose="020F0502020204030204" pitchFamily="34" charset="0"/>
              </a:rPr>
              <a:t> votre auditoire restera en alerte tout le temps!</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358" y="0"/>
            <a:ext cx="12243358" cy="1007365"/>
          </a:xfrm>
          <a:prstGeom prst="rect">
            <a:avLst/>
          </a:prstGeom>
        </p:spPr>
      </p:pic>
    </p:spTree>
    <p:extLst>
      <p:ext uri="{BB962C8B-B14F-4D97-AF65-F5344CB8AC3E}">
        <p14:creationId xmlns:p14="http://schemas.microsoft.com/office/powerpoint/2010/main" val="15821506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title"/>
          </p:nvPr>
        </p:nvSpPr>
        <p:spPr>
          <a:xfrm>
            <a:off x="508759" y="1148959"/>
            <a:ext cx="11006345" cy="835027"/>
          </a:xfrm>
        </p:spPr>
        <p:txBody>
          <a:bodyPr/>
          <a:lstStyle/>
          <a:p>
            <a:r>
              <a:rPr lang="fr-CA" dirty="0"/>
              <a:t>Comment utiliser le présent document</a:t>
            </a:r>
          </a:p>
        </p:txBody>
      </p:sp>
      <p:sp>
        <p:nvSpPr>
          <p:cNvPr id="7" name="TextBox 6"/>
          <p:cNvSpPr txBox="1"/>
          <p:nvPr/>
        </p:nvSpPr>
        <p:spPr>
          <a:xfrm>
            <a:off x="508759" y="2125580"/>
            <a:ext cx="10217021" cy="1754326"/>
          </a:xfrm>
          <a:prstGeom prst="rect">
            <a:avLst/>
          </a:prstGeom>
          <a:noFill/>
        </p:spPr>
        <p:txBody>
          <a:bodyPr wrap="square" rtlCol="0">
            <a:spAutoFit/>
          </a:bodyPr>
          <a:lstStyle/>
          <a:p>
            <a:pPr marL="285750" indent="-285750">
              <a:buFont typeface="Arial" panose="020B0604020202020204" pitchFamily="34" charset="0"/>
              <a:buChar char="•"/>
            </a:pPr>
            <a:r>
              <a:rPr lang="fr-CA" dirty="0">
                <a:solidFill>
                  <a:schemeClr val="tx2"/>
                </a:solidFill>
              </a:rPr>
              <a:t>Assurez-vous de la participation du parrain ou du champion de l’initiative </a:t>
            </a:r>
            <a:r>
              <a:rPr lang="fr-CA" dirty="0" smtClean="0">
                <a:solidFill>
                  <a:schemeClr val="tx2"/>
                </a:solidFill>
              </a:rPr>
              <a:t>du changement.</a:t>
            </a:r>
            <a:endParaRPr lang="fr-CA" dirty="0">
              <a:solidFill>
                <a:schemeClr val="tx2"/>
              </a:solidFill>
            </a:endParaRPr>
          </a:p>
          <a:p>
            <a:pPr marL="285750" indent="-285750">
              <a:buFont typeface="Arial" panose="020B0604020202020204" pitchFamily="34" charset="0"/>
              <a:buChar char="•"/>
            </a:pPr>
            <a:r>
              <a:rPr lang="fr-CA" dirty="0">
                <a:solidFill>
                  <a:schemeClr val="tx2"/>
                </a:solidFill>
              </a:rPr>
              <a:t>Prévoyez que le plus haut dirigeant donne le coup d’envoi de la séance pour inspirer les employés et démontrer son soutien. </a:t>
            </a:r>
          </a:p>
          <a:p>
            <a:pPr marL="285750" indent="-285750">
              <a:buFont typeface="Arial" panose="020B0604020202020204" pitchFamily="34" charset="0"/>
              <a:buChar char="•"/>
            </a:pPr>
            <a:r>
              <a:rPr lang="fr-CA" dirty="0">
                <a:solidFill>
                  <a:schemeClr val="tx2"/>
                </a:solidFill>
              </a:rPr>
              <a:t>Pour connaître les pratiques exemplaires de gestion des séances de </a:t>
            </a:r>
            <a:r>
              <a:rPr lang="fr-CA" dirty="0" smtClean="0">
                <a:solidFill>
                  <a:schemeClr val="tx2"/>
                </a:solidFill>
              </a:rPr>
              <a:t>consultation, </a:t>
            </a:r>
            <a:r>
              <a:rPr lang="fr-CA" dirty="0">
                <a:solidFill>
                  <a:schemeClr val="tx2"/>
                </a:solidFill>
              </a:rPr>
              <a:t>veuillez vous reporter à la </a:t>
            </a:r>
            <a:r>
              <a:rPr lang="fr-CA" b="1" dirty="0">
                <a:solidFill>
                  <a:schemeClr val="tx2"/>
                </a:solidFill>
              </a:rPr>
              <a:t>section Annexe</a:t>
            </a:r>
            <a:r>
              <a:rPr lang="fr-CA" dirty="0">
                <a:solidFill>
                  <a:schemeClr val="tx2"/>
                </a:solidFill>
              </a:rPr>
              <a:t> de cette présentation.</a:t>
            </a:r>
          </a:p>
          <a:p>
            <a:endParaRPr lang="fr-CA"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358" y="0"/>
            <a:ext cx="12243358" cy="1007365"/>
          </a:xfrm>
          <a:prstGeom prst="rect">
            <a:avLst/>
          </a:prstGeom>
        </p:spPr>
      </p:pic>
    </p:spTree>
    <p:extLst>
      <p:ext uri="{BB962C8B-B14F-4D97-AF65-F5344CB8AC3E}">
        <p14:creationId xmlns:p14="http://schemas.microsoft.com/office/powerpoint/2010/main" val="124757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1143689"/>
            <a:ext cx="11006345" cy="835027"/>
          </a:xfrm>
        </p:spPr>
        <p:txBody>
          <a:bodyPr/>
          <a:lstStyle/>
          <a:p>
            <a:r>
              <a:rPr lang="fr-CA" dirty="0"/>
              <a:t>Séance d’ouverture</a:t>
            </a:r>
          </a:p>
        </p:txBody>
      </p:sp>
      <p:sp>
        <p:nvSpPr>
          <p:cNvPr id="4" name="Rectangle 3"/>
          <p:cNvSpPr/>
          <p:nvPr/>
        </p:nvSpPr>
        <p:spPr>
          <a:xfrm>
            <a:off x="655846" y="1857312"/>
            <a:ext cx="2817438" cy="369332"/>
          </a:xfrm>
          <a:prstGeom prst="rect">
            <a:avLst/>
          </a:prstGeom>
        </p:spPr>
        <p:txBody>
          <a:bodyPr wrap="none">
            <a:spAutoFit/>
          </a:bodyPr>
          <a:lstStyle/>
          <a:p>
            <a:r>
              <a:rPr lang="fr-CA" dirty="0">
                <a:solidFill>
                  <a:schemeClr val="tx2"/>
                </a:solidFill>
                <a:cs typeface="Arial" pitchFamily="34" charset="0"/>
              </a:rPr>
              <a:t>[Peut comprendre ce qui suit :] </a:t>
            </a:r>
          </a:p>
        </p:txBody>
      </p:sp>
      <p:sp>
        <p:nvSpPr>
          <p:cNvPr id="3" name="TextBox 2"/>
          <p:cNvSpPr txBox="1"/>
          <p:nvPr/>
        </p:nvSpPr>
        <p:spPr>
          <a:xfrm>
            <a:off x="754131" y="2380146"/>
            <a:ext cx="10515600" cy="2031325"/>
          </a:xfrm>
          <a:prstGeom prst="rect">
            <a:avLst/>
          </a:prstGeom>
          <a:noFill/>
        </p:spPr>
        <p:txBody>
          <a:bodyPr wrap="square" rtlCol="0">
            <a:spAutoFit/>
          </a:bodyPr>
          <a:lstStyle/>
          <a:p>
            <a:pPr marL="285750" indent="-285750">
              <a:buFont typeface="Arial" panose="020B0604020202020204" pitchFamily="34" charset="0"/>
              <a:buChar char="•"/>
            </a:pPr>
            <a:r>
              <a:rPr lang="fr-CA" dirty="0">
                <a:solidFill>
                  <a:srgbClr val="000000"/>
                </a:solidFill>
              </a:rPr>
              <a:t>Séance d’ouverture ou autre cérémonie typique de la culture de votre organisation</a:t>
            </a:r>
          </a:p>
          <a:p>
            <a:pPr marL="285750" indent="-285750">
              <a:buFont typeface="Arial" panose="020B0604020202020204" pitchFamily="34" charset="0"/>
              <a:buChar char="•"/>
            </a:pPr>
            <a:r>
              <a:rPr lang="fr-CA" dirty="0">
                <a:solidFill>
                  <a:srgbClr val="000000"/>
                </a:solidFill>
              </a:rPr>
              <a:t>Logistique </a:t>
            </a:r>
          </a:p>
          <a:p>
            <a:pPr marL="285750" indent="-285750">
              <a:buFont typeface="Arial" panose="020B0604020202020204" pitchFamily="34" charset="0"/>
              <a:buChar char="•"/>
            </a:pPr>
            <a:r>
              <a:rPr lang="fr-CA" dirty="0">
                <a:solidFill>
                  <a:srgbClr val="000000"/>
                </a:solidFill>
              </a:rPr>
              <a:t>Informations sur l’utilisation d’une application de vote telle que </a:t>
            </a:r>
            <a:r>
              <a:rPr lang="fr-CA" dirty="0" err="1">
                <a:solidFill>
                  <a:srgbClr val="000000"/>
                </a:solidFill>
              </a:rPr>
              <a:t>Slido</a:t>
            </a:r>
            <a:endParaRPr lang="fr-CA" dirty="0">
              <a:solidFill>
                <a:srgbClr val="000000"/>
              </a:solidFill>
            </a:endParaRPr>
          </a:p>
          <a:p>
            <a:pPr marL="285750" indent="-285750">
              <a:buFont typeface="Arial" panose="020B0604020202020204" pitchFamily="34" charset="0"/>
              <a:buChar char="•"/>
            </a:pPr>
            <a:r>
              <a:rPr lang="fr-CA" dirty="0">
                <a:solidFill>
                  <a:srgbClr val="000000"/>
                </a:solidFill>
              </a:rPr>
              <a:t>Règles de participation</a:t>
            </a:r>
          </a:p>
          <a:p>
            <a:pPr marL="285750" indent="-285750">
              <a:buFont typeface="Arial" panose="020B0604020202020204" pitchFamily="34" charset="0"/>
              <a:buChar char="•"/>
            </a:pPr>
            <a:r>
              <a:rPr lang="fr-CA" dirty="0" smtClean="0">
                <a:solidFill>
                  <a:srgbClr val="000000"/>
                </a:solidFill>
              </a:rPr>
              <a:t>Ordre du jour</a:t>
            </a:r>
            <a:endParaRPr lang="fr-CA" dirty="0">
              <a:solidFill>
                <a:srgbClr val="000000"/>
              </a:solidFill>
            </a:endParaRPr>
          </a:p>
          <a:p>
            <a:pPr marL="285750" indent="-285750">
              <a:buFont typeface="Arial" panose="020B0604020202020204" pitchFamily="34" charset="0"/>
              <a:buChar char="•"/>
            </a:pPr>
            <a:r>
              <a:rPr lang="fr-CA" dirty="0">
                <a:solidFill>
                  <a:srgbClr val="000000"/>
                </a:solidFill>
              </a:rPr>
              <a:t>Autre</a:t>
            </a:r>
          </a:p>
          <a:p>
            <a:endParaRPr lang="en-CA" dirty="0">
              <a:solidFill>
                <a:srgbClr val="000000"/>
              </a:solidFill>
            </a:endParaRP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358" y="0"/>
            <a:ext cx="12243358" cy="1007365"/>
          </a:xfrm>
          <a:prstGeom prst="rect">
            <a:avLst/>
          </a:prstGeom>
        </p:spPr>
      </p:pic>
    </p:spTree>
    <p:extLst>
      <p:ext uri="{BB962C8B-B14F-4D97-AF65-F5344CB8AC3E}">
        <p14:creationId xmlns:p14="http://schemas.microsoft.com/office/powerpoint/2010/main" val="53640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508759" y="1291615"/>
            <a:ext cx="11006345" cy="835027"/>
          </a:xfrm>
        </p:spPr>
        <p:txBody>
          <a:bodyPr>
            <a:normAutofit/>
          </a:bodyPr>
          <a:lstStyle/>
          <a:p>
            <a:r>
              <a:rPr lang="fr-CA" dirty="0">
                <a:solidFill>
                  <a:srgbClr val="FF0000"/>
                </a:solidFill>
                <a:latin typeface="+mn-lt"/>
              </a:rPr>
              <a:t>EXEMPLE</a:t>
            </a:r>
            <a:r>
              <a:rPr lang="fr-CA" dirty="0">
                <a:latin typeface="+mn-lt"/>
              </a:rPr>
              <a:t> : RÈGLES </a:t>
            </a:r>
            <a:r>
              <a:rPr lang="fr-CA" dirty="0" smtClean="0">
                <a:latin typeface="+mn-lt"/>
              </a:rPr>
              <a:t>POUR UN BON DÉROULEMENT</a:t>
            </a:r>
            <a:endParaRPr lang="fr-CA" dirty="0">
              <a:latin typeface="+mn-lt"/>
            </a:endParaRPr>
          </a:p>
        </p:txBody>
      </p:sp>
      <p:sp>
        <p:nvSpPr>
          <p:cNvPr id="9" name="TextBox 8"/>
          <p:cNvSpPr txBox="1"/>
          <p:nvPr/>
        </p:nvSpPr>
        <p:spPr>
          <a:xfrm>
            <a:off x="1685534" y="2421438"/>
            <a:ext cx="3173754" cy="461665"/>
          </a:xfrm>
          <a:prstGeom prst="rect">
            <a:avLst/>
          </a:prstGeom>
          <a:noFill/>
        </p:spPr>
        <p:txBody>
          <a:bodyPr wrap="none" rtlCol="0">
            <a:spAutoFit/>
          </a:bodyPr>
          <a:lstStyle/>
          <a:p>
            <a:r>
              <a:rPr lang="fr-CA" sz="2400" b="1" dirty="0">
                <a:solidFill>
                  <a:schemeClr val="accent5">
                    <a:lumMod val="60000"/>
                    <a:lumOff val="40000"/>
                  </a:schemeClr>
                </a:solidFill>
                <a:cs typeface="Arial" panose="020B0604020202020204" pitchFamily="34" charset="0"/>
              </a:rPr>
              <a:t>DÉSACTIVEZ</a:t>
            </a:r>
            <a:r>
              <a:rPr lang="fr-CA" sz="2400" dirty="0">
                <a:cs typeface="Arial" panose="020B0604020202020204" pitchFamily="34" charset="0"/>
              </a:rPr>
              <a:t> votre microphone.</a:t>
            </a:r>
          </a:p>
        </p:txBody>
      </p:sp>
      <p:sp>
        <p:nvSpPr>
          <p:cNvPr id="10" name="TextBox 9"/>
          <p:cNvSpPr txBox="1"/>
          <p:nvPr/>
        </p:nvSpPr>
        <p:spPr>
          <a:xfrm>
            <a:off x="8049606" y="2421438"/>
            <a:ext cx="3099310" cy="461665"/>
          </a:xfrm>
          <a:prstGeom prst="rect">
            <a:avLst/>
          </a:prstGeom>
          <a:noFill/>
        </p:spPr>
        <p:txBody>
          <a:bodyPr wrap="none" rtlCol="0">
            <a:spAutoFit/>
          </a:bodyPr>
          <a:lstStyle/>
          <a:p>
            <a:r>
              <a:rPr lang="fr-CA" sz="2400" b="1">
                <a:solidFill>
                  <a:schemeClr val="accent5">
                    <a:lumMod val="60000"/>
                    <a:lumOff val="40000"/>
                  </a:schemeClr>
                </a:solidFill>
                <a:cs typeface="Arial" panose="020B0604020202020204" pitchFamily="34" charset="0"/>
              </a:rPr>
              <a:t>ÉTEIGNEZ </a:t>
            </a:r>
            <a:r>
              <a:rPr lang="fr-CA" sz="2400">
                <a:cs typeface="Arial" panose="020B0604020202020204" pitchFamily="34" charset="0"/>
              </a:rPr>
              <a:t>votre caméra.</a:t>
            </a:r>
          </a:p>
        </p:txBody>
      </p:sp>
      <p:sp>
        <p:nvSpPr>
          <p:cNvPr id="12" name="TextBox 11"/>
          <p:cNvSpPr txBox="1"/>
          <p:nvPr/>
        </p:nvSpPr>
        <p:spPr>
          <a:xfrm>
            <a:off x="3004970" y="3140239"/>
            <a:ext cx="4725093" cy="1569660"/>
          </a:xfrm>
          <a:prstGeom prst="rect">
            <a:avLst/>
          </a:prstGeom>
          <a:noFill/>
        </p:spPr>
        <p:txBody>
          <a:bodyPr wrap="square" rtlCol="0">
            <a:spAutoFit/>
          </a:bodyPr>
          <a:lstStyle/>
          <a:p>
            <a:r>
              <a:rPr lang="fr-CA" sz="2400">
                <a:cs typeface="Arial" panose="020B0604020202020204" pitchFamily="34" charset="0"/>
              </a:rPr>
              <a:t>Posez des </a:t>
            </a:r>
            <a:r>
              <a:rPr lang="fr-CA" sz="2400" b="1">
                <a:solidFill>
                  <a:schemeClr val="accent5">
                    <a:lumMod val="60000"/>
                    <a:lumOff val="40000"/>
                  </a:schemeClr>
                </a:solidFill>
                <a:cs typeface="Arial" panose="020B0604020202020204" pitchFamily="34" charset="0"/>
              </a:rPr>
              <a:t>QUESTIONS</a:t>
            </a:r>
            <a:r>
              <a:rPr lang="fr-CA" sz="2400">
                <a:cs typeface="Arial" panose="020B0604020202020204" pitchFamily="34" charset="0"/>
              </a:rPr>
              <a:t> et laissez des </a:t>
            </a:r>
            <a:r>
              <a:rPr lang="fr-CA" sz="2400" b="1">
                <a:solidFill>
                  <a:schemeClr val="accent5">
                    <a:lumMod val="60000"/>
                    <a:lumOff val="40000"/>
                  </a:schemeClr>
                </a:solidFill>
                <a:cs typeface="Arial" panose="020B0604020202020204" pitchFamily="34" charset="0"/>
              </a:rPr>
              <a:t>COMMENTAIRES</a:t>
            </a:r>
            <a:r>
              <a:rPr lang="fr-CA" sz="2400">
                <a:cs typeface="Arial" panose="020B0604020202020204" pitchFamily="34" charset="0"/>
              </a:rPr>
              <a:t> directement dans l’outil de clavardage de MS Teams</a:t>
            </a:r>
          </a:p>
          <a:p>
            <a:endParaRPr lang="en-US" sz="2400" dirty="0">
              <a:latin typeface="Arial" panose="020B0604020202020204" pitchFamily="34" charset="0"/>
              <a:cs typeface="Arial" panose="020B0604020202020204" pitchFamily="34" charset="0"/>
            </a:endParaRPr>
          </a:p>
        </p:txBody>
      </p:sp>
      <p:sp>
        <p:nvSpPr>
          <p:cNvPr id="2" name="Rectangle 1"/>
          <p:cNvSpPr/>
          <p:nvPr/>
        </p:nvSpPr>
        <p:spPr>
          <a:xfrm>
            <a:off x="3004970" y="4543832"/>
            <a:ext cx="5572500" cy="1538883"/>
          </a:xfrm>
          <a:prstGeom prst="rect">
            <a:avLst/>
          </a:prstGeom>
        </p:spPr>
        <p:txBody>
          <a:bodyPr wrap="square">
            <a:spAutoFit/>
          </a:bodyPr>
          <a:lstStyle/>
          <a:p>
            <a:r>
              <a:rPr lang="fr-CA" sz="2400" dirty="0">
                <a:cs typeface="Arial" panose="020B0604020202020204" pitchFamily="34" charset="0"/>
              </a:rPr>
              <a:t>ou….</a:t>
            </a:r>
          </a:p>
          <a:p>
            <a:endParaRPr lang="en-US" sz="2400" dirty="0">
              <a:cs typeface="Arial" panose="020B0604020202020204" pitchFamily="34" charset="0"/>
            </a:endParaRPr>
          </a:p>
          <a:p>
            <a:r>
              <a:rPr lang="fr-CA" sz="2400" dirty="0">
                <a:cs typeface="Arial" panose="020B0604020202020204" pitchFamily="34" charset="0"/>
              </a:rPr>
              <a:t>envoyez un courriel à : </a:t>
            </a:r>
          </a:p>
          <a:p>
            <a:r>
              <a:rPr lang="fr-CA" sz="2200" b="1" dirty="0">
                <a:solidFill>
                  <a:schemeClr val="accent5">
                    <a:lumMod val="60000"/>
                    <a:lumOff val="40000"/>
                  </a:schemeClr>
                </a:solidFill>
                <a:cs typeface="Arial" panose="020B0604020202020204" pitchFamily="34" charset="0"/>
              </a:rPr>
              <a:t> </a:t>
            </a:r>
          </a:p>
        </p:txBody>
      </p:sp>
      <p:sp>
        <p:nvSpPr>
          <p:cNvPr id="7" name="Freeform 6" descr="MicOff Icon"/>
          <p:cNvSpPr>
            <a:spLocks noEditPoints="1"/>
          </p:cNvSpPr>
          <p:nvPr/>
        </p:nvSpPr>
        <p:spPr bwMode="auto">
          <a:xfrm>
            <a:off x="654656" y="2111271"/>
            <a:ext cx="733371" cy="989665"/>
          </a:xfrm>
          <a:custGeom>
            <a:avLst/>
            <a:gdLst>
              <a:gd name="T0" fmla="*/ 92 w 145"/>
              <a:gd name="T1" fmla="*/ 6 h 174"/>
              <a:gd name="T2" fmla="*/ 73 w 145"/>
              <a:gd name="T3" fmla="*/ 0 h 174"/>
              <a:gd name="T4" fmla="*/ 49 w 145"/>
              <a:gd name="T5" fmla="*/ 9 h 174"/>
              <a:gd name="T6" fmla="*/ 39 w 145"/>
              <a:gd name="T7" fmla="*/ 33 h 174"/>
              <a:gd name="T8" fmla="*/ 39 w 145"/>
              <a:gd name="T9" fmla="*/ 87 h 174"/>
              <a:gd name="T10" fmla="*/ 104 w 145"/>
              <a:gd name="T11" fmla="*/ 22 h 174"/>
              <a:gd name="T12" fmla="*/ 92 w 145"/>
              <a:gd name="T13" fmla="*/ 6 h 174"/>
              <a:gd name="T14" fmla="*/ 145 w 145"/>
              <a:gd name="T15" fmla="*/ 33 h 174"/>
              <a:gd name="T16" fmla="*/ 144 w 145"/>
              <a:gd name="T17" fmla="*/ 31 h 174"/>
              <a:gd name="T18" fmla="*/ 136 w 145"/>
              <a:gd name="T19" fmla="*/ 22 h 174"/>
              <a:gd name="T20" fmla="*/ 133 w 145"/>
              <a:gd name="T21" fmla="*/ 21 h 174"/>
              <a:gd name="T22" fmla="*/ 131 w 145"/>
              <a:gd name="T23" fmla="*/ 22 h 174"/>
              <a:gd name="T24" fmla="*/ 1 w 145"/>
              <a:gd name="T25" fmla="*/ 152 h 174"/>
              <a:gd name="T26" fmla="*/ 0 w 145"/>
              <a:gd name="T27" fmla="*/ 154 h 174"/>
              <a:gd name="T28" fmla="*/ 1 w 145"/>
              <a:gd name="T29" fmla="*/ 157 h 174"/>
              <a:gd name="T30" fmla="*/ 10 w 145"/>
              <a:gd name="T31" fmla="*/ 165 h 174"/>
              <a:gd name="T32" fmla="*/ 12 w 145"/>
              <a:gd name="T33" fmla="*/ 166 h 174"/>
              <a:gd name="T34" fmla="*/ 15 w 145"/>
              <a:gd name="T35" fmla="*/ 165 h 174"/>
              <a:gd name="T36" fmla="*/ 41 w 145"/>
              <a:gd name="T37" fmla="*/ 139 h 174"/>
              <a:gd name="T38" fmla="*/ 66 w 145"/>
              <a:gd name="T39" fmla="*/ 147 h 174"/>
              <a:gd name="T40" fmla="*/ 66 w 145"/>
              <a:gd name="T41" fmla="*/ 161 h 174"/>
              <a:gd name="T42" fmla="*/ 39 w 145"/>
              <a:gd name="T43" fmla="*/ 161 h 174"/>
              <a:gd name="T44" fmla="*/ 34 w 145"/>
              <a:gd name="T45" fmla="*/ 163 h 174"/>
              <a:gd name="T46" fmla="*/ 32 w 145"/>
              <a:gd name="T47" fmla="*/ 168 h 174"/>
              <a:gd name="T48" fmla="*/ 34 w 145"/>
              <a:gd name="T49" fmla="*/ 172 h 174"/>
              <a:gd name="T50" fmla="*/ 39 w 145"/>
              <a:gd name="T51" fmla="*/ 174 h 174"/>
              <a:gd name="T52" fmla="*/ 106 w 145"/>
              <a:gd name="T53" fmla="*/ 174 h 174"/>
              <a:gd name="T54" fmla="*/ 111 w 145"/>
              <a:gd name="T55" fmla="*/ 172 h 174"/>
              <a:gd name="T56" fmla="*/ 113 w 145"/>
              <a:gd name="T57" fmla="*/ 168 h 174"/>
              <a:gd name="T58" fmla="*/ 111 w 145"/>
              <a:gd name="T59" fmla="*/ 163 h 174"/>
              <a:gd name="T60" fmla="*/ 106 w 145"/>
              <a:gd name="T61" fmla="*/ 161 h 174"/>
              <a:gd name="T62" fmla="*/ 79 w 145"/>
              <a:gd name="T63" fmla="*/ 161 h 174"/>
              <a:gd name="T64" fmla="*/ 79 w 145"/>
              <a:gd name="T65" fmla="*/ 147 h 174"/>
              <a:gd name="T66" fmla="*/ 118 w 145"/>
              <a:gd name="T67" fmla="*/ 127 h 174"/>
              <a:gd name="T68" fmla="*/ 133 w 145"/>
              <a:gd name="T69" fmla="*/ 87 h 174"/>
              <a:gd name="T70" fmla="*/ 133 w 145"/>
              <a:gd name="T71" fmla="*/ 74 h 174"/>
              <a:gd name="T72" fmla="*/ 131 w 145"/>
              <a:gd name="T73" fmla="*/ 69 h 174"/>
              <a:gd name="T74" fmla="*/ 126 w 145"/>
              <a:gd name="T75" fmla="*/ 67 h 174"/>
              <a:gd name="T76" fmla="*/ 122 w 145"/>
              <a:gd name="T77" fmla="*/ 69 h 174"/>
              <a:gd name="T78" fmla="*/ 120 w 145"/>
              <a:gd name="T79" fmla="*/ 74 h 174"/>
              <a:gd name="T80" fmla="*/ 120 w 145"/>
              <a:gd name="T81" fmla="*/ 87 h 174"/>
              <a:gd name="T82" fmla="*/ 106 w 145"/>
              <a:gd name="T83" fmla="*/ 120 h 174"/>
              <a:gd name="T84" fmla="*/ 73 w 145"/>
              <a:gd name="T85" fmla="*/ 134 h 174"/>
              <a:gd name="T86" fmla="*/ 51 w 145"/>
              <a:gd name="T87" fmla="*/ 129 h 174"/>
              <a:gd name="T88" fmla="*/ 61 w 145"/>
              <a:gd name="T89" fmla="*/ 119 h 174"/>
              <a:gd name="T90" fmla="*/ 73 w 145"/>
              <a:gd name="T91" fmla="*/ 121 h 174"/>
              <a:gd name="T92" fmla="*/ 96 w 145"/>
              <a:gd name="T93" fmla="*/ 111 h 174"/>
              <a:gd name="T94" fmla="*/ 106 w 145"/>
              <a:gd name="T95" fmla="*/ 87 h 174"/>
              <a:gd name="T96" fmla="*/ 106 w 145"/>
              <a:gd name="T97" fmla="*/ 74 h 174"/>
              <a:gd name="T98" fmla="*/ 144 w 145"/>
              <a:gd name="T99" fmla="*/ 36 h 174"/>
              <a:gd name="T100" fmla="*/ 145 w 145"/>
              <a:gd name="T101" fmla="*/ 33 h 174"/>
              <a:gd name="T102" fmla="*/ 26 w 145"/>
              <a:gd name="T103" fmla="*/ 87 h 174"/>
              <a:gd name="T104" fmla="*/ 26 w 145"/>
              <a:gd name="T105" fmla="*/ 74 h 174"/>
              <a:gd name="T106" fmla="*/ 24 w 145"/>
              <a:gd name="T107" fmla="*/ 69 h 174"/>
              <a:gd name="T108" fmla="*/ 19 w 145"/>
              <a:gd name="T109" fmla="*/ 67 h 174"/>
              <a:gd name="T110" fmla="*/ 14 w 145"/>
              <a:gd name="T111" fmla="*/ 69 h 174"/>
              <a:gd name="T112" fmla="*/ 12 w 145"/>
              <a:gd name="T113" fmla="*/ 74 h 174"/>
              <a:gd name="T114" fmla="*/ 12 w 145"/>
              <a:gd name="T115" fmla="*/ 87 h 174"/>
              <a:gd name="T116" fmla="*/ 17 w 145"/>
              <a:gd name="T117" fmla="*/ 110 h 174"/>
              <a:gd name="T118" fmla="*/ 27 w 145"/>
              <a:gd name="T119" fmla="*/ 99 h 174"/>
              <a:gd name="T120" fmla="*/ 26 w 145"/>
              <a:gd name="T121" fmla="*/ 8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5" h="174">
                <a:moveTo>
                  <a:pt x="92" y="6"/>
                </a:moveTo>
                <a:cubicBezTo>
                  <a:pt x="86" y="2"/>
                  <a:pt x="80" y="0"/>
                  <a:pt x="73" y="0"/>
                </a:cubicBezTo>
                <a:cubicBezTo>
                  <a:pt x="63" y="0"/>
                  <a:pt x="56" y="3"/>
                  <a:pt x="49" y="9"/>
                </a:cubicBezTo>
                <a:cubicBezTo>
                  <a:pt x="42" y="16"/>
                  <a:pt x="39" y="24"/>
                  <a:pt x="39" y="33"/>
                </a:cubicBezTo>
                <a:cubicBezTo>
                  <a:pt x="39" y="87"/>
                  <a:pt x="39" y="87"/>
                  <a:pt x="39" y="87"/>
                </a:cubicBezTo>
                <a:cubicBezTo>
                  <a:pt x="104" y="22"/>
                  <a:pt x="104" y="22"/>
                  <a:pt x="104" y="22"/>
                </a:cubicBezTo>
                <a:cubicBezTo>
                  <a:pt x="102" y="15"/>
                  <a:pt x="98" y="10"/>
                  <a:pt x="92" y="6"/>
                </a:cubicBezTo>
                <a:close/>
                <a:moveTo>
                  <a:pt x="145" y="33"/>
                </a:moveTo>
                <a:cubicBezTo>
                  <a:pt x="144" y="31"/>
                  <a:pt x="144" y="31"/>
                  <a:pt x="144" y="31"/>
                </a:cubicBezTo>
                <a:cubicBezTo>
                  <a:pt x="136" y="22"/>
                  <a:pt x="136" y="22"/>
                  <a:pt x="136" y="22"/>
                </a:cubicBezTo>
                <a:cubicBezTo>
                  <a:pt x="133" y="21"/>
                  <a:pt x="133" y="21"/>
                  <a:pt x="133" y="21"/>
                </a:cubicBezTo>
                <a:cubicBezTo>
                  <a:pt x="131" y="22"/>
                  <a:pt x="131" y="22"/>
                  <a:pt x="131" y="22"/>
                </a:cubicBezTo>
                <a:cubicBezTo>
                  <a:pt x="1" y="152"/>
                  <a:pt x="1" y="152"/>
                  <a:pt x="1" y="152"/>
                </a:cubicBezTo>
                <a:cubicBezTo>
                  <a:pt x="0" y="154"/>
                  <a:pt x="0" y="154"/>
                  <a:pt x="0" y="154"/>
                </a:cubicBezTo>
                <a:cubicBezTo>
                  <a:pt x="1" y="157"/>
                  <a:pt x="1" y="157"/>
                  <a:pt x="1" y="157"/>
                </a:cubicBezTo>
                <a:cubicBezTo>
                  <a:pt x="10" y="165"/>
                  <a:pt x="10" y="165"/>
                  <a:pt x="10" y="165"/>
                </a:cubicBezTo>
                <a:cubicBezTo>
                  <a:pt x="12" y="166"/>
                  <a:pt x="12" y="166"/>
                  <a:pt x="12" y="166"/>
                </a:cubicBezTo>
                <a:cubicBezTo>
                  <a:pt x="15" y="165"/>
                  <a:pt x="15" y="165"/>
                  <a:pt x="15" y="165"/>
                </a:cubicBezTo>
                <a:cubicBezTo>
                  <a:pt x="41" y="139"/>
                  <a:pt x="41" y="139"/>
                  <a:pt x="41" y="139"/>
                </a:cubicBezTo>
                <a:cubicBezTo>
                  <a:pt x="49" y="143"/>
                  <a:pt x="57" y="146"/>
                  <a:pt x="66" y="147"/>
                </a:cubicBezTo>
                <a:cubicBezTo>
                  <a:pt x="66" y="161"/>
                  <a:pt x="66" y="161"/>
                  <a:pt x="66" y="161"/>
                </a:cubicBezTo>
                <a:cubicBezTo>
                  <a:pt x="39" y="161"/>
                  <a:pt x="39" y="161"/>
                  <a:pt x="39" y="161"/>
                </a:cubicBezTo>
                <a:cubicBezTo>
                  <a:pt x="37" y="161"/>
                  <a:pt x="36" y="162"/>
                  <a:pt x="34" y="163"/>
                </a:cubicBezTo>
                <a:cubicBezTo>
                  <a:pt x="33" y="164"/>
                  <a:pt x="32" y="166"/>
                  <a:pt x="32" y="168"/>
                </a:cubicBezTo>
                <a:cubicBezTo>
                  <a:pt x="32" y="170"/>
                  <a:pt x="33" y="171"/>
                  <a:pt x="34" y="172"/>
                </a:cubicBezTo>
                <a:cubicBezTo>
                  <a:pt x="36" y="174"/>
                  <a:pt x="37" y="174"/>
                  <a:pt x="39" y="174"/>
                </a:cubicBezTo>
                <a:cubicBezTo>
                  <a:pt x="106" y="174"/>
                  <a:pt x="106" y="174"/>
                  <a:pt x="106" y="174"/>
                </a:cubicBezTo>
                <a:cubicBezTo>
                  <a:pt x="108" y="174"/>
                  <a:pt x="110" y="174"/>
                  <a:pt x="111" y="172"/>
                </a:cubicBezTo>
                <a:cubicBezTo>
                  <a:pt x="112" y="171"/>
                  <a:pt x="113" y="170"/>
                  <a:pt x="113" y="168"/>
                </a:cubicBezTo>
                <a:cubicBezTo>
                  <a:pt x="113" y="166"/>
                  <a:pt x="112" y="164"/>
                  <a:pt x="111" y="163"/>
                </a:cubicBezTo>
                <a:cubicBezTo>
                  <a:pt x="110" y="162"/>
                  <a:pt x="108" y="161"/>
                  <a:pt x="106" y="161"/>
                </a:cubicBezTo>
                <a:cubicBezTo>
                  <a:pt x="79" y="161"/>
                  <a:pt x="79" y="161"/>
                  <a:pt x="79" y="161"/>
                </a:cubicBezTo>
                <a:cubicBezTo>
                  <a:pt x="79" y="147"/>
                  <a:pt x="79" y="147"/>
                  <a:pt x="79" y="147"/>
                </a:cubicBezTo>
                <a:cubicBezTo>
                  <a:pt x="95" y="145"/>
                  <a:pt x="107" y="139"/>
                  <a:pt x="118" y="127"/>
                </a:cubicBezTo>
                <a:cubicBezTo>
                  <a:pt x="128" y="116"/>
                  <a:pt x="133" y="103"/>
                  <a:pt x="133" y="87"/>
                </a:cubicBezTo>
                <a:cubicBezTo>
                  <a:pt x="133" y="74"/>
                  <a:pt x="133" y="74"/>
                  <a:pt x="133" y="74"/>
                </a:cubicBezTo>
                <a:cubicBezTo>
                  <a:pt x="133" y="72"/>
                  <a:pt x="133" y="70"/>
                  <a:pt x="131" y="69"/>
                </a:cubicBezTo>
                <a:cubicBezTo>
                  <a:pt x="130" y="68"/>
                  <a:pt x="128" y="67"/>
                  <a:pt x="126" y="67"/>
                </a:cubicBezTo>
                <a:cubicBezTo>
                  <a:pt x="125" y="67"/>
                  <a:pt x="123" y="68"/>
                  <a:pt x="122" y="69"/>
                </a:cubicBezTo>
                <a:cubicBezTo>
                  <a:pt x="120" y="70"/>
                  <a:pt x="120" y="72"/>
                  <a:pt x="120" y="74"/>
                </a:cubicBezTo>
                <a:cubicBezTo>
                  <a:pt x="120" y="87"/>
                  <a:pt x="120" y="87"/>
                  <a:pt x="120" y="87"/>
                </a:cubicBezTo>
                <a:cubicBezTo>
                  <a:pt x="120" y="100"/>
                  <a:pt x="115" y="111"/>
                  <a:pt x="106" y="120"/>
                </a:cubicBezTo>
                <a:cubicBezTo>
                  <a:pt x="97" y="129"/>
                  <a:pt x="86" y="134"/>
                  <a:pt x="73" y="134"/>
                </a:cubicBezTo>
                <a:cubicBezTo>
                  <a:pt x="65" y="134"/>
                  <a:pt x="58" y="132"/>
                  <a:pt x="51" y="129"/>
                </a:cubicBezTo>
                <a:cubicBezTo>
                  <a:pt x="61" y="119"/>
                  <a:pt x="61" y="119"/>
                  <a:pt x="61" y="119"/>
                </a:cubicBezTo>
                <a:cubicBezTo>
                  <a:pt x="65" y="120"/>
                  <a:pt x="69" y="121"/>
                  <a:pt x="73" y="121"/>
                </a:cubicBezTo>
                <a:cubicBezTo>
                  <a:pt x="82" y="121"/>
                  <a:pt x="90" y="117"/>
                  <a:pt x="96" y="111"/>
                </a:cubicBezTo>
                <a:cubicBezTo>
                  <a:pt x="103" y="104"/>
                  <a:pt x="106" y="96"/>
                  <a:pt x="106" y="87"/>
                </a:cubicBezTo>
                <a:cubicBezTo>
                  <a:pt x="106" y="74"/>
                  <a:pt x="106" y="74"/>
                  <a:pt x="106" y="74"/>
                </a:cubicBezTo>
                <a:cubicBezTo>
                  <a:pt x="144" y="36"/>
                  <a:pt x="144" y="36"/>
                  <a:pt x="144" y="36"/>
                </a:cubicBezTo>
                <a:lnTo>
                  <a:pt x="145" y="33"/>
                </a:lnTo>
                <a:close/>
                <a:moveTo>
                  <a:pt x="26" y="87"/>
                </a:moveTo>
                <a:cubicBezTo>
                  <a:pt x="26" y="74"/>
                  <a:pt x="26" y="74"/>
                  <a:pt x="26" y="74"/>
                </a:cubicBezTo>
                <a:cubicBezTo>
                  <a:pt x="26" y="72"/>
                  <a:pt x="25" y="70"/>
                  <a:pt x="24" y="69"/>
                </a:cubicBezTo>
                <a:cubicBezTo>
                  <a:pt x="22" y="68"/>
                  <a:pt x="21" y="67"/>
                  <a:pt x="19" y="67"/>
                </a:cubicBezTo>
                <a:cubicBezTo>
                  <a:pt x="17" y="67"/>
                  <a:pt x="15" y="68"/>
                  <a:pt x="14" y="69"/>
                </a:cubicBezTo>
                <a:cubicBezTo>
                  <a:pt x="13" y="70"/>
                  <a:pt x="12" y="72"/>
                  <a:pt x="12" y="74"/>
                </a:cubicBezTo>
                <a:cubicBezTo>
                  <a:pt x="12" y="87"/>
                  <a:pt x="12" y="87"/>
                  <a:pt x="12" y="87"/>
                </a:cubicBezTo>
                <a:cubicBezTo>
                  <a:pt x="12" y="95"/>
                  <a:pt x="14" y="102"/>
                  <a:pt x="17" y="110"/>
                </a:cubicBezTo>
                <a:cubicBezTo>
                  <a:pt x="27" y="99"/>
                  <a:pt x="27" y="99"/>
                  <a:pt x="27" y="99"/>
                </a:cubicBezTo>
                <a:cubicBezTo>
                  <a:pt x="26" y="95"/>
                  <a:pt x="26" y="91"/>
                  <a:pt x="26" y="87"/>
                </a:cubicBezTo>
                <a:close/>
              </a:path>
            </a:pathLst>
          </a:custGeom>
          <a:solidFill>
            <a:schemeClr val="tx1">
              <a:lumMod val="50000"/>
              <a:lumOff val="50000"/>
            </a:schemeClr>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sp>
        <p:nvSpPr>
          <p:cNvPr id="8" name="Freeform 7" descr="Video Icon"/>
          <p:cNvSpPr>
            <a:spLocks/>
          </p:cNvSpPr>
          <p:nvPr/>
        </p:nvSpPr>
        <p:spPr bwMode="auto">
          <a:xfrm>
            <a:off x="6729330" y="2294152"/>
            <a:ext cx="1022769" cy="623905"/>
          </a:xfrm>
          <a:custGeom>
            <a:avLst/>
            <a:gdLst>
              <a:gd name="T0" fmla="*/ 883 w 903"/>
              <a:gd name="T1" fmla="*/ 18 h 644"/>
              <a:gd name="T2" fmla="*/ 870 w 903"/>
              <a:gd name="T3" fmla="*/ 16 h 644"/>
              <a:gd name="T4" fmla="*/ 848 w 903"/>
              <a:gd name="T5" fmla="*/ 25 h 644"/>
              <a:gd name="T6" fmla="*/ 645 w 903"/>
              <a:gd name="T7" fmla="*/ 228 h 644"/>
              <a:gd name="T8" fmla="*/ 645 w 903"/>
              <a:gd name="T9" fmla="*/ 144 h 644"/>
              <a:gd name="T10" fmla="*/ 602 w 903"/>
              <a:gd name="T11" fmla="*/ 42 h 644"/>
              <a:gd name="T12" fmla="*/ 500 w 903"/>
              <a:gd name="T13" fmla="*/ 0 h 644"/>
              <a:gd name="T14" fmla="*/ 145 w 903"/>
              <a:gd name="T15" fmla="*/ 0 h 644"/>
              <a:gd name="T16" fmla="*/ 43 w 903"/>
              <a:gd name="T17" fmla="*/ 42 h 644"/>
              <a:gd name="T18" fmla="*/ 0 w 903"/>
              <a:gd name="T19" fmla="*/ 144 h 644"/>
              <a:gd name="T20" fmla="*/ 0 w 903"/>
              <a:gd name="T21" fmla="*/ 499 h 644"/>
              <a:gd name="T22" fmla="*/ 43 w 903"/>
              <a:gd name="T23" fmla="*/ 602 h 644"/>
              <a:gd name="T24" fmla="*/ 145 w 903"/>
              <a:gd name="T25" fmla="*/ 644 h 644"/>
              <a:gd name="T26" fmla="*/ 500 w 903"/>
              <a:gd name="T27" fmla="*/ 644 h 644"/>
              <a:gd name="T28" fmla="*/ 602 w 903"/>
              <a:gd name="T29" fmla="*/ 602 h 644"/>
              <a:gd name="T30" fmla="*/ 645 w 903"/>
              <a:gd name="T31" fmla="*/ 499 h 644"/>
              <a:gd name="T32" fmla="*/ 645 w 903"/>
              <a:gd name="T33" fmla="*/ 416 h 644"/>
              <a:gd name="T34" fmla="*/ 848 w 903"/>
              <a:gd name="T35" fmla="*/ 619 h 644"/>
              <a:gd name="T36" fmla="*/ 870 w 903"/>
              <a:gd name="T37" fmla="*/ 628 h 644"/>
              <a:gd name="T38" fmla="*/ 883 w 903"/>
              <a:gd name="T39" fmla="*/ 626 h 644"/>
              <a:gd name="T40" fmla="*/ 903 w 903"/>
              <a:gd name="T41" fmla="*/ 596 h 644"/>
              <a:gd name="T42" fmla="*/ 903 w 903"/>
              <a:gd name="T43" fmla="*/ 48 h 644"/>
              <a:gd name="T44" fmla="*/ 883 w 903"/>
              <a:gd name="T45" fmla="*/ 18 h 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03" h="644">
                <a:moveTo>
                  <a:pt x="883" y="18"/>
                </a:moveTo>
                <a:cubicBezTo>
                  <a:pt x="870" y="16"/>
                  <a:pt x="870" y="16"/>
                  <a:pt x="870" y="16"/>
                </a:cubicBezTo>
                <a:cubicBezTo>
                  <a:pt x="861" y="16"/>
                  <a:pt x="854" y="19"/>
                  <a:pt x="848" y="25"/>
                </a:cubicBezTo>
                <a:cubicBezTo>
                  <a:pt x="645" y="228"/>
                  <a:pt x="645" y="228"/>
                  <a:pt x="645" y="228"/>
                </a:cubicBezTo>
                <a:cubicBezTo>
                  <a:pt x="645" y="144"/>
                  <a:pt x="645" y="144"/>
                  <a:pt x="645" y="144"/>
                </a:cubicBezTo>
                <a:cubicBezTo>
                  <a:pt x="645" y="105"/>
                  <a:pt x="631" y="70"/>
                  <a:pt x="602" y="42"/>
                </a:cubicBezTo>
                <a:cubicBezTo>
                  <a:pt x="574" y="14"/>
                  <a:pt x="540" y="0"/>
                  <a:pt x="500" y="0"/>
                </a:cubicBezTo>
                <a:cubicBezTo>
                  <a:pt x="145" y="0"/>
                  <a:pt x="145" y="0"/>
                  <a:pt x="145" y="0"/>
                </a:cubicBezTo>
                <a:cubicBezTo>
                  <a:pt x="105" y="0"/>
                  <a:pt x="71" y="14"/>
                  <a:pt x="43" y="42"/>
                </a:cubicBezTo>
                <a:cubicBezTo>
                  <a:pt x="14" y="70"/>
                  <a:pt x="0" y="105"/>
                  <a:pt x="0" y="144"/>
                </a:cubicBezTo>
                <a:cubicBezTo>
                  <a:pt x="0" y="499"/>
                  <a:pt x="0" y="499"/>
                  <a:pt x="0" y="499"/>
                </a:cubicBezTo>
                <a:cubicBezTo>
                  <a:pt x="0" y="539"/>
                  <a:pt x="14" y="573"/>
                  <a:pt x="43" y="602"/>
                </a:cubicBezTo>
                <a:cubicBezTo>
                  <a:pt x="71" y="630"/>
                  <a:pt x="105" y="644"/>
                  <a:pt x="145" y="644"/>
                </a:cubicBezTo>
                <a:cubicBezTo>
                  <a:pt x="500" y="644"/>
                  <a:pt x="500" y="644"/>
                  <a:pt x="500" y="644"/>
                </a:cubicBezTo>
                <a:cubicBezTo>
                  <a:pt x="540" y="644"/>
                  <a:pt x="574" y="630"/>
                  <a:pt x="602" y="602"/>
                </a:cubicBezTo>
                <a:cubicBezTo>
                  <a:pt x="631" y="573"/>
                  <a:pt x="645" y="539"/>
                  <a:pt x="645" y="499"/>
                </a:cubicBezTo>
                <a:cubicBezTo>
                  <a:pt x="645" y="416"/>
                  <a:pt x="645" y="416"/>
                  <a:pt x="645" y="416"/>
                </a:cubicBezTo>
                <a:cubicBezTo>
                  <a:pt x="848" y="619"/>
                  <a:pt x="848" y="619"/>
                  <a:pt x="848" y="619"/>
                </a:cubicBezTo>
                <a:cubicBezTo>
                  <a:pt x="854" y="625"/>
                  <a:pt x="861" y="628"/>
                  <a:pt x="870" y="628"/>
                </a:cubicBezTo>
                <a:cubicBezTo>
                  <a:pt x="883" y="626"/>
                  <a:pt x="883" y="626"/>
                  <a:pt x="883" y="626"/>
                </a:cubicBezTo>
                <a:cubicBezTo>
                  <a:pt x="896" y="620"/>
                  <a:pt x="903" y="610"/>
                  <a:pt x="903" y="596"/>
                </a:cubicBezTo>
                <a:cubicBezTo>
                  <a:pt x="903" y="48"/>
                  <a:pt x="903" y="48"/>
                  <a:pt x="903" y="48"/>
                </a:cubicBezTo>
                <a:cubicBezTo>
                  <a:pt x="903" y="34"/>
                  <a:pt x="896" y="24"/>
                  <a:pt x="883" y="18"/>
                </a:cubicBezTo>
                <a:close/>
              </a:path>
            </a:pathLst>
          </a:custGeom>
          <a:solidFill>
            <a:schemeClr val="tx1">
              <a:lumMod val="50000"/>
              <a:lumOff val="50000"/>
            </a:schemeClr>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sp>
        <p:nvSpPr>
          <p:cNvPr id="11" name="Freeform 10" descr="Comments Icon"/>
          <p:cNvSpPr>
            <a:spLocks noEditPoints="1"/>
          </p:cNvSpPr>
          <p:nvPr/>
        </p:nvSpPr>
        <p:spPr bwMode="auto">
          <a:xfrm>
            <a:off x="1904140" y="3252523"/>
            <a:ext cx="1030878" cy="975760"/>
          </a:xfrm>
          <a:custGeom>
            <a:avLst/>
            <a:gdLst>
              <a:gd name="T0" fmla="*/ 331 w 331"/>
              <a:gd name="T1" fmla="*/ 142 h 260"/>
              <a:gd name="T2" fmla="*/ 279 w 331"/>
              <a:gd name="T3" fmla="*/ 66 h 260"/>
              <a:gd name="T4" fmla="*/ 271 w 331"/>
              <a:gd name="T5" fmla="*/ 141 h 260"/>
              <a:gd name="T6" fmla="*/ 187 w 331"/>
              <a:gd name="T7" fmla="*/ 204 h 260"/>
              <a:gd name="T8" fmla="*/ 114 w 331"/>
              <a:gd name="T9" fmla="*/ 212 h 260"/>
              <a:gd name="T10" fmla="*/ 233 w 331"/>
              <a:gd name="T11" fmla="*/ 233 h 260"/>
              <a:gd name="T12" fmla="*/ 301 w 331"/>
              <a:gd name="T13" fmla="*/ 260 h 260"/>
              <a:gd name="T14" fmla="*/ 307 w 331"/>
              <a:gd name="T15" fmla="*/ 254 h 260"/>
              <a:gd name="T16" fmla="*/ 307 w 331"/>
              <a:gd name="T17" fmla="*/ 252 h 260"/>
              <a:gd name="T18" fmla="*/ 306 w 331"/>
              <a:gd name="T19" fmla="*/ 250 h 260"/>
              <a:gd name="T20" fmla="*/ 305 w 331"/>
              <a:gd name="T21" fmla="*/ 248 h 260"/>
              <a:gd name="T22" fmla="*/ 303 w 331"/>
              <a:gd name="T23" fmla="*/ 246 h 260"/>
              <a:gd name="T24" fmla="*/ 294 w 331"/>
              <a:gd name="T25" fmla="*/ 236 h 260"/>
              <a:gd name="T26" fmla="*/ 285 w 331"/>
              <a:gd name="T27" fmla="*/ 224 h 260"/>
              <a:gd name="T28" fmla="*/ 318 w 331"/>
              <a:gd name="T29" fmla="*/ 183 h 260"/>
              <a:gd name="T30" fmla="*/ 0 w 331"/>
              <a:gd name="T31" fmla="*/ 94 h 260"/>
              <a:gd name="T32" fmla="*/ 49 w 331"/>
              <a:gd name="T33" fmla="*/ 168 h 260"/>
              <a:gd name="T34" fmla="*/ 41 w 331"/>
              <a:gd name="T35" fmla="*/ 184 h 260"/>
              <a:gd name="T36" fmla="*/ 32 w 331"/>
              <a:gd name="T37" fmla="*/ 194 h 260"/>
              <a:gd name="T38" fmla="*/ 27 w 331"/>
              <a:gd name="T39" fmla="*/ 200 h 260"/>
              <a:gd name="T40" fmla="*/ 25 w 331"/>
              <a:gd name="T41" fmla="*/ 202 h 260"/>
              <a:gd name="T42" fmla="*/ 24 w 331"/>
              <a:gd name="T43" fmla="*/ 204 h 260"/>
              <a:gd name="T44" fmla="*/ 24 w 331"/>
              <a:gd name="T45" fmla="*/ 206 h 260"/>
              <a:gd name="T46" fmla="*/ 26 w 331"/>
              <a:gd name="T47" fmla="*/ 211 h 260"/>
              <a:gd name="T48" fmla="*/ 30 w 331"/>
              <a:gd name="T49" fmla="*/ 213 h 260"/>
              <a:gd name="T50" fmla="*/ 98 w 331"/>
              <a:gd name="T51" fmla="*/ 186 h 260"/>
              <a:gd name="T52" fmla="*/ 195 w 331"/>
              <a:gd name="T53" fmla="*/ 176 h 260"/>
              <a:gd name="T54" fmla="*/ 260 w 331"/>
              <a:gd name="T55" fmla="*/ 94 h 260"/>
              <a:gd name="T56" fmla="*/ 195 w 331"/>
              <a:gd name="T57" fmla="*/ 13 h 260"/>
              <a:gd name="T58" fmla="*/ 65 w 331"/>
              <a:gd name="T59" fmla="*/ 13 h 260"/>
              <a:gd name="T60" fmla="*/ 222 w 331"/>
              <a:gd name="T61" fmla="*/ 59 h 260"/>
              <a:gd name="T62" fmla="*/ 222 w 331"/>
              <a:gd name="T63" fmla="*/ 130 h 260"/>
              <a:gd name="T64" fmla="*/ 130 w 331"/>
              <a:gd name="T65" fmla="*/ 165 h 260"/>
              <a:gd name="T66" fmla="*/ 92 w 331"/>
              <a:gd name="T67" fmla="*/ 161 h 260"/>
              <a:gd name="T68" fmla="*/ 72 w 331"/>
              <a:gd name="T69" fmla="*/ 174 h 260"/>
              <a:gd name="T70" fmla="*/ 61 w 331"/>
              <a:gd name="T71" fmla="*/ 148 h 260"/>
              <a:gd name="T72" fmla="*/ 24 w 331"/>
              <a:gd name="T73" fmla="*/ 94 h 260"/>
              <a:gd name="T74" fmla="*/ 77 w 331"/>
              <a:gd name="T75" fmla="*/ 33 h 260"/>
              <a:gd name="T76" fmla="*/ 183 w 331"/>
              <a:gd name="T77" fmla="*/ 33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31" h="260">
                <a:moveTo>
                  <a:pt x="318" y="183"/>
                </a:moveTo>
                <a:cubicBezTo>
                  <a:pt x="326" y="170"/>
                  <a:pt x="331" y="156"/>
                  <a:pt x="331" y="142"/>
                </a:cubicBezTo>
                <a:cubicBezTo>
                  <a:pt x="331" y="127"/>
                  <a:pt x="326" y="112"/>
                  <a:pt x="317" y="99"/>
                </a:cubicBezTo>
                <a:cubicBezTo>
                  <a:pt x="308" y="86"/>
                  <a:pt x="295" y="75"/>
                  <a:pt x="279" y="66"/>
                </a:cubicBezTo>
                <a:cubicBezTo>
                  <a:pt x="282" y="76"/>
                  <a:pt x="284" y="85"/>
                  <a:pt x="284" y="94"/>
                </a:cubicBezTo>
                <a:cubicBezTo>
                  <a:pt x="284" y="111"/>
                  <a:pt x="279" y="127"/>
                  <a:pt x="271" y="141"/>
                </a:cubicBezTo>
                <a:cubicBezTo>
                  <a:pt x="263" y="156"/>
                  <a:pt x="251" y="169"/>
                  <a:pt x="236" y="180"/>
                </a:cubicBezTo>
                <a:cubicBezTo>
                  <a:pt x="221" y="191"/>
                  <a:pt x="205" y="199"/>
                  <a:pt x="187" y="204"/>
                </a:cubicBezTo>
                <a:cubicBezTo>
                  <a:pt x="169" y="210"/>
                  <a:pt x="150" y="213"/>
                  <a:pt x="130" y="213"/>
                </a:cubicBezTo>
                <a:cubicBezTo>
                  <a:pt x="126" y="213"/>
                  <a:pt x="121" y="212"/>
                  <a:pt x="114" y="212"/>
                </a:cubicBezTo>
                <a:cubicBezTo>
                  <a:pt x="138" y="228"/>
                  <a:pt x="168" y="236"/>
                  <a:pt x="201" y="236"/>
                </a:cubicBezTo>
                <a:cubicBezTo>
                  <a:pt x="211" y="236"/>
                  <a:pt x="222" y="235"/>
                  <a:pt x="233" y="233"/>
                </a:cubicBezTo>
                <a:cubicBezTo>
                  <a:pt x="249" y="244"/>
                  <a:pt x="266" y="252"/>
                  <a:pt x="285" y="257"/>
                </a:cubicBezTo>
                <a:cubicBezTo>
                  <a:pt x="289" y="258"/>
                  <a:pt x="294" y="259"/>
                  <a:pt x="301" y="260"/>
                </a:cubicBezTo>
                <a:cubicBezTo>
                  <a:pt x="305" y="259"/>
                  <a:pt x="305" y="259"/>
                  <a:pt x="305" y="259"/>
                </a:cubicBezTo>
                <a:cubicBezTo>
                  <a:pt x="307" y="254"/>
                  <a:pt x="307" y="254"/>
                  <a:pt x="307" y="254"/>
                </a:cubicBezTo>
                <a:cubicBezTo>
                  <a:pt x="307" y="253"/>
                  <a:pt x="307" y="253"/>
                  <a:pt x="307" y="253"/>
                </a:cubicBezTo>
                <a:cubicBezTo>
                  <a:pt x="307" y="252"/>
                  <a:pt x="307" y="252"/>
                  <a:pt x="307" y="252"/>
                </a:cubicBezTo>
                <a:cubicBezTo>
                  <a:pt x="307" y="251"/>
                  <a:pt x="307" y="251"/>
                  <a:pt x="307" y="251"/>
                </a:cubicBezTo>
                <a:cubicBezTo>
                  <a:pt x="306" y="250"/>
                  <a:pt x="306" y="250"/>
                  <a:pt x="306" y="250"/>
                </a:cubicBezTo>
                <a:cubicBezTo>
                  <a:pt x="306" y="249"/>
                  <a:pt x="306" y="249"/>
                  <a:pt x="306" y="249"/>
                </a:cubicBezTo>
                <a:cubicBezTo>
                  <a:pt x="305" y="248"/>
                  <a:pt x="305" y="248"/>
                  <a:pt x="305" y="248"/>
                </a:cubicBezTo>
                <a:cubicBezTo>
                  <a:pt x="304" y="247"/>
                  <a:pt x="304" y="247"/>
                  <a:pt x="304" y="247"/>
                </a:cubicBezTo>
                <a:cubicBezTo>
                  <a:pt x="303" y="246"/>
                  <a:pt x="303" y="246"/>
                  <a:pt x="303" y="246"/>
                </a:cubicBezTo>
                <a:cubicBezTo>
                  <a:pt x="299" y="242"/>
                  <a:pt x="299" y="242"/>
                  <a:pt x="299" y="242"/>
                </a:cubicBezTo>
                <a:cubicBezTo>
                  <a:pt x="294" y="236"/>
                  <a:pt x="294" y="236"/>
                  <a:pt x="294" y="236"/>
                </a:cubicBezTo>
                <a:cubicBezTo>
                  <a:pt x="290" y="231"/>
                  <a:pt x="290" y="231"/>
                  <a:pt x="290" y="231"/>
                </a:cubicBezTo>
                <a:cubicBezTo>
                  <a:pt x="285" y="224"/>
                  <a:pt x="285" y="224"/>
                  <a:pt x="285" y="224"/>
                </a:cubicBezTo>
                <a:cubicBezTo>
                  <a:pt x="284" y="221"/>
                  <a:pt x="283" y="219"/>
                  <a:pt x="282" y="216"/>
                </a:cubicBezTo>
                <a:cubicBezTo>
                  <a:pt x="297" y="207"/>
                  <a:pt x="309" y="196"/>
                  <a:pt x="318" y="183"/>
                </a:cubicBezTo>
                <a:close/>
                <a:moveTo>
                  <a:pt x="17" y="47"/>
                </a:moveTo>
                <a:cubicBezTo>
                  <a:pt x="6" y="62"/>
                  <a:pt x="0" y="77"/>
                  <a:pt x="0" y="94"/>
                </a:cubicBezTo>
                <a:cubicBezTo>
                  <a:pt x="0" y="109"/>
                  <a:pt x="4" y="123"/>
                  <a:pt x="13" y="136"/>
                </a:cubicBezTo>
                <a:cubicBezTo>
                  <a:pt x="22" y="149"/>
                  <a:pt x="34" y="160"/>
                  <a:pt x="49" y="168"/>
                </a:cubicBezTo>
                <a:cubicBezTo>
                  <a:pt x="48" y="171"/>
                  <a:pt x="47" y="174"/>
                  <a:pt x="45" y="177"/>
                </a:cubicBezTo>
                <a:cubicBezTo>
                  <a:pt x="41" y="184"/>
                  <a:pt x="41" y="184"/>
                  <a:pt x="41" y="184"/>
                </a:cubicBezTo>
                <a:cubicBezTo>
                  <a:pt x="37" y="189"/>
                  <a:pt x="37" y="189"/>
                  <a:pt x="37" y="189"/>
                </a:cubicBezTo>
                <a:cubicBezTo>
                  <a:pt x="32" y="194"/>
                  <a:pt x="32" y="194"/>
                  <a:pt x="32" y="194"/>
                </a:cubicBezTo>
                <a:cubicBezTo>
                  <a:pt x="28" y="199"/>
                  <a:pt x="28" y="199"/>
                  <a:pt x="28" y="199"/>
                </a:cubicBezTo>
                <a:cubicBezTo>
                  <a:pt x="27" y="200"/>
                  <a:pt x="27" y="200"/>
                  <a:pt x="27" y="200"/>
                </a:cubicBezTo>
                <a:cubicBezTo>
                  <a:pt x="26" y="201"/>
                  <a:pt x="26" y="201"/>
                  <a:pt x="26" y="201"/>
                </a:cubicBezTo>
                <a:cubicBezTo>
                  <a:pt x="25" y="202"/>
                  <a:pt x="25" y="202"/>
                  <a:pt x="25" y="202"/>
                </a:cubicBezTo>
                <a:cubicBezTo>
                  <a:pt x="25" y="203"/>
                  <a:pt x="25" y="203"/>
                  <a:pt x="25" y="203"/>
                </a:cubicBezTo>
                <a:cubicBezTo>
                  <a:pt x="24" y="204"/>
                  <a:pt x="24" y="204"/>
                  <a:pt x="24" y="204"/>
                </a:cubicBezTo>
                <a:cubicBezTo>
                  <a:pt x="24" y="205"/>
                  <a:pt x="24" y="205"/>
                  <a:pt x="24" y="205"/>
                </a:cubicBezTo>
                <a:cubicBezTo>
                  <a:pt x="24" y="206"/>
                  <a:pt x="24" y="206"/>
                  <a:pt x="24" y="206"/>
                </a:cubicBezTo>
                <a:cubicBezTo>
                  <a:pt x="24" y="207"/>
                  <a:pt x="24" y="207"/>
                  <a:pt x="24" y="207"/>
                </a:cubicBezTo>
                <a:cubicBezTo>
                  <a:pt x="26" y="211"/>
                  <a:pt x="26" y="211"/>
                  <a:pt x="26" y="211"/>
                </a:cubicBezTo>
                <a:cubicBezTo>
                  <a:pt x="30" y="213"/>
                  <a:pt x="30" y="213"/>
                  <a:pt x="30" y="213"/>
                </a:cubicBezTo>
                <a:cubicBezTo>
                  <a:pt x="30" y="213"/>
                  <a:pt x="30" y="213"/>
                  <a:pt x="30" y="213"/>
                </a:cubicBezTo>
                <a:cubicBezTo>
                  <a:pt x="36" y="212"/>
                  <a:pt x="42" y="211"/>
                  <a:pt x="46" y="210"/>
                </a:cubicBezTo>
                <a:cubicBezTo>
                  <a:pt x="65" y="205"/>
                  <a:pt x="82" y="197"/>
                  <a:pt x="98" y="186"/>
                </a:cubicBezTo>
                <a:cubicBezTo>
                  <a:pt x="109" y="188"/>
                  <a:pt x="119" y="189"/>
                  <a:pt x="130" y="189"/>
                </a:cubicBezTo>
                <a:cubicBezTo>
                  <a:pt x="153" y="189"/>
                  <a:pt x="175" y="185"/>
                  <a:pt x="195" y="176"/>
                </a:cubicBezTo>
                <a:cubicBezTo>
                  <a:pt x="215" y="168"/>
                  <a:pt x="231" y="156"/>
                  <a:pt x="243" y="142"/>
                </a:cubicBezTo>
                <a:cubicBezTo>
                  <a:pt x="254" y="127"/>
                  <a:pt x="260" y="112"/>
                  <a:pt x="260" y="94"/>
                </a:cubicBezTo>
                <a:cubicBezTo>
                  <a:pt x="260" y="77"/>
                  <a:pt x="254" y="62"/>
                  <a:pt x="243" y="47"/>
                </a:cubicBezTo>
                <a:cubicBezTo>
                  <a:pt x="231" y="32"/>
                  <a:pt x="215" y="21"/>
                  <a:pt x="195" y="13"/>
                </a:cubicBezTo>
                <a:cubicBezTo>
                  <a:pt x="175" y="4"/>
                  <a:pt x="153" y="0"/>
                  <a:pt x="130" y="0"/>
                </a:cubicBezTo>
                <a:cubicBezTo>
                  <a:pt x="106" y="0"/>
                  <a:pt x="85" y="4"/>
                  <a:pt x="65" y="13"/>
                </a:cubicBezTo>
                <a:cubicBezTo>
                  <a:pt x="45" y="21"/>
                  <a:pt x="29" y="32"/>
                  <a:pt x="17" y="47"/>
                </a:cubicBezTo>
                <a:close/>
                <a:moveTo>
                  <a:pt x="222" y="59"/>
                </a:moveTo>
                <a:cubicBezTo>
                  <a:pt x="231" y="70"/>
                  <a:pt x="236" y="82"/>
                  <a:pt x="236" y="94"/>
                </a:cubicBezTo>
                <a:cubicBezTo>
                  <a:pt x="236" y="107"/>
                  <a:pt x="231" y="119"/>
                  <a:pt x="222" y="130"/>
                </a:cubicBezTo>
                <a:cubicBezTo>
                  <a:pt x="212" y="141"/>
                  <a:pt x="199" y="149"/>
                  <a:pt x="183" y="156"/>
                </a:cubicBezTo>
                <a:cubicBezTo>
                  <a:pt x="166" y="162"/>
                  <a:pt x="149" y="165"/>
                  <a:pt x="130" y="165"/>
                </a:cubicBezTo>
                <a:cubicBezTo>
                  <a:pt x="121" y="165"/>
                  <a:pt x="111" y="164"/>
                  <a:pt x="102" y="163"/>
                </a:cubicBezTo>
                <a:cubicBezTo>
                  <a:pt x="92" y="161"/>
                  <a:pt x="92" y="161"/>
                  <a:pt x="92" y="161"/>
                </a:cubicBezTo>
                <a:cubicBezTo>
                  <a:pt x="84" y="167"/>
                  <a:pt x="84" y="167"/>
                  <a:pt x="84" y="167"/>
                </a:cubicBezTo>
                <a:cubicBezTo>
                  <a:pt x="80" y="169"/>
                  <a:pt x="77" y="171"/>
                  <a:pt x="72" y="174"/>
                </a:cubicBezTo>
                <a:cubicBezTo>
                  <a:pt x="79" y="158"/>
                  <a:pt x="79" y="158"/>
                  <a:pt x="79" y="158"/>
                </a:cubicBezTo>
                <a:cubicBezTo>
                  <a:pt x="61" y="148"/>
                  <a:pt x="61" y="148"/>
                  <a:pt x="61" y="148"/>
                </a:cubicBezTo>
                <a:cubicBezTo>
                  <a:pt x="49" y="141"/>
                  <a:pt x="40" y="133"/>
                  <a:pt x="33" y="124"/>
                </a:cubicBezTo>
                <a:cubicBezTo>
                  <a:pt x="27" y="114"/>
                  <a:pt x="24" y="105"/>
                  <a:pt x="24" y="94"/>
                </a:cubicBezTo>
                <a:cubicBezTo>
                  <a:pt x="24" y="82"/>
                  <a:pt x="29" y="70"/>
                  <a:pt x="38" y="59"/>
                </a:cubicBezTo>
                <a:cubicBezTo>
                  <a:pt x="48" y="48"/>
                  <a:pt x="61" y="40"/>
                  <a:pt x="77" y="33"/>
                </a:cubicBezTo>
                <a:cubicBezTo>
                  <a:pt x="94" y="27"/>
                  <a:pt x="111" y="24"/>
                  <a:pt x="130" y="24"/>
                </a:cubicBezTo>
                <a:cubicBezTo>
                  <a:pt x="149" y="24"/>
                  <a:pt x="166" y="27"/>
                  <a:pt x="183" y="33"/>
                </a:cubicBezTo>
                <a:cubicBezTo>
                  <a:pt x="199" y="40"/>
                  <a:pt x="212" y="48"/>
                  <a:pt x="222" y="59"/>
                </a:cubicBezTo>
                <a:close/>
              </a:path>
            </a:pathLst>
          </a:custGeom>
          <a:solidFill>
            <a:schemeClr val="tx1">
              <a:lumMod val="50000"/>
              <a:lumOff val="50000"/>
            </a:schemeClr>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sp>
        <p:nvSpPr>
          <p:cNvPr id="14" name="Freeform 13" descr="flèche bleu"/>
          <p:cNvSpPr>
            <a:spLocks noEditPoints="1"/>
          </p:cNvSpPr>
          <p:nvPr/>
        </p:nvSpPr>
        <p:spPr bwMode="auto">
          <a:xfrm rot="10800000">
            <a:off x="6026783" y="4228283"/>
            <a:ext cx="1882667" cy="1139819"/>
          </a:xfrm>
          <a:custGeom>
            <a:avLst/>
            <a:gdLst>
              <a:gd name="T0" fmla="*/ 257 w 612"/>
              <a:gd name="T1" fmla="*/ 279 h 538"/>
              <a:gd name="T2" fmla="*/ 254 w 612"/>
              <a:gd name="T3" fmla="*/ 398 h 538"/>
              <a:gd name="T4" fmla="*/ 253 w 612"/>
              <a:gd name="T5" fmla="*/ 427 h 538"/>
              <a:gd name="T6" fmla="*/ 232 w 612"/>
              <a:gd name="T7" fmla="*/ 407 h 538"/>
              <a:gd name="T8" fmla="*/ 104 w 612"/>
              <a:gd name="T9" fmla="*/ 287 h 538"/>
              <a:gd name="T10" fmla="*/ 22 w 612"/>
              <a:gd name="T11" fmla="*/ 234 h 538"/>
              <a:gd name="T12" fmla="*/ 0 w 612"/>
              <a:gd name="T13" fmla="*/ 225 h 538"/>
              <a:gd name="T14" fmla="*/ 19 w 612"/>
              <a:gd name="T15" fmla="*/ 212 h 538"/>
              <a:gd name="T16" fmla="*/ 173 w 612"/>
              <a:gd name="T17" fmla="*/ 96 h 538"/>
              <a:gd name="T18" fmla="*/ 243 w 612"/>
              <a:gd name="T19" fmla="*/ 0 h 538"/>
              <a:gd name="T20" fmla="*/ 268 w 612"/>
              <a:gd name="T21" fmla="*/ 5 h 538"/>
              <a:gd name="T22" fmla="*/ 268 w 612"/>
              <a:gd name="T23" fmla="*/ 126 h 538"/>
              <a:gd name="T24" fmla="*/ 522 w 612"/>
              <a:gd name="T25" fmla="*/ 230 h 538"/>
              <a:gd name="T26" fmla="*/ 593 w 612"/>
              <a:gd name="T27" fmla="*/ 342 h 538"/>
              <a:gd name="T28" fmla="*/ 606 w 612"/>
              <a:gd name="T29" fmla="*/ 464 h 538"/>
              <a:gd name="T30" fmla="*/ 569 w 612"/>
              <a:gd name="T31" fmla="*/ 532 h 538"/>
              <a:gd name="T32" fmla="*/ 550 w 612"/>
              <a:gd name="T33" fmla="*/ 538 h 538"/>
              <a:gd name="T34" fmla="*/ 551 w 612"/>
              <a:gd name="T35" fmla="*/ 518 h 538"/>
              <a:gd name="T36" fmla="*/ 460 w 612"/>
              <a:gd name="T37" fmla="*/ 328 h 538"/>
              <a:gd name="T38" fmla="*/ 257 w 612"/>
              <a:gd name="T39" fmla="*/ 279 h 538"/>
              <a:gd name="T40" fmla="*/ 229 w 612"/>
              <a:gd name="T41" fmla="*/ 368 h 538"/>
              <a:gd name="T42" fmla="*/ 232 w 612"/>
              <a:gd name="T43" fmla="*/ 267 h 538"/>
              <a:gd name="T44" fmla="*/ 232 w 612"/>
              <a:gd name="T45" fmla="*/ 256 h 538"/>
              <a:gd name="T46" fmla="*/ 243 w 612"/>
              <a:gd name="T47" fmla="*/ 255 h 538"/>
              <a:gd name="T48" fmla="*/ 474 w 612"/>
              <a:gd name="T49" fmla="*/ 306 h 538"/>
              <a:gd name="T50" fmla="*/ 576 w 612"/>
              <a:gd name="T51" fmla="*/ 478 h 538"/>
              <a:gd name="T52" fmla="*/ 580 w 612"/>
              <a:gd name="T53" fmla="*/ 459 h 538"/>
              <a:gd name="T54" fmla="*/ 568 w 612"/>
              <a:gd name="T55" fmla="*/ 350 h 538"/>
              <a:gd name="T56" fmla="*/ 503 w 612"/>
              <a:gd name="T57" fmla="*/ 248 h 538"/>
              <a:gd name="T58" fmla="*/ 253 w 612"/>
              <a:gd name="T59" fmla="*/ 150 h 538"/>
              <a:gd name="T60" fmla="*/ 242 w 612"/>
              <a:gd name="T61" fmla="*/ 149 h 538"/>
              <a:gd name="T62" fmla="*/ 242 w 612"/>
              <a:gd name="T63" fmla="*/ 138 h 538"/>
              <a:gd name="T64" fmla="*/ 242 w 612"/>
              <a:gd name="T65" fmla="*/ 54 h 538"/>
              <a:gd name="T66" fmla="*/ 189 w 612"/>
              <a:gd name="T67" fmla="*/ 117 h 538"/>
              <a:gd name="T68" fmla="*/ 52 w 612"/>
              <a:gd name="T69" fmla="*/ 220 h 538"/>
              <a:gd name="T70" fmla="*/ 122 w 612"/>
              <a:gd name="T71" fmla="*/ 268 h 538"/>
              <a:gd name="T72" fmla="*/ 229 w 612"/>
              <a:gd name="T73" fmla="*/ 368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12" h="538">
                <a:moveTo>
                  <a:pt x="257" y="279"/>
                </a:moveTo>
                <a:cubicBezTo>
                  <a:pt x="254" y="398"/>
                  <a:pt x="254" y="398"/>
                  <a:pt x="254" y="398"/>
                </a:cubicBezTo>
                <a:cubicBezTo>
                  <a:pt x="253" y="427"/>
                  <a:pt x="253" y="427"/>
                  <a:pt x="253" y="427"/>
                </a:cubicBezTo>
                <a:cubicBezTo>
                  <a:pt x="232" y="407"/>
                  <a:pt x="232" y="407"/>
                  <a:pt x="232" y="407"/>
                </a:cubicBezTo>
                <a:cubicBezTo>
                  <a:pt x="231" y="407"/>
                  <a:pt x="147" y="326"/>
                  <a:pt x="104" y="287"/>
                </a:cubicBezTo>
                <a:cubicBezTo>
                  <a:pt x="63" y="250"/>
                  <a:pt x="22" y="234"/>
                  <a:pt x="22" y="234"/>
                </a:cubicBezTo>
                <a:cubicBezTo>
                  <a:pt x="0" y="225"/>
                  <a:pt x="0" y="225"/>
                  <a:pt x="0" y="225"/>
                </a:cubicBezTo>
                <a:cubicBezTo>
                  <a:pt x="19" y="212"/>
                  <a:pt x="19" y="212"/>
                  <a:pt x="19" y="212"/>
                </a:cubicBezTo>
                <a:cubicBezTo>
                  <a:pt x="19" y="211"/>
                  <a:pt x="132" y="129"/>
                  <a:pt x="173" y="96"/>
                </a:cubicBezTo>
                <a:cubicBezTo>
                  <a:pt x="212" y="65"/>
                  <a:pt x="243" y="0"/>
                  <a:pt x="243" y="0"/>
                </a:cubicBezTo>
                <a:cubicBezTo>
                  <a:pt x="268" y="5"/>
                  <a:pt x="268" y="5"/>
                  <a:pt x="268" y="5"/>
                </a:cubicBezTo>
                <a:cubicBezTo>
                  <a:pt x="268" y="126"/>
                  <a:pt x="268" y="126"/>
                  <a:pt x="268" y="126"/>
                </a:cubicBezTo>
                <a:cubicBezTo>
                  <a:pt x="310" y="133"/>
                  <a:pt x="454" y="160"/>
                  <a:pt x="522" y="230"/>
                </a:cubicBezTo>
                <a:cubicBezTo>
                  <a:pt x="557" y="266"/>
                  <a:pt x="580" y="305"/>
                  <a:pt x="593" y="342"/>
                </a:cubicBezTo>
                <a:cubicBezTo>
                  <a:pt x="610" y="389"/>
                  <a:pt x="612" y="433"/>
                  <a:pt x="606" y="464"/>
                </a:cubicBezTo>
                <a:cubicBezTo>
                  <a:pt x="594" y="523"/>
                  <a:pt x="569" y="531"/>
                  <a:pt x="569" y="532"/>
                </a:cubicBezTo>
                <a:cubicBezTo>
                  <a:pt x="550" y="538"/>
                  <a:pt x="550" y="538"/>
                  <a:pt x="550" y="538"/>
                </a:cubicBezTo>
                <a:cubicBezTo>
                  <a:pt x="551" y="518"/>
                  <a:pt x="551" y="518"/>
                  <a:pt x="551" y="518"/>
                </a:cubicBezTo>
                <a:cubicBezTo>
                  <a:pt x="551" y="518"/>
                  <a:pt x="561" y="392"/>
                  <a:pt x="460" y="328"/>
                </a:cubicBezTo>
                <a:cubicBezTo>
                  <a:pt x="376" y="275"/>
                  <a:pt x="288" y="277"/>
                  <a:pt x="257" y="279"/>
                </a:cubicBezTo>
                <a:moveTo>
                  <a:pt x="229" y="368"/>
                </a:moveTo>
                <a:cubicBezTo>
                  <a:pt x="232" y="267"/>
                  <a:pt x="232" y="267"/>
                  <a:pt x="232" y="267"/>
                </a:cubicBezTo>
                <a:cubicBezTo>
                  <a:pt x="232" y="256"/>
                  <a:pt x="232" y="256"/>
                  <a:pt x="232" y="256"/>
                </a:cubicBezTo>
                <a:cubicBezTo>
                  <a:pt x="243" y="255"/>
                  <a:pt x="243" y="255"/>
                  <a:pt x="243" y="255"/>
                </a:cubicBezTo>
                <a:cubicBezTo>
                  <a:pt x="243" y="255"/>
                  <a:pt x="363" y="235"/>
                  <a:pt x="474" y="306"/>
                </a:cubicBezTo>
                <a:cubicBezTo>
                  <a:pt x="549" y="353"/>
                  <a:pt x="570" y="430"/>
                  <a:pt x="576" y="478"/>
                </a:cubicBezTo>
                <a:cubicBezTo>
                  <a:pt x="577" y="473"/>
                  <a:pt x="579" y="466"/>
                  <a:pt x="580" y="459"/>
                </a:cubicBezTo>
                <a:cubicBezTo>
                  <a:pt x="586" y="432"/>
                  <a:pt x="584" y="393"/>
                  <a:pt x="568" y="350"/>
                </a:cubicBezTo>
                <a:cubicBezTo>
                  <a:pt x="556" y="317"/>
                  <a:pt x="536" y="281"/>
                  <a:pt x="503" y="248"/>
                </a:cubicBezTo>
                <a:cubicBezTo>
                  <a:pt x="430" y="173"/>
                  <a:pt x="254" y="151"/>
                  <a:pt x="253" y="150"/>
                </a:cubicBezTo>
                <a:cubicBezTo>
                  <a:pt x="242" y="149"/>
                  <a:pt x="242" y="149"/>
                  <a:pt x="242" y="149"/>
                </a:cubicBezTo>
                <a:cubicBezTo>
                  <a:pt x="242" y="138"/>
                  <a:pt x="242" y="138"/>
                  <a:pt x="242" y="138"/>
                </a:cubicBezTo>
                <a:cubicBezTo>
                  <a:pt x="242" y="54"/>
                  <a:pt x="242" y="54"/>
                  <a:pt x="242" y="54"/>
                </a:cubicBezTo>
                <a:cubicBezTo>
                  <a:pt x="228" y="76"/>
                  <a:pt x="210" y="100"/>
                  <a:pt x="189" y="117"/>
                </a:cubicBezTo>
                <a:cubicBezTo>
                  <a:pt x="158" y="142"/>
                  <a:pt x="86" y="195"/>
                  <a:pt x="52" y="220"/>
                </a:cubicBezTo>
                <a:cubicBezTo>
                  <a:pt x="69" y="229"/>
                  <a:pt x="95" y="244"/>
                  <a:pt x="122" y="268"/>
                </a:cubicBezTo>
                <a:cubicBezTo>
                  <a:pt x="152" y="295"/>
                  <a:pt x="201" y="342"/>
                  <a:pt x="229" y="368"/>
                </a:cubicBezTo>
              </a:path>
            </a:pathLst>
          </a:custGeom>
          <a:solidFill>
            <a:schemeClr val="accent5">
              <a:lumMod val="60000"/>
              <a:lumOff val="40000"/>
            </a:schemeClr>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pic>
        <p:nvPicPr>
          <p:cNvPr id="11266" name="Picture 2" descr="How to Video Chat in Microsoft Teams - All Things Ho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37146" y="3439926"/>
            <a:ext cx="3549006" cy="2207812"/>
          </a:xfrm>
          <a:prstGeom prst="rect">
            <a:avLst/>
          </a:prstGeom>
          <a:noFill/>
          <a:ln w="19050">
            <a:solidFill>
              <a:srgbClr val="FF0000"/>
            </a:solidFill>
          </a:ln>
          <a:extLst>
            <a:ext uri="{909E8E84-426E-40DD-AFC4-6F175D3DCCD1}">
              <a14:hiddenFill xmlns:a14="http://schemas.microsoft.com/office/drawing/2010/main">
                <a:solidFill>
                  <a:srgbClr val="FFFFFF"/>
                </a:solidFill>
              </a14:hiddenFill>
            </a:ext>
          </a:extLst>
        </p:spPr>
      </p:pic>
      <p:pic>
        <p:nvPicPr>
          <p:cNvPr id="13" name="Imag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358" y="0"/>
            <a:ext cx="12243358" cy="1007365"/>
          </a:xfrm>
          <a:prstGeom prst="rect">
            <a:avLst/>
          </a:prstGeom>
        </p:spPr>
      </p:pic>
    </p:spTree>
    <p:extLst>
      <p:ext uri="{BB962C8B-B14F-4D97-AF65-F5344CB8AC3E}">
        <p14:creationId xmlns:p14="http://schemas.microsoft.com/office/powerpoint/2010/main" val="42209780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1154710"/>
            <a:ext cx="11006345" cy="835027"/>
          </a:xfrm>
        </p:spPr>
        <p:txBody>
          <a:bodyPr/>
          <a:lstStyle/>
          <a:p>
            <a:r>
              <a:rPr lang="fr-CA"/>
              <a:t>Stratégie de modernisation ministérielle</a:t>
            </a:r>
          </a:p>
        </p:txBody>
      </p:sp>
      <p:sp>
        <p:nvSpPr>
          <p:cNvPr id="3" name="Rectangle 2"/>
          <p:cNvSpPr/>
          <p:nvPr/>
        </p:nvSpPr>
        <p:spPr>
          <a:xfrm>
            <a:off x="508759" y="2348220"/>
            <a:ext cx="10058400" cy="1200329"/>
          </a:xfrm>
          <a:prstGeom prst="rect">
            <a:avLst/>
          </a:prstGeom>
        </p:spPr>
        <p:txBody>
          <a:bodyPr wrap="square">
            <a:spAutoFit/>
          </a:bodyPr>
          <a:lstStyle/>
          <a:p>
            <a:r>
              <a:rPr lang="fr-CA" dirty="0">
                <a:solidFill>
                  <a:schemeClr val="tx2"/>
                </a:solidFill>
                <a:cs typeface="Arial" pitchFamily="34" charset="0"/>
              </a:rPr>
              <a:t>[Si elle est élaborée ou disponible, présentez la stratégie de modernisation du ministère. Mettez l’accent sur le pilier </a:t>
            </a:r>
            <a:r>
              <a:rPr lang="fr-CA" dirty="0" smtClean="0">
                <a:solidFill>
                  <a:schemeClr val="tx2"/>
                </a:solidFill>
                <a:cs typeface="Arial" pitchFamily="34" charset="0"/>
              </a:rPr>
              <a:t>du changement et </a:t>
            </a:r>
            <a:r>
              <a:rPr lang="fr-CA" dirty="0">
                <a:solidFill>
                  <a:schemeClr val="tx2"/>
                </a:solidFill>
                <a:cs typeface="Arial" pitchFamily="34" charset="0"/>
              </a:rPr>
              <a:t>sur la façon dont le futur </a:t>
            </a:r>
            <a:r>
              <a:rPr lang="fr-CA" dirty="0" smtClean="0">
                <a:solidFill>
                  <a:schemeClr val="tx2"/>
                </a:solidFill>
                <a:cs typeface="Arial" pitchFamily="34" charset="0"/>
              </a:rPr>
              <a:t>favorisera </a:t>
            </a:r>
            <a:r>
              <a:rPr lang="fr-CA" dirty="0">
                <a:solidFill>
                  <a:schemeClr val="tx2"/>
                </a:solidFill>
                <a:cs typeface="Arial" pitchFamily="34" charset="0"/>
              </a:rPr>
              <a:t>la nouvelle façon modernisée d’exécuter les programmes, de fournir des services et de gérer les opérations.] </a:t>
            </a:r>
            <a:br>
              <a:rPr lang="fr-CA" dirty="0">
                <a:solidFill>
                  <a:schemeClr val="tx2"/>
                </a:solidFill>
                <a:cs typeface="Arial" pitchFamily="34" charset="0"/>
              </a:rPr>
            </a:br>
            <a:endParaRPr lang="fr-CA" dirty="0">
              <a:solidFill>
                <a:schemeClr val="tx2"/>
              </a:solidFill>
              <a:cs typeface="Arial" pitchFamily="34" charset="0"/>
            </a:endParaRPr>
          </a:p>
        </p:txBody>
      </p:sp>
      <p:sp>
        <p:nvSpPr>
          <p:cNvPr id="4" name="Rectangle 3"/>
          <p:cNvSpPr/>
          <p:nvPr/>
        </p:nvSpPr>
        <p:spPr>
          <a:xfrm>
            <a:off x="600199" y="3855274"/>
            <a:ext cx="4111844" cy="646331"/>
          </a:xfrm>
          <a:prstGeom prst="rect">
            <a:avLst/>
          </a:prstGeom>
        </p:spPr>
        <p:txBody>
          <a:bodyPr wrap="square">
            <a:spAutoFit/>
          </a:bodyPr>
          <a:lstStyle/>
          <a:p>
            <a:r>
              <a:rPr lang="fr-CA" dirty="0">
                <a:solidFill>
                  <a:schemeClr val="tx2"/>
                </a:solidFill>
                <a:cs typeface="Arial" pitchFamily="34" charset="0"/>
              </a:rPr>
              <a:t>[Insérez le lien vers une vidéo, le cas échéant.) </a:t>
            </a:r>
            <a:br>
              <a:rPr lang="fr-CA" dirty="0">
                <a:solidFill>
                  <a:schemeClr val="tx2"/>
                </a:solidFill>
                <a:cs typeface="Arial" pitchFamily="34" charset="0"/>
              </a:rPr>
            </a:br>
            <a:endParaRPr lang="fr-CA" dirty="0">
              <a:solidFill>
                <a:schemeClr val="tx2"/>
              </a:solidFill>
              <a:cs typeface="Arial" pitchFamily="34" charset="0"/>
            </a:endParaRPr>
          </a:p>
        </p:txBody>
      </p:sp>
      <p:sp>
        <p:nvSpPr>
          <p:cNvPr id="5" name="TextBox 4"/>
          <p:cNvSpPr txBox="1"/>
          <p:nvPr/>
        </p:nvSpPr>
        <p:spPr>
          <a:xfrm>
            <a:off x="6590269" y="5859319"/>
            <a:ext cx="5461771" cy="374571"/>
          </a:xfrm>
          <a:prstGeom prst="roundRect">
            <a:avLst/>
          </a:prstGeom>
          <a:solidFill>
            <a:srgbClr val="92D050"/>
          </a:solidFill>
        </p:spPr>
        <p:txBody>
          <a:bodyPr wrap="square" rtlCol="0">
            <a:spAutoFit/>
          </a:bodyPr>
          <a:lstStyle/>
          <a:p>
            <a:pPr algn="r"/>
            <a:r>
              <a:rPr lang="fr-CA" sz="1600" i="1" dirty="0">
                <a:solidFill>
                  <a:schemeClr val="bg1"/>
                </a:solidFill>
              </a:rPr>
              <a:t>Doit être </a:t>
            </a:r>
            <a:r>
              <a:rPr lang="fr-CA" sz="1600" i="1" dirty="0" smtClean="0">
                <a:solidFill>
                  <a:schemeClr val="bg1"/>
                </a:solidFill>
              </a:rPr>
              <a:t>présentée </a:t>
            </a:r>
            <a:r>
              <a:rPr lang="fr-CA" sz="1600" i="1" dirty="0">
                <a:solidFill>
                  <a:schemeClr val="bg1"/>
                </a:solidFill>
              </a:rPr>
              <a:t>par le </a:t>
            </a:r>
            <a:r>
              <a:rPr lang="fr-CA" sz="1600" i="1" dirty="0" smtClean="0">
                <a:solidFill>
                  <a:schemeClr val="bg1"/>
                </a:solidFill>
              </a:rPr>
              <a:t>parrain ou </a:t>
            </a:r>
            <a:r>
              <a:rPr lang="fr-CA" sz="1600" i="1" dirty="0">
                <a:solidFill>
                  <a:schemeClr val="bg1"/>
                </a:solidFill>
              </a:rPr>
              <a:t>le champion du projet.</a:t>
            </a:r>
          </a:p>
        </p:txBody>
      </p:sp>
      <p:sp>
        <p:nvSpPr>
          <p:cNvPr id="6" name="Freeform 5" descr="LightBulb Icon"/>
          <p:cNvSpPr>
            <a:spLocks noEditPoints="1"/>
          </p:cNvSpPr>
          <p:nvPr/>
        </p:nvSpPr>
        <p:spPr bwMode="auto">
          <a:xfrm rot="20843298">
            <a:off x="6698180" y="5836920"/>
            <a:ext cx="312771" cy="419366"/>
          </a:xfrm>
          <a:custGeom>
            <a:avLst/>
            <a:gdLst>
              <a:gd name="T0" fmla="*/ 377 w 448"/>
              <a:gd name="T1" fmla="*/ 53 h 671"/>
              <a:gd name="T2" fmla="*/ 224 w 448"/>
              <a:gd name="T3" fmla="*/ 0 h 671"/>
              <a:gd name="T4" fmla="*/ 71 w 448"/>
              <a:gd name="T5" fmla="*/ 53 h 671"/>
              <a:gd name="T6" fmla="*/ 0 w 448"/>
              <a:gd name="T7" fmla="*/ 196 h 671"/>
              <a:gd name="T8" fmla="*/ 78 w 448"/>
              <a:gd name="T9" fmla="*/ 351 h 671"/>
              <a:gd name="T10" fmla="*/ 119 w 448"/>
              <a:gd name="T11" fmla="*/ 440 h 671"/>
              <a:gd name="T12" fmla="*/ 109 w 448"/>
              <a:gd name="T13" fmla="*/ 503 h 671"/>
              <a:gd name="T14" fmla="*/ 118 w 448"/>
              <a:gd name="T15" fmla="*/ 567 h 671"/>
              <a:gd name="T16" fmla="*/ 126 w 448"/>
              <a:gd name="T17" fmla="*/ 618 h 671"/>
              <a:gd name="T18" fmla="*/ 186 w 448"/>
              <a:gd name="T19" fmla="*/ 660 h 671"/>
              <a:gd name="T20" fmla="*/ 262 w 448"/>
              <a:gd name="T21" fmla="*/ 660 h 671"/>
              <a:gd name="T22" fmla="*/ 322 w 448"/>
              <a:gd name="T23" fmla="*/ 618 h 671"/>
              <a:gd name="T24" fmla="*/ 330 w 448"/>
              <a:gd name="T25" fmla="*/ 567 h 671"/>
              <a:gd name="T26" fmla="*/ 339 w 448"/>
              <a:gd name="T27" fmla="*/ 503 h 671"/>
              <a:gd name="T28" fmla="*/ 329 w 448"/>
              <a:gd name="T29" fmla="*/ 440 h 671"/>
              <a:gd name="T30" fmla="*/ 370 w 448"/>
              <a:gd name="T31" fmla="*/ 351 h 671"/>
              <a:gd name="T32" fmla="*/ 448 w 448"/>
              <a:gd name="T33" fmla="*/ 196 h 671"/>
              <a:gd name="T34" fmla="*/ 362 w 448"/>
              <a:gd name="T35" fmla="*/ 274 h 671"/>
              <a:gd name="T36" fmla="*/ 336 w 448"/>
              <a:gd name="T37" fmla="*/ 303 h 671"/>
              <a:gd name="T38" fmla="*/ 174 w 448"/>
              <a:gd name="T39" fmla="*/ 433 h 671"/>
              <a:gd name="T40" fmla="*/ 99 w 448"/>
              <a:gd name="T41" fmla="*/ 289 h 671"/>
              <a:gd name="T42" fmla="*/ 56 w 448"/>
              <a:gd name="T43" fmla="*/ 196 h 671"/>
              <a:gd name="T44" fmla="*/ 111 w 448"/>
              <a:gd name="T45" fmla="*/ 93 h 671"/>
              <a:gd name="T46" fmla="*/ 224 w 448"/>
              <a:gd name="T47" fmla="*/ 56 h 671"/>
              <a:gd name="T48" fmla="*/ 338 w 448"/>
              <a:gd name="T49" fmla="*/ 93 h 671"/>
              <a:gd name="T50" fmla="*/ 392 w 448"/>
              <a:gd name="T51" fmla="*/ 196 h 671"/>
              <a:gd name="T52" fmla="*/ 306 w 448"/>
              <a:gd name="T53" fmla="*/ 156 h 671"/>
              <a:gd name="T54" fmla="*/ 224 w 448"/>
              <a:gd name="T55" fmla="*/ 126 h 671"/>
              <a:gd name="T56" fmla="*/ 210 w 448"/>
              <a:gd name="T57" fmla="*/ 139 h 671"/>
              <a:gd name="T58" fmla="*/ 224 w 448"/>
              <a:gd name="T59" fmla="*/ 154 h 671"/>
              <a:gd name="T60" fmla="*/ 294 w 448"/>
              <a:gd name="T61" fmla="*/ 196 h 671"/>
              <a:gd name="T62" fmla="*/ 308 w 448"/>
              <a:gd name="T63" fmla="*/ 210 h 671"/>
              <a:gd name="T64" fmla="*/ 322 w 448"/>
              <a:gd name="T65" fmla="*/ 196 h 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8" h="671">
                <a:moveTo>
                  <a:pt x="429" y="115"/>
                </a:moveTo>
                <a:cubicBezTo>
                  <a:pt x="416" y="90"/>
                  <a:pt x="398" y="69"/>
                  <a:pt x="377" y="53"/>
                </a:cubicBezTo>
                <a:cubicBezTo>
                  <a:pt x="356" y="36"/>
                  <a:pt x="332" y="23"/>
                  <a:pt x="306" y="14"/>
                </a:cubicBezTo>
                <a:cubicBezTo>
                  <a:pt x="279" y="4"/>
                  <a:pt x="252" y="0"/>
                  <a:pt x="224" y="0"/>
                </a:cubicBezTo>
                <a:cubicBezTo>
                  <a:pt x="196" y="0"/>
                  <a:pt x="169" y="4"/>
                  <a:pt x="142" y="14"/>
                </a:cubicBezTo>
                <a:cubicBezTo>
                  <a:pt x="116" y="23"/>
                  <a:pt x="92" y="36"/>
                  <a:pt x="71" y="53"/>
                </a:cubicBezTo>
                <a:cubicBezTo>
                  <a:pt x="50" y="69"/>
                  <a:pt x="32" y="90"/>
                  <a:pt x="20" y="115"/>
                </a:cubicBezTo>
                <a:cubicBezTo>
                  <a:pt x="7" y="140"/>
                  <a:pt x="0" y="167"/>
                  <a:pt x="0" y="196"/>
                </a:cubicBezTo>
                <a:cubicBezTo>
                  <a:pt x="0" y="241"/>
                  <a:pt x="15" y="280"/>
                  <a:pt x="45" y="313"/>
                </a:cubicBezTo>
                <a:cubicBezTo>
                  <a:pt x="58" y="327"/>
                  <a:pt x="69" y="340"/>
                  <a:pt x="78" y="351"/>
                </a:cubicBezTo>
                <a:cubicBezTo>
                  <a:pt x="86" y="362"/>
                  <a:pt x="95" y="376"/>
                  <a:pt x="104" y="393"/>
                </a:cubicBezTo>
                <a:cubicBezTo>
                  <a:pt x="112" y="409"/>
                  <a:pt x="117" y="425"/>
                  <a:pt x="119" y="440"/>
                </a:cubicBezTo>
                <a:cubicBezTo>
                  <a:pt x="105" y="448"/>
                  <a:pt x="98" y="460"/>
                  <a:pt x="98" y="475"/>
                </a:cubicBezTo>
                <a:cubicBezTo>
                  <a:pt x="98" y="486"/>
                  <a:pt x="102" y="496"/>
                  <a:pt x="109" y="503"/>
                </a:cubicBezTo>
                <a:cubicBezTo>
                  <a:pt x="102" y="511"/>
                  <a:pt x="98" y="521"/>
                  <a:pt x="98" y="531"/>
                </a:cubicBezTo>
                <a:cubicBezTo>
                  <a:pt x="98" y="547"/>
                  <a:pt x="105" y="558"/>
                  <a:pt x="118" y="567"/>
                </a:cubicBezTo>
                <a:cubicBezTo>
                  <a:pt x="114" y="574"/>
                  <a:pt x="112" y="580"/>
                  <a:pt x="112" y="587"/>
                </a:cubicBezTo>
                <a:cubicBezTo>
                  <a:pt x="112" y="601"/>
                  <a:pt x="117" y="611"/>
                  <a:pt x="126" y="618"/>
                </a:cubicBezTo>
                <a:cubicBezTo>
                  <a:pt x="135" y="626"/>
                  <a:pt x="146" y="629"/>
                  <a:pt x="160" y="629"/>
                </a:cubicBezTo>
                <a:cubicBezTo>
                  <a:pt x="166" y="642"/>
                  <a:pt x="174" y="652"/>
                  <a:pt x="186" y="660"/>
                </a:cubicBezTo>
                <a:cubicBezTo>
                  <a:pt x="198" y="668"/>
                  <a:pt x="210" y="671"/>
                  <a:pt x="224" y="671"/>
                </a:cubicBezTo>
                <a:cubicBezTo>
                  <a:pt x="238" y="671"/>
                  <a:pt x="250" y="668"/>
                  <a:pt x="262" y="660"/>
                </a:cubicBezTo>
                <a:cubicBezTo>
                  <a:pt x="274" y="652"/>
                  <a:pt x="283" y="642"/>
                  <a:pt x="288" y="629"/>
                </a:cubicBezTo>
                <a:cubicBezTo>
                  <a:pt x="302" y="629"/>
                  <a:pt x="313" y="626"/>
                  <a:pt x="322" y="618"/>
                </a:cubicBezTo>
                <a:cubicBezTo>
                  <a:pt x="331" y="611"/>
                  <a:pt x="336" y="601"/>
                  <a:pt x="336" y="587"/>
                </a:cubicBezTo>
                <a:cubicBezTo>
                  <a:pt x="336" y="580"/>
                  <a:pt x="334" y="574"/>
                  <a:pt x="330" y="567"/>
                </a:cubicBezTo>
                <a:cubicBezTo>
                  <a:pt x="343" y="558"/>
                  <a:pt x="350" y="547"/>
                  <a:pt x="350" y="531"/>
                </a:cubicBezTo>
                <a:cubicBezTo>
                  <a:pt x="350" y="521"/>
                  <a:pt x="346" y="511"/>
                  <a:pt x="339" y="503"/>
                </a:cubicBezTo>
                <a:cubicBezTo>
                  <a:pt x="346" y="496"/>
                  <a:pt x="350" y="486"/>
                  <a:pt x="350" y="475"/>
                </a:cubicBezTo>
                <a:cubicBezTo>
                  <a:pt x="350" y="460"/>
                  <a:pt x="343" y="448"/>
                  <a:pt x="329" y="440"/>
                </a:cubicBezTo>
                <a:cubicBezTo>
                  <a:pt x="331" y="425"/>
                  <a:pt x="336" y="409"/>
                  <a:pt x="344" y="393"/>
                </a:cubicBezTo>
                <a:cubicBezTo>
                  <a:pt x="353" y="376"/>
                  <a:pt x="362" y="362"/>
                  <a:pt x="370" y="351"/>
                </a:cubicBezTo>
                <a:cubicBezTo>
                  <a:pt x="379" y="340"/>
                  <a:pt x="390" y="327"/>
                  <a:pt x="403" y="313"/>
                </a:cubicBezTo>
                <a:cubicBezTo>
                  <a:pt x="433" y="280"/>
                  <a:pt x="448" y="241"/>
                  <a:pt x="448" y="196"/>
                </a:cubicBezTo>
                <a:cubicBezTo>
                  <a:pt x="448" y="167"/>
                  <a:pt x="442" y="140"/>
                  <a:pt x="429" y="115"/>
                </a:cubicBezTo>
                <a:close/>
                <a:moveTo>
                  <a:pt x="362" y="274"/>
                </a:moveTo>
                <a:cubicBezTo>
                  <a:pt x="359" y="278"/>
                  <a:pt x="355" y="282"/>
                  <a:pt x="349" y="289"/>
                </a:cubicBezTo>
                <a:cubicBezTo>
                  <a:pt x="343" y="295"/>
                  <a:pt x="338" y="300"/>
                  <a:pt x="336" y="303"/>
                </a:cubicBezTo>
                <a:cubicBezTo>
                  <a:pt x="298" y="348"/>
                  <a:pt x="278" y="391"/>
                  <a:pt x="274" y="433"/>
                </a:cubicBezTo>
                <a:cubicBezTo>
                  <a:pt x="174" y="433"/>
                  <a:pt x="174" y="433"/>
                  <a:pt x="174" y="433"/>
                </a:cubicBezTo>
                <a:cubicBezTo>
                  <a:pt x="170" y="391"/>
                  <a:pt x="150" y="348"/>
                  <a:pt x="112" y="303"/>
                </a:cubicBezTo>
                <a:cubicBezTo>
                  <a:pt x="110" y="300"/>
                  <a:pt x="105" y="295"/>
                  <a:pt x="99" y="289"/>
                </a:cubicBezTo>
                <a:cubicBezTo>
                  <a:pt x="93" y="282"/>
                  <a:pt x="89" y="278"/>
                  <a:pt x="86" y="274"/>
                </a:cubicBezTo>
                <a:cubicBezTo>
                  <a:pt x="66" y="251"/>
                  <a:pt x="56" y="225"/>
                  <a:pt x="56" y="196"/>
                </a:cubicBezTo>
                <a:cubicBezTo>
                  <a:pt x="56" y="175"/>
                  <a:pt x="61" y="155"/>
                  <a:pt x="71" y="137"/>
                </a:cubicBezTo>
                <a:cubicBezTo>
                  <a:pt x="81" y="119"/>
                  <a:pt x="94" y="104"/>
                  <a:pt x="111" y="93"/>
                </a:cubicBezTo>
                <a:cubicBezTo>
                  <a:pt x="127" y="81"/>
                  <a:pt x="145" y="72"/>
                  <a:pt x="164" y="65"/>
                </a:cubicBezTo>
                <a:cubicBezTo>
                  <a:pt x="184" y="59"/>
                  <a:pt x="204" y="56"/>
                  <a:pt x="224" y="56"/>
                </a:cubicBezTo>
                <a:cubicBezTo>
                  <a:pt x="244" y="56"/>
                  <a:pt x="264" y="59"/>
                  <a:pt x="284" y="65"/>
                </a:cubicBezTo>
                <a:cubicBezTo>
                  <a:pt x="303" y="72"/>
                  <a:pt x="321" y="81"/>
                  <a:pt x="338" y="93"/>
                </a:cubicBezTo>
                <a:cubicBezTo>
                  <a:pt x="354" y="104"/>
                  <a:pt x="367" y="119"/>
                  <a:pt x="377" y="137"/>
                </a:cubicBezTo>
                <a:cubicBezTo>
                  <a:pt x="387" y="155"/>
                  <a:pt x="392" y="175"/>
                  <a:pt x="392" y="196"/>
                </a:cubicBezTo>
                <a:cubicBezTo>
                  <a:pt x="392" y="225"/>
                  <a:pt x="382" y="251"/>
                  <a:pt x="362" y="274"/>
                </a:cubicBezTo>
                <a:close/>
                <a:moveTo>
                  <a:pt x="306" y="156"/>
                </a:moveTo>
                <a:cubicBezTo>
                  <a:pt x="295" y="145"/>
                  <a:pt x="282" y="137"/>
                  <a:pt x="268" y="133"/>
                </a:cubicBezTo>
                <a:cubicBezTo>
                  <a:pt x="253" y="128"/>
                  <a:pt x="239" y="126"/>
                  <a:pt x="224" y="126"/>
                </a:cubicBezTo>
                <a:cubicBezTo>
                  <a:pt x="214" y="130"/>
                  <a:pt x="214" y="130"/>
                  <a:pt x="214" y="130"/>
                </a:cubicBezTo>
                <a:cubicBezTo>
                  <a:pt x="210" y="139"/>
                  <a:pt x="210" y="139"/>
                  <a:pt x="210" y="139"/>
                </a:cubicBezTo>
                <a:cubicBezTo>
                  <a:pt x="214" y="149"/>
                  <a:pt x="214" y="149"/>
                  <a:pt x="214" y="149"/>
                </a:cubicBezTo>
                <a:cubicBezTo>
                  <a:pt x="224" y="154"/>
                  <a:pt x="224" y="154"/>
                  <a:pt x="224" y="154"/>
                </a:cubicBezTo>
                <a:cubicBezTo>
                  <a:pt x="239" y="154"/>
                  <a:pt x="255" y="157"/>
                  <a:pt x="270" y="164"/>
                </a:cubicBezTo>
                <a:cubicBezTo>
                  <a:pt x="286" y="172"/>
                  <a:pt x="294" y="182"/>
                  <a:pt x="294" y="196"/>
                </a:cubicBezTo>
                <a:cubicBezTo>
                  <a:pt x="298" y="205"/>
                  <a:pt x="298" y="205"/>
                  <a:pt x="298" y="205"/>
                </a:cubicBezTo>
                <a:cubicBezTo>
                  <a:pt x="308" y="210"/>
                  <a:pt x="308" y="210"/>
                  <a:pt x="308" y="210"/>
                </a:cubicBezTo>
                <a:cubicBezTo>
                  <a:pt x="318" y="205"/>
                  <a:pt x="318" y="205"/>
                  <a:pt x="318" y="205"/>
                </a:cubicBezTo>
                <a:cubicBezTo>
                  <a:pt x="322" y="196"/>
                  <a:pt x="322" y="196"/>
                  <a:pt x="322" y="196"/>
                </a:cubicBezTo>
                <a:cubicBezTo>
                  <a:pt x="322" y="180"/>
                  <a:pt x="317" y="167"/>
                  <a:pt x="306" y="156"/>
                </a:cubicBezTo>
                <a:close/>
              </a:path>
            </a:pathLst>
          </a:custGeom>
          <a:noFill/>
          <a:ln>
            <a:solidFill>
              <a:schemeClr val="bg1"/>
            </a:solid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358" y="0"/>
            <a:ext cx="12243358" cy="1007365"/>
          </a:xfrm>
          <a:prstGeom prst="rect">
            <a:avLst/>
          </a:prstGeom>
        </p:spPr>
      </p:pic>
    </p:spTree>
    <p:extLst>
      <p:ext uri="{BB962C8B-B14F-4D97-AF65-F5344CB8AC3E}">
        <p14:creationId xmlns:p14="http://schemas.microsoft.com/office/powerpoint/2010/main" val="38532810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1293328"/>
            <a:ext cx="11006345" cy="835027"/>
          </a:xfrm>
        </p:spPr>
        <p:txBody>
          <a:bodyPr/>
          <a:lstStyle/>
          <a:p>
            <a:r>
              <a:rPr lang="fr-CA" dirty="0" smtClean="0"/>
              <a:t>Vision du projet </a:t>
            </a:r>
            <a:r>
              <a:rPr lang="fr-CA" dirty="0" smtClean="0">
                <a:solidFill>
                  <a:schemeClr val="tx2"/>
                </a:solidFill>
              </a:rPr>
              <a:t>XYZ</a:t>
            </a:r>
            <a:endParaRPr lang="fr-CA" dirty="0"/>
          </a:p>
        </p:txBody>
      </p:sp>
      <p:sp>
        <p:nvSpPr>
          <p:cNvPr id="3" name="Rectangle 2"/>
          <p:cNvSpPr/>
          <p:nvPr/>
        </p:nvSpPr>
        <p:spPr>
          <a:xfrm>
            <a:off x="508759" y="2128355"/>
            <a:ext cx="9983096" cy="923330"/>
          </a:xfrm>
          <a:prstGeom prst="rect">
            <a:avLst/>
          </a:prstGeom>
        </p:spPr>
        <p:txBody>
          <a:bodyPr wrap="square">
            <a:spAutoFit/>
          </a:bodyPr>
          <a:lstStyle/>
          <a:p>
            <a:r>
              <a:rPr lang="fr-CA" dirty="0">
                <a:solidFill>
                  <a:schemeClr val="tx2"/>
                </a:solidFill>
              </a:rPr>
              <a:t>[Approfondissement du pilier relatif au </a:t>
            </a:r>
            <a:r>
              <a:rPr lang="fr-CA" dirty="0" smtClean="0">
                <a:solidFill>
                  <a:schemeClr val="tx2"/>
                </a:solidFill>
              </a:rPr>
              <a:t>changement</a:t>
            </a:r>
            <a:r>
              <a:rPr lang="fr-CA" dirty="0">
                <a:solidFill>
                  <a:schemeClr val="tx2"/>
                </a:solidFill>
              </a:rPr>
              <a:t> : quelle est la vision du </a:t>
            </a:r>
            <a:r>
              <a:rPr lang="fr-CA" dirty="0" smtClean="0">
                <a:solidFill>
                  <a:schemeClr val="tx2"/>
                </a:solidFill>
              </a:rPr>
              <a:t>changement pour </a:t>
            </a:r>
            <a:r>
              <a:rPr lang="fr-CA" dirty="0">
                <a:solidFill>
                  <a:schemeClr val="tx2"/>
                </a:solidFill>
              </a:rPr>
              <a:t>l’organisation/le projet, quels sont les principes clés qui permettront </a:t>
            </a:r>
            <a:r>
              <a:rPr lang="fr-CA" dirty="0" smtClean="0">
                <a:solidFill>
                  <a:schemeClr val="tx2"/>
                </a:solidFill>
              </a:rPr>
              <a:t>d’apporter ce changement, </a:t>
            </a:r>
            <a:r>
              <a:rPr lang="fr-CA" dirty="0">
                <a:solidFill>
                  <a:schemeClr val="tx2"/>
                </a:solidFill>
              </a:rPr>
              <a:t>pourquoi l’organisation </a:t>
            </a:r>
            <a:r>
              <a:rPr lang="fr-CA" dirty="0" err="1">
                <a:solidFill>
                  <a:schemeClr val="tx2"/>
                </a:solidFill>
              </a:rPr>
              <a:t>veut-elle</a:t>
            </a:r>
            <a:r>
              <a:rPr lang="fr-CA" dirty="0">
                <a:solidFill>
                  <a:schemeClr val="tx2"/>
                </a:solidFill>
              </a:rPr>
              <a:t> </a:t>
            </a:r>
            <a:r>
              <a:rPr lang="fr-CA" dirty="0" smtClean="0">
                <a:solidFill>
                  <a:schemeClr val="tx2"/>
                </a:solidFill>
              </a:rPr>
              <a:t>changer?] </a:t>
            </a:r>
            <a:endParaRPr lang="fr-CA" dirty="0">
              <a:solidFill>
                <a:schemeClr val="tx2"/>
              </a:solidFill>
            </a:endParaRPr>
          </a:p>
        </p:txBody>
      </p:sp>
      <p:pic>
        <p:nvPicPr>
          <p:cNvPr id="8" name="Imag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358" y="0"/>
            <a:ext cx="12243358" cy="1007365"/>
          </a:xfrm>
          <a:prstGeom prst="rect">
            <a:avLst/>
          </a:prstGeom>
        </p:spPr>
      </p:pic>
      <p:sp>
        <p:nvSpPr>
          <p:cNvPr id="9" name="TextBox 4"/>
          <p:cNvSpPr txBox="1"/>
          <p:nvPr/>
        </p:nvSpPr>
        <p:spPr>
          <a:xfrm>
            <a:off x="6590269" y="5859319"/>
            <a:ext cx="5461771" cy="374571"/>
          </a:xfrm>
          <a:prstGeom prst="roundRect">
            <a:avLst/>
          </a:prstGeom>
          <a:solidFill>
            <a:srgbClr val="92D050"/>
          </a:solidFill>
        </p:spPr>
        <p:txBody>
          <a:bodyPr wrap="square" rtlCol="0">
            <a:spAutoFit/>
          </a:bodyPr>
          <a:lstStyle/>
          <a:p>
            <a:pPr algn="r"/>
            <a:r>
              <a:rPr lang="fr-CA" sz="1600" i="1" dirty="0">
                <a:solidFill>
                  <a:schemeClr val="bg1"/>
                </a:solidFill>
              </a:rPr>
              <a:t>Doit être </a:t>
            </a:r>
            <a:r>
              <a:rPr lang="fr-CA" sz="1600" i="1" dirty="0" smtClean="0">
                <a:solidFill>
                  <a:schemeClr val="bg1"/>
                </a:solidFill>
              </a:rPr>
              <a:t>présentée </a:t>
            </a:r>
            <a:r>
              <a:rPr lang="fr-CA" sz="1600" i="1" dirty="0">
                <a:solidFill>
                  <a:schemeClr val="bg1"/>
                </a:solidFill>
              </a:rPr>
              <a:t>par le </a:t>
            </a:r>
            <a:r>
              <a:rPr lang="fr-CA" sz="1600" i="1" dirty="0" smtClean="0">
                <a:solidFill>
                  <a:schemeClr val="bg1"/>
                </a:solidFill>
              </a:rPr>
              <a:t>parrain ou </a:t>
            </a:r>
            <a:r>
              <a:rPr lang="fr-CA" sz="1600" i="1" dirty="0">
                <a:solidFill>
                  <a:schemeClr val="bg1"/>
                </a:solidFill>
              </a:rPr>
              <a:t>le champion du projet.</a:t>
            </a:r>
          </a:p>
        </p:txBody>
      </p:sp>
      <p:sp>
        <p:nvSpPr>
          <p:cNvPr id="10" name="Freeform 5" descr="LightBulb Icon"/>
          <p:cNvSpPr>
            <a:spLocks noEditPoints="1"/>
          </p:cNvSpPr>
          <p:nvPr/>
        </p:nvSpPr>
        <p:spPr bwMode="auto">
          <a:xfrm rot="20843298">
            <a:off x="6698180" y="5836920"/>
            <a:ext cx="312771" cy="419366"/>
          </a:xfrm>
          <a:custGeom>
            <a:avLst/>
            <a:gdLst>
              <a:gd name="T0" fmla="*/ 377 w 448"/>
              <a:gd name="T1" fmla="*/ 53 h 671"/>
              <a:gd name="T2" fmla="*/ 224 w 448"/>
              <a:gd name="T3" fmla="*/ 0 h 671"/>
              <a:gd name="T4" fmla="*/ 71 w 448"/>
              <a:gd name="T5" fmla="*/ 53 h 671"/>
              <a:gd name="T6" fmla="*/ 0 w 448"/>
              <a:gd name="T7" fmla="*/ 196 h 671"/>
              <a:gd name="T8" fmla="*/ 78 w 448"/>
              <a:gd name="T9" fmla="*/ 351 h 671"/>
              <a:gd name="T10" fmla="*/ 119 w 448"/>
              <a:gd name="T11" fmla="*/ 440 h 671"/>
              <a:gd name="T12" fmla="*/ 109 w 448"/>
              <a:gd name="T13" fmla="*/ 503 h 671"/>
              <a:gd name="T14" fmla="*/ 118 w 448"/>
              <a:gd name="T15" fmla="*/ 567 h 671"/>
              <a:gd name="T16" fmla="*/ 126 w 448"/>
              <a:gd name="T17" fmla="*/ 618 h 671"/>
              <a:gd name="T18" fmla="*/ 186 w 448"/>
              <a:gd name="T19" fmla="*/ 660 h 671"/>
              <a:gd name="T20" fmla="*/ 262 w 448"/>
              <a:gd name="T21" fmla="*/ 660 h 671"/>
              <a:gd name="T22" fmla="*/ 322 w 448"/>
              <a:gd name="T23" fmla="*/ 618 h 671"/>
              <a:gd name="T24" fmla="*/ 330 w 448"/>
              <a:gd name="T25" fmla="*/ 567 h 671"/>
              <a:gd name="T26" fmla="*/ 339 w 448"/>
              <a:gd name="T27" fmla="*/ 503 h 671"/>
              <a:gd name="T28" fmla="*/ 329 w 448"/>
              <a:gd name="T29" fmla="*/ 440 h 671"/>
              <a:gd name="T30" fmla="*/ 370 w 448"/>
              <a:gd name="T31" fmla="*/ 351 h 671"/>
              <a:gd name="T32" fmla="*/ 448 w 448"/>
              <a:gd name="T33" fmla="*/ 196 h 671"/>
              <a:gd name="T34" fmla="*/ 362 w 448"/>
              <a:gd name="T35" fmla="*/ 274 h 671"/>
              <a:gd name="T36" fmla="*/ 336 w 448"/>
              <a:gd name="T37" fmla="*/ 303 h 671"/>
              <a:gd name="T38" fmla="*/ 174 w 448"/>
              <a:gd name="T39" fmla="*/ 433 h 671"/>
              <a:gd name="T40" fmla="*/ 99 w 448"/>
              <a:gd name="T41" fmla="*/ 289 h 671"/>
              <a:gd name="T42" fmla="*/ 56 w 448"/>
              <a:gd name="T43" fmla="*/ 196 h 671"/>
              <a:gd name="T44" fmla="*/ 111 w 448"/>
              <a:gd name="T45" fmla="*/ 93 h 671"/>
              <a:gd name="T46" fmla="*/ 224 w 448"/>
              <a:gd name="T47" fmla="*/ 56 h 671"/>
              <a:gd name="T48" fmla="*/ 338 w 448"/>
              <a:gd name="T49" fmla="*/ 93 h 671"/>
              <a:gd name="T50" fmla="*/ 392 w 448"/>
              <a:gd name="T51" fmla="*/ 196 h 671"/>
              <a:gd name="T52" fmla="*/ 306 w 448"/>
              <a:gd name="T53" fmla="*/ 156 h 671"/>
              <a:gd name="T54" fmla="*/ 224 w 448"/>
              <a:gd name="T55" fmla="*/ 126 h 671"/>
              <a:gd name="T56" fmla="*/ 210 w 448"/>
              <a:gd name="T57" fmla="*/ 139 h 671"/>
              <a:gd name="T58" fmla="*/ 224 w 448"/>
              <a:gd name="T59" fmla="*/ 154 h 671"/>
              <a:gd name="T60" fmla="*/ 294 w 448"/>
              <a:gd name="T61" fmla="*/ 196 h 671"/>
              <a:gd name="T62" fmla="*/ 308 w 448"/>
              <a:gd name="T63" fmla="*/ 210 h 671"/>
              <a:gd name="T64" fmla="*/ 322 w 448"/>
              <a:gd name="T65" fmla="*/ 196 h 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8" h="671">
                <a:moveTo>
                  <a:pt x="429" y="115"/>
                </a:moveTo>
                <a:cubicBezTo>
                  <a:pt x="416" y="90"/>
                  <a:pt x="398" y="69"/>
                  <a:pt x="377" y="53"/>
                </a:cubicBezTo>
                <a:cubicBezTo>
                  <a:pt x="356" y="36"/>
                  <a:pt x="332" y="23"/>
                  <a:pt x="306" y="14"/>
                </a:cubicBezTo>
                <a:cubicBezTo>
                  <a:pt x="279" y="4"/>
                  <a:pt x="252" y="0"/>
                  <a:pt x="224" y="0"/>
                </a:cubicBezTo>
                <a:cubicBezTo>
                  <a:pt x="196" y="0"/>
                  <a:pt x="169" y="4"/>
                  <a:pt x="142" y="14"/>
                </a:cubicBezTo>
                <a:cubicBezTo>
                  <a:pt x="116" y="23"/>
                  <a:pt x="92" y="36"/>
                  <a:pt x="71" y="53"/>
                </a:cubicBezTo>
                <a:cubicBezTo>
                  <a:pt x="50" y="69"/>
                  <a:pt x="32" y="90"/>
                  <a:pt x="20" y="115"/>
                </a:cubicBezTo>
                <a:cubicBezTo>
                  <a:pt x="7" y="140"/>
                  <a:pt x="0" y="167"/>
                  <a:pt x="0" y="196"/>
                </a:cubicBezTo>
                <a:cubicBezTo>
                  <a:pt x="0" y="241"/>
                  <a:pt x="15" y="280"/>
                  <a:pt x="45" y="313"/>
                </a:cubicBezTo>
                <a:cubicBezTo>
                  <a:pt x="58" y="327"/>
                  <a:pt x="69" y="340"/>
                  <a:pt x="78" y="351"/>
                </a:cubicBezTo>
                <a:cubicBezTo>
                  <a:pt x="86" y="362"/>
                  <a:pt x="95" y="376"/>
                  <a:pt x="104" y="393"/>
                </a:cubicBezTo>
                <a:cubicBezTo>
                  <a:pt x="112" y="409"/>
                  <a:pt x="117" y="425"/>
                  <a:pt x="119" y="440"/>
                </a:cubicBezTo>
                <a:cubicBezTo>
                  <a:pt x="105" y="448"/>
                  <a:pt x="98" y="460"/>
                  <a:pt x="98" y="475"/>
                </a:cubicBezTo>
                <a:cubicBezTo>
                  <a:pt x="98" y="486"/>
                  <a:pt x="102" y="496"/>
                  <a:pt x="109" y="503"/>
                </a:cubicBezTo>
                <a:cubicBezTo>
                  <a:pt x="102" y="511"/>
                  <a:pt x="98" y="521"/>
                  <a:pt x="98" y="531"/>
                </a:cubicBezTo>
                <a:cubicBezTo>
                  <a:pt x="98" y="547"/>
                  <a:pt x="105" y="558"/>
                  <a:pt x="118" y="567"/>
                </a:cubicBezTo>
                <a:cubicBezTo>
                  <a:pt x="114" y="574"/>
                  <a:pt x="112" y="580"/>
                  <a:pt x="112" y="587"/>
                </a:cubicBezTo>
                <a:cubicBezTo>
                  <a:pt x="112" y="601"/>
                  <a:pt x="117" y="611"/>
                  <a:pt x="126" y="618"/>
                </a:cubicBezTo>
                <a:cubicBezTo>
                  <a:pt x="135" y="626"/>
                  <a:pt x="146" y="629"/>
                  <a:pt x="160" y="629"/>
                </a:cubicBezTo>
                <a:cubicBezTo>
                  <a:pt x="166" y="642"/>
                  <a:pt x="174" y="652"/>
                  <a:pt x="186" y="660"/>
                </a:cubicBezTo>
                <a:cubicBezTo>
                  <a:pt x="198" y="668"/>
                  <a:pt x="210" y="671"/>
                  <a:pt x="224" y="671"/>
                </a:cubicBezTo>
                <a:cubicBezTo>
                  <a:pt x="238" y="671"/>
                  <a:pt x="250" y="668"/>
                  <a:pt x="262" y="660"/>
                </a:cubicBezTo>
                <a:cubicBezTo>
                  <a:pt x="274" y="652"/>
                  <a:pt x="283" y="642"/>
                  <a:pt x="288" y="629"/>
                </a:cubicBezTo>
                <a:cubicBezTo>
                  <a:pt x="302" y="629"/>
                  <a:pt x="313" y="626"/>
                  <a:pt x="322" y="618"/>
                </a:cubicBezTo>
                <a:cubicBezTo>
                  <a:pt x="331" y="611"/>
                  <a:pt x="336" y="601"/>
                  <a:pt x="336" y="587"/>
                </a:cubicBezTo>
                <a:cubicBezTo>
                  <a:pt x="336" y="580"/>
                  <a:pt x="334" y="574"/>
                  <a:pt x="330" y="567"/>
                </a:cubicBezTo>
                <a:cubicBezTo>
                  <a:pt x="343" y="558"/>
                  <a:pt x="350" y="547"/>
                  <a:pt x="350" y="531"/>
                </a:cubicBezTo>
                <a:cubicBezTo>
                  <a:pt x="350" y="521"/>
                  <a:pt x="346" y="511"/>
                  <a:pt x="339" y="503"/>
                </a:cubicBezTo>
                <a:cubicBezTo>
                  <a:pt x="346" y="496"/>
                  <a:pt x="350" y="486"/>
                  <a:pt x="350" y="475"/>
                </a:cubicBezTo>
                <a:cubicBezTo>
                  <a:pt x="350" y="460"/>
                  <a:pt x="343" y="448"/>
                  <a:pt x="329" y="440"/>
                </a:cubicBezTo>
                <a:cubicBezTo>
                  <a:pt x="331" y="425"/>
                  <a:pt x="336" y="409"/>
                  <a:pt x="344" y="393"/>
                </a:cubicBezTo>
                <a:cubicBezTo>
                  <a:pt x="353" y="376"/>
                  <a:pt x="362" y="362"/>
                  <a:pt x="370" y="351"/>
                </a:cubicBezTo>
                <a:cubicBezTo>
                  <a:pt x="379" y="340"/>
                  <a:pt x="390" y="327"/>
                  <a:pt x="403" y="313"/>
                </a:cubicBezTo>
                <a:cubicBezTo>
                  <a:pt x="433" y="280"/>
                  <a:pt x="448" y="241"/>
                  <a:pt x="448" y="196"/>
                </a:cubicBezTo>
                <a:cubicBezTo>
                  <a:pt x="448" y="167"/>
                  <a:pt x="442" y="140"/>
                  <a:pt x="429" y="115"/>
                </a:cubicBezTo>
                <a:close/>
                <a:moveTo>
                  <a:pt x="362" y="274"/>
                </a:moveTo>
                <a:cubicBezTo>
                  <a:pt x="359" y="278"/>
                  <a:pt x="355" y="282"/>
                  <a:pt x="349" y="289"/>
                </a:cubicBezTo>
                <a:cubicBezTo>
                  <a:pt x="343" y="295"/>
                  <a:pt x="338" y="300"/>
                  <a:pt x="336" y="303"/>
                </a:cubicBezTo>
                <a:cubicBezTo>
                  <a:pt x="298" y="348"/>
                  <a:pt x="278" y="391"/>
                  <a:pt x="274" y="433"/>
                </a:cubicBezTo>
                <a:cubicBezTo>
                  <a:pt x="174" y="433"/>
                  <a:pt x="174" y="433"/>
                  <a:pt x="174" y="433"/>
                </a:cubicBezTo>
                <a:cubicBezTo>
                  <a:pt x="170" y="391"/>
                  <a:pt x="150" y="348"/>
                  <a:pt x="112" y="303"/>
                </a:cubicBezTo>
                <a:cubicBezTo>
                  <a:pt x="110" y="300"/>
                  <a:pt x="105" y="295"/>
                  <a:pt x="99" y="289"/>
                </a:cubicBezTo>
                <a:cubicBezTo>
                  <a:pt x="93" y="282"/>
                  <a:pt x="89" y="278"/>
                  <a:pt x="86" y="274"/>
                </a:cubicBezTo>
                <a:cubicBezTo>
                  <a:pt x="66" y="251"/>
                  <a:pt x="56" y="225"/>
                  <a:pt x="56" y="196"/>
                </a:cubicBezTo>
                <a:cubicBezTo>
                  <a:pt x="56" y="175"/>
                  <a:pt x="61" y="155"/>
                  <a:pt x="71" y="137"/>
                </a:cubicBezTo>
                <a:cubicBezTo>
                  <a:pt x="81" y="119"/>
                  <a:pt x="94" y="104"/>
                  <a:pt x="111" y="93"/>
                </a:cubicBezTo>
                <a:cubicBezTo>
                  <a:pt x="127" y="81"/>
                  <a:pt x="145" y="72"/>
                  <a:pt x="164" y="65"/>
                </a:cubicBezTo>
                <a:cubicBezTo>
                  <a:pt x="184" y="59"/>
                  <a:pt x="204" y="56"/>
                  <a:pt x="224" y="56"/>
                </a:cubicBezTo>
                <a:cubicBezTo>
                  <a:pt x="244" y="56"/>
                  <a:pt x="264" y="59"/>
                  <a:pt x="284" y="65"/>
                </a:cubicBezTo>
                <a:cubicBezTo>
                  <a:pt x="303" y="72"/>
                  <a:pt x="321" y="81"/>
                  <a:pt x="338" y="93"/>
                </a:cubicBezTo>
                <a:cubicBezTo>
                  <a:pt x="354" y="104"/>
                  <a:pt x="367" y="119"/>
                  <a:pt x="377" y="137"/>
                </a:cubicBezTo>
                <a:cubicBezTo>
                  <a:pt x="387" y="155"/>
                  <a:pt x="392" y="175"/>
                  <a:pt x="392" y="196"/>
                </a:cubicBezTo>
                <a:cubicBezTo>
                  <a:pt x="392" y="225"/>
                  <a:pt x="382" y="251"/>
                  <a:pt x="362" y="274"/>
                </a:cubicBezTo>
                <a:close/>
                <a:moveTo>
                  <a:pt x="306" y="156"/>
                </a:moveTo>
                <a:cubicBezTo>
                  <a:pt x="295" y="145"/>
                  <a:pt x="282" y="137"/>
                  <a:pt x="268" y="133"/>
                </a:cubicBezTo>
                <a:cubicBezTo>
                  <a:pt x="253" y="128"/>
                  <a:pt x="239" y="126"/>
                  <a:pt x="224" y="126"/>
                </a:cubicBezTo>
                <a:cubicBezTo>
                  <a:pt x="214" y="130"/>
                  <a:pt x="214" y="130"/>
                  <a:pt x="214" y="130"/>
                </a:cubicBezTo>
                <a:cubicBezTo>
                  <a:pt x="210" y="139"/>
                  <a:pt x="210" y="139"/>
                  <a:pt x="210" y="139"/>
                </a:cubicBezTo>
                <a:cubicBezTo>
                  <a:pt x="214" y="149"/>
                  <a:pt x="214" y="149"/>
                  <a:pt x="214" y="149"/>
                </a:cubicBezTo>
                <a:cubicBezTo>
                  <a:pt x="224" y="154"/>
                  <a:pt x="224" y="154"/>
                  <a:pt x="224" y="154"/>
                </a:cubicBezTo>
                <a:cubicBezTo>
                  <a:pt x="239" y="154"/>
                  <a:pt x="255" y="157"/>
                  <a:pt x="270" y="164"/>
                </a:cubicBezTo>
                <a:cubicBezTo>
                  <a:pt x="286" y="172"/>
                  <a:pt x="294" y="182"/>
                  <a:pt x="294" y="196"/>
                </a:cubicBezTo>
                <a:cubicBezTo>
                  <a:pt x="298" y="205"/>
                  <a:pt x="298" y="205"/>
                  <a:pt x="298" y="205"/>
                </a:cubicBezTo>
                <a:cubicBezTo>
                  <a:pt x="308" y="210"/>
                  <a:pt x="308" y="210"/>
                  <a:pt x="308" y="210"/>
                </a:cubicBezTo>
                <a:cubicBezTo>
                  <a:pt x="318" y="205"/>
                  <a:pt x="318" y="205"/>
                  <a:pt x="318" y="205"/>
                </a:cubicBezTo>
                <a:cubicBezTo>
                  <a:pt x="322" y="196"/>
                  <a:pt x="322" y="196"/>
                  <a:pt x="322" y="196"/>
                </a:cubicBezTo>
                <a:cubicBezTo>
                  <a:pt x="322" y="180"/>
                  <a:pt x="317" y="167"/>
                  <a:pt x="306" y="156"/>
                </a:cubicBezTo>
                <a:close/>
              </a:path>
            </a:pathLst>
          </a:custGeom>
          <a:noFill/>
          <a:ln>
            <a:solidFill>
              <a:schemeClr val="bg1"/>
            </a:solid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spTree>
    <p:extLst>
      <p:ext uri="{BB962C8B-B14F-4D97-AF65-F5344CB8AC3E}">
        <p14:creationId xmlns:p14="http://schemas.microsoft.com/office/powerpoint/2010/main" val="3275781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1200718"/>
            <a:ext cx="11006345" cy="835027"/>
          </a:xfrm>
        </p:spPr>
        <p:txBody>
          <a:bodyPr/>
          <a:lstStyle/>
          <a:p>
            <a:r>
              <a:rPr lang="fr-CA"/>
              <a:t>Le milieu de travail de l’avenir</a:t>
            </a:r>
          </a:p>
        </p:txBody>
      </p:sp>
      <p:sp>
        <p:nvSpPr>
          <p:cNvPr id="4" name="Rectangle 3"/>
          <p:cNvSpPr/>
          <p:nvPr/>
        </p:nvSpPr>
        <p:spPr>
          <a:xfrm>
            <a:off x="508759" y="1857854"/>
            <a:ext cx="10299700" cy="923330"/>
          </a:xfrm>
          <a:prstGeom prst="rect">
            <a:avLst/>
          </a:prstGeom>
        </p:spPr>
        <p:txBody>
          <a:bodyPr wrap="square">
            <a:spAutoFit/>
          </a:bodyPr>
          <a:lstStyle/>
          <a:p>
            <a:r>
              <a:rPr lang="fr-CA" dirty="0">
                <a:solidFill>
                  <a:schemeClr val="tx2"/>
                </a:solidFill>
              </a:rPr>
              <a:t>[Au-delà de la stratégie de modernisation de l’organisation et </a:t>
            </a:r>
            <a:r>
              <a:rPr lang="fr-CA" dirty="0" smtClean="0">
                <a:solidFill>
                  <a:schemeClr val="tx2"/>
                </a:solidFill>
              </a:rPr>
              <a:t>du changement, </a:t>
            </a:r>
            <a:r>
              <a:rPr lang="fr-CA" dirty="0">
                <a:solidFill>
                  <a:schemeClr val="tx2"/>
                </a:solidFill>
              </a:rPr>
              <a:t>il est possible de repenser l’avenir du </a:t>
            </a:r>
            <a:r>
              <a:rPr lang="fr-CA" dirty="0" smtClean="0">
                <a:solidFill>
                  <a:schemeClr val="tx2"/>
                </a:solidFill>
              </a:rPr>
              <a:t>travail</a:t>
            </a:r>
            <a:r>
              <a:rPr lang="fr-CA" dirty="0">
                <a:solidFill>
                  <a:schemeClr val="tx2"/>
                </a:solidFill>
              </a:rPr>
              <a:t>. Incluez les réflexions, les visions et les évaluations de l’organisation sur cette question et qui auront une influence sur le </a:t>
            </a:r>
            <a:r>
              <a:rPr lang="fr-CA" dirty="0" smtClean="0">
                <a:solidFill>
                  <a:schemeClr val="tx2"/>
                </a:solidFill>
              </a:rPr>
              <a:t>travail.] </a:t>
            </a:r>
            <a:endParaRPr lang="fr-CA" dirty="0">
              <a:solidFill>
                <a:schemeClr val="tx2"/>
              </a:solidFill>
            </a:endParaRPr>
          </a:p>
        </p:txBody>
      </p:sp>
      <p:sp>
        <p:nvSpPr>
          <p:cNvPr id="3" name="TextBox 2"/>
          <p:cNvSpPr txBox="1"/>
          <p:nvPr/>
        </p:nvSpPr>
        <p:spPr>
          <a:xfrm>
            <a:off x="508759" y="2920570"/>
            <a:ext cx="10541000" cy="1736646"/>
          </a:xfrm>
          <a:prstGeom prst="bracketPair">
            <a:avLst/>
          </a:prstGeom>
          <a:noFill/>
          <a:ln>
            <a:solidFill>
              <a:schemeClr val="accent5"/>
            </a:solidFill>
          </a:ln>
        </p:spPr>
        <p:txBody>
          <a:bodyPr wrap="square" rtlCol="0">
            <a:spAutoFit/>
          </a:bodyPr>
          <a:lstStyle/>
          <a:p>
            <a:r>
              <a:rPr lang="fr-CA" sz="1600" b="1" i="1">
                <a:solidFill>
                  <a:srgbClr val="000000"/>
                </a:solidFill>
              </a:rPr>
              <a:t>Exemples :</a:t>
            </a:r>
          </a:p>
          <a:p>
            <a:pPr marL="285750" indent="-285750">
              <a:buFont typeface="Arial" panose="020B0604020202020204" pitchFamily="34" charset="0"/>
              <a:buChar char="•"/>
            </a:pPr>
            <a:r>
              <a:rPr lang="fr-CA" sz="1600" i="1">
                <a:solidFill>
                  <a:srgbClr val="000000"/>
                </a:solidFill>
              </a:rPr>
              <a:t>Ce que nous avons appris l’année dernière.</a:t>
            </a:r>
          </a:p>
          <a:p>
            <a:pPr marL="285750" indent="-285750">
              <a:buFont typeface="Arial" panose="020B0604020202020204" pitchFamily="34" charset="0"/>
              <a:buChar char="•"/>
            </a:pPr>
            <a:r>
              <a:rPr lang="fr-CA" sz="1600" i="1">
                <a:solidFill>
                  <a:srgbClr val="000000"/>
                </a:solidFill>
              </a:rPr>
              <a:t>Comment transformer ce que nous avons appris en possibilités.</a:t>
            </a:r>
          </a:p>
          <a:p>
            <a:pPr marL="285750" indent="-285750">
              <a:buFont typeface="Arial" panose="020B0604020202020204" pitchFamily="34" charset="0"/>
              <a:buChar char="•"/>
            </a:pPr>
            <a:r>
              <a:rPr lang="fr-CA" sz="1600" i="1">
                <a:solidFill>
                  <a:srgbClr val="000000"/>
                </a:solidFill>
              </a:rPr>
              <a:t>Possibilités de repenser la manière dont nous menons nos activités, d’intégrer de nouvelles méthodes de travail, d’offrir aux employés flexibilité et mobilité, etc.</a:t>
            </a:r>
          </a:p>
          <a:p>
            <a:pPr marL="285750" indent="-285750">
              <a:buFont typeface="Arial" panose="020B0604020202020204" pitchFamily="34" charset="0"/>
              <a:buChar char="•"/>
            </a:pPr>
            <a:r>
              <a:rPr lang="fr-CA" sz="1600" i="1">
                <a:solidFill>
                  <a:srgbClr val="000000"/>
                </a:solidFill>
              </a:rPr>
              <a:t>Inclure les données, si elles sont disponibles.</a:t>
            </a:r>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358" y="0"/>
            <a:ext cx="12243358" cy="1007365"/>
          </a:xfrm>
          <a:prstGeom prst="rect">
            <a:avLst/>
          </a:prstGeom>
        </p:spPr>
      </p:pic>
      <p:sp>
        <p:nvSpPr>
          <p:cNvPr id="9" name="TextBox 4"/>
          <p:cNvSpPr txBox="1"/>
          <p:nvPr/>
        </p:nvSpPr>
        <p:spPr>
          <a:xfrm>
            <a:off x="6590269" y="5859319"/>
            <a:ext cx="5461771" cy="374571"/>
          </a:xfrm>
          <a:prstGeom prst="roundRect">
            <a:avLst/>
          </a:prstGeom>
          <a:solidFill>
            <a:srgbClr val="92D050"/>
          </a:solidFill>
        </p:spPr>
        <p:txBody>
          <a:bodyPr wrap="square" rtlCol="0">
            <a:spAutoFit/>
          </a:bodyPr>
          <a:lstStyle/>
          <a:p>
            <a:pPr algn="r"/>
            <a:r>
              <a:rPr lang="fr-CA" sz="1600" i="1" dirty="0">
                <a:solidFill>
                  <a:schemeClr val="bg1"/>
                </a:solidFill>
              </a:rPr>
              <a:t>Doit être </a:t>
            </a:r>
            <a:r>
              <a:rPr lang="fr-CA" sz="1600" i="1" dirty="0" smtClean="0">
                <a:solidFill>
                  <a:schemeClr val="bg1"/>
                </a:solidFill>
              </a:rPr>
              <a:t>présentée </a:t>
            </a:r>
            <a:r>
              <a:rPr lang="fr-CA" sz="1600" i="1" dirty="0">
                <a:solidFill>
                  <a:schemeClr val="bg1"/>
                </a:solidFill>
              </a:rPr>
              <a:t>par le </a:t>
            </a:r>
            <a:r>
              <a:rPr lang="fr-CA" sz="1600" i="1" dirty="0" smtClean="0">
                <a:solidFill>
                  <a:schemeClr val="bg1"/>
                </a:solidFill>
              </a:rPr>
              <a:t>parrain ou </a:t>
            </a:r>
            <a:r>
              <a:rPr lang="fr-CA" sz="1600" i="1" dirty="0">
                <a:solidFill>
                  <a:schemeClr val="bg1"/>
                </a:solidFill>
              </a:rPr>
              <a:t>le champion du projet.</a:t>
            </a:r>
          </a:p>
        </p:txBody>
      </p:sp>
      <p:sp>
        <p:nvSpPr>
          <p:cNvPr id="11" name="Freeform 5" descr="LightBulb Icon"/>
          <p:cNvSpPr>
            <a:spLocks noEditPoints="1"/>
          </p:cNvSpPr>
          <p:nvPr/>
        </p:nvSpPr>
        <p:spPr bwMode="auto">
          <a:xfrm rot="20843298">
            <a:off x="6698180" y="5836920"/>
            <a:ext cx="312771" cy="419366"/>
          </a:xfrm>
          <a:custGeom>
            <a:avLst/>
            <a:gdLst>
              <a:gd name="T0" fmla="*/ 377 w 448"/>
              <a:gd name="T1" fmla="*/ 53 h 671"/>
              <a:gd name="T2" fmla="*/ 224 w 448"/>
              <a:gd name="T3" fmla="*/ 0 h 671"/>
              <a:gd name="T4" fmla="*/ 71 w 448"/>
              <a:gd name="T5" fmla="*/ 53 h 671"/>
              <a:gd name="T6" fmla="*/ 0 w 448"/>
              <a:gd name="T7" fmla="*/ 196 h 671"/>
              <a:gd name="T8" fmla="*/ 78 w 448"/>
              <a:gd name="T9" fmla="*/ 351 h 671"/>
              <a:gd name="T10" fmla="*/ 119 w 448"/>
              <a:gd name="T11" fmla="*/ 440 h 671"/>
              <a:gd name="T12" fmla="*/ 109 w 448"/>
              <a:gd name="T13" fmla="*/ 503 h 671"/>
              <a:gd name="T14" fmla="*/ 118 w 448"/>
              <a:gd name="T15" fmla="*/ 567 h 671"/>
              <a:gd name="T16" fmla="*/ 126 w 448"/>
              <a:gd name="T17" fmla="*/ 618 h 671"/>
              <a:gd name="T18" fmla="*/ 186 w 448"/>
              <a:gd name="T19" fmla="*/ 660 h 671"/>
              <a:gd name="T20" fmla="*/ 262 w 448"/>
              <a:gd name="T21" fmla="*/ 660 h 671"/>
              <a:gd name="T22" fmla="*/ 322 w 448"/>
              <a:gd name="T23" fmla="*/ 618 h 671"/>
              <a:gd name="T24" fmla="*/ 330 w 448"/>
              <a:gd name="T25" fmla="*/ 567 h 671"/>
              <a:gd name="T26" fmla="*/ 339 w 448"/>
              <a:gd name="T27" fmla="*/ 503 h 671"/>
              <a:gd name="T28" fmla="*/ 329 w 448"/>
              <a:gd name="T29" fmla="*/ 440 h 671"/>
              <a:gd name="T30" fmla="*/ 370 w 448"/>
              <a:gd name="T31" fmla="*/ 351 h 671"/>
              <a:gd name="T32" fmla="*/ 448 w 448"/>
              <a:gd name="T33" fmla="*/ 196 h 671"/>
              <a:gd name="T34" fmla="*/ 362 w 448"/>
              <a:gd name="T35" fmla="*/ 274 h 671"/>
              <a:gd name="T36" fmla="*/ 336 w 448"/>
              <a:gd name="T37" fmla="*/ 303 h 671"/>
              <a:gd name="T38" fmla="*/ 174 w 448"/>
              <a:gd name="T39" fmla="*/ 433 h 671"/>
              <a:gd name="T40" fmla="*/ 99 w 448"/>
              <a:gd name="T41" fmla="*/ 289 h 671"/>
              <a:gd name="T42" fmla="*/ 56 w 448"/>
              <a:gd name="T43" fmla="*/ 196 h 671"/>
              <a:gd name="T44" fmla="*/ 111 w 448"/>
              <a:gd name="T45" fmla="*/ 93 h 671"/>
              <a:gd name="T46" fmla="*/ 224 w 448"/>
              <a:gd name="T47" fmla="*/ 56 h 671"/>
              <a:gd name="T48" fmla="*/ 338 w 448"/>
              <a:gd name="T49" fmla="*/ 93 h 671"/>
              <a:gd name="T50" fmla="*/ 392 w 448"/>
              <a:gd name="T51" fmla="*/ 196 h 671"/>
              <a:gd name="T52" fmla="*/ 306 w 448"/>
              <a:gd name="T53" fmla="*/ 156 h 671"/>
              <a:gd name="T54" fmla="*/ 224 w 448"/>
              <a:gd name="T55" fmla="*/ 126 h 671"/>
              <a:gd name="T56" fmla="*/ 210 w 448"/>
              <a:gd name="T57" fmla="*/ 139 h 671"/>
              <a:gd name="T58" fmla="*/ 224 w 448"/>
              <a:gd name="T59" fmla="*/ 154 h 671"/>
              <a:gd name="T60" fmla="*/ 294 w 448"/>
              <a:gd name="T61" fmla="*/ 196 h 671"/>
              <a:gd name="T62" fmla="*/ 308 w 448"/>
              <a:gd name="T63" fmla="*/ 210 h 671"/>
              <a:gd name="T64" fmla="*/ 322 w 448"/>
              <a:gd name="T65" fmla="*/ 196 h 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8" h="671">
                <a:moveTo>
                  <a:pt x="429" y="115"/>
                </a:moveTo>
                <a:cubicBezTo>
                  <a:pt x="416" y="90"/>
                  <a:pt x="398" y="69"/>
                  <a:pt x="377" y="53"/>
                </a:cubicBezTo>
                <a:cubicBezTo>
                  <a:pt x="356" y="36"/>
                  <a:pt x="332" y="23"/>
                  <a:pt x="306" y="14"/>
                </a:cubicBezTo>
                <a:cubicBezTo>
                  <a:pt x="279" y="4"/>
                  <a:pt x="252" y="0"/>
                  <a:pt x="224" y="0"/>
                </a:cubicBezTo>
                <a:cubicBezTo>
                  <a:pt x="196" y="0"/>
                  <a:pt x="169" y="4"/>
                  <a:pt x="142" y="14"/>
                </a:cubicBezTo>
                <a:cubicBezTo>
                  <a:pt x="116" y="23"/>
                  <a:pt x="92" y="36"/>
                  <a:pt x="71" y="53"/>
                </a:cubicBezTo>
                <a:cubicBezTo>
                  <a:pt x="50" y="69"/>
                  <a:pt x="32" y="90"/>
                  <a:pt x="20" y="115"/>
                </a:cubicBezTo>
                <a:cubicBezTo>
                  <a:pt x="7" y="140"/>
                  <a:pt x="0" y="167"/>
                  <a:pt x="0" y="196"/>
                </a:cubicBezTo>
                <a:cubicBezTo>
                  <a:pt x="0" y="241"/>
                  <a:pt x="15" y="280"/>
                  <a:pt x="45" y="313"/>
                </a:cubicBezTo>
                <a:cubicBezTo>
                  <a:pt x="58" y="327"/>
                  <a:pt x="69" y="340"/>
                  <a:pt x="78" y="351"/>
                </a:cubicBezTo>
                <a:cubicBezTo>
                  <a:pt x="86" y="362"/>
                  <a:pt x="95" y="376"/>
                  <a:pt x="104" y="393"/>
                </a:cubicBezTo>
                <a:cubicBezTo>
                  <a:pt x="112" y="409"/>
                  <a:pt x="117" y="425"/>
                  <a:pt x="119" y="440"/>
                </a:cubicBezTo>
                <a:cubicBezTo>
                  <a:pt x="105" y="448"/>
                  <a:pt x="98" y="460"/>
                  <a:pt x="98" y="475"/>
                </a:cubicBezTo>
                <a:cubicBezTo>
                  <a:pt x="98" y="486"/>
                  <a:pt x="102" y="496"/>
                  <a:pt x="109" y="503"/>
                </a:cubicBezTo>
                <a:cubicBezTo>
                  <a:pt x="102" y="511"/>
                  <a:pt x="98" y="521"/>
                  <a:pt x="98" y="531"/>
                </a:cubicBezTo>
                <a:cubicBezTo>
                  <a:pt x="98" y="547"/>
                  <a:pt x="105" y="558"/>
                  <a:pt x="118" y="567"/>
                </a:cubicBezTo>
                <a:cubicBezTo>
                  <a:pt x="114" y="574"/>
                  <a:pt x="112" y="580"/>
                  <a:pt x="112" y="587"/>
                </a:cubicBezTo>
                <a:cubicBezTo>
                  <a:pt x="112" y="601"/>
                  <a:pt x="117" y="611"/>
                  <a:pt x="126" y="618"/>
                </a:cubicBezTo>
                <a:cubicBezTo>
                  <a:pt x="135" y="626"/>
                  <a:pt x="146" y="629"/>
                  <a:pt x="160" y="629"/>
                </a:cubicBezTo>
                <a:cubicBezTo>
                  <a:pt x="166" y="642"/>
                  <a:pt x="174" y="652"/>
                  <a:pt x="186" y="660"/>
                </a:cubicBezTo>
                <a:cubicBezTo>
                  <a:pt x="198" y="668"/>
                  <a:pt x="210" y="671"/>
                  <a:pt x="224" y="671"/>
                </a:cubicBezTo>
                <a:cubicBezTo>
                  <a:pt x="238" y="671"/>
                  <a:pt x="250" y="668"/>
                  <a:pt x="262" y="660"/>
                </a:cubicBezTo>
                <a:cubicBezTo>
                  <a:pt x="274" y="652"/>
                  <a:pt x="283" y="642"/>
                  <a:pt x="288" y="629"/>
                </a:cubicBezTo>
                <a:cubicBezTo>
                  <a:pt x="302" y="629"/>
                  <a:pt x="313" y="626"/>
                  <a:pt x="322" y="618"/>
                </a:cubicBezTo>
                <a:cubicBezTo>
                  <a:pt x="331" y="611"/>
                  <a:pt x="336" y="601"/>
                  <a:pt x="336" y="587"/>
                </a:cubicBezTo>
                <a:cubicBezTo>
                  <a:pt x="336" y="580"/>
                  <a:pt x="334" y="574"/>
                  <a:pt x="330" y="567"/>
                </a:cubicBezTo>
                <a:cubicBezTo>
                  <a:pt x="343" y="558"/>
                  <a:pt x="350" y="547"/>
                  <a:pt x="350" y="531"/>
                </a:cubicBezTo>
                <a:cubicBezTo>
                  <a:pt x="350" y="521"/>
                  <a:pt x="346" y="511"/>
                  <a:pt x="339" y="503"/>
                </a:cubicBezTo>
                <a:cubicBezTo>
                  <a:pt x="346" y="496"/>
                  <a:pt x="350" y="486"/>
                  <a:pt x="350" y="475"/>
                </a:cubicBezTo>
                <a:cubicBezTo>
                  <a:pt x="350" y="460"/>
                  <a:pt x="343" y="448"/>
                  <a:pt x="329" y="440"/>
                </a:cubicBezTo>
                <a:cubicBezTo>
                  <a:pt x="331" y="425"/>
                  <a:pt x="336" y="409"/>
                  <a:pt x="344" y="393"/>
                </a:cubicBezTo>
                <a:cubicBezTo>
                  <a:pt x="353" y="376"/>
                  <a:pt x="362" y="362"/>
                  <a:pt x="370" y="351"/>
                </a:cubicBezTo>
                <a:cubicBezTo>
                  <a:pt x="379" y="340"/>
                  <a:pt x="390" y="327"/>
                  <a:pt x="403" y="313"/>
                </a:cubicBezTo>
                <a:cubicBezTo>
                  <a:pt x="433" y="280"/>
                  <a:pt x="448" y="241"/>
                  <a:pt x="448" y="196"/>
                </a:cubicBezTo>
                <a:cubicBezTo>
                  <a:pt x="448" y="167"/>
                  <a:pt x="442" y="140"/>
                  <a:pt x="429" y="115"/>
                </a:cubicBezTo>
                <a:close/>
                <a:moveTo>
                  <a:pt x="362" y="274"/>
                </a:moveTo>
                <a:cubicBezTo>
                  <a:pt x="359" y="278"/>
                  <a:pt x="355" y="282"/>
                  <a:pt x="349" y="289"/>
                </a:cubicBezTo>
                <a:cubicBezTo>
                  <a:pt x="343" y="295"/>
                  <a:pt x="338" y="300"/>
                  <a:pt x="336" y="303"/>
                </a:cubicBezTo>
                <a:cubicBezTo>
                  <a:pt x="298" y="348"/>
                  <a:pt x="278" y="391"/>
                  <a:pt x="274" y="433"/>
                </a:cubicBezTo>
                <a:cubicBezTo>
                  <a:pt x="174" y="433"/>
                  <a:pt x="174" y="433"/>
                  <a:pt x="174" y="433"/>
                </a:cubicBezTo>
                <a:cubicBezTo>
                  <a:pt x="170" y="391"/>
                  <a:pt x="150" y="348"/>
                  <a:pt x="112" y="303"/>
                </a:cubicBezTo>
                <a:cubicBezTo>
                  <a:pt x="110" y="300"/>
                  <a:pt x="105" y="295"/>
                  <a:pt x="99" y="289"/>
                </a:cubicBezTo>
                <a:cubicBezTo>
                  <a:pt x="93" y="282"/>
                  <a:pt x="89" y="278"/>
                  <a:pt x="86" y="274"/>
                </a:cubicBezTo>
                <a:cubicBezTo>
                  <a:pt x="66" y="251"/>
                  <a:pt x="56" y="225"/>
                  <a:pt x="56" y="196"/>
                </a:cubicBezTo>
                <a:cubicBezTo>
                  <a:pt x="56" y="175"/>
                  <a:pt x="61" y="155"/>
                  <a:pt x="71" y="137"/>
                </a:cubicBezTo>
                <a:cubicBezTo>
                  <a:pt x="81" y="119"/>
                  <a:pt x="94" y="104"/>
                  <a:pt x="111" y="93"/>
                </a:cubicBezTo>
                <a:cubicBezTo>
                  <a:pt x="127" y="81"/>
                  <a:pt x="145" y="72"/>
                  <a:pt x="164" y="65"/>
                </a:cubicBezTo>
                <a:cubicBezTo>
                  <a:pt x="184" y="59"/>
                  <a:pt x="204" y="56"/>
                  <a:pt x="224" y="56"/>
                </a:cubicBezTo>
                <a:cubicBezTo>
                  <a:pt x="244" y="56"/>
                  <a:pt x="264" y="59"/>
                  <a:pt x="284" y="65"/>
                </a:cubicBezTo>
                <a:cubicBezTo>
                  <a:pt x="303" y="72"/>
                  <a:pt x="321" y="81"/>
                  <a:pt x="338" y="93"/>
                </a:cubicBezTo>
                <a:cubicBezTo>
                  <a:pt x="354" y="104"/>
                  <a:pt x="367" y="119"/>
                  <a:pt x="377" y="137"/>
                </a:cubicBezTo>
                <a:cubicBezTo>
                  <a:pt x="387" y="155"/>
                  <a:pt x="392" y="175"/>
                  <a:pt x="392" y="196"/>
                </a:cubicBezTo>
                <a:cubicBezTo>
                  <a:pt x="392" y="225"/>
                  <a:pt x="382" y="251"/>
                  <a:pt x="362" y="274"/>
                </a:cubicBezTo>
                <a:close/>
                <a:moveTo>
                  <a:pt x="306" y="156"/>
                </a:moveTo>
                <a:cubicBezTo>
                  <a:pt x="295" y="145"/>
                  <a:pt x="282" y="137"/>
                  <a:pt x="268" y="133"/>
                </a:cubicBezTo>
                <a:cubicBezTo>
                  <a:pt x="253" y="128"/>
                  <a:pt x="239" y="126"/>
                  <a:pt x="224" y="126"/>
                </a:cubicBezTo>
                <a:cubicBezTo>
                  <a:pt x="214" y="130"/>
                  <a:pt x="214" y="130"/>
                  <a:pt x="214" y="130"/>
                </a:cubicBezTo>
                <a:cubicBezTo>
                  <a:pt x="210" y="139"/>
                  <a:pt x="210" y="139"/>
                  <a:pt x="210" y="139"/>
                </a:cubicBezTo>
                <a:cubicBezTo>
                  <a:pt x="214" y="149"/>
                  <a:pt x="214" y="149"/>
                  <a:pt x="214" y="149"/>
                </a:cubicBezTo>
                <a:cubicBezTo>
                  <a:pt x="224" y="154"/>
                  <a:pt x="224" y="154"/>
                  <a:pt x="224" y="154"/>
                </a:cubicBezTo>
                <a:cubicBezTo>
                  <a:pt x="239" y="154"/>
                  <a:pt x="255" y="157"/>
                  <a:pt x="270" y="164"/>
                </a:cubicBezTo>
                <a:cubicBezTo>
                  <a:pt x="286" y="172"/>
                  <a:pt x="294" y="182"/>
                  <a:pt x="294" y="196"/>
                </a:cubicBezTo>
                <a:cubicBezTo>
                  <a:pt x="298" y="205"/>
                  <a:pt x="298" y="205"/>
                  <a:pt x="298" y="205"/>
                </a:cubicBezTo>
                <a:cubicBezTo>
                  <a:pt x="308" y="210"/>
                  <a:pt x="308" y="210"/>
                  <a:pt x="308" y="210"/>
                </a:cubicBezTo>
                <a:cubicBezTo>
                  <a:pt x="318" y="205"/>
                  <a:pt x="318" y="205"/>
                  <a:pt x="318" y="205"/>
                </a:cubicBezTo>
                <a:cubicBezTo>
                  <a:pt x="322" y="196"/>
                  <a:pt x="322" y="196"/>
                  <a:pt x="322" y="196"/>
                </a:cubicBezTo>
                <a:cubicBezTo>
                  <a:pt x="322" y="180"/>
                  <a:pt x="317" y="167"/>
                  <a:pt x="306" y="156"/>
                </a:cubicBezTo>
                <a:close/>
              </a:path>
            </a:pathLst>
          </a:custGeom>
          <a:noFill/>
          <a:ln>
            <a:solidFill>
              <a:schemeClr val="bg1"/>
            </a:solid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spTree>
    <p:extLst>
      <p:ext uri="{BB962C8B-B14F-4D97-AF65-F5344CB8AC3E}">
        <p14:creationId xmlns:p14="http://schemas.microsoft.com/office/powerpoint/2010/main" val="38628373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1344491"/>
            <a:ext cx="11006345" cy="835027"/>
          </a:xfrm>
        </p:spPr>
        <p:txBody>
          <a:bodyPr>
            <a:normAutofit/>
          </a:bodyPr>
          <a:lstStyle/>
          <a:p>
            <a:r>
              <a:rPr lang="fr-CA" dirty="0"/>
              <a:t>À quoi ressemblera le futur </a:t>
            </a:r>
            <a:r>
              <a:rPr lang="fr-CA" dirty="0" smtClean="0"/>
              <a:t>du travail</a:t>
            </a:r>
            <a:r>
              <a:rPr lang="fr-CA" dirty="0"/>
              <a:t>?</a:t>
            </a:r>
          </a:p>
        </p:txBody>
      </p:sp>
      <p:sp>
        <p:nvSpPr>
          <p:cNvPr id="3" name="TextBox 2"/>
          <p:cNvSpPr txBox="1"/>
          <p:nvPr/>
        </p:nvSpPr>
        <p:spPr>
          <a:xfrm>
            <a:off x="508759" y="2489590"/>
            <a:ext cx="9787467" cy="1736646"/>
          </a:xfrm>
          <a:prstGeom prst="bracketPair">
            <a:avLst/>
          </a:prstGeom>
          <a:noFill/>
          <a:ln>
            <a:solidFill>
              <a:schemeClr val="accent5"/>
            </a:solidFill>
          </a:ln>
        </p:spPr>
        <p:txBody>
          <a:bodyPr wrap="square" rtlCol="0">
            <a:spAutoFit/>
          </a:bodyPr>
          <a:lstStyle/>
          <a:p>
            <a:r>
              <a:rPr lang="fr-CA" sz="1600" i="1" dirty="0"/>
              <a:t>Si possible, intégrez des éléments </a:t>
            </a:r>
            <a:r>
              <a:rPr lang="fr-CA" sz="1600" i="1" dirty="0" smtClean="0"/>
              <a:t>comme</a:t>
            </a:r>
            <a:r>
              <a:rPr lang="fr-CA" sz="1600" i="1" dirty="0"/>
              <a:t> :</a:t>
            </a:r>
          </a:p>
          <a:p>
            <a:pPr marL="285750" indent="-285750">
              <a:buFont typeface="Arial" panose="020B0604020202020204" pitchFamily="34" charset="0"/>
              <a:buChar char="•"/>
            </a:pPr>
            <a:r>
              <a:rPr lang="fr-CA" sz="1600" i="1" dirty="0"/>
              <a:t>une approche intégrée (outils de TI, GI, </a:t>
            </a:r>
            <a:r>
              <a:rPr lang="fr-CA" sz="1600" i="1" dirty="0" smtClean="0"/>
              <a:t>Sécurité</a:t>
            </a:r>
            <a:r>
              <a:rPr lang="fr-CA" sz="1600" i="1" dirty="0"/>
              <a:t>, RH, etc.) visant à soutenir l’expérience des employés;</a:t>
            </a:r>
          </a:p>
          <a:p>
            <a:pPr marL="285750" indent="-285750">
              <a:buFont typeface="Arial" panose="020B0604020202020204" pitchFamily="34" charset="0"/>
              <a:buChar char="•"/>
            </a:pPr>
            <a:r>
              <a:rPr lang="fr-CA" sz="1600" i="1" dirty="0"/>
              <a:t>le concept de conception (le quoi et le comment), les principes de conception clés de Milieu de travail GC, le milieu de travail axé sur les activités, le processus de conception, etc.;</a:t>
            </a:r>
          </a:p>
          <a:p>
            <a:pPr marL="285750" indent="-285750">
              <a:buFont typeface="Arial" panose="020B0604020202020204" pitchFamily="34" charset="0"/>
              <a:buChar char="•"/>
            </a:pPr>
            <a:r>
              <a:rPr lang="fr-CA" sz="1600" i="1" dirty="0"/>
              <a:t>des photos inspirantes (nous </a:t>
            </a:r>
            <a:r>
              <a:rPr lang="fr-CA" sz="1600" i="1" u="sng" dirty="0"/>
              <a:t>NE RECOMMANDONS PAS</a:t>
            </a:r>
            <a:r>
              <a:rPr lang="fr-CA" sz="1600" i="1" dirty="0"/>
              <a:t> de montrer les plans d’étage à cette étape).</a:t>
            </a:r>
          </a:p>
          <a:p>
            <a:pPr marL="285750" indent="-285750">
              <a:buFont typeface="Arial" panose="020B0604020202020204" pitchFamily="34" charset="0"/>
              <a:buChar char="•"/>
            </a:pPr>
            <a:r>
              <a:rPr lang="fr-CA" sz="1600" b="1" dirty="0">
                <a:hlinkClick r:id="rId2"/>
              </a:rPr>
              <a:t>Gestion du changement en milieu de travail </a:t>
            </a:r>
            <a:r>
              <a:rPr lang="fr-CA" sz="1600" b="1" dirty="0" smtClean="0">
                <a:latin typeface="Calibri" panose="020F0502020204030204" pitchFamily="34" charset="0"/>
                <a:cs typeface="Calibri" panose="020F0502020204030204" pitchFamily="34" charset="0"/>
                <a:hlinkClick r:id="rId2"/>
              </a:rPr>
              <a:t>‒</a:t>
            </a:r>
            <a:r>
              <a:rPr lang="fr-CA" sz="1600" b="1" dirty="0" smtClean="0">
                <a:hlinkClick r:id="rId2"/>
              </a:rPr>
              <a:t> </a:t>
            </a:r>
            <a:r>
              <a:rPr lang="fr-CA" sz="1600" b="1" dirty="0">
                <a:hlinkClick r:id="rId2"/>
              </a:rPr>
              <a:t>Liens rapides</a:t>
            </a:r>
            <a:endParaRPr lang="fr-CA" sz="1600" b="1" dirty="0">
              <a:hlinkClick r:id="rId3"/>
            </a:endParaRPr>
          </a:p>
        </p:txBody>
      </p:sp>
      <p:pic>
        <p:nvPicPr>
          <p:cNvPr id="5" name="Imag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358" y="0"/>
            <a:ext cx="12243358" cy="1007365"/>
          </a:xfrm>
          <a:prstGeom prst="rect">
            <a:avLst/>
          </a:prstGeom>
        </p:spPr>
      </p:pic>
    </p:spTree>
    <p:extLst>
      <p:ext uri="{BB962C8B-B14F-4D97-AF65-F5344CB8AC3E}">
        <p14:creationId xmlns:p14="http://schemas.microsoft.com/office/powerpoint/2010/main" val="41070313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1430755"/>
            <a:ext cx="11006345" cy="835027"/>
          </a:xfrm>
        </p:spPr>
        <p:txBody>
          <a:bodyPr/>
          <a:lstStyle/>
          <a:p>
            <a:r>
              <a:rPr lang="fr-CA"/>
              <a:t>Échéancier du projet</a:t>
            </a:r>
          </a:p>
        </p:txBody>
      </p:sp>
      <p:sp>
        <p:nvSpPr>
          <p:cNvPr id="3" name="Double Bracket 2"/>
          <p:cNvSpPr/>
          <p:nvPr/>
        </p:nvSpPr>
        <p:spPr>
          <a:xfrm>
            <a:off x="508759" y="2505201"/>
            <a:ext cx="10156115" cy="715089"/>
          </a:xfrm>
          <a:prstGeom prst="bracketPair">
            <a:avLst/>
          </a:prstGeom>
          <a:ln>
            <a:noFill/>
          </a:ln>
        </p:spPr>
        <p:txBody>
          <a:bodyPr wrap="square">
            <a:spAutoFit/>
          </a:bodyPr>
          <a:lstStyle/>
          <a:p>
            <a:r>
              <a:rPr lang="fr-CA" dirty="0">
                <a:solidFill>
                  <a:schemeClr val="tx2"/>
                </a:solidFill>
              </a:rPr>
              <a:t>[Inclure le calendrier du ou des projets (visuel de haut niveau). On pourrait également inclure la manière dont le projet s’intègre dans une modernisation complexe à venir, un projet plus important, etc.] </a:t>
            </a: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358" y="0"/>
            <a:ext cx="12243358" cy="1007365"/>
          </a:xfrm>
          <a:prstGeom prst="rect">
            <a:avLst/>
          </a:prstGeom>
        </p:spPr>
      </p:pic>
    </p:spTree>
    <p:extLst>
      <p:ext uri="{BB962C8B-B14F-4D97-AF65-F5344CB8AC3E}">
        <p14:creationId xmlns:p14="http://schemas.microsoft.com/office/powerpoint/2010/main" val="208817817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11579311|-10846711|-14797230|-8244963|-11249614|PSPC&quot;,&quot;Id&quot;:&quot;60db25783534356af4bffc99&quot;,&quot;SmartGridHorizontal&quot;:0,&quot;LinkedExcelSources&quot;:{},&quot;LinkedProjectSources&quot;:{},&quot;FlowConfig&quot;:{&quot;Canvas&quot;:{&quot;Slide&quot;:-1,&quot;Width&quot;:0,&quot;Height&quot;:0},&quot;Timeline&quot;:{&quot;Actions&quot;:[]}},&quot;LinkedSlideMergeSources&quot;:{},&quot;LinkedSharePointSlideMergeSources&quot;:{}}"/>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GCworkplace-Color Palette">
      <a:dk1>
        <a:srgbClr val="000000"/>
      </a:dk1>
      <a:lt1>
        <a:srgbClr val="FFFFFF"/>
      </a:lt1>
      <a:dk2>
        <a:srgbClr val="77797C"/>
      </a:dk2>
      <a:lt2>
        <a:srgbClr val="E7E6E6"/>
      </a:lt2>
      <a:accent1>
        <a:srgbClr val="A8CE75"/>
      </a:accent1>
      <a:accent2>
        <a:srgbClr val="4CB6A0"/>
      </a:accent2>
      <a:accent3>
        <a:srgbClr val="18853F"/>
      </a:accent3>
      <a:accent4>
        <a:srgbClr val="F2A920"/>
      </a:accent4>
      <a:accent5>
        <a:srgbClr val="17455C"/>
      </a:accent5>
      <a:accent6>
        <a:srgbClr val="BBBCBF"/>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8181</TotalTime>
  <Words>2340</Words>
  <Application>Microsoft Office PowerPoint</Application>
  <PresentationFormat>Grand écran</PresentationFormat>
  <Paragraphs>116</Paragraphs>
  <Slides>16</Slides>
  <Notes>1</Notes>
  <HiddenSlides>0</HiddenSlides>
  <MMClips>0</MMClips>
  <ScaleCrop>false</ScaleCrop>
  <HeadingPairs>
    <vt:vector size="8" baseType="variant">
      <vt:variant>
        <vt:lpstr>Polices utilisées</vt:lpstr>
      </vt:variant>
      <vt:variant>
        <vt:i4>7</vt:i4>
      </vt:variant>
      <vt:variant>
        <vt:lpstr>Thème</vt:lpstr>
      </vt:variant>
      <vt:variant>
        <vt:i4>1</vt:i4>
      </vt:variant>
      <vt:variant>
        <vt:lpstr>Serveurs OLE incorporés</vt:lpstr>
      </vt:variant>
      <vt:variant>
        <vt:i4>1</vt:i4>
      </vt:variant>
      <vt:variant>
        <vt:lpstr>Titres des diapositives</vt:lpstr>
      </vt:variant>
      <vt:variant>
        <vt:i4>16</vt:i4>
      </vt:variant>
    </vt:vector>
  </HeadingPairs>
  <TitlesOfParts>
    <vt:vector size="25" baseType="lpstr">
      <vt:lpstr>Arial</vt:lpstr>
      <vt:lpstr>Calibri</vt:lpstr>
      <vt:lpstr>Courier New</vt:lpstr>
      <vt:lpstr>Georgia</vt:lpstr>
      <vt:lpstr>Symbol</vt:lpstr>
      <vt:lpstr>Times New Roman</vt:lpstr>
      <vt:lpstr>Wingdings</vt:lpstr>
      <vt:lpstr>Office Theme</vt:lpstr>
      <vt:lpstr>think-cell Slide</vt:lpstr>
      <vt:lpstr>Première activité de mobilisation  des employés</vt:lpstr>
      <vt:lpstr>Comment utiliser le présent document</vt:lpstr>
      <vt:lpstr>Séance d’ouverture</vt:lpstr>
      <vt:lpstr>EXEMPLE : RÈGLES POUR UN BON DÉROULEMENT</vt:lpstr>
      <vt:lpstr>Stratégie de modernisation ministérielle</vt:lpstr>
      <vt:lpstr>Vision du projet XYZ</vt:lpstr>
      <vt:lpstr>Le milieu de travail de l’avenir</vt:lpstr>
      <vt:lpstr>À quoi ressemblera le futur du travail?</vt:lpstr>
      <vt:lpstr>Échéancier du projet</vt:lpstr>
      <vt:lpstr>Comment vous offrira-t-on du soutien au cours de cette transition?</vt:lpstr>
      <vt:lpstr>Comment pouvez-vous y participer?</vt:lpstr>
      <vt:lpstr>Prochaines étapes</vt:lpstr>
      <vt:lpstr>Questions et réponses</vt:lpstr>
      <vt:lpstr>Annexe</vt:lpstr>
      <vt:lpstr>PRATIQUES EXEMPLAIRES pour faciliter les séances de consultation</vt:lpstr>
      <vt:lpstr>PRATIQUES EXEMPLAIRES pour faciliter les séances de consultation (suite)</vt:lpstr>
    </vt:vector>
  </TitlesOfParts>
  <Company>Government of Canada/Gouvernement du Canada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Chantal Bemeur</dc:creator>
  <cp:lastModifiedBy>Bureau.Sylvain</cp:lastModifiedBy>
  <cp:revision>86</cp:revision>
  <dcterms:created xsi:type="dcterms:W3CDTF">2021-04-06T12:43:15Z</dcterms:created>
  <dcterms:modified xsi:type="dcterms:W3CDTF">2021-10-22T16:00:01Z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560158116</vt:i4>
  </property>
  <property fmtid="{D5CDD505-2E9C-101B-9397-08002B2CF9AE}" pid="3" name="_NewReviewCycle">
    <vt:lpwstr/>
  </property>
  <property fmtid="{D5CDD505-2E9C-101B-9397-08002B2CF9AE}" pid="4" name="_EmailSubject">
    <vt:lpwstr>Request for translation</vt:lpwstr>
  </property>
  <property fmtid="{D5CDD505-2E9C-101B-9397-08002B2CF9AE}" pid="5" name="_AuthorEmail">
    <vt:lpwstr>Hannah.Lowry-Whitton@tpsgc-pwgsc.gc.ca</vt:lpwstr>
  </property>
  <property fmtid="{D5CDD505-2E9C-101B-9397-08002B2CF9AE}" pid="6" name="_AuthorEmailDisplayName">
    <vt:lpwstr>Hannah Lowry-Whitton</vt:lpwstr>
  </property>
</Properties>
</file>