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56" r:id="rId5"/>
    <p:sldId id="260" r:id="rId6"/>
    <p:sldId id="295" r:id="rId7"/>
    <p:sldId id="300" r:id="rId8"/>
    <p:sldId id="292" r:id="rId9"/>
    <p:sldId id="293" r:id="rId10"/>
    <p:sldId id="294" r:id="rId11"/>
    <p:sldId id="262" r:id="rId12"/>
    <p:sldId id="287" r:id="rId13"/>
    <p:sldId id="288" r:id="rId14"/>
    <p:sldId id="291" r:id="rId15"/>
    <p:sldId id="264" r:id="rId16"/>
    <p:sldId id="290" r:id="rId17"/>
    <p:sldId id="265" r:id="rId18"/>
    <p:sldId id="296" r:id="rId19"/>
    <p:sldId id="297" r:id="rId20"/>
    <p:sldId id="298" r:id="rId21"/>
    <p:sldId id="282" r:id="rId22"/>
  </p:sldIdLst>
  <p:sldSz cx="12192000" cy="6858000"/>
  <p:notesSz cx="6858000" cy="9144000"/>
  <p:embeddedFontLs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zydlo,Iga (ECCC)" initials="K(" lastIdx="5" clrIdx="0">
    <p:extLst>
      <p:ext uri="{19B8F6BF-5375-455C-9EA6-DF929625EA0E}">
        <p15:presenceInfo xmlns:p15="http://schemas.microsoft.com/office/powerpoint/2012/main" userId="S-1-5-21-2086016090-1259623561-1170935872-105612" providerId="AD"/>
      </p:ext>
    </p:extLst>
  </p:cmAuthor>
  <p:cmAuthor id="2" name="Benkalha,Darine (ECCC)" initials="B(" lastIdx="11" clrIdx="1">
    <p:extLst>
      <p:ext uri="{19B8F6BF-5375-455C-9EA6-DF929625EA0E}">
        <p15:presenceInfo xmlns:p15="http://schemas.microsoft.com/office/powerpoint/2012/main" userId="S-1-5-21-2086016090-1259623561-1170935872-134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4" autoAdjust="0"/>
    <p:restoredTop sz="91334" autoAdjust="0"/>
  </p:normalViewPr>
  <p:slideViewPr>
    <p:cSldViewPr>
      <p:cViewPr varScale="1">
        <p:scale>
          <a:sx n="56" d="100"/>
          <a:sy n="56" d="100"/>
        </p:scale>
        <p:origin x="60" y="8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A52D9-8CD2-4DD1-935C-EE339884943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F084ABD4-35C6-4DEC-9ACB-03CF3786A191}">
      <dgm:prSet phldrT="[Text]"/>
      <dgm:spPr/>
      <dgm:t>
        <a:bodyPr/>
        <a:lstStyle/>
        <a:p>
          <a:r>
            <a:rPr lang="fr-FR" dirty="0" smtClean="0"/>
            <a:t>Comité des femmes en sciences et technologie</a:t>
          </a:r>
          <a:endParaRPr lang="en-US" dirty="0"/>
        </a:p>
      </dgm:t>
    </dgm:pt>
    <dgm:pt modelId="{8753E576-ADFF-4D86-A491-19EAB170D06B}" type="parTrans" cxnId="{C3D6286E-D6CB-4F54-AA9D-CBE9C62790AE}">
      <dgm:prSet/>
      <dgm:spPr/>
      <dgm:t>
        <a:bodyPr/>
        <a:lstStyle/>
        <a:p>
          <a:endParaRPr lang="en-US"/>
        </a:p>
      </dgm:t>
    </dgm:pt>
    <dgm:pt modelId="{72DA5D03-1EE6-4E40-9386-7EA09C77203D}" type="sibTrans" cxnId="{C3D6286E-D6CB-4F54-AA9D-CBE9C62790AE}">
      <dgm:prSet/>
      <dgm:spPr/>
      <dgm:t>
        <a:bodyPr/>
        <a:lstStyle/>
        <a:p>
          <a:endParaRPr lang="en-US"/>
        </a:p>
      </dgm:t>
    </dgm:pt>
    <dgm:pt modelId="{04615E79-EEF7-4C7C-AE44-ED5E07F0726B}">
      <dgm:prSet phldrT="[Text]"/>
      <dgm:spPr/>
      <dgm:t>
        <a:bodyPr/>
        <a:lstStyle/>
        <a:p>
          <a:r>
            <a:rPr lang="en-US" dirty="0" smtClean="0"/>
            <a:t>Réseau des </a:t>
          </a:r>
          <a:r>
            <a:rPr lang="en-US" dirty="0" err="1" smtClean="0"/>
            <a:t>gestionnaires</a:t>
          </a:r>
          <a:endParaRPr lang="en-US" dirty="0"/>
        </a:p>
      </dgm:t>
    </dgm:pt>
    <dgm:pt modelId="{DC1B5F94-2502-40EC-B1D1-6671E1CD3B9B}" type="parTrans" cxnId="{04B9A6BA-F083-4688-AB90-1D1D9048B89E}">
      <dgm:prSet/>
      <dgm:spPr/>
      <dgm:t>
        <a:bodyPr/>
        <a:lstStyle/>
        <a:p>
          <a:endParaRPr lang="en-US"/>
        </a:p>
      </dgm:t>
    </dgm:pt>
    <dgm:pt modelId="{96E49822-B6CF-4910-8D09-60A0B4D56495}" type="sibTrans" cxnId="{04B9A6BA-F083-4688-AB90-1D1D9048B89E}">
      <dgm:prSet/>
      <dgm:spPr/>
      <dgm:t>
        <a:bodyPr/>
        <a:lstStyle/>
        <a:p>
          <a:endParaRPr lang="en-US"/>
        </a:p>
      </dgm:t>
    </dgm:pt>
    <dgm:pt modelId="{82E70979-37A1-4F15-A1D1-0D9C03AA5C56}">
      <dgm:prSet phldrT="[Text]"/>
      <dgm:spPr/>
      <dgm:t>
        <a:bodyPr/>
        <a:lstStyle/>
        <a:p>
          <a:r>
            <a:rPr lang="fr-FR" dirty="0" smtClean="0"/>
            <a:t>Réseau des personnes handicapées (</a:t>
          </a:r>
          <a:r>
            <a:rPr lang="fr-FR" dirty="0" err="1" smtClean="0"/>
            <a:t>RdPH</a:t>
          </a:r>
          <a:r>
            <a:rPr lang="fr-FR" dirty="0" smtClean="0"/>
            <a:t>)</a:t>
          </a:r>
          <a:endParaRPr lang="en-US" dirty="0"/>
        </a:p>
      </dgm:t>
    </dgm:pt>
    <dgm:pt modelId="{69B4A85B-EFCA-4B6E-9C56-49F5C7F0F4E4}" type="parTrans" cxnId="{2920F0DB-9CBB-408E-AE07-F92719CE6D76}">
      <dgm:prSet/>
      <dgm:spPr/>
      <dgm:t>
        <a:bodyPr/>
        <a:lstStyle/>
        <a:p>
          <a:endParaRPr lang="en-US"/>
        </a:p>
      </dgm:t>
    </dgm:pt>
    <dgm:pt modelId="{8706D02B-8AA5-4A5F-9F51-11DE3FC5C9F1}" type="sibTrans" cxnId="{2920F0DB-9CBB-408E-AE07-F92719CE6D76}">
      <dgm:prSet/>
      <dgm:spPr/>
      <dgm:t>
        <a:bodyPr/>
        <a:lstStyle/>
        <a:p>
          <a:endParaRPr lang="en-US"/>
        </a:p>
      </dgm:t>
    </dgm:pt>
    <dgm:pt modelId="{E368020A-1ABA-4219-863C-63DBC722B2EB}">
      <dgm:prSet phldrT="[Text]"/>
      <dgm:spPr/>
      <dgm:t>
        <a:bodyPr/>
        <a:lstStyle/>
        <a:p>
          <a:r>
            <a:rPr lang="en-US" dirty="0" smtClean="0"/>
            <a:t>Réseau National des Jeunes</a:t>
          </a:r>
          <a:endParaRPr lang="en-US" dirty="0"/>
        </a:p>
      </dgm:t>
    </dgm:pt>
    <dgm:pt modelId="{9BA04C8E-548D-4E00-B498-9F1F9702B45E}" type="parTrans" cxnId="{AD43B754-29B1-4471-88B6-09854BEBC3BC}">
      <dgm:prSet/>
      <dgm:spPr/>
      <dgm:t>
        <a:bodyPr/>
        <a:lstStyle/>
        <a:p>
          <a:endParaRPr lang="en-US"/>
        </a:p>
      </dgm:t>
    </dgm:pt>
    <dgm:pt modelId="{5A6793EA-1C1A-4C56-9B06-42C8AFC6C328}" type="sibTrans" cxnId="{AD43B754-29B1-4471-88B6-09854BEBC3BC}">
      <dgm:prSet/>
      <dgm:spPr/>
      <dgm:t>
        <a:bodyPr/>
        <a:lstStyle/>
        <a:p>
          <a:endParaRPr lang="en-US"/>
        </a:p>
      </dgm:t>
    </dgm:pt>
    <dgm:pt modelId="{7C5A33D8-ADA0-4F9D-AFB3-93BA9E611517}">
      <dgm:prSet phldrT="[Text]"/>
      <dgm:spPr/>
      <dgm:t>
        <a:bodyPr/>
        <a:lstStyle/>
        <a:p>
          <a:endParaRPr lang="fr-FR" dirty="0" smtClean="0"/>
        </a:p>
        <a:p>
          <a:r>
            <a:rPr lang="fr-FR" dirty="0" smtClean="0"/>
            <a:t>Comité sur le respect en milieu de travail</a:t>
          </a:r>
          <a:endParaRPr lang="en-US" dirty="0" smtClean="0"/>
        </a:p>
        <a:p>
          <a:endParaRPr lang="en-US" dirty="0"/>
        </a:p>
      </dgm:t>
    </dgm:pt>
    <dgm:pt modelId="{6C480E37-5290-4579-AC9D-96239165E196}" type="parTrans" cxnId="{A1175121-766D-4F50-8DC3-7EF016527F6E}">
      <dgm:prSet/>
      <dgm:spPr/>
      <dgm:t>
        <a:bodyPr/>
        <a:lstStyle/>
        <a:p>
          <a:endParaRPr lang="en-US"/>
        </a:p>
      </dgm:t>
    </dgm:pt>
    <dgm:pt modelId="{B563AEA4-F3D3-47E5-999A-D27A6E2125E6}" type="sibTrans" cxnId="{A1175121-766D-4F50-8DC3-7EF016527F6E}">
      <dgm:prSet/>
      <dgm:spPr/>
      <dgm:t>
        <a:bodyPr/>
        <a:lstStyle/>
        <a:p>
          <a:endParaRPr lang="en-US"/>
        </a:p>
      </dgm:t>
    </dgm:pt>
    <dgm:pt modelId="{0ADEF580-66A6-488F-A275-E03F5559A3D0}">
      <dgm:prSet phldrT="[Text]"/>
      <dgm:spPr/>
      <dgm:t>
        <a:bodyPr/>
        <a:lstStyle/>
        <a:p>
          <a:r>
            <a:rPr lang="fr-FR" dirty="0" smtClean="0"/>
            <a:t>Réseau des employés autochtones (REA)</a:t>
          </a:r>
          <a:endParaRPr lang="en-US" dirty="0" smtClean="0"/>
        </a:p>
        <a:p>
          <a:endParaRPr lang="en-US" dirty="0"/>
        </a:p>
      </dgm:t>
    </dgm:pt>
    <dgm:pt modelId="{AA07FE58-D695-4A67-9BBE-8C4178EEA930}" type="parTrans" cxnId="{D88725C2-38AF-42AE-8103-CC4F4C910E09}">
      <dgm:prSet/>
      <dgm:spPr/>
      <dgm:t>
        <a:bodyPr/>
        <a:lstStyle/>
        <a:p>
          <a:endParaRPr lang="en-US"/>
        </a:p>
      </dgm:t>
    </dgm:pt>
    <dgm:pt modelId="{7A25F179-5220-4C65-916D-E703B6572A59}" type="sibTrans" cxnId="{D88725C2-38AF-42AE-8103-CC4F4C910E09}">
      <dgm:prSet/>
      <dgm:spPr/>
      <dgm:t>
        <a:bodyPr/>
        <a:lstStyle/>
        <a:p>
          <a:endParaRPr lang="en-US"/>
        </a:p>
      </dgm:t>
    </dgm:pt>
    <dgm:pt modelId="{2BF41A53-7F7C-4FDA-B7C9-9E2C52458DBE}">
      <dgm:prSet phldrT="[Text]"/>
      <dgm:spPr/>
      <dgm:t>
        <a:bodyPr/>
        <a:lstStyle/>
        <a:p>
          <a:r>
            <a:rPr lang="en-US" dirty="0" err="1" smtClean="0"/>
            <a:t>Équipes</a:t>
          </a:r>
          <a:r>
            <a:rPr lang="en-US" dirty="0" smtClean="0"/>
            <a:t> </a:t>
          </a:r>
          <a:r>
            <a:rPr lang="en-US" dirty="0" err="1" smtClean="0"/>
            <a:t>vertes</a:t>
          </a:r>
          <a:r>
            <a:rPr lang="en-US" dirty="0" smtClean="0"/>
            <a:t> d’ECCC</a:t>
          </a:r>
          <a:endParaRPr lang="en-US" dirty="0"/>
        </a:p>
      </dgm:t>
    </dgm:pt>
    <dgm:pt modelId="{A6A3ED4B-E5AB-4AC1-9B34-BBB00EFF2A1E}" type="parTrans" cxnId="{8C69631B-635E-4629-AAF1-0075434A7CBB}">
      <dgm:prSet/>
      <dgm:spPr/>
      <dgm:t>
        <a:bodyPr/>
        <a:lstStyle/>
        <a:p>
          <a:endParaRPr lang="en-US"/>
        </a:p>
      </dgm:t>
    </dgm:pt>
    <dgm:pt modelId="{4C357FD8-0B1B-4999-9A67-C50DF49F9D36}" type="sibTrans" cxnId="{8C69631B-635E-4629-AAF1-0075434A7CBB}">
      <dgm:prSet/>
      <dgm:spPr/>
      <dgm:t>
        <a:bodyPr/>
        <a:lstStyle/>
        <a:p>
          <a:endParaRPr lang="en-US"/>
        </a:p>
      </dgm:t>
    </dgm:pt>
    <dgm:pt modelId="{D203B4D4-DF2F-4BF6-8DDD-F7E536C706CD}">
      <dgm:prSet phldrT="[Text]"/>
      <dgm:spPr/>
      <dgm:t>
        <a:bodyPr/>
        <a:lstStyle/>
        <a:p>
          <a:r>
            <a:rPr lang="fr-FR" dirty="0" smtClean="0"/>
            <a:t>La Campagne de charité en milieu de travail du gouvernement du Canada (CCMTGC)</a:t>
          </a:r>
          <a:endParaRPr lang="en-US" dirty="0"/>
        </a:p>
      </dgm:t>
    </dgm:pt>
    <dgm:pt modelId="{02E48C6A-01FB-41BE-BFF5-9921CB3096F7}" type="parTrans" cxnId="{0BE9A17B-F862-4A38-A337-514D8877D2BE}">
      <dgm:prSet/>
      <dgm:spPr/>
      <dgm:t>
        <a:bodyPr/>
        <a:lstStyle/>
        <a:p>
          <a:endParaRPr lang="en-US"/>
        </a:p>
      </dgm:t>
    </dgm:pt>
    <dgm:pt modelId="{470C7C10-1713-4693-93E8-4D5ED67336A2}" type="sibTrans" cxnId="{0BE9A17B-F862-4A38-A337-514D8877D2BE}">
      <dgm:prSet/>
      <dgm:spPr/>
      <dgm:t>
        <a:bodyPr/>
        <a:lstStyle/>
        <a:p>
          <a:endParaRPr lang="en-US"/>
        </a:p>
      </dgm:t>
    </dgm:pt>
    <dgm:pt modelId="{5CFF4D15-E594-4F1F-A110-493B6157938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smtClean="0"/>
            <a:t>La jeunesse de la Direction générale de la protection de l’environnement (JDGPE)</a:t>
          </a:r>
          <a:endParaRPr lang="en-US" dirty="0" smtClean="0"/>
        </a:p>
        <a:p>
          <a:pPr lvl="0" defTabSz="577850">
            <a:lnSpc>
              <a:spcPct val="90000"/>
            </a:lnSpc>
            <a:spcBef>
              <a:spcPct val="0"/>
            </a:spcBef>
            <a:spcAft>
              <a:spcPct val="35000"/>
            </a:spcAft>
          </a:pPr>
          <a:endParaRPr lang="en-US" dirty="0"/>
        </a:p>
      </dgm:t>
    </dgm:pt>
    <dgm:pt modelId="{1677E1A8-EEEB-47DB-92AC-00BE8C404453}" type="parTrans" cxnId="{3C35A559-F3CC-4D35-A260-58CE3688E8F0}">
      <dgm:prSet/>
      <dgm:spPr/>
      <dgm:t>
        <a:bodyPr/>
        <a:lstStyle/>
        <a:p>
          <a:endParaRPr lang="en-US"/>
        </a:p>
      </dgm:t>
    </dgm:pt>
    <dgm:pt modelId="{D344B03A-DE72-41FC-8BE8-34894612ED99}" type="sibTrans" cxnId="{3C35A559-F3CC-4D35-A260-58CE3688E8F0}">
      <dgm:prSet/>
      <dgm:spPr/>
      <dgm:t>
        <a:bodyPr/>
        <a:lstStyle/>
        <a:p>
          <a:endParaRPr lang="en-US"/>
        </a:p>
      </dgm:t>
    </dgm:pt>
    <dgm:pt modelId="{FC07E151-7CE4-4716-8CE0-B52D3638F2F0}">
      <dgm:prSet phldrT="[Text]"/>
      <dgm:spPr/>
      <dgm:t>
        <a:bodyPr/>
        <a:lstStyle/>
        <a:p>
          <a:r>
            <a:rPr lang="en-US" dirty="0" smtClean="0"/>
            <a:t>Réseau LGBTQ2+</a:t>
          </a:r>
          <a:endParaRPr lang="en-US" dirty="0"/>
        </a:p>
      </dgm:t>
    </dgm:pt>
    <dgm:pt modelId="{78EB3A5C-47E0-4C4D-9FC7-03A2C15446F2}" type="parTrans" cxnId="{6B725611-A8BC-41C1-9B59-E40C63835B10}">
      <dgm:prSet/>
      <dgm:spPr/>
      <dgm:t>
        <a:bodyPr/>
        <a:lstStyle/>
        <a:p>
          <a:endParaRPr lang="en-US"/>
        </a:p>
      </dgm:t>
    </dgm:pt>
    <dgm:pt modelId="{16AD8033-9A1D-43F0-98E4-3EE275B13A18}" type="sibTrans" cxnId="{6B725611-A8BC-41C1-9B59-E40C63835B10}">
      <dgm:prSet/>
      <dgm:spPr/>
      <dgm:t>
        <a:bodyPr/>
        <a:lstStyle/>
        <a:p>
          <a:endParaRPr lang="en-US"/>
        </a:p>
      </dgm:t>
    </dgm:pt>
    <dgm:pt modelId="{92673B7D-3278-480C-A1C3-17606CC7BFFA}">
      <dgm:prSet phldrT="[Text]"/>
      <dgm:spPr/>
      <dgm:t>
        <a:bodyPr/>
        <a:lstStyle/>
        <a:p>
          <a:r>
            <a:rPr lang="en-US" dirty="0" smtClean="0"/>
            <a:t>Réseau des </a:t>
          </a:r>
          <a:r>
            <a:rPr lang="en-US" dirty="0" err="1" smtClean="0"/>
            <a:t>employés</a:t>
          </a:r>
          <a:r>
            <a:rPr lang="en-US" dirty="0" smtClean="0"/>
            <a:t> noirs </a:t>
          </a:r>
          <a:endParaRPr lang="en-US" dirty="0"/>
        </a:p>
      </dgm:t>
    </dgm:pt>
    <dgm:pt modelId="{100F16F8-CAC9-48C7-BDC7-0A812317F150}" type="parTrans" cxnId="{A6BE11B5-76B7-4DF4-BAED-00021FC876D5}">
      <dgm:prSet/>
      <dgm:spPr/>
      <dgm:t>
        <a:bodyPr/>
        <a:lstStyle/>
        <a:p>
          <a:endParaRPr lang="en-US"/>
        </a:p>
      </dgm:t>
    </dgm:pt>
    <dgm:pt modelId="{E6AB6BC0-7A38-4861-851C-F0E9BD09F802}" type="sibTrans" cxnId="{A6BE11B5-76B7-4DF4-BAED-00021FC876D5}">
      <dgm:prSet/>
      <dgm:spPr/>
      <dgm:t>
        <a:bodyPr/>
        <a:lstStyle/>
        <a:p>
          <a:endParaRPr lang="en-US"/>
        </a:p>
      </dgm:t>
    </dgm:pt>
    <dgm:pt modelId="{910E99DA-75E9-42FA-9FEC-514D8DF5A0B4}">
      <dgm:prSet phldrT="[Text]"/>
      <dgm:spPr/>
      <dgm:t>
        <a:bodyPr/>
        <a:lstStyle/>
        <a:p>
          <a:r>
            <a:rPr lang="en-US" dirty="0" smtClean="0"/>
            <a:t>Réseau des </a:t>
          </a:r>
          <a:r>
            <a:rPr lang="en-US" dirty="0" err="1" smtClean="0"/>
            <a:t>langues</a:t>
          </a:r>
          <a:r>
            <a:rPr lang="en-US" dirty="0" smtClean="0"/>
            <a:t> </a:t>
          </a:r>
          <a:r>
            <a:rPr lang="en-US" dirty="0" err="1" smtClean="0"/>
            <a:t>officielles</a:t>
          </a:r>
          <a:endParaRPr lang="en-US" dirty="0"/>
        </a:p>
      </dgm:t>
    </dgm:pt>
    <dgm:pt modelId="{469D4E8C-7E32-434A-95F4-9D8D780C529F}" type="parTrans" cxnId="{318B3782-0A87-4483-ABA6-CFAAB4A78C0D}">
      <dgm:prSet/>
      <dgm:spPr/>
      <dgm:t>
        <a:bodyPr/>
        <a:lstStyle/>
        <a:p>
          <a:endParaRPr lang="en-US"/>
        </a:p>
      </dgm:t>
    </dgm:pt>
    <dgm:pt modelId="{3D869D3C-9751-4742-8042-E691CC977805}" type="sibTrans" cxnId="{318B3782-0A87-4483-ABA6-CFAAB4A78C0D}">
      <dgm:prSet/>
      <dgm:spPr/>
      <dgm:t>
        <a:bodyPr/>
        <a:lstStyle/>
        <a:p>
          <a:endParaRPr lang="en-US"/>
        </a:p>
      </dgm:t>
    </dgm:pt>
    <dgm:pt modelId="{9AE4A3EE-A720-4F86-A619-B3798D0031CA}">
      <dgm:prSet phldrT="[Text]"/>
      <dgm:spPr/>
      <dgm:t>
        <a:bodyPr/>
        <a:lstStyle/>
        <a:p>
          <a:r>
            <a:rPr lang="en-US" dirty="0" smtClean="0"/>
            <a:t>Réseau de </a:t>
          </a:r>
          <a:r>
            <a:rPr lang="en-US" dirty="0" err="1" smtClean="0"/>
            <a:t>minorités</a:t>
          </a:r>
          <a:r>
            <a:rPr lang="en-US" dirty="0" smtClean="0"/>
            <a:t> </a:t>
          </a:r>
          <a:r>
            <a:rPr lang="en-US" dirty="0" err="1" smtClean="0"/>
            <a:t>visibles</a:t>
          </a:r>
          <a:endParaRPr lang="en-US" dirty="0"/>
        </a:p>
      </dgm:t>
    </dgm:pt>
    <dgm:pt modelId="{D52A6038-DB5E-45B9-893D-44642819E5D0}" type="parTrans" cxnId="{60FA76AF-675E-45DB-A721-9F5E8A4751F0}">
      <dgm:prSet/>
      <dgm:spPr/>
      <dgm:t>
        <a:bodyPr/>
        <a:lstStyle/>
        <a:p>
          <a:endParaRPr lang="en-US"/>
        </a:p>
      </dgm:t>
    </dgm:pt>
    <dgm:pt modelId="{D15B691B-4950-465F-BE4C-5AB0B1BF78BF}" type="sibTrans" cxnId="{60FA76AF-675E-45DB-A721-9F5E8A4751F0}">
      <dgm:prSet/>
      <dgm:spPr/>
      <dgm:t>
        <a:bodyPr/>
        <a:lstStyle/>
        <a:p>
          <a:endParaRPr lang="en-US"/>
        </a:p>
      </dgm:t>
    </dgm:pt>
    <dgm:pt modelId="{C761A81A-6A9F-47B3-9475-73A46BB585E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Programme de </a:t>
          </a:r>
          <a:r>
            <a:rPr lang="en-US" dirty="0" err="1" smtClean="0"/>
            <a:t>mentorat</a:t>
          </a:r>
          <a:r>
            <a:rPr lang="en-US" dirty="0" smtClean="0"/>
            <a:t> </a:t>
          </a:r>
        </a:p>
        <a:p>
          <a:pPr lvl="0" defTabSz="622300">
            <a:lnSpc>
              <a:spcPct val="90000"/>
            </a:lnSpc>
            <a:spcBef>
              <a:spcPct val="0"/>
            </a:spcBef>
            <a:spcAft>
              <a:spcPct val="35000"/>
            </a:spcAft>
          </a:pPr>
          <a:endParaRPr lang="en-US" dirty="0"/>
        </a:p>
      </dgm:t>
    </dgm:pt>
    <dgm:pt modelId="{13754E66-FCB2-435F-B476-6E36222678E5}" type="parTrans" cxnId="{E7113D65-AD74-4095-B477-9AE99F1FE8B8}">
      <dgm:prSet/>
      <dgm:spPr/>
      <dgm:t>
        <a:bodyPr/>
        <a:lstStyle/>
        <a:p>
          <a:endParaRPr lang="en-US"/>
        </a:p>
      </dgm:t>
    </dgm:pt>
    <dgm:pt modelId="{A9A86C26-644E-401C-B7E5-DAD553670E62}" type="sibTrans" cxnId="{E7113D65-AD74-4095-B477-9AE99F1FE8B8}">
      <dgm:prSet/>
      <dgm:spPr/>
      <dgm:t>
        <a:bodyPr/>
        <a:lstStyle/>
        <a:p>
          <a:endParaRPr lang="en-US"/>
        </a:p>
      </dgm:t>
    </dgm:pt>
    <dgm:pt modelId="{ABF39F3B-8264-4012-A11A-4C6BD9763061}">
      <dgm:prSet phldrT="[Text]"/>
      <dgm:spPr/>
      <dgm:t>
        <a:bodyPr/>
        <a:lstStyle/>
        <a:p>
          <a:r>
            <a:rPr lang="en-US" dirty="0" smtClean="0"/>
            <a:t>Micro-affectations</a:t>
          </a:r>
          <a:endParaRPr lang="en-US" dirty="0"/>
        </a:p>
      </dgm:t>
    </dgm:pt>
    <dgm:pt modelId="{7149A42C-542B-4799-B9A7-D4C23B556F51}" type="parTrans" cxnId="{67D16D7D-B984-4737-9522-962A82AAC79B}">
      <dgm:prSet/>
      <dgm:spPr/>
      <dgm:t>
        <a:bodyPr/>
        <a:lstStyle/>
        <a:p>
          <a:endParaRPr lang="en-US"/>
        </a:p>
      </dgm:t>
    </dgm:pt>
    <dgm:pt modelId="{1E2711A7-D398-4769-9D29-0FCD4EECA02A}" type="sibTrans" cxnId="{67D16D7D-B984-4737-9522-962A82AAC79B}">
      <dgm:prSet/>
      <dgm:spPr/>
      <dgm:t>
        <a:bodyPr/>
        <a:lstStyle/>
        <a:p>
          <a:endParaRPr lang="en-US"/>
        </a:p>
      </dgm:t>
    </dgm:pt>
    <dgm:pt modelId="{2891E6BA-17C3-4A35-BD00-81C30C17D95E}">
      <dgm:prSet phldrT="[Text]"/>
      <dgm:spPr/>
      <dgm:t>
        <a:bodyPr/>
        <a:lstStyle/>
        <a:p>
          <a:r>
            <a:rPr lang="fr-FR" dirty="0" smtClean="0"/>
            <a:t>Diversité, inclusion, et équité en </a:t>
          </a:r>
          <a:br>
            <a:rPr lang="fr-FR" dirty="0" smtClean="0"/>
          </a:br>
          <a:r>
            <a:rPr lang="fr-FR" dirty="0" smtClean="0"/>
            <a:t>matière d'emploi </a:t>
          </a:r>
          <a:endParaRPr lang="en-US" dirty="0" smtClean="0"/>
        </a:p>
        <a:p>
          <a:endParaRPr lang="en-US" dirty="0"/>
        </a:p>
      </dgm:t>
    </dgm:pt>
    <dgm:pt modelId="{97EE9710-F018-4D78-871F-41E8FBF74D02}" type="parTrans" cxnId="{522A80A6-7D88-440A-B91A-602AD137AAC2}">
      <dgm:prSet/>
      <dgm:spPr/>
      <dgm:t>
        <a:bodyPr/>
        <a:lstStyle/>
        <a:p>
          <a:endParaRPr lang="en-US"/>
        </a:p>
      </dgm:t>
    </dgm:pt>
    <dgm:pt modelId="{502002E1-9211-4E67-A755-6141D6A32839}" type="sibTrans" cxnId="{522A80A6-7D88-440A-B91A-602AD137AAC2}">
      <dgm:prSet/>
      <dgm:spPr/>
      <dgm:t>
        <a:bodyPr/>
        <a:lstStyle/>
        <a:p>
          <a:endParaRPr lang="en-US"/>
        </a:p>
      </dgm:t>
    </dgm:pt>
    <dgm:pt modelId="{9E74E3F5-5122-41A8-92B9-699FA0EFBC36}">
      <dgm:prSet/>
      <dgm:spPr/>
      <dgm:t>
        <a:bodyPr/>
        <a:lstStyle/>
        <a:p>
          <a:r>
            <a:rPr lang="en-US" dirty="0" err="1" smtClean="0"/>
            <a:t>Stratégie</a:t>
          </a:r>
          <a:r>
            <a:rPr lang="en-US" dirty="0" smtClean="0"/>
            <a:t> </a:t>
          </a:r>
          <a:r>
            <a:rPr lang="en-US" dirty="0" err="1" smtClean="0"/>
            <a:t>d'accessibilité</a:t>
          </a:r>
          <a:r>
            <a:rPr lang="en-US" dirty="0" smtClean="0"/>
            <a:t> </a:t>
          </a:r>
          <a:endParaRPr lang="en-US" dirty="0"/>
        </a:p>
      </dgm:t>
    </dgm:pt>
    <dgm:pt modelId="{975740E3-8369-44D1-BBBD-A28FC33DDAF6}" type="parTrans" cxnId="{6A3E8B00-C940-47F3-AC28-44E05EC22ADE}">
      <dgm:prSet/>
      <dgm:spPr/>
      <dgm:t>
        <a:bodyPr/>
        <a:lstStyle/>
        <a:p>
          <a:endParaRPr lang="en-US"/>
        </a:p>
      </dgm:t>
    </dgm:pt>
    <dgm:pt modelId="{812EBD40-C992-4A5F-83DC-4A02D0FDE7F3}" type="sibTrans" cxnId="{6A3E8B00-C940-47F3-AC28-44E05EC22ADE}">
      <dgm:prSet/>
      <dgm:spPr/>
      <dgm:t>
        <a:bodyPr/>
        <a:lstStyle/>
        <a:p>
          <a:endParaRPr lang="en-US"/>
        </a:p>
      </dgm:t>
    </dgm:pt>
    <dgm:pt modelId="{A1640B0F-FC6B-4D7A-877A-FA383360AC67}">
      <dgm:prSet/>
      <dgm:spPr/>
      <dgm:t>
        <a:bodyPr/>
        <a:lstStyle/>
        <a:p>
          <a:r>
            <a:rPr lang="fr-FR" dirty="0"/>
            <a:t>Stratégie sur le recrutement et la rétention autochtone</a:t>
          </a:r>
          <a:endParaRPr lang="en-US" dirty="0"/>
        </a:p>
      </dgm:t>
    </dgm:pt>
    <dgm:pt modelId="{58B81602-F871-4651-8E16-0F49BB6B4B85}" type="parTrans" cxnId="{478D4291-7262-4C49-B0A4-8B97A1C804BA}">
      <dgm:prSet/>
      <dgm:spPr/>
      <dgm:t>
        <a:bodyPr/>
        <a:lstStyle/>
        <a:p>
          <a:endParaRPr lang="en-US"/>
        </a:p>
      </dgm:t>
    </dgm:pt>
    <dgm:pt modelId="{0A8FEC33-E90C-4411-90BB-AC2EAE6016E7}" type="sibTrans" cxnId="{478D4291-7262-4C49-B0A4-8B97A1C804BA}">
      <dgm:prSet/>
      <dgm:spPr/>
      <dgm:t>
        <a:bodyPr/>
        <a:lstStyle/>
        <a:p>
          <a:endParaRPr lang="en-US"/>
        </a:p>
      </dgm:t>
    </dgm:pt>
    <dgm:pt modelId="{4D04B71A-591B-44FA-A8BD-E77B71B1843E}">
      <dgm:prSet/>
      <dgm:spPr/>
      <dgm:t>
        <a:bodyPr/>
        <a:lstStyle/>
        <a:p>
          <a:r>
            <a:rPr lang="fr-FR" dirty="0"/>
            <a:t>Réseau des jeunes du Service canadien de la faune</a:t>
          </a:r>
          <a:endParaRPr lang="en-US" dirty="0"/>
        </a:p>
      </dgm:t>
    </dgm:pt>
    <dgm:pt modelId="{B05F5275-7019-4658-A297-1B83B4703C47}" type="parTrans" cxnId="{635622B0-0C74-407E-A251-20F3514017D0}">
      <dgm:prSet/>
      <dgm:spPr/>
      <dgm:t>
        <a:bodyPr/>
        <a:lstStyle/>
        <a:p>
          <a:endParaRPr lang="en-US"/>
        </a:p>
      </dgm:t>
    </dgm:pt>
    <dgm:pt modelId="{52B1828A-E383-4B26-9CB4-2C8C272D6490}" type="sibTrans" cxnId="{635622B0-0C74-407E-A251-20F3514017D0}">
      <dgm:prSet/>
      <dgm:spPr/>
      <dgm:t>
        <a:bodyPr/>
        <a:lstStyle/>
        <a:p>
          <a:endParaRPr lang="en-US"/>
        </a:p>
      </dgm:t>
    </dgm:pt>
    <dgm:pt modelId="{875F7349-713D-4225-9B0D-738E12C07CBC}">
      <dgm:prSet/>
      <dgm:spPr/>
      <dgm:t>
        <a:bodyPr/>
        <a:lstStyle/>
        <a:p>
          <a:r>
            <a:rPr lang="fr-FR" dirty="0" smtClean="0"/>
            <a:t>Stratégie en matière de santé mentale</a:t>
          </a:r>
          <a:endParaRPr lang="en-US" dirty="0"/>
        </a:p>
      </dgm:t>
    </dgm:pt>
    <dgm:pt modelId="{29035692-E27A-411D-A446-49C513CCAD66}" type="sibTrans" cxnId="{999EC898-F91C-4E94-8EA6-E4C414C6B7C2}">
      <dgm:prSet/>
      <dgm:spPr/>
      <dgm:t>
        <a:bodyPr/>
        <a:lstStyle/>
        <a:p>
          <a:endParaRPr lang="en-US"/>
        </a:p>
      </dgm:t>
    </dgm:pt>
    <dgm:pt modelId="{2E6C50CA-4077-4572-A55E-3DE5EDB9C6A6}" type="parTrans" cxnId="{999EC898-F91C-4E94-8EA6-E4C414C6B7C2}">
      <dgm:prSet/>
      <dgm:spPr/>
      <dgm:t>
        <a:bodyPr/>
        <a:lstStyle/>
        <a:p>
          <a:endParaRPr lang="en-US"/>
        </a:p>
      </dgm:t>
    </dgm:pt>
    <dgm:pt modelId="{7DCA4B96-A121-4E88-90C7-04631E813570}" type="pres">
      <dgm:prSet presAssocID="{BBCA52D9-8CD2-4DD1-935C-EE339884943F}" presName="diagram" presStyleCnt="0">
        <dgm:presLayoutVars>
          <dgm:dir/>
          <dgm:resizeHandles val="exact"/>
        </dgm:presLayoutVars>
      </dgm:prSet>
      <dgm:spPr/>
      <dgm:t>
        <a:bodyPr/>
        <a:lstStyle/>
        <a:p>
          <a:endParaRPr lang="en-US"/>
        </a:p>
      </dgm:t>
    </dgm:pt>
    <dgm:pt modelId="{554E54C6-CF8E-4723-A8EB-F53193951EBE}" type="pres">
      <dgm:prSet presAssocID="{F084ABD4-35C6-4DEC-9ACB-03CF3786A191}" presName="node" presStyleLbl="node1" presStyleIdx="0" presStyleCnt="20">
        <dgm:presLayoutVars>
          <dgm:bulletEnabled val="1"/>
        </dgm:presLayoutVars>
      </dgm:prSet>
      <dgm:spPr/>
      <dgm:t>
        <a:bodyPr/>
        <a:lstStyle/>
        <a:p>
          <a:endParaRPr lang="en-US"/>
        </a:p>
      </dgm:t>
    </dgm:pt>
    <dgm:pt modelId="{929CF5D4-218A-48C9-B5BB-4CEF74CDD5BE}" type="pres">
      <dgm:prSet presAssocID="{72DA5D03-1EE6-4E40-9386-7EA09C77203D}" presName="sibTrans" presStyleCnt="0"/>
      <dgm:spPr/>
    </dgm:pt>
    <dgm:pt modelId="{C9AFF4B4-C18C-4732-A4CF-B3F3C5362FCF}" type="pres">
      <dgm:prSet presAssocID="{04615E79-EEF7-4C7C-AE44-ED5E07F0726B}" presName="node" presStyleLbl="node1" presStyleIdx="1" presStyleCnt="20">
        <dgm:presLayoutVars>
          <dgm:bulletEnabled val="1"/>
        </dgm:presLayoutVars>
      </dgm:prSet>
      <dgm:spPr/>
      <dgm:t>
        <a:bodyPr/>
        <a:lstStyle/>
        <a:p>
          <a:endParaRPr lang="en-US"/>
        </a:p>
      </dgm:t>
    </dgm:pt>
    <dgm:pt modelId="{87B738F7-C58C-4991-A258-95B9BA7AC3D5}" type="pres">
      <dgm:prSet presAssocID="{96E49822-B6CF-4910-8D09-60A0B4D56495}" presName="sibTrans" presStyleCnt="0"/>
      <dgm:spPr/>
    </dgm:pt>
    <dgm:pt modelId="{4C1A8201-2992-4FBB-BBF2-CE32E3AFE5C8}" type="pres">
      <dgm:prSet presAssocID="{82E70979-37A1-4F15-A1D1-0D9C03AA5C56}" presName="node" presStyleLbl="node1" presStyleIdx="2" presStyleCnt="20">
        <dgm:presLayoutVars>
          <dgm:bulletEnabled val="1"/>
        </dgm:presLayoutVars>
      </dgm:prSet>
      <dgm:spPr/>
      <dgm:t>
        <a:bodyPr/>
        <a:lstStyle/>
        <a:p>
          <a:endParaRPr lang="en-US"/>
        </a:p>
      </dgm:t>
    </dgm:pt>
    <dgm:pt modelId="{75A068D8-60D0-4F6A-B20D-51118F0F54FA}" type="pres">
      <dgm:prSet presAssocID="{8706D02B-8AA5-4A5F-9F51-11DE3FC5C9F1}" presName="sibTrans" presStyleCnt="0"/>
      <dgm:spPr/>
    </dgm:pt>
    <dgm:pt modelId="{283AC0E0-75AD-4F37-B1AB-80ADFC0EF6B3}" type="pres">
      <dgm:prSet presAssocID="{E368020A-1ABA-4219-863C-63DBC722B2EB}" presName="node" presStyleLbl="node1" presStyleIdx="3" presStyleCnt="20">
        <dgm:presLayoutVars>
          <dgm:bulletEnabled val="1"/>
        </dgm:presLayoutVars>
      </dgm:prSet>
      <dgm:spPr/>
      <dgm:t>
        <a:bodyPr/>
        <a:lstStyle/>
        <a:p>
          <a:endParaRPr lang="en-US"/>
        </a:p>
      </dgm:t>
    </dgm:pt>
    <dgm:pt modelId="{E79BB525-FB2D-4606-B922-264D18892AC9}" type="pres">
      <dgm:prSet presAssocID="{5A6793EA-1C1A-4C56-9B06-42C8AFC6C328}" presName="sibTrans" presStyleCnt="0"/>
      <dgm:spPr/>
    </dgm:pt>
    <dgm:pt modelId="{D534CA10-C23D-47F6-B8CC-AA49039A546F}" type="pres">
      <dgm:prSet presAssocID="{7C5A33D8-ADA0-4F9D-AFB3-93BA9E611517}" presName="node" presStyleLbl="node1" presStyleIdx="4" presStyleCnt="20" custLinFactNeighborX="188" custLinFactNeighborY="-2871">
        <dgm:presLayoutVars>
          <dgm:bulletEnabled val="1"/>
        </dgm:presLayoutVars>
      </dgm:prSet>
      <dgm:spPr/>
      <dgm:t>
        <a:bodyPr/>
        <a:lstStyle/>
        <a:p>
          <a:endParaRPr lang="en-US"/>
        </a:p>
      </dgm:t>
    </dgm:pt>
    <dgm:pt modelId="{3166BB37-2C2F-44E5-A8AD-BB1273117248}" type="pres">
      <dgm:prSet presAssocID="{B563AEA4-F3D3-47E5-999A-D27A6E2125E6}" presName="sibTrans" presStyleCnt="0"/>
      <dgm:spPr/>
    </dgm:pt>
    <dgm:pt modelId="{F1B1B3BE-54FF-40FD-9C79-8B3CCA2CF802}" type="pres">
      <dgm:prSet presAssocID="{0ADEF580-66A6-488F-A275-E03F5559A3D0}" presName="node" presStyleLbl="node1" presStyleIdx="5" presStyleCnt="20">
        <dgm:presLayoutVars>
          <dgm:bulletEnabled val="1"/>
        </dgm:presLayoutVars>
      </dgm:prSet>
      <dgm:spPr/>
      <dgm:t>
        <a:bodyPr/>
        <a:lstStyle/>
        <a:p>
          <a:endParaRPr lang="en-US"/>
        </a:p>
      </dgm:t>
    </dgm:pt>
    <dgm:pt modelId="{87ACA156-1589-4207-ADFC-E92C3A5FB656}" type="pres">
      <dgm:prSet presAssocID="{7A25F179-5220-4C65-916D-E703B6572A59}" presName="sibTrans" presStyleCnt="0"/>
      <dgm:spPr/>
    </dgm:pt>
    <dgm:pt modelId="{5179A974-06C9-4368-9075-6C64AFBA7B49}" type="pres">
      <dgm:prSet presAssocID="{2BF41A53-7F7C-4FDA-B7C9-9E2C52458DBE}" presName="node" presStyleLbl="node1" presStyleIdx="6" presStyleCnt="20" custLinFactNeighborX="-1140" custLinFactNeighborY="-707">
        <dgm:presLayoutVars>
          <dgm:bulletEnabled val="1"/>
        </dgm:presLayoutVars>
      </dgm:prSet>
      <dgm:spPr/>
      <dgm:t>
        <a:bodyPr/>
        <a:lstStyle/>
        <a:p>
          <a:endParaRPr lang="en-US"/>
        </a:p>
      </dgm:t>
    </dgm:pt>
    <dgm:pt modelId="{D6695BBD-501D-43D4-92D1-318A5536CC24}" type="pres">
      <dgm:prSet presAssocID="{4C357FD8-0B1B-4999-9A67-C50DF49F9D36}" presName="sibTrans" presStyleCnt="0"/>
      <dgm:spPr/>
    </dgm:pt>
    <dgm:pt modelId="{CE726C51-1699-42CA-8CCA-DAB3158DE0F6}" type="pres">
      <dgm:prSet presAssocID="{D203B4D4-DF2F-4BF6-8DDD-F7E536C706CD}" presName="node" presStyleLbl="node1" presStyleIdx="7" presStyleCnt="20">
        <dgm:presLayoutVars>
          <dgm:bulletEnabled val="1"/>
        </dgm:presLayoutVars>
      </dgm:prSet>
      <dgm:spPr/>
      <dgm:t>
        <a:bodyPr/>
        <a:lstStyle/>
        <a:p>
          <a:endParaRPr lang="en-US"/>
        </a:p>
      </dgm:t>
    </dgm:pt>
    <dgm:pt modelId="{DF904FD4-03BC-4F57-80FD-20BCC91DD71E}" type="pres">
      <dgm:prSet presAssocID="{470C7C10-1713-4693-93E8-4D5ED67336A2}" presName="sibTrans" presStyleCnt="0"/>
      <dgm:spPr/>
    </dgm:pt>
    <dgm:pt modelId="{3112D238-7C78-48FA-A778-C243FFECAF5E}" type="pres">
      <dgm:prSet presAssocID="{5CFF4D15-E594-4F1F-A110-493B61579385}" presName="node" presStyleLbl="node1" presStyleIdx="8" presStyleCnt="20" custLinFactNeighborX="1143" custLinFactNeighborY="-707">
        <dgm:presLayoutVars>
          <dgm:bulletEnabled val="1"/>
        </dgm:presLayoutVars>
      </dgm:prSet>
      <dgm:spPr/>
      <dgm:t>
        <a:bodyPr/>
        <a:lstStyle/>
        <a:p>
          <a:endParaRPr lang="en-US"/>
        </a:p>
      </dgm:t>
    </dgm:pt>
    <dgm:pt modelId="{87CEC1FD-0337-4294-970B-0176DD6B4DB8}" type="pres">
      <dgm:prSet presAssocID="{D344B03A-DE72-41FC-8BE8-34894612ED99}" presName="sibTrans" presStyleCnt="0"/>
      <dgm:spPr/>
    </dgm:pt>
    <dgm:pt modelId="{0A3B01B1-DAB7-4767-A5AE-03521DAD82C8}" type="pres">
      <dgm:prSet presAssocID="{FC07E151-7CE4-4716-8CE0-B52D3638F2F0}" presName="node" presStyleLbl="node1" presStyleIdx="9" presStyleCnt="20">
        <dgm:presLayoutVars>
          <dgm:bulletEnabled val="1"/>
        </dgm:presLayoutVars>
      </dgm:prSet>
      <dgm:spPr/>
      <dgm:t>
        <a:bodyPr/>
        <a:lstStyle/>
        <a:p>
          <a:endParaRPr lang="en-US"/>
        </a:p>
      </dgm:t>
    </dgm:pt>
    <dgm:pt modelId="{A273B4F8-3EDE-4527-8A78-18511F74B823}" type="pres">
      <dgm:prSet presAssocID="{16AD8033-9A1D-43F0-98E4-3EE275B13A18}" presName="sibTrans" presStyleCnt="0"/>
      <dgm:spPr/>
    </dgm:pt>
    <dgm:pt modelId="{2EA7738A-C0C6-43C7-9CB9-41F34A3DF2EA}" type="pres">
      <dgm:prSet presAssocID="{92673B7D-3278-480C-A1C3-17606CC7BFFA}" presName="node" presStyleLbl="node1" presStyleIdx="10" presStyleCnt="20">
        <dgm:presLayoutVars>
          <dgm:bulletEnabled val="1"/>
        </dgm:presLayoutVars>
      </dgm:prSet>
      <dgm:spPr/>
      <dgm:t>
        <a:bodyPr/>
        <a:lstStyle/>
        <a:p>
          <a:endParaRPr lang="en-US"/>
        </a:p>
      </dgm:t>
    </dgm:pt>
    <dgm:pt modelId="{14B89436-C604-423A-895E-2E8576B24412}" type="pres">
      <dgm:prSet presAssocID="{E6AB6BC0-7A38-4861-851C-F0E9BD09F802}" presName="sibTrans" presStyleCnt="0"/>
      <dgm:spPr/>
    </dgm:pt>
    <dgm:pt modelId="{2B06AE86-5FDD-4D61-AD71-03C748AC175D}" type="pres">
      <dgm:prSet presAssocID="{910E99DA-75E9-42FA-9FEC-514D8DF5A0B4}" presName="node" presStyleLbl="node1" presStyleIdx="11" presStyleCnt="20">
        <dgm:presLayoutVars>
          <dgm:bulletEnabled val="1"/>
        </dgm:presLayoutVars>
      </dgm:prSet>
      <dgm:spPr/>
      <dgm:t>
        <a:bodyPr/>
        <a:lstStyle/>
        <a:p>
          <a:endParaRPr lang="en-US"/>
        </a:p>
      </dgm:t>
    </dgm:pt>
    <dgm:pt modelId="{3520C006-4C39-4C5D-B0A7-DDAADEB6F9B7}" type="pres">
      <dgm:prSet presAssocID="{3D869D3C-9751-4742-8042-E691CC977805}" presName="sibTrans" presStyleCnt="0"/>
      <dgm:spPr/>
    </dgm:pt>
    <dgm:pt modelId="{B6DC940E-D464-4E91-B974-767CDD4056D7}" type="pres">
      <dgm:prSet presAssocID="{9AE4A3EE-A720-4F86-A619-B3798D0031CA}" presName="node" presStyleLbl="node1" presStyleIdx="12" presStyleCnt="20">
        <dgm:presLayoutVars>
          <dgm:bulletEnabled val="1"/>
        </dgm:presLayoutVars>
      </dgm:prSet>
      <dgm:spPr/>
      <dgm:t>
        <a:bodyPr/>
        <a:lstStyle/>
        <a:p>
          <a:endParaRPr lang="en-US"/>
        </a:p>
      </dgm:t>
    </dgm:pt>
    <dgm:pt modelId="{E69EE561-D66B-4FA1-98D0-BBAAAECC254D}" type="pres">
      <dgm:prSet presAssocID="{D15B691B-4950-465F-BE4C-5AB0B1BF78BF}" presName="sibTrans" presStyleCnt="0"/>
      <dgm:spPr/>
    </dgm:pt>
    <dgm:pt modelId="{7639DC9E-903F-4297-805D-8BDFF7435530}" type="pres">
      <dgm:prSet presAssocID="{4D04B71A-591B-44FA-A8BD-E77B71B1843E}" presName="node" presStyleLbl="node1" presStyleIdx="13" presStyleCnt="20">
        <dgm:presLayoutVars>
          <dgm:bulletEnabled val="1"/>
        </dgm:presLayoutVars>
      </dgm:prSet>
      <dgm:spPr/>
      <dgm:t>
        <a:bodyPr/>
        <a:lstStyle/>
        <a:p>
          <a:endParaRPr lang="en-US"/>
        </a:p>
      </dgm:t>
    </dgm:pt>
    <dgm:pt modelId="{24DC5DC1-8AF6-4D7A-97A2-DAA3C873A5DA}" type="pres">
      <dgm:prSet presAssocID="{52B1828A-E383-4B26-9CB4-2C8C272D6490}" presName="sibTrans" presStyleCnt="0"/>
      <dgm:spPr/>
    </dgm:pt>
    <dgm:pt modelId="{A1350618-DEED-4876-86FA-6CF861DA8DFC}" type="pres">
      <dgm:prSet presAssocID="{C761A81A-6A9F-47B3-9475-73A46BB585E1}" presName="node" presStyleLbl="node1" presStyleIdx="14" presStyleCnt="20">
        <dgm:presLayoutVars>
          <dgm:bulletEnabled val="1"/>
        </dgm:presLayoutVars>
      </dgm:prSet>
      <dgm:spPr/>
      <dgm:t>
        <a:bodyPr/>
        <a:lstStyle/>
        <a:p>
          <a:endParaRPr lang="en-US"/>
        </a:p>
      </dgm:t>
    </dgm:pt>
    <dgm:pt modelId="{A6794FD9-24EE-4FE3-9104-82772C1E845F}" type="pres">
      <dgm:prSet presAssocID="{A9A86C26-644E-401C-B7E5-DAD553670E62}" presName="sibTrans" presStyleCnt="0"/>
      <dgm:spPr/>
    </dgm:pt>
    <dgm:pt modelId="{5B44362A-E2A2-4E97-B2AE-E44764BEE939}" type="pres">
      <dgm:prSet presAssocID="{ABF39F3B-8264-4012-A11A-4C6BD9763061}" presName="node" presStyleLbl="node1" presStyleIdx="15" presStyleCnt="20">
        <dgm:presLayoutVars>
          <dgm:bulletEnabled val="1"/>
        </dgm:presLayoutVars>
      </dgm:prSet>
      <dgm:spPr/>
      <dgm:t>
        <a:bodyPr/>
        <a:lstStyle/>
        <a:p>
          <a:endParaRPr lang="en-US"/>
        </a:p>
      </dgm:t>
    </dgm:pt>
    <dgm:pt modelId="{F7A579E3-3F1D-44E8-A269-A9FBF21D67B8}" type="pres">
      <dgm:prSet presAssocID="{1E2711A7-D398-4769-9D29-0FCD4EECA02A}" presName="sibTrans" presStyleCnt="0"/>
      <dgm:spPr/>
    </dgm:pt>
    <dgm:pt modelId="{74A89553-169D-45A2-AA6E-DE871910EDFA}" type="pres">
      <dgm:prSet presAssocID="{2891E6BA-17C3-4A35-BD00-81C30C17D95E}" presName="node" presStyleLbl="node1" presStyleIdx="16" presStyleCnt="20">
        <dgm:presLayoutVars>
          <dgm:bulletEnabled val="1"/>
        </dgm:presLayoutVars>
      </dgm:prSet>
      <dgm:spPr/>
      <dgm:t>
        <a:bodyPr/>
        <a:lstStyle/>
        <a:p>
          <a:endParaRPr lang="en-US"/>
        </a:p>
      </dgm:t>
    </dgm:pt>
    <dgm:pt modelId="{462AB2C6-CE01-41E7-A0FF-22C392850E25}" type="pres">
      <dgm:prSet presAssocID="{502002E1-9211-4E67-A755-6141D6A32839}" presName="sibTrans" presStyleCnt="0"/>
      <dgm:spPr/>
    </dgm:pt>
    <dgm:pt modelId="{04697123-8188-4875-B4CD-08A16CC237D1}" type="pres">
      <dgm:prSet presAssocID="{875F7349-713D-4225-9B0D-738E12C07CBC}" presName="node" presStyleLbl="node1" presStyleIdx="17" presStyleCnt="20" custLinFactNeighborX="2099" custLinFactNeighborY="-3369">
        <dgm:presLayoutVars>
          <dgm:bulletEnabled val="1"/>
        </dgm:presLayoutVars>
      </dgm:prSet>
      <dgm:spPr/>
      <dgm:t>
        <a:bodyPr/>
        <a:lstStyle/>
        <a:p>
          <a:endParaRPr lang="en-US"/>
        </a:p>
      </dgm:t>
    </dgm:pt>
    <dgm:pt modelId="{05785591-E278-4F60-A7A2-9F6EF7E4A428}" type="pres">
      <dgm:prSet presAssocID="{29035692-E27A-411D-A446-49C513CCAD66}" presName="sibTrans" presStyleCnt="0"/>
      <dgm:spPr/>
    </dgm:pt>
    <dgm:pt modelId="{C0CB6716-FC0F-4F1F-B6A9-A96315F0FDD0}" type="pres">
      <dgm:prSet presAssocID="{9E74E3F5-5122-41A8-92B9-699FA0EFBC36}" presName="node" presStyleLbl="node1" presStyleIdx="18" presStyleCnt="20" custLinFactNeighborX="1143" custLinFactNeighborY="-3369">
        <dgm:presLayoutVars>
          <dgm:bulletEnabled val="1"/>
        </dgm:presLayoutVars>
      </dgm:prSet>
      <dgm:spPr/>
      <dgm:t>
        <a:bodyPr/>
        <a:lstStyle/>
        <a:p>
          <a:endParaRPr lang="en-US"/>
        </a:p>
      </dgm:t>
    </dgm:pt>
    <dgm:pt modelId="{02D93131-A9E5-4259-B0E8-3FC1763E989C}" type="pres">
      <dgm:prSet presAssocID="{812EBD40-C992-4A5F-83DC-4A02D0FDE7F3}" presName="sibTrans" presStyleCnt="0"/>
      <dgm:spPr/>
    </dgm:pt>
    <dgm:pt modelId="{3BC53366-AF87-44D0-A828-BB0588494581}" type="pres">
      <dgm:prSet presAssocID="{A1640B0F-FC6B-4D7A-877A-FA383360AC67}" presName="node" presStyleLbl="node1" presStyleIdx="19" presStyleCnt="20">
        <dgm:presLayoutVars>
          <dgm:bulletEnabled val="1"/>
        </dgm:presLayoutVars>
      </dgm:prSet>
      <dgm:spPr/>
      <dgm:t>
        <a:bodyPr/>
        <a:lstStyle/>
        <a:p>
          <a:endParaRPr lang="en-US"/>
        </a:p>
      </dgm:t>
    </dgm:pt>
  </dgm:ptLst>
  <dgm:cxnLst>
    <dgm:cxn modelId="{DB1549E0-DB61-4AD6-BF3F-31A54B9DF327}" type="presOf" srcId="{BBCA52D9-8CD2-4DD1-935C-EE339884943F}" destId="{7DCA4B96-A121-4E88-90C7-04631E813570}" srcOrd="0" destOrd="0" presId="urn:microsoft.com/office/officeart/2005/8/layout/default"/>
    <dgm:cxn modelId="{3C35A559-F3CC-4D35-A260-58CE3688E8F0}" srcId="{BBCA52D9-8CD2-4DD1-935C-EE339884943F}" destId="{5CFF4D15-E594-4F1F-A110-493B61579385}" srcOrd="8" destOrd="0" parTransId="{1677E1A8-EEEB-47DB-92AC-00BE8C404453}" sibTransId="{D344B03A-DE72-41FC-8BE8-34894612ED99}"/>
    <dgm:cxn modelId="{078488B3-6894-437D-A15F-CCEA4255FA69}" type="presOf" srcId="{7C5A33D8-ADA0-4F9D-AFB3-93BA9E611517}" destId="{D534CA10-C23D-47F6-B8CC-AA49039A546F}" srcOrd="0" destOrd="0" presId="urn:microsoft.com/office/officeart/2005/8/layout/default"/>
    <dgm:cxn modelId="{0BE9A17B-F862-4A38-A337-514D8877D2BE}" srcId="{BBCA52D9-8CD2-4DD1-935C-EE339884943F}" destId="{D203B4D4-DF2F-4BF6-8DDD-F7E536C706CD}" srcOrd="7" destOrd="0" parTransId="{02E48C6A-01FB-41BE-BFF5-9921CB3096F7}" sibTransId="{470C7C10-1713-4693-93E8-4D5ED67336A2}"/>
    <dgm:cxn modelId="{E7113D65-AD74-4095-B477-9AE99F1FE8B8}" srcId="{BBCA52D9-8CD2-4DD1-935C-EE339884943F}" destId="{C761A81A-6A9F-47B3-9475-73A46BB585E1}" srcOrd="14" destOrd="0" parTransId="{13754E66-FCB2-435F-B476-6E36222678E5}" sibTransId="{A9A86C26-644E-401C-B7E5-DAD553670E62}"/>
    <dgm:cxn modelId="{CBEE4E95-5E95-4B6C-A8F6-4522202FDAEF}" type="presOf" srcId="{ABF39F3B-8264-4012-A11A-4C6BD9763061}" destId="{5B44362A-E2A2-4E97-B2AE-E44764BEE939}" srcOrd="0" destOrd="0" presId="urn:microsoft.com/office/officeart/2005/8/layout/default"/>
    <dgm:cxn modelId="{DD58DB3C-045E-44B7-A2A2-E85417998163}" type="presOf" srcId="{D203B4D4-DF2F-4BF6-8DDD-F7E536C706CD}" destId="{CE726C51-1699-42CA-8CCA-DAB3158DE0F6}" srcOrd="0" destOrd="0" presId="urn:microsoft.com/office/officeart/2005/8/layout/default"/>
    <dgm:cxn modelId="{8AE4BB18-C34B-4E3D-BD88-5936B14F4353}" type="presOf" srcId="{910E99DA-75E9-42FA-9FEC-514D8DF5A0B4}" destId="{2B06AE86-5FDD-4D61-AD71-03C748AC175D}" srcOrd="0" destOrd="0" presId="urn:microsoft.com/office/officeart/2005/8/layout/default"/>
    <dgm:cxn modelId="{E98F7C82-A9D8-4F3D-A8F3-44E63785D5C0}" type="presOf" srcId="{F084ABD4-35C6-4DEC-9ACB-03CF3786A191}" destId="{554E54C6-CF8E-4723-A8EB-F53193951EBE}" srcOrd="0" destOrd="0" presId="urn:microsoft.com/office/officeart/2005/8/layout/default"/>
    <dgm:cxn modelId="{7DC6A4EE-6502-4494-809E-318735D20E59}" type="presOf" srcId="{4D04B71A-591B-44FA-A8BD-E77B71B1843E}" destId="{7639DC9E-903F-4297-805D-8BDFF7435530}" srcOrd="0" destOrd="0" presId="urn:microsoft.com/office/officeart/2005/8/layout/default"/>
    <dgm:cxn modelId="{DE0CD53A-4799-4C5E-B9D8-4BED7FE5E361}" type="presOf" srcId="{FC07E151-7CE4-4716-8CE0-B52D3638F2F0}" destId="{0A3B01B1-DAB7-4767-A5AE-03521DAD82C8}" srcOrd="0" destOrd="0" presId="urn:microsoft.com/office/officeart/2005/8/layout/default"/>
    <dgm:cxn modelId="{6A3E8B00-C940-47F3-AC28-44E05EC22ADE}" srcId="{BBCA52D9-8CD2-4DD1-935C-EE339884943F}" destId="{9E74E3F5-5122-41A8-92B9-699FA0EFBC36}" srcOrd="18" destOrd="0" parTransId="{975740E3-8369-44D1-BBBD-A28FC33DDAF6}" sibTransId="{812EBD40-C992-4A5F-83DC-4A02D0FDE7F3}"/>
    <dgm:cxn modelId="{4811B669-539F-40AC-B3EF-E4EEB99F1F7B}" type="presOf" srcId="{9E74E3F5-5122-41A8-92B9-699FA0EFBC36}" destId="{C0CB6716-FC0F-4F1F-B6A9-A96315F0FDD0}" srcOrd="0" destOrd="0" presId="urn:microsoft.com/office/officeart/2005/8/layout/default"/>
    <dgm:cxn modelId="{AD43B754-29B1-4471-88B6-09854BEBC3BC}" srcId="{BBCA52D9-8CD2-4DD1-935C-EE339884943F}" destId="{E368020A-1ABA-4219-863C-63DBC722B2EB}" srcOrd="3" destOrd="0" parTransId="{9BA04C8E-548D-4E00-B498-9F1F9702B45E}" sibTransId="{5A6793EA-1C1A-4C56-9B06-42C8AFC6C328}"/>
    <dgm:cxn modelId="{6B725611-A8BC-41C1-9B59-E40C63835B10}" srcId="{BBCA52D9-8CD2-4DD1-935C-EE339884943F}" destId="{FC07E151-7CE4-4716-8CE0-B52D3638F2F0}" srcOrd="9" destOrd="0" parTransId="{78EB3A5C-47E0-4C4D-9FC7-03A2C15446F2}" sibTransId="{16AD8033-9A1D-43F0-98E4-3EE275B13A18}"/>
    <dgm:cxn modelId="{B3470BCB-9982-4425-B435-99990134A1E2}" type="presOf" srcId="{9AE4A3EE-A720-4F86-A619-B3798D0031CA}" destId="{B6DC940E-D464-4E91-B974-767CDD4056D7}" srcOrd="0" destOrd="0" presId="urn:microsoft.com/office/officeart/2005/8/layout/default"/>
    <dgm:cxn modelId="{5A5F08DB-2033-41B3-9EE2-46DAC19A584A}" type="presOf" srcId="{5CFF4D15-E594-4F1F-A110-493B61579385}" destId="{3112D238-7C78-48FA-A778-C243FFECAF5E}" srcOrd="0" destOrd="0" presId="urn:microsoft.com/office/officeart/2005/8/layout/default"/>
    <dgm:cxn modelId="{8871BFA9-5DDD-474B-AA78-6E87DE2E3431}" type="presOf" srcId="{2891E6BA-17C3-4A35-BD00-81C30C17D95E}" destId="{74A89553-169D-45A2-AA6E-DE871910EDFA}" srcOrd="0" destOrd="0" presId="urn:microsoft.com/office/officeart/2005/8/layout/default"/>
    <dgm:cxn modelId="{04B9A6BA-F083-4688-AB90-1D1D9048B89E}" srcId="{BBCA52D9-8CD2-4DD1-935C-EE339884943F}" destId="{04615E79-EEF7-4C7C-AE44-ED5E07F0726B}" srcOrd="1" destOrd="0" parTransId="{DC1B5F94-2502-40EC-B1D1-6671E1CD3B9B}" sibTransId="{96E49822-B6CF-4910-8D09-60A0B4D56495}"/>
    <dgm:cxn modelId="{A1175121-766D-4F50-8DC3-7EF016527F6E}" srcId="{BBCA52D9-8CD2-4DD1-935C-EE339884943F}" destId="{7C5A33D8-ADA0-4F9D-AFB3-93BA9E611517}" srcOrd="4" destOrd="0" parTransId="{6C480E37-5290-4579-AC9D-96239165E196}" sibTransId="{B563AEA4-F3D3-47E5-999A-D27A6E2125E6}"/>
    <dgm:cxn modelId="{635622B0-0C74-407E-A251-20F3514017D0}" srcId="{BBCA52D9-8CD2-4DD1-935C-EE339884943F}" destId="{4D04B71A-591B-44FA-A8BD-E77B71B1843E}" srcOrd="13" destOrd="0" parTransId="{B05F5275-7019-4658-A297-1B83B4703C47}" sibTransId="{52B1828A-E383-4B26-9CB4-2C8C272D6490}"/>
    <dgm:cxn modelId="{318B3782-0A87-4483-ABA6-CFAAB4A78C0D}" srcId="{BBCA52D9-8CD2-4DD1-935C-EE339884943F}" destId="{910E99DA-75E9-42FA-9FEC-514D8DF5A0B4}" srcOrd="11" destOrd="0" parTransId="{469D4E8C-7E32-434A-95F4-9D8D780C529F}" sibTransId="{3D869D3C-9751-4742-8042-E691CC977805}"/>
    <dgm:cxn modelId="{95240DB9-5AF3-465C-ABCD-5F7F7ADAD48A}" type="presOf" srcId="{A1640B0F-FC6B-4D7A-877A-FA383360AC67}" destId="{3BC53366-AF87-44D0-A828-BB0588494581}" srcOrd="0" destOrd="0" presId="urn:microsoft.com/office/officeart/2005/8/layout/default"/>
    <dgm:cxn modelId="{7DFAC6D6-31DC-445A-8E7E-73750B2FFAD7}" type="presOf" srcId="{0ADEF580-66A6-488F-A275-E03F5559A3D0}" destId="{F1B1B3BE-54FF-40FD-9C79-8B3CCA2CF802}" srcOrd="0" destOrd="0" presId="urn:microsoft.com/office/officeart/2005/8/layout/default"/>
    <dgm:cxn modelId="{AEBE5B02-FEA8-4BDD-A24F-834AD9B0C9BE}" type="presOf" srcId="{04615E79-EEF7-4C7C-AE44-ED5E07F0726B}" destId="{C9AFF4B4-C18C-4732-A4CF-B3F3C5362FCF}" srcOrd="0" destOrd="0" presId="urn:microsoft.com/office/officeart/2005/8/layout/default"/>
    <dgm:cxn modelId="{999EC898-F91C-4E94-8EA6-E4C414C6B7C2}" srcId="{BBCA52D9-8CD2-4DD1-935C-EE339884943F}" destId="{875F7349-713D-4225-9B0D-738E12C07CBC}" srcOrd="17" destOrd="0" parTransId="{2E6C50CA-4077-4572-A55E-3DE5EDB9C6A6}" sibTransId="{29035692-E27A-411D-A446-49C513CCAD66}"/>
    <dgm:cxn modelId="{3747605A-C01A-48DD-A050-8894534988BD}" type="presOf" srcId="{92673B7D-3278-480C-A1C3-17606CC7BFFA}" destId="{2EA7738A-C0C6-43C7-9CB9-41F34A3DF2EA}" srcOrd="0" destOrd="0" presId="urn:microsoft.com/office/officeart/2005/8/layout/default"/>
    <dgm:cxn modelId="{470003F4-0C62-45ED-9295-A9D906C05FC4}" type="presOf" srcId="{875F7349-713D-4225-9B0D-738E12C07CBC}" destId="{04697123-8188-4875-B4CD-08A16CC237D1}" srcOrd="0" destOrd="0" presId="urn:microsoft.com/office/officeart/2005/8/layout/default"/>
    <dgm:cxn modelId="{2920F0DB-9CBB-408E-AE07-F92719CE6D76}" srcId="{BBCA52D9-8CD2-4DD1-935C-EE339884943F}" destId="{82E70979-37A1-4F15-A1D1-0D9C03AA5C56}" srcOrd="2" destOrd="0" parTransId="{69B4A85B-EFCA-4B6E-9C56-49F5C7F0F4E4}" sibTransId="{8706D02B-8AA5-4A5F-9F51-11DE3FC5C9F1}"/>
    <dgm:cxn modelId="{CAA7DE24-98BC-47A2-BA55-871456A19703}" type="presOf" srcId="{E368020A-1ABA-4219-863C-63DBC722B2EB}" destId="{283AC0E0-75AD-4F37-B1AB-80ADFC0EF6B3}" srcOrd="0" destOrd="0" presId="urn:microsoft.com/office/officeart/2005/8/layout/default"/>
    <dgm:cxn modelId="{8C69631B-635E-4629-AAF1-0075434A7CBB}" srcId="{BBCA52D9-8CD2-4DD1-935C-EE339884943F}" destId="{2BF41A53-7F7C-4FDA-B7C9-9E2C52458DBE}" srcOrd="6" destOrd="0" parTransId="{A6A3ED4B-E5AB-4AC1-9B34-BBB00EFF2A1E}" sibTransId="{4C357FD8-0B1B-4999-9A67-C50DF49F9D36}"/>
    <dgm:cxn modelId="{D88725C2-38AF-42AE-8103-CC4F4C910E09}" srcId="{BBCA52D9-8CD2-4DD1-935C-EE339884943F}" destId="{0ADEF580-66A6-488F-A275-E03F5559A3D0}" srcOrd="5" destOrd="0" parTransId="{AA07FE58-D695-4A67-9BBE-8C4178EEA930}" sibTransId="{7A25F179-5220-4C65-916D-E703B6572A59}"/>
    <dgm:cxn modelId="{AAC4E6FA-B963-4394-A6AA-0645E31D4936}" type="presOf" srcId="{82E70979-37A1-4F15-A1D1-0D9C03AA5C56}" destId="{4C1A8201-2992-4FBB-BBF2-CE32E3AFE5C8}" srcOrd="0" destOrd="0" presId="urn:microsoft.com/office/officeart/2005/8/layout/default"/>
    <dgm:cxn modelId="{B973937A-2CC4-4C23-9234-DB5B8A2F8F8B}" type="presOf" srcId="{C761A81A-6A9F-47B3-9475-73A46BB585E1}" destId="{A1350618-DEED-4876-86FA-6CF861DA8DFC}" srcOrd="0" destOrd="0" presId="urn:microsoft.com/office/officeart/2005/8/layout/default"/>
    <dgm:cxn modelId="{67D16D7D-B984-4737-9522-962A82AAC79B}" srcId="{BBCA52D9-8CD2-4DD1-935C-EE339884943F}" destId="{ABF39F3B-8264-4012-A11A-4C6BD9763061}" srcOrd="15" destOrd="0" parTransId="{7149A42C-542B-4799-B9A7-D4C23B556F51}" sibTransId="{1E2711A7-D398-4769-9D29-0FCD4EECA02A}"/>
    <dgm:cxn modelId="{C3D6286E-D6CB-4F54-AA9D-CBE9C62790AE}" srcId="{BBCA52D9-8CD2-4DD1-935C-EE339884943F}" destId="{F084ABD4-35C6-4DEC-9ACB-03CF3786A191}" srcOrd="0" destOrd="0" parTransId="{8753E576-ADFF-4D86-A491-19EAB170D06B}" sibTransId="{72DA5D03-1EE6-4E40-9386-7EA09C77203D}"/>
    <dgm:cxn modelId="{60FA76AF-675E-45DB-A721-9F5E8A4751F0}" srcId="{BBCA52D9-8CD2-4DD1-935C-EE339884943F}" destId="{9AE4A3EE-A720-4F86-A619-B3798D0031CA}" srcOrd="12" destOrd="0" parTransId="{D52A6038-DB5E-45B9-893D-44642819E5D0}" sibTransId="{D15B691B-4950-465F-BE4C-5AB0B1BF78BF}"/>
    <dgm:cxn modelId="{522A80A6-7D88-440A-B91A-602AD137AAC2}" srcId="{BBCA52D9-8CD2-4DD1-935C-EE339884943F}" destId="{2891E6BA-17C3-4A35-BD00-81C30C17D95E}" srcOrd="16" destOrd="0" parTransId="{97EE9710-F018-4D78-871F-41E8FBF74D02}" sibTransId="{502002E1-9211-4E67-A755-6141D6A32839}"/>
    <dgm:cxn modelId="{A6BE11B5-76B7-4DF4-BAED-00021FC876D5}" srcId="{BBCA52D9-8CD2-4DD1-935C-EE339884943F}" destId="{92673B7D-3278-480C-A1C3-17606CC7BFFA}" srcOrd="10" destOrd="0" parTransId="{100F16F8-CAC9-48C7-BDC7-0A812317F150}" sibTransId="{E6AB6BC0-7A38-4861-851C-F0E9BD09F802}"/>
    <dgm:cxn modelId="{3B8312D3-7A31-4FAB-8381-B149989A6892}" type="presOf" srcId="{2BF41A53-7F7C-4FDA-B7C9-9E2C52458DBE}" destId="{5179A974-06C9-4368-9075-6C64AFBA7B49}" srcOrd="0" destOrd="0" presId="urn:microsoft.com/office/officeart/2005/8/layout/default"/>
    <dgm:cxn modelId="{478D4291-7262-4C49-B0A4-8B97A1C804BA}" srcId="{BBCA52D9-8CD2-4DD1-935C-EE339884943F}" destId="{A1640B0F-FC6B-4D7A-877A-FA383360AC67}" srcOrd="19" destOrd="0" parTransId="{58B81602-F871-4651-8E16-0F49BB6B4B85}" sibTransId="{0A8FEC33-E90C-4411-90BB-AC2EAE6016E7}"/>
    <dgm:cxn modelId="{77C2E9EC-1DFC-45B3-9ABB-350250A99CCA}" type="presParOf" srcId="{7DCA4B96-A121-4E88-90C7-04631E813570}" destId="{554E54C6-CF8E-4723-A8EB-F53193951EBE}" srcOrd="0" destOrd="0" presId="urn:microsoft.com/office/officeart/2005/8/layout/default"/>
    <dgm:cxn modelId="{6D841CEC-486C-49BC-975F-DACB09F415E3}" type="presParOf" srcId="{7DCA4B96-A121-4E88-90C7-04631E813570}" destId="{929CF5D4-218A-48C9-B5BB-4CEF74CDD5BE}" srcOrd="1" destOrd="0" presId="urn:microsoft.com/office/officeart/2005/8/layout/default"/>
    <dgm:cxn modelId="{FB5C1A16-48C7-4D93-9352-1BFB1964279E}" type="presParOf" srcId="{7DCA4B96-A121-4E88-90C7-04631E813570}" destId="{C9AFF4B4-C18C-4732-A4CF-B3F3C5362FCF}" srcOrd="2" destOrd="0" presId="urn:microsoft.com/office/officeart/2005/8/layout/default"/>
    <dgm:cxn modelId="{63168463-E6B0-4A63-ADD1-A6288CD770D9}" type="presParOf" srcId="{7DCA4B96-A121-4E88-90C7-04631E813570}" destId="{87B738F7-C58C-4991-A258-95B9BA7AC3D5}" srcOrd="3" destOrd="0" presId="urn:microsoft.com/office/officeart/2005/8/layout/default"/>
    <dgm:cxn modelId="{FB5A78FC-2AC6-47D9-BDEB-AF185F6281BD}" type="presParOf" srcId="{7DCA4B96-A121-4E88-90C7-04631E813570}" destId="{4C1A8201-2992-4FBB-BBF2-CE32E3AFE5C8}" srcOrd="4" destOrd="0" presId="urn:microsoft.com/office/officeart/2005/8/layout/default"/>
    <dgm:cxn modelId="{85CE8D43-C171-4BE6-9F4C-C64D9BFA6242}" type="presParOf" srcId="{7DCA4B96-A121-4E88-90C7-04631E813570}" destId="{75A068D8-60D0-4F6A-B20D-51118F0F54FA}" srcOrd="5" destOrd="0" presId="urn:microsoft.com/office/officeart/2005/8/layout/default"/>
    <dgm:cxn modelId="{D94BA4C8-F491-438F-A2D7-DD26E731AF7F}" type="presParOf" srcId="{7DCA4B96-A121-4E88-90C7-04631E813570}" destId="{283AC0E0-75AD-4F37-B1AB-80ADFC0EF6B3}" srcOrd="6" destOrd="0" presId="urn:microsoft.com/office/officeart/2005/8/layout/default"/>
    <dgm:cxn modelId="{E28506B6-B594-4D8D-9579-8861D2C671DE}" type="presParOf" srcId="{7DCA4B96-A121-4E88-90C7-04631E813570}" destId="{E79BB525-FB2D-4606-B922-264D18892AC9}" srcOrd="7" destOrd="0" presId="urn:microsoft.com/office/officeart/2005/8/layout/default"/>
    <dgm:cxn modelId="{941C8BD3-9B3D-4D9B-916F-BB9BAAA36168}" type="presParOf" srcId="{7DCA4B96-A121-4E88-90C7-04631E813570}" destId="{D534CA10-C23D-47F6-B8CC-AA49039A546F}" srcOrd="8" destOrd="0" presId="urn:microsoft.com/office/officeart/2005/8/layout/default"/>
    <dgm:cxn modelId="{E93E46CA-D3C6-4F21-B801-57B559B59F8C}" type="presParOf" srcId="{7DCA4B96-A121-4E88-90C7-04631E813570}" destId="{3166BB37-2C2F-44E5-A8AD-BB1273117248}" srcOrd="9" destOrd="0" presId="urn:microsoft.com/office/officeart/2005/8/layout/default"/>
    <dgm:cxn modelId="{5480F040-5081-424C-8F97-E2026B37899C}" type="presParOf" srcId="{7DCA4B96-A121-4E88-90C7-04631E813570}" destId="{F1B1B3BE-54FF-40FD-9C79-8B3CCA2CF802}" srcOrd="10" destOrd="0" presId="urn:microsoft.com/office/officeart/2005/8/layout/default"/>
    <dgm:cxn modelId="{961D76AD-A8A2-41D6-8550-1C89255C828C}" type="presParOf" srcId="{7DCA4B96-A121-4E88-90C7-04631E813570}" destId="{87ACA156-1589-4207-ADFC-E92C3A5FB656}" srcOrd="11" destOrd="0" presId="urn:microsoft.com/office/officeart/2005/8/layout/default"/>
    <dgm:cxn modelId="{148CB61A-8809-4B70-B7AC-974750C65E03}" type="presParOf" srcId="{7DCA4B96-A121-4E88-90C7-04631E813570}" destId="{5179A974-06C9-4368-9075-6C64AFBA7B49}" srcOrd="12" destOrd="0" presId="urn:microsoft.com/office/officeart/2005/8/layout/default"/>
    <dgm:cxn modelId="{A8B44AA7-2C88-41F8-B298-0CF2338A414F}" type="presParOf" srcId="{7DCA4B96-A121-4E88-90C7-04631E813570}" destId="{D6695BBD-501D-43D4-92D1-318A5536CC24}" srcOrd="13" destOrd="0" presId="urn:microsoft.com/office/officeart/2005/8/layout/default"/>
    <dgm:cxn modelId="{86058248-4425-4EE8-A521-40EF48E1C7D4}" type="presParOf" srcId="{7DCA4B96-A121-4E88-90C7-04631E813570}" destId="{CE726C51-1699-42CA-8CCA-DAB3158DE0F6}" srcOrd="14" destOrd="0" presId="urn:microsoft.com/office/officeart/2005/8/layout/default"/>
    <dgm:cxn modelId="{292B6CB2-D71C-4E93-A13B-9F9857C8CC95}" type="presParOf" srcId="{7DCA4B96-A121-4E88-90C7-04631E813570}" destId="{DF904FD4-03BC-4F57-80FD-20BCC91DD71E}" srcOrd="15" destOrd="0" presId="urn:microsoft.com/office/officeart/2005/8/layout/default"/>
    <dgm:cxn modelId="{2567CF14-3769-491F-9F6F-B6C83E7C6BC3}" type="presParOf" srcId="{7DCA4B96-A121-4E88-90C7-04631E813570}" destId="{3112D238-7C78-48FA-A778-C243FFECAF5E}" srcOrd="16" destOrd="0" presId="urn:microsoft.com/office/officeart/2005/8/layout/default"/>
    <dgm:cxn modelId="{A4905B0F-939B-4206-96AF-E611DFFE2B79}" type="presParOf" srcId="{7DCA4B96-A121-4E88-90C7-04631E813570}" destId="{87CEC1FD-0337-4294-970B-0176DD6B4DB8}" srcOrd="17" destOrd="0" presId="urn:microsoft.com/office/officeart/2005/8/layout/default"/>
    <dgm:cxn modelId="{9C42E46E-F84C-44A0-BA31-51DEE701AA29}" type="presParOf" srcId="{7DCA4B96-A121-4E88-90C7-04631E813570}" destId="{0A3B01B1-DAB7-4767-A5AE-03521DAD82C8}" srcOrd="18" destOrd="0" presId="urn:microsoft.com/office/officeart/2005/8/layout/default"/>
    <dgm:cxn modelId="{D06405F1-77AC-497C-A5E8-B5529FA559AD}" type="presParOf" srcId="{7DCA4B96-A121-4E88-90C7-04631E813570}" destId="{A273B4F8-3EDE-4527-8A78-18511F74B823}" srcOrd="19" destOrd="0" presId="urn:microsoft.com/office/officeart/2005/8/layout/default"/>
    <dgm:cxn modelId="{A975BC30-BCDE-44F2-BE57-A137161D5CB4}" type="presParOf" srcId="{7DCA4B96-A121-4E88-90C7-04631E813570}" destId="{2EA7738A-C0C6-43C7-9CB9-41F34A3DF2EA}" srcOrd="20" destOrd="0" presId="urn:microsoft.com/office/officeart/2005/8/layout/default"/>
    <dgm:cxn modelId="{1AF39708-2272-4415-8F5F-FC0FE19F8CD2}" type="presParOf" srcId="{7DCA4B96-A121-4E88-90C7-04631E813570}" destId="{14B89436-C604-423A-895E-2E8576B24412}" srcOrd="21" destOrd="0" presId="urn:microsoft.com/office/officeart/2005/8/layout/default"/>
    <dgm:cxn modelId="{E38FE83A-57E3-4735-BF0C-C89B0EB617E0}" type="presParOf" srcId="{7DCA4B96-A121-4E88-90C7-04631E813570}" destId="{2B06AE86-5FDD-4D61-AD71-03C748AC175D}" srcOrd="22" destOrd="0" presId="urn:microsoft.com/office/officeart/2005/8/layout/default"/>
    <dgm:cxn modelId="{957E3EE5-2376-491C-8E16-2EDB50FAF38A}" type="presParOf" srcId="{7DCA4B96-A121-4E88-90C7-04631E813570}" destId="{3520C006-4C39-4C5D-B0A7-DDAADEB6F9B7}" srcOrd="23" destOrd="0" presId="urn:microsoft.com/office/officeart/2005/8/layout/default"/>
    <dgm:cxn modelId="{491A3AD0-3EAB-4465-B817-0F503344A4F6}" type="presParOf" srcId="{7DCA4B96-A121-4E88-90C7-04631E813570}" destId="{B6DC940E-D464-4E91-B974-767CDD4056D7}" srcOrd="24" destOrd="0" presId="urn:microsoft.com/office/officeart/2005/8/layout/default"/>
    <dgm:cxn modelId="{A146F860-AC31-4728-93C4-2484FDAA706F}" type="presParOf" srcId="{7DCA4B96-A121-4E88-90C7-04631E813570}" destId="{E69EE561-D66B-4FA1-98D0-BBAAAECC254D}" srcOrd="25" destOrd="0" presId="urn:microsoft.com/office/officeart/2005/8/layout/default"/>
    <dgm:cxn modelId="{B21CE5A8-A610-45AD-B6E6-D31657343A2C}" type="presParOf" srcId="{7DCA4B96-A121-4E88-90C7-04631E813570}" destId="{7639DC9E-903F-4297-805D-8BDFF7435530}" srcOrd="26" destOrd="0" presId="urn:microsoft.com/office/officeart/2005/8/layout/default"/>
    <dgm:cxn modelId="{45E5EE57-ADC2-484C-BDD1-DCD8DB07BA1E}" type="presParOf" srcId="{7DCA4B96-A121-4E88-90C7-04631E813570}" destId="{24DC5DC1-8AF6-4D7A-97A2-DAA3C873A5DA}" srcOrd="27" destOrd="0" presId="urn:microsoft.com/office/officeart/2005/8/layout/default"/>
    <dgm:cxn modelId="{991C59A5-A52E-4F58-A167-E57540D75966}" type="presParOf" srcId="{7DCA4B96-A121-4E88-90C7-04631E813570}" destId="{A1350618-DEED-4876-86FA-6CF861DA8DFC}" srcOrd="28" destOrd="0" presId="urn:microsoft.com/office/officeart/2005/8/layout/default"/>
    <dgm:cxn modelId="{C88B9795-FBB8-4B82-9182-94C596A9BD0D}" type="presParOf" srcId="{7DCA4B96-A121-4E88-90C7-04631E813570}" destId="{A6794FD9-24EE-4FE3-9104-82772C1E845F}" srcOrd="29" destOrd="0" presId="urn:microsoft.com/office/officeart/2005/8/layout/default"/>
    <dgm:cxn modelId="{F2B93A05-5B06-4BCC-B941-24D566380C58}" type="presParOf" srcId="{7DCA4B96-A121-4E88-90C7-04631E813570}" destId="{5B44362A-E2A2-4E97-B2AE-E44764BEE939}" srcOrd="30" destOrd="0" presId="urn:microsoft.com/office/officeart/2005/8/layout/default"/>
    <dgm:cxn modelId="{773B8300-1A28-44A1-BBAD-2D1D4BEB17F3}" type="presParOf" srcId="{7DCA4B96-A121-4E88-90C7-04631E813570}" destId="{F7A579E3-3F1D-44E8-A269-A9FBF21D67B8}" srcOrd="31" destOrd="0" presId="urn:microsoft.com/office/officeart/2005/8/layout/default"/>
    <dgm:cxn modelId="{5C5D1B7A-91F4-4064-960D-31E7F8DEF668}" type="presParOf" srcId="{7DCA4B96-A121-4E88-90C7-04631E813570}" destId="{74A89553-169D-45A2-AA6E-DE871910EDFA}" srcOrd="32" destOrd="0" presId="urn:microsoft.com/office/officeart/2005/8/layout/default"/>
    <dgm:cxn modelId="{3AA21F4E-91C7-46DD-BAFC-377283FD525B}" type="presParOf" srcId="{7DCA4B96-A121-4E88-90C7-04631E813570}" destId="{462AB2C6-CE01-41E7-A0FF-22C392850E25}" srcOrd="33" destOrd="0" presId="urn:microsoft.com/office/officeart/2005/8/layout/default"/>
    <dgm:cxn modelId="{89BA4A24-A82D-40D2-BC1A-B59D8ADBBEB4}" type="presParOf" srcId="{7DCA4B96-A121-4E88-90C7-04631E813570}" destId="{04697123-8188-4875-B4CD-08A16CC237D1}" srcOrd="34" destOrd="0" presId="urn:microsoft.com/office/officeart/2005/8/layout/default"/>
    <dgm:cxn modelId="{C677FA4E-94E9-4CD7-88FE-DFC5A420B255}" type="presParOf" srcId="{7DCA4B96-A121-4E88-90C7-04631E813570}" destId="{05785591-E278-4F60-A7A2-9F6EF7E4A428}" srcOrd="35" destOrd="0" presId="urn:microsoft.com/office/officeart/2005/8/layout/default"/>
    <dgm:cxn modelId="{E2E84018-7570-482B-AF0E-CECF4DF1D47E}" type="presParOf" srcId="{7DCA4B96-A121-4E88-90C7-04631E813570}" destId="{C0CB6716-FC0F-4F1F-B6A9-A96315F0FDD0}" srcOrd="36" destOrd="0" presId="urn:microsoft.com/office/officeart/2005/8/layout/default"/>
    <dgm:cxn modelId="{5617FD64-08D7-4B9B-BA43-45BA52730128}" type="presParOf" srcId="{7DCA4B96-A121-4E88-90C7-04631E813570}" destId="{02D93131-A9E5-4259-B0E8-3FC1763E989C}" srcOrd="37" destOrd="0" presId="urn:microsoft.com/office/officeart/2005/8/layout/default"/>
    <dgm:cxn modelId="{4346BEE1-C000-41A0-86C8-3EF87389B64B}" type="presParOf" srcId="{7DCA4B96-A121-4E88-90C7-04631E813570}" destId="{3BC53366-AF87-44D0-A828-BB0588494581}"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300C2-4D72-4F91-9F06-40A7AC5E2F4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8E3C7173-D729-4C7D-BCF0-02778E520FAB}">
      <dgm:prSet phldrT="[Text]"/>
      <dgm:spPr/>
      <dgm:t>
        <a:bodyPr/>
        <a:lstStyle/>
        <a:p>
          <a:r>
            <a:rPr lang="fr-FR" dirty="0" smtClean="0"/>
            <a:t>Champion de la jeunesse de l ’ECCC</a:t>
          </a:r>
          <a:endParaRPr lang="en-US" dirty="0"/>
        </a:p>
      </dgm:t>
    </dgm:pt>
    <dgm:pt modelId="{006369C5-4647-4A5B-BE1C-EE1643A95830}" type="parTrans" cxnId="{C097C14D-0438-4840-AE16-39EB2643ACEC}">
      <dgm:prSet/>
      <dgm:spPr/>
      <dgm:t>
        <a:bodyPr/>
        <a:lstStyle/>
        <a:p>
          <a:endParaRPr lang="en-US"/>
        </a:p>
      </dgm:t>
    </dgm:pt>
    <dgm:pt modelId="{8F96F592-3FD8-45A1-9408-5A423D8D0146}" type="sibTrans" cxnId="{C097C14D-0438-4840-AE16-39EB2643ACEC}">
      <dgm:prSet/>
      <dgm:spPr/>
      <dgm:t>
        <a:bodyPr/>
        <a:lstStyle/>
        <a:p>
          <a:endParaRPr lang="en-US"/>
        </a:p>
      </dgm:t>
    </dgm:pt>
    <dgm:pt modelId="{EA796564-7AC0-4EDC-8EBA-CEB8E369FEC6}">
      <dgm:prSet phldrT="[Text]" custT="1"/>
      <dgm:spPr/>
      <dgm:t>
        <a:bodyPr/>
        <a:lstStyle/>
        <a:p>
          <a:r>
            <a:rPr lang="en-US" sz="1200" b="0" i="0" dirty="0" smtClean="0"/>
            <a:t>Michael Zinck, SMA, </a:t>
          </a:r>
          <a:r>
            <a:rPr lang="fr-FR" sz="1200" b="0" i="0" dirty="0" smtClean="0"/>
            <a:t>Affaires publiques et communications est le champion de la jeunesse </a:t>
          </a:r>
          <a:r>
            <a:rPr lang="fr-FR" sz="1200" b="0" i="0" strike="noStrike" dirty="0" smtClean="0">
              <a:solidFill>
                <a:schemeClr val="tx1"/>
              </a:solidFill>
            </a:rPr>
            <a:t>d</a:t>
          </a:r>
          <a:r>
            <a:rPr lang="fr-FR" sz="1200" b="0" i="0" dirty="0" smtClean="0">
              <a:solidFill>
                <a:schemeClr val="tx1"/>
              </a:solidFill>
            </a:rPr>
            <a:t>'ECCC. Michael amplifie les voix des jeunes au sein </a:t>
          </a:r>
          <a:r>
            <a:rPr lang="fr-FR" sz="1200" b="0" i="0" strike="noStrike" dirty="0" smtClean="0">
              <a:solidFill>
                <a:schemeClr val="tx1"/>
              </a:solidFill>
            </a:rPr>
            <a:t>d</a:t>
          </a:r>
          <a:r>
            <a:rPr lang="fr-FR" sz="1200" b="0" i="0" dirty="0" smtClean="0">
              <a:solidFill>
                <a:schemeClr val="tx1"/>
              </a:solidFill>
            </a:rPr>
            <a:t>'ECCC, et soutient le réseau national des jeunes </a:t>
          </a:r>
          <a:r>
            <a:rPr lang="fr-FR" sz="1200" b="0" i="0" strike="noStrike" dirty="0" smtClean="0">
              <a:solidFill>
                <a:schemeClr val="tx1"/>
              </a:solidFill>
            </a:rPr>
            <a:t>d</a:t>
          </a:r>
          <a:r>
            <a:rPr lang="fr-FR" sz="1200" b="0" i="0" dirty="0" smtClean="0">
              <a:solidFill>
                <a:schemeClr val="tx1"/>
              </a:solidFill>
            </a:rPr>
            <a:t>'ECCC ainsi que d'autres événements et initiatives pertinents à travers le département. DIMJ fournit un soutien stratégique et de secrétariat au champion de la jeunesse.</a:t>
          </a:r>
          <a:endParaRPr lang="en-US" sz="1200" dirty="0">
            <a:solidFill>
              <a:schemeClr val="tx1"/>
            </a:solidFill>
          </a:endParaRPr>
        </a:p>
      </dgm:t>
    </dgm:pt>
    <dgm:pt modelId="{F95BD1E5-AEAD-41EC-B15D-56317D0652B4}" type="parTrans" cxnId="{F0B2CFA2-9709-4812-93EB-A80F62B3D787}">
      <dgm:prSet/>
      <dgm:spPr/>
      <dgm:t>
        <a:bodyPr/>
        <a:lstStyle/>
        <a:p>
          <a:endParaRPr lang="en-US"/>
        </a:p>
      </dgm:t>
    </dgm:pt>
    <dgm:pt modelId="{C7C2E32B-D71B-41D6-82D8-B5336C472701}" type="sibTrans" cxnId="{F0B2CFA2-9709-4812-93EB-A80F62B3D787}">
      <dgm:prSet/>
      <dgm:spPr/>
      <dgm:t>
        <a:bodyPr/>
        <a:lstStyle/>
        <a:p>
          <a:endParaRPr lang="en-US"/>
        </a:p>
      </dgm:t>
    </dgm:pt>
    <dgm:pt modelId="{65846370-4127-4EF1-A086-EBACEE1EDF16}">
      <dgm:prSet phldrT="[Text]"/>
      <dgm:spPr/>
      <dgm:t>
        <a:bodyPr/>
        <a:lstStyle/>
        <a:p>
          <a:r>
            <a:rPr lang="en-US" dirty="0" err="1" smtClean="0"/>
            <a:t>Embarquement</a:t>
          </a:r>
          <a:r>
            <a:rPr lang="en-US" dirty="0" smtClean="0"/>
            <a:t> et orientation ECCC101</a:t>
          </a:r>
          <a:endParaRPr lang="en-US" dirty="0"/>
        </a:p>
      </dgm:t>
    </dgm:pt>
    <dgm:pt modelId="{3583605F-1197-48CE-8CAB-3BF1A355E480}" type="parTrans" cxnId="{A9FA0852-598F-4740-9A89-FCCB53B09980}">
      <dgm:prSet/>
      <dgm:spPr/>
      <dgm:t>
        <a:bodyPr/>
        <a:lstStyle/>
        <a:p>
          <a:endParaRPr lang="en-US"/>
        </a:p>
      </dgm:t>
    </dgm:pt>
    <dgm:pt modelId="{B0972C86-53E2-4F9B-8D70-A07C912408AC}" type="sibTrans" cxnId="{A9FA0852-598F-4740-9A89-FCCB53B09980}">
      <dgm:prSet/>
      <dgm:spPr/>
      <dgm:t>
        <a:bodyPr/>
        <a:lstStyle/>
        <a:p>
          <a:endParaRPr lang="en-US"/>
        </a:p>
      </dgm:t>
    </dgm:pt>
    <dgm:pt modelId="{8976B67E-E21B-456A-B246-32127BA33BA4}">
      <dgm:prSet phldrT="[Text]" custT="1"/>
      <dgm:spPr/>
      <dgm:t>
        <a:bodyPr/>
        <a:lstStyle/>
        <a:p>
          <a:r>
            <a:rPr lang="fr-FR" sz="1200" dirty="0" smtClean="0"/>
            <a:t>Le DIMJ organise chaque trimestre un programme d'orientation d'une semaine, appelé ECCC101, afin d'accueillir et d'équiper correctement les nouveaux employés qui rejoignent le département. IYED mène également d'autres activités pour accueillir les étudiants et les nouveaux employés </a:t>
          </a:r>
          <a:r>
            <a:rPr lang="fr-FR" sz="1200" strike="noStrike" baseline="0" dirty="0" smtClean="0"/>
            <a:t>à l'ECCC </a:t>
          </a:r>
          <a:r>
            <a:rPr lang="fr-FR" sz="1200" dirty="0" smtClean="0"/>
            <a:t>et contribuer à une culture d'inclusion.</a:t>
          </a:r>
          <a:endParaRPr lang="en-US" sz="1200" dirty="0"/>
        </a:p>
      </dgm:t>
    </dgm:pt>
    <dgm:pt modelId="{E270FD70-1515-4908-8043-2FBF5DBBB2A1}" type="parTrans" cxnId="{4C639644-75D5-45A1-9D0B-6CF0067EE23B}">
      <dgm:prSet/>
      <dgm:spPr/>
      <dgm:t>
        <a:bodyPr/>
        <a:lstStyle/>
        <a:p>
          <a:endParaRPr lang="en-US"/>
        </a:p>
      </dgm:t>
    </dgm:pt>
    <dgm:pt modelId="{726FB388-1D09-4D8D-813B-89B0ABD91584}" type="sibTrans" cxnId="{4C639644-75D5-45A1-9D0B-6CF0067EE23B}">
      <dgm:prSet/>
      <dgm:spPr/>
      <dgm:t>
        <a:bodyPr/>
        <a:lstStyle/>
        <a:p>
          <a:endParaRPr lang="en-US"/>
        </a:p>
      </dgm:t>
    </dgm:pt>
    <dgm:pt modelId="{2915E47C-90FA-4B27-A7F6-DC6C911D1202}">
      <dgm:prSet phldrT="[Text]"/>
      <dgm:spPr/>
      <dgm:t>
        <a:bodyPr/>
        <a:lstStyle/>
        <a:p>
          <a:r>
            <a:rPr lang="fr-FR" dirty="0" smtClean="0"/>
            <a:t>Centre d'expertise pour la jeunesse</a:t>
          </a:r>
          <a:endParaRPr lang="en-US" dirty="0"/>
        </a:p>
      </dgm:t>
    </dgm:pt>
    <dgm:pt modelId="{6C552547-28B8-415C-BBDA-AA5D715058FA}" type="parTrans" cxnId="{2D805F7D-CD00-4797-8905-5382957C30C9}">
      <dgm:prSet/>
      <dgm:spPr/>
      <dgm:t>
        <a:bodyPr/>
        <a:lstStyle/>
        <a:p>
          <a:endParaRPr lang="en-US"/>
        </a:p>
      </dgm:t>
    </dgm:pt>
    <dgm:pt modelId="{CD751228-DE32-4212-B7B2-8D56F47CDDE5}" type="sibTrans" cxnId="{2D805F7D-CD00-4797-8905-5382957C30C9}">
      <dgm:prSet/>
      <dgm:spPr/>
      <dgm:t>
        <a:bodyPr/>
        <a:lstStyle/>
        <a:p>
          <a:endParaRPr lang="en-US"/>
        </a:p>
      </dgm:t>
    </dgm:pt>
    <dgm:pt modelId="{DD8CDEBC-CCCC-4E18-9122-310A90555E5A}">
      <dgm:prSet phldrT="[Text]" custT="1"/>
      <dgm:spPr/>
      <dgm:t>
        <a:bodyPr/>
        <a:lstStyle/>
        <a:p>
          <a:r>
            <a:rPr lang="en-US" sz="1200" dirty="0" smtClean="0"/>
            <a:t>Le DIMJ </a:t>
          </a:r>
          <a:r>
            <a:rPr lang="fr-FR" sz="1200" dirty="0" smtClean="0"/>
            <a:t>soutient </a:t>
          </a:r>
          <a:r>
            <a:rPr lang="fr-FR" sz="1200" dirty="0" smtClean="0">
              <a:solidFill>
                <a:schemeClr val="tx1"/>
              </a:solidFill>
            </a:rPr>
            <a:t>la mobilisation des jeunes au sein des CEJ et facilite l'engagement des organisations de, des universités et des jeunes autochtones.</a:t>
          </a:r>
          <a:endParaRPr lang="en-US" sz="1200" dirty="0">
            <a:solidFill>
              <a:schemeClr val="tx1"/>
            </a:solidFill>
          </a:endParaRPr>
        </a:p>
      </dgm:t>
    </dgm:pt>
    <dgm:pt modelId="{FF3FE352-3AEF-4EF7-9A03-EBF56FD301B2}" type="parTrans" cxnId="{2BCF559B-F78D-4955-9805-0D853D99D8B1}">
      <dgm:prSet/>
      <dgm:spPr/>
      <dgm:t>
        <a:bodyPr/>
        <a:lstStyle/>
        <a:p>
          <a:endParaRPr lang="en-US"/>
        </a:p>
      </dgm:t>
    </dgm:pt>
    <dgm:pt modelId="{7142ADE9-19EB-4412-985D-3B7350F6F26C}" type="sibTrans" cxnId="{2BCF559B-F78D-4955-9805-0D853D99D8B1}">
      <dgm:prSet/>
      <dgm:spPr/>
      <dgm:t>
        <a:bodyPr/>
        <a:lstStyle/>
        <a:p>
          <a:endParaRPr lang="en-US"/>
        </a:p>
      </dgm:t>
    </dgm:pt>
    <dgm:pt modelId="{A7C98E72-2B6C-46AC-B5B5-092D4A157F32}">
      <dgm:prSet phldrT="[Text]"/>
      <dgm:spPr/>
      <dgm:t>
        <a:bodyPr/>
        <a:lstStyle/>
        <a:p>
          <a:r>
            <a:rPr lang="en-US" dirty="0" smtClean="0"/>
            <a:t>ECCC Reseau national des jeunes  </a:t>
          </a:r>
          <a:endParaRPr lang="en-US" dirty="0"/>
        </a:p>
      </dgm:t>
    </dgm:pt>
    <dgm:pt modelId="{DBC4D846-A8F4-4766-909F-81EFF0F2E67C}" type="parTrans" cxnId="{A96D8B6B-4B4E-486F-8808-8F1F8C984155}">
      <dgm:prSet/>
      <dgm:spPr/>
      <dgm:t>
        <a:bodyPr/>
        <a:lstStyle/>
        <a:p>
          <a:endParaRPr lang="en-US"/>
        </a:p>
      </dgm:t>
    </dgm:pt>
    <dgm:pt modelId="{419882E0-3580-44ED-AF99-D7B5A3EA48FB}" type="sibTrans" cxnId="{A96D8B6B-4B4E-486F-8808-8F1F8C984155}">
      <dgm:prSet/>
      <dgm:spPr/>
      <dgm:t>
        <a:bodyPr/>
        <a:lstStyle/>
        <a:p>
          <a:endParaRPr lang="en-US"/>
        </a:p>
      </dgm:t>
    </dgm:pt>
    <dgm:pt modelId="{BC87D898-33E3-4ABB-BF6C-CB0F036AAA10}">
      <dgm:prSet phldrT="[Text]" custT="1"/>
      <dgm:spPr/>
      <dgm:t>
        <a:bodyPr/>
        <a:lstStyle/>
        <a:p>
          <a:r>
            <a:rPr lang="en-US" sz="1200" dirty="0" smtClean="0"/>
            <a:t>Le DIMJ </a:t>
          </a:r>
          <a:r>
            <a:rPr lang="fr-FR" sz="1200" dirty="0" smtClean="0"/>
            <a:t>dirige le réseau national des </a:t>
          </a:r>
          <a:r>
            <a:rPr lang="fr-FR" sz="1200" dirty="0" smtClean="0">
              <a:solidFill>
                <a:schemeClr val="tx1"/>
              </a:solidFill>
            </a:rPr>
            <a:t>jeunes </a:t>
          </a:r>
          <a:r>
            <a:rPr lang="fr-FR" sz="1200" b="0" i="0" strike="noStrike" dirty="0" smtClean="0">
              <a:solidFill>
                <a:schemeClr val="tx1"/>
              </a:solidFill>
            </a:rPr>
            <a:t>d</a:t>
          </a:r>
          <a:r>
            <a:rPr lang="fr-FR" sz="1200" b="0" i="0" dirty="0" smtClean="0">
              <a:solidFill>
                <a:schemeClr val="tx1"/>
              </a:solidFill>
            </a:rPr>
            <a:t>'ECCC </a:t>
          </a:r>
          <a:r>
            <a:rPr lang="fr-FR" sz="1200" dirty="0" smtClean="0">
              <a:solidFill>
                <a:schemeClr val="tx1"/>
              </a:solidFill>
            </a:rPr>
            <a:t>(RNJ), qui facilite les communications, les initiatives de développement professionnel et les opportunités de réseautage en connectant et en soutenant plus de 1000 étudiants et jeunes employés à travers le pays.</a:t>
          </a:r>
          <a:endParaRPr lang="en-US" sz="1200" dirty="0">
            <a:solidFill>
              <a:schemeClr val="tx1"/>
            </a:solidFill>
          </a:endParaRPr>
        </a:p>
      </dgm:t>
    </dgm:pt>
    <dgm:pt modelId="{DA180F1A-3D17-4CA7-8B7B-C4D1224F380A}" type="parTrans" cxnId="{13D9D9DD-5D53-450E-BEFA-3C694C7E9A59}">
      <dgm:prSet/>
      <dgm:spPr/>
      <dgm:t>
        <a:bodyPr/>
        <a:lstStyle/>
        <a:p>
          <a:endParaRPr lang="en-US"/>
        </a:p>
      </dgm:t>
    </dgm:pt>
    <dgm:pt modelId="{4C9571B0-328F-4FEC-B56F-1F9D95F8F7F7}" type="sibTrans" cxnId="{13D9D9DD-5D53-450E-BEFA-3C694C7E9A59}">
      <dgm:prSet/>
      <dgm:spPr/>
      <dgm:t>
        <a:bodyPr/>
        <a:lstStyle/>
        <a:p>
          <a:endParaRPr lang="en-US"/>
        </a:p>
      </dgm:t>
    </dgm:pt>
    <dgm:pt modelId="{BC5B590E-CC11-41D7-BF8A-A91615ED2DFF}">
      <dgm:prSet phldrT="[Text]"/>
      <dgm:spPr/>
      <dgm:t>
        <a:bodyPr/>
        <a:lstStyle/>
        <a:p>
          <a:r>
            <a:rPr lang="fr-FR" dirty="0" smtClean="0"/>
            <a:t>Conseil des jeunes sur l'environnement et le changement climatique  (CJECC)</a:t>
          </a:r>
          <a:endParaRPr lang="en-US" dirty="0"/>
        </a:p>
      </dgm:t>
    </dgm:pt>
    <dgm:pt modelId="{91DF5A2A-195E-42A7-9786-DB802992AB35}" type="parTrans" cxnId="{58A2EF85-C446-4FAE-810B-15F7645EC638}">
      <dgm:prSet/>
      <dgm:spPr/>
      <dgm:t>
        <a:bodyPr/>
        <a:lstStyle/>
        <a:p>
          <a:endParaRPr lang="en-US"/>
        </a:p>
      </dgm:t>
    </dgm:pt>
    <dgm:pt modelId="{25168F20-073D-44BE-807A-50BAF3782274}" type="sibTrans" cxnId="{58A2EF85-C446-4FAE-810B-15F7645EC638}">
      <dgm:prSet/>
      <dgm:spPr/>
      <dgm:t>
        <a:bodyPr/>
        <a:lstStyle/>
        <a:p>
          <a:endParaRPr lang="en-US"/>
        </a:p>
      </dgm:t>
    </dgm:pt>
    <dgm:pt modelId="{097E9966-F2B0-4B4F-978B-16CB97AC0F4E}">
      <dgm:prSet phldrT="[Text]" custT="1"/>
      <dgm:spPr/>
      <dgm:t>
        <a:bodyPr/>
        <a:lstStyle/>
        <a:p>
          <a:endParaRPr lang="en-US" sz="1200" dirty="0"/>
        </a:p>
      </dgm:t>
    </dgm:pt>
    <dgm:pt modelId="{9DA252EB-BF2F-4E0D-96E7-16C84CB32FEC}" type="parTrans" cxnId="{B1295C6B-AB40-41AF-B94C-16294C028EB5}">
      <dgm:prSet/>
      <dgm:spPr/>
      <dgm:t>
        <a:bodyPr/>
        <a:lstStyle/>
        <a:p>
          <a:endParaRPr lang="en-US"/>
        </a:p>
      </dgm:t>
    </dgm:pt>
    <dgm:pt modelId="{DB0FB5E0-B395-47D4-8A0F-B2FF9F199740}" type="sibTrans" cxnId="{B1295C6B-AB40-41AF-B94C-16294C028EB5}">
      <dgm:prSet/>
      <dgm:spPr/>
      <dgm:t>
        <a:bodyPr/>
        <a:lstStyle/>
        <a:p>
          <a:endParaRPr lang="en-US"/>
        </a:p>
      </dgm:t>
    </dgm:pt>
    <dgm:pt modelId="{46020789-4F5B-4928-9004-C1E0A26ADF64}">
      <dgm:prSet custT="1"/>
      <dgm:spPr/>
      <dgm:t>
        <a:bodyPr/>
        <a:lstStyle/>
        <a:p>
          <a:r>
            <a:rPr lang="fr-FR" sz="1200" dirty="0"/>
            <a:t>Le </a:t>
          </a:r>
          <a:r>
            <a:rPr lang="fr-FR" sz="1200" dirty="0" smtClean="0"/>
            <a:t>CJECC </a:t>
          </a:r>
          <a:r>
            <a:rPr lang="fr-FR" sz="1200" dirty="0"/>
            <a:t>du ministre sera bientôt annoncé. Il comprendra 10 Canadiens âgés de 18 à 25 ans qui auront l'occasion de s'engager auprès du gouvernement et de donner leur avis sur les questions environnementales déterminantes de notre époque. </a:t>
          </a:r>
          <a:endParaRPr lang="en-US" sz="1200" dirty="0"/>
        </a:p>
      </dgm:t>
    </dgm:pt>
    <dgm:pt modelId="{6F461A47-1A84-4631-9A2F-4244042A311C}" type="parTrans" cxnId="{574BAA59-5A6A-4E98-BD35-0B71FE96F488}">
      <dgm:prSet/>
      <dgm:spPr/>
      <dgm:t>
        <a:bodyPr/>
        <a:lstStyle/>
        <a:p>
          <a:endParaRPr lang="en-US"/>
        </a:p>
      </dgm:t>
    </dgm:pt>
    <dgm:pt modelId="{B7CF114E-9EE1-40A8-966E-1C137D895ECE}" type="sibTrans" cxnId="{574BAA59-5A6A-4E98-BD35-0B71FE96F488}">
      <dgm:prSet/>
      <dgm:spPr/>
      <dgm:t>
        <a:bodyPr/>
        <a:lstStyle/>
        <a:p>
          <a:endParaRPr lang="en-US"/>
        </a:p>
      </dgm:t>
    </dgm:pt>
    <dgm:pt modelId="{314FC69B-4EA8-488D-AA40-8061628A055A}">
      <dgm:prSet custT="1"/>
      <dgm:spPr/>
      <dgm:t>
        <a:bodyPr/>
        <a:lstStyle/>
        <a:p>
          <a:endParaRPr lang="en-US" sz="1200" dirty="0"/>
        </a:p>
      </dgm:t>
    </dgm:pt>
    <dgm:pt modelId="{FD656ED1-6B69-46E0-A0A0-B9A92C9556B3}" type="parTrans" cxnId="{18AEED43-01D6-4672-83E7-040CBA109B8F}">
      <dgm:prSet/>
      <dgm:spPr/>
      <dgm:t>
        <a:bodyPr/>
        <a:lstStyle/>
        <a:p>
          <a:endParaRPr lang="en-US"/>
        </a:p>
      </dgm:t>
    </dgm:pt>
    <dgm:pt modelId="{F927C14F-AFF1-44AF-B53C-4E6E1633ED46}" type="sibTrans" cxnId="{18AEED43-01D6-4672-83E7-040CBA109B8F}">
      <dgm:prSet/>
      <dgm:spPr/>
      <dgm:t>
        <a:bodyPr/>
        <a:lstStyle/>
        <a:p>
          <a:endParaRPr lang="en-US"/>
        </a:p>
      </dgm:t>
    </dgm:pt>
    <dgm:pt modelId="{FAFDB380-8F7B-4DCA-9B1F-D507893F2181}">
      <dgm:prSet custT="1"/>
      <dgm:spPr/>
      <dgm:t>
        <a:bodyPr/>
        <a:lstStyle/>
        <a:p>
          <a:r>
            <a:rPr lang="fr-FR" sz="1200" dirty="0" smtClean="0">
              <a:solidFill>
                <a:schemeClr val="tx1"/>
              </a:solidFill>
            </a:rPr>
            <a:t>Le DIMJ met en œuvre la politique canadienne de la jeunesse, dirige le cadre de mobilisation des jeu</a:t>
          </a:r>
          <a:r>
            <a:rPr lang="fr-FR" sz="1200" dirty="0" smtClean="0"/>
            <a:t>nes, rend compte au Secrétariat à la jeunesse du BCP des activités d'engagement des jeunes liées à notre mandat, et apporte son soutien au Comité DG de la jeunesse, dirigé par Patrimoine canadien.</a:t>
          </a:r>
          <a:endParaRPr lang="en-US" sz="1200" dirty="0" smtClean="0"/>
        </a:p>
      </dgm:t>
    </dgm:pt>
    <dgm:pt modelId="{B7F65250-9563-4318-94BB-C9005AE55CA0}" type="parTrans" cxnId="{29E11B90-9940-462A-8BED-AD30A195B3EC}">
      <dgm:prSet/>
      <dgm:spPr/>
      <dgm:t>
        <a:bodyPr/>
        <a:lstStyle/>
        <a:p>
          <a:endParaRPr lang="en-US"/>
        </a:p>
      </dgm:t>
    </dgm:pt>
    <dgm:pt modelId="{A4B48047-47A2-470B-8FAE-48741EB59D2B}" type="sibTrans" cxnId="{29E11B90-9940-462A-8BED-AD30A195B3EC}">
      <dgm:prSet/>
      <dgm:spPr/>
      <dgm:t>
        <a:bodyPr/>
        <a:lstStyle/>
        <a:p>
          <a:endParaRPr lang="en-US"/>
        </a:p>
      </dgm:t>
    </dgm:pt>
    <dgm:pt modelId="{E36641A5-3044-4C07-A7C2-85666DA1A697}">
      <dgm:prSet custT="1"/>
      <dgm:spPr/>
      <dgm:t>
        <a:bodyPr/>
        <a:lstStyle/>
        <a:p>
          <a:endParaRPr lang="en-US" sz="1200" smtClean="0"/>
        </a:p>
      </dgm:t>
    </dgm:pt>
    <dgm:pt modelId="{9CE9FCAD-9808-460A-A5AD-A3FBCF846159}" type="parTrans" cxnId="{C6E79826-B9CD-4352-A1F3-C7819FB4C49D}">
      <dgm:prSet/>
      <dgm:spPr/>
      <dgm:t>
        <a:bodyPr/>
        <a:lstStyle/>
        <a:p>
          <a:endParaRPr lang="en-US"/>
        </a:p>
      </dgm:t>
    </dgm:pt>
    <dgm:pt modelId="{4902FB15-B0BD-4A8E-8D3C-541AA9DA4343}" type="sibTrans" cxnId="{C6E79826-B9CD-4352-A1F3-C7819FB4C49D}">
      <dgm:prSet/>
      <dgm:spPr/>
      <dgm:t>
        <a:bodyPr/>
        <a:lstStyle/>
        <a:p>
          <a:endParaRPr lang="en-US"/>
        </a:p>
      </dgm:t>
    </dgm:pt>
    <dgm:pt modelId="{777B74CA-D047-4188-9E3E-ECD9D16DF5A4}" type="pres">
      <dgm:prSet presAssocID="{5B8300C2-4D72-4F91-9F06-40A7AC5E2F40}" presName="Name0" presStyleCnt="0">
        <dgm:presLayoutVars>
          <dgm:dir/>
          <dgm:animLvl val="lvl"/>
          <dgm:resizeHandles val="exact"/>
        </dgm:presLayoutVars>
      </dgm:prSet>
      <dgm:spPr/>
      <dgm:t>
        <a:bodyPr/>
        <a:lstStyle/>
        <a:p>
          <a:endParaRPr lang="en-US"/>
        </a:p>
      </dgm:t>
    </dgm:pt>
    <dgm:pt modelId="{A8908625-858D-4BE3-9137-C4609517388C}" type="pres">
      <dgm:prSet presAssocID="{8E3C7173-D729-4C7D-BCF0-02778E520FAB}" presName="linNode" presStyleCnt="0"/>
      <dgm:spPr/>
    </dgm:pt>
    <dgm:pt modelId="{179837B9-DC15-45AD-92B6-B7ED9B59322D}" type="pres">
      <dgm:prSet presAssocID="{8E3C7173-D729-4C7D-BCF0-02778E520FAB}" presName="parentText" presStyleLbl="node1" presStyleIdx="0" presStyleCnt="5" custScaleX="76899" custScaleY="63390" custLinFactNeighborX="-647" custLinFactNeighborY="-1415">
        <dgm:presLayoutVars>
          <dgm:chMax val="1"/>
          <dgm:bulletEnabled val="1"/>
        </dgm:presLayoutVars>
      </dgm:prSet>
      <dgm:spPr/>
      <dgm:t>
        <a:bodyPr/>
        <a:lstStyle/>
        <a:p>
          <a:endParaRPr lang="en-US"/>
        </a:p>
      </dgm:t>
    </dgm:pt>
    <dgm:pt modelId="{96798275-70F4-4493-A8A7-336FD14255CB}" type="pres">
      <dgm:prSet presAssocID="{8E3C7173-D729-4C7D-BCF0-02778E520FAB}" presName="descendantText" presStyleLbl="alignAccFollowNode1" presStyleIdx="0" presStyleCnt="5" custScaleX="112288" custScaleY="77402">
        <dgm:presLayoutVars>
          <dgm:bulletEnabled val="1"/>
        </dgm:presLayoutVars>
      </dgm:prSet>
      <dgm:spPr/>
      <dgm:t>
        <a:bodyPr/>
        <a:lstStyle/>
        <a:p>
          <a:endParaRPr lang="en-US"/>
        </a:p>
      </dgm:t>
    </dgm:pt>
    <dgm:pt modelId="{917C4E60-DF6C-4314-AC25-E6A3056495E1}" type="pres">
      <dgm:prSet presAssocID="{8F96F592-3FD8-45A1-9408-5A423D8D0146}" presName="sp" presStyleCnt="0"/>
      <dgm:spPr/>
    </dgm:pt>
    <dgm:pt modelId="{A0087F47-D23A-4125-9759-7A88A09DA491}" type="pres">
      <dgm:prSet presAssocID="{65846370-4127-4EF1-A086-EBACEE1EDF16}" presName="linNode" presStyleCnt="0"/>
      <dgm:spPr/>
    </dgm:pt>
    <dgm:pt modelId="{2AE028D7-3F98-40D3-9EC1-C858B2873C62}" type="pres">
      <dgm:prSet presAssocID="{65846370-4127-4EF1-A086-EBACEE1EDF16}" presName="parentText" presStyleLbl="node1" presStyleIdx="1" presStyleCnt="5" custScaleX="76899" custScaleY="70254" custLinFactNeighborX="-5988" custLinFactNeighborY="-172">
        <dgm:presLayoutVars>
          <dgm:chMax val="1"/>
          <dgm:bulletEnabled val="1"/>
        </dgm:presLayoutVars>
      </dgm:prSet>
      <dgm:spPr/>
      <dgm:t>
        <a:bodyPr/>
        <a:lstStyle/>
        <a:p>
          <a:endParaRPr lang="en-US"/>
        </a:p>
      </dgm:t>
    </dgm:pt>
    <dgm:pt modelId="{16643266-2920-4BC9-8CD7-0B4B1EA2BC90}" type="pres">
      <dgm:prSet presAssocID="{65846370-4127-4EF1-A086-EBACEE1EDF16}" presName="descendantText" presStyleLbl="alignAccFollowNode1" presStyleIdx="1" presStyleCnt="5" custScaleX="112288" custScaleY="62648">
        <dgm:presLayoutVars>
          <dgm:bulletEnabled val="1"/>
        </dgm:presLayoutVars>
      </dgm:prSet>
      <dgm:spPr/>
      <dgm:t>
        <a:bodyPr/>
        <a:lstStyle/>
        <a:p>
          <a:endParaRPr lang="en-US"/>
        </a:p>
      </dgm:t>
    </dgm:pt>
    <dgm:pt modelId="{1E9031DE-AB34-4029-8304-E3A44B3FDB9D}" type="pres">
      <dgm:prSet presAssocID="{B0972C86-53E2-4F9B-8D70-A07C912408AC}" presName="sp" presStyleCnt="0"/>
      <dgm:spPr/>
    </dgm:pt>
    <dgm:pt modelId="{9C3F62A6-4BE1-41A5-9B0A-8A4EBC1A8657}" type="pres">
      <dgm:prSet presAssocID="{2915E47C-90FA-4B27-A7F6-DC6C911D1202}" presName="linNode" presStyleCnt="0"/>
      <dgm:spPr/>
    </dgm:pt>
    <dgm:pt modelId="{D5A69A77-52DA-45E7-80F2-D058A1344167}" type="pres">
      <dgm:prSet presAssocID="{2915E47C-90FA-4B27-A7F6-DC6C911D1202}" presName="parentText" presStyleLbl="node1" presStyleIdx="2" presStyleCnt="5" custScaleX="76899" custScaleY="67493" custLinFactNeighborX="-5988" custLinFactNeighborY="-172">
        <dgm:presLayoutVars>
          <dgm:chMax val="1"/>
          <dgm:bulletEnabled val="1"/>
        </dgm:presLayoutVars>
      </dgm:prSet>
      <dgm:spPr/>
      <dgm:t>
        <a:bodyPr/>
        <a:lstStyle/>
        <a:p>
          <a:endParaRPr lang="en-US"/>
        </a:p>
      </dgm:t>
    </dgm:pt>
    <dgm:pt modelId="{75854A72-42AF-4865-9EC9-1DB50C893BAC}" type="pres">
      <dgm:prSet presAssocID="{2915E47C-90FA-4B27-A7F6-DC6C911D1202}" presName="descendantText" presStyleLbl="alignAccFollowNode1" presStyleIdx="2" presStyleCnt="5" custScaleX="112288" custScaleY="86170">
        <dgm:presLayoutVars>
          <dgm:bulletEnabled val="1"/>
        </dgm:presLayoutVars>
      </dgm:prSet>
      <dgm:spPr/>
      <dgm:t>
        <a:bodyPr/>
        <a:lstStyle/>
        <a:p>
          <a:endParaRPr lang="en-US"/>
        </a:p>
      </dgm:t>
    </dgm:pt>
    <dgm:pt modelId="{2A4CFE5B-87F4-4AEF-ABD3-C535FCD9A718}" type="pres">
      <dgm:prSet presAssocID="{CD751228-DE32-4212-B7B2-8D56F47CDDE5}" presName="sp" presStyleCnt="0"/>
      <dgm:spPr/>
    </dgm:pt>
    <dgm:pt modelId="{3DAF7FF7-46C7-4578-84F8-3358B4128E81}" type="pres">
      <dgm:prSet presAssocID="{A7C98E72-2B6C-46AC-B5B5-092D4A157F32}" presName="linNode" presStyleCnt="0"/>
      <dgm:spPr/>
    </dgm:pt>
    <dgm:pt modelId="{25906D7E-7D21-4B34-BF94-882EC19E959C}" type="pres">
      <dgm:prSet presAssocID="{A7C98E72-2B6C-46AC-B5B5-092D4A157F32}" presName="parentText" presStyleLbl="node1" presStyleIdx="3" presStyleCnt="5" custScaleX="76899" custScaleY="68608" custLinFactNeighborX="-5988" custLinFactNeighborY="-172">
        <dgm:presLayoutVars>
          <dgm:chMax val="1"/>
          <dgm:bulletEnabled val="1"/>
        </dgm:presLayoutVars>
      </dgm:prSet>
      <dgm:spPr/>
      <dgm:t>
        <a:bodyPr/>
        <a:lstStyle/>
        <a:p>
          <a:endParaRPr lang="en-US"/>
        </a:p>
      </dgm:t>
    </dgm:pt>
    <dgm:pt modelId="{86953602-B766-4361-A139-A7048EBC836B}" type="pres">
      <dgm:prSet presAssocID="{A7C98E72-2B6C-46AC-B5B5-092D4A157F32}" presName="descendantText" presStyleLbl="alignAccFollowNode1" presStyleIdx="3" presStyleCnt="5" custScaleX="112288" custScaleY="82747">
        <dgm:presLayoutVars>
          <dgm:bulletEnabled val="1"/>
        </dgm:presLayoutVars>
      </dgm:prSet>
      <dgm:spPr/>
      <dgm:t>
        <a:bodyPr/>
        <a:lstStyle/>
        <a:p>
          <a:endParaRPr lang="en-US"/>
        </a:p>
      </dgm:t>
    </dgm:pt>
    <dgm:pt modelId="{65DA1952-247D-4502-91F5-4204A27E21B1}" type="pres">
      <dgm:prSet presAssocID="{419882E0-3580-44ED-AF99-D7B5A3EA48FB}" presName="sp" presStyleCnt="0"/>
      <dgm:spPr/>
    </dgm:pt>
    <dgm:pt modelId="{9A110A89-25AD-417D-983C-2E00079AD8D5}" type="pres">
      <dgm:prSet presAssocID="{BC5B590E-CC11-41D7-BF8A-A91615ED2DFF}" presName="linNode" presStyleCnt="0"/>
      <dgm:spPr/>
    </dgm:pt>
    <dgm:pt modelId="{C2E4441A-92CE-4E10-8D26-99DF3F06CF6E}" type="pres">
      <dgm:prSet presAssocID="{BC5B590E-CC11-41D7-BF8A-A91615ED2DFF}" presName="parentText" presStyleLbl="node1" presStyleIdx="4" presStyleCnt="5" custScaleX="76899" custScaleY="72813" custLinFactNeighborX="-5988" custLinFactNeighborY="-172">
        <dgm:presLayoutVars>
          <dgm:chMax val="1"/>
          <dgm:bulletEnabled val="1"/>
        </dgm:presLayoutVars>
      </dgm:prSet>
      <dgm:spPr/>
      <dgm:t>
        <a:bodyPr/>
        <a:lstStyle/>
        <a:p>
          <a:endParaRPr lang="en-US"/>
        </a:p>
      </dgm:t>
    </dgm:pt>
    <dgm:pt modelId="{344057F8-C8AC-402E-98A2-9CA8B1300F84}" type="pres">
      <dgm:prSet presAssocID="{BC5B590E-CC11-41D7-BF8A-A91615ED2DFF}" presName="descendantText" presStyleLbl="alignAccFollowNode1" presStyleIdx="4" presStyleCnt="5" custScaleX="112288" custScaleY="77302">
        <dgm:presLayoutVars>
          <dgm:bulletEnabled val="1"/>
        </dgm:presLayoutVars>
      </dgm:prSet>
      <dgm:spPr/>
      <dgm:t>
        <a:bodyPr/>
        <a:lstStyle/>
        <a:p>
          <a:endParaRPr lang="en-US"/>
        </a:p>
      </dgm:t>
    </dgm:pt>
  </dgm:ptLst>
  <dgm:cxnLst>
    <dgm:cxn modelId="{DE49FA89-9026-40D1-892C-1890018F0853}" type="presOf" srcId="{E36641A5-3044-4C07-A7C2-85666DA1A697}" destId="{75854A72-42AF-4865-9EC9-1DB50C893BAC}" srcOrd="0" destOrd="2" presId="urn:microsoft.com/office/officeart/2005/8/layout/vList5"/>
    <dgm:cxn modelId="{29E11B90-9940-462A-8BED-AD30A195B3EC}" srcId="{2915E47C-90FA-4B27-A7F6-DC6C911D1202}" destId="{FAFDB380-8F7B-4DCA-9B1F-D507893F2181}" srcOrd="1" destOrd="0" parTransId="{B7F65250-9563-4318-94BB-C9005AE55CA0}" sibTransId="{A4B48047-47A2-470B-8FAE-48741EB59D2B}"/>
    <dgm:cxn modelId="{13D9D9DD-5D53-450E-BEFA-3C694C7E9A59}" srcId="{A7C98E72-2B6C-46AC-B5B5-092D4A157F32}" destId="{BC87D898-33E3-4ABB-BF6C-CB0F036AAA10}" srcOrd="0" destOrd="0" parTransId="{DA180F1A-3D17-4CA7-8B7B-C4D1224F380A}" sibTransId="{4C9571B0-328F-4FEC-B56F-1F9D95F8F7F7}"/>
    <dgm:cxn modelId="{ABC15CC9-538B-40B7-BBB6-02D0D0CF913F}" type="presOf" srcId="{097E9966-F2B0-4B4F-978B-16CB97AC0F4E}" destId="{344057F8-C8AC-402E-98A2-9CA8B1300F84}" srcOrd="0" destOrd="0" presId="urn:microsoft.com/office/officeart/2005/8/layout/vList5"/>
    <dgm:cxn modelId="{53AF701F-DDBD-4613-80F6-0200A0DA4566}" type="presOf" srcId="{BC5B590E-CC11-41D7-BF8A-A91615ED2DFF}" destId="{C2E4441A-92CE-4E10-8D26-99DF3F06CF6E}" srcOrd="0" destOrd="0" presId="urn:microsoft.com/office/officeart/2005/8/layout/vList5"/>
    <dgm:cxn modelId="{2BA6D01C-5F7E-4245-9E83-4BDB5AD82BE7}" type="presOf" srcId="{BC87D898-33E3-4ABB-BF6C-CB0F036AAA10}" destId="{86953602-B766-4361-A139-A7048EBC836B}" srcOrd="0" destOrd="0" presId="urn:microsoft.com/office/officeart/2005/8/layout/vList5"/>
    <dgm:cxn modelId="{574BAA59-5A6A-4E98-BD35-0B71FE96F488}" srcId="{BC5B590E-CC11-41D7-BF8A-A91615ED2DFF}" destId="{46020789-4F5B-4928-9004-C1E0A26ADF64}" srcOrd="1" destOrd="0" parTransId="{6F461A47-1A84-4631-9A2F-4244042A311C}" sibTransId="{B7CF114E-9EE1-40A8-966E-1C137D895ECE}"/>
    <dgm:cxn modelId="{2D805F7D-CD00-4797-8905-5382957C30C9}" srcId="{5B8300C2-4D72-4F91-9F06-40A7AC5E2F40}" destId="{2915E47C-90FA-4B27-A7F6-DC6C911D1202}" srcOrd="2" destOrd="0" parTransId="{6C552547-28B8-415C-BBDA-AA5D715058FA}" sibTransId="{CD751228-DE32-4212-B7B2-8D56F47CDDE5}"/>
    <dgm:cxn modelId="{CDFFA679-24E1-480A-913B-927BC7602C62}" type="presOf" srcId="{A7C98E72-2B6C-46AC-B5B5-092D4A157F32}" destId="{25906D7E-7D21-4B34-BF94-882EC19E959C}" srcOrd="0" destOrd="0" presId="urn:microsoft.com/office/officeart/2005/8/layout/vList5"/>
    <dgm:cxn modelId="{C097C14D-0438-4840-AE16-39EB2643ACEC}" srcId="{5B8300C2-4D72-4F91-9F06-40A7AC5E2F40}" destId="{8E3C7173-D729-4C7D-BCF0-02778E520FAB}" srcOrd="0" destOrd="0" parTransId="{006369C5-4647-4A5B-BE1C-EE1643A95830}" sibTransId="{8F96F592-3FD8-45A1-9408-5A423D8D0146}"/>
    <dgm:cxn modelId="{A9FA0852-598F-4740-9A89-FCCB53B09980}" srcId="{5B8300C2-4D72-4F91-9F06-40A7AC5E2F40}" destId="{65846370-4127-4EF1-A086-EBACEE1EDF16}" srcOrd="1" destOrd="0" parTransId="{3583605F-1197-48CE-8CAB-3BF1A355E480}" sibTransId="{B0972C86-53E2-4F9B-8D70-A07C912408AC}"/>
    <dgm:cxn modelId="{0ED040F2-E74D-48E5-9EA8-3E75400C241C}" type="presOf" srcId="{DD8CDEBC-CCCC-4E18-9122-310A90555E5A}" destId="{75854A72-42AF-4865-9EC9-1DB50C893BAC}" srcOrd="0" destOrd="0" presId="urn:microsoft.com/office/officeart/2005/8/layout/vList5"/>
    <dgm:cxn modelId="{502153E3-029F-4119-A861-AFD8639B8583}" type="presOf" srcId="{8976B67E-E21B-456A-B246-32127BA33BA4}" destId="{16643266-2920-4BC9-8CD7-0B4B1EA2BC90}" srcOrd="0" destOrd="0" presId="urn:microsoft.com/office/officeart/2005/8/layout/vList5"/>
    <dgm:cxn modelId="{B1295C6B-AB40-41AF-B94C-16294C028EB5}" srcId="{BC5B590E-CC11-41D7-BF8A-A91615ED2DFF}" destId="{097E9966-F2B0-4B4F-978B-16CB97AC0F4E}" srcOrd="0" destOrd="0" parTransId="{9DA252EB-BF2F-4E0D-96E7-16C84CB32FEC}" sibTransId="{DB0FB5E0-B395-47D4-8A0F-B2FF9F199740}"/>
    <dgm:cxn modelId="{65BA1B49-068F-4334-AE48-A74178E5DA49}" type="presOf" srcId="{46020789-4F5B-4928-9004-C1E0A26ADF64}" destId="{344057F8-C8AC-402E-98A2-9CA8B1300F84}" srcOrd="0" destOrd="1" presId="urn:microsoft.com/office/officeart/2005/8/layout/vList5"/>
    <dgm:cxn modelId="{368F1EBD-415E-4392-B86F-EDCFE0BFACE3}" type="presOf" srcId="{65846370-4127-4EF1-A086-EBACEE1EDF16}" destId="{2AE028D7-3F98-40D3-9EC1-C858B2873C62}" srcOrd="0" destOrd="0" presId="urn:microsoft.com/office/officeart/2005/8/layout/vList5"/>
    <dgm:cxn modelId="{C6E79826-B9CD-4352-A1F3-C7819FB4C49D}" srcId="{2915E47C-90FA-4B27-A7F6-DC6C911D1202}" destId="{E36641A5-3044-4C07-A7C2-85666DA1A697}" srcOrd="2" destOrd="0" parTransId="{9CE9FCAD-9808-460A-A5AD-A3FBCF846159}" sibTransId="{4902FB15-B0BD-4A8E-8D3C-541AA9DA4343}"/>
    <dgm:cxn modelId="{92F57137-B662-457A-8750-2C43B1498EE1}" type="presOf" srcId="{2915E47C-90FA-4B27-A7F6-DC6C911D1202}" destId="{D5A69A77-52DA-45E7-80F2-D058A1344167}" srcOrd="0" destOrd="0" presId="urn:microsoft.com/office/officeart/2005/8/layout/vList5"/>
    <dgm:cxn modelId="{5A745A3F-BB1A-48CB-AEFB-CACF9F890927}" type="presOf" srcId="{EA796564-7AC0-4EDC-8EBA-CEB8E369FEC6}" destId="{96798275-70F4-4493-A8A7-336FD14255CB}" srcOrd="0" destOrd="0" presId="urn:microsoft.com/office/officeart/2005/8/layout/vList5"/>
    <dgm:cxn modelId="{5FD4CE09-1060-45EC-B3A9-BE5BA9B9ACA1}" type="presOf" srcId="{5B8300C2-4D72-4F91-9F06-40A7AC5E2F40}" destId="{777B74CA-D047-4188-9E3E-ECD9D16DF5A4}" srcOrd="0" destOrd="0" presId="urn:microsoft.com/office/officeart/2005/8/layout/vList5"/>
    <dgm:cxn modelId="{36AD573F-000F-4721-8DD2-7096BBA3355E}" type="presOf" srcId="{FAFDB380-8F7B-4DCA-9B1F-D507893F2181}" destId="{75854A72-42AF-4865-9EC9-1DB50C893BAC}" srcOrd="0" destOrd="1" presId="urn:microsoft.com/office/officeart/2005/8/layout/vList5"/>
    <dgm:cxn modelId="{F0B2CFA2-9709-4812-93EB-A80F62B3D787}" srcId="{8E3C7173-D729-4C7D-BCF0-02778E520FAB}" destId="{EA796564-7AC0-4EDC-8EBA-CEB8E369FEC6}" srcOrd="0" destOrd="0" parTransId="{F95BD1E5-AEAD-41EC-B15D-56317D0652B4}" sibTransId="{C7C2E32B-D71B-41D6-82D8-B5336C472701}"/>
    <dgm:cxn modelId="{2BCF559B-F78D-4955-9805-0D853D99D8B1}" srcId="{2915E47C-90FA-4B27-A7F6-DC6C911D1202}" destId="{DD8CDEBC-CCCC-4E18-9122-310A90555E5A}" srcOrd="0" destOrd="0" parTransId="{FF3FE352-3AEF-4EF7-9A03-EBF56FD301B2}" sibTransId="{7142ADE9-19EB-4412-985D-3B7350F6F26C}"/>
    <dgm:cxn modelId="{18AEED43-01D6-4672-83E7-040CBA109B8F}" srcId="{BC5B590E-CC11-41D7-BF8A-A91615ED2DFF}" destId="{314FC69B-4EA8-488D-AA40-8061628A055A}" srcOrd="2" destOrd="0" parTransId="{FD656ED1-6B69-46E0-A0A0-B9A92C9556B3}" sibTransId="{F927C14F-AFF1-44AF-B53C-4E6E1633ED46}"/>
    <dgm:cxn modelId="{58A2EF85-C446-4FAE-810B-15F7645EC638}" srcId="{5B8300C2-4D72-4F91-9F06-40A7AC5E2F40}" destId="{BC5B590E-CC11-41D7-BF8A-A91615ED2DFF}" srcOrd="4" destOrd="0" parTransId="{91DF5A2A-195E-42A7-9786-DB802992AB35}" sibTransId="{25168F20-073D-44BE-807A-50BAF3782274}"/>
    <dgm:cxn modelId="{4C639644-75D5-45A1-9D0B-6CF0067EE23B}" srcId="{65846370-4127-4EF1-A086-EBACEE1EDF16}" destId="{8976B67E-E21B-456A-B246-32127BA33BA4}" srcOrd="0" destOrd="0" parTransId="{E270FD70-1515-4908-8043-2FBF5DBBB2A1}" sibTransId="{726FB388-1D09-4D8D-813B-89B0ABD91584}"/>
    <dgm:cxn modelId="{B204B9D5-A8E4-4FA0-B1B9-D51D68C966E9}" type="presOf" srcId="{8E3C7173-D729-4C7D-BCF0-02778E520FAB}" destId="{179837B9-DC15-45AD-92B6-B7ED9B59322D}" srcOrd="0" destOrd="0" presId="urn:microsoft.com/office/officeart/2005/8/layout/vList5"/>
    <dgm:cxn modelId="{A96D8B6B-4B4E-486F-8808-8F1F8C984155}" srcId="{5B8300C2-4D72-4F91-9F06-40A7AC5E2F40}" destId="{A7C98E72-2B6C-46AC-B5B5-092D4A157F32}" srcOrd="3" destOrd="0" parTransId="{DBC4D846-A8F4-4766-909F-81EFF0F2E67C}" sibTransId="{419882E0-3580-44ED-AF99-D7B5A3EA48FB}"/>
    <dgm:cxn modelId="{3C11DAC3-E97B-4FCA-B7D9-BD85B52156A9}" type="presOf" srcId="{314FC69B-4EA8-488D-AA40-8061628A055A}" destId="{344057F8-C8AC-402E-98A2-9CA8B1300F84}" srcOrd="0" destOrd="2" presId="urn:microsoft.com/office/officeart/2005/8/layout/vList5"/>
    <dgm:cxn modelId="{23E16651-EE23-4B08-AFF0-492667F1DAA0}" type="presParOf" srcId="{777B74CA-D047-4188-9E3E-ECD9D16DF5A4}" destId="{A8908625-858D-4BE3-9137-C4609517388C}" srcOrd="0" destOrd="0" presId="urn:microsoft.com/office/officeart/2005/8/layout/vList5"/>
    <dgm:cxn modelId="{59D455A4-F8F4-4DF9-A84E-4922AA19C571}" type="presParOf" srcId="{A8908625-858D-4BE3-9137-C4609517388C}" destId="{179837B9-DC15-45AD-92B6-B7ED9B59322D}" srcOrd="0" destOrd="0" presId="urn:microsoft.com/office/officeart/2005/8/layout/vList5"/>
    <dgm:cxn modelId="{2BE4A80E-6C07-453E-8063-2285331DAD84}" type="presParOf" srcId="{A8908625-858D-4BE3-9137-C4609517388C}" destId="{96798275-70F4-4493-A8A7-336FD14255CB}" srcOrd="1" destOrd="0" presId="urn:microsoft.com/office/officeart/2005/8/layout/vList5"/>
    <dgm:cxn modelId="{99D0D079-AB15-4C33-ACF5-CA72484CE617}" type="presParOf" srcId="{777B74CA-D047-4188-9E3E-ECD9D16DF5A4}" destId="{917C4E60-DF6C-4314-AC25-E6A3056495E1}" srcOrd="1" destOrd="0" presId="urn:microsoft.com/office/officeart/2005/8/layout/vList5"/>
    <dgm:cxn modelId="{5C2260B5-E979-425F-8D1A-D40E96F67B32}" type="presParOf" srcId="{777B74CA-D047-4188-9E3E-ECD9D16DF5A4}" destId="{A0087F47-D23A-4125-9759-7A88A09DA491}" srcOrd="2" destOrd="0" presId="urn:microsoft.com/office/officeart/2005/8/layout/vList5"/>
    <dgm:cxn modelId="{A69AA7D9-2909-401F-964A-D8C6112BA32A}" type="presParOf" srcId="{A0087F47-D23A-4125-9759-7A88A09DA491}" destId="{2AE028D7-3F98-40D3-9EC1-C858B2873C62}" srcOrd="0" destOrd="0" presId="urn:microsoft.com/office/officeart/2005/8/layout/vList5"/>
    <dgm:cxn modelId="{B204A20D-7B28-449E-A569-7DE022905A05}" type="presParOf" srcId="{A0087F47-D23A-4125-9759-7A88A09DA491}" destId="{16643266-2920-4BC9-8CD7-0B4B1EA2BC90}" srcOrd="1" destOrd="0" presId="urn:microsoft.com/office/officeart/2005/8/layout/vList5"/>
    <dgm:cxn modelId="{ECCEB6E5-2780-4C39-9ADF-04B108D634BC}" type="presParOf" srcId="{777B74CA-D047-4188-9E3E-ECD9D16DF5A4}" destId="{1E9031DE-AB34-4029-8304-E3A44B3FDB9D}" srcOrd="3" destOrd="0" presId="urn:microsoft.com/office/officeart/2005/8/layout/vList5"/>
    <dgm:cxn modelId="{BA369150-594F-40D7-8C6C-2224EF3AC054}" type="presParOf" srcId="{777B74CA-D047-4188-9E3E-ECD9D16DF5A4}" destId="{9C3F62A6-4BE1-41A5-9B0A-8A4EBC1A8657}" srcOrd="4" destOrd="0" presId="urn:microsoft.com/office/officeart/2005/8/layout/vList5"/>
    <dgm:cxn modelId="{E9330C3F-1DB5-4558-AD74-7E19B37AC8A4}" type="presParOf" srcId="{9C3F62A6-4BE1-41A5-9B0A-8A4EBC1A8657}" destId="{D5A69A77-52DA-45E7-80F2-D058A1344167}" srcOrd="0" destOrd="0" presId="urn:microsoft.com/office/officeart/2005/8/layout/vList5"/>
    <dgm:cxn modelId="{D8239CFB-F762-48EB-99F6-581D39D0482A}" type="presParOf" srcId="{9C3F62A6-4BE1-41A5-9B0A-8A4EBC1A8657}" destId="{75854A72-42AF-4865-9EC9-1DB50C893BAC}" srcOrd="1" destOrd="0" presId="urn:microsoft.com/office/officeart/2005/8/layout/vList5"/>
    <dgm:cxn modelId="{C7863514-D5EE-45DF-8AC3-31631CFBB740}" type="presParOf" srcId="{777B74CA-D047-4188-9E3E-ECD9D16DF5A4}" destId="{2A4CFE5B-87F4-4AEF-ABD3-C535FCD9A718}" srcOrd="5" destOrd="0" presId="urn:microsoft.com/office/officeart/2005/8/layout/vList5"/>
    <dgm:cxn modelId="{0F8CEA4C-C5A2-4A6A-8868-F4793A0FAEFD}" type="presParOf" srcId="{777B74CA-D047-4188-9E3E-ECD9D16DF5A4}" destId="{3DAF7FF7-46C7-4578-84F8-3358B4128E81}" srcOrd="6" destOrd="0" presId="urn:microsoft.com/office/officeart/2005/8/layout/vList5"/>
    <dgm:cxn modelId="{7263965F-B127-4863-A842-0C4D819792A4}" type="presParOf" srcId="{3DAF7FF7-46C7-4578-84F8-3358B4128E81}" destId="{25906D7E-7D21-4B34-BF94-882EC19E959C}" srcOrd="0" destOrd="0" presId="urn:microsoft.com/office/officeart/2005/8/layout/vList5"/>
    <dgm:cxn modelId="{5E3FD9E6-AEDD-4713-9FE4-59F21426B0E3}" type="presParOf" srcId="{3DAF7FF7-46C7-4578-84F8-3358B4128E81}" destId="{86953602-B766-4361-A139-A7048EBC836B}" srcOrd="1" destOrd="0" presId="urn:microsoft.com/office/officeart/2005/8/layout/vList5"/>
    <dgm:cxn modelId="{D369D452-5702-451D-AE42-F064606BD245}" type="presParOf" srcId="{777B74CA-D047-4188-9E3E-ECD9D16DF5A4}" destId="{65DA1952-247D-4502-91F5-4204A27E21B1}" srcOrd="7" destOrd="0" presId="urn:microsoft.com/office/officeart/2005/8/layout/vList5"/>
    <dgm:cxn modelId="{2F069729-E385-490B-898A-2C16F159A1A3}" type="presParOf" srcId="{777B74CA-D047-4188-9E3E-ECD9D16DF5A4}" destId="{9A110A89-25AD-417D-983C-2E00079AD8D5}" srcOrd="8" destOrd="0" presId="urn:microsoft.com/office/officeart/2005/8/layout/vList5"/>
    <dgm:cxn modelId="{74F64517-85F4-474C-AAE1-B0C3495504B2}" type="presParOf" srcId="{9A110A89-25AD-417D-983C-2E00079AD8D5}" destId="{C2E4441A-92CE-4E10-8D26-99DF3F06CF6E}" srcOrd="0" destOrd="0" presId="urn:microsoft.com/office/officeart/2005/8/layout/vList5"/>
    <dgm:cxn modelId="{A699E2B9-B9D4-40BA-B9F1-760E54DA1E83}" type="presParOf" srcId="{9A110A89-25AD-417D-983C-2E00079AD8D5}" destId="{344057F8-C8AC-402E-98A2-9CA8B1300F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F3DF3-32DD-44EF-B689-3030DBC24258}"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D592C461-475B-440A-B622-38DC344D032E}">
      <dgm:prSet phldrT="[Text]" custT="1"/>
      <dgm:spPr>
        <a:xfrm>
          <a:off x="822812" y="399261"/>
          <a:ext cx="572332" cy="286097"/>
        </a:xfrm>
        <a:prstGeom prst="rect">
          <a:avLst/>
        </a:prstGeom>
        <a:noFill/>
        <a:ln>
          <a:noFill/>
        </a:ln>
        <a:effectLst/>
      </dgm:spPr>
      <dgm:t>
        <a:bodyPr/>
        <a:lstStyle/>
        <a:p>
          <a:r>
            <a:rPr lang="en-US" sz="1100" dirty="0" err="1" smtClean="0">
              <a:solidFill>
                <a:srgbClr val="FFC000">
                  <a:lumMod val="50000"/>
                </a:srgbClr>
              </a:solidFill>
              <a:latin typeface="Calibri" panose="020F0502020204030204" pitchFamily="34" charset="0"/>
              <a:ea typeface="+mn-ea"/>
              <a:cs typeface="Calibri" panose="020F0502020204030204" pitchFamily="34" charset="0"/>
            </a:rPr>
            <a:t>Promouvoir</a:t>
          </a:r>
          <a:endParaRPr lang="en-US" sz="1100" dirty="0">
            <a:solidFill>
              <a:srgbClr val="FFC000">
                <a:lumMod val="50000"/>
              </a:srgbClr>
            </a:solidFill>
            <a:latin typeface="Calibri" panose="020F0502020204030204" pitchFamily="34" charset="0"/>
            <a:ea typeface="+mn-ea"/>
            <a:cs typeface="Calibri" panose="020F0502020204030204" pitchFamily="34" charset="0"/>
          </a:endParaRPr>
        </a:p>
      </dgm:t>
    </dgm:pt>
    <dgm:pt modelId="{94580185-206E-44DC-BAC7-9F0F8C430355}" type="parTrans" cxnId="{9AC2133F-6B6D-42DB-A0BC-D2DEC0CD46B1}">
      <dgm:prSet/>
      <dgm:spPr/>
      <dgm:t>
        <a:bodyPr/>
        <a:lstStyle/>
        <a:p>
          <a:endParaRPr lang="en-US" sz="2400"/>
        </a:p>
      </dgm:t>
    </dgm:pt>
    <dgm:pt modelId="{60E827BC-552D-490F-9722-DB728E77312E}" type="sibTrans" cxnId="{9AC2133F-6B6D-42DB-A0BC-D2DEC0CD46B1}">
      <dgm:prSet/>
      <dgm:spPr/>
      <dgm:t>
        <a:bodyPr/>
        <a:lstStyle/>
        <a:p>
          <a:endParaRPr lang="en-US" sz="2400"/>
        </a:p>
      </dgm:t>
    </dgm:pt>
    <dgm:pt modelId="{F61454B6-2437-4864-8797-FE84A1C661ED}">
      <dgm:prSet phldrT="[Text]" custT="1"/>
      <dgm:spPr>
        <a:xfrm>
          <a:off x="537903" y="994567"/>
          <a:ext cx="572332" cy="286097"/>
        </a:xfrm>
        <a:prstGeom prst="rect">
          <a:avLst/>
        </a:prstGeom>
        <a:noFill/>
        <a:ln>
          <a:noFill/>
        </a:ln>
        <a:effectLst/>
      </dgm:spPr>
      <dgm:t>
        <a:bodyPr/>
        <a:lstStyle/>
        <a:p>
          <a:r>
            <a:rPr lang="en-US" sz="1100" dirty="0" err="1" smtClean="0">
              <a:solidFill>
                <a:srgbClr val="70AD47">
                  <a:lumMod val="50000"/>
                </a:srgbClr>
              </a:solidFill>
              <a:latin typeface="Calibri" panose="020F0502020204030204" pitchFamily="34" charset="0"/>
              <a:ea typeface="+mn-ea"/>
              <a:cs typeface="Calibri" panose="020F0502020204030204" pitchFamily="34" charset="0"/>
            </a:rPr>
            <a:t>Écouter</a:t>
          </a:r>
          <a:endParaRPr lang="en-US" sz="1100" dirty="0">
            <a:solidFill>
              <a:srgbClr val="70AD47">
                <a:lumMod val="50000"/>
              </a:srgbClr>
            </a:solidFill>
            <a:latin typeface="Calibri" panose="020F0502020204030204" pitchFamily="34" charset="0"/>
            <a:ea typeface="+mn-ea"/>
            <a:cs typeface="Calibri" panose="020F0502020204030204" pitchFamily="34" charset="0"/>
          </a:endParaRPr>
        </a:p>
      </dgm:t>
    </dgm:pt>
    <dgm:pt modelId="{19AD618A-5652-417B-8114-12CB9E41378D}" type="parTrans" cxnId="{2322C8DC-5F4E-48EB-8259-E285030E2B71}">
      <dgm:prSet/>
      <dgm:spPr/>
      <dgm:t>
        <a:bodyPr/>
        <a:lstStyle/>
        <a:p>
          <a:endParaRPr lang="en-US" sz="2400"/>
        </a:p>
      </dgm:t>
    </dgm:pt>
    <dgm:pt modelId="{735FDE00-2DC7-40EF-9AAE-44176702A80C}" type="sibTrans" cxnId="{2322C8DC-5F4E-48EB-8259-E285030E2B71}">
      <dgm:prSet/>
      <dgm:spPr/>
      <dgm:t>
        <a:bodyPr/>
        <a:lstStyle/>
        <a:p>
          <a:endParaRPr lang="en-US" sz="2400"/>
        </a:p>
      </dgm:t>
    </dgm:pt>
    <dgm:pt modelId="{AB36B973-E386-44B2-BB1F-5C3AB0AF9D97}">
      <dgm:prSet phldrT="[Text]" custT="1"/>
      <dgm:spPr>
        <a:xfrm>
          <a:off x="824166" y="1590729"/>
          <a:ext cx="572332" cy="286097"/>
        </a:xfrm>
        <a:prstGeom prst="rect">
          <a:avLst/>
        </a:prstGeom>
        <a:noFill/>
        <a:ln>
          <a:noFill/>
        </a:ln>
        <a:effectLst/>
      </dgm:spPr>
      <dgm:t>
        <a:bodyPr/>
        <a:lstStyle/>
        <a:p>
          <a:r>
            <a:rPr lang="en-US" sz="1100" dirty="0" err="1" smtClean="0">
              <a:solidFill>
                <a:srgbClr val="002060"/>
              </a:solidFill>
              <a:latin typeface="Calibri" panose="020F0502020204030204" pitchFamily="34" charset="0"/>
              <a:ea typeface="+mn-ea"/>
              <a:cs typeface="Calibri" panose="020F0502020204030204" pitchFamily="34" charset="0"/>
            </a:rPr>
            <a:t>S’engager</a:t>
          </a:r>
          <a:endParaRPr lang="en-US" sz="1100" dirty="0">
            <a:solidFill>
              <a:srgbClr val="002060"/>
            </a:solidFill>
            <a:latin typeface="Calibri" panose="020F0502020204030204" pitchFamily="34" charset="0"/>
            <a:ea typeface="+mn-ea"/>
            <a:cs typeface="Calibri" panose="020F0502020204030204" pitchFamily="34" charset="0"/>
          </a:endParaRPr>
        </a:p>
      </dgm:t>
    </dgm:pt>
    <dgm:pt modelId="{0D8DAEB7-B799-4F66-9426-8C2BA2BD26C5}" type="parTrans" cxnId="{62216105-16C4-45D4-9904-FD93B8EB2903}">
      <dgm:prSet/>
      <dgm:spPr/>
      <dgm:t>
        <a:bodyPr/>
        <a:lstStyle/>
        <a:p>
          <a:endParaRPr lang="en-US" sz="2400"/>
        </a:p>
      </dgm:t>
    </dgm:pt>
    <dgm:pt modelId="{8F0C2E4A-C4FA-4B2D-98E1-4816830D5D6D}" type="sibTrans" cxnId="{62216105-16C4-45D4-9904-FD93B8EB2903}">
      <dgm:prSet/>
      <dgm:spPr/>
      <dgm:t>
        <a:bodyPr/>
        <a:lstStyle/>
        <a:p>
          <a:endParaRPr lang="en-US" sz="2400"/>
        </a:p>
      </dgm:t>
    </dgm:pt>
    <dgm:pt modelId="{E4D226F7-FC67-4C96-B4F4-06ADA976510D}" type="pres">
      <dgm:prSet presAssocID="{76FF3DF3-32DD-44EF-B689-3030DBC24258}" presName="Name0" presStyleCnt="0">
        <dgm:presLayoutVars>
          <dgm:chMax val="7"/>
          <dgm:chPref val="7"/>
          <dgm:dir/>
          <dgm:animLvl val="lvl"/>
        </dgm:presLayoutVars>
      </dgm:prSet>
      <dgm:spPr/>
      <dgm:t>
        <a:bodyPr/>
        <a:lstStyle/>
        <a:p>
          <a:endParaRPr lang="en-US"/>
        </a:p>
      </dgm:t>
    </dgm:pt>
    <dgm:pt modelId="{523B7121-33B5-44BB-BC89-98F2D5C11EB3}" type="pres">
      <dgm:prSet presAssocID="{D592C461-475B-440A-B622-38DC344D032E}" presName="Accent1" presStyleCnt="0"/>
      <dgm:spPr/>
    </dgm:pt>
    <dgm:pt modelId="{8772FC9B-16F1-4274-B22B-965237EE3D6A}" type="pres">
      <dgm:prSet presAssocID="{D592C461-475B-440A-B622-38DC344D032E}" presName="Accent" presStyleLbl="node1" presStyleIdx="0" presStyleCnt="3"/>
      <dgm:spPr>
        <a:xfrm>
          <a:off x="595156" y="27355"/>
          <a:ext cx="1029966" cy="1030123"/>
        </a:xfrm>
        <a:prstGeom prst="circularArrow">
          <a:avLst>
            <a:gd name="adj1" fmla="val 10980"/>
            <a:gd name="adj2" fmla="val 1142322"/>
            <a:gd name="adj3" fmla="val 4500000"/>
            <a:gd name="adj4" fmla="val 10800000"/>
            <a:gd name="adj5" fmla="val 12500"/>
          </a:avLst>
        </a:prstGeom>
        <a:solidFill>
          <a:srgbClr val="FFC409"/>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64BE7EF-DB69-4BB5-82E3-B72C5380B394}" type="pres">
      <dgm:prSet presAssocID="{D592C461-475B-440A-B622-38DC344D032E}" presName="Parent1" presStyleLbl="revTx" presStyleIdx="0" presStyleCnt="3">
        <dgm:presLayoutVars>
          <dgm:chMax val="1"/>
          <dgm:chPref val="1"/>
          <dgm:bulletEnabled val="1"/>
        </dgm:presLayoutVars>
      </dgm:prSet>
      <dgm:spPr/>
      <dgm:t>
        <a:bodyPr/>
        <a:lstStyle/>
        <a:p>
          <a:endParaRPr lang="en-US"/>
        </a:p>
      </dgm:t>
    </dgm:pt>
    <dgm:pt modelId="{2D8EC3EC-D36E-4F36-9283-6FD9725BA0C5}" type="pres">
      <dgm:prSet presAssocID="{F61454B6-2437-4864-8797-FE84A1C661ED}" presName="Accent2" presStyleCnt="0"/>
      <dgm:spPr/>
    </dgm:pt>
    <dgm:pt modelId="{6EEBA1B1-97F8-480F-B010-6A6AF10C27BB}" type="pres">
      <dgm:prSet presAssocID="{F61454B6-2437-4864-8797-FE84A1C661ED}" presName="Accent" presStyleLbl="node1" presStyleIdx="1" presStyleCnt="3"/>
      <dgm:spPr>
        <a:xfrm>
          <a:off x="309086" y="619237"/>
          <a:ext cx="1029966" cy="1030123"/>
        </a:xfrm>
        <a:prstGeom prst="leftCircularArrow">
          <a:avLst>
            <a:gd name="adj1" fmla="val 10980"/>
            <a:gd name="adj2" fmla="val 1142322"/>
            <a:gd name="adj3" fmla="val 6300000"/>
            <a:gd name="adj4" fmla="val 18900000"/>
            <a:gd name="adj5" fmla="val 125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A14D3A4E-ACC9-475C-A3C7-5D6A0BC376FE}" type="pres">
      <dgm:prSet presAssocID="{F61454B6-2437-4864-8797-FE84A1C661ED}" presName="Parent2" presStyleLbl="revTx" presStyleIdx="1" presStyleCnt="3">
        <dgm:presLayoutVars>
          <dgm:chMax val="1"/>
          <dgm:chPref val="1"/>
          <dgm:bulletEnabled val="1"/>
        </dgm:presLayoutVars>
      </dgm:prSet>
      <dgm:spPr/>
      <dgm:t>
        <a:bodyPr/>
        <a:lstStyle/>
        <a:p>
          <a:endParaRPr lang="en-US"/>
        </a:p>
      </dgm:t>
    </dgm:pt>
    <dgm:pt modelId="{BD943AED-6208-4876-9710-4C38811BA9FA}" type="pres">
      <dgm:prSet presAssocID="{AB36B973-E386-44B2-BB1F-5C3AB0AF9D97}" presName="Accent3" presStyleCnt="0"/>
      <dgm:spPr/>
    </dgm:pt>
    <dgm:pt modelId="{FADBBCA0-3D6C-49E7-959A-62BC0A5956F9}" type="pres">
      <dgm:prSet presAssocID="{AB36B973-E386-44B2-BB1F-5C3AB0AF9D97}" presName="Accent" presStyleLbl="node1" presStyleIdx="2" presStyleCnt="3"/>
      <dgm:spPr>
        <a:xfrm>
          <a:off x="668462" y="1281949"/>
          <a:ext cx="884901" cy="885255"/>
        </a:xfrm>
        <a:prstGeom prst="blockArc">
          <a:avLst>
            <a:gd name="adj1" fmla="val 13500000"/>
            <a:gd name="adj2" fmla="val 10800000"/>
            <a:gd name="adj3" fmla="val 12740"/>
          </a:avLst>
        </a:prstGeom>
        <a:solidFill>
          <a:srgbClr val="002060"/>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668DDA5-EE89-47C3-AE71-8880D15B1BE9}" type="pres">
      <dgm:prSet presAssocID="{AB36B973-E386-44B2-BB1F-5C3AB0AF9D97}" presName="Parent3" presStyleLbl="revTx" presStyleIdx="2" presStyleCnt="3">
        <dgm:presLayoutVars>
          <dgm:chMax val="1"/>
          <dgm:chPref val="1"/>
          <dgm:bulletEnabled val="1"/>
        </dgm:presLayoutVars>
      </dgm:prSet>
      <dgm:spPr/>
      <dgm:t>
        <a:bodyPr/>
        <a:lstStyle/>
        <a:p>
          <a:endParaRPr lang="en-US"/>
        </a:p>
      </dgm:t>
    </dgm:pt>
  </dgm:ptLst>
  <dgm:cxnLst>
    <dgm:cxn modelId="{86F224B1-9DC2-49E6-BFD2-215E254E13B1}" type="presOf" srcId="{D592C461-475B-440A-B622-38DC344D032E}" destId="{964BE7EF-DB69-4BB5-82E3-B72C5380B394}" srcOrd="0" destOrd="0" presId="urn:microsoft.com/office/officeart/2009/layout/CircleArrowProcess"/>
    <dgm:cxn modelId="{BB7DE1CD-01D0-40DA-BF4F-6AAC7A531817}" type="presOf" srcId="{F61454B6-2437-4864-8797-FE84A1C661ED}" destId="{A14D3A4E-ACC9-475C-A3C7-5D6A0BC376FE}" srcOrd="0" destOrd="0" presId="urn:microsoft.com/office/officeart/2009/layout/CircleArrowProcess"/>
    <dgm:cxn modelId="{003CB6B2-B194-4762-B02B-D52551B238DF}" type="presOf" srcId="{AB36B973-E386-44B2-BB1F-5C3AB0AF9D97}" destId="{1668DDA5-EE89-47C3-AE71-8880D15B1BE9}" srcOrd="0" destOrd="0" presId="urn:microsoft.com/office/officeart/2009/layout/CircleArrowProcess"/>
    <dgm:cxn modelId="{62216105-16C4-45D4-9904-FD93B8EB2903}" srcId="{76FF3DF3-32DD-44EF-B689-3030DBC24258}" destId="{AB36B973-E386-44B2-BB1F-5C3AB0AF9D97}" srcOrd="2" destOrd="0" parTransId="{0D8DAEB7-B799-4F66-9426-8C2BA2BD26C5}" sibTransId="{8F0C2E4A-C4FA-4B2D-98E1-4816830D5D6D}"/>
    <dgm:cxn modelId="{2322C8DC-5F4E-48EB-8259-E285030E2B71}" srcId="{76FF3DF3-32DD-44EF-B689-3030DBC24258}" destId="{F61454B6-2437-4864-8797-FE84A1C661ED}" srcOrd="1" destOrd="0" parTransId="{19AD618A-5652-417B-8114-12CB9E41378D}" sibTransId="{735FDE00-2DC7-40EF-9AAE-44176702A80C}"/>
    <dgm:cxn modelId="{0E195859-D3F6-47DB-B9C9-D298C61F4E7F}" type="presOf" srcId="{76FF3DF3-32DD-44EF-B689-3030DBC24258}" destId="{E4D226F7-FC67-4C96-B4F4-06ADA976510D}" srcOrd="0" destOrd="0" presId="urn:microsoft.com/office/officeart/2009/layout/CircleArrowProcess"/>
    <dgm:cxn modelId="{9AC2133F-6B6D-42DB-A0BC-D2DEC0CD46B1}" srcId="{76FF3DF3-32DD-44EF-B689-3030DBC24258}" destId="{D592C461-475B-440A-B622-38DC344D032E}" srcOrd="0" destOrd="0" parTransId="{94580185-206E-44DC-BAC7-9F0F8C430355}" sibTransId="{60E827BC-552D-490F-9722-DB728E77312E}"/>
    <dgm:cxn modelId="{9A4C99DD-FA3C-4DA1-953F-5BF4EFD478E5}" type="presParOf" srcId="{E4D226F7-FC67-4C96-B4F4-06ADA976510D}" destId="{523B7121-33B5-44BB-BC89-98F2D5C11EB3}" srcOrd="0" destOrd="0" presId="urn:microsoft.com/office/officeart/2009/layout/CircleArrowProcess"/>
    <dgm:cxn modelId="{7689F2C7-BB00-4AD4-B2E0-C406CBF600CB}" type="presParOf" srcId="{523B7121-33B5-44BB-BC89-98F2D5C11EB3}" destId="{8772FC9B-16F1-4274-B22B-965237EE3D6A}" srcOrd="0" destOrd="0" presId="urn:microsoft.com/office/officeart/2009/layout/CircleArrowProcess"/>
    <dgm:cxn modelId="{CB72007D-4E1B-4B03-B291-8B31B9A73607}" type="presParOf" srcId="{E4D226F7-FC67-4C96-B4F4-06ADA976510D}" destId="{964BE7EF-DB69-4BB5-82E3-B72C5380B394}" srcOrd="1" destOrd="0" presId="urn:microsoft.com/office/officeart/2009/layout/CircleArrowProcess"/>
    <dgm:cxn modelId="{C1F7B4E0-C322-404D-A029-172010C44098}" type="presParOf" srcId="{E4D226F7-FC67-4C96-B4F4-06ADA976510D}" destId="{2D8EC3EC-D36E-4F36-9283-6FD9725BA0C5}" srcOrd="2" destOrd="0" presId="urn:microsoft.com/office/officeart/2009/layout/CircleArrowProcess"/>
    <dgm:cxn modelId="{12222D7E-E6BD-4BCF-8824-868236003BE5}" type="presParOf" srcId="{2D8EC3EC-D36E-4F36-9283-6FD9725BA0C5}" destId="{6EEBA1B1-97F8-480F-B010-6A6AF10C27BB}" srcOrd="0" destOrd="0" presId="urn:microsoft.com/office/officeart/2009/layout/CircleArrowProcess"/>
    <dgm:cxn modelId="{5C9A4BD8-6CEB-4784-9CAE-153D99DA9AA9}" type="presParOf" srcId="{E4D226F7-FC67-4C96-B4F4-06ADA976510D}" destId="{A14D3A4E-ACC9-475C-A3C7-5D6A0BC376FE}" srcOrd="3" destOrd="0" presId="urn:microsoft.com/office/officeart/2009/layout/CircleArrowProcess"/>
    <dgm:cxn modelId="{6C079B23-3C11-49B7-AD38-B722E3CB9C4B}" type="presParOf" srcId="{E4D226F7-FC67-4C96-B4F4-06ADA976510D}" destId="{BD943AED-6208-4876-9710-4C38811BA9FA}" srcOrd="4" destOrd="0" presId="urn:microsoft.com/office/officeart/2009/layout/CircleArrowProcess"/>
    <dgm:cxn modelId="{E55D0A9D-71AF-49B3-A60F-D9173216DD5E}" type="presParOf" srcId="{BD943AED-6208-4876-9710-4C38811BA9FA}" destId="{FADBBCA0-3D6C-49E7-959A-62BC0A5956F9}" srcOrd="0" destOrd="0" presId="urn:microsoft.com/office/officeart/2009/layout/CircleArrowProcess"/>
    <dgm:cxn modelId="{2390C4DD-8CF0-4157-AF4C-CB1BF23D4ADE}" type="presParOf" srcId="{E4D226F7-FC67-4C96-B4F4-06ADA976510D}" destId="{1668DDA5-EE89-47C3-AE71-8880D15B1BE9}" srcOrd="5" destOrd="0" presId="urn:microsoft.com/office/officeart/2009/layout/CircleArrowProcess"/>
  </dgm:cxnLst>
  <dgm:bg/>
  <dgm:whole>
    <a:ln w="31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54C6-CF8E-4723-A8EB-F53193951EBE}">
      <dsp:nvSpPr>
        <dsp:cNvPr id="0" name=""/>
        <dsp:cNvSpPr/>
      </dsp:nvSpPr>
      <dsp:spPr>
        <a:xfrm>
          <a:off x="3171" y="173591"/>
          <a:ext cx="1716918" cy="10301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Comité des femmes en sciences et technologie</a:t>
          </a:r>
          <a:endParaRPr lang="en-US" sz="1100" kern="1200" dirty="0"/>
        </a:p>
      </dsp:txBody>
      <dsp:txXfrm>
        <a:off x="3171" y="173591"/>
        <a:ext cx="1716918" cy="1030151"/>
      </dsp:txXfrm>
    </dsp:sp>
    <dsp:sp modelId="{C9AFF4B4-C18C-4732-A4CF-B3F3C5362FCF}">
      <dsp:nvSpPr>
        <dsp:cNvPr id="0" name=""/>
        <dsp:cNvSpPr/>
      </dsp:nvSpPr>
      <dsp:spPr>
        <a:xfrm>
          <a:off x="1891781" y="173591"/>
          <a:ext cx="1716918" cy="1030151"/>
        </a:xfrm>
        <a:prstGeom prst="rect">
          <a:avLst/>
        </a:prstGeom>
        <a:solidFill>
          <a:schemeClr val="accent3">
            <a:hueOff val="592119"/>
            <a:satOff val="-888"/>
            <a:lumOff val="-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Réseau des </a:t>
          </a:r>
          <a:r>
            <a:rPr lang="en-US" sz="1100" kern="1200" dirty="0" err="1" smtClean="0"/>
            <a:t>gestionnaires</a:t>
          </a:r>
          <a:endParaRPr lang="en-US" sz="1100" kern="1200" dirty="0"/>
        </a:p>
      </dsp:txBody>
      <dsp:txXfrm>
        <a:off x="1891781" y="173591"/>
        <a:ext cx="1716918" cy="1030151"/>
      </dsp:txXfrm>
    </dsp:sp>
    <dsp:sp modelId="{4C1A8201-2992-4FBB-BBF2-CE32E3AFE5C8}">
      <dsp:nvSpPr>
        <dsp:cNvPr id="0" name=""/>
        <dsp:cNvSpPr/>
      </dsp:nvSpPr>
      <dsp:spPr>
        <a:xfrm>
          <a:off x="3780392" y="173591"/>
          <a:ext cx="1716918" cy="1030151"/>
        </a:xfrm>
        <a:prstGeom prst="rect">
          <a:avLst/>
        </a:prstGeom>
        <a:solidFill>
          <a:schemeClr val="accent3">
            <a:hueOff val="1184238"/>
            <a:satOff val="-1777"/>
            <a:lumOff val="-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Réseau des personnes handicapées (</a:t>
          </a:r>
          <a:r>
            <a:rPr lang="fr-FR" sz="1100" kern="1200" dirty="0" err="1" smtClean="0"/>
            <a:t>RdPH</a:t>
          </a:r>
          <a:r>
            <a:rPr lang="fr-FR" sz="1100" kern="1200" dirty="0" smtClean="0"/>
            <a:t>)</a:t>
          </a:r>
          <a:endParaRPr lang="en-US" sz="1100" kern="1200" dirty="0"/>
        </a:p>
      </dsp:txBody>
      <dsp:txXfrm>
        <a:off x="3780392" y="173591"/>
        <a:ext cx="1716918" cy="1030151"/>
      </dsp:txXfrm>
    </dsp:sp>
    <dsp:sp modelId="{283AC0E0-75AD-4F37-B1AB-80ADFC0EF6B3}">
      <dsp:nvSpPr>
        <dsp:cNvPr id="0" name=""/>
        <dsp:cNvSpPr/>
      </dsp:nvSpPr>
      <dsp:spPr>
        <a:xfrm>
          <a:off x="5669002" y="173591"/>
          <a:ext cx="1716918" cy="1030151"/>
        </a:xfrm>
        <a:prstGeom prst="rect">
          <a:avLst/>
        </a:prstGeom>
        <a:solidFill>
          <a:schemeClr val="accent3">
            <a:hueOff val="1776357"/>
            <a:satOff val="-2665"/>
            <a:lumOff val="-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Réseau National des Jeunes</a:t>
          </a:r>
          <a:endParaRPr lang="en-US" sz="1100" kern="1200" dirty="0"/>
        </a:p>
      </dsp:txBody>
      <dsp:txXfrm>
        <a:off x="5669002" y="173591"/>
        <a:ext cx="1716918" cy="1030151"/>
      </dsp:txXfrm>
    </dsp:sp>
    <dsp:sp modelId="{D534CA10-C23D-47F6-B8CC-AA49039A546F}">
      <dsp:nvSpPr>
        <dsp:cNvPr id="0" name=""/>
        <dsp:cNvSpPr/>
      </dsp:nvSpPr>
      <dsp:spPr>
        <a:xfrm>
          <a:off x="7560784" y="144016"/>
          <a:ext cx="1716918" cy="1030151"/>
        </a:xfrm>
        <a:prstGeom prst="rect">
          <a:avLst/>
        </a:prstGeom>
        <a:solidFill>
          <a:schemeClr val="accent3">
            <a:hueOff val="2368477"/>
            <a:satOff val="-3554"/>
            <a:lumOff val="-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fr-FR" sz="1100" kern="1200" dirty="0" smtClean="0"/>
        </a:p>
        <a:p>
          <a:pPr lvl="0" algn="ctr" defTabSz="488950">
            <a:lnSpc>
              <a:spcPct val="90000"/>
            </a:lnSpc>
            <a:spcBef>
              <a:spcPct val="0"/>
            </a:spcBef>
            <a:spcAft>
              <a:spcPct val="35000"/>
            </a:spcAft>
          </a:pPr>
          <a:r>
            <a:rPr lang="fr-FR" sz="1100" kern="1200" dirty="0" smtClean="0"/>
            <a:t>Comité sur le respect en milieu de travail</a:t>
          </a:r>
          <a:endParaRPr lang="en-US" sz="1100" kern="1200" dirty="0" smtClean="0"/>
        </a:p>
        <a:p>
          <a:pPr lvl="0" algn="ctr" defTabSz="488950">
            <a:lnSpc>
              <a:spcPct val="90000"/>
            </a:lnSpc>
            <a:spcBef>
              <a:spcPct val="0"/>
            </a:spcBef>
            <a:spcAft>
              <a:spcPct val="35000"/>
            </a:spcAft>
          </a:pPr>
          <a:endParaRPr lang="en-US" sz="1100" kern="1200" dirty="0"/>
        </a:p>
      </dsp:txBody>
      <dsp:txXfrm>
        <a:off x="7560784" y="144016"/>
        <a:ext cx="1716918" cy="1030151"/>
      </dsp:txXfrm>
    </dsp:sp>
    <dsp:sp modelId="{F1B1B3BE-54FF-40FD-9C79-8B3CCA2CF802}">
      <dsp:nvSpPr>
        <dsp:cNvPr id="0" name=""/>
        <dsp:cNvSpPr/>
      </dsp:nvSpPr>
      <dsp:spPr>
        <a:xfrm>
          <a:off x="3171" y="1375434"/>
          <a:ext cx="1716918" cy="1030151"/>
        </a:xfrm>
        <a:prstGeom prst="rect">
          <a:avLst/>
        </a:prstGeom>
        <a:solidFill>
          <a:schemeClr val="accent3">
            <a:hueOff val="2960596"/>
            <a:satOff val="-4442"/>
            <a:lumOff val="-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Réseau des employés autochtones (REA)</a:t>
          </a:r>
          <a:endParaRPr lang="en-US" sz="1100" kern="1200" dirty="0" smtClean="0"/>
        </a:p>
        <a:p>
          <a:pPr lvl="0" algn="ctr" defTabSz="488950">
            <a:lnSpc>
              <a:spcPct val="90000"/>
            </a:lnSpc>
            <a:spcBef>
              <a:spcPct val="0"/>
            </a:spcBef>
            <a:spcAft>
              <a:spcPct val="35000"/>
            </a:spcAft>
          </a:pPr>
          <a:endParaRPr lang="en-US" sz="1100" kern="1200" dirty="0"/>
        </a:p>
      </dsp:txBody>
      <dsp:txXfrm>
        <a:off x="3171" y="1375434"/>
        <a:ext cx="1716918" cy="1030151"/>
      </dsp:txXfrm>
    </dsp:sp>
    <dsp:sp modelId="{5179A974-06C9-4368-9075-6C64AFBA7B49}">
      <dsp:nvSpPr>
        <dsp:cNvPr id="0" name=""/>
        <dsp:cNvSpPr/>
      </dsp:nvSpPr>
      <dsp:spPr>
        <a:xfrm>
          <a:off x="1872208" y="1368151"/>
          <a:ext cx="1716918" cy="1030151"/>
        </a:xfrm>
        <a:prstGeom prst="rect">
          <a:avLst/>
        </a:prstGeom>
        <a:solidFill>
          <a:schemeClr val="accent3">
            <a:hueOff val="3552715"/>
            <a:satOff val="-5331"/>
            <a:lumOff val="-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smtClean="0"/>
            <a:t>Équipes</a:t>
          </a:r>
          <a:r>
            <a:rPr lang="en-US" sz="1100" kern="1200" dirty="0" smtClean="0"/>
            <a:t> </a:t>
          </a:r>
          <a:r>
            <a:rPr lang="en-US" sz="1100" kern="1200" dirty="0" err="1" smtClean="0"/>
            <a:t>vertes</a:t>
          </a:r>
          <a:r>
            <a:rPr lang="en-US" sz="1100" kern="1200" dirty="0" smtClean="0"/>
            <a:t> d’ECCC</a:t>
          </a:r>
          <a:endParaRPr lang="en-US" sz="1100" kern="1200" dirty="0"/>
        </a:p>
      </dsp:txBody>
      <dsp:txXfrm>
        <a:off x="1872208" y="1368151"/>
        <a:ext cx="1716918" cy="1030151"/>
      </dsp:txXfrm>
    </dsp:sp>
    <dsp:sp modelId="{CE726C51-1699-42CA-8CCA-DAB3158DE0F6}">
      <dsp:nvSpPr>
        <dsp:cNvPr id="0" name=""/>
        <dsp:cNvSpPr/>
      </dsp:nvSpPr>
      <dsp:spPr>
        <a:xfrm>
          <a:off x="3780392" y="1375434"/>
          <a:ext cx="1716918" cy="1030151"/>
        </a:xfrm>
        <a:prstGeom prst="rect">
          <a:avLst/>
        </a:prstGeom>
        <a:solidFill>
          <a:schemeClr val="accent3">
            <a:hueOff val="4144834"/>
            <a:satOff val="-6219"/>
            <a:lumOff val="-1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La Campagne de charité en milieu de travail du gouvernement du Canada (CCMTGC)</a:t>
          </a:r>
          <a:endParaRPr lang="en-US" sz="1100" kern="1200" dirty="0"/>
        </a:p>
      </dsp:txBody>
      <dsp:txXfrm>
        <a:off x="3780392" y="1375434"/>
        <a:ext cx="1716918" cy="1030151"/>
      </dsp:txXfrm>
    </dsp:sp>
    <dsp:sp modelId="{3112D238-7C78-48FA-A778-C243FFECAF5E}">
      <dsp:nvSpPr>
        <dsp:cNvPr id="0" name=""/>
        <dsp:cNvSpPr/>
      </dsp:nvSpPr>
      <dsp:spPr>
        <a:xfrm>
          <a:off x="5688627" y="1368151"/>
          <a:ext cx="1716918" cy="1030151"/>
        </a:xfrm>
        <a:prstGeom prst="rect">
          <a:avLst/>
        </a:prstGeom>
        <a:solidFill>
          <a:schemeClr val="accent3">
            <a:hueOff val="4736953"/>
            <a:satOff val="-7107"/>
            <a:lumOff val="-1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100" kern="1200" dirty="0" smtClean="0"/>
            <a:t>La jeunesse de la Direction générale de la protection de l’environnement (JDGPE)</a:t>
          </a:r>
          <a:endParaRPr lang="en-US" sz="1100" kern="1200" dirty="0" smtClean="0"/>
        </a:p>
        <a:p>
          <a:pPr lvl="0" algn="ctr" defTabSz="577850">
            <a:lnSpc>
              <a:spcPct val="90000"/>
            </a:lnSpc>
            <a:spcBef>
              <a:spcPct val="0"/>
            </a:spcBef>
            <a:spcAft>
              <a:spcPct val="35000"/>
            </a:spcAft>
          </a:pPr>
          <a:endParaRPr lang="en-US" sz="1100" kern="1200" dirty="0"/>
        </a:p>
      </dsp:txBody>
      <dsp:txXfrm>
        <a:off x="5688627" y="1368151"/>
        <a:ext cx="1716918" cy="1030151"/>
      </dsp:txXfrm>
    </dsp:sp>
    <dsp:sp modelId="{0A3B01B1-DAB7-4767-A5AE-03521DAD82C8}">
      <dsp:nvSpPr>
        <dsp:cNvPr id="0" name=""/>
        <dsp:cNvSpPr/>
      </dsp:nvSpPr>
      <dsp:spPr>
        <a:xfrm>
          <a:off x="7557613" y="1375434"/>
          <a:ext cx="1716918" cy="1030151"/>
        </a:xfrm>
        <a:prstGeom prst="rect">
          <a:avLst/>
        </a:prstGeom>
        <a:solidFill>
          <a:schemeClr val="accent3">
            <a:hueOff val="5329072"/>
            <a:satOff val="-7996"/>
            <a:lumOff val="-13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Réseau LGBTQ2+</a:t>
          </a:r>
          <a:endParaRPr lang="en-US" sz="1100" kern="1200" dirty="0"/>
        </a:p>
      </dsp:txBody>
      <dsp:txXfrm>
        <a:off x="7557613" y="1375434"/>
        <a:ext cx="1716918" cy="1030151"/>
      </dsp:txXfrm>
    </dsp:sp>
    <dsp:sp modelId="{2EA7738A-C0C6-43C7-9CB9-41F34A3DF2EA}">
      <dsp:nvSpPr>
        <dsp:cNvPr id="0" name=""/>
        <dsp:cNvSpPr/>
      </dsp:nvSpPr>
      <dsp:spPr>
        <a:xfrm>
          <a:off x="3171" y="2577277"/>
          <a:ext cx="1716918" cy="1030151"/>
        </a:xfrm>
        <a:prstGeom prst="rect">
          <a:avLst/>
        </a:prstGeom>
        <a:solidFill>
          <a:schemeClr val="accent3">
            <a:hueOff val="5921191"/>
            <a:satOff val="-8884"/>
            <a:lumOff val="-14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Réseau des </a:t>
          </a:r>
          <a:r>
            <a:rPr lang="en-US" sz="1100" kern="1200" dirty="0" err="1" smtClean="0"/>
            <a:t>employés</a:t>
          </a:r>
          <a:r>
            <a:rPr lang="en-US" sz="1100" kern="1200" dirty="0" smtClean="0"/>
            <a:t> noirs </a:t>
          </a:r>
          <a:endParaRPr lang="en-US" sz="1100" kern="1200" dirty="0"/>
        </a:p>
      </dsp:txBody>
      <dsp:txXfrm>
        <a:off x="3171" y="2577277"/>
        <a:ext cx="1716918" cy="1030151"/>
      </dsp:txXfrm>
    </dsp:sp>
    <dsp:sp modelId="{2B06AE86-5FDD-4D61-AD71-03C748AC175D}">
      <dsp:nvSpPr>
        <dsp:cNvPr id="0" name=""/>
        <dsp:cNvSpPr/>
      </dsp:nvSpPr>
      <dsp:spPr>
        <a:xfrm>
          <a:off x="1891781" y="2577277"/>
          <a:ext cx="1716918" cy="1030151"/>
        </a:xfrm>
        <a:prstGeom prst="rect">
          <a:avLst/>
        </a:prstGeom>
        <a:solidFill>
          <a:schemeClr val="accent3">
            <a:hueOff val="6513311"/>
            <a:satOff val="-9773"/>
            <a:lumOff val="-1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Réseau des </a:t>
          </a:r>
          <a:r>
            <a:rPr lang="en-US" sz="1100" kern="1200" dirty="0" err="1" smtClean="0"/>
            <a:t>langues</a:t>
          </a:r>
          <a:r>
            <a:rPr lang="en-US" sz="1100" kern="1200" dirty="0" smtClean="0"/>
            <a:t> </a:t>
          </a:r>
          <a:r>
            <a:rPr lang="en-US" sz="1100" kern="1200" dirty="0" err="1" smtClean="0"/>
            <a:t>officielles</a:t>
          </a:r>
          <a:endParaRPr lang="en-US" sz="1100" kern="1200" dirty="0"/>
        </a:p>
      </dsp:txBody>
      <dsp:txXfrm>
        <a:off x="1891781" y="2577277"/>
        <a:ext cx="1716918" cy="1030151"/>
      </dsp:txXfrm>
    </dsp:sp>
    <dsp:sp modelId="{B6DC940E-D464-4E91-B974-767CDD4056D7}">
      <dsp:nvSpPr>
        <dsp:cNvPr id="0" name=""/>
        <dsp:cNvSpPr/>
      </dsp:nvSpPr>
      <dsp:spPr>
        <a:xfrm>
          <a:off x="3780392" y="2577277"/>
          <a:ext cx="1716918" cy="1030151"/>
        </a:xfrm>
        <a:prstGeom prst="rect">
          <a:avLst/>
        </a:prstGeom>
        <a:solidFill>
          <a:schemeClr val="accent3">
            <a:hueOff val="7105429"/>
            <a:satOff val="-10661"/>
            <a:lumOff val="-1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Réseau de </a:t>
          </a:r>
          <a:r>
            <a:rPr lang="en-US" sz="1100" kern="1200" dirty="0" err="1" smtClean="0"/>
            <a:t>minorités</a:t>
          </a:r>
          <a:r>
            <a:rPr lang="en-US" sz="1100" kern="1200" dirty="0" smtClean="0"/>
            <a:t> </a:t>
          </a:r>
          <a:r>
            <a:rPr lang="en-US" sz="1100" kern="1200" dirty="0" err="1" smtClean="0"/>
            <a:t>visibles</a:t>
          </a:r>
          <a:endParaRPr lang="en-US" sz="1100" kern="1200" dirty="0"/>
        </a:p>
      </dsp:txBody>
      <dsp:txXfrm>
        <a:off x="3780392" y="2577277"/>
        <a:ext cx="1716918" cy="1030151"/>
      </dsp:txXfrm>
    </dsp:sp>
    <dsp:sp modelId="{7639DC9E-903F-4297-805D-8BDFF7435530}">
      <dsp:nvSpPr>
        <dsp:cNvPr id="0" name=""/>
        <dsp:cNvSpPr/>
      </dsp:nvSpPr>
      <dsp:spPr>
        <a:xfrm>
          <a:off x="5669002" y="2577277"/>
          <a:ext cx="1716918" cy="1030151"/>
        </a:xfrm>
        <a:prstGeom prst="rect">
          <a:avLst/>
        </a:prstGeom>
        <a:solidFill>
          <a:schemeClr val="accent3">
            <a:hueOff val="7697549"/>
            <a:satOff val="-11549"/>
            <a:lumOff val="-1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a:t>Réseau des jeunes du Service canadien de la faune</a:t>
          </a:r>
          <a:endParaRPr lang="en-US" sz="1100" kern="1200" dirty="0"/>
        </a:p>
      </dsp:txBody>
      <dsp:txXfrm>
        <a:off x="5669002" y="2577277"/>
        <a:ext cx="1716918" cy="1030151"/>
      </dsp:txXfrm>
    </dsp:sp>
    <dsp:sp modelId="{A1350618-DEED-4876-86FA-6CF861DA8DFC}">
      <dsp:nvSpPr>
        <dsp:cNvPr id="0" name=""/>
        <dsp:cNvSpPr/>
      </dsp:nvSpPr>
      <dsp:spPr>
        <a:xfrm>
          <a:off x="7557613" y="2577277"/>
          <a:ext cx="1716918" cy="1030151"/>
        </a:xfrm>
        <a:prstGeom prst="rect">
          <a:avLst/>
        </a:prstGeom>
        <a:solidFill>
          <a:schemeClr val="accent3">
            <a:hueOff val="8289668"/>
            <a:satOff val="-12438"/>
            <a:lumOff val="-2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smtClean="0"/>
            <a:t>Programme de </a:t>
          </a:r>
          <a:r>
            <a:rPr lang="en-US" sz="1100" kern="1200" dirty="0" err="1" smtClean="0"/>
            <a:t>mentorat</a:t>
          </a:r>
          <a:r>
            <a:rPr lang="en-US" sz="1100" kern="1200" dirty="0" smtClean="0"/>
            <a:t> </a:t>
          </a:r>
        </a:p>
        <a:p>
          <a:pPr lvl="0" algn="ctr" defTabSz="622300">
            <a:lnSpc>
              <a:spcPct val="90000"/>
            </a:lnSpc>
            <a:spcBef>
              <a:spcPct val="0"/>
            </a:spcBef>
            <a:spcAft>
              <a:spcPct val="35000"/>
            </a:spcAft>
          </a:pPr>
          <a:endParaRPr lang="en-US" sz="1100" kern="1200" dirty="0"/>
        </a:p>
      </dsp:txBody>
      <dsp:txXfrm>
        <a:off x="7557613" y="2577277"/>
        <a:ext cx="1716918" cy="1030151"/>
      </dsp:txXfrm>
    </dsp:sp>
    <dsp:sp modelId="{5B44362A-E2A2-4E97-B2AE-E44764BEE939}">
      <dsp:nvSpPr>
        <dsp:cNvPr id="0" name=""/>
        <dsp:cNvSpPr/>
      </dsp:nvSpPr>
      <dsp:spPr>
        <a:xfrm>
          <a:off x="3171" y="3779121"/>
          <a:ext cx="1716918" cy="1030151"/>
        </a:xfrm>
        <a:prstGeom prst="rect">
          <a:avLst/>
        </a:prstGeom>
        <a:solidFill>
          <a:schemeClr val="accent3">
            <a:hueOff val="8881787"/>
            <a:satOff val="-13326"/>
            <a:lumOff val="-21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Micro-affectations</a:t>
          </a:r>
          <a:endParaRPr lang="en-US" sz="1100" kern="1200" dirty="0"/>
        </a:p>
      </dsp:txBody>
      <dsp:txXfrm>
        <a:off x="3171" y="3779121"/>
        <a:ext cx="1716918" cy="1030151"/>
      </dsp:txXfrm>
    </dsp:sp>
    <dsp:sp modelId="{74A89553-169D-45A2-AA6E-DE871910EDFA}">
      <dsp:nvSpPr>
        <dsp:cNvPr id="0" name=""/>
        <dsp:cNvSpPr/>
      </dsp:nvSpPr>
      <dsp:spPr>
        <a:xfrm>
          <a:off x="1891781" y="3779121"/>
          <a:ext cx="1716918" cy="1030151"/>
        </a:xfrm>
        <a:prstGeom prst="rect">
          <a:avLst/>
        </a:prstGeom>
        <a:solidFill>
          <a:schemeClr val="accent3">
            <a:hueOff val="9473906"/>
            <a:satOff val="-14215"/>
            <a:lumOff val="-23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Diversité, inclusion, et équité en </a:t>
          </a:r>
          <a:br>
            <a:rPr lang="fr-FR" sz="1100" kern="1200" dirty="0" smtClean="0"/>
          </a:br>
          <a:r>
            <a:rPr lang="fr-FR" sz="1100" kern="1200" dirty="0" smtClean="0"/>
            <a:t>matière d'emploi </a:t>
          </a:r>
          <a:endParaRPr lang="en-US" sz="1100" kern="1200" dirty="0" smtClean="0"/>
        </a:p>
        <a:p>
          <a:pPr lvl="0" algn="ctr" defTabSz="488950">
            <a:lnSpc>
              <a:spcPct val="90000"/>
            </a:lnSpc>
            <a:spcBef>
              <a:spcPct val="0"/>
            </a:spcBef>
            <a:spcAft>
              <a:spcPct val="35000"/>
            </a:spcAft>
          </a:pPr>
          <a:endParaRPr lang="en-US" sz="1100" kern="1200" dirty="0"/>
        </a:p>
      </dsp:txBody>
      <dsp:txXfrm>
        <a:off x="1891781" y="3779121"/>
        <a:ext cx="1716918" cy="1030151"/>
      </dsp:txXfrm>
    </dsp:sp>
    <dsp:sp modelId="{04697123-8188-4875-B4CD-08A16CC237D1}">
      <dsp:nvSpPr>
        <dsp:cNvPr id="0" name=""/>
        <dsp:cNvSpPr/>
      </dsp:nvSpPr>
      <dsp:spPr>
        <a:xfrm>
          <a:off x="3816430" y="3744415"/>
          <a:ext cx="1716918" cy="1030151"/>
        </a:xfrm>
        <a:prstGeom prst="rect">
          <a:avLst/>
        </a:prstGeom>
        <a:solidFill>
          <a:schemeClr val="accent3">
            <a:hueOff val="10066025"/>
            <a:satOff val="-15103"/>
            <a:lumOff val="-24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Stratégie en matière de santé mentale</a:t>
          </a:r>
          <a:endParaRPr lang="en-US" sz="1100" kern="1200" dirty="0"/>
        </a:p>
      </dsp:txBody>
      <dsp:txXfrm>
        <a:off x="3816430" y="3744415"/>
        <a:ext cx="1716918" cy="1030151"/>
      </dsp:txXfrm>
    </dsp:sp>
    <dsp:sp modelId="{C0CB6716-FC0F-4F1F-B6A9-A96315F0FDD0}">
      <dsp:nvSpPr>
        <dsp:cNvPr id="0" name=""/>
        <dsp:cNvSpPr/>
      </dsp:nvSpPr>
      <dsp:spPr>
        <a:xfrm>
          <a:off x="5688627" y="3744415"/>
          <a:ext cx="1716918" cy="1030151"/>
        </a:xfrm>
        <a:prstGeom prst="rect">
          <a:avLst/>
        </a:prstGeom>
        <a:solidFill>
          <a:schemeClr val="accent3">
            <a:hueOff val="10658145"/>
            <a:satOff val="-15992"/>
            <a:lumOff val="-2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err="1" smtClean="0"/>
            <a:t>Stratégie</a:t>
          </a:r>
          <a:r>
            <a:rPr lang="en-US" sz="1100" kern="1200" dirty="0" smtClean="0"/>
            <a:t> </a:t>
          </a:r>
          <a:r>
            <a:rPr lang="en-US" sz="1100" kern="1200" dirty="0" err="1" smtClean="0"/>
            <a:t>d'accessibilité</a:t>
          </a:r>
          <a:r>
            <a:rPr lang="en-US" sz="1100" kern="1200" dirty="0" smtClean="0"/>
            <a:t> </a:t>
          </a:r>
          <a:endParaRPr lang="en-US" sz="1100" kern="1200" dirty="0"/>
        </a:p>
      </dsp:txBody>
      <dsp:txXfrm>
        <a:off x="5688627" y="3744415"/>
        <a:ext cx="1716918" cy="1030151"/>
      </dsp:txXfrm>
    </dsp:sp>
    <dsp:sp modelId="{3BC53366-AF87-44D0-A828-BB0588494581}">
      <dsp:nvSpPr>
        <dsp:cNvPr id="0" name=""/>
        <dsp:cNvSpPr/>
      </dsp:nvSpPr>
      <dsp:spPr>
        <a:xfrm>
          <a:off x="7557613" y="3779121"/>
          <a:ext cx="1716918" cy="103015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a:t>Stratégie sur le recrutement et la rétention autochtone</a:t>
          </a:r>
          <a:endParaRPr lang="en-US" sz="1100" kern="1200" dirty="0"/>
        </a:p>
      </dsp:txBody>
      <dsp:txXfrm>
        <a:off x="7557613" y="3779121"/>
        <a:ext cx="1716918" cy="1030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98275-70F4-4493-A8A7-336FD14255CB}">
      <dsp:nvSpPr>
        <dsp:cNvPr id="0" name=""/>
        <dsp:cNvSpPr/>
      </dsp:nvSpPr>
      <dsp:spPr>
        <a:xfrm rot="5400000">
          <a:off x="6580198" y="-3500458"/>
          <a:ext cx="868735" cy="789603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i="0" kern="1200" dirty="0" smtClean="0"/>
            <a:t>Michael Zinck, SMA, </a:t>
          </a:r>
          <a:r>
            <a:rPr lang="fr-FR" sz="1200" b="0" i="0" kern="1200" dirty="0" smtClean="0"/>
            <a:t>Affaires publiques et communications est le champion de la jeunesse </a:t>
          </a:r>
          <a:r>
            <a:rPr lang="fr-FR" sz="1200" b="0" i="0" strike="noStrike" kern="1200" dirty="0" smtClean="0">
              <a:solidFill>
                <a:schemeClr val="tx1"/>
              </a:solidFill>
            </a:rPr>
            <a:t>d</a:t>
          </a:r>
          <a:r>
            <a:rPr lang="fr-FR" sz="1200" b="0" i="0" kern="1200" dirty="0" smtClean="0">
              <a:solidFill>
                <a:schemeClr val="tx1"/>
              </a:solidFill>
            </a:rPr>
            <a:t>'ECCC. Michael amplifie les voix des jeunes au sein </a:t>
          </a:r>
          <a:r>
            <a:rPr lang="fr-FR" sz="1200" b="0" i="0" strike="noStrike" kern="1200" dirty="0" smtClean="0">
              <a:solidFill>
                <a:schemeClr val="tx1"/>
              </a:solidFill>
            </a:rPr>
            <a:t>d</a:t>
          </a:r>
          <a:r>
            <a:rPr lang="fr-FR" sz="1200" b="0" i="0" kern="1200" dirty="0" smtClean="0">
              <a:solidFill>
                <a:schemeClr val="tx1"/>
              </a:solidFill>
            </a:rPr>
            <a:t>'ECCC, et soutient le réseau national des jeunes </a:t>
          </a:r>
          <a:r>
            <a:rPr lang="fr-FR" sz="1200" b="0" i="0" strike="noStrike" kern="1200" dirty="0" smtClean="0">
              <a:solidFill>
                <a:schemeClr val="tx1"/>
              </a:solidFill>
            </a:rPr>
            <a:t>d</a:t>
          </a:r>
          <a:r>
            <a:rPr lang="fr-FR" sz="1200" b="0" i="0" kern="1200" dirty="0" smtClean="0">
              <a:solidFill>
                <a:schemeClr val="tx1"/>
              </a:solidFill>
            </a:rPr>
            <a:t>'ECCC ainsi que d'autres événements et initiatives pertinents à travers le département. DIMJ fournit un soutien stratégique et de secrétariat au champion de la jeunesse.</a:t>
          </a:r>
          <a:endParaRPr lang="en-US" sz="1200" kern="1200" dirty="0">
            <a:solidFill>
              <a:schemeClr val="tx1"/>
            </a:solidFill>
          </a:endParaRPr>
        </a:p>
      </dsp:txBody>
      <dsp:txXfrm rot="-5400000">
        <a:off x="3066550" y="55598"/>
        <a:ext cx="7853623" cy="783919"/>
      </dsp:txXfrm>
    </dsp:sp>
    <dsp:sp modelId="{179837B9-DC15-45AD-92B6-B7ED9B59322D}">
      <dsp:nvSpPr>
        <dsp:cNvPr id="0" name=""/>
        <dsp:cNvSpPr/>
      </dsp:nvSpPr>
      <dsp:spPr>
        <a:xfrm>
          <a:off x="0" y="0"/>
          <a:ext cx="3041716" cy="889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Champion de la jeunesse de l ’ECCC</a:t>
          </a:r>
          <a:endParaRPr lang="en-US" sz="1600" kern="1200" dirty="0"/>
        </a:p>
      </dsp:txBody>
      <dsp:txXfrm>
        <a:off x="43414" y="43414"/>
        <a:ext cx="2954888" cy="802508"/>
      </dsp:txXfrm>
    </dsp:sp>
    <dsp:sp modelId="{16643266-2920-4BC9-8CD7-0B4B1EA2BC90}">
      <dsp:nvSpPr>
        <dsp:cNvPr id="0" name=""/>
        <dsp:cNvSpPr/>
      </dsp:nvSpPr>
      <dsp:spPr>
        <a:xfrm rot="5400000">
          <a:off x="6662995" y="-2492824"/>
          <a:ext cx="703141" cy="7896031"/>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Le DIMJ organise chaque trimestre un programme d'orientation d'une semaine, appelé ECCC101, afin d'accueillir et d'équiper correctement les nouveaux employés qui rejoignent le département. IYED mène également d'autres activités pour accueillir les étudiants et les nouveaux employés </a:t>
          </a:r>
          <a:r>
            <a:rPr lang="fr-FR" sz="1200" strike="noStrike" kern="1200" baseline="0" dirty="0" smtClean="0"/>
            <a:t>à l'ECCC </a:t>
          </a:r>
          <a:r>
            <a:rPr lang="fr-FR" sz="1200" kern="1200" dirty="0" smtClean="0"/>
            <a:t>et contribuer à une culture d'inclusion.</a:t>
          </a:r>
          <a:endParaRPr lang="en-US" sz="1200" kern="1200" dirty="0"/>
        </a:p>
      </dsp:txBody>
      <dsp:txXfrm rot="-5400000">
        <a:off x="3066551" y="1137945"/>
        <a:ext cx="7861706" cy="634491"/>
      </dsp:txXfrm>
    </dsp:sp>
    <dsp:sp modelId="{2AE028D7-3F98-40D3-9EC1-C858B2873C62}">
      <dsp:nvSpPr>
        <dsp:cNvPr id="0" name=""/>
        <dsp:cNvSpPr/>
      </dsp:nvSpPr>
      <dsp:spPr>
        <a:xfrm>
          <a:off x="0" y="959960"/>
          <a:ext cx="3041716" cy="985635"/>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err="1" smtClean="0"/>
            <a:t>Embarquement</a:t>
          </a:r>
          <a:r>
            <a:rPr lang="en-US" sz="1600" kern="1200" dirty="0" smtClean="0"/>
            <a:t> et orientation ECCC101</a:t>
          </a:r>
          <a:endParaRPr lang="en-US" sz="1600" kern="1200" dirty="0"/>
        </a:p>
      </dsp:txBody>
      <dsp:txXfrm>
        <a:off x="48115" y="1008075"/>
        <a:ext cx="2945486" cy="889405"/>
      </dsp:txXfrm>
    </dsp:sp>
    <dsp:sp modelId="{75854A72-42AF-4865-9EC9-1DB50C893BAC}">
      <dsp:nvSpPr>
        <dsp:cNvPr id="0" name=""/>
        <dsp:cNvSpPr/>
      </dsp:nvSpPr>
      <dsp:spPr>
        <a:xfrm rot="5400000">
          <a:off x="6530993" y="-1446286"/>
          <a:ext cx="967144" cy="7896031"/>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Le DIMJ </a:t>
          </a:r>
          <a:r>
            <a:rPr lang="fr-FR" sz="1200" kern="1200" dirty="0" smtClean="0"/>
            <a:t>soutient </a:t>
          </a:r>
          <a:r>
            <a:rPr lang="fr-FR" sz="1200" kern="1200" dirty="0" smtClean="0">
              <a:solidFill>
                <a:schemeClr val="tx1"/>
              </a:solidFill>
            </a:rPr>
            <a:t>la mobilisation des jeunes au sein des CEJ et facilite l'engagement des organisations de, des universités et des jeunes autochtones.</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fr-FR" sz="1200" kern="1200" dirty="0" smtClean="0">
              <a:solidFill>
                <a:schemeClr val="tx1"/>
              </a:solidFill>
            </a:rPr>
            <a:t>Le DIMJ met en œuvre la politique canadienne de la jeunesse, dirige le cadre de mobilisation des jeu</a:t>
          </a:r>
          <a:r>
            <a:rPr lang="fr-FR" sz="1200" kern="1200" dirty="0" smtClean="0"/>
            <a:t>nes, rend compte au Secrétariat à la jeunesse du BCP des activités d'engagement des jeunes liées à notre mandat, et apporte son soutien au Comité DG de la jeunesse, dirigé par Patrimoine canadien.</a:t>
          </a:r>
          <a:endParaRPr lang="en-US" sz="1200" kern="1200" dirty="0" smtClean="0"/>
        </a:p>
        <a:p>
          <a:pPr marL="114300" lvl="1" indent="-114300" algn="l" defTabSz="533400">
            <a:lnSpc>
              <a:spcPct val="90000"/>
            </a:lnSpc>
            <a:spcBef>
              <a:spcPct val="0"/>
            </a:spcBef>
            <a:spcAft>
              <a:spcPct val="15000"/>
            </a:spcAft>
            <a:buChar char="••"/>
          </a:pPr>
          <a:endParaRPr lang="en-US" sz="1200" kern="1200" smtClean="0"/>
        </a:p>
      </dsp:txBody>
      <dsp:txXfrm rot="-5400000">
        <a:off x="3066550" y="2065369"/>
        <a:ext cx="7848819" cy="872720"/>
      </dsp:txXfrm>
    </dsp:sp>
    <dsp:sp modelId="{D5A69A77-52DA-45E7-80F2-D058A1344167}">
      <dsp:nvSpPr>
        <dsp:cNvPr id="0" name=""/>
        <dsp:cNvSpPr/>
      </dsp:nvSpPr>
      <dsp:spPr>
        <a:xfrm>
          <a:off x="0" y="2025866"/>
          <a:ext cx="3041716" cy="9469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Centre d'expertise pour la jeunesse</a:t>
          </a:r>
          <a:endParaRPr lang="en-US" sz="1600" kern="1200" dirty="0"/>
        </a:p>
      </dsp:txBody>
      <dsp:txXfrm>
        <a:off x="46224" y="2072090"/>
        <a:ext cx="2949268" cy="854452"/>
      </dsp:txXfrm>
    </dsp:sp>
    <dsp:sp modelId="{86953602-B766-4361-A139-A7048EBC836B}">
      <dsp:nvSpPr>
        <dsp:cNvPr id="0" name=""/>
        <dsp:cNvSpPr/>
      </dsp:nvSpPr>
      <dsp:spPr>
        <a:xfrm rot="5400000">
          <a:off x="6550203" y="-411293"/>
          <a:ext cx="928726" cy="7896031"/>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Le DIMJ </a:t>
          </a:r>
          <a:r>
            <a:rPr lang="fr-FR" sz="1200" kern="1200" dirty="0" smtClean="0"/>
            <a:t>dirige le réseau national des </a:t>
          </a:r>
          <a:r>
            <a:rPr lang="fr-FR" sz="1200" kern="1200" dirty="0" smtClean="0">
              <a:solidFill>
                <a:schemeClr val="tx1"/>
              </a:solidFill>
            </a:rPr>
            <a:t>jeunes </a:t>
          </a:r>
          <a:r>
            <a:rPr lang="fr-FR" sz="1200" b="0" i="0" strike="noStrike" kern="1200" dirty="0" smtClean="0">
              <a:solidFill>
                <a:schemeClr val="tx1"/>
              </a:solidFill>
            </a:rPr>
            <a:t>d</a:t>
          </a:r>
          <a:r>
            <a:rPr lang="fr-FR" sz="1200" b="0" i="0" kern="1200" dirty="0" smtClean="0">
              <a:solidFill>
                <a:schemeClr val="tx1"/>
              </a:solidFill>
            </a:rPr>
            <a:t>'ECCC </a:t>
          </a:r>
          <a:r>
            <a:rPr lang="fr-FR" sz="1200" kern="1200" dirty="0" smtClean="0">
              <a:solidFill>
                <a:schemeClr val="tx1"/>
              </a:solidFill>
            </a:rPr>
            <a:t>(RNJ), qui facilite les communications, les initiatives de développement professionnel et les opportunités de réseautage en connectant et en soutenant plus de 1000 étudiants et jeunes employés à travers le pays.</a:t>
          </a:r>
          <a:endParaRPr lang="en-US" sz="1200" kern="1200" dirty="0">
            <a:solidFill>
              <a:schemeClr val="tx1"/>
            </a:solidFill>
          </a:endParaRPr>
        </a:p>
      </dsp:txBody>
      <dsp:txXfrm rot="-5400000">
        <a:off x="3066551" y="3117696"/>
        <a:ext cx="7850694" cy="838052"/>
      </dsp:txXfrm>
    </dsp:sp>
    <dsp:sp modelId="{25906D7E-7D21-4B34-BF94-882EC19E959C}">
      <dsp:nvSpPr>
        <dsp:cNvPr id="0" name=""/>
        <dsp:cNvSpPr/>
      </dsp:nvSpPr>
      <dsp:spPr>
        <a:xfrm>
          <a:off x="0" y="3053037"/>
          <a:ext cx="3041716" cy="962543"/>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ECCC Reseau national des jeunes  </a:t>
          </a:r>
          <a:endParaRPr lang="en-US" sz="1600" kern="1200" dirty="0"/>
        </a:p>
      </dsp:txBody>
      <dsp:txXfrm>
        <a:off x="46987" y="3100024"/>
        <a:ext cx="2947742" cy="868569"/>
      </dsp:txXfrm>
    </dsp:sp>
    <dsp:sp modelId="{344057F8-C8AC-402E-98A2-9CA8B1300F84}">
      <dsp:nvSpPr>
        <dsp:cNvPr id="0" name=""/>
        <dsp:cNvSpPr/>
      </dsp:nvSpPr>
      <dsp:spPr>
        <a:xfrm rot="5400000">
          <a:off x="6580759" y="650894"/>
          <a:ext cx="867613" cy="7896031"/>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fr-FR" sz="1200" kern="1200" dirty="0"/>
            <a:t>Le </a:t>
          </a:r>
          <a:r>
            <a:rPr lang="fr-FR" sz="1200" kern="1200" dirty="0" smtClean="0"/>
            <a:t>CJECC </a:t>
          </a:r>
          <a:r>
            <a:rPr lang="fr-FR" sz="1200" kern="1200" dirty="0"/>
            <a:t>du ministre sera bientôt annoncé. Il comprendra 10 Canadiens âgés de 18 à 25 ans qui auront l'occasion de s'engager auprès du gouvernement et de donner leur avis sur les questions environnementales déterminantes de notre époque. </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rot="-5400000">
        <a:off x="3066551" y="4207456"/>
        <a:ext cx="7853678" cy="782907"/>
      </dsp:txXfrm>
    </dsp:sp>
    <dsp:sp modelId="{C2E4441A-92CE-4E10-8D26-99DF3F06CF6E}">
      <dsp:nvSpPr>
        <dsp:cNvPr id="0" name=""/>
        <dsp:cNvSpPr/>
      </dsp:nvSpPr>
      <dsp:spPr>
        <a:xfrm>
          <a:off x="0" y="4085728"/>
          <a:ext cx="3041716" cy="102153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t>Conseil des jeunes sur l'environnement et le changement climatique  (CJECC)</a:t>
          </a:r>
          <a:endParaRPr lang="en-US" sz="1600" kern="1200" dirty="0"/>
        </a:p>
      </dsp:txBody>
      <dsp:txXfrm>
        <a:off x="49867" y="4135595"/>
        <a:ext cx="2941982" cy="921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2FC9B-16F1-4274-B22B-965237EE3D6A}">
      <dsp:nvSpPr>
        <dsp:cNvPr id="0" name=""/>
        <dsp:cNvSpPr/>
      </dsp:nvSpPr>
      <dsp:spPr>
        <a:xfrm>
          <a:off x="989276" y="0"/>
          <a:ext cx="1457420" cy="1457642"/>
        </a:xfrm>
        <a:prstGeom prst="circularArrow">
          <a:avLst>
            <a:gd name="adj1" fmla="val 10980"/>
            <a:gd name="adj2" fmla="val 1142322"/>
            <a:gd name="adj3" fmla="val 4500000"/>
            <a:gd name="adj4" fmla="val 10800000"/>
            <a:gd name="adj5" fmla="val 12500"/>
          </a:avLst>
        </a:prstGeom>
        <a:solidFill>
          <a:srgbClr val="FFC40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E7EF-DB69-4BB5-82E3-B72C5380B394}">
      <dsp:nvSpPr>
        <dsp:cNvPr id="0" name=""/>
        <dsp:cNvSpPr/>
      </dsp:nvSpPr>
      <dsp:spPr>
        <a:xfrm>
          <a:off x="1311413" y="526253"/>
          <a:ext cx="809860" cy="40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rgbClr val="FFC000">
                  <a:lumMod val="50000"/>
                </a:srgbClr>
              </a:solidFill>
              <a:latin typeface="Calibri" panose="020F0502020204030204" pitchFamily="34" charset="0"/>
              <a:ea typeface="+mn-ea"/>
              <a:cs typeface="Calibri" panose="020F0502020204030204" pitchFamily="34" charset="0"/>
            </a:rPr>
            <a:t>Promouvoir</a:t>
          </a:r>
          <a:endParaRPr lang="en-US" sz="1100" kern="1200" dirty="0">
            <a:solidFill>
              <a:srgbClr val="FFC000">
                <a:lumMod val="50000"/>
              </a:srgbClr>
            </a:solidFill>
            <a:latin typeface="Calibri" panose="020F0502020204030204" pitchFamily="34" charset="0"/>
            <a:ea typeface="+mn-ea"/>
            <a:cs typeface="Calibri" panose="020F0502020204030204" pitchFamily="34" charset="0"/>
          </a:endParaRPr>
        </a:p>
      </dsp:txBody>
      <dsp:txXfrm>
        <a:off x="1311413" y="526253"/>
        <a:ext cx="809860" cy="404833"/>
      </dsp:txXfrm>
    </dsp:sp>
    <dsp:sp modelId="{6EEBA1B1-97F8-480F-B010-6A6AF10C27BB}">
      <dsp:nvSpPr>
        <dsp:cNvPr id="0" name=""/>
        <dsp:cNvSpPr/>
      </dsp:nvSpPr>
      <dsp:spPr>
        <a:xfrm>
          <a:off x="584482" y="837523"/>
          <a:ext cx="1457420" cy="1457642"/>
        </a:xfrm>
        <a:prstGeom prst="leftCircularArrow">
          <a:avLst>
            <a:gd name="adj1" fmla="val 10980"/>
            <a:gd name="adj2" fmla="val 1142322"/>
            <a:gd name="adj3" fmla="val 6300000"/>
            <a:gd name="adj4" fmla="val 18900000"/>
            <a:gd name="adj5" fmla="val 125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D3A4E-ACC9-475C-A3C7-5D6A0BC376FE}">
      <dsp:nvSpPr>
        <dsp:cNvPr id="0" name=""/>
        <dsp:cNvSpPr/>
      </dsp:nvSpPr>
      <dsp:spPr>
        <a:xfrm>
          <a:off x="908262" y="1368621"/>
          <a:ext cx="809860" cy="40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rgbClr val="70AD47">
                  <a:lumMod val="50000"/>
                </a:srgbClr>
              </a:solidFill>
              <a:latin typeface="Calibri" panose="020F0502020204030204" pitchFamily="34" charset="0"/>
              <a:ea typeface="+mn-ea"/>
              <a:cs typeface="Calibri" panose="020F0502020204030204" pitchFamily="34" charset="0"/>
            </a:rPr>
            <a:t>Écouter</a:t>
          </a:r>
          <a:endParaRPr lang="en-US" sz="1100" kern="1200" dirty="0">
            <a:solidFill>
              <a:srgbClr val="70AD47">
                <a:lumMod val="50000"/>
              </a:srgbClr>
            </a:solidFill>
            <a:latin typeface="Calibri" panose="020F0502020204030204" pitchFamily="34" charset="0"/>
            <a:ea typeface="+mn-ea"/>
            <a:cs typeface="Calibri" panose="020F0502020204030204" pitchFamily="34" charset="0"/>
          </a:endParaRPr>
        </a:p>
      </dsp:txBody>
      <dsp:txXfrm>
        <a:off x="908262" y="1368621"/>
        <a:ext cx="809860" cy="404833"/>
      </dsp:txXfrm>
    </dsp:sp>
    <dsp:sp modelId="{FADBBCA0-3D6C-49E7-959A-62BC0A5956F9}">
      <dsp:nvSpPr>
        <dsp:cNvPr id="0" name=""/>
        <dsp:cNvSpPr/>
      </dsp:nvSpPr>
      <dsp:spPr>
        <a:xfrm>
          <a:off x="1093006" y="1775271"/>
          <a:ext cx="1252149" cy="1252651"/>
        </a:xfrm>
        <a:prstGeom prst="blockArc">
          <a:avLst>
            <a:gd name="adj1" fmla="val 13500000"/>
            <a:gd name="adj2" fmla="val 10800000"/>
            <a:gd name="adj3" fmla="val 12740"/>
          </a:avLst>
        </a:prstGeom>
        <a:solidFill>
          <a:srgbClr val="00206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8DDA5-EE89-47C3-AE71-8880D15B1BE9}">
      <dsp:nvSpPr>
        <dsp:cNvPr id="0" name=""/>
        <dsp:cNvSpPr/>
      </dsp:nvSpPr>
      <dsp:spPr>
        <a:xfrm>
          <a:off x="1313329" y="2212200"/>
          <a:ext cx="809860" cy="40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solidFill>
                <a:srgbClr val="002060"/>
              </a:solidFill>
              <a:latin typeface="Calibri" panose="020F0502020204030204" pitchFamily="34" charset="0"/>
              <a:ea typeface="+mn-ea"/>
              <a:cs typeface="Calibri" panose="020F0502020204030204" pitchFamily="34" charset="0"/>
            </a:rPr>
            <a:t>S’engager</a:t>
          </a:r>
          <a:endParaRPr lang="en-US" sz="1100" kern="1200" dirty="0">
            <a:solidFill>
              <a:srgbClr val="002060"/>
            </a:solidFill>
            <a:latin typeface="Calibri" panose="020F0502020204030204" pitchFamily="34" charset="0"/>
            <a:ea typeface="+mn-ea"/>
            <a:cs typeface="Calibri" panose="020F0502020204030204" pitchFamily="34" charset="0"/>
          </a:endParaRPr>
        </a:p>
      </dsp:txBody>
      <dsp:txXfrm>
        <a:off x="1313329" y="2212200"/>
        <a:ext cx="809860" cy="4048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2964E-D7D4-475D-9F69-11BB7FCF1CF3}" type="datetimeFigureOut">
              <a:rPr lang="en-CA" smtClean="0"/>
              <a:t>2022-07-18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5E881-DBBB-4148-A6D8-43A73E4D5A33}" type="slidenum">
              <a:rPr lang="en-CA" smtClean="0"/>
              <a:t>‹#›</a:t>
            </a:fld>
            <a:endParaRPr lang="en-CA"/>
          </a:p>
        </p:txBody>
      </p:sp>
    </p:spTree>
    <p:extLst>
      <p:ext uri="{BB962C8B-B14F-4D97-AF65-F5344CB8AC3E}">
        <p14:creationId xmlns:p14="http://schemas.microsoft.com/office/powerpoint/2010/main" val="10195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Moderators</a:t>
            </a:r>
            <a:r>
              <a:rPr lang="en-US" baseline="0" dirty="0" smtClean="0"/>
              <a:t> introduce themselves, and share a little about their role at ECCC and in the NYNEC</a:t>
            </a:r>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2</a:t>
            </a:fld>
            <a:endParaRPr lang="en-CA"/>
          </a:p>
        </p:txBody>
      </p:sp>
    </p:spTree>
    <p:extLst>
      <p:ext uri="{BB962C8B-B14F-4D97-AF65-F5344CB8AC3E}">
        <p14:creationId xmlns:p14="http://schemas.microsoft.com/office/powerpoint/2010/main" val="2192569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ECCC</a:t>
            </a:r>
            <a:r>
              <a:rPr lang="en-US" baseline="0" dirty="0" smtClean="0"/>
              <a:t> strives to be inclusive with fair, equitable, supportive, welcoming and respectful. We build a culture of care to help remove barriers and retain employees. We also seek to provide opportunity for employees to connect to their peers and build their expertise and knowledge so that they can achieve their goals in public service. This is done through various initiatives, such as our Mentorship programs, strategies, networks, communities of practice, events, micro-assignments and more.</a:t>
            </a:r>
          </a:p>
          <a:p>
            <a:endParaRPr lang="en-US" dirty="0" smtClean="0"/>
          </a:p>
          <a:p>
            <a:r>
              <a:rPr lang="en-US" sz="1400" b="1" dirty="0" smtClean="0">
                <a:solidFill>
                  <a:schemeClr val="bg1"/>
                </a:solidFill>
              </a:rPr>
              <a:t>Diversity, Inclusion and Employment Equity Strategy</a:t>
            </a:r>
            <a:endParaRPr lang="en-US" sz="1400" dirty="0" smtClean="0">
              <a:solidFill>
                <a:schemeClr val="bg1"/>
              </a:solidFill>
            </a:endParaRPr>
          </a:p>
          <a:p>
            <a:r>
              <a:rPr lang="en-US" sz="1200" dirty="0" smtClean="0">
                <a:solidFill>
                  <a:schemeClr val="bg1"/>
                </a:solidFill>
              </a:rPr>
              <a:t>The strategy has two primary pillars (diversity and inclusion) and four sub-pillars (recruitment, employee development,  education and awareness, and government support)</a:t>
            </a:r>
          </a:p>
          <a:p>
            <a:endParaRPr lang="en-US" dirty="0" smtClean="0">
              <a:solidFill>
                <a:schemeClr val="bg1"/>
              </a:solidFill>
            </a:endParaRPr>
          </a:p>
          <a:p>
            <a:r>
              <a:rPr lang="en-US" sz="1400" b="1" dirty="0" smtClean="0">
                <a:solidFill>
                  <a:schemeClr val="bg1"/>
                </a:solidFill>
              </a:rPr>
              <a:t>Micro-Assignments</a:t>
            </a:r>
          </a:p>
          <a:p>
            <a:r>
              <a:rPr lang="en-US" sz="1200" dirty="0" smtClean="0">
                <a:solidFill>
                  <a:schemeClr val="bg1"/>
                </a:solidFill>
              </a:rPr>
              <a:t>Hands-on experience in different areas, allowing employees to learn, develop and expand their skill set</a:t>
            </a:r>
          </a:p>
          <a:p>
            <a:endParaRPr lang="en-US" dirty="0" smtClean="0">
              <a:solidFill>
                <a:schemeClr val="bg1"/>
              </a:solidFill>
            </a:endParaRPr>
          </a:p>
          <a:p>
            <a:r>
              <a:rPr lang="en-US" sz="1400" b="1" dirty="0" smtClean="0">
                <a:solidFill>
                  <a:schemeClr val="bg1"/>
                </a:solidFill>
              </a:rPr>
              <a:t>Mentorship Program</a:t>
            </a:r>
          </a:p>
          <a:p>
            <a:r>
              <a:rPr lang="en-US" sz="1200" dirty="0" smtClean="0">
                <a:solidFill>
                  <a:schemeClr val="bg1"/>
                </a:solidFill>
              </a:rPr>
              <a:t>Provide employees with greater awareness of career options;  Exposure to new ideas, fresh perspective, and thinking; Opportunity to develop new skills, and attain new working relationships; Personal goals and practices; Professional development and networking</a:t>
            </a:r>
          </a:p>
          <a:p>
            <a:endParaRPr lang="en-US" dirty="0" smtClean="0"/>
          </a:p>
          <a:p>
            <a:r>
              <a:rPr lang="fr-FR" sz="1400" b="1" dirty="0" smtClean="0">
                <a:solidFill>
                  <a:schemeClr val="accent2">
                    <a:lumMod val="40000"/>
                    <a:lumOff val="60000"/>
                  </a:schemeClr>
                </a:solidFill>
              </a:rPr>
              <a:t>Diversité, inclusion, et équité en </a:t>
            </a:r>
            <a:br>
              <a:rPr lang="fr-FR" sz="1400" b="1" dirty="0" smtClean="0">
                <a:solidFill>
                  <a:schemeClr val="accent2">
                    <a:lumMod val="40000"/>
                    <a:lumOff val="60000"/>
                  </a:schemeClr>
                </a:solidFill>
              </a:rPr>
            </a:br>
            <a:r>
              <a:rPr lang="fr-FR" sz="1400" b="1" dirty="0" smtClean="0">
                <a:solidFill>
                  <a:schemeClr val="accent2">
                    <a:lumMod val="40000"/>
                    <a:lumOff val="60000"/>
                  </a:schemeClr>
                </a:solidFill>
              </a:rPr>
              <a:t>matière d'emploi </a:t>
            </a:r>
          </a:p>
          <a:p>
            <a:r>
              <a:rPr lang="fr-FR" sz="1200" dirty="0" smtClean="0">
                <a:solidFill>
                  <a:schemeClr val="accent2">
                    <a:lumMod val="40000"/>
                    <a:lumOff val="60000"/>
                  </a:schemeClr>
                </a:solidFill>
                <a:cs typeface="Calibri" panose="020F0502020204030204" pitchFamily="34" charset="0"/>
              </a:rPr>
              <a:t>La stratégie comporte deux piliers principaux (diversité et inclusion) et quatre piliers secondaires (recrutement, développement des employés, éducation et sensibilisation, et soutien à la gouvernance)</a:t>
            </a:r>
          </a:p>
          <a:p>
            <a:endParaRPr lang="en-US" sz="1200" b="1" dirty="0" smtClean="0">
              <a:solidFill>
                <a:schemeClr val="accent2">
                  <a:lumMod val="40000"/>
                  <a:lumOff val="60000"/>
                </a:schemeClr>
              </a:solidFill>
            </a:endParaRPr>
          </a:p>
          <a:p>
            <a:r>
              <a:rPr lang="en-US" sz="1400" b="1" dirty="0" smtClean="0">
                <a:solidFill>
                  <a:schemeClr val="accent2">
                    <a:lumMod val="40000"/>
                    <a:lumOff val="60000"/>
                  </a:schemeClr>
                </a:solidFill>
              </a:rPr>
              <a:t>Micro affectations</a:t>
            </a:r>
            <a:endParaRPr lang="en-CA" sz="1400" dirty="0" smtClean="0">
              <a:solidFill>
                <a:schemeClr val="accent2">
                  <a:lumMod val="40000"/>
                  <a:lumOff val="60000"/>
                </a:schemeClr>
              </a:solidFill>
            </a:endParaRPr>
          </a:p>
          <a:p>
            <a:pPr lvl="0"/>
            <a:r>
              <a:rPr lang="fr-CA" sz="1200" dirty="0" smtClean="0">
                <a:solidFill>
                  <a:schemeClr val="accent2">
                    <a:lumMod val="40000"/>
                    <a:lumOff val="60000"/>
                  </a:schemeClr>
                </a:solidFill>
              </a:rPr>
              <a:t>Les employés bénéficient d’une expérience pratique dans différents domaines, ce qui leur permet de développer leurs compétences. </a:t>
            </a:r>
            <a:endParaRPr lang="en-US" dirty="0" smtClean="0">
              <a:solidFill>
                <a:schemeClr val="accent2">
                  <a:lumMod val="40000"/>
                  <a:lumOff val="60000"/>
                </a:schemeClr>
              </a:solidFill>
            </a:endParaRPr>
          </a:p>
          <a:p>
            <a:endParaRPr lang="en-US" dirty="0" smtClean="0">
              <a:solidFill>
                <a:schemeClr val="accent2">
                  <a:lumMod val="40000"/>
                  <a:lumOff val="60000"/>
                </a:schemeClr>
              </a:solidFill>
            </a:endParaRPr>
          </a:p>
          <a:p>
            <a:r>
              <a:rPr lang="en-US" sz="1400" b="1" dirty="0" smtClean="0">
                <a:solidFill>
                  <a:schemeClr val="accent2">
                    <a:lumMod val="40000"/>
                    <a:lumOff val="60000"/>
                  </a:schemeClr>
                </a:solidFill>
              </a:rPr>
              <a:t>Programme de </a:t>
            </a:r>
            <a:r>
              <a:rPr lang="en-US" sz="1400" b="1" dirty="0" err="1" smtClean="0">
                <a:solidFill>
                  <a:schemeClr val="accent2">
                    <a:lumMod val="40000"/>
                    <a:lumOff val="60000"/>
                  </a:schemeClr>
                </a:solidFill>
              </a:rPr>
              <a:t>mentorat</a:t>
            </a:r>
            <a:endParaRPr lang="en-US" b="1" dirty="0" smtClean="0">
              <a:solidFill>
                <a:schemeClr val="accent2">
                  <a:lumMod val="40000"/>
                  <a:lumOff val="60000"/>
                </a:schemeClr>
              </a:solidFill>
            </a:endParaRPr>
          </a:p>
          <a:p>
            <a:r>
              <a:rPr lang="fr-CA" sz="1200" dirty="0" smtClean="0">
                <a:solidFill>
                  <a:schemeClr val="accent2">
                    <a:lumMod val="40000"/>
                    <a:lumOff val="60000"/>
                  </a:schemeClr>
                </a:solidFill>
              </a:rPr>
              <a:t>Meilleur connaissance des possibilités de carrière; Découverte de Nouvelles idées, perspectives et manières de penser; Occasion d’acquérir de nouvelles compétences et connaissances; objectifs et pratiques personnelles; Réseautage et perfectionnement</a:t>
            </a:r>
            <a:endParaRPr lang="en-CA" sz="1200" dirty="0" smtClean="0">
              <a:solidFill>
                <a:schemeClr val="accent2">
                  <a:lumMod val="40000"/>
                  <a:lumOff val="60000"/>
                </a:schemeClr>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9075746-33B5-4BC4-BE42-ACE9E5DD66A1}" type="slidenum">
              <a:rPr lang="en-CA" smtClean="0"/>
              <a:t>11</a:t>
            </a:fld>
            <a:endParaRPr lang="en-CA"/>
          </a:p>
        </p:txBody>
      </p:sp>
    </p:spTree>
    <p:extLst>
      <p:ext uri="{BB962C8B-B14F-4D97-AF65-F5344CB8AC3E}">
        <p14:creationId xmlns:p14="http://schemas.microsoft.com/office/powerpoint/2010/main" val="128767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smtClean="0">
                <a:solidFill>
                  <a:srgbClr val="006666"/>
                </a:solidFill>
                <a:latin typeface="Arial" panose="020B0604020202020204" pitchFamily="34" charset="0"/>
                <a:cs typeface="Arial" panose="020B0604020202020204" pitchFamily="34" charset="0"/>
              </a:rPr>
              <a:t>ECCC’s</a:t>
            </a:r>
            <a:r>
              <a:rPr lang="en-CA" sz="2400" baseline="0" dirty="0" smtClean="0">
                <a:solidFill>
                  <a:srgbClr val="006666"/>
                </a:solidFill>
                <a:latin typeface="Arial" panose="020B0604020202020204" pitchFamily="34" charset="0"/>
                <a:cs typeface="Arial" panose="020B0604020202020204" pitchFamily="34" charset="0"/>
              </a:rPr>
              <a:t> created an action plan including </a:t>
            </a:r>
            <a:r>
              <a:rPr lang="en-CA" sz="1200" dirty="0" smtClean="0">
                <a:solidFill>
                  <a:srgbClr val="006666"/>
                </a:solidFill>
                <a:latin typeface="Arial" panose="020B0604020202020204" pitchFamily="34" charset="0"/>
                <a:cs typeface="Arial" panose="020B0604020202020204" pitchFamily="34" charset="0"/>
              </a:rPr>
              <a:t>15 initiatives centred on fostering innovation and excellence, to build a more agile, inclusive and equipped workplace that fosters innovation and excellence . </a:t>
            </a:r>
            <a:r>
              <a:rPr lang="en-CA" sz="1200" baseline="0" dirty="0" smtClean="0">
                <a:solidFill>
                  <a:srgbClr val="006666"/>
                </a:solidFill>
                <a:latin typeface="Arial" panose="020B0604020202020204" pitchFamily="34" charset="0"/>
                <a:cs typeface="Arial" panose="020B0604020202020204" pitchFamily="34" charset="0"/>
              </a:rPr>
              <a:t> </a:t>
            </a:r>
            <a:r>
              <a:rPr lang="en-CA" sz="1200" dirty="0" smtClean="0">
                <a:solidFill>
                  <a:srgbClr val="006666"/>
                </a:solidFill>
                <a:latin typeface="Arial" panose="020B0604020202020204" pitchFamily="34" charset="0"/>
                <a:cs typeface="Arial" panose="020B0604020202020204" pitchFamily="34" charset="0"/>
              </a:rPr>
              <a:t>Although we cannot</a:t>
            </a:r>
            <a:r>
              <a:rPr lang="en-CA" sz="1200" baseline="0" dirty="0" smtClean="0">
                <a:solidFill>
                  <a:srgbClr val="006666"/>
                </a:solidFill>
                <a:latin typeface="Arial" panose="020B0604020202020204" pitchFamily="34" charset="0"/>
                <a:cs typeface="Arial" panose="020B0604020202020204" pitchFamily="34" charset="0"/>
              </a:rPr>
              <a:t> go over them all, we highlight a few in the next slide.</a:t>
            </a:r>
            <a:endParaRPr lang="en-CA"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12</a:t>
            </a:fld>
            <a:endParaRPr lang="en-CA"/>
          </a:p>
        </p:txBody>
      </p:sp>
    </p:spTree>
    <p:extLst>
      <p:ext uri="{BB962C8B-B14F-4D97-AF65-F5344CB8AC3E}">
        <p14:creationId xmlns:p14="http://schemas.microsoft.com/office/powerpoint/2010/main" val="325415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45E881-DBBB-4148-A6D8-43A73E4D5A33}" type="slidenum">
              <a:rPr lang="en-CA" smtClean="0"/>
              <a:t>13</a:t>
            </a:fld>
            <a:endParaRPr lang="en-CA"/>
          </a:p>
        </p:txBody>
      </p:sp>
    </p:spTree>
    <p:extLst>
      <p:ext uri="{BB962C8B-B14F-4D97-AF65-F5344CB8AC3E}">
        <p14:creationId xmlns:p14="http://schemas.microsoft.com/office/powerpoint/2010/main" val="273926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14</a:t>
            </a:fld>
            <a:endParaRPr lang="en-CA"/>
          </a:p>
        </p:txBody>
      </p:sp>
    </p:spTree>
    <p:extLst>
      <p:ext uri="{BB962C8B-B14F-4D97-AF65-F5344CB8AC3E}">
        <p14:creationId xmlns:p14="http://schemas.microsoft.com/office/powerpoint/2010/main" val="9883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6912" y="250693"/>
            <a:ext cx="1584176" cy="1188132"/>
          </a:xfrm>
        </p:spPr>
      </p:sp>
      <p:sp>
        <p:nvSpPr>
          <p:cNvPr id="3" name="Notes Placeholder 2"/>
          <p:cNvSpPr>
            <a:spLocks noGrp="1"/>
          </p:cNvSpPr>
          <p:nvPr>
            <p:ph type="body" idx="1"/>
          </p:nvPr>
        </p:nvSpPr>
        <p:spPr>
          <a:xfrm>
            <a:off x="836712" y="1438825"/>
            <a:ext cx="5544616" cy="77048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La SFDD </a:t>
            </a:r>
            <a:r>
              <a:rPr lang="fr-FR" sz="1200" kern="1200" dirty="0" smtClean="0">
                <a:solidFill>
                  <a:schemeClr val="tx1"/>
                </a:solidFill>
                <a:effectLst/>
                <a:latin typeface="+mn-lt"/>
                <a:ea typeface="+mn-ea"/>
                <a:cs typeface="+mn-cs"/>
              </a:rPr>
              <a:t>réunit dans un seul endroit les </a:t>
            </a:r>
            <a:r>
              <a:rPr lang="fr-FR" sz="1200" dirty="0" smtClean="0"/>
              <a:t>principales initiatives du gouvernement du Canada en matière d’environnement et de développement durable, telles que la </a:t>
            </a:r>
            <a:r>
              <a:rPr lang="fr-FR" sz="1200" dirty="0" err="1" smtClean="0"/>
              <a:t>carboneutralité</a:t>
            </a:r>
            <a:r>
              <a:rPr lang="fr-FR" sz="1200" dirty="0" smtClean="0"/>
              <a:t>, l’adaptation et l’écologisation du gouvernement.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Il favorise la durabilité au sein du gouvernement en rassemblant et en mettant en </a:t>
            </a:r>
            <a:r>
              <a:rPr lang="fr-FR" sz="1200" kern="1200" dirty="0" smtClean="0">
                <a:solidFill>
                  <a:schemeClr val="tx1"/>
                </a:solidFill>
                <a:effectLst/>
                <a:latin typeface="+mn-lt"/>
                <a:ea typeface="+mn-ea"/>
                <a:cs typeface="+mn-cs"/>
              </a:rPr>
              <a:t>é</a:t>
            </a:r>
            <a:r>
              <a:rPr lang="en-US" sz="1200" kern="1200" dirty="0" err="1" smtClean="0">
                <a:solidFill>
                  <a:schemeClr val="tx1"/>
                </a:solidFill>
                <a:effectLst/>
                <a:latin typeface="+mn-lt"/>
                <a:ea typeface="+mn-ea"/>
                <a:cs typeface="+mn-cs"/>
              </a:rPr>
              <a:t>vidence</a:t>
            </a:r>
            <a:r>
              <a:rPr lang="en-US" sz="1200" kern="1200" dirty="0" smtClean="0">
                <a:solidFill>
                  <a:schemeClr val="tx1"/>
                </a:solidFill>
                <a:effectLst/>
                <a:latin typeface="+mn-lt"/>
                <a:ea typeface="+mn-ea"/>
                <a:cs typeface="+mn-cs"/>
              </a:rPr>
              <a:t> les </a:t>
            </a:r>
            <a:r>
              <a:rPr lang="en-US" sz="1200" kern="1200" dirty="0" err="1" smtClean="0">
                <a:solidFill>
                  <a:schemeClr val="tx1"/>
                </a:solidFill>
                <a:effectLst/>
                <a:latin typeface="+mn-lt"/>
                <a:ea typeface="+mn-ea"/>
                <a:cs typeface="+mn-cs"/>
              </a:rPr>
              <a:t>cibles</a:t>
            </a:r>
            <a:r>
              <a:rPr lang="en-US" sz="1200" kern="1200" dirty="0" smtClean="0">
                <a:solidFill>
                  <a:schemeClr val="tx1"/>
                </a:solidFill>
                <a:effectLst/>
                <a:latin typeface="+mn-lt"/>
                <a:ea typeface="+mn-ea"/>
                <a:cs typeface="+mn-cs"/>
              </a:rPr>
              <a:t> et les </a:t>
            </a:r>
            <a:r>
              <a:rPr lang="en-US" sz="1200" kern="1200" dirty="0" err="1" smtClean="0">
                <a:solidFill>
                  <a:schemeClr val="tx1"/>
                </a:solidFill>
                <a:effectLst/>
                <a:latin typeface="+mn-lt"/>
                <a:ea typeface="+mn-ea"/>
                <a:cs typeface="+mn-cs"/>
              </a:rPr>
              <a:t>mesures</a:t>
            </a:r>
            <a:r>
              <a:rPr lang="en-US" sz="1200" kern="1200" dirty="0" smtClean="0">
                <a:solidFill>
                  <a:schemeClr val="tx1"/>
                </a:solidFill>
                <a:effectLst/>
                <a:latin typeface="+mn-lt"/>
                <a:ea typeface="+mn-ea"/>
                <a:cs typeface="+mn-cs"/>
              </a:rPr>
              <a:t> les plus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importantes</a:t>
            </a:r>
            <a:r>
              <a:rPr lang="en-US" sz="1200" kern="1200" baseline="0" dirty="0" smtClean="0">
                <a:solidFill>
                  <a:schemeClr val="tx1"/>
                </a:solidFill>
                <a:effectLst/>
                <a:latin typeface="+mn-lt"/>
                <a:ea typeface="+mn-ea"/>
                <a:cs typeface="+mn-cs"/>
              </a:rPr>
              <a:t>, et </a:t>
            </a:r>
            <a:r>
              <a:rPr lang="en-US" sz="1200" kern="1200" baseline="0" dirty="0" err="1" smtClean="0">
                <a:solidFill>
                  <a:schemeClr val="tx1"/>
                </a:solidFill>
                <a:effectLst/>
                <a:latin typeface="+mn-lt"/>
                <a:ea typeface="+mn-ea"/>
                <a:cs typeface="+mn-cs"/>
              </a:rPr>
              <a:t>en</a:t>
            </a:r>
            <a:r>
              <a:rPr lang="en-US" sz="1200" kern="1200" baseline="0" dirty="0" smtClean="0">
                <a:solidFill>
                  <a:schemeClr val="tx1"/>
                </a:solidFill>
                <a:effectLst/>
                <a:latin typeface="+mn-lt"/>
                <a:ea typeface="+mn-ea"/>
                <a:cs typeface="+mn-cs"/>
              </a:rPr>
              <a:t> consultant et </a:t>
            </a:r>
            <a:r>
              <a:rPr lang="en-US" sz="1200" kern="1200" baseline="0" dirty="0" err="1" smtClean="0">
                <a:solidFill>
                  <a:schemeClr val="tx1"/>
                </a:solidFill>
                <a:effectLst/>
                <a:latin typeface="+mn-lt"/>
                <a:ea typeface="+mn-ea"/>
                <a:cs typeface="+mn-cs"/>
              </a:rPr>
              <a:t>mobilisant</a:t>
            </a:r>
            <a:r>
              <a:rPr lang="en-US" sz="1200" kern="1200" baseline="0" dirty="0" smtClean="0">
                <a:solidFill>
                  <a:schemeClr val="tx1"/>
                </a:solidFill>
                <a:effectLst/>
                <a:latin typeface="+mn-lt"/>
                <a:ea typeface="+mn-ea"/>
                <a:cs typeface="+mn-cs"/>
              </a:rPr>
              <a:t> les </a:t>
            </a:r>
            <a:r>
              <a:rPr lang="en-US" sz="1200" kern="1200" baseline="0" dirty="0" err="1" smtClean="0">
                <a:solidFill>
                  <a:schemeClr val="tx1"/>
                </a:solidFill>
                <a:effectLst/>
                <a:latin typeface="+mn-lt"/>
                <a:ea typeface="+mn-ea"/>
                <a:cs typeface="+mn-cs"/>
              </a:rPr>
              <a:t>Canadiens</a:t>
            </a:r>
            <a:r>
              <a:rPr lang="en-US" sz="1200" kern="1200" baseline="0" dirty="0" smtClean="0">
                <a:solidFill>
                  <a:schemeClr val="tx1"/>
                </a:solidFill>
                <a:effectLst/>
                <a:latin typeface="+mn-lt"/>
                <a:ea typeface="+mn-ea"/>
                <a:cs typeface="+mn-cs"/>
              </a:rPr>
              <a:t> sur les questions de </a:t>
            </a:r>
            <a:r>
              <a:rPr lang="en-US" sz="1200" kern="1200" baseline="0" dirty="0" err="1" smtClean="0">
                <a:solidFill>
                  <a:schemeClr val="tx1"/>
                </a:solidFill>
                <a:effectLst/>
                <a:latin typeface="+mn-lt"/>
                <a:ea typeface="+mn-ea"/>
                <a:cs typeface="+mn-cs"/>
              </a:rPr>
              <a:t>durabilité</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version provisoire de la SFDD de 202</a:t>
            </a:r>
            <a:r>
              <a:rPr lang="fr-CA" sz="1200" kern="1200" baseline="0" dirty="0" smtClean="0">
                <a:solidFill>
                  <a:schemeClr val="tx1"/>
                </a:solidFill>
                <a:effectLst/>
                <a:latin typeface="+mn-lt"/>
                <a:ea typeface="+mn-ea"/>
                <a:cs typeface="+mn-cs"/>
              </a:rPr>
              <a:t>2 à </a:t>
            </a:r>
            <a:r>
              <a:rPr lang="fr-CA" sz="1200" kern="1200" dirty="0" smtClean="0">
                <a:solidFill>
                  <a:schemeClr val="tx1"/>
                </a:solidFill>
                <a:effectLst/>
                <a:latin typeface="+mn-lt"/>
                <a:ea typeface="+mn-ea"/>
                <a:cs typeface="+mn-cs"/>
              </a:rPr>
              <a:t>2026 est la cinquième pour le Canada, mais c’est la première élaborée en vertu de la </a:t>
            </a:r>
            <a:r>
              <a:rPr lang="fr-CA" sz="1200" i="1" kern="1200" dirty="0" smtClean="0">
                <a:solidFill>
                  <a:schemeClr val="tx1"/>
                </a:solidFill>
                <a:effectLst/>
                <a:latin typeface="+mn-lt"/>
                <a:ea typeface="+mn-ea"/>
                <a:cs typeface="+mn-cs"/>
              </a:rPr>
              <a:t>Loi fédérale sur le développement durable</a:t>
            </a:r>
            <a:r>
              <a:rPr lang="fr-CA" sz="1200" kern="1200" dirty="0" smtClean="0">
                <a:solidFill>
                  <a:schemeClr val="tx1"/>
                </a:solidFill>
                <a:effectLst/>
                <a:latin typeface="+mn-lt"/>
                <a:ea typeface="+mn-ea"/>
                <a:cs typeface="+mn-cs"/>
              </a:rPr>
              <a:t> renforcée :</a:t>
            </a:r>
          </a:p>
          <a:p>
            <a:endParaRPr lang="en-CA" sz="1200" kern="1200" dirty="0" smtClean="0">
              <a:effectLst/>
              <a:latin typeface="+mn-lt"/>
              <a:ea typeface="+mn-ea"/>
              <a:cs typeface="+mn-cs"/>
            </a:endParaRPr>
          </a:p>
          <a:p>
            <a:pPr marL="628650" lvl="1" indent="-171450">
              <a:buFont typeface="Arial" panose="020B0604020202020204" pitchFamily="34" charset="0"/>
              <a:buChar char="•"/>
            </a:pPr>
            <a:r>
              <a:rPr lang="fr-CA" sz="1200" b="0" kern="1200" dirty="0" smtClean="0">
                <a:effectLst/>
                <a:latin typeface="+mn-lt"/>
                <a:ea typeface="+mn-ea"/>
                <a:cs typeface="+mn-cs"/>
              </a:rPr>
              <a:t>La Loi renforcés change l’objet de la SFDD:</a:t>
            </a:r>
            <a:r>
              <a:rPr lang="fr-CA" sz="1200" b="0" kern="1200" baseline="0" dirty="0" smtClean="0">
                <a:effectLst/>
                <a:latin typeface="+mn-lt"/>
                <a:ea typeface="+mn-ea"/>
                <a:cs typeface="+mn-cs"/>
              </a:rPr>
              <a:t> </a:t>
            </a:r>
            <a:r>
              <a:rPr lang="fr-CA" sz="1200" b="0" kern="1200" dirty="0" smtClean="0">
                <a:effectLst/>
                <a:latin typeface="+mn-lt"/>
                <a:ea typeface="+mn-ea"/>
                <a:cs typeface="+mn-cs"/>
              </a:rPr>
              <a:t>l’accent mis sur la durabilité de l’environnement est maintenant mis sur tous les aspects du développement durable.</a:t>
            </a:r>
          </a:p>
          <a:p>
            <a:pPr marL="628650" lvl="1" indent="-171450">
              <a:buFont typeface="Arial" panose="020B0604020202020204" pitchFamily="34" charset="0"/>
              <a:buChar char="•"/>
            </a:pPr>
            <a:endParaRPr lang="en-CA" sz="1200" b="0" kern="1200" dirty="0" smtClean="0">
              <a:effectLst/>
              <a:latin typeface="+mn-lt"/>
              <a:ea typeface="+mn-ea"/>
              <a:cs typeface="+mn-cs"/>
            </a:endParaRPr>
          </a:p>
          <a:p>
            <a:pPr marL="628650" lvl="1" indent="-171450">
              <a:buFont typeface="Arial" panose="020B0604020202020204" pitchFamily="34" charset="0"/>
              <a:buChar char="•"/>
            </a:pPr>
            <a:r>
              <a:rPr lang="fr-CA" sz="1200" b="0" kern="1200" dirty="0" smtClean="0">
                <a:effectLst/>
                <a:latin typeface="+mn-lt"/>
                <a:ea typeface="+mn-ea"/>
                <a:cs typeface="+mn-cs"/>
              </a:rPr>
              <a:t>Elle place la barre plus haute, car elle accorde une importance accrue à la reddition de compte</a:t>
            </a:r>
            <a:r>
              <a:rPr lang="fr-CA" sz="1200" b="0" kern="1200" baseline="0" dirty="0" smtClean="0">
                <a:effectLst/>
                <a:latin typeface="+mn-lt"/>
                <a:ea typeface="+mn-ea"/>
                <a:cs typeface="+mn-cs"/>
              </a:rPr>
              <a:t>, </a:t>
            </a:r>
            <a:r>
              <a:rPr lang="fr-CA" sz="1200" b="0" kern="1200" dirty="0" smtClean="0">
                <a:effectLst/>
                <a:latin typeface="+mn-lt"/>
                <a:ea typeface="+mn-ea"/>
                <a:cs typeface="+mn-cs"/>
              </a:rPr>
              <a:t>la transparence et la responsabilisation au moyen de cibles qui sont mesurables et limitées dans le temps.</a:t>
            </a:r>
          </a:p>
          <a:p>
            <a:pPr marL="628650" lvl="1" indent="-171450">
              <a:buFont typeface="Arial" panose="020B0604020202020204" pitchFamily="34" charset="0"/>
              <a:buChar char="•"/>
            </a:pPr>
            <a:endParaRPr lang="en-CA" sz="1200" b="0" kern="1200" dirty="0" smtClean="0">
              <a:effectLst/>
              <a:latin typeface="+mn-lt"/>
              <a:ea typeface="+mn-ea"/>
              <a:cs typeface="+mn-cs"/>
            </a:endParaRPr>
          </a:p>
          <a:p>
            <a:pPr marL="628650" lvl="1" indent="-171450">
              <a:buFont typeface="Arial" panose="020B0604020202020204" pitchFamily="34" charset="0"/>
              <a:buChar char="•"/>
            </a:pPr>
            <a:r>
              <a:rPr lang="fr-CA" sz="1200" b="0" kern="1200" dirty="0" smtClean="0">
                <a:effectLst/>
                <a:latin typeface="+mn-lt"/>
                <a:ea typeface="+mn-ea"/>
                <a:cs typeface="+mn-cs"/>
              </a:rPr>
              <a:t>La stratégie adopte une approche pangouvernementale grâce aux contributions obligatoires de 99 organisations fédérales.</a:t>
            </a:r>
            <a:endParaRPr lang="en-CA" sz="1200" b="0" kern="1200" dirty="0" smtClean="0">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Elle soutient la mise en œuvre par le Canada des 17 ODD du Programme de développement durable à l’horizon 2030 des Nations Unies, en mettant l’accent sur leurs dimensions environnementales.</a:t>
            </a:r>
          </a:p>
          <a:p>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avons également conçu la prochaine SFDD de manière à compléter le travail effectué par Emploi et Développement social Canada, qui</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est responsable de la Stratégie nationale pour le Programme 2030 et de son plan de mise en œuvre fédéral, afin de réaliser les 17 ODD.</a:t>
            </a:r>
          </a:p>
          <a:p>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cadre a été établi à partir des commentaires recueillis lors de consultations antérieures ainsi que de la participation d’experts en développement durable, qui ont identifié l’aspect environnemental du développement durable comme un aspect essentiel du développement durable au Canada. </a:t>
            </a:r>
            <a:endParaRPr lang="en-CA" sz="1200"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 cadre répond également aux recommandations du commissaire à l’environnement et au développement durable, ainsi qu’à un examen effectué en 2016 par le Comité permanent de l’environnement et du développement durable de la Chambre des communes. </a:t>
            </a:r>
          </a:p>
          <a:p>
            <a:endParaRPr lang="en-CA" dirty="0" smtClean="0"/>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99E22D9-875A-4DA5-A3BB-C19710638D4C}" type="slidenum">
              <a:rPr lang="en-CA" smtClean="0"/>
              <a:t>15</a:t>
            </a:fld>
            <a:endParaRPr lang="en-CA"/>
          </a:p>
        </p:txBody>
      </p:sp>
    </p:spTree>
    <p:extLst>
      <p:ext uri="{BB962C8B-B14F-4D97-AF65-F5344CB8AC3E}">
        <p14:creationId xmlns:p14="http://schemas.microsoft.com/office/powerpoint/2010/main" val="123957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5575" y="179388"/>
            <a:ext cx="1358900" cy="765175"/>
          </a:xfrm>
        </p:spPr>
      </p:sp>
      <p:sp>
        <p:nvSpPr>
          <p:cNvPr id="3" name="Notes Placeholder 2"/>
          <p:cNvSpPr>
            <a:spLocks noGrp="1"/>
          </p:cNvSpPr>
          <p:nvPr>
            <p:ph type="body" idx="1"/>
          </p:nvPr>
        </p:nvSpPr>
        <p:spPr>
          <a:xfrm>
            <a:off x="764704" y="1214264"/>
            <a:ext cx="5486400" cy="10126488"/>
          </a:xfrm>
        </p:spPr>
        <p:txBody>
          <a:bodyPr/>
          <a:lstStyle/>
          <a:p>
            <a:pPr marL="0" lvl="0" indent="0">
              <a:buFont typeface="Arial" panose="020B0604020202020204" pitchFamily="34" charset="0"/>
              <a:buNone/>
            </a:pPr>
            <a:r>
              <a:rPr lang="fr-FR" sz="1200" kern="1200" dirty="0" smtClean="0">
                <a:solidFill>
                  <a:schemeClr val="tx1"/>
                </a:solidFill>
                <a:effectLst/>
                <a:latin typeface="+mn-lt"/>
                <a:ea typeface="+mn-ea"/>
                <a:cs typeface="+mn-cs"/>
              </a:rPr>
              <a:t>Les objectifs des consultations de la Stratégie fédérale de développement durable sont les suivants :</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Informer les Canadiens sur la façon dont le gouvernement du Canada prend des mesures en matière de développement durable au niveau fédéral </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Générer une rétroaction de la part des intervenants internes et externes afin d'éclairer l'élaboration de la Stratégie fédérale de développement durable finale;</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Améliorer et élargir la portée des consultations avec le public canadien, y compris les communautés francophones, les jeunes/jeunes adultes, les peuples autochtones et du Nord, les populations rurales, les femmes, les personnes de différents genres et les minorités visibles ; et,</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Soutenir un dialogue continu entre le gouvernement du Canada et les Canadiens pour faire progresser le développement durable au Canada. </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r>
              <a:rPr lang="fr-FR" sz="1200" kern="1200" dirty="0" smtClean="0">
                <a:solidFill>
                  <a:schemeClr val="tx1"/>
                </a:solidFill>
                <a:effectLst/>
                <a:latin typeface="+mn-lt"/>
                <a:ea typeface="+mn-ea"/>
                <a:cs typeface="+mn-cs"/>
              </a:rPr>
              <a:t>Il est important de souligner que les consultations jouent un rôle majeur dans l'élaboration de la stratégie finale. Par exemple, après avoir entendu les intervenants et les Canadiens lors de consultations antérieures, nous sommes passés de 5 objectifs à 13. </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smtClean="0">
                <a:solidFill>
                  <a:schemeClr val="tx1"/>
                </a:solidFill>
                <a:effectLst/>
                <a:latin typeface="+mn-lt"/>
                <a:ea typeface="+mn-ea"/>
                <a:cs typeface="+mn-cs"/>
              </a:rPr>
              <a:t>Nous avons aussi ajouté une cible sur les véhicules émission zéro après avoir entendu que cela était important pour les Canadiens ; et, </a:t>
            </a:r>
          </a:p>
          <a:p>
            <a:pPr marL="457200" lvl="1"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smtClean="0">
                <a:solidFill>
                  <a:schemeClr val="tx1"/>
                </a:solidFill>
                <a:effectLst/>
                <a:latin typeface="+mn-lt"/>
                <a:ea typeface="+mn-ea"/>
                <a:cs typeface="+mn-cs"/>
              </a:rPr>
              <a:t>Nous avons révisé l'objectif relatif à l'alimentation durable afin de mettre en évidence la compétitivité et la santé, deux aspects soulignés lors des consultations.</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r>
              <a:rPr lang="fr-FR" sz="1200" kern="1200" dirty="0" smtClean="0">
                <a:solidFill>
                  <a:schemeClr val="tx1"/>
                </a:solidFill>
                <a:effectLst/>
                <a:latin typeface="+mn-lt"/>
                <a:ea typeface="+mn-ea"/>
                <a:cs typeface="+mn-cs"/>
              </a:rPr>
              <a:t>Pour les consultations sur la version provisoire de la stratégie de 2022 à 2026</a:t>
            </a:r>
            <a:r>
              <a:rPr lang="fr-FR" sz="1200" kern="1200" baseline="0" dirty="0" smtClean="0">
                <a:solidFill>
                  <a:schemeClr val="tx1"/>
                </a:solidFill>
                <a:effectLst/>
                <a:latin typeface="+mn-lt"/>
                <a:ea typeface="+mn-ea"/>
                <a:cs typeface="+mn-cs"/>
              </a:rPr>
              <a:t> qui </a:t>
            </a:r>
            <a:r>
              <a:rPr lang="fr-FR" sz="1200" kern="1200" dirty="0" smtClean="0">
                <a:solidFill>
                  <a:schemeClr val="tx1"/>
                </a:solidFill>
                <a:effectLst/>
                <a:latin typeface="+mn-lt"/>
                <a:ea typeface="+mn-ea"/>
                <a:cs typeface="+mn-cs"/>
              </a:rPr>
              <a:t>déroulent du 11 mars au 9 juillet 2022,</a:t>
            </a:r>
            <a:r>
              <a:rPr lang="fr-FR" sz="1200" kern="1200" baseline="0" dirty="0" smtClean="0">
                <a:solidFill>
                  <a:schemeClr val="tx1"/>
                </a:solidFill>
                <a:effectLst/>
                <a:latin typeface="+mn-lt"/>
                <a:ea typeface="+mn-ea"/>
                <a:cs typeface="+mn-cs"/>
              </a:rPr>
              <a:t> nous utiliserons un certain nombre d'outils interactifs pour atteindre les Canadiens, notamment :</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nos canaux de médias sociaux, notamment Facebook, Twitter, LinkedIn et Instagram.</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err="1" smtClean="0">
                <a:solidFill>
                  <a:schemeClr val="tx1"/>
                </a:solidFill>
                <a:effectLst/>
                <a:latin typeface="+mn-lt"/>
                <a:ea typeface="+mn-ea"/>
                <a:cs typeface="+mn-cs"/>
              </a:rPr>
              <a:t>PlaceSpeak</a:t>
            </a:r>
            <a:r>
              <a:rPr lang="fr-FR" sz="1200" kern="1200" dirty="0" smtClean="0">
                <a:solidFill>
                  <a:schemeClr val="tx1"/>
                </a:solidFill>
                <a:effectLst/>
                <a:latin typeface="+mn-lt"/>
                <a:ea typeface="+mn-ea"/>
                <a:cs typeface="+mn-cs"/>
              </a:rPr>
              <a:t>, une plateforme de mobilisation en ligne pour stimuler la discussion sur les enjeux de développement durable que l'on retrouve dans toute la stratégie ; (nous ferons la démonstration de </a:t>
            </a:r>
            <a:r>
              <a:rPr lang="fr-FR" sz="1200" kern="1200" dirty="0" err="1" smtClean="0">
                <a:solidFill>
                  <a:schemeClr val="tx1"/>
                </a:solidFill>
                <a:effectLst/>
                <a:latin typeface="+mn-lt"/>
                <a:ea typeface="+mn-ea"/>
                <a:cs typeface="+mn-cs"/>
              </a:rPr>
              <a:t>PlaceSpeak</a:t>
            </a:r>
            <a:r>
              <a:rPr lang="fr-FR" sz="1200" kern="1200" dirty="0" smtClean="0">
                <a:solidFill>
                  <a:schemeClr val="tx1"/>
                </a:solidFill>
                <a:effectLst/>
                <a:latin typeface="+mn-lt"/>
                <a:ea typeface="+mn-ea"/>
                <a:cs typeface="+mn-cs"/>
              </a:rPr>
              <a:t> un peu plus tard)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La stratégie électronique de la SFDD, où les parties prenantes peuvent trier et filtrer le contenu et soumettre directement leurs commentaires via un formulaire en ligne ; (nous allons également le démontrer plus en détail dans un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L'organisation de webinaires publics thématiques ; 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l'organisation d'un certain nombre de réunions bilatérales et d'activités de sensibilisation ciblées avec des intervenants clés.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smtClean="0">
                <a:solidFill>
                  <a:schemeClr val="tx1"/>
                </a:solidFill>
                <a:effectLst/>
                <a:latin typeface="+mn-lt"/>
                <a:ea typeface="+mn-ea"/>
                <a:cs typeface="+mn-cs"/>
              </a:rPr>
              <a:t>De plus, nous organiserons cette année un concours de photos, invitant les Canadiens de partout au pays à nous montrer à quoi ressemble un Canada durable pour eux.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9E22D9-875A-4DA5-A3BB-C19710638D4C}" type="slidenum">
              <a:rPr lang="en-CA" smtClean="0"/>
              <a:t>16</a:t>
            </a:fld>
            <a:endParaRPr lang="en-CA"/>
          </a:p>
        </p:txBody>
      </p:sp>
    </p:spTree>
    <p:extLst>
      <p:ext uri="{BB962C8B-B14F-4D97-AF65-F5344CB8AC3E}">
        <p14:creationId xmlns:p14="http://schemas.microsoft.com/office/powerpoint/2010/main" val="2422354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 open the floor for a questions, please feel free ask questions in the language of your choice!</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75746-33B5-4BC4-BE42-ACE9E5DD66A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1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45E881-DBBB-4148-A6D8-43A73E4D5A33}" type="slidenum">
              <a:rPr lang="en-CA" smtClean="0"/>
              <a:t>3</a:t>
            </a:fld>
            <a:endParaRPr lang="en-CA"/>
          </a:p>
        </p:txBody>
      </p:sp>
    </p:spTree>
    <p:extLst>
      <p:ext uri="{BB962C8B-B14F-4D97-AF65-F5344CB8AC3E}">
        <p14:creationId xmlns:p14="http://schemas.microsoft.com/office/powerpoint/2010/main" val="418594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5E881-DBBB-4148-A6D8-43A73E4D5A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46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5E881-DBBB-4148-A6D8-43A73E4D5A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35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5E881-DBBB-4148-A6D8-43A73E4D5A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70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45E881-DBBB-4148-A6D8-43A73E4D5A33}" type="slidenum">
              <a:rPr lang="en-CA" smtClean="0"/>
              <a:t>7</a:t>
            </a:fld>
            <a:endParaRPr lang="en-CA"/>
          </a:p>
        </p:txBody>
      </p:sp>
    </p:spTree>
    <p:extLst>
      <p:ext uri="{BB962C8B-B14F-4D97-AF65-F5344CB8AC3E}">
        <p14:creationId xmlns:p14="http://schemas.microsoft.com/office/powerpoint/2010/main" val="301878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Environment and Climate Change Canada is the lead federal department for a wide range of environmental issues. </a:t>
            </a:r>
          </a:p>
          <a:p>
            <a:r>
              <a:rPr lang="en-US" sz="1200" b="0" i="0" kern="1200" dirty="0" smtClean="0">
                <a:solidFill>
                  <a:schemeClr val="tx1"/>
                </a:solidFill>
                <a:effectLst/>
                <a:latin typeface="+mn-lt"/>
                <a:ea typeface="+mn-ea"/>
                <a:cs typeface="+mn-cs"/>
              </a:rPr>
              <a:t>The department addresses these issues through various actions including the implementation of the Pan-Canadian Framework on Clean Growth and Climate Change; engaging with our strategic partners including provinces, territories and Indigenous peoples; monitoring; science-based research; policy and regulatory development; and, through the enforcement of environmental laws. The department's programs focus on minimizing threats to Canadians and their environment from pollution; equipping Canadians to make informed decisions on weather, water and climate conditions; and conserving and restoring Canada's natural environment.</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Environnement et Changement climatique Canada est le ministère fédéral responsable d’un vaste éventail d’enjeux liés à l’environnement. Le Ministère aborde ces enjeux par l’entremise de diverses mesures, comme la mise en œuvre du Cadre pancanadien sur la croissance propre et les changements climatiques, la collaboration avec nos partenaires stratégiques, notamment les provinces, les territoires et les peuples autochtones, la surveillance, la recherche scientifique, l’élaboration de politiques et de règlements, ainsi que par l’application des lois environnementales. Les programmes du Ministère visent à minimiser les menaces que représente la pollution pour les Canadiens et pour leur environnement, à doter les Canadiens des outils nécessaires afin de prendre des décisions éclairées quant aux conditions changeantes du temps, de l’eau et du climat, et à préserver et à restaurer l’environnement naturel du Canada.</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 the Department of the Environment Act, the powers, duties and functions of the Minister of Environment and Climate Change extend to matters such as:</a:t>
            </a:r>
          </a:p>
          <a:p>
            <a:endParaRPr lang="en-US" dirty="0" smtClean="0"/>
          </a:p>
          <a:p>
            <a:pPr marL="171450" indent="-171450">
              <a:buFont typeface="Arial" panose="020B0604020202020204" pitchFamily="34" charset="0"/>
              <a:buChar char="•"/>
            </a:pPr>
            <a:r>
              <a:rPr lang="en-US" dirty="0" smtClean="0"/>
              <a:t>the preservation and enhancement of the quality of the natural environment, including water, air and soil quality, and the coordination of the relevant policies and programs of the Government of Canada</a:t>
            </a:r>
          </a:p>
          <a:p>
            <a:pPr marL="171450" indent="-171450">
              <a:buFont typeface="Arial" panose="020B0604020202020204" pitchFamily="34" charset="0"/>
              <a:buChar char="•"/>
            </a:pPr>
            <a:r>
              <a:rPr lang="en-US" dirty="0" smtClean="0"/>
              <a:t>renewable resources, including migratory birds and other non-domestic flora and fauna</a:t>
            </a:r>
          </a:p>
          <a:p>
            <a:pPr marL="171450" indent="-171450">
              <a:buFont typeface="Arial" panose="020B0604020202020204" pitchFamily="34" charset="0"/>
              <a:buChar char="•"/>
            </a:pPr>
            <a:r>
              <a:rPr lang="en-US" dirty="0" smtClean="0"/>
              <a:t>meteorology; and</a:t>
            </a:r>
          </a:p>
          <a:p>
            <a:pPr marL="171450" indent="-171450">
              <a:buFont typeface="Arial" panose="020B0604020202020204" pitchFamily="34" charset="0"/>
              <a:buChar char="•"/>
            </a:pPr>
            <a:r>
              <a:rPr lang="en-US" dirty="0" smtClean="0"/>
              <a:t>the enforcement of rules and regulations</a:t>
            </a:r>
          </a:p>
          <a:p>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Aux termes de la Loi sur le ministère de l’Environnement, les pouvoirs, les tâches et les fonctions du ministre de l’Environnement et du Changement climatique s’étendent aux domaines suivants :</a:t>
            </a:r>
          </a:p>
          <a:p>
            <a:endParaRPr lang="fr-FR" sz="1200" b="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conservation et l’amélioration de la qualité de l’environnement naturel, notamment celle de l’eau, de l’air et du sol, et la coordination des politiques et programmes pertinents du gouvernement du Canada;</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les ressources naturelles renouvelables, notamment les oiseaux migrateurs et la flore et la faune;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météorologie;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mise en application des règles et des règlements.</a:t>
            </a:r>
          </a:p>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8</a:t>
            </a:fld>
            <a:endParaRPr lang="en-CA"/>
          </a:p>
        </p:txBody>
      </p:sp>
    </p:spTree>
    <p:extLst>
      <p:ext uri="{BB962C8B-B14F-4D97-AF65-F5344CB8AC3E}">
        <p14:creationId xmlns:p14="http://schemas.microsoft.com/office/powerpoint/2010/main" val="9680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Environment and Climate Change Canada is the lead federal department for a wide range of environmental issues. The department addresses these issues through various actions including the implementation of the Pan-Canadian Framework on Clean Growth and Climate Change; engaging with our strategic partners including provinces, territories and Indigenous peoples; monitoring; science-based research; policy and regulatory development; and, through the enforcement of environmental laws. The department's programs focus on minimizing threats to Canadians and their environment from pollution; equipping Canadians to make informed decisions on weather, water and climate conditions; and conserving and restoring Canada's natural environment.</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Environnement et Changement climatique Canada est le ministère fédéral responsable d’un vaste éventail d’enjeux liés à l’environnement. Le Ministère aborde ces enjeux par l’entremise de diverses mesures, comme la mise en œuvre du Cadre pancanadien sur la croissance propre et les changements climatiques, la collaboration avec nos partenaires stratégiques, notamment les provinces, les territoires et les peuples autochtones, la surveillance, la recherche scientifique, l’élaboration de politiques et de règlements, ainsi que par l’application des lois environnementales. Les programmes du Ministère visent à minimiser les menaces que représente la pollution pour les Canadiens et pour leur environnement, à doter les Canadiens des outils nécessaires afin de prendre des décisions éclairées quant aux conditions changeantes du temps, de l’eau et du climat, et à préserver et à restaurer l’environnement naturel du Canada.</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 the Department of the Environment Act, the powers, duties and functions of the Minister of Environment and Climate Change extend to matters such as:</a:t>
            </a:r>
          </a:p>
          <a:p>
            <a:endParaRPr lang="en-US" dirty="0" smtClean="0"/>
          </a:p>
          <a:p>
            <a:pPr marL="171450" indent="-171450">
              <a:buFont typeface="Arial" panose="020B0604020202020204" pitchFamily="34" charset="0"/>
              <a:buChar char="•"/>
            </a:pPr>
            <a:r>
              <a:rPr lang="en-US" dirty="0" smtClean="0"/>
              <a:t>the preservation and enhancement of the quality of the natural environment, including water, air and soil quality, and the coordination of the relevant policies and programs of the Government of Canada</a:t>
            </a:r>
          </a:p>
          <a:p>
            <a:pPr marL="171450" indent="-171450">
              <a:buFont typeface="Arial" panose="020B0604020202020204" pitchFamily="34" charset="0"/>
              <a:buChar char="•"/>
            </a:pPr>
            <a:r>
              <a:rPr lang="en-US" dirty="0" smtClean="0"/>
              <a:t>renewable resources, including migratory birds and other non-domestic flora and fauna</a:t>
            </a:r>
          </a:p>
          <a:p>
            <a:pPr marL="171450" indent="-171450">
              <a:buFont typeface="Arial" panose="020B0604020202020204" pitchFamily="34" charset="0"/>
              <a:buChar char="•"/>
            </a:pPr>
            <a:r>
              <a:rPr lang="en-US" dirty="0" smtClean="0"/>
              <a:t>meteorology; and</a:t>
            </a:r>
          </a:p>
          <a:p>
            <a:pPr marL="171450" indent="-171450">
              <a:buFont typeface="Arial" panose="020B0604020202020204" pitchFamily="34" charset="0"/>
              <a:buChar char="•"/>
            </a:pPr>
            <a:r>
              <a:rPr lang="en-US" dirty="0" smtClean="0"/>
              <a:t>the enforcement of rules and regulations</a:t>
            </a:r>
          </a:p>
          <a:p>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Aux termes de la Loi sur le ministère de l’Environnement, les pouvoirs, les tâches et les fonctions du ministre de l’Environnement et du Changement climatique s’étendent aux domaines suivants :</a:t>
            </a:r>
          </a:p>
          <a:p>
            <a:endParaRPr lang="fr-FR" sz="1200" b="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conservation et l’amélioration de la qualité de l’environnement naturel, notamment celle de l’eau, de l’air et du sol, et la coordination des politiques et programmes pertinents du gouvernement du Canada;</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les ressources naturelles renouvelables, notamment les oiseaux migrateurs et la flore et la faune;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météorologie;</a:t>
            </a:r>
          </a:p>
          <a:p>
            <a:pPr marL="171450" indent="-171450">
              <a:buFont typeface="Arial" panose="020B0604020202020204" pitchFamily="34" charset="0"/>
              <a:buChar char="•"/>
            </a:pPr>
            <a:r>
              <a:rPr lang="fr-FR" sz="1200" b="0" i="1" kern="1200" dirty="0" smtClean="0">
                <a:solidFill>
                  <a:schemeClr val="tx1"/>
                </a:solidFill>
                <a:effectLst/>
                <a:latin typeface="+mn-lt"/>
                <a:ea typeface="+mn-ea"/>
                <a:cs typeface="+mn-cs"/>
              </a:rPr>
              <a:t>la mise en application des règles et des règlements.</a:t>
            </a:r>
          </a:p>
          <a:p>
            <a:endParaRPr lang="en-CA" dirty="0"/>
          </a:p>
        </p:txBody>
      </p:sp>
      <p:sp>
        <p:nvSpPr>
          <p:cNvPr id="4" name="Slide Number Placeholder 3"/>
          <p:cNvSpPr>
            <a:spLocks noGrp="1"/>
          </p:cNvSpPr>
          <p:nvPr>
            <p:ph type="sldNum" sz="quarter" idx="10"/>
          </p:nvPr>
        </p:nvSpPr>
        <p:spPr/>
        <p:txBody>
          <a:bodyPr/>
          <a:lstStyle/>
          <a:p>
            <a:fld id="{19075746-33B5-4BC4-BE42-ACE9E5DD66A1}" type="slidenum">
              <a:rPr lang="en-CA" smtClean="0"/>
              <a:t>9</a:t>
            </a:fld>
            <a:endParaRPr lang="en-CA"/>
          </a:p>
        </p:txBody>
      </p:sp>
    </p:spTree>
    <p:extLst>
      <p:ext uri="{BB962C8B-B14F-4D97-AF65-F5344CB8AC3E}">
        <p14:creationId xmlns:p14="http://schemas.microsoft.com/office/powerpoint/2010/main" val="370430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45E881-DBBB-4148-A6D8-43A73E4D5A33}" type="slidenum">
              <a:rPr lang="en-CA" smtClean="0"/>
              <a:t>10</a:t>
            </a:fld>
            <a:endParaRPr lang="en-CA"/>
          </a:p>
        </p:txBody>
      </p:sp>
    </p:spTree>
    <p:extLst>
      <p:ext uri="{BB962C8B-B14F-4D97-AF65-F5344CB8AC3E}">
        <p14:creationId xmlns:p14="http://schemas.microsoft.com/office/powerpoint/2010/main" val="1503406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448" y="1412778"/>
            <a:ext cx="10657184" cy="1470025"/>
          </a:xfrm>
        </p:spPr>
        <p:txBody>
          <a:bodyPr/>
          <a:lstStyle>
            <a:lvl1pPr algn="l">
              <a:defRPr b="1" baseline="0">
                <a:solidFill>
                  <a:schemeClr val="tx1"/>
                </a:solidFill>
                <a:latin typeface="+mj-lt"/>
              </a:defRPr>
            </a:lvl1pPr>
          </a:lstStyle>
          <a:p>
            <a:r>
              <a:rPr lang="en-US" dirty="0" smtClean="0"/>
              <a:t>PLACE YOUR TITLE HERE</a:t>
            </a:r>
            <a:endParaRPr lang="en-US" dirty="0"/>
          </a:p>
        </p:txBody>
      </p:sp>
      <p:sp>
        <p:nvSpPr>
          <p:cNvPr id="3" name="Subtitle 2"/>
          <p:cNvSpPr>
            <a:spLocks noGrp="1"/>
          </p:cNvSpPr>
          <p:nvPr>
            <p:ph type="subTitle" idx="1" hasCustomPrompt="1"/>
          </p:nvPr>
        </p:nvSpPr>
        <p:spPr>
          <a:xfrm>
            <a:off x="1134221" y="2883051"/>
            <a:ext cx="6593960" cy="191410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PLACE YOUR </a:t>
            </a:r>
            <a:br>
              <a:rPr lang="en-US" dirty="0" smtClean="0"/>
            </a:br>
            <a:r>
              <a:rPr lang="en-US" dirty="0" smtClean="0"/>
              <a:t>SUB-TITLE HERE</a:t>
            </a:r>
            <a:endParaRPr lang="en-US" dirty="0"/>
          </a:p>
        </p:txBody>
      </p:sp>
      <p:sp>
        <p:nvSpPr>
          <p:cNvPr id="4" name="Date Placeholder 3"/>
          <p:cNvSpPr>
            <a:spLocks noGrp="1"/>
          </p:cNvSpPr>
          <p:nvPr>
            <p:ph type="dt" sz="half" idx="10"/>
          </p:nvPr>
        </p:nvSpPr>
        <p:spPr>
          <a:xfrm>
            <a:off x="551384" y="6356353"/>
            <a:ext cx="2844800" cy="365125"/>
          </a:xfrm>
        </p:spPr>
        <p:txBody>
          <a:bodyPr/>
          <a:lstStyle/>
          <a:p>
            <a:fld id="{6F037ADB-4FB9-482D-A1A4-E1F489B212F5}" type="datetimeFigureOut">
              <a:rPr lang="en-US" smtClean="0"/>
              <a:t>7/18/2022</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cap="all" baseline="0"/>
            </a:lvl1pPr>
          </a:lstStyle>
          <a:p>
            <a:r>
              <a:rPr lang="en-US" dirty="0" smtClean="0"/>
              <a:t>PLACE YOUR TITLE HERE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037ADB-4FB9-482D-A1A4-E1F489B212F5}" type="datetimeFigureOut">
              <a:rPr lang="en-US" smtClean="0"/>
              <a:t>7/18/2022</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37E53-23C2-4B48-85A2-C496EE72FD2C}" type="datetimeFigureOut">
              <a:rPr lang="en-CA" smtClean="0"/>
              <a:t>2022-07-18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62F70F-5A6C-4A68-AE3A-98A28D523D0A}" type="slidenum">
              <a:rPr lang="en-CA" smtClean="0"/>
              <a:t>‹#›</a:t>
            </a:fld>
            <a:endParaRPr lang="en-CA"/>
          </a:p>
        </p:txBody>
      </p:sp>
    </p:spTree>
    <p:extLst>
      <p:ext uri="{BB962C8B-B14F-4D97-AF65-F5344CB8AC3E}">
        <p14:creationId xmlns:p14="http://schemas.microsoft.com/office/powerpoint/2010/main" val="3199012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7/18/2022</a:t>
            </a:fld>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Environnement et Changement climatique Canada</a:t>
            </a:r>
            <a:endParaRPr lang="en-US" dirty="0"/>
          </a:p>
        </p:txBody>
      </p:sp>
      <p:sp>
        <p:nvSpPr>
          <p:cNvPr id="3" name="Subtitle 2"/>
          <p:cNvSpPr>
            <a:spLocks noGrp="1"/>
          </p:cNvSpPr>
          <p:nvPr>
            <p:ph type="subTitle" idx="1"/>
          </p:nvPr>
        </p:nvSpPr>
        <p:spPr/>
        <p:txBody>
          <a:bodyPr/>
          <a:lstStyle/>
          <a:p>
            <a:r>
              <a:rPr lang="en-US" dirty="0" err="1"/>
              <a:t>Ministère</a:t>
            </a:r>
            <a:r>
              <a:rPr lang="en-US" dirty="0"/>
              <a:t> sous les </a:t>
            </a:r>
            <a:r>
              <a:rPr lang="en-US" dirty="0" err="1"/>
              <a:t>projecteurs</a:t>
            </a:r>
            <a:r>
              <a:rPr lang="en-US" dirty="0"/>
              <a:t> </a:t>
            </a:r>
            <a:endParaRPr lang="en-US" dirty="0" smtClean="0"/>
          </a:p>
          <a:p>
            <a:r>
              <a:rPr lang="en-US" dirty="0" smtClean="0"/>
              <a:t>Le 19 </a:t>
            </a:r>
            <a:r>
              <a:rPr lang="en-US" dirty="0" err="1" smtClean="0"/>
              <a:t>juillet</a:t>
            </a:r>
            <a:r>
              <a:rPr lang="en-US" dirty="0" smtClean="0"/>
              <a:t> 2022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7481" y="548680"/>
            <a:ext cx="109728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all" baseline="0">
                <a:solidFill>
                  <a:schemeClr val="tx1"/>
                </a:solidFill>
                <a:latin typeface="+mj-lt"/>
                <a:ea typeface="+mj-ea"/>
                <a:cs typeface="+mj-cs"/>
              </a:defRPr>
            </a:lvl1pPr>
          </a:lstStyle>
          <a:p>
            <a:pPr algn="l"/>
            <a:r>
              <a:rPr lang="en-US" dirty="0"/>
              <a:t>DIRECTIONS GÉNÉRALES D’ECCC</a:t>
            </a:r>
            <a:endParaRPr lang="en-CA" dirty="0"/>
          </a:p>
        </p:txBody>
      </p:sp>
      <p:sp>
        <p:nvSpPr>
          <p:cNvPr id="7" name="Rectangle 6"/>
          <p:cNvSpPr/>
          <p:nvPr/>
        </p:nvSpPr>
        <p:spPr>
          <a:xfrm>
            <a:off x="772117" y="1398786"/>
            <a:ext cx="10643528" cy="4493538"/>
          </a:xfrm>
          <a:prstGeom prst="rect">
            <a:avLst/>
          </a:prstGeom>
        </p:spPr>
        <p:txBody>
          <a:bodyPr wrap="square">
            <a:spAutoFit/>
          </a:bodyPr>
          <a:lstStyle/>
          <a:p>
            <a:pPr marL="285750" indent="-285750">
              <a:buFont typeface="Arial" panose="020B0604020202020204" pitchFamily="34" charset="0"/>
              <a:buChar char="•"/>
              <a:defRPr/>
            </a:pPr>
            <a:r>
              <a:rPr lang="fr-FR" sz="2200" dirty="0">
                <a:solidFill>
                  <a:prstClr val="black"/>
                </a:solidFill>
              </a:rPr>
              <a:t>Direction générale de l’audit et de l’évaluation (DGAE)</a:t>
            </a:r>
          </a:p>
          <a:p>
            <a:pPr marL="285750" indent="-285750">
              <a:buFont typeface="Arial" panose="020B0604020202020204" pitchFamily="34" charset="0"/>
              <a:buChar char="•"/>
              <a:defRPr/>
            </a:pPr>
            <a:r>
              <a:rPr lang="en-US" sz="2200" dirty="0">
                <a:solidFill>
                  <a:prstClr val="black"/>
                </a:solidFill>
              </a:rPr>
              <a:t>Service </a:t>
            </a:r>
            <a:r>
              <a:rPr lang="en-US" sz="2200" dirty="0" err="1">
                <a:solidFill>
                  <a:prstClr val="black"/>
                </a:solidFill>
              </a:rPr>
              <a:t>canadien</a:t>
            </a:r>
            <a:r>
              <a:rPr lang="en-US" sz="2200" dirty="0">
                <a:solidFill>
                  <a:prstClr val="black"/>
                </a:solidFill>
              </a:rPr>
              <a:t> de la </a:t>
            </a:r>
            <a:r>
              <a:rPr lang="en-US" sz="2200" dirty="0" err="1">
                <a:solidFill>
                  <a:prstClr val="black"/>
                </a:solidFill>
              </a:rPr>
              <a:t>faune</a:t>
            </a:r>
            <a:r>
              <a:rPr lang="en-US" sz="2200" dirty="0">
                <a:solidFill>
                  <a:prstClr val="black"/>
                </a:solidFill>
              </a:rPr>
              <a:t> (SCF</a:t>
            </a:r>
            <a:r>
              <a:rPr lang="en-US" sz="2200" dirty="0" smtClean="0">
                <a:solidFill>
                  <a:prstClr val="black"/>
                </a:solidFill>
              </a:rPr>
              <a:t>)</a:t>
            </a:r>
            <a:endParaRPr lang="fr-FR" sz="2200" dirty="0" smtClean="0">
              <a:solidFill>
                <a:prstClr val="black"/>
              </a:solidFill>
            </a:endParaRPr>
          </a:p>
          <a:p>
            <a:pPr marL="285750" lvl="0" indent="-285750">
              <a:buFont typeface="Arial" panose="020B0604020202020204" pitchFamily="34" charset="0"/>
              <a:buChar char="•"/>
              <a:defRPr/>
            </a:pPr>
            <a:r>
              <a:rPr lang="fr-FR" sz="2200" dirty="0" smtClean="0">
                <a:solidFill>
                  <a:prstClr val="black"/>
                </a:solidFill>
              </a:rPr>
              <a:t>Direction </a:t>
            </a:r>
            <a:r>
              <a:rPr lang="fr-FR" sz="2200" dirty="0">
                <a:solidFill>
                  <a:prstClr val="black"/>
                </a:solidFill>
              </a:rPr>
              <a:t>générale des changements climatiques (</a:t>
            </a:r>
            <a:r>
              <a:rPr lang="fr-FR" sz="2200" dirty="0" smtClean="0">
                <a:solidFill>
                  <a:prstClr val="black"/>
                </a:solidFill>
              </a:rPr>
              <a:t>DGCC)</a:t>
            </a:r>
          </a:p>
          <a:p>
            <a:pPr marL="285750" indent="-285750">
              <a:buFont typeface="Arial" panose="020B0604020202020204" pitchFamily="34" charset="0"/>
              <a:buChar char="•"/>
              <a:defRPr/>
            </a:pPr>
            <a:r>
              <a:rPr lang="fr-FR" sz="2200" dirty="0">
                <a:solidFill>
                  <a:prstClr val="black"/>
                </a:solidFill>
              </a:rPr>
              <a:t>Direction générale des services ministériels et des finances (DGSMF</a:t>
            </a:r>
            <a:r>
              <a:rPr lang="fr-FR" sz="2200" dirty="0" smtClean="0">
                <a:solidFill>
                  <a:prstClr val="black"/>
                </a:solidFill>
              </a:rPr>
              <a:t>)</a:t>
            </a:r>
          </a:p>
          <a:p>
            <a:pPr marL="285750" indent="-285750">
              <a:buFont typeface="Arial" panose="020B0604020202020204" pitchFamily="34" charset="0"/>
              <a:buChar char="•"/>
              <a:defRPr/>
            </a:pPr>
            <a:r>
              <a:rPr lang="fr-FR" sz="2200" dirty="0">
                <a:solidFill>
                  <a:prstClr val="black"/>
                </a:solidFill>
              </a:rPr>
              <a:t>Direction générale de l’application de la loi (DGAL</a:t>
            </a:r>
            <a:r>
              <a:rPr lang="fr-FR" sz="2200" dirty="0" smtClean="0">
                <a:solidFill>
                  <a:prstClr val="black"/>
                </a:solidFill>
              </a:rPr>
              <a:t>)</a:t>
            </a:r>
            <a:endParaRPr lang="en-US" sz="2200" dirty="0">
              <a:solidFill>
                <a:prstClr val="black"/>
              </a:solidFill>
            </a:endParaRPr>
          </a:p>
          <a:p>
            <a:pPr marL="285750" indent="-285750">
              <a:buFont typeface="Arial" panose="020B0604020202020204" pitchFamily="34" charset="0"/>
              <a:buChar char="•"/>
              <a:defRPr/>
            </a:pPr>
            <a:r>
              <a:rPr lang="fr-FR" sz="2200" dirty="0">
                <a:solidFill>
                  <a:prstClr val="black"/>
                </a:solidFill>
              </a:rPr>
              <a:t>Direction générale de la protection de l’environnement (DGPE)</a:t>
            </a:r>
          </a:p>
          <a:p>
            <a:pPr marL="285750" indent="-285750">
              <a:buFont typeface="Arial" panose="020B0604020202020204" pitchFamily="34" charset="0"/>
              <a:buChar char="•"/>
              <a:defRPr/>
            </a:pPr>
            <a:r>
              <a:rPr lang="fr-FR" sz="2200" dirty="0">
                <a:solidFill>
                  <a:prstClr val="black"/>
                </a:solidFill>
              </a:rPr>
              <a:t>Direction générale des ressources humaines (DGRH)</a:t>
            </a:r>
          </a:p>
          <a:p>
            <a:pPr marL="285750" indent="-285750">
              <a:buFont typeface="Arial" panose="020B0604020202020204" pitchFamily="34" charset="0"/>
              <a:buChar char="•"/>
              <a:defRPr/>
            </a:pPr>
            <a:r>
              <a:rPr lang="fr-FR" sz="2200" dirty="0">
                <a:solidFill>
                  <a:prstClr val="black"/>
                </a:solidFill>
              </a:rPr>
              <a:t>Direction générale des affaires internationales (DGAI)</a:t>
            </a:r>
            <a:endParaRPr lang="en-US" sz="2200" dirty="0">
              <a:solidFill>
                <a:prstClr val="black"/>
              </a:solidFill>
            </a:endParaRPr>
          </a:p>
          <a:p>
            <a:pPr marL="285750" indent="-285750">
              <a:buFont typeface="Arial" panose="020B0604020202020204" pitchFamily="34" charset="0"/>
              <a:buChar char="•"/>
              <a:defRPr/>
            </a:pPr>
            <a:r>
              <a:rPr lang="en-CA" sz="2200" dirty="0">
                <a:solidFill>
                  <a:prstClr val="black"/>
                </a:solidFill>
              </a:rPr>
              <a:t>Services </a:t>
            </a:r>
            <a:r>
              <a:rPr lang="en-CA" sz="2200" dirty="0" err="1" smtClean="0">
                <a:solidFill>
                  <a:prstClr val="black"/>
                </a:solidFill>
              </a:rPr>
              <a:t>juridiques</a:t>
            </a:r>
            <a:endParaRPr lang="fr-FR" sz="2200" dirty="0" smtClean="0">
              <a:solidFill>
                <a:prstClr val="black"/>
              </a:solidFill>
            </a:endParaRPr>
          </a:p>
          <a:p>
            <a:pPr marL="285750" lvl="0" indent="-285750">
              <a:buFont typeface="Arial" panose="020B0604020202020204" pitchFamily="34" charset="0"/>
              <a:buChar char="•"/>
              <a:defRPr/>
            </a:pPr>
            <a:r>
              <a:rPr lang="fr-FR" sz="2200" dirty="0">
                <a:solidFill>
                  <a:prstClr val="black"/>
                </a:solidFill>
              </a:rPr>
              <a:t>Service météorologique du Canada (SMC</a:t>
            </a:r>
            <a:r>
              <a:rPr lang="fr-FR" sz="2200" dirty="0" smtClean="0">
                <a:solidFill>
                  <a:prstClr val="black"/>
                </a:solidFill>
              </a:rPr>
              <a:t>)</a:t>
            </a:r>
          </a:p>
          <a:p>
            <a:pPr marL="285750" indent="-285750">
              <a:buFont typeface="Arial" panose="020B0604020202020204" pitchFamily="34" charset="0"/>
              <a:buChar char="•"/>
              <a:defRPr/>
            </a:pPr>
            <a:r>
              <a:rPr lang="fr-FR" sz="2200" dirty="0">
                <a:solidFill>
                  <a:prstClr val="black"/>
                </a:solidFill>
              </a:rPr>
              <a:t>Direction générale des affaires publiques et des communications (DGAPC</a:t>
            </a:r>
            <a:r>
              <a:rPr lang="fr-FR" sz="2200" dirty="0" smtClean="0">
                <a:solidFill>
                  <a:prstClr val="black"/>
                </a:solidFill>
              </a:rPr>
              <a:t>)</a:t>
            </a:r>
          </a:p>
          <a:p>
            <a:pPr marL="285750" lvl="0" indent="-285750">
              <a:buFont typeface="Arial" panose="020B0604020202020204" pitchFamily="34" charset="0"/>
              <a:buChar char="•"/>
              <a:defRPr/>
            </a:pPr>
            <a:r>
              <a:rPr lang="fr-FR" sz="2200" dirty="0">
                <a:solidFill>
                  <a:prstClr val="black"/>
                </a:solidFill>
              </a:rPr>
              <a:t>Direction générale des sciences et de la technologie (DGST</a:t>
            </a:r>
            <a:r>
              <a:rPr lang="fr-FR" sz="2200" dirty="0" smtClean="0">
                <a:solidFill>
                  <a:prstClr val="black"/>
                </a:solidFill>
              </a:rPr>
              <a:t>)</a:t>
            </a:r>
          </a:p>
          <a:p>
            <a:pPr marL="285750" lvl="0" indent="-285750">
              <a:buFont typeface="Arial" panose="020B0604020202020204" pitchFamily="34" charset="0"/>
              <a:buChar char="•"/>
              <a:defRPr/>
            </a:pPr>
            <a:r>
              <a:rPr lang="en-US" sz="2200" dirty="0" smtClean="0">
                <a:solidFill>
                  <a:prstClr val="black"/>
                </a:solidFill>
              </a:rPr>
              <a:t>Direction </a:t>
            </a:r>
            <a:r>
              <a:rPr lang="en-US" sz="2200" dirty="0" err="1" smtClean="0">
                <a:solidFill>
                  <a:prstClr val="black"/>
                </a:solidFill>
              </a:rPr>
              <a:t>générale</a:t>
            </a:r>
            <a:r>
              <a:rPr lang="en-US" sz="2200" dirty="0" smtClean="0">
                <a:solidFill>
                  <a:prstClr val="black"/>
                </a:solidFill>
              </a:rPr>
              <a:t> de la </a:t>
            </a:r>
            <a:r>
              <a:rPr lang="en-US" sz="2200" dirty="0" err="1" smtClean="0">
                <a:solidFill>
                  <a:prstClr val="black"/>
                </a:solidFill>
              </a:rPr>
              <a:t>politique</a:t>
            </a:r>
            <a:r>
              <a:rPr lang="en-US" sz="2200" dirty="0" smtClean="0">
                <a:solidFill>
                  <a:prstClr val="black"/>
                </a:solidFill>
              </a:rPr>
              <a:t> </a:t>
            </a:r>
            <a:r>
              <a:rPr lang="en-US" sz="2200" dirty="0" err="1" smtClean="0">
                <a:solidFill>
                  <a:prstClr val="black"/>
                </a:solidFill>
              </a:rPr>
              <a:t>stratégique</a:t>
            </a:r>
            <a:r>
              <a:rPr lang="en-US" sz="2200" dirty="0" smtClean="0">
                <a:solidFill>
                  <a:prstClr val="black"/>
                </a:solidFill>
              </a:rPr>
              <a:t> (DGPS)</a:t>
            </a:r>
            <a:endParaRPr lang="en-US" sz="2200" dirty="0">
              <a:solidFill>
                <a:prstClr val="black"/>
              </a:solidFill>
            </a:endParaRPr>
          </a:p>
        </p:txBody>
      </p:sp>
    </p:spTree>
    <p:extLst>
      <p:ext uri="{BB962C8B-B14F-4D97-AF65-F5344CB8AC3E}">
        <p14:creationId xmlns:p14="http://schemas.microsoft.com/office/powerpoint/2010/main" val="415779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r-CA" b="1" dirty="0" smtClean="0"/>
              <a:t>Réseaux et initiatives </a:t>
            </a:r>
            <a:r>
              <a:rPr lang="en-US" b="1" dirty="0" smtClean="0"/>
              <a:t/>
            </a:r>
            <a:br>
              <a:rPr lang="en-US" b="1" dirty="0" smtClean="0"/>
            </a:br>
            <a:r>
              <a:rPr lang="en-US" b="1" dirty="0" smtClean="0"/>
              <a:t> </a:t>
            </a:r>
            <a:endParaRPr lang="en-CA" b="1" dirty="0"/>
          </a:p>
        </p:txBody>
      </p:sp>
      <p:graphicFrame>
        <p:nvGraphicFramePr>
          <p:cNvPr id="5" name="Diagram 4"/>
          <p:cNvGraphicFramePr/>
          <p:nvPr>
            <p:extLst>
              <p:ext uri="{D42A27DB-BD31-4B8C-83A1-F6EECF244321}">
                <p14:modId xmlns:p14="http://schemas.microsoft.com/office/powerpoint/2010/main" val="2152441616"/>
              </p:ext>
            </p:extLst>
          </p:nvPr>
        </p:nvGraphicFramePr>
        <p:xfrm>
          <a:off x="1271464" y="1124744"/>
          <a:ext cx="9277703" cy="4982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85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96" y="476672"/>
            <a:ext cx="10972800" cy="1143000"/>
          </a:xfrm>
        </p:spPr>
        <p:txBody>
          <a:bodyPr>
            <a:normAutofit fontScale="90000"/>
          </a:bodyPr>
          <a:lstStyle/>
          <a:p>
            <a:pPr algn="l"/>
            <a:r>
              <a:rPr lang="fr-FR" dirty="0">
                <a:cs typeface="Arial" panose="020B0604020202020204" pitchFamily="34" charset="0"/>
              </a:rPr>
              <a:t>AU-DELÀ DE 2020: Les trois piliers</a:t>
            </a:r>
            <a:br>
              <a:rPr lang="fr-FR" dirty="0">
                <a:cs typeface="Arial" panose="020B0604020202020204" pitchFamily="34" charset="0"/>
              </a:rPr>
            </a:br>
            <a:r>
              <a:rPr lang="en-CA" sz="3600" b="1" dirty="0">
                <a:cs typeface="Arial" panose="020B0604020202020204" pitchFamily="34" charset="0"/>
              </a:rPr>
              <a:t/>
            </a:r>
            <a:br>
              <a:rPr lang="en-CA" sz="3600" b="1" dirty="0">
                <a:cs typeface="Arial" panose="020B0604020202020204" pitchFamily="34" charset="0"/>
              </a:rPr>
            </a:br>
            <a:endParaRPr lang="en-CA" b="1" dirty="0"/>
          </a:p>
        </p:txBody>
      </p:sp>
      <p:sp>
        <p:nvSpPr>
          <p:cNvPr id="6" name="Subtitle 2"/>
          <p:cNvSpPr txBox="1">
            <a:spLocks/>
          </p:cNvSpPr>
          <p:nvPr/>
        </p:nvSpPr>
        <p:spPr>
          <a:xfrm>
            <a:off x="551384" y="4941168"/>
            <a:ext cx="11240144" cy="1599478"/>
          </a:xfrm>
          <a:prstGeom prst="rect">
            <a:avLst/>
          </a:prstGeom>
          <a:solidFill>
            <a:srgbClr val="006666"/>
          </a:solidFill>
          <a:ln>
            <a:solidFill>
              <a:schemeClr val="tx2"/>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000"/>
              </a:spcBef>
              <a:buNone/>
            </a:pPr>
            <a:r>
              <a:rPr lang="fr-FR" sz="1800" dirty="0">
                <a:solidFill>
                  <a:prstClr val="white"/>
                </a:solidFill>
                <a:latin typeface="Arial" panose="020B0604020202020204" pitchFamily="34" charset="0"/>
                <a:cs typeface="Arial" panose="020B0604020202020204" pitchFamily="34" charset="0"/>
              </a:rPr>
              <a:t>Au-delà de 2020 est une initiative axée sur l’adoption de mentalités et de comportements qui nous permettront de bâtir une fonction publique plus agile, mieux outillée et fondamentalement plus inclusive. Au-delà de 2020 vise également à offrir des outils et des structures modernes aux fonctionnaires, à améliorer la santé mentale et le bien-être, à attirer et à retenir les meilleurs talents, et à constituer un effectif diversifié et inclusif. L’initiative est dirigée par le Secrétariat du renouvellement de la fonction publique du Bureau du Conseil privé</a:t>
            </a:r>
            <a:endParaRPr lang="en-US" sz="1800" dirty="0">
              <a:solidFill>
                <a:prstClr val="white"/>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03512" y="980728"/>
            <a:ext cx="9073008" cy="3906261"/>
          </a:xfrm>
          <a:prstGeom prst="rect">
            <a:avLst/>
          </a:prstGeom>
        </p:spPr>
      </p:pic>
    </p:spTree>
    <p:extLst>
      <p:ext uri="{BB962C8B-B14F-4D97-AF65-F5344CB8AC3E}">
        <p14:creationId xmlns:p14="http://schemas.microsoft.com/office/powerpoint/2010/main" val="3246929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404664"/>
            <a:ext cx="9679211" cy="1037690"/>
          </a:xfrm>
        </p:spPr>
        <p:txBody>
          <a:bodyPr>
            <a:noAutofit/>
          </a:bodyPr>
          <a:lstStyle/>
          <a:p>
            <a:r>
              <a:rPr lang="fr-FR" sz="2400" dirty="0">
                <a:latin typeface="Arial" panose="020B0604020202020204" pitchFamily="34" charset="0"/>
                <a:cs typeface="Arial" panose="020B0604020202020204" pitchFamily="34" charset="0"/>
              </a:rPr>
              <a:t>Plan d'action Au-delà de 2020 d’ECCC 2019-20 à 2021-22</a:t>
            </a:r>
            <a:br>
              <a:rPr lang="fr-FR" sz="2400" dirty="0">
                <a:latin typeface="Arial" panose="020B0604020202020204" pitchFamily="34" charset="0"/>
                <a:cs typeface="Arial" panose="020B0604020202020204" pitchFamily="34" charset="0"/>
              </a:rPr>
            </a:br>
            <a:r>
              <a:rPr lang="fr-FR" sz="1200" dirty="0" smtClean="0">
                <a:solidFill>
                  <a:srgbClr val="006666"/>
                </a:solidFill>
                <a:latin typeface="Arial" panose="020B0604020202020204" pitchFamily="34" charset="0"/>
                <a:cs typeface="Arial" panose="020B0604020202020204" pitchFamily="34" charset="0"/>
              </a:rPr>
              <a:t>a </a:t>
            </a:r>
            <a:r>
              <a:rPr lang="fr-FR" sz="1200" dirty="0">
                <a:solidFill>
                  <a:srgbClr val="006666"/>
                </a:solidFill>
                <a:latin typeface="Arial" panose="020B0604020202020204" pitchFamily="34" charset="0"/>
                <a:cs typeface="Arial" panose="020B0604020202020204" pitchFamily="34" charset="0"/>
              </a:rPr>
              <a:t>présenté 15 initiatives visant à créer une fonction publique plus agile, plus inclusive et mieux outillée, qui favorise l'innovation et l'excellence</a:t>
            </a:r>
            <a:endParaRPr lang="en-CA" sz="1200" dirty="0">
              <a:solidFill>
                <a:srgbClr val="006666"/>
              </a:solidFill>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fld id="{2642EB6F-E6E0-43E0-BD68-5C4D045B8A91}" type="slidenum">
              <a:rPr lang="en-CA">
                <a:latin typeface="Arial" panose="020B0604020202020204" pitchFamily="34" charset="0"/>
                <a:cs typeface="Arial" panose="020B0604020202020204" pitchFamily="34" charset="0"/>
              </a:rPr>
              <a:t>13</a:t>
            </a:fld>
            <a:endParaRPr lang="en-CA"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3"/>
          <a:stretch>
            <a:fillRect/>
          </a:stretch>
        </p:blipFill>
        <p:spPr>
          <a:xfrm>
            <a:off x="983432" y="1531814"/>
            <a:ext cx="9636225" cy="4752528"/>
          </a:xfrm>
          <a:prstGeom prst="rect">
            <a:avLst/>
          </a:prstGeom>
        </p:spPr>
      </p:pic>
    </p:spTree>
    <p:extLst>
      <p:ext uri="{BB962C8B-B14F-4D97-AF65-F5344CB8AC3E}">
        <p14:creationId xmlns:p14="http://schemas.microsoft.com/office/powerpoint/2010/main" val="4271915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38800"/>
            <a:ext cx="11222881" cy="1013800"/>
          </a:xfrm>
        </p:spPr>
        <p:txBody>
          <a:bodyPr>
            <a:normAutofit fontScale="90000"/>
          </a:bodyPr>
          <a:lstStyle/>
          <a:p>
            <a:pPr algn="l"/>
            <a:r>
              <a:rPr lang="fr-FR" sz="2500" dirty="0">
                <a:cs typeface="Arial" panose="020B0604020202020204" pitchFamily="34" charset="0"/>
              </a:rPr>
              <a:t>Division de l’innovation et de la </a:t>
            </a:r>
            <a:r>
              <a:rPr lang="fr-FR" sz="2500" dirty="0" smtClean="0">
                <a:cs typeface="Arial" panose="020B0604020202020204" pitchFamily="34" charset="0"/>
              </a:rPr>
              <a:t>mobilisation </a:t>
            </a:r>
            <a:r>
              <a:rPr lang="fr-FR" sz="2500" dirty="0">
                <a:cs typeface="Arial" panose="020B0604020202020204" pitchFamily="34" charset="0"/>
              </a:rPr>
              <a:t>des jeunes (</a:t>
            </a:r>
            <a:r>
              <a:rPr lang="fr-FR" sz="2500" dirty="0" smtClean="0">
                <a:cs typeface="Arial" panose="020B0604020202020204" pitchFamily="34" charset="0"/>
              </a:rPr>
              <a:t>DIMJ</a:t>
            </a:r>
            <a:r>
              <a:rPr lang="en-US" sz="2500" b="1" dirty="0" smtClean="0">
                <a:cs typeface="Arial" panose="020B0604020202020204" pitchFamily="34" charset="0"/>
              </a:rPr>
              <a:t>)</a:t>
            </a:r>
            <a:br>
              <a:rPr lang="en-US" sz="2500" b="1" dirty="0" smtClean="0">
                <a:cs typeface="Arial" panose="020B0604020202020204" pitchFamily="34" charset="0"/>
              </a:rPr>
            </a:br>
            <a:endParaRPr lang="en-CA" sz="2500" dirty="0"/>
          </a:p>
        </p:txBody>
      </p:sp>
      <p:graphicFrame>
        <p:nvGraphicFramePr>
          <p:cNvPr id="3" name="Diagram 2"/>
          <p:cNvGraphicFramePr/>
          <p:nvPr>
            <p:extLst>
              <p:ext uri="{D42A27DB-BD31-4B8C-83A1-F6EECF244321}">
                <p14:modId xmlns:p14="http://schemas.microsoft.com/office/powerpoint/2010/main" val="2408294435"/>
              </p:ext>
            </p:extLst>
          </p:nvPr>
        </p:nvGraphicFramePr>
        <p:xfrm>
          <a:off x="606027" y="1618248"/>
          <a:ext cx="109874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3639635" y="758155"/>
            <a:ext cx="7928973" cy="778210"/>
            <a:chOff x="3033608" y="92612"/>
            <a:chExt cx="7928973" cy="776160"/>
          </a:xfrm>
        </p:grpSpPr>
        <p:sp>
          <p:nvSpPr>
            <p:cNvPr id="8" name="Round Same Side Corner Rectangle 7"/>
            <p:cNvSpPr/>
            <p:nvPr/>
          </p:nvSpPr>
          <p:spPr>
            <a:xfrm rot="5400000">
              <a:off x="6644245" y="-3485083"/>
              <a:ext cx="740641" cy="7896031"/>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txBox="1"/>
            <p:nvPr/>
          </p:nvSpPr>
          <p:spPr>
            <a:xfrm>
              <a:off x="3033608" y="200441"/>
              <a:ext cx="7859876" cy="668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p:txBody>
        </p:sp>
      </p:grpSp>
      <p:grpSp>
        <p:nvGrpSpPr>
          <p:cNvPr id="5" name="Group 4"/>
          <p:cNvGrpSpPr/>
          <p:nvPr/>
        </p:nvGrpSpPr>
        <p:grpSpPr>
          <a:xfrm>
            <a:off x="630861" y="711880"/>
            <a:ext cx="3041716" cy="835145"/>
            <a:chOff x="0" y="0"/>
            <a:chExt cx="3041716" cy="925802"/>
          </a:xfrm>
        </p:grpSpPr>
        <p:sp>
          <p:nvSpPr>
            <p:cNvPr id="6" name="Rounded Rectangle 5"/>
            <p:cNvSpPr/>
            <p:nvPr/>
          </p:nvSpPr>
          <p:spPr>
            <a:xfrm>
              <a:off x="0" y="0"/>
              <a:ext cx="3041716" cy="925802"/>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ounded Rectangle 6"/>
            <p:cNvSpPr txBox="1"/>
            <p:nvPr/>
          </p:nvSpPr>
          <p:spPr>
            <a:xfrm>
              <a:off x="45194" y="45194"/>
              <a:ext cx="2951328" cy="8354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dirty="0"/>
                <a:t>Au-</a:t>
              </a:r>
              <a:r>
                <a:rPr lang="en-US" dirty="0" err="1"/>
                <a:t>delà</a:t>
              </a:r>
              <a:r>
                <a:rPr lang="en-US" dirty="0"/>
                <a:t> de </a:t>
              </a:r>
              <a:r>
                <a:rPr lang="en-US" dirty="0" smtClean="0"/>
                <a:t>2020 &amp; </a:t>
              </a:r>
              <a:r>
                <a:rPr lang="en-US" dirty="0" err="1" smtClean="0"/>
                <a:t>L’</a:t>
              </a:r>
              <a:r>
                <a:rPr lang="en-US" dirty="0" err="1"/>
                <a:t>i</a:t>
              </a:r>
              <a:r>
                <a:rPr lang="en-US" kern="1200" dirty="0" err="1" smtClean="0"/>
                <a:t>nnovation</a:t>
              </a:r>
              <a:endParaRPr lang="en-US" kern="1200" dirty="0"/>
            </a:p>
          </p:txBody>
        </p:sp>
      </p:grpSp>
      <p:sp>
        <p:nvSpPr>
          <p:cNvPr id="10" name="Rectangle 9"/>
          <p:cNvSpPr/>
          <p:nvPr/>
        </p:nvSpPr>
        <p:spPr>
          <a:xfrm>
            <a:off x="3143672" y="780576"/>
            <a:ext cx="8244766" cy="830997"/>
          </a:xfrm>
          <a:prstGeom prst="rect">
            <a:avLst/>
          </a:prstGeom>
        </p:spPr>
        <p:txBody>
          <a:bodyPr wrap="square">
            <a:spAutoFit/>
          </a:bodyPr>
          <a:lstStyle/>
          <a:p>
            <a:pPr marL="806450" lvl="1" indent="-182563">
              <a:buFont typeface="Arial" panose="020B0604020202020204" pitchFamily="34" charset="0"/>
              <a:buChar char="•"/>
            </a:pPr>
            <a:r>
              <a:rPr lang="fr-FR" altLang="en-US" sz="1200" dirty="0"/>
              <a:t>Le DIMJ coordonne l'ensemble </a:t>
            </a:r>
            <a:r>
              <a:rPr lang="fr-FR" altLang="en-US" sz="1200" dirty="0" smtClean="0"/>
              <a:t>d'ECCC </a:t>
            </a:r>
            <a:r>
              <a:rPr lang="fr-FR" altLang="en-US" sz="1200" dirty="0"/>
              <a:t>pour développer notre plan d'action </a:t>
            </a:r>
            <a:r>
              <a:rPr lang="fr-FR" altLang="en-US" sz="1200" dirty="0" err="1" smtClean="0"/>
              <a:t>Au-del</a:t>
            </a:r>
            <a:r>
              <a:rPr lang="fr-CA" altLang="en-US" sz="1200" dirty="0" smtClean="0"/>
              <a:t>à de 2020</a:t>
            </a:r>
            <a:r>
              <a:rPr lang="fr-FR" altLang="en-US" sz="1200" dirty="0" smtClean="0"/>
              <a:t> </a:t>
            </a:r>
            <a:r>
              <a:rPr lang="fr-FR" altLang="en-US" sz="1200" dirty="0"/>
              <a:t>; il renforce les capacités et fournit une expertise dans des domaines tels que les connaissances comportementales et la conception centrée sur l'utilisateur ; et il soutient l'innovation par le biais de défis primés, d'expérimentations et d'événements/possibilités d'apprentissage.</a:t>
            </a:r>
          </a:p>
        </p:txBody>
      </p:sp>
    </p:spTree>
    <p:extLst>
      <p:ext uri="{BB962C8B-B14F-4D97-AF65-F5344CB8AC3E}">
        <p14:creationId xmlns:p14="http://schemas.microsoft.com/office/powerpoint/2010/main" val="286704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143000"/>
          </a:xfrm>
        </p:spPr>
        <p:txBody>
          <a:bodyPr>
            <a:normAutofit/>
          </a:bodyPr>
          <a:lstStyle/>
          <a:p>
            <a:r>
              <a:rPr lang="en-US" sz="2800" dirty="0"/>
              <a:t>version </a:t>
            </a:r>
            <a:r>
              <a:rPr lang="en-US" sz="2800" dirty="0" err="1"/>
              <a:t>provisoire</a:t>
            </a:r>
            <a:r>
              <a:rPr lang="en-US" sz="2800" dirty="0"/>
              <a:t> DE LA </a:t>
            </a:r>
            <a:r>
              <a:rPr lang="en-US" sz="2800" dirty="0" err="1"/>
              <a:t>sfdd</a:t>
            </a:r>
            <a:r>
              <a:rPr lang="en-US" sz="2800" dirty="0"/>
              <a:t> </a:t>
            </a:r>
            <a:br>
              <a:rPr lang="en-US" sz="2800" dirty="0"/>
            </a:br>
            <a:r>
              <a:rPr lang="en-US" sz="2800" dirty="0"/>
              <a:t>de 2022 À 2026</a:t>
            </a:r>
          </a:p>
        </p:txBody>
      </p:sp>
      <p:sp>
        <p:nvSpPr>
          <p:cNvPr id="3" name="Content Placeholder 2"/>
          <p:cNvSpPr>
            <a:spLocks noGrp="1"/>
          </p:cNvSpPr>
          <p:nvPr>
            <p:ph idx="1"/>
          </p:nvPr>
        </p:nvSpPr>
        <p:spPr>
          <a:xfrm>
            <a:off x="1979732" y="1196753"/>
            <a:ext cx="8229600" cy="3240359"/>
          </a:xfrm>
        </p:spPr>
        <p:txBody>
          <a:bodyPr>
            <a:normAutofit fontScale="85000" lnSpcReduction="20000"/>
          </a:bodyPr>
          <a:lstStyle/>
          <a:p>
            <a:pPr>
              <a:spcBef>
                <a:spcPct val="0"/>
              </a:spcBef>
              <a:spcAft>
                <a:spcPts val="1200"/>
              </a:spcAft>
              <a:defRPr/>
            </a:pPr>
            <a:r>
              <a:rPr lang="fr-CA" altLang="en-US" sz="2300" dirty="0"/>
              <a:t>Première stratégie élaborée en vertu d’une </a:t>
            </a:r>
            <a:r>
              <a:rPr lang="fr-CA" altLang="en-US" sz="2300" i="1" dirty="0"/>
              <a:t>Loi fédérale sur le développement durable </a:t>
            </a:r>
            <a:r>
              <a:rPr lang="fr-CA" altLang="en-US" sz="2300" dirty="0"/>
              <a:t>renforcée</a:t>
            </a:r>
            <a:endParaRPr lang="fr-CA" altLang="en-US" sz="2300" i="1" dirty="0"/>
          </a:p>
          <a:p>
            <a:pPr>
              <a:spcBef>
                <a:spcPct val="0"/>
              </a:spcBef>
              <a:spcAft>
                <a:spcPts val="1200"/>
              </a:spcAft>
              <a:defRPr/>
            </a:pPr>
            <a:r>
              <a:rPr lang="fr-CA" altLang="en-US" sz="2300" dirty="0"/>
              <a:t>Appuie les 17 ODD, en mettant l’accent sur les dimensions environnementales</a:t>
            </a:r>
          </a:p>
          <a:p>
            <a:pPr lvl="1">
              <a:spcBef>
                <a:spcPct val="0"/>
              </a:spcBef>
              <a:spcAft>
                <a:spcPts val="1200"/>
              </a:spcAft>
              <a:defRPr/>
            </a:pPr>
            <a:r>
              <a:rPr lang="fr-CA" altLang="en-US" sz="1900" dirty="0"/>
              <a:t>Complémente la stratégie nationale et le plan de mise en œuvre fédéral pour le Programme 2030</a:t>
            </a:r>
          </a:p>
          <a:p>
            <a:pPr lvl="1">
              <a:spcBef>
                <a:spcPct val="0"/>
              </a:spcBef>
              <a:spcAft>
                <a:spcPts val="1200"/>
              </a:spcAft>
              <a:defRPr/>
            </a:pPr>
            <a:r>
              <a:rPr lang="fr-FR" sz="1900" dirty="0"/>
              <a:t>Réunit en un seul endroit les principales initiatives du gouvernement du Canada en matière d’environnement et de développement durable, telles que la </a:t>
            </a:r>
            <a:r>
              <a:rPr lang="fr-FR" sz="1900" dirty="0" err="1"/>
              <a:t>carboneutralité</a:t>
            </a:r>
            <a:r>
              <a:rPr lang="fr-FR" sz="1900" dirty="0"/>
              <a:t>, l’adaptation et l’écologisation du gouvernement</a:t>
            </a:r>
          </a:p>
          <a:p>
            <a:pPr>
              <a:spcBef>
                <a:spcPct val="0"/>
              </a:spcBef>
              <a:spcAft>
                <a:spcPts val="1200"/>
              </a:spcAft>
              <a:defRPr/>
            </a:pPr>
            <a:r>
              <a:rPr lang="fr-CA" sz="2300" dirty="0"/>
              <a:t>Intègre les leçons tirées des quatre stratégies précédentes</a:t>
            </a:r>
          </a:p>
          <a:p>
            <a:pPr marL="0" indent="0">
              <a:spcBef>
                <a:spcPct val="0"/>
              </a:spcBef>
              <a:buNone/>
              <a:defRPr/>
            </a:pPr>
            <a:endParaRPr lang="en-US" sz="18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558" y="4221089"/>
            <a:ext cx="4247948" cy="2119367"/>
          </a:xfrm>
          <a:prstGeom prst="rect">
            <a:avLst/>
          </a:prstGeom>
        </p:spPr>
      </p:pic>
    </p:spTree>
    <p:extLst>
      <p:ext uri="{BB962C8B-B14F-4D97-AF65-F5344CB8AC3E}">
        <p14:creationId xmlns:p14="http://schemas.microsoft.com/office/powerpoint/2010/main" val="3437552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APPROCHE pour les Consultations</a:t>
            </a:r>
            <a:endParaRPr lang="en-US" dirty="0"/>
          </a:p>
        </p:txBody>
      </p:sp>
      <p:sp>
        <p:nvSpPr>
          <p:cNvPr id="5" name="Rectangle 4"/>
          <p:cNvSpPr/>
          <p:nvPr/>
        </p:nvSpPr>
        <p:spPr>
          <a:xfrm>
            <a:off x="7206121" y="1412190"/>
            <a:ext cx="3931311" cy="3077766"/>
          </a:xfrm>
          <a:prstGeom prst="rect">
            <a:avLst/>
          </a:prstGeom>
        </p:spPr>
        <p:txBody>
          <a:bodyPr wrap="square">
            <a:spAutoFit/>
          </a:bodyPr>
          <a:lstStyle/>
          <a:p>
            <a:pPr marL="285750" indent="-285750">
              <a:buFont typeface="Arial" panose="020B0604020202020204" pitchFamily="34" charset="0"/>
              <a:buChar char="•"/>
            </a:pPr>
            <a:r>
              <a:rPr lang="fr-FR" sz="2000" dirty="0"/>
              <a:t>Média sociaux</a:t>
            </a:r>
          </a:p>
          <a:p>
            <a:pPr marL="285750" indent="-285750">
              <a:buFont typeface="Arial" panose="020B0604020202020204" pitchFamily="34" charset="0"/>
              <a:buChar char="•"/>
            </a:pPr>
            <a:r>
              <a:rPr lang="fr-FR" sz="2000" dirty="0"/>
              <a:t>Concours de photos</a:t>
            </a:r>
          </a:p>
          <a:p>
            <a:pPr marL="285750" indent="-285750">
              <a:buFont typeface="Arial" panose="020B0604020202020204" pitchFamily="34" charset="0"/>
              <a:buChar char="•"/>
            </a:pPr>
            <a:r>
              <a:rPr lang="fr-FR" sz="2000" dirty="0"/>
              <a:t>Webinaires</a:t>
            </a:r>
          </a:p>
          <a:p>
            <a:pPr marL="285750" indent="-285750">
              <a:buFont typeface="Arial" panose="020B0604020202020204" pitchFamily="34" charset="0"/>
              <a:buChar char="•"/>
            </a:pPr>
            <a:r>
              <a:rPr lang="fr-FR" sz="2000" dirty="0"/>
              <a:t>Action ciblée </a:t>
            </a:r>
          </a:p>
          <a:p>
            <a:pPr marL="742950" lvl="1" indent="-285750">
              <a:buFont typeface="Arial" panose="020B0604020202020204" pitchFamily="34" charset="0"/>
              <a:buChar char="•"/>
            </a:pPr>
            <a:r>
              <a:rPr lang="fr-FR" dirty="0"/>
              <a:t>Les organisations autochtones</a:t>
            </a:r>
          </a:p>
          <a:p>
            <a:pPr marL="742950" lvl="1" indent="-285750">
              <a:buFont typeface="Arial" panose="020B0604020202020204" pitchFamily="34" charset="0"/>
              <a:buChar char="•"/>
            </a:pPr>
            <a:r>
              <a:rPr lang="fr-FR" dirty="0"/>
              <a:t>Les jeunes</a:t>
            </a:r>
          </a:p>
          <a:p>
            <a:pPr marL="285750" indent="-285750">
              <a:buFont typeface="Arial" panose="020B0604020202020204" pitchFamily="34" charset="0"/>
              <a:buChar char="•"/>
            </a:pPr>
            <a:r>
              <a:rPr lang="fr-FR" sz="2000" dirty="0" err="1"/>
              <a:t>PlaceSpeak</a:t>
            </a:r>
            <a:endParaRPr lang="fr-FR" sz="2000" dirty="0"/>
          </a:p>
          <a:p>
            <a:pPr marL="285750" indent="-285750">
              <a:buFont typeface="Arial" panose="020B0604020202020204" pitchFamily="34" charset="0"/>
              <a:buChar char="•"/>
            </a:pPr>
            <a:r>
              <a:rPr lang="en-CA" altLang="en-US" sz="2000" dirty="0"/>
              <a:t>Version </a:t>
            </a:r>
            <a:r>
              <a:rPr lang="en-CA" altLang="en-US" sz="2000" dirty="0" err="1"/>
              <a:t>électronique</a:t>
            </a:r>
            <a:r>
              <a:rPr lang="en-CA" altLang="en-US" sz="2000" dirty="0"/>
              <a:t> de la </a:t>
            </a:r>
            <a:r>
              <a:rPr lang="en-CA" altLang="en-US" sz="2000" dirty="0" err="1"/>
              <a:t>stratégie</a:t>
            </a:r>
            <a:endParaRPr lang="en-CA" sz="2000" dirty="0"/>
          </a:p>
        </p:txBody>
      </p:sp>
      <p:graphicFrame>
        <p:nvGraphicFramePr>
          <p:cNvPr id="13" name="Diagram 12"/>
          <p:cNvGraphicFramePr>
            <a:graphicFrameLocks/>
          </p:cNvGraphicFramePr>
          <p:nvPr>
            <p:extLst>
              <p:ext uri="{D42A27DB-BD31-4B8C-83A1-F6EECF244321}">
                <p14:modId xmlns:p14="http://schemas.microsoft.com/office/powerpoint/2010/main" val="2704489684"/>
              </p:ext>
            </p:extLst>
          </p:nvPr>
        </p:nvGraphicFramePr>
        <p:xfrm>
          <a:off x="9624391" y="3573016"/>
          <a:ext cx="3031179" cy="3027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407368" y="1412190"/>
            <a:ext cx="6685724" cy="3730097"/>
          </a:xfrm>
          <a:prstGeom prst="rect">
            <a:avLst/>
          </a:prstGeom>
        </p:spPr>
      </p:pic>
    </p:spTree>
    <p:extLst>
      <p:ext uri="{BB962C8B-B14F-4D97-AF65-F5344CB8AC3E}">
        <p14:creationId xmlns:p14="http://schemas.microsoft.com/office/powerpoint/2010/main" val="298195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résultats</a:t>
            </a:r>
            <a:r>
              <a:rPr lang="en-US" dirty="0"/>
              <a:t> des consultations </a:t>
            </a:r>
          </a:p>
        </p:txBody>
      </p:sp>
      <p:sp>
        <p:nvSpPr>
          <p:cNvPr id="3" name="Content Placeholder 2"/>
          <p:cNvSpPr>
            <a:spLocks noGrp="1"/>
          </p:cNvSpPr>
          <p:nvPr>
            <p:ph idx="1"/>
          </p:nvPr>
        </p:nvSpPr>
        <p:spPr/>
        <p:txBody>
          <a:bodyPr>
            <a:normAutofit/>
          </a:bodyPr>
          <a:lstStyle/>
          <a:p>
            <a:r>
              <a:rPr lang="fr-FR" dirty="0"/>
              <a:t>Ce que nous avons entendu lors des </a:t>
            </a:r>
            <a:r>
              <a:rPr lang="fr-FR" dirty="0" smtClean="0"/>
              <a:t>consultations:</a:t>
            </a:r>
          </a:p>
          <a:p>
            <a:pPr lvl="1"/>
            <a:r>
              <a:rPr lang="fr-FR" dirty="0"/>
              <a:t>Faire participer les jeunes aux </a:t>
            </a:r>
            <a:r>
              <a:rPr lang="fr-FR" dirty="0" smtClean="0"/>
              <a:t>consultations </a:t>
            </a:r>
            <a:r>
              <a:rPr lang="fr-FR" dirty="0"/>
              <a:t>et </a:t>
            </a:r>
            <a:r>
              <a:rPr lang="fr-FR" dirty="0" err="1"/>
              <a:t>et</a:t>
            </a:r>
            <a:r>
              <a:rPr lang="fr-FR" dirty="0"/>
              <a:t> à la prise de </a:t>
            </a:r>
            <a:r>
              <a:rPr lang="fr-FR" dirty="0" smtClean="0"/>
              <a:t>décision</a:t>
            </a:r>
          </a:p>
          <a:p>
            <a:pPr lvl="1"/>
            <a:r>
              <a:rPr lang="en-US" dirty="0" err="1" smtClean="0"/>
              <a:t>Définir</a:t>
            </a:r>
            <a:r>
              <a:rPr lang="en-US" dirty="0" smtClean="0"/>
              <a:t> </a:t>
            </a:r>
            <a:r>
              <a:rPr lang="en-US" dirty="0" err="1"/>
              <a:t>clairement</a:t>
            </a:r>
            <a:r>
              <a:rPr lang="en-US" dirty="0"/>
              <a:t> </a:t>
            </a:r>
            <a:r>
              <a:rPr lang="en-US" dirty="0" err="1" smtClean="0"/>
              <a:t>l'équité</a:t>
            </a:r>
            <a:endParaRPr lang="en-US" dirty="0" smtClean="0"/>
          </a:p>
          <a:p>
            <a:pPr lvl="1"/>
            <a:r>
              <a:rPr lang="fr-FR" dirty="0"/>
              <a:t>Établir des objectifs à plus long </a:t>
            </a:r>
            <a:r>
              <a:rPr lang="fr-FR" dirty="0" smtClean="0"/>
              <a:t>terme</a:t>
            </a:r>
          </a:p>
          <a:p>
            <a:pPr lvl="1"/>
            <a:r>
              <a:rPr lang="fr-FR" dirty="0">
                <a:solidFill>
                  <a:prstClr val="black"/>
                </a:solidFill>
              </a:rPr>
              <a:t>Reconnaître l'autonomie autochtone et soutenir la prise en charge et le leadership autochtones</a:t>
            </a:r>
            <a:r>
              <a:rPr lang="fr-FR" dirty="0" smtClean="0">
                <a:solidFill>
                  <a:prstClr val="black"/>
                </a:solidFill>
              </a:rPr>
              <a:t>.</a:t>
            </a:r>
          </a:p>
          <a:p>
            <a:pPr lvl="1"/>
            <a:r>
              <a:rPr lang="fr-FR" dirty="0"/>
              <a:t>Considérer l'histoire et la culture comme un moyen d'intégrer les perspectives autochtones. </a:t>
            </a:r>
            <a:endParaRPr lang="en-CA" dirty="0"/>
          </a:p>
          <a:p>
            <a:endParaRPr lang="en-CA" dirty="0"/>
          </a:p>
        </p:txBody>
      </p:sp>
    </p:spTree>
    <p:extLst>
      <p:ext uri="{BB962C8B-B14F-4D97-AF65-F5344CB8AC3E}">
        <p14:creationId xmlns:p14="http://schemas.microsoft.com/office/powerpoint/2010/main" val="286134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8888" y="745775"/>
            <a:ext cx="5237018" cy="5735782"/>
          </a:xfrm>
          <a:prstGeom prst="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6500553" y="1436559"/>
            <a:ext cx="4705005" cy="3600986"/>
          </a:xfrm>
          <a:prstGeom prst="rect">
            <a:avLst/>
          </a:prstGeom>
        </p:spPr>
        <p:txBody>
          <a:bodyPr wrap="square">
            <a:spAutoFit/>
          </a:bodyPr>
          <a:lstStyle/>
          <a:p>
            <a:pPr lvl="0">
              <a:defRPr/>
            </a:pPr>
            <a:r>
              <a:rPr kumimoji="0" lang="fr-FR" sz="2400" b="1" i="0" u="none" strike="noStrike" kern="1200" cap="none" spc="0" normalizeH="0" baseline="0" noProof="0" dirty="0" smtClean="0">
                <a:ln>
                  <a:noFill/>
                </a:ln>
                <a:effectLst/>
                <a:uLnTx/>
                <a:uFillTx/>
                <a:latin typeface="Arial"/>
                <a:ea typeface="+mn-ea"/>
                <a:cs typeface="+mn-cs"/>
              </a:rPr>
              <a:t>Merci de prendre le temps de vous joindre à nous aujourd’hui.</a:t>
            </a:r>
          </a:p>
          <a:p>
            <a:pPr lvl="0">
              <a:defRPr/>
            </a:pPr>
            <a:endParaRPr lang="fr-FR" sz="2400" b="1" dirty="0">
              <a:latin typeface="Arial"/>
            </a:endParaRPr>
          </a:p>
          <a:p>
            <a:pPr lvl="0">
              <a:defRPr/>
            </a:pPr>
            <a:endParaRPr kumimoji="0" lang="fr-FR" sz="2400" b="1" i="0" u="none" strike="noStrike" kern="1200" cap="none" spc="0" normalizeH="0" baseline="0" noProof="0" dirty="0" smtClean="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effectLst/>
                <a:uLnTx/>
                <a:uFillTx/>
                <a:latin typeface="Arial"/>
                <a:ea typeface="+mn-ea"/>
                <a:cs typeface="+mn-cs"/>
              </a:rPr>
              <a:t>Nos </a:t>
            </a:r>
            <a:r>
              <a:rPr kumimoji="0" lang="fr-FR" sz="2400" b="1" i="0" u="none" strike="noStrike" kern="1200" cap="none" spc="0" normalizeH="0" baseline="0" noProof="0" dirty="0">
                <a:ln>
                  <a:noFill/>
                </a:ln>
                <a:effectLst/>
                <a:uLnTx/>
                <a:uFillTx/>
                <a:latin typeface="Arial"/>
                <a:ea typeface="+mn-ea"/>
                <a:cs typeface="+mn-cs"/>
              </a:rPr>
              <a:t>panélistes seront heureux/heureuses de répondre à vos questions</a:t>
            </a:r>
            <a:endParaRPr kumimoji="0" lang="en-CA" sz="2400" b="1" i="0" u="none" strike="noStrike" kern="1200" cap="none" spc="0" normalizeH="0" baseline="0" noProof="0" dirty="0">
              <a:ln>
                <a:noFill/>
              </a:ln>
              <a:effectLst/>
              <a:uLnTx/>
              <a:uFillTx/>
              <a:latin typeface="Arial"/>
              <a:ea typeface="+mn-ea"/>
              <a:cs typeface="+mn-cs"/>
            </a:endParaRPr>
          </a:p>
        </p:txBody>
      </p:sp>
      <p:sp>
        <p:nvSpPr>
          <p:cNvPr id="5" name="Rectangle 4"/>
          <p:cNvSpPr/>
          <p:nvPr/>
        </p:nvSpPr>
        <p:spPr>
          <a:xfrm>
            <a:off x="993752" y="2348880"/>
            <a:ext cx="4147289" cy="20313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prstClr val="white"/>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5400" b="0" i="0" u="none" strike="noStrike" kern="1200" cap="none" spc="0" normalizeH="0" baseline="0" noProof="0" dirty="0" smtClean="0">
                <a:ln>
                  <a:noFill/>
                </a:ln>
                <a:solidFill>
                  <a:schemeClr val="bg1"/>
                </a:solidFill>
                <a:effectLst/>
                <a:uLnTx/>
                <a:uFillTx/>
                <a:latin typeface="Arial"/>
                <a:ea typeface="+mn-ea"/>
                <a:cs typeface="+mn-cs"/>
              </a:rPr>
              <a:t>Questions </a:t>
            </a:r>
            <a:r>
              <a:rPr kumimoji="0" lang="en-CA" sz="5400" b="0" i="0" u="none" strike="noStrike" kern="1200" cap="none" spc="0" normalizeH="0" baseline="0" noProof="0" dirty="0">
                <a:ln>
                  <a:noFill/>
                </a:ln>
                <a:solidFill>
                  <a:schemeClr val="bg1"/>
                </a:solidFill>
                <a:effectLst/>
                <a:uLnTx/>
                <a:uFillTx/>
                <a:latin typeface="Arial"/>
                <a:ea typeface="+mn-ea"/>
                <a:cs typeface="+mn-cs"/>
              </a:rPr>
              <a:t>&amp; </a:t>
            </a:r>
            <a:endParaRPr kumimoji="0" lang="en-CA" sz="5400" b="0" i="0" u="none" strike="noStrike" kern="1200" cap="none" spc="0" normalizeH="0" baseline="0" noProof="0" dirty="0" smtClean="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5400" b="0" i="0" u="none" strike="noStrike" kern="1200" cap="none" spc="0" normalizeH="0" baseline="0" noProof="0" dirty="0" err="1" smtClean="0">
                <a:ln>
                  <a:noFill/>
                </a:ln>
                <a:solidFill>
                  <a:schemeClr val="bg1"/>
                </a:solidFill>
                <a:effectLst/>
                <a:uLnTx/>
                <a:uFillTx/>
                <a:latin typeface="Arial"/>
                <a:ea typeface="+mn-ea"/>
                <a:cs typeface="+mn-cs"/>
              </a:rPr>
              <a:t>réponses</a:t>
            </a:r>
            <a:endParaRPr kumimoji="0" lang="en-CA" sz="54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47315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3521" y="1420549"/>
            <a:ext cx="11029616" cy="47235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algn="l"/>
            <a:r>
              <a:rPr lang="en-US" dirty="0" err="1"/>
              <a:t>modérateurs</a:t>
            </a:r>
            <a:endParaRPr lang="en-CA" dirty="0"/>
          </a:p>
        </p:txBody>
      </p:sp>
      <p:sp>
        <p:nvSpPr>
          <p:cNvPr id="4" name="TextBox 3"/>
          <p:cNvSpPr txBox="1"/>
          <p:nvPr/>
        </p:nvSpPr>
        <p:spPr>
          <a:xfrm>
            <a:off x="810924" y="1883529"/>
            <a:ext cx="3700980" cy="1846659"/>
          </a:xfrm>
          <a:prstGeom prst="rect">
            <a:avLst/>
          </a:prstGeom>
          <a:noFill/>
        </p:spPr>
        <p:txBody>
          <a:bodyPr wrap="square" rtlCol="0">
            <a:spAutoFit/>
          </a:bodyPr>
          <a:lstStyle/>
          <a:p>
            <a:r>
              <a:rPr lang="en-US" b="1" dirty="0" smtClean="0">
                <a:solidFill>
                  <a:schemeClr val="bg1"/>
                </a:solidFill>
              </a:rPr>
              <a:t>Julia McClay (</a:t>
            </a:r>
            <a:r>
              <a:rPr lang="en-US" b="1" dirty="0" err="1" smtClean="0">
                <a:solidFill>
                  <a:schemeClr val="bg1"/>
                </a:solidFill>
              </a:rPr>
              <a:t>elle</a:t>
            </a:r>
            <a:r>
              <a:rPr lang="en-US" b="1" dirty="0" smtClean="0">
                <a:solidFill>
                  <a:schemeClr val="bg1"/>
                </a:solidFill>
              </a:rPr>
              <a:t>/she/her)</a:t>
            </a:r>
          </a:p>
          <a:p>
            <a:r>
              <a:rPr lang="fr-FR" sz="1600" dirty="0">
                <a:solidFill>
                  <a:schemeClr val="bg1"/>
                </a:solidFill>
              </a:rPr>
              <a:t>Analyste subalterne des </a:t>
            </a:r>
            <a:r>
              <a:rPr lang="fr-FR" sz="1600" dirty="0" smtClean="0">
                <a:solidFill>
                  <a:schemeClr val="bg1"/>
                </a:solidFill>
              </a:rPr>
              <a:t>politiques,</a:t>
            </a:r>
            <a:endParaRPr lang="fr-FR" sz="1600" dirty="0">
              <a:solidFill>
                <a:schemeClr val="bg1"/>
              </a:solidFill>
            </a:endParaRPr>
          </a:p>
          <a:p>
            <a:r>
              <a:rPr lang="fr-FR" sz="1600" dirty="0">
                <a:solidFill>
                  <a:schemeClr val="bg1"/>
                </a:solidFill>
              </a:rPr>
              <a:t>Division de l’innovation et de la mobilisation des </a:t>
            </a:r>
            <a:r>
              <a:rPr lang="fr-FR" sz="1600" dirty="0" smtClean="0">
                <a:solidFill>
                  <a:schemeClr val="bg1"/>
                </a:solidFill>
              </a:rPr>
              <a:t>jeunes, </a:t>
            </a:r>
            <a:endParaRPr lang="fr-FR" sz="1600" dirty="0">
              <a:solidFill>
                <a:schemeClr val="bg1"/>
              </a:solidFill>
            </a:endParaRPr>
          </a:p>
          <a:p>
            <a:r>
              <a:rPr lang="fr-FR" sz="1600" dirty="0">
                <a:solidFill>
                  <a:schemeClr val="bg1"/>
                </a:solidFill>
              </a:rPr>
              <a:t>Direction général des affaires publiques et les communications </a:t>
            </a:r>
          </a:p>
          <a:p>
            <a:r>
              <a:rPr lang="en-US" sz="1600" dirty="0" smtClean="0">
                <a:solidFill>
                  <a:schemeClr val="bg1"/>
                </a:solidFill>
              </a:rPr>
              <a:t>&amp; RNJ Co-</a:t>
            </a:r>
            <a:r>
              <a:rPr lang="en-US" sz="1600" dirty="0" err="1" smtClean="0">
                <a:solidFill>
                  <a:schemeClr val="bg1"/>
                </a:solidFill>
              </a:rPr>
              <a:t>responsable</a:t>
            </a:r>
            <a:endParaRPr lang="en-US" sz="1600" dirty="0" smtClean="0">
              <a:solidFill>
                <a:schemeClr val="bg1"/>
              </a:solidFill>
            </a:endParaRPr>
          </a:p>
        </p:txBody>
      </p:sp>
      <p:sp>
        <p:nvSpPr>
          <p:cNvPr id="5" name="Rectangle 4"/>
          <p:cNvSpPr/>
          <p:nvPr/>
        </p:nvSpPr>
        <p:spPr>
          <a:xfrm>
            <a:off x="751049" y="3967194"/>
            <a:ext cx="3874430" cy="1600438"/>
          </a:xfrm>
          <a:prstGeom prst="rect">
            <a:avLst/>
          </a:prstGeom>
        </p:spPr>
        <p:txBody>
          <a:bodyPr wrap="square">
            <a:spAutoFit/>
          </a:bodyPr>
          <a:lstStyle/>
          <a:p>
            <a:r>
              <a:rPr lang="en-CA" b="1" dirty="0" smtClean="0">
                <a:solidFill>
                  <a:schemeClr val="accent2">
                    <a:lumMod val="60000"/>
                    <a:lumOff val="40000"/>
                  </a:schemeClr>
                </a:solidFill>
              </a:rPr>
              <a:t>Sara Hélène Dubé (</a:t>
            </a:r>
            <a:r>
              <a:rPr lang="en-CA" b="1" dirty="0" err="1" smtClean="0">
                <a:solidFill>
                  <a:schemeClr val="accent2">
                    <a:lumMod val="60000"/>
                    <a:lumOff val="40000"/>
                  </a:schemeClr>
                </a:solidFill>
              </a:rPr>
              <a:t>elle</a:t>
            </a:r>
            <a:r>
              <a:rPr lang="en-CA" b="1" dirty="0" smtClean="0">
                <a:solidFill>
                  <a:schemeClr val="accent2">
                    <a:lumMod val="60000"/>
                    <a:lumOff val="40000"/>
                  </a:schemeClr>
                </a:solidFill>
              </a:rPr>
              <a:t>/she/her)</a:t>
            </a:r>
            <a:endParaRPr lang="en-CA" dirty="0" smtClean="0">
              <a:solidFill>
                <a:schemeClr val="accent2">
                  <a:lumMod val="60000"/>
                  <a:lumOff val="40000"/>
                </a:schemeClr>
              </a:solidFill>
            </a:endParaRPr>
          </a:p>
          <a:p>
            <a:r>
              <a:rPr lang="fr-CA" sz="1600" dirty="0" smtClean="0">
                <a:solidFill>
                  <a:schemeClr val="accent2">
                    <a:lumMod val="60000"/>
                    <a:lumOff val="40000"/>
                  </a:schemeClr>
                </a:solidFill>
              </a:rPr>
              <a:t>Chercheuse Analyste</a:t>
            </a:r>
            <a:r>
              <a:rPr lang="en-CA" sz="1600" dirty="0" smtClean="0">
                <a:solidFill>
                  <a:schemeClr val="accent2">
                    <a:lumMod val="60000"/>
                    <a:lumOff val="40000"/>
                  </a:schemeClr>
                </a:solidFill>
              </a:rPr>
              <a:t> &amp; </a:t>
            </a:r>
          </a:p>
          <a:p>
            <a:r>
              <a:rPr lang="en-CA" sz="1600" dirty="0" err="1" smtClean="0">
                <a:solidFill>
                  <a:schemeClr val="accent2">
                    <a:lumMod val="60000"/>
                    <a:lumOff val="40000"/>
                  </a:schemeClr>
                </a:solidFill>
              </a:rPr>
              <a:t>Membre</a:t>
            </a:r>
            <a:r>
              <a:rPr lang="en-CA" sz="1600" dirty="0" smtClean="0">
                <a:solidFill>
                  <a:schemeClr val="accent2">
                    <a:lumMod val="60000"/>
                    <a:lumOff val="40000"/>
                  </a:schemeClr>
                </a:solidFill>
              </a:rPr>
              <a:t> </a:t>
            </a:r>
            <a:r>
              <a:rPr lang="en-CA" sz="1600" dirty="0" err="1" smtClean="0">
                <a:solidFill>
                  <a:schemeClr val="accent2">
                    <a:lumMod val="60000"/>
                    <a:lumOff val="40000"/>
                  </a:schemeClr>
                </a:solidFill>
              </a:rPr>
              <a:t>exécutif</a:t>
            </a:r>
            <a:r>
              <a:rPr lang="en-CA" sz="1600" dirty="0" smtClean="0">
                <a:solidFill>
                  <a:schemeClr val="accent2">
                    <a:lumMod val="60000"/>
                    <a:lumOff val="40000"/>
                  </a:schemeClr>
                </a:solidFill>
              </a:rPr>
              <a:t> de la RNJ</a:t>
            </a:r>
          </a:p>
          <a:p>
            <a:pPr>
              <a:spcAft>
                <a:spcPts val="0"/>
              </a:spcAft>
            </a:pPr>
            <a:r>
              <a:rPr lang="en-CA" sz="1600" dirty="0" err="1" smtClean="0">
                <a:solidFill>
                  <a:schemeClr val="accent2">
                    <a:lumMod val="60000"/>
                    <a:lumOff val="40000"/>
                  </a:schemeClr>
                </a:solidFill>
                <a:latin typeface="Calibri" panose="020F0502020204030204" pitchFamily="34" charset="0"/>
                <a:ea typeface="Calibri" panose="020F0502020204030204" pitchFamily="34" charset="0"/>
              </a:rPr>
              <a:t>Ambassadrice</a:t>
            </a:r>
            <a:r>
              <a:rPr lang="en-CA" sz="1600" dirty="0" smtClean="0">
                <a:solidFill>
                  <a:schemeClr val="accent2">
                    <a:lumMod val="60000"/>
                    <a:lumOff val="40000"/>
                  </a:schemeClr>
                </a:solidFill>
                <a:latin typeface="Calibri" panose="020F0502020204030204" pitchFamily="34" charset="0"/>
                <a:ea typeface="Calibri" panose="020F0502020204030204" pitchFamily="34" charset="0"/>
              </a:rPr>
              <a:t> de </a:t>
            </a:r>
            <a:r>
              <a:rPr lang="en-CA" sz="1600" dirty="0" err="1" smtClean="0">
                <a:solidFill>
                  <a:schemeClr val="accent2">
                    <a:lumMod val="60000"/>
                    <a:lumOff val="40000"/>
                  </a:schemeClr>
                </a:solidFill>
                <a:latin typeface="Calibri" panose="020F0502020204030204" pitchFamily="34" charset="0"/>
                <a:ea typeface="Calibri" panose="020F0502020204030204" pitchFamily="34" charset="0"/>
              </a:rPr>
              <a:t>l’espace</a:t>
            </a:r>
            <a:r>
              <a:rPr lang="en-CA" sz="1600" dirty="0" smtClean="0">
                <a:solidFill>
                  <a:schemeClr val="accent2">
                    <a:lumMod val="60000"/>
                    <a:lumOff val="40000"/>
                  </a:schemeClr>
                </a:solidFill>
                <a:latin typeface="Calibri" panose="020F0502020204030204" pitchFamily="34" charset="0"/>
                <a:ea typeface="Calibri" panose="020F0502020204030204" pitchFamily="34" charset="0"/>
              </a:rPr>
              <a:t> </a:t>
            </a:r>
            <a:r>
              <a:rPr lang="en-CA" sz="1600" dirty="0" err="1" smtClean="0">
                <a:solidFill>
                  <a:schemeClr val="accent2">
                    <a:lumMod val="60000"/>
                    <a:lumOff val="40000"/>
                  </a:schemeClr>
                </a:solidFill>
                <a:latin typeface="Calibri" panose="020F0502020204030204" pitchFamily="34" charset="0"/>
                <a:ea typeface="Calibri" panose="020F0502020204030204" pitchFamily="34" charset="0"/>
              </a:rPr>
              <a:t>positif</a:t>
            </a:r>
            <a:r>
              <a:rPr lang="en-CA" sz="1600" dirty="0" smtClean="0">
                <a:solidFill>
                  <a:schemeClr val="accent2">
                    <a:lumMod val="60000"/>
                    <a:lumOff val="40000"/>
                  </a:schemeClr>
                </a:solidFill>
                <a:latin typeface="Calibri" panose="020F0502020204030204" pitchFamily="34" charset="0"/>
                <a:ea typeface="Calibri" panose="020F0502020204030204" pitchFamily="34" charset="0"/>
              </a:rPr>
              <a:t> </a:t>
            </a:r>
            <a:endParaRPr lang="en-CA" sz="1600" dirty="0" smtClean="0">
              <a:solidFill>
                <a:schemeClr val="accent2">
                  <a:lumMod val="60000"/>
                  <a:lumOff val="40000"/>
                </a:schemeClr>
              </a:solidFill>
            </a:endParaRPr>
          </a:p>
          <a:p>
            <a:r>
              <a:rPr lang="fr-CA" sz="1600" dirty="0" smtClean="0">
                <a:solidFill>
                  <a:schemeClr val="accent2">
                    <a:lumMod val="60000"/>
                    <a:lumOff val="40000"/>
                  </a:schemeClr>
                </a:solidFill>
              </a:rPr>
              <a:t>Direction </a:t>
            </a:r>
            <a:r>
              <a:rPr lang="fr-CA" sz="1600" dirty="0">
                <a:solidFill>
                  <a:schemeClr val="accent2">
                    <a:lumMod val="60000"/>
                    <a:lumOff val="40000"/>
                  </a:schemeClr>
                </a:solidFill>
              </a:rPr>
              <a:t>générale des politiques stratégiques</a:t>
            </a:r>
            <a:endParaRPr lang="en-CA" sz="1600" dirty="0">
              <a:solidFill>
                <a:schemeClr val="accent2">
                  <a:lumMod val="60000"/>
                  <a:lumOff val="40000"/>
                </a:schemeClr>
              </a:solidFill>
            </a:endParaRPr>
          </a:p>
        </p:txBody>
      </p:sp>
      <p:sp>
        <p:nvSpPr>
          <p:cNvPr id="6" name="Rectangle 5"/>
          <p:cNvSpPr/>
          <p:nvPr/>
        </p:nvSpPr>
        <p:spPr>
          <a:xfrm>
            <a:off x="4081540" y="3913368"/>
            <a:ext cx="7416193" cy="2185214"/>
          </a:xfrm>
          <a:prstGeom prst="rect">
            <a:avLst/>
          </a:prstGeom>
        </p:spPr>
        <p:txBody>
          <a:bodyPr wrap="square">
            <a:spAutoFit/>
          </a:bodyPr>
          <a:lstStyle/>
          <a:p>
            <a:pPr marL="457200">
              <a:spcAft>
                <a:spcPts val="0"/>
              </a:spcAft>
            </a:pPr>
            <a:r>
              <a:rPr lang="fr-CA" sz="1700" dirty="0" smtClean="0">
                <a:solidFill>
                  <a:schemeClr val="accent2">
                    <a:lumMod val="40000"/>
                    <a:lumOff val="60000"/>
                  </a:schemeClr>
                </a:solidFill>
                <a:latin typeface="Calibri" panose="020F0502020204030204" pitchFamily="34" charset="0"/>
                <a:ea typeface="Calibri" panose="020F0502020204030204" pitchFamily="34" charset="0"/>
              </a:rPr>
              <a:t>Sara </a:t>
            </a:r>
            <a:r>
              <a:rPr lang="fr-CA" sz="1700" dirty="0">
                <a:solidFill>
                  <a:schemeClr val="accent2">
                    <a:lumMod val="40000"/>
                    <a:lumOff val="60000"/>
                  </a:schemeClr>
                </a:solidFill>
                <a:latin typeface="Calibri" panose="020F0502020204030204" pitchFamily="34" charset="0"/>
                <a:ea typeface="Calibri" panose="020F0502020204030204" pitchFamily="34" charset="0"/>
              </a:rPr>
              <a:t>travaille dans le bureau du </a:t>
            </a:r>
            <a:r>
              <a:rPr lang="fr-CA" sz="1700" dirty="0" smtClean="0">
                <a:solidFill>
                  <a:schemeClr val="accent2">
                    <a:lumMod val="40000"/>
                    <a:lumOff val="60000"/>
                  </a:schemeClr>
                </a:solidFill>
                <a:latin typeface="Calibri" panose="020F0502020204030204" pitchFamily="34" charset="0"/>
                <a:ea typeface="Calibri" panose="020F0502020204030204" pitchFamily="34" charset="0"/>
              </a:rPr>
              <a:t>développement </a:t>
            </a:r>
            <a:r>
              <a:rPr lang="fr-CA" sz="1700" dirty="0">
                <a:solidFill>
                  <a:schemeClr val="accent2">
                    <a:lumMod val="40000"/>
                    <a:lumOff val="60000"/>
                  </a:schemeClr>
                </a:solidFill>
                <a:latin typeface="Calibri" panose="020F0502020204030204" pitchFamily="34" charset="0"/>
                <a:ea typeface="Calibri" panose="020F0502020204030204" pitchFamily="34" charset="0"/>
              </a:rPr>
              <a:t>durable de la direction générale des politiques stratégiques à ECCC. Elle est une personne positive qui veut toujours aider et s’engager au ministère. Elle est membre du Comité exécutif du Réseau national des jeunes à ECCC, et une Ambassadrice de l’espace positif qui a contribué au Réseau LGBTQ2+, et au Programme de mentorat d'ECCC. Hors du travail, vous pourrez souvent la trouver en train d'explorer à l’extérieur, ou chanter et danser comme sa vie est une comédie musicale. N’hésitez pas à lui parler en anglais, français ou italien !</a:t>
            </a:r>
            <a:endParaRPr lang="en-CA" sz="1700" dirty="0">
              <a:solidFill>
                <a:schemeClr val="accent2">
                  <a:lumMod val="40000"/>
                  <a:lumOff val="60000"/>
                </a:schemeClr>
              </a:solidFill>
              <a:latin typeface="Calibri" panose="020F0502020204030204" pitchFamily="34" charset="0"/>
              <a:ea typeface="Calibri" panose="020F0502020204030204" pitchFamily="34" charset="0"/>
            </a:endParaRPr>
          </a:p>
        </p:txBody>
      </p:sp>
      <p:sp>
        <p:nvSpPr>
          <p:cNvPr id="9" name="Rectangle 8"/>
          <p:cNvSpPr/>
          <p:nvPr/>
        </p:nvSpPr>
        <p:spPr>
          <a:xfrm>
            <a:off x="4613316" y="1862526"/>
            <a:ext cx="5875172" cy="1754326"/>
          </a:xfrm>
          <a:prstGeom prst="rect">
            <a:avLst/>
          </a:prstGeom>
        </p:spPr>
        <p:txBody>
          <a:bodyPr wrap="square">
            <a:spAutoFit/>
          </a:bodyPr>
          <a:lstStyle/>
          <a:p>
            <a:r>
              <a:rPr lang="fr-FR" dirty="0">
                <a:solidFill>
                  <a:schemeClr val="bg1"/>
                </a:solidFill>
                <a:latin typeface="Calibri" panose="020F0502020204030204" pitchFamily="34" charset="0"/>
                <a:ea typeface="Calibri" panose="020F0502020204030204" pitchFamily="34" charset="0"/>
              </a:rPr>
              <a:t>Julia est </a:t>
            </a:r>
            <a:r>
              <a:rPr lang="fr-FR" dirty="0" smtClean="0">
                <a:solidFill>
                  <a:schemeClr val="bg1"/>
                </a:solidFill>
                <a:latin typeface="Calibri" panose="020F0502020204030204" pitchFamily="34" charset="0"/>
                <a:ea typeface="Calibri" panose="020F0502020204030204" pitchFamily="34" charset="0"/>
              </a:rPr>
              <a:t>étudiante à ECCC et elle œuvre au sein de la division </a:t>
            </a:r>
            <a:r>
              <a:rPr lang="fr-FR" dirty="0">
                <a:solidFill>
                  <a:schemeClr val="bg1"/>
                </a:solidFill>
                <a:latin typeface="Calibri" panose="020F0502020204030204" pitchFamily="34" charset="0"/>
                <a:ea typeface="Calibri" panose="020F0502020204030204" pitchFamily="34" charset="0"/>
              </a:rPr>
              <a:t>de l'innovation et de </a:t>
            </a:r>
            <a:r>
              <a:rPr lang="fr-FR" dirty="0" smtClean="0">
                <a:solidFill>
                  <a:schemeClr val="bg1"/>
                </a:solidFill>
                <a:latin typeface="Calibri" panose="020F0502020204030204" pitchFamily="34" charset="0"/>
                <a:ea typeface="Calibri" panose="020F0502020204030204" pitchFamily="34" charset="0"/>
              </a:rPr>
              <a:t>la mobilisation des </a:t>
            </a:r>
            <a:r>
              <a:rPr lang="fr-FR" dirty="0">
                <a:solidFill>
                  <a:schemeClr val="bg1"/>
                </a:solidFill>
                <a:latin typeface="Calibri" panose="020F0502020204030204" pitchFamily="34" charset="0"/>
                <a:ea typeface="Calibri" panose="020F0502020204030204" pitchFamily="34" charset="0"/>
              </a:rPr>
              <a:t>jeunes en tant qu'analyste politique </a:t>
            </a:r>
            <a:r>
              <a:rPr lang="fr-FR" dirty="0" smtClean="0">
                <a:solidFill>
                  <a:schemeClr val="bg1"/>
                </a:solidFill>
                <a:latin typeface="Calibri" panose="020F0502020204030204" pitchFamily="34" charset="0"/>
                <a:ea typeface="Calibri" panose="020F0502020204030204" pitchFamily="34" charset="0"/>
              </a:rPr>
              <a:t>subalterne. Elle </a:t>
            </a:r>
            <a:r>
              <a:rPr lang="fr-FR" dirty="0">
                <a:solidFill>
                  <a:schemeClr val="bg1"/>
                </a:solidFill>
                <a:latin typeface="Calibri" panose="020F0502020204030204" pitchFamily="34" charset="0"/>
                <a:ea typeface="Calibri" panose="020F0502020204030204" pitchFamily="34" charset="0"/>
              </a:rPr>
              <a:t>est </a:t>
            </a:r>
            <a:r>
              <a:rPr lang="fr-FR" dirty="0" smtClean="0">
                <a:solidFill>
                  <a:schemeClr val="bg1"/>
                </a:solidFill>
                <a:latin typeface="Calibri" panose="020F0502020204030204" pitchFamily="34" charset="0"/>
                <a:ea typeface="Calibri" panose="020F0502020204030204" pitchFamily="34" charset="0"/>
              </a:rPr>
              <a:t>co-responsable </a:t>
            </a:r>
            <a:r>
              <a:rPr lang="fr-FR" dirty="0">
                <a:solidFill>
                  <a:schemeClr val="bg1"/>
                </a:solidFill>
                <a:latin typeface="Calibri" panose="020F0502020204030204" pitchFamily="34" charset="0"/>
                <a:ea typeface="Calibri" panose="020F0502020204030204" pitchFamily="34" charset="0"/>
              </a:rPr>
              <a:t>du réseau national des jeunes du </a:t>
            </a:r>
            <a:r>
              <a:rPr lang="fr-FR" dirty="0" smtClean="0">
                <a:solidFill>
                  <a:schemeClr val="bg1"/>
                </a:solidFill>
                <a:latin typeface="Calibri" panose="020F0502020204030204" pitchFamily="34" charset="0"/>
                <a:ea typeface="Calibri" panose="020F0502020204030204" pitchFamily="34" charset="0"/>
              </a:rPr>
              <a:t>ministère. Elle </a:t>
            </a:r>
            <a:r>
              <a:rPr lang="fr-FR" dirty="0">
                <a:solidFill>
                  <a:schemeClr val="bg1"/>
                </a:solidFill>
                <a:latin typeface="Calibri" panose="020F0502020204030204" pitchFamily="34" charset="0"/>
                <a:ea typeface="Calibri" panose="020F0502020204030204" pitchFamily="34" charset="0"/>
              </a:rPr>
              <a:t>est en première année </a:t>
            </a:r>
            <a:r>
              <a:rPr lang="fr-FR" dirty="0" smtClean="0">
                <a:solidFill>
                  <a:schemeClr val="bg1"/>
                </a:solidFill>
                <a:latin typeface="Calibri" panose="020F0502020204030204" pitchFamily="34" charset="0"/>
                <a:ea typeface="Calibri" panose="020F0502020204030204" pitchFamily="34" charset="0"/>
              </a:rPr>
              <a:t>universitaire </a:t>
            </a:r>
            <a:r>
              <a:rPr lang="fr-FR" dirty="0">
                <a:solidFill>
                  <a:schemeClr val="bg1"/>
                </a:solidFill>
                <a:latin typeface="Calibri" panose="020F0502020204030204" pitchFamily="34" charset="0"/>
                <a:ea typeface="Calibri" panose="020F0502020204030204" pitchFamily="34" charset="0"/>
              </a:rPr>
              <a:t>et poursuit un B.A. </a:t>
            </a:r>
            <a:r>
              <a:rPr lang="fr-FR" dirty="0" smtClean="0">
                <a:solidFill>
                  <a:schemeClr val="bg1"/>
                </a:solidFill>
                <a:latin typeface="Calibri" panose="020F0502020204030204" pitchFamily="34" charset="0"/>
                <a:ea typeface="Calibri" panose="020F0502020204030204" pitchFamily="34" charset="0"/>
              </a:rPr>
              <a:t>en </a:t>
            </a:r>
            <a:r>
              <a:rPr lang="fr-FR" dirty="0">
                <a:solidFill>
                  <a:schemeClr val="bg1"/>
                </a:solidFill>
                <a:latin typeface="Calibri" panose="020F0502020204030204" pitchFamily="34" charset="0"/>
                <a:ea typeface="Calibri" panose="020F0502020204030204" pitchFamily="34" charset="0"/>
              </a:rPr>
              <a:t>sociologie à </a:t>
            </a:r>
            <a:r>
              <a:rPr lang="fr-FR" dirty="0" smtClean="0">
                <a:solidFill>
                  <a:schemeClr val="bg1"/>
                </a:solidFill>
                <a:latin typeface="Calibri" panose="020F0502020204030204" pitchFamily="34" charset="0"/>
                <a:ea typeface="Calibri" panose="020F0502020204030204" pitchFamily="34" charset="0"/>
              </a:rPr>
              <a:t>l'Université Concordia.</a:t>
            </a:r>
            <a:endParaRPr lang="en-CA" dirty="0">
              <a:solidFill>
                <a:schemeClr val="bg1"/>
              </a:solidFill>
            </a:endParaRPr>
          </a:p>
        </p:txBody>
      </p:sp>
    </p:spTree>
    <p:extLst>
      <p:ext uri="{BB962C8B-B14F-4D97-AF65-F5344CB8AC3E}">
        <p14:creationId xmlns:p14="http://schemas.microsoft.com/office/powerpoint/2010/main" val="348086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7368" y="692696"/>
            <a:ext cx="11029616" cy="47235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err="1"/>
              <a:t>Rencontrez</a:t>
            </a:r>
            <a:r>
              <a:rPr lang="en-US" sz="5500" b="1" dirty="0"/>
              <a:t> </a:t>
            </a:r>
            <a:r>
              <a:rPr lang="en-US" sz="5500" b="1" dirty="0" err="1"/>
              <a:t>notre</a:t>
            </a:r>
            <a:r>
              <a:rPr lang="en-US" sz="5500" b="1" dirty="0"/>
              <a:t> panel</a:t>
            </a:r>
            <a:endParaRPr lang="en-CA" sz="5500" b="1" dirty="0"/>
          </a:p>
        </p:txBody>
      </p:sp>
    </p:spTree>
    <p:extLst>
      <p:ext uri="{BB962C8B-B14F-4D97-AF65-F5344CB8AC3E}">
        <p14:creationId xmlns:p14="http://schemas.microsoft.com/office/powerpoint/2010/main" val="33351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5360" y="5243324"/>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fr-FR" dirty="0">
              <a:solidFill>
                <a:prstClr val="white"/>
              </a:solidFill>
            </a:endParaRPr>
          </a:p>
        </p:txBody>
      </p:sp>
      <p:sp>
        <p:nvSpPr>
          <p:cNvPr id="2" name="Title 3"/>
          <p:cNvSpPr txBox="1">
            <a:spLocks/>
          </p:cNvSpPr>
          <p:nvPr/>
        </p:nvSpPr>
        <p:spPr>
          <a:xfrm>
            <a:off x="4898494" y="622632"/>
            <a:ext cx="6323048" cy="1336749"/>
          </a:xfrm>
          <a:prstGeom prst="rect">
            <a:avLst/>
          </a:prstGeom>
        </p:spPr>
        <p:txBody>
          <a:bodyPr>
            <a:norm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800" dirty="0" smtClean="0">
                <a:solidFill>
                  <a:prstClr val="black"/>
                </a:solidFill>
                <a:latin typeface="Arial"/>
              </a:rPr>
              <a:t>Holly Palen</a:t>
            </a:r>
            <a:endParaRPr kumimoji="0" lang="en-CA" sz="3800" b="1" i="0" u="none" strike="noStrike" kern="1200" cap="all" spc="0" normalizeH="0" baseline="0" noProof="0" dirty="0">
              <a:ln>
                <a:noFill/>
              </a:ln>
              <a:solidFill>
                <a:prstClr val="black"/>
              </a:solidFill>
              <a:effectLst/>
              <a:uLnTx/>
              <a:uFillTx/>
              <a:latin typeface="Arial"/>
              <a:ea typeface="+mj-ea"/>
              <a:cs typeface="+mj-cs"/>
            </a:endParaRPr>
          </a:p>
        </p:txBody>
      </p:sp>
      <p:sp>
        <p:nvSpPr>
          <p:cNvPr id="4" name="Rectangle 3"/>
          <p:cNvSpPr/>
          <p:nvPr/>
        </p:nvSpPr>
        <p:spPr>
          <a:xfrm>
            <a:off x="4893116" y="1306790"/>
            <a:ext cx="6624736" cy="3693319"/>
          </a:xfrm>
          <a:prstGeom prst="rect">
            <a:avLst/>
          </a:prstGeom>
        </p:spPr>
        <p:txBody>
          <a:bodyPr wrap="square">
            <a:spAutoFit/>
          </a:bodyPr>
          <a:lstStyle/>
          <a:p>
            <a:r>
              <a:rPr lang="fr-CA" dirty="0"/>
              <a:t>Holly </a:t>
            </a:r>
            <a:r>
              <a:rPr lang="fr-CA" dirty="0" err="1"/>
              <a:t>Palen</a:t>
            </a:r>
            <a:r>
              <a:rPr lang="fr-CA" dirty="0"/>
              <a:t> est la directrice de la Division de l'innovation et de la mobilisation des jeunes, Direction générale des affaires publiques et des communications, à Environnement et Changement climatique Canada.  Elle a notamment travaillé au Service météorologique du Canada en tant que conseillère principale auprès du sous-ministre adjoint, a servi de mentor inversé auprès du sous-ministre au sein du Comité des SM sur l'innovation en matière de politiques, et a été analyste principale des politiques au Secrétariat du Conseil du Trésor du Canada et à Ressources naturelles Canada.  Holly est titulaire d'un baccalauréat en sciences de l'environnement de l'Université de Guelph et d'une maîtrise en études environnementales de l'Université Dalhousie.  </a:t>
            </a:r>
            <a:endParaRPr lang="en-CA" dirty="0"/>
          </a:p>
        </p:txBody>
      </p:sp>
      <p:sp>
        <p:nvSpPr>
          <p:cNvPr id="6" name="Rectangle 5"/>
          <p:cNvSpPr/>
          <p:nvPr/>
        </p:nvSpPr>
        <p:spPr>
          <a:xfrm>
            <a:off x="695400" y="5494560"/>
            <a:ext cx="7056784" cy="646331"/>
          </a:xfrm>
          <a:prstGeom prst="rect">
            <a:avLst/>
          </a:prstGeom>
        </p:spPr>
        <p:txBody>
          <a:bodyPr wrap="square">
            <a:spAutoFit/>
          </a:bodyPr>
          <a:lstStyle/>
          <a:p>
            <a:pPr lvl="0">
              <a:defRPr/>
            </a:pPr>
            <a:r>
              <a:rPr kumimoji="0" lang="fr-FR" sz="1800" b="0" i="0" u="none" strike="noStrike" kern="1200" cap="none" spc="0" normalizeH="0" baseline="0" noProof="0" dirty="0" smtClean="0">
                <a:ln>
                  <a:noFill/>
                </a:ln>
                <a:solidFill>
                  <a:srgbClr val="C0504D">
                    <a:lumMod val="40000"/>
                    <a:lumOff val="60000"/>
                  </a:srgbClr>
                </a:solidFill>
                <a:effectLst/>
                <a:uLnTx/>
                <a:uFillTx/>
                <a:latin typeface="Arial"/>
                <a:ea typeface="+mn-ea"/>
                <a:cs typeface="+mn-cs"/>
              </a:rPr>
              <a:t>Directeur, </a:t>
            </a:r>
            <a:r>
              <a:rPr lang="fr-FR" dirty="0">
                <a:solidFill>
                  <a:srgbClr val="C0504D">
                    <a:lumMod val="40000"/>
                    <a:lumOff val="60000"/>
                  </a:srgbClr>
                </a:solidFill>
              </a:rPr>
              <a:t>Division de l'innovation et de la mobilisation des jeunes</a:t>
            </a:r>
          </a:p>
          <a:p>
            <a:pPr lvl="0">
              <a:defRPr/>
            </a:pPr>
            <a:r>
              <a:rPr lang="fr-FR" dirty="0">
                <a:solidFill>
                  <a:srgbClr val="C0504D">
                    <a:lumMod val="40000"/>
                    <a:lumOff val="60000"/>
                  </a:srgbClr>
                </a:solidFill>
              </a:rPr>
              <a:t>Direction générale des affaires publiques et des </a:t>
            </a:r>
            <a:r>
              <a:rPr lang="fr-FR" dirty="0" smtClean="0">
                <a:solidFill>
                  <a:srgbClr val="C0504D">
                    <a:lumMod val="40000"/>
                    <a:lumOff val="60000"/>
                  </a:srgbClr>
                </a:solidFill>
              </a:rPr>
              <a:t>communications</a:t>
            </a:r>
            <a:endParaRPr lang="fr-FR" dirty="0">
              <a:solidFill>
                <a:srgbClr val="C0504D">
                  <a:lumMod val="40000"/>
                  <a:lumOff val="60000"/>
                </a:srgbClr>
              </a:solidFill>
            </a:endParaRPr>
          </a:p>
        </p:txBody>
      </p:sp>
      <p:pic>
        <p:nvPicPr>
          <p:cNvPr id="8" name="Picture 7"/>
          <p:cNvPicPr>
            <a:picLocks noChangeAspect="1"/>
          </p:cNvPicPr>
          <p:nvPr/>
        </p:nvPicPr>
        <p:blipFill>
          <a:blip r:embed="rId3"/>
          <a:stretch>
            <a:fillRect/>
          </a:stretch>
        </p:blipFill>
        <p:spPr>
          <a:xfrm>
            <a:off x="983432" y="622632"/>
            <a:ext cx="3744416" cy="4416298"/>
          </a:xfrm>
          <a:prstGeom prst="rect">
            <a:avLst/>
          </a:prstGeom>
        </p:spPr>
      </p:pic>
    </p:spTree>
    <p:extLst>
      <p:ext uri="{BB962C8B-B14F-4D97-AF65-F5344CB8AC3E}">
        <p14:creationId xmlns:p14="http://schemas.microsoft.com/office/powerpoint/2010/main" val="17906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4428" y="5144268"/>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3"/>
          <p:cNvSpPr txBox="1">
            <a:spLocks/>
          </p:cNvSpPr>
          <p:nvPr/>
        </p:nvSpPr>
        <p:spPr>
          <a:xfrm>
            <a:off x="4640716" y="548680"/>
            <a:ext cx="6799000" cy="1370438"/>
          </a:xfrm>
          <a:prstGeom prst="rect">
            <a:avLst/>
          </a:prstGeom>
        </p:spPr>
        <p:txBody>
          <a:bodyPr>
            <a:norm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a:noFill/>
                </a:ln>
                <a:solidFill>
                  <a:prstClr val="black"/>
                </a:solidFill>
                <a:effectLst/>
                <a:uLnTx/>
                <a:uFillTx/>
                <a:latin typeface="Arial"/>
                <a:ea typeface="+mj-ea"/>
                <a:cs typeface="+mj-cs"/>
              </a:rPr>
              <a:t>Iga Kurzydlo</a:t>
            </a:r>
          </a:p>
        </p:txBody>
      </p:sp>
      <p:sp>
        <p:nvSpPr>
          <p:cNvPr id="4" name="Rectangle 3"/>
          <p:cNvSpPr/>
          <p:nvPr/>
        </p:nvSpPr>
        <p:spPr>
          <a:xfrm>
            <a:off x="684995" y="5205163"/>
            <a:ext cx="7344816" cy="923330"/>
          </a:xfrm>
          <a:prstGeom prst="rect">
            <a:avLst/>
          </a:prstGeom>
        </p:spPr>
        <p:txBody>
          <a:bodyPr wrap="square">
            <a:spAutoFit/>
          </a:bodyPr>
          <a:lstStyle/>
          <a:p>
            <a:pPr lvl="0">
              <a:defRPr/>
            </a:pPr>
            <a:r>
              <a:rPr lang="fr-FR" dirty="0">
                <a:solidFill>
                  <a:schemeClr val="accent2">
                    <a:lumMod val="60000"/>
                    <a:lumOff val="40000"/>
                  </a:schemeClr>
                </a:solidFill>
              </a:rPr>
              <a:t>Gestionnaire, Analyse des politiques et </a:t>
            </a:r>
            <a:r>
              <a:rPr lang="fr-FR" dirty="0" smtClean="0">
                <a:solidFill>
                  <a:schemeClr val="accent2">
                    <a:lumMod val="60000"/>
                    <a:lumOff val="40000"/>
                  </a:schemeClr>
                </a:solidFill>
              </a:rPr>
              <a:t>jeunesse</a:t>
            </a:r>
          </a:p>
          <a:p>
            <a:pPr lvl="0">
              <a:defRPr/>
            </a:pPr>
            <a:r>
              <a:rPr lang="fr-FR" dirty="0" smtClean="0">
                <a:solidFill>
                  <a:schemeClr val="accent2">
                    <a:lumMod val="60000"/>
                    <a:lumOff val="40000"/>
                  </a:schemeClr>
                </a:solidFill>
              </a:rPr>
              <a:t>Division </a:t>
            </a:r>
            <a:r>
              <a:rPr lang="fr-FR" dirty="0">
                <a:solidFill>
                  <a:schemeClr val="accent2">
                    <a:lumMod val="60000"/>
                    <a:lumOff val="40000"/>
                  </a:schemeClr>
                </a:solidFill>
              </a:rPr>
              <a:t>de l'innovation et de la mobilisation des jeunes</a:t>
            </a:r>
          </a:p>
          <a:p>
            <a:pPr lvl="0">
              <a:defRPr/>
            </a:pPr>
            <a:r>
              <a:rPr lang="fr-FR" dirty="0">
                <a:solidFill>
                  <a:schemeClr val="accent2">
                    <a:lumMod val="60000"/>
                    <a:lumOff val="40000"/>
                  </a:schemeClr>
                </a:solidFill>
              </a:rPr>
              <a:t>Direction générale des affaires publiques et des </a:t>
            </a:r>
            <a:r>
              <a:rPr lang="fr-FR" dirty="0" smtClean="0">
                <a:solidFill>
                  <a:schemeClr val="accent2">
                    <a:lumMod val="60000"/>
                    <a:lumOff val="40000"/>
                  </a:schemeClr>
                </a:solidFill>
              </a:rPr>
              <a:t>communications</a:t>
            </a:r>
            <a:endParaRPr lang="fr-FR" dirty="0">
              <a:solidFill>
                <a:schemeClr val="accent2">
                  <a:lumMod val="60000"/>
                  <a:lumOff val="40000"/>
                </a:schemeClr>
              </a:solidFill>
            </a:endParaRPr>
          </a:p>
        </p:txBody>
      </p:sp>
      <p:sp>
        <p:nvSpPr>
          <p:cNvPr id="5" name="Rectangle 4"/>
          <p:cNvSpPr/>
          <p:nvPr/>
        </p:nvSpPr>
        <p:spPr>
          <a:xfrm>
            <a:off x="5519936" y="1340768"/>
            <a:ext cx="6079413" cy="3293209"/>
          </a:xfrm>
          <a:prstGeom prst="rect">
            <a:avLst/>
          </a:prstGeom>
        </p:spPr>
        <p:txBody>
          <a:bodyPr wrap="square">
            <a:spAutoFit/>
          </a:bodyPr>
          <a:lstStyle/>
          <a:p>
            <a:pPr>
              <a:defRPr/>
            </a:pPr>
            <a:r>
              <a:rPr lang="fr-FR" sz="1600" dirty="0" err="1">
                <a:solidFill>
                  <a:prstClr val="black"/>
                </a:solidFill>
              </a:rPr>
              <a:t>Iga</a:t>
            </a:r>
            <a:r>
              <a:rPr lang="fr-FR" sz="1600" dirty="0">
                <a:solidFill>
                  <a:prstClr val="black"/>
                </a:solidFill>
              </a:rPr>
              <a:t> a récemment rejoint la Division de l'innovation et de </a:t>
            </a:r>
            <a:r>
              <a:rPr lang="fr-FR" sz="1600" dirty="0" smtClean="0">
                <a:solidFill>
                  <a:prstClr val="black"/>
                </a:solidFill>
              </a:rPr>
              <a:t>la </a:t>
            </a:r>
            <a:r>
              <a:rPr lang="fr-FR" sz="1600" dirty="0" smtClean="0"/>
              <a:t>mobilisation </a:t>
            </a:r>
            <a:r>
              <a:rPr lang="fr-FR" sz="1600" dirty="0"/>
              <a:t>des jeunes </a:t>
            </a:r>
            <a:r>
              <a:rPr lang="fr-FR" sz="1600" dirty="0" smtClean="0"/>
              <a:t>d'ECCC en </a:t>
            </a:r>
            <a:r>
              <a:rPr lang="fr-FR" sz="1600" dirty="0">
                <a:solidFill>
                  <a:prstClr val="black"/>
                </a:solidFill>
              </a:rPr>
              <a:t>tant que responsable de l'analyse des politiques et de la jeunesse. Elle était auparavant conseillère principale auprès du SMA de la Direction des affaires publiques et des </a:t>
            </a:r>
            <a:r>
              <a:rPr lang="fr-FR" sz="1600" dirty="0" smtClean="0">
                <a:solidFill>
                  <a:prstClr val="black"/>
                </a:solidFill>
              </a:rPr>
              <a:t>communications. </a:t>
            </a:r>
            <a:r>
              <a:rPr lang="fr-FR" sz="1600" dirty="0" err="1">
                <a:solidFill>
                  <a:prstClr val="black"/>
                </a:solidFill>
              </a:rPr>
              <a:t>Iga</a:t>
            </a:r>
            <a:r>
              <a:rPr lang="fr-FR" sz="1600" dirty="0">
                <a:solidFill>
                  <a:prstClr val="black"/>
                </a:solidFill>
              </a:rPr>
              <a:t> est titulaire d'un baccalauréat en sciences politiques (Université </a:t>
            </a:r>
            <a:r>
              <a:rPr lang="fr-FR" sz="1600" dirty="0" err="1">
                <a:solidFill>
                  <a:prstClr val="black"/>
                </a:solidFill>
              </a:rPr>
              <a:t>Brock</a:t>
            </a:r>
            <a:r>
              <a:rPr lang="fr-FR" sz="1600" dirty="0">
                <a:solidFill>
                  <a:prstClr val="black"/>
                </a:solidFill>
              </a:rPr>
              <a:t>) et d'une maîtrise en études européennes et russes (Université Carleton). Elle a suivi le Programme avancé d'analyse des politiques (PAAP) du gouvernement et a travaillé dans les trois organismes centraux (Bureau du Conseil privé, Finances Canada, Secrétariat du Conseil du Trésor). Elle a deux enfants de moins de quatre ans et aime la course à pied, les voyages et les </a:t>
            </a:r>
            <a:r>
              <a:rPr lang="fr-FR" sz="1600" dirty="0" err="1">
                <a:solidFill>
                  <a:prstClr val="black"/>
                </a:solidFill>
              </a:rPr>
              <a:t>pérogies</a:t>
            </a:r>
            <a:r>
              <a:rPr lang="fr-FR" sz="1600" dirty="0">
                <a:solidFill>
                  <a:prstClr val="black"/>
                </a:solidFill>
              </a:rPr>
              <a:t> (comme l'exige son héritage </a:t>
            </a:r>
            <a:r>
              <a:rPr lang="fr-FR" sz="1600" dirty="0" smtClean="0">
                <a:solidFill>
                  <a:prstClr val="black"/>
                </a:solidFill>
              </a:rPr>
              <a:t>polonais).</a:t>
            </a:r>
            <a:endParaRPr kumimoji="0" lang="en-CA"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767408" y="490404"/>
            <a:ext cx="4387634" cy="4392488"/>
          </a:xfrm>
          <a:prstGeom prst="rect">
            <a:avLst/>
          </a:prstGeom>
        </p:spPr>
      </p:pic>
    </p:spTree>
    <p:extLst>
      <p:ext uri="{BB962C8B-B14F-4D97-AF65-F5344CB8AC3E}">
        <p14:creationId xmlns:p14="http://schemas.microsoft.com/office/powerpoint/2010/main" val="128154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5360" y="5243324"/>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3"/>
          <p:cNvSpPr txBox="1">
            <a:spLocks/>
          </p:cNvSpPr>
          <p:nvPr/>
        </p:nvSpPr>
        <p:spPr>
          <a:xfrm>
            <a:off x="4799856" y="912620"/>
            <a:ext cx="6323048" cy="1336749"/>
          </a:xfrm>
          <a:prstGeom prst="rect">
            <a:avLst/>
          </a:prstGeom>
        </p:spPr>
        <p:txBody>
          <a:bodyPr>
            <a:normAutofit/>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a:noFill/>
                </a:ln>
                <a:solidFill>
                  <a:prstClr val="black"/>
                </a:solidFill>
                <a:effectLst/>
                <a:uLnTx/>
                <a:uFillTx/>
                <a:latin typeface="Arial"/>
                <a:ea typeface="+mj-ea"/>
                <a:cs typeface="+mj-cs"/>
              </a:rPr>
              <a:t>Tina Cobb</a:t>
            </a:r>
            <a:endParaRPr kumimoji="0" lang="en-CA" sz="3800" b="1" i="0" u="none" strike="noStrike" kern="1200" cap="all" spc="0" normalizeH="0" baseline="0" noProof="0" dirty="0">
              <a:ln>
                <a:noFill/>
              </a:ln>
              <a:solidFill>
                <a:prstClr val="black"/>
              </a:solidFill>
              <a:effectLst/>
              <a:uLnTx/>
              <a:uFillTx/>
              <a:latin typeface="Arial"/>
              <a:ea typeface="+mj-ea"/>
              <a:cs typeface="+mj-cs"/>
            </a:endParaRPr>
          </a:p>
        </p:txBody>
      </p:sp>
      <p:sp>
        <p:nvSpPr>
          <p:cNvPr id="4" name="Rectangle 3"/>
          <p:cNvSpPr/>
          <p:nvPr/>
        </p:nvSpPr>
        <p:spPr>
          <a:xfrm>
            <a:off x="5159896" y="1772816"/>
            <a:ext cx="6768752" cy="3139321"/>
          </a:xfrm>
          <a:prstGeom prst="rect">
            <a:avLst/>
          </a:prstGeom>
        </p:spPr>
        <p:txBody>
          <a:bodyPr wrap="square">
            <a:spAutoFit/>
          </a:bodyPr>
          <a:lstStyle/>
          <a:p>
            <a:pPr lvl="0">
              <a:defRP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Tina est la gestionnaire des relations avec les intervenants à la Direction de la durabilité d'Environnement et Changement climatique Canada. Avant d'occuper ce poste, Tina a dirigé l'équipe des partenariats de l'Unité des objectifs de développement durable d'Emploi et Développement social Canada, où elle a géré le programme de financement </a:t>
            </a:r>
            <a:r>
              <a:rPr lang="fr-FR" dirty="0">
                <a:latin typeface="Calibri" panose="020F0502020204030204" pitchFamily="34" charset="0"/>
                <a:ea typeface="Calibri" panose="020F0502020204030204" pitchFamily="34" charset="0"/>
                <a:cs typeface="Times New Roman" panose="02020603050405020304" pitchFamily="18" charset="0"/>
              </a:rPr>
              <a:t>des </a:t>
            </a:r>
            <a:r>
              <a:rPr lang="fr-FR" dirty="0" smtClean="0">
                <a:latin typeface="Calibri" panose="020F0502020204030204" pitchFamily="34" charset="0"/>
                <a:ea typeface="Calibri" panose="020F0502020204030204" pitchFamily="34" charset="0"/>
                <a:cs typeface="Times New Roman" panose="02020603050405020304" pitchFamily="18" charset="0"/>
              </a:rPr>
              <a:t>Objectifs de Développement Durable.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Tina apporte 14 ans d'expérience gouvernementale dans le domaine des partenariats stratégiques et des communications et politiques internationales en matière de changements climatiques. Elle est passionnée par l'impact social, l'environnement et le décloisonnement des organisations pour faire de la collaboration une réalité</a:t>
            </a:r>
            <a:r>
              <a:rPr lang="fr-FR"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CA"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1338598" y="764704"/>
            <a:ext cx="3017287" cy="4263172"/>
          </a:xfrm>
          <a:prstGeom prst="rect">
            <a:avLst/>
          </a:prstGeom>
        </p:spPr>
      </p:pic>
      <p:sp>
        <p:nvSpPr>
          <p:cNvPr id="6" name="Rectangle 5"/>
          <p:cNvSpPr/>
          <p:nvPr/>
        </p:nvSpPr>
        <p:spPr>
          <a:xfrm>
            <a:off x="695400" y="5494560"/>
            <a:ext cx="705678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C0504D">
                    <a:lumMod val="40000"/>
                    <a:lumOff val="60000"/>
                  </a:srgbClr>
                </a:solidFill>
                <a:effectLst/>
                <a:uLnTx/>
                <a:uFillTx/>
                <a:latin typeface="Arial"/>
                <a:ea typeface="+mn-ea"/>
                <a:cs typeface="+mn-cs"/>
              </a:rPr>
              <a:t>Gestionnaire, Direction </a:t>
            </a:r>
            <a:r>
              <a:rPr kumimoji="0" lang="fr-FR" sz="1800" b="0" i="0" u="none" strike="noStrike" kern="1200" cap="none" spc="0" normalizeH="0" baseline="0" noProof="0" dirty="0">
                <a:ln>
                  <a:noFill/>
                </a:ln>
                <a:solidFill>
                  <a:srgbClr val="C0504D">
                    <a:lumMod val="40000"/>
                    <a:lumOff val="60000"/>
                  </a:srgbClr>
                </a:solidFill>
                <a:effectLst/>
                <a:uLnTx/>
                <a:uFillTx/>
                <a:latin typeface="Arial"/>
                <a:ea typeface="+mn-ea"/>
                <a:cs typeface="+mn-cs"/>
              </a:rPr>
              <a:t>de la </a:t>
            </a:r>
            <a:r>
              <a:rPr kumimoji="0" lang="fr-FR" sz="1800" b="0" i="0" u="none" strike="noStrike" kern="1200" cap="none" spc="0" normalizeH="0" baseline="0" noProof="0" dirty="0" smtClean="0">
                <a:ln>
                  <a:noFill/>
                </a:ln>
                <a:solidFill>
                  <a:srgbClr val="C0504D">
                    <a:lumMod val="40000"/>
                    <a:lumOff val="60000"/>
                  </a:srgbClr>
                </a:solidFill>
                <a:effectLst/>
                <a:uLnTx/>
                <a:uFillTx/>
                <a:latin typeface="Arial"/>
                <a:ea typeface="+mn-ea"/>
                <a:cs typeface="+mn-cs"/>
              </a:rPr>
              <a:t>durabilité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smtClean="0">
                <a:ln>
                  <a:noFill/>
                </a:ln>
                <a:solidFill>
                  <a:srgbClr val="C0504D">
                    <a:lumMod val="40000"/>
                    <a:lumOff val="60000"/>
                  </a:srgbClr>
                </a:solidFill>
                <a:effectLst/>
                <a:uLnTx/>
                <a:uFillTx/>
                <a:latin typeface="Arial"/>
                <a:ea typeface="+mn-ea"/>
                <a:cs typeface="+mn-cs"/>
              </a:rPr>
              <a:t>Direction </a:t>
            </a:r>
            <a:r>
              <a:rPr kumimoji="0" lang="fr-CA" sz="1800" b="0" i="0" u="none" strike="noStrike" kern="1200" cap="none" spc="0" normalizeH="0" baseline="0" noProof="0" dirty="0">
                <a:ln>
                  <a:noFill/>
                </a:ln>
                <a:solidFill>
                  <a:srgbClr val="C0504D">
                    <a:lumMod val="40000"/>
                    <a:lumOff val="60000"/>
                  </a:srgbClr>
                </a:solidFill>
                <a:effectLst/>
                <a:uLnTx/>
                <a:uFillTx/>
                <a:latin typeface="Arial"/>
                <a:ea typeface="+mn-ea"/>
                <a:cs typeface="+mn-cs"/>
              </a:rPr>
              <a:t>générale des politiques stratégiques</a:t>
            </a:r>
            <a:endParaRPr kumimoji="0" lang="en-CA" sz="1800" b="0" i="0" u="none" strike="noStrike" kern="1200" cap="none" spc="0" normalizeH="0" baseline="0" noProof="0" dirty="0">
              <a:ln>
                <a:noFill/>
              </a:ln>
              <a:solidFill>
                <a:srgbClr val="C0504D">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335068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07368" y="5205243"/>
            <a:ext cx="11449272" cy="1368152"/>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3"/>
          <p:cNvSpPr txBox="1">
            <a:spLocks/>
          </p:cNvSpPr>
          <p:nvPr/>
        </p:nvSpPr>
        <p:spPr>
          <a:xfrm>
            <a:off x="5469425" y="692696"/>
            <a:ext cx="6290662" cy="1149081"/>
          </a:xfrm>
          <a:prstGeom prst="rect">
            <a:avLst/>
          </a:prstGeom>
        </p:spPr>
        <p:txBody>
          <a:bodyPr>
            <a:normAutofit fontScale="92500" lnSpcReduction="20000"/>
          </a:bodyPr>
          <a:lstStyle>
            <a:lvl1pPr algn="ctr" defTabSz="914400" rtl="0" eaLnBrk="1" latinLnBrk="0" hangingPunct="1">
              <a:spcBef>
                <a:spcPct val="0"/>
              </a:spcBef>
              <a:buNone/>
              <a:defRPr sz="4400" b="1"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smtClean="0">
                <a:ln>
                  <a:noFill/>
                </a:ln>
                <a:solidFill>
                  <a:prstClr val="black"/>
                </a:solidFill>
                <a:effectLst/>
                <a:uLnTx/>
                <a:uFillTx/>
                <a:latin typeface="Arial"/>
                <a:ea typeface="+mj-ea"/>
                <a:cs typeface="+mj-cs"/>
              </a:rPr>
              <a:t>Santana Ochoa </a:t>
            </a:r>
            <a:r>
              <a:rPr kumimoji="0" lang="en-US" sz="4400" b="1" i="0" u="none" strike="noStrike" kern="1200" cap="all" spc="0" normalizeH="0" baseline="0" noProof="0" dirty="0" err="1" smtClean="0">
                <a:ln>
                  <a:noFill/>
                </a:ln>
                <a:solidFill>
                  <a:prstClr val="black"/>
                </a:solidFill>
                <a:effectLst/>
                <a:uLnTx/>
                <a:uFillTx/>
                <a:latin typeface="Arial"/>
                <a:ea typeface="+mj-ea"/>
                <a:cs typeface="+mj-cs"/>
              </a:rPr>
              <a:t>briggs</a:t>
            </a:r>
            <a:endParaRPr kumimoji="0" lang="en-CA" sz="4400" b="1" i="0" u="none" strike="noStrike" kern="1200" cap="all" spc="0" normalizeH="0" baseline="0" noProof="0" dirty="0">
              <a:ln>
                <a:noFill/>
              </a:ln>
              <a:solidFill>
                <a:prstClr val="black"/>
              </a:solidFill>
              <a:effectLst/>
              <a:uLnTx/>
              <a:uFillTx/>
              <a:latin typeface="Arial"/>
              <a:ea typeface="+mj-ea"/>
              <a:cs typeface="+mj-cs"/>
            </a:endParaRPr>
          </a:p>
        </p:txBody>
      </p:sp>
      <p:sp>
        <p:nvSpPr>
          <p:cNvPr id="4" name="Rectangle 3"/>
          <p:cNvSpPr/>
          <p:nvPr/>
        </p:nvSpPr>
        <p:spPr>
          <a:xfrm>
            <a:off x="5469425" y="1830358"/>
            <a:ext cx="5955167" cy="2450094"/>
          </a:xfrm>
          <a:prstGeom prst="rect">
            <a:avLst/>
          </a:prstGeom>
        </p:spPr>
        <p:txBody>
          <a:bodyPr wrap="square">
            <a:spAutoFit/>
          </a:bodyPr>
          <a:lstStyle/>
          <a:p>
            <a:pPr lvl="0">
              <a:lnSpc>
                <a:spcPct val="107000"/>
              </a:lnSpc>
              <a:spcAft>
                <a:spcPts val="800"/>
              </a:spcAft>
              <a:defRPr/>
            </a:pP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Santana est analyste de recherche au sein de l'équipe des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relations,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avec les parties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prenantes de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la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direction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générale de la politique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stratégique</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d</a:t>
            </a:r>
            <a:r>
              <a:rPr lang="fr-FR" dirty="0" smtClean="0">
                <a:latin typeface="Calibri" panose="020F0502020204030204" pitchFamily="34" charset="0"/>
                <a:ea typeface="Calibri" panose="020F0502020204030204" pitchFamily="34" charset="0"/>
                <a:cs typeface="Times New Roman" panose="02020603050405020304" pitchFamily="18" charset="0"/>
              </a:rPr>
              <a:t>irection de la durabilité.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Elle termine actuellement sa maîtrise en politique et administration publiques à l'Université Concordia. Sa formation est principalement axée sur les études de développement et elle a déjà travaillé dans le domaine de l'éducation à la paix dans le </a:t>
            </a:r>
            <a:r>
              <a:rPr lang="fr-FR" dirty="0">
                <a:latin typeface="Calibri" panose="020F0502020204030204" pitchFamily="34" charset="0"/>
                <a:ea typeface="Calibri" panose="020F0502020204030204" pitchFamily="34" charset="0"/>
                <a:cs typeface="Times New Roman" panose="02020603050405020304" pitchFamily="18" charset="0"/>
              </a:rPr>
              <a:t>secteur à </a:t>
            </a:r>
            <a:r>
              <a:rPr lang="fr-FR" dirty="0" smtClean="0">
                <a:latin typeface="Calibri" panose="020F0502020204030204" pitchFamily="34" charset="0"/>
                <a:ea typeface="Calibri" panose="020F0502020204030204" pitchFamily="34" charset="0"/>
                <a:cs typeface="Times New Roman" panose="02020603050405020304" pitchFamily="18" charset="0"/>
              </a:rPr>
              <a:t>but non lucratif</a:t>
            </a:r>
            <a:r>
              <a:rPr lang="fr-FR" dirty="0">
                <a:latin typeface="Calibri" panose="020F0502020204030204" pitchFamily="34" charset="0"/>
                <a:ea typeface="Calibri" panose="020F0502020204030204" pitchFamily="34" charset="0"/>
                <a:cs typeface="Times New Roman" panose="02020603050405020304" pitchFamily="18" charset="0"/>
              </a:rPr>
              <a:t>. </a:t>
            </a:r>
            <a:endParaRPr kumimoji="0" lang="en-CA"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80656" y="869805"/>
            <a:ext cx="3892200" cy="4115462"/>
          </a:xfrm>
          <a:prstGeom prst="rect">
            <a:avLst/>
          </a:prstGeom>
        </p:spPr>
      </p:pic>
      <p:sp>
        <p:nvSpPr>
          <p:cNvPr id="7" name="Rectangle 6"/>
          <p:cNvSpPr/>
          <p:nvPr/>
        </p:nvSpPr>
        <p:spPr>
          <a:xfrm>
            <a:off x="695400" y="5499872"/>
            <a:ext cx="73448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504D">
                    <a:lumMod val="40000"/>
                    <a:lumOff val="60000"/>
                  </a:srgbClr>
                </a:solidFill>
                <a:effectLst/>
                <a:uLnTx/>
                <a:uFillTx/>
                <a:latin typeface="Arial"/>
                <a:ea typeface="+mn-ea"/>
                <a:cs typeface="+mn-cs"/>
              </a:rPr>
              <a:t>Analyste de </a:t>
            </a:r>
            <a:r>
              <a:rPr kumimoji="0" lang="fr-FR" sz="1800" b="0" i="0" u="none" strike="noStrike" kern="1200" cap="none" spc="0" normalizeH="0" baseline="0" noProof="0" dirty="0" smtClean="0">
                <a:ln>
                  <a:noFill/>
                </a:ln>
                <a:solidFill>
                  <a:srgbClr val="C0504D">
                    <a:lumMod val="40000"/>
                    <a:lumOff val="60000"/>
                  </a:srgbClr>
                </a:solidFill>
                <a:effectLst/>
                <a:uLnTx/>
                <a:uFillTx/>
                <a:latin typeface="Arial"/>
                <a:ea typeface="+mn-ea"/>
                <a:cs typeface="+mn-cs"/>
              </a:rPr>
              <a:t>recherche, Direction </a:t>
            </a:r>
            <a:r>
              <a:rPr kumimoji="0" lang="fr-FR" sz="1800" b="0" i="0" u="none" strike="noStrike" kern="1200" cap="none" spc="0" normalizeH="0" baseline="0" noProof="0" dirty="0">
                <a:ln>
                  <a:noFill/>
                </a:ln>
                <a:solidFill>
                  <a:srgbClr val="C0504D">
                    <a:lumMod val="40000"/>
                    <a:lumOff val="60000"/>
                  </a:srgbClr>
                </a:solidFill>
                <a:effectLst/>
                <a:uLnTx/>
                <a:uFillTx/>
                <a:latin typeface="Arial"/>
                <a:ea typeface="+mn-ea"/>
                <a:cs typeface="+mn-cs"/>
              </a:rPr>
              <a:t>de la </a:t>
            </a:r>
            <a:r>
              <a:rPr kumimoji="0" lang="fr-FR" sz="1800" b="0" i="0" u="none" strike="noStrike" kern="1200" cap="none" spc="0" normalizeH="0" baseline="0" noProof="0" dirty="0" smtClean="0">
                <a:ln>
                  <a:noFill/>
                </a:ln>
                <a:solidFill>
                  <a:srgbClr val="C0504D">
                    <a:lumMod val="40000"/>
                    <a:lumOff val="60000"/>
                  </a:srgbClr>
                </a:solidFill>
                <a:effectLst/>
                <a:uLnTx/>
                <a:uFillTx/>
                <a:latin typeface="Arial"/>
                <a:ea typeface="+mn-ea"/>
                <a:cs typeface="+mn-cs"/>
              </a:rPr>
              <a:t>durabilité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smtClean="0">
                <a:ln>
                  <a:noFill/>
                </a:ln>
                <a:solidFill>
                  <a:srgbClr val="C0504D">
                    <a:lumMod val="40000"/>
                    <a:lumOff val="60000"/>
                  </a:srgbClr>
                </a:solidFill>
                <a:effectLst/>
                <a:uLnTx/>
                <a:uFillTx/>
                <a:latin typeface="Arial"/>
                <a:ea typeface="+mn-ea"/>
                <a:cs typeface="+mn-cs"/>
              </a:rPr>
              <a:t>Direction </a:t>
            </a:r>
            <a:r>
              <a:rPr kumimoji="0" lang="fr-CA" sz="1800" b="0" i="0" u="none" strike="noStrike" kern="1200" cap="none" spc="0" normalizeH="0" baseline="0" noProof="0" dirty="0">
                <a:ln>
                  <a:noFill/>
                </a:ln>
                <a:solidFill>
                  <a:srgbClr val="C0504D">
                    <a:lumMod val="40000"/>
                    <a:lumOff val="60000"/>
                  </a:srgbClr>
                </a:solidFill>
                <a:effectLst/>
                <a:uLnTx/>
                <a:uFillTx/>
                <a:latin typeface="Arial"/>
                <a:ea typeface="+mn-ea"/>
                <a:cs typeface="+mn-cs"/>
              </a:rPr>
              <a:t>générale des politiques stratégiques</a:t>
            </a:r>
            <a:endParaRPr kumimoji="0" lang="en-CA" sz="1800" b="0" i="0" u="none" strike="noStrike" kern="1200" cap="none" spc="0" normalizeH="0" baseline="0" noProof="0" dirty="0">
              <a:ln>
                <a:noFill/>
              </a:ln>
              <a:solidFill>
                <a:srgbClr val="C0504D">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5019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5293"/>
            <a:ext cx="10972800" cy="850106"/>
          </a:xfrm>
        </p:spPr>
        <p:txBody>
          <a:bodyPr>
            <a:normAutofit fontScale="90000"/>
          </a:bodyPr>
          <a:lstStyle/>
          <a:p>
            <a:pPr algn="l"/>
            <a:r>
              <a:rPr lang="en-US" dirty="0" err="1" smtClean="0"/>
              <a:t>Aperçu</a:t>
            </a:r>
            <a:r>
              <a:rPr lang="en-US" dirty="0" smtClean="0"/>
              <a:t> </a:t>
            </a:r>
            <a:r>
              <a:rPr lang="en-US" dirty="0"/>
              <a:t>du </a:t>
            </a:r>
            <a:r>
              <a:rPr lang="en-US" dirty="0" err="1"/>
              <a:t>portefeuille</a:t>
            </a:r>
            <a:r>
              <a:rPr lang="en-US" dirty="0">
                <a:solidFill>
                  <a:srgbClr val="02616D"/>
                </a:solidFill>
              </a:rPr>
              <a:t/>
            </a:r>
            <a:br>
              <a:rPr lang="en-US" dirty="0">
                <a:solidFill>
                  <a:srgbClr val="02616D"/>
                </a:solidFill>
              </a:rPr>
            </a:br>
            <a:endParaRPr lang="en-CA" dirty="0"/>
          </a:p>
        </p:txBody>
      </p:sp>
      <p:sp>
        <p:nvSpPr>
          <p:cNvPr id="5" name="Rounded Rectangle 4"/>
          <p:cNvSpPr/>
          <p:nvPr/>
        </p:nvSpPr>
        <p:spPr>
          <a:xfrm>
            <a:off x="479376" y="1227736"/>
            <a:ext cx="11029616" cy="51144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2"/>
          <p:cNvSpPr>
            <a:spLocks noGrp="1"/>
          </p:cNvSpPr>
          <p:nvPr>
            <p:ph idx="1"/>
          </p:nvPr>
        </p:nvSpPr>
        <p:spPr>
          <a:xfrm>
            <a:off x="868685" y="1419291"/>
            <a:ext cx="5102669" cy="5065029"/>
          </a:xfrm>
        </p:spPr>
        <p:txBody>
          <a:bodyPr>
            <a:normAutofit fontScale="92500" lnSpcReduction="10000"/>
          </a:bodyPr>
          <a:lstStyle/>
          <a:p>
            <a:pPr marL="0" indent="0">
              <a:buNone/>
            </a:pPr>
            <a:r>
              <a:rPr lang="fr-FR" sz="2000" b="1" dirty="0">
                <a:solidFill>
                  <a:schemeClr val="bg1"/>
                </a:solidFill>
              </a:rPr>
              <a:t>Le portefeuille de l'environnement se compose de</a:t>
            </a:r>
            <a:r>
              <a:rPr lang="en-US" sz="2000" b="1" dirty="0" smtClean="0">
                <a:solidFill>
                  <a:schemeClr val="bg1"/>
                </a:solidFill>
              </a:rPr>
              <a:t>:</a:t>
            </a:r>
          </a:p>
          <a:p>
            <a:pPr marL="0" indent="0">
              <a:buNone/>
            </a:pPr>
            <a:endParaRPr lang="en-US" sz="2000" b="1" dirty="0">
              <a:solidFill>
                <a:schemeClr val="bg1"/>
              </a:solidFill>
            </a:endParaRPr>
          </a:p>
          <a:p>
            <a:pPr>
              <a:buFont typeface="Wingdings" panose="05000000000000000000" pitchFamily="2" charset="2"/>
              <a:buChar char="Ø"/>
            </a:pPr>
            <a:r>
              <a:rPr lang="fr-FR" sz="2000" dirty="0">
                <a:solidFill>
                  <a:schemeClr val="bg1"/>
                </a:solidFill>
              </a:rPr>
              <a:t>Environnement et Changement climatique Canada (ECCC), qui s'emploie à protéger et à conserver notre patrimoine naturel, et à assurer un environnement propre, sûr et durable aux générations actuelles et futures;</a:t>
            </a:r>
          </a:p>
          <a:p>
            <a:pPr>
              <a:buFont typeface="Wingdings" panose="05000000000000000000" pitchFamily="2" charset="2"/>
              <a:buChar char="Ø"/>
            </a:pPr>
            <a:r>
              <a:rPr lang="fr-FR" sz="2000" dirty="0">
                <a:solidFill>
                  <a:schemeClr val="bg1"/>
                </a:solidFill>
              </a:rPr>
              <a:t>Parcs Canada, responsable des parcs nationaux, des lieux historiques et des aires marines nationales de conservation; </a:t>
            </a:r>
          </a:p>
          <a:p>
            <a:pPr>
              <a:buFont typeface="Wingdings" panose="05000000000000000000" pitchFamily="2" charset="2"/>
              <a:buChar char="Ø"/>
            </a:pPr>
            <a:r>
              <a:rPr lang="fr-FR" sz="2000" dirty="0">
                <a:solidFill>
                  <a:schemeClr val="bg1"/>
                </a:solidFill>
              </a:rPr>
              <a:t>l’Agence d’évaluation d’impact du Canada, responsable des évaluations d’impact et de la coordination de la consultation entre la Couronne et les Autochtones dans le cadre de projets majeurs.</a:t>
            </a:r>
          </a:p>
          <a:p>
            <a:pPr marL="0" indent="0">
              <a:buNone/>
            </a:pPr>
            <a:endParaRPr lang="en-CA" sz="2000" b="1" dirty="0">
              <a:solidFill>
                <a:schemeClr val="tx1"/>
              </a:solidFill>
            </a:endParaRPr>
          </a:p>
        </p:txBody>
      </p:sp>
      <p:sp>
        <p:nvSpPr>
          <p:cNvPr id="7" name="Rectangle 6"/>
          <p:cNvSpPr/>
          <p:nvPr/>
        </p:nvSpPr>
        <p:spPr>
          <a:xfrm>
            <a:off x="6202748" y="1419291"/>
            <a:ext cx="5298785" cy="5016758"/>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en-US" sz="2000" b="1" dirty="0">
                <a:solidFill>
                  <a:schemeClr val="accent2">
                    <a:lumMod val="60000"/>
                    <a:lumOff val="40000"/>
                  </a:schemeClr>
                </a:solidFill>
              </a:rPr>
              <a:t>Raison D’</a:t>
            </a:r>
            <a:r>
              <a:rPr lang="en-CA" sz="2000" b="1" dirty="0" err="1">
                <a:solidFill>
                  <a:schemeClr val="accent2">
                    <a:lumMod val="60000"/>
                    <a:lumOff val="40000"/>
                  </a:schemeClr>
                </a:solidFill>
              </a:rPr>
              <a:t>être</a:t>
            </a:r>
            <a:endParaRPr lang="en-CA" sz="2000" b="1" dirty="0">
              <a:solidFill>
                <a:schemeClr val="accent2">
                  <a:lumMod val="60000"/>
                  <a:lumOff val="40000"/>
                </a:schemeClr>
              </a:solidFill>
            </a:endParaRPr>
          </a:p>
          <a:p>
            <a:pPr lvl="0">
              <a:defRPr/>
            </a:pPr>
            <a:endParaRPr lang="en-US" sz="2000" b="1" dirty="0">
              <a:solidFill>
                <a:schemeClr val="accent2">
                  <a:lumMod val="60000"/>
                  <a:lumOff val="40000"/>
                </a:schemeClr>
              </a:solidFill>
            </a:endParaRPr>
          </a:p>
          <a:p>
            <a:pPr lvl="0">
              <a:defRPr/>
            </a:pPr>
            <a:r>
              <a:rPr lang="fr-FR" sz="2000" dirty="0">
                <a:solidFill>
                  <a:schemeClr val="accent2">
                    <a:lumMod val="60000"/>
                    <a:lumOff val="40000"/>
                  </a:schemeClr>
                </a:solidFill>
              </a:rPr>
              <a:t>ECCC est le principal ministère fédéral responsable des mesures stratégiques sur un large éventail de questions environnementales, notamment </a:t>
            </a:r>
            <a:r>
              <a:rPr lang="fr-FR" sz="2000" dirty="0" smtClean="0">
                <a:solidFill>
                  <a:schemeClr val="accent2">
                    <a:lumMod val="60000"/>
                    <a:lumOff val="40000"/>
                  </a:schemeClr>
                </a:solidFill>
              </a:rPr>
              <a:t>:</a:t>
            </a:r>
          </a:p>
          <a:p>
            <a:pPr lvl="0">
              <a:defRPr/>
            </a:pPr>
            <a:endParaRPr lang="fr-FR" sz="2000" dirty="0">
              <a:solidFill>
                <a:schemeClr val="accent2">
                  <a:lumMod val="60000"/>
                  <a:lumOff val="40000"/>
                </a:schemeClr>
              </a:solidFill>
            </a:endParaRPr>
          </a:p>
          <a:p>
            <a:pPr marL="342900" lvl="0" indent="-342900">
              <a:buFont typeface="Arial" panose="020B0604020202020204" pitchFamily="34" charset="0"/>
              <a:buChar char="•"/>
              <a:defRPr/>
            </a:pPr>
            <a:r>
              <a:rPr lang="fr-FR" sz="2000" dirty="0">
                <a:solidFill>
                  <a:schemeClr val="accent2">
                    <a:lumMod val="60000"/>
                    <a:lumOff val="40000"/>
                  </a:schemeClr>
                </a:solidFill>
              </a:rPr>
              <a:t>La prise de mesures sur la croissance propre et les changement climatiques;</a:t>
            </a:r>
          </a:p>
          <a:p>
            <a:pPr marL="342900" lvl="0" indent="-342900">
              <a:buFont typeface="Arial" panose="020B0604020202020204" pitchFamily="34" charset="0"/>
              <a:buChar char="•"/>
              <a:defRPr/>
            </a:pPr>
            <a:r>
              <a:rPr lang="fr-FR" sz="2000" dirty="0">
                <a:solidFill>
                  <a:schemeClr val="accent2">
                    <a:lumMod val="60000"/>
                    <a:lumOff val="40000"/>
                  </a:schemeClr>
                </a:solidFill>
              </a:rPr>
              <a:t>La prévention et la gestion de la pollution;</a:t>
            </a:r>
          </a:p>
          <a:p>
            <a:pPr marL="342900" lvl="0" indent="-342900">
              <a:buFont typeface="Arial" panose="020B0604020202020204" pitchFamily="34" charset="0"/>
              <a:buChar char="•"/>
              <a:defRPr/>
            </a:pPr>
            <a:r>
              <a:rPr lang="fr-FR" sz="2000" dirty="0">
                <a:solidFill>
                  <a:schemeClr val="accent2">
                    <a:lumMod val="60000"/>
                    <a:lumOff val="40000"/>
                  </a:schemeClr>
                </a:solidFill>
              </a:rPr>
              <a:t>La conservation de la nature;</a:t>
            </a:r>
          </a:p>
          <a:p>
            <a:pPr marL="342900" lvl="0" indent="-342900">
              <a:buFont typeface="Arial" panose="020B0604020202020204" pitchFamily="34" charset="0"/>
              <a:buChar char="•"/>
              <a:defRPr/>
            </a:pPr>
            <a:r>
              <a:rPr lang="fr-FR" sz="2000" dirty="0">
                <a:solidFill>
                  <a:schemeClr val="accent2">
                    <a:lumMod val="60000"/>
                    <a:lumOff val="40000"/>
                  </a:schemeClr>
                </a:solidFill>
              </a:rPr>
              <a:t>La prévision des conditions météorologiques et environnementales.</a:t>
            </a:r>
          </a:p>
          <a:p>
            <a:endParaRPr lang="fr-FR" sz="2000" b="1" dirty="0">
              <a:solidFill>
                <a:schemeClr val="accent2">
                  <a:lumMod val="60000"/>
                  <a:lumOff val="40000"/>
                </a:schemeClr>
              </a:solidFill>
            </a:endParaRPr>
          </a:p>
          <a:p>
            <a:endParaRPr lang="fr-FR" sz="2000" b="1" dirty="0">
              <a:solidFill>
                <a:schemeClr val="accent2">
                  <a:lumMod val="60000"/>
                  <a:lumOff val="40000"/>
                </a:schemeClr>
              </a:solidFill>
            </a:endParaRPr>
          </a:p>
          <a:p>
            <a:endParaRPr lang="en-CA" sz="2000" dirty="0"/>
          </a:p>
        </p:txBody>
      </p:sp>
    </p:spTree>
    <p:extLst>
      <p:ext uri="{BB962C8B-B14F-4D97-AF65-F5344CB8AC3E}">
        <p14:creationId xmlns:p14="http://schemas.microsoft.com/office/powerpoint/2010/main" val="2129036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normAutofit/>
          </a:bodyPr>
          <a:lstStyle/>
          <a:p>
            <a:pPr algn="l"/>
            <a:r>
              <a:rPr lang="en-US" dirty="0" err="1"/>
              <a:t>responsabilités</a:t>
            </a:r>
            <a:r>
              <a:rPr lang="en-US" dirty="0"/>
              <a:t> </a:t>
            </a:r>
            <a:r>
              <a:rPr lang="en-US" dirty="0" err="1"/>
              <a:t>fondamentales</a:t>
            </a:r>
            <a:endParaRPr lang="en-US" dirty="0"/>
          </a:p>
        </p:txBody>
      </p:sp>
      <p:sp>
        <p:nvSpPr>
          <p:cNvPr id="8" name="Rounded Rectangle 4"/>
          <p:cNvSpPr txBox="1">
            <a:spLocks noGrp="1"/>
          </p:cNvSpPr>
          <p:nvPr>
            <p:ph idx="1"/>
          </p:nvPr>
        </p:nvSpPr>
        <p:spPr>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CA" sz="1800" kern="1200" dirty="0" smtClean="0"/>
              <a:t>ECCC is one of the federal government’s most active regulators, addressing toxic chemicals, air pollutants, greenhouse gas emissions, effluent, migratory birds, and species at risk among others</a:t>
            </a:r>
            <a:endParaRPr lang="en-CA" sz="1800" kern="1200" dirty="0"/>
          </a:p>
        </p:txBody>
      </p:sp>
      <p:sp>
        <p:nvSpPr>
          <p:cNvPr id="12" name="Rounded Rectangle 11"/>
          <p:cNvSpPr/>
          <p:nvPr/>
        </p:nvSpPr>
        <p:spPr>
          <a:xfrm>
            <a:off x="966395" y="1124744"/>
            <a:ext cx="4841573" cy="2615207"/>
          </a:xfrm>
          <a:prstGeom prst="roundRect">
            <a:avLst>
              <a:gd name="adj" fmla="val 10282"/>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1900" b="1" dirty="0" smtClean="0"/>
          </a:p>
          <a:p>
            <a:r>
              <a:rPr lang="fr-FR" sz="1900" b="1" dirty="0" smtClean="0">
                <a:solidFill>
                  <a:schemeClr val="accent2">
                    <a:lumMod val="60000"/>
                    <a:lumOff val="40000"/>
                  </a:schemeClr>
                </a:solidFill>
              </a:rPr>
              <a:t>Prise de mesures sur la croissance propre et les changements climatiques</a:t>
            </a:r>
          </a:p>
          <a:p>
            <a:pPr marL="342900" indent="-342900">
              <a:buFont typeface="Arial" panose="020B0604020202020204" pitchFamily="34" charset="0"/>
              <a:buChar char="•"/>
            </a:pPr>
            <a:r>
              <a:rPr lang="fr-FR" sz="1400" dirty="0" smtClean="0"/>
              <a:t>Croissance </a:t>
            </a:r>
            <a:r>
              <a:rPr lang="fr-FR" sz="1400" dirty="0"/>
              <a:t>propre et atténuation des changements climatiques, y compris la réglementation des émissions</a:t>
            </a:r>
          </a:p>
          <a:p>
            <a:pPr marL="342900" indent="-342900">
              <a:buFont typeface="Arial" panose="020B0604020202020204" pitchFamily="34" charset="0"/>
              <a:buChar char="•"/>
            </a:pPr>
            <a:r>
              <a:rPr lang="fr-FR" sz="1400" dirty="0"/>
              <a:t>Mesures internationales de lutte contre les changements climatiques</a:t>
            </a:r>
          </a:p>
          <a:p>
            <a:pPr marL="342900" indent="-342900">
              <a:buFont typeface="Arial" panose="020B0604020202020204" pitchFamily="34" charset="0"/>
              <a:buChar char="•"/>
            </a:pPr>
            <a:r>
              <a:rPr lang="fr-FR" sz="1400" dirty="0"/>
              <a:t>Adaptation aux changements climatiques</a:t>
            </a:r>
          </a:p>
          <a:p>
            <a:pPr marL="342900" indent="-342900">
              <a:buFont typeface="Arial" panose="020B0604020202020204" pitchFamily="34" charset="0"/>
              <a:buChar char="•"/>
            </a:pPr>
            <a:r>
              <a:rPr lang="fr-FR" sz="1400" dirty="0"/>
              <a:t>Recherche scientifique, surveillance et production de rapports</a:t>
            </a:r>
          </a:p>
          <a:p>
            <a:pPr algn="ctr"/>
            <a:endParaRPr lang="en-US" sz="1900" b="1" dirty="0"/>
          </a:p>
        </p:txBody>
      </p:sp>
      <p:sp>
        <p:nvSpPr>
          <p:cNvPr id="14" name="Rounded Rectangle 13"/>
          <p:cNvSpPr/>
          <p:nvPr/>
        </p:nvSpPr>
        <p:spPr>
          <a:xfrm>
            <a:off x="6096000" y="1071807"/>
            <a:ext cx="4910336" cy="266814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1900" b="1" dirty="0" smtClean="0"/>
          </a:p>
          <a:p>
            <a:r>
              <a:rPr lang="fr-FR" sz="1900" b="1" dirty="0">
                <a:solidFill>
                  <a:schemeClr val="accent2">
                    <a:lumMod val="60000"/>
                    <a:lumOff val="40000"/>
                  </a:schemeClr>
                </a:solidFill>
              </a:rPr>
              <a:t>Prévention et gestion de la pollution</a:t>
            </a:r>
          </a:p>
          <a:p>
            <a:pPr marL="342900" indent="-342900">
              <a:buFont typeface="Arial" panose="020B0604020202020204" pitchFamily="34" charset="0"/>
              <a:buChar char="•"/>
            </a:pPr>
            <a:r>
              <a:rPr lang="fr-FR" dirty="0"/>
              <a:t>Qualité de l’air</a:t>
            </a:r>
          </a:p>
          <a:p>
            <a:pPr marL="342900" indent="-342900">
              <a:buFont typeface="Arial" panose="020B0604020202020204" pitchFamily="34" charset="0"/>
              <a:buChar char="•"/>
            </a:pPr>
            <a:r>
              <a:rPr lang="fr-FR" dirty="0"/>
              <a:t>Qualité de l’eau et partenariats sur les écosystèmes</a:t>
            </a:r>
          </a:p>
          <a:p>
            <a:pPr marL="342900" indent="-342900">
              <a:buFont typeface="Arial" panose="020B0604020202020204" pitchFamily="34" charset="0"/>
              <a:buChar char="•"/>
            </a:pPr>
            <a:r>
              <a:rPr lang="fr-FR" dirty="0"/>
              <a:t>Gestion des substances et des déchets</a:t>
            </a:r>
          </a:p>
          <a:p>
            <a:pPr marL="342900" indent="-342900">
              <a:buFont typeface="Arial" panose="020B0604020202020204" pitchFamily="34" charset="0"/>
              <a:buChar char="•"/>
            </a:pPr>
            <a:r>
              <a:rPr lang="fr-FR" dirty="0"/>
              <a:t>Promotion de la conformité et application de la loi - pollution</a:t>
            </a:r>
          </a:p>
          <a:p>
            <a:pPr algn="ctr"/>
            <a:endParaRPr lang="en-US" sz="1900" b="1" dirty="0"/>
          </a:p>
        </p:txBody>
      </p:sp>
      <p:sp>
        <p:nvSpPr>
          <p:cNvPr id="15" name="Rounded Rectangle 14"/>
          <p:cNvSpPr/>
          <p:nvPr/>
        </p:nvSpPr>
        <p:spPr>
          <a:xfrm>
            <a:off x="6100801" y="3977680"/>
            <a:ext cx="4910336" cy="24756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1900" b="1" dirty="0" smtClean="0"/>
          </a:p>
          <a:p>
            <a:r>
              <a:rPr lang="en-US" sz="1900" b="1" dirty="0">
                <a:solidFill>
                  <a:schemeClr val="accent2">
                    <a:lumMod val="60000"/>
                    <a:lumOff val="40000"/>
                  </a:schemeClr>
                </a:solidFill>
              </a:rPr>
              <a:t>Conservation de la nature </a:t>
            </a:r>
          </a:p>
          <a:p>
            <a:pPr marL="342900" indent="-342900">
              <a:buFont typeface="Arial" panose="020B0604020202020204" pitchFamily="34" charset="0"/>
              <a:buChar char="•"/>
            </a:pPr>
            <a:r>
              <a:rPr lang="fr-FR" sz="1600" dirty="0"/>
              <a:t>Espèces en péril</a:t>
            </a:r>
          </a:p>
          <a:p>
            <a:pPr marL="342900" indent="-342900">
              <a:buFont typeface="Arial" panose="020B0604020202020204" pitchFamily="34" charset="0"/>
              <a:buChar char="•"/>
            </a:pPr>
            <a:r>
              <a:rPr lang="fr-FR" sz="1600" dirty="0"/>
              <a:t>Politique et partenariats sur la biodiversité</a:t>
            </a:r>
          </a:p>
          <a:p>
            <a:pPr marL="342900" indent="-342900">
              <a:buFont typeface="Arial" panose="020B0604020202020204" pitchFamily="34" charset="0"/>
              <a:buChar char="•"/>
            </a:pPr>
            <a:r>
              <a:rPr lang="fr-FR" sz="1600" dirty="0"/>
              <a:t>Oiseaux migrateurs et autres espèces sauvages</a:t>
            </a:r>
          </a:p>
          <a:p>
            <a:pPr marL="342900" indent="-342900">
              <a:buFont typeface="Arial" panose="020B0604020202020204" pitchFamily="34" charset="0"/>
              <a:buChar char="•"/>
            </a:pPr>
            <a:r>
              <a:rPr lang="fr-FR" sz="1600" dirty="0"/>
              <a:t>Évaluation environnementale</a:t>
            </a:r>
          </a:p>
          <a:p>
            <a:pPr marL="342900" indent="-342900">
              <a:buFont typeface="Arial" panose="020B0604020202020204" pitchFamily="34" charset="0"/>
              <a:buChar char="•"/>
            </a:pPr>
            <a:r>
              <a:rPr lang="fr-FR" sz="1600" dirty="0"/>
              <a:t>Conservation et protection de l’habitat</a:t>
            </a:r>
          </a:p>
          <a:p>
            <a:pPr marL="342900" indent="-342900">
              <a:buFont typeface="Arial" panose="020B0604020202020204" pitchFamily="34" charset="0"/>
              <a:buChar char="•"/>
            </a:pPr>
            <a:r>
              <a:rPr lang="fr-FR" sz="1600" dirty="0"/>
              <a:t>Promotion de la conformité et application de la loi – espèces sauvages</a:t>
            </a:r>
          </a:p>
          <a:p>
            <a:pPr algn="ctr"/>
            <a:endParaRPr lang="en-US" sz="1900" b="1" dirty="0"/>
          </a:p>
        </p:txBody>
      </p:sp>
      <p:sp>
        <p:nvSpPr>
          <p:cNvPr id="16" name="Rounded Rectangle 15"/>
          <p:cNvSpPr/>
          <p:nvPr/>
        </p:nvSpPr>
        <p:spPr>
          <a:xfrm>
            <a:off x="969641" y="3977680"/>
            <a:ext cx="4910336" cy="24756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900" b="1" dirty="0">
                <a:solidFill>
                  <a:schemeClr val="accent2">
                    <a:lumMod val="60000"/>
                    <a:lumOff val="40000"/>
                  </a:schemeClr>
                </a:solidFill>
              </a:rPr>
              <a:t>Prévision des conditions météorologiques et </a:t>
            </a:r>
            <a:r>
              <a:rPr lang="fr-FR" sz="1900" b="1" dirty="0" smtClean="0">
                <a:solidFill>
                  <a:schemeClr val="accent2">
                    <a:lumMod val="60000"/>
                    <a:lumOff val="40000"/>
                  </a:schemeClr>
                </a:solidFill>
              </a:rPr>
              <a:t>environnementales</a:t>
            </a:r>
          </a:p>
          <a:p>
            <a:pPr marL="285750" indent="-285750">
              <a:buFont typeface="Arial" panose="020B0604020202020204" pitchFamily="34" charset="0"/>
              <a:buChar char="•"/>
            </a:pPr>
            <a:r>
              <a:rPr lang="fr-FR" dirty="0"/>
              <a:t>Observations, prévisions et alertes météorologiques et environnementales</a:t>
            </a:r>
          </a:p>
          <a:p>
            <a:pPr marL="285750" indent="-285750">
              <a:buFont typeface="Arial" panose="020B0604020202020204" pitchFamily="34" charset="0"/>
              <a:buChar char="•"/>
            </a:pPr>
            <a:r>
              <a:rPr lang="fr-FR" dirty="0"/>
              <a:t>Services hydrologiques</a:t>
            </a:r>
            <a:endParaRPr lang="en-US" sz="1900" b="1" dirty="0"/>
          </a:p>
        </p:txBody>
      </p:sp>
    </p:spTree>
    <p:extLst>
      <p:ext uri="{BB962C8B-B14F-4D97-AF65-F5344CB8AC3E}">
        <p14:creationId xmlns:p14="http://schemas.microsoft.com/office/powerpoint/2010/main" val="2198284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CC_Presentaion_WidescreenSize_(GenericsShapes).pptx" id="{4E59E1A2-848A-4873-A768-AFE6C25AF542}" vid="{4B59FFF3-3BA7-4BD0-B436-744A91625D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5C4D2572DD1B4A92EEFDDB72E10065" ma:contentTypeVersion="12" ma:contentTypeDescription="Create a new document." ma:contentTypeScope="" ma:versionID="54251a82e39bc9c8fccee484c21ce880">
  <xsd:schema xmlns:xsd="http://www.w3.org/2001/XMLSchema" xmlns:xs="http://www.w3.org/2001/XMLSchema" xmlns:p="http://schemas.microsoft.com/office/2006/metadata/properties" xmlns:ns3="d1762566-ff97-4e85-8fbd-2dce6a296af8" xmlns:ns4="e0f43b34-2f97-4c6f-b782-9110200f30df" targetNamespace="http://schemas.microsoft.com/office/2006/metadata/properties" ma:root="true" ma:fieldsID="9e3bca17412c18c43758ce0fb731c591" ns3:_="" ns4:_="">
    <xsd:import namespace="d1762566-ff97-4e85-8fbd-2dce6a296af8"/>
    <xsd:import namespace="e0f43b34-2f97-4c6f-b782-9110200f30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62566-ff97-4e85-8fbd-2dce6a296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f43b34-2f97-4c6f-b782-9110200f30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17B7C4-7C08-4A59-890F-4719C7EEBD0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1762566-ff97-4e85-8fbd-2dce6a296af8"/>
    <ds:schemaRef ds:uri="http://purl.org/dc/terms/"/>
    <ds:schemaRef ds:uri="http://schemas.openxmlformats.org/package/2006/metadata/core-properties"/>
    <ds:schemaRef ds:uri="e0f43b34-2f97-4c6f-b782-9110200f30df"/>
    <ds:schemaRef ds:uri="http://www.w3.org/XML/1998/namespace"/>
    <ds:schemaRef ds:uri="http://purl.org/dc/dcmitype/"/>
  </ds:schemaRefs>
</ds:datastoreItem>
</file>

<file path=customXml/itemProps2.xml><?xml version="1.0" encoding="utf-8"?>
<ds:datastoreItem xmlns:ds="http://schemas.openxmlformats.org/officeDocument/2006/customXml" ds:itemID="{3FEA80A5-E996-4AFB-AE99-8EED984C9B80}">
  <ds:schemaRefs>
    <ds:schemaRef ds:uri="http://schemas.microsoft.com/sharepoint/v3/contenttype/forms"/>
  </ds:schemaRefs>
</ds:datastoreItem>
</file>

<file path=customXml/itemProps3.xml><?xml version="1.0" encoding="utf-8"?>
<ds:datastoreItem xmlns:ds="http://schemas.openxmlformats.org/officeDocument/2006/customXml" ds:itemID="{DFA4DF44-EA4C-46DD-BEFA-4313E9A49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62566-ff97-4e85-8fbd-2dce6a296af8"/>
    <ds:schemaRef ds:uri="e0f43b34-2f97-4c6f-b782-9110200f3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ECCC_Presentaion_Shapes_Widescreen</Template>
  <TotalTime>978</TotalTime>
  <Words>4035</Words>
  <Application>Microsoft Office PowerPoint</Application>
  <PresentationFormat>Widescreen</PresentationFormat>
  <Paragraphs>286</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 Light</vt:lpstr>
      <vt:lpstr>Calibri</vt:lpstr>
      <vt:lpstr>Wingdings</vt:lpstr>
      <vt:lpstr>Times New Roman</vt:lpstr>
      <vt:lpstr>Office Theme</vt:lpstr>
      <vt:lpstr>Environnement et Changement climatique Canada</vt:lpstr>
      <vt:lpstr>modérateurs</vt:lpstr>
      <vt:lpstr>PowerPoint Presentation</vt:lpstr>
      <vt:lpstr>PowerPoint Presentation</vt:lpstr>
      <vt:lpstr>PowerPoint Presentation</vt:lpstr>
      <vt:lpstr>PowerPoint Presentation</vt:lpstr>
      <vt:lpstr>PowerPoint Presentation</vt:lpstr>
      <vt:lpstr>Aperçu du portefeuille </vt:lpstr>
      <vt:lpstr>responsabilités fondamentales</vt:lpstr>
      <vt:lpstr>PowerPoint Presentation</vt:lpstr>
      <vt:lpstr>Réseaux et initiatives   </vt:lpstr>
      <vt:lpstr>AU-DELÀ DE 2020: Les trois piliers  </vt:lpstr>
      <vt:lpstr>Plan d'action Au-delà de 2020 d’ECCC 2019-20 à 2021-22 a présenté 15 initiatives visant à créer une fonction publique plus agile, plus inclusive et mieux outillée, qui favorise l'innovation et l'excellence</vt:lpstr>
      <vt:lpstr>Division de l’innovation et de la mobilisation des jeunes (DIMJ) </vt:lpstr>
      <vt:lpstr>version provisoire DE LA sfdd  de 2022 À 2026</vt:lpstr>
      <vt:lpstr>APPROCHE pour les Consultations</vt:lpstr>
      <vt:lpstr>résultats des consultations </vt:lpstr>
      <vt:lpstr>PowerPoint Presentation</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and Climate Change Canada</dc:title>
  <dc:creator>Tang,Stephanie (ECCC)</dc:creator>
  <cp:lastModifiedBy>Kurzydlo,Iga (ECCC)</cp:lastModifiedBy>
  <cp:revision>92</cp:revision>
  <cp:lastPrinted>2022-07-18T20:30:32Z</cp:lastPrinted>
  <dcterms:created xsi:type="dcterms:W3CDTF">2022-07-12T17:30:04Z</dcterms:created>
  <dcterms:modified xsi:type="dcterms:W3CDTF">2022-07-18T21:11:57Z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0x010100405C4D2572DD1B4A92EEFDDB72E10065</vt:lpwstr>
  </property>
</Properties>
</file>